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6" r:id="rId2"/>
    <p:sldId id="280" r:id="rId3"/>
    <p:sldId id="282" r:id="rId4"/>
    <p:sldId id="301" r:id="rId5"/>
    <p:sldId id="257" r:id="rId6"/>
    <p:sldId id="281" r:id="rId7"/>
    <p:sldId id="299" r:id="rId8"/>
    <p:sldId id="302" r:id="rId9"/>
    <p:sldId id="300" r:id="rId10"/>
    <p:sldId id="263" r:id="rId11"/>
    <p:sldId id="264" r:id="rId12"/>
    <p:sldId id="306" r:id="rId13"/>
    <p:sldId id="309" r:id="rId14"/>
    <p:sldId id="310" r:id="rId15"/>
    <p:sldId id="308" r:id="rId16"/>
    <p:sldId id="305" r:id="rId17"/>
    <p:sldId id="307" r:id="rId18"/>
    <p:sldId id="304" r:id="rId19"/>
    <p:sldId id="303" r:id="rId20"/>
    <p:sldId id="311" r:id="rId21"/>
    <p:sldId id="279"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riya Hoffman" initials="JH"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snapToGrid="0" snapToObjects="1">
      <p:cViewPr varScale="1">
        <p:scale>
          <a:sx n="64" d="100"/>
          <a:sy n="64" d="100"/>
        </p:scale>
        <p:origin x="151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443E257-2A33-4302-AD1C-7A2FD331FD7B}" type="datetimeFigureOut">
              <a:rPr lang="en-US" smtClean="0"/>
              <a:t>7/20/2020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2FB8E6D-004A-4913-9E77-EA7E5C03F4C2}" type="slidenum">
              <a:rPr lang="en-US" smtClean="0"/>
              <a:t>‹#›</a:t>
            </a:fld>
            <a:endParaRPr lang="en-US"/>
          </a:p>
        </p:txBody>
      </p:sp>
    </p:spTree>
    <p:extLst>
      <p:ext uri="{BB962C8B-B14F-4D97-AF65-F5344CB8AC3E}">
        <p14:creationId xmlns:p14="http://schemas.microsoft.com/office/powerpoint/2010/main" val="1912061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89096DD-AEF1-4462-8225-ADBBF7C98A65}" type="datetimeFigureOut">
              <a:rPr lang="en-US" smtClean="0"/>
              <a:t>7/20/2020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0C62A78-63A8-4600-B578-CEFAA82503C6}" type="slidenum">
              <a:rPr lang="en-US" smtClean="0"/>
              <a:t>‹#›</a:t>
            </a:fld>
            <a:endParaRPr lang="en-US"/>
          </a:p>
        </p:txBody>
      </p:sp>
    </p:spTree>
    <p:extLst>
      <p:ext uri="{BB962C8B-B14F-4D97-AF65-F5344CB8AC3E}">
        <p14:creationId xmlns:p14="http://schemas.microsoft.com/office/powerpoint/2010/main" val="393371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11</a:t>
            </a:fld>
            <a:endParaRPr lang="en-US"/>
          </a:p>
        </p:txBody>
      </p:sp>
    </p:spTree>
    <p:extLst>
      <p:ext uri="{BB962C8B-B14F-4D97-AF65-F5344CB8AC3E}">
        <p14:creationId xmlns:p14="http://schemas.microsoft.com/office/powerpoint/2010/main" val="1972118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20</a:t>
            </a:fld>
            <a:endParaRPr lang="en-US"/>
          </a:p>
        </p:txBody>
      </p:sp>
    </p:spTree>
    <p:extLst>
      <p:ext uri="{BB962C8B-B14F-4D97-AF65-F5344CB8AC3E}">
        <p14:creationId xmlns:p14="http://schemas.microsoft.com/office/powerpoint/2010/main" val="117377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12</a:t>
            </a:fld>
            <a:endParaRPr lang="en-US"/>
          </a:p>
        </p:txBody>
      </p:sp>
    </p:spTree>
    <p:extLst>
      <p:ext uri="{BB962C8B-B14F-4D97-AF65-F5344CB8AC3E}">
        <p14:creationId xmlns:p14="http://schemas.microsoft.com/office/powerpoint/2010/main" val="4014037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13</a:t>
            </a:fld>
            <a:endParaRPr lang="en-US"/>
          </a:p>
        </p:txBody>
      </p:sp>
    </p:spTree>
    <p:extLst>
      <p:ext uri="{BB962C8B-B14F-4D97-AF65-F5344CB8AC3E}">
        <p14:creationId xmlns:p14="http://schemas.microsoft.com/office/powerpoint/2010/main" val="146901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14</a:t>
            </a:fld>
            <a:endParaRPr lang="en-US"/>
          </a:p>
        </p:txBody>
      </p:sp>
    </p:spTree>
    <p:extLst>
      <p:ext uri="{BB962C8B-B14F-4D97-AF65-F5344CB8AC3E}">
        <p14:creationId xmlns:p14="http://schemas.microsoft.com/office/powerpoint/2010/main" val="2768630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15</a:t>
            </a:fld>
            <a:endParaRPr lang="en-US"/>
          </a:p>
        </p:txBody>
      </p:sp>
    </p:spTree>
    <p:extLst>
      <p:ext uri="{BB962C8B-B14F-4D97-AF65-F5344CB8AC3E}">
        <p14:creationId xmlns:p14="http://schemas.microsoft.com/office/powerpoint/2010/main" val="299232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16</a:t>
            </a:fld>
            <a:endParaRPr lang="en-US"/>
          </a:p>
        </p:txBody>
      </p:sp>
    </p:spTree>
    <p:extLst>
      <p:ext uri="{BB962C8B-B14F-4D97-AF65-F5344CB8AC3E}">
        <p14:creationId xmlns:p14="http://schemas.microsoft.com/office/powerpoint/2010/main" val="132391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17</a:t>
            </a:fld>
            <a:endParaRPr lang="en-US"/>
          </a:p>
        </p:txBody>
      </p:sp>
    </p:spTree>
    <p:extLst>
      <p:ext uri="{BB962C8B-B14F-4D97-AF65-F5344CB8AC3E}">
        <p14:creationId xmlns:p14="http://schemas.microsoft.com/office/powerpoint/2010/main" val="3323787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18</a:t>
            </a:fld>
            <a:endParaRPr lang="en-US"/>
          </a:p>
        </p:txBody>
      </p:sp>
    </p:spTree>
    <p:extLst>
      <p:ext uri="{BB962C8B-B14F-4D97-AF65-F5344CB8AC3E}">
        <p14:creationId xmlns:p14="http://schemas.microsoft.com/office/powerpoint/2010/main" val="4174557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19</a:t>
            </a:fld>
            <a:endParaRPr lang="en-US"/>
          </a:p>
        </p:txBody>
      </p:sp>
    </p:spTree>
    <p:extLst>
      <p:ext uri="{BB962C8B-B14F-4D97-AF65-F5344CB8AC3E}">
        <p14:creationId xmlns:p14="http://schemas.microsoft.com/office/powerpoint/2010/main" val="1059832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t>7/20/2020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pic>
        <p:nvPicPr>
          <p:cNvPr id="8" name="Picture 7"/>
          <p:cNvPicPr>
            <a:picLocks noChangeAspect="1"/>
          </p:cNvPicPr>
          <p:nvPr userDrawn="1"/>
        </p:nvPicPr>
        <p:blipFill>
          <a:blip r:embed="rId2"/>
          <a:stretch>
            <a:fillRect/>
          </a:stretch>
        </p:blipFill>
        <p:spPr>
          <a:xfrm>
            <a:off x="6617151" y="211166"/>
            <a:ext cx="2326340" cy="11641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33CEFC03-243E-E44F-A16C-A889B6909F43}" type="datetimeFigureOut">
              <a:rPr lang="en-US" smtClean="0"/>
              <a:t>7/20/2020</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D72A0F89-8011-CA49-AA0D-0818B31F17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CEFC03-243E-E44F-A16C-A889B6909F43}"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t>‹#›</a:t>
            </a:fld>
            <a:endParaRPr lang="en-US"/>
          </a:p>
        </p:txBody>
      </p:sp>
      <p:pic>
        <p:nvPicPr>
          <p:cNvPr id="7" name="Picture 6"/>
          <p:cNvPicPr>
            <a:picLocks noChangeAspect="1"/>
          </p:cNvPicPr>
          <p:nvPr userDrawn="1"/>
        </p:nvPicPr>
        <p:blipFill>
          <a:blip r:embed="rId2"/>
          <a:stretch>
            <a:fillRect/>
          </a:stretch>
        </p:blipFill>
        <p:spPr>
          <a:xfrm>
            <a:off x="6672217" y="295833"/>
            <a:ext cx="2243183" cy="1122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t>7/20/2020</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33CEFC03-243E-E44F-A16C-A889B6909F43}" type="datetimeFigureOut">
              <a:rPr lang="en-US" smtClean="0"/>
              <a:t>7/20/2020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33CEFC03-243E-E44F-A16C-A889B6909F43}"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33CEFC03-243E-E44F-A16C-A889B6909F43}"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3CEFC03-243E-E44F-A16C-A889B6909F43}"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33CEFC03-243E-E44F-A16C-A889B6909F43}" type="datetimeFigureOut">
              <a:rPr lang="en-US" smtClean="0"/>
              <a:t>7/20/2020</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D72A0F89-8011-CA49-AA0D-0818B31F17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3CEFC03-243E-E44F-A16C-A889B6909F43}" type="datetimeFigureOut">
              <a:rPr lang="en-US" smtClean="0"/>
              <a:t>7/20/2020</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D72A0F89-8011-CA49-AA0D-0818B31F17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736105" y="4953746"/>
            <a:ext cx="5870448" cy="576072"/>
          </a:xfrm>
        </p:spPr>
        <p:txBody>
          <a:bodyPr/>
          <a:lstStyle/>
          <a:p>
            <a:r>
              <a:rPr lang="en-US" dirty="0">
                <a:solidFill>
                  <a:schemeClr val="bg1"/>
                </a:solidFill>
              </a:rPr>
              <a:t>Mon 16 Nov 2015</a:t>
            </a:r>
          </a:p>
        </p:txBody>
      </p:sp>
      <p:pic>
        <p:nvPicPr>
          <p:cNvPr id="3" name="Picture 2"/>
          <p:cNvPicPr>
            <a:picLocks noChangeAspect="1"/>
          </p:cNvPicPr>
          <p:nvPr/>
        </p:nvPicPr>
        <p:blipFill>
          <a:blip r:embed="rId2"/>
          <a:stretch>
            <a:fillRect/>
          </a:stretch>
        </p:blipFill>
        <p:spPr>
          <a:xfrm>
            <a:off x="1954952" y="2249974"/>
            <a:ext cx="4916623" cy="2460393"/>
          </a:xfrm>
          <a:prstGeom prst="rect">
            <a:avLst/>
          </a:prstGeom>
        </p:spPr>
      </p:pic>
    </p:spTree>
    <p:extLst>
      <p:ext uri="{BB962C8B-B14F-4D97-AF65-F5344CB8AC3E}">
        <p14:creationId xmlns:p14="http://schemas.microsoft.com/office/powerpoint/2010/main" val="147392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a:t>IGR Revenue improvement internationally</a:t>
            </a:r>
            <a:endParaRPr lang="en-US" dirty="0"/>
          </a:p>
        </p:txBody>
      </p:sp>
      <p:sp>
        <p:nvSpPr>
          <p:cNvPr id="5" name="Content Placeholder 4"/>
          <p:cNvSpPr>
            <a:spLocks noGrp="1"/>
          </p:cNvSpPr>
          <p:nvPr>
            <p:ph idx="1"/>
          </p:nvPr>
        </p:nvSpPr>
        <p:spPr/>
        <p:txBody>
          <a:bodyPr>
            <a:normAutofit/>
          </a:bodyPr>
          <a:lstStyle/>
          <a:p>
            <a:pPr marL="0" lvl="1" indent="0">
              <a:buNone/>
            </a:pPr>
            <a:endParaRPr lang="en-US" i="1" dirty="0">
              <a:solidFill>
                <a:srgbClr val="0070C0"/>
              </a:solidFill>
            </a:endParaRPr>
          </a:p>
          <a:p>
            <a:pPr marL="0" indent="0">
              <a:buNone/>
            </a:pPr>
            <a:endParaRPr lang="en-US" dirty="0"/>
          </a:p>
        </p:txBody>
      </p:sp>
      <p:sp>
        <p:nvSpPr>
          <p:cNvPr id="2" name="TextBox 1"/>
          <p:cNvSpPr txBox="1"/>
          <p:nvPr/>
        </p:nvSpPr>
        <p:spPr>
          <a:xfrm>
            <a:off x="509035" y="1949824"/>
            <a:ext cx="8238016" cy="4401205"/>
          </a:xfrm>
          <a:prstGeom prst="rect">
            <a:avLst/>
          </a:prstGeom>
          <a:noFill/>
          <a:ln>
            <a:noFill/>
          </a:ln>
        </p:spPr>
        <p:txBody>
          <a:bodyPr wrap="square" rtlCol="0">
            <a:spAutoFit/>
          </a:bodyPr>
          <a:lstStyle/>
          <a:p>
            <a:r>
              <a:rPr lang="en-GB" sz="2000"/>
              <a:t>Tax reform for the improvement of revenue all have common features to address the issues and have some or all of the attributes summarized below :</a:t>
            </a:r>
          </a:p>
          <a:p>
            <a:r>
              <a:rPr lang="en-GB" sz="2000"/>
              <a:t>•	Building administrations that limit incentives and opportunities for rent 	seeking 	and inappropriate behaviour</a:t>
            </a:r>
          </a:p>
          <a:p>
            <a:r>
              <a:rPr lang="en-GB" sz="2000"/>
              <a:t>•	Adopting and making readily available clear laws and regulations 	thinking also about taxpayer protection and engagement.</a:t>
            </a:r>
          </a:p>
          <a:p>
            <a:r>
              <a:rPr lang="en-GB" sz="2000"/>
              <a:t>•	Eliminating exemptions</a:t>
            </a:r>
          </a:p>
          <a:p>
            <a:r>
              <a:rPr lang="en-GB" sz="2000"/>
              <a:t>•	Implement broad-based VAT and Goods and Services Tax (GST)</a:t>
            </a:r>
          </a:p>
          <a:p>
            <a:r>
              <a:rPr lang="en-GB" sz="2000"/>
              <a:t>•	Extend the Personal Income Tax base and coherent treatment of 	alternative forms of capital income</a:t>
            </a:r>
          </a:p>
          <a:p>
            <a:r>
              <a:rPr lang="en-GB" sz="2000"/>
              <a:t>•	Implementing simple but coherent reforms for taxing smaller business</a:t>
            </a:r>
          </a:p>
          <a:p>
            <a:r>
              <a:rPr lang="en-GB" sz="2000"/>
              <a:t>•	Strengthening Property tax and related laws and capability to 	administer</a:t>
            </a:r>
          </a:p>
          <a:p>
            <a:r>
              <a:rPr lang="en-GB" sz="2000"/>
              <a:t>•	Linking taxation to public expenditure for public accountability</a:t>
            </a:r>
            <a:endParaRPr lang="en-GB" sz="2000" dirty="0"/>
          </a:p>
        </p:txBody>
      </p:sp>
    </p:spTree>
    <p:extLst>
      <p:ext uri="{BB962C8B-B14F-4D97-AF65-F5344CB8AC3E}">
        <p14:creationId xmlns:p14="http://schemas.microsoft.com/office/powerpoint/2010/main" val="130201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p:txBody>
          <a:bodyPr>
            <a:normAutofit fontScale="92500"/>
          </a:bodyPr>
          <a:lstStyle/>
          <a:p>
            <a:pPr marL="0" indent="0">
              <a:buNone/>
            </a:pPr>
            <a:r>
              <a:rPr lang="en-GB" b="1" dirty="0"/>
              <a:t>Lesson 1 - Some independence for the Tax Authority and organisation: </a:t>
            </a:r>
            <a:r>
              <a:rPr lang="en-GB" dirty="0"/>
              <a:t>Autonomy can mean many things, including independence or even self-governance, but in the context of public sector administration it usually refers to </a:t>
            </a:r>
            <a:r>
              <a:rPr lang="en-GB" i="1" dirty="0"/>
              <a:t>….the degree to which a government department or agency is able to operate independently from government</a:t>
            </a:r>
            <a:r>
              <a:rPr lang="en-GB" dirty="0"/>
              <a:t>, </a:t>
            </a:r>
            <a:r>
              <a:rPr lang="en-GB" i="1" dirty="0"/>
              <a:t>in terms of legal form and status, funding and budget, and financial, human resources and administrative practices.</a:t>
            </a:r>
          </a:p>
          <a:p>
            <a:pPr marL="0" lvl="0" indent="0">
              <a:buNone/>
            </a:pPr>
            <a:r>
              <a:rPr lang="en-GB" b="1" dirty="0"/>
              <a:t>Practical Measure: </a:t>
            </a:r>
            <a:r>
              <a:rPr lang="en-GB" dirty="0"/>
              <a:t>Introduce Revenue Administration laws in all States. There are already examples of such laws in Nigeria at both Federal and State levels and these can be fairly quickly modified to a State’s specific needs and passed by their legislature. </a:t>
            </a:r>
          </a:p>
          <a:p>
            <a:pPr marL="0" indent="0">
              <a:buNone/>
            </a:pPr>
            <a:endParaRPr lang="en-GB" dirty="0"/>
          </a:p>
          <a:p>
            <a:pPr marL="0" indent="0">
              <a:buNone/>
            </a:pPr>
            <a:endParaRPr lang="en-GB" b="1" dirty="0"/>
          </a:p>
          <a:p>
            <a:pPr marL="0" indent="0">
              <a:buNone/>
            </a:pPr>
            <a:endParaRPr lang="en-GB" b="1" dirty="0"/>
          </a:p>
          <a:p>
            <a:pPr marL="0" indent="0">
              <a:buNone/>
            </a:pPr>
            <a:endParaRPr lang="en-GB" b="1" dirty="0"/>
          </a:p>
          <a:p>
            <a:endParaRPr lang="en-GB" dirty="0">
              <a:solidFill>
                <a:srgbClr val="0070C0"/>
              </a:solidFill>
            </a:endParaRPr>
          </a:p>
        </p:txBody>
      </p:sp>
    </p:spTree>
    <p:extLst>
      <p:ext uri="{BB962C8B-B14F-4D97-AF65-F5344CB8AC3E}">
        <p14:creationId xmlns:p14="http://schemas.microsoft.com/office/powerpoint/2010/main" val="397548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477672" y="1765526"/>
            <a:ext cx="8187069" cy="4670716"/>
          </a:xfrm>
        </p:spPr>
        <p:txBody>
          <a:bodyPr>
            <a:normAutofit lnSpcReduction="10000"/>
          </a:bodyPr>
          <a:lstStyle/>
          <a:p>
            <a:pPr marL="0" indent="0">
              <a:spcBef>
                <a:spcPts val="0"/>
              </a:spcBef>
              <a:buNone/>
            </a:pPr>
            <a:r>
              <a:rPr lang="en-GB" b="1" dirty="0"/>
              <a:t>Lesson 2: The introduction of Technology based solutions (IT) and automation.</a:t>
            </a:r>
          </a:p>
          <a:p>
            <a:pPr marL="0" indent="0">
              <a:spcBef>
                <a:spcPts val="0"/>
              </a:spcBef>
              <a:buNone/>
            </a:pPr>
            <a:r>
              <a:rPr lang="en-GB" sz="1800" dirty="0"/>
              <a:t>To succeed in the modern world, tax administrations must have well-designed Integrated Tax Information Systems (IT IS). Tax authorities all around the world have been quickly moving to redesign their basic business processes and to rapidly implement electronic receipt, processing, and delivery methods. </a:t>
            </a:r>
          </a:p>
          <a:p>
            <a:pPr marL="0" indent="0">
              <a:buNone/>
            </a:pPr>
            <a:r>
              <a:rPr lang="en-GB" sz="1800" b="1" dirty="0"/>
              <a:t>Practical Measure: </a:t>
            </a:r>
            <a:r>
              <a:rPr lang="en-GB" sz="1800" dirty="0"/>
              <a:t>For tax administrations (typical of Nigeria n States) that have limited funding and limited IT capabilities apply a recommended sequencing of priorities.  </a:t>
            </a:r>
          </a:p>
          <a:p>
            <a:pPr marL="0" indent="0">
              <a:buNone/>
            </a:pPr>
            <a:r>
              <a:rPr lang="en-GB" sz="1800" dirty="0"/>
              <a:t>Experience has shown that while the revenue authorities should aim to ultimately implement integrated tax systems that support all functions and taxes with common case management and workflow applications, if revenues must be mobilized in the short-term, (as is the case in Nigerian States) comprehensive and integrated registration system and accurate taxpayer accounting automation followed by  taxpayer process automation and systematic compliance programs are key steps </a:t>
            </a:r>
          </a:p>
          <a:p>
            <a:pPr marL="0" indent="0">
              <a:buNone/>
            </a:pPr>
            <a:endParaRPr lang="en-GB" sz="1800" dirty="0">
              <a:solidFill>
                <a:srgbClr val="0070C0"/>
              </a:solidFill>
            </a:endParaRPr>
          </a:p>
        </p:txBody>
      </p:sp>
    </p:spTree>
    <p:extLst>
      <p:ext uri="{BB962C8B-B14F-4D97-AF65-F5344CB8AC3E}">
        <p14:creationId xmlns:p14="http://schemas.microsoft.com/office/powerpoint/2010/main" val="329706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779463" y="1949824"/>
            <a:ext cx="7583488" cy="4365916"/>
          </a:xfrm>
        </p:spPr>
        <p:txBody>
          <a:bodyPr>
            <a:normAutofit fontScale="92500" lnSpcReduction="20000"/>
          </a:bodyPr>
          <a:lstStyle/>
          <a:p>
            <a:pPr marL="0" indent="0">
              <a:buNone/>
            </a:pPr>
            <a:r>
              <a:rPr lang="en-GB" b="1" dirty="0"/>
              <a:t>Lesson 3: Taxpayer (and Property/Asset) registration</a:t>
            </a:r>
          </a:p>
          <a:p>
            <a:pPr marL="0" indent="0">
              <a:buNone/>
            </a:pPr>
            <a:r>
              <a:rPr lang="en-GB" dirty="0"/>
              <a:t>It is fully understood that in order to increase IGR the taxpayer base must be known and registered.  This has been the thrust of most revenue authorities across the world including Nigeria which has its Taxpayer Identification Number (TIN) for both States and at the Federal level.</a:t>
            </a:r>
          </a:p>
          <a:p>
            <a:pPr marL="0" indent="0">
              <a:buNone/>
            </a:pPr>
            <a:r>
              <a:rPr lang="en-GB" b="1" dirty="0"/>
              <a:t>Practical measures:</a:t>
            </a:r>
          </a:p>
          <a:p>
            <a:pPr lvl="0">
              <a:buFont typeface="Wingdings" panose="05000000000000000000" pitchFamily="2" charset="2"/>
              <a:buChar char="§"/>
            </a:pPr>
            <a:r>
              <a:rPr lang="en-GB" dirty="0"/>
              <a:t>Invest in an IT based registration system</a:t>
            </a:r>
          </a:p>
          <a:p>
            <a:pPr lvl="0">
              <a:buFont typeface="Wingdings" panose="05000000000000000000" pitchFamily="2" charset="2"/>
              <a:buChar char="§"/>
            </a:pPr>
            <a:r>
              <a:rPr lang="en-GB" dirty="0"/>
              <a:t>Recruit and train a cadre of staff that are not only IT literate but confident in updating data entries and related activities.</a:t>
            </a:r>
          </a:p>
          <a:p>
            <a:pPr lvl="0">
              <a:buFont typeface="Wingdings" panose="05000000000000000000" pitchFamily="2" charset="2"/>
              <a:buChar char="§"/>
            </a:pPr>
            <a:r>
              <a:rPr lang="en-GB" dirty="0"/>
              <a:t>Investing in a Database to capture properties for relevant property taxes and rates (by local authorities).  </a:t>
            </a:r>
            <a:endParaRPr lang="en-GB" dirty="0">
              <a:solidFill>
                <a:srgbClr val="0070C0"/>
              </a:solidFill>
            </a:endParaRPr>
          </a:p>
        </p:txBody>
      </p:sp>
    </p:spTree>
    <p:extLst>
      <p:ext uri="{BB962C8B-B14F-4D97-AF65-F5344CB8AC3E}">
        <p14:creationId xmlns:p14="http://schemas.microsoft.com/office/powerpoint/2010/main" val="1216551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340242" y="1836409"/>
            <a:ext cx="8246657" cy="4436799"/>
          </a:xfrm>
        </p:spPr>
        <p:txBody>
          <a:bodyPr>
            <a:normAutofit fontScale="62500" lnSpcReduction="20000"/>
          </a:bodyPr>
          <a:lstStyle/>
          <a:p>
            <a:pPr marL="0" indent="0">
              <a:buNone/>
            </a:pPr>
            <a:r>
              <a:rPr lang="en-GB" sz="2900" b="1" dirty="0"/>
              <a:t>Lesson 4: Taxpayer services: information, forums, publications and taxpayer education. </a:t>
            </a:r>
          </a:p>
          <a:p>
            <a:pPr marL="0" indent="0">
              <a:buNone/>
            </a:pPr>
            <a:r>
              <a:rPr lang="en-GB" sz="2900" dirty="0"/>
              <a:t>Taxpayer services improvements are one of the most common and important reforms that have been done internationally to improve significantly the revenue realised by government and the drive for voluntary compliance. The international trend is to administer the tax regime in a way that encourages and expects taxpayers to self-assess their tax liability and then remit the relevant amount of tax to the government. </a:t>
            </a:r>
            <a:endParaRPr lang="en-GB" sz="2900" b="1" dirty="0"/>
          </a:p>
          <a:p>
            <a:pPr marL="0" indent="0">
              <a:buNone/>
            </a:pPr>
            <a:r>
              <a:rPr lang="en-GB" sz="2900" b="1" dirty="0"/>
              <a:t>Practical Measures</a:t>
            </a:r>
          </a:p>
          <a:p>
            <a:pPr>
              <a:lnSpc>
                <a:spcPct val="120000"/>
              </a:lnSpc>
              <a:spcBef>
                <a:spcPts val="600"/>
              </a:spcBef>
              <a:buFont typeface="Wingdings" panose="05000000000000000000" pitchFamily="2" charset="2"/>
              <a:buChar char="§"/>
            </a:pPr>
            <a:r>
              <a:rPr lang="en-GB" sz="2900" dirty="0"/>
              <a:t>Simplify tax processes and related filing obligations. </a:t>
            </a:r>
          </a:p>
          <a:p>
            <a:pPr>
              <a:lnSpc>
                <a:spcPct val="120000"/>
              </a:lnSpc>
              <a:spcBef>
                <a:spcPts val="600"/>
              </a:spcBef>
              <a:buFont typeface="Wingdings" panose="05000000000000000000" pitchFamily="2" charset="2"/>
              <a:buChar char="§"/>
            </a:pPr>
            <a:r>
              <a:rPr lang="en-GB" sz="2900" dirty="0"/>
              <a:t>Provide clear guidance in simple language for the taxpayer.  </a:t>
            </a:r>
          </a:p>
          <a:p>
            <a:pPr>
              <a:lnSpc>
                <a:spcPct val="120000"/>
              </a:lnSpc>
              <a:spcBef>
                <a:spcPts val="600"/>
              </a:spcBef>
              <a:buFont typeface="Wingdings" panose="05000000000000000000" pitchFamily="2" charset="2"/>
              <a:buChar char="§"/>
            </a:pPr>
            <a:r>
              <a:rPr lang="en-GB" sz="2900" dirty="0"/>
              <a:t>Create help sheets and design forms and always provide guidance on how to fill forms.</a:t>
            </a:r>
          </a:p>
          <a:p>
            <a:pPr>
              <a:lnSpc>
                <a:spcPct val="120000"/>
              </a:lnSpc>
              <a:spcBef>
                <a:spcPts val="600"/>
              </a:spcBef>
              <a:buFont typeface="Wingdings" panose="05000000000000000000" pitchFamily="2" charset="2"/>
              <a:buChar char="§"/>
            </a:pPr>
            <a:r>
              <a:rPr lang="en-GB" sz="2900" dirty="0"/>
              <a:t>Use adverts and online sources to get information to taxpayers especially about their rights and obligations </a:t>
            </a:r>
          </a:p>
          <a:p>
            <a:pPr marL="0" indent="0">
              <a:buNone/>
            </a:pPr>
            <a:endParaRPr lang="en-GB" dirty="0">
              <a:solidFill>
                <a:srgbClr val="0070C0"/>
              </a:solidFill>
            </a:endParaRPr>
          </a:p>
        </p:txBody>
      </p:sp>
    </p:spTree>
    <p:extLst>
      <p:ext uri="{BB962C8B-B14F-4D97-AF65-F5344CB8AC3E}">
        <p14:creationId xmlns:p14="http://schemas.microsoft.com/office/powerpoint/2010/main" val="1949974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Lesson 5: Maintaining compliance (Audit and investigation)</a:t>
            </a:r>
          </a:p>
          <a:p>
            <a:pPr marL="0" indent="0">
              <a:buNone/>
            </a:pPr>
            <a:r>
              <a:rPr lang="en-GB" dirty="0"/>
              <a:t>Once taxpayers are within the tax net there are challenges in ensuring that they are paying the correct amount of tax.  Especially  in hard to tax areas such as the informal economy and for cash based transactions. There must remain a function within the Tax authority to search out those who refuse to be part of the tax family. </a:t>
            </a:r>
          </a:p>
          <a:p>
            <a:pPr marL="0" indent="0">
              <a:buNone/>
            </a:pPr>
            <a:r>
              <a:rPr lang="en-GB" b="1" dirty="0"/>
              <a:t>Practical measures</a:t>
            </a:r>
          </a:p>
          <a:p>
            <a:pPr>
              <a:buFont typeface="Wingdings" panose="05000000000000000000" pitchFamily="2" charset="2"/>
              <a:buChar char="§"/>
            </a:pPr>
            <a:r>
              <a:rPr lang="en-GB" dirty="0"/>
              <a:t>Consider presumptive tax for the hard to tax</a:t>
            </a:r>
          </a:p>
          <a:p>
            <a:pPr>
              <a:buFont typeface="Wingdings" panose="05000000000000000000" pitchFamily="2" charset="2"/>
              <a:buChar char="§"/>
            </a:pPr>
            <a:r>
              <a:rPr lang="en-GB" dirty="0"/>
              <a:t>Build tax audit capacity</a:t>
            </a:r>
          </a:p>
          <a:p>
            <a:pPr>
              <a:buFont typeface="Wingdings" panose="05000000000000000000" pitchFamily="2" charset="2"/>
              <a:buChar char="§"/>
            </a:pPr>
            <a:r>
              <a:rPr lang="en-GB" dirty="0"/>
              <a:t>Use special projects and segment taxpayers (HNWU)</a:t>
            </a:r>
          </a:p>
          <a:p>
            <a:endParaRPr lang="en-GB" dirty="0">
              <a:solidFill>
                <a:srgbClr val="0070C0"/>
              </a:solidFill>
            </a:endParaRPr>
          </a:p>
        </p:txBody>
      </p:sp>
    </p:spTree>
    <p:extLst>
      <p:ext uri="{BB962C8B-B14F-4D97-AF65-F5344CB8AC3E}">
        <p14:creationId xmlns:p14="http://schemas.microsoft.com/office/powerpoint/2010/main" val="3082327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p:txBody>
          <a:bodyPr>
            <a:normAutofit lnSpcReduction="10000"/>
          </a:bodyPr>
          <a:lstStyle/>
          <a:p>
            <a:pPr marL="0" indent="0">
              <a:buNone/>
            </a:pPr>
            <a:r>
              <a:rPr lang="en-GB" b="1" dirty="0"/>
              <a:t>Lesson 6: Collecting tax and revenue arrears</a:t>
            </a:r>
          </a:p>
          <a:p>
            <a:pPr marL="0" indent="0">
              <a:buNone/>
            </a:pPr>
            <a:r>
              <a:rPr lang="en-GB" i="1" dirty="0"/>
              <a:t>‘Even the most sophisticated strategies for facilitating or enforcing compliance are worth little if the tax owed is not actually collected.</a:t>
            </a:r>
            <a:r>
              <a:rPr lang="en-GB" dirty="0"/>
              <a:t>’ </a:t>
            </a:r>
          </a:p>
          <a:p>
            <a:pPr>
              <a:buFont typeface="Wingdings" panose="05000000000000000000" pitchFamily="2" charset="2"/>
              <a:buChar char="§"/>
            </a:pPr>
            <a:r>
              <a:rPr lang="en-GB" dirty="0"/>
              <a:t>Develop a Debt management strategy and prioritise older and more significant debts. </a:t>
            </a:r>
          </a:p>
          <a:p>
            <a:pPr>
              <a:buFont typeface="Wingdings" panose="05000000000000000000" pitchFamily="2" charset="2"/>
              <a:buChar char="§"/>
            </a:pPr>
            <a:r>
              <a:rPr lang="en-GB" dirty="0"/>
              <a:t>Separate the assessment and collection functions. </a:t>
            </a:r>
          </a:p>
          <a:p>
            <a:pPr>
              <a:buFont typeface="Wingdings" panose="05000000000000000000" pitchFamily="2" charset="2"/>
              <a:buChar char="§"/>
            </a:pPr>
            <a:r>
              <a:rPr lang="en-GB" dirty="0"/>
              <a:t>Provide clear guidance for staff on collection methods including Time to Pay for arrears. </a:t>
            </a:r>
            <a:endParaRPr lang="en-GB" dirty="0">
              <a:solidFill>
                <a:srgbClr val="0070C0"/>
              </a:solidFill>
            </a:endParaRPr>
          </a:p>
        </p:txBody>
      </p:sp>
    </p:spTree>
    <p:extLst>
      <p:ext uri="{BB962C8B-B14F-4D97-AF65-F5344CB8AC3E}">
        <p14:creationId xmlns:p14="http://schemas.microsoft.com/office/powerpoint/2010/main" val="2184757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779463" y="1821712"/>
            <a:ext cx="7932146" cy="4579088"/>
          </a:xfrm>
        </p:spPr>
        <p:txBody>
          <a:bodyPr>
            <a:normAutofit fontScale="70000" lnSpcReduction="20000"/>
          </a:bodyPr>
          <a:lstStyle/>
          <a:p>
            <a:pPr marL="0" indent="0">
              <a:buNone/>
            </a:pPr>
            <a:r>
              <a:rPr lang="en-GB" sz="2900" b="1" dirty="0"/>
              <a:t>Lesson 7: Property Taxes</a:t>
            </a:r>
          </a:p>
          <a:p>
            <a:pPr marL="0" indent="0">
              <a:buNone/>
            </a:pPr>
            <a:r>
              <a:rPr lang="en-GB" sz="2600" dirty="0"/>
              <a:t>Almost all local governments worldwide rely, at least to some extent, on property taxation to pay for local services. Economists have long argued that the property tax is a good tax for local government because it is fair (based on the benefits received from local services), it is difficult to evade, and it promotes local autonomy and accountability</a:t>
            </a:r>
          </a:p>
          <a:p>
            <a:pPr marL="0" indent="0">
              <a:buNone/>
            </a:pPr>
            <a:r>
              <a:rPr lang="en-GB" sz="2600" b="1" dirty="0"/>
              <a:t>Practical measures:</a:t>
            </a:r>
          </a:p>
          <a:p>
            <a:pPr lvl="0">
              <a:buFont typeface="Wingdings" panose="05000000000000000000" pitchFamily="2" charset="2"/>
              <a:buChar char="§"/>
            </a:pPr>
            <a:r>
              <a:rPr lang="en-GB" sz="2600" dirty="0"/>
              <a:t>Review and improve the administrative capacity of the revenue authority otherwise the planned changes will not be achieved.</a:t>
            </a:r>
          </a:p>
          <a:p>
            <a:pPr lvl="0">
              <a:buFont typeface="Wingdings" panose="05000000000000000000" pitchFamily="2" charset="2"/>
              <a:buChar char="§"/>
            </a:pPr>
            <a:r>
              <a:rPr lang="en-GB" sz="2600" dirty="0"/>
              <a:t>Approach the reform comprehensively</a:t>
            </a:r>
          </a:p>
          <a:p>
            <a:pPr lvl="0">
              <a:buFont typeface="Wingdings" panose="05000000000000000000" pitchFamily="2" charset="2"/>
              <a:buChar char="§"/>
            </a:pPr>
            <a:r>
              <a:rPr lang="en-GB" sz="2600" dirty="0"/>
              <a:t>Develop a properties database. Where possible use more modern GPS related technology – but do not let that hold you back.</a:t>
            </a:r>
          </a:p>
          <a:p>
            <a:pPr>
              <a:buFont typeface="Wingdings" panose="05000000000000000000" pitchFamily="2" charset="2"/>
              <a:buChar char="§"/>
            </a:pPr>
            <a:r>
              <a:rPr lang="en-GB" sz="2600" dirty="0"/>
              <a:t>Stakeholder education is essential </a:t>
            </a:r>
            <a:endParaRPr lang="en-GB" sz="2600" b="1" dirty="0"/>
          </a:p>
          <a:p>
            <a:pPr marL="0" indent="0">
              <a:buNone/>
            </a:pPr>
            <a:endParaRPr lang="en-GB" dirty="0">
              <a:solidFill>
                <a:srgbClr val="0070C0"/>
              </a:solidFill>
            </a:endParaRPr>
          </a:p>
        </p:txBody>
      </p:sp>
    </p:spTree>
    <p:extLst>
      <p:ext uri="{BB962C8B-B14F-4D97-AF65-F5344CB8AC3E}">
        <p14:creationId xmlns:p14="http://schemas.microsoft.com/office/powerpoint/2010/main" val="158375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425303" y="1836409"/>
            <a:ext cx="8102009" cy="4479329"/>
          </a:xfrm>
        </p:spPr>
        <p:txBody>
          <a:bodyPr>
            <a:normAutofit fontScale="92500" lnSpcReduction="10000"/>
          </a:bodyPr>
          <a:lstStyle/>
          <a:p>
            <a:pPr marL="0" indent="0">
              <a:buNone/>
            </a:pPr>
            <a:r>
              <a:rPr lang="en-GB" b="1" dirty="0"/>
              <a:t>Lesson 8: Tackling Integrity and Corruption issues</a:t>
            </a:r>
          </a:p>
          <a:p>
            <a:pPr marL="0" indent="0">
              <a:buNone/>
            </a:pPr>
            <a:r>
              <a:rPr lang="en-GB" sz="1800" dirty="0"/>
              <a:t>A Chatham House review of corruption issues in Egypt found that despite strong criticism of corruption and its implications for society, a number of participants suggested that it had become a necessary way of operating in the current economic environment. If there was a button that could be pressed to stop corruption, one participant hypothesized, ‘no one would push it’. Corruption has become a necessary way of redistributing the wealth in a country where economic growth still benefits a limited class of individuals.</a:t>
            </a:r>
          </a:p>
          <a:p>
            <a:pPr marL="0" indent="0">
              <a:buNone/>
            </a:pPr>
            <a:r>
              <a:rPr lang="en-GB" sz="2100" b="1" dirty="0"/>
              <a:t>Practical measures:</a:t>
            </a:r>
          </a:p>
          <a:p>
            <a:pPr lvl="0">
              <a:lnSpc>
                <a:spcPct val="110000"/>
              </a:lnSpc>
              <a:spcBef>
                <a:spcPts val="600"/>
              </a:spcBef>
              <a:buFont typeface="Wingdings" panose="05000000000000000000" pitchFamily="2" charset="2"/>
              <a:buChar char="§"/>
            </a:pPr>
            <a:r>
              <a:rPr lang="en-GB" sz="1800" dirty="0"/>
              <a:t>Creation of at least Semi-Autonomous Tax administrations.</a:t>
            </a:r>
          </a:p>
          <a:p>
            <a:pPr lvl="0">
              <a:lnSpc>
                <a:spcPct val="110000"/>
              </a:lnSpc>
              <a:spcBef>
                <a:spcPts val="600"/>
              </a:spcBef>
              <a:buFont typeface="Wingdings" panose="05000000000000000000" pitchFamily="2" charset="2"/>
              <a:buChar char="§"/>
            </a:pPr>
            <a:r>
              <a:rPr lang="en-GB" sz="1800" dirty="0"/>
              <a:t>The payment of higher salaries and payments of bonuses related to good performance. </a:t>
            </a:r>
          </a:p>
          <a:p>
            <a:pPr lvl="0">
              <a:lnSpc>
                <a:spcPct val="110000"/>
              </a:lnSpc>
              <a:spcBef>
                <a:spcPts val="600"/>
              </a:spcBef>
              <a:buFont typeface="Wingdings" panose="05000000000000000000" pitchFamily="2" charset="2"/>
              <a:buChar char="§"/>
            </a:pPr>
            <a:r>
              <a:rPr lang="en-GB" sz="1800" dirty="0"/>
              <a:t>Establishing basic IT to speed up processing and reduce face to face opportunities for negotiation.  </a:t>
            </a:r>
          </a:p>
          <a:p>
            <a:pPr>
              <a:lnSpc>
                <a:spcPct val="110000"/>
              </a:lnSpc>
              <a:spcBef>
                <a:spcPts val="600"/>
              </a:spcBef>
              <a:buFont typeface="Wingdings" panose="05000000000000000000" pitchFamily="2" charset="2"/>
              <a:buChar char="§"/>
            </a:pPr>
            <a:r>
              <a:rPr lang="en-GB" sz="1800" dirty="0"/>
              <a:t>The establishment of codes of conduct and the active policing of these </a:t>
            </a:r>
          </a:p>
          <a:p>
            <a:endParaRPr lang="en-GB" b="1" dirty="0"/>
          </a:p>
          <a:p>
            <a:endParaRPr lang="en-GB" dirty="0">
              <a:solidFill>
                <a:srgbClr val="0070C0"/>
              </a:solidFill>
            </a:endParaRPr>
          </a:p>
        </p:txBody>
      </p:sp>
    </p:spTree>
    <p:extLst>
      <p:ext uri="{BB962C8B-B14F-4D97-AF65-F5344CB8AC3E}">
        <p14:creationId xmlns:p14="http://schemas.microsoft.com/office/powerpoint/2010/main" val="2038420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375684" y="1949824"/>
            <a:ext cx="8385544" cy="4458064"/>
          </a:xfrm>
        </p:spPr>
        <p:txBody>
          <a:bodyPr>
            <a:normAutofit fontScale="77500" lnSpcReduction="20000"/>
          </a:bodyPr>
          <a:lstStyle/>
          <a:p>
            <a:pPr marL="0" indent="0">
              <a:buNone/>
            </a:pPr>
            <a:r>
              <a:rPr lang="en-GB" sz="2300" b="1" dirty="0"/>
              <a:t>Lesson 9 - Human Resources: The Capacity to Implement</a:t>
            </a:r>
          </a:p>
          <a:p>
            <a:pPr marL="0" indent="0">
              <a:buNone/>
            </a:pPr>
            <a:r>
              <a:rPr lang="en-GB" sz="2300" dirty="0"/>
              <a:t>The major lesson learnt from Tax and Revenue Reforms by other countries has been that none of this is possible without a well-trained and dedicated work force. This is important if processes are to be simplified, approaches changed, automation introduced, customer service and taxpayers to be the focus and corruption to be tackled.</a:t>
            </a:r>
          </a:p>
          <a:p>
            <a:pPr marL="0" indent="0">
              <a:buNone/>
            </a:pPr>
            <a:r>
              <a:rPr lang="en-GB" sz="2300" b="1" dirty="0"/>
              <a:t>Practical measures:</a:t>
            </a:r>
          </a:p>
          <a:p>
            <a:pPr lvl="0">
              <a:lnSpc>
                <a:spcPct val="120000"/>
              </a:lnSpc>
              <a:spcBef>
                <a:spcPts val="600"/>
              </a:spcBef>
              <a:buFont typeface="Wingdings" panose="05000000000000000000" pitchFamily="2" charset="2"/>
              <a:buChar char="§"/>
            </a:pPr>
            <a:r>
              <a:rPr lang="en-GB" sz="2300" dirty="0"/>
              <a:t>Take stock of existing staff – skills and strengths. </a:t>
            </a:r>
          </a:p>
          <a:p>
            <a:pPr lvl="0">
              <a:lnSpc>
                <a:spcPct val="120000"/>
              </a:lnSpc>
              <a:spcBef>
                <a:spcPts val="600"/>
              </a:spcBef>
              <a:buFont typeface="Wingdings" panose="05000000000000000000" pitchFamily="2" charset="2"/>
              <a:buChar char="§"/>
            </a:pPr>
            <a:r>
              <a:rPr lang="en-GB" sz="2300" dirty="0"/>
              <a:t>In the short term bring in temporary staff and consultants but ensure a clear skills transfer process to ensure capacity is built.</a:t>
            </a:r>
          </a:p>
          <a:p>
            <a:pPr lvl="0">
              <a:lnSpc>
                <a:spcPct val="120000"/>
              </a:lnSpc>
              <a:spcBef>
                <a:spcPts val="600"/>
              </a:spcBef>
              <a:buFont typeface="Wingdings" panose="05000000000000000000" pitchFamily="2" charset="2"/>
              <a:buChar char="§"/>
            </a:pPr>
            <a:r>
              <a:rPr lang="en-GB" sz="2300" dirty="0"/>
              <a:t>Use business and process improvement tools to increase performance.</a:t>
            </a:r>
          </a:p>
          <a:p>
            <a:pPr lvl="0">
              <a:lnSpc>
                <a:spcPct val="120000"/>
              </a:lnSpc>
              <a:spcBef>
                <a:spcPts val="600"/>
              </a:spcBef>
              <a:buFont typeface="Wingdings" panose="05000000000000000000" pitchFamily="2" charset="2"/>
              <a:buChar char="§"/>
            </a:pPr>
            <a:r>
              <a:rPr lang="en-GB" sz="2300" dirty="0"/>
              <a:t>Invest in staff that have project management skills and change management skills.</a:t>
            </a:r>
          </a:p>
          <a:p>
            <a:pPr lvl="0">
              <a:lnSpc>
                <a:spcPct val="120000"/>
              </a:lnSpc>
              <a:spcBef>
                <a:spcPts val="600"/>
              </a:spcBef>
              <a:buFont typeface="Wingdings" panose="05000000000000000000" pitchFamily="2" charset="2"/>
              <a:buChar char="§"/>
            </a:pPr>
            <a:r>
              <a:rPr lang="en-GB" sz="2300" dirty="0"/>
              <a:t>Develop a clear training policy.</a:t>
            </a:r>
          </a:p>
          <a:p>
            <a:pPr marL="0" indent="0">
              <a:buNone/>
            </a:pPr>
            <a:endParaRPr lang="en-GB" dirty="0"/>
          </a:p>
          <a:p>
            <a:pPr marL="0" indent="0">
              <a:buNone/>
            </a:pPr>
            <a:endParaRPr lang="en-GB" dirty="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164958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496" y="2714196"/>
            <a:ext cx="6522185" cy="2135178"/>
          </a:xfrm>
        </p:spPr>
        <p:txBody>
          <a:bodyPr>
            <a:normAutofit fontScale="90000"/>
          </a:bodyPr>
          <a:lstStyle/>
          <a:p>
            <a:pPr algn="ctr"/>
            <a:r>
              <a:rPr lang="en-GB" sz="2000" b="1" dirty="0"/>
              <a:t>International Case Studies of IGR Reform and</a:t>
            </a:r>
            <a:br>
              <a:rPr lang="en-GB" sz="2000" dirty="0"/>
            </a:br>
            <a:r>
              <a:rPr lang="en-GB" sz="2000" b="1" dirty="0"/>
              <a:t>Practical Measures for States’ consideration at the </a:t>
            </a:r>
            <a:br>
              <a:rPr lang="en-GB" sz="2000" dirty="0"/>
            </a:br>
            <a:r>
              <a:rPr lang="en-GB" sz="2000" b="1" dirty="0"/>
              <a:t>IGR National Peer Learning Event 16/17 November 2015</a:t>
            </a:r>
            <a:br>
              <a:rPr lang="en-GB" sz="2000" dirty="0"/>
            </a:br>
            <a:r>
              <a:rPr lang="en-GB" sz="2000" b="1" dirty="0"/>
              <a:t>Abuja, Nigeria</a:t>
            </a:r>
            <a:br>
              <a:rPr lang="en-GB" sz="1800" b="1" dirty="0"/>
            </a:br>
            <a:br>
              <a:rPr lang="en-GB" sz="1800" dirty="0"/>
            </a:br>
            <a:r>
              <a:rPr lang="en-GB" sz="1600" b="1" dirty="0"/>
              <a:t>Dr Mark Abani, ACTI, ACIMAN, FNIM, FICA</a:t>
            </a:r>
            <a:br>
              <a:rPr lang="en-GB" sz="1600" b="1" dirty="0"/>
            </a:br>
            <a:r>
              <a:rPr lang="en-GB" sz="1600" b="1" dirty="0"/>
              <a:t>Tax Consultant</a:t>
            </a:r>
            <a:br>
              <a:rPr lang="en-GB" sz="2000" dirty="0"/>
            </a:br>
            <a:endParaRPr lang="en-GB" sz="1600" cap="none" dirty="0"/>
          </a:p>
        </p:txBody>
      </p:sp>
      <p:sp>
        <p:nvSpPr>
          <p:cNvPr id="3" name="Text Placeholder 2"/>
          <p:cNvSpPr>
            <a:spLocks noGrp="1"/>
          </p:cNvSpPr>
          <p:nvPr>
            <p:ph type="body" idx="1"/>
          </p:nvPr>
        </p:nvSpPr>
        <p:spPr>
          <a:xfrm flipV="1">
            <a:off x="1558344" y="4710952"/>
            <a:ext cx="6048209" cy="45719"/>
          </a:xfrm>
        </p:spPr>
        <p:txBody>
          <a:bodyPr>
            <a:normAutofit fontScale="25000" lnSpcReduction="20000"/>
          </a:bodyPr>
          <a:lstStyle/>
          <a:p>
            <a:endParaRPr lang="en-GB" sz="2800" b="1" dirty="0">
              <a:solidFill>
                <a:schemeClr val="tx1"/>
              </a:solidFill>
            </a:endParaRPr>
          </a:p>
        </p:txBody>
      </p:sp>
      <p:pic>
        <p:nvPicPr>
          <p:cNvPr id="4" name="Picture 3"/>
          <p:cNvPicPr>
            <a:picLocks noChangeAspect="1"/>
          </p:cNvPicPr>
          <p:nvPr/>
        </p:nvPicPr>
        <p:blipFill>
          <a:blip r:embed="rId2"/>
          <a:stretch>
            <a:fillRect/>
          </a:stretch>
        </p:blipFill>
        <p:spPr>
          <a:xfrm>
            <a:off x="7168162" y="1863861"/>
            <a:ext cx="1975838" cy="988756"/>
          </a:xfrm>
          <a:prstGeom prst="rect">
            <a:avLst/>
          </a:prstGeom>
        </p:spPr>
      </p:pic>
    </p:spTree>
    <p:extLst>
      <p:ext uri="{BB962C8B-B14F-4D97-AF65-F5344CB8AC3E}">
        <p14:creationId xmlns:p14="http://schemas.microsoft.com/office/powerpoint/2010/main" val="3487187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a:t>Conclusion</a:t>
            </a:r>
            <a:endParaRPr lang="en-GB" dirty="0">
              <a:solidFill>
                <a:srgbClr val="09213B"/>
              </a:solidFill>
            </a:endParaRP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r>
              <a:rPr lang="en-GB" dirty="0"/>
              <a:t>There are numerous lessons to be learnt and a lot of practical implementable measures that the Nigeria Governors’ Forum can consider. </a:t>
            </a:r>
          </a:p>
          <a:p>
            <a:pPr marL="0" indent="0">
              <a:buNone/>
            </a:pPr>
            <a:r>
              <a:rPr lang="en-GB" dirty="0"/>
              <a:t> It all starts with the political will.</a:t>
            </a:r>
          </a:p>
          <a:p>
            <a:pPr marL="0" indent="0">
              <a:buNone/>
            </a:pPr>
            <a:endParaRPr lang="en-GB" dirty="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2222153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cap="none" dirty="0">
                <a:solidFill>
                  <a:schemeClr val="bg2"/>
                </a:solidFill>
              </a:rPr>
              <a:t>Thank You</a:t>
            </a:r>
          </a:p>
        </p:txBody>
      </p:sp>
      <p:pic>
        <p:nvPicPr>
          <p:cNvPr id="4" name="Picture 3"/>
          <p:cNvPicPr>
            <a:picLocks noChangeAspect="1"/>
          </p:cNvPicPr>
          <p:nvPr/>
        </p:nvPicPr>
        <p:blipFill>
          <a:blip r:embed="rId2"/>
          <a:stretch>
            <a:fillRect/>
          </a:stretch>
        </p:blipFill>
        <p:spPr>
          <a:xfrm>
            <a:off x="6566636" y="2146516"/>
            <a:ext cx="2577363" cy="1289773"/>
          </a:xfrm>
          <a:prstGeom prst="rect">
            <a:avLst/>
          </a:prstGeom>
        </p:spPr>
      </p:pic>
    </p:spTree>
    <p:extLst>
      <p:ext uri="{BB962C8B-B14F-4D97-AF65-F5344CB8AC3E}">
        <p14:creationId xmlns:p14="http://schemas.microsoft.com/office/powerpoint/2010/main" val="399461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IGR: What is it and </a:t>
            </a:r>
            <a:br>
              <a:rPr lang="en-GB" b="1" dirty="0"/>
            </a:br>
            <a:r>
              <a:rPr lang="en-GB" b="1" dirty="0"/>
              <a:t>why it is important.</a:t>
            </a:r>
            <a:endParaRPr lang="en-US" dirty="0"/>
          </a:p>
        </p:txBody>
      </p:sp>
      <p:sp>
        <p:nvSpPr>
          <p:cNvPr id="3" name="Content Placeholder 2"/>
          <p:cNvSpPr>
            <a:spLocks noGrp="1"/>
          </p:cNvSpPr>
          <p:nvPr>
            <p:ph idx="1"/>
          </p:nvPr>
        </p:nvSpPr>
        <p:spPr>
          <a:xfrm>
            <a:off x="446567" y="1949823"/>
            <a:ext cx="8250866" cy="4422623"/>
          </a:xfrm>
        </p:spPr>
        <p:txBody>
          <a:bodyPr>
            <a:normAutofit fontScale="92500" lnSpcReduction="20000"/>
          </a:bodyPr>
          <a:lstStyle/>
          <a:p>
            <a:pPr marL="0" indent="0">
              <a:buNone/>
            </a:pPr>
            <a:r>
              <a:rPr lang="en-GB" sz="1800" dirty="0"/>
              <a:t>Generally the term Internally Generated Revenue (IGR) is used in a number of ways but in the context of discussing State finances it refers to the revenue sources generated solely by the State and its local Governments. </a:t>
            </a:r>
          </a:p>
          <a:p>
            <a:pPr marL="0" indent="0">
              <a:buNone/>
            </a:pPr>
            <a:r>
              <a:rPr lang="en-GB" sz="1800" dirty="0"/>
              <a:t>So IGR refers to the income within the State or LGA that is used to finance State/LGA programmes and services. </a:t>
            </a:r>
          </a:p>
          <a:p>
            <a:pPr marL="0" indent="0">
              <a:buNone/>
            </a:pPr>
            <a:r>
              <a:rPr lang="en-GB" sz="1800" dirty="0"/>
              <a:t>Given that the Federal allocation has dropped significantly following the crash in oil prices in 2015, it is clear that until these IGR sources are harnessed, understood and maximized, the State Governments will not be able to achieve their plans.</a:t>
            </a:r>
          </a:p>
          <a:p>
            <a:pPr marL="0" indent="0">
              <a:buNone/>
            </a:pPr>
            <a:r>
              <a:rPr lang="en-GB" sz="1800" dirty="0"/>
              <a:t>Taxes, levies and related IGR must be considered within the framework of the extant Legislation and Policy</a:t>
            </a:r>
          </a:p>
          <a:p>
            <a:pPr>
              <a:buFont typeface="Wingdings" panose="05000000000000000000" pitchFamily="2" charset="2"/>
              <a:buChar char="§"/>
            </a:pPr>
            <a:r>
              <a:rPr lang="en-GB" sz="1800" b="1" dirty="0"/>
              <a:t>Nigeria’s National Tax Policy</a:t>
            </a:r>
          </a:p>
          <a:p>
            <a:pPr>
              <a:buFont typeface="Wingdings" panose="05000000000000000000" pitchFamily="2" charset="2"/>
              <a:buChar char="§"/>
            </a:pPr>
            <a:r>
              <a:rPr lang="en-GB" sz="1800" b="1" dirty="0"/>
              <a:t>The Nigerian Constitution 1999</a:t>
            </a:r>
          </a:p>
          <a:p>
            <a:pPr>
              <a:buFont typeface="Wingdings" panose="05000000000000000000" pitchFamily="2" charset="2"/>
              <a:buChar char="§"/>
            </a:pPr>
            <a:r>
              <a:rPr lang="en-GB" sz="1800" b="1" dirty="0"/>
              <a:t>States and the Law covering Taxes and Levies they can charge.</a:t>
            </a:r>
          </a:p>
          <a:p>
            <a:pPr marL="0" indent="0">
              <a:buNone/>
            </a:pPr>
            <a:endParaRPr lang="en-US" sz="1800" dirty="0"/>
          </a:p>
        </p:txBody>
      </p:sp>
    </p:spTree>
    <p:extLst>
      <p:ext uri="{BB962C8B-B14F-4D97-AF65-F5344CB8AC3E}">
        <p14:creationId xmlns:p14="http://schemas.microsoft.com/office/powerpoint/2010/main" val="70715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924" y="295833"/>
            <a:ext cx="7583488" cy="1143000"/>
          </a:xfrm>
        </p:spPr>
        <p:txBody>
          <a:bodyPr>
            <a:normAutofit/>
          </a:bodyPr>
          <a:lstStyle/>
          <a:p>
            <a:r>
              <a:rPr lang="en-GB" b="1" dirty="0"/>
              <a:t>IGR: The Legislation and Rules.</a:t>
            </a:r>
            <a:endParaRPr lang="en-US" dirty="0"/>
          </a:p>
        </p:txBody>
      </p:sp>
      <p:sp>
        <p:nvSpPr>
          <p:cNvPr id="3" name="Content Placeholder 2"/>
          <p:cNvSpPr>
            <a:spLocks noGrp="1"/>
          </p:cNvSpPr>
          <p:nvPr>
            <p:ph idx="1"/>
          </p:nvPr>
        </p:nvSpPr>
        <p:spPr>
          <a:xfrm>
            <a:off x="254924" y="1793878"/>
            <a:ext cx="8442509" cy="4911721"/>
          </a:xfrm>
        </p:spPr>
        <p:txBody>
          <a:bodyPr>
            <a:normAutofit fontScale="92500" lnSpcReduction="20000"/>
          </a:bodyPr>
          <a:lstStyle/>
          <a:p>
            <a:pPr marL="0" indent="0">
              <a:buNone/>
            </a:pPr>
            <a:r>
              <a:rPr lang="en-GB" sz="1800" b="1" dirty="0"/>
              <a:t>Nigeria’s National Tax Policy</a:t>
            </a:r>
          </a:p>
          <a:p>
            <a:pPr marL="0" indent="0">
              <a:lnSpc>
                <a:spcPct val="120000"/>
              </a:lnSpc>
              <a:spcBef>
                <a:spcPts val="0"/>
              </a:spcBef>
              <a:buNone/>
            </a:pPr>
            <a:r>
              <a:rPr lang="en-GB" sz="1800" dirty="0"/>
              <a:t>At National Tax Policy level, taxes are defined as “pecuniary burden laid upon individuals or properties to support government expenditure” . It groups them into 4 Broad categories; on individuals, companies, by transaction and on assets. In a little more details:</a:t>
            </a:r>
          </a:p>
          <a:p>
            <a:pPr lvl="0">
              <a:lnSpc>
                <a:spcPct val="120000"/>
              </a:lnSpc>
              <a:spcBef>
                <a:spcPts val="0"/>
              </a:spcBef>
              <a:buFont typeface="Wingdings" panose="05000000000000000000" pitchFamily="2" charset="2"/>
              <a:buChar char="§"/>
            </a:pPr>
            <a:r>
              <a:rPr lang="en-GB" sz="1800" dirty="0"/>
              <a:t>On individuals – Personal Income Tax (PIT) and Development levy</a:t>
            </a:r>
          </a:p>
          <a:p>
            <a:pPr lvl="0">
              <a:lnSpc>
                <a:spcPct val="120000"/>
              </a:lnSpc>
              <a:spcBef>
                <a:spcPts val="0"/>
              </a:spcBef>
              <a:buFont typeface="Wingdings" panose="05000000000000000000" pitchFamily="2" charset="2"/>
              <a:buChar char="§"/>
            </a:pPr>
            <a:r>
              <a:rPr lang="en-GB" sz="1800" dirty="0"/>
              <a:t>On companies – Corporate Income Tax (CIT) etc. (not relevant to States)</a:t>
            </a:r>
          </a:p>
          <a:p>
            <a:pPr lvl="0">
              <a:lnSpc>
                <a:spcPct val="120000"/>
              </a:lnSpc>
              <a:spcBef>
                <a:spcPts val="0"/>
              </a:spcBef>
              <a:buFont typeface="Wingdings" panose="05000000000000000000" pitchFamily="2" charset="2"/>
              <a:buChar char="§"/>
            </a:pPr>
            <a:r>
              <a:rPr lang="en-GB" sz="1800" dirty="0"/>
              <a:t>On Transaction – VAT –  collected by Federal but 85% is sent back to States; Capital Gains Tax (CGT)</a:t>
            </a:r>
          </a:p>
          <a:p>
            <a:pPr lvl="0">
              <a:lnSpc>
                <a:spcPct val="120000"/>
              </a:lnSpc>
              <a:spcBef>
                <a:spcPts val="0"/>
              </a:spcBef>
              <a:buFont typeface="Wingdings" panose="05000000000000000000" pitchFamily="2" charset="2"/>
              <a:buChar char="§"/>
            </a:pPr>
            <a:r>
              <a:rPr lang="en-GB" sz="1800" dirty="0"/>
              <a:t>On Assets – Property tax, etc..</a:t>
            </a:r>
          </a:p>
          <a:p>
            <a:pPr marL="0" indent="0">
              <a:buNone/>
            </a:pPr>
            <a:r>
              <a:rPr lang="en-GB" sz="1800" b="1" dirty="0"/>
              <a:t>The Nigerian Constitution 1999</a:t>
            </a:r>
          </a:p>
          <a:p>
            <a:pPr marL="0" indent="0">
              <a:buNone/>
            </a:pPr>
            <a:r>
              <a:rPr lang="en-GB" sz="1800" dirty="0"/>
              <a:t>The Constitution of the Federal Republic of Nigeria, 1999, Cap. C23, Laws of the Federation of Nigeria provides general taxing powers for the federation as well as its federating units. </a:t>
            </a:r>
          </a:p>
          <a:p>
            <a:pPr marL="0" indent="0">
              <a:buNone/>
            </a:pPr>
            <a:r>
              <a:rPr lang="en-GB" sz="1800" dirty="0"/>
              <a:t>In summary, Legislation is Federal but collection is on concurrent list, while Local Government is legislated by State.</a:t>
            </a:r>
            <a:endParaRPr lang="en-GB" sz="1800" b="1" dirty="0"/>
          </a:p>
          <a:p>
            <a:pPr marL="0" indent="0">
              <a:buNone/>
            </a:pPr>
            <a:r>
              <a:rPr lang="en-GB" sz="1800" b="1" dirty="0"/>
              <a:t>States and the Laws covering Taxes and Levies they can charge.</a:t>
            </a:r>
          </a:p>
          <a:p>
            <a:pPr marL="0" indent="0">
              <a:buNone/>
            </a:pPr>
            <a:endParaRPr lang="en-GB" sz="1800" b="1" dirty="0"/>
          </a:p>
          <a:p>
            <a:pPr marL="0" indent="0">
              <a:buNone/>
            </a:pPr>
            <a:endParaRPr lang="en-US" sz="1800" dirty="0"/>
          </a:p>
        </p:txBody>
      </p:sp>
    </p:spTree>
    <p:extLst>
      <p:ext uri="{BB962C8B-B14F-4D97-AF65-F5344CB8AC3E}">
        <p14:creationId xmlns:p14="http://schemas.microsoft.com/office/powerpoint/2010/main" val="1150941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International Experiences</a:t>
            </a:r>
            <a:endParaRPr lang="en-US" b="1" dirty="0"/>
          </a:p>
        </p:txBody>
      </p:sp>
      <p:sp>
        <p:nvSpPr>
          <p:cNvPr id="5" name="Content Placeholder 4"/>
          <p:cNvSpPr>
            <a:spLocks noGrp="1"/>
          </p:cNvSpPr>
          <p:nvPr>
            <p:ph idx="1"/>
          </p:nvPr>
        </p:nvSpPr>
        <p:spPr>
          <a:xfrm>
            <a:off x="425302" y="1949823"/>
            <a:ext cx="8236689" cy="4323385"/>
          </a:xfrm>
        </p:spPr>
        <p:txBody>
          <a:bodyPr>
            <a:normAutofit/>
          </a:bodyPr>
          <a:lstStyle/>
          <a:p>
            <a:pPr marL="0" indent="0">
              <a:buNone/>
            </a:pPr>
            <a:r>
              <a:rPr lang="en-GB" b="1" dirty="0"/>
              <a:t>An overview</a:t>
            </a:r>
          </a:p>
          <a:p>
            <a:pPr marL="0" indent="0">
              <a:buNone/>
            </a:pPr>
            <a:r>
              <a:rPr lang="en-GB" sz="1800" dirty="0"/>
              <a:t>Though many countries in the world generate their revenue at national and local level, very few have the structure in Nigeria where there are three levels of collection and two levels of legislation.  The closest to this structure is found in Brazil and India. A third is partially true in Canada. </a:t>
            </a:r>
          </a:p>
          <a:p>
            <a:pPr marL="0" indent="0">
              <a:buNone/>
            </a:pPr>
            <a:r>
              <a:rPr lang="en-GB" sz="1800" b="1" dirty="0"/>
              <a:t>Similar Separation in powers</a:t>
            </a:r>
            <a:endParaRPr lang="en-GB" sz="1800" dirty="0"/>
          </a:p>
          <a:p>
            <a:pPr marL="0" indent="0">
              <a:buNone/>
            </a:pPr>
            <a:r>
              <a:rPr lang="en-GB" sz="1800" dirty="0"/>
              <a:t>In both Brazil and India there are laws that charge the Federal level with the primary collection of taxes and levies especially of international and interstate financial activities, while States have powers on concurrent legislation to both charge and collect a number of taxes and levies.  In turn the States legislate for the collection of IGR at the Local levels.</a:t>
            </a:r>
          </a:p>
          <a:p>
            <a:pPr marL="0" indent="0">
              <a:buNone/>
            </a:pPr>
            <a:endParaRPr lang="en-US" sz="1800" dirty="0"/>
          </a:p>
        </p:txBody>
      </p:sp>
    </p:spTree>
    <p:extLst>
      <p:ext uri="{BB962C8B-B14F-4D97-AF65-F5344CB8AC3E}">
        <p14:creationId xmlns:p14="http://schemas.microsoft.com/office/powerpoint/2010/main" val="126861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Brazil</a:t>
            </a:r>
            <a:br>
              <a:rPr lang="en-GB" b="1" dirty="0"/>
            </a:br>
            <a:endParaRPr lang="en-US" dirty="0"/>
          </a:p>
        </p:txBody>
      </p:sp>
      <p:sp>
        <p:nvSpPr>
          <p:cNvPr id="3" name="Content Placeholder 2"/>
          <p:cNvSpPr>
            <a:spLocks noGrp="1"/>
          </p:cNvSpPr>
          <p:nvPr>
            <p:ph idx="1"/>
          </p:nvPr>
        </p:nvSpPr>
        <p:spPr>
          <a:xfrm>
            <a:off x="779462" y="1970566"/>
            <a:ext cx="7988853" cy="4486941"/>
          </a:xfrm>
        </p:spPr>
        <p:txBody>
          <a:bodyPr>
            <a:normAutofit/>
          </a:bodyPr>
          <a:lstStyle/>
          <a:p>
            <a:pPr marL="0" indent="0">
              <a:buNone/>
            </a:pPr>
            <a:r>
              <a:rPr lang="en-GB" sz="2000" dirty="0"/>
              <a:t>Brazil has one of the most complex tax systems in the world with tax burdens equal to 36% of GDP. </a:t>
            </a:r>
          </a:p>
          <a:p>
            <a:pPr marL="0" indent="0">
              <a:buNone/>
            </a:pPr>
            <a:r>
              <a:rPr lang="en-GB" sz="2000" dirty="0"/>
              <a:t>In Brazil tax is collected at three (3) levels and all three have constitutional rights to create their own taxes. Taxes are broadly categorised as follows: </a:t>
            </a:r>
          </a:p>
          <a:p>
            <a:pPr lvl="0">
              <a:buFont typeface="Arial" panose="020B0604020202020204" pitchFamily="34" charset="0"/>
              <a:buChar char="•"/>
            </a:pPr>
            <a:r>
              <a:rPr lang="en-GB" sz="2000" dirty="0"/>
              <a:t>Union or Federal Government – Corporation Tax (CT), Personal Income Tax (PIT)</a:t>
            </a:r>
          </a:p>
          <a:p>
            <a:pPr lvl="0">
              <a:buFont typeface="Arial" panose="020B0604020202020204" pitchFamily="34" charset="0"/>
              <a:buChar char="•"/>
            </a:pPr>
            <a:r>
              <a:rPr lang="en-GB" sz="2000" dirty="0"/>
              <a:t>States – Value Added Tax (ICMS)</a:t>
            </a:r>
          </a:p>
          <a:p>
            <a:pPr lvl="0">
              <a:buFont typeface="Arial" panose="020B0604020202020204" pitchFamily="34" charset="0"/>
              <a:buChar char="•"/>
            </a:pPr>
            <a:r>
              <a:rPr lang="en-GB" sz="2000" dirty="0"/>
              <a:t>Municipalities  Local Services tax Property and real estate</a:t>
            </a:r>
          </a:p>
          <a:p>
            <a:pPr marL="0" lvl="0" indent="0">
              <a:buNone/>
            </a:pPr>
            <a:r>
              <a:rPr lang="en-GB" sz="2000" dirty="0"/>
              <a:t>The bias is for Indirect tax not direct tax and the Indirect tax is complex and at subnational level. Attempt to simplify VAT have had a recent set-back</a:t>
            </a:r>
          </a:p>
          <a:p>
            <a:pPr lvl="0">
              <a:buFont typeface="Arial" panose="020B0604020202020204" pitchFamily="34" charset="0"/>
              <a:buChar char="•"/>
            </a:pPr>
            <a:endParaRPr lang="en-GB" dirty="0"/>
          </a:p>
          <a:p>
            <a:pPr marL="0" indent="0">
              <a:buNone/>
            </a:pPr>
            <a:endParaRPr lang="en-US" dirty="0"/>
          </a:p>
        </p:txBody>
      </p:sp>
      <p:sp>
        <p:nvSpPr>
          <p:cNvPr id="4" name="Rectangle 3"/>
          <p:cNvSpPr/>
          <p:nvPr/>
        </p:nvSpPr>
        <p:spPr>
          <a:xfrm>
            <a:off x="2286000" y="2967335"/>
            <a:ext cx="4572000" cy="369332"/>
          </a:xfrm>
          <a:prstGeom prst="rect">
            <a:avLst/>
          </a:prstGeom>
        </p:spPr>
        <p:txBody>
          <a:bodyPr>
            <a:spAutoFit/>
          </a:bodyPr>
          <a:lstStyle/>
          <a:p>
            <a:endParaRPr lang="en-GB" b="1" dirty="0"/>
          </a:p>
        </p:txBody>
      </p:sp>
    </p:spTree>
    <p:extLst>
      <p:ext uri="{BB962C8B-B14F-4D97-AF65-F5344CB8AC3E}">
        <p14:creationId xmlns:p14="http://schemas.microsoft.com/office/powerpoint/2010/main" val="1655251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India</a:t>
            </a:r>
            <a:br>
              <a:rPr lang="en-GB" b="1"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India has a well-developed tax structure with clearly demarcated authority between Central and State Governments and local bodies. </a:t>
            </a:r>
          </a:p>
          <a:p>
            <a:pPr>
              <a:buFont typeface="Arial" panose="020B0604020202020204" pitchFamily="34" charset="0"/>
              <a:buChar char="•"/>
            </a:pPr>
            <a:r>
              <a:rPr lang="en-GB" dirty="0"/>
              <a:t>The Central Government levies taxes on income (except tax on agricultural income, which the State Governments can levy as well), customs duties, central excise and service tax. </a:t>
            </a:r>
          </a:p>
          <a:p>
            <a:pPr>
              <a:buFont typeface="Arial" panose="020B0604020202020204" pitchFamily="34" charset="0"/>
              <a:buChar char="•"/>
            </a:pPr>
            <a:r>
              <a:rPr lang="en-GB" dirty="0"/>
              <a:t>The state governments levy Value Added Tax (VAT), (Sales tax in States where VAT is not yet in force), stamp duty, State Excise, land revenue (Mineral rights), local consumption taxes, Road vehicles tax, Personal Income Tax on professions, trades, callings and employment and Capital taxes. </a:t>
            </a:r>
          </a:p>
          <a:p>
            <a:pPr>
              <a:buFont typeface="Arial" panose="020B0604020202020204" pitchFamily="34" charset="0"/>
              <a:buChar char="•"/>
            </a:pPr>
            <a:r>
              <a:rPr lang="en-GB" dirty="0"/>
              <a:t>Local bodies are empowered to levy tax on properties and charge for provision of services and utilities like water supply, drainage etc.</a:t>
            </a:r>
          </a:p>
        </p:txBody>
      </p:sp>
    </p:spTree>
    <p:extLst>
      <p:ext uri="{BB962C8B-B14F-4D97-AF65-F5344CB8AC3E}">
        <p14:creationId xmlns:p14="http://schemas.microsoft.com/office/powerpoint/2010/main" val="150511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India</a:t>
            </a:r>
            <a:br>
              <a:rPr lang="en-GB" b="1" dirty="0"/>
            </a:br>
            <a:endParaRPr lang="en-US" dirty="0"/>
          </a:p>
        </p:txBody>
      </p:sp>
      <p:sp>
        <p:nvSpPr>
          <p:cNvPr id="3" name="Content Placeholder 2"/>
          <p:cNvSpPr>
            <a:spLocks noGrp="1"/>
          </p:cNvSpPr>
          <p:nvPr>
            <p:ph idx="1"/>
          </p:nvPr>
        </p:nvSpPr>
        <p:spPr>
          <a:xfrm>
            <a:off x="779463" y="1786792"/>
            <a:ext cx="7583488" cy="4007224"/>
          </a:xfrm>
        </p:spPr>
        <p:txBody>
          <a:bodyPr>
            <a:noAutofit/>
          </a:bodyPr>
          <a:lstStyle/>
          <a:p>
            <a:pPr marL="0" indent="0">
              <a:lnSpc>
                <a:spcPct val="120000"/>
              </a:lnSpc>
              <a:spcBef>
                <a:spcPts val="0"/>
              </a:spcBef>
              <a:buNone/>
            </a:pPr>
            <a:r>
              <a:rPr lang="en-GB" sz="1800" dirty="0"/>
              <a:t>The Indian tax structure has led to a number of problems:</a:t>
            </a:r>
          </a:p>
          <a:p>
            <a:pPr marL="0" indent="0">
              <a:lnSpc>
                <a:spcPct val="120000"/>
              </a:lnSpc>
              <a:spcBef>
                <a:spcPts val="0"/>
              </a:spcBef>
              <a:buNone/>
            </a:pPr>
            <a:r>
              <a:rPr lang="en-GB" sz="1800" dirty="0"/>
              <a:t>•	Multiplicity of taxes:.</a:t>
            </a:r>
          </a:p>
          <a:p>
            <a:pPr marL="0" indent="0">
              <a:lnSpc>
                <a:spcPct val="120000"/>
              </a:lnSpc>
              <a:spcBef>
                <a:spcPts val="0"/>
              </a:spcBef>
              <a:buNone/>
            </a:pPr>
            <a:r>
              <a:rPr lang="en-GB" sz="1800" dirty="0"/>
              <a:t>•	Dominance of Indirect taxes:  </a:t>
            </a:r>
          </a:p>
          <a:p>
            <a:pPr marL="0" indent="0">
              <a:lnSpc>
                <a:spcPct val="120000"/>
              </a:lnSpc>
              <a:spcBef>
                <a:spcPts val="0"/>
              </a:spcBef>
              <a:buNone/>
            </a:pPr>
            <a:r>
              <a:rPr lang="en-GB" sz="1800" dirty="0"/>
              <a:t>•	Ad-</a:t>
            </a:r>
            <a:r>
              <a:rPr lang="en-GB" sz="1800" dirty="0" err="1"/>
              <a:t>hocism</a:t>
            </a:r>
            <a:r>
              <a:rPr lang="en-GB" sz="1800" dirty="0"/>
              <a:t>:  </a:t>
            </a:r>
          </a:p>
          <a:p>
            <a:pPr marL="0" indent="0">
              <a:lnSpc>
                <a:spcPct val="120000"/>
              </a:lnSpc>
              <a:spcBef>
                <a:spcPts val="0"/>
              </a:spcBef>
              <a:buNone/>
            </a:pPr>
            <a:r>
              <a:rPr lang="en-GB" sz="1800" dirty="0"/>
              <a:t>•	Complexity and corruption:</a:t>
            </a:r>
          </a:p>
          <a:p>
            <a:pPr marL="0" indent="0">
              <a:lnSpc>
                <a:spcPct val="120000"/>
              </a:lnSpc>
              <a:spcBef>
                <a:spcPts val="0"/>
              </a:spcBef>
              <a:buNone/>
            </a:pPr>
            <a:r>
              <a:rPr lang="en-GB" sz="1800" dirty="0"/>
              <a:t>•	Imbalance in the tax system.</a:t>
            </a:r>
          </a:p>
          <a:p>
            <a:pPr marL="0" indent="0">
              <a:lnSpc>
                <a:spcPct val="120000"/>
              </a:lnSpc>
              <a:spcBef>
                <a:spcPts val="0"/>
              </a:spcBef>
              <a:buNone/>
            </a:pPr>
            <a:r>
              <a:rPr lang="en-GB" sz="1800" dirty="0"/>
              <a:t>In last 10-25 years, the Indian taxation system has undergone tremendous reforms. The tax rates have been rationalized and tax laws have been simplified resulting in better compliance, ease of tax payment and better enforcement. </a:t>
            </a:r>
          </a:p>
          <a:p>
            <a:pPr marL="0" indent="0">
              <a:lnSpc>
                <a:spcPct val="120000"/>
              </a:lnSpc>
              <a:spcBef>
                <a:spcPts val="0"/>
              </a:spcBef>
              <a:buNone/>
            </a:pPr>
            <a:endParaRPr lang="en-GB" sz="1800" dirty="0"/>
          </a:p>
          <a:p>
            <a:pPr marL="0" indent="0">
              <a:lnSpc>
                <a:spcPct val="120000"/>
              </a:lnSpc>
              <a:spcBef>
                <a:spcPts val="0"/>
              </a:spcBef>
              <a:buNone/>
            </a:pPr>
            <a:r>
              <a:rPr lang="en-GB" sz="1800" dirty="0"/>
              <a:t>The process of rationalization of tax administration is still ongoing in India especially in the area of VAT and GST, though planned changes recently failed to get approval.</a:t>
            </a:r>
          </a:p>
        </p:txBody>
      </p:sp>
    </p:spTree>
    <p:extLst>
      <p:ext uri="{BB962C8B-B14F-4D97-AF65-F5344CB8AC3E}">
        <p14:creationId xmlns:p14="http://schemas.microsoft.com/office/powerpoint/2010/main" val="1167791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Canada</a:t>
            </a:r>
            <a:br>
              <a:rPr lang="en-GB" b="1"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p:txBody>
      </p:sp>
      <p:sp>
        <p:nvSpPr>
          <p:cNvPr id="5" name="Rectangle 4"/>
          <p:cNvSpPr/>
          <p:nvPr/>
        </p:nvSpPr>
        <p:spPr>
          <a:xfrm>
            <a:off x="523746" y="1630847"/>
            <a:ext cx="8094921" cy="5113195"/>
          </a:xfrm>
          <a:prstGeom prst="rect">
            <a:avLst/>
          </a:prstGeom>
        </p:spPr>
        <p:txBody>
          <a:bodyPr wrap="square">
            <a:spAutoFit/>
          </a:bodyPr>
          <a:lstStyle/>
          <a:p>
            <a:pPr>
              <a:lnSpc>
                <a:spcPct val="107000"/>
              </a:lnSpc>
              <a:spcAft>
                <a:spcPts val="800"/>
              </a:spcAft>
            </a:pPr>
            <a:r>
              <a:rPr lang="en-GB" sz="2000" dirty="0">
                <a:ea typeface="Calibri" panose="020F0502020204030204" pitchFamily="34" charset="0"/>
                <a:cs typeface="Times New Roman" panose="02020603050405020304" pitchFamily="18" charset="0"/>
              </a:rPr>
              <a:t>Taxation in Canada is a shared responsibility between the federal government and the various provincial and territorial legislatures. </a:t>
            </a:r>
          </a:p>
          <a:p>
            <a:pPr marL="342900" indent="-34290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Under the Constitution Act, 1867, taxation powers are vested in the Parliament of Canada for ‘The raising of Money by any Mode or System of Taxation.’</a:t>
            </a:r>
          </a:p>
          <a:p>
            <a:pPr marL="342900" indent="-34290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The provincial legislatures have a more restricted authority for: ‘Direct Taxation within the Province for the raising of a Revenue for Provincial Purposes and Shop, Saloon, Tavern, Auctioneer, and other Licences in order to the raising of a Revenue for Provincial, Local, or Municipal Purposes.</a:t>
            </a:r>
          </a:p>
          <a:p>
            <a:pPr marL="342900" indent="-34290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In turn, the provincial legislatures have authorized municipal councils to levy specific types of direct tax, such as property tax.</a:t>
            </a:r>
          </a:p>
          <a:p>
            <a:pPr>
              <a:lnSpc>
                <a:spcPct val="107000"/>
              </a:lnSpc>
              <a:spcAft>
                <a:spcPts val="800"/>
              </a:spcAft>
            </a:pPr>
            <a:r>
              <a:rPr lang="en-GB" dirty="0">
                <a:ea typeface="Calibri" panose="020F0502020204030204" pitchFamily="34" charset="0"/>
                <a:cs typeface="Times New Roman" panose="02020603050405020304" pitchFamily="18" charset="0"/>
              </a:rPr>
              <a:t>There is a Federal tax authority which enters into agreements with provinces to collect some taxes on their behalf and remit the same.</a:t>
            </a:r>
            <a:endParaRPr lang="en-GB"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784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Custom 10">
      <a:dk1>
        <a:srgbClr val="008040"/>
      </a:dk1>
      <a:lt1>
        <a:sysClr val="window" lastClr="FFFFFF"/>
      </a:lt1>
      <a:dk2>
        <a:srgbClr val="09213B"/>
      </a:dk2>
      <a:lt2>
        <a:srgbClr val="008040"/>
      </a:lt2>
      <a:accent1>
        <a:srgbClr val="008040"/>
      </a:accent1>
      <a:accent2>
        <a:srgbClr val="244A58"/>
      </a:accent2>
      <a:accent3>
        <a:srgbClr val="008040"/>
      </a:accent3>
      <a:accent4>
        <a:srgbClr val="008040"/>
      </a:accent4>
      <a:accent5>
        <a:srgbClr val="008040"/>
      </a:accent5>
      <a:accent6>
        <a:srgbClr val="C00000"/>
      </a:accent6>
      <a:hlink>
        <a:srgbClr val="008040"/>
      </a:hlink>
      <a:folHlink>
        <a:srgbClr val="008040"/>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9009</TotalTime>
  <Words>2400</Words>
  <Application>Microsoft Office PowerPoint</Application>
  <PresentationFormat>On-screen Show (4:3)</PresentationFormat>
  <Paragraphs>145</Paragraphs>
  <Slides>21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Corbel</vt:lpstr>
      <vt:lpstr>Wingdings</vt:lpstr>
      <vt:lpstr>Wingdings 2</vt:lpstr>
      <vt:lpstr>Pixel</vt:lpstr>
      <vt:lpstr>PowerPoint Presentation</vt:lpstr>
      <vt:lpstr>International Case Studies of IGR Reform and Practical Measures for States’ consideration at the  IGR National Peer Learning Event 16/17 November 2015 Abuja, Nigeria  Dr Mark Abani, ACTI, ACIMAN, FNIM, FICA Tax Consultant </vt:lpstr>
      <vt:lpstr>IGR: What is it and  why it is important.</vt:lpstr>
      <vt:lpstr>IGR: The Legislation and Rules.</vt:lpstr>
      <vt:lpstr>International Experiences</vt:lpstr>
      <vt:lpstr>Brazil </vt:lpstr>
      <vt:lpstr> India </vt:lpstr>
      <vt:lpstr> India </vt:lpstr>
      <vt:lpstr> Canada </vt:lpstr>
      <vt:lpstr>IGR Revenue improvement internationally</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IGR Event</dc:title>
  <dc:creator>Margarita Aswani</dc:creator>
  <cp:lastModifiedBy>Naomi Tietie</cp:lastModifiedBy>
  <cp:revision>167</cp:revision>
  <cp:lastPrinted>2016-03-15T09:51:18Z</cp:lastPrinted>
  <dcterms:created xsi:type="dcterms:W3CDTF">2015-09-10T12:17:44Z</dcterms:created>
  <dcterms:modified xsi:type="dcterms:W3CDTF">2020-07-20T11:45:44Z</dcterms:modified>
</cp:coreProperties>
</file>