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83" r:id="rId3"/>
    <p:sldId id="301" r:id="rId4"/>
    <p:sldId id="282" r:id="rId5"/>
    <p:sldId id="289" r:id="rId6"/>
    <p:sldId id="260" r:id="rId7"/>
    <p:sldId id="299" r:id="rId8"/>
    <p:sldId id="300" r:id="rId9"/>
    <p:sldId id="302" r:id="rId10"/>
    <p:sldId id="306" r:id="rId11"/>
    <p:sldId id="304" r:id="rId12"/>
    <p:sldId id="307" r:id="rId13"/>
    <p:sldId id="308" r:id="rId14"/>
    <p:sldId id="309" r:id="rId15"/>
    <p:sldId id="313" r:id="rId16"/>
    <p:sldId id="314" r:id="rId17"/>
    <p:sldId id="312" r:id="rId18"/>
    <p:sldId id="315" r:id="rId19"/>
    <p:sldId id="311" r:id="rId20"/>
    <p:sldId id="316" r:id="rId21"/>
    <p:sldId id="310" r:id="rId22"/>
    <p:sldId id="317" r:id="rId23"/>
    <p:sldId id="305" r:id="rId24"/>
    <p:sldId id="328" r:id="rId25"/>
    <p:sldId id="332" r:id="rId26"/>
    <p:sldId id="318" r:id="rId27"/>
    <p:sldId id="323" r:id="rId28"/>
    <p:sldId id="319" r:id="rId29"/>
    <p:sldId id="324" r:id="rId30"/>
    <p:sldId id="329" r:id="rId31"/>
    <p:sldId id="330" r:id="rId32"/>
    <p:sldId id="333" r:id="rId33"/>
    <p:sldId id="331" r:id="rId34"/>
    <p:sldId id="268" r:id="rId35"/>
    <p:sldId id="287" r:id="rId36"/>
    <p:sldId id="288" r:id="rId37"/>
    <p:sldId id="290" r:id="rId38"/>
    <p:sldId id="286" r:id="rId39"/>
  </p:sldIdLst>
  <p:sldSz cx="9144000" cy="6858000" type="screen4x3"/>
  <p:notesSz cx="7077075" cy="90281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D0363-3DF3-4CAD-B8FB-EE3DD12F360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40F801F-D95F-4F6E-9167-37ECC1D250F3}">
      <dgm:prSet phldrT="[Text]" custT="1"/>
      <dgm:spPr/>
      <dgm:t>
        <a:bodyPr/>
        <a:lstStyle/>
        <a:p>
          <a:r>
            <a:rPr lang="en-GB" sz="2400" dirty="0"/>
            <a:t>Digital</a:t>
          </a:r>
        </a:p>
      </dgm:t>
    </dgm:pt>
    <dgm:pt modelId="{45E46C25-E647-4AB1-AF0B-84E165AED7F4}" type="parTrans" cxnId="{59A6C8DE-944A-4394-A030-CD58A9BD7087}">
      <dgm:prSet/>
      <dgm:spPr/>
      <dgm:t>
        <a:bodyPr/>
        <a:lstStyle/>
        <a:p>
          <a:endParaRPr lang="en-GB"/>
        </a:p>
      </dgm:t>
    </dgm:pt>
    <dgm:pt modelId="{330FCB56-79A2-41FE-A854-CE25B537C732}" type="sibTrans" cxnId="{59A6C8DE-944A-4394-A030-CD58A9BD7087}">
      <dgm:prSet/>
      <dgm:spPr/>
      <dgm:t>
        <a:bodyPr/>
        <a:lstStyle/>
        <a:p>
          <a:endParaRPr lang="en-GB"/>
        </a:p>
      </dgm:t>
    </dgm:pt>
    <dgm:pt modelId="{B040A67D-77B9-477A-937C-9B6A2BE25BA1}">
      <dgm:prSet phldrT="[Text]" custT="1"/>
      <dgm:spPr/>
      <dgm:t>
        <a:bodyPr/>
        <a:lstStyle/>
        <a:p>
          <a:r>
            <a:rPr lang="en-GB" sz="2200" dirty="0"/>
            <a:t>Electronic </a:t>
          </a:r>
        </a:p>
      </dgm:t>
    </dgm:pt>
    <dgm:pt modelId="{9B82ACA5-3C43-4D52-A444-47ACC7E878B1}" type="parTrans" cxnId="{6AF14540-1E90-4BA6-8AA7-778F44A50659}">
      <dgm:prSet/>
      <dgm:spPr/>
      <dgm:t>
        <a:bodyPr/>
        <a:lstStyle/>
        <a:p>
          <a:endParaRPr lang="en-GB"/>
        </a:p>
      </dgm:t>
    </dgm:pt>
    <dgm:pt modelId="{F7D4078C-DE42-42E3-B0C1-7DA0C0F1A198}" type="sibTrans" cxnId="{6AF14540-1E90-4BA6-8AA7-778F44A50659}">
      <dgm:prSet/>
      <dgm:spPr/>
      <dgm:t>
        <a:bodyPr/>
        <a:lstStyle/>
        <a:p>
          <a:endParaRPr lang="en-GB"/>
        </a:p>
      </dgm:t>
    </dgm:pt>
    <dgm:pt modelId="{560CD60A-1126-4705-83C5-588140ED166E}">
      <dgm:prSet phldrT="[Text]" custT="1"/>
      <dgm:spPr/>
      <dgm:t>
        <a:bodyPr/>
        <a:lstStyle/>
        <a:p>
          <a:r>
            <a:rPr lang="en-GB" sz="2400" dirty="0"/>
            <a:t>Virtual</a:t>
          </a:r>
        </a:p>
      </dgm:t>
    </dgm:pt>
    <dgm:pt modelId="{B94CB388-1579-4B51-8BEA-D4E6D1E819AC}" type="parTrans" cxnId="{DB3559C1-B953-4E22-A468-B3126A5AC3B1}">
      <dgm:prSet/>
      <dgm:spPr/>
      <dgm:t>
        <a:bodyPr/>
        <a:lstStyle/>
        <a:p>
          <a:endParaRPr lang="en-GB"/>
        </a:p>
      </dgm:t>
    </dgm:pt>
    <dgm:pt modelId="{961E0EFA-0F34-4BA3-BDC7-13598A8A29A0}" type="sibTrans" cxnId="{DB3559C1-B953-4E22-A468-B3126A5AC3B1}">
      <dgm:prSet/>
      <dgm:spPr/>
      <dgm:t>
        <a:bodyPr/>
        <a:lstStyle/>
        <a:p>
          <a:endParaRPr lang="en-GB"/>
        </a:p>
      </dgm:t>
    </dgm:pt>
    <dgm:pt modelId="{B4744C7A-92FE-4452-A8E5-35876CA56391}">
      <dgm:prSet phldrT="[Text]" custT="1"/>
      <dgm:spPr/>
      <dgm:t>
        <a:bodyPr/>
        <a:lstStyle/>
        <a:p>
          <a:r>
            <a:rPr lang="en-GB" sz="2400" dirty="0"/>
            <a:t>Automated</a:t>
          </a:r>
        </a:p>
      </dgm:t>
    </dgm:pt>
    <dgm:pt modelId="{C41ACB38-66BF-4147-B493-D36883BAA656}" type="parTrans" cxnId="{26BB87B0-B439-4634-B6C1-EAA1EA7293D9}">
      <dgm:prSet/>
      <dgm:spPr/>
      <dgm:t>
        <a:bodyPr/>
        <a:lstStyle/>
        <a:p>
          <a:endParaRPr lang="en-US"/>
        </a:p>
      </dgm:t>
    </dgm:pt>
    <dgm:pt modelId="{0EF3C8C9-AFEA-4698-88F8-FBDF7D466829}" type="sibTrans" cxnId="{26BB87B0-B439-4634-B6C1-EAA1EA7293D9}">
      <dgm:prSet/>
      <dgm:spPr/>
      <dgm:t>
        <a:bodyPr/>
        <a:lstStyle/>
        <a:p>
          <a:endParaRPr lang="en-US"/>
        </a:p>
      </dgm:t>
    </dgm:pt>
    <dgm:pt modelId="{1F737C10-5181-4EDE-A38D-BE321C16745A}" type="pres">
      <dgm:prSet presAssocID="{65CD0363-3DF3-4CAD-B8FB-EE3DD12F3600}" presName="Name0" presStyleCnt="0">
        <dgm:presLayoutVars>
          <dgm:chMax val="7"/>
          <dgm:chPref val="7"/>
          <dgm:dir/>
        </dgm:presLayoutVars>
      </dgm:prSet>
      <dgm:spPr/>
      <dgm:t>
        <a:bodyPr/>
        <a:lstStyle/>
        <a:p>
          <a:endParaRPr lang="en-US"/>
        </a:p>
      </dgm:t>
    </dgm:pt>
    <dgm:pt modelId="{5281C868-DF32-49C3-8C1B-1A8FE9D41522}" type="pres">
      <dgm:prSet presAssocID="{65CD0363-3DF3-4CAD-B8FB-EE3DD12F3600}" presName="Name1" presStyleCnt="0"/>
      <dgm:spPr/>
    </dgm:pt>
    <dgm:pt modelId="{94463C96-71EE-49E6-BE75-1D9EC843920C}" type="pres">
      <dgm:prSet presAssocID="{65CD0363-3DF3-4CAD-B8FB-EE3DD12F3600}" presName="cycle" presStyleCnt="0"/>
      <dgm:spPr/>
    </dgm:pt>
    <dgm:pt modelId="{357CCD23-C4B4-48D6-B649-C59823B017A6}" type="pres">
      <dgm:prSet presAssocID="{65CD0363-3DF3-4CAD-B8FB-EE3DD12F3600}" presName="srcNode" presStyleLbl="node1" presStyleIdx="0" presStyleCnt="4"/>
      <dgm:spPr/>
    </dgm:pt>
    <dgm:pt modelId="{E941D84E-F842-4BAF-9F5B-9FFC2FA86D7A}" type="pres">
      <dgm:prSet presAssocID="{65CD0363-3DF3-4CAD-B8FB-EE3DD12F3600}" presName="conn" presStyleLbl="parChTrans1D2" presStyleIdx="0" presStyleCnt="1"/>
      <dgm:spPr/>
      <dgm:t>
        <a:bodyPr/>
        <a:lstStyle/>
        <a:p>
          <a:endParaRPr lang="en-US"/>
        </a:p>
      </dgm:t>
    </dgm:pt>
    <dgm:pt modelId="{6FD571B8-84EC-4243-B19D-2D04FF23525B}" type="pres">
      <dgm:prSet presAssocID="{65CD0363-3DF3-4CAD-B8FB-EE3DD12F3600}" presName="extraNode" presStyleLbl="node1" presStyleIdx="0" presStyleCnt="4"/>
      <dgm:spPr/>
    </dgm:pt>
    <dgm:pt modelId="{E709EAA3-9B8C-4673-A9F1-BA5C4D5F1D12}" type="pres">
      <dgm:prSet presAssocID="{65CD0363-3DF3-4CAD-B8FB-EE3DD12F3600}" presName="dstNode" presStyleLbl="node1" presStyleIdx="0" presStyleCnt="4"/>
      <dgm:spPr/>
    </dgm:pt>
    <dgm:pt modelId="{A692AE37-87BF-4E15-9DD9-7EC461900888}" type="pres">
      <dgm:prSet presAssocID="{B40F801F-D95F-4F6E-9167-37ECC1D250F3}" presName="text_1" presStyleLbl="node1" presStyleIdx="0" presStyleCnt="4">
        <dgm:presLayoutVars>
          <dgm:bulletEnabled val="1"/>
        </dgm:presLayoutVars>
      </dgm:prSet>
      <dgm:spPr/>
      <dgm:t>
        <a:bodyPr/>
        <a:lstStyle/>
        <a:p>
          <a:endParaRPr lang="en-US"/>
        </a:p>
      </dgm:t>
    </dgm:pt>
    <dgm:pt modelId="{DD79C691-A50F-4760-8F71-3C108DEBDB43}" type="pres">
      <dgm:prSet presAssocID="{B40F801F-D95F-4F6E-9167-37ECC1D250F3}" presName="accent_1" presStyleCnt="0"/>
      <dgm:spPr/>
    </dgm:pt>
    <dgm:pt modelId="{FA4AA046-E7E0-42FF-84B4-FF4611E3BD75}" type="pres">
      <dgm:prSet presAssocID="{B40F801F-D95F-4F6E-9167-37ECC1D250F3}" presName="accentRepeatNode" presStyleLbl="solidFgAcc1" presStyleIdx="0" presStyleCnt="4"/>
      <dgm:spPr/>
    </dgm:pt>
    <dgm:pt modelId="{5B5E29E5-8F08-4D9E-A199-C30A0E6E344C}" type="pres">
      <dgm:prSet presAssocID="{B040A67D-77B9-477A-937C-9B6A2BE25BA1}" presName="text_2" presStyleLbl="node1" presStyleIdx="1" presStyleCnt="4">
        <dgm:presLayoutVars>
          <dgm:bulletEnabled val="1"/>
        </dgm:presLayoutVars>
      </dgm:prSet>
      <dgm:spPr/>
      <dgm:t>
        <a:bodyPr/>
        <a:lstStyle/>
        <a:p>
          <a:endParaRPr lang="en-US"/>
        </a:p>
      </dgm:t>
    </dgm:pt>
    <dgm:pt modelId="{6EBF8A8D-B175-42A7-9F11-7A449DA91B94}" type="pres">
      <dgm:prSet presAssocID="{B040A67D-77B9-477A-937C-9B6A2BE25BA1}" presName="accent_2" presStyleCnt="0"/>
      <dgm:spPr/>
    </dgm:pt>
    <dgm:pt modelId="{4061A5BD-24D7-42BA-9ED6-A7EDD0701890}" type="pres">
      <dgm:prSet presAssocID="{B040A67D-77B9-477A-937C-9B6A2BE25BA1}" presName="accentRepeatNode" presStyleLbl="solidFgAcc1" presStyleIdx="1" presStyleCnt="4"/>
      <dgm:spPr/>
    </dgm:pt>
    <dgm:pt modelId="{76BEF755-19EE-4C8D-800D-E862856336B1}" type="pres">
      <dgm:prSet presAssocID="{560CD60A-1126-4705-83C5-588140ED166E}" presName="text_3" presStyleLbl="node1" presStyleIdx="2" presStyleCnt="4">
        <dgm:presLayoutVars>
          <dgm:bulletEnabled val="1"/>
        </dgm:presLayoutVars>
      </dgm:prSet>
      <dgm:spPr/>
      <dgm:t>
        <a:bodyPr/>
        <a:lstStyle/>
        <a:p>
          <a:endParaRPr lang="en-US"/>
        </a:p>
      </dgm:t>
    </dgm:pt>
    <dgm:pt modelId="{E0C1C787-7DE9-4ECD-9881-D195CDA562CD}" type="pres">
      <dgm:prSet presAssocID="{560CD60A-1126-4705-83C5-588140ED166E}" presName="accent_3" presStyleCnt="0"/>
      <dgm:spPr/>
    </dgm:pt>
    <dgm:pt modelId="{1C30B94C-1B1B-4669-A01E-9CB9EF3700F2}" type="pres">
      <dgm:prSet presAssocID="{560CD60A-1126-4705-83C5-588140ED166E}" presName="accentRepeatNode" presStyleLbl="solidFgAcc1" presStyleIdx="2" presStyleCnt="4"/>
      <dgm:spPr/>
    </dgm:pt>
    <dgm:pt modelId="{368D173D-C31C-4EEF-8C49-E6B4569B7107}" type="pres">
      <dgm:prSet presAssocID="{B4744C7A-92FE-4452-A8E5-35876CA56391}" presName="text_4" presStyleLbl="node1" presStyleIdx="3" presStyleCnt="4">
        <dgm:presLayoutVars>
          <dgm:bulletEnabled val="1"/>
        </dgm:presLayoutVars>
      </dgm:prSet>
      <dgm:spPr/>
      <dgm:t>
        <a:bodyPr/>
        <a:lstStyle/>
        <a:p>
          <a:endParaRPr lang="en-US"/>
        </a:p>
      </dgm:t>
    </dgm:pt>
    <dgm:pt modelId="{89A82A59-32A1-4BFB-9FCF-92C988CB637C}" type="pres">
      <dgm:prSet presAssocID="{B4744C7A-92FE-4452-A8E5-35876CA56391}" presName="accent_4" presStyleCnt="0"/>
      <dgm:spPr/>
    </dgm:pt>
    <dgm:pt modelId="{484F638A-C2C9-4A1E-B45A-2AA922ED5B9A}" type="pres">
      <dgm:prSet presAssocID="{B4744C7A-92FE-4452-A8E5-35876CA56391}" presName="accentRepeatNode" presStyleLbl="solidFgAcc1" presStyleIdx="3" presStyleCnt="4"/>
      <dgm:spPr/>
    </dgm:pt>
  </dgm:ptLst>
  <dgm:cxnLst>
    <dgm:cxn modelId="{26BB87B0-B439-4634-B6C1-EAA1EA7293D9}" srcId="{65CD0363-3DF3-4CAD-B8FB-EE3DD12F3600}" destId="{B4744C7A-92FE-4452-A8E5-35876CA56391}" srcOrd="3" destOrd="0" parTransId="{C41ACB38-66BF-4147-B493-D36883BAA656}" sibTransId="{0EF3C8C9-AFEA-4698-88F8-FBDF7D466829}"/>
    <dgm:cxn modelId="{DB3559C1-B953-4E22-A468-B3126A5AC3B1}" srcId="{65CD0363-3DF3-4CAD-B8FB-EE3DD12F3600}" destId="{560CD60A-1126-4705-83C5-588140ED166E}" srcOrd="2" destOrd="0" parTransId="{B94CB388-1579-4B51-8BEA-D4E6D1E819AC}" sibTransId="{961E0EFA-0F34-4BA3-BDC7-13598A8A29A0}"/>
    <dgm:cxn modelId="{A81F54BC-DF00-48DC-9945-E62DEDF604E8}" type="presOf" srcId="{B40F801F-D95F-4F6E-9167-37ECC1D250F3}" destId="{A692AE37-87BF-4E15-9DD9-7EC461900888}" srcOrd="0" destOrd="0" presId="urn:microsoft.com/office/officeart/2008/layout/VerticalCurvedList"/>
    <dgm:cxn modelId="{EDB945C4-AF4E-4479-AC09-3386E0FAE27B}" type="presOf" srcId="{65CD0363-3DF3-4CAD-B8FB-EE3DD12F3600}" destId="{1F737C10-5181-4EDE-A38D-BE321C16745A}" srcOrd="0" destOrd="0" presId="urn:microsoft.com/office/officeart/2008/layout/VerticalCurvedList"/>
    <dgm:cxn modelId="{1F553C11-96F0-4C09-A066-1C80FA7759AF}" type="presOf" srcId="{B4744C7A-92FE-4452-A8E5-35876CA56391}" destId="{368D173D-C31C-4EEF-8C49-E6B4569B7107}" srcOrd="0" destOrd="0" presId="urn:microsoft.com/office/officeart/2008/layout/VerticalCurvedList"/>
    <dgm:cxn modelId="{6AF14540-1E90-4BA6-8AA7-778F44A50659}" srcId="{65CD0363-3DF3-4CAD-B8FB-EE3DD12F3600}" destId="{B040A67D-77B9-477A-937C-9B6A2BE25BA1}" srcOrd="1" destOrd="0" parTransId="{9B82ACA5-3C43-4D52-A444-47ACC7E878B1}" sibTransId="{F7D4078C-DE42-42E3-B0C1-7DA0C0F1A198}"/>
    <dgm:cxn modelId="{59A6C8DE-944A-4394-A030-CD58A9BD7087}" srcId="{65CD0363-3DF3-4CAD-B8FB-EE3DD12F3600}" destId="{B40F801F-D95F-4F6E-9167-37ECC1D250F3}" srcOrd="0" destOrd="0" parTransId="{45E46C25-E647-4AB1-AF0B-84E165AED7F4}" sibTransId="{330FCB56-79A2-41FE-A854-CE25B537C732}"/>
    <dgm:cxn modelId="{142BD627-389F-47C1-BB7E-C213EBA6614C}" type="presOf" srcId="{560CD60A-1126-4705-83C5-588140ED166E}" destId="{76BEF755-19EE-4C8D-800D-E862856336B1}" srcOrd="0" destOrd="0" presId="urn:microsoft.com/office/officeart/2008/layout/VerticalCurvedList"/>
    <dgm:cxn modelId="{3A2E2834-8A87-4D8C-8B2B-5450CEFA74B5}" type="presOf" srcId="{B040A67D-77B9-477A-937C-9B6A2BE25BA1}" destId="{5B5E29E5-8F08-4D9E-A199-C30A0E6E344C}" srcOrd="0" destOrd="0" presId="urn:microsoft.com/office/officeart/2008/layout/VerticalCurvedList"/>
    <dgm:cxn modelId="{F00D7F6B-FD19-4B74-A12C-891D01E7C6D1}" type="presOf" srcId="{330FCB56-79A2-41FE-A854-CE25B537C732}" destId="{E941D84E-F842-4BAF-9F5B-9FFC2FA86D7A}" srcOrd="0" destOrd="0" presId="urn:microsoft.com/office/officeart/2008/layout/VerticalCurvedList"/>
    <dgm:cxn modelId="{545E2477-D9E5-4C7D-8672-8E5C164E13C8}" type="presParOf" srcId="{1F737C10-5181-4EDE-A38D-BE321C16745A}" destId="{5281C868-DF32-49C3-8C1B-1A8FE9D41522}" srcOrd="0" destOrd="0" presId="urn:microsoft.com/office/officeart/2008/layout/VerticalCurvedList"/>
    <dgm:cxn modelId="{0155C387-8275-4E9B-99B0-5CFA0BB46544}" type="presParOf" srcId="{5281C868-DF32-49C3-8C1B-1A8FE9D41522}" destId="{94463C96-71EE-49E6-BE75-1D9EC843920C}" srcOrd="0" destOrd="0" presId="urn:microsoft.com/office/officeart/2008/layout/VerticalCurvedList"/>
    <dgm:cxn modelId="{A0CA479F-5B17-40CA-B804-4D04515EEF58}" type="presParOf" srcId="{94463C96-71EE-49E6-BE75-1D9EC843920C}" destId="{357CCD23-C4B4-48D6-B649-C59823B017A6}" srcOrd="0" destOrd="0" presId="urn:microsoft.com/office/officeart/2008/layout/VerticalCurvedList"/>
    <dgm:cxn modelId="{84FA62B2-0FA2-4C04-94C7-C359E1C8DF0F}" type="presParOf" srcId="{94463C96-71EE-49E6-BE75-1D9EC843920C}" destId="{E941D84E-F842-4BAF-9F5B-9FFC2FA86D7A}" srcOrd="1" destOrd="0" presId="urn:microsoft.com/office/officeart/2008/layout/VerticalCurvedList"/>
    <dgm:cxn modelId="{1D294DCA-0583-4F8E-B3F7-2CEFE7666780}" type="presParOf" srcId="{94463C96-71EE-49E6-BE75-1D9EC843920C}" destId="{6FD571B8-84EC-4243-B19D-2D04FF23525B}" srcOrd="2" destOrd="0" presId="urn:microsoft.com/office/officeart/2008/layout/VerticalCurvedList"/>
    <dgm:cxn modelId="{7FF334FB-836E-4322-AAC4-0BDB285AFAE6}" type="presParOf" srcId="{94463C96-71EE-49E6-BE75-1D9EC843920C}" destId="{E709EAA3-9B8C-4673-A9F1-BA5C4D5F1D12}" srcOrd="3" destOrd="0" presId="urn:microsoft.com/office/officeart/2008/layout/VerticalCurvedList"/>
    <dgm:cxn modelId="{0A540D6B-3FEE-4BFD-B300-6B83A51ED6DF}" type="presParOf" srcId="{5281C868-DF32-49C3-8C1B-1A8FE9D41522}" destId="{A692AE37-87BF-4E15-9DD9-7EC461900888}" srcOrd="1" destOrd="0" presId="urn:microsoft.com/office/officeart/2008/layout/VerticalCurvedList"/>
    <dgm:cxn modelId="{B26EF457-EBD6-4273-8A7A-2367918CA5FC}" type="presParOf" srcId="{5281C868-DF32-49C3-8C1B-1A8FE9D41522}" destId="{DD79C691-A50F-4760-8F71-3C108DEBDB43}" srcOrd="2" destOrd="0" presId="urn:microsoft.com/office/officeart/2008/layout/VerticalCurvedList"/>
    <dgm:cxn modelId="{48DBDACE-E3EC-4863-BD61-B4324CF537D9}" type="presParOf" srcId="{DD79C691-A50F-4760-8F71-3C108DEBDB43}" destId="{FA4AA046-E7E0-42FF-84B4-FF4611E3BD75}" srcOrd="0" destOrd="0" presId="urn:microsoft.com/office/officeart/2008/layout/VerticalCurvedList"/>
    <dgm:cxn modelId="{CC6DE23B-DA41-4E28-9AC2-ED131641968F}" type="presParOf" srcId="{5281C868-DF32-49C3-8C1B-1A8FE9D41522}" destId="{5B5E29E5-8F08-4D9E-A199-C30A0E6E344C}" srcOrd="3" destOrd="0" presId="urn:microsoft.com/office/officeart/2008/layout/VerticalCurvedList"/>
    <dgm:cxn modelId="{F61BBC28-13AB-4430-960B-3591CE5FAAFE}" type="presParOf" srcId="{5281C868-DF32-49C3-8C1B-1A8FE9D41522}" destId="{6EBF8A8D-B175-42A7-9F11-7A449DA91B94}" srcOrd="4" destOrd="0" presId="urn:microsoft.com/office/officeart/2008/layout/VerticalCurvedList"/>
    <dgm:cxn modelId="{EBE6427C-6C9B-474E-AC95-18CDB796D777}" type="presParOf" srcId="{6EBF8A8D-B175-42A7-9F11-7A449DA91B94}" destId="{4061A5BD-24D7-42BA-9ED6-A7EDD0701890}" srcOrd="0" destOrd="0" presId="urn:microsoft.com/office/officeart/2008/layout/VerticalCurvedList"/>
    <dgm:cxn modelId="{D2F9DFF3-2F89-4C9B-90B3-BE827DE7AF6E}" type="presParOf" srcId="{5281C868-DF32-49C3-8C1B-1A8FE9D41522}" destId="{76BEF755-19EE-4C8D-800D-E862856336B1}" srcOrd="5" destOrd="0" presId="urn:microsoft.com/office/officeart/2008/layout/VerticalCurvedList"/>
    <dgm:cxn modelId="{6AF1EE80-4CC2-4E8D-8577-922C75C1B774}" type="presParOf" srcId="{5281C868-DF32-49C3-8C1B-1A8FE9D41522}" destId="{E0C1C787-7DE9-4ECD-9881-D195CDA562CD}" srcOrd="6" destOrd="0" presId="urn:microsoft.com/office/officeart/2008/layout/VerticalCurvedList"/>
    <dgm:cxn modelId="{23C281B4-6BB5-4079-9945-FD25D8D06817}" type="presParOf" srcId="{E0C1C787-7DE9-4ECD-9881-D195CDA562CD}" destId="{1C30B94C-1B1B-4669-A01E-9CB9EF3700F2}" srcOrd="0" destOrd="0" presId="urn:microsoft.com/office/officeart/2008/layout/VerticalCurvedList"/>
    <dgm:cxn modelId="{D83F2AD3-AB88-4C05-AC1F-349C6954B529}" type="presParOf" srcId="{5281C868-DF32-49C3-8C1B-1A8FE9D41522}" destId="{368D173D-C31C-4EEF-8C49-E6B4569B7107}" srcOrd="7" destOrd="0" presId="urn:microsoft.com/office/officeart/2008/layout/VerticalCurvedList"/>
    <dgm:cxn modelId="{4993F5F8-5AFD-47F1-8184-47B45D224848}" type="presParOf" srcId="{5281C868-DF32-49C3-8C1B-1A8FE9D41522}" destId="{89A82A59-32A1-4BFB-9FCF-92C988CB637C}" srcOrd="8" destOrd="0" presId="urn:microsoft.com/office/officeart/2008/layout/VerticalCurvedList"/>
    <dgm:cxn modelId="{B834ED58-5CBD-4D44-A1D2-DAF56FBEEC96}" type="presParOf" srcId="{89A82A59-32A1-4BFB-9FCF-92C988CB637C}" destId="{484F638A-C2C9-4A1E-B45A-2AA922ED5B9A}"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D84E-F842-4BAF-9F5B-9FFC2FA86D7A}">
      <dsp:nvSpPr>
        <dsp:cNvPr id="0" name=""/>
        <dsp:cNvSpPr/>
      </dsp:nvSpPr>
      <dsp:spPr>
        <a:xfrm>
          <a:off x="-2104478" y="-325883"/>
          <a:ext cx="2515045" cy="2515045"/>
        </a:xfrm>
        <a:prstGeom prst="blockArc">
          <a:avLst>
            <a:gd name="adj1" fmla="val 18900000"/>
            <a:gd name="adj2" fmla="val 2700000"/>
            <a:gd name="adj3" fmla="val 85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2AE37-87BF-4E15-9DD9-7EC461900888}">
      <dsp:nvSpPr>
        <dsp:cNvPr id="0" name=""/>
        <dsp:cNvSpPr/>
      </dsp:nvSpPr>
      <dsp:spPr>
        <a:xfrm>
          <a:off x="215835" y="143248"/>
          <a:ext cx="4564336" cy="286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2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Digital</a:t>
          </a:r>
        </a:p>
      </dsp:txBody>
      <dsp:txXfrm>
        <a:off x="215835" y="143248"/>
        <a:ext cx="4564336" cy="286646"/>
      </dsp:txXfrm>
    </dsp:sp>
    <dsp:sp modelId="{FA4AA046-E7E0-42FF-84B4-FF4611E3BD75}">
      <dsp:nvSpPr>
        <dsp:cNvPr id="0" name=""/>
        <dsp:cNvSpPr/>
      </dsp:nvSpPr>
      <dsp:spPr>
        <a:xfrm>
          <a:off x="36680" y="107417"/>
          <a:ext cx="358308" cy="3583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E29E5-8F08-4D9E-A199-C30A0E6E344C}">
      <dsp:nvSpPr>
        <dsp:cNvPr id="0" name=""/>
        <dsp:cNvSpPr/>
      </dsp:nvSpPr>
      <dsp:spPr>
        <a:xfrm>
          <a:off x="380176" y="573293"/>
          <a:ext cx="4399995" cy="286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26"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Electronic </a:t>
          </a:r>
        </a:p>
      </dsp:txBody>
      <dsp:txXfrm>
        <a:off x="380176" y="573293"/>
        <a:ext cx="4399995" cy="286646"/>
      </dsp:txXfrm>
    </dsp:sp>
    <dsp:sp modelId="{4061A5BD-24D7-42BA-9ED6-A7EDD0701890}">
      <dsp:nvSpPr>
        <dsp:cNvPr id="0" name=""/>
        <dsp:cNvSpPr/>
      </dsp:nvSpPr>
      <dsp:spPr>
        <a:xfrm>
          <a:off x="201022" y="537462"/>
          <a:ext cx="358308" cy="3583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EF755-19EE-4C8D-800D-E862856336B1}">
      <dsp:nvSpPr>
        <dsp:cNvPr id="0" name=""/>
        <dsp:cNvSpPr/>
      </dsp:nvSpPr>
      <dsp:spPr>
        <a:xfrm>
          <a:off x="380176" y="1003337"/>
          <a:ext cx="4399995" cy="286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2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Virtual</a:t>
          </a:r>
        </a:p>
      </dsp:txBody>
      <dsp:txXfrm>
        <a:off x="380176" y="1003337"/>
        <a:ext cx="4399995" cy="286646"/>
      </dsp:txXfrm>
    </dsp:sp>
    <dsp:sp modelId="{1C30B94C-1B1B-4669-A01E-9CB9EF3700F2}">
      <dsp:nvSpPr>
        <dsp:cNvPr id="0" name=""/>
        <dsp:cNvSpPr/>
      </dsp:nvSpPr>
      <dsp:spPr>
        <a:xfrm>
          <a:off x="201022" y="967507"/>
          <a:ext cx="358308" cy="3583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8D173D-C31C-4EEF-8C49-E6B4569B7107}">
      <dsp:nvSpPr>
        <dsp:cNvPr id="0" name=""/>
        <dsp:cNvSpPr/>
      </dsp:nvSpPr>
      <dsp:spPr>
        <a:xfrm>
          <a:off x="215835" y="1433382"/>
          <a:ext cx="4564336" cy="286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2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Automated</a:t>
          </a:r>
        </a:p>
      </dsp:txBody>
      <dsp:txXfrm>
        <a:off x="215835" y="1433382"/>
        <a:ext cx="4564336" cy="286646"/>
      </dsp:txXfrm>
    </dsp:sp>
    <dsp:sp modelId="{484F638A-C2C9-4A1E-B45A-2AA922ED5B9A}">
      <dsp:nvSpPr>
        <dsp:cNvPr id="0" name=""/>
        <dsp:cNvSpPr/>
      </dsp:nvSpPr>
      <dsp:spPr>
        <a:xfrm>
          <a:off x="36680" y="1397551"/>
          <a:ext cx="358308" cy="3583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60E28B9-D006-45C5-9165-03A63DBBE1EA}" type="datetimeFigureOut">
              <a:rPr lang="en-GB"/>
              <a:pPr>
                <a:defRPr/>
              </a:pPr>
              <a:t>17/04/2019</a:t>
            </a:fld>
            <a:endParaRPr lang="en-GB"/>
          </a:p>
        </p:txBody>
      </p:sp>
      <p:sp>
        <p:nvSpPr>
          <p:cNvPr id="4" name="Slide Image Placeholder 3"/>
          <p:cNvSpPr>
            <a:spLocks noGrp="1" noRot="1" noChangeAspect="1"/>
          </p:cNvSpPr>
          <p:nvPr>
            <p:ph type="sldImg" idx="2"/>
          </p:nvPr>
        </p:nvSpPr>
        <p:spPr>
          <a:xfrm>
            <a:off x="1282700" y="677863"/>
            <a:ext cx="4511675" cy="33845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8025" y="4287838"/>
            <a:ext cx="5661025" cy="4062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575675"/>
            <a:ext cx="3067050" cy="4508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08438" y="8575675"/>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EBC1CE7-FD17-4C4A-BE4D-9ECCB57893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D0ED6835-5C34-4437-87FB-7FCFDD1273EC}" type="datetimeFigureOut">
              <a:rPr lang="en-US"/>
              <a:pPr>
                <a:defRPr/>
              </a:pPr>
              <a:t>4/17/2019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F35C2784-6048-4E67-8040-7C46B3534C34}" type="slidenum">
              <a:rPr lang="en-US" altLang="en-US"/>
              <a:pPr>
                <a:defRPr/>
              </a:pPr>
              <a:t>‹#›</a:t>
            </a:fld>
            <a:endParaRPr lang="en-US" altLang="en-US"/>
          </a:p>
        </p:txBody>
      </p:sp>
    </p:spTree>
    <p:extLst>
      <p:ext uri="{BB962C8B-B14F-4D97-AF65-F5344CB8AC3E}">
        <p14:creationId xmlns:p14="http://schemas.microsoft.com/office/powerpoint/2010/main" xmlns="" val="240311360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86256C6-1B31-49E0-A55F-91F1A24AF6E6}" type="datetimeFigureOut">
              <a:rPr lang="en-US"/>
              <a:pPr>
                <a:defRPr/>
              </a:pPr>
              <a:t>4/17/2019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D8258DF-D0F8-4DA0-A7A5-97D6232DB082}" type="slidenum">
              <a:rPr lang="en-US" altLang="en-US"/>
              <a:pPr>
                <a:defRPr/>
              </a:pPr>
              <a:t>‹#›</a:t>
            </a:fld>
            <a:endParaRPr lang="en-US" altLang="en-US"/>
          </a:p>
        </p:txBody>
      </p:sp>
    </p:spTree>
    <p:extLst>
      <p:ext uri="{BB962C8B-B14F-4D97-AF65-F5344CB8AC3E}">
        <p14:creationId xmlns:p14="http://schemas.microsoft.com/office/powerpoint/2010/main" xmlns="" val="275325303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83575B2-A965-4B24-8F27-BF4EEE56309B}" type="datetimeFigureOut">
              <a:rPr lang="en-US"/>
              <a:pPr>
                <a:defRPr/>
              </a:pPr>
              <a:t>4/17/2019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8FA9017-3466-4D11-9EC1-8AB0E14B1B6B}" type="slidenum">
              <a:rPr lang="en-US" altLang="en-US"/>
              <a:pPr>
                <a:defRPr/>
              </a:pPr>
              <a:t>‹#›</a:t>
            </a:fld>
            <a:endParaRPr lang="en-US" altLang="en-US"/>
          </a:p>
        </p:txBody>
      </p:sp>
    </p:spTree>
    <p:extLst>
      <p:ext uri="{BB962C8B-B14F-4D97-AF65-F5344CB8AC3E}">
        <p14:creationId xmlns:p14="http://schemas.microsoft.com/office/powerpoint/2010/main" xmlns="" val="12308929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A03CDE1B-B415-4947-A8F4-C0978D21E520}" type="datetimeFigureOut">
              <a:rPr lang="en-US"/>
              <a:pPr>
                <a:defRPr/>
              </a:pPr>
              <a:t>4/17/2019</a:t>
            </a:fld>
            <a:endParaRPr lang="en-US"/>
          </a:p>
        </p:txBody>
      </p:sp>
      <p:sp>
        <p:nvSpPr>
          <p:cNvPr id="5" name="Slide Number Placeholder 8"/>
          <p:cNvSpPr>
            <a:spLocks noGrp="1"/>
          </p:cNvSpPr>
          <p:nvPr>
            <p:ph type="sldNum" sz="quarter" idx="11"/>
          </p:nvPr>
        </p:nvSpPr>
        <p:spPr/>
        <p:txBody>
          <a:bodyPr/>
          <a:lstStyle>
            <a:lvl1pPr>
              <a:defRPr/>
            </a:lvl1pPr>
          </a:lstStyle>
          <a:p>
            <a:pPr>
              <a:defRPr/>
            </a:pPr>
            <a:fld id="{144018C3-1B98-4552-83DC-700452B3BD8D}" type="slidenum">
              <a:rPr lang="en-US"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187376464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C303E98-3F51-484C-BA39-AD71972EF73C}" type="datetimeFigureOut">
              <a:rPr lang="en-US"/>
              <a:pPr>
                <a:defRPr/>
              </a:pPr>
              <a:t>4/17/2019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819E14AD-AF7F-475E-BC56-72BC098F768E}" type="slidenum">
              <a:rPr lang="en-US" altLang="en-US"/>
              <a:pPr>
                <a:defRPr/>
              </a:pPr>
              <a:t>‹#›</a:t>
            </a:fld>
            <a:endParaRPr lang="en-US" altLang="en-US"/>
          </a:p>
        </p:txBody>
      </p:sp>
    </p:spTree>
    <p:extLst>
      <p:ext uri="{BB962C8B-B14F-4D97-AF65-F5344CB8AC3E}">
        <p14:creationId xmlns:p14="http://schemas.microsoft.com/office/powerpoint/2010/main" xmlns="" val="7624860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1BCDA92-E893-4111-9904-75398CBDF177}" type="datetimeFigureOut">
              <a:rPr lang="en-US"/>
              <a:pPr>
                <a:defRPr/>
              </a:pPr>
              <a:t>4/17/2019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641A6DA-4B38-46B8-BD96-8D9B9A290AFD}" type="slidenum">
              <a:rPr lang="en-US" altLang="en-US"/>
              <a:pPr>
                <a:defRPr/>
              </a:pPr>
              <a:t>‹#›</a:t>
            </a:fld>
            <a:endParaRPr lang="en-US" altLang="en-US"/>
          </a:p>
        </p:txBody>
      </p:sp>
    </p:spTree>
    <p:extLst>
      <p:ext uri="{BB962C8B-B14F-4D97-AF65-F5344CB8AC3E}">
        <p14:creationId xmlns:p14="http://schemas.microsoft.com/office/powerpoint/2010/main" xmlns="" val="163183759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254A9161-F613-459F-A432-329F4F6FE300}" type="datetimeFigureOut">
              <a:rPr lang="en-US"/>
              <a:pPr>
                <a:defRPr/>
              </a:pPr>
              <a:t>4/17/2019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3C495-01B7-4B08-BFBA-358CAFE92D07}" type="slidenum">
              <a:rPr lang="en-US" altLang="en-US"/>
              <a:pPr>
                <a:defRPr/>
              </a:pPr>
              <a:t>‹#›</a:t>
            </a:fld>
            <a:endParaRPr lang="en-US" altLang="en-US"/>
          </a:p>
        </p:txBody>
      </p:sp>
    </p:spTree>
    <p:extLst>
      <p:ext uri="{BB962C8B-B14F-4D97-AF65-F5344CB8AC3E}">
        <p14:creationId xmlns:p14="http://schemas.microsoft.com/office/powerpoint/2010/main" xmlns="" val="72980591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F2B68599-BB5F-4D59-AC4F-F189387635A2}" type="datetimeFigureOut">
              <a:rPr lang="en-US"/>
              <a:pPr>
                <a:defRPr/>
              </a:pPr>
              <a:t>4/17/2019</a:t>
            </a:fld>
            <a:endParaRPr lang="en-US"/>
          </a:p>
        </p:txBody>
      </p:sp>
      <p:sp>
        <p:nvSpPr>
          <p:cNvPr id="4" name="Slide Number Placeholder 6"/>
          <p:cNvSpPr>
            <a:spLocks noGrp="1"/>
          </p:cNvSpPr>
          <p:nvPr>
            <p:ph type="sldNum" sz="quarter" idx="11"/>
          </p:nvPr>
        </p:nvSpPr>
        <p:spPr/>
        <p:txBody>
          <a:bodyPr/>
          <a:lstStyle>
            <a:lvl1pPr>
              <a:defRPr/>
            </a:lvl1pPr>
          </a:lstStyle>
          <a:p>
            <a:pPr>
              <a:defRPr/>
            </a:pPr>
            <a:fld id="{4CC231B7-EF55-4671-A2AA-5F180796DD57}" type="slidenum">
              <a:rPr lang="en-US"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268888599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55BACCA-1962-460D-B9F8-050A4FFF7B56}" type="datetimeFigureOut">
              <a:rPr lang="en-US"/>
              <a:pPr>
                <a:defRPr/>
              </a:pPr>
              <a:t>4/17/2019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0F73D87-CDD7-483C-BBC3-AC3F17D202F1}" type="slidenum">
              <a:rPr lang="en-US" altLang="en-US"/>
              <a:pPr>
                <a:defRPr/>
              </a:pPr>
              <a:t>‹#›</a:t>
            </a:fld>
            <a:endParaRPr lang="en-US" altLang="en-US"/>
          </a:p>
        </p:txBody>
      </p:sp>
    </p:spTree>
    <p:extLst>
      <p:ext uri="{BB962C8B-B14F-4D97-AF65-F5344CB8AC3E}">
        <p14:creationId xmlns:p14="http://schemas.microsoft.com/office/powerpoint/2010/main" xmlns="" val="356533711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619845CF-31FA-4ED7-9B22-656F47B3C08B}" type="datetimeFigureOut">
              <a:rPr lang="en-US"/>
              <a:pPr>
                <a:defRPr/>
              </a:pPr>
              <a:t>4/17/2019</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BFBCCE82-11C6-4EE1-A230-33D2C6B8FE35}" type="slidenum">
              <a:rPr lang="en-US"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376069805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E797357-B297-4132-9076-2ACE85E67292}" type="datetimeFigureOut">
              <a:rPr lang="en-US"/>
              <a:pPr>
                <a:defRPr/>
              </a:pPr>
              <a:t>4/17/2019</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1C678488-1DA1-47A5-AB41-ACFB2DC33DFB}" type="slidenum">
              <a:rPr lang="en-US"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xmlns="" val="143661471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0FFDFD5-E86B-4A44-968C-65783C87FF91}" type="datetimeFigureOut">
              <a:rPr lang="en-US"/>
              <a:pPr>
                <a:defRPr/>
              </a:pPr>
              <a:t>4/17/2019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C6D89EED-AA54-4089-8D1D-A877AE7F9E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1" r:id="rId4"/>
    <p:sldLayoutId id="2147483832" r:id="rId5"/>
    <p:sldLayoutId id="2147483839" r:id="rId6"/>
    <p:sldLayoutId id="2147483833" r:id="rId7"/>
    <p:sldLayoutId id="2147483840" r:id="rId8"/>
    <p:sldLayoutId id="2147483841" r:id="rId9"/>
    <p:sldLayoutId id="2147483834" r:id="rId10"/>
    <p:sldLayoutId id="2147483835" r:id="rId11"/>
  </p:sldLayoutIdLst>
  <p:transition>
    <p:dissolve/>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http://tse1.mm.bing.net/th?&amp;id=OIP.Mb6beec34d812def18093ec7c110820a2o0&amp;w=300&amp;h=300&amp;c=0&amp;pid=1.9&amp;rs=0&amp;p=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6900" y="2438400"/>
            <a:ext cx="3238500"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6" descr="http://tse1.mm.bing.net/th?&amp;id=OIP.M8df18a4e75c79423964eade1c2fd40f4o0&amp;w=300&amp;h=300&amp;c=0&amp;pid=1.9&amp;rs=0&amp;p=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8" y="76200"/>
            <a:ext cx="2857501"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362200" y="762000"/>
            <a:ext cx="6553200" cy="1962150"/>
          </a:xfrm>
        </p:spPr>
        <p:txBody>
          <a:bodyPr/>
          <a:lstStyle/>
          <a:p>
            <a:pPr eaLnBrk="1" fontAlgn="auto" hangingPunct="1">
              <a:spcAft>
                <a:spcPts val="0"/>
              </a:spcAft>
              <a:defRPr/>
            </a:pPr>
            <a:r>
              <a:rPr lang="en-GB" dirty="0"/>
              <a:t>EMERGING STANDARDS IN E-LEARNING: </a:t>
            </a:r>
            <a:br>
              <a:rPr lang="en-GB" dirty="0"/>
            </a:br>
            <a:r>
              <a:rPr lang="en-GB" dirty="0">
                <a:effectLst>
                  <a:glow rad="63500">
                    <a:schemeClr val="accent5">
                      <a:satMod val="175000"/>
                      <a:alpha val="40000"/>
                    </a:schemeClr>
                  </a:glow>
                  <a:reflection blurRad="6350" stA="55000" endA="300" endPos="45500" dir="5400000" sy="-100000" algn="bl" rotWithShape="0"/>
                </a:effectLst>
              </a:rPr>
              <a:t>how to start</a:t>
            </a:r>
            <a:endParaRPr lang="en-US" dirty="0">
              <a:effectLst>
                <a:glow rad="63500">
                  <a:schemeClr val="accent5">
                    <a:satMod val="175000"/>
                    <a:alpha val="40000"/>
                  </a:schemeClr>
                </a:glow>
                <a:reflection blurRad="6350" stA="55000" endA="300" endPos="45500" dir="5400000" sy="-100000" algn="bl" rotWithShape="0"/>
              </a:effectLst>
            </a:endParaRPr>
          </a:p>
        </p:txBody>
      </p:sp>
      <p:sp>
        <p:nvSpPr>
          <p:cNvPr id="5" name="Subtitle 2"/>
          <p:cNvSpPr txBox="1">
            <a:spLocks/>
          </p:cNvSpPr>
          <p:nvPr/>
        </p:nvSpPr>
        <p:spPr>
          <a:xfrm>
            <a:off x="2836863" y="4267200"/>
            <a:ext cx="6046582" cy="2514600"/>
          </a:xfrm>
          <a:prstGeom prst="rect">
            <a:avLst/>
          </a:prstGeom>
        </p:spPr>
        <p:txBody>
          <a:bodyPr>
            <a:normAutofit fontScale="62500" lnSpcReduction="20000"/>
          </a:bodyPr>
          <a:lstStyle/>
          <a:p>
            <a:pPr algn="r" eaLnBrk="1" fontAlgn="auto" hangingPunct="1">
              <a:spcBef>
                <a:spcPts val="600"/>
              </a:spcBef>
              <a:spcAft>
                <a:spcPts val="0"/>
              </a:spcAft>
              <a:buClr>
                <a:schemeClr val="accent1"/>
              </a:buClr>
              <a:buSzPct val="70000"/>
              <a:buFont typeface="Wingdings"/>
              <a:buNone/>
              <a:defRPr/>
            </a:pPr>
            <a:endParaRPr lang="en-US" b="1" dirty="0">
              <a:solidFill>
                <a:schemeClr val="tx2"/>
              </a:solidFill>
              <a:latin typeface="+mn-lt"/>
              <a:cs typeface="+mn-cs"/>
            </a:endParaRPr>
          </a:p>
          <a:p>
            <a:pPr algn="r" eaLnBrk="1" fontAlgn="auto" hangingPunct="1">
              <a:spcBef>
                <a:spcPts val="600"/>
              </a:spcBef>
              <a:spcAft>
                <a:spcPts val="0"/>
              </a:spcAft>
              <a:buClr>
                <a:schemeClr val="accent1"/>
              </a:buClr>
              <a:buSzPct val="70000"/>
              <a:buFont typeface="Wingdings"/>
              <a:buNone/>
              <a:defRPr/>
            </a:pPr>
            <a:endParaRPr lang="en-US" b="1" dirty="0">
              <a:solidFill>
                <a:schemeClr val="tx2"/>
              </a:solidFill>
              <a:latin typeface="+mn-lt"/>
              <a:cs typeface="+mn-cs"/>
            </a:endParaRPr>
          </a:p>
          <a:p>
            <a:pPr algn="r" eaLnBrk="1" fontAlgn="auto" hangingPunct="1">
              <a:spcBef>
                <a:spcPts val="600"/>
              </a:spcBef>
              <a:spcAft>
                <a:spcPts val="0"/>
              </a:spcAft>
              <a:buClr>
                <a:schemeClr val="accent1"/>
              </a:buClr>
              <a:buSzPct val="70000"/>
              <a:buFont typeface="Wingdings"/>
              <a:buNone/>
              <a:defRPr/>
            </a:pPr>
            <a:r>
              <a:rPr lang="en-US" sz="4000" b="1" dirty="0">
                <a:solidFill>
                  <a:schemeClr val="tx2"/>
                </a:solidFill>
                <a:latin typeface="+mn-lt"/>
                <a:cs typeface="+mn-cs"/>
              </a:rPr>
              <a:t>Presentation by:</a:t>
            </a:r>
          </a:p>
          <a:p>
            <a:pPr algn="r" eaLnBrk="1" fontAlgn="auto" hangingPunct="1">
              <a:spcBef>
                <a:spcPts val="600"/>
              </a:spcBef>
              <a:spcAft>
                <a:spcPts val="0"/>
              </a:spcAft>
              <a:buClr>
                <a:schemeClr val="accent1"/>
              </a:buClr>
              <a:buSzPct val="70000"/>
              <a:buFont typeface="Wingdings"/>
              <a:buNone/>
              <a:defRPr/>
            </a:pPr>
            <a:r>
              <a:rPr lang="en-US" sz="5000" b="1" dirty="0">
                <a:solidFill>
                  <a:schemeClr val="tx2"/>
                </a:solidFill>
                <a:latin typeface="+mn-lt"/>
                <a:cs typeface="+mn-cs"/>
              </a:rPr>
              <a:t>OWOJUYIGBE </a:t>
            </a:r>
            <a:r>
              <a:rPr lang="en-US" sz="5000" b="1" dirty="0" err="1">
                <a:solidFill>
                  <a:schemeClr val="tx2"/>
                </a:solidFill>
                <a:latin typeface="+mn-lt"/>
                <a:cs typeface="+mn-cs"/>
              </a:rPr>
              <a:t>Ayodeji</a:t>
            </a:r>
            <a:r>
              <a:rPr lang="en-US" sz="5000" b="1" dirty="0">
                <a:solidFill>
                  <a:schemeClr val="tx2"/>
                </a:solidFill>
                <a:latin typeface="+mn-lt"/>
                <a:cs typeface="+mn-cs"/>
              </a:rPr>
              <a:t>. A</a:t>
            </a:r>
          </a:p>
          <a:p>
            <a:pPr algn="r" eaLnBrk="1" fontAlgn="auto" hangingPunct="1">
              <a:spcBef>
                <a:spcPts val="600"/>
              </a:spcBef>
              <a:spcAft>
                <a:spcPts val="0"/>
              </a:spcAft>
              <a:buClr>
                <a:schemeClr val="accent1"/>
              </a:buClr>
              <a:buSzPct val="70000"/>
              <a:buFont typeface="Wingdings"/>
              <a:buNone/>
              <a:defRPr/>
            </a:pPr>
            <a:r>
              <a:rPr lang="en-US" sz="3500" b="1" i="1" dirty="0">
                <a:solidFill>
                  <a:schemeClr val="tx2"/>
                </a:solidFill>
                <a:latin typeface="+mn-lt"/>
                <a:cs typeface="+mn-cs"/>
              </a:rPr>
              <a:t>ICT Librarian, </a:t>
            </a:r>
          </a:p>
          <a:p>
            <a:pPr algn="r" eaLnBrk="1" fontAlgn="auto" hangingPunct="1">
              <a:spcBef>
                <a:spcPts val="600"/>
              </a:spcBef>
              <a:spcAft>
                <a:spcPts val="0"/>
              </a:spcAft>
              <a:buClr>
                <a:schemeClr val="accent1"/>
              </a:buClr>
              <a:buSzPct val="70000"/>
              <a:buFont typeface="Wingdings"/>
              <a:buNone/>
              <a:defRPr/>
            </a:pPr>
            <a:r>
              <a:rPr lang="en-US" sz="3500" b="1" i="1" dirty="0" err="1">
                <a:solidFill>
                  <a:schemeClr val="tx2"/>
                </a:solidFill>
                <a:latin typeface="+mn-lt"/>
                <a:cs typeface="+mn-cs"/>
              </a:rPr>
              <a:t>YabaTech</a:t>
            </a:r>
            <a:r>
              <a:rPr lang="en-US" sz="3500" b="1" i="1" dirty="0">
                <a:solidFill>
                  <a:schemeClr val="tx2"/>
                </a:solidFill>
                <a:latin typeface="+mn-lt"/>
                <a:cs typeface="+mn-cs"/>
              </a:rPr>
              <a:t>.</a:t>
            </a:r>
          </a:p>
          <a:p>
            <a:pPr algn="r" eaLnBrk="1" fontAlgn="auto" hangingPunct="1">
              <a:spcBef>
                <a:spcPts val="600"/>
              </a:spcBef>
              <a:spcAft>
                <a:spcPts val="0"/>
              </a:spcAft>
              <a:buClr>
                <a:schemeClr val="accent1"/>
              </a:buClr>
              <a:buSzPct val="70000"/>
              <a:buFont typeface="Wingdings"/>
              <a:buNone/>
              <a:defRPr/>
            </a:pPr>
            <a:r>
              <a:rPr lang="en-US" sz="4300" b="1" dirty="0" smtClean="0">
                <a:solidFill>
                  <a:schemeClr val="tx2"/>
                </a:solidFill>
                <a:latin typeface="+mn-lt"/>
                <a:cs typeface="+mn-cs"/>
              </a:rPr>
              <a:t>aowojuyigbe@gmail.com</a:t>
            </a:r>
            <a:endParaRPr lang="en-US" sz="4300" b="1" dirty="0">
              <a:solidFill>
                <a:schemeClr val="tx2"/>
              </a:solidFill>
              <a:latin typeface="+mn-lt"/>
              <a:cs typeface="+mn-cs"/>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450"/>
            <a:ext cx="6804025" cy="6696075"/>
          </a:xfrm>
          <a:prstGeom prst="rect">
            <a:avLst/>
          </a:prstGeom>
        </p:spPr>
        <p:txBody>
          <a:bodyPr>
            <a:spAutoFit/>
          </a:bodyPr>
          <a:lstStyle/>
          <a:p>
            <a:pPr algn="ctr" eaLnBrk="1" hangingPunct="1">
              <a:defRPr/>
            </a:pPr>
            <a:r>
              <a:rPr lang="en-US" altLang="en-US" sz="2400" dirty="0">
                <a:latin typeface="+mj-lt"/>
              </a:rPr>
              <a:t>Introduction</a:t>
            </a:r>
          </a:p>
          <a:p>
            <a:pPr algn="ctr" eaLnBrk="1" hangingPunct="1">
              <a:defRPr/>
            </a:pPr>
            <a:endParaRPr lang="en-US" altLang="en-US" sz="2400" dirty="0">
              <a:latin typeface="+mj-lt"/>
            </a:endParaRPr>
          </a:p>
          <a:p>
            <a:pPr algn="ctr" eaLnBrk="1" hangingPunct="1">
              <a:defRPr/>
            </a:pPr>
            <a:endParaRPr lang="en-US" altLang="en-US" sz="2400" dirty="0">
              <a:latin typeface="+mj-lt"/>
            </a:endParaRPr>
          </a:p>
          <a:p>
            <a:pPr algn="ctr" eaLnBrk="1" hangingPunct="1">
              <a:defRPr/>
            </a:pPr>
            <a:r>
              <a:rPr lang="en-US" altLang="en-US" sz="2400" dirty="0">
                <a:latin typeface="+mj-lt"/>
              </a:rPr>
              <a:t>Technological Innovations</a:t>
            </a:r>
          </a:p>
          <a:p>
            <a:pPr algn="ctr" eaLnBrk="1" hangingPunct="1">
              <a:defRPr/>
            </a:pPr>
            <a:endParaRPr lang="en-US" altLang="en-US" sz="2400" dirty="0">
              <a:latin typeface="+mj-lt"/>
            </a:endParaRPr>
          </a:p>
          <a:p>
            <a:pPr algn="ctr" eaLnBrk="1" hangingPunct="1">
              <a:defRPr/>
            </a:pPr>
            <a:endParaRPr lang="en-US" altLang="en-US" sz="2400" dirty="0">
              <a:latin typeface="+mj-lt"/>
            </a:endParaRPr>
          </a:p>
          <a:p>
            <a:pPr algn="ctr" eaLnBrk="1" hangingPunct="1">
              <a:defRPr/>
            </a:pPr>
            <a:r>
              <a:rPr lang="en-US" altLang="en-US" sz="2400" dirty="0">
                <a:latin typeface="+mj-lt"/>
              </a:rPr>
              <a:t>Shift from PRINT era to DIGITAL era</a:t>
            </a:r>
          </a:p>
          <a:p>
            <a:pPr algn="ctr" eaLnBrk="1" hangingPunct="1">
              <a:defRPr/>
            </a:pPr>
            <a:endParaRPr lang="en-US" altLang="en-US" sz="2400" dirty="0">
              <a:latin typeface="+mj-lt"/>
            </a:endParaRPr>
          </a:p>
          <a:p>
            <a:pPr algn="ctr" eaLnBrk="1" hangingPunct="1">
              <a:defRPr/>
            </a:pPr>
            <a:endParaRPr lang="en-US" altLang="en-US" sz="2400" dirty="0">
              <a:latin typeface="+mj-lt"/>
            </a:endParaRPr>
          </a:p>
          <a:p>
            <a:pPr algn="ctr" eaLnBrk="1" hangingPunct="1">
              <a:defRPr/>
            </a:pPr>
            <a:r>
              <a:rPr lang="en-US" altLang="en-US" sz="2400" dirty="0">
                <a:latin typeface="+mj-lt"/>
              </a:rPr>
              <a:t>The change</a:t>
            </a:r>
          </a:p>
          <a:p>
            <a:pPr algn="ctr" eaLnBrk="1" hangingPunct="1">
              <a:defRPr/>
            </a:pPr>
            <a:endParaRPr lang="en-US" altLang="en-US" sz="2400" dirty="0">
              <a:latin typeface="+mj-lt"/>
            </a:endParaRPr>
          </a:p>
          <a:p>
            <a:pPr algn="ctr" eaLnBrk="1" hangingPunct="1">
              <a:defRPr/>
            </a:pPr>
            <a:endParaRPr lang="en-US" altLang="en-US" sz="2400" dirty="0">
              <a:latin typeface="+mj-lt"/>
            </a:endParaRPr>
          </a:p>
          <a:p>
            <a:pPr algn="ctr" eaLnBrk="1" hangingPunct="1">
              <a:defRPr/>
            </a:pPr>
            <a:r>
              <a:rPr lang="en-US" altLang="en-US" sz="2400" dirty="0">
                <a:latin typeface="+mj-lt"/>
              </a:rPr>
              <a:t>New librarian landscape in terms of services and activities</a:t>
            </a:r>
          </a:p>
          <a:p>
            <a:pPr algn="ctr" eaLnBrk="1" hangingPunct="1">
              <a:defRPr/>
            </a:pPr>
            <a:endParaRPr lang="en-US" altLang="en-US" sz="2400" dirty="0">
              <a:latin typeface="+mj-lt"/>
            </a:endParaRPr>
          </a:p>
          <a:p>
            <a:pPr algn="ctr" eaLnBrk="1" hangingPunct="1">
              <a:defRPr/>
            </a:pPr>
            <a:r>
              <a:rPr lang="en-US" altLang="en-US" sz="2400" dirty="0">
                <a:latin typeface="+mj-lt"/>
              </a:rPr>
              <a:t>These innovations have affected the roles, competencies, skills and knowledge of library and information science professionals</a:t>
            </a:r>
            <a:endParaRPr lang="en-GB" altLang="en-US" sz="2400" dirty="0">
              <a:latin typeface="+mj-lt"/>
            </a:endParaRPr>
          </a:p>
        </p:txBody>
      </p:sp>
      <p:pic>
        <p:nvPicPr>
          <p:cNvPr id="18435"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0388" y="2049463"/>
            <a:ext cx="1776412" cy="141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0" y="4243388"/>
            <a:ext cx="1889125" cy="14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tse1.mm.bing.net/th?&amp;id=OIP.Mc69d62ea5a0a2d2fe478b080e70b1447H0&amp;w=300&amp;h=300&amp;c=0&amp;pid=1.9&amp;rs=0&amp;p=0"/>
          <p:cNvPicPr>
            <a:picLocks noChangeAspect="1" noChangeArrowheads="1"/>
          </p:cNvPicPr>
          <p:nvPr/>
        </p:nvPicPr>
        <p:blipFill>
          <a:blip r:embed="rId4">
            <a:extLst/>
          </a:blip>
          <a:srcRect/>
          <a:stretch>
            <a:fillRect/>
          </a:stretch>
        </p:blipFill>
        <p:spPr bwMode="auto">
          <a:xfrm>
            <a:off x="6038850" y="943165"/>
            <a:ext cx="2857500" cy="1228726"/>
          </a:xfrm>
          <a:prstGeom prst="rect">
            <a:avLst/>
          </a:prstGeom>
          <a:noFill/>
          <a:effectLst>
            <a:softEdge rad="317500"/>
          </a:effectLst>
          <a:extLst/>
        </p:spPr>
      </p:pic>
      <p:sp>
        <p:nvSpPr>
          <p:cNvPr id="6" name="Arrow: Down 5"/>
          <p:cNvSpPr/>
          <p:nvPr/>
        </p:nvSpPr>
        <p:spPr>
          <a:xfrm>
            <a:off x="3467100" y="457200"/>
            <a:ext cx="571500" cy="715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rrow: Down 6"/>
          <p:cNvSpPr/>
          <p:nvPr/>
        </p:nvSpPr>
        <p:spPr>
          <a:xfrm>
            <a:off x="3467100" y="1676400"/>
            <a:ext cx="5715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rrow: Down 7"/>
          <p:cNvSpPr/>
          <p:nvPr/>
        </p:nvSpPr>
        <p:spPr>
          <a:xfrm>
            <a:off x="3521075" y="2743200"/>
            <a:ext cx="593725"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rrow: Down 8"/>
          <p:cNvSpPr/>
          <p:nvPr/>
        </p:nvSpPr>
        <p:spPr>
          <a:xfrm>
            <a:off x="3581400" y="5181600"/>
            <a:ext cx="51752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Arrow: Down 9"/>
          <p:cNvSpPr/>
          <p:nvPr/>
        </p:nvSpPr>
        <p:spPr>
          <a:xfrm>
            <a:off x="3486150" y="3886200"/>
            <a:ext cx="70485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sp>
        <p:nvSpPr>
          <p:cNvPr id="2" name="Title 1"/>
          <p:cNvSpPr>
            <a:spLocks noGrp="1"/>
          </p:cNvSpPr>
          <p:nvPr>
            <p:ph type="title"/>
          </p:nvPr>
        </p:nvSpPr>
        <p:spPr>
          <a:xfrm>
            <a:off x="457200" y="228600"/>
            <a:ext cx="7467600" cy="533400"/>
          </a:xfrm>
        </p:spPr>
        <p:txBody>
          <a:bodyPr>
            <a:normAutofit fontScale="90000"/>
          </a:bodyPr>
          <a:lstStyle/>
          <a:p>
            <a:pPr algn="ctr" eaLnBrk="1" fontAlgn="auto" hangingPunct="1">
              <a:spcAft>
                <a:spcPts val="0"/>
              </a:spcAft>
              <a:defRPr/>
            </a:pPr>
            <a:r>
              <a:rPr lang="en-US" sz="3600" b="1" dirty="0"/>
              <a:t>Q</a:t>
            </a:r>
            <a:r>
              <a:rPr lang="en-US" b="1" dirty="0"/>
              <a:t>uote</a:t>
            </a:r>
            <a:endParaRPr lang="en-GB" sz="2000" dirty="0"/>
          </a:p>
        </p:txBody>
      </p:sp>
      <p:sp>
        <p:nvSpPr>
          <p:cNvPr id="19460" name="Content Placeholder 2"/>
          <p:cNvSpPr>
            <a:spLocks noGrp="1"/>
          </p:cNvSpPr>
          <p:nvPr>
            <p:ph idx="1"/>
          </p:nvPr>
        </p:nvSpPr>
        <p:spPr>
          <a:xfrm>
            <a:off x="457200" y="942975"/>
            <a:ext cx="7467600" cy="5530850"/>
          </a:xfrm>
        </p:spPr>
        <p:txBody>
          <a:bodyPr/>
          <a:lstStyle/>
          <a:p>
            <a:pPr marL="0" indent="0" eaLnBrk="1" hangingPunct="1">
              <a:lnSpc>
                <a:spcPct val="150000"/>
              </a:lnSpc>
              <a:buFont typeface="Wingdings" panose="05000000000000000000" pitchFamily="2" charset="2"/>
              <a:buNone/>
            </a:pPr>
            <a:r>
              <a:rPr lang="en-US" altLang="en-US" dirty="0"/>
              <a:t>“We are no longer just the guardians of books. We are information providers in an environment that is constantly changing and where the information needs to be gathered quickly and effectively. Today, our mission is to promote services for the ever increasing amount of information. And even if we don’t like it, information technology has changed our jobs.”</a:t>
            </a:r>
          </a:p>
          <a:p>
            <a:pPr marL="0" indent="0" algn="ctr" eaLnBrk="1" hangingPunct="1">
              <a:buFont typeface="Wingdings" panose="05000000000000000000" pitchFamily="2" charset="2"/>
              <a:buNone/>
            </a:pPr>
            <a:r>
              <a:rPr lang="en-US" altLang="en-US" sz="2000" i="1" dirty="0"/>
              <a:t>As stated in the paper of Erlendsdóttir(1998)</a:t>
            </a:r>
            <a:endParaRPr lang="en-GB" altLang="en-US" sz="2000" i="1" dirty="0"/>
          </a:p>
        </p:txBody>
      </p:sp>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21526"/>
            <a:ext cx="2857500" cy="1228726"/>
          </a:xfrm>
          <a:prstGeom prst="rect">
            <a:avLst/>
          </a:prstGeom>
          <a:noFill/>
          <a:effectLst>
            <a:softEdge rad="317500"/>
          </a:effectLs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7200" y="533400"/>
            <a:ext cx="8001000" cy="58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0000"/>
                </a:solidFill>
                <a:latin typeface="Calibri" panose="020F0502020204030204" pitchFamily="34" charset="0"/>
              </a:rPr>
              <a:t>Categories of Competencies </a:t>
            </a:r>
          </a:p>
          <a:p>
            <a:pPr algn="ctr"/>
            <a:r>
              <a:rPr lang="en-US" altLang="en-US" sz="2800" b="1">
                <a:solidFill>
                  <a:srgbClr val="000000"/>
                </a:solidFill>
                <a:latin typeface="Calibri" panose="020F0502020204030204" pitchFamily="34" charset="0"/>
              </a:rPr>
              <a:t>Professional Skills –IT Skills</a:t>
            </a:r>
          </a:p>
          <a:p>
            <a:pPr algn="ctr"/>
            <a:endParaRPr lang="en-US" altLang="en-US" sz="2800">
              <a:solidFill>
                <a:srgbClr val="000000"/>
              </a:solidFill>
              <a:latin typeface="Calibri" panose="020F0502020204030204" pitchFamily="34" charset="0"/>
            </a:endParaRPr>
          </a:p>
          <a:p>
            <a:pPr>
              <a:lnSpc>
                <a:spcPct val="150000"/>
              </a:lnSpc>
            </a:pPr>
            <a:r>
              <a:rPr lang="en-US" altLang="en-US" sz="2800">
                <a:solidFill>
                  <a:srgbClr val="000000"/>
                </a:solidFill>
                <a:latin typeface="Calibri" panose="020F0502020204030204" pitchFamily="34" charset="0"/>
              </a:rPr>
              <a:t>-Hardware/ software and networking Skills</a:t>
            </a:r>
          </a:p>
          <a:p>
            <a:pPr>
              <a:lnSpc>
                <a:spcPct val="150000"/>
              </a:lnSpc>
            </a:pPr>
            <a:r>
              <a:rPr lang="en-US" altLang="en-US" sz="2800">
                <a:solidFill>
                  <a:srgbClr val="000000"/>
                </a:solidFill>
                <a:latin typeface="Calibri" panose="020F0502020204030204" pitchFamily="34" charset="0"/>
              </a:rPr>
              <a:t>-MS-Office suite</a:t>
            </a:r>
          </a:p>
          <a:p>
            <a:pPr>
              <a:lnSpc>
                <a:spcPct val="150000"/>
              </a:lnSpc>
            </a:pPr>
            <a:r>
              <a:rPr lang="en-US" altLang="en-US" sz="2800">
                <a:solidFill>
                  <a:srgbClr val="000000"/>
                </a:solidFill>
                <a:latin typeface="Calibri" panose="020F0502020204030204" pitchFamily="34" charset="0"/>
              </a:rPr>
              <a:t>-Presentation</a:t>
            </a:r>
          </a:p>
          <a:p>
            <a:pPr>
              <a:lnSpc>
                <a:spcPct val="150000"/>
              </a:lnSpc>
            </a:pPr>
            <a:r>
              <a:rPr lang="en-US" altLang="en-US" sz="2800">
                <a:solidFill>
                  <a:srgbClr val="000000"/>
                </a:solidFill>
                <a:latin typeface="Calibri" panose="020F0502020204030204" pitchFamily="34" charset="0"/>
              </a:rPr>
              <a:t>-software’s e.g. power point etc.</a:t>
            </a:r>
          </a:p>
          <a:p>
            <a:pPr>
              <a:lnSpc>
                <a:spcPct val="150000"/>
              </a:lnSpc>
            </a:pPr>
            <a:r>
              <a:rPr lang="en-US" altLang="en-US" sz="2800">
                <a:solidFill>
                  <a:srgbClr val="000000"/>
                </a:solidFill>
                <a:latin typeface="Calibri" panose="020F0502020204030204" pitchFamily="34" charset="0"/>
              </a:rPr>
              <a:t>-Library automation</a:t>
            </a:r>
          </a:p>
          <a:p>
            <a:pPr>
              <a:lnSpc>
                <a:spcPct val="150000"/>
              </a:lnSpc>
            </a:pPr>
            <a:r>
              <a:rPr lang="en-US" altLang="en-US" sz="2800">
                <a:solidFill>
                  <a:srgbClr val="000000"/>
                </a:solidFill>
                <a:latin typeface="Calibri" panose="020F0502020204030204" pitchFamily="34" charset="0"/>
              </a:rPr>
              <a:t>-Database creation</a:t>
            </a:r>
          </a:p>
          <a:p>
            <a:endParaRPr lang="en-US" altLang="en-US" sz="2800"/>
          </a:p>
        </p:txBody>
      </p:sp>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09600" y="457200"/>
            <a:ext cx="792480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000000"/>
                </a:solidFill>
                <a:latin typeface="Calibri" panose="020F0502020204030204" pitchFamily="34" charset="0"/>
              </a:rPr>
              <a:t>-Internet e.g. E-Mail management, Intricacies of 			internet search tools</a:t>
            </a:r>
          </a:p>
          <a:p>
            <a:pPr>
              <a:lnSpc>
                <a:spcPct val="150000"/>
              </a:lnSpc>
            </a:pPr>
            <a:r>
              <a:rPr lang="en-US" altLang="en-US" sz="2800">
                <a:solidFill>
                  <a:srgbClr val="000000"/>
                </a:solidFill>
                <a:latin typeface="Calibri" panose="020F0502020204030204" pitchFamily="34" charset="0"/>
              </a:rPr>
              <a:t>-Intranet skill</a:t>
            </a:r>
          </a:p>
          <a:p>
            <a:pPr>
              <a:lnSpc>
                <a:spcPct val="150000"/>
              </a:lnSpc>
            </a:pPr>
            <a:r>
              <a:rPr lang="en-US" altLang="en-US" sz="2800">
                <a:solidFill>
                  <a:srgbClr val="000000"/>
                </a:solidFill>
                <a:latin typeface="Calibri" panose="020F0502020204030204" pitchFamily="34" charset="0"/>
              </a:rPr>
              <a:t>-Scanning techniques</a:t>
            </a:r>
          </a:p>
          <a:p>
            <a:pPr>
              <a:lnSpc>
                <a:spcPct val="150000"/>
              </a:lnSpc>
            </a:pPr>
            <a:r>
              <a:rPr lang="en-US" altLang="en-US" sz="2800">
                <a:solidFill>
                  <a:srgbClr val="000000"/>
                </a:solidFill>
                <a:latin typeface="Calibri" panose="020F0502020204030204" pitchFamily="34" charset="0"/>
              </a:rPr>
              <a:t>-Networking skills</a:t>
            </a:r>
          </a:p>
          <a:p>
            <a:r>
              <a:rPr lang="en-US" altLang="en-US" sz="2800">
                <a:solidFill>
                  <a:srgbClr val="000000"/>
                </a:solidFill>
                <a:latin typeface="Calibri" panose="020F0502020204030204" pitchFamily="34" charset="0"/>
              </a:rPr>
              <a:t>	. On-line search engines</a:t>
            </a:r>
          </a:p>
          <a:p>
            <a:r>
              <a:rPr lang="en-US" altLang="en-US" sz="2800">
                <a:solidFill>
                  <a:srgbClr val="000000"/>
                </a:solidFill>
                <a:latin typeface="Calibri" panose="020F0502020204030204" pitchFamily="34" charset="0"/>
              </a:rPr>
              <a:t>	. On-line databases search</a:t>
            </a:r>
          </a:p>
          <a:p>
            <a:r>
              <a:rPr lang="en-US" altLang="en-US" sz="2800">
                <a:solidFill>
                  <a:srgbClr val="000000"/>
                </a:solidFill>
                <a:latin typeface="Calibri" panose="020F0502020204030204" pitchFamily="34" charset="0"/>
              </a:rPr>
              <a:t>-Desktop publishing</a:t>
            </a:r>
          </a:p>
          <a:p>
            <a:r>
              <a:rPr lang="en-US" altLang="en-US" sz="2800">
                <a:solidFill>
                  <a:srgbClr val="000000"/>
                </a:solidFill>
                <a:latin typeface="Calibri" panose="020F0502020204030204" pitchFamily="34" charset="0"/>
              </a:rPr>
              <a:t>-Content development</a:t>
            </a:r>
          </a:p>
          <a:p>
            <a:r>
              <a:rPr lang="en-US" altLang="en-US" sz="2800">
                <a:solidFill>
                  <a:srgbClr val="000000"/>
                </a:solidFill>
                <a:latin typeface="Calibri" panose="020F0502020204030204" pitchFamily="34" charset="0"/>
              </a:rPr>
              <a:t>-Digitization</a:t>
            </a:r>
          </a:p>
          <a:p>
            <a:r>
              <a:rPr lang="en-US" altLang="en-US" sz="2800">
                <a:solidFill>
                  <a:srgbClr val="000000"/>
                </a:solidFill>
                <a:latin typeface="Calibri" panose="020F0502020204030204" pitchFamily="34" charset="0"/>
              </a:rPr>
              <a:t>-Web based services</a:t>
            </a:r>
          </a:p>
          <a:p>
            <a:r>
              <a:rPr lang="en-US" altLang="en-US" sz="2800">
                <a:solidFill>
                  <a:srgbClr val="000000"/>
                </a:solidFill>
                <a:latin typeface="Calibri" panose="020F0502020204030204" pitchFamily="34" charset="0"/>
              </a:rPr>
              <a:t>-Virtual learning</a:t>
            </a:r>
            <a:endParaRPr lang="en-US" altLang="en-US" sz="2800"/>
          </a:p>
        </p:txBody>
      </p:sp>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4" name="Rectangle 3"/>
          <p:cNvSpPr/>
          <p:nvPr/>
        </p:nvSpPr>
        <p:spPr>
          <a:xfrm>
            <a:off x="1676400" y="1997075"/>
            <a:ext cx="5181600" cy="2616200"/>
          </a:xfrm>
          <a:prstGeom prst="rect">
            <a:avLst/>
          </a:prstGeom>
        </p:spPr>
        <p:txBody>
          <a:bodyPr>
            <a:spAutoFit/>
          </a:bodyPr>
          <a:lstStyle/>
          <a:p>
            <a:pPr algn="ctr" eaLnBrk="1" fontAlgn="auto" hangingPunct="1">
              <a:spcBef>
                <a:spcPts val="600"/>
              </a:spcBef>
              <a:spcAft>
                <a:spcPts val="0"/>
              </a:spcAft>
              <a:buClr>
                <a:srgbClr val="FE8637"/>
              </a:buClr>
              <a:buSzPct val="70000"/>
              <a:defRPr/>
            </a:pPr>
            <a:r>
              <a:rPr lang="en-GB" sz="2400" dirty="0">
                <a:solidFill>
                  <a:prstClr val="white">
                    <a:lumMod val="50000"/>
                  </a:prstClr>
                </a:solidFill>
                <a:latin typeface="Century Schoolbook"/>
                <a:cs typeface="+mn-cs"/>
              </a:rPr>
              <a:t> Focus 1:</a:t>
            </a:r>
          </a:p>
          <a:p>
            <a:pPr algn="ctr" eaLnBrk="1" fontAlgn="auto" hangingPunct="1">
              <a:spcBef>
                <a:spcPts val="600"/>
              </a:spcBef>
              <a:spcAft>
                <a:spcPts val="0"/>
              </a:spcAft>
              <a:buClr>
                <a:srgbClr val="FE8637"/>
              </a:buClr>
              <a:buSzPct val="70000"/>
              <a:defRPr/>
            </a:pPr>
            <a:endParaRPr lang="en-GB" dirty="0">
              <a:solidFill>
                <a:prstClr val="white">
                  <a:lumMod val="50000"/>
                </a:prstClr>
              </a:solidFill>
              <a:latin typeface="Century Schoolbook"/>
              <a:cs typeface="+mn-cs"/>
            </a:endParaRPr>
          </a:p>
          <a:p>
            <a:pPr marL="273050" indent="-273050" algn="ctr" eaLnBrk="1" fontAlgn="auto" hangingPunct="1">
              <a:spcBef>
                <a:spcPts val="600"/>
              </a:spcBef>
              <a:spcAft>
                <a:spcPts val="0"/>
              </a:spcAft>
              <a:buClr>
                <a:srgbClr val="FE8637"/>
              </a:buClr>
              <a:buSzPct val="70000"/>
              <a:buFont typeface="Wingdings" panose="05000000000000000000" pitchFamily="2" charset="2"/>
              <a:buChar char="q"/>
              <a:defRPr/>
            </a:pPr>
            <a:r>
              <a:rPr lang="en-GB" sz="6600" dirty="0">
                <a:solidFill>
                  <a:prstClr val="white">
                    <a:lumMod val="50000"/>
                  </a:prstClr>
                </a:solidFill>
                <a:latin typeface="Century Schoolbook"/>
                <a:cs typeface="+mn-cs"/>
              </a:rPr>
              <a:t>  e-Library</a:t>
            </a:r>
          </a:p>
          <a:p>
            <a:pPr marL="273050" indent="-273050" eaLnBrk="1" fontAlgn="auto" hangingPunct="1">
              <a:spcBef>
                <a:spcPts val="600"/>
              </a:spcBef>
              <a:spcAft>
                <a:spcPts val="0"/>
              </a:spcAft>
              <a:buClr>
                <a:srgbClr val="FE8637"/>
              </a:buClr>
              <a:buSzPct val="70000"/>
              <a:buFont typeface="Wingdings" panose="05000000000000000000" pitchFamily="2" charset="2"/>
              <a:buChar char="q"/>
              <a:defRPr/>
            </a:pPr>
            <a:endParaRPr lang="en-GB" dirty="0">
              <a:solidFill>
                <a:prstClr val="white">
                  <a:lumMod val="50000"/>
                </a:prstClr>
              </a:solidFill>
              <a:latin typeface="Century Schoolbook"/>
              <a:cs typeface="+mn-cs"/>
            </a:endParaRPr>
          </a:p>
          <a:p>
            <a:pPr eaLnBrk="1" fontAlgn="auto" hangingPunct="1">
              <a:spcBef>
                <a:spcPts val="600"/>
              </a:spcBef>
              <a:spcAft>
                <a:spcPts val="0"/>
              </a:spcAft>
              <a:buClr>
                <a:srgbClr val="FE8637"/>
              </a:buClr>
              <a:buSzPct val="70000"/>
              <a:defRPr/>
            </a:pPr>
            <a:endParaRPr lang="en-GB" dirty="0">
              <a:solidFill>
                <a:prstClr val="white">
                  <a:lumMod val="50000"/>
                </a:prstClr>
              </a:solidFill>
              <a:latin typeface="Century Schoolbook"/>
              <a:cs typeface="+mn-cs"/>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3" name="Rectangle 2"/>
          <p:cNvSpPr/>
          <p:nvPr/>
        </p:nvSpPr>
        <p:spPr>
          <a:xfrm>
            <a:off x="533400" y="1300163"/>
            <a:ext cx="7848600" cy="5299075"/>
          </a:xfrm>
          <a:prstGeom prst="rect">
            <a:avLst/>
          </a:prstGeom>
        </p:spPr>
        <p:txBody>
          <a:bodyPr>
            <a:spAutoFit/>
          </a:bodyPr>
          <a:lstStyle/>
          <a:p>
            <a:pPr marL="525780" indent="-457200" eaLnBrk="1" fontAlgn="auto" hangingPunct="1">
              <a:lnSpc>
                <a:spcPct val="150000"/>
              </a:lnSpc>
              <a:spcBef>
                <a:spcPts val="700"/>
              </a:spcBef>
              <a:spcAft>
                <a:spcPts val="0"/>
              </a:spcAft>
              <a:buClr>
                <a:srgbClr val="D6ECFF"/>
              </a:buClr>
              <a:buSzPct val="95000"/>
              <a:buFont typeface="Wingdings" panose="05000000000000000000" pitchFamily="2" charset="2"/>
              <a:buChar char="§"/>
              <a:defRPr/>
            </a:pPr>
            <a:r>
              <a:rPr lang="en-US" sz="3000" dirty="0">
                <a:latin typeface="+mj-lt"/>
                <a:cs typeface="+mn-cs"/>
              </a:rPr>
              <a:t>Online catalogues began  1990s</a:t>
            </a:r>
          </a:p>
          <a:p>
            <a:pPr marL="525780" indent="-457200" eaLnBrk="1" fontAlgn="auto" hangingPunct="1">
              <a:lnSpc>
                <a:spcPct val="150000"/>
              </a:lnSpc>
              <a:spcBef>
                <a:spcPts val="700"/>
              </a:spcBef>
              <a:spcAft>
                <a:spcPts val="0"/>
              </a:spcAft>
              <a:buClr>
                <a:srgbClr val="D6ECFF"/>
              </a:buClr>
              <a:buSzPct val="95000"/>
              <a:buFont typeface="Wingdings" panose="05000000000000000000" pitchFamily="2" charset="2"/>
              <a:buChar char="§"/>
              <a:defRPr/>
            </a:pPr>
            <a:r>
              <a:rPr lang="en-US" sz="3000" dirty="0">
                <a:latin typeface="+mj-lt"/>
                <a:cs typeface="+mn-cs"/>
              </a:rPr>
              <a:t>Not  Web based  &amp; Required Software to  run  Interactively across the Internet</a:t>
            </a:r>
          </a:p>
          <a:p>
            <a:pPr marL="525780" indent="-457200" eaLnBrk="1" fontAlgn="auto" hangingPunct="1">
              <a:lnSpc>
                <a:spcPct val="150000"/>
              </a:lnSpc>
              <a:spcBef>
                <a:spcPts val="700"/>
              </a:spcBef>
              <a:spcAft>
                <a:spcPts val="0"/>
              </a:spcAft>
              <a:buClr>
                <a:srgbClr val="D6ECFF"/>
              </a:buClr>
              <a:buSzPct val="95000"/>
              <a:buFont typeface="Wingdings" panose="05000000000000000000" pitchFamily="2" charset="2"/>
              <a:buChar char="§"/>
              <a:defRPr/>
            </a:pPr>
            <a:r>
              <a:rPr lang="en-US" sz="3000" dirty="0">
                <a:latin typeface="+mj-lt"/>
                <a:cs typeface="+mn-cs"/>
              </a:rPr>
              <a:t>World Wide Web and hypertext-based catalogues  came 2000</a:t>
            </a:r>
          </a:p>
          <a:p>
            <a:pPr marL="525780" indent="-457200" eaLnBrk="1" fontAlgn="auto" hangingPunct="1">
              <a:lnSpc>
                <a:spcPct val="150000"/>
              </a:lnSpc>
              <a:spcBef>
                <a:spcPts val="700"/>
              </a:spcBef>
              <a:spcAft>
                <a:spcPts val="0"/>
              </a:spcAft>
              <a:buClr>
                <a:srgbClr val="D6ECFF"/>
              </a:buClr>
              <a:buSzPct val="95000"/>
              <a:buFont typeface="Arial" panose="020B0604020202020204" pitchFamily="34" charset="0"/>
              <a:buChar char="•"/>
              <a:defRPr/>
            </a:pPr>
            <a:r>
              <a:rPr lang="en-US" sz="3000" dirty="0">
                <a:latin typeface="+mj-lt"/>
                <a:cs typeface="+mn-cs"/>
              </a:rPr>
              <a:t>Access  to collection by LAN and WAN</a:t>
            </a:r>
          </a:p>
          <a:p>
            <a:pPr marL="525780" indent="-457200" eaLnBrk="1" fontAlgn="auto" hangingPunct="1">
              <a:lnSpc>
                <a:spcPct val="150000"/>
              </a:lnSpc>
              <a:spcBef>
                <a:spcPts val="700"/>
              </a:spcBef>
              <a:spcAft>
                <a:spcPts val="0"/>
              </a:spcAft>
              <a:buSzPct val="95000"/>
              <a:buFont typeface="Wingdings" panose="05000000000000000000" pitchFamily="2" charset="2"/>
              <a:buChar char="§"/>
              <a:defRPr/>
            </a:pPr>
            <a:r>
              <a:rPr lang="en-US" sz="3000" dirty="0">
                <a:latin typeface="+mj-lt"/>
                <a:cs typeface="+mn-cs"/>
              </a:rPr>
              <a:t>the  Web facilitated universal Access</a:t>
            </a:r>
          </a:p>
        </p:txBody>
      </p:sp>
      <p:sp>
        <p:nvSpPr>
          <p:cNvPr id="5" name="Rectangle 4"/>
          <p:cNvSpPr/>
          <p:nvPr/>
        </p:nvSpPr>
        <p:spPr>
          <a:xfrm>
            <a:off x="1905000" y="225425"/>
            <a:ext cx="4419600" cy="646331"/>
          </a:xfrm>
          <a:prstGeom prst="rect">
            <a:avLst/>
          </a:prstGeom>
        </p:spPr>
        <p:txBody>
          <a:bodyPr wrap="square">
            <a:spAutoFit/>
          </a:bodyPr>
          <a:lstStyle/>
          <a:p>
            <a:pPr algn="ctr">
              <a:defRPr/>
            </a:pPr>
            <a:r>
              <a:rPr lang="en-GB" sz="3600" cap="small" dirty="0">
                <a:solidFill>
                  <a:srgbClr val="575F6D"/>
                </a:solidFill>
                <a:latin typeface="Century Schoolbook"/>
                <a:ea typeface="+mj-ea"/>
                <a:cs typeface="+mj-cs"/>
              </a:rPr>
              <a:t>Introduction</a:t>
            </a:r>
            <a:r>
              <a:rPr lang="en-GB" sz="3000" cap="small" dirty="0">
                <a:solidFill>
                  <a:srgbClr val="575F6D"/>
                </a:solidFill>
                <a:latin typeface="Century Schoolbook"/>
                <a:ea typeface="+mj-ea"/>
                <a:cs typeface="+mj-cs"/>
              </a:rPr>
              <a:t> </a:t>
            </a: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533400" y="246063"/>
            <a:ext cx="7924800" cy="708025"/>
          </a:xfrm>
          <a:prstGeom prst="rect">
            <a:avLst/>
          </a:prstGeom>
        </p:spPr>
        <p:txBody>
          <a:bodyPr>
            <a:spAutoFit/>
          </a:bodyPr>
          <a:lstStyle/>
          <a:p>
            <a:pPr algn="ctr" eaLnBrk="1" fontAlgn="auto" hangingPunct="1">
              <a:spcBef>
                <a:spcPts val="0"/>
              </a:spcBef>
              <a:spcAft>
                <a:spcPts val="0"/>
              </a:spcAft>
              <a:defRPr/>
            </a:pPr>
            <a:r>
              <a:rPr lang="en-US" sz="4000" b="1" kern="0" spc="-100" dirty="0">
                <a:latin typeface="Consolas"/>
                <a:ea typeface="+mj-ea"/>
                <a:cs typeface="+mj-cs"/>
              </a:rPr>
              <a:t>Key concepts in e-library</a:t>
            </a:r>
            <a:endParaRPr lang="en-US" kern="0" dirty="0"/>
          </a:p>
        </p:txBody>
      </p:sp>
      <p:sp>
        <p:nvSpPr>
          <p:cNvPr id="4" name="Rectangle 3"/>
          <p:cNvSpPr/>
          <p:nvPr/>
        </p:nvSpPr>
        <p:spPr>
          <a:xfrm>
            <a:off x="304800" y="1828800"/>
            <a:ext cx="7924800" cy="4426853"/>
          </a:xfrm>
          <a:prstGeom prst="rect">
            <a:avLst/>
          </a:prstGeom>
        </p:spPr>
        <p:txBody>
          <a:bodyPr>
            <a:spAutoFit/>
          </a:bodyPr>
          <a:lstStyle/>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000" dirty="0">
                <a:latin typeface="Corbel"/>
                <a:cs typeface="+mn-cs"/>
              </a:rPr>
              <a:t>Born Digital, created as digital, used  as digital, remains in digital form ever</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000" dirty="0">
                <a:latin typeface="Corbel"/>
                <a:cs typeface="+mn-cs"/>
              </a:rPr>
              <a:t>Scanned created Digital and so packaged</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000" dirty="0">
                <a:latin typeface="Corbel"/>
                <a:cs typeface="+mn-cs"/>
              </a:rPr>
              <a:t>Electronic / Digital Library Content created Digital by process of  digitization and re-packaged as digital resource</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533400" y="228600"/>
            <a:ext cx="7848600" cy="584200"/>
          </a:xfrm>
          <a:prstGeom prst="rect">
            <a:avLst/>
          </a:prstGeom>
        </p:spPr>
        <p:txBody>
          <a:bodyPr>
            <a:spAutoFit/>
          </a:bodyPr>
          <a:lstStyle/>
          <a:p>
            <a:pPr algn="ctr" eaLnBrk="1" fontAlgn="auto" hangingPunct="1">
              <a:spcBef>
                <a:spcPts val="0"/>
              </a:spcBef>
              <a:spcAft>
                <a:spcPts val="0"/>
              </a:spcAft>
              <a:defRPr/>
            </a:pPr>
            <a:r>
              <a:rPr lang="en-US" sz="3200" kern="0" spc="-100" dirty="0">
                <a:latin typeface="Consolas"/>
                <a:ea typeface="+mj-ea"/>
                <a:cs typeface="+mj-cs"/>
              </a:rPr>
              <a:t>E-Libraries &amp; Digitization</a:t>
            </a:r>
            <a:endParaRPr lang="en-US" kern="0" dirty="0"/>
          </a:p>
        </p:txBody>
      </p:sp>
      <p:sp>
        <p:nvSpPr>
          <p:cNvPr id="3" name="Rectangle 2"/>
          <p:cNvSpPr/>
          <p:nvPr/>
        </p:nvSpPr>
        <p:spPr>
          <a:xfrm>
            <a:off x="533400" y="1558925"/>
            <a:ext cx="7848600" cy="4695825"/>
          </a:xfrm>
          <a:prstGeom prst="rect">
            <a:avLst/>
          </a:prstGeom>
        </p:spPr>
        <p:txBody>
          <a:bodyPr>
            <a:spAutoFit/>
          </a:bodyPr>
          <a:lstStyle/>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000" dirty="0">
                <a:latin typeface="Corbel"/>
                <a:cs typeface="+mn-cs"/>
              </a:rPr>
              <a:t>Digitization is converting print-on-paper resources to digital form, usually by Scanning</a:t>
            </a:r>
          </a:p>
          <a:p>
            <a:pPr marL="411480" indent="-342900" eaLnBrk="1" fontAlgn="auto" hangingPunct="1">
              <a:spcBef>
                <a:spcPts val="700"/>
              </a:spcBef>
              <a:spcAft>
                <a:spcPts val="0"/>
              </a:spcAft>
              <a:buClr>
                <a:srgbClr val="D6ECFF"/>
              </a:buClr>
              <a:buSzPct val="95000"/>
              <a:buFont typeface="Wingdings"/>
              <a:buChar char=""/>
              <a:defRPr/>
            </a:pPr>
            <a:r>
              <a:rPr lang="en-US" sz="3000" dirty="0">
                <a:latin typeface="Corbel"/>
                <a:cs typeface="+mn-cs"/>
              </a:rPr>
              <a:t>Digital libraries are Electronic libraries</a:t>
            </a:r>
          </a:p>
          <a:p>
            <a:pPr marL="411480" indent="-342900" eaLnBrk="1" fontAlgn="auto" hangingPunct="1">
              <a:spcBef>
                <a:spcPts val="700"/>
              </a:spcBef>
              <a:spcAft>
                <a:spcPts val="0"/>
              </a:spcAft>
              <a:buClr>
                <a:srgbClr val="D6ECFF"/>
              </a:buClr>
              <a:buSzPct val="95000"/>
              <a:buFont typeface="Wingdings"/>
              <a:buChar char=""/>
              <a:defRPr/>
            </a:pPr>
            <a:r>
              <a:rPr lang="en-US" sz="3000" dirty="0">
                <a:latin typeface="Corbel"/>
                <a:cs typeface="+mn-cs"/>
              </a:rPr>
              <a:t>Virtual libraries</a:t>
            </a:r>
          </a:p>
          <a:p>
            <a:pPr marL="411480" indent="-342900" eaLnBrk="1" fontAlgn="auto" hangingPunct="1">
              <a:spcBef>
                <a:spcPts val="700"/>
              </a:spcBef>
              <a:spcAft>
                <a:spcPts val="0"/>
              </a:spcAft>
              <a:buClr>
                <a:srgbClr val="D6ECFF"/>
              </a:buClr>
              <a:buSzPct val="95000"/>
              <a:buFont typeface="Wingdings"/>
              <a:buChar char=""/>
              <a:defRPr/>
            </a:pPr>
            <a:r>
              <a:rPr lang="en-US" sz="3000" dirty="0">
                <a:latin typeface="Corbel"/>
                <a:cs typeface="+mn-cs"/>
              </a:rPr>
              <a:t> Libraries without walls</a:t>
            </a:r>
          </a:p>
          <a:p>
            <a:pPr marL="411480" indent="-342900" eaLnBrk="1" fontAlgn="auto" hangingPunct="1">
              <a:spcBef>
                <a:spcPts val="700"/>
              </a:spcBef>
              <a:spcAft>
                <a:spcPts val="0"/>
              </a:spcAft>
              <a:buClr>
                <a:srgbClr val="D6ECFF"/>
              </a:buClr>
              <a:buSzPct val="95000"/>
              <a:buFont typeface="Wingdings"/>
              <a:buChar char=""/>
              <a:defRPr/>
            </a:pPr>
            <a:r>
              <a:rPr lang="en-US" sz="3000" dirty="0">
                <a:latin typeface="Corbel"/>
                <a:cs typeface="+mn-cs"/>
              </a:rPr>
              <a:t>Paperless Libraries</a:t>
            </a:r>
          </a:p>
          <a:p>
            <a:pPr marL="411480" indent="-342900" eaLnBrk="1" fontAlgn="auto" hangingPunct="1">
              <a:spcBef>
                <a:spcPts val="700"/>
              </a:spcBef>
              <a:spcAft>
                <a:spcPts val="0"/>
              </a:spcAft>
              <a:buClr>
                <a:srgbClr val="D6ECFF"/>
              </a:buClr>
              <a:buSzPct val="95000"/>
              <a:buFont typeface="Wingdings"/>
              <a:buChar char=""/>
              <a:defRPr/>
            </a:pPr>
            <a:r>
              <a:rPr lang="en-US" sz="3000" dirty="0">
                <a:latin typeface="Corbel"/>
                <a:cs typeface="+mn-cs"/>
              </a:rPr>
              <a:t>A managed collection of Information resources preserved in digital format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304800" y="250825"/>
            <a:ext cx="8229600" cy="708025"/>
          </a:xfrm>
          <a:prstGeom prst="rect">
            <a:avLst/>
          </a:prstGeom>
        </p:spPr>
        <p:txBody>
          <a:bodyPr>
            <a:spAutoFit/>
          </a:bodyPr>
          <a:lstStyle/>
          <a:p>
            <a:pPr algn="ctr" eaLnBrk="1" fontAlgn="auto" hangingPunct="1">
              <a:spcBef>
                <a:spcPts val="0"/>
              </a:spcBef>
              <a:spcAft>
                <a:spcPts val="0"/>
              </a:spcAft>
              <a:defRPr/>
            </a:pPr>
            <a:r>
              <a:rPr lang="en-US" sz="4000" kern="0" spc="-100" dirty="0">
                <a:latin typeface="Consolas"/>
                <a:ea typeface="+mj-ea"/>
                <a:cs typeface="+mj-cs"/>
              </a:rPr>
              <a:t>Components common to e-library</a:t>
            </a:r>
            <a:endParaRPr lang="en-US" kern="0" dirty="0"/>
          </a:p>
        </p:txBody>
      </p:sp>
      <p:sp>
        <p:nvSpPr>
          <p:cNvPr id="4" name="Rectangle 3"/>
          <p:cNvSpPr/>
          <p:nvPr/>
        </p:nvSpPr>
        <p:spPr>
          <a:xfrm>
            <a:off x="533400" y="2133600"/>
            <a:ext cx="8115300" cy="3600450"/>
          </a:xfrm>
          <a:prstGeom prst="rect">
            <a:avLst/>
          </a:prstGeom>
        </p:spPr>
        <p:txBody>
          <a:bodyPr>
            <a:spAutoFit/>
          </a:bodyPr>
          <a:lstStyle/>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600" dirty="0">
                <a:latin typeface="Corbel"/>
                <a:cs typeface="+mn-cs"/>
              </a:rPr>
              <a:t>organized information collections; </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600" dirty="0">
                <a:latin typeface="Corbel"/>
                <a:cs typeface="+mn-cs"/>
              </a:rPr>
              <a:t> electronic or digital format</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600" dirty="0">
                <a:latin typeface="Corbel"/>
                <a:cs typeface="+mn-cs"/>
              </a:rPr>
              <a:t> preserved information </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600" dirty="0">
                <a:latin typeface="Corbel"/>
                <a:cs typeface="+mn-cs"/>
              </a:rPr>
              <a:t> online access via computer</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590800" y="18288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1982788" y="206375"/>
            <a:ext cx="4494212" cy="708025"/>
          </a:xfrm>
          <a:prstGeom prst="rect">
            <a:avLst/>
          </a:prstGeom>
        </p:spPr>
        <p:txBody>
          <a:bodyPr wrap="none">
            <a:spAutoFit/>
          </a:bodyPr>
          <a:lstStyle/>
          <a:p>
            <a:pPr eaLnBrk="1" fontAlgn="auto" hangingPunct="1">
              <a:spcBef>
                <a:spcPts val="0"/>
              </a:spcBef>
              <a:spcAft>
                <a:spcPts val="0"/>
              </a:spcAft>
              <a:defRPr/>
            </a:pPr>
            <a:r>
              <a:rPr lang="en-US" sz="4000" kern="0" spc="-100" dirty="0">
                <a:latin typeface="Consolas"/>
                <a:ea typeface="+mj-ea"/>
                <a:cs typeface="+mj-cs"/>
              </a:rPr>
              <a:t>hybrid libraries</a:t>
            </a:r>
            <a:endParaRPr lang="en-US" kern="0" dirty="0"/>
          </a:p>
        </p:txBody>
      </p:sp>
      <p:sp>
        <p:nvSpPr>
          <p:cNvPr id="3" name="Rectangle 2"/>
          <p:cNvSpPr/>
          <p:nvPr/>
        </p:nvSpPr>
        <p:spPr>
          <a:xfrm>
            <a:off x="352425" y="1501775"/>
            <a:ext cx="7772400" cy="4897438"/>
          </a:xfrm>
          <a:prstGeom prst="rect">
            <a:avLst/>
          </a:prstGeom>
        </p:spPr>
        <p:txBody>
          <a:bodyPr>
            <a:spAutoFit/>
          </a:bodyPr>
          <a:lstStyle/>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Most libraries today are hybrid libraries</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have both physical and digital collections</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provide services both digital and Print </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Within physical library space</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available mainly in educational Institutions</a:t>
            </a:r>
          </a:p>
          <a:p>
            <a:pPr marL="411480" indent="-342900" eaLnBrk="1" fontAlgn="auto" hangingPunct="1">
              <a:lnSpc>
                <a:spcPct val="150000"/>
              </a:lnSpc>
              <a:spcBef>
                <a:spcPts val="700"/>
              </a:spcBef>
              <a:spcAft>
                <a:spcPts val="0"/>
              </a:spcAft>
              <a:buClr>
                <a:srgbClr val="D6ECFF"/>
              </a:buClr>
              <a:buSzPct val="95000"/>
              <a:buFont typeface="Wingdings"/>
              <a:buChar char=""/>
              <a:defRPr/>
            </a:pPr>
            <a:r>
              <a:rPr lang="en-US" sz="3200" dirty="0">
                <a:latin typeface="Corbel"/>
                <a:cs typeface="+mn-cs"/>
              </a:rPr>
              <a:t> and multinational corporations</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990600"/>
            <a:ext cx="2857500"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5638" y="3690938"/>
            <a:ext cx="2852737"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3"/>
          <p:cNvSpPr>
            <a:spLocks noGrp="1"/>
          </p:cNvSpPr>
          <p:nvPr>
            <p:ph sz="quarter" idx="1"/>
          </p:nvPr>
        </p:nvSpPr>
        <p:spPr>
          <a:xfrm>
            <a:off x="457200" y="1600200"/>
            <a:ext cx="7467600" cy="4873625"/>
          </a:xfrm>
        </p:spPr>
        <p:txBody>
          <a:bodyPr>
            <a:normAutofit/>
          </a:bodyPr>
          <a:lstStyle/>
          <a:p>
            <a:pPr marL="0" indent="0" algn="r" eaLnBrk="1" fontAlgn="auto" hangingPunct="1">
              <a:spcAft>
                <a:spcPts val="0"/>
              </a:spcAft>
              <a:buFont typeface="Wingdings"/>
              <a:buNone/>
              <a:defRPr/>
            </a:pPr>
            <a:r>
              <a:rPr lang="en-GB" dirty="0">
                <a:solidFill>
                  <a:schemeClr val="bg1">
                    <a:lumMod val="50000"/>
                  </a:schemeClr>
                </a:solidFill>
              </a:rPr>
              <a:t>“If you wait for a perfect condition, you will never get anything done” – </a:t>
            </a:r>
            <a:r>
              <a:rPr lang="en-GB" sz="1800" dirty="0">
                <a:solidFill>
                  <a:schemeClr val="bg1">
                    <a:lumMod val="50000"/>
                  </a:schemeClr>
                </a:solidFill>
              </a:rPr>
              <a:t>Ecclesiastes 11:4</a:t>
            </a:r>
          </a:p>
          <a:p>
            <a:pPr marL="0" indent="0" algn="r" eaLnBrk="1" fontAlgn="auto" hangingPunct="1">
              <a:spcAft>
                <a:spcPts val="0"/>
              </a:spcAft>
              <a:buFont typeface="Wingdings"/>
              <a:buNone/>
              <a:defRPr/>
            </a:pPr>
            <a:endParaRPr lang="en-GB" dirty="0">
              <a:solidFill>
                <a:schemeClr val="bg1">
                  <a:lumMod val="50000"/>
                </a:schemeClr>
              </a:solidFill>
            </a:endParaRPr>
          </a:p>
          <a:p>
            <a:pPr marL="0" indent="0" algn="r" eaLnBrk="1" fontAlgn="auto" hangingPunct="1">
              <a:spcAft>
                <a:spcPts val="0"/>
              </a:spcAft>
              <a:buFont typeface="Wingdings"/>
              <a:buNone/>
              <a:defRPr/>
            </a:pPr>
            <a:endParaRPr lang="en-GB" dirty="0">
              <a:solidFill>
                <a:schemeClr val="bg1">
                  <a:lumMod val="50000"/>
                </a:schemeClr>
              </a:solidFill>
            </a:endParaRPr>
          </a:p>
          <a:p>
            <a:pPr marL="0" indent="0" algn="r" eaLnBrk="1" fontAlgn="auto" hangingPunct="1">
              <a:spcAft>
                <a:spcPts val="0"/>
              </a:spcAft>
              <a:buFont typeface="Wingdings"/>
              <a:buNone/>
              <a:defRPr/>
            </a:pPr>
            <a:r>
              <a:rPr lang="en-GB" dirty="0">
                <a:solidFill>
                  <a:schemeClr val="bg1">
                    <a:lumMod val="50000"/>
                  </a:schemeClr>
                </a:solidFill>
              </a:rPr>
              <a:t>“Great achievement is usually born of great sacrifices and is never the result of selfishness” – </a:t>
            </a:r>
            <a:r>
              <a:rPr lang="en-GB" sz="1800" dirty="0">
                <a:solidFill>
                  <a:schemeClr val="bg1">
                    <a:lumMod val="50000"/>
                  </a:schemeClr>
                </a:solidFill>
              </a:rPr>
              <a:t>Napoleon Hill</a:t>
            </a:r>
          </a:p>
          <a:p>
            <a:pPr marL="0" indent="0" algn="r" eaLnBrk="1" fontAlgn="auto" hangingPunct="1">
              <a:spcAft>
                <a:spcPts val="0"/>
              </a:spcAft>
              <a:buFont typeface="Wingdings"/>
              <a:buNone/>
              <a:defRPr/>
            </a:pPr>
            <a:endParaRPr lang="en-GB" sz="1800" dirty="0">
              <a:solidFill>
                <a:schemeClr val="bg1">
                  <a:lumMod val="50000"/>
                </a:schemeClr>
              </a:solidFill>
            </a:endParaRPr>
          </a:p>
          <a:p>
            <a:pPr marL="0" indent="0" algn="r" eaLnBrk="1" fontAlgn="auto" hangingPunct="1">
              <a:spcAft>
                <a:spcPts val="0"/>
              </a:spcAft>
              <a:buFont typeface="Wingdings"/>
              <a:buNone/>
              <a:defRPr/>
            </a:pPr>
            <a:endParaRPr lang="en-GB" sz="1800" dirty="0">
              <a:solidFill>
                <a:schemeClr val="bg1">
                  <a:lumMod val="50000"/>
                </a:schemeClr>
              </a:solidFill>
            </a:endParaRPr>
          </a:p>
          <a:p>
            <a:pPr marL="0" indent="0" algn="r" eaLnBrk="1" fontAlgn="auto" hangingPunct="1">
              <a:spcAft>
                <a:spcPts val="0"/>
              </a:spcAft>
              <a:buFont typeface="Wingdings"/>
              <a:buNone/>
              <a:defRPr/>
            </a:pPr>
            <a:r>
              <a:rPr lang="en-GB" dirty="0">
                <a:solidFill>
                  <a:schemeClr val="bg1">
                    <a:lumMod val="50000"/>
                  </a:schemeClr>
                </a:solidFill>
              </a:rPr>
              <a:t>“If Nigeria fails, it is because education has failed; and if education fails, it is because teachers have failed to deliver their mandate” – </a:t>
            </a:r>
            <a:r>
              <a:rPr lang="en-GB" sz="1800" dirty="0">
                <a:solidFill>
                  <a:schemeClr val="bg1">
                    <a:lumMod val="50000"/>
                  </a:schemeClr>
                </a:solidFill>
              </a:rPr>
              <a:t>Owojuyigbe </a:t>
            </a:r>
            <a:r>
              <a:rPr lang="en-GB" sz="1800" dirty="0" err="1">
                <a:solidFill>
                  <a:schemeClr val="bg1">
                    <a:lumMod val="50000"/>
                  </a:schemeClr>
                </a:solidFill>
              </a:rPr>
              <a:t>Ayodeji</a:t>
            </a:r>
            <a:r>
              <a:rPr lang="en-GB" sz="1800" dirty="0">
                <a:solidFill>
                  <a:schemeClr val="bg1">
                    <a:lumMod val="50000"/>
                  </a:schemeClr>
                </a:solidFill>
              </a:rPr>
              <a:t>. A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457200" y="152400"/>
            <a:ext cx="7924800" cy="708025"/>
          </a:xfrm>
          <a:prstGeom prst="rect">
            <a:avLst/>
          </a:prstGeom>
        </p:spPr>
        <p:txBody>
          <a:bodyPr>
            <a:spAutoFit/>
          </a:bodyPr>
          <a:lstStyle/>
          <a:p>
            <a:pPr algn="ctr" eaLnBrk="1" fontAlgn="auto" hangingPunct="1">
              <a:spcBef>
                <a:spcPts val="0"/>
              </a:spcBef>
              <a:spcAft>
                <a:spcPts val="0"/>
              </a:spcAft>
              <a:defRPr/>
            </a:pPr>
            <a:r>
              <a:rPr lang="en-US" sz="4000" kern="0" spc="-100" dirty="0">
                <a:latin typeface="Consolas"/>
                <a:ea typeface="+mj-ea"/>
                <a:cs typeface="+mj-cs"/>
              </a:rPr>
              <a:t>Digital Relat</a:t>
            </a:r>
            <a:r>
              <a:rPr lang="en-US" sz="3600" kern="0" spc="-100" dirty="0">
                <a:latin typeface="Consolas"/>
                <a:ea typeface="+mj-ea"/>
                <a:cs typeface="+mj-cs"/>
              </a:rPr>
              <a:t>ed Terminologies</a:t>
            </a:r>
            <a:r>
              <a:rPr lang="en-US" sz="4000" kern="0" spc="-100" dirty="0">
                <a:latin typeface="Consolas"/>
                <a:ea typeface="+mj-ea"/>
                <a:cs typeface="+mj-cs"/>
              </a:rPr>
              <a:t> </a:t>
            </a:r>
            <a:endParaRPr lang="en-US" kern="0" dirty="0"/>
          </a:p>
        </p:txBody>
      </p:sp>
      <p:sp>
        <p:nvSpPr>
          <p:cNvPr id="4" name="Rectangle 3"/>
          <p:cNvSpPr/>
          <p:nvPr/>
        </p:nvSpPr>
        <p:spPr>
          <a:xfrm>
            <a:off x="838200" y="1524000"/>
            <a:ext cx="7696200" cy="4724400"/>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Library Portal</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Digital Repository</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Institutional Repository</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Digital Library Management</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Digital Preservation</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Access Rights</a:t>
            </a:r>
          </a:p>
          <a:p>
            <a:pPr marL="411480" indent="-342900" eaLnBrk="1" fontAlgn="auto" hangingPunct="1">
              <a:spcBef>
                <a:spcPts val="700"/>
              </a:spcBef>
              <a:spcAft>
                <a:spcPts val="0"/>
              </a:spcAft>
              <a:buClr>
                <a:srgbClr val="D6ECFF"/>
              </a:buClr>
              <a:buSzPct val="95000"/>
              <a:buFont typeface="Wingdings"/>
              <a:buChar char=""/>
              <a:defRPr/>
            </a:pPr>
            <a:r>
              <a:rPr lang="en-US" sz="3800" dirty="0">
                <a:latin typeface="Corbel"/>
                <a:cs typeface="+mn-cs"/>
              </a:rPr>
              <a:t>Metadata</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2667000" y="381000"/>
            <a:ext cx="2608263" cy="708025"/>
          </a:xfrm>
          <a:prstGeom prst="rect">
            <a:avLst/>
          </a:prstGeom>
        </p:spPr>
        <p:txBody>
          <a:bodyPr wrap="none">
            <a:spAutoFit/>
          </a:bodyPr>
          <a:lstStyle/>
          <a:p>
            <a:pPr eaLnBrk="1" fontAlgn="auto" hangingPunct="1">
              <a:spcBef>
                <a:spcPts val="0"/>
              </a:spcBef>
              <a:spcAft>
                <a:spcPts val="0"/>
              </a:spcAft>
              <a:defRPr/>
            </a:pPr>
            <a:r>
              <a:rPr lang="en-US" sz="4000" kern="0" spc="-100" dirty="0">
                <a:latin typeface="Consolas"/>
                <a:ea typeface="+mj-ea"/>
                <a:cs typeface="+mj-cs"/>
              </a:rPr>
              <a:t>METADATA </a:t>
            </a:r>
            <a:endParaRPr lang="en-US" kern="0" dirty="0"/>
          </a:p>
        </p:txBody>
      </p:sp>
      <p:sp>
        <p:nvSpPr>
          <p:cNvPr id="3" name="Rectangle 2"/>
          <p:cNvSpPr/>
          <p:nvPr/>
        </p:nvSpPr>
        <p:spPr>
          <a:xfrm>
            <a:off x="609600" y="1295400"/>
            <a:ext cx="8001000" cy="5387975"/>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Metadata is data about data</a:t>
            </a:r>
          </a:p>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Information about information resources</a:t>
            </a:r>
          </a:p>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physical description of items - format, size  subject,  topic</a:t>
            </a:r>
          </a:p>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author, title, publisher, date of publication </a:t>
            </a:r>
          </a:p>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preservation or archiving information</a:t>
            </a:r>
          </a:p>
          <a:p>
            <a:pPr marL="411480" indent="-342900" eaLnBrk="1" fontAlgn="auto" hangingPunct="1">
              <a:spcBef>
                <a:spcPts val="700"/>
              </a:spcBef>
              <a:spcAft>
                <a:spcPts val="0"/>
              </a:spcAft>
              <a:buClr>
                <a:srgbClr val="D6ECFF"/>
              </a:buClr>
              <a:buSzPct val="95000"/>
              <a:buFont typeface="Wingdings"/>
              <a:buChar char=""/>
              <a:defRPr/>
            </a:pPr>
            <a:r>
              <a:rPr lang="en-US" sz="3500" dirty="0">
                <a:latin typeface="Corbel"/>
                <a:cs typeface="+mn-cs"/>
              </a:rPr>
              <a:t>access information and copyright</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762000" y="228600"/>
            <a:ext cx="7467600" cy="646113"/>
          </a:xfrm>
          <a:prstGeom prst="rect">
            <a:avLst/>
          </a:prstGeom>
        </p:spPr>
        <p:txBody>
          <a:bodyPr>
            <a:spAutoFit/>
          </a:bodyPr>
          <a:lstStyle/>
          <a:p>
            <a:pPr algn="ctr" eaLnBrk="1" fontAlgn="auto" hangingPunct="1">
              <a:spcBef>
                <a:spcPts val="0"/>
              </a:spcBef>
              <a:spcAft>
                <a:spcPts val="0"/>
              </a:spcAft>
              <a:defRPr/>
            </a:pPr>
            <a:r>
              <a:rPr lang="en-US" sz="3600" kern="0" spc="-100" dirty="0">
                <a:latin typeface="Consolas"/>
                <a:ea typeface="+mj-ea"/>
                <a:cs typeface="+mj-cs"/>
              </a:rPr>
              <a:t>E-library in Africa/Nigeria</a:t>
            </a:r>
          </a:p>
        </p:txBody>
      </p:sp>
      <p:sp>
        <p:nvSpPr>
          <p:cNvPr id="5" name="Rectangle 4"/>
          <p:cNvSpPr/>
          <p:nvPr/>
        </p:nvSpPr>
        <p:spPr>
          <a:xfrm>
            <a:off x="1219200" y="1630363"/>
            <a:ext cx="6553200" cy="4873625"/>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2400" dirty="0">
                <a:solidFill>
                  <a:prstClr val="black"/>
                </a:solidFill>
                <a:latin typeface="Corbel"/>
              </a:rPr>
              <a:t>e- Book -:	eGranary </a:t>
            </a:r>
          </a:p>
          <a:p>
            <a:pPr marL="1897380" lvl="4" eaLnBrk="1" fontAlgn="auto" hangingPunct="1">
              <a:spcBef>
                <a:spcPts val="700"/>
              </a:spcBef>
              <a:spcAft>
                <a:spcPts val="0"/>
              </a:spcAft>
              <a:buClr>
                <a:srgbClr val="D6ECFF"/>
              </a:buClr>
              <a:buSzPct val="95000"/>
              <a:defRPr/>
            </a:pPr>
            <a:r>
              <a:rPr lang="en-US" sz="2400" dirty="0" err="1">
                <a:solidFill>
                  <a:prstClr val="black"/>
                </a:solidFill>
                <a:latin typeface="Corbel"/>
              </a:rPr>
              <a:t>Myilibrary</a:t>
            </a:r>
            <a:endParaRPr lang="en-US" sz="2400" dirty="0">
              <a:solidFill>
                <a:prstClr val="black"/>
              </a:solidFill>
              <a:latin typeface="Corbel"/>
            </a:endParaRPr>
          </a:p>
          <a:p>
            <a:pPr marL="1897380" lvl="4" eaLnBrk="1" fontAlgn="auto" hangingPunct="1">
              <a:spcBef>
                <a:spcPts val="700"/>
              </a:spcBef>
              <a:spcAft>
                <a:spcPts val="0"/>
              </a:spcAft>
              <a:buClr>
                <a:srgbClr val="D6ECFF"/>
              </a:buClr>
              <a:buSzPct val="95000"/>
              <a:defRPr/>
            </a:pPr>
            <a:endParaRPr lang="en-US" sz="2400" dirty="0">
              <a:solidFill>
                <a:prstClr val="black"/>
              </a:solidFill>
              <a:latin typeface="Corbel"/>
            </a:endParaRPr>
          </a:p>
          <a:p>
            <a:pPr marL="411480" indent="-342900" eaLnBrk="1" fontAlgn="auto" hangingPunct="1">
              <a:spcBef>
                <a:spcPts val="700"/>
              </a:spcBef>
              <a:spcAft>
                <a:spcPts val="0"/>
              </a:spcAft>
              <a:buClr>
                <a:srgbClr val="D6ECFF"/>
              </a:buClr>
              <a:buSzPct val="95000"/>
              <a:buFont typeface="Wingdings"/>
              <a:buChar char=""/>
              <a:defRPr/>
            </a:pPr>
            <a:r>
              <a:rPr lang="en-US" sz="2400" dirty="0">
                <a:solidFill>
                  <a:prstClr val="black"/>
                </a:solidFill>
                <a:latin typeface="Corbel"/>
              </a:rPr>
              <a:t>e- Journal -: EBSCO-HOST, </a:t>
            </a:r>
          </a:p>
          <a:p>
            <a:pPr marL="68580" eaLnBrk="1" fontAlgn="auto" hangingPunct="1">
              <a:spcBef>
                <a:spcPts val="700"/>
              </a:spcBef>
              <a:spcAft>
                <a:spcPts val="0"/>
              </a:spcAft>
              <a:buClr>
                <a:srgbClr val="D6ECFF"/>
              </a:buClr>
              <a:buSzPct val="95000"/>
              <a:defRPr/>
            </a:pPr>
            <a:r>
              <a:rPr lang="en-US" sz="2400" dirty="0">
                <a:solidFill>
                  <a:prstClr val="black"/>
                </a:solidFill>
                <a:latin typeface="Corbel"/>
              </a:rPr>
              <a:t>		  AGORA</a:t>
            </a:r>
          </a:p>
          <a:p>
            <a:pPr marL="68580" eaLnBrk="1" fontAlgn="auto" hangingPunct="1">
              <a:spcBef>
                <a:spcPts val="700"/>
              </a:spcBef>
              <a:spcAft>
                <a:spcPts val="0"/>
              </a:spcAft>
              <a:buClr>
                <a:srgbClr val="D6ECFF"/>
              </a:buClr>
              <a:buSzPct val="95000"/>
              <a:defRPr/>
            </a:pPr>
            <a:r>
              <a:rPr lang="en-US" sz="2400" dirty="0">
                <a:solidFill>
                  <a:prstClr val="black"/>
                </a:solidFill>
                <a:latin typeface="Corbel"/>
              </a:rPr>
              <a:t>		  JSTOR</a:t>
            </a:r>
          </a:p>
          <a:p>
            <a:pPr marL="68580" eaLnBrk="1" fontAlgn="auto" hangingPunct="1">
              <a:spcBef>
                <a:spcPts val="700"/>
              </a:spcBef>
              <a:spcAft>
                <a:spcPts val="0"/>
              </a:spcAft>
              <a:buClr>
                <a:srgbClr val="D6ECFF"/>
              </a:buClr>
              <a:buSzPct val="95000"/>
              <a:defRPr/>
            </a:pPr>
            <a:r>
              <a:rPr lang="en-US" sz="2400" dirty="0">
                <a:solidFill>
                  <a:prstClr val="black"/>
                </a:solidFill>
                <a:latin typeface="Corbel"/>
              </a:rPr>
              <a:t>		  SCIENCE DIRECT</a:t>
            </a:r>
          </a:p>
          <a:p>
            <a:pPr marL="411480" indent="-342900" eaLnBrk="1" fontAlgn="auto" hangingPunct="1">
              <a:spcBef>
                <a:spcPts val="700"/>
              </a:spcBef>
              <a:spcAft>
                <a:spcPts val="0"/>
              </a:spcAft>
              <a:buClr>
                <a:srgbClr val="D6ECFF"/>
              </a:buClr>
              <a:buSzPct val="95000"/>
              <a:buFont typeface="Wingdings"/>
              <a:buChar char=""/>
              <a:defRPr/>
            </a:pPr>
            <a:endParaRPr lang="en-US" sz="2400" dirty="0">
              <a:solidFill>
                <a:prstClr val="black"/>
              </a:solidFill>
              <a:latin typeface="Corbel"/>
            </a:endParaRPr>
          </a:p>
          <a:p>
            <a:pPr marL="411480" indent="-342900" eaLnBrk="1" fontAlgn="auto" hangingPunct="1">
              <a:spcBef>
                <a:spcPts val="700"/>
              </a:spcBef>
              <a:spcAft>
                <a:spcPts val="0"/>
              </a:spcAft>
              <a:buClr>
                <a:srgbClr val="D6ECFF"/>
              </a:buClr>
              <a:buSzPct val="95000"/>
              <a:buFont typeface="Wingdings"/>
              <a:buChar char=""/>
              <a:defRPr/>
            </a:pPr>
            <a:r>
              <a:rPr lang="en-US" sz="2400" dirty="0">
                <a:solidFill>
                  <a:prstClr val="black"/>
                </a:solidFill>
                <a:latin typeface="Corbel"/>
              </a:rPr>
              <a:t>Africa Online Digital Library  - full access online to Multilingual, Multimedia Repository materials</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381000" y="663575"/>
            <a:ext cx="7772400" cy="708025"/>
          </a:xfrm>
          <a:prstGeom prst="rect">
            <a:avLst/>
          </a:prstGeom>
        </p:spPr>
        <p:txBody>
          <a:bodyPr>
            <a:spAutoFit/>
          </a:bodyPr>
          <a:lstStyle/>
          <a:p>
            <a:pPr algn="ctr" eaLnBrk="1" fontAlgn="auto" hangingPunct="1">
              <a:spcBef>
                <a:spcPts val="0"/>
              </a:spcBef>
              <a:spcAft>
                <a:spcPts val="0"/>
              </a:spcAft>
              <a:defRPr/>
            </a:pPr>
            <a:r>
              <a:rPr lang="en-US" sz="4000" spc="-100" dirty="0">
                <a:latin typeface="Consolas"/>
                <a:ea typeface="+mj-ea"/>
                <a:cs typeface="+mj-cs"/>
              </a:rPr>
              <a:t>WHY e-library?</a:t>
            </a:r>
            <a:endParaRPr lang="en-US" sz="3600" kern="0" spc="-100" dirty="0">
              <a:latin typeface="Consolas"/>
            </a:endParaRPr>
          </a:p>
        </p:txBody>
      </p:sp>
      <p:sp>
        <p:nvSpPr>
          <p:cNvPr id="3" name="Rectangle 2"/>
          <p:cNvSpPr/>
          <p:nvPr/>
        </p:nvSpPr>
        <p:spPr>
          <a:xfrm>
            <a:off x="533400" y="1828800"/>
            <a:ext cx="8077200" cy="4329113"/>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Ensure Standardization Metadata format in libraries</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Widen Access  to Information (OA)</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Facilitate Collaboration/Cooperation</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Encourage Resource Sharing</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Longevity/durability of Library Materials</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Bef>
                <a:spcPts val="0"/>
              </a:spcBef>
              <a:spcAft>
                <a:spcPts val="0"/>
              </a:spcAft>
              <a:defRPr/>
            </a:pPr>
            <a:r>
              <a:rPr lang="en-US" sz="3600" kern="0" cap="none" spc="-100" dirty="0">
                <a:solidFill>
                  <a:prstClr val="black"/>
                </a:solidFill>
                <a:latin typeface="Consolas"/>
                <a:ea typeface="+mn-ea"/>
                <a:cs typeface="Arial" panose="020B0604020202020204" pitchFamily="34" charset="0"/>
              </a:rPr>
              <a:t>Elements OF e-library </a:t>
            </a:r>
            <a:br>
              <a:rPr lang="en-US" sz="3600" kern="0" cap="none" spc="-100" dirty="0">
                <a:solidFill>
                  <a:prstClr val="black"/>
                </a:solidFill>
                <a:latin typeface="Consolas"/>
                <a:ea typeface="+mn-ea"/>
                <a:cs typeface="Arial" panose="020B0604020202020204" pitchFamily="34" charset="0"/>
              </a:rPr>
            </a:br>
            <a:endParaRPr lang="en-US" dirty="0"/>
          </a:p>
        </p:txBody>
      </p:sp>
      <p:sp>
        <p:nvSpPr>
          <p:cNvPr id="32771" name="Content Placeholder 3"/>
          <p:cNvSpPr>
            <a:spLocks noGrp="1"/>
          </p:cNvSpPr>
          <p:nvPr>
            <p:ph sz="quarter" idx="1"/>
          </p:nvPr>
        </p:nvSpPr>
        <p:spPr>
          <a:xfrm>
            <a:off x="457200" y="1600200"/>
            <a:ext cx="7467600" cy="4873625"/>
          </a:xfrm>
        </p:spPr>
        <p:txBody>
          <a:bodyPr/>
          <a:lstStyle/>
          <a:p>
            <a:pPr>
              <a:lnSpc>
                <a:spcPct val="150000"/>
              </a:lnSpc>
            </a:pPr>
            <a:r>
              <a:rPr lang="en-US" altLang="en-US" dirty="0"/>
              <a:t>Users friendly</a:t>
            </a:r>
          </a:p>
          <a:p>
            <a:pPr>
              <a:lnSpc>
                <a:spcPct val="150000"/>
              </a:lnSpc>
            </a:pPr>
            <a:r>
              <a:rPr lang="en-US" altLang="en-US" dirty="0"/>
              <a:t>Display screen Tip name </a:t>
            </a:r>
          </a:p>
          <a:p>
            <a:pPr>
              <a:lnSpc>
                <a:spcPct val="150000"/>
              </a:lnSpc>
            </a:pPr>
            <a:r>
              <a:rPr lang="en-US" altLang="en-US" dirty="0"/>
              <a:t>Suit each organization in term of their activities</a:t>
            </a:r>
          </a:p>
          <a:p>
            <a:pPr>
              <a:lnSpc>
                <a:spcPct val="150000"/>
              </a:lnSpc>
            </a:pPr>
            <a:r>
              <a:rPr lang="en-US" altLang="en-US" dirty="0"/>
              <a:t>All features must be present</a:t>
            </a:r>
          </a:p>
          <a:p>
            <a:pPr>
              <a:lnSpc>
                <a:spcPct val="150000"/>
              </a:lnSpc>
            </a:pPr>
            <a:r>
              <a:rPr lang="en-US" altLang="en-US" dirty="0"/>
              <a:t>Must meet up with system requirements</a:t>
            </a:r>
          </a:p>
          <a:p>
            <a:pPr>
              <a:lnSpc>
                <a:spcPct val="150000"/>
              </a:lnSpc>
            </a:pPr>
            <a:r>
              <a:rPr lang="en-US" altLang="en-US" dirty="0"/>
              <a:t>Must be able to linked the user to the interface</a:t>
            </a:r>
          </a:p>
        </p:txBody>
      </p:sp>
      <p:pic>
        <p:nvPicPr>
          <p:cNvPr id="32772"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81663" y="749300"/>
            <a:ext cx="2852737"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4" name="Rectangle 3"/>
          <p:cNvSpPr/>
          <p:nvPr/>
        </p:nvSpPr>
        <p:spPr>
          <a:xfrm>
            <a:off x="1676400" y="1997075"/>
            <a:ext cx="5181600" cy="2616200"/>
          </a:xfrm>
          <a:prstGeom prst="rect">
            <a:avLst/>
          </a:prstGeom>
        </p:spPr>
        <p:txBody>
          <a:bodyPr>
            <a:spAutoFit/>
          </a:bodyPr>
          <a:lstStyle/>
          <a:p>
            <a:pPr marL="0" marR="0" lvl="0" indent="0" algn="ctr" defTabSz="914400" rtl="0" eaLnBrk="1" fontAlgn="auto" latinLnBrk="0" hangingPunct="1">
              <a:lnSpc>
                <a:spcPct val="100000"/>
              </a:lnSpc>
              <a:spcBef>
                <a:spcPts val="600"/>
              </a:spcBef>
              <a:spcAft>
                <a:spcPts val="0"/>
              </a:spcAft>
              <a:buClr>
                <a:srgbClr val="FE8637"/>
              </a:buClr>
              <a:buSzPct val="70000"/>
              <a:buFontTx/>
              <a:buNone/>
              <a:tabLst/>
              <a:defRPr/>
            </a:pPr>
            <a:r>
              <a:rPr kumimoji="0" lang="en-GB" sz="24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rPr>
              <a:t> Focus </a:t>
            </a:r>
            <a:r>
              <a:rPr lang="en-GB" sz="2400" noProof="0" dirty="0">
                <a:solidFill>
                  <a:prstClr val="white">
                    <a:lumMod val="50000"/>
                  </a:prstClr>
                </a:solidFill>
                <a:latin typeface="Century Schoolbook"/>
              </a:rPr>
              <a:t>2</a:t>
            </a:r>
            <a:r>
              <a:rPr kumimoji="0" lang="en-GB" sz="24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rPr>
              <a:t>:</a:t>
            </a:r>
          </a:p>
          <a:p>
            <a:pPr marL="0" marR="0" lvl="0" indent="0" algn="ctr" defTabSz="914400" rtl="0" eaLnBrk="1" fontAlgn="auto" latinLnBrk="0" hangingPunct="1">
              <a:lnSpc>
                <a:spcPct val="100000"/>
              </a:lnSpc>
              <a:spcBef>
                <a:spcPts val="600"/>
              </a:spcBef>
              <a:spcAft>
                <a:spcPts val="0"/>
              </a:spcAft>
              <a:buClr>
                <a:srgbClr val="FE8637"/>
              </a:buClr>
              <a:buSzPct val="70000"/>
              <a:buFontTx/>
              <a:buNone/>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a:p>
            <a:pPr lvl="0" algn="ctr" eaLnBrk="1" fontAlgn="auto" hangingPunct="1">
              <a:spcBef>
                <a:spcPts val="0"/>
              </a:spcBef>
              <a:spcAft>
                <a:spcPts val="0"/>
              </a:spcAft>
              <a:defRPr/>
            </a:pPr>
            <a:r>
              <a:rPr lang="en-US" sz="3600" kern="0" spc="-100" dirty="0">
                <a:solidFill>
                  <a:prstClr val="black"/>
                </a:solidFill>
                <a:latin typeface="Consolas"/>
              </a:rPr>
              <a:t>The Challenges of e-library </a:t>
            </a:r>
            <a:endParaRPr lang="en-US" kern="0" dirty="0">
              <a:solidFill>
                <a:prstClr val="black"/>
              </a:solidFill>
            </a:endParaRPr>
          </a:p>
          <a:p>
            <a:pPr marL="273050" marR="0" lvl="0" indent="-273050" algn="l" defTabSz="914400" rtl="0" eaLnBrk="1" fontAlgn="auto" latinLnBrk="0" hangingPunct="1">
              <a:lnSpc>
                <a:spcPct val="100000"/>
              </a:lnSpc>
              <a:spcBef>
                <a:spcPts val="600"/>
              </a:spcBef>
              <a:spcAft>
                <a:spcPts val="0"/>
              </a:spcAft>
              <a:buClr>
                <a:srgbClr val="FE8637"/>
              </a:buClr>
              <a:buSzPct val="70000"/>
              <a:buFont typeface="Wingdings" panose="05000000000000000000" pitchFamily="2" charset="2"/>
              <a:buChar char="q"/>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FE8637"/>
              </a:buClr>
              <a:buSzPct val="70000"/>
              <a:buFontTx/>
              <a:buNone/>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p:txBody>
      </p:sp>
    </p:spTree>
    <p:extLst>
      <p:ext uri="{BB962C8B-B14F-4D97-AF65-F5344CB8AC3E}">
        <p14:creationId xmlns:p14="http://schemas.microsoft.com/office/powerpoint/2010/main" xmlns="" val="4089282637"/>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152400" y="457200"/>
            <a:ext cx="8496300" cy="646113"/>
          </a:xfrm>
          <a:prstGeom prst="rect">
            <a:avLst/>
          </a:prstGeom>
        </p:spPr>
        <p:txBody>
          <a:bodyPr wrap="square">
            <a:spAutoFit/>
          </a:bodyPr>
          <a:lstStyle/>
          <a:p>
            <a:pPr algn="ctr" eaLnBrk="1" fontAlgn="auto" hangingPunct="1">
              <a:spcBef>
                <a:spcPts val="0"/>
              </a:spcBef>
              <a:spcAft>
                <a:spcPts val="0"/>
              </a:spcAft>
              <a:defRPr/>
            </a:pPr>
            <a:r>
              <a:rPr lang="en-US" sz="3600" kern="0" spc="-100" dirty="0">
                <a:latin typeface="Consolas"/>
                <a:ea typeface="+mj-ea"/>
                <a:cs typeface="+mj-cs"/>
              </a:rPr>
              <a:t>The Challenges of e-library </a:t>
            </a:r>
            <a:endParaRPr lang="en-US" kern="0" dirty="0"/>
          </a:p>
        </p:txBody>
      </p:sp>
      <p:sp>
        <p:nvSpPr>
          <p:cNvPr id="4" name="Rectangle 3"/>
          <p:cNvSpPr/>
          <p:nvPr/>
        </p:nvSpPr>
        <p:spPr>
          <a:xfrm>
            <a:off x="304800" y="1295400"/>
            <a:ext cx="8001000" cy="3898900"/>
          </a:xfrm>
          <a:prstGeom prst="rect">
            <a:avLst/>
          </a:prstGeom>
        </p:spPr>
        <p:txBody>
          <a:bodyPr>
            <a:spAutoFit/>
          </a:bodyPr>
          <a:lstStyle/>
          <a:p>
            <a:pPr marL="68580" eaLnBrk="1" fontAlgn="auto" hangingPunct="1">
              <a:spcBef>
                <a:spcPts val="700"/>
              </a:spcBef>
              <a:spcAft>
                <a:spcPts val="0"/>
              </a:spcAft>
              <a:buClr>
                <a:srgbClr val="D6ECFF"/>
              </a:buClr>
              <a:buSzPct val="95000"/>
              <a:defRPr/>
            </a:pPr>
            <a:r>
              <a:rPr lang="en-US" sz="3200" dirty="0">
                <a:latin typeface="Corbel"/>
                <a:cs typeface="+mn-cs"/>
              </a:rPr>
              <a:t>According to OCLC) &amp; L of C ( 2015 Surveys):</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Rights issues (copyright, privacy)</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Born Digital, web harvesting</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Issues with digital asset management systems (DAMS) or institutional repositories (IR)</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Storage and preservation</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533400" y="330200"/>
            <a:ext cx="7086600" cy="584200"/>
          </a:xfrm>
          <a:prstGeom prst="rect">
            <a:avLst/>
          </a:prstGeom>
        </p:spPr>
        <p:txBody>
          <a:bodyPr>
            <a:spAutoFit/>
          </a:bodyPr>
          <a:lstStyle/>
          <a:p>
            <a:pPr algn="ctr" eaLnBrk="1" fontAlgn="auto" hangingPunct="1">
              <a:spcBef>
                <a:spcPts val="0"/>
              </a:spcBef>
              <a:spcAft>
                <a:spcPts val="0"/>
              </a:spcAft>
              <a:defRPr/>
            </a:pPr>
            <a:r>
              <a:rPr lang="en-US" sz="3200" kern="0" spc="-100" dirty="0">
                <a:latin typeface="Consolas"/>
                <a:ea typeface="+mj-ea"/>
                <a:cs typeface="+mj-cs"/>
              </a:rPr>
              <a:t>E-library Challenges (survey)</a:t>
            </a:r>
            <a:endParaRPr lang="en-US" kern="0" dirty="0"/>
          </a:p>
        </p:txBody>
      </p:sp>
      <p:sp>
        <p:nvSpPr>
          <p:cNvPr id="3" name="Rectangle 2"/>
          <p:cNvSpPr/>
          <p:nvPr/>
        </p:nvSpPr>
        <p:spPr>
          <a:xfrm>
            <a:off x="596900" y="1266825"/>
            <a:ext cx="7848600" cy="3686175"/>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Selection – prioritizing users over curators and funders</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Audio/Visual materials</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Access: are we putting things where scholars can find them?</a:t>
            </a:r>
          </a:p>
          <a:p>
            <a:pPr marL="411480" indent="-342900" eaLnBrk="1" fontAlgn="auto" hangingPunct="1">
              <a:spcBef>
                <a:spcPts val="700"/>
              </a:spcBef>
              <a:spcAft>
                <a:spcPts val="0"/>
              </a:spcAft>
              <a:buClr>
                <a:srgbClr val="D6ECFF"/>
              </a:buClr>
              <a:buSzPct val="95000"/>
              <a:buFont typeface="Wingdings"/>
              <a:buChar char=""/>
              <a:defRPr/>
            </a:pPr>
            <a:r>
              <a:rPr lang="en-US" sz="3600" dirty="0">
                <a:latin typeface="Corbel"/>
                <a:cs typeface="+mn-cs"/>
              </a:rPr>
              <a:t>Cost – Machines  - Human Resources</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2" name="Rectangle 1"/>
          <p:cNvSpPr/>
          <p:nvPr/>
        </p:nvSpPr>
        <p:spPr>
          <a:xfrm>
            <a:off x="304800" y="695325"/>
            <a:ext cx="8077200" cy="523875"/>
          </a:xfrm>
          <a:prstGeom prst="rect">
            <a:avLst/>
          </a:prstGeom>
        </p:spPr>
        <p:txBody>
          <a:bodyPr>
            <a:spAutoFit/>
          </a:bodyPr>
          <a:lstStyle/>
          <a:p>
            <a:pPr algn="ctr" eaLnBrk="1" fontAlgn="auto" hangingPunct="1">
              <a:spcBef>
                <a:spcPts val="0"/>
              </a:spcBef>
              <a:spcAft>
                <a:spcPts val="0"/>
              </a:spcAft>
              <a:defRPr/>
            </a:pPr>
            <a:r>
              <a:rPr lang="en-US" sz="2800" kern="0" spc="-100" dirty="0">
                <a:latin typeface="Consolas"/>
                <a:ea typeface="+mj-ea"/>
                <a:cs typeface="+mj-cs"/>
              </a:rPr>
              <a:t>Other Peculiar Challenges to e-library</a:t>
            </a:r>
            <a:endParaRPr lang="en-US" kern="0" dirty="0"/>
          </a:p>
        </p:txBody>
      </p:sp>
      <p:sp>
        <p:nvSpPr>
          <p:cNvPr id="4" name="Rectangle 3"/>
          <p:cNvSpPr/>
          <p:nvPr/>
        </p:nvSpPr>
        <p:spPr>
          <a:xfrm>
            <a:off x="317500" y="1524000"/>
            <a:ext cx="8064500" cy="3987800"/>
          </a:xfrm>
          <a:prstGeom prst="rect">
            <a:avLst/>
          </a:prstGeom>
        </p:spPr>
        <p:txBody>
          <a:bodyPr wrap="square">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Poor Facility Infrastructure</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 Inadequate Technical Expertise –</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 Staffing Retention Training</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Poor understanding of  Digitization Issues by supposed stakeholders</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Copyright </a:t>
            </a:r>
          </a:p>
          <a:p>
            <a:pPr marL="411480" indent="-342900" eaLnBrk="1" fontAlgn="auto" hangingPunct="1">
              <a:spcBef>
                <a:spcPts val="700"/>
              </a:spcBef>
              <a:spcAft>
                <a:spcPts val="0"/>
              </a:spcAft>
              <a:buClr>
                <a:srgbClr val="D6ECFF"/>
              </a:buClr>
              <a:buSzPct val="95000"/>
              <a:buFont typeface="Wingdings"/>
              <a:buChar char=""/>
              <a:defRPr/>
            </a:pPr>
            <a:r>
              <a:rPr lang="en-US" sz="3200" dirty="0">
                <a:latin typeface="Corbel"/>
                <a:cs typeface="+mn-cs"/>
              </a:rPr>
              <a:t>Fast Changing Technologies</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914400" y="358775"/>
            <a:ext cx="7315200" cy="708025"/>
          </a:xfrm>
          <a:prstGeom prst="rect">
            <a:avLst/>
          </a:prstGeom>
        </p:spPr>
        <p:txBody>
          <a:bodyPr>
            <a:spAutoFit/>
          </a:bodyPr>
          <a:lstStyle/>
          <a:p>
            <a:pPr eaLnBrk="1" fontAlgn="auto" hangingPunct="1">
              <a:spcBef>
                <a:spcPts val="0"/>
              </a:spcBef>
              <a:spcAft>
                <a:spcPts val="0"/>
              </a:spcAft>
              <a:defRPr/>
            </a:pPr>
            <a:r>
              <a:rPr lang="en-US" sz="4000" kern="0" spc="-100" dirty="0">
                <a:latin typeface="Consolas"/>
                <a:ea typeface="+mj-ea"/>
                <a:cs typeface="+mj-cs"/>
              </a:rPr>
              <a:t>Challenges of e-library</a:t>
            </a:r>
            <a:endParaRPr lang="en-US" kern="0" dirty="0"/>
          </a:p>
        </p:txBody>
      </p:sp>
      <p:sp>
        <p:nvSpPr>
          <p:cNvPr id="3" name="Rectangle 2"/>
          <p:cNvSpPr/>
          <p:nvPr/>
        </p:nvSpPr>
        <p:spPr>
          <a:xfrm>
            <a:off x="571500" y="1219200"/>
            <a:ext cx="8001000" cy="4703763"/>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Poor Facility Infrastructure</a:t>
            </a:r>
          </a:p>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 Inadequate Technical Expertise –</a:t>
            </a:r>
          </a:p>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 Staffing Retention Training</a:t>
            </a:r>
          </a:p>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Poor understanding of  </a:t>
            </a:r>
            <a:r>
              <a:rPr lang="en-US" sz="3900" dirty="0" err="1">
                <a:latin typeface="Corbel"/>
                <a:cs typeface="+mn-cs"/>
              </a:rPr>
              <a:t>Digitisation</a:t>
            </a:r>
            <a:r>
              <a:rPr lang="en-US" sz="3900" dirty="0">
                <a:latin typeface="Corbel"/>
                <a:cs typeface="+mn-cs"/>
              </a:rPr>
              <a:t> Issues by supposed stakeholders</a:t>
            </a:r>
          </a:p>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Copyright </a:t>
            </a:r>
          </a:p>
          <a:p>
            <a:pPr marL="411480" indent="-342900" eaLnBrk="1" fontAlgn="auto" hangingPunct="1">
              <a:spcBef>
                <a:spcPts val="700"/>
              </a:spcBef>
              <a:spcAft>
                <a:spcPts val="0"/>
              </a:spcAft>
              <a:buClr>
                <a:srgbClr val="D6ECFF"/>
              </a:buClr>
              <a:buSzPct val="95000"/>
              <a:buFont typeface="Wingdings"/>
              <a:buChar char=""/>
              <a:defRPr/>
            </a:pPr>
            <a:r>
              <a:rPr lang="en-US" sz="3900" dirty="0">
                <a:latin typeface="Corbel"/>
                <a:cs typeface="+mn-cs"/>
              </a:rPr>
              <a:t>Fast Changing Technologies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990600"/>
            <a:ext cx="2857500"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5638" y="3690938"/>
            <a:ext cx="2852737"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3"/>
          <p:cNvSpPr>
            <a:spLocks noGrp="1"/>
          </p:cNvSpPr>
          <p:nvPr>
            <p:ph sz="quarter" idx="1"/>
          </p:nvPr>
        </p:nvSpPr>
        <p:spPr>
          <a:xfrm>
            <a:off x="457200" y="1600200"/>
            <a:ext cx="7467600" cy="4873625"/>
          </a:xfrm>
        </p:spPr>
        <p:txBody>
          <a:bodyPr>
            <a:normAutofit/>
          </a:bodyPr>
          <a:lstStyle/>
          <a:p>
            <a:pPr marL="0" indent="0" algn="ctr" eaLnBrk="1" fontAlgn="auto" hangingPunct="1">
              <a:spcAft>
                <a:spcPts val="0"/>
              </a:spcAft>
              <a:buFont typeface="Wingdings"/>
              <a:buNone/>
              <a:defRPr/>
            </a:pPr>
            <a:r>
              <a:rPr lang="en-GB" dirty="0">
                <a:solidFill>
                  <a:schemeClr val="bg1">
                    <a:lumMod val="50000"/>
                  </a:schemeClr>
                </a:solidFill>
              </a:rPr>
              <a:t>Our focus:</a:t>
            </a:r>
          </a:p>
          <a:p>
            <a:pPr marL="0" indent="0" algn="ctr" eaLnBrk="1" fontAlgn="auto" hangingPunct="1">
              <a:spcAft>
                <a:spcPts val="0"/>
              </a:spcAft>
              <a:buFont typeface="Wingdings"/>
              <a:buNone/>
              <a:defRPr/>
            </a:pPr>
            <a:endParaRPr lang="en-GB" sz="1800" dirty="0">
              <a:solidFill>
                <a:schemeClr val="bg1">
                  <a:lumMod val="50000"/>
                </a:schemeClr>
              </a:solidFill>
            </a:endParaRPr>
          </a:p>
          <a:p>
            <a:pPr eaLnBrk="1" fontAlgn="auto" hangingPunct="1">
              <a:spcAft>
                <a:spcPts val="0"/>
              </a:spcAft>
              <a:buFont typeface="Wingdings" panose="05000000000000000000" pitchFamily="2" charset="2"/>
              <a:buChar char="q"/>
              <a:defRPr/>
            </a:pPr>
            <a:r>
              <a:rPr lang="en-GB" sz="1800" dirty="0">
                <a:solidFill>
                  <a:schemeClr val="bg1">
                    <a:lumMod val="50000"/>
                  </a:schemeClr>
                </a:solidFill>
              </a:rPr>
              <a:t>Digital Library known as e-Library</a:t>
            </a:r>
          </a:p>
          <a:p>
            <a:pPr eaLnBrk="1" fontAlgn="auto" hangingPunct="1">
              <a:spcAft>
                <a:spcPts val="0"/>
              </a:spcAft>
              <a:buFont typeface="Wingdings" panose="05000000000000000000" pitchFamily="2" charset="2"/>
              <a:buChar char="q"/>
              <a:defRPr/>
            </a:pPr>
            <a:endParaRPr lang="en-GB" sz="1800" dirty="0">
              <a:solidFill>
                <a:schemeClr val="bg1">
                  <a:lumMod val="50000"/>
                </a:schemeClr>
              </a:solidFill>
            </a:endParaRPr>
          </a:p>
          <a:p>
            <a:pPr eaLnBrk="1" fontAlgn="auto" hangingPunct="1">
              <a:spcAft>
                <a:spcPts val="0"/>
              </a:spcAft>
              <a:buFont typeface="Wingdings" panose="05000000000000000000" pitchFamily="2" charset="2"/>
              <a:buChar char="q"/>
              <a:defRPr/>
            </a:pPr>
            <a:r>
              <a:rPr lang="en-GB" sz="1800" dirty="0">
                <a:solidFill>
                  <a:schemeClr val="bg1">
                    <a:lumMod val="50000"/>
                  </a:schemeClr>
                </a:solidFill>
              </a:rPr>
              <a:t>The e-Future Challenges</a:t>
            </a:r>
          </a:p>
          <a:p>
            <a:pPr eaLnBrk="1" fontAlgn="auto" hangingPunct="1">
              <a:spcAft>
                <a:spcPts val="0"/>
              </a:spcAft>
              <a:buFont typeface="Wingdings" panose="05000000000000000000" pitchFamily="2" charset="2"/>
              <a:buChar char="q"/>
              <a:defRPr/>
            </a:pPr>
            <a:endParaRPr lang="en-GB" sz="1800" dirty="0">
              <a:solidFill>
                <a:schemeClr val="bg1">
                  <a:lumMod val="50000"/>
                </a:schemeClr>
              </a:solidFill>
            </a:endParaRPr>
          </a:p>
          <a:p>
            <a:pPr eaLnBrk="1" fontAlgn="auto" hangingPunct="1">
              <a:spcAft>
                <a:spcPts val="0"/>
              </a:spcAft>
              <a:buFont typeface="Wingdings" panose="05000000000000000000" pitchFamily="2" charset="2"/>
              <a:buChar char="q"/>
              <a:defRPr/>
            </a:pPr>
            <a:r>
              <a:rPr lang="en-GB" sz="1800" dirty="0">
                <a:solidFill>
                  <a:schemeClr val="bg1">
                    <a:lumMod val="50000"/>
                  </a:schemeClr>
                </a:solidFill>
              </a:rPr>
              <a:t>Experiences with e-Learning in Academic Education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914400" y="358775"/>
            <a:ext cx="7315200" cy="708025"/>
          </a:xfrm>
          <a:prstGeom prst="rect">
            <a:avLst/>
          </a:prstGeom>
        </p:spPr>
        <p:txBody>
          <a:bodyPr>
            <a:spAutoFit/>
          </a:bodyPr>
          <a:lstStyle/>
          <a:p>
            <a:pPr eaLnBrk="1" fontAlgn="auto" hangingPunct="1">
              <a:spcBef>
                <a:spcPts val="0"/>
              </a:spcBef>
              <a:spcAft>
                <a:spcPts val="0"/>
              </a:spcAft>
              <a:defRPr/>
            </a:pPr>
            <a:r>
              <a:rPr lang="en-US" sz="4000" kern="0" spc="-100" dirty="0">
                <a:solidFill>
                  <a:prstClr val="black"/>
                </a:solidFill>
                <a:latin typeface="Consolas"/>
              </a:rPr>
              <a:t>Challenges of e-library</a:t>
            </a:r>
            <a:endParaRPr lang="en-US" kern="0" dirty="0">
              <a:solidFill>
                <a:prstClr val="black"/>
              </a:solidFill>
            </a:endParaRPr>
          </a:p>
        </p:txBody>
      </p:sp>
      <p:sp>
        <p:nvSpPr>
          <p:cNvPr id="3" name="Rectangle 2"/>
          <p:cNvSpPr/>
          <p:nvPr/>
        </p:nvSpPr>
        <p:spPr>
          <a:xfrm>
            <a:off x="571500" y="1219200"/>
            <a:ext cx="8001000" cy="3827463"/>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3300" dirty="0">
                <a:latin typeface="Corbel"/>
                <a:cs typeface="+mn-cs"/>
              </a:rPr>
              <a:t>Integrating Access  to both physical and digital materials for Effective Access</a:t>
            </a:r>
          </a:p>
          <a:p>
            <a:pPr marL="411480" indent="-342900" eaLnBrk="1" fontAlgn="auto" hangingPunct="1">
              <a:spcBef>
                <a:spcPts val="700"/>
              </a:spcBef>
              <a:spcAft>
                <a:spcPts val="0"/>
              </a:spcAft>
              <a:buClr>
                <a:srgbClr val="D6ECFF"/>
              </a:buClr>
              <a:buSzPct val="95000"/>
              <a:buFont typeface="Wingdings"/>
              <a:buChar char=""/>
              <a:defRPr/>
            </a:pPr>
            <a:r>
              <a:rPr lang="en-US" sz="3300" dirty="0">
                <a:latin typeface="Corbel"/>
                <a:cs typeface="+mn-cs"/>
              </a:rPr>
              <a:t>Intellectual Property Rights –  access, dissemination of physical of digital materials, copying </a:t>
            </a:r>
          </a:p>
          <a:p>
            <a:pPr marL="411480" indent="-342900" eaLnBrk="1" fontAlgn="auto" hangingPunct="1">
              <a:spcBef>
                <a:spcPts val="700"/>
              </a:spcBef>
              <a:spcAft>
                <a:spcPts val="0"/>
              </a:spcAft>
              <a:buClr>
                <a:srgbClr val="D6ECFF"/>
              </a:buClr>
              <a:buSzPct val="95000"/>
              <a:buFont typeface="Wingdings"/>
              <a:buChar char=""/>
              <a:defRPr/>
            </a:pPr>
            <a:r>
              <a:rPr lang="en-US" sz="3300" dirty="0">
                <a:latin typeface="Corbel"/>
                <a:cs typeface="+mn-cs"/>
              </a:rPr>
              <a:t>Process management / workflow / shift from projects to </a:t>
            </a:r>
            <a:r>
              <a:rPr lang="en-US" sz="3300" dirty="0" err="1">
                <a:latin typeface="Corbel"/>
                <a:cs typeface="+mn-cs"/>
              </a:rPr>
              <a:t>programmes</a:t>
            </a:r>
            <a:endParaRPr lang="en-US" sz="3300" dirty="0">
              <a:latin typeface="Corbel"/>
              <a:cs typeface="+mn-cs"/>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914400" y="0"/>
            <a:ext cx="7315200" cy="708025"/>
          </a:xfrm>
          <a:prstGeom prst="rect">
            <a:avLst/>
          </a:prstGeom>
        </p:spPr>
        <p:txBody>
          <a:bodyPr>
            <a:spAutoFit/>
          </a:bodyPr>
          <a:lstStyle/>
          <a:p>
            <a:pPr eaLnBrk="1" fontAlgn="auto" hangingPunct="1">
              <a:spcBef>
                <a:spcPts val="0"/>
              </a:spcBef>
              <a:spcAft>
                <a:spcPts val="0"/>
              </a:spcAft>
              <a:defRPr/>
            </a:pPr>
            <a:r>
              <a:rPr lang="en-US" sz="4000" kern="0" spc="-100" dirty="0">
                <a:solidFill>
                  <a:prstClr val="black"/>
                </a:solidFill>
                <a:latin typeface="Consolas"/>
              </a:rPr>
              <a:t>Challenges of e-library</a:t>
            </a:r>
            <a:endParaRPr lang="en-US" kern="0" dirty="0">
              <a:solidFill>
                <a:prstClr val="black"/>
              </a:solidFill>
            </a:endParaRPr>
          </a:p>
        </p:txBody>
      </p:sp>
      <p:sp>
        <p:nvSpPr>
          <p:cNvPr id="39942" name="Rectangle 2"/>
          <p:cNvSpPr>
            <a:spLocks noChangeArrowheads="1"/>
          </p:cNvSpPr>
          <p:nvPr/>
        </p:nvSpPr>
        <p:spPr bwMode="auto">
          <a:xfrm>
            <a:off x="571500" y="1676400"/>
            <a:ext cx="8001000" cy="382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11163"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700"/>
              </a:spcBef>
              <a:buClr>
                <a:srgbClr val="D6ECFF"/>
              </a:buClr>
              <a:buSzPct val="95000"/>
              <a:buFont typeface="Wingdings" panose="05000000000000000000" pitchFamily="2" charset="2"/>
              <a:buChar char=""/>
            </a:pPr>
            <a:r>
              <a:rPr lang="en-US" altLang="en-US" sz="3300">
                <a:solidFill>
                  <a:srgbClr val="000000"/>
                </a:solidFill>
                <a:latin typeface="Corbel" panose="020B0503020204020204" pitchFamily="34" charset="0"/>
              </a:rPr>
              <a:t>Integrating Access  to both physical and digital materials for Effective Access</a:t>
            </a:r>
          </a:p>
          <a:p>
            <a:pPr eaLnBrk="1" hangingPunct="1">
              <a:spcBef>
                <a:spcPts val="700"/>
              </a:spcBef>
              <a:buClr>
                <a:srgbClr val="D6ECFF"/>
              </a:buClr>
              <a:buSzPct val="95000"/>
              <a:buFont typeface="Wingdings" panose="05000000000000000000" pitchFamily="2" charset="2"/>
              <a:buChar char=""/>
            </a:pPr>
            <a:r>
              <a:rPr lang="en-US" altLang="en-US" sz="3300">
                <a:solidFill>
                  <a:srgbClr val="000000"/>
                </a:solidFill>
                <a:latin typeface="Corbel" panose="020B0503020204020204" pitchFamily="34" charset="0"/>
              </a:rPr>
              <a:t>Intellectual Property Rights –  access, dissemination of physical of digital materials, copying </a:t>
            </a:r>
          </a:p>
          <a:p>
            <a:pPr eaLnBrk="1" hangingPunct="1">
              <a:spcBef>
                <a:spcPts val="700"/>
              </a:spcBef>
              <a:buClr>
                <a:srgbClr val="D6ECFF"/>
              </a:buClr>
              <a:buSzPct val="95000"/>
              <a:buFont typeface="Wingdings" panose="05000000000000000000" pitchFamily="2" charset="2"/>
              <a:buChar char=""/>
            </a:pPr>
            <a:r>
              <a:rPr lang="en-US" altLang="en-US" sz="3300">
                <a:solidFill>
                  <a:srgbClr val="000000"/>
                </a:solidFill>
                <a:latin typeface="Corbel" panose="020B0503020204020204" pitchFamily="34" charset="0"/>
              </a:rPr>
              <a:t>Process management / workflow / shift from projects to programmes</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c69d62ea5a0a2d2fe478b080e70b1447H0&amp;w=300&amp;h=300&amp;c=0&amp;pid=1.9&amp;rs=0&amp;p=0"/>
          <p:cNvPicPr>
            <a:picLocks noChangeAspect="1" noChangeArrowheads="1"/>
          </p:cNvPicPr>
          <p:nvPr/>
        </p:nvPicPr>
        <p:blipFill>
          <a:blip r:embed="rId2">
            <a:extLst/>
          </a:blip>
          <a:srcRect/>
          <a:stretch>
            <a:fillRect/>
          </a:stretch>
        </p:blipFill>
        <p:spPr bwMode="auto">
          <a:xfrm>
            <a:off x="5791200" y="600074"/>
            <a:ext cx="2857500" cy="1228726"/>
          </a:xfrm>
          <a:prstGeom prst="rect">
            <a:avLst/>
          </a:prstGeom>
          <a:noFill/>
          <a:effectLst>
            <a:softEdge rad="317500"/>
          </a:effectLst>
          <a:extLst/>
        </p:spPr>
      </p:pic>
      <p:sp>
        <p:nvSpPr>
          <p:cNvPr id="4" name="Rectangle 3"/>
          <p:cNvSpPr/>
          <p:nvPr/>
        </p:nvSpPr>
        <p:spPr>
          <a:xfrm>
            <a:off x="1676400" y="1997075"/>
            <a:ext cx="5181600" cy="2616200"/>
          </a:xfrm>
          <a:prstGeom prst="rect">
            <a:avLst/>
          </a:prstGeom>
        </p:spPr>
        <p:txBody>
          <a:bodyPr>
            <a:spAutoFit/>
          </a:bodyPr>
          <a:lstStyle/>
          <a:p>
            <a:pPr marL="0" marR="0" lvl="0" indent="0" algn="ctr" defTabSz="914400" rtl="0" eaLnBrk="1" fontAlgn="auto" latinLnBrk="0" hangingPunct="1">
              <a:lnSpc>
                <a:spcPct val="100000"/>
              </a:lnSpc>
              <a:spcBef>
                <a:spcPts val="600"/>
              </a:spcBef>
              <a:spcAft>
                <a:spcPts val="0"/>
              </a:spcAft>
              <a:buClr>
                <a:srgbClr val="FE8637"/>
              </a:buClr>
              <a:buSzPct val="70000"/>
              <a:buFontTx/>
              <a:buNone/>
              <a:tabLst/>
              <a:defRPr/>
            </a:pPr>
            <a:r>
              <a:rPr kumimoji="0" lang="en-GB" sz="24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rPr>
              <a:t> Focus 3:</a:t>
            </a:r>
          </a:p>
          <a:p>
            <a:pPr marL="0" marR="0" lvl="0" indent="0" algn="ctr" defTabSz="914400" rtl="0" eaLnBrk="1" fontAlgn="auto" latinLnBrk="0" hangingPunct="1">
              <a:lnSpc>
                <a:spcPct val="100000"/>
              </a:lnSpc>
              <a:spcBef>
                <a:spcPts val="600"/>
              </a:spcBef>
              <a:spcAft>
                <a:spcPts val="0"/>
              </a:spcAft>
              <a:buClr>
                <a:srgbClr val="FE8637"/>
              </a:buClr>
              <a:buSzPct val="70000"/>
              <a:buFontTx/>
              <a:buNone/>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a:p>
            <a:pPr lvl="0" algn="ctr" eaLnBrk="1" fontAlgn="auto" hangingPunct="1">
              <a:spcBef>
                <a:spcPts val="0"/>
              </a:spcBef>
              <a:spcAft>
                <a:spcPts val="0"/>
              </a:spcAft>
              <a:defRPr/>
            </a:pPr>
            <a:r>
              <a:rPr lang="en-US" sz="3600" spc="-100" dirty="0">
                <a:solidFill>
                  <a:prstClr val="black"/>
                </a:solidFill>
                <a:latin typeface="Consolas"/>
              </a:rPr>
              <a:t>Way Forward for e-library</a:t>
            </a:r>
            <a:endParaRPr lang="en-US" kern="0" dirty="0">
              <a:solidFill>
                <a:prstClr val="black"/>
              </a:solidFill>
            </a:endParaRPr>
          </a:p>
          <a:p>
            <a:pPr marL="273050" marR="0" lvl="0" indent="-273050" algn="l" defTabSz="914400" rtl="0" eaLnBrk="1" fontAlgn="auto" latinLnBrk="0" hangingPunct="1">
              <a:lnSpc>
                <a:spcPct val="100000"/>
              </a:lnSpc>
              <a:spcBef>
                <a:spcPts val="600"/>
              </a:spcBef>
              <a:spcAft>
                <a:spcPts val="0"/>
              </a:spcAft>
              <a:buClr>
                <a:srgbClr val="FE8637"/>
              </a:buClr>
              <a:buSzPct val="70000"/>
              <a:buFont typeface="Wingdings" panose="05000000000000000000" pitchFamily="2" charset="2"/>
              <a:buChar char="q"/>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FE8637"/>
              </a:buClr>
              <a:buSzPct val="70000"/>
              <a:buFontTx/>
              <a:buNone/>
              <a:tabLst/>
              <a:defRPr/>
            </a:pPr>
            <a:endParaRPr kumimoji="0" lang="en-GB" sz="1800" b="0" i="0" u="none" strike="noStrike" kern="1200" cap="none" spc="0" normalizeH="0" baseline="0" noProof="0" dirty="0">
              <a:ln>
                <a:noFill/>
              </a:ln>
              <a:solidFill>
                <a:prstClr val="white">
                  <a:lumMod val="50000"/>
                </a:prstClr>
              </a:solidFill>
              <a:effectLst/>
              <a:uLnTx/>
              <a:uFillTx/>
              <a:latin typeface="Century Schoolbook"/>
              <a:ea typeface="+mn-ea"/>
              <a:cs typeface="Arial" panose="020B0604020202020204" pitchFamily="34" charset="0"/>
            </a:endParaRPr>
          </a:p>
        </p:txBody>
      </p:sp>
    </p:spTree>
    <p:extLst>
      <p:ext uri="{BB962C8B-B14F-4D97-AF65-F5344CB8AC3E}">
        <p14:creationId xmlns:p14="http://schemas.microsoft.com/office/powerpoint/2010/main" xmlns="" val="3158503838"/>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328802"/>
            <a:ext cx="2857500" cy="1228726"/>
          </a:xfrm>
          <a:prstGeom prst="rect">
            <a:avLst/>
          </a:prstGeom>
          <a:noFill/>
          <a:effectLst>
            <a:softEdge rad="317500"/>
          </a:effectLst>
          <a:extLst/>
        </p:spPr>
      </p:pic>
      <p:pic>
        <p:nvPicPr>
          <p:cNvPr id="7" name="Picture 6"/>
          <p:cNvPicPr>
            <a:picLocks noChangeAspect="1"/>
          </p:cNvPicPr>
          <p:nvPr/>
        </p:nvPicPr>
        <p:blipFill>
          <a:blip r:embed="rId2">
            <a:grayscl/>
            <a:extLst/>
          </a:blip>
          <a:stretch>
            <a:fillRect/>
          </a:stretch>
        </p:blipFill>
        <p:spPr>
          <a:xfrm>
            <a:off x="2438400" y="1524000"/>
            <a:ext cx="5029200" cy="3319272"/>
          </a:xfrm>
          <a:prstGeom prst="rect">
            <a:avLst/>
          </a:prstGeom>
          <a:effectLst>
            <a:reflection blurRad="6350" stA="50000" endA="300" endPos="55500" dist="50800" dir="5400000" sy="-100000" algn="bl" rotWithShape="0"/>
            <a:softEdge rad="127000"/>
          </a:effectLst>
        </p:spPr>
      </p:pic>
      <p:sp>
        <p:nvSpPr>
          <p:cNvPr id="2" name="Rectangle 1"/>
          <p:cNvSpPr/>
          <p:nvPr/>
        </p:nvSpPr>
        <p:spPr>
          <a:xfrm>
            <a:off x="304800" y="420687"/>
            <a:ext cx="7924800" cy="646113"/>
          </a:xfrm>
          <a:prstGeom prst="rect">
            <a:avLst/>
          </a:prstGeom>
        </p:spPr>
        <p:txBody>
          <a:bodyPr wrap="square">
            <a:spAutoFit/>
          </a:bodyPr>
          <a:lstStyle/>
          <a:p>
            <a:pPr algn="ctr" eaLnBrk="1" fontAlgn="auto" hangingPunct="1">
              <a:spcBef>
                <a:spcPts val="0"/>
              </a:spcBef>
              <a:spcAft>
                <a:spcPts val="0"/>
              </a:spcAft>
              <a:defRPr/>
            </a:pPr>
            <a:r>
              <a:rPr lang="en-US" sz="3600" spc="-100" dirty="0">
                <a:latin typeface="Consolas"/>
                <a:ea typeface="+mj-ea"/>
                <a:cs typeface="+mj-cs"/>
              </a:rPr>
              <a:t>Way Forward for e-library</a:t>
            </a:r>
            <a:endParaRPr lang="en-US" kern="0" dirty="0"/>
          </a:p>
        </p:txBody>
      </p:sp>
      <p:sp>
        <p:nvSpPr>
          <p:cNvPr id="3" name="Rectangle 2"/>
          <p:cNvSpPr/>
          <p:nvPr/>
        </p:nvSpPr>
        <p:spPr>
          <a:xfrm>
            <a:off x="571500" y="1143000"/>
            <a:ext cx="8001000" cy="4849813"/>
          </a:xfrm>
          <a:prstGeom prst="rect">
            <a:avLst/>
          </a:prstGeom>
        </p:spPr>
        <p:txBody>
          <a:bodyPr>
            <a:spAutoFit/>
          </a:bodyPr>
          <a:lstStyle/>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Digital Copy for preservation Not Replacement for Original piece</a:t>
            </a:r>
          </a:p>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Collaboration –Resource Sharing</a:t>
            </a:r>
          </a:p>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More User Orientation and Stakeholders Education</a:t>
            </a:r>
          </a:p>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Training and Retraining of Library personnel</a:t>
            </a:r>
          </a:p>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Improve  Information Infrastructure Country wide </a:t>
            </a:r>
          </a:p>
          <a:p>
            <a:pPr marL="411480" indent="-342900" eaLnBrk="1" fontAlgn="auto" hangingPunct="1">
              <a:spcBef>
                <a:spcPts val="700"/>
              </a:spcBef>
              <a:spcAft>
                <a:spcPts val="0"/>
              </a:spcAft>
              <a:buClr>
                <a:srgbClr val="D6ECFF"/>
              </a:buClr>
              <a:buSzPct val="95000"/>
              <a:buFont typeface="Wingdings"/>
              <a:buChar char=""/>
              <a:defRPr/>
            </a:pPr>
            <a:r>
              <a:rPr lang="en-US" sz="2800" dirty="0">
                <a:latin typeface="Corbel"/>
                <a:cs typeface="+mn-cs"/>
              </a:rPr>
              <a:t>Continuation of Digital Efforts Institutional and otherwise to preserve the nations Intellectual and Historical Resources </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t>E-library Principle</a:t>
            </a:r>
          </a:p>
        </p:txBody>
      </p:sp>
      <p:sp>
        <p:nvSpPr>
          <p:cNvPr id="3" name="Content Placeholder 2"/>
          <p:cNvSpPr>
            <a:spLocks noGrp="1"/>
          </p:cNvSpPr>
          <p:nvPr>
            <p:ph idx="1"/>
          </p:nvPr>
        </p:nvSpPr>
        <p:spPr>
          <a:xfrm>
            <a:off x="457200" y="1600200"/>
            <a:ext cx="7467600" cy="4873625"/>
          </a:xfrm>
        </p:spPr>
        <p:txBody>
          <a:bodyPr>
            <a:normAutofit/>
          </a:bodyPr>
          <a:lstStyle/>
          <a:p>
            <a:pPr marL="274320" indent="-274320" eaLnBrk="1" fontAlgn="auto" hangingPunct="1">
              <a:spcAft>
                <a:spcPts val="0"/>
              </a:spcAft>
              <a:buFont typeface="Wingdings" panose="05000000000000000000" pitchFamily="2" charset="2"/>
              <a:buChar char="Ø"/>
              <a:defRPr/>
            </a:pPr>
            <a:r>
              <a:rPr lang="en-GB" dirty="0"/>
              <a:t>The e-library principle is captured in the spirit of Chinese proverb:</a:t>
            </a:r>
          </a:p>
          <a:p>
            <a:pPr marL="640080" lvl="1" indent="-274320" eaLnBrk="1" fontAlgn="auto" hangingPunct="1">
              <a:spcAft>
                <a:spcPts val="0"/>
              </a:spcAft>
              <a:buFont typeface="Wingdings" pitchFamily="2" charset="2"/>
              <a:buChar char="§"/>
              <a:defRPr/>
            </a:pPr>
            <a:r>
              <a:rPr lang="en-GB" i="1" dirty="0"/>
              <a:t>What I hear, I forget</a:t>
            </a:r>
          </a:p>
          <a:p>
            <a:pPr marL="640080" lvl="1" indent="-274320" eaLnBrk="1" fontAlgn="auto" hangingPunct="1">
              <a:spcAft>
                <a:spcPts val="0"/>
              </a:spcAft>
              <a:buFont typeface="Wingdings" pitchFamily="2" charset="2"/>
              <a:buChar char="§"/>
              <a:defRPr/>
            </a:pPr>
            <a:r>
              <a:rPr lang="en-GB" i="1" dirty="0"/>
              <a:t>What I see, I remember</a:t>
            </a:r>
          </a:p>
          <a:p>
            <a:pPr marL="640080" lvl="1" indent="-274320" eaLnBrk="1" fontAlgn="auto" hangingPunct="1">
              <a:spcAft>
                <a:spcPts val="0"/>
              </a:spcAft>
              <a:buFont typeface="Wingdings" pitchFamily="2" charset="2"/>
              <a:buChar char="§"/>
              <a:defRPr/>
            </a:pPr>
            <a:r>
              <a:rPr lang="en-GB" i="1" dirty="0"/>
              <a:t>What I do, I understand</a:t>
            </a:r>
          </a:p>
          <a:p>
            <a:pPr marL="365760" lvl="1" indent="0" eaLnBrk="1" fontAlgn="auto" hangingPunct="1">
              <a:spcAft>
                <a:spcPts val="0"/>
              </a:spcAft>
              <a:buFont typeface="Wingdings 2"/>
              <a:buNone/>
              <a:defRPr/>
            </a:pPr>
            <a:endParaRPr lang="en-GB" dirty="0"/>
          </a:p>
          <a:p>
            <a:pPr marL="365760" lvl="1" indent="0" eaLnBrk="1" fontAlgn="auto" hangingPunct="1">
              <a:spcAft>
                <a:spcPts val="0"/>
              </a:spcAft>
              <a:buFont typeface="Wingdings 2"/>
              <a:buNone/>
              <a:defRPr/>
            </a:pPr>
            <a:endParaRPr lang="en-GB" dirty="0"/>
          </a:p>
          <a:p>
            <a:pPr marL="274320" indent="-274320" eaLnBrk="1" fontAlgn="auto" hangingPunct="1">
              <a:spcAft>
                <a:spcPts val="0"/>
              </a:spcAft>
              <a:buFont typeface="Wingdings" panose="05000000000000000000" pitchFamily="2" charset="2"/>
              <a:buChar char="Ø"/>
              <a:defRPr/>
            </a:pPr>
            <a:r>
              <a:rPr lang="en-GB" dirty="0"/>
              <a:t>It involves blending of a variety of methods considered appropriate for delivery of learning contents</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GB"/>
          </a:p>
        </p:txBody>
      </p:sp>
      <p:sp>
        <p:nvSpPr>
          <p:cNvPr id="41987" name="Content Placeholder 2"/>
          <p:cNvSpPr>
            <a:spLocks noGrp="1"/>
          </p:cNvSpPr>
          <p:nvPr>
            <p:ph sz="quarter" idx="1"/>
          </p:nvPr>
        </p:nvSpPr>
        <p:spPr>
          <a:xfrm>
            <a:off x="457200" y="1600200"/>
            <a:ext cx="7467600" cy="4873625"/>
          </a:xfrm>
        </p:spPr>
        <p:txBody>
          <a:bodyPr/>
          <a:lstStyle/>
          <a:p>
            <a:pPr eaLnBrk="1" hangingPunct="1"/>
            <a:endParaRPr lang="en-GB" altLang="en-US"/>
          </a:p>
        </p:txBody>
      </p:sp>
      <p:pic>
        <p:nvPicPr>
          <p:cNvPr id="41988" name="Picture 2" descr="http://nbaxter.com/wp-content/uploads/2013/02/cone_of_learnin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5900" y="295275"/>
            <a:ext cx="8394700" cy="618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1.bp.blogspot.com/-mCAZ2nv_YAc/UQ5ohRkJ9UI/AAAAAAAAC7A/KdGMjbTuJnU/s1600/learning_pyrami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685800"/>
            <a:ext cx="7751763" cy="575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http://tse1.mm.bing.net/th?&amp;id=OIP.Mfb49b31a364201f488607680822fc7cbH0&amp;w=300&amp;h=300&amp;c=0&amp;pid=1.9&amp;rs=0&amp;p=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100" y="95250"/>
            <a:ext cx="318770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Picture 4" descr="http://tse1.mm.bing.net/th?&amp;id=OIP.Ma6d84ac0366583a962241709c68fbec1H0&amp;w=300&amp;h=300&amp;c=0&amp;pid=1.9&amp;rs=0&amp;p=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24713" y="0"/>
            <a:ext cx="1468437"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28600"/>
            <a:ext cx="7467600" cy="1143000"/>
          </a:xfrm>
        </p:spPr>
        <p:txBody>
          <a:bodyPr/>
          <a:lstStyle/>
          <a:p>
            <a:pPr algn="ctr" eaLnBrk="1" fontAlgn="auto" hangingPunct="1">
              <a:spcAft>
                <a:spcPts val="0"/>
              </a:spcAft>
              <a:defRPr/>
            </a:pPr>
            <a:r>
              <a:rPr lang="en-GB" dirty="0"/>
              <a:t>Conclusion</a:t>
            </a:r>
          </a:p>
        </p:txBody>
      </p:sp>
      <p:sp>
        <p:nvSpPr>
          <p:cNvPr id="44037" name="Content Placeholder 2"/>
          <p:cNvSpPr>
            <a:spLocks noGrp="1"/>
          </p:cNvSpPr>
          <p:nvPr>
            <p:ph idx="1"/>
          </p:nvPr>
        </p:nvSpPr>
        <p:spPr>
          <a:xfrm>
            <a:off x="457200" y="1600200"/>
            <a:ext cx="7467600" cy="4873625"/>
          </a:xfrm>
        </p:spPr>
        <p:txBody>
          <a:bodyPr/>
          <a:lstStyle/>
          <a:p>
            <a:pPr lvl="0">
              <a:buClr>
                <a:srgbClr val="FE8637"/>
              </a:buClr>
              <a:buFont typeface="Wingdings" panose="05000000000000000000" pitchFamily="2" charset="2"/>
              <a:buChar char="Ø"/>
            </a:pPr>
            <a:r>
              <a:rPr lang="en-US" altLang="en-US" dirty="0">
                <a:solidFill>
                  <a:prstClr val="black"/>
                </a:solidFill>
              </a:rPr>
              <a:t>The Librarian should be willing to follow suit for us to succeed in finding local solutions to our national challenged.</a:t>
            </a:r>
          </a:p>
          <a:p>
            <a:pPr marL="0" indent="0" eaLnBrk="1" hangingPunct="1">
              <a:buFont typeface="Wingdings" panose="05000000000000000000" pitchFamily="2" charset="2"/>
              <a:buNone/>
            </a:pPr>
            <a:endParaRPr lang="en-GB" alt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 y="228600"/>
            <a:ext cx="8456613"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Content Placeholder 3"/>
          <p:cNvPicPr>
            <a:picLocks noGrp="1" noChangeAspect="1"/>
          </p:cNvPicPr>
          <p:nvPr>
            <p:ph sz="quarter" idx="1"/>
          </p:nvPr>
        </p:nvPicPr>
        <p:blipFill>
          <a:blip r:embed="rId3">
            <a:extLst/>
          </a:blip>
          <a:stretch>
            <a:fillRect/>
          </a:stretch>
        </p:blipFill>
        <p:spPr>
          <a:xfrm>
            <a:off x="4724400" y="457200"/>
            <a:ext cx="3965560" cy="2630488"/>
          </a:xfrm>
          <a:effectLst>
            <a:softEdge rad="317500"/>
          </a:effectLst>
        </p:spPr>
      </p:pic>
      <p:pic>
        <p:nvPicPr>
          <p:cNvPr id="45060"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 y="1193800"/>
            <a:ext cx="2857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964238" y="871538"/>
            <a:ext cx="2787650" cy="253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9125" y="3924300"/>
            <a:ext cx="24034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533400"/>
            <a:ext cx="28575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84138"/>
            <a:ext cx="7467600" cy="1143000"/>
          </a:xfrm>
        </p:spPr>
        <p:txBody>
          <a:bodyPr/>
          <a:lstStyle/>
          <a:p>
            <a:pPr algn="ctr" eaLnBrk="1" fontAlgn="auto" hangingPunct="1">
              <a:spcAft>
                <a:spcPts val="0"/>
              </a:spcAft>
              <a:defRPr/>
            </a:pPr>
            <a:r>
              <a:rPr lang="en-GB" dirty="0"/>
              <a:t>Introduction</a:t>
            </a:r>
          </a:p>
        </p:txBody>
      </p:sp>
      <p:graphicFrame>
        <p:nvGraphicFramePr>
          <p:cNvPr id="4" name="Content Placeholder 3"/>
          <p:cNvGraphicFramePr>
            <a:graphicFrameLocks noGrp="1"/>
          </p:cNvGraphicFramePr>
          <p:nvPr>
            <p:ph sz="quarter" idx="1"/>
          </p:nvPr>
        </p:nvGraphicFramePr>
        <p:xfrm>
          <a:off x="3788343" y="2516213"/>
          <a:ext cx="4800600" cy="1863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295" name="Rectangle 4"/>
          <p:cNvSpPr>
            <a:spLocks noChangeArrowheads="1"/>
          </p:cNvSpPr>
          <p:nvPr/>
        </p:nvSpPr>
        <p:spPr bwMode="auto">
          <a:xfrm>
            <a:off x="685800" y="2743200"/>
            <a:ext cx="31242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Clr>
                <a:srgbClr val="FE8637"/>
              </a:buClr>
              <a:buFontTx/>
              <a:buNone/>
            </a:pPr>
            <a:r>
              <a:rPr lang="en-GB" altLang="en-US" sz="2000">
                <a:solidFill>
                  <a:srgbClr val="575F6D"/>
                </a:solidFill>
              </a:rPr>
              <a:t>The New Concepts of ICT in Librarianships are set up for the following goals: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blip>
          <a:stretch>
            <a:fillRect/>
          </a:stretch>
        </p:blipFill>
        <p:spPr>
          <a:xfrm>
            <a:off x="5223636" y="1731645"/>
            <a:ext cx="3615564" cy="2916555"/>
          </a:xfrm>
          <a:prstGeom prst="rect">
            <a:avLst/>
          </a:prstGeom>
          <a:effectLst>
            <a:softEdge rad="63500"/>
          </a:effectLst>
        </p:spPr>
      </p:pic>
      <p:pic>
        <p:nvPicPr>
          <p:cNvPr id="4" name="Picture 3"/>
          <p:cNvPicPr>
            <a:picLocks noChangeAspect="1"/>
          </p:cNvPicPr>
          <p:nvPr/>
        </p:nvPicPr>
        <p:blipFill>
          <a:blip r:embed="rId3">
            <a:extLst/>
          </a:blip>
          <a:stretch>
            <a:fillRect/>
          </a:stretch>
        </p:blipFill>
        <p:spPr>
          <a:xfrm>
            <a:off x="0" y="34636"/>
            <a:ext cx="2971800" cy="2971800"/>
          </a:xfrm>
          <a:prstGeom prst="rect">
            <a:avLst/>
          </a:prstGeom>
          <a:effectLst>
            <a:softEdge rad="635000"/>
          </a:effectLst>
        </p:spPr>
      </p:pic>
      <p:sp>
        <p:nvSpPr>
          <p:cNvPr id="2" name="Title 1"/>
          <p:cNvSpPr>
            <a:spLocks noGrp="1"/>
          </p:cNvSpPr>
          <p:nvPr>
            <p:ph type="title"/>
          </p:nvPr>
        </p:nvSpPr>
        <p:spPr>
          <a:xfrm>
            <a:off x="762000" y="304800"/>
            <a:ext cx="7467600" cy="1143000"/>
          </a:xfrm>
        </p:spPr>
        <p:txBody>
          <a:bodyPr/>
          <a:lstStyle/>
          <a:p>
            <a:pPr algn="ctr" eaLnBrk="1" fontAlgn="auto" hangingPunct="1">
              <a:spcAft>
                <a:spcPts val="0"/>
              </a:spcAft>
              <a:defRPr/>
            </a:pPr>
            <a:r>
              <a:rPr lang="en-GB" dirty="0"/>
              <a:t>Introduction </a:t>
            </a:r>
            <a:r>
              <a:rPr lang="en-GB" sz="2000" dirty="0"/>
              <a:t>Contd.</a:t>
            </a:r>
          </a:p>
        </p:txBody>
      </p:sp>
      <p:sp>
        <p:nvSpPr>
          <p:cNvPr id="3" name="Content Placeholder 2"/>
          <p:cNvSpPr>
            <a:spLocks noGrp="1"/>
          </p:cNvSpPr>
          <p:nvPr>
            <p:ph sz="quarter" idx="1"/>
          </p:nvPr>
        </p:nvSpPr>
        <p:spPr>
          <a:xfrm>
            <a:off x="457200" y="1600200"/>
            <a:ext cx="7467600" cy="4873625"/>
          </a:xfrm>
        </p:spPr>
        <p:txBody>
          <a:bodyPr>
            <a:normAutofit/>
          </a:bodyPr>
          <a:lstStyle/>
          <a:p>
            <a:pPr marL="0" indent="0" eaLnBrk="1" fontAlgn="auto" hangingPunct="1">
              <a:spcAft>
                <a:spcPts val="0"/>
              </a:spcAft>
              <a:buClr>
                <a:srgbClr val="FE8637"/>
              </a:buClr>
              <a:buFont typeface="Wingdings"/>
              <a:buNone/>
              <a:defRPr/>
            </a:pPr>
            <a:endParaRPr lang="en-GB" sz="2100" dirty="0"/>
          </a:p>
          <a:p>
            <a:pPr marL="0" indent="0" eaLnBrk="1" fontAlgn="auto" hangingPunct="1">
              <a:spcAft>
                <a:spcPts val="0"/>
              </a:spcAft>
              <a:buClr>
                <a:srgbClr val="FE8637"/>
              </a:buClr>
              <a:buFont typeface="Wingdings"/>
              <a:buNone/>
              <a:defRPr/>
            </a:pPr>
            <a:endParaRPr lang="en-GB" sz="2100" dirty="0"/>
          </a:p>
          <a:p>
            <a:pPr marL="0" indent="0" eaLnBrk="1" fontAlgn="auto" hangingPunct="1">
              <a:spcAft>
                <a:spcPts val="0"/>
              </a:spcAft>
              <a:buClr>
                <a:srgbClr val="FE8637"/>
              </a:buClr>
              <a:buFont typeface="Wingdings"/>
              <a:buNone/>
              <a:defRPr/>
            </a:pPr>
            <a:r>
              <a:rPr lang="en-GB" sz="2100" dirty="0"/>
              <a:t>Digital library base on:</a:t>
            </a:r>
          </a:p>
          <a:p>
            <a:pPr marL="0" indent="0" eaLnBrk="1" fontAlgn="auto" hangingPunct="1">
              <a:spcAft>
                <a:spcPts val="0"/>
              </a:spcAft>
              <a:buClr>
                <a:srgbClr val="FE8637"/>
              </a:buClr>
              <a:buFont typeface="Wingdings"/>
              <a:buNone/>
              <a:defRPr/>
            </a:pPr>
            <a:endParaRPr lang="en-GB" sz="2100" dirty="0"/>
          </a:p>
          <a:p>
            <a:pPr>
              <a:buFont typeface="Courier New" panose="02070309020205020404" pitchFamily="49" charset="0"/>
              <a:buChar char="o"/>
              <a:defRPr/>
            </a:pPr>
            <a:r>
              <a:rPr lang="en-US" sz="2000" dirty="0"/>
              <a:t>converting print-on-paper resources </a:t>
            </a:r>
          </a:p>
          <a:p>
            <a:pPr marL="0" indent="0">
              <a:buFont typeface="Wingdings" panose="05000000000000000000" pitchFamily="2" charset="2"/>
              <a:buNone/>
              <a:defRPr/>
            </a:pPr>
            <a:r>
              <a:rPr lang="en-US" sz="2000" dirty="0"/>
              <a:t>    to digital form, usually by Scanning</a:t>
            </a:r>
          </a:p>
          <a:p>
            <a:pPr marL="0" indent="0">
              <a:buFont typeface="Wingdings" panose="05000000000000000000" pitchFamily="2" charset="2"/>
              <a:buNone/>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a managed and organized collection of </a:t>
            </a:r>
          </a:p>
          <a:p>
            <a:pPr marL="0" indent="0" eaLnBrk="1" fontAlgn="auto" hangingPunct="1">
              <a:spcAft>
                <a:spcPts val="0"/>
              </a:spcAft>
              <a:buClr>
                <a:srgbClr val="FE8637"/>
              </a:buClr>
              <a:buFont typeface="Wingdings" panose="05000000000000000000" pitchFamily="2" charset="2"/>
              <a:buNone/>
              <a:defRPr/>
            </a:pPr>
            <a:r>
              <a:rPr lang="en-US" sz="2000" dirty="0"/>
              <a:t>    information resources, preserved for a long </a:t>
            </a:r>
          </a:p>
          <a:p>
            <a:pPr marL="0" indent="0" eaLnBrk="1" fontAlgn="auto" hangingPunct="1">
              <a:spcAft>
                <a:spcPts val="0"/>
              </a:spcAft>
              <a:buClr>
                <a:srgbClr val="FE8637"/>
              </a:buClr>
              <a:buFont typeface="Wingdings" panose="05000000000000000000" pitchFamily="2" charset="2"/>
              <a:buNone/>
              <a:defRPr/>
            </a:pPr>
            <a:r>
              <a:rPr lang="en-US" sz="2000" dirty="0"/>
              <a:t>    time, with associated user services, where the information </a:t>
            </a:r>
            <a:endParaRPr lang="en-GB" sz="2000" dirty="0"/>
          </a:p>
          <a:p>
            <a:pPr marL="457200" lvl="1" indent="0" eaLnBrk="1" fontAlgn="auto" hangingPunct="1">
              <a:spcBef>
                <a:spcPts val="600"/>
              </a:spcBef>
              <a:spcAft>
                <a:spcPts val="0"/>
              </a:spcAft>
              <a:buClr>
                <a:srgbClr val="FE8637"/>
              </a:buClr>
              <a:buSzPct val="70000"/>
              <a:buFont typeface="Wingdings 2" panose="05020102010507070707" pitchFamily="18" charset="2"/>
              <a:buNone/>
              <a:defRPr/>
            </a:pPr>
            <a:endParaRPr lang="en-GB" dirty="0"/>
          </a:p>
          <a:p>
            <a:pPr marL="0" indent="0" eaLnBrk="1" fontAlgn="auto" hangingPunct="1">
              <a:spcAft>
                <a:spcPts val="0"/>
              </a:spcAft>
              <a:buFont typeface="Wingdings"/>
              <a:buNone/>
              <a:defRPr/>
            </a:pPr>
            <a:endParaRPr lang="en-GB"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sp>
        <p:nvSpPr>
          <p:cNvPr id="2" name="Title 1"/>
          <p:cNvSpPr>
            <a:spLocks noGrp="1"/>
          </p:cNvSpPr>
          <p:nvPr>
            <p:ph type="title"/>
          </p:nvPr>
        </p:nvSpPr>
        <p:spPr>
          <a:xfrm>
            <a:off x="457200" y="228600"/>
            <a:ext cx="7467600" cy="1143000"/>
          </a:xfrm>
        </p:spPr>
        <p:txBody>
          <a:bodyPr/>
          <a:lstStyle/>
          <a:p>
            <a:pPr algn="ctr" eaLnBrk="1" fontAlgn="auto" hangingPunct="1">
              <a:spcAft>
                <a:spcPts val="0"/>
              </a:spcAft>
              <a:defRPr/>
            </a:pPr>
            <a:r>
              <a:rPr lang="en-GB" dirty="0"/>
              <a:t>Introduction </a:t>
            </a:r>
            <a:r>
              <a:rPr lang="en-GB" sz="2000" dirty="0"/>
              <a:t>Contd.</a:t>
            </a:r>
          </a:p>
        </p:txBody>
      </p:sp>
      <p:sp>
        <p:nvSpPr>
          <p:cNvPr id="3" name="Content Placeholder 2"/>
          <p:cNvSpPr>
            <a:spLocks noGrp="1"/>
          </p:cNvSpPr>
          <p:nvPr>
            <p:ph idx="1"/>
          </p:nvPr>
        </p:nvSpPr>
        <p:spPr>
          <a:xfrm>
            <a:off x="457200" y="1600200"/>
            <a:ext cx="7467600" cy="4873625"/>
          </a:xfrm>
        </p:spPr>
        <p:txBody>
          <a:bodyPr>
            <a:normAutofit/>
          </a:bodyPr>
          <a:lstStyle/>
          <a:p>
            <a:pPr marL="0" indent="0" eaLnBrk="1" fontAlgn="auto" hangingPunct="1">
              <a:spcAft>
                <a:spcPts val="0"/>
              </a:spcAft>
              <a:buClr>
                <a:srgbClr val="FE8637"/>
              </a:buClr>
              <a:buFont typeface="Wingdings" panose="05000000000000000000" pitchFamily="2" charset="2"/>
              <a:buNone/>
              <a:defRPr/>
            </a:pPr>
            <a:r>
              <a:rPr lang="en-GB" sz="2000" dirty="0"/>
              <a:t>Electronic library base on:</a:t>
            </a:r>
          </a:p>
          <a:p>
            <a:pPr marL="0" indent="0" eaLnBrk="1" fontAlgn="auto" hangingPunct="1">
              <a:spcAft>
                <a:spcPts val="0"/>
              </a:spcAft>
              <a:buClr>
                <a:srgbClr val="FE8637"/>
              </a:buClr>
              <a:buFont typeface="Wingdings" panose="05000000000000000000" pitchFamily="2" charset="2"/>
              <a:buNone/>
              <a:defRPr/>
            </a:pPr>
            <a:endParaRPr lang="en-GB" sz="2000" dirty="0"/>
          </a:p>
          <a:p>
            <a:pPr>
              <a:buFont typeface="Courier New" panose="02070309020205020404" pitchFamily="49" charset="0"/>
              <a:buChar char="o"/>
              <a:defRPr/>
            </a:pPr>
            <a:r>
              <a:rPr lang="en-US" sz="2000" dirty="0"/>
              <a:t>converting print-on-paper resources (hard copy) </a:t>
            </a:r>
          </a:p>
          <a:p>
            <a:pPr marL="0" indent="0">
              <a:buFont typeface="Wingdings" panose="05000000000000000000" pitchFamily="2" charset="2"/>
              <a:buNone/>
              <a:defRPr/>
            </a:pPr>
            <a:r>
              <a:rPr lang="en-US" sz="2000" dirty="0"/>
              <a:t>    to soft copy format,</a:t>
            </a:r>
          </a:p>
          <a:p>
            <a:pPr marL="0" indent="0">
              <a:buFont typeface="Wingdings" panose="05000000000000000000" pitchFamily="2" charset="2"/>
              <a:buNone/>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a place where electronic materials such as video tapes and CD-ROM can be accessed using video machine and computer. </a:t>
            </a:r>
            <a:endParaRPr lang="en-GB" sz="2000" dirty="0"/>
          </a:p>
          <a:p>
            <a:pPr marL="274320" indent="-274320" eaLnBrk="1" fontAlgn="auto" hangingPunct="1">
              <a:spcAft>
                <a:spcPts val="0"/>
              </a:spcAft>
              <a:buFont typeface="Wingdings" panose="05000000000000000000" pitchFamily="2" charset="2"/>
              <a:buChar char="Ø"/>
              <a:defRPr/>
            </a:pPr>
            <a:endParaRPr lang="en-GB" dirty="0"/>
          </a:p>
          <a:p>
            <a:pPr marL="0" indent="0" eaLnBrk="1" fontAlgn="auto" hangingPunct="1">
              <a:spcAft>
                <a:spcPts val="0"/>
              </a:spcAft>
              <a:buFont typeface="Wingdings"/>
              <a:buNone/>
              <a:defRPr/>
            </a:pPr>
            <a:endParaRPr lang="en-GB" dirty="0"/>
          </a:p>
        </p:txBody>
      </p:sp>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sp>
        <p:nvSpPr>
          <p:cNvPr id="2" name="Title 1"/>
          <p:cNvSpPr>
            <a:spLocks noGrp="1"/>
          </p:cNvSpPr>
          <p:nvPr>
            <p:ph type="title"/>
          </p:nvPr>
        </p:nvSpPr>
        <p:spPr>
          <a:xfrm>
            <a:off x="457200" y="228600"/>
            <a:ext cx="7467600" cy="1143000"/>
          </a:xfrm>
        </p:spPr>
        <p:txBody>
          <a:bodyPr/>
          <a:lstStyle/>
          <a:p>
            <a:pPr algn="ctr" eaLnBrk="1" fontAlgn="auto" hangingPunct="1">
              <a:spcAft>
                <a:spcPts val="0"/>
              </a:spcAft>
              <a:defRPr/>
            </a:pPr>
            <a:r>
              <a:rPr lang="en-GB" dirty="0"/>
              <a:t>Introduction </a:t>
            </a:r>
            <a:r>
              <a:rPr lang="en-GB" sz="2000" dirty="0"/>
              <a:t>Contd.</a:t>
            </a:r>
          </a:p>
        </p:txBody>
      </p:sp>
      <p:sp>
        <p:nvSpPr>
          <p:cNvPr id="3" name="Content Placeholder 2"/>
          <p:cNvSpPr>
            <a:spLocks noGrp="1"/>
          </p:cNvSpPr>
          <p:nvPr>
            <p:ph idx="1"/>
          </p:nvPr>
        </p:nvSpPr>
        <p:spPr>
          <a:xfrm>
            <a:off x="457200" y="1600200"/>
            <a:ext cx="7467600" cy="4873625"/>
          </a:xfrm>
        </p:spPr>
        <p:txBody>
          <a:bodyPr>
            <a:normAutofit/>
          </a:bodyPr>
          <a:lstStyle/>
          <a:p>
            <a:pPr marL="0" indent="0" eaLnBrk="1" fontAlgn="auto" hangingPunct="1">
              <a:spcAft>
                <a:spcPts val="0"/>
              </a:spcAft>
              <a:buClr>
                <a:srgbClr val="FE8637"/>
              </a:buClr>
              <a:buFont typeface="Wingdings" panose="05000000000000000000" pitchFamily="2" charset="2"/>
              <a:buNone/>
              <a:defRPr/>
            </a:pPr>
            <a:r>
              <a:rPr lang="en-GB" sz="2000" dirty="0"/>
              <a:t>Virtual library base on:</a:t>
            </a:r>
          </a:p>
          <a:p>
            <a:pPr marL="0" indent="0" eaLnBrk="1" fontAlgn="auto" hangingPunct="1">
              <a:spcAft>
                <a:spcPts val="0"/>
              </a:spcAft>
              <a:buClr>
                <a:srgbClr val="FE8637"/>
              </a:buClr>
              <a:buFont typeface="Wingdings" panose="05000000000000000000" pitchFamily="2" charset="2"/>
              <a:buNone/>
              <a:defRPr/>
            </a:pPr>
            <a:endParaRPr lang="en-GB" sz="2000" dirty="0"/>
          </a:p>
          <a:p>
            <a:pPr>
              <a:buFont typeface="Courier New" panose="02070309020205020404" pitchFamily="49" charset="0"/>
              <a:buChar char="o"/>
              <a:defRPr/>
            </a:pPr>
            <a:r>
              <a:rPr lang="en-US" sz="2000" dirty="0"/>
              <a:t>Library without wall.</a:t>
            </a:r>
          </a:p>
          <a:p>
            <a:pPr marL="0" indent="0">
              <a:buFont typeface="Wingdings" panose="05000000000000000000" pitchFamily="2" charset="2"/>
              <a:buNone/>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Consist of both digital and electronic libraries.</a:t>
            </a:r>
          </a:p>
          <a:p>
            <a:pPr eaLnBrk="1" fontAlgn="auto" hangingPunct="1">
              <a:spcAft>
                <a:spcPts val="0"/>
              </a:spcAft>
              <a:buClr>
                <a:srgbClr val="FE8637"/>
              </a:buClr>
              <a:buFont typeface="Courier New" panose="02070309020205020404" pitchFamily="49" charset="0"/>
              <a:buChar char="o"/>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Library that is everywhere. </a:t>
            </a:r>
            <a:endParaRPr lang="en-GB" sz="2000" dirty="0"/>
          </a:p>
          <a:p>
            <a:pPr marL="274320" indent="-274320" eaLnBrk="1" fontAlgn="auto" hangingPunct="1">
              <a:spcAft>
                <a:spcPts val="0"/>
              </a:spcAft>
              <a:buFont typeface="Wingdings" panose="05000000000000000000" pitchFamily="2" charset="2"/>
              <a:buChar char="Ø"/>
              <a:defRPr/>
            </a:pPr>
            <a:endParaRPr lang="en-GB" sz="2000" dirty="0"/>
          </a:p>
          <a:p>
            <a:pPr marL="0" indent="0" eaLnBrk="1" fontAlgn="auto" hangingPunct="1">
              <a:spcAft>
                <a:spcPts val="0"/>
              </a:spcAft>
              <a:buFont typeface="Wingdings"/>
              <a:buNone/>
              <a:defRPr/>
            </a:pPr>
            <a:endParaRPr lang="en-GB" dirty="0"/>
          </a:p>
        </p:txBody>
      </p:sp>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sp>
        <p:nvSpPr>
          <p:cNvPr id="2" name="Title 1"/>
          <p:cNvSpPr>
            <a:spLocks noGrp="1"/>
          </p:cNvSpPr>
          <p:nvPr>
            <p:ph type="title"/>
          </p:nvPr>
        </p:nvSpPr>
        <p:spPr>
          <a:xfrm>
            <a:off x="457200" y="228600"/>
            <a:ext cx="7467600" cy="1143000"/>
          </a:xfrm>
        </p:spPr>
        <p:txBody>
          <a:bodyPr/>
          <a:lstStyle/>
          <a:p>
            <a:pPr algn="ctr" eaLnBrk="1" fontAlgn="auto" hangingPunct="1">
              <a:spcAft>
                <a:spcPts val="0"/>
              </a:spcAft>
              <a:defRPr/>
            </a:pPr>
            <a:r>
              <a:rPr lang="en-GB" dirty="0"/>
              <a:t>Introduction </a:t>
            </a:r>
            <a:r>
              <a:rPr lang="en-GB" sz="2000" dirty="0"/>
              <a:t>Contd.</a:t>
            </a:r>
          </a:p>
        </p:txBody>
      </p:sp>
      <p:sp>
        <p:nvSpPr>
          <p:cNvPr id="3" name="Content Placeholder 2"/>
          <p:cNvSpPr>
            <a:spLocks noGrp="1"/>
          </p:cNvSpPr>
          <p:nvPr>
            <p:ph idx="1"/>
          </p:nvPr>
        </p:nvSpPr>
        <p:spPr>
          <a:xfrm>
            <a:off x="457200" y="1600200"/>
            <a:ext cx="7467600" cy="4873625"/>
          </a:xfrm>
        </p:spPr>
        <p:txBody>
          <a:bodyPr>
            <a:normAutofit/>
          </a:bodyPr>
          <a:lstStyle/>
          <a:p>
            <a:pPr marL="0" indent="0" eaLnBrk="1" fontAlgn="auto" hangingPunct="1">
              <a:spcAft>
                <a:spcPts val="0"/>
              </a:spcAft>
              <a:buClr>
                <a:srgbClr val="FE8637"/>
              </a:buClr>
              <a:buFont typeface="Wingdings" panose="05000000000000000000" pitchFamily="2" charset="2"/>
              <a:buNone/>
              <a:defRPr/>
            </a:pPr>
            <a:r>
              <a:rPr lang="en-GB" sz="2000" dirty="0"/>
              <a:t>Automated library base on:</a:t>
            </a:r>
          </a:p>
          <a:p>
            <a:pPr marL="0" indent="0" eaLnBrk="1" fontAlgn="auto" hangingPunct="1">
              <a:spcAft>
                <a:spcPts val="0"/>
              </a:spcAft>
              <a:buClr>
                <a:srgbClr val="FE8637"/>
              </a:buClr>
              <a:buFont typeface="Wingdings" panose="05000000000000000000" pitchFamily="2" charset="2"/>
              <a:buNone/>
              <a:defRPr/>
            </a:pPr>
            <a:endParaRPr lang="en-GB" sz="2000" dirty="0"/>
          </a:p>
          <a:p>
            <a:pPr>
              <a:buFont typeface="Courier New" panose="02070309020205020404" pitchFamily="49" charset="0"/>
              <a:buChar char="o"/>
              <a:defRPr/>
            </a:pPr>
            <a:r>
              <a:rPr lang="en-US" sz="2000" dirty="0"/>
              <a:t>Consists of Library software's such as:</a:t>
            </a:r>
          </a:p>
          <a:p>
            <a:pPr marL="366713" lvl="1" indent="0">
              <a:buFont typeface="Wingdings 2" panose="05020102010507070707" pitchFamily="18" charset="2"/>
              <a:buNone/>
              <a:defRPr/>
            </a:pPr>
            <a:r>
              <a:rPr lang="en-US" sz="2000" dirty="0"/>
              <a:t>		- </a:t>
            </a:r>
            <a:r>
              <a:rPr lang="en-US" sz="2000" dirty="0" err="1"/>
              <a:t>NewGenLib</a:t>
            </a:r>
            <a:r>
              <a:rPr lang="en-US" sz="2000" dirty="0"/>
              <a:t>. Software (New Generation 		   Library Software)</a:t>
            </a:r>
          </a:p>
          <a:p>
            <a:pPr marL="0" indent="0">
              <a:buFont typeface="Wingdings" panose="05000000000000000000" pitchFamily="2" charset="2"/>
              <a:buNone/>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Consists of the following:</a:t>
            </a:r>
          </a:p>
          <a:p>
            <a:pPr marL="0" indent="0" eaLnBrk="1" fontAlgn="auto" hangingPunct="1">
              <a:spcAft>
                <a:spcPts val="0"/>
              </a:spcAft>
              <a:buClr>
                <a:srgbClr val="FE8637"/>
              </a:buClr>
              <a:buFont typeface="Wingdings" panose="05000000000000000000" pitchFamily="2" charset="2"/>
              <a:buNone/>
              <a:defRPr/>
            </a:pPr>
            <a:r>
              <a:rPr lang="en-US" sz="2000" dirty="0"/>
              <a:t>		- digital library           - electronic library.</a:t>
            </a:r>
          </a:p>
          <a:p>
            <a:pPr marL="0" indent="0" eaLnBrk="1" fontAlgn="auto" hangingPunct="1">
              <a:spcAft>
                <a:spcPts val="0"/>
              </a:spcAft>
              <a:buClr>
                <a:srgbClr val="FE8637"/>
              </a:buClr>
              <a:buFont typeface="Wingdings" panose="05000000000000000000" pitchFamily="2" charset="2"/>
              <a:buNone/>
              <a:defRPr/>
            </a:pPr>
            <a:r>
              <a:rPr lang="en-US" sz="2000" dirty="0"/>
              <a:t>		- virtual library           - online library</a:t>
            </a:r>
          </a:p>
          <a:p>
            <a:pPr eaLnBrk="1" fontAlgn="auto" hangingPunct="1">
              <a:spcAft>
                <a:spcPts val="0"/>
              </a:spcAft>
              <a:buClr>
                <a:srgbClr val="FE8637"/>
              </a:buClr>
              <a:buFont typeface="Courier New" panose="02070309020205020404" pitchFamily="49" charset="0"/>
              <a:buChar char="o"/>
              <a:defRPr/>
            </a:pPr>
            <a:endParaRPr lang="en-US" sz="2000" dirty="0"/>
          </a:p>
          <a:p>
            <a:pPr eaLnBrk="1" fontAlgn="auto" hangingPunct="1">
              <a:spcAft>
                <a:spcPts val="0"/>
              </a:spcAft>
              <a:buClr>
                <a:srgbClr val="FE8637"/>
              </a:buClr>
              <a:buFont typeface="Courier New" panose="02070309020205020404" pitchFamily="49" charset="0"/>
              <a:buChar char="o"/>
              <a:defRPr/>
            </a:pPr>
            <a:r>
              <a:rPr lang="en-US" sz="2000" dirty="0"/>
              <a:t>Library in which all the activities within library are linked together to efficiency and effectiveness. </a:t>
            </a:r>
            <a:endParaRPr lang="en-GB" sz="2000" dirty="0"/>
          </a:p>
          <a:p>
            <a:pPr marL="274320" indent="-274320" eaLnBrk="1" fontAlgn="auto" hangingPunct="1">
              <a:spcAft>
                <a:spcPts val="0"/>
              </a:spcAft>
              <a:buFont typeface="Wingdings" panose="05000000000000000000" pitchFamily="2" charset="2"/>
              <a:buChar char="Ø"/>
              <a:defRPr/>
            </a:pPr>
            <a:endParaRPr lang="en-GB" dirty="0"/>
          </a:p>
          <a:p>
            <a:pPr marL="0" indent="0" eaLnBrk="1" fontAlgn="auto" hangingPunct="1">
              <a:spcAft>
                <a:spcPts val="0"/>
              </a:spcAft>
              <a:buFont typeface="Wingdings"/>
              <a:buNone/>
              <a:defRPr/>
            </a:pPr>
            <a:endParaRPr lang="en-GB" dirty="0"/>
          </a:p>
        </p:txBody>
      </p:sp>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blip>
          <a:stretch>
            <a:fillRect/>
          </a:stretch>
        </p:blipFill>
        <p:spPr>
          <a:xfrm>
            <a:off x="2438400" y="1557528"/>
            <a:ext cx="5029200" cy="3319272"/>
          </a:xfrm>
          <a:prstGeom prst="rect">
            <a:avLst/>
          </a:prstGeom>
          <a:effectLst>
            <a:reflection blurRad="6350" stA="50000" endA="300" endPos="55500" dist="50800" dir="5400000" sy="-100000" algn="bl" rotWithShape="0"/>
            <a:softEdge rad="127000"/>
          </a:effectLst>
        </p:spPr>
      </p:pic>
      <p:sp>
        <p:nvSpPr>
          <p:cNvPr id="2" name="Title 1"/>
          <p:cNvSpPr>
            <a:spLocks noGrp="1"/>
          </p:cNvSpPr>
          <p:nvPr>
            <p:ph type="title"/>
          </p:nvPr>
        </p:nvSpPr>
        <p:spPr>
          <a:xfrm>
            <a:off x="457200" y="228600"/>
            <a:ext cx="7467600" cy="1143000"/>
          </a:xfrm>
        </p:spPr>
        <p:txBody>
          <a:bodyPr/>
          <a:lstStyle/>
          <a:p>
            <a:pPr algn="ctr" eaLnBrk="1" fontAlgn="auto" hangingPunct="1">
              <a:spcAft>
                <a:spcPts val="0"/>
              </a:spcAft>
              <a:defRPr/>
            </a:pPr>
            <a:r>
              <a:rPr lang="en-GB" dirty="0"/>
              <a:t>Introduction </a:t>
            </a:r>
            <a:r>
              <a:rPr lang="en-GB" sz="2000" dirty="0"/>
              <a:t>Contd.</a:t>
            </a:r>
          </a:p>
        </p:txBody>
      </p:sp>
      <p:sp>
        <p:nvSpPr>
          <p:cNvPr id="3" name="Content Placeholder 2"/>
          <p:cNvSpPr>
            <a:spLocks noGrp="1"/>
          </p:cNvSpPr>
          <p:nvPr>
            <p:ph idx="1"/>
          </p:nvPr>
        </p:nvSpPr>
        <p:spPr>
          <a:xfrm>
            <a:off x="457200" y="1752600"/>
            <a:ext cx="7467600" cy="4721225"/>
          </a:xfrm>
        </p:spPr>
        <p:txBody>
          <a:bodyPr>
            <a:normAutofit/>
          </a:bodyPr>
          <a:lstStyle/>
          <a:p>
            <a:pPr algn="just">
              <a:defRPr/>
            </a:pPr>
            <a:r>
              <a:rPr lang="en-GB" sz="2000" dirty="0">
                <a:latin typeface="Times New Roman" pitchFamily="18" charset="0"/>
                <a:cs typeface="Times New Roman" pitchFamily="18" charset="0"/>
              </a:rPr>
              <a:t>Librarians are expected to grow their leadership competencies and skills to manage the emerging changes in libraries. </a:t>
            </a:r>
          </a:p>
          <a:p>
            <a:pPr marL="68580" indent="0" algn="just">
              <a:buFont typeface="Wingdings" panose="05000000000000000000" pitchFamily="2" charset="2"/>
              <a:buNone/>
              <a:defRPr/>
            </a:pPr>
            <a:endParaRPr lang="en-GB" sz="2000" dirty="0">
              <a:latin typeface="Times New Roman" pitchFamily="18" charset="0"/>
              <a:cs typeface="Times New Roman" pitchFamily="18" charset="0"/>
            </a:endParaRPr>
          </a:p>
          <a:p>
            <a:pPr algn="just">
              <a:defRPr/>
            </a:pPr>
            <a:r>
              <a:rPr lang="en-GB" sz="2000" dirty="0">
                <a:latin typeface="Times New Roman" pitchFamily="18" charset="0"/>
                <a:cs typeface="Times New Roman" pitchFamily="18" charset="0"/>
              </a:rPr>
              <a:t>The extent to which libraries will adapt to technologies and mainstream to global standards would be a reflection of its leadership. </a:t>
            </a:r>
          </a:p>
          <a:p>
            <a:pPr marL="68580" indent="0" algn="just">
              <a:buFont typeface="Wingdings" panose="05000000000000000000" pitchFamily="2" charset="2"/>
              <a:buNone/>
              <a:defRPr/>
            </a:pPr>
            <a:endParaRPr lang="en-GB" sz="2000" dirty="0">
              <a:latin typeface="Times New Roman" pitchFamily="18" charset="0"/>
              <a:cs typeface="Times New Roman" pitchFamily="18" charset="0"/>
            </a:endParaRPr>
          </a:p>
          <a:p>
            <a:pPr algn="just">
              <a:defRPr/>
            </a:pPr>
            <a:r>
              <a:rPr lang="en-GB" sz="2000" dirty="0">
                <a:latin typeface="Times New Roman" pitchFamily="18" charset="0"/>
                <a:cs typeface="Times New Roman" pitchFamily="18" charset="0"/>
              </a:rPr>
              <a:t>Widening digital divide, resistance to change, declining culture of reading and assimilation as well as poor skills are traceable to leadership deficit in the libraries and the parent institutions. </a:t>
            </a:r>
            <a:endParaRPr lang="en-US" sz="2000" dirty="0">
              <a:latin typeface="Times New Roman" pitchFamily="18" charset="0"/>
              <a:cs typeface="Times New Roman" pitchFamily="18" charset="0"/>
            </a:endParaRPr>
          </a:p>
          <a:p>
            <a:pPr marL="0" indent="0" eaLnBrk="1" fontAlgn="auto" hangingPunct="1">
              <a:spcAft>
                <a:spcPts val="0"/>
              </a:spcAft>
              <a:buFont typeface="Wingdings"/>
              <a:buNone/>
              <a:defRPr/>
            </a:pPr>
            <a:endParaRPr lang="en-GB" dirty="0"/>
          </a:p>
        </p:txBody>
      </p:sp>
      <p:pic>
        <p:nvPicPr>
          <p:cNvPr id="10242" name="Picture 2" descr="http://tse1.mm.bing.net/th?&amp;id=OIP.Mc69d62ea5a0a2d2fe478b080e70b1447H0&amp;w=300&amp;h=300&amp;c=0&amp;pid=1.9&amp;rs=0&amp;p=0"/>
          <p:cNvPicPr>
            <a:picLocks noChangeAspect="1" noChangeArrowheads="1"/>
          </p:cNvPicPr>
          <p:nvPr/>
        </p:nvPicPr>
        <p:blipFill>
          <a:blip r:embed="rId3">
            <a:extLst/>
          </a:blip>
          <a:srcRect/>
          <a:stretch>
            <a:fillRect/>
          </a:stretch>
        </p:blipFill>
        <p:spPr bwMode="auto">
          <a:xfrm>
            <a:off x="6038850" y="943165"/>
            <a:ext cx="2857500" cy="1228726"/>
          </a:xfrm>
          <a:prstGeom prst="rect">
            <a:avLst/>
          </a:prstGeom>
          <a:noFill/>
          <a:effectLst>
            <a:softEdge rad="317500"/>
          </a:effectLst>
          <a:extLst/>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5602</TotalTime>
  <Words>1110</Words>
  <Application>Microsoft Office PowerPoint</Application>
  <PresentationFormat>On-screen Show (4:3)</PresentationFormat>
  <Paragraphs>235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EMERGING STANDARDS IN E-LEARNING:  how to start</vt:lpstr>
      <vt:lpstr>Slide 2</vt:lpstr>
      <vt:lpstr>Slide 3</vt:lpstr>
      <vt:lpstr>Introduction</vt:lpstr>
      <vt:lpstr>Introduction Contd.</vt:lpstr>
      <vt:lpstr>Introduction Contd.</vt:lpstr>
      <vt:lpstr>Introduction Contd.</vt:lpstr>
      <vt:lpstr>Introduction Contd.</vt:lpstr>
      <vt:lpstr>Introduction Contd.</vt:lpstr>
      <vt:lpstr>Slide 10</vt:lpstr>
      <vt:lpstr>Quote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Elements OF e-library  </vt:lpstr>
      <vt:lpstr>Slide 25</vt:lpstr>
      <vt:lpstr>Slide 26</vt:lpstr>
      <vt:lpstr>Slide 27</vt:lpstr>
      <vt:lpstr>Slide 28</vt:lpstr>
      <vt:lpstr>Slide 29</vt:lpstr>
      <vt:lpstr>Slide 30</vt:lpstr>
      <vt:lpstr>Slide 31</vt:lpstr>
      <vt:lpstr>Slide 32</vt:lpstr>
      <vt:lpstr>Slide 33</vt:lpstr>
      <vt:lpstr>E-library Principle</vt:lpstr>
      <vt:lpstr>Slide 35</vt:lpstr>
      <vt:lpstr>Slide 36</vt:lpstr>
      <vt:lpstr>Conclusion</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MODELLING OF RESIDUAL STRESS DURING CYLINDRICAL MACHINING</dc:title>
  <dc:creator>Uduak</dc:creator>
  <cp:lastModifiedBy>NEWWAYS CONSULTING</cp:lastModifiedBy>
  <cp:revision>143</cp:revision>
  <dcterms:created xsi:type="dcterms:W3CDTF">2015-06-30T05:13:10Z</dcterms:created>
  <dcterms:modified xsi:type="dcterms:W3CDTF">2019-04-17T14:29:07Z</dcterms:modified>
</cp:coreProperties>
</file>