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8" autoAdjust="0"/>
    <p:restoredTop sz="94660"/>
  </p:normalViewPr>
  <p:slideViewPr>
    <p:cSldViewPr snapToGrid="0">
      <p:cViewPr varScale="1">
        <p:scale>
          <a:sx n="62" d="100"/>
          <a:sy n="62" d="100"/>
        </p:scale>
        <p:origin x="1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AC7817-0FCE-4F1D-BADF-DFC295CDC2DE}" type="datetimeFigureOut">
              <a:rPr lang="en-GB" smtClean="0"/>
              <a:t>30/04/2019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5D8B66-F9BD-4B88-B847-7FDB3A69CB70}" type="slidenum">
              <a:rPr lang="en-GB" smtClean="0"/>
              <a:t>‹#›</a:t>
            </a:fld>
            <a:endParaRPr lang="en-GB"/>
          </a:p>
        </p:txBody>
      </p:sp>
    </p:spTree>
    <p:extLst>
      <p:ext uri="{BB962C8B-B14F-4D97-AF65-F5344CB8AC3E}">
        <p14:creationId xmlns:p14="http://schemas.microsoft.com/office/powerpoint/2010/main" val="4019611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AC7817-0FCE-4F1D-BADF-DFC295CDC2DE}" type="datetimeFigureOut">
              <a:rPr lang="en-GB" smtClean="0"/>
              <a:t>30/04/2019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5D8B66-F9BD-4B88-B847-7FDB3A69CB70}" type="slidenum">
              <a:rPr lang="en-GB" smtClean="0"/>
              <a:t>‹#›</a:t>
            </a:fld>
            <a:endParaRPr lang="en-GB"/>
          </a:p>
        </p:txBody>
      </p:sp>
    </p:spTree>
    <p:extLst>
      <p:ext uri="{BB962C8B-B14F-4D97-AF65-F5344CB8AC3E}">
        <p14:creationId xmlns:p14="http://schemas.microsoft.com/office/powerpoint/2010/main" val="1095312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AC7817-0FCE-4F1D-BADF-DFC295CDC2DE}" type="datetimeFigureOut">
              <a:rPr lang="en-GB" smtClean="0"/>
              <a:t>30/04/2019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5D8B66-F9BD-4B88-B847-7FDB3A69CB70}"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15421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AC7817-0FCE-4F1D-BADF-DFC295CDC2DE}" type="datetimeFigureOut">
              <a:rPr lang="en-GB" smtClean="0"/>
              <a:t>30/04/2019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5D8B66-F9BD-4B88-B847-7FDB3A69CB70}" type="slidenum">
              <a:rPr lang="en-GB" smtClean="0"/>
              <a:t>‹#›</a:t>
            </a:fld>
            <a:endParaRPr lang="en-GB"/>
          </a:p>
        </p:txBody>
      </p:sp>
    </p:spTree>
    <p:extLst>
      <p:ext uri="{BB962C8B-B14F-4D97-AF65-F5344CB8AC3E}">
        <p14:creationId xmlns:p14="http://schemas.microsoft.com/office/powerpoint/2010/main" val="16906330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AC7817-0FCE-4F1D-BADF-DFC295CDC2DE}" type="datetimeFigureOut">
              <a:rPr lang="en-GB" smtClean="0"/>
              <a:t>30/04/2019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5D8B66-F9BD-4B88-B847-7FDB3A69CB70}"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091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AC7817-0FCE-4F1D-BADF-DFC295CDC2DE}" type="datetimeFigureOut">
              <a:rPr lang="en-GB" smtClean="0"/>
              <a:t>30/04/2019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5D8B66-F9BD-4B88-B847-7FDB3A69CB70}" type="slidenum">
              <a:rPr lang="en-GB" smtClean="0"/>
              <a:t>‹#›</a:t>
            </a:fld>
            <a:endParaRPr lang="en-GB"/>
          </a:p>
        </p:txBody>
      </p:sp>
    </p:spTree>
    <p:extLst>
      <p:ext uri="{BB962C8B-B14F-4D97-AF65-F5344CB8AC3E}">
        <p14:creationId xmlns:p14="http://schemas.microsoft.com/office/powerpoint/2010/main" val="3771337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AC7817-0FCE-4F1D-BADF-DFC295CDC2DE}" type="datetimeFigureOut">
              <a:rPr lang="en-GB" smtClean="0"/>
              <a:t>30/04/2019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5D8B66-F9BD-4B88-B847-7FDB3A69CB70}" type="slidenum">
              <a:rPr lang="en-GB" smtClean="0"/>
              <a:t>‹#›</a:t>
            </a:fld>
            <a:endParaRPr lang="en-GB"/>
          </a:p>
        </p:txBody>
      </p:sp>
    </p:spTree>
    <p:extLst>
      <p:ext uri="{BB962C8B-B14F-4D97-AF65-F5344CB8AC3E}">
        <p14:creationId xmlns:p14="http://schemas.microsoft.com/office/powerpoint/2010/main" val="17460562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AC7817-0FCE-4F1D-BADF-DFC295CDC2DE}" type="datetimeFigureOut">
              <a:rPr lang="en-GB" smtClean="0"/>
              <a:t>30/04/2019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5D8B66-F9BD-4B88-B847-7FDB3A69CB70}" type="slidenum">
              <a:rPr lang="en-GB" smtClean="0"/>
              <a:t>‹#›</a:t>
            </a:fld>
            <a:endParaRPr lang="en-GB"/>
          </a:p>
        </p:txBody>
      </p:sp>
    </p:spTree>
    <p:extLst>
      <p:ext uri="{BB962C8B-B14F-4D97-AF65-F5344CB8AC3E}">
        <p14:creationId xmlns:p14="http://schemas.microsoft.com/office/powerpoint/2010/main" val="3783217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AC7817-0FCE-4F1D-BADF-DFC295CDC2DE}" type="datetimeFigureOut">
              <a:rPr lang="en-GB" smtClean="0"/>
              <a:t>30/04/2019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5D8B66-F9BD-4B88-B847-7FDB3A69CB70}" type="slidenum">
              <a:rPr lang="en-GB" smtClean="0"/>
              <a:t>‹#›</a:t>
            </a:fld>
            <a:endParaRPr lang="en-GB"/>
          </a:p>
        </p:txBody>
      </p:sp>
    </p:spTree>
    <p:extLst>
      <p:ext uri="{BB962C8B-B14F-4D97-AF65-F5344CB8AC3E}">
        <p14:creationId xmlns:p14="http://schemas.microsoft.com/office/powerpoint/2010/main" val="2003888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AC7817-0FCE-4F1D-BADF-DFC295CDC2DE}" type="datetimeFigureOut">
              <a:rPr lang="en-GB" smtClean="0"/>
              <a:t>30/04/2019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5D8B66-F9BD-4B88-B847-7FDB3A69CB70}" type="slidenum">
              <a:rPr lang="en-GB" smtClean="0"/>
              <a:t>‹#›</a:t>
            </a:fld>
            <a:endParaRPr lang="en-GB"/>
          </a:p>
        </p:txBody>
      </p:sp>
    </p:spTree>
    <p:extLst>
      <p:ext uri="{BB962C8B-B14F-4D97-AF65-F5344CB8AC3E}">
        <p14:creationId xmlns:p14="http://schemas.microsoft.com/office/powerpoint/2010/main" val="1833764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AC7817-0FCE-4F1D-BADF-DFC295CDC2DE}" type="datetimeFigureOut">
              <a:rPr lang="en-GB" smtClean="0"/>
              <a:t>30/04/2019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5D8B66-F9BD-4B88-B847-7FDB3A69CB70}" type="slidenum">
              <a:rPr lang="en-GB" smtClean="0"/>
              <a:t>‹#›</a:t>
            </a:fld>
            <a:endParaRPr lang="en-GB"/>
          </a:p>
        </p:txBody>
      </p:sp>
    </p:spTree>
    <p:extLst>
      <p:ext uri="{BB962C8B-B14F-4D97-AF65-F5344CB8AC3E}">
        <p14:creationId xmlns:p14="http://schemas.microsoft.com/office/powerpoint/2010/main" val="3335913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AC7817-0FCE-4F1D-BADF-DFC295CDC2DE}" type="datetimeFigureOut">
              <a:rPr lang="en-GB" smtClean="0"/>
              <a:t>30/04/2019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25D8B66-F9BD-4B88-B847-7FDB3A69CB70}" type="slidenum">
              <a:rPr lang="en-GB" smtClean="0"/>
              <a:t>‹#›</a:t>
            </a:fld>
            <a:endParaRPr lang="en-GB"/>
          </a:p>
        </p:txBody>
      </p:sp>
    </p:spTree>
    <p:extLst>
      <p:ext uri="{BB962C8B-B14F-4D97-AF65-F5344CB8AC3E}">
        <p14:creationId xmlns:p14="http://schemas.microsoft.com/office/powerpoint/2010/main" val="571366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AC7817-0FCE-4F1D-BADF-DFC295CDC2DE}" type="datetimeFigureOut">
              <a:rPr lang="en-GB" smtClean="0"/>
              <a:t>30/04/2019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25D8B66-F9BD-4B88-B847-7FDB3A69CB70}" type="slidenum">
              <a:rPr lang="en-GB" smtClean="0"/>
              <a:t>‹#›</a:t>
            </a:fld>
            <a:endParaRPr lang="en-GB"/>
          </a:p>
        </p:txBody>
      </p:sp>
    </p:spTree>
    <p:extLst>
      <p:ext uri="{BB962C8B-B14F-4D97-AF65-F5344CB8AC3E}">
        <p14:creationId xmlns:p14="http://schemas.microsoft.com/office/powerpoint/2010/main" val="3470334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AC7817-0FCE-4F1D-BADF-DFC295CDC2DE}" type="datetimeFigureOut">
              <a:rPr lang="en-GB" smtClean="0"/>
              <a:t>30/04/2019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25D8B66-F9BD-4B88-B847-7FDB3A69CB70}" type="slidenum">
              <a:rPr lang="en-GB" smtClean="0"/>
              <a:t>‹#›</a:t>
            </a:fld>
            <a:endParaRPr lang="en-GB"/>
          </a:p>
        </p:txBody>
      </p:sp>
    </p:spTree>
    <p:extLst>
      <p:ext uri="{BB962C8B-B14F-4D97-AF65-F5344CB8AC3E}">
        <p14:creationId xmlns:p14="http://schemas.microsoft.com/office/powerpoint/2010/main" val="3524211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AC7817-0FCE-4F1D-BADF-DFC295CDC2DE}" type="datetimeFigureOut">
              <a:rPr lang="en-GB" smtClean="0"/>
              <a:t>30/04/2019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5D8B66-F9BD-4B88-B847-7FDB3A69CB70}" type="slidenum">
              <a:rPr lang="en-GB" smtClean="0"/>
              <a:t>‹#›</a:t>
            </a:fld>
            <a:endParaRPr lang="en-GB"/>
          </a:p>
        </p:txBody>
      </p:sp>
    </p:spTree>
    <p:extLst>
      <p:ext uri="{BB962C8B-B14F-4D97-AF65-F5344CB8AC3E}">
        <p14:creationId xmlns:p14="http://schemas.microsoft.com/office/powerpoint/2010/main" val="3452480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5D8B66-F9BD-4B88-B847-7FDB3A69CB70}" type="slidenum">
              <a:rPr lang="en-GB" smtClean="0"/>
              <a:t>‹#›</a:t>
            </a:fld>
            <a:endParaRPr lang="en-GB"/>
          </a:p>
        </p:txBody>
      </p:sp>
      <p:sp>
        <p:nvSpPr>
          <p:cNvPr id="5" name="Date Placeholder 4"/>
          <p:cNvSpPr>
            <a:spLocks noGrp="1"/>
          </p:cNvSpPr>
          <p:nvPr>
            <p:ph type="dt" sz="half" idx="10"/>
          </p:nvPr>
        </p:nvSpPr>
        <p:spPr/>
        <p:txBody>
          <a:bodyPr/>
          <a:lstStyle/>
          <a:p>
            <a:fld id="{95AC7817-0FCE-4F1D-BADF-DFC295CDC2DE}" type="datetimeFigureOut">
              <a:rPr lang="en-GB" smtClean="0"/>
              <a:t>30/04/2019</a:t>
            </a:fld>
            <a:endParaRPr lang="en-GB"/>
          </a:p>
        </p:txBody>
      </p:sp>
    </p:spTree>
    <p:extLst>
      <p:ext uri="{BB962C8B-B14F-4D97-AF65-F5344CB8AC3E}">
        <p14:creationId xmlns:p14="http://schemas.microsoft.com/office/powerpoint/2010/main" val="44089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5AC7817-0FCE-4F1D-BADF-DFC295CDC2DE}" type="datetimeFigureOut">
              <a:rPr lang="en-GB" smtClean="0"/>
              <a:t>30/04/2019</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25D8B66-F9BD-4B88-B847-7FDB3A69CB70}" type="slidenum">
              <a:rPr lang="en-GB" smtClean="0"/>
              <a:t>‹#›</a:t>
            </a:fld>
            <a:endParaRPr lang="en-GB"/>
          </a:p>
        </p:txBody>
      </p:sp>
    </p:spTree>
    <p:extLst>
      <p:ext uri="{BB962C8B-B14F-4D97-AF65-F5344CB8AC3E}">
        <p14:creationId xmlns:p14="http://schemas.microsoft.com/office/powerpoint/2010/main" val="2334607265"/>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0" r:id="rId12"/>
    <p:sldLayoutId id="2147483861" r:id="rId13"/>
    <p:sldLayoutId id="2147483862" r:id="rId14"/>
    <p:sldLayoutId id="2147483863" r:id="rId15"/>
    <p:sldLayoutId id="214748386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B024F-EAE1-41B0-AECB-A0EB292D3FBB}"/>
              </a:ext>
            </a:extLst>
          </p:cNvPr>
          <p:cNvSpPr>
            <a:spLocks noGrp="1"/>
          </p:cNvSpPr>
          <p:nvPr>
            <p:ph type="ctrTitle"/>
          </p:nvPr>
        </p:nvSpPr>
        <p:spPr/>
        <p:txBody>
          <a:bodyPr>
            <a:normAutofit fontScale="90000"/>
          </a:bodyPr>
          <a:lstStyle/>
          <a:p>
            <a:r>
              <a:rPr lang="en-US" dirty="0"/>
              <a:t>Developing Strategic partnerships  </a:t>
            </a:r>
            <a:endParaRPr lang="en-GB" dirty="0"/>
          </a:p>
        </p:txBody>
      </p:sp>
      <p:sp>
        <p:nvSpPr>
          <p:cNvPr id="3" name="Subtitle 2">
            <a:extLst>
              <a:ext uri="{FF2B5EF4-FFF2-40B4-BE49-F238E27FC236}">
                <a16:creationId xmlns:a16="http://schemas.microsoft.com/office/drawing/2014/main" id="{71142FC6-5089-46EF-8A36-D376CCE3FD3E}"/>
              </a:ext>
            </a:extLst>
          </p:cNvPr>
          <p:cNvSpPr>
            <a:spLocks noGrp="1"/>
          </p:cNvSpPr>
          <p:nvPr>
            <p:ph type="subTitle" idx="1"/>
          </p:nvPr>
        </p:nvSpPr>
        <p:spPr/>
        <p:txBody>
          <a:bodyPr>
            <a:normAutofit fontScale="92500" lnSpcReduction="10000"/>
          </a:bodyPr>
          <a:lstStyle/>
          <a:p>
            <a:r>
              <a:rPr lang="en-US" dirty="0">
                <a:solidFill>
                  <a:srgbClr val="7030A0"/>
                </a:solidFill>
              </a:rPr>
              <a:t>Being a presentation  at the 2019 Induction of spouses of Nigeria’s Governors</a:t>
            </a:r>
          </a:p>
          <a:p>
            <a:endParaRPr lang="en-US" dirty="0"/>
          </a:p>
          <a:p>
            <a:r>
              <a:rPr lang="en-US" dirty="0">
                <a:solidFill>
                  <a:srgbClr val="7030A0"/>
                </a:solidFill>
              </a:rPr>
              <a:t>Dr. Mairo Mandara </a:t>
            </a:r>
            <a:r>
              <a:rPr lang="en-US" sz="2000" i="1" dirty="0">
                <a:solidFill>
                  <a:srgbClr val="7030A0"/>
                </a:solidFill>
              </a:rPr>
              <a:t>MBBS, FWACS, FFPH (UK)</a:t>
            </a:r>
            <a:endParaRPr lang="en-GB" sz="2000" i="1" dirty="0">
              <a:solidFill>
                <a:srgbClr val="7030A0"/>
              </a:solidFill>
            </a:endParaRPr>
          </a:p>
        </p:txBody>
      </p:sp>
    </p:spTree>
    <p:extLst>
      <p:ext uri="{BB962C8B-B14F-4D97-AF65-F5344CB8AC3E}">
        <p14:creationId xmlns:p14="http://schemas.microsoft.com/office/powerpoint/2010/main" val="4283139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002AC-685A-4A2B-B0FB-E9DDB51C4135}"/>
              </a:ext>
            </a:extLst>
          </p:cNvPr>
          <p:cNvSpPr>
            <a:spLocks noGrp="1"/>
          </p:cNvSpPr>
          <p:nvPr>
            <p:ph type="title"/>
          </p:nvPr>
        </p:nvSpPr>
        <p:spPr/>
        <p:txBody>
          <a:bodyPr/>
          <a:lstStyle/>
          <a:p>
            <a:r>
              <a:rPr lang="en-US" dirty="0"/>
              <a:t>				Conclusion</a:t>
            </a:r>
            <a:endParaRPr lang="en-GB" dirty="0"/>
          </a:p>
        </p:txBody>
      </p:sp>
      <p:sp>
        <p:nvSpPr>
          <p:cNvPr id="3" name="Content Placeholder 2">
            <a:extLst>
              <a:ext uri="{FF2B5EF4-FFF2-40B4-BE49-F238E27FC236}">
                <a16:creationId xmlns:a16="http://schemas.microsoft.com/office/drawing/2014/main" id="{B8F86FE6-5E5A-4249-AA14-A7C5073222E2}"/>
              </a:ext>
            </a:extLst>
          </p:cNvPr>
          <p:cNvSpPr>
            <a:spLocks noGrp="1"/>
          </p:cNvSpPr>
          <p:nvPr>
            <p:ph idx="1"/>
          </p:nvPr>
        </p:nvSpPr>
        <p:spPr/>
        <p:txBody>
          <a:bodyPr>
            <a:normAutofit/>
          </a:bodyPr>
          <a:lstStyle/>
          <a:p>
            <a:r>
              <a:rPr lang="en-US" sz="2000" dirty="0"/>
              <a:t>While creating relationships with the right people and organizations are important in supporting your work towards the improvement of the lives of people in your state, it is important that you ensure that your primary role of supporting the governor to do his job well and stay out of trouble.</a:t>
            </a:r>
          </a:p>
          <a:p>
            <a:r>
              <a:rPr lang="en-US" sz="2000" dirty="0"/>
              <a:t>Your project should not in any way create problems for your spouse, rather it should add value to his work.</a:t>
            </a:r>
          </a:p>
          <a:p>
            <a:r>
              <a:rPr lang="en-US" sz="2000" dirty="0"/>
              <a:t>With good planning and strong partnerships, your  role may be what will win the governor his reelection bid. You can make tremendous contributions in your state if you are focused</a:t>
            </a:r>
            <a:endParaRPr lang="en-GB" sz="2000" dirty="0"/>
          </a:p>
        </p:txBody>
      </p:sp>
    </p:spTree>
    <p:extLst>
      <p:ext uri="{BB962C8B-B14F-4D97-AF65-F5344CB8AC3E}">
        <p14:creationId xmlns:p14="http://schemas.microsoft.com/office/powerpoint/2010/main" val="2888857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31DF9-1B23-44C8-9025-F4A7E720A09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23F927B9-6AF6-4274-B95C-20C4CE3C20EE}"/>
              </a:ext>
            </a:extLst>
          </p:cNvPr>
          <p:cNvSpPr>
            <a:spLocks noGrp="1"/>
          </p:cNvSpPr>
          <p:nvPr>
            <p:ph idx="1"/>
          </p:nvPr>
        </p:nvSpPr>
        <p:spPr/>
        <p:txBody>
          <a:bodyPr>
            <a:normAutofit/>
          </a:bodyPr>
          <a:lstStyle/>
          <a:p>
            <a:pPr lvl="1"/>
            <a:endParaRPr lang="en-US" dirty="0"/>
          </a:p>
          <a:p>
            <a:pPr marL="457200" lvl="1" indent="0">
              <a:buNone/>
            </a:pPr>
            <a:r>
              <a:rPr lang="en-US" sz="3600" dirty="0"/>
              <a:t>				</a:t>
            </a:r>
            <a:r>
              <a:rPr lang="en-US" sz="4400" i="1" dirty="0">
                <a:solidFill>
                  <a:srgbClr val="7030A0"/>
                </a:solidFill>
              </a:rPr>
              <a:t>Thank You</a:t>
            </a:r>
            <a:r>
              <a:rPr lang="en-US" sz="3600" dirty="0"/>
              <a:t> </a:t>
            </a:r>
          </a:p>
          <a:p>
            <a:pPr marL="457200" lvl="1" indent="0">
              <a:buNone/>
            </a:pPr>
            <a:endParaRPr lang="en-US" sz="3600" dirty="0"/>
          </a:p>
          <a:p>
            <a:pPr marL="457200" lvl="1" indent="0">
              <a:buNone/>
            </a:pPr>
            <a:r>
              <a:rPr lang="en-US" sz="3600" dirty="0">
                <a:solidFill>
                  <a:srgbClr val="7030A0"/>
                </a:solidFill>
              </a:rPr>
              <a:t>I look forward to supporting you in thinking through and planning if our parts cross as strategic partners!</a:t>
            </a:r>
            <a:endParaRPr lang="en-GB" sz="3600" dirty="0">
              <a:solidFill>
                <a:srgbClr val="7030A0"/>
              </a:solidFill>
            </a:endParaRPr>
          </a:p>
        </p:txBody>
      </p:sp>
    </p:spTree>
    <p:extLst>
      <p:ext uri="{BB962C8B-B14F-4D97-AF65-F5344CB8AC3E}">
        <p14:creationId xmlns:p14="http://schemas.microsoft.com/office/powerpoint/2010/main" val="2405359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69515-5E26-4802-A8DA-DC48352796FF}"/>
              </a:ext>
            </a:extLst>
          </p:cNvPr>
          <p:cNvSpPr>
            <a:spLocks noGrp="1"/>
          </p:cNvSpPr>
          <p:nvPr>
            <p:ph type="title"/>
          </p:nvPr>
        </p:nvSpPr>
        <p:spPr/>
        <p:txBody>
          <a:bodyPr/>
          <a:lstStyle/>
          <a:p>
            <a:r>
              <a:rPr lang="en-US" dirty="0"/>
              <a:t>Introduction</a:t>
            </a:r>
            <a:endParaRPr lang="en-GB" dirty="0"/>
          </a:p>
        </p:txBody>
      </p:sp>
      <p:sp>
        <p:nvSpPr>
          <p:cNvPr id="3" name="Content Placeholder 2">
            <a:extLst>
              <a:ext uri="{FF2B5EF4-FFF2-40B4-BE49-F238E27FC236}">
                <a16:creationId xmlns:a16="http://schemas.microsoft.com/office/drawing/2014/main" id="{32FE6AE7-DB8A-45D8-AEED-E06C2BE00A3F}"/>
              </a:ext>
            </a:extLst>
          </p:cNvPr>
          <p:cNvSpPr>
            <a:spLocks noGrp="1"/>
          </p:cNvSpPr>
          <p:nvPr>
            <p:ph idx="1"/>
          </p:nvPr>
        </p:nvSpPr>
        <p:spPr/>
        <p:txBody>
          <a:bodyPr>
            <a:normAutofit/>
          </a:bodyPr>
          <a:lstStyle/>
          <a:p>
            <a:r>
              <a:rPr lang="en-US" sz="2000" dirty="0"/>
              <a:t>Your roles as spouses of the elected governors of Nigeria cannot be over emphasized.</a:t>
            </a:r>
          </a:p>
          <a:p>
            <a:r>
              <a:rPr lang="en-US" sz="2000" dirty="0"/>
              <a:t>You all have the most diverse roles to your spouses; confidant, friend, wife, cheer leader, supporter, counsellor and above all the responsibility of keeping your spouse out of trouble.</a:t>
            </a:r>
          </a:p>
          <a:p>
            <a:r>
              <a:rPr lang="en-US" sz="2000" dirty="0"/>
              <a:t>While the degree to which each of you play these roles may vary, every one of you play all these roles to some degree.</a:t>
            </a:r>
          </a:p>
          <a:p>
            <a:r>
              <a:rPr lang="en-US" sz="2000" dirty="0"/>
              <a:t>I have been assigned the responsibility of leading the discussion around strategic partnerships as many of you are already thinking of what projects they will pursue.</a:t>
            </a:r>
            <a:endParaRPr lang="en-GB" sz="2000" dirty="0"/>
          </a:p>
        </p:txBody>
      </p:sp>
    </p:spTree>
    <p:extLst>
      <p:ext uri="{BB962C8B-B14F-4D97-AF65-F5344CB8AC3E}">
        <p14:creationId xmlns:p14="http://schemas.microsoft.com/office/powerpoint/2010/main" val="4031433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96A82-A759-4967-AFAC-52BF02B9F48A}"/>
              </a:ext>
            </a:extLst>
          </p:cNvPr>
          <p:cNvSpPr>
            <a:spLocks noGrp="1"/>
          </p:cNvSpPr>
          <p:nvPr>
            <p:ph type="title"/>
          </p:nvPr>
        </p:nvSpPr>
        <p:spPr/>
        <p:txBody>
          <a:bodyPr>
            <a:normAutofit fontScale="90000"/>
          </a:bodyPr>
          <a:lstStyle/>
          <a:p>
            <a:r>
              <a:rPr lang="en-US" dirty="0"/>
              <a:t>Important considerations before assuming the role of wife governor outside home</a:t>
            </a:r>
            <a:endParaRPr lang="en-GB" dirty="0"/>
          </a:p>
        </p:txBody>
      </p:sp>
      <p:sp>
        <p:nvSpPr>
          <p:cNvPr id="3" name="Content Placeholder 2">
            <a:extLst>
              <a:ext uri="{FF2B5EF4-FFF2-40B4-BE49-F238E27FC236}">
                <a16:creationId xmlns:a16="http://schemas.microsoft.com/office/drawing/2014/main" id="{56683BE3-5E94-48F5-8530-AAD4CAC1471C}"/>
              </a:ext>
            </a:extLst>
          </p:cNvPr>
          <p:cNvSpPr>
            <a:spLocks noGrp="1"/>
          </p:cNvSpPr>
          <p:nvPr>
            <p:ph idx="1"/>
          </p:nvPr>
        </p:nvSpPr>
        <p:spPr/>
        <p:txBody>
          <a:bodyPr>
            <a:normAutofit/>
          </a:bodyPr>
          <a:lstStyle/>
          <a:p>
            <a:r>
              <a:rPr lang="en-US" sz="2000" dirty="0"/>
              <a:t>Your greatest and biggest constituency is you family and home. No one will do that responsibility and your spouse may not be as available to support you as he did before becoming governor. Create strong partnerships to support you in this.</a:t>
            </a:r>
          </a:p>
          <a:p>
            <a:r>
              <a:rPr lang="en-US" sz="2000" dirty="0"/>
              <a:t>Strengthen your network of the TRUSTED friends and family you had before your husband became a governor. They will be there after you finish your tenure as first lady of the state.</a:t>
            </a:r>
          </a:p>
          <a:p>
            <a:r>
              <a:rPr lang="en-US" sz="2000" dirty="0"/>
              <a:t>Find your own way of renewing your energy and maintaining your and your husband sanity: sports, meditation, prayers, fasting, music, quiet time, yoga etc.</a:t>
            </a:r>
            <a:endParaRPr lang="en-GB" sz="2000" dirty="0"/>
          </a:p>
        </p:txBody>
      </p:sp>
    </p:spTree>
    <p:extLst>
      <p:ext uri="{BB962C8B-B14F-4D97-AF65-F5344CB8AC3E}">
        <p14:creationId xmlns:p14="http://schemas.microsoft.com/office/powerpoint/2010/main" val="3668344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1BEA5-D7D5-4FC7-9A1F-BDB623372A43}"/>
              </a:ext>
            </a:extLst>
          </p:cNvPr>
          <p:cNvSpPr>
            <a:spLocks noGrp="1"/>
          </p:cNvSpPr>
          <p:nvPr>
            <p:ph type="title"/>
          </p:nvPr>
        </p:nvSpPr>
        <p:spPr/>
        <p:txBody>
          <a:bodyPr/>
          <a:lstStyle/>
          <a:p>
            <a:r>
              <a:rPr lang="en-US" dirty="0"/>
              <a:t>Selecting Area of Focus</a:t>
            </a:r>
            <a:endParaRPr lang="en-GB" dirty="0"/>
          </a:p>
        </p:txBody>
      </p:sp>
      <p:sp>
        <p:nvSpPr>
          <p:cNvPr id="3" name="Content Placeholder 2">
            <a:extLst>
              <a:ext uri="{FF2B5EF4-FFF2-40B4-BE49-F238E27FC236}">
                <a16:creationId xmlns:a16="http://schemas.microsoft.com/office/drawing/2014/main" id="{FE8CA286-2336-4F73-AAD7-02B6FC93E205}"/>
              </a:ext>
            </a:extLst>
          </p:cNvPr>
          <p:cNvSpPr>
            <a:spLocks noGrp="1"/>
          </p:cNvSpPr>
          <p:nvPr>
            <p:ph idx="1"/>
          </p:nvPr>
        </p:nvSpPr>
        <p:spPr/>
        <p:txBody>
          <a:bodyPr>
            <a:noAutofit/>
          </a:bodyPr>
          <a:lstStyle/>
          <a:p>
            <a:r>
              <a:rPr lang="en-US" sz="2000" dirty="0"/>
              <a:t>Your role and contributions is support of the government agenda therefore:</a:t>
            </a:r>
          </a:p>
          <a:p>
            <a:pPr lvl="1"/>
            <a:r>
              <a:rPr lang="en-US" sz="2000" dirty="0"/>
              <a:t>Discuss with your spouse how you can best support his government.</a:t>
            </a:r>
          </a:p>
          <a:p>
            <a:pPr lvl="1"/>
            <a:r>
              <a:rPr lang="en-US" sz="2000" dirty="0"/>
              <a:t>Take an area that is a priority to the government and you can add value to the community.</a:t>
            </a:r>
          </a:p>
          <a:p>
            <a:pPr lvl="1"/>
            <a:r>
              <a:rPr lang="en-US" sz="2000" dirty="0"/>
              <a:t>Only take what you are passionate about and you have the capacity to do or are willing to learn to do.</a:t>
            </a:r>
          </a:p>
          <a:p>
            <a:pPr lvl="1"/>
            <a:r>
              <a:rPr lang="en-US" sz="2000" dirty="0"/>
              <a:t>Take time to learn about the issue by reading or learning from experts. This is central to your success.</a:t>
            </a:r>
          </a:p>
          <a:p>
            <a:pPr lvl="1"/>
            <a:r>
              <a:rPr lang="en-US" sz="2000" dirty="0"/>
              <a:t>Create good relationship with the ministry and agency responsible for the area you have chosen- the experts are all there</a:t>
            </a:r>
            <a:endParaRPr lang="en-GB" sz="2000" dirty="0"/>
          </a:p>
        </p:txBody>
      </p:sp>
    </p:spTree>
    <p:extLst>
      <p:ext uri="{BB962C8B-B14F-4D97-AF65-F5344CB8AC3E}">
        <p14:creationId xmlns:p14="http://schemas.microsoft.com/office/powerpoint/2010/main" val="309021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4D4A8-8DBE-40E0-B982-EA275F00C1FF}"/>
              </a:ext>
            </a:extLst>
          </p:cNvPr>
          <p:cNvSpPr>
            <a:spLocks noGrp="1"/>
          </p:cNvSpPr>
          <p:nvPr>
            <p:ph type="title"/>
          </p:nvPr>
        </p:nvSpPr>
        <p:spPr/>
        <p:txBody>
          <a:bodyPr/>
          <a:lstStyle/>
          <a:p>
            <a:r>
              <a:rPr lang="en-US" dirty="0"/>
              <a:t>What is strategic partnership in your context?</a:t>
            </a:r>
            <a:endParaRPr lang="en-GB" dirty="0"/>
          </a:p>
        </p:txBody>
      </p:sp>
      <p:sp>
        <p:nvSpPr>
          <p:cNvPr id="3" name="Content Placeholder 2">
            <a:extLst>
              <a:ext uri="{FF2B5EF4-FFF2-40B4-BE49-F238E27FC236}">
                <a16:creationId xmlns:a16="http://schemas.microsoft.com/office/drawing/2014/main" id="{7A5E70DE-CFCC-41BE-8749-E9DB99E3EEC1}"/>
              </a:ext>
            </a:extLst>
          </p:cNvPr>
          <p:cNvSpPr>
            <a:spLocks noGrp="1"/>
          </p:cNvSpPr>
          <p:nvPr>
            <p:ph idx="1"/>
          </p:nvPr>
        </p:nvSpPr>
        <p:spPr/>
        <p:txBody>
          <a:bodyPr>
            <a:normAutofit/>
          </a:bodyPr>
          <a:lstStyle/>
          <a:p>
            <a:r>
              <a:rPr lang="en-GB" sz="2000" b="1" dirty="0"/>
              <a:t>Strategic partnership</a:t>
            </a:r>
            <a:r>
              <a:rPr lang="en-GB" sz="2000" dirty="0"/>
              <a:t> is a formal relationship between two entities that have the same objectives. This is usually formalized by contracts or memorandum of understanding but is not legal partnership.</a:t>
            </a:r>
          </a:p>
          <a:p>
            <a:r>
              <a:rPr lang="en-US" sz="2000" b="1" dirty="0"/>
              <a:t>F</a:t>
            </a:r>
            <a:r>
              <a:rPr lang="en-GB" sz="2000" b="1" dirty="0"/>
              <a:t>or You- </a:t>
            </a:r>
            <a:r>
              <a:rPr lang="en-GB" sz="2000" dirty="0"/>
              <a:t>It is creating strong relationships with organizations and individuals that have similar objectives and they can add value to your work </a:t>
            </a:r>
            <a:r>
              <a:rPr lang="en-GB" sz="2000" dirty="0" err="1"/>
              <a:t>e.g</a:t>
            </a:r>
            <a:r>
              <a:rPr lang="en-GB" sz="2000" dirty="0"/>
              <a:t> experts, NGOs, companies, donors, media outfits, women groups, professional associations etc</a:t>
            </a:r>
            <a:endParaRPr lang="en-GB" sz="2000" b="1" dirty="0"/>
          </a:p>
        </p:txBody>
      </p:sp>
    </p:spTree>
    <p:extLst>
      <p:ext uri="{BB962C8B-B14F-4D97-AF65-F5344CB8AC3E}">
        <p14:creationId xmlns:p14="http://schemas.microsoft.com/office/powerpoint/2010/main" val="2626218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756A-F6F5-4C14-91B7-87450220347E}"/>
              </a:ext>
            </a:extLst>
          </p:cNvPr>
          <p:cNvSpPr>
            <a:spLocks noGrp="1"/>
          </p:cNvSpPr>
          <p:nvPr>
            <p:ph type="title"/>
          </p:nvPr>
        </p:nvSpPr>
        <p:spPr/>
        <p:txBody>
          <a:bodyPr/>
          <a:lstStyle/>
          <a:p>
            <a:r>
              <a:rPr lang="en-US" dirty="0"/>
              <a:t>Why create strategic partnerships?</a:t>
            </a:r>
            <a:endParaRPr lang="en-GB" dirty="0"/>
          </a:p>
        </p:txBody>
      </p:sp>
      <p:sp>
        <p:nvSpPr>
          <p:cNvPr id="3" name="Content Placeholder 2">
            <a:extLst>
              <a:ext uri="{FF2B5EF4-FFF2-40B4-BE49-F238E27FC236}">
                <a16:creationId xmlns:a16="http://schemas.microsoft.com/office/drawing/2014/main" id="{BC2AF7F1-ACFE-43F9-B358-569EC9AE9EB6}"/>
              </a:ext>
            </a:extLst>
          </p:cNvPr>
          <p:cNvSpPr>
            <a:spLocks noGrp="1"/>
          </p:cNvSpPr>
          <p:nvPr>
            <p:ph idx="1"/>
          </p:nvPr>
        </p:nvSpPr>
        <p:spPr/>
        <p:txBody>
          <a:bodyPr>
            <a:normAutofit fontScale="92500"/>
          </a:bodyPr>
          <a:lstStyle/>
          <a:p>
            <a:r>
              <a:rPr lang="en-US" dirty="0"/>
              <a:t>You have a role but you do not have a job description or budget in the state financial system </a:t>
            </a:r>
            <a:r>
              <a:rPr lang="en-US" dirty="0" err="1"/>
              <a:t>ie</a:t>
            </a:r>
            <a:r>
              <a:rPr lang="en-US" dirty="0"/>
              <a:t> constitution.</a:t>
            </a:r>
          </a:p>
          <a:p>
            <a:r>
              <a:rPr lang="en-US" dirty="0"/>
              <a:t>Creating strategic partnerships will help you :</a:t>
            </a:r>
          </a:p>
          <a:p>
            <a:pPr lvl="1"/>
            <a:r>
              <a:rPr lang="en-US" dirty="0"/>
              <a:t>Promote the agenda</a:t>
            </a:r>
          </a:p>
          <a:p>
            <a:pPr lvl="1"/>
            <a:r>
              <a:rPr lang="en-US" dirty="0"/>
              <a:t>Have access to experts</a:t>
            </a:r>
          </a:p>
          <a:p>
            <a:pPr lvl="1"/>
            <a:r>
              <a:rPr lang="en-US" dirty="0"/>
              <a:t>Have access to resources required to promote your agenda ; </a:t>
            </a:r>
            <a:r>
              <a:rPr lang="en-US" b="1" dirty="0"/>
              <a:t>not necessarily money</a:t>
            </a:r>
          </a:p>
          <a:p>
            <a:pPr lvl="1"/>
            <a:r>
              <a:rPr lang="en-US" dirty="0"/>
              <a:t>Elevate the status of your agenda.</a:t>
            </a:r>
          </a:p>
          <a:p>
            <a:pPr lvl="1"/>
            <a:r>
              <a:rPr lang="en-US" dirty="0"/>
              <a:t>Create personal development for your self.</a:t>
            </a:r>
          </a:p>
          <a:p>
            <a:pPr lvl="1"/>
            <a:r>
              <a:rPr lang="en-US" dirty="0"/>
              <a:t>Access to global best practice</a:t>
            </a:r>
          </a:p>
          <a:p>
            <a:pPr lvl="1"/>
            <a:r>
              <a:rPr lang="en-US" dirty="0"/>
              <a:t>Monitor the impact of your work.</a:t>
            </a:r>
          </a:p>
          <a:p>
            <a:pPr lvl="1"/>
            <a:r>
              <a:rPr lang="en-US" dirty="0"/>
              <a:t>Remain focused</a:t>
            </a:r>
            <a:endParaRPr lang="en-GB" dirty="0"/>
          </a:p>
        </p:txBody>
      </p:sp>
    </p:spTree>
    <p:extLst>
      <p:ext uri="{BB962C8B-B14F-4D97-AF65-F5344CB8AC3E}">
        <p14:creationId xmlns:p14="http://schemas.microsoft.com/office/powerpoint/2010/main" val="3459477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57013-3432-44CD-8C6C-85A6CDA0E70E}"/>
              </a:ext>
            </a:extLst>
          </p:cNvPr>
          <p:cNvSpPr>
            <a:spLocks noGrp="1"/>
          </p:cNvSpPr>
          <p:nvPr>
            <p:ph type="title"/>
          </p:nvPr>
        </p:nvSpPr>
        <p:spPr/>
        <p:txBody>
          <a:bodyPr/>
          <a:lstStyle/>
          <a:p>
            <a:r>
              <a:rPr lang="en-US" dirty="0"/>
              <a:t>How Do you create strategic partnerships</a:t>
            </a:r>
            <a:endParaRPr lang="en-GB" dirty="0"/>
          </a:p>
        </p:txBody>
      </p:sp>
      <p:sp>
        <p:nvSpPr>
          <p:cNvPr id="3" name="Content Placeholder 2">
            <a:extLst>
              <a:ext uri="{FF2B5EF4-FFF2-40B4-BE49-F238E27FC236}">
                <a16:creationId xmlns:a16="http://schemas.microsoft.com/office/drawing/2014/main" id="{1729CBDD-4D02-4399-89FB-3CB96DA7B6A1}"/>
              </a:ext>
            </a:extLst>
          </p:cNvPr>
          <p:cNvSpPr>
            <a:spLocks noGrp="1"/>
          </p:cNvSpPr>
          <p:nvPr>
            <p:ph idx="1"/>
          </p:nvPr>
        </p:nvSpPr>
        <p:spPr/>
        <p:txBody>
          <a:bodyPr>
            <a:normAutofit/>
          </a:bodyPr>
          <a:lstStyle/>
          <a:p>
            <a:r>
              <a:rPr lang="en-US" sz="2000" dirty="0"/>
              <a:t>Select an area of focus that is relevant and improves the lives of people. Be as specific as possible.</a:t>
            </a:r>
          </a:p>
          <a:p>
            <a:r>
              <a:rPr lang="en-US" sz="2000" dirty="0"/>
              <a:t> Understand the subject or issue.</a:t>
            </a:r>
          </a:p>
          <a:p>
            <a:r>
              <a:rPr lang="en-US" sz="2000" dirty="0"/>
              <a:t>Scope for organizations and individual working in that sector.</a:t>
            </a:r>
          </a:p>
          <a:p>
            <a:r>
              <a:rPr lang="en-US" sz="2000" dirty="0"/>
              <a:t>Write formally to request for partnership.</a:t>
            </a:r>
          </a:p>
          <a:p>
            <a:r>
              <a:rPr lang="en-US" sz="2000" dirty="0"/>
              <a:t>Work with few experts and partners to develop realistic and relevant strategy for achieving your goal with target, time within which to achieve objectives and budget estimates.</a:t>
            </a:r>
          </a:p>
          <a:p>
            <a:r>
              <a:rPr lang="en-US" sz="2000" dirty="0"/>
              <a:t>Confirm with relevant ministry or agency that your objectives and targets are aligned to government policy.</a:t>
            </a:r>
          </a:p>
        </p:txBody>
      </p:sp>
    </p:spTree>
    <p:extLst>
      <p:ext uri="{BB962C8B-B14F-4D97-AF65-F5344CB8AC3E}">
        <p14:creationId xmlns:p14="http://schemas.microsoft.com/office/powerpoint/2010/main" val="2112030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20B8B-7ADD-41BE-AC38-C3E13B5A005A}"/>
              </a:ext>
            </a:extLst>
          </p:cNvPr>
          <p:cNvSpPr>
            <a:spLocks noGrp="1"/>
          </p:cNvSpPr>
          <p:nvPr>
            <p:ph type="title"/>
          </p:nvPr>
        </p:nvSpPr>
        <p:spPr/>
        <p:txBody>
          <a:bodyPr/>
          <a:lstStyle/>
          <a:p>
            <a:r>
              <a:rPr lang="en-US" dirty="0"/>
              <a:t>Strategic partnerships</a:t>
            </a:r>
            <a:endParaRPr lang="en-GB" dirty="0"/>
          </a:p>
        </p:txBody>
      </p:sp>
      <p:sp>
        <p:nvSpPr>
          <p:cNvPr id="3" name="Content Placeholder 2">
            <a:extLst>
              <a:ext uri="{FF2B5EF4-FFF2-40B4-BE49-F238E27FC236}">
                <a16:creationId xmlns:a16="http://schemas.microsoft.com/office/drawing/2014/main" id="{408ABFE3-42CC-4A16-8DC0-400454D42EA9}"/>
              </a:ext>
            </a:extLst>
          </p:cNvPr>
          <p:cNvSpPr>
            <a:spLocks noGrp="1"/>
          </p:cNvSpPr>
          <p:nvPr>
            <p:ph idx="1"/>
          </p:nvPr>
        </p:nvSpPr>
        <p:spPr/>
        <p:txBody>
          <a:bodyPr>
            <a:normAutofit fontScale="92500"/>
          </a:bodyPr>
          <a:lstStyle/>
          <a:p>
            <a:r>
              <a:rPr lang="en-US" sz="2000" dirty="0"/>
              <a:t>Share your goal widely among partners and ask for support to implement.</a:t>
            </a:r>
            <a:endParaRPr lang="en-GB" sz="2000" dirty="0"/>
          </a:p>
          <a:p>
            <a:r>
              <a:rPr lang="en-US" sz="2000" dirty="0"/>
              <a:t>Ask for support in implementing your </a:t>
            </a:r>
            <a:r>
              <a:rPr lang="en-US" sz="2000" dirty="0" err="1"/>
              <a:t>programmes</a:t>
            </a:r>
            <a:r>
              <a:rPr lang="en-US" sz="2000" dirty="0"/>
              <a:t>. DO NOT ask for money. When you ask for money, partners run away because of previous experiences.</a:t>
            </a:r>
          </a:p>
          <a:p>
            <a:r>
              <a:rPr lang="en-US" sz="2000" dirty="0"/>
              <a:t>Example: If you have an event, ask partners to print flyers, feed participants, train teachers, provide conference materials, provide food for orphanage but NOT CASH. This will endear trust and transparency and you will get more partners.</a:t>
            </a:r>
          </a:p>
          <a:p>
            <a:r>
              <a:rPr lang="en-US" sz="2000" dirty="0"/>
              <a:t>Hire a competent staff that is an expert in the area you choose to work or request one of your partners to support the salary of expert YOU CHOOSE</a:t>
            </a:r>
          </a:p>
          <a:p>
            <a:r>
              <a:rPr lang="en-US" sz="2000" dirty="0"/>
              <a:t>Provide Annual Reports.</a:t>
            </a:r>
          </a:p>
          <a:p>
            <a:endParaRPr lang="en-GB" dirty="0"/>
          </a:p>
        </p:txBody>
      </p:sp>
    </p:spTree>
    <p:extLst>
      <p:ext uri="{BB962C8B-B14F-4D97-AF65-F5344CB8AC3E}">
        <p14:creationId xmlns:p14="http://schemas.microsoft.com/office/powerpoint/2010/main" val="2722949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EE3E2-7174-4D00-8CFF-8EE294D1D1F5}"/>
              </a:ext>
            </a:extLst>
          </p:cNvPr>
          <p:cNvSpPr>
            <a:spLocks noGrp="1"/>
          </p:cNvSpPr>
          <p:nvPr>
            <p:ph type="title"/>
          </p:nvPr>
        </p:nvSpPr>
        <p:spPr/>
        <p:txBody>
          <a:bodyPr/>
          <a:lstStyle/>
          <a:p>
            <a:r>
              <a:rPr lang="en-US" dirty="0"/>
              <a:t>Selecting Focus of work </a:t>
            </a:r>
            <a:endParaRPr lang="en-GB" dirty="0"/>
          </a:p>
        </p:txBody>
      </p:sp>
      <p:sp>
        <p:nvSpPr>
          <p:cNvPr id="3" name="Content Placeholder 2">
            <a:extLst>
              <a:ext uri="{FF2B5EF4-FFF2-40B4-BE49-F238E27FC236}">
                <a16:creationId xmlns:a16="http://schemas.microsoft.com/office/drawing/2014/main" id="{B372C615-337B-406C-8A87-0D5227332DD6}"/>
              </a:ext>
            </a:extLst>
          </p:cNvPr>
          <p:cNvSpPr>
            <a:spLocks noGrp="1"/>
          </p:cNvSpPr>
          <p:nvPr>
            <p:ph idx="1"/>
          </p:nvPr>
        </p:nvSpPr>
        <p:spPr/>
        <p:txBody>
          <a:bodyPr>
            <a:normAutofit/>
          </a:bodyPr>
          <a:lstStyle/>
          <a:p>
            <a:r>
              <a:rPr lang="en-US" dirty="0"/>
              <a:t>Needs to be in support of government strategy</a:t>
            </a:r>
          </a:p>
          <a:p>
            <a:r>
              <a:rPr lang="en-US" dirty="0"/>
              <a:t>Relevant to the people of the state and addressing important issues.</a:t>
            </a:r>
          </a:p>
          <a:p>
            <a:r>
              <a:rPr lang="en-US" dirty="0"/>
              <a:t>It is best to start with one project that you will continue to work on for next four years; measuring progress and impact.</a:t>
            </a:r>
          </a:p>
          <a:p>
            <a:r>
              <a:rPr lang="en-US" dirty="0"/>
              <a:t>Some important areas to consider: </a:t>
            </a:r>
          </a:p>
          <a:p>
            <a:pPr lvl="1"/>
            <a:r>
              <a:rPr lang="en-US" sz="1800" dirty="0"/>
              <a:t>Ensuring all girls in your complete secondary school</a:t>
            </a:r>
          </a:p>
          <a:p>
            <a:pPr lvl="1"/>
            <a:r>
              <a:rPr lang="en-US" sz="1800" dirty="0"/>
              <a:t>Improving and monitoring quality of teachers in primary schools</a:t>
            </a:r>
          </a:p>
          <a:p>
            <a:pPr lvl="1"/>
            <a:r>
              <a:rPr lang="en-US" sz="1800" dirty="0"/>
              <a:t>Improving children’s nutrition using locally available resources.</a:t>
            </a:r>
          </a:p>
          <a:p>
            <a:pPr lvl="1"/>
            <a:r>
              <a:rPr lang="en-US" sz="1800" dirty="0"/>
              <a:t>Women economic empowerment through small scale enterprises</a:t>
            </a:r>
          </a:p>
          <a:p>
            <a:pPr lvl="1"/>
            <a:r>
              <a:rPr lang="en-US" sz="1800" dirty="0"/>
              <a:t>Addressing problems of drug addiction</a:t>
            </a:r>
          </a:p>
          <a:p>
            <a:endParaRPr lang="en-US" dirty="0"/>
          </a:p>
          <a:p>
            <a:endParaRPr lang="en-US" dirty="0"/>
          </a:p>
          <a:p>
            <a:endParaRPr lang="en-US" dirty="0"/>
          </a:p>
          <a:p>
            <a:endParaRPr lang="en-GB" dirty="0"/>
          </a:p>
        </p:txBody>
      </p:sp>
    </p:spTree>
    <p:extLst>
      <p:ext uri="{BB962C8B-B14F-4D97-AF65-F5344CB8AC3E}">
        <p14:creationId xmlns:p14="http://schemas.microsoft.com/office/powerpoint/2010/main" val="206713628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133</TotalTime>
  <Words>944</Words>
  <Application>Microsoft Office PowerPoint</Application>
  <PresentationFormat>Widescreen</PresentationFormat>
  <Paragraphs>67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Developing Strategic partnerships  </vt:lpstr>
      <vt:lpstr>Introduction</vt:lpstr>
      <vt:lpstr>Important considerations before assuming the role of wife governor outside home</vt:lpstr>
      <vt:lpstr>Selecting Area of Focus</vt:lpstr>
      <vt:lpstr>What is strategic partnership in your context?</vt:lpstr>
      <vt:lpstr>Why create strategic partnerships?</vt:lpstr>
      <vt:lpstr>How Do you create strategic partnerships</vt:lpstr>
      <vt:lpstr>Strategic partnerships</vt:lpstr>
      <vt:lpstr>Selecting Focus of work </vt:lpstr>
      <vt:lpstr>    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Strategic partnerships</dc:title>
  <dc:creator>Mairo Mandara</dc:creator>
  <cp:lastModifiedBy>Mairo Mandara</cp:lastModifiedBy>
  <cp:revision>13</cp:revision>
  <dcterms:created xsi:type="dcterms:W3CDTF">2019-04-30T17:48:00Z</dcterms:created>
  <dcterms:modified xsi:type="dcterms:W3CDTF">2019-04-30T20:01:54Z</dcterms:modified>
</cp:coreProperties>
</file>