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298" r:id="rId4"/>
    <p:sldId id="300" r:id="rId5"/>
    <p:sldId id="301" r:id="rId6"/>
    <p:sldId id="302" r:id="rId7"/>
    <p:sldId id="259" r:id="rId8"/>
    <p:sldId id="286" r:id="rId9"/>
    <p:sldId id="303" r:id="rId10"/>
    <p:sldId id="304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Bin" initials="CB" lastIdx="1" clrIdx="0">
    <p:extLst>
      <p:ext uri="{19B8F6BF-5375-455C-9EA6-DF929625EA0E}">
        <p15:presenceInfo xmlns:p15="http://schemas.microsoft.com/office/powerpoint/2012/main" userId="S-1-5-21-1606980848-1958367476-725345543-101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79DBD"/>
    <a:srgbClr val="0077BB"/>
    <a:srgbClr val="FE2B11"/>
    <a:srgbClr val="CE2264"/>
    <a:srgbClr val="1D33A3"/>
    <a:srgbClr val="FFF90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D62AF-86D8-483F-8EE1-B7F4CFDD6023}" v="341" dt="2023-12-05T11:29:53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Projection of learning improve through UN Support in % by 2027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Sheet1!$B$10:$B$12</c:f>
              <c:strCache>
                <c:ptCount val="3"/>
                <c:pt idx="0">
                  <c:v>Grade 3</c:v>
                </c:pt>
                <c:pt idx="1">
                  <c:v>Grade 5</c:v>
                </c:pt>
                <c:pt idx="2">
                  <c:v>Grade 9</c:v>
                </c:pt>
              </c:strCache>
            </c:strRef>
          </c:cat>
          <c:val>
            <c:numRef>
              <c:f>Sheet1!$C$10:$C$12</c:f>
              <c:numCache>
                <c:formatCode>0.00%</c:formatCode>
                <c:ptCount val="3"/>
                <c:pt idx="0">
                  <c:v>0.20899999999999999</c:v>
                </c:pt>
                <c:pt idx="1">
                  <c:v>0.20300000000000001</c:v>
                </c:pt>
                <c:pt idx="2">
                  <c:v>0.65900000000000003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B-4763-9156-73CDAADE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828434416"/>
        <c:axId val="474242128"/>
      </c:barChart>
      <c:lineChart>
        <c:grouping val="standard"/>
        <c:varyColors val="0"/>
        <c:ser>
          <c:idx val="1"/>
          <c:order val="1"/>
          <c:tx>
            <c:strRef>
              <c:f>Sheet1!$D$9</c:f>
              <c:strCache>
                <c:ptCount val="1"/>
                <c:pt idx="0">
                  <c:v>2027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Sheet1!$B$10:$B$12</c:f>
              <c:strCache>
                <c:ptCount val="3"/>
                <c:pt idx="0">
                  <c:v>Grade 3</c:v>
                </c:pt>
                <c:pt idx="1">
                  <c:v>Grade 5</c:v>
                </c:pt>
                <c:pt idx="2">
                  <c:v>Grade 9</c:v>
                </c:pt>
              </c:strCache>
            </c:strRef>
          </c:cat>
          <c:val>
            <c:numRef>
              <c:f>Sheet1!$D$10:$D$12</c:f>
              <c:numCache>
                <c:formatCode>0.00%</c:formatCode>
                <c:ptCount val="3"/>
                <c:pt idx="0">
                  <c:v>0.23400000000000001</c:v>
                </c:pt>
                <c:pt idx="1">
                  <c:v>0.33900000000000002</c:v>
                </c:pt>
                <c:pt idx="2">
                  <c:v>0.73799999999999999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0B-4763-9156-73CDAADE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434416"/>
        <c:axId val="474242128"/>
      </c:lineChart>
      <c:catAx>
        <c:axId val="8284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42128"/>
        <c:crosses val="autoZero"/>
        <c:auto val="1"/>
        <c:lblAlgn val="ctr"/>
        <c:lblOffset val="100"/>
        <c:noMultiLvlLbl val="0"/>
      </c:catAx>
      <c:valAx>
        <c:axId val="47424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4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Projection to support 0ut of School rate reduction</a:t>
            </a:r>
            <a:r>
              <a:rPr lang="en-US" baseline="0" dirty="0"/>
              <a:t> by 2027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Sheet1!$F$3:$F$5</c:f>
              <c:strCache>
                <c:ptCount val="3"/>
                <c:pt idx="0">
                  <c:v>Total</c:v>
                </c:pt>
                <c:pt idx="1">
                  <c:v>Primary </c:v>
                </c:pt>
                <c:pt idx="2">
                  <c:v>Secondary</c:v>
                </c:pt>
              </c:strCache>
            </c:strRef>
          </c:cat>
          <c:val>
            <c:numRef>
              <c:f>Sheet1!$G$3:$G$5</c:f>
              <c:numCache>
                <c:formatCode>0%</c:formatCode>
                <c:ptCount val="3"/>
                <c:pt idx="0">
                  <c:v>0.41</c:v>
                </c:pt>
                <c:pt idx="1">
                  <c:v>0.32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C-4EB0-B9D5-9932F37B62AE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Sheet1!$F$3:$F$5</c:f>
              <c:strCache>
                <c:ptCount val="3"/>
                <c:pt idx="0">
                  <c:v>Total</c:v>
                </c:pt>
                <c:pt idx="1">
                  <c:v>Primary </c:v>
                </c:pt>
                <c:pt idx="2">
                  <c:v>Secondary</c:v>
                </c:pt>
              </c:strCache>
            </c:strRef>
          </c:cat>
          <c:val>
            <c:numRef>
              <c:f>Sheet1!$H$3:$H$5</c:f>
              <c:numCache>
                <c:formatCode>0%</c:formatCode>
                <c:ptCount val="3"/>
                <c:pt idx="0">
                  <c:v>0.32</c:v>
                </c:pt>
                <c:pt idx="1">
                  <c:v>0.25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C-4EB0-B9D5-9932F37B6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698679008"/>
        <c:axId val="479769648"/>
      </c:barChart>
      <c:catAx>
        <c:axId val="698679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Projection to reduce Out of School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69648"/>
        <c:crosses val="autoZero"/>
        <c:auto val="1"/>
        <c:lblAlgn val="ctr"/>
        <c:lblOffset val="100"/>
        <c:noMultiLvlLbl val="0"/>
      </c:catAx>
      <c:valAx>
        <c:axId val="47976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7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'Projection on the proportion of teachers who received minimum training by 2027 2023', '2027' by 'Field1'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Sheet1!$J$3:$J$5</c:f>
              <c:strCache>
                <c:ptCount val="3"/>
                <c:pt idx="0">
                  <c:v>Total</c:v>
                </c:pt>
                <c:pt idx="1">
                  <c:v>Female</c:v>
                </c:pt>
                <c:pt idx="2">
                  <c:v>Male</c:v>
                </c:pt>
              </c:strCache>
            </c:strRef>
          </c:cat>
          <c:val>
            <c:numRef>
              <c:f>Sheet1!$K$3:$K$5</c:f>
              <c:numCache>
                <c:formatCode>0.00%</c:formatCode>
                <c:ptCount val="3"/>
                <c:pt idx="0" formatCode="0%">
                  <c:v>0.66</c:v>
                </c:pt>
                <c:pt idx="1">
                  <c:v>0.71699999999999997</c:v>
                </c:pt>
                <c:pt idx="2" formatCode="0%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2-48A6-91A1-0A7EE7C5169F}"/>
            </c:ext>
          </c:extLst>
        </c:ser>
        <c:ser>
          <c:idx val="1"/>
          <c:order val="1"/>
          <c:tx>
            <c:strRef>
              <c:f>Sheet1!$L$2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Sheet1!$J$3:$J$5</c:f>
              <c:strCache>
                <c:ptCount val="3"/>
                <c:pt idx="0">
                  <c:v>Total</c:v>
                </c:pt>
                <c:pt idx="1">
                  <c:v>Female</c:v>
                </c:pt>
                <c:pt idx="2">
                  <c:v>Male</c:v>
                </c:pt>
              </c:strCache>
            </c:strRef>
          </c:cat>
          <c:val>
            <c:numRef>
              <c:f>Sheet1!$L$3:$L$5</c:f>
              <c:numCache>
                <c:formatCode>0%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2-48A6-91A1-0A7EE7C51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30"/>
        <c:axId val="707858528"/>
        <c:axId val="722455680"/>
      </c:barChart>
      <c:catAx>
        <c:axId val="7078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455680"/>
        <c:crosses val="autoZero"/>
        <c:auto val="1"/>
        <c:lblAlgn val="ctr"/>
        <c:lblOffset val="100"/>
        <c:noMultiLvlLbl val="0"/>
      </c:catAx>
      <c:valAx>
        <c:axId val="7224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85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862068036641"/>
          <c:y val="0.91152562641726553"/>
          <c:w val="0.20296515290051009"/>
          <c:h val="7.1281038820383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8:44:3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8:44:38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8:44:45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87EF8-0E69-4C70-B244-3DFA44189D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819F-AEBA-4D4E-A68F-863096D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4819F-AEBA-4D4E-A68F-863096D6FE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</a:p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 5 is used as some private schools do not have grade 6</a:t>
            </a:r>
          </a:p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 target is 12% increase from baseline </a:t>
            </a:r>
          </a:p>
          <a:p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MICS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819F-AEBA-4D4E-A68F-863096D6FE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4819F-AEBA-4D4E-A68F-863096D6FE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4819F-AEBA-4D4E-A68F-863096D6FE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4819F-AEBA-4D4E-A68F-863096D6FE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4819F-AEBA-4D4E-A68F-863096D6FE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4819F-AEBA-4D4E-A68F-863096D6FE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1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3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9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0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5EDE-AA4D-458E-97D3-CE4E89FF6C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E3F1-05A7-40B1-A38E-BA4B1D64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5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3.xml"/><Relationship Id="rId5" Type="http://schemas.openxmlformats.org/officeDocument/2006/relationships/image" Target="../media/image3.png"/><Relationship Id="rId10" Type="http://schemas.openxmlformats.org/officeDocument/2006/relationships/customXml" Target="../ink/ink2.xm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geria.un.org/en/214596-united-nations-sustainable-development-cooperation-framework-unsdcf-2023-20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4196" y="1760143"/>
            <a:ext cx="7460486" cy="7950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77BB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Capacity Building Workshop for </a:t>
            </a:r>
            <a:r>
              <a:rPr lang="en-US" sz="2800" b="1" dirty="0" err="1">
                <a:solidFill>
                  <a:srgbClr val="0077BB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Honourable</a:t>
            </a:r>
            <a:r>
              <a:rPr lang="en-US" sz="2800" b="1" dirty="0">
                <a:solidFill>
                  <a:srgbClr val="0077BB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 Commissioners of Education in Nigeria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185" y="2571590"/>
            <a:ext cx="271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December 7, 2023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B18856-59A5-E382-EBA4-99760736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24" y="7219035"/>
            <a:ext cx="5001745" cy="231159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FC0162D-A454-25AE-B16A-101006DDD731}"/>
              </a:ext>
            </a:extLst>
          </p:cNvPr>
          <p:cNvGrpSpPr/>
          <p:nvPr/>
        </p:nvGrpSpPr>
        <p:grpSpPr>
          <a:xfrm>
            <a:off x="194399" y="292251"/>
            <a:ext cx="2192998" cy="1135816"/>
            <a:chOff x="194399" y="292251"/>
            <a:chExt cx="2192998" cy="1135816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B4A37E-868D-9857-788D-E2765ED6B9E4}"/>
                </a:ext>
              </a:extLst>
            </p:cNvPr>
            <p:cNvGrpSpPr/>
            <p:nvPr/>
          </p:nvGrpSpPr>
          <p:grpSpPr>
            <a:xfrm>
              <a:off x="194399" y="292251"/>
              <a:ext cx="2192998" cy="1135816"/>
              <a:chOff x="194399" y="292251"/>
              <a:chExt cx="2192998" cy="1135816"/>
            </a:xfrm>
          </p:grpSpPr>
          <p:pic>
            <p:nvPicPr>
              <p:cNvPr id="10" name="Picture 9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4F1047A0-40FF-B222-7A08-857A0B7AB2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C373BA4-C3E9-B94C-3142-DA6007059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851" y="511967"/>
                <a:ext cx="1215546" cy="546077"/>
              </a:xfrm>
              <a:prstGeom prst="rect">
                <a:avLst/>
              </a:prstGeom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709E34-6563-EAE5-964B-B37E023FC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477" y="7219035"/>
            <a:ext cx="3998820" cy="35580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61FD62-AAB9-87C1-5443-562465FE3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7" y="2887245"/>
            <a:ext cx="12192000" cy="3691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40FAD57-400F-DF67-FF7C-E21FCD4A9D44}"/>
                  </a:ext>
                </a:extLst>
              </p14:cNvPr>
              <p14:cNvContentPartPr/>
              <p14:nvPr/>
            </p14:nvContentPartPr>
            <p14:xfrm>
              <a:off x="9056390" y="2441428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40FAD57-400F-DF67-FF7C-E21FCD4A9D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47390" y="24324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7D210C-4C15-3864-147A-F8D6975B9C86}"/>
                  </a:ext>
                </a:extLst>
              </p14:cNvPr>
              <p14:cNvContentPartPr/>
              <p14:nvPr/>
            </p14:nvContentPartPr>
            <p14:xfrm>
              <a:off x="7956950" y="2159188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7D210C-4C15-3864-147A-F8D6975B9C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7950" y="21505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90668F-4A45-0EED-246D-C8FD1695C56E}"/>
                  </a:ext>
                </a:extLst>
              </p14:cNvPr>
              <p14:cNvContentPartPr/>
              <p14:nvPr/>
            </p14:nvContentPartPr>
            <p14:xfrm>
              <a:off x="4999910" y="5164828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90668F-4A45-0EED-246D-C8FD1695C5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0910" y="51561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82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5898" y="1279780"/>
            <a:ext cx="7169624" cy="489213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interventions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the rollout of foundational literacy and numeracy approaches in both formal schools and non-formal learning centers.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Expand, Integrate and Strengthen Systems (EISS) to build teachers’ capacity and resilience.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inclusive and equitable education, health and wellbeing for thriving adolescent and young persons.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 learners with relevant skills to meet individual, labor market and societal demands through TVET, transferable and employability skills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76995"/>
            <a:ext cx="12192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任意多边形 31"/>
          <p:cNvSpPr/>
          <p:nvPr/>
        </p:nvSpPr>
        <p:spPr>
          <a:xfrm>
            <a:off x="245660" y="1377653"/>
            <a:ext cx="4531056" cy="4995847"/>
          </a:xfrm>
          <a:custGeom>
            <a:avLst/>
            <a:gdLst>
              <a:gd name="connsiteX0" fmla="*/ 0 w 3518787"/>
              <a:gd name="connsiteY0" fmla="*/ 0 h 4155440"/>
              <a:gd name="connsiteX1" fmla="*/ 3064083 w 3518787"/>
              <a:gd name="connsiteY1" fmla="*/ 0 h 4155440"/>
              <a:gd name="connsiteX2" fmla="*/ 3064083 w 3518787"/>
              <a:gd name="connsiteY2" fmla="*/ 1813992 h 4155440"/>
              <a:gd name="connsiteX3" fmla="*/ 3518787 w 3518787"/>
              <a:gd name="connsiteY3" fmla="*/ 2077721 h 4155440"/>
              <a:gd name="connsiteX4" fmla="*/ 3064083 w 3518787"/>
              <a:gd name="connsiteY4" fmla="*/ 2341449 h 4155440"/>
              <a:gd name="connsiteX5" fmla="*/ 3064083 w 3518787"/>
              <a:gd name="connsiteY5" fmla="*/ 4155440 h 4155440"/>
              <a:gd name="connsiteX6" fmla="*/ 0 w 3518787"/>
              <a:gd name="connsiteY6" fmla="*/ 415544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787" h="4155440">
                <a:moveTo>
                  <a:pt x="0" y="0"/>
                </a:moveTo>
                <a:lnTo>
                  <a:pt x="3064083" y="0"/>
                </a:lnTo>
                <a:lnTo>
                  <a:pt x="3064083" y="1813992"/>
                </a:lnTo>
                <a:lnTo>
                  <a:pt x="3518787" y="2077721"/>
                </a:lnTo>
                <a:lnTo>
                  <a:pt x="3064083" y="2341449"/>
                </a:lnTo>
                <a:lnTo>
                  <a:pt x="3064083" y="4155440"/>
                </a:lnTo>
                <a:lnTo>
                  <a:pt x="0" y="4155440"/>
                </a:lnTo>
                <a:close/>
              </a:path>
            </a:pathLst>
          </a:custGeom>
          <a:noFill/>
          <a:ln w="38100">
            <a:solidFill>
              <a:srgbClr val="0077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0182" y="1603043"/>
            <a:ext cx="3519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 3:</a:t>
            </a:r>
          </a:p>
          <a:p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education eco-system is better able to transform the delivery of quality inclusive education that rapidly improves learning outcomes and skills development, including in humanitarian and fragile contexts.</a:t>
            </a:r>
            <a:endParaRPr lang="en-US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FAB080-C226-A248-87C9-1E4DE6069F58}"/>
              </a:ext>
            </a:extLst>
          </p:cNvPr>
          <p:cNvSpPr/>
          <p:nvPr/>
        </p:nvSpPr>
        <p:spPr>
          <a:xfrm>
            <a:off x="4528737" y="6521857"/>
            <a:ext cx="7663263" cy="336143"/>
          </a:xfrm>
          <a:prstGeom prst="rect">
            <a:avLst/>
          </a:prstGeom>
          <a:solidFill>
            <a:srgbClr val="0077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Capacity building workshop for Commissioners of Education in Nigeria. December 7,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407F6-1E5A-7369-47E6-F014B8F34B20}"/>
              </a:ext>
            </a:extLst>
          </p:cNvPr>
          <p:cNvSpPr txBox="1"/>
          <p:nvPr/>
        </p:nvSpPr>
        <p:spPr>
          <a:xfrm>
            <a:off x="4972334" y="366799"/>
            <a:ext cx="7096836" cy="523220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Overarching intervention by output areas are: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9F7074-ACDC-2390-0534-A0C176EBC1E5}"/>
              </a:ext>
            </a:extLst>
          </p:cNvPr>
          <p:cNvGrpSpPr/>
          <p:nvPr/>
        </p:nvGrpSpPr>
        <p:grpSpPr>
          <a:xfrm>
            <a:off x="0" y="100533"/>
            <a:ext cx="1705970" cy="973678"/>
            <a:chOff x="194399" y="292251"/>
            <a:chExt cx="2106768" cy="11358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A54A14-AB0D-9DBC-A21A-6019DF1F813F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F10EF7-4209-67AD-D3AC-9C4B9EFC2354}"/>
                </a:ext>
              </a:extLst>
            </p:cNvPr>
            <p:cNvGrpSpPr/>
            <p:nvPr/>
          </p:nvGrpSpPr>
          <p:grpSpPr>
            <a:xfrm>
              <a:off x="194399" y="292251"/>
              <a:ext cx="2106768" cy="1135816"/>
              <a:chOff x="194399" y="292251"/>
              <a:chExt cx="2106768" cy="1135816"/>
            </a:xfrm>
          </p:grpSpPr>
          <p:pic>
            <p:nvPicPr>
              <p:cNvPr id="8" name="Picture 7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36FF9EB8-977C-63FC-958B-4FDD02A2AB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E1B5C83-50FE-21E9-985F-1A6B6319D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852" y="511969"/>
                <a:ext cx="1129315" cy="5073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728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555" y="1406116"/>
            <a:ext cx="3312247" cy="473303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67" y="1265049"/>
            <a:ext cx="3288705" cy="47355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-12681" y="1265049"/>
            <a:ext cx="12192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02116DC-10C3-EF06-548E-9910390D7235}"/>
              </a:ext>
            </a:extLst>
          </p:cNvPr>
          <p:cNvSpPr/>
          <p:nvPr/>
        </p:nvSpPr>
        <p:spPr>
          <a:xfrm>
            <a:off x="245660" y="2497547"/>
            <a:ext cx="6182436" cy="1924308"/>
          </a:xfrm>
          <a:prstGeom prst="rect">
            <a:avLst/>
          </a:prstGeom>
          <a:solidFill>
            <a:srgbClr val="079D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 will remain committed to supporting Nigeria in the achievement of its goals by facilitating and supporting a multi-sectoral coordination platform for Education response.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F9477-1489-FDAE-3016-EEFA47DCDF70}"/>
              </a:ext>
            </a:extLst>
          </p:cNvPr>
          <p:cNvSpPr txBox="1"/>
          <p:nvPr/>
        </p:nvSpPr>
        <p:spPr>
          <a:xfrm>
            <a:off x="4972334" y="366799"/>
            <a:ext cx="7096836" cy="523220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62D2DA-306D-A509-6B2D-69EE8F435D6F}"/>
              </a:ext>
            </a:extLst>
          </p:cNvPr>
          <p:cNvGrpSpPr/>
          <p:nvPr/>
        </p:nvGrpSpPr>
        <p:grpSpPr>
          <a:xfrm>
            <a:off x="0" y="100533"/>
            <a:ext cx="1705970" cy="973678"/>
            <a:chOff x="194399" y="292251"/>
            <a:chExt cx="2106768" cy="113581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10A53C-B354-450E-322D-936318D6204A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534ADC-670B-D9AF-268D-4007044C6016}"/>
                </a:ext>
              </a:extLst>
            </p:cNvPr>
            <p:cNvGrpSpPr/>
            <p:nvPr/>
          </p:nvGrpSpPr>
          <p:grpSpPr>
            <a:xfrm>
              <a:off x="194399" y="292251"/>
              <a:ext cx="2106768" cy="1135816"/>
              <a:chOff x="194399" y="292251"/>
              <a:chExt cx="2106768" cy="1135816"/>
            </a:xfrm>
          </p:grpSpPr>
          <p:pic>
            <p:nvPicPr>
              <p:cNvPr id="9" name="Picture 8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AADF0687-9476-B4D3-1ACE-EDDD1D8A4F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D41368D-FF49-B915-CDC9-5C9A46C7D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852" y="511969"/>
                <a:ext cx="1129315" cy="507339"/>
              </a:xfrm>
              <a:prstGeom prst="rect">
                <a:avLst/>
              </a:prstGeom>
            </p:spPr>
          </p:pic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44099-C5E2-90AA-EA85-2881680B848B}"/>
              </a:ext>
            </a:extLst>
          </p:cNvPr>
          <p:cNvSpPr/>
          <p:nvPr/>
        </p:nvSpPr>
        <p:spPr>
          <a:xfrm>
            <a:off x="10058400" y="5647832"/>
            <a:ext cx="2010770" cy="982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Thank you!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FA3D15-44A9-AD1B-43B3-C7BF7A4E7D66}"/>
              </a:ext>
            </a:extLst>
          </p:cNvPr>
          <p:cNvSpPr/>
          <p:nvPr/>
        </p:nvSpPr>
        <p:spPr>
          <a:xfrm>
            <a:off x="5145206" y="26476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2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41810"/>
            <a:ext cx="12191998" cy="4562535"/>
          </a:xfrm>
          <a:prstGeom prst="rect">
            <a:avLst/>
          </a:prstGeom>
          <a:solidFill>
            <a:srgbClr val="00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92" y="4967645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42D42B-C844-0975-BEDA-EDA44B43254C}"/>
              </a:ext>
            </a:extLst>
          </p:cNvPr>
          <p:cNvSpPr txBox="1"/>
          <p:nvPr/>
        </p:nvSpPr>
        <p:spPr>
          <a:xfrm>
            <a:off x="5539562" y="2530549"/>
            <a:ext cx="62357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Nigeria remains the most populous country in Africa with approximately 213 million people.</a:t>
            </a: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country’s population growth is rapid with attendant pressure on the delivery of social services including education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EDAEDF-2CFE-92DF-3ABF-6CCE061FE8D2}"/>
              </a:ext>
            </a:extLst>
          </p:cNvPr>
          <p:cNvGrpSpPr/>
          <p:nvPr/>
        </p:nvGrpSpPr>
        <p:grpSpPr>
          <a:xfrm>
            <a:off x="194399" y="292251"/>
            <a:ext cx="2192998" cy="1135816"/>
            <a:chOff x="194399" y="292251"/>
            <a:chExt cx="2192998" cy="113581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05C869-5845-B576-5967-228A4CC57193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6E10F3-EC13-2FB1-0EB8-91E9D634659F}"/>
                </a:ext>
              </a:extLst>
            </p:cNvPr>
            <p:cNvGrpSpPr/>
            <p:nvPr/>
          </p:nvGrpSpPr>
          <p:grpSpPr>
            <a:xfrm>
              <a:off x="194399" y="292251"/>
              <a:ext cx="2192998" cy="1135816"/>
              <a:chOff x="194399" y="292251"/>
              <a:chExt cx="2192998" cy="1135816"/>
            </a:xfrm>
          </p:grpSpPr>
          <p:pic>
            <p:nvPicPr>
              <p:cNvPr id="49" name="Picture 48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B07C32EE-DA64-0AD1-CF08-8BB8CC055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2AE81E3-FD3A-776D-1670-4786CF5A7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851" y="511967"/>
                <a:ext cx="1215546" cy="546077"/>
              </a:xfrm>
              <a:prstGeom prst="rect">
                <a:avLst/>
              </a:prstGeom>
            </p:spPr>
          </p:pic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BE4D4E55-E829-5670-10D3-9413A78C0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2" b="44165"/>
          <a:stretch/>
        </p:blipFill>
        <p:spPr>
          <a:xfrm>
            <a:off x="0" y="1400701"/>
            <a:ext cx="5539562" cy="53762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77B8600-7334-9880-D8DB-E8CBE246CF8F}"/>
              </a:ext>
            </a:extLst>
          </p:cNvPr>
          <p:cNvSpPr txBox="1"/>
          <p:nvPr/>
        </p:nvSpPr>
        <p:spPr>
          <a:xfrm>
            <a:off x="0" y="1433155"/>
            <a:ext cx="12192000" cy="584775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7A0895-62D8-70F3-FF7E-35D2A60B863D}"/>
              </a:ext>
            </a:extLst>
          </p:cNvPr>
          <p:cNvCxnSpPr/>
          <p:nvPr/>
        </p:nvCxnSpPr>
        <p:spPr>
          <a:xfrm>
            <a:off x="5539562" y="2241810"/>
            <a:ext cx="0" cy="45625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CA3318F-3785-3C0D-48F8-8087D14A78C5}"/>
              </a:ext>
            </a:extLst>
          </p:cNvPr>
          <p:cNvSpPr/>
          <p:nvPr/>
        </p:nvSpPr>
        <p:spPr>
          <a:xfrm>
            <a:off x="0" y="6212501"/>
            <a:ext cx="5539560" cy="5644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Capacity building workshop for Commissioners of Education in Nigeria. December 7, 2023</a:t>
            </a:r>
          </a:p>
        </p:txBody>
      </p:sp>
    </p:spTree>
    <p:extLst>
      <p:ext uri="{BB962C8B-B14F-4D97-AF65-F5344CB8AC3E}">
        <p14:creationId xmlns:p14="http://schemas.microsoft.com/office/powerpoint/2010/main" val="112751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24E9777-DF7E-45E5-B387-86C306DA6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28197-2357-98CF-B22E-4254A99E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3" y="1469504"/>
            <a:ext cx="3639746" cy="609483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Evidence are: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63A9-3183-F920-8546-422DB2830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33" y="2620641"/>
            <a:ext cx="4004532" cy="3023702"/>
          </a:xfrm>
        </p:spPr>
        <p:txBody>
          <a:bodyPr anchor="ctr">
            <a:noAutofit/>
          </a:bodyPr>
          <a:lstStyle/>
          <a:p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and out of school crises, </a:t>
            </a:r>
          </a:p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ccess to inclusive and equitable quality education, and;</a:t>
            </a:r>
          </a:p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kills development</a:t>
            </a:r>
            <a:endParaRPr lang="en-US" sz="33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110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35D5A6-AB7A-4677-8D44-034515D6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4757" y="703666"/>
            <a:ext cx="7168911" cy="563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A497996F-F9E1-CA0D-46AE-D57A83F2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948" y="994483"/>
            <a:ext cx="3252711" cy="2171183"/>
          </a:xfrm>
          <a:prstGeom prst="rect">
            <a:avLst/>
          </a:prstGeom>
        </p:spPr>
      </p:pic>
      <p:pic>
        <p:nvPicPr>
          <p:cNvPr id="6" name="Picture 5" descr="A child climbing a ladder&#10;&#10;Description automatically generated">
            <a:extLst>
              <a:ext uri="{FF2B5EF4-FFF2-40B4-BE49-F238E27FC236}">
                <a16:creationId xmlns:a16="http://schemas.microsoft.com/office/drawing/2014/main" id="{B61F9976-4634-A699-AB6C-D46262F50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157" y="834690"/>
            <a:ext cx="2873835" cy="192546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E0AD8A2-2858-8EEB-2894-0B73B3771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4" t="37868" r="90475" b="45429"/>
          <a:stretch/>
        </p:blipFill>
        <p:spPr bwMode="auto">
          <a:xfrm>
            <a:off x="6565056" y="2890115"/>
            <a:ext cx="4007979" cy="323322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ED169F7-147C-CED6-882C-9AE9452BDD07}"/>
              </a:ext>
            </a:extLst>
          </p:cNvPr>
          <p:cNvGrpSpPr/>
          <p:nvPr/>
        </p:nvGrpSpPr>
        <p:grpSpPr>
          <a:xfrm>
            <a:off x="36773" y="30624"/>
            <a:ext cx="2192998" cy="1086544"/>
            <a:chOff x="194399" y="292251"/>
            <a:chExt cx="2192998" cy="11358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0CE774-8D18-5C7A-DB34-3E9835D4518B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AB68467-94BC-A530-4701-6226525D2ACC}"/>
                </a:ext>
              </a:extLst>
            </p:cNvPr>
            <p:cNvGrpSpPr/>
            <p:nvPr/>
          </p:nvGrpSpPr>
          <p:grpSpPr>
            <a:xfrm>
              <a:off x="194399" y="292251"/>
              <a:ext cx="2192998" cy="1135816"/>
              <a:chOff x="194399" y="292251"/>
              <a:chExt cx="2192998" cy="1135816"/>
            </a:xfrm>
          </p:grpSpPr>
          <p:pic>
            <p:nvPicPr>
              <p:cNvPr id="11" name="Picture 10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3DE3234B-BF70-E87D-2E44-E236F01AC9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3" name="Picture 12" descr="A logo with a pencil and a globe&#10;&#10;Description automatically generated with medium confidence">
                <a:extLst>
                  <a:ext uri="{FF2B5EF4-FFF2-40B4-BE49-F238E27FC236}">
                    <a16:creationId xmlns:a16="http://schemas.microsoft.com/office/drawing/2014/main" id="{4C9054EA-BD38-6471-EC0C-931F3E0E2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851" y="511967"/>
                <a:ext cx="1215546" cy="546077"/>
              </a:xfrm>
              <a:prstGeom prst="rect">
                <a:avLst/>
              </a:prstGeom>
            </p:spPr>
          </p:pic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BFC6408-7048-204C-376F-D32358BF96B4}"/>
              </a:ext>
            </a:extLst>
          </p:cNvPr>
          <p:cNvSpPr/>
          <p:nvPr/>
        </p:nvSpPr>
        <p:spPr>
          <a:xfrm>
            <a:off x="0" y="5905733"/>
            <a:ext cx="4804756" cy="5242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Capacity building workshop for Commissioners of Education in Nigeria. December 7, 2023</a:t>
            </a:r>
          </a:p>
        </p:txBody>
      </p:sp>
    </p:spTree>
    <p:extLst>
      <p:ext uri="{BB962C8B-B14F-4D97-AF65-F5344CB8AC3E}">
        <p14:creationId xmlns:p14="http://schemas.microsoft.com/office/powerpoint/2010/main" val="184695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C1DE-C22B-1859-E6F0-910F172C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21" y="1702703"/>
            <a:ext cx="3725376" cy="457061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8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p</a:t>
            </a:r>
            <a:r>
              <a:rPr lang="en-US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ercentage of children a) in grade 3; b) at the end of primary education; and c) at the end of lower secondary education achieving minimum proficiency levels in reading and mathematics. (SGD 4.1.1) from </a:t>
            </a:r>
            <a:r>
              <a:rPr lang="en-US" sz="80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20.90%(G3); 20.30%(G5); 65.90%(G9)</a:t>
            </a:r>
            <a:r>
              <a:rPr lang="en-US" sz="8000" b="1" kern="1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8000" b="1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23.40% G3; 33.90% G5; 73.80% G9 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9BABA4-1727-632F-1CCD-134C6D1DB7D7}"/>
              </a:ext>
            </a:extLst>
          </p:cNvPr>
          <p:cNvGrpSpPr/>
          <p:nvPr/>
        </p:nvGrpSpPr>
        <p:grpSpPr>
          <a:xfrm>
            <a:off x="194399" y="292251"/>
            <a:ext cx="2192998" cy="1135816"/>
            <a:chOff x="194399" y="292251"/>
            <a:chExt cx="2192998" cy="11358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C1DB2-AF16-1A1E-F461-6C9C5EB482F3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4389BF-38DC-3BBD-FACD-907B7D59908F}"/>
                </a:ext>
              </a:extLst>
            </p:cNvPr>
            <p:cNvGrpSpPr/>
            <p:nvPr/>
          </p:nvGrpSpPr>
          <p:grpSpPr>
            <a:xfrm>
              <a:off x="194399" y="292251"/>
              <a:ext cx="2192998" cy="1135816"/>
              <a:chOff x="194399" y="292251"/>
              <a:chExt cx="2192998" cy="1135816"/>
            </a:xfrm>
          </p:grpSpPr>
          <p:pic>
            <p:nvPicPr>
              <p:cNvPr id="8" name="Picture 7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5BEBECF7-7A9F-FDC9-7926-655ECFD70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0AC11F7-5448-43D8-8447-D4231C8A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851" y="511967"/>
                <a:ext cx="1215546" cy="546077"/>
              </a:xfrm>
              <a:prstGeom prst="rect">
                <a:avLst/>
              </a:prstGeom>
            </p:spPr>
          </p:pic>
        </p:grpSp>
      </p:grpSp>
      <p:sp>
        <p:nvSpPr>
          <p:cNvPr id="10" name="任意多边形 31">
            <a:extLst>
              <a:ext uri="{FF2B5EF4-FFF2-40B4-BE49-F238E27FC236}">
                <a16:creationId xmlns:a16="http://schemas.microsoft.com/office/drawing/2014/main" id="{36D9F438-80B7-2438-A66B-D55876219D35}"/>
              </a:ext>
            </a:extLst>
          </p:cNvPr>
          <p:cNvSpPr/>
          <p:nvPr/>
        </p:nvSpPr>
        <p:spPr>
          <a:xfrm>
            <a:off x="194399" y="1702703"/>
            <a:ext cx="4445838" cy="4640898"/>
          </a:xfrm>
          <a:custGeom>
            <a:avLst/>
            <a:gdLst>
              <a:gd name="connsiteX0" fmla="*/ 0 w 3518787"/>
              <a:gd name="connsiteY0" fmla="*/ 0 h 4155440"/>
              <a:gd name="connsiteX1" fmla="*/ 3064083 w 3518787"/>
              <a:gd name="connsiteY1" fmla="*/ 0 h 4155440"/>
              <a:gd name="connsiteX2" fmla="*/ 3064083 w 3518787"/>
              <a:gd name="connsiteY2" fmla="*/ 1813992 h 4155440"/>
              <a:gd name="connsiteX3" fmla="*/ 3518787 w 3518787"/>
              <a:gd name="connsiteY3" fmla="*/ 2077721 h 4155440"/>
              <a:gd name="connsiteX4" fmla="*/ 3064083 w 3518787"/>
              <a:gd name="connsiteY4" fmla="*/ 2341449 h 4155440"/>
              <a:gd name="connsiteX5" fmla="*/ 3064083 w 3518787"/>
              <a:gd name="connsiteY5" fmla="*/ 4155440 h 4155440"/>
              <a:gd name="connsiteX6" fmla="*/ 0 w 3518787"/>
              <a:gd name="connsiteY6" fmla="*/ 415544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787" h="4155440">
                <a:moveTo>
                  <a:pt x="0" y="0"/>
                </a:moveTo>
                <a:lnTo>
                  <a:pt x="3064083" y="0"/>
                </a:lnTo>
                <a:lnTo>
                  <a:pt x="3064083" y="1813992"/>
                </a:lnTo>
                <a:lnTo>
                  <a:pt x="3518787" y="2077721"/>
                </a:lnTo>
                <a:lnTo>
                  <a:pt x="3064083" y="2341449"/>
                </a:lnTo>
                <a:lnTo>
                  <a:pt x="3064083" y="4155440"/>
                </a:lnTo>
                <a:lnTo>
                  <a:pt x="0" y="4155440"/>
                </a:lnTo>
                <a:close/>
              </a:path>
            </a:pathLst>
          </a:custGeom>
          <a:noFill/>
          <a:ln w="38100">
            <a:solidFill>
              <a:srgbClr val="0077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3EA37-F600-CDA9-BF29-572698ACBB19}"/>
              </a:ext>
            </a:extLst>
          </p:cNvPr>
          <p:cNvSpPr txBox="1"/>
          <p:nvPr/>
        </p:nvSpPr>
        <p:spPr>
          <a:xfrm>
            <a:off x="2953234" y="968548"/>
            <a:ext cx="8842518" cy="646331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UN, we are committed to driving this agenda with the government at the federal and state levels by working to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 descr="Chart type: Clustered Bar. '2023', '2027' by 'Projection to reduce Out of School rate'&#10;&#10;Description automatically generated">
            <a:extLst>
              <a:ext uri="{FF2B5EF4-FFF2-40B4-BE49-F238E27FC236}">
                <a16:creationId xmlns:a16="http://schemas.microsoft.com/office/drawing/2014/main" id="{643AFD79-4419-359C-030C-F18EAC6E1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2767"/>
              </p:ext>
            </p:extLst>
          </p:nvPr>
        </p:nvGraphicFramePr>
        <p:xfrm>
          <a:off x="4517409" y="1702704"/>
          <a:ext cx="7278343" cy="466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2628CD7-C1BD-0351-8C65-FBF8D2F70908}"/>
              </a:ext>
            </a:extLst>
          </p:cNvPr>
          <p:cNvSpPr/>
          <p:nvPr/>
        </p:nvSpPr>
        <p:spPr>
          <a:xfrm>
            <a:off x="4517409" y="6521857"/>
            <a:ext cx="7674591" cy="336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Capacity building workshop for Commissioners of Education in Nigeria. December 7, 2023</a:t>
            </a:r>
          </a:p>
        </p:txBody>
      </p:sp>
    </p:spTree>
    <p:extLst>
      <p:ext uri="{BB962C8B-B14F-4D97-AF65-F5344CB8AC3E}">
        <p14:creationId xmlns:p14="http://schemas.microsoft.com/office/powerpoint/2010/main" val="285594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C1DE-C22B-1859-E6F0-910F172C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00" y="1983707"/>
            <a:ext cx="3384182" cy="4362326"/>
          </a:xfrm>
        </p:spPr>
        <p:txBody>
          <a:bodyPr>
            <a:normAutofit fontScale="925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To reduce o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ut-of-school rate for children of primary and lower secondary school age:(SDG 4.1.4) </a:t>
            </a:r>
            <a:r>
              <a:rPr lang="en-US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5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41%(Total); 32%(Primary); 50%(Secondary)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500" b="1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32%(Total); 25%(Primary) and 45%(Secondary)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9BABA4-1727-632F-1CCD-134C6D1DB7D7}"/>
              </a:ext>
            </a:extLst>
          </p:cNvPr>
          <p:cNvGrpSpPr/>
          <p:nvPr/>
        </p:nvGrpSpPr>
        <p:grpSpPr>
          <a:xfrm>
            <a:off x="194399" y="292251"/>
            <a:ext cx="2192998" cy="1135816"/>
            <a:chOff x="194399" y="292251"/>
            <a:chExt cx="2192998" cy="11358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C1DB2-AF16-1A1E-F461-6C9C5EB482F3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4389BF-38DC-3BBD-FACD-907B7D59908F}"/>
                </a:ext>
              </a:extLst>
            </p:cNvPr>
            <p:cNvGrpSpPr/>
            <p:nvPr/>
          </p:nvGrpSpPr>
          <p:grpSpPr>
            <a:xfrm>
              <a:off x="194399" y="292251"/>
              <a:ext cx="2192998" cy="1135816"/>
              <a:chOff x="194399" y="292251"/>
              <a:chExt cx="2192998" cy="1135816"/>
            </a:xfrm>
          </p:grpSpPr>
          <p:pic>
            <p:nvPicPr>
              <p:cNvPr id="8" name="Picture 7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5BEBECF7-7A9F-FDC9-7926-655ECFD70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0AC11F7-5448-43D8-8447-D4231C8A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851" y="511967"/>
                <a:ext cx="1215546" cy="546077"/>
              </a:xfrm>
              <a:prstGeom prst="rect">
                <a:avLst/>
              </a:prstGeom>
            </p:spPr>
          </p:pic>
        </p:grpSp>
      </p:grpSp>
      <p:sp>
        <p:nvSpPr>
          <p:cNvPr id="10" name="任意多边形 31">
            <a:extLst>
              <a:ext uri="{FF2B5EF4-FFF2-40B4-BE49-F238E27FC236}">
                <a16:creationId xmlns:a16="http://schemas.microsoft.com/office/drawing/2014/main" id="{36D9F438-80B7-2438-A66B-D55876219D35}"/>
              </a:ext>
            </a:extLst>
          </p:cNvPr>
          <p:cNvSpPr/>
          <p:nvPr/>
        </p:nvSpPr>
        <p:spPr>
          <a:xfrm>
            <a:off x="382601" y="1869536"/>
            <a:ext cx="3984684" cy="4571488"/>
          </a:xfrm>
          <a:custGeom>
            <a:avLst/>
            <a:gdLst>
              <a:gd name="connsiteX0" fmla="*/ 0 w 3518787"/>
              <a:gd name="connsiteY0" fmla="*/ 0 h 4155440"/>
              <a:gd name="connsiteX1" fmla="*/ 3064083 w 3518787"/>
              <a:gd name="connsiteY1" fmla="*/ 0 h 4155440"/>
              <a:gd name="connsiteX2" fmla="*/ 3064083 w 3518787"/>
              <a:gd name="connsiteY2" fmla="*/ 1813992 h 4155440"/>
              <a:gd name="connsiteX3" fmla="*/ 3518787 w 3518787"/>
              <a:gd name="connsiteY3" fmla="*/ 2077721 h 4155440"/>
              <a:gd name="connsiteX4" fmla="*/ 3064083 w 3518787"/>
              <a:gd name="connsiteY4" fmla="*/ 2341449 h 4155440"/>
              <a:gd name="connsiteX5" fmla="*/ 3064083 w 3518787"/>
              <a:gd name="connsiteY5" fmla="*/ 4155440 h 4155440"/>
              <a:gd name="connsiteX6" fmla="*/ 0 w 3518787"/>
              <a:gd name="connsiteY6" fmla="*/ 415544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787" h="4155440">
                <a:moveTo>
                  <a:pt x="0" y="0"/>
                </a:moveTo>
                <a:lnTo>
                  <a:pt x="3064083" y="0"/>
                </a:lnTo>
                <a:lnTo>
                  <a:pt x="3064083" y="1813992"/>
                </a:lnTo>
                <a:lnTo>
                  <a:pt x="3518787" y="2077721"/>
                </a:lnTo>
                <a:lnTo>
                  <a:pt x="3064083" y="2341449"/>
                </a:lnTo>
                <a:lnTo>
                  <a:pt x="3064083" y="4155440"/>
                </a:lnTo>
                <a:lnTo>
                  <a:pt x="0" y="4155440"/>
                </a:lnTo>
                <a:close/>
              </a:path>
            </a:pathLst>
          </a:custGeom>
          <a:noFill/>
          <a:ln w="38100">
            <a:solidFill>
              <a:srgbClr val="0077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3EA37-F600-CDA9-BF29-572698ACBB19}"/>
              </a:ext>
            </a:extLst>
          </p:cNvPr>
          <p:cNvSpPr txBox="1"/>
          <p:nvPr/>
        </p:nvSpPr>
        <p:spPr>
          <a:xfrm>
            <a:off x="3165290" y="1041395"/>
            <a:ext cx="8679475" cy="646331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UN, we are committed to driving this agenda with the government at the federal and state levels by working to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 descr="Chart type: Clustered Column. '2023', '2027' by 'Projection to reduce Out of School rate'&#10;&#10;Description automatically generated">
            <a:extLst>
              <a:ext uri="{FF2B5EF4-FFF2-40B4-BE49-F238E27FC236}">
                <a16:creationId xmlns:a16="http://schemas.microsoft.com/office/drawing/2014/main" id="{33BB26AE-8526-0CBD-BBE3-925B0D209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084545"/>
              </p:ext>
            </p:extLst>
          </p:nvPr>
        </p:nvGraphicFramePr>
        <p:xfrm>
          <a:off x="4517409" y="1828878"/>
          <a:ext cx="7290626" cy="457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B70D90-F781-3FFB-53EA-327B1AF8DD62}"/>
              </a:ext>
            </a:extLst>
          </p:cNvPr>
          <p:cNvSpPr/>
          <p:nvPr/>
        </p:nvSpPr>
        <p:spPr>
          <a:xfrm>
            <a:off x="4517409" y="6521857"/>
            <a:ext cx="7674591" cy="336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Capacity building workshop for Commissioners of Education in Nigeria. December 7, 2023</a:t>
            </a:r>
          </a:p>
        </p:txBody>
      </p:sp>
    </p:spTree>
    <p:extLst>
      <p:ext uri="{BB962C8B-B14F-4D97-AF65-F5344CB8AC3E}">
        <p14:creationId xmlns:p14="http://schemas.microsoft.com/office/powerpoint/2010/main" val="408717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C1DE-C22B-1859-E6F0-910F172C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" y="1719618"/>
            <a:ext cx="3505730" cy="4723712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increase the 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roportion of teachers who have received at least the minimum organized teacher training (e.g. pedagogical training) pre-service, or in-service required for teaching at the relevant level, by sex and education level (%) (SDG 4.c.1</a:t>
            </a: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4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66%(Total); 71.7%(Female); 61%(Male)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400" b="1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80%(Total); 80%(Female); 80%(Male)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9BABA4-1727-632F-1CCD-134C6D1DB7D7}"/>
              </a:ext>
            </a:extLst>
          </p:cNvPr>
          <p:cNvGrpSpPr/>
          <p:nvPr/>
        </p:nvGrpSpPr>
        <p:grpSpPr>
          <a:xfrm>
            <a:off x="194399" y="292251"/>
            <a:ext cx="2192998" cy="1135816"/>
            <a:chOff x="194399" y="292251"/>
            <a:chExt cx="2192998" cy="11358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C1DB2-AF16-1A1E-F461-6C9C5EB482F3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4389BF-38DC-3BBD-FACD-907B7D59908F}"/>
                </a:ext>
              </a:extLst>
            </p:cNvPr>
            <p:cNvGrpSpPr/>
            <p:nvPr/>
          </p:nvGrpSpPr>
          <p:grpSpPr>
            <a:xfrm>
              <a:off x="194399" y="292251"/>
              <a:ext cx="2192998" cy="1135816"/>
              <a:chOff x="194399" y="292251"/>
              <a:chExt cx="2192998" cy="1135816"/>
            </a:xfrm>
          </p:grpSpPr>
          <p:pic>
            <p:nvPicPr>
              <p:cNvPr id="8" name="Picture 7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5BEBECF7-7A9F-FDC9-7926-655ECFD70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0AC11F7-5448-43D8-8447-D4231C8A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851" y="511967"/>
                <a:ext cx="1215546" cy="546077"/>
              </a:xfrm>
              <a:prstGeom prst="rect">
                <a:avLst/>
              </a:prstGeom>
            </p:spPr>
          </p:pic>
        </p:grpSp>
      </p:grpSp>
      <p:sp>
        <p:nvSpPr>
          <p:cNvPr id="10" name="任意多边形 31">
            <a:extLst>
              <a:ext uri="{FF2B5EF4-FFF2-40B4-BE49-F238E27FC236}">
                <a16:creationId xmlns:a16="http://schemas.microsoft.com/office/drawing/2014/main" id="{36D9F438-80B7-2438-A66B-D55876219D35}"/>
              </a:ext>
            </a:extLst>
          </p:cNvPr>
          <p:cNvSpPr/>
          <p:nvPr/>
        </p:nvSpPr>
        <p:spPr>
          <a:xfrm>
            <a:off x="194399" y="1719618"/>
            <a:ext cx="4213826" cy="4821901"/>
          </a:xfrm>
          <a:custGeom>
            <a:avLst/>
            <a:gdLst>
              <a:gd name="connsiteX0" fmla="*/ 0 w 3518787"/>
              <a:gd name="connsiteY0" fmla="*/ 0 h 4155440"/>
              <a:gd name="connsiteX1" fmla="*/ 3064083 w 3518787"/>
              <a:gd name="connsiteY1" fmla="*/ 0 h 4155440"/>
              <a:gd name="connsiteX2" fmla="*/ 3064083 w 3518787"/>
              <a:gd name="connsiteY2" fmla="*/ 1813992 h 4155440"/>
              <a:gd name="connsiteX3" fmla="*/ 3518787 w 3518787"/>
              <a:gd name="connsiteY3" fmla="*/ 2077721 h 4155440"/>
              <a:gd name="connsiteX4" fmla="*/ 3064083 w 3518787"/>
              <a:gd name="connsiteY4" fmla="*/ 2341449 h 4155440"/>
              <a:gd name="connsiteX5" fmla="*/ 3064083 w 3518787"/>
              <a:gd name="connsiteY5" fmla="*/ 4155440 h 4155440"/>
              <a:gd name="connsiteX6" fmla="*/ 0 w 3518787"/>
              <a:gd name="connsiteY6" fmla="*/ 415544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787" h="4155440">
                <a:moveTo>
                  <a:pt x="0" y="0"/>
                </a:moveTo>
                <a:lnTo>
                  <a:pt x="3064083" y="0"/>
                </a:lnTo>
                <a:lnTo>
                  <a:pt x="3064083" y="1813992"/>
                </a:lnTo>
                <a:lnTo>
                  <a:pt x="3518787" y="2077721"/>
                </a:lnTo>
                <a:lnTo>
                  <a:pt x="3064083" y="2341449"/>
                </a:lnTo>
                <a:lnTo>
                  <a:pt x="3064083" y="4155440"/>
                </a:lnTo>
                <a:lnTo>
                  <a:pt x="0" y="4155440"/>
                </a:lnTo>
                <a:close/>
              </a:path>
            </a:pathLst>
          </a:custGeom>
          <a:noFill/>
          <a:ln w="38100">
            <a:solidFill>
              <a:srgbClr val="0077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3EA37-F600-CDA9-BF29-572698ACBB19}"/>
              </a:ext>
            </a:extLst>
          </p:cNvPr>
          <p:cNvSpPr txBox="1"/>
          <p:nvPr/>
        </p:nvSpPr>
        <p:spPr>
          <a:xfrm>
            <a:off x="3015165" y="971624"/>
            <a:ext cx="8831882" cy="646331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UN, we are committed to driving this agenda with the government at the federal and state levels by working to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Chart type: Clustered Column. 'Projection on the proportion of teachers who received minimum training by 2027 2023', '2027' by 'Field1'&#10;&#10;Description automatically generated">
            <a:extLst>
              <a:ext uri="{FF2B5EF4-FFF2-40B4-BE49-F238E27FC236}">
                <a16:creationId xmlns:a16="http://schemas.microsoft.com/office/drawing/2014/main" id="{29D8B7EC-A2B3-4E90-9B42-D4D9BDD4C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796338"/>
              </p:ext>
            </p:extLst>
          </p:nvPr>
        </p:nvGraphicFramePr>
        <p:xfrm>
          <a:off x="4517409" y="1899695"/>
          <a:ext cx="7164757" cy="443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F58BE81-1BE7-1D1D-AA8C-4605A8D9D11C}"/>
              </a:ext>
            </a:extLst>
          </p:cNvPr>
          <p:cNvSpPr/>
          <p:nvPr/>
        </p:nvSpPr>
        <p:spPr>
          <a:xfrm>
            <a:off x="4517409" y="6443330"/>
            <a:ext cx="7674591" cy="336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Capacity building workshop for Commissioners of Education in Nigeria. December 7, 2023</a:t>
            </a:r>
          </a:p>
        </p:txBody>
      </p:sp>
    </p:spTree>
    <p:extLst>
      <p:ext uri="{BB962C8B-B14F-4D97-AF65-F5344CB8AC3E}">
        <p14:creationId xmlns:p14="http://schemas.microsoft.com/office/powerpoint/2010/main" val="403619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4707" y="122651"/>
            <a:ext cx="7501632" cy="307777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Nations Sustainable Development Cooperation Framework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9555" y="1406116"/>
            <a:ext cx="3312247" cy="473303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94474"/>
            <a:ext cx="12192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任意多边形 31"/>
          <p:cNvSpPr/>
          <p:nvPr/>
        </p:nvSpPr>
        <p:spPr>
          <a:xfrm>
            <a:off x="341425" y="1469775"/>
            <a:ext cx="4009593" cy="4530830"/>
          </a:xfrm>
          <a:custGeom>
            <a:avLst/>
            <a:gdLst>
              <a:gd name="connsiteX0" fmla="*/ 0 w 3518787"/>
              <a:gd name="connsiteY0" fmla="*/ 0 h 4155440"/>
              <a:gd name="connsiteX1" fmla="*/ 3064083 w 3518787"/>
              <a:gd name="connsiteY1" fmla="*/ 0 h 4155440"/>
              <a:gd name="connsiteX2" fmla="*/ 3064083 w 3518787"/>
              <a:gd name="connsiteY2" fmla="*/ 1813992 h 4155440"/>
              <a:gd name="connsiteX3" fmla="*/ 3518787 w 3518787"/>
              <a:gd name="connsiteY3" fmla="*/ 2077721 h 4155440"/>
              <a:gd name="connsiteX4" fmla="*/ 3064083 w 3518787"/>
              <a:gd name="connsiteY4" fmla="*/ 2341449 h 4155440"/>
              <a:gd name="connsiteX5" fmla="*/ 3064083 w 3518787"/>
              <a:gd name="connsiteY5" fmla="*/ 4155440 h 4155440"/>
              <a:gd name="connsiteX6" fmla="*/ 0 w 3518787"/>
              <a:gd name="connsiteY6" fmla="*/ 415544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787" h="4155440">
                <a:moveTo>
                  <a:pt x="0" y="0"/>
                </a:moveTo>
                <a:lnTo>
                  <a:pt x="3064083" y="0"/>
                </a:lnTo>
                <a:lnTo>
                  <a:pt x="3064083" y="1813992"/>
                </a:lnTo>
                <a:lnTo>
                  <a:pt x="3518787" y="2077721"/>
                </a:lnTo>
                <a:lnTo>
                  <a:pt x="3064083" y="2341449"/>
                </a:lnTo>
                <a:lnTo>
                  <a:pt x="3064083" y="4155440"/>
                </a:lnTo>
                <a:lnTo>
                  <a:pt x="0" y="4155440"/>
                </a:lnTo>
                <a:close/>
              </a:path>
            </a:pathLst>
          </a:custGeom>
          <a:noFill/>
          <a:ln w="38100">
            <a:solidFill>
              <a:srgbClr val="0077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2323" y="1776100"/>
            <a:ext cx="3289300" cy="376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 support will be coordinated within the framework of the UN-Nigeria partnership agreement (UNSDCF 2023 – 2027)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339" y="1194406"/>
            <a:ext cx="37973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 on Education Outcome: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51	By 2027, people in Nigeria enjoy equitable access and use of quality education system that delivers an inclusive education for learning and transferable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Accessible: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https://nigeria.un.org/en/214596-united-nations-sustainable-development-cooperation-framework-unsdcf-2023-2027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6575-335D-6F60-E0B2-E98F187BCF44}"/>
              </a:ext>
            </a:extLst>
          </p:cNvPr>
          <p:cNvSpPr txBox="1"/>
          <p:nvPr/>
        </p:nvSpPr>
        <p:spPr>
          <a:xfrm>
            <a:off x="5619124" y="324622"/>
            <a:ext cx="21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UNSDCF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636DF1-D81B-9A59-AD15-FC1C212822B7}"/>
              </a:ext>
            </a:extLst>
          </p:cNvPr>
          <p:cNvCxnSpPr>
            <a:cxnSpLocks/>
          </p:cNvCxnSpPr>
          <p:nvPr/>
        </p:nvCxnSpPr>
        <p:spPr>
          <a:xfrm>
            <a:off x="4248914" y="537353"/>
            <a:ext cx="1447060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E7A756-1084-080F-3C76-89F933C20ABF}"/>
              </a:ext>
            </a:extLst>
          </p:cNvPr>
          <p:cNvCxnSpPr>
            <a:cxnSpLocks/>
          </p:cNvCxnSpPr>
          <p:nvPr/>
        </p:nvCxnSpPr>
        <p:spPr>
          <a:xfrm>
            <a:off x="6577702" y="524677"/>
            <a:ext cx="1447060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B5C03F1-8AB1-6A61-20A2-4F546BB23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18" y="1395627"/>
            <a:ext cx="3460891" cy="46049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990B6FD-53C3-E039-09C5-FA54116F88C4}"/>
              </a:ext>
            </a:extLst>
          </p:cNvPr>
          <p:cNvSpPr/>
          <p:nvPr/>
        </p:nvSpPr>
        <p:spPr>
          <a:xfrm>
            <a:off x="8120339" y="5071732"/>
            <a:ext cx="3906410" cy="928873"/>
          </a:xfrm>
          <a:prstGeom prst="rect">
            <a:avLst/>
          </a:prstGeom>
          <a:solidFill>
            <a:srgbClr val="00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and State peculiarities will be taken into consideration while intervening 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A6CAC7-FF57-D650-6D58-0B23CA7DB55A}"/>
              </a:ext>
            </a:extLst>
          </p:cNvPr>
          <p:cNvGrpSpPr/>
          <p:nvPr/>
        </p:nvGrpSpPr>
        <p:grpSpPr>
          <a:xfrm>
            <a:off x="48397" y="76799"/>
            <a:ext cx="1539492" cy="895755"/>
            <a:chOff x="194399" y="292251"/>
            <a:chExt cx="2106768" cy="113581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D6DF2F-A24D-B6DD-17BD-FD74ADFF056F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3930FB-3337-D821-07C9-131C5710779F}"/>
                </a:ext>
              </a:extLst>
            </p:cNvPr>
            <p:cNvGrpSpPr/>
            <p:nvPr/>
          </p:nvGrpSpPr>
          <p:grpSpPr>
            <a:xfrm>
              <a:off x="194399" y="292251"/>
              <a:ext cx="2106768" cy="1135816"/>
              <a:chOff x="194399" y="292251"/>
              <a:chExt cx="2106768" cy="1135816"/>
            </a:xfrm>
          </p:grpSpPr>
          <p:pic>
            <p:nvPicPr>
              <p:cNvPr id="31" name="Picture 30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8F0F03EF-DDBB-9E5F-2427-CD02FE7552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7555568-81D7-3547-8CB4-371066FBD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852" y="511969"/>
                <a:ext cx="1129315" cy="507339"/>
              </a:xfrm>
              <a:prstGeom prst="rect">
                <a:avLst/>
              </a:prstGeom>
            </p:spPr>
          </p:pic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9FB92B2-3614-085E-A81C-0FCEE4925CAD}"/>
              </a:ext>
            </a:extLst>
          </p:cNvPr>
          <p:cNvSpPr/>
          <p:nvPr/>
        </p:nvSpPr>
        <p:spPr>
          <a:xfrm>
            <a:off x="4517409" y="6521857"/>
            <a:ext cx="7674591" cy="336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Capacity building workshop for Commissioners of Education in Nigeria. December 7, 2023</a:t>
            </a:r>
          </a:p>
        </p:txBody>
      </p:sp>
    </p:spTree>
    <p:extLst>
      <p:ext uri="{BB962C8B-B14F-4D97-AF65-F5344CB8AC3E}">
        <p14:creationId xmlns:p14="http://schemas.microsoft.com/office/powerpoint/2010/main" val="259968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4012" y="1023584"/>
            <a:ext cx="7096836" cy="52971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interventions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Federal and State governments to review and align ESP to SDG4 to increase and expand access, inclusion, equity, and quality of learning outcomes.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systemic capacity to manage and use EMIS,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Lurits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TMIS and Learning Assessment.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4012" y="270677"/>
            <a:ext cx="7096836" cy="523220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Overarching intervention by output areas are: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4019"/>
            <a:ext cx="12192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任意多边形 31"/>
          <p:cNvSpPr/>
          <p:nvPr/>
        </p:nvSpPr>
        <p:spPr>
          <a:xfrm>
            <a:off x="291152" y="1151560"/>
            <a:ext cx="4512860" cy="5169178"/>
          </a:xfrm>
          <a:custGeom>
            <a:avLst/>
            <a:gdLst>
              <a:gd name="connsiteX0" fmla="*/ 0 w 3518787"/>
              <a:gd name="connsiteY0" fmla="*/ 0 h 4155440"/>
              <a:gd name="connsiteX1" fmla="*/ 3064083 w 3518787"/>
              <a:gd name="connsiteY1" fmla="*/ 0 h 4155440"/>
              <a:gd name="connsiteX2" fmla="*/ 3064083 w 3518787"/>
              <a:gd name="connsiteY2" fmla="*/ 1813992 h 4155440"/>
              <a:gd name="connsiteX3" fmla="*/ 3518787 w 3518787"/>
              <a:gd name="connsiteY3" fmla="*/ 2077721 h 4155440"/>
              <a:gd name="connsiteX4" fmla="*/ 3064083 w 3518787"/>
              <a:gd name="connsiteY4" fmla="*/ 2341449 h 4155440"/>
              <a:gd name="connsiteX5" fmla="*/ 3064083 w 3518787"/>
              <a:gd name="connsiteY5" fmla="*/ 4155440 h 4155440"/>
              <a:gd name="connsiteX6" fmla="*/ 0 w 3518787"/>
              <a:gd name="connsiteY6" fmla="*/ 415544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787" h="4155440">
                <a:moveTo>
                  <a:pt x="0" y="0"/>
                </a:moveTo>
                <a:lnTo>
                  <a:pt x="3064083" y="0"/>
                </a:lnTo>
                <a:lnTo>
                  <a:pt x="3064083" y="1813992"/>
                </a:lnTo>
                <a:lnTo>
                  <a:pt x="3518787" y="2077721"/>
                </a:lnTo>
                <a:lnTo>
                  <a:pt x="3064083" y="2341449"/>
                </a:lnTo>
                <a:lnTo>
                  <a:pt x="3064083" y="4155440"/>
                </a:lnTo>
                <a:lnTo>
                  <a:pt x="0" y="4155440"/>
                </a:lnTo>
                <a:close/>
              </a:path>
            </a:pathLst>
          </a:custGeom>
          <a:noFill/>
          <a:ln w="38100">
            <a:solidFill>
              <a:srgbClr val="0077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1152" y="1470904"/>
            <a:ext cx="3723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 1: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strengthening to plan, implement and monitor the delivery of basic quality inclusive education for knowledge and skills acquisition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6D088-9D38-D423-5973-0AA4A57F8A5A}"/>
              </a:ext>
            </a:extLst>
          </p:cNvPr>
          <p:cNvSpPr/>
          <p:nvPr/>
        </p:nvSpPr>
        <p:spPr>
          <a:xfrm>
            <a:off x="4528737" y="6482104"/>
            <a:ext cx="7663263" cy="336143"/>
          </a:xfrm>
          <a:prstGeom prst="rect">
            <a:avLst/>
          </a:prstGeom>
          <a:solidFill>
            <a:srgbClr val="0077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Capacity building workshop for Commissioners of Education in Nigeria. December 7, 2023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D677E-35AA-205C-CD3B-8950F563196A}"/>
              </a:ext>
            </a:extLst>
          </p:cNvPr>
          <p:cNvGrpSpPr/>
          <p:nvPr/>
        </p:nvGrpSpPr>
        <p:grpSpPr>
          <a:xfrm>
            <a:off x="0" y="84607"/>
            <a:ext cx="1539492" cy="895755"/>
            <a:chOff x="194399" y="292251"/>
            <a:chExt cx="2106768" cy="11358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99749C-C7BD-5CD5-982C-3F704878EA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92AB76-3265-88EB-F174-76C3437DA4BA}"/>
                </a:ext>
              </a:extLst>
            </p:cNvPr>
            <p:cNvGrpSpPr/>
            <p:nvPr/>
          </p:nvGrpSpPr>
          <p:grpSpPr>
            <a:xfrm>
              <a:off x="194399" y="292251"/>
              <a:ext cx="2106768" cy="1135816"/>
              <a:chOff x="194399" y="292251"/>
              <a:chExt cx="2106768" cy="1135816"/>
            </a:xfrm>
          </p:grpSpPr>
          <p:pic>
            <p:nvPicPr>
              <p:cNvPr id="11" name="Picture 10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D0FE4F11-7F27-386B-EFA0-310C9FD00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E23C636-DE7E-9A2E-BC73-C44C57BEF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852" y="511969"/>
                <a:ext cx="1129315" cy="5073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309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0732" y="1407298"/>
            <a:ext cx="6811590" cy="49252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interventions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technical support to improve access to quality and inclusive education and skills development for out of school children and young people including in refugee-hosting areas.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youth and adult literacy including the development and institutionalization of accredited and flexible learning pathways and digital technologies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technical assistance in implementation and monitoring of safe schools' framework.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04794"/>
            <a:ext cx="12192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任意多边形 31"/>
          <p:cNvSpPr/>
          <p:nvPr/>
        </p:nvSpPr>
        <p:spPr>
          <a:xfrm>
            <a:off x="139678" y="1407298"/>
            <a:ext cx="4909994" cy="5034441"/>
          </a:xfrm>
          <a:custGeom>
            <a:avLst/>
            <a:gdLst>
              <a:gd name="connsiteX0" fmla="*/ 0 w 3518787"/>
              <a:gd name="connsiteY0" fmla="*/ 0 h 4155440"/>
              <a:gd name="connsiteX1" fmla="*/ 3064083 w 3518787"/>
              <a:gd name="connsiteY1" fmla="*/ 0 h 4155440"/>
              <a:gd name="connsiteX2" fmla="*/ 3064083 w 3518787"/>
              <a:gd name="connsiteY2" fmla="*/ 1813992 h 4155440"/>
              <a:gd name="connsiteX3" fmla="*/ 3518787 w 3518787"/>
              <a:gd name="connsiteY3" fmla="*/ 2077721 h 4155440"/>
              <a:gd name="connsiteX4" fmla="*/ 3064083 w 3518787"/>
              <a:gd name="connsiteY4" fmla="*/ 2341449 h 4155440"/>
              <a:gd name="connsiteX5" fmla="*/ 3064083 w 3518787"/>
              <a:gd name="connsiteY5" fmla="*/ 4155440 h 4155440"/>
              <a:gd name="connsiteX6" fmla="*/ 0 w 3518787"/>
              <a:gd name="connsiteY6" fmla="*/ 415544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787" h="4155440">
                <a:moveTo>
                  <a:pt x="0" y="0"/>
                </a:moveTo>
                <a:lnTo>
                  <a:pt x="3064083" y="0"/>
                </a:lnTo>
                <a:lnTo>
                  <a:pt x="3064083" y="1813992"/>
                </a:lnTo>
                <a:lnTo>
                  <a:pt x="3518787" y="2077721"/>
                </a:lnTo>
                <a:lnTo>
                  <a:pt x="3064083" y="2341449"/>
                </a:lnTo>
                <a:lnTo>
                  <a:pt x="3064083" y="4155440"/>
                </a:lnTo>
                <a:lnTo>
                  <a:pt x="0" y="4155440"/>
                </a:lnTo>
                <a:close/>
              </a:path>
            </a:pathLst>
          </a:custGeom>
          <a:noFill/>
          <a:ln w="38100">
            <a:solidFill>
              <a:srgbClr val="0077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9307" y="1451886"/>
            <a:ext cx="40783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 2:</a:t>
            </a:r>
          </a:p>
          <a:p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Government, communities, and their partners demonstrate increased capacities to expand access to quality inclusive formal (pre-primary to secondary) and non-formal education, including in humanitarian and fragile contexts, and reduce the number of out-of-school children.</a:t>
            </a:r>
            <a:endParaRPr lang="en-US" sz="2600" dirty="0"/>
          </a:p>
          <a:p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0B28C7-A2CE-F027-1275-7BD204FBD2E9}"/>
              </a:ext>
            </a:extLst>
          </p:cNvPr>
          <p:cNvSpPr/>
          <p:nvPr/>
        </p:nvSpPr>
        <p:spPr>
          <a:xfrm>
            <a:off x="4528737" y="6521857"/>
            <a:ext cx="7663263" cy="336143"/>
          </a:xfrm>
          <a:prstGeom prst="rect">
            <a:avLst/>
          </a:prstGeom>
          <a:solidFill>
            <a:srgbClr val="0077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Capacity building workshop for Commissioners of Education in Nigeria. December 7,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2385F-2036-ABA3-427E-C5318282C1B6}"/>
              </a:ext>
            </a:extLst>
          </p:cNvPr>
          <p:cNvSpPr txBox="1"/>
          <p:nvPr/>
        </p:nvSpPr>
        <p:spPr>
          <a:xfrm>
            <a:off x="5240731" y="426286"/>
            <a:ext cx="6852525" cy="523220"/>
          </a:xfrm>
          <a:prstGeom prst="rect">
            <a:avLst/>
          </a:prstGeom>
          <a:solidFill>
            <a:srgbClr val="0077BB"/>
          </a:solidFill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Overarching intervention by output areas are: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4FC38E-55B9-7586-9BCD-E0E7A7CA22EB}"/>
              </a:ext>
            </a:extLst>
          </p:cNvPr>
          <p:cNvGrpSpPr/>
          <p:nvPr/>
        </p:nvGrpSpPr>
        <p:grpSpPr>
          <a:xfrm>
            <a:off x="0" y="100533"/>
            <a:ext cx="1705970" cy="973678"/>
            <a:chOff x="194399" y="292251"/>
            <a:chExt cx="2106768" cy="113581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D7E16E-64AF-5C7C-C82F-D3851A43AB02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3" y="292251"/>
              <a:ext cx="0" cy="1021645"/>
            </a:xfrm>
            <a:prstGeom prst="line">
              <a:avLst/>
            </a:prstGeom>
            <a:ln w="12700">
              <a:solidFill>
                <a:srgbClr val="0077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03CFEA-AE5C-DD66-0554-1FA25C9BEF89}"/>
                </a:ext>
              </a:extLst>
            </p:cNvPr>
            <p:cNvGrpSpPr/>
            <p:nvPr/>
          </p:nvGrpSpPr>
          <p:grpSpPr>
            <a:xfrm>
              <a:off x="194399" y="292251"/>
              <a:ext cx="2106768" cy="1135816"/>
              <a:chOff x="194399" y="292251"/>
              <a:chExt cx="2106768" cy="1135816"/>
            </a:xfrm>
          </p:grpSpPr>
          <p:pic>
            <p:nvPicPr>
              <p:cNvPr id="9" name="Picture 8" descr="A logo of a united nations organization&#10;&#10;Description automatically generated">
                <a:extLst>
                  <a:ext uri="{FF2B5EF4-FFF2-40B4-BE49-F238E27FC236}">
                    <a16:creationId xmlns:a16="http://schemas.microsoft.com/office/drawing/2014/main" id="{534B1078-5CE4-F05C-5B8A-AC2EAB13CF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902" r="20039" b="12448"/>
              <a:stretch/>
            </p:blipFill>
            <p:spPr>
              <a:xfrm>
                <a:off x="194399" y="292251"/>
                <a:ext cx="913944" cy="113581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B8B2005-E1AB-F8E9-2445-287BF2CEA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852" y="511969"/>
                <a:ext cx="1129315" cy="5073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888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</TotalTime>
  <Words>948</Words>
  <Application>Microsoft Office PowerPoint</Application>
  <PresentationFormat>Widescreen</PresentationFormat>
  <Paragraphs>76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 Light</vt:lpstr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Evidence are: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Bin</dc:creator>
  <cp:lastModifiedBy>DIALLO, Abdourahamane</cp:lastModifiedBy>
  <cp:revision>73</cp:revision>
  <dcterms:created xsi:type="dcterms:W3CDTF">2019-03-20T08:22:20Z</dcterms:created>
  <dcterms:modified xsi:type="dcterms:W3CDTF">2023-12-06T17:10:59Z</dcterms:modified>
</cp:coreProperties>
</file>