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9" r:id="rId3"/>
    <p:sldId id="4197" r:id="rId4"/>
    <p:sldId id="271" r:id="rId5"/>
    <p:sldId id="270" r:id="rId6"/>
    <p:sldId id="4188" r:id="rId7"/>
    <p:sldId id="4189" r:id="rId8"/>
    <p:sldId id="4190" r:id="rId9"/>
    <p:sldId id="4191" r:id="rId10"/>
    <p:sldId id="4195" r:id="rId11"/>
    <p:sldId id="4194" r:id="rId12"/>
    <p:sldId id="4192" r:id="rId13"/>
    <p:sldId id="418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75" autoAdjust="0"/>
    <p:restoredTop sz="95033" autoAdjust="0"/>
  </p:normalViewPr>
  <p:slideViewPr>
    <p:cSldViewPr snapToGrid="0">
      <p:cViewPr varScale="1">
        <p:scale>
          <a:sx n="78" d="100"/>
          <a:sy n="78" d="100"/>
        </p:scale>
        <p:origin x="686" y="72"/>
      </p:cViewPr>
      <p:guideLst/>
    </p:cSldViewPr>
  </p:slideViewPr>
  <p:notesTextViewPr>
    <p:cViewPr>
      <p:scale>
        <a:sx n="1" d="1"/>
        <a:sy n="1" d="1"/>
      </p:scale>
      <p:origin x="0" y="0"/>
    </p:cViewPr>
  </p:notesTextViewPr>
  <p:sorterViewPr>
    <p:cViewPr>
      <p:scale>
        <a:sx n="168" d="100"/>
        <a:sy n="168"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1FF155-E2BA-4E25-B274-94F7C7061B82}"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1E980346-EA04-4E7E-84AC-3D20E823DE9F}">
      <dgm:prSet/>
      <dgm:spPr/>
      <dgm:t>
        <a:bodyPr/>
        <a:lstStyle/>
        <a:p>
          <a:r>
            <a:rPr lang="en-US" dirty="0">
              <a:latin typeface="Candara" panose="020E0502030303020204" pitchFamily="34" charset="0"/>
            </a:rPr>
            <a:t>Development of Reform Toolkits Containing Sample Templates, Guidelines, Etc.</a:t>
          </a:r>
        </a:p>
      </dgm:t>
    </dgm:pt>
    <dgm:pt modelId="{89FE9891-4060-456F-9CCC-E481A497EAD8}" type="parTrans" cxnId="{EACA6111-6C33-46AA-ACF4-3A7C658139B2}">
      <dgm:prSet/>
      <dgm:spPr/>
      <dgm:t>
        <a:bodyPr/>
        <a:lstStyle/>
        <a:p>
          <a:endParaRPr lang="en-US" dirty="0">
            <a:latin typeface="Candara" panose="020E0502030303020204" pitchFamily="34" charset="0"/>
          </a:endParaRPr>
        </a:p>
      </dgm:t>
    </dgm:pt>
    <dgm:pt modelId="{CABD90CD-6429-41D4-9739-A0A506683E50}" type="sibTrans" cxnId="{EACA6111-6C33-46AA-ACF4-3A7C658139B2}">
      <dgm:prSet/>
      <dgm:spPr/>
      <dgm:t>
        <a:bodyPr/>
        <a:lstStyle/>
        <a:p>
          <a:endParaRPr lang="en-US" dirty="0">
            <a:latin typeface="Candara" panose="020E0502030303020204" pitchFamily="34" charset="0"/>
          </a:endParaRPr>
        </a:p>
      </dgm:t>
    </dgm:pt>
    <dgm:pt modelId="{A17E50D5-AF92-4F0F-869D-6F0240662382}">
      <dgm:prSet/>
      <dgm:spPr/>
      <dgm:t>
        <a:bodyPr/>
        <a:lstStyle/>
        <a:p>
          <a:r>
            <a:rPr lang="en-US" dirty="0">
              <a:latin typeface="Candara" panose="020E0502030303020204" pitchFamily="34" charset="0"/>
            </a:rPr>
            <a:t>Sensitization Sessions</a:t>
          </a:r>
        </a:p>
      </dgm:t>
    </dgm:pt>
    <dgm:pt modelId="{9F02A4F0-EE5C-4514-8718-B52D714A0ACF}" type="parTrans" cxnId="{A8C8A3EF-DC25-4D82-8D22-76E58B479BBB}">
      <dgm:prSet/>
      <dgm:spPr/>
      <dgm:t>
        <a:bodyPr/>
        <a:lstStyle/>
        <a:p>
          <a:endParaRPr lang="en-US" dirty="0">
            <a:latin typeface="Candara" panose="020E0502030303020204" pitchFamily="34" charset="0"/>
          </a:endParaRPr>
        </a:p>
      </dgm:t>
    </dgm:pt>
    <dgm:pt modelId="{DCAB4A83-80F0-4C5A-A70D-DE9EF33AE3B4}" type="sibTrans" cxnId="{A8C8A3EF-DC25-4D82-8D22-76E58B479BBB}">
      <dgm:prSet/>
      <dgm:spPr/>
      <dgm:t>
        <a:bodyPr/>
        <a:lstStyle/>
        <a:p>
          <a:endParaRPr lang="en-US" dirty="0">
            <a:latin typeface="Candara" panose="020E0502030303020204" pitchFamily="34" charset="0"/>
          </a:endParaRPr>
        </a:p>
      </dgm:t>
    </dgm:pt>
    <dgm:pt modelId="{037F4099-8ADB-47C8-AEC2-E478AFA22297}">
      <dgm:prSet/>
      <dgm:spPr/>
      <dgm:t>
        <a:bodyPr/>
        <a:lstStyle/>
        <a:p>
          <a:r>
            <a:rPr lang="en-US" dirty="0">
              <a:latin typeface="Candara" panose="020E0502030303020204" pitchFamily="34" charset="0"/>
            </a:rPr>
            <a:t>Technical Walkthrough Sessions</a:t>
          </a:r>
        </a:p>
      </dgm:t>
    </dgm:pt>
    <dgm:pt modelId="{73A94D48-55A7-4657-826E-131C75540A18}" type="parTrans" cxnId="{75F609C6-AB47-47F6-848F-2386A332DD70}">
      <dgm:prSet/>
      <dgm:spPr/>
      <dgm:t>
        <a:bodyPr/>
        <a:lstStyle/>
        <a:p>
          <a:endParaRPr lang="en-US" dirty="0">
            <a:latin typeface="Candara" panose="020E0502030303020204" pitchFamily="34" charset="0"/>
          </a:endParaRPr>
        </a:p>
      </dgm:t>
    </dgm:pt>
    <dgm:pt modelId="{FD88EBDA-CF29-4F00-A093-DDA1A91814D4}" type="sibTrans" cxnId="{75F609C6-AB47-47F6-848F-2386A332DD70}">
      <dgm:prSet/>
      <dgm:spPr/>
      <dgm:t>
        <a:bodyPr/>
        <a:lstStyle/>
        <a:p>
          <a:endParaRPr lang="en-US" dirty="0">
            <a:latin typeface="Candara" panose="020E0502030303020204" pitchFamily="34" charset="0"/>
          </a:endParaRPr>
        </a:p>
      </dgm:t>
    </dgm:pt>
    <dgm:pt modelId="{156D9BEE-318C-40AE-8A5C-49168EB027B0}">
      <dgm:prSet/>
      <dgm:spPr/>
      <dgm:t>
        <a:bodyPr/>
        <a:lstStyle/>
        <a:p>
          <a:r>
            <a:rPr lang="en-US" dirty="0">
              <a:latin typeface="Candara" panose="020E0502030303020204" pitchFamily="34" charset="0"/>
            </a:rPr>
            <a:t>Peer Learning Sessions</a:t>
          </a:r>
        </a:p>
      </dgm:t>
    </dgm:pt>
    <dgm:pt modelId="{6E102302-60AD-47C1-8828-9E4A19A66001}" type="parTrans" cxnId="{ACFB89B5-875E-435F-A43F-23C8EA815B0C}">
      <dgm:prSet/>
      <dgm:spPr/>
      <dgm:t>
        <a:bodyPr/>
        <a:lstStyle/>
        <a:p>
          <a:endParaRPr lang="en-US" dirty="0">
            <a:latin typeface="Candara" panose="020E0502030303020204" pitchFamily="34" charset="0"/>
          </a:endParaRPr>
        </a:p>
      </dgm:t>
    </dgm:pt>
    <dgm:pt modelId="{F3977FF9-979C-495E-B2FE-0A1E2933CB2A}" type="sibTrans" cxnId="{ACFB89B5-875E-435F-A43F-23C8EA815B0C}">
      <dgm:prSet/>
      <dgm:spPr/>
      <dgm:t>
        <a:bodyPr/>
        <a:lstStyle/>
        <a:p>
          <a:endParaRPr lang="en-US" dirty="0">
            <a:latin typeface="Candara" panose="020E0502030303020204" pitchFamily="34" charset="0"/>
          </a:endParaRPr>
        </a:p>
      </dgm:t>
    </dgm:pt>
    <dgm:pt modelId="{88FFAB0D-686C-4C5D-9E19-2661C03479E4}">
      <dgm:prSet/>
      <dgm:spPr/>
      <dgm:t>
        <a:bodyPr/>
        <a:lstStyle/>
        <a:p>
          <a:r>
            <a:rPr lang="en-US" dirty="0">
              <a:latin typeface="Candara" panose="020E0502030303020204" pitchFamily="34" charset="0"/>
            </a:rPr>
            <a:t>Bilateral Advisory</a:t>
          </a:r>
        </a:p>
      </dgm:t>
    </dgm:pt>
    <dgm:pt modelId="{18BA7241-F164-44DF-A3DB-A3B0317467DA}" type="parTrans" cxnId="{DB33F27C-B667-47CE-A96D-63D651D2B4AB}">
      <dgm:prSet/>
      <dgm:spPr/>
      <dgm:t>
        <a:bodyPr/>
        <a:lstStyle/>
        <a:p>
          <a:endParaRPr lang="en-US" dirty="0">
            <a:latin typeface="Candara" panose="020E0502030303020204" pitchFamily="34" charset="0"/>
          </a:endParaRPr>
        </a:p>
      </dgm:t>
    </dgm:pt>
    <dgm:pt modelId="{D41D4577-66A2-4096-AA04-7C993358B642}" type="sibTrans" cxnId="{DB33F27C-B667-47CE-A96D-63D651D2B4AB}">
      <dgm:prSet/>
      <dgm:spPr/>
      <dgm:t>
        <a:bodyPr/>
        <a:lstStyle/>
        <a:p>
          <a:endParaRPr lang="en-US" dirty="0">
            <a:latin typeface="Candara" panose="020E0502030303020204" pitchFamily="34" charset="0"/>
          </a:endParaRPr>
        </a:p>
      </dgm:t>
    </dgm:pt>
    <dgm:pt modelId="{EEB9FCCC-6A1A-4058-9456-3AEE9816C31D}">
      <dgm:prSet/>
      <dgm:spPr/>
      <dgm:t>
        <a:bodyPr/>
        <a:lstStyle/>
        <a:p>
          <a:r>
            <a:rPr lang="en-US" dirty="0">
              <a:latin typeface="Candara" panose="020E0502030303020204" pitchFamily="34" charset="0"/>
            </a:rPr>
            <a:t>Remote Desk Review</a:t>
          </a:r>
        </a:p>
      </dgm:t>
    </dgm:pt>
    <dgm:pt modelId="{47AFBB7D-273D-4819-95AB-A82E45602867}" type="parTrans" cxnId="{B78B7EEB-7167-4335-842C-23DB7D8E62D7}">
      <dgm:prSet/>
      <dgm:spPr/>
      <dgm:t>
        <a:bodyPr/>
        <a:lstStyle/>
        <a:p>
          <a:endParaRPr lang="en-US" dirty="0">
            <a:latin typeface="Candara" panose="020E0502030303020204" pitchFamily="34" charset="0"/>
          </a:endParaRPr>
        </a:p>
      </dgm:t>
    </dgm:pt>
    <dgm:pt modelId="{14C704DF-76F6-4AA1-9636-96C479844C63}" type="sibTrans" cxnId="{B78B7EEB-7167-4335-842C-23DB7D8E62D7}">
      <dgm:prSet/>
      <dgm:spPr/>
      <dgm:t>
        <a:bodyPr/>
        <a:lstStyle/>
        <a:p>
          <a:endParaRPr lang="en-US" dirty="0">
            <a:latin typeface="Candara" panose="020E0502030303020204" pitchFamily="34" charset="0"/>
          </a:endParaRPr>
        </a:p>
      </dgm:t>
    </dgm:pt>
    <dgm:pt modelId="{B2107131-D37D-4F80-818A-AC929A678DB4}">
      <dgm:prSet/>
      <dgm:spPr/>
      <dgm:t>
        <a:bodyPr/>
        <a:lstStyle/>
        <a:p>
          <a:r>
            <a:rPr lang="en-US" dirty="0">
              <a:latin typeface="Candara" panose="020E0502030303020204" pitchFamily="34" charset="0"/>
            </a:rPr>
            <a:t>Exchange Visits</a:t>
          </a:r>
        </a:p>
      </dgm:t>
    </dgm:pt>
    <dgm:pt modelId="{AB47AF61-9B1D-478A-9554-B511CCECD37E}" type="parTrans" cxnId="{C0D8F041-B74A-44D0-896F-97697917C72C}">
      <dgm:prSet/>
      <dgm:spPr/>
      <dgm:t>
        <a:bodyPr/>
        <a:lstStyle/>
        <a:p>
          <a:endParaRPr lang="en-US" dirty="0">
            <a:latin typeface="Candara" panose="020E0502030303020204" pitchFamily="34" charset="0"/>
          </a:endParaRPr>
        </a:p>
      </dgm:t>
    </dgm:pt>
    <dgm:pt modelId="{2289BB48-C55F-4D58-896D-15F8972C378F}" type="sibTrans" cxnId="{C0D8F041-B74A-44D0-896F-97697917C72C}">
      <dgm:prSet/>
      <dgm:spPr/>
      <dgm:t>
        <a:bodyPr/>
        <a:lstStyle/>
        <a:p>
          <a:endParaRPr lang="en-US" dirty="0">
            <a:latin typeface="Candara" panose="020E0502030303020204" pitchFamily="34" charset="0"/>
          </a:endParaRPr>
        </a:p>
      </dgm:t>
    </dgm:pt>
    <dgm:pt modelId="{9CDF0A7B-C55A-49CC-84C3-FB54D057385A}">
      <dgm:prSet/>
      <dgm:spPr/>
      <dgm:t>
        <a:bodyPr/>
        <a:lstStyle/>
        <a:p>
          <a:r>
            <a:rPr lang="en-US" dirty="0">
              <a:latin typeface="Candara" panose="020E0502030303020204" pitchFamily="34" charset="0"/>
            </a:rPr>
            <a:t>Online Courses on Selected  Subjects</a:t>
          </a:r>
        </a:p>
      </dgm:t>
    </dgm:pt>
    <dgm:pt modelId="{627BABDC-655C-4E2C-8DF0-A812DC3D2B46}" type="parTrans" cxnId="{5017DD30-5D1A-477B-98D0-5F995F9D0A2C}">
      <dgm:prSet/>
      <dgm:spPr/>
      <dgm:t>
        <a:bodyPr/>
        <a:lstStyle/>
        <a:p>
          <a:endParaRPr lang="en-US" dirty="0">
            <a:latin typeface="Candara" panose="020E0502030303020204" pitchFamily="34" charset="0"/>
          </a:endParaRPr>
        </a:p>
      </dgm:t>
    </dgm:pt>
    <dgm:pt modelId="{E020641F-6DEB-48BD-9D7E-F7AC69ADE5D5}" type="sibTrans" cxnId="{5017DD30-5D1A-477B-98D0-5F995F9D0A2C}">
      <dgm:prSet/>
      <dgm:spPr/>
      <dgm:t>
        <a:bodyPr/>
        <a:lstStyle/>
        <a:p>
          <a:endParaRPr lang="en-US" dirty="0">
            <a:latin typeface="Candara" panose="020E0502030303020204" pitchFamily="34" charset="0"/>
          </a:endParaRPr>
        </a:p>
      </dgm:t>
    </dgm:pt>
    <dgm:pt modelId="{6B1CA175-B835-4A06-9A66-30205603149F}" type="pres">
      <dgm:prSet presAssocID="{F11FF155-E2BA-4E25-B274-94F7C7061B82}" presName="diagram" presStyleCnt="0">
        <dgm:presLayoutVars>
          <dgm:dir/>
          <dgm:resizeHandles val="exact"/>
        </dgm:presLayoutVars>
      </dgm:prSet>
      <dgm:spPr/>
    </dgm:pt>
    <dgm:pt modelId="{CDFD00C7-53F9-4A7B-8D55-67E9F00B67E9}" type="pres">
      <dgm:prSet presAssocID="{1E980346-EA04-4E7E-84AC-3D20E823DE9F}" presName="node" presStyleLbl="node1" presStyleIdx="0" presStyleCnt="8">
        <dgm:presLayoutVars>
          <dgm:bulletEnabled val="1"/>
        </dgm:presLayoutVars>
      </dgm:prSet>
      <dgm:spPr/>
    </dgm:pt>
    <dgm:pt modelId="{D0CF3540-0163-42B8-AEE0-C0F41CECDDBE}" type="pres">
      <dgm:prSet presAssocID="{CABD90CD-6429-41D4-9739-A0A506683E50}" presName="sibTrans" presStyleCnt="0"/>
      <dgm:spPr/>
    </dgm:pt>
    <dgm:pt modelId="{4742931C-0F1F-471E-86F7-E3783682EEFC}" type="pres">
      <dgm:prSet presAssocID="{A17E50D5-AF92-4F0F-869D-6F0240662382}" presName="node" presStyleLbl="node1" presStyleIdx="1" presStyleCnt="8">
        <dgm:presLayoutVars>
          <dgm:bulletEnabled val="1"/>
        </dgm:presLayoutVars>
      </dgm:prSet>
      <dgm:spPr/>
    </dgm:pt>
    <dgm:pt modelId="{8E6DFA9F-8FF1-4F3F-9601-F5B9DE5D5885}" type="pres">
      <dgm:prSet presAssocID="{DCAB4A83-80F0-4C5A-A70D-DE9EF33AE3B4}" presName="sibTrans" presStyleCnt="0"/>
      <dgm:spPr/>
    </dgm:pt>
    <dgm:pt modelId="{F677596A-AE9D-4B09-A0BB-2AD61C9865DD}" type="pres">
      <dgm:prSet presAssocID="{037F4099-8ADB-47C8-AEC2-E478AFA22297}" presName="node" presStyleLbl="node1" presStyleIdx="2" presStyleCnt="8">
        <dgm:presLayoutVars>
          <dgm:bulletEnabled val="1"/>
        </dgm:presLayoutVars>
      </dgm:prSet>
      <dgm:spPr/>
    </dgm:pt>
    <dgm:pt modelId="{7EBB456B-9027-4130-BF08-1FDAF34BE139}" type="pres">
      <dgm:prSet presAssocID="{FD88EBDA-CF29-4F00-A093-DDA1A91814D4}" presName="sibTrans" presStyleCnt="0"/>
      <dgm:spPr/>
    </dgm:pt>
    <dgm:pt modelId="{7CFF382E-1240-4AF1-9640-9F08F56A1402}" type="pres">
      <dgm:prSet presAssocID="{156D9BEE-318C-40AE-8A5C-49168EB027B0}" presName="node" presStyleLbl="node1" presStyleIdx="3" presStyleCnt="8">
        <dgm:presLayoutVars>
          <dgm:bulletEnabled val="1"/>
        </dgm:presLayoutVars>
      </dgm:prSet>
      <dgm:spPr/>
    </dgm:pt>
    <dgm:pt modelId="{61778415-0C37-4DE5-8749-1D54D98044B8}" type="pres">
      <dgm:prSet presAssocID="{F3977FF9-979C-495E-B2FE-0A1E2933CB2A}" presName="sibTrans" presStyleCnt="0"/>
      <dgm:spPr/>
    </dgm:pt>
    <dgm:pt modelId="{7E022449-4CCD-41CB-BDF3-E9CB0939A1B0}" type="pres">
      <dgm:prSet presAssocID="{88FFAB0D-686C-4C5D-9E19-2661C03479E4}" presName="node" presStyleLbl="node1" presStyleIdx="4" presStyleCnt="8">
        <dgm:presLayoutVars>
          <dgm:bulletEnabled val="1"/>
        </dgm:presLayoutVars>
      </dgm:prSet>
      <dgm:spPr/>
    </dgm:pt>
    <dgm:pt modelId="{27CF68F1-DD20-4E1B-9424-88D94BE5E9E0}" type="pres">
      <dgm:prSet presAssocID="{D41D4577-66A2-4096-AA04-7C993358B642}" presName="sibTrans" presStyleCnt="0"/>
      <dgm:spPr/>
    </dgm:pt>
    <dgm:pt modelId="{13CA2770-7D6B-4E18-B239-F474585779A0}" type="pres">
      <dgm:prSet presAssocID="{EEB9FCCC-6A1A-4058-9456-3AEE9816C31D}" presName="node" presStyleLbl="node1" presStyleIdx="5" presStyleCnt="8">
        <dgm:presLayoutVars>
          <dgm:bulletEnabled val="1"/>
        </dgm:presLayoutVars>
      </dgm:prSet>
      <dgm:spPr/>
    </dgm:pt>
    <dgm:pt modelId="{8AB88B1E-FDBA-4BB8-B1B2-3560614CFB5B}" type="pres">
      <dgm:prSet presAssocID="{14C704DF-76F6-4AA1-9636-96C479844C63}" presName="sibTrans" presStyleCnt="0"/>
      <dgm:spPr/>
    </dgm:pt>
    <dgm:pt modelId="{D9E5C12B-6C5F-4691-A8E0-3D0BE37C17D8}" type="pres">
      <dgm:prSet presAssocID="{B2107131-D37D-4F80-818A-AC929A678DB4}" presName="node" presStyleLbl="node1" presStyleIdx="6" presStyleCnt="8">
        <dgm:presLayoutVars>
          <dgm:bulletEnabled val="1"/>
        </dgm:presLayoutVars>
      </dgm:prSet>
      <dgm:spPr/>
    </dgm:pt>
    <dgm:pt modelId="{D7F98B8A-5011-4684-89EA-B51D3D878E70}" type="pres">
      <dgm:prSet presAssocID="{2289BB48-C55F-4D58-896D-15F8972C378F}" presName="sibTrans" presStyleCnt="0"/>
      <dgm:spPr/>
    </dgm:pt>
    <dgm:pt modelId="{CACC8357-7DD6-44DA-BF12-96D16C1C5401}" type="pres">
      <dgm:prSet presAssocID="{9CDF0A7B-C55A-49CC-84C3-FB54D057385A}" presName="node" presStyleLbl="node1" presStyleIdx="7" presStyleCnt="8">
        <dgm:presLayoutVars>
          <dgm:bulletEnabled val="1"/>
        </dgm:presLayoutVars>
      </dgm:prSet>
      <dgm:spPr/>
    </dgm:pt>
  </dgm:ptLst>
  <dgm:cxnLst>
    <dgm:cxn modelId="{EACA6111-6C33-46AA-ACF4-3A7C658139B2}" srcId="{F11FF155-E2BA-4E25-B274-94F7C7061B82}" destId="{1E980346-EA04-4E7E-84AC-3D20E823DE9F}" srcOrd="0" destOrd="0" parTransId="{89FE9891-4060-456F-9CCC-E481A497EAD8}" sibTransId="{CABD90CD-6429-41D4-9739-A0A506683E50}"/>
    <dgm:cxn modelId="{5017DD30-5D1A-477B-98D0-5F995F9D0A2C}" srcId="{F11FF155-E2BA-4E25-B274-94F7C7061B82}" destId="{9CDF0A7B-C55A-49CC-84C3-FB54D057385A}" srcOrd="7" destOrd="0" parTransId="{627BABDC-655C-4E2C-8DF0-A812DC3D2B46}" sibTransId="{E020641F-6DEB-48BD-9D7E-F7AC69ADE5D5}"/>
    <dgm:cxn modelId="{ECF8D560-0F0F-43CE-AD01-30B245892C21}" type="presOf" srcId="{9CDF0A7B-C55A-49CC-84C3-FB54D057385A}" destId="{CACC8357-7DD6-44DA-BF12-96D16C1C5401}" srcOrd="0" destOrd="0" presId="urn:microsoft.com/office/officeart/2005/8/layout/default"/>
    <dgm:cxn modelId="{C0D8F041-B74A-44D0-896F-97697917C72C}" srcId="{F11FF155-E2BA-4E25-B274-94F7C7061B82}" destId="{B2107131-D37D-4F80-818A-AC929A678DB4}" srcOrd="6" destOrd="0" parTransId="{AB47AF61-9B1D-478A-9554-B511CCECD37E}" sibTransId="{2289BB48-C55F-4D58-896D-15F8972C378F}"/>
    <dgm:cxn modelId="{EF4AA050-0D03-4BD5-AA1D-E7BA82E6A4DE}" type="presOf" srcId="{A17E50D5-AF92-4F0F-869D-6F0240662382}" destId="{4742931C-0F1F-471E-86F7-E3783682EEFC}" srcOrd="0" destOrd="0" presId="urn:microsoft.com/office/officeart/2005/8/layout/default"/>
    <dgm:cxn modelId="{C5DFFE7A-5257-4366-BA83-F29320E58C91}" type="presOf" srcId="{EEB9FCCC-6A1A-4058-9456-3AEE9816C31D}" destId="{13CA2770-7D6B-4E18-B239-F474585779A0}" srcOrd="0" destOrd="0" presId="urn:microsoft.com/office/officeart/2005/8/layout/default"/>
    <dgm:cxn modelId="{DB33F27C-B667-47CE-A96D-63D651D2B4AB}" srcId="{F11FF155-E2BA-4E25-B274-94F7C7061B82}" destId="{88FFAB0D-686C-4C5D-9E19-2661C03479E4}" srcOrd="4" destOrd="0" parTransId="{18BA7241-F164-44DF-A3DB-A3B0317467DA}" sibTransId="{D41D4577-66A2-4096-AA04-7C993358B642}"/>
    <dgm:cxn modelId="{E6A9867F-291F-4C1B-8647-173BEC937051}" type="presOf" srcId="{88FFAB0D-686C-4C5D-9E19-2661C03479E4}" destId="{7E022449-4CCD-41CB-BDF3-E9CB0939A1B0}" srcOrd="0" destOrd="0" presId="urn:microsoft.com/office/officeart/2005/8/layout/default"/>
    <dgm:cxn modelId="{1D240681-7D03-45FF-B7AD-C2483F888F97}" type="presOf" srcId="{037F4099-8ADB-47C8-AEC2-E478AFA22297}" destId="{F677596A-AE9D-4B09-A0BB-2AD61C9865DD}" srcOrd="0" destOrd="0" presId="urn:microsoft.com/office/officeart/2005/8/layout/default"/>
    <dgm:cxn modelId="{4CC9CAB2-8618-4194-9936-E3D67D077DEB}" type="presOf" srcId="{B2107131-D37D-4F80-818A-AC929A678DB4}" destId="{D9E5C12B-6C5F-4691-A8E0-3D0BE37C17D8}" srcOrd="0" destOrd="0" presId="urn:microsoft.com/office/officeart/2005/8/layout/default"/>
    <dgm:cxn modelId="{ACFB89B5-875E-435F-A43F-23C8EA815B0C}" srcId="{F11FF155-E2BA-4E25-B274-94F7C7061B82}" destId="{156D9BEE-318C-40AE-8A5C-49168EB027B0}" srcOrd="3" destOrd="0" parTransId="{6E102302-60AD-47C1-8828-9E4A19A66001}" sibTransId="{F3977FF9-979C-495E-B2FE-0A1E2933CB2A}"/>
    <dgm:cxn modelId="{5A8289BB-F15C-4BD9-8524-026729B0825E}" type="presOf" srcId="{1E980346-EA04-4E7E-84AC-3D20E823DE9F}" destId="{CDFD00C7-53F9-4A7B-8D55-67E9F00B67E9}" srcOrd="0" destOrd="0" presId="urn:microsoft.com/office/officeart/2005/8/layout/default"/>
    <dgm:cxn modelId="{75F609C6-AB47-47F6-848F-2386A332DD70}" srcId="{F11FF155-E2BA-4E25-B274-94F7C7061B82}" destId="{037F4099-8ADB-47C8-AEC2-E478AFA22297}" srcOrd="2" destOrd="0" parTransId="{73A94D48-55A7-4657-826E-131C75540A18}" sibTransId="{FD88EBDA-CF29-4F00-A093-DDA1A91814D4}"/>
    <dgm:cxn modelId="{02A322E4-34E6-4E10-BDC8-E830B1CBC22C}" type="presOf" srcId="{156D9BEE-318C-40AE-8A5C-49168EB027B0}" destId="{7CFF382E-1240-4AF1-9640-9F08F56A1402}" srcOrd="0" destOrd="0" presId="urn:microsoft.com/office/officeart/2005/8/layout/default"/>
    <dgm:cxn modelId="{091C8DE9-F930-41DE-8A42-E985ED261A37}" type="presOf" srcId="{F11FF155-E2BA-4E25-B274-94F7C7061B82}" destId="{6B1CA175-B835-4A06-9A66-30205603149F}" srcOrd="0" destOrd="0" presId="urn:microsoft.com/office/officeart/2005/8/layout/default"/>
    <dgm:cxn modelId="{B78B7EEB-7167-4335-842C-23DB7D8E62D7}" srcId="{F11FF155-E2BA-4E25-B274-94F7C7061B82}" destId="{EEB9FCCC-6A1A-4058-9456-3AEE9816C31D}" srcOrd="5" destOrd="0" parTransId="{47AFBB7D-273D-4819-95AB-A82E45602867}" sibTransId="{14C704DF-76F6-4AA1-9636-96C479844C63}"/>
    <dgm:cxn modelId="{A8C8A3EF-DC25-4D82-8D22-76E58B479BBB}" srcId="{F11FF155-E2BA-4E25-B274-94F7C7061B82}" destId="{A17E50D5-AF92-4F0F-869D-6F0240662382}" srcOrd="1" destOrd="0" parTransId="{9F02A4F0-EE5C-4514-8718-B52D714A0ACF}" sibTransId="{DCAB4A83-80F0-4C5A-A70D-DE9EF33AE3B4}"/>
    <dgm:cxn modelId="{822ECE6D-03ED-484C-B040-05FEB404BE67}" type="presParOf" srcId="{6B1CA175-B835-4A06-9A66-30205603149F}" destId="{CDFD00C7-53F9-4A7B-8D55-67E9F00B67E9}" srcOrd="0" destOrd="0" presId="urn:microsoft.com/office/officeart/2005/8/layout/default"/>
    <dgm:cxn modelId="{CE6ABE11-40F4-42DD-8FAA-9CDFE1ED5E01}" type="presParOf" srcId="{6B1CA175-B835-4A06-9A66-30205603149F}" destId="{D0CF3540-0163-42B8-AEE0-C0F41CECDDBE}" srcOrd="1" destOrd="0" presId="urn:microsoft.com/office/officeart/2005/8/layout/default"/>
    <dgm:cxn modelId="{F1D0E87C-7AED-4B36-A7E3-1D3F45FEAA0D}" type="presParOf" srcId="{6B1CA175-B835-4A06-9A66-30205603149F}" destId="{4742931C-0F1F-471E-86F7-E3783682EEFC}" srcOrd="2" destOrd="0" presId="urn:microsoft.com/office/officeart/2005/8/layout/default"/>
    <dgm:cxn modelId="{5A8ED2B8-B809-4307-93E2-462532A3B222}" type="presParOf" srcId="{6B1CA175-B835-4A06-9A66-30205603149F}" destId="{8E6DFA9F-8FF1-4F3F-9601-F5B9DE5D5885}" srcOrd="3" destOrd="0" presId="urn:microsoft.com/office/officeart/2005/8/layout/default"/>
    <dgm:cxn modelId="{81315830-608C-4FB3-913F-454C5DA2C2AC}" type="presParOf" srcId="{6B1CA175-B835-4A06-9A66-30205603149F}" destId="{F677596A-AE9D-4B09-A0BB-2AD61C9865DD}" srcOrd="4" destOrd="0" presId="urn:microsoft.com/office/officeart/2005/8/layout/default"/>
    <dgm:cxn modelId="{5285832A-6DBF-410F-B570-BA5611A592CC}" type="presParOf" srcId="{6B1CA175-B835-4A06-9A66-30205603149F}" destId="{7EBB456B-9027-4130-BF08-1FDAF34BE139}" srcOrd="5" destOrd="0" presId="urn:microsoft.com/office/officeart/2005/8/layout/default"/>
    <dgm:cxn modelId="{4DC2002D-8DA6-40B0-9CE6-AC313A0E9E65}" type="presParOf" srcId="{6B1CA175-B835-4A06-9A66-30205603149F}" destId="{7CFF382E-1240-4AF1-9640-9F08F56A1402}" srcOrd="6" destOrd="0" presId="urn:microsoft.com/office/officeart/2005/8/layout/default"/>
    <dgm:cxn modelId="{041678D1-136E-40F8-B2D9-E66AA5D25C50}" type="presParOf" srcId="{6B1CA175-B835-4A06-9A66-30205603149F}" destId="{61778415-0C37-4DE5-8749-1D54D98044B8}" srcOrd="7" destOrd="0" presId="urn:microsoft.com/office/officeart/2005/8/layout/default"/>
    <dgm:cxn modelId="{674A8EB9-954C-4186-A379-144F10FEEF4A}" type="presParOf" srcId="{6B1CA175-B835-4A06-9A66-30205603149F}" destId="{7E022449-4CCD-41CB-BDF3-E9CB0939A1B0}" srcOrd="8" destOrd="0" presId="urn:microsoft.com/office/officeart/2005/8/layout/default"/>
    <dgm:cxn modelId="{F766952E-FB1B-48F1-BABC-F53F0137FF6F}" type="presParOf" srcId="{6B1CA175-B835-4A06-9A66-30205603149F}" destId="{27CF68F1-DD20-4E1B-9424-88D94BE5E9E0}" srcOrd="9" destOrd="0" presId="urn:microsoft.com/office/officeart/2005/8/layout/default"/>
    <dgm:cxn modelId="{CA19ABDC-582A-4416-8394-0EAB8C0B833F}" type="presParOf" srcId="{6B1CA175-B835-4A06-9A66-30205603149F}" destId="{13CA2770-7D6B-4E18-B239-F474585779A0}" srcOrd="10" destOrd="0" presId="urn:microsoft.com/office/officeart/2005/8/layout/default"/>
    <dgm:cxn modelId="{29593F2A-6EF1-4667-A302-616424E1A619}" type="presParOf" srcId="{6B1CA175-B835-4A06-9A66-30205603149F}" destId="{8AB88B1E-FDBA-4BB8-B1B2-3560614CFB5B}" srcOrd="11" destOrd="0" presId="urn:microsoft.com/office/officeart/2005/8/layout/default"/>
    <dgm:cxn modelId="{8957FF7C-5C08-4159-8BBA-16865D089D21}" type="presParOf" srcId="{6B1CA175-B835-4A06-9A66-30205603149F}" destId="{D9E5C12B-6C5F-4691-A8E0-3D0BE37C17D8}" srcOrd="12" destOrd="0" presId="urn:microsoft.com/office/officeart/2005/8/layout/default"/>
    <dgm:cxn modelId="{E1D73792-9DF3-4753-BBCB-55C723D4BFB4}" type="presParOf" srcId="{6B1CA175-B835-4A06-9A66-30205603149F}" destId="{D7F98B8A-5011-4684-89EA-B51D3D878E70}" srcOrd="13" destOrd="0" presId="urn:microsoft.com/office/officeart/2005/8/layout/default"/>
    <dgm:cxn modelId="{D959165A-9812-4FBD-BCF8-7720D11B3EB2}" type="presParOf" srcId="{6B1CA175-B835-4A06-9A66-30205603149F}" destId="{CACC8357-7DD6-44DA-BF12-96D16C1C5401}"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FD00C7-53F9-4A7B-8D55-67E9F00B67E9}">
      <dsp:nvSpPr>
        <dsp:cNvPr id="0" name=""/>
        <dsp:cNvSpPr/>
      </dsp:nvSpPr>
      <dsp:spPr>
        <a:xfrm>
          <a:off x="2720" y="123642"/>
          <a:ext cx="2157892" cy="129473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Candara" panose="020E0502030303020204" pitchFamily="34" charset="0"/>
            </a:rPr>
            <a:t>Development of Reform Toolkits Containing Sample Templates, Guidelines, Etc.</a:t>
          </a:r>
        </a:p>
      </dsp:txBody>
      <dsp:txXfrm>
        <a:off x="2720" y="123642"/>
        <a:ext cx="2157892" cy="1294735"/>
      </dsp:txXfrm>
    </dsp:sp>
    <dsp:sp modelId="{4742931C-0F1F-471E-86F7-E3783682EEFC}">
      <dsp:nvSpPr>
        <dsp:cNvPr id="0" name=""/>
        <dsp:cNvSpPr/>
      </dsp:nvSpPr>
      <dsp:spPr>
        <a:xfrm>
          <a:off x="2376401" y="123642"/>
          <a:ext cx="2157892" cy="129473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Candara" panose="020E0502030303020204" pitchFamily="34" charset="0"/>
            </a:rPr>
            <a:t>Sensitization Sessions</a:t>
          </a:r>
        </a:p>
      </dsp:txBody>
      <dsp:txXfrm>
        <a:off x="2376401" y="123642"/>
        <a:ext cx="2157892" cy="1294735"/>
      </dsp:txXfrm>
    </dsp:sp>
    <dsp:sp modelId="{F677596A-AE9D-4B09-A0BB-2AD61C9865DD}">
      <dsp:nvSpPr>
        <dsp:cNvPr id="0" name=""/>
        <dsp:cNvSpPr/>
      </dsp:nvSpPr>
      <dsp:spPr>
        <a:xfrm>
          <a:off x="4750082" y="123642"/>
          <a:ext cx="2157892" cy="1294735"/>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Candara" panose="020E0502030303020204" pitchFamily="34" charset="0"/>
            </a:rPr>
            <a:t>Technical Walkthrough Sessions</a:t>
          </a:r>
        </a:p>
      </dsp:txBody>
      <dsp:txXfrm>
        <a:off x="4750082" y="123642"/>
        <a:ext cx="2157892" cy="1294735"/>
      </dsp:txXfrm>
    </dsp:sp>
    <dsp:sp modelId="{7CFF382E-1240-4AF1-9640-9F08F56A1402}">
      <dsp:nvSpPr>
        <dsp:cNvPr id="0" name=""/>
        <dsp:cNvSpPr/>
      </dsp:nvSpPr>
      <dsp:spPr>
        <a:xfrm>
          <a:off x="7123763" y="123642"/>
          <a:ext cx="2157892" cy="1294735"/>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Candara" panose="020E0502030303020204" pitchFamily="34" charset="0"/>
            </a:rPr>
            <a:t>Peer Learning Sessions</a:t>
          </a:r>
        </a:p>
      </dsp:txBody>
      <dsp:txXfrm>
        <a:off x="7123763" y="123642"/>
        <a:ext cx="2157892" cy="1294735"/>
      </dsp:txXfrm>
    </dsp:sp>
    <dsp:sp modelId="{7E022449-4CCD-41CB-BDF3-E9CB0939A1B0}">
      <dsp:nvSpPr>
        <dsp:cNvPr id="0" name=""/>
        <dsp:cNvSpPr/>
      </dsp:nvSpPr>
      <dsp:spPr>
        <a:xfrm>
          <a:off x="2720" y="1634166"/>
          <a:ext cx="2157892" cy="129473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Candara" panose="020E0502030303020204" pitchFamily="34" charset="0"/>
            </a:rPr>
            <a:t>Bilateral Advisory</a:t>
          </a:r>
        </a:p>
      </dsp:txBody>
      <dsp:txXfrm>
        <a:off x="2720" y="1634166"/>
        <a:ext cx="2157892" cy="1294735"/>
      </dsp:txXfrm>
    </dsp:sp>
    <dsp:sp modelId="{13CA2770-7D6B-4E18-B239-F474585779A0}">
      <dsp:nvSpPr>
        <dsp:cNvPr id="0" name=""/>
        <dsp:cNvSpPr/>
      </dsp:nvSpPr>
      <dsp:spPr>
        <a:xfrm>
          <a:off x="2376401" y="1634166"/>
          <a:ext cx="2157892" cy="129473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Candara" panose="020E0502030303020204" pitchFamily="34" charset="0"/>
            </a:rPr>
            <a:t>Remote Desk Review</a:t>
          </a:r>
        </a:p>
      </dsp:txBody>
      <dsp:txXfrm>
        <a:off x="2376401" y="1634166"/>
        <a:ext cx="2157892" cy="1294735"/>
      </dsp:txXfrm>
    </dsp:sp>
    <dsp:sp modelId="{D9E5C12B-6C5F-4691-A8E0-3D0BE37C17D8}">
      <dsp:nvSpPr>
        <dsp:cNvPr id="0" name=""/>
        <dsp:cNvSpPr/>
      </dsp:nvSpPr>
      <dsp:spPr>
        <a:xfrm>
          <a:off x="4750082" y="1634166"/>
          <a:ext cx="2157892" cy="129473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Candara" panose="020E0502030303020204" pitchFamily="34" charset="0"/>
            </a:rPr>
            <a:t>Exchange Visits</a:t>
          </a:r>
        </a:p>
      </dsp:txBody>
      <dsp:txXfrm>
        <a:off x="4750082" y="1634166"/>
        <a:ext cx="2157892" cy="1294735"/>
      </dsp:txXfrm>
    </dsp:sp>
    <dsp:sp modelId="{CACC8357-7DD6-44DA-BF12-96D16C1C5401}">
      <dsp:nvSpPr>
        <dsp:cNvPr id="0" name=""/>
        <dsp:cNvSpPr/>
      </dsp:nvSpPr>
      <dsp:spPr>
        <a:xfrm>
          <a:off x="7123763" y="1634166"/>
          <a:ext cx="2157892" cy="1294735"/>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Candara" panose="020E0502030303020204" pitchFamily="34" charset="0"/>
            </a:rPr>
            <a:t>Online Courses on Selected  Subjects</a:t>
          </a:r>
        </a:p>
      </dsp:txBody>
      <dsp:txXfrm>
        <a:off x="7123763" y="1634166"/>
        <a:ext cx="2157892" cy="129473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BBB64C-FC80-4A37-9FB1-10CC8AD5F5FC}" type="datetimeFigureOut">
              <a:rPr lang="en-GB" smtClean="0"/>
              <a:t>14/12/2023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6846C7-CC35-49D8-ADC4-D92E1632E0DF}" type="slidenum">
              <a:rPr lang="en-GB" smtClean="0"/>
              <a:t>‹#›</a:t>
            </a:fld>
            <a:endParaRPr lang="en-GB"/>
          </a:p>
        </p:txBody>
      </p:sp>
    </p:spTree>
    <p:extLst>
      <p:ext uri="{BB962C8B-B14F-4D97-AF65-F5344CB8AC3E}">
        <p14:creationId xmlns:p14="http://schemas.microsoft.com/office/powerpoint/2010/main" val="1616663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7BF724B-03F0-4DE4-80B5-23E7CEE48CC6}" type="datetimeFigureOut">
              <a:rPr lang="en-GB" smtClean="0"/>
              <a:t>14/12/2023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8DD64F-A198-4E35-B17B-5D7E88A1DDDC}" type="slidenum">
              <a:rPr lang="en-GB" smtClean="0"/>
              <a:t>‹#›</a:t>
            </a:fld>
            <a:endParaRPr lang="en-GB"/>
          </a:p>
        </p:txBody>
      </p:sp>
    </p:spTree>
    <p:extLst>
      <p:ext uri="{BB962C8B-B14F-4D97-AF65-F5344CB8AC3E}">
        <p14:creationId xmlns:p14="http://schemas.microsoft.com/office/powerpoint/2010/main" val="2255123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BF724B-03F0-4DE4-80B5-23E7CEE48CC6}" type="datetimeFigureOut">
              <a:rPr lang="en-GB" smtClean="0"/>
              <a:t>14/12/2023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8DD64F-A198-4E35-B17B-5D7E88A1DDDC}" type="slidenum">
              <a:rPr lang="en-GB" smtClean="0"/>
              <a:t>‹#›</a:t>
            </a:fld>
            <a:endParaRPr lang="en-GB"/>
          </a:p>
        </p:txBody>
      </p:sp>
    </p:spTree>
    <p:extLst>
      <p:ext uri="{BB962C8B-B14F-4D97-AF65-F5344CB8AC3E}">
        <p14:creationId xmlns:p14="http://schemas.microsoft.com/office/powerpoint/2010/main" val="3979281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BF724B-03F0-4DE4-80B5-23E7CEE48CC6}" type="datetimeFigureOut">
              <a:rPr lang="en-GB" smtClean="0"/>
              <a:t>14/12/2023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8DD64F-A198-4E35-B17B-5D7E88A1DDDC}" type="slidenum">
              <a:rPr lang="en-GB" smtClean="0"/>
              <a:t>‹#›</a:t>
            </a:fld>
            <a:endParaRPr lang="en-GB"/>
          </a:p>
        </p:txBody>
      </p:sp>
    </p:spTree>
    <p:extLst>
      <p:ext uri="{BB962C8B-B14F-4D97-AF65-F5344CB8AC3E}">
        <p14:creationId xmlns:p14="http://schemas.microsoft.com/office/powerpoint/2010/main" val="1539486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BF724B-03F0-4DE4-80B5-23E7CEE48CC6}" type="datetimeFigureOut">
              <a:rPr lang="en-GB" smtClean="0"/>
              <a:t>14/12/2023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8DD64F-A198-4E35-B17B-5D7E88A1DDDC}" type="slidenum">
              <a:rPr lang="en-GB" smtClean="0"/>
              <a:t>‹#›</a:t>
            </a:fld>
            <a:endParaRPr lang="en-GB"/>
          </a:p>
        </p:txBody>
      </p:sp>
    </p:spTree>
    <p:extLst>
      <p:ext uri="{BB962C8B-B14F-4D97-AF65-F5344CB8AC3E}">
        <p14:creationId xmlns:p14="http://schemas.microsoft.com/office/powerpoint/2010/main" val="538369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BF724B-03F0-4DE4-80B5-23E7CEE48CC6}" type="datetimeFigureOut">
              <a:rPr lang="en-GB" smtClean="0"/>
              <a:t>14/12/2023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8DD64F-A198-4E35-B17B-5D7E88A1DDDC}" type="slidenum">
              <a:rPr lang="en-GB" smtClean="0"/>
              <a:t>‹#›</a:t>
            </a:fld>
            <a:endParaRPr lang="en-GB"/>
          </a:p>
        </p:txBody>
      </p:sp>
    </p:spTree>
    <p:extLst>
      <p:ext uri="{BB962C8B-B14F-4D97-AF65-F5344CB8AC3E}">
        <p14:creationId xmlns:p14="http://schemas.microsoft.com/office/powerpoint/2010/main" val="1960594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7BF724B-03F0-4DE4-80B5-23E7CEE48CC6}" type="datetimeFigureOut">
              <a:rPr lang="en-GB" smtClean="0"/>
              <a:t>14/12/2023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8DD64F-A198-4E35-B17B-5D7E88A1DDDC}" type="slidenum">
              <a:rPr lang="en-GB" smtClean="0"/>
              <a:t>‹#›</a:t>
            </a:fld>
            <a:endParaRPr lang="en-GB"/>
          </a:p>
        </p:txBody>
      </p:sp>
    </p:spTree>
    <p:extLst>
      <p:ext uri="{BB962C8B-B14F-4D97-AF65-F5344CB8AC3E}">
        <p14:creationId xmlns:p14="http://schemas.microsoft.com/office/powerpoint/2010/main" val="1526255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7BF724B-03F0-4DE4-80B5-23E7CEE48CC6}" type="datetimeFigureOut">
              <a:rPr lang="en-GB" smtClean="0"/>
              <a:t>14/12/2023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8DD64F-A198-4E35-B17B-5D7E88A1DDDC}" type="slidenum">
              <a:rPr lang="en-GB" smtClean="0"/>
              <a:t>‹#›</a:t>
            </a:fld>
            <a:endParaRPr lang="en-GB"/>
          </a:p>
        </p:txBody>
      </p:sp>
    </p:spTree>
    <p:extLst>
      <p:ext uri="{BB962C8B-B14F-4D97-AF65-F5344CB8AC3E}">
        <p14:creationId xmlns:p14="http://schemas.microsoft.com/office/powerpoint/2010/main" val="3152305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7BF724B-03F0-4DE4-80B5-23E7CEE48CC6}" type="datetimeFigureOut">
              <a:rPr lang="en-GB" smtClean="0"/>
              <a:t>14/12/2023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8DD64F-A198-4E35-B17B-5D7E88A1DDDC}" type="slidenum">
              <a:rPr lang="en-GB" smtClean="0"/>
              <a:t>‹#›</a:t>
            </a:fld>
            <a:endParaRPr lang="en-GB"/>
          </a:p>
        </p:txBody>
      </p:sp>
    </p:spTree>
    <p:extLst>
      <p:ext uri="{BB962C8B-B14F-4D97-AF65-F5344CB8AC3E}">
        <p14:creationId xmlns:p14="http://schemas.microsoft.com/office/powerpoint/2010/main" val="2424780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BF724B-03F0-4DE4-80B5-23E7CEE48CC6}" type="datetimeFigureOut">
              <a:rPr lang="en-GB" smtClean="0"/>
              <a:t>14/12/2023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8DD64F-A198-4E35-B17B-5D7E88A1DDDC}" type="slidenum">
              <a:rPr lang="en-GB" smtClean="0"/>
              <a:t>‹#›</a:t>
            </a:fld>
            <a:endParaRPr lang="en-GB"/>
          </a:p>
        </p:txBody>
      </p:sp>
    </p:spTree>
    <p:extLst>
      <p:ext uri="{BB962C8B-B14F-4D97-AF65-F5344CB8AC3E}">
        <p14:creationId xmlns:p14="http://schemas.microsoft.com/office/powerpoint/2010/main" val="612733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7BF724B-03F0-4DE4-80B5-23E7CEE48CC6}" type="datetimeFigureOut">
              <a:rPr lang="en-GB" smtClean="0"/>
              <a:t>14/12/2023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8DD64F-A198-4E35-B17B-5D7E88A1DDDC}" type="slidenum">
              <a:rPr lang="en-GB" smtClean="0"/>
              <a:t>‹#›</a:t>
            </a:fld>
            <a:endParaRPr lang="en-GB"/>
          </a:p>
        </p:txBody>
      </p:sp>
    </p:spTree>
    <p:extLst>
      <p:ext uri="{BB962C8B-B14F-4D97-AF65-F5344CB8AC3E}">
        <p14:creationId xmlns:p14="http://schemas.microsoft.com/office/powerpoint/2010/main" val="3509849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7BF724B-03F0-4DE4-80B5-23E7CEE48CC6}" type="datetimeFigureOut">
              <a:rPr lang="en-GB" smtClean="0"/>
              <a:t>14/12/2023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8DD64F-A198-4E35-B17B-5D7E88A1DDDC}" type="slidenum">
              <a:rPr lang="en-GB" smtClean="0"/>
              <a:t>‹#›</a:t>
            </a:fld>
            <a:endParaRPr lang="en-GB"/>
          </a:p>
        </p:txBody>
      </p:sp>
    </p:spTree>
    <p:extLst>
      <p:ext uri="{BB962C8B-B14F-4D97-AF65-F5344CB8AC3E}">
        <p14:creationId xmlns:p14="http://schemas.microsoft.com/office/powerpoint/2010/main" val="3973087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BF724B-03F0-4DE4-80B5-23E7CEE48CC6}" type="datetimeFigureOut">
              <a:rPr lang="en-GB" smtClean="0"/>
              <a:t>14/12/2023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8DD64F-A198-4E35-B17B-5D7E88A1DDDC}" type="slidenum">
              <a:rPr lang="en-GB" smtClean="0"/>
              <a:t>‹#›</a:t>
            </a:fld>
            <a:endParaRPr lang="en-GB"/>
          </a:p>
        </p:txBody>
      </p:sp>
    </p:spTree>
    <p:extLst>
      <p:ext uri="{BB962C8B-B14F-4D97-AF65-F5344CB8AC3E}">
        <p14:creationId xmlns:p14="http://schemas.microsoft.com/office/powerpoint/2010/main" val="17973108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projects.worldbank.org/en/projects-operations/project-detail/P174042" TargetMode="External"/><Relationship Id="rId2" Type="http://schemas.openxmlformats.org/officeDocument/2006/relationships/hyperlink" Target="https://projects.worldbank.org/en/projects-operations/project-detail/P162009?lang=en"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5.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svg"/><Relationship Id="rId7" Type="http://schemas.openxmlformats.org/officeDocument/2006/relationships/image" Target="../media/image17.sv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svg"/><Relationship Id="rId4" Type="http://schemas.openxmlformats.org/officeDocument/2006/relationships/image" Target="../media/image14.png"/><Relationship Id="rId9" Type="http://schemas.openxmlformats.org/officeDocument/2006/relationships/image" Target="../media/image19.svg"/></Relationships>
</file>

<file path=ppt/slides/_rels/slide6.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Layout" Target="../slideLayouts/slideLayout7.xml"/><Relationship Id="rId4" Type="http://schemas.openxmlformats.org/officeDocument/2006/relationships/image" Target="../media/image22.png"/></Relationships>
</file>

<file path=ppt/slides/_rels/slide7.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ngf.org.ng/index.php/73-featured-news/2804-ngf-launches-e-learning-management-system-to-support-capacity-building-in-states" TargetMode="External"/><Relationship Id="rId2" Type="http://schemas.openxmlformats.org/officeDocument/2006/relationships/hyperlink" Target="https://elms.ngf.org.ng/" TargetMode="External"/><Relationship Id="rId1" Type="http://schemas.openxmlformats.org/officeDocument/2006/relationships/slideLayout" Target="../slideLayouts/slideLayout7.xml"/><Relationship Id="rId5" Type="http://schemas.openxmlformats.org/officeDocument/2006/relationships/image" Target="../media/image25.png"/><Relationship Id="rId4" Type="http://schemas.openxmlformats.org/officeDocument/2006/relationships/hyperlink" Target="https://www.publicfinance.ngf.org.ng/"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projects.worldbank.org/en/projects-operations/project-detail/P177442?lang=en"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B5176-DA92-BFF6-77BC-2858C6DD24C0}"/>
              </a:ext>
            </a:extLst>
          </p:cNvPr>
          <p:cNvSpPr>
            <a:spLocks noGrp="1"/>
          </p:cNvSpPr>
          <p:nvPr>
            <p:ph type="ctrTitle"/>
          </p:nvPr>
        </p:nvSpPr>
        <p:spPr>
          <a:xfrm>
            <a:off x="1923861" y="1986117"/>
            <a:ext cx="8675313" cy="1600200"/>
          </a:xfrm>
          <a:solidFill>
            <a:schemeClr val="accent5">
              <a:lumMod val="40000"/>
              <a:lumOff val="60000"/>
            </a:schemeClr>
          </a:solidFill>
          <a:scene3d>
            <a:camera prst="orthographicFront"/>
            <a:lightRig rig="threePt" dir="t"/>
          </a:scene3d>
          <a:sp3d>
            <a:bevelT/>
          </a:sp3d>
        </p:spPr>
        <p:txBody>
          <a:bodyPr>
            <a:noAutofit/>
          </a:bodyPr>
          <a:lstStyle/>
          <a:p>
            <a:r>
              <a:rPr lang="en-GB" sz="3200" b="1" dirty="0">
                <a:latin typeface="Candara" panose="020E0502030303020204" pitchFamily="34" charset="0"/>
              </a:rPr>
              <a:t>Efforts at Strengthening Fiscal Transparency, Accountability and the Ease of Doing Business at State-Level</a:t>
            </a:r>
            <a:endParaRPr lang="en-GB" sz="3200" dirty="0">
              <a:latin typeface="Candara" panose="020E0502030303020204" pitchFamily="34" charset="0"/>
            </a:endParaRPr>
          </a:p>
        </p:txBody>
      </p:sp>
      <p:sp>
        <p:nvSpPr>
          <p:cNvPr id="4" name="TextBox 3">
            <a:extLst>
              <a:ext uri="{FF2B5EF4-FFF2-40B4-BE49-F238E27FC236}">
                <a16:creationId xmlns:a16="http://schemas.microsoft.com/office/drawing/2014/main" id="{7B3CAD77-A042-6578-1BBE-52017F4595C9}"/>
              </a:ext>
            </a:extLst>
          </p:cNvPr>
          <p:cNvSpPr txBox="1"/>
          <p:nvPr/>
        </p:nvSpPr>
        <p:spPr>
          <a:xfrm>
            <a:off x="3047223" y="3729526"/>
            <a:ext cx="6097554" cy="461665"/>
          </a:xfrm>
          <a:prstGeom prst="rect">
            <a:avLst/>
          </a:prstGeom>
          <a:noFill/>
        </p:spPr>
        <p:txBody>
          <a:bodyPr wrap="square">
            <a:spAutoFit/>
          </a:bodyPr>
          <a:lstStyle/>
          <a:p>
            <a:pPr algn="ctr"/>
            <a:r>
              <a:rPr lang="en-US" sz="2400" b="1" dirty="0">
                <a:latin typeface="Candara" panose="020E0502030303020204" pitchFamily="34" charset="0"/>
              </a:rPr>
              <a:t>THE JOURNEY SO FAR</a:t>
            </a:r>
            <a:endParaRPr lang="en-GB" sz="2400" b="1" dirty="0"/>
          </a:p>
        </p:txBody>
      </p:sp>
    </p:spTree>
    <p:extLst>
      <p:ext uri="{BB962C8B-B14F-4D97-AF65-F5344CB8AC3E}">
        <p14:creationId xmlns:p14="http://schemas.microsoft.com/office/powerpoint/2010/main" val="316330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462E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AFCA4DD3-9DD1-564A-5AE9-847E11F51883}"/>
              </a:ext>
            </a:extLst>
          </p:cNvPr>
          <p:cNvSpPr txBox="1"/>
          <p:nvPr/>
        </p:nvSpPr>
        <p:spPr>
          <a:xfrm>
            <a:off x="640080" y="2074364"/>
            <a:ext cx="1821018" cy="183615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defTabSz="914400">
              <a:lnSpc>
                <a:spcPct val="90000"/>
              </a:lnSpc>
              <a:spcBef>
                <a:spcPct val="0"/>
              </a:spcBef>
              <a:spcAft>
                <a:spcPts val="600"/>
              </a:spcAft>
            </a:pPr>
            <a:r>
              <a:rPr lang="en-US" sz="2000" b="1" kern="1200" dirty="0">
                <a:solidFill>
                  <a:srgbClr val="FFFFFF"/>
                </a:solidFill>
                <a:latin typeface="Candara" panose="020E0502030303020204" pitchFamily="34" charset="0"/>
                <a:ea typeface="+mj-ea"/>
                <a:cs typeface="+mj-cs"/>
              </a:rPr>
              <a:t>SABER THEORY OF CHANGE </a:t>
            </a:r>
            <a:endParaRPr lang="en-US" sz="2000" kern="1200" dirty="0">
              <a:solidFill>
                <a:srgbClr val="FFFFFF"/>
              </a:solidFill>
              <a:latin typeface="Candara" panose="020E0502030303020204" pitchFamily="34" charset="0"/>
              <a:ea typeface="+mj-ea"/>
              <a:cs typeface="+mj-cs"/>
            </a:endParaRPr>
          </a:p>
        </p:txBody>
      </p:sp>
      <p:pic>
        <p:nvPicPr>
          <p:cNvPr id="3" name="Picture 2">
            <a:extLst>
              <a:ext uri="{FF2B5EF4-FFF2-40B4-BE49-F238E27FC236}">
                <a16:creationId xmlns:a16="http://schemas.microsoft.com/office/drawing/2014/main" id="{89F76DD1-5A9B-76F0-4B35-CE5F4802DF75}"/>
              </a:ext>
            </a:extLst>
          </p:cNvPr>
          <p:cNvPicPr>
            <a:picLocks noChangeAspect="1"/>
          </p:cNvPicPr>
          <p:nvPr/>
        </p:nvPicPr>
        <p:blipFill>
          <a:blip r:embed="rId2"/>
          <a:stretch>
            <a:fillRect/>
          </a:stretch>
        </p:blipFill>
        <p:spPr>
          <a:xfrm>
            <a:off x="2568565" y="525294"/>
            <a:ext cx="9623435" cy="5389123"/>
          </a:xfrm>
          <a:prstGeom prst="rect">
            <a:avLst/>
          </a:prstGeom>
        </p:spPr>
      </p:pic>
    </p:spTree>
    <p:extLst>
      <p:ext uri="{BB962C8B-B14F-4D97-AF65-F5344CB8AC3E}">
        <p14:creationId xmlns:p14="http://schemas.microsoft.com/office/powerpoint/2010/main" val="4157379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7" name="Rectangle 66">
            <a:extLst>
              <a:ext uri="{FF2B5EF4-FFF2-40B4-BE49-F238E27FC236}">
                <a16:creationId xmlns:a16="http://schemas.microsoft.com/office/drawing/2014/main" id="{7301F447-EEF7-48F5-AF73-7566EE7F6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Google Shape;532;p21">
            <a:extLst>
              <a:ext uri="{FF2B5EF4-FFF2-40B4-BE49-F238E27FC236}">
                <a16:creationId xmlns:a16="http://schemas.microsoft.com/office/drawing/2014/main" id="{264BF778-70B6-8369-4890-299979A54EF2}"/>
              </a:ext>
            </a:extLst>
          </p:cNvPr>
          <p:cNvSpPr txBox="1"/>
          <p:nvPr/>
        </p:nvSpPr>
        <p:spPr>
          <a:xfrm>
            <a:off x="671026" y="713568"/>
            <a:ext cx="10846899" cy="574708"/>
          </a:xfrm>
          <a:prstGeom prst="rect">
            <a:avLst/>
          </a:prstGeom>
        </p:spPr>
        <p:txBody>
          <a:bodyPr spcFirstLastPara="1" vert="horz" lIns="91440" tIns="45720" rIns="91440" bIns="45720" rtlCol="0" anchor="ctr" anchorCtr="0">
            <a:normAutofit/>
          </a:bodyPr>
          <a:lstStyle/>
          <a:p>
            <a:pPr marL="0" marR="0" lvl="0" indent="0" algn="ctr" defTabSz="914400">
              <a:lnSpc>
                <a:spcPct val="90000"/>
              </a:lnSpc>
              <a:spcBef>
                <a:spcPct val="0"/>
              </a:spcBef>
              <a:spcAft>
                <a:spcPts val="600"/>
              </a:spcAft>
            </a:pPr>
            <a:r>
              <a:rPr lang="en-US" sz="2400" b="1" kern="1200" dirty="0">
                <a:solidFill>
                  <a:srgbClr val="C00000"/>
                </a:solidFill>
                <a:latin typeface="Candara" panose="020E0502030303020204" pitchFamily="34" charset="0"/>
                <a:ea typeface="+mj-ea"/>
                <a:cs typeface="+mj-cs"/>
                <a:sym typeface="Calibri" panose="020F0502020204030204"/>
              </a:rPr>
              <a:t>PROGRAM DISBURSEMENT LINKED INDICATORS (DLIS) &amp; ANCHOR STATES MDAS</a:t>
            </a:r>
          </a:p>
        </p:txBody>
      </p:sp>
      <p:sp>
        <p:nvSpPr>
          <p:cNvPr id="69" name="Rectangle 68">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71" name="Rectangle 70">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7" name="TextBox 56">
            <a:extLst>
              <a:ext uri="{FF2B5EF4-FFF2-40B4-BE49-F238E27FC236}">
                <a16:creationId xmlns:a16="http://schemas.microsoft.com/office/drawing/2014/main" id="{5CE5F63D-C9DF-CAA9-773E-71A1421D5F47}"/>
              </a:ext>
            </a:extLst>
          </p:cNvPr>
          <p:cNvSpPr txBox="1"/>
          <p:nvPr/>
        </p:nvSpPr>
        <p:spPr>
          <a:xfrm>
            <a:off x="7318679" y="5712262"/>
            <a:ext cx="4025977" cy="432170"/>
          </a:xfrm>
          <a:prstGeom prst="rect">
            <a:avLst/>
          </a:prstGeom>
          <a:noFill/>
        </p:spPr>
        <p:txBody>
          <a:bodyPr wrap="square" rtlCol="0">
            <a:spAutoFit/>
          </a:bodyPr>
          <a:lstStyle/>
          <a:p>
            <a:pPr defTabSz="420624">
              <a:spcAft>
                <a:spcPts val="600"/>
              </a:spcAft>
            </a:pPr>
            <a:r>
              <a:rPr lang="en-GB" sz="1104" b="1" i="1" kern="1200">
                <a:solidFill>
                  <a:schemeClr val="tx1"/>
                </a:solidFill>
                <a:latin typeface="Candara" panose="020E0502030303020204" pitchFamily="34" charset="0"/>
                <a:ea typeface="+mn-ea"/>
                <a:cs typeface="Calibri" panose="020F0502020204030204" pitchFamily="34" charset="0"/>
              </a:rPr>
              <a:t>*Key State MDAs will have to collaborate with other state MDAs to achieve the results</a:t>
            </a:r>
            <a:endParaRPr lang="en-GB" sz="1200" b="1" i="1">
              <a:solidFill>
                <a:schemeClr val="tx1"/>
              </a:solidFill>
              <a:latin typeface="Candara" panose="020E0502030303020204" pitchFamily="34" charset="0"/>
              <a:cs typeface="Calibri" panose="020F0502020204030204" pitchFamily="34" charset="0"/>
            </a:endParaRPr>
          </a:p>
        </p:txBody>
      </p:sp>
      <p:sp>
        <p:nvSpPr>
          <p:cNvPr id="60" name="Google Shape;542;p21">
            <a:extLst>
              <a:ext uri="{FF2B5EF4-FFF2-40B4-BE49-F238E27FC236}">
                <a16:creationId xmlns:a16="http://schemas.microsoft.com/office/drawing/2014/main" id="{6887E74F-B13C-5B62-4B6C-8E0D4ABD3435}"/>
              </a:ext>
            </a:extLst>
          </p:cNvPr>
          <p:cNvSpPr/>
          <p:nvPr/>
        </p:nvSpPr>
        <p:spPr>
          <a:xfrm>
            <a:off x="540828" y="1687548"/>
            <a:ext cx="6127995" cy="4964267"/>
          </a:xfrm>
          <a:prstGeom prst="rect">
            <a:avLst/>
          </a:prstGeom>
          <a:noFill/>
          <a:ln>
            <a:noFill/>
          </a:ln>
        </p:spPr>
        <p:txBody>
          <a:bodyPr spcFirstLastPara="1" wrap="square" lIns="91425" tIns="45700" rIns="91425" bIns="45700" anchor="t" anchorCtr="0">
            <a:spAutoFit/>
          </a:bodyPr>
          <a:lstStyle/>
          <a:p>
            <a:pPr defTabSz="420624">
              <a:lnSpc>
                <a:spcPct val="90000"/>
              </a:lnSpc>
            </a:pPr>
            <a:r>
              <a:rPr lang="en-GB" sz="1380" b="1" kern="1200" dirty="0">
                <a:solidFill>
                  <a:srgbClr val="2C6100"/>
                </a:solidFill>
                <a:latin typeface="Candara" panose="020E0502030303020204" pitchFamily="34" charset="0"/>
                <a:ea typeface="+mn-ea"/>
                <a:cs typeface="Arial" panose="020B0604020202020204" pitchFamily="34" charset="0"/>
                <a:sym typeface="Calibri" panose="020F0502020204030204"/>
              </a:rPr>
              <a:t>Results Area 1: Improved Land Administration and Land-based Investment Process</a:t>
            </a:r>
          </a:p>
          <a:p>
            <a:pPr marL="210312" lvl="1" indent="-105740" defTabSz="420624">
              <a:lnSpc>
                <a:spcPct val="90000"/>
              </a:lnSpc>
              <a:spcBef>
                <a:spcPts val="584"/>
              </a:spcBef>
              <a:buClr>
                <a:srgbClr val="000000"/>
              </a:buClr>
              <a:buSzPts val="1500"/>
              <a:buFont typeface="Calibri" panose="020F0502020204030204"/>
              <a:buChar char="•"/>
            </a:pPr>
            <a:r>
              <a:rPr lang="en-GB" sz="1380" kern="1200" dirty="0">
                <a:solidFill>
                  <a:srgbClr val="000000"/>
                </a:solidFill>
                <a:latin typeface="Candara" panose="020E0502030303020204" pitchFamily="34" charset="0"/>
                <a:ea typeface="+mn-ea"/>
                <a:cs typeface="Arial" panose="020B0604020202020204" pitchFamily="34" charset="0"/>
                <a:sym typeface="Calibri" panose="020F0502020204030204"/>
              </a:rPr>
              <a:t>DLI 1: Improved efficiency in property registration and sustainability of the land-based investment</a:t>
            </a:r>
          </a:p>
          <a:p>
            <a:pPr marL="104572" lvl="1" defTabSz="420624">
              <a:lnSpc>
                <a:spcPct val="90000"/>
              </a:lnSpc>
              <a:spcBef>
                <a:spcPts val="584"/>
              </a:spcBef>
              <a:buClr>
                <a:srgbClr val="000000"/>
              </a:buClr>
              <a:buSzPts val="1500"/>
            </a:pPr>
            <a:endParaRPr lang="en-GB" sz="1380" kern="1200" dirty="0">
              <a:solidFill>
                <a:srgbClr val="000000"/>
              </a:solidFill>
              <a:latin typeface="Candara" panose="020E0502030303020204" pitchFamily="34" charset="0"/>
              <a:ea typeface="+mn-ea"/>
              <a:cs typeface="Arial" panose="020B0604020202020204" pitchFamily="34" charset="0"/>
              <a:sym typeface="Calibri" panose="020F0502020204030204"/>
            </a:endParaRPr>
          </a:p>
          <a:p>
            <a:pPr marL="0" lvl="1" defTabSz="420624">
              <a:lnSpc>
                <a:spcPct val="90000"/>
              </a:lnSpc>
              <a:spcBef>
                <a:spcPts val="248"/>
              </a:spcBef>
            </a:pPr>
            <a:r>
              <a:rPr lang="en-GB" sz="1380" b="1" kern="1200" dirty="0">
                <a:solidFill>
                  <a:srgbClr val="2C6100"/>
                </a:solidFill>
                <a:latin typeface="Candara" panose="020E0502030303020204" pitchFamily="34" charset="0"/>
                <a:ea typeface="+mn-ea"/>
                <a:cs typeface="Arial" panose="020B0604020202020204" pitchFamily="34" charset="0"/>
                <a:sym typeface="Calibri" panose="020F0502020204030204"/>
              </a:rPr>
              <a:t>Results Area 2: Improved regulatory framework for private investment in </a:t>
            </a:r>
            <a:r>
              <a:rPr lang="en-GB" sz="1380" b="1" kern="1200" dirty="0" err="1">
                <a:solidFill>
                  <a:srgbClr val="2C6100"/>
                </a:solidFill>
                <a:latin typeface="Candara" panose="020E0502030303020204" pitchFamily="34" charset="0"/>
                <a:ea typeface="+mn-ea"/>
                <a:cs typeface="Arial" panose="020B0604020202020204" pitchFamily="34" charset="0"/>
                <a:sym typeface="Calibri" panose="020F0502020204030204"/>
              </a:rPr>
              <a:t>fiber</a:t>
            </a:r>
            <a:r>
              <a:rPr lang="en-GB" sz="1380" b="1" kern="1200" dirty="0">
                <a:solidFill>
                  <a:srgbClr val="2C6100"/>
                </a:solidFill>
                <a:latin typeface="Candara" panose="020E0502030303020204" pitchFamily="34" charset="0"/>
                <a:ea typeface="+mn-ea"/>
                <a:cs typeface="Arial" panose="020B0604020202020204" pitchFamily="34" charset="0"/>
                <a:sym typeface="Calibri" panose="020F0502020204030204"/>
              </a:rPr>
              <a:t> optic infrastructure</a:t>
            </a:r>
          </a:p>
          <a:p>
            <a:pPr marL="210312" lvl="1" indent="-105740" defTabSz="420624">
              <a:lnSpc>
                <a:spcPct val="90000"/>
              </a:lnSpc>
              <a:spcBef>
                <a:spcPts val="248"/>
              </a:spcBef>
              <a:buClr>
                <a:srgbClr val="000000"/>
              </a:buClr>
              <a:buSzPts val="1500"/>
              <a:buFont typeface="Calibri" panose="020F0502020204030204"/>
              <a:buChar char="•"/>
            </a:pPr>
            <a:r>
              <a:rPr lang="en-GB" sz="1380" kern="1200" dirty="0">
                <a:solidFill>
                  <a:srgbClr val="000000"/>
                </a:solidFill>
                <a:latin typeface="Candara" panose="020E0502030303020204" pitchFamily="34" charset="0"/>
                <a:ea typeface="+mn-ea"/>
                <a:cs typeface="Arial" panose="020B0604020202020204" pitchFamily="34" charset="0"/>
                <a:sym typeface="Calibri" panose="020F0502020204030204"/>
              </a:rPr>
              <a:t>DLI 2: Improved regulatory framework for private investment in </a:t>
            </a:r>
            <a:r>
              <a:rPr lang="en-GB" sz="1380" kern="1200" dirty="0" err="1">
                <a:solidFill>
                  <a:srgbClr val="000000"/>
                </a:solidFill>
                <a:latin typeface="Candara" panose="020E0502030303020204" pitchFamily="34" charset="0"/>
                <a:ea typeface="+mn-ea"/>
                <a:cs typeface="Arial" panose="020B0604020202020204" pitchFamily="34" charset="0"/>
                <a:sym typeface="Calibri" panose="020F0502020204030204"/>
              </a:rPr>
              <a:t>fiber</a:t>
            </a:r>
            <a:r>
              <a:rPr lang="en-GB" sz="1380" kern="1200" dirty="0">
                <a:solidFill>
                  <a:srgbClr val="000000"/>
                </a:solidFill>
                <a:latin typeface="Candara" panose="020E0502030303020204" pitchFamily="34" charset="0"/>
                <a:ea typeface="+mn-ea"/>
                <a:cs typeface="Arial" panose="020B0604020202020204" pitchFamily="34" charset="0"/>
                <a:sym typeface="Calibri" panose="020F0502020204030204"/>
              </a:rPr>
              <a:t> optic infrastructure.</a:t>
            </a:r>
          </a:p>
          <a:p>
            <a:pPr marL="104572" lvl="1" defTabSz="420624">
              <a:lnSpc>
                <a:spcPct val="90000"/>
              </a:lnSpc>
              <a:spcBef>
                <a:spcPts val="248"/>
              </a:spcBef>
              <a:buClr>
                <a:srgbClr val="000000"/>
              </a:buClr>
              <a:buSzPts val="1500"/>
            </a:pPr>
            <a:endParaRPr lang="en-GB" sz="1380" kern="1200" dirty="0">
              <a:solidFill>
                <a:srgbClr val="000000"/>
              </a:solidFill>
              <a:latin typeface="Candara" panose="020E0502030303020204" pitchFamily="34" charset="0"/>
              <a:ea typeface="+mn-ea"/>
              <a:cs typeface="Arial" panose="020B0604020202020204" pitchFamily="34" charset="0"/>
              <a:sym typeface="Calibri" panose="020F0502020204030204"/>
            </a:endParaRPr>
          </a:p>
          <a:p>
            <a:pPr marL="0" lvl="1" defTabSz="420624">
              <a:lnSpc>
                <a:spcPct val="90000"/>
              </a:lnSpc>
              <a:spcBef>
                <a:spcPts val="248"/>
              </a:spcBef>
            </a:pPr>
            <a:r>
              <a:rPr lang="en-GB" sz="1380" b="1" kern="1200" dirty="0">
                <a:solidFill>
                  <a:srgbClr val="2C6100"/>
                </a:solidFill>
                <a:latin typeface="Candara" panose="020E0502030303020204" pitchFamily="34" charset="0"/>
                <a:ea typeface="+mn-ea"/>
                <a:cs typeface="Arial" panose="020B0604020202020204" pitchFamily="34" charset="0"/>
                <a:sym typeface="Calibri" panose="020F0502020204030204"/>
              </a:rPr>
              <a:t>Results Area 3: Improved services provided by investment promotion agencies (IPA)s and public-private partnership (PPP) units. </a:t>
            </a:r>
          </a:p>
          <a:p>
            <a:pPr marL="210312" lvl="1" indent="-105740" defTabSz="420624">
              <a:lnSpc>
                <a:spcPct val="90000"/>
              </a:lnSpc>
              <a:spcBef>
                <a:spcPts val="584"/>
              </a:spcBef>
              <a:buSzPts val="1500"/>
              <a:buFont typeface="Calibri" panose="020F0502020204030204"/>
              <a:buChar char="•"/>
            </a:pPr>
            <a:r>
              <a:rPr lang="en-GB" sz="1380" kern="1200" dirty="0">
                <a:solidFill>
                  <a:srgbClr val="000000"/>
                </a:solidFill>
                <a:latin typeface="Candara" panose="020E0502030303020204" pitchFamily="34" charset="0"/>
                <a:ea typeface="+mn-ea"/>
                <a:cs typeface="Arial" panose="020B0604020202020204" pitchFamily="34" charset="0"/>
                <a:sym typeface="Calibri" panose="020F0502020204030204"/>
              </a:rPr>
              <a:t>DLI 3: Development of an effective PPP framework</a:t>
            </a:r>
          </a:p>
          <a:p>
            <a:pPr marL="210312" lvl="1" indent="-105740" defTabSz="420624">
              <a:lnSpc>
                <a:spcPct val="90000"/>
              </a:lnSpc>
              <a:spcBef>
                <a:spcPts val="584"/>
              </a:spcBef>
              <a:buSzPts val="1500"/>
              <a:buFont typeface="Calibri" panose="020F0502020204030204"/>
              <a:buChar char="•"/>
            </a:pPr>
            <a:r>
              <a:rPr lang="en-GB" sz="1380" kern="1200" dirty="0">
                <a:solidFill>
                  <a:srgbClr val="000000"/>
                </a:solidFill>
                <a:latin typeface="Candara" panose="020E0502030303020204" pitchFamily="34" charset="0"/>
                <a:ea typeface="+mn-ea"/>
                <a:cs typeface="Arial" panose="020B0604020202020204" pitchFamily="34" charset="0"/>
                <a:sym typeface="Calibri" panose="020F0502020204030204"/>
              </a:rPr>
              <a:t>DLI 4: </a:t>
            </a:r>
            <a:r>
              <a:rPr lang="en-GB" sz="1380" kern="1200" dirty="0">
                <a:solidFill>
                  <a:schemeClr val="tx1"/>
                </a:solidFill>
                <a:latin typeface="Candara" panose="020E0502030303020204" pitchFamily="34" charset="0"/>
                <a:ea typeface="+mn-ea"/>
                <a:cs typeface="Arial" panose="020B0604020202020204" pitchFamily="34" charset="0"/>
                <a:sym typeface="Calibri" panose="020F0502020204030204"/>
              </a:rPr>
              <a:t>Improved </a:t>
            </a:r>
            <a:r>
              <a:rPr lang="en-GB" altLang="en-US" sz="1380" kern="1200" dirty="0">
                <a:solidFill>
                  <a:schemeClr val="tx1"/>
                </a:solidFill>
                <a:latin typeface="Candara" panose="020E0502030303020204" pitchFamily="34" charset="0"/>
                <a:ea typeface="+mn-ea"/>
                <a:cs typeface="Arial" panose="020B0604020202020204" pitchFamily="34" charset="0"/>
                <a:sym typeface="Calibri" panose="020F0502020204030204"/>
              </a:rPr>
              <a:t>investment promotion environment</a:t>
            </a:r>
          </a:p>
          <a:p>
            <a:pPr marL="104572" lvl="1" defTabSz="420624">
              <a:lnSpc>
                <a:spcPct val="90000"/>
              </a:lnSpc>
              <a:spcBef>
                <a:spcPts val="584"/>
              </a:spcBef>
              <a:buSzPts val="1500"/>
            </a:pPr>
            <a:endParaRPr lang="en-GB" sz="1380" kern="1200" dirty="0">
              <a:solidFill>
                <a:srgbClr val="000000"/>
              </a:solidFill>
              <a:latin typeface="Candara" panose="020E0502030303020204" pitchFamily="34" charset="0"/>
              <a:ea typeface="+mn-ea"/>
              <a:cs typeface="Arial" panose="020B0604020202020204" pitchFamily="34" charset="0"/>
              <a:sym typeface="Calibri" panose="020F0502020204030204"/>
            </a:endParaRPr>
          </a:p>
          <a:p>
            <a:pPr marL="0" lvl="1" defTabSz="420624">
              <a:lnSpc>
                <a:spcPct val="90000"/>
              </a:lnSpc>
              <a:spcBef>
                <a:spcPts val="248"/>
              </a:spcBef>
            </a:pPr>
            <a:r>
              <a:rPr lang="en-GB" sz="1380" b="1" kern="1200" dirty="0">
                <a:solidFill>
                  <a:srgbClr val="2C6100"/>
                </a:solidFill>
                <a:latin typeface="Candara" panose="020E0502030303020204" pitchFamily="34" charset="0"/>
                <a:ea typeface="+mn-ea"/>
                <a:cs typeface="Arial" panose="020B0604020202020204" pitchFamily="34" charset="0"/>
                <a:sym typeface="Calibri" panose="020F0502020204030204"/>
              </a:rPr>
              <a:t>Results Area 4: Improved efficiency and transparency of government-to-business services.</a:t>
            </a:r>
          </a:p>
          <a:p>
            <a:pPr marL="210312" lvl="1" indent="-105740" defTabSz="420624">
              <a:lnSpc>
                <a:spcPct val="90000"/>
              </a:lnSpc>
              <a:spcBef>
                <a:spcPts val="584"/>
              </a:spcBef>
              <a:buClr>
                <a:srgbClr val="000000"/>
              </a:buClr>
              <a:buSzPts val="1500"/>
              <a:buFont typeface="Calibri" panose="020F0502020204030204"/>
              <a:buChar char="•"/>
            </a:pPr>
            <a:r>
              <a:rPr lang="en-GB" sz="1380" kern="1200" dirty="0">
                <a:solidFill>
                  <a:srgbClr val="000000"/>
                </a:solidFill>
                <a:latin typeface="Candara" panose="020E0502030303020204" pitchFamily="34" charset="0"/>
                <a:ea typeface="+mn-ea"/>
                <a:cs typeface="Arial" panose="020B0604020202020204" pitchFamily="34" charset="0"/>
                <a:sym typeface="Calibri" panose="020F0502020204030204"/>
              </a:rPr>
              <a:t>DLI 5: Increased transparency of official fees and procedures</a:t>
            </a:r>
          </a:p>
          <a:p>
            <a:pPr marL="210312" lvl="1" indent="-105740" defTabSz="420624">
              <a:lnSpc>
                <a:spcPct val="90000"/>
              </a:lnSpc>
              <a:spcBef>
                <a:spcPts val="248"/>
              </a:spcBef>
              <a:buSzPts val="1500"/>
              <a:buFont typeface="Calibri" panose="020F0502020204030204"/>
              <a:buChar char="•"/>
            </a:pPr>
            <a:r>
              <a:rPr lang="en-GB" sz="1380" kern="1200" dirty="0">
                <a:solidFill>
                  <a:srgbClr val="000000"/>
                </a:solidFill>
                <a:latin typeface="Candara" panose="020E0502030303020204" pitchFamily="34" charset="0"/>
                <a:ea typeface="+mn-ea"/>
                <a:cs typeface="Arial" panose="020B0604020202020204" pitchFamily="34" charset="0"/>
                <a:sym typeface="Calibri" panose="020F0502020204030204"/>
              </a:rPr>
              <a:t>DLI 6: </a:t>
            </a:r>
            <a:r>
              <a:rPr lang="en-GB" sz="1380" kern="1200" dirty="0">
                <a:solidFill>
                  <a:schemeClr val="tx1"/>
                </a:solidFill>
                <a:latin typeface="Candara" panose="020E0502030303020204" pitchFamily="34" charset="0"/>
                <a:ea typeface="+mn-ea"/>
                <a:cs typeface="Arial" panose="020B0604020202020204" pitchFamily="34" charset="0"/>
                <a:sym typeface="Calibri" panose="020F0502020204030204"/>
              </a:rPr>
              <a:t>Increased transparency of fees and levies for inter-state trade and increased exporter certification.</a:t>
            </a:r>
          </a:p>
          <a:p>
            <a:pPr marL="210312" lvl="1" indent="-105740" defTabSz="420624">
              <a:lnSpc>
                <a:spcPct val="90000"/>
              </a:lnSpc>
              <a:spcBef>
                <a:spcPts val="248"/>
              </a:spcBef>
              <a:buSzPts val="1500"/>
              <a:buFont typeface="Calibri" panose="020F0502020204030204"/>
              <a:buChar char="•"/>
            </a:pPr>
            <a:r>
              <a:rPr lang="en-GB" sz="1380" kern="1200" dirty="0">
                <a:solidFill>
                  <a:srgbClr val="000000"/>
                </a:solidFill>
                <a:latin typeface="Candara" panose="020E0502030303020204" pitchFamily="34" charset="0"/>
                <a:ea typeface="+mn-ea"/>
                <a:cs typeface="Arial" panose="020B0604020202020204" pitchFamily="34" charset="0"/>
                <a:sym typeface="Calibri" panose="020F0502020204030204"/>
              </a:rPr>
              <a:t>DLI 7: Simplified state and local business tax regimes</a:t>
            </a:r>
          </a:p>
          <a:p>
            <a:pPr marL="210312" lvl="1" indent="-105740" defTabSz="420624">
              <a:lnSpc>
                <a:spcPct val="90000"/>
              </a:lnSpc>
              <a:spcBef>
                <a:spcPts val="248"/>
              </a:spcBef>
              <a:buSzPts val="1500"/>
              <a:buFont typeface="Calibri" panose="020F0502020204030204"/>
              <a:buChar char="•"/>
            </a:pPr>
            <a:r>
              <a:rPr lang="en-GB" sz="1380" kern="1200" dirty="0">
                <a:solidFill>
                  <a:srgbClr val="000000"/>
                </a:solidFill>
                <a:latin typeface="Candara" panose="020E0502030303020204" pitchFamily="34" charset="0"/>
                <a:ea typeface="+mn-ea"/>
                <a:cs typeface="Arial" panose="020B0604020202020204" pitchFamily="34" charset="0"/>
                <a:sym typeface="Calibri" panose="020F0502020204030204"/>
              </a:rPr>
              <a:t>DLI 8: Quick determination of commercial disputes</a:t>
            </a:r>
            <a:endParaRPr lang="en-GB" sz="1500" b="0" i="0" u="none" strike="noStrike" cap="none" dirty="0">
              <a:solidFill>
                <a:srgbClr val="000000"/>
              </a:solidFill>
              <a:latin typeface="Candara" panose="020E0502030303020204" pitchFamily="34" charset="0"/>
              <a:ea typeface="Calibri" panose="020F0502020204030204"/>
              <a:cs typeface="Arial" panose="020B0604020202020204" pitchFamily="34" charset="0"/>
              <a:sym typeface="Calibri" panose="020F0502020204030204"/>
            </a:endParaRPr>
          </a:p>
        </p:txBody>
      </p:sp>
      <p:graphicFrame>
        <p:nvGraphicFramePr>
          <p:cNvPr id="62" name="Google Shape;541;p21">
            <a:extLst>
              <a:ext uri="{FF2B5EF4-FFF2-40B4-BE49-F238E27FC236}">
                <a16:creationId xmlns:a16="http://schemas.microsoft.com/office/drawing/2014/main" id="{BE1C45F7-6E88-8B82-4389-0D91EF5BC7E3}"/>
              </a:ext>
            </a:extLst>
          </p:cNvPr>
          <p:cNvGraphicFramePr/>
          <p:nvPr/>
        </p:nvGraphicFramePr>
        <p:xfrm>
          <a:off x="7175629" y="1871715"/>
          <a:ext cx="4509565" cy="4352735"/>
        </p:xfrm>
        <a:graphic>
          <a:graphicData uri="http://schemas.openxmlformats.org/drawingml/2006/table">
            <a:tbl>
              <a:tblPr firstRow="1" bandRow="1">
                <a:noFill/>
              </a:tblPr>
              <a:tblGrid>
                <a:gridCol w="4509565">
                  <a:extLst>
                    <a:ext uri="{9D8B030D-6E8A-4147-A177-3AD203B41FA5}">
                      <a16:colId xmlns:a16="http://schemas.microsoft.com/office/drawing/2014/main" val="20000"/>
                    </a:ext>
                  </a:extLst>
                </a:gridCol>
              </a:tblGrid>
              <a:tr h="382908">
                <a:tc>
                  <a:txBody>
                    <a:bodyPr/>
                    <a:lstStyle/>
                    <a:p>
                      <a:pPr marL="0" marR="0" lvl="0" indent="0" algn="ctr" rtl="0">
                        <a:spcBef>
                          <a:spcPts val="0"/>
                        </a:spcBef>
                        <a:spcAft>
                          <a:spcPts val="0"/>
                        </a:spcAft>
                        <a:buNone/>
                      </a:pPr>
                      <a:r>
                        <a:rPr lang="en-US" sz="1400" b="1">
                          <a:solidFill>
                            <a:schemeClr val="bg1"/>
                          </a:solidFill>
                          <a:latin typeface="Arial" panose="020B0604020202020204" pitchFamily="34" charset="0"/>
                          <a:cs typeface="Arial" panose="020B0604020202020204" pitchFamily="34" charset="0"/>
                        </a:rPr>
                        <a:t>Key State MDAs for Expenditure Framework</a:t>
                      </a:r>
                      <a:endParaRPr sz="1400" b="1">
                        <a:solidFill>
                          <a:schemeClr val="bg1"/>
                        </a:solidFill>
                        <a:latin typeface="Arial" panose="020B0604020202020204" pitchFamily="34" charset="0"/>
                        <a:cs typeface="Arial" panose="020B0604020202020204" pitchFamily="34" charset="0"/>
                      </a:endParaRPr>
                    </a:p>
                  </a:txBody>
                  <a:tcPr marL="91450" marR="91450" marT="45725" marB="45725">
                    <a:solidFill>
                      <a:schemeClr val="accent6"/>
                    </a:solidFill>
                  </a:tcPr>
                </a:tc>
                <a:extLst>
                  <a:ext uri="{0D108BD9-81ED-4DB2-BD59-A6C34878D82A}">
                    <a16:rowId xmlns:a16="http://schemas.microsoft.com/office/drawing/2014/main" val="10000"/>
                  </a:ext>
                </a:extLst>
              </a:tr>
              <a:tr h="591762">
                <a:tc>
                  <a:txBody>
                    <a:bodyPr/>
                    <a:lstStyle/>
                    <a:p>
                      <a:pPr marL="0" marR="0" lvl="0" indent="0" algn="l" rtl="0">
                        <a:lnSpc>
                          <a:spcPct val="100000"/>
                        </a:lnSpc>
                        <a:spcBef>
                          <a:spcPts val="0"/>
                        </a:spcBef>
                        <a:spcAft>
                          <a:spcPts val="0"/>
                        </a:spcAft>
                        <a:buClr>
                          <a:schemeClr val="dk1"/>
                        </a:buClr>
                        <a:buSzPts val="1200"/>
                        <a:buFont typeface="Calibri" panose="020F0502020204030204"/>
                        <a:buNone/>
                      </a:pPr>
                      <a:r>
                        <a:rPr lang="en-US" sz="1400" b="1">
                          <a:solidFill>
                            <a:schemeClr val="tx1"/>
                          </a:solidFill>
                          <a:latin typeface="Arial" panose="020B0604020202020204" pitchFamily="34" charset="0"/>
                          <a:cs typeface="Arial" panose="020B0604020202020204" pitchFamily="34" charset="0"/>
                        </a:rPr>
                        <a:t>Ministries of Finance, Budget and Economic Planning, State Internal Revenue Service  (DLI 3*) (DLI 4) (DLI 7*)</a:t>
                      </a:r>
                      <a:endParaRPr sz="1400" b="1">
                        <a:solidFill>
                          <a:schemeClr val="tx1"/>
                        </a:solidFill>
                        <a:latin typeface="Arial" panose="020B0604020202020204" pitchFamily="34" charset="0"/>
                        <a:cs typeface="Arial" panose="020B0604020202020204" pitchFamily="34" charset="0"/>
                      </a:endParaRPr>
                    </a:p>
                  </a:txBody>
                  <a:tcPr marL="91450" marR="91450" marT="45725" marB="45725">
                    <a:solidFill>
                      <a:schemeClr val="bg1">
                        <a:lumMod val="95000"/>
                      </a:schemeClr>
                    </a:solidFill>
                  </a:tcPr>
                </a:tc>
                <a:extLst>
                  <a:ext uri="{0D108BD9-81ED-4DB2-BD59-A6C34878D82A}">
                    <a16:rowId xmlns:a16="http://schemas.microsoft.com/office/drawing/2014/main" val="10001"/>
                  </a:ext>
                </a:extLst>
              </a:tr>
              <a:tr h="348099">
                <a:tc>
                  <a:txBody>
                    <a:bodyPr/>
                    <a:lstStyle/>
                    <a:p>
                      <a:pPr marL="0" marR="0" lvl="0" indent="0" algn="l" rtl="0">
                        <a:spcBef>
                          <a:spcPts val="0"/>
                        </a:spcBef>
                        <a:spcAft>
                          <a:spcPts val="0"/>
                        </a:spcAft>
                        <a:buClr>
                          <a:schemeClr val="dk1"/>
                        </a:buClr>
                        <a:buSzPts val="1200"/>
                        <a:buFont typeface="Calibri" panose="020F0502020204030204"/>
                        <a:buNone/>
                      </a:pPr>
                      <a:r>
                        <a:rPr lang="en-US" sz="1400" b="1">
                          <a:solidFill>
                            <a:schemeClr val="tx1"/>
                          </a:solidFill>
                          <a:latin typeface="Arial" panose="020B0604020202020204" pitchFamily="34" charset="0"/>
                          <a:cs typeface="Arial" panose="020B0604020202020204" pitchFamily="34" charset="0"/>
                        </a:rPr>
                        <a:t>Governor's offices, Investment Promotion Agency or Public Private Partnership Agency or Equivalent (DLI 2*) (DLI 3*) (DLI 5*)</a:t>
                      </a:r>
                      <a:endParaRPr sz="1400" b="1">
                        <a:solidFill>
                          <a:schemeClr val="tx1"/>
                        </a:solidFill>
                        <a:latin typeface="Arial" panose="020B0604020202020204" pitchFamily="34" charset="0"/>
                        <a:cs typeface="Arial" panose="020B0604020202020204" pitchFamily="34" charset="0"/>
                      </a:endParaRPr>
                    </a:p>
                  </a:txBody>
                  <a:tcPr marL="91450" marR="91450" marT="45725" marB="45725">
                    <a:solidFill>
                      <a:schemeClr val="bg1">
                        <a:lumMod val="95000"/>
                      </a:schemeClr>
                    </a:solidFill>
                  </a:tcPr>
                </a:tc>
                <a:extLst>
                  <a:ext uri="{0D108BD9-81ED-4DB2-BD59-A6C34878D82A}">
                    <a16:rowId xmlns:a16="http://schemas.microsoft.com/office/drawing/2014/main" val="10002"/>
                  </a:ext>
                </a:extLst>
              </a:tr>
              <a:tr h="835423">
                <a:tc>
                  <a:txBody>
                    <a:bodyPr/>
                    <a:lstStyle/>
                    <a:p>
                      <a:pPr marL="0" marR="0" lvl="0" indent="0" algn="l" rtl="0">
                        <a:spcBef>
                          <a:spcPts val="0"/>
                        </a:spcBef>
                        <a:spcAft>
                          <a:spcPts val="0"/>
                        </a:spcAft>
                        <a:buClr>
                          <a:schemeClr val="dk1"/>
                        </a:buClr>
                        <a:buSzPts val="1200"/>
                        <a:buFont typeface="Calibri" panose="020F0502020204030204"/>
                        <a:buNone/>
                      </a:pPr>
                      <a:r>
                        <a:rPr lang="en-US" sz="1400" b="1">
                          <a:solidFill>
                            <a:schemeClr val="tx1"/>
                          </a:solidFill>
                          <a:latin typeface="Arial" panose="020B0604020202020204" pitchFamily="34" charset="0"/>
                          <a:cs typeface="Arial" panose="020B0604020202020204" pitchFamily="34" charset="0"/>
                        </a:rPr>
                        <a:t>Ministries of Trade and Investment / Commerce and Industry, or equivalent (DLI 4*) (DLI 6*)</a:t>
                      </a:r>
                      <a:endParaRPr sz="1400" b="1">
                        <a:solidFill>
                          <a:schemeClr val="tx1"/>
                        </a:solidFill>
                        <a:latin typeface="Arial" panose="020B0604020202020204" pitchFamily="34" charset="0"/>
                        <a:cs typeface="Arial" panose="020B0604020202020204" pitchFamily="34" charset="0"/>
                      </a:endParaRPr>
                    </a:p>
                  </a:txBody>
                  <a:tcPr marL="91450" marR="91450" marT="45725" marB="45725">
                    <a:solidFill>
                      <a:schemeClr val="bg1">
                        <a:lumMod val="95000"/>
                      </a:schemeClr>
                    </a:solidFill>
                  </a:tcPr>
                </a:tc>
                <a:extLst>
                  <a:ext uri="{0D108BD9-81ED-4DB2-BD59-A6C34878D82A}">
                    <a16:rowId xmlns:a16="http://schemas.microsoft.com/office/drawing/2014/main" val="10003"/>
                  </a:ext>
                </a:extLst>
              </a:tr>
              <a:tr h="591762">
                <a:tc>
                  <a:txBody>
                    <a:bodyPr/>
                    <a:lstStyle/>
                    <a:p>
                      <a:pPr marL="0" marR="0" lvl="0" indent="0" algn="l" rtl="0">
                        <a:spcBef>
                          <a:spcPts val="0"/>
                        </a:spcBef>
                        <a:spcAft>
                          <a:spcPts val="0"/>
                        </a:spcAft>
                        <a:buClr>
                          <a:schemeClr val="dk1"/>
                        </a:buClr>
                        <a:buSzPts val="1200"/>
                        <a:buFont typeface="Calibri" panose="020F0502020204030204"/>
                        <a:buNone/>
                      </a:pPr>
                      <a:r>
                        <a:rPr lang="en-US" sz="1400" b="1">
                          <a:solidFill>
                            <a:schemeClr val="tx1"/>
                          </a:solidFill>
                          <a:latin typeface="Arial" panose="020B0604020202020204" pitchFamily="34" charset="0"/>
                          <a:cs typeface="Arial" panose="020B0604020202020204" pitchFamily="34" charset="0"/>
                        </a:rPr>
                        <a:t>Ministries of Land and Urban Planning,  Telecommunication Infrastructure Regulatory Agency or equivalent  (DLI 1*) (DLI 2)</a:t>
                      </a:r>
                      <a:endParaRPr sz="1400" b="1">
                        <a:solidFill>
                          <a:schemeClr val="tx1"/>
                        </a:solidFill>
                        <a:latin typeface="Arial" panose="020B0604020202020204" pitchFamily="34" charset="0"/>
                        <a:cs typeface="Arial" panose="020B0604020202020204" pitchFamily="34" charset="0"/>
                      </a:endParaRPr>
                    </a:p>
                  </a:txBody>
                  <a:tcPr marL="91450" marR="91450" marT="45725" marB="45725">
                    <a:solidFill>
                      <a:schemeClr val="bg1">
                        <a:lumMod val="95000"/>
                      </a:schemeClr>
                    </a:solidFill>
                  </a:tcPr>
                </a:tc>
                <a:extLst>
                  <a:ext uri="{0D108BD9-81ED-4DB2-BD59-A6C34878D82A}">
                    <a16:rowId xmlns:a16="http://schemas.microsoft.com/office/drawing/2014/main" val="10004"/>
                  </a:ext>
                </a:extLst>
              </a:tr>
              <a:tr h="591762">
                <a:tc>
                  <a:txBody>
                    <a:bodyPr/>
                    <a:lstStyle/>
                    <a:p>
                      <a:pPr marL="0" marR="0" lvl="0" indent="0" algn="l" rtl="0">
                        <a:lnSpc>
                          <a:spcPct val="100000"/>
                        </a:lnSpc>
                        <a:spcBef>
                          <a:spcPts val="0"/>
                        </a:spcBef>
                        <a:spcAft>
                          <a:spcPts val="0"/>
                        </a:spcAft>
                        <a:buClr>
                          <a:schemeClr val="dk1"/>
                        </a:buClr>
                        <a:buSzPts val="1200"/>
                        <a:buFont typeface="Calibri" panose="020F0502020204030204"/>
                        <a:buNone/>
                      </a:pPr>
                      <a:r>
                        <a:rPr lang="en-US" sz="1400" b="1">
                          <a:solidFill>
                            <a:schemeClr val="tx1"/>
                          </a:solidFill>
                          <a:latin typeface="Arial" panose="020B0604020202020204" pitchFamily="34" charset="0"/>
                          <a:cs typeface="Arial" panose="020B0604020202020204" pitchFamily="34" charset="0"/>
                        </a:rPr>
                        <a:t>Investment Promotion Offices/Agencies (DLI 2) (DLI 4) (DLI 3*) (DLI 4) (DLI 6)</a:t>
                      </a:r>
                      <a:endParaRPr sz="1400" b="1">
                        <a:solidFill>
                          <a:schemeClr val="tx1"/>
                        </a:solidFill>
                        <a:latin typeface="Arial" panose="020B0604020202020204" pitchFamily="34" charset="0"/>
                        <a:cs typeface="Arial" panose="020B0604020202020204" pitchFamily="34" charset="0"/>
                      </a:endParaRPr>
                    </a:p>
                  </a:txBody>
                  <a:tcPr marL="91450" marR="91450" marT="45725" marB="45725">
                    <a:solidFill>
                      <a:schemeClr val="bg1">
                        <a:lumMod val="95000"/>
                      </a:schemeClr>
                    </a:solidFill>
                  </a:tcPr>
                </a:tc>
                <a:extLst>
                  <a:ext uri="{0D108BD9-81ED-4DB2-BD59-A6C34878D82A}">
                    <a16:rowId xmlns:a16="http://schemas.microsoft.com/office/drawing/2014/main" val="10005"/>
                  </a:ext>
                </a:extLst>
              </a:tr>
              <a:tr h="348052">
                <a:tc>
                  <a:txBody>
                    <a:bodyPr/>
                    <a:lstStyle/>
                    <a:p>
                      <a:pPr marL="0" marR="0" lvl="0" indent="0" algn="l" rtl="0">
                        <a:lnSpc>
                          <a:spcPct val="100000"/>
                        </a:lnSpc>
                        <a:spcBef>
                          <a:spcPts val="0"/>
                        </a:spcBef>
                        <a:spcAft>
                          <a:spcPts val="0"/>
                        </a:spcAft>
                        <a:buClr>
                          <a:schemeClr val="dk1"/>
                        </a:buClr>
                        <a:buSzPts val="1200"/>
                        <a:buFont typeface="Calibri" panose="020F0502020204030204"/>
                        <a:buNone/>
                      </a:pPr>
                      <a:r>
                        <a:rPr lang="en-US" sz="1400" b="1" dirty="0">
                          <a:solidFill>
                            <a:schemeClr val="tx1"/>
                          </a:solidFill>
                          <a:latin typeface="Arial" panose="020B0604020202020204" pitchFamily="34" charset="0"/>
                          <a:cs typeface="Arial" panose="020B0604020202020204" pitchFamily="34" charset="0"/>
                        </a:rPr>
                        <a:t>Judiciary (DLI 8*)</a:t>
                      </a:r>
                      <a:endParaRPr sz="1400" b="1" dirty="0">
                        <a:solidFill>
                          <a:schemeClr val="tx1"/>
                        </a:solidFill>
                        <a:latin typeface="Arial" panose="020B0604020202020204" pitchFamily="34" charset="0"/>
                        <a:cs typeface="Arial" panose="020B0604020202020204" pitchFamily="34" charset="0"/>
                      </a:endParaRPr>
                    </a:p>
                  </a:txBody>
                  <a:tcPr marL="91450" marR="91450" marT="45725" marB="45725">
                    <a:solidFill>
                      <a:schemeClr val="bg1">
                        <a:lumMod val="95000"/>
                      </a:schemeClr>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715146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9" name="Rectangle 1038">
            <a:extLst>
              <a:ext uri="{FF2B5EF4-FFF2-40B4-BE49-F238E27FC236}">
                <a16:creationId xmlns:a16="http://schemas.microsoft.com/office/drawing/2014/main" id="{7301F447-EEF7-48F5-AF73-7566EE7F6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FA871C4F-0610-ED28-DF9F-4F889842CE67}"/>
              </a:ext>
            </a:extLst>
          </p:cNvPr>
          <p:cNvSpPr txBox="1">
            <a:spLocks/>
          </p:cNvSpPr>
          <p:nvPr/>
        </p:nvSpPr>
        <p:spPr>
          <a:xfrm>
            <a:off x="838200" y="794475"/>
            <a:ext cx="10509504" cy="64633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sz="3600" b="1" kern="1200" dirty="0">
                <a:solidFill>
                  <a:srgbClr val="C00000"/>
                </a:solidFill>
                <a:latin typeface="Candara" panose="020E0502030303020204" pitchFamily="34" charset="0"/>
              </a:rPr>
              <a:t>ROLE OF THE NGF ON SABER</a:t>
            </a:r>
          </a:p>
        </p:txBody>
      </p:sp>
      <p:sp>
        <p:nvSpPr>
          <p:cNvPr id="1041" name="Rectangle 1040">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043" name="Rectangle 1042">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A5C1AA82-3242-3F2D-CCD4-AF5B2714C967}"/>
              </a:ext>
            </a:extLst>
          </p:cNvPr>
          <p:cNvSpPr txBox="1"/>
          <p:nvPr/>
        </p:nvSpPr>
        <p:spPr>
          <a:xfrm>
            <a:off x="374904" y="1870033"/>
            <a:ext cx="10972800" cy="646331"/>
          </a:xfrm>
          <a:prstGeom prst="rect">
            <a:avLst/>
          </a:prstGeom>
          <a:noFill/>
        </p:spPr>
        <p:txBody>
          <a:bodyPr wrap="square">
            <a:spAutoFit/>
          </a:bodyPr>
          <a:lstStyle/>
          <a:p>
            <a:pPr>
              <a:spcAft>
                <a:spcPts val="600"/>
              </a:spcAft>
            </a:pPr>
            <a:r>
              <a:rPr lang="en-US" b="1">
                <a:latin typeface="Candara" panose="020E0502030303020204" pitchFamily="34" charset="0"/>
              </a:rPr>
              <a:t>The Nigeria Governors’ Forum (NGF) is a Technical Assistance Partner on SABER, engaged to provide support to States on domesticating reforms relating to EC (NCoA &amp; IPSAS), DLI 1, DLI 2, DLI 3 and DLI 7</a:t>
            </a:r>
            <a:endParaRPr lang="en-GB" b="1"/>
          </a:p>
        </p:txBody>
      </p:sp>
      <p:graphicFrame>
        <p:nvGraphicFramePr>
          <p:cNvPr id="1035" name="TextBox 1">
            <a:extLst>
              <a:ext uri="{FF2B5EF4-FFF2-40B4-BE49-F238E27FC236}">
                <a16:creationId xmlns:a16="http://schemas.microsoft.com/office/drawing/2014/main" id="{5C0F3585-3B25-0323-C9F6-D891B65F1B30}"/>
              </a:ext>
            </a:extLst>
          </p:cNvPr>
          <p:cNvGraphicFramePr/>
          <p:nvPr>
            <p:extLst>
              <p:ext uri="{D42A27DB-BD31-4B8C-83A1-F6EECF244321}">
                <p14:modId xmlns:p14="http://schemas.microsoft.com/office/powerpoint/2010/main" val="2763873899"/>
              </p:ext>
            </p:extLst>
          </p:nvPr>
        </p:nvGraphicFramePr>
        <p:xfrm>
          <a:off x="1306287" y="2668739"/>
          <a:ext cx="9284376" cy="30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908460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172ADD2-5FC2-808F-91E9-069EEAA6D6B1}"/>
              </a:ext>
            </a:extLst>
          </p:cNvPr>
          <p:cNvSpPr txBox="1"/>
          <p:nvPr/>
        </p:nvSpPr>
        <p:spPr>
          <a:xfrm>
            <a:off x="2817541" y="2509025"/>
            <a:ext cx="6556917" cy="707886"/>
          </a:xfrm>
          <a:prstGeom prst="rect">
            <a:avLst/>
          </a:prstGeom>
          <a:noFill/>
        </p:spPr>
        <p:txBody>
          <a:bodyPr wrap="square" rtlCol="0">
            <a:spAutoFit/>
          </a:bodyPr>
          <a:lstStyle/>
          <a:p>
            <a:pPr algn="ctr"/>
            <a:r>
              <a:rPr lang="en-US" sz="4000" b="1" dirty="0">
                <a:latin typeface="Candara" panose="020E0502030303020204" pitchFamily="34" charset="0"/>
              </a:rPr>
              <a:t>QUESTIONS &amp; ANSWERS</a:t>
            </a:r>
            <a:endParaRPr lang="en-GB" sz="4000" b="1" dirty="0">
              <a:latin typeface="Candara" panose="020E0502030303020204" pitchFamily="34" charset="0"/>
            </a:endParaRPr>
          </a:p>
        </p:txBody>
      </p:sp>
    </p:spTree>
    <p:extLst>
      <p:ext uri="{BB962C8B-B14F-4D97-AF65-F5344CB8AC3E}">
        <p14:creationId xmlns:p14="http://schemas.microsoft.com/office/powerpoint/2010/main" val="158258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1C7FDF2-D29F-D0F9-45B1-3062D52C836D}"/>
              </a:ext>
            </a:extLst>
          </p:cNvPr>
          <p:cNvSpPr txBox="1"/>
          <p:nvPr/>
        </p:nvSpPr>
        <p:spPr>
          <a:xfrm>
            <a:off x="220848" y="419461"/>
            <a:ext cx="11878387" cy="369332"/>
          </a:xfrm>
          <a:prstGeom prst="rect">
            <a:avLst/>
          </a:prstGeom>
          <a:noFill/>
        </p:spPr>
        <p:txBody>
          <a:bodyPr wrap="square" rtlCol="0">
            <a:spAutoFit/>
          </a:bodyPr>
          <a:lstStyle/>
          <a:p>
            <a:r>
              <a:rPr lang="en-US" b="1" dirty="0">
                <a:solidFill>
                  <a:srgbClr val="C00000"/>
                </a:solidFill>
                <a:latin typeface="Candara" panose="020E0502030303020204" pitchFamily="34" charset="0"/>
              </a:rPr>
              <a:t>A CASE OF THE $1.5 BILLION STATES FISCAL TRANSPARENCY, ACCOUNTABILITY AND SUSTAINABILITY (SFTAS) </a:t>
            </a:r>
            <a:endParaRPr lang="en-GB" b="1" dirty="0">
              <a:solidFill>
                <a:srgbClr val="C00000"/>
              </a:solidFill>
              <a:latin typeface="Candara" panose="020E0502030303020204" pitchFamily="34" charset="0"/>
            </a:endParaRPr>
          </a:p>
        </p:txBody>
      </p:sp>
      <p:sp>
        <p:nvSpPr>
          <p:cNvPr id="4" name="Title 2">
            <a:extLst>
              <a:ext uri="{FF2B5EF4-FFF2-40B4-BE49-F238E27FC236}">
                <a16:creationId xmlns:a16="http://schemas.microsoft.com/office/drawing/2014/main" id="{629EE72A-695F-E898-0293-F5F010EE4658}"/>
              </a:ext>
            </a:extLst>
          </p:cNvPr>
          <p:cNvSpPr txBox="1">
            <a:spLocks/>
          </p:cNvSpPr>
          <p:nvPr/>
        </p:nvSpPr>
        <p:spPr>
          <a:xfrm>
            <a:off x="220848" y="816111"/>
            <a:ext cx="11617009" cy="276999"/>
          </a:xfrm>
          <a:prstGeom prst="rect">
            <a:avLst/>
          </a:prstGeom>
        </p:spPr>
        <p:txBody>
          <a:bodyPr vert="horz" lIns="91440" tIns="45720" rIns="91440" bIns="45720" rtlCol="0" anchor="b">
            <a:normAutofit fontScale="6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n-US" sz="1800" b="1" i="1" dirty="0">
                <a:latin typeface="Candara" panose="020E0502030303020204" pitchFamily="34" charset="0"/>
              </a:rPr>
              <a:t>The Program Development Objective (PDO) is to strengthen fiscal transparency, accountability and sustainability in the participating States, including in the context of COVID-19</a:t>
            </a:r>
          </a:p>
        </p:txBody>
      </p:sp>
      <p:graphicFrame>
        <p:nvGraphicFramePr>
          <p:cNvPr id="6" name="Table 5">
            <a:extLst>
              <a:ext uri="{FF2B5EF4-FFF2-40B4-BE49-F238E27FC236}">
                <a16:creationId xmlns:a16="http://schemas.microsoft.com/office/drawing/2014/main" id="{46994EC0-B97D-595A-1E89-95FE1D9B5B2D}"/>
              </a:ext>
            </a:extLst>
          </p:cNvPr>
          <p:cNvGraphicFramePr>
            <a:graphicFrameLocks noGrp="1"/>
          </p:cNvGraphicFramePr>
          <p:nvPr>
            <p:extLst>
              <p:ext uri="{D42A27DB-BD31-4B8C-83A1-F6EECF244321}">
                <p14:modId xmlns:p14="http://schemas.microsoft.com/office/powerpoint/2010/main" val="967834490"/>
              </p:ext>
            </p:extLst>
          </p:nvPr>
        </p:nvGraphicFramePr>
        <p:xfrm>
          <a:off x="2806160" y="1464498"/>
          <a:ext cx="9127179" cy="5252048"/>
        </p:xfrm>
        <a:graphic>
          <a:graphicData uri="http://schemas.openxmlformats.org/drawingml/2006/table">
            <a:tbl>
              <a:tblPr firstRow="1" bandRow="1">
                <a:tableStyleId>{2D5ABB26-0587-4C30-8999-92F81FD0307C}</a:tableStyleId>
              </a:tblPr>
              <a:tblGrid>
                <a:gridCol w="9127179">
                  <a:extLst>
                    <a:ext uri="{9D8B030D-6E8A-4147-A177-3AD203B41FA5}">
                      <a16:colId xmlns:a16="http://schemas.microsoft.com/office/drawing/2014/main" val="3366779337"/>
                    </a:ext>
                  </a:extLst>
                </a:gridCol>
              </a:tblGrid>
              <a:tr h="3953435">
                <a:tc>
                  <a:txBody>
                    <a:bodyPr/>
                    <a:lstStyle/>
                    <a:p>
                      <a:pPr marL="274320" marR="0" lvl="0" indent="-274320" algn="l" defTabSz="914400" rtl="0" eaLnBrk="1" fontAlgn="base" latinLnBrk="0" hangingPunct="1">
                        <a:lnSpc>
                          <a:spcPct val="100000"/>
                        </a:lnSpc>
                        <a:spcBef>
                          <a:spcPts val="1200"/>
                        </a:spcBef>
                        <a:spcAft>
                          <a:spcPct val="0"/>
                        </a:spcAft>
                        <a:buClr>
                          <a:prstClr val="black">
                            <a:lumMod val="50000"/>
                            <a:lumOff val="50000"/>
                          </a:prstClr>
                        </a:buClr>
                        <a:buSzPct val="100000"/>
                        <a:buFont typeface="Arial" panose="020B0604020202020204" pitchFamily="34" charset="0"/>
                        <a:buChar char="●"/>
                        <a:tabLst/>
                        <a:defRPr/>
                      </a:pPr>
                      <a:r>
                        <a:rPr kumimoji="0" lang="en-US" sz="1200" b="1" i="0" u="none" strike="noStrike" kern="0" cap="none" spc="0" normalizeH="0" baseline="0" noProof="0" dirty="0">
                          <a:ln>
                            <a:noFill/>
                          </a:ln>
                          <a:solidFill>
                            <a:srgbClr val="002060"/>
                          </a:solidFill>
                          <a:effectLst/>
                          <a:uLnTx/>
                          <a:uFillTx/>
                          <a:latin typeface="Candara" panose="020E0502030303020204" pitchFamily="34" charset="0"/>
                          <a:ea typeface="MS PGothic" pitchFamily="34" charset="-128"/>
                          <a:cs typeface="+mn-cs"/>
                        </a:rPr>
                        <a:t>Original Program approved in June 2018. </a:t>
                      </a:r>
                      <a:r>
                        <a:rPr kumimoji="0" lang="en-US" sz="1200" b="1" i="1" u="none" strike="noStrike" kern="0" cap="none" spc="0" normalizeH="0" baseline="0" noProof="0" dirty="0">
                          <a:ln>
                            <a:noFill/>
                          </a:ln>
                          <a:solidFill>
                            <a:srgbClr val="002060"/>
                          </a:solidFill>
                          <a:effectLst/>
                          <a:uLnTx/>
                          <a:uFillTx/>
                          <a:latin typeface="Candara" panose="020E0502030303020204" pitchFamily="34" charset="0"/>
                          <a:ea typeface="MS PGothic" pitchFamily="34" charset="-128"/>
                          <a:cs typeface="+mn-cs"/>
                        </a:rPr>
                        <a:t>Additional Financing approved December 2020.</a:t>
                      </a:r>
                    </a:p>
                    <a:p>
                      <a:pPr marL="274320" marR="0" lvl="0" indent="-274320" algn="l" defTabSz="914400" rtl="0" eaLnBrk="1" fontAlgn="base" latinLnBrk="0" hangingPunct="1">
                        <a:lnSpc>
                          <a:spcPct val="100000"/>
                        </a:lnSpc>
                        <a:spcBef>
                          <a:spcPts val="1200"/>
                        </a:spcBef>
                        <a:spcAft>
                          <a:spcPct val="0"/>
                        </a:spcAft>
                        <a:buClr>
                          <a:prstClr val="black">
                            <a:lumMod val="50000"/>
                            <a:lumOff val="50000"/>
                          </a:prstClr>
                        </a:buClr>
                        <a:buSzPct val="100000"/>
                        <a:buFont typeface="Arial" panose="020B0604020202020204" pitchFamily="34" charset="0"/>
                        <a:buChar char="●"/>
                        <a:tabLst/>
                        <a:defRPr/>
                      </a:pPr>
                      <a:r>
                        <a:rPr kumimoji="0" lang="en-US" sz="1200" b="1" i="0" u="none" strike="noStrike" kern="0" cap="none" spc="0" normalizeH="0" baseline="0" noProof="0" dirty="0">
                          <a:ln>
                            <a:noFill/>
                          </a:ln>
                          <a:solidFill>
                            <a:srgbClr val="002060"/>
                          </a:solidFill>
                          <a:effectLst/>
                          <a:uLnTx/>
                          <a:uFillTx/>
                          <a:latin typeface="Candara" panose="020E0502030303020204" pitchFamily="34" charset="0"/>
                          <a:ea typeface="MS PGothic" pitchFamily="34" charset="-128"/>
                          <a:cs typeface="+mn-cs"/>
                        </a:rPr>
                        <a:t>The </a:t>
                      </a:r>
                      <a:r>
                        <a:rPr kumimoji="0" lang="en-US" sz="1200" b="1" i="0" u="none" strike="noStrike" kern="0" cap="none" spc="0" normalizeH="0" baseline="0" noProof="0" dirty="0" err="1">
                          <a:ln>
                            <a:noFill/>
                          </a:ln>
                          <a:solidFill>
                            <a:srgbClr val="002060"/>
                          </a:solidFill>
                          <a:effectLst/>
                          <a:uLnTx/>
                          <a:uFillTx/>
                          <a:latin typeface="Candara" panose="020E0502030303020204" pitchFamily="34" charset="0"/>
                          <a:ea typeface="MS PGothic" pitchFamily="34" charset="-128"/>
                          <a:cs typeface="+mn-cs"/>
                        </a:rPr>
                        <a:t>PforR</a:t>
                      </a:r>
                      <a:r>
                        <a:rPr kumimoji="0" lang="en-US" sz="1200" b="1" i="0" u="none" strike="noStrike" kern="0" cap="none" spc="0" normalizeH="0" baseline="0" noProof="0" dirty="0">
                          <a:ln>
                            <a:noFill/>
                          </a:ln>
                          <a:solidFill>
                            <a:srgbClr val="002060"/>
                          </a:solidFill>
                          <a:effectLst/>
                          <a:uLnTx/>
                          <a:uFillTx/>
                          <a:latin typeface="Candara" panose="020E0502030303020204" pitchFamily="34" charset="0"/>
                          <a:ea typeface="MS PGothic" pitchFamily="34" charset="-128"/>
                          <a:cs typeface="+mn-cs"/>
                        </a:rPr>
                        <a:t> provides annual performance-based grants to States over four years: 2018 to 2021.</a:t>
                      </a:r>
                      <a:endParaRPr kumimoji="0" lang="en-US" sz="1200" b="1" i="1" u="none" strike="noStrike" kern="0" cap="none" spc="0" normalizeH="0" baseline="0" noProof="0" dirty="0">
                        <a:ln>
                          <a:noFill/>
                        </a:ln>
                        <a:solidFill>
                          <a:srgbClr val="002060"/>
                        </a:solidFill>
                        <a:effectLst/>
                        <a:uLnTx/>
                        <a:uFillTx/>
                        <a:latin typeface="Candara" panose="020E0502030303020204" pitchFamily="34" charset="0"/>
                        <a:ea typeface="MS PGothic" pitchFamily="34" charset="-128"/>
                        <a:cs typeface="+mn-cs"/>
                      </a:endParaRPr>
                    </a:p>
                    <a:p>
                      <a:pPr marL="274320" marR="0" lvl="0" indent="-274320" algn="l" defTabSz="914400" rtl="0" eaLnBrk="1" fontAlgn="base" latinLnBrk="0" hangingPunct="1">
                        <a:lnSpc>
                          <a:spcPct val="100000"/>
                        </a:lnSpc>
                        <a:spcBef>
                          <a:spcPts val="1200"/>
                        </a:spcBef>
                        <a:spcAft>
                          <a:spcPct val="0"/>
                        </a:spcAft>
                        <a:buClr>
                          <a:prstClr val="black">
                            <a:lumMod val="50000"/>
                            <a:lumOff val="50000"/>
                          </a:prstClr>
                        </a:buClr>
                        <a:buSzPct val="100000"/>
                        <a:buFont typeface="Arial" panose="020B0604020202020204" pitchFamily="34" charset="0"/>
                        <a:buChar char="●"/>
                        <a:tabLst/>
                        <a:defRPr/>
                      </a:pPr>
                      <a:r>
                        <a:rPr kumimoji="0" lang="en-US" sz="1200" b="1" i="0" u="none" strike="noStrike" kern="0" cap="none" spc="0" normalizeH="0" baseline="0" noProof="0" dirty="0">
                          <a:ln>
                            <a:noFill/>
                          </a:ln>
                          <a:solidFill>
                            <a:srgbClr val="002060"/>
                          </a:solidFill>
                          <a:effectLst/>
                          <a:uLnTx/>
                          <a:uFillTx/>
                          <a:latin typeface="Candara" panose="020E0502030303020204" pitchFamily="34" charset="0"/>
                          <a:ea typeface="MS PGothic" pitchFamily="34" charset="-128"/>
                          <a:cs typeface="+mn-cs"/>
                        </a:rPr>
                        <a:t>Government Programs supported: </a:t>
                      </a:r>
                      <a:r>
                        <a:rPr kumimoji="0" lang="en-US" sz="1200" b="1" i="0" u="none" strike="noStrike" kern="0" cap="none" spc="0" normalizeH="0" baseline="0" noProof="0" dirty="0">
                          <a:ln>
                            <a:noFill/>
                          </a:ln>
                          <a:solidFill>
                            <a:schemeClr val="bg1">
                              <a:lumMod val="50000"/>
                            </a:schemeClr>
                          </a:solidFill>
                          <a:effectLst/>
                          <a:uLnTx/>
                          <a:uFillTx/>
                          <a:latin typeface="Candara" panose="020E0502030303020204" pitchFamily="34" charset="0"/>
                          <a:ea typeface="MS PGothic" pitchFamily="34" charset="-128"/>
                          <a:cs typeface="+mn-cs"/>
                        </a:rPr>
                        <a:t>The Fiscal Sustainability Plan and Open Government Partnership National Action Plan</a:t>
                      </a:r>
                      <a:r>
                        <a:rPr kumimoji="0" lang="en-US" sz="1200" b="1" i="0" u="none" strike="noStrike" kern="0" cap="none" spc="0" normalizeH="0" baseline="0" noProof="0" dirty="0">
                          <a:ln>
                            <a:noFill/>
                          </a:ln>
                          <a:solidFill>
                            <a:prstClr val="black">
                              <a:lumMod val="50000"/>
                              <a:lumOff val="50000"/>
                            </a:prstClr>
                          </a:solidFill>
                          <a:effectLst/>
                          <a:uLnTx/>
                          <a:uFillTx/>
                          <a:latin typeface="Candara" panose="020E0502030303020204" pitchFamily="34" charset="0"/>
                          <a:ea typeface="MS PGothic" pitchFamily="34" charset="-128"/>
                          <a:cs typeface="+mn-cs"/>
                        </a:rPr>
                        <a:t> </a:t>
                      </a:r>
                      <a:r>
                        <a:rPr kumimoji="0" lang="en-US" sz="1200" b="1" i="1" u="none" strike="noStrike" kern="0" cap="none" spc="0" normalizeH="0" baseline="0" noProof="0" dirty="0">
                          <a:ln>
                            <a:noFill/>
                          </a:ln>
                          <a:solidFill>
                            <a:schemeClr val="bg1">
                              <a:lumMod val="50000"/>
                            </a:schemeClr>
                          </a:solidFill>
                          <a:effectLst/>
                          <a:uLnTx/>
                          <a:uFillTx/>
                          <a:latin typeface="Candara" panose="020E0502030303020204" pitchFamily="34" charset="0"/>
                          <a:ea typeface="MS PGothic" pitchFamily="34" charset="-128"/>
                          <a:cs typeface="+mn-cs"/>
                        </a:rPr>
                        <a:t>(and the National Economic Council COVID-19 Plan through Additional Financing) </a:t>
                      </a:r>
                    </a:p>
                    <a:p>
                      <a:pPr marL="274320" marR="0" lvl="0" indent="-274320" algn="l" defTabSz="914400" rtl="0" eaLnBrk="1" fontAlgn="base" latinLnBrk="0" hangingPunct="1">
                        <a:lnSpc>
                          <a:spcPct val="100000"/>
                        </a:lnSpc>
                        <a:spcBef>
                          <a:spcPts val="1200"/>
                        </a:spcBef>
                        <a:spcAft>
                          <a:spcPct val="0"/>
                        </a:spcAft>
                        <a:buClr>
                          <a:prstClr val="black">
                            <a:lumMod val="50000"/>
                            <a:lumOff val="50000"/>
                          </a:prstClr>
                        </a:buClr>
                        <a:buSzPct val="100000"/>
                        <a:buFont typeface="Arial" panose="020B0604020202020204" pitchFamily="34" charset="0"/>
                        <a:buChar char="●"/>
                        <a:tabLst/>
                        <a:defRPr/>
                      </a:pPr>
                      <a:r>
                        <a:rPr kumimoji="0" lang="en-US" sz="1200" b="1" i="0" u="none" strike="noStrike" kern="0" cap="none" spc="0" normalizeH="0" baseline="0" noProof="0" dirty="0">
                          <a:ln>
                            <a:noFill/>
                          </a:ln>
                          <a:solidFill>
                            <a:srgbClr val="002060"/>
                          </a:solidFill>
                          <a:effectLst/>
                          <a:uLnTx/>
                          <a:uFillTx/>
                          <a:latin typeface="Candara" panose="020E0502030303020204" pitchFamily="34" charset="0"/>
                          <a:ea typeface="MS PGothic" pitchFamily="34" charset="-128"/>
                          <a:cs typeface="+mn-cs"/>
                        </a:rPr>
                        <a:t>Ex-ante open to all 36 Nigerian States to participate, but States have to achieve the annual Eligibility Criteria to receive grants: </a:t>
                      </a:r>
                      <a:r>
                        <a:rPr kumimoji="0" lang="en-US" sz="1200" b="1" i="0" u="none" strike="noStrike" kern="0" cap="none" spc="0" normalizeH="0" baseline="0" noProof="0" dirty="0">
                          <a:ln>
                            <a:noFill/>
                          </a:ln>
                          <a:solidFill>
                            <a:schemeClr val="bg1">
                              <a:lumMod val="50000"/>
                            </a:schemeClr>
                          </a:solidFill>
                          <a:effectLst/>
                          <a:uLnTx/>
                          <a:uFillTx/>
                          <a:latin typeface="Candara" panose="020E0502030303020204" pitchFamily="34" charset="0"/>
                          <a:ea typeface="MS PGothic" pitchFamily="34" charset="-128"/>
                          <a:cs typeface="+mn-cs"/>
                        </a:rPr>
                        <a:t>the timely publication of annual budgets and audited financial statements. </a:t>
                      </a:r>
                    </a:p>
                    <a:p>
                      <a:pPr marL="274320" marR="0" lvl="0" indent="-274320" algn="l" defTabSz="914400" rtl="0" eaLnBrk="1" fontAlgn="base" latinLnBrk="0" hangingPunct="1">
                        <a:lnSpc>
                          <a:spcPct val="100000"/>
                        </a:lnSpc>
                        <a:spcBef>
                          <a:spcPts val="1200"/>
                        </a:spcBef>
                        <a:spcAft>
                          <a:spcPct val="0"/>
                        </a:spcAft>
                        <a:buClr>
                          <a:prstClr val="black">
                            <a:lumMod val="50000"/>
                            <a:lumOff val="50000"/>
                          </a:prstClr>
                        </a:buClr>
                        <a:buSzPct val="100000"/>
                        <a:buFont typeface="Arial" panose="020B0604020202020204" pitchFamily="34" charset="0"/>
                        <a:buChar char="●"/>
                        <a:tabLst/>
                        <a:defRPr/>
                      </a:pPr>
                      <a:r>
                        <a:rPr kumimoji="0" lang="en-US" sz="1200" b="1" i="0" u="none" strike="noStrike" kern="0" cap="none" spc="0" normalizeH="0" baseline="0" noProof="0" dirty="0">
                          <a:ln>
                            <a:noFill/>
                          </a:ln>
                          <a:solidFill>
                            <a:srgbClr val="002060"/>
                          </a:solidFill>
                          <a:effectLst/>
                          <a:uLnTx/>
                          <a:uFillTx/>
                          <a:latin typeface="Candara" panose="020E0502030303020204" pitchFamily="34" charset="0"/>
                          <a:ea typeface="MS PGothic" pitchFamily="34" charset="-128"/>
                          <a:cs typeface="+mn-cs"/>
                        </a:rPr>
                        <a:t>Common set of disbursement-linked indicators (DLI): </a:t>
                      </a:r>
                    </a:p>
                    <a:p>
                      <a:pPr marL="792465" marR="0" lvl="1" indent="-274320" algn="l" defTabSz="914400" rtl="0" eaLnBrk="1" fontAlgn="base" latinLnBrk="0" hangingPunct="1">
                        <a:lnSpc>
                          <a:spcPct val="100000"/>
                        </a:lnSpc>
                        <a:spcBef>
                          <a:spcPts val="1200"/>
                        </a:spcBef>
                        <a:spcAft>
                          <a:spcPct val="0"/>
                        </a:spcAft>
                        <a:buClr>
                          <a:prstClr val="black">
                            <a:lumMod val="50000"/>
                            <a:lumOff val="50000"/>
                          </a:prstClr>
                        </a:buClr>
                        <a:buSzPct val="100000"/>
                        <a:buFont typeface="Arial" panose="020B0604020202020204" pitchFamily="34" charset="0"/>
                        <a:buChar char="●"/>
                        <a:tabLst/>
                        <a:defRPr/>
                      </a:pPr>
                      <a:r>
                        <a:rPr kumimoji="0" lang="en-US" sz="1200" b="1" i="0" u="none" strike="noStrike" kern="0" cap="none" spc="0" normalizeH="0" baseline="0" noProof="0" dirty="0">
                          <a:ln>
                            <a:noFill/>
                          </a:ln>
                          <a:solidFill>
                            <a:prstClr val="black">
                              <a:lumMod val="50000"/>
                              <a:lumOff val="50000"/>
                            </a:prstClr>
                          </a:solidFill>
                          <a:effectLst/>
                          <a:uLnTx/>
                          <a:uFillTx/>
                          <a:latin typeface="Candara" panose="020E0502030303020204" pitchFamily="34" charset="0"/>
                          <a:ea typeface="MS PGothic" pitchFamily="34" charset="-128"/>
                          <a:cs typeface="+mn-cs"/>
                        </a:rPr>
                        <a:t>DLIs strengthen States’ fiscal transparency and accountability, domestic revenue mobilization, efficiency in public expenditures, and debt management and sustainability.</a:t>
                      </a:r>
                    </a:p>
                    <a:p>
                      <a:pPr marL="792465" marR="0" lvl="1" indent="-274320" algn="l" defTabSz="914400" rtl="0" eaLnBrk="1" fontAlgn="base" latinLnBrk="0" hangingPunct="1">
                        <a:lnSpc>
                          <a:spcPct val="100000"/>
                        </a:lnSpc>
                        <a:spcBef>
                          <a:spcPts val="1200"/>
                        </a:spcBef>
                        <a:spcAft>
                          <a:spcPct val="0"/>
                        </a:spcAft>
                        <a:buClr>
                          <a:prstClr val="black">
                            <a:lumMod val="50000"/>
                            <a:lumOff val="50000"/>
                          </a:prstClr>
                        </a:buClr>
                        <a:buSzPct val="100000"/>
                        <a:buFont typeface="Arial" panose="020B0604020202020204" pitchFamily="34" charset="0"/>
                        <a:buChar char="●"/>
                        <a:tabLst/>
                        <a:defRPr/>
                      </a:pPr>
                      <a:r>
                        <a:rPr kumimoji="0" lang="en-US" sz="1200" b="1" i="0" u="none" strike="noStrike" kern="0" cap="none" spc="0" normalizeH="0" baseline="0" noProof="0" dirty="0">
                          <a:ln>
                            <a:noFill/>
                          </a:ln>
                          <a:solidFill>
                            <a:prstClr val="black">
                              <a:lumMod val="50000"/>
                              <a:lumOff val="50000"/>
                            </a:prstClr>
                          </a:solidFill>
                          <a:effectLst/>
                          <a:uLnTx/>
                          <a:uFillTx/>
                          <a:latin typeface="Candara" panose="020E0502030303020204" pitchFamily="34" charset="0"/>
                          <a:ea typeface="MS PGothic" pitchFamily="34" charset="-128"/>
                          <a:cs typeface="+mn-cs"/>
                        </a:rPr>
                        <a:t>DLIs have basic and stretch targets to enable “lagging” States to participate while incentivizing States with stronger capacity to begin with to do more</a:t>
                      </a:r>
                    </a:p>
                    <a:p>
                      <a:pPr marL="792465" marR="0" lvl="1" indent="-274320" algn="l" defTabSz="914400" rtl="0" eaLnBrk="1" fontAlgn="base" latinLnBrk="0" hangingPunct="1">
                        <a:lnSpc>
                          <a:spcPct val="100000"/>
                        </a:lnSpc>
                        <a:spcBef>
                          <a:spcPts val="1200"/>
                        </a:spcBef>
                        <a:spcAft>
                          <a:spcPct val="0"/>
                        </a:spcAft>
                        <a:buClr>
                          <a:prstClr val="black">
                            <a:lumMod val="50000"/>
                            <a:lumOff val="50000"/>
                          </a:prstClr>
                        </a:buClr>
                        <a:buSzPct val="100000"/>
                        <a:buFont typeface="Arial" panose="020B0604020202020204" pitchFamily="34" charset="0"/>
                        <a:buChar char="●"/>
                        <a:tabLst/>
                        <a:defRPr/>
                      </a:pPr>
                      <a:r>
                        <a:rPr kumimoji="0" lang="en-US" sz="1200" b="1" i="0" u="none" strike="noStrike" kern="0" cap="none" spc="0" normalizeH="0" baseline="0" noProof="0" dirty="0">
                          <a:ln>
                            <a:noFill/>
                          </a:ln>
                          <a:solidFill>
                            <a:schemeClr val="bg1">
                              <a:lumMod val="50000"/>
                            </a:schemeClr>
                          </a:solidFill>
                          <a:effectLst/>
                          <a:uLnTx/>
                          <a:uFillTx/>
                          <a:latin typeface="Candara" panose="020E0502030303020204" pitchFamily="34" charset="0"/>
                          <a:ea typeface="MS PGothic" pitchFamily="34" charset="-128"/>
                          <a:cs typeface="+mn-cs"/>
                        </a:rPr>
                        <a:t>Individual State’s grants depend on number of DLIs achieved each year.</a:t>
                      </a:r>
                    </a:p>
                    <a:p>
                      <a:pPr marL="792465" marR="0" lvl="1" indent="-274320" algn="l" defTabSz="914400" rtl="0" eaLnBrk="1" fontAlgn="base" latinLnBrk="0" hangingPunct="1">
                        <a:lnSpc>
                          <a:spcPct val="100000"/>
                        </a:lnSpc>
                        <a:spcBef>
                          <a:spcPts val="1200"/>
                        </a:spcBef>
                        <a:spcAft>
                          <a:spcPct val="0"/>
                        </a:spcAft>
                        <a:buClr>
                          <a:prstClr val="black">
                            <a:lumMod val="50000"/>
                            <a:lumOff val="50000"/>
                          </a:prstClr>
                        </a:buClr>
                        <a:buSzPct val="100000"/>
                        <a:buFont typeface="Arial" panose="020B0604020202020204" pitchFamily="34" charset="0"/>
                        <a:buChar char="●"/>
                        <a:tabLst/>
                        <a:defRPr/>
                      </a:pPr>
                      <a:endParaRPr kumimoji="0" lang="en-US" sz="1200" b="1" i="0" u="none" strike="noStrike" kern="0" cap="none" spc="0" normalizeH="0" baseline="0" noProof="0" dirty="0">
                        <a:ln>
                          <a:noFill/>
                        </a:ln>
                        <a:solidFill>
                          <a:prstClr val="black">
                            <a:lumMod val="50000"/>
                            <a:lumOff val="50000"/>
                          </a:prstClr>
                        </a:solidFill>
                        <a:effectLst/>
                        <a:uLnTx/>
                        <a:uFillTx/>
                        <a:latin typeface="Candara" panose="020E0502030303020204" pitchFamily="34" charset="0"/>
                        <a:ea typeface="MS PGothic" pitchFamily="34" charset="-128"/>
                        <a:cs typeface="+mn-cs"/>
                      </a:endParaRPr>
                    </a:p>
                  </a:txBody>
                  <a:tcPr marL="80682" marR="80682" marT="40341" marB="40341">
                    <a:lnL w="12700" cap="flat" cmpd="sng" algn="ctr">
                      <a:solidFill>
                        <a:schemeClr val="bg1">
                          <a:lumMod val="75000"/>
                        </a:schemeClr>
                      </a:solidFill>
                      <a:prstDash val="solid"/>
                      <a:round/>
                      <a:headEnd type="none" w="med" len="med"/>
                      <a:tailEnd type="none" w="med" len="med"/>
                    </a:lnL>
                    <a:lnT w="9525" cap="flat" cmpd="sng" algn="ctr">
                      <a:noFill/>
                      <a:prstDash val="solid"/>
                      <a:round/>
                      <a:headEnd type="none" w="med" len="med"/>
                      <a:tailEnd type="none" w="med" len="med"/>
                    </a:lnT>
                    <a:lnB w="9525" cap="flat" cmpd="sng" algn="ctr">
                      <a:noFill/>
                      <a:prstDash val="solid"/>
                      <a:round/>
                      <a:headEnd type="none" w="med" len="med"/>
                      <a:tailEnd type="none" w="med" len="med"/>
                    </a:lnB>
                  </a:tcPr>
                </a:tc>
                <a:extLst>
                  <a:ext uri="{0D108BD9-81ED-4DB2-BD59-A6C34878D82A}">
                    <a16:rowId xmlns:a16="http://schemas.microsoft.com/office/drawing/2014/main" val="3372594203"/>
                  </a:ext>
                </a:extLst>
              </a:tr>
              <a:tr h="1298613">
                <a:tc>
                  <a:txBody>
                    <a:bodyPr/>
                    <a:lstStyle/>
                    <a:p>
                      <a:pPr marL="274320" marR="0" lvl="0" indent="-274320" algn="l" defTabSz="914400" rtl="0" eaLnBrk="1" fontAlgn="base" latinLnBrk="0" hangingPunct="1">
                        <a:lnSpc>
                          <a:spcPct val="100000"/>
                        </a:lnSpc>
                        <a:spcBef>
                          <a:spcPts val="1200"/>
                        </a:spcBef>
                        <a:spcAft>
                          <a:spcPct val="0"/>
                        </a:spcAft>
                        <a:buClr>
                          <a:prstClr val="black">
                            <a:lumMod val="50000"/>
                            <a:lumOff val="50000"/>
                          </a:prstClr>
                        </a:buClr>
                        <a:buSzPct val="100000"/>
                        <a:buFont typeface="Arial" panose="020B0604020202020204" pitchFamily="34" charset="0"/>
                        <a:buChar char="●"/>
                        <a:tabLst/>
                        <a:defRPr/>
                      </a:pPr>
                      <a:endParaRPr kumimoji="0" lang="en-US" sz="1200" b="1" i="0" u="none" strike="noStrike" kern="0" cap="none" spc="0" normalizeH="0" baseline="0" noProof="0" dirty="0">
                        <a:ln>
                          <a:noFill/>
                        </a:ln>
                        <a:solidFill>
                          <a:prstClr val="black">
                            <a:lumMod val="50000"/>
                            <a:lumOff val="50000"/>
                          </a:prstClr>
                        </a:solidFill>
                        <a:effectLst/>
                        <a:uLnTx/>
                        <a:uFillTx/>
                        <a:latin typeface="Candara" panose="020E0502030303020204" pitchFamily="34" charset="0"/>
                        <a:ea typeface="MS PGothic" pitchFamily="34" charset="-128"/>
                        <a:cs typeface="+mn-cs"/>
                      </a:endParaRPr>
                    </a:p>
                  </a:txBody>
                  <a:tcPr marL="80682" marR="80682" marT="40341" marB="40341">
                    <a:lnL w="12700" cap="flat" cmpd="sng" algn="ctr">
                      <a:solidFill>
                        <a:schemeClr val="bg1">
                          <a:lumMod val="75000"/>
                        </a:schemeClr>
                      </a:solidFill>
                      <a:prstDash val="solid"/>
                      <a:round/>
                      <a:headEnd type="none" w="med" len="med"/>
                      <a:tailEnd type="none" w="med" len="med"/>
                    </a:lnL>
                    <a:lnT w="9525" cap="flat" cmpd="sng" algn="ctr">
                      <a:noFill/>
                      <a:prstDash val="solid"/>
                      <a:round/>
                      <a:headEnd type="none" w="med" len="med"/>
                      <a:tailEnd type="none" w="med" len="med"/>
                    </a:lnT>
                    <a:lnB w="9525" cap="flat" cmpd="sng" algn="ctr">
                      <a:noFill/>
                      <a:prstDash val="solid"/>
                      <a:round/>
                      <a:headEnd type="none" w="med" len="med"/>
                      <a:tailEnd type="none" w="med" len="med"/>
                    </a:lnB>
                  </a:tcPr>
                </a:tc>
                <a:extLst>
                  <a:ext uri="{0D108BD9-81ED-4DB2-BD59-A6C34878D82A}">
                    <a16:rowId xmlns:a16="http://schemas.microsoft.com/office/drawing/2014/main" val="1998845009"/>
                  </a:ext>
                </a:extLst>
              </a:tr>
            </a:tbl>
          </a:graphicData>
        </a:graphic>
      </p:graphicFrame>
      <p:sp>
        <p:nvSpPr>
          <p:cNvPr id="8" name="Rectangle: Rounded Corners 7">
            <a:extLst>
              <a:ext uri="{FF2B5EF4-FFF2-40B4-BE49-F238E27FC236}">
                <a16:creationId xmlns:a16="http://schemas.microsoft.com/office/drawing/2014/main" id="{CA83BDE7-2C07-ACA0-AFBA-7BBA88436400}"/>
              </a:ext>
            </a:extLst>
          </p:cNvPr>
          <p:cNvSpPr/>
          <p:nvPr/>
        </p:nvSpPr>
        <p:spPr>
          <a:xfrm>
            <a:off x="491760" y="1253924"/>
            <a:ext cx="2016603" cy="3641461"/>
          </a:xfrm>
          <a:prstGeom prst="roundRect">
            <a:avLst>
              <a:gd name="adj" fmla="val 16667"/>
            </a:avLst>
          </a:prstGeom>
          <a:solidFill>
            <a:srgbClr val="002060"/>
          </a:solidFill>
          <a:ln w="9525" cap="flat" cmpd="sng" algn="ctr">
            <a:noFill/>
            <a:prstDash val="solid"/>
            <a:round/>
            <a:headEnd type="none" w="med" len="med"/>
            <a:tailEnd type="none" w="med" len="med"/>
          </a:ln>
          <a:effectLst/>
        </p:spPr>
        <p:txBody>
          <a:bodyPr vert="horz" wrap="square" lIns="80682" tIns="40341" rIns="80682" bIns="40341" numCol="1" rtlCol="0" anchor="ctr" anchorCtr="0" compatLnSpc="1">
            <a:prstTxWarp prst="textNoShape">
              <a:avLst/>
            </a:prstTxWarp>
          </a:bodyPr>
          <a:lstStyle/>
          <a:p>
            <a:pPr algn="ctr"/>
            <a:r>
              <a:rPr lang="en-US" sz="1412" dirty="0">
                <a:solidFill>
                  <a:schemeClr val="bg1"/>
                </a:solidFill>
                <a:latin typeface="Candara" panose="020E0502030303020204" pitchFamily="34" charset="0"/>
                <a:ea typeface="MS PGothic" pitchFamily="34" charset="-128"/>
                <a:cs typeface="Arial" panose="020B0604020202020204" pitchFamily="34" charset="0"/>
              </a:rPr>
              <a:t>Component One  (Program for Results): </a:t>
            </a:r>
          </a:p>
          <a:p>
            <a:pPr algn="ctr"/>
            <a:r>
              <a:rPr lang="en-US" sz="1412" dirty="0">
                <a:solidFill>
                  <a:schemeClr val="bg1"/>
                </a:solidFill>
                <a:latin typeface="Candara" panose="020E0502030303020204" pitchFamily="34" charset="0"/>
                <a:ea typeface="MS PGothic" pitchFamily="34" charset="-128"/>
                <a:cs typeface="Arial" panose="020B0604020202020204" pitchFamily="34" charset="0"/>
              </a:rPr>
              <a:t>Performance-based Grants to States</a:t>
            </a:r>
          </a:p>
          <a:p>
            <a:pPr algn="ctr"/>
            <a:endParaRPr lang="en-US" sz="1412" i="1" dirty="0">
              <a:solidFill>
                <a:schemeClr val="bg1"/>
              </a:solidFill>
              <a:latin typeface="Candara" panose="020E0502030303020204" pitchFamily="34" charset="0"/>
              <a:cs typeface="Arial" panose="020B0604020202020204" pitchFamily="34" charset="0"/>
            </a:endParaRPr>
          </a:p>
          <a:p>
            <a:pPr algn="ctr"/>
            <a:r>
              <a:rPr lang="en-US" sz="1412" dirty="0">
                <a:solidFill>
                  <a:schemeClr val="bg1"/>
                </a:solidFill>
                <a:latin typeface="Candara" panose="020E0502030303020204" pitchFamily="34" charset="0"/>
                <a:cs typeface="Arial" panose="020B0604020202020204" pitchFamily="34" charset="0"/>
              </a:rPr>
              <a:t>ORIGINAL US$700 million</a:t>
            </a:r>
          </a:p>
          <a:p>
            <a:pPr algn="ctr"/>
            <a:endParaRPr lang="en-US" sz="1412" i="1" dirty="0">
              <a:solidFill>
                <a:schemeClr val="bg1"/>
              </a:solidFill>
              <a:latin typeface="Candara" panose="020E0502030303020204" pitchFamily="34" charset="0"/>
              <a:cs typeface="Arial" panose="020B0604020202020204" pitchFamily="34" charset="0"/>
            </a:endParaRPr>
          </a:p>
          <a:p>
            <a:pPr algn="ctr"/>
            <a:r>
              <a:rPr lang="en-US" sz="1412" i="1" dirty="0">
                <a:solidFill>
                  <a:schemeClr val="bg1"/>
                </a:solidFill>
                <a:latin typeface="Candara" panose="020E0502030303020204" pitchFamily="34" charset="0"/>
                <a:ea typeface="MS PGothic" pitchFamily="34" charset="-128"/>
                <a:cs typeface="Arial" panose="020B0604020202020204" pitchFamily="34" charset="0"/>
              </a:rPr>
              <a:t>ADDITIONAL FINANCING  US$750 million</a:t>
            </a:r>
          </a:p>
        </p:txBody>
      </p:sp>
      <p:sp>
        <p:nvSpPr>
          <p:cNvPr id="11" name="Rectangle: Rounded Corners 10">
            <a:extLst>
              <a:ext uri="{FF2B5EF4-FFF2-40B4-BE49-F238E27FC236}">
                <a16:creationId xmlns:a16="http://schemas.microsoft.com/office/drawing/2014/main" id="{5B837465-C99A-4187-29C0-4E054E3CF783}"/>
              </a:ext>
            </a:extLst>
          </p:cNvPr>
          <p:cNvSpPr/>
          <p:nvPr/>
        </p:nvSpPr>
        <p:spPr>
          <a:xfrm>
            <a:off x="491759" y="5024190"/>
            <a:ext cx="2016603" cy="1210235"/>
          </a:xfrm>
          <a:prstGeom prst="roundRect">
            <a:avLst/>
          </a:prstGeom>
          <a:solidFill>
            <a:srgbClr val="002060"/>
          </a:solidFill>
          <a:ln w="9525" cap="flat" cmpd="sng" algn="ctr">
            <a:noFill/>
            <a:prstDash val="solid"/>
            <a:round/>
            <a:headEnd type="none" w="med" len="med"/>
            <a:tailEnd type="none" w="med" len="med"/>
          </a:ln>
          <a:effectLst/>
        </p:spPr>
        <p:txBody>
          <a:bodyPr vert="horz" wrap="square" lIns="80682" tIns="40341" rIns="80682" bIns="40341" numCol="1" rtlCol="0" anchor="ctr" anchorCtr="0" compatLnSpc="1">
            <a:prstTxWarp prst="textNoShape">
              <a:avLst/>
            </a:prstTxWarp>
          </a:bodyPr>
          <a:lstStyle/>
          <a:p>
            <a:pPr algn="ctr"/>
            <a:r>
              <a:rPr lang="en-US" sz="1412" dirty="0">
                <a:solidFill>
                  <a:schemeClr val="bg1"/>
                </a:solidFill>
                <a:latin typeface="Candara" panose="020E0502030303020204" pitchFamily="34" charset="0"/>
                <a:ea typeface="MS PGothic" pitchFamily="34" charset="-128"/>
                <a:cs typeface="Arial" panose="020B0604020202020204" pitchFamily="34" charset="0"/>
              </a:rPr>
              <a:t>Component Two</a:t>
            </a:r>
          </a:p>
          <a:p>
            <a:pPr algn="ctr"/>
            <a:r>
              <a:rPr lang="en-US" sz="1412" dirty="0">
                <a:solidFill>
                  <a:schemeClr val="bg1"/>
                </a:solidFill>
                <a:latin typeface="Candara" panose="020E0502030303020204" pitchFamily="34" charset="0"/>
                <a:ea typeface="MS PGothic" pitchFamily="34" charset="-128"/>
                <a:cs typeface="Arial" panose="020B0604020202020204" pitchFamily="34" charset="0"/>
              </a:rPr>
              <a:t>(IPF): Technical Assistance</a:t>
            </a:r>
          </a:p>
          <a:p>
            <a:pPr algn="ctr"/>
            <a:r>
              <a:rPr lang="en-US" sz="1412" dirty="0">
                <a:solidFill>
                  <a:schemeClr val="bg1"/>
                </a:solidFill>
                <a:latin typeface="Candara" panose="020E0502030303020204" pitchFamily="34" charset="0"/>
                <a:cs typeface="Arial" panose="020B0604020202020204" pitchFamily="34" charset="0"/>
              </a:rPr>
              <a:t>US$50 million</a:t>
            </a:r>
          </a:p>
        </p:txBody>
      </p:sp>
      <p:graphicFrame>
        <p:nvGraphicFramePr>
          <p:cNvPr id="12" name="Table 11">
            <a:extLst>
              <a:ext uri="{FF2B5EF4-FFF2-40B4-BE49-F238E27FC236}">
                <a16:creationId xmlns:a16="http://schemas.microsoft.com/office/drawing/2014/main" id="{BA167745-5E67-1884-1B98-12F3FEC5B993}"/>
              </a:ext>
            </a:extLst>
          </p:cNvPr>
          <p:cNvGraphicFramePr>
            <a:graphicFrameLocks noGrp="1"/>
          </p:cNvGraphicFramePr>
          <p:nvPr>
            <p:extLst>
              <p:ext uri="{D42A27DB-BD31-4B8C-83A1-F6EECF244321}">
                <p14:modId xmlns:p14="http://schemas.microsoft.com/office/powerpoint/2010/main" val="309170244"/>
              </p:ext>
            </p:extLst>
          </p:nvPr>
        </p:nvGraphicFramePr>
        <p:xfrm>
          <a:off x="2806159" y="5009848"/>
          <a:ext cx="9127179" cy="1018880"/>
        </p:xfrm>
        <a:graphic>
          <a:graphicData uri="http://schemas.openxmlformats.org/drawingml/2006/table">
            <a:tbl>
              <a:tblPr firstRow="1" bandRow="1">
                <a:tableStyleId>{2D5ABB26-0587-4C30-8999-92F81FD0307C}</a:tableStyleId>
              </a:tblPr>
              <a:tblGrid>
                <a:gridCol w="9127179">
                  <a:extLst>
                    <a:ext uri="{9D8B030D-6E8A-4147-A177-3AD203B41FA5}">
                      <a16:colId xmlns:a16="http://schemas.microsoft.com/office/drawing/2014/main" val="3366779337"/>
                    </a:ext>
                  </a:extLst>
                </a:gridCol>
              </a:tblGrid>
              <a:tr h="1018880">
                <a:tc>
                  <a:txBody>
                    <a:bodyPr/>
                    <a:lstStyle/>
                    <a:p>
                      <a:pPr marL="274320" marR="0" lvl="0" indent="-274320" algn="l" defTabSz="914400" rtl="0" eaLnBrk="1" fontAlgn="base" latinLnBrk="0" hangingPunct="1">
                        <a:lnSpc>
                          <a:spcPct val="100000"/>
                        </a:lnSpc>
                        <a:spcBef>
                          <a:spcPts val="1200"/>
                        </a:spcBef>
                        <a:spcAft>
                          <a:spcPct val="0"/>
                        </a:spcAft>
                        <a:buClr>
                          <a:prstClr val="black">
                            <a:lumMod val="50000"/>
                            <a:lumOff val="50000"/>
                          </a:prstClr>
                        </a:buClr>
                        <a:buSzPct val="100000"/>
                        <a:buFont typeface="Arial" panose="020B0604020202020204" pitchFamily="34" charset="0"/>
                        <a:buChar char="●"/>
                        <a:tabLst/>
                        <a:defRPr/>
                      </a:pPr>
                      <a:r>
                        <a:rPr kumimoji="0" lang="en-US" sz="1200" b="1" i="0" u="none" strike="noStrike" kern="0" cap="none" spc="0" normalizeH="0" baseline="0" noProof="0" dirty="0">
                          <a:ln>
                            <a:noFill/>
                          </a:ln>
                          <a:solidFill>
                            <a:srgbClr val="002060"/>
                          </a:solidFill>
                          <a:effectLst/>
                          <a:uLnTx/>
                          <a:uFillTx/>
                          <a:latin typeface="Candara" panose="020E0502030303020204" pitchFamily="34" charset="0"/>
                          <a:ea typeface="MS PGothic" pitchFamily="34" charset="-128"/>
                          <a:cs typeface="+mn-cs"/>
                        </a:rPr>
                        <a:t>In-kind capacity building to States to help them achieve the DLIs – available to all States</a:t>
                      </a:r>
                    </a:p>
                    <a:p>
                      <a:pPr marL="274320" marR="0" lvl="0" indent="-274320" algn="l" defTabSz="914400" rtl="0" eaLnBrk="1" fontAlgn="base" latinLnBrk="0" hangingPunct="1">
                        <a:lnSpc>
                          <a:spcPct val="100000"/>
                        </a:lnSpc>
                        <a:spcBef>
                          <a:spcPts val="1200"/>
                        </a:spcBef>
                        <a:spcAft>
                          <a:spcPct val="0"/>
                        </a:spcAft>
                        <a:buClr>
                          <a:prstClr val="black">
                            <a:lumMod val="50000"/>
                            <a:lumOff val="50000"/>
                          </a:prstClr>
                        </a:buClr>
                        <a:buSzPct val="100000"/>
                        <a:buFont typeface="Arial" panose="020B0604020202020204" pitchFamily="34" charset="0"/>
                        <a:buChar char="●"/>
                        <a:tabLst/>
                        <a:defRPr/>
                      </a:pPr>
                      <a:r>
                        <a:rPr kumimoji="0" lang="en-US" sz="1200" b="1" i="0" u="none" strike="noStrike" kern="0" cap="none" spc="0" normalizeH="0" baseline="0" noProof="0" dirty="0">
                          <a:ln>
                            <a:noFill/>
                          </a:ln>
                          <a:solidFill>
                            <a:srgbClr val="002060"/>
                          </a:solidFill>
                          <a:effectLst/>
                          <a:uLnTx/>
                          <a:uFillTx/>
                          <a:latin typeface="Candara" panose="020E0502030303020204" pitchFamily="34" charset="0"/>
                          <a:ea typeface="MS PGothic" pitchFamily="34" charset="-128"/>
                          <a:cs typeface="+mn-cs"/>
                        </a:rPr>
                        <a:t>Support to the Program Coordination Unit in the Federal Ministry of Finance</a:t>
                      </a:r>
                    </a:p>
                    <a:p>
                      <a:pPr marL="274320" marR="0" lvl="0" indent="-274320" algn="l" defTabSz="914400" rtl="0" eaLnBrk="1" fontAlgn="base" latinLnBrk="0" hangingPunct="1">
                        <a:lnSpc>
                          <a:spcPct val="100000"/>
                        </a:lnSpc>
                        <a:spcBef>
                          <a:spcPts val="1200"/>
                        </a:spcBef>
                        <a:spcAft>
                          <a:spcPct val="0"/>
                        </a:spcAft>
                        <a:buClr>
                          <a:prstClr val="black">
                            <a:lumMod val="50000"/>
                            <a:lumOff val="50000"/>
                          </a:prstClr>
                        </a:buClr>
                        <a:buSzPct val="100000"/>
                        <a:buFont typeface="Arial" panose="020B0604020202020204" pitchFamily="34" charset="0"/>
                        <a:buChar char="●"/>
                        <a:tabLst/>
                        <a:defRPr/>
                      </a:pPr>
                      <a:r>
                        <a:rPr kumimoji="0" lang="en-US" sz="1200" b="1" i="0" u="none" strike="noStrike" kern="0" cap="none" spc="0" normalizeH="0" baseline="0" noProof="0" dirty="0">
                          <a:ln>
                            <a:noFill/>
                          </a:ln>
                          <a:solidFill>
                            <a:srgbClr val="002060"/>
                          </a:solidFill>
                          <a:effectLst/>
                          <a:uLnTx/>
                          <a:uFillTx/>
                          <a:latin typeface="Candara" panose="020E0502030303020204" pitchFamily="34" charset="0"/>
                          <a:ea typeface="MS PGothic" pitchFamily="34" charset="-128"/>
                          <a:cs typeface="+mn-cs"/>
                        </a:rPr>
                        <a:t>Support for the independent verification of result by the Office of the Auditor-General for the Federation and an external audit firm</a:t>
                      </a:r>
                    </a:p>
                  </a:txBody>
                  <a:tcPr marL="80682" marR="80682" marT="40341" marB="40341">
                    <a:lnL w="12700" cap="flat" cmpd="sng" algn="ctr">
                      <a:solidFill>
                        <a:schemeClr val="bg1">
                          <a:lumMod val="75000"/>
                        </a:schemeClr>
                      </a:solidFill>
                      <a:prstDash val="solid"/>
                      <a:round/>
                      <a:headEnd type="none" w="med" len="med"/>
                      <a:tailEnd type="none" w="med" len="med"/>
                    </a:lnL>
                    <a:lnT w="9525" cap="flat" cmpd="sng" algn="ctr">
                      <a:noFill/>
                      <a:prstDash val="solid"/>
                      <a:round/>
                      <a:headEnd type="none" w="med" len="med"/>
                      <a:tailEnd type="none" w="med" len="med"/>
                    </a:lnT>
                    <a:lnB w="9525" cap="flat" cmpd="sng" algn="ctr">
                      <a:noFill/>
                      <a:prstDash val="solid"/>
                      <a:round/>
                      <a:headEnd type="none" w="med" len="med"/>
                      <a:tailEnd type="none" w="med" len="med"/>
                    </a:lnB>
                  </a:tcPr>
                </a:tc>
                <a:extLst>
                  <a:ext uri="{0D108BD9-81ED-4DB2-BD59-A6C34878D82A}">
                    <a16:rowId xmlns:a16="http://schemas.microsoft.com/office/drawing/2014/main" val="3372594203"/>
                  </a:ext>
                </a:extLst>
              </a:tr>
            </a:tbl>
          </a:graphicData>
        </a:graphic>
      </p:graphicFrame>
      <p:sp>
        <p:nvSpPr>
          <p:cNvPr id="14" name="TextBox 13">
            <a:extLst>
              <a:ext uri="{FF2B5EF4-FFF2-40B4-BE49-F238E27FC236}">
                <a16:creationId xmlns:a16="http://schemas.microsoft.com/office/drawing/2014/main" id="{FFE9B60B-D899-A267-8ECE-04581347926C}"/>
              </a:ext>
            </a:extLst>
          </p:cNvPr>
          <p:cNvSpPr txBox="1"/>
          <p:nvPr/>
        </p:nvSpPr>
        <p:spPr>
          <a:xfrm>
            <a:off x="3365588" y="6058102"/>
            <a:ext cx="7667392" cy="646331"/>
          </a:xfrm>
          <a:prstGeom prst="rect">
            <a:avLst/>
          </a:prstGeom>
          <a:noFill/>
        </p:spPr>
        <p:txBody>
          <a:bodyPr wrap="square">
            <a:spAutoFit/>
          </a:bodyPr>
          <a:lstStyle/>
          <a:p>
            <a:r>
              <a:rPr lang="en-GB" sz="1200" b="1" i="1" dirty="0">
                <a:latin typeface="Candara" panose="020E0502030303020204" pitchFamily="34" charset="0"/>
                <a:hlinkClick r:id="rId2"/>
              </a:rPr>
              <a:t>For more information: </a:t>
            </a:r>
            <a:endParaRPr lang="en-GB" sz="1200" b="1" i="1" dirty="0">
              <a:latin typeface="Candara" panose="020E0502030303020204" pitchFamily="34" charset="0"/>
            </a:endParaRPr>
          </a:p>
          <a:p>
            <a:r>
              <a:rPr lang="en-GB" sz="1200" b="1" i="1" dirty="0">
                <a:latin typeface="Candara" panose="020E0502030303020204" pitchFamily="34" charset="0"/>
                <a:hlinkClick r:id="rId2"/>
              </a:rPr>
              <a:t>Original Financing</a:t>
            </a:r>
            <a:r>
              <a:rPr lang="en-GB" sz="1200" i="1" dirty="0">
                <a:latin typeface="Candara" panose="020E0502030303020204" pitchFamily="34" charset="0"/>
                <a:hlinkClick r:id="rId2"/>
              </a:rPr>
              <a:t>: https://projects.worldbank.org/en/projects-operations/project-detail/P162009?lang=en</a:t>
            </a:r>
            <a:endParaRPr lang="en-GB" sz="1200" i="1" dirty="0">
              <a:latin typeface="Candara" panose="020E0502030303020204" pitchFamily="34" charset="0"/>
            </a:endParaRPr>
          </a:p>
          <a:p>
            <a:r>
              <a:rPr lang="en-GB" sz="1200" b="1" i="1" dirty="0">
                <a:latin typeface="Candara" panose="020E0502030303020204" pitchFamily="34" charset="0"/>
              </a:rPr>
              <a:t>Additional Financing: </a:t>
            </a:r>
            <a:r>
              <a:rPr lang="en-GB" sz="1200" i="1" dirty="0">
                <a:latin typeface="Candara" panose="020E0502030303020204" pitchFamily="34" charset="0"/>
                <a:hlinkClick r:id="rId3"/>
              </a:rPr>
              <a:t>https://projects.worldbank.org/en/projects-operations/project-detail/P174042</a:t>
            </a:r>
            <a:r>
              <a:rPr lang="en-GB" sz="1200" i="1" dirty="0">
                <a:latin typeface="Candara" panose="020E0502030303020204" pitchFamily="34" charset="0"/>
              </a:rPr>
              <a:t> </a:t>
            </a:r>
          </a:p>
        </p:txBody>
      </p:sp>
    </p:spTree>
    <p:extLst>
      <p:ext uri="{BB962C8B-B14F-4D97-AF65-F5344CB8AC3E}">
        <p14:creationId xmlns:p14="http://schemas.microsoft.com/office/powerpoint/2010/main" val="3910639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3D5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AFCA4DD3-9DD1-564A-5AE9-847E11F51883}"/>
              </a:ext>
            </a:extLst>
          </p:cNvPr>
          <p:cNvSpPr txBox="1"/>
          <p:nvPr/>
        </p:nvSpPr>
        <p:spPr>
          <a:xfrm>
            <a:off x="640080" y="2074364"/>
            <a:ext cx="1772380" cy="1622148"/>
          </a:xfrm>
          <a:prstGeom prst="ellipse">
            <a:avLst/>
          </a:prstGeom>
          <a:solidFill>
            <a:srgbClr val="262626"/>
          </a:solidFill>
          <a:ln w="174625" cmpd="thinThick">
            <a:solidFill>
              <a:srgbClr val="262626"/>
            </a:solidFill>
          </a:ln>
        </p:spPr>
        <p:txBody>
          <a:bodyPr vert="horz" lIns="91440" tIns="45720" rIns="91440" bIns="45720" rtlCol="0" anchor="ctr">
            <a:normAutofit fontScale="92500"/>
          </a:bodyPr>
          <a:lstStyle/>
          <a:p>
            <a:pPr algn="ctr" defTabSz="914400">
              <a:lnSpc>
                <a:spcPct val="90000"/>
              </a:lnSpc>
              <a:spcBef>
                <a:spcPct val="0"/>
              </a:spcBef>
              <a:spcAft>
                <a:spcPts val="600"/>
              </a:spcAft>
            </a:pPr>
            <a:r>
              <a:rPr lang="en-US" sz="2600" b="1" kern="1200">
                <a:solidFill>
                  <a:srgbClr val="FFFFFF"/>
                </a:solidFill>
                <a:latin typeface="Candara" panose="020E0502030303020204" pitchFamily="34" charset="0"/>
                <a:ea typeface="+mj-ea"/>
                <a:cs typeface="+mj-cs"/>
              </a:rPr>
              <a:t>SFTAS RESULT CHAIN </a:t>
            </a:r>
            <a:endParaRPr lang="en-US" sz="2600" kern="1200">
              <a:solidFill>
                <a:srgbClr val="FFFFFF"/>
              </a:solidFill>
              <a:latin typeface="Candara" panose="020E0502030303020204" pitchFamily="34" charset="0"/>
              <a:ea typeface="+mj-ea"/>
              <a:cs typeface="+mj-cs"/>
            </a:endParaRPr>
          </a:p>
        </p:txBody>
      </p:sp>
      <p:pic>
        <p:nvPicPr>
          <p:cNvPr id="2" name="Picture 1">
            <a:extLst>
              <a:ext uri="{FF2B5EF4-FFF2-40B4-BE49-F238E27FC236}">
                <a16:creationId xmlns:a16="http://schemas.microsoft.com/office/drawing/2014/main" id="{45053742-CE79-CDD1-7E36-206A757E8D4B}"/>
              </a:ext>
            </a:extLst>
          </p:cNvPr>
          <p:cNvPicPr>
            <a:picLocks noChangeAspect="1"/>
          </p:cNvPicPr>
          <p:nvPr/>
        </p:nvPicPr>
        <p:blipFill rotWithShape="1">
          <a:blip r:embed="rId2">
            <a:extLst>
              <a:ext uri="{28A0092B-C50C-407E-A947-70E740481C1C}">
                <a14:useLocalDpi xmlns:a14="http://schemas.microsoft.com/office/drawing/2010/main" val="0"/>
              </a:ext>
            </a:extLst>
          </a:blip>
          <a:srcRect l="8288" t="4560" r="5746" b="4217"/>
          <a:stretch/>
        </p:blipFill>
        <p:spPr bwMode="auto">
          <a:xfrm>
            <a:off x="2548899" y="196036"/>
            <a:ext cx="9299390" cy="6266225"/>
          </a:xfrm>
          <a:prstGeom prst="rect">
            <a:avLst/>
          </a:prstGeom>
          <a:extLst>
            <a:ext uri="{53640926-AAD7-44D8-BBD7-CCE9431645EC}">
              <a14:shadowObscured xmlns:a14="http://schemas.microsoft.com/office/drawing/2010/main"/>
            </a:ext>
          </a:extLst>
        </p:spPr>
      </p:pic>
    </p:spTree>
    <p:extLst>
      <p:ext uri="{BB962C8B-B14F-4D97-AF65-F5344CB8AC3E}">
        <p14:creationId xmlns:p14="http://schemas.microsoft.com/office/powerpoint/2010/main" val="311730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9E805349-8B8D-487B-976F-4C800902B5E9}"/>
              </a:ext>
            </a:extLst>
          </p:cNvPr>
          <p:cNvGrpSpPr/>
          <p:nvPr/>
        </p:nvGrpSpPr>
        <p:grpSpPr>
          <a:xfrm>
            <a:off x="29778" y="516957"/>
            <a:ext cx="938676" cy="5697974"/>
            <a:chOff x="975607" y="859485"/>
            <a:chExt cx="938676" cy="5697974"/>
          </a:xfrm>
        </p:grpSpPr>
        <p:grpSp>
          <p:nvGrpSpPr>
            <p:cNvPr id="33" name="Group 32">
              <a:extLst>
                <a:ext uri="{FF2B5EF4-FFF2-40B4-BE49-F238E27FC236}">
                  <a16:creationId xmlns:a16="http://schemas.microsoft.com/office/drawing/2014/main" id="{BC758B4B-1E63-421F-815C-3BAFE6D9614B}"/>
                </a:ext>
              </a:extLst>
            </p:cNvPr>
            <p:cNvGrpSpPr/>
            <p:nvPr/>
          </p:nvGrpSpPr>
          <p:grpSpPr>
            <a:xfrm>
              <a:off x="975607" y="859485"/>
              <a:ext cx="938676" cy="4232529"/>
              <a:chOff x="806477" y="997449"/>
              <a:chExt cx="938676" cy="4232529"/>
            </a:xfrm>
          </p:grpSpPr>
          <p:pic>
            <p:nvPicPr>
              <p:cNvPr id="4" name="Graphic 3" descr="Books on shelf with solid fill">
                <a:extLst>
                  <a:ext uri="{FF2B5EF4-FFF2-40B4-BE49-F238E27FC236}">
                    <a16:creationId xmlns:a16="http://schemas.microsoft.com/office/drawing/2014/main" id="{0ED716B7-642B-4C1B-ACFA-F82966FA414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0753" y="997449"/>
                <a:ext cx="914400" cy="914400"/>
              </a:xfrm>
              <a:prstGeom prst="rect">
                <a:avLst/>
              </a:prstGeom>
            </p:spPr>
          </p:pic>
          <p:pic>
            <p:nvPicPr>
              <p:cNvPr id="6" name="Graphic 5" descr="Binoculars with solid fill">
                <a:extLst>
                  <a:ext uri="{FF2B5EF4-FFF2-40B4-BE49-F238E27FC236}">
                    <a16:creationId xmlns:a16="http://schemas.microsoft.com/office/drawing/2014/main" id="{25F2B1FB-560B-41C3-A6A4-756B235546F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06477" y="2056073"/>
                <a:ext cx="914400" cy="914400"/>
              </a:xfrm>
              <a:prstGeom prst="rect">
                <a:avLst/>
              </a:prstGeom>
            </p:spPr>
          </p:pic>
          <p:grpSp>
            <p:nvGrpSpPr>
              <p:cNvPr id="32" name="Group 31">
                <a:extLst>
                  <a:ext uri="{FF2B5EF4-FFF2-40B4-BE49-F238E27FC236}">
                    <a16:creationId xmlns:a16="http://schemas.microsoft.com/office/drawing/2014/main" id="{ECAB6A29-6C5C-4810-898D-1E5D95426E7A}"/>
                  </a:ext>
                </a:extLst>
              </p:cNvPr>
              <p:cNvGrpSpPr/>
              <p:nvPr/>
            </p:nvGrpSpPr>
            <p:grpSpPr>
              <a:xfrm>
                <a:off x="830753" y="3414664"/>
                <a:ext cx="890124" cy="1815314"/>
                <a:chOff x="502853" y="3350004"/>
                <a:chExt cx="647813" cy="1341963"/>
              </a:xfrm>
            </p:grpSpPr>
            <p:pic>
              <p:nvPicPr>
                <p:cNvPr id="8" name="Graphic 7" descr="Flying Money outline">
                  <a:extLst>
                    <a:ext uri="{FF2B5EF4-FFF2-40B4-BE49-F238E27FC236}">
                      <a16:creationId xmlns:a16="http://schemas.microsoft.com/office/drawing/2014/main" id="{009C933E-102F-45D4-A113-2C342DF6987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06970" y="3350004"/>
                  <a:ext cx="439578" cy="509789"/>
                </a:xfrm>
                <a:prstGeom prst="rect">
                  <a:avLst/>
                </a:prstGeom>
              </p:spPr>
            </p:pic>
            <p:pic>
              <p:nvPicPr>
                <p:cNvPr id="23" name="Graphic 22" descr="Magnifying glass with solid fill">
                  <a:extLst>
                    <a:ext uri="{FF2B5EF4-FFF2-40B4-BE49-F238E27FC236}">
                      <a16:creationId xmlns:a16="http://schemas.microsoft.com/office/drawing/2014/main" id="{708C42FC-0CEB-485D-A298-C41F08EA66F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02853" y="4052281"/>
                  <a:ext cx="647813" cy="639686"/>
                </a:xfrm>
                <a:prstGeom prst="rect">
                  <a:avLst/>
                </a:prstGeom>
              </p:spPr>
            </p:pic>
          </p:grpSp>
        </p:grpSp>
        <p:pic>
          <p:nvPicPr>
            <p:cNvPr id="16" name="Graphic 15" descr="Tax with solid fill">
              <a:extLst>
                <a:ext uri="{FF2B5EF4-FFF2-40B4-BE49-F238E27FC236}">
                  <a16:creationId xmlns:a16="http://schemas.microsoft.com/office/drawing/2014/main" id="{CA7487DD-94DE-42C6-8B5B-82363C782481}"/>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975608" y="5643059"/>
              <a:ext cx="914400" cy="914400"/>
            </a:xfrm>
            <a:prstGeom prst="rect">
              <a:avLst/>
            </a:prstGeom>
          </p:spPr>
        </p:pic>
      </p:grpSp>
      <p:grpSp>
        <p:nvGrpSpPr>
          <p:cNvPr id="7" name="Group 6">
            <a:extLst>
              <a:ext uri="{FF2B5EF4-FFF2-40B4-BE49-F238E27FC236}">
                <a16:creationId xmlns:a16="http://schemas.microsoft.com/office/drawing/2014/main" id="{452E385A-4607-4672-9756-04839A2C7F5F}"/>
              </a:ext>
            </a:extLst>
          </p:cNvPr>
          <p:cNvGrpSpPr/>
          <p:nvPr/>
        </p:nvGrpSpPr>
        <p:grpSpPr>
          <a:xfrm>
            <a:off x="925978" y="643069"/>
            <a:ext cx="11141716" cy="5896431"/>
            <a:chOff x="2269374" y="848771"/>
            <a:chExt cx="9738929" cy="5896431"/>
          </a:xfrm>
        </p:grpSpPr>
        <p:grpSp>
          <p:nvGrpSpPr>
            <p:cNvPr id="34" name="Group 33">
              <a:extLst>
                <a:ext uri="{FF2B5EF4-FFF2-40B4-BE49-F238E27FC236}">
                  <a16:creationId xmlns:a16="http://schemas.microsoft.com/office/drawing/2014/main" id="{951C12EC-B5F8-45CD-A514-9BEBD4517335}"/>
                </a:ext>
              </a:extLst>
            </p:cNvPr>
            <p:cNvGrpSpPr/>
            <p:nvPr/>
          </p:nvGrpSpPr>
          <p:grpSpPr>
            <a:xfrm>
              <a:off x="2269374" y="848771"/>
              <a:ext cx="9738929" cy="5896431"/>
              <a:chOff x="2573515" y="1225956"/>
              <a:chExt cx="9074902" cy="5896431"/>
            </a:xfrm>
          </p:grpSpPr>
          <p:sp>
            <p:nvSpPr>
              <p:cNvPr id="2" name="TextBox 1">
                <a:extLst>
                  <a:ext uri="{FF2B5EF4-FFF2-40B4-BE49-F238E27FC236}">
                    <a16:creationId xmlns:a16="http://schemas.microsoft.com/office/drawing/2014/main" id="{661286C3-2CBD-45F3-9208-8204A15489F1}"/>
                  </a:ext>
                </a:extLst>
              </p:cNvPr>
              <p:cNvSpPr txBox="1"/>
              <p:nvPr/>
            </p:nvSpPr>
            <p:spPr>
              <a:xfrm>
                <a:off x="2608112" y="2118799"/>
                <a:ext cx="9040305" cy="1077218"/>
              </a:xfrm>
              <a:prstGeom prst="rect">
                <a:avLst/>
              </a:prstGeom>
              <a:noFill/>
            </p:spPr>
            <p:txBody>
              <a:bodyPr wrap="square" rtlCol="0">
                <a:spAutoFit/>
              </a:bodyPr>
              <a:lstStyle/>
              <a:p>
                <a:pPr algn="just"/>
                <a:r>
                  <a:rPr lang="en-US" sz="1600" b="1" dirty="0">
                    <a:latin typeface="Candara" panose="020E0502030303020204" pitchFamily="34" charset="0"/>
                  </a:rPr>
                  <a:t>Increased Transparency (EC, DLI 1 – 2): </a:t>
                </a:r>
                <a:r>
                  <a:rPr lang="en-US" sz="1600" dirty="0">
                    <a:latin typeface="Candara" panose="020E0502030303020204" pitchFamily="34" charset="0"/>
                  </a:rPr>
                  <a:t>Citizens can now access and assess government budgets as well as final statements (</a:t>
                </a:r>
                <a:r>
                  <a:rPr lang="en-US" sz="1600" i="1" dirty="0">
                    <a:latin typeface="Candara" panose="020E0502030303020204" pitchFamily="34" charset="0"/>
                  </a:rPr>
                  <a:t>including quarterly budget performance reports and annual audited financial statements inline with global reporting standards such as NCoA and IPSAS</a:t>
                </a:r>
                <a:r>
                  <a:rPr lang="en-US" sz="1600" dirty="0">
                    <a:latin typeface="Candara" panose="020E0502030303020204" pitchFamily="34" charset="0"/>
                  </a:rPr>
                  <a:t>). This is expected to increase government accountability to the people. Government also makes citizens versions of the budget and financial statement available online (citizens budget and accountability report)</a:t>
                </a:r>
                <a:endParaRPr lang="en-US" sz="1600" dirty="0">
                  <a:highlight>
                    <a:srgbClr val="FF5050"/>
                  </a:highlight>
                  <a:latin typeface="Candara" panose="020E0502030303020204" pitchFamily="34" charset="0"/>
                </a:endParaRPr>
              </a:p>
            </p:txBody>
          </p:sp>
          <p:sp>
            <p:nvSpPr>
              <p:cNvPr id="14" name="TextBox 13">
                <a:extLst>
                  <a:ext uri="{FF2B5EF4-FFF2-40B4-BE49-F238E27FC236}">
                    <a16:creationId xmlns:a16="http://schemas.microsoft.com/office/drawing/2014/main" id="{02A11B8B-88D3-4997-B2DA-596A5405D9C0}"/>
                  </a:ext>
                </a:extLst>
              </p:cNvPr>
              <p:cNvSpPr txBox="1"/>
              <p:nvPr/>
            </p:nvSpPr>
            <p:spPr>
              <a:xfrm>
                <a:off x="2573516" y="5552727"/>
                <a:ext cx="9040304" cy="1569660"/>
              </a:xfrm>
              <a:prstGeom prst="rect">
                <a:avLst/>
              </a:prstGeom>
              <a:noFill/>
            </p:spPr>
            <p:txBody>
              <a:bodyPr wrap="square" rtlCol="0">
                <a:spAutoFit/>
              </a:bodyPr>
              <a:lstStyle/>
              <a:p>
                <a:pPr algn="just"/>
                <a:r>
                  <a:rPr lang="en-US" sz="1600" b="1" dirty="0">
                    <a:latin typeface="Candara" panose="020E0502030303020204" pitchFamily="34" charset="0"/>
                  </a:rPr>
                  <a:t>Responsive and Transparent Tax Administration System: </a:t>
                </a:r>
                <a:r>
                  <a:rPr lang="en-US" sz="1600" dirty="0">
                    <a:latin typeface="Candara" panose="020E0502030303020204" pitchFamily="34" charset="0"/>
                  </a:rPr>
                  <a:t>The passage of Consolidated Revenue Codes across States establishes a foundation for the harmonization of taxes, levies and fees paid to government. It also avails citizens a central reference legal framework for tax laws and connected rate schedules. This has built transparency and will ease periodic reviews to align with current realities of the economy. Other reforms like prohibiting contracted-out collection of PIT reduces the opportunities for double and illegal taxation by persons who are not the tax authority. Overall, these reduce the cost of compliance; encouraging improved tax compliance and consequently, raise government revenue. </a:t>
                </a:r>
                <a:endParaRPr lang="en-US" sz="1600" dirty="0">
                  <a:highlight>
                    <a:srgbClr val="FF5050"/>
                  </a:highlight>
                  <a:latin typeface="Candara" panose="020E0502030303020204" pitchFamily="34" charset="0"/>
                </a:endParaRPr>
              </a:p>
            </p:txBody>
          </p:sp>
          <p:sp>
            <p:nvSpPr>
              <p:cNvPr id="15" name="TextBox 14">
                <a:extLst>
                  <a:ext uri="{FF2B5EF4-FFF2-40B4-BE49-F238E27FC236}">
                    <a16:creationId xmlns:a16="http://schemas.microsoft.com/office/drawing/2014/main" id="{E9A41109-0ED4-4676-AB4A-702F1A5F7698}"/>
                  </a:ext>
                </a:extLst>
              </p:cNvPr>
              <p:cNvSpPr txBox="1"/>
              <p:nvPr/>
            </p:nvSpPr>
            <p:spPr>
              <a:xfrm>
                <a:off x="2588339" y="3451370"/>
                <a:ext cx="9040304" cy="584775"/>
              </a:xfrm>
              <a:prstGeom prst="rect">
                <a:avLst/>
              </a:prstGeom>
              <a:noFill/>
            </p:spPr>
            <p:txBody>
              <a:bodyPr wrap="square" rtlCol="0">
                <a:spAutoFit/>
              </a:bodyPr>
              <a:lstStyle/>
              <a:p>
                <a:pPr algn="just"/>
                <a:r>
                  <a:rPr lang="en-US" sz="1600" b="1" dirty="0">
                    <a:latin typeface="Candara" panose="020E0502030303020204" pitchFamily="34" charset="0"/>
                  </a:rPr>
                  <a:t>Follow the Money (DLI 6.2): </a:t>
                </a:r>
                <a:r>
                  <a:rPr lang="en-US" sz="1600" dirty="0">
                    <a:latin typeface="Candara" panose="020E0502030303020204" pitchFamily="34" charset="0"/>
                  </a:rPr>
                  <a:t>The increased deployment and adoption of an e-procurement system by States ensures increased transparency, accountability and deliver better value for money in government expenditure. </a:t>
                </a:r>
                <a:endParaRPr lang="en-US" sz="1600" dirty="0">
                  <a:highlight>
                    <a:srgbClr val="FF5050"/>
                  </a:highlight>
                  <a:latin typeface="Candara" panose="020E0502030303020204" pitchFamily="34" charset="0"/>
                </a:endParaRPr>
              </a:p>
            </p:txBody>
          </p:sp>
          <p:sp>
            <p:nvSpPr>
              <p:cNvPr id="20" name="TextBox 19">
                <a:extLst>
                  <a:ext uri="{FF2B5EF4-FFF2-40B4-BE49-F238E27FC236}">
                    <a16:creationId xmlns:a16="http://schemas.microsoft.com/office/drawing/2014/main" id="{38267E90-E52A-491A-9582-FC87A72D577C}"/>
                  </a:ext>
                </a:extLst>
              </p:cNvPr>
              <p:cNvSpPr txBox="1"/>
              <p:nvPr/>
            </p:nvSpPr>
            <p:spPr>
              <a:xfrm>
                <a:off x="2573515" y="1225956"/>
                <a:ext cx="8898903" cy="584775"/>
              </a:xfrm>
              <a:prstGeom prst="rect">
                <a:avLst/>
              </a:prstGeom>
              <a:noFill/>
            </p:spPr>
            <p:txBody>
              <a:bodyPr wrap="square" rtlCol="0">
                <a:spAutoFit/>
              </a:bodyPr>
              <a:lstStyle/>
              <a:p>
                <a:pPr algn="just"/>
                <a:r>
                  <a:rPr lang="en-US" sz="1600" b="1" dirty="0">
                    <a:latin typeface="Candara" panose="020E0502030303020204" pitchFamily="34" charset="0"/>
                  </a:rPr>
                  <a:t>Representative Budget (DLI 2): </a:t>
                </a:r>
                <a:r>
                  <a:rPr lang="en-US" sz="1600" dirty="0">
                    <a:latin typeface="Candara" panose="020E0502030303020204" pitchFamily="34" charset="0"/>
                  </a:rPr>
                  <a:t>Increased citizens engagement during budget formulation and reflection of citizens input in final appropriation</a:t>
                </a:r>
                <a:r>
                  <a:rPr lang="en-US" sz="1600" b="1" dirty="0">
                    <a:latin typeface="Candara" panose="020E0502030303020204" pitchFamily="34" charset="0"/>
                  </a:rPr>
                  <a:t>. </a:t>
                </a:r>
                <a:endParaRPr lang="en-US" sz="1600" dirty="0">
                  <a:highlight>
                    <a:srgbClr val="008000"/>
                  </a:highlight>
                  <a:latin typeface="Candara" panose="020E0502030303020204" pitchFamily="34" charset="0"/>
                </a:endParaRPr>
              </a:p>
            </p:txBody>
          </p:sp>
        </p:grpSp>
        <p:sp>
          <p:nvSpPr>
            <p:cNvPr id="19" name="TextBox 18">
              <a:extLst>
                <a:ext uri="{FF2B5EF4-FFF2-40B4-BE49-F238E27FC236}">
                  <a16:creationId xmlns:a16="http://schemas.microsoft.com/office/drawing/2014/main" id="{B4EBFF7D-9212-487C-A2D5-D464DC99F31C}"/>
                </a:ext>
              </a:extLst>
            </p:cNvPr>
            <p:cNvSpPr txBox="1"/>
            <p:nvPr/>
          </p:nvSpPr>
          <p:spPr>
            <a:xfrm>
              <a:off x="2269376" y="4019199"/>
              <a:ext cx="9550052" cy="830997"/>
            </a:xfrm>
            <a:prstGeom prst="rect">
              <a:avLst/>
            </a:prstGeom>
            <a:noFill/>
          </p:spPr>
          <p:txBody>
            <a:bodyPr wrap="square">
              <a:spAutoFit/>
            </a:bodyPr>
            <a:lstStyle/>
            <a:p>
              <a:r>
                <a:rPr lang="en-US" sz="1600" b="1" dirty="0">
                  <a:latin typeface="Candara" panose="020E0502030303020204" pitchFamily="34" charset="0"/>
                </a:rPr>
                <a:t>The Adoption of NCOA in 2021 - 2024 enables Data Aggregation and Comparison: </a:t>
              </a:r>
              <a:r>
                <a:rPr lang="en-US" sz="1600" dirty="0">
                  <a:latin typeface="Candara" panose="020E0502030303020204" pitchFamily="34" charset="0"/>
                </a:rPr>
                <a:t>The aggregation of data that has come by way of SFTAS DLRs has availed everyone the much-needed data for national development expenditure planning. If sustained, deliberate and targeted expenditures can be planned for consensus interventions  as was done for COVID-19 response. </a:t>
              </a:r>
              <a:endParaRPr lang="en-GB" sz="1600" b="1" dirty="0">
                <a:highlight>
                  <a:srgbClr val="008000"/>
                </a:highlight>
                <a:latin typeface="Candara" panose="020E0502030303020204" pitchFamily="34" charset="0"/>
              </a:endParaRPr>
            </a:p>
          </p:txBody>
        </p:sp>
      </p:grpSp>
      <p:sp>
        <p:nvSpPr>
          <p:cNvPr id="3" name="TextBox 2">
            <a:extLst>
              <a:ext uri="{FF2B5EF4-FFF2-40B4-BE49-F238E27FC236}">
                <a16:creationId xmlns:a16="http://schemas.microsoft.com/office/drawing/2014/main" id="{C475F870-CBFB-5095-C0B2-125ACFDB37ED}"/>
              </a:ext>
            </a:extLst>
          </p:cNvPr>
          <p:cNvSpPr txBox="1"/>
          <p:nvPr/>
        </p:nvSpPr>
        <p:spPr>
          <a:xfrm>
            <a:off x="1139149" y="124852"/>
            <a:ext cx="10499290" cy="461665"/>
          </a:xfrm>
          <a:prstGeom prst="rect">
            <a:avLst/>
          </a:prstGeom>
          <a:noFill/>
        </p:spPr>
        <p:txBody>
          <a:bodyPr wrap="square" rtlCol="0">
            <a:spAutoFit/>
          </a:bodyPr>
          <a:lstStyle/>
          <a:p>
            <a:pPr algn="ctr"/>
            <a:r>
              <a:rPr lang="en-US" sz="2400" b="1" dirty="0">
                <a:solidFill>
                  <a:srgbClr val="C00000"/>
                </a:solidFill>
                <a:latin typeface="Candara" panose="020E0502030303020204" pitchFamily="34" charset="0"/>
                <a:cs typeface="Calibri" panose="020F0502020204030204" pitchFamily="34" charset="0"/>
              </a:rPr>
              <a:t>REFORM OUTCOMES</a:t>
            </a:r>
            <a:endParaRPr lang="en-GB" sz="2400" b="1" dirty="0">
              <a:solidFill>
                <a:srgbClr val="C00000"/>
              </a:solidFill>
              <a:latin typeface="Candara" panose="020E0502030303020204" pitchFamily="34" charset="0"/>
            </a:endParaRPr>
          </a:p>
        </p:txBody>
      </p:sp>
    </p:spTree>
    <p:extLst>
      <p:ext uri="{BB962C8B-B14F-4D97-AF65-F5344CB8AC3E}">
        <p14:creationId xmlns:p14="http://schemas.microsoft.com/office/powerpoint/2010/main" val="60629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9FE68EFF-3CE1-4051-ACF5-72A1D36958BF}"/>
              </a:ext>
            </a:extLst>
          </p:cNvPr>
          <p:cNvSpPr txBox="1"/>
          <p:nvPr/>
        </p:nvSpPr>
        <p:spPr>
          <a:xfrm>
            <a:off x="1064152" y="247840"/>
            <a:ext cx="10499290" cy="461665"/>
          </a:xfrm>
          <a:prstGeom prst="rect">
            <a:avLst/>
          </a:prstGeom>
          <a:noFill/>
        </p:spPr>
        <p:txBody>
          <a:bodyPr wrap="square" rtlCol="0">
            <a:spAutoFit/>
          </a:bodyPr>
          <a:lstStyle/>
          <a:p>
            <a:pPr algn="ctr"/>
            <a:r>
              <a:rPr lang="en-US" sz="2400" b="1" dirty="0">
                <a:solidFill>
                  <a:srgbClr val="C00000"/>
                </a:solidFill>
                <a:latin typeface="Candara" panose="020E0502030303020204" pitchFamily="34" charset="0"/>
                <a:cs typeface="Calibri" panose="020F0502020204030204" pitchFamily="34" charset="0"/>
              </a:rPr>
              <a:t>REFORM OUTCOMES</a:t>
            </a:r>
            <a:endParaRPr lang="en-GB" sz="2400" b="1" dirty="0">
              <a:solidFill>
                <a:srgbClr val="C00000"/>
              </a:solidFill>
              <a:latin typeface="Candara" panose="020E0502030303020204" pitchFamily="34" charset="0"/>
            </a:endParaRPr>
          </a:p>
        </p:txBody>
      </p:sp>
      <p:grpSp>
        <p:nvGrpSpPr>
          <p:cNvPr id="10" name="Group 9">
            <a:extLst>
              <a:ext uri="{FF2B5EF4-FFF2-40B4-BE49-F238E27FC236}">
                <a16:creationId xmlns:a16="http://schemas.microsoft.com/office/drawing/2014/main" id="{4AF85886-F49A-4295-A6A1-6D0529892392}"/>
              </a:ext>
            </a:extLst>
          </p:cNvPr>
          <p:cNvGrpSpPr/>
          <p:nvPr/>
        </p:nvGrpSpPr>
        <p:grpSpPr>
          <a:xfrm>
            <a:off x="2380161" y="1017007"/>
            <a:ext cx="9183283" cy="4494027"/>
            <a:chOff x="2370835" y="893855"/>
            <a:chExt cx="8898903" cy="4494027"/>
          </a:xfrm>
        </p:grpSpPr>
        <p:sp>
          <p:nvSpPr>
            <p:cNvPr id="14" name="TextBox 13">
              <a:extLst>
                <a:ext uri="{FF2B5EF4-FFF2-40B4-BE49-F238E27FC236}">
                  <a16:creationId xmlns:a16="http://schemas.microsoft.com/office/drawing/2014/main" id="{02A11B8B-88D3-4997-B2DA-596A5405D9C0}"/>
                </a:ext>
              </a:extLst>
            </p:cNvPr>
            <p:cNvSpPr txBox="1"/>
            <p:nvPr/>
          </p:nvSpPr>
          <p:spPr>
            <a:xfrm>
              <a:off x="2370835" y="2397907"/>
              <a:ext cx="8898902" cy="1569660"/>
            </a:xfrm>
            <a:prstGeom prst="rect">
              <a:avLst/>
            </a:prstGeom>
            <a:noFill/>
          </p:spPr>
          <p:txBody>
            <a:bodyPr wrap="square" rtlCol="0">
              <a:spAutoFit/>
            </a:bodyPr>
            <a:lstStyle/>
            <a:p>
              <a:pPr algn="just"/>
              <a:r>
                <a:rPr lang="en-US" sz="1600" b="1" dirty="0">
                  <a:latin typeface="Candara" panose="020E0502030303020204" pitchFamily="34" charset="0"/>
                </a:rPr>
                <a:t>Independence of the Offices of the Auditor General for State and Local Government (DLI 10.3) : </a:t>
              </a:r>
              <a:r>
                <a:rPr lang="en-US" sz="1600" dirty="0">
                  <a:latin typeface="Candara" panose="020E0502030303020204" pitchFamily="34" charset="0"/>
                </a:rPr>
                <a:t>This avails the offices the required autonomy has advised in </a:t>
              </a:r>
              <a:r>
                <a:rPr lang="en-GB" sz="1600" dirty="0">
                  <a:latin typeface="Candara" panose="020E0502030303020204" pitchFamily="34" charset="0"/>
                </a:rPr>
                <a:t>the provision of Sections 125 – 127 of the 1999 Constitution of the Federal Republic of Nigeria and the ISSAI - The 10 Mexico Declaration on the Independence of Supreme Audit Institutions. Over 29 Offices of State and Local Government Auditors-General have been supported to conduct an institutional diagnostic assessment which provides each audit office with a road map  for reforms.</a:t>
              </a:r>
              <a:endParaRPr lang="en-US" sz="1600" dirty="0">
                <a:highlight>
                  <a:srgbClr val="FF5050"/>
                </a:highlight>
                <a:latin typeface="Candara" panose="020E0502030303020204" pitchFamily="34" charset="0"/>
              </a:endParaRPr>
            </a:p>
          </p:txBody>
        </p:sp>
        <p:sp>
          <p:nvSpPr>
            <p:cNvPr id="20" name="TextBox 19">
              <a:extLst>
                <a:ext uri="{FF2B5EF4-FFF2-40B4-BE49-F238E27FC236}">
                  <a16:creationId xmlns:a16="http://schemas.microsoft.com/office/drawing/2014/main" id="{38267E90-E52A-491A-9582-FC87A72D577C}"/>
                </a:ext>
              </a:extLst>
            </p:cNvPr>
            <p:cNvSpPr txBox="1"/>
            <p:nvPr/>
          </p:nvSpPr>
          <p:spPr>
            <a:xfrm>
              <a:off x="2370835" y="893855"/>
              <a:ext cx="8898903" cy="1323439"/>
            </a:xfrm>
            <a:prstGeom prst="rect">
              <a:avLst/>
            </a:prstGeom>
            <a:noFill/>
          </p:spPr>
          <p:txBody>
            <a:bodyPr wrap="square" rtlCol="0">
              <a:spAutoFit/>
            </a:bodyPr>
            <a:lstStyle/>
            <a:p>
              <a:pPr algn="just"/>
              <a:r>
                <a:rPr lang="en-US" sz="1600" b="1" dirty="0">
                  <a:latin typeface="Candara" panose="020E0502030303020204" pitchFamily="34" charset="0"/>
                </a:rPr>
                <a:t>Transparency on Debt Stock (including </a:t>
              </a:r>
              <a:r>
                <a:rPr lang="en-US" sz="1600" b="1" dirty="0">
                  <a:effectLst/>
                  <a:latin typeface="Candara" panose="020E0502030303020204" pitchFamily="34" charset="0"/>
                  <a:ea typeface="Calibri" panose="020F0502020204030204" pitchFamily="34" charset="0"/>
                  <a:cs typeface="Times New Roman" panose="02020603050405020304" pitchFamily="18" charset="0"/>
                </a:rPr>
                <a:t>domestic expenditure arrears) (DLI 7 - 9): </a:t>
              </a:r>
              <a:r>
                <a:rPr lang="en-US" sz="1600" dirty="0">
                  <a:effectLst/>
                  <a:latin typeface="Candara" panose="020E0502030303020204" pitchFamily="34" charset="0"/>
                  <a:ea typeface="Calibri" panose="020F0502020204030204" pitchFamily="34" charset="0"/>
                  <a:cs typeface="Times New Roman" panose="02020603050405020304" pitchFamily="18" charset="0"/>
                </a:rPr>
                <a:t>Greater transparency around what the true debt position of State governments are. This </a:t>
              </a:r>
              <a:r>
                <a:rPr lang="en-US" sz="1600" dirty="0">
                  <a:latin typeface="Candara" panose="020E0502030303020204" pitchFamily="34" charset="0"/>
                  <a:ea typeface="Calibri" panose="020F0502020204030204" pitchFamily="34" charset="0"/>
                  <a:cs typeface="Times New Roman" panose="02020603050405020304" pitchFamily="18" charset="0"/>
                </a:rPr>
                <a:t>has impacts on liquidity and solvency positions of government accounts. However, what is more important is the increased response of State governments to develop and execute an Arrears Clearance Framework (ACF). Keeping the debt stock within limits has an impact on a State’s Credit and consequently, access to credit e.g., capital market, etc. </a:t>
              </a:r>
              <a:endParaRPr lang="en-US" sz="1600" b="1" dirty="0">
                <a:highlight>
                  <a:srgbClr val="FF5050"/>
                </a:highlight>
                <a:latin typeface="Candara" panose="020E0502030303020204" pitchFamily="34" charset="0"/>
              </a:endParaRPr>
            </a:p>
          </p:txBody>
        </p:sp>
        <p:sp>
          <p:nvSpPr>
            <p:cNvPr id="21" name="TextBox 20">
              <a:extLst>
                <a:ext uri="{FF2B5EF4-FFF2-40B4-BE49-F238E27FC236}">
                  <a16:creationId xmlns:a16="http://schemas.microsoft.com/office/drawing/2014/main" id="{45F79421-0BFB-4301-80AF-AC72FABEC26A}"/>
                </a:ext>
              </a:extLst>
            </p:cNvPr>
            <p:cNvSpPr txBox="1"/>
            <p:nvPr/>
          </p:nvSpPr>
          <p:spPr>
            <a:xfrm>
              <a:off x="2370835" y="4310664"/>
              <a:ext cx="8898901" cy="1077218"/>
            </a:xfrm>
            <a:prstGeom prst="rect">
              <a:avLst/>
            </a:prstGeom>
            <a:noFill/>
          </p:spPr>
          <p:txBody>
            <a:bodyPr wrap="square" rtlCol="0">
              <a:spAutoFit/>
            </a:bodyPr>
            <a:lstStyle/>
            <a:p>
              <a:pPr algn="just"/>
              <a:r>
                <a:rPr lang="en-US" sz="1600" b="1" dirty="0">
                  <a:latin typeface="Candara" panose="020E0502030303020204" pitchFamily="34" charset="0"/>
                </a:rPr>
                <a:t>Improving Land Administration (DLI 11.3): </a:t>
              </a:r>
              <a:r>
                <a:rPr lang="en-US" sz="1600" dirty="0">
                  <a:latin typeface="Candara" panose="020E0502030303020204" pitchFamily="34" charset="0"/>
                </a:rPr>
                <a:t>Increased deployment of Geographic Information System (GIS) to strengthen land administration and property enumeration. This will positively impact social development planning and create opportunities for effective property tax administration, which will improve government revenues for development expenditure. </a:t>
              </a:r>
              <a:endParaRPr lang="en-US" sz="1600" dirty="0">
                <a:highlight>
                  <a:srgbClr val="FF5050"/>
                </a:highlight>
                <a:latin typeface="Candara" panose="020E0502030303020204" pitchFamily="34" charset="0"/>
              </a:endParaRPr>
            </a:p>
          </p:txBody>
        </p:sp>
      </p:grpSp>
      <p:grpSp>
        <p:nvGrpSpPr>
          <p:cNvPr id="9" name="Group 8">
            <a:extLst>
              <a:ext uri="{FF2B5EF4-FFF2-40B4-BE49-F238E27FC236}">
                <a16:creationId xmlns:a16="http://schemas.microsoft.com/office/drawing/2014/main" id="{35739944-368A-48AF-99A0-8A1140160BF5}"/>
              </a:ext>
            </a:extLst>
          </p:cNvPr>
          <p:cNvGrpSpPr/>
          <p:nvPr/>
        </p:nvGrpSpPr>
        <p:grpSpPr>
          <a:xfrm>
            <a:off x="438954" y="1111886"/>
            <a:ext cx="1754593" cy="4317739"/>
            <a:chOff x="254883" y="1638202"/>
            <a:chExt cx="1754593" cy="4317739"/>
          </a:xfrm>
        </p:grpSpPr>
        <p:grpSp>
          <p:nvGrpSpPr>
            <p:cNvPr id="4" name="Group 3">
              <a:extLst>
                <a:ext uri="{FF2B5EF4-FFF2-40B4-BE49-F238E27FC236}">
                  <a16:creationId xmlns:a16="http://schemas.microsoft.com/office/drawing/2014/main" id="{B2E60059-6E39-4A39-94AA-DA16A43A5B2F}"/>
                </a:ext>
              </a:extLst>
            </p:cNvPr>
            <p:cNvGrpSpPr/>
            <p:nvPr/>
          </p:nvGrpSpPr>
          <p:grpSpPr>
            <a:xfrm>
              <a:off x="254883" y="4960132"/>
              <a:ext cx="1754593" cy="995809"/>
              <a:chOff x="499980" y="4424085"/>
              <a:chExt cx="1754593" cy="995809"/>
            </a:xfrm>
          </p:grpSpPr>
          <p:pic>
            <p:nvPicPr>
              <p:cNvPr id="27" name="Graphic 26" descr="Mortgage with solid fill">
                <a:extLst>
                  <a:ext uri="{FF2B5EF4-FFF2-40B4-BE49-F238E27FC236}">
                    <a16:creationId xmlns:a16="http://schemas.microsoft.com/office/drawing/2014/main" id="{C118CC9E-E4DF-4E9E-A6BD-01774A5C348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9980" y="4505494"/>
                <a:ext cx="914400" cy="914400"/>
              </a:xfrm>
              <a:prstGeom prst="rect">
                <a:avLst/>
              </a:prstGeom>
            </p:spPr>
          </p:pic>
          <p:pic>
            <p:nvPicPr>
              <p:cNvPr id="28" name="Graphic 27" descr="Neighborhood with solid fill">
                <a:extLst>
                  <a:ext uri="{FF2B5EF4-FFF2-40B4-BE49-F238E27FC236}">
                    <a16:creationId xmlns:a16="http://schemas.microsoft.com/office/drawing/2014/main" id="{7C6F4426-1157-4BC4-BDB5-3E3C21C6631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340173" y="4424085"/>
                <a:ext cx="914400" cy="914400"/>
              </a:xfrm>
              <a:prstGeom prst="rect">
                <a:avLst/>
              </a:prstGeom>
            </p:spPr>
          </p:pic>
        </p:grpSp>
        <p:pic>
          <p:nvPicPr>
            <p:cNvPr id="29" name="Graphic 28" descr="Receipt with solid fill">
              <a:extLst>
                <a:ext uri="{FF2B5EF4-FFF2-40B4-BE49-F238E27FC236}">
                  <a16:creationId xmlns:a16="http://schemas.microsoft.com/office/drawing/2014/main" id="{58CBC67D-EE5C-4A14-9CC8-B47EFDAB195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12083" y="1638202"/>
              <a:ext cx="914400" cy="914400"/>
            </a:xfrm>
            <a:prstGeom prst="rect">
              <a:avLst/>
            </a:prstGeom>
          </p:spPr>
        </p:pic>
        <p:pic>
          <p:nvPicPr>
            <p:cNvPr id="8" name="Graphic 7" descr="Folder Search with solid fill">
              <a:extLst>
                <a:ext uri="{FF2B5EF4-FFF2-40B4-BE49-F238E27FC236}">
                  <a16:creationId xmlns:a16="http://schemas.microsoft.com/office/drawing/2014/main" id="{A9B8D8FE-A3AD-42B1-ABE9-BFA4F3A472B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52710" y="3050887"/>
              <a:ext cx="1084733" cy="1084733"/>
            </a:xfrm>
            <a:prstGeom prst="rect">
              <a:avLst/>
            </a:prstGeom>
          </p:spPr>
        </p:pic>
      </p:grpSp>
    </p:spTree>
    <p:extLst>
      <p:ext uri="{BB962C8B-B14F-4D97-AF65-F5344CB8AC3E}">
        <p14:creationId xmlns:p14="http://schemas.microsoft.com/office/powerpoint/2010/main" val="2978668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0D017BC-CC87-AD69-B1C9-825241385CBE}"/>
              </a:ext>
            </a:extLst>
          </p:cNvPr>
          <p:cNvSpPr txBox="1">
            <a:spLocks/>
          </p:cNvSpPr>
          <p:nvPr/>
        </p:nvSpPr>
        <p:spPr>
          <a:xfrm>
            <a:off x="564778" y="622491"/>
            <a:ext cx="10811435" cy="434543"/>
          </a:xfrm>
          <a:prstGeom prst="rect">
            <a:avLst/>
          </a:prstGeom>
          <a:ln>
            <a:noFill/>
          </a:ln>
        </p:spPr>
        <p:txBody>
          <a:bodyPr vert="horz" lIns="91440" tIns="45720" rIns="91440" bIns="45720" rtlCol="0" anchor="ctr"/>
          <a:lstStyle>
            <a:defPPr>
              <a:defRPr lang="en-US"/>
            </a:defPPr>
            <a:lvl1pPr marL="0" algn="r" defTabSz="914400" rtl="0" eaLnBrk="1" latinLnBrk="0" hangingPunct="1">
              <a:defRPr sz="1200" b="1" kern="1200">
                <a:solidFill>
                  <a:srgbClr val="002060"/>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471" dirty="0">
                <a:latin typeface="Candara" panose="020E0502030303020204" pitchFamily="34" charset="0"/>
              </a:rPr>
              <a:t>OVERALL PERFORMANCE: </a:t>
            </a:r>
            <a:r>
              <a:rPr lang="en-US" sz="2000" dirty="0">
                <a:latin typeface="Candara" panose="020E0502030303020204" pitchFamily="34" charset="0"/>
              </a:rPr>
              <a:t>OVER</a:t>
            </a:r>
            <a:r>
              <a:rPr lang="en-US" sz="2471" dirty="0">
                <a:latin typeface="Candara" panose="020E0502030303020204" pitchFamily="34" charset="0"/>
              </a:rPr>
              <a:t> ENTIRE PERIOD AND ALL DLRS</a:t>
            </a:r>
          </a:p>
        </p:txBody>
      </p:sp>
      <p:sp>
        <p:nvSpPr>
          <p:cNvPr id="3" name="Title 2">
            <a:extLst>
              <a:ext uri="{FF2B5EF4-FFF2-40B4-BE49-F238E27FC236}">
                <a16:creationId xmlns:a16="http://schemas.microsoft.com/office/drawing/2014/main" id="{574303B2-4346-B986-3258-C733AED6EB35}"/>
              </a:ext>
            </a:extLst>
          </p:cNvPr>
          <p:cNvSpPr txBox="1">
            <a:spLocks/>
          </p:cNvSpPr>
          <p:nvPr/>
        </p:nvSpPr>
        <p:spPr>
          <a:xfrm>
            <a:off x="564778" y="227189"/>
            <a:ext cx="10811435" cy="38019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200" b="1" dirty="0">
                <a:solidFill>
                  <a:srgbClr val="002060"/>
                </a:solidFill>
                <a:latin typeface="Candara" panose="020E0502030303020204" pitchFamily="34" charset="0"/>
              </a:rPr>
              <a:t>STATE-LEVEL PERFORMANCES UNDER SFTAS</a:t>
            </a:r>
          </a:p>
        </p:txBody>
      </p:sp>
      <p:graphicFrame>
        <p:nvGraphicFramePr>
          <p:cNvPr id="4" name="Table 3">
            <a:extLst>
              <a:ext uri="{FF2B5EF4-FFF2-40B4-BE49-F238E27FC236}">
                <a16:creationId xmlns:a16="http://schemas.microsoft.com/office/drawing/2014/main" id="{52CAE9A2-273A-E2AC-D10D-B393EB6BA4AA}"/>
              </a:ext>
            </a:extLst>
          </p:cNvPr>
          <p:cNvGraphicFramePr>
            <a:graphicFrameLocks noGrp="1"/>
          </p:cNvGraphicFramePr>
          <p:nvPr>
            <p:extLst>
              <p:ext uri="{D42A27DB-BD31-4B8C-83A1-F6EECF244321}">
                <p14:modId xmlns:p14="http://schemas.microsoft.com/office/powerpoint/2010/main" val="706625687"/>
              </p:ext>
            </p:extLst>
          </p:nvPr>
        </p:nvGraphicFramePr>
        <p:xfrm>
          <a:off x="735107" y="2501153"/>
          <a:ext cx="3227294" cy="645459"/>
        </p:xfrm>
        <a:graphic>
          <a:graphicData uri="http://schemas.openxmlformats.org/drawingml/2006/table">
            <a:tbl>
              <a:tblPr firstRow="1" bandRow="1">
                <a:tableStyleId>{2D5ABB26-0587-4C30-8999-92F81FD0307C}</a:tableStyleId>
              </a:tblPr>
              <a:tblGrid>
                <a:gridCol w="3227294">
                  <a:extLst>
                    <a:ext uri="{9D8B030D-6E8A-4147-A177-3AD203B41FA5}">
                      <a16:colId xmlns:a16="http://schemas.microsoft.com/office/drawing/2014/main" val="2403071375"/>
                    </a:ext>
                  </a:extLst>
                </a:gridCol>
              </a:tblGrid>
              <a:tr h="330235">
                <a:tc>
                  <a:txBody>
                    <a:bodyPr/>
                    <a:lstStyle/>
                    <a:p>
                      <a:pPr algn="ctr"/>
                      <a:r>
                        <a:rPr lang="en-US" sz="1400" b="1" dirty="0">
                          <a:solidFill>
                            <a:srgbClr val="C00000"/>
                          </a:solidFill>
                          <a:latin typeface="+mn-lt"/>
                        </a:rPr>
                        <a:t>TOP PERFORMER</a:t>
                      </a:r>
                    </a:p>
                  </a:txBody>
                  <a:tcPr marL="80682" marR="80682" marT="40341" marB="40341" anchor="ct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569035157"/>
                  </a:ext>
                </a:extLst>
              </a:tr>
              <a:tr h="315224">
                <a:tc>
                  <a:txBody>
                    <a:bodyPr/>
                    <a:lstStyle/>
                    <a:p>
                      <a:pPr algn="ctr" fontAlgn="b"/>
                      <a:r>
                        <a:rPr lang="en-US" sz="1400" b="0" i="0" u="none" strike="noStrike" dirty="0">
                          <a:solidFill>
                            <a:srgbClr val="C00000"/>
                          </a:solidFill>
                          <a:effectLst/>
                          <a:latin typeface="+mn-lt"/>
                        </a:rPr>
                        <a:t>YOBE</a:t>
                      </a:r>
                    </a:p>
                  </a:txBody>
                  <a:tcPr marL="0" marR="0" marT="0" marB="0" anchor="ctr">
                    <a:lnR w="9525" cap="flat" cmpd="sng" algn="ctr">
                      <a:no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4240382436"/>
                  </a:ext>
                </a:extLst>
              </a:tr>
            </a:tbl>
          </a:graphicData>
        </a:graphic>
      </p:graphicFrame>
      <p:graphicFrame>
        <p:nvGraphicFramePr>
          <p:cNvPr id="5" name="Table 4">
            <a:extLst>
              <a:ext uri="{FF2B5EF4-FFF2-40B4-BE49-F238E27FC236}">
                <a16:creationId xmlns:a16="http://schemas.microsoft.com/office/drawing/2014/main" id="{EB8F24ED-381A-324B-E891-DD6D5771FB7F}"/>
              </a:ext>
            </a:extLst>
          </p:cNvPr>
          <p:cNvGraphicFramePr>
            <a:graphicFrameLocks noGrp="1"/>
          </p:cNvGraphicFramePr>
          <p:nvPr>
            <p:extLst>
              <p:ext uri="{D42A27DB-BD31-4B8C-83A1-F6EECF244321}">
                <p14:modId xmlns:p14="http://schemas.microsoft.com/office/powerpoint/2010/main" val="3635558999"/>
              </p:ext>
            </p:extLst>
          </p:nvPr>
        </p:nvGraphicFramePr>
        <p:xfrm>
          <a:off x="8229599" y="1532965"/>
          <a:ext cx="3227294" cy="1613647"/>
        </p:xfrm>
        <a:graphic>
          <a:graphicData uri="http://schemas.openxmlformats.org/drawingml/2006/table">
            <a:tbl>
              <a:tblPr firstRow="1" bandRow="1">
                <a:tableStyleId>{2D5ABB26-0587-4C30-8999-92F81FD0307C}</a:tableStyleId>
              </a:tblPr>
              <a:tblGrid>
                <a:gridCol w="3227294">
                  <a:extLst>
                    <a:ext uri="{9D8B030D-6E8A-4147-A177-3AD203B41FA5}">
                      <a16:colId xmlns:a16="http://schemas.microsoft.com/office/drawing/2014/main" val="1323181347"/>
                    </a:ext>
                  </a:extLst>
                </a:gridCol>
              </a:tblGrid>
              <a:tr h="519649">
                <a:tc>
                  <a:txBody>
                    <a:bodyPr/>
                    <a:lstStyle/>
                    <a:p>
                      <a:pPr algn="ctr"/>
                      <a:r>
                        <a:rPr lang="en-US" sz="1400" b="1" dirty="0">
                          <a:solidFill>
                            <a:schemeClr val="accent6"/>
                          </a:solidFill>
                          <a:latin typeface="+mn-lt"/>
                        </a:rPr>
                        <a:t>VERY GOOD PERFORMERS: </a:t>
                      </a:r>
                    </a:p>
                    <a:p>
                      <a:pPr algn="ctr"/>
                      <a:r>
                        <a:rPr lang="en-US" sz="1400" b="1" dirty="0">
                          <a:solidFill>
                            <a:schemeClr val="accent6"/>
                          </a:solidFill>
                          <a:latin typeface="+mn-lt"/>
                        </a:rPr>
                        <a:t>TOP 25% OF STATES</a:t>
                      </a:r>
                    </a:p>
                  </a:txBody>
                  <a:tcPr marL="80682" marR="80682" marT="40341" marB="40341" anchor="ct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962982782"/>
                  </a:ext>
                </a:extLst>
              </a:tr>
              <a:tr h="1093998">
                <a:tc>
                  <a:txBody>
                    <a:bodyPr/>
                    <a:lstStyle/>
                    <a:p>
                      <a:pPr marL="0" marR="0" lvl="0" indent="0" algn="ctr" defTabSz="1036316" rtl="0" eaLnBrk="1" fontAlgn="b" latinLnBrk="0" hangingPunct="1">
                        <a:lnSpc>
                          <a:spcPct val="100000"/>
                        </a:lnSpc>
                        <a:spcBef>
                          <a:spcPts val="0"/>
                        </a:spcBef>
                        <a:spcAft>
                          <a:spcPts val="0"/>
                        </a:spcAft>
                        <a:buClrTx/>
                        <a:buSzTx/>
                        <a:buFontTx/>
                        <a:buNone/>
                        <a:tabLst/>
                        <a:defRPr/>
                      </a:pPr>
                      <a:r>
                        <a:rPr lang="en-US" sz="1400" b="0" i="0" u="none" strike="noStrike" dirty="0">
                          <a:solidFill>
                            <a:schemeClr val="accent6"/>
                          </a:solidFill>
                          <a:effectLst/>
                          <a:latin typeface="+mn-lt"/>
                        </a:rPr>
                        <a:t>GOMBE</a:t>
                      </a:r>
                    </a:p>
                    <a:p>
                      <a:pPr algn="ctr" fontAlgn="b"/>
                      <a:r>
                        <a:rPr lang="en-US" sz="1400" b="0" i="0" u="none" strike="noStrike" dirty="0">
                          <a:solidFill>
                            <a:schemeClr val="accent6"/>
                          </a:solidFill>
                          <a:effectLst/>
                          <a:latin typeface="+mn-lt"/>
                        </a:rPr>
                        <a:t>SOKOTO</a:t>
                      </a:r>
                    </a:p>
                    <a:p>
                      <a:pPr algn="ctr" fontAlgn="b"/>
                      <a:r>
                        <a:rPr lang="en-US" sz="1400" b="0" i="0" u="none" strike="noStrike" dirty="0">
                          <a:solidFill>
                            <a:schemeClr val="accent6"/>
                          </a:solidFill>
                          <a:effectLst/>
                          <a:latin typeface="+mn-lt"/>
                        </a:rPr>
                        <a:t>DELTA</a:t>
                      </a:r>
                    </a:p>
                    <a:p>
                      <a:pPr algn="ctr" fontAlgn="b"/>
                      <a:r>
                        <a:rPr lang="en-US" sz="1400" b="0" i="0" u="none" strike="noStrike" dirty="0">
                          <a:solidFill>
                            <a:schemeClr val="accent6"/>
                          </a:solidFill>
                          <a:effectLst/>
                          <a:latin typeface="+mn-lt"/>
                        </a:rPr>
                        <a:t>BORNO</a:t>
                      </a:r>
                    </a:p>
                    <a:p>
                      <a:pPr algn="ctr" fontAlgn="b"/>
                      <a:r>
                        <a:rPr lang="en-US" sz="1400" b="0" i="0" u="none" strike="noStrike" dirty="0">
                          <a:solidFill>
                            <a:schemeClr val="accent6"/>
                          </a:solidFill>
                          <a:effectLst/>
                          <a:latin typeface="+mn-lt"/>
                        </a:rPr>
                        <a:t>NIGER</a:t>
                      </a:r>
                    </a:p>
                  </a:txBody>
                  <a:tcPr marL="0" marR="0" marT="0" marB="0" anchor="ctr">
                    <a:lnR w="9525" cap="flat" cmpd="sng" algn="ctr">
                      <a:no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675261083"/>
                  </a:ext>
                </a:extLst>
              </a:tr>
            </a:tbl>
          </a:graphicData>
        </a:graphic>
      </p:graphicFrame>
      <p:graphicFrame>
        <p:nvGraphicFramePr>
          <p:cNvPr id="6" name="Table 5">
            <a:extLst>
              <a:ext uri="{FF2B5EF4-FFF2-40B4-BE49-F238E27FC236}">
                <a16:creationId xmlns:a16="http://schemas.microsoft.com/office/drawing/2014/main" id="{A10F9145-1FD4-1B90-5096-208D128E57D4}"/>
              </a:ext>
            </a:extLst>
          </p:cNvPr>
          <p:cNvGraphicFramePr>
            <a:graphicFrameLocks noGrp="1"/>
          </p:cNvGraphicFramePr>
          <p:nvPr>
            <p:extLst>
              <p:ext uri="{D42A27DB-BD31-4B8C-83A1-F6EECF244321}">
                <p14:modId xmlns:p14="http://schemas.microsoft.com/office/powerpoint/2010/main" val="1935170357"/>
              </p:ext>
            </p:extLst>
          </p:nvPr>
        </p:nvGraphicFramePr>
        <p:xfrm>
          <a:off x="4482353" y="1936377"/>
          <a:ext cx="3227294" cy="1210236"/>
        </p:xfrm>
        <a:graphic>
          <a:graphicData uri="http://schemas.openxmlformats.org/drawingml/2006/table">
            <a:tbl>
              <a:tblPr firstRow="1" bandRow="1">
                <a:tableStyleId>{2D5ABB26-0587-4C30-8999-92F81FD0307C}</a:tableStyleId>
              </a:tblPr>
              <a:tblGrid>
                <a:gridCol w="3227294">
                  <a:extLst>
                    <a:ext uri="{9D8B030D-6E8A-4147-A177-3AD203B41FA5}">
                      <a16:colId xmlns:a16="http://schemas.microsoft.com/office/drawing/2014/main" val="4096789796"/>
                    </a:ext>
                  </a:extLst>
                </a:gridCol>
              </a:tblGrid>
              <a:tr h="530627">
                <a:tc>
                  <a:txBody>
                    <a:bodyPr/>
                    <a:lstStyle/>
                    <a:p>
                      <a:pPr algn="ctr"/>
                      <a:r>
                        <a:rPr lang="en-US" sz="1400" b="1" dirty="0">
                          <a:solidFill>
                            <a:srgbClr val="339933"/>
                          </a:solidFill>
                          <a:latin typeface="+mn-lt"/>
                        </a:rPr>
                        <a:t>EXCELLENT PERFORMERS: </a:t>
                      </a:r>
                    </a:p>
                    <a:p>
                      <a:pPr algn="ctr"/>
                      <a:r>
                        <a:rPr lang="en-US" sz="1400" b="1" dirty="0">
                          <a:solidFill>
                            <a:srgbClr val="339933"/>
                          </a:solidFill>
                          <a:latin typeface="+mn-lt"/>
                        </a:rPr>
                        <a:t>TOP 10% OF STATES</a:t>
                      </a:r>
                    </a:p>
                  </a:txBody>
                  <a:tcPr marL="80682" marR="80682" marT="40341" marB="40341" anchor="ctr">
                    <a:lnR w="9525" cap="flat" cmpd="sng" algn="ctr">
                      <a:no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617648183"/>
                  </a:ext>
                </a:extLst>
              </a:tr>
              <a:tr h="679609">
                <a:tc>
                  <a:txBody>
                    <a:bodyPr/>
                    <a:lstStyle/>
                    <a:p>
                      <a:pPr algn="ctr" fontAlgn="b"/>
                      <a:r>
                        <a:rPr lang="en-US" sz="1400" b="0" i="0" u="none" strike="noStrike" dirty="0">
                          <a:solidFill>
                            <a:srgbClr val="339933"/>
                          </a:solidFill>
                          <a:effectLst/>
                          <a:latin typeface="+mn-lt"/>
                        </a:rPr>
                        <a:t>JIGAWA</a:t>
                      </a:r>
                    </a:p>
                    <a:p>
                      <a:pPr algn="ctr" fontAlgn="b"/>
                      <a:r>
                        <a:rPr lang="en-US" sz="1400" b="0" i="0" u="none" strike="noStrike" dirty="0">
                          <a:solidFill>
                            <a:srgbClr val="339933"/>
                          </a:solidFill>
                          <a:effectLst/>
                          <a:latin typeface="+mn-lt"/>
                        </a:rPr>
                        <a:t>KEBBI</a:t>
                      </a:r>
                    </a:p>
                    <a:p>
                      <a:pPr algn="ctr" fontAlgn="b"/>
                      <a:r>
                        <a:rPr lang="en-US" sz="1400" b="0" i="0" u="none" strike="noStrike" dirty="0">
                          <a:solidFill>
                            <a:srgbClr val="339933"/>
                          </a:solidFill>
                          <a:effectLst/>
                          <a:latin typeface="+mn-lt"/>
                        </a:rPr>
                        <a:t>EBONYI</a:t>
                      </a:r>
                    </a:p>
                  </a:txBody>
                  <a:tcPr marL="0" marR="0" marT="0" marB="0" anchor="ctr">
                    <a:lnR w="9525" cap="flat" cmpd="sng" algn="ctr">
                      <a:no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413472730"/>
                  </a:ext>
                </a:extLst>
              </a:tr>
            </a:tbl>
          </a:graphicData>
        </a:graphic>
      </p:graphicFrame>
      <p:pic>
        <p:nvPicPr>
          <p:cNvPr id="7" name="Graphic 6" descr="Clipboard All Crosses with solid fill">
            <a:extLst>
              <a:ext uri="{FF2B5EF4-FFF2-40B4-BE49-F238E27FC236}">
                <a16:creationId xmlns:a16="http://schemas.microsoft.com/office/drawing/2014/main" id="{5CA5E983-DEAC-3E09-FA74-8DE38395AC4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4777" y="1048871"/>
            <a:ext cx="1210235" cy="1210235"/>
          </a:xfrm>
          <a:prstGeom prst="rect">
            <a:avLst/>
          </a:prstGeom>
        </p:spPr>
      </p:pic>
      <p:pic>
        <p:nvPicPr>
          <p:cNvPr id="8" name="Picture 7">
            <a:extLst>
              <a:ext uri="{FF2B5EF4-FFF2-40B4-BE49-F238E27FC236}">
                <a16:creationId xmlns:a16="http://schemas.microsoft.com/office/drawing/2014/main" id="{23F47E0A-8FCE-F126-0DB1-B476EE6B4136}"/>
              </a:ext>
            </a:extLst>
          </p:cNvPr>
          <p:cNvPicPr>
            <a:picLocks noChangeAspect="1"/>
          </p:cNvPicPr>
          <p:nvPr/>
        </p:nvPicPr>
        <p:blipFill>
          <a:blip r:embed="rId4"/>
          <a:stretch>
            <a:fillRect/>
          </a:stretch>
        </p:blipFill>
        <p:spPr>
          <a:xfrm>
            <a:off x="809752" y="3268651"/>
            <a:ext cx="10721786" cy="3129022"/>
          </a:xfrm>
          <a:prstGeom prst="rect">
            <a:avLst/>
          </a:prstGeom>
        </p:spPr>
      </p:pic>
      <p:pic>
        <p:nvPicPr>
          <p:cNvPr id="9" name="Graphic 8" descr="Clipboard All Crosses with solid fill">
            <a:extLst>
              <a:ext uri="{FF2B5EF4-FFF2-40B4-BE49-F238E27FC236}">
                <a16:creationId xmlns:a16="http://schemas.microsoft.com/office/drawing/2014/main" id="{9922AA6F-CFC6-7C07-2437-72CE609F1D1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4778" y="1064646"/>
            <a:ext cx="1210235" cy="1210235"/>
          </a:xfrm>
          <a:prstGeom prst="rect">
            <a:avLst/>
          </a:prstGeom>
        </p:spPr>
      </p:pic>
      <p:sp>
        <p:nvSpPr>
          <p:cNvPr id="10" name="Slide Number Placeholder 32">
            <a:extLst>
              <a:ext uri="{FF2B5EF4-FFF2-40B4-BE49-F238E27FC236}">
                <a16:creationId xmlns:a16="http://schemas.microsoft.com/office/drawing/2014/main" id="{61F4C8D1-C907-E044-6F35-684A8CE8BE45}"/>
              </a:ext>
            </a:extLst>
          </p:cNvPr>
          <p:cNvSpPr>
            <a:spLocks noGrp="1"/>
          </p:cNvSpPr>
          <p:nvPr>
            <p:ph type="sldNum" sz="quarter" idx="12"/>
          </p:nvPr>
        </p:nvSpPr>
        <p:spPr>
          <a:xfrm>
            <a:off x="10965180" y="6397673"/>
            <a:ext cx="777239" cy="312949"/>
          </a:xfrm>
        </p:spPr>
        <p:txBody>
          <a:bodyPr/>
          <a:lstStyle/>
          <a:p>
            <a:fld id="{055EB144-CFDD-46F8-ACE2-59B3897E5D05}" type="slidenum">
              <a:rPr lang="en-US" smtClean="0">
                <a:latin typeface="Candara" panose="020E0502030303020204" pitchFamily="34" charset="0"/>
              </a:rPr>
              <a:pPr/>
              <a:t>6</a:t>
            </a:fld>
            <a:endParaRPr lang="en-US" dirty="0">
              <a:latin typeface="Candara" panose="020E0502030303020204" pitchFamily="34" charset="0"/>
            </a:endParaRPr>
          </a:p>
        </p:txBody>
      </p:sp>
    </p:spTree>
    <p:extLst>
      <p:ext uri="{BB962C8B-B14F-4D97-AF65-F5344CB8AC3E}">
        <p14:creationId xmlns:p14="http://schemas.microsoft.com/office/powerpoint/2010/main" val="4293208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FA871C4F-0610-ED28-DF9F-4F889842CE67}"/>
              </a:ext>
            </a:extLst>
          </p:cNvPr>
          <p:cNvSpPr txBox="1">
            <a:spLocks/>
          </p:cNvSpPr>
          <p:nvPr/>
        </p:nvSpPr>
        <p:spPr>
          <a:xfrm>
            <a:off x="200156" y="1358925"/>
            <a:ext cx="3418659" cy="11976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sz="3600" b="1" kern="1200" dirty="0">
                <a:solidFill>
                  <a:schemeClr val="tx1"/>
                </a:solidFill>
                <a:latin typeface="Candara" panose="020E0502030303020204" pitchFamily="34" charset="0"/>
              </a:rPr>
              <a:t>TRANSPARENCY CHECKLIST</a:t>
            </a:r>
            <a:endParaRPr lang="en-US" sz="3600" b="1" kern="1200" dirty="0">
              <a:solidFill>
                <a:schemeClr val="tx1"/>
              </a:solidFill>
              <a:latin typeface="+mj-lt"/>
              <a:ea typeface="+mj-ea"/>
              <a:cs typeface="+mj-cs"/>
            </a:endParaRPr>
          </a:p>
        </p:txBody>
      </p:sp>
      <p:sp>
        <p:nvSpPr>
          <p:cNvPr id="22"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lide Number Placeholder 3">
            <a:extLst>
              <a:ext uri="{FF2B5EF4-FFF2-40B4-BE49-F238E27FC236}">
                <a16:creationId xmlns:a16="http://schemas.microsoft.com/office/drawing/2014/main" id="{4FF16A8C-1EE7-46BA-E7A7-6F8860996FC7}"/>
              </a:ext>
            </a:extLst>
          </p:cNvPr>
          <p:cNvSpPr>
            <a:spLocks/>
          </p:cNvSpPr>
          <p:nvPr/>
        </p:nvSpPr>
        <p:spPr>
          <a:xfrm>
            <a:off x="11069287" y="4916124"/>
            <a:ext cx="479243" cy="192963"/>
          </a:xfrm>
          <a:prstGeom prst="rect">
            <a:avLst/>
          </a:prstGeom>
        </p:spPr>
        <p:txBody>
          <a:bodyPr/>
          <a:lstStyle/>
          <a:p>
            <a:pPr algn="r" defTabSz="557784">
              <a:spcAft>
                <a:spcPts val="600"/>
              </a:spcAft>
              <a:defRPr/>
            </a:pPr>
            <a:fld id="{055EB144-CFDD-46F8-ACE2-59B3897E5D05}" type="slidenum">
              <a:rPr lang="en-US" sz="732" b="1" kern="1200">
                <a:solidFill>
                  <a:srgbClr val="002060"/>
                </a:solidFill>
                <a:latin typeface="Arial" panose="020B0604020202020204" pitchFamily="34" charset="0"/>
                <a:ea typeface="+mn-ea"/>
                <a:cs typeface="Arial" panose="020B0604020202020204" pitchFamily="34" charset="0"/>
              </a:rPr>
              <a:pPr algn="r" defTabSz="557784">
                <a:spcAft>
                  <a:spcPts val="600"/>
                </a:spcAft>
                <a:defRPr/>
              </a:pPr>
              <a:t>7</a:t>
            </a:fld>
            <a:endParaRPr kumimoji="0" lang="en-US" sz="1200" b="1" i="0" u="none" strike="noStrike" kern="1200" cap="none" spc="0" normalizeH="0" baseline="0" noProof="0">
              <a:ln>
                <a:noFill/>
              </a:ln>
              <a:solidFill>
                <a:srgbClr val="002060"/>
              </a:solidFill>
              <a:effectLst/>
              <a:uLnTx/>
              <a:uFillTx/>
              <a:latin typeface="Arial" panose="020B0604020202020204" pitchFamily="34" charset="0"/>
              <a:ea typeface="+mn-ea"/>
              <a:cs typeface="Arial" panose="020B0604020202020204" pitchFamily="34" charset="0"/>
            </a:endParaRPr>
          </a:p>
        </p:txBody>
      </p:sp>
      <p:graphicFrame>
        <p:nvGraphicFramePr>
          <p:cNvPr id="13" name="Table 12">
            <a:extLst>
              <a:ext uri="{FF2B5EF4-FFF2-40B4-BE49-F238E27FC236}">
                <a16:creationId xmlns:a16="http://schemas.microsoft.com/office/drawing/2014/main" id="{11FE3B59-556D-5BCF-BCCA-A1E2C01515E1}"/>
              </a:ext>
            </a:extLst>
          </p:cNvPr>
          <p:cNvGraphicFramePr>
            <a:graphicFrameLocks noGrp="1"/>
          </p:cNvGraphicFramePr>
          <p:nvPr>
            <p:extLst>
              <p:ext uri="{D42A27DB-BD31-4B8C-83A1-F6EECF244321}">
                <p14:modId xmlns:p14="http://schemas.microsoft.com/office/powerpoint/2010/main" val="1418348935"/>
              </p:ext>
            </p:extLst>
          </p:nvPr>
        </p:nvGraphicFramePr>
        <p:xfrm>
          <a:off x="4471467" y="869297"/>
          <a:ext cx="7587712" cy="5307666"/>
        </p:xfrm>
        <a:graphic>
          <a:graphicData uri="http://schemas.openxmlformats.org/drawingml/2006/table">
            <a:tbl>
              <a:tblPr firstRow="1" firstCol="1" bandRow="1"/>
              <a:tblGrid>
                <a:gridCol w="3437091">
                  <a:extLst>
                    <a:ext uri="{9D8B030D-6E8A-4147-A177-3AD203B41FA5}">
                      <a16:colId xmlns:a16="http://schemas.microsoft.com/office/drawing/2014/main" val="617236763"/>
                    </a:ext>
                  </a:extLst>
                </a:gridCol>
                <a:gridCol w="4150621">
                  <a:extLst>
                    <a:ext uri="{9D8B030D-6E8A-4147-A177-3AD203B41FA5}">
                      <a16:colId xmlns:a16="http://schemas.microsoft.com/office/drawing/2014/main" val="888482127"/>
                    </a:ext>
                  </a:extLst>
                </a:gridCol>
              </a:tblGrid>
              <a:tr h="436439">
                <a:tc>
                  <a:txBody>
                    <a:bodyPr/>
                    <a:lstStyle/>
                    <a:p>
                      <a:pPr marL="0" marR="0" algn="ctr" fontAlgn="t">
                        <a:spcBef>
                          <a:spcPts val="0"/>
                        </a:spcBef>
                        <a:spcAft>
                          <a:spcPts val="0"/>
                        </a:spcAft>
                      </a:pPr>
                      <a:r>
                        <a:rPr lang="en-US" sz="1400" b="1" i="0" u="none" strike="noStrike" dirty="0">
                          <a:solidFill>
                            <a:srgbClr val="FFFFFF"/>
                          </a:solidFill>
                          <a:effectLst/>
                          <a:latin typeface="Candara" panose="020E0502030303020204" pitchFamily="34" charset="0"/>
                          <a:ea typeface="Calibri" panose="020F0502020204030204" pitchFamily="34" charset="0"/>
                        </a:rPr>
                        <a:t>FISCAL DATA</a:t>
                      </a:r>
                      <a:endParaRPr lang="en-US" sz="2800" b="0" i="0" u="none" strike="noStrike" dirty="0">
                        <a:effectLst/>
                        <a:latin typeface="Candara" panose="020E0502030303020204" pitchFamily="34" charset="0"/>
                      </a:endParaRPr>
                    </a:p>
                  </a:txBody>
                  <a:tcPr marL="174642" marR="174642" marT="87321" marB="8732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2060"/>
                    </a:solidFill>
                  </a:tcPr>
                </a:tc>
                <a:tc>
                  <a:txBody>
                    <a:bodyPr/>
                    <a:lstStyle/>
                    <a:p>
                      <a:pPr marL="457200" marR="0" algn="l" fontAlgn="t">
                        <a:spcBef>
                          <a:spcPts val="0"/>
                        </a:spcBef>
                        <a:spcAft>
                          <a:spcPts val="0"/>
                        </a:spcAft>
                      </a:pPr>
                      <a:r>
                        <a:rPr lang="en-US" sz="1400" b="1" i="0" u="none" strike="noStrike" dirty="0">
                          <a:solidFill>
                            <a:srgbClr val="FFFFFF"/>
                          </a:solidFill>
                          <a:effectLst/>
                          <a:latin typeface="Candara" panose="020E0502030303020204" pitchFamily="34" charset="0"/>
                          <a:ea typeface="Calibri" panose="020F0502020204030204" pitchFamily="34" charset="0"/>
                        </a:rPr>
                        <a:t>PUBLICATION DEADLINE</a:t>
                      </a:r>
                      <a:endParaRPr lang="en-US" sz="2800" b="0" i="0" u="none" strike="noStrike" dirty="0">
                        <a:effectLst/>
                        <a:latin typeface="Candara" panose="020E0502030303020204" pitchFamily="34" charset="0"/>
                      </a:endParaRPr>
                    </a:p>
                  </a:txBody>
                  <a:tcPr marL="174642" marR="174642" marT="87321" marB="8732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2060"/>
                    </a:solidFill>
                  </a:tcPr>
                </a:tc>
                <a:extLst>
                  <a:ext uri="{0D108BD9-81ED-4DB2-BD59-A6C34878D82A}">
                    <a16:rowId xmlns:a16="http://schemas.microsoft.com/office/drawing/2014/main" val="4144171484"/>
                  </a:ext>
                </a:extLst>
              </a:tr>
              <a:tr h="438163">
                <a:tc>
                  <a:txBody>
                    <a:bodyPr/>
                    <a:lstStyle/>
                    <a:p>
                      <a:pPr marL="0" marR="0" algn="l" fontAlgn="t">
                        <a:spcBef>
                          <a:spcPts val="0"/>
                        </a:spcBef>
                        <a:spcAft>
                          <a:spcPts val="0"/>
                        </a:spcAft>
                      </a:pPr>
                      <a:r>
                        <a:rPr lang="en-US" sz="1400" b="1" i="0" u="none" strike="noStrike" dirty="0">
                          <a:solidFill>
                            <a:srgbClr val="000000"/>
                          </a:solidFill>
                          <a:effectLst/>
                          <a:latin typeface="Candara" panose="020E0502030303020204" pitchFamily="34" charset="0"/>
                          <a:ea typeface="Calibri" panose="020F0502020204030204" pitchFamily="34" charset="0"/>
                        </a:rPr>
                        <a:t>NCOA compliant Annual Budget</a:t>
                      </a:r>
                      <a:endParaRPr lang="en-US" sz="2800" b="0" i="0" u="none" strike="noStrike" dirty="0">
                        <a:effectLst/>
                        <a:latin typeface="Candara" panose="020E0502030303020204" pitchFamily="34" charset="0"/>
                      </a:endParaRPr>
                    </a:p>
                  </a:txBody>
                  <a:tcPr marL="174642" marR="174642" marT="87321" marB="8732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marR="0" algn="just" fontAlgn="t">
                        <a:spcBef>
                          <a:spcPts val="0"/>
                        </a:spcBef>
                        <a:spcAft>
                          <a:spcPts val="0"/>
                        </a:spcAft>
                      </a:pPr>
                      <a:r>
                        <a:rPr lang="en-US" sz="1400" b="1" i="0" u="none" strike="noStrike" dirty="0">
                          <a:solidFill>
                            <a:srgbClr val="000000"/>
                          </a:solidFill>
                          <a:effectLst/>
                          <a:latin typeface="Candara" panose="020E0502030303020204" pitchFamily="34" charset="0"/>
                          <a:ea typeface="Calibri" panose="020F0502020204030204" pitchFamily="34" charset="0"/>
                        </a:rPr>
                        <a:t>By January 31 </a:t>
                      </a:r>
                      <a:endParaRPr lang="en-US" sz="2800" b="0" i="0" u="none" strike="noStrike" dirty="0">
                        <a:effectLst/>
                        <a:latin typeface="Candara" panose="020E0502030303020204" pitchFamily="34" charset="0"/>
                      </a:endParaRPr>
                    </a:p>
                  </a:txBody>
                  <a:tcPr marL="174642" marR="174642" marT="87321" marB="8732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2329860123"/>
                  </a:ext>
                </a:extLst>
              </a:tr>
              <a:tr h="438163">
                <a:tc>
                  <a:txBody>
                    <a:bodyPr/>
                    <a:lstStyle/>
                    <a:p>
                      <a:pPr marL="0" marR="0" algn="l" fontAlgn="t">
                        <a:spcBef>
                          <a:spcPts val="0"/>
                        </a:spcBef>
                        <a:spcAft>
                          <a:spcPts val="0"/>
                        </a:spcAft>
                      </a:pPr>
                      <a:r>
                        <a:rPr lang="en-US" sz="1400" b="1" i="0" u="none" strike="noStrike" dirty="0">
                          <a:solidFill>
                            <a:srgbClr val="000000"/>
                          </a:solidFill>
                          <a:effectLst/>
                          <a:latin typeface="Candara" panose="020E0502030303020204" pitchFamily="34" charset="0"/>
                          <a:ea typeface="Calibri" panose="020F0502020204030204" pitchFamily="34" charset="0"/>
                        </a:rPr>
                        <a:t>IPSAS compliant Audited Financial Statements</a:t>
                      </a:r>
                      <a:endParaRPr lang="en-US" sz="2800" b="0" i="0" u="none" strike="noStrike" dirty="0">
                        <a:effectLst/>
                        <a:latin typeface="Candara" panose="020E0502030303020204" pitchFamily="34" charset="0"/>
                      </a:endParaRPr>
                    </a:p>
                  </a:txBody>
                  <a:tcPr marL="174642" marR="174642" marT="87321" marB="8732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marR="0" algn="just" fontAlgn="t">
                        <a:spcBef>
                          <a:spcPts val="0"/>
                        </a:spcBef>
                        <a:spcAft>
                          <a:spcPts val="0"/>
                        </a:spcAft>
                      </a:pPr>
                      <a:r>
                        <a:rPr lang="en-US" sz="1400" b="1" i="0" u="none" strike="noStrike" dirty="0">
                          <a:solidFill>
                            <a:srgbClr val="000000"/>
                          </a:solidFill>
                          <a:effectLst/>
                          <a:latin typeface="Candara" panose="020E0502030303020204" pitchFamily="34" charset="0"/>
                          <a:ea typeface="Calibri" panose="020F0502020204030204" pitchFamily="34" charset="0"/>
                        </a:rPr>
                        <a:t>By July 31</a:t>
                      </a:r>
                      <a:endParaRPr lang="en-US" sz="2800" b="0" i="0" u="none" strike="noStrike" dirty="0">
                        <a:effectLst/>
                        <a:latin typeface="Candara" panose="020E0502030303020204" pitchFamily="34" charset="0"/>
                      </a:endParaRPr>
                    </a:p>
                  </a:txBody>
                  <a:tcPr marL="174642" marR="174642" marT="87321" marB="8732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342769966"/>
                  </a:ext>
                </a:extLst>
              </a:tr>
              <a:tr h="438163">
                <a:tc>
                  <a:txBody>
                    <a:bodyPr/>
                    <a:lstStyle/>
                    <a:p>
                      <a:pPr marL="0" marR="0" algn="l" fontAlgn="t">
                        <a:spcBef>
                          <a:spcPts val="0"/>
                        </a:spcBef>
                        <a:spcAft>
                          <a:spcPts val="0"/>
                        </a:spcAft>
                      </a:pPr>
                      <a:r>
                        <a:rPr lang="en-US" sz="1400" b="1" i="0" u="none" strike="noStrike" dirty="0">
                          <a:solidFill>
                            <a:srgbClr val="000000"/>
                          </a:solidFill>
                          <a:effectLst/>
                          <a:latin typeface="Candara" panose="020E0502030303020204" pitchFamily="34" charset="0"/>
                          <a:ea typeface="Calibri" panose="020F0502020204030204" pitchFamily="34" charset="0"/>
                        </a:rPr>
                        <a:t>Quarterly Budget Implementation Reports</a:t>
                      </a:r>
                      <a:endParaRPr lang="en-US" sz="2800" b="0" i="0" u="none" strike="noStrike" dirty="0">
                        <a:effectLst/>
                        <a:latin typeface="Candara" panose="020E0502030303020204" pitchFamily="34" charset="0"/>
                      </a:endParaRPr>
                    </a:p>
                  </a:txBody>
                  <a:tcPr marL="174642" marR="174642" marT="87321" marB="8732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marR="0" algn="just" fontAlgn="t">
                        <a:spcBef>
                          <a:spcPts val="0"/>
                        </a:spcBef>
                        <a:spcAft>
                          <a:spcPts val="0"/>
                        </a:spcAft>
                      </a:pPr>
                      <a:r>
                        <a:rPr lang="en-US" sz="1400" b="1" i="0" u="none" strike="noStrike" dirty="0">
                          <a:solidFill>
                            <a:srgbClr val="000000"/>
                          </a:solidFill>
                          <a:effectLst/>
                          <a:latin typeface="Candara" panose="020E0502030303020204" pitchFamily="34" charset="0"/>
                          <a:ea typeface="Calibri" panose="020F0502020204030204" pitchFamily="34" charset="0"/>
                        </a:rPr>
                        <a:t>Within 4 weeks of quarter end</a:t>
                      </a:r>
                      <a:endParaRPr lang="en-US" sz="2800" b="0" i="0" u="none" strike="noStrike" dirty="0">
                        <a:effectLst/>
                        <a:latin typeface="Candara" panose="020E0502030303020204" pitchFamily="34" charset="0"/>
                      </a:endParaRPr>
                    </a:p>
                  </a:txBody>
                  <a:tcPr marL="174642" marR="174642" marT="87321" marB="8732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2156613087"/>
                  </a:ext>
                </a:extLst>
              </a:tr>
              <a:tr h="438163">
                <a:tc>
                  <a:txBody>
                    <a:bodyPr/>
                    <a:lstStyle/>
                    <a:p>
                      <a:pPr marL="0" marR="0" algn="l" fontAlgn="t">
                        <a:spcBef>
                          <a:spcPts val="0"/>
                        </a:spcBef>
                        <a:spcAft>
                          <a:spcPts val="0"/>
                        </a:spcAft>
                      </a:pPr>
                      <a:r>
                        <a:rPr lang="en-US" sz="1400" b="1" i="0" u="none" strike="noStrike" dirty="0">
                          <a:solidFill>
                            <a:srgbClr val="000000"/>
                          </a:solidFill>
                          <a:effectLst/>
                          <a:latin typeface="Candara" panose="020E0502030303020204" pitchFamily="34" charset="0"/>
                          <a:ea typeface="Calibri" panose="020F0502020204030204" pitchFamily="34" charset="0"/>
                        </a:rPr>
                        <a:t>Citizens Budget</a:t>
                      </a:r>
                      <a:endParaRPr lang="en-US" sz="2800" b="0" i="0" u="none" strike="noStrike" dirty="0">
                        <a:effectLst/>
                        <a:latin typeface="Candara" panose="020E0502030303020204" pitchFamily="34" charset="0"/>
                      </a:endParaRPr>
                    </a:p>
                  </a:txBody>
                  <a:tcPr marL="174642" marR="174642" marT="87321" marB="8732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marR="0" algn="just" fontAlgn="t">
                        <a:spcBef>
                          <a:spcPts val="0"/>
                        </a:spcBef>
                        <a:spcAft>
                          <a:spcPts val="0"/>
                        </a:spcAft>
                      </a:pPr>
                      <a:r>
                        <a:rPr lang="en-US" sz="1400" b="1" i="0" u="none" strike="noStrike" dirty="0">
                          <a:solidFill>
                            <a:srgbClr val="000000"/>
                          </a:solidFill>
                          <a:effectLst/>
                          <a:latin typeface="Candara" panose="020E0502030303020204" pitchFamily="34" charset="0"/>
                          <a:ea typeface="Calibri" panose="020F0502020204030204" pitchFamily="34" charset="0"/>
                        </a:rPr>
                        <a:t>By April 30</a:t>
                      </a:r>
                      <a:endParaRPr lang="en-US" sz="2800" b="0" i="0" u="none" strike="noStrike" dirty="0">
                        <a:effectLst/>
                        <a:latin typeface="Candara" panose="020E0502030303020204" pitchFamily="34" charset="0"/>
                      </a:endParaRPr>
                    </a:p>
                  </a:txBody>
                  <a:tcPr marL="174642" marR="174642" marT="87321" marB="8732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2232447571"/>
                  </a:ext>
                </a:extLst>
              </a:tr>
              <a:tr h="438163">
                <a:tc>
                  <a:txBody>
                    <a:bodyPr/>
                    <a:lstStyle/>
                    <a:p>
                      <a:pPr marL="0" marR="0" algn="l" fontAlgn="t">
                        <a:spcBef>
                          <a:spcPts val="0"/>
                        </a:spcBef>
                        <a:spcAft>
                          <a:spcPts val="0"/>
                        </a:spcAft>
                      </a:pPr>
                      <a:r>
                        <a:rPr lang="en-US" sz="1400" b="1" i="0" u="none" strike="noStrike" dirty="0">
                          <a:solidFill>
                            <a:srgbClr val="000000"/>
                          </a:solidFill>
                          <a:effectLst/>
                          <a:latin typeface="Candara" panose="020E0502030303020204" pitchFamily="34" charset="0"/>
                          <a:ea typeface="Calibri" panose="020F0502020204030204" pitchFamily="34" charset="0"/>
                        </a:rPr>
                        <a:t>Citizen Accountability Report</a:t>
                      </a:r>
                      <a:endParaRPr lang="en-US" sz="2800" b="0" i="0" u="none" strike="noStrike" dirty="0">
                        <a:effectLst/>
                        <a:latin typeface="Candara" panose="020E0502030303020204" pitchFamily="34" charset="0"/>
                      </a:endParaRPr>
                    </a:p>
                  </a:txBody>
                  <a:tcPr marL="174642" marR="174642" marT="87321" marB="8732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marR="0" algn="just" fontAlgn="t">
                        <a:spcBef>
                          <a:spcPts val="0"/>
                        </a:spcBef>
                        <a:spcAft>
                          <a:spcPts val="0"/>
                        </a:spcAft>
                      </a:pPr>
                      <a:r>
                        <a:rPr lang="en-US" sz="1400" b="1" i="0" u="none" strike="noStrike" dirty="0">
                          <a:solidFill>
                            <a:srgbClr val="000000"/>
                          </a:solidFill>
                          <a:effectLst/>
                          <a:latin typeface="Candara" panose="020E0502030303020204" pitchFamily="34" charset="0"/>
                          <a:ea typeface="Calibri" panose="020F0502020204030204" pitchFamily="34" charset="0"/>
                        </a:rPr>
                        <a:t>By September 30</a:t>
                      </a:r>
                      <a:endParaRPr lang="en-US" sz="2800" b="0" i="0" u="none" strike="noStrike" dirty="0">
                        <a:effectLst/>
                        <a:latin typeface="Candara" panose="020E0502030303020204" pitchFamily="34" charset="0"/>
                      </a:endParaRPr>
                    </a:p>
                  </a:txBody>
                  <a:tcPr marL="174642" marR="174642" marT="87321" marB="8732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1138345493"/>
                  </a:ext>
                </a:extLst>
              </a:tr>
              <a:tr h="438163">
                <a:tc>
                  <a:txBody>
                    <a:bodyPr/>
                    <a:lstStyle/>
                    <a:p>
                      <a:pPr marL="0" marR="0" algn="l" fontAlgn="t">
                        <a:spcBef>
                          <a:spcPts val="0"/>
                        </a:spcBef>
                        <a:spcAft>
                          <a:spcPts val="0"/>
                        </a:spcAft>
                      </a:pPr>
                      <a:r>
                        <a:rPr lang="en-US" sz="1400" b="1" i="0" u="none" strike="noStrike" dirty="0">
                          <a:solidFill>
                            <a:srgbClr val="000000"/>
                          </a:solidFill>
                          <a:effectLst/>
                          <a:latin typeface="Candara" panose="020E0502030303020204" pitchFamily="34" charset="0"/>
                          <a:ea typeface="Calibri" panose="020F0502020204030204" pitchFamily="34" charset="0"/>
                        </a:rPr>
                        <a:t>Procurement data in OCDS format</a:t>
                      </a:r>
                      <a:endParaRPr lang="en-US" sz="2800" b="0" i="0" u="none" strike="noStrike" dirty="0">
                        <a:effectLst/>
                        <a:latin typeface="Candara" panose="020E0502030303020204" pitchFamily="34" charset="0"/>
                      </a:endParaRPr>
                    </a:p>
                  </a:txBody>
                  <a:tcPr marL="174642" marR="174642" marT="87321" marB="8732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marR="0" algn="just" fontAlgn="t">
                        <a:spcBef>
                          <a:spcPts val="0"/>
                        </a:spcBef>
                        <a:spcAft>
                          <a:spcPts val="0"/>
                        </a:spcAft>
                      </a:pPr>
                      <a:r>
                        <a:rPr lang="en-US" sz="1400" b="1" i="0" u="none" strike="noStrike" dirty="0">
                          <a:solidFill>
                            <a:srgbClr val="000000"/>
                          </a:solidFill>
                          <a:effectLst/>
                          <a:latin typeface="Candara" panose="020E0502030303020204" pitchFamily="34" charset="0"/>
                          <a:ea typeface="Calibri" panose="020F0502020204030204" pitchFamily="34" charset="0"/>
                        </a:rPr>
                        <a:t>On monthly basis</a:t>
                      </a:r>
                      <a:endParaRPr lang="en-US" sz="2800" b="0" i="0" u="none" strike="noStrike" dirty="0">
                        <a:effectLst/>
                        <a:latin typeface="Candara" panose="020E0502030303020204" pitchFamily="34" charset="0"/>
                      </a:endParaRPr>
                    </a:p>
                  </a:txBody>
                  <a:tcPr marL="174642" marR="174642" marT="87321" marB="8732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621742081"/>
                  </a:ext>
                </a:extLst>
              </a:tr>
              <a:tr h="438163">
                <a:tc>
                  <a:txBody>
                    <a:bodyPr/>
                    <a:lstStyle/>
                    <a:p>
                      <a:pPr marL="0" marR="0" algn="l" fontAlgn="t">
                        <a:spcBef>
                          <a:spcPts val="0"/>
                        </a:spcBef>
                        <a:spcAft>
                          <a:spcPts val="0"/>
                        </a:spcAft>
                      </a:pPr>
                      <a:r>
                        <a:rPr lang="en-US" sz="1400" b="1" i="0" u="none" strike="noStrike" dirty="0">
                          <a:solidFill>
                            <a:srgbClr val="000000"/>
                          </a:solidFill>
                          <a:effectLst/>
                          <a:latin typeface="Candara" panose="020E0502030303020204" pitchFamily="34" charset="0"/>
                          <a:ea typeface="Calibri" panose="020F0502020204030204" pitchFamily="34" charset="0"/>
                        </a:rPr>
                        <a:t>Domestic Arrears Clearance Framework</a:t>
                      </a:r>
                      <a:endParaRPr lang="en-US" sz="2800" b="0" i="0" u="none" strike="noStrike" dirty="0">
                        <a:effectLst/>
                        <a:latin typeface="Candara" panose="020E0502030303020204" pitchFamily="34" charset="0"/>
                      </a:endParaRPr>
                    </a:p>
                  </a:txBody>
                  <a:tcPr marL="174642" marR="174642" marT="87321" marB="8732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marR="0" algn="just" fontAlgn="t">
                        <a:spcBef>
                          <a:spcPts val="0"/>
                        </a:spcBef>
                        <a:spcAft>
                          <a:spcPts val="0"/>
                        </a:spcAft>
                      </a:pPr>
                      <a:r>
                        <a:rPr lang="en-US" sz="1400" b="1" i="0" u="none" strike="noStrike" dirty="0">
                          <a:solidFill>
                            <a:srgbClr val="000000"/>
                          </a:solidFill>
                          <a:effectLst/>
                          <a:latin typeface="Candara" panose="020E0502030303020204" pitchFamily="34" charset="0"/>
                          <a:ea typeface="Calibri" panose="020F0502020204030204" pitchFamily="34" charset="0"/>
                        </a:rPr>
                        <a:t>By June 30</a:t>
                      </a:r>
                      <a:endParaRPr lang="en-US" sz="2800" b="0" i="0" u="none" strike="noStrike" dirty="0">
                        <a:effectLst/>
                        <a:latin typeface="Candara" panose="020E0502030303020204" pitchFamily="34" charset="0"/>
                      </a:endParaRPr>
                    </a:p>
                  </a:txBody>
                  <a:tcPr marL="174642" marR="174642" marT="87321" marB="8732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1260392773"/>
                  </a:ext>
                </a:extLst>
              </a:tr>
              <a:tr h="438163">
                <a:tc>
                  <a:txBody>
                    <a:bodyPr/>
                    <a:lstStyle/>
                    <a:p>
                      <a:pPr marL="0" marR="0" algn="l" fontAlgn="t">
                        <a:spcBef>
                          <a:spcPts val="0"/>
                        </a:spcBef>
                        <a:spcAft>
                          <a:spcPts val="0"/>
                        </a:spcAft>
                      </a:pPr>
                      <a:r>
                        <a:rPr lang="en-US" sz="1400" b="1" i="0" u="none" strike="noStrike" dirty="0">
                          <a:solidFill>
                            <a:srgbClr val="000000"/>
                          </a:solidFill>
                          <a:effectLst/>
                          <a:latin typeface="Candara" panose="020E0502030303020204" pitchFamily="34" charset="0"/>
                          <a:ea typeface="Calibri" panose="020F0502020204030204" pitchFamily="34" charset="0"/>
                        </a:rPr>
                        <a:t>Domestic Expenditure Arrears Database</a:t>
                      </a:r>
                      <a:endParaRPr lang="en-US" sz="2800" b="0" i="0" u="none" strike="noStrike" dirty="0">
                        <a:effectLst/>
                        <a:latin typeface="Candara" panose="020E0502030303020204" pitchFamily="34" charset="0"/>
                      </a:endParaRPr>
                    </a:p>
                  </a:txBody>
                  <a:tcPr marL="174642" marR="174642" marT="87321" marB="8732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marR="0" algn="just" fontAlgn="t">
                        <a:spcBef>
                          <a:spcPts val="0"/>
                        </a:spcBef>
                        <a:spcAft>
                          <a:spcPts val="0"/>
                        </a:spcAft>
                      </a:pPr>
                      <a:r>
                        <a:rPr lang="en-US" sz="1400" b="1" i="0" u="none" strike="noStrike" dirty="0">
                          <a:solidFill>
                            <a:srgbClr val="000000"/>
                          </a:solidFill>
                          <a:effectLst/>
                          <a:latin typeface="Candara" panose="020E0502030303020204" pitchFamily="34" charset="0"/>
                          <a:ea typeface="Calibri" panose="020F0502020204030204" pitchFamily="34" charset="0"/>
                        </a:rPr>
                        <a:t>By December 31</a:t>
                      </a:r>
                      <a:endParaRPr lang="en-US" sz="2800" b="0" i="0" u="none" strike="noStrike" dirty="0">
                        <a:effectLst/>
                        <a:latin typeface="Candara" panose="020E0502030303020204" pitchFamily="34" charset="0"/>
                      </a:endParaRPr>
                    </a:p>
                  </a:txBody>
                  <a:tcPr marL="174642" marR="174642" marT="87321" marB="8732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2026274166"/>
                  </a:ext>
                </a:extLst>
              </a:tr>
              <a:tr h="438163">
                <a:tc>
                  <a:txBody>
                    <a:bodyPr/>
                    <a:lstStyle/>
                    <a:p>
                      <a:pPr marL="0" marR="0" algn="l" fontAlgn="t">
                        <a:spcBef>
                          <a:spcPts val="0"/>
                        </a:spcBef>
                        <a:spcAft>
                          <a:spcPts val="0"/>
                        </a:spcAft>
                      </a:pPr>
                      <a:r>
                        <a:rPr lang="en-US" sz="1400" b="1" i="0" u="none" strike="noStrike" dirty="0">
                          <a:solidFill>
                            <a:srgbClr val="000000"/>
                          </a:solidFill>
                          <a:effectLst/>
                          <a:latin typeface="Candara" panose="020E0502030303020204" pitchFamily="34" charset="0"/>
                          <a:ea typeface="Calibri" panose="020F0502020204030204" pitchFamily="34" charset="0"/>
                        </a:rPr>
                        <a:t>Annual Debt Sustainability Report</a:t>
                      </a:r>
                      <a:endParaRPr lang="en-US" sz="2800" b="0" i="0" u="none" strike="noStrike" dirty="0">
                        <a:effectLst/>
                        <a:latin typeface="Candara" panose="020E0502030303020204" pitchFamily="34" charset="0"/>
                      </a:endParaRPr>
                    </a:p>
                  </a:txBody>
                  <a:tcPr marL="174642" marR="174642" marT="87321" marB="8732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marR="0" algn="just" fontAlgn="t">
                        <a:spcBef>
                          <a:spcPts val="0"/>
                        </a:spcBef>
                        <a:spcAft>
                          <a:spcPts val="0"/>
                        </a:spcAft>
                      </a:pPr>
                      <a:r>
                        <a:rPr lang="en-US" sz="1400" b="1" i="0" u="none" strike="noStrike" dirty="0">
                          <a:solidFill>
                            <a:srgbClr val="000000"/>
                          </a:solidFill>
                          <a:effectLst/>
                          <a:latin typeface="Candara" panose="020E0502030303020204" pitchFamily="34" charset="0"/>
                          <a:ea typeface="Calibri" panose="020F0502020204030204" pitchFamily="34" charset="0"/>
                        </a:rPr>
                        <a:t>By December 31</a:t>
                      </a:r>
                      <a:endParaRPr lang="en-US" sz="2800" b="0" i="0" u="none" strike="noStrike" dirty="0">
                        <a:effectLst/>
                        <a:latin typeface="Candara" panose="020E0502030303020204" pitchFamily="34" charset="0"/>
                      </a:endParaRPr>
                    </a:p>
                  </a:txBody>
                  <a:tcPr marL="174642" marR="174642" marT="87321" marB="8732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3039211285"/>
                  </a:ext>
                </a:extLst>
              </a:tr>
              <a:tr h="438163">
                <a:tc>
                  <a:txBody>
                    <a:bodyPr/>
                    <a:lstStyle/>
                    <a:p>
                      <a:pPr marL="0" marR="0" algn="l" fontAlgn="t">
                        <a:spcBef>
                          <a:spcPts val="0"/>
                        </a:spcBef>
                        <a:spcAft>
                          <a:spcPts val="0"/>
                        </a:spcAft>
                      </a:pPr>
                      <a:r>
                        <a:rPr lang="en-US" sz="1400" b="1" i="0" u="none" strike="noStrike" dirty="0">
                          <a:solidFill>
                            <a:srgbClr val="000000"/>
                          </a:solidFill>
                          <a:effectLst/>
                          <a:latin typeface="Candara" panose="020E0502030303020204" pitchFamily="34" charset="0"/>
                          <a:ea typeface="Calibri" panose="020F0502020204030204" pitchFamily="34" charset="0"/>
                        </a:rPr>
                        <a:t>Medium Term Debt Management Strategy</a:t>
                      </a:r>
                      <a:endParaRPr lang="en-US" sz="2800" b="0" i="0" u="none" strike="noStrike" dirty="0">
                        <a:effectLst/>
                        <a:latin typeface="Candara" panose="020E0502030303020204" pitchFamily="34" charset="0"/>
                      </a:endParaRPr>
                    </a:p>
                  </a:txBody>
                  <a:tcPr marL="174642" marR="174642" marT="87321" marB="8732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marR="0" algn="just" fontAlgn="t">
                        <a:spcBef>
                          <a:spcPts val="0"/>
                        </a:spcBef>
                        <a:spcAft>
                          <a:spcPts val="0"/>
                        </a:spcAft>
                      </a:pPr>
                      <a:r>
                        <a:rPr lang="en-US" sz="1400" b="1" i="0" u="none" strike="noStrike" dirty="0">
                          <a:solidFill>
                            <a:srgbClr val="000000"/>
                          </a:solidFill>
                          <a:effectLst/>
                          <a:latin typeface="Candara" panose="020E0502030303020204" pitchFamily="34" charset="0"/>
                          <a:ea typeface="Calibri" panose="020F0502020204030204" pitchFamily="34" charset="0"/>
                        </a:rPr>
                        <a:t>By December 31</a:t>
                      </a:r>
                      <a:endParaRPr lang="en-US" sz="2800" b="0" i="0" u="none" strike="noStrike" dirty="0">
                        <a:effectLst/>
                        <a:latin typeface="Candara" panose="020E0502030303020204" pitchFamily="34" charset="0"/>
                      </a:endParaRPr>
                    </a:p>
                  </a:txBody>
                  <a:tcPr marL="174642" marR="174642" marT="87321" marB="8732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491839871"/>
                  </a:ext>
                </a:extLst>
              </a:tr>
            </a:tbl>
          </a:graphicData>
        </a:graphic>
      </p:graphicFrame>
      <p:pic>
        <p:nvPicPr>
          <p:cNvPr id="15" name="Graphic 14" descr="Binoculars with solid fill">
            <a:extLst>
              <a:ext uri="{FF2B5EF4-FFF2-40B4-BE49-F238E27FC236}">
                <a16:creationId xmlns:a16="http://schemas.microsoft.com/office/drawing/2014/main" id="{D789F9AC-CE4F-E65B-12CF-E224D58671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6200000">
            <a:off x="3403216" y="2802811"/>
            <a:ext cx="785316" cy="785316"/>
          </a:xfrm>
          <a:prstGeom prst="rect">
            <a:avLst/>
          </a:prstGeom>
        </p:spPr>
      </p:pic>
      <p:sp>
        <p:nvSpPr>
          <p:cNvPr id="17" name="TextBox 16">
            <a:extLst>
              <a:ext uri="{FF2B5EF4-FFF2-40B4-BE49-F238E27FC236}">
                <a16:creationId xmlns:a16="http://schemas.microsoft.com/office/drawing/2014/main" id="{54335444-E011-16F9-B59B-054315A9BB9E}"/>
              </a:ext>
            </a:extLst>
          </p:cNvPr>
          <p:cNvSpPr txBox="1"/>
          <p:nvPr/>
        </p:nvSpPr>
        <p:spPr>
          <a:xfrm>
            <a:off x="200156" y="2733804"/>
            <a:ext cx="3203060" cy="923330"/>
          </a:xfrm>
          <a:prstGeom prst="rect">
            <a:avLst/>
          </a:prstGeom>
          <a:noFill/>
        </p:spPr>
        <p:txBody>
          <a:bodyPr wrap="square">
            <a:spAutoFit/>
          </a:bodyPr>
          <a:lstStyle/>
          <a:p>
            <a:r>
              <a:rPr lang="en-US" sz="1800" b="1" i="1" kern="1200" dirty="0">
                <a:solidFill>
                  <a:schemeClr val="tx1"/>
                </a:solidFill>
                <a:latin typeface="Candara" panose="020E0502030303020204" pitchFamily="34" charset="0"/>
                <a:ea typeface="+mj-ea"/>
                <a:cs typeface="+mj-cs"/>
              </a:rPr>
              <a:t>The following documents should be published and remain accessible online</a:t>
            </a:r>
            <a:endParaRPr lang="en-GB" i="1" dirty="0">
              <a:latin typeface="Candara" panose="020E0502030303020204" pitchFamily="34" charset="0"/>
            </a:endParaRPr>
          </a:p>
        </p:txBody>
      </p:sp>
    </p:spTree>
    <p:extLst>
      <p:ext uri="{BB962C8B-B14F-4D97-AF65-F5344CB8AC3E}">
        <p14:creationId xmlns:p14="http://schemas.microsoft.com/office/powerpoint/2010/main" val="2340490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FA871C4F-0610-ED28-DF9F-4F889842CE67}"/>
              </a:ext>
            </a:extLst>
          </p:cNvPr>
          <p:cNvSpPr txBox="1">
            <a:spLocks/>
          </p:cNvSpPr>
          <p:nvPr/>
        </p:nvSpPr>
        <p:spPr>
          <a:xfrm>
            <a:off x="598202" y="667512"/>
            <a:ext cx="11018520" cy="7962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sz="4000" b="1" dirty="0">
                <a:solidFill>
                  <a:srgbClr val="C00000"/>
                </a:solidFill>
                <a:latin typeface="Candara" panose="020E0502030303020204" pitchFamily="34" charset="0"/>
              </a:rPr>
              <a:t>NGF’S EFFORT AT SUSTAINABILITY</a:t>
            </a:r>
          </a:p>
        </p:txBody>
      </p:sp>
      <p:sp>
        <p:nvSpPr>
          <p:cNvPr id="1033"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867DBAAC-078F-54D4-7B17-6B20429585A5}"/>
              </a:ext>
            </a:extLst>
          </p:cNvPr>
          <p:cNvSpPr txBox="1"/>
          <p:nvPr/>
        </p:nvSpPr>
        <p:spPr>
          <a:xfrm>
            <a:off x="475751" y="1917614"/>
            <a:ext cx="7199907" cy="4650159"/>
          </a:xfrm>
          <a:prstGeom prst="rect">
            <a:avLst/>
          </a:prstGeom>
        </p:spPr>
        <p:txBody>
          <a:bodyPr vert="horz" lIns="91440" tIns="45720" rIns="91440" bIns="45720" rtlCol="0" anchor="t">
            <a:normAutofit fontScale="92500" lnSpcReduction="20000"/>
          </a:bodyPr>
          <a:lstStyle/>
          <a:p>
            <a:pPr marL="342900" indent="-285750" defTabSz="914400">
              <a:lnSpc>
                <a:spcPct val="150000"/>
              </a:lnSpc>
              <a:spcAft>
                <a:spcPts val="600"/>
              </a:spcAft>
              <a:buFont typeface="Wingdings" panose="05000000000000000000" pitchFamily="2" charset="2"/>
              <a:buChar char="v"/>
            </a:pPr>
            <a:r>
              <a:rPr lang="en-US" sz="1400" dirty="0">
                <a:latin typeface="Candara" panose="020E0502030303020204" pitchFamily="34" charset="0"/>
              </a:rPr>
              <a:t>Active engagement with Civil Society Organizations such as </a:t>
            </a:r>
            <a:r>
              <a:rPr lang="en-US" sz="1400" dirty="0" err="1">
                <a:latin typeface="Candara" panose="020E0502030303020204" pitchFamily="34" charset="0"/>
              </a:rPr>
              <a:t>BudgIT</a:t>
            </a:r>
            <a:r>
              <a:rPr lang="en-US" sz="1400" dirty="0">
                <a:latin typeface="Candara" panose="020E0502030303020204" pitchFamily="34" charset="0"/>
              </a:rPr>
              <a:t> and Paradigm Leadership Support Initiative (PLSI).</a:t>
            </a:r>
          </a:p>
          <a:p>
            <a:pPr marL="342900" indent="-285750" defTabSz="914400">
              <a:lnSpc>
                <a:spcPct val="150000"/>
              </a:lnSpc>
              <a:spcAft>
                <a:spcPts val="600"/>
              </a:spcAft>
              <a:buFont typeface="Wingdings" panose="05000000000000000000" pitchFamily="2" charset="2"/>
              <a:buChar char="v"/>
            </a:pPr>
            <a:r>
              <a:rPr lang="en-US" sz="1400" dirty="0">
                <a:latin typeface="Candara" panose="020E0502030303020204" pitchFamily="34" charset="0"/>
              </a:rPr>
              <a:t>Collaboration with sister and partner organizations/programs at State-level such as FCDO PERL, USAID State-2-State, World Bank SABER to integrate some of the reforms as eligibility criteria for future support/programs as well as adoption of reform tools for consistency in reform domestication.</a:t>
            </a:r>
          </a:p>
          <a:p>
            <a:pPr marL="342900" indent="-285750" defTabSz="914400">
              <a:lnSpc>
                <a:spcPct val="150000"/>
              </a:lnSpc>
              <a:spcAft>
                <a:spcPts val="600"/>
              </a:spcAft>
              <a:buFont typeface="Wingdings" panose="05000000000000000000" pitchFamily="2" charset="2"/>
              <a:buChar char="v"/>
            </a:pPr>
            <a:r>
              <a:rPr lang="en-US" sz="1400" dirty="0">
                <a:latin typeface="Candara" panose="020E0502030303020204" pitchFamily="34" charset="0"/>
              </a:rPr>
              <a:t>Developed and launched the NGF eLearning Management system - </a:t>
            </a:r>
            <a:r>
              <a:rPr lang="en-US" sz="1400" dirty="0">
                <a:latin typeface="Candara" panose="020E0502030303020204" pitchFamily="34" charset="0"/>
                <a:hlinkClick r:id="rId2"/>
              </a:rPr>
              <a:t>https://elms.ngf.org.ng/</a:t>
            </a:r>
            <a:r>
              <a:rPr lang="en-US" sz="1400" dirty="0">
                <a:latin typeface="Candara" panose="020E0502030303020204" pitchFamily="34" charset="0"/>
              </a:rPr>
              <a:t>  - </a:t>
            </a:r>
            <a:r>
              <a:rPr lang="en-US" sz="1400" dirty="0">
                <a:latin typeface="Candara" panose="020E0502030303020204" pitchFamily="34" charset="0"/>
                <a:hlinkClick r:id="rId3"/>
              </a:rPr>
              <a:t>https://ngf.org.ng/index.php/73-featured-news/2804-ngf-launches-e-learning-management-system-to-support-capacity-building-in-states</a:t>
            </a:r>
            <a:r>
              <a:rPr lang="en-US" sz="1400" dirty="0">
                <a:latin typeface="Candara" panose="020E0502030303020204" pitchFamily="34" charset="0"/>
              </a:rPr>
              <a:t> </a:t>
            </a:r>
          </a:p>
          <a:p>
            <a:pPr marL="342900" indent="-285750" defTabSz="914400">
              <a:lnSpc>
                <a:spcPct val="150000"/>
              </a:lnSpc>
              <a:spcAft>
                <a:spcPts val="600"/>
              </a:spcAft>
              <a:buFont typeface="Wingdings" panose="05000000000000000000" pitchFamily="2" charset="2"/>
              <a:buChar char="v"/>
            </a:pPr>
            <a:r>
              <a:rPr lang="en-US" sz="1400" dirty="0">
                <a:latin typeface="Candara" panose="020E0502030303020204" pitchFamily="34" charset="0"/>
              </a:rPr>
              <a:t>Developed and launched the NGF Public Finance Database - </a:t>
            </a:r>
            <a:r>
              <a:rPr lang="en-US" sz="1400" dirty="0">
                <a:latin typeface="Candara" panose="020E0502030303020204" pitchFamily="34" charset="0"/>
                <a:hlinkClick r:id="rId4"/>
              </a:rPr>
              <a:t>https://www.publicfinance.ngf.org.ng/</a:t>
            </a:r>
            <a:r>
              <a:rPr lang="en-US" sz="1400" dirty="0">
                <a:latin typeface="Candara" panose="020E0502030303020204" pitchFamily="34" charset="0"/>
              </a:rPr>
              <a:t> </a:t>
            </a:r>
          </a:p>
          <a:p>
            <a:pPr marL="342900" indent="-285750" defTabSz="914400">
              <a:lnSpc>
                <a:spcPct val="150000"/>
              </a:lnSpc>
              <a:spcAft>
                <a:spcPts val="600"/>
              </a:spcAft>
              <a:buFont typeface="Wingdings" panose="05000000000000000000" pitchFamily="2" charset="2"/>
              <a:buChar char="v"/>
            </a:pPr>
            <a:r>
              <a:rPr lang="en-US" sz="1400" dirty="0">
                <a:latin typeface="Candara" panose="020E0502030303020204" pitchFamily="34" charset="0"/>
              </a:rPr>
              <a:t>Continuous sensitization and engagement with the State executives – Governors and relevant commissioners, emphasizing the win-win of reforms advocated for.</a:t>
            </a:r>
          </a:p>
          <a:p>
            <a:pPr marL="342900" indent="-285750" defTabSz="914400">
              <a:lnSpc>
                <a:spcPct val="150000"/>
              </a:lnSpc>
              <a:spcAft>
                <a:spcPts val="600"/>
              </a:spcAft>
              <a:buFont typeface="Wingdings" panose="05000000000000000000" pitchFamily="2" charset="2"/>
              <a:buChar char="v"/>
            </a:pPr>
            <a:r>
              <a:rPr lang="en-US" sz="1400" dirty="0">
                <a:latin typeface="Candara" panose="020E0502030303020204" pitchFamily="34" charset="0"/>
              </a:rPr>
              <a:t>Deepening reform adoption through post-program support e.g., adoption of the program segment of the NCoA.</a:t>
            </a:r>
          </a:p>
          <a:p>
            <a:pPr marL="342900" indent="-285750" defTabSz="914400">
              <a:lnSpc>
                <a:spcPct val="150000"/>
              </a:lnSpc>
              <a:spcAft>
                <a:spcPts val="600"/>
              </a:spcAft>
              <a:buFont typeface="Wingdings" panose="05000000000000000000" pitchFamily="2" charset="2"/>
              <a:buChar char="v"/>
            </a:pPr>
            <a:endParaRPr lang="en-US" sz="1400" dirty="0">
              <a:latin typeface="Candara" panose="020E0502030303020204" pitchFamily="34" charset="0"/>
            </a:endParaRPr>
          </a:p>
        </p:txBody>
      </p:sp>
      <p:pic>
        <p:nvPicPr>
          <p:cNvPr id="1026" name="Picture 2" descr="27,100+ Sustainability Logo Stock Illustrations, Royalty-Free Vector  Graphics &amp; Clip Art - iStock | Sustainability logo vector">
            <a:extLst>
              <a:ext uri="{FF2B5EF4-FFF2-40B4-BE49-F238E27FC236}">
                <a16:creationId xmlns:a16="http://schemas.microsoft.com/office/drawing/2014/main" id="{08565A09-3A12-48CA-77D6-3DA69EC5A4AF}"/>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925" r="1871" b="2"/>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Lst>
        </p:spPr>
      </p:pic>
      <p:sp>
        <p:nvSpPr>
          <p:cNvPr id="12" name="Slide Number Placeholder 3">
            <a:extLst>
              <a:ext uri="{FF2B5EF4-FFF2-40B4-BE49-F238E27FC236}">
                <a16:creationId xmlns:a16="http://schemas.microsoft.com/office/drawing/2014/main" id="{4FF16A8C-1EE7-46BA-E7A7-6F8860996FC7}"/>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defTabSz="914400">
              <a:spcAft>
                <a:spcPts val="600"/>
              </a:spcAft>
              <a:defRPr/>
            </a:pPr>
            <a:fld id="{055EB144-CFDD-46F8-ACE2-59B3897E5D05}" type="slidenum">
              <a:rPr lang="en-US" smtClean="0">
                <a:solidFill>
                  <a:prstClr val="black">
                    <a:tint val="75000"/>
                  </a:prstClr>
                </a:solidFill>
                <a:latin typeface="Calibri" panose="020F0502020204030204"/>
              </a:rPr>
              <a:pPr defTabSz="914400">
                <a:spcAft>
                  <a:spcPts val="600"/>
                </a:spcAft>
                <a:defRPr/>
              </a:pPr>
              <a:t>8</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161656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415EFE4-CF6F-13BE-A667-C1A7D62A488D}"/>
              </a:ext>
            </a:extLst>
          </p:cNvPr>
          <p:cNvGrpSpPr/>
          <p:nvPr/>
        </p:nvGrpSpPr>
        <p:grpSpPr>
          <a:xfrm>
            <a:off x="371669" y="1536475"/>
            <a:ext cx="11448661" cy="4527707"/>
            <a:chOff x="52235" y="1930867"/>
            <a:chExt cx="11960261" cy="4527707"/>
          </a:xfrm>
        </p:grpSpPr>
        <p:grpSp>
          <p:nvGrpSpPr>
            <p:cNvPr id="3" name="Group 2">
              <a:extLst>
                <a:ext uri="{FF2B5EF4-FFF2-40B4-BE49-F238E27FC236}">
                  <a16:creationId xmlns:a16="http://schemas.microsoft.com/office/drawing/2014/main" id="{7FCC669E-8BA9-1D87-B5AA-8EDD71BF5B18}"/>
                </a:ext>
              </a:extLst>
            </p:cNvPr>
            <p:cNvGrpSpPr/>
            <p:nvPr/>
          </p:nvGrpSpPr>
          <p:grpSpPr>
            <a:xfrm>
              <a:off x="3164727" y="2541445"/>
              <a:ext cx="5709038" cy="3558177"/>
              <a:chOff x="2964609" y="1773870"/>
              <a:chExt cx="6110565" cy="3665810"/>
            </a:xfrm>
            <a:solidFill>
              <a:schemeClr val="tx1"/>
            </a:solidFill>
          </p:grpSpPr>
          <p:sp>
            <p:nvSpPr>
              <p:cNvPr id="18" name="Title 3">
                <a:extLst>
                  <a:ext uri="{FF2B5EF4-FFF2-40B4-BE49-F238E27FC236}">
                    <a16:creationId xmlns:a16="http://schemas.microsoft.com/office/drawing/2014/main" id="{DF55996F-5F28-1C94-DE8F-F76CE8DE6999}"/>
                  </a:ext>
                </a:extLst>
              </p:cNvPr>
              <p:cNvSpPr txBox="1"/>
              <p:nvPr/>
            </p:nvSpPr>
            <p:spPr>
              <a:xfrm>
                <a:off x="4834599" y="3102383"/>
                <a:ext cx="2430210" cy="959798"/>
              </a:xfrm>
              <a:prstGeom prst="rect">
                <a:avLst/>
              </a:prstGeom>
              <a:solidFill>
                <a:schemeClr val="bg1"/>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80000"/>
                  </a:lnSpc>
                </a:pPr>
                <a:r>
                  <a:rPr lang="en-US" sz="2000" b="1">
                    <a:solidFill>
                      <a:schemeClr val="accent6">
                        <a:lumMod val="50000"/>
                      </a:schemeClr>
                    </a:solidFill>
                    <a:latin typeface="Arial Narrow" panose="020B0606020202030204" pitchFamily="34" charset="0"/>
                    <a:cs typeface="Arial" panose="020B0604020202020204" pitchFamily="34" charset="0"/>
                  </a:rPr>
                  <a:t>Key</a:t>
                </a:r>
              </a:p>
              <a:p>
                <a:pPr algn="ctr">
                  <a:lnSpc>
                    <a:spcPct val="80000"/>
                  </a:lnSpc>
                </a:pPr>
                <a:r>
                  <a:rPr lang="en-US" sz="2000" b="1">
                    <a:solidFill>
                      <a:schemeClr val="accent6">
                        <a:lumMod val="50000"/>
                      </a:schemeClr>
                    </a:solidFill>
                    <a:latin typeface="Arial Narrow" panose="020B0606020202030204" pitchFamily="34" charset="0"/>
                    <a:cs typeface="Arial" panose="020B0604020202020204" pitchFamily="34" charset="0"/>
                  </a:rPr>
                  <a:t>Program</a:t>
                </a:r>
              </a:p>
              <a:p>
                <a:pPr algn="ctr">
                  <a:lnSpc>
                    <a:spcPct val="80000"/>
                  </a:lnSpc>
                </a:pPr>
                <a:r>
                  <a:rPr lang="en-US" sz="2000" b="1">
                    <a:solidFill>
                      <a:schemeClr val="accent6">
                        <a:lumMod val="50000"/>
                      </a:schemeClr>
                    </a:solidFill>
                    <a:latin typeface="Arial Narrow" panose="020B0606020202030204" pitchFamily="34" charset="0"/>
                    <a:cs typeface="Arial" panose="020B0604020202020204" pitchFamily="34" charset="0"/>
                  </a:rPr>
                  <a:t>Information</a:t>
                </a:r>
              </a:p>
            </p:txBody>
          </p:sp>
          <p:sp>
            <p:nvSpPr>
              <p:cNvPr id="19" name="Rectangle 7">
                <a:extLst>
                  <a:ext uri="{FF2B5EF4-FFF2-40B4-BE49-F238E27FC236}">
                    <a16:creationId xmlns:a16="http://schemas.microsoft.com/office/drawing/2014/main" id="{9C0E601B-44EC-193D-B88E-2868A9AF104D}"/>
                  </a:ext>
                </a:extLst>
              </p:cNvPr>
              <p:cNvSpPr>
                <a:spLocks noChangeArrowheads="1"/>
              </p:cNvSpPr>
              <p:nvPr/>
            </p:nvSpPr>
            <p:spPr bwMode="auto">
              <a:xfrm>
                <a:off x="3685483" y="2159636"/>
                <a:ext cx="379888" cy="462947"/>
              </a:xfrm>
              <a:prstGeom prst="rect">
                <a:avLst/>
              </a:prstGeom>
              <a:solidFill>
                <a:schemeClr val="bg1"/>
              </a:solidFill>
              <a:ln>
                <a:noFill/>
              </a:ln>
              <a:effectLst/>
            </p:spPr>
            <p:txBody>
              <a:bodyPr wrap="square" lIns="0" tIns="0" rIns="0" bIns="18288" anchor="b" anchorCtr="0">
                <a:spAutoFit/>
              </a:bodyPr>
              <a:lstStyle>
                <a:lvl1pPr defTabSz="895350">
                  <a:buClr>
                    <a:schemeClr val="tx2"/>
                  </a:buClr>
                  <a:defRPr sz="1600">
                    <a:solidFill>
                      <a:schemeClr val="tx1"/>
                    </a:solidFill>
                    <a:latin typeface="Arial" panose="020B0604020202020204" pitchFamily="34" charset="0"/>
                    <a:cs typeface="Arial" panose="020B0604020202020204" pitchFamily="34" charset="0"/>
                  </a:defRPr>
                </a:lvl1pPr>
                <a:lvl2pPr marL="193675" indent="-192405" defTabSz="895350">
                  <a:buClr>
                    <a:schemeClr val="tx2"/>
                  </a:buClr>
                  <a:buSzPct val="12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2pPr>
                <a:lvl3pPr marL="457200" indent="-262255" defTabSz="895350">
                  <a:buClr>
                    <a:schemeClr val="tx2"/>
                  </a:buClr>
                  <a:buSzPct val="120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3pPr>
                <a:lvl4pPr marL="614680" indent="-155575" defTabSz="895350">
                  <a:buClr>
                    <a:schemeClr val="tx2"/>
                  </a:buClr>
                  <a:buSzPct val="120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746125" indent="-130175" defTabSz="895350">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1203325" indent="-130175" defTabSz="895350"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1660525" indent="-130175" defTabSz="895350"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2117725" indent="-130175" defTabSz="895350"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2574925" indent="-130175" defTabSz="895350"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gn="ctr">
                  <a:buClr>
                    <a:srgbClr val="3D3D3D"/>
                  </a:buClr>
                </a:pPr>
                <a:r>
                  <a:rPr lang="en-US" sz="2800">
                    <a:solidFill>
                      <a:schemeClr val="accent1">
                        <a:lumMod val="50000"/>
                      </a:schemeClr>
                    </a:solidFill>
                    <a:latin typeface="Arial Narrow" panose="020B0606020202030204" pitchFamily="34" charset="0"/>
                  </a:rPr>
                  <a:t>1</a:t>
                </a:r>
                <a:endParaRPr lang="en-GB" sz="2800">
                  <a:solidFill>
                    <a:schemeClr val="accent1">
                      <a:lumMod val="50000"/>
                    </a:schemeClr>
                  </a:solidFill>
                  <a:latin typeface="Arial Narrow" panose="020B0606020202030204" pitchFamily="34" charset="0"/>
                </a:endParaRPr>
              </a:p>
            </p:txBody>
          </p:sp>
          <p:grpSp>
            <p:nvGrpSpPr>
              <p:cNvPr id="20" name="Group 4">
                <a:extLst>
                  <a:ext uri="{FF2B5EF4-FFF2-40B4-BE49-F238E27FC236}">
                    <a16:creationId xmlns:a16="http://schemas.microsoft.com/office/drawing/2014/main" id="{683A0B90-B198-080D-1601-AD2A084A94CA}"/>
                  </a:ext>
                </a:extLst>
              </p:cNvPr>
              <p:cNvGrpSpPr>
                <a:grpSpLocks noChangeAspect="1"/>
              </p:cNvGrpSpPr>
              <p:nvPr/>
            </p:nvGrpSpPr>
            <p:grpSpPr bwMode="auto">
              <a:xfrm>
                <a:off x="2964609" y="1773870"/>
                <a:ext cx="6110565" cy="3665810"/>
                <a:chOff x="1423" y="829"/>
                <a:chExt cx="4609" cy="2765"/>
              </a:xfrm>
              <a:grpFill/>
            </p:grpSpPr>
            <p:sp>
              <p:nvSpPr>
                <p:cNvPr id="26" name="Freeform 5">
                  <a:extLst>
                    <a:ext uri="{FF2B5EF4-FFF2-40B4-BE49-F238E27FC236}">
                      <a16:creationId xmlns:a16="http://schemas.microsoft.com/office/drawing/2014/main" id="{2BCEB4DD-8BA5-6DAF-BF70-8EDCE638228C}"/>
                    </a:ext>
                  </a:extLst>
                </p:cNvPr>
                <p:cNvSpPr/>
                <p:nvPr/>
              </p:nvSpPr>
              <p:spPr bwMode="auto">
                <a:xfrm>
                  <a:off x="2386" y="1431"/>
                  <a:ext cx="409" cy="258"/>
                </a:xfrm>
                <a:custGeom>
                  <a:avLst/>
                  <a:gdLst>
                    <a:gd name="T0" fmla="*/ 122 w 133"/>
                    <a:gd name="T1" fmla="*/ 84 h 84"/>
                    <a:gd name="T2" fmla="*/ 117 w 133"/>
                    <a:gd name="T3" fmla="*/ 83 h 84"/>
                    <a:gd name="T4" fmla="*/ 6 w 133"/>
                    <a:gd name="T5" fmla="*/ 19 h 84"/>
                    <a:gd name="T6" fmla="*/ 3 w 133"/>
                    <a:gd name="T7" fmla="*/ 6 h 84"/>
                    <a:gd name="T8" fmla="*/ 16 w 133"/>
                    <a:gd name="T9" fmla="*/ 2 h 84"/>
                    <a:gd name="T10" fmla="*/ 126 w 133"/>
                    <a:gd name="T11" fmla="*/ 66 h 84"/>
                    <a:gd name="T12" fmla="*/ 130 w 133"/>
                    <a:gd name="T13" fmla="*/ 79 h 84"/>
                    <a:gd name="T14" fmla="*/ 122 w 133"/>
                    <a:gd name="T15" fmla="*/ 84 h 8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 h="84">
                      <a:moveTo>
                        <a:pt x="122" y="84"/>
                      </a:moveTo>
                      <a:cubicBezTo>
                        <a:pt x="120" y="84"/>
                        <a:pt x="118" y="84"/>
                        <a:pt x="117" y="83"/>
                      </a:cubicBezTo>
                      <a:cubicBezTo>
                        <a:pt x="6" y="19"/>
                        <a:pt x="6" y="19"/>
                        <a:pt x="6" y="19"/>
                      </a:cubicBezTo>
                      <a:cubicBezTo>
                        <a:pt x="2" y="16"/>
                        <a:pt x="0" y="10"/>
                        <a:pt x="3" y="6"/>
                      </a:cubicBezTo>
                      <a:cubicBezTo>
                        <a:pt x="5" y="1"/>
                        <a:pt x="11" y="0"/>
                        <a:pt x="16" y="2"/>
                      </a:cubicBezTo>
                      <a:cubicBezTo>
                        <a:pt x="126" y="66"/>
                        <a:pt x="126" y="66"/>
                        <a:pt x="126" y="66"/>
                      </a:cubicBezTo>
                      <a:cubicBezTo>
                        <a:pt x="131" y="69"/>
                        <a:pt x="133" y="75"/>
                        <a:pt x="130" y="79"/>
                      </a:cubicBezTo>
                      <a:cubicBezTo>
                        <a:pt x="128" y="82"/>
                        <a:pt x="125" y="84"/>
                        <a:pt x="122" y="8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600">
                    <a:latin typeface="Arial Narrow" panose="020B0606020202030204" pitchFamily="34" charset="0"/>
                    <a:cs typeface="Arial" panose="020B0604020202020204" pitchFamily="34" charset="0"/>
                  </a:endParaRPr>
                </a:p>
              </p:txBody>
            </p:sp>
            <p:sp>
              <p:nvSpPr>
                <p:cNvPr id="27" name="Freeform 6">
                  <a:extLst>
                    <a:ext uri="{FF2B5EF4-FFF2-40B4-BE49-F238E27FC236}">
                      <a16:creationId xmlns:a16="http://schemas.microsoft.com/office/drawing/2014/main" id="{84426C09-0D82-A8D0-AA77-1C9D93622EB2}"/>
                    </a:ext>
                  </a:extLst>
                </p:cNvPr>
                <p:cNvSpPr/>
                <p:nvPr/>
              </p:nvSpPr>
              <p:spPr bwMode="auto">
                <a:xfrm>
                  <a:off x="1659" y="829"/>
                  <a:ext cx="902" cy="897"/>
                </a:xfrm>
                <a:custGeom>
                  <a:avLst/>
                  <a:gdLst>
                    <a:gd name="T0" fmla="*/ 148 w 294"/>
                    <a:gd name="T1" fmla="*/ 292 h 292"/>
                    <a:gd name="T2" fmla="*/ 76 w 294"/>
                    <a:gd name="T3" fmla="*/ 273 h 292"/>
                    <a:gd name="T4" fmla="*/ 9 w 294"/>
                    <a:gd name="T5" fmla="*/ 186 h 292"/>
                    <a:gd name="T6" fmla="*/ 24 w 294"/>
                    <a:gd name="T7" fmla="*/ 77 h 292"/>
                    <a:gd name="T8" fmla="*/ 111 w 294"/>
                    <a:gd name="T9" fmla="*/ 10 h 292"/>
                    <a:gd name="T10" fmla="*/ 220 w 294"/>
                    <a:gd name="T11" fmla="*/ 25 h 292"/>
                    <a:gd name="T12" fmla="*/ 278 w 294"/>
                    <a:gd name="T13" fmla="*/ 88 h 292"/>
                    <a:gd name="T14" fmla="*/ 290 w 294"/>
                    <a:gd name="T15" fmla="*/ 170 h 292"/>
                    <a:gd name="T16" fmla="*/ 279 w 294"/>
                    <a:gd name="T17" fmla="*/ 178 h 292"/>
                    <a:gd name="T18" fmla="*/ 271 w 294"/>
                    <a:gd name="T19" fmla="*/ 167 h 292"/>
                    <a:gd name="T20" fmla="*/ 210 w 294"/>
                    <a:gd name="T21" fmla="*/ 41 h 292"/>
                    <a:gd name="T22" fmla="*/ 116 w 294"/>
                    <a:gd name="T23" fmla="*/ 29 h 292"/>
                    <a:gd name="T24" fmla="*/ 40 w 294"/>
                    <a:gd name="T25" fmla="*/ 87 h 292"/>
                    <a:gd name="T26" fmla="*/ 28 w 294"/>
                    <a:gd name="T27" fmla="*/ 181 h 292"/>
                    <a:gd name="T28" fmla="*/ 86 w 294"/>
                    <a:gd name="T29" fmla="*/ 257 h 292"/>
                    <a:gd name="T30" fmla="*/ 224 w 294"/>
                    <a:gd name="T31" fmla="*/ 247 h 292"/>
                    <a:gd name="T32" fmla="*/ 238 w 294"/>
                    <a:gd name="T33" fmla="*/ 249 h 292"/>
                    <a:gd name="T34" fmla="*/ 236 w 294"/>
                    <a:gd name="T35" fmla="*/ 263 h 292"/>
                    <a:gd name="T36" fmla="*/ 159 w 294"/>
                    <a:gd name="T37" fmla="*/ 292 h 292"/>
                    <a:gd name="T38" fmla="*/ 148 w 294"/>
                    <a:gd name="T39" fmla="*/ 292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94" h="292">
                      <a:moveTo>
                        <a:pt x="148" y="292"/>
                      </a:moveTo>
                      <a:cubicBezTo>
                        <a:pt x="123" y="292"/>
                        <a:pt x="98" y="286"/>
                        <a:pt x="76" y="273"/>
                      </a:cubicBezTo>
                      <a:cubicBezTo>
                        <a:pt x="43" y="254"/>
                        <a:pt x="19" y="223"/>
                        <a:pt x="9" y="186"/>
                      </a:cubicBezTo>
                      <a:cubicBezTo>
                        <a:pt x="0" y="149"/>
                        <a:pt x="5" y="110"/>
                        <a:pt x="24" y="77"/>
                      </a:cubicBezTo>
                      <a:cubicBezTo>
                        <a:pt x="43" y="44"/>
                        <a:pt x="74" y="20"/>
                        <a:pt x="111" y="10"/>
                      </a:cubicBezTo>
                      <a:cubicBezTo>
                        <a:pt x="148" y="0"/>
                        <a:pt x="187" y="5"/>
                        <a:pt x="220" y="25"/>
                      </a:cubicBezTo>
                      <a:cubicBezTo>
                        <a:pt x="245" y="39"/>
                        <a:pt x="265" y="61"/>
                        <a:pt x="278" y="88"/>
                      </a:cubicBezTo>
                      <a:cubicBezTo>
                        <a:pt x="290" y="113"/>
                        <a:pt x="294" y="142"/>
                        <a:pt x="290" y="170"/>
                      </a:cubicBezTo>
                      <a:cubicBezTo>
                        <a:pt x="289" y="175"/>
                        <a:pt x="284" y="179"/>
                        <a:pt x="279" y="178"/>
                      </a:cubicBezTo>
                      <a:cubicBezTo>
                        <a:pt x="274" y="177"/>
                        <a:pt x="270" y="173"/>
                        <a:pt x="271" y="167"/>
                      </a:cubicBezTo>
                      <a:cubicBezTo>
                        <a:pt x="279" y="116"/>
                        <a:pt x="255" y="67"/>
                        <a:pt x="210" y="41"/>
                      </a:cubicBezTo>
                      <a:cubicBezTo>
                        <a:pt x="182" y="25"/>
                        <a:pt x="148" y="20"/>
                        <a:pt x="116" y="29"/>
                      </a:cubicBezTo>
                      <a:cubicBezTo>
                        <a:pt x="84" y="37"/>
                        <a:pt x="57" y="58"/>
                        <a:pt x="40" y="87"/>
                      </a:cubicBezTo>
                      <a:cubicBezTo>
                        <a:pt x="24" y="116"/>
                        <a:pt x="19" y="149"/>
                        <a:pt x="28" y="181"/>
                      </a:cubicBezTo>
                      <a:cubicBezTo>
                        <a:pt x="37" y="213"/>
                        <a:pt x="57" y="240"/>
                        <a:pt x="86" y="257"/>
                      </a:cubicBezTo>
                      <a:cubicBezTo>
                        <a:pt x="130" y="282"/>
                        <a:pt x="184" y="278"/>
                        <a:pt x="224" y="247"/>
                      </a:cubicBezTo>
                      <a:cubicBezTo>
                        <a:pt x="228" y="244"/>
                        <a:pt x="234" y="245"/>
                        <a:pt x="238" y="249"/>
                      </a:cubicBezTo>
                      <a:cubicBezTo>
                        <a:pt x="241" y="253"/>
                        <a:pt x="240" y="259"/>
                        <a:pt x="236" y="263"/>
                      </a:cubicBezTo>
                      <a:cubicBezTo>
                        <a:pt x="214" y="280"/>
                        <a:pt x="187" y="290"/>
                        <a:pt x="159" y="292"/>
                      </a:cubicBezTo>
                      <a:cubicBezTo>
                        <a:pt x="155" y="292"/>
                        <a:pt x="152" y="292"/>
                        <a:pt x="148" y="29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600">
                    <a:latin typeface="Arial Narrow" panose="020B0606020202030204" pitchFamily="34" charset="0"/>
                    <a:cs typeface="Arial" panose="020B0604020202020204" pitchFamily="34" charset="0"/>
                  </a:endParaRPr>
                </a:p>
              </p:txBody>
            </p:sp>
            <p:sp>
              <p:nvSpPr>
                <p:cNvPr id="28" name="Freeform 7">
                  <a:extLst>
                    <a:ext uri="{FF2B5EF4-FFF2-40B4-BE49-F238E27FC236}">
                      <a16:creationId xmlns:a16="http://schemas.microsoft.com/office/drawing/2014/main" id="{84D5066B-8F21-4285-1DF0-E744E8F46B3A}"/>
                    </a:ext>
                  </a:extLst>
                </p:cNvPr>
                <p:cNvSpPr/>
                <p:nvPr/>
              </p:nvSpPr>
              <p:spPr bwMode="auto">
                <a:xfrm>
                  <a:off x="2365" y="1394"/>
                  <a:ext cx="169" cy="187"/>
                </a:xfrm>
                <a:custGeom>
                  <a:avLst/>
                  <a:gdLst>
                    <a:gd name="T0" fmla="*/ 20 w 55"/>
                    <a:gd name="T1" fmla="*/ 61 h 61"/>
                    <a:gd name="T2" fmla="*/ 11 w 55"/>
                    <a:gd name="T3" fmla="*/ 54 h 61"/>
                    <a:gd name="T4" fmla="*/ 0 w 55"/>
                    <a:gd name="T5" fmla="*/ 12 h 61"/>
                    <a:gd name="T6" fmla="*/ 42 w 55"/>
                    <a:gd name="T7" fmla="*/ 1 h 61"/>
                    <a:gd name="T8" fmla="*/ 53 w 55"/>
                    <a:gd name="T9" fmla="*/ 8 h 61"/>
                    <a:gd name="T10" fmla="*/ 47 w 55"/>
                    <a:gd name="T11" fmla="*/ 20 h 61"/>
                    <a:gd name="T12" fmla="*/ 23 w 55"/>
                    <a:gd name="T13" fmla="*/ 26 h 61"/>
                    <a:gd name="T14" fmla="*/ 30 w 55"/>
                    <a:gd name="T15" fmla="*/ 49 h 61"/>
                    <a:gd name="T16" fmla="*/ 23 w 55"/>
                    <a:gd name="T17" fmla="*/ 61 h 61"/>
                    <a:gd name="T18" fmla="*/ 20 w 55"/>
                    <a:gd name="T19" fmla="*/ 6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 h="61">
                      <a:moveTo>
                        <a:pt x="20" y="61"/>
                      </a:moveTo>
                      <a:cubicBezTo>
                        <a:pt x="16" y="61"/>
                        <a:pt x="12" y="58"/>
                        <a:pt x="11" y="54"/>
                      </a:cubicBezTo>
                      <a:cubicBezTo>
                        <a:pt x="0" y="12"/>
                        <a:pt x="0" y="12"/>
                        <a:pt x="0" y="12"/>
                      </a:cubicBezTo>
                      <a:cubicBezTo>
                        <a:pt x="42" y="1"/>
                        <a:pt x="42" y="1"/>
                        <a:pt x="42" y="1"/>
                      </a:cubicBezTo>
                      <a:cubicBezTo>
                        <a:pt x="47" y="0"/>
                        <a:pt x="52" y="3"/>
                        <a:pt x="53" y="8"/>
                      </a:cubicBezTo>
                      <a:cubicBezTo>
                        <a:pt x="55" y="13"/>
                        <a:pt x="52" y="18"/>
                        <a:pt x="47" y="20"/>
                      </a:cubicBezTo>
                      <a:cubicBezTo>
                        <a:pt x="23" y="26"/>
                        <a:pt x="23" y="26"/>
                        <a:pt x="23" y="26"/>
                      </a:cubicBezTo>
                      <a:cubicBezTo>
                        <a:pt x="30" y="49"/>
                        <a:pt x="30" y="49"/>
                        <a:pt x="30" y="49"/>
                      </a:cubicBezTo>
                      <a:cubicBezTo>
                        <a:pt x="31" y="54"/>
                        <a:pt x="28" y="59"/>
                        <a:pt x="23" y="61"/>
                      </a:cubicBezTo>
                      <a:cubicBezTo>
                        <a:pt x="22" y="61"/>
                        <a:pt x="21" y="61"/>
                        <a:pt x="20" y="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600">
                    <a:latin typeface="Arial Narrow" panose="020B0606020202030204" pitchFamily="34" charset="0"/>
                    <a:cs typeface="Arial" panose="020B0604020202020204" pitchFamily="34" charset="0"/>
                  </a:endParaRPr>
                </a:p>
              </p:txBody>
            </p:sp>
            <p:sp>
              <p:nvSpPr>
                <p:cNvPr id="29" name="Freeform 8">
                  <a:extLst>
                    <a:ext uri="{FF2B5EF4-FFF2-40B4-BE49-F238E27FC236}">
                      <a16:creationId xmlns:a16="http://schemas.microsoft.com/office/drawing/2014/main" id="{43BDA4F5-FE82-61E5-B4C1-2416853C493A}"/>
                    </a:ext>
                  </a:extLst>
                </p:cNvPr>
                <p:cNvSpPr/>
                <p:nvPr/>
              </p:nvSpPr>
              <p:spPr bwMode="auto">
                <a:xfrm>
                  <a:off x="1730" y="902"/>
                  <a:ext cx="736" cy="738"/>
                </a:xfrm>
                <a:custGeom>
                  <a:avLst/>
                  <a:gdLst>
                    <a:gd name="T0" fmla="*/ 125 w 240"/>
                    <a:gd name="T1" fmla="*/ 234 h 240"/>
                    <a:gd name="T2" fmla="*/ 70 w 240"/>
                    <a:gd name="T3" fmla="*/ 220 h 240"/>
                    <a:gd name="T4" fmla="*/ 30 w 240"/>
                    <a:gd name="T5" fmla="*/ 70 h 240"/>
                    <a:gd name="T6" fmla="*/ 180 w 240"/>
                    <a:gd name="T7" fmla="*/ 30 h 240"/>
                    <a:gd name="T8" fmla="*/ 227 w 240"/>
                    <a:gd name="T9" fmla="*/ 85 h 240"/>
                    <a:gd name="T10" fmla="*/ 229 w 240"/>
                    <a:gd name="T11" fmla="*/ 157 h 240"/>
                    <a:gd name="T12" fmla="*/ 227 w 240"/>
                    <a:gd name="T13" fmla="*/ 159 h 240"/>
                    <a:gd name="T14" fmla="*/ 225 w 240"/>
                    <a:gd name="T15" fmla="*/ 156 h 240"/>
                    <a:gd name="T16" fmla="*/ 177 w 240"/>
                    <a:gd name="T17" fmla="*/ 34 h 240"/>
                    <a:gd name="T18" fmla="*/ 34 w 240"/>
                    <a:gd name="T19" fmla="*/ 72 h 240"/>
                    <a:gd name="T20" fmla="*/ 72 w 240"/>
                    <a:gd name="T21" fmla="*/ 216 h 240"/>
                    <a:gd name="T22" fmla="*/ 202 w 240"/>
                    <a:gd name="T23" fmla="*/ 196 h 240"/>
                    <a:gd name="T24" fmla="*/ 205 w 240"/>
                    <a:gd name="T25" fmla="*/ 196 h 240"/>
                    <a:gd name="T26" fmla="*/ 205 w 240"/>
                    <a:gd name="T27" fmla="*/ 199 h 240"/>
                    <a:gd name="T28" fmla="*/ 142 w 240"/>
                    <a:gd name="T29" fmla="*/ 233 h 240"/>
                    <a:gd name="T30" fmla="*/ 125 w 240"/>
                    <a:gd name="T31" fmla="*/ 234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0" h="240">
                      <a:moveTo>
                        <a:pt x="125" y="234"/>
                      </a:moveTo>
                      <a:cubicBezTo>
                        <a:pt x="106" y="234"/>
                        <a:pt x="87" y="229"/>
                        <a:pt x="70" y="220"/>
                      </a:cubicBezTo>
                      <a:cubicBezTo>
                        <a:pt x="18" y="189"/>
                        <a:pt x="0" y="122"/>
                        <a:pt x="30" y="70"/>
                      </a:cubicBezTo>
                      <a:cubicBezTo>
                        <a:pt x="60" y="18"/>
                        <a:pt x="127" y="0"/>
                        <a:pt x="180" y="30"/>
                      </a:cubicBezTo>
                      <a:cubicBezTo>
                        <a:pt x="201" y="42"/>
                        <a:pt x="218" y="62"/>
                        <a:pt x="227" y="85"/>
                      </a:cubicBezTo>
                      <a:cubicBezTo>
                        <a:pt x="236" y="108"/>
                        <a:pt x="237" y="134"/>
                        <a:pt x="229" y="157"/>
                      </a:cubicBezTo>
                      <a:cubicBezTo>
                        <a:pt x="229" y="158"/>
                        <a:pt x="228" y="159"/>
                        <a:pt x="227" y="159"/>
                      </a:cubicBezTo>
                      <a:cubicBezTo>
                        <a:pt x="226" y="158"/>
                        <a:pt x="225" y="157"/>
                        <a:pt x="225" y="156"/>
                      </a:cubicBezTo>
                      <a:cubicBezTo>
                        <a:pt x="240" y="109"/>
                        <a:pt x="220" y="58"/>
                        <a:pt x="177" y="34"/>
                      </a:cubicBezTo>
                      <a:cubicBezTo>
                        <a:pt x="127" y="5"/>
                        <a:pt x="63" y="22"/>
                        <a:pt x="34" y="72"/>
                      </a:cubicBezTo>
                      <a:cubicBezTo>
                        <a:pt x="5" y="122"/>
                        <a:pt x="22" y="187"/>
                        <a:pt x="72" y="216"/>
                      </a:cubicBezTo>
                      <a:cubicBezTo>
                        <a:pt x="114" y="240"/>
                        <a:pt x="169" y="232"/>
                        <a:pt x="202" y="196"/>
                      </a:cubicBezTo>
                      <a:cubicBezTo>
                        <a:pt x="203" y="195"/>
                        <a:pt x="204" y="195"/>
                        <a:pt x="205" y="196"/>
                      </a:cubicBezTo>
                      <a:cubicBezTo>
                        <a:pt x="206" y="197"/>
                        <a:pt x="206" y="198"/>
                        <a:pt x="205" y="199"/>
                      </a:cubicBezTo>
                      <a:cubicBezTo>
                        <a:pt x="189" y="217"/>
                        <a:pt x="166" y="229"/>
                        <a:pt x="142" y="233"/>
                      </a:cubicBezTo>
                      <a:cubicBezTo>
                        <a:pt x="136" y="234"/>
                        <a:pt x="131" y="234"/>
                        <a:pt x="125" y="2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600">
                    <a:latin typeface="Arial Narrow" panose="020B0606020202030204" pitchFamily="34" charset="0"/>
                    <a:cs typeface="Arial" panose="020B0604020202020204" pitchFamily="34" charset="0"/>
                  </a:endParaRPr>
                </a:p>
              </p:txBody>
            </p:sp>
            <p:sp>
              <p:nvSpPr>
                <p:cNvPr id="30" name="Freeform 9">
                  <a:extLst>
                    <a:ext uri="{FF2B5EF4-FFF2-40B4-BE49-F238E27FC236}">
                      <a16:creationId xmlns:a16="http://schemas.microsoft.com/office/drawing/2014/main" id="{4CFA7263-5F51-895B-611C-5D9957407297}"/>
                    </a:ext>
                  </a:extLst>
                </p:cNvPr>
                <p:cNvSpPr/>
                <p:nvPr/>
              </p:nvSpPr>
              <p:spPr bwMode="auto">
                <a:xfrm>
                  <a:off x="4663" y="2746"/>
                  <a:ext cx="405" cy="258"/>
                </a:xfrm>
                <a:custGeom>
                  <a:avLst/>
                  <a:gdLst>
                    <a:gd name="T0" fmla="*/ 121 w 132"/>
                    <a:gd name="T1" fmla="*/ 84 h 84"/>
                    <a:gd name="T2" fmla="*/ 117 w 132"/>
                    <a:gd name="T3" fmla="*/ 83 h 84"/>
                    <a:gd name="T4" fmla="*/ 6 w 132"/>
                    <a:gd name="T5" fmla="*/ 19 h 84"/>
                    <a:gd name="T6" fmla="*/ 2 w 132"/>
                    <a:gd name="T7" fmla="*/ 6 h 84"/>
                    <a:gd name="T8" fmla="*/ 16 w 132"/>
                    <a:gd name="T9" fmla="*/ 3 h 84"/>
                    <a:gd name="T10" fmla="*/ 126 w 132"/>
                    <a:gd name="T11" fmla="*/ 66 h 84"/>
                    <a:gd name="T12" fmla="*/ 130 w 132"/>
                    <a:gd name="T13" fmla="*/ 80 h 84"/>
                    <a:gd name="T14" fmla="*/ 121 w 132"/>
                    <a:gd name="T15" fmla="*/ 84 h 8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 h="84">
                      <a:moveTo>
                        <a:pt x="121" y="84"/>
                      </a:moveTo>
                      <a:cubicBezTo>
                        <a:pt x="120" y="84"/>
                        <a:pt x="118" y="84"/>
                        <a:pt x="117" y="83"/>
                      </a:cubicBezTo>
                      <a:cubicBezTo>
                        <a:pt x="6" y="19"/>
                        <a:pt x="6" y="19"/>
                        <a:pt x="6" y="19"/>
                      </a:cubicBezTo>
                      <a:cubicBezTo>
                        <a:pt x="1" y="16"/>
                        <a:pt x="0" y="11"/>
                        <a:pt x="2" y="6"/>
                      </a:cubicBezTo>
                      <a:cubicBezTo>
                        <a:pt x="5" y="1"/>
                        <a:pt x="11" y="0"/>
                        <a:pt x="16" y="3"/>
                      </a:cubicBezTo>
                      <a:cubicBezTo>
                        <a:pt x="126" y="66"/>
                        <a:pt x="126" y="66"/>
                        <a:pt x="126" y="66"/>
                      </a:cubicBezTo>
                      <a:cubicBezTo>
                        <a:pt x="131" y="69"/>
                        <a:pt x="132" y="75"/>
                        <a:pt x="130" y="80"/>
                      </a:cubicBezTo>
                      <a:cubicBezTo>
                        <a:pt x="128" y="83"/>
                        <a:pt x="125" y="84"/>
                        <a:pt x="121" y="8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600">
                    <a:latin typeface="Arial Narrow" panose="020B0606020202030204" pitchFamily="34" charset="0"/>
                    <a:cs typeface="Arial" panose="020B0604020202020204" pitchFamily="34" charset="0"/>
                  </a:endParaRPr>
                </a:p>
              </p:txBody>
            </p:sp>
            <p:sp>
              <p:nvSpPr>
                <p:cNvPr id="31" name="Freeform 10">
                  <a:extLst>
                    <a:ext uri="{FF2B5EF4-FFF2-40B4-BE49-F238E27FC236}">
                      <a16:creationId xmlns:a16="http://schemas.microsoft.com/office/drawing/2014/main" id="{C0788457-E501-30AB-9C0D-6D2E272D1469}"/>
                    </a:ext>
                  </a:extLst>
                </p:cNvPr>
                <p:cNvSpPr/>
                <p:nvPr/>
              </p:nvSpPr>
              <p:spPr bwMode="auto">
                <a:xfrm>
                  <a:off x="4894" y="2706"/>
                  <a:ext cx="951" cy="888"/>
                </a:xfrm>
                <a:custGeom>
                  <a:avLst/>
                  <a:gdLst>
                    <a:gd name="T0" fmla="*/ 146 w 310"/>
                    <a:gd name="T1" fmla="*/ 289 h 289"/>
                    <a:gd name="T2" fmla="*/ 75 w 310"/>
                    <a:gd name="T3" fmla="*/ 270 h 289"/>
                    <a:gd name="T4" fmla="*/ 17 w 310"/>
                    <a:gd name="T5" fmla="*/ 207 h 289"/>
                    <a:gd name="T6" fmla="*/ 4 w 310"/>
                    <a:gd name="T7" fmla="*/ 124 h 289"/>
                    <a:gd name="T8" fmla="*/ 15 w 310"/>
                    <a:gd name="T9" fmla="*/ 116 h 289"/>
                    <a:gd name="T10" fmla="*/ 23 w 310"/>
                    <a:gd name="T11" fmla="*/ 127 h 289"/>
                    <a:gd name="T12" fmla="*/ 84 w 310"/>
                    <a:gd name="T13" fmla="*/ 253 h 289"/>
                    <a:gd name="T14" fmla="*/ 254 w 310"/>
                    <a:gd name="T15" fmla="*/ 208 h 289"/>
                    <a:gd name="T16" fmla="*/ 266 w 310"/>
                    <a:gd name="T17" fmla="*/ 113 h 289"/>
                    <a:gd name="T18" fmla="*/ 208 w 310"/>
                    <a:gd name="T19" fmla="*/ 38 h 289"/>
                    <a:gd name="T20" fmla="*/ 70 w 310"/>
                    <a:gd name="T21" fmla="*/ 47 h 289"/>
                    <a:gd name="T22" fmla="*/ 57 w 310"/>
                    <a:gd name="T23" fmla="*/ 45 h 289"/>
                    <a:gd name="T24" fmla="*/ 59 w 310"/>
                    <a:gd name="T25" fmla="*/ 32 h 289"/>
                    <a:gd name="T26" fmla="*/ 136 w 310"/>
                    <a:gd name="T27" fmla="*/ 2 h 289"/>
                    <a:gd name="T28" fmla="*/ 218 w 310"/>
                    <a:gd name="T29" fmla="*/ 21 h 289"/>
                    <a:gd name="T30" fmla="*/ 271 w 310"/>
                    <a:gd name="T31" fmla="*/ 217 h 289"/>
                    <a:gd name="T32" fmla="*/ 146 w 310"/>
                    <a:gd name="T33" fmla="*/ 289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10" h="289">
                      <a:moveTo>
                        <a:pt x="146" y="289"/>
                      </a:moveTo>
                      <a:cubicBezTo>
                        <a:pt x="122" y="289"/>
                        <a:pt x="97" y="283"/>
                        <a:pt x="75" y="270"/>
                      </a:cubicBezTo>
                      <a:cubicBezTo>
                        <a:pt x="49" y="255"/>
                        <a:pt x="29" y="233"/>
                        <a:pt x="17" y="207"/>
                      </a:cubicBezTo>
                      <a:cubicBezTo>
                        <a:pt x="4" y="181"/>
                        <a:pt x="0" y="152"/>
                        <a:pt x="4" y="124"/>
                      </a:cubicBezTo>
                      <a:cubicBezTo>
                        <a:pt x="5" y="119"/>
                        <a:pt x="10" y="115"/>
                        <a:pt x="15" y="116"/>
                      </a:cubicBezTo>
                      <a:cubicBezTo>
                        <a:pt x="20" y="117"/>
                        <a:pt x="24" y="122"/>
                        <a:pt x="23" y="127"/>
                      </a:cubicBezTo>
                      <a:cubicBezTo>
                        <a:pt x="16" y="178"/>
                        <a:pt x="40" y="227"/>
                        <a:pt x="84" y="253"/>
                      </a:cubicBezTo>
                      <a:cubicBezTo>
                        <a:pt x="144" y="287"/>
                        <a:pt x="220" y="267"/>
                        <a:pt x="254" y="208"/>
                      </a:cubicBezTo>
                      <a:cubicBezTo>
                        <a:pt x="271" y="179"/>
                        <a:pt x="275" y="145"/>
                        <a:pt x="266" y="113"/>
                      </a:cubicBezTo>
                      <a:cubicBezTo>
                        <a:pt x="258" y="81"/>
                        <a:pt x="237" y="54"/>
                        <a:pt x="208" y="38"/>
                      </a:cubicBezTo>
                      <a:cubicBezTo>
                        <a:pt x="165" y="12"/>
                        <a:pt x="110" y="16"/>
                        <a:pt x="70" y="47"/>
                      </a:cubicBezTo>
                      <a:cubicBezTo>
                        <a:pt x="66" y="50"/>
                        <a:pt x="60" y="49"/>
                        <a:pt x="57" y="45"/>
                      </a:cubicBezTo>
                      <a:cubicBezTo>
                        <a:pt x="54" y="41"/>
                        <a:pt x="54" y="35"/>
                        <a:pt x="59" y="32"/>
                      </a:cubicBezTo>
                      <a:cubicBezTo>
                        <a:pt x="81" y="15"/>
                        <a:pt x="107" y="4"/>
                        <a:pt x="136" y="2"/>
                      </a:cubicBezTo>
                      <a:cubicBezTo>
                        <a:pt x="164" y="0"/>
                        <a:pt x="193" y="7"/>
                        <a:pt x="218" y="21"/>
                      </a:cubicBezTo>
                      <a:cubicBezTo>
                        <a:pt x="287" y="61"/>
                        <a:pt x="310" y="149"/>
                        <a:pt x="271" y="217"/>
                      </a:cubicBezTo>
                      <a:cubicBezTo>
                        <a:pt x="244" y="263"/>
                        <a:pt x="196" y="289"/>
                        <a:pt x="146" y="28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600">
                    <a:latin typeface="Arial Narrow" panose="020B0606020202030204" pitchFamily="34" charset="0"/>
                    <a:cs typeface="Arial" panose="020B0604020202020204" pitchFamily="34" charset="0"/>
                  </a:endParaRPr>
                </a:p>
              </p:txBody>
            </p:sp>
            <p:sp>
              <p:nvSpPr>
                <p:cNvPr id="32" name="Freeform 11">
                  <a:extLst>
                    <a:ext uri="{FF2B5EF4-FFF2-40B4-BE49-F238E27FC236}">
                      <a16:creationId xmlns:a16="http://schemas.microsoft.com/office/drawing/2014/main" id="{3A0AB2EB-2246-9B8D-1EA2-6F0D01BB3F40}"/>
                    </a:ext>
                  </a:extLst>
                </p:cNvPr>
                <p:cNvSpPr/>
                <p:nvPr/>
              </p:nvSpPr>
              <p:spPr bwMode="auto">
                <a:xfrm>
                  <a:off x="4924" y="2853"/>
                  <a:ext cx="166" cy="191"/>
                </a:xfrm>
                <a:custGeom>
                  <a:avLst/>
                  <a:gdLst>
                    <a:gd name="T0" fmla="*/ 10 w 54"/>
                    <a:gd name="T1" fmla="*/ 62 h 62"/>
                    <a:gd name="T2" fmla="*/ 1 w 54"/>
                    <a:gd name="T3" fmla="*/ 55 h 62"/>
                    <a:gd name="T4" fmla="*/ 8 w 54"/>
                    <a:gd name="T5" fmla="*/ 43 h 62"/>
                    <a:gd name="T6" fmla="*/ 31 w 54"/>
                    <a:gd name="T7" fmla="*/ 37 h 62"/>
                    <a:gd name="T8" fmla="*/ 25 w 54"/>
                    <a:gd name="T9" fmla="*/ 13 h 62"/>
                    <a:gd name="T10" fmla="*/ 32 w 54"/>
                    <a:gd name="T11" fmla="*/ 2 h 62"/>
                    <a:gd name="T12" fmla="*/ 43 w 54"/>
                    <a:gd name="T13" fmla="*/ 8 h 62"/>
                    <a:gd name="T14" fmla="*/ 54 w 54"/>
                    <a:gd name="T15" fmla="*/ 50 h 62"/>
                    <a:gd name="T16" fmla="*/ 13 w 54"/>
                    <a:gd name="T17" fmla="*/ 61 h 62"/>
                    <a:gd name="T18" fmla="*/ 10 w 54"/>
                    <a:gd name="T19" fmla="*/ 6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 h="62">
                      <a:moveTo>
                        <a:pt x="10" y="62"/>
                      </a:moveTo>
                      <a:cubicBezTo>
                        <a:pt x="6" y="62"/>
                        <a:pt x="2" y="59"/>
                        <a:pt x="1" y="55"/>
                      </a:cubicBezTo>
                      <a:cubicBezTo>
                        <a:pt x="0" y="49"/>
                        <a:pt x="3" y="44"/>
                        <a:pt x="8" y="43"/>
                      </a:cubicBezTo>
                      <a:cubicBezTo>
                        <a:pt x="31" y="37"/>
                        <a:pt x="31" y="37"/>
                        <a:pt x="31" y="37"/>
                      </a:cubicBezTo>
                      <a:cubicBezTo>
                        <a:pt x="25" y="13"/>
                        <a:pt x="25" y="13"/>
                        <a:pt x="25" y="13"/>
                      </a:cubicBezTo>
                      <a:cubicBezTo>
                        <a:pt x="23" y="8"/>
                        <a:pt x="26" y="3"/>
                        <a:pt x="32" y="2"/>
                      </a:cubicBezTo>
                      <a:cubicBezTo>
                        <a:pt x="37" y="0"/>
                        <a:pt x="42" y="3"/>
                        <a:pt x="43" y="8"/>
                      </a:cubicBezTo>
                      <a:cubicBezTo>
                        <a:pt x="54" y="50"/>
                        <a:pt x="54" y="50"/>
                        <a:pt x="54" y="50"/>
                      </a:cubicBezTo>
                      <a:cubicBezTo>
                        <a:pt x="13" y="61"/>
                        <a:pt x="13" y="61"/>
                        <a:pt x="13" y="61"/>
                      </a:cubicBezTo>
                      <a:cubicBezTo>
                        <a:pt x="12" y="62"/>
                        <a:pt x="11" y="62"/>
                        <a:pt x="10" y="6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600">
                    <a:latin typeface="Arial Narrow" panose="020B0606020202030204" pitchFamily="34" charset="0"/>
                    <a:cs typeface="Arial" panose="020B0604020202020204" pitchFamily="34" charset="0"/>
                  </a:endParaRPr>
                </a:p>
              </p:txBody>
            </p:sp>
            <p:sp>
              <p:nvSpPr>
                <p:cNvPr id="33" name="Freeform 12">
                  <a:extLst>
                    <a:ext uri="{FF2B5EF4-FFF2-40B4-BE49-F238E27FC236}">
                      <a16:creationId xmlns:a16="http://schemas.microsoft.com/office/drawing/2014/main" id="{2CF72BDF-5F74-463D-F876-71A757DAB548}"/>
                    </a:ext>
                  </a:extLst>
                </p:cNvPr>
                <p:cNvSpPr/>
                <p:nvPr/>
              </p:nvSpPr>
              <p:spPr bwMode="auto">
                <a:xfrm>
                  <a:off x="4992" y="2798"/>
                  <a:ext cx="736" cy="725"/>
                </a:xfrm>
                <a:custGeom>
                  <a:avLst/>
                  <a:gdLst>
                    <a:gd name="T0" fmla="*/ 114 w 240"/>
                    <a:gd name="T1" fmla="*/ 225 h 236"/>
                    <a:gd name="T2" fmla="*/ 60 w 240"/>
                    <a:gd name="T3" fmla="*/ 210 h 236"/>
                    <a:gd name="T4" fmla="*/ 12 w 240"/>
                    <a:gd name="T5" fmla="*/ 155 h 236"/>
                    <a:gd name="T6" fmla="*/ 10 w 240"/>
                    <a:gd name="T7" fmla="*/ 83 h 236"/>
                    <a:gd name="T8" fmla="*/ 13 w 240"/>
                    <a:gd name="T9" fmla="*/ 82 h 236"/>
                    <a:gd name="T10" fmla="*/ 14 w 240"/>
                    <a:gd name="T11" fmla="*/ 84 h 236"/>
                    <a:gd name="T12" fmla="*/ 62 w 240"/>
                    <a:gd name="T13" fmla="*/ 207 h 236"/>
                    <a:gd name="T14" fmla="*/ 206 w 240"/>
                    <a:gd name="T15" fmla="*/ 168 h 236"/>
                    <a:gd name="T16" fmla="*/ 167 w 240"/>
                    <a:gd name="T17" fmla="*/ 25 h 236"/>
                    <a:gd name="T18" fmla="*/ 37 w 240"/>
                    <a:gd name="T19" fmla="*/ 44 h 236"/>
                    <a:gd name="T20" fmla="*/ 34 w 240"/>
                    <a:gd name="T21" fmla="*/ 44 h 236"/>
                    <a:gd name="T22" fmla="*/ 34 w 240"/>
                    <a:gd name="T23" fmla="*/ 41 h 236"/>
                    <a:gd name="T24" fmla="*/ 98 w 240"/>
                    <a:gd name="T25" fmla="*/ 7 h 236"/>
                    <a:gd name="T26" fmla="*/ 169 w 240"/>
                    <a:gd name="T27" fmla="*/ 21 h 236"/>
                    <a:gd name="T28" fmla="*/ 209 w 240"/>
                    <a:gd name="T29" fmla="*/ 170 h 236"/>
                    <a:gd name="T30" fmla="*/ 114 w 240"/>
                    <a:gd name="T31" fmla="*/ 225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0" h="236">
                      <a:moveTo>
                        <a:pt x="114" y="225"/>
                      </a:moveTo>
                      <a:cubicBezTo>
                        <a:pt x="96" y="225"/>
                        <a:pt x="77" y="220"/>
                        <a:pt x="60" y="210"/>
                      </a:cubicBezTo>
                      <a:cubicBezTo>
                        <a:pt x="38" y="198"/>
                        <a:pt x="21" y="178"/>
                        <a:pt x="12" y="155"/>
                      </a:cubicBezTo>
                      <a:cubicBezTo>
                        <a:pt x="4" y="132"/>
                        <a:pt x="3" y="106"/>
                        <a:pt x="10" y="83"/>
                      </a:cubicBezTo>
                      <a:cubicBezTo>
                        <a:pt x="10" y="82"/>
                        <a:pt x="12" y="81"/>
                        <a:pt x="13" y="82"/>
                      </a:cubicBezTo>
                      <a:cubicBezTo>
                        <a:pt x="14" y="82"/>
                        <a:pt x="14" y="83"/>
                        <a:pt x="14" y="84"/>
                      </a:cubicBezTo>
                      <a:cubicBezTo>
                        <a:pt x="0" y="131"/>
                        <a:pt x="20" y="182"/>
                        <a:pt x="62" y="207"/>
                      </a:cubicBezTo>
                      <a:cubicBezTo>
                        <a:pt x="112" y="236"/>
                        <a:pt x="177" y="218"/>
                        <a:pt x="206" y="168"/>
                      </a:cubicBezTo>
                      <a:cubicBezTo>
                        <a:pt x="235" y="118"/>
                        <a:pt x="217" y="54"/>
                        <a:pt x="167" y="25"/>
                      </a:cubicBezTo>
                      <a:cubicBezTo>
                        <a:pt x="125" y="0"/>
                        <a:pt x="70" y="8"/>
                        <a:pt x="37" y="44"/>
                      </a:cubicBezTo>
                      <a:cubicBezTo>
                        <a:pt x="37" y="45"/>
                        <a:pt x="35" y="45"/>
                        <a:pt x="34" y="44"/>
                      </a:cubicBezTo>
                      <a:cubicBezTo>
                        <a:pt x="33" y="43"/>
                        <a:pt x="33" y="42"/>
                        <a:pt x="34" y="41"/>
                      </a:cubicBezTo>
                      <a:cubicBezTo>
                        <a:pt x="51" y="23"/>
                        <a:pt x="73" y="11"/>
                        <a:pt x="98" y="7"/>
                      </a:cubicBezTo>
                      <a:cubicBezTo>
                        <a:pt x="122" y="4"/>
                        <a:pt x="148" y="8"/>
                        <a:pt x="169" y="21"/>
                      </a:cubicBezTo>
                      <a:cubicBezTo>
                        <a:pt x="222" y="51"/>
                        <a:pt x="240" y="118"/>
                        <a:pt x="209" y="170"/>
                      </a:cubicBezTo>
                      <a:cubicBezTo>
                        <a:pt x="189" y="205"/>
                        <a:pt x="152" y="225"/>
                        <a:pt x="114" y="2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600">
                    <a:latin typeface="Arial Narrow" panose="020B0606020202030204" pitchFamily="34" charset="0"/>
                    <a:cs typeface="Arial" panose="020B0604020202020204" pitchFamily="34" charset="0"/>
                  </a:endParaRPr>
                </a:p>
              </p:txBody>
            </p:sp>
            <p:sp>
              <p:nvSpPr>
                <p:cNvPr id="34" name="Freeform 13">
                  <a:extLst>
                    <a:ext uri="{FF2B5EF4-FFF2-40B4-BE49-F238E27FC236}">
                      <a16:creationId xmlns:a16="http://schemas.microsoft.com/office/drawing/2014/main" id="{63287590-7777-9969-DA94-BD3EBD715685}"/>
                    </a:ext>
                  </a:extLst>
                </p:cNvPr>
                <p:cNvSpPr/>
                <p:nvPr/>
              </p:nvSpPr>
              <p:spPr bwMode="auto">
                <a:xfrm>
                  <a:off x="2187" y="2190"/>
                  <a:ext cx="451" cy="58"/>
                </a:xfrm>
                <a:custGeom>
                  <a:avLst/>
                  <a:gdLst>
                    <a:gd name="T0" fmla="*/ 138 w 147"/>
                    <a:gd name="T1" fmla="*/ 19 h 19"/>
                    <a:gd name="T2" fmla="*/ 10 w 147"/>
                    <a:gd name="T3" fmla="*/ 19 h 19"/>
                    <a:gd name="T4" fmla="*/ 0 w 147"/>
                    <a:gd name="T5" fmla="*/ 10 h 19"/>
                    <a:gd name="T6" fmla="*/ 10 w 147"/>
                    <a:gd name="T7" fmla="*/ 0 h 19"/>
                    <a:gd name="T8" fmla="*/ 138 w 147"/>
                    <a:gd name="T9" fmla="*/ 0 h 19"/>
                    <a:gd name="T10" fmla="*/ 147 w 147"/>
                    <a:gd name="T11" fmla="*/ 10 h 19"/>
                    <a:gd name="T12" fmla="*/ 138 w 147"/>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47" h="19">
                      <a:moveTo>
                        <a:pt x="138" y="19"/>
                      </a:moveTo>
                      <a:cubicBezTo>
                        <a:pt x="10" y="19"/>
                        <a:pt x="10" y="19"/>
                        <a:pt x="10" y="19"/>
                      </a:cubicBezTo>
                      <a:cubicBezTo>
                        <a:pt x="5" y="19"/>
                        <a:pt x="0" y="15"/>
                        <a:pt x="0" y="10"/>
                      </a:cubicBezTo>
                      <a:cubicBezTo>
                        <a:pt x="0" y="4"/>
                        <a:pt x="5" y="0"/>
                        <a:pt x="10" y="0"/>
                      </a:cubicBezTo>
                      <a:cubicBezTo>
                        <a:pt x="138" y="0"/>
                        <a:pt x="138" y="0"/>
                        <a:pt x="138" y="0"/>
                      </a:cubicBezTo>
                      <a:cubicBezTo>
                        <a:pt x="143" y="0"/>
                        <a:pt x="147" y="4"/>
                        <a:pt x="147" y="10"/>
                      </a:cubicBezTo>
                      <a:cubicBezTo>
                        <a:pt x="147" y="15"/>
                        <a:pt x="143" y="19"/>
                        <a:pt x="138" y="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600">
                    <a:latin typeface="Arial Narrow" panose="020B0606020202030204" pitchFamily="34" charset="0"/>
                    <a:cs typeface="Arial" panose="020B0604020202020204" pitchFamily="34" charset="0"/>
                  </a:endParaRPr>
                </a:p>
              </p:txBody>
            </p:sp>
            <p:sp>
              <p:nvSpPr>
                <p:cNvPr id="35" name="Freeform 14">
                  <a:extLst>
                    <a:ext uri="{FF2B5EF4-FFF2-40B4-BE49-F238E27FC236}">
                      <a16:creationId xmlns:a16="http://schemas.microsoft.com/office/drawing/2014/main" id="{AA0345EF-94DF-56AD-571D-11363A653946}"/>
                    </a:ext>
                  </a:extLst>
                </p:cNvPr>
                <p:cNvSpPr/>
                <p:nvPr/>
              </p:nvSpPr>
              <p:spPr bwMode="auto">
                <a:xfrm>
                  <a:off x="1423" y="1778"/>
                  <a:ext cx="856" cy="882"/>
                </a:xfrm>
                <a:custGeom>
                  <a:avLst/>
                  <a:gdLst>
                    <a:gd name="T0" fmla="*/ 144 w 279"/>
                    <a:gd name="T1" fmla="*/ 287 h 287"/>
                    <a:gd name="T2" fmla="*/ 0 w 279"/>
                    <a:gd name="T3" fmla="*/ 144 h 287"/>
                    <a:gd name="T4" fmla="*/ 144 w 279"/>
                    <a:gd name="T5" fmla="*/ 0 h 287"/>
                    <a:gd name="T6" fmla="*/ 225 w 279"/>
                    <a:gd name="T7" fmla="*/ 26 h 287"/>
                    <a:gd name="T8" fmla="*/ 277 w 279"/>
                    <a:gd name="T9" fmla="*/ 91 h 287"/>
                    <a:gd name="T10" fmla="*/ 272 w 279"/>
                    <a:gd name="T11" fmla="*/ 103 h 287"/>
                    <a:gd name="T12" fmla="*/ 259 w 279"/>
                    <a:gd name="T13" fmla="*/ 98 h 287"/>
                    <a:gd name="T14" fmla="*/ 144 w 279"/>
                    <a:gd name="T15" fmla="*/ 19 h 287"/>
                    <a:gd name="T16" fmla="*/ 19 w 279"/>
                    <a:gd name="T17" fmla="*/ 144 h 287"/>
                    <a:gd name="T18" fmla="*/ 144 w 279"/>
                    <a:gd name="T19" fmla="*/ 268 h 287"/>
                    <a:gd name="T20" fmla="*/ 259 w 279"/>
                    <a:gd name="T21" fmla="*/ 191 h 287"/>
                    <a:gd name="T22" fmla="*/ 271 w 279"/>
                    <a:gd name="T23" fmla="*/ 186 h 287"/>
                    <a:gd name="T24" fmla="*/ 276 w 279"/>
                    <a:gd name="T25" fmla="*/ 198 h 287"/>
                    <a:gd name="T26" fmla="*/ 225 w 279"/>
                    <a:gd name="T27" fmla="*/ 262 h 287"/>
                    <a:gd name="T28" fmla="*/ 144 w 279"/>
                    <a:gd name="T29" fmla="*/ 287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9" h="287">
                      <a:moveTo>
                        <a:pt x="144" y="287"/>
                      </a:moveTo>
                      <a:cubicBezTo>
                        <a:pt x="65" y="287"/>
                        <a:pt x="0" y="223"/>
                        <a:pt x="0" y="144"/>
                      </a:cubicBezTo>
                      <a:cubicBezTo>
                        <a:pt x="0" y="65"/>
                        <a:pt x="65" y="0"/>
                        <a:pt x="144" y="0"/>
                      </a:cubicBezTo>
                      <a:cubicBezTo>
                        <a:pt x="173" y="0"/>
                        <a:pt x="201" y="9"/>
                        <a:pt x="225" y="26"/>
                      </a:cubicBezTo>
                      <a:cubicBezTo>
                        <a:pt x="249" y="42"/>
                        <a:pt x="267" y="65"/>
                        <a:pt x="277" y="91"/>
                      </a:cubicBezTo>
                      <a:cubicBezTo>
                        <a:pt x="279" y="96"/>
                        <a:pt x="277" y="102"/>
                        <a:pt x="272" y="103"/>
                      </a:cubicBezTo>
                      <a:cubicBezTo>
                        <a:pt x="267" y="105"/>
                        <a:pt x="261" y="103"/>
                        <a:pt x="259" y="98"/>
                      </a:cubicBezTo>
                      <a:cubicBezTo>
                        <a:pt x="241" y="50"/>
                        <a:pt x="195" y="19"/>
                        <a:pt x="144" y="19"/>
                      </a:cubicBezTo>
                      <a:cubicBezTo>
                        <a:pt x="75" y="19"/>
                        <a:pt x="19" y="75"/>
                        <a:pt x="19" y="144"/>
                      </a:cubicBezTo>
                      <a:cubicBezTo>
                        <a:pt x="19" y="212"/>
                        <a:pt x="75" y="268"/>
                        <a:pt x="144" y="268"/>
                      </a:cubicBezTo>
                      <a:cubicBezTo>
                        <a:pt x="194" y="268"/>
                        <a:pt x="240" y="238"/>
                        <a:pt x="259" y="191"/>
                      </a:cubicBezTo>
                      <a:cubicBezTo>
                        <a:pt x="261" y="186"/>
                        <a:pt x="266" y="184"/>
                        <a:pt x="271" y="186"/>
                      </a:cubicBezTo>
                      <a:cubicBezTo>
                        <a:pt x="276" y="188"/>
                        <a:pt x="278" y="193"/>
                        <a:pt x="276" y="198"/>
                      </a:cubicBezTo>
                      <a:cubicBezTo>
                        <a:pt x="266" y="224"/>
                        <a:pt x="248" y="246"/>
                        <a:pt x="225" y="262"/>
                      </a:cubicBezTo>
                      <a:cubicBezTo>
                        <a:pt x="201" y="279"/>
                        <a:pt x="173" y="287"/>
                        <a:pt x="144" y="28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600">
                    <a:latin typeface="Arial Narrow" panose="020B0606020202030204" pitchFamily="34" charset="0"/>
                    <a:cs typeface="Arial" panose="020B0604020202020204" pitchFamily="34" charset="0"/>
                  </a:endParaRPr>
                </a:p>
              </p:txBody>
            </p:sp>
            <p:sp>
              <p:nvSpPr>
                <p:cNvPr id="36" name="Freeform 15">
                  <a:extLst>
                    <a:ext uri="{FF2B5EF4-FFF2-40B4-BE49-F238E27FC236}">
                      <a16:creationId xmlns:a16="http://schemas.microsoft.com/office/drawing/2014/main" id="{94382C44-ABC6-64A1-CB14-0AD1EE4C9916}"/>
                    </a:ext>
                  </a:extLst>
                </p:cNvPr>
                <p:cNvSpPr/>
                <p:nvPr/>
              </p:nvSpPr>
              <p:spPr bwMode="auto">
                <a:xfrm>
                  <a:off x="2153" y="2113"/>
                  <a:ext cx="148" cy="209"/>
                </a:xfrm>
                <a:custGeom>
                  <a:avLst/>
                  <a:gdLst>
                    <a:gd name="T0" fmla="*/ 38 w 48"/>
                    <a:gd name="T1" fmla="*/ 68 h 68"/>
                    <a:gd name="T2" fmla="*/ 31 w 48"/>
                    <a:gd name="T3" fmla="*/ 65 h 68"/>
                    <a:gd name="T4" fmla="*/ 0 w 48"/>
                    <a:gd name="T5" fmla="*/ 35 h 68"/>
                    <a:gd name="T6" fmla="*/ 31 w 48"/>
                    <a:gd name="T7" fmla="*/ 4 h 68"/>
                    <a:gd name="T8" fmla="*/ 44 w 48"/>
                    <a:gd name="T9" fmla="*/ 4 h 68"/>
                    <a:gd name="T10" fmla="*/ 44 w 48"/>
                    <a:gd name="T11" fmla="*/ 18 h 68"/>
                    <a:gd name="T12" fmla="*/ 27 w 48"/>
                    <a:gd name="T13" fmla="*/ 35 h 68"/>
                    <a:gd name="T14" fmla="*/ 44 w 48"/>
                    <a:gd name="T15" fmla="*/ 52 h 68"/>
                    <a:gd name="T16" fmla="*/ 44 w 48"/>
                    <a:gd name="T17" fmla="*/ 65 h 68"/>
                    <a:gd name="T18" fmla="*/ 38 w 48"/>
                    <a:gd name="T19" fmla="*/ 6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68">
                      <a:moveTo>
                        <a:pt x="38" y="68"/>
                      </a:moveTo>
                      <a:cubicBezTo>
                        <a:pt x="35" y="68"/>
                        <a:pt x="33" y="67"/>
                        <a:pt x="31" y="65"/>
                      </a:cubicBezTo>
                      <a:cubicBezTo>
                        <a:pt x="0" y="35"/>
                        <a:pt x="0" y="35"/>
                        <a:pt x="0" y="35"/>
                      </a:cubicBezTo>
                      <a:cubicBezTo>
                        <a:pt x="31" y="4"/>
                        <a:pt x="31" y="4"/>
                        <a:pt x="31" y="4"/>
                      </a:cubicBezTo>
                      <a:cubicBezTo>
                        <a:pt x="34" y="0"/>
                        <a:pt x="41" y="0"/>
                        <a:pt x="44" y="4"/>
                      </a:cubicBezTo>
                      <a:cubicBezTo>
                        <a:pt x="48" y="8"/>
                        <a:pt x="48" y="14"/>
                        <a:pt x="44" y="18"/>
                      </a:cubicBezTo>
                      <a:cubicBezTo>
                        <a:pt x="27" y="35"/>
                        <a:pt x="27" y="35"/>
                        <a:pt x="27" y="35"/>
                      </a:cubicBezTo>
                      <a:cubicBezTo>
                        <a:pt x="44" y="52"/>
                        <a:pt x="44" y="52"/>
                        <a:pt x="44" y="52"/>
                      </a:cubicBezTo>
                      <a:cubicBezTo>
                        <a:pt x="48" y="55"/>
                        <a:pt x="48" y="61"/>
                        <a:pt x="44" y="65"/>
                      </a:cubicBezTo>
                      <a:cubicBezTo>
                        <a:pt x="42" y="67"/>
                        <a:pt x="40" y="68"/>
                        <a:pt x="38" y="6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600">
                    <a:latin typeface="Arial Narrow" panose="020B0606020202030204" pitchFamily="34" charset="0"/>
                    <a:cs typeface="Arial" panose="020B0604020202020204" pitchFamily="34" charset="0"/>
                  </a:endParaRPr>
                </a:p>
              </p:txBody>
            </p:sp>
            <p:sp>
              <p:nvSpPr>
                <p:cNvPr id="37" name="Freeform 16">
                  <a:extLst>
                    <a:ext uri="{FF2B5EF4-FFF2-40B4-BE49-F238E27FC236}">
                      <a16:creationId xmlns:a16="http://schemas.microsoft.com/office/drawing/2014/main" id="{CF314562-A554-31C4-D697-058EC98B63CF}"/>
                    </a:ext>
                  </a:extLst>
                </p:cNvPr>
                <p:cNvSpPr/>
                <p:nvPr/>
              </p:nvSpPr>
              <p:spPr bwMode="auto">
                <a:xfrm>
                  <a:off x="1527" y="1883"/>
                  <a:ext cx="663" cy="672"/>
                </a:xfrm>
                <a:custGeom>
                  <a:avLst/>
                  <a:gdLst>
                    <a:gd name="T0" fmla="*/ 109 w 216"/>
                    <a:gd name="T1" fmla="*/ 219 h 219"/>
                    <a:gd name="T2" fmla="*/ 0 w 216"/>
                    <a:gd name="T3" fmla="*/ 110 h 219"/>
                    <a:gd name="T4" fmla="*/ 109 w 216"/>
                    <a:gd name="T5" fmla="*/ 0 h 219"/>
                    <a:gd name="T6" fmla="*/ 178 w 216"/>
                    <a:gd name="T7" fmla="*/ 24 h 219"/>
                    <a:gd name="T8" fmla="*/ 216 w 216"/>
                    <a:gd name="T9" fmla="*/ 85 h 219"/>
                    <a:gd name="T10" fmla="*/ 215 w 216"/>
                    <a:gd name="T11" fmla="*/ 88 h 219"/>
                    <a:gd name="T12" fmla="*/ 212 w 216"/>
                    <a:gd name="T13" fmla="*/ 86 h 219"/>
                    <a:gd name="T14" fmla="*/ 109 w 216"/>
                    <a:gd name="T15" fmla="*/ 5 h 219"/>
                    <a:gd name="T16" fmla="*/ 4 w 216"/>
                    <a:gd name="T17" fmla="*/ 110 h 219"/>
                    <a:gd name="T18" fmla="*/ 109 w 216"/>
                    <a:gd name="T19" fmla="*/ 215 h 219"/>
                    <a:gd name="T20" fmla="*/ 212 w 216"/>
                    <a:gd name="T21" fmla="*/ 133 h 219"/>
                    <a:gd name="T22" fmla="*/ 215 w 216"/>
                    <a:gd name="T23" fmla="*/ 131 h 219"/>
                    <a:gd name="T24" fmla="*/ 216 w 216"/>
                    <a:gd name="T25" fmla="*/ 134 h 219"/>
                    <a:gd name="T26" fmla="*/ 178 w 216"/>
                    <a:gd name="T27" fmla="*/ 195 h 219"/>
                    <a:gd name="T28" fmla="*/ 109 w 216"/>
                    <a:gd name="T29" fmla="*/ 219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6" h="219">
                      <a:moveTo>
                        <a:pt x="109" y="219"/>
                      </a:moveTo>
                      <a:cubicBezTo>
                        <a:pt x="49" y="219"/>
                        <a:pt x="0" y="170"/>
                        <a:pt x="0" y="110"/>
                      </a:cubicBezTo>
                      <a:cubicBezTo>
                        <a:pt x="0" y="49"/>
                        <a:pt x="49" y="0"/>
                        <a:pt x="109" y="0"/>
                      </a:cubicBezTo>
                      <a:cubicBezTo>
                        <a:pt x="134" y="0"/>
                        <a:pt x="159" y="9"/>
                        <a:pt x="178" y="24"/>
                      </a:cubicBezTo>
                      <a:cubicBezTo>
                        <a:pt x="197" y="40"/>
                        <a:pt x="211" y="62"/>
                        <a:pt x="216" y="85"/>
                      </a:cubicBezTo>
                      <a:cubicBezTo>
                        <a:pt x="216" y="87"/>
                        <a:pt x="216" y="88"/>
                        <a:pt x="215" y="88"/>
                      </a:cubicBezTo>
                      <a:cubicBezTo>
                        <a:pt x="213" y="88"/>
                        <a:pt x="212" y="88"/>
                        <a:pt x="212" y="86"/>
                      </a:cubicBezTo>
                      <a:cubicBezTo>
                        <a:pt x="201" y="39"/>
                        <a:pt x="158" y="5"/>
                        <a:pt x="109" y="5"/>
                      </a:cubicBezTo>
                      <a:cubicBezTo>
                        <a:pt x="51" y="5"/>
                        <a:pt x="4" y="52"/>
                        <a:pt x="4" y="110"/>
                      </a:cubicBezTo>
                      <a:cubicBezTo>
                        <a:pt x="4" y="168"/>
                        <a:pt x="51" y="215"/>
                        <a:pt x="109" y="215"/>
                      </a:cubicBezTo>
                      <a:cubicBezTo>
                        <a:pt x="158" y="215"/>
                        <a:pt x="201" y="180"/>
                        <a:pt x="212" y="133"/>
                      </a:cubicBezTo>
                      <a:cubicBezTo>
                        <a:pt x="212" y="132"/>
                        <a:pt x="213" y="131"/>
                        <a:pt x="215" y="131"/>
                      </a:cubicBezTo>
                      <a:cubicBezTo>
                        <a:pt x="216" y="132"/>
                        <a:pt x="216" y="133"/>
                        <a:pt x="216" y="134"/>
                      </a:cubicBezTo>
                      <a:cubicBezTo>
                        <a:pt x="211" y="158"/>
                        <a:pt x="197" y="179"/>
                        <a:pt x="178" y="195"/>
                      </a:cubicBezTo>
                      <a:cubicBezTo>
                        <a:pt x="159" y="211"/>
                        <a:pt x="134" y="219"/>
                        <a:pt x="109" y="2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600">
                    <a:latin typeface="Arial Narrow" panose="020B0606020202030204" pitchFamily="34" charset="0"/>
                    <a:cs typeface="Arial" panose="020B0604020202020204" pitchFamily="34" charset="0"/>
                  </a:endParaRPr>
                </a:p>
              </p:txBody>
            </p:sp>
            <p:sp>
              <p:nvSpPr>
                <p:cNvPr id="38" name="Freeform 17">
                  <a:extLst>
                    <a:ext uri="{FF2B5EF4-FFF2-40B4-BE49-F238E27FC236}">
                      <a16:creationId xmlns:a16="http://schemas.microsoft.com/office/drawing/2014/main" id="{15F9A952-AC24-E237-287F-827551C29C3C}"/>
                    </a:ext>
                  </a:extLst>
                </p:cNvPr>
                <p:cNvSpPr/>
                <p:nvPr/>
              </p:nvSpPr>
              <p:spPr bwMode="auto">
                <a:xfrm>
                  <a:off x="4817" y="2190"/>
                  <a:ext cx="451" cy="58"/>
                </a:xfrm>
                <a:custGeom>
                  <a:avLst/>
                  <a:gdLst>
                    <a:gd name="T0" fmla="*/ 137 w 147"/>
                    <a:gd name="T1" fmla="*/ 19 h 19"/>
                    <a:gd name="T2" fmla="*/ 10 w 147"/>
                    <a:gd name="T3" fmla="*/ 19 h 19"/>
                    <a:gd name="T4" fmla="*/ 0 w 147"/>
                    <a:gd name="T5" fmla="*/ 10 h 19"/>
                    <a:gd name="T6" fmla="*/ 10 w 147"/>
                    <a:gd name="T7" fmla="*/ 0 h 19"/>
                    <a:gd name="T8" fmla="*/ 137 w 147"/>
                    <a:gd name="T9" fmla="*/ 0 h 19"/>
                    <a:gd name="T10" fmla="*/ 147 w 147"/>
                    <a:gd name="T11" fmla="*/ 10 h 19"/>
                    <a:gd name="T12" fmla="*/ 137 w 147"/>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47" h="19">
                      <a:moveTo>
                        <a:pt x="137" y="19"/>
                      </a:moveTo>
                      <a:cubicBezTo>
                        <a:pt x="10" y="19"/>
                        <a:pt x="10" y="19"/>
                        <a:pt x="10" y="19"/>
                      </a:cubicBezTo>
                      <a:cubicBezTo>
                        <a:pt x="4" y="19"/>
                        <a:pt x="0" y="15"/>
                        <a:pt x="0" y="10"/>
                      </a:cubicBezTo>
                      <a:cubicBezTo>
                        <a:pt x="0" y="4"/>
                        <a:pt x="4" y="0"/>
                        <a:pt x="10" y="0"/>
                      </a:cubicBezTo>
                      <a:cubicBezTo>
                        <a:pt x="137" y="0"/>
                        <a:pt x="137" y="0"/>
                        <a:pt x="137" y="0"/>
                      </a:cubicBezTo>
                      <a:cubicBezTo>
                        <a:pt x="143" y="0"/>
                        <a:pt x="147" y="4"/>
                        <a:pt x="147" y="10"/>
                      </a:cubicBezTo>
                      <a:cubicBezTo>
                        <a:pt x="147" y="15"/>
                        <a:pt x="143" y="19"/>
                        <a:pt x="137" y="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600">
                    <a:latin typeface="Arial Narrow" panose="020B0606020202030204" pitchFamily="34" charset="0"/>
                    <a:cs typeface="Arial" panose="020B0604020202020204" pitchFamily="34" charset="0"/>
                  </a:endParaRPr>
                </a:p>
              </p:txBody>
            </p:sp>
            <p:sp>
              <p:nvSpPr>
                <p:cNvPr id="39" name="Freeform 18">
                  <a:extLst>
                    <a:ext uri="{FF2B5EF4-FFF2-40B4-BE49-F238E27FC236}">
                      <a16:creationId xmlns:a16="http://schemas.microsoft.com/office/drawing/2014/main" id="{8FB550FC-9337-DF6B-5475-7532CFAED395}"/>
                    </a:ext>
                  </a:extLst>
                </p:cNvPr>
                <p:cNvSpPr/>
                <p:nvPr/>
              </p:nvSpPr>
              <p:spPr bwMode="auto">
                <a:xfrm>
                  <a:off x="5176" y="1778"/>
                  <a:ext cx="856" cy="882"/>
                </a:xfrm>
                <a:custGeom>
                  <a:avLst/>
                  <a:gdLst>
                    <a:gd name="T0" fmla="*/ 136 w 279"/>
                    <a:gd name="T1" fmla="*/ 287 h 287"/>
                    <a:gd name="T2" fmla="*/ 54 w 279"/>
                    <a:gd name="T3" fmla="*/ 262 h 287"/>
                    <a:gd name="T4" fmla="*/ 2 w 279"/>
                    <a:gd name="T5" fmla="*/ 196 h 287"/>
                    <a:gd name="T6" fmla="*/ 8 w 279"/>
                    <a:gd name="T7" fmla="*/ 184 h 287"/>
                    <a:gd name="T8" fmla="*/ 20 w 279"/>
                    <a:gd name="T9" fmla="*/ 189 h 287"/>
                    <a:gd name="T10" fmla="*/ 136 w 279"/>
                    <a:gd name="T11" fmla="*/ 268 h 287"/>
                    <a:gd name="T12" fmla="*/ 260 w 279"/>
                    <a:gd name="T13" fmla="*/ 144 h 287"/>
                    <a:gd name="T14" fmla="*/ 136 w 279"/>
                    <a:gd name="T15" fmla="*/ 19 h 287"/>
                    <a:gd name="T16" fmla="*/ 21 w 279"/>
                    <a:gd name="T17" fmla="*/ 96 h 287"/>
                    <a:gd name="T18" fmla="*/ 8 w 279"/>
                    <a:gd name="T19" fmla="*/ 102 h 287"/>
                    <a:gd name="T20" fmla="*/ 3 w 279"/>
                    <a:gd name="T21" fmla="*/ 89 h 287"/>
                    <a:gd name="T22" fmla="*/ 55 w 279"/>
                    <a:gd name="T23" fmla="*/ 25 h 287"/>
                    <a:gd name="T24" fmla="*/ 136 w 279"/>
                    <a:gd name="T25" fmla="*/ 0 h 287"/>
                    <a:gd name="T26" fmla="*/ 279 w 279"/>
                    <a:gd name="T27" fmla="*/ 144 h 287"/>
                    <a:gd name="T28" fmla="*/ 136 w 279"/>
                    <a:gd name="T29" fmla="*/ 287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9" h="287">
                      <a:moveTo>
                        <a:pt x="136" y="287"/>
                      </a:moveTo>
                      <a:cubicBezTo>
                        <a:pt x="106" y="287"/>
                        <a:pt x="78" y="278"/>
                        <a:pt x="54" y="262"/>
                      </a:cubicBezTo>
                      <a:cubicBezTo>
                        <a:pt x="31" y="245"/>
                        <a:pt x="13" y="223"/>
                        <a:pt x="2" y="196"/>
                      </a:cubicBezTo>
                      <a:cubicBezTo>
                        <a:pt x="0" y="191"/>
                        <a:pt x="3" y="186"/>
                        <a:pt x="8" y="184"/>
                      </a:cubicBezTo>
                      <a:cubicBezTo>
                        <a:pt x="12" y="182"/>
                        <a:pt x="18" y="184"/>
                        <a:pt x="20" y="189"/>
                      </a:cubicBezTo>
                      <a:cubicBezTo>
                        <a:pt x="39" y="237"/>
                        <a:pt x="84" y="268"/>
                        <a:pt x="136" y="268"/>
                      </a:cubicBezTo>
                      <a:cubicBezTo>
                        <a:pt x="204" y="268"/>
                        <a:pt x="260" y="212"/>
                        <a:pt x="260" y="144"/>
                      </a:cubicBezTo>
                      <a:cubicBezTo>
                        <a:pt x="260" y="75"/>
                        <a:pt x="204" y="19"/>
                        <a:pt x="136" y="19"/>
                      </a:cubicBezTo>
                      <a:cubicBezTo>
                        <a:pt x="85" y="19"/>
                        <a:pt x="40" y="50"/>
                        <a:pt x="21" y="96"/>
                      </a:cubicBezTo>
                      <a:cubicBezTo>
                        <a:pt x="19" y="101"/>
                        <a:pt x="13" y="104"/>
                        <a:pt x="8" y="102"/>
                      </a:cubicBezTo>
                      <a:cubicBezTo>
                        <a:pt x="3" y="100"/>
                        <a:pt x="1" y="94"/>
                        <a:pt x="3" y="89"/>
                      </a:cubicBezTo>
                      <a:cubicBezTo>
                        <a:pt x="14" y="63"/>
                        <a:pt x="32" y="41"/>
                        <a:pt x="55" y="25"/>
                      </a:cubicBezTo>
                      <a:cubicBezTo>
                        <a:pt x="79" y="9"/>
                        <a:pt x="107" y="0"/>
                        <a:pt x="136" y="0"/>
                      </a:cubicBezTo>
                      <a:cubicBezTo>
                        <a:pt x="215" y="0"/>
                        <a:pt x="279" y="65"/>
                        <a:pt x="279" y="144"/>
                      </a:cubicBezTo>
                      <a:cubicBezTo>
                        <a:pt x="279" y="223"/>
                        <a:pt x="215" y="287"/>
                        <a:pt x="136" y="28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600">
                    <a:latin typeface="Arial Narrow" panose="020B0606020202030204" pitchFamily="34" charset="0"/>
                    <a:cs typeface="Arial" panose="020B0604020202020204" pitchFamily="34" charset="0"/>
                  </a:endParaRPr>
                </a:p>
              </p:txBody>
            </p:sp>
            <p:sp>
              <p:nvSpPr>
                <p:cNvPr id="40" name="Freeform 19">
                  <a:extLst>
                    <a:ext uri="{FF2B5EF4-FFF2-40B4-BE49-F238E27FC236}">
                      <a16:creationId xmlns:a16="http://schemas.microsoft.com/office/drawing/2014/main" id="{95D267DE-4B5D-77D5-F379-E103C4F0DA22}"/>
                    </a:ext>
                  </a:extLst>
                </p:cNvPr>
                <p:cNvSpPr/>
                <p:nvPr/>
              </p:nvSpPr>
              <p:spPr bwMode="auto">
                <a:xfrm>
                  <a:off x="5154" y="2113"/>
                  <a:ext cx="148" cy="209"/>
                </a:xfrm>
                <a:custGeom>
                  <a:avLst/>
                  <a:gdLst>
                    <a:gd name="T0" fmla="*/ 11 w 48"/>
                    <a:gd name="T1" fmla="*/ 68 h 68"/>
                    <a:gd name="T2" fmla="*/ 4 w 48"/>
                    <a:gd name="T3" fmla="*/ 65 h 68"/>
                    <a:gd name="T4" fmla="*/ 4 w 48"/>
                    <a:gd name="T5" fmla="*/ 52 h 68"/>
                    <a:gd name="T6" fmla="*/ 21 w 48"/>
                    <a:gd name="T7" fmla="*/ 35 h 68"/>
                    <a:gd name="T8" fmla="*/ 4 w 48"/>
                    <a:gd name="T9" fmla="*/ 18 h 68"/>
                    <a:gd name="T10" fmla="*/ 4 w 48"/>
                    <a:gd name="T11" fmla="*/ 4 h 68"/>
                    <a:gd name="T12" fmla="*/ 18 w 48"/>
                    <a:gd name="T13" fmla="*/ 4 h 68"/>
                    <a:gd name="T14" fmla="*/ 48 w 48"/>
                    <a:gd name="T15" fmla="*/ 35 h 68"/>
                    <a:gd name="T16" fmla="*/ 18 w 48"/>
                    <a:gd name="T17" fmla="*/ 65 h 68"/>
                    <a:gd name="T18" fmla="*/ 11 w 48"/>
                    <a:gd name="T19" fmla="*/ 6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68">
                      <a:moveTo>
                        <a:pt x="11" y="68"/>
                      </a:moveTo>
                      <a:cubicBezTo>
                        <a:pt x="8" y="68"/>
                        <a:pt x="6" y="67"/>
                        <a:pt x="4" y="65"/>
                      </a:cubicBezTo>
                      <a:cubicBezTo>
                        <a:pt x="0" y="61"/>
                        <a:pt x="0" y="55"/>
                        <a:pt x="4" y="52"/>
                      </a:cubicBezTo>
                      <a:cubicBezTo>
                        <a:pt x="21" y="35"/>
                        <a:pt x="21" y="35"/>
                        <a:pt x="21" y="35"/>
                      </a:cubicBezTo>
                      <a:cubicBezTo>
                        <a:pt x="4" y="18"/>
                        <a:pt x="4" y="18"/>
                        <a:pt x="4" y="18"/>
                      </a:cubicBezTo>
                      <a:cubicBezTo>
                        <a:pt x="0" y="14"/>
                        <a:pt x="0" y="8"/>
                        <a:pt x="4" y="4"/>
                      </a:cubicBezTo>
                      <a:cubicBezTo>
                        <a:pt x="8" y="0"/>
                        <a:pt x="14" y="0"/>
                        <a:pt x="18" y="4"/>
                      </a:cubicBezTo>
                      <a:cubicBezTo>
                        <a:pt x="48" y="35"/>
                        <a:pt x="48" y="35"/>
                        <a:pt x="48" y="35"/>
                      </a:cubicBezTo>
                      <a:cubicBezTo>
                        <a:pt x="18" y="65"/>
                        <a:pt x="18" y="65"/>
                        <a:pt x="18" y="65"/>
                      </a:cubicBezTo>
                      <a:cubicBezTo>
                        <a:pt x="16" y="67"/>
                        <a:pt x="13" y="68"/>
                        <a:pt x="11" y="6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600">
                    <a:latin typeface="Arial Narrow" panose="020B0606020202030204" pitchFamily="34" charset="0"/>
                    <a:cs typeface="Arial" panose="020B0604020202020204" pitchFamily="34" charset="0"/>
                  </a:endParaRPr>
                </a:p>
              </p:txBody>
            </p:sp>
            <p:sp>
              <p:nvSpPr>
                <p:cNvPr id="41" name="Freeform 20">
                  <a:extLst>
                    <a:ext uri="{FF2B5EF4-FFF2-40B4-BE49-F238E27FC236}">
                      <a16:creationId xmlns:a16="http://schemas.microsoft.com/office/drawing/2014/main" id="{2B8C19E6-47A1-0790-8461-6424F4E41671}"/>
                    </a:ext>
                  </a:extLst>
                </p:cNvPr>
                <p:cNvSpPr/>
                <p:nvPr/>
              </p:nvSpPr>
              <p:spPr bwMode="auto">
                <a:xfrm>
                  <a:off x="5265" y="1883"/>
                  <a:ext cx="666" cy="672"/>
                </a:xfrm>
                <a:custGeom>
                  <a:avLst/>
                  <a:gdLst>
                    <a:gd name="T0" fmla="*/ 107 w 217"/>
                    <a:gd name="T1" fmla="*/ 219 h 219"/>
                    <a:gd name="T2" fmla="*/ 38 w 217"/>
                    <a:gd name="T3" fmla="*/ 195 h 219"/>
                    <a:gd name="T4" fmla="*/ 0 w 217"/>
                    <a:gd name="T5" fmla="*/ 134 h 219"/>
                    <a:gd name="T6" fmla="*/ 2 w 217"/>
                    <a:gd name="T7" fmla="*/ 131 h 219"/>
                    <a:gd name="T8" fmla="*/ 4 w 217"/>
                    <a:gd name="T9" fmla="*/ 133 h 219"/>
                    <a:gd name="T10" fmla="*/ 107 w 217"/>
                    <a:gd name="T11" fmla="*/ 215 h 219"/>
                    <a:gd name="T12" fmla="*/ 212 w 217"/>
                    <a:gd name="T13" fmla="*/ 110 h 219"/>
                    <a:gd name="T14" fmla="*/ 107 w 217"/>
                    <a:gd name="T15" fmla="*/ 5 h 219"/>
                    <a:gd name="T16" fmla="*/ 4 w 217"/>
                    <a:gd name="T17" fmla="*/ 86 h 219"/>
                    <a:gd name="T18" fmla="*/ 2 w 217"/>
                    <a:gd name="T19" fmla="*/ 88 h 219"/>
                    <a:gd name="T20" fmla="*/ 0 w 217"/>
                    <a:gd name="T21" fmla="*/ 85 h 219"/>
                    <a:gd name="T22" fmla="*/ 38 w 217"/>
                    <a:gd name="T23" fmla="*/ 24 h 219"/>
                    <a:gd name="T24" fmla="*/ 107 w 217"/>
                    <a:gd name="T25" fmla="*/ 0 h 219"/>
                    <a:gd name="T26" fmla="*/ 217 w 217"/>
                    <a:gd name="T27" fmla="*/ 110 h 219"/>
                    <a:gd name="T28" fmla="*/ 107 w 217"/>
                    <a:gd name="T29" fmla="*/ 219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7" h="219">
                      <a:moveTo>
                        <a:pt x="107" y="219"/>
                      </a:moveTo>
                      <a:cubicBezTo>
                        <a:pt x="82" y="219"/>
                        <a:pt x="58" y="211"/>
                        <a:pt x="38" y="195"/>
                      </a:cubicBezTo>
                      <a:cubicBezTo>
                        <a:pt x="19" y="179"/>
                        <a:pt x="6" y="158"/>
                        <a:pt x="0" y="134"/>
                      </a:cubicBezTo>
                      <a:cubicBezTo>
                        <a:pt x="0" y="133"/>
                        <a:pt x="1" y="132"/>
                        <a:pt x="2" y="131"/>
                      </a:cubicBezTo>
                      <a:cubicBezTo>
                        <a:pt x="3" y="131"/>
                        <a:pt x="4" y="132"/>
                        <a:pt x="4" y="133"/>
                      </a:cubicBezTo>
                      <a:cubicBezTo>
                        <a:pt x="15" y="180"/>
                        <a:pt x="58" y="215"/>
                        <a:pt x="107" y="215"/>
                      </a:cubicBezTo>
                      <a:cubicBezTo>
                        <a:pt x="165" y="215"/>
                        <a:pt x="212" y="168"/>
                        <a:pt x="212" y="110"/>
                      </a:cubicBezTo>
                      <a:cubicBezTo>
                        <a:pt x="212" y="52"/>
                        <a:pt x="165" y="5"/>
                        <a:pt x="107" y="5"/>
                      </a:cubicBezTo>
                      <a:cubicBezTo>
                        <a:pt x="58" y="5"/>
                        <a:pt x="15" y="39"/>
                        <a:pt x="4" y="86"/>
                      </a:cubicBezTo>
                      <a:cubicBezTo>
                        <a:pt x="4" y="88"/>
                        <a:pt x="3" y="88"/>
                        <a:pt x="2" y="88"/>
                      </a:cubicBezTo>
                      <a:cubicBezTo>
                        <a:pt x="1" y="88"/>
                        <a:pt x="0" y="87"/>
                        <a:pt x="0" y="85"/>
                      </a:cubicBezTo>
                      <a:cubicBezTo>
                        <a:pt x="6" y="62"/>
                        <a:pt x="19" y="40"/>
                        <a:pt x="38" y="24"/>
                      </a:cubicBezTo>
                      <a:cubicBezTo>
                        <a:pt x="58" y="9"/>
                        <a:pt x="82" y="0"/>
                        <a:pt x="107" y="0"/>
                      </a:cubicBezTo>
                      <a:cubicBezTo>
                        <a:pt x="167" y="0"/>
                        <a:pt x="217" y="49"/>
                        <a:pt x="217" y="110"/>
                      </a:cubicBezTo>
                      <a:cubicBezTo>
                        <a:pt x="217" y="170"/>
                        <a:pt x="167" y="219"/>
                        <a:pt x="107" y="2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600">
                    <a:latin typeface="Arial Narrow" panose="020B0606020202030204" pitchFamily="34" charset="0"/>
                    <a:cs typeface="Arial" panose="020B0604020202020204" pitchFamily="34" charset="0"/>
                  </a:endParaRPr>
                </a:p>
              </p:txBody>
            </p:sp>
            <p:sp>
              <p:nvSpPr>
                <p:cNvPr id="42" name="Freeform 21">
                  <a:extLst>
                    <a:ext uri="{FF2B5EF4-FFF2-40B4-BE49-F238E27FC236}">
                      <a16:creationId xmlns:a16="http://schemas.microsoft.com/office/drawing/2014/main" id="{90743DB3-6871-8297-57C7-C41E7BFDE915}"/>
                    </a:ext>
                  </a:extLst>
                </p:cNvPr>
                <p:cNvSpPr/>
                <p:nvPr/>
              </p:nvSpPr>
              <p:spPr bwMode="auto">
                <a:xfrm>
                  <a:off x="2386" y="2746"/>
                  <a:ext cx="409" cy="258"/>
                </a:xfrm>
                <a:custGeom>
                  <a:avLst/>
                  <a:gdLst>
                    <a:gd name="T0" fmla="*/ 11 w 133"/>
                    <a:gd name="T1" fmla="*/ 84 h 84"/>
                    <a:gd name="T2" fmla="*/ 3 w 133"/>
                    <a:gd name="T3" fmla="*/ 80 h 84"/>
                    <a:gd name="T4" fmla="*/ 6 w 133"/>
                    <a:gd name="T5" fmla="*/ 66 h 84"/>
                    <a:gd name="T6" fmla="*/ 117 w 133"/>
                    <a:gd name="T7" fmla="*/ 3 h 84"/>
                    <a:gd name="T8" fmla="*/ 130 w 133"/>
                    <a:gd name="T9" fmla="*/ 6 h 84"/>
                    <a:gd name="T10" fmla="*/ 126 w 133"/>
                    <a:gd name="T11" fmla="*/ 19 h 84"/>
                    <a:gd name="T12" fmla="*/ 16 w 133"/>
                    <a:gd name="T13" fmla="*/ 83 h 84"/>
                    <a:gd name="T14" fmla="*/ 11 w 133"/>
                    <a:gd name="T15" fmla="*/ 84 h 8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 h="84">
                      <a:moveTo>
                        <a:pt x="11" y="84"/>
                      </a:moveTo>
                      <a:cubicBezTo>
                        <a:pt x="8" y="84"/>
                        <a:pt x="4" y="83"/>
                        <a:pt x="3" y="80"/>
                      </a:cubicBezTo>
                      <a:cubicBezTo>
                        <a:pt x="0" y="75"/>
                        <a:pt x="2" y="69"/>
                        <a:pt x="6" y="66"/>
                      </a:cubicBezTo>
                      <a:cubicBezTo>
                        <a:pt x="117" y="3"/>
                        <a:pt x="117" y="3"/>
                        <a:pt x="117" y="3"/>
                      </a:cubicBezTo>
                      <a:cubicBezTo>
                        <a:pt x="121" y="0"/>
                        <a:pt x="127" y="1"/>
                        <a:pt x="130" y="6"/>
                      </a:cubicBezTo>
                      <a:cubicBezTo>
                        <a:pt x="133" y="11"/>
                        <a:pt x="131" y="16"/>
                        <a:pt x="126" y="19"/>
                      </a:cubicBezTo>
                      <a:cubicBezTo>
                        <a:pt x="16" y="83"/>
                        <a:pt x="16" y="83"/>
                        <a:pt x="16" y="83"/>
                      </a:cubicBezTo>
                      <a:cubicBezTo>
                        <a:pt x="14" y="84"/>
                        <a:pt x="13" y="84"/>
                        <a:pt x="11" y="8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600">
                    <a:latin typeface="Arial Narrow" panose="020B0606020202030204" pitchFamily="34" charset="0"/>
                    <a:cs typeface="Arial" panose="020B0604020202020204" pitchFamily="34" charset="0"/>
                  </a:endParaRPr>
                </a:p>
              </p:txBody>
            </p:sp>
            <p:sp>
              <p:nvSpPr>
                <p:cNvPr id="43" name="Freeform 22">
                  <a:extLst>
                    <a:ext uri="{FF2B5EF4-FFF2-40B4-BE49-F238E27FC236}">
                      <a16:creationId xmlns:a16="http://schemas.microsoft.com/office/drawing/2014/main" id="{BA18FFAF-5EE3-E9AB-BA95-4D6682EC0055}"/>
                    </a:ext>
                  </a:extLst>
                </p:cNvPr>
                <p:cNvSpPr/>
                <p:nvPr/>
              </p:nvSpPr>
              <p:spPr bwMode="auto">
                <a:xfrm>
                  <a:off x="1659" y="2706"/>
                  <a:ext cx="902" cy="888"/>
                </a:xfrm>
                <a:custGeom>
                  <a:avLst/>
                  <a:gdLst>
                    <a:gd name="T0" fmla="*/ 148 w 294"/>
                    <a:gd name="T1" fmla="*/ 289 h 289"/>
                    <a:gd name="T2" fmla="*/ 24 w 294"/>
                    <a:gd name="T3" fmla="*/ 217 h 289"/>
                    <a:gd name="T4" fmla="*/ 9 w 294"/>
                    <a:gd name="T5" fmla="*/ 108 h 289"/>
                    <a:gd name="T6" fmla="*/ 76 w 294"/>
                    <a:gd name="T7" fmla="*/ 21 h 289"/>
                    <a:gd name="T8" fmla="*/ 160 w 294"/>
                    <a:gd name="T9" fmla="*/ 2 h 289"/>
                    <a:gd name="T10" fmla="*/ 237 w 294"/>
                    <a:gd name="T11" fmla="*/ 33 h 289"/>
                    <a:gd name="T12" fmla="*/ 239 w 294"/>
                    <a:gd name="T13" fmla="*/ 47 h 289"/>
                    <a:gd name="T14" fmla="*/ 226 w 294"/>
                    <a:gd name="T15" fmla="*/ 48 h 289"/>
                    <a:gd name="T16" fmla="*/ 86 w 294"/>
                    <a:gd name="T17" fmla="*/ 38 h 289"/>
                    <a:gd name="T18" fmla="*/ 28 w 294"/>
                    <a:gd name="T19" fmla="*/ 113 h 289"/>
                    <a:gd name="T20" fmla="*/ 40 w 294"/>
                    <a:gd name="T21" fmla="*/ 208 h 289"/>
                    <a:gd name="T22" fmla="*/ 210 w 294"/>
                    <a:gd name="T23" fmla="*/ 253 h 289"/>
                    <a:gd name="T24" fmla="*/ 271 w 294"/>
                    <a:gd name="T25" fmla="*/ 129 h 289"/>
                    <a:gd name="T26" fmla="*/ 280 w 294"/>
                    <a:gd name="T27" fmla="*/ 118 h 289"/>
                    <a:gd name="T28" fmla="*/ 290 w 294"/>
                    <a:gd name="T29" fmla="*/ 126 h 289"/>
                    <a:gd name="T30" fmla="*/ 277 w 294"/>
                    <a:gd name="T31" fmla="*/ 208 h 289"/>
                    <a:gd name="T32" fmla="*/ 220 w 294"/>
                    <a:gd name="T33" fmla="*/ 270 h 289"/>
                    <a:gd name="T34" fmla="*/ 148 w 294"/>
                    <a:gd name="T35" fmla="*/ 289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94" h="289">
                      <a:moveTo>
                        <a:pt x="148" y="289"/>
                      </a:moveTo>
                      <a:cubicBezTo>
                        <a:pt x="99" y="289"/>
                        <a:pt x="50" y="263"/>
                        <a:pt x="24" y="217"/>
                      </a:cubicBezTo>
                      <a:cubicBezTo>
                        <a:pt x="5" y="184"/>
                        <a:pt x="0" y="145"/>
                        <a:pt x="9" y="108"/>
                      </a:cubicBezTo>
                      <a:cubicBezTo>
                        <a:pt x="19" y="71"/>
                        <a:pt x="43" y="40"/>
                        <a:pt x="76" y="21"/>
                      </a:cubicBezTo>
                      <a:cubicBezTo>
                        <a:pt x="102" y="6"/>
                        <a:pt x="131" y="0"/>
                        <a:pt x="160" y="2"/>
                      </a:cubicBezTo>
                      <a:cubicBezTo>
                        <a:pt x="188" y="5"/>
                        <a:pt x="215" y="15"/>
                        <a:pt x="237" y="33"/>
                      </a:cubicBezTo>
                      <a:cubicBezTo>
                        <a:pt x="242" y="36"/>
                        <a:pt x="242" y="42"/>
                        <a:pt x="239" y="47"/>
                      </a:cubicBezTo>
                      <a:cubicBezTo>
                        <a:pt x="236" y="51"/>
                        <a:pt x="230" y="51"/>
                        <a:pt x="226" y="48"/>
                      </a:cubicBezTo>
                      <a:cubicBezTo>
                        <a:pt x="185" y="16"/>
                        <a:pt x="130" y="12"/>
                        <a:pt x="86" y="38"/>
                      </a:cubicBezTo>
                      <a:cubicBezTo>
                        <a:pt x="57" y="54"/>
                        <a:pt x="37" y="81"/>
                        <a:pt x="28" y="113"/>
                      </a:cubicBezTo>
                      <a:cubicBezTo>
                        <a:pt x="19" y="145"/>
                        <a:pt x="24" y="179"/>
                        <a:pt x="40" y="208"/>
                      </a:cubicBezTo>
                      <a:cubicBezTo>
                        <a:pt x="75" y="267"/>
                        <a:pt x="151" y="287"/>
                        <a:pt x="210" y="253"/>
                      </a:cubicBezTo>
                      <a:cubicBezTo>
                        <a:pt x="254" y="228"/>
                        <a:pt x="278" y="179"/>
                        <a:pt x="271" y="129"/>
                      </a:cubicBezTo>
                      <a:cubicBezTo>
                        <a:pt x="271" y="124"/>
                        <a:pt x="274" y="119"/>
                        <a:pt x="280" y="118"/>
                      </a:cubicBezTo>
                      <a:cubicBezTo>
                        <a:pt x="285" y="117"/>
                        <a:pt x="290" y="121"/>
                        <a:pt x="290" y="126"/>
                      </a:cubicBezTo>
                      <a:cubicBezTo>
                        <a:pt x="294" y="154"/>
                        <a:pt x="290" y="182"/>
                        <a:pt x="277" y="208"/>
                      </a:cubicBezTo>
                      <a:cubicBezTo>
                        <a:pt x="265" y="234"/>
                        <a:pt x="245" y="255"/>
                        <a:pt x="220" y="270"/>
                      </a:cubicBezTo>
                      <a:cubicBezTo>
                        <a:pt x="197" y="283"/>
                        <a:pt x="173" y="289"/>
                        <a:pt x="148" y="28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600">
                    <a:latin typeface="Arial Narrow" panose="020B0606020202030204" pitchFamily="34" charset="0"/>
                    <a:cs typeface="Arial" panose="020B0604020202020204" pitchFamily="34" charset="0"/>
                  </a:endParaRPr>
                </a:p>
              </p:txBody>
            </p:sp>
            <p:sp>
              <p:nvSpPr>
                <p:cNvPr id="44" name="Freeform 23">
                  <a:extLst>
                    <a:ext uri="{FF2B5EF4-FFF2-40B4-BE49-F238E27FC236}">
                      <a16:creationId xmlns:a16="http://schemas.microsoft.com/office/drawing/2014/main" id="{86437F2E-DB78-E52D-E1EC-7120138C9642}"/>
                    </a:ext>
                  </a:extLst>
                </p:cNvPr>
                <p:cNvSpPr/>
                <p:nvPr/>
              </p:nvSpPr>
              <p:spPr bwMode="auto">
                <a:xfrm>
                  <a:off x="2365" y="2853"/>
                  <a:ext cx="169" cy="191"/>
                </a:xfrm>
                <a:custGeom>
                  <a:avLst/>
                  <a:gdLst>
                    <a:gd name="T0" fmla="*/ 44 w 55"/>
                    <a:gd name="T1" fmla="*/ 62 h 62"/>
                    <a:gd name="T2" fmla="*/ 42 w 55"/>
                    <a:gd name="T3" fmla="*/ 61 h 62"/>
                    <a:gd name="T4" fmla="*/ 0 w 55"/>
                    <a:gd name="T5" fmla="*/ 50 h 62"/>
                    <a:gd name="T6" fmla="*/ 11 w 55"/>
                    <a:gd name="T7" fmla="*/ 8 h 62"/>
                    <a:gd name="T8" fmla="*/ 23 w 55"/>
                    <a:gd name="T9" fmla="*/ 2 h 62"/>
                    <a:gd name="T10" fmla="*/ 30 w 55"/>
                    <a:gd name="T11" fmla="*/ 13 h 62"/>
                    <a:gd name="T12" fmla="*/ 23 w 55"/>
                    <a:gd name="T13" fmla="*/ 37 h 62"/>
                    <a:gd name="T14" fmla="*/ 47 w 55"/>
                    <a:gd name="T15" fmla="*/ 43 h 62"/>
                    <a:gd name="T16" fmla="*/ 53 w 55"/>
                    <a:gd name="T17" fmla="*/ 55 h 62"/>
                    <a:gd name="T18" fmla="*/ 44 w 55"/>
                    <a:gd name="T19" fmla="*/ 6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 h="62">
                      <a:moveTo>
                        <a:pt x="44" y="62"/>
                      </a:moveTo>
                      <a:cubicBezTo>
                        <a:pt x="43" y="62"/>
                        <a:pt x="42" y="62"/>
                        <a:pt x="42" y="61"/>
                      </a:cubicBezTo>
                      <a:cubicBezTo>
                        <a:pt x="0" y="50"/>
                        <a:pt x="0" y="50"/>
                        <a:pt x="0" y="50"/>
                      </a:cubicBezTo>
                      <a:cubicBezTo>
                        <a:pt x="11" y="8"/>
                        <a:pt x="11" y="8"/>
                        <a:pt x="11" y="8"/>
                      </a:cubicBezTo>
                      <a:cubicBezTo>
                        <a:pt x="12" y="3"/>
                        <a:pt x="18" y="0"/>
                        <a:pt x="23" y="2"/>
                      </a:cubicBezTo>
                      <a:cubicBezTo>
                        <a:pt x="28" y="3"/>
                        <a:pt x="31" y="8"/>
                        <a:pt x="30" y="13"/>
                      </a:cubicBezTo>
                      <a:cubicBezTo>
                        <a:pt x="23" y="37"/>
                        <a:pt x="23" y="37"/>
                        <a:pt x="23" y="37"/>
                      </a:cubicBezTo>
                      <a:cubicBezTo>
                        <a:pt x="47" y="43"/>
                        <a:pt x="47" y="43"/>
                        <a:pt x="47" y="43"/>
                      </a:cubicBezTo>
                      <a:cubicBezTo>
                        <a:pt x="52" y="44"/>
                        <a:pt x="55" y="49"/>
                        <a:pt x="53" y="55"/>
                      </a:cubicBezTo>
                      <a:cubicBezTo>
                        <a:pt x="52" y="59"/>
                        <a:pt x="48" y="62"/>
                        <a:pt x="44" y="6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600">
                    <a:latin typeface="Arial Narrow" panose="020B0606020202030204" pitchFamily="34" charset="0"/>
                    <a:cs typeface="Arial" panose="020B0604020202020204" pitchFamily="34" charset="0"/>
                  </a:endParaRPr>
                </a:p>
              </p:txBody>
            </p:sp>
            <p:sp>
              <p:nvSpPr>
                <p:cNvPr id="45" name="Freeform 24">
                  <a:extLst>
                    <a:ext uri="{FF2B5EF4-FFF2-40B4-BE49-F238E27FC236}">
                      <a16:creationId xmlns:a16="http://schemas.microsoft.com/office/drawing/2014/main" id="{B0ECC8B9-5A8D-A635-99B3-5695A64237DD}"/>
                    </a:ext>
                  </a:extLst>
                </p:cNvPr>
                <p:cNvSpPr/>
                <p:nvPr/>
              </p:nvSpPr>
              <p:spPr bwMode="auto">
                <a:xfrm>
                  <a:off x="1730" y="2798"/>
                  <a:ext cx="736" cy="725"/>
                </a:xfrm>
                <a:custGeom>
                  <a:avLst/>
                  <a:gdLst>
                    <a:gd name="T0" fmla="*/ 125 w 240"/>
                    <a:gd name="T1" fmla="*/ 225 h 236"/>
                    <a:gd name="T2" fmla="*/ 30 w 240"/>
                    <a:gd name="T3" fmla="*/ 170 h 236"/>
                    <a:gd name="T4" fmla="*/ 70 w 240"/>
                    <a:gd name="T5" fmla="*/ 21 h 236"/>
                    <a:gd name="T6" fmla="*/ 142 w 240"/>
                    <a:gd name="T7" fmla="*/ 7 h 236"/>
                    <a:gd name="T8" fmla="*/ 205 w 240"/>
                    <a:gd name="T9" fmla="*/ 41 h 236"/>
                    <a:gd name="T10" fmla="*/ 205 w 240"/>
                    <a:gd name="T11" fmla="*/ 44 h 236"/>
                    <a:gd name="T12" fmla="*/ 202 w 240"/>
                    <a:gd name="T13" fmla="*/ 44 h 236"/>
                    <a:gd name="T14" fmla="*/ 72 w 240"/>
                    <a:gd name="T15" fmla="*/ 25 h 236"/>
                    <a:gd name="T16" fmla="*/ 34 w 240"/>
                    <a:gd name="T17" fmla="*/ 168 h 236"/>
                    <a:gd name="T18" fmla="*/ 177 w 240"/>
                    <a:gd name="T19" fmla="*/ 207 h 236"/>
                    <a:gd name="T20" fmla="*/ 225 w 240"/>
                    <a:gd name="T21" fmla="*/ 84 h 236"/>
                    <a:gd name="T22" fmla="*/ 227 w 240"/>
                    <a:gd name="T23" fmla="*/ 82 h 236"/>
                    <a:gd name="T24" fmla="*/ 229 w 240"/>
                    <a:gd name="T25" fmla="*/ 83 h 236"/>
                    <a:gd name="T26" fmla="*/ 227 w 240"/>
                    <a:gd name="T27" fmla="*/ 155 h 236"/>
                    <a:gd name="T28" fmla="*/ 180 w 240"/>
                    <a:gd name="T29" fmla="*/ 210 h 236"/>
                    <a:gd name="T30" fmla="*/ 125 w 240"/>
                    <a:gd name="T31" fmla="*/ 225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0" h="236">
                      <a:moveTo>
                        <a:pt x="125" y="225"/>
                      </a:moveTo>
                      <a:cubicBezTo>
                        <a:pt x="87" y="225"/>
                        <a:pt x="50" y="205"/>
                        <a:pt x="30" y="170"/>
                      </a:cubicBezTo>
                      <a:cubicBezTo>
                        <a:pt x="0" y="118"/>
                        <a:pt x="18" y="51"/>
                        <a:pt x="70" y="21"/>
                      </a:cubicBezTo>
                      <a:cubicBezTo>
                        <a:pt x="92" y="8"/>
                        <a:pt x="117" y="4"/>
                        <a:pt x="142" y="7"/>
                      </a:cubicBezTo>
                      <a:cubicBezTo>
                        <a:pt x="166" y="11"/>
                        <a:pt x="189" y="23"/>
                        <a:pt x="205" y="41"/>
                      </a:cubicBezTo>
                      <a:cubicBezTo>
                        <a:pt x="206" y="42"/>
                        <a:pt x="206" y="43"/>
                        <a:pt x="205" y="44"/>
                      </a:cubicBezTo>
                      <a:cubicBezTo>
                        <a:pt x="204" y="45"/>
                        <a:pt x="203" y="45"/>
                        <a:pt x="202" y="44"/>
                      </a:cubicBezTo>
                      <a:cubicBezTo>
                        <a:pt x="169" y="8"/>
                        <a:pt x="114" y="0"/>
                        <a:pt x="72" y="25"/>
                      </a:cubicBezTo>
                      <a:cubicBezTo>
                        <a:pt x="22" y="54"/>
                        <a:pt x="5" y="118"/>
                        <a:pt x="34" y="168"/>
                      </a:cubicBezTo>
                      <a:cubicBezTo>
                        <a:pt x="63" y="218"/>
                        <a:pt x="127" y="236"/>
                        <a:pt x="177" y="207"/>
                      </a:cubicBezTo>
                      <a:cubicBezTo>
                        <a:pt x="220" y="182"/>
                        <a:pt x="240" y="131"/>
                        <a:pt x="225" y="84"/>
                      </a:cubicBezTo>
                      <a:cubicBezTo>
                        <a:pt x="225" y="83"/>
                        <a:pt x="226" y="82"/>
                        <a:pt x="227" y="82"/>
                      </a:cubicBezTo>
                      <a:cubicBezTo>
                        <a:pt x="228" y="81"/>
                        <a:pt x="229" y="82"/>
                        <a:pt x="229" y="83"/>
                      </a:cubicBezTo>
                      <a:cubicBezTo>
                        <a:pt x="237" y="106"/>
                        <a:pt x="236" y="132"/>
                        <a:pt x="227" y="155"/>
                      </a:cubicBezTo>
                      <a:cubicBezTo>
                        <a:pt x="218" y="178"/>
                        <a:pt x="201" y="198"/>
                        <a:pt x="180" y="210"/>
                      </a:cubicBezTo>
                      <a:cubicBezTo>
                        <a:pt x="162" y="220"/>
                        <a:pt x="144" y="225"/>
                        <a:pt x="125" y="2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600">
                    <a:latin typeface="Arial Narrow" panose="020B0606020202030204" pitchFamily="34" charset="0"/>
                    <a:cs typeface="Arial" panose="020B0604020202020204" pitchFamily="34" charset="0"/>
                  </a:endParaRPr>
                </a:p>
              </p:txBody>
            </p:sp>
            <p:sp>
              <p:nvSpPr>
                <p:cNvPr id="46" name="Freeform 25">
                  <a:extLst>
                    <a:ext uri="{FF2B5EF4-FFF2-40B4-BE49-F238E27FC236}">
                      <a16:creationId xmlns:a16="http://schemas.microsoft.com/office/drawing/2014/main" id="{0C5451A7-5EAD-C013-9E2A-BC4B245654D3}"/>
                    </a:ext>
                  </a:extLst>
                </p:cNvPr>
                <p:cNvSpPr/>
                <p:nvPr/>
              </p:nvSpPr>
              <p:spPr bwMode="auto">
                <a:xfrm>
                  <a:off x="4663" y="1431"/>
                  <a:ext cx="405" cy="258"/>
                </a:xfrm>
                <a:custGeom>
                  <a:avLst/>
                  <a:gdLst>
                    <a:gd name="T0" fmla="*/ 11 w 132"/>
                    <a:gd name="T1" fmla="*/ 84 h 84"/>
                    <a:gd name="T2" fmla="*/ 2 w 132"/>
                    <a:gd name="T3" fmla="*/ 79 h 84"/>
                    <a:gd name="T4" fmla="*/ 6 w 132"/>
                    <a:gd name="T5" fmla="*/ 66 h 84"/>
                    <a:gd name="T6" fmla="*/ 117 w 132"/>
                    <a:gd name="T7" fmla="*/ 2 h 84"/>
                    <a:gd name="T8" fmla="*/ 130 w 132"/>
                    <a:gd name="T9" fmla="*/ 6 h 84"/>
                    <a:gd name="T10" fmla="*/ 126 w 132"/>
                    <a:gd name="T11" fmla="*/ 19 h 84"/>
                    <a:gd name="T12" fmla="*/ 16 w 132"/>
                    <a:gd name="T13" fmla="*/ 83 h 84"/>
                    <a:gd name="T14" fmla="*/ 11 w 132"/>
                    <a:gd name="T15" fmla="*/ 84 h 8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 h="84">
                      <a:moveTo>
                        <a:pt x="11" y="84"/>
                      </a:moveTo>
                      <a:cubicBezTo>
                        <a:pt x="7" y="84"/>
                        <a:pt x="4" y="82"/>
                        <a:pt x="2" y="79"/>
                      </a:cubicBezTo>
                      <a:cubicBezTo>
                        <a:pt x="0" y="75"/>
                        <a:pt x="1" y="69"/>
                        <a:pt x="6" y="66"/>
                      </a:cubicBezTo>
                      <a:cubicBezTo>
                        <a:pt x="117" y="2"/>
                        <a:pt x="117" y="2"/>
                        <a:pt x="117" y="2"/>
                      </a:cubicBezTo>
                      <a:cubicBezTo>
                        <a:pt x="121" y="0"/>
                        <a:pt x="127" y="1"/>
                        <a:pt x="130" y="6"/>
                      </a:cubicBezTo>
                      <a:cubicBezTo>
                        <a:pt x="132" y="10"/>
                        <a:pt x="131" y="16"/>
                        <a:pt x="126" y="19"/>
                      </a:cubicBezTo>
                      <a:cubicBezTo>
                        <a:pt x="16" y="83"/>
                        <a:pt x="16" y="83"/>
                        <a:pt x="16" y="83"/>
                      </a:cubicBezTo>
                      <a:cubicBezTo>
                        <a:pt x="14" y="84"/>
                        <a:pt x="12" y="84"/>
                        <a:pt x="11" y="8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600">
                    <a:latin typeface="Arial Narrow" panose="020B0606020202030204" pitchFamily="34" charset="0"/>
                    <a:cs typeface="Arial" panose="020B0604020202020204" pitchFamily="34" charset="0"/>
                  </a:endParaRPr>
                </a:p>
              </p:txBody>
            </p:sp>
            <p:sp>
              <p:nvSpPr>
                <p:cNvPr id="47" name="Freeform 26">
                  <a:extLst>
                    <a:ext uri="{FF2B5EF4-FFF2-40B4-BE49-F238E27FC236}">
                      <a16:creationId xmlns:a16="http://schemas.microsoft.com/office/drawing/2014/main" id="{2081898F-910F-9A34-94F2-5C38AFFF2892}"/>
                    </a:ext>
                  </a:extLst>
                </p:cNvPr>
                <p:cNvSpPr/>
                <p:nvPr/>
              </p:nvSpPr>
              <p:spPr bwMode="auto">
                <a:xfrm>
                  <a:off x="4894" y="829"/>
                  <a:ext cx="905" cy="897"/>
                </a:xfrm>
                <a:custGeom>
                  <a:avLst/>
                  <a:gdLst>
                    <a:gd name="T0" fmla="*/ 146 w 295"/>
                    <a:gd name="T1" fmla="*/ 292 h 292"/>
                    <a:gd name="T2" fmla="*/ 135 w 295"/>
                    <a:gd name="T3" fmla="*/ 292 h 292"/>
                    <a:gd name="T4" fmla="*/ 57 w 295"/>
                    <a:gd name="T5" fmla="*/ 261 h 292"/>
                    <a:gd name="T6" fmla="*/ 55 w 295"/>
                    <a:gd name="T7" fmla="*/ 248 h 292"/>
                    <a:gd name="T8" fmla="*/ 69 w 295"/>
                    <a:gd name="T9" fmla="*/ 246 h 292"/>
                    <a:gd name="T10" fmla="*/ 208 w 295"/>
                    <a:gd name="T11" fmla="*/ 257 h 292"/>
                    <a:gd name="T12" fmla="*/ 266 w 295"/>
                    <a:gd name="T13" fmla="*/ 181 h 292"/>
                    <a:gd name="T14" fmla="*/ 254 w 295"/>
                    <a:gd name="T15" fmla="*/ 87 h 292"/>
                    <a:gd name="T16" fmla="*/ 178 w 295"/>
                    <a:gd name="T17" fmla="*/ 29 h 292"/>
                    <a:gd name="T18" fmla="*/ 84 w 295"/>
                    <a:gd name="T19" fmla="*/ 41 h 292"/>
                    <a:gd name="T20" fmla="*/ 23 w 295"/>
                    <a:gd name="T21" fmla="*/ 166 h 292"/>
                    <a:gd name="T22" fmla="*/ 15 w 295"/>
                    <a:gd name="T23" fmla="*/ 176 h 292"/>
                    <a:gd name="T24" fmla="*/ 4 w 295"/>
                    <a:gd name="T25" fmla="*/ 168 h 292"/>
                    <a:gd name="T26" fmla="*/ 17 w 295"/>
                    <a:gd name="T27" fmla="*/ 87 h 292"/>
                    <a:gd name="T28" fmla="*/ 75 w 295"/>
                    <a:gd name="T29" fmla="*/ 25 h 292"/>
                    <a:gd name="T30" fmla="*/ 183 w 295"/>
                    <a:gd name="T31" fmla="*/ 10 h 292"/>
                    <a:gd name="T32" fmla="*/ 271 w 295"/>
                    <a:gd name="T33" fmla="*/ 77 h 292"/>
                    <a:gd name="T34" fmla="*/ 285 w 295"/>
                    <a:gd name="T35" fmla="*/ 186 h 292"/>
                    <a:gd name="T36" fmla="*/ 218 w 295"/>
                    <a:gd name="T37" fmla="*/ 273 h 292"/>
                    <a:gd name="T38" fmla="*/ 146 w 295"/>
                    <a:gd name="T39" fmla="*/ 292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95" h="292">
                      <a:moveTo>
                        <a:pt x="146" y="292"/>
                      </a:moveTo>
                      <a:cubicBezTo>
                        <a:pt x="143" y="292"/>
                        <a:pt x="139" y="292"/>
                        <a:pt x="135" y="292"/>
                      </a:cubicBezTo>
                      <a:cubicBezTo>
                        <a:pt x="106" y="290"/>
                        <a:pt x="79" y="279"/>
                        <a:pt x="57" y="261"/>
                      </a:cubicBezTo>
                      <a:cubicBezTo>
                        <a:pt x="53" y="258"/>
                        <a:pt x="52" y="252"/>
                        <a:pt x="55" y="248"/>
                      </a:cubicBezTo>
                      <a:cubicBezTo>
                        <a:pt x="59" y="244"/>
                        <a:pt x="65" y="243"/>
                        <a:pt x="69" y="246"/>
                      </a:cubicBezTo>
                      <a:cubicBezTo>
                        <a:pt x="109" y="278"/>
                        <a:pt x="164" y="282"/>
                        <a:pt x="208" y="257"/>
                      </a:cubicBezTo>
                      <a:cubicBezTo>
                        <a:pt x="237" y="240"/>
                        <a:pt x="258" y="213"/>
                        <a:pt x="266" y="181"/>
                      </a:cubicBezTo>
                      <a:cubicBezTo>
                        <a:pt x="275" y="149"/>
                        <a:pt x="271" y="116"/>
                        <a:pt x="254" y="87"/>
                      </a:cubicBezTo>
                      <a:cubicBezTo>
                        <a:pt x="237" y="58"/>
                        <a:pt x="211" y="37"/>
                        <a:pt x="178" y="29"/>
                      </a:cubicBezTo>
                      <a:cubicBezTo>
                        <a:pt x="146" y="20"/>
                        <a:pt x="113" y="25"/>
                        <a:pt x="84" y="41"/>
                      </a:cubicBezTo>
                      <a:cubicBezTo>
                        <a:pt x="40" y="67"/>
                        <a:pt x="16" y="115"/>
                        <a:pt x="23" y="166"/>
                      </a:cubicBezTo>
                      <a:cubicBezTo>
                        <a:pt x="24" y="171"/>
                        <a:pt x="20" y="176"/>
                        <a:pt x="15" y="176"/>
                      </a:cubicBezTo>
                      <a:cubicBezTo>
                        <a:pt x="10" y="177"/>
                        <a:pt x="5" y="173"/>
                        <a:pt x="4" y="168"/>
                      </a:cubicBezTo>
                      <a:cubicBezTo>
                        <a:pt x="0" y="140"/>
                        <a:pt x="5" y="112"/>
                        <a:pt x="17" y="87"/>
                      </a:cubicBezTo>
                      <a:cubicBezTo>
                        <a:pt x="30" y="61"/>
                        <a:pt x="49" y="39"/>
                        <a:pt x="75" y="25"/>
                      </a:cubicBezTo>
                      <a:cubicBezTo>
                        <a:pt x="108" y="5"/>
                        <a:pt x="146" y="0"/>
                        <a:pt x="183" y="10"/>
                      </a:cubicBezTo>
                      <a:cubicBezTo>
                        <a:pt x="220" y="20"/>
                        <a:pt x="251" y="44"/>
                        <a:pt x="271" y="77"/>
                      </a:cubicBezTo>
                      <a:cubicBezTo>
                        <a:pt x="290" y="110"/>
                        <a:pt x="295" y="149"/>
                        <a:pt x="285" y="186"/>
                      </a:cubicBezTo>
                      <a:cubicBezTo>
                        <a:pt x="275" y="223"/>
                        <a:pt x="251" y="254"/>
                        <a:pt x="218" y="273"/>
                      </a:cubicBezTo>
                      <a:cubicBezTo>
                        <a:pt x="196" y="286"/>
                        <a:pt x="172" y="292"/>
                        <a:pt x="146" y="29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600">
                    <a:latin typeface="Arial Narrow" panose="020B0606020202030204" pitchFamily="34" charset="0"/>
                    <a:cs typeface="Arial" panose="020B0604020202020204" pitchFamily="34" charset="0"/>
                  </a:endParaRPr>
                </a:p>
              </p:txBody>
            </p:sp>
            <p:sp>
              <p:nvSpPr>
                <p:cNvPr id="48" name="Freeform 27">
                  <a:extLst>
                    <a:ext uri="{FF2B5EF4-FFF2-40B4-BE49-F238E27FC236}">
                      <a16:creationId xmlns:a16="http://schemas.microsoft.com/office/drawing/2014/main" id="{5B26D521-4B91-A093-1D94-4B24E29779EE}"/>
                    </a:ext>
                  </a:extLst>
                </p:cNvPr>
                <p:cNvSpPr/>
                <p:nvPr/>
              </p:nvSpPr>
              <p:spPr bwMode="auto">
                <a:xfrm>
                  <a:off x="4924" y="1394"/>
                  <a:ext cx="166" cy="187"/>
                </a:xfrm>
                <a:custGeom>
                  <a:avLst/>
                  <a:gdLst>
                    <a:gd name="T0" fmla="*/ 34 w 54"/>
                    <a:gd name="T1" fmla="*/ 61 h 61"/>
                    <a:gd name="T2" fmla="*/ 32 w 54"/>
                    <a:gd name="T3" fmla="*/ 61 h 61"/>
                    <a:gd name="T4" fmla="*/ 25 w 54"/>
                    <a:gd name="T5" fmla="*/ 49 h 61"/>
                    <a:gd name="T6" fmla="*/ 31 w 54"/>
                    <a:gd name="T7" fmla="*/ 26 h 61"/>
                    <a:gd name="T8" fmla="*/ 8 w 54"/>
                    <a:gd name="T9" fmla="*/ 20 h 61"/>
                    <a:gd name="T10" fmla="*/ 1 w 54"/>
                    <a:gd name="T11" fmla="*/ 8 h 61"/>
                    <a:gd name="T12" fmla="*/ 13 w 54"/>
                    <a:gd name="T13" fmla="*/ 1 h 61"/>
                    <a:gd name="T14" fmla="*/ 54 w 54"/>
                    <a:gd name="T15" fmla="*/ 12 h 61"/>
                    <a:gd name="T16" fmla="*/ 43 w 54"/>
                    <a:gd name="T17" fmla="*/ 54 h 61"/>
                    <a:gd name="T18" fmla="*/ 34 w 54"/>
                    <a:gd name="T19" fmla="*/ 6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 h="61">
                      <a:moveTo>
                        <a:pt x="34" y="61"/>
                      </a:moveTo>
                      <a:cubicBezTo>
                        <a:pt x="33" y="61"/>
                        <a:pt x="32" y="61"/>
                        <a:pt x="32" y="61"/>
                      </a:cubicBezTo>
                      <a:cubicBezTo>
                        <a:pt x="26" y="59"/>
                        <a:pt x="23" y="54"/>
                        <a:pt x="25" y="49"/>
                      </a:cubicBezTo>
                      <a:cubicBezTo>
                        <a:pt x="31" y="26"/>
                        <a:pt x="31" y="26"/>
                        <a:pt x="31" y="26"/>
                      </a:cubicBezTo>
                      <a:cubicBezTo>
                        <a:pt x="8" y="20"/>
                        <a:pt x="8" y="20"/>
                        <a:pt x="8" y="20"/>
                      </a:cubicBezTo>
                      <a:cubicBezTo>
                        <a:pt x="3" y="18"/>
                        <a:pt x="0" y="13"/>
                        <a:pt x="1" y="8"/>
                      </a:cubicBezTo>
                      <a:cubicBezTo>
                        <a:pt x="2" y="3"/>
                        <a:pt x="8" y="0"/>
                        <a:pt x="13" y="1"/>
                      </a:cubicBezTo>
                      <a:cubicBezTo>
                        <a:pt x="54" y="12"/>
                        <a:pt x="54" y="12"/>
                        <a:pt x="54" y="12"/>
                      </a:cubicBezTo>
                      <a:cubicBezTo>
                        <a:pt x="43" y="54"/>
                        <a:pt x="43" y="54"/>
                        <a:pt x="43" y="54"/>
                      </a:cubicBezTo>
                      <a:cubicBezTo>
                        <a:pt x="42" y="58"/>
                        <a:pt x="38" y="61"/>
                        <a:pt x="34" y="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600">
                    <a:latin typeface="Arial Narrow" panose="020B0606020202030204" pitchFamily="34" charset="0"/>
                    <a:cs typeface="Arial" panose="020B0604020202020204" pitchFamily="34" charset="0"/>
                  </a:endParaRPr>
                </a:p>
              </p:txBody>
            </p:sp>
            <p:sp>
              <p:nvSpPr>
                <p:cNvPr id="49" name="Freeform 28">
                  <a:extLst>
                    <a:ext uri="{FF2B5EF4-FFF2-40B4-BE49-F238E27FC236}">
                      <a16:creationId xmlns:a16="http://schemas.microsoft.com/office/drawing/2014/main" id="{9AB5D9BF-6D97-6DDF-218A-68A89AA20687}"/>
                    </a:ext>
                  </a:extLst>
                </p:cNvPr>
                <p:cNvSpPr/>
                <p:nvPr/>
              </p:nvSpPr>
              <p:spPr bwMode="auto">
                <a:xfrm>
                  <a:off x="4992" y="902"/>
                  <a:ext cx="736" cy="738"/>
                </a:xfrm>
                <a:custGeom>
                  <a:avLst/>
                  <a:gdLst>
                    <a:gd name="T0" fmla="*/ 115 w 240"/>
                    <a:gd name="T1" fmla="*/ 234 h 240"/>
                    <a:gd name="T2" fmla="*/ 98 w 240"/>
                    <a:gd name="T3" fmla="*/ 233 h 240"/>
                    <a:gd name="T4" fmla="*/ 34 w 240"/>
                    <a:gd name="T5" fmla="*/ 199 h 240"/>
                    <a:gd name="T6" fmla="*/ 34 w 240"/>
                    <a:gd name="T7" fmla="*/ 196 h 240"/>
                    <a:gd name="T8" fmla="*/ 37 w 240"/>
                    <a:gd name="T9" fmla="*/ 196 h 240"/>
                    <a:gd name="T10" fmla="*/ 167 w 240"/>
                    <a:gd name="T11" fmla="*/ 216 h 240"/>
                    <a:gd name="T12" fmla="*/ 206 w 240"/>
                    <a:gd name="T13" fmla="*/ 72 h 240"/>
                    <a:gd name="T14" fmla="*/ 62 w 240"/>
                    <a:gd name="T15" fmla="*/ 34 h 240"/>
                    <a:gd name="T16" fmla="*/ 14 w 240"/>
                    <a:gd name="T17" fmla="*/ 156 h 240"/>
                    <a:gd name="T18" fmla="*/ 13 w 240"/>
                    <a:gd name="T19" fmla="*/ 159 h 240"/>
                    <a:gd name="T20" fmla="*/ 10 w 240"/>
                    <a:gd name="T21" fmla="*/ 157 h 240"/>
                    <a:gd name="T22" fmla="*/ 12 w 240"/>
                    <a:gd name="T23" fmla="*/ 85 h 240"/>
                    <a:gd name="T24" fmla="*/ 60 w 240"/>
                    <a:gd name="T25" fmla="*/ 30 h 240"/>
                    <a:gd name="T26" fmla="*/ 209 w 240"/>
                    <a:gd name="T27" fmla="*/ 70 h 240"/>
                    <a:gd name="T28" fmla="*/ 169 w 240"/>
                    <a:gd name="T29" fmla="*/ 220 h 240"/>
                    <a:gd name="T30" fmla="*/ 115 w 240"/>
                    <a:gd name="T31" fmla="*/ 234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0" h="240">
                      <a:moveTo>
                        <a:pt x="115" y="234"/>
                      </a:moveTo>
                      <a:cubicBezTo>
                        <a:pt x="109" y="234"/>
                        <a:pt x="103" y="234"/>
                        <a:pt x="98" y="233"/>
                      </a:cubicBezTo>
                      <a:cubicBezTo>
                        <a:pt x="73" y="229"/>
                        <a:pt x="51" y="217"/>
                        <a:pt x="34" y="199"/>
                      </a:cubicBezTo>
                      <a:cubicBezTo>
                        <a:pt x="33" y="198"/>
                        <a:pt x="33" y="197"/>
                        <a:pt x="34" y="196"/>
                      </a:cubicBezTo>
                      <a:cubicBezTo>
                        <a:pt x="35" y="195"/>
                        <a:pt x="37" y="195"/>
                        <a:pt x="37" y="196"/>
                      </a:cubicBezTo>
                      <a:cubicBezTo>
                        <a:pt x="70" y="232"/>
                        <a:pt x="125" y="240"/>
                        <a:pt x="167" y="216"/>
                      </a:cubicBezTo>
                      <a:cubicBezTo>
                        <a:pt x="217" y="187"/>
                        <a:pt x="235" y="122"/>
                        <a:pt x="206" y="72"/>
                      </a:cubicBezTo>
                      <a:cubicBezTo>
                        <a:pt x="177" y="22"/>
                        <a:pt x="112" y="5"/>
                        <a:pt x="62" y="34"/>
                      </a:cubicBezTo>
                      <a:cubicBezTo>
                        <a:pt x="20" y="58"/>
                        <a:pt x="0" y="109"/>
                        <a:pt x="14" y="156"/>
                      </a:cubicBezTo>
                      <a:cubicBezTo>
                        <a:pt x="14" y="157"/>
                        <a:pt x="14" y="158"/>
                        <a:pt x="13" y="159"/>
                      </a:cubicBezTo>
                      <a:cubicBezTo>
                        <a:pt x="12" y="159"/>
                        <a:pt x="10" y="158"/>
                        <a:pt x="10" y="157"/>
                      </a:cubicBezTo>
                      <a:cubicBezTo>
                        <a:pt x="3" y="134"/>
                        <a:pt x="4" y="108"/>
                        <a:pt x="12" y="85"/>
                      </a:cubicBezTo>
                      <a:cubicBezTo>
                        <a:pt x="21" y="62"/>
                        <a:pt x="38" y="42"/>
                        <a:pt x="60" y="30"/>
                      </a:cubicBezTo>
                      <a:cubicBezTo>
                        <a:pt x="112" y="0"/>
                        <a:pt x="179" y="18"/>
                        <a:pt x="209" y="70"/>
                      </a:cubicBezTo>
                      <a:cubicBezTo>
                        <a:pt x="240" y="122"/>
                        <a:pt x="222" y="189"/>
                        <a:pt x="169" y="220"/>
                      </a:cubicBezTo>
                      <a:cubicBezTo>
                        <a:pt x="153" y="229"/>
                        <a:pt x="134" y="234"/>
                        <a:pt x="115" y="2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600">
                    <a:latin typeface="Arial Narrow" panose="020B0606020202030204" pitchFamily="34" charset="0"/>
                    <a:cs typeface="Arial" panose="020B0604020202020204" pitchFamily="34" charset="0"/>
                  </a:endParaRPr>
                </a:p>
              </p:txBody>
            </p:sp>
            <p:sp>
              <p:nvSpPr>
                <p:cNvPr id="50" name="Freeform 29">
                  <a:extLst>
                    <a:ext uri="{FF2B5EF4-FFF2-40B4-BE49-F238E27FC236}">
                      <a16:creationId xmlns:a16="http://schemas.microsoft.com/office/drawing/2014/main" id="{A305D383-8027-FA92-8246-D48E0443415F}"/>
                    </a:ext>
                  </a:extLst>
                </p:cNvPr>
                <p:cNvSpPr/>
                <p:nvPr/>
              </p:nvSpPr>
              <p:spPr bwMode="auto">
                <a:xfrm>
                  <a:off x="2727" y="1339"/>
                  <a:ext cx="304" cy="350"/>
                </a:xfrm>
                <a:custGeom>
                  <a:avLst/>
                  <a:gdLst>
                    <a:gd name="T0" fmla="*/ 62 w 99"/>
                    <a:gd name="T1" fmla="*/ 22 h 114"/>
                    <a:gd name="T2" fmla="*/ 2 w 99"/>
                    <a:gd name="T3" fmla="*/ 100 h 114"/>
                    <a:gd name="T4" fmla="*/ 6 w 99"/>
                    <a:gd name="T5" fmla="*/ 113 h 114"/>
                    <a:gd name="T6" fmla="*/ 11 w 99"/>
                    <a:gd name="T7" fmla="*/ 114 h 114"/>
                    <a:gd name="T8" fmla="*/ 19 w 99"/>
                    <a:gd name="T9" fmla="*/ 109 h 114"/>
                    <a:gd name="T10" fmla="*/ 75 w 99"/>
                    <a:gd name="T11" fmla="*/ 36 h 114"/>
                    <a:gd name="T12" fmla="*/ 95 w 99"/>
                    <a:gd name="T13" fmla="*/ 17 h 114"/>
                    <a:gd name="T14" fmla="*/ 96 w 99"/>
                    <a:gd name="T15" fmla="*/ 4 h 114"/>
                    <a:gd name="T16" fmla="*/ 96 w 99"/>
                    <a:gd name="T17" fmla="*/ 4 h 114"/>
                    <a:gd name="T18" fmla="*/ 83 w 99"/>
                    <a:gd name="T19" fmla="*/ 3 h 114"/>
                    <a:gd name="T20" fmla="*/ 62 w 99"/>
                    <a:gd name="T21" fmla="*/ 22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9" h="114">
                      <a:moveTo>
                        <a:pt x="62" y="22"/>
                      </a:moveTo>
                      <a:cubicBezTo>
                        <a:pt x="39" y="45"/>
                        <a:pt x="19" y="72"/>
                        <a:pt x="2" y="100"/>
                      </a:cubicBezTo>
                      <a:cubicBezTo>
                        <a:pt x="0" y="104"/>
                        <a:pt x="1" y="110"/>
                        <a:pt x="6" y="113"/>
                      </a:cubicBezTo>
                      <a:cubicBezTo>
                        <a:pt x="7" y="114"/>
                        <a:pt x="9" y="114"/>
                        <a:pt x="11" y="114"/>
                      </a:cubicBezTo>
                      <a:cubicBezTo>
                        <a:pt x="14" y="114"/>
                        <a:pt x="17" y="112"/>
                        <a:pt x="19" y="109"/>
                      </a:cubicBezTo>
                      <a:cubicBezTo>
                        <a:pt x="34" y="83"/>
                        <a:pt x="53" y="58"/>
                        <a:pt x="75" y="36"/>
                      </a:cubicBezTo>
                      <a:cubicBezTo>
                        <a:pt x="82" y="29"/>
                        <a:pt x="88" y="23"/>
                        <a:pt x="95" y="17"/>
                      </a:cubicBezTo>
                      <a:cubicBezTo>
                        <a:pt x="99" y="14"/>
                        <a:pt x="99" y="8"/>
                        <a:pt x="96" y="4"/>
                      </a:cubicBezTo>
                      <a:cubicBezTo>
                        <a:pt x="96" y="4"/>
                        <a:pt x="96" y="4"/>
                        <a:pt x="96" y="4"/>
                      </a:cubicBezTo>
                      <a:cubicBezTo>
                        <a:pt x="93" y="0"/>
                        <a:pt x="87" y="0"/>
                        <a:pt x="83" y="3"/>
                      </a:cubicBezTo>
                      <a:cubicBezTo>
                        <a:pt x="75" y="9"/>
                        <a:pt x="68" y="16"/>
                        <a:pt x="62" y="2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600">
                    <a:latin typeface="Arial Narrow" panose="020B0606020202030204" pitchFamily="34" charset="0"/>
                    <a:cs typeface="Arial" panose="020B0604020202020204" pitchFamily="34" charset="0"/>
                  </a:endParaRPr>
                </a:p>
              </p:txBody>
            </p:sp>
            <p:sp>
              <p:nvSpPr>
                <p:cNvPr id="51" name="Freeform 30">
                  <a:extLst>
                    <a:ext uri="{FF2B5EF4-FFF2-40B4-BE49-F238E27FC236}">
                      <a16:creationId xmlns:a16="http://schemas.microsoft.com/office/drawing/2014/main" id="{171AC62B-4ABF-AFBE-DFD3-B7050D9E595A}"/>
                    </a:ext>
                  </a:extLst>
                </p:cNvPr>
                <p:cNvSpPr/>
                <p:nvPr/>
              </p:nvSpPr>
              <p:spPr bwMode="auto">
                <a:xfrm>
                  <a:off x="4424" y="2746"/>
                  <a:ext cx="307" cy="356"/>
                </a:xfrm>
                <a:custGeom>
                  <a:avLst/>
                  <a:gdLst>
                    <a:gd name="T0" fmla="*/ 97 w 100"/>
                    <a:gd name="T1" fmla="*/ 16 h 116"/>
                    <a:gd name="T2" fmla="*/ 94 w 100"/>
                    <a:gd name="T3" fmla="*/ 3 h 116"/>
                    <a:gd name="T4" fmla="*/ 81 w 100"/>
                    <a:gd name="T5" fmla="*/ 6 h 116"/>
                    <a:gd name="T6" fmla="*/ 24 w 100"/>
                    <a:gd name="T7" fmla="*/ 80 h 116"/>
                    <a:gd name="T8" fmla="*/ 4 w 100"/>
                    <a:gd name="T9" fmla="*/ 98 h 116"/>
                    <a:gd name="T10" fmla="*/ 3 w 100"/>
                    <a:gd name="T11" fmla="*/ 111 h 116"/>
                    <a:gd name="T12" fmla="*/ 3 w 100"/>
                    <a:gd name="T13" fmla="*/ 111 h 116"/>
                    <a:gd name="T14" fmla="*/ 17 w 100"/>
                    <a:gd name="T15" fmla="*/ 112 h 116"/>
                    <a:gd name="T16" fmla="*/ 38 w 100"/>
                    <a:gd name="T17" fmla="*/ 93 h 116"/>
                    <a:gd name="T18" fmla="*/ 97 w 100"/>
                    <a:gd name="T19" fmla="*/ 16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0" h="116">
                      <a:moveTo>
                        <a:pt x="97" y="16"/>
                      </a:moveTo>
                      <a:cubicBezTo>
                        <a:pt x="100" y="11"/>
                        <a:pt x="98" y="5"/>
                        <a:pt x="94" y="3"/>
                      </a:cubicBezTo>
                      <a:cubicBezTo>
                        <a:pt x="89" y="0"/>
                        <a:pt x="83" y="2"/>
                        <a:pt x="81" y="6"/>
                      </a:cubicBezTo>
                      <a:cubicBezTo>
                        <a:pt x="65" y="33"/>
                        <a:pt x="46" y="58"/>
                        <a:pt x="24" y="80"/>
                      </a:cubicBezTo>
                      <a:cubicBezTo>
                        <a:pt x="18" y="86"/>
                        <a:pt x="11" y="92"/>
                        <a:pt x="4" y="98"/>
                      </a:cubicBezTo>
                      <a:cubicBezTo>
                        <a:pt x="0" y="101"/>
                        <a:pt x="0" y="107"/>
                        <a:pt x="3" y="111"/>
                      </a:cubicBezTo>
                      <a:cubicBezTo>
                        <a:pt x="3" y="111"/>
                        <a:pt x="3" y="111"/>
                        <a:pt x="3" y="111"/>
                      </a:cubicBezTo>
                      <a:cubicBezTo>
                        <a:pt x="7" y="115"/>
                        <a:pt x="13" y="116"/>
                        <a:pt x="17" y="112"/>
                      </a:cubicBezTo>
                      <a:cubicBezTo>
                        <a:pt x="24" y="106"/>
                        <a:pt x="31" y="100"/>
                        <a:pt x="38" y="93"/>
                      </a:cubicBezTo>
                      <a:cubicBezTo>
                        <a:pt x="61" y="70"/>
                        <a:pt x="81" y="44"/>
                        <a:pt x="97"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600">
                    <a:latin typeface="Arial Narrow" panose="020B0606020202030204" pitchFamily="34" charset="0"/>
                    <a:cs typeface="Arial" panose="020B0604020202020204" pitchFamily="34" charset="0"/>
                  </a:endParaRPr>
                </a:p>
              </p:txBody>
            </p:sp>
            <p:sp>
              <p:nvSpPr>
                <p:cNvPr id="52" name="Freeform 31">
                  <a:extLst>
                    <a:ext uri="{FF2B5EF4-FFF2-40B4-BE49-F238E27FC236}">
                      <a16:creationId xmlns:a16="http://schemas.microsoft.com/office/drawing/2014/main" id="{85B85286-C692-94AD-DEF2-8EBC266C2C9F}"/>
                    </a:ext>
                  </a:extLst>
                </p:cNvPr>
                <p:cNvSpPr/>
                <p:nvPr/>
              </p:nvSpPr>
              <p:spPr bwMode="auto">
                <a:xfrm>
                  <a:off x="2580" y="1815"/>
                  <a:ext cx="126" cy="433"/>
                </a:xfrm>
                <a:custGeom>
                  <a:avLst/>
                  <a:gdLst>
                    <a:gd name="T0" fmla="*/ 0 w 41"/>
                    <a:gd name="T1" fmla="*/ 132 h 141"/>
                    <a:gd name="T2" fmla="*/ 10 w 41"/>
                    <a:gd name="T3" fmla="*/ 141 h 141"/>
                    <a:gd name="T4" fmla="*/ 19 w 41"/>
                    <a:gd name="T5" fmla="*/ 131 h 141"/>
                    <a:gd name="T6" fmla="*/ 39 w 41"/>
                    <a:gd name="T7" fmla="*/ 14 h 141"/>
                    <a:gd name="T8" fmla="*/ 34 w 41"/>
                    <a:gd name="T9" fmla="*/ 2 h 141"/>
                    <a:gd name="T10" fmla="*/ 34 w 41"/>
                    <a:gd name="T11" fmla="*/ 2 h 141"/>
                    <a:gd name="T12" fmla="*/ 21 w 41"/>
                    <a:gd name="T13" fmla="*/ 8 h 141"/>
                    <a:gd name="T14" fmla="*/ 0 w 41"/>
                    <a:gd name="T15" fmla="*/ 132 h 1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41">
                      <a:moveTo>
                        <a:pt x="0" y="132"/>
                      </a:moveTo>
                      <a:cubicBezTo>
                        <a:pt x="0" y="137"/>
                        <a:pt x="5" y="141"/>
                        <a:pt x="10" y="141"/>
                      </a:cubicBezTo>
                      <a:cubicBezTo>
                        <a:pt x="15" y="141"/>
                        <a:pt x="19" y="137"/>
                        <a:pt x="19" y="131"/>
                      </a:cubicBezTo>
                      <a:cubicBezTo>
                        <a:pt x="19" y="91"/>
                        <a:pt x="26" y="52"/>
                        <a:pt x="39" y="14"/>
                      </a:cubicBezTo>
                      <a:cubicBezTo>
                        <a:pt x="41" y="9"/>
                        <a:pt x="39" y="4"/>
                        <a:pt x="34" y="2"/>
                      </a:cubicBezTo>
                      <a:cubicBezTo>
                        <a:pt x="34" y="2"/>
                        <a:pt x="34" y="2"/>
                        <a:pt x="34" y="2"/>
                      </a:cubicBezTo>
                      <a:cubicBezTo>
                        <a:pt x="29" y="0"/>
                        <a:pt x="23" y="3"/>
                        <a:pt x="21" y="8"/>
                      </a:cubicBezTo>
                      <a:cubicBezTo>
                        <a:pt x="7" y="47"/>
                        <a:pt x="0" y="89"/>
                        <a:pt x="0" y="13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600">
                    <a:latin typeface="Arial Narrow" panose="020B0606020202030204" pitchFamily="34" charset="0"/>
                    <a:cs typeface="Arial" panose="020B0604020202020204" pitchFamily="34" charset="0"/>
                  </a:endParaRPr>
                </a:p>
              </p:txBody>
            </p:sp>
            <p:sp>
              <p:nvSpPr>
                <p:cNvPr id="53" name="Freeform 32">
                  <a:extLst>
                    <a:ext uri="{FF2B5EF4-FFF2-40B4-BE49-F238E27FC236}">
                      <a16:creationId xmlns:a16="http://schemas.microsoft.com/office/drawing/2014/main" id="{14B1CE8A-0EEC-2CCA-9C0C-5ECDAF1D0394}"/>
                    </a:ext>
                  </a:extLst>
                </p:cNvPr>
                <p:cNvSpPr/>
                <p:nvPr/>
              </p:nvSpPr>
              <p:spPr bwMode="auto">
                <a:xfrm>
                  <a:off x="4749" y="2190"/>
                  <a:ext cx="126" cy="433"/>
                </a:xfrm>
                <a:custGeom>
                  <a:avLst/>
                  <a:gdLst>
                    <a:gd name="T0" fmla="*/ 41 w 41"/>
                    <a:gd name="T1" fmla="*/ 10 h 141"/>
                    <a:gd name="T2" fmla="*/ 31 w 41"/>
                    <a:gd name="T3" fmla="*/ 0 h 141"/>
                    <a:gd name="T4" fmla="*/ 22 w 41"/>
                    <a:gd name="T5" fmla="*/ 10 h 141"/>
                    <a:gd name="T6" fmla="*/ 2 w 41"/>
                    <a:gd name="T7" fmla="*/ 127 h 141"/>
                    <a:gd name="T8" fmla="*/ 8 w 41"/>
                    <a:gd name="T9" fmla="*/ 139 h 141"/>
                    <a:gd name="T10" fmla="*/ 8 w 41"/>
                    <a:gd name="T11" fmla="*/ 139 h 141"/>
                    <a:gd name="T12" fmla="*/ 20 w 41"/>
                    <a:gd name="T13" fmla="*/ 133 h 141"/>
                    <a:gd name="T14" fmla="*/ 41 w 41"/>
                    <a:gd name="T15" fmla="*/ 10 h 1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41">
                      <a:moveTo>
                        <a:pt x="41" y="10"/>
                      </a:moveTo>
                      <a:cubicBezTo>
                        <a:pt x="41" y="4"/>
                        <a:pt x="37" y="0"/>
                        <a:pt x="31" y="0"/>
                      </a:cubicBezTo>
                      <a:cubicBezTo>
                        <a:pt x="26" y="0"/>
                        <a:pt x="22" y="5"/>
                        <a:pt x="22" y="10"/>
                      </a:cubicBezTo>
                      <a:cubicBezTo>
                        <a:pt x="22" y="50"/>
                        <a:pt x="15" y="90"/>
                        <a:pt x="2" y="127"/>
                      </a:cubicBezTo>
                      <a:cubicBezTo>
                        <a:pt x="0" y="132"/>
                        <a:pt x="3" y="137"/>
                        <a:pt x="8" y="139"/>
                      </a:cubicBezTo>
                      <a:cubicBezTo>
                        <a:pt x="8" y="139"/>
                        <a:pt x="8" y="139"/>
                        <a:pt x="8" y="139"/>
                      </a:cubicBezTo>
                      <a:cubicBezTo>
                        <a:pt x="13" y="141"/>
                        <a:pt x="18" y="139"/>
                        <a:pt x="20" y="133"/>
                      </a:cubicBezTo>
                      <a:cubicBezTo>
                        <a:pt x="34" y="94"/>
                        <a:pt x="41" y="52"/>
                        <a:pt x="41"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600">
                    <a:latin typeface="Arial Narrow" panose="020B0606020202030204" pitchFamily="34" charset="0"/>
                    <a:cs typeface="Arial" panose="020B0604020202020204" pitchFamily="34" charset="0"/>
                  </a:endParaRPr>
                </a:p>
              </p:txBody>
            </p:sp>
            <p:sp>
              <p:nvSpPr>
                <p:cNvPr id="54" name="Freeform 33">
                  <a:extLst>
                    <a:ext uri="{FF2B5EF4-FFF2-40B4-BE49-F238E27FC236}">
                      <a16:creationId xmlns:a16="http://schemas.microsoft.com/office/drawing/2014/main" id="{5840B071-6609-0646-D07D-DC8BE982DF98}"/>
                    </a:ext>
                  </a:extLst>
                </p:cNvPr>
                <p:cNvSpPr/>
                <p:nvPr/>
              </p:nvSpPr>
              <p:spPr bwMode="auto">
                <a:xfrm>
                  <a:off x="2598" y="2396"/>
                  <a:ext cx="197" cy="411"/>
                </a:xfrm>
                <a:custGeom>
                  <a:avLst/>
                  <a:gdLst>
                    <a:gd name="T0" fmla="*/ 61 w 64"/>
                    <a:gd name="T1" fmla="*/ 120 h 134"/>
                    <a:gd name="T2" fmla="*/ 20 w 64"/>
                    <a:gd name="T3" fmla="*/ 8 h 134"/>
                    <a:gd name="T4" fmla="*/ 9 w 64"/>
                    <a:gd name="T5" fmla="*/ 1 h 134"/>
                    <a:gd name="T6" fmla="*/ 9 w 64"/>
                    <a:gd name="T7" fmla="*/ 1 h 134"/>
                    <a:gd name="T8" fmla="*/ 1 w 64"/>
                    <a:gd name="T9" fmla="*/ 12 h 134"/>
                    <a:gd name="T10" fmla="*/ 44 w 64"/>
                    <a:gd name="T11" fmla="*/ 130 h 134"/>
                    <a:gd name="T12" fmla="*/ 53 w 64"/>
                    <a:gd name="T13" fmla="*/ 134 h 134"/>
                    <a:gd name="T14" fmla="*/ 57 w 64"/>
                    <a:gd name="T15" fmla="*/ 133 h 134"/>
                    <a:gd name="T16" fmla="*/ 61 w 64"/>
                    <a:gd name="T17" fmla="*/ 120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134">
                      <a:moveTo>
                        <a:pt x="61" y="120"/>
                      </a:moveTo>
                      <a:cubicBezTo>
                        <a:pt x="41" y="85"/>
                        <a:pt x="27" y="48"/>
                        <a:pt x="20" y="8"/>
                      </a:cubicBezTo>
                      <a:cubicBezTo>
                        <a:pt x="19" y="3"/>
                        <a:pt x="14" y="0"/>
                        <a:pt x="9" y="1"/>
                      </a:cubicBezTo>
                      <a:cubicBezTo>
                        <a:pt x="9" y="1"/>
                        <a:pt x="9" y="1"/>
                        <a:pt x="9" y="1"/>
                      </a:cubicBezTo>
                      <a:cubicBezTo>
                        <a:pt x="3" y="1"/>
                        <a:pt x="0" y="7"/>
                        <a:pt x="1" y="12"/>
                      </a:cubicBezTo>
                      <a:cubicBezTo>
                        <a:pt x="8" y="53"/>
                        <a:pt x="23" y="93"/>
                        <a:pt x="44" y="130"/>
                      </a:cubicBezTo>
                      <a:cubicBezTo>
                        <a:pt x="46" y="133"/>
                        <a:pt x="49" y="134"/>
                        <a:pt x="53" y="134"/>
                      </a:cubicBezTo>
                      <a:cubicBezTo>
                        <a:pt x="54" y="134"/>
                        <a:pt x="56" y="134"/>
                        <a:pt x="57" y="133"/>
                      </a:cubicBezTo>
                      <a:cubicBezTo>
                        <a:pt x="62" y="131"/>
                        <a:pt x="64" y="125"/>
                        <a:pt x="61" y="1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600">
                    <a:latin typeface="Arial Narrow" panose="020B0606020202030204" pitchFamily="34" charset="0"/>
                    <a:cs typeface="Arial" panose="020B0604020202020204" pitchFamily="34" charset="0"/>
                  </a:endParaRPr>
                </a:p>
              </p:txBody>
            </p:sp>
            <p:sp>
              <p:nvSpPr>
                <p:cNvPr id="55" name="Freeform 34">
                  <a:extLst>
                    <a:ext uri="{FF2B5EF4-FFF2-40B4-BE49-F238E27FC236}">
                      <a16:creationId xmlns:a16="http://schemas.microsoft.com/office/drawing/2014/main" id="{CB417A2A-BB0C-A154-AF37-D57F9AB58E51}"/>
                    </a:ext>
                  </a:extLst>
                </p:cNvPr>
                <p:cNvSpPr/>
                <p:nvPr/>
              </p:nvSpPr>
              <p:spPr bwMode="auto">
                <a:xfrm>
                  <a:off x="4663" y="1628"/>
                  <a:ext cx="197" cy="417"/>
                </a:xfrm>
                <a:custGeom>
                  <a:avLst/>
                  <a:gdLst>
                    <a:gd name="T0" fmla="*/ 19 w 64"/>
                    <a:gd name="T1" fmla="*/ 6 h 136"/>
                    <a:gd name="T2" fmla="*/ 6 w 64"/>
                    <a:gd name="T3" fmla="*/ 2 h 136"/>
                    <a:gd name="T4" fmla="*/ 3 w 64"/>
                    <a:gd name="T5" fmla="*/ 15 h 136"/>
                    <a:gd name="T6" fmla="*/ 44 w 64"/>
                    <a:gd name="T7" fmla="*/ 127 h 136"/>
                    <a:gd name="T8" fmla="*/ 55 w 64"/>
                    <a:gd name="T9" fmla="*/ 135 h 136"/>
                    <a:gd name="T10" fmla="*/ 55 w 64"/>
                    <a:gd name="T11" fmla="*/ 135 h 136"/>
                    <a:gd name="T12" fmla="*/ 63 w 64"/>
                    <a:gd name="T13" fmla="*/ 123 h 136"/>
                    <a:gd name="T14" fmla="*/ 19 w 64"/>
                    <a:gd name="T15" fmla="*/ 6 h 1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 h="136">
                      <a:moveTo>
                        <a:pt x="19" y="6"/>
                      </a:moveTo>
                      <a:cubicBezTo>
                        <a:pt x="16" y="1"/>
                        <a:pt x="11" y="0"/>
                        <a:pt x="6" y="2"/>
                      </a:cubicBezTo>
                      <a:cubicBezTo>
                        <a:pt x="1" y="5"/>
                        <a:pt x="0" y="11"/>
                        <a:pt x="3" y="15"/>
                      </a:cubicBezTo>
                      <a:cubicBezTo>
                        <a:pt x="23" y="50"/>
                        <a:pt x="37" y="88"/>
                        <a:pt x="44" y="127"/>
                      </a:cubicBezTo>
                      <a:cubicBezTo>
                        <a:pt x="45" y="132"/>
                        <a:pt x="50" y="136"/>
                        <a:pt x="55" y="135"/>
                      </a:cubicBezTo>
                      <a:cubicBezTo>
                        <a:pt x="55" y="135"/>
                        <a:pt x="55" y="135"/>
                        <a:pt x="55" y="135"/>
                      </a:cubicBezTo>
                      <a:cubicBezTo>
                        <a:pt x="60" y="134"/>
                        <a:pt x="64" y="129"/>
                        <a:pt x="63" y="123"/>
                      </a:cubicBezTo>
                      <a:cubicBezTo>
                        <a:pt x="55" y="82"/>
                        <a:pt x="40" y="42"/>
                        <a:pt x="19"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600">
                    <a:latin typeface="Arial Narrow" panose="020B0606020202030204" pitchFamily="34" charset="0"/>
                    <a:cs typeface="Arial" panose="020B0604020202020204" pitchFamily="34" charset="0"/>
                  </a:endParaRPr>
                </a:p>
              </p:txBody>
            </p:sp>
            <p:sp>
              <p:nvSpPr>
                <p:cNvPr id="56" name="Freeform 35">
                  <a:extLst>
                    <a:ext uri="{FF2B5EF4-FFF2-40B4-BE49-F238E27FC236}">
                      <a16:creationId xmlns:a16="http://schemas.microsoft.com/office/drawing/2014/main" id="{D46A80C4-A085-1EB0-53BF-96D3004D70B9}"/>
                    </a:ext>
                  </a:extLst>
                </p:cNvPr>
                <p:cNvSpPr>
                  <a:spLocks noEditPoints="1"/>
                </p:cNvSpPr>
                <p:nvPr/>
              </p:nvSpPr>
              <p:spPr bwMode="auto">
                <a:xfrm>
                  <a:off x="2669" y="1161"/>
                  <a:ext cx="2117" cy="2120"/>
                </a:xfrm>
                <a:custGeom>
                  <a:avLst/>
                  <a:gdLst>
                    <a:gd name="T0" fmla="*/ 680 w 690"/>
                    <a:gd name="T1" fmla="*/ 394 h 690"/>
                    <a:gd name="T2" fmla="*/ 672 w 690"/>
                    <a:gd name="T3" fmla="*/ 260 h 690"/>
                    <a:gd name="T4" fmla="*/ 613 w 690"/>
                    <a:gd name="T5" fmla="*/ 139 h 690"/>
                    <a:gd name="T6" fmla="*/ 516 w 690"/>
                    <a:gd name="T7" fmla="*/ 54 h 690"/>
                    <a:gd name="T8" fmla="*/ 394 w 690"/>
                    <a:gd name="T9" fmla="*/ 11 h 690"/>
                    <a:gd name="T10" fmla="*/ 260 w 690"/>
                    <a:gd name="T11" fmla="*/ 18 h 690"/>
                    <a:gd name="T12" fmla="*/ 184 w 690"/>
                    <a:gd name="T13" fmla="*/ 48 h 690"/>
                    <a:gd name="T14" fmla="*/ 177 w 690"/>
                    <a:gd name="T15" fmla="*/ 38 h 690"/>
                    <a:gd name="T16" fmla="*/ 175 w 690"/>
                    <a:gd name="T17" fmla="*/ 37 h 690"/>
                    <a:gd name="T18" fmla="*/ 174 w 690"/>
                    <a:gd name="T19" fmla="*/ 38 h 690"/>
                    <a:gd name="T20" fmla="*/ 159 w 690"/>
                    <a:gd name="T21" fmla="*/ 63 h 690"/>
                    <a:gd name="T22" fmla="*/ 159 w 690"/>
                    <a:gd name="T23" fmla="*/ 66 h 690"/>
                    <a:gd name="T24" fmla="*/ 160 w 690"/>
                    <a:gd name="T25" fmla="*/ 66 h 690"/>
                    <a:gd name="T26" fmla="*/ 161 w 690"/>
                    <a:gd name="T27" fmla="*/ 67 h 690"/>
                    <a:gd name="T28" fmla="*/ 190 w 690"/>
                    <a:gd name="T29" fmla="*/ 65 h 690"/>
                    <a:gd name="T30" fmla="*/ 192 w 690"/>
                    <a:gd name="T31" fmla="*/ 63 h 690"/>
                    <a:gd name="T32" fmla="*/ 192 w 690"/>
                    <a:gd name="T33" fmla="*/ 61 h 690"/>
                    <a:gd name="T34" fmla="*/ 186 w 690"/>
                    <a:gd name="T35" fmla="*/ 52 h 690"/>
                    <a:gd name="T36" fmla="*/ 261 w 690"/>
                    <a:gd name="T37" fmla="*/ 22 h 690"/>
                    <a:gd name="T38" fmla="*/ 514 w 690"/>
                    <a:gd name="T39" fmla="*/ 57 h 690"/>
                    <a:gd name="T40" fmla="*/ 668 w 690"/>
                    <a:gd name="T41" fmla="*/ 261 h 690"/>
                    <a:gd name="T42" fmla="*/ 633 w 690"/>
                    <a:gd name="T43" fmla="*/ 514 h 690"/>
                    <a:gd name="T44" fmla="*/ 429 w 690"/>
                    <a:gd name="T45" fmla="*/ 668 h 690"/>
                    <a:gd name="T46" fmla="*/ 176 w 690"/>
                    <a:gd name="T47" fmla="*/ 633 h 690"/>
                    <a:gd name="T48" fmla="*/ 22 w 690"/>
                    <a:gd name="T49" fmla="*/ 429 h 690"/>
                    <a:gd name="T50" fmla="*/ 58 w 690"/>
                    <a:gd name="T51" fmla="*/ 176 h 690"/>
                    <a:gd name="T52" fmla="*/ 135 w 690"/>
                    <a:gd name="T53" fmla="*/ 86 h 690"/>
                    <a:gd name="T54" fmla="*/ 135 w 690"/>
                    <a:gd name="T55" fmla="*/ 83 h 690"/>
                    <a:gd name="T56" fmla="*/ 132 w 690"/>
                    <a:gd name="T57" fmla="*/ 82 h 690"/>
                    <a:gd name="T58" fmla="*/ 54 w 690"/>
                    <a:gd name="T59" fmla="*/ 174 h 690"/>
                    <a:gd name="T60" fmla="*/ 11 w 690"/>
                    <a:gd name="T61" fmla="*/ 296 h 690"/>
                    <a:gd name="T62" fmla="*/ 18 w 690"/>
                    <a:gd name="T63" fmla="*/ 430 h 690"/>
                    <a:gd name="T64" fmla="*/ 77 w 690"/>
                    <a:gd name="T65" fmla="*/ 551 h 690"/>
                    <a:gd name="T66" fmla="*/ 174 w 690"/>
                    <a:gd name="T67" fmla="*/ 637 h 690"/>
                    <a:gd name="T68" fmla="*/ 296 w 690"/>
                    <a:gd name="T69" fmla="*/ 680 h 690"/>
                    <a:gd name="T70" fmla="*/ 430 w 690"/>
                    <a:gd name="T71" fmla="*/ 672 h 690"/>
                    <a:gd name="T72" fmla="*/ 551 w 690"/>
                    <a:gd name="T73" fmla="*/ 613 h 690"/>
                    <a:gd name="T74" fmla="*/ 637 w 690"/>
                    <a:gd name="T75" fmla="*/ 516 h 690"/>
                    <a:gd name="T76" fmla="*/ 680 w 690"/>
                    <a:gd name="T77" fmla="*/ 394 h 690"/>
                    <a:gd name="T78" fmla="*/ 165 w 690"/>
                    <a:gd name="T79" fmla="*/ 62 h 690"/>
                    <a:gd name="T80" fmla="*/ 176 w 690"/>
                    <a:gd name="T81" fmla="*/ 43 h 690"/>
                    <a:gd name="T82" fmla="*/ 186 w 690"/>
                    <a:gd name="T83" fmla="*/ 61 h 690"/>
                    <a:gd name="T84" fmla="*/ 165 w 690"/>
                    <a:gd name="T85" fmla="*/ 62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90" h="690">
                      <a:moveTo>
                        <a:pt x="680" y="394"/>
                      </a:moveTo>
                      <a:cubicBezTo>
                        <a:pt x="686" y="349"/>
                        <a:pt x="684" y="304"/>
                        <a:pt x="672" y="260"/>
                      </a:cubicBezTo>
                      <a:cubicBezTo>
                        <a:pt x="661" y="216"/>
                        <a:pt x="641" y="175"/>
                        <a:pt x="613" y="139"/>
                      </a:cubicBezTo>
                      <a:cubicBezTo>
                        <a:pt x="587" y="105"/>
                        <a:pt x="554" y="76"/>
                        <a:pt x="516" y="54"/>
                      </a:cubicBezTo>
                      <a:cubicBezTo>
                        <a:pt x="478" y="31"/>
                        <a:pt x="437" y="17"/>
                        <a:pt x="394" y="11"/>
                      </a:cubicBezTo>
                      <a:cubicBezTo>
                        <a:pt x="349" y="4"/>
                        <a:pt x="304" y="7"/>
                        <a:pt x="260" y="18"/>
                      </a:cubicBezTo>
                      <a:cubicBezTo>
                        <a:pt x="233" y="25"/>
                        <a:pt x="208" y="35"/>
                        <a:pt x="184" y="48"/>
                      </a:cubicBezTo>
                      <a:cubicBezTo>
                        <a:pt x="177" y="38"/>
                        <a:pt x="177" y="38"/>
                        <a:pt x="177" y="38"/>
                      </a:cubicBezTo>
                      <a:cubicBezTo>
                        <a:pt x="177" y="37"/>
                        <a:pt x="176" y="37"/>
                        <a:pt x="175" y="37"/>
                      </a:cubicBezTo>
                      <a:cubicBezTo>
                        <a:pt x="175" y="37"/>
                        <a:pt x="174" y="37"/>
                        <a:pt x="174" y="38"/>
                      </a:cubicBezTo>
                      <a:cubicBezTo>
                        <a:pt x="159" y="63"/>
                        <a:pt x="159" y="63"/>
                        <a:pt x="159" y="63"/>
                      </a:cubicBezTo>
                      <a:cubicBezTo>
                        <a:pt x="159" y="64"/>
                        <a:pt x="159" y="65"/>
                        <a:pt x="159" y="66"/>
                      </a:cubicBezTo>
                      <a:cubicBezTo>
                        <a:pt x="159" y="66"/>
                        <a:pt x="160" y="66"/>
                        <a:pt x="160" y="66"/>
                      </a:cubicBezTo>
                      <a:cubicBezTo>
                        <a:pt x="160" y="66"/>
                        <a:pt x="161" y="67"/>
                        <a:pt x="161" y="67"/>
                      </a:cubicBezTo>
                      <a:cubicBezTo>
                        <a:pt x="190" y="65"/>
                        <a:pt x="190" y="65"/>
                        <a:pt x="190" y="65"/>
                      </a:cubicBezTo>
                      <a:cubicBezTo>
                        <a:pt x="191" y="65"/>
                        <a:pt x="192" y="64"/>
                        <a:pt x="192" y="63"/>
                      </a:cubicBezTo>
                      <a:cubicBezTo>
                        <a:pt x="192" y="63"/>
                        <a:pt x="192" y="62"/>
                        <a:pt x="192" y="61"/>
                      </a:cubicBezTo>
                      <a:cubicBezTo>
                        <a:pt x="186" y="52"/>
                        <a:pt x="186" y="52"/>
                        <a:pt x="186" y="52"/>
                      </a:cubicBezTo>
                      <a:cubicBezTo>
                        <a:pt x="209" y="39"/>
                        <a:pt x="235" y="29"/>
                        <a:pt x="261" y="22"/>
                      </a:cubicBezTo>
                      <a:cubicBezTo>
                        <a:pt x="347" y="0"/>
                        <a:pt x="437" y="12"/>
                        <a:pt x="514" y="57"/>
                      </a:cubicBezTo>
                      <a:cubicBezTo>
                        <a:pt x="591" y="103"/>
                        <a:pt x="646" y="175"/>
                        <a:pt x="668" y="261"/>
                      </a:cubicBezTo>
                      <a:cubicBezTo>
                        <a:pt x="690" y="347"/>
                        <a:pt x="678" y="437"/>
                        <a:pt x="633" y="514"/>
                      </a:cubicBezTo>
                      <a:cubicBezTo>
                        <a:pt x="588" y="590"/>
                        <a:pt x="515" y="646"/>
                        <a:pt x="429" y="668"/>
                      </a:cubicBezTo>
                      <a:cubicBezTo>
                        <a:pt x="343" y="690"/>
                        <a:pt x="253" y="678"/>
                        <a:pt x="176" y="633"/>
                      </a:cubicBezTo>
                      <a:cubicBezTo>
                        <a:pt x="99" y="588"/>
                        <a:pt x="45" y="515"/>
                        <a:pt x="22" y="429"/>
                      </a:cubicBezTo>
                      <a:cubicBezTo>
                        <a:pt x="0" y="343"/>
                        <a:pt x="12" y="253"/>
                        <a:pt x="58" y="176"/>
                      </a:cubicBezTo>
                      <a:cubicBezTo>
                        <a:pt x="78" y="141"/>
                        <a:pt x="104" y="111"/>
                        <a:pt x="135" y="86"/>
                      </a:cubicBezTo>
                      <a:cubicBezTo>
                        <a:pt x="136" y="85"/>
                        <a:pt x="136" y="84"/>
                        <a:pt x="135" y="83"/>
                      </a:cubicBezTo>
                      <a:cubicBezTo>
                        <a:pt x="135" y="82"/>
                        <a:pt x="133" y="82"/>
                        <a:pt x="132" y="82"/>
                      </a:cubicBezTo>
                      <a:cubicBezTo>
                        <a:pt x="101" y="108"/>
                        <a:pt x="74" y="139"/>
                        <a:pt x="54" y="174"/>
                      </a:cubicBezTo>
                      <a:cubicBezTo>
                        <a:pt x="32" y="212"/>
                        <a:pt x="17" y="253"/>
                        <a:pt x="11" y="296"/>
                      </a:cubicBezTo>
                      <a:cubicBezTo>
                        <a:pt x="4" y="341"/>
                        <a:pt x="7" y="386"/>
                        <a:pt x="18" y="430"/>
                      </a:cubicBezTo>
                      <a:cubicBezTo>
                        <a:pt x="30" y="474"/>
                        <a:pt x="49" y="515"/>
                        <a:pt x="77" y="551"/>
                      </a:cubicBezTo>
                      <a:cubicBezTo>
                        <a:pt x="104" y="585"/>
                        <a:pt x="136" y="614"/>
                        <a:pt x="174" y="637"/>
                      </a:cubicBezTo>
                      <a:cubicBezTo>
                        <a:pt x="212" y="659"/>
                        <a:pt x="253" y="673"/>
                        <a:pt x="296" y="680"/>
                      </a:cubicBezTo>
                      <a:cubicBezTo>
                        <a:pt x="341" y="686"/>
                        <a:pt x="386" y="684"/>
                        <a:pt x="430" y="672"/>
                      </a:cubicBezTo>
                      <a:cubicBezTo>
                        <a:pt x="474" y="661"/>
                        <a:pt x="515" y="641"/>
                        <a:pt x="551" y="613"/>
                      </a:cubicBezTo>
                      <a:cubicBezTo>
                        <a:pt x="586" y="587"/>
                        <a:pt x="614" y="554"/>
                        <a:pt x="637" y="516"/>
                      </a:cubicBezTo>
                      <a:cubicBezTo>
                        <a:pt x="659" y="478"/>
                        <a:pt x="673" y="437"/>
                        <a:pt x="680" y="394"/>
                      </a:cubicBezTo>
                      <a:close/>
                      <a:moveTo>
                        <a:pt x="165" y="62"/>
                      </a:moveTo>
                      <a:cubicBezTo>
                        <a:pt x="176" y="43"/>
                        <a:pt x="176" y="43"/>
                        <a:pt x="176" y="43"/>
                      </a:cubicBezTo>
                      <a:cubicBezTo>
                        <a:pt x="186" y="61"/>
                        <a:pt x="186" y="61"/>
                        <a:pt x="186" y="61"/>
                      </a:cubicBezTo>
                      <a:lnTo>
                        <a:pt x="165" y="6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600">
                    <a:latin typeface="Arial Narrow" panose="020B0606020202030204" pitchFamily="34" charset="0"/>
                    <a:cs typeface="Arial" panose="020B0604020202020204" pitchFamily="34" charset="0"/>
                  </a:endParaRPr>
                </a:p>
              </p:txBody>
            </p:sp>
          </p:grpSp>
          <p:sp>
            <p:nvSpPr>
              <p:cNvPr id="21" name="Rectangle 7">
                <a:extLst>
                  <a:ext uri="{FF2B5EF4-FFF2-40B4-BE49-F238E27FC236}">
                    <a16:creationId xmlns:a16="http://schemas.microsoft.com/office/drawing/2014/main" id="{9C852770-73FE-FEBF-1E50-84E94F49960B}"/>
                  </a:ext>
                </a:extLst>
              </p:cNvPr>
              <p:cNvSpPr>
                <a:spLocks noChangeArrowheads="1"/>
              </p:cNvSpPr>
              <p:nvPr/>
            </p:nvSpPr>
            <p:spPr bwMode="auto">
              <a:xfrm>
                <a:off x="3371263" y="3399782"/>
                <a:ext cx="379888" cy="462947"/>
              </a:xfrm>
              <a:prstGeom prst="rect">
                <a:avLst/>
              </a:prstGeom>
              <a:solidFill>
                <a:schemeClr val="bg1"/>
              </a:solidFill>
              <a:ln>
                <a:noFill/>
              </a:ln>
              <a:effectLst/>
            </p:spPr>
            <p:txBody>
              <a:bodyPr wrap="square" lIns="0" tIns="0" rIns="0" bIns="18288" anchor="b" anchorCtr="0">
                <a:spAutoFit/>
              </a:bodyPr>
              <a:lstStyle>
                <a:lvl1pPr defTabSz="895350">
                  <a:buClr>
                    <a:schemeClr val="tx2"/>
                  </a:buClr>
                  <a:defRPr sz="1600">
                    <a:solidFill>
                      <a:schemeClr val="tx1"/>
                    </a:solidFill>
                    <a:latin typeface="Arial" panose="020B0604020202020204" pitchFamily="34" charset="0"/>
                    <a:cs typeface="Arial" panose="020B0604020202020204" pitchFamily="34" charset="0"/>
                  </a:defRPr>
                </a:lvl1pPr>
                <a:lvl2pPr marL="193675" indent="-192405" defTabSz="895350">
                  <a:buClr>
                    <a:schemeClr val="tx2"/>
                  </a:buClr>
                  <a:buSzPct val="12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2pPr>
                <a:lvl3pPr marL="457200" indent="-262255" defTabSz="895350">
                  <a:buClr>
                    <a:schemeClr val="tx2"/>
                  </a:buClr>
                  <a:buSzPct val="120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3pPr>
                <a:lvl4pPr marL="614680" indent="-155575" defTabSz="895350">
                  <a:buClr>
                    <a:schemeClr val="tx2"/>
                  </a:buClr>
                  <a:buSzPct val="120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746125" indent="-130175" defTabSz="895350">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1203325" indent="-130175" defTabSz="895350"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1660525" indent="-130175" defTabSz="895350"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2117725" indent="-130175" defTabSz="895350"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2574925" indent="-130175" defTabSz="895350"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gn="ctr">
                  <a:buClr>
                    <a:srgbClr val="3D3D3D"/>
                  </a:buClr>
                </a:pPr>
                <a:r>
                  <a:rPr lang="en-US" sz="2800">
                    <a:solidFill>
                      <a:schemeClr val="accent2"/>
                    </a:solidFill>
                    <a:latin typeface="Arial Narrow" panose="020B0606020202030204" pitchFamily="34" charset="0"/>
                  </a:rPr>
                  <a:t>2</a:t>
                </a:r>
                <a:endParaRPr lang="en-GB" sz="2800">
                  <a:solidFill>
                    <a:schemeClr val="accent2"/>
                  </a:solidFill>
                  <a:latin typeface="Arial Narrow" panose="020B0606020202030204" pitchFamily="34" charset="0"/>
                </a:endParaRPr>
              </a:p>
            </p:txBody>
          </p:sp>
          <p:sp>
            <p:nvSpPr>
              <p:cNvPr id="22" name="Rectangle 7">
                <a:extLst>
                  <a:ext uri="{FF2B5EF4-FFF2-40B4-BE49-F238E27FC236}">
                    <a16:creationId xmlns:a16="http://schemas.microsoft.com/office/drawing/2014/main" id="{480D3043-4DC9-BF85-BB40-D03FFB024EE1}"/>
                  </a:ext>
                </a:extLst>
              </p:cNvPr>
              <p:cNvSpPr>
                <a:spLocks noChangeArrowheads="1"/>
              </p:cNvSpPr>
              <p:nvPr/>
            </p:nvSpPr>
            <p:spPr bwMode="auto">
              <a:xfrm>
                <a:off x="3678498" y="4664716"/>
                <a:ext cx="379888" cy="462947"/>
              </a:xfrm>
              <a:prstGeom prst="rect">
                <a:avLst/>
              </a:prstGeom>
              <a:solidFill>
                <a:schemeClr val="bg1"/>
              </a:solidFill>
              <a:ln>
                <a:noFill/>
              </a:ln>
              <a:effectLst/>
            </p:spPr>
            <p:txBody>
              <a:bodyPr wrap="square" lIns="0" tIns="0" rIns="0" bIns="18288" anchor="b" anchorCtr="0">
                <a:spAutoFit/>
              </a:bodyPr>
              <a:lstStyle>
                <a:lvl1pPr defTabSz="895350">
                  <a:buClr>
                    <a:schemeClr val="tx2"/>
                  </a:buClr>
                  <a:defRPr sz="1600">
                    <a:solidFill>
                      <a:schemeClr val="tx1"/>
                    </a:solidFill>
                    <a:latin typeface="Arial" panose="020B0604020202020204" pitchFamily="34" charset="0"/>
                    <a:cs typeface="Arial" panose="020B0604020202020204" pitchFamily="34" charset="0"/>
                  </a:defRPr>
                </a:lvl1pPr>
                <a:lvl2pPr marL="193675" indent="-192405" defTabSz="895350">
                  <a:buClr>
                    <a:schemeClr val="tx2"/>
                  </a:buClr>
                  <a:buSzPct val="12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2pPr>
                <a:lvl3pPr marL="457200" indent="-262255" defTabSz="895350">
                  <a:buClr>
                    <a:schemeClr val="tx2"/>
                  </a:buClr>
                  <a:buSzPct val="120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3pPr>
                <a:lvl4pPr marL="614680" indent="-155575" defTabSz="895350">
                  <a:buClr>
                    <a:schemeClr val="tx2"/>
                  </a:buClr>
                  <a:buSzPct val="120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746125" indent="-130175" defTabSz="895350">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1203325" indent="-130175" defTabSz="895350"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1660525" indent="-130175" defTabSz="895350"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2117725" indent="-130175" defTabSz="895350"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2574925" indent="-130175" defTabSz="895350"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gn="ctr">
                  <a:buClr>
                    <a:srgbClr val="3D3D3D"/>
                  </a:buClr>
                </a:pPr>
                <a:r>
                  <a:rPr lang="en-US" sz="2800">
                    <a:solidFill>
                      <a:schemeClr val="accent4">
                        <a:lumMod val="50000"/>
                      </a:schemeClr>
                    </a:solidFill>
                    <a:latin typeface="Arial Narrow" panose="020B0606020202030204" pitchFamily="34" charset="0"/>
                  </a:rPr>
                  <a:t>3</a:t>
                </a:r>
                <a:endParaRPr lang="en-GB" sz="2800">
                  <a:solidFill>
                    <a:schemeClr val="accent4">
                      <a:lumMod val="50000"/>
                    </a:schemeClr>
                  </a:solidFill>
                  <a:latin typeface="Arial Narrow" panose="020B0606020202030204" pitchFamily="34" charset="0"/>
                </a:endParaRPr>
              </a:p>
            </p:txBody>
          </p:sp>
          <p:sp>
            <p:nvSpPr>
              <p:cNvPr id="23" name="Rectangle 7">
                <a:extLst>
                  <a:ext uri="{FF2B5EF4-FFF2-40B4-BE49-F238E27FC236}">
                    <a16:creationId xmlns:a16="http://schemas.microsoft.com/office/drawing/2014/main" id="{A84E45E6-4AD0-46EA-13FE-D788F4B7C64D}"/>
                  </a:ext>
                </a:extLst>
              </p:cNvPr>
              <p:cNvSpPr>
                <a:spLocks noChangeArrowheads="1"/>
              </p:cNvSpPr>
              <p:nvPr/>
            </p:nvSpPr>
            <p:spPr bwMode="auto">
              <a:xfrm>
                <a:off x="7993196" y="2157291"/>
                <a:ext cx="379888" cy="462947"/>
              </a:xfrm>
              <a:prstGeom prst="rect">
                <a:avLst/>
              </a:prstGeom>
              <a:solidFill>
                <a:schemeClr val="bg1"/>
              </a:solidFill>
              <a:ln>
                <a:noFill/>
              </a:ln>
              <a:effectLst/>
            </p:spPr>
            <p:txBody>
              <a:bodyPr wrap="square" lIns="0" tIns="0" rIns="0" bIns="18288" anchor="b" anchorCtr="0">
                <a:spAutoFit/>
              </a:bodyPr>
              <a:lstStyle>
                <a:lvl1pPr defTabSz="895350">
                  <a:buClr>
                    <a:schemeClr val="tx2"/>
                  </a:buClr>
                  <a:defRPr sz="1600">
                    <a:solidFill>
                      <a:schemeClr val="tx1"/>
                    </a:solidFill>
                    <a:latin typeface="Arial" panose="020B0604020202020204" pitchFamily="34" charset="0"/>
                    <a:cs typeface="Arial" panose="020B0604020202020204" pitchFamily="34" charset="0"/>
                  </a:defRPr>
                </a:lvl1pPr>
                <a:lvl2pPr marL="193675" indent="-192405" defTabSz="895350">
                  <a:buClr>
                    <a:schemeClr val="tx2"/>
                  </a:buClr>
                  <a:buSzPct val="12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2pPr>
                <a:lvl3pPr marL="457200" indent="-262255" defTabSz="895350">
                  <a:buClr>
                    <a:schemeClr val="tx2"/>
                  </a:buClr>
                  <a:buSzPct val="120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3pPr>
                <a:lvl4pPr marL="614680" indent="-155575" defTabSz="895350">
                  <a:buClr>
                    <a:schemeClr val="tx2"/>
                  </a:buClr>
                  <a:buSzPct val="120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746125" indent="-130175" defTabSz="895350">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1203325" indent="-130175" defTabSz="895350"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1660525" indent="-130175" defTabSz="895350"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2117725" indent="-130175" defTabSz="895350"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2574925" indent="-130175" defTabSz="895350"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gn="ctr">
                  <a:buClr>
                    <a:srgbClr val="3D3D3D"/>
                  </a:buClr>
                </a:pPr>
                <a:r>
                  <a:rPr lang="en-US" sz="2800">
                    <a:solidFill>
                      <a:srgbClr val="00B0F0"/>
                    </a:solidFill>
                    <a:latin typeface="Arial Narrow" panose="020B0606020202030204" pitchFamily="34" charset="0"/>
                  </a:rPr>
                  <a:t>4</a:t>
                </a:r>
                <a:endParaRPr lang="en-GB" sz="2800">
                  <a:solidFill>
                    <a:srgbClr val="00B0F0"/>
                  </a:solidFill>
                  <a:latin typeface="Arial Narrow" panose="020B0606020202030204" pitchFamily="34" charset="0"/>
                </a:endParaRPr>
              </a:p>
            </p:txBody>
          </p:sp>
          <p:sp>
            <p:nvSpPr>
              <p:cNvPr id="24" name="Rectangle 7">
                <a:extLst>
                  <a:ext uri="{FF2B5EF4-FFF2-40B4-BE49-F238E27FC236}">
                    <a16:creationId xmlns:a16="http://schemas.microsoft.com/office/drawing/2014/main" id="{9525B5A9-1258-F4DE-D381-708A6DF21A43}"/>
                  </a:ext>
                </a:extLst>
              </p:cNvPr>
              <p:cNvSpPr>
                <a:spLocks noChangeArrowheads="1"/>
              </p:cNvSpPr>
              <p:nvPr/>
            </p:nvSpPr>
            <p:spPr bwMode="auto">
              <a:xfrm>
                <a:off x="8332602" y="3370081"/>
                <a:ext cx="379888" cy="462947"/>
              </a:xfrm>
              <a:prstGeom prst="rect">
                <a:avLst/>
              </a:prstGeom>
              <a:solidFill>
                <a:schemeClr val="bg1"/>
              </a:solidFill>
              <a:ln>
                <a:noFill/>
              </a:ln>
              <a:effectLst/>
            </p:spPr>
            <p:txBody>
              <a:bodyPr wrap="square" lIns="0" tIns="0" rIns="0" bIns="18288" anchor="b" anchorCtr="0">
                <a:spAutoFit/>
              </a:bodyPr>
              <a:lstStyle>
                <a:lvl1pPr defTabSz="895350">
                  <a:buClr>
                    <a:schemeClr val="tx2"/>
                  </a:buClr>
                  <a:defRPr sz="1600">
                    <a:solidFill>
                      <a:schemeClr val="tx1"/>
                    </a:solidFill>
                    <a:latin typeface="Arial" panose="020B0604020202020204" pitchFamily="34" charset="0"/>
                    <a:cs typeface="Arial" panose="020B0604020202020204" pitchFamily="34" charset="0"/>
                  </a:defRPr>
                </a:lvl1pPr>
                <a:lvl2pPr marL="193675" indent="-192405" defTabSz="895350">
                  <a:buClr>
                    <a:schemeClr val="tx2"/>
                  </a:buClr>
                  <a:buSzPct val="12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2pPr>
                <a:lvl3pPr marL="457200" indent="-262255" defTabSz="895350">
                  <a:buClr>
                    <a:schemeClr val="tx2"/>
                  </a:buClr>
                  <a:buSzPct val="120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3pPr>
                <a:lvl4pPr marL="614680" indent="-155575" defTabSz="895350">
                  <a:buClr>
                    <a:schemeClr val="tx2"/>
                  </a:buClr>
                  <a:buSzPct val="120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746125" indent="-130175" defTabSz="895350">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1203325" indent="-130175" defTabSz="895350"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1660525" indent="-130175" defTabSz="895350"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2117725" indent="-130175" defTabSz="895350"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2574925" indent="-130175" defTabSz="895350"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gn="ctr">
                  <a:buClr>
                    <a:srgbClr val="3D3D3D"/>
                  </a:buClr>
                </a:pPr>
                <a:r>
                  <a:rPr lang="en-US" sz="2800">
                    <a:solidFill>
                      <a:srgbClr val="FF0000"/>
                    </a:solidFill>
                    <a:latin typeface="Arial Narrow" panose="020B0606020202030204" pitchFamily="34" charset="0"/>
                  </a:rPr>
                  <a:t>5</a:t>
                </a:r>
                <a:endParaRPr lang="en-GB" sz="2800">
                  <a:solidFill>
                    <a:srgbClr val="FF0000"/>
                  </a:solidFill>
                  <a:latin typeface="Arial Narrow" panose="020B0606020202030204" pitchFamily="34" charset="0"/>
                </a:endParaRPr>
              </a:p>
            </p:txBody>
          </p:sp>
          <p:sp>
            <p:nvSpPr>
              <p:cNvPr id="25" name="Rectangle 7">
                <a:extLst>
                  <a:ext uri="{FF2B5EF4-FFF2-40B4-BE49-F238E27FC236}">
                    <a16:creationId xmlns:a16="http://schemas.microsoft.com/office/drawing/2014/main" id="{1457B4DF-B469-9FA1-FED5-8C083E5E036F}"/>
                  </a:ext>
                </a:extLst>
              </p:cNvPr>
              <p:cNvSpPr>
                <a:spLocks noChangeArrowheads="1"/>
              </p:cNvSpPr>
              <p:nvPr/>
            </p:nvSpPr>
            <p:spPr bwMode="auto">
              <a:xfrm>
                <a:off x="7986211" y="4669631"/>
                <a:ext cx="379888" cy="462947"/>
              </a:xfrm>
              <a:prstGeom prst="rect">
                <a:avLst/>
              </a:prstGeom>
              <a:solidFill>
                <a:schemeClr val="bg1"/>
              </a:solidFill>
              <a:ln>
                <a:noFill/>
              </a:ln>
              <a:effectLst/>
            </p:spPr>
            <p:txBody>
              <a:bodyPr wrap="square" lIns="0" tIns="0" rIns="0" bIns="18288" anchor="b" anchorCtr="0">
                <a:spAutoFit/>
              </a:bodyPr>
              <a:lstStyle>
                <a:lvl1pPr defTabSz="895350">
                  <a:buClr>
                    <a:schemeClr val="tx2"/>
                  </a:buClr>
                  <a:defRPr sz="1600">
                    <a:solidFill>
                      <a:schemeClr val="tx1"/>
                    </a:solidFill>
                    <a:latin typeface="Arial" panose="020B0604020202020204" pitchFamily="34" charset="0"/>
                    <a:cs typeface="Arial" panose="020B0604020202020204" pitchFamily="34" charset="0"/>
                  </a:defRPr>
                </a:lvl1pPr>
                <a:lvl2pPr marL="193675" indent="-192405" defTabSz="895350">
                  <a:buClr>
                    <a:schemeClr val="tx2"/>
                  </a:buClr>
                  <a:buSzPct val="12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2pPr>
                <a:lvl3pPr marL="457200" indent="-262255" defTabSz="895350">
                  <a:buClr>
                    <a:schemeClr val="tx2"/>
                  </a:buClr>
                  <a:buSzPct val="120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3pPr>
                <a:lvl4pPr marL="614680" indent="-155575" defTabSz="895350">
                  <a:buClr>
                    <a:schemeClr val="tx2"/>
                  </a:buClr>
                  <a:buSzPct val="120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746125" indent="-130175" defTabSz="895350">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1203325" indent="-130175" defTabSz="895350"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1660525" indent="-130175" defTabSz="895350"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2117725" indent="-130175" defTabSz="895350"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2574925" indent="-130175" defTabSz="895350"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gn="ctr">
                  <a:buClr>
                    <a:srgbClr val="3D3D3D"/>
                  </a:buClr>
                </a:pPr>
                <a:r>
                  <a:rPr lang="en-US" sz="2800">
                    <a:solidFill>
                      <a:srgbClr val="385723"/>
                    </a:solidFill>
                    <a:latin typeface="Arial Narrow" panose="020B0606020202030204" pitchFamily="34" charset="0"/>
                  </a:rPr>
                  <a:t>6</a:t>
                </a:r>
                <a:endParaRPr lang="en-GB" sz="2800">
                  <a:solidFill>
                    <a:srgbClr val="385723"/>
                  </a:solidFill>
                  <a:latin typeface="Arial Narrow" panose="020B0606020202030204" pitchFamily="34" charset="0"/>
                </a:endParaRPr>
              </a:p>
            </p:txBody>
          </p:sp>
        </p:grpSp>
        <p:sp>
          <p:nvSpPr>
            <p:cNvPr id="6" name="Rectangle 7">
              <a:extLst>
                <a:ext uri="{FF2B5EF4-FFF2-40B4-BE49-F238E27FC236}">
                  <a16:creationId xmlns:a16="http://schemas.microsoft.com/office/drawing/2014/main" id="{0CD2668F-A0D5-6015-FAE4-AC879FDF7EEC}"/>
                </a:ext>
              </a:extLst>
            </p:cNvPr>
            <p:cNvSpPr>
              <a:spLocks noChangeArrowheads="1"/>
            </p:cNvSpPr>
            <p:nvPr/>
          </p:nvSpPr>
          <p:spPr bwMode="auto">
            <a:xfrm>
              <a:off x="52235" y="2641902"/>
              <a:ext cx="3448790" cy="541687"/>
            </a:xfrm>
            <a:prstGeom prst="rect">
              <a:avLst/>
            </a:prstGeom>
            <a:noFill/>
            <a:ln>
              <a:noFill/>
            </a:ln>
            <a:effectLst/>
          </p:spPr>
          <p:txBody>
            <a:bodyPr wrap="square" lIns="0" tIns="0" rIns="0" bIns="18288" anchor="b" anchorCtr="0">
              <a:spAutoFit/>
            </a:bodyPr>
            <a:lstStyle>
              <a:lvl1pPr defTabSz="895350">
                <a:buClr>
                  <a:schemeClr val="tx2"/>
                </a:buClr>
                <a:defRPr sz="1600">
                  <a:solidFill>
                    <a:schemeClr val="tx1"/>
                  </a:solidFill>
                  <a:latin typeface="Arial" panose="020B0604020202020204" pitchFamily="34" charset="0"/>
                  <a:cs typeface="Arial" panose="020B0604020202020204" pitchFamily="34" charset="0"/>
                </a:defRPr>
              </a:lvl1pPr>
              <a:lvl2pPr marL="193675" indent="-192405" defTabSz="895350">
                <a:buClr>
                  <a:schemeClr val="tx2"/>
                </a:buClr>
                <a:buSzPct val="12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2pPr>
              <a:lvl3pPr marL="457200" indent="-262255" defTabSz="895350">
                <a:buClr>
                  <a:schemeClr val="tx2"/>
                </a:buClr>
                <a:buSzPct val="120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3pPr>
              <a:lvl4pPr marL="614680" indent="-155575" defTabSz="895350">
                <a:buClr>
                  <a:schemeClr val="tx2"/>
                </a:buClr>
                <a:buSzPct val="120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746125" indent="-130175" defTabSz="895350">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1203325" indent="-130175" defTabSz="895350"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1660525" indent="-130175" defTabSz="895350"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2117725" indent="-130175" defTabSz="895350"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2574925" indent="-130175" defTabSz="895350"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buClr>
                  <a:srgbClr val="3D3D3D"/>
                </a:buClr>
              </a:pPr>
              <a:r>
                <a:rPr lang="en-US" sz="1200" b="1" dirty="0">
                  <a:solidFill>
                    <a:schemeClr val="tx1">
                      <a:lumMod val="65000"/>
                      <a:lumOff val="35000"/>
                    </a:schemeClr>
                  </a:solidFill>
                  <a:latin typeface="Arial Narrow" panose="020B0606020202030204" pitchFamily="34" charset="0"/>
                </a:rPr>
                <a:t>   </a:t>
              </a:r>
              <a:r>
                <a:rPr lang="en-US" sz="1200" b="1" dirty="0">
                  <a:solidFill>
                    <a:schemeClr val="accent1">
                      <a:lumMod val="50000"/>
                    </a:schemeClr>
                  </a:solidFill>
                  <a:latin typeface="Arial Narrow" panose="020B0606020202030204" pitchFamily="34" charset="0"/>
                </a:rPr>
                <a:t>US$ 750 million Operation comprising:</a:t>
              </a:r>
            </a:p>
            <a:p>
              <a:pPr marL="285750" indent="-151130">
                <a:buClr>
                  <a:srgbClr val="3D3D3D"/>
                </a:buClr>
                <a:buFont typeface="Arial" panose="020B0604020202020204" pitchFamily="34" charset="0"/>
                <a:buChar char="•"/>
              </a:pPr>
              <a:r>
                <a:rPr lang="en-US" sz="1100" dirty="0">
                  <a:latin typeface="Arial Narrow" panose="020B0606020202030204" pitchFamily="34" charset="0"/>
                </a:rPr>
                <a:t>$730 million Program-for-Results (</a:t>
              </a:r>
              <a:r>
                <a:rPr lang="en-US" sz="1100" dirty="0" err="1">
                  <a:latin typeface="Arial Narrow" panose="020B0606020202030204" pitchFamily="34" charset="0"/>
                </a:rPr>
                <a:t>PforR</a:t>
              </a:r>
              <a:r>
                <a:rPr lang="en-US" sz="1100" dirty="0">
                  <a:latin typeface="Arial Narrow" panose="020B0606020202030204" pitchFamily="34" charset="0"/>
                </a:rPr>
                <a:t>) component</a:t>
              </a:r>
            </a:p>
            <a:p>
              <a:pPr marL="285750" indent="-151130">
                <a:buClr>
                  <a:srgbClr val="3D3D3D"/>
                </a:buClr>
                <a:buFont typeface="Arial" panose="020B0604020202020204" pitchFamily="34" charset="0"/>
                <a:buChar char="•"/>
              </a:pPr>
              <a:r>
                <a:rPr lang="en-US" sz="1100" dirty="0">
                  <a:latin typeface="Arial Narrow" panose="020B0606020202030204" pitchFamily="34" charset="0"/>
                </a:rPr>
                <a:t>$20 million TA Investment Project Financing (IPF) component</a:t>
              </a:r>
              <a:endParaRPr lang="en-GB" sz="1100" dirty="0">
                <a:latin typeface="Arial Narrow" panose="020B0606020202030204" pitchFamily="34" charset="0"/>
              </a:endParaRPr>
            </a:p>
          </p:txBody>
        </p:sp>
        <p:sp>
          <p:nvSpPr>
            <p:cNvPr id="9" name="Rectangle 7">
              <a:extLst>
                <a:ext uri="{FF2B5EF4-FFF2-40B4-BE49-F238E27FC236}">
                  <a16:creationId xmlns:a16="http://schemas.microsoft.com/office/drawing/2014/main" id="{7327CDE1-49F7-E631-0D53-8C875DA82FD4}"/>
                </a:ext>
              </a:extLst>
            </p:cNvPr>
            <p:cNvSpPr>
              <a:spLocks noChangeArrowheads="1"/>
            </p:cNvSpPr>
            <p:nvPr/>
          </p:nvSpPr>
          <p:spPr bwMode="auto">
            <a:xfrm>
              <a:off x="376394" y="4064598"/>
              <a:ext cx="2716312" cy="572464"/>
            </a:xfrm>
            <a:prstGeom prst="rect">
              <a:avLst/>
            </a:prstGeom>
            <a:noFill/>
            <a:ln>
              <a:noFill/>
            </a:ln>
            <a:effectLst/>
          </p:spPr>
          <p:txBody>
            <a:bodyPr wrap="square" lIns="0" tIns="0" rIns="0" bIns="18288" anchor="b" anchorCtr="0">
              <a:spAutoFit/>
            </a:bodyPr>
            <a:lstStyle>
              <a:lvl1pPr defTabSz="895350">
                <a:buClr>
                  <a:schemeClr val="tx2"/>
                </a:buClr>
                <a:defRPr sz="1600">
                  <a:solidFill>
                    <a:schemeClr val="tx1"/>
                  </a:solidFill>
                  <a:latin typeface="Arial" panose="020B0604020202020204" pitchFamily="34" charset="0"/>
                  <a:cs typeface="Arial" panose="020B0604020202020204" pitchFamily="34" charset="0"/>
                </a:defRPr>
              </a:lvl1pPr>
              <a:lvl2pPr marL="193675" indent="-192405" defTabSz="895350">
                <a:buClr>
                  <a:schemeClr val="tx2"/>
                </a:buClr>
                <a:buSzPct val="12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2pPr>
              <a:lvl3pPr marL="457200" indent="-262255" defTabSz="895350">
                <a:buClr>
                  <a:schemeClr val="tx2"/>
                </a:buClr>
                <a:buSzPct val="120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3pPr>
              <a:lvl4pPr marL="614680" indent="-155575" defTabSz="895350">
                <a:buClr>
                  <a:schemeClr val="tx2"/>
                </a:buClr>
                <a:buSzPct val="120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746125" indent="-130175" defTabSz="895350">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1203325" indent="-130175" defTabSz="895350"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1660525" indent="-130175" defTabSz="895350"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2117725" indent="-130175" defTabSz="895350"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2574925" indent="-130175" defTabSz="895350"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buClr>
                  <a:srgbClr val="3D3D3D"/>
                </a:buClr>
              </a:pPr>
              <a:r>
                <a:rPr lang="en-GB" sz="1200" b="1">
                  <a:solidFill>
                    <a:schemeClr val="accent2"/>
                  </a:solidFill>
                  <a:latin typeface="Arial Narrow" panose="020B0606020202030204" pitchFamily="34" charset="0"/>
                </a:rPr>
                <a:t>On-lending of the loan to the States on same terms (in contrast to SFTAS, which was a grant from the FGN)</a:t>
              </a:r>
            </a:p>
          </p:txBody>
        </p:sp>
        <p:sp>
          <p:nvSpPr>
            <p:cNvPr id="11" name="Rectangle 7">
              <a:extLst>
                <a:ext uri="{FF2B5EF4-FFF2-40B4-BE49-F238E27FC236}">
                  <a16:creationId xmlns:a16="http://schemas.microsoft.com/office/drawing/2014/main" id="{263A675F-4079-2B51-FFE7-62E404D03111}"/>
                </a:ext>
              </a:extLst>
            </p:cNvPr>
            <p:cNvSpPr>
              <a:spLocks noChangeArrowheads="1"/>
            </p:cNvSpPr>
            <p:nvPr/>
          </p:nvSpPr>
          <p:spPr bwMode="auto">
            <a:xfrm>
              <a:off x="546270" y="5339965"/>
              <a:ext cx="2870351" cy="572464"/>
            </a:xfrm>
            <a:prstGeom prst="rect">
              <a:avLst/>
            </a:prstGeom>
            <a:noFill/>
            <a:ln>
              <a:noFill/>
            </a:ln>
            <a:effectLst/>
          </p:spPr>
          <p:txBody>
            <a:bodyPr wrap="square" lIns="0" tIns="0" rIns="0" bIns="18288" anchor="b" anchorCtr="0">
              <a:spAutoFit/>
            </a:bodyPr>
            <a:lstStyle>
              <a:lvl1pPr defTabSz="895350">
                <a:buClr>
                  <a:schemeClr val="tx2"/>
                </a:buClr>
                <a:defRPr sz="1600">
                  <a:solidFill>
                    <a:schemeClr val="tx1"/>
                  </a:solidFill>
                  <a:latin typeface="Arial" panose="020B0604020202020204" pitchFamily="34" charset="0"/>
                  <a:cs typeface="Arial" panose="020B0604020202020204" pitchFamily="34" charset="0"/>
                </a:defRPr>
              </a:lvl1pPr>
              <a:lvl2pPr marL="193675" indent="-192405" defTabSz="895350">
                <a:buClr>
                  <a:schemeClr val="tx2"/>
                </a:buClr>
                <a:buSzPct val="12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2pPr>
              <a:lvl3pPr marL="457200" indent="-262255" defTabSz="895350">
                <a:buClr>
                  <a:schemeClr val="tx2"/>
                </a:buClr>
                <a:buSzPct val="120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3pPr>
              <a:lvl4pPr marL="614680" indent="-155575" defTabSz="895350">
                <a:buClr>
                  <a:schemeClr val="tx2"/>
                </a:buClr>
                <a:buSzPct val="120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746125" indent="-130175" defTabSz="895350">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1203325" indent="-130175" defTabSz="895350"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1660525" indent="-130175" defTabSz="895350"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2117725" indent="-130175" defTabSz="895350"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2574925" indent="-130175" defTabSz="895350"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buClr>
                  <a:srgbClr val="3D3D3D"/>
                </a:buClr>
              </a:pPr>
              <a:r>
                <a:rPr lang="en-US" sz="1200" b="1">
                  <a:solidFill>
                    <a:schemeClr val="accent4">
                      <a:lumMod val="50000"/>
                    </a:schemeClr>
                  </a:solidFill>
                  <a:latin typeface="Arial Narrow" panose="020B0606020202030204" pitchFamily="34" charset="0"/>
                </a:rPr>
                <a:t>Duration: 3 years (Jan 2023- Dec 2025)</a:t>
              </a:r>
            </a:p>
            <a:p>
              <a:pPr>
                <a:buClr>
                  <a:srgbClr val="3D3D3D"/>
                </a:buClr>
              </a:pPr>
              <a:r>
                <a:rPr lang="en-US" sz="1200" b="1">
                  <a:solidFill>
                    <a:schemeClr val="accent4">
                      <a:lumMod val="50000"/>
                    </a:schemeClr>
                  </a:solidFill>
                  <a:latin typeface="Arial Narrow" panose="020B0606020202030204" pitchFamily="34" charset="0"/>
                </a:rPr>
                <a:t>Prior Results period: </a:t>
              </a:r>
            </a:p>
            <a:p>
              <a:pPr>
                <a:buClr>
                  <a:srgbClr val="3D3D3D"/>
                </a:buClr>
              </a:pPr>
              <a:r>
                <a:rPr lang="en-US" sz="1200" b="1">
                  <a:solidFill>
                    <a:schemeClr val="accent4">
                      <a:lumMod val="50000"/>
                    </a:schemeClr>
                  </a:solidFill>
                  <a:latin typeface="Arial Narrow" panose="020B0606020202030204" pitchFamily="34" charset="0"/>
                </a:rPr>
                <a:t>June 1, 2022 – January 5, 2023</a:t>
              </a:r>
            </a:p>
          </p:txBody>
        </p:sp>
        <p:sp>
          <p:nvSpPr>
            <p:cNvPr id="13" name="Rectangle 7">
              <a:extLst>
                <a:ext uri="{FF2B5EF4-FFF2-40B4-BE49-F238E27FC236}">
                  <a16:creationId xmlns:a16="http://schemas.microsoft.com/office/drawing/2014/main" id="{67EB0490-7074-A44A-B8E7-061B0892455A}"/>
                </a:ext>
              </a:extLst>
            </p:cNvPr>
            <p:cNvSpPr>
              <a:spLocks noChangeArrowheads="1"/>
            </p:cNvSpPr>
            <p:nvPr/>
          </p:nvSpPr>
          <p:spPr bwMode="auto">
            <a:xfrm>
              <a:off x="8706543" y="1930867"/>
              <a:ext cx="3305953" cy="1049518"/>
            </a:xfrm>
            <a:prstGeom prst="rect">
              <a:avLst/>
            </a:prstGeom>
            <a:noFill/>
            <a:ln>
              <a:noFill/>
            </a:ln>
            <a:effectLst/>
          </p:spPr>
          <p:txBody>
            <a:bodyPr wrap="square" lIns="0" tIns="0" rIns="0" bIns="18288" anchor="b" anchorCtr="0">
              <a:spAutoFit/>
            </a:bodyPr>
            <a:lstStyle>
              <a:lvl1pPr defTabSz="895350">
                <a:buClr>
                  <a:schemeClr val="tx2"/>
                </a:buClr>
                <a:defRPr sz="1600">
                  <a:solidFill>
                    <a:schemeClr val="tx1"/>
                  </a:solidFill>
                  <a:latin typeface="Arial" panose="020B0604020202020204" pitchFamily="34" charset="0"/>
                  <a:cs typeface="Arial" panose="020B0604020202020204" pitchFamily="34" charset="0"/>
                </a:defRPr>
              </a:lvl1pPr>
              <a:lvl2pPr marL="193675" indent="-192405" defTabSz="895350">
                <a:buClr>
                  <a:schemeClr val="tx2"/>
                </a:buClr>
                <a:buSzPct val="12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2pPr>
              <a:lvl3pPr marL="457200" indent="-262255" defTabSz="895350">
                <a:buClr>
                  <a:schemeClr val="tx2"/>
                </a:buClr>
                <a:buSzPct val="120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3pPr>
              <a:lvl4pPr marL="614680" indent="-155575" defTabSz="895350">
                <a:buClr>
                  <a:schemeClr val="tx2"/>
                </a:buClr>
                <a:buSzPct val="120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746125" indent="-130175" defTabSz="895350">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1203325" indent="-130175" defTabSz="895350"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1660525" indent="-130175" defTabSz="895350"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2117725" indent="-130175" defTabSz="895350"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2574925" indent="-130175" defTabSz="895350"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buClr>
                  <a:srgbClr val="3D3D3D"/>
                </a:buClr>
              </a:pPr>
              <a:r>
                <a:rPr lang="en-US" sz="1200" b="1" dirty="0">
                  <a:solidFill>
                    <a:srgbClr val="00B0F0"/>
                  </a:solidFill>
                  <a:latin typeface="Arial Narrow" panose="020B0606020202030204" pitchFamily="34" charset="0"/>
                </a:rPr>
                <a:t>Development Objective: </a:t>
              </a:r>
              <a:r>
                <a:rPr lang="en-US" sz="1100" dirty="0">
                  <a:latin typeface="Arial Narrow" panose="020B0606020202030204" pitchFamily="34" charset="0"/>
                </a:rPr>
                <a:t>to improve (1) the efficiency of land administration, (2) the regulatory framework for private investment in fiber optic infrastructure, (3) services provided by investment promotion agencies and public-private partnership units, and (4) the efficiency and transparency of government-to-business services in participating states</a:t>
              </a:r>
              <a:endParaRPr lang="en-GB" sz="1100" dirty="0">
                <a:latin typeface="Arial Narrow" panose="020B0606020202030204" pitchFamily="34" charset="0"/>
              </a:endParaRPr>
            </a:p>
          </p:txBody>
        </p:sp>
        <p:sp>
          <p:nvSpPr>
            <p:cNvPr id="15" name="Rectangle 7">
              <a:extLst>
                <a:ext uri="{FF2B5EF4-FFF2-40B4-BE49-F238E27FC236}">
                  <a16:creationId xmlns:a16="http://schemas.microsoft.com/office/drawing/2014/main" id="{084BC23E-132F-B40C-C8B2-EB38A6F9B780}"/>
                </a:ext>
              </a:extLst>
            </p:cNvPr>
            <p:cNvSpPr>
              <a:spLocks noChangeArrowheads="1"/>
            </p:cNvSpPr>
            <p:nvPr/>
          </p:nvSpPr>
          <p:spPr bwMode="auto">
            <a:xfrm>
              <a:off x="9029712" y="3145533"/>
              <a:ext cx="2964078" cy="2069669"/>
            </a:xfrm>
            <a:prstGeom prst="rect">
              <a:avLst/>
            </a:prstGeom>
            <a:noFill/>
            <a:ln>
              <a:noFill/>
            </a:ln>
            <a:effectLst/>
          </p:spPr>
          <p:txBody>
            <a:bodyPr wrap="square" lIns="0" tIns="0" rIns="0" bIns="18288" anchor="b" anchorCtr="0">
              <a:spAutoFit/>
            </a:bodyPr>
            <a:lstStyle>
              <a:lvl1pPr defTabSz="895350">
                <a:buClr>
                  <a:schemeClr val="tx2"/>
                </a:buClr>
                <a:defRPr sz="1600">
                  <a:solidFill>
                    <a:schemeClr val="tx1"/>
                  </a:solidFill>
                  <a:latin typeface="Arial" panose="020B0604020202020204" pitchFamily="34" charset="0"/>
                  <a:cs typeface="Arial" panose="020B0604020202020204" pitchFamily="34" charset="0"/>
                </a:defRPr>
              </a:lvl1pPr>
              <a:lvl2pPr marL="193675" indent="-192405" defTabSz="895350">
                <a:buClr>
                  <a:schemeClr val="tx2"/>
                </a:buClr>
                <a:buSzPct val="12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2pPr>
              <a:lvl3pPr marL="457200" indent="-262255" defTabSz="895350">
                <a:buClr>
                  <a:schemeClr val="tx2"/>
                </a:buClr>
                <a:buSzPct val="120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3pPr>
              <a:lvl4pPr marL="614680" indent="-155575" defTabSz="895350">
                <a:buClr>
                  <a:schemeClr val="tx2"/>
                </a:buClr>
                <a:buSzPct val="120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746125" indent="-130175" defTabSz="895350">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1203325" indent="-130175" defTabSz="895350"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1660525" indent="-130175" defTabSz="895350"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2117725" indent="-130175" defTabSz="895350"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2574925" indent="-130175" defTabSz="895350"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nSpc>
                  <a:spcPts val="1780"/>
                </a:lnSpc>
                <a:buClr>
                  <a:srgbClr val="3D3D3D"/>
                </a:buClr>
              </a:pPr>
              <a:r>
                <a:rPr lang="en-US" sz="1200" b="1" dirty="0">
                  <a:solidFill>
                    <a:srgbClr val="FF0000"/>
                  </a:solidFill>
                  <a:latin typeface="Arial Narrow" panose="020B0606020202030204" pitchFamily="34" charset="0"/>
                </a:rPr>
                <a:t>Program Status:</a:t>
              </a:r>
            </a:p>
            <a:p>
              <a:pPr>
                <a:lnSpc>
                  <a:spcPts val="1780"/>
                </a:lnSpc>
                <a:buClr>
                  <a:srgbClr val="3D3D3D"/>
                </a:buClr>
              </a:pPr>
              <a:r>
                <a:rPr lang="en-US" sz="1100" b="1" dirty="0">
                  <a:latin typeface="Arial Narrow" panose="020B0606020202030204" pitchFamily="34" charset="0"/>
                </a:rPr>
                <a:t>NEC approval</a:t>
              </a:r>
              <a:r>
                <a:rPr lang="en-US" sz="1100" dirty="0">
                  <a:latin typeface="Arial Narrow" panose="020B0606020202030204" pitchFamily="34" charset="0"/>
                </a:rPr>
                <a:t>: August 18, 2022</a:t>
              </a:r>
              <a:endParaRPr lang="en-GB" sz="1100" dirty="0">
                <a:latin typeface="Arial Narrow" panose="020B0606020202030204" pitchFamily="34" charset="0"/>
              </a:endParaRPr>
            </a:p>
            <a:p>
              <a:pPr>
                <a:lnSpc>
                  <a:spcPts val="1780"/>
                </a:lnSpc>
                <a:buClr>
                  <a:srgbClr val="3D3D3D"/>
                </a:buClr>
              </a:pPr>
              <a:r>
                <a:rPr lang="en-US" sz="1100" b="1" dirty="0">
                  <a:latin typeface="Arial Narrow" panose="020B0606020202030204" pitchFamily="34" charset="0"/>
                </a:rPr>
                <a:t>IDA Board approval</a:t>
              </a:r>
              <a:r>
                <a:rPr lang="en-US" sz="1100" dirty="0">
                  <a:latin typeface="Arial Narrow" panose="020B0606020202030204" pitchFamily="34" charset="0"/>
                </a:rPr>
                <a:t>: 29 September 2022</a:t>
              </a:r>
              <a:endParaRPr lang="en-GB" sz="1100" dirty="0">
                <a:latin typeface="Arial Narrow" panose="020B0606020202030204" pitchFamily="34" charset="0"/>
              </a:endParaRPr>
            </a:p>
            <a:p>
              <a:pPr>
                <a:lnSpc>
                  <a:spcPts val="1780"/>
                </a:lnSpc>
                <a:buClr>
                  <a:srgbClr val="3D3D3D"/>
                </a:buClr>
              </a:pPr>
              <a:r>
                <a:rPr lang="en-US" sz="1100" b="1" dirty="0">
                  <a:latin typeface="Arial Narrow" panose="020B0606020202030204" pitchFamily="34" charset="0"/>
                </a:rPr>
                <a:t>FEC approval</a:t>
              </a:r>
              <a:r>
                <a:rPr lang="en-US" sz="1100" dirty="0">
                  <a:latin typeface="Arial Narrow" panose="020B0606020202030204" pitchFamily="34" charset="0"/>
                </a:rPr>
                <a:t>: December 14, 2022</a:t>
              </a:r>
            </a:p>
            <a:p>
              <a:pPr>
                <a:lnSpc>
                  <a:spcPts val="1780"/>
                </a:lnSpc>
                <a:buClr>
                  <a:srgbClr val="3D3D3D"/>
                </a:buClr>
              </a:pPr>
              <a:r>
                <a:rPr lang="en-US" sz="1100" b="1" dirty="0">
                  <a:latin typeface="Arial Narrow" panose="020B0606020202030204" pitchFamily="34" charset="0"/>
                </a:rPr>
                <a:t>FA signing</a:t>
              </a:r>
              <a:r>
                <a:rPr lang="en-US" sz="1100" dirty="0">
                  <a:latin typeface="Arial Narrow" panose="020B0606020202030204" pitchFamily="34" charset="0"/>
                </a:rPr>
                <a:t>: January 6, 2023</a:t>
              </a:r>
            </a:p>
            <a:p>
              <a:pPr>
                <a:lnSpc>
                  <a:spcPts val="1780"/>
                </a:lnSpc>
                <a:buClr>
                  <a:srgbClr val="3D3D3D"/>
                </a:buClr>
              </a:pPr>
              <a:r>
                <a:rPr lang="en-US" sz="1100" b="1" dirty="0">
                  <a:latin typeface="Arial Narrow" panose="020B0606020202030204" pitchFamily="34" charset="0"/>
                </a:rPr>
                <a:t>Effectiveness: </a:t>
              </a:r>
              <a:r>
                <a:rPr lang="en-US" sz="1100" dirty="0">
                  <a:latin typeface="Arial Narrow" panose="020B0606020202030204" pitchFamily="34" charset="0"/>
                </a:rPr>
                <a:t>June 14, 2023</a:t>
              </a:r>
            </a:p>
            <a:p>
              <a:pPr>
                <a:lnSpc>
                  <a:spcPts val="1780"/>
                </a:lnSpc>
                <a:buClr>
                  <a:srgbClr val="3D3D3D"/>
                </a:buClr>
              </a:pPr>
              <a:r>
                <a:rPr lang="en-US" sz="1100" b="1" dirty="0">
                  <a:latin typeface="Arial Narrow" panose="020B0606020202030204" pitchFamily="34" charset="0"/>
                </a:rPr>
                <a:t>Prior Results Verification:</a:t>
              </a:r>
              <a:r>
                <a:rPr lang="en-US" sz="1100" dirty="0">
                  <a:latin typeface="Arial Narrow" panose="020B0606020202030204" pitchFamily="34" charset="0"/>
                </a:rPr>
                <a:t> November 2023</a:t>
              </a:r>
            </a:p>
            <a:p>
              <a:pPr>
                <a:lnSpc>
                  <a:spcPts val="1780"/>
                </a:lnSpc>
                <a:buClr>
                  <a:srgbClr val="3D3D3D"/>
                </a:buClr>
              </a:pPr>
              <a:r>
                <a:rPr lang="en-US" sz="1100" b="1" dirty="0">
                  <a:latin typeface="Arial Narrow" panose="020B0606020202030204" pitchFamily="34" charset="0"/>
                </a:rPr>
                <a:t>Program sensitization: </a:t>
              </a:r>
              <a:r>
                <a:rPr lang="en-US" sz="1100" dirty="0">
                  <a:latin typeface="Arial Narrow" panose="020B0606020202030204" pitchFamily="34" charset="0"/>
                </a:rPr>
                <a:t>Ongoing since June 2023.</a:t>
              </a:r>
            </a:p>
            <a:p>
              <a:pPr>
                <a:lnSpc>
                  <a:spcPts val="1780"/>
                </a:lnSpc>
                <a:buClr>
                  <a:srgbClr val="3D3D3D"/>
                </a:buClr>
              </a:pPr>
              <a:r>
                <a:rPr lang="en-US" sz="1100" b="1" dirty="0">
                  <a:latin typeface="Arial Narrow" panose="020B0606020202030204" pitchFamily="34" charset="0"/>
                </a:rPr>
                <a:t>External Borrowing Plan Approval</a:t>
              </a:r>
              <a:r>
                <a:rPr lang="en-US" sz="1100" dirty="0">
                  <a:latin typeface="Arial Narrow" panose="020B0606020202030204" pitchFamily="34" charset="0"/>
                </a:rPr>
                <a:t>: Still with NASS </a:t>
              </a:r>
              <a:endParaRPr lang="en-US" sz="1100" dirty="0">
                <a:solidFill>
                  <a:srgbClr val="C00000"/>
                </a:solidFill>
                <a:latin typeface="Arial Narrow" panose="020B0606020202030204" pitchFamily="34" charset="0"/>
              </a:endParaRPr>
            </a:p>
          </p:txBody>
        </p:sp>
        <p:sp>
          <p:nvSpPr>
            <p:cNvPr id="17" name="Rectangle 7">
              <a:extLst>
                <a:ext uri="{FF2B5EF4-FFF2-40B4-BE49-F238E27FC236}">
                  <a16:creationId xmlns:a16="http://schemas.microsoft.com/office/drawing/2014/main" id="{3DD469CD-E44A-0B5B-F8DD-FEC4BC3D9AE2}"/>
                </a:ext>
              </a:extLst>
            </p:cNvPr>
            <p:cNvSpPr>
              <a:spLocks noChangeArrowheads="1"/>
            </p:cNvSpPr>
            <p:nvPr/>
          </p:nvSpPr>
          <p:spPr bwMode="auto">
            <a:xfrm>
              <a:off x="8689123" y="5516778"/>
              <a:ext cx="3234010" cy="941796"/>
            </a:xfrm>
            <a:prstGeom prst="rect">
              <a:avLst/>
            </a:prstGeom>
            <a:noFill/>
            <a:ln>
              <a:noFill/>
            </a:ln>
            <a:effectLst/>
          </p:spPr>
          <p:txBody>
            <a:bodyPr wrap="square" lIns="0" tIns="0" rIns="0" bIns="18288" anchor="b" anchorCtr="0">
              <a:spAutoFit/>
            </a:bodyPr>
            <a:lstStyle>
              <a:lvl1pPr defTabSz="895350">
                <a:buClr>
                  <a:schemeClr val="tx2"/>
                </a:buClr>
                <a:defRPr sz="1600">
                  <a:solidFill>
                    <a:schemeClr val="tx1"/>
                  </a:solidFill>
                  <a:latin typeface="Arial" panose="020B0604020202020204" pitchFamily="34" charset="0"/>
                  <a:cs typeface="Arial" panose="020B0604020202020204" pitchFamily="34" charset="0"/>
                </a:defRPr>
              </a:lvl1pPr>
              <a:lvl2pPr marL="193675" indent="-192405" defTabSz="895350">
                <a:buClr>
                  <a:schemeClr val="tx2"/>
                </a:buClr>
                <a:buSzPct val="12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2pPr>
              <a:lvl3pPr marL="457200" indent="-262255" defTabSz="895350">
                <a:buClr>
                  <a:schemeClr val="tx2"/>
                </a:buClr>
                <a:buSzPct val="120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3pPr>
              <a:lvl4pPr marL="614680" indent="-155575" defTabSz="895350">
                <a:buClr>
                  <a:schemeClr val="tx2"/>
                </a:buClr>
                <a:buSzPct val="120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746125" indent="-130175" defTabSz="895350">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1203325" indent="-130175" defTabSz="895350"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1660525" indent="-130175" defTabSz="895350"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2117725" indent="-130175" defTabSz="895350"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2574925" indent="-130175" defTabSz="895350"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buClr>
                  <a:srgbClr val="3D3D3D"/>
                </a:buClr>
              </a:pPr>
              <a:r>
                <a:rPr lang="en-GB" sz="1200" b="1" dirty="0">
                  <a:solidFill>
                    <a:srgbClr val="385723"/>
                  </a:solidFill>
                  <a:latin typeface="Arial Narrow" panose="020B0606020202030204" pitchFamily="34" charset="0"/>
                </a:rPr>
                <a:t>30 states submitted evidence for the Prior Results (PRs) Verification, which could lead to $1M-$4M/state disbursement. </a:t>
              </a:r>
              <a:r>
                <a:rPr lang="en-GB" sz="1200" b="1" dirty="0">
                  <a:solidFill>
                    <a:srgbClr val="FF0000"/>
                  </a:solidFill>
                  <a:latin typeface="Arial Narrow" panose="020B0606020202030204" pitchFamily="34" charset="0"/>
                </a:rPr>
                <a:t>A total of $13.5M/state can be achieved IF all Year 1 DLIs and ECs are met by December 31, 2023</a:t>
              </a:r>
            </a:p>
          </p:txBody>
        </p:sp>
      </p:grpSp>
      <p:sp>
        <p:nvSpPr>
          <p:cNvPr id="58" name="TextBox 57">
            <a:extLst>
              <a:ext uri="{FF2B5EF4-FFF2-40B4-BE49-F238E27FC236}">
                <a16:creationId xmlns:a16="http://schemas.microsoft.com/office/drawing/2014/main" id="{0C68BDAE-3439-3D7B-D097-30826251BD99}"/>
              </a:ext>
            </a:extLst>
          </p:cNvPr>
          <p:cNvSpPr txBox="1"/>
          <p:nvPr/>
        </p:nvSpPr>
        <p:spPr>
          <a:xfrm>
            <a:off x="2244779" y="295137"/>
            <a:ext cx="8054646" cy="461665"/>
          </a:xfrm>
          <a:prstGeom prst="rect">
            <a:avLst/>
          </a:prstGeom>
          <a:noFill/>
        </p:spPr>
        <p:txBody>
          <a:bodyPr wrap="square">
            <a:spAutoFit/>
          </a:bodyPr>
          <a:lstStyle/>
          <a:p>
            <a:pPr algn="ctr"/>
            <a:r>
              <a:rPr lang="en-GB" sz="2400" b="1" dirty="0">
                <a:solidFill>
                  <a:srgbClr val="C00000"/>
                </a:solidFill>
                <a:latin typeface="Candara" panose="020E0502030303020204" pitchFamily="34" charset="0"/>
              </a:rPr>
              <a:t>STATE ACTION ON BUSINESS ENABLING REFORMS (SABER) </a:t>
            </a:r>
            <a:endParaRPr lang="en-GB" sz="2400" dirty="0"/>
          </a:p>
        </p:txBody>
      </p:sp>
      <p:sp>
        <p:nvSpPr>
          <p:cNvPr id="59" name="TextBox 58">
            <a:extLst>
              <a:ext uri="{FF2B5EF4-FFF2-40B4-BE49-F238E27FC236}">
                <a16:creationId xmlns:a16="http://schemas.microsoft.com/office/drawing/2014/main" id="{E1CC8FCD-62E7-34AD-8789-6EEEF00EBA4B}"/>
              </a:ext>
            </a:extLst>
          </p:cNvPr>
          <p:cNvSpPr txBox="1"/>
          <p:nvPr/>
        </p:nvSpPr>
        <p:spPr>
          <a:xfrm>
            <a:off x="381827" y="6294613"/>
            <a:ext cx="10178276" cy="276999"/>
          </a:xfrm>
          <a:prstGeom prst="rect">
            <a:avLst/>
          </a:prstGeom>
          <a:noFill/>
        </p:spPr>
        <p:txBody>
          <a:bodyPr wrap="square">
            <a:spAutoFit/>
          </a:bodyPr>
          <a:lstStyle/>
          <a:p>
            <a:r>
              <a:rPr lang="en-GB" sz="1200" i="1" dirty="0">
                <a:latin typeface="Candara" panose="020E0502030303020204" pitchFamily="34" charset="0"/>
                <a:hlinkClick r:id="rId2"/>
              </a:rPr>
              <a:t> For more information: https://projects.worldbank.org/en/projects-operations/project-detail/P177442?lang=en</a:t>
            </a:r>
            <a:r>
              <a:rPr lang="en-GB" sz="1200" i="1" dirty="0">
                <a:latin typeface="Candara" panose="020E0502030303020204" pitchFamily="34" charset="0"/>
              </a:rPr>
              <a:t> </a:t>
            </a:r>
          </a:p>
        </p:txBody>
      </p:sp>
      <p:sp>
        <p:nvSpPr>
          <p:cNvPr id="61" name="TextBox 60">
            <a:extLst>
              <a:ext uri="{FF2B5EF4-FFF2-40B4-BE49-F238E27FC236}">
                <a16:creationId xmlns:a16="http://schemas.microsoft.com/office/drawing/2014/main" id="{867E1FD8-2997-8800-E5F4-D0B0A4E61A74}"/>
              </a:ext>
            </a:extLst>
          </p:cNvPr>
          <p:cNvSpPr txBox="1"/>
          <p:nvPr/>
        </p:nvSpPr>
        <p:spPr>
          <a:xfrm>
            <a:off x="371669" y="1114390"/>
            <a:ext cx="3444551" cy="400110"/>
          </a:xfrm>
          <a:prstGeom prst="rect">
            <a:avLst/>
          </a:prstGeom>
          <a:noFill/>
        </p:spPr>
        <p:txBody>
          <a:bodyPr wrap="square">
            <a:spAutoFit/>
          </a:bodyPr>
          <a:lstStyle/>
          <a:p>
            <a:r>
              <a:rPr lang="en-US" sz="2000" b="1" u="sng" dirty="0">
                <a:solidFill>
                  <a:schemeClr val="accent6">
                    <a:lumMod val="50000"/>
                  </a:schemeClr>
                </a:solidFill>
                <a:latin typeface="Candara" panose="020E0502030303020204" pitchFamily="34" charset="0"/>
                <a:ea typeface="Calibri" panose="020F0502020204030204"/>
                <a:cs typeface="Arial" panose="020B0604020202020204" pitchFamily="34" charset="0"/>
                <a:sym typeface="Calibri" panose="020F0502020204030204"/>
              </a:rPr>
              <a:t>Key Program Information:</a:t>
            </a:r>
            <a:endParaRPr lang="en-GB" sz="2000" u="sng" dirty="0">
              <a:solidFill>
                <a:schemeClr val="accent6">
                  <a:lumMod val="50000"/>
                </a:schemeClr>
              </a:solidFill>
              <a:latin typeface="Candara" panose="020E0502030303020204" pitchFamily="34" charset="0"/>
            </a:endParaRPr>
          </a:p>
        </p:txBody>
      </p:sp>
    </p:spTree>
    <p:extLst>
      <p:ext uri="{BB962C8B-B14F-4D97-AF65-F5344CB8AC3E}">
        <p14:creationId xmlns:p14="http://schemas.microsoft.com/office/powerpoint/2010/main" val="368083702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2179</TotalTime>
  <Words>1863</Words>
  <Application>Microsoft Office PowerPoint</Application>
  <PresentationFormat>Widescreen</PresentationFormat>
  <Paragraphs>154</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Arial Narrow</vt:lpstr>
      <vt:lpstr>Calibri</vt:lpstr>
      <vt:lpstr>Calibri Light</vt:lpstr>
      <vt:lpstr>Candara</vt:lpstr>
      <vt:lpstr>Wingdings</vt:lpstr>
      <vt:lpstr>Office Theme</vt:lpstr>
      <vt:lpstr>Efforts at Strengthening Fiscal Transparency, Accountability and the Ease of Doing Business at State-Level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Financing Institutional Performance Subnational Development –  A case of World Bank Operations</dc:title>
  <dc:creator>Olanrewaju Ajogbasile</dc:creator>
  <cp:lastModifiedBy>Olanrewaju Ajogbasile</cp:lastModifiedBy>
  <cp:revision>59</cp:revision>
  <dcterms:created xsi:type="dcterms:W3CDTF">2023-06-15T10:26:38Z</dcterms:created>
  <dcterms:modified xsi:type="dcterms:W3CDTF">2023-12-14T09:56:23Z</dcterms:modified>
</cp:coreProperties>
</file>