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7"/>
    <p:sldMasterId id="2147483717" r:id="rId8"/>
  </p:sldMasterIdLst>
  <p:notesMasterIdLst>
    <p:notesMasterId r:id="rId14"/>
  </p:notesMasterIdLst>
  <p:sldIdLst>
    <p:sldId id="2147377117" r:id="rId9"/>
    <p:sldId id="2147377120" r:id="rId10"/>
    <p:sldId id="2147377124" r:id="rId11"/>
    <p:sldId id="2147377125" r:id="rId12"/>
    <p:sldId id="3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5F0702C-828F-42FC-8810-99D386167B59}">
          <p14:sldIdLst>
            <p14:sldId id="2147377117"/>
            <p14:sldId id="2147377120"/>
            <p14:sldId id="2147377124"/>
            <p14:sldId id="2147377125"/>
            <p14:sldId id="3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nifa Namusoke" initials="HN" lastIdx="3" clrIdx="6">
    <p:extLst>
      <p:ext uri="{19B8F6BF-5375-455C-9EA6-DF929625EA0E}">
        <p15:presenceInfo xmlns:p15="http://schemas.microsoft.com/office/powerpoint/2012/main" userId="S::hnamusoke@unicef.org::b3a8c453-c468-4730-88b7-8b9be99d20de" providerId="AD"/>
      </p:ext>
    </p:extLst>
  </p:cmAuthor>
  <p:cmAuthor id="1" name="Saadhna Panday" initials="SP" lastIdx="2" clrIdx="0">
    <p:extLst>
      <p:ext uri="{19B8F6BF-5375-455C-9EA6-DF929625EA0E}">
        <p15:presenceInfo xmlns:p15="http://schemas.microsoft.com/office/powerpoint/2012/main" userId="S::spanday@unicef.org::1827fafa-ff8d-4125-9ec0-c6c61ad52a9c" providerId="AD"/>
      </p:ext>
    </p:extLst>
  </p:cmAuthor>
  <p:cmAuthor id="8" name="Wayne Bacale" initials="WB" lastIdx="3" clrIdx="7">
    <p:extLst>
      <p:ext uri="{19B8F6BF-5375-455C-9EA6-DF929625EA0E}">
        <p15:presenceInfo xmlns:p15="http://schemas.microsoft.com/office/powerpoint/2012/main" userId="S::wbacale@unicef.org::0c30018c-b03f-4434-8293-fe8c0190769a" providerId="AD"/>
      </p:ext>
    </p:extLst>
  </p:cmAuthor>
  <p:cmAuthor id="2" name="Bai Ajoku" initials="BA" lastIdx="38" clrIdx="1">
    <p:extLst>
      <p:ext uri="{19B8F6BF-5375-455C-9EA6-DF929625EA0E}">
        <p15:presenceInfo xmlns:p15="http://schemas.microsoft.com/office/powerpoint/2012/main" userId="S::bajoku@unicef.org::7085b97f-f089-43bb-baf7-506236dc9f1b" providerId="AD"/>
      </p:ext>
    </p:extLst>
  </p:cmAuthor>
  <p:cmAuthor id="9" name="Lise Bendiksen" initials="LB" lastIdx="6" clrIdx="8">
    <p:extLst>
      <p:ext uri="{19B8F6BF-5375-455C-9EA6-DF929625EA0E}">
        <p15:presenceInfo xmlns:p15="http://schemas.microsoft.com/office/powerpoint/2012/main" userId="S::lbendiksen@unicef.org::28ce2ade-2495-433d-b8a3-51bbaf4739ee" providerId="AD"/>
      </p:ext>
    </p:extLst>
  </p:cmAuthor>
  <p:cmAuthor id="3" name="Jill Landis Jha" initials="JJ" lastIdx="8" clrIdx="2">
    <p:extLst>
      <p:ext uri="{19B8F6BF-5375-455C-9EA6-DF929625EA0E}">
        <p15:presenceInfo xmlns:p15="http://schemas.microsoft.com/office/powerpoint/2012/main" userId="S::jjha@unicef.org::4d3cf126-9450-4ff1-9b8f-0214486c8cf5" providerId="AD"/>
      </p:ext>
    </p:extLst>
  </p:cmAuthor>
  <p:cmAuthor id="10" name="Cindy McWhorter" initials="CM" lastIdx="4" clrIdx="9">
    <p:extLst>
      <p:ext uri="{19B8F6BF-5375-455C-9EA6-DF929625EA0E}">
        <p15:presenceInfo xmlns:p15="http://schemas.microsoft.com/office/powerpoint/2012/main" userId="S::cmcwhorter@unicef.org::57606b3b-7553-4764-9484-023151903ea8" providerId="AD"/>
      </p:ext>
    </p:extLst>
  </p:cmAuthor>
  <p:cmAuthor id="4" name="Anike Alli-Hakeem" initials="AAH" lastIdx="2" clrIdx="3">
    <p:extLst>
      <p:ext uri="{19B8F6BF-5375-455C-9EA6-DF929625EA0E}">
        <p15:presenceInfo xmlns:p15="http://schemas.microsoft.com/office/powerpoint/2012/main" userId="S::aalli-hakeem@unicef.org::22822aaa-6cce-4142-a598-01d98fbf0f6c" providerId="AD"/>
      </p:ext>
    </p:extLst>
  </p:cmAuthor>
  <p:cmAuthor id="5" name="Alejandra Moncada Bustamante" initials="AMB" lastIdx="24" clrIdx="4">
    <p:extLst>
      <p:ext uri="{19B8F6BF-5375-455C-9EA6-DF929625EA0E}">
        <p15:presenceInfo xmlns:p15="http://schemas.microsoft.com/office/powerpoint/2012/main" userId="S::amoncada@unicef.org::d252a541-c3d7-4231-b8ce-cc52e757d7c6" providerId="AD"/>
      </p:ext>
    </p:extLst>
  </p:cmAuthor>
  <p:cmAuthor id="6" name="Nemat Hajeebhoy" initials="NH" lastIdx="4" clrIdx="5">
    <p:extLst>
      <p:ext uri="{19B8F6BF-5375-455C-9EA6-DF929625EA0E}">
        <p15:presenceInfo xmlns:p15="http://schemas.microsoft.com/office/powerpoint/2012/main" userId="S::nhajeebhoy@unicef.org::0d03812b-0730-468b-abb2-0765bd4614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6E0D"/>
    <a:srgbClr val="461E64"/>
    <a:srgbClr val="FFC412"/>
    <a:srgbClr val="F2CE02"/>
    <a:srgbClr val="92D050"/>
    <a:srgbClr val="4BD0FF"/>
    <a:srgbClr val="79D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522" y="5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 /><Relationship Id="rId13" Type="http://schemas.openxmlformats.org/officeDocument/2006/relationships/slide" Target="slides/slide5.xml" /><Relationship Id="rId18" Type="http://schemas.openxmlformats.org/officeDocument/2006/relationships/theme" Target="theme/theme1.xml" /><Relationship Id="rId3" Type="http://schemas.openxmlformats.org/officeDocument/2006/relationships/customXml" Target="../customXml/item3.xml" /><Relationship Id="rId7" Type="http://schemas.openxmlformats.org/officeDocument/2006/relationships/slideMaster" Target="slideMasters/slideMaster1.xml" /><Relationship Id="rId12" Type="http://schemas.openxmlformats.org/officeDocument/2006/relationships/slide" Target="slides/slide4.xml" /><Relationship Id="rId17"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customXml" Target="../customXml/item6.xml" /><Relationship Id="rId11" Type="http://schemas.openxmlformats.org/officeDocument/2006/relationships/slide" Target="slides/slide3.xml" /><Relationship Id="rId5" Type="http://schemas.openxmlformats.org/officeDocument/2006/relationships/customXml" Target="../customXml/item5.xml" /><Relationship Id="rId15" Type="http://schemas.openxmlformats.org/officeDocument/2006/relationships/commentAuthors" Target="commentAuthors.xml" /><Relationship Id="rId10" Type="http://schemas.openxmlformats.org/officeDocument/2006/relationships/slide" Target="slides/slide2.xml" /><Relationship Id="rId19" Type="http://schemas.openxmlformats.org/officeDocument/2006/relationships/tableStyles" Target="tableStyles.xml" /><Relationship Id="rId4" Type="http://schemas.openxmlformats.org/officeDocument/2006/relationships/customXml" Target="../customXml/item4.xml" /><Relationship Id="rId9" Type="http://schemas.openxmlformats.org/officeDocument/2006/relationships/slide" Target="slides/slide1.xml" /><Relationship Id="rId14" Type="http://schemas.openxmlformats.org/officeDocument/2006/relationships/notesMaster" Target="notesMasters/notesMaster1.xml" /></Relationships>
</file>

<file path=ppt/comments/comment1.xml><?xml version="1.0" encoding="utf-8"?>
<p:cmLst xmlns:a="http://schemas.openxmlformats.org/drawingml/2006/main" xmlns:r="http://schemas.openxmlformats.org/officeDocument/2006/relationships" xmlns:p="http://schemas.openxmlformats.org/presentationml/2006/main">
  <p:cm authorId="5" dt="2023-05-09T14:49:25.801" idx="5">
    <p:pos x="10" y="10"/>
    <p:text>&lt;@Wayne Bacale&gt; could PRM provide data on childrens registered in the last cycle?</p:text>
    <p:extLst>
      <p:ext uri="{C676402C-5697-4E1C-873F-D02D1690AC5C}">
        <p15:threadingInfo xmlns:p15="http://schemas.microsoft.com/office/powerpoint/2012/main" timeZoneBias="-60"/>
      </p:ext>
    </p:extLst>
  </p:cm>
  <p:cm authorId="8" dt="2023-05-11T10:10:13.256" idx="3">
    <p:pos x="10" y="106"/>
    <p:text>[@Lise Bendiksen] can you kindly check in RAM what is our total results on the number of children registered  in the last CP? Thanks</p:text>
    <p:extLst>
      <p:ext uri="{C676402C-5697-4E1C-873F-D02D1690AC5C}">
        <p15:threadingInfo xmlns:p15="http://schemas.microsoft.com/office/powerpoint/2012/main" timeZoneBias="420">
          <p15:parentCm authorId="5" idx="5"/>
        </p15:threadingInfo>
      </p:ext>
    </p:extLst>
  </p:cm>
  <p:cm authorId="9" dt="2023-05-14T23:02:56.476" idx="1">
    <p:pos x="10" y="202"/>
    <p:text>[@Alejandra Moncada Bustamante] [@Wayne Bacale] Sorry for the delay, Sylvester and I had to have a talk on this as the BR data were a bit tricky during annual reporting. We do not have annual numbers on children registered that we can add up (the indicator is cumulative). We can say that U5 BR improved from 46.7% (15.2m children) in 2017 to 57% (19.9m children) in 2021. This is MICS data and a national result. If we want specifics on UNICEF contribution, we can use what was in the annual report: Among chilldren U5 who are registered, UNCIEF contributed directly to the registration of about 7.4m children out of the total of 19.9m. (There is no specified time period and we should not create one. That said, many of these 19m would have been registered when they were 1,2 or 3 years old, hence it is likely a multi-year result).</p:text>
    <p:extLst>
      <p:ext uri="{C676402C-5697-4E1C-873F-D02D1690AC5C}">
        <p15:threadingInfo xmlns:p15="http://schemas.microsoft.com/office/powerpoint/2012/main" timeZoneBias="420">
          <p15:parentCm authorId="5" idx="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79339-2BBC-4000-95A0-CB5EA722AEE6}"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D7279-1C09-43F8-8307-96EE5AA1C258}" type="slidenum">
              <a:rPr lang="en-US" smtClean="0"/>
              <a:t>‹#›</a:t>
            </a:fld>
            <a:endParaRPr lang="en-US"/>
          </a:p>
        </p:txBody>
      </p:sp>
    </p:spTree>
    <p:extLst>
      <p:ext uri="{BB962C8B-B14F-4D97-AF65-F5344CB8AC3E}">
        <p14:creationId xmlns:p14="http://schemas.microsoft.com/office/powerpoint/2010/main" val="202427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2488D-4A62-4F4B-8DF8-5DF0678D7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8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2488D-4A62-4F4B-8DF8-5DF0678D7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16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2488D-4A62-4F4B-8DF8-5DF0678D7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2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6F48-D040-4C50-8071-C360545EC2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FDB9D-A101-4026-A8C1-94BD8CB6A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2E110-C544-43F9-8084-E040DDFC83EF}"/>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4E0223AA-1B8C-4906-A0BF-3E9E896F6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D3AFC-CAF5-4F94-A9BB-0DF61CFD86A6}"/>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411461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9ABE-9A31-4B86-82C1-2C3A21690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64101-8528-4F2A-A2E7-BCD8D2502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C622A-C698-403C-BEF9-0E6ADDD96D9D}"/>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023D015C-D07C-4B98-BEC1-0F6A3E867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B7715-03BE-4F59-B470-FDD582E90C12}"/>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260363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E1232-91BA-4F6F-8A52-C9D21ACDE2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BB44A-C3AB-4021-9A5A-0B876CECB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78276-2590-474D-86B2-9DFC9C1E648B}"/>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32F21498-5B0A-4E5C-A4C1-07FE20031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E41A8-450D-4476-848C-134270F6EE97}"/>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60116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29168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400444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03385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1864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02516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950753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17895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8044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9C90-672C-436B-A3C5-0A6DD47BC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CBFC8-B2D5-441C-AEE4-C35E7F6BF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79E74-F5B4-4E88-9C87-8B684C5C3DAC}"/>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7B813777-4DD7-433F-BC9C-D4CF473F0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B46F2-B2FB-4F48-8C67-DC4EFCEB941B}"/>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1918627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36382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563064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092757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1809652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549E0BE-84F6-094B-BBF2-726C47192BBA}"/>
              </a:ext>
            </a:extLst>
          </p:cNvPr>
          <p:cNvSpPr>
            <a:spLocks noGrp="1"/>
          </p:cNvSpPr>
          <p:nvPr>
            <p:ph sz="quarter" idx="11"/>
          </p:nvPr>
        </p:nvSpPr>
        <p:spPr>
          <a:xfrm>
            <a:off x="0" y="0"/>
            <a:ext cx="12192000" cy="6858000"/>
          </a:xfrm>
        </p:spPr>
        <p:txBody>
          <a:bodyPr/>
          <a:lstStyle>
            <a:lvl1pPr marL="0" indent="0" algn="ctr">
              <a:buNone/>
              <a:defRPr/>
            </a:lvl1pPr>
          </a:lstStyle>
          <a:p>
            <a:pPr lvl="0"/>
            <a:endParaRPr lang="en-US"/>
          </a:p>
          <a:p>
            <a:pPr lvl="0"/>
            <a:endParaRPr lang="en-US"/>
          </a:p>
          <a:p>
            <a:pPr lvl="0"/>
            <a:endParaRPr lang="en-US"/>
          </a:p>
          <a:p>
            <a:pPr lvl="0"/>
            <a:endParaRPr lang="en-US"/>
          </a:p>
          <a:p>
            <a:pPr lvl="0"/>
            <a:r>
              <a:rPr lang="en-US"/>
              <a:t>Graphics here</a:t>
            </a:r>
          </a:p>
        </p:txBody>
      </p:sp>
    </p:spTree>
    <p:extLst>
      <p:ext uri="{BB962C8B-B14F-4D97-AF65-F5344CB8AC3E}">
        <p14:creationId xmlns:p14="http://schemas.microsoft.com/office/powerpoint/2010/main" val="3463406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302164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33512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DA8C-5FAB-4737-86A4-EF868C2EA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33AD9-39B4-4712-9CB2-653F8D341A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F269F6-6D9A-48E5-942B-07E8F920B2DA}"/>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66EF79DA-79F4-4038-AADF-9776F583A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40076-C25A-476D-BDF3-6FA8088C0532}"/>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12804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6A97E-5F9C-495C-A629-824D815AB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037C5-BFE4-47ED-B8FB-485EC8BC0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066CA-5D4B-4289-9635-5187E73B5C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298A1-5EB4-47A7-A406-14DD54D67809}"/>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6" name="Footer Placeholder 5">
            <a:extLst>
              <a:ext uri="{FF2B5EF4-FFF2-40B4-BE49-F238E27FC236}">
                <a16:creationId xmlns:a16="http://schemas.microsoft.com/office/drawing/2014/main" id="{E8B4A13C-502C-4072-BBEF-83999CC79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AC32A-C55C-48BA-B4A6-5608814FCE43}"/>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54465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FF5B-465A-4299-9AC1-4DB74BCDC8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00F543-5E29-4E2B-966C-9F2BF923EC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01D60C-2448-44EE-BE2F-1A895834AE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9199C-3A5A-4668-AD61-6E9DEFD7C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670DB-77F2-44EB-A257-D6D7833DA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2F21D7-2338-4496-B5B1-EE96E7AC74F0}"/>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8" name="Footer Placeholder 7">
            <a:extLst>
              <a:ext uri="{FF2B5EF4-FFF2-40B4-BE49-F238E27FC236}">
                <a16:creationId xmlns:a16="http://schemas.microsoft.com/office/drawing/2014/main" id="{BF5DE249-8E51-43EB-A048-9832CA4BE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EA03D-3624-4FB1-A422-FCA54BDBF622}"/>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53250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8622-43AC-42F4-A7C6-601F07186A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9B1AF-53BC-42FB-B031-765D0FC4670D}"/>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4" name="Footer Placeholder 3">
            <a:extLst>
              <a:ext uri="{FF2B5EF4-FFF2-40B4-BE49-F238E27FC236}">
                <a16:creationId xmlns:a16="http://schemas.microsoft.com/office/drawing/2014/main" id="{208DB13C-4C0D-4DCF-9F0D-82114B6246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316408-251F-4947-B59C-D7F87826E576}"/>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3867932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69E92-6E89-42EE-A513-B735A50A9D1F}"/>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3" name="Footer Placeholder 2">
            <a:extLst>
              <a:ext uri="{FF2B5EF4-FFF2-40B4-BE49-F238E27FC236}">
                <a16:creationId xmlns:a16="http://schemas.microsoft.com/office/drawing/2014/main" id="{0C9A7636-7914-4C9C-9A16-AAF7DB16AA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D90139-7441-4CDD-9A34-1087436B14E8}"/>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53510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F2CC-79AA-4136-9E69-3859DAA5A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4C7244-3E3B-48CF-9C31-C869A4AAB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800896-EE18-415B-9F94-A4F31E3E1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AD9DC-3621-464F-83C1-E913D9205134}"/>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6" name="Footer Placeholder 5">
            <a:extLst>
              <a:ext uri="{FF2B5EF4-FFF2-40B4-BE49-F238E27FC236}">
                <a16:creationId xmlns:a16="http://schemas.microsoft.com/office/drawing/2014/main" id="{0CF81826-0F37-482A-8C90-90E65AACF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D0E56-78F8-4EC8-A112-09458BEC53A8}"/>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345553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931F-96AF-41C6-A011-C484897A0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D54A7-0737-4EBD-AF5F-509A9E6DD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236263-38E5-438C-8B88-4672491C1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4922E-A4FC-4243-99CA-1DAAC1F69C38}"/>
              </a:ext>
            </a:extLst>
          </p:cNvPr>
          <p:cNvSpPr>
            <a:spLocks noGrp="1"/>
          </p:cNvSpPr>
          <p:nvPr>
            <p:ph type="dt" sz="half" idx="10"/>
          </p:nvPr>
        </p:nvSpPr>
        <p:spPr/>
        <p:txBody>
          <a:bodyPr/>
          <a:lstStyle/>
          <a:p>
            <a:fld id="{02230CD8-0D38-4965-913D-783770656CD4}" type="datetimeFigureOut">
              <a:rPr lang="en-US" smtClean="0"/>
              <a:t>5/17/2023</a:t>
            </a:fld>
            <a:endParaRPr lang="en-US"/>
          </a:p>
        </p:txBody>
      </p:sp>
      <p:sp>
        <p:nvSpPr>
          <p:cNvPr id="6" name="Footer Placeholder 5">
            <a:extLst>
              <a:ext uri="{FF2B5EF4-FFF2-40B4-BE49-F238E27FC236}">
                <a16:creationId xmlns:a16="http://schemas.microsoft.com/office/drawing/2014/main" id="{28149EF5-11CB-443F-8FD8-2DD4E1D5A1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8B0EC-140A-44CE-8D22-8D93F982FBBD}"/>
              </a:ext>
            </a:extLst>
          </p:cNvPr>
          <p:cNvSpPr>
            <a:spLocks noGrp="1"/>
          </p:cNvSpPr>
          <p:nvPr>
            <p:ph type="sldNum" sz="quarter" idx="12"/>
          </p:nvPr>
        </p:nvSpPr>
        <p:spPr/>
        <p:txBody>
          <a:bodyPr/>
          <a:lstStyle/>
          <a:p>
            <a:fld id="{C9A7AA67-5919-48E8-93D3-D7CF3BD4FB02}" type="slidenum">
              <a:rPr lang="en-US" smtClean="0"/>
              <a:t>‹#›</a:t>
            </a:fld>
            <a:endParaRPr lang="en-US"/>
          </a:p>
        </p:txBody>
      </p:sp>
    </p:spTree>
    <p:extLst>
      <p:ext uri="{BB962C8B-B14F-4D97-AF65-F5344CB8AC3E}">
        <p14:creationId xmlns:p14="http://schemas.microsoft.com/office/powerpoint/2010/main" val="216811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2" Type="http://schemas.openxmlformats.org/officeDocument/2006/relationships/slideLayout" Target="../slideLayouts/slideLayout13.xml" /><Relationship Id="rId16" Type="http://schemas.openxmlformats.org/officeDocument/2006/relationships/theme" Target="../theme/theme2.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EFE27-79FD-44B9-AF5E-1F3D158E8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EFE9B-2045-4826-BD3C-EACAC09B1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5E796-DE2F-4485-A056-80F48C788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30CD8-0D38-4965-913D-783770656CD4}" type="datetimeFigureOut">
              <a:rPr lang="en-US" smtClean="0"/>
              <a:t>5/17/2023</a:t>
            </a:fld>
            <a:endParaRPr lang="en-US"/>
          </a:p>
        </p:txBody>
      </p:sp>
      <p:sp>
        <p:nvSpPr>
          <p:cNvPr id="5" name="Footer Placeholder 4">
            <a:extLst>
              <a:ext uri="{FF2B5EF4-FFF2-40B4-BE49-F238E27FC236}">
                <a16:creationId xmlns:a16="http://schemas.microsoft.com/office/drawing/2014/main" id="{AD0E1D1A-CC48-41A9-91F1-015D9D366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71BC56-530C-4205-9458-D4119BB04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7AA67-5919-48E8-93D3-D7CF3BD4FB02}" type="slidenum">
              <a:rPr lang="en-US" smtClean="0"/>
              <a:t>‹#›</a:t>
            </a:fld>
            <a:endParaRPr lang="en-US"/>
          </a:p>
        </p:txBody>
      </p:sp>
    </p:spTree>
    <p:extLst>
      <p:ext uri="{BB962C8B-B14F-4D97-AF65-F5344CB8AC3E}">
        <p14:creationId xmlns:p14="http://schemas.microsoft.com/office/powerpoint/2010/main" val="10939839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5/17/2023</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2082661308"/>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 id="2147483732" r:id="rId14"/>
    <p:sldLayoutId id="2147483734"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18.xml" /></Relationships>
</file>

<file path=ppt/slides/_rels/slide2.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4.png" /><Relationship Id="rId7" Type="http://schemas.openxmlformats.org/officeDocument/2006/relationships/image" Target="../media/image8.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7.png" /><Relationship Id="rId5" Type="http://schemas.openxmlformats.org/officeDocument/2006/relationships/image" Target="../media/image6.png" /><Relationship Id="rId10" Type="http://schemas.openxmlformats.org/officeDocument/2006/relationships/comments" Target="../comments/comment1.xml" /><Relationship Id="rId4" Type="http://schemas.openxmlformats.org/officeDocument/2006/relationships/image" Target="../media/image5.png" /><Relationship Id="rId9" Type="http://schemas.openxmlformats.org/officeDocument/2006/relationships/image" Target="../media/image10.svg" /></Relationships>
</file>

<file path=ppt/slides/_rels/slide3.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xml" /><Relationship Id="rId1" Type="http://schemas.openxmlformats.org/officeDocument/2006/relationships/slideLayout" Target="../slideLayouts/slideLayout18.xml" /><Relationship Id="rId4" Type="http://schemas.openxmlformats.org/officeDocument/2006/relationships/image" Target="../media/image12.png" /></Relationships>
</file>

<file path=ppt/slides/_rels/slide4.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notesSlide" Target="../notesSlides/notesSlide2.xml" /><Relationship Id="rId1" Type="http://schemas.openxmlformats.org/officeDocument/2006/relationships/slideLayout" Target="../slideLayouts/slideLayout18.xml" /><Relationship Id="rId6" Type="http://schemas.openxmlformats.org/officeDocument/2006/relationships/image" Target="../media/image16.png" /><Relationship Id="rId11" Type="http://schemas.openxmlformats.org/officeDocument/2006/relationships/image" Target="../media/image21.png" /><Relationship Id="rId5" Type="http://schemas.openxmlformats.org/officeDocument/2006/relationships/image" Target="../media/image15.png" /><Relationship Id="rId10" Type="http://schemas.openxmlformats.org/officeDocument/2006/relationships/image" Target="../media/image20.png" /><Relationship Id="rId4" Type="http://schemas.openxmlformats.org/officeDocument/2006/relationships/image" Target="../media/image14.png" /><Relationship Id="rId9" Type="http://schemas.openxmlformats.org/officeDocument/2006/relationships/image" Target="../media/image19.png" /></Relationships>
</file>

<file path=ppt/slides/_rels/slide5.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3.xml" /><Relationship Id="rId1" Type="http://schemas.openxmlformats.org/officeDocument/2006/relationships/slideLayout" Target="../slideLayouts/slideLayout25.xml" /><Relationship Id="rId4" Type="http://schemas.openxmlformats.org/officeDocument/2006/relationships/image" Target="../media/image23.pn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8147DE1-A289-25D3-A737-25EBF9111F4C}"/>
              </a:ext>
            </a:extLst>
          </p:cNvPr>
          <p:cNvPicPr>
            <a:picLocks noChangeAspect="1"/>
          </p:cNvPicPr>
          <p:nvPr/>
        </p:nvPicPr>
        <p:blipFill>
          <a:blip r:embed="rId3"/>
          <a:stretch>
            <a:fillRect/>
          </a:stretch>
        </p:blipFill>
        <p:spPr>
          <a:xfrm>
            <a:off x="9972540" y="243625"/>
            <a:ext cx="1691424" cy="1691425"/>
          </a:xfrm>
          <a:prstGeom prst="rect">
            <a:avLst/>
          </a:prstGeom>
        </p:spPr>
      </p:pic>
      <p:sp>
        <p:nvSpPr>
          <p:cNvPr id="6" name="Rectangle 5">
            <a:extLst>
              <a:ext uri="{FF2B5EF4-FFF2-40B4-BE49-F238E27FC236}">
                <a16:creationId xmlns:a16="http://schemas.microsoft.com/office/drawing/2014/main" id="{82245AC6-088A-41C2-B5B4-A79CD855E6CF}"/>
              </a:ext>
            </a:extLst>
          </p:cNvPr>
          <p:cNvSpPr/>
          <p:nvPr/>
        </p:nvSpPr>
        <p:spPr>
          <a:xfrm>
            <a:off x="209276" y="4241879"/>
            <a:ext cx="5816488" cy="1904089"/>
          </a:xfrm>
          <a:prstGeom prst="rect">
            <a:avLst/>
          </a:prstGeom>
          <a:solidFill>
            <a:srgbClr val="00AEEF">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6EB6773-B1D2-1D7D-3DE5-8CBDDD98A480}"/>
              </a:ext>
            </a:extLst>
          </p:cNvPr>
          <p:cNvSpPr txBox="1"/>
          <p:nvPr/>
        </p:nvSpPr>
        <p:spPr>
          <a:xfrm>
            <a:off x="517633" y="661911"/>
            <a:ext cx="5742881"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b="1" dirty="0">
                <a:solidFill>
                  <a:srgbClr val="00AEEF"/>
                </a:solidFill>
                <a:latin typeface="Arial"/>
                <a:cs typeface="Arial"/>
              </a:rPr>
              <a:t>UNICEF </a:t>
            </a:r>
            <a:endParaRPr lang="en-US" sz="6600" b="1" dirty="0">
              <a:solidFill>
                <a:srgbClr val="00AEEF"/>
              </a:solidFill>
              <a:latin typeface="Univers"/>
              <a:cs typeface="Arial"/>
            </a:endParaRPr>
          </a:p>
          <a:p>
            <a:r>
              <a:rPr lang="en-US" sz="6600" b="1" dirty="0">
                <a:solidFill>
                  <a:srgbClr val="00AEEF"/>
                </a:solidFill>
                <a:latin typeface="Arial"/>
                <a:cs typeface="Arial"/>
              </a:rPr>
              <a:t>in Nigeria</a:t>
            </a:r>
            <a:r>
              <a:rPr lang="en-US" sz="6600" b="1" dirty="0">
                <a:solidFill>
                  <a:srgbClr val="00AEEF"/>
                </a:solidFill>
                <a:latin typeface="Univers"/>
                <a:cs typeface="Arial"/>
              </a:rPr>
              <a:t> </a:t>
            </a:r>
            <a:endParaRPr lang="en-US" sz="6600" b="1">
              <a:solidFill>
                <a:srgbClr val="00AEEF"/>
              </a:solidFill>
              <a:latin typeface="Univers"/>
              <a:cs typeface="Arial"/>
            </a:endParaRPr>
          </a:p>
          <a:p>
            <a:endParaRPr lang="en-US" sz="6000" b="1">
              <a:solidFill>
                <a:srgbClr val="00AEEF"/>
              </a:solidFill>
              <a:latin typeface="Univers"/>
              <a:cs typeface="Arial"/>
            </a:endParaRPr>
          </a:p>
          <a:p>
            <a:endParaRPr lang="en-US" sz="3200" b="1">
              <a:latin typeface="Univers"/>
              <a:cs typeface="Arial"/>
            </a:endParaRPr>
          </a:p>
          <a:p>
            <a:endParaRPr lang="en-US" sz="3200" b="1">
              <a:latin typeface="Univers"/>
              <a:cs typeface="Arial"/>
            </a:endParaRPr>
          </a:p>
          <a:p>
            <a:r>
              <a:rPr lang="en-US" sz="3000" b="1" dirty="0">
                <a:latin typeface="Arial"/>
                <a:cs typeface="Arial"/>
              </a:rPr>
              <a:t>Presentation at the Induction </a:t>
            </a:r>
            <a:r>
              <a:rPr lang="en-US" sz="3000" b="1" err="1">
                <a:latin typeface="Arial"/>
                <a:cs typeface="Arial"/>
              </a:rPr>
              <a:t>Programme</a:t>
            </a:r>
            <a:r>
              <a:rPr lang="en-US" sz="3000" b="1" dirty="0">
                <a:latin typeface="Arial"/>
                <a:cs typeface="Arial"/>
              </a:rPr>
              <a:t> for Governors </a:t>
            </a:r>
          </a:p>
          <a:p>
            <a:r>
              <a:rPr lang="en-US" sz="2400">
                <a:latin typeface="Univers"/>
                <a:cs typeface="Arial"/>
              </a:rPr>
              <a:t>17 May 2023</a:t>
            </a:r>
            <a:endParaRPr lang="en-US" sz="2000">
              <a:latin typeface="Univers"/>
              <a:cs typeface="Arial"/>
            </a:endParaRPr>
          </a:p>
        </p:txBody>
      </p:sp>
    </p:spTree>
    <p:extLst>
      <p:ext uri="{BB962C8B-B14F-4D97-AF65-F5344CB8AC3E}">
        <p14:creationId xmlns:p14="http://schemas.microsoft.com/office/powerpoint/2010/main" val="366834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miling&#10;&#10;Description automatically generated with low confidence">
            <a:extLst>
              <a:ext uri="{FF2B5EF4-FFF2-40B4-BE49-F238E27FC236}">
                <a16:creationId xmlns:a16="http://schemas.microsoft.com/office/drawing/2014/main" id="{9F02874D-9E17-4F2E-B486-8F6F5D6F8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521" y="1154440"/>
            <a:ext cx="4383712" cy="3555918"/>
          </a:xfrm>
          <a:prstGeom prst="rect">
            <a:avLst/>
          </a:prstGeom>
        </p:spPr>
      </p:pic>
      <p:sp>
        <p:nvSpPr>
          <p:cNvPr id="17" name="TextBox 16">
            <a:extLst>
              <a:ext uri="{FF2B5EF4-FFF2-40B4-BE49-F238E27FC236}">
                <a16:creationId xmlns:a16="http://schemas.microsoft.com/office/drawing/2014/main" id="{6E2322B1-F1E5-4A10-BC12-5A4420459250}"/>
              </a:ext>
            </a:extLst>
          </p:cNvPr>
          <p:cNvSpPr txBox="1"/>
          <p:nvPr/>
        </p:nvSpPr>
        <p:spPr>
          <a:xfrm>
            <a:off x="4575383" y="222970"/>
            <a:ext cx="6959208" cy="830997"/>
          </a:xfrm>
          <a:prstGeom prst="rect">
            <a:avLst/>
          </a:prstGeom>
          <a:noFill/>
        </p:spPr>
        <p:txBody>
          <a:bodyPr wrap="square" lIns="91440" tIns="45720" rIns="91440" bIns="45720" anchor="t">
            <a:spAutoFit/>
          </a:bodyPr>
          <a:lstStyle/>
          <a:p>
            <a:pPr algn="r"/>
            <a:r>
              <a:rPr lang="en-US" sz="2400" b="1" dirty="0">
                <a:solidFill>
                  <a:schemeClr val="tx1">
                    <a:lumMod val="75000"/>
                    <a:lumOff val="25000"/>
                  </a:schemeClr>
                </a:solidFill>
                <a:latin typeface="Arial"/>
                <a:cs typeface="Arial"/>
              </a:rPr>
              <a:t>MAJOR CONTRIBUTIONS TO LIVES OF CHILDREN IN THE LAST 5 YEARS</a:t>
            </a:r>
          </a:p>
        </p:txBody>
      </p:sp>
      <p:grpSp>
        <p:nvGrpSpPr>
          <p:cNvPr id="19" name="Group 18">
            <a:extLst>
              <a:ext uri="{FF2B5EF4-FFF2-40B4-BE49-F238E27FC236}">
                <a16:creationId xmlns:a16="http://schemas.microsoft.com/office/drawing/2014/main" id="{2D1BBAA2-8CCD-476E-858F-8C4D1C32BF24}"/>
              </a:ext>
            </a:extLst>
          </p:cNvPr>
          <p:cNvGrpSpPr/>
          <p:nvPr/>
        </p:nvGrpSpPr>
        <p:grpSpPr>
          <a:xfrm>
            <a:off x="229298" y="352766"/>
            <a:ext cx="4152202" cy="2263629"/>
            <a:chOff x="229298" y="352765"/>
            <a:chExt cx="4152202" cy="2506750"/>
          </a:xfrm>
        </p:grpSpPr>
        <p:pic>
          <p:nvPicPr>
            <p:cNvPr id="5" name="Picture 4">
              <a:extLst>
                <a:ext uri="{FF2B5EF4-FFF2-40B4-BE49-F238E27FC236}">
                  <a16:creationId xmlns:a16="http://schemas.microsoft.com/office/drawing/2014/main" id="{929F4BA6-F014-4876-8250-A741E46ED539}"/>
                </a:ext>
              </a:extLst>
            </p:cNvPr>
            <p:cNvPicPr>
              <a:picLocks noChangeAspect="1"/>
            </p:cNvPicPr>
            <p:nvPr/>
          </p:nvPicPr>
          <p:blipFill rotWithShape="1">
            <a:blip r:embed="rId3"/>
            <a:srcRect l="2448" t="20588" r="71215" b="43592"/>
            <a:stretch/>
          </p:blipFill>
          <p:spPr>
            <a:xfrm>
              <a:off x="229298" y="352765"/>
              <a:ext cx="638175" cy="643016"/>
            </a:xfrm>
            <a:prstGeom prst="rect">
              <a:avLst/>
            </a:prstGeom>
          </p:spPr>
        </p:pic>
        <p:sp>
          <p:nvSpPr>
            <p:cNvPr id="18" name="TextBox 17">
              <a:extLst>
                <a:ext uri="{FF2B5EF4-FFF2-40B4-BE49-F238E27FC236}">
                  <a16:creationId xmlns:a16="http://schemas.microsoft.com/office/drawing/2014/main" id="{0597271B-31B4-44B2-A2A7-FD7BB5825FEA}"/>
                </a:ext>
              </a:extLst>
            </p:cNvPr>
            <p:cNvSpPr txBox="1"/>
            <p:nvPr/>
          </p:nvSpPr>
          <p:spPr>
            <a:xfrm>
              <a:off x="850742" y="405519"/>
              <a:ext cx="3530758" cy="2453996"/>
            </a:xfrm>
            <a:prstGeom prst="rect">
              <a:avLst/>
            </a:prstGeom>
            <a:noFill/>
          </p:spPr>
          <p:txBody>
            <a:bodyPr wrap="square" lIns="91440" tIns="45720" rIns="91440" bIns="45720" rtlCol="0" anchor="t">
              <a:spAutoFit/>
            </a:bodyPr>
            <a:lstStyle/>
            <a:p>
              <a:r>
                <a:rPr lang="en-US" sz="1600" b="1" dirty="0">
                  <a:solidFill>
                    <a:srgbClr val="00B0F0"/>
                  </a:solidFill>
                  <a:latin typeface="Arial"/>
                  <a:cs typeface="Times New Roman"/>
                </a:rPr>
                <a:t>30 MILLION CHILDREN </a:t>
              </a:r>
              <a:endParaRPr lang="en-US" sz="1600" b="1" dirty="0">
                <a:solidFill>
                  <a:srgbClr val="00B0F0"/>
                </a:solidFill>
                <a:latin typeface="Arial"/>
                <a:cs typeface="Arial"/>
              </a:endParaRPr>
            </a:p>
            <a:p>
              <a:r>
                <a:rPr lang="en-US" sz="1200" dirty="0">
                  <a:latin typeface="Arial"/>
                  <a:cs typeface="Arial"/>
                </a:rPr>
                <a:t>vaccinated through integrated campaigns against life-threatening diseases </a:t>
              </a:r>
            </a:p>
            <a:p>
              <a:r>
                <a:rPr lang="en-US" sz="1600" b="1" dirty="0">
                  <a:solidFill>
                    <a:srgbClr val="00B0F0"/>
                  </a:solidFill>
                  <a:latin typeface="Arial"/>
                  <a:cs typeface="Times New Roman"/>
                </a:rPr>
                <a:t>58 MILLION</a:t>
              </a:r>
            </a:p>
            <a:p>
              <a:r>
                <a:rPr lang="en-US" sz="1200" dirty="0">
                  <a:latin typeface="Arial"/>
                  <a:cs typeface="Arial"/>
                </a:rPr>
                <a:t>Children vaccinated against Polio </a:t>
              </a:r>
            </a:p>
            <a:p>
              <a:r>
                <a:rPr lang="en-US" sz="1600" b="1" dirty="0">
                  <a:solidFill>
                    <a:srgbClr val="00B0F0"/>
                  </a:solidFill>
                  <a:latin typeface="Arial"/>
                  <a:cs typeface="Times New Roman"/>
                </a:rPr>
                <a:t>ZERO-DOSE STRATEGY </a:t>
              </a:r>
              <a:r>
                <a:rPr lang="en-US" sz="1200" b="1" dirty="0">
                  <a:solidFill>
                    <a:srgbClr val="00B0F0"/>
                  </a:solidFill>
                  <a:latin typeface="Arial"/>
                  <a:cs typeface="Times New Roman"/>
                </a:rPr>
                <a:t>in 100 LGAs</a:t>
              </a:r>
            </a:p>
            <a:p>
              <a:r>
                <a:rPr lang="en-US" sz="1200" dirty="0">
                  <a:latin typeface="Arial"/>
                  <a:cs typeface="Arial"/>
                </a:rPr>
                <a:t>For reaching undeserved children across 18 states</a:t>
              </a:r>
            </a:p>
            <a:p>
              <a:r>
                <a:rPr lang="en-US" sz="1600" b="1" dirty="0">
                  <a:solidFill>
                    <a:srgbClr val="00B0F0"/>
                  </a:solidFill>
                  <a:latin typeface="Arial"/>
                  <a:cs typeface="Times New Roman"/>
                </a:rPr>
                <a:t>23 MILLION CHILDREN</a:t>
              </a:r>
              <a:r>
                <a:rPr lang="en-US" b="1" dirty="0">
                  <a:solidFill>
                    <a:srgbClr val="00B0F0"/>
                  </a:solidFill>
                  <a:latin typeface="Arial"/>
                  <a:cs typeface="Times New Roman"/>
                </a:rPr>
                <a:t> </a:t>
              </a:r>
              <a:endParaRPr lang="en-US" sz="1800" b="1" dirty="0">
                <a:solidFill>
                  <a:srgbClr val="00B0F0"/>
                </a:solidFill>
                <a:latin typeface="Arial"/>
                <a:cs typeface="Times New Roman" panose="02020603050405020304" pitchFamily="18" charset="0"/>
              </a:endParaRPr>
            </a:p>
            <a:p>
              <a:r>
                <a:rPr lang="en-US" sz="1200" dirty="0">
                  <a:latin typeface="Arial"/>
                  <a:cs typeface="Arial"/>
                </a:rPr>
                <a:t>received two doses of Vitamin A in 2022. </a:t>
              </a:r>
            </a:p>
          </p:txBody>
        </p:sp>
      </p:grpSp>
      <p:grpSp>
        <p:nvGrpSpPr>
          <p:cNvPr id="21" name="Group 20">
            <a:extLst>
              <a:ext uri="{FF2B5EF4-FFF2-40B4-BE49-F238E27FC236}">
                <a16:creationId xmlns:a16="http://schemas.microsoft.com/office/drawing/2014/main" id="{32035068-2811-4688-B3C1-8428BCCF0631}"/>
              </a:ext>
            </a:extLst>
          </p:cNvPr>
          <p:cNvGrpSpPr/>
          <p:nvPr/>
        </p:nvGrpSpPr>
        <p:grpSpPr>
          <a:xfrm>
            <a:off x="118056" y="3234396"/>
            <a:ext cx="4149203" cy="2000548"/>
            <a:chOff x="1047750" y="4771535"/>
            <a:chExt cx="4216558" cy="1842143"/>
          </a:xfrm>
        </p:grpSpPr>
        <p:pic>
          <p:nvPicPr>
            <p:cNvPr id="12" name="Picture 11">
              <a:extLst>
                <a:ext uri="{FF2B5EF4-FFF2-40B4-BE49-F238E27FC236}">
                  <a16:creationId xmlns:a16="http://schemas.microsoft.com/office/drawing/2014/main" id="{3A059C6F-0E89-48DD-8B16-672098583265}"/>
                </a:ext>
              </a:extLst>
            </p:cNvPr>
            <p:cNvPicPr>
              <a:picLocks noChangeAspect="1"/>
            </p:cNvPicPr>
            <p:nvPr/>
          </p:nvPicPr>
          <p:blipFill rotWithShape="1">
            <a:blip r:embed="rId4"/>
            <a:srcRect l="4621" t="22092" r="58501" b="11739"/>
            <a:stretch/>
          </p:blipFill>
          <p:spPr>
            <a:xfrm>
              <a:off x="1047750" y="4771535"/>
              <a:ext cx="685800" cy="623924"/>
            </a:xfrm>
            <a:prstGeom prst="rect">
              <a:avLst/>
            </a:prstGeom>
          </p:spPr>
        </p:pic>
        <p:sp>
          <p:nvSpPr>
            <p:cNvPr id="20" name="TextBox 19">
              <a:extLst>
                <a:ext uri="{FF2B5EF4-FFF2-40B4-BE49-F238E27FC236}">
                  <a16:creationId xmlns:a16="http://schemas.microsoft.com/office/drawing/2014/main" id="{A26B934A-89A0-40C7-95D0-AFC62A9B4CEC}"/>
                </a:ext>
              </a:extLst>
            </p:cNvPr>
            <p:cNvSpPr txBox="1"/>
            <p:nvPr/>
          </p:nvSpPr>
          <p:spPr>
            <a:xfrm>
              <a:off x="1837824" y="4771535"/>
              <a:ext cx="3426484" cy="1842143"/>
            </a:xfrm>
            <a:prstGeom prst="rect">
              <a:avLst/>
            </a:prstGeom>
            <a:noFill/>
          </p:spPr>
          <p:txBody>
            <a:bodyPr wrap="square" lIns="91440" tIns="45720" rIns="91440" bIns="45720" rtlCol="0" anchor="t">
              <a:spAutoFit/>
            </a:bodyPr>
            <a:lstStyle/>
            <a:p>
              <a:r>
                <a:rPr lang="en-US" sz="1600" b="1" dirty="0">
                  <a:solidFill>
                    <a:schemeClr val="accent6">
                      <a:lumMod val="75000"/>
                    </a:schemeClr>
                  </a:solidFill>
                  <a:latin typeface="Arial"/>
                  <a:cs typeface="Times New Roman"/>
                </a:rPr>
                <a:t>7.4 MILLION CHILDREN </a:t>
              </a:r>
              <a:endParaRPr lang="en-US" b="1" dirty="0">
                <a:solidFill>
                  <a:schemeClr val="accent6">
                    <a:lumMod val="75000"/>
                  </a:schemeClr>
                </a:solidFill>
                <a:latin typeface="Arial"/>
                <a:cs typeface="Times New Roman" panose="02020603050405020304" pitchFamily="18" charset="0"/>
              </a:endParaRPr>
            </a:p>
            <a:p>
              <a:r>
                <a:rPr lang="en-US" sz="1200" dirty="0">
                  <a:latin typeface="Arial"/>
                  <a:cs typeface="Arial"/>
                </a:rPr>
                <a:t>under the age of five today have birth registration</a:t>
              </a:r>
            </a:p>
            <a:p>
              <a:r>
                <a:rPr lang="en-US" sz="1600" b="1" dirty="0">
                  <a:solidFill>
                    <a:schemeClr val="accent6">
                      <a:lumMod val="75000"/>
                    </a:schemeClr>
                  </a:solidFill>
                  <a:latin typeface="Arial"/>
                  <a:cs typeface="Times New Roman"/>
                </a:rPr>
                <a:t>34 STATES WITH CHILDREN ACT</a:t>
              </a:r>
            </a:p>
            <a:p>
              <a:r>
                <a:rPr lang="en-US" sz="1200" dirty="0">
                  <a:latin typeface="Arial"/>
                  <a:cs typeface="Arial"/>
                </a:rPr>
                <a:t>These states have adopted the act. </a:t>
              </a:r>
            </a:p>
            <a:p>
              <a:r>
                <a:rPr lang="en-US" sz="1600" b="1" dirty="0">
                  <a:solidFill>
                    <a:schemeClr val="accent6">
                      <a:lumMod val="75000"/>
                    </a:schemeClr>
                  </a:solidFill>
                  <a:latin typeface="Arial"/>
                  <a:cs typeface="Times New Roman"/>
                </a:rPr>
                <a:t>2.8 MILLION CHILDREN </a:t>
              </a:r>
              <a:endParaRPr lang="en-US" b="1" dirty="0">
                <a:solidFill>
                  <a:schemeClr val="accent6">
                    <a:lumMod val="75000"/>
                  </a:schemeClr>
                </a:solidFill>
                <a:latin typeface="Arial"/>
                <a:cs typeface="Times New Roman" panose="02020603050405020304" pitchFamily="18" charset="0"/>
              </a:endParaRPr>
            </a:p>
            <a:p>
              <a:r>
                <a:rPr lang="en-US" sz="1200" dirty="0">
                  <a:latin typeface="Arial"/>
                  <a:cs typeface="Arial"/>
                </a:rPr>
                <a:t>Living in conflict affected areas received psychosocial support </a:t>
              </a:r>
            </a:p>
          </p:txBody>
        </p:sp>
      </p:grpSp>
      <p:grpSp>
        <p:nvGrpSpPr>
          <p:cNvPr id="23" name="Group 22">
            <a:extLst>
              <a:ext uri="{FF2B5EF4-FFF2-40B4-BE49-F238E27FC236}">
                <a16:creationId xmlns:a16="http://schemas.microsoft.com/office/drawing/2014/main" id="{B6CCC134-E54A-485C-B1D5-D0FC7F8DB327}"/>
              </a:ext>
            </a:extLst>
          </p:cNvPr>
          <p:cNvGrpSpPr/>
          <p:nvPr/>
        </p:nvGrpSpPr>
        <p:grpSpPr>
          <a:xfrm>
            <a:off x="7927740" y="2276515"/>
            <a:ext cx="4049235" cy="1385539"/>
            <a:chOff x="7634899" y="4698802"/>
            <a:chExt cx="3933647" cy="1354987"/>
          </a:xfrm>
        </p:grpSpPr>
        <p:pic>
          <p:nvPicPr>
            <p:cNvPr id="7" name="Picture 6">
              <a:extLst>
                <a:ext uri="{FF2B5EF4-FFF2-40B4-BE49-F238E27FC236}">
                  <a16:creationId xmlns:a16="http://schemas.microsoft.com/office/drawing/2014/main" id="{E74EC271-EF4C-4394-BAF6-78A6701BBF98}"/>
                </a:ext>
              </a:extLst>
            </p:cNvPr>
            <p:cNvPicPr>
              <a:picLocks noChangeAspect="1"/>
            </p:cNvPicPr>
            <p:nvPr/>
          </p:nvPicPr>
          <p:blipFill rotWithShape="1">
            <a:blip r:embed="rId5"/>
            <a:srcRect l="2170" t="36281" r="70690" b="9873"/>
            <a:stretch/>
          </p:blipFill>
          <p:spPr>
            <a:xfrm>
              <a:off x="7634899" y="4698802"/>
              <a:ext cx="475013" cy="471216"/>
            </a:xfrm>
            <a:prstGeom prst="rect">
              <a:avLst/>
            </a:prstGeom>
          </p:spPr>
        </p:pic>
        <p:sp>
          <p:nvSpPr>
            <p:cNvPr id="22" name="TextBox 21">
              <a:extLst>
                <a:ext uri="{FF2B5EF4-FFF2-40B4-BE49-F238E27FC236}">
                  <a16:creationId xmlns:a16="http://schemas.microsoft.com/office/drawing/2014/main" id="{94E28508-7A72-4E3E-B927-8859A32B9C78}"/>
                </a:ext>
              </a:extLst>
            </p:cNvPr>
            <p:cNvSpPr txBox="1"/>
            <p:nvPr/>
          </p:nvSpPr>
          <p:spPr>
            <a:xfrm>
              <a:off x="7996027" y="4699334"/>
              <a:ext cx="3572519" cy="1354455"/>
            </a:xfrm>
            <a:prstGeom prst="rect">
              <a:avLst/>
            </a:prstGeom>
            <a:noFill/>
          </p:spPr>
          <p:txBody>
            <a:bodyPr wrap="square" lIns="91440" tIns="45720" rIns="91440" bIns="45720" rtlCol="0" anchor="t">
              <a:spAutoFit/>
            </a:bodyPr>
            <a:lstStyle/>
            <a:p>
              <a:r>
                <a:rPr lang="en-US" sz="1800" b="1" dirty="0">
                  <a:solidFill>
                    <a:srgbClr val="461E64"/>
                  </a:solidFill>
                  <a:latin typeface="Arial"/>
                  <a:cs typeface="Times New Roman"/>
                </a:rPr>
                <a:t>1.5 MILLION GIRLS</a:t>
              </a:r>
            </a:p>
            <a:p>
              <a:r>
                <a:rPr lang="en-US" sz="1200" dirty="0">
                  <a:latin typeface="Arial"/>
                  <a:cs typeface="Arial"/>
                </a:rPr>
                <a:t>Entered school, using a new evidence-based approach </a:t>
              </a:r>
            </a:p>
            <a:p>
              <a:r>
                <a:rPr lang="en-US" b="1" dirty="0">
                  <a:solidFill>
                    <a:srgbClr val="461E64"/>
                  </a:solidFill>
                  <a:latin typeface="Arial"/>
                  <a:cs typeface="Times New Roman"/>
                </a:rPr>
                <a:t>5 MILLION CHILDREN </a:t>
              </a:r>
              <a:endParaRPr lang="en-US" b="1" dirty="0">
                <a:solidFill>
                  <a:srgbClr val="461E64"/>
                </a:solidFill>
                <a:latin typeface="Arial"/>
                <a:cs typeface="Times New Roman" panose="02020603050405020304" pitchFamily="18" charset="0"/>
              </a:endParaRPr>
            </a:p>
            <a:p>
              <a:r>
                <a:rPr lang="en-US" sz="1200" dirty="0">
                  <a:latin typeface="Arial"/>
                  <a:cs typeface="Arial"/>
                </a:rPr>
                <a:t>Continued learning during COVID-19, using radio, TV and home-based material</a:t>
              </a:r>
            </a:p>
          </p:txBody>
        </p:sp>
      </p:grpSp>
      <p:grpSp>
        <p:nvGrpSpPr>
          <p:cNvPr id="28" name="Group 27">
            <a:extLst>
              <a:ext uri="{FF2B5EF4-FFF2-40B4-BE49-F238E27FC236}">
                <a16:creationId xmlns:a16="http://schemas.microsoft.com/office/drawing/2014/main" id="{1D5BE803-217A-48F9-8821-E409DA8B96A7}"/>
              </a:ext>
            </a:extLst>
          </p:cNvPr>
          <p:cNvGrpSpPr/>
          <p:nvPr/>
        </p:nvGrpSpPr>
        <p:grpSpPr>
          <a:xfrm>
            <a:off x="3788751" y="4969919"/>
            <a:ext cx="4377958" cy="1661993"/>
            <a:chOff x="6478895" y="4885701"/>
            <a:chExt cx="4207988" cy="1661993"/>
          </a:xfrm>
        </p:grpSpPr>
        <p:sp>
          <p:nvSpPr>
            <p:cNvPr id="24" name="TextBox 23">
              <a:extLst>
                <a:ext uri="{FF2B5EF4-FFF2-40B4-BE49-F238E27FC236}">
                  <a16:creationId xmlns:a16="http://schemas.microsoft.com/office/drawing/2014/main" id="{73897782-75B1-45AB-8A91-68824DAEEE11}"/>
                </a:ext>
              </a:extLst>
            </p:cNvPr>
            <p:cNvSpPr txBox="1"/>
            <p:nvPr/>
          </p:nvSpPr>
          <p:spPr>
            <a:xfrm>
              <a:off x="6885963" y="4885701"/>
              <a:ext cx="3800920" cy="1661993"/>
            </a:xfrm>
            <a:prstGeom prst="rect">
              <a:avLst/>
            </a:prstGeom>
            <a:noFill/>
          </p:spPr>
          <p:txBody>
            <a:bodyPr wrap="square" lIns="91440" tIns="45720" rIns="91440" bIns="45720" rtlCol="0" anchor="t">
              <a:spAutoFit/>
            </a:bodyPr>
            <a:lstStyle/>
            <a:p>
              <a:r>
                <a:rPr lang="en-US" sz="1800" b="1" dirty="0">
                  <a:solidFill>
                    <a:srgbClr val="FF6E0D"/>
                  </a:solidFill>
                  <a:latin typeface="Arial"/>
                  <a:cs typeface="Times New Roman"/>
                </a:rPr>
                <a:t>25 MILLION CHILDREN</a:t>
              </a:r>
              <a:r>
                <a:rPr lang="en-US" b="1" dirty="0">
                  <a:solidFill>
                    <a:srgbClr val="FF6E0D"/>
                  </a:solidFill>
                  <a:latin typeface="Arial"/>
                  <a:cs typeface="Times New Roman"/>
                </a:rPr>
                <a:t> </a:t>
              </a:r>
              <a:endParaRPr lang="en-US" sz="1800" b="1" dirty="0">
                <a:solidFill>
                  <a:srgbClr val="FF6E0D"/>
                </a:solidFill>
                <a:latin typeface="Arial"/>
                <a:cs typeface="Times New Roman" panose="02020603050405020304" pitchFamily="18" charset="0"/>
              </a:endParaRPr>
            </a:p>
            <a:p>
              <a:r>
                <a:rPr lang="en-US" sz="1200" dirty="0">
                  <a:latin typeface="Arial"/>
                  <a:cs typeface="Arial"/>
                </a:rPr>
                <a:t>covered in the National Social Register</a:t>
              </a:r>
            </a:p>
            <a:p>
              <a:r>
                <a:rPr lang="en-US" b="1" dirty="0">
                  <a:solidFill>
                    <a:srgbClr val="FF6E0D"/>
                  </a:solidFill>
                  <a:latin typeface="Arial"/>
                  <a:cs typeface="Times New Roman"/>
                </a:rPr>
                <a:t>20 MILLION PEOPLE</a:t>
              </a:r>
            </a:p>
            <a:p>
              <a:r>
                <a:rPr lang="en-US" sz="1200" dirty="0">
                  <a:latin typeface="Arial"/>
                  <a:cs typeface="Arial"/>
                </a:rPr>
                <a:t>living in certified free of open defecation communities</a:t>
              </a:r>
            </a:p>
            <a:p>
              <a:r>
                <a:rPr lang="en-US" b="1" dirty="0">
                  <a:solidFill>
                    <a:srgbClr val="FF6E0D"/>
                  </a:solidFill>
                  <a:latin typeface="Arial"/>
                  <a:cs typeface="Times New Roman"/>
                </a:rPr>
                <a:t>2.4 MILLION PEOPLE</a:t>
              </a:r>
            </a:p>
            <a:p>
              <a:pPr algn="l"/>
              <a:r>
                <a:rPr lang="en-US" sz="1200" dirty="0">
                  <a:latin typeface="Arial"/>
                  <a:cs typeface="Arial"/>
                </a:rPr>
                <a:t>accessed life-saving water, sanitation and hygiene services</a:t>
              </a:r>
            </a:p>
          </p:txBody>
        </p:sp>
        <p:pic>
          <p:nvPicPr>
            <p:cNvPr id="27" name="Graphic 26" descr="Man with baby with solid fill">
              <a:extLst>
                <a:ext uri="{FF2B5EF4-FFF2-40B4-BE49-F238E27FC236}">
                  <a16:creationId xmlns:a16="http://schemas.microsoft.com/office/drawing/2014/main" id="{CA566BB6-67C7-44F1-BF3D-F701BA4129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8895" y="4935140"/>
              <a:ext cx="536244" cy="563538"/>
            </a:xfrm>
            <a:prstGeom prst="rect">
              <a:avLst/>
            </a:prstGeom>
          </p:spPr>
        </p:pic>
      </p:grpSp>
      <p:sp>
        <p:nvSpPr>
          <p:cNvPr id="29" name="TextBox 28">
            <a:extLst>
              <a:ext uri="{FF2B5EF4-FFF2-40B4-BE49-F238E27FC236}">
                <a16:creationId xmlns:a16="http://schemas.microsoft.com/office/drawing/2014/main" id="{A43FF342-F31B-43F6-9047-C07038CE11B5}"/>
              </a:ext>
            </a:extLst>
          </p:cNvPr>
          <p:cNvSpPr txBox="1"/>
          <p:nvPr/>
        </p:nvSpPr>
        <p:spPr>
          <a:xfrm>
            <a:off x="8416711" y="4299826"/>
            <a:ext cx="3677492" cy="2031325"/>
          </a:xfrm>
          <a:prstGeom prst="rect">
            <a:avLst/>
          </a:prstGeom>
          <a:noFill/>
        </p:spPr>
        <p:txBody>
          <a:bodyPr wrap="square" lIns="91440" tIns="45720" rIns="91440" bIns="45720" rtlCol="0" anchor="t">
            <a:spAutoFit/>
          </a:bodyPr>
          <a:lstStyle/>
          <a:p>
            <a:r>
              <a:rPr lang="en-US" sz="1800" b="1" dirty="0">
                <a:solidFill>
                  <a:srgbClr val="FFC000"/>
                </a:solidFill>
                <a:effectLst/>
                <a:latin typeface="Arial"/>
                <a:ea typeface="Batang"/>
                <a:cs typeface="Arial"/>
              </a:rPr>
              <a:t>4 MILLION IDP</a:t>
            </a:r>
          </a:p>
          <a:p>
            <a:r>
              <a:rPr lang="en-US" sz="1200" dirty="0">
                <a:latin typeface="Arial"/>
                <a:cs typeface="Arial"/>
              </a:rPr>
              <a:t>and host communities, accessing primary health care </a:t>
            </a:r>
          </a:p>
          <a:p>
            <a:r>
              <a:rPr lang="en-US" b="1" dirty="0">
                <a:solidFill>
                  <a:srgbClr val="FFC000"/>
                </a:solidFill>
                <a:latin typeface="Arial"/>
                <a:cs typeface="Times New Roman"/>
              </a:rPr>
              <a:t>600,000 CHILDREN </a:t>
            </a:r>
            <a:endParaRPr lang="en-US" b="1" dirty="0">
              <a:solidFill>
                <a:srgbClr val="FFC000"/>
              </a:solidFill>
              <a:latin typeface="Arial"/>
              <a:cs typeface="Times New Roman" panose="02020603050405020304" pitchFamily="18" charset="0"/>
            </a:endParaRPr>
          </a:p>
          <a:p>
            <a:r>
              <a:rPr lang="en-US" sz="1200" dirty="0">
                <a:latin typeface="Arial"/>
                <a:cs typeface="Arial"/>
              </a:rPr>
              <a:t>Aged 6 – 59 months with severe acute malnutrition admitted for treatment</a:t>
            </a:r>
          </a:p>
          <a:p>
            <a:r>
              <a:rPr lang="en-US" b="1" dirty="0">
                <a:solidFill>
                  <a:srgbClr val="FFC000"/>
                </a:solidFill>
                <a:latin typeface="Arial"/>
                <a:cs typeface="Times New Roman"/>
              </a:rPr>
              <a:t>1.3 MILLION CHILDREN </a:t>
            </a:r>
            <a:endParaRPr lang="en-US" b="1" dirty="0">
              <a:solidFill>
                <a:srgbClr val="FFC000"/>
              </a:solidFill>
              <a:latin typeface="Arial"/>
              <a:cs typeface="Times New Roman" panose="02020603050405020304" pitchFamily="18" charset="0"/>
            </a:endParaRPr>
          </a:p>
          <a:p>
            <a:r>
              <a:rPr lang="en-US" sz="1200" dirty="0">
                <a:latin typeface="Arial"/>
                <a:cs typeface="Arial"/>
              </a:rPr>
              <a:t>Living in conflict affected areas accessed formal and non-formal education </a:t>
            </a:r>
          </a:p>
        </p:txBody>
      </p:sp>
      <p:pic>
        <p:nvPicPr>
          <p:cNvPr id="4" name="Graphic 3" descr="Ambulance outline">
            <a:extLst>
              <a:ext uri="{FF2B5EF4-FFF2-40B4-BE49-F238E27FC236}">
                <a16:creationId xmlns:a16="http://schemas.microsoft.com/office/drawing/2014/main" id="{F5513829-9FCA-4E41-A8A1-70CB468E4F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64092" y="4245819"/>
            <a:ext cx="552619" cy="552619"/>
          </a:xfrm>
          <a:prstGeom prst="rect">
            <a:avLst/>
          </a:prstGeom>
        </p:spPr>
      </p:pic>
    </p:spTree>
    <p:extLst>
      <p:ext uri="{BB962C8B-B14F-4D97-AF65-F5344CB8AC3E}">
        <p14:creationId xmlns:p14="http://schemas.microsoft.com/office/powerpoint/2010/main" val="345311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696975-0C24-3E1D-7276-CAED943E7506}"/>
              </a:ext>
            </a:extLst>
          </p:cNvPr>
          <p:cNvGraphicFramePr>
            <a:graphicFrameLocks noGrp="1"/>
          </p:cNvGraphicFramePr>
          <p:nvPr/>
        </p:nvGraphicFramePr>
        <p:xfrm>
          <a:off x="70538" y="6330201"/>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3305350278"/>
                    </a:ext>
                  </a:extLst>
                </a:gridCol>
                <a:gridCol w="5511561">
                  <a:extLst>
                    <a:ext uri="{9D8B030D-6E8A-4147-A177-3AD203B41FA5}">
                      <a16:colId xmlns:a16="http://schemas.microsoft.com/office/drawing/2014/main" val="3341015505"/>
                    </a:ext>
                  </a:extLst>
                </a:gridCol>
              </a:tblGrid>
              <a:tr h="536747">
                <a:tc>
                  <a:txBody>
                    <a:bodyPr/>
                    <a:lstStyle/>
                    <a:p>
                      <a:pPr marL="0" marR="0" lvl="0" indent="0" algn="l" rtl="0" eaLnBrk="1" fontAlgn="auto" latinLnBrk="0" hangingPunct="1">
                        <a:lnSpc>
                          <a:spcPct val="150000"/>
                        </a:lnSpc>
                        <a:spcBef>
                          <a:spcPts val="0"/>
                        </a:spcBef>
                        <a:spcAft>
                          <a:spcPts val="0"/>
                        </a:spcAft>
                        <a:buClrTx/>
                        <a:buSzTx/>
                        <a:buFontTx/>
                        <a:buNone/>
                      </a:pPr>
                      <a:fld id="{19283BD8-4331-4442-8D7F-5AA08B22643F}" type="slidenum">
                        <a:rPr lang="en-US" sz="1050" b="0" smtClean="0">
                          <a:solidFill>
                            <a:schemeClr val="bg1">
                              <a:lumMod val="75000"/>
                              <a:lumOff val="25000"/>
                            </a:schemeClr>
                          </a:solidFill>
                        </a:rPr>
                        <a:pPr marL="0" marR="0" lvl="0" indent="0" algn="l" rtl="0" eaLnBrk="1" fontAlgn="auto" latinLnBrk="0" hangingPunct="1">
                          <a:lnSpc>
                            <a:spcPct val="150000"/>
                          </a:lnSpc>
                          <a:spcBef>
                            <a:spcPts val="0"/>
                          </a:spcBef>
                          <a:spcAft>
                            <a:spcPts val="0"/>
                          </a:spcAft>
                          <a:buClrTx/>
                          <a:buSzTx/>
                          <a:buFontTx/>
                          <a:buNone/>
                        </a:pPr>
                        <a:t>3</a:t>
                      </a:fld>
                      <a:r>
                        <a:rPr lang="en-US" sz="1050" b="0">
                          <a:solidFill>
                            <a:schemeClr val="bg1">
                              <a:lumMod val="75000"/>
                              <a:lumOff val="25000"/>
                            </a:schemeClr>
                          </a:solidFill>
                        </a:rPr>
                        <a:t>  </a:t>
                      </a:r>
                      <a:r>
                        <a:rPr lang="en-US" sz="1050" b="0" i="0" kern="1200">
                          <a:solidFill>
                            <a:srgbClr val="00AEEF"/>
                          </a:solidFill>
                          <a:effectLst/>
                          <a:latin typeface="+mn-lt"/>
                          <a:ea typeface="+mn-ea"/>
                          <a:cs typeface="+mn-cs"/>
                        </a:rPr>
                        <a:t>| </a:t>
                      </a:r>
                      <a:r>
                        <a:rPr lang="en-US" sz="1050" b="0" i="0" kern="1200">
                          <a:solidFill>
                            <a:schemeClr val="bg1">
                              <a:lumMod val="75000"/>
                              <a:lumOff val="25000"/>
                            </a:schemeClr>
                          </a:solidFill>
                          <a:effectLst/>
                          <a:latin typeface="+mn-lt"/>
                          <a:ea typeface="+mn-ea"/>
                          <a:cs typeface="+mn-cs"/>
                        </a:rPr>
                        <a:t> Nigeria Country Programme 2023-2027 </a:t>
                      </a:r>
                      <a:endParaRPr lang="en-US" sz="1050" b="0">
                        <a:solidFill>
                          <a:schemeClr val="bg1">
                            <a:lumMod val="75000"/>
                            <a:lumOff val="25000"/>
                          </a:schemeClr>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a:solidFill>
                          <a:schemeClr val="bg1">
                            <a:lumMod val="75000"/>
                            <a:lumOff val="2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1509173"/>
                  </a:ext>
                </a:extLst>
              </a:tr>
            </a:tbl>
          </a:graphicData>
        </a:graphic>
      </p:graphicFrame>
      <p:sp>
        <p:nvSpPr>
          <p:cNvPr id="6" name="Shape 103">
            <a:extLst>
              <a:ext uri="{FF2B5EF4-FFF2-40B4-BE49-F238E27FC236}">
                <a16:creationId xmlns:a16="http://schemas.microsoft.com/office/drawing/2014/main" id="{8BDECBEE-2D6F-307F-D307-6041ED36D05A}"/>
              </a:ext>
            </a:extLst>
          </p:cNvPr>
          <p:cNvSpPr/>
          <p:nvPr/>
        </p:nvSpPr>
        <p:spPr>
          <a:xfrm>
            <a:off x="623334" y="1419642"/>
            <a:ext cx="3100941" cy="464742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R="0" lvl="0" algn="l" defTabSz="548627" rtl="0" eaLnBrk="1" fontAlgn="auto" latinLnBrk="0" hangingPunct="1">
              <a:lnSpc>
                <a:spcPct val="100000"/>
              </a:lnSpc>
              <a:spcBef>
                <a:spcPts val="0"/>
              </a:spcBef>
              <a:spcAft>
                <a:spcPts val="1800"/>
              </a:spcAft>
              <a:buClrTx/>
              <a:buSzTx/>
              <a:tabLst/>
              <a:defRPr sz="1800"/>
            </a:pPr>
            <a:r>
              <a:rPr kumimoji="0" lang="en-GB" sz="2400" b="1" i="0" u="none" strike="noStrike" kern="700" cap="none" spc="20" normalizeH="0" baseline="0" noProof="0">
                <a:ln>
                  <a:noFill/>
                </a:ln>
                <a:solidFill>
                  <a:srgbClr val="00AEEF"/>
                </a:solidFill>
                <a:effectLst/>
                <a:uLnTx/>
                <a:uFillTx/>
                <a:latin typeface="Arial" panose="020B0604020202020204"/>
                <a:ea typeface="Arial" charset="0"/>
                <a:cs typeface="Arial" charset="0"/>
                <a:sym typeface="Univers LT Std 55 Roman"/>
              </a:rPr>
              <a:t>Geographic scope:</a:t>
            </a:r>
          </a:p>
          <a:p>
            <a:pPr marL="342900" marR="0" lvl="0" indent="-342900" algn="l" defTabSz="548627" rtl="0" eaLnBrk="1" fontAlgn="auto" latinLnBrk="0" hangingPunct="1">
              <a:lnSpc>
                <a:spcPct val="100000"/>
              </a:lnSpc>
              <a:spcBef>
                <a:spcPts val="0"/>
              </a:spcBef>
              <a:spcAft>
                <a:spcPts val="600"/>
              </a:spcAft>
              <a:buClrTx/>
              <a:buSzTx/>
              <a:buFont typeface="Arial" panose="020B0604020202020204" pitchFamily="34" charset="0"/>
              <a:buChar char="•"/>
              <a:tabLst/>
              <a:defRPr sz="1800"/>
            </a:pPr>
            <a:r>
              <a:rPr kumimoji="0" lang="en-GB" i="0" u="none" strike="noStrike" kern="700" cap="none" spc="20" normalizeH="0" baseline="0" noProof="0">
                <a:ln>
                  <a:noFill/>
                </a:ln>
                <a:solidFill>
                  <a:schemeClr val="accent4"/>
                </a:solidFill>
                <a:effectLst/>
                <a:uLnTx/>
                <a:uFillTx/>
                <a:latin typeface="Arial" panose="020B0604020202020204"/>
                <a:ea typeface="Arial" charset="0"/>
                <a:cs typeface="Arial" charset="0"/>
                <a:sym typeface="Univers LT Std 55 Roman"/>
              </a:rPr>
              <a:t>All geopolitical zones with focus in 20 states</a:t>
            </a:r>
          </a:p>
          <a:p>
            <a:pPr marL="342900" marR="0" lvl="0" indent="-342900" algn="l" defTabSz="548627" rtl="0" eaLnBrk="1" fontAlgn="auto" latinLnBrk="0" hangingPunct="1">
              <a:lnSpc>
                <a:spcPct val="100000"/>
              </a:lnSpc>
              <a:spcBef>
                <a:spcPts val="0"/>
              </a:spcBef>
              <a:spcAft>
                <a:spcPts val="600"/>
              </a:spcAft>
              <a:buClrTx/>
              <a:buSzTx/>
              <a:buFont typeface="Arial" panose="020B0604020202020204" pitchFamily="34" charset="0"/>
              <a:buChar char="•"/>
              <a:tabLst/>
              <a:defRPr sz="1800"/>
            </a:pPr>
            <a:r>
              <a:rPr lang="en-GB" kern="700" spc="20">
                <a:solidFill>
                  <a:schemeClr val="accent4"/>
                </a:solidFill>
                <a:latin typeface="Arial" panose="020B0604020202020204"/>
                <a:ea typeface="Arial" charset="0"/>
                <a:cs typeface="Arial" charset="0"/>
                <a:sym typeface="Univers LT Std 55 Roman"/>
              </a:rPr>
              <a:t>2 nation-wide programmes</a:t>
            </a:r>
            <a:endParaRPr kumimoji="0" lang="en-GB" i="0" u="none" strike="noStrike" kern="700" cap="none" spc="20" normalizeH="0" baseline="0" noProof="0">
              <a:ln>
                <a:noFill/>
              </a:ln>
              <a:solidFill>
                <a:schemeClr val="accent4"/>
              </a:solidFill>
              <a:effectLst/>
              <a:uLnTx/>
              <a:uFillTx/>
              <a:latin typeface="Arial" panose="020B0604020202020204"/>
              <a:ea typeface="Arial" charset="0"/>
              <a:cs typeface="Arial" charset="0"/>
              <a:sym typeface="Univers LT Std 55 Roman"/>
            </a:endParaRPr>
          </a:p>
          <a:p>
            <a:pPr marL="342900" marR="0" lvl="0" indent="-342900" algn="l" defTabSz="548627" rtl="0" eaLnBrk="1" fontAlgn="auto" latinLnBrk="0" hangingPunct="1">
              <a:lnSpc>
                <a:spcPct val="100000"/>
              </a:lnSpc>
              <a:spcBef>
                <a:spcPts val="0"/>
              </a:spcBef>
              <a:spcAft>
                <a:spcPts val="600"/>
              </a:spcAft>
              <a:buClrTx/>
              <a:buSzTx/>
              <a:buFont typeface="Arial" panose="020B0604020202020204" pitchFamily="34" charset="0"/>
              <a:buChar char="•"/>
              <a:tabLst/>
              <a:defRPr sz="1800"/>
            </a:pPr>
            <a:r>
              <a:rPr lang="en-GB" kern="700" spc="20">
                <a:solidFill>
                  <a:schemeClr val="accent4"/>
                </a:solidFill>
                <a:latin typeface="Arial" panose="020B0604020202020204"/>
                <a:ea typeface="Arial" charset="0"/>
                <a:cs typeface="Arial" charset="0"/>
                <a:sym typeface="Univers LT Std 55 Roman"/>
              </a:rPr>
              <a:t>Eight</a:t>
            </a:r>
            <a:r>
              <a:rPr kumimoji="0" lang="en-GB" i="0" u="none" strike="noStrike" kern="700" cap="none" spc="20" normalizeH="0" baseline="0" noProof="0">
                <a:ln>
                  <a:noFill/>
                </a:ln>
                <a:solidFill>
                  <a:schemeClr val="accent4"/>
                </a:solidFill>
                <a:effectLst/>
                <a:uLnTx/>
                <a:uFillTx/>
                <a:latin typeface="Arial" panose="020B0604020202020204"/>
                <a:ea typeface="Arial" charset="0"/>
                <a:cs typeface="Arial" charset="0"/>
                <a:sym typeface="Univers LT Std 55 Roman"/>
              </a:rPr>
              <a:t> field offices </a:t>
            </a:r>
          </a:p>
          <a:p>
            <a:pPr marL="342900" marR="0" lvl="0" indent="-342900" algn="l" defTabSz="548627" rtl="0" eaLnBrk="1" fontAlgn="auto" latinLnBrk="0" hangingPunct="1">
              <a:lnSpc>
                <a:spcPct val="100000"/>
              </a:lnSpc>
              <a:spcBef>
                <a:spcPts val="0"/>
              </a:spcBef>
              <a:spcAft>
                <a:spcPts val="600"/>
              </a:spcAft>
              <a:buClrTx/>
              <a:buSzTx/>
              <a:buFont typeface="Arial" panose="020B0604020202020204" pitchFamily="34" charset="0"/>
              <a:buChar char="•"/>
              <a:tabLst/>
              <a:defRPr sz="1800"/>
            </a:pPr>
            <a:endParaRPr lang="en-GB" sz="1400" b="1" kern="700" spc="20">
              <a:solidFill>
                <a:schemeClr val="accent4"/>
              </a:solidFill>
              <a:latin typeface="Arial" panose="020B0604020202020204"/>
              <a:ea typeface="Arial" charset="0"/>
              <a:cs typeface="Arial" charset="0"/>
              <a:sym typeface="Univers LT Std 55 Roman"/>
            </a:endParaRPr>
          </a:p>
          <a:p>
            <a:pPr defTabSz="548627">
              <a:spcAft>
                <a:spcPts val="1200"/>
              </a:spcAft>
              <a:defRPr sz="1800"/>
            </a:pPr>
            <a:r>
              <a:rPr kumimoji="0" lang="en-GB" sz="2400" b="1" i="0" u="none" strike="noStrike" kern="700" cap="none" spc="20" normalizeH="0" baseline="0" noProof="0">
                <a:ln>
                  <a:noFill/>
                </a:ln>
                <a:solidFill>
                  <a:srgbClr val="00AEEF"/>
                </a:solidFill>
                <a:effectLst/>
                <a:uLnTx/>
                <a:uFillTx/>
                <a:latin typeface="Arial" panose="020B0604020202020204"/>
                <a:ea typeface="Arial" charset="0"/>
                <a:cs typeface="Arial" charset="0"/>
                <a:sym typeface="Univers LT Std 55 Roman"/>
              </a:rPr>
              <a:t>Programmes:</a:t>
            </a:r>
          </a:p>
          <a:p>
            <a:pPr defTabSz="548627">
              <a:lnSpc>
                <a:spcPct val="150000"/>
              </a:lnSpc>
              <a:spcAft>
                <a:spcPts val="600"/>
              </a:spcAft>
              <a:defRPr sz="1800"/>
            </a:pPr>
            <a:r>
              <a:rPr lang="en-GB" sz="1600" kern="700" spc="20">
                <a:solidFill>
                  <a:schemeClr val="accent4"/>
                </a:solidFill>
                <a:latin typeface="Arial" panose="020B0604020202020204"/>
                <a:cs typeface="Arial" charset="0"/>
                <a:sym typeface="Univers LT Std 55 Roman"/>
              </a:rPr>
              <a:t>Health, Nutrition, Education, Child Protection, WASH and Social Policy</a:t>
            </a:r>
          </a:p>
          <a:p>
            <a:pPr marR="0" lvl="0" algn="l" defTabSz="548627" rtl="0" eaLnBrk="1" fontAlgn="auto" latinLnBrk="0" hangingPunct="1">
              <a:lnSpc>
                <a:spcPct val="100000"/>
              </a:lnSpc>
              <a:spcBef>
                <a:spcPts val="0"/>
              </a:spcBef>
              <a:spcAft>
                <a:spcPts val="1800"/>
              </a:spcAft>
              <a:buClrTx/>
              <a:buSzTx/>
              <a:tabLst/>
              <a:defRPr sz="1800"/>
            </a:pPr>
            <a:endParaRPr kumimoji="0" lang="en-GB" sz="2400" b="1" i="0" u="none" strike="noStrike" kern="700" cap="none" spc="20" normalizeH="0" baseline="0" noProof="0">
              <a:ln>
                <a:noFill/>
              </a:ln>
              <a:solidFill>
                <a:srgbClr val="00AEEF"/>
              </a:solidFill>
              <a:effectLst/>
              <a:uLnTx/>
              <a:uFillTx/>
              <a:latin typeface="Arial" panose="020B0604020202020204"/>
              <a:ea typeface="Arial" charset="0"/>
              <a:cs typeface="Arial" charset="0"/>
              <a:sym typeface="Univers LT Std 55 Roman"/>
            </a:endParaRPr>
          </a:p>
        </p:txBody>
      </p:sp>
      <p:sp>
        <p:nvSpPr>
          <p:cNvPr id="4" name="Rectangle 3">
            <a:extLst>
              <a:ext uri="{FF2B5EF4-FFF2-40B4-BE49-F238E27FC236}">
                <a16:creationId xmlns:a16="http://schemas.microsoft.com/office/drawing/2014/main" id="{7F9C4081-15FA-333F-E641-2FB465A80204}"/>
              </a:ext>
            </a:extLst>
          </p:cNvPr>
          <p:cNvSpPr/>
          <p:nvPr/>
        </p:nvSpPr>
        <p:spPr>
          <a:xfrm>
            <a:off x="0" y="0"/>
            <a:ext cx="12216771" cy="828000"/>
          </a:xfrm>
          <a:prstGeom prst="rect">
            <a:avLst/>
          </a:prstGeom>
          <a:solidFill>
            <a:srgbClr val="00AEEF"/>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a:ln>
                  <a:noFill/>
                </a:ln>
                <a:solidFill>
                  <a:srgbClr val="FFFFFF"/>
                </a:solidFill>
                <a:effectLst/>
                <a:uLnTx/>
                <a:uFillTx/>
                <a:latin typeface="Arial" panose="020B0604020202020204"/>
                <a:ea typeface="+mn-ea"/>
                <a:cs typeface="+mn-cs"/>
              </a:rPr>
              <a:t>Where we work</a:t>
            </a:r>
          </a:p>
        </p:txBody>
      </p:sp>
      <p:pic>
        <p:nvPicPr>
          <p:cNvPr id="2" name="Picture 4" descr="Map&#10;&#10;Description automatically generated">
            <a:extLst>
              <a:ext uri="{FF2B5EF4-FFF2-40B4-BE49-F238E27FC236}">
                <a16:creationId xmlns:a16="http://schemas.microsoft.com/office/drawing/2014/main" id="{8C12ED19-4887-9B01-790F-5684E6F46CD2}"/>
              </a:ext>
            </a:extLst>
          </p:cNvPr>
          <p:cNvPicPr>
            <a:picLocks noChangeAspect="1"/>
          </p:cNvPicPr>
          <p:nvPr/>
        </p:nvPicPr>
        <p:blipFill>
          <a:blip r:embed="rId3"/>
          <a:stretch>
            <a:fillRect/>
          </a:stretch>
        </p:blipFill>
        <p:spPr>
          <a:xfrm>
            <a:off x="4248149" y="1181100"/>
            <a:ext cx="6323247" cy="4680901"/>
          </a:xfrm>
          <a:prstGeom prst="rect">
            <a:avLst/>
          </a:prstGeom>
        </p:spPr>
      </p:pic>
      <p:pic>
        <p:nvPicPr>
          <p:cNvPr id="5" name="Picture 6">
            <a:extLst>
              <a:ext uri="{FF2B5EF4-FFF2-40B4-BE49-F238E27FC236}">
                <a16:creationId xmlns:a16="http://schemas.microsoft.com/office/drawing/2014/main" id="{03818ED5-F8A9-DC1A-475B-88651E690B55}"/>
              </a:ext>
            </a:extLst>
          </p:cNvPr>
          <p:cNvPicPr>
            <a:picLocks noChangeAspect="1"/>
          </p:cNvPicPr>
          <p:nvPr/>
        </p:nvPicPr>
        <p:blipFill>
          <a:blip r:embed="rId4"/>
          <a:stretch>
            <a:fillRect/>
          </a:stretch>
        </p:blipFill>
        <p:spPr>
          <a:xfrm>
            <a:off x="10236058" y="3543301"/>
            <a:ext cx="1570733" cy="2786900"/>
          </a:xfrm>
          <a:prstGeom prst="rect">
            <a:avLst/>
          </a:prstGeom>
        </p:spPr>
      </p:pic>
    </p:spTree>
    <p:extLst>
      <p:ext uri="{BB962C8B-B14F-4D97-AF65-F5344CB8AC3E}">
        <p14:creationId xmlns:p14="http://schemas.microsoft.com/office/powerpoint/2010/main" val="3305325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2696975-0C24-3E1D-7276-CAED943E7506}"/>
              </a:ext>
            </a:extLst>
          </p:cNvPr>
          <p:cNvGraphicFramePr>
            <a:graphicFrameLocks noGrp="1"/>
          </p:cNvGraphicFramePr>
          <p:nvPr/>
        </p:nvGraphicFramePr>
        <p:xfrm>
          <a:off x="70538" y="6330201"/>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3305350278"/>
                    </a:ext>
                  </a:extLst>
                </a:gridCol>
                <a:gridCol w="5511561">
                  <a:extLst>
                    <a:ext uri="{9D8B030D-6E8A-4147-A177-3AD203B41FA5}">
                      <a16:colId xmlns:a16="http://schemas.microsoft.com/office/drawing/2014/main" val="3341015505"/>
                    </a:ext>
                  </a:extLst>
                </a:gridCol>
              </a:tblGrid>
              <a:tr h="536747">
                <a:tc>
                  <a:txBody>
                    <a:bodyPr/>
                    <a:lstStyle/>
                    <a:p>
                      <a:pPr marL="0" marR="0" lvl="0" indent="0" algn="l" rtl="0" eaLnBrk="1" fontAlgn="auto" latinLnBrk="0" hangingPunct="1">
                        <a:lnSpc>
                          <a:spcPct val="150000"/>
                        </a:lnSpc>
                        <a:spcBef>
                          <a:spcPts val="0"/>
                        </a:spcBef>
                        <a:spcAft>
                          <a:spcPts val="0"/>
                        </a:spcAft>
                        <a:buClrTx/>
                        <a:buSzTx/>
                        <a:buFontTx/>
                        <a:buNone/>
                      </a:pPr>
                      <a:fld id="{19283BD8-4331-4442-8D7F-5AA08B22643F}" type="slidenum">
                        <a:rPr lang="en-US" sz="1050" b="0" smtClean="0">
                          <a:solidFill>
                            <a:schemeClr val="bg1">
                              <a:lumMod val="75000"/>
                              <a:lumOff val="25000"/>
                            </a:schemeClr>
                          </a:solidFill>
                        </a:rPr>
                        <a:pPr marL="0" marR="0" lvl="0" indent="0" algn="l" rtl="0" eaLnBrk="1" fontAlgn="auto" latinLnBrk="0" hangingPunct="1">
                          <a:lnSpc>
                            <a:spcPct val="150000"/>
                          </a:lnSpc>
                          <a:spcBef>
                            <a:spcPts val="0"/>
                          </a:spcBef>
                          <a:spcAft>
                            <a:spcPts val="0"/>
                          </a:spcAft>
                          <a:buClrTx/>
                          <a:buSzTx/>
                          <a:buFontTx/>
                          <a:buNone/>
                        </a:pPr>
                        <a:t>4</a:t>
                      </a:fld>
                      <a:r>
                        <a:rPr lang="en-US" sz="1050" b="0">
                          <a:solidFill>
                            <a:schemeClr val="bg1">
                              <a:lumMod val="75000"/>
                              <a:lumOff val="25000"/>
                            </a:schemeClr>
                          </a:solidFill>
                        </a:rPr>
                        <a:t>  </a:t>
                      </a:r>
                      <a:r>
                        <a:rPr lang="en-US" sz="1050" b="0" i="0" kern="1200">
                          <a:solidFill>
                            <a:srgbClr val="00AEEF"/>
                          </a:solidFill>
                          <a:effectLst/>
                          <a:latin typeface="+mn-lt"/>
                          <a:ea typeface="+mn-ea"/>
                          <a:cs typeface="+mn-cs"/>
                        </a:rPr>
                        <a:t>| </a:t>
                      </a:r>
                      <a:r>
                        <a:rPr lang="en-US" sz="1050" b="0" i="0" kern="1200">
                          <a:solidFill>
                            <a:schemeClr val="bg1">
                              <a:lumMod val="75000"/>
                              <a:lumOff val="25000"/>
                            </a:schemeClr>
                          </a:solidFill>
                          <a:effectLst/>
                          <a:latin typeface="+mn-lt"/>
                          <a:ea typeface="+mn-ea"/>
                          <a:cs typeface="+mn-cs"/>
                        </a:rPr>
                        <a:t> Nigeria Country Programme 2023-2027 </a:t>
                      </a:r>
                      <a:endParaRPr lang="en-US" sz="1050" b="0">
                        <a:solidFill>
                          <a:schemeClr val="bg1">
                            <a:lumMod val="75000"/>
                            <a:lumOff val="25000"/>
                          </a:schemeClr>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bg1">
                            <a:lumMod val="75000"/>
                            <a:lumOff val="2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1509173"/>
                  </a:ext>
                </a:extLst>
              </a:tr>
            </a:tbl>
          </a:graphicData>
        </a:graphic>
      </p:graphicFrame>
      <p:sp>
        <p:nvSpPr>
          <p:cNvPr id="4" name="Rectangle 3">
            <a:extLst>
              <a:ext uri="{FF2B5EF4-FFF2-40B4-BE49-F238E27FC236}">
                <a16:creationId xmlns:a16="http://schemas.microsoft.com/office/drawing/2014/main" id="{7F9C4081-15FA-333F-E641-2FB465A80204}"/>
              </a:ext>
            </a:extLst>
          </p:cNvPr>
          <p:cNvSpPr/>
          <p:nvPr/>
        </p:nvSpPr>
        <p:spPr>
          <a:xfrm>
            <a:off x="0" y="0"/>
            <a:ext cx="12216771" cy="828000"/>
          </a:xfrm>
          <a:prstGeom prst="rect">
            <a:avLst/>
          </a:prstGeom>
          <a:solidFill>
            <a:srgbClr val="00AEEF"/>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Arial" panose="020B0604020202020204"/>
                <a:ea typeface="+mn-ea"/>
                <a:cs typeface="+mn-cs"/>
              </a:rPr>
              <a:t>OUR TARGETS BY 2027</a:t>
            </a:r>
          </a:p>
        </p:txBody>
      </p:sp>
      <p:graphicFrame>
        <p:nvGraphicFramePr>
          <p:cNvPr id="7" name="Table 7">
            <a:extLst>
              <a:ext uri="{FF2B5EF4-FFF2-40B4-BE49-F238E27FC236}">
                <a16:creationId xmlns:a16="http://schemas.microsoft.com/office/drawing/2014/main" id="{6D52EF99-A819-4CDA-BA47-8D8198883B0D}"/>
              </a:ext>
            </a:extLst>
          </p:cNvPr>
          <p:cNvGraphicFramePr>
            <a:graphicFrameLocks noGrp="1"/>
          </p:cNvGraphicFramePr>
          <p:nvPr>
            <p:extLst>
              <p:ext uri="{D42A27DB-BD31-4B8C-83A1-F6EECF244321}">
                <p14:modId xmlns:p14="http://schemas.microsoft.com/office/powerpoint/2010/main" val="1972091097"/>
              </p:ext>
            </p:extLst>
          </p:nvPr>
        </p:nvGraphicFramePr>
        <p:xfrm>
          <a:off x="410820" y="919384"/>
          <a:ext cx="11333884" cy="5486400"/>
        </p:xfrm>
        <a:graphic>
          <a:graphicData uri="http://schemas.openxmlformats.org/drawingml/2006/table">
            <a:tbl>
              <a:tblPr firstRow="1" bandRow="1">
                <a:tableStyleId>{2D5ABB26-0587-4C30-8999-92F81FD0307C}</a:tableStyleId>
              </a:tblPr>
              <a:tblGrid>
                <a:gridCol w="914400">
                  <a:extLst>
                    <a:ext uri="{9D8B030D-6E8A-4147-A177-3AD203B41FA5}">
                      <a16:colId xmlns:a16="http://schemas.microsoft.com/office/drawing/2014/main" val="3906303264"/>
                    </a:ext>
                  </a:extLst>
                </a:gridCol>
                <a:gridCol w="2738524">
                  <a:extLst>
                    <a:ext uri="{9D8B030D-6E8A-4147-A177-3AD203B41FA5}">
                      <a16:colId xmlns:a16="http://schemas.microsoft.com/office/drawing/2014/main" val="3962900761"/>
                    </a:ext>
                  </a:extLst>
                </a:gridCol>
                <a:gridCol w="1097280">
                  <a:extLst>
                    <a:ext uri="{9D8B030D-6E8A-4147-A177-3AD203B41FA5}">
                      <a16:colId xmlns:a16="http://schemas.microsoft.com/office/drawing/2014/main" val="28165895"/>
                    </a:ext>
                  </a:extLst>
                </a:gridCol>
                <a:gridCol w="2743200">
                  <a:extLst>
                    <a:ext uri="{9D8B030D-6E8A-4147-A177-3AD203B41FA5}">
                      <a16:colId xmlns:a16="http://schemas.microsoft.com/office/drawing/2014/main" val="3690512876"/>
                    </a:ext>
                  </a:extLst>
                </a:gridCol>
                <a:gridCol w="1097280">
                  <a:extLst>
                    <a:ext uri="{9D8B030D-6E8A-4147-A177-3AD203B41FA5}">
                      <a16:colId xmlns:a16="http://schemas.microsoft.com/office/drawing/2014/main" val="1539123823"/>
                    </a:ext>
                  </a:extLst>
                </a:gridCol>
                <a:gridCol w="2743200">
                  <a:extLst>
                    <a:ext uri="{9D8B030D-6E8A-4147-A177-3AD203B41FA5}">
                      <a16:colId xmlns:a16="http://schemas.microsoft.com/office/drawing/2014/main" val="3342724464"/>
                    </a:ext>
                  </a:extLst>
                </a:gridCol>
              </a:tblGrid>
              <a:tr h="1828800">
                <a:tc>
                  <a:txBody>
                    <a:bodyPr/>
                    <a:lstStyle/>
                    <a:p>
                      <a:pPr algn="ctr"/>
                      <a:endParaRPr lang="en-US" dirty="0">
                        <a:solidFill>
                          <a:schemeClr val="bg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dirty="0">
                          <a:solidFill>
                            <a:schemeClr val="bg2"/>
                          </a:solidFill>
                          <a:latin typeface="Arial"/>
                          <a:cs typeface="Calibri"/>
                        </a:rPr>
                        <a:t>OVER 1 MILLION ADDITIONAL CHILDREN</a:t>
                      </a:r>
                    </a:p>
                    <a:p>
                      <a:pPr algn="ctr"/>
                      <a:r>
                        <a:rPr lang="en-US" b="1" dirty="0">
                          <a:solidFill>
                            <a:schemeClr val="bg1"/>
                          </a:solidFill>
                          <a:latin typeface="Arial"/>
                          <a:cs typeface="Calibri"/>
                        </a:rPr>
                        <a:t> </a:t>
                      </a:r>
                      <a:r>
                        <a:rPr lang="en-US" b="0" dirty="0">
                          <a:solidFill>
                            <a:schemeClr val="bg1"/>
                          </a:solidFill>
                          <a:latin typeface="Arial"/>
                          <a:cs typeface="Calibri"/>
                        </a:rPr>
                        <a:t>immunized (zero-dose)</a:t>
                      </a: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endParaRPr lang="en-US" sz="1800" b="1" kern="1200" dirty="0">
                        <a:solidFill>
                          <a:schemeClr val="bg2"/>
                        </a:solidFill>
                        <a:latin typeface="Arial"/>
                        <a:ea typeface="+mn-ea"/>
                        <a:cs typeface="Calibri"/>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1900" b="1" kern="1200" dirty="0">
                          <a:solidFill>
                            <a:schemeClr val="bg2"/>
                          </a:solidFill>
                          <a:latin typeface="Arial"/>
                          <a:ea typeface="+mn-ea"/>
                          <a:cs typeface="Calibri"/>
                        </a:rPr>
                        <a:t>OVER 1,700 PHC FACILITIES</a:t>
                      </a:r>
                    </a:p>
                    <a:p>
                      <a:pPr marL="0" algn="ctr" defTabSz="914400" rtl="0" eaLnBrk="1" latinLnBrk="0" hangingPunct="1"/>
                      <a:r>
                        <a:rPr lang="en-US" sz="1800" b="0" kern="1200" dirty="0">
                          <a:solidFill>
                            <a:schemeClr val="bg1"/>
                          </a:solidFill>
                          <a:latin typeface="Arial"/>
                          <a:ea typeface="+mn-ea"/>
                          <a:cs typeface="Calibri"/>
                        </a:rPr>
                        <a:t>in 14 States meet PHC minimum standards </a:t>
                      </a: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endParaRPr lang="en-US" sz="1800" b="1" kern="1200" dirty="0">
                        <a:solidFill>
                          <a:schemeClr val="bg2"/>
                        </a:solidFill>
                        <a:latin typeface="Arial"/>
                        <a:ea typeface="+mn-ea"/>
                        <a:cs typeface="Calibri"/>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algn="ctr" rtl="0" eaLnBrk="1" latinLnBrk="0" hangingPunct="1"/>
                      <a:r>
                        <a:rPr lang="en-US" sz="1900" b="1" kern="1200" dirty="0">
                          <a:solidFill>
                            <a:schemeClr val="bg2"/>
                          </a:solidFill>
                          <a:latin typeface="Arial"/>
                          <a:ea typeface="+mn-ea"/>
                          <a:cs typeface="Calibri"/>
                        </a:rPr>
                        <a:t>50 MILLION CHILDREN  </a:t>
                      </a:r>
                      <a:r>
                        <a:rPr lang="en-US" sz="1600" b="1" kern="1200" dirty="0">
                          <a:solidFill>
                            <a:schemeClr val="bg2"/>
                          </a:solidFill>
                          <a:latin typeface="Arial"/>
                          <a:ea typeface="+mn-ea"/>
                          <a:cs typeface="Calibri"/>
                        </a:rPr>
                        <a:t>(aged 6-59 months) </a:t>
                      </a:r>
                    </a:p>
                    <a:p>
                      <a:pPr marL="0" lvl="0" algn="ctr">
                        <a:buNone/>
                      </a:pPr>
                      <a:r>
                        <a:rPr lang="en-US" sz="1800" b="0" kern="1200" dirty="0">
                          <a:solidFill>
                            <a:schemeClr val="bg1"/>
                          </a:solidFill>
                          <a:latin typeface="Arial"/>
                          <a:ea typeface="+mn-ea"/>
                          <a:cs typeface="Calibri"/>
                        </a:rPr>
                        <a:t>receive vitamin A twice a year </a:t>
                      </a:r>
                      <a:endParaRPr lang="en-US" sz="1800" b="0" kern="1200" dirty="0">
                        <a:solidFill>
                          <a:schemeClr val="bg2"/>
                        </a:solidFill>
                        <a:latin typeface="Arial"/>
                        <a:ea typeface="+mn-ea"/>
                        <a:cs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87172"/>
                  </a:ext>
                </a:extLst>
              </a:tr>
              <a:tr h="182880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kern="1200" dirty="0">
                          <a:solidFill>
                            <a:schemeClr val="bg2"/>
                          </a:solidFill>
                          <a:latin typeface="Arial"/>
                          <a:ea typeface="+mn-ea"/>
                          <a:cs typeface="Calibri"/>
                        </a:rPr>
                        <a:t>10 MILLION CHILDREN </a:t>
                      </a:r>
                    </a:p>
                    <a:p>
                      <a:pPr algn="ctr"/>
                      <a:r>
                        <a:rPr lang="en-US" sz="1800" b="0" kern="1200" dirty="0">
                          <a:solidFill>
                            <a:schemeClr val="bg1"/>
                          </a:solidFill>
                          <a:latin typeface="Arial"/>
                          <a:ea typeface="+mn-ea"/>
                          <a:cs typeface="Calibri"/>
                        </a:rPr>
                        <a:t>access formal or non-formal education</a:t>
                      </a: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Arial"/>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kern="1200" dirty="0">
                          <a:solidFill>
                            <a:schemeClr val="bg2"/>
                          </a:solidFill>
                          <a:latin typeface="Arial"/>
                          <a:ea typeface="+mn-ea"/>
                          <a:cs typeface="Calibri"/>
                        </a:rPr>
                        <a:t>4.8 MILLION CHILDREN</a:t>
                      </a:r>
                      <a:endParaRPr lang="en-US" dirty="0"/>
                    </a:p>
                    <a:p>
                      <a:pPr lvl="0" algn="ctr">
                        <a:buNone/>
                      </a:pPr>
                      <a:r>
                        <a:rPr lang="en-US" sz="1800" b="0" kern="1200" dirty="0">
                          <a:solidFill>
                            <a:schemeClr val="bg1"/>
                          </a:solidFill>
                          <a:latin typeface="Arial"/>
                          <a:ea typeface="+mn-ea"/>
                          <a:cs typeface="Calibri"/>
                        </a:rPr>
                        <a:t>access learning materials and 21 states scale up foundational learning </a:t>
                      </a: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Arial"/>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900" b="1" kern="1200" dirty="0">
                          <a:solidFill>
                            <a:schemeClr val="bg2"/>
                          </a:solidFill>
                          <a:latin typeface="Arial"/>
                          <a:ea typeface="+mn-ea"/>
                          <a:cs typeface="Calibri"/>
                        </a:rPr>
                        <a:t>40 MILLION CHILDREN </a:t>
                      </a:r>
                    </a:p>
                    <a:p>
                      <a:pPr algn="ctr"/>
                      <a:r>
                        <a:rPr lang="en-US" sz="1800" b="0" kern="1200" dirty="0">
                          <a:solidFill>
                            <a:schemeClr val="bg1"/>
                          </a:solidFill>
                          <a:latin typeface="Arial"/>
                          <a:ea typeface="+mn-ea"/>
                          <a:cs typeface="Calibri"/>
                        </a:rPr>
                        <a:t>with birth registration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771626"/>
                  </a:ext>
                </a:extLst>
              </a:tr>
              <a:tr h="182880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900" b="1" kern="1200" dirty="0">
                          <a:solidFill>
                            <a:schemeClr val="bg2"/>
                          </a:solidFill>
                          <a:latin typeface="Arial"/>
                          <a:ea typeface="+mn-ea"/>
                          <a:cs typeface="Calibri"/>
                        </a:rPr>
                        <a:t>5 MILLION PEOPLE</a:t>
                      </a:r>
                    </a:p>
                    <a:p>
                      <a:pPr marL="0" marR="0" lvl="0" indent="0" algn="ctr">
                        <a:lnSpc>
                          <a:spcPct val="100000"/>
                        </a:lnSpc>
                        <a:spcBef>
                          <a:spcPts val="0"/>
                        </a:spcBef>
                        <a:spcAft>
                          <a:spcPts val="0"/>
                        </a:spcAft>
                        <a:buClrTx/>
                        <a:buSzTx/>
                        <a:buFontTx/>
                        <a:buNone/>
                      </a:pPr>
                      <a:r>
                        <a:rPr lang="en-US" sz="1800" b="0" kern="1200" dirty="0">
                          <a:solidFill>
                            <a:schemeClr val="bg1"/>
                          </a:solidFill>
                          <a:latin typeface="Arial"/>
                          <a:ea typeface="+mn-ea"/>
                          <a:cs typeface="Calibri"/>
                        </a:rPr>
                        <a:t>access to basic sanitation services</a:t>
                      </a:r>
                      <a:endParaRPr lang="en-US" sz="1900" b="1" kern="1200" dirty="0">
                        <a:solidFill>
                          <a:schemeClr val="bg2"/>
                        </a:solidFill>
                        <a:latin typeface="Arial"/>
                        <a:ea typeface="+mn-ea"/>
                        <a:cs typeface="Calibri"/>
                      </a:endParaRP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Arial"/>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900" b="1" kern="1200" dirty="0">
                          <a:solidFill>
                            <a:schemeClr val="bg2"/>
                          </a:solidFill>
                          <a:latin typeface="Arial"/>
                          <a:ea typeface="+mn-ea"/>
                          <a:cs typeface="Calibri"/>
                        </a:rPr>
                        <a:t>2 MILLION PEOPLE</a:t>
                      </a:r>
                    </a:p>
                    <a:p>
                      <a:pPr marL="0" marR="0" lvl="0" indent="0" algn="ctr">
                        <a:lnSpc>
                          <a:spcPct val="100000"/>
                        </a:lnSpc>
                        <a:spcBef>
                          <a:spcPts val="0"/>
                        </a:spcBef>
                        <a:spcAft>
                          <a:spcPts val="0"/>
                        </a:spcAft>
                        <a:buClrTx/>
                        <a:buSzTx/>
                        <a:buFontTx/>
                        <a:buNone/>
                      </a:pPr>
                      <a:r>
                        <a:rPr lang="en-US" sz="2000" b="1" kern="1200" dirty="0">
                          <a:solidFill>
                            <a:schemeClr val="bg2"/>
                          </a:solidFill>
                          <a:latin typeface="Arial"/>
                          <a:ea typeface="+mn-ea"/>
                          <a:cs typeface="Calibri"/>
                        </a:rPr>
                        <a:t> </a:t>
                      </a:r>
                      <a:r>
                        <a:rPr lang="en-US" sz="1800" b="0" kern="1200" dirty="0">
                          <a:solidFill>
                            <a:schemeClr val="bg1"/>
                          </a:solidFill>
                          <a:latin typeface="Arial"/>
                          <a:ea typeface="+mn-ea"/>
                          <a:cs typeface="Calibri"/>
                        </a:rPr>
                        <a:t>access to basic water supply services</a:t>
                      </a:r>
                    </a:p>
                  </a:txBody>
                  <a:tcPr anchor="ctr">
                    <a:lnL w="12700" cap="flat" cmpd="sng" algn="ctr">
                      <a:noFill/>
                      <a:prstDash val="solid"/>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Arial"/>
                      </a:endParaRPr>
                    </a:p>
                  </a:txBody>
                  <a:tcPr anchor="ctr">
                    <a:lnL w="12700" cap="flat" cmpd="sng" algn="ctr">
                      <a:solidFill>
                        <a:schemeClr val="accent5"/>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900" b="1" kern="1200" dirty="0">
                        <a:solidFill>
                          <a:schemeClr val="bg2"/>
                        </a:solidFill>
                        <a:latin typeface="Arial"/>
                        <a:ea typeface="+mn-ea"/>
                        <a:cs typeface="Calibri"/>
                      </a:endParaRPr>
                    </a:p>
                    <a:p>
                      <a:pPr lvl="0" algn="ctr">
                        <a:buNone/>
                      </a:pPr>
                      <a:r>
                        <a:rPr lang="en-US" sz="1900" b="1" kern="1200" dirty="0">
                          <a:solidFill>
                            <a:schemeClr val="bg2"/>
                          </a:solidFill>
                          <a:latin typeface="Arial"/>
                          <a:ea typeface="+mn-ea"/>
                          <a:cs typeface="Calibri"/>
                        </a:rPr>
                        <a:t>1.5 MILLION GIRLS AND WOMEN</a:t>
                      </a:r>
                      <a:r>
                        <a:rPr lang="en-US" sz="2000" b="1" kern="1200" dirty="0">
                          <a:solidFill>
                            <a:schemeClr val="bg2"/>
                          </a:solidFill>
                          <a:latin typeface="Arial"/>
                          <a:ea typeface="+mn-ea"/>
                          <a:cs typeface="Calibri"/>
                        </a:rPr>
                        <a:t> </a:t>
                      </a:r>
                    </a:p>
                    <a:p>
                      <a:pPr algn="ctr"/>
                      <a:r>
                        <a:rPr lang="en-US" sz="1800" b="0" kern="1200" dirty="0">
                          <a:solidFill>
                            <a:schemeClr val="bg1"/>
                          </a:solidFill>
                          <a:latin typeface="Arial"/>
                          <a:ea typeface="+mn-ea"/>
                          <a:cs typeface="Calibri"/>
                        </a:rPr>
                        <a:t>access prevention and protections services on FGM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9303771"/>
                  </a:ext>
                </a:extLst>
              </a:tr>
            </a:tbl>
          </a:graphicData>
        </a:graphic>
      </p:graphicFrame>
      <p:pic>
        <p:nvPicPr>
          <p:cNvPr id="9" name="Picture 8">
            <a:extLst>
              <a:ext uri="{FF2B5EF4-FFF2-40B4-BE49-F238E27FC236}">
                <a16:creationId xmlns:a16="http://schemas.microsoft.com/office/drawing/2014/main" id="{627F82C4-B5FE-4595-B154-7DBC59CD7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25" y="1195752"/>
            <a:ext cx="860672" cy="816497"/>
          </a:xfrm>
          <a:prstGeom prst="rect">
            <a:avLst/>
          </a:prstGeom>
        </p:spPr>
      </p:pic>
      <p:pic>
        <p:nvPicPr>
          <p:cNvPr id="10" name="Picture 9">
            <a:extLst>
              <a:ext uri="{FF2B5EF4-FFF2-40B4-BE49-F238E27FC236}">
                <a16:creationId xmlns:a16="http://schemas.microsoft.com/office/drawing/2014/main" id="{40049979-ACBB-488B-827F-332495791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696" y="1096361"/>
            <a:ext cx="926932" cy="915888"/>
          </a:xfrm>
          <a:prstGeom prst="rect">
            <a:avLst/>
          </a:prstGeom>
        </p:spPr>
      </p:pic>
      <p:pic>
        <p:nvPicPr>
          <p:cNvPr id="11" name="Picture 10">
            <a:extLst>
              <a:ext uri="{FF2B5EF4-FFF2-40B4-BE49-F238E27FC236}">
                <a16:creationId xmlns:a16="http://schemas.microsoft.com/office/drawing/2014/main" id="{E6654642-C4C0-455B-9660-2470EBBE7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6227" y="1099209"/>
            <a:ext cx="883878" cy="905965"/>
          </a:xfrm>
          <a:prstGeom prst="rect">
            <a:avLst/>
          </a:prstGeom>
        </p:spPr>
      </p:pic>
      <p:pic>
        <p:nvPicPr>
          <p:cNvPr id="12" name="Picture 11">
            <a:extLst>
              <a:ext uri="{FF2B5EF4-FFF2-40B4-BE49-F238E27FC236}">
                <a16:creationId xmlns:a16="http://schemas.microsoft.com/office/drawing/2014/main" id="{890F641C-6BCA-4FD3-BC6C-D76D908A2B4C}"/>
              </a:ext>
            </a:extLst>
          </p:cNvPr>
          <p:cNvPicPr>
            <a:picLocks noChangeAspect="1"/>
          </p:cNvPicPr>
          <p:nvPr/>
        </p:nvPicPr>
        <p:blipFill rotWithShape="1">
          <a:blip r:embed="rId6">
            <a:extLst>
              <a:ext uri="{28A0092B-C50C-407E-A947-70E740481C1C}">
                <a14:useLocalDpi xmlns:a14="http://schemas.microsoft.com/office/drawing/2010/main" val="0"/>
              </a:ext>
            </a:extLst>
          </a:blip>
          <a:srcRect r="5739" b="5280"/>
          <a:stretch/>
        </p:blipFill>
        <p:spPr>
          <a:xfrm>
            <a:off x="581266" y="2971730"/>
            <a:ext cx="789605" cy="827541"/>
          </a:xfrm>
          <a:prstGeom prst="rect">
            <a:avLst/>
          </a:prstGeom>
        </p:spPr>
      </p:pic>
      <p:pic>
        <p:nvPicPr>
          <p:cNvPr id="13" name="Picture 12">
            <a:extLst>
              <a:ext uri="{FF2B5EF4-FFF2-40B4-BE49-F238E27FC236}">
                <a16:creationId xmlns:a16="http://schemas.microsoft.com/office/drawing/2014/main" id="{0660FF1A-A340-4B6C-8D9F-8DCCC53A6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7267" y="2895636"/>
            <a:ext cx="860670" cy="849627"/>
          </a:xfrm>
          <a:prstGeom prst="rect">
            <a:avLst/>
          </a:prstGeom>
        </p:spPr>
      </p:pic>
      <p:pic>
        <p:nvPicPr>
          <p:cNvPr id="14" name="Picture 13">
            <a:extLst>
              <a:ext uri="{FF2B5EF4-FFF2-40B4-BE49-F238E27FC236}">
                <a16:creationId xmlns:a16="http://schemas.microsoft.com/office/drawing/2014/main" id="{727DC9EE-4AB2-42FA-A7E0-8DBCAD239F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8335" y="3004187"/>
            <a:ext cx="882756" cy="849625"/>
          </a:xfrm>
          <a:prstGeom prst="rect">
            <a:avLst/>
          </a:prstGeom>
        </p:spPr>
      </p:pic>
      <p:pic>
        <p:nvPicPr>
          <p:cNvPr id="15" name="Picture 14">
            <a:extLst>
              <a:ext uri="{FF2B5EF4-FFF2-40B4-BE49-F238E27FC236}">
                <a16:creationId xmlns:a16="http://schemas.microsoft.com/office/drawing/2014/main" id="{FE47C10F-208A-46D7-A602-2CCE6C8BA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266" y="4859772"/>
            <a:ext cx="864801" cy="897930"/>
          </a:xfrm>
          <a:prstGeom prst="rect">
            <a:avLst/>
          </a:prstGeom>
        </p:spPr>
      </p:pic>
      <p:pic>
        <p:nvPicPr>
          <p:cNvPr id="16" name="Picture 15">
            <a:extLst>
              <a:ext uri="{FF2B5EF4-FFF2-40B4-BE49-F238E27FC236}">
                <a16:creationId xmlns:a16="http://schemas.microsoft.com/office/drawing/2014/main" id="{727E14CE-1DD7-4420-B99A-F5D35D40DB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8636" y="4859772"/>
            <a:ext cx="897931" cy="831671"/>
          </a:xfrm>
          <a:prstGeom prst="rect">
            <a:avLst/>
          </a:prstGeom>
        </p:spPr>
      </p:pic>
      <p:pic>
        <p:nvPicPr>
          <p:cNvPr id="17" name="Picture 16">
            <a:extLst>
              <a:ext uri="{FF2B5EF4-FFF2-40B4-BE49-F238E27FC236}">
                <a16:creationId xmlns:a16="http://schemas.microsoft.com/office/drawing/2014/main" id="{FF71884A-33CD-477B-A495-4AF0032307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8335" y="4887077"/>
            <a:ext cx="893800" cy="871714"/>
          </a:xfrm>
          <a:prstGeom prst="rect">
            <a:avLst/>
          </a:prstGeom>
        </p:spPr>
      </p:pic>
    </p:spTree>
    <p:extLst>
      <p:ext uri="{BB962C8B-B14F-4D97-AF65-F5344CB8AC3E}">
        <p14:creationId xmlns:p14="http://schemas.microsoft.com/office/powerpoint/2010/main" val="78567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E8113C6-59C0-90D6-E7F0-3EBAADDF11E7}"/>
              </a:ext>
            </a:extLst>
          </p:cNvPr>
          <p:cNvPicPr>
            <a:picLocks noChangeAspect="1"/>
          </p:cNvPicPr>
          <p:nvPr/>
        </p:nvPicPr>
        <p:blipFill>
          <a:blip r:embed="rId4"/>
          <a:stretch>
            <a:fillRect/>
          </a:stretch>
        </p:blipFill>
        <p:spPr>
          <a:xfrm>
            <a:off x="10375647" y="5039"/>
            <a:ext cx="1475362" cy="1016545"/>
          </a:xfrm>
          <a:prstGeom prst="rect">
            <a:avLst/>
          </a:prstGeom>
        </p:spPr>
      </p:pic>
      <p:sp>
        <p:nvSpPr>
          <p:cNvPr id="10" name="TextBox 9">
            <a:extLst>
              <a:ext uri="{FF2B5EF4-FFF2-40B4-BE49-F238E27FC236}">
                <a16:creationId xmlns:a16="http://schemas.microsoft.com/office/drawing/2014/main" id="{4B90D90B-7901-1A4D-8724-AC24677E5A4B}"/>
              </a:ext>
            </a:extLst>
          </p:cNvPr>
          <p:cNvSpPr txBox="1"/>
          <p:nvPr/>
        </p:nvSpPr>
        <p:spPr>
          <a:xfrm>
            <a:off x="478215" y="5196475"/>
            <a:ext cx="73301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a:ea typeface="+mn-ea"/>
                <a:cs typeface="+mn-cs"/>
              </a:rPr>
              <a:t>THANK YOU </a:t>
            </a:r>
            <a:endParaRPr kumimoji="0" lang="en-US" sz="6000" b="0"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3513293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 /></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 /></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 /></Relationships>
</file>

<file path=customXml/item1.xml><?xml version="1.0" encoding="utf-8"?>
<?mso-contentType ?>
<SharedContentType xmlns="Microsoft.SharePoint.Taxonomy.ContentTypeSync" SourceId="73f51738-d318-4883-9d64-4f0bd0ccc55e" ContentTypeId="0x0101009BA85F8052A6DA4FA3E31FF9F74C6970" PreviousValue="false"/>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C8F094FAEA255144923393BBFF9768B6" ma:contentTypeVersion="56" ma:contentTypeDescription="" ma:contentTypeScope="" ma:versionID="61c1a1d2e13c87be0e3a2c7c2c226480">
  <xsd:schema xmlns:xsd="http://www.w3.org/2001/XMLSchema" xmlns:xs="http://www.w3.org/2001/XMLSchema" xmlns:p="http://schemas.microsoft.com/office/2006/metadata/properties" xmlns:ns1="http://schemas.microsoft.com/sharepoint/v3" xmlns:ns2="ca283e0b-db31-4043-a2ef-b80661bf084a" xmlns:ns3="http://schemas.microsoft.com/sharepoint.v3" xmlns:ns4="4a8a4d77-bf9e-4ba3-989a-fb4ed565e6f5" xmlns:ns5="f5a85243-83f4-4fe4-95ac-ea28f4a7fdc6" xmlns:ns6="http://schemas.microsoft.com/sharepoint/v4" targetNamespace="http://schemas.microsoft.com/office/2006/metadata/properties" ma:root="true" ma:fieldsID="5d0279b34234706084bfe8fb6a1424be" ns1:_="" ns2:_="" ns3:_="" ns4:_="" ns5:_="" ns6:_="">
    <xsd:import namespace="http://schemas.microsoft.com/sharepoint/v3"/>
    <xsd:import namespace="ca283e0b-db31-4043-a2ef-b80661bf084a"/>
    <xsd:import namespace="http://schemas.microsoft.com/sharepoint.v3"/>
    <xsd:import namespace="4a8a4d77-bf9e-4ba3-989a-fb4ed565e6f5"/>
    <xsd:import namespace="f5a85243-83f4-4fe4-95ac-ea28f4a7fdc6"/>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4:SharedWithUsers" minOccurs="0"/>
                <xsd:element ref="ns4:SharedWithDetails"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SemaphoreItemMetadata" minOccurs="0"/>
                <xsd:element ref="ns5:MediaServiceDateTaken" minOccurs="0"/>
                <xsd:element ref="ns5:MediaLengthInSeconds" minOccurs="0"/>
                <xsd:element ref="ns5:lcf76f155ced4ddcb4097134ff3c332f"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2" nillable="true" ma:displayName="Declared Record" ma:hidden="true" ma:internalName="_vti_ItemDeclaredRecord" ma:readOnly="true">
      <xsd:simpleType>
        <xsd:restriction base="dms:DateTime"/>
      </xsd:simpleType>
    </xsd:element>
    <xsd:element name="_vti_ItemHoldRecordStatus" ma:index="43"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readOnly="false" ma:default="1033;#Nigeria-3210|11dcc655-0ec1-4ab4-845c-24ca580145d6"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fd87729b-5322-4b79-a016-0468a0ed6132}" ma:internalName="TaxCatchAllLabel" ma:readOnly="true" ma:showField="CatchAllDataLabel" ma:web="4a8a4d77-bf9e-4ba3-989a-fb4ed565e6f5">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fd87729b-5322-4b79-a016-0468a0ed6132}" ma:internalName="TaxCatchAll" ma:showField="CatchAllData" ma:web="4a8a4d77-bf9e-4ba3-989a-fb4ed565e6f5">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a4d77-bf9e-4ba3-989a-fb4ed565e6f5"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4"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SemaphoreItemMetadata" ma:index="45"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85243-83f4-4fe4-95ac-ea28f4a7fdc6"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ServiceDateTaken" ma:index="46" nillable="true" ma:displayName="MediaServiceDateTaken" ma:hidden="true" ma:internalName="MediaServiceDateTaken" ma:readOnly="true">
      <xsd:simpleType>
        <xsd:restriction base="dms:Text"/>
      </xsd:simpleType>
    </xsd:element>
    <xsd:element name="MediaLengthInSeconds" ma:index="47" nillable="true" ma:displayName="Length (seconds)" ma:internalName="MediaLengthInSeconds" ma:readOnly="true">
      <xsd:simpleType>
        <xsd:restriction base="dms:Unknown"/>
      </xsd:simpleType>
    </xsd:element>
    <xsd:element name="lcf76f155ced4ddcb4097134ff3c332f" ma:index="49"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Location" ma:index="5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customXsn xmlns="http://schemas.microsoft.com/office/2006/metadata/customXsn">
  <xsnLocation/>
  <cached>True</cached>
  <openByDefault>True</openByDefault>
  <xsnScope/>
</customXsn>
</file>

<file path=customXml/item6.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Rwanda-3750</TermName>
          <TermId xmlns="http://schemas.microsoft.com/office/infopath/2007/PartnerControls">fb759082-735d-4946-851c-cc7143d346bc</TermId>
        </TermInfo>
      </Terms>
    </ga975397408f43e4b84ec8e5a598e523>
    <TaxCatchAll xmlns="ca283e0b-db31-4043-a2ef-b80661bf084a">
      <Value>550</Value>
    </TaxCatchAll>
    <j169e817e0ee4eb8974e6fc4a2762909 xmlns="ca283e0b-db31-4043-a2ef-b80661bf084a">
      <Terms xmlns="http://schemas.microsoft.com/office/infopath/2007/PartnerControls"/>
    </j169e817e0ee4eb8974e6fc4a2762909>
    <ContentLanguage xmlns="ca283e0b-db31-4043-a2ef-b80661bf084a">English</ContentLanguage>
    <k8c968e8c72a4eda96b7e8fdbe192be2 xmlns="ca283e0b-db31-4043-a2ef-b80661bf084a">
      <Terms xmlns="http://schemas.microsoft.com/office/infopath/2007/PartnerControls"/>
    </k8c968e8c72a4eda96b7e8fdbe192be2>
    <j048a4f9aaad4a8990a1d5e5f53cb451 xmlns="ca283e0b-db31-4043-a2ef-b80661bf084a">
      <Terms xmlns="http://schemas.microsoft.com/office/infopath/2007/PartnerControls"/>
    </j048a4f9aaad4a8990a1d5e5f53cb451>
    <DateTransmittedEmail xmlns="ca283e0b-db31-4043-a2ef-b80661bf084a" xsi:nil="true"/>
    <ContentStatus xmlns="ca283e0b-db31-4043-a2ef-b80661bf084a" xsi:nil="true"/>
    <SenderEmail xmlns="ca283e0b-db31-4043-a2ef-b80661bf084a" xsi:nil="true"/>
    <IconOverlay xmlns="http://schemas.microsoft.com/sharepoint/v4" xsi:nil="true"/>
    <CategoryDescription xmlns="http://schemas.microsoft.com/sharepoint.v3" xsi:nil="true"/>
    <RecipientsEmail xmlns="ca283e0b-db31-4043-a2ef-b80661bf084a" xsi:nil="true"/>
    <WrittenBy xmlns="ca283e0b-db31-4043-a2ef-b80661bf084a">
      <UserInfo>
        <DisplayName/>
        <AccountId xsi:nil="true"/>
        <AccountType/>
      </UserInfo>
    </WrittenBy>
    <TaxKeywordTaxHTField xmlns="4a8a4d77-bf9e-4ba3-989a-fb4ed565e6f5">
      <Terms xmlns="http://schemas.microsoft.com/office/infopath/2007/PartnerControls"/>
    </TaxKeywordTaxHTField>
    <lcf76f155ced4ddcb4097134ff3c332f xmlns="f5a85243-83f4-4fe4-95ac-ea28f4a7fdc6">
      <Terms xmlns="http://schemas.microsoft.com/office/infopath/2007/PartnerControls"/>
    </lcf76f155ced4ddcb4097134ff3c332f>
    <SemaphoreItemMetadata xmlns="4a8a4d77-bf9e-4ba3-989a-fb4ed565e6f5" xsi:nil="true"/>
    <SharedWithUsers xmlns="4a8a4d77-bf9e-4ba3-989a-fb4ed565e6f5">
      <UserInfo>
        <DisplayName>Aminu Sani</DisplayName>
        <AccountId>6089</AccountId>
        <AccountType/>
      </UserInfo>
      <UserInfo>
        <DisplayName>Bai Ajoku</DisplayName>
        <AccountId>712</AccountId>
        <AccountType/>
      </UserInfo>
      <UserInfo>
        <DisplayName>Aboubacry Tall</DisplayName>
        <AccountId>12517</AccountId>
        <AccountType/>
      </UserInfo>
    </SharedWithUsers>
  </documentManagement>
</p:properties>
</file>

<file path=customXml/itemProps1.xml><?xml version="1.0" encoding="utf-8"?>
<ds:datastoreItem xmlns:ds="http://schemas.openxmlformats.org/officeDocument/2006/customXml" ds:itemID="{DE851C22-6309-4CFE-AE56-5EAEBCF7D465}">
  <ds:schemaRefs>
    <ds:schemaRef ds:uri="Microsoft.SharePoint.Taxonomy.ContentTypeSync"/>
  </ds:schemaRefs>
</ds:datastoreItem>
</file>

<file path=customXml/itemProps2.xml><?xml version="1.0" encoding="utf-8"?>
<ds:datastoreItem xmlns:ds="http://schemas.openxmlformats.org/officeDocument/2006/customXml" ds:itemID="{BA0C388F-32D5-4D04-A38B-A03D414E88B8}">
  <ds:schemaRefs>
    <ds:schemaRef ds:uri="http://schemas.microsoft.com/sharepoint/events"/>
    <ds:schemaRef ds:uri="http://www.w3.org/2000/xmlns/"/>
  </ds:schemaRefs>
</ds:datastoreItem>
</file>

<file path=customXml/itemProps3.xml><?xml version="1.0" encoding="utf-8"?>
<ds:datastoreItem xmlns:ds="http://schemas.openxmlformats.org/officeDocument/2006/customXml" ds:itemID="{8E18917E-9886-441B-9A5C-929BA0611E8C}">
  <ds:schemaRefs>
    <ds:schemaRef ds:uri="http://schemas.microsoft.com/sharepoint/v3/contenttype/forms"/>
  </ds:schemaRefs>
</ds:datastoreItem>
</file>

<file path=customXml/itemProps4.xml><?xml version="1.0" encoding="utf-8"?>
<ds:datastoreItem xmlns:ds="http://schemas.openxmlformats.org/officeDocument/2006/customXml" ds:itemID="{C1D9A713-06B3-4512-924E-E82E6EC590AC}">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ca283e0b-db31-4043-a2ef-b80661bf084a"/>
    <ds:schemaRef ds:uri="http://schemas.microsoft.com/sharepoint.v3"/>
    <ds:schemaRef ds:uri="4a8a4d77-bf9e-4ba3-989a-fb4ed565e6f5"/>
    <ds:schemaRef ds:uri="f5a85243-83f4-4fe4-95ac-ea28f4a7fdc6"/>
    <ds:schemaRef ds:uri="http://schemas.microsoft.com/sharepoint/v4"/>
  </ds:schemaRefs>
</ds:datastoreItem>
</file>

<file path=customXml/itemProps5.xml><?xml version="1.0" encoding="utf-8"?>
<ds:datastoreItem xmlns:ds="http://schemas.openxmlformats.org/officeDocument/2006/customXml" ds:itemID="{B5CDA5D5-91FD-418A-A08E-36B068412E1F}">
  <ds:schemaRefs>
    <ds:schemaRef ds:uri="http://schemas.microsoft.com/office/2006/metadata/customXsn"/>
  </ds:schemaRefs>
</ds:datastoreItem>
</file>

<file path=customXml/itemProps6.xml><?xml version="1.0" encoding="utf-8"?>
<ds:datastoreItem xmlns:ds="http://schemas.openxmlformats.org/officeDocument/2006/customXml" ds:itemID="{7352BA5D-77FE-4E73-A139-70DD4BF7D47A}">
  <ds:schemaRefs>
    <ds:schemaRef ds:uri="http://schemas.microsoft.com/office/2006/metadata/properties"/>
    <ds:schemaRef ds:uri="http://www.w3.org/2000/xmlns/"/>
    <ds:schemaRef ds:uri="ca283e0b-db31-4043-a2ef-b80661bf084a"/>
    <ds:schemaRef ds:uri="http://schemas.microsoft.com/office/infopath/2007/PartnerControls"/>
    <ds:schemaRef ds:uri="http://www.w3.org/2001/XMLSchema-instance"/>
    <ds:schemaRef ds:uri="http://schemas.microsoft.com/sharepoint/v4"/>
    <ds:schemaRef ds:uri="http://schemas.microsoft.com/sharepoint.v3"/>
    <ds:schemaRef ds:uri="4a8a4d77-bf9e-4ba3-989a-fb4ed565e6f5"/>
    <ds:schemaRef ds:uri="f5a85243-83f4-4fe4-95ac-ea28f4a7fdc6"/>
  </ds:schemaRefs>
</ds:datastoreItem>
</file>

<file path=docProps/app.xml><?xml version="1.0" encoding="utf-8"?>
<Properties xmlns="http://schemas.openxmlformats.org/officeDocument/2006/extended-properties" xmlns:vt="http://schemas.openxmlformats.org/officeDocument/2006/docPropsVTypes">
  <TotalTime>0</TotalTime>
  <Words>342</Words>
  <Application>Microsoft Office PowerPoint</Application>
  <PresentationFormat>Widescreen</PresentationFormat>
  <Paragraphs>72</Paragraphs>
  <Slides>5</Slides>
  <Notes>3</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Office Theme</vt:lpstr>
      <vt:lpstr>UNICEF</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Nzaramba</dc:creator>
  <cp:lastModifiedBy>Eduardo Celades</cp:lastModifiedBy>
  <cp:revision>2</cp:revision>
  <dcterms:created xsi:type="dcterms:W3CDTF">2022-06-22T12:41:52Z</dcterms:created>
  <dcterms:modified xsi:type="dcterms:W3CDTF">2023-05-17T12:14:25Z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iticalForLongTermRetention">
    <vt:lpwstr/>
  </property>
  <property fmtid="{D5CDD505-2E9C-101B-9397-08002B2CF9AE}" pid="3" name="_dlc_DocIdItemGuid">
    <vt:lpwstr>ee871b5c-d0ed-4ba2-9239-d9c513cb7a76</vt:lpwstr>
  </property>
  <property fmtid="{D5CDD505-2E9C-101B-9397-08002B2CF9AE}" pid="4" name="TaxKeyword">
    <vt:lpwstr/>
  </property>
  <property fmtid="{D5CDD505-2E9C-101B-9397-08002B2CF9AE}" pid="5" name="OfficeDivision">
    <vt:lpwstr>550;#Rwanda-3750|fb759082-735d-4946-851c-cc7143d346bc</vt:lpwstr>
  </property>
  <property fmtid="{D5CDD505-2E9C-101B-9397-08002B2CF9AE}" pid="6" name="Topic">
    <vt:lpwstr/>
  </property>
  <property fmtid="{D5CDD505-2E9C-101B-9397-08002B2CF9AE}" pid="7" name="SystemDTAC">
    <vt:lpwstr/>
  </property>
  <property fmtid="{D5CDD505-2E9C-101B-9397-08002B2CF9AE}" pid="8" name="GeographicScope">
    <vt:lpwstr/>
  </property>
  <property fmtid="{D5CDD505-2E9C-101B-9397-08002B2CF9AE}" pid="9" name="ContentTypeId">
    <vt:lpwstr>0x0101009BA85F8052A6DA4FA3E31FF9F74C697000C8F094FAEA255144923393BBFF9768B6</vt:lpwstr>
  </property>
  <property fmtid="{D5CDD505-2E9C-101B-9397-08002B2CF9AE}" pid="10" name="DocumentType">
    <vt:lpwstr/>
  </property>
  <property fmtid="{D5CDD505-2E9C-101B-9397-08002B2CF9AE}" pid="11" name="MediaServiceImageTags">
    <vt:lpwstr/>
  </property>
</Properties>
</file>