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8" r:id="rId5"/>
    <p:sldId id="264" r:id="rId6"/>
    <p:sldId id="269" r:id="rId7"/>
    <p:sldId id="267" r:id="rId8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hyperlink" Target="https://pixabay.com/en/cure-medicine-pharmacy-health-care-297557/" TargetMode="External" /><Relationship Id="rId1" Type="http://schemas.openxmlformats.org/officeDocument/2006/relationships/image" Target="../media/image3.png" /><Relationship Id="rId5" Type="http://schemas.openxmlformats.org/officeDocument/2006/relationships/image" Target="../media/image5.png" /><Relationship Id="rId4" Type="http://schemas.openxmlformats.org/officeDocument/2006/relationships/hyperlink" Target="https://www.pngegg.com/en/search?q=vision" TargetMode="External" 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hyperlink" Target="https://pixabay.com/en/cure-medicine-pharmacy-health-care-297557/" TargetMode="External" /><Relationship Id="rId1" Type="http://schemas.openxmlformats.org/officeDocument/2006/relationships/image" Target="../media/image3.png" /><Relationship Id="rId5" Type="http://schemas.openxmlformats.org/officeDocument/2006/relationships/image" Target="../media/image5.png" /><Relationship Id="rId4" Type="http://schemas.openxmlformats.org/officeDocument/2006/relationships/hyperlink" Target="https://www.pngegg.com/en/search?q=vision" TargetMode="Externa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EB5F3-F68B-4667-9855-BE2FFDB079B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07C6C7-2989-4B07-B0AD-A573F2714D9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The health unit of the NGF Secretariat is responsible for coordinating all health-related interventions being championed by the secretariat.</a:t>
          </a:r>
        </a:p>
      </dgm:t>
    </dgm:pt>
    <dgm:pt modelId="{D3A13627-7B56-4B1B-B339-42890EF6BAD1}" type="parTrans" cxnId="{F50419B9-92E0-442F-807E-8EC18808AA33}">
      <dgm:prSet/>
      <dgm:spPr/>
      <dgm:t>
        <a:bodyPr/>
        <a:lstStyle/>
        <a:p>
          <a:endParaRPr lang="en-US"/>
        </a:p>
      </dgm:t>
    </dgm:pt>
    <dgm:pt modelId="{642BAF8F-2263-47B3-A3C5-97C9A042804A}" type="sibTrans" cxnId="{F50419B9-92E0-442F-807E-8EC18808AA33}">
      <dgm:prSet/>
      <dgm:spPr/>
      <dgm:t>
        <a:bodyPr/>
        <a:lstStyle/>
        <a:p>
          <a:endParaRPr lang="en-US"/>
        </a:p>
      </dgm:t>
    </dgm:pt>
    <dgm:pt modelId="{6280B8D1-0855-40C5-98A7-26C345D06C6A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To be the leading go-to resource and learning hub for catalyzing subnational health development and contributing to health SDGs.</a:t>
          </a:r>
        </a:p>
      </dgm:t>
    </dgm:pt>
    <dgm:pt modelId="{1EFF29C4-A1F5-40C6-A19F-BEF57A90163E}" type="parTrans" cxnId="{DF213F0F-0CA0-472F-B36A-A511CE92857F}">
      <dgm:prSet/>
      <dgm:spPr/>
      <dgm:t>
        <a:bodyPr/>
        <a:lstStyle/>
        <a:p>
          <a:endParaRPr lang="en-US"/>
        </a:p>
      </dgm:t>
    </dgm:pt>
    <dgm:pt modelId="{6A7F1276-E8EE-4C99-AC9B-D488E39415AE}" type="sibTrans" cxnId="{DF213F0F-0CA0-472F-B36A-A511CE92857F}">
      <dgm:prSet/>
      <dgm:spPr/>
      <dgm:t>
        <a:bodyPr/>
        <a:lstStyle/>
        <a:p>
          <a:endParaRPr lang="en-US"/>
        </a:p>
      </dgm:t>
    </dgm:pt>
    <dgm:pt modelId="{3305E1A9-67D5-49AF-94EB-388F789603E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To keep the NGF informed and up to date on health priorities and promote evidence-based decision-making &amp; actions, accountability, and learning for better health outcomes at the subnational level.</a:t>
          </a:r>
        </a:p>
      </dgm:t>
    </dgm:pt>
    <dgm:pt modelId="{4A88F693-90BA-4895-BA04-7C54C32E0520}" type="parTrans" cxnId="{1D48B397-0BB5-4EB2-9575-B3D55C30AC32}">
      <dgm:prSet/>
      <dgm:spPr/>
      <dgm:t>
        <a:bodyPr/>
        <a:lstStyle/>
        <a:p>
          <a:endParaRPr lang="en-US"/>
        </a:p>
      </dgm:t>
    </dgm:pt>
    <dgm:pt modelId="{04147F68-D164-43DD-AA6F-EE2EF9DA4EFD}" type="sibTrans" cxnId="{1D48B397-0BB5-4EB2-9575-B3D55C30AC32}">
      <dgm:prSet/>
      <dgm:spPr/>
      <dgm:t>
        <a:bodyPr/>
        <a:lstStyle/>
        <a:p>
          <a:endParaRPr lang="en-US"/>
        </a:p>
      </dgm:t>
    </dgm:pt>
    <dgm:pt modelId="{F167D1B9-44AA-4B08-981C-4B30D949E4D1}" type="pres">
      <dgm:prSet presAssocID="{555EB5F3-F68B-4667-9855-BE2FFDB079B9}" presName="root" presStyleCnt="0">
        <dgm:presLayoutVars>
          <dgm:dir/>
          <dgm:resizeHandles val="exact"/>
        </dgm:presLayoutVars>
      </dgm:prSet>
      <dgm:spPr/>
    </dgm:pt>
    <dgm:pt modelId="{E5323E14-38A7-482D-9A5A-6167F95E57E6}" type="pres">
      <dgm:prSet presAssocID="{C207C6C7-2989-4B07-B0AD-A573F2714D90}" presName="compNode" presStyleCnt="0"/>
      <dgm:spPr/>
    </dgm:pt>
    <dgm:pt modelId="{A8C2BDA8-659B-4E6D-AF48-FE8868091F23}" type="pres">
      <dgm:prSet presAssocID="{C207C6C7-2989-4B07-B0AD-A573F2714D90}" presName="bgRect" presStyleLbl="bgShp" presStyleIdx="0" presStyleCnt="3"/>
      <dgm:spPr>
        <a:solidFill>
          <a:schemeClr val="accent3">
            <a:lumMod val="60000"/>
            <a:lumOff val="40000"/>
          </a:schemeClr>
        </a:solidFill>
      </dgm:spPr>
    </dgm:pt>
    <dgm:pt modelId="{BAD893A9-E1D6-4497-AED7-184B73D1CEFC}" type="pres">
      <dgm:prSet presAssocID="{C207C6C7-2989-4B07-B0AD-A573F2714D90}" presName="iconRect" presStyleLbl="node1" presStyleIdx="0" presStyleCnt="3" custScaleX="159057" custScaleY="15589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8000" r="-8000"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5142417-2379-4122-9625-EB9787E06F41}" type="pres">
      <dgm:prSet presAssocID="{C207C6C7-2989-4B07-B0AD-A573F2714D90}" presName="spaceRect" presStyleCnt="0"/>
      <dgm:spPr/>
    </dgm:pt>
    <dgm:pt modelId="{E2B8D00B-172D-4BDB-9BB2-61BADEFE3498}" type="pres">
      <dgm:prSet presAssocID="{C207C6C7-2989-4B07-B0AD-A573F2714D90}" presName="parTx" presStyleLbl="revTx" presStyleIdx="0" presStyleCnt="3">
        <dgm:presLayoutVars>
          <dgm:chMax val="0"/>
          <dgm:chPref val="0"/>
        </dgm:presLayoutVars>
      </dgm:prSet>
      <dgm:spPr/>
    </dgm:pt>
    <dgm:pt modelId="{2130E24B-28F6-48B8-968B-2F3FF6E25CCF}" type="pres">
      <dgm:prSet presAssocID="{642BAF8F-2263-47B3-A3C5-97C9A042804A}" presName="sibTrans" presStyleCnt="0"/>
      <dgm:spPr/>
    </dgm:pt>
    <dgm:pt modelId="{5739EA5F-895C-482B-9112-6E28E3A89957}" type="pres">
      <dgm:prSet presAssocID="{6280B8D1-0855-40C5-98A7-26C345D06C6A}" presName="compNode" presStyleCnt="0"/>
      <dgm:spPr/>
    </dgm:pt>
    <dgm:pt modelId="{EF953CDC-D142-4A18-9115-FEE1E49DC8A8}" type="pres">
      <dgm:prSet presAssocID="{6280B8D1-0855-40C5-98A7-26C345D06C6A}" presName="bgRect" presStyleLbl="bgShp" presStyleIdx="1" presStyleCnt="3"/>
      <dgm:spPr>
        <a:solidFill>
          <a:schemeClr val="accent3">
            <a:lumMod val="60000"/>
            <a:lumOff val="40000"/>
          </a:schemeClr>
        </a:solidFill>
      </dgm:spPr>
    </dgm:pt>
    <dgm:pt modelId="{92C286ED-E008-41C4-98AA-F905D84607A5}" type="pres">
      <dgm:prSet presAssocID="{6280B8D1-0855-40C5-98A7-26C345D06C6A}" presName="iconRect" presStyleLbl="node1" presStyleIdx="1" presStyleCnt="3" custScaleX="156458" custScaleY="15877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00" r="-2000"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FF52A17F-4534-4521-821B-DE779D23C5C8}" type="pres">
      <dgm:prSet presAssocID="{6280B8D1-0855-40C5-98A7-26C345D06C6A}" presName="spaceRect" presStyleCnt="0"/>
      <dgm:spPr/>
    </dgm:pt>
    <dgm:pt modelId="{08020BF7-D86B-4CD6-BA6E-4C2F851E7B51}" type="pres">
      <dgm:prSet presAssocID="{6280B8D1-0855-40C5-98A7-26C345D06C6A}" presName="parTx" presStyleLbl="revTx" presStyleIdx="1" presStyleCnt="3">
        <dgm:presLayoutVars>
          <dgm:chMax val="0"/>
          <dgm:chPref val="0"/>
        </dgm:presLayoutVars>
      </dgm:prSet>
      <dgm:spPr/>
    </dgm:pt>
    <dgm:pt modelId="{824C57AB-EA06-46F9-955A-B85FFF3BFDE3}" type="pres">
      <dgm:prSet presAssocID="{6A7F1276-E8EE-4C99-AC9B-D488E39415AE}" presName="sibTrans" presStyleCnt="0"/>
      <dgm:spPr/>
    </dgm:pt>
    <dgm:pt modelId="{985ED7BC-7514-4F4D-BA4B-174E13AB6737}" type="pres">
      <dgm:prSet presAssocID="{3305E1A9-67D5-49AF-94EB-388F789603EC}" presName="compNode" presStyleCnt="0"/>
      <dgm:spPr/>
    </dgm:pt>
    <dgm:pt modelId="{62FAF933-2AAE-4405-98F9-A090FDAFC1D2}" type="pres">
      <dgm:prSet presAssocID="{3305E1A9-67D5-49AF-94EB-388F789603EC}" presName="bgRect" presStyleLbl="bgShp" presStyleIdx="2" presStyleCnt="3"/>
      <dgm:spPr>
        <a:solidFill>
          <a:schemeClr val="accent3">
            <a:lumMod val="60000"/>
            <a:lumOff val="40000"/>
          </a:schemeClr>
        </a:solidFill>
      </dgm:spPr>
    </dgm:pt>
    <dgm:pt modelId="{8C71CAB1-1EB9-4E94-A703-CC8CF472029D}" type="pres">
      <dgm:prSet presAssocID="{3305E1A9-67D5-49AF-94EB-388F789603EC}" presName="iconRect" presStyleLbl="node1" presStyleIdx="2" presStyleCnt="3" custScaleX="159057" custScaleY="172046"/>
      <dgm:spPr>
        <a:blipFill rotWithShape="1">
          <a:blip xmlns:r="http://schemas.openxmlformats.org/officeDocument/2006/relationships" r:embed="rId5"/>
          <a:srcRect/>
          <a:stretch>
            <a:fillRect l="-10000" r="-10000"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F4ABF80-1CA6-4E73-A0AA-709B1E869509}" type="pres">
      <dgm:prSet presAssocID="{3305E1A9-67D5-49AF-94EB-388F789603EC}" presName="spaceRect" presStyleCnt="0"/>
      <dgm:spPr/>
    </dgm:pt>
    <dgm:pt modelId="{AB870FE2-D677-4F8F-81FD-3A8EC122C3FD}" type="pres">
      <dgm:prSet presAssocID="{3305E1A9-67D5-49AF-94EB-388F789603E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441E107-DDED-4B64-A927-17F19287F7B4}" type="presOf" srcId="{555EB5F3-F68B-4667-9855-BE2FFDB079B9}" destId="{F167D1B9-44AA-4B08-981C-4B30D949E4D1}" srcOrd="0" destOrd="0" presId="urn:microsoft.com/office/officeart/2018/2/layout/IconVerticalSolidList"/>
    <dgm:cxn modelId="{DF213F0F-0CA0-472F-B36A-A511CE92857F}" srcId="{555EB5F3-F68B-4667-9855-BE2FFDB079B9}" destId="{6280B8D1-0855-40C5-98A7-26C345D06C6A}" srcOrd="1" destOrd="0" parTransId="{1EFF29C4-A1F5-40C6-A19F-BEF57A90163E}" sibTransId="{6A7F1276-E8EE-4C99-AC9B-D488E39415AE}"/>
    <dgm:cxn modelId="{1D48B397-0BB5-4EB2-9575-B3D55C30AC32}" srcId="{555EB5F3-F68B-4667-9855-BE2FFDB079B9}" destId="{3305E1A9-67D5-49AF-94EB-388F789603EC}" srcOrd="2" destOrd="0" parTransId="{4A88F693-90BA-4895-BA04-7C54C32E0520}" sibTransId="{04147F68-D164-43DD-AA6F-EE2EF9DA4EFD}"/>
    <dgm:cxn modelId="{FC3F11B2-8A7E-4361-98B5-9461703F30E4}" type="presOf" srcId="{3305E1A9-67D5-49AF-94EB-388F789603EC}" destId="{AB870FE2-D677-4F8F-81FD-3A8EC122C3FD}" srcOrd="0" destOrd="0" presId="urn:microsoft.com/office/officeart/2018/2/layout/IconVerticalSolidList"/>
    <dgm:cxn modelId="{F50419B9-92E0-442F-807E-8EC18808AA33}" srcId="{555EB5F3-F68B-4667-9855-BE2FFDB079B9}" destId="{C207C6C7-2989-4B07-B0AD-A573F2714D90}" srcOrd="0" destOrd="0" parTransId="{D3A13627-7B56-4B1B-B339-42890EF6BAD1}" sibTransId="{642BAF8F-2263-47B3-A3C5-97C9A042804A}"/>
    <dgm:cxn modelId="{BC4E0CC7-AB9B-4BF4-893E-8FCD906CE6FD}" type="presOf" srcId="{C207C6C7-2989-4B07-B0AD-A573F2714D90}" destId="{E2B8D00B-172D-4BDB-9BB2-61BADEFE3498}" srcOrd="0" destOrd="0" presId="urn:microsoft.com/office/officeart/2018/2/layout/IconVerticalSolidList"/>
    <dgm:cxn modelId="{F0B77DCB-8761-46F1-AD8F-A6D4EE035C43}" type="presOf" srcId="{6280B8D1-0855-40C5-98A7-26C345D06C6A}" destId="{08020BF7-D86B-4CD6-BA6E-4C2F851E7B51}" srcOrd="0" destOrd="0" presId="urn:microsoft.com/office/officeart/2018/2/layout/IconVerticalSolidList"/>
    <dgm:cxn modelId="{4FF5FC86-EB8B-436F-91FB-9EE011929C6F}" type="presParOf" srcId="{F167D1B9-44AA-4B08-981C-4B30D949E4D1}" destId="{E5323E14-38A7-482D-9A5A-6167F95E57E6}" srcOrd="0" destOrd="0" presId="urn:microsoft.com/office/officeart/2018/2/layout/IconVerticalSolidList"/>
    <dgm:cxn modelId="{820711EC-443D-4A2A-B3A6-E9406F056257}" type="presParOf" srcId="{E5323E14-38A7-482D-9A5A-6167F95E57E6}" destId="{A8C2BDA8-659B-4E6D-AF48-FE8868091F23}" srcOrd="0" destOrd="0" presId="urn:microsoft.com/office/officeart/2018/2/layout/IconVerticalSolidList"/>
    <dgm:cxn modelId="{ECAC4F20-FBF7-4908-81DD-38767E8BF519}" type="presParOf" srcId="{E5323E14-38A7-482D-9A5A-6167F95E57E6}" destId="{BAD893A9-E1D6-4497-AED7-184B73D1CEFC}" srcOrd="1" destOrd="0" presId="urn:microsoft.com/office/officeart/2018/2/layout/IconVerticalSolidList"/>
    <dgm:cxn modelId="{EBFE868B-C3A7-4510-9C75-4CF1922D9B46}" type="presParOf" srcId="{E5323E14-38A7-482D-9A5A-6167F95E57E6}" destId="{05142417-2379-4122-9625-EB9787E06F41}" srcOrd="2" destOrd="0" presId="urn:microsoft.com/office/officeart/2018/2/layout/IconVerticalSolidList"/>
    <dgm:cxn modelId="{E0D702AA-757F-4139-B37D-E2A6DC5B9FBE}" type="presParOf" srcId="{E5323E14-38A7-482D-9A5A-6167F95E57E6}" destId="{E2B8D00B-172D-4BDB-9BB2-61BADEFE3498}" srcOrd="3" destOrd="0" presId="urn:microsoft.com/office/officeart/2018/2/layout/IconVerticalSolidList"/>
    <dgm:cxn modelId="{1E15370A-A734-461C-B9A7-0C4FDCF6A85B}" type="presParOf" srcId="{F167D1B9-44AA-4B08-981C-4B30D949E4D1}" destId="{2130E24B-28F6-48B8-968B-2F3FF6E25CCF}" srcOrd="1" destOrd="0" presId="urn:microsoft.com/office/officeart/2018/2/layout/IconVerticalSolidList"/>
    <dgm:cxn modelId="{52B7B2D0-6372-417C-BEF2-2B83DB9C94A0}" type="presParOf" srcId="{F167D1B9-44AA-4B08-981C-4B30D949E4D1}" destId="{5739EA5F-895C-482B-9112-6E28E3A89957}" srcOrd="2" destOrd="0" presId="urn:microsoft.com/office/officeart/2018/2/layout/IconVerticalSolidList"/>
    <dgm:cxn modelId="{B7A9C6BD-B14F-4132-AFEA-62D00D45803E}" type="presParOf" srcId="{5739EA5F-895C-482B-9112-6E28E3A89957}" destId="{EF953CDC-D142-4A18-9115-FEE1E49DC8A8}" srcOrd="0" destOrd="0" presId="urn:microsoft.com/office/officeart/2018/2/layout/IconVerticalSolidList"/>
    <dgm:cxn modelId="{479DE3A1-5D8B-4653-B0F6-7124C04F8A28}" type="presParOf" srcId="{5739EA5F-895C-482B-9112-6E28E3A89957}" destId="{92C286ED-E008-41C4-98AA-F905D84607A5}" srcOrd="1" destOrd="0" presId="urn:microsoft.com/office/officeart/2018/2/layout/IconVerticalSolidList"/>
    <dgm:cxn modelId="{958C13B1-538B-4CDA-AEF5-34450BE2C7E6}" type="presParOf" srcId="{5739EA5F-895C-482B-9112-6E28E3A89957}" destId="{FF52A17F-4534-4521-821B-DE779D23C5C8}" srcOrd="2" destOrd="0" presId="urn:microsoft.com/office/officeart/2018/2/layout/IconVerticalSolidList"/>
    <dgm:cxn modelId="{01B47510-4AA0-460C-99FB-AD5D507EAF3A}" type="presParOf" srcId="{5739EA5F-895C-482B-9112-6E28E3A89957}" destId="{08020BF7-D86B-4CD6-BA6E-4C2F851E7B51}" srcOrd="3" destOrd="0" presId="urn:microsoft.com/office/officeart/2018/2/layout/IconVerticalSolidList"/>
    <dgm:cxn modelId="{E6DDC814-5C65-452C-BC39-BC4CFDAA931F}" type="presParOf" srcId="{F167D1B9-44AA-4B08-981C-4B30D949E4D1}" destId="{824C57AB-EA06-46F9-955A-B85FFF3BFDE3}" srcOrd="3" destOrd="0" presId="urn:microsoft.com/office/officeart/2018/2/layout/IconVerticalSolidList"/>
    <dgm:cxn modelId="{2CA49330-FFFF-4E15-9728-D55702FD5419}" type="presParOf" srcId="{F167D1B9-44AA-4B08-981C-4B30D949E4D1}" destId="{985ED7BC-7514-4F4D-BA4B-174E13AB6737}" srcOrd="4" destOrd="0" presId="urn:microsoft.com/office/officeart/2018/2/layout/IconVerticalSolidList"/>
    <dgm:cxn modelId="{AA2D1CE8-3509-4E0E-B271-472C8C4556DA}" type="presParOf" srcId="{985ED7BC-7514-4F4D-BA4B-174E13AB6737}" destId="{62FAF933-2AAE-4405-98F9-A090FDAFC1D2}" srcOrd="0" destOrd="0" presId="urn:microsoft.com/office/officeart/2018/2/layout/IconVerticalSolidList"/>
    <dgm:cxn modelId="{354060FA-508D-4D44-8C3C-E510D5294FCF}" type="presParOf" srcId="{985ED7BC-7514-4F4D-BA4B-174E13AB6737}" destId="{8C71CAB1-1EB9-4E94-A703-CC8CF472029D}" srcOrd="1" destOrd="0" presId="urn:microsoft.com/office/officeart/2018/2/layout/IconVerticalSolidList"/>
    <dgm:cxn modelId="{4710B77C-26EF-4516-8432-6278C684B9CA}" type="presParOf" srcId="{985ED7BC-7514-4F4D-BA4B-174E13AB6737}" destId="{6F4ABF80-1CA6-4E73-A0AA-709B1E869509}" srcOrd="2" destOrd="0" presId="urn:microsoft.com/office/officeart/2018/2/layout/IconVerticalSolidList"/>
    <dgm:cxn modelId="{938DC143-7DAD-49BE-A322-BA3BACA63C0C}" type="presParOf" srcId="{985ED7BC-7514-4F4D-BA4B-174E13AB6737}" destId="{AB870FE2-D677-4F8F-81FD-3A8EC122C3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2BDA8-659B-4E6D-AF48-FE8868091F23}">
      <dsp:nvSpPr>
        <dsp:cNvPr id="0" name=""/>
        <dsp:cNvSpPr/>
      </dsp:nvSpPr>
      <dsp:spPr>
        <a:xfrm>
          <a:off x="0" y="607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893A9-E1D6-4497-AED7-184B73D1CEFC}">
      <dsp:nvSpPr>
        <dsp:cNvPr id="0" name=""/>
        <dsp:cNvSpPr/>
      </dsp:nvSpPr>
      <dsp:spPr>
        <a:xfrm>
          <a:off x="199146" y="101942"/>
          <a:ext cx="1243573" cy="121885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8D00B-172D-4BDB-9BB2-61BADEFE3498}">
      <dsp:nvSpPr>
        <dsp:cNvPr id="0" name=""/>
        <dsp:cNvSpPr/>
      </dsp:nvSpPr>
      <dsp:spPr>
        <a:xfrm>
          <a:off x="1641866" y="607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health unit of the NGF Secretariat is responsible for coordinating all health-related interventions being championed by the secretariat.</a:t>
          </a:r>
        </a:p>
      </dsp:txBody>
      <dsp:txXfrm>
        <a:off x="1641866" y="607"/>
        <a:ext cx="8985493" cy="1421529"/>
      </dsp:txXfrm>
    </dsp:sp>
    <dsp:sp modelId="{EF953CDC-D142-4A18-9115-FEE1E49DC8A8}">
      <dsp:nvSpPr>
        <dsp:cNvPr id="0" name=""/>
        <dsp:cNvSpPr/>
      </dsp:nvSpPr>
      <dsp:spPr>
        <a:xfrm>
          <a:off x="0" y="1777519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286ED-E008-41C4-98AA-F905D84607A5}">
      <dsp:nvSpPr>
        <dsp:cNvPr id="0" name=""/>
        <dsp:cNvSpPr/>
      </dsp:nvSpPr>
      <dsp:spPr>
        <a:xfrm>
          <a:off x="209306" y="1867607"/>
          <a:ext cx="1223253" cy="124135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20BF7-D86B-4CD6-BA6E-4C2F851E7B51}">
      <dsp:nvSpPr>
        <dsp:cNvPr id="0" name=""/>
        <dsp:cNvSpPr/>
      </dsp:nvSpPr>
      <dsp:spPr>
        <a:xfrm>
          <a:off x="1641866" y="1777519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be the leading go-to resource and learning hub for catalyzing subnational health development and contributing to health SDGs.</a:t>
          </a:r>
        </a:p>
      </dsp:txBody>
      <dsp:txXfrm>
        <a:off x="1641866" y="1777519"/>
        <a:ext cx="8985493" cy="1421529"/>
      </dsp:txXfrm>
    </dsp:sp>
    <dsp:sp modelId="{62FAF933-2AAE-4405-98F9-A090FDAFC1D2}">
      <dsp:nvSpPr>
        <dsp:cNvPr id="0" name=""/>
        <dsp:cNvSpPr/>
      </dsp:nvSpPr>
      <dsp:spPr>
        <a:xfrm>
          <a:off x="0" y="3554431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1CAB1-1EB9-4E94-A703-CC8CF472029D}">
      <dsp:nvSpPr>
        <dsp:cNvPr id="0" name=""/>
        <dsp:cNvSpPr/>
      </dsp:nvSpPr>
      <dsp:spPr>
        <a:xfrm>
          <a:off x="199146" y="3592632"/>
          <a:ext cx="1243573" cy="1345126"/>
        </a:xfrm>
        <a:prstGeom prst="rect">
          <a:avLst/>
        </a:prstGeom>
        <a:blipFill rotWithShape="1">
          <a:blip xmlns:r="http://schemas.openxmlformats.org/officeDocument/2006/relationships" r:embed="rId5"/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70FE2-D677-4F8F-81FD-3A8EC122C3FD}">
      <dsp:nvSpPr>
        <dsp:cNvPr id="0" name=""/>
        <dsp:cNvSpPr/>
      </dsp:nvSpPr>
      <dsp:spPr>
        <a:xfrm>
          <a:off x="1641866" y="3554431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keep the NGF informed and up to date on health priorities and promote evidence-based decision-making &amp; actions, accountability, and learning for better health outcomes at the subnational level.</a:t>
          </a:r>
        </a:p>
      </dsp:txBody>
      <dsp:txXfrm>
        <a:off x="1641866" y="3554431"/>
        <a:ext cx="8985493" cy="1421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 /><Relationship Id="rId3" Type="http://schemas.openxmlformats.org/officeDocument/2006/relationships/theme" Target="../theme/theme1.xml" /><Relationship Id="rId7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2.jpeg" /><Relationship Id="rId5" Type="http://schemas.openxmlformats.org/officeDocument/2006/relationships/tags" Target="../tags/tag1.xml" /><Relationship Id="rId4" Type="http://schemas.openxmlformats.org/officeDocument/2006/relationships/vmlDrawing" Target="../drawings/vmlDrawing1.v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6FBF06B-7B72-4316-854D-9EADF4CB87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6FBF06B-7B72-4316-854D-9EADF4CB87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dioncologa.com/2016/08/que-es-un-patient-advocate/" TargetMode="Externa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dioncologa.com/2016/08/que-es-un-patient-advocate/" TargetMode="Externa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48E9E2-72A6-4981-B9AE-587BBBFDE290}"/>
              </a:ext>
            </a:extLst>
          </p:cNvPr>
          <p:cNvSpPr txBox="1"/>
          <p:nvPr/>
        </p:nvSpPr>
        <p:spPr>
          <a:xfrm>
            <a:off x="1749083" y="1297715"/>
            <a:ext cx="869383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3E1C"/>
                </a:solidFill>
              </a:rPr>
              <a:t>Overview of the Health Team</a:t>
            </a:r>
          </a:p>
          <a:p>
            <a:pPr algn="ctr"/>
            <a:endParaRPr lang="en-US" sz="4400" dirty="0">
              <a:solidFill>
                <a:srgbClr val="003E1C"/>
              </a:solidFill>
            </a:endParaRPr>
          </a:p>
          <a:p>
            <a:pPr algn="ctr"/>
            <a:r>
              <a:rPr lang="en-US" sz="2000" dirty="0">
                <a:solidFill>
                  <a:srgbClr val="003E1C"/>
                </a:solidFill>
              </a:rPr>
              <a:t>presented by</a:t>
            </a:r>
          </a:p>
          <a:p>
            <a:pPr algn="ctr"/>
            <a:endParaRPr lang="en-US" sz="2000" dirty="0">
              <a:solidFill>
                <a:srgbClr val="003E1C"/>
              </a:solidFill>
            </a:endParaRPr>
          </a:p>
          <a:p>
            <a:pPr algn="ctr"/>
            <a:r>
              <a:rPr lang="en-US" sz="2000" b="1" dirty="0">
                <a:solidFill>
                  <a:srgbClr val="003E1C"/>
                </a:solidFill>
              </a:rPr>
              <a:t>Dr. Ahmad Abdulwahab</a:t>
            </a:r>
          </a:p>
          <a:p>
            <a:pPr algn="ctr"/>
            <a:r>
              <a:rPr lang="en-US" sz="2000" b="1" dirty="0">
                <a:solidFill>
                  <a:srgbClr val="003E1C"/>
                </a:solidFill>
              </a:rPr>
              <a:t>Senior Health Advisor </a:t>
            </a:r>
          </a:p>
          <a:p>
            <a:pPr algn="ctr"/>
            <a:endParaRPr lang="en-US" sz="2000" dirty="0">
              <a:solidFill>
                <a:srgbClr val="003E1C"/>
              </a:solidFill>
            </a:endParaRPr>
          </a:p>
          <a:p>
            <a:pPr algn="ctr"/>
            <a:r>
              <a:rPr lang="en-US" sz="2800" dirty="0">
                <a:solidFill>
                  <a:srgbClr val="003E1C"/>
                </a:solidFill>
              </a:rPr>
              <a:t>At the Governors’ Induction Ceremony,</a:t>
            </a:r>
          </a:p>
          <a:p>
            <a:pPr algn="ctr"/>
            <a:r>
              <a:rPr lang="en-US" sz="2800" dirty="0">
                <a:solidFill>
                  <a:srgbClr val="003E1C"/>
                </a:solidFill>
              </a:rPr>
              <a:t>Venue: Banquet Hall, State House, Abuja.</a:t>
            </a:r>
          </a:p>
          <a:p>
            <a:pPr algn="ctr"/>
            <a:r>
              <a:rPr lang="en-US" sz="2800" dirty="0">
                <a:solidFill>
                  <a:srgbClr val="003E1C"/>
                </a:solidFill>
              </a:rPr>
              <a:t>Date: 17</a:t>
            </a:r>
            <a:r>
              <a:rPr lang="en-US" sz="2800" baseline="30000" dirty="0">
                <a:solidFill>
                  <a:srgbClr val="003E1C"/>
                </a:solidFill>
              </a:rPr>
              <a:t>th</a:t>
            </a:r>
            <a:r>
              <a:rPr lang="en-US" sz="2800" dirty="0">
                <a:solidFill>
                  <a:srgbClr val="003E1C"/>
                </a:solidFill>
              </a:rPr>
              <a:t> May, 2023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39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81BF65-D19D-D80F-C924-B7D01489FE05}"/>
              </a:ext>
            </a:extLst>
          </p:cNvPr>
          <p:cNvSpPr txBox="1"/>
          <p:nvPr/>
        </p:nvSpPr>
        <p:spPr>
          <a:xfrm>
            <a:off x="3769360" y="254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Who We are</a:t>
            </a:r>
            <a:endParaRPr lang="en-NG" sz="2800" b="1" dirty="0"/>
          </a:p>
        </p:txBody>
      </p:sp>
      <p:graphicFrame>
        <p:nvGraphicFramePr>
          <p:cNvPr id="9" name="TextBox 2">
            <a:extLst>
              <a:ext uri="{FF2B5EF4-FFF2-40B4-BE49-F238E27FC236}">
                <a16:creationId xmlns:a16="http://schemas.microsoft.com/office/drawing/2014/main" id="{8E84DDCD-37E1-B5D2-A8B4-F4A891D5CC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4538215"/>
              </p:ext>
            </p:extLst>
          </p:nvPr>
        </p:nvGraphicFramePr>
        <p:xfrm>
          <a:off x="528320" y="1178561"/>
          <a:ext cx="10627360" cy="4976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26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805457-598E-573A-9B2E-16252A2F02BB}"/>
              </a:ext>
            </a:extLst>
          </p:cNvPr>
          <p:cNvSpPr txBox="1"/>
          <p:nvPr/>
        </p:nvSpPr>
        <p:spPr>
          <a:xfrm>
            <a:off x="421640" y="1814503"/>
            <a:ext cx="6949544" cy="3028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Generation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Advisory/Technical Support</a:t>
            </a:r>
            <a:endParaRPr lang="en-US" sz="2400" b="1" kern="100" dirty="0">
              <a:solidFill>
                <a:schemeClr val="accent3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Partnerships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engage with other key stakeholders at the federal </a:t>
            </a:r>
            <a:r>
              <a:rPr lang="en-US" sz="2400" kern="1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level.</a:t>
            </a:r>
            <a:endParaRPr lang="en-NG" sz="2400" kern="1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3701E-2FFE-549C-B440-C681EE81DE93}"/>
              </a:ext>
            </a:extLst>
          </p:cNvPr>
          <p:cNvSpPr txBox="1"/>
          <p:nvPr/>
        </p:nvSpPr>
        <p:spPr>
          <a:xfrm>
            <a:off x="3769360" y="254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 We Do</a:t>
            </a:r>
            <a:endParaRPr lang="en-NG" sz="2800" b="1" dirty="0"/>
          </a:p>
        </p:txBody>
      </p:sp>
      <p:pic>
        <p:nvPicPr>
          <p:cNvPr id="12" name="Picture 11" descr="A picture containing cloud, outdoor, text, sky&#10;&#10;Description automatically generated">
            <a:extLst>
              <a:ext uri="{FF2B5EF4-FFF2-40B4-BE49-F238E27FC236}">
                <a16:creationId xmlns:a16="http://schemas.microsoft.com/office/drawing/2014/main" id="{3510677C-5DEA-06BC-C913-857CE7F0D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71184" y="1866123"/>
            <a:ext cx="3865775" cy="339675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41245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805457-598E-573A-9B2E-16252A2F02BB}"/>
              </a:ext>
            </a:extLst>
          </p:cNvPr>
          <p:cNvSpPr txBox="1"/>
          <p:nvPr/>
        </p:nvSpPr>
        <p:spPr>
          <a:xfrm>
            <a:off x="421640" y="2018357"/>
            <a:ext cx="5923176" cy="3559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Dashboard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at the NGF monthly meeting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on One Meeting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 using Scorecards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with Subnational health leadership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kern="1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with Federal MDAs and development Partners</a:t>
            </a:r>
            <a:endParaRPr lang="en-US" sz="2400" b="1" kern="100" dirty="0">
              <a:solidFill>
                <a:schemeClr val="accent3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3701E-2FFE-549C-B440-C681EE81DE93}"/>
              </a:ext>
            </a:extLst>
          </p:cNvPr>
          <p:cNvSpPr txBox="1"/>
          <p:nvPr/>
        </p:nvSpPr>
        <p:spPr>
          <a:xfrm>
            <a:off x="3769360" y="254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How We Do It</a:t>
            </a:r>
            <a:endParaRPr lang="en-NG" sz="2800" b="1" dirty="0"/>
          </a:p>
        </p:txBody>
      </p:sp>
      <p:pic>
        <p:nvPicPr>
          <p:cNvPr id="12" name="Picture 11" descr="A picture containing cloud, outdoor, text, sky&#10;&#10;Description automatically generated">
            <a:extLst>
              <a:ext uri="{FF2B5EF4-FFF2-40B4-BE49-F238E27FC236}">
                <a16:creationId xmlns:a16="http://schemas.microsoft.com/office/drawing/2014/main" id="{3510677C-5DEA-06BC-C913-857CE7F0D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71184" y="1866123"/>
            <a:ext cx="3865775" cy="339675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1245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FC9511-7023-8D0C-ADCC-898873807B2B}"/>
              </a:ext>
            </a:extLst>
          </p:cNvPr>
          <p:cNvSpPr txBox="1"/>
          <p:nvPr/>
        </p:nvSpPr>
        <p:spPr>
          <a:xfrm>
            <a:off x="4297680" y="273016"/>
            <a:ext cx="4053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Current Partnerships</a:t>
            </a:r>
            <a:endParaRPr lang="en-NG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78417-9C68-2134-D9ED-B6F57EB48B6E}"/>
              </a:ext>
            </a:extLst>
          </p:cNvPr>
          <p:cNvSpPr txBox="1"/>
          <p:nvPr/>
        </p:nvSpPr>
        <p:spPr>
          <a:xfrm>
            <a:off x="382270" y="1535430"/>
            <a:ext cx="7969250" cy="3582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2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Health team is currently in partnership with the following  organizations;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&amp; Melinda Gates Foundation:</a:t>
            </a:r>
            <a:r>
              <a:rPr lang="en-US" sz="22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of Data by NGF for Prioritization, Decision Making and Accountability</a:t>
            </a:r>
            <a:endParaRPr lang="en-NG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BMGF/UNICEF: </a:t>
            </a:r>
            <a:r>
              <a:rPr lang="en-US" sz="22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PHC Leadership Challenge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GAVI, The Vaccine Alliance:</a:t>
            </a:r>
            <a:r>
              <a:rPr lang="en-US" sz="22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 for Sub-National Engagement on Routine Immunization and COVID-19 Response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UNICEF/Results for Development: </a:t>
            </a:r>
            <a:r>
              <a:rPr lang="en-US" sz="22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 Programs</a:t>
            </a:r>
            <a:endParaRPr lang="en-US" sz="2200" b="1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Cheers with solid fill">
            <a:extLst>
              <a:ext uri="{FF2B5EF4-FFF2-40B4-BE49-F238E27FC236}">
                <a16:creationId xmlns:a16="http://schemas.microsoft.com/office/drawing/2014/main" id="{9572315F-BE67-5D03-B691-7FD3A4A07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1520" y="1852165"/>
            <a:ext cx="3153669" cy="31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5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FC9511-7023-8D0C-ADCC-898873807B2B}"/>
              </a:ext>
            </a:extLst>
          </p:cNvPr>
          <p:cNvSpPr txBox="1"/>
          <p:nvPr/>
        </p:nvSpPr>
        <p:spPr>
          <a:xfrm>
            <a:off x="3265714" y="319669"/>
            <a:ext cx="5832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Key Takeaways for Your Excellencies</a:t>
            </a:r>
            <a:endParaRPr lang="en-NG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578417-9C68-2134-D9ED-B6F57EB48B6E}"/>
              </a:ext>
            </a:extLst>
          </p:cNvPr>
          <p:cNvSpPr txBox="1"/>
          <p:nvPr/>
        </p:nvSpPr>
        <p:spPr>
          <a:xfrm>
            <a:off x="447583" y="2319202"/>
            <a:ext cx="8099257" cy="196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Social health Insurance Schemes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sz="2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for Health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B" sz="2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Management Agent</a:t>
            </a:r>
            <a:endParaRPr lang="en-N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6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471C0FB-BB9F-7404-B008-4CECC68717D9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</a:pPr>
            <a:r>
              <a:rPr lang="en-US" sz="7200"/>
              <a:t>Thank You for Listening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133582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250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Adeoluwa Adegbemile</dc:creator>
  <cp:lastModifiedBy>Chinekwu Oreh</cp:lastModifiedBy>
  <cp:revision>7</cp:revision>
  <dcterms:created xsi:type="dcterms:W3CDTF">2023-05-16T03:30:52Z</dcterms:created>
  <dcterms:modified xsi:type="dcterms:W3CDTF">2023-05-17T09:52:59Z</dcterms:modified>
</cp:coreProperties>
</file>