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6" r:id="rId4"/>
  </p:sldMasterIdLst>
  <p:notesMasterIdLst>
    <p:notesMasterId r:id="rId14"/>
  </p:notesMasterIdLst>
  <p:sldIdLst>
    <p:sldId id="278" r:id="rId5"/>
    <p:sldId id="284" r:id="rId6"/>
    <p:sldId id="297" r:id="rId7"/>
    <p:sldId id="299" r:id="rId8"/>
    <p:sldId id="292" r:id="rId9"/>
    <p:sldId id="301" r:id="rId10"/>
    <p:sldId id="295" r:id="rId11"/>
    <p:sldId id="296" r:id="rId12"/>
    <p:sldId id="30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4" autoAdjust="0"/>
    <p:restoredTop sz="93073" autoAdjust="0"/>
  </p:normalViewPr>
  <p:slideViewPr>
    <p:cSldViewPr snapToGrid="0">
      <p:cViewPr varScale="1">
        <p:scale>
          <a:sx n="60" d="100"/>
          <a:sy n="60" d="100"/>
        </p:scale>
        <p:origin x="208" y="142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5/15/23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DE88F-1F85-4A27-9D34-D74A50E7B0DA}" type="slidenum">
              <a:rPr lang="en-US" smtClean="0"/>
              <a:t>1</a:t>
            </a:fld>
            <a:endParaRPr lang="en-US" dirty="0"/>
          </a:p>
        </p:txBody>
      </p:sp>
    </p:spTree>
    <p:extLst>
      <p:ext uri="{BB962C8B-B14F-4D97-AF65-F5344CB8AC3E}">
        <p14:creationId xmlns:p14="http://schemas.microsoft.com/office/powerpoint/2010/main" val="1719938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DE88F-1F85-4A27-9D34-D74A50E7B0DA}" type="slidenum">
              <a:rPr lang="en-US" smtClean="0"/>
              <a:t>2</a:t>
            </a:fld>
            <a:endParaRPr lang="en-US" dirty="0"/>
          </a:p>
        </p:txBody>
      </p:sp>
    </p:spTree>
    <p:extLst>
      <p:ext uri="{BB962C8B-B14F-4D97-AF65-F5344CB8AC3E}">
        <p14:creationId xmlns:p14="http://schemas.microsoft.com/office/powerpoint/2010/main" val="3029515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6DE88F-1F85-4A27-9D34-D74A50E7B0DA}" type="slidenum">
              <a:rPr lang="en-US" smtClean="0"/>
              <a:t>3</a:t>
            </a:fld>
            <a:endParaRPr lang="en-US" dirty="0"/>
          </a:p>
        </p:txBody>
      </p:sp>
    </p:spTree>
    <p:extLst>
      <p:ext uri="{BB962C8B-B14F-4D97-AF65-F5344CB8AC3E}">
        <p14:creationId xmlns:p14="http://schemas.microsoft.com/office/powerpoint/2010/main" val="327489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4</a:t>
            </a:fld>
            <a:endParaRPr lang="en-US" dirty="0"/>
          </a:p>
        </p:txBody>
      </p:sp>
    </p:spTree>
    <p:extLst>
      <p:ext uri="{BB962C8B-B14F-4D97-AF65-F5344CB8AC3E}">
        <p14:creationId xmlns:p14="http://schemas.microsoft.com/office/powerpoint/2010/main" val="2508741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5</a:t>
            </a:fld>
            <a:endParaRPr lang="en-US" dirty="0"/>
          </a:p>
        </p:txBody>
      </p:sp>
    </p:spTree>
    <p:extLst>
      <p:ext uri="{BB962C8B-B14F-4D97-AF65-F5344CB8AC3E}">
        <p14:creationId xmlns:p14="http://schemas.microsoft.com/office/powerpoint/2010/main" val="19954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6</a:t>
            </a:fld>
            <a:endParaRPr lang="en-US" dirty="0"/>
          </a:p>
        </p:txBody>
      </p:sp>
    </p:spTree>
    <p:extLst>
      <p:ext uri="{BB962C8B-B14F-4D97-AF65-F5344CB8AC3E}">
        <p14:creationId xmlns:p14="http://schemas.microsoft.com/office/powerpoint/2010/main" val="2821948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7</a:t>
            </a:fld>
            <a:endParaRPr lang="en-US" dirty="0"/>
          </a:p>
        </p:txBody>
      </p:sp>
    </p:spTree>
    <p:extLst>
      <p:ext uri="{BB962C8B-B14F-4D97-AF65-F5344CB8AC3E}">
        <p14:creationId xmlns:p14="http://schemas.microsoft.com/office/powerpoint/2010/main" val="1471526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8</a:t>
            </a:fld>
            <a:endParaRPr lang="en-US" dirty="0"/>
          </a:p>
        </p:txBody>
      </p:sp>
    </p:spTree>
    <p:extLst>
      <p:ext uri="{BB962C8B-B14F-4D97-AF65-F5344CB8AC3E}">
        <p14:creationId xmlns:p14="http://schemas.microsoft.com/office/powerpoint/2010/main" val="1712908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9</a:t>
            </a:fld>
            <a:endParaRPr lang="en-US" dirty="0"/>
          </a:p>
        </p:txBody>
      </p:sp>
    </p:spTree>
    <p:extLst>
      <p:ext uri="{BB962C8B-B14F-4D97-AF65-F5344CB8AC3E}">
        <p14:creationId xmlns:p14="http://schemas.microsoft.com/office/powerpoint/2010/main" val="979824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525F3-597C-4E72-9CDE-8DCC362B03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329817-E5AF-44F0-93EB-402F2305D7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6BB516-EBCC-46F1-892A-DD84ED5D5739}"/>
              </a:ext>
            </a:extLst>
          </p:cNvPr>
          <p:cNvSpPr>
            <a:spLocks noGrp="1"/>
          </p:cNvSpPr>
          <p:nvPr>
            <p:ph type="dt" sz="half" idx="10"/>
          </p:nvPr>
        </p:nvSpPr>
        <p:spPr/>
        <p:txBody>
          <a:bodyPr/>
          <a:lstStyle/>
          <a:p>
            <a:fld id="{CFA8E8AE-B0B5-4728-A155-AA82E3310539}" type="datetime1">
              <a:rPr lang="en-US" smtClean="0"/>
              <a:t>5/15/23</a:t>
            </a:fld>
            <a:endParaRPr lang="en-US" dirty="0"/>
          </a:p>
        </p:txBody>
      </p:sp>
      <p:sp>
        <p:nvSpPr>
          <p:cNvPr id="5" name="Footer Placeholder 4">
            <a:extLst>
              <a:ext uri="{FF2B5EF4-FFF2-40B4-BE49-F238E27FC236}">
                <a16:creationId xmlns:a16="http://schemas.microsoft.com/office/drawing/2014/main" id="{9DEA2804-6E2E-479B-A79E-F29CA22B1B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C29C27-F638-4DFC-87A0-AACD22385C99}"/>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2231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9F933-A861-46B0-AAC6-0FB710C603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AED362-F674-42D8-94C8-15AEE39C51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D730D2-F4EC-44F2-AE90-B781C1FA0C81}"/>
              </a:ext>
            </a:extLst>
          </p:cNvPr>
          <p:cNvSpPr>
            <a:spLocks noGrp="1"/>
          </p:cNvSpPr>
          <p:nvPr>
            <p:ph type="dt" sz="half" idx="10"/>
          </p:nvPr>
        </p:nvSpPr>
        <p:spPr/>
        <p:txBody>
          <a:bodyPr/>
          <a:lstStyle/>
          <a:p>
            <a:fld id="{05DFD605-6772-4654-A15F-90E11A88BA22}" type="datetime1">
              <a:rPr lang="en-US" smtClean="0"/>
              <a:t>5/15/23</a:t>
            </a:fld>
            <a:endParaRPr lang="en-US" dirty="0"/>
          </a:p>
        </p:txBody>
      </p:sp>
      <p:sp>
        <p:nvSpPr>
          <p:cNvPr id="5" name="Footer Placeholder 4">
            <a:extLst>
              <a:ext uri="{FF2B5EF4-FFF2-40B4-BE49-F238E27FC236}">
                <a16:creationId xmlns:a16="http://schemas.microsoft.com/office/drawing/2014/main" id="{22EF0066-77C5-46E3-AD69-CC01D55469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04A6F4-FD7C-410D-9C96-0AFDDBE612A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38045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C7C5A8-F50F-4801-A2D9-1973E901E3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00A451-FF4B-4C7E-A644-3CCC1BE5D6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A6BB16-5B3A-4722-8660-98350ECDB9B4}"/>
              </a:ext>
            </a:extLst>
          </p:cNvPr>
          <p:cNvSpPr>
            <a:spLocks noGrp="1"/>
          </p:cNvSpPr>
          <p:nvPr>
            <p:ph type="dt" sz="half" idx="10"/>
          </p:nvPr>
        </p:nvSpPr>
        <p:spPr/>
        <p:txBody>
          <a:bodyPr/>
          <a:lstStyle/>
          <a:p>
            <a:fld id="{513EEEBA-8ACA-4ADF-B73A-1E361E121000}" type="datetime1">
              <a:rPr lang="en-US" smtClean="0"/>
              <a:t>5/15/23</a:t>
            </a:fld>
            <a:endParaRPr lang="en-US" dirty="0"/>
          </a:p>
        </p:txBody>
      </p:sp>
      <p:sp>
        <p:nvSpPr>
          <p:cNvPr id="5" name="Footer Placeholder 4">
            <a:extLst>
              <a:ext uri="{FF2B5EF4-FFF2-40B4-BE49-F238E27FC236}">
                <a16:creationId xmlns:a16="http://schemas.microsoft.com/office/drawing/2014/main" id="{0EA8BE7A-D2C5-4067-ABCA-24690792ED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29611B-6866-42ED-BCB1-A2033A656A2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44428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25D0-1DE6-4368-B20B-493610568E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07F482-555F-4172-B2C3-442903BA34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5AF52-3CAF-487D-B82C-DA68172BB2E3}"/>
              </a:ext>
            </a:extLst>
          </p:cNvPr>
          <p:cNvSpPr>
            <a:spLocks noGrp="1"/>
          </p:cNvSpPr>
          <p:nvPr>
            <p:ph type="dt" sz="half" idx="10"/>
          </p:nvPr>
        </p:nvSpPr>
        <p:spPr/>
        <p:txBody>
          <a:bodyPr/>
          <a:lstStyle/>
          <a:p>
            <a:fld id="{D35AE8A7-1225-48E4-8DCC-37A47D0074FF}" type="datetime1">
              <a:rPr lang="en-US" smtClean="0"/>
              <a:t>5/15/23</a:t>
            </a:fld>
            <a:endParaRPr lang="en-US" dirty="0"/>
          </a:p>
        </p:txBody>
      </p:sp>
      <p:sp>
        <p:nvSpPr>
          <p:cNvPr id="5" name="Footer Placeholder 4">
            <a:extLst>
              <a:ext uri="{FF2B5EF4-FFF2-40B4-BE49-F238E27FC236}">
                <a16:creationId xmlns:a16="http://schemas.microsoft.com/office/drawing/2014/main" id="{F8BC8C74-C358-49A9-BE20-8784D6546F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E868BD-118C-44CB-8B88-06305351E0B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9356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6A427-1CE9-47B5-9F0C-3BE24F9C78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B43EF3-6505-4E7B-A05A-B75403BE41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85A2B3-E2D0-4F25-99BA-3C9351B9576A}"/>
              </a:ext>
            </a:extLst>
          </p:cNvPr>
          <p:cNvSpPr>
            <a:spLocks noGrp="1"/>
          </p:cNvSpPr>
          <p:nvPr>
            <p:ph type="dt" sz="half" idx="10"/>
          </p:nvPr>
        </p:nvSpPr>
        <p:spPr/>
        <p:txBody>
          <a:bodyPr/>
          <a:lstStyle/>
          <a:p>
            <a:fld id="{4B20EFD1-15ED-4713-9C9E-D9DB465110B0}" type="datetime1">
              <a:rPr lang="en-US" smtClean="0"/>
              <a:t>5/15/23</a:t>
            </a:fld>
            <a:endParaRPr lang="en-US" dirty="0"/>
          </a:p>
        </p:txBody>
      </p:sp>
      <p:sp>
        <p:nvSpPr>
          <p:cNvPr id="5" name="Footer Placeholder 4">
            <a:extLst>
              <a:ext uri="{FF2B5EF4-FFF2-40B4-BE49-F238E27FC236}">
                <a16:creationId xmlns:a16="http://schemas.microsoft.com/office/drawing/2014/main" id="{F1F2C6DD-D218-44FA-9F7E-A49E1E38F9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53A6E8-9E9E-46F2-AB44-6C0FBDB3CFDA}"/>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25491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171C1-3335-4723-8A31-2E06A7A435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ADBB11-4265-4A78-A8D3-415AC79293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6146E4-004B-46D2-954C-19FC944F48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3C38FC-ECD4-4DEE-8680-C6755A63317F}"/>
              </a:ext>
            </a:extLst>
          </p:cNvPr>
          <p:cNvSpPr>
            <a:spLocks noGrp="1"/>
          </p:cNvSpPr>
          <p:nvPr>
            <p:ph type="dt" sz="half" idx="10"/>
          </p:nvPr>
        </p:nvSpPr>
        <p:spPr/>
        <p:txBody>
          <a:bodyPr/>
          <a:lstStyle/>
          <a:p>
            <a:fld id="{9ADE341A-349C-4194-96CE-E10857F8EC68}" type="datetime1">
              <a:rPr lang="en-US" smtClean="0"/>
              <a:t>5/15/23</a:t>
            </a:fld>
            <a:endParaRPr lang="en-US" dirty="0"/>
          </a:p>
        </p:txBody>
      </p:sp>
      <p:sp>
        <p:nvSpPr>
          <p:cNvPr id="6" name="Footer Placeholder 5">
            <a:extLst>
              <a:ext uri="{FF2B5EF4-FFF2-40B4-BE49-F238E27FC236}">
                <a16:creationId xmlns:a16="http://schemas.microsoft.com/office/drawing/2014/main" id="{C410694D-060A-4895-817D-39812C016E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F16891-9E3D-4D49-B90C-86FD0B19386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7107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9C18-EE6A-4053-8616-7901CD5B2A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A2E317-A7C5-4015-8688-CFE707BFEA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661E81-5131-4B3F-823B-6EA6C0670F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2BFDB1-02F5-4CED-9762-696B1423E5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6BF47C-8BD0-4CCB-98DB-5836925612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530AA3-7822-484F-90DC-ED1BC47A33DB}"/>
              </a:ext>
            </a:extLst>
          </p:cNvPr>
          <p:cNvSpPr>
            <a:spLocks noGrp="1"/>
          </p:cNvSpPr>
          <p:nvPr>
            <p:ph type="dt" sz="half" idx="10"/>
          </p:nvPr>
        </p:nvSpPr>
        <p:spPr/>
        <p:txBody>
          <a:bodyPr/>
          <a:lstStyle/>
          <a:p>
            <a:fld id="{F2CCD05E-05E4-43FC-9AB6-416B6305AB15}" type="datetime1">
              <a:rPr lang="en-US" smtClean="0"/>
              <a:t>5/15/23</a:t>
            </a:fld>
            <a:endParaRPr lang="en-US" dirty="0"/>
          </a:p>
        </p:txBody>
      </p:sp>
      <p:sp>
        <p:nvSpPr>
          <p:cNvPr id="8" name="Footer Placeholder 7">
            <a:extLst>
              <a:ext uri="{FF2B5EF4-FFF2-40B4-BE49-F238E27FC236}">
                <a16:creationId xmlns:a16="http://schemas.microsoft.com/office/drawing/2014/main" id="{462412BF-C2A3-40DB-AD35-B67B69E6D06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9622614-7DD6-4B32-8DC3-73165681ED4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3522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F83BA-31B1-4D08-8E19-43459FA380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2F9462-13FE-4A29-B039-702D06CFC22F}"/>
              </a:ext>
            </a:extLst>
          </p:cNvPr>
          <p:cNvSpPr>
            <a:spLocks noGrp="1"/>
          </p:cNvSpPr>
          <p:nvPr>
            <p:ph type="dt" sz="half" idx="10"/>
          </p:nvPr>
        </p:nvSpPr>
        <p:spPr/>
        <p:txBody>
          <a:bodyPr/>
          <a:lstStyle/>
          <a:p>
            <a:fld id="{C5617EAB-E368-4C42-BFB6-6F4F46D2D31F}" type="datetime1">
              <a:rPr lang="en-US" smtClean="0"/>
              <a:t>5/15/23</a:t>
            </a:fld>
            <a:endParaRPr lang="en-US" dirty="0"/>
          </a:p>
        </p:txBody>
      </p:sp>
      <p:sp>
        <p:nvSpPr>
          <p:cNvPr id="4" name="Footer Placeholder 3">
            <a:extLst>
              <a:ext uri="{FF2B5EF4-FFF2-40B4-BE49-F238E27FC236}">
                <a16:creationId xmlns:a16="http://schemas.microsoft.com/office/drawing/2014/main" id="{27A97177-5D1B-48F1-AFCD-A478264E46A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E0987CE-77A8-4A89-A44E-FB49CCC996E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04727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62C7C-F274-4F88-9EB2-B437368F0CA5}"/>
              </a:ext>
            </a:extLst>
          </p:cNvPr>
          <p:cNvSpPr>
            <a:spLocks noGrp="1"/>
          </p:cNvSpPr>
          <p:nvPr>
            <p:ph type="dt" sz="half" idx="10"/>
          </p:nvPr>
        </p:nvSpPr>
        <p:spPr/>
        <p:txBody>
          <a:bodyPr/>
          <a:lstStyle/>
          <a:p>
            <a:fld id="{1ECFC003-ED2F-4CE4-B5E8-9DAFEE303DE9}" type="datetime1">
              <a:rPr lang="en-US" smtClean="0"/>
              <a:t>5/15/23</a:t>
            </a:fld>
            <a:endParaRPr lang="en-US" dirty="0"/>
          </a:p>
        </p:txBody>
      </p:sp>
      <p:sp>
        <p:nvSpPr>
          <p:cNvPr id="3" name="Footer Placeholder 2">
            <a:extLst>
              <a:ext uri="{FF2B5EF4-FFF2-40B4-BE49-F238E27FC236}">
                <a16:creationId xmlns:a16="http://schemas.microsoft.com/office/drawing/2014/main" id="{DD319B49-88F5-4458-B7DF-DA196BF668F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9085EB8-581E-4A19-9AA7-074483502D1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600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C3C38-18BA-464F-8D20-926AC343D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6F96FF-A9C7-4966-972F-8D22A60BD9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C95772-77AA-4F8F-B12B-D4A6519BF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3D4E8-473E-4970-9202-0A628FE64D7D}"/>
              </a:ext>
            </a:extLst>
          </p:cNvPr>
          <p:cNvSpPr>
            <a:spLocks noGrp="1"/>
          </p:cNvSpPr>
          <p:nvPr>
            <p:ph type="dt" sz="half" idx="10"/>
          </p:nvPr>
        </p:nvSpPr>
        <p:spPr/>
        <p:txBody>
          <a:bodyPr/>
          <a:lstStyle/>
          <a:p>
            <a:fld id="{5C151E8D-9310-4BA9-A221-96828016ABBA}" type="datetime1">
              <a:rPr lang="en-US" smtClean="0"/>
              <a:t>5/15/23</a:t>
            </a:fld>
            <a:endParaRPr lang="en-US" dirty="0"/>
          </a:p>
        </p:txBody>
      </p:sp>
      <p:sp>
        <p:nvSpPr>
          <p:cNvPr id="6" name="Footer Placeholder 5">
            <a:extLst>
              <a:ext uri="{FF2B5EF4-FFF2-40B4-BE49-F238E27FC236}">
                <a16:creationId xmlns:a16="http://schemas.microsoft.com/office/drawing/2014/main" id="{CB94A395-BF96-4780-8472-22652FE4EA0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552C1B-A5F5-42AC-A08D-AF818347B472}"/>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8661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2979-9092-4DAE-9F6C-29A164016B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D9449-89BC-4472-BEF6-0757EF1191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644D96-B169-4CC8-955D-4AD84E17F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B6C93B-937A-47A4-9E4D-FAEE1DC1D80F}"/>
              </a:ext>
            </a:extLst>
          </p:cNvPr>
          <p:cNvSpPr>
            <a:spLocks noGrp="1"/>
          </p:cNvSpPr>
          <p:nvPr>
            <p:ph type="dt" sz="half" idx="10"/>
          </p:nvPr>
        </p:nvSpPr>
        <p:spPr/>
        <p:txBody>
          <a:bodyPr/>
          <a:lstStyle/>
          <a:p>
            <a:fld id="{65A79528-E08D-4A9A-9AEF-5AC5DBF02D3F}" type="datetime1">
              <a:rPr lang="en-US" smtClean="0"/>
              <a:t>5/15/23</a:t>
            </a:fld>
            <a:endParaRPr lang="en-US" dirty="0"/>
          </a:p>
        </p:txBody>
      </p:sp>
      <p:sp>
        <p:nvSpPr>
          <p:cNvPr id="6" name="Footer Placeholder 5">
            <a:extLst>
              <a:ext uri="{FF2B5EF4-FFF2-40B4-BE49-F238E27FC236}">
                <a16:creationId xmlns:a16="http://schemas.microsoft.com/office/drawing/2014/main" id="{EFE317DD-0AF6-4279-BB66-DA0D30568908}"/>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3483B4-7ABF-44D7-8FF8-2ECB7E9F372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8544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4EFA1F-8A96-481D-A230-F5CD4243B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32C8B2-CFBE-4FFC-A5A4-5F4B2473DC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1B581-B7A1-4B81-AB28-6B9AC8C25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B2E32-DB2F-4D7D-9EC6-5A2EAB8E5FDF}" type="datetime1">
              <a:rPr lang="en-US" smtClean="0"/>
              <a:t>5/15/23</a:t>
            </a:fld>
            <a:endParaRPr lang="en-US" dirty="0"/>
          </a:p>
        </p:txBody>
      </p:sp>
      <p:sp>
        <p:nvSpPr>
          <p:cNvPr id="5" name="Footer Placeholder 4">
            <a:extLst>
              <a:ext uri="{FF2B5EF4-FFF2-40B4-BE49-F238E27FC236}">
                <a16:creationId xmlns:a16="http://schemas.microsoft.com/office/drawing/2014/main" id="{E8535D13-5450-4801-AFD0-BDC2C72AAC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45DFC9D-FF74-44F9-81A9-4CFDC48812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12952268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185117" y="2246327"/>
            <a:ext cx="9628545" cy="1120704"/>
          </a:xfrm>
        </p:spPr>
        <p:txBody>
          <a:bodyPr anchor="b">
            <a:normAutofit/>
          </a:bodyPr>
          <a:lstStyle/>
          <a:p>
            <a:r>
              <a:rPr lang="en-US" sz="3200" b="1" dirty="0">
                <a:solidFill>
                  <a:schemeClr val="accent6">
                    <a:lumMod val="50000"/>
                  </a:schemeClr>
                </a:solidFill>
                <a:latin typeface="Candara" panose="020E0502030303020204" pitchFamily="34" charset="0"/>
              </a:rPr>
              <a:t>Nigeria Covid-19 Action Recovery Economic Stimulus (NG-CARES) </a:t>
            </a:r>
            <a:r>
              <a:rPr lang="en-US" sz="3200" b="1" dirty="0" err="1">
                <a:solidFill>
                  <a:schemeClr val="accent6">
                    <a:lumMod val="50000"/>
                  </a:schemeClr>
                </a:solidFill>
                <a:latin typeface="Candara" panose="020E0502030303020204" pitchFamily="34" charset="0"/>
              </a:rPr>
              <a:t>Programme</a:t>
            </a:r>
            <a:r>
              <a:rPr lang="en-US" sz="3200" b="1" dirty="0">
                <a:solidFill>
                  <a:schemeClr val="accent6">
                    <a:lumMod val="50000"/>
                  </a:schemeClr>
                </a:solidFill>
                <a:latin typeface="Candara" panose="020E0502030303020204" pitchFamily="34" charset="0"/>
              </a:rPr>
              <a:t> for Results </a:t>
            </a:r>
            <a:endParaRPr lang="en-US" sz="3400" dirty="0"/>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C60DD986-0DA4-4345-9C97-37CEDB2B3AB3}"/>
              </a:ext>
            </a:extLst>
          </p:cNvPr>
          <p:cNvPicPr/>
          <p:nvPr/>
        </p:nvPicPr>
        <p:blipFill>
          <a:blip r:embed="rId3"/>
          <a:stretch>
            <a:fillRect/>
          </a:stretch>
        </p:blipFill>
        <p:spPr>
          <a:xfrm>
            <a:off x="254382" y="289932"/>
            <a:ext cx="3004897" cy="1512739"/>
          </a:xfrm>
          <a:prstGeom prst="rect">
            <a:avLst/>
          </a:prstGeom>
          <a:noFill/>
          <a:ln>
            <a:noFill/>
          </a:ln>
        </p:spPr>
      </p:pic>
      <p:sp>
        <p:nvSpPr>
          <p:cNvPr id="4" name="Slide Number Placeholder 3">
            <a:extLst>
              <a:ext uri="{FF2B5EF4-FFF2-40B4-BE49-F238E27FC236}">
                <a16:creationId xmlns:a16="http://schemas.microsoft.com/office/drawing/2014/main" id="{4F7F9271-26FB-41D6-9DE7-644FA83F78A8}"/>
              </a:ext>
            </a:extLst>
          </p:cNvPr>
          <p:cNvSpPr>
            <a:spLocks noGrp="1"/>
          </p:cNvSpPr>
          <p:nvPr>
            <p:ph type="sldNum" sz="quarter" idx="12"/>
          </p:nvPr>
        </p:nvSpPr>
        <p:spPr/>
        <p:txBody>
          <a:bodyPr/>
          <a:lstStyle/>
          <a:p>
            <a:fld id="{3A98EE3D-8CD1-4C3F-BD1C-C98C9596463C}" type="slidenum">
              <a:rPr lang="en-US" smtClean="0"/>
              <a:pPr/>
              <a:t>1</a:t>
            </a:fld>
            <a:endParaRPr lang="en-US" dirty="0"/>
          </a:p>
        </p:txBody>
      </p:sp>
      <p:sp>
        <p:nvSpPr>
          <p:cNvPr id="7" name="TextBox 6">
            <a:extLst>
              <a:ext uri="{FF2B5EF4-FFF2-40B4-BE49-F238E27FC236}">
                <a16:creationId xmlns:a16="http://schemas.microsoft.com/office/drawing/2014/main" id="{475EEA28-8BBF-69BB-0FDB-8782FD0AA115}"/>
              </a:ext>
            </a:extLst>
          </p:cNvPr>
          <p:cNvSpPr txBox="1"/>
          <p:nvPr/>
        </p:nvSpPr>
        <p:spPr>
          <a:xfrm>
            <a:off x="9414576" y="5240866"/>
            <a:ext cx="1176925" cy="369332"/>
          </a:xfrm>
          <a:prstGeom prst="rect">
            <a:avLst/>
          </a:prstGeom>
          <a:noFill/>
        </p:spPr>
        <p:txBody>
          <a:bodyPr wrap="none" rtlCol="0">
            <a:spAutoFit/>
          </a:bodyPr>
          <a:lstStyle/>
          <a:p>
            <a:r>
              <a:rPr lang="en-NG" b="1" dirty="0">
                <a:latin typeface="Candara" panose="020E0502030303020204" pitchFamily="34" charset="0"/>
              </a:rPr>
              <a:t>17/05/2023</a:t>
            </a:r>
          </a:p>
        </p:txBody>
      </p:sp>
      <p:sp>
        <p:nvSpPr>
          <p:cNvPr id="8" name="TextBox 7">
            <a:extLst>
              <a:ext uri="{FF2B5EF4-FFF2-40B4-BE49-F238E27FC236}">
                <a16:creationId xmlns:a16="http://schemas.microsoft.com/office/drawing/2014/main" id="{B99AFEB5-0DAE-1F3E-E72E-F9B886B3D5B7}"/>
              </a:ext>
            </a:extLst>
          </p:cNvPr>
          <p:cNvSpPr txBox="1"/>
          <p:nvPr/>
        </p:nvSpPr>
        <p:spPr>
          <a:xfrm>
            <a:off x="2600092" y="3368309"/>
            <a:ext cx="6991815" cy="923330"/>
          </a:xfrm>
          <a:prstGeom prst="rect">
            <a:avLst/>
          </a:prstGeom>
          <a:noFill/>
        </p:spPr>
        <p:txBody>
          <a:bodyPr wrap="square" rtlCol="0">
            <a:spAutoFit/>
          </a:bodyPr>
          <a:lstStyle/>
          <a:p>
            <a:pPr algn="ctr"/>
            <a:r>
              <a:rPr lang="en-NG" dirty="0">
                <a:latin typeface="Candara" panose="020E0502030303020204" pitchFamily="34" charset="0"/>
              </a:rPr>
              <a:t>Presented at the </a:t>
            </a:r>
          </a:p>
          <a:p>
            <a:pPr algn="ctr"/>
            <a:endParaRPr lang="en-NG" dirty="0">
              <a:latin typeface="Candara" panose="020E0502030303020204" pitchFamily="34" charset="0"/>
            </a:endParaRPr>
          </a:p>
          <a:p>
            <a:pPr algn="ctr"/>
            <a:r>
              <a:rPr lang="en-US" sz="1800" b="1" dirty="0">
                <a:effectLst/>
                <a:latin typeface="Candara" panose="020E0502030303020204" pitchFamily="34" charset="0"/>
                <a:ea typeface="Times New Roman" panose="02020603050405020304" pitchFamily="18" charset="0"/>
              </a:rPr>
              <a:t>2023 NGF Governors Induction for New and Returning Governors </a:t>
            </a:r>
            <a:endParaRPr lang="en-NG" b="1" dirty="0">
              <a:latin typeface="Candara" panose="020E0502030303020204" pitchFamily="34" charset="0"/>
            </a:endParaRPr>
          </a:p>
        </p:txBody>
      </p:sp>
      <p:sp>
        <p:nvSpPr>
          <p:cNvPr id="9" name="Rectangle 8">
            <a:extLst>
              <a:ext uri="{FF2B5EF4-FFF2-40B4-BE49-F238E27FC236}">
                <a16:creationId xmlns:a16="http://schemas.microsoft.com/office/drawing/2014/main" id="{821CB7D8-DBBF-DE70-993D-55FB1957A4CE}"/>
              </a:ext>
            </a:extLst>
          </p:cNvPr>
          <p:cNvSpPr/>
          <p:nvPr/>
        </p:nvSpPr>
        <p:spPr>
          <a:xfrm>
            <a:off x="9591907" y="698835"/>
            <a:ext cx="1679988" cy="681064"/>
          </a:xfrm>
          <a:prstGeom prst="rect">
            <a:avLst/>
          </a:prstGeom>
          <a:solidFill>
            <a:schemeClr val="accent4">
              <a:lumMod val="75000"/>
              <a:shade val="30000"/>
              <a:satMod val="11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50000"/>
              </a:lnSpc>
            </a:pPr>
            <a:r>
              <a:rPr lang="en-US" sz="1600" dirty="0">
                <a:effectLst/>
                <a:latin typeface="Candara" panose="020E0502030303020204" pitchFamily="34" charset="0"/>
                <a:ea typeface="Calibri" panose="020F0502020204030204" pitchFamily="34" charset="0"/>
                <a:cs typeface="Times New Roman (Body CS)"/>
              </a:rPr>
              <a:t>N G – C A R E S</a:t>
            </a:r>
            <a:endParaRPr lang="en-NG" sz="1600" dirty="0">
              <a:effectLst/>
              <a:latin typeface="Candara" panose="020E0502030303020204" pitchFamily="34" charset="0"/>
              <a:ea typeface="Calibri" panose="020F0502020204030204" pitchFamily="34" charset="0"/>
              <a:cs typeface="Times New Roman (Body CS)"/>
            </a:endParaRPr>
          </a:p>
        </p:txBody>
      </p:sp>
    </p:spTree>
    <p:extLst>
      <p:ext uri="{BB962C8B-B14F-4D97-AF65-F5344CB8AC3E}">
        <p14:creationId xmlns:p14="http://schemas.microsoft.com/office/powerpoint/2010/main" val="416788423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BFFFB-06B7-4F00-8213-01C16DEC9FC4}"/>
              </a:ext>
            </a:extLst>
          </p:cNvPr>
          <p:cNvSpPr txBox="1">
            <a:spLocks/>
          </p:cNvSpPr>
          <p:nvPr/>
        </p:nvSpPr>
        <p:spPr>
          <a:xfrm>
            <a:off x="4628270" y="567274"/>
            <a:ext cx="4848922" cy="6047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accent6">
                    <a:lumMod val="50000"/>
                  </a:schemeClr>
                </a:solidFill>
                <a:latin typeface="Candara" panose="020E0502030303020204" pitchFamily="34" charset="0"/>
              </a:rPr>
              <a:t>Outline</a:t>
            </a:r>
            <a:endParaRPr lang="en-US" sz="2800" dirty="0">
              <a:solidFill>
                <a:schemeClr val="accent6">
                  <a:lumMod val="50000"/>
                </a:schemeClr>
              </a:solidFill>
              <a:latin typeface="Candara" panose="020E0502030303020204" pitchFamily="34" charset="0"/>
            </a:endParaRPr>
          </a:p>
        </p:txBody>
      </p:sp>
      <p:sp>
        <p:nvSpPr>
          <p:cNvPr id="3" name="Content Placeholder 2">
            <a:extLst>
              <a:ext uri="{FF2B5EF4-FFF2-40B4-BE49-F238E27FC236}">
                <a16:creationId xmlns:a16="http://schemas.microsoft.com/office/drawing/2014/main" id="{ED1D0C17-734D-494A-B1C6-FB7ED55CCFB3}"/>
              </a:ext>
            </a:extLst>
          </p:cNvPr>
          <p:cNvSpPr txBox="1">
            <a:spLocks/>
          </p:cNvSpPr>
          <p:nvPr/>
        </p:nvSpPr>
        <p:spPr>
          <a:xfrm>
            <a:off x="460917" y="1448071"/>
            <a:ext cx="7501053" cy="46404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GB" sz="1700" dirty="0"/>
          </a:p>
          <a:p>
            <a:pPr marL="0" indent="0" algn="just">
              <a:lnSpc>
                <a:spcPct val="120000"/>
              </a:lnSpc>
              <a:buNone/>
            </a:pPr>
            <a:endParaRPr lang="en-US" sz="2400" dirty="0">
              <a:latin typeface="Candara" panose="020E0502030303020204" pitchFamily="34" charset="0"/>
            </a:endParaRPr>
          </a:p>
        </p:txBody>
      </p:sp>
      <p:pic>
        <p:nvPicPr>
          <p:cNvPr id="4" name="Picture 3">
            <a:extLst>
              <a:ext uri="{FF2B5EF4-FFF2-40B4-BE49-F238E27FC236}">
                <a16:creationId xmlns:a16="http://schemas.microsoft.com/office/drawing/2014/main" id="{0F7F5546-1BEB-4389-A0E9-96F7EA4083E6}"/>
              </a:ext>
            </a:extLst>
          </p:cNvPr>
          <p:cNvPicPr>
            <a:picLocks noChangeAspect="1"/>
          </p:cNvPicPr>
          <p:nvPr/>
        </p:nvPicPr>
        <p:blipFill>
          <a:blip r:embed="rId3"/>
          <a:stretch>
            <a:fillRect/>
          </a:stretch>
        </p:blipFill>
        <p:spPr>
          <a:xfrm>
            <a:off x="0" y="0"/>
            <a:ext cx="2731245" cy="1127858"/>
          </a:xfrm>
          <a:prstGeom prst="rect">
            <a:avLst/>
          </a:prstGeom>
        </p:spPr>
      </p:pic>
      <p:cxnSp>
        <p:nvCxnSpPr>
          <p:cNvPr id="9" name="Straight Connector 8">
            <a:extLst>
              <a:ext uri="{FF2B5EF4-FFF2-40B4-BE49-F238E27FC236}">
                <a16:creationId xmlns:a16="http://schemas.microsoft.com/office/drawing/2014/main" id="{754EF56D-2875-46CE-B6BA-A4D907FECBA5}"/>
              </a:ext>
            </a:extLst>
          </p:cNvPr>
          <p:cNvCxnSpPr>
            <a:cxnSpLocks/>
          </p:cNvCxnSpPr>
          <p:nvPr/>
        </p:nvCxnSpPr>
        <p:spPr>
          <a:xfrm>
            <a:off x="838200" y="6176963"/>
            <a:ext cx="1051560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sp>
        <p:nvSpPr>
          <p:cNvPr id="5" name="Slide Number Placeholder 4">
            <a:extLst>
              <a:ext uri="{FF2B5EF4-FFF2-40B4-BE49-F238E27FC236}">
                <a16:creationId xmlns:a16="http://schemas.microsoft.com/office/drawing/2014/main" id="{587A56F7-AB39-480E-9EB0-B78420FA47A5}"/>
              </a:ext>
            </a:extLst>
          </p:cNvPr>
          <p:cNvSpPr>
            <a:spLocks noGrp="1"/>
          </p:cNvSpPr>
          <p:nvPr>
            <p:ph type="sldNum" sz="quarter" idx="12"/>
          </p:nvPr>
        </p:nvSpPr>
        <p:spPr/>
        <p:txBody>
          <a:bodyPr/>
          <a:lstStyle/>
          <a:p>
            <a:fld id="{3A98EE3D-8CD1-4C3F-BD1C-C98C9596463C}" type="slidenum">
              <a:rPr lang="en-US" smtClean="0"/>
              <a:t>2</a:t>
            </a:fld>
            <a:endParaRPr lang="en-US" dirty="0"/>
          </a:p>
        </p:txBody>
      </p:sp>
      <p:sp>
        <p:nvSpPr>
          <p:cNvPr id="11" name="Content Placeholder 2">
            <a:extLst>
              <a:ext uri="{FF2B5EF4-FFF2-40B4-BE49-F238E27FC236}">
                <a16:creationId xmlns:a16="http://schemas.microsoft.com/office/drawing/2014/main" id="{5C283133-4426-16C1-07F7-2DDE36B81577}"/>
              </a:ext>
            </a:extLst>
          </p:cNvPr>
          <p:cNvSpPr txBox="1">
            <a:spLocks/>
          </p:cNvSpPr>
          <p:nvPr/>
        </p:nvSpPr>
        <p:spPr>
          <a:xfrm>
            <a:off x="460918" y="3428481"/>
            <a:ext cx="7501052" cy="24964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endParaRPr lang="en-US" sz="2400" dirty="0">
              <a:latin typeface="Candara" panose="020E0502030303020204" pitchFamily="34" charset="0"/>
            </a:endParaRPr>
          </a:p>
        </p:txBody>
      </p:sp>
      <p:sp>
        <p:nvSpPr>
          <p:cNvPr id="17" name="Rectangle 16">
            <a:extLst>
              <a:ext uri="{FF2B5EF4-FFF2-40B4-BE49-F238E27FC236}">
                <a16:creationId xmlns:a16="http://schemas.microsoft.com/office/drawing/2014/main" id="{DD2E4BC7-1D2E-8B2C-7517-15D5FBCA78F0}"/>
              </a:ext>
            </a:extLst>
          </p:cNvPr>
          <p:cNvSpPr/>
          <p:nvPr/>
        </p:nvSpPr>
        <p:spPr>
          <a:xfrm>
            <a:off x="9477192" y="288468"/>
            <a:ext cx="1679988" cy="681064"/>
          </a:xfrm>
          <a:prstGeom prst="rect">
            <a:avLst/>
          </a:prstGeom>
          <a:solidFill>
            <a:schemeClr val="accent4">
              <a:lumMod val="75000"/>
              <a:shade val="30000"/>
              <a:satMod val="11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50000"/>
              </a:lnSpc>
            </a:pPr>
            <a:r>
              <a:rPr lang="en-US" sz="1600" dirty="0">
                <a:effectLst/>
                <a:latin typeface="Candara" panose="020E0502030303020204" pitchFamily="34" charset="0"/>
                <a:ea typeface="Calibri" panose="020F0502020204030204" pitchFamily="34" charset="0"/>
                <a:cs typeface="Times New Roman (Body CS)"/>
              </a:rPr>
              <a:t>N G – C A R E S</a:t>
            </a:r>
            <a:endParaRPr lang="en-NG" sz="1600" dirty="0">
              <a:effectLst/>
              <a:latin typeface="Candara" panose="020E0502030303020204" pitchFamily="34" charset="0"/>
              <a:ea typeface="Calibri" panose="020F0502020204030204" pitchFamily="34" charset="0"/>
              <a:cs typeface="Times New Roman (Body CS)"/>
            </a:endParaRPr>
          </a:p>
        </p:txBody>
      </p:sp>
      <p:sp>
        <p:nvSpPr>
          <p:cNvPr id="18" name="TextBox 17">
            <a:extLst>
              <a:ext uri="{FF2B5EF4-FFF2-40B4-BE49-F238E27FC236}">
                <a16:creationId xmlns:a16="http://schemas.microsoft.com/office/drawing/2014/main" id="{F7BCC574-A96D-5448-5D11-93D16328368D}"/>
              </a:ext>
            </a:extLst>
          </p:cNvPr>
          <p:cNvSpPr txBox="1"/>
          <p:nvPr/>
        </p:nvSpPr>
        <p:spPr>
          <a:xfrm>
            <a:off x="1170878" y="1717288"/>
            <a:ext cx="4318811" cy="3416320"/>
          </a:xfrm>
          <a:prstGeom prst="rect">
            <a:avLst/>
          </a:prstGeom>
          <a:noFill/>
        </p:spPr>
        <p:txBody>
          <a:bodyPr wrap="none" rtlCol="0">
            <a:spAutoFit/>
          </a:bodyPr>
          <a:lstStyle/>
          <a:p>
            <a:pPr marL="285750" indent="-285750">
              <a:buFont typeface="Arial" panose="020B0604020202020204" pitchFamily="34" charset="0"/>
              <a:buChar char="•"/>
            </a:pPr>
            <a:r>
              <a:rPr lang="en-NG" sz="2400" b="1" dirty="0">
                <a:latin typeface="Candara" panose="020E0502030303020204" pitchFamily="34" charset="0"/>
              </a:rPr>
              <a:t>About NG-CARES </a:t>
            </a:r>
          </a:p>
          <a:p>
            <a:endParaRPr lang="en-NG" sz="2400" b="1" dirty="0">
              <a:latin typeface="Candara" panose="020E0502030303020204" pitchFamily="34" charset="0"/>
            </a:endParaRPr>
          </a:p>
          <a:p>
            <a:pPr marL="285750" indent="-285750">
              <a:buFont typeface="Arial" panose="020B0604020202020204" pitchFamily="34" charset="0"/>
              <a:buChar char="•"/>
            </a:pPr>
            <a:r>
              <a:rPr lang="en-NG" sz="2400" b="1" dirty="0">
                <a:latin typeface="Candara" panose="020E0502030303020204" pitchFamily="34" charset="0"/>
              </a:rPr>
              <a:t>Success Story’s</a:t>
            </a:r>
          </a:p>
          <a:p>
            <a:pPr marL="285750" indent="-285750">
              <a:buFont typeface="Arial" panose="020B0604020202020204" pitchFamily="34" charset="0"/>
              <a:buChar char="•"/>
            </a:pPr>
            <a:endParaRPr lang="en-NG" sz="2400" b="1" dirty="0">
              <a:latin typeface="Candara" panose="020E0502030303020204" pitchFamily="34" charset="0"/>
            </a:endParaRPr>
          </a:p>
          <a:p>
            <a:pPr marL="285750" indent="-285750">
              <a:buFont typeface="Arial" panose="020B0604020202020204" pitchFamily="34" charset="0"/>
              <a:buChar char="•"/>
            </a:pPr>
            <a:r>
              <a:rPr lang="en-NG" sz="2400" b="1" dirty="0">
                <a:latin typeface="Candara" panose="020E0502030303020204" pitchFamily="34" charset="0"/>
              </a:rPr>
              <a:t>Impact of Flood on the States</a:t>
            </a:r>
          </a:p>
          <a:p>
            <a:pPr marL="285750" indent="-285750">
              <a:buFont typeface="Arial" panose="020B0604020202020204" pitchFamily="34" charset="0"/>
              <a:buChar char="•"/>
            </a:pPr>
            <a:endParaRPr lang="en-NG" sz="2400" b="1" dirty="0">
              <a:latin typeface="Candara" panose="020E0502030303020204" pitchFamily="34" charset="0"/>
            </a:endParaRPr>
          </a:p>
          <a:p>
            <a:pPr marL="285750" indent="-285750">
              <a:buFont typeface="Arial" panose="020B0604020202020204" pitchFamily="34" charset="0"/>
              <a:buChar char="•"/>
            </a:pPr>
            <a:r>
              <a:rPr lang="en-NG" sz="2400" b="1" dirty="0">
                <a:latin typeface="Candara" panose="020E0502030303020204" pitchFamily="34" charset="0"/>
              </a:rPr>
              <a:t>Request for Restructuring</a:t>
            </a:r>
          </a:p>
          <a:p>
            <a:pPr marL="285750" indent="-285750">
              <a:buFont typeface="Arial" panose="020B0604020202020204" pitchFamily="34" charset="0"/>
              <a:buChar char="•"/>
            </a:pPr>
            <a:endParaRPr lang="en-NG" sz="2400" b="1" dirty="0">
              <a:latin typeface="Candara" panose="020E0502030303020204" pitchFamily="34" charset="0"/>
            </a:endParaRPr>
          </a:p>
          <a:p>
            <a:pPr marL="285750" indent="-285750">
              <a:buFont typeface="Arial" panose="020B0604020202020204" pitchFamily="34" charset="0"/>
              <a:buChar char="•"/>
            </a:pPr>
            <a:r>
              <a:rPr lang="en-US" sz="2400" b="1" dirty="0">
                <a:latin typeface="Candara" panose="020E0502030303020204" pitchFamily="34" charset="0"/>
              </a:rPr>
              <a:t>Next Steps/Key Ask </a:t>
            </a:r>
            <a:endParaRPr lang="en-NG" sz="2400" b="1" dirty="0">
              <a:latin typeface="Candara" panose="020E0502030303020204" pitchFamily="34" charset="0"/>
            </a:endParaRPr>
          </a:p>
        </p:txBody>
      </p:sp>
    </p:spTree>
    <p:extLst>
      <p:ext uri="{BB962C8B-B14F-4D97-AF65-F5344CB8AC3E}">
        <p14:creationId xmlns:p14="http://schemas.microsoft.com/office/powerpoint/2010/main" val="1415363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BFFFB-06B7-4F00-8213-01C16DEC9FC4}"/>
              </a:ext>
            </a:extLst>
          </p:cNvPr>
          <p:cNvSpPr txBox="1">
            <a:spLocks/>
          </p:cNvSpPr>
          <p:nvPr/>
        </p:nvSpPr>
        <p:spPr>
          <a:xfrm>
            <a:off x="3655729" y="348894"/>
            <a:ext cx="4848922" cy="58422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6">
                    <a:lumMod val="50000"/>
                  </a:schemeClr>
                </a:solidFill>
                <a:latin typeface="Candara" panose="020E0502030303020204" pitchFamily="34" charset="0"/>
              </a:rPr>
              <a:t>Introduction</a:t>
            </a:r>
            <a:endParaRPr lang="en-US" sz="2800" dirty="0">
              <a:solidFill>
                <a:schemeClr val="accent6">
                  <a:lumMod val="50000"/>
                </a:schemeClr>
              </a:solidFill>
              <a:latin typeface="Candara" panose="020E0502030303020204" pitchFamily="34" charset="0"/>
            </a:endParaRPr>
          </a:p>
        </p:txBody>
      </p:sp>
      <p:sp>
        <p:nvSpPr>
          <p:cNvPr id="3" name="Content Placeholder 2">
            <a:extLst>
              <a:ext uri="{FF2B5EF4-FFF2-40B4-BE49-F238E27FC236}">
                <a16:creationId xmlns:a16="http://schemas.microsoft.com/office/drawing/2014/main" id="{ED1D0C17-734D-494A-B1C6-FB7ED55CCFB3}"/>
              </a:ext>
            </a:extLst>
          </p:cNvPr>
          <p:cNvSpPr txBox="1">
            <a:spLocks/>
          </p:cNvSpPr>
          <p:nvPr/>
        </p:nvSpPr>
        <p:spPr>
          <a:xfrm>
            <a:off x="444960" y="1299039"/>
            <a:ext cx="7501053" cy="24964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200" b="1" dirty="0">
                <a:solidFill>
                  <a:schemeClr val="accent6">
                    <a:lumMod val="50000"/>
                  </a:schemeClr>
                </a:solidFill>
                <a:latin typeface="Abadi" panose="020F0502020204030204" pitchFamily="34" charset="0"/>
              </a:rPr>
              <a:t>NG-CARES – </a:t>
            </a:r>
            <a:r>
              <a:rPr lang="en-US" sz="2200" dirty="0">
                <a:latin typeface="Abadi" panose="020F0502020204030204" pitchFamily="34" charset="0"/>
              </a:rPr>
              <a:t>an emergency USD750million program to support all 36 states and FCT efforts to respond to and to recover from the Covid-19 induced socio-economic crisis. </a:t>
            </a:r>
            <a:r>
              <a:rPr lang="en-US" sz="2200" b="1" i="1" dirty="0">
                <a:latin typeface="Abadi" panose="020F0502020204030204" pitchFamily="34" charset="0"/>
              </a:rPr>
              <a:t>(USD735m On-Lent – USD15m federal TA).</a:t>
            </a:r>
          </a:p>
          <a:p>
            <a:pPr algn="just"/>
            <a:r>
              <a:rPr lang="en-US" sz="2200" b="1" dirty="0">
                <a:solidFill>
                  <a:schemeClr val="accent6">
                    <a:lumMod val="50000"/>
                  </a:schemeClr>
                </a:solidFill>
                <a:latin typeface="Abadi" panose="020B0604020104020204" pitchFamily="34" charset="0"/>
              </a:rPr>
              <a:t>Program Development Objective (PDO)</a:t>
            </a:r>
            <a:r>
              <a:rPr lang="en-US" sz="2200" dirty="0">
                <a:latin typeface="Abadi" panose="020B0604020104020204" pitchFamily="34" charset="0"/>
              </a:rPr>
              <a:t> - </a:t>
            </a:r>
            <a:r>
              <a:rPr lang="en-US" sz="2200" b="0" dirty="0">
                <a:latin typeface="Abadi" panose="020B0604020104020204" pitchFamily="34" charset="0"/>
              </a:rPr>
              <a:t>to </a:t>
            </a:r>
            <a:r>
              <a:rPr lang="en-US" sz="2200" b="0" dirty="0">
                <a:effectLst/>
                <a:latin typeface="Abadi" panose="020B0604020104020204" pitchFamily="34" charset="0"/>
                <a:ea typeface="Arial" panose="020B0604020202020204" pitchFamily="34" charset="0"/>
              </a:rPr>
              <a:t>expand access to livelihood support and food security services, and grants for poor and vulnerable households and firms.</a:t>
            </a:r>
            <a:endParaRPr lang="en-US" sz="2200" b="1" i="1" dirty="0">
              <a:latin typeface="Abadi" panose="020B0604020104020204" pitchFamily="34" charset="0"/>
            </a:endParaRPr>
          </a:p>
          <a:p>
            <a:pPr lvl="1" algn="just">
              <a:buFont typeface="Wingdings" pitchFamily="2" charset="2"/>
              <a:buChar char="ü"/>
            </a:pPr>
            <a:endParaRPr lang="en-US" sz="1800" dirty="0">
              <a:effectLst/>
              <a:latin typeface="Abadi" panose="020F0502020204030204" pitchFamily="34" charset="0"/>
              <a:ea typeface="Calibri" panose="020F0502020204030204" pitchFamily="34" charset="0"/>
            </a:endParaRPr>
          </a:p>
          <a:p>
            <a:pPr algn="just">
              <a:buFont typeface="Wingdings" pitchFamily="2" charset="2"/>
              <a:buChar char="ü"/>
            </a:pPr>
            <a:endParaRPr lang="en-US" sz="1800" b="1" i="1" dirty="0">
              <a:latin typeface="Abadi" panose="020F0502020204030204" pitchFamily="34" charset="0"/>
            </a:endParaRPr>
          </a:p>
          <a:p>
            <a:pPr algn="just">
              <a:buFont typeface="Wingdings" pitchFamily="2" charset="2"/>
              <a:buChar char="ü"/>
            </a:pPr>
            <a:endParaRPr lang="en-US" sz="1800" dirty="0">
              <a:latin typeface="Abadi" panose="020F0502020204030204" pitchFamily="34" charset="0"/>
            </a:endParaRPr>
          </a:p>
          <a:p>
            <a:pPr marL="0" indent="0" algn="just">
              <a:lnSpc>
                <a:spcPct val="120000"/>
              </a:lnSpc>
              <a:buNone/>
            </a:pPr>
            <a:endParaRPr lang="en-US" sz="1800" dirty="0">
              <a:latin typeface="Abadi" panose="020F0502020204030204" pitchFamily="34" charset="0"/>
            </a:endParaRPr>
          </a:p>
        </p:txBody>
      </p:sp>
      <p:pic>
        <p:nvPicPr>
          <p:cNvPr id="4" name="Picture 3">
            <a:extLst>
              <a:ext uri="{FF2B5EF4-FFF2-40B4-BE49-F238E27FC236}">
                <a16:creationId xmlns:a16="http://schemas.microsoft.com/office/drawing/2014/main" id="{0F7F5546-1BEB-4389-A0E9-96F7EA4083E6}"/>
              </a:ext>
            </a:extLst>
          </p:cNvPr>
          <p:cNvPicPr>
            <a:picLocks noChangeAspect="1"/>
          </p:cNvPicPr>
          <p:nvPr/>
        </p:nvPicPr>
        <p:blipFill>
          <a:blip r:embed="rId3"/>
          <a:stretch>
            <a:fillRect/>
          </a:stretch>
        </p:blipFill>
        <p:spPr>
          <a:xfrm>
            <a:off x="0" y="0"/>
            <a:ext cx="2731245" cy="1127858"/>
          </a:xfrm>
          <a:prstGeom prst="rect">
            <a:avLst/>
          </a:prstGeom>
        </p:spPr>
      </p:pic>
      <p:cxnSp>
        <p:nvCxnSpPr>
          <p:cNvPr id="9" name="Straight Connector 8">
            <a:extLst>
              <a:ext uri="{FF2B5EF4-FFF2-40B4-BE49-F238E27FC236}">
                <a16:creationId xmlns:a16="http://schemas.microsoft.com/office/drawing/2014/main" id="{754EF56D-2875-46CE-B6BA-A4D907FECBA5}"/>
              </a:ext>
            </a:extLst>
          </p:cNvPr>
          <p:cNvCxnSpPr>
            <a:cxnSpLocks/>
          </p:cNvCxnSpPr>
          <p:nvPr/>
        </p:nvCxnSpPr>
        <p:spPr>
          <a:xfrm>
            <a:off x="838200" y="6176963"/>
            <a:ext cx="1051560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sp>
        <p:nvSpPr>
          <p:cNvPr id="5" name="Slide Number Placeholder 4">
            <a:extLst>
              <a:ext uri="{FF2B5EF4-FFF2-40B4-BE49-F238E27FC236}">
                <a16:creationId xmlns:a16="http://schemas.microsoft.com/office/drawing/2014/main" id="{587A56F7-AB39-480E-9EB0-B78420FA47A5}"/>
              </a:ext>
            </a:extLst>
          </p:cNvPr>
          <p:cNvSpPr>
            <a:spLocks noGrp="1"/>
          </p:cNvSpPr>
          <p:nvPr>
            <p:ph type="sldNum" sz="quarter" idx="12"/>
          </p:nvPr>
        </p:nvSpPr>
        <p:spPr/>
        <p:txBody>
          <a:bodyPr/>
          <a:lstStyle/>
          <a:p>
            <a:fld id="{3A98EE3D-8CD1-4C3F-BD1C-C98C9596463C}" type="slidenum">
              <a:rPr lang="en-US" smtClean="0"/>
              <a:t>3</a:t>
            </a:fld>
            <a:endParaRPr lang="en-US" dirty="0"/>
          </a:p>
        </p:txBody>
      </p:sp>
      <p:sp>
        <p:nvSpPr>
          <p:cNvPr id="11" name="Content Placeholder 2">
            <a:extLst>
              <a:ext uri="{FF2B5EF4-FFF2-40B4-BE49-F238E27FC236}">
                <a16:creationId xmlns:a16="http://schemas.microsoft.com/office/drawing/2014/main" id="{5C283133-4426-16C1-07F7-2DDE36B81577}"/>
              </a:ext>
            </a:extLst>
          </p:cNvPr>
          <p:cNvSpPr txBox="1">
            <a:spLocks/>
          </p:cNvSpPr>
          <p:nvPr/>
        </p:nvSpPr>
        <p:spPr>
          <a:xfrm>
            <a:off x="460918" y="3428481"/>
            <a:ext cx="7501052" cy="24964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endParaRPr lang="en-US" sz="2400" dirty="0">
              <a:latin typeface="Candara" panose="020E0502030303020204" pitchFamily="34" charset="0"/>
            </a:endParaRPr>
          </a:p>
        </p:txBody>
      </p:sp>
      <p:pic>
        <p:nvPicPr>
          <p:cNvPr id="14" name="Picture 2" descr=" NG-Cares ">
            <a:extLst>
              <a:ext uri="{FF2B5EF4-FFF2-40B4-BE49-F238E27FC236}">
                <a16:creationId xmlns:a16="http://schemas.microsoft.com/office/drawing/2014/main" id="{2F7A2ED7-7E64-D179-C328-BA69EEB0A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3507" y="1365750"/>
            <a:ext cx="3637385" cy="21463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DD2E4BC7-1D2E-8B2C-7517-15D5FBCA78F0}"/>
              </a:ext>
            </a:extLst>
          </p:cNvPr>
          <p:cNvSpPr/>
          <p:nvPr/>
        </p:nvSpPr>
        <p:spPr>
          <a:xfrm>
            <a:off x="9477192" y="252053"/>
            <a:ext cx="1679988" cy="681064"/>
          </a:xfrm>
          <a:prstGeom prst="rect">
            <a:avLst/>
          </a:prstGeom>
          <a:solidFill>
            <a:schemeClr val="accent4">
              <a:lumMod val="75000"/>
              <a:shade val="30000"/>
              <a:satMod val="11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50000"/>
              </a:lnSpc>
            </a:pPr>
            <a:r>
              <a:rPr lang="en-US" sz="1600" dirty="0">
                <a:effectLst/>
                <a:latin typeface="Candara" panose="020E0502030303020204" pitchFamily="34" charset="0"/>
                <a:ea typeface="Calibri" panose="020F0502020204030204" pitchFamily="34" charset="0"/>
                <a:cs typeface="Times New Roman (Body CS)"/>
              </a:rPr>
              <a:t>N G – C A R E S</a:t>
            </a:r>
            <a:endParaRPr lang="en-NG" sz="1600" dirty="0">
              <a:effectLst/>
              <a:latin typeface="Candara" panose="020E0502030303020204" pitchFamily="34" charset="0"/>
              <a:ea typeface="Calibri" panose="020F0502020204030204" pitchFamily="34" charset="0"/>
              <a:cs typeface="Times New Roman (Body CS)"/>
            </a:endParaRPr>
          </a:p>
        </p:txBody>
      </p:sp>
      <p:sp>
        <p:nvSpPr>
          <p:cNvPr id="6" name="TextBox 5">
            <a:extLst>
              <a:ext uri="{FF2B5EF4-FFF2-40B4-BE49-F238E27FC236}">
                <a16:creationId xmlns:a16="http://schemas.microsoft.com/office/drawing/2014/main" id="{11FE6C39-7237-E6EE-6F99-1DE0DC0B7AA0}"/>
              </a:ext>
            </a:extLst>
          </p:cNvPr>
          <p:cNvSpPr txBox="1"/>
          <p:nvPr/>
        </p:nvSpPr>
        <p:spPr>
          <a:xfrm>
            <a:off x="264298" y="3691436"/>
            <a:ext cx="11466784" cy="2464970"/>
          </a:xfrm>
          <a:prstGeom prst="rect">
            <a:avLst/>
          </a:prstGeom>
          <a:noFill/>
        </p:spPr>
        <p:txBody>
          <a:bodyPr wrap="square" rtlCol="0">
            <a:spAutoFit/>
          </a:bodyPr>
          <a:lstStyle/>
          <a:p>
            <a:pPr marL="342900" indent="-342900" algn="just">
              <a:buFont typeface="Arial" panose="020B0604020202020204" pitchFamily="34" charset="0"/>
              <a:buChar char="•"/>
            </a:pPr>
            <a:r>
              <a:rPr lang="en-US" sz="2400" b="1" dirty="0">
                <a:solidFill>
                  <a:schemeClr val="accent2"/>
                </a:solidFill>
                <a:effectLst/>
                <a:latin typeface="Abadi" panose="020F0502020204030204" pitchFamily="34" charset="0"/>
                <a:ea typeface="Calibri" panose="020F0502020204030204" pitchFamily="34" charset="0"/>
              </a:rPr>
              <a:t>Disbursements are RESULTS-based linked to 11 DLIs in three RESULTS AREAS (RA):</a:t>
            </a:r>
          </a:p>
          <a:p>
            <a:pPr lvl="1" algn="just">
              <a:lnSpc>
                <a:spcPct val="120000"/>
              </a:lnSpc>
              <a:buFont typeface="Wingdings" pitchFamily="2" charset="2"/>
              <a:buChar char="ü"/>
            </a:pPr>
            <a:r>
              <a:rPr lang="en-US" sz="2200" dirty="0">
                <a:effectLst/>
                <a:latin typeface="Abadi" panose="020F0502020204030204" pitchFamily="34" charset="0"/>
                <a:ea typeface="Calibri" panose="020F0502020204030204" pitchFamily="34" charset="0"/>
              </a:rPr>
              <a:t>RA1 – Increased Social Transfers, Basic Services, and Livelihood Support to Poor and Vulnerable Households</a:t>
            </a:r>
          </a:p>
          <a:p>
            <a:pPr lvl="1" algn="just">
              <a:lnSpc>
                <a:spcPct val="120000"/>
              </a:lnSpc>
              <a:buFont typeface="Wingdings" pitchFamily="2" charset="2"/>
              <a:buChar char="ü"/>
            </a:pPr>
            <a:r>
              <a:rPr lang="en-US" sz="2200" dirty="0">
                <a:effectLst/>
                <a:latin typeface="Abadi" panose="020F0502020204030204" pitchFamily="34" charset="0"/>
                <a:ea typeface="Calibri" panose="020F0502020204030204" pitchFamily="34" charset="0"/>
              </a:rPr>
              <a:t>RA2 – Increasing Food Security and Safe Functioning of Food Supply Chains</a:t>
            </a:r>
          </a:p>
          <a:p>
            <a:pPr lvl="1" algn="just">
              <a:lnSpc>
                <a:spcPct val="120000"/>
              </a:lnSpc>
              <a:buFont typeface="Wingdings" pitchFamily="2" charset="2"/>
              <a:buChar char="ü"/>
            </a:pPr>
            <a:r>
              <a:rPr lang="en-US" sz="2200" dirty="0">
                <a:effectLst/>
                <a:latin typeface="Abadi" panose="020F0502020204030204" pitchFamily="34" charset="0"/>
                <a:ea typeface="Calibri" panose="020F0502020204030204" pitchFamily="34" charset="0"/>
              </a:rPr>
              <a:t>RA3 – Facilitating the Recovery and Enhancing Capabilities of Micro and small enterprises</a:t>
            </a:r>
          </a:p>
        </p:txBody>
      </p:sp>
    </p:spTree>
    <p:extLst>
      <p:ext uri="{BB962C8B-B14F-4D97-AF65-F5344CB8AC3E}">
        <p14:creationId xmlns:p14="http://schemas.microsoft.com/office/powerpoint/2010/main" val="1735033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EF4D23-9437-4954-A24A-9EA4EAA1BFFD}"/>
              </a:ext>
            </a:extLst>
          </p:cNvPr>
          <p:cNvSpPr txBox="1">
            <a:spLocks/>
          </p:cNvSpPr>
          <p:nvPr/>
        </p:nvSpPr>
        <p:spPr>
          <a:xfrm>
            <a:off x="574582" y="1334551"/>
            <a:ext cx="10515599" cy="4842412"/>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b="1" dirty="0">
                <a:solidFill>
                  <a:schemeClr val="accent6">
                    <a:lumMod val="50000"/>
                  </a:schemeClr>
                </a:solidFill>
                <a:latin typeface="Abadi" panose="020B0604020104020204" pitchFamily="34" charset="0"/>
              </a:rPr>
              <a:t>The Role of the NGF Secretariat </a:t>
            </a:r>
            <a:r>
              <a:rPr lang="en-US" sz="3600" b="1" dirty="0">
                <a:latin typeface="Abadi" panose="020B0604020104020204" pitchFamily="34" charset="0"/>
              </a:rPr>
              <a:t>–</a:t>
            </a:r>
            <a:r>
              <a:rPr lang="en-US" sz="3600" b="1" dirty="0">
                <a:solidFill>
                  <a:schemeClr val="accent6">
                    <a:lumMod val="50000"/>
                  </a:schemeClr>
                </a:solidFill>
                <a:latin typeface="Abadi" panose="020B0604020104020204" pitchFamily="34" charset="0"/>
              </a:rPr>
              <a:t> </a:t>
            </a:r>
            <a:r>
              <a:rPr lang="en-GB" sz="3600" dirty="0">
                <a:effectLst/>
                <a:latin typeface="Abadi" panose="020B0604020104020204" pitchFamily="34" charset="0"/>
              </a:rPr>
              <a:t>To provide Peer Learning and Experience Sharing among the 36 States and the FCT.</a:t>
            </a:r>
          </a:p>
          <a:p>
            <a:pPr algn="just"/>
            <a:endParaRPr lang="en-GB" sz="3600" dirty="0">
              <a:effectLst/>
              <a:latin typeface="Abadi" panose="020B0604020104020204" pitchFamily="34" charset="0"/>
            </a:endParaRPr>
          </a:p>
          <a:p>
            <a:pPr algn="just"/>
            <a:r>
              <a:rPr lang="en-US" sz="3600" b="1" dirty="0">
                <a:solidFill>
                  <a:schemeClr val="accent6">
                    <a:lumMod val="50000"/>
                  </a:schemeClr>
                </a:solidFill>
                <a:latin typeface="Abadi" panose="020B0604020104020204" pitchFamily="34" charset="0"/>
                <a:ea typeface="Calibri" panose="020F0502020204030204" pitchFamily="34" charset="0"/>
                <a:cs typeface="Times New Roman (Body CS)"/>
              </a:rPr>
              <a:t>Support the c</a:t>
            </a:r>
            <a:r>
              <a:rPr lang="en-NG" sz="3600" b="1" dirty="0">
                <a:solidFill>
                  <a:schemeClr val="accent6">
                    <a:lumMod val="50000"/>
                  </a:schemeClr>
                </a:solidFill>
                <a:effectLst/>
                <a:latin typeface="Abadi" panose="020B0604020104020204" pitchFamily="34" charset="0"/>
                <a:ea typeface="Calibri" panose="020F0502020204030204" pitchFamily="34" charset="0"/>
                <a:cs typeface="Times New Roman (Body CS)"/>
              </a:rPr>
              <a:t>apacity building efforts of the FCSU to </a:t>
            </a:r>
            <a:r>
              <a:rPr lang="en-US" sz="3600" b="1" dirty="0">
                <a:solidFill>
                  <a:schemeClr val="accent6">
                    <a:lumMod val="50000"/>
                  </a:schemeClr>
                </a:solidFill>
                <a:effectLst/>
                <a:latin typeface="Abadi" panose="020B0604020104020204" pitchFamily="34" charset="0"/>
                <a:ea typeface="Calibri" panose="020F0502020204030204" pitchFamily="34" charset="0"/>
                <a:cs typeface="Times New Roman (Body CS)"/>
              </a:rPr>
              <a:t>the S</a:t>
            </a:r>
            <a:r>
              <a:rPr lang="en-NG" sz="3600" b="1" dirty="0">
                <a:solidFill>
                  <a:schemeClr val="accent6">
                    <a:lumMod val="50000"/>
                  </a:schemeClr>
                </a:solidFill>
                <a:effectLst/>
                <a:latin typeface="Abadi" panose="020B0604020104020204" pitchFamily="34" charset="0"/>
                <a:ea typeface="Calibri" panose="020F0502020204030204" pitchFamily="34" charset="0"/>
                <a:cs typeface="Times New Roman (Body CS)"/>
              </a:rPr>
              <a:t>tates through:</a:t>
            </a:r>
          </a:p>
          <a:p>
            <a:pPr marL="0" indent="0" algn="just">
              <a:buNone/>
            </a:pPr>
            <a:r>
              <a:rPr lang="en-NG" sz="3600" dirty="0">
                <a:latin typeface="Abadi" panose="020B0604020104020204" pitchFamily="34" charset="0"/>
                <a:ea typeface="Calibri" panose="020F0502020204030204" pitchFamily="34" charset="0"/>
                <a:cs typeface="Times New Roman (Body CS)"/>
              </a:rPr>
              <a:t>       I.   K</a:t>
            </a:r>
            <a:r>
              <a:rPr lang="en-NG" sz="3600" dirty="0">
                <a:effectLst/>
                <a:latin typeface="Abadi" panose="020B0604020104020204" pitchFamily="34" charset="0"/>
                <a:ea typeface="Calibri" panose="020F0502020204030204" pitchFamily="34" charset="0"/>
                <a:cs typeface="Times New Roman (Body CS)"/>
              </a:rPr>
              <a:t>nowledge material development</a:t>
            </a:r>
          </a:p>
          <a:p>
            <a:pPr marL="0" indent="0" algn="just">
              <a:buNone/>
            </a:pPr>
            <a:r>
              <a:rPr lang="en-US" sz="3600" dirty="0">
                <a:latin typeface="Abadi" panose="020B0604020104020204" pitchFamily="34" charset="0"/>
                <a:ea typeface="Calibri" panose="020F0502020204030204" pitchFamily="34" charset="0"/>
                <a:cs typeface="Times New Roman (Body CS)"/>
              </a:rPr>
              <a:t>       II.  F</a:t>
            </a:r>
            <a:r>
              <a:rPr lang="en-US" sz="3600" dirty="0">
                <a:effectLst/>
                <a:latin typeface="Abadi" panose="020B0604020104020204" pitchFamily="34" charset="0"/>
                <a:ea typeface="Calibri" panose="020F0502020204030204" pitchFamily="34" charset="0"/>
                <a:cs typeface="Times New Roman (Body CS)"/>
              </a:rPr>
              <a:t>acilitate exchange visits, and;</a:t>
            </a:r>
          </a:p>
          <a:p>
            <a:pPr marL="0" indent="0" algn="just">
              <a:buNone/>
            </a:pPr>
            <a:r>
              <a:rPr lang="en-US" sz="3600" dirty="0">
                <a:effectLst/>
                <a:latin typeface="Abadi" panose="020B0604020104020204" pitchFamily="34" charset="0"/>
                <a:ea typeface="Calibri" panose="020F0502020204030204" pitchFamily="34" charset="0"/>
                <a:cs typeface="Times New Roman (Body CS)"/>
              </a:rPr>
              <a:t>       III. National </a:t>
            </a:r>
            <a:r>
              <a:rPr lang="en-NG" sz="3600" dirty="0">
                <a:effectLst/>
                <a:latin typeface="Abadi" panose="020B0604020104020204" pitchFamily="34" charset="0"/>
                <a:ea typeface="Calibri" panose="020F0502020204030204" pitchFamily="34" charset="0"/>
                <a:cs typeface="Times New Roman (Body CS)"/>
              </a:rPr>
              <a:t>peer-learning &amp;  experience </a:t>
            </a:r>
            <a:r>
              <a:rPr lang="en-US" sz="3600" dirty="0">
                <a:effectLst/>
                <a:latin typeface="Abadi" panose="020B0604020104020204" pitchFamily="34" charset="0"/>
                <a:ea typeface="Calibri" panose="020F0502020204030204" pitchFamily="34" charset="0"/>
                <a:cs typeface="Times New Roman (Body CS)"/>
              </a:rPr>
              <a:t>sharing 	    events. </a:t>
            </a:r>
            <a:r>
              <a:rPr lang="en-GB" sz="3600" dirty="0">
                <a:effectLst/>
                <a:latin typeface="Abadi" panose="020B0604020104020204" pitchFamily="34" charset="0"/>
              </a:rPr>
              <a:t> </a:t>
            </a:r>
            <a:endParaRPr lang="en-GB" sz="3600" dirty="0">
              <a:latin typeface="Abadi" panose="020B0604020104020204" pitchFamily="34" charset="0"/>
            </a:endParaRPr>
          </a:p>
        </p:txBody>
      </p:sp>
      <p:pic>
        <p:nvPicPr>
          <p:cNvPr id="6" name="Picture 5">
            <a:extLst>
              <a:ext uri="{FF2B5EF4-FFF2-40B4-BE49-F238E27FC236}">
                <a16:creationId xmlns:a16="http://schemas.microsoft.com/office/drawing/2014/main" id="{9F9B5FD1-4287-4375-BF60-AE7B5A175B19}"/>
              </a:ext>
            </a:extLst>
          </p:cNvPr>
          <p:cNvPicPr>
            <a:picLocks noChangeAspect="1"/>
          </p:cNvPicPr>
          <p:nvPr/>
        </p:nvPicPr>
        <p:blipFill>
          <a:blip r:embed="rId3"/>
          <a:stretch>
            <a:fillRect/>
          </a:stretch>
        </p:blipFill>
        <p:spPr>
          <a:xfrm>
            <a:off x="0" y="0"/>
            <a:ext cx="2731245" cy="1127858"/>
          </a:xfrm>
          <a:prstGeom prst="rect">
            <a:avLst/>
          </a:prstGeom>
        </p:spPr>
      </p:pic>
      <p:cxnSp>
        <p:nvCxnSpPr>
          <p:cNvPr id="7" name="Straight Connector 6">
            <a:extLst>
              <a:ext uri="{FF2B5EF4-FFF2-40B4-BE49-F238E27FC236}">
                <a16:creationId xmlns:a16="http://schemas.microsoft.com/office/drawing/2014/main" id="{B4E72A07-A0F6-4121-BAF3-FF0F561F3423}"/>
              </a:ext>
            </a:extLst>
          </p:cNvPr>
          <p:cNvCxnSpPr>
            <a:cxnSpLocks/>
          </p:cNvCxnSpPr>
          <p:nvPr/>
        </p:nvCxnSpPr>
        <p:spPr>
          <a:xfrm>
            <a:off x="838200" y="6176963"/>
            <a:ext cx="1051560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sp>
        <p:nvSpPr>
          <p:cNvPr id="2" name="Slide Number Placeholder 1">
            <a:extLst>
              <a:ext uri="{FF2B5EF4-FFF2-40B4-BE49-F238E27FC236}">
                <a16:creationId xmlns:a16="http://schemas.microsoft.com/office/drawing/2014/main" id="{8BCC1403-EF40-4010-AC73-2B141EB65A9E}"/>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3" name="Rectangle 2">
            <a:extLst>
              <a:ext uri="{FF2B5EF4-FFF2-40B4-BE49-F238E27FC236}">
                <a16:creationId xmlns:a16="http://schemas.microsoft.com/office/drawing/2014/main" id="{6AEA6C16-BD45-9F8D-9E6E-08B5E1B4A2FD}"/>
              </a:ext>
            </a:extLst>
          </p:cNvPr>
          <p:cNvSpPr/>
          <p:nvPr/>
        </p:nvSpPr>
        <p:spPr>
          <a:xfrm>
            <a:off x="9546265" y="340504"/>
            <a:ext cx="1679988" cy="681064"/>
          </a:xfrm>
          <a:prstGeom prst="rect">
            <a:avLst/>
          </a:prstGeom>
          <a:solidFill>
            <a:schemeClr val="accent4">
              <a:lumMod val="75000"/>
              <a:shade val="30000"/>
              <a:satMod val="11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50000"/>
              </a:lnSpc>
            </a:pPr>
            <a:r>
              <a:rPr lang="en-US" sz="1600" dirty="0">
                <a:effectLst/>
                <a:latin typeface="Candara" panose="020E0502030303020204" pitchFamily="34" charset="0"/>
                <a:ea typeface="Calibri" panose="020F0502020204030204" pitchFamily="34" charset="0"/>
                <a:cs typeface="Times New Roman (Body CS)"/>
              </a:rPr>
              <a:t>N G – C A R E S</a:t>
            </a:r>
            <a:endParaRPr lang="en-NG" sz="1600" dirty="0">
              <a:effectLst/>
              <a:latin typeface="Candara" panose="020E0502030303020204" pitchFamily="34" charset="0"/>
              <a:ea typeface="Calibri" panose="020F0502020204030204" pitchFamily="34" charset="0"/>
              <a:cs typeface="Times New Roman (Body CS)"/>
            </a:endParaRPr>
          </a:p>
        </p:txBody>
      </p:sp>
      <p:sp>
        <p:nvSpPr>
          <p:cNvPr id="8" name="TextBox 7">
            <a:extLst>
              <a:ext uri="{FF2B5EF4-FFF2-40B4-BE49-F238E27FC236}">
                <a16:creationId xmlns:a16="http://schemas.microsoft.com/office/drawing/2014/main" id="{CDF1182F-DB7D-92DD-19B0-86E29227E2D5}"/>
              </a:ext>
            </a:extLst>
          </p:cNvPr>
          <p:cNvSpPr txBox="1"/>
          <p:nvPr/>
        </p:nvSpPr>
        <p:spPr>
          <a:xfrm>
            <a:off x="274910" y="2810132"/>
            <a:ext cx="1208202" cy="369332"/>
          </a:xfrm>
          <a:prstGeom prst="rect">
            <a:avLst/>
          </a:prstGeom>
          <a:noFill/>
        </p:spPr>
        <p:txBody>
          <a:bodyPr wrap="square" rtlCol="0">
            <a:spAutoFit/>
          </a:bodyPr>
          <a:lstStyle/>
          <a:p>
            <a:endParaRPr lang="en-GB" dirty="0">
              <a:latin typeface="Candara" panose="020E0502030303020204" pitchFamily="34" charset="0"/>
            </a:endParaRPr>
          </a:p>
        </p:txBody>
      </p:sp>
    </p:spTree>
    <p:extLst>
      <p:ext uri="{BB962C8B-B14F-4D97-AF65-F5344CB8AC3E}">
        <p14:creationId xmlns:p14="http://schemas.microsoft.com/office/powerpoint/2010/main" val="2448801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26" name="Freeform: Shape 25">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C247DAC-6DDF-DED9-2B29-60A49272A911}"/>
              </a:ext>
            </a:extLst>
          </p:cNvPr>
          <p:cNvSpPr txBox="1"/>
          <p:nvPr/>
        </p:nvSpPr>
        <p:spPr>
          <a:xfrm>
            <a:off x="292096" y="5320741"/>
            <a:ext cx="5128437" cy="369332"/>
          </a:xfrm>
          <a:prstGeom prst="rect">
            <a:avLst/>
          </a:prstGeom>
          <a:noFill/>
        </p:spPr>
        <p:txBody>
          <a:bodyPr wrap="square" rtlCol="0">
            <a:spAutoFit/>
          </a:bodyPr>
          <a:lstStyle/>
          <a:p>
            <a:r>
              <a:rPr lang="en-US" sz="1800" dirty="0">
                <a:solidFill>
                  <a:srgbClr val="339933"/>
                </a:solidFill>
                <a:effectLst/>
                <a:latin typeface="Abadi" panose="020B0604020104020204" pitchFamily="34" charset="0"/>
              </a:rPr>
              <a:t> </a:t>
            </a:r>
            <a:endParaRPr lang="en-NG" dirty="0">
              <a:latin typeface="Abadi" panose="020B0604020104020204" pitchFamily="34" charset="0"/>
            </a:endParaRPr>
          </a:p>
        </p:txBody>
      </p:sp>
      <p:sp>
        <p:nvSpPr>
          <p:cNvPr id="22" name="TextBox 21">
            <a:extLst>
              <a:ext uri="{FF2B5EF4-FFF2-40B4-BE49-F238E27FC236}">
                <a16:creationId xmlns:a16="http://schemas.microsoft.com/office/drawing/2014/main" id="{0A28E610-925E-2C33-154A-348C4EF50B3A}"/>
              </a:ext>
            </a:extLst>
          </p:cNvPr>
          <p:cNvSpPr txBox="1"/>
          <p:nvPr/>
        </p:nvSpPr>
        <p:spPr>
          <a:xfrm>
            <a:off x="2092" y="823096"/>
            <a:ext cx="6398707" cy="6681957"/>
          </a:xfrm>
          <a:prstGeom prst="rect">
            <a:avLst/>
          </a:prstGeom>
          <a:noFill/>
        </p:spPr>
        <p:txBody>
          <a:bodyPr wrap="square" rtlCol="0">
            <a:spAutoFit/>
          </a:bodyPr>
          <a:lstStyle/>
          <a:p>
            <a:pPr marL="342900" indent="-342900">
              <a:lnSpc>
                <a:spcPct val="150000"/>
              </a:lnSpc>
              <a:buFont typeface="Wingdings" pitchFamily="2" charset="2"/>
              <a:buChar char="q"/>
            </a:pPr>
            <a:r>
              <a:rPr lang="en-US" sz="2400" dirty="0">
                <a:solidFill>
                  <a:srgbClr val="339933"/>
                </a:solidFill>
                <a:latin typeface="Abadi" panose="020B0604020104020204" pitchFamily="34" charset="0"/>
              </a:rPr>
              <a:t>Over 2 million </a:t>
            </a:r>
            <a:r>
              <a:rPr lang="en-US" sz="2400" dirty="0">
                <a:solidFill>
                  <a:srgbClr val="339933"/>
                </a:solidFill>
                <a:effectLst/>
                <a:latin typeface="Abadi" panose="020B0604020104020204" pitchFamily="34" charset="0"/>
              </a:rPr>
              <a:t>direct &amp; indirect beneficiaries</a:t>
            </a:r>
          </a:p>
          <a:p>
            <a:pPr marL="342900" indent="-342900">
              <a:lnSpc>
                <a:spcPct val="150000"/>
              </a:lnSpc>
              <a:buFont typeface="Wingdings" pitchFamily="2" charset="2"/>
              <a:buChar char="q"/>
            </a:pPr>
            <a:r>
              <a:rPr lang="en-US" sz="2400" dirty="0">
                <a:solidFill>
                  <a:srgbClr val="339933"/>
                </a:solidFill>
                <a:effectLst/>
                <a:latin typeface="Abadi" panose="020B0604020104020204" pitchFamily="34" charset="0"/>
              </a:rPr>
              <a:t>165 wet markets upgraded</a:t>
            </a:r>
          </a:p>
          <a:p>
            <a:pPr marL="342900" indent="-342900">
              <a:lnSpc>
                <a:spcPct val="150000"/>
              </a:lnSpc>
              <a:buFont typeface="Wingdings" pitchFamily="2" charset="2"/>
              <a:buChar char="q"/>
            </a:pPr>
            <a:r>
              <a:rPr lang="en-US" sz="2400" dirty="0">
                <a:solidFill>
                  <a:srgbClr val="339933"/>
                </a:solidFill>
                <a:effectLst/>
                <a:latin typeface="Abadi" panose="020B0604020104020204" pitchFamily="34" charset="0"/>
              </a:rPr>
              <a:t>About 20,000 MSME’s supported</a:t>
            </a:r>
          </a:p>
          <a:p>
            <a:pPr marL="342900" indent="-342900">
              <a:lnSpc>
                <a:spcPct val="150000"/>
              </a:lnSpc>
              <a:buFont typeface="Wingdings" pitchFamily="2" charset="2"/>
              <a:buChar char="q"/>
            </a:pPr>
            <a:r>
              <a:rPr lang="en-US" sz="2400" dirty="0">
                <a:solidFill>
                  <a:srgbClr val="339933"/>
                </a:solidFill>
                <a:effectLst/>
                <a:latin typeface="Abadi" panose="020B0604020104020204" pitchFamily="34" charset="0"/>
              </a:rPr>
              <a:t>Over N77billion ($168million) earned by 35 States &amp; FCT:</a:t>
            </a:r>
          </a:p>
          <a:p>
            <a:pPr marL="800100" lvl="1" indent="-342900">
              <a:lnSpc>
                <a:spcPct val="150000"/>
              </a:lnSpc>
              <a:buFont typeface="Wingdings" pitchFamily="2" charset="2"/>
              <a:buChar char="ü"/>
            </a:pPr>
            <a:r>
              <a:rPr lang="en-US" sz="2400" dirty="0">
                <a:solidFill>
                  <a:srgbClr val="339933"/>
                </a:solidFill>
                <a:latin typeface="Abadi" panose="020B0604020104020204" pitchFamily="34" charset="0"/>
              </a:rPr>
              <a:t>Zamfara – N5.273billion (70,835 beneficiaries)</a:t>
            </a:r>
          </a:p>
          <a:p>
            <a:pPr marL="800100" lvl="1" indent="-342900">
              <a:lnSpc>
                <a:spcPct val="150000"/>
              </a:lnSpc>
              <a:buFont typeface="Wingdings" pitchFamily="2" charset="2"/>
              <a:buChar char="ü"/>
            </a:pPr>
            <a:r>
              <a:rPr lang="en-US" sz="2400" dirty="0">
                <a:solidFill>
                  <a:srgbClr val="339933"/>
                </a:solidFill>
                <a:latin typeface="Abadi" panose="020B0604020104020204" pitchFamily="34" charset="0"/>
              </a:rPr>
              <a:t>Bauchi – N4.232billion (43,069 beneficiaries)</a:t>
            </a:r>
          </a:p>
          <a:p>
            <a:pPr marL="800100" lvl="1" indent="-342900">
              <a:lnSpc>
                <a:spcPct val="150000"/>
              </a:lnSpc>
              <a:buFont typeface="Wingdings" pitchFamily="2" charset="2"/>
              <a:buChar char="ü"/>
            </a:pPr>
            <a:r>
              <a:rPr lang="en-US" sz="2400" dirty="0">
                <a:solidFill>
                  <a:srgbClr val="339933"/>
                </a:solidFill>
                <a:latin typeface="Abadi" panose="020B0604020104020204" pitchFamily="34" charset="0"/>
              </a:rPr>
              <a:t>Ondo – N3.838billion (56,161 beneficiaries)</a:t>
            </a:r>
          </a:p>
          <a:p>
            <a:pPr marL="800100" lvl="1" indent="-342900">
              <a:lnSpc>
                <a:spcPct val="150000"/>
              </a:lnSpc>
              <a:buFont typeface="Wingdings" pitchFamily="2" charset="2"/>
              <a:buChar char="ü"/>
            </a:pPr>
            <a:endParaRPr lang="en-US" sz="2400" dirty="0">
              <a:solidFill>
                <a:srgbClr val="339933"/>
              </a:solidFill>
              <a:effectLst/>
              <a:latin typeface="Abadi" panose="020B0604020104020204" pitchFamily="34" charset="0"/>
            </a:endParaRPr>
          </a:p>
        </p:txBody>
      </p:sp>
      <p:pic>
        <p:nvPicPr>
          <p:cNvPr id="36" name="Picture 35" descr="A group of people standing in front of bags of cement&#10;&#10;Description automatically generated with low confidence">
            <a:extLst>
              <a:ext uri="{FF2B5EF4-FFF2-40B4-BE49-F238E27FC236}">
                <a16:creationId xmlns:a16="http://schemas.microsoft.com/office/drawing/2014/main" id="{A0BDD9BA-FDE1-09C3-4373-6934347C0E7D}"/>
              </a:ext>
            </a:extLst>
          </p:cNvPr>
          <p:cNvPicPr>
            <a:picLocks noChangeAspect="1"/>
          </p:cNvPicPr>
          <p:nvPr/>
        </p:nvPicPr>
        <p:blipFill>
          <a:blip r:embed="rId3"/>
          <a:stretch>
            <a:fillRect/>
          </a:stretch>
        </p:blipFill>
        <p:spPr>
          <a:xfrm>
            <a:off x="6400799" y="965127"/>
            <a:ext cx="4749925" cy="5478203"/>
          </a:xfrm>
          <a:prstGeom prst="rect">
            <a:avLst/>
          </a:prstGeom>
        </p:spPr>
      </p:pic>
      <p:pic>
        <p:nvPicPr>
          <p:cNvPr id="37" name="Picture 36">
            <a:extLst>
              <a:ext uri="{FF2B5EF4-FFF2-40B4-BE49-F238E27FC236}">
                <a16:creationId xmlns:a16="http://schemas.microsoft.com/office/drawing/2014/main" id="{9FD3FECC-69A3-9095-6E6C-ECA9960B58F7}"/>
              </a:ext>
            </a:extLst>
          </p:cNvPr>
          <p:cNvPicPr>
            <a:picLocks noChangeAspect="1"/>
          </p:cNvPicPr>
          <p:nvPr/>
        </p:nvPicPr>
        <p:blipFill>
          <a:blip r:embed="rId4"/>
          <a:stretch>
            <a:fillRect/>
          </a:stretch>
        </p:blipFill>
        <p:spPr>
          <a:xfrm>
            <a:off x="0" y="0"/>
            <a:ext cx="2731245" cy="919823"/>
          </a:xfrm>
          <a:prstGeom prst="rect">
            <a:avLst/>
          </a:prstGeom>
        </p:spPr>
      </p:pic>
      <p:sp>
        <p:nvSpPr>
          <p:cNvPr id="39" name="Rectangle 38">
            <a:extLst>
              <a:ext uri="{FF2B5EF4-FFF2-40B4-BE49-F238E27FC236}">
                <a16:creationId xmlns:a16="http://schemas.microsoft.com/office/drawing/2014/main" id="{759BEB75-F61A-262A-C6B8-4520D7DC5DB6}"/>
              </a:ext>
            </a:extLst>
          </p:cNvPr>
          <p:cNvSpPr/>
          <p:nvPr/>
        </p:nvSpPr>
        <p:spPr>
          <a:xfrm>
            <a:off x="9625103" y="142032"/>
            <a:ext cx="1679988" cy="681064"/>
          </a:xfrm>
          <a:prstGeom prst="rect">
            <a:avLst/>
          </a:prstGeom>
          <a:solidFill>
            <a:schemeClr val="accent4">
              <a:lumMod val="75000"/>
              <a:shade val="30000"/>
              <a:satMod val="11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50000"/>
              </a:lnSpc>
            </a:pPr>
            <a:r>
              <a:rPr lang="en-US" sz="1600" dirty="0">
                <a:effectLst/>
                <a:latin typeface="Candara" panose="020E0502030303020204" pitchFamily="34" charset="0"/>
                <a:ea typeface="Calibri" panose="020F0502020204030204" pitchFamily="34" charset="0"/>
                <a:cs typeface="Times New Roman (Body CS)"/>
              </a:rPr>
              <a:t>N G – C A R E S</a:t>
            </a:r>
            <a:endParaRPr lang="en-NG" sz="1600" dirty="0">
              <a:effectLst/>
              <a:latin typeface="Candara" panose="020E0502030303020204" pitchFamily="34" charset="0"/>
              <a:ea typeface="Calibri" panose="020F0502020204030204" pitchFamily="34" charset="0"/>
              <a:cs typeface="Times New Roman (Body CS)"/>
            </a:endParaRPr>
          </a:p>
        </p:txBody>
      </p:sp>
      <p:sp>
        <p:nvSpPr>
          <p:cNvPr id="41" name="TextBox 40">
            <a:extLst>
              <a:ext uri="{FF2B5EF4-FFF2-40B4-BE49-F238E27FC236}">
                <a16:creationId xmlns:a16="http://schemas.microsoft.com/office/drawing/2014/main" id="{DF4F4427-1FB0-B3BE-E0E5-94F8D4687225}"/>
              </a:ext>
            </a:extLst>
          </p:cNvPr>
          <p:cNvSpPr txBox="1"/>
          <p:nvPr/>
        </p:nvSpPr>
        <p:spPr>
          <a:xfrm>
            <a:off x="4583519" y="282313"/>
            <a:ext cx="2515432" cy="523220"/>
          </a:xfrm>
          <a:prstGeom prst="rect">
            <a:avLst/>
          </a:prstGeom>
          <a:noFill/>
        </p:spPr>
        <p:txBody>
          <a:bodyPr wrap="none" rtlCol="0">
            <a:spAutoFit/>
          </a:bodyPr>
          <a:lstStyle/>
          <a:p>
            <a:r>
              <a:rPr lang="en-NG" sz="2800" b="1" dirty="0">
                <a:solidFill>
                  <a:schemeClr val="accent6">
                    <a:lumMod val="50000"/>
                  </a:schemeClr>
                </a:solidFill>
                <a:latin typeface="Abadi" panose="020B0604020104020204" pitchFamily="34" charset="0"/>
              </a:rPr>
              <a:t>Success Story’s</a:t>
            </a:r>
          </a:p>
        </p:txBody>
      </p:sp>
    </p:spTree>
    <p:extLst>
      <p:ext uri="{BB962C8B-B14F-4D97-AF65-F5344CB8AC3E}">
        <p14:creationId xmlns:p14="http://schemas.microsoft.com/office/powerpoint/2010/main" val="1483096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87B19-7C58-46BB-B1CB-36E129959ADD}"/>
              </a:ext>
            </a:extLst>
          </p:cNvPr>
          <p:cNvSpPr>
            <a:spLocks noGrp="1"/>
          </p:cNvSpPr>
          <p:nvPr>
            <p:ph type="ctrTitle"/>
          </p:nvPr>
        </p:nvSpPr>
        <p:spPr>
          <a:xfrm>
            <a:off x="-304800" y="1473264"/>
            <a:ext cx="4655129" cy="590828"/>
          </a:xfrm>
        </p:spPr>
        <p:txBody>
          <a:bodyPr>
            <a:noAutofit/>
          </a:bodyPr>
          <a:lstStyle/>
          <a:p>
            <a:r>
              <a:rPr lang="en-US" sz="2800" dirty="0">
                <a:solidFill>
                  <a:sysClr val="windowText" lastClr="000000"/>
                </a:solidFill>
                <a:latin typeface="Candara" panose="020E0502030303020204" pitchFamily="34" charset="0"/>
              </a:rPr>
              <a:t> </a:t>
            </a:r>
            <a:br>
              <a:rPr lang="en-US" sz="2800" dirty="0">
                <a:solidFill>
                  <a:sysClr val="windowText" lastClr="000000"/>
                </a:solidFill>
                <a:latin typeface="Candara" panose="020E0502030303020204" pitchFamily="34" charset="0"/>
              </a:rPr>
            </a:br>
            <a:endParaRPr lang="en-US" sz="2800" u="sng" dirty="0"/>
          </a:p>
        </p:txBody>
      </p:sp>
      <p:sp>
        <p:nvSpPr>
          <p:cNvPr id="10" name="Subtitle 9">
            <a:extLst>
              <a:ext uri="{FF2B5EF4-FFF2-40B4-BE49-F238E27FC236}">
                <a16:creationId xmlns:a16="http://schemas.microsoft.com/office/drawing/2014/main" id="{E8280F04-7359-46F5-A4E8-5B3A809BCACA}"/>
              </a:ext>
            </a:extLst>
          </p:cNvPr>
          <p:cNvSpPr>
            <a:spLocks noGrp="1"/>
          </p:cNvSpPr>
          <p:nvPr>
            <p:ph type="subTitle" idx="1"/>
          </p:nvPr>
        </p:nvSpPr>
        <p:spPr>
          <a:xfrm>
            <a:off x="235530" y="1684424"/>
            <a:ext cx="5161660" cy="4313146"/>
          </a:xfrm>
        </p:spPr>
        <p:txBody>
          <a:bodyPr>
            <a:normAutofit fontScale="92500"/>
          </a:bodyPr>
          <a:lstStyle/>
          <a:p>
            <a:pPr algn="just">
              <a:lnSpc>
                <a:spcPct val="120000"/>
              </a:lnSpc>
            </a:pPr>
            <a:r>
              <a:rPr lang="en-US" sz="2000" b="1" dirty="0">
                <a:latin typeface="Abadi" panose="020B0604020104020204" pitchFamily="34" charset="0"/>
                <a:ea typeface="Calibri" panose="020F0502020204030204" pitchFamily="34" charset="0"/>
              </a:rPr>
              <a:t>I. Over 4.4 million people have been affected by the flooding</a:t>
            </a:r>
            <a:r>
              <a:rPr lang="en-US" sz="2000" dirty="0">
                <a:latin typeface="Abadi" panose="020B0604020104020204" pitchFamily="34" charset="0"/>
                <a:ea typeface="Calibri" panose="020F0502020204030204" pitchFamily="34" charset="0"/>
              </a:rPr>
              <a:t>, with over 2.4million of them in need of immediate human assistance. </a:t>
            </a:r>
            <a:r>
              <a:rPr lang="en-US" sz="2000" b="1" dirty="0">
                <a:solidFill>
                  <a:schemeClr val="accent6">
                    <a:lumMod val="50000"/>
                  </a:schemeClr>
                </a:solidFill>
                <a:effectLst/>
                <a:latin typeface="Abadi" panose="020B0604020104020204" pitchFamily="34" charset="0"/>
                <a:ea typeface="Calibri" panose="020F0502020204030204" pitchFamily="34" charset="0"/>
              </a:rPr>
              <a:t>Bayelsa (1.7million) and A</a:t>
            </a:r>
            <a:r>
              <a:rPr lang="en-US" sz="2000" b="1" dirty="0">
                <a:solidFill>
                  <a:schemeClr val="accent6">
                    <a:lumMod val="50000"/>
                  </a:schemeClr>
                </a:solidFill>
                <a:latin typeface="Abadi" panose="020B0604020104020204" pitchFamily="34" charset="0"/>
                <a:ea typeface="Calibri" panose="020F0502020204030204" pitchFamily="34" charset="0"/>
              </a:rPr>
              <a:t>nambra (2million) equals 77% of total number of displace person. </a:t>
            </a:r>
          </a:p>
          <a:p>
            <a:pPr algn="just">
              <a:lnSpc>
                <a:spcPct val="120000"/>
              </a:lnSpc>
            </a:pPr>
            <a:r>
              <a:rPr lang="en-US" dirty="0">
                <a:solidFill>
                  <a:schemeClr val="accent6">
                    <a:lumMod val="50000"/>
                  </a:schemeClr>
                </a:solidFill>
                <a:effectLst/>
                <a:latin typeface="Abadi" panose="020B0604020104020204" pitchFamily="34" charset="0"/>
                <a:ea typeface="Calibri" panose="020F0502020204030204" pitchFamily="34" charset="0"/>
              </a:rPr>
              <a:t>II. The floods have also resulted in the destruction of critical infrastructure, and the loss of crops and livestock affecting the main sources of livelihoods and food security of poor and vulnerable families.</a:t>
            </a:r>
          </a:p>
          <a:p>
            <a:pPr marL="571500" indent="-571500" algn="just">
              <a:lnSpc>
                <a:spcPct val="120000"/>
              </a:lnSpc>
              <a:buFont typeface="+mj-lt"/>
              <a:buAutoNum type="romanUcPeriod"/>
            </a:pPr>
            <a:endParaRPr lang="en-US" sz="2000" dirty="0">
              <a:effectLst/>
              <a:latin typeface="Abadi" panose="020B0604020104020204" pitchFamily="34" charset="0"/>
              <a:ea typeface="Calibri" panose="020F0502020204030204" pitchFamily="34" charset="0"/>
            </a:endParaRPr>
          </a:p>
          <a:p>
            <a:pPr marL="571500" indent="-571500" algn="just">
              <a:lnSpc>
                <a:spcPct val="120000"/>
              </a:lnSpc>
              <a:buFont typeface="+mj-lt"/>
              <a:buAutoNum type="romanUcPeriod"/>
            </a:pPr>
            <a:endParaRPr lang="en-US" sz="2800" dirty="0">
              <a:latin typeface="Abadi" panose="020B0604020104020204" pitchFamily="34" charset="0"/>
            </a:endParaRPr>
          </a:p>
        </p:txBody>
      </p:sp>
      <p:sp>
        <p:nvSpPr>
          <p:cNvPr id="2" name="Slide Number Placeholder 1">
            <a:extLst>
              <a:ext uri="{FF2B5EF4-FFF2-40B4-BE49-F238E27FC236}">
                <a16:creationId xmlns:a16="http://schemas.microsoft.com/office/drawing/2014/main" id="{213359DE-DB47-4719-805F-C9F4607532EF}"/>
              </a:ext>
            </a:extLst>
          </p:cNvPr>
          <p:cNvSpPr>
            <a:spLocks noGrp="1"/>
          </p:cNvSpPr>
          <p:nvPr>
            <p:ph type="sldNum" sz="quarter" idx="12"/>
          </p:nvPr>
        </p:nvSpPr>
        <p:spPr/>
        <p:txBody>
          <a:bodyPr/>
          <a:lstStyle/>
          <a:p>
            <a:fld id="{3A98EE3D-8CD1-4C3F-BD1C-C98C9596463C}" type="slidenum">
              <a:rPr lang="en-US" smtClean="0"/>
              <a:t>6</a:t>
            </a:fld>
            <a:endParaRPr lang="en-US" dirty="0"/>
          </a:p>
        </p:txBody>
      </p:sp>
      <p:pic>
        <p:nvPicPr>
          <p:cNvPr id="4" name="Picture 3">
            <a:extLst>
              <a:ext uri="{FF2B5EF4-FFF2-40B4-BE49-F238E27FC236}">
                <a16:creationId xmlns:a16="http://schemas.microsoft.com/office/drawing/2014/main" id="{9E05D656-BB08-404D-8207-8F44ABEAC33A}"/>
              </a:ext>
            </a:extLst>
          </p:cNvPr>
          <p:cNvPicPr>
            <a:picLocks noChangeAspect="1"/>
          </p:cNvPicPr>
          <p:nvPr/>
        </p:nvPicPr>
        <p:blipFill>
          <a:blip r:embed="rId3"/>
          <a:stretch>
            <a:fillRect/>
          </a:stretch>
        </p:blipFill>
        <p:spPr>
          <a:xfrm>
            <a:off x="0" y="0"/>
            <a:ext cx="2731245" cy="1127858"/>
          </a:xfrm>
          <a:prstGeom prst="rect">
            <a:avLst/>
          </a:prstGeom>
        </p:spPr>
      </p:pic>
      <p:cxnSp>
        <p:nvCxnSpPr>
          <p:cNvPr id="6" name="Straight Connector 5">
            <a:extLst>
              <a:ext uri="{FF2B5EF4-FFF2-40B4-BE49-F238E27FC236}">
                <a16:creationId xmlns:a16="http://schemas.microsoft.com/office/drawing/2014/main" id="{81D87D0B-E31A-492C-AA6F-C23C1642EDD5}"/>
              </a:ext>
            </a:extLst>
          </p:cNvPr>
          <p:cNvCxnSpPr>
            <a:cxnSpLocks/>
          </p:cNvCxnSpPr>
          <p:nvPr/>
        </p:nvCxnSpPr>
        <p:spPr>
          <a:xfrm>
            <a:off x="838200" y="6176963"/>
            <a:ext cx="1051560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sp>
        <p:nvSpPr>
          <p:cNvPr id="13" name="Rectangle 12">
            <a:extLst>
              <a:ext uri="{FF2B5EF4-FFF2-40B4-BE49-F238E27FC236}">
                <a16:creationId xmlns:a16="http://schemas.microsoft.com/office/drawing/2014/main" id="{BEA76DA1-B488-E05A-B49C-2BCFE46DE98E}"/>
              </a:ext>
            </a:extLst>
          </p:cNvPr>
          <p:cNvSpPr/>
          <p:nvPr/>
        </p:nvSpPr>
        <p:spPr>
          <a:xfrm>
            <a:off x="9503735" y="292550"/>
            <a:ext cx="1679988" cy="681064"/>
          </a:xfrm>
          <a:prstGeom prst="rect">
            <a:avLst/>
          </a:prstGeom>
          <a:solidFill>
            <a:schemeClr val="accent4">
              <a:lumMod val="75000"/>
              <a:shade val="30000"/>
              <a:satMod val="11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50000"/>
              </a:lnSpc>
            </a:pPr>
            <a:r>
              <a:rPr lang="en-US" sz="1600" dirty="0">
                <a:effectLst/>
                <a:latin typeface="Candara" panose="020E0502030303020204" pitchFamily="34" charset="0"/>
                <a:ea typeface="Calibri" panose="020F0502020204030204" pitchFamily="34" charset="0"/>
                <a:cs typeface="Times New Roman (Body CS)"/>
              </a:rPr>
              <a:t>N G – C A R E S</a:t>
            </a:r>
            <a:endParaRPr lang="en-NG" sz="1600" dirty="0">
              <a:effectLst/>
              <a:latin typeface="Candara" panose="020E0502030303020204" pitchFamily="34" charset="0"/>
              <a:ea typeface="Calibri" panose="020F0502020204030204" pitchFamily="34" charset="0"/>
              <a:cs typeface="Times New Roman (Body CS)"/>
            </a:endParaRPr>
          </a:p>
        </p:txBody>
      </p:sp>
      <p:sp>
        <p:nvSpPr>
          <p:cNvPr id="14" name="TextBox 13">
            <a:extLst>
              <a:ext uri="{FF2B5EF4-FFF2-40B4-BE49-F238E27FC236}">
                <a16:creationId xmlns:a16="http://schemas.microsoft.com/office/drawing/2014/main" id="{EC73E389-1EBB-5769-3EC1-51968D014CD1}"/>
              </a:ext>
            </a:extLst>
          </p:cNvPr>
          <p:cNvSpPr txBox="1"/>
          <p:nvPr/>
        </p:nvSpPr>
        <p:spPr>
          <a:xfrm>
            <a:off x="5506701" y="3795900"/>
            <a:ext cx="6207798" cy="2215991"/>
          </a:xfrm>
          <a:prstGeom prst="rect">
            <a:avLst/>
          </a:prstGeom>
          <a:noFill/>
        </p:spPr>
        <p:txBody>
          <a:bodyPr wrap="square" rtlCol="0">
            <a:spAutoFit/>
          </a:bodyPr>
          <a:lstStyle/>
          <a:p>
            <a:pPr marL="285750" indent="-285750" algn="just">
              <a:buFont typeface="Arial" panose="020B0604020202020204" pitchFamily="34" charset="0"/>
              <a:buChar char="•"/>
            </a:pPr>
            <a:r>
              <a:rPr lang="en-US" sz="2000" b="1" dirty="0">
                <a:solidFill>
                  <a:schemeClr val="accent6">
                    <a:lumMod val="50000"/>
                  </a:schemeClr>
                </a:solidFill>
                <a:effectLst/>
                <a:latin typeface="Candara" panose="020E0502030303020204" pitchFamily="34" charset="0"/>
                <a:ea typeface="Calibri" panose="020F0502020204030204" pitchFamily="34" charset="0"/>
              </a:rPr>
              <a:t>The States response to the floods have been restricted –   because of inflation and other economic disruptions.</a:t>
            </a:r>
          </a:p>
          <a:p>
            <a:pPr marL="285750" indent="-285750" algn="just">
              <a:buFont typeface="Arial" panose="020B0604020202020204" pitchFamily="34" charset="0"/>
              <a:buChar char="•"/>
            </a:pPr>
            <a:endParaRPr lang="en-NG" dirty="0">
              <a:latin typeface="Candara" panose="020E0502030303020204" pitchFamily="34" charset="0"/>
            </a:endParaRPr>
          </a:p>
          <a:p>
            <a:pPr marL="285750" indent="-285750" algn="just">
              <a:buFont typeface="Arial" panose="020B0604020202020204" pitchFamily="34" charset="0"/>
              <a:buChar char="•"/>
            </a:pPr>
            <a:r>
              <a:rPr lang="en-NG" sz="2000" b="1" dirty="0">
                <a:solidFill>
                  <a:schemeClr val="accent2"/>
                </a:solidFill>
                <a:latin typeface="Candara" panose="020E0502030303020204" pitchFamily="34" charset="0"/>
              </a:rPr>
              <a:t>NG-CARES provides service systems that meet human basic needs </a:t>
            </a:r>
            <a:r>
              <a:rPr lang="en-NG" sz="2000" dirty="0">
                <a:latin typeface="Candara" panose="020E0502030303020204" pitchFamily="34" charset="0"/>
              </a:rPr>
              <a:t>like drinking water, sanitation, energy, and safe functioning of food supply chains.</a:t>
            </a:r>
          </a:p>
        </p:txBody>
      </p:sp>
      <p:graphicFrame>
        <p:nvGraphicFramePr>
          <p:cNvPr id="15" name="Table 15">
            <a:extLst>
              <a:ext uri="{FF2B5EF4-FFF2-40B4-BE49-F238E27FC236}">
                <a16:creationId xmlns:a16="http://schemas.microsoft.com/office/drawing/2014/main" id="{EF93D5FA-095E-0060-7828-D25C6F4FFCC0}"/>
              </a:ext>
            </a:extLst>
          </p:cNvPr>
          <p:cNvGraphicFramePr>
            <a:graphicFrameLocks noGrp="1"/>
          </p:cNvGraphicFramePr>
          <p:nvPr/>
        </p:nvGraphicFramePr>
        <p:xfrm>
          <a:off x="5748671" y="1546728"/>
          <a:ext cx="6207800" cy="1830302"/>
        </p:xfrm>
        <a:graphic>
          <a:graphicData uri="http://schemas.openxmlformats.org/drawingml/2006/table">
            <a:tbl>
              <a:tblPr firstRow="1" bandRow="1">
                <a:tableStyleId>{F5AB1C69-6EDB-4FF4-983F-18BD219EF322}</a:tableStyleId>
              </a:tblPr>
              <a:tblGrid>
                <a:gridCol w="1241560">
                  <a:extLst>
                    <a:ext uri="{9D8B030D-6E8A-4147-A177-3AD203B41FA5}">
                      <a16:colId xmlns:a16="http://schemas.microsoft.com/office/drawing/2014/main" val="687107509"/>
                    </a:ext>
                  </a:extLst>
                </a:gridCol>
                <a:gridCol w="1241560">
                  <a:extLst>
                    <a:ext uri="{9D8B030D-6E8A-4147-A177-3AD203B41FA5}">
                      <a16:colId xmlns:a16="http://schemas.microsoft.com/office/drawing/2014/main" val="609973976"/>
                    </a:ext>
                  </a:extLst>
                </a:gridCol>
                <a:gridCol w="1241560">
                  <a:extLst>
                    <a:ext uri="{9D8B030D-6E8A-4147-A177-3AD203B41FA5}">
                      <a16:colId xmlns:a16="http://schemas.microsoft.com/office/drawing/2014/main" val="1764455106"/>
                    </a:ext>
                  </a:extLst>
                </a:gridCol>
                <a:gridCol w="1241560">
                  <a:extLst>
                    <a:ext uri="{9D8B030D-6E8A-4147-A177-3AD203B41FA5}">
                      <a16:colId xmlns:a16="http://schemas.microsoft.com/office/drawing/2014/main" val="2631023651"/>
                    </a:ext>
                  </a:extLst>
                </a:gridCol>
                <a:gridCol w="1241560">
                  <a:extLst>
                    <a:ext uri="{9D8B030D-6E8A-4147-A177-3AD203B41FA5}">
                      <a16:colId xmlns:a16="http://schemas.microsoft.com/office/drawing/2014/main" val="568192111"/>
                    </a:ext>
                  </a:extLst>
                </a:gridCol>
              </a:tblGrid>
              <a:tr h="915151">
                <a:tc>
                  <a:txBody>
                    <a:bodyPr/>
                    <a:lstStyle/>
                    <a:p>
                      <a:r>
                        <a:rPr lang="en-NG" dirty="0">
                          <a:solidFill>
                            <a:schemeClr val="accent6">
                              <a:lumMod val="50000"/>
                            </a:schemeClr>
                          </a:solidFill>
                          <a:latin typeface="Candara" panose="020E0502030303020204" pitchFamily="34" charset="0"/>
                        </a:rPr>
                        <a:t>4,476,867</a:t>
                      </a:r>
                    </a:p>
                  </a:txBody>
                  <a:tcPr anchor="ctr">
                    <a:solidFill>
                      <a:schemeClr val="accent3">
                        <a:lumMod val="20000"/>
                        <a:lumOff val="80000"/>
                      </a:schemeClr>
                    </a:solidFill>
                  </a:tcPr>
                </a:tc>
                <a:tc>
                  <a:txBody>
                    <a:bodyPr/>
                    <a:lstStyle/>
                    <a:p>
                      <a:r>
                        <a:rPr lang="en-NG" dirty="0">
                          <a:solidFill>
                            <a:schemeClr val="accent6">
                              <a:lumMod val="50000"/>
                            </a:schemeClr>
                          </a:solidFill>
                          <a:latin typeface="Candara" panose="020E0502030303020204" pitchFamily="34" charset="0"/>
                        </a:rPr>
                        <a:t>665</a:t>
                      </a:r>
                    </a:p>
                  </a:txBody>
                  <a:tcPr anchor="ctr">
                    <a:solidFill>
                      <a:schemeClr val="accent3">
                        <a:lumMod val="20000"/>
                        <a:lumOff val="80000"/>
                      </a:schemeClr>
                    </a:solidFill>
                  </a:tcPr>
                </a:tc>
                <a:tc>
                  <a:txBody>
                    <a:bodyPr/>
                    <a:lstStyle/>
                    <a:p>
                      <a:r>
                        <a:rPr lang="en-NG" dirty="0">
                          <a:solidFill>
                            <a:schemeClr val="accent6">
                              <a:lumMod val="50000"/>
                            </a:schemeClr>
                          </a:solidFill>
                          <a:latin typeface="Candara" panose="020E0502030303020204" pitchFamily="34" charset="0"/>
                        </a:rPr>
                        <a:t>2,437,411</a:t>
                      </a:r>
                    </a:p>
                  </a:txBody>
                  <a:tcPr anchor="ctr">
                    <a:solidFill>
                      <a:schemeClr val="accent3">
                        <a:lumMod val="20000"/>
                        <a:lumOff val="80000"/>
                      </a:schemeClr>
                    </a:solidFill>
                  </a:tcPr>
                </a:tc>
                <a:tc>
                  <a:txBody>
                    <a:bodyPr/>
                    <a:lstStyle/>
                    <a:p>
                      <a:r>
                        <a:rPr lang="en-NG" dirty="0">
                          <a:solidFill>
                            <a:schemeClr val="accent6">
                              <a:lumMod val="50000"/>
                            </a:schemeClr>
                          </a:solidFill>
                          <a:latin typeface="Candara" panose="020E0502030303020204" pitchFamily="34" charset="0"/>
                        </a:rPr>
                        <a:t>676,945</a:t>
                      </a:r>
                    </a:p>
                  </a:txBody>
                  <a:tcPr anchor="ctr">
                    <a:solidFill>
                      <a:schemeClr val="accent3">
                        <a:lumMod val="20000"/>
                        <a:lumOff val="80000"/>
                      </a:schemeClr>
                    </a:solidFill>
                  </a:tcPr>
                </a:tc>
                <a:tc>
                  <a:txBody>
                    <a:bodyPr/>
                    <a:lstStyle/>
                    <a:p>
                      <a:r>
                        <a:rPr lang="en-NG" dirty="0">
                          <a:solidFill>
                            <a:schemeClr val="accent6">
                              <a:lumMod val="50000"/>
                            </a:schemeClr>
                          </a:solidFill>
                          <a:latin typeface="Candara" panose="020E0502030303020204" pitchFamily="34" charset="0"/>
                        </a:rPr>
                        <a:t>174,281</a:t>
                      </a:r>
                    </a:p>
                  </a:txBody>
                  <a:tcPr anchor="ctr">
                    <a:solidFill>
                      <a:schemeClr val="accent3">
                        <a:lumMod val="20000"/>
                        <a:lumOff val="80000"/>
                      </a:schemeClr>
                    </a:solidFill>
                  </a:tcPr>
                </a:tc>
                <a:extLst>
                  <a:ext uri="{0D108BD9-81ED-4DB2-BD59-A6C34878D82A}">
                    <a16:rowId xmlns:a16="http://schemas.microsoft.com/office/drawing/2014/main" val="834423474"/>
                  </a:ext>
                </a:extLst>
              </a:tr>
              <a:tr h="915151">
                <a:tc>
                  <a:txBody>
                    <a:bodyPr/>
                    <a:lstStyle/>
                    <a:p>
                      <a:r>
                        <a:rPr lang="en-NG" dirty="0">
                          <a:latin typeface="Candara" panose="020E0502030303020204" pitchFamily="34" charset="0"/>
                        </a:rPr>
                        <a:t>Persons Affected </a:t>
                      </a:r>
                    </a:p>
                  </a:txBody>
                  <a:tcPr/>
                </a:tc>
                <a:tc>
                  <a:txBody>
                    <a:bodyPr/>
                    <a:lstStyle/>
                    <a:p>
                      <a:r>
                        <a:rPr lang="en-NG" dirty="0">
                          <a:latin typeface="Candara" panose="020E0502030303020204" pitchFamily="34" charset="0"/>
                        </a:rPr>
                        <a:t>Deaths</a:t>
                      </a:r>
                    </a:p>
                  </a:txBody>
                  <a:tcPr/>
                </a:tc>
                <a:tc>
                  <a:txBody>
                    <a:bodyPr/>
                    <a:lstStyle/>
                    <a:p>
                      <a:r>
                        <a:rPr lang="en-NG" dirty="0">
                          <a:latin typeface="Candara" panose="020E0502030303020204" pitchFamily="34" charset="0"/>
                        </a:rPr>
                        <a:t>Displaced Persons</a:t>
                      </a:r>
                    </a:p>
                  </a:txBody>
                  <a:tcPr/>
                </a:tc>
                <a:tc>
                  <a:txBody>
                    <a:bodyPr/>
                    <a:lstStyle/>
                    <a:p>
                      <a:r>
                        <a:rPr lang="en-NG" dirty="0">
                          <a:latin typeface="Candara" panose="020E0502030303020204" pitchFamily="34" charset="0"/>
                        </a:rPr>
                        <a:t>Hecters of Damaged Farmlands</a:t>
                      </a:r>
                    </a:p>
                  </a:txBody>
                  <a:tcPr/>
                </a:tc>
                <a:tc>
                  <a:txBody>
                    <a:bodyPr/>
                    <a:lstStyle/>
                    <a:p>
                      <a:r>
                        <a:rPr lang="en-NG" dirty="0">
                          <a:latin typeface="Candara" panose="020E0502030303020204" pitchFamily="34" charset="0"/>
                        </a:rPr>
                        <a:t>Houses Damaged</a:t>
                      </a:r>
                    </a:p>
                  </a:txBody>
                  <a:tcPr/>
                </a:tc>
                <a:extLst>
                  <a:ext uri="{0D108BD9-81ED-4DB2-BD59-A6C34878D82A}">
                    <a16:rowId xmlns:a16="http://schemas.microsoft.com/office/drawing/2014/main" val="2257317337"/>
                  </a:ext>
                </a:extLst>
              </a:tr>
            </a:tbl>
          </a:graphicData>
        </a:graphic>
      </p:graphicFrame>
      <p:sp>
        <p:nvSpPr>
          <p:cNvPr id="17" name="TextBox 16">
            <a:extLst>
              <a:ext uri="{FF2B5EF4-FFF2-40B4-BE49-F238E27FC236}">
                <a16:creationId xmlns:a16="http://schemas.microsoft.com/office/drawing/2014/main" id="{054B1D97-CB77-9EA9-5AC4-206D22B900D4}"/>
              </a:ext>
            </a:extLst>
          </p:cNvPr>
          <p:cNvSpPr txBox="1"/>
          <p:nvPr/>
        </p:nvSpPr>
        <p:spPr>
          <a:xfrm>
            <a:off x="5748671" y="3426568"/>
            <a:ext cx="1686272" cy="307777"/>
          </a:xfrm>
          <a:prstGeom prst="rect">
            <a:avLst/>
          </a:prstGeom>
          <a:noFill/>
        </p:spPr>
        <p:txBody>
          <a:bodyPr wrap="square">
            <a:spAutoFit/>
          </a:bodyPr>
          <a:lstStyle/>
          <a:p>
            <a:r>
              <a:rPr lang="en-NG" sz="1400" dirty="0">
                <a:latin typeface="Candara" panose="020E0502030303020204" pitchFamily="34" charset="0"/>
              </a:rPr>
              <a:t>Source: </a:t>
            </a:r>
            <a:r>
              <a:rPr lang="en-GB" sz="1400" dirty="0">
                <a:latin typeface="Candara" panose="020E0502030303020204" pitchFamily="34" charset="0"/>
              </a:rPr>
              <a:t>NEMA</a:t>
            </a:r>
            <a:endParaRPr lang="en-NG" sz="1400" dirty="0">
              <a:latin typeface="Candara" panose="020E0502030303020204" pitchFamily="34" charset="0"/>
            </a:endParaRPr>
          </a:p>
        </p:txBody>
      </p:sp>
      <p:sp>
        <p:nvSpPr>
          <p:cNvPr id="19" name="Title 1">
            <a:extLst>
              <a:ext uri="{FF2B5EF4-FFF2-40B4-BE49-F238E27FC236}">
                <a16:creationId xmlns:a16="http://schemas.microsoft.com/office/drawing/2014/main" id="{0BD19329-C39E-E865-3722-D6B3F9C9004B}"/>
              </a:ext>
            </a:extLst>
          </p:cNvPr>
          <p:cNvSpPr txBox="1">
            <a:spLocks/>
          </p:cNvSpPr>
          <p:nvPr/>
        </p:nvSpPr>
        <p:spPr>
          <a:xfrm>
            <a:off x="3256931" y="442596"/>
            <a:ext cx="4983480" cy="6810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6">
                    <a:lumMod val="50000"/>
                  </a:schemeClr>
                </a:solidFill>
                <a:latin typeface="Candara" panose="020E0502030303020204" pitchFamily="34" charset="0"/>
              </a:rPr>
              <a:t>Impact of Flood on the State</a:t>
            </a:r>
          </a:p>
        </p:txBody>
      </p:sp>
    </p:spTree>
    <p:extLst>
      <p:ext uri="{BB962C8B-B14F-4D97-AF65-F5344CB8AC3E}">
        <p14:creationId xmlns:p14="http://schemas.microsoft.com/office/powerpoint/2010/main" val="1274218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EF4D23-9437-4954-A24A-9EA4EAA1BFFD}"/>
              </a:ext>
            </a:extLst>
          </p:cNvPr>
          <p:cNvSpPr txBox="1">
            <a:spLocks/>
          </p:cNvSpPr>
          <p:nvPr/>
        </p:nvSpPr>
        <p:spPr>
          <a:xfrm>
            <a:off x="3383280" y="868667"/>
            <a:ext cx="5486400" cy="6810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400" b="1" dirty="0">
              <a:solidFill>
                <a:schemeClr val="accent6">
                  <a:lumMod val="50000"/>
                </a:schemeClr>
              </a:solidFill>
              <a:latin typeface="Candara" panose="020E0502030303020204" pitchFamily="34" charset="0"/>
            </a:endParaRPr>
          </a:p>
        </p:txBody>
      </p:sp>
      <p:pic>
        <p:nvPicPr>
          <p:cNvPr id="6" name="Picture 5">
            <a:extLst>
              <a:ext uri="{FF2B5EF4-FFF2-40B4-BE49-F238E27FC236}">
                <a16:creationId xmlns:a16="http://schemas.microsoft.com/office/drawing/2014/main" id="{9F9B5FD1-4287-4375-BF60-AE7B5A175B19}"/>
              </a:ext>
            </a:extLst>
          </p:cNvPr>
          <p:cNvPicPr>
            <a:picLocks noChangeAspect="1"/>
          </p:cNvPicPr>
          <p:nvPr/>
        </p:nvPicPr>
        <p:blipFill>
          <a:blip r:embed="rId3"/>
          <a:stretch>
            <a:fillRect/>
          </a:stretch>
        </p:blipFill>
        <p:spPr>
          <a:xfrm>
            <a:off x="0" y="0"/>
            <a:ext cx="2731245" cy="1127858"/>
          </a:xfrm>
          <a:prstGeom prst="rect">
            <a:avLst/>
          </a:prstGeom>
        </p:spPr>
      </p:pic>
      <p:cxnSp>
        <p:nvCxnSpPr>
          <p:cNvPr id="7" name="Straight Connector 6">
            <a:extLst>
              <a:ext uri="{FF2B5EF4-FFF2-40B4-BE49-F238E27FC236}">
                <a16:creationId xmlns:a16="http://schemas.microsoft.com/office/drawing/2014/main" id="{B4E72A07-A0F6-4121-BAF3-FF0F561F3423}"/>
              </a:ext>
            </a:extLst>
          </p:cNvPr>
          <p:cNvCxnSpPr>
            <a:cxnSpLocks/>
          </p:cNvCxnSpPr>
          <p:nvPr/>
        </p:nvCxnSpPr>
        <p:spPr>
          <a:xfrm>
            <a:off x="838200" y="6176963"/>
            <a:ext cx="1051560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sp>
        <p:nvSpPr>
          <p:cNvPr id="2" name="Slide Number Placeholder 1">
            <a:extLst>
              <a:ext uri="{FF2B5EF4-FFF2-40B4-BE49-F238E27FC236}">
                <a16:creationId xmlns:a16="http://schemas.microsoft.com/office/drawing/2014/main" id="{8BCC1403-EF40-4010-AC73-2B141EB65A9E}"/>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3" name="Rectangle 2">
            <a:extLst>
              <a:ext uri="{FF2B5EF4-FFF2-40B4-BE49-F238E27FC236}">
                <a16:creationId xmlns:a16="http://schemas.microsoft.com/office/drawing/2014/main" id="{6AEA6C16-BD45-9F8D-9E6E-08B5E1B4A2FD}"/>
              </a:ext>
            </a:extLst>
          </p:cNvPr>
          <p:cNvSpPr/>
          <p:nvPr/>
        </p:nvSpPr>
        <p:spPr>
          <a:xfrm>
            <a:off x="9525000" y="446794"/>
            <a:ext cx="1679988" cy="681064"/>
          </a:xfrm>
          <a:prstGeom prst="rect">
            <a:avLst/>
          </a:prstGeom>
          <a:solidFill>
            <a:schemeClr val="accent4">
              <a:lumMod val="75000"/>
              <a:shade val="30000"/>
              <a:satMod val="11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50000"/>
              </a:lnSpc>
            </a:pPr>
            <a:r>
              <a:rPr lang="en-US" sz="1600" dirty="0">
                <a:effectLst/>
                <a:latin typeface="Candara" panose="020E0502030303020204" pitchFamily="34" charset="0"/>
                <a:ea typeface="Calibri" panose="020F0502020204030204" pitchFamily="34" charset="0"/>
                <a:cs typeface="Times New Roman (Body CS)"/>
              </a:rPr>
              <a:t>N G – C A R E S</a:t>
            </a:r>
            <a:endParaRPr lang="en-NG" sz="1600" dirty="0">
              <a:effectLst/>
              <a:latin typeface="Candara" panose="020E0502030303020204" pitchFamily="34" charset="0"/>
              <a:ea typeface="Calibri" panose="020F0502020204030204" pitchFamily="34" charset="0"/>
              <a:cs typeface="Times New Roman (Body CS)"/>
            </a:endParaRPr>
          </a:p>
        </p:txBody>
      </p:sp>
      <p:sp>
        <p:nvSpPr>
          <p:cNvPr id="8" name="TextBox 7">
            <a:extLst>
              <a:ext uri="{FF2B5EF4-FFF2-40B4-BE49-F238E27FC236}">
                <a16:creationId xmlns:a16="http://schemas.microsoft.com/office/drawing/2014/main" id="{CDF1182F-DB7D-92DD-19B0-86E29227E2D5}"/>
              </a:ext>
            </a:extLst>
          </p:cNvPr>
          <p:cNvSpPr txBox="1"/>
          <p:nvPr/>
        </p:nvSpPr>
        <p:spPr>
          <a:xfrm>
            <a:off x="274910" y="2810132"/>
            <a:ext cx="1208202" cy="369332"/>
          </a:xfrm>
          <a:prstGeom prst="rect">
            <a:avLst/>
          </a:prstGeom>
          <a:noFill/>
        </p:spPr>
        <p:txBody>
          <a:bodyPr wrap="square" rtlCol="0">
            <a:spAutoFit/>
          </a:bodyPr>
          <a:lstStyle/>
          <a:p>
            <a:endParaRPr lang="en-GB" dirty="0">
              <a:latin typeface="Candara" panose="020E0502030303020204" pitchFamily="34" charset="0"/>
            </a:endParaRPr>
          </a:p>
        </p:txBody>
      </p:sp>
      <p:pic>
        <p:nvPicPr>
          <p:cNvPr id="4098" name="Picture 2" descr="26,463 Arrow Symbol Stock Videos and Royalty-Free Footage - iStock">
            <a:extLst>
              <a:ext uri="{FF2B5EF4-FFF2-40B4-BE49-F238E27FC236}">
                <a16:creationId xmlns:a16="http://schemas.microsoft.com/office/drawing/2014/main" id="{717FB397-7DEC-35C6-B2F2-19CD02B1F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387798" flipH="1">
            <a:off x="4542798" y="1873237"/>
            <a:ext cx="1589663" cy="64223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DE11DB4-BF95-B034-AB49-94155B8F3EF8}"/>
              </a:ext>
            </a:extLst>
          </p:cNvPr>
          <p:cNvSpPr txBox="1"/>
          <p:nvPr/>
        </p:nvSpPr>
        <p:spPr>
          <a:xfrm>
            <a:off x="7030807" y="3828266"/>
            <a:ext cx="5012328" cy="2215991"/>
          </a:xfrm>
          <a:prstGeom prst="rect">
            <a:avLst/>
          </a:prstGeom>
          <a:noFill/>
        </p:spPr>
        <p:txBody>
          <a:bodyPr wrap="square" rtlCol="0">
            <a:spAutoFit/>
          </a:bodyPr>
          <a:lstStyle/>
          <a:p>
            <a:pPr marL="800100" lvl="1" indent="-342900">
              <a:buFont typeface="Wingdings" pitchFamily="2" charset="2"/>
              <a:buChar char="Ø"/>
            </a:pPr>
            <a:r>
              <a:rPr lang="en-US" sz="2000" dirty="0">
                <a:latin typeface="Abadi" panose="020B0604020104020204" pitchFamily="34" charset="0"/>
              </a:rPr>
              <a:t>Changes due to implementation delays and governance structure and system imperatives– Operation modalities and challenges.</a:t>
            </a:r>
          </a:p>
          <a:p>
            <a:pPr marL="800100" lvl="1" indent="-342900">
              <a:buFont typeface="Wingdings" pitchFamily="2" charset="2"/>
              <a:buChar char="Ø"/>
            </a:pPr>
            <a:r>
              <a:rPr lang="en-US" sz="2000" dirty="0">
                <a:latin typeface="Abadi" panose="020B0604020104020204" pitchFamily="34" charset="0"/>
              </a:rPr>
              <a:t>Changes to address Funds flow and Financial Management issues</a:t>
            </a:r>
          </a:p>
          <a:p>
            <a:endParaRPr lang="en-NG" dirty="0">
              <a:latin typeface="Abadi" panose="020B0604020104020204" pitchFamily="34" charset="0"/>
            </a:endParaRPr>
          </a:p>
        </p:txBody>
      </p:sp>
      <p:sp>
        <p:nvSpPr>
          <p:cNvPr id="14" name="TextBox 13">
            <a:extLst>
              <a:ext uri="{FF2B5EF4-FFF2-40B4-BE49-F238E27FC236}">
                <a16:creationId xmlns:a16="http://schemas.microsoft.com/office/drawing/2014/main" id="{2FD99DD8-51A7-0FD4-0711-3F05593E8334}"/>
              </a:ext>
            </a:extLst>
          </p:cNvPr>
          <p:cNvSpPr txBox="1"/>
          <p:nvPr/>
        </p:nvSpPr>
        <p:spPr>
          <a:xfrm>
            <a:off x="274910" y="1358594"/>
            <a:ext cx="4867193" cy="2308324"/>
          </a:xfrm>
          <a:prstGeom prst="rect">
            <a:avLst/>
          </a:prstGeom>
          <a:noFill/>
        </p:spPr>
        <p:txBody>
          <a:bodyPr wrap="square">
            <a:spAutoFit/>
          </a:bodyPr>
          <a:lstStyle/>
          <a:p>
            <a:pPr lvl="0"/>
            <a:r>
              <a:rPr lang="en-US" sz="2400" b="1" dirty="0">
                <a:solidFill>
                  <a:schemeClr val="accent2">
                    <a:lumMod val="50000"/>
                  </a:schemeClr>
                </a:solidFill>
                <a:latin typeface="Abadi" panose="020B0604020104020204" pitchFamily="34" charset="0"/>
              </a:rPr>
              <a:t>The restructuring will support the States flood management/response strategy, by reallocating the funds to priority Disbursement Linked Indicators (DLIs) related to flood impact responses.</a:t>
            </a:r>
            <a:r>
              <a:rPr lang="en-NG" sz="2400" b="1" dirty="0">
                <a:solidFill>
                  <a:schemeClr val="accent2">
                    <a:lumMod val="50000"/>
                  </a:schemeClr>
                </a:solidFill>
                <a:latin typeface="Abadi" panose="020B0604020104020204" pitchFamily="34" charset="0"/>
              </a:rPr>
              <a:t> </a:t>
            </a:r>
            <a:endParaRPr lang="en-US" sz="2400" b="1" dirty="0">
              <a:solidFill>
                <a:schemeClr val="accent2">
                  <a:lumMod val="50000"/>
                </a:schemeClr>
              </a:solidFill>
              <a:latin typeface="Abadi" panose="020B0604020104020204" pitchFamily="34" charset="0"/>
            </a:endParaRPr>
          </a:p>
        </p:txBody>
      </p:sp>
      <p:pic>
        <p:nvPicPr>
          <p:cNvPr id="15" name="Picture 14" descr="Yobe State Emergency Management Authority (SEMA)">
            <a:extLst>
              <a:ext uri="{FF2B5EF4-FFF2-40B4-BE49-F238E27FC236}">
                <a16:creationId xmlns:a16="http://schemas.microsoft.com/office/drawing/2014/main" id="{DE6F745E-B089-7C2B-E04E-E7DCE78BB8C1}"/>
              </a:ext>
            </a:extLst>
          </p:cNvPr>
          <p:cNvPicPr>
            <a:picLocks noChangeAspect="1"/>
          </p:cNvPicPr>
          <p:nvPr/>
        </p:nvPicPr>
        <p:blipFill>
          <a:blip r:embed="rId5"/>
          <a:stretch>
            <a:fillRect/>
          </a:stretch>
        </p:blipFill>
        <p:spPr>
          <a:xfrm>
            <a:off x="362098" y="3699325"/>
            <a:ext cx="3231708" cy="2242348"/>
          </a:xfrm>
          <a:prstGeom prst="rect">
            <a:avLst/>
          </a:prstGeom>
        </p:spPr>
      </p:pic>
      <p:pic>
        <p:nvPicPr>
          <p:cNvPr id="16" name="Picture 15" descr="A picture containing outdoor, sky, house&#10;&#10;Description automatically generated">
            <a:extLst>
              <a:ext uri="{FF2B5EF4-FFF2-40B4-BE49-F238E27FC236}">
                <a16:creationId xmlns:a16="http://schemas.microsoft.com/office/drawing/2014/main" id="{361512ED-240D-AD84-F2EC-59C2CC8F5E0E}"/>
              </a:ext>
            </a:extLst>
          </p:cNvPr>
          <p:cNvPicPr>
            <a:picLocks noChangeAspect="1"/>
          </p:cNvPicPr>
          <p:nvPr/>
        </p:nvPicPr>
        <p:blipFill>
          <a:blip r:embed="rId6"/>
          <a:stretch>
            <a:fillRect/>
          </a:stretch>
        </p:blipFill>
        <p:spPr>
          <a:xfrm>
            <a:off x="3870253" y="3762002"/>
            <a:ext cx="3649908" cy="2116993"/>
          </a:xfrm>
          <a:prstGeom prst="rect">
            <a:avLst/>
          </a:prstGeom>
        </p:spPr>
      </p:pic>
      <p:sp>
        <p:nvSpPr>
          <p:cNvPr id="17" name="TextBox 16">
            <a:extLst>
              <a:ext uri="{FF2B5EF4-FFF2-40B4-BE49-F238E27FC236}">
                <a16:creationId xmlns:a16="http://schemas.microsoft.com/office/drawing/2014/main" id="{EC01EE8A-F3FB-BFFD-B808-2B02FC367266}"/>
              </a:ext>
            </a:extLst>
          </p:cNvPr>
          <p:cNvSpPr txBox="1"/>
          <p:nvPr/>
        </p:nvSpPr>
        <p:spPr>
          <a:xfrm>
            <a:off x="274910" y="5915600"/>
            <a:ext cx="3671245" cy="430887"/>
          </a:xfrm>
          <a:prstGeom prst="rect">
            <a:avLst/>
          </a:prstGeom>
          <a:noFill/>
        </p:spPr>
        <p:txBody>
          <a:bodyPr wrap="square" rtlCol="0">
            <a:spAutoFit/>
          </a:bodyPr>
          <a:lstStyle/>
          <a:p>
            <a:r>
              <a:rPr lang="en-NG" sz="1100" dirty="0"/>
              <a:t>Source: </a:t>
            </a:r>
            <a:r>
              <a:rPr lang="en-GB" sz="1100" dirty="0"/>
              <a:t>Yobe State Emergency Management Authority (SEMA)</a:t>
            </a:r>
            <a:endParaRPr lang="en-NG" sz="1100" dirty="0"/>
          </a:p>
        </p:txBody>
      </p:sp>
      <p:sp>
        <p:nvSpPr>
          <p:cNvPr id="18" name="TextBox 17">
            <a:extLst>
              <a:ext uri="{FF2B5EF4-FFF2-40B4-BE49-F238E27FC236}">
                <a16:creationId xmlns:a16="http://schemas.microsoft.com/office/drawing/2014/main" id="{EA530101-6F0D-00AD-5C56-CC815D266DE7}"/>
              </a:ext>
            </a:extLst>
          </p:cNvPr>
          <p:cNvSpPr txBox="1"/>
          <p:nvPr/>
        </p:nvSpPr>
        <p:spPr>
          <a:xfrm>
            <a:off x="3847840" y="5911551"/>
            <a:ext cx="1612236" cy="276999"/>
          </a:xfrm>
          <a:prstGeom prst="rect">
            <a:avLst/>
          </a:prstGeom>
          <a:noFill/>
        </p:spPr>
        <p:txBody>
          <a:bodyPr wrap="square" rtlCol="0">
            <a:spAutoFit/>
          </a:bodyPr>
          <a:lstStyle/>
          <a:p>
            <a:r>
              <a:rPr lang="en-NG" sz="1200" dirty="0"/>
              <a:t>Source: Anambra State</a:t>
            </a:r>
          </a:p>
        </p:txBody>
      </p:sp>
      <p:sp>
        <p:nvSpPr>
          <p:cNvPr id="19" name="TextBox 18">
            <a:extLst>
              <a:ext uri="{FF2B5EF4-FFF2-40B4-BE49-F238E27FC236}">
                <a16:creationId xmlns:a16="http://schemas.microsoft.com/office/drawing/2014/main" id="{A003F786-421C-B8E3-967A-DBDF216978D9}"/>
              </a:ext>
            </a:extLst>
          </p:cNvPr>
          <p:cNvSpPr txBox="1"/>
          <p:nvPr/>
        </p:nvSpPr>
        <p:spPr>
          <a:xfrm>
            <a:off x="5794138" y="1248043"/>
            <a:ext cx="6227522" cy="2492990"/>
          </a:xfrm>
          <a:prstGeom prst="rect">
            <a:avLst/>
          </a:prstGeom>
          <a:noFill/>
        </p:spPr>
        <p:txBody>
          <a:bodyPr wrap="square" rtlCol="0">
            <a:spAutoFit/>
          </a:bodyPr>
          <a:lstStyle/>
          <a:p>
            <a:r>
              <a:rPr lang="en-US" sz="2800" b="1" dirty="0">
                <a:solidFill>
                  <a:schemeClr val="accent6">
                    <a:lumMod val="50000"/>
                  </a:schemeClr>
                </a:solidFill>
                <a:latin typeface="Abadi" panose="020B0604020104020204" pitchFamily="34" charset="0"/>
              </a:rPr>
              <a:t>Other Reasons for Restructuring NG CARES </a:t>
            </a:r>
            <a:endParaRPr lang="en-US" sz="2000" dirty="0">
              <a:solidFill>
                <a:srgbClr val="0070C0"/>
              </a:solidFill>
              <a:latin typeface="Abadi" panose="020B0604020104020204" pitchFamily="34" charset="0"/>
            </a:endParaRPr>
          </a:p>
          <a:p>
            <a:r>
              <a:rPr lang="en-US" sz="2000" dirty="0">
                <a:latin typeface="Abadi" panose="020B0604020104020204" pitchFamily="34" charset="0"/>
              </a:rPr>
              <a:t>Review of Performance and changes in State Priorities</a:t>
            </a:r>
          </a:p>
          <a:p>
            <a:pPr marL="342900" indent="-342900">
              <a:buFont typeface="Wingdings" pitchFamily="2" charset="2"/>
              <a:buChar char="Ø"/>
            </a:pPr>
            <a:r>
              <a:rPr lang="en-US" sz="2000" dirty="0">
                <a:latin typeface="Abadi" panose="020B0604020104020204" pitchFamily="34" charset="0"/>
              </a:rPr>
              <a:t>Changes to reflect response to other shocks – such as conflicts and insecurity.</a:t>
            </a:r>
          </a:p>
          <a:p>
            <a:pPr marL="342900" indent="-342900">
              <a:buFont typeface="Wingdings" pitchFamily="2" charset="2"/>
              <a:buChar char="Ø"/>
            </a:pPr>
            <a:r>
              <a:rPr lang="en-US" sz="2000" dirty="0">
                <a:latin typeface="Abadi" panose="020B0604020104020204" pitchFamily="34" charset="0"/>
              </a:rPr>
              <a:t>Changes to reflect economic realities – DLI Pricing and Targets</a:t>
            </a:r>
          </a:p>
        </p:txBody>
      </p:sp>
    </p:spTree>
    <p:extLst>
      <p:ext uri="{BB962C8B-B14F-4D97-AF65-F5344CB8AC3E}">
        <p14:creationId xmlns:p14="http://schemas.microsoft.com/office/powerpoint/2010/main" val="2448792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EF4D23-9437-4954-A24A-9EA4EAA1BFFD}"/>
              </a:ext>
            </a:extLst>
          </p:cNvPr>
          <p:cNvSpPr txBox="1">
            <a:spLocks/>
          </p:cNvSpPr>
          <p:nvPr/>
        </p:nvSpPr>
        <p:spPr>
          <a:xfrm>
            <a:off x="3785191" y="446794"/>
            <a:ext cx="3761374" cy="6810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chemeClr val="accent6">
                    <a:lumMod val="50000"/>
                  </a:schemeClr>
                </a:solidFill>
                <a:latin typeface="Candara" panose="020E0502030303020204" pitchFamily="34" charset="0"/>
              </a:rPr>
              <a:t>Prayers /Next Steps </a:t>
            </a:r>
          </a:p>
        </p:txBody>
      </p:sp>
      <p:pic>
        <p:nvPicPr>
          <p:cNvPr id="6" name="Picture 5">
            <a:extLst>
              <a:ext uri="{FF2B5EF4-FFF2-40B4-BE49-F238E27FC236}">
                <a16:creationId xmlns:a16="http://schemas.microsoft.com/office/drawing/2014/main" id="{9F9B5FD1-4287-4375-BF60-AE7B5A175B19}"/>
              </a:ext>
            </a:extLst>
          </p:cNvPr>
          <p:cNvPicPr>
            <a:picLocks noChangeAspect="1"/>
          </p:cNvPicPr>
          <p:nvPr/>
        </p:nvPicPr>
        <p:blipFill>
          <a:blip r:embed="rId3"/>
          <a:stretch>
            <a:fillRect/>
          </a:stretch>
        </p:blipFill>
        <p:spPr>
          <a:xfrm>
            <a:off x="0" y="0"/>
            <a:ext cx="2731245" cy="1127858"/>
          </a:xfrm>
          <a:prstGeom prst="rect">
            <a:avLst/>
          </a:prstGeom>
        </p:spPr>
      </p:pic>
      <p:cxnSp>
        <p:nvCxnSpPr>
          <p:cNvPr id="7" name="Straight Connector 6">
            <a:extLst>
              <a:ext uri="{FF2B5EF4-FFF2-40B4-BE49-F238E27FC236}">
                <a16:creationId xmlns:a16="http://schemas.microsoft.com/office/drawing/2014/main" id="{B4E72A07-A0F6-4121-BAF3-FF0F561F3423}"/>
              </a:ext>
            </a:extLst>
          </p:cNvPr>
          <p:cNvCxnSpPr>
            <a:cxnSpLocks/>
          </p:cNvCxnSpPr>
          <p:nvPr/>
        </p:nvCxnSpPr>
        <p:spPr>
          <a:xfrm>
            <a:off x="838200" y="6176963"/>
            <a:ext cx="1051560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sp>
        <p:nvSpPr>
          <p:cNvPr id="2" name="Slide Number Placeholder 1">
            <a:extLst>
              <a:ext uri="{FF2B5EF4-FFF2-40B4-BE49-F238E27FC236}">
                <a16:creationId xmlns:a16="http://schemas.microsoft.com/office/drawing/2014/main" id="{8BCC1403-EF40-4010-AC73-2B141EB65A9E}"/>
              </a:ext>
            </a:extLst>
          </p:cNvPr>
          <p:cNvSpPr>
            <a:spLocks noGrp="1"/>
          </p:cNvSpPr>
          <p:nvPr>
            <p:ph type="sldNum" sz="quarter" idx="12"/>
          </p:nvPr>
        </p:nvSpPr>
        <p:spPr/>
        <p:txBody>
          <a:bodyPr/>
          <a:lstStyle/>
          <a:p>
            <a:fld id="{3A98EE3D-8CD1-4C3F-BD1C-C98C9596463C}" type="slidenum">
              <a:rPr lang="en-US" smtClean="0"/>
              <a:t>8</a:t>
            </a:fld>
            <a:endParaRPr lang="en-US" dirty="0"/>
          </a:p>
        </p:txBody>
      </p:sp>
      <p:sp>
        <p:nvSpPr>
          <p:cNvPr id="3" name="Rectangle 2">
            <a:extLst>
              <a:ext uri="{FF2B5EF4-FFF2-40B4-BE49-F238E27FC236}">
                <a16:creationId xmlns:a16="http://schemas.microsoft.com/office/drawing/2014/main" id="{6AEA6C16-BD45-9F8D-9E6E-08B5E1B4A2FD}"/>
              </a:ext>
            </a:extLst>
          </p:cNvPr>
          <p:cNvSpPr/>
          <p:nvPr/>
        </p:nvSpPr>
        <p:spPr>
          <a:xfrm>
            <a:off x="9673812" y="340504"/>
            <a:ext cx="1679988" cy="681064"/>
          </a:xfrm>
          <a:prstGeom prst="rect">
            <a:avLst/>
          </a:prstGeom>
          <a:solidFill>
            <a:schemeClr val="accent4">
              <a:lumMod val="75000"/>
              <a:shade val="30000"/>
              <a:satMod val="11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50000"/>
              </a:lnSpc>
            </a:pPr>
            <a:r>
              <a:rPr lang="en-US" sz="1600" dirty="0">
                <a:effectLst/>
                <a:latin typeface="Candara" panose="020E0502030303020204" pitchFamily="34" charset="0"/>
                <a:ea typeface="Calibri" panose="020F0502020204030204" pitchFamily="34" charset="0"/>
                <a:cs typeface="Times New Roman (Body CS)"/>
              </a:rPr>
              <a:t>N G – C A R E S</a:t>
            </a:r>
            <a:endParaRPr lang="en-NG" sz="1600" dirty="0">
              <a:effectLst/>
              <a:latin typeface="Candara" panose="020E0502030303020204" pitchFamily="34" charset="0"/>
              <a:ea typeface="Calibri" panose="020F0502020204030204" pitchFamily="34" charset="0"/>
              <a:cs typeface="Times New Roman (Body CS)"/>
            </a:endParaRPr>
          </a:p>
        </p:txBody>
      </p:sp>
      <p:sp>
        <p:nvSpPr>
          <p:cNvPr id="8" name="TextBox 7">
            <a:extLst>
              <a:ext uri="{FF2B5EF4-FFF2-40B4-BE49-F238E27FC236}">
                <a16:creationId xmlns:a16="http://schemas.microsoft.com/office/drawing/2014/main" id="{CDF1182F-DB7D-92DD-19B0-86E29227E2D5}"/>
              </a:ext>
            </a:extLst>
          </p:cNvPr>
          <p:cNvSpPr txBox="1"/>
          <p:nvPr/>
        </p:nvSpPr>
        <p:spPr>
          <a:xfrm>
            <a:off x="274910" y="2810132"/>
            <a:ext cx="1208202" cy="369332"/>
          </a:xfrm>
          <a:prstGeom prst="rect">
            <a:avLst/>
          </a:prstGeom>
          <a:noFill/>
        </p:spPr>
        <p:txBody>
          <a:bodyPr wrap="square" rtlCol="0">
            <a:spAutoFit/>
          </a:bodyPr>
          <a:lstStyle/>
          <a:p>
            <a:endParaRPr lang="en-GB" dirty="0">
              <a:latin typeface="Candara" panose="020E0502030303020204" pitchFamily="34" charset="0"/>
            </a:endParaRPr>
          </a:p>
        </p:txBody>
      </p:sp>
      <p:sp>
        <p:nvSpPr>
          <p:cNvPr id="11" name="TextBox 10">
            <a:extLst>
              <a:ext uri="{FF2B5EF4-FFF2-40B4-BE49-F238E27FC236}">
                <a16:creationId xmlns:a16="http://schemas.microsoft.com/office/drawing/2014/main" id="{169EA65D-7789-2905-26EC-0EBE592CEF17}"/>
              </a:ext>
            </a:extLst>
          </p:cNvPr>
          <p:cNvSpPr txBox="1"/>
          <p:nvPr/>
        </p:nvSpPr>
        <p:spPr>
          <a:xfrm>
            <a:off x="961520" y="1167680"/>
            <a:ext cx="10515600" cy="5262979"/>
          </a:xfrm>
          <a:prstGeom prst="rect">
            <a:avLst/>
          </a:prstGeom>
          <a:noFill/>
        </p:spPr>
        <p:txBody>
          <a:bodyPr wrap="square">
            <a:spAutoFit/>
          </a:bodyPr>
          <a:lstStyle/>
          <a:p>
            <a:pPr marL="400050" indent="-400050" algn="just">
              <a:buFont typeface="+mj-lt"/>
              <a:buAutoNum type="romanUcPeriod"/>
            </a:pPr>
            <a:r>
              <a:rPr lang="en-US" sz="2800" b="1" dirty="0">
                <a:solidFill>
                  <a:schemeClr val="accent6">
                    <a:lumMod val="50000"/>
                  </a:schemeClr>
                </a:solidFill>
                <a:latin typeface="Candara" panose="020E0502030303020204" pitchFamily="34" charset="0"/>
                <a:ea typeface="Calibri" panose="020F0502020204030204" pitchFamily="34" charset="0"/>
              </a:rPr>
              <a:t>Improved Adherence to Fund Release Policy and Welfare of NG-CARES Staff </a:t>
            </a:r>
            <a:endParaRPr lang="en-US" sz="2800" dirty="0">
              <a:effectLst/>
              <a:latin typeface="Candara" panose="020E0502030303020204" pitchFamily="34" charset="0"/>
              <a:ea typeface="Calibri" panose="020F0502020204030204" pitchFamily="34" charset="0"/>
            </a:endParaRPr>
          </a:p>
          <a:p>
            <a:pPr marL="400050" indent="-400050" algn="just">
              <a:buFont typeface="+mj-lt"/>
              <a:buAutoNum type="romanUcPeriod"/>
            </a:pPr>
            <a:endParaRPr lang="en-US" sz="2800" dirty="0">
              <a:latin typeface="Candara" panose="020E0502030303020204" pitchFamily="34" charset="0"/>
              <a:ea typeface="Calibri" panose="020F0502020204030204" pitchFamily="34" charset="0"/>
            </a:endParaRPr>
          </a:p>
          <a:p>
            <a:pPr marL="400050" indent="-400050" algn="just">
              <a:buFont typeface="+mj-lt"/>
              <a:buAutoNum type="romanUcPeriod"/>
            </a:pPr>
            <a:r>
              <a:rPr lang="en-US" sz="2800" b="1" dirty="0">
                <a:solidFill>
                  <a:schemeClr val="accent6">
                    <a:lumMod val="50000"/>
                  </a:schemeClr>
                </a:solidFill>
                <a:effectLst/>
                <a:latin typeface="Candara" panose="020E0502030303020204" pitchFamily="34" charset="0"/>
                <a:ea typeface="Calibri" panose="020F0502020204030204" pitchFamily="34" charset="0"/>
              </a:rPr>
              <a:t> World Bank Approval of Restructuring </a:t>
            </a:r>
            <a:r>
              <a:rPr lang="en-US" sz="2800" dirty="0">
                <a:effectLst/>
                <a:latin typeface="Candara" panose="020E0502030303020204" pitchFamily="34" charset="0"/>
                <a:ea typeface="Calibri" panose="020F0502020204030204" pitchFamily="34" charset="0"/>
              </a:rPr>
              <a:t>–May 2023 </a:t>
            </a:r>
          </a:p>
          <a:p>
            <a:pPr marL="400050" indent="-400050" algn="just">
              <a:buFont typeface="+mj-lt"/>
              <a:buAutoNum type="romanUcPeriod"/>
            </a:pPr>
            <a:endParaRPr lang="en-US" sz="2800" dirty="0">
              <a:solidFill>
                <a:schemeClr val="accent2">
                  <a:lumMod val="50000"/>
                </a:schemeClr>
              </a:solidFill>
              <a:latin typeface="Candara" panose="020E0502030303020204" pitchFamily="34" charset="0"/>
              <a:ea typeface="Calibri" panose="020F0502020204030204" pitchFamily="34" charset="0"/>
            </a:endParaRPr>
          </a:p>
          <a:p>
            <a:pPr marL="400050" indent="-400050" algn="just">
              <a:buFont typeface="+mj-lt"/>
              <a:buAutoNum type="romanUcPeriod"/>
            </a:pPr>
            <a:r>
              <a:rPr lang="en-US" sz="2800" b="1" dirty="0">
                <a:solidFill>
                  <a:schemeClr val="accent2">
                    <a:lumMod val="50000"/>
                  </a:schemeClr>
                </a:solidFill>
                <a:effectLst/>
                <a:latin typeface="Candara" panose="020E0502030303020204" pitchFamily="34" charset="0"/>
                <a:ea typeface="Calibri" panose="020F0502020204030204" pitchFamily="34" charset="0"/>
              </a:rPr>
              <a:t> Special Planning Meeting with SCSC Chairmen </a:t>
            </a:r>
            <a:r>
              <a:rPr lang="en-US" sz="2800" dirty="0">
                <a:effectLst/>
                <a:latin typeface="Candara" panose="020E0502030303020204" pitchFamily="34" charset="0"/>
                <a:ea typeface="Calibri" panose="020F0502020204030204" pitchFamily="34" charset="0"/>
              </a:rPr>
              <a:t>– May 31 – June 1</a:t>
            </a:r>
          </a:p>
          <a:p>
            <a:pPr marL="400050" indent="-400050" algn="just">
              <a:buFont typeface="+mj-lt"/>
              <a:buAutoNum type="romanUcPeriod"/>
            </a:pPr>
            <a:endParaRPr lang="en-US" sz="2800" b="1" dirty="0">
              <a:solidFill>
                <a:schemeClr val="accent6">
                  <a:lumMod val="50000"/>
                </a:schemeClr>
              </a:solidFill>
              <a:latin typeface="Candara" panose="020E0502030303020204" pitchFamily="34" charset="0"/>
              <a:ea typeface="Calibri" panose="020F0502020204030204" pitchFamily="34" charset="0"/>
            </a:endParaRPr>
          </a:p>
          <a:p>
            <a:pPr marL="400050" indent="-400050" algn="just">
              <a:buFont typeface="+mj-lt"/>
              <a:buAutoNum type="romanUcPeriod"/>
            </a:pPr>
            <a:r>
              <a:rPr lang="en-US" sz="2800" b="1" dirty="0">
                <a:solidFill>
                  <a:schemeClr val="accent6">
                    <a:lumMod val="50000"/>
                  </a:schemeClr>
                </a:solidFill>
                <a:effectLst/>
                <a:latin typeface="Candara" panose="020E0502030303020204" pitchFamily="34" charset="0"/>
                <a:ea typeface="Calibri" panose="020F0502020204030204" pitchFamily="34" charset="0"/>
              </a:rPr>
              <a:t> 2</a:t>
            </a:r>
            <a:r>
              <a:rPr lang="en-US" sz="2800" b="1" baseline="30000" dirty="0">
                <a:solidFill>
                  <a:schemeClr val="accent6">
                    <a:lumMod val="50000"/>
                  </a:schemeClr>
                </a:solidFill>
                <a:effectLst/>
                <a:latin typeface="Candara" panose="020E0502030303020204" pitchFamily="34" charset="0"/>
                <a:ea typeface="Calibri" panose="020F0502020204030204" pitchFamily="34" charset="0"/>
              </a:rPr>
              <a:t>nd</a:t>
            </a:r>
            <a:r>
              <a:rPr lang="en-US" sz="2800" b="1" dirty="0">
                <a:solidFill>
                  <a:schemeClr val="accent6">
                    <a:lumMod val="50000"/>
                  </a:schemeClr>
                </a:solidFill>
                <a:effectLst/>
                <a:latin typeface="Candara" panose="020E0502030303020204" pitchFamily="34" charset="0"/>
                <a:ea typeface="Calibri" panose="020F0502020204030204" pitchFamily="34" charset="0"/>
              </a:rPr>
              <a:t> Advance Disbursement </a:t>
            </a:r>
            <a:r>
              <a:rPr lang="en-US" sz="2800" b="1" dirty="0">
                <a:solidFill>
                  <a:schemeClr val="accent6">
                    <a:lumMod val="50000"/>
                  </a:schemeClr>
                </a:solidFill>
                <a:latin typeface="Candara" panose="020E0502030303020204" pitchFamily="34" charset="0"/>
                <a:ea typeface="Calibri" panose="020F0502020204030204" pitchFamily="34" charset="0"/>
              </a:rPr>
              <a:t>– June 2023</a:t>
            </a:r>
          </a:p>
          <a:p>
            <a:pPr marL="400050" indent="-400050" algn="just">
              <a:buFont typeface="+mj-lt"/>
              <a:buAutoNum type="romanUcPeriod"/>
            </a:pPr>
            <a:endParaRPr lang="en-US" sz="2800" dirty="0">
              <a:solidFill>
                <a:schemeClr val="accent6">
                  <a:lumMod val="50000"/>
                </a:schemeClr>
              </a:solidFill>
              <a:effectLst/>
              <a:latin typeface="Candara" panose="020E0502030303020204" pitchFamily="34" charset="0"/>
              <a:ea typeface="Calibri" panose="020F0502020204030204" pitchFamily="34" charset="0"/>
            </a:endParaRPr>
          </a:p>
          <a:p>
            <a:pPr marL="400050" indent="-400050" algn="just">
              <a:buFont typeface="+mj-lt"/>
              <a:buAutoNum type="romanUcPeriod"/>
            </a:pPr>
            <a:r>
              <a:rPr lang="en-US" sz="2800" b="1" dirty="0">
                <a:solidFill>
                  <a:schemeClr val="accent6">
                    <a:lumMod val="50000"/>
                  </a:schemeClr>
                </a:solidFill>
                <a:latin typeface="Candara" panose="020E0502030303020204" pitchFamily="34" charset="0"/>
                <a:ea typeface="Calibri" panose="020F0502020204030204" pitchFamily="34" charset="0"/>
              </a:rPr>
              <a:t>2</a:t>
            </a:r>
            <a:r>
              <a:rPr lang="en-US" sz="2800" b="1" baseline="30000" dirty="0">
                <a:solidFill>
                  <a:schemeClr val="accent6">
                    <a:lumMod val="50000"/>
                  </a:schemeClr>
                </a:solidFill>
                <a:latin typeface="Candara" panose="020E0502030303020204" pitchFamily="34" charset="0"/>
                <a:ea typeface="Calibri" panose="020F0502020204030204" pitchFamily="34" charset="0"/>
              </a:rPr>
              <a:t>nd</a:t>
            </a:r>
            <a:r>
              <a:rPr lang="en-US" sz="2800" b="1" dirty="0">
                <a:solidFill>
                  <a:schemeClr val="accent6">
                    <a:lumMod val="50000"/>
                  </a:schemeClr>
                </a:solidFill>
                <a:latin typeface="Candara" panose="020E0502030303020204" pitchFamily="34" charset="0"/>
                <a:ea typeface="Calibri" panose="020F0502020204030204" pitchFamily="34" charset="0"/>
              </a:rPr>
              <a:t> IVA assessment in June 2023 </a:t>
            </a:r>
            <a:r>
              <a:rPr lang="en-US" sz="2800" dirty="0">
                <a:solidFill>
                  <a:schemeClr val="accent6">
                    <a:lumMod val="50000"/>
                  </a:schemeClr>
                </a:solidFill>
                <a:latin typeface="Candara" panose="020E0502030303020204" pitchFamily="34" charset="0"/>
                <a:ea typeface="Calibri" panose="020F0502020204030204" pitchFamily="34" charset="0"/>
              </a:rPr>
              <a:t>– </a:t>
            </a:r>
            <a:r>
              <a:rPr lang="en-US" sz="2800" b="1" dirty="0">
                <a:solidFill>
                  <a:schemeClr val="accent6">
                    <a:lumMod val="50000"/>
                  </a:schemeClr>
                </a:solidFill>
                <a:latin typeface="Candara" panose="020E0502030303020204" pitchFamily="34" charset="0"/>
                <a:ea typeface="Calibri" panose="020F0502020204030204" pitchFamily="34" charset="0"/>
              </a:rPr>
              <a:t>3</a:t>
            </a:r>
            <a:r>
              <a:rPr lang="en-US" sz="2800" b="1" baseline="30000" dirty="0">
                <a:solidFill>
                  <a:schemeClr val="accent6">
                    <a:lumMod val="50000"/>
                  </a:schemeClr>
                </a:solidFill>
                <a:latin typeface="Candara" panose="020E0502030303020204" pitchFamily="34" charset="0"/>
                <a:ea typeface="Calibri" panose="020F0502020204030204" pitchFamily="34" charset="0"/>
              </a:rPr>
              <a:t>rd</a:t>
            </a:r>
            <a:r>
              <a:rPr lang="en-US" sz="2800" b="1" dirty="0">
                <a:solidFill>
                  <a:schemeClr val="accent6">
                    <a:lumMod val="50000"/>
                  </a:schemeClr>
                </a:solidFill>
                <a:latin typeface="Candara" panose="020E0502030303020204" pitchFamily="34" charset="0"/>
                <a:ea typeface="Calibri" panose="020F0502020204030204" pitchFamily="34" charset="0"/>
              </a:rPr>
              <a:t> &amp; 4</a:t>
            </a:r>
            <a:r>
              <a:rPr lang="en-US" sz="2800" b="1" baseline="30000" dirty="0">
                <a:solidFill>
                  <a:schemeClr val="accent6">
                    <a:lumMod val="50000"/>
                  </a:schemeClr>
                </a:solidFill>
                <a:latin typeface="Candara" panose="020E0502030303020204" pitchFamily="34" charset="0"/>
                <a:ea typeface="Calibri" panose="020F0502020204030204" pitchFamily="34" charset="0"/>
              </a:rPr>
              <a:t>th</a:t>
            </a:r>
            <a:r>
              <a:rPr lang="en-US" sz="2800" b="1" dirty="0">
                <a:solidFill>
                  <a:schemeClr val="accent6">
                    <a:lumMod val="50000"/>
                  </a:schemeClr>
                </a:solidFill>
                <a:latin typeface="Candara" panose="020E0502030303020204" pitchFamily="34" charset="0"/>
                <a:ea typeface="Calibri" panose="020F0502020204030204" pitchFamily="34" charset="0"/>
              </a:rPr>
              <a:t> Assessment in Dec ’23 &amp; Jun ‘24 respectively. </a:t>
            </a:r>
            <a:endParaRPr lang="en-US" sz="2800" b="1" dirty="0">
              <a:solidFill>
                <a:schemeClr val="accent6">
                  <a:lumMod val="50000"/>
                </a:schemeClr>
              </a:solidFill>
              <a:effectLst/>
              <a:latin typeface="Candara" panose="020E0502030303020204" pitchFamily="34" charset="0"/>
              <a:ea typeface="Calibri" panose="020F0502020204030204" pitchFamily="34" charset="0"/>
            </a:endParaRPr>
          </a:p>
          <a:p>
            <a:pPr marL="400050" indent="-400050" algn="just">
              <a:buFont typeface="+mj-lt"/>
              <a:buAutoNum type="romanUcPeriod"/>
            </a:pPr>
            <a:endParaRPr lang="en-US" sz="2800" dirty="0">
              <a:effectLst/>
              <a:latin typeface="Candara" panose="020E0502030303020204" pitchFamily="34" charset="0"/>
              <a:ea typeface="Calibri" panose="020F0502020204030204" pitchFamily="34" charset="0"/>
            </a:endParaRPr>
          </a:p>
        </p:txBody>
      </p:sp>
    </p:spTree>
    <p:extLst>
      <p:ext uri="{BB962C8B-B14F-4D97-AF65-F5344CB8AC3E}">
        <p14:creationId xmlns:p14="http://schemas.microsoft.com/office/powerpoint/2010/main" val="247808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EF4D23-9437-4954-A24A-9EA4EAA1BFFD}"/>
              </a:ext>
            </a:extLst>
          </p:cNvPr>
          <p:cNvSpPr txBox="1">
            <a:spLocks/>
          </p:cNvSpPr>
          <p:nvPr/>
        </p:nvSpPr>
        <p:spPr>
          <a:xfrm>
            <a:off x="4242816" y="2838931"/>
            <a:ext cx="3858768" cy="1294151"/>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chemeClr val="accent6">
                    <a:lumMod val="50000"/>
                  </a:schemeClr>
                </a:solidFill>
                <a:latin typeface="Candara" panose="020E0502030303020204" pitchFamily="34" charset="0"/>
              </a:rPr>
              <a:t>Thank You</a:t>
            </a:r>
          </a:p>
        </p:txBody>
      </p:sp>
      <p:pic>
        <p:nvPicPr>
          <p:cNvPr id="6" name="Picture 5">
            <a:extLst>
              <a:ext uri="{FF2B5EF4-FFF2-40B4-BE49-F238E27FC236}">
                <a16:creationId xmlns:a16="http://schemas.microsoft.com/office/drawing/2014/main" id="{9F9B5FD1-4287-4375-BF60-AE7B5A175B19}"/>
              </a:ext>
            </a:extLst>
          </p:cNvPr>
          <p:cNvPicPr>
            <a:picLocks noChangeAspect="1"/>
          </p:cNvPicPr>
          <p:nvPr/>
        </p:nvPicPr>
        <p:blipFill>
          <a:blip r:embed="rId3"/>
          <a:stretch>
            <a:fillRect/>
          </a:stretch>
        </p:blipFill>
        <p:spPr>
          <a:xfrm>
            <a:off x="0" y="0"/>
            <a:ext cx="2731245" cy="1127858"/>
          </a:xfrm>
          <a:prstGeom prst="rect">
            <a:avLst/>
          </a:prstGeom>
        </p:spPr>
      </p:pic>
      <p:cxnSp>
        <p:nvCxnSpPr>
          <p:cNvPr id="7" name="Straight Connector 6">
            <a:extLst>
              <a:ext uri="{FF2B5EF4-FFF2-40B4-BE49-F238E27FC236}">
                <a16:creationId xmlns:a16="http://schemas.microsoft.com/office/drawing/2014/main" id="{B4E72A07-A0F6-4121-BAF3-FF0F561F3423}"/>
              </a:ext>
            </a:extLst>
          </p:cNvPr>
          <p:cNvCxnSpPr>
            <a:cxnSpLocks/>
          </p:cNvCxnSpPr>
          <p:nvPr/>
        </p:nvCxnSpPr>
        <p:spPr>
          <a:xfrm>
            <a:off x="838200" y="6176963"/>
            <a:ext cx="10515600" cy="0"/>
          </a:xfrm>
          <a:prstGeom prst="line">
            <a:avLst/>
          </a:prstGeom>
          <a:ln w="57150">
            <a:solidFill>
              <a:schemeClr val="accent6">
                <a:lumMod val="50000"/>
              </a:schemeClr>
            </a:solidFill>
          </a:ln>
        </p:spPr>
        <p:style>
          <a:lnRef idx="3">
            <a:schemeClr val="dk1"/>
          </a:lnRef>
          <a:fillRef idx="0">
            <a:schemeClr val="dk1"/>
          </a:fillRef>
          <a:effectRef idx="2">
            <a:schemeClr val="dk1"/>
          </a:effectRef>
          <a:fontRef idx="minor">
            <a:schemeClr val="tx1"/>
          </a:fontRef>
        </p:style>
      </p:cxnSp>
      <p:sp>
        <p:nvSpPr>
          <p:cNvPr id="2" name="Slide Number Placeholder 1">
            <a:extLst>
              <a:ext uri="{FF2B5EF4-FFF2-40B4-BE49-F238E27FC236}">
                <a16:creationId xmlns:a16="http://schemas.microsoft.com/office/drawing/2014/main" id="{8BCC1403-EF40-4010-AC73-2B141EB65A9E}"/>
              </a:ext>
            </a:extLst>
          </p:cNvPr>
          <p:cNvSpPr>
            <a:spLocks noGrp="1"/>
          </p:cNvSpPr>
          <p:nvPr>
            <p:ph type="sldNum" sz="quarter" idx="12"/>
          </p:nvPr>
        </p:nvSpPr>
        <p:spPr/>
        <p:txBody>
          <a:bodyPr/>
          <a:lstStyle/>
          <a:p>
            <a:fld id="{3A98EE3D-8CD1-4C3F-BD1C-C98C9596463C}" type="slidenum">
              <a:rPr lang="en-US" smtClean="0"/>
              <a:t>9</a:t>
            </a:fld>
            <a:endParaRPr lang="en-US" dirty="0"/>
          </a:p>
        </p:txBody>
      </p:sp>
      <p:sp>
        <p:nvSpPr>
          <p:cNvPr id="3" name="Rectangle 2">
            <a:extLst>
              <a:ext uri="{FF2B5EF4-FFF2-40B4-BE49-F238E27FC236}">
                <a16:creationId xmlns:a16="http://schemas.microsoft.com/office/drawing/2014/main" id="{6AEA6C16-BD45-9F8D-9E6E-08B5E1B4A2FD}"/>
              </a:ext>
            </a:extLst>
          </p:cNvPr>
          <p:cNvSpPr/>
          <p:nvPr/>
        </p:nvSpPr>
        <p:spPr>
          <a:xfrm>
            <a:off x="9525000" y="446794"/>
            <a:ext cx="1679988" cy="681064"/>
          </a:xfrm>
          <a:prstGeom prst="rect">
            <a:avLst/>
          </a:prstGeom>
          <a:solidFill>
            <a:schemeClr val="accent4">
              <a:lumMod val="75000"/>
              <a:shade val="30000"/>
              <a:satMod val="11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lnSpc>
                <a:spcPct val="150000"/>
              </a:lnSpc>
            </a:pPr>
            <a:r>
              <a:rPr lang="en-US" sz="1600" dirty="0">
                <a:effectLst/>
                <a:latin typeface="Candara" panose="020E0502030303020204" pitchFamily="34" charset="0"/>
                <a:ea typeface="Calibri" panose="020F0502020204030204" pitchFamily="34" charset="0"/>
                <a:cs typeface="Times New Roman (Body CS)"/>
              </a:rPr>
              <a:t>N G – C A R E S</a:t>
            </a:r>
            <a:endParaRPr lang="en-NG" sz="1600" dirty="0">
              <a:effectLst/>
              <a:latin typeface="Candara" panose="020E0502030303020204" pitchFamily="34" charset="0"/>
              <a:ea typeface="Calibri" panose="020F0502020204030204" pitchFamily="34" charset="0"/>
              <a:cs typeface="Times New Roman (Body CS)"/>
            </a:endParaRPr>
          </a:p>
        </p:txBody>
      </p:sp>
      <p:sp>
        <p:nvSpPr>
          <p:cNvPr id="8" name="TextBox 7">
            <a:extLst>
              <a:ext uri="{FF2B5EF4-FFF2-40B4-BE49-F238E27FC236}">
                <a16:creationId xmlns:a16="http://schemas.microsoft.com/office/drawing/2014/main" id="{CDF1182F-DB7D-92DD-19B0-86E29227E2D5}"/>
              </a:ext>
            </a:extLst>
          </p:cNvPr>
          <p:cNvSpPr txBox="1"/>
          <p:nvPr/>
        </p:nvSpPr>
        <p:spPr>
          <a:xfrm>
            <a:off x="274910" y="2810132"/>
            <a:ext cx="1208202" cy="369332"/>
          </a:xfrm>
          <a:prstGeom prst="rect">
            <a:avLst/>
          </a:prstGeom>
          <a:noFill/>
        </p:spPr>
        <p:txBody>
          <a:bodyPr wrap="square" rtlCol="0">
            <a:spAutoFit/>
          </a:bodyPr>
          <a:lstStyle/>
          <a:p>
            <a:endParaRPr lang="en-GB" dirty="0">
              <a:latin typeface="Candara" panose="020E0502030303020204" pitchFamily="34" charset="0"/>
            </a:endParaRPr>
          </a:p>
        </p:txBody>
      </p:sp>
    </p:spTree>
    <p:extLst>
      <p:ext uri="{BB962C8B-B14F-4D97-AF65-F5344CB8AC3E}">
        <p14:creationId xmlns:p14="http://schemas.microsoft.com/office/powerpoint/2010/main" val="2661918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692</Words>
  <Application>Microsoft Macintosh PowerPoint</Application>
  <PresentationFormat>Widescreen</PresentationFormat>
  <Paragraphs>103</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Abadi</vt:lpstr>
      <vt:lpstr>Arial</vt:lpstr>
      <vt:lpstr>Calibri</vt:lpstr>
      <vt:lpstr>Calibri Light</vt:lpstr>
      <vt:lpstr>Candara</vt:lpstr>
      <vt:lpstr>Wingdings</vt:lpstr>
      <vt:lpstr>Office Theme</vt:lpstr>
      <vt:lpstr>Nigeria Covid-19 Action Recovery Economic Stimulus (NG-CARES) Programme for Results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2020-07-15T16:13:24Z</cp:lastPrinted>
  <dcterms:created xsi:type="dcterms:W3CDTF">2020-06-10T11:59:49Z</dcterms:created>
  <dcterms:modified xsi:type="dcterms:W3CDTF">2023-05-17T14:24:49Z</dcterms:modified>
</cp:coreProperties>
</file>