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6" r:id="rId4"/>
  </p:sldMasterIdLst>
  <p:notesMasterIdLst>
    <p:notesMasterId r:id="rId16"/>
  </p:notesMasterIdLst>
  <p:sldIdLst>
    <p:sldId id="278" r:id="rId5"/>
    <p:sldId id="284" r:id="rId6"/>
    <p:sldId id="301" r:id="rId7"/>
    <p:sldId id="297" r:id="rId8"/>
    <p:sldId id="302" r:id="rId9"/>
    <p:sldId id="303" r:id="rId10"/>
    <p:sldId id="304" r:id="rId11"/>
    <p:sldId id="305" r:id="rId12"/>
    <p:sldId id="306" r:id="rId13"/>
    <p:sldId id="307" r:id="rId14"/>
    <p:sldId id="29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3082" autoAdjust="0"/>
  </p:normalViewPr>
  <p:slideViewPr>
    <p:cSldViewPr snapToGrid="0">
      <p:cViewPr>
        <p:scale>
          <a:sx n="103" d="100"/>
          <a:sy n="103" d="100"/>
        </p:scale>
        <p:origin x="69" y="21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D7B67-49C7-4E12-AE26-60C4F44454C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6C1196-6442-4DB8-9848-A48844A9DE7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Context/</a:t>
          </a:r>
          <a:r>
            <a:rPr lang="en-NG"/>
            <a:t>Introduction </a:t>
          </a:r>
          <a:endParaRPr lang="en-US"/>
        </a:p>
      </dgm:t>
    </dgm:pt>
    <dgm:pt modelId="{60251862-DA00-4DE4-93CD-9747883D347A}" type="parTrans" cxnId="{CF48E6D2-92F7-4C7D-9D19-645604997121}">
      <dgm:prSet/>
      <dgm:spPr/>
      <dgm:t>
        <a:bodyPr/>
        <a:lstStyle/>
        <a:p>
          <a:endParaRPr lang="en-US"/>
        </a:p>
      </dgm:t>
    </dgm:pt>
    <dgm:pt modelId="{82DBA70A-4A5A-47A8-90E8-2E578208172E}" type="sibTrans" cxnId="{CF48E6D2-92F7-4C7D-9D19-645604997121}">
      <dgm:prSet/>
      <dgm:spPr/>
      <dgm:t>
        <a:bodyPr/>
        <a:lstStyle/>
        <a:p>
          <a:endParaRPr lang="en-US"/>
        </a:p>
      </dgm:t>
    </dgm:pt>
    <dgm:pt modelId="{75792900-CB4F-42B4-A983-5E0B9712856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Survey Findings</a:t>
          </a:r>
        </a:p>
      </dgm:t>
    </dgm:pt>
    <dgm:pt modelId="{DE45CC91-79F4-41A1-8E9E-46A1CCFF076B}" type="parTrans" cxnId="{BBCA411E-9821-4494-B816-0B06F229E6D3}">
      <dgm:prSet/>
      <dgm:spPr/>
      <dgm:t>
        <a:bodyPr/>
        <a:lstStyle/>
        <a:p>
          <a:endParaRPr lang="en-US"/>
        </a:p>
      </dgm:t>
    </dgm:pt>
    <dgm:pt modelId="{74B6855B-0124-475E-80F8-188187D34710}" type="sibTrans" cxnId="{BBCA411E-9821-4494-B816-0B06F229E6D3}">
      <dgm:prSet/>
      <dgm:spPr/>
      <dgm:t>
        <a:bodyPr/>
        <a:lstStyle/>
        <a:p>
          <a:endParaRPr lang="en-US"/>
        </a:p>
      </dgm:t>
    </dgm:pt>
    <dgm:pt modelId="{4F98AB6F-0D05-42BF-9967-E5ED2240FC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Solutions</a:t>
          </a:r>
        </a:p>
      </dgm:t>
    </dgm:pt>
    <dgm:pt modelId="{172BECFC-F0CB-4DAA-A64F-F6A73100F8E5}" type="parTrans" cxnId="{24909B7A-9B8A-4936-B509-54DCE9567ADA}">
      <dgm:prSet/>
      <dgm:spPr/>
      <dgm:t>
        <a:bodyPr/>
        <a:lstStyle/>
        <a:p>
          <a:endParaRPr lang="en-US"/>
        </a:p>
      </dgm:t>
    </dgm:pt>
    <dgm:pt modelId="{CA4C0D1A-5F02-438D-BB3F-01B9236033AD}" type="sibTrans" cxnId="{24909B7A-9B8A-4936-B509-54DCE9567ADA}">
      <dgm:prSet/>
      <dgm:spPr/>
      <dgm:t>
        <a:bodyPr/>
        <a:lstStyle/>
        <a:p>
          <a:endParaRPr lang="en-US"/>
        </a:p>
      </dgm:t>
    </dgm:pt>
    <dgm:pt modelId="{2802C52A-95CA-4D7E-8C48-49A6B77864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Outlook: Closing the Gap</a:t>
          </a:r>
        </a:p>
      </dgm:t>
    </dgm:pt>
    <dgm:pt modelId="{D2249ABA-398E-4B63-87CA-F769DA99DA1B}" type="parTrans" cxnId="{A09F9EDC-58A4-4F8C-8BE2-4B41D877E44D}">
      <dgm:prSet/>
      <dgm:spPr/>
      <dgm:t>
        <a:bodyPr/>
        <a:lstStyle/>
        <a:p>
          <a:endParaRPr lang="en-US"/>
        </a:p>
      </dgm:t>
    </dgm:pt>
    <dgm:pt modelId="{DB753787-C0F2-4DBD-AB12-8C0CDC3BA806}" type="sibTrans" cxnId="{A09F9EDC-58A4-4F8C-8BE2-4B41D877E44D}">
      <dgm:prSet/>
      <dgm:spPr/>
      <dgm:t>
        <a:bodyPr/>
        <a:lstStyle/>
        <a:p>
          <a:endParaRPr lang="en-US"/>
        </a:p>
      </dgm:t>
    </dgm:pt>
    <dgm:pt modelId="{CC1C075A-635E-4F85-8A64-4178ECF3C8C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Next Steps: Guiding Questions going Forward</a:t>
          </a:r>
        </a:p>
      </dgm:t>
    </dgm:pt>
    <dgm:pt modelId="{24B58334-6FAB-4E05-9BFA-90061853646A}" type="parTrans" cxnId="{97F3BDAB-4CEF-4F17-80A9-2A78D60EC7F0}">
      <dgm:prSet/>
      <dgm:spPr/>
      <dgm:t>
        <a:bodyPr/>
        <a:lstStyle/>
        <a:p>
          <a:endParaRPr lang="en-US"/>
        </a:p>
      </dgm:t>
    </dgm:pt>
    <dgm:pt modelId="{7DB5AB8F-BC92-436F-BB40-4F319964252B}" type="sibTrans" cxnId="{97F3BDAB-4CEF-4F17-80A9-2A78D60EC7F0}">
      <dgm:prSet/>
      <dgm:spPr/>
      <dgm:t>
        <a:bodyPr/>
        <a:lstStyle/>
        <a:p>
          <a:endParaRPr lang="en-US"/>
        </a:p>
      </dgm:t>
    </dgm:pt>
    <dgm:pt modelId="{1CA2250A-A5ED-4D81-B8C8-7B2CFC52EBF9}" type="pres">
      <dgm:prSet presAssocID="{30ED7B67-49C7-4E12-AE26-60C4F44454C0}" presName="root" presStyleCnt="0">
        <dgm:presLayoutVars>
          <dgm:dir/>
          <dgm:resizeHandles val="exact"/>
        </dgm:presLayoutVars>
      </dgm:prSet>
      <dgm:spPr/>
    </dgm:pt>
    <dgm:pt modelId="{44ABB6E2-17AF-4168-B1BD-D448C0F39563}" type="pres">
      <dgm:prSet presAssocID="{E26C1196-6442-4DB8-9848-A48844A9DE7E}" presName="compNode" presStyleCnt="0"/>
      <dgm:spPr/>
    </dgm:pt>
    <dgm:pt modelId="{466BA3F7-046B-4EC1-AC1A-20905ABDD94F}" type="pres">
      <dgm:prSet presAssocID="{E26C1196-6442-4DB8-9848-A48844A9DE7E}" presName="bgRect" presStyleLbl="bgShp" presStyleIdx="0" presStyleCnt="5"/>
      <dgm:spPr/>
    </dgm:pt>
    <dgm:pt modelId="{6E3CFBA2-E31B-43DA-846F-320E4EC99333}" type="pres">
      <dgm:prSet presAssocID="{E26C1196-6442-4DB8-9848-A48844A9DE7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19DA5AAF-D6D3-4B7A-AC48-08795B688F32}" type="pres">
      <dgm:prSet presAssocID="{E26C1196-6442-4DB8-9848-A48844A9DE7E}" presName="spaceRect" presStyleCnt="0"/>
      <dgm:spPr/>
    </dgm:pt>
    <dgm:pt modelId="{74AE7DA6-9A3A-41F2-9FA5-E53E821101F7}" type="pres">
      <dgm:prSet presAssocID="{E26C1196-6442-4DB8-9848-A48844A9DE7E}" presName="parTx" presStyleLbl="revTx" presStyleIdx="0" presStyleCnt="5">
        <dgm:presLayoutVars>
          <dgm:chMax val="0"/>
          <dgm:chPref val="0"/>
        </dgm:presLayoutVars>
      </dgm:prSet>
      <dgm:spPr/>
    </dgm:pt>
    <dgm:pt modelId="{0B5D95C6-84FE-4E58-AAB5-35E84FBB43CB}" type="pres">
      <dgm:prSet presAssocID="{82DBA70A-4A5A-47A8-90E8-2E578208172E}" presName="sibTrans" presStyleCnt="0"/>
      <dgm:spPr/>
    </dgm:pt>
    <dgm:pt modelId="{2DE204D5-0558-44DF-88EE-EEC7C158C6D9}" type="pres">
      <dgm:prSet presAssocID="{75792900-CB4F-42B4-A983-5E0B9712856B}" presName="compNode" presStyleCnt="0"/>
      <dgm:spPr/>
    </dgm:pt>
    <dgm:pt modelId="{9B7FB945-2329-4B32-9D93-610D1BF5D0A3}" type="pres">
      <dgm:prSet presAssocID="{75792900-CB4F-42B4-A983-5E0B9712856B}" presName="bgRect" presStyleLbl="bgShp" presStyleIdx="1" presStyleCnt="5"/>
      <dgm:spPr/>
    </dgm:pt>
    <dgm:pt modelId="{A6A5C751-DB02-47B6-896A-4321CD594A41}" type="pres">
      <dgm:prSet presAssocID="{75792900-CB4F-42B4-A983-5E0B9712856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69C552B9-DBEA-4E53-9287-5F250F3AADFD}" type="pres">
      <dgm:prSet presAssocID="{75792900-CB4F-42B4-A983-5E0B9712856B}" presName="spaceRect" presStyleCnt="0"/>
      <dgm:spPr/>
    </dgm:pt>
    <dgm:pt modelId="{5CAD97FD-7867-478F-8541-8EBF6C30CCC7}" type="pres">
      <dgm:prSet presAssocID="{75792900-CB4F-42B4-A983-5E0B9712856B}" presName="parTx" presStyleLbl="revTx" presStyleIdx="1" presStyleCnt="5">
        <dgm:presLayoutVars>
          <dgm:chMax val="0"/>
          <dgm:chPref val="0"/>
        </dgm:presLayoutVars>
      </dgm:prSet>
      <dgm:spPr/>
    </dgm:pt>
    <dgm:pt modelId="{0B5B0A20-DF6C-4B76-BB57-1422223F6B43}" type="pres">
      <dgm:prSet presAssocID="{74B6855B-0124-475E-80F8-188187D34710}" presName="sibTrans" presStyleCnt="0"/>
      <dgm:spPr/>
    </dgm:pt>
    <dgm:pt modelId="{23E3247A-6B35-4E89-98D8-592321FBC993}" type="pres">
      <dgm:prSet presAssocID="{4F98AB6F-0D05-42BF-9967-E5ED2240FCEC}" presName="compNode" presStyleCnt="0"/>
      <dgm:spPr/>
    </dgm:pt>
    <dgm:pt modelId="{1B1AE3D7-B6B3-4D29-A9AA-3B281D26569A}" type="pres">
      <dgm:prSet presAssocID="{4F98AB6F-0D05-42BF-9967-E5ED2240FCEC}" presName="bgRect" presStyleLbl="bgShp" presStyleIdx="2" presStyleCnt="5"/>
      <dgm:spPr/>
    </dgm:pt>
    <dgm:pt modelId="{A8168422-FC48-4763-858F-3B381A212791}" type="pres">
      <dgm:prSet presAssocID="{4F98AB6F-0D05-42BF-9967-E5ED2240FCE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13786E32-5577-4044-B2BF-E11C10FF1573}" type="pres">
      <dgm:prSet presAssocID="{4F98AB6F-0D05-42BF-9967-E5ED2240FCEC}" presName="spaceRect" presStyleCnt="0"/>
      <dgm:spPr/>
    </dgm:pt>
    <dgm:pt modelId="{7E2447A2-13FC-4D75-9FC1-24FAA485D0C2}" type="pres">
      <dgm:prSet presAssocID="{4F98AB6F-0D05-42BF-9967-E5ED2240FCEC}" presName="parTx" presStyleLbl="revTx" presStyleIdx="2" presStyleCnt="5">
        <dgm:presLayoutVars>
          <dgm:chMax val="0"/>
          <dgm:chPref val="0"/>
        </dgm:presLayoutVars>
      </dgm:prSet>
      <dgm:spPr/>
    </dgm:pt>
    <dgm:pt modelId="{B282D932-59F5-4CB8-95D4-0B7A4AC25641}" type="pres">
      <dgm:prSet presAssocID="{CA4C0D1A-5F02-438D-BB3F-01B9236033AD}" presName="sibTrans" presStyleCnt="0"/>
      <dgm:spPr/>
    </dgm:pt>
    <dgm:pt modelId="{D425F133-9A68-4151-91C5-35A242136316}" type="pres">
      <dgm:prSet presAssocID="{2802C52A-95CA-4D7E-8C48-49A6B77864BD}" presName="compNode" presStyleCnt="0"/>
      <dgm:spPr/>
    </dgm:pt>
    <dgm:pt modelId="{F283DCC5-2AC7-4823-97C2-018938030986}" type="pres">
      <dgm:prSet presAssocID="{2802C52A-95CA-4D7E-8C48-49A6B77864BD}" presName="bgRect" presStyleLbl="bgShp" presStyleIdx="3" presStyleCnt="5"/>
      <dgm:spPr/>
    </dgm:pt>
    <dgm:pt modelId="{EC9221E2-3373-4CB7-B545-5A7F664089A2}" type="pres">
      <dgm:prSet presAssocID="{2802C52A-95CA-4D7E-8C48-49A6B77864B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rbidden"/>
        </a:ext>
      </dgm:extLst>
    </dgm:pt>
    <dgm:pt modelId="{DA16D899-1285-4E74-B74B-B4ACC1754EE6}" type="pres">
      <dgm:prSet presAssocID="{2802C52A-95CA-4D7E-8C48-49A6B77864BD}" presName="spaceRect" presStyleCnt="0"/>
      <dgm:spPr/>
    </dgm:pt>
    <dgm:pt modelId="{BA3D43C5-9039-4835-8771-50C2F73C9957}" type="pres">
      <dgm:prSet presAssocID="{2802C52A-95CA-4D7E-8C48-49A6B77864BD}" presName="parTx" presStyleLbl="revTx" presStyleIdx="3" presStyleCnt="5">
        <dgm:presLayoutVars>
          <dgm:chMax val="0"/>
          <dgm:chPref val="0"/>
        </dgm:presLayoutVars>
      </dgm:prSet>
      <dgm:spPr/>
    </dgm:pt>
    <dgm:pt modelId="{BC9E337B-5BA2-4B1F-8B7B-4CD66702565A}" type="pres">
      <dgm:prSet presAssocID="{DB753787-C0F2-4DBD-AB12-8C0CDC3BA806}" presName="sibTrans" presStyleCnt="0"/>
      <dgm:spPr/>
    </dgm:pt>
    <dgm:pt modelId="{3A978B91-2CEA-4EA7-8D8E-EC4A5CDDBA1B}" type="pres">
      <dgm:prSet presAssocID="{CC1C075A-635E-4F85-8A64-4178ECF3C8C0}" presName="compNode" presStyleCnt="0"/>
      <dgm:spPr/>
    </dgm:pt>
    <dgm:pt modelId="{7C1450A0-9A11-4B85-86B4-18F9C3427A26}" type="pres">
      <dgm:prSet presAssocID="{CC1C075A-635E-4F85-8A64-4178ECF3C8C0}" presName="bgRect" presStyleLbl="bgShp" presStyleIdx="4" presStyleCnt="5"/>
      <dgm:spPr/>
    </dgm:pt>
    <dgm:pt modelId="{CCBAA987-6CAE-4B21-8418-E9089E6C5CDE}" type="pres">
      <dgm:prSet presAssocID="{CC1C075A-635E-4F85-8A64-4178ECF3C8C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otprints"/>
        </a:ext>
      </dgm:extLst>
    </dgm:pt>
    <dgm:pt modelId="{B88B0FA7-D1BE-4F0B-8475-83C8504484E0}" type="pres">
      <dgm:prSet presAssocID="{CC1C075A-635E-4F85-8A64-4178ECF3C8C0}" presName="spaceRect" presStyleCnt="0"/>
      <dgm:spPr/>
    </dgm:pt>
    <dgm:pt modelId="{31F7ED27-8C0D-4D83-88B8-F58A13943C69}" type="pres">
      <dgm:prSet presAssocID="{CC1C075A-635E-4F85-8A64-4178ECF3C8C0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C645601-80C2-4443-B1C8-47EF2771BFF9}" type="presOf" srcId="{75792900-CB4F-42B4-A983-5E0B9712856B}" destId="{5CAD97FD-7867-478F-8541-8EBF6C30CCC7}" srcOrd="0" destOrd="0" presId="urn:microsoft.com/office/officeart/2018/2/layout/IconVerticalSolidList"/>
    <dgm:cxn modelId="{BBCA411E-9821-4494-B816-0B06F229E6D3}" srcId="{30ED7B67-49C7-4E12-AE26-60C4F44454C0}" destId="{75792900-CB4F-42B4-A983-5E0B9712856B}" srcOrd="1" destOrd="0" parTransId="{DE45CC91-79F4-41A1-8E9E-46A1CCFF076B}" sibTransId="{74B6855B-0124-475E-80F8-188187D34710}"/>
    <dgm:cxn modelId="{DDD84E34-CFE8-4461-B39C-90A35DE55B29}" type="presOf" srcId="{4F98AB6F-0D05-42BF-9967-E5ED2240FCEC}" destId="{7E2447A2-13FC-4D75-9FC1-24FAA485D0C2}" srcOrd="0" destOrd="0" presId="urn:microsoft.com/office/officeart/2018/2/layout/IconVerticalSolidList"/>
    <dgm:cxn modelId="{F1222B75-6ADD-4133-AC86-B7B5909DE4F6}" type="presOf" srcId="{30ED7B67-49C7-4E12-AE26-60C4F44454C0}" destId="{1CA2250A-A5ED-4D81-B8C8-7B2CFC52EBF9}" srcOrd="0" destOrd="0" presId="urn:microsoft.com/office/officeart/2018/2/layout/IconVerticalSolidList"/>
    <dgm:cxn modelId="{75079979-2083-45A3-A312-7DA5FAE60113}" type="presOf" srcId="{2802C52A-95CA-4D7E-8C48-49A6B77864BD}" destId="{BA3D43C5-9039-4835-8771-50C2F73C9957}" srcOrd="0" destOrd="0" presId="urn:microsoft.com/office/officeart/2018/2/layout/IconVerticalSolidList"/>
    <dgm:cxn modelId="{24909B7A-9B8A-4936-B509-54DCE9567ADA}" srcId="{30ED7B67-49C7-4E12-AE26-60C4F44454C0}" destId="{4F98AB6F-0D05-42BF-9967-E5ED2240FCEC}" srcOrd="2" destOrd="0" parTransId="{172BECFC-F0CB-4DAA-A64F-F6A73100F8E5}" sibTransId="{CA4C0D1A-5F02-438D-BB3F-01B9236033AD}"/>
    <dgm:cxn modelId="{97F3BDAB-4CEF-4F17-80A9-2A78D60EC7F0}" srcId="{30ED7B67-49C7-4E12-AE26-60C4F44454C0}" destId="{CC1C075A-635E-4F85-8A64-4178ECF3C8C0}" srcOrd="4" destOrd="0" parTransId="{24B58334-6FAB-4E05-9BFA-90061853646A}" sibTransId="{7DB5AB8F-BC92-436F-BB40-4F319964252B}"/>
    <dgm:cxn modelId="{CF48E6D2-92F7-4C7D-9D19-645604997121}" srcId="{30ED7B67-49C7-4E12-AE26-60C4F44454C0}" destId="{E26C1196-6442-4DB8-9848-A48844A9DE7E}" srcOrd="0" destOrd="0" parTransId="{60251862-DA00-4DE4-93CD-9747883D347A}" sibTransId="{82DBA70A-4A5A-47A8-90E8-2E578208172E}"/>
    <dgm:cxn modelId="{A09F9EDC-58A4-4F8C-8BE2-4B41D877E44D}" srcId="{30ED7B67-49C7-4E12-AE26-60C4F44454C0}" destId="{2802C52A-95CA-4D7E-8C48-49A6B77864BD}" srcOrd="3" destOrd="0" parTransId="{D2249ABA-398E-4B63-87CA-F769DA99DA1B}" sibTransId="{DB753787-C0F2-4DBD-AB12-8C0CDC3BA806}"/>
    <dgm:cxn modelId="{A8E254F1-694A-481B-9F30-D0A81544CEB2}" type="presOf" srcId="{E26C1196-6442-4DB8-9848-A48844A9DE7E}" destId="{74AE7DA6-9A3A-41F2-9FA5-E53E821101F7}" srcOrd="0" destOrd="0" presId="urn:microsoft.com/office/officeart/2018/2/layout/IconVerticalSolidList"/>
    <dgm:cxn modelId="{7915BBF9-3405-4804-83DC-AA64F7FE25C1}" type="presOf" srcId="{CC1C075A-635E-4F85-8A64-4178ECF3C8C0}" destId="{31F7ED27-8C0D-4D83-88B8-F58A13943C69}" srcOrd="0" destOrd="0" presId="urn:microsoft.com/office/officeart/2018/2/layout/IconVerticalSolidList"/>
    <dgm:cxn modelId="{ECB8F3F1-B16C-4259-92B4-FE06261EF280}" type="presParOf" srcId="{1CA2250A-A5ED-4D81-B8C8-7B2CFC52EBF9}" destId="{44ABB6E2-17AF-4168-B1BD-D448C0F39563}" srcOrd="0" destOrd="0" presId="urn:microsoft.com/office/officeart/2018/2/layout/IconVerticalSolidList"/>
    <dgm:cxn modelId="{5A04B003-B454-4ED8-93DD-52891DF3D45C}" type="presParOf" srcId="{44ABB6E2-17AF-4168-B1BD-D448C0F39563}" destId="{466BA3F7-046B-4EC1-AC1A-20905ABDD94F}" srcOrd="0" destOrd="0" presId="urn:microsoft.com/office/officeart/2018/2/layout/IconVerticalSolidList"/>
    <dgm:cxn modelId="{6752C0A0-2A7D-4ADE-AF77-3ACABA68BF50}" type="presParOf" srcId="{44ABB6E2-17AF-4168-B1BD-D448C0F39563}" destId="{6E3CFBA2-E31B-43DA-846F-320E4EC99333}" srcOrd="1" destOrd="0" presId="urn:microsoft.com/office/officeart/2018/2/layout/IconVerticalSolidList"/>
    <dgm:cxn modelId="{E61E98D4-9109-4A2C-A338-67C5C79BBAD1}" type="presParOf" srcId="{44ABB6E2-17AF-4168-B1BD-D448C0F39563}" destId="{19DA5AAF-D6D3-4B7A-AC48-08795B688F32}" srcOrd="2" destOrd="0" presId="urn:microsoft.com/office/officeart/2018/2/layout/IconVerticalSolidList"/>
    <dgm:cxn modelId="{57FA0168-8A15-458B-92C1-65D131C99A34}" type="presParOf" srcId="{44ABB6E2-17AF-4168-B1BD-D448C0F39563}" destId="{74AE7DA6-9A3A-41F2-9FA5-E53E821101F7}" srcOrd="3" destOrd="0" presId="urn:microsoft.com/office/officeart/2018/2/layout/IconVerticalSolidList"/>
    <dgm:cxn modelId="{02AFE3D6-F2BF-45EC-80A4-97474E8521E9}" type="presParOf" srcId="{1CA2250A-A5ED-4D81-B8C8-7B2CFC52EBF9}" destId="{0B5D95C6-84FE-4E58-AAB5-35E84FBB43CB}" srcOrd="1" destOrd="0" presId="urn:microsoft.com/office/officeart/2018/2/layout/IconVerticalSolidList"/>
    <dgm:cxn modelId="{941D4398-14AC-4059-BB91-E23727F02B01}" type="presParOf" srcId="{1CA2250A-A5ED-4D81-B8C8-7B2CFC52EBF9}" destId="{2DE204D5-0558-44DF-88EE-EEC7C158C6D9}" srcOrd="2" destOrd="0" presId="urn:microsoft.com/office/officeart/2018/2/layout/IconVerticalSolidList"/>
    <dgm:cxn modelId="{54B15969-E6E4-4A0C-94E4-4FDF692E8205}" type="presParOf" srcId="{2DE204D5-0558-44DF-88EE-EEC7C158C6D9}" destId="{9B7FB945-2329-4B32-9D93-610D1BF5D0A3}" srcOrd="0" destOrd="0" presId="urn:microsoft.com/office/officeart/2018/2/layout/IconVerticalSolidList"/>
    <dgm:cxn modelId="{EBF37491-9B38-4EFE-8982-54A41131A0B3}" type="presParOf" srcId="{2DE204D5-0558-44DF-88EE-EEC7C158C6D9}" destId="{A6A5C751-DB02-47B6-896A-4321CD594A41}" srcOrd="1" destOrd="0" presId="urn:microsoft.com/office/officeart/2018/2/layout/IconVerticalSolidList"/>
    <dgm:cxn modelId="{CA1BF727-C9DC-41B9-A970-936B84B37685}" type="presParOf" srcId="{2DE204D5-0558-44DF-88EE-EEC7C158C6D9}" destId="{69C552B9-DBEA-4E53-9287-5F250F3AADFD}" srcOrd="2" destOrd="0" presId="urn:microsoft.com/office/officeart/2018/2/layout/IconVerticalSolidList"/>
    <dgm:cxn modelId="{DC74E0F8-E23F-455D-B5EB-F5B17F05C95A}" type="presParOf" srcId="{2DE204D5-0558-44DF-88EE-EEC7C158C6D9}" destId="{5CAD97FD-7867-478F-8541-8EBF6C30CCC7}" srcOrd="3" destOrd="0" presId="urn:microsoft.com/office/officeart/2018/2/layout/IconVerticalSolidList"/>
    <dgm:cxn modelId="{92234C83-2EF7-4B49-987E-689EC9099EE9}" type="presParOf" srcId="{1CA2250A-A5ED-4D81-B8C8-7B2CFC52EBF9}" destId="{0B5B0A20-DF6C-4B76-BB57-1422223F6B43}" srcOrd="3" destOrd="0" presId="urn:microsoft.com/office/officeart/2018/2/layout/IconVerticalSolidList"/>
    <dgm:cxn modelId="{990AD4DD-B942-4240-9B5A-8030FDB562F2}" type="presParOf" srcId="{1CA2250A-A5ED-4D81-B8C8-7B2CFC52EBF9}" destId="{23E3247A-6B35-4E89-98D8-592321FBC993}" srcOrd="4" destOrd="0" presId="urn:microsoft.com/office/officeart/2018/2/layout/IconVerticalSolidList"/>
    <dgm:cxn modelId="{14315496-D59A-4234-BC96-4F9F1BD4F266}" type="presParOf" srcId="{23E3247A-6B35-4E89-98D8-592321FBC993}" destId="{1B1AE3D7-B6B3-4D29-A9AA-3B281D26569A}" srcOrd="0" destOrd="0" presId="urn:microsoft.com/office/officeart/2018/2/layout/IconVerticalSolidList"/>
    <dgm:cxn modelId="{16B4B231-7D56-47CF-A85D-A8D81A6DC959}" type="presParOf" srcId="{23E3247A-6B35-4E89-98D8-592321FBC993}" destId="{A8168422-FC48-4763-858F-3B381A212791}" srcOrd="1" destOrd="0" presId="urn:microsoft.com/office/officeart/2018/2/layout/IconVerticalSolidList"/>
    <dgm:cxn modelId="{4B66B80F-8456-4F05-AF09-83C96FBFC97B}" type="presParOf" srcId="{23E3247A-6B35-4E89-98D8-592321FBC993}" destId="{13786E32-5577-4044-B2BF-E11C10FF1573}" srcOrd="2" destOrd="0" presId="urn:microsoft.com/office/officeart/2018/2/layout/IconVerticalSolidList"/>
    <dgm:cxn modelId="{7A5FBAC8-23E4-4520-95BE-92506D9E519D}" type="presParOf" srcId="{23E3247A-6B35-4E89-98D8-592321FBC993}" destId="{7E2447A2-13FC-4D75-9FC1-24FAA485D0C2}" srcOrd="3" destOrd="0" presId="urn:microsoft.com/office/officeart/2018/2/layout/IconVerticalSolidList"/>
    <dgm:cxn modelId="{C148CB22-AC9E-43E9-A0B4-AEB0D1A42EDA}" type="presParOf" srcId="{1CA2250A-A5ED-4D81-B8C8-7B2CFC52EBF9}" destId="{B282D932-59F5-4CB8-95D4-0B7A4AC25641}" srcOrd="5" destOrd="0" presId="urn:microsoft.com/office/officeart/2018/2/layout/IconVerticalSolidList"/>
    <dgm:cxn modelId="{C056F6E1-5C7B-4052-8DA4-560806CD7373}" type="presParOf" srcId="{1CA2250A-A5ED-4D81-B8C8-7B2CFC52EBF9}" destId="{D425F133-9A68-4151-91C5-35A242136316}" srcOrd="6" destOrd="0" presId="urn:microsoft.com/office/officeart/2018/2/layout/IconVerticalSolidList"/>
    <dgm:cxn modelId="{B989F37D-7A84-42EE-AE90-FFEA52985DFB}" type="presParOf" srcId="{D425F133-9A68-4151-91C5-35A242136316}" destId="{F283DCC5-2AC7-4823-97C2-018938030986}" srcOrd="0" destOrd="0" presId="urn:microsoft.com/office/officeart/2018/2/layout/IconVerticalSolidList"/>
    <dgm:cxn modelId="{4FC9BB50-0AD7-47F8-AC3D-5AC5D2615C61}" type="presParOf" srcId="{D425F133-9A68-4151-91C5-35A242136316}" destId="{EC9221E2-3373-4CB7-B545-5A7F664089A2}" srcOrd="1" destOrd="0" presId="urn:microsoft.com/office/officeart/2018/2/layout/IconVerticalSolidList"/>
    <dgm:cxn modelId="{8BF64C88-6633-489E-8143-A81F7266EE51}" type="presParOf" srcId="{D425F133-9A68-4151-91C5-35A242136316}" destId="{DA16D899-1285-4E74-B74B-B4ACC1754EE6}" srcOrd="2" destOrd="0" presId="urn:microsoft.com/office/officeart/2018/2/layout/IconVerticalSolidList"/>
    <dgm:cxn modelId="{7D06860E-67E6-4EF6-BE37-B2F3D9ACF5BF}" type="presParOf" srcId="{D425F133-9A68-4151-91C5-35A242136316}" destId="{BA3D43C5-9039-4835-8771-50C2F73C9957}" srcOrd="3" destOrd="0" presId="urn:microsoft.com/office/officeart/2018/2/layout/IconVerticalSolidList"/>
    <dgm:cxn modelId="{99E7906A-C9CE-47D7-8C8B-CC4D23433C7B}" type="presParOf" srcId="{1CA2250A-A5ED-4D81-B8C8-7B2CFC52EBF9}" destId="{BC9E337B-5BA2-4B1F-8B7B-4CD66702565A}" srcOrd="7" destOrd="0" presId="urn:microsoft.com/office/officeart/2018/2/layout/IconVerticalSolidList"/>
    <dgm:cxn modelId="{7C17B3AC-C5A4-4AE4-9FC5-EACAEE8F8C8A}" type="presParOf" srcId="{1CA2250A-A5ED-4D81-B8C8-7B2CFC52EBF9}" destId="{3A978B91-2CEA-4EA7-8D8E-EC4A5CDDBA1B}" srcOrd="8" destOrd="0" presId="urn:microsoft.com/office/officeart/2018/2/layout/IconVerticalSolidList"/>
    <dgm:cxn modelId="{59A9193B-CCA7-45DB-8E4A-30F30749396A}" type="presParOf" srcId="{3A978B91-2CEA-4EA7-8D8E-EC4A5CDDBA1B}" destId="{7C1450A0-9A11-4B85-86B4-18F9C3427A26}" srcOrd="0" destOrd="0" presId="urn:microsoft.com/office/officeart/2018/2/layout/IconVerticalSolidList"/>
    <dgm:cxn modelId="{40EDE922-FE32-4B7C-98E7-B223DE56C351}" type="presParOf" srcId="{3A978B91-2CEA-4EA7-8D8E-EC4A5CDDBA1B}" destId="{CCBAA987-6CAE-4B21-8418-E9089E6C5CDE}" srcOrd="1" destOrd="0" presId="urn:microsoft.com/office/officeart/2018/2/layout/IconVerticalSolidList"/>
    <dgm:cxn modelId="{5E30F4FD-72EF-420E-94EF-60D2C51F5528}" type="presParOf" srcId="{3A978B91-2CEA-4EA7-8D8E-EC4A5CDDBA1B}" destId="{B88B0FA7-D1BE-4F0B-8475-83C8504484E0}" srcOrd="2" destOrd="0" presId="urn:microsoft.com/office/officeart/2018/2/layout/IconVerticalSolidList"/>
    <dgm:cxn modelId="{16EA260A-BB66-41FE-B0AD-CD718E876B90}" type="presParOf" srcId="{3A978B91-2CEA-4EA7-8D8E-EC4A5CDDBA1B}" destId="{31F7ED27-8C0D-4D83-88B8-F58A13943C6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BA3F7-046B-4EC1-AC1A-20905ABDD94F}">
      <dsp:nvSpPr>
        <dsp:cNvPr id="0" name=""/>
        <dsp:cNvSpPr/>
      </dsp:nvSpPr>
      <dsp:spPr>
        <a:xfrm>
          <a:off x="0" y="2668"/>
          <a:ext cx="6383479" cy="5684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3CFBA2-E31B-43DA-846F-320E4EC99333}">
      <dsp:nvSpPr>
        <dsp:cNvPr id="0" name=""/>
        <dsp:cNvSpPr/>
      </dsp:nvSpPr>
      <dsp:spPr>
        <a:xfrm>
          <a:off x="171970" y="130580"/>
          <a:ext cx="312673" cy="3126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AE7DA6-9A3A-41F2-9FA5-E53E821101F7}">
      <dsp:nvSpPr>
        <dsp:cNvPr id="0" name=""/>
        <dsp:cNvSpPr/>
      </dsp:nvSpPr>
      <dsp:spPr>
        <a:xfrm>
          <a:off x="656614" y="2668"/>
          <a:ext cx="5726864" cy="568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166" tIns="60166" rIns="60166" bIns="601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Context/</a:t>
          </a:r>
          <a:r>
            <a:rPr lang="en-NG" sz="1900" kern="1200"/>
            <a:t>Introduction </a:t>
          </a:r>
          <a:endParaRPr lang="en-US" sz="1900" kern="1200"/>
        </a:p>
      </dsp:txBody>
      <dsp:txXfrm>
        <a:off x="656614" y="2668"/>
        <a:ext cx="5726864" cy="568497"/>
      </dsp:txXfrm>
    </dsp:sp>
    <dsp:sp modelId="{9B7FB945-2329-4B32-9D93-610D1BF5D0A3}">
      <dsp:nvSpPr>
        <dsp:cNvPr id="0" name=""/>
        <dsp:cNvSpPr/>
      </dsp:nvSpPr>
      <dsp:spPr>
        <a:xfrm>
          <a:off x="0" y="713290"/>
          <a:ext cx="6383479" cy="5684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A5C751-DB02-47B6-896A-4321CD594A41}">
      <dsp:nvSpPr>
        <dsp:cNvPr id="0" name=""/>
        <dsp:cNvSpPr/>
      </dsp:nvSpPr>
      <dsp:spPr>
        <a:xfrm>
          <a:off x="171970" y="841202"/>
          <a:ext cx="312673" cy="3126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D97FD-7867-478F-8541-8EBF6C30CCC7}">
      <dsp:nvSpPr>
        <dsp:cNvPr id="0" name=""/>
        <dsp:cNvSpPr/>
      </dsp:nvSpPr>
      <dsp:spPr>
        <a:xfrm>
          <a:off x="656614" y="713290"/>
          <a:ext cx="5726864" cy="568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166" tIns="60166" rIns="60166" bIns="601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Survey Findings</a:t>
          </a:r>
        </a:p>
      </dsp:txBody>
      <dsp:txXfrm>
        <a:off x="656614" y="713290"/>
        <a:ext cx="5726864" cy="568497"/>
      </dsp:txXfrm>
    </dsp:sp>
    <dsp:sp modelId="{1B1AE3D7-B6B3-4D29-A9AA-3B281D26569A}">
      <dsp:nvSpPr>
        <dsp:cNvPr id="0" name=""/>
        <dsp:cNvSpPr/>
      </dsp:nvSpPr>
      <dsp:spPr>
        <a:xfrm>
          <a:off x="0" y="1423911"/>
          <a:ext cx="6383479" cy="5684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68422-FC48-4763-858F-3B381A212791}">
      <dsp:nvSpPr>
        <dsp:cNvPr id="0" name=""/>
        <dsp:cNvSpPr/>
      </dsp:nvSpPr>
      <dsp:spPr>
        <a:xfrm>
          <a:off x="171970" y="1551823"/>
          <a:ext cx="312673" cy="3126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447A2-13FC-4D75-9FC1-24FAA485D0C2}">
      <dsp:nvSpPr>
        <dsp:cNvPr id="0" name=""/>
        <dsp:cNvSpPr/>
      </dsp:nvSpPr>
      <dsp:spPr>
        <a:xfrm>
          <a:off x="656614" y="1423911"/>
          <a:ext cx="5726864" cy="568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166" tIns="60166" rIns="60166" bIns="601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Solutions</a:t>
          </a:r>
        </a:p>
      </dsp:txBody>
      <dsp:txXfrm>
        <a:off x="656614" y="1423911"/>
        <a:ext cx="5726864" cy="568497"/>
      </dsp:txXfrm>
    </dsp:sp>
    <dsp:sp modelId="{F283DCC5-2AC7-4823-97C2-018938030986}">
      <dsp:nvSpPr>
        <dsp:cNvPr id="0" name=""/>
        <dsp:cNvSpPr/>
      </dsp:nvSpPr>
      <dsp:spPr>
        <a:xfrm>
          <a:off x="0" y="2134532"/>
          <a:ext cx="6383479" cy="5684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9221E2-3373-4CB7-B545-5A7F664089A2}">
      <dsp:nvSpPr>
        <dsp:cNvPr id="0" name=""/>
        <dsp:cNvSpPr/>
      </dsp:nvSpPr>
      <dsp:spPr>
        <a:xfrm>
          <a:off x="171970" y="2262444"/>
          <a:ext cx="312673" cy="3126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D43C5-9039-4835-8771-50C2F73C9957}">
      <dsp:nvSpPr>
        <dsp:cNvPr id="0" name=""/>
        <dsp:cNvSpPr/>
      </dsp:nvSpPr>
      <dsp:spPr>
        <a:xfrm>
          <a:off x="656614" y="2134532"/>
          <a:ext cx="5726864" cy="568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166" tIns="60166" rIns="60166" bIns="601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Outlook: Closing the Gap</a:t>
          </a:r>
        </a:p>
      </dsp:txBody>
      <dsp:txXfrm>
        <a:off x="656614" y="2134532"/>
        <a:ext cx="5726864" cy="568497"/>
      </dsp:txXfrm>
    </dsp:sp>
    <dsp:sp modelId="{7C1450A0-9A11-4B85-86B4-18F9C3427A26}">
      <dsp:nvSpPr>
        <dsp:cNvPr id="0" name=""/>
        <dsp:cNvSpPr/>
      </dsp:nvSpPr>
      <dsp:spPr>
        <a:xfrm>
          <a:off x="0" y="2845154"/>
          <a:ext cx="6383479" cy="5684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BAA987-6CAE-4B21-8418-E9089E6C5CDE}">
      <dsp:nvSpPr>
        <dsp:cNvPr id="0" name=""/>
        <dsp:cNvSpPr/>
      </dsp:nvSpPr>
      <dsp:spPr>
        <a:xfrm>
          <a:off x="171970" y="2973065"/>
          <a:ext cx="312673" cy="31267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F7ED27-8C0D-4D83-88B8-F58A13943C69}">
      <dsp:nvSpPr>
        <dsp:cNvPr id="0" name=""/>
        <dsp:cNvSpPr/>
      </dsp:nvSpPr>
      <dsp:spPr>
        <a:xfrm>
          <a:off x="656614" y="2845154"/>
          <a:ext cx="5726864" cy="568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166" tIns="60166" rIns="60166" bIns="6016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Next Steps: Guiding Questions going Forward</a:t>
          </a:r>
        </a:p>
      </dsp:txBody>
      <dsp:txXfrm>
        <a:off x="656614" y="2845154"/>
        <a:ext cx="5726864" cy="568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01546-198A-4195-BCF8-F0FF54C90E5E}" type="datetimeFigureOut">
              <a:rPr lang="en-US" smtClean="0"/>
              <a:t>5/16/2023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DE88F-1F85-4A27-9D34-D74A50E7B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91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385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478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741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15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167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898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95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638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75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57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6DE88F-1F85-4A27-9D34-D74A50E7B0D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26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525F3-597C-4E72-9CDE-8DCC362B0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29817-E5AF-44F0-93EB-402F2305D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BB516-EBCC-46F1-892A-DD84ED5D5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8AE-B0B5-4728-A155-AA82E3310539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A2804-6E2E-479B-A79E-F29CA22B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29C27-F638-4DFC-87A0-AACD22385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31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F933-A861-46B0-AAC6-0FB710C60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AED362-F674-42D8-94C8-15AEE39C5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730D2-F4EC-44F2-AE90-B781C1FA0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D605-6772-4654-A15F-90E11A88BA22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F0066-77C5-46E3-AD69-CC01D5546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4A6F4-FD7C-410D-9C96-0AFDDBE61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04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C7C5A8-F50F-4801-A2D9-1973E901E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0A451-FF4B-4C7E-A644-3CCC1BE5D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6BB16-5B3A-4722-8660-98350ECDB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EEBA-8ACA-4ADF-B73A-1E361E121000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8BE7A-D2C5-4067-ABCA-24690792E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9611B-6866-42ED-BCB1-A2033A656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42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25D0-1DE6-4368-B20B-493610568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7F482-555F-4172-B2C3-442903BA3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5AF52-3CAF-487D-B82C-DA68172BB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E8A7-1225-48E4-8DCC-37A47D0074FF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C8C74-C358-49A9-BE20-8784D654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868BD-118C-44CB-8B88-06305351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56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6A427-1CE9-47B5-9F0C-3BE24F9C7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43EF3-6505-4E7B-A05A-B75403BE4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5A2B3-E2D0-4F25-99BA-3C9351B95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EFD1-15ED-4713-9C9E-D9DB465110B0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2C6DD-D218-44FA-9F7E-A49E1E38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3A6E8-9E9E-46F2-AB44-6C0FBDB3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171C1-3335-4723-8A31-2E06A7A43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DBB11-4265-4A78-A8D3-415AC7929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6146E4-004B-46D2-954C-19FC944F4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C38FC-ECD4-4DEE-8680-C6755A633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341A-349C-4194-96CE-E10857F8EC68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10694D-060A-4895-817D-39812C016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16891-9E3D-4D49-B90C-86FD0B19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0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9C18-EE6A-4053-8616-7901CD5B2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2E317-A7C5-4015-8688-CFE707BFE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661E81-5131-4B3F-823B-6EA6C0670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2BFDB1-02F5-4CED-9762-696B1423E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6BF47C-8BD0-4CCB-98DB-5836925612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530AA3-7822-484F-90DC-ED1BC47A3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D05E-05E4-43FC-9AB6-416B6305AB15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2412BF-C2A3-40DB-AD35-B67B69E6D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622614-7DD6-4B32-8DC3-73165681E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2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F83BA-31B1-4D08-8E19-43459FA3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2F9462-13FE-4A29-B039-702D06CFC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7EAB-E368-4C42-BFB6-6F4F46D2D31F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A97177-5D1B-48F1-AFCD-A478264E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0987CE-77A8-4A89-A44E-FB49CCC9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2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062C7C-F274-4F88-9EB2-B437368F0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FC003-ED2F-4CE4-B5E8-9DAFEE303DE9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319B49-88F5-4458-B7DF-DA196BF6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85EB8-581E-4A19-9AA7-07448350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0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C3C38-18BA-464F-8D20-926AC343D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F96FF-A9C7-4966-972F-8D22A60BD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95772-77AA-4F8F-B12B-D4A6519BF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3D4E8-473E-4970-9202-0A628FE64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1E8D-9310-4BA9-A221-96828016ABBA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A395-BF96-4780-8472-22652FE4E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52C1B-A5F5-42AC-A08D-AF818347B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61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D2979-9092-4DAE-9F6C-29A164016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D9449-89BC-4472-BEF6-0757EF119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44D96-B169-4CC8-955D-4AD84E17F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B6C93B-937A-47A4-9E4D-FAEE1DC1D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9528-E08D-4A9A-9AEF-5AC5DBF02D3F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317DD-0AF6-4279-BB66-DA0D3056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483B4-7ABF-44D7-8FF8-2ECB7E9F3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44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4EFA1F-8A96-481D-A230-F5CD4243B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2C8B2-CFBE-4FFC-A5A4-5F4B2473D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1B581-B7A1-4B81-AB28-6B9AC8C25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B2E32-DB2F-4D7D-9EC6-5A2EAB8E5FDF}" type="datetime1">
              <a:rPr lang="en-US" smtClean="0"/>
              <a:t>5/16/2023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35D13-5450-4801-AFD0-BDC2C72AAC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DFC9D-FF74-44F9-81A9-4CFDC4881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2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3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2.jpe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1F047C-C727-42A7-85C5-68C5AA1B1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719" y="3377401"/>
            <a:ext cx="9628545" cy="1120704"/>
          </a:xfrm>
        </p:spPr>
        <p:txBody>
          <a:bodyPr anchor="b">
            <a:noAutofit/>
          </a:bodyPr>
          <a:lstStyle/>
          <a:p>
            <a:pPr algn="r"/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NIGERIA</a:t>
            </a:r>
            <a:b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</a:b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GREEN &amp; AFFORDABLE  </a:t>
            </a:r>
            <a:b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</a:b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SUSTAINABLE HOUSING</a:t>
            </a:r>
            <a:endParaRPr lang="en-US" sz="4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60DD986-0DA4-4345-9C97-37CEDB2B3AB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54382" y="289932"/>
            <a:ext cx="3004897" cy="151273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F9271-26FB-41D6-9DE7-644FA83F7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9AFEB5-0DAE-1F3E-E72E-F9B886B3D5B7}"/>
              </a:ext>
            </a:extLst>
          </p:cNvPr>
          <p:cNvSpPr txBox="1"/>
          <p:nvPr/>
        </p:nvSpPr>
        <p:spPr>
          <a:xfrm>
            <a:off x="4754589" y="5308720"/>
            <a:ext cx="6991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ndara" panose="020E0502030303020204" pitchFamily="34" charset="0"/>
              </a:rPr>
              <a:t>A Preliminary Insight to the Scoping Missions</a:t>
            </a:r>
            <a:endParaRPr lang="en-NG" dirty="0">
              <a:latin typeface="Candara" panose="020E0502030303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1CB7D8-DBBF-DE70-993D-55FB1957A4CE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pic>
        <p:nvPicPr>
          <p:cNvPr id="5" name="Picture 2" descr="World Bank Group - International Development, Poverty ...">
            <a:extLst>
              <a:ext uri="{FF2B5EF4-FFF2-40B4-BE49-F238E27FC236}">
                <a16:creationId xmlns:a16="http://schemas.microsoft.com/office/drawing/2014/main" id="{CC96569D-772D-A030-3E2D-D59814009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884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BFFFB-06B7-4F00-8213-01C16DEC9FC4}"/>
              </a:ext>
            </a:extLst>
          </p:cNvPr>
          <p:cNvSpPr txBox="1">
            <a:spLocks/>
          </p:cNvSpPr>
          <p:nvPr/>
        </p:nvSpPr>
        <p:spPr>
          <a:xfrm>
            <a:off x="4263484" y="933117"/>
            <a:ext cx="4848922" cy="38948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In Conclusion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0C17-734D-494A-B1C6-FB7ED55CCFB3}"/>
              </a:ext>
            </a:extLst>
          </p:cNvPr>
          <p:cNvSpPr txBox="1">
            <a:spLocks/>
          </p:cNvSpPr>
          <p:nvPr/>
        </p:nvSpPr>
        <p:spPr>
          <a:xfrm>
            <a:off x="460917" y="1448071"/>
            <a:ext cx="7501053" cy="464049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b="1" dirty="0">
                <a:latin typeface="Candara" panose="020E0502030303020204" pitchFamily="34" charset="0"/>
              </a:rPr>
              <a:t>Guiding Questions</a:t>
            </a:r>
          </a:p>
          <a:p>
            <a:pPr marL="0" indent="0" algn="just">
              <a:buNone/>
            </a:pPr>
            <a:endParaRPr lang="en-US" sz="2400" b="1" dirty="0">
              <a:latin typeface="Candara" panose="020E0502030303020204" pitchFamily="34" charset="0"/>
            </a:endParaRPr>
          </a:p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en-US" sz="2400" dirty="0">
                <a:effectLst/>
                <a:latin typeface="Candara" panose="020E0502030303020204" pitchFamily="34" charset="0"/>
                <a:ea typeface="Calibri" panose="020F0502020204030204" pitchFamily="34" charset="0"/>
              </a:rPr>
              <a:t>Does your state currently have a housing program?</a:t>
            </a:r>
          </a:p>
          <a:p>
            <a:pPr marL="514350" indent="-514350" algn="just">
              <a:lnSpc>
                <a:spcPct val="120000"/>
              </a:lnSpc>
              <a:buAutoNum type="arabicPeriod"/>
            </a:pPr>
            <a:endParaRPr lang="en-US" sz="2400" dirty="0">
              <a:effectLst/>
              <a:latin typeface="Candara" panose="020E0502030303020204" pitchFamily="34" charset="0"/>
              <a:ea typeface="Calibri" panose="020F0502020204030204" pitchFamily="34" charset="0"/>
            </a:endParaRPr>
          </a:p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en-US" sz="2400" dirty="0">
                <a:effectLst/>
                <a:latin typeface="Candara" panose="020E0502030303020204" pitchFamily="34" charset="0"/>
                <a:ea typeface="Calibri" panose="020F0502020204030204" pitchFamily="34" charset="0"/>
              </a:rPr>
              <a:t>What is the funding allocation of the program ?</a:t>
            </a:r>
          </a:p>
          <a:p>
            <a:pPr marL="514350" indent="-514350" algn="just">
              <a:lnSpc>
                <a:spcPct val="120000"/>
              </a:lnSpc>
              <a:buAutoNum type="arabicPeriod"/>
            </a:pPr>
            <a:endParaRPr lang="en-US" sz="2400" dirty="0">
              <a:effectLst/>
              <a:latin typeface="Candara" panose="020E0502030303020204" pitchFamily="34" charset="0"/>
              <a:ea typeface="Calibri" panose="020F0502020204030204" pitchFamily="34" charset="0"/>
            </a:endParaRPr>
          </a:p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en-US" sz="2400" dirty="0">
                <a:effectLst/>
                <a:latin typeface="Candara" panose="020E0502030303020204" pitchFamily="34" charset="0"/>
                <a:ea typeface="Calibri" panose="020F0502020204030204" pitchFamily="34" charset="0"/>
              </a:rPr>
              <a:t>What are the sources of funding?</a:t>
            </a:r>
            <a:endParaRPr lang="en-US" sz="2400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endParaRPr lang="en-US" sz="2400" b="1" dirty="0">
              <a:latin typeface="Candara" panose="020E05020303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7F5546-1BEB-4389-A0E9-96F7EA408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4EF56D-2875-46CE-B6BA-A4D907FECBA5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A56F7-AB39-480E-9EB0-B78420FA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283133-4426-16C1-07F7-2DDE36B81577}"/>
              </a:ext>
            </a:extLst>
          </p:cNvPr>
          <p:cNvSpPr txBox="1">
            <a:spLocks/>
          </p:cNvSpPr>
          <p:nvPr/>
        </p:nvSpPr>
        <p:spPr>
          <a:xfrm>
            <a:off x="460918" y="3428481"/>
            <a:ext cx="7501052" cy="24964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5A2EF-40D1-D43F-9B7B-D1A2D73FEA21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pic>
        <p:nvPicPr>
          <p:cNvPr id="15" name="Picture 2" descr="World Bank Group - International Development, Poverty ...">
            <a:extLst>
              <a:ext uri="{FF2B5EF4-FFF2-40B4-BE49-F238E27FC236}">
                <a16:creationId xmlns:a16="http://schemas.microsoft.com/office/drawing/2014/main" id="{0623472A-7240-7574-7F66-F841E3A65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38EB2092-7E0B-AB75-BC42-C9D60723BC63}"/>
              </a:ext>
            </a:extLst>
          </p:cNvPr>
          <p:cNvGrpSpPr/>
          <p:nvPr/>
        </p:nvGrpSpPr>
        <p:grpSpPr>
          <a:xfrm>
            <a:off x="8577721" y="3694733"/>
            <a:ext cx="2729275" cy="2424929"/>
            <a:chOff x="8153287" y="3081867"/>
            <a:chExt cx="3153710" cy="3037796"/>
          </a:xfrm>
        </p:grpSpPr>
        <p:pic>
          <p:nvPicPr>
            <p:cNvPr id="17" name="Picture 2" descr="Communications materials - United Nations Sustainable Development">
              <a:extLst>
                <a:ext uri="{FF2B5EF4-FFF2-40B4-BE49-F238E27FC236}">
                  <a16:creationId xmlns:a16="http://schemas.microsoft.com/office/drawing/2014/main" id="{4452E417-D6BE-FA78-4683-6EA0E8BD32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2410" y="4753977"/>
              <a:ext cx="1334587" cy="1334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86BFB286-0224-EE3C-7942-BB6340E4AA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1681" y="4722534"/>
              <a:ext cx="1421515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2E0AAAC3-4DF8-6174-0A96-5769181611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3196" y="3129142"/>
              <a:ext cx="1397129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8" descr="Communications materials - United Nations Sustainable Development">
              <a:extLst>
                <a:ext uri="{FF2B5EF4-FFF2-40B4-BE49-F238E27FC236}">
                  <a16:creationId xmlns:a16="http://schemas.microsoft.com/office/drawing/2014/main" id="{96AD84F2-C033-E451-8C7E-35B0386E38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3287" y="3081867"/>
              <a:ext cx="1638494" cy="1491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1" name="Picture 8" descr="House Outline Free Vectors Logos Icons And Photos Downloads - House Logo  Png Outline Transparent PNG - 379x401 - Free Download on NicePNG">
            <a:extLst>
              <a:ext uri="{FF2B5EF4-FFF2-40B4-BE49-F238E27FC236}">
                <a16:creationId xmlns:a16="http://schemas.microsoft.com/office/drawing/2014/main" id="{64F5F434-8286-BCF2-5A04-71686E5E2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046" y="2330095"/>
            <a:ext cx="2580868" cy="132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236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AEF4D23-9437-4954-A24A-9EA4EAA1BFFD}"/>
              </a:ext>
            </a:extLst>
          </p:cNvPr>
          <p:cNvSpPr txBox="1">
            <a:spLocks/>
          </p:cNvSpPr>
          <p:nvPr/>
        </p:nvSpPr>
        <p:spPr>
          <a:xfrm>
            <a:off x="4242816" y="2838931"/>
            <a:ext cx="3858768" cy="1294151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9B5FD1-4287-4375-BF60-AE7B5A175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E72A07-A0F6-4121-BAF3-FF0F561F3423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CC1403-EF40-4010-AC73-2B141EB65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F1182F-DB7D-92DD-19B0-86E29227E2D5}"/>
              </a:ext>
            </a:extLst>
          </p:cNvPr>
          <p:cNvSpPr txBox="1"/>
          <p:nvPr/>
        </p:nvSpPr>
        <p:spPr>
          <a:xfrm>
            <a:off x="274910" y="2810132"/>
            <a:ext cx="120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7C18C9-B4E3-1353-FA07-8BAD32E9CF4B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pic>
        <p:nvPicPr>
          <p:cNvPr id="10" name="Picture 2" descr="World Bank Group - International Development, Poverty ...">
            <a:extLst>
              <a:ext uri="{FF2B5EF4-FFF2-40B4-BE49-F238E27FC236}">
                <a16:creationId xmlns:a16="http://schemas.microsoft.com/office/drawing/2014/main" id="{83AE2D49-FB0B-7572-987F-771B1C529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80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BFFFB-06B7-4F00-8213-01C16DEC9FC4}"/>
              </a:ext>
            </a:extLst>
          </p:cNvPr>
          <p:cNvSpPr txBox="1">
            <a:spLocks/>
          </p:cNvSpPr>
          <p:nvPr/>
        </p:nvSpPr>
        <p:spPr>
          <a:xfrm>
            <a:off x="5133278" y="933116"/>
            <a:ext cx="4848922" cy="6047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Outline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0C17-734D-494A-B1C6-FB7ED55CCFB3}"/>
              </a:ext>
            </a:extLst>
          </p:cNvPr>
          <p:cNvSpPr txBox="1">
            <a:spLocks/>
          </p:cNvSpPr>
          <p:nvPr/>
        </p:nvSpPr>
        <p:spPr>
          <a:xfrm>
            <a:off x="460917" y="1448071"/>
            <a:ext cx="7501053" cy="464049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GB" sz="1700" dirty="0"/>
          </a:p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7F5546-1BEB-4389-A0E9-96F7EA408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4EF56D-2875-46CE-B6BA-A4D907FECBA5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A56F7-AB39-480E-9EB0-B78420FA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283133-4426-16C1-07F7-2DDE36B81577}"/>
              </a:ext>
            </a:extLst>
          </p:cNvPr>
          <p:cNvSpPr txBox="1">
            <a:spLocks/>
          </p:cNvSpPr>
          <p:nvPr/>
        </p:nvSpPr>
        <p:spPr>
          <a:xfrm>
            <a:off x="460918" y="3428481"/>
            <a:ext cx="7501052" cy="24964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F7C429-8396-9A82-C614-D22B526BADBA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pic>
        <p:nvPicPr>
          <p:cNvPr id="7" name="Picture 2" descr="World Bank Group - International Development, Poverty ...">
            <a:extLst>
              <a:ext uri="{FF2B5EF4-FFF2-40B4-BE49-F238E27FC236}">
                <a16:creationId xmlns:a16="http://schemas.microsoft.com/office/drawing/2014/main" id="{FE6DED2D-D97A-C661-6545-B618515DD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6" name="TextBox 17">
            <a:extLst>
              <a:ext uri="{FF2B5EF4-FFF2-40B4-BE49-F238E27FC236}">
                <a16:creationId xmlns:a16="http://schemas.microsoft.com/office/drawing/2014/main" id="{1A8BB0AD-7388-8819-928B-BC910DD33C62}"/>
              </a:ext>
            </a:extLst>
          </p:cNvPr>
          <p:cNvGraphicFramePr/>
          <p:nvPr/>
        </p:nvGraphicFramePr>
        <p:xfrm>
          <a:off x="1170878" y="1717288"/>
          <a:ext cx="6383479" cy="341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41536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xplained: Our work on the Sustainable Development Goals - European  Disability Forum">
            <a:extLst>
              <a:ext uri="{FF2B5EF4-FFF2-40B4-BE49-F238E27FC236}">
                <a16:creationId xmlns:a16="http://schemas.microsoft.com/office/drawing/2014/main" id="{C27C2EF9-C61D-EE15-014C-939418653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259" y="1267086"/>
            <a:ext cx="4583078" cy="458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DBFFFB-06B7-4F00-8213-01C16DEC9FC4}"/>
              </a:ext>
            </a:extLst>
          </p:cNvPr>
          <p:cNvSpPr txBox="1">
            <a:spLocks/>
          </p:cNvSpPr>
          <p:nvPr/>
        </p:nvSpPr>
        <p:spPr>
          <a:xfrm>
            <a:off x="4263484" y="933117"/>
            <a:ext cx="4848922" cy="38948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Context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0C17-734D-494A-B1C6-FB7ED55CCFB3}"/>
              </a:ext>
            </a:extLst>
          </p:cNvPr>
          <p:cNvSpPr txBox="1">
            <a:spLocks/>
          </p:cNvSpPr>
          <p:nvPr/>
        </p:nvSpPr>
        <p:spPr>
          <a:xfrm>
            <a:off x="460917" y="1448072"/>
            <a:ext cx="7501053" cy="461389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17 Sustainable Development Goals have given a blueprint to re-engineer our world by identifying key tasks and activities that focus on the Economics, Financial and Environmental pillars of society.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What are we doing (SDG 13) to address the impacts of Climate change? 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Are we innovative in our approach to Industrialize (SDG 9) and in a more environmentally friendly way?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How can we reduce inequality (SDG 10) and close the housing deficit?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Is there a plan (SDG 11) to make our Cities and human settlements inclusive, safe, resilient and sustainable? </a:t>
            </a:r>
          </a:p>
          <a:p>
            <a:pPr marL="0" indent="0" algn="just">
              <a:buNone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1700" dirty="0"/>
          </a:p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7F5546-1BEB-4389-A0E9-96F7EA4083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4EF56D-2875-46CE-B6BA-A4D907FECBA5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A56F7-AB39-480E-9EB0-B78420FA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283133-4426-16C1-07F7-2DDE36B81577}"/>
              </a:ext>
            </a:extLst>
          </p:cNvPr>
          <p:cNvSpPr txBox="1">
            <a:spLocks/>
          </p:cNvSpPr>
          <p:nvPr/>
        </p:nvSpPr>
        <p:spPr>
          <a:xfrm>
            <a:off x="460918" y="3428481"/>
            <a:ext cx="7501052" cy="24964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5A2EF-40D1-D43F-9B7B-D1A2D73FEA21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pic>
        <p:nvPicPr>
          <p:cNvPr id="7" name="Picture 2" descr="World Bank Group - International Development, Poverty ...">
            <a:extLst>
              <a:ext uri="{FF2B5EF4-FFF2-40B4-BE49-F238E27FC236}">
                <a16:creationId xmlns:a16="http://schemas.microsoft.com/office/drawing/2014/main" id="{26BB96F2-8A74-CCC7-8C7A-4710250CB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90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BFFFB-06B7-4F00-8213-01C16DEC9FC4}"/>
              </a:ext>
            </a:extLst>
          </p:cNvPr>
          <p:cNvSpPr txBox="1">
            <a:spLocks/>
          </p:cNvSpPr>
          <p:nvPr/>
        </p:nvSpPr>
        <p:spPr>
          <a:xfrm>
            <a:off x="4263484" y="933117"/>
            <a:ext cx="4848922" cy="38948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Introduction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0C17-734D-494A-B1C6-FB7ED55CCFB3}"/>
              </a:ext>
            </a:extLst>
          </p:cNvPr>
          <p:cNvSpPr txBox="1">
            <a:spLocks/>
          </p:cNvSpPr>
          <p:nvPr/>
        </p:nvSpPr>
        <p:spPr>
          <a:xfrm>
            <a:off x="460917" y="1448071"/>
            <a:ext cx="7501053" cy="464049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Over the past 2 years, the NGF Secretariat together with a team from the World Bank has carried out 3 scoping missions for the Green and Affordable Housing Program. 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key objectives have been to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Conduct a deep dive into state level affordable housing programs; and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Conduct a housing affordability analysis. </a:t>
            </a:r>
          </a:p>
          <a:p>
            <a:pPr marL="0" indent="0" algn="just">
              <a:buNone/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Participation was from the 36 States + FCT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400" dirty="0">
                <a:latin typeface="Candara" panose="020E0502030303020204" pitchFamily="34" charset="0"/>
              </a:rPr>
              <a:t>Green ≠ Expensive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400" dirty="0">
                <a:latin typeface="Candara" panose="020E0502030303020204" pitchFamily="34" charset="0"/>
              </a:rPr>
              <a:t>Green = Efficient and Effective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7F5546-1BEB-4389-A0E9-96F7EA408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4EF56D-2875-46CE-B6BA-A4D907FECBA5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A56F7-AB39-480E-9EB0-B78420FA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283133-4426-16C1-07F7-2DDE36B81577}"/>
              </a:ext>
            </a:extLst>
          </p:cNvPr>
          <p:cNvSpPr txBox="1">
            <a:spLocks/>
          </p:cNvSpPr>
          <p:nvPr/>
        </p:nvSpPr>
        <p:spPr>
          <a:xfrm>
            <a:off x="460918" y="3428481"/>
            <a:ext cx="7501052" cy="24964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5A2EF-40D1-D43F-9B7B-D1A2D73FEA21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pic>
        <p:nvPicPr>
          <p:cNvPr id="12" name="Picture 2" descr="World Bank Group - International Development, Poverty ...">
            <a:extLst>
              <a:ext uri="{FF2B5EF4-FFF2-40B4-BE49-F238E27FC236}">
                <a16:creationId xmlns:a16="http://schemas.microsoft.com/office/drawing/2014/main" id="{4555A445-0AF0-6D9C-206C-D85E9AD40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22EAF1C-A4BF-AD0C-FB54-E649EF0C06C1}"/>
              </a:ext>
            </a:extLst>
          </p:cNvPr>
          <p:cNvGrpSpPr/>
          <p:nvPr/>
        </p:nvGrpSpPr>
        <p:grpSpPr>
          <a:xfrm>
            <a:off x="8577721" y="3694733"/>
            <a:ext cx="2729275" cy="2424929"/>
            <a:chOff x="8153287" y="3081867"/>
            <a:chExt cx="3153710" cy="3037796"/>
          </a:xfrm>
        </p:grpSpPr>
        <p:pic>
          <p:nvPicPr>
            <p:cNvPr id="15" name="Picture 2" descr="Communications materials - United Nations Sustainable Development">
              <a:extLst>
                <a:ext uri="{FF2B5EF4-FFF2-40B4-BE49-F238E27FC236}">
                  <a16:creationId xmlns:a16="http://schemas.microsoft.com/office/drawing/2014/main" id="{E737761D-1149-CF91-D282-21C43591BE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2410" y="4753977"/>
              <a:ext cx="1334587" cy="1334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EBA21A1E-0FBB-9258-0D6E-0B6234D66B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1681" y="4722534"/>
              <a:ext cx="1421515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8BE31AB4-403B-25F3-37E3-580047AD80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3196" y="3129142"/>
              <a:ext cx="1397129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8" descr="Communications materials - United Nations Sustainable Development">
              <a:extLst>
                <a:ext uri="{FF2B5EF4-FFF2-40B4-BE49-F238E27FC236}">
                  <a16:creationId xmlns:a16="http://schemas.microsoft.com/office/drawing/2014/main" id="{00669173-8AEF-D27F-C035-0327B8E9B9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3287" y="3081867"/>
              <a:ext cx="1638494" cy="1491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" name="Picture 8" descr="House Outline Free Vectors Logos Icons And Photos Downloads - House Logo  Png Outline Transparent PNG - 379x401 - Free Download on NicePNG">
            <a:extLst>
              <a:ext uri="{FF2B5EF4-FFF2-40B4-BE49-F238E27FC236}">
                <a16:creationId xmlns:a16="http://schemas.microsoft.com/office/drawing/2014/main" id="{C630E19A-941B-99A0-1E78-859CEACE8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046" y="2330095"/>
            <a:ext cx="2580868" cy="132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03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BFFFB-06B7-4F00-8213-01C16DEC9FC4}"/>
              </a:ext>
            </a:extLst>
          </p:cNvPr>
          <p:cNvSpPr txBox="1">
            <a:spLocks/>
          </p:cNvSpPr>
          <p:nvPr/>
        </p:nvSpPr>
        <p:spPr>
          <a:xfrm>
            <a:off x="4263484" y="933117"/>
            <a:ext cx="4848922" cy="38948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Findings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0C17-734D-494A-B1C6-FB7ED55CCFB3}"/>
              </a:ext>
            </a:extLst>
          </p:cNvPr>
          <p:cNvSpPr txBox="1">
            <a:spLocks/>
          </p:cNvSpPr>
          <p:nvPr/>
        </p:nvSpPr>
        <p:spPr>
          <a:xfrm>
            <a:off x="460917" y="1448071"/>
            <a:ext cx="7501053" cy="464049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b="1" dirty="0">
                <a:latin typeface="Candara" panose="020E0502030303020204" pitchFamily="34" charset="0"/>
              </a:rPr>
              <a:t>Housing Programs</a:t>
            </a:r>
          </a:p>
          <a:p>
            <a:pPr marL="0" indent="0" algn="just">
              <a:buNone/>
            </a:pPr>
            <a:r>
              <a:rPr lang="en-US" sz="2400" dirty="0">
                <a:latin typeface="Candara" panose="020E0502030303020204" pitchFamily="34" charset="0"/>
              </a:rPr>
              <a:t>Majority of states indicated that housing programs/agenda is an important priority with relevance being bolstered by the need to provide shelter, reduce the housing deficit, create job opportunities and economic development. </a:t>
            </a:r>
          </a:p>
          <a:p>
            <a:pPr marL="0" indent="0" algn="just">
              <a:buNone/>
            </a:pPr>
            <a:r>
              <a:rPr lang="en-US" sz="2400" dirty="0">
                <a:latin typeface="Candara" panose="020E0502030303020204" pitchFamily="34" charset="0"/>
              </a:rPr>
              <a:t>Some states target group are mainly civil servants as well as poor to mid income individual, thus the need for affordable housing.</a:t>
            </a:r>
          </a:p>
          <a:p>
            <a:pPr marL="0" indent="0" algn="just">
              <a:buNone/>
            </a:pPr>
            <a:endParaRPr lang="en-US" sz="1800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Candara" panose="020E0502030303020204" pitchFamily="34" charset="0"/>
              </a:rPr>
              <a:t>Notably, Housing programs are present in        states. </a:t>
            </a:r>
          </a:p>
          <a:p>
            <a:pPr marL="0" indent="0" algn="just">
              <a:buNone/>
            </a:pPr>
            <a:r>
              <a:rPr lang="en-US" sz="2400" dirty="0">
                <a:latin typeface="Candara" panose="020E0502030303020204" pitchFamily="34" charset="0"/>
              </a:rPr>
              <a:t>     other states either have no program or had not responded.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7F5546-1BEB-4389-A0E9-96F7EA408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4EF56D-2875-46CE-B6BA-A4D907FECBA5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A56F7-AB39-480E-9EB0-B78420FA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283133-4426-16C1-07F7-2DDE36B81577}"/>
              </a:ext>
            </a:extLst>
          </p:cNvPr>
          <p:cNvSpPr txBox="1">
            <a:spLocks/>
          </p:cNvSpPr>
          <p:nvPr/>
        </p:nvSpPr>
        <p:spPr>
          <a:xfrm>
            <a:off x="460918" y="3428481"/>
            <a:ext cx="7501052" cy="24964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5A2EF-40D1-D43F-9B7B-D1A2D73FEA21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CCE6B6B-4A50-497E-439B-ED773A255BED}"/>
              </a:ext>
            </a:extLst>
          </p:cNvPr>
          <p:cNvGrpSpPr/>
          <p:nvPr/>
        </p:nvGrpSpPr>
        <p:grpSpPr>
          <a:xfrm>
            <a:off x="8577721" y="3694733"/>
            <a:ext cx="2729275" cy="2424929"/>
            <a:chOff x="8153287" y="3081867"/>
            <a:chExt cx="3153710" cy="3037796"/>
          </a:xfrm>
        </p:grpSpPr>
        <p:pic>
          <p:nvPicPr>
            <p:cNvPr id="8" name="Picture 2" descr="Communications materials - United Nations Sustainable Development">
              <a:extLst>
                <a:ext uri="{FF2B5EF4-FFF2-40B4-BE49-F238E27FC236}">
                  <a16:creationId xmlns:a16="http://schemas.microsoft.com/office/drawing/2014/main" id="{47F0266C-74A2-1419-A1FB-C7326FF9C8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2410" y="4753977"/>
              <a:ext cx="1334587" cy="1334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55034F8D-50B2-BF33-3F99-308D268DB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1681" y="4722534"/>
              <a:ext cx="1421515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74C9E55F-AF9B-7FDB-CADC-FAF2C7319B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3196" y="3129142"/>
              <a:ext cx="1397129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8" descr="Communications materials - United Nations Sustainable Development">
              <a:extLst>
                <a:ext uri="{FF2B5EF4-FFF2-40B4-BE49-F238E27FC236}">
                  <a16:creationId xmlns:a16="http://schemas.microsoft.com/office/drawing/2014/main" id="{9E72DDD2-8971-970B-C0C2-E782137FF4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3287" y="3081867"/>
              <a:ext cx="1638494" cy="1491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218" name="Picture 2" descr="World Bank Group - International Development, Poverty ...">
            <a:extLst>
              <a:ext uri="{FF2B5EF4-FFF2-40B4-BE49-F238E27FC236}">
                <a16:creationId xmlns:a16="http://schemas.microsoft.com/office/drawing/2014/main" id="{BA7ABF0E-54B7-2234-A41A-7D619E623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10C7924-4CD1-57D7-127E-A844E0BB2C44}"/>
              </a:ext>
            </a:extLst>
          </p:cNvPr>
          <p:cNvSpPr txBox="1"/>
          <p:nvPr/>
        </p:nvSpPr>
        <p:spPr>
          <a:xfrm>
            <a:off x="5905540" y="4660959"/>
            <a:ext cx="60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F7845E-08B6-B616-8544-83D6E772F59E}"/>
              </a:ext>
            </a:extLst>
          </p:cNvPr>
          <p:cNvSpPr txBox="1"/>
          <p:nvPr/>
        </p:nvSpPr>
        <p:spPr>
          <a:xfrm>
            <a:off x="536688" y="5117541"/>
            <a:ext cx="60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5</a:t>
            </a:r>
          </a:p>
        </p:txBody>
      </p:sp>
      <p:pic>
        <p:nvPicPr>
          <p:cNvPr id="9224" name="Picture 8" descr="House Outline Free Vectors Logos Icons And Photos Downloads - House Logo  Png Outline Transparent PNG - 379x401 - Free Download on NicePNG">
            <a:extLst>
              <a:ext uri="{FF2B5EF4-FFF2-40B4-BE49-F238E27FC236}">
                <a16:creationId xmlns:a16="http://schemas.microsoft.com/office/drawing/2014/main" id="{38528291-7D40-BBB8-9473-56BAA44D5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046" y="2330095"/>
            <a:ext cx="2580868" cy="132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52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BFFFB-06B7-4F00-8213-01C16DEC9FC4}"/>
              </a:ext>
            </a:extLst>
          </p:cNvPr>
          <p:cNvSpPr txBox="1">
            <a:spLocks/>
          </p:cNvSpPr>
          <p:nvPr/>
        </p:nvSpPr>
        <p:spPr>
          <a:xfrm>
            <a:off x="4263484" y="933117"/>
            <a:ext cx="4848922" cy="38948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Findings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0C17-734D-494A-B1C6-FB7ED55CCFB3}"/>
              </a:ext>
            </a:extLst>
          </p:cNvPr>
          <p:cNvSpPr txBox="1">
            <a:spLocks/>
          </p:cNvSpPr>
          <p:nvPr/>
        </p:nvSpPr>
        <p:spPr>
          <a:xfrm>
            <a:off x="460917" y="1448071"/>
            <a:ext cx="7501053" cy="464049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b="1" dirty="0">
                <a:latin typeface="Candara" panose="020E0502030303020204" pitchFamily="34" charset="0"/>
              </a:rPr>
              <a:t>Housing Policy &amp; Strategy</a:t>
            </a:r>
          </a:p>
          <a:p>
            <a:pPr marL="0" indent="0" algn="just">
              <a:buNone/>
            </a:pPr>
            <a:r>
              <a:rPr lang="en-US" sz="2400" dirty="0">
                <a:latin typeface="Candara" panose="020E0502030303020204" pitchFamily="34" charset="0"/>
              </a:rPr>
              <a:t>       states reportedly have a housing policy, while   do not, the remainder states did not provide a response. </a:t>
            </a:r>
          </a:p>
          <a:p>
            <a:pPr marL="0" indent="0" algn="just">
              <a:buNone/>
            </a:pPr>
            <a:endParaRPr lang="en-US" sz="1800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Candara" panose="020E0502030303020204" pitchFamily="34" charset="0"/>
              </a:rPr>
              <a:t>       states indicated they have a housing strategy in place, and key objectives of the strategy include; enhancing community and rural development, provision of land and affordable housing, reduction of housing deficit and provision of mass housing schemes. </a:t>
            </a:r>
          </a:p>
          <a:p>
            <a:pPr marL="0" indent="0" algn="just">
              <a:buNone/>
            </a:pPr>
            <a:r>
              <a:rPr lang="en-US" sz="2400" dirty="0">
                <a:latin typeface="Candara" panose="020E0502030303020204" pitchFamily="34" charset="0"/>
              </a:rPr>
              <a:t>Provisions are mainly achieved via PPP, partnerships with mortgage banks, developers, and the provision of long-term financing at single digit and/or competitive rates. </a:t>
            </a:r>
            <a:endParaRPr lang="en-US" sz="1800" dirty="0">
              <a:latin typeface="Candara" panose="020E0502030303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7F5546-1BEB-4389-A0E9-96F7EA408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4EF56D-2875-46CE-B6BA-A4D907FECBA5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A56F7-AB39-480E-9EB0-B78420FA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283133-4426-16C1-07F7-2DDE36B81577}"/>
              </a:ext>
            </a:extLst>
          </p:cNvPr>
          <p:cNvSpPr txBox="1">
            <a:spLocks/>
          </p:cNvSpPr>
          <p:nvPr/>
        </p:nvSpPr>
        <p:spPr>
          <a:xfrm>
            <a:off x="460918" y="3428481"/>
            <a:ext cx="7501052" cy="24964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5A2EF-40D1-D43F-9B7B-D1A2D73FEA21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pic>
        <p:nvPicPr>
          <p:cNvPr id="15" name="Picture 2" descr="World Bank Group - International Development, Poverty ...">
            <a:extLst>
              <a:ext uri="{FF2B5EF4-FFF2-40B4-BE49-F238E27FC236}">
                <a16:creationId xmlns:a16="http://schemas.microsoft.com/office/drawing/2014/main" id="{656A870D-0B6F-4BE6-148B-0E0B96EE2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DCA10D9-B7A1-CFA6-0B3B-AF3C04C1A6E0}"/>
              </a:ext>
            </a:extLst>
          </p:cNvPr>
          <p:cNvGrpSpPr/>
          <p:nvPr/>
        </p:nvGrpSpPr>
        <p:grpSpPr>
          <a:xfrm>
            <a:off x="8577721" y="3694733"/>
            <a:ext cx="2729275" cy="2424929"/>
            <a:chOff x="8153287" y="3081867"/>
            <a:chExt cx="3153710" cy="3037796"/>
          </a:xfrm>
        </p:grpSpPr>
        <p:pic>
          <p:nvPicPr>
            <p:cNvPr id="17" name="Picture 2" descr="Communications materials - United Nations Sustainable Development">
              <a:extLst>
                <a:ext uri="{FF2B5EF4-FFF2-40B4-BE49-F238E27FC236}">
                  <a16:creationId xmlns:a16="http://schemas.microsoft.com/office/drawing/2014/main" id="{3DB8F7C6-4725-39F0-F9E3-72ED2D7A50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2410" y="4753977"/>
              <a:ext cx="1334587" cy="1334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44AB4510-F06B-0255-1662-6F99B65D0D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1681" y="4722534"/>
              <a:ext cx="1421515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C5B1BFA3-8B64-8530-9D33-B5A5AA2FE4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3196" y="3129142"/>
              <a:ext cx="1397129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8" descr="Communications materials - United Nations Sustainable Development">
              <a:extLst>
                <a:ext uri="{FF2B5EF4-FFF2-40B4-BE49-F238E27FC236}">
                  <a16:creationId xmlns:a16="http://schemas.microsoft.com/office/drawing/2014/main" id="{4B0CFDFB-5A26-009E-D69F-E54EBDBA02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3287" y="3081867"/>
              <a:ext cx="1638494" cy="1491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BE520B52-828E-A5E8-6A6C-821AF6CBF607}"/>
              </a:ext>
            </a:extLst>
          </p:cNvPr>
          <p:cNvSpPr txBox="1"/>
          <p:nvPr/>
        </p:nvSpPr>
        <p:spPr>
          <a:xfrm>
            <a:off x="460916" y="2780970"/>
            <a:ext cx="60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5573D9-7BDD-EAAF-4CA3-328D22C3F8EE}"/>
              </a:ext>
            </a:extLst>
          </p:cNvPr>
          <p:cNvSpPr txBox="1"/>
          <p:nvPr/>
        </p:nvSpPr>
        <p:spPr>
          <a:xfrm>
            <a:off x="7190499" y="1735967"/>
            <a:ext cx="60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8D1AE95-7512-6C94-FA9C-64D86E1A9684}"/>
              </a:ext>
            </a:extLst>
          </p:cNvPr>
          <p:cNvSpPr txBox="1"/>
          <p:nvPr/>
        </p:nvSpPr>
        <p:spPr>
          <a:xfrm>
            <a:off x="460916" y="1735967"/>
            <a:ext cx="60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23</a:t>
            </a:r>
          </a:p>
        </p:txBody>
      </p:sp>
      <p:pic>
        <p:nvPicPr>
          <p:cNvPr id="24" name="Picture 8" descr="House Outline Free Vectors Logos Icons And Photos Downloads - House Logo  Png Outline Transparent PNG - 379x401 - Free Download on NicePNG">
            <a:extLst>
              <a:ext uri="{FF2B5EF4-FFF2-40B4-BE49-F238E27FC236}">
                <a16:creationId xmlns:a16="http://schemas.microsoft.com/office/drawing/2014/main" id="{22837D25-0B9A-F919-E1E4-B45571489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046" y="2330095"/>
            <a:ext cx="2580868" cy="132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74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BFFFB-06B7-4F00-8213-01C16DEC9FC4}"/>
              </a:ext>
            </a:extLst>
          </p:cNvPr>
          <p:cNvSpPr txBox="1">
            <a:spLocks/>
          </p:cNvSpPr>
          <p:nvPr/>
        </p:nvSpPr>
        <p:spPr>
          <a:xfrm>
            <a:off x="4263484" y="933117"/>
            <a:ext cx="4848922" cy="38948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Findings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0C17-734D-494A-B1C6-FB7ED55CCFB3}"/>
              </a:ext>
            </a:extLst>
          </p:cNvPr>
          <p:cNvSpPr txBox="1">
            <a:spLocks/>
          </p:cNvSpPr>
          <p:nvPr/>
        </p:nvSpPr>
        <p:spPr>
          <a:xfrm>
            <a:off x="460917" y="1448071"/>
            <a:ext cx="7501053" cy="464049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b="1" dirty="0">
                <a:latin typeface="Candara" panose="020E0502030303020204" pitchFamily="34" charset="0"/>
              </a:rPr>
              <a:t>Challenges</a:t>
            </a:r>
          </a:p>
          <a:p>
            <a:pPr marL="0" indent="0" algn="just">
              <a:buNone/>
            </a:pPr>
            <a:endParaRPr lang="en-US" sz="2400" b="1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main housing challenge across states a</a:t>
            </a:r>
            <a:r>
              <a:rPr lang="en-US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cost of building materials (being the main concern for        sates),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deficiency of housing finance arrangements (among the main concerns for        states),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access to infrastructure and stringent loan conditions by mortgage banks.</a:t>
            </a:r>
            <a:endParaRPr lang="en-US" sz="2400" dirty="0">
              <a:effectLst/>
              <a:latin typeface="Candara" panose="020E05020303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7F5546-1BEB-4389-A0E9-96F7EA408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4EF56D-2875-46CE-B6BA-A4D907FECBA5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A56F7-AB39-480E-9EB0-B78420FA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283133-4426-16C1-07F7-2DDE36B81577}"/>
              </a:ext>
            </a:extLst>
          </p:cNvPr>
          <p:cNvSpPr txBox="1">
            <a:spLocks/>
          </p:cNvSpPr>
          <p:nvPr/>
        </p:nvSpPr>
        <p:spPr>
          <a:xfrm>
            <a:off x="460918" y="3428481"/>
            <a:ext cx="7501052" cy="24964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5A2EF-40D1-D43F-9B7B-D1A2D73FEA21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pic>
        <p:nvPicPr>
          <p:cNvPr id="15" name="Picture 2" descr="World Bank Group - International Development, Poverty ...">
            <a:extLst>
              <a:ext uri="{FF2B5EF4-FFF2-40B4-BE49-F238E27FC236}">
                <a16:creationId xmlns:a16="http://schemas.microsoft.com/office/drawing/2014/main" id="{AD1CCF36-BB94-729C-82FE-06B5BED96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BDD0C145-6B5F-A10B-2E59-F100780F4797}"/>
              </a:ext>
            </a:extLst>
          </p:cNvPr>
          <p:cNvGrpSpPr/>
          <p:nvPr/>
        </p:nvGrpSpPr>
        <p:grpSpPr>
          <a:xfrm>
            <a:off x="8577721" y="3694733"/>
            <a:ext cx="2729275" cy="2424929"/>
            <a:chOff x="8153287" y="3081867"/>
            <a:chExt cx="3153710" cy="3037796"/>
          </a:xfrm>
        </p:grpSpPr>
        <p:pic>
          <p:nvPicPr>
            <p:cNvPr id="17" name="Picture 2" descr="Communications materials - United Nations Sustainable Development">
              <a:extLst>
                <a:ext uri="{FF2B5EF4-FFF2-40B4-BE49-F238E27FC236}">
                  <a16:creationId xmlns:a16="http://schemas.microsoft.com/office/drawing/2014/main" id="{CDCCEB1F-5040-7EAF-F857-04858483ED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2410" y="4753977"/>
              <a:ext cx="1334587" cy="1334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ACD7BC07-4BF2-7078-1D0F-258E1FF7F9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1681" y="4722534"/>
              <a:ext cx="1421515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3A7C9428-B78A-8098-2E91-B317F97248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3196" y="3129142"/>
              <a:ext cx="1397129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8" descr="Communications materials - United Nations Sustainable Development">
              <a:extLst>
                <a:ext uri="{FF2B5EF4-FFF2-40B4-BE49-F238E27FC236}">
                  <a16:creationId xmlns:a16="http://schemas.microsoft.com/office/drawing/2014/main" id="{15C77885-7789-4594-4978-5B57C68E52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3287" y="3081867"/>
              <a:ext cx="1638494" cy="1491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8153FD1-09AC-9060-FB23-119F62D138FF}"/>
              </a:ext>
            </a:extLst>
          </p:cNvPr>
          <p:cNvSpPr txBox="1"/>
          <p:nvPr/>
        </p:nvSpPr>
        <p:spPr>
          <a:xfrm>
            <a:off x="1365622" y="3047694"/>
            <a:ext cx="60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78E164-0A88-8306-CAAD-36CE0866A033}"/>
              </a:ext>
            </a:extLst>
          </p:cNvPr>
          <p:cNvSpPr txBox="1"/>
          <p:nvPr/>
        </p:nvSpPr>
        <p:spPr>
          <a:xfrm>
            <a:off x="3780949" y="3832149"/>
            <a:ext cx="603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20</a:t>
            </a:r>
          </a:p>
        </p:txBody>
      </p:sp>
      <p:pic>
        <p:nvPicPr>
          <p:cNvPr id="23" name="Picture 8" descr="House Outline Free Vectors Logos Icons And Photos Downloads - House Logo  Png Outline Transparent PNG - 379x401 - Free Download on NicePNG">
            <a:extLst>
              <a:ext uri="{FF2B5EF4-FFF2-40B4-BE49-F238E27FC236}">
                <a16:creationId xmlns:a16="http://schemas.microsoft.com/office/drawing/2014/main" id="{ABBDF3F8-2370-84BE-3FD7-D0CD2A6B7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046" y="2330095"/>
            <a:ext cx="2580868" cy="132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187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BFFFB-06B7-4F00-8213-01C16DEC9FC4}"/>
              </a:ext>
            </a:extLst>
          </p:cNvPr>
          <p:cNvSpPr txBox="1">
            <a:spLocks/>
          </p:cNvSpPr>
          <p:nvPr/>
        </p:nvSpPr>
        <p:spPr>
          <a:xfrm>
            <a:off x="4263484" y="933117"/>
            <a:ext cx="4848922" cy="38948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Key Solutions</a:t>
            </a:r>
            <a:endParaRPr lang="en-US" sz="25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0C17-734D-494A-B1C6-FB7ED55CCFB3}"/>
              </a:ext>
            </a:extLst>
          </p:cNvPr>
          <p:cNvSpPr txBox="1">
            <a:spLocks/>
          </p:cNvSpPr>
          <p:nvPr/>
        </p:nvSpPr>
        <p:spPr>
          <a:xfrm>
            <a:off x="460917" y="1448071"/>
            <a:ext cx="7501053" cy="464049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b="1" dirty="0">
                <a:latin typeface="Candara" panose="020E0502030303020204" pitchFamily="34" charset="0"/>
              </a:rPr>
              <a:t>Priority Areas for Support</a:t>
            </a:r>
          </a:p>
          <a:p>
            <a:pPr algn="just"/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Access to housing finance </a:t>
            </a:r>
          </a:p>
          <a:p>
            <a:pPr algn="just"/>
            <a:r>
              <a:rPr lang="en-US" sz="2400" dirty="0"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caling up mortgage financing, </a:t>
            </a:r>
          </a:p>
          <a:p>
            <a:pPr algn="just"/>
            <a:r>
              <a:rPr lang="en-US" sz="2400" dirty="0"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ffordable cost of building materials, </a:t>
            </a:r>
          </a:p>
          <a:p>
            <a:pPr algn="just"/>
            <a:r>
              <a:rPr lang="en-US" sz="2400" dirty="0"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eveloping a housing policy strategy for attracting private investors to the housing market, </a:t>
            </a:r>
          </a:p>
          <a:p>
            <a:pPr algn="just"/>
            <a:r>
              <a:rPr lang="en-US" sz="2400" dirty="0"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and infrastructural provision, and </a:t>
            </a:r>
          </a:p>
          <a:p>
            <a:pPr algn="just"/>
            <a:r>
              <a:rPr lang="en-US" sz="2400" dirty="0"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trengthening the legal framework</a:t>
            </a:r>
            <a:endParaRPr lang="en-US" sz="2400" dirty="0">
              <a:effectLst/>
              <a:latin typeface="Candara" panose="020E05020303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7F5546-1BEB-4389-A0E9-96F7EA408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4EF56D-2875-46CE-B6BA-A4D907FECBA5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A56F7-AB39-480E-9EB0-B78420FA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283133-4426-16C1-07F7-2DDE36B81577}"/>
              </a:ext>
            </a:extLst>
          </p:cNvPr>
          <p:cNvSpPr txBox="1">
            <a:spLocks/>
          </p:cNvSpPr>
          <p:nvPr/>
        </p:nvSpPr>
        <p:spPr>
          <a:xfrm>
            <a:off x="460918" y="3428481"/>
            <a:ext cx="7501052" cy="24964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5A2EF-40D1-D43F-9B7B-D1A2D73FEA21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pic>
        <p:nvPicPr>
          <p:cNvPr id="15" name="Picture 2" descr="World Bank Group - International Development, Poverty ...">
            <a:extLst>
              <a:ext uri="{FF2B5EF4-FFF2-40B4-BE49-F238E27FC236}">
                <a16:creationId xmlns:a16="http://schemas.microsoft.com/office/drawing/2014/main" id="{FDB5D6C5-9D91-B887-F9EF-3996C7C09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C21CD3C1-A5E3-B30B-2D1F-64F22CE723B5}"/>
              </a:ext>
            </a:extLst>
          </p:cNvPr>
          <p:cNvGrpSpPr/>
          <p:nvPr/>
        </p:nvGrpSpPr>
        <p:grpSpPr>
          <a:xfrm>
            <a:off x="8577721" y="3694733"/>
            <a:ext cx="2729275" cy="2424929"/>
            <a:chOff x="8153287" y="3081867"/>
            <a:chExt cx="3153710" cy="3037796"/>
          </a:xfrm>
        </p:grpSpPr>
        <p:pic>
          <p:nvPicPr>
            <p:cNvPr id="17" name="Picture 2" descr="Communications materials - United Nations Sustainable Development">
              <a:extLst>
                <a:ext uri="{FF2B5EF4-FFF2-40B4-BE49-F238E27FC236}">
                  <a16:creationId xmlns:a16="http://schemas.microsoft.com/office/drawing/2014/main" id="{EC156DC6-DB9F-B714-9209-A8E7F1B2EA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2410" y="4753977"/>
              <a:ext cx="1334587" cy="1334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AE8FF3FF-E3ED-1B94-9AD9-7525FA1832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1681" y="4722534"/>
              <a:ext cx="1421515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A965F5A6-1C46-C835-4C08-3DA1A771D4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3196" y="3129142"/>
              <a:ext cx="1397129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8" descr="Communications materials - United Nations Sustainable Development">
              <a:extLst>
                <a:ext uri="{FF2B5EF4-FFF2-40B4-BE49-F238E27FC236}">
                  <a16:creationId xmlns:a16="http://schemas.microsoft.com/office/drawing/2014/main" id="{F23A3AB4-8D86-6ECA-D51D-366D0258BD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3287" y="3081867"/>
              <a:ext cx="1638494" cy="1491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1" name="Picture 8" descr="House Outline Free Vectors Logos Icons And Photos Downloads - House Logo  Png Outline Transparent PNG - 379x401 - Free Download on NicePNG">
            <a:extLst>
              <a:ext uri="{FF2B5EF4-FFF2-40B4-BE49-F238E27FC236}">
                <a16:creationId xmlns:a16="http://schemas.microsoft.com/office/drawing/2014/main" id="{3D2983DF-36AF-7570-E693-78DCF3903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046" y="2330095"/>
            <a:ext cx="2580868" cy="132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688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BFFFB-06B7-4F00-8213-01C16DEC9FC4}"/>
              </a:ext>
            </a:extLst>
          </p:cNvPr>
          <p:cNvSpPr txBox="1">
            <a:spLocks/>
          </p:cNvSpPr>
          <p:nvPr/>
        </p:nvSpPr>
        <p:spPr>
          <a:xfrm>
            <a:off x="4263484" y="933117"/>
            <a:ext cx="4848922" cy="38948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Closing the Gap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D0C17-734D-494A-B1C6-FB7ED55CCFB3}"/>
              </a:ext>
            </a:extLst>
          </p:cNvPr>
          <p:cNvSpPr txBox="1">
            <a:spLocks/>
          </p:cNvSpPr>
          <p:nvPr/>
        </p:nvSpPr>
        <p:spPr>
          <a:xfrm>
            <a:off x="460917" y="1448071"/>
            <a:ext cx="7501053" cy="464049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Approx. number of people needing houses (new)</a:t>
            </a:r>
          </a:p>
          <a:p>
            <a:pPr marL="0" indent="0" algn="just">
              <a:buNone/>
            </a:pPr>
            <a:endParaRPr lang="en-US" sz="2400" dirty="0"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24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2400" dirty="0"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24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2400" dirty="0"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Approx. number of people needing houses (upgrade)</a:t>
            </a:r>
          </a:p>
          <a:p>
            <a:pPr marL="0" indent="0" algn="just">
              <a:buNone/>
            </a:pPr>
            <a:endParaRPr lang="en-US" sz="2400" dirty="0"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24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1800" dirty="0"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sz="1800" dirty="0">
                <a:latin typeface="Candara" panose="020E0502030303020204" pitchFamily="34" charset="0"/>
              </a:rPr>
              <a:t>A broad estimate that States to build 1,2 and 3 Bedroom Units</a:t>
            </a:r>
          </a:p>
          <a:p>
            <a:pPr marL="0" indent="0" algn="just">
              <a:buNone/>
            </a:pPr>
            <a:endParaRPr lang="en-US" sz="24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2400" dirty="0">
              <a:effectLst/>
              <a:latin typeface="Candara" panose="020E05020303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7F5546-1BEB-4389-A0E9-96F7EA408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731245" cy="112785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4EF56D-2875-46CE-B6BA-A4D907FECBA5}"/>
              </a:ext>
            </a:extLst>
          </p:cNvPr>
          <p:cNvCxnSpPr>
            <a:cxnSpLocks/>
          </p:cNvCxnSpPr>
          <p:nvPr/>
        </p:nvCxnSpPr>
        <p:spPr>
          <a:xfrm>
            <a:off x="838200" y="6176963"/>
            <a:ext cx="10515600" cy="0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A56F7-AB39-480E-9EB0-B78420FA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283133-4426-16C1-07F7-2DDE36B81577}"/>
              </a:ext>
            </a:extLst>
          </p:cNvPr>
          <p:cNvSpPr txBox="1">
            <a:spLocks/>
          </p:cNvSpPr>
          <p:nvPr/>
        </p:nvSpPr>
        <p:spPr>
          <a:xfrm>
            <a:off x="460918" y="3428481"/>
            <a:ext cx="7501052" cy="24964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5A2EF-40D1-D43F-9B7B-D1A2D73FEA21}"/>
              </a:ext>
            </a:extLst>
          </p:cNvPr>
          <p:cNvSpPr/>
          <p:nvPr/>
        </p:nvSpPr>
        <p:spPr>
          <a:xfrm>
            <a:off x="9591907" y="698835"/>
            <a:ext cx="1679988" cy="681064"/>
          </a:xfrm>
          <a:prstGeom prst="rect">
            <a:avLst/>
          </a:prstGeom>
          <a:solidFill>
            <a:schemeClr val="accent4">
              <a:lumMod val="75000"/>
              <a:shade val="30000"/>
              <a:satMod val="1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 (Body CS)"/>
              </a:rPr>
              <a:t>N-GASH</a:t>
            </a:r>
            <a:endParaRPr lang="en-NG" sz="16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 (Body CS)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C4AEA5F-18B1-8C2B-C29F-F22329498C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164968"/>
              </p:ext>
            </p:extLst>
          </p:nvPr>
        </p:nvGraphicFramePr>
        <p:xfrm>
          <a:off x="460916" y="1945262"/>
          <a:ext cx="7050756" cy="1240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7927">
                  <a:extLst>
                    <a:ext uri="{9D8B030D-6E8A-4147-A177-3AD203B41FA5}">
                      <a16:colId xmlns:a16="http://schemas.microsoft.com/office/drawing/2014/main" val="417645239"/>
                    </a:ext>
                  </a:extLst>
                </a:gridCol>
                <a:gridCol w="3152829">
                  <a:extLst>
                    <a:ext uri="{9D8B030D-6E8A-4147-A177-3AD203B41FA5}">
                      <a16:colId xmlns:a16="http://schemas.microsoft.com/office/drawing/2014/main" val="514393926"/>
                    </a:ext>
                  </a:extLst>
                </a:gridCol>
              </a:tblGrid>
              <a:tr h="1240503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 – 5000 		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 – 10,000              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10,000 and above	</a:t>
                      </a:r>
                    </a:p>
                    <a:p>
                      <a:r>
                        <a:rPr lang="en-US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response 	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states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states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states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states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97071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4E9E2ADD-FA95-3FCB-06A2-40E7B4D87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72820"/>
              </p:ext>
            </p:extLst>
          </p:nvPr>
        </p:nvGraphicFramePr>
        <p:xfrm>
          <a:off x="460916" y="4240845"/>
          <a:ext cx="7050756" cy="1240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7927">
                  <a:extLst>
                    <a:ext uri="{9D8B030D-6E8A-4147-A177-3AD203B41FA5}">
                      <a16:colId xmlns:a16="http://schemas.microsoft.com/office/drawing/2014/main" val="417645239"/>
                    </a:ext>
                  </a:extLst>
                </a:gridCol>
                <a:gridCol w="3152829">
                  <a:extLst>
                    <a:ext uri="{9D8B030D-6E8A-4147-A177-3AD203B41FA5}">
                      <a16:colId xmlns:a16="http://schemas.microsoft.com/office/drawing/2014/main" val="514393926"/>
                    </a:ext>
                  </a:extLst>
                </a:gridCol>
              </a:tblGrid>
              <a:tr h="1240503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1000 – 5000 		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5000 – 10,000              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10,000 and above	</a:t>
                      </a:r>
                    </a:p>
                    <a:p>
                      <a:r>
                        <a:rPr lang="en-US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response 	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states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states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states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states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97071"/>
                  </a:ext>
                </a:extLst>
              </a:tr>
            </a:tbl>
          </a:graphicData>
        </a:graphic>
      </p:graphicFrame>
      <p:pic>
        <p:nvPicPr>
          <p:cNvPr id="20" name="Picture 2" descr="World Bank Group - International Development, Poverty ...">
            <a:extLst>
              <a:ext uri="{FF2B5EF4-FFF2-40B4-BE49-F238E27FC236}">
                <a16:creationId xmlns:a16="http://schemas.microsoft.com/office/drawing/2014/main" id="{BCADA310-A215-9440-853C-687E37BFD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539" y="655850"/>
            <a:ext cx="1463755" cy="76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3146CB35-F58C-06E4-0572-7767BBA06C89}"/>
              </a:ext>
            </a:extLst>
          </p:cNvPr>
          <p:cNvGrpSpPr/>
          <p:nvPr/>
        </p:nvGrpSpPr>
        <p:grpSpPr>
          <a:xfrm>
            <a:off x="8577721" y="3694733"/>
            <a:ext cx="2729275" cy="2424929"/>
            <a:chOff x="8153287" y="3081867"/>
            <a:chExt cx="3153710" cy="3037796"/>
          </a:xfrm>
        </p:grpSpPr>
        <p:pic>
          <p:nvPicPr>
            <p:cNvPr id="22" name="Picture 2" descr="Communications materials - United Nations Sustainable Development">
              <a:extLst>
                <a:ext uri="{FF2B5EF4-FFF2-40B4-BE49-F238E27FC236}">
                  <a16:creationId xmlns:a16="http://schemas.microsoft.com/office/drawing/2014/main" id="{B9220D03-1462-7492-5974-A2A196F68F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72410" y="4753977"/>
              <a:ext cx="1334587" cy="13345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EB92D29C-E2F7-E6EE-6EA4-E09A886183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1681" y="4722534"/>
              <a:ext cx="1421515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6" descr="Communications materials - United Nations Sustainable Development">
              <a:extLst>
                <a:ext uri="{FF2B5EF4-FFF2-40B4-BE49-F238E27FC236}">
                  <a16:creationId xmlns:a16="http://schemas.microsoft.com/office/drawing/2014/main" id="{528BF71E-2885-01B0-A8C5-BDD890061A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3196" y="3129142"/>
              <a:ext cx="1397129" cy="1397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8" descr="Communications materials - United Nations Sustainable Development">
              <a:extLst>
                <a:ext uri="{FF2B5EF4-FFF2-40B4-BE49-F238E27FC236}">
                  <a16:creationId xmlns:a16="http://schemas.microsoft.com/office/drawing/2014/main" id="{3F5A581F-17A6-CB58-5FEF-BAD0A16A45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3287" y="3081867"/>
              <a:ext cx="1638494" cy="1491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6" name="Picture 8" descr="House Outline Free Vectors Logos Icons And Photos Downloads - House Logo  Png Outline Transparent PNG - 379x401 - Free Download on NicePNG">
            <a:extLst>
              <a:ext uri="{FF2B5EF4-FFF2-40B4-BE49-F238E27FC236}">
                <a16:creationId xmlns:a16="http://schemas.microsoft.com/office/drawing/2014/main" id="{618834A3-71FF-E177-01E8-564295069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046" y="2330095"/>
            <a:ext cx="2580868" cy="132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531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B270AB-C138-415C-897E-3C24487DEC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4C00F4-06E9-43E3-AD97-88A857CEFA8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0585E981-8C91-4205-A0C3-C991F42B4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639</Words>
  <Application>Microsoft Office PowerPoint</Application>
  <PresentationFormat>Widescreen</PresentationFormat>
  <Paragraphs>129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Candara</vt:lpstr>
      <vt:lpstr>Times New Roman</vt:lpstr>
      <vt:lpstr>Office Theme</vt:lpstr>
      <vt:lpstr>NIGERIA GREEN &amp; AFFORDABLE   SUSTAINABLE HOUSING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2020-07-15T16:13:24Z</cp:lastPrinted>
  <dcterms:created xsi:type="dcterms:W3CDTF">2020-06-10T11:59:49Z</dcterms:created>
  <dcterms:modified xsi:type="dcterms:W3CDTF">2023-05-17T07:01:18Z</dcterms:modified>
</cp:coreProperties>
</file>