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32" r:id="rId2"/>
    <p:sldId id="4120" r:id="rId3"/>
    <p:sldId id="4130" r:id="rId4"/>
    <p:sldId id="4117" r:id="rId5"/>
    <p:sldId id="4100" r:id="rId6"/>
    <p:sldId id="4131" r:id="rId7"/>
    <p:sldId id="4126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F90FF26-3074-6BB4-45C5-1B4CCB50535E}" name="Olanrewaju Ajogbasile" initials="OA" userId="S::oajogbasile@ngf.org.ng::23635f07-2378-489c-b5c7-c9d0e7c4db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B3720"/>
    <a:srgbClr val="F2F2F2"/>
    <a:srgbClr val="F26C21"/>
    <a:srgbClr val="111340"/>
    <a:srgbClr val="E2ECF1"/>
    <a:srgbClr val="F1F6F8"/>
    <a:srgbClr val="DBE9F0"/>
    <a:srgbClr val="073B4C"/>
    <a:srgbClr val="335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5226" autoAdjust="0"/>
  </p:normalViewPr>
  <p:slideViewPr>
    <p:cSldViewPr snapToGrid="0" snapToObjects="1">
      <p:cViewPr varScale="1">
        <p:scale>
          <a:sx n="30" d="100"/>
          <a:sy n="30" d="100"/>
        </p:scale>
        <p:origin x="1134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ASHBOARD\2020\IGR%20Data%20updated%20to%20May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Sheet3!$A$7</c:f>
              <c:strCache>
                <c:ptCount val="1"/>
                <c:pt idx="0">
                  <c:v>IGR (in Billion Naira)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Sheet3!$B$6:$M$6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Sheet3!$B$7:$M$7</c:f>
              <c:numCache>
                <c:formatCode>_-* #,##0_-;\-* #,##0_-;_-* "-"??_-;_-@_-</c:formatCode>
                <c:ptCount val="12"/>
                <c:pt idx="0">
                  <c:v>487</c:v>
                </c:pt>
                <c:pt idx="1">
                  <c:v>584</c:v>
                </c:pt>
                <c:pt idx="2">
                  <c:v>662</c:v>
                </c:pt>
                <c:pt idx="3">
                  <c:v>708</c:v>
                </c:pt>
                <c:pt idx="4">
                  <c:v>687</c:v>
                </c:pt>
                <c:pt idx="5">
                  <c:v>821</c:v>
                </c:pt>
                <c:pt idx="6">
                  <c:v>936</c:v>
                </c:pt>
                <c:pt idx="7">
                  <c:v>1220</c:v>
                </c:pt>
                <c:pt idx="8">
                  <c:v>1311</c:v>
                </c:pt>
                <c:pt idx="9">
                  <c:v>1307</c:v>
                </c:pt>
                <c:pt idx="10">
                  <c:v>1666</c:v>
                </c:pt>
                <c:pt idx="11">
                  <c:v>1774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4A-4DC0-96FB-A98EEDA00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0742927"/>
        <c:axId val="1330743887"/>
      </c:lineChart>
      <c:lineChart>
        <c:grouping val="standard"/>
        <c:varyColors val="0"/>
        <c:ser>
          <c:idx val="1"/>
          <c:order val="1"/>
          <c:tx>
            <c:strRef>
              <c:f>Sheet3!$A$9</c:f>
              <c:strCache>
                <c:ptCount val="1"/>
                <c:pt idx="0">
                  <c:v>Oil Price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Sheet3!$B$6:$M$6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Sheet3!$B$9:$M$9</c:f>
              <c:numCache>
                <c:formatCode>General</c:formatCode>
                <c:ptCount val="12"/>
                <c:pt idx="0">
                  <c:v>111.26</c:v>
                </c:pt>
                <c:pt idx="1">
                  <c:v>111.63</c:v>
                </c:pt>
                <c:pt idx="2">
                  <c:v>108.56</c:v>
                </c:pt>
                <c:pt idx="3">
                  <c:v>98.97</c:v>
                </c:pt>
                <c:pt idx="4">
                  <c:v>52.32</c:v>
                </c:pt>
                <c:pt idx="5">
                  <c:v>43.64</c:v>
                </c:pt>
                <c:pt idx="6">
                  <c:v>54.13</c:v>
                </c:pt>
                <c:pt idx="7">
                  <c:v>71.34</c:v>
                </c:pt>
                <c:pt idx="8">
                  <c:v>64.3</c:v>
                </c:pt>
                <c:pt idx="9">
                  <c:v>41.96</c:v>
                </c:pt>
                <c:pt idx="10">
                  <c:v>70.86</c:v>
                </c:pt>
                <c:pt idx="11">
                  <c:v>100.93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4A-4DC0-96FB-A98EEDA00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972543"/>
        <c:axId val="1196971103"/>
      </c:lineChart>
      <c:catAx>
        <c:axId val="133074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1330743887"/>
        <c:crosses val="autoZero"/>
        <c:auto val="1"/>
        <c:lblAlgn val="ctr"/>
        <c:lblOffset val="100"/>
        <c:noMultiLvlLbl val="0"/>
      </c:catAx>
      <c:valAx>
        <c:axId val="1330743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r>
                  <a:rPr lang="en-GB"/>
                  <a:t>IGR in Billion Naira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2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1330742927"/>
        <c:crosses val="autoZero"/>
        <c:crossBetween val="between"/>
      </c:valAx>
      <c:valAx>
        <c:axId val="119697110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r>
                  <a:rPr lang="en-GB"/>
                  <a:t>Brent Spot Price FOB, Dollars per Barrel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2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1196972543"/>
        <c:crosses val="max"/>
        <c:crossBetween val="between"/>
      </c:valAx>
      <c:catAx>
        <c:axId val="119697254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69711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2"/>
          </a:solidFill>
          <a:latin typeface="Poppins" panose="00000500000000000000" pitchFamily="2" charset="0"/>
          <a:cs typeface="Poppins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rgbClr val="000000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Sheet1!$A$13:$B$21</c:f>
              <c:multiLvlStrCache>
                <c:ptCount val="9"/>
                <c:lvl>
                  <c:pt idx="0">
                    <c:v>Weak stakeholder engagement</c:v>
                  </c:pt>
                  <c:pt idx="1">
                    <c:v>Low public trust</c:v>
                  </c:pt>
                  <c:pt idx="2">
                    <c:v>Poverty</c:v>
                  </c:pt>
                  <c:pt idx="3">
                    <c:v>Dissatisfaction with government services</c:v>
                  </c:pt>
                  <c:pt idx="4">
                    <c:v>Low government interest to raise revenues</c:v>
                  </c:pt>
                  <c:pt idx="5">
                    <c:v>Weak PFM system</c:v>
                  </c:pt>
                  <c:pt idx="6">
                    <c:v>Absence of autonomy for tax authority</c:v>
                  </c:pt>
                  <c:pt idx="7">
                    <c:v>Lack of human, financial and technological resource</c:v>
                  </c:pt>
                  <c:pt idx="8">
                    <c:v>Poor alignment across revenue generating agencies</c:v>
                  </c:pt>
                </c:lvl>
                <c:lvl>
                  <c:pt idx="0">
                    <c:v>LEGITIMACY</c:v>
                  </c:pt>
                  <c:pt idx="3">
                    <c:v>POLICY</c:v>
                  </c:pt>
                  <c:pt idx="6">
                    <c:v>ACTION</c:v>
                  </c:pt>
                </c:lvl>
              </c:multiLvlStrCache>
            </c:multiLvlStrRef>
          </c:cat>
          <c:val>
            <c:numRef>
              <c:f>Sheet1!$C$13:$C$21</c:f>
              <c:numCache>
                <c:formatCode>0%</c:formatCode>
                <c:ptCount val="9"/>
                <c:pt idx="0">
                  <c:v>0.15217391304347827</c:v>
                </c:pt>
                <c:pt idx="1">
                  <c:v>0.69565217391304346</c:v>
                </c:pt>
                <c:pt idx="2">
                  <c:v>0.15217391304347827</c:v>
                </c:pt>
                <c:pt idx="3">
                  <c:v>0.64444444444444438</c:v>
                </c:pt>
                <c:pt idx="4">
                  <c:v>0.17777777777777778</c:v>
                </c:pt>
                <c:pt idx="5">
                  <c:v>0.17777777777777778</c:v>
                </c:pt>
                <c:pt idx="6">
                  <c:v>0.375</c:v>
                </c:pt>
                <c:pt idx="7">
                  <c:v>0.45</c:v>
                </c:pt>
                <c:pt idx="8">
                  <c:v>0.17500000000000004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58-40C7-810A-5E2B114CD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8817360"/>
        <c:axId val="458811784"/>
      </c:barChart>
      <c:catAx>
        <c:axId val="458817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458811784"/>
        <c:crosses val="autoZero"/>
        <c:auto val="1"/>
        <c:lblAlgn val="ctr"/>
        <c:lblOffset val="100"/>
        <c:noMultiLvlLbl val="0"/>
      </c:catAx>
      <c:valAx>
        <c:axId val="4588117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0000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45881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500">
          <a:solidFill>
            <a:srgbClr val="000000"/>
          </a:solidFill>
          <a:latin typeface="Poppins" panose="00000500000000000000" pitchFamily="2" charset="0"/>
          <a:cs typeface="Poppins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'Consolidated data'!$A$44</c:f>
              <c:strCache>
                <c:ptCount val="1"/>
                <c:pt idx="0">
                  <c:v>Year-on-Year decline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'Consolidated data'!$B$43:$F$43</c:f>
              <c:strCache>
                <c:ptCount val="5"/>
                <c:pt idx="0">
                  <c:v>PAYE</c:v>
                </c:pt>
                <c:pt idx="1">
                  <c:v>Direct Assessment</c:v>
                </c:pt>
                <c:pt idx="2">
                  <c:v>Road Taxes</c:v>
                </c:pt>
                <c:pt idx="3">
                  <c:v>Other Taxes</c:v>
                </c:pt>
                <c:pt idx="4">
                  <c:v>MDA Reveneus</c:v>
                </c:pt>
              </c:strCache>
            </c:strRef>
          </c:cat>
          <c:val>
            <c:numRef>
              <c:f>'Consolidated data'!$B$44:$F$44</c:f>
              <c:numCache>
                <c:formatCode>0.0%</c:formatCode>
                <c:ptCount val="5"/>
                <c:pt idx="0">
                  <c:v>-0.28782493825814542</c:v>
                </c:pt>
                <c:pt idx="1">
                  <c:v>-0.68482601828562295</c:v>
                </c:pt>
                <c:pt idx="2">
                  <c:v>-0.619252222219007</c:v>
                </c:pt>
                <c:pt idx="3">
                  <c:v>-0.45071047840094819</c:v>
                </c:pt>
                <c:pt idx="4">
                  <c:v>-0.58514980009630491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1-4F20-8290-92E093B9582A}"/>
            </c:ext>
          </c:extLst>
        </c:ser>
        <c:ser>
          <c:idx val="1"/>
          <c:order val="1"/>
          <c:tx>
            <c:strRef>
              <c:f>'Consolidated data'!$A$45</c:f>
              <c:strCache>
                <c:ptCount val="1"/>
                <c:pt idx="0">
                  <c:v>Month-on-Month decline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'Consolidated data'!$B$43:$F$43</c:f>
              <c:strCache>
                <c:ptCount val="5"/>
                <c:pt idx="0">
                  <c:v>PAYE</c:v>
                </c:pt>
                <c:pt idx="1">
                  <c:v>Direct Assessment</c:v>
                </c:pt>
                <c:pt idx="2">
                  <c:v>Road Taxes</c:v>
                </c:pt>
                <c:pt idx="3">
                  <c:v>Other Taxes</c:v>
                </c:pt>
                <c:pt idx="4">
                  <c:v>MDA Reveneus</c:v>
                </c:pt>
              </c:strCache>
            </c:strRef>
          </c:cat>
          <c:val>
            <c:numRef>
              <c:f>'Consolidated data'!$B$45:$F$45</c:f>
              <c:numCache>
                <c:formatCode>0.0%</c:formatCode>
                <c:ptCount val="5"/>
                <c:pt idx="0">
                  <c:v>-0.29187685210700498</c:v>
                </c:pt>
                <c:pt idx="1">
                  <c:v>-0.62654274950281641</c:v>
                </c:pt>
                <c:pt idx="2">
                  <c:v>-0.57793182520012054</c:v>
                </c:pt>
                <c:pt idx="3">
                  <c:v>-7.8151527520752231E-2</c:v>
                </c:pt>
                <c:pt idx="4">
                  <c:v>-0.60052182974004864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D1-4F20-8290-92E093B958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1720432"/>
        <c:axId val="511720760"/>
      </c:barChart>
      <c:catAx>
        <c:axId val="51172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511720760"/>
        <c:crosses val="autoZero"/>
        <c:auto val="0"/>
        <c:lblAlgn val="ctr"/>
        <c:lblOffset val="100"/>
        <c:noMultiLvlLbl val="0"/>
      </c:catAx>
      <c:valAx>
        <c:axId val="511720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51172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0000"/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000000"/>
          </a:solidFill>
          <a:latin typeface="Poppins" panose="00000500000000000000" pitchFamily="2" charset="0"/>
          <a:cs typeface="Poppins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2"/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Sheet3!$A$7</c:f>
              <c:strCache>
                <c:ptCount val="1"/>
                <c:pt idx="0">
                  <c:v>IGR (in Billion Naira)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F4-4C56-81E0-06CDDD9BFB5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0F4-4C56-81E0-06CDDD9BFB5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0F4-4C56-81E0-06CDDD9BFB5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0F4-4C56-81E0-06CDDD9BFB5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0F4-4C56-81E0-06CDDD9BFB5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0F4-4C56-81E0-06CDDD9BFB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Sheet3!$B$6:$M$6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Sheet3!$B$7:$M$7</c:f>
              <c:numCache>
                <c:formatCode>_-* #,##0_-;\-* #,##0_-;_-* "-"??_-;_-@_-</c:formatCode>
                <c:ptCount val="12"/>
                <c:pt idx="0">
                  <c:v>487</c:v>
                </c:pt>
                <c:pt idx="1">
                  <c:v>584</c:v>
                </c:pt>
                <c:pt idx="2">
                  <c:v>662</c:v>
                </c:pt>
                <c:pt idx="3">
                  <c:v>708</c:v>
                </c:pt>
                <c:pt idx="4">
                  <c:v>687</c:v>
                </c:pt>
                <c:pt idx="5">
                  <c:v>821</c:v>
                </c:pt>
                <c:pt idx="6">
                  <c:v>936</c:v>
                </c:pt>
                <c:pt idx="7">
                  <c:v>1220</c:v>
                </c:pt>
                <c:pt idx="8">
                  <c:v>1311</c:v>
                </c:pt>
                <c:pt idx="9">
                  <c:v>1307</c:v>
                </c:pt>
                <c:pt idx="10">
                  <c:v>1666</c:v>
                </c:pt>
                <c:pt idx="11">
                  <c:v>1774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0F4-4C56-81E0-06CDDD9BF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565417087"/>
        <c:axId val="1565418047"/>
      </c:barChart>
      <c:catAx>
        <c:axId val="1565417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1565418047"/>
        <c:crosses val="autoZero"/>
        <c:auto val="1"/>
        <c:lblAlgn val="ctr"/>
        <c:lblOffset val="100"/>
        <c:noMultiLvlLbl val="0"/>
      </c:catAx>
      <c:valAx>
        <c:axId val="1565418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1565417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2"/>
          </a:solidFill>
          <a:latin typeface="Poppins" panose="00000500000000000000" pitchFamily="2" charset="0"/>
          <a:cs typeface="Poppins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Sheet1!$H$31</c:f>
              <c:strCache>
                <c:ptCount val="1"/>
                <c:pt idx="0">
                  <c:v>Overall Performance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0000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Sheet1!$I$30:$N$30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Sheet1!$I$31:$N$31</c:f>
              <c:numCache>
                <c:formatCode>0.00%</c:formatCode>
                <c:ptCount val="6"/>
                <c:pt idx="0">
                  <c:v>0.4874</c:v>
                </c:pt>
                <c:pt idx="1">
                  <c:v>0.60799999999999998</c:v>
                </c:pt>
                <c:pt idx="2">
                  <c:v>0.61899999999999999</c:v>
                </c:pt>
                <c:pt idx="3" formatCode="0%">
                  <c:v>0.62</c:v>
                </c:pt>
                <c:pt idx="4">
                  <c:v>0.65800000000000003</c:v>
                </c:pt>
                <c:pt idx="5">
                  <c:v>0.66800000000000004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5-403E-9C88-1D52B9304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138319"/>
        <c:axId val="37143727"/>
      </c:barChart>
      <c:catAx>
        <c:axId val="37138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37143727"/>
        <c:crosses val="autoZero"/>
        <c:auto val="1"/>
        <c:lblAlgn val="ctr"/>
        <c:lblOffset val="100"/>
        <c:noMultiLvlLbl val="0"/>
      </c:catAx>
      <c:valAx>
        <c:axId val="37143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37138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rgbClr val="000000"/>
          </a:solidFill>
          <a:latin typeface="Poppins" panose="00000500000000000000" pitchFamily="2" charset="0"/>
          <a:cs typeface="Poppins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Poppins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Poppins" panose="00000500000000000000" pitchFamily="2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Poppins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Poppins" panose="00000500000000000000" pitchFamily="2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1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1pPr>
    <a:lvl2pPr marL="914217" algn="l" defTabSz="914217" rtl="0" eaLnBrk="1" latinLnBrk="0" hangingPunct="1">
      <a:defRPr sz="2400" b="1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2pPr>
    <a:lvl3pPr marL="1828434" algn="l" defTabSz="914217" rtl="0" eaLnBrk="1" latinLnBrk="0" hangingPunct="1">
      <a:defRPr sz="2400" b="1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3pPr>
    <a:lvl4pPr marL="2742651" algn="l" defTabSz="914217" rtl="0" eaLnBrk="1" latinLnBrk="0" hangingPunct="1">
      <a:defRPr sz="2400" b="1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4pPr>
    <a:lvl5pPr marL="3656868" algn="l" defTabSz="914217" rtl="0" eaLnBrk="1" latinLnBrk="0" hangingPunct="1">
      <a:defRPr sz="2400" b="1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6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9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E3433E8-F342-4CE1-9947-1B579CE413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78868" y="3176954"/>
            <a:ext cx="9777046" cy="9777046"/>
          </a:xfrm>
          <a:custGeom>
            <a:avLst/>
            <a:gdLst>
              <a:gd name="connsiteX0" fmla="*/ 1629540 w 9777046"/>
              <a:gd name="connsiteY0" fmla="*/ 0 h 9777046"/>
              <a:gd name="connsiteX1" fmla="*/ 8147506 w 9777046"/>
              <a:gd name="connsiteY1" fmla="*/ 0 h 9777046"/>
              <a:gd name="connsiteX2" fmla="*/ 9777046 w 9777046"/>
              <a:gd name="connsiteY2" fmla="*/ 1629540 h 9777046"/>
              <a:gd name="connsiteX3" fmla="*/ 9777046 w 9777046"/>
              <a:gd name="connsiteY3" fmla="*/ 8147506 h 9777046"/>
              <a:gd name="connsiteX4" fmla="*/ 8147506 w 9777046"/>
              <a:gd name="connsiteY4" fmla="*/ 9777046 h 9777046"/>
              <a:gd name="connsiteX5" fmla="*/ 1629540 w 9777046"/>
              <a:gd name="connsiteY5" fmla="*/ 9777046 h 9777046"/>
              <a:gd name="connsiteX6" fmla="*/ 0 w 9777046"/>
              <a:gd name="connsiteY6" fmla="*/ 8147506 h 9777046"/>
              <a:gd name="connsiteX7" fmla="*/ 0 w 9777046"/>
              <a:gd name="connsiteY7" fmla="*/ 1629540 h 9777046"/>
              <a:gd name="connsiteX8" fmla="*/ 1629540 w 9777046"/>
              <a:gd name="connsiteY8" fmla="*/ 0 h 9777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77046" h="9777046">
                <a:moveTo>
                  <a:pt x="1629540" y="0"/>
                </a:moveTo>
                <a:lnTo>
                  <a:pt x="8147506" y="0"/>
                </a:lnTo>
                <a:cubicBezTo>
                  <a:pt x="9047476" y="0"/>
                  <a:pt x="9777046" y="729570"/>
                  <a:pt x="9777046" y="1629540"/>
                </a:cubicBezTo>
                <a:lnTo>
                  <a:pt x="9777046" y="8147506"/>
                </a:lnTo>
                <a:cubicBezTo>
                  <a:pt x="9777046" y="9047476"/>
                  <a:pt x="9047476" y="9777046"/>
                  <a:pt x="8147506" y="9777046"/>
                </a:cubicBezTo>
                <a:lnTo>
                  <a:pt x="1629540" y="9777046"/>
                </a:lnTo>
                <a:cubicBezTo>
                  <a:pt x="729570" y="9777046"/>
                  <a:pt x="0" y="9047476"/>
                  <a:pt x="0" y="8147506"/>
                </a:cubicBezTo>
                <a:lnTo>
                  <a:pt x="0" y="1629540"/>
                </a:lnTo>
                <a:cubicBezTo>
                  <a:pt x="0" y="729570"/>
                  <a:pt x="729570" y="0"/>
                  <a:pt x="16295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4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DE4B67-50D6-4F2F-9F85-758574D3E3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33238" y="1960685"/>
            <a:ext cx="11852272" cy="9794631"/>
          </a:xfrm>
          <a:custGeom>
            <a:avLst/>
            <a:gdLst>
              <a:gd name="connsiteX0" fmla="*/ 111355 w 11852272"/>
              <a:gd name="connsiteY0" fmla="*/ 9061937 h 9794631"/>
              <a:gd name="connsiteX1" fmla="*/ 6741023 w 11852272"/>
              <a:gd name="connsiteY1" fmla="*/ 9061937 h 9794631"/>
              <a:gd name="connsiteX2" fmla="*/ 6852378 w 11852272"/>
              <a:gd name="connsiteY2" fmla="*/ 9173292 h 9794631"/>
              <a:gd name="connsiteX3" fmla="*/ 6852378 w 11852272"/>
              <a:gd name="connsiteY3" fmla="*/ 9683275 h 9794631"/>
              <a:gd name="connsiteX4" fmla="*/ 6741023 w 11852272"/>
              <a:gd name="connsiteY4" fmla="*/ 9794630 h 9794631"/>
              <a:gd name="connsiteX5" fmla="*/ 111355 w 11852272"/>
              <a:gd name="connsiteY5" fmla="*/ 9794630 h 9794631"/>
              <a:gd name="connsiteX6" fmla="*/ 0 w 11852272"/>
              <a:gd name="connsiteY6" fmla="*/ 9683275 h 9794631"/>
              <a:gd name="connsiteX7" fmla="*/ 0 w 11852272"/>
              <a:gd name="connsiteY7" fmla="*/ 9173292 h 9794631"/>
              <a:gd name="connsiteX8" fmla="*/ 111355 w 11852272"/>
              <a:gd name="connsiteY8" fmla="*/ 9061937 h 9794631"/>
              <a:gd name="connsiteX9" fmla="*/ 7248796 w 11852272"/>
              <a:gd name="connsiteY9" fmla="*/ 4999893 h 9794631"/>
              <a:gd name="connsiteX10" fmla="*/ 11661010 w 11852272"/>
              <a:gd name="connsiteY10" fmla="*/ 4999893 h 9794631"/>
              <a:gd name="connsiteX11" fmla="*/ 11852272 w 11852272"/>
              <a:gd name="connsiteY11" fmla="*/ 5191155 h 9794631"/>
              <a:gd name="connsiteX12" fmla="*/ 11852272 w 11852272"/>
              <a:gd name="connsiteY12" fmla="*/ 9603369 h 9794631"/>
              <a:gd name="connsiteX13" fmla="*/ 11661010 w 11852272"/>
              <a:gd name="connsiteY13" fmla="*/ 9794631 h 9794631"/>
              <a:gd name="connsiteX14" fmla="*/ 7248796 w 11852272"/>
              <a:gd name="connsiteY14" fmla="*/ 9794631 h 9794631"/>
              <a:gd name="connsiteX15" fmla="*/ 7057534 w 11852272"/>
              <a:gd name="connsiteY15" fmla="*/ 9603369 h 9794631"/>
              <a:gd name="connsiteX16" fmla="*/ 7057534 w 11852272"/>
              <a:gd name="connsiteY16" fmla="*/ 5191155 h 9794631"/>
              <a:gd name="connsiteX17" fmla="*/ 7248796 w 11852272"/>
              <a:gd name="connsiteY17" fmla="*/ 4999893 h 9794631"/>
              <a:gd name="connsiteX18" fmla="*/ 135403 w 11852272"/>
              <a:gd name="connsiteY18" fmla="*/ 934915 h 9794631"/>
              <a:gd name="connsiteX19" fmla="*/ 6716975 w 11852272"/>
              <a:gd name="connsiteY19" fmla="*/ 934915 h 9794631"/>
              <a:gd name="connsiteX20" fmla="*/ 6852378 w 11852272"/>
              <a:gd name="connsiteY20" fmla="*/ 1070318 h 9794631"/>
              <a:gd name="connsiteX21" fmla="*/ 6852378 w 11852272"/>
              <a:gd name="connsiteY21" fmla="*/ 8724312 h 9794631"/>
              <a:gd name="connsiteX22" fmla="*/ 6716975 w 11852272"/>
              <a:gd name="connsiteY22" fmla="*/ 8859715 h 9794631"/>
              <a:gd name="connsiteX23" fmla="*/ 135403 w 11852272"/>
              <a:gd name="connsiteY23" fmla="*/ 8859715 h 9794631"/>
              <a:gd name="connsiteX24" fmla="*/ 0 w 11852272"/>
              <a:gd name="connsiteY24" fmla="*/ 8724312 h 9794631"/>
              <a:gd name="connsiteX25" fmla="*/ 0 w 11852272"/>
              <a:gd name="connsiteY25" fmla="*/ 1070318 h 9794631"/>
              <a:gd name="connsiteX26" fmla="*/ 135403 w 11852272"/>
              <a:gd name="connsiteY26" fmla="*/ 934915 h 9794631"/>
              <a:gd name="connsiteX27" fmla="*/ 7248796 w 11852272"/>
              <a:gd name="connsiteY27" fmla="*/ 0 h 9794631"/>
              <a:gd name="connsiteX28" fmla="*/ 11661010 w 11852272"/>
              <a:gd name="connsiteY28" fmla="*/ 0 h 9794631"/>
              <a:gd name="connsiteX29" fmla="*/ 11852272 w 11852272"/>
              <a:gd name="connsiteY29" fmla="*/ 191262 h 9794631"/>
              <a:gd name="connsiteX30" fmla="*/ 11852272 w 11852272"/>
              <a:gd name="connsiteY30" fmla="*/ 4603476 h 9794631"/>
              <a:gd name="connsiteX31" fmla="*/ 11661010 w 11852272"/>
              <a:gd name="connsiteY31" fmla="*/ 4794738 h 9794631"/>
              <a:gd name="connsiteX32" fmla="*/ 7248796 w 11852272"/>
              <a:gd name="connsiteY32" fmla="*/ 4794738 h 9794631"/>
              <a:gd name="connsiteX33" fmla="*/ 7057534 w 11852272"/>
              <a:gd name="connsiteY33" fmla="*/ 4603476 h 9794631"/>
              <a:gd name="connsiteX34" fmla="*/ 7057534 w 11852272"/>
              <a:gd name="connsiteY34" fmla="*/ 191262 h 9794631"/>
              <a:gd name="connsiteX35" fmla="*/ 7248796 w 11852272"/>
              <a:gd name="connsiteY35" fmla="*/ 0 h 9794631"/>
              <a:gd name="connsiteX36" fmla="*/ 111354 w 11852272"/>
              <a:gd name="connsiteY36" fmla="*/ 0 h 9794631"/>
              <a:gd name="connsiteX37" fmla="*/ 6741023 w 11852272"/>
              <a:gd name="connsiteY37" fmla="*/ 0 h 9794631"/>
              <a:gd name="connsiteX38" fmla="*/ 6852378 w 11852272"/>
              <a:gd name="connsiteY38" fmla="*/ 111355 h 9794631"/>
              <a:gd name="connsiteX39" fmla="*/ 6852378 w 11852272"/>
              <a:gd name="connsiteY39" fmla="*/ 621338 h 9794631"/>
              <a:gd name="connsiteX40" fmla="*/ 6741023 w 11852272"/>
              <a:gd name="connsiteY40" fmla="*/ 732693 h 9794631"/>
              <a:gd name="connsiteX41" fmla="*/ 111354 w 11852272"/>
              <a:gd name="connsiteY41" fmla="*/ 732693 h 9794631"/>
              <a:gd name="connsiteX42" fmla="*/ 0 w 11852272"/>
              <a:gd name="connsiteY42" fmla="*/ 621338 h 9794631"/>
              <a:gd name="connsiteX43" fmla="*/ 0 w 11852272"/>
              <a:gd name="connsiteY43" fmla="*/ 111355 h 9794631"/>
              <a:gd name="connsiteX44" fmla="*/ 111354 w 11852272"/>
              <a:gd name="connsiteY44" fmla="*/ 0 h 979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852272" h="9794631">
                <a:moveTo>
                  <a:pt x="111355" y="9061937"/>
                </a:moveTo>
                <a:lnTo>
                  <a:pt x="6741023" y="9061937"/>
                </a:lnTo>
                <a:cubicBezTo>
                  <a:pt x="6802523" y="9061937"/>
                  <a:pt x="6852378" y="9111792"/>
                  <a:pt x="6852378" y="9173292"/>
                </a:cubicBezTo>
                <a:lnTo>
                  <a:pt x="6852378" y="9683275"/>
                </a:lnTo>
                <a:cubicBezTo>
                  <a:pt x="6852378" y="9744775"/>
                  <a:pt x="6802523" y="9794630"/>
                  <a:pt x="6741023" y="9794630"/>
                </a:cubicBezTo>
                <a:lnTo>
                  <a:pt x="111355" y="9794630"/>
                </a:lnTo>
                <a:cubicBezTo>
                  <a:pt x="49855" y="9794630"/>
                  <a:pt x="0" y="9744775"/>
                  <a:pt x="0" y="9683275"/>
                </a:cubicBezTo>
                <a:lnTo>
                  <a:pt x="0" y="9173292"/>
                </a:lnTo>
                <a:cubicBezTo>
                  <a:pt x="0" y="9111792"/>
                  <a:pt x="49855" y="9061937"/>
                  <a:pt x="111355" y="9061937"/>
                </a:cubicBezTo>
                <a:close/>
                <a:moveTo>
                  <a:pt x="7248796" y="4999893"/>
                </a:moveTo>
                <a:lnTo>
                  <a:pt x="11661010" y="4999893"/>
                </a:lnTo>
                <a:cubicBezTo>
                  <a:pt x="11766641" y="4999893"/>
                  <a:pt x="11852272" y="5085524"/>
                  <a:pt x="11852272" y="5191155"/>
                </a:cubicBezTo>
                <a:lnTo>
                  <a:pt x="11852272" y="9603369"/>
                </a:lnTo>
                <a:cubicBezTo>
                  <a:pt x="11852272" y="9709000"/>
                  <a:pt x="11766641" y="9794631"/>
                  <a:pt x="11661010" y="9794631"/>
                </a:cubicBezTo>
                <a:lnTo>
                  <a:pt x="7248796" y="9794631"/>
                </a:lnTo>
                <a:cubicBezTo>
                  <a:pt x="7143165" y="9794631"/>
                  <a:pt x="7057534" y="9709000"/>
                  <a:pt x="7057534" y="9603369"/>
                </a:cubicBezTo>
                <a:lnTo>
                  <a:pt x="7057534" y="5191155"/>
                </a:lnTo>
                <a:cubicBezTo>
                  <a:pt x="7057534" y="5085524"/>
                  <a:pt x="7143165" y="4999893"/>
                  <a:pt x="7248796" y="4999893"/>
                </a:cubicBezTo>
                <a:close/>
                <a:moveTo>
                  <a:pt x="135403" y="934915"/>
                </a:moveTo>
                <a:lnTo>
                  <a:pt x="6716975" y="934915"/>
                </a:lnTo>
                <a:cubicBezTo>
                  <a:pt x="6791756" y="934915"/>
                  <a:pt x="6852378" y="995537"/>
                  <a:pt x="6852378" y="1070318"/>
                </a:cubicBezTo>
                <a:lnTo>
                  <a:pt x="6852378" y="8724312"/>
                </a:lnTo>
                <a:cubicBezTo>
                  <a:pt x="6852378" y="8799093"/>
                  <a:pt x="6791756" y="8859715"/>
                  <a:pt x="6716975" y="8859715"/>
                </a:cubicBezTo>
                <a:lnTo>
                  <a:pt x="135403" y="8859715"/>
                </a:lnTo>
                <a:cubicBezTo>
                  <a:pt x="60622" y="8859715"/>
                  <a:pt x="0" y="8799093"/>
                  <a:pt x="0" y="8724312"/>
                </a:cubicBezTo>
                <a:lnTo>
                  <a:pt x="0" y="1070318"/>
                </a:lnTo>
                <a:cubicBezTo>
                  <a:pt x="0" y="995537"/>
                  <a:pt x="60622" y="934915"/>
                  <a:pt x="135403" y="934915"/>
                </a:cubicBezTo>
                <a:close/>
                <a:moveTo>
                  <a:pt x="7248796" y="0"/>
                </a:moveTo>
                <a:lnTo>
                  <a:pt x="11661010" y="0"/>
                </a:lnTo>
                <a:cubicBezTo>
                  <a:pt x="11766641" y="0"/>
                  <a:pt x="11852272" y="85631"/>
                  <a:pt x="11852272" y="191262"/>
                </a:cubicBezTo>
                <a:lnTo>
                  <a:pt x="11852272" y="4603476"/>
                </a:lnTo>
                <a:cubicBezTo>
                  <a:pt x="11852272" y="4709107"/>
                  <a:pt x="11766641" y="4794738"/>
                  <a:pt x="11661010" y="4794738"/>
                </a:cubicBezTo>
                <a:lnTo>
                  <a:pt x="7248796" y="4794738"/>
                </a:lnTo>
                <a:cubicBezTo>
                  <a:pt x="7143165" y="4794738"/>
                  <a:pt x="7057534" y="4709107"/>
                  <a:pt x="7057534" y="4603476"/>
                </a:cubicBezTo>
                <a:lnTo>
                  <a:pt x="7057534" y="191262"/>
                </a:lnTo>
                <a:cubicBezTo>
                  <a:pt x="7057534" y="85631"/>
                  <a:pt x="7143165" y="0"/>
                  <a:pt x="7248796" y="0"/>
                </a:cubicBezTo>
                <a:close/>
                <a:moveTo>
                  <a:pt x="111354" y="0"/>
                </a:moveTo>
                <a:lnTo>
                  <a:pt x="6741023" y="0"/>
                </a:lnTo>
                <a:cubicBezTo>
                  <a:pt x="6802523" y="0"/>
                  <a:pt x="6852378" y="49855"/>
                  <a:pt x="6852378" y="111355"/>
                </a:cubicBezTo>
                <a:lnTo>
                  <a:pt x="6852378" y="621338"/>
                </a:lnTo>
                <a:cubicBezTo>
                  <a:pt x="6852378" y="682838"/>
                  <a:pt x="6802523" y="732693"/>
                  <a:pt x="6741023" y="732693"/>
                </a:cubicBezTo>
                <a:lnTo>
                  <a:pt x="111354" y="732693"/>
                </a:lnTo>
                <a:cubicBezTo>
                  <a:pt x="49855" y="732693"/>
                  <a:pt x="0" y="682838"/>
                  <a:pt x="0" y="621338"/>
                </a:cubicBezTo>
                <a:lnTo>
                  <a:pt x="0" y="111355"/>
                </a:lnTo>
                <a:cubicBezTo>
                  <a:pt x="0" y="49855"/>
                  <a:pt x="49855" y="0"/>
                  <a:pt x="11135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8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AAEAC-B0F2-6A90-4A41-879F1EFE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45FBA-BDA3-E169-0436-1F66F74BA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B0921-BDEE-43D2-6415-662E46681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41ECC-9103-0BD6-95A1-A78E8EF0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ADA1-DCE3-41D2-8D1D-B646E83633A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1EA2F-8F64-4C44-860B-3E2C2162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888D9-9684-7E06-8DF8-0ECA7154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7C7-C488-474D-8EFE-834F5F81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828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09906-2EA9-C012-1183-6B60CEEEF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F7A05-CD84-1EEE-D87D-4858EC5A9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5B25A-8413-B5ED-A216-849213158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831D0-8694-0A50-AF49-B2CB4452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ADA1-DCE3-41D2-8D1D-B646E83633A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D3C7A-F537-D894-6A5A-CDE910FC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4A07D-5D01-8CD9-4A18-D9244B28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7C7-C488-474D-8EFE-834F5F81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0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C1A31-27FE-1AD5-2F76-BE7E648E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DF7D6-DAB3-1B4F-03DD-40D2B8475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69D7A-2D75-6F7A-30A8-37B64728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ADA1-DCE3-41D2-8D1D-B646E83633A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63FF-2C25-A327-0523-24C16C42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A983A-42E6-7149-8D97-4E9D593D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7C7-C488-474D-8EFE-834F5F818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15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ED3A-CDD3-436C-A8BA-FC43072887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86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8A44E7B-706F-4568-9111-86F8CD0585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0524564" cy="13716000"/>
          </a:xfrm>
          <a:custGeom>
            <a:avLst/>
            <a:gdLst>
              <a:gd name="connsiteX0" fmla="*/ 0 w 10524564"/>
              <a:gd name="connsiteY0" fmla="*/ 0 h 13716000"/>
              <a:gd name="connsiteX1" fmla="*/ 1918446 w 10524564"/>
              <a:gd name="connsiteY1" fmla="*/ 0 h 13716000"/>
              <a:gd name="connsiteX2" fmla="*/ 1918446 w 10524564"/>
              <a:gd name="connsiteY2" fmla="*/ 2336767 h 13716000"/>
              <a:gd name="connsiteX3" fmla="*/ 3544079 w 10524564"/>
              <a:gd name="connsiteY3" fmla="*/ 3962400 h 13716000"/>
              <a:gd name="connsiteX4" fmla="*/ 3998259 w 10524564"/>
              <a:gd name="connsiteY4" fmla="*/ 3962400 h 13716000"/>
              <a:gd name="connsiteX5" fmla="*/ 8898931 w 10524564"/>
              <a:gd name="connsiteY5" fmla="*/ 3962400 h 13716000"/>
              <a:gd name="connsiteX6" fmla="*/ 10524564 w 10524564"/>
              <a:gd name="connsiteY6" fmla="*/ 5588035 h 13716000"/>
              <a:gd name="connsiteX7" fmla="*/ 10524564 w 10524564"/>
              <a:gd name="connsiteY7" fmla="*/ 12090367 h 13716000"/>
              <a:gd name="connsiteX8" fmla="*/ 8898931 w 10524564"/>
              <a:gd name="connsiteY8" fmla="*/ 13716000 h 13716000"/>
              <a:gd name="connsiteX9" fmla="*/ 3998259 w 10524564"/>
              <a:gd name="connsiteY9" fmla="*/ 13716000 h 13716000"/>
              <a:gd name="connsiteX10" fmla="*/ 1625633 w 10524564"/>
              <a:gd name="connsiteY10" fmla="*/ 13716000 h 13716000"/>
              <a:gd name="connsiteX11" fmla="*/ 0 w 10524564"/>
              <a:gd name="connsiteY11" fmla="*/ 13716000 h 13716000"/>
              <a:gd name="connsiteX12" fmla="*/ 0 w 10524564"/>
              <a:gd name="connsiteY12" fmla="*/ 12090367 h 13716000"/>
              <a:gd name="connsiteX13" fmla="*/ 0 w 10524564"/>
              <a:gd name="connsiteY13" fmla="*/ 558803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24564" h="13716000">
                <a:moveTo>
                  <a:pt x="0" y="0"/>
                </a:moveTo>
                <a:lnTo>
                  <a:pt x="1918446" y="0"/>
                </a:lnTo>
                <a:lnTo>
                  <a:pt x="1918446" y="2336767"/>
                </a:lnTo>
                <a:cubicBezTo>
                  <a:pt x="1918446" y="3234579"/>
                  <a:pt x="2646267" y="3962400"/>
                  <a:pt x="3544079" y="3962400"/>
                </a:cubicBezTo>
                <a:lnTo>
                  <a:pt x="3998259" y="3962400"/>
                </a:lnTo>
                <a:lnTo>
                  <a:pt x="8898931" y="3962400"/>
                </a:lnTo>
                <a:cubicBezTo>
                  <a:pt x="9796743" y="3962400"/>
                  <a:pt x="10524564" y="4690221"/>
                  <a:pt x="10524564" y="5588035"/>
                </a:cubicBezTo>
                <a:lnTo>
                  <a:pt x="10524564" y="12090367"/>
                </a:lnTo>
                <a:cubicBezTo>
                  <a:pt x="10524564" y="12988179"/>
                  <a:pt x="9796743" y="13716000"/>
                  <a:pt x="8898931" y="13716000"/>
                </a:cubicBezTo>
                <a:lnTo>
                  <a:pt x="3998259" y="13716000"/>
                </a:lnTo>
                <a:lnTo>
                  <a:pt x="1625633" y="13716000"/>
                </a:lnTo>
                <a:lnTo>
                  <a:pt x="0" y="13716000"/>
                </a:lnTo>
                <a:lnTo>
                  <a:pt x="0" y="12090367"/>
                </a:lnTo>
                <a:lnTo>
                  <a:pt x="0" y="558803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8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441C1CF-B70C-44D4-8063-E0F7743EB3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02643" y="6542195"/>
            <a:ext cx="16060505" cy="7173805"/>
          </a:xfrm>
          <a:custGeom>
            <a:avLst/>
            <a:gdLst>
              <a:gd name="connsiteX0" fmla="*/ 8030251 w 16060505"/>
              <a:gd name="connsiteY0" fmla="*/ 1 h 7173805"/>
              <a:gd name="connsiteX1" fmla="*/ 9492297 w 16060505"/>
              <a:gd name="connsiteY1" fmla="*/ 605600 h 7173805"/>
              <a:gd name="connsiteX2" fmla="*/ 16060505 w 16060505"/>
              <a:gd name="connsiteY2" fmla="*/ 7173805 h 7173805"/>
              <a:gd name="connsiteX3" fmla="*/ 0 w 16060505"/>
              <a:gd name="connsiteY3" fmla="*/ 7173805 h 7173805"/>
              <a:gd name="connsiteX4" fmla="*/ 6568206 w 16060505"/>
              <a:gd name="connsiteY4" fmla="*/ 605600 h 7173805"/>
              <a:gd name="connsiteX5" fmla="*/ 8030251 w 16060505"/>
              <a:gd name="connsiteY5" fmla="*/ 1 h 717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60505" h="7173805">
                <a:moveTo>
                  <a:pt x="8030251" y="1"/>
                </a:moveTo>
                <a:cubicBezTo>
                  <a:pt x="8559407" y="1"/>
                  <a:pt x="9088565" y="201868"/>
                  <a:pt x="9492297" y="605600"/>
                </a:cubicBezTo>
                <a:lnTo>
                  <a:pt x="16060505" y="7173805"/>
                </a:lnTo>
                <a:lnTo>
                  <a:pt x="0" y="7173805"/>
                </a:lnTo>
                <a:lnTo>
                  <a:pt x="6568206" y="605600"/>
                </a:lnTo>
                <a:cubicBezTo>
                  <a:pt x="6971939" y="201867"/>
                  <a:pt x="7501095" y="0"/>
                  <a:pt x="8030251" y="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4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6D28E21-C916-4CB0-8288-F701D03CDE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58926" y="3399692"/>
            <a:ext cx="21259798" cy="4923693"/>
          </a:xfrm>
          <a:custGeom>
            <a:avLst/>
            <a:gdLst>
              <a:gd name="connsiteX0" fmla="*/ 0 w 21259798"/>
              <a:gd name="connsiteY0" fmla="*/ 0 h 4923693"/>
              <a:gd name="connsiteX1" fmla="*/ 21259798 w 21259798"/>
              <a:gd name="connsiteY1" fmla="*/ 0 h 4923693"/>
              <a:gd name="connsiteX2" fmla="*/ 21259798 w 21259798"/>
              <a:gd name="connsiteY2" fmla="*/ 4923693 h 4923693"/>
              <a:gd name="connsiteX3" fmla="*/ 0 w 21259798"/>
              <a:gd name="connsiteY3" fmla="*/ 4923693 h 492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59798" h="4923693">
                <a:moveTo>
                  <a:pt x="0" y="0"/>
                </a:moveTo>
                <a:lnTo>
                  <a:pt x="21259798" y="0"/>
                </a:lnTo>
                <a:lnTo>
                  <a:pt x="21259798" y="4923693"/>
                </a:lnTo>
                <a:lnTo>
                  <a:pt x="0" y="49236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0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4C8A70B-2541-4D47-AC0D-7CE2F542BA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55436" y="1664905"/>
            <a:ext cx="10878562" cy="10878560"/>
          </a:xfrm>
          <a:custGeom>
            <a:avLst/>
            <a:gdLst>
              <a:gd name="connsiteX0" fmla="*/ 5439281 w 10878562"/>
              <a:gd name="connsiteY0" fmla="*/ 0 h 10878560"/>
              <a:gd name="connsiteX1" fmla="*/ 6443933 w 10878562"/>
              <a:gd name="connsiteY1" fmla="*/ 416140 h 10878560"/>
              <a:gd name="connsiteX2" fmla="*/ 10462422 w 10878562"/>
              <a:gd name="connsiteY2" fmla="*/ 4434628 h 10878560"/>
              <a:gd name="connsiteX3" fmla="*/ 10462422 w 10878562"/>
              <a:gd name="connsiteY3" fmla="*/ 6443933 h 10878560"/>
              <a:gd name="connsiteX4" fmla="*/ 6443933 w 10878562"/>
              <a:gd name="connsiteY4" fmla="*/ 10462420 h 10878560"/>
              <a:gd name="connsiteX5" fmla="*/ 4434629 w 10878562"/>
              <a:gd name="connsiteY5" fmla="*/ 10462420 h 10878560"/>
              <a:gd name="connsiteX6" fmla="*/ 416141 w 10878562"/>
              <a:gd name="connsiteY6" fmla="*/ 6443933 h 10878560"/>
              <a:gd name="connsiteX7" fmla="*/ 416141 w 10878562"/>
              <a:gd name="connsiteY7" fmla="*/ 4434628 h 10878560"/>
              <a:gd name="connsiteX8" fmla="*/ 4434629 w 10878562"/>
              <a:gd name="connsiteY8" fmla="*/ 416140 h 10878560"/>
              <a:gd name="connsiteX9" fmla="*/ 5439281 w 10878562"/>
              <a:gd name="connsiteY9" fmla="*/ 0 h 108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78562" h="10878560">
                <a:moveTo>
                  <a:pt x="5439281" y="0"/>
                </a:moveTo>
                <a:cubicBezTo>
                  <a:pt x="5802894" y="0"/>
                  <a:pt x="6166506" y="138713"/>
                  <a:pt x="6443933" y="416140"/>
                </a:cubicBezTo>
                <a:lnTo>
                  <a:pt x="10462422" y="4434628"/>
                </a:lnTo>
                <a:cubicBezTo>
                  <a:pt x="11017276" y="4989482"/>
                  <a:pt x="11017276" y="5889079"/>
                  <a:pt x="10462422" y="6443933"/>
                </a:cubicBezTo>
                <a:lnTo>
                  <a:pt x="6443933" y="10462420"/>
                </a:lnTo>
                <a:cubicBezTo>
                  <a:pt x="5889079" y="11017274"/>
                  <a:pt x="4989483" y="11017274"/>
                  <a:pt x="4434629" y="10462420"/>
                </a:cubicBezTo>
                <a:lnTo>
                  <a:pt x="416141" y="6443933"/>
                </a:lnTo>
                <a:cubicBezTo>
                  <a:pt x="-138713" y="5889079"/>
                  <a:pt x="-138713" y="4989482"/>
                  <a:pt x="416141" y="4434628"/>
                </a:cubicBezTo>
                <a:lnTo>
                  <a:pt x="4434629" y="416140"/>
                </a:lnTo>
                <a:cubicBezTo>
                  <a:pt x="4712056" y="138713"/>
                  <a:pt x="5075669" y="0"/>
                  <a:pt x="54392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6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6E5A70B-3347-4468-BCA4-B7FF5225A1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44256" y="4518953"/>
            <a:ext cx="8918448" cy="7301560"/>
          </a:xfrm>
          <a:custGeom>
            <a:avLst/>
            <a:gdLst>
              <a:gd name="connsiteX0" fmla="*/ 5108219 w 8918448"/>
              <a:gd name="connsiteY0" fmla="*/ 3718560 h 7301560"/>
              <a:gd name="connsiteX1" fmla="*/ 8321269 w 8918448"/>
              <a:gd name="connsiteY1" fmla="*/ 3718560 h 7301560"/>
              <a:gd name="connsiteX2" fmla="*/ 8918448 w 8918448"/>
              <a:gd name="connsiteY2" fmla="*/ 4315739 h 7301560"/>
              <a:gd name="connsiteX3" fmla="*/ 8918448 w 8918448"/>
              <a:gd name="connsiteY3" fmla="*/ 6704381 h 7301560"/>
              <a:gd name="connsiteX4" fmla="*/ 8321269 w 8918448"/>
              <a:gd name="connsiteY4" fmla="*/ 7301560 h 7301560"/>
              <a:gd name="connsiteX5" fmla="*/ 5108219 w 8918448"/>
              <a:gd name="connsiteY5" fmla="*/ 7301560 h 7301560"/>
              <a:gd name="connsiteX6" fmla="*/ 4511040 w 8918448"/>
              <a:gd name="connsiteY6" fmla="*/ 6704381 h 7301560"/>
              <a:gd name="connsiteX7" fmla="*/ 4511040 w 8918448"/>
              <a:gd name="connsiteY7" fmla="*/ 4315739 h 7301560"/>
              <a:gd name="connsiteX8" fmla="*/ 5108219 w 8918448"/>
              <a:gd name="connsiteY8" fmla="*/ 3718560 h 7301560"/>
              <a:gd name="connsiteX9" fmla="*/ 597179 w 8918448"/>
              <a:gd name="connsiteY9" fmla="*/ 3718560 h 7301560"/>
              <a:gd name="connsiteX10" fmla="*/ 3810229 w 8918448"/>
              <a:gd name="connsiteY10" fmla="*/ 3718560 h 7301560"/>
              <a:gd name="connsiteX11" fmla="*/ 4407408 w 8918448"/>
              <a:gd name="connsiteY11" fmla="*/ 4315739 h 7301560"/>
              <a:gd name="connsiteX12" fmla="*/ 4407408 w 8918448"/>
              <a:gd name="connsiteY12" fmla="*/ 6704381 h 7301560"/>
              <a:gd name="connsiteX13" fmla="*/ 3810229 w 8918448"/>
              <a:gd name="connsiteY13" fmla="*/ 7301560 h 7301560"/>
              <a:gd name="connsiteX14" fmla="*/ 597179 w 8918448"/>
              <a:gd name="connsiteY14" fmla="*/ 7301560 h 7301560"/>
              <a:gd name="connsiteX15" fmla="*/ 0 w 8918448"/>
              <a:gd name="connsiteY15" fmla="*/ 6704381 h 7301560"/>
              <a:gd name="connsiteX16" fmla="*/ 0 w 8918448"/>
              <a:gd name="connsiteY16" fmla="*/ 4315739 h 7301560"/>
              <a:gd name="connsiteX17" fmla="*/ 597179 w 8918448"/>
              <a:gd name="connsiteY17" fmla="*/ 3718560 h 7301560"/>
              <a:gd name="connsiteX18" fmla="*/ 5108219 w 8918448"/>
              <a:gd name="connsiteY18" fmla="*/ 0 h 7301560"/>
              <a:gd name="connsiteX19" fmla="*/ 8321269 w 8918448"/>
              <a:gd name="connsiteY19" fmla="*/ 0 h 7301560"/>
              <a:gd name="connsiteX20" fmla="*/ 8918448 w 8918448"/>
              <a:gd name="connsiteY20" fmla="*/ 597179 h 7301560"/>
              <a:gd name="connsiteX21" fmla="*/ 8918448 w 8918448"/>
              <a:gd name="connsiteY21" fmla="*/ 2985821 h 7301560"/>
              <a:gd name="connsiteX22" fmla="*/ 8321269 w 8918448"/>
              <a:gd name="connsiteY22" fmla="*/ 3583000 h 7301560"/>
              <a:gd name="connsiteX23" fmla="*/ 5108219 w 8918448"/>
              <a:gd name="connsiteY23" fmla="*/ 3583000 h 7301560"/>
              <a:gd name="connsiteX24" fmla="*/ 4511040 w 8918448"/>
              <a:gd name="connsiteY24" fmla="*/ 2985821 h 7301560"/>
              <a:gd name="connsiteX25" fmla="*/ 4511040 w 8918448"/>
              <a:gd name="connsiteY25" fmla="*/ 597179 h 7301560"/>
              <a:gd name="connsiteX26" fmla="*/ 5108219 w 8918448"/>
              <a:gd name="connsiteY26" fmla="*/ 0 h 730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918448" h="7301560">
                <a:moveTo>
                  <a:pt x="5108219" y="3718560"/>
                </a:moveTo>
                <a:lnTo>
                  <a:pt x="8321269" y="3718560"/>
                </a:lnTo>
                <a:cubicBezTo>
                  <a:pt x="8651082" y="3718560"/>
                  <a:pt x="8918448" y="3985926"/>
                  <a:pt x="8918448" y="4315739"/>
                </a:cubicBezTo>
                <a:lnTo>
                  <a:pt x="8918448" y="6704381"/>
                </a:lnTo>
                <a:cubicBezTo>
                  <a:pt x="8918448" y="7034194"/>
                  <a:pt x="8651082" y="7301560"/>
                  <a:pt x="8321269" y="7301560"/>
                </a:cubicBezTo>
                <a:lnTo>
                  <a:pt x="5108219" y="7301560"/>
                </a:lnTo>
                <a:cubicBezTo>
                  <a:pt x="4778406" y="7301560"/>
                  <a:pt x="4511040" y="7034194"/>
                  <a:pt x="4511040" y="6704381"/>
                </a:cubicBezTo>
                <a:lnTo>
                  <a:pt x="4511040" y="4315739"/>
                </a:lnTo>
                <a:cubicBezTo>
                  <a:pt x="4511040" y="3985926"/>
                  <a:pt x="4778406" y="3718560"/>
                  <a:pt x="5108219" y="3718560"/>
                </a:cubicBezTo>
                <a:close/>
                <a:moveTo>
                  <a:pt x="597179" y="3718560"/>
                </a:moveTo>
                <a:lnTo>
                  <a:pt x="3810229" y="3718560"/>
                </a:lnTo>
                <a:cubicBezTo>
                  <a:pt x="4140042" y="3718560"/>
                  <a:pt x="4407408" y="3985926"/>
                  <a:pt x="4407408" y="4315739"/>
                </a:cubicBezTo>
                <a:lnTo>
                  <a:pt x="4407408" y="6704381"/>
                </a:lnTo>
                <a:cubicBezTo>
                  <a:pt x="4407408" y="7034194"/>
                  <a:pt x="4140042" y="7301560"/>
                  <a:pt x="3810229" y="7301560"/>
                </a:cubicBezTo>
                <a:lnTo>
                  <a:pt x="597179" y="7301560"/>
                </a:lnTo>
                <a:cubicBezTo>
                  <a:pt x="267366" y="7301560"/>
                  <a:pt x="0" y="7034194"/>
                  <a:pt x="0" y="6704381"/>
                </a:cubicBezTo>
                <a:lnTo>
                  <a:pt x="0" y="4315739"/>
                </a:lnTo>
                <a:cubicBezTo>
                  <a:pt x="0" y="3985926"/>
                  <a:pt x="267366" y="3718560"/>
                  <a:pt x="597179" y="3718560"/>
                </a:cubicBezTo>
                <a:close/>
                <a:moveTo>
                  <a:pt x="5108219" y="0"/>
                </a:moveTo>
                <a:lnTo>
                  <a:pt x="8321269" y="0"/>
                </a:lnTo>
                <a:cubicBezTo>
                  <a:pt x="8651082" y="0"/>
                  <a:pt x="8918448" y="267366"/>
                  <a:pt x="8918448" y="597179"/>
                </a:cubicBezTo>
                <a:lnTo>
                  <a:pt x="8918448" y="2985821"/>
                </a:lnTo>
                <a:cubicBezTo>
                  <a:pt x="8918448" y="3315634"/>
                  <a:pt x="8651082" y="3583000"/>
                  <a:pt x="8321269" y="3583000"/>
                </a:cubicBezTo>
                <a:lnTo>
                  <a:pt x="5108219" y="3583000"/>
                </a:lnTo>
                <a:cubicBezTo>
                  <a:pt x="4778406" y="3583000"/>
                  <a:pt x="4511040" y="3315634"/>
                  <a:pt x="4511040" y="2985821"/>
                </a:cubicBezTo>
                <a:lnTo>
                  <a:pt x="4511040" y="597179"/>
                </a:lnTo>
                <a:cubicBezTo>
                  <a:pt x="4511040" y="267366"/>
                  <a:pt x="4778406" y="0"/>
                  <a:pt x="51082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5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EB6A032-AC5B-41DD-8D42-E3374420F6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24377651" cy="13716000"/>
          </a:xfrm>
          <a:custGeom>
            <a:avLst/>
            <a:gdLst>
              <a:gd name="connsiteX0" fmla="*/ 0 w 24377651"/>
              <a:gd name="connsiteY0" fmla="*/ 0 h 13716000"/>
              <a:gd name="connsiteX1" fmla="*/ 24377651 w 24377651"/>
              <a:gd name="connsiteY1" fmla="*/ 0 h 13716000"/>
              <a:gd name="connsiteX2" fmla="*/ 24377651 w 24377651"/>
              <a:gd name="connsiteY2" fmla="*/ 13716000 h 13716000"/>
              <a:gd name="connsiteX3" fmla="*/ 0 w 24377651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77651" h="13716000">
                <a:moveTo>
                  <a:pt x="0" y="0"/>
                </a:moveTo>
                <a:lnTo>
                  <a:pt x="24377651" y="0"/>
                </a:lnTo>
                <a:lnTo>
                  <a:pt x="24377651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CBFEBC5-97F1-417D-A2BB-A711DE26DF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44308" y="0"/>
            <a:ext cx="9068403" cy="11194976"/>
          </a:xfrm>
          <a:custGeom>
            <a:avLst/>
            <a:gdLst>
              <a:gd name="connsiteX0" fmla="*/ 2013 w 9068403"/>
              <a:gd name="connsiteY0" fmla="*/ 0 h 11194976"/>
              <a:gd name="connsiteX1" fmla="*/ 9066391 w 9068403"/>
              <a:gd name="connsiteY1" fmla="*/ 0 h 11194976"/>
              <a:gd name="connsiteX2" fmla="*/ 9066391 w 9068403"/>
              <a:gd name="connsiteY2" fmla="*/ 6639788 h 11194976"/>
              <a:gd name="connsiteX3" fmla="*/ 9068403 w 9068403"/>
              <a:gd name="connsiteY3" fmla="*/ 6660775 h 11194976"/>
              <a:gd name="connsiteX4" fmla="*/ 8830327 w 9068403"/>
              <a:gd name="connsiteY4" fmla="*/ 7235541 h 11194976"/>
              <a:gd name="connsiteX5" fmla="*/ 5108967 w 9068403"/>
              <a:gd name="connsiteY5" fmla="*/ 10956901 h 11194976"/>
              <a:gd name="connsiteX6" fmla="*/ 3959437 w 9068403"/>
              <a:gd name="connsiteY6" fmla="*/ 10956901 h 11194976"/>
              <a:gd name="connsiteX7" fmla="*/ 238076 w 9068403"/>
              <a:gd name="connsiteY7" fmla="*/ 7235541 h 11194976"/>
              <a:gd name="connsiteX8" fmla="*/ 0 w 9068403"/>
              <a:gd name="connsiteY8" fmla="*/ 6660775 h 11194976"/>
              <a:gd name="connsiteX9" fmla="*/ 2013 w 9068403"/>
              <a:gd name="connsiteY9" fmla="*/ 6639770 h 1119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68403" h="11194976">
                <a:moveTo>
                  <a:pt x="2013" y="0"/>
                </a:moveTo>
                <a:lnTo>
                  <a:pt x="9066391" y="0"/>
                </a:lnTo>
                <a:lnTo>
                  <a:pt x="9066391" y="6639788"/>
                </a:lnTo>
                <a:lnTo>
                  <a:pt x="9068403" y="6660775"/>
                </a:lnTo>
                <a:cubicBezTo>
                  <a:pt x="9068403" y="6868799"/>
                  <a:pt x="8989044" y="7076823"/>
                  <a:pt x="8830327" y="7235541"/>
                </a:cubicBezTo>
                <a:lnTo>
                  <a:pt x="5108967" y="10956901"/>
                </a:lnTo>
                <a:cubicBezTo>
                  <a:pt x="4791532" y="11274335"/>
                  <a:pt x="4276870" y="11274335"/>
                  <a:pt x="3959437" y="10956901"/>
                </a:cubicBezTo>
                <a:lnTo>
                  <a:pt x="238076" y="7235541"/>
                </a:lnTo>
                <a:cubicBezTo>
                  <a:pt x="79359" y="7076823"/>
                  <a:pt x="0" y="6868799"/>
                  <a:pt x="0" y="6660775"/>
                </a:cubicBezTo>
                <a:lnTo>
                  <a:pt x="2013" y="66397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7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3" r:id="rId13"/>
    <p:sldLayoutId id="2147484034" r:id="rId14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400" b="1" i="0" kern="1200" spc="-290" baseline="0">
          <a:solidFill>
            <a:schemeClr val="tx2"/>
          </a:solidFill>
          <a:latin typeface="Poppins" pitchFamily="2" charset="77"/>
          <a:ea typeface="Open Sans Light" panose="020B0306030504020204" pitchFamily="34" charset="0"/>
          <a:cs typeface="Poppins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Poppins" pitchFamily="2" charset="77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6315E8-B555-77DF-681B-D0E307EF0121}"/>
              </a:ext>
            </a:extLst>
          </p:cNvPr>
          <p:cNvSpPr txBox="1"/>
          <p:nvPr/>
        </p:nvSpPr>
        <p:spPr>
          <a:xfrm>
            <a:off x="2277495" y="9729292"/>
            <a:ext cx="20894521" cy="3784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998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2023 Induction Programme for Governors Wednesday, 17</a:t>
            </a:r>
            <a:r>
              <a:rPr lang="en-GB" sz="7998" baseline="30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</a:t>
            </a:r>
            <a:r>
              <a:rPr lang="en-GB" sz="7998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May 2023</a:t>
            </a:r>
          </a:p>
          <a:p>
            <a:pPr algn="ctr"/>
            <a:r>
              <a:rPr lang="en-GB" sz="7998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David Nabena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B7C07E25-C8B3-AC22-8A86-683956C22B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5470" y="202018"/>
            <a:ext cx="10940902" cy="9660582"/>
          </a:xfr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AF92BF5-FF70-322F-0213-62BB3E2DFDAC}"/>
              </a:ext>
            </a:extLst>
          </p:cNvPr>
          <p:cNvPicPr/>
          <p:nvPr/>
        </p:nvPicPr>
        <p:blipFill rotWithShape="1">
          <a:blip r:embed="rId3"/>
          <a:srcRect t="5445" r="5237" b="12185"/>
          <a:stretch/>
        </p:blipFill>
        <p:spPr>
          <a:xfrm>
            <a:off x="287079" y="294233"/>
            <a:ext cx="4986670" cy="142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9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3B51-7EE5-0E2E-B85B-A54685D9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83" y="341372"/>
            <a:ext cx="17577879" cy="2139393"/>
          </a:xfrm>
        </p:spPr>
        <p:txBody>
          <a:bodyPr>
            <a:normAutofit/>
          </a:bodyPr>
          <a:lstStyle/>
          <a:p>
            <a:pPr algn="l"/>
            <a:r>
              <a:rPr lang="en-GB" sz="7400" dirty="0"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Increasing role of DRM</a:t>
            </a:r>
            <a:endParaRPr lang="en-GB" sz="74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ED07D-C8E7-DEA0-D087-5B3C1155D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960" y="2714920"/>
            <a:ext cx="10296615" cy="10243019"/>
          </a:xfrm>
        </p:spPr>
        <p:txBody>
          <a:bodyPr>
            <a:noAutofit/>
          </a:bodyPr>
          <a:lstStyle/>
          <a:p>
            <a:pPr marL="571357" indent="-571357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Tax reform at the State-level received significant attention in the last decade, spurred by the mid-2014 – 2016 oil crisis which saw government revenues (% of GDP) fall by nearly half from 11% in 2014 to 6% in 2016. </a:t>
            </a:r>
          </a:p>
          <a:p>
            <a:pPr marL="571357" indent="-571357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The sharp revenue slump during the period revealed a previously overlooked risk – oil receipts were more volatile than oil prices. </a:t>
            </a:r>
          </a:p>
          <a:p>
            <a:pPr>
              <a:lnSpc>
                <a:spcPct val="150000"/>
              </a:lnSpc>
              <a:spcAft>
                <a:spcPts val="1600"/>
              </a:spcAft>
            </a:pPr>
            <a:r>
              <a:rPr lang="en-GB" sz="2800" b="1" dirty="0">
                <a:solidFill>
                  <a:schemeClr val="tx2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What tax reforms mean for States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2800" kern="100" dirty="0">
                <a:solidFill>
                  <a:schemeClr val="tx2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Better tax administration practices 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2800" kern="100" dirty="0">
                <a:solidFill>
                  <a:schemeClr val="tx2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Increased funding for government administration, infrastructure provision, and social service delivery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2800" kern="100" dirty="0">
                <a:solidFill>
                  <a:schemeClr val="tx2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Fair and competitive business environment for private sector growth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2800" kern="100" dirty="0">
                <a:solidFill>
                  <a:schemeClr val="tx2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Enhanced state-society relations</a:t>
            </a:r>
          </a:p>
          <a:p>
            <a:pPr marL="514350" lvl="0" indent="-5143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800" kern="100" dirty="0">
                <a:solidFill>
                  <a:schemeClr val="tx2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Reduced dependence on aid and federation revenues.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1E27423-D102-64E5-73AD-48897A216C53}"/>
              </a:ext>
            </a:extLst>
          </p:cNvPr>
          <p:cNvSpPr/>
          <p:nvPr/>
        </p:nvSpPr>
        <p:spPr>
          <a:xfrm>
            <a:off x="15093662" y="4605027"/>
            <a:ext cx="2243470" cy="4944139"/>
          </a:xfrm>
          <a:prstGeom prst="ellipse">
            <a:avLst/>
          </a:prstGeom>
          <a:ln w="38100">
            <a:solidFill>
              <a:srgbClr val="7030A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A98B89E-A9AD-5064-1444-2B0F63A77D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91691"/>
              </p:ext>
            </p:extLst>
          </p:nvPr>
        </p:nvGraphicFramePr>
        <p:xfrm>
          <a:off x="10392309" y="3961989"/>
          <a:ext cx="13447381" cy="7661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59B761-381A-E691-6BC0-9B72B5E8EF98}"/>
              </a:ext>
            </a:extLst>
          </p:cNvPr>
          <p:cNvSpPr txBox="1"/>
          <p:nvPr/>
        </p:nvSpPr>
        <p:spPr>
          <a:xfrm>
            <a:off x="11212693" y="2963715"/>
            <a:ext cx="11806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Inflection point for tax reforms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891ED0-364C-9923-0E78-2D266B4DC2DC}"/>
              </a:ext>
            </a:extLst>
          </p:cNvPr>
          <p:cNvPicPr/>
          <p:nvPr/>
        </p:nvPicPr>
        <p:blipFill rotWithShape="1">
          <a:blip r:embed="rId4"/>
          <a:srcRect t="5445" r="5237" b="12185"/>
          <a:stretch/>
        </p:blipFill>
        <p:spPr>
          <a:xfrm>
            <a:off x="0" y="92214"/>
            <a:ext cx="1709530" cy="59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2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013B4E4-0AEF-42F8-4E38-2ED485307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low income economies generate high domestic revenues?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50153EC-2E77-8371-33E6-29FC7F900D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3805" y="4801373"/>
            <a:ext cx="12221450" cy="7537544"/>
          </a:xfr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D2BF195-1DB6-ADBF-F9EF-D9AB0A99B5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13388057" y="4453442"/>
            <a:ext cx="10535787" cy="9071171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9A2BF-2912-A23F-69F8-C10E5DF4E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5C0427-AE93-64CE-0E7F-0F9997B3CDED}"/>
              </a:ext>
            </a:extLst>
          </p:cNvPr>
          <p:cNvSpPr txBox="1"/>
          <p:nvPr/>
        </p:nvSpPr>
        <p:spPr>
          <a:xfrm>
            <a:off x="661225" y="3814380"/>
            <a:ext cx="11806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Tertiarisation</a:t>
            </a:r>
            <a:r>
              <a:rPr lang="en-GB" sz="3000" b="1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of the Nigerian economy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D3AD08-87AF-B88B-559A-439D0D0112C5}"/>
              </a:ext>
            </a:extLst>
          </p:cNvPr>
          <p:cNvSpPr txBox="1"/>
          <p:nvPr/>
        </p:nvSpPr>
        <p:spPr>
          <a:xfrm>
            <a:off x="13875489" y="3746822"/>
            <a:ext cx="103426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Multidimensional Poverty in Nigeria, headcount (%)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FECFCF1-CF97-EA12-8278-66A624CF93D6}"/>
              </a:ext>
            </a:extLst>
          </p:cNvPr>
          <p:cNvPicPr/>
          <p:nvPr/>
        </p:nvPicPr>
        <p:blipFill rotWithShape="1">
          <a:blip r:embed="rId5"/>
          <a:srcRect t="5445" r="5237" b="12185"/>
          <a:stretch/>
        </p:blipFill>
        <p:spPr>
          <a:xfrm>
            <a:off x="0" y="92214"/>
            <a:ext cx="1709530" cy="593586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FF0CEA7D-BFD4-6A9E-16A6-BBADC006EA7F}"/>
              </a:ext>
            </a:extLst>
          </p:cNvPr>
          <p:cNvSpPr/>
          <p:nvPr/>
        </p:nvSpPr>
        <p:spPr>
          <a:xfrm>
            <a:off x="3051543" y="4953773"/>
            <a:ext cx="1158949" cy="5724860"/>
          </a:xfrm>
          <a:prstGeom prst="ellipse">
            <a:avLst/>
          </a:prstGeom>
          <a:noFill/>
          <a:ln w="57150">
            <a:solidFill>
              <a:schemeClr val="tx2">
                <a:lumMod val="90000"/>
                <a:lumOff val="10000"/>
              </a:schemeClr>
            </a:solidFill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D9F8EEA-A034-4F5D-5FA1-B058CC8044C6}"/>
              </a:ext>
            </a:extLst>
          </p:cNvPr>
          <p:cNvSpPr/>
          <p:nvPr/>
        </p:nvSpPr>
        <p:spPr>
          <a:xfrm>
            <a:off x="10295865" y="4801373"/>
            <a:ext cx="1158949" cy="5724860"/>
          </a:xfrm>
          <a:prstGeom prst="ellipse">
            <a:avLst/>
          </a:prstGeom>
          <a:noFill/>
          <a:ln w="57150">
            <a:solidFill>
              <a:schemeClr val="tx2">
                <a:lumMod val="90000"/>
                <a:lumOff val="10000"/>
              </a:schemeClr>
            </a:solidFill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E4E269F5-DC53-8B81-BE38-68F977832F7A}"/>
              </a:ext>
            </a:extLst>
          </p:cNvPr>
          <p:cNvSpPr/>
          <p:nvPr/>
        </p:nvSpPr>
        <p:spPr>
          <a:xfrm>
            <a:off x="3530008" y="4368378"/>
            <a:ext cx="7676707" cy="1989891"/>
          </a:xfrm>
          <a:prstGeom prst="curvedDownArrow">
            <a:avLst/>
          </a:prstGeom>
          <a:solidFill>
            <a:schemeClr val="tx2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D4A3EF-33EF-A0DD-AD05-2A1E8BAC855A}"/>
              </a:ext>
            </a:extLst>
          </p:cNvPr>
          <p:cNvSpPr txBox="1"/>
          <p:nvPr/>
        </p:nvSpPr>
        <p:spPr>
          <a:xfrm>
            <a:off x="453805" y="12876028"/>
            <a:ext cx="156226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Low productivity, low income, high unemployment, high poverty……..</a:t>
            </a:r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066724EC-E8EC-824E-9501-71714D9C5C5D}"/>
              </a:ext>
            </a:extLst>
          </p:cNvPr>
          <p:cNvSpPr/>
          <p:nvPr/>
        </p:nvSpPr>
        <p:spPr>
          <a:xfrm>
            <a:off x="4836662" y="7778257"/>
            <a:ext cx="4833033" cy="2181946"/>
          </a:xfrm>
          <a:prstGeom prst="cloud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Industrial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62834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3B51-7EE5-0E2E-B85B-A54685D9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83" y="689957"/>
            <a:ext cx="23370768" cy="2139393"/>
          </a:xfrm>
        </p:spPr>
        <p:txBody>
          <a:bodyPr>
            <a:normAutofit/>
          </a:bodyPr>
          <a:lstStyle/>
          <a:p>
            <a:pPr algn="l"/>
            <a:r>
              <a:rPr lang="en-GB" sz="7400" dirty="0"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Repositioning State economies</a:t>
            </a:r>
            <a:endParaRPr lang="en-GB" sz="74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ED07D-C8E7-DEA0-D087-5B3C1155D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014" y="3475903"/>
            <a:ext cx="23037115" cy="9996160"/>
          </a:xfrm>
        </p:spPr>
        <p:txBody>
          <a:bodyPr>
            <a:noAutofit/>
          </a:bodyPr>
          <a:lstStyle/>
          <a:p>
            <a:pPr marL="571357" indent="-571357">
              <a:lnSpc>
                <a:spcPct val="150000"/>
              </a:lnSpc>
              <a:buFont typeface="+mj-lt"/>
              <a:buAutoNum type="arabicPeriod"/>
            </a:pPr>
            <a:r>
              <a:rPr lang="en-GB" sz="3000" b="1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 Light" panose="020F0302020204030204" pitchFamily="34" charset="0"/>
                <a:cs typeface="Poppins" panose="00000500000000000000" pitchFamily="2" charset="0"/>
              </a:rPr>
              <a:t>An aggressive manufacturing agenda will reduce the burden on high unemployment and poverty by creating a sustainable pool of high-skilled, high-paying jobs. </a:t>
            </a:r>
            <a:r>
              <a:rPr lang="en-GB" sz="30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 Light" panose="020F0302020204030204" pitchFamily="34" charset="0"/>
                <a:cs typeface="Poppins" panose="00000500000000000000" pitchFamily="2" charset="0"/>
              </a:rPr>
              <a:t>Targeted infrastructure, skills development, harmonising regulations, making quality connections with the private sector, and preparing for a more digital future are important conditions to accelerate this process. </a:t>
            </a:r>
            <a:r>
              <a:rPr lang="en-GB" sz="3000" dirty="0">
                <a:solidFill>
                  <a:srgbClr val="000000"/>
                </a:solidFill>
                <a:latin typeface="Poppins" panose="00000500000000000000" pitchFamily="2" charset="0"/>
                <a:ea typeface="Calibri Light" panose="020F0302020204030204" pitchFamily="34" charset="0"/>
                <a:cs typeface="Poppins" panose="00000500000000000000" pitchFamily="2" charset="0"/>
              </a:rPr>
              <a:t>S</a:t>
            </a:r>
            <a:r>
              <a:rPr lang="en-GB" sz="30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 Light" panose="020F0302020204030204" pitchFamily="34" charset="0"/>
                <a:cs typeface="Poppins" panose="00000500000000000000" pitchFamily="2" charset="0"/>
              </a:rPr>
              <a:t>pecial economic zones (SEZs) such as free-trade zones, export-processing zones, industrial parks, economic and technology-development zones, high-tech zones, science and technology parks, free ports, enterprise zones have become the most common vehicles to deliver a competitive advantage.</a:t>
            </a:r>
          </a:p>
          <a:p>
            <a:pPr marL="571357" indent="-571357">
              <a:lnSpc>
                <a:spcPct val="150000"/>
              </a:lnSpc>
              <a:buFont typeface="+mj-lt"/>
              <a:buAutoNum type="arabicPeriod"/>
            </a:pPr>
            <a:endParaRPr lang="en-GB" sz="3000" dirty="0">
              <a:solidFill>
                <a:srgbClr val="000000"/>
              </a:solidFill>
              <a:effectLst/>
              <a:latin typeface="Poppins" panose="00000500000000000000" pitchFamily="2" charset="0"/>
              <a:ea typeface="Calibri Light" panose="020F0302020204030204" pitchFamily="34" charset="0"/>
              <a:cs typeface="Poppins" panose="00000500000000000000" pitchFamily="2" charset="0"/>
            </a:endParaRPr>
          </a:p>
          <a:p>
            <a:pPr marL="342900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GB" sz="3000" b="1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Attract large scale investments through regional cooperation for projects, policies, and regulations. </a:t>
            </a:r>
            <a:r>
              <a:rPr lang="en-GB" sz="30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 Light" panose="020F0302020204030204" pitchFamily="34" charset="0"/>
                <a:cs typeface="Poppins" panose="00000500000000000000" pitchFamily="2" charset="0"/>
              </a:rPr>
              <a:t>Integration creates a business case for large-scale investments because it provides a predictable risk profile for a large section of the country rather than dealing with multiple jurisdictions, with multiple regulations and supply chain arrangements. </a:t>
            </a:r>
          </a:p>
          <a:p>
            <a:pPr marL="342900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endParaRPr lang="en-GB" sz="3000" dirty="0">
              <a:solidFill>
                <a:srgbClr val="000000"/>
              </a:solidFill>
              <a:effectLst/>
              <a:latin typeface="Poppins" panose="00000500000000000000" pitchFamily="2" charset="0"/>
              <a:ea typeface="Calibri Light" panose="020F0302020204030204" pitchFamily="34" charset="0"/>
              <a:cs typeface="Poppins" panose="00000500000000000000" pitchFamily="2" charset="0"/>
            </a:endParaRPr>
          </a:p>
          <a:p>
            <a:pPr marL="342900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GB" sz="3000" b="1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Public financial management (PFM) remains central to the steerage of development and the provision of</a:t>
            </a:r>
            <a:r>
              <a:rPr lang="en-GB" sz="3000" b="1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 Light" panose="020F0302020204030204" pitchFamily="34" charset="0"/>
                <a:cs typeface="Poppins" panose="00000500000000000000" pitchFamily="2" charset="0"/>
              </a:rPr>
              <a:t> public and private</a:t>
            </a:r>
            <a:r>
              <a:rPr lang="en-GB" sz="3000" b="1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 services</a:t>
            </a:r>
            <a:r>
              <a:rPr lang="en-GB" sz="30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 Light" panose="020F0302020204030204" pitchFamily="34" charset="0"/>
                <a:cs typeface="Poppins" panose="00000500000000000000" pitchFamily="2" charset="0"/>
              </a:rPr>
              <a:t>. In this bucket, an effective tax reform can anchor the government’s long-term strategy to finance development, support private sector growth and strengthen public legitimacy. </a:t>
            </a:r>
            <a:endParaRPr lang="en-GB" sz="3000" dirty="0">
              <a:solidFill>
                <a:srgbClr val="000000"/>
              </a:solidFill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EEB36C-7E75-0A29-C8CA-7CBBA01EB4CB}"/>
              </a:ext>
            </a:extLst>
          </p:cNvPr>
          <p:cNvPicPr/>
          <p:nvPr/>
        </p:nvPicPr>
        <p:blipFill rotWithShape="1">
          <a:blip r:embed="rId2"/>
          <a:srcRect t="5445" r="5237" b="12185"/>
          <a:stretch/>
        </p:blipFill>
        <p:spPr>
          <a:xfrm>
            <a:off x="0" y="92214"/>
            <a:ext cx="1709530" cy="59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2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21">
            <a:extLst>
              <a:ext uri="{FF2B5EF4-FFF2-40B4-BE49-F238E27FC236}">
                <a16:creationId xmlns:a16="http://schemas.microsoft.com/office/drawing/2014/main" id="{812B35AE-DC2A-459D-ABB8-C661D5A2DFF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93844" y="7968424"/>
            <a:ext cx="52070" cy="5747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  <p:sp>
        <p:nvSpPr>
          <p:cNvPr id="9" name="Rectangle 321">
            <a:extLst>
              <a:ext uri="{FF2B5EF4-FFF2-40B4-BE49-F238E27FC236}">
                <a16:creationId xmlns:a16="http://schemas.microsoft.com/office/drawing/2014/main" id="{CED1B5CE-413E-47FA-ACDE-AB1CDC5C7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481" y="8187085"/>
            <a:ext cx="52070" cy="54873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  <p:sp>
        <p:nvSpPr>
          <p:cNvPr id="10" name="Rectangle 321">
            <a:extLst>
              <a:ext uri="{FF2B5EF4-FFF2-40B4-BE49-F238E27FC236}">
                <a16:creationId xmlns:a16="http://schemas.microsoft.com/office/drawing/2014/main" id="{B1076294-35D3-4436-B79E-D66AFD818E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207446" y="8336164"/>
            <a:ext cx="45719" cy="53798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F6D3C0-C440-4305-818F-029CB56AADB4}"/>
              </a:ext>
            </a:extLst>
          </p:cNvPr>
          <p:cNvSpPr/>
          <p:nvPr/>
        </p:nvSpPr>
        <p:spPr>
          <a:xfrm rot="2700000">
            <a:off x="4331502" y="7374057"/>
            <a:ext cx="2388909" cy="2298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313E8D6-C343-4B32-9B60-3AE4E8ADB4DD}"/>
              </a:ext>
            </a:extLst>
          </p:cNvPr>
          <p:cNvSpPr/>
          <p:nvPr/>
        </p:nvSpPr>
        <p:spPr>
          <a:xfrm rot="2700000">
            <a:off x="12317366" y="6645304"/>
            <a:ext cx="2804160" cy="28041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056935-D0B2-4EDF-94A8-7C6FA3C1A609}"/>
              </a:ext>
            </a:extLst>
          </p:cNvPr>
          <p:cNvSpPr/>
          <p:nvPr/>
        </p:nvSpPr>
        <p:spPr>
          <a:xfrm rot="2700000">
            <a:off x="20799016" y="5949956"/>
            <a:ext cx="2804160" cy="280416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2F9A49-6C4B-4356-8C61-CD8C63CF232B}"/>
              </a:ext>
            </a:extLst>
          </p:cNvPr>
          <p:cNvSpPr txBox="1"/>
          <p:nvPr/>
        </p:nvSpPr>
        <p:spPr>
          <a:xfrm>
            <a:off x="390323" y="640581"/>
            <a:ext cx="21336000" cy="123110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7400" b="1" spc="-290" dirty="0">
                <a:solidFill>
                  <a:srgbClr val="11134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NGF’s DRM Programme, 2017 - 2023</a:t>
            </a:r>
            <a:endParaRPr lang="en-US" sz="7400" b="1" spc="-290" dirty="0">
              <a:solidFill>
                <a:srgbClr val="11134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25A7FB-E8A5-4E99-9C21-4A6F84B294D2}"/>
              </a:ext>
            </a:extLst>
          </p:cNvPr>
          <p:cNvSpPr txBox="1"/>
          <p:nvPr/>
        </p:nvSpPr>
        <p:spPr>
          <a:xfrm>
            <a:off x="473907" y="1960416"/>
            <a:ext cx="211688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spc="-120" dirty="0">
                <a:solidFill>
                  <a:schemeClr val="bg1">
                    <a:lumMod val="50000"/>
                  </a:schemeClr>
                </a:solidFill>
                <a:latin typeface="Poppins" pitchFamily="2" charset="77"/>
                <a:cs typeface="Poppins" pitchFamily="2" charset="77"/>
              </a:rPr>
              <a:t>Capacity Building | Trust Building Services | Digital Transformation</a:t>
            </a:r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id="{0A6A00B4-90E4-4C3F-8F73-3E01CA59A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3859" y="7666384"/>
            <a:ext cx="1171174" cy="762002"/>
          </a:xfrm>
          <a:custGeom>
            <a:avLst/>
            <a:gdLst>
              <a:gd name="connsiteX0" fmla="*/ 166745 w 486844"/>
              <a:gd name="connsiteY0" fmla="*/ 271389 h 316755"/>
              <a:gd name="connsiteX1" fmla="*/ 166745 w 486844"/>
              <a:gd name="connsiteY1" fmla="*/ 286645 h 316755"/>
              <a:gd name="connsiteX2" fmla="*/ 182816 w 486844"/>
              <a:gd name="connsiteY2" fmla="*/ 302704 h 316755"/>
              <a:gd name="connsiteX3" fmla="*/ 440367 w 486844"/>
              <a:gd name="connsiteY3" fmla="*/ 302704 h 316755"/>
              <a:gd name="connsiteX4" fmla="*/ 456439 w 486844"/>
              <a:gd name="connsiteY4" fmla="*/ 286645 h 316755"/>
              <a:gd name="connsiteX5" fmla="*/ 456439 w 486844"/>
              <a:gd name="connsiteY5" fmla="*/ 271389 h 316755"/>
              <a:gd name="connsiteX6" fmla="*/ 21372 w 486844"/>
              <a:gd name="connsiteY6" fmla="*/ 265775 h 316755"/>
              <a:gd name="connsiteX7" fmla="*/ 96941 w 486844"/>
              <a:gd name="connsiteY7" fmla="*/ 265775 h 316755"/>
              <a:gd name="connsiteX8" fmla="*/ 104138 w 486844"/>
              <a:gd name="connsiteY8" fmla="*/ 272469 h 316755"/>
              <a:gd name="connsiteX9" fmla="*/ 96941 w 486844"/>
              <a:gd name="connsiteY9" fmla="*/ 279556 h 316755"/>
              <a:gd name="connsiteX10" fmla="*/ 21372 w 486844"/>
              <a:gd name="connsiteY10" fmla="*/ 279556 h 316755"/>
              <a:gd name="connsiteX11" fmla="*/ 14175 w 486844"/>
              <a:gd name="connsiteY11" fmla="*/ 272469 h 316755"/>
              <a:gd name="connsiteX12" fmla="*/ 21372 w 486844"/>
              <a:gd name="connsiteY12" fmla="*/ 265775 h 316755"/>
              <a:gd name="connsiteX13" fmla="*/ 166745 w 486844"/>
              <a:gd name="connsiteY13" fmla="*/ 227228 h 316755"/>
              <a:gd name="connsiteX14" fmla="*/ 166745 w 486844"/>
              <a:gd name="connsiteY14" fmla="*/ 235659 h 316755"/>
              <a:gd name="connsiteX15" fmla="*/ 174379 w 486844"/>
              <a:gd name="connsiteY15" fmla="*/ 235659 h 316755"/>
              <a:gd name="connsiteX16" fmla="*/ 181611 w 486844"/>
              <a:gd name="connsiteY16" fmla="*/ 242886 h 316755"/>
              <a:gd name="connsiteX17" fmla="*/ 174379 w 486844"/>
              <a:gd name="connsiteY17" fmla="*/ 250112 h 316755"/>
              <a:gd name="connsiteX18" fmla="*/ 166745 w 486844"/>
              <a:gd name="connsiteY18" fmla="*/ 250112 h 316755"/>
              <a:gd name="connsiteX19" fmla="*/ 166745 w 486844"/>
              <a:gd name="connsiteY19" fmla="*/ 256937 h 316755"/>
              <a:gd name="connsiteX20" fmla="*/ 456439 w 486844"/>
              <a:gd name="connsiteY20" fmla="*/ 256937 h 316755"/>
              <a:gd name="connsiteX21" fmla="*/ 456439 w 486844"/>
              <a:gd name="connsiteY21" fmla="*/ 227228 h 316755"/>
              <a:gd name="connsiteX22" fmla="*/ 14464 w 486844"/>
              <a:gd name="connsiteY22" fmla="*/ 150950 h 316755"/>
              <a:gd name="connsiteX23" fmla="*/ 14464 w 486844"/>
              <a:gd name="connsiteY23" fmla="*/ 166206 h 316755"/>
              <a:gd name="connsiteX24" fmla="*/ 30536 w 486844"/>
              <a:gd name="connsiteY24" fmla="*/ 182666 h 316755"/>
              <a:gd name="connsiteX25" fmla="*/ 258756 w 486844"/>
              <a:gd name="connsiteY25" fmla="*/ 182666 h 316755"/>
              <a:gd name="connsiteX26" fmla="*/ 258756 w 486844"/>
              <a:gd name="connsiteY26" fmla="*/ 175440 h 316755"/>
              <a:gd name="connsiteX27" fmla="*/ 265586 w 486844"/>
              <a:gd name="connsiteY27" fmla="*/ 168213 h 316755"/>
              <a:gd name="connsiteX28" fmla="*/ 272818 w 486844"/>
              <a:gd name="connsiteY28" fmla="*/ 175440 h 316755"/>
              <a:gd name="connsiteX29" fmla="*/ 272818 w 486844"/>
              <a:gd name="connsiteY29" fmla="*/ 182666 h 316755"/>
              <a:gd name="connsiteX30" fmla="*/ 288087 w 486844"/>
              <a:gd name="connsiteY30" fmla="*/ 182666 h 316755"/>
              <a:gd name="connsiteX31" fmla="*/ 304560 w 486844"/>
              <a:gd name="connsiteY31" fmla="*/ 166206 h 316755"/>
              <a:gd name="connsiteX32" fmla="*/ 304560 w 486844"/>
              <a:gd name="connsiteY32" fmla="*/ 150950 h 316755"/>
              <a:gd name="connsiteX33" fmla="*/ 268800 w 486844"/>
              <a:gd name="connsiteY33" fmla="*/ 150950 h 316755"/>
              <a:gd name="connsiteX34" fmla="*/ 265586 w 486844"/>
              <a:gd name="connsiteY34" fmla="*/ 151753 h 316755"/>
              <a:gd name="connsiteX35" fmla="*/ 263175 w 486844"/>
              <a:gd name="connsiteY35" fmla="*/ 150950 h 316755"/>
              <a:gd name="connsiteX36" fmla="*/ 318623 w 486844"/>
              <a:gd name="connsiteY36" fmla="*/ 134490 h 316755"/>
              <a:gd name="connsiteX37" fmla="*/ 318623 w 486844"/>
              <a:gd name="connsiteY37" fmla="*/ 166206 h 316755"/>
              <a:gd name="connsiteX38" fmla="*/ 288087 w 486844"/>
              <a:gd name="connsiteY38" fmla="*/ 196717 h 316755"/>
              <a:gd name="connsiteX39" fmla="*/ 166745 w 486844"/>
              <a:gd name="connsiteY39" fmla="*/ 196717 h 316755"/>
              <a:gd name="connsiteX40" fmla="*/ 166745 w 486844"/>
              <a:gd name="connsiteY40" fmla="*/ 213177 h 316755"/>
              <a:gd name="connsiteX41" fmla="*/ 456439 w 486844"/>
              <a:gd name="connsiteY41" fmla="*/ 213177 h 316755"/>
              <a:gd name="connsiteX42" fmla="*/ 456439 w 486844"/>
              <a:gd name="connsiteY42" fmla="*/ 150950 h 316755"/>
              <a:gd name="connsiteX43" fmla="*/ 440367 w 486844"/>
              <a:gd name="connsiteY43" fmla="*/ 134490 h 316755"/>
              <a:gd name="connsiteX44" fmla="*/ 448522 w 486844"/>
              <a:gd name="connsiteY44" fmla="*/ 53156 h 316755"/>
              <a:gd name="connsiteX45" fmla="*/ 479506 w 486844"/>
              <a:gd name="connsiteY45" fmla="*/ 53156 h 316755"/>
              <a:gd name="connsiteX46" fmla="*/ 486844 w 486844"/>
              <a:gd name="connsiteY46" fmla="*/ 60052 h 316755"/>
              <a:gd name="connsiteX47" fmla="*/ 479506 w 486844"/>
              <a:gd name="connsiteY47" fmla="*/ 66948 h 316755"/>
              <a:gd name="connsiteX48" fmla="*/ 448522 w 486844"/>
              <a:gd name="connsiteY48" fmla="*/ 66948 h 316755"/>
              <a:gd name="connsiteX49" fmla="*/ 441183 w 486844"/>
              <a:gd name="connsiteY49" fmla="*/ 60052 h 316755"/>
              <a:gd name="connsiteX50" fmla="*/ 448522 w 486844"/>
              <a:gd name="connsiteY50" fmla="*/ 53156 h 316755"/>
              <a:gd name="connsiteX51" fmla="*/ 356346 w 486844"/>
              <a:gd name="connsiteY51" fmla="*/ 53156 h 316755"/>
              <a:gd name="connsiteX52" fmla="*/ 417540 w 486844"/>
              <a:gd name="connsiteY52" fmla="*/ 53156 h 316755"/>
              <a:gd name="connsiteX53" fmla="*/ 424835 w 486844"/>
              <a:gd name="connsiteY53" fmla="*/ 60052 h 316755"/>
              <a:gd name="connsiteX54" fmla="*/ 417540 w 486844"/>
              <a:gd name="connsiteY54" fmla="*/ 66948 h 316755"/>
              <a:gd name="connsiteX55" fmla="*/ 356346 w 486844"/>
              <a:gd name="connsiteY55" fmla="*/ 66948 h 316755"/>
              <a:gd name="connsiteX56" fmla="*/ 349051 w 486844"/>
              <a:gd name="connsiteY56" fmla="*/ 60052 h 316755"/>
              <a:gd name="connsiteX57" fmla="*/ 356346 w 486844"/>
              <a:gd name="connsiteY57" fmla="*/ 53156 h 316755"/>
              <a:gd name="connsiteX58" fmla="*/ 86049 w 486844"/>
              <a:gd name="connsiteY58" fmla="*/ 44307 h 316755"/>
              <a:gd name="connsiteX59" fmla="*/ 85644 w 486844"/>
              <a:gd name="connsiteY59" fmla="*/ 45118 h 316755"/>
              <a:gd name="connsiteX60" fmla="*/ 44307 w 486844"/>
              <a:gd name="connsiteY60" fmla="*/ 86454 h 316755"/>
              <a:gd name="connsiteX61" fmla="*/ 44307 w 486844"/>
              <a:gd name="connsiteY61" fmla="*/ 91318 h 316755"/>
              <a:gd name="connsiteX62" fmla="*/ 91317 w 486844"/>
              <a:gd name="connsiteY62" fmla="*/ 91318 h 316755"/>
              <a:gd name="connsiteX63" fmla="*/ 91317 w 486844"/>
              <a:gd name="connsiteY63" fmla="*/ 44307 h 316755"/>
              <a:gd name="connsiteX64" fmla="*/ 44307 w 486844"/>
              <a:gd name="connsiteY64" fmla="*/ 44307 h 316755"/>
              <a:gd name="connsiteX65" fmla="*/ 44307 w 486844"/>
              <a:gd name="connsiteY65" fmla="*/ 65786 h 316755"/>
              <a:gd name="connsiteX66" fmla="*/ 66191 w 486844"/>
              <a:gd name="connsiteY66" fmla="*/ 44307 h 316755"/>
              <a:gd name="connsiteX67" fmla="*/ 265381 w 486844"/>
              <a:gd name="connsiteY67" fmla="*/ 44295 h 316755"/>
              <a:gd name="connsiteX68" fmla="*/ 272468 w 486844"/>
              <a:gd name="connsiteY68" fmla="*/ 51634 h 316755"/>
              <a:gd name="connsiteX69" fmla="*/ 272468 w 486844"/>
              <a:gd name="connsiteY69" fmla="*/ 83026 h 316755"/>
              <a:gd name="connsiteX70" fmla="*/ 265381 w 486844"/>
              <a:gd name="connsiteY70" fmla="*/ 89957 h 316755"/>
              <a:gd name="connsiteX71" fmla="*/ 258687 w 486844"/>
              <a:gd name="connsiteY71" fmla="*/ 83026 h 316755"/>
              <a:gd name="connsiteX72" fmla="*/ 258687 w 486844"/>
              <a:gd name="connsiteY72" fmla="*/ 51634 h 316755"/>
              <a:gd name="connsiteX73" fmla="*/ 265381 w 486844"/>
              <a:gd name="connsiteY73" fmla="*/ 44295 h 316755"/>
              <a:gd name="connsiteX74" fmla="*/ 43496 w 486844"/>
              <a:gd name="connsiteY74" fmla="*/ 30123 h 316755"/>
              <a:gd name="connsiteX75" fmla="*/ 92533 w 486844"/>
              <a:gd name="connsiteY75" fmla="*/ 30123 h 316755"/>
              <a:gd name="connsiteX76" fmla="*/ 105907 w 486844"/>
              <a:gd name="connsiteY76" fmla="*/ 43092 h 316755"/>
              <a:gd name="connsiteX77" fmla="*/ 105907 w 486844"/>
              <a:gd name="connsiteY77" fmla="*/ 92533 h 316755"/>
              <a:gd name="connsiteX78" fmla="*/ 92533 w 486844"/>
              <a:gd name="connsiteY78" fmla="*/ 105907 h 316755"/>
              <a:gd name="connsiteX79" fmla="*/ 43496 w 486844"/>
              <a:gd name="connsiteY79" fmla="*/ 105907 h 316755"/>
              <a:gd name="connsiteX80" fmla="*/ 30123 w 486844"/>
              <a:gd name="connsiteY80" fmla="*/ 92533 h 316755"/>
              <a:gd name="connsiteX81" fmla="*/ 30123 w 486844"/>
              <a:gd name="connsiteY81" fmla="*/ 43092 h 316755"/>
              <a:gd name="connsiteX82" fmla="*/ 43496 w 486844"/>
              <a:gd name="connsiteY82" fmla="*/ 30123 h 316755"/>
              <a:gd name="connsiteX83" fmla="*/ 338949 w 486844"/>
              <a:gd name="connsiteY83" fmla="*/ 23033 h 316755"/>
              <a:gd name="connsiteX84" fmla="*/ 379041 w 486844"/>
              <a:gd name="connsiteY84" fmla="*/ 23033 h 316755"/>
              <a:gd name="connsiteX85" fmla="*/ 385857 w 486844"/>
              <a:gd name="connsiteY85" fmla="*/ 29929 h 316755"/>
              <a:gd name="connsiteX86" fmla="*/ 379041 w 486844"/>
              <a:gd name="connsiteY86" fmla="*/ 36825 h 316755"/>
              <a:gd name="connsiteX87" fmla="*/ 338949 w 486844"/>
              <a:gd name="connsiteY87" fmla="*/ 36825 h 316755"/>
              <a:gd name="connsiteX88" fmla="*/ 331331 w 486844"/>
              <a:gd name="connsiteY88" fmla="*/ 29929 h 316755"/>
              <a:gd name="connsiteX89" fmla="*/ 338949 w 486844"/>
              <a:gd name="connsiteY89" fmla="*/ 23033 h 316755"/>
              <a:gd name="connsiteX90" fmla="*/ 30536 w 486844"/>
              <a:gd name="connsiteY90" fmla="*/ 14452 h 316755"/>
              <a:gd name="connsiteX91" fmla="*/ 14464 w 486844"/>
              <a:gd name="connsiteY91" fmla="*/ 30511 h 316755"/>
              <a:gd name="connsiteX92" fmla="*/ 14464 w 486844"/>
              <a:gd name="connsiteY92" fmla="*/ 136899 h 316755"/>
              <a:gd name="connsiteX93" fmla="*/ 258756 w 486844"/>
              <a:gd name="connsiteY93" fmla="*/ 136899 h 316755"/>
              <a:gd name="connsiteX94" fmla="*/ 258756 w 486844"/>
              <a:gd name="connsiteY94" fmla="*/ 113614 h 316755"/>
              <a:gd name="connsiteX95" fmla="*/ 265586 w 486844"/>
              <a:gd name="connsiteY95" fmla="*/ 106789 h 316755"/>
              <a:gd name="connsiteX96" fmla="*/ 272818 w 486844"/>
              <a:gd name="connsiteY96" fmla="*/ 113614 h 316755"/>
              <a:gd name="connsiteX97" fmla="*/ 272818 w 486844"/>
              <a:gd name="connsiteY97" fmla="*/ 136899 h 316755"/>
              <a:gd name="connsiteX98" fmla="*/ 304560 w 486844"/>
              <a:gd name="connsiteY98" fmla="*/ 136899 h 316755"/>
              <a:gd name="connsiteX99" fmla="*/ 304560 w 486844"/>
              <a:gd name="connsiteY99" fmla="*/ 98359 h 316755"/>
              <a:gd name="connsiteX100" fmla="*/ 296524 w 486844"/>
              <a:gd name="connsiteY100" fmla="*/ 98359 h 316755"/>
              <a:gd name="connsiteX101" fmla="*/ 288890 w 486844"/>
              <a:gd name="connsiteY101" fmla="*/ 91132 h 316755"/>
              <a:gd name="connsiteX102" fmla="*/ 296524 w 486844"/>
              <a:gd name="connsiteY102" fmla="*/ 83906 h 316755"/>
              <a:gd name="connsiteX103" fmla="*/ 304560 w 486844"/>
              <a:gd name="connsiteY103" fmla="*/ 83906 h 316755"/>
              <a:gd name="connsiteX104" fmla="*/ 304560 w 486844"/>
              <a:gd name="connsiteY104" fmla="*/ 30511 h 316755"/>
              <a:gd name="connsiteX105" fmla="*/ 288087 w 486844"/>
              <a:gd name="connsiteY105" fmla="*/ 14452 h 316755"/>
              <a:gd name="connsiteX106" fmla="*/ 272818 w 486844"/>
              <a:gd name="connsiteY106" fmla="*/ 14452 h 316755"/>
              <a:gd name="connsiteX107" fmla="*/ 272818 w 486844"/>
              <a:gd name="connsiteY107" fmla="*/ 21277 h 316755"/>
              <a:gd name="connsiteX108" fmla="*/ 265586 w 486844"/>
              <a:gd name="connsiteY108" fmla="*/ 28504 h 316755"/>
              <a:gd name="connsiteX109" fmla="*/ 258756 w 486844"/>
              <a:gd name="connsiteY109" fmla="*/ 21277 h 316755"/>
              <a:gd name="connsiteX110" fmla="*/ 258756 w 486844"/>
              <a:gd name="connsiteY110" fmla="*/ 14452 h 316755"/>
              <a:gd name="connsiteX111" fmla="*/ 30536 w 486844"/>
              <a:gd name="connsiteY111" fmla="*/ 0 h 316755"/>
              <a:gd name="connsiteX112" fmla="*/ 288087 w 486844"/>
              <a:gd name="connsiteY112" fmla="*/ 0 h 316755"/>
              <a:gd name="connsiteX113" fmla="*/ 318623 w 486844"/>
              <a:gd name="connsiteY113" fmla="*/ 30511 h 316755"/>
              <a:gd name="connsiteX114" fmla="*/ 318623 w 486844"/>
              <a:gd name="connsiteY114" fmla="*/ 83906 h 316755"/>
              <a:gd name="connsiteX115" fmla="*/ 372464 w 486844"/>
              <a:gd name="connsiteY115" fmla="*/ 83906 h 316755"/>
              <a:gd name="connsiteX116" fmla="*/ 379294 w 486844"/>
              <a:gd name="connsiteY116" fmla="*/ 91132 h 316755"/>
              <a:gd name="connsiteX117" fmla="*/ 372464 w 486844"/>
              <a:gd name="connsiteY117" fmla="*/ 98359 h 316755"/>
              <a:gd name="connsiteX118" fmla="*/ 318623 w 486844"/>
              <a:gd name="connsiteY118" fmla="*/ 98359 h 316755"/>
              <a:gd name="connsiteX119" fmla="*/ 318623 w 486844"/>
              <a:gd name="connsiteY119" fmla="*/ 120038 h 316755"/>
              <a:gd name="connsiteX120" fmla="*/ 440367 w 486844"/>
              <a:gd name="connsiteY120" fmla="*/ 120038 h 316755"/>
              <a:gd name="connsiteX121" fmla="*/ 470903 w 486844"/>
              <a:gd name="connsiteY121" fmla="*/ 150950 h 316755"/>
              <a:gd name="connsiteX122" fmla="*/ 470903 w 486844"/>
              <a:gd name="connsiteY122" fmla="*/ 213177 h 316755"/>
              <a:gd name="connsiteX123" fmla="*/ 470903 w 486844"/>
              <a:gd name="connsiteY123" fmla="*/ 271389 h 316755"/>
              <a:gd name="connsiteX124" fmla="*/ 470903 w 486844"/>
              <a:gd name="connsiteY124" fmla="*/ 286645 h 316755"/>
              <a:gd name="connsiteX125" fmla="*/ 440367 w 486844"/>
              <a:gd name="connsiteY125" fmla="*/ 316755 h 316755"/>
              <a:gd name="connsiteX126" fmla="*/ 182816 w 486844"/>
              <a:gd name="connsiteY126" fmla="*/ 316755 h 316755"/>
              <a:gd name="connsiteX127" fmla="*/ 152280 w 486844"/>
              <a:gd name="connsiteY127" fmla="*/ 286645 h 316755"/>
              <a:gd name="connsiteX128" fmla="*/ 152280 w 486844"/>
              <a:gd name="connsiteY128" fmla="*/ 271389 h 316755"/>
              <a:gd name="connsiteX129" fmla="*/ 152280 w 486844"/>
              <a:gd name="connsiteY129" fmla="*/ 250112 h 316755"/>
              <a:gd name="connsiteX130" fmla="*/ 83171 w 486844"/>
              <a:gd name="connsiteY130" fmla="*/ 250112 h 316755"/>
              <a:gd name="connsiteX131" fmla="*/ 76341 w 486844"/>
              <a:gd name="connsiteY131" fmla="*/ 242886 h 316755"/>
              <a:gd name="connsiteX132" fmla="*/ 83171 w 486844"/>
              <a:gd name="connsiteY132" fmla="*/ 235659 h 316755"/>
              <a:gd name="connsiteX133" fmla="*/ 152280 w 486844"/>
              <a:gd name="connsiteY133" fmla="*/ 235659 h 316755"/>
              <a:gd name="connsiteX134" fmla="*/ 152280 w 486844"/>
              <a:gd name="connsiteY134" fmla="*/ 213177 h 316755"/>
              <a:gd name="connsiteX135" fmla="*/ 152280 w 486844"/>
              <a:gd name="connsiteY135" fmla="*/ 196717 h 316755"/>
              <a:gd name="connsiteX136" fmla="*/ 30536 w 486844"/>
              <a:gd name="connsiteY136" fmla="*/ 196717 h 316755"/>
              <a:gd name="connsiteX137" fmla="*/ 0 w 486844"/>
              <a:gd name="connsiteY137" fmla="*/ 166206 h 316755"/>
              <a:gd name="connsiteX138" fmla="*/ 0 w 486844"/>
              <a:gd name="connsiteY138" fmla="*/ 30511 h 316755"/>
              <a:gd name="connsiteX139" fmla="*/ 30536 w 486844"/>
              <a:gd name="connsiteY139" fmla="*/ 0 h 31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486844" h="316755">
                <a:moveTo>
                  <a:pt x="166745" y="271389"/>
                </a:moveTo>
                <a:lnTo>
                  <a:pt x="166745" y="286645"/>
                </a:lnTo>
                <a:cubicBezTo>
                  <a:pt x="166745" y="295076"/>
                  <a:pt x="173977" y="302704"/>
                  <a:pt x="182816" y="302704"/>
                </a:cubicBezTo>
                <a:lnTo>
                  <a:pt x="440367" y="302704"/>
                </a:lnTo>
                <a:cubicBezTo>
                  <a:pt x="449206" y="302704"/>
                  <a:pt x="456439" y="295076"/>
                  <a:pt x="456439" y="286645"/>
                </a:cubicBezTo>
                <a:lnTo>
                  <a:pt x="456439" y="271389"/>
                </a:lnTo>
                <a:close/>
                <a:moveTo>
                  <a:pt x="21372" y="265775"/>
                </a:moveTo>
                <a:lnTo>
                  <a:pt x="96941" y="265775"/>
                </a:lnTo>
                <a:cubicBezTo>
                  <a:pt x="100939" y="265775"/>
                  <a:pt x="104138" y="268925"/>
                  <a:pt x="104138" y="272469"/>
                </a:cubicBezTo>
                <a:cubicBezTo>
                  <a:pt x="104138" y="276800"/>
                  <a:pt x="100939" y="279556"/>
                  <a:pt x="96941" y="279556"/>
                </a:cubicBezTo>
                <a:lnTo>
                  <a:pt x="21372" y="279556"/>
                </a:lnTo>
                <a:cubicBezTo>
                  <a:pt x="17374" y="279556"/>
                  <a:pt x="14175" y="276800"/>
                  <a:pt x="14175" y="272469"/>
                </a:cubicBezTo>
                <a:cubicBezTo>
                  <a:pt x="14175" y="268925"/>
                  <a:pt x="17374" y="265775"/>
                  <a:pt x="21372" y="265775"/>
                </a:cubicBezTo>
                <a:close/>
                <a:moveTo>
                  <a:pt x="166745" y="227228"/>
                </a:moveTo>
                <a:lnTo>
                  <a:pt x="166745" y="235659"/>
                </a:lnTo>
                <a:lnTo>
                  <a:pt x="174379" y="235659"/>
                </a:lnTo>
                <a:cubicBezTo>
                  <a:pt x="178397" y="235659"/>
                  <a:pt x="181611" y="238871"/>
                  <a:pt x="181611" y="242886"/>
                </a:cubicBezTo>
                <a:cubicBezTo>
                  <a:pt x="181611" y="246900"/>
                  <a:pt x="178397" y="250112"/>
                  <a:pt x="174379" y="250112"/>
                </a:cubicBezTo>
                <a:lnTo>
                  <a:pt x="166745" y="250112"/>
                </a:lnTo>
                <a:lnTo>
                  <a:pt x="166745" y="256937"/>
                </a:lnTo>
                <a:lnTo>
                  <a:pt x="456439" y="256937"/>
                </a:lnTo>
                <a:lnTo>
                  <a:pt x="456439" y="227228"/>
                </a:lnTo>
                <a:close/>
                <a:moveTo>
                  <a:pt x="14464" y="150950"/>
                </a:moveTo>
                <a:lnTo>
                  <a:pt x="14464" y="166206"/>
                </a:lnTo>
                <a:cubicBezTo>
                  <a:pt x="14464" y="175440"/>
                  <a:pt x="21697" y="182666"/>
                  <a:pt x="30536" y="182666"/>
                </a:cubicBezTo>
                <a:lnTo>
                  <a:pt x="258756" y="182666"/>
                </a:lnTo>
                <a:lnTo>
                  <a:pt x="258756" y="175440"/>
                </a:lnTo>
                <a:cubicBezTo>
                  <a:pt x="258756" y="171425"/>
                  <a:pt x="261970" y="168213"/>
                  <a:pt x="265586" y="168213"/>
                </a:cubicBezTo>
                <a:cubicBezTo>
                  <a:pt x="270006" y="168213"/>
                  <a:pt x="272818" y="171425"/>
                  <a:pt x="272818" y="175440"/>
                </a:cubicBezTo>
                <a:lnTo>
                  <a:pt x="272818" y="182666"/>
                </a:lnTo>
                <a:lnTo>
                  <a:pt x="288087" y="182666"/>
                </a:lnTo>
                <a:cubicBezTo>
                  <a:pt x="296926" y="182666"/>
                  <a:pt x="304560" y="175440"/>
                  <a:pt x="304560" y="166206"/>
                </a:cubicBezTo>
                <a:lnTo>
                  <a:pt x="304560" y="150950"/>
                </a:lnTo>
                <a:lnTo>
                  <a:pt x="268800" y="150950"/>
                </a:lnTo>
                <a:cubicBezTo>
                  <a:pt x="267997" y="151753"/>
                  <a:pt x="266791" y="151753"/>
                  <a:pt x="265586" y="151753"/>
                </a:cubicBezTo>
                <a:cubicBezTo>
                  <a:pt x="265184" y="151753"/>
                  <a:pt x="264381" y="151753"/>
                  <a:pt x="263175" y="150950"/>
                </a:cubicBezTo>
                <a:close/>
                <a:moveTo>
                  <a:pt x="318623" y="134490"/>
                </a:moveTo>
                <a:lnTo>
                  <a:pt x="318623" y="166206"/>
                </a:lnTo>
                <a:cubicBezTo>
                  <a:pt x="318623" y="183068"/>
                  <a:pt x="304962" y="196717"/>
                  <a:pt x="288087" y="196717"/>
                </a:cubicBezTo>
                <a:lnTo>
                  <a:pt x="166745" y="196717"/>
                </a:lnTo>
                <a:lnTo>
                  <a:pt x="166745" y="213177"/>
                </a:lnTo>
                <a:lnTo>
                  <a:pt x="456439" y="213177"/>
                </a:lnTo>
                <a:lnTo>
                  <a:pt x="456439" y="150950"/>
                </a:lnTo>
                <a:cubicBezTo>
                  <a:pt x="456439" y="141717"/>
                  <a:pt x="449206" y="134490"/>
                  <a:pt x="440367" y="134490"/>
                </a:cubicBezTo>
                <a:close/>
                <a:moveTo>
                  <a:pt x="448522" y="53156"/>
                </a:moveTo>
                <a:lnTo>
                  <a:pt x="479506" y="53156"/>
                </a:lnTo>
                <a:cubicBezTo>
                  <a:pt x="483583" y="53156"/>
                  <a:pt x="486844" y="56221"/>
                  <a:pt x="486844" y="60052"/>
                </a:cubicBezTo>
                <a:cubicBezTo>
                  <a:pt x="486844" y="63883"/>
                  <a:pt x="483583" y="66948"/>
                  <a:pt x="479506" y="66948"/>
                </a:cubicBezTo>
                <a:lnTo>
                  <a:pt x="448522" y="66948"/>
                </a:lnTo>
                <a:cubicBezTo>
                  <a:pt x="444852" y="66948"/>
                  <a:pt x="441183" y="63883"/>
                  <a:pt x="441183" y="60052"/>
                </a:cubicBezTo>
                <a:cubicBezTo>
                  <a:pt x="441183" y="56221"/>
                  <a:pt x="444852" y="53156"/>
                  <a:pt x="448522" y="53156"/>
                </a:cubicBezTo>
                <a:close/>
                <a:moveTo>
                  <a:pt x="356346" y="53156"/>
                </a:moveTo>
                <a:lnTo>
                  <a:pt x="417540" y="53156"/>
                </a:lnTo>
                <a:cubicBezTo>
                  <a:pt x="421593" y="53156"/>
                  <a:pt x="424835" y="56221"/>
                  <a:pt x="424835" y="60052"/>
                </a:cubicBezTo>
                <a:cubicBezTo>
                  <a:pt x="424835" y="63883"/>
                  <a:pt x="421593" y="66948"/>
                  <a:pt x="417540" y="66948"/>
                </a:cubicBezTo>
                <a:lnTo>
                  <a:pt x="356346" y="66948"/>
                </a:lnTo>
                <a:cubicBezTo>
                  <a:pt x="352293" y="66948"/>
                  <a:pt x="349051" y="63883"/>
                  <a:pt x="349051" y="60052"/>
                </a:cubicBezTo>
                <a:cubicBezTo>
                  <a:pt x="349051" y="56221"/>
                  <a:pt x="352293" y="53156"/>
                  <a:pt x="356346" y="53156"/>
                </a:cubicBezTo>
                <a:close/>
                <a:moveTo>
                  <a:pt x="86049" y="44307"/>
                </a:moveTo>
                <a:cubicBezTo>
                  <a:pt x="86049" y="44713"/>
                  <a:pt x="85644" y="45118"/>
                  <a:pt x="85644" y="45118"/>
                </a:cubicBezTo>
                <a:lnTo>
                  <a:pt x="44307" y="86454"/>
                </a:lnTo>
                <a:lnTo>
                  <a:pt x="44307" y="91318"/>
                </a:lnTo>
                <a:lnTo>
                  <a:pt x="91317" y="91318"/>
                </a:lnTo>
                <a:lnTo>
                  <a:pt x="91317" y="44307"/>
                </a:lnTo>
                <a:close/>
                <a:moveTo>
                  <a:pt x="44307" y="44307"/>
                </a:moveTo>
                <a:lnTo>
                  <a:pt x="44307" y="65786"/>
                </a:lnTo>
                <a:lnTo>
                  <a:pt x="66191" y="44307"/>
                </a:lnTo>
                <a:close/>
                <a:moveTo>
                  <a:pt x="265381" y="44295"/>
                </a:moveTo>
                <a:cubicBezTo>
                  <a:pt x="269712" y="44295"/>
                  <a:pt x="272468" y="47557"/>
                  <a:pt x="272468" y="51634"/>
                </a:cubicBezTo>
                <a:lnTo>
                  <a:pt x="272468" y="83026"/>
                </a:lnTo>
                <a:cubicBezTo>
                  <a:pt x="272468" y="87103"/>
                  <a:pt x="269712" y="89957"/>
                  <a:pt x="265381" y="89957"/>
                </a:cubicBezTo>
                <a:cubicBezTo>
                  <a:pt x="261837" y="89957"/>
                  <a:pt x="258687" y="87103"/>
                  <a:pt x="258687" y="83026"/>
                </a:cubicBezTo>
                <a:lnTo>
                  <a:pt x="258687" y="51634"/>
                </a:lnTo>
                <a:cubicBezTo>
                  <a:pt x="258687" y="47557"/>
                  <a:pt x="261837" y="44295"/>
                  <a:pt x="265381" y="44295"/>
                </a:cubicBezTo>
                <a:close/>
                <a:moveTo>
                  <a:pt x="43496" y="30123"/>
                </a:moveTo>
                <a:lnTo>
                  <a:pt x="92533" y="30123"/>
                </a:lnTo>
                <a:cubicBezTo>
                  <a:pt x="99828" y="30123"/>
                  <a:pt x="105907" y="36202"/>
                  <a:pt x="105907" y="43092"/>
                </a:cubicBezTo>
                <a:lnTo>
                  <a:pt x="105907" y="92533"/>
                </a:lnTo>
                <a:cubicBezTo>
                  <a:pt x="105907" y="99828"/>
                  <a:pt x="99828" y="105907"/>
                  <a:pt x="92533" y="105907"/>
                </a:cubicBezTo>
                <a:lnTo>
                  <a:pt x="43496" y="105907"/>
                </a:lnTo>
                <a:cubicBezTo>
                  <a:pt x="36202" y="105907"/>
                  <a:pt x="30123" y="99828"/>
                  <a:pt x="30123" y="92533"/>
                </a:cubicBezTo>
                <a:lnTo>
                  <a:pt x="30123" y="43092"/>
                </a:lnTo>
                <a:cubicBezTo>
                  <a:pt x="30123" y="36202"/>
                  <a:pt x="36202" y="30123"/>
                  <a:pt x="43496" y="30123"/>
                </a:cubicBezTo>
                <a:close/>
                <a:moveTo>
                  <a:pt x="338949" y="23033"/>
                </a:moveTo>
                <a:lnTo>
                  <a:pt x="379041" y="23033"/>
                </a:lnTo>
                <a:cubicBezTo>
                  <a:pt x="383051" y="23033"/>
                  <a:pt x="385857" y="26098"/>
                  <a:pt x="385857" y="29929"/>
                </a:cubicBezTo>
                <a:cubicBezTo>
                  <a:pt x="385857" y="33760"/>
                  <a:pt x="383051" y="36825"/>
                  <a:pt x="379041" y="36825"/>
                </a:cubicBezTo>
                <a:lnTo>
                  <a:pt x="338949" y="36825"/>
                </a:lnTo>
                <a:cubicBezTo>
                  <a:pt x="334939" y="36825"/>
                  <a:pt x="331331" y="33760"/>
                  <a:pt x="331331" y="29929"/>
                </a:cubicBezTo>
                <a:cubicBezTo>
                  <a:pt x="331331" y="26098"/>
                  <a:pt x="334939" y="23033"/>
                  <a:pt x="338949" y="23033"/>
                </a:cubicBezTo>
                <a:close/>
                <a:moveTo>
                  <a:pt x="30536" y="14452"/>
                </a:moveTo>
                <a:cubicBezTo>
                  <a:pt x="21697" y="14452"/>
                  <a:pt x="14464" y="21679"/>
                  <a:pt x="14464" y="30511"/>
                </a:cubicBezTo>
                <a:lnTo>
                  <a:pt x="14464" y="136899"/>
                </a:lnTo>
                <a:lnTo>
                  <a:pt x="258756" y="136899"/>
                </a:lnTo>
                <a:lnTo>
                  <a:pt x="258756" y="113614"/>
                </a:lnTo>
                <a:cubicBezTo>
                  <a:pt x="258756" y="109600"/>
                  <a:pt x="261970" y="106789"/>
                  <a:pt x="265586" y="106789"/>
                </a:cubicBezTo>
                <a:cubicBezTo>
                  <a:pt x="270006" y="106789"/>
                  <a:pt x="272818" y="109600"/>
                  <a:pt x="272818" y="113614"/>
                </a:cubicBezTo>
                <a:lnTo>
                  <a:pt x="272818" y="136899"/>
                </a:lnTo>
                <a:lnTo>
                  <a:pt x="304560" y="136899"/>
                </a:lnTo>
                <a:lnTo>
                  <a:pt x="304560" y="98359"/>
                </a:lnTo>
                <a:lnTo>
                  <a:pt x="296524" y="98359"/>
                </a:lnTo>
                <a:cubicBezTo>
                  <a:pt x="292506" y="98359"/>
                  <a:pt x="288890" y="94746"/>
                  <a:pt x="288890" y="91132"/>
                </a:cubicBezTo>
                <a:cubicBezTo>
                  <a:pt x="288890" y="87118"/>
                  <a:pt x="292506" y="83906"/>
                  <a:pt x="296524" y="83906"/>
                </a:cubicBezTo>
                <a:lnTo>
                  <a:pt x="304560" y="83906"/>
                </a:lnTo>
                <a:lnTo>
                  <a:pt x="304560" y="30511"/>
                </a:lnTo>
                <a:cubicBezTo>
                  <a:pt x="304560" y="21679"/>
                  <a:pt x="296926" y="14452"/>
                  <a:pt x="288087" y="14452"/>
                </a:cubicBezTo>
                <a:lnTo>
                  <a:pt x="272818" y="14452"/>
                </a:lnTo>
                <a:lnTo>
                  <a:pt x="272818" y="21277"/>
                </a:lnTo>
                <a:cubicBezTo>
                  <a:pt x="272818" y="25292"/>
                  <a:pt x="270006" y="28504"/>
                  <a:pt x="265586" y="28504"/>
                </a:cubicBezTo>
                <a:cubicBezTo>
                  <a:pt x="261970" y="28504"/>
                  <a:pt x="258756" y="25292"/>
                  <a:pt x="258756" y="21277"/>
                </a:cubicBezTo>
                <a:lnTo>
                  <a:pt x="258756" y="14452"/>
                </a:lnTo>
                <a:close/>
                <a:moveTo>
                  <a:pt x="30536" y="0"/>
                </a:moveTo>
                <a:lnTo>
                  <a:pt x="288087" y="0"/>
                </a:lnTo>
                <a:cubicBezTo>
                  <a:pt x="304962" y="0"/>
                  <a:pt x="318623" y="13650"/>
                  <a:pt x="318623" y="30511"/>
                </a:cubicBezTo>
                <a:lnTo>
                  <a:pt x="318623" y="83906"/>
                </a:lnTo>
                <a:lnTo>
                  <a:pt x="372464" y="83906"/>
                </a:lnTo>
                <a:cubicBezTo>
                  <a:pt x="376482" y="83906"/>
                  <a:pt x="379294" y="87118"/>
                  <a:pt x="379294" y="91132"/>
                </a:cubicBezTo>
                <a:cubicBezTo>
                  <a:pt x="379294" y="94746"/>
                  <a:pt x="376482" y="98359"/>
                  <a:pt x="372464" y="98359"/>
                </a:cubicBezTo>
                <a:lnTo>
                  <a:pt x="318623" y="98359"/>
                </a:lnTo>
                <a:lnTo>
                  <a:pt x="318623" y="120038"/>
                </a:lnTo>
                <a:lnTo>
                  <a:pt x="440367" y="120038"/>
                </a:lnTo>
                <a:cubicBezTo>
                  <a:pt x="457242" y="120038"/>
                  <a:pt x="470903" y="134089"/>
                  <a:pt x="470903" y="150950"/>
                </a:cubicBezTo>
                <a:lnTo>
                  <a:pt x="470903" y="213177"/>
                </a:lnTo>
                <a:lnTo>
                  <a:pt x="470903" y="271389"/>
                </a:lnTo>
                <a:lnTo>
                  <a:pt x="470903" y="286645"/>
                </a:lnTo>
                <a:cubicBezTo>
                  <a:pt x="470903" y="303105"/>
                  <a:pt x="457242" y="316755"/>
                  <a:pt x="440367" y="316755"/>
                </a:cubicBezTo>
                <a:lnTo>
                  <a:pt x="182816" y="316755"/>
                </a:lnTo>
                <a:cubicBezTo>
                  <a:pt x="165941" y="316755"/>
                  <a:pt x="152280" y="303105"/>
                  <a:pt x="152280" y="286645"/>
                </a:cubicBezTo>
                <a:lnTo>
                  <a:pt x="152280" y="271389"/>
                </a:lnTo>
                <a:lnTo>
                  <a:pt x="152280" y="250112"/>
                </a:lnTo>
                <a:lnTo>
                  <a:pt x="83171" y="250112"/>
                </a:lnTo>
                <a:cubicBezTo>
                  <a:pt x="79153" y="250112"/>
                  <a:pt x="76341" y="246900"/>
                  <a:pt x="76341" y="242886"/>
                </a:cubicBezTo>
                <a:cubicBezTo>
                  <a:pt x="76341" y="238871"/>
                  <a:pt x="79153" y="235659"/>
                  <a:pt x="83171" y="235659"/>
                </a:cubicBezTo>
                <a:lnTo>
                  <a:pt x="152280" y="235659"/>
                </a:lnTo>
                <a:lnTo>
                  <a:pt x="152280" y="213177"/>
                </a:lnTo>
                <a:lnTo>
                  <a:pt x="152280" y="196717"/>
                </a:lnTo>
                <a:lnTo>
                  <a:pt x="30536" y="196717"/>
                </a:lnTo>
                <a:cubicBezTo>
                  <a:pt x="13661" y="196717"/>
                  <a:pt x="0" y="183068"/>
                  <a:pt x="0" y="166206"/>
                </a:cubicBezTo>
                <a:lnTo>
                  <a:pt x="0" y="30511"/>
                </a:lnTo>
                <a:cubicBezTo>
                  <a:pt x="0" y="13650"/>
                  <a:pt x="13661" y="0"/>
                  <a:pt x="30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725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  <p:sp>
        <p:nvSpPr>
          <p:cNvPr id="13" name="Freeform 21">
            <a:extLst>
              <a:ext uri="{FF2B5EF4-FFF2-40B4-BE49-F238E27FC236}">
                <a16:creationId xmlns:a16="http://schemas.microsoft.com/office/drawing/2014/main" id="{23C77C08-A418-4EAB-81BC-CAB9783A8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593" y="7830859"/>
            <a:ext cx="1039058" cy="1195054"/>
          </a:xfrm>
          <a:custGeom>
            <a:avLst/>
            <a:gdLst>
              <a:gd name="connsiteX0" fmla="*/ 410661 w 431923"/>
              <a:gd name="connsiteY0" fmla="*/ 454643 h 496770"/>
              <a:gd name="connsiteX1" fmla="*/ 417882 w 431923"/>
              <a:gd name="connsiteY1" fmla="*/ 461797 h 496770"/>
              <a:gd name="connsiteX2" fmla="*/ 417882 w 431923"/>
              <a:gd name="connsiteY2" fmla="*/ 468553 h 496770"/>
              <a:gd name="connsiteX3" fmla="*/ 424702 w 431923"/>
              <a:gd name="connsiteY3" fmla="*/ 468553 h 496770"/>
              <a:gd name="connsiteX4" fmla="*/ 431923 w 431923"/>
              <a:gd name="connsiteY4" fmla="*/ 475707 h 496770"/>
              <a:gd name="connsiteX5" fmla="*/ 424702 w 431923"/>
              <a:gd name="connsiteY5" fmla="*/ 482463 h 496770"/>
              <a:gd name="connsiteX6" fmla="*/ 417882 w 431923"/>
              <a:gd name="connsiteY6" fmla="*/ 482463 h 496770"/>
              <a:gd name="connsiteX7" fmla="*/ 417882 w 431923"/>
              <a:gd name="connsiteY7" fmla="*/ 489616 h 496770"/>
              <a:gd name="connsiteX8" fmla="*/ 410661 w 431923"/>
              <a:gd name="connsiteY8" fmla="*/ 496770 h 496770"/>
              <a:gd name="connsiteX9" fmla="*/ 403440 w 431923"/>
              <a:gd name="connsiteY9" fmla="*/ 489616 h 496770"/>
              <a:gd name="connsiteX10" fmla="*/ 403440 w 431923"/>
              <a:gd name="connsiteY10" fmla="*/ 482463 h 496770"/>
              <a:gd name="connsiteX11" fmla="*/ 396620 w 431923"/>
              <a:gd name="connsiteY11" fmla="*/ 482463 h 496770"/>
              <a:gd name="connsiteX12" fmla="*/ 389800 w 431923"/>
              <a:gd name="connsiteY12" fmla="*/ 475707 h 496770"/>
              <a:gd name="connsiteX13" fmla="*/ 396620 w 431923"/>
              <a:gd name="connsiteY13" fmla="*/ 468553 h 496770"/>
              <a:gd name="connsiteX14" fmla="*/ 403440 w 431923"/>
              <a:gd name="connsiteY14" fmla="*/ 468553 h 496770"/>
              <a:gd name="connsiteX15" fmla="*/ 403440 w 431923"/>
              <a:gd name="connsiteY15" fmla="*/ 461797 h 496770"/>
              <a:gd name="connsiteX16" fmla="*/ 410661 w 431923"/>
              <a:gd name="connsiteY16" fmla="*/ 454643 h 496770"/>
              <a:gd name="connsiteX17" fmla="*/ 22465 w 431923"/>
              <a:gd name="connsiteY17" fmla="*/ 415559 h 496770"/>
              <a:gd name="connsiteX18" fmla="*/ 14843 w 431923"/>
              <a:gd name="connsiteY18" fmla="*/ 423590 h 496770"/>
              <a:gd name="connsiteX19" fmla="*/ 14843 w 431923"/>
              <a:gd name="connsiteY19" fmla="*/ 448486 h 496770"/>
              <a:gd name="connsiteX20" fmla="*/ 43326 w 431923"/>
              <a:gd name="connsiteY20" fmla="*/ 477397 h 496770"/>
              <a:gd name="connsiteX21" fmla="*/ 297265 w 431923"/>
              <a:gd name="connsiteY21" fmla="*/ 477397 h 496770"/>
              <a:gd name="connsiteX22" fmla="*/ 288840 w 431923"/>
              <a:gd name="connsiteY22" fmla="*/ 454108 h 496770"/>
              <a:gd name="connsiteX23" fmla="*/ 288840 w 431923"/>
              <a:gd name="connsiteY23" fmla="*/ 423590 h 496770"/>
              <a:gd name="connsiteX24" fmla="*/ 281218 w 431923"/>
              <a:gd name="connsiteY24" fmla="*/ 415559 h 496770"/>
              <a:gd name="connsiteX25" fmla="*/ 114926 w 431923"/>
              <a:gd name="connsiteY25" fmla="*/ 355421 h 496770"/>
              <a:gd name="connsiteX26" fmla="*/ 206738 w 431923"/>
              <a:gd name="connsiteY26" fmla="*/ 355421 h 496770"/>
              <a:gd name="connsiteX27" fmla="*/ 213986 w 431923"/>
              <a:gd name="connsiteY27" fmla="*/ 362509 h 496770"/>
              <a:gd name="connsiteX28" fmla="*/ 206738 w 431923"/>
              <a:gd name="connsiteY28" fmla="*/ 369202 h 496770"/>
              <a:gd name="connsiteX29" fmla="*/ 114926 w 431923"/>
              <a:gd name="connsiteY29" fmla="*/ 369202 h 496770"/>
              <a:gd name="connsiteX30" fmla="*/ 108080 w 431923"/>
              <a:gd name="connsiteY30" fmla="*/ 362509 h 496770"/>
              <a:gd name="connsiteX31" fmla="*/ 114926 w 431923"/>
              <a:gd name="connsiteY31" fmla="*/ 355421 h 496770"/>
              <a:gd name="connsiteX32" fmla="*/ 304348 w 431923"/>
              <a:gd name="connsiteY32" fmla="*/ 332388 h 496770"/>
              <a:gd name="connsiteX33" fmla="*/ 304348 w 431923"/>
              <a:gd name="connsiteY33" fmla="*/ 368631 h 496770"/>
              <a:gd name="connsiteX34" fmla="*/ 287327 w 431923"/>
              <a:gd name="connsiteY34" fmla="*/ 385142 h 496770"/>
              <a:gd name="connsiteX35" fmla="*/ 245585 w 431923"/>
              <a:gd name="connsiteY35" fmla="*/ 385142 h 496770"/>
              <a:gd name="connsiteX36" fmla="*/ 228564 w 431923"/>
              <a:gd name="connsiteY36" fmla="*/ 368631 h 496770"/>
              <a:gd name="connsiteX37" fmla="*/ 228564 w 431923"/>
              <a:gd name="connsiteY37" fmla="*/ 350510 h 496770"/>
              <a:gd name="connsiteX38" fmla="*/ 229375 w 431923"/>
              <a:gd name="connsiteY38" fmla="*/ 350107 h 496770"/>
              <a:gd name="connsiteX39" fmla="*/ 241938 w 431923"/>
              <a:gd name="connsiteY39" fmla="*/ 360980 h 496770"/>
              <a:gd name="connsiteX40" fmla="*/ 242748 w 431923"/>
              <a:gd name="connsiteY40" fmla="*/ 363396 h 496770"/>
              <a:gd name="connsiteX41" fmla="*/ 242748 w 431923"/>
              <a:gd name="connsiteY41" fmla="*/ 368631 h 496770"/>
              <a:gd name="connsiteX42" fmla="*/ 245585 w 431923"/>
              <a:gd name="connsiteY42" fmla="*/ 371047 h 496770"/>
              <a:gd name="connsiteX43" fmla="*/ 287327 w 431923"/>
              <a:gd name="connsiteY43" fmla="*/ 371047 h 496770"/>
              <a:gd name="connsiteX44" fmla="*/ 289758 w 431923"/>
              <a:gd name="connsiteY44" fmla="*/ 368631 h 496770"/>
              <a:gd name="connsiteX45" fmla="*/ 289758 w 431923"/>
              <a:gd name="connsiteY45" fmla="*/ 346483 h 496770"/>
              <a:gd name="connsiteX46" fmla="*/ 114862 w 431923"/>
              <a:gd name="connsiteY46" fmla="*/ 325301 h 496770"/>
              <a:gd name="connsiteX47" fmla="*/ 160344 w 431923"/>
              <a:gd name="connsiteY47" fmla="*/ 325301 h 496770"/>
              <a:gd name="connsiteX48" fmla="*/ 167924 w 431923"/>
              <a:gd name="connsiteY48" fmla="*/ 332197 h 496770"/>
              <a:gd name="connsiteX49" fmla="*/ 160344 w 431923"/>
              <a:gd name="connsiteY49" fmla="*/ 339093 h 496770"/>
              <a:gd name="connsiteX50" fmla="*/ 114862 w 431923"/>
              <a:gd name="connsiteY50" fmla="*/ 339093 h 496770"/>
              <a:gd name="connsiteX51" fmla="*/ 108080 w 431923"/>
              <a:gd name="connsiteY51" fmla="*/ 332197 h 496770"/>
              <a:gd name="connsiteX52" fmla="*/ 114862 w 431923"/>
              <a:gd name="connsiteY52" fmla="*/ 325301 h 496770"/>
              <a:gd name="connsiteX53" fmla="*/ 245774 w 431923"/>
              <a:gd name="connsiteY53" fmla="*/ 295180 h 496770"/>
              <a:gd name="connsiteX54" fmla="*/ 287620 w 431923"/>
              <a:gd name="connsiteY54" fmla="*/ 295180 h 496770"/>
              <a:gd name="connsiteX55" fmla="*/ 293714 w 431923"/>
              <a:gd name="connsiteY55" fmla="*/ 296393 h 496770"/>
              <a:gd name="connsiteX56" fmla="*/ 283151 w 431923"/>
              <a:gd name="connsiteY56" fmla="*/ 307303 h 496770"/>
              <a:gd name="connsiteX57" fmla="*/ 277057 w 431923"/>
              <a:gd name="connsiteY57" fmla="*/ 309727 h 496770"/>
              <a:gd name="connsiteX58" fmla="*/ 245774 w 431923"/>
              <a:gd name="connsiteY58" fmla="*/ 309727 h 496770"/>
              <a:gd name="connsiteX59" fmla="*/ 242930 w 431923"/>
              <a:gd name="connsiteY59" fmla="*/ 312556 h 496770"/>
              <a:gd name="connsiteX60" fmla="*/ 242930 w 431923"/>
              <a:gd name="connsiteY60" fmla="*/ 317809 h 496770"/>
              <a:gd name="connsiteX61" fmla="*/ 231554 w 431923"/>
              <a:gd name="connsiteY61" fmla="*/ 306899 h 496770"/>
              <a:gd name="connsiteX62" fmla="*/ 231148 w 431923"/>
              <a:gd name="connsiteY62" fmla="*/ 304070 h 496770"/>
              <a:gd name="connsiteX63" fmla="*/ 245774 w 431923"/>
              <a:gd name="connsiteY63" fmla="*/ 295180 h 496770"/>
              <a:gd name="connsiteX64" fmla="*/ 315866 w 431923"/>
              <a:gd name="connsiteY64" fmla="*/ 287392 h 496770"/>
              <a:gd name="connsiteX65" fmla="*/ 325933 w 431923"/>
              <a:gd name="connsiteY65" fmla="*/ 287392 h 496770"/>
              <a:gd name="connsiteX66" fmla="*/ 325933 w 431923"/>
              <a:gd name="connsiteY66" fmla="*/ 297538 h 496770"/>
              <a:gd name="connsiteX67" fmla="*/ 272778 w 431923"/>
              <a:gd name="connsiteY67" fmla="*/ 351108 h 496770"/>
              <a:gd name="connsiteX68" fmla="*/ 259490 w 431923"/>
              <a:gd name="connsiteY68" fmla="*/ 356789 h 496770"/>
              <a:gd name="connsiteX69" fmla="*/ 246201 w 431923"/>
              <a:gd name="connsiteY69" fmla="*/ 351108 h 496770"/>
              <a:gd name="connsiteX70" fmla="*/ 226067 w 431923"/>
              <a:gd name="connsiteY70" fmla="*/ 330816 h 496770"/>
              <a:gd name="connsiteX71" fmla="*/ 226067 w 431923"/>
              <a:gd name="connsiteY71" fmla="*/ 320670 h 496770"/>
              <a:gd name="connsiteX72" fmla="*/ 236134 w 431923"/>
              <a:gd name="connsiteY72" fmla="*/ 320670 h 496770"/>
              <a:gd name="connsiteX73" fmla="*/ 256268 w 431923"/>
              <a:gd name="connsiteY73" fmla="*/ 340962 h 496770"/>
              <a:gd name="connsiteX74" fmla="*/ 262711 w 431923"/>
              <a:gd name="connsiteY74" fmla="*/ 340962 h 496770"/>
              <a:gd name="connsiteX75" fmla="*/ 114926 w 431923"/>
              <a:gd name="connsiteY75" fmla="*/ 249112 h 496770"/>
              <a:gd name="connsiteX76" fmla="*/ 206738 w 431923"/>
              <a:gd name="connsiteY76" fmla="*/ 249112 h 496770"/>
              <a:gd name="connsiteX77" fmla="*/ 213986 w 431923"/>
              <a:gd name="connsiteY77" fmla="*/ 256008 h 496770"/>
              <a:gd name="connsiteX78" fmla="*/ 206738 w 431923"/>
              <a:gd name="connsiteY78" fmla="*/ 262904 h 496770"/>
              <a:gd name="connsiteX79" fmla="*/ 114926 w 431923"/>
              <a:gd name="connsiteY79" fmla="*/ 262904 h 496770"/>
              <a:gd name="connsiteX80" fmla="*/ 108080 w 431923"/>
              <a:gd name="connsiteY80" fmla="*/ 256008 h 496770"/>
              <a:gd name="connsiteX81" fmla="*/ 114926 w 431923"/>
              <a:gd name="connsiteY81" fmla="*/ 249112 h 496770"/>
              <a:gd name="connsiteX82" fmla="*/ 304348 w 431923"/>
              <a:gd name="connsiteY82" fmla="*/ 224308 h 496770"/>
              <a:gd name="connsiteX83" fmla="*/ 304348 w 431923"/>
              <a:gd name="connsiteY83" fmla="*/ 259878 h 496770"/>
              <a:gd name="connsiteX84" fmla="*/ 287327 w 431923"/>
              <a:gd name="connsiteY84" fmla="*/ 277064 h 496770"/>
              <a:gd name="connsiteX85" fmla="*/ 245585 w 431923"/>
              <a:gd name="connsiteY85" fmla="*/ 277064 h 496770"/>
              <a:gd name="connsiteX86" fmla="*/ 228564 w 431923"/>
              <a:gd name="connsiteY86" fmla="*/ 259878 h 496770"/>
              <a:gd name="connsiteX87" fmla="*/ 228564 w 431923"/>
              <a:gd name="connsiteY87" fmla="*/ 242293 h 496770"/>
              <a:gd name="connsiteX88" fmla="*/ 229375 w 431923"/>
              <a:gd name="connsiteY88" fmla="*/ 241893 h 496770"/>
              <a:gd name="connsiteX89" fmla="*/ 241938 w 431923"/>
              <a:gd name="connsiteY89" fmla="*/ 253084 h 496770"/>
              <a:gd name="connsiteX90" fmla="*/ 242748 w 431923"/>
              <a:gd name="connsiteY90" fmla="*/ 255482 h 496770"/>
              <a:gd name="connsiteX91" fmla="*/ 242748 w 431923"/>
              <a:gd name="connsiteY91" fmla="*/ 259878 h 496770"/>
              <a:gd name="connsiteX92" fmla="*/ 245585 w 431923"/>
              <a:gd name="connsiteY92" fmla="*/ 262676 h 496770"/>
              <a:gd name="connsiteX93" fmla="*/ 287327 w 431923"/>
              <a:gd name="connsiteY93" fmla="*/ 262676 h 496770"/>
              <a:gd name="connsiteX94" fmla="*/ 289758 w 431923"/>
              <a:gd name="connsiteY94" fmla="*/ 259878 h 496770"/>
              <a:gd name="connsiteX95" fmla="*/ 289758 w 431923"/>
              <a:gd name="connsiteY95" fmla="*/ 238696 h 496770"/>
              <a:gd name="connsiteX96" fmla="*/ 114862 w 431923"/>
              <a:gd name="connsiteY96" fmla="*/ 217220 h 496770"/>
              <a:gd name="connsiteX97" fmla="*/ 160344 w 431923"/>
              <a:gd name="connsiteY97" fmla="*/ 217220 h 496770"/>
              <a:gd name="connsiteX98" fmla="*/ 167924 w 431923"/>
              <a:gd name="connsiteY98" fmla="*/ 224116 h 496770"/>
              <a:gd name="connsiteX99" fmla="*/ 160344 w 431923"/>
              <a:gd name="connsiteY99" fmla="*/ 231012 h 496770"/>
              <a:gd name="connsiteX100" fmla="*/ 114862 w 431923"/>
              <a:gd name="connsiteY100" fmla="*/ 231012 h 496770"/>
              <a:gd name="connsiteX101" fmla="*/ 108080 w 431923"/>
              <a:gd name="connsiteY101" fmla="*/ 224116 h 496770"/>
              <a:gd name="connsiteX102" fmla="*/ 114862 w 431923"/>
              <a:gd name="connsiteY102" fmla="*/ 217220 h 496770"/>
              <a:gd name="connsiteX103" fmla="*/ 245774 w 431923"/>
              <a:gd name="connsiteY103" fmla="*/ 187100 h 496770"/>
              <a:gd name="connsiteX104" fmla="*/ 287620 w 431923"/>
              <a:gd name="connsiteY104" fmla="*/ 187100 h 496770"/>
              <a:gd name="connsiteX105" fmla="*/ 293714 w 431923"/>
              <a:gd name="connsiteY105" fmla="*/ 188334 h 496770"/>
              <a:gd name="connsiteX106" fmla="*/ 283151 w 431923"/>
              <a:gd name="connsiteY106" fmla="*/ 199028 h 496770"/>
              <a:gd name="connsiteX107" fmla="*/ 277057 w 431923"/>
              <a:gd name="connsiteY107" fmla="*/ 201495 h 496770"/>
              <a:gd name="connsiteX108" fmla="*/ 245774 w 431923"/>
              <a:gd name="connsiteY108" fmla="*/ 201495 h 496770"/>
              <a:gd name="connsiteX109" fmla="*/ 242930 w 431923"/>
              <a:gd name="connsiteY109" fmla="*/ 204375 h 496770"/>
              <a:gd name="connsiteX110" fmla="*/ 242930 w 431923"/>
              <a:gd name="connsiteY110" fmla="*/ 209721 h 496770"/>
              <a:gd name="connsiteX111" fmla="*/ 231554 w 431923"/>
              <a:gd name="connsiteY111" fmla="*/ 198616 h 496770"/>
              <a:gd name="connsiteX112" fmla="*/ 231148 w 431923"/>
              <a:gd name="connsiteY112" fmla="*/ 195737 h 496770"/>
              <a:gd name="connsiteX113" fmla="*/ 245774 w 431923"/>
              <a:gd name="connsiteY113" fmla="*/ 187100 h 496770"/>
              <a:gd name="connsiteX114" fmla="*/ 315866 w 431923"/>
              <a:gd name="connsiteY114" fmla="*/ 181083 h 496770"/>
              <a:gd name="connsiteX115" fmla="*/ 325933 w 431923"/>
              <a:gd name="connsiteY115" fmla="*/ 181083 h 496770"/>
              <a:gd name="connsiteX116" fmla="*/ 325933 w 431923"/>
              <a:gd name="connsiteY116" fmla="*/ 191228 h 496770"/>
              <a:gd name="connsiteX117" fmla="*/ 272778 w 431923"/>
              <a:gd name="connsiteY117" fmla="*/ 245204 h 496770"/>
              <a:gd name="connsiteX118" fmla="*/ 259490 w 431923"/>
              <a:gd name="connsiteY118" fmla="*/ 250480 h 496770"/>
              <a:gd name="connsiteX119" fmla="*/ 246201 w 431923"/>
              <a:gd name="connsiteY119" fmla="*/ 245204 h 496770"/>
              <a:gd name="connsiteX120" fmla="*/ 226067 w 431923"/>
              <a:gd name="connsiteY120" fmla="*/ 224912 h 496770"/>
              <a:gd name="connsiteX121" fmla="*/ 226067 w 431923"/>
              <a:gd name="connsiteY121" fmla="*/ 214361 h 496770"/>
              <a:gd name="connsiteX122" fmla="*/ 236134 w 431923"/>
              <a:gd name="connsiteY122" fmla="*/ 214361 h 496770"/>
              <a:gd name="connsiteX123" fmla="*/ 256268 w 431923"/>
              <a:gd name="connsiteY123" fmla="*/ 234652 h 496770"/>
              <a:gd name="connsiteX124" fmla="*/ 262711 w 431923"/>
              <a:gd name="connsiteY124" fmla="*/ 234652 h 496770"/>
              <a:gd name="connsiteX125" fmla="*/ 114926 w 431923"/>
              <a:gd name="connsiteY125" fmla="*/ 141032 h 496770"/>
              <a:gd name="connsiteX126" fmla="*/ 206738 w 431923"/>
              <a:gd name="connsiteY126" fmla="*/ 141032 h 496770"/>
              <a:gd name="connsiteX127" fmla="*/ 213986 w 431923"/>
              <a:gd name="connsiteY127" fmla="*/ 147726 h 496770"/>
              <a:gd name="connsiteX128" fmla="*/ 206738 w 431923"/>
              <a:gd name="connsiteY128" fmla="*/ 154813 h 496770"/>
              <a:gd name="connsiteX129" fmla="*/ 114926 w 431923"/>
              <a:gd name="connsiteY129" fmla="*/ 154813 h 496770"/>
              <a:gd name="connsiteX130" fmla="*/ 108080 w 431923"/>
              <a:gd name="connsiteY130" fmla="*/ 147726 h 496770"/>
              <a:gd name="connsiteX131" fmla="*/ 114926 w 431923"/>
              <a:gd name="connsiteY131" fmla="*/ 141032 h 496770"/>
              <a:gd name="connsiteX132" fmla="*/ 304348 w 431923"/>
              <a:gd name="connsiteY132" fmla="*/ 117999 h 496770"/>
              <a:gd name="connsiteX133" fmla="*/ 304348 w 431923"/>
              <a:gd name="connsiteY133" fmla="*/ 153839 h 496770"/>
              <a:gd name="connsiteX134" fmla="*/ 287327 w 431923"/>
              <a:gd name="connsiteY134" fmla="*/ 170752 h 496770"/>
              <a:gd name="connsiteX135" fmla="*/ 245585 w 431923"/>
              <a:gd name="connsiteY135" fmla="*/ 170752 h 496770"/>
              <a:gd name="connsiteX136" fmla="*/ 228564 w 431923"/>
              <a:gd name="connsiteY136" fmla="*/ 153839 h 496770"/>
              <a:gd name="connsiteX137" fmla="*/ 228564 w 431923"/>
              <a:gd name="connsiteY137" fmla="*/ 136120 h 496770"/>
              <a:gd name="connsiteX138" fmla="*/ 229375 w 431923"/>
              <a:gd name="connsiteY138" fmla="*/ 135315 h 496770"/>
              <a:gd name="connsiteX139" fmla="*/ 241938 w 431923"/>
              <a:gd name="connsiteY139" fmla="*/ 146590 h 496770"/>
              <a:gd name="connsiteX140" fmla="*/ 242748 w 431923"/>
              <a:gd name="connsiteY140" fmla="*/ 149006 h 496770"/>
              <a:gd name="connsiteX141" fmla="*/ 242748 w 431923"/>
              <a:gd name="connsiteY141" fmla="*/ 153839 h 496770"/>
              <a:gd name="connsiteX142" fmla="*/ 245585 w 431923"/>
              <a:gd name="connsiteY142" fmla="*/ 156255 h 496770"/>
              <a:gd name="connsiteX143" fmla="*/ 287327 w 431923"/>
              <a:gd name="connsiteY143" fmla="*/ 156255 h 496770"/>
              <a:gd name="connsiteX144" fmla="*/ 289758 w 431923"/>
              <a:gd name="connsiteY144" fmla="*/ 153839 h 496770"/>
              <a:gd name="connsiteX145" fmla="*/ 289758 w 431923"/>
              <a:gd name="connsiteY145" fmla="*/ 132093 h 496770"/>
              <a:gd name="connsiteX146" fmla="*/ 114862 w 431923"/>
              <a:gd name="connsiteY146" fmla="*/ 110911 h 496770"/>
              <a:gd name="connsiteX147" fmla="*/ 160344 w 431923"/>
              <a:gd name="connsiteY147" fmla="*/ 110911 h 496770"/>
              <a:gd name="connsiteX148" fmla="*/ 167924 w 431923"/>
              <a:gd name="connsiteY148" fmla="*/ 118190 h 496770"/>
              <a:gd name="connsiteX149" fmla="*/ 160344 w 431923"/>
              <a:gd name="connsiteY149" fmla="*/ 124703 h 496770"/>
              <a:gd name="connsiteX150" fmla="*/ 114862 w 431923"/>
              <a:gd name="connsiteY150" fmla="*/ 124703 h 496770"/>
              <a:gd name="connsiteX151" fmla="*/ 108080 w 431923"/>
              <a:gd name="connsiteY151" fmla="*/ 118190 h 496770"/>
              <a:gd name="connsiteX152" fmla="*/ 114862 w 431923"/>
              <a:gd name="connsiteY152" fmla="*/ 110911 h 496770"/>
              <a:gd name="connsiteX153" fmla="*/ 245774 w 431923"/>
              <a:gd name="connsiteY153" fmla="*/ 80791 h 496770"/>
              <a:gd name="connsiteX154" fmla="*/ 287620 w 431923"/>
              <a:gd name="connsiteY154" fmla="*/ 80791 h 496770"/>
              <a:gd name="connsiteX155" fmla="*/ 293714 w 431923"/>
              <a:gd name="connsiteY155" fmla="*/ 82025 h 496770"/>
              <a:gd name="connsiteX156" fmla="*/ 283151 w 431923"/>
              <a:gd name="connsiteY156" fmla="*/ 92719 h 496770"/>
              <a:gd name="connsiteX157" fmla="*/ 277057 w 431923"/>
              <a:gd name="connsiteY157" fmla="*/ 95186 h 496770"/>
              <a:gd name="connsiteX158" fmla="*/ 245774 w 431923"/>
              <a:gd name="connsiteY158" fmla="*/ 95186 h 496770"/>
              <a:gd name="connsiteX159" fmla="*/ 242930 w 431923"/>
              <a:gd name="connsiteY159" fmla="*/ 98066 h 496770"/>
              <a:gd name="connsiteX160" fmla="*/ 242930 w 431923"/>
              <a:gd name="connsiteY160" fmla="*/ 103413 h 496770"/>
              <a:gd name="connsiteX161" fmla="*/ 231554 w 431923"/>
              <a:gd name="connsiteY161" fmla="*/ 92307 h 496770"/>
              <a:gd name="connsiteX162" fmla="*/ 231148 w 431923"/>
              <a:gd name="connsiteY162" fmla="*/ 89428 h 496770"/>
              <a:gd name="connsiteX163" fmla="*/ 245774 w 431923"/>
              <a:gd name="connsiteY163" fmla="*/ 80791 h 496770"/>
              <a:gd name="connsiteX164" fmla="*/ 315866 w 431923"/>
              <a:gd name="connsiteY164" fmla="*/ 74758 h 496770"/>
              <a:gd name="connsiteX165" fmla="*/ 325933 w 431923"/>
              <a:gd name="connsiteY165" fmla="*/ 74758 h 496770"/>
              <a:gd name="connsiteX166" fmla="*/ 325933 w 431923"/>
              <a:gd name="connsiteY166" fmla="*/ 84847 h 496770"/>
              <a:gd name="connsiteX167" fmla="*/ 272778 w 431923"/>
              <a:gd name="connsiteY167" fmla="*/ 138120 h 496770"/>
              <a:gd name="connsiteX168" fmla="*/ 259490 w 431923"/>
              <a:gd name="connsiteY168" fmla="*/ 144173 h 496770"/>
              <a:gd name="connsiteX169" fmla="*/ 246201 w 431923"/>
              <a:gd name="connsiteY169" fmla="*/ 138120 h 496770"/>
              <a:gd name="connsiteX170" fmla="*/ 226067 w 431923"/>
              <a:gd name="connsiteY170" fmla="*/ 118344 h 496770"/>
              <a:gd name="connsiteX171" fmla="*/ 226067 w 431923"/>
              <a:gd name="connsiteY171" fmla="*/ 108255 h 496770"/>
              <a:gd name="connsiteX172" fmla="*/ 236134 w 431923"/>
              <a:gd name="connsiteY172" fmla="*/ 108255 h 496770"/>
              <a:gd name="connsiteX173" fmla="*/ 256268 w 431923"/>
              <a:gd name="connsiteY173" fmla="*/ 128434 h 496770"/>
              <a:gd name="connsiteX174" fmla="*/ 262711 w 431923"/>
              <a:gd name="connsiteY174" fmla="*/ 128434 h 496770"/>
              <a:gd name="connsiteX175" fmla="*/ 387527 w 431923"/>
              <a:gd name="connsiteY175" fmla="*/ 50550 h 496770"/>
              <a:gd name="connsiteX176" fmla="*/ 364260 w 431923"/>
              <a:gd name="connsiteY176" fmla="*/ 73840 h 496770"/>
              <a:gd name="connsiteX177" fmla="*/ 364260 w 431923"/>
              <a:gd name="connsiteY177" fmla="*/ 79462 h 496770"/>
              <a:gd name="connsiteX178" fmla="*/ 364260 w 431923"/>
              <a:gd name="connsiteY178" fmla="*/ 104358 h 496770"/>
              <a:gd name="connsiteX179" fmla="*/ 364260 w 431923"/>
              <a:gd name="connsiteY179" fmla="*/ 112389 h 496770"/>
              <a:gd name="connsiteX180" fmla="*/ 407185 w 431923"/>
              <a:gd name="connsiteY180" fmla="*/ 112389 h 496770"/>
              <a:gd name="connsiteX181" fmla="*/ 410394 w 431923"/>
              <a:gd name="connsiteY181" fmla="*/ 108775 h 496770"/>
              <a:gd name="connsiteX182" fmla="*/ 410394 w 431923"/>
              <a:gd name="connsiteY182" fmla="*/ 73840 h 496770"/>
              <a:gd name="connsiteX183" fmla="*/ 387527 w 431923"/>
              <a:gd name="connsiteY183" fmla="*/ 50550 h 496770"/>
              <a:gd name="connsiteX184" fmla="*/ 102699 w 431923"/>
              <a:gd name="connsiteY184" fmla="*/ 50550 h 496770"/>
              <a:gd name="connsiteX185" fmla="*/ 75419 w 431923"/>
              <a:gd name="connsiteY185" fmla="*/ 77855 h 496770"/>
              <a:gd name="connsiteX186" fmla="*/ 75419 w 431923"/>
              <a:gd name="connsiteY186" fmla="*/ 401103 h 496770"/>
              <a:gd name="connsiteX187" fmla="*/ 281218 w 431923"/>
              <a:gd name="connsiteY187" fmla="*/ 401103 h 496770"/>
              <a:gd name="connsiteX188" fmla="*/ 303282 w 431923"/>
              <a:gd name="connsiteY188" fmla="*/ 423590 h 496770"/>
              <a:gd name="connsiteX189" fmla="*/ 303282 w 431923"/>
              <a:gd name="connsiteY189" fmla="*/ 454108 h 496770"/>
              <a:gd name="connsiteX190" fmla="*/ 326550 w 431923"/>
              <a:gd name="connsiteY190" fmla="*/ 477397 h 496770"/>
              <a:gd name="connsiteX191" fmla="*/ 349818 w 431923"/>
              <a:gd name="connsiteY191" fmla="*/ 454108 h 496770"/>
              <a:gd name="connsiteX192" fmla="*/ 349818 w 431923"/>
              <a:gd name="connsiteY192" fmla="*/ 408331 h 496770"/>
              <a:gd name="connsiteX193" fmla="*/ 349818 w 431923"/>
              <a:gd name="connsiteY193" fmla="*/ 104358 h 496770"/>
              <a:gd name="connsiteX194" fmla="*/ 349818 w 431923"/>
              <a:gd name="connsiteY194" fmla="*/ 79462 h 496770"/>
              <a:gd name="connsiteX195" fmla="*/ 349818 w 431923"/>
              <a:gd name="connsiteY195" fmla="*/ 73840 h 496770"/>
              <a:gd name="connsiteX196" fmla="*/ 358242 w 431923"/>
              <a:gd name="connsiteY196" fmla="*/ 50550 h 496770"/>
              <a:gd name="connsiteX197" fmla="*/ 339789 w 431923"/>
              <a:gd name="connsiteY197" fmla="*/ 50550 h 496770"/>
              <a:gd name="connsiteX198" fmla="*/ 311306 w 431923"/>
              <a:gd name="connsiteY198" fmla="*/ 50550 h 496770"/>
              <a:gd name="connsiteX199" fmla="*/ 102699 w 431923"/>
              <a:gd name="connsiteY199" fmla="*/ 36496 h 496770"/>
              <a:gd name="connsiteX200" fmla="*/ 311306 w 431923"/>
              <a:gd name="connsiteY200" fmla="*/ 36496 h 496770"/>
              <a:gd name="connsiteX201" fmla="*/ 339789 w 431923"/>
              <a:gd name="connsiteY201" fmla="*/ 36496 h 496770"/>
              <a:gd name="connsiteX202" fmla="*/ 387527 w 431923"/>
              <a:gd name="connsiteY202" fmla="*/ 36496 h 496770"/>
              <a:gd name="connsiteX203" fmla="*/ 424836 w 431923"/>
              <a:gd name="connsiteY203" fmla="*/ 73840 h 496770"/>
              <a:gd name="connsiteX204" fmla="*/ 424836 w 431923"/>
              <a:gd name="connsiteY204" fmla="*/ 108775 h 496770"/>
              <a:gd name="connsiteX205" fmla="*/ 407185 w 431923"/>
              <a:gd name="connsiteY205" fmla="*/ 126443 h 496770"/>
              <a:gd name="connsiteX206" fmla="*/ 364260 w 431923"/>
              <a:gd name="connsiteY206" fmla="*/ 126443 h 496770"/>
              <a:gd name="connsiteX207" fmla="*/ 364260 w 431923"/>
              <a:gd name="connsiteY207" fmla="*/ 408331 h 496770"/>
              <a:gd name="connsiteX208" fmla="*/ 364260 w 431923"/>
              <a:gd name="connsiteY208" fmla="*/ 454108 h 496770"/>
              <a:gd name="connsiteX209" fmla="*/ 326550 w 431923"/>
              <a:gd name="connsiteY209" fmla="*/ 491452 h 496770"/>
              <a:gd name="connsiteX210" fmla="*/ 43326 w 431923"/>
              <a:gd name="connsiteY210" fmla="*/ 491452 h 496770"/>
              <a:gd name="connsiteX211" fmla="*/ 0 w 431923"/>
              <a:gd name="connsiteY211" fmla="*/ 448486 h 496770"/>
              <a:gd name="connsiteX212" fmla="*/ 0 w 431923"/>
              <a:gd name="connsiteY212" fmla="*/ 423590 h 496770"/>
              <a:gd name="connsiteX213" fmla="*/ 22465 w 431923"/>
              <a:gd name="connsiteY213" fmla="*/ 401103 h 496770"/>
              <a:gd name="connsiteX214" fmla="*/ 60977 w 431923"/>
              <a:gd name="connsiteY214" fmla="*/ 401103 h 496770"/>
              <a:gd name="connsiteX215" fmla="*/ 60977 w 431923"/>
              <a:gd name="connsiteY215" fmla="*/ 77855 h 496770"/>
              <a:gd name="connsiteX216" fmla="*/ 102699 w 431923"/>
              <a:gd name="connsiteY216" fmla="*/ 36496 h 496770"/>
              <a:gd name="connsiteX217" fmla="*/ 13027 w 431923"/>
              <a:gd name="connsiteY217" fmla="*/ 2139 h 496770"/>
              <a:gd name="connsiteX218" fmla="*/ 23016 w 431923"/>
              <a:gd name="connsiteY218" fmla="*/ 2139 h 496770"/>
              <a:gd name="connsiteX219" fmla="*/ 30607 w 431923"/>
              <a:gd name="connsiteY219" fmla="*/ 9474 h 496770"/>
              <a:gd name="connsiteX220" fmla="*/ 38198 w 431923"/>
              <a:gd name="connsiteY220" fmla="*/ 2139 h 496770"/>
              <a:gd name="connsiteX221" fmla="*/ 48586 w 431923"/>
              <a:gd name="connsiteY221" fmla="*/ 2139 h 496770"/>
              <a:gd name="connsiteX222" fmla="*/ 48586 w 431923"/>
              <a:gd name="connsiteY222" fmla="*/ 11919 h 496770"/>
              <a:gd name="connsiteX223" fmla="*/ 40995 w 431923"/>
              <a:gd name="connsiteY223" fmla="*/ 19662 h 496770"/>
              <a:gd name="connsiteX224" fmla="*/ 48586 w 431923"/>
              <a:gd name="connsiteY224" fmla="*/ 27405 h 496770"/>
              <a:gd name="connsiteX225" fmla="*/ 48586 w 431923"/>
              <a:gd name="connsiteY225" fmla="*/ 38001 h 496770"/>
              <a:gd name="connsiteX226" fmla="*/ 43392 w 431923"/>
              <a:gd name="connsiteY226" fmla="*/ 39631 h 496770"/>
              <a:gd name="connsiteX227" fmla="*/ 38198 w 431923"/>
              <a:gd name="connsiteY227" fmla="*/ 38001 h 496770"/>
              <a:gd name="connsiteX228" fmla="*/ 30607 w 431923"/>
              <a:gd name="connsiteY228" fmla="*/ 30258 h 496770"/>
              <a:gd name="connsiteX229" fmla="*/ 23016 w 431923"/>
              <a:gd name="connsiteY229" fmla="*/ 38001 h 496770"/>
              <a:gd name="connsiteX230" fmla="*/ 18221 w 431923"/>
              <a:gd name="connsiteY230" fmla="*/ 39631 h 496770"/>
              <a:gd name="connsiteX231" fmla="*/ 13027 w 431923"/>
              <a:gd name="connsiteY231" fmla="*/ 38001 h 496770"/>
              <a:gd name="connsiteX232" fmla="*/ 13027 w 431923"/>
              <a:gd name="connsiteY232" fmla="*/ 27405 h 496770"/>
              <a:gd name="connsiteX233" fmla="*/ 20618 w 431923"/>
              <a:gd name="connsiteY233" fmla="*/ 19662 h 496770"/>
              <a:gd name="connsiteX234" fmla="*/ 13027 w 431923"/>
              <a:gd name="connsiteY234" fmla="*/ 11919 h 496770"/>
              <a:gd name="connsiteX235" fmla="*/ 13027 w 431923"/>
              <a:gd name="connsiteY235" fmla="*/ 2139 h 49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431923" h="496770">
                <a:moveTo>
                  <a:pt x="410661" y="454643"/>
                </a:moveTo>
                <a:cubicBezTo>
                  <a:pt x="414673" y="454643"/>
                  <a:pt x="417882" y="458220"/>
                  <a:pt x="417882" y="461797"/>
                </a:cubicBezTo>
                <a:lnTo>
                  <a:pt x="417882" y="468553"/>
                </a:lnTo>
                <a:lnTo>
                  <a:pt x="424702" y="468553"/>
                </a:lnTo>
                <a:cubicBezTo>
                  <a:pt x="429115" y="468553"/>
                  <a:pt x="431923" y="471732"/>
                  <a:pt x="431923" y="475707"/>
                </a:cubicBezTo>
                <a:cubicBezTo>
                  <a:pt x="431923" y="479681"/>
                  <a:pt x="429115" y="482463"/>
                  <a:pt x="424702" y="482463"/>
                </a:cubicBezTo>
                <a:lnTo>
                  <a:pt x="417882" y="482463"/>
                </a:lnTo>
                <a:lnTo>
                  <a:pt x="417882" y="489616"/>
                </a:lnTo>
                <a:cubicBezTo>
                  <a:pt x="417882" y="493590"/>
                  <a:pt x="414673" y="496770"/>
                  <a:pt x="410661" y="496770"/>
                </a:cubicBezTo>
                <a:cubicBezTo>
                  <a:pt x="407050" y="496770"/>
                  <a:pt x="403440" y="493590"/>
                  <a:pt x="403440" y="489616"/>
                </a:cubicBezTo>
                <a:lnTo>
                  <a:pt x="403440" y="482463"/>
                </a:lnTo>
                <a:lnTo>
                  <a:pt x="396620" y="482463"/>
                </a:lnTo>
                <a:cubicBezTo>
                  <a:pt x="393009" y="482463"/>
                  <a:pt x="389800" y="479681"/>
                  <a:pt x="389800" y="475707"/>
                </a:cubicBezTo>
                <a:cubicBezTo>
                  <a:pt x="389800" y="471732"/>
                  <a:pt x="393009" y="468553"/>
                  <a:pt x="396620" y="468553"/>
                </a:cubicBezTo>
                <a:lnTo>
                  <a:pt x="403440" y="468553"/>
                </a:lnTo>
                <a:lnTo>
                  <a:pt x="403440" y="461797"/>
                </a:lnTo>
                <a:cubicBezTo>
                  <a:pt x="403440" y="458220"/>
                  <a:pt x="407050" y="454643"/>
                  <a:pt x="410661" y="454643"/>
                </a:cubicBezTo>
                <a:close/>
                <a:moveTo>
                  <a:pt x="22465" y="415559"/>
                </a:moveTo>
                <a:cubicBezTo>
                  <a:pt x="18454" y="415559"/>
                  <a:pt x="14843" y="419173"/>
                  <a:pt x="14843" y="423590"/>
                </a:cubicBezTo>
                <a:lnTo>
                  <a:pt x="14843" y="448486"/>
                </a:lnTo>
                <a:cubicBezTo>
                  <a:pt x="14843" y="464548"/>
                  <a:pt x="27680" y="477397"/>
                  <a:pt x="43326" y="477397"/>
                </a:cubicBezTo>
                <a:lnTo>
                  <a:pt x="297265" y="477397"/>
                </a:lnTo>
                <a:cubicBezTo>
                  <a:pt x="292050" y="470973"/>
                  <a:pt x="288840" y="462942"/>
                  <a:pt x="288840" y="454108"/>
                </a:cubicBezTo>
                <a:lnTo>
                  <a:pt x="288840" y="423590"/>
                </a:lnTo>
                <a:cubicBezTo>
                  <a:pt x="288840" y="419173"/>
                  <a:pt x="285230" y="415559"/>
                  <a:pt x="281218" y="415559"/>
                </a:cubicBezTo>
                <a:close/>
                <a:moveTo>
                  <a:pt x="114926" y="355421"/>
                </a:moveTo>
                <a:lnTo>
                  <a:pt x="206738" y="355421"/>
                </a:lnTo>
                <a:cubicBezTo>
                  <a:pt x="210362" y="355421"/>
                  <a:pt x="213986" y="358571"/>
                  <a:pt x="213986" y="362509"/>
                </a:cubicBezTo>
                <a:cubicBezTo>
                  <a:pt x="213986" y="366446"/>
                  <a:pt x="210362" y="369202"/>
                  <a:pt x="206738" y="369202"/>
                </a:cubicBezTo>
                <a:lnTo>
                  <a:pt x="114926" y="369202"/>
                </a:lnTo>
                <a:cubicBezTo>
                  <a:pt x="111301" y="369202"/>
                  <a:pt x="108080" y="366446"/>
                  <a:pt x="108080" y="362509"/>
                </a:cubicBezTo>
                <a:cubicBezTo>
                  <a:pt x="108080" y="358571"/>
                  <a:pt x="111301" y="355421"/>
                  <a:pt x="114926" y="355421"/>
                </a:cubicBezTo>
                <a:close/>
                <a:moveTo>
                  <a:pt x="304348" y="332388"/>
                </a:moveTo>
                <a:lnTo>
                  <a:pt x="304348" y="368631"/>
                </a:lnTo>
                <a:cubicBezTo>
                  <a:pt x="304348" y="377490"/>
                  <a:pt x="296648" y="385142"/>
                  <a:pt x="287327" y="385142"/>
                </a:cubicBezTo>
                <a:lnTo>
                  <a:pt x="245585" y="385142"/>
                </a:lnTo>
                <a:cubicBezTo>
                  <a:pt x="236264" y="385142"/>
                  <a:pt x="228564" y="377490"/>
                  <a:pt x="228564" y="368631"/>
                </a:cubicBezTo>
                <a:lnTo>
                  <a:pt x="228564" y="350510"/>
                </a:lnTo>
                <a:cubicBezTo>
                  <a:pt x="228564" y="350107"/>
                  <a:pt x="228969" y="350107"/>
                  <a:pt x="229375" y="350107"/>
                </a:cubicBezTo>
                <a:cubicBezTo>
                  <a:pt x="231806" y="352523"/>
                  <a:pt x="238696" y="358564"/>
                  <a:pt x="241938" y="360980"/>
                </a:cubicBezTo>
                <a:cubicBezTo>
                  <a:pt x="242343" y="361785"/>
                  <a:pt x="242748" y="362591"/>
                  <a:pt x="242748" y="363396"/>
                </a:cubicBezTo>
                <a:lnTo>
                  <a:pt x="242748" y="368631"/>
                </a:lnTo>
                <a:cubicBezTo>
                  <a:pt x="242748" y="369839"/>
                  <a:pt x="243964" y="371047"/>
                  <a:pt x="245585" y="371047"/>
                </a:cubicBezTo>
                <a:lnTo>
                  <a:pt x="287327" y="371047"/>
                </a:lnTo>
                <a:cubicBezTo>
                  <a:pt x="288543" y="371047"/>
                  <a:pt x="289758" y="369839"/>
                  <a:pt x="289758" y="368631"/>
                </a:cubicBezTo>
                <a:lnTo>
                  <a:pt x="289758" y="346483"/>
                </a:lnTo>
                <a:close/>
                <a:moveTo>
                  <a:pt x="114862" y="325301"/>
                </a:moveTo>
                <a:lnTo>
                  <a:pt x="160344" y="325301"/>
                </a:lnTo>
                <a:cubicBezTo>
                  <a:pt x="164333" y="325301"/>
                  <a:pt x="167924" y="328366"/>
                  <a:pt x="167924" y="332197"/>
                </a:cubicBezTo>
                <a:cubicBezTo>
                  <a:pt x="167924" y="336028"/>
                  <a:pt x="164333" y="339093"/>
                  <a:pt x="160344" y="339093"/>
                </a:cubicBezTo>
                <a:lnTo>
                  <a:pt x="114862" y="339093"/>
                </a:lnTo>
                <a:cubicBezTo>
                  <a:pt x="111272" y="339093"/>
                  <a:pt x="108080" y="336028"/>
                  <a:pt x="108080" y="332197"/>
                </a:cubicBezTo>
                <a:cubicBezTo>
                  <a:pt x="108080" y="328366"/>
                  <a:pt x="111272" y="325301"/>
                  <a:pt x="114862" y="325301"/>
                </a:cubicBezTo>
                <a:close/>
                <a:moveTo>
                  <a:pt x="245774" y="295180"/>
                </a:moveTo>
                <a:lnTo>
                  <a:pt x="287620" y="295180"/>
                </a:lnTo>
                <a:cubicBezTo>
                  <a:pt x="289651" y="295180"/>
                  <a:pt x="291682" y="295988"/>
                  <a:pt x="293714" y="296393"/>
                </a:cubicBezTo>
                <a:lnTo>
                  <a:pt x="283151" y="307303"/>
                </a:lnTo>
                <a:cubicBezTo>
                  <a:pt x="281526" y="308919"/>
                  <a:pt x="279088" y="309727"/>
                  <a:pt x="277057" y="309727"/>
                </a:cubicBezTo>
                <a:lnTo>
                  <a:pt x="245774" y="309727"/>
                </a:lnTo>
                <a:cubicBezTo>
                  <a:pt x="244148" y="309727"/>
                  <a:pt x="242930" y="310940"/>
                  <a:pt x="242930" y="312556"/>
                </a:cubicBezTo>
                <a:lnTo>
                  <a:pt x="242930" y="317809"/>
                </a:lnTo>
                <a:lnTo>
                  <a:pt x="231554" y="306899"/>
                </a:lnTo>
                <a:cubicBezTo>
                  <a:pt x="230741" y="306091"/>
                  <a:pt x="230335" y="304878"/>
                  <a:pt x="231148" y="304070"/>
                </a:cubicBezTo>
                <a:cubicBezTo>
                  <a:pt x="233992" y="298817"/>
                  <a:pt x="239679" y="295180"/>
                  <a:pt x="245774" y="295180"/>
                </a:cubicBezTo>
                <a:close/>
                <a:moveTo>
                  <a:pt x="315866" y="287392"/>
                </a:moveTo>
                <a:cubicBezTo>
                  <a:pt x="318685" y="284551"/>
                  <a:pt x="323114" y="284551"/>
                  <a:pt x="325933" y="287392"/>
                </a:cubicBezTo>
                <a:cubicBezTo>
                  <a:pt x="329154" y="289827"/>
                  <a:pt x="329154" y="294697"/>
                  <a:pt x="325933" y="297538"/>
                </a:cubicBezTo>
                <a:lnTo>
                  <a:pt x="272778" y="351108"/>
                </a:lnTo>
                <a:cubicBezTo>
                  <a:pt x="269154" y="354760"/>
                  <a:pt x="264322" y="356789"/>
                  <a:pt x="259490" y="356789"/>
                </a:cubicBezTo>
                <a:cubicBezTo>
                  <a:pt x="254658" y="356789"/>
                  <a:pt x="249825" y="354760"/>
                  <a:pt x="246201" y="351108"/>
                </a:cubicBezTo>
                <a:lnTo>
                  <a:pt x="226067" y="330816"/>
                </a:lnTo>
                <a:cubicBezTo>
                  <a:pt x="223248" y="327975"/>
                  <a:pt x="223248" y="323511"/>
                  <a:pt x="226067" y="320670"/>
                </a:cubicBezTo>
                <a:cubicBezTo>
                  <a:pt x="228886" y="317830"/>
                  <a:pt x="233315" y="317830"/>
                  <a:pt x="236134" y="320670"/>
                </a:cubicBezTo>
                <a:lnTo>
                  <a:pt x="256268" y="340962"/>
                </a:lnTo>
                <a:cubicBezTo>
                  <a:pt x="257879" y="342991"/>
                  <a:pt x="261101" y="342991"/>
                  <a:pt x="262711" y="340962"/>
                </a:cubicBezTo>
                <a:close/>
                <a:moveTo>
                  <a:pt x="114926" y="249112"/>
                </a:moveTo>
                <a:lnTo>
                  <a:pt x="206738" y="249112"/>
                </a:lnTo>
                <a:cubicBezTo>
                  <a:pt x="210362" y="249112"/>
                  <a:pt x="213986" y="252177"/>
                  <a:pt x="213986" y="256008"/>
                </a:cubicBezTo>
                <a:cubicBezTo>
                  <a:pt x="213986" y="259839"/>
                  <a:pt x="210362" y="262904"/>
                  <a:pt x="206738" y="262904"/>
                </a:cubicBezTo>
                <a:lnTo>
                  <a:pt x="114926" y="262904"/>
                </a:lnTo>
                <a:cubicBezTo>
                  <a:pt x="111301" y="262904"/>
                  <a:pt x="108080" y="259839"/>
                  <a:pt x="108080" y="256008"/>
                </a:cubicBezTo>
                <a:cubicBezTo>
                  <a:pt x="108080" y="252177"/>
                  <a:pt x="111301" y="249112"/>
                  <a:pt x="114926" y="249112"/>
                </a:cubicBezTo>
                <a:close/>
                <a:moveTo>
                  <a:pt x="304348" y="224308"/>
                </a:moveTo>
                <a:lnTo>
                  <a:pt x="304348" y="259878"/>
                </a:lnTo>
                <a:cubicBezTo>
                  <a:pt x="304348" y="269470"/>
                  <a:pt x="296648" y="277064"/>
                  <a:pt x="287327" y="277064"/>
                </a:cubicBezTo>
                <a:lnTo>
                  <a:pt x="245585" y="277064"/>
                </a:lnTo>
                <a:cubicBezTo>
                  <a:pt x="236264" y="277064"/>
                  <a:pt x="228564" y="269470"/>
                  <a:pt x="228564" y="259878"/>
                </a:cubicBezTo>
                <a:lnTo>
                  <a:pt x="228564" y="242293"/>
                </a:lnTo>
                <a:cubicBezTo>
                  <a:pt x="228564" y="241893"/>
                  <a:pt x="228969" y="241494"/>
                  <a:pt x="229375" y="241893"/>
                </a:cubicBezTo>
                <a:cubicBezTo>
                  <a:pt x="231806" y="243892"/>
                  <a:pt x="238696" y="250686"/>
                  <a:pt x="241938" y="253084"/>
                </a:cubicBezTo>
                <a:cubicBezTo>
                  <a:pt x="242343" y="253883"/>
                  <a:pt x="242748" y="254683"/>
                  <a:pt x="242748" y="255482"/>
                </a:cubicBezTo>
                <a:lnTo>
                  <a:pt x="242748" y="259878"/>
                </a:lnTo>
                <a:cubicBezTo>
                  <a:pt x="242748" y="261477"/>
                  <a:pt x="243964" y="262676"/>
                  <a:pt x="245585" y="262676"/>
                </a:cubicBezTo>
                <a:lnTo>
                  <a:pt x="287327" y="262676"/>
                </a:lnTo>
                <a:cubicBezTo>
                  <a:pt x="288543" y="262676"/>
                  <a:pt x="289758" y="261477"/>
                  <a:pt x="289758" y="259878"/>
                </a:cubicBezTo>
                <a:lnTo>
                  <a:pt x="289758" y="238696"/>
                </a:lnTo>
                <a:close/>
                <a:moveTo>
                  <a:pt x="114862" y="217220"/>
                </a:moveTo>
                <a:lnTo>
                  <a:pt x="160344" y="217220"/>
                </a:lnTo>
                <a:cubicBezTo>
                  <a:pt x="164333" y="217220"/>
                  <a:pt x="167924" y="220285"/>
                  <a:pt x="167924" y="224116"/>
                </a:cubicBezTo>
                <a:cubicBezTo>
                  <a:pt x="167924" y="227947"/>
                  <a:pt x="164333" y="231012"/>
                  <a:pt x="160344" y="231012"/>
                </a:cubicBezTo>
                <a:lnTo>
                  <a:pt x="114862" y="231012"/>
                </a:lnTo>
                <a:cubicBezTo>
                  <a:pt x="111272" y="231012"/>
                  <a:pt x="108080" y="227947"/>
                  <a:pt x="108080" y="224116"/>
                </a:cubicBezTo>
                <a:cubicBezTo>
                  <a:pt x="108080" y="220285"/>
                  <a:pt x="111272" y="217220"/>
                  <a:pt x="114862" y="217220"/>
                </a:cubicBezTo>
                <a:close/>
                <a:moveTo>
                  <a:pt x="245774" y="187100"/>
                </a:moveTo>
                <a:lnTo>
                  <a:pt x="287620" y="187100"/>
                </a:lnTo>
                <a:cubicBezTo>
                  <a:pt x="289651" y="187100"/>
                  <a:pt x="291682" y="187511"/>
                  <a:pt x="293714" y="188334"/>
                </a:cubicBezTo>
                <a:lnTo>
                  <a:pt x="283151" y="199028"/>
                </a:lnTo>
                <a:cubicBezTo>
                  <a:pt x="281526" y="200673"/>
                  <a:pt x="279088" y="201495"/>
                  <a:pt x="277057" y="201495"/>
                </a:cubicBezTo>
                <a:lnTo>
                  <a:pt x="245774" y="201495"/>
                </a:lnTo>
                <a:cubicBezTo>
                  <a:pt x="244148" y="201495"/>
                  <a:pt x="242930" y="202729"/>
                  <a:pt x="242930" y="204375"/>
                </a:cubicBezTo>
                <a:lnTo>
                  <a:pt x="242930" y="209721"/>
                </a:lnTo>
                <a:lnTo>
                  <a:pt x="231554" y="198616"/>
                </a:lnTo>
                <a:cubicBezTo>
                  <a:pt x="230741" y="197794"/>
                  <a:pt x="230335" y="196560"/>
                  <a:pt x="231148" y="195737"/>
                </a:cubicBezTo>
                <a:cubicBezTo>
                  <a:pt x="233992" y="190801"/>
                  <a:pt x="239679" y="187100"/>
                  <a:pt x="245774" y="187100"/>
                </a:cubicBezTo>
                <a:close/>
                <a:moveTo>
                  <a:pt x="315866" y="181083"/>
                </a:moveTo>
                <a:cubicBezTo>
                  <a:pt x="318685" y="178242"/>
                  <a:pt x="323114" y="178242"/>
                  <a:pt x="325933" y="181083"/>
                </a:cubicBezTo>
                <a:cubicBezTo>
                  <a:pt x="329154" y="183923"/>
                  <a:pt x="329154" y="188388"/>
                  <a:pt x="325933" y="191228"/>
                </a:cubicBezTo>
                <a:lnTo>
                  <a:pt x="272778" y="245204"/>
                </a:lnTo>
                <a:cubicBezTo>
                  <a:pt x="269154" y="248857"/>
                  <a:pt x="264322" y="250480"/>
                  <a:pt x="259490" y="250480"/>
                </a:cubicBezTo>
                <a:cubicBezTo>
                  <a:pt x="254658" y="250480"/>
                  <a:pt x="249825" y="248857"/>
                  <a:pt x="246201" y="245204"/>
                </a:cubicBezTo>
                <a:lnTo>
                  <a:pt x="226067" y="224912"/>
                </a:lnTo>
                <a:cubicBezTo>
                  <a:pt x="223248" y="222072"/>
                  <a:pt x="223248" y="217202"/>
                  <a:pt x="226067" y="214361"/>
                </a:cubicBezTo>
                <a:cubicBezTo>
                  <a:pt x="228886" y="211926"/>
                  <a:pt x="233315" y="211926"/>
                  <a:pt x="236134" y="214361"/>
                </a:cubicBezTo>
                <a:lnTo>
                  <a:pt x="256268" y="234652"/>
                </a:lnTo>
                <a:cubicBezTo>
                  <a:pt x="257879" y="236682"/>
                  <a:pt x="261101" y="236682"/>
                  <a:pt x="262711" y="234652"/>
                </a:cubicBezTo>
                <a:close/>
                <a:moveTo>
                  <a:pt x="114926" y="141032"/>
                </a:moveTo>
                <a:lnTo>
                  <a:pt x="206738" y="141032"/>
                </a:lnTo>
                <a:cubicBezTo>
                  <a:pt x="210362" y="141032"/>
                  <a:pt x="213986" y="143788"/>
                  <a:pt x="213986" y="147726"/>
                </a:cubicBezTo>
                <a:cubicBezTo>
                  <a:pt x="213986" y="151663"/>
                  <a:pt x="210362" y="154813"/>
                  <a:pt x="206738" y="154813"/>
                </a:cubicBezTo>
                <a:lnTo>
                  <a:pt x="114926" y="154813"/>
                </a:lnTo>
                <a:cubicBezTo>
                  <a:pt x="111301" y="154813"/>
                  <a:pt x="108080" y="151663"/>
                  <a:pt x="108080" y="147726"/>
                </a:cubicBezTo>
                <a:cubicBezTo>
                  <a:pt x="108080" y="143788"/>
                  <a:pt x="111301" y="141032"/>
                  <a:pt x="114926" y="141032"/>
                </a:cubicBezTo>
                <a:close/>
                <a:moveTo>
                  <a:pt x="304348" y="117999"/>
                </a:moveTo>
                <a:lnTo>
                  <a:pt x="304348" y="153839"/>
                </a:lnTo>
                <a:cubicBezTo>
                  <a:pt x="304348" y="163101"/>
                  <a:pt x="296648" y="170752"/>
                  <a:pt x="287327" y="170752"/>
                </a:cubicBezTo>
                <a:lnTo>
                  <a:pt x="245585" y="170752"/>
                </a:lnTo>
                <a:cubicBezTo>
                  <a:pt x="236264" y="170752"/>
                  <a:pt x="228564" y="163101"/>
                  <a:pt x="228564" y="153839"/>
                </a:cubicBezTo>
                <a:lnTo>
                  <a:pt x="228564" y="136120"/>
                </a:lnTo>
                <a:cubicBezTo>
                  <a:pt x="228564" y="135315"/>
                  <a:pt x="228969" y="135315"/>
                  <a:pt x="229375" y="135315"/>
                </a:cubicBezTo>
                <a:cubicBezTo>
                  <a:pt x="231806" y="137731"/>
                  <a:pt x="238696" y="144174"/>
                  <a:pt x="241938" y="146590"/>
                </a:cubicBezTo>
                <a:cubicBezTo>
                  <a:pt x="242343" y="147396"/>
                  <a:pt x="242748" y="148201"/>
                  <a:pt x="242748" y="149006"/>
                </a:cubicBezTo>
                <a:lnTo>
                  <a:pt x="242748" y="153839"/>
                </a:lnTo>
                <a:cubicBezTo>
                  <a:pt x="242748" y="155047"/>
                  <a:pt x="243964" y="156255"/>
                  <a:pt x="245585" y="156255"/>
                </a:cubicBezTo>
                <a:lnTo>
                  <a:pt x="287327" y="156255"/>
                </a:lnTo>
                <a:cubicBezTo>
                  <a:pt x="288543" y="156255"/>
                  <a:pt x="289758" y="155047"/>
                  <a:pt x="289758" y="153839"/>
                </a:cubicBezTo>
                <a:lnTo>
                  <a:pt x="289758" y="132093"/>
                </a:lnTo>
                <a:close/>
                <a:moveTo>
                  <a:pt x="114862" y="110911"/>
                </a:moveTo>
                <a:lnTo>
                  <a:pt x="160344" y="110911"/>
                </a:lnTo>
                <a:cubicBezTo>
                  <a:pt x="164333" y="110911"/>
                  <a:pt x="167924" y="114359"/>
                  <a:pt x="167924" y="118190"/>
                </a:cubicBezTo>
                <a:cubicBezTo>
                  <a:pt x="167924" y="121638"/>
                  <a:pt x="164333" y="124703"/>
                  <a:pt x="160344" y="124703"/>
                </a:cubicBezTo>
                <a:lnTo>
                  <a:pt x="114862" y="124703"/>
                </a:lnTo>
                <a:cubicBezTo>
                  <a:pt x="111272" y="124703"/>
                  <a:pt x="108080" y="121638"/>
                  <a:pt x="108080" y="118190"/>
                </a:cubicBezTo>
                <a:cubicBezTo>
                  <a:pt x="108080" y="114359"/>
                  <a:pt x="111272" y="110911"/>
                  <a:pt x="114862" y="110911"/>
                </a:cubicBezTo>
                <a:close/>
                <a:moveTo>
                  <a:pt x="245774" y="80791"/>
                </a:moveTo>
                <a:lnTo>
                  <a:pt x="287620" y="80791"/>
                </a:lnTo>
                <a:cubicBezTo>
                  <a:pt x="289651" y="80791"/>
                  <a:pt x="291682" y="81202"/>
                  <a:pt x="293714" y="82025"/>
                </a:cubicBezTo>
                <a:lnTo>
                  <a:pt x="283151" y="92719"/>
                </a:lnTo>
                <a:cubicBezTo>
                  <a:pt x="281526" y="94364"/>
                  <a:pt x="279088" y="95186"/>
                  <a:pt x="277057" y="95186"/>
                </a:cubicBezTo>
                <a:lnTo>
                  <a:pt x="245774" y="95186"/>
                </a:lnTo>
                <a:cubicBezTo>
                  <a:pt x="244148" y="95186"/>
                  <a:pt x="242930" y="96832"/>
                  <a:pt x="242930" y="98066"/>
                </a:cubicBezTo>
                <a:lnTo>
                  <a:pt x="242930" y="103413"/>
                </a:lnTo>
                <a:lnTo>
                  <a:pt x="231554" y="92307"/>
                </a:lnTo>
                <a:cubicBezTo>
                  <a:pt x="230741" y="91485"/>
                  <a:pt x="230335" y="90251"/>
                  <a:pt x="231148" y="89428"/>
                </a:cubicBezTo>
                <a:cubicBezTo>
                  <a:pt x="233992" y="84081"/>
                  <a:pt x="239679" y="80791"/>
                  <a:pt x="245774" y="80791"/>
                </a:cubicBezTo>
                <a:close/>
                <a:moveTo>
                  <a:pt x="315866" y="74758"/>
                </a:moveTo>
                <a:cubicBezTo>
                  <a:pt x="318685" y="71933"/>
                  <a:pt x="323114" y="71933"/>
                  <a:pt x="325933" y="74758"/>
                </a:cubicBezTo>
                <a:cubicBezTo>
                  <a:pt x="329154" y="77583"/>
                  <a:pt x="329154" y="82426"/>
                  <a:pt x="325933" y="84847"/>
                </a:cubicBezTo>
                <a:lnTo>
                  <a:pt x="272778" y="138120"/>
                </a:lnTo>
                <a:cubicBezTo>
                  <a:pt x="269154" y="141752"/>
                  <a:pt x="264322" y="144173"/>
                  <a:pt x="259490" y="144173"/>
                </a:cubicBezTo>
                <a:cubicBezTo>
                  <a:pt x="254658" y="144173"/>
                  <a:pt x="249825" y="141752"/>
                  <a:pt x="246201" y="138120"/>
                </a:cubicBezTo>
                <a:lnTo>
                  <a:pt x="226067" y="118344"/>
                </a:lnTo>
                <a:cubicBezTo>
                  <a:pt x="223248" y="115519"/>
                  <a:pt x="223248" y="110676"/>
                  <a:pt x="226067" y="108255"/>
                </a:cubicBezTo>
                <a:cubicBezTo>
                  <a:pt x="228886" y="105430"/>
                  <a:pt x="233315" y="105430"/>
                  <a:pt x="236134" y="108255"/>
                </a:cubicBezTo>
                <a:lnTo>
                  <a:pt x="256268" y="128434"/>
                </a:lnTo>
                <a:cubicBezTo>
                  <a:pt x="257879" y="130048"/>
                  <a:pt x="261101" y="130048"/>
                  <a:pt x="262711" y="128434"/>
                </a:cubicBezTo>
                <a:close/>
                <a:moveTo>
                  <a:pt x="387527" y="50550"/>
                </a:moveTo>
                <a:cubicBezTo>
                  <a:pt x="374289" y="50550"/>
                  <a:pt x="364260" y="60990"/>
                  <a:pt x="364260" y="73840"/>
                </a:cubicBezTo>
                <a:lnTo>
                  <a:pt x="364260" y="79462"/>
                </a:lnTo>
                <a:lnTo>
                  <a:pt x="364260" y="104358"/>
                </a:lnTo>
                <a:lnTo>
                  <a:pt x="364260" y="112389"/>
                </a:lnTo>
                <a:lnTo>
                  <a:pt x="407185" y="112389"/>
                </a:lnTo>
                <a:cubicBezTo>
                  <a:pt x="408789" y="112389"/>
                  <a:pt x="410394" y="110783"/>
                  <a:pt x="410394" y="108775"/>
                </a:cubicBezTo>
                <a:lnTo>
                  <a:pt x="410394" y="73840"/>
                </a:lnTo>
                <a:cubicBezTo>
                  <a:pt x="410394" y="60990"/>
                  <a:pt x="399964" y="50550"/>
                  <a:pt x="387527" y="50550"/>
                </a:cubicBezTo>
                <a:close/>
                <a:moveTo>
                  <a:pt x="102699" y="50550"/>
                </a:moveTo>
                <a:cubicBezTo>
                  <a:pt x="87855" y="50550"/>
                  <a:pt x="75419" y="62998"/>
                  <a:pt x="75419" y="77855"/>
                </a:cubicBezTo>
                <a:lnTo>
                  <a:pt x="75419" y="401103"/>
                </a:lnTo>
                <a:lnTo>
                  <a:pt x="281218" y="401103"/>
                </a:lnTo>
                <a:cubicBezTo>
                  <a:pt x="293253" y="401103"/>
                  <a:pt x="303282" y="411142"/>
                  <a:pt x="303282" y="423590"/>
                </a:cubicBezTo>
                <a:lnTo>
                  <a:pt x="303282" y="454108"/>
                </a:lnTo>
                <a:cubicBezTo>
                  <a:pt x="303282" y="466957"/>
                  <a:pt x="313713" y="477397"/>
                  <a:pt x="326550" y="477397"/>
                </a:cubicBezTo>
                <a:cubicBezTo>
                  <a:pt x="339387" y="477397"/>
                  <a:pt x="349818" y="466957"/>
                  <a:pt x="349818" y="454108"/>
                </a:cubicBezTo>
                <a:lnTo>
                  <a:pt x="349818" y="408331"/>
                </a:lnTo>
                <a:lnTo>
                  <a:pt x="349818" y="104358"/>
                </a:lnTo>
                <a:lnTo>
                  <a:pt x="349818" y="79462"/>
                </a:lnTo>
                <a:lnTo>
                  <a:pt x="349818" y="73840"/>
                </a:lnTo>
                <a:cubicBezTo>
                  <a:pt x="349818" y="64604"/>
                  <a:pt x="353027" y="56975"/>
                  <a:pt x="358242" y="50550"/>
                </a:cubicBezTo>
                <a:lnTo>
                  <a:pt x="339789" y="50550"/>
                </a:lnTo>
                <a:lnTo>
                  <a:pt x="311306" y="50550"/>
                </a:lnTo>
                <a:close/>
                <a:moveTo>
                  <a:pt x="102699" y="36496"/>
                </a:moveTo>
                <a:lnTo>
                  <a:pt x="311306" y="36496"/>
                </a:lnTo>
                <a:lnTo>
                  <a:pt x="339789" y="36496"/>
                </a:lnTo>
                <a:lnTo>
                  <a:pt x="387527" y="36496"/>
                </a:lnTo>
                <a:cubicBezTo>
                  <a:pt x="407987" y="36496"/>
                  <a:pt x="424836" y="52959"/>
                  <a:pt x="424836" y="73840"/>
                </a:cubicBezTo>
                <a:lnTo>
                  <a:pt x="424836" y="108775"/>
                </a:lnTo>
                <a:cubicBezTo>
                  <a:pt x="424836" y="118412"/>
                  <a:pt x="416813" y="126443"/>
                  <a:pt x="407185" y="126443"/>
                </a:cubicBezTo>
                <a:lnTo>
                  <a:pt x="364260" y="126443"/>
                </a:lnTo>
                <a:lnTo>
                  <a:pt x="364260" y="408331"/>
                </a:lnTo>
                <a:lnTo>
                  <a:pt x="364260" y="454108"/>
                </a:lnTo>
                <a:cubicBezTo>
                  <a:pt x="364260" y="474988"/>
                  <a:pt x="347010" y="491452"/>
                  <a:pt x="326550" y="491452"/>
                </a:cubicBezTo>
                <a:lnTo>
                  <a:pt x="43326" y="491452"/>
                </a:lnTo>
                <a:cubicBezTo>
                  <a:pt x="19657" y="491452"/>
                  <a:pt x="0" y="472579"/>
                  <a:pt x="0" y="448486"/>
                </a:cubicBezTo>
                <a:lnTo>
                  <a:pt x="0" y="423590"/>
                </a:lnTo>
                <a:cubicBezTo>
                  <a:pt x="0" y="411142"/>
                  <a:pt x="10430" y="401103"/>
                  <a:pt x="22465" y="401103"/>
                </a:cubicBezTo>
                <a:lnTo>
                  <a:pt x="60977" y="401103"/>
                </a:lnTo>
                <a:lnTo>
                  <a:pt x="60977" y="77855"/>
                </a:lnTo>
                <a:cubicBezTo>
                  <a:pt x="60977" y="54967"/>
                  <a:pt x="79832" y="36496"/>
                  <a:pt x="102699" y="36496"/>
                </a:cubicBezTo>
                <a:close/>
                <a:moveTo>
                  <a:pt x="13027" y="2139"/>
                </a:moveTo>
                <a:cubicBezTo>
                  <a:pt x="15824" y="-714"/>
                  <a:pt x="20219" y="-714"/>
                  <a:pt x="23016" y="2139"/>
                </a:cubicBezTo>
                <a:lnTo>
                  <a:pt x="30607" y="9474"/>
                </a:lnTo>
                <a:lnTo>
                  <a:pt x="38198" y="2139"/>
                </a:lnTo>
                <a:cubicBezTo>
                  <a:pt x="41394" y="-714"/>
                  <a:pt x="45390" y="-714"/>
                  <a:pt x="48586" y="2139"/>
                </a:cubicBezTo>
                <a:cubicBezTo>
                  <a:pt x="50983" y="4584"/>
                  <a:pt x="50983" y="9474"/>
                  <a:pt x="48586" y="11919"/>
                </a:cubicBezTo>
                <a:lnTo>
                  <a:pt x="40995" y="19662"/>
                </a:lnTo>
                <a:lnTo>
                  <a:pt x="48586" y="27405"/>
                </a:lnTo>
                <a:cubicBezTo>
                  <a:pt x="50983" y="30666"/>
                  <a:pt x="50983" y="34741"/>
                  <a:pt x="48586" y="38001"/>
                </a:cubicBezTo>
                <a:cubicBezTo>
                  <a:pt x="46988" y="39224"/>
                  <a:pt x="44990" y="39631"/>
                  <a:pt x="43392" y="39631"/>
                </a:cubicBezTo>
                <a:cubicBezTo>
                  <a:pt x="41394" y="39631"/>
                  <a:pt x="39796" y="39224"/>
                  <a:pt x="38198" y="38001"/>
                </a:cubicBezTo>
                <a:lnTo>
                  <a:pt x="30607" y="30258"/>
                </a:lnTo>
                <a:lnTo>
                  <a:pt x="23016" y="38001"/>
                </a:lnTo>
                <a:cubicBezTo>
                  <a:pt x="21817" y="39224"/>
                  <a:pt x="20219" y="39631"/>
                  <a:pt x="18221" y="39631"/>
                </a:cubicBezTo>
                <a:cubicBezTo>
                  <a:pt x="16623" y="39631"/>
                  <a:pt x="14226" y="39224"/>
                  <a:pt x="13027" y="38001"/>
                </a:cubicBezTo>
                <a:cubicBezTo>
                  <a:pt x="10630" y="34741"/>
                  <a:pt x="10630" y="30666"/>
                  <a:pt x="13027" y="27405"/>
                </a:cubicBezTo>
                <a:lnTo>
                  <a:pt x="20618" y="19662"/>
                </a:lnTo>
                <a:lnTo>
                  <a:pt x="13027" y="11919"/>
                </a:lnTo>
                <a:cubicBezTo>
                  <a:pt x="10630" y="9474"/>
                  <a:pt x="10630" y="4584"/>
                  <a:pt x="13027" y="2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725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168504-71CE-40BC-9DB3-36DA5CBA674E}"/>
              </a:ext>
            </a:extLst>
          </p:cNvPr>
          <p:cNvSpPr txBox="1"/>
          <p:nvPr/>
        </p:nvSpPr>
        <p:spPr>
          <a:xfrm>
            <a:off x="563526" y="2798720"/>
            <a:ext cx="9662025" cy="42180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lnSpc>
                <a:spcPts val="3600"/>
              </a:lnSpc>
              <a:buFont typeface="+mj-lt"/>
              <a:buAutoNum type="arabicPeriod"/>
            </a:pPr>
            <a:r>
              <a:rPr lang="en-GB" sz="2400" b="1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Research </a:t>
            </a:r>
            <a:r>
              <a:rPr lang="en-GB" sz="2400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– independent and collaborative research to generate evidence for advocacy and action. </a:t>
            </a:r>
          </a:p>
          <a:p>
            <a:pPr marL="457200" indent="-457200">
              <a:lnSpc>
                <a:spcPts val="3600"/>
              </a:lnSpc>
              <a:buFont typeface="+mj-lt"/>
              <a:buAutoNum type="arabicPeriod"/>
            </a:pPr>
            <a:r>
              <a:rPr lang="en-GB" sz="2400" b="1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Data creation, analysis and sharing </a:t>
            </a:r>
            <a:r>
              <a:rPr lang="en-GB" sz="2400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– through an IGR Dashboard we assess the tax environment of all States.</a:t>
            </a:r>
          </a:p>
          <a:p>
            <a:pPr marL="457200" indent="-457200">
              <a:lnSpc>
                <a:spcPts val="3600"/>
              </a:lnSpc>
              <a:buFont typeface="+mj-lt"/>
              <a:buAutoNum type="arabicPeriod"/>
            </a:pPr>
            <a:r>
              <a:rPr lang="en-GB" sz="2400" b="1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Capacity building – the HelpDesk </a:t>
            </a:r>
            <a:r>
              <a:rPr lang="en-GB" sz="2400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provides demand-based advice and technical support to States through direct technical assistance, workshops, and knowledge transfer. </a:t>
            </a:r>
          </a:p>
          <a:p>
            <a:pPr marL="457200" indent="-457200">
              <a:lnSpc>
                <a:spcPts val="3600"/>
              </a:lnSpc>
              <a:buFont typeface="+mj-lt"/>
              <a:buAutoNum type="arabicPeriod"/>
            </a:pPr>
            <a:r>
              <a:rPr lang="en-GB" sz="2400" b="1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High-level advocacy </a:t>
            </a:r>
            <a:r>
              <a:rPr lang="en-GB" sz="2400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(engagement with Governors, JTB, SIRS, FGN, Development Partners etc)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E82E72-93EF-411D-ACCA-2E6871FEC90D}"/>
              </a:ext>
            </a:extLst>
          </p:cNvPr>
          <p:cNvSpPr txBox="1"/>
          <p:nvPr/>
        </p:nvSpPr>
        <p:spPr>
          <a:xfrm>
            <a:off x="10278018" y="2853647"/>
            <a:ext cx="7589860" cy="36363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lnSpc>
                <a:spcPct val="107000"/>
              </a:lnSpc>
              <a:buFont typeface="+mj-lt"/>
              <a:buAutoNum type="arabicPeriod" startAt="5"/>
            </a:pPr>
            <a:r>
              <a:rPr lang="en-GB" sz="2400" b="1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Tax for Service</a:t>
            </a:r>
            <a:r>
              <a:rPr lang="en-GB" sz="2400" spc="-20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GB" sz="2400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- in which informal sector workers pay taxes in exchange for free minimum healthcare is a policy innovation that rides on the capacity to raise revenues from the informal sector for a core domain of human development. 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 startAt="5"/>
            </a:pPr>
            <a:r>
              <a:rPr lang="en-GB" sz="2400" b="1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Public finance database </a:t>
            </a:r>
            <a:r>
              <a:rPr lang="en-GB" sz="24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– Nigeria’s first open source State-level public finance database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10F9B0-303C-4153-A895-A1940796DFBB}"/>
              </a:ext>
            </a:extLst>
          </p:cNvPr>
          <p:cNvSpPr txBox="1"/>
          <p:nvPr/>
        </p:nvSpPr>
        <p:spPr>
          <a:xfrm>
            <a:off x="17867878" y="1975351"/>
            <a:ext cx="6683166" cy="36363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lnSpc>
                <a:spcPct val="107000"/>
              </a:lnSpc>
              <a:buFont typeface="+mj-lt"/>
              <a:buAutoNum type="arabicPeriod" startAt="7"/>
            </a:pPr>
            <a:r>
              <a:rPr lang="en-GB" sz="2400" b="1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The Intelligent Tax Authority (TITA) initiative </a:t>
            </a:r>
            <a:r>
              <a:rPr lang="en-GB" sz="2400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- a digitalised end-to-end taxpayer management and revenue administration system. 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 startAt="7"/>
            </a:pPr>
            <a:r>
              <a:rPr lang="en-GB" sz="2400" b="1" spc="-20" dirty="0" err="1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eLMS</a:t>
            </a:r>
            <a:r>
              <a:rPr lang="en-GB" sz="2400" b="1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 - </a:t>
            </a:r>
            <a:r>
              <a:rPr lang="en-GB" sz="2400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online training platform for State government officials.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 startAt="9"/>
            </a:pPr>
            <a:r>
              <a:rPr lang="en-GB" sz="2400" b="1" spc="-20" dirty="0" err="1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EoI</a:t>
            </a:r>
            <a:r>
              <a:rPr lang="en-GB" sz="2400" b="1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GB" sz="2400" spc="-2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will help catalyse the development of a rules engine for information exchange amongst States.</a:t>
            </a:r>
          </a:p>
        </p:txBody>
      </p:sp>
      <p:sp>
        <p:nvSpPr>
          <p:cNvPr id="2" name="Freeform 10">
            <a:extLst>
              <a:ext uri="{FF2B5EF4-FFF2-40B4-BE49-F238E27FC236}">
                <a16:creationId xmlns:a16="http://schemas.microsoft.com/office/drawing/2014/main" id="{50A516B7-EF4D-2057-9022-57C306374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26323" y="6730213"/>
            <a:ext cx="949546" cy="1243646"/>
          </a:xfrm>
          <a:custGeom>
            <a:avLst/>
            <a:gdLst>
              <a:gd name="connsiteX0" fmla="*/ 157637 w 394716"/>
              <a:gd name="connsiteY0" fmla="*/ 478377 h 516969"/>
              <a:gd name="connsiteX1" fmla="*/ 197759 w 394716"/>
              <a:gd name="connsiteY1" fmla="*/ 502899 h 516969"/>
              <a:gd name="connsiteX2" fmla="*/ 237880 w 394716"/>
              <a:gd name="connsiteY2" fmla="*/ 478377 h 516969"/>
              <a:gd name="connsiteX3" fmla="*/ 341565 w 394716"/>
              <a:gd name="connsiteY3" fmla="*/ 439411 h 516969"/>
              <a:gd name="connsiteX4" fmla="*/ 348652 w 394716"/>
              <a:gd name="connsiteY4" fmla="*/ 446892 h 516969"/>
              <a:gd name="connsiteX5" fmla="*/ 348652 w 394716"/>
              <a:gd name="connsiteY5" fmla="*/ 450042 h 516969"/>
              <a:gd name="connsiteX6" fmla="*/ 351802 w 394716"/>
              <a:gd name="connsiteY6" fmla="*/ 450042 h 516969"/>
              <a:gd name="connsiteX7" fmla="*/ 359283 w 394716"/>
              <a:gd name="connsiteY7" fmla="*/ 456736 h 516969"/>
              <a:gd name="connsiteX8" fmla="*/ 351802 w 394716"/>
              <a:gd name="connsiteY8" fmla="*/ 463823 h 516969"/>
              <a:gd name="connsiteX9" fmla="*/ 348652 w 394716"/>
              <a:gd name="connsiteY9" fmla="*/ 463823 h 516969"/>
              <a:gd name="connsiteX10" fmla="*/ 348652 w 394716"/>
              <a:gd name="connsiteY10" fmla="*/ 467366 h 516969"/>
              <a:gd name="connsiteX11" fmla="*/ 341565 w 394716"/>
              <a:gd name="connsiteY11" fmla="*/ 474454 h 516969"/>
              <a:gd name="connsiteX12" fmla="*/ 334872 w 394716"/>
              <a:gd name="connsiteY12" fmla="*/ 467366 h 516969"/>
              <a:gd name="connsiteX13" fmla="*/ 334872 w 394716"/>
              <a:gd name="connsiteY13" fmla="*/ 463823 h 516969"/>
              <a:gd name="connsiteX14" fmla="*/ 331328 w 394716"/>
              <a:gd name="connsiteY14" fmla="*/ 463823 h 516969"/>
              <a:gd name="connsiteX15" fmla="*/ 324241 w 394716"/>
              <a:gd name="connsiteY15" fmla="*/ 456736 h 516969"/>
              <a:gd name="connsiteX16" fmla="*/ 331328 w 394716"/>
              <a:gd name="connsiteY16" fmla="*/ 450042 h 516969"/>
              <a:gd name="connsiteX17" fmla="*/ 334872 w 394716"/>
              <a:gd name="connsiteY17" fmla="*/ 450042 h 516969"/>
              <a:gd name="connsiteX18" fmla="*/ 334872 w 394716"/>
              <a:gd name="connsiteY18" fmla="*/ 446892 h 516969"/>
              <a:gd name="connsiteX19" fmla="*/ 341565 w 394716"/>
              <a:gd name="connsiteY19" fmla="*/ 439411 h 516969"/>
              <a:gd name="connsiteX20" fmla="*/ 142391 w 394716"/>
              <a:gd name="connsiteY20" fmla="*/ 430137 h 516969"/>
              <a:gd name="connsiteX21" fmla="*/ 127546 w 394716"/>
              <a:gd name="connsiteY21" fmla="*/ 444610 h 516969"/>
              <a:gd name="connsiteX22" fmla="*/ 127546 w 394716"/>
              <a:gd name="connsiteY22" fmla="*/ 449434 h 516969"/>
              <a:gd name="connsiteX23" fmla="*/ 142391 w 394716"/>
              <a:gd name="connsiteY23" fmla="*/ 463906 h 516969"/>
              <a:gd name="connsiteX24" fmla="*/ 253527 w 394716"/>
              <a:gd name="connsiteY24" fmla="*/ 463906 h 516969"/>
              <a:gd name="connsiteX25" fmla="*/ 267971 w 394716"/>
              <a:gd name="connsiteY25" fmla="*/ 449434 h 516969"/>
              <a:gd name="connsiteX26" fmla="*/ 267971 w 394716"/>
              <a:gd name="connsiteY26" fmla="*/ 444610 h 516969"/>
              <a:gd name="connsiteX27" fmla="*/ 253527 w 394716"/>
              <a:gd name="connsiteY27" fmla="*/ 430137 h 516969"/>
              <a:gd name="connsiteX28" fmla="*/ 139984 w 394716"/>
              <a:gd name="connsiteY28" fmla="*/ 391143 h 516969"/>
              <a:gd name="connsiteX29" fmla="*/ 127546 w 394716"/>
              <a:gd name="connsiteY29" fmla="*/ 403605 h 516969"/>
              <a:gd name="connsiteX30" fmla="*/ 139984 w 394716"/>
              <a:gd name="connsiteY30" fmla="*/ 415665 h 516969"/>
              <a:gd name="connsiteX31" fmla="*/ 142391 w 394716"/>
              <a:gd name="connsiteY31" fmla="*/ 415665 h 516969"/>
              <a:gd name="connsiteX32" fmla="*/ 253527 w 394716"/>
              <a:gd name="connsiteY32" fmla="*/ 415665 h 516969"/>
              <a:gd name="connsiteX33" fmla="*/ 255934 w 394716"/>
              <a:gd name="connsiteY33" fmla="*/ 415665 h 516969"/>
              <a:gd name="connsiteX34" fmla="*/ 267971 w 394716"/>
              <a:gd name="connsiteY34" fmla="*/ 403605 h 516969"/>
              <a:gd name="connsiteX35" fmla="*/ 255934 w 394716"/>
              <a:gd name="connsiteY35" fmla="*/ 391143 h 516969"/>
              <a:gd name="connsiteX36" fmla="*/ 251120 w 394716"/>
              <a:gd name="connsiteY36" fmla="*/ 391143 h 516969"/>
              <a:gd name="connsiteX37" fmla="*/ 144397 w 394716"/>
              <a:gd name="connsiteY37" fmla="*/ 391143 h 516969"/>
              <a:gd name="connsiteX38" fmla="*/ 21752 w 394716"/>
              <a:gd name="connsiteY38" fmla="*/ 311840 h 516969"/>
              <a:gd name="connsiteX39" fmla="*/ 29266 w 394716"/>
              <a:gd name="connsiteY39" fmla="*/ 318959 h 516969"/>
              <a:gd name="connsiteX40" fmla="*/ 29266 w 394716"/>
              <a:gd name="connsiteY40" fmla="*/ 326473 h 516969"/>
              <a:gd name="connsiteX41" fmla="*/ 37176 w 394716"/>
              <a:gd name="connsiteY41" fmla="*/ 326473 h 516969"/>
              <a:gd name="connsiteX42" fmla="*/ 43899 w 394716"/>
              <a:gd name="connsiteY42" fmla="*/ 333987 h 516969"/>
              <a:gd name="connsiteX43" fmla="*/ 37176 w 394716"/>
              <a:gd name="connsiteY43" fmla="*/ 340711 h 516969"/>
              <a:gd name="connsiteX44" fmla="*/ 29266 w 394716"/>
              <a:gd name="connsiteY44" fmla="*/ 340711 h 516969"/>
              <a:gd name="connsiteX45" fmla="*/ 29266 w 394716"/>
              <a:gd name="connsiteY45" fmla="*/ 348620 h 516969"/>
              <a:gd name="connsiteX46" fmla="*/ 21752 w 394716"/>
              <a:gd name="connsiteY46" fmla="*/ 355739 h 516969"/>
              <a:gd name="connsiteX47" fmla="*/ 15029 w 394716"/>
              <a:gd name="connsiteY47" fmla="*/ 348620 h 516969"/>
              <a:gd name="connsiteX48" fmla="*/ 15029 w 394716"/>
              <a:gd name="connsiteY48" fmla="*/ 340711 h 516969"/>
              <a:gd name="connsiteX49" fmla="*/ 7119 w 394716"/>
              <a:gd name="connsiteY49" fmla="*/ 340711 h 516969"/>
              <a:gd name="connsiteX50" fmla="*/ 0 w 394716"/>
              <a:gd name="connsiteY50" fmla="*/ 333987 h 516969"/>
              <a:gd name="connsiteX51" fmla="*/ 7119 w 394716"/>
              <a:gd name="connsiteY51" fmla="*/ 326473 h 516969"/>
              <a:gd name="connsiteX52" fmla="*/ 15029 w 394716"/>
              <a:gd name="connsiteY52" fmla="*/ 326473 h 516969"/>
              <a:gd name="connsiteX53" fmla="*/ 15029 w 394716"/>
              <a:gd name="connsiteY53" fmla="*/ 318959 h 516969"/>
              <a:gd name="connsiteX54" fmla="*/ 21752 w 394716"/>
              <a:gd name="connsiteY54" fmla="*/ 311840 h 516969"/>
              <a:gd name="connsiteX55" fmla="*/ 185722 w 394716"/>
              <a:gd name="connsiteY55" fmla="*/ 199793 h 516969"/>
              <a:gd name="connsiteX56" fmla="*/ 185722 w 394716"/>
              <a:gd name="connsiteY56" fmla="*/ 377074 h 516969"/>
              <a:gd name="connsiteX57" fmla="*/ 210196 w 394716"/>
              <a:gd name="connsiteY57" fmla="*/ 377074 h 516969"/>
              <a:gd name="connsiteX58" fmla="*/ 210196 w 394716"/>
              <a:gd name="connsiteY58" fmla="*/ 199793 h 516969"/>
              <a:gd name="connsiteX59" fmla="*/ 238281 w 394716"/>
              <a:gd name="connsiteY59" fmla="*/ 157583 h 516969"/>
              <a:gd name="connsiteX60" fmla="*/ 224239 w 394716"/>
              <a:gd name="connsiteY60" fmla="*/ 171653 h 516969"/>
              <a:gd name="connsiteX61" fmla="*/ 238281 w 394716"/>
              <a:gd name="connsiteY61" fmla="*/ 185723 h 516969"/>
              <a:gd name="connsiteX62" fmla="*/ 252323 w 394716"/>
              <a:gd name="connsiteY62" fmla="*/ 171653 h 516969"/>
              <a:gd name="connsiteX63" fmla="*/ 238281 w 394716"/>
              <a:gd name="connsiteY63" fmla="*/ 157583 h 516969"/>
              <a:gd name="connsiteX64" fmla="*/ 157236 w 394716"/>
              <a:gd name="connsiteY64" fmla="*/ 157583 h 516969"/>
              <a:gd name="connsiteX65" fmla="*/ 147557 w 394716"/>
              <a:gd name="connsiteY65" fmla="*/ 161754 h 516969"/>
              <a:gd name="connsiteX66" fmla="*/ 146277 w 394716"/>
              <a:gd name="connsiteY66" fmla="*/ 164951 h 516969"/>
              <a:gd name="connsiteX67" fmla="*/ 143595 w 394716"/>
              <a:gd name="connsiteY67" fmla="*/ 171653 h 516969"/>
              <a:gd name="connsiteX68" fmla="*/ 157236 w 394716"/>
              <a:gd name="connsiteY68" fmla="*/ 185723 h 516969"/>
              <a:gd name="connsiteX69" fmla="*/ 171279 w 394716"/>
              <a:gd name="connsiteY69" fmla="*/ 171653 h 516969"/>
              <a:gd name="connsiteX70" fmla="*/ 157236 w 394716"/>
              <a:gd name="connsiteY70" fmla="*/ 157583 h 516969"/>
              <a:gd name="connsiteX71" fmla="*/ 197759 w 394716"/>
              <a:gd name="connsiteY71" fmla="*/ 14472 h 516969"/>
              <a:gd name="connsiteX72" fmla="*/ 94246 w 394716"/>
              <a:gd name="connsiteY72" fmla="*/ 66329 h 516969"/>
              <a:gd name="connsiteX73" fmla="*/ 79000 w 394716"/>
              <a:gd name="connsiteY73" fmla="*/ 149945 h 516969"/>
              <a:gd name="connsiteX74" fmla="*/ 154829 w 394716"/>
              <a:gd name="connsiteY74" fmla="*/ 377074 h 516969"/>
              <a:gd name="connsiteX75" fmla="*/ 171279 w 394716"/>
              <a:gd name="connsiteY75" fmla="*/ 377074 h 516969"/>
              <a:gd name="connsiteX76" fmla="*/ 171279 w 394716"/>
              <a:gd name="connsiteY76" fmla="*/ 199793 h 516969"/>
              <a:gd name="connsiteX77" fmla="*/ 160045 w 394716"/>
              <a:gd name="connsiteY77" fmla="*/ 199793 h 516969"/>
              <a:gd name="connsiteX78" fmla="*/ 157236 w 394716"/>
              <a:gd name="connsiteY78" fmla="*/ 199793 h 516969"/>
              <a:gd name="connsiteX79" fmla="*/ 129151 w 394716"/>
              <a:gd name="connsiteY79" fmla="*/ 171653 h 516969"/>
              <a:gd name="connsiteX80" fmla="*/ 137476 w 394716"/>
              <a:gd name="connsiteY80" fmla="*/ 151503 h 516969"/>
              <a:gd name="connsiteX81" fmla="*/ 138870 w 394716"/>
              <a:gd name="connsiteY81" fmla="*/ 150911 h 516969"/>
              <a:gd name="connsiteX82" fmla="*/ 157236 w 394716"/>
              <a:gd name="connsiteY82" fmla="*/ 143111 h 516969"/>
              <a:gd name="connsiteX83" fmla="*/ 185722 w 394716"/>
              <a:gd name="connsiteY83" fmla="*/ 171653 h 516969"/>
              <a:gd name="connsiteX84" fmla="*/ 185722 w 394716"/>
              <a:gd name="connsiteY84" fmla="*/ 185723 h 516969"/>
              <a:gd name="connsiteX85" fmla="*/ 210196 w 394716"/>
              <a:gd name="connsiteY85" fmla="*/ 185723 h 516969"/>
              <a:gd name="connsiteX86" fmla="*/ 210196 w 394716"/>
              <a:gd name="connsiteY86" fmla="*/ 171653 h 516969"/>
              <a:gd name="connsiteX87" fmla="*/ 238281 w 394716"/>
              <a:gd name="connsiteY87" fmla="*/ 143111 h 516969"/>
              <a:gd name="connsiteX88" fmla="*/ 266366 w 394716"/>
              <a:gd name="connsiteY88" fmla="*/ 171653 h 516969"/>
              <a:gd name="connsiteX89" fmla="*/ 238281 w 394716"/>
              <a:gd name="connsiteY89" fmla="*/ 199793 h 516969"/>
              <a:gd name="connsiteX90" fmla="*/ 224239 w 394716"/>
              <a:gd name="connsiteY90" fmla="*/ 199793 h 516969"/>
              <a:gd name="connsiteX91" fmla="*/ 224239 w 394716"/>
              <a:gd name="connsiteY91" fmla="*/ 377074 h 516969"/>
              <a:gd name="connsiteX92" fmla="*/ 241090 w 394716"/>
              <a:gd name="connsiteY92" fmla="*/ 377074 h 516969"/>
              <a:gd name="connsiteX93" fmla="*/ 316116 w 394716"/>
              <a:gd name="connsiteY93" fmla="*/ 150347 h 516969"/>
              <a:gd name="connsiteX94" fmla="*/ 299265 w 394716"/>
              <a:gd name="connsiteY94" fmla="*/ 60701 h 516969"/>
              <a:gd name="connsiteX95" fmla="*/ 197759 w 394716"/>
              <a:gd name="connsiteY95" fmla="*/ 14472 h 516969"/>
              <a:gd name="connsiteX96" fmla="*/ 363909 w 394716"/>
              <a:gd name="connsiteY96" fmla="*/ 0 h 516969"/>
              <a:gd name="connsiteX97" fmla="*/ 371111 w 394716"/>
              <a:gd name="connsiteY97" fmla="*/ 6890 h 516969"/>
              <a:gd name="connsiteX98" fmla="*/ 371111 w 394716"/>
              <a:gd name="connsiteY98" fmla="*/ 23508 h 516969"/>
              <a:gd name="connsiteX99" fmla="*/ 387514 w 394716"/>
              <a:gd name="connsiteY99" fmla="*/ 23508 h 516969"/>
              <a:gd name="connsiteX100" fmla="*/ 394716 w 394716"/>
              <a:gd name="connsiteY100" fmla="*/ 30804 h 516969"/>
              <a:gd name="connsiteX101" fmla="*/ 387514 w 394716"/>
              <a:gd name="connsiteY101" fmla="*/ 38100 h 516969"/>
              <a:gd name="connsiteX102" fmla="*/ 371111 w 394716"/>
              <a:gd name="connsiteY102" fmla="*/ 38100 h 516969"/>
              <a:gd name="connsiteX103" fmla="*/ 371111 w 394716"/>
              <a:gd name="connsiteY103" fmla="*/ 54718 h 516969"/>
              <a:gd name="connsiteX104" fmla="*/ 363909 w 394716"/>
              <a:gd name="connsiteY104" fmla="*/ 61608 h 516969"/>
              <a:gd name="connsiteX105" fmla="*/ 356707 w 394716"/>
              <a:gd name="connsiteY105" fmla="*/ 54718 h 516969"/>
              <a:gd name="connsiteX106" fmla="*/ 356707 w 394716"/>
              <a:gd name="connsiteY106" fmla="*/ 38100 h 516969"/>
              <a:gd name="connsiteX107" fmla="*/ 340304 w 394716"/>
              <a:gd name="connsiteY107" fmla="*/ 38100 h 516969"/>
              <a:gd name="connsiteX108" fmla="*/ 333102 w 394716"/>
              <a:gd name="connsiteY108" fmla="*/ 30804 h 516969"/>
              <a:gd name="connsiteX109" fmla="*/ 340304 w 394716"/>
              <a:gd name="connsiteY109" fmla="*/ 23508 h 516969"/>
              <a:gd name="connsiteX110" fmla="*/ 356707 w 394716"/>
              <a:gd name="connsiteY110" fmla="*/ 23508 h 516969"/>
              <a:gd name="connsiteX111" fmla="*/ 356707 w 394716"/>
              <a:gd name="connsiteY111" fmla="*/ 6890 h 516969"/>
              <a:gd name="connsiteX112" fmla="*/ 363909 w 394716"/>
              <a:gd name="connsiteY112" fmla="*/ 0 h 516969"/>
              <a:gd name="connsiteX113" fmla="*/ 197759 w 394716"/>
              <a:gd name="connsiteY113" fmla="*/ 0 h 516969"/>
              <a:gd name="connsiteX114" fmla="*/ 310499 w 394716"/>
              <a:gd name="connsiteY114" fmla="*/ 52259 h 516969"/>
              <a:gd name="connsiteX115" fmla="*/ 330159 w 394716"/>
              <a:gd name="connsiteY115" fmla="*/ 153965 h 516969"/>
              <a:gd name="connsiteX116" fmla="*/ 255934 w 394716"/>
              <a:gd name="connsiteY116" fmla="*/ 377074 h 516969"/>
              <a:gd name="connsiteX117" fmla="*/ 282013 w 394716"/>
              <a:gd name="connsiteY117" fmla="*/ 403605 h 516969"/>
              <a:gd name="connsiteX118" fmla="*/ 272785 w 394716"/>
              <a:gd name="connsiteY118" fmla="*/ 423303 h 516969"/>
              <a:gd name="connsiteX119" fmla="*/ 282013 w 394716"/>
              <a:gd name="connsiteY119" fmla="*/ 444610 h 516969"/>
              <a:gd name="connsiteX120" fmla="*/ 282013 w 394716"/>
              <a:gd name="connsiteY120" fmla="*/ 449434 h 516969"/>
              <a:gd name="connsiteX121" fmla="*/ 253527 w 394716"/>
              <a:gd name="connsiteY121" fmla="*/ 478377 h 516969"/>
              <a:gd name="connsiteX122" fmla="*/ 251120 w 394716"/>
              <a:gd name="connsiteY122" fmla="*/ 484407 h 516969"/>
              <a:gd name="connsiteX123" fmla="*/ 197759 w 394716"/>
              <a:gd name="connsiteY123" fmla="*/ 516969 h 516969"/>
              <a:gd name="connsiteX124" fmla="*/ 141990 w 394716"/>
              <a:gd name="connsiteY124" fmla="*/ 478377 h 516969"/>
              <a:gd name="connsiteX125" fmla="*/ 113504 w 394716"/>
              <a:gd name="connsiteY125" fmla="*/ 449434 h 516969"/>
              <a:gd name="connsiteX126" fmla="*/ 113504 w 394716"/>
              <a:gd name="connsiteY126" fmla="*/ 444610 h 516969"/>
              <a:gd name="connsiteX127" fmla="*/ 122732 w 394716"/>
              <a:gd name="connsiteY127" fmla="*/ 423303 h 516969"/>
              <a:gd name="connsiteX128" fmla="*/ 113504 w 394716"/>
              <a:gd name="connsiteY128" fmla="*/ 403605 h 516969"/>
              <a:gd name="connsiteX129" fmla="*/ 139583 w 394716"/>
              <a:gd name="connsiteY129" fmla="*/ 377074 h 516969"/>
              <a:gd name="connsiteX130" fmla="*/ 65760 w 394716"/>
              <a:gd name="connsiteY130" fmla="*/ 154367 h 516969"/>
              <a:gd name="connsiteX131" fmla="*/ 83012 w 394716"/>
              <a:gd name="connsiteY131" fmla="*/ 57485 h 516969"/>
              <a:gd name="connsiteX132" fmla="*/ 197759 w 394716"/>
              <a:gd name="connsiteY132" fmla="*/ 0 h 51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394716" h="516969">
                <a:moveTo>
                  <a:pt x="157637" y="478377"/>
                </a:moveTo>
                <a:cubicBezTo>
                  <a:pt x="165260" y="493251"/>
                  <a:pt x="180908" y="502899"/>
                  <a:pt x="197759" y="502899"/>
                </a:cubicBezTo>
                <a:cubicBezTo>
                  <a:pt x="214609" y="502899"/>
                  <a:pt x="229856" y="493251"/>
                  <a:pt x="237880" y="478377"/>
                </a:cubicBezTo>
                <a:close/>
                <a:moveTo>
                  <a:pt x="341565" y="439411"/>
                </a:moveTo>
                <a:cubicBezTo>
                  <a:pt x="345503" y="439411"/>
                  <a:pt x="348652" y="442955"/>
                  <a:pt x="348652" y="446892"/>
                </a:cubicBezTo>
                <a:lnTo>
                  <a:pt x="348652" y="450042"/>
                </a:lnTo>
                <a:lnTo>
                  <a:pt x="351802" y="450042"/>
                </a:lnTo>
                <a:cubicBezTo>
                  <a:pt x="355740" y="450042"/>
                  <a:pt x="359283" y="452798"/>
                  <a:pt x="359283" y="456736"/>
                </a:cubicBezTo>
                <a:cubicBezTo>
                  <a:pt x="359283" y="460673"/>
                  <a:pt x="355740" y="463823"/>
                  <a:pt x="351802" y="463823"/>
                </a:cubicBezTo>
                <a:lnTo>
                  <a:pt x="348652" y="463823"/>
                </a:lnTo>
                <a:lnTo>
                  <a:pt x="348652" y="467366"/>
                </a:lnTo>
                <a:cubicBezTo>
                  <a:pt x="348652" y="471304"/>
                  <a:pt x="345503" y="474454"/>
                  <a:pt x="341565" y="474454"/>
                </a:cubicBezTo>
                <a:cubicBezTo>
                  <a:pt x="337628" y="474454"/>
                  <a:pt x="334872" y="471304"/>
                  <a:pt x="334872" y="467366"/>
                </a:cubicBezTo>
                <a:lnTo>
                  <a:pt x="334872" y="463823"/>
                </a:lnTo>
                <a:lnTo>
                  <a:pt x="331328" y="463823"/>
                </a:lnTo>
                <a:cubicBezTo>
                  <a:pt x="327785" y="463823"/>
                  <a:pt x="324241" y="460673"/>
                  <a:pt x="324241" y="456736"/>
                </a:cubicBezTo>
                <a:cubicBezTo>
                  <a:pt x="324241" y="452798"/>
                  <a:pt x="327785" y="450042"/>
                  <a:pt x="331328" y="450042"/>
                </a:cubicBezTo>
                <a:lnTo>
                  <a:pt x="334872" y="450042"/>
                </a:lnTo>
                <a:lnTo>
                  <a:pt x="334872" y="446892"/>
                </a:lnTo>
                <a:cubicBezTo>
                  <a:pt x="334872" y="442955"/>
                  <a:pt x="337628" y="439411"/>
                  <a:pt x="341565" y="439411"/>
                </a:cubicBezTo>
                <a:close/>
                <a:moveTo>
                  <a:pt x="142391" y="430137"/>
                </a:moveTo>
                <a:cubicBezTo>
                  <a:pt x="134367" y="430137"/>
                  <a:pt x="127546" y="436167"/>
                  <a:pt x="127546" y="444610"/>
                </a:cubicBezTo>
                <a:lnTo>
                  <a:pt x="127546" y="449434"/>
                </a:lnTo>
                <a:cubicBezTo>
                  <a:pt x="127546" y="457474"/>
                  <a:pt x="134367" y="463906"/>
                  <a:pt x="142391" y="463906"/>
                </a:cubicBezTo>
                <a:lnTo>
                  <a:pt x="253527" y="463906"/>
                </a:lnTo>
                <a:cubicBezTo>
                  <a:pt x="261150" y="463906"/>
                  <a:pt x="267971" y="457474"/>
                  <a:pt x="267971" y="449434"/>
                </a:cubicBezTo>
                <a:lnTo>
                  <a:pt x="267971" y="444610"/>
                </a:lnTo>
                <a:cubicBezTo>
                  <a:pt x="267971" y="436167"/>
                  <a:pt x="261150" y="430137"/>
                  <a:pt x="253527" y="430137"/>
                </a:cubicBezTo>
                <a:close/>
                <a:moveTo>
                  <a:pt x="139984" y="391143"/>
                </a:moveTo>
                <a:cubicBezTo>
                  <a:pt x="133163" y="391143"/>
                  <a:pt x="127546" y="396771"/>
                  <a:pt x="127546" y="403605"/>
                </a:cubicBezTo>
                <a:cubicBezTo>
                  <a:pt x="127546" y="410439"/>
                  <a:pt x="133163" y="415665"/>
                  <a:pt x="139984" y="415665"/>
                </a:cubicBezTo>
                <a:lnTo>
                  <a:pt x="142391" y="415665"/>
                </a:lnTo>
                <a:lnTo>
                  <a:pt x="253527" y="415665"/>
                </a:lnTo>
                <a:lnTo>
                  <a:pt x="255934" y="415665"/>
                </a:lnTo>
                <a:cubicBezTo>
                  <a:pt x="262354" y="415665"/>
                  <a:pt x="267971" y="410439"/>
                  <a:pt x="267971" y="403605"/>
                </a:cubicBezTo>
                <a:cubicBezTo>
                  <a:pt x="267971" y="396771"/>
                  <a:pt x="262354" y="391143"/>
                  <a:pt x="255934" y="391143"/>
                </a:cubicBezTo>
                <a:lnTo>
                  <a:pt x="251120" y="391143"/>
                </a:lnTo>
                <a:lnTo>
                  <a:pt x="144397" y="391143"/>
                </a:lnTo>
                <a:close/>
                <a:moveTo>
                  <a:pt x="21752" y="311840"/>
                </a:moveTo>
                <a:cubicBezTo>
                  <a:pt x="25707" y="311840"/>
                  <a:pt x="29266" y="315004"/>
                  <a:pt x="29266" y="318959"/>
                </a:cubicBezTo>
                <a:lnTo>
                  <a:pt x="29266" y="326473"/>
                </a:lnTo>
                <a:lnTo>
                  <a:pt x="37176" y="326473"/>
                </a:lnTo>
                <a:cubicBezTo>
                  <a:pt x="41131" y="326473"/>
                  <a:pt x="43899" y="330032"/>
                  <a:pt x="43899" y="333987"/>
                </a:cubicBezTo>
                <a:cubicBezTo>
                  <a:pt x="43899" y="337547"/>
                  <a:pt x="41131" y="340711"/>
                  <a:pt x="37176" y="340711"/>
                </a:cubicBezTo>
                <a:lnTo>
                  <a:pt x="29266" y="340711"/>
                </a:lnTo>
                <a:lnTo>
                  <a:pt x="29266" y="348620"/>
                </a:lnTo>
                <a:cubicBezTo>
                  <a:pt x="29266" y="352575"/>
                  <a:pt x="25707" y="355739"/>
                  <a:pt x="21752" y="355739"/>
                </a:cubicBezTo>
                <a:cubicBezTo>
                  <a:pt x="18193" y="355739"/>
                  <a:pt x="15029" y="352575"/>
                  <a:pt x="15029" y="348620"/>
                </a:cubicBezTo>
                <a:lnTo>
                  <a:pt x="15029" y="340711"/>
                </a:lnTo>
                <a:lnTo>
                  <a:pt x="7119" y="340711"/>
                </a:lnTo>
                <a:cubicBezTo>
                  <a:pt x="3164" y="340711"/>
                  <a:pt x="0" y="337547"/>
                  <a:pt x="0" y="333987"/>
                </a:cubicBezTo>
                <a:cubicBezTo>
                  <a:pt x="0" y="330032"/>
                  <a:pt x="3164" y="326473"/>
                  <a:pt x="7119" y="326473"/>
                </a:cubicBezTo>
                <a:lnTo>
                  <a:pt x="15029" y="326473"/>
                </a:lnTo>
                <a:lnTo>
                  <a:pt x="15029" y="318959"/>
                </a:lnTo>
                <a:cubicBezTo>
                  <a:pt x="15029" y="315004"/>
                  <a:pt x="18193" y="311840"/>
                  <a:pt x="21752" y="311840"/>
                </a:cubicBezTo>
                <a:close/>
                <a:moveTo>
                  <a:pt x="185722" y="199793"/>
                </a:moveTo>
                <a:lnTo>
                  <a:pt x="185722" y="377074"/>
                </a:lnTo>
                <a:lnTo>
                  <a:pt x="210196" y="377074"/>
                </a:lnTo>
                <a:lnTo>
                  <a:pt x="210196" y="199793"/>
                </a:lnTo>
                <a:close/>
                <a:moveTo>
                  <a:pt x="238281" y="157583"/>
                </a:moveTo>
                <a:cubicBezTo>
                  <a:pt x="230658" y="157583"/>
                  <a:pt x="224239" y="164015"/>
                  <a:pt x="224239" y="171653"/>
                </a:cubicBezTo>
                <a:cubicBezTo>
                  <a:pt x="224239" y="179291"/>
                  <a:pt x="230658" y="185723"/>
                  <a:pt x="238281" y="185723"/>
                </a:cubicBezTo>
                <a:cubicBezTo>
                  <a:pt x="245904" y="185723"/>
                  <a:pt x="252323" y="179291"/>
                  <a:pt x="252323" y="171653"/>
                </a:cubicBezTo>
                <a:cubicBezTo>
                  <a:pt x="252323" y="164015"/>
                  <a:pt x="245904" y="157583"/>
                  <a:pt x="238281" y="157583"/>
                </a:cubicBezTo>
                <a:close/>
                <a:moveTo>
                  <a:pt x="157236" y="157583"/>
                </a:moveTo>
                <a:cubicBezTo>
                  <a:pt x="153425" y="157583"/>
                  <a:pt x="150014" y="159191"/>
                  <a:pt x="147557" y="161754"/>
                </a:cubicBezTo>
                <a:lnTo>
                  <a:pt x="146277" y="164951"/>
                </a:lnTo>
                <a:lnTo>
                  <a:pt x="143595" y="171653"/>
                </a:lnTo>
                <a:cubicBezTo>
                  <a:pt x="143595" y="179291"/>
                  <a:pt x="149613" y="185723"/>
                  <a:pt x="157236" y="185723"/>
                </a:cubicBezTo>
                <a:cubicBezTo>
                  <a:pt x="165260" y="185723"/>
                  <a:pt x="171279" y="179291"/>
                  <a:pt x="171279" y="171653"/>
                </a:cubicBezTo>
                <a:cubicBezTo>
                  <a:pt x="171279" y="164015"/>
                  <a:pt x="165260" y="157583"/>
                  <a:pt x="157236" y="157583"/>
                </a:cubicBezTo>
                <a:close/>
                <a:moveTo>
                  <a:pt x="197759" y="14472"/>
                </a:moveTo>
                <a:cubicBezTo>
                  <a:pt x="156434" y="14472"/>
                  <a:pt x="117917" y="33768"/>
                  <a:pt x="94246" y="66329"/>
                </a:cubicBezTo>
                <a:cubicBezTo>
                  <a:pt x="75790" y="92459"/>
                  <a:pt x="70173" y="123011"/>
                  <a:pt x="79000" y="149945"/>
                </a:cubicBezTo>
                <a:cubicBezTo>
                  <a:pt x="104677" y="227128"/>
                  <a:pt x="146002" y="350944"/>
                  <a:pt x="154829" y="377074"/>
                </a:cubicBezTo>
                <a:lnTo>
                  <a:pt x="171279" y="377074"/>
                </a:lnTo>
                <a:lnTo>
                  <a:pt x="171279" y="199793"/>
                </a:lnTo>
                <a:lnTo>
                  <a:pt x="160045" y="199793"/>
                </a:lnTo>
                <a:cubicBezTo>
                  <a:pt x="159242" y="199793"/>
                  <a:pt x="158440" y="199793"/>
                  <a:pt x="157236" y="199793"/>
                </a:cubicBezTo>
                <a:cubicBezTo>
                  <a:pt x="141990" y="199793"/>
                  <a:pt x="129151" y="187331"/>
                  <a:pt x="129151" y="171653"/>
                </a:cubicBezTo>
                <a:cubicBezTo>
                  <a:pt x="129151" y="163814"/>
                  <a:pt x="132361" y="156678"/>
                  <a:pt x="137476" y="151503"/>
                </a:cubicBezTo>
                <a:lnTo>
                  <a:pt x="138870" y="150911"/>
                </a:lnTo>
                <a:lnTo>
                  <a:pt x="157236" y="143111"/>
                </a:lnTo>
                <a:cubicBezTo>
                  <a:pt x="173285" y="143111"/>
                  <a:pt x="185722" y="155975"/>
                  <a:pt x="185722" y="171653"/>
                </a:cubicBezTo>
                <a:lnTo>
                  <a:pt x="185722" y="185723"/>
                </a:lnTo>
                <a:lnTo>
                  <a:pt x="210196" y="185723"/>
                </a:lnTo>
                <a:lnTo>
                  <a:pt x="210196" y="171653"/>
                </a:lnTo>
                <a:cubicBezTo>
                  <a:pt x="210196" y="155975"/>
                  <a:pt x="222634" y="143111"/>
                  <a:pt x="238281" y="143111"/>
                </a:cubicBezTo>
                <a:cubicBezTo>
                  <a:pt x="253527" y="143111"/>
                  <a:pt x="266366" y="155975"/>
                  <a:pt x="266366" y="171653"/>
                </a:cubicBezTo>
                <a:cubicBezTo>
                  <a:pt x="266366" y="187331"/>
                  <a:pt x="253527" y="199793"/>
                  <a:pt x="238281" y="199793"/>
                </a:cubicBezTo>
                <a:lnTo>
                  <a:pt x="224239" y="199793"/>
                </a:lnTo>
                <a:lnTo>
                  <a:pt x="224239" y="377074"/>
                </a:lnTo>
                <a:lnTo>
                  <a:pt x="241090" y="377074"/>
                </a:lnTo>
                <a:cubicBezTo>
                  <a:pt x="249916" y="351346"/>
                  <a:pt x="293648" y="227128"/>
                  <a:pt x="316116" y="150347"/>
                </a:cubicBezTo>
                <a:cubicBezTo>
                  <a:pt x="324943" y="120197"/>
                  <a:pt x="318925" y="86429"/>
                  <a:pt x="299265" y="60701"/>
                </a:cubicBezTo>
                <a:cubicBezTo>
                  <a:pt x="276797" y="30954"/>
                  <a:pt x="241090" y="14472"/>
                  <a:pt x="197759" y="14472"/>
                </a:cubicBezTo>
                <a:close/>
                <a:moveTo>
                  <a:pt x="363909" y="0"/>
                </a:moveTo>
                <a:cubicBezTo>
                  <a:pt x="367910" y="0"/>
                  <a:pt x="371111" y="2837"/>
                  <a:pt x="371111" y="6890"/>
                </a:cubicBezTo>
                <a:lnTo>
                  <a:pt x="371111" y="23508"/>
                </a:lnTo>
                <a:lnTo>
                  <a:pt x="387514" y="23508"/>
                </a:lnTo>
                <a:cubicBezTo>
                  <a:pt x="391515" y="23508"/>
                  <a:pt x="394716" y="26751"/>
                  <a:pt x="394716" y="30804"/>
                </a:cubicBezTo>
                <a:cubicBezTo>
                  <a:pt x="394716" y="34857"/>
                  <a:pt x="391515" y="38100"/>
                  <a:pt x="387514" y="38100"/>
                </a:cubicBezTo>
                <a:lnTo>
                  <a:pt x="371111" y="38100"/>
                </a:lnTo>
                <a:lnTo>
                  <a:pt x="371111" y="54718"/>
                </a:lnTo>
                <a:cubicBezTo>
                  <a:pt x="371111" y="58366"/>
                  <a:pt x="367910" y="61608"/>
                  <a:pt x="363909" y="61608"/>
                </a:cubicBezTo>
                <a:cubicBezTo>
                  <a:pt x="360308" y="61608"/>
                  <a:pt x="356707" y="58366"/>
                  <a:pt x="356707" y="54718"/>
                </a:cubicBezTo>
                <a:lnTo>
                  <a:pt x="356707" y="38100"/>
                </a:lnTo>
                <a:lnTo>
                  <a:pt x="340304" y="38100"/>
                </a:lnTo>
                <a:cubicBezTo>
                  <a:pt x="336303" y="38100"/>
                  <a:pt x="333102" y="34857"/>
                  <a:pt x="333102" y="30804"/>
                </a:cubicBezTo>
                <a:cubicBezTo>
                  <a:pt x="333102" y="26751"/>
                  <a:pt x="336303" y="23508"/>
                  <a:pt x="340304" y="23508"/>
                </a:cubicBezTo>
                <a:lnTo>
                  <a:pt x="356707" y="23508"/>
                </a:lnTo>
                <a:lnTo>
                  <a:pt x="356707" y="6890"/>
                </a:lnTo>
                <a:cubicBezTo>
                  <a:pt x="356707" y="2837"/>
                  <a:pt x="360308" y="0"/>
                  <a:pt x="363909" y="0"/>
                </a:cubicBezTo>
                <a:close/>
                <a:moveTo>
                  <a:pt x="197759" y="0"/>
                </a:moveTo>
                <a:cubicBezTo>
                  <a:pt x="245503" y="0"/>
                  <a:pt x="285624" y="18492"/>
                  <a:pt x="310499" y="52259"/>
                </a:cubicBezTo>
                <a:cubicBezTo>
                  <a:pt x="332566" y="81605"/>
                  <a:pt x="339788" y="119795"/>
                  <a:pt x="330159" y="153965"/>
                </a:cubicBezTo>
                <a:cubicBezTo>
                  <a:pt x="308493" y="227530"/>
                  <a:pt x="267971" y="343306"/>
                  <a:pt x="255934" y="377074"/>
                </a:cubicBezTo>
                <a:cubicBezTo>
                  <a:pt x="270378" y="377074"/>
                  <a:pt x="282013" y="389134"/>
                  <a:pt x="282013" y="403605"/>
                </a:cubicBezTo>
                <a:cubicBezTo>
                  <a:pt x="282013" y="411645"/>
                  <a:pt x="278402" y="418479"/>
                  <a:pt x="272785" y="423303"/>
                </a:cubicBezTo>
                <a:cubicBezTo>
                  <a:pt x="278402" y="428931"/>
                  <a:pt x="282013" y="436167"/>
                  <a:pt x="282013" y="444610"/>
                </a:cubicBezTo>
                <a:lnTo>
                  <a:pt x="282013" y="449434"/>
                </a:lnTo>
                <a:cubicBezTo>
                  <a:pt x="282013" y="465112"/>
                  <a:pt x="269174" y="478377"/>
                  <a:pt x="253527" y="478377"/>
                </a:cubicBezTo>
                <a:cubicBezTo>
                  <a:pt x="252725" y="480387"/>
                  <a:pt x="251922" y="482397"/>
                  <a:pt x="251120" y="484407"/>
                </a:cubicBezTo>
                <a:cubicBezTo>
                  <a:pt x="240688" y="504507"/>
                  <a:pt x="220226" y="516969"/>
                  <a:pt x="197759" y="516969"/>
                </a:cubicBezTo>
                <a:cubicBezTo>
                  <a:pt x="172883" y="516969"/>
                  <a:pt x="150817" y="501291"/>
                  <a:pt x="141990" y="478377"/>
                </a:cubicBezTo>
                <a:cubicBezTo>
                  <a:pt x="126343" y="478377"/>
                  <a:pt x="113504" y="465112"/>
                  <a:pt x="113504" y="449434"/>
                </a:cubicBezTo>
                <a:lnTo>
                  <a:pt x="113504" y="444610"/>
                </a:lnTo>
                <a:cubicBezTo>
                  <a:pt x="113504" y="436167"/>
                  <a:pt x="117115" y="428931"/>
                  <a:pt x="122732" y="423303"/>
                </a:cubicBezTo>
                <a:cubicBezTo>
                  <a:pt x="117115" y="418479"/>
                  <a:pt x="113504" y="411645"/>
                  <a:pt x="113504" y="403605"/>
                </a:cubicBezTo>
                <a:cubicBezTo>
                  <a:pt x="113504" y="389134"/>
                  <a:pt x="125139" y="377074"/>
                  <a:pt x="139583" y="377074"/>
                </a:cubicBezTo>
                <a:cubicBezTo>
                  <a:pt x="128349" y="343708"/>
                  <a:pt x="90234" y="227932"/>
                  <a:pt x="65760" y="154367"/>
                </a:cubicBezTo>
                <a:cubicBezTo>
                  <a:pt x="54927" y="123011"/>
                  <a:pt x="61346" y="88037"/>
                  <a:pt x="83012" y="57485"/>
                </a:cubicBezTo>
                <a:cubicBezTo>
                  <a:pt x="109091" y="21708"/>
                  <a:pt x="152020" y="0"/>
                  <a:pt x="19775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725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97439B6-FA4E-4B39-BC79-0BC7ECB123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9742317"/>
              </p:ext>
            </p:extLst>
          </p:nvPr>
        </p:nvGraphicFramePr>
        <p:xfrm>
          <a:off x="6001651" y="9669397"/>
          <a:ext cx="7435713" cy="4005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76DF4D4D-8CA8-457F-ADC0-4952FCC04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470498"/>
              </p:ext>
            </p:extLst>
          </p:nvPr>
        </p:nvGraphicFramePr>
        <p:xfrm>
          <a:off x="14007879" y="9831076"/>
          <a:ext cx="8199567" cy="3803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D085FAD5-C8FD-56A0-9D4A-31C913576079}"/>
              </a:ext>
            </a:extLst>
          </p:cNvPr>
          <p:cNvSpPr txBox="1"/>
          <p:nvPr/>
        </p:nvSpPr>
        <p:spPr>
          <a:xfrm>
            <a:off x="8490100" y="9284676"/>
            <a:ext cx="2937900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" b="1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Risks of taxation, 2019 </a:t>
            </a:r>
            <a:endParaRPr lang="en-GB" sz="1900" b="1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98F1DC-ECDA-3DCE-B098-19695BC18B97}"/>
              </a:ext>
            </a:extLst>
          </p:cNvPr>
          <p:cNvSpPr txBox="1"/>
          <p:nvPr/>
        </p:nvSpPr>
        <p:spPr>
          <a:xfrm>
            <a:off x="15749518" y="9364188"/>
            <a:ext cx="6247599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" b="1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Impact of COVID lockdown on state taxes, 2020</a:t>
            </a:r>
            <a:endParaRPr lang="en-GB" sz="1900" b="1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902579-E511-50E2-138C-6281636C6721}"/>
              </a:ext>
            </a:extLst>
          </p:cNvPr>
          <p:cNvSpPr txBox="1"/>
          <p:nvPr/>
        </p:nvSpPr>
        <p:spPr>
          <a:xfrm>
            <a:off x="52070" y="9809821"/>
            <a:ext cx="5448123" cy="3844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sz="1800" b="1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Key conditions for effective tax reforms:</a:t>
            </a:r>
          </a:p>
          <a:p>
            <a:pPr lvl="0">
              <a:lnSpc>
                <a:spcPct val="107000"/>
              </a:lnSpc>
            </a:pPr>
            <a:endParaRPr lang="en-GB" sz="1800" b="1" dirty="0">
              <a:solidFill>
                <a:srgbClr val="00000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Administrative &amp; financial autonomy for tax authorities.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Simplified, harmonised and c</a:t>
            </a:r>
            <a:r>
              <a:rPr lang="en-GB" sz="18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onsolidated revenue code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</a:t>
            </a:r>
            <a:r>
              <a:rPr lang="en-GB" sz="18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ffective service delivery to </a:t>
            </a:r>
            <a:r>
              <a:rPr lang="en-GB" sz="1800" dirty="0">
                <a:solidFill>
                  <a:srgbClr val="00000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build</a:t>
            </a:r>
            <a:r>
              <a:rPr lang="en-GB" sz="18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public trust and taxpayer compliance.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Whole-of-government approach to tax reforms</a:t>
            </a:r>
            <a:r>
              <a:rPr lang="en-GB" sz="1800" dirty="0">
                <a:solidFill>
                  <a:srgbClr val="00000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Digital transformation of tax administration and government processes.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641D02-EFF2-1365-08AD-FDBE7B7FC233}"/>
              </a:ext>
            </a:extLst>
          </p:cNvPr>
          <p:cNvPicPr/>
          <p:nvPr/>
        </p:nvPicPr>
        <p:blipFill rotWithShape="1">
          <a:blip r:embed="rId4"/>
          <a:srcRect t="5445" r="5237" b="12185"/>
          <a:stretch/>
        </p:blipFill>
        <p:spPr>
          <a:xfrm>
            <a:off x="0" y="92214"/>
            <a:ext cx="1709530" cy="59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85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2B3263-C8FE-0E92-B0D6-71A5DB419AC3}"/>
              </a:ext>
            </a:extLst>
          </p:cNvPr>
          <p:cNvSpPr txBox="1"/>
          <p:nvPr/>
        </p:nvSpPr>
        <p:spPr>
          <a:xfrm>
            <a:off x="1520825" y="1043099"/>
            <a:ext cx="21336000" cy="123110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7400" b="1" spc="-29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DRM in Figures</a:t>
            </a:r>
            <a:endParaRPr lang="en-US" sz="7400" b="1" spc="-290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3D80D1E-6B1E-C77B-1D0E-2BE9B579018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8766798"/>
              </p:ext>
            </p:extLst>
          </p:nvPr>
        </p:nvGraphicFramePr>
        <p:xfrm>
          <a:off x="12610215" y="3853823"/>
          <a:ext cx="10877476" cy="9376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EA15AF-F291-3A53-4CA6-BC2A3ECF51A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3972046"/>
              </p:ext>
            </p:extLst>
          </p:nvPr>
        </p:nvGraphicFramePr>
        <p:xfrm>
          <a:off x="1407411" y="4527957"/>
          <a:ext cx="10360025" cy="870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0E291D-7F6C-CBE4-4814-CBA0269C9EBD}"/>
              </a:ext>
            </a:extLst>
          </p:cNvPr>
          <p:cNvSpPr txBox="1"/>
          <p:nvPr/>
        </p:nvSpPr>
        <p:spPr>
          <a:xfrm>
            <a:off x="12346406" y="2824229"/>
            <a:ext cx="11806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Total IGR for the 36 States, 2011 - 2022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466F54-E29D-412E-80E6-21F44ED29049}"/>
              </a:ext>
            </a:extLst>
          </p:cNvPr>
          <p:cNvSpPr txBox="1"/>
          <p:nvPr/>
        </p:nvSpPr>
        <p:spPr>
          <a:xfrm>
            <a:off x="1358962" y="2884297"/>
            <a:ext cx="103426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States’ Capacity to Administer Taxes, 2017 - 2022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BA6C00-139E-9EF1-F679-448B467A0954}"/>
              </a:ext>
            </a:extLst>
          </p:cNvPr>
          <p:cNvPicPr/>
          <p:nvPr/>
        </p:nvPicPr>
        <p:blipFill rotWithShape="1">
          <a:blip r:embed="rId4"/>
          <a:srcRect t="5445" r="5237" b="12185"/>
          <a:stretch/>
        </p:blipFill>
        <p:spPr>
          <a:xfrm>
            <a:off x="0" y="92214"/>
            <a:ext cx="1709530" cy="59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5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2B3263-C8FE-0E92-B0D6-71A5DB419AC3}"/>
              </a:ext>
            </a:extLst>
          </p:cNvPr>
          <p:cNvSpPr txBox="1"/>
          <p:nvPr/>
        </p:nvSpPr>
        <p:spPr>
          <a:xfrm>
            <a:off x="1520825" y="2171314"/>
            <a:ext cx="9685891" cy="123110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7400" b="1" spc="-29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Tax for Service</a:t>
            </a:r>
            <a:endParaRPr lang="en-US" sz="7400" b="1" spc="-290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9EFEDFA-5C3D-43FE-58C6-DE83CB16F0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9621" y="3838356"/>
            <a:ext cx="9864001" cy="8708064"/>
          </a:xfr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DDD35F0D-134C-7494-6AD5-D079EE12D1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080175" y="4306187"/>
            <a:ext cx="14297475" cy="7804298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7C886A9-0111-2D3A-E564-126CDA6294E9}"/>
              </a:ext>
            </a:extLst>
          </p:cNvPr>
          <p:cNvSpPr txBox="1"/>
          <p:nvPr/>
        </p:nvSpPr>
        <p:spPr>
          <a:xfrm>
            <a:off x="10859755" y="2171314"/>
            <a:ext cx="9685891" cy="123110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7400" b="1" spc="-290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Digital DRM</a:t>
            </a:r>
            <a:endParaRPr lang="en-US" sz="7400" b="1" spc="-290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8981E1-9980-E425-B4D9-E681576398E0}"/>
              </a:ext>
            </a:extLst>
          </p:cNvPr>
          <p:cNvSpPr txBox="1"/>
          <p:nvPr/>
        </p:nvSpPr>
        <p:spPr>
          <a:xfrm>
            <a:off x="0" y="649795"/>
            <a:ext cx="4560014" cy="63094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500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RESEARCH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3BE9BA-A7A8-F984-0AB6-FC1EBFC0636B}"/>
              </a:ext>
            </a:extLst>
          </p:cNvPr>
          <p:cNvSpPr txBox="1"/>
          <p:nvPr/>
        </p:nvSpPr>
        <p:spPr>
          <a:xfrm>
            <a:off x="5178581" y="635246"/>
            <a:ext cx="3664079" cy="63094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500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MODEL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20F2FB-7704-B25B-C18C-108E98F05927}"/>
              </a:ext>
            </a:extLst>
          </p:cNvPr>
          <p:cNvSpPr txBox="1"/>
          <p:nvPr/>
        </p:nvSpPr>
        <p:spPr>
          <a:xfrm>
            <a:off x="9910591" y="649795"/>
            <a:ext cx="4560014" cy="63094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500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INTERVENE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FB719A4-DEC7-195E-1340-AAE5D2875BFC}"/>
              </a:ext>
            </a:extLst>
          </p:cNvPr>
          <p:cNvSpPr txBox="1"/>
          <p:nvPr/>
        </p:nvSpPr>
        <p:spPr>
          <a:xfrm>
            <a:off x="15538536" y="638116"/>
            <a:ext cx="4560014" cy="63094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500" spc="-3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MONITOR &amp; LEARN</a:t>
            </a:r>
          </a:p>
        </p:txBody>
      </p:sp>
      <p:sp>
        <p:nvSpPr>
          <p:cNvPr id="41" name="Freeform 502">
            <a:extLst>
              <a:ext uri="{FF2B5EF4-FFF2-40B4-BE49-F238E27FC236}">
                <a16:creationId xmlns:a16="http://schemas.microsoft.com/office/drawing/2014/main" id="{EFE84D55-F267-2AAD-FF6E-9A54E5E3E48D}"/>
              </a:ext>
            </a:extLst>
          </p:cNvPr>
          <p:cNvSpPr/>
          <p:nvPr/>
        </p:nvSpPr>
        <p:spPr>
          <a:xfrm>
            <a:off x="9189470" y="585748"/>
            <a:ext cx="680202" cy="680441"/>
          </a:xfrm>
          <a:custGeom>
            <a:avLst/>
            <a:gdLst>
              <a:gd name="connsiteX0" fmla="*/ 329540 w 680202"/>
              <a:gd name="connsiteY0" fmla="*/ 170677 h 680441"/>
              <a:gd name="connsiteX1" fmla="*/ 324571 w 680202"/>
              <a:gd name="connsiteY1" fmla="*/ 179371 h 680441"/>
              <a:gd name="connsiteX2" fmla="*/ 324571 w 680202"/>
              <a:gd name="connsiteY2" fmla="*/ 253898 h 680441"/>
              <a:gd name="connsiteX3" fmla="*/ 309663 w 680202"/>
              <a:gd name="connsiteY3" fmla="*/ 267561 h 680441"/>
              <a:gd name="connsiteX4" fmla="*/ 145681 w 680202"/>
              <a:gd name="connsiteY4" fmla="*/ 267561 h 680441"/>
              <a:gd name="connsiteX5" fmla="*/ 135742 w 680202"/>
              <a:gd name="connsiteY5" fmla="*/ 277498 h 680441"/>
              <a:gd name="connsiteX6" fmla="*/ 135742 w 680202"/>
              <a:gd name="connsiteY6" fmla="*/ 404192 h 680441"/>
              <a:gd name="connsiteX7" fmla="*/ 145681 w 680202"/>
              <a:gd name="connsiteY7" fmla="*/ 414129 h 680441"/>
              <a:gd name="connsiteX8" fmla="*/ 309663 w 680202"/>
              <a:gd name="connsiteY8" fmla="*/ 414129 h 680441"/>
              <a:gd name="connsiteX9" fmla="*/ 324571 w 680202"/>
              <a:gd name="connsiteY9" fmla="*/ 429034 h 680441"/>
              <a:gd name="connsiteX10" fmla="*/ 324571 w 680202"/>
              <a:gd name="connsiteY10" fmla="*/ 501076 h 680441"/>
              <a:gd name="connsiteX11" fmla="*/ 329540 w 680202"/>
              <a:gd name="connsiteY11" fmla="*/ 509771 h 680441"/>
              <a:gd name="connsiteX12" fmla="*/ 339478 w 680202"/>
              <a:gd name="connsiteY12" fmla="*/ 509771 h 680441"/>
              <a:gd name="connsiteX13" fmla="*/ 540730 w 680202"/>
              <a:gd name="connsiteY13" fmla="*/ 348297 h 680441"/>
              <a:gd name="connsiteX14" fmla="*/ 543214 w 680202"/>
              <a:gd name="connsiteY14" fmla="*/ 340845 h 680441"/>
              <a:gd name="connsiteX15" fmla="*/ 540730 w 680202"/>
              <a:gd name="connsiteY15" fmla="*/ 333392 h 680441"/>
              <a:gd name="connsiteX16" fmla="*/ 339478 w 680202"/>
              <a:gd name="connsiteY16" fmla="*/ 173161 h 680441"/>
              <a:gd name="connsiteX17" fmla="*/ 329540 w 680202"/>
              <a:gd name="connsiteY17" fmla="*/ 170677 h 680441"/>
              <a:gd name="connsiteX18" fmla="*/ 337304 w 680202"/>
              <a:gd name="connsiteY18" fmla="*/ 153443 h 680441"/>
              <a:gd name="connsiteX19" fmla="*/ 350659 w 680202"/>
              <a:gd name="connsiteY19" fmla="*/ 159498 h 680441"/>
              <a:gd name="connsiteX20" fmla="*/ 550668 w 680202"/>
              <a:gd name="connsiteY20" fmla="*/ 319729 h 680441"/>
              <a:gd name="connsiteX21" fmla="*/ 560606 w 680202"/>
              <a:gd name="connsiteY21" fmla="*/ 340845 h 680441"/>
              <a:gd name="connsiteX22" fmla="*/ 550668 w 680202"/>
              <a:gd name="connsiteY22" fmla="*/ 360718 h 680441"/>
              <a:gd name="connsiteX23" fmla="*/ 350659 w 680202"/>
              <a:gd name="connsiteY23" fmla="*/ 522192 h 680441"/>
              <a:gd name="connsiteX24" fmla="*/ 334509 w 680202"/>
              <a:gd name="connsiteY24" fmla="*/ 528402 h 680441"/>
              <a:gd name="connsiteX25" fmla="*/ 322086 w 680202"/>
              <a:gd name="connsiteY25" fmla="*/ 525918 h 680441"/>
              <a:gd name="connsiteX26" fmla="*/ 308421 w 680202"/>
              <a:gd name="connsiteY26" fmla="*/ 501076 h 680441"/>
              <a:gd name="connsiteX27" fmla="*/ 308421 w 680202"/>
              <a:gd name="connsiteY27" fmla="*/ 430276 h 680441"/>
              <a:gd name="connsiteX28" fmla="*/ 145681 w 680202"/>
              <a:gd name="connsiteY28" fmla="*/ 430276 h 680441"/>
              <a:gd name="connsiteX29" fmla="*/ 118350 w 680202"/>
              <a:gd name="connsiteY29" fmla="*/ 404192 h 680441"/>
              <a:gd name="connsiteX30" fmla="*/ 118350 w 680202"/>
              <a:gd name="connsiteY30" fmla="*/ 277498 h 680441"/>
              <a:gd name="connsiteX31" fmla="*/ 145681 w 680202"/>
              <a:gd name="connsiteY31" fmla="*/ 251413 h 680441"/>
              <a:gd name="connsiteX32" fmla="*/ 308421 w 680202"/>
              <a:gd name="connsiteY32" fmla="*/ 251413 h 680441"/>
              <a:gd name="connsiteX33" fmla="*/ 308421 w 680202"/>
              <a:gd name="connsiteY33" fmla="*/ 179371 h 680441"/>
              <a:gd name="connsiteX34" fmla="*/ 322086 w 680202"/>
              <a:gd name="connsiteY34" fmla="*/ 155771 h 680441"/>
              <a:gd name="connsiteX35" fmla="*/ 337304 w 680202"/>
              <a:gd name="connsiteY35" fmla="*/ 153443 h 680441"/>
              <a:gd name="connsiteX36" fmla="*/ 339479 w 680202"/>
              <a:gd name="connsiteY36" fmla="*/ 17416 h 680441"/>
              <a:gd name="connsiteX37" fmla="*/ 16166 w 680202"/>
              <a:gd name="connsiteY37" fmla="*/ 340843 h 680441"/>
              <a:gd name="connsiteX38" fmla="*/ 339479 w 680202"/>
              <a:gd name="connsiteY38" fmla="*/ 664270 h 680441"/>
              <a:gd name="connsiteX39" fmla="*/ 662793 w 680202"/>
              <a:gd name="connsiteY39" fmla="*/ 340843 h 680441"/>
              <a:gd name="connsiteX40" fmla="*/ 339479 w 680202"/>
              <a:gd name="connsiteY40" fmla="*/ 17416 h 680441"/>
              <a:gd name="connsiteX41" fmla="*/ 339479 w 680202"/>
              <a:gd name="connsiteY41" fmla="*/ 0 h 680441"/>
              <a:gd name="connsiteX42" fmla="*/ 680202 w 680202"/>
              <a:gd name="connsiteY42" fmla="*/ 340843 h 680441"/>
              <a:gd name="connsiteX43" fmla="*/ 339479 w 680202"/>
              <a:gd name="connsiteY43" fmla="*/ 680441 h 680441"/>
              <a:gd name="connsiteX44" fmla="*/ 0 w 680202"/>
              <a:gd name="connsiteY44" fmla="*/ 340843 h 680441"/>
              <a:gd name="connsiteX45" fmla="*/ 339479 w 680202"/>
              <a:gd name="connsiteY45" fmla="*/ 0 h 68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80202" h="680441">
                <a:moveTo>
                  <a:pt x="329540" y="170677"/>
                </a:moveTo>
                <a:cubicBezTo>
                  <a:pt x="327055" y="173161"/>
                  <a:pt x="324571" y="175645"/>
                  <a:pt x="324571" y="179371"/>
                </a:cubicBezTo>
                <a:lnTo>
                  <a:pt x="324571" y="253898"/>
                </a:lnTo>
                <a:cubicBezTo>
                  <a:pt x="324571" y="261350"/>
                  <a:pt x="318359" y="267561"/>
                  <a:pt x="309663" y="267561"/>
                </a:cubicBezTo>
                <a:lnTo>
                  <a:pt x="145681" y="267561"/>
                </a:lnTo>
                <a:cubicBezTo>
                  <a:pt x="140712" y="267561"/>
                  <a:pt x="135742" y="272529"/>
                  <a:pt x="135742" y="277498"/>
                </a:cubicBezTo>
                <a:lnTo>
                  <a:pt x="135742" y="404192"/>
                </a:lnTo>
                <a:cubicBezTo>
                  <a:pt x="135742" y="409160"/>
                  <a:pt x="140712" y="414129"/>
                  <a:pt x="145681" y="414129"/>
                </a:cubicBezTo>
                <a:lnTo>
                  <a:pt x="309663" y="414129"/>
                </a:lnTo>
                <a:cubicBezTo>
                  <a:pt x="318359" y="414129"/>
                  <a:pt x="324571" y="420339"/>
                  <a:pt x="324571" y="429034"/>
                </a:cubicBezTo>
                <a:lnTo>
                  <a:pt x="324571" y="501076"/>
                </a:lnTo>
                <a:cubicBezTo>
                  <a:pt x="324571" y="506044"/>
                  <a:pt x="327055" y="508529"/>
                  <a:pt x="329540" y="509771"/>
                </a:cubicBezTo>
                <a:cubicBezTo>
                  <a:pt x="333267" y="512255"/>
                  <a:pt x="336994" y="512255"/>
                  <a:pt x="339478" y="509771"/>
                </a:cubicBezTo>
                <a:lnTo>
                  <a:pt x="540730" y="348297"/>
                </a:lnTo>
                <a:cubicBezTo>
                  <a:pt x="543214" y="345813"/>
                  <a:pt x="543214" y="343329"/>
                  <a:pt x="543214" y="340845"/>
                </a:cubicBezTo>
                <a:cubicBezTo>
                  <a:pt x="543214" y="338361"/>
                  <a:pt x="543214" y="335876"/>
                  <a:pt x="540730" y="333392"/>
                </a:cubicBezTo>
                <a:lnTo>
                  <a:pt x="339478" y="173161"/>
                </a:lnTo>
                <a:cubicBezTo>
                  <a:pt x="336994" y="170677"/>
                  <a:pt x="333267" y="169435"/>
                  <a:pt x="329540" y="170677"/>
                </a:cubicBezTo>
                <a:close/>
                <a:moveTo>
                  <a:pt x="337304" y="153443"/>
                </a:moveTo>
                <a:cubicBezTo>
                  <a:pt x="342273" y="154219"/>
                  <a:pt x="346932" y="156393"/>
                  <a:pt x="350659" y="159498"/>
                </a:cubicBezTo>
                <a:lnTo>
                  <a:pt x="550668" y="319729"/>
                </a:lnTo>
                <a:cubicBezTo>
                  <a:pt x="556879" y="325940"/>
                  <a:pt x="560606" y="333392"/>
                  <a:pt x="560606" y="340845"/>
                </a:cubicBezTo>
                <a:cubicBezTo>
                  <a:pt x="560606" y="349539"/>
                  <a:pt x="556879" y="356992"/>
                  <a:pt x="550668" y="360718"/>
                </a:cubicBezTo>
                <a:lnTo>
                  <a:pt x="350659" y="522192"/>
                </a:lnTo>
                <a:cubicBezTo>
                  <a:pt x="345690" y="525918"/>
                  <a:pt x="339478" y="528402"/>
                  <a:pt x="334509" y="528402"/>
                </a:cubicBezTo>
                <a:cubicBezTo>
                  <a:pt x="329540" y="528402"/>
                  <a:pt x="325813" y="527160"/>
                  <a:pt x="322086" y="525918"/>
                </a:cubicBezTo>
                <a:cubicBezTo>
                  <a:pt x="313390" y="520950"/>
                  <a:pt x="308421" y="512255"/>
                  <a:pt x="308421" y="501076"/>
                </a:cubicBezTo>
                <a:lnTo>
                  <a:pt x="308421" y="430276"/>
                </a:lnTo>
                <a:lnTo>
                  <a:pt x="145681" y="430276"/>
                </a:lnTo>
                <a:cubicBezTo>
                  <a:pt x="130773" y="430276"/>
                  <a:pt x="118350" y="419097"/>
                  <a:pt x="118350" y="404192"/>
                </a:cubicBezTo>
                <a:lnTo>
                  <a:pt x="118350" y="277498"/>
                </a:lnTo>
                <a:cubicBezTo>
                  <a:pt x="118350" y="263834"/>
                  <a:pt x="130773" y="251413"/>
                  <a:pt x="145681" y="251413"/>
                </a:cubicBezTo>
                <a:lnTo>
                  <a:pt x="308421" y="251413"/>
                </a:lnTo>
                <a:lnTo>
                  <a:pt x="308421" y="179371"/>
                </a:lnTo>
                <a:cubicBezTo>
                  <a:pt x="308421" y="169435"/>
                  <a:pt x="313390" y="160740"/>
                  <a:pt x="322086" y="155771"/>
                </a:cubicBezTo>
                <a:cubicBezTo>
                  <a:pt x="327055" y="153287"/>
                  <a:pt x="332335" y="152666"/>
                  <a:pt x="337304" y="153443"/>
                </a:cubicBezTo>
                <a:close/>
                <a:moveTo>
                  <a:pt x="339479" y="17416"/>
                </a:moveTo>
                <a:cubicBezTo>
                  <a:pt x="161657" y="17416"/>
                  <a:pt x="16166" y="162958"/>
                  <a:pt x="16166" y="340843"/>
                </a:cubicBezTo>
                <a:cubicBezTo>
                  <a:pt x="16166" y="519972"/>
                  <a:pt x="161657" y="664270"/>
                  <a:pt x="339479" y="664270"/>
                </a:cubicBezTo>
                <a:cubicBezTo>
                  <a:pt x="517302" y="664270"/>
                  <a:pt x="662793" y="519972"/>
                  <a:pt x="662793" y="340843"/>
                </a:cubicBezTo>
                <a:cubicBezTo>
                  <a:pt x="662793" y="162958"/>
                  <a:pt x="517302" y="17416"/>
                  <a:pt x="339479" y="17416"/>
                </a:cubicBezTo>
                <a:close/>
                <a:moveTo>
                  <a:pt x="339479" y="0"/>
                </a:moveTo>
                <a:cubicBezTo>
                  <a:pt x="527250" y="0"/>
                  <a:pt x="680202" y="153006"/>
                  <a:pt x="680202" y="340843"/>
                </a:cubicBezTo>
                <a:cubicBezTo>
                  <a:pt x="680202" y="528679"/>
                  <a:pt x="527250" y="680441"/>
                  <a:pt x="339479" y="680441"/>
                </a:cubicBezTo>
                <a:cubicBezTo>
                  <a:pt x="151709" y="680441"/>
                  <a:pt x="0" y="528679"/>
                  <a:pt x="0" y="340843"/>
                </a:cubicBezTo>
                <a:cubicBezTo>
                  <a:pt x="0" y="153006"/>
                  <a:pt x="151709" y="0"/>
                  <a:pt x="339479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solidFill>
              <a:schemeClr val="tx1"/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3500" i="0" u="none" strike="noStrike" kern="1200">
              <a:ln>
                <a:noFill/>
              </a:ln>
              <a:latin typeface="Poppins" panose="00000500000000000000" pitchFamily="2" charset="0"/>
              <a:ea typeface="Arial Unicode MS" pitchFamily="2"/>
              <a:cs typeface="Poppins" panose="00000500000000000000" pitchFamily="2" charset="0"/>
            </a:endParaRPr>
          </a:p>
        </p:txBody>
      </p:sp>
      <p:sp>
        <p:nvSpPr>
          <p:cNvPr id="42" name="Freeform 502">
            <a:extLst>
              <a:ext uri="{FF2B5EF4-FFF2-40B4-BE49-F238E27FC236}">
                <a16:creationId xmlns:a16="http://schemas.microsoft.com/office/drawing/2014/main" id="{A4C02FC7-3F24-B5C7-358C-BCF56E105827}"/>
              </a:ext>
            </a:extLst>
          </p:cNvPr>
          <p:cNvSpPr/>
          <p:nvPr/>
        </p:nvSpPr>
        <p:spPr>
          <a:xfrm>
            <a:off x="14201125" y="585747"/>
            <a:ext cx="680202" cy="680441"/>
          </a:xfrm>
          <a:custGeom>
            <a:avLst/>
            <a:gdLst>
              <a:gd name="connsiteX0" fmla="*/ 329540 w 680202"/>
              <a:gd name="connsiteY0" fmla="*/ 170677 h 680441"/>
              <a:gd name="connsiteX1" fmla="*/ 324571 w 680202"/>
              <a:gd name="connsiteY1" fmla="*/ 179371 h 680441"/>
              <a:gd name="connsiteX2" fmla="*/ 324571 w 680202"/>
              <a:gd name="connsiteY2" fmla="*/ 253898 h 680441"/>
              <a:gd name="connsiteX3" fmla="*/ 309663 w 680202"/>
              <a:gd name="connsiteY3" fmla="*/ 267561 h 680441"/>
              <a:gd name="connsiteX4" fmla="*/ 145681 w 680202"/>
              <a:gd name="connsiteY4" fmla="*/ 267561 h 680441"/>
              <a:gd name="connsiteX5" fmla="*/ 135742 w 680202"/>
              <a:gd name="connsiteY5" fmla="*/ 277498 h 680441"/>
              <a:gd name="connsiteX6" fmla="*/ 135742 w 680202"/>
              <a:gd name="connsiteY6" fmla="*/ 404192 h 680441"/>
              <a:gd name="connsiteX7" fmla="*/ 145681 w 680202"/>
              <a:gd name="connsiteY7" fmla="*/ 414129 h 680441"/>
              <a:gd name="connsiteX8" fmla="*/ 309663 w 680202"/>
              <a:gd name="connsiteY8" fmla="*/ 414129 h 680441"/>
              <a:gd name="connsiteX9" fmla="*/ 324571 w 680202"/>
              <a:gd name="connsiteY9" fmla="*/ 429034 h 680441"/>
              <a:gd name="connsiteX10" fmla="*/ 324571 w 680202"/>
              <a:gd name="connsiteY10" fmla="*/ 501076 h 680441"/>
              <a:gd name="connsiteX11" fmla="*/ 329540 w 680202"/>
              <a:gd name="connsiteY11" fmla="*/ 509771 h 680441"/>
              <a:gd name="connsiteX12" fmla="*/ 339478 w 680202"/>
              <a:gd name="connsiteY12" fmla="*/ 509771 h 680441"/>
              <a:gd name="connsiteX13" fmla="*/ 540730 w 680202"/>
              <a:gd name="connsiteY13" fmla="*/ 348297 h 680441"/>
              <a:gd name="connsiteX14" fmla="*/ 543214 w 680202"/>
              <a:gd name="connsiteY14" fmla="*/ 340845 h 680441"/>
              <a:gd name="connsiteX15" fmla="*/ 540730 w 680202"/>
              <a:gd name="connsiteY15" fmla="*/ 333392 h 680441"/>
              <a:gd name="connsiteX16" fmla="*/ 339478 w 680202"/>
              <a:gd name="connsiteY16" fmla="*/ 173161 h 680441"/>
              <a:gd name="connsiteX17" fmla="*/ 329540 w 680202"/>
              <a:gd name="connsiteY17" fmla="*/ 170677 h 680441"/>
              <a:gd name="connsiteX18" fmla="*/ 337304 w 680202"/>
              <a:gd name="connsiteY18" fmla="*/ 153443 h 680441"/>
              <a:gd name="connsiteX19" fmla="*/ 350659 w 680202"/>
              <a:gd name="connsiteY19" fmla="*/ 159498 h 680441"/>
              <a:gd name="connsiteX20" fmla="*/ 550668 w 680202"/>
              <a:gd name="connsiteY20" fmla="*/ 319729 h 680441"/>
              <a:gd name="connsiteX21" fmla="*/ 560606 w 680202"/>
              <a:gd name="connsiteY21" fmla="*/ 340845 h 680441"/>
              <a:gd name="connsiteX22" fmla="*/ 550668 w 680202"/>
              <a:gd name="connsiteY22" fmla="*/ 360718 h 680441"/>
              <a:gd name="connsiteX23" fmla="*/ 350659 w 680202"/>
              <a:gd name="connsiteY23" fmla="*/ 522192 h 680441"/>
              <a:gd name="connsiteX24" fmla="*/ 334509 w 680202"/>
              <a:gd name="connsiteY24" fmla="*/ 528402 h 680441"/>
              <a:gd name="connsiteX25" fmla="*/ 322086 w 680202"/>
              <a:gd name="connsiteY25" fmla="*/ 525918 h 680441"/>
              <a:gd name="connsiteX26" fmla="*/ 308421 w 680202"/>
              <a:gd name="connsiteY26" fmla="*/ 501076 h 680441"/>
              <a:gd name="connsiteX27" fmla="*/ 308421 w 680202"/>
              <a:gd name="connsiteY27" fmla="*/ 430276 h 680441"/>
              <a:gd name="connsiteX28" fmla="*/ 145681 w 680202"/>
              <a:gd name="connsiteY28" fmla="*/ 430276 h 680441"/>
              <a:gd name="connsiteX29" fmla="*/ 118350 w 680202"/>
              <a:gd name="connsiteY29" fmla="*/ 404192 h 680441"/>
              <a:gd name="connsiteX30" fmla="*/ 118350 w 680202"/>
              <a:gd name="connsiteY30" fmla="*/ 277498 h 680441"/>
              <a:gd name="connsiteX31" fmla="*/ 145681 w 680202"/>
              <a:gd name="connsiteY31" fmla="*/ 251413 h 680441"/>
              <a:gd name="connsiteX32" fmla="*/ 308421 w 680202"/>
              <a:gd name="connsiteY32" fmla="*/ 251413 h 680441"/>
              <a:gd name="connsiteX33" fmla="*/ 308421 w 680202"/>
              <a:gd name="connsiteY33" fmla="*/ 179371 h 680441"/>
              <a:gd name="connsiteX34" fmla="*/ 322086 w 680202"/>
              <a:gd name="connsiteY34" fmla="*/ 155771 h 680441"/>
              <a:gd name="connsiteX35" fmla="*/ 337304 w 680202"/>
              <a:gd name="connsiteY35" fmla="*/ 153443 h 680441"/>
              <a:gd name="connsiteX36" fmla="*/ 339479 w 680202"/>
              <a:gd name="connsiteY36" fmla="*/ 17416 h 680441"/>
              <a:gd name="connsiteX37" fmla="*/ 16166 w 680202"/>
              <a:gd name="connsiteY37" fmla="*/ 340843 h 680441"/>
              <a:gd name="connsiteX38" fmla="*/ 339479 w 680202"/>
              <a:gd name="connsiteY38" fmla="*/ 664270 h 680441"/>
              <a:gd name="connsiteX39" fmla="*/ 662793 w 680202"/>
              <a:gd name="connsiteY39" fmla="*/ 340843 h 680441"/>
              <a:gd name="connsiteX40" fmla="*/ 339479 w 680202"/>
              <a:gd name="connsiteY40" fmla="*/ 17416 h 680441"/>
              <a:gd name="connsiteX41" fmla="*/ 339479 w 680202"/>
              <a:gd name="connsiteY41" fmla="*/ 0 h 680441"/>
              <a:gd name="connsiteX42" fmla="*/ 680202 w 680202"/>
              <a:gd name="connsiteY42" fmla="*/ 340843 h 680441"/>
              <a:gd name="connsiteX43" fmla="*/ 339479 w 680202"/>
              <a:gd name="connsiteY43" fmla="*/ 680441 h 680441"/>
              <a:gd name="connsiteX44" fmla="*/ 0 w 680202"/>
              <a:gd name="connsiteY44" fmla="*/ 340843 h 680441"/>
              <a:gd name="connsiteX45" fmla="*/ 339479 w 680202"/>
              <a:gd name="connsiteY45" fmla="*/ 0 h 68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80202" h="680441">
                <a:moveTo>
                  <a:pt x="329540" y="170677"/>
                </a:moveTo>
                <a:cubicBezTo>
                  <a:pt x="327055" y="173161"/>
                  <a:pt x="324571" y="175645"/>
                  <a:pt x="324571" y="179371"/>
                </a:cubicBezTo>
                <a:lnTo>
                  <a:pt x="324571" y="253898"/>
                </a:lnTo>
                <a:cubicBezTo>
                  <a:pt x="324571" y="261350"/>
                  <a:pt x="318359" y="267561"/>
                  <a:pt x="309663" y="267561"/>
                </a:cubicBezTo>
                <a:lnTo>
                  <a:pt x="145681" y="267561"/>
                </a:lnTo>
                <a:cubicBezTo>
                  <a:pt x="140712" y="267561"/>
                  <a:pt x="135742" y="272529"/>
                  <a:pt x="135742" y="277498"/>
                </a:cubicBezTo>
                <a:lnTo>
                  <a:pt x="135742" y="404192"/>
                </a:lnTo>
                <a:cubicBezTo>
                  <a:pt x="135742" y="409160"/>
                  <a:pt x="140712" y="414129"/>
                  <a:pt x="145681" y="414129"/>
                </a:cubicBezTo>
                <a:lnTo>
                  <a:pt x="309663" y="414129"/>
                </a:lnTo>
                <a:cubicBezTo>
                  <a:pt x="318359" y="414129"/>
                  <a:pt x="324571" y="420339"/>
                  <a:pt x="324571" y="429034"/>
                </a:cubicBezTo>
                <a:lnTo>
                  <a:pt x="324571" y="501076"/>
                </a:lnTo>
                <a:cubicBezTo>
                  <a:pt x="324571" y="506044"/>
                  <a:pt x="327055" y="508529"/>
                  <a:pt x="329540" y="509771"/>
                </a:cubicBezTo>
                <a:cubicBezTo>
                  <a:pt x="333267" y="512255"/>
                  <a:pt x="336994" y="512255"/>
                  <a:pt x="339478" y="509771"/>
                </a:cubicBezTo>
                <a:lnTo>
                  <a:pt x="540730" y="348297"/>
                </a:lnTo>
                <a:cubicBezTo>
                  <a:pt x="543214" y="345813"/>
                  <a:pt x="543214" y="343329"/>
                  <a:pt x="543214" y="340845"/>
                </a:cubicBezTo>
                <a:cubicBezTo>
                  <a:pt x="543214" y="338361"/>
                  <a:pt x="543214" y="335876"/>
                  <a:pt x="540730" y="333392"/>
                </a:cubicBezTo>
                <a:lnTo>
                  <a:pt x="339478" y="173161"/>
                </a:lnTo>
                <a:cubicBezTo>
                  <a:pt x="336994" y="170677"/>
                  <a:pt x="333267" y="169435"/>
                  <a:pt x="329540" y="170677"/>
                </a:cubicBezTo>
                <a:close/>
                <a:moveTo>
                  <a:pt x="337304" y="153443"/>
                </a:moveTo>
                <a:cubicBezTo>
                  <a:pt x="342273" y="154219"/>
                  <a:pt x="346932" y="156393"/>
                  <a:pt x="350659" y="159498"/>
                </a:cubicBezTo>
                <a:lnTo>
                  <a:pt x="550668" y="319729"/>
                </a:lnTo>
                <a:cubicBezTo>
                  <a:pt x="556879" y="325940"/>
                  <a:pt x="560606" y="333392"/>
                  <a:pt x="560606" y="340845"/>
                </a:cubicBezTo>
                <a:cubicBezTo>
                  <a:pt x="560606" y="349539"/>
                  <a:pt x="556879" y="356992"/>
                  <a:pt x="550668" y="360718"/>
                </a:cubicBezTo>
                <a:lnTo>
                  <a:pt x="350659" y="522192"/>
                </a:lnTo>
                <a:cubicBezTo>
                  <a:pt x="345690" y="525918"/>
                  <a:pt x="339478" y="528402"/>
                  <a:pt x="334509" y="528402"/>
                </a:cubicBezTo>
                <a:cubicBezTo>
                  <a:pt x="329540" y="528402"/>
                  <a:pt x="325813" y="527160"/>
                  <a:pt x="322086" y="525918"/>
                </a:cubicBezTo>
                <a:cubicBezTo>
                  <a:pt x="313390" y="520950"/>
                  <a:pt x="308421" y="512255"/>
                  <a:pt x="308421" y="501076"/>
                </a:cubicBezTo>
                <a:lnTo>
                  <a:pt x="308421" y="430276"/>
                </a:lnTo>
                <a:lnTo>
                  <a:pt x="145681" y="430276"/>
                </a:lnTo>
                <a:cubicBezTo>
                  <a:pt x="130773" y="430276"/>
                  <a:pt x="118350" y="419097"/>
                  <a:pt x="118350" y="404192"/>
                </a:cubicBezTo>
                <a:lnTo>
                  <a:pt x="118350" y="277498"/>
                </a:lnTo>
                <a:cubicBezTo>
                  <a:pt x="118350" y="263834"/>
                  <a:pt x="130773" y="251413"/>
                  <a:pt x="145681" y="251413"/>
                </a:cubicBezTo>
                <a:lnTo>
                  <a:pt x="308421" y="251413"/>
                </a:lnTo>
                <a:lnTo>
                  <a:pt x="308421" y="179371"/>
                </a:lnTo>
                <a:cubicBezTo>
                  <a:pt x="308421" y="169435"/>
                  <a:pt x="313390" y="160740"/>
                  <a:pt x="322086" y="155771"/>
                </a:cubicBezTo>
                <a:cubicBezTo>
                  <a:pt x="327055" y="153287"/>
                  <a:pt x="332335" y="152666"/>
                  <a:pt x="337304" y="153443"/>
                </a:cubicBezTo>
                <a:close/>
                <a:moveTo>
                  <a:pt x="339479" y="17416"/>
                </a:moveTo>
                <a:cubicBezTo>
                  <a:pt x="161657" y="17416"/>
                  <a:pt x="16166" y="162958"/>
                  <a:pt x="16166" y="340843"/>
                </a:cubicBezTo>
                <a:cubicBezTo>
                  <a:pt x="16166" y="519972"/>
                  <a:pt x="161657" y="664270"/>
                  <a:pt x="339479" y="664270"/>
                </a:cubicBezTo>
                <a:cubicBezTo>
                  <a:pt x="517302" y="664270"/>
                  <a:pt x="662793" y="519972"/>
                  <a:pt x="662793" y="340843"/>
                </a:cubicBezTo>
                <a:cubicBezTo>
                  <a:pt x="662793" y="162958"/>
                  <a:pt x="517302" y="17416"/>
                  <a:pt x="339479" y="17416"/>
                </a:cubicBezTo>
                <a:close/>
                <a:moveTo>
                  <a:pt x="339479" y="0"/>
                </a:moveTo>
                <a:cubicBezTo>
                  <a:pt x="527250" y="0"/>
                  <a:pt x="680202" y="153006"/>
                  <a:pt x="680202" y="340843"/>
                </a:cubicBezTo>
                <a:cubicBezTo>
                  <a:pt x="680202" y="528679"/>
                  <a:pt x="527250" y="680441"/>
                  <a:pt x="339479" y="680441"/>
                </a:cubicBezTo>
                <a:cubicBezTo>
                  <a:pt x="151709" y="680441"/>
                  <a:pt x="0" y="528679"/>
                  <a:pt x="0" y="340843"/>
                </a:cubicBezTo>
                <a:cubicBezTo>
                  <a:pt x="0" y="153006"/>
                  <a:pt x="151709" y="0"/>
                  <a:pt x="339479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solidFill>
              <a:schemeClr val="tx1"/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3500" i="0" u="none" strike="noStrike" kern="1200">
              <a:ln>
                <a:noFill/>
              </a:ln>
              <a:latin typeface="Poppins" panose="00000500000000000000" pitchFamily="2" charset="0"/>
              <a:ea typeface="Arial Unicode MS" pitchFamily="2"/>
              <a:cs typeface="Poppins" panose="00000500000000000000" pitchFamily="2" charset="0"/>
            </a:endParaRPr>
          </a:p>
        </p:txBody>
      </p:sp>
      <p:sp>
        <p:nvSpPr>
          <p:cNvPr id="43" name="Freeform 502">
            <a:extLst>
              <a:ext uri="{FF2B5EF4-FFF2-40B4-BE49-F238E27FC236}">
                <a16:creationId xmlns:a16="http://schemas.microsoft.com/office/drawing/2014/main" id="{2669D888-CD45-4FC7-5789-59B1F94320D1}"/>
              </a:ext>
            </a:extLst>
          </p:cNvPr>
          <p:cNvSpPr/>
          <p:nvPr/>
        </p:nvSpPr>
        <p:spPr>
          <a:xfrm>
            <a:off x="4608620" y="632739"/>
            <a:ext cx="680202" cy="680441"/>
          </a:xfrm>
          <a:custGeom>
            <a:avLst/>
            <a:gdLst>
              <a:gd name="connsiteX0" fmla="*/ 329540 w 680202"/>
              <a:gd name="connsiteY0" fmla="*/ 170677 h 680441"/>
              <a:gd name="connsiteX1" fmla="*/ 324571 w 680202"/>
              <a:gd name="connsiteY1" fmla="*/ 179371 h 680441"/>
              <a:gd name="connsiteX2" fmla="*/ 324571 w 680202"/>
              <a:gd name="connsiteY2" fmla="*/ 253898 h 680441"/>
              <a:gd name="connsiteX3" fmla="*/ 309663 w 680202"/>
              <a:gd name="connsiteY3" fmla="*/ 267561 h 680441"/>
              <a:gd name="connsiteX4" fmla="*/ 145681 w 680202"/>
              <a:gd name="connsiteY4" fmla="*/ 267561 h 680441"/>
              <a:gd name="connsiteX5" fmla="*/ 135742 w 680202"/>
              <a:gd name="connsiteY5" fmla="*/ 277498 h 680441"/>
              <a:gd name="connsiteX6" fmla="*/ 135742 w 680202"/>
              <a:gd name="connsiteY6" fmla="*/ 404192 h 680441"/>
              <a:gd name="connsiteX7" fmla="*/ 145681 w 680202"/>
              <a:gd name="connsiteY7" fmla="*/ 414129 h 680441"/>
              <a:gd name="connsiteX8" fmla="*/ 309663 w 680202"/>
              <a:gd name="connsiteY8" fmla="*/ 414129 h 680441"/>
              <a:gd name="connsiteX9" fmla="*/ 324571 w 680202"/>
              <a:gd name="connsiteY9" fmla="*/ 429034 h 680441"/>
              <a:gd name="connsiteX10" fmla="*/ 324571 w 680202"/>
              <a:gd name="connsiteY10" fmla="*/ 501076 h 680441"/>
              <a:gd name="connsiteX11" fmla="*/ 329540 w 680202"/>
              <a:gd name="connsiteY11" fmla="*/ 509771 h 680441"/>
              <a:gd name="connsiteX12" fmla="*/ 339478 w 680202"/>
              <a:gd name="connsiteY12" fmla="*/ 509771 h 680441"/>
              <a:gd name="connsiteX13" fmla="*/ 540730 w 680202"/>
              <a:gd name="connsiteY13" fmla="*/ 348297 h 680441"/>
              <a:gd name="connsiteX14" fmla="*/ 543214 w 680202"/>
              <a:gd name="connsiteY14" fmla="*/ 340845 h 680441"/>
              <a:gd name="connsiteX15" fmla="*/ 540730 w 680202"/>
              <a:gd name="connsiteY15" fmla="*/ 333392 h 680441"/>
              <a:gd name="connsiteX16" fmla="*/ 339478 w 680202"/>
              <a:gd name="connsiteY16" fmla="*/ 173161 h 680441"/>
              <a:gd name="connsiteX17" fmla="*/ 329540 w 680202"/>
              <a:gd name="connsiteY17" fmla="*/ 170677 h 680441"/>
              <a:gd name="connsiteX18" fmla="*/ 337304 w 680202"/>
              <a:gd name="connsiteY18" fmla="*/ 153443 h 680441"/>
              <a:gd name="connsiteX19" fmla="*/ 350659 w 680202"/>
              <a:gd name="connsiteY19" fmla="*/ 159498 h 680441"/>
              <a:gd name="connsiteX20" fmla="*/ 550668 w 680202"/>
              <a:gd name="connsiteY20" fmla="*/ 319729 h 680441"/>
              <a:gd name="connsiteX21" fmla="*/ 560606 w 680202"/>
              <a:gd name="connsiteY21" fmla="*/ 340845 h 680441"/>
              <a:gd name="connsiteX22" fmla="*/ 550668 w 680202"/>
              <a:gd name="connsiteY22" fmla="*/ 360718 h 680441"/>
              <a:gd name="connsiteX23" fmla="*/ 350659 w 680202"/>
              <a:gd name="connsiteY23" fmla="*/ 522192 h 680441"/>
              <a:gd name="connsiteX24" fmla="*/ 334509 w 680202"/>
              <a:gd name="connsiteY24" fmla="*/ 528402 h 680441"/>
              <a:gd name="connsiteX25" fmla="*/ 322086 w 680202"/>
              <a:gd name="connsiteY25" fmla="*/ 525918 h 680441"/>
              <a:gd name="connsiteX26" fmla="*/ 308421 w 680202"/>
              <a:gd name="connsiteY26" fmla="*/ 501076 h 680441"/>
              <a:gd name="connsiteX27" fmla="*/ 308421 w 680202"/>
              <a:gd name="connsiteY27" fmla="*/ 430276 h 680441"/>
              <a:gd name="connsiteX28" fmla="*/ 145681 w 680202"/>
              <a:gd name="connsiteY28" fmla="*/ 430276 h 680441"/>
              <a:gd name="connsiteX29" fmla="*/ 118350 w 680202"/>
              <a:gd name="connsiteY29" fmla="*/ 404192 h 680441"/>
              <a:gd name="connsiteX30" fmla="*/ 118350 w 680202"/>
              <a:gd name="connsiteY30" fmla="*/ 277498 h 680441"/>
              <a:gd name="connsiteX31" fmla="*/ 145681 w 680202"/>
              <a:gd name="connsiteY31" fmla="*/ 251413 h 680441"/>
              <a:gd name="connsiteX32" fmla="*/ 308421 w 680202"/>
              <a:gd name="connsiteY32" fmla="*/ 251413 h 680441"/>
              <a:gd name="connsiteX33" fmla="*/ 308421 w 680202"/>
              <a:gd name="connsiteY33" fmla="*/ 179371 h 680441"/>
              <a:gd name="connsiteX34" fmla="*/ 322086 w 680202"/>
              <a:gd name="connsiteY34" fmla="*/ 155771 h 680441"/>
              <a:gd name="connsiteX35" fmla="*/ 337304 w 680202"/>
              <a:gd name="connsiteY35" fmla="*/ 153443 h 680441"/>
              <a:gd name="connsiteX36" fmla="*/ 339479 w 680202"/>
              <a:gd name="connsiteY36" fmla="*/ 17416 h 680441"/>
              <a:gd name="connsiteX37" fmla="*/ 16166 w 680202"/>
              <a:gd name="connsiteY37" fmla="*/ 340843 h 680441"/>
              <a:gd name="connsiteX38" fmla="*/ 339479 w 680202"/>
              <a:gd name="connsiteY38" fmla="*/ 664270 h 680441"/>
              <a:gd name="connsiteX39" fmla="*/ 662793 w 680202"/>
              <a:gd name="connsiteY39" fmla="*/ 340843 h 680441"/>
              <a:gd name="connsiteX40" fmla="*/ 339479 w 680202"/>
              <a:gd name="connsiteY40" fmla="*/ 17416 h 680441"/>
              <a:gd name="connsiteX41" fmla="*/ 339479 w 680202"/>
              <a:gd name="connsiteY41" fmla="*/ 0 h 680441"/>
              <a:gd name="connsiteX42" fmla="*/ 680202 w 680202"/>
              <a:gd name="connsiteY42" fmla="*/ 340843 h 680441"/>
              <a:gd name="connsiteX43" fmla="*/ 339479 w 680202"/>
              <a:gd name="connsiteY43" fmla="*/ 680441 h 680441"/>
              <a:gd name="connsiteX44" fmla="*/ 0 w 680202"/>
              <a:gd name="connsiteY44" fmla="*/ 340843 h 680441"/>
              <a:gd name="connsiteX45" fmla="*/ 339479 w 680202"/>
              <a:gd name="connsiteY45" fmla="*/ 0 h 68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80202" h="680441">
                <a:moveTo>
                  <a:pt x="329540" y="170677"/>
                </a:moveTo>
                <a:cubicBezTo>
                  <a:pt x="327055" y="173161"/>
                  <a:pt x="324571" y="175645"/>
                  <a:pt x="324571" y="179371"/>
                </a:cubicBezTo>
                <a:lnTo>
                  <a:pt x="324571" y="253898"/>
                </a:lnTo>
                <a:cubicBezTo>
                  <a:pt x="324571" y="261350"/>
                  <a:pt x="318359" y="267561"/>
                  <a:pt x="309663" y="267561"/>
                </a:cubicBezTo>
                <a:lnTo>
                  <a:pt x="145681" y="267561"/>
                </a:lnTo>
                <a:cubicBezTo>
                  <a:pt x="140712" y="267561"/>
                  <a:pt x="135742" y="272529"/>
                  <a:pt x="135742" y="277498"/>
                </a:cubicBezTo>
                <a:lnTo>
                  <a:pt x="135742" y="404192"/>
                </a:lnTo>
                <a:cubicBezTo>
                  <a:pt x="135742" y="409160"/>
                  <a:pt x="140712" y="414129"/>
                  <a:pt x="145681" y="414129"/>
                </a:cubicBezTo>
                <a:lnTo>
                  <a:pt x="309663" y="414129"/>
                </a:lnTo>
                <a:cubicBezTo>
                  <a:pt x="318359" y="414129"/>
                  <a:pt x="324571" y="420339"/>
                  <a:pt x="324571" y="429034"/>
                </a:cubicBezTo>
                <a:lnTo>
                  <a:pt x="324571" y="501076"/>
                </a:lnTo>
                <a:cubicBezTo>
                  <a:pt x="324571" y="506044"/>
                  <a:pt x="327055" y="508529"/>
                  <a:pt x="329540" y="509771"/>
                </a:cubicBezTo>
                <a:cubicBezTo>
                  <a:pt x="333267" y="512255"/>
                  <a:pt x="336994" y="512255"/>
                  <a:pt x="339478" y="509771"/>
                </a:cubicBezTo>
                <a:lnTo>
                  <a:pt x="540730" y="348297"/>
                </a:lnTo>
                <a:cubicBezTo>
                  <a:pt x="543214" y="345813"/>
                  <a:pt x="543214" y="343329"/>
                  <a:pt x="543214" y="340845"/>
                </a:cubicBezTo>
                <a:cubicBezTo>
                  <a:pt x="543214" y="338361"/>
                  <a:pt x="543214" y="335876"/>
                  <a:pt x="540730" y="333392"/>
                </a:cubicBezTo>
                <a:lnTo>
                  <a:pt x="339478" y="173161"/>
                </a:lnTo>
                <a:cubicBezTo>
                  <a:pt x="336994" y="170677"/>
                  <a:pt x="333267" y="169435"/>
                  <a:pt x="329540" y="170677"/>
                </a:cubicBezTo>
                <a:close/>
                <a:moveTo>
                  <a:pt x="337304" y="153443"/>
                </a:moveTo>
                <a:cubicBezTo>
                  <a:pt x="342273" y="154219"/>
                  <a:pt x="346932" y="156393"/>
                  <a:pt x="350659" y="159498"/>
                </a:cubicBezTo>
                <a:lnTo>
                  <a:pt x="550668" y="319729"/>
                </a:lnTo>
                <a:cubicBezTo>
                  <a:pt x="556879" y="325940"/>
                  <a:pt x="560606" y="333392"/>
                  <a:pt x="560606" y="340845"/>
                </a:cubicBezTo>
                <a:cubicBezTo>
                  <a:pt x="560606" y="349539"/>
                  <a:pt x="556879" y="356992"/>
                  <a:pt x="550668" y="360718"/>
                </a:cubicBezTo>
                <a:lnTo>
                  <a:pt x="350659" y="522192"/>
                </a:lnTo>
                <a:cubicBezTo>
                  <a:pt x="345690" y="525918"/>
                  <a:pt x="339478" y="528402"/>
                  <a:pt x="334509" y="528402"/>
                </a:cubicBezTo>
                <a:cubicBezTo>
                  <a:pt x="329540" y="528402"/>
                  <a:pt x="325813" y="527160"/>
                  <a:pt x="322086" y="525918"/>
                </a:cubicBezTo>
                <a:cubicBezTo>
                  <a:pt x="313390" y="520950"/>
                  <a:pt x="308421" y="512255"/>
                  <a:pt x="308421" y="501076"/>
                </a:cubicBezTo>
                <a:lnTo>
                  <a:pt x="308421" y="430276"/>
                </a:lnTo>
                <a:lnTo>
                  <a:pt x="145681" y="430276"/>
                </a:lnTo>
                <a:cubicBezTo>
                  <a:pt x="130773" y="430276"/>
                  <a:pt x="118350" y="419097"/>
                  <a:pt x="118350" y="404192"/>
                </a:cubicBezTo>
                <a:lnTo>
                  <a:pt x="118350" y="277498"/>
                </a:lnTo>
                <a:cubicBezTo>
                  <a:pt x="118350" y="263834"/>
                  <a:pt x="130773" y="251413"/>
                  <a:pt x="145681" y="251413"/>
                </a:cubicBezTo>
                <a:lnTo>
                  <a:pt x="308421" y="251413"/>
                </a:lnTo>
                <a:lnTo>
                  <a:pt x="308421" y="179371"/>
                </a:lnTo>
                <a:cubicBezTo>
                  <a:pt x="308421" y="169435"/>
                  <a:pt x="313390" y="160740"/>
                  <a:pt x="322086" y="155771"/>
                </a:cubicBezTo>
                <a:cubicBezTo>
                  <a:pt x="327055" y="153287"/>
                  <a:pt x="332335" y="152666"/>
                  <a:pt x="337304" y="153443"/>
                </a:cubicBezTo>
                <a:close/>
                <a:moveTo>
                  <a:pt x="339479" y="17416"/>
                </a:moveTo>
                <a:cubicBezTo>
                  <a:pt x="161657" y="17416"/>
                  <a:pt x="16166" y="162958"/>
                  <a:pt x="16166" y="340843"/>
                </a:cubicBezTo>
                <a:cubicBezTo>
                  <a:pt x="16166" y="519972"/>
                  <a:pt x="161657" y="664270"/>
                  <a:pt x="339479" y="664270"/>
                </a:cubicBezTo>
                <a:cubicBezTo>
                  <a:pt x="517302" y="664270"/>
                  <a:pt x="662793" y="519972"/>
                  <a:pt x="662793" y="340843"/>
                </a:cubicBezTo>
                <a:cubicBezTo>
                  <a:pt x="662793" y="162958"/>
                  <a:pt x="517302" y="17416"/>
                  <a:pt x="339479" y="17416"/>
                </a:cubicBezTo>
                <a:close/>
                <a:moveTo>
                  <a:pt x="339479" y="0"/>
                </a:moveTo>
                <a:cubicBezTo>
                  <a:pt x="527250" y="0"/>
                  <a:pt x="680202" y="153006"/>
                  <a:pt x="680202" y="340843"/>
                </a:cubicBezTo>
                <a:cubicBezTo>
                  <a:pt x="680202" y="528679"/>
                  <a:pt x="527250" y="680441"/>
                  <a:pt x="339479" y="680441"/>
                </a:cubicBezTo>
                <a:cubicBezTo>
                  <a:pt x="151709" y="680441"/>
                  <a:pt x="0" y="528679"/>
                  <a:pt x="0" y="340843"/>
                </a:cubicBezTo>
                <a:cubicBezTo>
                  <a:pt x="0" y="153006"/>
                  <a:pt x="151709" y="0"/>
                  <a:pt x="339479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solidFill>
              <a:schemeClr val="tx1"/>
            </a:solidFill>
            <a:prstDash val="solid"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none" sz="3500" i="0" u="none" strike="noStrike" kern="1200">
              <a:ln>
                <a:noFill/>
              </a:ln>
              <a:latin typeface="Poppins" panose="00000500000000000000" pitchFamily="2" charset="0"/>
              <a:ea typeface="Arial Unicode MS" pitchFamily="2"/>
              <a:cs typeface="Poppins" panose="00000500000000000000" pitchFamily="2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E9E12CEC-4E1C-8397-223C-FF1B3F86AFB6}"/>
              </a:ext>
            </a:extLst>
          </p:cNvPr>
          <p:cNvPicPr/>
          <p:nvPr/>
        </p:nvPicPr>
        <p:blipFill rotWithShape="1">
          <a:blip r:embed="rId4"/>
          <a:srcRect t="5445" r="5237" b="12185"/>
          <a:stretch/>
        </p:blipFill>
        <p:spPr>
          <a:xfrm>
            <a:off x="0" y="92214"/>
            <a:ext cx="1709530" cy="59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587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KPI Dashboard S2">
      <a:dk1>
        <a:srgbClr val="747A94"/>
      </a:dk1>
      <a:lt1>
        <a:srgbClr val="FFFFFF"/>
      </a:lt1>
      <a:dk2>
        <a:srgbClr val="111340"/>
      </a:dk2>
      <a:lt2>
        <a:srgbClr val="FFFFFF"/>
      </a:lt2>
      <a:accent1>
        <a:srgbClr val="27D5E2"/>
      </a:accent1>
      <a:accent2>
        <a:srgbClr val="0092C9"/>
      </a:accent2>
      <a:accent3>
        <a:srgbClr val="F7C910"/>
      </a:accent3>
      <a:accent4>
        <a:srgbClr val="F26C21"/>
      </a:accent4>
      <a:accent5>
        <a:srgbClr val="C7D92C"/>
      </a:accent5>
      <a:accent6>
        <a:srgbClr val="DCDFE1"/>
      </a:accent6>
      <a:hlink>
        <a:srgbClr val="32A79F"/>
      </a:hlink>
      <a:folHlink>
        <a:srgbClr val="89E1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92996</TotalTime>
  <Words>674</Words>
  <Application>Microsoft Office PowerPoint</Application>
  <PresentationFormat>Custom</PresentationFormat>
  <Paragraphs>58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Candara</vt:lpstr>
      <vt:lpstr>Poppins</vt:lpstr>
      <vt:lpstr>Symbol</vt:lpstr>
      <vt:lpstr>Default Theme</vt:lpstr>
      <vt:lpstr>PowerPoint Presentation</vt:lpstr>
      <vt:lpstr>Increasing role of DRM</vt:lpstr>
      <vt:lpstr>Can low income economies generate high domestic revenues?</vt:lpstr>
      <vt:lpstr>Repositioning State economies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Abii Battle</dc:creator>
  <cp:keywords/>
  <dc:description/>
  <cp:lastModifiedBy>David Nabena</cp:lastModifiedBy>
  <cp:revision>9836</cp:revision>
  <cp:lastPrinted>2019-09-18T23:04:43Z</cp:lastPrinted>
  <dcterms:created xsi:type="dcterms:W3CDTF">2014-11-12T21:47:38Z</dcterms:created>
  <dcterms:modified xsi:type="dcterms:W3CDTF">2023-05-17T09:01:42Z</dcterms:modified>
  <cp:category/>
</cp:coreProperties>
</file>