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  <p:sldMasterId id="2147483665" r:id="rId2"/>
    <p:sldMasterId id="2147483666" r:id="rId3"/>
    <p:sldMasterId id="2147483667" r:id="rId4"/>
    <p:sldMasterId id="2147483668" r:id="rId5"/>
    <p:sldMasterId id="2147483669" r:id="rId6"/>
  </p:sldMasterIdLst>
  <p:notesMasterIdLst>
    <p:notesMasterId r:id="rId33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147476292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147476293" r:id="rId25"/>
    <p:sldId id="275" r:id="rId26"/>
    <p:sldId id="276" r:id="rId27"/>
    <p:sldId id="277" r:id="rId28"/>
    <p:sldId id="278" r:id="rId29"/>
    <p:sldId id="2603" r:id="rId30"/>
    <p:sldId id="279" r:id="rId31"/>
    <p:sldId id="280" r:id="rId32"/>
  </p:sldIdLst>
  <p:sldSz cx="12192000" cy="6858000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alibri Light" panose="020F0302020204030204" pitchFamily="34" charset="0"/>
      <p:regular r:id="rId38"/>
      <p:italic r:id="rId39"/>
    </p:embeddedFont>
    <p:embeddedFont>
      <p:font typeface="Montserrat" pitchFamily="2" charset="77"/>
      <p:regular r:id="rId40"/>
      <p:bold r:id="rId41"/>
      <p:italic r:id="rId42"/>
      <p:boldItalic r:id="rId43"/>
    </p:embeddedFont>
    <p:embeddedFont>
      <p:font typeface="Montserrat Medium" panose="020F0502020204030204" pitchFamily="34" charset="0"/>
      <p:regular r:id="rId44"/>
      <p:bold r:id="rId45"/>
      <p:italic r:id="rId46"/>
      <p:boldItalic r:id="rId47"/>
    </p:embeddedFont>
    <p:embeddedFont>
      <p:font typeface="Montserrat SemiBold" panose="020F0502020204030204" pitchFamily="34" charset="0"/>
      <p:regular r:id="rId48"/>
      <p:bold r:id="rId49"/>
      <p:italic r:id="rId50"/>
      <p:boldItalic r:id="rId51"/>
    </p:embeddedFont>
    <p:embeddedFont>
      <p:font typeface="Poppins" pitchFamily="2" charset="77"/>
      <p:regular r:id="rId52"/>
      <p:bold r:id="rId53"/>
      <p:italic r:id="rId54"/>
      <p:boldItalic r:id="rId55"/>
    </p:embeddedFont>
    <p:embeddedFont>
      <p:font typeface="Quattrocento Sans" panose="020B0502050000020003" pitchFamily="34" charset="0"/>
      <p:regular r:id="rId56"/>
      <p:bold r:id="rId57"/>
      <p:italic r:id="rId58"/>
      <p:boldItalic r:id="rId59"/>
    </p:embeddedFont>
    <p:embeddedFont>
      <p:font typeface="Segoe UI" panose="020B0502040204020203" pitchFamily="34" charset="0"/>
      <p:regular r:id="rId60"/>
      <p:bold r:id="rId61"/>
      <p:italic r:id="rId62"/>
      <p:boldItalic r:id="rId6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moke Oduwol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E7E3E93-0D0D-484E-8F8A-964E3B4215E8}">
  <a:tblStyle styleId="{2E7E3E93-0D0D-484E-8F8A-964E3B4215E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4"/>
  </p:normalViewPr>
  <p:slideViewPr>
    <p:cSldViewPr snapToGrid="0">
      <p:cViewPr varScale="1">
        <p:scale>
          <a:sx n="104" d="100"/>
          <a:sy n="104" d="100"/>
        </p:scale>
        <p:origin x="8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font" Target="fonts/font22.fntdata"/><Relationship Id="rId63" Type="http://schemas.openxmlformats.org/officeDocument/2006/relationships/font" Target="fonts/font30.fntdata"/><Relationship Id="rId68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font" Target="fonts/font20.fntdata"/><Relationship Id="rId58" Type="http://schemas.openxmlformats.org/officeDocument/2006/relationships/font" Target="fonts/font25.fntdata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font" Target="fonts/font28.fntdata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font" Target="fonts/font23.fntdata"/><Relationship Id="rId64" Type="http://schemas.openxmlformats.org/officeDocument/2006/relationships/commentAuthors" Target="commentAuthors.xml"/><Relationship Id="rId8" Type="http://schemas.openxmlformats.org/officeDocument/2006/relationships/slide" Target="slides/slide2.xml"/><Relationship Id="rId51" Type="http://schemas.openxmlformats.org/officeDocument/2006/relationships/font" Target="fonts/font18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59" Type="http://schemas.openxmlformats.org/officeDocument/2006/relationships/font" Target="fonts/font26.fntdata"/><Relationship Id="rId67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font" Target="fonts/font8.fntdata"/><Relationship Id="rId54" Type="http://schemas.openxmlformats.org/officeDocument/2006/relationships/font" Target="fonts/font21.fntdata"/><Relationship Id="rId62" Type="http://schemas.openxmlformats.org/officeDocument/2006/relationships/font" Target="fonts/font29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57" Type="http://schemas.openxmlformats.org/officeDocument/2006/relationships/font" Target="fonts/font24.fntdata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font" Target="fonts/font11.fntdata"/><Relationship Id="rId52" Type="http://schemas.openxmlformats.org/officeDocument/2006/relationships/font" Target="fonts/font19.fntdata"/><Relationship Id="rId60" Type="http://schemas.openxmlformats.org/officeDocument/2006/relationships/font" Target="fonts/font27.fntdata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font" Target="fonts/font6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5-16T07:47:47.207" idx="1">
    <p:pos x="0" y="304"/>
    <p:text>Remove the details. Keep big headings and key examples only.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00078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6" name="Google Shape;64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17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87" name="Google Shape;687;p18:notes"/>
          <p:cNvSpPr txBox="1">
            <a:spLocks noGrp="1"/>
          </p:cNvSpPr>
          <p:nvPr>
            <p:ph type="body" idx="1"/>
          </p:nvPr>
        </p:nvSpPr>
        <p:spPr>
          <a:xfrm>
            <a:off x="563562" y="4962525"/>
            <a:ext cx="592613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18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13" name="Google Shape;813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22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2681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02" name="Google Shape;902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1" name="Google Shape;941;p27:notes"/>
          <p:cNvSpPr txBox="1">
            <a:spLocks noGrp="1"/>
          </p:cNvSpPr>
          <p:nvPr>
            <p:ph type="body" idx="1"/>
          </p:nvPr>
        </p:nvSpPr>
        <p:spPr>
          <a:xfrm>
            <a:off x="782637" y="4818062"/>
            <a:ext cx="5232400" cy="246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27:notes"/>
          <p:cNvSpPr txBox="1"/>
          <p:nvPr/>
        </p:nvSpPr>
        <p:spPr>
          <a:xfrm>
            <a:off x="5930900" y="9547225"/>
            <a:ext cx="84137" cy="18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71" name="Google Shape;971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7" name="Google Shape;1007;p37:notes"/>
          <p:cNvSpPr txBox="1">
            <a:spLocks noGrp="1"/>
          </p:cNvSpPr>
          <p:nvPr>
            <p:ph type="body" idx="1"/>
          </p:nvPr>
        </p:nvSpPr>
        <p:spPr>
          <a:xfrm>
            <a:off x="782637" y="4818062"/>
            <a:ext cx="5232400" cy="246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37:notes"/>
          <p:cNvSpPr txBox="1"/>
          <p:nvPr/>
        </p:nvSpPr>
        <p:spPr>
          <a:xfrm>
            <a:off x="5930900" y="9547225"/>
            <a:ext cx="84137" cy="18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98822b26ed7c32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98822b26ed7c32_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298822b26ed7c32_68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9" name="Google Shape;34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6" name="Google Shape;36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0" name="Google Shape;420;p38:notes"/>
          <p:cNvSpPr txBox="1">
            <a:spLocks noGrp="1"/>
          </p:cNvSpPr>
          <p:nvPr>
            <p:ph type="body" idx="1"/>
          </p:nvPr>
        </p:nvSpPr>
        <p:spPr>
          <a:xfrm>
            <a:off x="782637" y="4818062"/>
            <a:ext cx="5232300" cy="2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38:notes"/>
          <p:cNvSpPr txBox="1"/>
          <p:nvPr/>
        </p:nvSpPr>
        <p:spPr>
          <a:xfrm>
            <a:off x="5930900" y="9547225"/>
            <a:ext cx="84000" cy="1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1" name="Google Shape;45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7" name="Google Shape;47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>
            <a:spLocks noGrp="1"/>
          </p:cNvSpPr>
          <p:nvPr>
            <p:ph type="pic" idx="2"/>
          </p:nvPr>
        </p:nvSpPr>
        <p:spPr>
          <a:xfrm>
            <a:off x="1" y="0"/>
            <a:ext cx="5068957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sldNum" idx="12"/>
          </p:nvPr>
        </p:nvSpPr>
        <p:spPr>
          <a:xfrm>
            <a:off x="11296650" y="6218237"/>
            <a:ext cx="731837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subTitle" idx="1"/>
          </p:nvPr>
        </p:nvSpPr>
        <p:spPr>
          <a:xfrm>
            <a:off x="554735" y="720826"/>
            <a:ext cx="904646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2"/>
          </p:nvPr>
        </p:nvSpPr>
        <p:spPr>
          <a:xfrm>
            <a:off x="554735" y="122877"/>
            <a:ext cx="3843338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79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554736" y="287622"/>
            <a:ext cx="9046464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>
            <a:spLocks noGrp="1"/>
          </p:cNvSpPr>
          <p:nvPr>
            <p:ph type="pic" idx="2"/>
          </p:nvPr>
        </p:nvSpPr>
        <p:spPr>
          <a:xfrm>
            <a:off x="1" y="0"/>
            <a:ext cx="5068957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2145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">
  <p:cSld name="Custom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7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ldNum" idx="12"/>
          </p:nvPr>
        </p:nvSpPr>
        <p:spPr>
          <a:xfrm>
            <a:off x="11296650" y="6218237"/>
            <a:ext cx="731837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/>
        </p:nvSpPr>
        <p:spPr>
          <a:xfrm>
            <a:off x="11274425" y="6451600"/>
            <a:ext cx="423862" cy="13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lang="en-US" sz="9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</a:t>
            </a:r>
            <a:fld id="{00000000-1234-1234-1234-123412341234}" type="slidenum">
              <a:rPr lang="en-US" sz="9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7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0670" y="6309360"/>
            <a:ext cx="6831330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9"/>
          <p:cNvSpPr txBox="1"/>
          <p:nvPr/>
        </p:nvSpPr>
        <p:spPr>
          <a:xfrm>
            <a:off x="11274425" y="6451600"/>
            <a:ext cx="423862" cy="13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lang="en-US" sz="9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</a:t>
            </a:r>
            <a:fld id="{00000000-1234-1234-1234-123412341234}" type="slidenum">
              <a:rPr lang="en-US" sz="9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pic>
        <p:nvPicPr>
          <p:cNvPr id="108" name="Google Shape;108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42487" y="287337"/>
            <a:ext cx="1895475" cy="417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10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11" Type="http://schemas.openxmlformats.org/officeDocument/2006/relationships/image" Target="../media/image8.jp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jp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8.jpg"/><Relationship Id="rId7" Type="http://schemas.openxmlformats.org/officeDocument/2006/relationships/image" Target="../media/image4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comments" Target="../comments/comment1.xml"/><Relationship Id="rId5" Type="http://schemas.openxmlformats.org/officeDocument/2006/relationships/image" Target="../media/image18.png"/><Relationship Id="rId10" Type="http://schemas.openxmlformats.org/officeDocument/2006/relationships/image" Target="../media/image8.jp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6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3"/>
          <p:cNvSpPr txBox="1"/>
          <p:nvPr/>
        </p:nvSpPr>
        <p:spPr>
          <a:xfrm>
            <a:off x="6330950" y="2722562"/>
            <a:ext cx="5543400" cy="26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None/>
            </a:pPr>
            <a:r>
              <a:rPr lang="en-US" sz="2000" b="0" i="1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NIGERIA’S SUBNATIONAL EASE OF DOING BUSINESS REFORMS IMPLEMENTATION HIGHLIGHTS</a:t>
            </a:r>
            <a:endParaRPr sz="2000" b="1" i="1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1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None/>
            </a:pPr>
            <a:r>
              <a:rPr lang="en-US" sz="2000" b="0" i="1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Presentation at the NGF Induction Session</a:t>
            </a:r>
            <a:endParaRPr sz="36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May 2023</a:t>
            </a:r>
            <a:endParaRPr/>
          </a:p>
        </p:txBody>
      </p:sp>
      <p:grpSp>
        <p:nvGrpSpPr>
          <p:cNvPr id="123" name="Google Shape;123;p23"/>
          <p:cNvGrpSpPr/>
          <p:nvPr/>
        </p:nvGrpSpPr>
        <p:grpSpPr>
          <a:xfrm>
            <a:off x="8643937" y="190500"/>
            <a:ext cx="3230562" cy="696912"/>
            <a:chOff x="8417650" y="362201"/>
            <a:chExt cx="3362226" cy="663598"/>
          </a:xfrm>
        </p:grpSpPr>
        <p:pic>
          <p:nvPicPr>
            <p:cNvPr id="124" name="Google Shape;124;p2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847397" y="673826"/>
              <a:ext cx="932479" cy="2522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417650" y="362201"/>
              <a:ext cx="796189" cy="66359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6" name="Google Shape;126;p23"/>
            <p:cNvCxnSpPr/>
            <p:nvPr/>
          </p:nvCxnSpPr>
          <p:spPr>
            <a:xfrm>
              <a:off x="9258616" y="464022"/>
              <a:ext cx="0" cy="459956"/>
            </a:xfrm>
            <a:prstGeom prst="straightConnector1">
              <a:avLst/>
            </a:prstGeom>
            <a:noFill/>
            <a:ln w="9525" cap="flat" cmpd="sng">
              <a:solidFill>
                <a:srgbClr val="70AD47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7" name="Google Shape;127;p23"/>
            <p:cNvCxnSpPr/>
            <p:nvPr/>
          </p:nvCxnSpPr>
          <p:spPr>
            <a:xfrm>
              <a:off x="10720262" y="464022"/>
              <a:ext cx="0" cy="459956"/>
            </a:xfrm>
            <a:prstGeom prst="straightConnector1">
              <a:avLst/>
            </a:prstGeom>
            <a:noFill/>
            <a:ln w="9525" cap="flat" cmpd="sng">
              <a:solidFill>
                <a:srgbClr val="70AD47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pic>
          <p:nvPicPr>
            <p:cNvPr id="128" name="Google Shape;128;p2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345460" y="461323"/>
              <a:ext cx="542722" cy="45995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9" name="Google Shape;129;p23"/>
            <p:cNvGrpSpPr/>
            <p:nvPr/>
          </p:nvGrpSpPr>
          <p:grpSpPr>
            <a:xfrm>
              <a:off x="9842133" y="445913"/>
              <a:ext cx="865943" cy="436175"/>
              <a:chOff x="9842133" y="387371"/>
              <a:chExt cx="865943" cy="436175"/>
            </a:xfrm>
          </p:grpSpPr>
          <p:sp>
            <p:nvSpPr>
              <p:cNvPr id="130" name="Google Shape;130;p23"/>
              <p:cNvSpPr txBox="1"/>
              <p:nvPr/>
            </p:nvSpPr>
            <p:spPr>
              <a:xfrm>
                <a:off x="9842133" y="387371"/>
                <a:ext cx="566181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08431"/>
                  </a:buClr>
                  <a:buSzPts val="600"/>
                  <a:buFont typeface="Montserrat Medium"/>
                  <a:buNone/>
                </a:pPr>
                <a:r>
                  <a:rPr lang="en-US" sz="600" b="0" i="0" u="none" strike="noStrike" cap="none">
                    <a:solidFill>
                      <a:srgbClr val="108431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Driven by:</a:t>
                </a:r>
                <a:endParaRPr/>
              </a:p>
            </p:txBody>
          </p:sp>
          <p:sp>
            <p:nvSpPr>
              <p:cNvPr id="131" name="Google Shape;131;p23"/>
              <p:cNvSpPr txBox="1"/>
              <p:nvPr/>
            </p:nvSpPr>
            <p:spPr>
              <a:xfrm>
                <a:off x="9842133" y="549337"/>
                <a:ext cx="659155" cy="769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0" rIns="91425" bIns="0" anchor="ctr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08431"/>
                  </a:buClr>
                  <a:buSzPts val="500"/>
                  <a:buFont typeface="Montserrat Medium"/>
                  <a:buNone/>
                </a:pPr>
                <a:r>
                  <a:rPr lang="en-US" sz="500" b="0" i="0" u="none" strike="noStrike" cap="none">
                    <a:solidFill>
                      <a:srgbClr val="108431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PRESIDENTIAL</a:t>
                </a:r>
                <a:endParaRPr/>
              </a:p>
            </p:txBody>
          </p:sp>
          <p:sp>
            <p:nvSpPr>
              <p:cNvPr id="132" name="Google Shape;132;p23"/>
              <p:cNvSpPr txBox="1"/>
              <p:nvPr/>
            </p:nvSpPr>
            <p:spPr>
              <a:xfrm>
                <a:off x="9842133" y="616642"/>
                <a:ext cx="865943" cy="769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0" rIns="91425" bIns="0" anchor="ctr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08431"/>
                  </a:buClr>
                  <a:buSzPts val="500"/>
                  <a:buFont typeface="Montserrat Medium"/>
                  <a:buNone/>
                </a:pPr>
                <a:r>
                  <a:rPr lang="en-US" sz="500" b="0" i="0" u="none" strike="noStrike" cap="none">
                    <a:solidFill>
                      <a:srgbClr val="108431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ENABLING BUSINESS</a:t>
                </a:r>
                <a:endParaRPr/>
              </a:p>
            </p:txBody>
          </p:sp>
          <p:sp>
            <p:nvSpPr>
              <p:cNvPr id="133" name="Google Shape;133;p23"/>
              <p:cNvSpPr txBox="1"/>
              <p:nvPr/>
            </p:nvSpPr>
            <p:spPr>
              <a:xfrm>
                <a:off x="9842133" y="683947"/>
                <a:ext cx="683200" cy="769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0" rIns="91425" bIns="0" anchor="ctr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08431"/>
                  </a:buClr>
                  <a:buSzPts val="500"/>
                  <a:buFont typeface="Montserrat Medium"/>
                  <a:buNone/>
                </a:pPr>
                <a:r>
                  <a:rPr lang="en-US" sz="500" b="0" i="0" u="none" strike="noStrike" cap="none">
                    <a:solidFill>
                      <a:srgbClr val="108431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ENVIRONMENT</a:t>
                </a:r>
                <a:endParaRPr/>
              </a:p>
            </p:txBody>
          </p:sp>
          <p:sp>
            <p:nvSpPr>
              <p:cNvPr id="134" name="Google Shape;134;p23"/>
              <p:cNvSpPr txBox="1"/>
              <p:nvPr/>
            </p:nvSpPr>
            <p:spPr>
              <a:xfrm>
                <a:off x="9842133" y="746602"/>
                <a:ext cx="753732" cy="769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0" rIns="91425" bIns="0" anchor="ctr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08431"/>
                  </a:buClr>
                  <a:buSzPts val="500"/>
                  <a:buFont typeface="Montserrat Medium"/>
                  <a:buNone/>
                </a:pPr>
                <a:r>
                  <a:rPr lang="en-US" sz="500" b="0" i="0" u="none" strike="noStrike" cap="none">
                    <a:solidFill>
                      <a:srgbClr val="108431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COUNCIL (PEBEC)</a:t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/>
          <p:nvPr/>
        </p:nvSpPr>
        <p:spPr>
          <a:xfrm>
            <a:off x="10972800" y="6143625"/>
            <a:ext cx="1073150" cy="714375"/>
          </a:xfrm>
          <a:custGeom>
            <a:avLst/>
            <a:gdLst/>
            <a:ahLst/>
            <a:cxnLst/>
            <a:rect l="l" t="t" r="r" b="b"/>
            <a:pathLst>
              <a:path w="1074409" h="714412" extrusionOk="0">
                <a:moveTo>
                  <a:pt x="0" y="0"/>
                </a:moveTo>
                <a:lnTo>
                  <a:pt x="799609" y="0"/>
                </a:lnTo>
                <a:lnTo>
                  <a:pt x="1074409" y="714412"/>
                </a:lnTo>
                <a:lnTo>
                  <a:pt x="274800" y="714412"/>
                </a:lnTo>
                <a:lnTo>
                  <a:pt x="0" y="0"/>
                </a:lnTo>
                <a:close/>
              </a:path>
            </a:pathLst>
          </a:custGeom>
          <a:solidFill>
            <a:srgbClr val="C4E0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66287" y="411162"/>
            <a:ext cx="2089150" cy="458787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4"/>
          <p:cNvSpPr txBox="1"/>
          <p:nvPr/>
        </p:nvSpPr>
        <p:spPr>
          <a:xfrm rot="10800000" flipH="1">
            <a:off x="7399337" y="6457950"/>
            <a:ext cx="3629025" cy="52387"/>
          </a:xfrm>
          <a:prstGeom prst="rect">
            <a:avLst/>
          </a:prstGeom>
          <a:solidFill>
            <a:srgbClr val="A8D08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4"/>
          <p:cNvSpPr txBox="1"/>
          <p:nvPr/>
        </p:nvSpPr>
        <p:spPr>
          <a:xfrm rot="-5400000">
            <a:off x="-1329531" y="2397918"/>
            <a:ext cx="5372100" cy="157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E0B4"/>
              </a:buClr>
              <a:buSzPts val="9600"/>
              <a:buFont typeface="Calibri"/>
              <a:buNone/>
            </a:pPr>
            <a:r>
              <a:rPr lang="en-US" sz="9600" b="1" i="0" u="none">
                <a:solidFill>
                  <a:srgbClr val="C5E0B4"/>
                </a:solidFill>
                <a:latin typeface="Calibri"/>
                <a:ea typeface="Calibri"/>
                <a:cs typeface="Calibri"/>
                <a:sym typeface="Calibri"/>
              </a:rPr>
              <a:t>CONTENT</a:t>
            </a:r>
            <a:endParaRPr/>
          </a:p>
        </p:txBody>
      </p:sp>
      <p:grpSp>
        <p:nvGrpSpPr>
          <p:cNvPr id="153" name="Google Shape;153;p24"/>
          <p:cNvGrpSpPr/>
          <p:nvPr/>
        </p:nvGrpSpPr>
        <p:grpSpPr>
          <a:xfrm>
            <a:off x="6451853" y="2037180"/>
            <a:ext cx="1894969" cy="2289346"/>
            <a:chOff x="5843535" y="937489"/>
            <a:chExt cx="1895502" cy="2289347"/>
          </a:xfrm>
        </p:grpSpPr>
        <p:grpSp>
          <p:nvGrpSpPr>
            <p:cNvPr id="154" name="Google Shape;154;p24"/>
            <p:cNvGrpSpPr/>
            <p:nvPr/>
          </p:nvGrpSpPr>
          <p:grpSpPr>
            <a:xfrm>
              <a:off x="5843535" y="937489"/>
              <a:ext cx="1895502" cy="2289347"/>
              <a:chOff x="5843535" y="937489"/>
              <a:chExt cx="1895502" cy="2289347"/>
            </a:xfrm>
          </p:grpSpPr>
          <p:grpSp>
            <p:nvGrpSpPr>
              <p:cNvPr id="155" name="Google Shape;155;p24"/>
              <p:cNvGrpSpPr/>
              <p:nvPr/>
            </p:nvGrpSpPr>
            <p:grpSpPr>
              <a:xfrm>
                <a:off x="5843535" y="937489"/>
                <a:ext cx="1485900" cy="2128838"/>
                <a:chOff x="6173" y="2149"/>
                <a:chExt cx="936" cy="1341"/>
              </a:xfrm>
            </p:grpSpPr>
            <p:sp>
              <p:nvSpPr>
                <p:cNvPr id="156" name="Google Shape;156;p24"/>
                <p:cNvSpPr/>
                <p:nvPr/>
              </p:nvSpPr>
              <p:spPr>
                <a:xfrm>
                  <a:off x="6174" y="2150"/>
                  <a:ext cx="934" cy="13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57" name="Google Shape;157;p24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6299" y="2149"/>
                  <a:ext cx="189" cy="134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58" name="Google Shape;158;p24"/>
                <p:cNvSpPr/>
                <p:nvPr/>
              </p:nvSpPr>
              <p:spPr>
                <a:xfrm>
                  <a:off x="6173" y="2889"/>
                  <a:ext cx="274" cy="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" h="215" extrusionOk="0">
                      <a:moveTo>
                        <a:pt x="0" y="48"/>
                      </a:moveTo>
                      <a:lnTo>
                        <a:pt x="266" y="215"/>
                      </a:lnTo>
                      <a:lnTo>
                        <a:pt x="274" y="41"/>
                      </a:lnTo>
                      <a:lnTo>
                        <a:pt x="19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54823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" name="Google Shape;159;p24"/>
                <p:cNvSpPr txBox="1"/>
                <p:nvPr/>
              </p:nvSpPr>
              <p:spPr>
                <a:xfrm>
                  <a:off x="6369" y="2149"/>
                  <a:ext cx="505" cy="134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" name="Google Shape;160;p24"/>
                <p:cNvSpPr/>
                <p:nvPr/>
              </p:nvSpPr>
              <p:spPr>
                <a:xfrm>
                  <a:off x="6173" y="2478"/>
                  <a:ext cx="936" cy="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328" extrusionOk="0">
                      <a:moveTo>
                        <a:pt x="668" y="328"/>
                      </a:moveTo>
                      <a:cubicBezTo>
                        <a:pt x="0" y="328"/>
                        <a:pt x="0" y="328"/>
                        <a:pt x="0" y="328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41" y="0"/>
                        <a:pt x="341" y="0"/>
                        <a:pt x="341" y="0"/>
                      </a:cubicBezTo>
                      <a:cubicBezTo>
                        <a:pt x="522" y="0"/>
                        <a:pt x="668" y="147"/>
                        <a:pt x="668" y="328"/>
                      </a:cubicBezTo>
                      <a:close/>
                    </a:path>
                  </a:pathLst>
                </a:custGeom>
                <a:solidFill>
                  <a:srgbClr val="A9D18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61" name="Google Shape;161;p24"/>
              <p:cNvSpPr txBox="1"/>
              <p:nvPr/>
            </p:nvSpPr>
            <p:spPr>
              <a:xfrm>
                <a:off x="5843536" y="2386646"/>
                <a:ext cx="1895501" cy="8401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95959"/>
                  </a:buClr>
                  <a:buSzPts val="1800"/>
                  <a:buFont typeface="Calibri"/>
                  <a:buNone/>
                </a:pPr>
                <a:r>
                  <a:rPr lang="en-US" sz="1800" b="0" i="0" u="none" dirty="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State Action for Business Enabling Reforms (SABER)</a:t>
                </a:r>
                <a:endParaRPr dirty="0"/>
              </a:p>
            </p:txBody>
          </p:sp>
        </p:grpSp>
        <p:sp>
          <p:nvSpPr>
            <p:cNvPr id="162" name="Google Shape;162;p24"/>
            <p:cNvSpPr txBox="1"/>
            <p:nvPr/>
          </p:nvSpPr>
          <p:spPr>
            <a:xfrm>
              <a:off x="6176929" y="1562964"/>
              <a:ext cx="704889" cy="646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85723"/>
                </a:buClr>
                <a:buSzPts val="4000"/>
                <a:buFont typeface="Calibri"/>
                <a:buNone/>
              </a:pPr>
              <a:r>
                <a:rPr lang="en-US" sz="4000" b="0" i="0" u="none" dirty="0">
                  <a:solidFill>
                    <a:srgbClr val="385723"/>
                  </a:solidFill>
                  <a:latin typeface="Calibri"/>
                  <a:ea typeface="Calibri"/>
                  <a:cs typeface="Calibri"/>
                  <a:sym typeface="Calibri"/>
                </a:rPr>
                <a:t>03</a:t>
              </a:r>
              <a:endParaRPr dirty="0"/>
            </a:p>
          </p:txBody>
        </p:sp>
      </p:grpSp>
      <p:grpSp>
        <p:nvGrpSpPr>
          <p:cNvPr id="163" name="Google Shape;163;p24"/>
          <p:cNvGrpSpPr/>
          <p:nvPr/>
        </p:nvGrpSpPr>
        <p:grpSpPr>
          <a:xfrm>
            <a:off x="3790696" y="3498034"/>
            <a:ext cx="1918505" cy="2240365"/>
            <a:chOff x="5850898" y="3408780"/>
            <a:chExt cx="1917892" cy="2240366"/>
          </a:xfrm>
        </p:grpSpPr>
        <p:grpSp>
          <p:nvGrpSpPr>
            <p:cNvPr id="164" name="Google Shape;164;p24"/>
            <p:cNvGrpSpPr/>
            <p:nvPr/>
          </p:nvGrpSpPr>
          <p:grpSpPr>
            <a:xfrm>
              <a:off x="5850898" y="3408780"/>
              <a:ext cx="1917892" cy="2240366"/>
              <a:chOff x="5850898" y="3408780"/>
              <a:chExt cx="1917892" cy="2240366"/>
            </a:xfrm>
          </p:grpSpPr>
          <p:grpSp>
            <p:nvGrpSpPr>
              <p:cNvPr id="165" name="Google Shape;165;p24"/>
              <p:cNvGrpSpPr/>
              <p:nvPr/>
            </p:nvGrpSpPr>
            <p:grpSpPr>
              <a:xfrm>
                <a:off x="5850898" y="3408780"/>
                <a:ext cx="1485900" cy="2128838"/>
                <a:chOff x="6173" y="2149"/>
                <a:chExt cx="936" cy="1341"/>
              </a:xfrm>
            </p:grpSpPr>
            <p:sp>
              <p:nvSpPr>
                <p:cNvPr id="166" name="Google Shape;166;p24"/>
                <p:cNvSpPr/>
                <p:nvPr/>
              </p:nvSpPr>
              <p:spPr>
                <a:xfrm>
                  <a:off x="6174" y="2150"/>
                  <a:ext cx="934" cy="13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67" name="Google Shape;167;p24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6299" y="2149"/>
                  <a:ext cx="189" cy="134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68" name="Google Shape;168;p24"/>
                <p:cNvSpPr/>
                <p:nvPr/>
              </p:nvSpPr>
              <p:spPr>
                <a:xfrm>
                  <a:off x="6173" y="2889"/>
                  <a:ext cx="274" cy="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" h="215" extrusionOk="0">
                      <a:moveTo>
                        <a:pt x="0" y="48"/>
                      </a:moveTo>
                      <a:lnTo>
                        <a:pt x="266" y="215"/>
                      </a:lnTo>
                      <a:lnTo>
                        <a:pt x="274" y="41"/>
                      </a:lnTo>
                      <a:lnTo>
                        <a:pt x="19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54823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" name="Google Shape;169;p24"/>
                <p:cNvSpPr txBox="1"/>
                <p:nvPr/>
              </p:nvSpPr>
              <p:spPr>
                <a:xfrm>
                  <a:off x="6369" y="2149"/>
                  <a:ext cx="505" cy="134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" name="Google Shape;170;p24"/>
                <p:cNvSpPr/>
                <p:nvPr/>
              </p:nvSpPr>
              <p:spPr>
                <a:xfrm>
                  <a:off x="6173" y="2478"/>
                  <a:ext cx="936" cy="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328" extrusionOk="0">
                      <a:moveTo>
                        <a:pt x="668" y="328"/>
                      </a:moveTo>
                      <a:cubicBezTo>
                        <a:pt x="0" y="328"/>
                        <a:pt x="0" y="328"/>
                        <a:pt x="0" y="328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41" y="0"/>
                        <a:pt x="341" y="0"/>
                        <a:pt x="341" y="0"/>
                      </a:cubicBezTo>
                      <a:cubicBezTo>
                        <a:pt x="522" y="0"/>
                        <a:pt x="668" y="147"/>
                        <a:pt x="668" y="328"/>
                      </a:cubicBezTo>
                      <a:close/>
                    </a:path>
                  </a:pathLst>
                </a:custGeom>
                <a:solidFill>
                  <a:srgbClr val="A9D18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1" name="Google Shape;171;p24"/>
              <p:cNvSpPr txBox="1"/>
              <p:nvPr/>
            </p:nvSpPr>
            <p:spPr>
              <a:xfrm>
                <a:off x="5850898" y="4808956"/>
                <a:ext cx="1917892" cy="8401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95959"/>
                  </a:buClr>
                  <a:buSzPts val="1800"/>
                  <a:buFont typeface="Calibri"/>
                  <a:buNone/>
                </a:pPr>
                <a:r>
                  <a:rPr lang="en-US" sz="1800" b="0" i="0" u="none" dirty="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Subnational </a:t>
                </a:r>
                <a:r>
                  <a:rPr lang="en-US" sz="1800" dirty="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Ease of Doing Business Report</a:t>
                </a:r>
                <a:r>
                  <a:rPr lang="en-US" sz="1800" b="0" i="0" u="none" dirty="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 dirty="0"/>
              </a:p>
            </p:txBody>
          </p:sp>
        </p:grpSp>
        <p:sp>
          <p:nvSpPr>
            <p:cNvPr id="172" name="Google Shape;172;p24"/>
            <p:cNvSpPr txBox="1"/>
            <p:nvPr/>
          </p:nvSpPr>
          <p:spPr>
            <a:xfrm>
              <a:off x="6174761" y="4018380"/>
              <a:ext cx="704879" cy="646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85723"/>
                </a:buClr>
                <a:buSzPts val="4000"/>
                <a:buFont typeface="Calibri"/>
                <a:buNone/>
              </a:pPr>
              <a:r>
                <a:rPr lang="en-US" sz="4000" b="0" i="0" u="none">
                  <a:solidFill>
                    <a:srgbClr val="385723"/>
                  </a:solidFill>
                  <a:latin typeface="Calibri"/>
                  <a:ea typeface="Calibri"/>
                  <a:cs typeface="Calibri"/>
                  <a:sym typeface="Calibri"/>
                </a:rPr>
                <a:t>02</a:t>
              </a:r>
              <a:endParaRPr/>
            </a:p>
          </p:txBody>
        </p:sp>
      </p:grpSp>
      <p:grpSp>
        <p:nvGrpSpPr>
          <p:cNvPr id="173" name="Google Shape;173;p24"/>
          <p:cNvGrpSpPr/>
          <p:nvPr/>
        </p:nvGrpSpPr>
        <p:grpSpPr>
          <a:xfrm>
            <a:off x="3777975" y="780235"/>
            <a:ext cx="1987550" cy="2128837"/>
            <a:chOff x="5843535" y="937489"/>
            <a:chExt cx="1987568" cy="2128838"/>
          </a:xfrm>
        </p:grpSpPr>
        <p:grpSp>
          <p:nvGrpSpPr>
            <p:cNvPr id="174" name="Google Shape;174;p24"/>
            <p:cNvGrpSpPr/>
            <p:nvPr/>
          </p:nvGrpSpPr>
          <p:grpSpPr>
            <a:xfrm>
              <a:off x="5843535" y="937489"/>
              <a:ext cx="1987568" cy="2128838"/>
              <a:chOff x="5843535" y="937489"/>
              <a:chExt cx="1987568" cy="2128838"/>
            </a:xfrm>
          </p:grpSpPr>
          <p:grpSp>
            <p:nvGrpSpPr>
              <p:cNvPr id="175" name="Google Shape;175;p24"/>
              <p:cNvGrpSpPr/>
              <p:nvPr/>
            </p:nvGrpSpPr>
            <p:grpSpPr>
              <a:xfrm>
                <a:off x="5843535" y="937489"/>
                <a:ext cx="1485900" cy="2128838"/>
                <a:chOff x="6173" y="2149"/>
                <a:chExt cx="936" cy="1341"/>
              </a:xfrm>
            </p:grpSpPr>
            <p:sp>
              <p:nvSpPr>
                <p:cNvPr id="176" name="Google Shape;176;p24"/>
                <p:cNvSpPr/>
                <p:nvPr/>
              </p:nvSpPr>
              <p:spPr>
                <a:xfrm>
                  <a:off x="6174" y="2150"/>
                  <a:ext cx="934" cy="13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7" name="Google Shape;177;p24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6299" y="2149"/>
                  <a:ext cx="189" cy="134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78" name="Google Shape;178;p24"/>
                <p:cNvSpPr/>
                <p:nvPr/>
              </p:nvSpPr>
              <p:spPr>
                <a:xfrm>
                  <a:off x="6173" y="2889"/>
                  <a:ext cx="274" cy="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" h="215" extrusionOk="0">
                      <a:moveTo>
                        <a:pt x="0" y="48"/>
                      </a:moveTo>
                      <a:lnTo>
                        <a:pt x="266" y="215"/>
                      </a:lnTo>
                      <a:lnTo>
                        <a:pt x="274" y="41"/>
                      </a:lnTo>
                      <a:lnTo>
                        <a:pt x="19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54823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" name="Google Shape;179;p24"/>
                <p:cNvSpPr txBox="1"/>
                <p:nvPr/>
              </p:nvSpPr>
              <p:spPr>
                <a:xfrm>
                  <a:off x="6369" y="2149"/>
                  <a:ext cx="505" cy="134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" name="Google Shape;180;p24"/>
                <p:cNvSpPr/>
                <p:nvPr/>
              </p:nvSpPr>
              <p:spPr>
                <a:xfrm>
                  <a:off x="6173" y="2478"/>
                  <a:ext cx="936" cy="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328" extrusionOk="0">
                      <a:moveTo>
                        <a:pt x="668" y="328"/>
                      </a:moveTo>
                      <a:cubicBezTo>
                        <a:pt x="0" y="328"/>
                        <a:pt x="0" y="328"/>
                        <a:pt x="0" y="328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41" y="0"/>
                        <a:pt x="341" y="0"/>
                        <a:pt x="341" y="0"/>
                      </a:cubicBezTo>
                      <a:cubicBezTo>
                        <a:pt x="522" y="0"/>
                        <a:pt x="668" y="147"/>
                        <a:pt x="668" y="328"/>
                      </a:cubicBezTo>
                      <a:close/>
                    </a:path>
                  </a:pathLst>
                </a:custGeom>
                <a:solidFill>
                  <a:srgbClr val="38572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81" name="Google Shape;181;p24"/>
              <p:cNvSpPr txBox="1"/>
              <p:nvPr/>
            </p:nvSpPr>
            <p:spPr>
              <a:xfrm>
                <a:off x="6299165" y="2345602"/>
                <a:ext cx="1531938" cy="5908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95959"/>
                  </a:buClr>
                  <a:buSzPts val="1800"/>
                  <a:buFont typeface="Calibri"/>
                  <a:buNone/>
                </a:pPr>
                <a:r>
                  <a:rPr lang="en-US" sz="1800" b="0" i="0" u="none" dirty="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Subnational Agenda</a:t>
                </a:r>
                <a:endParaRPr lang="en-US" sz="1800" dirty="0"/>
              </a:p>
            </p:txBody>
          </p:sp>
        </p:grpSp>
        <p:sp>
          <p:nvSpPr>
            <p:cNvPr id="182" name="Google Shape;182;p24"/>
            <p:cNvSpPr txBox="1"/>
            <p:nvPr/>
          </p:nvSpPr>
          <p:spPr>
            <a:xfrm>
              <a:off x="6176741" y="1563198"/>
              <a:ext cx="704855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Calibri"/>
                <a:buNone/>
              </a:pPr>
              <a:r>
                <a:rPr lang="en-US" sz="4000" b="1" i="0" u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01</a:t>
              </a:r>
              <a:endParaRPr dirty="0"/>
            </a:p>
          </p:txBody>
        </p:sp>
      </p:grpSp>
      <p:sp>
        <p:nvSpPr>
          <p:cNvPr id="193" name="Google Shape;193;p24"/>
          <p:cNvSpPr txBox="1"/>
          <p:nvPr/>
        </p:nvSpPr>
        <p:spPr>
          <a:xfrm>
            <a:off x="9437731" y="6427689"/>
            <a:ext cx="2227262" cy="172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8275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Quattrocento Sans"/>
              <a:buNone/>
            </a:pPr>
            <a:r>
              <a:rPr lang="en-US" sz="1000" b="1" i="0" u="none" dirty="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PAGE 10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1839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33"/>
          <p:cNvSpPr txBox="1">
            <a:spLocks noGrp="1"/>
          </p:cNvSpPr>
          <p:nvPr>
            <p:ph type="title"/>
          </p:nvPr>
        </p:nvSpPr>
        <p:spPr>
          <a:xfrm>
            <a:off x="784225" y="396875"/>
            <a:ext cx="8507412" cy="41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Calibri"/>
              <a:buNone/>
            </a:pPr>
            <a:r>
              <a:rPr lang="en-US" sz="2600" b="0" i="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Subnational EoDB Baseline Survey</a:t>
            </a:r>
            <a:endParaRPr/>
          </a:p>
        </p:txBody>
      </p:sp>
      <p:pic>
        <p:nvPicPr>
          <p:cNvPr id="596" name="Google Shape;596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66287" y="433387"/>
            <a:ext cx="2089150" cy="458787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p33"/>
          <p:cNvSpPr/>
          <p:nvPr/>
        </p:nvSpPr>
        <p:spPr>
          <a:xfrm>
            <a:off x="10936287" y="6273800"/>
            <a:ext cx="1074737" cy="481012"/>
          </a:xfrm>
          <a:custGeom>
            <a:avLst/>
            <a:gdLst/>
            <a:ahLst/>
            <a:cxnLst/>
            <a:rect l="l" t="t" r="r" b="b"/>
            <a:pathLst>
              <a:path w="1074409" h="714412" extrusionOk="0">
                <a:moveTo>
                  <a:pt x="0" y="0"/>
                </a:moveTo>
                <a:lnTo>
                  <a:pt x="799609" y="0"/>
                </a:lnTo>
                <a:lnTo>
                  <a:pt x="1074409" y="714412"/>
                </a:lnTo>
                <a:lnTo>
                  <a:pt x="274800" y="714412"/>
                </a:lnTo>
                <a:lnTo>
                  <a:pt x="0" y="0"/>
                </a:lnTo>
                <a:close/>
              </a:path>
            </a:pathLst>
          </a:custGeom>
          <a:solidFill>
            <a:srgbClr val="C4E0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33"/>
          <p:cNvSpPr txBox="1"/>
          <p:nvPr/>
        </p:nvSpPr>
        <p:spPr>
          <a:xfrm rot="10800000" flipH="1">
            <a:off x="6456362" y="6540500"/>
            <a:ext cx="4630737" cy="28575"/>
          </a:xfrm>
          <a:prstGeom prst="rect">
            <a:avLst/>
          </a:prstGeom>
          <a:solidFill>
            <a:srgbClr val="A9D18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33"/>
          <p:cNvSpPr txBox="1"/>
          <p:nvPr/>
        </p:nvSpPr>
        <p:spPr>
          <a:xfrm>
            <a:off x="9493250" y="6472932"/>
            <a:ext cx="2227262" cy="172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8275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Quattrocento Sans"/>
              <a:buNone/>
            </a:pPr>
            <a:r>
              <a:rPr lang="en-US" sz="1000" b="1" i="0" u="none" dirty="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PAGE 11</a:t>
            </a:r>
            <a:endParaRPr dirty="0"/>
          </a:p>
        </p:txBody>
      </p:sp>
      <p:grpSp>
        <p:nvGrpSpPr>
          <p:cNvPr id="600" name="Google Shape;600;p33"/>
          <p:cNvGrpSpPr/>
          <p:nvPr/>
        </p:nvGrpSpPr>
        <p:grpSpPr>
          <a:xfrm>
            <a:off x="0" y="0"/>
            <a:ext cx="12192000" cy="98425"/>
            <a:chOff x="-1" y="292"/>
            <a:chExt cx="12192001" cy="97583"/>
          </a:xfrm>
        </p:grpSpPr>
        <p:sp>
          <p:nvSpPr>
            <p:cNvPr id="601" name="Google Shape;601;p33"/>
            <p:cNvSpPr txBox="1"/>
            <p:nvPr/>
          </p:nvSpPr>
          <p:spPr>
            <a:xfrm flipH="1">
              <a:off x="31812" y="292"/>
              <a:ext cx="12160188" cy="97583"/>
            </a:xfrm>
            <a:prstGeom prst="rect">
              <a:avLst/>
            </a:pr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10001" y="292"/>
              <a:ext cx="6598761" cy="97583"/>
            </a:xfrm>
            <a:custGeom>
              <a:avLst/>
              <a:gdLst/>
              <a:ahLst/>
              <a:cxnLst/>
              <a:rect l="l" t="t" r="r" b="b"/>
              <a:pathLst>
                <a:path w="4173" h="94" extrusionOk="0">
                  <a:moveTo>
                    <a:pt x="4121" y="0"/>
                  </a:moveTo>
                  <a:lnTo>
                    <a:pt x="4173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4121" y="0"/>
                  </a:lnTo>
                  <a:close/>
                </a:path>
              </a:pathLst>
            </a:custGeom>
            <a:solidFill>
              <a:srgbClr val="A8D08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-1" y="292"/>
              <a:ext cx="4048125" cy="97583"/>
            </a:xfrm>
            <a:custGeom>
              <a:avLst/>
              <a:gdLst/>
              <a:ahLst/>
              <a:cxnLst/>
              <a:rect l="l" t="t" r="r" b="b"/>
              <a:pathLst>
                <a:path w="2560" h="94" extrusionOk="0">
                  <a:moveTo>
                    <a:pt x="2508" y="0"/>
                  </a:moveTo>
                  <a:lnTo>
                    <a:pt x="2560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2508" y="0"/>
                  </a:lnTo>
                  <a:close/>
                </a:path>
              </a:pathLst>
            </a:custGeom>
            <a:solidFill>
              <a:srgbClr val="C4E0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4" name="Google Shape;604;p33"/>
          <p:cNvSpPr txBox="1"/>
          <p:nvPr/>
        </p:nvSpPr>
        <p:spPr>
          <a:xfrm>
            <a:off x="144462" y="423862"/>
            <a:ext cx="412750" cy="385762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5" name="Google Shape;605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45087" y="790575"/>
            <a:ext cx="2774950" cy="3814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33" descr="A picture containing text, sky, screenshot, cable-stayed bridg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32825" y="1736725"/>
            <a:ext cx="2565400" cy="3630612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Google Shape;607;p33"/>
          <p:cNvSpPr txBox="1"/>
          <p:nvPr/>
        </p:nvSpPr>
        <p:spPr>
          <a:xfrm>
            <a:off x="4918075" y="4549775"/>
            <a:ext cx="3373500" cy="4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Subnational Ease of Doing Business Baseline Survey, released March 2021</a:t>
            </a:r>
            <a:endParaRPr/>
          </a:p>
        </p:txBody>
      </p:sp>
      <p:sp>
        <p:nvSpPr>
          <p:cNvPr id="608" name="Google Shape;608;p33"/>
          <p:cNvSpPr txBox="1"/>
          <p:nvPr/>
        </p:nvSpPr>
        <p:spPr>
          <a:xfrm>
            <a:off x="8266112" y="5500687"/>
            <a:ext cx="3778200" cy="4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200" b="0" i="0" u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Subnational Ease of Doing Business Survey Report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released March 2023</a:t>
            </a:r>
            <a:endParaRPr/>
          </a:p>
        </p:txBody>
      </p:sp>
      <p:sp>
        <p:nvSpPr>
          <p:cNvPr id="609" name="Google Shape;609;p33"/>
          <p:cNvSpPr txBox="1"/>
          <p:nvPr/>
        </p:nvSpPr>
        <p:spPr>
          <a:xfrm>
            <a:off x="234950" y="1249362"/>
            <a:ext cx="4556125" cy="590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May 2018, the NEC approved use of a subnational survey methodology framework developed by the Subnational Technical Working Group</a:t>
            </a:r>
            <a:endParaRPr/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Provide a status report on the attractiveness of states attractiveness in terms of business climate reforms as a reference resource for micro, small and medium sized enterprises (MSMEs) and the general business community.</a:t>
            </a:r>
            <a:endParaRPr/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Support State Ease of Doing Business Councils to craft their reform agendas and implementation roadmaps based on empirical data and feedback from a cross-section of MSMEs across the 36 States and the FCT.</a:t>
            </a:r>
            <a:endParaRPr/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34"/>
          <p:cNvSpPr txBox="1"/>
          <p:nvPr/>
        </p:nvSpPr>
        <p:spPr>
          <a:xfrm>
            <a:off x="554037" y="2465387"/>
            <a:ext cx="2762250" cy="246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Quattrocento Sans"/>
              <a:buChar char="​"/>
            </a:pPr>
            <a:r>
              <a:rPr lang="en-US" sz="16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Infrastructure</a:t>
            </a:r>
            <a:endParaRPr/>
          </a:p>
        </p:txBody>
      </p:sp>
      <p:sp>
        <p:nvSpPr>
          <p:cNvPr id="615" name="Google Shape;615;p34"/>
          <p:cNvSpPr txBox="1"/>
          <p:nvPr/>
        </p:nvSpPr>
        <p:spPr>
          <a:xfrm>
            <a:off x="554037" y="4638675"/>
            <a:ext cx="2762250" cy="246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Quattrocento Sans"/>
              <a:buChar char="​"/>
            </a:pPr>
            <a:r>
              <a:rPr lang="en-US" sz="16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Secure and stable environment</a:t>
            </a:r>
            <a:endParaRPr/>
          </a:p>
        </p:txBody>
      </p:sp>
      <p:sp>
        <p:nvSpPr>
          <p:cNvPr id="616" name="Google Shape;616;p34"/>
          <p:cNvSpPr txBox="1"/>
          <p:nvPr/>
        </p:nvSpPr>
        <p:spPr>
          <a:xfrm>
            <a:off x="554037" y="4965700"/>
            <a:ext cx="4073525" cy="430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Quattrocento Sans"/>
              <a:buChar char="​"/>
            </a:pPr>
            <a:r>
              <a:rPr lang="en-US" sz="14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Secure and stable environment: </a:t>
            </a:r>
            <a:r>
              <a:rPr lang="en-US" sz="1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Availability and experience</a:t>
            </a:r>
            <a:endParaRPr/>
          </a:p>
        </p:txBody>
      </p:sp>
      <p:sp>
        <p:nvSpPr>
          <p:cNvPr id="617" name="Google Shape;617;p34"/>
          <p:cNvSpPr txBox="1"/>
          <p:nvPr/>
        </p:nvSpPr>
        <p:spPr>
          <a:xfrm>
            <a:off x="554037" y="2792412"/>
            <a:ext cx="4073525" cy="9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Quattrocento Sans"/>
              <a:buChar char="​"/>
            </a:pPr>
            <a:r>
              <a:rPr lang="en-US" sz="14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Electricity: </a:t>
            </a:r>
            <a:r>
              <a:rPr lang="en-US" sz="1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Availability, cost, and experience</a:t>
            </a:r>
            <a:endParaRPr/>
          </a:p>
          <a:p>
            <a:pPr marL="0" marR="0" lvl="0" indent="-88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Quattrocento Sans"/>
              <a:buChar char="​"/>
            </a:pPr>
            <a:r>
              <a:rPr lang="en-US" sz="14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Transportation:</a:t>
            </a:r>
            <a:r>
              <a:rPr lang="en-US" sz="1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Availability and quality</a:t>
            </a:r>
            <a:endParaRPr/>
          </a:p>
          <a:p>
            <a:pPr marL="0" marR="0" lvl="0" indent="-88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Quattrocento Sans"/>
              <a:buChar char="​"/>
            </a:pPr>
            <a:r>
              <a:rPr lang="en-US" sz="14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Logistics:</a:t>
            </a:r>
            <a:r>
              <a:rPr lang="en-US" sz="1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Availability, cost, and quality</a:t>
            </a:r>
            <a:endParaRPr/>
          </a:p>
          <a:p>
            <a:pPr marL="0" marR="0" lvl="0" indent="-88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Quattrocento Sans"/>
              <a:buChar char="​"/>
            </a:pPr>
            <a:r>
              <a:rPr lang="en-US" sz="14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Telecoms and Internet: </a:t>
            </a:r>
            <a:r>
              <a:rPr lang="en-US" sz="1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Cost and quality</a:t>
            </a:r>
            <a:endParaRPr/>
          </a:p>
        </p:txBody>
      </p:sp>
      <p:sp>
        <p:nvSpPr>
          <p:cNvPr id="618" name="Google Shape;618;p34"/>
          <p:cNvSpPr txBox="1"/>
          <p:nvPr/>
        </p:nvSpPr>
        <p:spPr>
          <a:xfrm>
            <a:off x="4506912" y="2219325"/>
            <a:ext cx="3173412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Quattrocento Sans"/>
              <a:buChar char="​"/>
            </a:pPr>
            <a:r>
              <a:rPr lang="en-US" sz="16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Transparency and Accessibility</a:t>
            </a:r>
            <a:br>
              <a:rPr lang="en-US" sz="16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Information</a:t>
            </a:r>
            <a:endParaRPr/>
          </a:p>
        </p:txBody>
      </p:sp>
      <p:sp>
        <p:nvSpPr>
          <p:cNvPr id="619" name="Google Shape;619;p34"/>
          <p:cNvSpPr txBox="1"/>
          <p:nvPr/>
        </p:nvSpPr>
        <p:spPr>
          <a:xfrm>
            <a:off x="4506912" y="2792412"/>
            <a:ext cx="3173412" cy="900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Quattrocento Sans"/>
              <a:buChar char="​"/>
            </a:pPr>
            <a:r>
              <a:rPr lang="en-US" sz="14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Investment promotion: </a:t>
            </a:r>
            <a:r>
              <a:rPr lang="en-US" sz="1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Availability and experience</a:t>
            </a:r>
            <a:endParaRPr/>
          </a:p>
          <a:p>
            <a:pPr marL="0" marR="0" lvl="0" indent="-88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Quattrocento Sans"/>
              <a:buChar char="​"/>
            </a:pPr>
            <a:r>
              <a:rPr lang="en-US" sz="14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Information structures: </a:t>
            </a:r>
            <a:r>
              <a:rPr lang="en-US" sz="1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Availability and awareness</a:t>
            </a:r>
            <a:endParaRPr/>
          </a:p>
        </p:txBody>
      </p:sp>
      <p:sp>
        <p:nvSpPr>
          <p:cNvPr id="620" name="Google Shape;620;p34"/>
          <p:cNvSpPr txBox="1"/>
          <p:nvPr/>
        </p:nvSpPr>
        <p:spPr>
          <a:xfrm>
            <a:off x="4506912" y="4638675"/>
            <a:ext cx="3173412" cy="246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Quattrocento Sans"/>
              <a:buChar char="​"/>
            </a:pPr>
            <a:r>
              <a:rPr lang="en-US" sz="16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Regulatory Environment</a:t>
            </a:r>
            <a:endParaRPr/>
          </a:p>
        </p:txBody>
      </p:sp>
      <p:sp>
        <p:nvSpPr>
          <p:cNvPr id="621" name="Google Shape;621;p34"/>
          <p:cNvSpPr txBox="1"/>
          <p:nvPr/>
        </p:nvSpPr>
        <p:spPr>
          <a:xfrm>
            <a:off x="4506912" y="4965700"/>
            <a:ext cx="4071937" cy="166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Quattrocento Sans"/>
              <a:buChar char="​"/>
            </a:pPr>
            <a:r>
              <a:rPr lang="en-US" sz="14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Registering a business: </a:t>
            </a:r>
            <a:r>
              <a:rPr lang="en-US" sz="1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Availability, cost, and experience</a:t>
            </a:r>
            <a:endParaRPr/>
          </a:p>
          <a:p>
            <a:pPr marL="0" marR="0" lvl="0" indent="-88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Quattrocento Sans"/>
              <a:buChar char="​"/>
            </a:pPr>
            <a:r>
              <a:rPr lang="en-US" sz="14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Process around renewing licenses: </a:t>
            </a:r>
            <a:r>
              <a:rPr lang="en-US" sz="1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Availability, cost, and experience</a:t>
            </a:r>
            <a:endParaRPr/>
          </a:p>
          <a:p>
            <a:pPr marL="0" marR="0" lvl="0" indent="-88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Quattrocento Sans"/>
              <a:buChar char="​"/>
            </a:pPr>
            <a:r>
              <a:rPr lang="en-US" sz="14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Enforcing contracts: </a:t>
            </a:r>
            <a:r>
              <a:rPr lang="en-US" sz="1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Availability and accessibility</a:t>
            </a:r>
            <a:endParaRPr/>
          </a:p>
          <a:p>
            <a:pPr marL="0" marR="0" lvl="0" indent="-88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Quattrocento Sans"/>
              <a:buChar char="​"/>
            </a:pPr>
            <a:r>
              <a:rPr lang="en-US" sz="14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Land &amp; property acquisition &amp; development: </a:t>
            </a:r>
            <a:r>
              <a:rPr lang="en-US" sz="1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Availability, cost, and experience</a:t>
            </a:r>
            <a:endParaRPr/>
          </a:p>
          <a:p>
            <a:pPr marL="0" marR="0" lvl="0" indent="-88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Quattrocento Sans"/>
              <a:buChar char="​"/>
            </a:pPr>
            <a:r>
              <a:rPr lang="en-US" sz="14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Paying taxes: </a:t>
            </a:r>
            <a:r>
              <a:rPr lang="en-US" sz="1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Availability, cost, and experience</a:t>
            </a:r>
            <a:endParaRPr/>
          </a:p>
        </p:txBody>
      </p:sp>
      <p:sp>
        <p:nvSpPr>
          <p:cNvPr id="622" name="Google Shape;622;p34"/>
          <p:cNvSpPr txBox="1"/>
          <p:nvPr/>
        </p:nvSpPr>
        <p:spPr>
          <a:xfrm>
            <a:off x="8870950" y="2465387"/>
            <a:ext cx="2762250" cy="246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Quattrocento Sans"/>
              <a:buChar char="​"/>
            </a:pPr>
            <a:r>
              <a:rPr lang="en-US" sz="16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Skills and Labour</a:t>
            </a:r>
            <a:endParaRPr/>
          </a:p>
        </p:txBody>
      </p:sp>
      <p:sp>
        <p:nvSpPr>
          <p:cNvPr id="623" name="Google Shape;623;p34"/>
          <p:cNvSpPr txBox="1"/>
          <p:nvPr/>
        </p:nvSpPr>
        <p:spPr>
          <a:xfrm>
            <a:off x="8870950" y="4638675"/>
            <a:ext cx="2762250" cy="246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Quattrocento Sans"/>
              <a:buChar char="​"/>
            </a:pPr>
            <a:r>
              <a:rPr lang="en-US" sz="16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Economic Opportunity</a:t>
            </a:r>
            <a:endParaRPr/>
          </a:p>
        </p:txBody>
      </p:sp>
      <p:sp>
        <p:nvSpPr>
          <p:cNvPr id="624" name="Google Shape;624;p34"/>
          <p:cNvSpPr txBox="1"/>
          <p:nvPr/>
        </p:nvSpPr>
        <p:spPr>
          <a:xfrm>
            <a:off x="8870950" y="2792412"/>
            <a:ext cx="2762250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Quattrocento Sans"/>
              <a:buChar char="​"/>
            </a:pPr>
            <a:r>
              <a:rPr lang="en-US" sz="14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Skills and Labour:</a:t>
            </a:r>
            <a:r>
              <a:rPr lang="en-US" sz="1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Availability</a:t>
            </a:r>
            <a:endParaRPr/>
          </a:p>
        </p:txBody>
      </p:sp>
      <p:sp>
        <p:nvSpPr>
          <p:cNvPr id="625" name="Google Shape;625;p34"/>
          <p:cNvSpPr txBox="1"/>
          <p:nvPr/>
        </p:nvSpPr>
        <p:spPr>
          <a:xfrm>
            <a:off x="8870950" y="4965700"/>
            <a:ext cx="2762250" cy="136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Quattrocento Sans"/>
              <a:buChar char="​"/>
            </a:pPr>
            <a:r>
              <a:rPr lang="en-US" sz="14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Access to funding: </a:t>
            </a:r>
            <a:r>
              <a:rPr lang="en-US" sz="1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Availability, cost, and experience</a:t>
            </a:r>
            <a:endParaRPr/>
          </a:p>
          <a:p>
            <a:pPr marL="0" marR="0" lvl="0" indent="-88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Quattrocento Sans"/>
              <a:buChar char="​"/>
            </a:pPr>
            <a:r>
              <a:rPr lang="en-US" sz="14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Access to forex: </a:t>
            </a:r>
            <a:r>
              <a:rPr lang="en-US" sz="1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Availability and experience</a:t>
            </a:r>
            <a:endParaRPr/>
          </a:p>
          <a:p>
            <a:pPr marL="0" marR="0" lvl="0" indent="-88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Quattrocento Sans"/>
              <a:buChar char="​"/>
            </a:pPr>
            <a:r>
              <a:rPr lang="en-US" sz="14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Access to new/range of customers: </a:t>
            </a:r>
            <a:r>
              <a:rPr lang="en-US" sz="1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Accessibility</a:t>
            </a:r>
            <a:endParaRPr/>
          </a:p>
        </p:txBody>
      </p:sp>
      <p:cxnSp>
        <p:nvCxnSpPr>
          <p:cNvPr id="626" name="Google Shape;626;p34"/>
          <p:cNvCxnSpPr/>
          <p:nvPr/>
        </p:nvCxnSpPr>
        <p:spPr>
          <a:xfrm>
            <a:off x="560387" y="2728912"/>
            <a:ext cx="2755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27" name="Google Shape;627;p34"/>
          <p:cNvSpPr/>
          <p:nvPr/>
        </p:nvSpPr>
        <p:spPr>
          <a:xfrm>
            <a:off x="554037" y="2705100"/>
            <a:ext cx="404812" cy="46037"/>
          </a:xfrm>
          <a:prstGeom prst="parallelogram">
            <a:avLst>
              <a:gd name="adj" fmla="val 610"/>
            </a:avLst>
          </a:prstGeom>
          <a:solidFill>
            <a:srgbClr val="A9D18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28" name="Google Shape;628;p34"/>
          <p:cNvCxnSpPr/>
          <p:nvPr/>
        </p:nvCxnSpPr>
        <p:spPr>
          <a:xfrm>
            <a:off x="4516437" y="2728912"/>
            <a:ext cx="3163887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29" name="Google Shape;629;p34"/>
          <p:cNvSpPr/>
          <p:nvPr/>
        </p:nvSpPr>
        <p:spPr>
          <a:xfrm>
            <a:off x="4511675" y="2705100"/>
            <a:ext cx="403225" cy="46037"/>
          </a:xfrm>
          <a:prstGeom prst="parallelogram">
            <a:avLst>
              <a:gd name="adj" fmla="val 610"/>
            </a:avLst>
          </a:prstGeom>
          <a:solidFill>
            <a:srgbClr val="A9D18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30" name="Google Shape;630;p34"/>
          <p:cNvCxnSpPr/>
          <p:nvPr/>
        </p:nvCxnSpPr>
        <p:spPr>
          <a:xfrm>
            <a:off x="8877300" y="2728912"/>
            <a:ext cx="2755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31" name="Google Shape;631;p34"/>
          <p:cNvSpPr/>
          <p:nvPr/>
        </p:nvSpPr>
        <p:spPr>
          <a:xfrm>
            <a:off x="8870950" y="2705100"/>
            <a:ext cx="404812" cy="46037"/>
          </a:xfrm>
          <a:prstGeom prst="parallelogram">
            <a:avLst>
              <a:gd name="adj" fmla="val 610"/>
            </a:avLst>
          </a:prstGeom>
          <a:solidFill>
            <a:srgbClr val="A9D18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2" name="Google Shape;632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69362" y="4876800"/>
            <a:ext cx="2773362" cy="42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11675" y="4876800"/>
            <a:ext cx="3181350" cy="42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4037" y="4876800"/>
            <a:ext cx="2774950" cy="42862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34"/>
          <p:cNvSpPr txBox="1"/>
          <p:nvPr/>
        </p:nvSpPr>
        <p:spPr>
          <a:xfrm>
            <a:off x="554037" y="6651625"/>
            <a:ext cx="7278687" cy="12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Quattrocento Sans"/>
              <a:buChar char="​"/>
            </a:pPr>
            <a:r>
              <a:rPr lang="en-US" sz="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Source: 2023 Subnational Ease of Doing Business in Nigeria Survey</a:t>
            </a:r>
            <a:endParaRPr/>
          </a:p>
        </p:txBody>
      </p:sp>
      <p:sp>
        <p:nvSpPr>
          <p:cNvPr id="636" name="Google Shape;636;p34"/>
          <p:cNvSpPr txBox="1"/>
          <p:nvPr/>
        </p:nvSpPr>
        <p:spPr>
          <a:xfrm>
            <a:off x="390525" y="342244"/>
            <a:ext cx="8654621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2nd Subnational </a:t>
            </a:r>
            <a:r>
              <a:rPr lang="en-US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EoDB</a:t>
            </a: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Report is an improvement on the 2021 Baseline Report</a:t>
            </a:r>
            <a:endParaRPr dirty="0"/>
          </a:p>
        </p:txBody>
      </p:sp>
      <p:cxnSp>
        <p:nvCxnSpPr>
          <p:cNvPr id="637" name="Google Shape;637;p34"/>
          <p:cNvCxnSpPr/>
          <p:nvPr/>
        </p:nvCxnSpPr>
        <p:spPr>
          <a:xfrm>
            <a:off x="392112" y="1419225"/>
            <a:ext cx="11082337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38" name="Google Shape;638;p34"/>
          <p:cNvSpPr txBox="1"/>
          <p:nvPr/>
        </p:nvSpPr>
        <p:spPr>
          <a:xfrm>
            <a:off x="390525" y="1165225"/>
            <a:ext cx="110823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indicators with 16 sub-indicators </a:t>
            </a:r>
            <a:endParaRPr/>
          </a:p>
        </p:txBody>
      </p:sp>
      <p:pic>
        <p:nvPicPr>
          <p:cNvPr id="639" name="Google Shape;639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0087" y="1508125"/>
            <a:ext cx="6985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3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40325" y="1514475"/>
            <a:ext cx="49022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3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72075" y="3784600"/>
            <a:ext cx="7493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3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259887" y="3886200"/>
            <a:ext cx="825500" cy="66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3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00087" y="3881437"/>
            <a:ext cx="7366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459;p30">
            <a:extLst>
              <a:ext uri="{FF2B5EF4-FFF2-40B4-BE49-F238E27FC236}">
                <a16:creationId xmlns:a16="http://schemas.microsoft.com/office/drawing/2014/main" id="{1D02D0C2-00EB-DA80-BC7F-1928F92DC7E0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666287" y="433387"/>
            <a:ext cx="2089150" cy="4587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oogle Shape;463;p30">
            <a:extLst>
              <a:ext uri="{FF2B5EF4-FFF2-40B4-BE49-F238E27FC236}">
                <a16:creationId xmlns:a16="http://schemas.microsoft.com/office/drawing/2014/main" id="{BF06A4BF-1B8E-36F2-17A6-E374C212EE2B}"/>
              </a:ext>
            </a:extLst>
          </p:cNvPr>
          <p:cNvGrpSpPr/>
          <p:nvPr/>
        </p:nvGrpSpPr>
        <p:grpSpPr>
          <a:xfrm>
            <a:off x="0" y="0"/>
            <a:ext cx="12192000" cy="98425"/>
            <a:chOff x="-1" y="292"/>
            <a:chExt cx="12192001" cy="97583"/>
          </a:xfrm>
        </p:grpSpPr>
        <p:sp>
          <p:nvSpPr>
            <p:cNvPr id="4" name="Google Shape;464;p30">
              <a:extLst>
                <a:ext uri="{FF2B5EF4-FFF2-40B4-BE49-F238E27FC236}">
                  <a16:creationId xmlns:a16="http://schemas.microsoft.com/office/drawing/2014/main" id="{533EA4B2-F49F-9627-365F-148EC1844845}"/>
                </a:ext>
              </a:extLst>
            </p:cNvPr>
            <p:cNvSpPr txBox="1"/>
            <p:nvPr/>
          </p:nvSpPr>
          <p:spPr>
            <a:xfrm flipH="1">
              <a:off x="31812" y="292"/>
              <a:ext cx="12160188" cy="97583"/>
            </a:xfrm>
            <a:prstGeom prst="rect">
              <a:avLst/>
            </a:pr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465;p30">
              <a:extLst>
                <a:ext uri="{FF2B5EF4-FFF2-40B4-BE49-F238E27FC236}">
                  <a16:creationId xmlns:a16="http://schemas.microsoft.com/office/drawing/2014/main" id="{5439346A-ADB6-DF2F-B430-5CA18CC7910F}"/>
                </a:ext>
              </a:extLst>
            </p:cNvPr>
            <p:cNvSpPr/>
            <p:nvPr/>
          </p:nvSpPr>
          <p:spPr>
            <a:xfrm>
              <a:off x="10001" y="292"/>
              <a:ext cx="6598761" cy="97583"/>
            </a:xfrm>
            <a:custGeom>
              <a:avLst/>
              <a:gdLst/>
              <a:ahLst/>
              <a:cxnLst/>
              <a:rect l="l" t="t" r="r" b="b"/>
              <a:pathLst>
                <a:path w="4173" h="94" extrusionOk="0">
                  <a:moveTo>
                    <a:pt x="4121" y="0"/>
                  </a:moveTo>
                  <a:lnTo>
                    <a:pt x="4173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4121" y="0"/>
                  </a:lnTo>
                  <a:close/>
                </a:path>
              </a:pathLst>
            </a:custGeom>
            <a:solidFill>
              <a:srgbClr val="A8D08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466;p30">
              <a:extLst>
                <a:ext uri="{FF2B5EF4-FFF2-40B4-BE49-F238E27FC236}">
                  <a16:creationId xmlns:a16="http://schemas.microsoft.com/office/drawing/2014/main" id="{E89EC008-1AAA-FEC8-0C3E-29230A719A56}"/>
                </a:ext>
              </a:extLst>
            </p:cNvPr>
            <p:cNvSpPr/>
            <p:nvPr/>
          </p:nvSpPr>
          <p:spPr>
            <a:xfrm>
              <a:off x="-1" y="292"/>
              <a:ext cx="4048125" cy="97583"/>
            </a:xfrm>
            <a:custGeom>
              <a:avLst/>
              <a:gdLst/>
              <a:ahLst/>
              <a:cxnLst/>
              <a:rect l="l" t="t" r="r" b="b"/>
              <a:pathLst>
                <a:path w="2560" h="94" extrusionOk="0">
                  <a:moveTo>
                    <a:pt x="2508" y="0"/>
                  </a:moveTo>
                  <a:lnTo>
                    <a:pt x="2560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2508" y="0"/>
                  </a:lnTo>
                  <a:close/>
                </a:path>
              </a:pathLst>
            </a:custGeom>
            <a:solidFill>
              <a:srgbClr val="C4E0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35"/>
          <p:cNvSpPr txBox="1"/>
          <p:nvPr/>
        </p:nvSpPr>
        <p:spPr>
          <a:xfrm>
            <a:off x="554037" y="6278562"/>
            <a:ext cx="7278687" cy="12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104775" marR="0" lvl="0" indent="-104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lang="en-US" sz="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	including Abuja FCT</a:t>
            </a:r>
            <a:endParaRPr/>
          </a:p>
        </p:txBody>
      </p:sp>
      <p:sp>
        <p:nvSpPr>
          <p:cNvPr id="650" name="Google Shape;650;p35"/>
          <p:cNvSpPr txBox="1"/>
          <p:nvPr/>
        </p:nvSpPr>
        <p:spPr>
          <a:xfrm>
            <a:off x="554037" y="6451600"/>
            <a:ext cx="7278687" cy="12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Quattrocento Sans"/>
              <a:buChar char="​"/>
            </a:pPr>
            <a:r>
              <a:rPr lang="en-US" sz="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Source: 2023 Subnational Ease of Doing Business in Nigeria Survey</a:t>
            </a:r>
            <a:endParaRPr/>
          </a:p>
        </p:txBody>
      </p:sp>
      <p:sp>
        <p:nvSpPr>
          <p:cNvPr id="651" name="Google Shape;651;p35"/>
          <p:cNvSpPr txBox="1"/>
          <p:nvPr/>
        </p:nvSpPr>
        <p:spPr>
          <a:xfrm>
            <a:off x="698500" y="1550987"/>
            <a:ext cx="2154237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Char char="​"/>
            </a:pPr>
            <a:r>
              <a:rPr lang="en-US" sz="18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Subnationals represented</a:t>
            </a:r>
            <a:endParaRPr/>
          </a:p>
        </p:txBody>
      </p:sp>
      <p:sp>
        <p:nvSpPr>
          <p:cNvPr id="652" name="Google Shape;652;p35"/>
          <p:cNvSpPr txBox="1"/>
          <p:nvPr/>
        </p:nvSpPr>
        <p:spPr>
          <a:xfrm>
            <a:off x="3530600" y="1550987"/>
            <a:ext cx="2154237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Char char="​"/>
            </a:pPr>
            <a:r>
              <a:rPr lang="en-US" sz="18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Total respondents</a:t>
            </a:r>
            <a:endParaRPr/>
          </a:p>
        </p:txBody>
      </p:sp>
      <p:sp>
        <p:nvSpPr>
          <p:cNvPr id="653" name="Google Shape;653;p35"/>
          <p:cNvSpPr txBox="1"/>
          <p:nvPr/>
        </p:nvSpPr>
        <p:spPr>
          <a:xfrm>
            <a:off x="6505575" y="1550987"/>
            <a:ext cx="2154237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Char char="​"/>
            </a:pPr>
            <a:r>
              <a:rPr lang="en-US" sz="18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Industries represented</a:t>
            </a:r>
            <a:endParaRPr/>
          </a:p>
        </p:txBody>
      </p:sp>
      <p:sp>
        <p:nvSpPr>
          <p:cNvPr id="654" name="Google Shape;654;p35"/>
          <p:cNvSpPr txBox="1"/>
          <p:nvPr/>
        </p:nvSpPr>
        <p:spPr>
          <a:xfrm>
            <a:off x="9480550" y="1550987"/>
            <a:ext cx="2154237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Char char="​"/>
            </a:pPr>
            <a:r>
              <a:rPr lang="en-US" sz="18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Duration</a:t>
            </a:r>
            <a:endParaRPr/>
          </a:p>
        </p:txBody>
      </p:sp>
      <p:pic>
        <p:nvPicPr>
          <p:cNvPr id="655" name="Google Shape;655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3250" y="1852612"/>
            <a:ext cx="2384425" cy="49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29012" y="1852612"/>
            <a:ext cx="2165350" cy="49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03987" y="1852612"/>
            <a:ext cx="2163762" cy="49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78962" y="1852612"/>
            <a:ext cx="2163762" cy="492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9" name="Google Shape;659;p35"/>
          <p:cNvGrpSpPr/>
          <p:nvPr/>
        </p:nvGrpSpPr>
        <p:grpSpPr>
          <a:xfrm>
            <a:off x="554037" y="3378200"/>
            <a:ext cx="11080750" cy="615950"/>
            <a:chOff x="554736" y="3490513"/>
            <a:chExt cx="11080052" cy="615553"/>
          </a:xfrm>
        </p:grpSpPr>
        <p:sp>
          <p:nvSpPr>
            <p:cNvPr id="660" name="Google Shape;660;p35"/>
            <p:cNvSpPr txBox="1"/>
            <p:nvPr/>
          </p:nvSpPr>
          <p:spPr>
            <a:xfrm>
              <a:off x="3529877" y="3490513"/>
              <a:ext cx="2154628" cy="6155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-2540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Quattrocento Sans"/>
                <a:buChar char="​"/>
              </a:pPr>
              <a:r>
                <a:rPr lang="en-US" sz="4000" b="1" i="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2852</a:t>
              </a:r>
              <a:endParaRPr/>
            </a:p>
          </p:txBody>
        </p:sp>
        <p:sp>
          <p:nvSpPr>
            <p:cNvPr id="661" name="Google Shape;661;p35"/>
            <p:cNvSpPr txBox="1"/>
            <p:nvPr/>
          </p:nvSpPr>
          <p:spPr>
            <a:xfrm>
              <a:off x="554736" y="3490513"/>
              <a:ext cx="2154628" cy="6155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-2540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Quattrocento Sans"/>
                <a:buChar char="​"/>
              </a:pPr>
              <a:r>
                <a:rPr lang="en-US" sz="4000" b="1" i="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36+1</a:t>
              </a:r>
              <a:endParaRPr/>
            </a:p>
          </p:txBody>
        </p:sp>
        <p:sp>
          <p:nvSpPr>
            <p:cNvPr id="662" name="Google Shape;662;p35"/>
            <p:cNvSpPr txBox="1"/>
            <p:nvPr/>
          </p:nvSpPr>
          <p:spPr>
            <a:xfrm>
              <a:off x="6505018" y="3490513"/>
              <a:ext cx="2154628" cy="6155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-2540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Quattrocento Sans"/>
                <a:buChar char="​"/>
              </a:pPr>
              <a:r>
                <a:rPr lang="en-US" sz="4000" b="1" i="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endParaRPr/>
            </a:p>
          </p:txBody>
        </p:sp>
        <p:sp>
          <p:nvSpPr>
            <p:cNvPr id="663" name="Google Shape;663;p35"/>
            <p:cNvSpPr txBox="1"/>
            <p:nvPr/>
          </p:nvSpPr>
          <p:spPr>
            <a:xfrm>
              <a:off x="9480160" y="3490513"/>
              <a:ext cx="2154628" cy="6155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-2540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Quattrocento Sans"/>
                <a:buChar char="​"/>
              </a:pPr>
              <a:r>
                <a:rPr lang="en-US" sz="4000" b="1" i="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17</a:t>
              </a:r>
              <a:endParaRPr/>
            </a:p>
          </p:txBody>
        </p:sp>
      </p:grpSp>
      <p:sp>
        <p:nvSpPr>
          <p:cNvPr id="664" name="Google Shape;664;p35"/>
          <p:cNvSpPr txBox="1"/>
          <p:nvPr/>
        </p:nvSpPr>
        <p:spPr>
          <a:xfrm>
            <a:off x="3559175" y="4116387"/>
            <a:ext cx="2154237" cy="430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Quattrocento Sans"/>
              <a:buChar char="​"/>
            </a:pPr>
            <a:r>
              <a:rPr lang="en-US" sz="1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Total respondents from the National Bureau of Statistics</a:t>
            </a:r>
            <a:endParaRPr/>
          </a:p>
        </p:txBody>
      </p:sp>
      <p:sp>
        <p:nvSpPr>
          <p:cNvPr id="665" name="Google Shape;665;p35"/>
          <p:cNvSpPr txBox="1"/>
          <p:nvPr/>
        </p:nvSpPr>
        <p:spPr>
          <a:xfrm>
            <a:off x="554037" y="4330700"/>
            <a:ext cx="2155825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Quattrocento Sans"/>
              <a:buChar char="​"/>
            </a:pPr>
            <a:r>
              <a:rPr lang="en-US" sz="1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Subnationals</a:t>
            </a:r>
            <a:r>
              <a:rPr lang="en-US" sz="1400" b="0" i="0" u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represented</a:t>
            </a:r>
            <a:endParaRPr/>
          </a:p>
        </p:txBody>
      </p:sp>
      <p:sp>
        <p:nvSpPr>
          <p:cNvPr id="666" name="Google Shape;666;p35"/>
          <p:cNvSpPr txBox="1"/>
          <p:nvPr/>
        </p:nvSpPr>
        <p:spPr>
          <a:xfrm>
            <a:off x="6530975" y="4117975"/>
            <a:ext cx="2154237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Quattrocento Sans"/>
              <a:buChar char="​"/>
            </a:pPr>
            <a:r>
              <a:rPr lang="en-US" sz="1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Industries represented</a:t>
            </a:r>
            <a:endParaRPr/>
          </a:p>
        </p:txBody>
      </p:sp>
      <p:sp>
        <p:nvSpPr>
          <p:cNvPr id="667" name="Google Shape;667;p35"/>
          <p:cNvSpPr txBox="1"/>
          <p:nvPr/>
        </p:nvSpPr>
        <p:spPr>
          <a:xfrm>
            <a:off x="9480550" y="4330700"/>
            <a:ext cx="2154237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Weeks to collate responses</a:t>
            </a:r>
            <a:endParaRPr/>
          </a:p>
        </p:txBody>
      </p:sp>
      <p:sp>
        <p:nvSpPr>
          <p:cNvPr id="668" name="Google Shape;668;p35"/>
          <p:cNvSpPr/>
          <p:nvPr/>
        </p:nvSpPr>
        <p:spPr>
          <a:xfrm>
            <a:off x="3530600" y="4668837"/>
            <a:ext cx="430212" cy="430212"/>
          </a:xfrm>
          <a:prstGeom prst="ellipse">
            <a:avLst/>
          </a:prstGeom>
          <a:gradFill>
            <a:gsLst>
              <a:gs pos="0">
                <a:srgbClr val="203864"/>
              </a:gs>
              <a:gs pos="100000">
                <a:srgbClr val="A5A5A5"/>
              </a:gs>
            </a:gsLst>
            <a:lin ang="13500000" scaled="0"/>
          </a:gra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n-US" sz="14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60%</a:t>
            </a:r>
            <a:endParaRPr/>
          </a:p>
        </p:txBody>
      </p:sp>
      <p:sp>
        <p:nvSpPr>
          <p:cNvPr id="669" name="Google Shape;669;p35"/>
          <p:cNvSpPr txBox="1"/>
          <p:nvPr/>
        </p:nvSpPr>
        <p:spPr>
          <a:xfrm>
            <a:off x="4027487" y="4699000"/>
            <a:ext cx="168592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Quattrocento Sans"/>
              <a:buChar char="​"/>
            </a:pPr>
            <a:r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Small and micro enterprises</a:t>
            </a:r>
            <a:endParaRPr/>
          </a:p>
        </p:txBody>
      </p:sp>
      <p:sp>
        <p:nvSpPr>
          <p:cNvPr id="670" name="Google Shape;670;p35"/>
          <p:cNvSpPr/>
          <p:nvPr/>
        </p:nvSpPr>
        <p:spPr>
          <a:xfrm>
            <a:off x="3530600" y="5221287"/>
            <a:ext cx="430212" cy="430212"/>
          </a:xfrm>
          <a:prstGeom prst="ellipse">
            <a:avLst/>
          </a:prstGeom>
          <a:gradFill>
            <a:gsLst>
              <a:gs pos="0">
                <a:srgbClr val="203864"/>
              </a:gs>
              <a:gs pos="100000">
                <a:srgbClr val="A5A5A5"/>
              </a:gs>
            </a:gsLst>
            <a:lin ang="13500000" scaled="0"/>
          </a:gra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n-US" sz="14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35%</a:t>
            </a:r>
            <a:endParaRPr/>
          </a:p>
        </p:txBody>
      </p:sp>
      <p:sp>
        <p:nvSpPr>
          <p:cNvPr id="671" name="Google Shape;671;p35"/>
          <p:cNvSpPr txBox="1"/>
          <p:nvPr/>
        </p:nvSpPr>
        <p:spPr>
          <a:xfrm>
            <a:off x="4027487" y="5343525"/>
            <a:ext cx="1685925" cy="18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Mid-size companies</a:t>
            </a:r>
            <a:endParaRPr/>
          </a:p>
        </p:txBody>
      </p:sp>
      <p:sp>
        <p:nvSpPr>
          <p:cNvPr id="672" name="Google Shape;672;p35"/>
          <p:cNvSpPr/>
          <p:nvPr/>
        </p:nvSpPr>
        <p:spPr>
          <a:xfrm>
            <a:off x="3530600" y="5773737"/>
            <a:ext cx="430212" cy="430212"/>
          </a:xfrm>
          <a:prstGeom prst="ellipse">
            <a:avLst/>
          </a:prstGeom>
          <a:gradFill>
            <a:gsLst>
              <a:gs pos="0">
                <a:srgbClr val="203864"/>
              </a:gs>
              <a:gs pos="100000">
                <a:srgbClr val="A5A5A5"/>
              </a:gs>
            </a:gsLst>
            <a:lin ang="13500000" scaled="0"/>
          </a:gra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n-US" sz="14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5%</a:t>
            </a:r>
            <a:endParaRPr/>
          </a:p>
        </p:txBody>
      </p:sp>
      <p:sp>
        <p:nvSpPr>
          <p:cNvPr id="673" name="Google Shape;673;p35"/>
          <p:cNvSpPr txBox="1"/>
          <p:nvPr/>
        </p:nvSpPr>
        <p:spPr>
          <a:xfrm>
            <a:off x="4027487" y="5895975"/>
            <a:ext cx="1685925" cy="18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Large companies</a:t>
            </a:r>
            <a:endParaRPr/>
          </a:p>
        </p:txBody>
      </p:sp>
      <p:sp>
        <p:nvSpPr>
          <p:cNvPr id="674" name="Google Shape;674;p35"/>
          <p:cNvSpPr txBox="1"/>
          <p:nvPr/>
        </p:nvSpPr>
        <p:spPr>
          <a:xfrm>
            <a:off x="6664325" y="4516437"/>
            <a:ext cx="1000125" cy="1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Quattrocento Sans"/>
              <a:buChar char="​"/>
            </a:pPr>
            <a:r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Agriculture</a:t>
            </a:r>
            <a:endParaRPr/>
          </a:p>
          <a:p>
            <a:pPr marL="0" marR="0" lvl="0" indent="-76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Quattrocento Sans"/>
              <a:buChar char="​"/>
            </a:pPr>
            <a:r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Transport</a:t>
            </a:r>
            <a:endParaRPr/>
          </a:p>
          <a:p>
            <a:pPr marL="0" marR="0" lvl="0" indent="-76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Quattrocento Sans"/>
              <a:buChar char="​"/>
            </a:pPr>
            <a:r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Construction</a:t>
            </a:r>
            <a:endParaRPr/>
          </a:p>
          <a:p>
            <a:pPr marL="0" marR="0" lvl="0" indent="-76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Quattrocento Sans"/>
              <a:buChar char="​"/>
            </a:pPr>
            <a:r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Trade</a:t>
            </a:r>
            <a:endParaRPr/>
          </a:p>
          <a:p>
            <a:pPr marL="0" marR="0" lvl="0" indent="-76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Quattrocento Sans"/>
              <a:buChar char="​"/>
            </a:pPr>
            <a:r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Manufacturing</a:t>
            </a:r>
            <a:endParaRPr/>
          </a:p>
        </p:txBody>
      </p:sp>
      <p:sp>
        <p:nvSpPr>
          <p:cNvPr id="675" name="Google Shape;675;p35"/>
          <p:cNvSpPr txBox="1"/>
          <p:nvPr/>
        </p:nvSpPr>
        <p:spPr>
          <a:xfrm>
            <a:off x="7832725" y="4516437"/>
            <a:ext cx="979487" cy="1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Quattrocento Sans"/>
              <a:buChar char="​"/>
            </a:pPr>
            <a:r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IT &amp; Comms</a:t>
            </a:r>
            <a:endParaRPr/>
          </a:p>
          <a:p>
            <a:pPr marL="0" marR="0" lvl="0" indent="-76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Quattrocento Sans"/>
              <a:buChar char="​"/>
            </a:pPr>
            <a:r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Prof. services</a:t>
            </a:r>
            <a:endParaRPr/>
          </a:p>
          <a:p>
            <a:pPr marL="0" marR="0" lvl="0" indent="-76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Quattrocento Sans"/>
              <a:buChar char="​"/>
            </a:pPr>
            <a:r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Health</a:t>
            </a:r>
            <a:endParaRPr/>
          </a:p>
          <a:p>
            <a:pPr marL="0" marR="0" lvl="0" indent="-76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Quattrocento Sans"/>
              <a:buChar char="​"/>
            </a:pPr>
            <a:r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Entertainment</a:t>
            </a:r>
            <a:endParaRPr/>
          </a:p>
          <a:p>
            <a:pPr marL="0" marR="0" lvl="0" indent="-76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Quattrocento Sans"/>
              <a:buChar char="​"/>
            </a:pPr>
            <a:r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Tourism</a:t>
            </a:r>
            <a:endParaRPr/>
          </a:p>
        </p:txBody>
      </p:sp>
      <p:sp>
        <p:nvSpPr>
          <p:cNvPr id="676" name="Google Shape;676;p35"/>
          <p:cNvSpPr txBox="1"/>
          <p:nvPr/>
        </p:nvSpPr>
        <p:spPr>
          <a:xfrm rot="5400000">
            <a:off x="7662068" y="3294856"/>
            <a:ext cx="19050" cy="2157412"/>
          </a:xfrm>
          <a:prstGeom prst="rect">
            <a:avLst/>
          </a:prstGeom>
          <a:solidFill>
            <a:srgbClr val="A9D18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Google Shape;677;p35"/>
          <p:cNvSpPr txBox="1"/>
          <p:nvPr/>
        </p:nvSpPr>
        <p:spPr>
          <a:xfrm>
            <a:off x="617537" y="276225"/>
            <a:ext cx="9064625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US" sz="2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2023 Subnational EoDB Report is an improvement on the 2021 Baseline Report</a:t>
            </a:r>
            <a:endParaRPr/>
          </a:p>
        </p:txBody>
      </p:sp>
      <p:pic>
        <p:nvPicPr>
          <p:cNvPr id="678" name="Google Shape;678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0833" y="1962664"/>
            <a:ext cx="11373633" cy="12837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9" name="Google Shape;679;p35"/>
          <p:cNvGrpSpPr/>
          <p:nvPr/>
        </p:nvGrpSpPr>
        <p:grpSpPr>
          <a:xfrm>
            <a:off x="0" y="0"/>
            <a:ext cx="12192000" cy="98425"/>
            <a:chOff x="-1" y="292"/>
            <a:chExt cx="12192001" cy="97583"/>
          </a:xfrm>
        </p:grpSpPr>
        <p:sp>
          <p:nvSpPr>
            <p:cNvPr id="680" name="Google Shape;680;p35"/>
            <p:cNvSpPr txBox="1"/>
            <p:nvPr/>
          </p:nvSpPr>
          <p:spPr>
            <a:xfrm flipH="1">
              <a:off x="31812" y="292"/>
              <a:ext cx="12160188" cy="97583"/>
            </a:xfrm>
            <a:prstGeom prst="rect">
              <a:avLst/>
            </a:pr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35"/>
            <p:cNvSpPr/>
            <p:nvPr/>
          </p:nvSpPr>
          <p:spPr>
            <a:xfrm>
              <a:off x="10001" y="292"/>
              <a:ext cx="6598761" cy="97583"/>
            </a:xfrm>
            <a:custGeom>
              <a:avLst/>
              <a:gdLst/>
              <a:ahLst/>
              <a:cxnLst/>
              <a:rect l="l" t="t" r="r" b="b"/>
              <a:pathLst>
                <a:path w="4173" h="94" extrusionOk="0">
                  <a:moveTo>
                    <a:pt x="4121" y="0"/>
                  </a:moveTo>
                  <a:lnTo>
                    <a:pt x="4173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4121" y="0"/>
                  </a:lnTo>
                  <a:close/>
                </a:path>
              </a:pathLst>
            </a:custGeom>
            <a:solidFill>
              <a:srgbClr val="A8D08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35"/>
            <p:cNvSpPr/>
            <p:nvPr/>
          </p:nvSpPr>
          <p:spPr>
            <a:xfrm>
              <a:off x="-1" y="292"/>
              <a:ext cx="4048125" cy="97583"/>
            </a:xfrm>
            <a:custGeom>
              <a:avLst/>
              <a:gdLst/>
              <a:ahLst/>
              <a:cxnLst/>
              <a:rect l="l" t="t" r="r" b="b"/>
              <a:pathLst>
                <a:path w="2560" h="94" extrusionOk="0">
                  <a:moveTo>
                    <a:pt x="2508" y="0"/>
                  </a:moveTo>
                  <a:lnTo>
                    <a:pt x="2560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2508" y="0"/>
                  </a:lnTo>
                  <a:close/>
                </a:path>
              </a:pathLst>
            </a:custGeom>
            <a:solidFill>
              <a:srgbClr val="C4E0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83" name="Google Shape;683;p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01237" y="350837"/>
            <a:ext cx="2089150" cy="460375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35"/>
          <p:cNvSpPr txBox="1"/>
          <p:nvPr/>
        </p:nvSpPr>
        <p:spPr>
          <a:xfrm>
            <a:off x="95250" y="376237"/>
            <a:ext cx="412750" cy="385762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36"/>
          <p:cNvSpPr txBox="1"/>
          <p:nvPr/>
        </p:nvSpPr>
        <p:spPr>
          <a:xfrm>
            <a:off x="3759200" y="3175"/>
            <a:ext cx="46037" cy="6854825"/>
          </a:xfrm>
          <a:prstGeom prst="rect">
            <a:avLst/>
          </a:prstGeom>
          <a:solidFill>
            <a:srgbClr val="548235"/>
          </a:solidFill>
          <a:ln w="9525" cap="sq" cmpd="sng">
            <a:solidFill>
              <a:srgbClr val="A9D18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36"/>
          <p:cNvSpPr txBox="1"/>
          <p:nvPr/>
        </p:nvSpPr>
        <p:spPr>
          <a:xfrm>
            <a:off x="554037" y="3044825"/>
            <a:ext cx="2514600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Quattrocento Sans"/>
              <a:buChar char="​"/>
            </a:pPr>
            <a:r>
              <a:rPr lang="en-US" sz="3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findings</a:t>
            </a:r>
            <a:endParaRPr/>
          </a:p>
        </p:txBody>
      </p:sp>
      <p:grpSp>
        <p:nvGrpSpPr>
          <p:cNvPr id="692" name="Google Shape;692;p36"/>
          <p:cNvGrpSpPr/>
          <p:nvPr/>
        </p:nvGrpSpPr>
        <p:grpSpPr>
          <a:xfrm>
            <a:off x="3482975" y="2989262"/>
            <a:ext cx="8151812" cy="985837"/>
            <a:chOff x="3482908" y="2133811"/>
            <a:chExt cx="8151880" cy="984885"/>
          </a:xfrm>
        </p:grpSpPr>
        <p:grpSp>
          <p:nvGrpSpPr>
            <p:cNvPr id="693" name="Google Shape;693;p36"/>
            <p:cNvGrpSpPr/>
            <p:nvPr/>
          </p:nvGrpSpPr>
          <p:grpSpPr>
            <a:xfrm>
              <a:off x="3482908" y="2204450"/>
              <a:ext cx="597387" cy="597387"/>
              <a:chOff x="8894126" y="2446555"/>
              <a:chExt cx="597387" cy="597387"/>
            </a:xfrm>
          </p:grpSpPr>
          <p:sp>
            <p:nvSpPr>
              <p:cNvPr id="694" name="Google Shape;694;p36"/>
              <p:cNvSpPr/>
              <p:nvPr/>
            </p:nvSpPr>
            <p:spPr>
              <a:xfrm>
                <a:off x="8894126" y="2446555"/>
                <a:ext cx="597387" cy="597387"/>
              </a:xfrm>
              <a:prstGeom prst="ellipse">
                <a:avLst/>
              </a:prstGeom>
              <a:solidFill>
                <a:schemeClr val="lt1"/>
              </a:solidFill>
              <a:ln w="12700" cap="sq" cmpd="sng">
                <a:solidFill>
                  <a:srgbClr val="2C3745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999" sy="102999">
                  <a:srgbClr val="000000">
                    <a:alpha val="19607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95" name="Google Shape;695;p36"/>
              <p:cNvGrpSpPr/>
              <p:nvPr/>
            </p:nvGrpSpPr>
            <p:grpSpPr>
              <a:xfrm>
                <a:off x="9019852" y="2568113"/>
                <a:ext cx="345933" cy="345638"/>
                <a:chOff x="9019852" y="2568113"/>
                <a:chExt cx="345933" cy="345638"/>
              </a:xfrm>
            </p:grpSpPr>
            <p:sp>
              <p:nvSpPr>
                <p:cNvPr id="696" name="Google Shape;696;p36"/>
                <p:cNvSpPr/>
                <p:nvPr/>
              </p:nvSpPr>
              <p:spPr>
                <a:xfrm>
                  <a:off x="9019852" y="2648163"/>
                  <a:ext cx="109917" cy="2655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917" h="265587" extrusionOk="0">
                      <a:moveTo>
                        <a:pt x="0" y="265588"/>
                      </a:moveTo>
                      <a:lnTo>
                        <a:pt x="40173" y="0"/>
                      </a:lnTo>
                      <a:lnTo>
                        <a:pt x="72535" y="0"/>
                      </a:lnTo>
                      <a:lnTo>
                        <a:pt x="109918" y="265588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rgbClr val="1F3864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7" name="Google Shape;697;p36"/>
                <p:cNvSpPr/>
                <p:nvPr/>
              </p:nvSpPr>
              <p:spPr>
                <a:xfrm>
                  <a:off x="9052214" y="2856840"/>
                  <a:ext cx="45194" cy="56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94" h="56911" extrusionOk="0">
                      <a:moveTo>
                        <a:pt x="0" y="56912"/>
                      </a:moveTo>
                      <a:lnTo>
                        <a:pt x="0" y="0"/>
                      </a:lnTo>
                      <a:lnTo>
                        <a:pt x="45195" y="0"/>
                      </a:lnTo>
                      <a:lnTo>
                        <a:pt x="45195" y="56912"/>
                      </a:lnTo>
                    </a:path>
                  </a:pathLst>
                </a:custGeom>
                <a:noFill/>
                <a:ln w="19050" cap="flat" cmpd="sng">
                  <a:solidFill>
                    <a:srgbClr val="1F3864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8" name="Google Shape;698;p36"/>
                <p:cNvSpPr/>
                <p:nvPr/>
              </p:nvSpPr>
              <p:spPr>
                <a:xfrm>
                  <a:off x="9107451" y="2758081"/>
                  <a:ext cx="95968" cy="155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68" h="155670" extrusionOk="0">
                      <a:moveTo>
                        <a:pt x="0" y="0"/>
                      </a:moveTo>
                      <a:lnTo>
                        <a:pt x="95969" y="0"/>
                      </a:lnTo>
                      <a:lnTo>
                        <a:pt x="95969" y="155670"/>
                      </a:lnTo>
                      <a:lnTo>
                        <a:pt x="22318" y="155670"/>
                      </a:lnTo>
                    </a:path>
                  </a:pathLst>
                </a:custGeom>
                <a:noFill/>
                <a:ln w="19050" cap="flat" cmpd="sng">
                  <a:solidFill>
                    <a:srgbClr val="1F3864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9" name="Google Shape;699;p36"/>
                <p:cNvSpPr/>
                <p:nvPr/>
              </p:nvSpPr>
              <p:spPr>
                <a:xfrm>
                  <a:off x="9138139" y="2726277"/>
                  <a:ext cx="40730" cy="31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30" h="31803" extrusionOk="0">
                      <a:moveTo>
                        <a:pt x="0" y="31804"/>
                      </a:moveTo>
                      <a:lnTo>
                        <a:pt x="0" y="0"/>
                      </a:lnTo>
                      <a:lnTo>
                        <a:pt x="40731" y="0"/>
                      </a:lnTo>
                      <a:lnTo>
                        <a:pt x="40731" y="31804"/>
                      </a:lnTo>
                    </a:path>
                  </a:pathLst>
                </a:custGeom>
                <a:noFill/>
                <a:ln w="19050" cap="flat" cmpd="sng">
                  <a:solidFill>
                    <a:srgbClr val="1F3864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0" name="Google Shape;700;p36"/>
                <p:cNvSpPr/>
                <p:nvPr/>
              </p:nvSpPr>
              <p:spPr>
                <a:xfrm>
                  <a:off x="9203420" y="2765334"/>
                  <a:ext cx="82019" cy="148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19" h="148416" extrusionOk="0">
                      <a:moveTo>
                        <a:pt x="0" y="36267"/>
                      </a:moveTo>
                      <a:lnTo>
                        <a:pt x="82020" y="0"/>
                      </a:lnTo>
                      <a:lnTo>
                        <a:pt x="82020" y="148417"/>
                      </a:lnTo>
                      <a:lnTo>
                        <a:pt x="0" y="148417"/>
                      </a:lnTo>
                    </a:path>
                  </a:pathLst>
                </a:custGeom>
                <a:noFill/>
                <a:ln w="19050" cap="flat" cmpd="sng">
                  <a:solidFill>
                    <a:srgbClr val="1F3864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1" name="Google Shape;701;p36"/>
                <p:cNvSpPr/>
                <p:nvPr/>
              </p:nvSpPr>
              <p:spPr>
                <a:xfrm>
                  <a:off x="9285440" y="2765334"/>
                  <a:ext cx="80345" cy="148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45" h="148416" extrusionOk="0">
                      <a:moveTo>
                        <a:pt x="0" y="40173"/>
                      </a:moveTo>
                      <a:lnTo>
                        <a:pt x="80346" y="0"/>
                      </a:lnTo>
                      <a:lnTo>
                        <a:pt x="80346" y="148417"/>
                      </a:lnTo>
                      <a:lnTo>
                        <a:pt x="0" y="148417"/>
                      </a:lnTo>
                    </a:path>
                  </a:pathLst>
                </a:custGeom>
                <a:noFill/>
                <a:ln w="19050" cap="flat" cmpd="sng">
                  <a:solidFill>
                    <a:srgbClr val="1F3864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02" name="Google Shape;702;p36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9038338" y="2568113"/>
                  <a:ext cx="79248" cy="8534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sp>
          <p:nvSpPr>
            <p:cNvPr id="703" name="Google Shape;703;p36"/>
            <p:cNvSpPr txBox="1"/>
            <p:nvPr/>
          </p:nvSpPr>
          <p:spPr>
            <a:xfrm>
              <a:off x="4231621" y="2133811"/>
              <a:ext cx="7403167" cy="9848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600"/>
                <a:buFont typeface="Calibri"/>
                <a:buNone/>
              </a:pPr>
              <a:r>
                <a:rPr lang="en-US" sz="1600" b="1" i="0" u="none">
                  <a:solidFill>
                    <a:srgbClr val="141414"/>
                  </a:solidFill>
                  <a:latin typeface="Calibri"/>
                  <a:ea typeface="Calibri"/>
                  <a:cs typeface="Calibri"/>
                  <a:sym typeface="Calibri"/>
                </a:rPr>
                <a:t>While there is marginal variation in satisfaction across business sizes, there is noticeable dispersion in satisfaction across sectors</a:t>
              </a:r>
              <a:r>
                <a:rPr lang="en-US" sz="1600" b="0" i="0" u="none">
                  <a:solidFill>
                    <a:srgbClr val="141414"/>
                  </a:solidFill>
                  <a:latin typeface="Calibri"/>
                  <a:ea typeface="Calibri"/>
                  <a:cs typeface="Calibri"/>
                  <a:sym typeface="Calibri"/>
                </a:rPr>
                <a:t>. Businesses in Agriculture (6.21), Transportation (6.21), and Construction (6.13) have the highest satisfaction scores while those in Health (5.43), Entertainment (5.43), and Tourism (5.25) are the least satisfied</a:t>
              </a:r>
              <a:endParaRPr/>
            </a:p>
          </p:txBody>
        </p:sp>
      </p:grpSp>
      <p:grpSp>
        <p:nvGrpSpPr>
          <p:cNvPr id="704" name="Google Shape;704;p36"/>
          <p:cNvGrpSpPr/>
          <p:nvPr/>
        </p:nvGrpSpPr>
        <p:grpSpPr>
          <a:xfrm>
            <a:off x="3482975" y="4286250"/>
            <a:ext cx="8151812" cy="790575"/>
            <a:chOff x="3482908" y="4479738"/>
            <a:chExt cx="8151879" cy="791136"/>
          </a:xfrm>
        </p:grpSpPr>
        <p:grpSp>
          <p:nvGrpSpPr>
            <p:cNvPr id="705" name="Google Shape;705;p36"/>
            <p:cNvGrpSpPr/>
            <p:nvPr/>
          </p:nvGrpSpPr>
          <p:grpSpPr>
            <a:xfrm>
              <a:off x="3482908" y="4479738"/>
              <a:ext cx="597387" cy="597387"/>
              <a:chOff x="8894126" y="4373033"/>
              <a:chExt cx="597387" cy="597387"/>
            </a:xfrm>
          </p:grpSpPr>
          <p:sp>
            <p:nvSpPr>
              <p:cNvPr id="706" name="Google Shape;706;p36"/>
              <p:cNvSpPr/>
              <p:nvPr/>
            </p:nvSpPr>
            <p:spPr>
              <a:xfrm>
                <a:off x="8894126" y="4373033"/>
                <a:ext cx="597387" cy="597387"/>
              </a:xfrm>
              <a:prstGeom prst="ellipse">
                <a:avLst/>
              </a:prstGeom>
              <a:solidFill>
                <a:schemeClr val="lt1"/>
              </a:solidFill>
              <a:ln w="12700" cap="sq" cmpd="sng">
                <a:solidFill>
                  <a:srgbClr val="2C3745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999" sy="102999">
                  <a:srgbClr val="000000">
                    <a:alpha val="19607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07" name="Google Shape;707;p36"/>
              <p:cNvGrpSpPr/>
              <p:nvPr/>
            </p:nvGrpSpPr>
            <p:grpSpPr>
              <a:xfrm>
                <a:off x="9044402" y="4498759"/>
                <a:ext cx="296276" cy="342586"/>
                <a:chOff x="9044402" y="4498759"/>
                <a:chExt cx="296276" cy="342586"/>
              </a:xfrm>
            </p:grpSpPr>
            <p:sp>
              <p:nvSpPr>
                <p:cNvPr id="708" name="Google Shape;708;p36"/>
                <p:cNvSpPr/>
                <p:nvPr/>
              </p:nvSpPr>
              <p:spPr>
                <a:xfrm>
                  <a:off x="9095734" y="4498759"/>
                  <a:ext cx="189147" cy="69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147" h="69744" extrusionOk="0">
                      <a:moveTo>
                        <a:pt x="0" y="69745"/>
                      </a:moveTo>
                      <a:lnTo>
                        <a:pt x="0" y="33477"/>
                      </a:lnTo>
                      <a:lnTo>
                        <a:pt x="65839" y="0"/>
                      </a:lnTo>
                      <a:lnTo>
                        <a:pt x="126098" y="0"/>
                      </a:lnTo>
                      <a:lnTo>
                        <a:pt x="189148" y="33477"/>
                      </a:lnTo>
                      <a:lnTo>
                        <a:pt x="189148" y="69745"/>
                      </a:lnTo>
                    </a:path>
                  </a:pathLst>
                </a:custGeom>
                <a:noFill/>
                <a:ln w="19050" cap="flat" cmpd="sng">
                  <a:solidFill>
                    <a:srgbClr val="1F3864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9" name="Google Shape;709;p36"/>
                <p:cNvSpPr/>
                <p:nvPr/>
              </p:nvSpPr>
              <p:spPr>
                <a:xfrm>
                  <a:off x="9095734" y="4532237"/>
                  <a:ext cx="189147" cy="55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147" h="5579" extrusionOk="0">
                      <a:moveTo>
                        <a:pt x="0" y="0"/>
                      </a:moveTo>
                      <a:lnTo>
                        <a:pt x="189148" y="0"/>
                      </a:lnTo>
                    </a:path>
                  </a:pathLst>
                </a:custGeom>
                <a:noFill/>
                <a:ln w="19050" cap="flat" cmpd="sng">
                  <a:solidFill>
                    <a:srgbClr val="1F3864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0" name="Google Shape;710;p36"/>
                <p:cNvSpPr/>
                <p:nvPr/>
              </p:nvSpPr>
              <p:spPr>
                <a:xfrm>
                  <a:off x="9044402" y="4610909"/>
                  <a:ext cx="114381" cy="7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81" h="70860" extrusionOk="0">
                      <a:moveTo>
                        <a:pt x="114381" y="0"/>
                      </a:moveTo>
                      <a:lnTo>
                        <a:pt x="0" y="33477"/>
                      </a:lnTo>
                      <a:lnTo>
                        <a:pt x="0" y="70861"/>
                      </a:lnTo>
                    </a:path>
                  </a:pathLst>
                </a:custGeom>
                <a:noFill/>
                <a:ln w="19050" cap="flat" cmpd="sng">
                  <a:solidFill>
                    <a:srgbClr val="1F3864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1" name="Google Shape;711;p36"/>
                <p:cNvSpPr/>
                <p:nvPr/>
              </p:nvSpPr>
              <p:spPr>
                <a:xfrm>
                  <a:off x="9044402" y="4644386"/>
                  <a:ext cx="110475" cy="55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75" h="5579" extrusionOk="0">
                      <a:moveTo>
                        <a:pt x="0" y="0"/>
                      </a:moveTo>
                      <a:lnTo>
                        <a:pt x="110476" y="0"/>
                      </a:lnTo>
                    </a:path>
                  </a:pathLst>
                </a:custGeom>
                <a:noFill/>
                <a:ln w="19050" cap="flat" cmpd="sng">
                  <a:solidFill>
                    <a:srgbClr val="1F3864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2" name="Google Shape;712;p36"/>
                <p:cNvSpPr/>
                <p:nvPr/>
              </p:nvSpPr>
              <p:spPr>
                <a:xfrm>
                  <a:off x="9099640" y="4644386"/>
                  <a:ext cx="5579" cy="37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9" h="37383" extrusionOk="0">
                      <a:moveTo>
                        <a:pt x="0" y="0"/>
                      </a:moveTo>
                      <a:lnTo>
                        <a:pt x="0" y="37383"/>
                      </a:lnTo>
                    </a:path>
                  </a:pathLst>
                </a:custGeom>
                <a:noFill/>
                <a:ln w="19050" cap="flat" cmpd="sng">
                  <a:solidFill>
                    <a:srgbClr val="1F3864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3" name="Google Shape;713;p36"/>
                <p:cNvSpPr/>
                <p:nvPr/>
              </p:nvSpPr>
              <p:spPr>
                <a:xfrm>
                  <a:off x="9224623" y="4610351"/>
                  <a:ext cx="116055" cy="7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55" h="71418" extrusionOk="0">
                      <a:moveTo>
                        <a:pt x="0" y="0"/>
                      </a:moveTo>
                      <a:lnTo>
                        <a:pt x="116055" y="34035"/>
                      </a:lnTo>
                      <a:lnTo>
                        <a:pt x="116055" y="71419"/>
                      </a:lnTo>
                    </a:path>
                  </a:pathLst>
                </a:custGeom>
                <a:noFill/>
                <a:ln w="19050" cap="flat" cmpd="sng">
                  <a:solidFill>
                    <a:srgbClr val="1F3864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4" name="Google Shape;714;p36"/>
                <p:cNvSpPr/>
                <p:nvPr/>
              </p:nvSpPr>
              <p:spPr>
                <a:xfrm>
                  <a:off x="9229086" y="4644386"/>
                  <a:ext cx="111591" cy="55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91" h="5579" extrusionOk="0">
                      <a:moveTo>
                        <a:pt x="111592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9050" cap="flat" cmpd="sng">
                  <a:solidFill>
                    <a:srgbClr val="1F3864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5" name="Google Shape;715;p36"/>
                <p:cNvSpPr/>
                <p:nvPr/>
              </p:nvSpPr>
              <p:spPr>
                <a:xfrm>
                  <a:off x="9154320" y="4644386"/>
                  <a:ext cx="74766" cy="55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66" h="5579" extrusionOk="0">
                      <a:moveTo>
                        <a:pt x="74766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9050" cap="flat" cmpd="sng">
                  <a:solidFill>
                    <a:srgbClr val="1F3864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6" name="Google Shape;716;p36"/>
                <p:cNvSpPr/>
                <p:nvPr/>
              </p:nvSpPr>
              <p:spPr>
                <a:xfrm>
                  <a:off x="9285440" y="4644386"/>
                  <a:ext cx="5579" cy="37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9" h="37383" extrusionOk="0">
                      <a:moveTo>
                        <a:pt x="0" y="0"/>
                      </a:moveTo>
                      <a:lnTo>
                        <a:pt x="0" y="37383"/>
                      </a:lnTo>
                    </a:path>
                  </a:pathLst>
                </a:custGeom>
                <a:noFill/>
                <a:ln w="19050" cap="flat" cmpd="sng">
                  <a:solidFill>
                    <a:srgbClr val="1F3864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7" name="Google Shape;717;p36"/>
                <p:cNvSpPr/>
                <p:nvPr/>
              </p:nvSpPr>
              <p:spPr>
                <a:xfrm>
                  <a:off x="9130328" y="4532237"/>
                  <a:ext cx="112149" cy="309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49" h="309108" extrusionOk="0">
                      <a:moveTo>
                        <a:pt x="38499" y="0"/>
                      </a:moveTo>
                      <a:lnTo>
                        <a:pt x="0" y="309109"/>
                      </a:lnTo>
                      <a:lnTo>
                        <a:pt x="112150" y="210908"/>
                      </a:lnTo>
                    </a:path>
                  </a:pathLst>
                </a:custGeom>
                <a:noFill/>
                <a:ln w="19050" cap="flat" cmpd="sng">
                  <a:solidFill>
                    <a:srgbClr val="1F3864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8" name="Google Shape;718;p36"/>
                <p:cNvSpPr/>
                <p:nvPr/>
              </p:nvSpPr>
              <p:spPr>
                <a:xfrm>
                  <a:off x="9142603" y="4532237"/>
                  <a:ext cx="113265" cy="309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65" h="309108" extrusionOk="0">
                      <a:moveTo>
                        <a:pt x="0" y="210908"/>
                      </a:moveTo>
                      <a:lnTo>
                        <a:pt x="113265" y="309109"/>
                      </a:lnTo>
                      <a:lnTo>
                        <a:pt x="71419" y="0"/>
                      </a:lnTo>
                    </a:path>
                  </a:pathLst>
                </a:custGeom>
                <a:noFill/>
                <a:ln w="19050" cap="flat" cmpd="sng">
                  <a:solidFill>
                    <a:srgbClr val="1F3864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9" name="Google Shape;719;p36"/>
                <p:cNvSpPr/>
                <p:nvPr/>
              </p:nvSpPr>
              <p:spPr>
                <a:xfrm>
                  <a:off x="9142603" y="4644386"/>
                  <a:ext cx="86483" cy="98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483" h="98758" extrusionOk="0">
                      <a:moveTo>
                        <a:pt x="86483" y="0"/>
                      </a:moveTo>
                      <a:lnTo>
                        <a:pt x="0" y="98759"/>
                      </a:lnTo>
                    </a:path>
                  </a:pathLst>
                </a:custGeom>
                <a:noFill/>
                <a:ln w="19050" cap="flat" cmpd="sng">
                  <a:solidFill>
                    <a:srgbClr val="1F3864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0" name="Google Shape;720;p36"/>
                <p:cNvSpPr/>
                <p:nvPr/>
              </p:nvSpPr>
              <p:spPr>
                <a:xfrm>
                  <a:off x="9154878" y="4644386"/>
                  <a:ext cx="87599" cy="98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99" h="98758" extrusionOk="0">
                      <a:moveTo>
                        <a:pt x="0" y="0"/>
                      </a:moveTo>
                      <a:lnTo>
                        <a:pt x="87599" y="98759"/>
                      </a:lnTo>
                    </a:path>
                  </a:pathLst>
                </a:custGeom>
                <a:noFill/>
                <a:ln w="19050" cap="flat" cmpd="sng">
                  <a:solidFill>
                    <a:srgbClr val="1F3864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1" name="Google Shape;721;p36"/>
                <p:cNvSpPr/>
                <p:nvPr/>
              </p:nvSpPr>
              <p:spPr>
                <a:xfrm>
                  <a:off x="9168827" y="4532237"/>
                  <a:ext cx="60259" cy="112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59" h="112149" extrusionOk="0">
                      <a:moveTo>
                        <a:pt x="60259" y="11215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9050" cap="flat" cmpd="sng">
                  <a:solidFill>
                    <a:srgbClr val="1F3864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2" name="Google Shape;722;p36"/>
                <p:cNvSpPr/>
                <p:nvPr/>
              </p:nvSpPr>
              <p:spPr>
                <a:xfrm>
                  <a:off x="9154878" y="4532237"/>
                  <a:ext cx="59143" cy="112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143" h="112149" extrusionOk="0">
                      <a:moveTo>
                        <a:pt x="59144" y="0"/>
                      </a:moveTo>
                      <a:lnTo>
                        <a:pt x="0" y="112150"/>
                      </a:lnTo>
                    </a:path>
                  </a:pathLst>
                </a:custGeom>
                <a:noFill/>
                <a:ln w="19050" cap="flat" cmpd="sng">
                  <a:solidFill>
                    <a:srgbClr val="1F3864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723" name="Google Shape;723;p36"/>
            <p:cNvSpPr txBox="1"/>
            <p:nvPr/>
          </p:nvSpPr>
          <p:spPr>
            <a:xfrm>
              <a:off x="4231620" y="4532210"/>
              <a:ext cx="7403167" cy="738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-101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600"/>
                <a:buFont typeface="Quattrocento Sans"/>
                <a:buChar char="​"/>
              </a:pPr>
              <a:r>
                <a:rPr lang="en-US" sz="1600" b="1" i="0" u="none">
                  <a:solidFill>
                    <a:srgbClr val="141414"/>
                  </a:solidFill>
                  <a:latin typeface="Calibri"/>
                  <a:ea typeface="Calibri"/>
                  <a:cs typeface="Calibri"/>
                  <a:sym typeface="Calibri"/>
                </a:rPr>
                <a:t>Satisfaction with electricity has a great correlation with the overall satisfaction with the ease of doing business. </a:t>
              </a:r>
              <a:r>
                <a:rPr lang="en-US" sz="1600" b="0" i="0" u="none">
                  <a:solidFill>
                    <a:srgbClr val="141414"/>
                  </a:solidFill>
                  <a:latin typeface="Calibri"/>
                  <a:ea typeface="Calibri"/>
                  <a:cs typeface="Calibri"/>
                  <a:sym typeface="Calibri"/>
                </a:rPr>
                <a:t>A 5 hour increase in daily power supply could result in 1.5 – 2 points increase in satisfaction </a:t>
              </a:r>
              <a:endParaRPr/>
            </a:p>
          </p:txBody>
        </p:sp>
      </p:grpSp>
      <p:grpSp>
        <p:nvGrpSpPr>
          <p:cNvPr id="724" name="Google Shape;724;p36"/>
          <p:cNvGrpSpPr/>
          <p:nvPr/>
        </p:nvGrpSpPr>
        <p:grpSpPr>
          <a:xfrm>
            <a:off x="3482975" y="2081212"/>
            <a:ext cx="8151812" cy="596900"/>
            <a:chOff x="3482908" y="3500523"/>
            <a:chExt cx="8151880" cy="597387"/>
          </a:xfrm>
        </p:grpSpPr>
        <p:grpSp>
          <p:nvGrpSpPr>
            <p:cNvPr id="725" name="Google Shape;725;p36"/>
            <p:cNvGrpSpPr/>
            <p:nvPr/>
          </p:nvGrpSpPr>
          <p:grpSpPr>
            <a:xfrm>
              <a:off x="3482908" y="3500523"/>
              <a:ext cx="597387" cy="597387"/>
              <a:chOff x="8894126" y="3409794"/>
              <a:chExt cx="597387" cy="597387"/>
            </a:xfrm>
          </p:grpSpPr>
          <p:sp>
            <p:nvSpPr>
              <p:cNvPr id="726" name="Google Shape;726;p36"/>
              <p:cNvSpPr/>
              <p:nvPr/>
            </p:nvSpPr>
            <p:spPr>
              <a:xfrm>
                <a:off x="8894126" y="3409794"/>
                <a:ext cx="597387" cy="597387"/>
              </a:xfrm>
              <a:prstGeom prst="ellipse">
                <a:avLst/>
              </a:prstGeom>
              <a:solidFill>
                <a:schemeClr val="lt1"/>
              </a:solidFill>
              <a:ln w="12700" cap="sq" cmpd="sng">
                <a:solidFill>
                  <a:srgbClr val="2C3745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999" sy="102999">
                  <a:srgbClr val="000000">
                    <a:alpha val="19607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27" name="Google Shape;727;p36"/>
              <p:cNvGrpSpPr/>
              <p:nvPr/>
            </p:nvGrpSpPr>
            <p:grpSpPr>
              <a:xfrm>
                <a:off x="9019852" y="3541658"/>
                <a:ext cx="345933" cy="338679"/>
                <a:chOff x="9019852" y="3541658"/>
                <a:chExt cx="345933" cy="338679"/>
              </a:xfrm>
            </p:grpSpPr>
            <p:sp>
              <p:nvSpPr>
                <p:cNvPr id="728" name="Google Shape;728;p36"/>
                <p:cNvSpPr/>
                <p:nvPr/>
              </p:nvSpPr>
              <p:spPr>
                <a:xfrm>
                  <a:off x="9019852" y="3874758"/>
                  <a:ext cx="345933" cy="55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933" h="5579" extrusionOk="0">
                      <a:moveTo>
                        <a:pt x="0" y="0"/>
                      </a:moveTo>
                      <a:lnTo>
                        <a:pt x="345934" y="0"/>
                      </a:lnTo>
                    </a:path>
                  </a:pathLst>
                </a:custGeom>
                <a:noFill/>
                <a:ln w="19050" cap="flat" cmpd="sng">
                  <a:solidFill>
                    <a:srgbClr val="1F3864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9" name="Google Shape;729;p36"/>
                <p:cNvSpPr/>
                <p:nvPr/>
              </p:nvSpPr>
              <p:spPr>
                <a:xfrm>
                  <a:off x="9106893" y="3541658"/>
                  <a:ext cx="134467" cy="107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467" h="107685" extrusionOk="0">
                      <a:moveTo>
                        <a:pt x="0" y="26782"/>
                      </a:moveTo>
                      <a:lnTo>
                        <a:pt x="0" y="0"/>
                      </a:lnTo>
                      <a:lnTo>
                        <a:pt x="134468" y="0"/>
                      </a:lnTo>
                      <a:lnTo>
                        <a:pt x="134468" y="107686"/>
                      </a:lnTo>
                    </a:path>
                  </a:pathLst>
                </a:custGeom>
                <a:noFill/>
                <a:ln w="19050" cap="flat" cmpd="sng">
                  <a:solidFill>
                    <a:srgbClr val="1F3864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0" name="Google Shape;730;p36"/>
                <p:cNvSpPr/>
                <p:nvPr/>
              </p:nvSpPr>
              <p:spPr>
                <a:xfrm>
                  <a:off x="9210674" y="3677241"/>
                  <a:ext cx="124424" cy="1975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424" h="197517" extrusionOk="0">
                      <a:moveTo>
                        <a:pt x="0" y="197517"/>
                      </a:moveTo>
                      <a:lnTo>
                        <a:pt x="0" y="0"/>
                      </a:lnTo>
                      <a:lnTo>
                        <a:pt x="124425" y="0"/>
                      </a:lnTo>
                      <a:lnTo>
                        <a:pt x="124425" y="197517"/>
                      </a:lnTo>
                    </a:path>
                  </a:pathLst>
                </a:custGeom>
                <a:noFill/>
                <a:ln w="19050" cap="flat" cmpd="sng">
                  <a:solidFill>
                    <a:srgbClr val="1F3864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1" name="Google Shape;731;p36"/>
                <p:cNvSpPr/>
                <p:nvPr/>
              </p:nvSpPr>
              <p:spPr>
                <a:xfrm>
                  <a:off x="9239687" y="3704581"/>
                  <a:ext cx="21760" cy="22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60" h="22318" extrusionOk="0">
                      <a:moveTo>
                        <a:pt x="0" y="0"/>
                      </a:moveTo>
                      <a:lnTo>
                        <a:pt x="21760" y="0"/>
                      </a:lnTo>
                      <a:lnTo>
                        <a:pt x="21760" y="22318"/>
                      </a:lnTo>
                      <a:lnTo>
                        <a:pt x="0" y="22318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rgbClr val="1F3864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2" name="Google Shape;732;p36"/>
                <p:cNvSpPr/>
                <p:nvPr/>
              </p:nvSpPr>
              <p:spPr>
                <a:xfrm>
                  <a:off x="9283766" y="3704581"/>
                  <a:ext cx="21760" cy="22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60" h="22318" extrusionOk="0">
                      <a:moveTo>
                        <a:pt x="0" y="0"/>
                      </a:moveTo>
                      <a:lnTo>
                        <a:pt x="21760" y="0"/>
                      </a:lnTo>
                      <a:lnTo>
                        <a:pt x="21760" y="22318"/>
                      </a:lnTo>
                      <a:lnTo>
                        <a:pt x="0" y="22318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rgbClr val="1F3864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3" name="Google Shape;733;p36"/>
                <p:cNvSpPr/>
                <p:nvPr/>
              </p:nvSpPr>
              <p:spPr>
                <a:xfrm>
                  <a:off x="9239687" y="3747544"/>
                  <a:ext cx="21760" cy="22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60" h="22318" extrusionOk="0">
                      <a:moveTo>
                        <a:pt x="0" y="0"/>
                      </a:moveTo>
                      <a:lnTo>
                        <a:pt x="21760" y="0"/>
                      </a:lnTo>
                      <a:lnTo>
                        <a:pt x="21760" y="22318"/>
                      </a:lnTo>
                      <a:lnTo>
                        <a:pt x="0" y="22318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rgbClr val="1F3864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4" name="Google Shape;734;p36"/>
                <p:cNvSpPr/>
                <p:nvPr/>
              </p:nvSpPr>
              <p:spPr>
                <a:xfrm>
                  <a:off x="9283766" y="3747544"/>
                  <a:ext cx="21760" cy="22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60" h="22318" extrusionOk="0">
                      <a:moveTo>
                        <a:pt x="0" y="0"/>
                      </a:moveTo>
                      <a:lnTo>
                        <a:pt x="21760" y="0"/>
                      </a:lnTo>
                      <a:lnTo>
                        <a:pt x="21760" y="22318"/>
                      </a:lnTo>
                      <a:lnTo>
                        <a:pt x="0" y="22318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rgbClr val="1F3864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5" name="Google Shape;735;p36"/>
                <p:cNvSpPr/>
                <p:nvPr/>
              </p:nvSpPr>
              <p:spPr>
                <a:xfrm>
                  <a:off x="9076206" y="3630373"/>
                  <a:ext cx="21760" cy="22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60" h="22318" extrusionOk="0">
                      <a:moveTo>
                        <a:pt x="0" y="0"/>
                      </a:moveTo>
                      <a:lnTo>
                        <a:pt x="21760" y="0"/>
                      </a:lnTo>
                      <a:lnTo>
                        <a:pt x="21760" y="22318"/>
                      </a:lnTo>
                      <a:lnTo>
                        <a:pt x="0" y="22318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rgbClr val="1F3864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6" name="Google Shape;736;p36"/>
                <p:cNvSpPr/>
                <p:nvPr/>
              </p:nvSpPr>
              <p:spPr>
                <a:xfrm>
                  <a:off x="9119727" y="3630373"/>
                  <a:ext cx="21760" cy="22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60" h="22318" extrusionOk="0">
                      <a:moveTo>
                        <a:pt x="0" y="0"/>
                      </a:moveTo>
                      <a:lnTo>
                        <a:pt x="21760" y="0"/>
                      </a:lnTo>
                      <a:lnTo>
                        <a:pt x="21760" y="22318"/>
                      </a:lnTo>
                      <a:lnTo>
                        <a:pt x="0" y="22318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rgbClr val="1F3864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7" name="Google Shape;737;p36"/>
                <p:cNvSpPr/>
                <p:nvPr/>
              </p:nvSpPr>
              <p:spPr>
                <a:xfrm>
                  <a:off x="9076206" y="3672778"/>
                  <a:ext cx="21760" cy="22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60" h="22318" extrusionOk="0">
                      <a:moveTo>
                        <a:pt x="0" y="0"/>
                      </a:moveTo>
                      <a:lnTo>
                        <a:pt x="21760" y="0"/>
                      </a:lnTo>
                      <a:lnTo>
                        <a:pt x="21760" y="22318"/>
                      </a:lnTo>
                      <a:lnTo>
                        <a:pt x="0" y="22318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rgbClr val="1F3864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8" name="Google Shape;738;p36"/>
                <p:cNvSpPr/>
                <p:nvPr/>
              </p:nvSpPr>
              <p:spPr>
                <a:xfrm>
                  <a:off x="9119727" y="3672778"/>
                  <a:ext cx="21760" cy="22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60" h="22318" extrusionOk="0">
                      <a:moveTo>
                        <a:pt x="0" y="0"/>
                      </a:moveTo>
                      <a:lnTo>
                        <a:pt x="21760" y="0"/>
                      </a:lnTo>
                      <a:lnTo>
                        <a:pt x="21760" y="22318"/>
                      </a:lnTo>
                      <a:lnTo>
                        <a:pt x="0" y="22318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rgbClr val="1F3864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9" name="Google Shape;739;p36"/>
                <p:cNvSpPr/>
                <p:nvPr/>
              </p:nvSpPr>
              <p:spPr>
                <a:xfrm>
                  <a:off x="9076206" y="3715182"/>
                  <a:ext cx="21760" cy="22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60" h="22318" extrusionOk="0">
                      <a:moveTo>
                        <a:pt x="0" y="0"/>
                      </a:moveTo>
                      <a:lnTo>
                        <a:pt x="21760" y="0"/>
                      </a:lnTo>
                      <a:lnTo>
                        <a:pt x="21760" y="22318"/>
                      </a:lnTo>
                      <a:lnTo>
                        <a:pt x="0" y="22318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rgbClr val="1F3864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0" name="Google Shape;740;p36"/>
                <p:cNvSpPr/>
                <p:nvPr/>
              </p:nvSpPr>
              <p:spPr>
                <a:xfrm>
                  <a:off x="9119727" y="3715182"/>
                  <a:ext cx="21760" cy="22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60" h="22318" extrusionOk="0">
                      <a:moveTo>
                        <a:pt x="0" y="0"/>
                      </a:moveTo>
                      <a:lnTo>
                        <a:pt x="21760" y="0"/>
                      </a:lnTo>
                      <a:lnTo>
                        <a:pt x="21760" y="22318"/>
                      </a:lnTo>
                      <a:lnTo>
                        <a:pt x="0" y="22318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rgbClr val="1F3864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1" name="Google Shape;741;p36"/>
                <p:cNvSpPr/>
                <p:nvPr/>
              </p:nvSpPr>
              <p:spPr>
                <a:xfrm>
                  <a:off x="9084575" y="3808919"/>
                  <a:ext cx="48542" cy="658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42" h="65839" extrusionOk="0">
                      <a:moveTo>
                        <a:pt x="0" y="65839"/>
                      </a:moveTo>
                      <a:lnTo>
                        <a:pt x="0" y="0"/>
                      </a:lnTo>
                      <a:lnTo>
                        <a:pt x="48542" y="0"/>
                      </a:lnTo>
                      <a:lnTo>
                        <a:pt x="48542" y="65839"/>
                      </a:lnTo>
                    </a:path>
                  </a:pathLst>
                </a:custGeom>
                <a:noFill/>
                <a:ln w="19050" cap="flat" cmpd="sng">
                  <a:solidFill>
                    <a:srgbClr val="1F3864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2" name="Google Shape;742;p36"/>
                <p:cNvSpPr/>
                <p:nvPr/>
              </p:nvSpPr>
              <p:spPr>
                <a:xfrm>
                  <a:off x="9052214" y="3596337"/>
                  <a:ext cx="113265" cy="278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65" h="278420" extrusionOk="0">
                      <a:moveTo>
                        <a:pt x="113265" y="278421"/>
                      </a:moveTo>
                      <a:lnTo>
                        <a:pt x="113265" y="0"/>
                      </a:lnTo>
                      <a:lnTo>
                        <a:pt x="54680" y="0"/>
                      </a:lnTo>
                      <a:lnTo>
                        <a:pt x="0" y="0"/>
                      </a:lnTo>
                      <a:lnTo>
                        <a:pt x="0" y="278421"/>
                      </a:lnTo>
                    </a:path>
                  </a:pathLst>
                </a:custGeom>
                <a:noFill/>
                <a:ln w="19050" cap="flat" cmpd="sng">
                  <a:solidFill>
                    <a:srgbClr val="1F3864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743" name="Google Shape;743;p36"/>
            <p:cNvSpPr txBox="1"/>
            <p:nvPr/>
          </p:nvSpPr>
          <p:spPr>
            <a:xfrm>
              <a:off x="4231621" y="3552995"/>
              <a:ext cx="7403167" cy="4924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-101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600"/>
                <a:buFont typeface="Quattrocento Sans"/>
                <a:buChar char="​"/>
              </a:pPr>
              <a:r>
                <a:rPr lang="en-US" sz="1600" b="1" i="0" u="none">
                  <a:solidFill>
                    <a:srgbClr val="141414"/>
                  </a:solidFill>
                  <a:latin typeface="Calibri"/>
                  <a:ea typeface="Calibri"/>
                  <a:cs typeface="Calibri"/>
                  <a:sym typeface="Calibri"/>
                </a:rPr>
                <a:t>Infrastructure and Secure and stable environment are the key drivers of satisfaction </a:t>
              </a:r>
              <a:r>
                <a:rPr lang="en-US" sz="1600" b="0" i="0" u="none">
                  <a:solidFill>
                    <a:srgbClr val="141414"/>
                  </a:solidFill>
                  <a:latin typeface="Calibri"/>
                  <a:ea typeface="Calibri"/>
                  <a:cs typeface="Calibri"/>
                  <a:sym typeface="Calibri"/>
                </a:rPr>
                <a:t>both accounting for 41.1 % (22.8% and 18.3% respectively) of satisfaction</a:t>
              </a:r>
              <a:endParaRPr/>
            </a:p>
          </p:txBody>
        </p:sp>
      </p:grpSp>
      <p:grpSp>
        <p:nvGrpSpPr>
          <p:cNvPr id="744" name="Google Shape;744;p36"/>
          <p:cNvGrpSpPr/>
          <p:nvPr/>
        </p:nvGrpSpPr>
        <p:grpSpPr>
          <a:xfrm>
            <a:off x="3482975" y="5387975"/>
            <a:ext cx="8151812" cy="792162"/>
            <a:chOff x="3482908" y="5388314"/>
            <a:chExt cx="8151880" cy="791136"/>
          </a:xfrm>
        </p:grpSpPr>
        <p:grpSp>
          <p:nvGrpSpPr>
            <p:cNvPr id="745" name="Google Shape;745;p36"/>
            <p:cNvGrpSpPr/>
            <p:nvPr/>
          </p:nvGrpSpPr>
          <p:grpSpPr>
            <a:xfrm>
              <a:off x="3482908" y="5388314"/>
              <a:ext cx="597387" cy="597387"/>
              <a:chOff x="6012748" y="5388314"/>
              <a:chExt cx="597387" cy="597387"/>
            </a:xfrm>
          </p:grpSpPr>
          <p:sp>
            <p:nvSpPr>
              <p:cNvPr id="746" name="Google Shape;746;p36"/>
              <p:cNvSpPr/>
              <p:nvPr/>
            </p:nvSpPr>
            <p:spPr>
              <a:xfrm>
                <a:off x="6012748" y="5388314"/>
                <a:ext cx="597387" cy="597387"/>
              </a:xfrm>
              <a:prstGeom prst="ellipse">
                <a:avLst/>
              </a:prstGeom>
              <a:solidFill>
                <a:schemeClr val="lt1"/>
              </a:solidFill>
              <a:ln w="12700" cap="sq" cmpd="sng">
                <a:solidFill>
                  <a:srgbClr val="2C3745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999" sy="102999">
                  <a:srgbClr val="000000">
                    <a:alpha val="19607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47" name="Google Shape;747;p36"/>
              <p:cNvGrpSpPr/>
              <p:nvPr/>
            </p:nvGrpSpPr>
            <p:grpSpPr>
              <a:xfrm>
                <a:off x="6139032" y="5520736"/>
                <a:ext cx="345375" cy="339238"/>
                <a:chOff x="6139032" y="5520736"/>
                <a:chExt cx="345375" cy="339238"/>
              </a:xfrm>
            </p:grpSpPr>
            <p:sp>
              <p:nvSpPr>
                <p:cNvPr id="748" name="Google Shape;748;p36"/>
                <p:cNvSpPr/>
                <p:nvPr/>
              </p:nvSpPr>
              <p:spPr>
                <a:xfrm>
                  <a:off x="6145728" y="5520736"/>
                  <a:ext cx="331426" cy="10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426" h="109917" extrusionOk="0">
                      <a:moveTo>
                        <a:pt x="0" y="109918"/>
                      </a:moveTo>
                      <a:lnTo>
                        <a:pt x="331427" y="109918"/>
                      </a:lnTo>
                      <a:lnTo>
                        <a:pt x="16571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rgbClr val="1F3864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9" name="Google Shape;749;p36"/>
                <p:cNvSpPr/>
                <p:nvPr/>
              </p:nvSpPr>
              <p:spPr>
                <a:xfrm>
                  <a:off x="6183669" y="5630653"/>
                  <a:ext cx="5579" cy="193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9" h="193053" extrusionOk="0">
                      <a:moveTo>
                        <a:pt x="0" y="193053"/>
                      </a:moveTo>
                      <a:lnTo>
                        <a:pt x="0" y="9652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ap="flat" cmpd="sng">
                  <a:solidFill>
                    <a:srgbClr val="1F3864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0" name="Google Shape;750;p36"/>
                <p:cNvSpPr/>
                <p:nvPr/>
              </p:nvSpPr>
              <p:spPr>
                <a:xfrm>
                  <a:off x="6221052" y="5630653"/>
                  <a:ext cx="5579" cy="193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9" h="193053" extrusionOk="0">
                      <a:moveTo>
                        <a:pt x="0" y="0"/>
                      </a:moveTo>
                      <a:lnTo>
                        <a:pt x="0" y="96527"/>
                      </a:lnTo>
                      <a:lnTo>
                        <a:pt x="0" y="193053"/>
                      </a:lnTo>
                    </a:path>
                  </a:pathLst>
                </a:custGeom>
                <a:noFill/>
                <a:ln w="19050" cap="flat" cmpd="sng">
                  <a:solidFill>
                    <a:srgbClr val="1F3864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1" name="Google Shape;751;p36"/>
                <p:cNvSpPr/>
                <p:nvPr/>
              </p:nvSpPr>
              <p:spPr>
                <a:xfrm>
                  <a:off x="6292470" y="5630653"/>
                  <a:ext cx="5579" cy="193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9" h="193053" extrusionOk="0">
                      <a:moveTo>
                        <a:pt x="0" y="193053"/>
                      </a:moveTo>
                      <a:lnTo>
                        <a:pt x="0" y="9652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ap="flat" cmpd="sng">
                  <a:solidFill>
                    <a:srgbClr val="1F3864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2" name="Google Shape;752;p36"/>
                <p:cNvSpPr/>
                <p:nvPr/>
              </p:nvSpPr>
              <p:spPr>
                <a:xfrm>
                  <a:off x="6330412" y="5630653"/>
                  <a:ext cx="5579" cy="193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9" h="193053" extrusionOk="0">
                      <a:moveTo>
                        <a:pt x="0" y="0"/>
                      </a:moveTo>
                      <a:lnTo>
                        <a:pt x="0" y="96527"/>
                      </a:lnTo>
                      <a:lnTo>
                        <a:pt x="0" y="193053"/>
                      </a:lnTo>
                    </a:path>
                  </a:pathLst>
                </a:custGeom>
                <a:noFill/>
                <a:ln w="19050" cap="flat" cmpd="sng">
                  <a:solidFill>
                    <a:srgbClr val="1F3864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3" name="Google Shape;753;p36"/>
                <p:cNvSpPr/>
                <p:nvPr/>
              </p:nvSpPr>
              <p:spPr>
                <a:xfrm>
                  <a:off x="6401830" y="5630653"/>
                  <a:ext cx="5579" cy="193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9" h="193053" extrusionOk="0">
                      <a:moveTo>
                        <a:pt x="0" y="193053"/>
                      </a:moveTo>
                      <a:lnTo>
                        <a:pt x="0" y="9652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ap="flat" cmpd="sng">
                  <a:solidFill>
                    <a:srgbClr val="1F3864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4" name="Google Shape;754;p36"/>
                <p:cNvSpPr/>
                <p:nvPr/>
              </p:nvSpPr>
              <p:spPr>
                <a:xfrm>
                  <a:off x="6439213" y="5630653"/>
                  <a:ext cx="5579" cy="193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9" h="193053" extrusionOk="0">
                      <a:moveTo>
                        <a:pt x="0" y="0"/>
                      </a:moveTo>
                      <a:lnTo>
                        <a:pt x="0" y="96527"/>
                      </a:lnTo>
                      <a:lnTo>
                        <a:pt x="0" y="193053"/>
                      </a:lnTo>
                    </a:path>
                  </a:pathLst>
                </a:custGeom>
                <a:noFill/>
                <a:ln w="19050" cap="flat" cmpd="sng">
                  <a:solidFill>
                    <a:srgbClr val="1F3864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5" name="Google Shape;755;p36"/>
                <p:cNvSpPr/>
                <p:nvPr/>
              </p:nvSpPr>
              <p:spPr>
                <a:xfrm>
                  <a:off x="6139032" y="5823707"/>
                  <a:ext cx="345375" cy="36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375" h="36267" extrusionOk="0">
                      <a:moveTo>
                        <a:pt x="0" y="0"/>
                      </a:moveTo>
                      <a:lnTo>
                        <a:pt x="345376" y="0"/>
                      </a:lnTo>
                      <a:lnTo>
                        <a:pt x="345376" y="36267"/>
                      </a:lnTo>
                      <a:lnTo>
                        <a:pt x="0" y="36267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rgbClr val="1F3864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756" name="Google Shape;756;p36"/>
            <p:cNvSpPr txBox="1"/>
            <p:nvPr/>
          </p:nvSpPr>
          <p:spPr>
            <a:xfrm>
              <a:off x="4231621" y="5440786"/>
              <a:ext cx="7403167" cy="738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600"/>
                <a:buFont typeface="Calibri"/>
                <a:buNone/>
              </a:pPr>
              <a:r>
                <a:rPr lang="en-US" sz="1600" b="1" i="0" u="none">
                  <a:solidFill>
                    <a:srgbClr val="141414"/>
                  </a:solidFill>
                  <a:latin typeface="Calibri"/>
                  <a:ea typeface="Calibri"/>
                  <a:cs typeface="Calibri"/>
                  <a:sym typeface="Calibri"/>
                </a:rPr>
                <a:t>Implementing the right reforms and communicating these reforms to the MSMEs is necessary to improve satisfaction.</a:t>
              </a:r>
              <a:r>
                <a:rPr lang="en-US" sz="1600" b="0" i="0" u="none">
                  <a:solidFill>
                    <a:srgbClr val="141414"/>
                  </a:solidFill>
                  <a:latin typeface="Calibri"/>
                  <a:ea typeface="Calibri"/>
                  <a:cs typeface="Calibri"/>
                  <a:sym typeface="Calibri"/>
                </a:rPr>
                <a:t> 6 out of the 11 subnationals that implemented reforms experienced an increase in satisfaction score</a:t>
              </a:r>
              <a:endParaRPr/>
            </a:p>
          </p:txBody>
        </p:sp>
      </p:grpSp>
      <p:grpSp>
        <p:nvGrpSpPr>
          <p:cNvPr id="757" name="Google Shape;757;p36"/>
          <p:cNvGrpSpPr/>
          <p:nvPr/>
        </p:nvGrpSpPr>
        <p:grpSpPr>
          <a:xfrm>
            <a:off x="3482975" y="979487"/>
            <a:ext cx="8151812" cy="790575"/>
            <a:chOff x="3482908" y="979014"/>
            <a:chExt cx="8151879" cy="791136"/>
          </a:xfrm>
        </p:grpSpPr>
        <p:grpSp>
          <p:nvGrpSpPr>
            <p:cNvPr id="758" name="Google Shape;758;p36"/>
            <p:cNvGrpSpPr/>
            <p:nvPr/>
          </p:nvGrpSpPr>
          <p:grpSpPr>
            <a:xfrm>
              <a:off x="3482908" y="979014"/>
              <a:ext cx="597387" cy="597387"/>
              <a:chOff x="4255068" y="1031486"/>
              <a:chExt cx="597387" cy="597387"/>
            </a:xfrm>
          </p:grpSpPr>
          <p:sp>
            <p:nvSpPr>
              <p:cNvPr id="759" name="Google Shape;759;p36"/>
              <p:cNvSpPr/>
              <p:nvPr/>
            </p:nvSpPr>
            <p:spPr>
              <a:xfrm>
                <a:off x="4255068" y="1031486"/>
                <a:ext cx="597387" cy="597387"/>
              </a:xfrm>
              <a:prstGeom prst="ellipse">
                <a:avLst/>
              </a:prstGeom>
              <a:solidFill>
                <a:schemeClr val="lt1"/>
              </a:solidFill>
              <a:ln w="12700" cap="sq" cmpd="sng">
                <a:solidFill>
                  <a:srgbClr val="2C3745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999" sy="102999">
                  <a:srgbClr val="000000">
                    <a:alpha val="19607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60" name="Google Shape;760;p36"/>
              <p:cNvGrpSpPr/>
              <p:nvPr/>
            </p:nvGrpSpPr>
            <p:grpSpPr>
              <a:xfrm>
                <a:off x="4380794" y="1167813"/>
                <a:ext cx="345933" cy="330311"/>
                <a:chOff x="4380794" y="1167813"/>
                <a:chExt cx="345933" cy="330311"/>
              </a:xfrm>
            </p:grpSpPr>
            <p:sp>
              <p:nvSpPr>
                <p:cNvPr id="761" name="Google Shape;761;p36"/>
                <p:cNvSpPr/>
                <p:nvPr/>
              </p:nvSpPr>
              <p:spPr>
                <a:xfrm>
                  <a:off x="4400323" y="1396576"/>
                  <a:ext cx="79787" cy="95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87" h="95968" extrusionOk="0">
                      <a:moveTo>
                        <a:pt x="0" y="95969"/>
                      </a:moveTo>
                      <a:lnTo>
                        <a:pt x="0" y="0"/>
                      </a:lnTo>
                      <a:lnTo>
                        <a:pt x="79788" y="0"/>
                      </a:lnTo>
                      <a:lnTo>
                        <a:pt x="79788" y="95969"/>
                      </a:lnTo>
                    </a:path>
                  </a:pathLst>
                </a:custGeom>
                <a:noFill/>
                <a:ln w="19050" cap="flat" cmpd="sng">
                  <a:solidFill>
                    <a:srgbClr val="1F3864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2" name="Google Shape;762;p36"/>
                <p:cNvSpPr/>
                <p:nvPr/>
              </p:nvSpPr>
              <p:spPr>
                <a:xfrm>
                  <a:off x="4510240" y="1330737"/>
                  <a:ext cx="79787" cy="1618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87" h="161807" extrusionOk="0">
                      <a:moveTo>
                        <a:pt x="0" y="161808"/>
                      </a:moveTo>
                      <a:lnTo>
                        <a:pt x="0" y="0"/>
                      </a:lnTo>
                      <a:lnTo>
                        <a:pt x="79788" y="0"/>
                      </a:lnTo>
                      <a:lnTo>
                        <a:pt x="79788" y="161808"/>
                      </a:lnTo>
                    </a:path>
                  </a:pathLst>
                </a:custGeom>
                <a:noFill/>
                <a:ln w="19050" cap="flat" cmpd="sng">
                  <a:solidFill>
                    <a:srgbClr val="1F3864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3" name="Google Shape;763;p36"/>
                <p:cNvSpPr/>
                <p:nvPr/>
              </p:nvSpPr>
              <p:spPr>
                <a:xfrm>
                  <a:off x="4621274" y="1275499"/>
                  <a:ext cx="85925" cy="217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925" h="217045" extrusionOk="0">
                      <a:moveTo>
                        <a:pt x="0" y="217046"/>
                      </a:moveTo>
                      <a:lnTo>
                        <a:pt x="0" y="0"/>
                      </a:lnTo>
                      <a:lnTo>
                        <a:pt x="85926" y="0"/>
                      </a:lnTo>
                      <a:lnTo>
                        <a:pt x="85926" y="217046"/>
                      </a:lnTo>
                    </a:path>
                  </a:pathLst>
                </a:custGeom>
                <a:noFill/>
                <a:ln w="19050" cap="flat" cmpd="sng">
                  <a:solidFill>
                    <a:srgbClr val="1F3864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4" name="Google Shape;764;p36"/>
                <p:cNvSpPr/>
                <p:nvPr/>
              </p:nvSpPr>
              <p:spPr>
                <a:xfrm>
                  <a:off x="4410924" y="1183436"/>
                  <a:ext cx="254428" cy="145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428" h="145069" extrusionOk="0">
                      <a:moveTo>
                        <a:pt x="0" y="145069"/>
                      </a:moveTo>
                      <a:lnTo>
                        <a:pt x="254429" y="0"/>
                      </a:lnTo>
                    </a:path>
                  </a:pathLst>
                </a:custGeom>
                <a:noFill/>
                <a:ln w="19050" cap="flat" cmpd="sng">
                  <a:solidFill>
                    <a:srgbClr val="1F3864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5" name="Google Shape;765;p36"/>
                <p:cNvSpPr/>
                <p:nvPr/>
              </p:nvSpPr>
              <p:spPr>
                <a:xfrm>
                  <a:off x="4612347" y="1167813"/>
                  <a:ext cx="53563" cy="69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63" h="69186" extrusionOk="0">
                      <a:moveTo>
                        <a:pt x="0" y="0"/>
                      </a:moveTo>
                      <a:lnTo>
                        <a:pt x="53564" y="15623"/>
                      </a:lnTo>
                      <a:lnTo>
                        <a:pt x="37941" y="69187"/>
                      </a:lnTo>
                    </a:path>
                  </a:pathLst>
                </a:custGeom>
                <a:noFill/>
                <a:ln w="19050" cap="flat" cmpd="sng">
                  <a:solidFill>
                    <a:srgbClr val="1F3864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6" name="Google Shape;766;p36"/>
                <p:cNvSpPr/>
                <p:nvPr/>
              </p:nvSpPr>
              <p:spPr>
                <a:xfrm>
                  <a:off x="4380794" y="1492545"/>
                  <a:ext cx="345933" cy="55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933" h="5579" extrusionOk="0">
                      <a:moveTo>
                        <a:pt x="0" y="0"/>
                      </a:moveTo>
                      <a:lnTo>
                        <a:pt x="345934" y="0"/>
                      </a:lnTo>
                    </a:path>
                  </a:pathLst>
                </a:custGeom>
                <a:noFill/>
                <a:ln w="19050" cap="flat" cmpd="sng">
                  <a:solidFill>
                    <a:srgbClr val="1F3864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767" name="Google Shape;767;p36"/>
            <p:cNvSpPr txBox="1"/>
            <p:nvPr/>
          </p:nvSpPr>
          <p:spPr>
            <a:xfrm>
              <a:off x="4231620" y="1031486"/>
              <a:ext cx="7403167" cy="738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600"/>
                <a:buFont typeface="Calibri"/>
                <a:buNone/>
              </a:pPr>
              <a:r>
                <a:rPr lang="en-US" sz="1600" b="1" i="0" u="none">
                  <a:solidFill>
                    <a:srgbClr val="141414"/>
                  </a:solidFill>
                  <a:latin typeface="Calibri"/>
                  <a:ea typeface="Calibri"/>
                  <a:cs typeface="Calibri"/>
                  <a:sym typeface="Calibri"/>
                </a:rPr>
                <a:t>There has been a marginal improvement in the satisfaction with the ease of doing business in Nigeria from the 2021 baseline</a:t>
              </a:r>
              <a:r>
                <a:rPr lang="en-US" sz="1600" b="0" i="0" u="none">
                  <a:solidFill>
                    <a:srgbClr val="141414"/>
                  </a:solidFill>
                  <a:latin typeface="Calibri"/>
                  <a:ea typeface="Calibri"/>
                  <a:cs typeface="Calibri"/>
                  <a:sym typeface="Calibri"/>
                </a:rPr>
                <a:t> with the 2023 </a:t>
              </a:r>
              <a:r>
                <a:rPr lang="en-US" sz="1600" b="1" i="0" u="none">
                  <a:solidFill>
                    <a:srgbClr val="141414"/>
                  </a:solidFill>
                  <a:latin typeface="Calibri"/>
                  <a:ea typeface="Calibri"/>
                  <a:cs typeface="Calibri"/>
                  <a:sym typeface="Calibri"/>
                </a:rPr>
                <a:t>EoDB weighted score increasing to 5.69 </a:t>
              </a:r>
              <a:r>
                <a:rPr lang="en-US" sz="1600" b="0" i="0" u="none">
                  <a:solidFill>
                    <a:srgbClr val="141414"/>
                  </a:solidFill>
                  <a:latin typeface="Calibri"/>
                  <a:ea typeface="Calibri"/>
                  <a:cs typeface="Calibri"/>
                  <a:sym typeface="Calibri"/>
                </a:rPr>
                <a:t>(against 5.45 in the baseline)</a:t>
              </a:r>
              <a:endParaRPr/>
            </a:p>
          </p:txBody>
        </p:sp>
      </p:grpSp>
      <p:sp>
        <p:nvSpPr>
          <p:cNvPr id="768" name="Google Shape;768;p36"/>
          <p:cNvSpPr txBox="1"/>
          <p:nvPr/>
        </p:nvSpPr>
        <p:spPr>
          <a:xfrm>
            <a:off x="554037" y="6421437"/>
            <a:ext cx="3154362" cy="246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Quattrocento Sans"/>
              <a:buChar char="​"/>
            </a:pPr>
            <a:r>
              <a:rPr lang="en-US" sz="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2023 Subnational Ease of Doing Business in Nigeria Survey  Result Analysis, 2021 Ease of Doing Business Subnational Baseline Survey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3" name="Google Shape;773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325" y="901700"/>
            <a:ext cx="11309350" cy="5395912"/>
          </a:xfrm>
          <a:prstGeom prst="rect">
            <a:avLst/>
          </a:prstGeom>
          <a:noFill/>
          <a:ln>
            <a:noFill/>
          </a:ln>
        </p:spPr>
      </p:pic>
      <p:sp>
        <p:nvSpPr>
          <p:cNvPr id="774" name="Google Shape;774;p37"/>
          <p:cNvSpPr txBox="1">
            <a:spLocks noGrp="1"/>
          </p:cNvSpPr>
          <p:nvPr>
            <p:ph type="title"/>
          </p:nvPr>
        </p:nvSpPr>
        <p:spPr>
          <a:xfrm>
            <a:off x="554037" y="468312"/>
            <a:ext cx="9921875" cy="35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US" sz="2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Overview of the 2023 ranking – By scores</a:t>
            </a:r>
            <a:endParaRPr/>
          </a:p>
        </p:txBody>
      </p:sp>
      <p:sp>
        <p:nvSpPr>
          <p:cNvPr id="775" name="Google Shape;775;p37"/>
          <p:cNvSpPr txBox="1"/>
          <p:nvPr/>
        </p:nvSpPr>
        <p:spPr>
          <a:xfrm>
            <a:off x="554037" y="6451600"/>
            <a:ext cx="8075612" cy="12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Quattrocento Sans"/>
              <a:buChar char="​"/>
            </a:pPr>
            <a:r>
              <a:rPr lang="en-US" sz="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2023 Subnational Ease of Doing Business in Nigeria Survey  Result Analysis, 2021 Ease of Doing Business Subnational Baseline Survey</a:t>
            </a:r>
            <a:endParaRPr/>
          </a:p>
        </p:txBody>
      </p:sp>
      <p:sp>
        <p:nvSpPr>
          <p:cNvPr id="776" name="Google Shape;776;p37"/>
          <p:cNvSpPr txBox="1"/>
          <p:nvPr/>
        </p:nvSpPr>
        <p:spPr>
          <a:xfrm>
            <a:off x="10209212" y="2381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77" name="Google Shape;777;p37"/>
          <p:cNvGrpSpPr/>
          <p:nvPr/>
        </p:nvGrpSpPr>
        <p:grpSpPr>
          <a:xfrm>
            <a:off x="0" y="0"/>
            <a:ext cx="12192000" cy="98425"/>
            <a:chOff x="-1" y="292"/>
            <a:chExt cx="12192001" cy="97583"/>
          </a:xfrm>
        </p:grpSpPr>
        <p:sp>
          <p:nvSpPr>
            <p:cNvPr id="778" name="Google Shape;778;p37"/>
            <p:cNvSpPr txBox="1"/>
            <p:nvPr/>
          </p:nvSpPr>
          <p:spPr>
            <a:xfrm flipH="1">
              <a:off x="31812" y="292"/>
              <a:ext cx="12160188" cy="97583"/>
            </a:xfrm>
            <a:prstGeom prst="rect">
              <a:avLst/>
            </a:pr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37"/>
            <p:cNvSpPr/>
            <p:nvPr/>
          </p:nvSpPr>
          <p:spPr>
            <a:xfrm>
              <a:off x="10001" y="292"/>
              <a:ext cx="6598761" cy="97583"/>
            </a:xfrm>
            <a:custGeom>
              <a:avLst/>
              <a:gdLst/>
              <a:ahLst/>
              <a:cxnLst/>
              <a:rect l="l" t="t" r="r" b="b"/>
              <a:pathLst>
                <a:path w="4173" h="94" extrusionOk="0">
                  <a:moveTo>
                    <a:pt x="4121" y="0"/>
                  </a:moveTo>
                  <a:lnTo>
                    <a:pt x="4173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4121" y="0"/>
                  </a:lnTo>
                  <a:close/>
                </a:path>
              </a:pathLst>
            </a:custGeom>
            <a:solidFill>
              <a:srgbClr val="A8D08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37"/>
            <p:cNvSpPr/>
            <p:nvPr/>
          </p:nvSpPr>
          <p:spPr>
            <a:xfrm>
              <a:off x="-1" y="292"/>
              <a:ext cx="4048125" cy="97583"/>
            </a:xfrm>
            <a:custGeom>
              <a:avLst/>
              <a:gdLst/>
              <a:ahLst/>
              <a:cxnLst/>
              <a:rect l="l" t="t" r="r" b="b"/>
              <a:pathLst>
                <a:path w="2560" h="94" extrusionOk="0">
                  <a:moveTo>
                    <a:pt x="2508" y="0"/>
                  </a:moveTo>
                  <a:lnTo>
                    <a:pt x="2560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2508" y="0"/>
                  </a:lnTo>
                  <a:close/>
                </a:path>
              </a:pathLst>
            </a:custGeom>
            <a:solidFill>
              <a:srgbClr val="C4E0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81" name="Google Shape;781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01237" y="350837"/>
            <a:ext cx="2089150" cy="460375"/>
          </a:xfrm>
          <a:prstGeom prst="rect">
            <a:avLst/>
          </a:prstGeom>
          <a:noFill/>
          <a:ln>
            <a:noFill/>
          </a:ln>
        </p:spPr>
      </p:pic>
      <p:sp>
        <p:nvSpPr>
          <p:cNvPr id="782" name="Google Shape;782;p37"/>
          <p:cNvSpPr txBox="1"/>
          <p:nvPr/>
        </p:nvSpPr>
        <p:spPr>
          <a:xfrm>
            <a:off x="69850" y="455612"/>
            <a:ext cx="412750" cy="385762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7" name="Google Shape;787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325" y="912812"/>
            <a:ext cx="11309350" cy="5373687"/>
          </a:xfrm>
          <a:prstGeom prst="rect">
            <a:avLst/>
          </a:prstGeom>
          <a:noFill/>
          <a:ln>
            <a:noFill/>
          </a:ln>
        </p:spPr>
      </p:pic>
      <p:sp>
        <p:nvSpPr>
          <p:cNvPr id="788" name="Google Shape;788;p38"/>
          <p:cNvSpPr txBox="1">
            <a:spLocks noGrp="1"/>
          </p:cNvSpPr>
          <p:nvPr>
            <p:ph type="title"/>
          </p:nvPr>
        </p:nvSpPr>
        <p:spPr>
          <a:xfrm>
            <a:off x="554037" y="468312"/>
            <a:ext cx="9921875" cy="35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US" sz="2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Overview of the 2023 ranking – showing EoDB score movements</a:t>
            </a:r>
            <a:endParaRPr/>
          </a:p>
        </p:txBody>
      </p:sp>
      <p:sp>
        <p:nvSpPr>
          <p:cNvPr id="789" name="Google Shape;789;p38"/>
          <p:cNvSpPr txBox="1"/>
          <p:nvPr/>
        </p:nvSpPr>
        <p:spPr>
          <a:xfrm>
            <a:off x="554037" y="6451600"/>
            <a:ext cx="8075612" cy="12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Quattrocento Sans"/>
              <a:buChar char="​"/>
            </a:pPr>
            <a:r>
              <a:rPr lang="en-US" sz="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2023 Subnational Ease of Doing Business in Nigeria Survey  Result Analysis, 2021 Ease of Doing Business Subnational Baseline Survey</a:t>
            </a:r>
            <a:endParaRPr/>
          </a:p>
        </p:txBody>
      </p:sp>
      <p:sp>
        <p:nvSpPr>
          <p:cNvPr id="790" name="Google Shape;790;p38"/>
          <p:cNvSpPr txBox="1"/>
          <p:nvPr/>
        </p:nvSpPr>
        <p:spPr>
          <a:xfrm>
            <a:off x="10209212" y="2381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91" name="Google Shape;791;p38"/>
          <p:cNvGrpSpPr/>
          <p:nvPr/>
        </p:nvGrpSpPr>
        <p:grpSpPr>
          <a:xfrm>
            <a:off x="0" y="0"/>
            <a:ext cx="12192000" cy="98425"/>
            <a:chOff x="-1" y="292"/>
            <a:chExt cx="12192001" cy="97583"/>
          </a:xfrm>
        </p:grpSpPr>
        <p:sp>
          <p:nvSpPr>
            <p:cNvPr id="792" name="Google Shape;792;p38"/>
            <p:cNvSpPr txBox="1"/>
            <p:nvPr/>
          </p:nvSpPr>
          <p:spPr>
            <a:xfrm flipH="1">
              <a:off x="31812" y="292"/>
              <a:ext cx="12160188" cy="97583"/>
            </a:xfrm>
            <a:prstGeom prst="rect">
              <a:avLst/>
            </a:pr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38"/>
            <p:cNvSpPr/>
            <p:nvPr/>
          </p:nvSpPr>
          <p:spPr>
            <a:xfrm>
              <a:off x="10001" y="292"/>
              <a:ext cx="6598761" cy="97583"/>
            </a:xfrm>
            <a:custGeom>
              <a:avLst/>
              <a:gdLst/>
              <a:ahLst/>
              <a:cxnLst/>
              <a:rect l="l" t="t" r="r" b="b"/>
              <a:pathLst>
                <a:path w="4173" h="94" extrusionOk="0">
                  <a:moveTo>
                    <a:pt x="4121" y="0"/>
                  </a:moveTo>
                  <a:lnTo>
                    <a:pt x="4173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4121" y="0"/>
                  </a:lnTo>
                  <a:close/>
                </a:path>
              </a:pathLst>
            </a:custGeom>
            <a:solidFill>
              <a:srgbClr val="A8D08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38"/>
            <p:cNvSpPr/>
            <p:nvPr/>
          </p:nvSpPr>
          <p:spPr>
            <a:xfrm>
              <a:off x="-1" y="292"/>
              <a:ext cx="4048125" cy="97583"/>
            </a:xfrm>
            <a:custGeom>
              <a:avLst/>
              <a:gdLst/>
              <a:ahLst/>
              <a:cxnLst/>
              <a:rect l="l" t="t" r="r" b="b"/>
              <a:pathLst>
                <a:path w="2560" h="94" extrusionOk="0">
                  <a:moveTo>
                    <a:pt x="2508" y="0"/>
                  </a:moveTo>
                  <a:lnTo>
                    <a:pt x="2560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2508" y="0"/>
                  </a:lnTo>
                  <a:close/>
                </a:path>
              </a:pathLst>
            </a:custGeom>
            <a:solidFill>
              <a:srgbClr val="C4E0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95" name="Google Shape;795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01237" y="350837"/>
            <a:ext cx="2089150" cy="460375"/>
          </a:xfrm>
          <a:prstGeom prst="rect">
            <a:avLst/>
          </a:prstGeom>
          <a:noFill/>
          <a:ln>
            <a:noFill/>
          </a:ln>
        </p:spPr>
      </p:pic>
      <p:sp>
        <p:nvSpPr>
          <p:cNvPr id="796" name="Google Shape;796;p38"/>
          <p:cNvSpPr txBox="1"/>
          <p:nvPr/>
        </p:nvSpPr>
        <p:spPr>
          <a:xfrm>
            <a:off x="69850" y="455612"/>
            <a:ext cx="412750" cy="385762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39"/>
          <p:cNvSpPr txBox="1">
            <a:spLocks noGrp="1"/>
          </p:cNvSpPr>
          <p:nvPr>
            <p:ph type="title"/>
          </p:nvPr>
        </p:nvSpPr>
        <p:spPr>
          <a:xfrm>
            <a:off x="823912" y="450850"/>
            <a:ext cx="9047162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US" sz="2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Overview of the 2023 Scores – Geopolitical zones</a:t>
            </a:r>
            <a:endParaRPr/>
          </a:p>
        </p:txBody>
      </p:sp>
      <p:sp>
        <p:nvSpPr>
          <p:cNvPr id="802" name="Google Shape;802;p39"/>
          <p:cNvSpPr txBox="1"/>
          <p:nvPr/>
        </p:nvSpPr>
        <p:spPr>
          <a:xfrm>
            <a:off x="554037" y="6451600"/>
            <a:ext cx="7278687" cy="12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Quattrocento Sans"/>
              <a:buChar char="​"/>
            </a:pPr>
            <a:r>
              <a:rPr lang="en-US" sz="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Source: 2023 Subnational Ease of Doing Business in Nigeria Survey Result Analysis</a:t>
            </a:r>
            <a:endParaRPr/>
          </a:p>
        </p:txBody>
      </p:sp>
      <p:sp>
        <p:nvSpPr>
          <p:cNvPr id="803" name="Google Shape;803;p39"/>
          <p:cNvSpPr txBox="1"/>
          <p:nvPr/>
        </p:nvSpPr>
        <p:spPr>
          <a:xfrm>
            <a:off x="823912" y="971550"/>
            <a:ext cx="9047162" cy="246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Quattrocento Sans"/>
              <a:buChar char="​"/>
            </a:pPr>
            <a:r>
              <a:rPr lang="en-US" sz="16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2023 Subnational Ease of Doing Business Ranking </a:t>
            </a:r>
            <a:r>
              <a:rPr lang="en-US" sz="1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(Average score across all respondents in the subnational)</a:t>
            </a:r>
            <a:endParaRPr/>
          </a:p>
        </p:txBody>
      </p:sp>
      <p:pic>
        <p:nvPicPr>
          <p:cNvPr id="804" name="Google Shape;804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912" y="1370012"/>
            <a:ext cx="10814050" cy="49799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5" name="Google Shape;805;p39"/>
          <p:cNvGrpSpPr/>
          <p:nvPr/>
        </p:nvGrpSpPr>
        <p:grpSpPr>
          <a:xfrm>
            <a:off x="0" y="0"/>
            <a:ext cx="12192000" cy="98425"/>
            <a:chOff x="-1" y="292"/>
            <a:chExt cx="12192001" cy="97583"/>
          </a:xfrm>
        </p:grpSpPr>
        <p:sp>
          <p:nvSpPr>
            <p:cNvPr id="806" name="Google Shape;806;p39"/>
            <p:cNvSpPr txBox="1"/>
            <p:nvPr/>
          </p:nvSpPr>
          <p:spPr>
            <a:xfrm flipH="1">
              <a:off x="31812" y="292"/>
              <a:ext cx="12160188" cy="97583"/>
            </a:xfrm>
            <a:prstGeom prst="rect">
              <a:avLst/>
            </a:pr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39"/>
            <p:cNvSpPr/>
            <p:nvPr/>
          </p:nvSpPr>
          <p:spPr>
            <a:xfrm>
              <a:off x="10001" y="292"/>
              <a:ext cx="6598761" cy="97583"/>
            </a:xfrm>
            <a:custGeom>
              <a:avLst/>
              <a:gdLst/>
              <a:ahLst/>
              <a:cxnLst/>
              <a:rect l="l" t="t" r="r" b="b"/>
              <a:pathLst>
                <a:path w="4173" h="94" extrusionOk="0">
                  <a:moveTo>
                    <a:pt x="4121" y="0"/>
                  </a:moveTo>
                  <a:lnTo>
                    <a:pt x="4173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4121" y="0"/>
                  </a:lnTo>
                  <a:close/>
                </a:path>
              </a:pathLst>
            </a:custGeom>
            <a:solidFill>
              <a:srgbClr val="A8D08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39"/>
            <p:cNvSpPr/>
            <p:nvPr/>
          </p:nvSpPr>
          <p:spPr>
            <a:xfrm>
              <a:off x="-1" y="292"/>
              <a:ext cx="4048125" cy="97583"/>
            </a:xfrm>
            <a:custGeom>
              <a:avLst/>
              <a:gdLst/>
              <a:ahLst/>
              <a:cxnLst/>
              <a:rect l="l" t="t" r="r" b="b"/>
              <a:pathLst>
                <a:path w="2560" h="94" extrusionOk="0">
                  <a:moveTo>
                    <a:pt x="2508" y="0"/>
                  </a:moveTo>
                  <a:lnTo>
                    <a:pt x="2560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2508" y="0"/>
                  </a:lnTo>
                  <a:close/>
                </a:path>
              </a:pathLst>
            </a:custGeom>
            <a:solidFill>
              <a:srgbClr val="C4E0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09" name="Google Shape;809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01237" y="350837"/>
            <a:ext cx="2089150" cy="460375"/>
          </a:xfrm>
          <a:prstGeom prst="rect">
            <a:avLst/>
          </a:prstGeom>
          <a:noFill/>
          <a:ln>
            <a:noFill/>
          </a:ln>
        </p:spPr>
      </p:pic>
      <p:sp>
        <p:nvSpPr>
          <p:cNvPr id="810" name="Google Shape;810;p39"/>
          <p:cNvSpPr txBox="1"/>
          <p:nvPr/>
        </p:nvSpPr>
        <p:spPr>
          <a:xfrm>
            <a:off x="69850" y="455612"/>
            <a:ext cx="412750" cy="385762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40"/>
          <p:cNvSpPr txBox="1"/>
          <p:nvPr/>
        </p:nvSpPr>
        <p:spPr>
          <a:xfrm>
            <a:off x="554037" y="2849562"/>
            <a:ext cx="11080750" cy="625475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Google Shape;817;p40"/>
          <p:cNvSpPr txBox="1">
            <a:spLocks noGrp="1"/>
          </p:cNvSpPr>
          <p:nvPr>
            <p:ph type="title"/>
          </p:nvPr>
        </p:nvSpPr>
        <p:spPr>
          <a:xfrm>
            <a:off x="681037" y="400050"/>
            <a:ext cx="9045575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US" sz="2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Implementing relevant reforms, targeted communication and continuous improvement are essential to ensuring that subnationals are successful in improving their business climates</a:t>
            </a:r>
            <a:endParaRPr/>
          </a:p>
        </p:txBody>
      </p:sp>
      <p:sp>
        <p:nvSpPr>
          <p:cNvPr id="818" name="Google Shape;818;p40"/>
          <p:cNvSpPr txBox="1"/>
          <p:nvPr/>
        </p:nvSpPr>
        <p:spPr>
          <a:xfrm>
            <a:off x="554037" y="3600450"/>
            <a:ext cx="5305425" cy="286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Quattrocento Sans"/>
              <a:buChar char="​"/>
            </a:pPr>
            <a:r>
              <a:rPr lang="en-US" sz="16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Implementing reforms is a step in the right direction to improve the ease of doing business. However, subnationals need to ensure that </a:t>
            </a:r>
            <a:r>
              <a:rPr lang="en-US" sz="16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MSMEs are aware of the reforms and that the reforms being implemented are relevant to the pain </a:t>
            </a:r>
            <a:r>
              <a:rPr lang="en-US" sz="16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points of the respondents:</a:t>
            </a:r>
            <a:endParaRPr/>
          </a:p>
          <a:p>
            <a:pPr marL="0" marR="0" lvl="0" indent="-101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Anambra and Delta states moved 0 places despite implementing reforms because the respondents believe the reforms do not address their pain points</a:t>
            </a:r>
            <a:endParaRPr/>
          </a:p>
          <a:p>
            <a:pPr marL="0" marR="0" lvl="0" indent="-101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Edo, Nasarawa, Enugu, Ogun and Oyo states dropped despite implementing reforms because the respondents are mostly not aware of the reforms implemented</a:t>
            </a:r>
            <a:endParaRPr/>
          </a:p>
        </p:txBody>
      </p:sp>
      <p:sp>
        <p:nvSpPr>
          <p:cNvPr id="819" name="Google Shape;819;p40"/>
          <p:cNvSpPr txBox="1"/>
          <p:nvPr/>
        </p:nvSpPr>
        <p:spPr>
          <a:xfrm>
            <a:off x="554037" y="2998787"/>
            <a:ext cx="5305425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Quattrocento Sans"/>
              <a:buChar char="​"/>
            </a:pPr>
            <a:r>
              <a:rPr lang="en-US" sz="18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Relevance &amp; Communication</a:t>
            </a:r>
            <a:endParaRPr/>
          </a:p>
        </p:txBody>
      </p:sp>
      <p:sp>
        <p:nvSpPr>
          <p:cNvPr id="820" name="Google Shape;820;p40"/>
          <p:cNvSpPr txBox="1"/>
          <p:nvPr/>
        </p:nvSpPr>
        <p:spPr>
          <a:xfrm>
            <a:off x="6329362" y="2998787"/>
            <a:ext cx="5302250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Quattrocento Sans"/>
              <a:buChar char="​"/>
            </a:pPr>
            <a:r>
              <a:rPr lang="en-US" sz="18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Continuous improvement</a:t>
            </a:r>
            <a:endParaRPr/>
          </a:p>
        </p:txBody>
      </p:sp>
      <p:sp>
        <p:nvSpPr>
          <p:cNvPr id="821" name="Google Shape;821;p40"/>
          <p:cNvSpPr txBox="1"/>
          <p:nvPr/>
        </p:nvSpPr>
        <p:spPr>
          <a:xfrm>
            <a:off x="6329362" y="3600450"/>
            <a:ext cx="5305425" cy="26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Quattrocento Sans"/>
              <a:buChar char="​"/>
            </a:pPr>
            <a:r>
              <a:rPr lang="en-US" sz="16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Subnationals needs to </a:t>
            </a:r>
            <a:r>
              <a:rPr lang="en-US" sz="16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consistently build on their efforts </a:t>
            </a:r>
            <a:r>
              <a:rPr lang="en-US" sz="16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 MSMEs to continue to see them as providing an enabling business environment:</a:t>
            </a:r>
            <a:endParaRPr/>
          </a:p>
          <a:p>
            <a:pPr marL="0" marR="0" lvl="0" indent="-101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top 3 droppers in this survey; Akwa Ibom state (14 place drop; # 4 to #18), Bayelsa state (14 place drop; #10 to #24), and FCT (14 place drop; #17 to #31) all did not implement reforms</a:t>
            </a:r>
            <a:endParaRPr/>
          </a:p>
          <a:p>
            <a:pPr marL="0" marR="0" lvl="0" indent="-101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Gombe state maintained its #1 position, Jigawa state improved by 1 place and Plateau state improved by 4 places. These 3 subnationals implemented reforms</a:t>
            </a:r>
            <a:endParaRPr/>
          </a:p>
        </p:txBody>
      </p:sp>
      <p:sp>
        <p:nvSpPr>
          <p:cNvPr id="822" name="Google Shape;822;p40"/>
          <p:cNvSpPr txBox="1"/>
          <p:nvPr/>
        </p:nvSpPr>
        <p:spPr>
          <a:xfrm>
            <a:off x="554037" y="6670675"/>
            <a:ext cx="8231187" cy="12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Quattrocento Sans"/>
              <a:buChar char="​"/>
            </a:pPr>
            <a:r>
              <a:rPr lang="en-US" sz="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Source: 2023 Subnational Ease of Doing Business in Nigeria Survey Result Analysis, </a:t>
            </a:r>
            <a:r>
              <a:rPr lang="en-US" sz="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 Ease of Doing Business Subnational Baseline Survey</a:t>
            </a:r>
            <a:endParaRPr/>
          </a:p>
        </p:txBody>
      </p:sp>
      <p:grpSp>
        <p:nvGrpSpPr>
          <p:cNvPr id="823" name="Google Shape;823;p40"/>
          <p:cNvGrpSpPr/>
          <p:nvPr/>
        </p:nvGrpSpPr>
        <p:grpSpPr>
          <a:xfrm>
            <a:off x="0" y="0"/>
            <a:ext cx="12192000" cy="98425"/>
            <a:chOff x="-1" y="292"/>
            <a:chExt cx="12192001" cy="97583"/>
          </a:xfrm>
        </p:grpSpPr>
        <p:sp>
          <p:nvSpPr>
            <p:cNvPr id="824" name="Google Shape;824;p40"/>
            <p:cNvSpPr txBox="1"/>
            <p:nvPr/>
          </p:nvSpPr>
          <p:spPr>
            <a:xfrm flipH="1">
              <a:off x="31812" y="292"/>
              <a:ext cx="12160188" cy="97583"/>
            </a:xfrm>
            <a:prstGeom prst="rect">
              <a:avLst/>
            </a:pr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40"/>
            <p:cNvSpPr/>
            <p:nvPr/>
          </p:nvSpPr>
          <p:spPr>
            <a:xfrm>
              <a:off x="10001" y="292"/>
              <a:ext cx="6598761" cy="97583"/>
            </a:xfrm>
            <a:custGeom>
              <a:avLst/>
              <a:gdLst/>
              <a:ahLst/>
              <a:cxnLst/>
              <a:rect l="l" t="t" r="r" b="b"/>
              <a:pathLst>
                <a:path w="4173" h="94" extrusionOk="0">
                  <a:moveTo>
                    <a:pt x="4121" y="0"/>
                  </a:moveTo>
                  <a:lnTo>
                    <a:pt x="4173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4121" y="0"/>
                  </a:lnTo>
                  <a:close/>
                </a:path>
              </a:pathLst>
            </a:custGeom>
            <a:solidFill>
              <a:srgbClr val="A8D08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40"/>
            <p:cNvSpPr/>
            <p:nvPr/>
          </p:nvSpPr>
          <p:spPr>
            <a:xfrm>
              <a:off x="-1" y="292"/>
              <a:ext cx="4048125" cy="97583"/>
            </a:xfrm>
            <a:custGeom>
              <a:avLst/>
              <a:gdLst/>
              <a:ahLst/>
              <a:cxnLst/>
              <a:rect l="l" t="t" r="r" b="b"/>
              <a:pathLst>
                <a:path w="2560" h="94" extrusionOk="0">
                  <a:moveTo>
                    <a:pt x="2508" y="0"/>
                  </a:moveTo>
                  <a:lnTo>
                    <a:pt x="2560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2508" y="0"/>
                  </a:lnTo>
                  <a:close/>
                </a:path>
              </a:pathLst>
            </a:custGeom>
            <a:solidFill>
              <a:srgbClr val="C4E0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27" name="Google Shape;827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1237" y="350837"/>
            <a:ext cx="2089150" cy="460375"/>
          </a:xfrm>
          <a:prstGeom prst="rect">
            <a:avLst/>
          </a:prstGeom>
          <a:noFill/>
          <a:ln>
            <a:noFill/>
          </a:ln>
        </p:spPr>
      </p:pic>
      <p:sp>
        <p:nvSpPr>
          <p:cNvPr id="828" name="Google Shape;828;p40"/>
          <p:cNvSpPr txBox="1"/>
          <p:nvPr/>
        </p:nvSpPr>
        <p:spPr>
          <a:xfrm>
            <a:off x="31750" y="579437"/>
            <a:ext cx="412750" cy="385762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9" name="Google Shape;829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23225" y="1255712"/>
            <a:ext cx="1651000" cy="146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0" name="Google Shape;830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87600" y="1289050"/>
            <a:ext cx="1638300" cy="133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/>
          <p:nvPr/>
        </p:nvSpPr>
        <p:spPr>
          <a:xfrm>
            <a:off x="10972800" y="6143625"/>
            <a:ext cx="1073150" cy="714375"/>
          </a:xfrm>
          <a:custGeom>
            <a:avLst/>
            <a:gdLst/>
            <a:ahLst/>
            <a:cxnLst/>
            <a:rect l="l" t="t" r="r" b="b"/>
            <a:pathLst>
              <a:path w="1074409" h="714412" extrusionOk="0">
                <a:moveTo>
                  <a:pt x="0" y="0"/>
                </a:moveTo>
                <a:lnTo>
                  <a:pt x="799609" y="0"/>
                </a:lnTo>
                <a:lnTo>
                  <a:pt x="1074409" y="714412"/>
                </a:lnTo>
                <a:lnTo>
                  <a:pt x="274800" y="714412"/>
                </a:lnTo>
                <a:lnTo>
                  <a:pt x="0" y="0"/>
                </a:lnTo>
                <a:close/>
              </a:path>
            </a:pathLst>
          </a:custGeom>
          <a:solidFill>
            <a:srgbClr val="C4E0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66287" y="411162"/>
            <a:ext cx="2089150" cy="458787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4"/>
          <p:cNvSpPr txBox="1"/>
          <p:nvPr/>
        </p:nvSpPr>
        <p:spPr>
          <a:xfrm rot="10800000" flipH="1">
            <a:off x="7399337" y="6457950"/>
            <a:ext cx="3629025" cy="52387"/>
          </a:xfrm>
          <a:prstGeom prst="rect">
            <a:avLst/>
          </a:prstGeom>
          <a:solidFill>
            <a:srgbClr val="A8D08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4"/>
          <p:cNvSpPr txBox="1"/>
          <p:nvPr/>
        </p:nvSpPr>
        <p:spPr>
          <a:xfrm rot="-5400000">
            <a:off x="-1329531" y="2397918"/>
            <a:ext cx="5372100" cy="157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E0B4"/>
              </a:buClr>
              <a:buSzPts val="9600"/>
              <a:buFont typeface="Calibri"/>
              <a:buNone/>
            </a:pPr>
            <a:r>
              <a:rPr lang="en-US" sz="9600" b="1" i="0" u="none">
                <a:solidFill>
                  <a:srgbClr val="C5E0B4"/>
                </a:solidFill>
                <a:latin typeface="Calibri"/>
                <a:ea typeface="Calibri"/>
                <a:cs typeface="Calibri"/>
                <a:sym typeface="Calibri"/>
              </a:rPr>
              <a:t>CONTENT</a:t>
            </a:r>
            <a:endParaRPr/>
          </a:p>
        </p:txBody>
      </p:sp>
      <p:grpSp>
        <p:nvGrpSpPr>
          <p:cNvPr id="153" name="Google Shape;153;p24"/>
          <p:cNvGrpSpPr/>
          <p:nvPr/>
        </p:nvGrpSpPr>
        <p:grpSpPr>
          <a:xfrm>
            <a:off x="6451853" y="2037180"/>
            <a:ext cx="1894969" cy="2289346"/>
            <a:chOff x="5843535" y="937489"/>
            <a:chExt cx="1895502" cy="2289347"/>
          </a:xfrm>
        </p:grpSpPr>
        <p:grpSp>
          <p:nvGrpSpPr>
            <p:cNvPr id="154" name="Google Shape;154;p24"/>
            <p:cNvGrpSpPr/>
            <p:nvPr/>
          </p:nvGrpSpPr>
          <p:grpSpPr>
            <a:xfrm>
              <a:off x="5843535" y="937489"/>
              <a:ext cx="1895502" cy="2289347"/>
              <a:chOff x="5843535" y="937489"/>
              <a:chExt cx="1895502" cy="2289347"/>
            </a:xfrm>
          </p:grpSpPr>
          <p:grpSp>
            <p:nvGrpSpPr>
              <p:cNvPr id="155" name="Google Shape;155;p24"/>
              <p:cNvGrpSpPr/>
              <p:nvPr/>
            </p:nvGrpSpPr>
            <p:grpSpPr>
              <a:xfrm>
                <a:off x="5843535" y="937489"/>
                <a:ext cx="1485900" cy="2128838"/>
                <a:chOff x="6173" y="2149"/>
                <a:chExt cx="936" cy="1341"/>
              </a:xfrm>
            </p:grpSpPr>
            <p:sp>
              <p:nvSpPr>
                <p:cNvPr id="156" name="Google Shape;156;p24"/>
                <p:cNvSpPr/>
                <p:nvPr/>
              </p:nvSpPr>
              <p:spPr>
                <a:xfrm>
                  <a:off x="6174" y="2150"/>
                  <a:ext cx="934" cy="13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57" name="Google Shape;157;p24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6299" y="2149"/>
                  <a:ext cx="189" cy="134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58" name="Google Shape;158;p24"/>
                <p:cNvSpPr/>
                <p:nvPr/>
              </p:nvSpPr>
              <p:spPr>
                <a:xfrm>
                  <a:off x="6173" y="2889"/>
                  <a:ext cx="274" cy="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" h="215" extrusionOk="0">
                      <a:moveTo>
                        <a:pt x="0" y="48"/>
                      </a:moveTo>
                      <a:lnTo>
                        <a:pt x="266" y="215"/>
                      </a:lnTo>
                      <a:lnTo>
                        <a:pt x="274" y="41"/>
                      </a:lnTo>
                      <a:lnTo>
                        <a:pt x="19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54823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" name="Google Shape;159;p24"/>
                <p:cNvSpPr txBox="1"/>
                <p:nvPr/>
              </p:nvSpPr>
              <p:spPr>
                <a:xfrm>
                  <a:off x="6369" y="2149"/>
                  <a:ext cx="505" cy="134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" name="Google Shape;160;p24"/>
                <p:cNvSpPr/>
                <p:nvPr/>
              </p:nvSpPr>
              <p:spPr>
                <a:xfrm>
                  <a:off x="6173" y="2478"/>
                  <a:ext cx="936" cy="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328" extrusionOk="0">
                      <a:moveTo>
                        <a:pt x="668" y="328"/>
                      </a:moveTo>
                      <a:cubicBezTo>
                        <a:pt x="0" y="328"/>
                        <a:pt x="0" y="328"/>
                        <a:pt x="0" y="328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41" y="0"/>
                        <a:pt x="341" y="0"/>
                        <a:pt x="341" y="0"/>
                      </a:cubicBezTo>
                      <a:cubicBezTo>
                        <a:pt x="522" y="0"/>
                        <a:pt x="668" y="147"/>
                        <a:pt x="668" y="328"/>
                      </a:cubicBezTo>
                      <a:close/>
                    </a:path>
                  </a:pathLst>
                </a:custGeom>
                <a:solidFill>
                  <a:srgbClr val="A9D18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61" name="Google Shape;161;p24"/>
              <p:cNvSpPr txBox="1"/>
              <p:nvPr/>
            </p:nvSpPr>
            <p:spPr>
              <a:xfrm>
                <a:off x="5843536" y="2386646"/>
                <a:ext cx="1895501" cy="8401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95959"/>
                  </a:buClr>
                  <a:buSzPts val="1800"/>
                  <a:buFont typeface="Calibri"/>
                  <a:buNone/>
                </a:pPr>
                <a:r>
                  <a:rPr lang="en-US" sz="1800" b="0" i="0" u="none" dirty="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State Action for Business Enabling Reforms (SABER)</a:t>
                </a:r>
                <a:endParaRPr dirty="0"/>
              </a:p>
            </p:txBody>
          </p:sp>
        </p:grpSp>
        <p:sp>
          <p:nvSpPr>
            <p:cNvPr id="162" name="Google Shape;162;p24"/>
            <p:cNvSpPr txBox="1"/>
            <p:nvPr/>
          </p:nvSpPr>
          <p:spPr>
            <a:xfrm>
              <a:off x="6176929" y="1562964"/>
              <a:ext cx="704889" cy="646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85723"/>
                </a:buClr>
                <a:buSzPts val="4000"/>
                <a:buFont typeface="Calibri"/>
                <a:buNone/>
              </a:pPr>
              <a:r>
                <a:rPr lang="en-US" sz="4000" b="0" i="0" u="none" dirty="0">
                  <a:solidFill>
                    <a:srgbClr val="385723"/>
                  </a:solidFill>
                  <a:latin typeface="Calibri"/>
                  <a:ea typeface="Calibri"/>
                  <a:cs typeface="Calibri"/>
                  <a:sym typeface="Calibri"/>
                </a:rPr>
                <a:t>03</a:t>
              </a:r>
              <a:endParaRPr dirty="0"/>
            </a:p>
          </p:txBody>
        </p:sp>
      </p:grpSp>
      <p:grpSp>
        <p:nvGrpSpPr>
          <p:cNvPr id="163" name="Google Shape;163;p24"/>
          <p:cNvGrpSpPr/>
          <p:nvPr/>
        </p:nvGrpSpPr>
        <p:grpSpPr>
          <a:xfrm>
            <a:off x="3790696" y="3498034"/>
            <a:ext cx="1918505" cy="2240365"/>
            <a:chOff x="5850898" y="3408780"/>
            <a:chExt cx="1917892" cy="2240366"/>
          </a:xfrm>
        </p:grpSpPr>
        <p:grpSp>
          <p:nvGrpSpPr>
            <p:cNvPr id="164" name="Google Shape;164;p24"/>
            <p:cNvGrpSpPr/>
            <p:nvPr/>
          </p:nvGrpSpPr>
          <p:grpSpPr>
            <a:xfrm>
              <a:off x="5850898" y="3408780"/>
              <a:ext cx="1917892" cy="2240366"/>
              <a:chOff x="5850898" y="3408780"/>
              <a:chExt cx="1917892" cy="2240366"/>
            </a:xfrm>
          </p:grpSpPr>
          <p:grpSp>
            <p:nvGrpSpPr>
              <p:cNvPr id="165" name="Google Shape;165;p24"/>
              <p:cNvGrpSpPr/>
              <p:nvPr/>
            </p:nvGrpSpPr>
            <p:grpSpPr>
              <a:xfrm>
                <a:off x="5850898" y="3408780"/>
                <a:ext cx="1485900" cy="2128838"/>
                <a:chOff x="6173" y="2149"/>
                <a:chExt cx="936" cy="1341"/>
              </a:xfrm>
            </p:grpSpPr>
            <p:sp>
              <p:nvSpPr>
                <p:cNvPr id="166" name="Google Shape;166;p24"/>
                <p:cNvSpPr/>
                <p:nvPr/>
              </p:nvSpPr>
              <p:spPr>
                <a:xfrm>
                  <a:off x="6174" y="2150"/>
                  <a:ext cx="934" cy="13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67" name="Google Shape;167;p24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6299" y="2149"/>
                  <a:ext cx="189" cy="134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68" name="Google Shape;168;p24"/>
                <p:cNvSpPr/>
                <p:nvPr/>
              </p:nvSpPr>
              <p:spPr>
                <a:xfrm>
                  <a:off x="6173" y="2889"/>
                  <a:ext cx="274" cy="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" h="215" extrusionOk="0">
                      <a:moveTo>
                        <a:pt x="0" y="48"/>
                      </a:moveTo>
                      <a:lnTo>
                        <a:pt x="266" y="215"/>
                      </a:lnTo>
                      <a:lnTo>
                        <a:pt x="274" y="41"/>
                      </a:lnTo>
                      <a:lnTo>
                        <a:pt x="19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54823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" name="Google Shape;169;p24"/>
                <p:cNvSpPr txBox="1"/>
                <p:nvPr/>
              </p:nvSpPr>
              <p:spPr>
                <a:xfrm>
                  <a:off x="6369" y="2149"/>
                  <a:ext cx="505" cy="134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" name="Google Shape;170;p24"/>
                <p:cNvSpPr/>
                <p:nvPr/>
              </p:nvSpPr>
              <p:spPr>
                <a:xfrm>
                  <a:off x="6173" y="2478"/>
                  <a:ext cx="936" cy="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328" extrusionOk="0">
                      <a:moveTo>
                        <a:pt x="668" y="328"/>
                      </a:moveTo>
                      <a:cubicBezTo>
                        <a:pt x="0" y="328"/>
                        <a:pt x="0" y="328"/>
                        <a:pt x="0" y="328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41" y="0"/>
                        <a:pt x="341" y="0"/>
                        <a:pt x="341" y="0"/>
                      </a:cubicBezTo>
                      <a:cubicBezTo>
                        <a:pt x="522" y="0"/>
                        <a:pt x="668" y="147"/>
                        <a:pt x="668" y="328"/>
                      </a:cubicBezTo>
                      <a:close/>
                    </a:path>
                  </a:pathLst>
                </a:custGeom>
                <a:solidFill>
                  <a:srgbClr val="A9D18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1" name="Google Shape;171;p24"/>
              <p:cNvSpPr txBox="1"/>
              <p:nvPr/>
            </p:nvSpPr>
            <p:spPr>
              <a:xfrm>
                <a:off x="5850898" y="4808956"/>
                <a:ext cx="1917892" cy="8401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95959"/>
                  </a:buClr>
                  <a:buSzPts val="1800"/>
                  <a:buFont typeface="Calibri"/>
                  <a:buNone/>
                </a:pPr>
                <a:r>
                  <a:rPr lang="en-US" sz="1800" b="0" i="0" u="none" dirty="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Subnational </a:t>
                </a:r>
                <a:r>
                  <a:rPr lang="en-US" sz="1800" dirty="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Ease of Doing Business Report</a:t>
                </a:r>
                <a:r>
                  <a:rPr lang="en-US" sz="1800" b="0" i="0" u="none" dirty="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 dirty="0"/>
              </a:p>
            </p:txBody>
          </p:sp>
        </p:grpSp>
        <p:sp>
          <p:nvSpPr>
            <p:cNvPr id="172" name="Google Shape;172;p24"/>
            <p:cNvSpPr txBox="1"/>
            <p:nvPr/>
          </p:nvSpPr>
          <p:spPr>
            <a:xfrm>
              <a:off x="6174761" y="4018380"/>
              <a:ext cx="704879" cy="646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85723"/>
                </a:buClr>
                <a:buSzPts val="4000"/>
                <a:buFont typeface="Calibri"/>
                <a:buNone/>
              </a:pPr>
              <a:r>
                <a:rPr lang="en-US" sz="4000" b="0" i="0" u="none">
                  <a:solidFill>
                    <a:srgbClr val="385723"/>
                  </a:solidFill>
                  <a:latin typeface="Calibri"/>
                  <a:ea typeface="Calibri"/>
                  <a:cs typeface="Calibri"/>
                  <a:sym typeface="Calibri"/>
                </a:rPr>
                <a:t>02</a:t>
              </a:r>
              <a:endParaRPr/>
            </a:p>
          </p:txBody>
        </p:sp>
      </p:grpSp>
      <p:grpSp>
        <p:nvGrpSpPr>
          <p:cNvPr id="173" name="Google Shape;173;p24"/>
          <p:cNvGrpSpPr/>
          <p:nvPr/>
        </p:nvGrpSpPr>
        <p:grpSpPr>
          <a:xfrm>
            <a:off x="3777975" y="780235"/>
            <a:ext cx="1987550" cy="2128837"/>
            <a:chOff x="5843535" y="937489"/>
            <a:chExt cx="1987568" cy="2128838"/>
          </a:xfrm>
        </p:grpSpPr>
        <p:grpSp>
          <p:nvGrpSpPr>
            <p:cNvPr id="174" name="Google Shape;174;p24"/>
            <p:cNvGrpSpPr/>
            <p:nvPr/>
          </p:nvGrpSpPr>
          <p:grpSpPr>
            <a:xfrm>
              <a:off x="5843535" y="937489"/>
              <a:ext cx="1987568" cy="2128838"/>
              <a:chOff x="5843535" y="937489"/>
              <a:chExt cx="1987568" cy="2128838"/>
            </a:xfrm>
          </p:grpSpPr>
          <p:grpSp>
            <p:nvGrpSpPr>
              <p:cNvPr id="175" name="Google Shape;175;p24"/>
              <p:cNvGrpSpPr/>
              <p:nvPr/>
            </p:nvGrpSpPr>
            <p:grpSpPr>
              <a:xfrm>
                <a:off x="5843535" y="937489"/>
                <a:ext cx="1485900" cy="2128838"/>
                <a:chOff x="6173" y="2149"/>
                <a:chExt cx="936" cy="1341"/>
              </a:xfrm>
            </p:grpSpPr>
            <p:sp>
              <p:nvSpPr>
                <p:cNvPr id="176" name="Google Shape;176;p24"/>
                <p:cNvSpPr/>
                <p:nvPr/>
              </p:nvSpPr>
              <p:spPr>
                <a:xfrm>
                  <a:off x="6174" y="2150"/>
                  <a:ext cx="934" cy="13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7" name="Google Shape;177;p24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6299" y="2149"/>
                  <a:ext cx="189" cy="134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78" name="Google Shape;178;p24"/>
                <p:cNvSpPr/>
                <p:nvPr/>
              </p:nvSpPr>
              <p:spPr>
                <a:xfrm>
                  <a:off x="6173" y="2889"/>
                  <a:ext cx="274" cy="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" h="215" extrusionOk="0">
                      <a:moveTo>
                        <a:pt x="0" y="48"/>
                      </a:moveTo>
                      <a:lnTo>
                        <a:pt x="266" y="215"/>
                      </a:lnTo>
                      <a:lnTo>
                        <a:pt x="274" y="41"/>
                      </a:lnTo>
                      <a:lnTo>
                        <a:pt x="19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54823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" name="Google Shape;179;p24"/>
                <p:cNvSpPr txBox="1"/>
                <p:nvPr/>
              </p:nvSpPr>
              <p:spPr>
                <a:xfrm>
                  <a:off x="6369" y="2149"/>
                  <a:ext cx="505" cy="134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" name="Google Shape;180;p24"/>
                <p:cNvSpPr/>
                <p:nvPr/>
              </p:nvSpPr>
              <p:spPr>
                <a:xfrm>
                  <a:off x="6173" y="2478"/>
                  <a:ext cx="936" cy="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328" extrusionOk="0">
                      <a:moveTo>
                        <a:pt x="668" y="328"/>
                      </a:moveTo>
                      <a:cubicBezTo>
                        <a:pt x="0" y="328"/>
                        <a:pt x="0" y="328"/>
                        <a:pt x="0" y="328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41" y="0"/>
                        <a:pt x="341" y="0"/>
                        <a:pt x="341" y="0"/>
                      </a:cubicBezTo>
                      <a:cubicBezTo>
                        <a:pt x="522" y="0"/>
                        <a:pt x="668" y="147"/>
                        <a:pt x="668" y="328"/>
                      </a:cubicBezTo>
                      <a:close/>
                    </a:path>
                  </a:pathLst>
                </a:custGeom>
                <a:solidFill>
                  <a:srgbClr val="38572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81" name="Google Shape;181;p24"/>
              <p:cNvSpPr txBox="1"/>
              <p:nvPr/>
            </p:nvSpPr>
            <p:spPr>
              <a:xfrm>
                <a:off x="6299165" y="2345602"/>
                <a:ext cx="1531938" cy="5908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95959"/>
                  </a:buClr>
                  <a:buSzPts val="1800"/>
                  <a:buFont typeface="Calibri"/>
                  <a:buNone/>
                </a:pPr>
                <a:r>
                  <a:rPr lang="en-US" sz="1800" b="0" i="0" u="none" dirty="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Subnational Agenda</a:t>
                </a:r>
                <a:endParaRPr lang="en-US" sz="1800" dirty="0"/>
              </a:p>
            </p:txBody>
          </p:sp>
        </p:grpSp>
        <p:sp>
          <p:nvSpPr>
            <p:cNvPr id="182" name="Google Shape;182;p24"/>
            <p:cNvSpPr txBox="1"/>
            <p:nvPr/>
          </p:nvSpPr>
          <p:spPr>
            <a:xfrm>
              <a:off x="6176741" y="1563198"/>
              <a:ext cx="704855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Calibri"/>
                <a:buNone/>
              </a:pPr>
              <a:r>
                <a:rPr lang="en-US" sz="4000" b="1" i="0" u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01</a:t>
              </a:r>
              <a:endParaRPr dirty="0"/>
            </a:p>
          </p:txBody>
        </p:sp>
      </p:grpSp>
      <p:sp>
        <p:nvSpPr>
          <p:cNvPr id="193" name="Google Shape;193;p24"/>
          <p:cNvSpPr txBox="1"/>
          <p:nvPr/>
        </p:nvSpPr>
        <p:spPr>
          <a:xfrm>
            <a:off x="9528175" y="6427689"/>
            <a:ext cx="2227262" cy="172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8275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Quattrocento Sans"/>
              <a:buNone/>
            </a:pPr>
            <a:r>
              <a:rPr lang="en-US" sz="1000" b="1" i="0" u="none" dirty="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PAGE 19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8669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/>
          <p:nvPr/>
        </p:nvSpPr>
        <p:spPr>
          <a:xfrm>
            <a:off x="10972800" y="6143625"/>
            <a:ext cx="1073150" cy="714375"/>
          </a:xfrm>
          <a:custGeom>
            <a:avLst/>
            <a:gdLst/>
            <a:ahLst/>
            <a:cxnLst/>
            <a:rect l="l" t="t" r="r" b="b"/>
            <a:pathLst>
              <a:path w="1074409" h="714412" extrusionOk="0">
                <a:moveTo>
                  <a:pt x="0" y="0"/>
                </a:moveTo>
                <a:lnTo>
                  <a:pt x="799609" y="0"/>
                </a:lnTo>
                <a:lnTo>
                  <a:pt x="1074409" y="714412"/>
                </a:lnTo>
                <a:lnTo>
                  <a:pt x="274800" y="714412"/>
                </a:lnTo>
                <a:lnTo>
                  <a:pt x="0" y="0"/>
                </a:lnTo>
                <a:close/>
              </a:path>
            </a:pathLst>
          </a:custGeom>
          <a:solidFill>
            <a:srgbClr val="C4E0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66287" y="411162"/>
            <a:ext cx="2089150" cy="458787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4"/>
          <p:cNvSpPr txBox="1"/>
          <p:nvPr/>
        </p:nvSpPr>
        <p:spPr>
          <a:xfrm rot="10800000" flipH="1">
            <a:off x="7399337" y="6457950"/>
            <a:ext cx="3629025" cy="52387"/>
          </a:xfrm>
          <a:prstGeom prst="rect">
            <a:avLst/>
          </a:prstGeom>
          <a:solidFill>
            <a:srgbClr val="A8D08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4"/>
          <p:cNvSpPr txBox="1"/>
          <p:nvPr/>
        </p:nvSpPr>
        <p:spPr>
          <a:xfrm rot="-5400000">
            <a:off x="-1329531" y="2397918"/>
            <a:ext cx="5372100" cy="157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E0B4"/>
              </a:buClr>
              <a:buSzPts val="9600"/>
              <a:buFont typeface="Calibri"/>
              <a:buNone/>
            </a:pPr>
            <a:r>
              <a:rPr lang="en-US" sz="9600" b="1" i="0" u="none">
                <a:solidFill>
                  <a:srgbClr val="C5E0B4"/>
                </a:solidFill>
                <a:latin typeface="Calibri"/>
                <a:ea typeface="Calibri"/>
                <a:cs typeface="Calibri"/>
                <a:sym typeface="Calibri"/>
              </a:rPr>
              <a:t>CONTENT</a:t>
            </a:r>
            <a:endParaRPr/>
          </a:p>
        </p:txBody>
      </p:sp>
      <p:grpSp>
        <p:nvGrpSpPr>
          <p:cNvPr id="153" name="Google Shape;153;p24"/>
          <p:cNvGrpSpPr/>
          <p:nvPr/>
        </p:nvGrpSpPr>
        <p:grpSpPr>
          <a:xfrm>
            <a:off x="6451853" y="2037180"/>
            <a:ext cx="1894969" cy="2289346"/>
            <a:chOff x="5843535" y="937489"/>
            <a:chExt cx="1895502" cy="2289347"/>
          </a:xfrm>
        </p:grpSpPr>
        <p:grpSp>
          <p:nvGrpSpPr>
            <p:cNvPr id="154" name="Google Shape;154;p24"/>
            <p:cNvGrpSpPr/>
            <p:nvPr/>
          </p:nvGrpSpPr>
          <p:grpSpPr>
            <a:xfrm>
              <a:off x="5843535" y="937489"/>
              <a:ext cx="1895502" cy="2289347"/>
              <a:chOff x="5843535" y="937489"/>
              <a:chExt cx="1895502" cy="2289347"/>
            </a:xfrm>
          </p:grpSpPr>
          <p:grpSp>
            <p:nvGrpSpPr>
              <p:cNvPr id="155" name="Google Shape;155;p24"/>
              <p:cNvGrpSpPr/>
              <p:nvPr/>
            </p:nvGrpSpPr>
            <p:grpSpPr>
              <a:xfrm>
                <a:off x="5843535" y="937489"/>
                <a:ext cx="1485900" cy="2128838"/>
                <a:chOff x="6173" y="2149"/>
                <a:chExt cx="936" cy="1341"/>
              </a:xfrm>
            </p:grpSpPr>
            <p:sp>
              <p:nvSpPr>
                <p:cNvPr id="156" name="Google Shape;156;p24"/>
                <p:cNvSpPr/>
                <p:nvPr/>
              </p:nvSpPr>
              <p:spPr>
                <a:xfrm>
                  <a:off x="6174" y="2150"/>
                  <a:ext cx="934" cy="13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57" name="Google Shape;157;p24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6299" y="2149"/>
                  <a:ext cx="189" cy="134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58" name="Google Shape;158;p24"/>
                <p:cNvSpPr/>
                <p:nvPr/>
              </p:nvSpPr>
              <p:spPr>
                <a:xfrm>
                  <a:off x="6173" y="2889"/>
                  <a:ext cx="274" cy="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" h="215" extrusionOk="0">
                      <a:moveTo>
                        <a:pt x="0" y="48"/>
                      </a:moveTo>
                      <a:lnTo>
                        <a:pt x="266" y="215"/>
                      </a:lnTo>
                      <a:lnTo>
                        <a:pt x="274" y="41"/>
                      </a:lnTo>
                      <a:lnTo>
                        <a:pt x="19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54823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" name="Google Shape;159;p24"/>
                <p:cNvSpPr txBox="1"/>
                <p:nvPr/>
              </p:nvSpPr>
              <p:spPr>
                <a:xfrm>
                  <a:off x="6369" y="2149"/>
                  <a:ext cx="505" cy="134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" name="Google Shape;160;p24"/>
                <p:cNvSpPr/>
                <p:nvPr/>
              </p:nvSpPr>
              <p:spPr>
                <a:xfrm>
                  <a:off x="6173" y="2478"/>
                  <a:ext cx="936" cy="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328" extrusionOk="0">
                      <a:moveTo>
                        <a:pt x="668" y="328"/>
                      </a:moveTo>
                      <a:cubicBezTo>
                        <a:pt x="0" y="328"/>
                        <a:pt x="0" y="328"/>
                        <a:pt x="0" y="328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41" y="0"/>
                        <a:pt x="341" y="0"/>
                        <a:pt x="341" y="0"/>
                      </a:cubicBezTo>
                      <a:cubicBezTo>
                        <a:pt x="522" y="0"/>
                        <a:pt x="668" y="147"/>
                        <a:pt x="668" y="328"/>
                      </a:cubicBezTo>
                      <a:close/>
                    </a:path>
                  </a:pathLst>
                </a:custGeom>
                <a:solidFill>
                  <a:srgbClr val="A9D18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61" name="Google Shape;161;p24"/>
              <p:cNvSpPr txBox="1"/>
              <p:nvPr/>
            </p:nvSpPr>
            <p:spPr>
              <a:xfrm>
                <a:off x="5843536" y="2386646"/>
                <a:ext cx="1895501" cy="8401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95959"/>
                  </a:buClr>
                  <a:buSzPts val="1800"/>
                  <a:buFont typeface="Calibri"/>
                  <a:buNone/>
                </a:pPr>
                <a:r>
                  <a:rPr lang="en-US" sz="1800" b="0" i="0" u="none" dirty="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State Action for Business Enabling Reforms (SABER)</a:t>
                </a:r>
                <a:endParaRPr dirty="0"/>
              </a:p>
            </p:txBody>
          </p:sp>
        </p:grpSp>
        <p:sp>
          <p:nvSpPr>
            <p:cNvPr id="162" name="Google Shape;162;p24"/>
            <p:cNvSpPr txBox="1"/>
            <p:nvPr/>
          </p:nvSpPr>
          <p:spPr>
            <a:xfrm>
              <a:off x="6176929" y="1562964"/>
              <a:ext cx="704889" cy="646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85723"/>
                </a:buClr>
                <a:buSzPts val="4000"/>
                <a:buFont typeface="Calibri"/>
                <a:buNone/>
              </a:pPr>
              <a:r>
                <a:rPr lang="en-US" sz="4000" b="0" i="0" u="none" dirty="0">
                  <a:solidFill>
                    <a:srgbClr val="385723"/>
                  </a:solidFill>
                  <a:latin typeface="Calibri"/>
                  <a:ea typeface="Calibri"/>
                  <a:cs typeface="Calibri"/>
                  <a:sym typeface="Calibri"/>
                </a:rPr>
                <a:t>03</a:t>
              </a:r>
              <a:endParaRPr dirty="0"/>
            </a:p>
          </p:txBody>
        </p:sp>
      </p:grpSp>
      <p:grpSp>
        <p:nvGrpSpPr>
          <p:cNvPr id="163" name="Google Shape;163;p24"/>
          <p:cNvGrpSpPr/>
          <p:nvPr/>
        </p:nvGrpSpPr>
        <p:grpSpPr>
          <a:xfrm>
            <a:off x="3790696" y="3498034"/>
            <a:ext cx="1918505" cy="2240365"/>
            <a:chOff x="5850898" y="3408780"/>
            <a:chExt cx="1917892" cy="2240366"/>
          </a:xfrm>
        </p:grpSpPr>
        <p:grpSp>
          <p:nvGrpSpPr>
            <p:cNvPr id="164" name="Google Shape;164;p24"/>
            <p:cNvGrpSpPr/>
            <p:nvPr/>
          </p:nvGrpSpPr>
          <p:grpSpPr>
            <a:xfrm>
              <a:off x="5850898" y="3408780"/>
              <a:ext cx="1917892" cy="2240366"/>
              <a:chOff x="5850898" y="3408780"/>
              <a:chExt cx="1917892" cy="2240366"/>
            </a:xfrm>
          </p:grpSpPr>
          <p:grpSp>
            <p:nvGrpSpPr>
              <p:cNvPr id="165" name="Google Shape;165;p24"/>
              <p:cNvGrpSpPr/>
              <p:nvPr/>
            </p:nvGrpSpPr>
            <p:grpSpPr>
              <a:xfrm>
                <a:off x="5850898" y="3408780"/>
                <a:ext cx="1485900" cy="2128838"/>
                <a:chOff x="6173" y="2149"/>
                <a:chExt cx="936" cy="1341"/>
              </a:xfrm>
            </p:grpSpPr>
            <p:sp>
              <p:nvSpPr>
                <p:cNvPr id="166" name="Google Shape;166;p24"/>
                <p:cNvSpPr/>
                <p:nvPr/>
              </p:nvSpPr>
              <p:spPr>
                <a:xfrm>
                  <a:off x="6174" y="2150"/>
                  <a:ext cx="934" cy="13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67" name="Google Shape;167;p24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6299" y="2149"/>
                  <a:ext cx="189" cy="134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68" name="Google Shape;168;p24"/>
                <p:cNvSpPr/>
                <p:nvPr/>
              </p:nvSpPr>
              <p:spPr>
                <a:xfrm>
                  <a:off x="6173" y="2889"/>
                  <a:ext cx="274" cy="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" h="215" extrusionOk="0">
                      <a:moveTo>
                        <a:pt x="0" y="48"/>
                      </a:moveTo>
                      <a:lnTo>
                        <a:pt x="266" y="215"/>
                      </a:lnTo>
                      <a:lnTo>
                        <a:pt x="274" y="41"/>
                      </a:lnTo>
                      <a:lnTo>
                        <a:pt x="19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54823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" name="Google Shape;169;p24"/>
                <p:cNvSpPr txBox="1"/>
                <p:nvPr/>
              </p:nvSpPr>
              <p:spPr>
                <a:xfrm>
                  <a:off x="6369" y="2149"/>
                  <a:ext cx="505" cy="134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" name="Google Shape;170;p24"/>
                <p:cNvSpPr/>
                <p:nvPr/>
              </p:nvSpPr>
              <p:spPr>
                <a:xfrm>
                  <a:off x="6173" y="2478"/>
                  <a:ext cx="936" cy="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328" extrusionOk="0">
                      <a:moveTo>
                        <a:pt x="668" y="328"/>
                      </a:moveTo>
                      <a:cubicBezTo>
                        <a:pt x="0" y="328"/>
                        <a:pt x="0" y="328"/>
                        <a:pt x="0" y="328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41" y="0"/>
                        <a:pt x="341" y="0"/>
                        <a:pt x="341" y="0"/>
                      </a:cubicBezTo>
                      <a:cubicBezTo>
                        <a:pt x="522" y="0"/>
                        <a:pt x="668" y="147"/>
                        <a:pt x="668" y="328"/>
                      </a:cubicBezTo>
                      <a:close/>
                    </a:path>
                  </a:pathLst>
                </a:custGeom>
                <a:solidFill>
                  <a:srgbClr val="A9D18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1" name="Google Shape;171;p24"/>
              <p:cNvSpPr txBox="1"/>
              <p:nvPr/>
            </p:nvSpPr>
            <p:spPr>
              <a:xfrm>
                <a:off x="5850898" y="4808956"/>
                <a:ext cx="1917892" cy="8401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95959"/>
                  </a:buClr>
                  <a:buSzPts val="1800"/>
                  <a:buFont typeface="Calibri"/>
                  <a:buNone/>
                </a:pPr>
                <a:r>
                  <a:rPr lang="en-US" sz="1800" b="0" i="0" u="none" dirty="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Subnational </a:t>
                </a:r>
                <a:r>
                  <a:rPr lang="en-US" sz="1800" dirty="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Ease of Doing Business Report</a:t>
                </a:r>
                <a:r>
                  <a:rPr lang="en-US" sz="1800" b="0" i="0" u="none" dirty="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 dirty="0"/>
              </a:p>
            </p:txBody>
          </p:sp>
        </p:grpSp>
        <p:sp>
          <p:nvSpPr>
            <p:cNvPr id="172" name="Google Shape;172;p24"/>
            <p:cNvSpPr txBox="1"/>
            <p:nvPr/>
          </p:nvSpPr>
          <p:spPr>
            <a:xfrm>
              <a:off x="6174761" y="4018380"/>
              <a:ext cx="704879" cy="646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85723"/>
                </a:buClr>
                <a:buSzPts val="4000"/>
                <a:buFont typeface="Calibri"/>
                <a:buNone/>
              </a:pPr>
              <a:r>
                <a:rPr lang="en-US" sz="4000" b="0" i="0" u="none">
                  <a:solidFill>
                    <a:srgbClr val="385723"/>
                  </a:solidFill>
                  <a:latin typeface="Calibri"/>
                  <a:ea typeface="Calibri"/>
                  <a:cs typeface="Calibri"/>
                  <a:sym typeface="Calibri"/>
                </a:rPr>
                <a:t>02</a:t>
              </a:r>
              <a:endParaRPr/>
            </a:p>
          </p:txBody>
        </p:sp>
      </p:grpSp>
      <p:grpSp>
        <p:nvGrpSpPr>
          <p:cNvPr id="173" name="Google Shape;173;p24"/>
          <p:cNvGrpSpPr/>
          <p:nvPr/>
        </p:nvGrpSpPr>
        <p:grpSpPr>
          <a:xfrm>
            <a:off x="3777975" y="780235"/>
            <a:ext cx="1987550" cy="2128837"/>
            <a:chOff x="5843535" y="937489"/>
            <a:chExt cx="1987568" cy="2128838"/>
          </a:xfrm>
        </p:grpSpPr>
        <p:grpSp>
          <p:nvGrpSpPr>
            <p:cNvPr id="174" name="Google Shape;174;p24"/>
            <p:cNvGrpSpPr/>
            <p:nvPr/>
          </p:nvGrpSpPr>
          <p:grpSpPr>
            <a:xfrm>
              <a:off x="5843535" y="937489"/>
              <a:ext cx="1987568" cy="2128838"/>
              <a:chOff x="5843535" y="937489"/>
              <a:chExt cx="1987568" cy="2128838"/>
            </a:xfrm>
          </p:grpSpPr>
          <p:grpSp>
            <p:nvGrpSpPr>
              <p:cNvPr id="175" name="Google Shape;175;p24"/>
              <p:cNvGrpSpPr/>
              <p:nvPr/>
            </p:nvGrpSpPr>
            <p:grpSpPr>
              <a:xfrm>
                <a:off x="5843535" y="937489"/>
                <a:ext cx="1485900" cy="2128838"/>
                <a:chOff x="6173" y="2149"/>
                <a:chExt cx="936" cy="1341"/>
              </a:xfrm>
            </p:grpSpPr>
            <p:sp>
              <p:nvSpPr>
                <p:cNvPr id="176" name="Google Shape;176;p24"/>
                <p:cNvSpPr/>
                <p:nvPr/>
              </p:nvSpPr>
              <p:spPr>
                <a:xfrm>
                  <a:off x="6174" y="2150"/>
                  <a:ext cx="934" cy="13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7" name="Google Shape;177;p24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6299" y="2149"/>
                  <a:ext cx="189" cy="134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78" name="Google Shape;178;p24"/>
                <p:cNvSpPr/>
                <p:nvPr/>
              </p:nvSpPr>
              <p:spPr>
                <a:xfrm>
                  <a:off x="6173" y="2889"/>
                  <a:ext cx="274" cy="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" h="215" extrusionOk="0">
                      <a:moveTo>
                        <a:pt x="0" y="48"/>
                      </a:moveTo>
                      <a:lnTo>
                        <a:pt x="266" y="215"/>
                      </a:lnTo>
                      <a:lnTo>
                        <a:pt x="274" y="41"/>
                      </a:lnTo>
                      <a:lnTo>
                        <a:pt x="19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54823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" name="Google Shape;179;p24"/>
                <p:cNvSpPr txBox="1"/>
                <p:nvPr/>
              </p:nvSpPr>
              <p:spPr>
                <a:xfrm>
                  <a:off x="6369" y="2149"/>
                  <a:ext cx="505" cy="134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" name="Google Shape;180;p24"/>
                <p:cNvSpPr/>
                <p:nvPr/>
              </p:nvSpPr>
              <p:spPr>
                <a:xfrm>
                  <a:off x="6173" y="2478"/>
                  <a:ext cx="936" cy="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328" extrusionOk="0">
                      <a:moveTo>
                        <a:pt x="668" y="328"/>
                      </a:moveTo>
                      <a:cubicBezTo>
                        <a:pt x="0" y="328"/>
                        <a:pt x="0" y="328"/>
                        <a:pt x="0" y="328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41" y="0"/>
                        <a:pt x="341" y="0"/>
                        <a:pt x="341" y="0"/>
                      </a:cubicBezTo>
                      <a:cubicBezTo>
                        <a:pt x="522" y="0"/>
                        <a:pt x="668" y="147"/>
                        <a:pt x="668" y="328"/>
                      </a:cubicBezTo>
                      <a:close/>
                    </a:path>
                  </a:pathLst>
                </a:custGeom>
                <a:solidFill>
                  <a:srgbClr val="38572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81" name="Google Shape;181;p24"/>
              <p:cNvSpPr txBox="1"/>
              <p:nvPr/>
            </p:nvSpPr>
            <p:spPr>
              <a:xfrm>
                <a:off x="6299165" y="2345602"/>
                <a:ext cx="1531938" cy="5908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95959"/>
                  </a:buClr>
                  <a:buSzPts val="1800"/>
                  <a:buFont typeface="Calibri"/>
                  <a:buNone/>
                </a:pPr>
                <a:r>
                  <a:rPr lang="en-US" sz="1800" b="0" i="0" u="none" dirty="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Subnational Agenda</a:t>
                </a:r>
                <a:endParaRPr lang="en-US" sz="1800" dirty="0"/>
              </a:p>
            </p:txBody>
          </p:sp>
        </p:grpSp>
        <p:sp>
          <p:nvSpPr>
            <p:cNvPr id="182" name="Google Shape;182;p24"/>
            <p:cNvSpPr txBox="1"/>
            <p:nvPr/>
          </p:nvSpPr>
          <p:spPr>
            <a:xfrm>
              <a:off x="6176741" y="1563198"/>
              <a:ext cx="704855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Calibri"/>
                <a:buNone/>
              </a:pPr>
              <a:r>
                <a:rPr lang="en-US" sz="4000" b="1" i="0" u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01</a:t>
              </a:r>
              <a:endParaRPr dirty="0"/>
            </a:p>
          </p:txBody>
        </p:sp>
      </p:grpSp>
      <p:sp>
        <p:nvSpPr>
          <p:cNvPr id="193" name="Google Shape;193;p24"/>
          <p:cNvSpPr txBox="1"/>
          <p:nvPr/>
        </p:nvSpPr>
        <p:spPr>
          <a:xfrm>
            <a:off x="9610725" y="6403975"/>
            <a:ext cx="2227262" cy="17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8275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Quattrocento Sans"/>
              <a:buNone/>
            </a:pPr>
            <a:r>
              <a:rPr lang="en-US" sz="1000" b="1" i="0" u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PAGE 2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4" name="Google Shape;904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66287" y="433387"/>
            <a:ext cx="2089150" cy="458787"/>
          </a:xfrm>
          <a:prstGeom prst="rect">
            <a:avLst/>
          </a:prstGeom>
          <a:noFill/>
          <a:ln>
            <a:noFill/>
          </a:ln>
        </p:spPr>
      </p:pic>
      <p:sp>
        <p:nvSpPr>
          <p:cNvPr id="905" name="Google Shape;905;p42"/>
          <p:cNvSpPr/>
          <p:nvPr/>
        </p:nvSpPr>
        <p:spPr>
          <a:xfrm>
            <a:off x="10936287" y="6273800"/>
            <a:ext cx="1074737" cy="481012"/>
          </a:xfrm>
          <a:custGeom>
            <a:avLst/>
            <a:gdLst/>
            <a:ahLst/>
            <a:cxnLst/>
            <a:rect l="l" t="t" r="r" b="b"/>
            <a:pathLst>
              <a:path w="1074409" h="714412" extrusionOk="0">
                <a:moveTo>
                  <a:pt x="0" y="0"/>
                </a:moveTo>
                <a:lnTo>
                  <a:pt x="799609" y="0"/>
                </a:lnTo>
                <a:lnTo>
                  <a:pt x="1074409" y="714412"/>
                </a:lnTo>
                <a:lnTo>
                  <a:pt x="274800" y="714412"/>
                </a:lnTo>
                <a:lnTo>
                  <a:pt x="0" y="0"/>
                </a:lnTo>
                <a:close/>
              </a:path>
            </a:pathLst>
          </a:custGeom>
          <a:solidFill>
            <a:srgbClr val="C4E0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6" name="Google Shape;906;p42"/>
          <p:cNvSpPr txBox="1"/>
          <p:nvPr/>
        </p:nvSpPr>
        <p:spPr>
          <a:xfrm rot="10800000" flipH="1">
            <a:off x="6456362" y="6540500"/>
            <a:ext cx="4630737" cy="28575"/>
          </a:xfrm>
          <a:prstGeom prst="rect">
            <a:avLst/>
          </a:prstGeom>
          <a:solidFill>
            <a:srgbClr val="A9D18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7" name="Google Shape;907;p42"/>
          <p:cNvSpPr txBox="1"/>
          <p:nvPr/>
        </p:nvSpPr>
        <p:spPr>
          <a:xfrm>
            <a:off x="9493250" y="6472932"/>
            <a:ext cx="2227262" cy="172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8275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Quattrocento Sans"/>
              <a:buNone/>
            </a:pPr>
            <a:r>
              <a:rPr lang="en-US" sz="1000" b="1" i="0" u="none" dirty="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PAGE 20</a:t>
            </a:r>
            <a:endParaRPr dirty="0"/>
          </a:p>
        </p:txBody>
      </p:sp>
      <p:grpSp>
        <p:nvGrpSpPr>
          <p:cNvPr id="908" name="Google Shape;908;p42"/>
          <p:cNvGrpSpPr/>
          <p:nvPr/>
        </p:nvGrpSpPr>
        <p:grpSpPr>
          <a:xfrm>
            <a:off x="0" y="0"/>
            <a:ext cx="12192000" cy="98425"/>
            <a:chOff x="-1" y="292"/>
            <a:chExt cx="12192001" cy="97583"/>
          </a:xfrm>
        </p:grpSpPr>
        <p:sp>
          <p:nvSpPr>
            <p:cNvPr id="909" name="Google Shape;909;p42"/>
            <p:cNvSpPr txBox="1"/>
            <p:nvPr/>
          </p:nvSpPr>
          <p:spPr>
            <a:xfrm flipH="1">
              <a:off x="31812" y="292"/>
              <a:ext cx="12160188" cy="97583"/>
            </a:xfrm>
            <a:prstGeom prst="rect">
              <a:avLst/>
            </a:pr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42"/>
            <p:cNvSpPr/>
            <p:nvPr/>
          </p:nvSpPr>
          <p:spPr>
            <a:xfrm>
              <a:off x="10001" y="292"/>
              <a:ext cx="6598761" cy="97583"/>
            </a:xfrm>
            <a:custGeom>
              <a:avLst/>
              <a:gdLst/>
              <a:ahLst/>
              <a:cxnLst/>
              <a:rect l="l" t="t" r="r" b="b"/>
              <a:pathLst>
                <a:path w="4173" h="94" extrusionOk="0">
                  <a:moveTo>
                    <a:pt x="4121" y="0"/>
                  </a:moveTo>
                  <a:lnTo>
                    <a:pt x="4173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4121" y="0"/>
                  </a:lnTo>
                  <a:close/>
                </a:path>
              </a:pathLst>
            </a:custGeom>
            <a:solidFill>
              <a:srgbClr val="A8D08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42"/>
            <p:cNvSpPr/>
            <p:nvPr/>
          </p:nvSpPr>
          <p:spPr>
            <a:xfrm>
              <a:off x="-1" y="292"/>
              <a:ext cx="4048125" cy="97583"/>
            </a:xfrm>
            <a:custGeom>
              <a:avLst/>
              <a:gdLst/>
              <a:ahLst/>
              <a:cxnLst/>
              <a:rect l="l" t="t" r="r" b="b"/>
              <a:pathLst>
                <a:path w="2560" h="94" extrusionOk="0">
                  <a:moveTo>
                    <a:pt x="2508" y="0"/>
                  </a:moveTo>
                  <a:lnTo>
                    <a:pt x="2560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2508" y="0"/>
                  </a:lnTo>
                  <a:close/>
                </a:path>
              </a:pathLst>
            </a:custGeom>
            <a:solidFill>
              <a:srgbClr val="C4E0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2" name="Google Shape;912;p42"/>
          <p:cNvGrpSpPr/>
          <p:nvPr/>
        </p:nvGrpSpPr>
        <p:grpSpPr>
          <a:xfrm>
            <a:off x="871537" y="1600200"/>
            <a:ext cx="10220325" cy="4654550"/>
            <a:chOff x="871168" y="1600882"/>
            <a:chExt cx="10220658" cy="4653285"/>
          </a:xfrm>
        </p:grpSpPr>
        <p:sp>
          <p:nvSpPr>
            <p:cNvPr id="913" name="Google Shape;913;p42"/>
            <p:cNvSpPr/>
            <p:nvPr/>
          </p:nvSpPr>
          <p:spPr>
            <a:xfrm>
              <a:off x="918909" y="1823349"/>
              <a:ext cx="1911542" cy="1911580"/>
            </a:xfrm>
            <a:custGeom>
              <a:avLst/>
              <a:gdLst/>
              <a:ahLst/>
              <a:cxnLst/>
              <a:rect l="l" t="t" r="r" b="b"/>
              <a:pathLst>
                <a:path w="3071" h="3069" extrusionOk="0">
                  <a:moveTo>
                    <a:pt x="3070" y="1534"/>
                  </a:moveTo>
                  <a:lnTo>
                    <a:pt x="3070" y="1534"/>
                  </a:lnTo>
                  <a:cubicBezTo>
                    <a:pt x="3070" y="2381"/>
                    <a:pt x="2383" y="3068"/>
                    <a:pt x="1536" y="3068"/>
                  </a:cubicBezTo>
                  <a:cubicBezTo>
                    <a:pt x="688" y="3068"/>
                    <a:pt x="0" y="2381"/>
                    <a:pt x="0" y="1534"/>
                  </a:cubicBezTo>
                  <a:cubicBezTo>
                    <a:pt x="0" y="687"/>
                    <a:pt x="688" y="0"/>
                    <a:pt x="1536" y="0"/>
                  </a:cubicBezTo>
                  <a:cubicBezTo>
                    <a:pt x="2383" y="0"/>
                    <a:pt x="3070" y="687"/>
                    <a:pt x="3070" y="1534"/>
                  </a:cubicBezTo>
                </a:path>
              </a:pathLst>
            </a:custGeom>
            <a:solidFill>
              <a:srgbClr val="85BD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42"/>
            <p:cNvSpPr/>
            <p:nvPr/>
          </p:nvSpPr>
          <p:spPr>
            <a:xfrm>
              <a:off x="1042499" y="1600882"/>
              <a:ext cx="1667107" cy="346062"/>
            </a:xfrm>
            <a:custGeom>
              <a:avLst/>
              <a:gdLst/>
              <a:ahLst/>
              <a:cxnLst/>
              <a:rect l="l" t="t" r="r" b="b"/>
              <a:pathLst>
                <a:path w="2676" h="554" extrusionOk="0">
                  <a:moveTo>
                    <a:pt x="0" y="553"/>
                  </a:moveTo>
                  <a:lnTo>
                    <a:pt x="0" y="553"/>
                  </a:lnTo>
                  <a:cubicBezTo>
                    <a:pt x="342" y="212"/>
                    <a:pt x="815" y="0"/>
                    <a:pt x="1338" y="0"/>
                  </a:cubicBezTo>
                  <a:cubicBezTo>
                    <a:pt x="1860" y="0"/>
                    <a:pt x="2333" y="212"/>
                    <a:pt x="2675" y="553"/>
                  </a:cubicBezTo>
                </a:path>
              </a:pathLst>
            </a:custGeom>
            <a:noFill/>
            <a:ln w="63500" cap="flat" cmpd="sng">
              <a:solidFill>
                <a:srgbClr val="85BD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42"/>
            <p:cNvSpPr/>
            <p:nvPr/>
          </p:nvSpPr>
          <p:spPr>
            <a:xfrm>
              <a:off x="1042499" y="3614082"/>
              <a:ext cx="1667107" cy="346062"/>
            </a:xfrm>
            <a:custGeom>
              <a:avLst/>
              <a:gdLst/>
              <a:ahLst/>
              <a:cxnLst/>
              <a:rect l="l" t="t" r="r" b="b"/>
              <a:pathLst>
                <a:path w="2676" h="554" extrusionOk="0">
                  <a:moveTo>
                    <a:pt x="2675" y="0"/>
                  </a:moveTo>
                  <a:lnTo>
                    <a:pt x="2675" y="0"/>
                  </a:lnTo>
                  <a:cubicBezTo>
                    <a:pt x="2333" y="342"/>
                    <a:pt x="1860" y="553"/>
                    <a:pt x="1338" y="553"/>
                  </a:cubicBezTo>
                  <a:cubicBezTo>
                    <a:pt x="815" y="553"/>
                    <a:pt x="342" y="342"/>
                    <a:pt x="0" y="0"/>
                  </a:cubicBezTo>
                </a:path>
              </a:pathLst>
            </a:custGeom>
            <a:noFill/>
            <a:ln w="63500" cap="flat" cmpd="sng">
              <a:solidFill>
                <a:srgbClr val="85BD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42"/>
            <p:cNvSpPr/>
            <p:nvPr/>
          </p:nvSpPr>
          <p:spPr>
            <a:xfrm>
              <a:off x="3797206" y="3523447"/>
              <a:ext cx="1667106" cy="346062"/>
            </a:xfrm>
            <a:custGeom>
              <a:avLst/>
              <a:gdLst/>
              <a:ahLst/>
              <a:cxnLst/>
              <a:rect l="l" t="t" r="r" b="b"/>
              <a:pathLst>
                <a:path w="2676" h="555" extrusionOk="0">
                  <a:moveTo>
                    <a:pt x="0" y="554"/>
                  </a:moveTo>
                  <a:lnTo>
                    <a:pt x="0" y="554"/>
                  </a:lnTo>
                  <a:cubicBezTo>
                    <a:pt x="342" y="212"/>
                    <a:pt x="815" y="0"/>
                    <a:pt x="1338" y="0"/>
                  </a:cubicBezTo>
                  <a:cubicBezTo>
                    <a:pt x="1860" y="0"/>
                    <a:pt x="2333" y="212"/>
                    <a:pt x="2675" y="554"/>
                  </a:cubicBezTo>
                </a:path>
              </a:pathLst>
            </a:custGeom>
            <a:noFill/>
            <a:ln w="63500" cap="flat" cmpd="sng">
              <a:solidFill>
                <a:srgbClr val="85BD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42"/>
            <p:cNvSpPr/>
            <p:nvPr/>
          </p:nvSpPr>
          <p:spPr>
            <a:xfrm>
              <a:off x="3797206" y="5536648"/>
              <a:ext cx="1667106" cy="346062"/>
            </a:xfrm>
            <a:custGeom>
              <a:avLst/>
              <a:gdLst/>
              <a:ahLst/>
              <a:cxnLst/>
              <a:rect l="l" t="t" r="r" b="b"/>
              <a:pathLst>
                <a:path w="2676" h="555" extrusionOk="0">
                  <a:moveTo>
                    <a:pt x="2675" y="0"/>
                  </a:moveTo>
                  <a:lnTo>
                    <a:pt x="2675" y="0"/>
                  </a:lnTo>
                  <a:cubicBezTo>
                    <a:pt x="2333" y="343"/>
                    <a:pt x="1860" y="554"/>
                    <a:pt x="1338" y="554"/>
                  </a:cubicBezTo>
                  <a:cubicBezTo>
                    <a:pt x="815" y="554"/>
                    <a:pt x="342" y="343"/>
                    <a:pt x="0" y="0"/>
                  </a:cubicBezTo>
                </a:path>
              </a:pathLst>
            </a:custGeom>
            <a:noFill/>
            <a:ln w="63500" cap="flat" cmpd="sng">
              <a:solidFill>
                <a:srgbClr val="85BD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42"/>
            <p:cNvSpPr/>
            <p:nvPr/>
          </p:nvSpPr>
          <p:spPr>
            <a:xfrm>
              <a:off x="3673615" y="3745914"/>
              <a:ext cx="1911542" cy="1911580"/>
            </a:xfrm>
            <a:custGeom>
              <a:avLst/>
              <a:gdLst/>
              <a:ahLst/>
              <a:cxnLst/>
              <a:rect l="l" t="t" r="r" b="b"/>
              <a:pathLst>
                <a:path w="3071" h="3070" extrusionOk="0">
                  <a:moveTo>
                    <a:pt x="3070" y="1534"/>
                  </a:moveTo>
                  <a:lnTo>
                    <a:pt x="3070" y="1534"/>
                  </a:lnTo>
                  <a:cubicBezTo>
                    <a:pt x="3070" y="2382"/>
                    <a:pt x="2382" y="3069"/>
                    <a:pt x="1536" y="3069"/>
                  </a:cubicBezTo>
                  <a:cubicBezTo>
                    <a:pt x="688" y="3069"/>
                    <a:pt x="0" y="2382"/>
                    <a:pt x="0" y="1534"/>
                  </a:cubicBezTo>
                  <a:cubicBezTo>
                    <a:pt x="0" y="687"/>
                    <a:pt x="688" y="0"/>
                    <a:pt x="1536" y="0"/>
                  </a:cubicBezTo>
                  <a:cubicBezTo>
                    <a:pt x="2382" y="0"/>
                    <a:pt x="3070" y="687"/>
                    <a:pt x="3070" y="1534"/>
                  </a:cubicBezTo>
                </a:path>
              </a:pathLst>
            </a:custGeom>
            <a:solidFill>
              <a:srgbClr val="85BD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42"/>
            <p:cNvSpPr/>
            <p:nvPr/>
          </p:nvSpPr>
          <p:spPr>
            <a:xfrm>
              <a:off x="6549167" y="1600882"/>
              <a:ext cx="1667106" cy="346062"/>
            </a:xfrm>
            <a:custGeom>
              <a:avLst/>
              <a:gdLst/>
              <a:ahLst/>
              <a:cxnLst/>
              <a:rect l="l" t="t" r="r" b="b"/>
              <a:pathLst>
                <a:path w="2676" h="554" extrusionOk="0">
                  <a:moveTo>
                    <a:pt x="0" y="553"/>
                  </a:moveTo>
                  <a:lnTo>
                    <a:pt x="0" y="553"/>
                  </a:lnTo>
                  <a:cubicBezTo>
                    <a:pt x="342" y="212"/>
                    <a:pt x="815" y="0"/>
                    <a:pt x="1337" y="0"/>
                  </a:cubicBezTo>
                  <a:cubicBezTo>
                    <a:pt x="1859" y="0"/>
                    <a:pt x="2332" y="212"/>
                    <a:pt x="2675" y="553"/>
                  </a:cubicBezTo>
                </a:path>
              </a:pathLst>
            </a:custGeom>
            <a:noFill/>
            <a:ln w="63500" cap="flat" cmpd="sng">
              <a:solidFill>
                <a:srgbClr val="85BD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42"/>
            <p:cNvSpPr/>
            <p:nvPr/>
          </p:nvSpPr>
          <p:spPr>
            <a:xfrm>
              <a:off x="6549167" y="3614082"/>
              <a:ext cx="1667106" cy="346062"/>
            </a:xfrm>
            <a:custGeom>
              <a:avLst/>
              <a:gdLst/>
              <a:ahLst/>
              <a:cxnLst/>
              <a:rect l="l" t="t" r="r" b="b"/>
              <a:pathLst>
                <a:path w="2676" h="554" extrusionOk="0">
                  <a:moveTo>
                    <a:pt x="2675" y="0"/>
                  </a:moveTo>
                  <a:lnTo>
                    <a:pt x="2675" y="0"/>
                  </a:lnTo>
                  <a:cubicBezTo>
                    <a:pt x="2332" y="342"/>
                    <a:pt x="1859" y="553"/>
                    <a:pt x="1337" y="553"/>
                  </a:cubicBezTo>
                  <a:cubicBezTo>
                    <a:pt x="815" y="553"/>
                    <a:pt x="342" y="342"/>
                    <a:pt x="0" y="0"/>
                  </a:cubicBezTo>
                </a:path>
              </a:pathLst>
            </a:custGeom>
            <a:noFill/>
            <a:ln w="63500" cap="flat" cmpd="sng">
              <a:solidFill>
                <a:srgbClr val="85BD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42"/>
            <p:cNvSpPr/>
            <p:nvPr/>
          </p:nvSpPr>
          <p:spPr>
            <a:xfrm>
              <a:off x="6425576" y="1831588"/>
              <a:ext cx="1911542" cy="1911580"/>
            </a:xfrm>
            <a:custGeom>
              <a:avLst/>
              <a:gdLst/>
              <a:ahLst/>
              <a:cxnLst/>
              <a:rect l="l" t="t" r="r" b="b"/>
              <a:pathLst>
                <a:path w="3070" h="3069" extrusionOk="0">
                  <a:moveTo>
                    <a:pt x="3069" y="1534"/>
                  </a:moveTo>
                  <a:lnTo>
                    <a:pt x="3069" y="1534"/>
                  </a:lnTo>
                  <a:cubicBezTo>
                    <a:pt x="3069" y="2381"/>
                    <a:pt x="2382" y="3068"/>
                    <a:pt x="1534" y="3068"/>
                  </a:cubicBezTo>
                  <a:cubicBezTo>
                    <a:pt x="687" y="3068"/>
                    <a:pt x="0" y="2381"/>
                    <a:pt x="0" y="1534"/>
                  </a:cubicBezTo>
                  <a:cubicBezTo>
                    <a:pt x="0" y="687"/>
                    <a:pt x="687" y="0"/>
                    <a:pt x="1534" y="0"/>
                  </a:cubicBezTo>
                  <a:cubicBezTo>
                    <a:pt x="2382" y="0"/>
                    <a:pt x="3069" y="687"/>
                    <a:pt x="3069" y="1534"/>
                  </a:cubicBezTo>
                </a:path>
              </a:pathLst>
            </a:custGeom>
            <a:solidFill>
              <a:srgbClr val="85BD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42"/>
            <p:cNvSpPr/>
            <p:nvPr/>
          </p:nvSpPr>
          <p:spPr>
            <a:xfrm>
              <a:off x="9303875" y="3523447"/>
              <a:ext cx="1667107" cy="346062"/>
            </a:xfrm>
            <a:custGeom>
              <a:avLst/>
              <a:gdLst/>
              <a:ahLst/>
              <a:cxnLst/>
              <a:rect l="l" t="t" r="r" b="b"/>
              <a:pathLst>
                <a:path w="2676" h="555" extrusionOk="0">
                  <a:moveTo>
                    <a:pt x="0" y="554"/>
                  </a:moveTo>
                  <a:lnTo>
                    <a:pt x="0" y="554"/>
                  </a:lnTo>
                  <a:cubicBezTo>
                    <a:pt x="342" y="212"/>
                    <a:pt x="815" y="0"/>
                    <a:pt x="1337" y="0"/>
                  </a:cubicBezTo>
                  <a:cubicBezTo>
                    <a:pt x="1859" y="0"/>
                    <a:pt x="2333" y="212"/>
                    <a:pt x="2675" y="554"/>
                  </a:cubicBezTo>
                </a:path>
              </a:pathLst>
            </a:custGeom>
            <a:noFill/>
            <a:ln w="63500" cap="flat" cmpd="sng">
              <a:solidFill>
                <a:srgbClr val="85BD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42"/>
            <p:cNvSpPr/>
            <p:nvPr/>
          </p:nvSpPr>
          <p:spPr>
            <a:xfrm>
              <a:off x="9303875" y="5536648"/>
              <a:ext cx="1667107" cy="346062"/>
            </a:xfrm>
            <a:custGeom>
              <a:avLst/>
              <a:gdLst/>
              <a:ahLst/>
              <a:cxnLst/>
              <a:rect l="l" t="t" r="r" b="b"/>
              <a:pathLst>
                <a:path w="2676" h="555" extrusionOk="0">
                  <a:moveTo>
                    <a:pt x="2675" y="0"/>
                  </a:moveTo>
                  <a:lnTo>
                    <a:pt x="2675" y="0"/>
                  </a:lnTo>
                  <a:cubicBezTo>
                    <a:pt x="2333" y="343"/>
                    <a:pt x="1859" y="554"/>
                    <a:pt x="1337" y="554"/>
                  </a:cubicBezTo>
                  <a:cubicBezTo>
                    <a:pt x="815" y="554"/>
                    <a:pt x="342" y="343"/>
                    <a:pt x="0" y="0"/>
                  </a:cubicBezTo>
                </a:path>
              </a:pathLst>
            </a:custGeom>
            <a:noFill/>
            <a:ln w="63500" cap="flat" cmpd="sng">
              <a:solidFill>
                <a:srgbClr val="85BD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42"/>
            <p:cNvSpPr/>
            <p:nvPr/>
          </p:nvSpPr>
          <p:spPr>
            <a:xfrm>
              <a:off x="9180284" y="3756900"/>
              <a:ext cx="1911542" cy="1911580"/>
            </a:xfrm>
            <a:custGeom>
              <a:avLst/>
              <a:gdLst/>
              <a:ahLst/>
              <a:cxnLst/>
              <a:rect l="l" t="t" r="r" b="b"/>
              <a:pathLst>
                <a:path w="3069" h="3070" extrusionOk="0">
                  <a:moveTo>
                    <a:pt x="3068" y="1535"/>
                  </a:moveTo>
                  <a:lnTo>
                    <a:pt x="3068" y="1535"/>
                  </a:lnTo>
                  <a:cubicBezTo>
                    <a:pt x="3068" y="2382"/>
                    <a:pt x="2382" y="3069"/>
                    <a:pt x="1534" y="3069"/>
                  </a:cubicBezTo>
                  <a:cubicBezTo>
                    <a:pt x="686" y="3069"/>
                    <a:pt x="0" y="2382"/>
                    <a:pt x="0" y="1535"/>
                  </a:cubicBezTo>
                  <a:cubicBezTo>
                    <a:pt x="0" y="687"/>
                    <a:pt x="686" y="0"/>
                    <a:pt x="1534" y="0"/>
                  </a:cubicBezTo>
                  <a:cubicBezTo>
                    <a:pt x="2382" y="0"/>
                    <a:pt x="3068" y="687"/>
                    <a:pt x="3068" y="1535"/>
                  </a:cubicBezTo>
                </a:path>
              </a:pathLst>
            </a:custGeom>
            <a:solidFill>
              <a:srgbClr val="85BD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42"/>
            <p:cNvSpPr txBox="1"/>
            <p:nvPr/>
          </p:nvSpPr>
          <p:spPr>
            <a:xfrm>
              <a:off x="1401735" y="2157652"/>
              <a:ext cx="945889" cy="12464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7500"/>
                <a:buFont typeface="Poppins"/>
                <a:buNone/>
              </a:pPr>
              <a:r>
                <a:rPr lang="en-US" sz="7500" b="1" i="0" u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1</a:t>
              </a:r>
              <a:endParaRPr/>
            </a:p>
          </p:txBody>
        </p:sp>
        <p:sp>
          <p:nvSpPr>
            <p:cNvPr id="926" name="Google Shape;926;p42"/>
            <p:cNvSpPr txBox="1"/>
            <p:nvPr/>
          </p:nvSpPr>
          <p:spPr>
            <a:xfrm>
              <a:off x="4156441" y="4092066"/>
              <a:ext cx="945889" cy="12464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7500"/>
                <a:buFont typeface="Poppins"/>
                <a:buNone/>
              </a:pPr>
              <a:r>
                <a:rPr lang="en-US" sz="7500" b="1" i="0" u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2</a:t>
              </a:r>
              <a:endParaRPr/>
            </a:p>
          </p:txBody>
        </p:sp>
        <p:sp>
          <p:nvSpPr>
            <p:cNvPr id="927" name="Google Shape;927;p42"/>
            <p:cNvSpPr txBox="1"/>
            <p:nvPr/>
          </p:nvSpPr>
          <p:spPr>
            <a:xfrm>
              <a:off x="6908402" y="2157652"/>
              <a:ext cx="945889" cy="12464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7500"/>
                <a:buFont typeface="Poppins"/>
                <a:buNone/>
              </a:pPr>
              <a:r>
                <a:rPr lang="en-US" sz="7500" b="1" i="0" u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3</a:t>
              </a:r>
              <a:endParaRPr/>
            </a:p>
          </p:txBody>
        </p:sp>
        <p:sp>
          <p:nvSpPr>
            <p:cNvPr id="928" name="Google Shape;928;p42"/>
            <p:cNvSpPr txBox="1"/>
            <p:nvPr/>
          </p:nvSpPr>
          <p:spPr>
            <a:xfrm>
              <a:off x="9663110" y="4092066"/>
              <a:ext cx="945889" cy="12464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7500"/>
                <a:buFont typeface="Poppins"/>
                <a:buNone/>
              </a:pPr>
              <a:r>
                <a:rPr lang="en-US" sz="7500" b="1" i="0" u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4</a:t>
              </a:r>
              <a:endParaRPr/>
            </a:p>
          </p:txBody>
        </p:sp>
        <p:sp>
          <p:nvSpPr>
            <p:cNvPr id="929" name="Google Shape;929;p42"/>
            <p:cNvSpPr txBox="1"/>
            <p:nvPr/>
          </p:nvSpPr>
          <p:spPr>
            <a:xfrm>
              <a:off x="8926503" y="2110670"/>
              <a:ext cx="1841905" cy="10541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1112" marR="0" lvl="0" indent="0" algn="l" rtl="0">
                <a:lnSpc>
                  <a:spcPct val="87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600"/>
                <a:buFont typeface="Calibri"/>
                <a:buNone/>
              </a:pPr>
              <a:r>
                <a:rPr lang="en-US" sz="1600" b="0" i="0" u="none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Consolidate and deepen gains from EoDB reforms implemented across the country.</a:t>
              </a:r>
              <a:endParaRPr/>
            </a:p>
          </p:txBody>
        </p:sp>
        <p:sp>
          <p:nvSpPr>
            <p:cNvPr id="930" name="Google Shape;930;p42"/>
            <p:cNvSpPr txBox="1"/>
            <p:nvPr/>
          </p:nvSpPr>
          <p:spPr>
            <a:xfrm>
              <a:off x="3313277" y="1747573"/>
              <a:ext cx="2644964" cy="12464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7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600"/>
                <a:buFont typeface="Calibri"/>
                <a:buNone/>
              </a:pPr>
              <a:r>
                <a:rPr lang="en-US" sz="1600" b="0" i="0" u="none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Provide opportunities for structural development and institutionalisation of reforms across the country leveraging the PEBEC-NEC implementation structure</a:t>
              </a:r>
              <a:endParaRPr/>
            </a:p>
          </p:txBody>
        </p:sp>
        <p:sp>
          <p:nvSpPr>
            <p:cNvPr id="931" name="Google Shape;931;p42"/>
            <p:cNvSpPr txBox="1"/>
            <p:nvPr/>
          </p:nvSpPr>
          <p:spPr>
            <a:xfrm>
              <a:off x="871168" y="4616924"/>
              <a:ext cx="2116636" cy="16372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7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600"/>
                <a:buFont typeface="Calibri"/>
                <a:buNone/>
              </a:pPr>
              <a:r>
                <a:rPr lang="en-US" sz="1600" b="0" i="0" u="none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Deepen subnational business-enabling reforms through SABER program incentives, using results-based financing targeted at improving the business environment.</a:t>
              </a:r>
              <a:endParaRPr/>
            </a:p>
          </p:txBody>
        </p:sp>
        <p:sp>
          <p:nvSpPr>
            <p:cNvPr id="932" name="Google Shape;932;p42"/>
            <p:cNvSpPr txBox="1"/>
            <p:nvPr/>
          </p:nvSpPr>
          <p:spPr>
            <a:xfrm>
              <a:off x="6647999" y="4422746"/>
              <a:ext cx="1911543" cy="14448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87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600"/>
                <a:buFont typeface="Calibri"/>
                <a:buNone/>
              </a:pPr>
              <a:r>
                <a:rPr lang="en-US" sz="1600" b="0" i="0" u="none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Facilitate crowding in private investment at scale, which is needed to achieve Nigeria’s development priorities</a:t>
              </a:r>
              <a:endParaRPr/>
            </a:p>
          </p:txBody>
        </p:sp>
        <p:cxnSp>
          <p:nvCxnSpPr>
            <p:cNvPr id="933" name="Google Shape;933;p42"/>
            <p:cNvCxnSpPr/>
            <p:nvPr/>
          </p:nvCxnSpPr>
          <p:spPr>
            <a:xfrm>
              <a:off x="1874679" y="4212886"/>
              <a:ext cx="0" cy="324070"/>
            </a:xfrm>
            <a:prstGeom prst="straightConnector1">
              <a:avLst/>
            </a:prstGeom>
            <a:noFill/>
            <a:ln w="38100" cap="flat" cmpd="sng">
              <a:solidFill>
                <a:srgbClr val="85BD64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934" name="Google Shape;934;p42"/>
            <p:cNvCxnSpPr/>
            <p:nvPr/>
          </p:nvCxnSpPr>
          <p:spPr>
            <a:xfrm rot="10800000">
              <a:off x="4657393" y="3028813"/>
              <a:ext cx="0" cy="324070"/>
            </a:xfrm>
            <a:prstGeom prst="straightConnector1">
              <a:avLst/>
            </a:prstGeom>
            <a:noFill/>
            <a:ln w="38100" cap="flat" cmpd="sng">
              <a:solidFill>
                <a:srgbClr val="85BD64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935" name="Google Shape;935;p42"/>
            <p:cNvCxnSpPr/>
            <p:nvPr/>
          </p:nvCxnSpPr>
          <p:spPr>
            <a:xfrm rot="10800000">
              <a:off x="8597279" y="2455069"/>
              <a:ext cx="0" cy="324070"/>
            </a:xfrm>
            <a:prstGeom prst="straightConnector1">
              <a:avLst/>
            </a:prstGeom>
            <a:noFill/>
            <a:ln w="38100" cap="flat" cmpd="sng">
              <a:solidFill>
                <a:srgbClr val="85BD64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936" name="Google Shape;936;p42"/>
            <p:cNvCxnSpPr/>
            <p:nvPr/>
          </p:nvCxnSpPr>
          <p:spPr>
            <a:xfrm>
              <a:off x="8786325" y="4690847"/>
              <a:ext cx="0" cy="324070"/>
            </a:xfrm>
            <a:prstGeom prst="straightConnector1">
              <a:avLst/>
            </a:prstGeom>
            <a:noFill/>
            <a:ln w="38100" cap="flat" cmpd="sng">
              <a:solidFill>
                <a:srgbClr val="85BD64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</p:grpSp>
      <p:sp>
        <p:nvSpPr>
          <p:cNvPr id="937" name="Google Shape;937;p42"/>
          <p:cNvSpPr txBox="1"/>
          <p:nvPr/>
        </p:nvSpPr>
        <p:spPr>
          <a:xfrm>
            <a:off x="485775" y="503237"/>
            <a:ext cx="5332412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300"/>
              <a:buFont typeface="Calibri"/>
              <a:buNone/>
            </a:pPr>
            <a:r>
              <a:rPr lang="en-US" sz="2300" b="1" i="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Rationale for the SABER program</a:t>
            </a:r>
            <a:endParaRPr/>
          </a:p>
        </p:txBody>
      </p:sp>
      <p:sp>
        <p:nvSpPr>
          <p:cNvPr id="938" name="Google Shape;938;p42"/>
          <p:cNvSpPr txBox="1"/>
          <p:nvPr/>
        </p:nvSpPr>
        <p:spPr>
          <a:xfrm>
            <a:off x="0" y="484187"/>
            <a:ext cx="412750" cy="385762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43"/>
          <p:cNvSpPr/>
          <p:nvPr/>
        </p:nvSpPr>
        <p:spPr>
          <a:xfrm>
            <a:off x="10972800" y="6143625"/>
            <a:ext cx="1073150" cy="714375"/>
          </a:xfrm>
          <a:custGeom>
            <a:avLst/>
            <a:gdLst/>
            <a:ahLst/>
            <a:cxnLst/>
            <a:rect l="l" t="t" r="r" b="b"/>
            <a:pathLst>
              <a:path w="1074409" h="714412" extrusionOk="0">
                <a:moveTo>
                  <a:pt x="0" y="0"/>
                </a:moveTo>
                <a:lnTo>
                  <a:pt x="799609" y="0"/>
                </a:lnTo>
                <a:lnTo>
                  <a:pt x="1074409" y="714412"/>
                </a:lnTo>
                <a:lnTo>
                  <a:pt x="274800" y="714412"/>
                </a:lnTo>
                <a:lnTo>
                  <a:pt x="0" y="0"/>
                </a:lnTo>
                <a:close/>
              </a:path>
            </a:pathLst>
          </a:custGeom>
          <a:solidFill>
            <a:srgbClr val="C4E0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5" name="Google Shape;945;p43"/>
          <p:cNvSpPr txBox="1"/>
          <p:nvPr/>
        </p:nvSpPr>
        <p:spPr>
          <a:xfrm rot="10800000" flipH="1">
            <a:off x="6397625" y="6457950"/>
            <a:ext cx="4630737" cy="28575"/>
          </a:xfrm>
          <a:prstGeom prst="rect">
            <a:avLst/>
          </a:prstGeom>
          <a:solidFill>
            <a:srgbClr val="A8D08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46" name="Google Shape;946;p43"/>
          <p:cNvGrpSpPr/>
          <p:nvPr/>
        </p:nvGrpSpPr>
        <p:grpSpPr>
          <a:xfrm>
            <a:off x="0" y="0"/>
            <a:ext cx="12192000" cy="98425"/>
            <a:chOff x="-1" y="292"/>
            <a:chExt cx="12192001" cy="97583"/>
          </a:xfrm>
        </p:grpSpPr>
        <p:sp>
          <p:nvSpPr>
            <p:cNvPr id="947" name="Google Shape;947;p43"/>
            <p:cNvSpPr txBox="1"/>
            <p:nvPr/>
          </p:nvSpPr>
          <p:spPr>
            <a:xfrm flipH="1">
              <a:off x="31812" y="292"/>
              <a:ext cx="12160188" cy="97583"/>
            </a:xfrm>
            <a:prstGeom prst="rect">
              <a:avLst/>
            </a:pr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43"/>
            <p:cNvSpPr/>
            <p:nvPr/>
          </p:nvSpPr>
          <p:spPr>
            <a:xfrm>
              <a:off x="10001" y="292"/>
              <a:ext cx="6598761" cy="97583"/>
            </a:xfrm>
            <a:custGeom>
              <a:avLst/>
              <a:gdLst/>
              <a:ahLst/>
              <a:cxnLst/>
              <a:rect l="l" t="t" r="r" b="b"/>
              <a:pathLst>
                <a:path w="4173" h="94" extrusionOk="0">
                  <a:moveTo>
                    <a:pt x="4121" y="0"/>
                  </a:moveTo>
                  <a:lnTo>
                    <a:pt x="4173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4121" y="0"/>
                  </a:lnTo>
                  <a:close/>
                </a:path>
              </a:pathLst>
            </a:custGeom>
            <a:solidFill>
              <a:srgbClr val="A8D08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43"/>
            <p:cNvSpPr/>
            <p:nvPr/>
          </p:nvSpPr>
          <p:spPr>
            <a:xfrm>
              <a:off x="-1" y="292"/>
              <a:ext cx="4048125" cy="97583"/>
            </a:xfrm>
            <a:custGeom>
              <a:avLst/>
              <a:gdLst/>
              <a:ahLst/>
              <a:cxnLst/>
              <a:rect l="l" t="t" r="r" b="b"/>
              <a:pathLst>
                <a:path w="2560" h="94" extrusionOk="0">
                  <a:moveTo>
                    <a:pt x="2508" y="0"/>
                  </a:moveTo>
                  <a:lnTo>
                    <a:pt x="2560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2508" y="0"/>
                  </a:lnTo>
                  <a:close/>
                </a:path>
              </a:pathLst>
            </a:custGeom>
            <a:solidFill>
              <a:srgbClr val="C4E0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0" name="Google Shape;950;p43"/>
          <p:cNvGrpSpPr/>
          <p:nvPr/>
        </p:nvGrpSpPr>
        <p:grpSpPr>
          <a:xfrm>
            <a:off x="3022840" y="1829354"/>
            <a:ext cx="6176739" cy="3705862"/>
            <a:chOff x="2961704" y="1790040"/>
            <a:chExt cx="6115058" cy="3647684"/>
          </a:xfrm>
        </p:grpSpPr>
        <p:sp>
          <p:nvSpPr>
            <p:cNvPr id="951" name="Google Shape;951;p43"/>
            <p:cNvSpPr txBox="1"/>
            <p:nvPr/>
          </p:nvSpPr>
          <p:spPr>
            <a:xfrm>
              <a:off x="4920111" y="3102384"/>
              <a:ext cx="2430210" cy="9597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600"/>
                <a:buFont typeface="Quattrocento Sans"/>
                <a:buNone/>
              </a:pPr>
              <a:r>
                <a:rPr lang="en-US" sz="2600" b="1" i="0" u="none">
                  <a:solidFill>
                    <a:srgbClr val="595959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Key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600"/>
                <a:buFont typeface="Quattrocento Sans"/>
                <a:buNone/>
              </a:pPr>
              <a:r>
                <a:rPr lang="en-US" sz="2600" b="1" i="0" u="none">
                  <a:solidFill>
                    <a:srgbClr val="595959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Program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600"/>
                <a:buFont typeface="Quattrocento Sans"/>
                <a:buNone/>
              </a:pPr>
              <a:r>
                <a:rPr lang="en-US" sz="2600" b="1" i="0" u="none">
                  <a:solidFill>
                    <a:srgbClr val="595959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Information</a:t>
              </a:r>
              <a:endParaRPr/>
            </a:p>
          </p:txBody>
        </p:sp>
        <p:sp>
          <p:nvSpPr>
            <p:cNvPr id="952" name="Google Shape;952;p43"/>
            <p:cNvSpPr txBox="1"/>
            <p:nvPr/>
          </p:nvSpPr>
          <p:spPr>
            <a:xfrm>
              <a:off x="3685483" y="2111674"/>
              <a:ext cx="379888" cy="5109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18275" anchor="b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3200"/>
                <a:buFont typeface="Quattrocento Sans"/>
                <a:buNone/>
              </a:pPr>
              <a:r>
                <a:rPr lang="en-US" sz="3200" b="0" i="0" u="none">
                  <a:solidFill>
                    <a:srgbClr val="595959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1</a:t>
              </a:r>
              <a:endParaRPr/>
            </a:p>
          </p:txBody>
        </p:sp>
        <p:pic>
          <p:nvPicPr>
            <p:cNvPr id="953" name="Google Shape;953;p4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961704" y="1790040"/>
              <a:ext cx="6115058" cy="36476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54" name="Google Shape;954;p43"/>
            <p:cNvSpPr txBox="1"/>
            <p:nvPr/>
          </p:nvSpPr>
          <p:spPr>
            <a:xfrm>
              <a:off x="3371263" y="3351820"/>
              <a:ext cx="379888" cy="5109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18275" anchor="b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3200"/>
                <a:buFont typeface="Quattrocento Sans"/>
                <a:buNone/>
              </a:pPr>
              <a:r>
                <a:rPr lang="en-US" sz="3200" b="0" i="0" u="none">
                  <a:solidFill>
                    <a:srgbClr val="595959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2</a:t>
              </a:r>
              <a:endParaRPr/>
            </a:p>
          </p:txBody>
        </p:sp>
        <p:sp>
          <p:nvSpPr>
            <p:cNvPr id="955" name="Google Shape;955;p43"/>
            <p:cNvSpPr txBox="1"/>
            <p:nvPr/>
          </p:nvSpPr>
          <p:spPr>
            <a:xfrm>
              <a:off x="3678498" y="4616753"/>
              <a:ext cx="379888" cy="5109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18275" anchor="b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3200"/>
                <a:buFont typeface="Quattrocento Sans"/>
                <a:buNone/>
              </a:pPr>
              <a:r>
                <a:rPr lang="en-US" sz="3200" b="0" i="0" u="none">
                  <a:solidFill>
                    <a:srgbClr val="595959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3</a:t>
              </a:r>
              <a:endParaRPr/>
            </a:p>
          </p:txBody>
        </p:sp>
        <p:sp>
          <p:nvSpPr>
            <p:cNvPr id="956" name="Google Shape;956;p43"/>
            <p:cNvSpPr txBox="1"/>
            <p:nvPr/>
          </p:nvSpPr>
          <p:spPr>
            <a:xfrm>
              <a:off x="7993195" y="2109329"/>
              <a:ext cx="379888" cy="5109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18275" anchor="b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3200"/>
                <a:buFont typeface="Quattrocento Sans"/>
                <a:buNone/>
              </a:pPr>
              <a:r>
                <a:rPr lang="en-US" sz="3200" b="0" i="0" u="none">
                  <a:solidFill>
                    <a:srgbClr val="595959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4</a:t>
              </a:r>
              <a:endParaRPr/>
            </a:p>
          </p:txBody>
        </p:sp>
        <p:sp>
          <p:nvSpPr>
            <p:cNvPr id="957" name="Google Shape;957;p43"/>
            <p:cNvSpPr txBox="1"/>
            <p:nvPr/>
          </p:nvSpPr>
          <p:spPr>
            <a:xfrm>
              <a:off x="8332602" y="3322119"/>
              <a:ext cx="379888" cy="5109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18275" anchor="b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3200"/>
                <a:buFont typeface="Quattrocento Sans"/>
                <a:buNone/>
              </a:pPr>
              <a:r>
                <a:rPr lang="en-US" sz="3200" b="0" i="0" u="none">
                  <a:solidFill>
                    <a:srgbClr val="595959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5</a:t>
              </a:r>
              <a:endParaRPr/>
            </a:p>
          </p:txBody>
        </p:sp>
        <p:sp>
          <p:nvSpPr>
            <p:cNvPr id="958" name="Google Shape;958;p43"/>
            <p:cNvSpPr txBox="1"/>
            <p:nvPr/>
          </p:nvSpPr>
          <p:spPr>
            <a:xfrm>
              <a:off x="7986210" y="4621669"/>
              <a:ext cx="379888" cy="5109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18275" anchor="b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3200"/>
                <a:buFont typeface="Quattrocento Sans"/>
                <a:buNone/>
              </a:pPr>
              <a:r>
                <a:rPr lang="en-US" sz="3200" b="0" i="0" u="none">
                  <a:solidFill>
                    <a:srgbClr val="595959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6</a:t>
              </a:r>
              <a:endParaRPr/>
            </a:p>
          </p:txBody>
        </p:sp>
      </p:grpSp>
      <p:sp>
        <p:nvSpPr>
          <p:cNvPr id="959" name="Google Shape;959;p43"/>
          <p:cNvSpPr txBox="1"/>
          <p:nvPr/>
        </p:nvSpPr>
        <p:spPr>
          <a:xfrm>
            <a:off x="200386" y="1146234"/>
            <a:ext cx="3367813" cy="1526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8275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</a:pPr>
            <a:r>
              <a:rPr lang="en-US" sz="1400" b="1" i="0" u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US$ 750 million </a:t>
            </a:r>
            <a:r>
              <a:rPr lang="en-US" sz="1400" b="0" i="0" u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Operation comprising:</a:t>
            </a:r>
            <a:endParaRPr dirty="0"/>
          </a:p>
          <a:p>
            <a:pPr marL="96838" marR="0" lvl="0" indent="-1857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Font typeface="Arial"/>
              <a:buChar char="•"/>
            </a:pPr>
            <a:r>
              <a:rPr lang="en-US" sz="1400" b="0" i="0" u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$730 million </a:t>
            </a:r>
            <a:r>
              <a:rPr lang="en-US" sz="1400" b="0" i="0" u="none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PforR</a:t>
            </a:r>
            <a:r>
              <a:rPr lang="en-US" sz="1400" b="0" i="0" u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component</a:t>
            </a:r>
            <a:endParaRPr dirty="0"/>
          </a:p>
          <a:p>
            <a:pPr marL="96838" marR="0" lvl="0" indent="-1857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Font typeface="Arial"/>
              <a:buChar char="•"/>
            </a:pPr>
            <a:r>
              <a:rPr lang="en-US" sz="1400" b="0" i="0" u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$20 million TA Investment Project  Financing (IPF) component</a:t>
            </a:r>
          </a:p>
          <a:p>
            <a:pPr marL="133350" indent="-133350">
              <a:buClr>
                <a:srgbClr val="3D3D3D"/>
              </a:buClr>
              <a:buSzPts val="1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Calibri"/>
                <a:cs typeface="Calibri"/>
                <a:sym typeface="Calibri"/>
              </a:rPr>
              <a:t>Each State could potentially receive a </a:t>
            </a:r>
          </a:p>
          <a:p>
            <a:pPr>
              <a:buClr>
                <a:srgbClr val="3D3D3D"/>
              </a:buClr>
              <a:buSzPts val="1400"/>
            </a:pPr>
            <a:r>
              <a:rPr lang="en-US" dirty="0">
                <a:solidFill>
                  <a:srgbClr val="595959"/>
                </a:solidFill>
                <a:latin typeface="Calibri"/>
                <a:cs typeface="Calibri"/>
                <a:sym typeface="Calibri"/>
              </a:rPr>
              <a:t>   total disbursement of </a:t>
            </a:r>
            <a:r>
              <a:rPr lang="en-US" b="1" dirty="0">
                <a:solidFill>
                  <a:srgbClr val="595959"/>
                </a:solidFill>
                <a:latin typeface="Calibri"/>
                <a:cs typeface="Calibri"/>
                <a:sym typeface="Calibri"/>
              </a:rPr>
              <a:t>USD 52.5 million</a:t>
            </a:r>
          </a:p>
          <a:p>
            <a:pPr>
              <a:buClr>
                <a:srgbClr val="3D3D3D"/>
              </a:buClr>
              <a:buSzPts val="1400"/>
            </a:pPr>
            <a:r>
              <a:rPr lang="en-US" dirty="0">
                <a:solidFill>
                  <a:srgbClr val="595959"/>
                </a:solidFill>
                <a:latin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960" name="Google Shape;960;p43"/>
          <p:cNvSpPr txBox="1"/>
          <p:nvPr/>
        </p:nvSpPr>
        <p:spPr>
          <a:xfrm>
            <a:off x="696912" y="3227387"/>
            <a:ext cx="2157412" cy="879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8275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</a:pPr>
            <a:r>
              <a:rPr lang="en-US" sz="1400" b="0" i="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On-lending of the loan to the States on same terms (in contrast to SFTAS, which was a grant from the FGN)</a:t>
            </a:r>
            <a:endParaRPr/>
          </a:p>
        </p:txBody>
      </p:sp>
      <p:sp>
        <p:nvSpPr>
          <p:cNvPr id="961" name="Google Shape;961;p43"/>
          <p:cNvSpPr txBox="1"/>
          <p:nvPr/>
        </p:nvSpPr>
        <p:spPr>
          <a:xfrm>
            <a:off x="912812" y="4654550"/>
            <a:ext cx="2214562" cy="879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8275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</a:pPr>
            <a:r>
              <a:rPr lang="en-US" sz="1400" b="0" i="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Duration: 3 years (January 2023- December 2025)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</a:pPr>
            <a:r>
              <a:rPr lang="en-US" sz="1400" b="0" i="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Prior Results period: May 31, 2022 - December 31, 2022</a:t>
            </a:r>
            <a:endParaRPr/>
          </a:p>
        </p:txBody>
      </p:sp>
      <p:sp>
        <p:nvSpPr>
          <p:cNvPr id="962" name="Google Shape;962;p43"/>
          <p:cNvSpPr txBox="1"/>
          <p:nvPr/>
        </p:nvSpPr>
        <p:spPr>
          <a:xfrm>
            <a:off x="9185275" y="1749425"/>
            <a:ext cx="2457450" cy="88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8275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</a:pPr>
            <a:r>
              <a:rPr lang="en-US" sz="1400" b="0" i="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Development Objective: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</a:pPr>
            <a:r>
              <a:rPr lang="en-US" sz="1400" b="0" i="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To improve the business enabling environment in participating states and the FCT </a:t>
            </a:r>
            <a:endParaRPr/>
          </a:p>
        </p:txBody>
      </p:sp>
      <p:sp>
        <p:nvSpPr>
          <p:cNvPr id="963" name="Google Shape;963;p43"/>
          <p:cNvSpPr txBox="1"/>
          <p:nvPr/>
        </p:nvSpPr>
        <p:spPr>
          <a:xfrm>
            <a:off x="9385300" y="3379787"/>
            <a:ext cx="1643062" cy="449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8275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</a:pPr>
            <a:r>
              <a:rPr lang="en-US" sz="1400" b="0" i="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Board approval date: 29 September 2022</a:t>
            </a:r>
            <a:endParaRPr/>
          </a:p>
        </p:txBody>
      </p:sp>
      <p:sp>
        <p:nvSpPr>
          <p:cNvPr id="964" name="Google Shape;964;p43"/>
          <p:cNvSpPr txBox="1"/>
          <p:nvPr/>
        </p:nvSpPr>
        <p:spPr>
          <a:xfrm>
            <a:off x="9139237" y="4386262"/>
            <a:ext cx="2370137" cy="88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8275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</a:pPr>
            <a:r>
              <a:rPr lang="en-US" sz="1400" b="0" i="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Use of Prior Results galvernize full participation was adopted with a December 31, 2022 deadline. </a:t>
            </a:r>
            <a:endParaRPr/>
          </a:p>
        </p:txBody>
      </p:sp>
      <p:pic>
        <p:nvPicPr>
          <p:cNvPr id="965" name="Google Shape;965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61525" y="309562"/>
            <a:ext cx="2089150" cy="460375"/>
          </a:xfrm>
          <a:prstGeom prst="rect">
            <a:avLst/>
          </a:prstGeom>
          <a:noFill/>
          <a:ln>
            <a:noFill/>
          </a:ln>
        </p:spPr>
      </p:pic>
      <p:sp>
        <p:nvSpPr>
          <p:cNvPr id="966" name="Google Shape;966;p43"/>
          <p:cNvSpPr txBox="1"/>
          <p:nvPr/>
        </p:nvSpPr>
        <p:spPr>
          <a:xfrm>
            <a:off x="485775" y="503237"/>
            <a:ext cx="5332412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300"/>
              <a:buFont typeface="Calibri"/>
              <a:buNone/>
            </a:pPr>
            <a:r>
              <a:rPr lang="en-US" sz="2300" b="1" i="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Introduction – Key Program Information</a:t>
            </a:r>
            <a:endParaRPr/>
          </a:p>
        </p:txBody>
      </p:sp>
      <p:sp>
        <p:nvSpPr>
          <p:cNvPr id="967" name="Google Shape;967;p43"/>
          <p:cNvSpPr txBox="1"/>
          <p:nvPr/>
        </p:nvSpPr>
        <p:spPr>
          <a:xfrm>
            <a:off x="0" y="484187"/>
            <a:ext cx="412750" cy="385762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8" name="Google Shape;968;p43"/>
          <p:cNvSpPr txBox="1"/>
          <p:nvPr/>
        </p:nvSpPr>
        <p:spPr>
          <a:xfrm>
            <a:off x="9479219" y="6390516"/>
            <a:ext cx="2227262" cy="172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8275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Quattrocento Sans"/>
              <a:buNone/>
            </a:pPr>
            <a:r>
              <a:rPr lang="en-US" sz="1000" b="1" i="0" u="none" dirty="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PAGE 21</a:t>
            </a: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3" name="Google Shape;973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66287" y="433387"/>
            <a:ext cx="2089150" cy="458787"/>
          </a:xfrm>
          <a:prstGeom prst="rect">
            <a:avLst/>
          </a:prstGeom>
          <a:noFill/>
          <a:ln>
            <a:noFill/>
          </a:ln>
        </p:spPr>
      </p:pic>
      <p:sp>
        <p:nvSpPr>
          <p:cNvPr id="974" name="Google Shape;974;p44"/>
          <p:cNvSpPr/>
          <p:nvPr/>
        </p:nvSpPr>
        <p:spPr>
          <a:xfrm>
            <a:off x="10936287" y="6273800"/>
            <a:ext cx="1074737" cy="481012"/>
          </a:xfrm>
          <a:custGeom>
            <a:avLst/>
            <a:gdLst/>
            <a:ahLst/>
            <a:cxnLst/>
            <a:rect l="l" t="t" r="r" b="b"/>
            <a:pathLst>
              <a:path w="1074409" h="714412" extrusionOk="0">
                <a:moveTo>
                  <a:pt x="0" y="0"/>
                </a:moveTo>
                <a:lnTo>
                  <a:pt x="799609" y="0"/>
                </a:lnTo>
                <a:lnTo>
                  <a:pt x="1074409" y="714412"/>
                </a:lnTo>
                <a:lnTo>
                  <a:pt x="274800" y="714412"/>
                </a:lnTo>
                <a:lnTo>
                  <a:pt x="0" y="0"/>
                </a:lnTo>
                <a:close/>
              </a:path>
            </a:pathLst>
          </a:custGeom>
          <a:solidFill>
            <a:srgbClr val="C4E0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5" name="Google Shape;975;p44"/>
          <p:cNvSpPr txBox="1"/>
          <p:nvPr/>
        </p:nvSpPr>
        <p:spPr>
          <a:xfrm rot="10800000" flipH="1">
            <a:off x="6456362" y="6540500"/>
            <a:ext cx="4630737" cy="28575"/>
          </a:xfrm>
          <a:prstGeom prst="rect">
            <a:avLst/>
          </a:prstGeom>
          <a:solidFill>
            <a:srgbClr val="A9D18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6" name="Google Shape;976;p44"/>
          <p:cNvSpPr txBox="1"/>
          <p:nvPr/>
        </p:nvSpPr>
        <p:spPr>
          <a:xfrm>
            <a:off x="9493250" y="6472932"/>
            <a:ext cx="2227262" cy="172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8275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Quattrocento Sans"/>
              <a:buNone/>
            </a:pPr>
            <a:r>
              <a:rPr lang="en-US" sz="1000" b="1" i="0" u="none" dirty="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PAGE 22</a:t>
            </a:r>
            <a:endParaRPr dirty="0"/>
          </a:p>
        </p:txBody>
      </p:sp>
      <p:grpSp>
        <p:nvGrpSpPr>
          <p:cNvPr id="977" name="Google Shape;977;p44"/>
          <p:cNvGrpSpPr/>
          <p:nvPr/>
        </p:nvGrpSpPr>
        <p:grpSpPr>
          <a:xfrm>
            <a:off x="0" y="0"/>
            <a:ext cx="12192000" cy="98425"/>
            <a:chOff x="-1" y="292"/>
            <a:chExt cx="12192001" cy="97583"/>
          </a:xfrm>
        </p:grpSpPr>
        <p:sp>
          <p:nvSpPr>
            <p:cNvPr id="978" name="Google Shape;978;p44"/>
            <p:cNvSpPr txBox="1"/>
            <p:nvPr/>
          </p:nvSpPr>
          <p:spPr>
            <a:xfrm flipH="1">
              <a:off x="31812" y="292"/>
              <a:ext cx="12160188" cy="97583"/>
            </a:xfrm>
            <a:prstGeom prst="rect">
              <a:avLst/>
            </a:pr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44"/>
            <p:cNvSpPr/>
            <p:nvPr/>
          </p:nvSpPr>
          <p:spPr>
            <a:xfrm>
              <a:off x="10001" y="292"/>
              <a:ext cx="6598761" cy="97583"/>
            </a:xfrm>
            <a:custGeom>
              <a:avLst/>
              <a:gdLst/>
              <a:ahLst/>
              <a:cxnLst/>
              <a:rect l="l" t="t" r="r" b="b"/>
              <a:pathLst>
                <a:path w="4173" h="94" extrusionOk="0">
                  <a:moveTo>
                    <a:pt x="4121" y="0"/>
                  </a:moveTo>
                  <a:lnTo>
                    <a:pt x="4173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4121" y="0"/>
                  </a:lnTo>
                  <a:close/>
                </a:path>
              </a:pathLst>
            </a:custGeom>
            <a:solidFill>
              <a:srgbClr val="A8D08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44"/>
            <p:cNvSpPr/>
            <p:nvPr/>
          </p:nvSpPr>
          <p:spPr>
            <a:xfrm>
              <a:off x="-1" y="292"/>
              <a:ext cx="4048125" cy="97583"/>
            </a:xfrm>
            <a:custGeom>
              <a:avLst/>
              <a:gdLst/>
              <a:ahLst/>
              <a:cxnLst/>
              <a:rect l="l" t="t" r="r" b="b"/>
              <a:pathLst>
                <a:path w="2560" h="94" extrusionOk="0">
                  <a:moveTo>
                    <a:pt x="2508" y="0"/>
                  </a:moveTo>
                  <a:lnTo>
                    <a:pt x="2560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2508" y="0"/>
                  </a:lnTo>
                  <a:close/>
                </a:path>
              </a:pathLst>
            </a:custGeom>
            <a:solidFill>
              <a:srgbClr val="C4E0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1" name="Google Shape;981;p44"/>
          <p:cNvSpPr txBox="1"/>
          <p:nvPr/>
        </p:nvSpPr>
        <p:spPr>
          <a:xfrm>
            <a:off x="628650" y="1011237"/>
            <a:ext cx="98615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The ethos of the PEBEC Reforms are - Collaboration and Co-designing. These key concepts have formed the core of the PEBEC design strategy and thought process</a:t>
            </a:r>
            <a:endParaRPr/>
          </a:p>
        </p:txBody>
      </p:sp>
      <p:grpSp>
        <p:nvGrpSpPr>
          <p:cNvPr id="982" name="Google Shape;982;p44"/>
          <p:cNvGrpSpPr/>
          <p:nvPr/>
        </p:nvGrpSpPr>
        <p:grpSpPr>
          <a:xfrm>
            <a:off x="846137" y="1970087"/>
            <a:ext cx="4864100" cy="1997075"/>
            <a:chOff x="575294" y="1484980"/>
            <a:chExt cx="10396158" cy="4656053"/>
          </a:xfrm>
        </p:grpSpPr>
        <p:sp>
          <p:nvSpPr>
            <p:cNvPr id="983" name="Google Shape;983;p44"/>
            <p:cNvSpPr/>
            <p:nvPr/>
          </p:nvSpPr>
          <p:spPr>
            <a:xfrm>
              <a:off x="6432806" y="1484980"/>
              <a:ext cx="4538646" cy="4656053"/>
            </a:xfrm>
            <a:custGeom>
              <a:avLst/>
              <a:gdLst/>
              <a:ahLst/>
              <a:cxnLst/>
              <a:rect l="l" t="t" r="r" b="b"/>
              <a:pathLst>
                <a:path w="2729" h="2798" extrusionOk="0">
                  <a:moveTo>
                    <a:pt x="2620" y="855"/>
                  </a:moveTo>
                  <a:cubicBezTo>
                    <a:pt x="2549" y="688"/>
                    <a:pt x="2448" y="539"/>
                    <a:pt x="2320" y="410"/>
                  </a:cubicBezTo>
                  <a:cubicBezTo>
                    <a:pt x="2191" y="281"/>
                    <a:pt x="2042" y="181"/>
                    <a:pt x="1875" y="110"/>
                  </a:cubicBezTo>
                  <a:cubicBezTo>
                    <a:pt x="1703" y="37"/>
                    <a:pt x="1520" y="0"/>
                    <a:pt x="1331" y="0"/>
                  </a:cubicBezTo>
                  <a:cubicBezTo>
                    <a:pt x="1142" y="0"/>
                    <a:pt x="958" y="37"/>
                    <a:pt x="786" y="110"/>
                  </a:cubicBezTo>
                  <a:cubicBezTo>
                    <a:pt x="620" y="181"/>
                    <a:pt x="470" y="281"/>
                    <a:pt x="341" y="410"/>
                  </a:cubicBezTo>
                  <a:cubicBezTo>
                    <a:pt x="213" y="539"/>
                    <a:pt x="112" y="688"/>
                    <a:pt x="42" y="855"/>
                  </a:cubicBezTo>
                  <a:cubicBezTo>
                    <a:pt x="32" y="877"/>
                    <a:pt x="23" y="900"/>
                    <a:pt x="15" y="923"/>
                  </a:cubicBezTo>
                  <a:cubicBezTo>
                    <a:pt x="0" y="964"/>
                    <a:pt x="21" y="1009"/>
                    <a:pt x="62" y="1024"/>
                  </a:cubicBezTo>
                  <a:cubicBezTo>
                    <a:pt x="103" y="1039"/>
                    <a:pt x="148" y="1017"/>
                    <a:pt x="163" y="977"/>
                  </a:cubicBezTo>
                  <a:cubicBezTo>
                    <a:pt x="170" y="957"/>
                    <a:pt x="178" y="936"/>
                    <a:pt x="187" y="916"/>
                  </a:cubicBezTo>
                  <a:cubicBezTo>
                    <a:pt x="249" y="768"/>
                    <a:pt x="339" y="636"/>
                    <a:pt x="453" y="521"/>
                  </a:cubicBezTo>
                  <a:cubicBezTo>
                    <a:pt x="567" y="407"/>
                    <a:pt x="700" y="318"/>
                    <a:pt x="848" y="255"/>
                  </a:cubicBezTo>
                  <a:cubicBezTo>
                    <a:pt x="1000" y="191"/>
                    <a:pt x="1163" y="158"/>
                    <a:pt x="1331" y="158"/>
                  </a:cubicBezTo>
                  <a:cubicBezTo>
                    <a:pt x="1498" y="158"/>
                    <a:pt x="1661" y="191"/>
                    <a:pt x="1814" y="255"/>
                  </a:cubicBezTo>
                  <a:cubicBezTo>
                    <a:pt x="1961" y="318"/>
                    <a:pt x="2094" y="407"/>
                    <a:pt x="2208" y="521"/>
                  </a:cubicBezTo>
                  <a:cubicBezTo>
                    <a:pt x="2323" y="636"/>
                    <a:pt x="2412" y="768"/>
                    <a:pt x="2475" y="916"/>
                  </a:cubicBezTo>
                  <a:cubicBezTo>
                    <a:pt x="2539" y="1069"/>
                    <a:pt x="2572" y="1231"/>
                    <a:pt x="2572" y="1399"/>
                  </a:cubicBezTo>
                  <a:cubicBezTo>
                    <a:pt x="2572" y="1567"/>
                    <a:pt x="2539" y="1729"/>
                    <a:pt x="2475" y="1882"/>
                  </a:cubicBezTo>
                  <a:cubicBezTo>
                    <a:pt x="2412" y="2030"/>
                    <a:pt x="2323" y="2163"/>
                    <a:pt x="2208" y="2277"/>
                  </a:cubicBezTo>
                  <a:cubicBezTo>
                    <a:pt x="2094" y="2391"/>
                    <a:pt x="1961" y="2481"/>
                    <a:pt x="1814" y="2543"/>
                  </a:cubicBezTo>
                  <a:cubicBezTo>
                    <a:pt x="1661" y="2608"/>
                    <a:pt x="1498" y="2640"/>
                    <a:pt x="1331" y="2640"/>
                  </a:cubicBezTo>
                  <a:cubicBezTo>
                    <a:pt x="1163" y="2640"/>
                    <a:pt x="1000" y="2608"/>
                    <a:pt x="848" y="2543"/>
                  </a:cubicBezTo>
                  <a:cubicBezTo>
                    <a:pt x="700" y="2481"/>
                    <a:pt x="567" y="2391"/>
                    <a:pt x="453" y="2277"/>
                  </a:cubicBezTo>
                  <a:cubicBezTo>
                    <a:pt x="339" y="2163"/>
                    <a:pt x="249" y="2030"/>
                    <a:pt x="187" y="1882"/>
                  </a:cubicBezTo>
                  <a:cubicBezTo>
                    <a:pt x="178" y="1862"/>
                    <a:pt x="170" y="1842"/>
                    <a:pt x="163" y="1822"/>
                  </a:cubicBezTo>
                  <a:cubicBezTo>
                    <a:pt x="148" y="1781"/>
                    <a:pt x="103" y="1760"/>
                    <a:pt x="62" y="1774"/>
                  </a:cubicBezTo>
                  <a:cubicBezTo>
                    <a:pt x="21" y="1789"/>
                    <a:pt x="0" y="1834"/>
                    <a:pt x="15" y="1875"/>
                  </a:cubicBezTo>
                  <a:cubicBezTo>
                    <a:pt x="23" y="1898"/>
                    <a:pt x="32" y="1921"/>
                    <a:pt x="42" y="1944"/>
                  </a:cubicBezTo>
                  <a:cubicBezTo>
                    <a:pt x="112" y="2110"/>
                    <a:pt x="213" y="2260"/>
                    <a:pt x="341" y="2388"/>
                  </a:cubicBezTo>
                  <a:cubicBezTo>
                    <a:pt x="470" y="2517"/>
                    <a:pt x="620" y="2618"/>
                    <a:pt x="786" y="2688"/>
                  </a:cubicBezTo>
                  <a:cubicBezTo>
                    <a:pt x="958" y="2761"/>
                    <a:pt x="1142" y="2798"/>
                    <a:pt x="1331" y="2798"/>
                  </a:cubicBezTo>
                  <a:cubicBezTo>
                    <a:pt x="1520" y="2798"/>
                    <a:pt x="1703" y="2761"/>
                    <a:pt x="1875" y="2688"/>
                  </a:cubicBezTo>
                  <a:cubicBezTo>
                    <a:pt x="2042" y="2618"/>
                    <a:pt x="2191" y="2517"/>
                    <a:pt x="2320" y="2388"/>
                  </a:cubicBezTo>
                  <a:cubicBezTo>
                    <a:pt x="2448" y="2260"/>
                    <a:pt x="2549" y="2110"/>
                    <a:pt x="2620" y="1943"/>
                  </a:cubicBezTo>
                  <a:cubicBezTo>
                    <a:pt x="2692" y="1771"/>
                    <a:pt x="2729" y="1588"/>
                    <a:pt x="2729" y="1399"/>
                  </a:cubicBezTo>
                  <a:cubicBezTo>
                    <a:pt x="2729" y="1210"/>
                    <a:pt x="2692" y="1027"/>
                    <a:pt x="2620" y="855"/>
                  </a:cubicBezTo>
                  <a:close/>
                </a:path>
              </a:pathLst>
            </a:custGeom>
            <a:solidFill>
              <a:srgbClr val="A9D18E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44"/>
            <p:cNvSpPr/>
            <p:nvPr/>
          </p:nvSpPr>
          <p:spPr>
            <a:xfrm flipH="1">
              <a:off x="575294" y="1484980"/>
              <a:ext cx="4538646" cy="4656053"/>
            </a:xfrm>
            <a:custGeom>
              <a:avLst/>
              <a:gdLst/>
              <a:ahLst/>
              <a:cxnLst/>
              <a:rect l="l" t="t" r="r" b="b"/>
              <a:pathLst>
                <a:path w="2729" h="2798" extrusionOk="0">
                  <a:moveTo>
                    <a:pt x="2620" y="855"/>
                  </a:moveTo>
                  <a:cubicBezTo>
                    <a:pt x="2549" y="688"/>
                    <a:pt x="2448" y="539"/>
                    <a:pt x="2320" y="410"/>
                  </a:cubicBezTo>
                  <a:cubicBezTo>
                    <a:pt x="2191" y="281"/>
                    <a:pt x="2042" y="181"/>
                    <a:pt x="1875" y="110"/>
                  </a:cubicBezTo>
                  <a:cubicBezTo>
                    <a:pt x="1703" y="37"/>
                    <a:pt x="1520" y="0"/>
                    <a:pt x="1331" y="0"/>
                  </a:cubicBezTo>
                  <a:cubicBezTo>
                    <a:pt x="1142" y="0"/>
                    <a:pt x="958" y="37"/>
                    <a:pt x="786" y="110"/>
                  </a:cubicBezTo>
                  <a:cubicBezTo>
                    <a:pt x="620" y="181"/>
                    <a:pt x="470" y="281"/>
                    <a:pt x="341" y="410"/>
                  </a:cubicBezTo>
                  <a:cubicBezTo>
                    <a:pt x="213" y="539"/>
                    <a:pt x="112" y="688"/>
                    <a:pt x="42" y="855"/>
                  </a:cubicBezTo>
                  <a:cubicBezTo>
                    <a:pt x="32" y="877"/>
                    <a:pt x="23" y="900"/>
                    <a:pt x="15" y="923"/>
                  </a:cubicBezTo>
                  <a:cubicBezTo>
                    <a:pt x="0" y="964"/>
                    <a:pt x="21" y="1009"/>
                    <a:pt x="62" y="1024"/>
                  </a:cubicBezTo>
                  <a:cubicBezTo>
                    <a:pt x="103" y="1039"/>
                    <a:pt x="148" y="1017"/>
                    <a:pt x="163" y="977"/>
                  </a:cubicBezTo>
                  <a:cubicBezTo>
                    <a:pt x="170" y="957"/>
                    <a:pt x="178" y="936"/>
                    <a:pt x="187" y="916"/>
                  </a:cubicBezTo>
                  <a:cubicBezTo>
                    <a:pt x="249" y="768"/>
                    <a:pt x="339" y="636"/>
                    <a:pt x="453" y="521"/>
                  </a:cubicBezTo>
                  <a:cubicBezTo>
                    <a:pt x="567" y="407"/>
                    <a:pt x="700" y="318"/>
                    <a:pt x="848" y="255"/>
                  </a:cubicBezTo>
                  <a:cubicBezTo>
                    <a:pt x="1000" y="191"/>
                    <a:pt x="1163" y="158"/>
                    <a:pt x="1331" y="158"/>
                  </a:cubicBezTo>
                  <a:cubicBezTo>
                    <a:pt x="1498" y="158"/>
                    <a:pt x="1661" y="191"/>
                    <a:pt x="1814" y="255"/>
                  </a:cubicBezTo>
                  <a:cubicBezTo>
                    <a:pt x="1961" y="318"/>
                    <a:pt x="2094" y="407"/>
                    <a:pt x="2208" y="521"/>
                  </a:cubicBezTo>
                  <a:cubicBezTo>
                    <a:pt x="2323" y="636"/>
                    <a:pt x="2412" y="768"/>
                    <a:pt x="2475" y="916"/>
                  </a:cubicBezTo>
                  <a:cubicBezTo>
                    <a:pt x="2539" y="1069"/>
                    <a:pt x="2572" y="1231"/>
                    <a:pt x="2572" y="1399"/>
                  </a:cubicBezTo>
                  <a:cubicBezTo>
                    <a:pt x="2572" y="1567"/>
                    <a:pt x="2539" y="1729"/>
                    <a:pt x="2475" y="1882"/>
                  </a:cubicBezTo>
                  <a:cubicBezTo>
                    <a:pt x="2412" y="2030"/>
                    <a:pt x="2323" y="2163"/>
                    <a:pt x="2208" y="2277"/>
                  </a:cubicBezTo>
                  <a:cubicBezTo>
                    <a:pt x="2094" y="2391"/>
                    <a:pt x="1961" y="2481"/>
                    <a:pt x="1814" y="2543"/>
                  </a:cubicBezTo>
                  <a:cubicBezTo>
                    <a:pt x="1661" y="2608"/>
                    <a:pt x="1498" y="2640"/>
                    <a:pt x="1331" y="2640"/>
                  </a:cubicBezTo>
                  <a:cubicBezTo>
                    <a:pt x="1163" y="2640"/>
                    <a:pt x="1000" y="2608"/>
                    <a:pt x="848" y="2543"/>
                  </a:cubicBezTo>
                  <a:cubicBezTo>
                    <a:pt x="700" y="2481"/>
                    <a:pt x="567" y="2391"/>
                    <a:pt x="453" y="2277"/>
                  </a:cubicBezTo>
                  <a:cubicBezTo>
                    <a:pt x="339" y="2163"/>
                    <a:pt x="249" y="2030"/>
                    <a:pt x="187" y="1882"/>
                  </a:cubicBezTo>
                  <a:cubicBezTo>
                    <a:pt x="178" y="1862"/>
                    <a:pt x="170" y="1842"/>
                    <a:pt x="163" y="1822"/>
                  </a:cubicBezTo>
                  <a:cubicBezTo>
                    <a:pt x="148" y="1781"/>
                    <a:pt x="103" y="1760"/>
                    <a:pt x="62" y="1774"/>
                  </a:cubicBezTo>
                  <a:cubicBezTo>
                    <a:pt x="21" y="1789"/>
                    <a:pt x="0" y="1834"/>
                    <a:pt x="15" y="1875"/>
                  </a:cubicBezTo>
                  <a:cubicBezTo>
                    <a:pt x="23" y="1898"/>
                    <a:pt x="32" y="1921"/>
                    <a:pt x="42" y="1944"/>
                  </a:cubicBezTo>
                  <a:cubicBezTo>
                    <a:pt x="112" y="2110"/>
                    <a:pt x="213" y="2260"/>
                    <a:pt x="341" y="2388"/>
                  </a:cubicBezTo>
                  <a:cubicBezTo>
                    <a:pt x="470" y="2517"/>
                    <a:pt x="620" y="2618"/>
                    <a:pt x="786" y="2688"/>
                  </a:cubicBezTo>
                  <a:cubicBezTo>
                    <a:pt x="958" y="2761"/>
                    <a:pt x="1142" y="2798"/>
                    <a:pt x="1331" y="2798"/>
                  </a:cubicBezTo>
                  <a:cubicBezTo>
                    <a:pt x="1520" y="2798"/>
                    <a:pt x="1703" y="2761"/>
                    <a:pt x="1875" y="2688"/>
                  </a:cubicBezTo>
                  <a:cubicBezTo>
                    <a:pt x="2042" y="2618"/>
                    <a:pt x="2191" y="2517"/>
                    <a:pt x="2320" y="2388"/>
                  </a:cubicBezTo>
                  <a:cubicBezTo>
                    <a:pt x="2448" y="2260"/>
                    <a:pt x="2549" y="2110"/>
                    <a:pt x="2620" y="1943"/>
                  </a:cubicBezTo>
                  <a:cubicBezTo>
                    <a:pt x="2692" y="1771"/>
                    <a:pt x="2729" y="1588"/>
                    <a:pt x="2729" y="1399"/>
                  </a:cubicBezTo>
                  <a:cubicBezTo>
                    <a:pt x="2729" y="1210"/>
                    <a:pt x="2692" y="1027"/>
                    <a:pt x="2620" y="855"/>
                  </a:cubicBezTo>
                  <a:close/>
                </a:path>
              </a:pathLst>
            </a:custGeom>
            <a:solidFill>
              <a:srgbClr val="C5E0B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5" name="Google Shape;985;p44"/>
          <p:cNvSpPr txBox="1"/>
          <p:nvPr/>
        </p:nvSpPr>
        <p:spPr>
          <a:xfrm>
            <a:off x="3057525" y="2354262"/>
            <a:ext cx="565150" cy="101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/>
          </a:p>
        </p:txBody>
      </p:sp>
      <p:pic>
        <p:nvPicPr>
          <p:cNvPr id="986" name="Google Shape;986;p4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04900" y="2695575"/>
            <a:ext cx="1687512" cy="358775"/>
          </a:xfrm>
          <a:prstGeom prst="rect">
            <a:avLst/>
          </a:prstGeom>
          <a:noFill/>
          <a:ln>
            <a:noFill/>
          </a:ln>
        </p:spPr>
      </p:pic>
      <p:sp>
        <p:nvSpPr>
          <p:cNvPr id="987" name="Google Shape;987;p44"/>
          <p:cNvSpPr txBox="1"/>
          <p:nvPr/>
        </p:nvSpPr>
        <p:spPr>
          <a:xfrm>
            <a:off x="8769350" y="4360862"/>
            <a:ext cx="309562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8" name="Google Shape;988;p4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3816350" y="2290762"/>
            <a:ext cx="1662112" cy="944562"/>
          </a:xfrm>
          <a:prstGeom prst="rect">
            <a:avLst/>
          </a:prstGeom>
          <a:noFill/>
          <a:ln>
            <a:noFill/>
          </a:ln>
        </p:spPr>
      </p:pic>
      <p:sp>
        <p:nvSpPr>
          <p:cNvPr id="989" name="Google Shape;989;p44"/>
          <p:cNvSpPr txBox="1"/>
          <p:nvPr/>
        </p:nvSpPr>
        <p:spPr>
          <a:xfrm>
            <a:off x="1196975" y="3125787"/>
            <a:ext cx="13811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Nigeria reforms experience</a:t>
            </a:r>
            <a:endParaRPr/>
          </a:p>
        </p:txBody>
      </p:sp>
      <p:sp>
        <p:nvSpPr>
          <p:cNvPr id="990" name="Google Shape;990;p44"/>
          <p:cNvSpPr txBox="1"/>
          <p:nvPr/>
        </p:nvSpPr>
        <p:spPr>
          <a:xfrm>
            <a:off x="3921125" y="3233737"/>
            <a:ext cx="146526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 best practice</a:t>
            </a:r>
            <a:endParaRPr/>
          </a:p>
        </p:txBody>
      </p:sp>
      <p:sp>
        <p:nvSpPr>
          <p:cNvPr id="991" name="Google Shape;991;p44"/>
          <p:cNvSpPr txBox="1"/>
          <p:nvPr/>
        </p:nvSpPr>
        <p:spPr>
          <a:xfrm>
            <a:off x="739775" y="1889125"/>
            <a:ext cx="5595937" cy="2136775"/>
          </a:xfrm>
          <a:prstGeom prst="rect">
            <a:avLst/>
          </a:prstGeom>
          <a:noFill/>
          <a:ln w="12700" cap="flat" cmpd="sng">
            <a:solidFill>
              <a:srgbClr val="2F52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92" name="Google Shape;992;p44"/>
          <p:cNvGrpSpPr/>
          <p:nvPr/>
        </p:nvGrpSpPr>
        <p:grpSpPr>
          <a:xfrm>
            <a:off x="739775" y="4467225"/>
            <a:ext cx="5595937" cy="1873250"/>
            <a:chOff x="1165" y="7035"/>
            <a:chExt cx="8813" cy="3146"/>
          </a:xfrm>
        </p:grpSpPr>
        <p:sp>
          <p:nvSpPr>
            <p:cNvPr id="993" name="Google Shape;993;p44"/>
            <p:cNvSpPr txBox="1"/>
            <p:nvPr/>
          </p:nvSpPr>
          <p:spPr>
            <a:xfrm>
              <a:off x="1165" y="7035"/>
              <a:ext cx="8813" cy="3146"/>
            </a:xfrm>
            <a:prstGeom prst="rect">
              <a:avLst/>
            </a:prstGeom>
            <a:noFill/>
            <a:ln w="12700" cap="flat" cmpd="sng">
              <a:solidFill>
                <a:srgbClr val="2F52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94" name="Google Shape;994;p44" descr="Graphical user interface&#10;&#10;Description automatically generated with medium confidenc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962" y="7321"/>
              <a:ext cx="2786" cy="12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5" name="Google Shape;995;p44" descr="Text&#10;&#10;Description automatically generated with medium confidence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899" y="8596"/>
              <a:ext cx="3740" cy="12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6" name="Google Shape;996;p44"/>
            <p:cNvSpPr txBox="1"/>
            <p:nvPr/>
          </p:nvSpPr>
          <p:spPr>
            <a:xfrm>
              <a:off x="1411" y="7321"/>
              <a:ext cx="2481" cy="926"/>
            </a:xfrm>
            <a:prstGeom prst="rect">
              <a:avLst/>
            </a:prstGeom>
            <a:solidFill>
              <a:srgbClr val="BDD7EE"/>
            </a:solidFill>
            <a:ln w="12700" cap="flat" cmpd="sng">
              <a:solidFill>
                <a:srgbClr val="9DC3E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Private sector</a:t>
              </a:r>
              <a:endParaRPr/>
            </a:p>
          </p:txBody>
        </p:sp>
        <p:sp>
          <p:nvSpPr>
            <p:cNvPr id="997" name="Google Shape;997;p44"/>
            <p:cNvSpPr txBox="1"/>
            <p:nvPr/>
          </p:nvSpPr>
          <p:spPr>
            <a:xfrm>
              <a:off x="1431" y="8749"/>
              <a:ext cx="2481" cy="926"/>
            </a:xfrm>
            <a:prstGeom prst="rect">
              <a:avLst/>
            </a:prstGeom>
            <a:solidFill>
              <a:srgbClr val="A9D1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State Governments</a:t>
              </a:r>
              <a:endParaRPr/>
            </a:p>
          </p:txBody>
        </p:sp>
      </p:grpSp>
      <p:sp>
        <p:nvSpPr>
          <p:cNvPr id="998" name="Google Shape;998;p44"/>
          <p:cNvSpPr/>
          <p:nvPr/>
        </p:nvSpPr>
        <p:spPr>
          <a:xfrm rot="5400000">
            <a:off x="5023643" y="3539331"/>
            <a:ext cx="4302125" cy="1287462"/>
          </a:xfrm>
          <a:prstGeom prst="triangle">
            <a:avLst>
              <a:gd name="adj" fmla="val 10747"/>
            </a:avLst>
          </a:prstGeom>
          <a:solidFill>
            <a:srgbClr val="A9D18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9" name="Google Shape;999;p44"/>
          <p:cNvSpPr txBox="1"/>
          <p:nvPr/>
        </p:nvSpPr>
        <p:spPr>
          <a:xfrm>
            <a:off x="7978775" y="2452687"/>
            <a:ext cx="2844800" cy="2724150"/>
          </a:xfrm>
          <a:prstGeom prst="rect">
            <a:avLst/>
          </a:prstGeom>
          <a:noFill/>
          <a:ln w="12700" cap="flat" cmpd="sng">
            <a:solidFill>
              <a:srgbClr val="2F52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0" name="Google Shape;1000;p44"/>
          <p:cNvSpPr txBox="1"/>
          <p:nvPr/>
        </p:nvSpPr>
        <p:spPr>
          <a:xfrm>
            <a:off x="8239125" y="3238500"/>
            <a:ext cx="2324100" cy="1198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5723"/>
              </a:buClr>
              <a:buSzPts val="3600"/>
              <a:buFont typeface="Calibri"/>
              <a:buNone/>
            </a:pPr>
            <a:r>
              <a:rPr lang="en-US" sz="3600" b="1" i="0" u="none">
                <a:solidFill>
                  <a:srgbClr val="385723"/>
                </a:solidFill>
                <a:latin typeface="Calibri"/>
                <a:ea typeface="Calibri"/>
                <a:cs typeface="Calibri"/>
                <a:sym typeface="Calibri"/>
              </a:rPr>
              <a:t>THE SABER PROGRAM</a:t>
            </a:r>
            <a:endParaRPr/>
          </a:p>
        </p:txBody>
      </p:sp>
      <p:pic>
        <p:nvPicPr>
          <p:cNvPr id="1001" name="Google Shape;1001;p44" descr="A picture containing shape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71737" y="3705225"/>
            <a:ext cx="1938337" cy="1042987"/>
          </a:xfrm>
          <a:prstGeom prst="rect">
            <a:avLst/>
          </a:prstGeom>
          <a:noFill/>
          <a:ln>
            <a:noFill/>
          </a:ln>
        </p:spPr>
      </p:pic>
      <p:sp>
        <p:nvSpPr>
          <p:cNvPr id="1002" name="Google Shape;1002;p44"/>
          <p:cNvSpPr txBox="1"/>
          <p:nvPr/>
        </p:nvSpPr>
        <p:spPr>
          <a:xfrm>
            <a:off x="485775" y="503237"/>
            <a:ext cx="5332412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300"/>
              <a:buFont typeface="Calibri"/>
              <a:buNone/>
            </a:pPr>
            <a:r>
              <a:rPr lang="en-US" sz="2300" b="1" i="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The SABER Partners</a:t>
            </a:r>
            <a:endParaRPr/>
          </a:p>
        </p:txBody>
      </p:sp>
      <p:sp>
        <p:nvSpPr>
          <p:cNvPr id="1003" name="Google Shape;1003;p44"/>
          <p:cNvSpPr txBox="1"/>
          <p:nvPr/>
        </p:nvSpPr>
        <p:spPr>
          <a:xfrm>
            <a:off x="0" y="484187"/>
            <a:ext cx="412750" cy="385762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4" name="Google Shape;1004;p44" descr="Ribbon outlin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72278" y="2171948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0" name="Google Shape;1010;p45"/>
          <p:cNvGrpSpPr/>
          <p:nvPr/>
        </p:nvGrpSpPr>
        <p:grpSpPr>
          <a:xfrm>
            <a:off x="722312" y="4945062"/>
            <a:ext cx="9621837" cy="854075"/>
            <a:chOff x="722732" y="1462043"/>
            <a:chExt cx="9621417" cy="854095"/>
          </a:xfrm>
        </p:grpSpPr>
        <p:sp>
          <p:nvSpPr>
            <p:cNvPr id="1011" name="Google Shape;1011;p45"/>
            <p:cNvSpPr txBox="1"/>
            <p:nvPr/>
          </p:nvSpPr>
          <p:spPr>
            <a:xfrm>
              <a:off x="722732" y="1462043"/>
              <a:ext cx="9621417" cy="854095"/>
            </a:xfrm>
            <a:prstGeom prst="rect">
              <a:avLst/>
            </a:prstGeom>
            <a:noFill/>
            <a:ln w="12700" cap="flat" cmpd="sng">
              <a:solidFill>
                <a:srgbClr val="85BD6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45"/>
            <p:cNvSpPr/>
            <p:nvPr/>
          </p:nvSpPr>
          <p:spPr>
            <a:xfrm>
              <a:off x="722732" y="1462043"/>
              <a:ext cx="2489431" cy="854094"/>
            </a:xfrm>
            <a:prstGeom prst="homePlate">
              <a:avLst>
                <a:gd name="adj" fmla="val 17895"/>
              </a:avLst>
            </a:prstGeom>
            <a:solidFill>
              <a:srgbClr val="C5E0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3" name="Google Shape;1013;p45"/>
          <p:cNvGrpSpPr/>
          <p:nvPr/>
        </p:nvGrpSpPr>
        <p:grpSpPr>
          <a:xfrm>
            <a:off x="722312" y="3806825"/>
            <a:ext cx="9621837" cy="854075"/>
            <a:chOff x="722732" y="1462043"/>
            <a:chExt cx="9621417" cy="854095"/>
          </a:xfrm>
        </p:grpSpPr>
        <p:sp>
          <p:nvSpPr>
            <p:cNvPr id="1014" name="Google Shape;1014;p45"/>
            <p:cNvSpPr txBox="1"/>
            <p:nvPr/>
          </p:nvSpPr>
          <p:spPr>
            <a:xfrm>
              <a:off x="722732" y="1462043"/>
              <a:ext cx="9621417" cy="854095"/>
            </a:xfrm>
            <a:prstGeom prst="rect">
              <a:avLst/>
            </a:prstGeom>
            <a:noFill/>
            <a:ln w="12700" cap="flat" cmpd="sng">
              <a:solidFill>
                <a:srgbClr val="85BD6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45"/>
            <p:cNvSpPr/>
            <p:nvPr/>
          </p:nvSpPr>
          <p:spPr>
            <a:xfrm>
              <a:off x="722732" y="1462043"/>
              <a:ext cx="2489431" cy="854094"/>
            </a:xfrm>
            <a:prstGeom prst="homePlate">
              <a:avLst>
                <a:gd name="adj" fmla="val 17895"/>
              </a:avLst>
            </a:prstGeom>
            <a:solidFill>
              <a:srgbClr val="C5E0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6" name="Google Shape;1016;p45"/>
          <p:cNvGrpSpPr/>
          <p:nvPr/>
        </p:nvGrpSpPr>
        <p:grpSpPr>
          <a:xfrm>
            <a:off x="722312" y="2668587"/>
            <a:ext cx="9621837" cy="854075"/>
            <a:chOff x="722732" y="1462043"/>
            <a:chExt cx="9621417" cy="854095"/>
          </a:xfrm>
        </p:grpSpPr>
        <p:sp>
          <p:nvSpPr>
            <p:cNvPr id="1017" name="Google Shape;1017;p45"/>
            <p:cNvSpPr txBox="1"/>
            <p:nvPr/>
          </p:nvSpPr>
          <p:spPr>
            <a:xfrm>
              <a:off x="722732" y="1462043"/>
              <a:ext cx="9621417" cy="854095"/>
            </a:xfrm>
            <a:prstGeom prst="rect">
              <a:avLst/>
            </a:prstGeom>
            <a:noFill/>
            <a:ln w="12700" cap="flat" cmpd="sng">
              <a:solidFill>
                <a:srgbClr val="85BD6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45"/>
            <p:cNvSpPr/>
            <p:nvPr/>
          </p:nvSpPr>
          <p:spPr>
            <a:xfrm>
              <a:off x="722732" y="1462043"/>
              <a:ext cx="2489431" cy="854094"/>
            </a:xfrm>
            <a:prstGeom prst="homePlate">
              <a:avLst>
                <a:gd name="adj" fmla="val 17895"/>
              </a:avLst>
            </a:prstGeom>
            <a:solidFill>
              <a:srgbClr val="C5E0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19" name="Google Shape;1019;p45"/>
          <p:cNvSpPr txBox="1"/>
          <p:nvPr/>
        </p:nvSpPr>
        <p:spPr>
          <a:xfrm>
            <a:off x="431800" y="484187"/>
            <a:ext cx="8280400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300"/>
              <a:buFont typeface="Calibri"/>
              <a:buNone/>
            </a:pPr>
            <a:r>
              <a:rPr lang="en-US" sz="2300" b="1" i="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SABER Institutional Arrangements</a:t>
            </a:r>
            <a:endParaRPr/>
          </a:p>
        </p:txBody>
      </p:sp>
      <p:sp>
        <p:nvSpPr>
          <p:cNvPr id="1020" name="Google Shape;1020;p45"/>
          <p:cNvSpPr/>
          <p:nvPr/>
        </p:nvSpPr>
        <p:spPr>
          <a:xfrm>
            <a:off x="10972800" y="6143625"/>
            <a:ext cx="1073150" cy="714375"/>
          </a:xfrm>
          <a:custGeom>
            <a:avLst/>
            <a:gdLst/>
            <a:ahLst/>
            <a:cxnLst/>
            <a:rect l="l" t="t" r="r" b="b"/>
            <a:pathLst>
              <a:path w="1074409" h="714412" extrusionOk="0">
                <a:moveTo>
                  <a:pt x="0" y="0"/>
                </a:moveTo>
                <a:lnTo>
                  <a:pt x="799609" y="0"/>
                </a:lnTo>
                <a:lnTo>
                  <a:pt x="1074409" y="714412"/>
                </a:lnTo>
                <a:lnTo>
                  <a:pt x="274800" y="714412"/>
                </a:lnTo>
                <a:lnTo>
                  <a:pt x="0" y="0"/>
                </a:lnTo>
                <a:close/>
              </a:path>
            </a:pathLst>
          </a:custGeom>
          <a:solidFill>
            <a:srgbClr val="C4E0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1" name="Google Shape;1021;p45"/>
          <p:cNvSpPr txBox="1"/>
          <p:nvPr/>
        </p:nvSpPr>
        <p:spPr>
          <a:xfrm rot="10800000" flipH="1">
            <a:off x="6397625" y="6457950"/>
            <a:ext cx="4630737" cy="28575"/>
          </a:xfrm>
          <a:prstGeom prst="rect">
            <a:avLst/>
          </a:prstGeom>
          <a:solidFill>
            <a:srgbClr val="A8D08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22" name="Google Shape;1022;p45"/>
          <p:cNvGrpSpPr/>
          <p:nvPr/>
        </p:nvGrpSpPr>
        <p:grpSpPr>
          <a:xfrm>
            <a:off x="0" y="0"/>
            <a:ext cx="12192000" cy="98425"/>
            <a:chOff x="-1" y="292"/>
            <a:chExt cx="12192001" cy="97583"/>
          </a:xfrm>
        </p:grpSpPr>
        <p:sp>
          <p:nvSpPr>
            <p:cNvPr id="1023" name="Google Shape;1023;p45"/>
            <p:cNvSpPr txBox="1"/>
            <p:nvPr/>
          </p:nvSpPr>
          <p:spPr>
            <a:xfrm flipH="1">
              <a:off x="31812" y="292"/>
              <a:ext cx="12160188" cy="97583"/>
            </a:xfrm>
            <a:prstGeom prst="rect">
              <a:avLst/>
            </a:pr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45"/>
            <p:cNvSpPr/>
            <p:nvPr/>
          </p:nvSpPr>
          <p:spPr>
            <a:xfrm>
              <a:off x="10001" y="292"/>
              <a:ext cx="6598761" cy="97583"/>
            </a:xfrm>
            <a:custGeom>
              <a:avLst/>
              <a:gdLst/>
              <a:ahLst/>
              <a:cxnLst/>
              <a:rect l="l" t="t" r="r" b="b"/>
              <a:pathLst>
                <a:path w="4173" h="94" extrusionOk="0">
                  <a:moveTo>
                    <a:pt x="4121" y="0"/>
                  </a:moveTo>
                  <a:lnTo>
                    <a:pt x="4173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4121" y="0"/>
                  </a:lnTo>
                  <a:close/>
                </a:path>
              </a:pathLst>
            </a:custGeom>
            <a:solidFill>
              <a:srgbClr val="A8D08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45"/>
            <p:cNvSpPr/>
            <p:nvPr/>
          </p:nvSpPr>
          <p:spPr>
            <a:xfrm>
              <a:off x="-1" y="292"/>
              <a:ext cx="4048125" cy="97583"/>
            </a:xfrm>
            <a:custGeom>
              <a:avLst/>
              <a:gdLst/>
              <a:ahLst/>
              <a:cxnLst/>
              <a:rect l="l" t="t" r="r" b="b"/>
              <a:pathLst>
                <a:path w="2560" h="94" extrusionOk="0">
                  <a:moveTo>
                    <a:pt x="2508" y="0"/>
                  </a:moveTo>
                  <a:lnTo>
                    <a:pt x="2560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2508" y="0"/>
                  </a:lnTo>
                  <a:close/>
                </a:path>
              </a:pathLst>
            </a:custGeom>
            <a:solidFill>
              <a:srgbClr val="C4E0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6" name="Google Shape;1026;p45"/>
          <p:cNvGrpSpPr/>
          <p:nvPr/>
        </p:nvGrpSpPr>
        <p:grpSpPr>
          <a:xfrm>
            <a:off x="722312" y="1528762"/>
            <a:ext cx="9621837" cy="854075"/>
            <a:chOff x="722732" y="1462043"/>
            <a:chExt cx="9621417" cy="854095"/>
          </a:xfrm>
        </p:grpSpPr>
        <p:sp>
          <p:nvSpPr>
            <p:cNvPr id="1027" name="Google Shape;1027;p45"/>
            <p:cNvSpPr txBox="1"/>
            <p:nvPr/>
          </p:nvSpPr>
          <p:spPr>
            <a:xfrm>
              <a:off x="722732" y="1462043"/>
              <a:ext cx="9621417" cy="854095"/>
            </a:xfrm>
            <a:prstGeom prst="rect">
              <a:avLst/>
            </a:prstGeom>
            <a:noFill/>
            <a:ln w="12700" cap="flat" cmpd="sng">
              <a:solidFill>
                <a:srgbClr val="85BD6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45"/>
            <p:cNvSpPr/>
            <p:nvPr/>
          </p:nvSpPr>
          <p:spPr>
            <a:xfrm>
              <a:off x="722732" y="1462043"/>
              <a:ext cx="2489431" cy="854094"/>
            </a:xfrm>
            <a:prstGeom prst="homePlate">
              <a:avLst>
                <a:gd name="adj" fmla="val 17895"/>
              </a:avLst>
            </a:prstGeom>
            <a:solidFill>
              <a:srgbClr val="C5E0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29" name="Google Shape;1029;p45"/>
          <p:cNvSpPr txBox="1"/>
          <p:nvPr/>
        </p:nvSpPr>
        <p:spPr>
          <a:xfrm>
            <a:off x="976312" y="1744662"/>
            <a:ext cx="1657350" cy="48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NGF SABER Ad-Hoc Committee</a:t>
            </a:r>
            <a:endParaRPr/>
          </a:p>
        </p:txBody>
      </p:sp>
      <p:sp>
        <p:nvSpPr>
          <p:cNvPr id="1030" name="Google Shape;1030;p45"/>
          <p:cNvSpPr txBox="1"/>
          <p:nvPr/>
        </p:nvSpPr>
        <p:spPr>
          <a:xfrm>
            <a:off x="3702050" y="1638300"/>
            <a:ext cx="5886600" cy="8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NGF has set up an Ad-hoc Committee similar to the NGF SFTAS Committee, Chaired by Gov o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 Gombe, </a:t>
            </a:r>
            <a:r>
              <a:rPr lang="en-US" sz="1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 Excellency, Governor Muhammad Yahaya</a:t>
            </a:r>
            <a:endParaRPr/>
          </a:p>
        </p:txBody>
      </p:sp>
      <p:sp>
        <p:nvSpPr>
          <p:cNvPr id="1031" name="Google Shape;1031;p45"/>
          <p:cNvSpPr txBox="1"/>
          <p:nvPr/>
        </p:nvSpPr>
        <p:spPr>
          <a:xfrm>
            <a:off x="976312" y="2882900"/>
            <a:ext cx="1657350" cy="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 Steering Committee (NSC)</a:t>
            </a:r>
            <a:endParaRPr/>
          </a:p>
        </p:txBody>
      </p:sp>
      <p:sp>
        <p:nvSpPr>
          <p:cNvPr id="1032" name="Google Shape;1032;p45"/>
          <p:cNvSpPr txBox="1"/>
          <p:nvPr/>
        </p:nvSpPr>
        <p:spPr>
          <a:xfrm>
            <a:off x="3702050" y="2725737"/>
            <a:ext cx="5827800" cy="8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will be the PEBEC with NGF SABER Adhoc Committee Chair/members. The NSC will be chaired by the His Excellency, the Vice President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033" name="Google Shape;1033;p45"/>
          <p:cNvSpPr txBox="1"/>
          <p:nvPr/>
        </p:nvSpPr>
        <p:spPr>
          <a:xfrm>
            <a:off x="963612" y="3938587"/>
            <a:ext cx="1854200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SABER Technical Working Group (TWG)</a:t>
            </a:r>
            <a:endParaRPr/>
          </a:p>
        </p:txBody>
      </p:sp>
      <p:sp>
        <p:nvSpPr>
          <p:cNvPr id="1034" name="Google Shape;1034;p45"/>
          <p:cNvSpPr txBox="1"/>
          <p:nvPr/>
        </p:nvSpPr>
        <p:spPr>
          <a:xfrm>
            <a:off x="3679825" y="3813175"/>
            <a:ext cx="6121400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TWG consists of representatives from the 6 geopolitical zones, World Bank, PEBEC Secretariat, Home Finance Department FMFBNP, NGF Secretariat and NESG (private sector reps).</a:t>
            </a:r>
            <a:endParaRPr/>
          </a:p>
        </p:txBody>
      </p:sp>
      <p:sp>
        <p:nvSpPr>
          <p:cNvPr id="1035" name="Google Shape;1035;p45"/>
          <p:cNvSpPr txBox="1"/>
          <p:nvPr/>
        </p:nvSpPr>
        <p:spPr>
          <a:xfrm>
            <a:off x="963612" y="5038725"/>
            <a:ext cx="1854200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 Coordination Unit (PCU)</a:t>
            </a:r>
            <a:endParaRPr/>
          </a:p>
        </p:txBody>
      </p:sp>
      <p:sp>
        <p:nvSpPr>
          <p:cNvPr id="1036" name="Google Shape;1036;p45"/>
          <p:cNvSpPr txBox="1"/>
          <p:nvPr/>
        </p:nvSpPr>
        <p:spPr>
          <a:xfrm>
            <a:off x="3667125" y="5054600"/>
            <a:ext cx="61214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PCU will be domiciled in the Home Finance Department of Federal Ministry of Finance, Budget &amp; National Planning (FMFBNP).</a:t>
            </a:r>
            <a:endParaRPr/>
          </a:p>
        </p:txBody>
      </p:sp>
      <p:sp>
        <p:nvSpPr>
          <p:cNvPr id="1037" name="Google Shape;1037;p45"/>
          <p:cNvSpPr txBox="1"/>
          <p:nvPr/>
        </p:nvSpPr>
        <p:spPr>
          <a:xfrm>
            <a:off x="0" y="484187"/>
            <a:ext cx="412750" cy="385762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8" name="Google Shape;1038;p45"/>
          <p:cNvSpPr txBox="1"/>
          <p:nvPr/>
        </p:nvSpPr>
        <p:spPr>
          <a:xfrm>
            <a:off x="9529850" y="6400355"/>
            <a:ext cx="2227262" cy="172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8275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Quattrocento Sans"/>
              <a:buNone/>
            </a:pPr>
            <a:r>
              <a:rPr lang="en-US" sz="1000" b="1" i="0" u="none" dirty="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PAGE 23</a:t>
            </a: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 txBox="1"/>
          <p:nvPr/>
        </p:nvSpPr>
        <p:spPr>
          <a:xfrm>
            <a:off x="968719" y="791152"/>
            <a:ext cx="4334055" cy="5089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Montserrat Extra Bold" panose="00000900000000000000" pitchFamily="50" charset="0"/>
            </a:endParaRPr>
          </a:p>
        </p:txBody>
      </p:sp>
      <p:sp>
        <p:nvSpPr>
          <p:cNvPr id="137" name="Rounded Rectangle 56"/>
          <p:cNvSpPr/>
          <p:nvPr/>
        </p:nvSpPr>
        <p:spPr bwMode="gray">
          <a:xfrm>
            <a:off x="5720299" y="4106344"/>
            <a:ext cx="5491832" cy="1059329"/>
          </a:xfrm>
          <a:prstGeom prst="rect">
            <a:avLst/>
          </a:prstGeom>
          <a:noFill/>
          <a:ln w="12700" algn="ctr">
            <a:solidFill>
              <a:srgbClr val="1A5848"/>
            </a:solidFill>
            <a:miter lim="800000"/>
          </a:ln>
        </p:spPr>
        <p:txBody>
          <a:bodyPr wrap="square" lIns="36000" tIns="60485" rIns="34290" bIns="60485" rtlCol="0" anchor="ctr"/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70AD47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/>
                <a:cs typeface="Calibri" panose="020F0502020204030204" pitchFamily="34" charset="0"/>
                <a:sym typeface="Calibri" panose="020F0502020204030204"/>
              </a:rPr>
              <a:t>A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/>
                <a:cs typeface="Calibri" panose="020F0502020204030204" pitchFamily="34" charset="0"/>
                <a:sym typeface="Calibri" panose="020F0502020204030204"/>
              </a:rPr>
              <a:t>pproval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/>
                <a:cs typeface="Calibri" panose="020F0502020204030204" pitchFamily="34" charset="0"/>
                <a:sym typeface="Calibri" panose="020F0502020204030204"/>
              </a:rPr>
              <a:t> of the National Borrowing Plan by the National Assembly to allow for disbursements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/>
              <a:cs typeface="Calibri" panose="020F0502020204030204" pitchFamily="34" charset="0"/>
              <a:sym typeface="Calibri" panose="020F0502020204030204"/>
            </a:endParaRPr>
          </a:p>
        </p:txBody>
      </p:sp>
      <p:grpSp>
        <p:nvGrpSpPr>
          <p:cNvPr id="138" name="Group 4"/>
          <p:cNvGrpSpPr>
            <a:grpSpLocks noChangeAspect="1"/>
          </p:cNvGrpSpPr>
          <p:nvPr/>
        </p:nvGrpSpPr>
        <p:grpSpPr bwMode="auto">
          <a:xfrm>
            <a:off x="569646" y="1616349"/>
            <a:ext cx="2184383" cy="4323569"/>
            <a:chOff x="3899" y="1111"/>
            <a:chExt cx="1049" cy="2562"/>
          </a:xfrm>
        </p:grpSpPr>
        <p:sp>
          <p:nvSpPr>
            <p:cNvPr id="139" name="Freeform 5"/>
            <p:cNvSpPr/>
            <p:nvPr/>
          </p:nvSpPr>
          <p:spPr bwMode="auto">
            <a:xfrm>
              <a:off x="3955" y="1111"/>
              <a:ext cx="556" cy="1346"/>
            </a:xfrm>
            <a:custGeom>
              <a:avLst/>
              <a:gdLst>
                <a:gd name="T0" fmla="*/ 303 w 556"/>
                <a:gd name="T1" fmla="*/ 503 h 1346"/>
                <a:gd name="T2" fmla="*/ 303 w 556"/>
                <a:gd name="T3" fmla="*/ 340 h 1346"/>
                <a:gd name="T4" fmla="*/ 197 w 556"/>
                <a:gd name="T5" fmla="*/ 231 h 1346"/>
                <a:gd name="T6" fmla="*/ 71 w 556"/>
                <a:gd name="T7" fmla="*/ 231 h 1346"/>
                <a:gd name="T8" fmla="*/ 0 w 556"/>
                <a:gd name="T9" fmla="*/ 156 h 1346"/>
                <a:gd name="T10" fmla="*/ 0 w 556"/>
                <a:gd name="T11" fmla="*/ 75 h 1346"/>
                <a:gd name="T12" fmla="*/ 71 w 556"/>
                <a:gd name="T13" fmla="*/ 0 h 1346"/>
                <a:gd name="T14" fmla="*/ 254 w 556"/>
                <a:gd name="T15" fmla="*/ 0 h 1346"/>
                <a:gd name="T16" fmla="*/ 451 w 556"/>
                <a:gd name="T17" fmla="*/ 204 h 1346"/>
                <a:gd name="T18" fmla="*/ 451 w 556"/>
                <a:gd name="T19" fmla="*/ 523 h 1346"/>
                <a:gd name="T20" fmla="*/ 359 w 556"/>
                <a:gd name="T21" fmla="*/ 618 h 1346"/>
                <a:gd name="T22" fmla="*/ 556 w 556"/>
                <a:gd name="T23" fmla="*/ 822 h 1346"/>
                <a:gd name="T24" fmla="*/ 423 w 556"/>
                <a:gd name="T25" fmla="*/ 958 h 1346"/>
                <a:gd name="T26" fmla="*/ 423 w 556"/>
                <a:gd name="T27" fmla="*/ 1250 h 1346"/>
                <a:gd name="T28" fmla="*/ 331 w 556"/>
                <a:gd name="T29" fmla="*/ 1346 h 1346"/>
                <a:gd name="T30" fmla="*/ 169 w 556"/>
                <a:gd name="T31" fmla="*/ 1346 h 1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6" h="1346">
                  <a:moveTo>
                    <a:pt x="303" y="503"/>
                  </a:moveTo>
                  <a:lnTo>
                    <a:pt x="303" y="340"/>
                  </a:lnTo>
                  <a:lnTo>
                    <a:pt x="197" y="231"/>
                  </a:lnTo>
                  <a:lnTo>
                    <a:pt x="71" y="231"/>
                  </a:lnTo>
                  <a:lnTo>
                    <a:pt x="0" y="156"/>
                  </a:lnTo>
                  <a:lnTo>
                    <a:pt x="0" y="75"/>
                  </a:lnTo>
                  <a:lnTo>
                    <a:pt x="71" y="0"/>
                  </a:lnTo>
                  <a:lnTo>
                    <a:pt x="254" y="0"/>
                  </a:lnTo>
                  <a:lnTo>
                    <a:pt x="451" y="204"/>
                  </a:lnTo>
                  <a:lnTo>
                    <a:pt x="451" y="523"/>
                  </a:lnTo>
                  <a:lnTo>
                    <a:pt x="359" y="618"/>
                  </a:lnTo>
                  <a:lnTo>
                    <a:pt x="556" y="822"/>
                  </a:lnTo>
                  <a:lnTo>
                    <a:pt x="423" y="958"/>
                  </a:lnTo>
                  <a:lnTo>
                    <a:pt x="423" y="1250"/>
                  </a:lnTo>
                  <a:lnTo>
                    <a:pt x="331" y="1346"/>
                  </a:lnTo>
                  <a:lnTo>
                    <a:pt x="169" y="1346"/>
                  </a:lnTo>
                </a:path>
              </a:pathLst>
            </a:custGeom>
            <a:noFill/>
            <a:ln w="11113" cap="flat">
              <a:solidFill>
                <a:srgbClr val="1A5848"/>
              </a:solidFill>
              <a:prstDash val="solid"/>
              <a:miter lim="800000"/>
              <a:tailEnd type="oval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  <p:sp>
          <p:nvSpPr>
            <p:cNvPr id="140" name="Line 6"/>
            <p:cNvSpPr>
              <a:spLocks noChangeShapeType="1"/>
            </p:cNvSpPr>
            <p:nvPr/>
          </p:nvSpPr>
          <p:spPr bwMode="auto">
            <a:xfrm>
              <a:off x="4152" y="1342"/>
              <a:ext cx="155" cy="0"/>
            </a:xfrm>
            <a:prstGeom prst="line">
              <a:avLst/>
            </a:prstGeom>
            <a:noFill/>
            <a:ln w="11113" cap="flat">
              <a:solidFill>
                <a:srgbClr val="1A5848"/>
              </a:solidFill>
              <a:prstDash val="solid"/>
              <a:miter lim="800000"/>
              <a:tailEnd type="oval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  <p:sp>
          <p:nvSpPr>
            <p:cNvPr id="141" name="Freeform 7"/>
            <p:cNvSpPr/>
            <p:nvPr/>
          </p:nvSpPr>
          <p:spPr bwMode="auto">
            <a:xfrm>
              <a:off x="4068" y="1220"/>
              <a:ext cx="148" cy="122"/>
            </a:xfrm>
            <a:custGeom>
              <a:avLst/>
              <a:gdLst>
                <a:gd name="T0" fmla="*/ 148 w 148"/>
                <a:gd name="T1" fmla="*/ 122 h 122"/>
                <a:gd name="T2" fmla="*/ 148 w 148"/>
                <a:gd name="T3" fmla="*/ 88 h 122"/>
                <a:gd name="T4" fmla="*/ 70 w 148"/>
                <a:gd name="T5" fmla="*/ 0 h 122"/>
                <a:gd name="T6" fmla="*/ 0 w 148"/>
                <a:gd name="T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8" h="122">
                  <a:moveTo>
                    <a:pt x="148" y="122"/>
                  </a:moveTo>
                  <a:lnTo>
                    <a:pt x="148" y="88"/>
                  </a:lnTo>
                  <a:lnTo>
                    <a:pt x="70" y="0"/>
                  </a:lnTo>
                  <a:lnTo>
                    <a:pt x="0" y="0"/>
                  </a:lnTo>
                </a:path>
              </a:pathLst>
            </a:custGeom>
            <a:noFill/>
            <a:ln w="11113" cap="flat">
              <a:solidFill>
                <a:srgbClr val="1A5848"/>
              </a:solidFill>
              <a:prstDash val="solid"/>
              <a:miter lim="800000"/>
              <a:tailEnd type="oval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  <p:sp>
          <p:nvSpPr>
            <p:cNvPr id="142" name="Freeform 8"/>
            <p:cNvSpPr/>
            <p:nvPr/>
          </p:nvSpPr>
          <p:spPr bwMode="auto">
            <a:xfrm>
              <a:off x="3934" y="1417"/>
              <a:ext cx="444" cy="503"/>
            </a:xfrm>
            <a:custGeom>
              <a:avLst/>
              <a:gdLst>
                <a:gd name="T0" fmla="*/ 444 w 444"/>
                <a:gd name="T1" fmla="*/ 503 h 503"/>
                <a:gd name="T2" fmla="*/ 324 w 444"/>
                <a:gd name="T3" fmla="*/ 503 h 503"/>
                <a:gd name="T4" fmla="*/ 232 w 444"/>
                <a:gd name="T5" fmla="*/ 408 h 503"/>
                <a:gd name="T6" fmla="*/ 92 w 444"/>
                <a:gd name="T7" fmla="*/ 408 h 503"/>
                <a:gd name="T8" fmla="*/ 0 w 444"/>
                <a:gd name="T9" fmla="*/ 312 h 503"/>
                <a:gd name="T10" fmla="*/ 0 w 444"/>
                <a:gd name="T11" fmla="*/ 68 h 503"/>
                <a:gd name="T12" fmla="*/ 63 w 444"/>
                <a:gd name="T13" fmla="*/ 0 h 503"/>
                <a:gd name="T14" fmla="*/ 169 w 444"/>
                <a:gd name="T15" fmla="*/ 0 h 503"/>
                <a:gd name="T16" fmla="*/ 240 w 444"/>
                <a:gd name="T17" fmla="*/ 75 h 503"/>
                <a:gd name="T18" fmla="*/ 240 w 444"/>
                <a:gd name="T19" fmla="*/ 285 h 503"/>
                <a:gd name="T20" fmla="*/ 345 w 444"/>
                <a:gd name="T21" fmla="*/ 401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4" h="503">
                  <a:moveTo>
                    <a:pt x="444" y="503"/>
                  </a:moveTo>
                  <a:lnTo>
                    <a:pt x="324" y="503"/>
                  </a:lnTo>
                  <a:lnTo>
                    <a:pt x="232" y="408"/>
                  </a:lnTo>
                  <a:lnTo>
                    <a:pt x="92" y="408"/>
                  </a:lnTo>
                  <a:lnTo>
                    <a:pt x="0" y="312"/>
                  </a:lnTo>
                  <a:lnTo>
                    <a:pt x="0" y="68"/>
                  </a:lnTo>
                  <a:lnTo>
                    <a:pt x="63" y="0"/>
                  </a:lnTo>
                  <a:lnTo>
                    <a:pt x="169" y="0"/>
                  </a:lnTo>
                  <a:lnTo>
                    <a:pt x="240" y="75"/>
                  </a:lnTo>
                  <a:lnTo>
                    <a:pt x="240" y="285"/>
                  </a:lnTo>
                  <a:lnTo>
                    <a:pt x="345" y="401"/>
                  </a:lnTo>
                </a:path>
              </a:pathLst>
            </a:custGeom>
            <a:noFill/>
            <a:ln w="11113" cap="flat">
              <a:solidFill>
                <a:srgbClr val="1A5848"/>
              </a:solidFill>
              <a:prstDash val="solid"/>
              <a:miter lim="800000"/>
              <a:tailEnd type="oval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  <p:sp>
          <p:nvSpPr>
            <p:cNvPr id="143" name="Freeform 9"/>
            <p:cNvSpPr/>
            <p:nvPr/>
          </p:nvSpPr>
          <p:spPr bwMode="auto">
            <a:xfrm>
              <a:off x="4033" y="1594"/>
              <a:ext cx="141" cy="54"/>
            </a:xfrm>
            <a:custGeom>
              <a:avLst/>
              <a:gdLst>
                <a:gd name="T0" fmla="*/ 141 w 141"/>
                <a:gd name="T1" fmla="*/ 0 h 54"/>
                <a:gd name="T2" fmla="*/ 56 w 141"/>
                <a:gd name="T3" fmla="*/ 0 h 54"/>
                <a:gd name="T4" fmla="*/ 0 w 141"/>
                <a:gd name="T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1" h="54">
                  <a:moveTo>
                    <a:pt x="141" y="0"/>
                  </a:moveTo>
                  <a:lnTo>
                    <a:pt x="56" y="0"/>
                  </a:lnTo>
                  <a:lnTo>
                    <a:pt x="0" y="54"/>
                  </a:lnTo>
                </a:path>
              </a:pathLst>
            </a:custGeom>
            <a:noFill/>
            <a:ln w="11113" cap="flat">
              <a:solidFill>
                <a:srgbClr val="1A5848"/>
              </a:solidFill>
              <a:prstDash val="solid"/>
              <a:miter lim="800000"/>
              <a:tailEnd type="oval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  <p:sp>
          <p:nvSpPr>
            <p:cNvPr id="144" name="Freeform 10"/>
            <p:cNvSpPr/>
            <p:nvPr/>
          </p:nvSpPr>
          <p:spPr bwMode="auto">
            <a:xfrm>
              <a:off x="4406" y="1390"/>
              <a:ext cx="289" cy="421"/>
            </a:xfrm>
            <a:custGeom>
              <a:avLst/>
              <a:gdLst>
                <a:gd name="T0" fmla="*/ 0 w 289"/>
                <a:gd name="T1" fmla="*/ 0 h 421"/>
                <a:gd name="T2" fmla="*/ 105 w 289"/>
                <a:gd name="T3" fmla="*/ 0 h 421"/>
                <a:gd name="T4" fmla="*/ 289 w 289"/>
                <a:gd name="T5" fmla="*/ 197 h 421"/>
                <a:gd name="T6" fmla="*/ 289 w 289"/>
                <a:gd name="T7" fmla="*/ 421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9" h="421">
                  <a:moveTo>
                    <a:pt x="0" y="0"/>
                  </a:moveTo>
                  <a:lnTo>
                    <a:pt x="105" y="0"/>
                  </a:lnTo>
                  <a:lnTo>
                    <a:pt x="289" y="197"/>
                  </a:lnTo>
                  <a:lnTo>
                    <a:pt x="289" y="421"/>
                  </a:lnTo>
                </a:path>
              </a:pathLst>
            </a:custGeom>
            <a:noFill/>
            <a:ln w="11113" cap="flat">
              <a:solidFill>
                <a:srgbClr val="1A5848"/>
              </a:solidFill>
              <a:prstDash val="solid"/>
              <a:miter lim="800000"/>
              <a:tailEnd type="oval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  <p:sp>
          <p:nvSpPr>
            <p:cNvPr id="145" name="Freeform 11"/>
            <p:cNvSpPr/>
            <p:nvPr/>
          </p:nvSpPr>
          <p:spPr bwMode="auto">
            <a:xfrm>
              <a:off x="4540" y="1573"/>
              <a:ext cx="331" cy="727"/>
            </a:xfrm>
            <a:custGeom>
              <a:avLst/>
              <a:gdLst>
                <a:gd name="T0" fmla="*/ 126 w 331"/>
                <a:gd name="T1" fmla="*/ 727 h 727"/>
                <a:gd name="T2" fmla="*/ 169 w 331"/>
                <a:gd name="T3" fmla="*/ 687 h 727"/>
                <a:gd name="T4" fmla="*/ 331 w 331"/>
                <a:gd name="T5" fmla="*/ 693 h 727"/>
                <a:gd name="T6" fmla="*/ 331 w 331"/>
                <a:gd name="T7" fmla="*/ 306 h 727"/>
                <a:gd name="T8" fmla="*/ 260 w 331"/>
                <a:gd name="T9" fmla="*/ 238 h 727"/>
                <a:gd name="T10" fmla="*/ 119 w 331"/>
                <a:gd name="T11" fmla="*/ 238 h 727"/>
                <a:gd name="T12" fmla="*/ 0 w 331"/>
                <a:gd name="T13" fmla="*/ 109 h 727"/>
                <a:gd name="T14" fmla="*/ 0 w 331"/>
                <a:gd name="T15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1" h="727">
                  <a:moveTo>
                    <a:pt x="126" y="727"/>
                  </a:moveTo>
                  <a:lnTo>
                    <a:pt x="169" y="687"/>
                  </a:lnTo>
                  <a:lnTo>
                    <a:pt x="331" y="693"/>
                  </a:lnTo>
                  <a:lnTo>
                    <a:pt x="331" y="306"/>
                  </a:lnTo>
                  <a:lnTo>
                    <a:pt x="260" y="238"/>
                  </a:lnTo>
                  <a:lnTo>
                    <a:pt x="119" y="238"/>
                  </a:lnTo>
                  <a:lnTo>
                    <a:pt x="0" y="109"/>
                  </a:lnTo>
                  <a:lnTo>
                    <a:pt x="0" y="0"/>
                  </a:lnTo>
                </a:path>
              </a:pathLst>
            </a:custGeom>
            <a:noFill/>
            <a:ln w="11113" cap="flat">
              <a:solidFill>
                <a:srgbClr val="1A5848"/>
              </a:solidFill>
              <a:prstDash val="solid"/>
              <a:miter lim="800000"/>
              <a:tailEnd type="oval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  <p:sp>
          <p:nvSpPr>
            <p:cNvPr id="146" name="Freeform 12"/>
            <p:cNvSpPr/>
            <p:nvPr/>
          </p:nvSpPr>
          <p:spPr bwMode="auto">
            <a:xfrm>
              <a:off x="4096" y="2266"/>
              <a:ext cx="852" cy="1183"/>
            </a:xfrm>
            <a:custGeom>
              <a:avLst/>
              <a:gdLst>
                <a:gd name="T0" fmla="*/ 775 w 852"/>
                <a:gd name="T1" fmla="*/ 0 h 1183"/>
                <a:gd name="T2" fmla="*/ 852 w 852"/>
                <a:gd name="T3" fmla="*/ 82 h 1183"/>
                <a:gd name="T4" fmla="*/ 852 w 852"/>
                <a:gd name="T5" fmla="*/ 524 h 1183"/>
                <a:gd name="T6" fmla="*/ 768 w 852"/>
                <a:gd name="T7" fmla="*/ 612 h 1183"/>
                <a:gd name="T8" fmla="*/ 768 w 852"/>
                <a:gd name="T9" fmla="*/ 870 h 1183"/>
                <a:gd name="T10" fmla="*/ 599 w 852"/>
                <a:gd name="T11" fmla="*/ 1054 h 1183"/>
                <a:gd name="T12" fmla="*/ 331 w 852"/>
                <a:gd name="T13" fmla="*/ 1054 h 1183"/>
                <a:gd name="T14" fmla="*/ 204 w 852"/>
                <a:gd name="T15" fmla="*/ 1183 h 1183"/>
                <a:gd name="T16" fmla="*/ 0 w 852"/>
                <a:gd name="T17" fmla="*/ 1183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2" h="1183">
                  <a:moveTo>
                    <a:pt x="775" y="0"/>
                  </a:moveTo>
                  <a:lnTo>
                    <a:pt x="852" y="82"/>
                  </a:lnTo>
                  <a:lnTo>
                    <a:pt x="852" y="524"/>
                  </a:lnTo>
                  <a:lnTo>
                    <a:pt x="768" y="612"/>
                  </a:lnTo>
                  <a:lnTo>
                    <a:pt x="768" y="870"/>
                  </a:lnTo>
                  <a:lnTo>
                    <a:pt x="599" y="1054"/>
                  </a:lnTo>
                  <a:lnTo>
                    <a:pt x="331" y="1054"/>
                  </a:lnTo>
                  <a:lnTo>
                    <a:pt x="204" y="1183"/>
                  </a:lnTo>
                  <a:lnTo>
                    <a:pt x="0" y="1183"/>
                  </a:lnTo>
                </a:path>
              </a:pathLst>
            </a:custGeom>
            <a:noFill/>
            <a:ln w="11113" cap="flat">
              <a:solidFill>
                <a:srgbClr val="1A5848"/>
              </a:solidFill>
              <a:prstDash val="solid"/>
              <a:miter lim="800000"/>
              <a:tailEnd type="oval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  <p:sp>
          <p:nvSpPr>
            <p:cNvPr id="147" name="Freeform 13"/>
            <p:cNvSpPr/>
            <p:nvPr/>
          </p:nvSpPr>
          <p:spPr bwMode="auto">
            <a:xfrm>
              <a:off x="3913" y="3320"/>
              <a:ext cx="725" cy="353"/>
            </a:xfrm>
            <a:custGeom>
              <a:avLst/>
              <a:gdLst>
                <a:gd name="T0" fmla="*/ 725 w 725"/>
                <a:gd name="T1" fmla="*/ 0 h 353"/>
                <a:gd name="T2" fmla="*/ 535 w 725"/>
                <a:gd name="T3" fmla="*/ 190 h 353"/>
                <a:gd name="T4" fmla="*/ 451 w 725"/>
                <a:gd name="T5" fmla="*/ 190 h 353"/>
                <a:gd name="T6" fmla="*/ 303 w 725"/>
                <a:gd name="T7" fmla="*/ 353 h 353"/>
                <a:gd name="T8" fmla="*/ 106 w 725"/>
                <a:gd name="T9" fmla="*/ 353 h 353"/>
                <a:gd name="T10" fmla="*/ 0 w 725"/>
                <a:gd name="T11" fmla="*/ 244 h 353"/>
                <a:gd name="T12" fmla="*/ 0 w 725"/>
                <a:gd name="T13" fmla="*/ 170 h 353"/>
                <a:gd name="T14" fmla="*/ 99 w 725"/>
                <a:gd name="T15" fmla="*/ 68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5" h="353">
                  <a:moveTo>
                    <a:pt x="725" y="0"/>
                  </a:moveTo>
                  <a:lnTo>
                    <a:pt x="535" y="190"/>
                  </a:lnTo>
                  <a:lnTo>
                    <a:pt x="451" y="190"/>
                  </a:lnTo>
                  <a:lnTo>
                    <a:pt x="303" y="353"/>
                  </a:lnTo>
                  <a:lnTo>
                    <a:pt x="106" y="353"/>
                  </a:lnTo>
                  <a:lnTo>
                    <a:pt x="0" y="244"/>
                  </a:lnTo>
                  <a:lnTo>
                    <a:pt x="0" y="170"/>
                  </a:lnTo>
                  <a:lnTo>
                    <a:pt x="99" y="68"/>
                  </a:lnTo>
                </a:path>
              </a:pathLst>
            </a:custGeom>
            <a:noFill/>
            <a:ln w="11113" cap="flat">
              <a:solidFill>
                <a:srgbClr val="1A5848"/>
              </a:solidFill>
              <a:prstDash val="solid"/>
              <a:miter lim="800000"/>
              <a:tailEnd type="oval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  <p:sp>
          <p:nvSpPr>
            <p:cNvPr id="148" name="Freeform 14"/>
            <p:cNvSpPr/>
            <p:nvPr/>
          </p:nvSpPr>
          <p:spPr bwMode="auto">
            <a:xfrm>
              <a:off x="4061" y="3510"/>
              <a:ext cx="303" cy="102"/>
            </a:xfrm>
            <a:custGeom>
              <a:avLst/>
              <a:gdLst>
                <a:gd name="T0" fmla="*/ 303 w 303"/>
                <a:gd name="T1" fmla="*/ 0 h 102"/>
                <a:gd name="T2" fmla="*/ 183 w 303"/>
                <a:gd name="T3" fmla="*/ 0 h 102"/>
                <a:gd name="T4" fmla="*/ 84 w 303"/>
                <a:gd name="T5" fmla="*/ 102 h 102"/>
                <a:gd name="T6" fmla="*/ 0 w 303"/>
                <a:gd name="T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" h="102">
                  <a:moveTo>
                    <a:pt x="303" y="0"/>
                  </a:moveTo>
                  <a:lnTo>
                    <a:pt x="183" y="0"/>
                  </a:lnTo>
                  <a:lnTo>
                    <a:pt x="84" y="102"/>
                  </a:lnTo>
                  <a:lnTo>
                    <a:pt x="0" y="102"/>
                  </a:lnTo>
                </a:path>
              </a:pathLst>
            </a:custGeom>
            <a:noFill/>
            <a:ln w="11113" cap="flat">
              <a:solidFill>
                <a:srgbClr val="1A5848"/>
              </a:solidFill>
              <a:prstDash val="solid"/>
              <a:miter lim="800000"/>
              <a:tailEnd type="oval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  <p:sp>
          <p:nvSpPr>
            <p:cNvPr id="149" name="Line 15"/>
            <p:cNvSpPr>
              <a:spLocks noChangeShapeType="1"/>
            </p:cNvSpPr>
            <p:nvPr/>
          </p:nvSpPr>
          <p:spPr bwMode="auto">
            <a:xfrm flipH="1">
              <a:off x="4047" y="3537"/>
              <a:ext cx="162" cy="0"/>
            </a:xfrm>
            <a:prstGeom prst="line">
              <a:avLst/>
            </a:prstGeom>
            <a:noFill/>
            <a:ln w="11113" cap="flat">
              <a:solidFill>
                <a:srgbClr val="1A5848"/>
              </a:solidFill>
              <a:prstDash val="solid"/>
              <a:miter lim="800000"/>
              <a:tailEnd type="oval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  <p:sp>
          <p:nvSpPr>
            <p:cNvPr id="150" name="Freeform 16"/>
            <p:cNvSpPr/>
            <p:nvPr/>
          </p:nvSpPr>
          <p:spPr bwMode="auto">
            <a:xfrm>
              <a:off x="4279" y="1777"/>
              <a:ext cx="451" cy="775"/>
            </a:xfrm>
            <a:custGeom>
              <a:avLst/>
              <a:gdLst>
                <a:gd name="T0" fmla="*/ 197 w 451"/>
                <a:gd name="T1" fmla="*/ 0 h 775"/>
                <a:gd name="T2" fmla="*/ 324 w 451"/>
                <a:gd name="T3" fmla="*/ 122 h 775"/>
                <a:gd name="T4" fmla="*/ 451 w 451"/>
                <a:gd name="T5" fmla="*/ 122 h 775"/>
                <a:gd name="T6" fmla="*/ 451 w 451"/>
                <a:gd name="T7" fmla="*/ 306 h 775"/>
                <a:gd name="T8" fmla="*/ 0 w 451"/>
                <a:gd name="T9" fmla="*/ 775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" h="775">
                  <a:moveTo>
                    <a:pt x="197" y="0"/>
                  </a:moveTo>
                  <a:lnTo>
                    <a:pt x="324" y="122"/>
                  </a:lnTo>
                  <a:lnTo>
                    <a:pt x="451" y="122"/>
                  </a:lnTo>
                  <a:lnTo>
                    <a:pt x="451" y="306"/>
                  </a:lnTo>
                  <a:lnTo>
                    <a:pt x="0" y="775"/>
                  </a:lnTo>
                </a:path>
              </a:pathLst>
            </a:custGeom>
            <a:noFill/>
            <a:ln w="11113" cap="flat">
              <a:solidFill>
                <a:srgbClr val="1A5848"/>
              </a:solidFill>
              <a:prstDash val="solid"/>
              <a:miter lim="800000"/>
              <a:tailEnd type="oval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  <p:sp>
          <p:nvSpPr>
            <p:cNvPr id="151" name="Freeform 17"/>
            <p:cNvSpPr/>
            <p:nvPr/>
          </p:nvSpPr>
          <p:spPr bwMode="auto">
            <a:xfrm>
              <a:off x="4469" y="2008"/>
              <a:ext cx="261" cy="136"/>
            </a:xfrm>
            <a:custGeom>
              <a:avLst/>
              <a:gdLst>
                <a:gd name="T0" fmla="*/ 261 w 261"/>
                <a:gd name="T1" fmla="*/ 0 h 136"/>
                <a:gd name="T2" fmla="*/ 134 w 261"/>
                <a:gd name="T3" fmla="*/ 0 h 136"/>
                <a:gd name="T4" fmla="*/ 0 w 261"/>
                <a:gd name="T5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1" h="136">
                  <a:moveTo>
                    <a:pt x="261" y="0"/>
                  </a:moveTo>
                  <a:lnTo>
                    <a:pt x="134" y="0"/>
                  </a:lnTo>
                  <a:lnTo>
                    <a:pt x="0" y="136"/>
                  </a:lnTo>
                </a:path>
              </a:pathLst>
            </a:custGeom>
            <a:noFill/>
            <a:ln w="11113" cap="flat">
              <a:solidFill>
                <a:srgbClr val="1A5848"/>
              </a:solidFill>
              <a:prstDash val="solid"/>
              <a:miter lim="800000"/>
              <a:tailEnd type="oval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  <p:sp>
          <p:nvSpPr>
            <p:cNvPr id="152" name="Freeform 18"/>
            <p:cNvSpPr/>
            <p:nvPr/>
          </p:nvSpPr>
          <p:spPr bwMode="auto">
            <a:xfrm>
              <a:off x="3948" y="1825"/>
              <a:ext cx="366" cy="530"/>
            </a:xfrm>
            <a:custGeom>
              <a:avLst/>
              <a:gdLst>
                <a:gd name="T0" fmla="*/ 78 w 366"/>
                <a:gd name="T1" fmla="*/ 0 h 530"/>
                <a:gd name="T2" fmla="*/ 0 w 366"/>
                <a:gd name="T3" fmla="*/ 74 h 530"/>
                <a:gd name="T4" fmla="*/ 0 w 366"/>
                <a:gd name="T5" fmla="*/ 203 h 530"/>
                <a:gd name="T6" fmla="*/ 0 w 366"/>
                <a:gd name="T7" fmla="*/ 387 h 530"/>
                <a:gd name="T8" fmla="*/ 134 w 366"/>
                <a:gd name="T9" fmla="*/ 530 h 530"/>
                <a:gd name="T10" fmla="*/ 310 w 366"/>
                <a:gd name="T11" fmla="*/ 530 h 530"/>
                <a:gd name="T12" fmla="*/ 366 w 366"/>
                <a:gd name="T13" fmla="*/ 462 h 530"/>
                <a:gd name="T14" fmla="*/ 366 w 366"/>
                <a:gd name="T15" fmla="*/ 197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530">
                  <a:moveTo>
                    <a:pt x="78" y="0"/>
                  </a:moveTo>
                  <a:lnTo>
                    <a:pt x="0" y="74"/>
                  </a:lnTo>
                  <a:lnTo>
                    <a:pt x="0" y="203"/>
                  </a:lnTo>
                  <a:lnTo>
                    <a:pt x="0" y="387"/>
                  </a:lnTo>
                  <a:lnTo>
                    <a:pt x="134" y="530"/>
                  </a:lnTo>
                  <a:lnTo>
                    <a:pt x="310" y="530"/>
                  </a:lnTo>
                  <a:lnTo>
                    <a:pt x="366" y="462"/>
                  </a:lnTo>
                  <a:lnTo>
                    <a:pt x="366" y="197"/>
                  </a:lnTo>
                </a:path>
              </a:pathLst>
            </a:custGeom>
            <a:noFill/>
            <a:ln w="11113" cap="flat">
              <a:solidFill>
                <a:srgbClr val="1A5848"/>
              </a:solidFill>
              <a:prstDash val="solid"/>
              <a:miter lim="800000"/>
              <a:tailEnd type="oval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  <p:sp>
          <p:nvSpPr>
            <p:cNvPr id="153" name="Freeform 19"/>
            <p:cNvSpPr/>
            <p:nvPr/>
          </p:nvSpPr>
          <p:spPr bwMode="auto">
            <a:xfrm>
              <a:off x="4223" y="1988"/>
              <a:ext cx="91" cy="244"/>
            </a:xfrm>
            <a:custGeom>
              <a:avLst/>
              <a:gdLst>
                <a:gd name="T0" fmla="*/ 91 w 91"/>
                <a:gd name="T1" fmla="*/ 244 h 244"/>
                <a:gd name="T2" fmla="*/ 0 w 91"/>
                <a:gd name="T3" fmla="*/ 149 h 244"/>
                <a:gd name="T4" fmla="*/ 0 w 91"/>
                <a:gd name="T5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244">
                  <a:moveTo>
                    <a:pt x="91" y="244"/>
                  </a:moveTo>
                  <a:lnTo>
                    <a:pt x="0" y="149"/>
                  </a:lnTo>
                  <a:lnTo>
                    <a:pt x="0" y="0"/>
                  </a:lnTo>
                </a:path>
              </a:pathLst>
            </a:custGeom>
            <a:noFill/>
            <a:ln w="11113" cap="flat">
              <a:solidFill>
                <a:srgbClr val="1A5848"/>
              </a:solidFill>
              <a:prstDash val="solid"/>
              <a:miter lim="800000"/>
              <a:tailEnd type="oval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  <p:sp>
          <p:nvSpPr>
            <p:cNvPr id="154" name="Freeform 20"/>
            <p:cNvSpPr/>
            <p:nvPr/>
          </p:nvSpPr>
          <p:spPr bwMode="auto">
            <a:xfrm>
              <a:off x="3948" y="1899"/>
              <a:ext cx="127" cy="293"/>
            </a:xfrm>
            <a:custGeom>
              <a:avLst/>
              <a:gdLst>
                <a:gd name="T0" fmla="*/ 0 w 127"/>
                <a:gd name="T1" fmla="*/ 0 h 293"/>
                <a:gd name="T2" fmla="*/ 127 w 127"/>
                <a:gd name="T3" fmla="*/ 136 h 293"/>
                <a:gd name="T4" fmla="*/ 127 w 127"/>
                <a:gd name="T5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293">
                  <a:moveTo>
                    <a:pt x="0" y="0"/>
                  </a:moveTo>
                  <a:lnTo>
                    <a:pt x="127" y="136"/>
                  </a:lnTo>
                  <a:lnTo>
                    <a:pt x="127" y="293"/>
                  </a:lnTo>
                </a:path>
              </a:pathLst>
            </a:custGeom>
            <a:noFill/>
            <a:ln w="11113" cap="flat">
              <a:solidFill>
                <a:srgbClr val="1A5848"/>
              </a:solidFill>
              <a:prstDash val="solid"/>
              <a:miter lim="800000"/>
              <a:tailEnd type="oval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  <p:sp>
          <p:nvSpPr>
            <p:cNvPr id="155" name="Freeform 21"/>
            <p:cNvSpPr/>
            <p:nvPr/>
          </p:nvSpPr>
          <p:spPr bwMode="auto">
            <a:xfrm>
              <a:off x="4054" y="2409"/>
              <a:ext cx="521" cy="265"/>
            </a:xfrm>
            <a:custGeom>
              <a:avLst/>
              <a:gdLst>
                <a:gd name="T0" fmla="*/ 521 w 521"/>
                <a:gd name="T1" fmla="*/ 0 h 265"/>
                <a:gd name="T2" fmla="*/ 521 w 521"/>
                <a:gd name="T3" fmla="*/ 170 h 265"/>
                <a:gd name="T4" fmla="*/ 429 w 521"/>
                <a:gd name="T5" fmla="*/ 265 h 265"/>
                <a:gd name="T6" fmla="*/ 197 w 521"/>
                <a:gd name="T7" fmla="*/ 265 h 265"/>
                <a:gd name="T8" fmla="*/ 105 w 521"/>
                <a:gd name="T9" fmla="*/ 163 h 265"/>
                <a:gd name="T10" fmla="*/ 0 w 521"/>
                <a:gd name="T11" fmla="*/ 163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1" h="265">
                  <a:moveTo>
                    <a:pt x="521" y="0"/>
                  </a:moveTo>
                  <a:lnTo>
                    <a:pt x="521" y="170"/>
                  </a:lnTo>
                  <a:lnTo>
                    <a:pt x="429" y="265"/>
                  </a:lnTo>
                  <a:lnTo>
                    <a:pt x="197" y="265"/>
                  </a:lnTo>
                  <a:lnTo>
                    <a:pt x="105" y="163"/>
                  </a:lnTo>
                  <a:lnTo>
                    <a:pt x="0" y="163"/>
                  </a:lnTo>
                </a:path>
              </a:pathLst>
            </a:custGeom>
            <a:noFill/>
            <a:ln w="11113" cap="flat">
              <a:solidFill>
                <a:srgbClr val="1A5848"/>
              </a:solidFill>
              <a:prstDash val="solid"/>
              <a:miter lim="800000"/>
              <a:tailEnd type="oval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  <p:sp>
          <p:nvSpPr>
            <p:cNvPr id="156" name="Freeform 22"/>
            <p:cNvSpPr/>
            <p:nvPr/>
          </p:nvSpPr>
          <p:spPr bwMode="auto">
            <a:xfrm>
              <a:off x="3941" y="2307"/>
              <a:ext cx="331" cy="822"/>
            </a:xfrm>
            <a:custGeom>
              <a:avLst/>
              <a:gdLst>
                <a:gd name="T0" fmla="*/ 92 w 331"/>
                <a:gd name="T1" fmla="*/ 0 h 822"/>
                <a:gd name="T2" fmla="*/ 0 w 331"/>
                <a:gd name="T3" fmla="*/ 95 h 822"/>
                <a:gd name="T4" fmla="*/ 0 w 331"/>
                <a:gd name="T5" fmla="*/ 720 h 822"/>
                <a:gd name="T6" fmla="*/ 99 w 331"/>
                <a:gd name="T7" fmla="*/ 822 h 822"/>
                <a:gd name="T8" fmla="*/ 190 w 331"/>
                <a:gd name="T9" fmla="*/ 822 h 822"/>
                <a:gd name="T10" fmla="*/ 331 w 331"/>
                <a:gd name="T11" fmla="*/ 673 h 822"/>
                <a:gd name="T12" fmla="*/ 331 w 331"/>
                <a:gd name="T13" fmla="*/ 523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1" h="822">
                  <a:moveTo>
                    <a:pt x="92" y="0"/>
                  </a:moveTo>
                  <a:lnTo>
                    <a:pt x="0" y="95"/>
                  </a:lnTo>
                  <a:lnTo>
                    <a:pt x="0" y="720"/>
                  </a:lnTo>
                  <a:lnTo>
                    <a:pt x="99" y="822"/>
                  </a:lnTo>
                  <a:lnTo>
                    <a:pt x="190" y="822"/>
                  </a:lnTo>
                  <a:lnTo>
                    <a:pt x="331" y="673"/>
                  </a:lnTo>
                  <a:lnTo>
                    <a:pt x="331" y="523"/>
                  </a:lnTo>
                </a:path>
              </a:pathLst>
            </a:custGeom>
            <a:noFill/>
            <a:ln w="11113" cap="flat">
              <a:solidFill>
                <a:srgbClr val="1A5848"/>
              </a:solidFill>
              <a:prstDash val="solid"/>
              <a:miter lim="800000"/>
              <a:tailEnd type="oval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  <p:sp>
          <p:nvSpPr>
            <p:cNvPr id="157" name="Freeform 23"/>
            <p:cNvSpPr/>
            <p:nvPr/>
          </p:nvSpPr>
          <p:spPr bwMode="auto">
            <a:xfrm>
              <a:off x="3899" y="2960"/>
              <a:ext cx="472" cy="421"/>
            </a:xfrm>
            <a:custGeom>
              <a:avLst/>
              <a:gdLst>
                <a:gd name="T0" fmla="*/ 472 w 472"/>
                <a:gd name="T1" fmla="*/ 0 h 421"/>
                <a:gd name="T2" fmla="*/ 239 w 472"/>
                <a:gd name="T3" fmla="*/ 244 h 421"/>
                <a:gd name="T4" fmla="*/ 239 w 472"/>
                <a:gd name="T5" fmla="*/ 366 h 421"/>
                <a:gd name="T6" fmla="*/ 183 w 472"/>
                <a:gd name="T7" fmla="*/ 421 h 421"/>
                <a:gd name="T8" fmla="*/ 77 w 472"/>
                <a:gd name="T9" fmla="*/ 421 h 421"/>
                <a:gd name="T10" fmla="*/ 0 w 472"/>
                <a:gd name="T11" fmla="*/ 339 h 421"/>
                <a:gd name="T12" fmla="*/ 0 w 472"/>
                <a:gd name="T13" fmla="*/ 183 h 421"/>
                <a:gd name="T14" fmla="*/ 84 w 472"/>
                <a:gd name="T15" fmla="*/ 108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2" h="421">
                  <a:moveTo>
                    <a:pt x="472" y="0"/>
                  </a:moveTo>
                  <a:lnTo>
                    <a:pt x="239" y="244"/>
                  </a:lnTo>
                  <a:lnTo>
                    <a:pt x="239" y="366"/>
                  </a:lnTo>
                  <a:lnTo>
                    <a:pt x="183" y="421"/>
                  </a:lnTo>
                  <a:lnTo>
                    <a:pt x="77" y="421"/>
                  </a:lnTo>
                  <a:lnTo>
                    <a:pt x="0" y="339"/>
                  </a:lnTo>
                  <a:lnTo>
                    <a:pt x="0" y="183"/>
                  </a:lnTo>
                  <a:lnTo>
                    <a:pt x="84" y="108"/>
                  </a:lnTo>
                </a:path>
              </a:pathLst>
            </a:custGeom>
            <a:noFill/>
            <a:ln w="11113" cap="flat">
              <a:solidFill>
                <a:srgbClr val="1A5848"/>
              </a:solidFill>
              <a:prstDash val="solid"/>
              <a:miter lim="800000"/>
              <a:tailEnd type="oval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  <p:sp>
          <p:nvSpPr>
            <p:cNvPr id="158" name="Freeform 24"/>
            <p:cNvSpPr/>
            <p:nvPr/>
          </p:nvSpPr>
          <p:spPr bwMode="auto">
            <a:xfrm>
              <a:off x="3983" y="3129"/>
              <a:ext cx="57" cy="184"/>
            </a:xfrm>
            <a:custGeom>
              <a:avLst/>
              <a:gdLst>
                <a:gd name="T0" fmla="*/ 57 w 57"/>
                <a:gd name="T1" fmla="*/ 0 h 184"/>
                <a:gd name="T2" fmla="*/ 0 w 57"/>
                <a:gd name="T3" fmla="*/ 62 h 184"/>
                <a:gd name="T4" fmla="*/ 0 w 57"/>
                <a:gd name="T5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184">
                  <a:moveTo>
                    <a:pt x="57" y="0"/>
                  </a:moveTo>
                  <a:lnTo>
                    <a:pt x="0" y="62"/>
                  </a:lnTo>
                  <a:lnTo>
                    <a:pt x="0" y="184"/>
                  </a:lnTo>
                </a:path>
              </a:pathLst>
            </a:custGeom>
            <a:noFill/>
            <a:ln w="11113" cap="flat">
              <a:solidFill>
                <a:srgbClr val="1A5848"/>
              </a:solidFill>
              <a:prstDash val="solid"/>
              <a:miter lim="800000"/>
              <a:tailEnd type="oval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  <p:sp>
          <p:nvSpPr>
            <p:cNvPr id="159" name="Freeform 25"/>
            <p:cNvSpPr/>
            <p:nvPr/>
          </p:nvSpPr>
          <p:spPr bwMode="auto">
            <a:xfrm>
              <a:off x="4314" y="2361"/>
              <a:ext cx="430" cy="449"/>
            </a:xfrm>
            <a:custGeom>
              <a:avLst/>
              <a:gdLst>
                <a:gd name="T0" fmla="*/ 430 w 430"/>
                <a:gd name="T1" fmla="*/ 0 h 449"/>
                <a:gd name="T2" fmla="*/ 430 w 430"/>
                <a:gd name="T3" fmla="*/ 218 h 449"/>
                <a:gd name="T4" fmla="*/ 205 w 430"/>
                <a:gd name="T5" fmla="*/ 449 h 449"/>
                <a:gd name="T6" fmla="*/ 71 w 430"/>
                <a:gd name="T7" fmla="*/ 449 h 449"/>
                <a:gd name="T8" fmla="*/ 0 w 430"/>
                <a:gd name="T9" fmla="*/ 374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0" h="449">
                  <a:moveTo>
                    <a:pt x="430" y="0"/>
                  </a:moveTo>
                  <a:lnTo>
                    <a:pt x="430" y="218"/>
                  </a:lnTo>
                  <a:lnTo>
                    <a:pt x="205" y="449"/>
                  </a:lnTo>
                  <a:lnTo>
                    <a:pt x="71" y="449"/>
                  </a:lnTo>
                  <a:lnTo>
                    <a:pt x="0" y="374"/>
                  </a:lnTo>
                </a:path>
              </a:pathLst>
            </a:custGeom>
            <a:noFill/>
            <a:ln w="11113" cap="flat">
              <a:solidFill>
                <a:srgbClr val="1A5848"/>
              </a:solidFill>
              <a:prstDash val="solid"/>
              <a:miter lim="800000"/>
              <a:tailEnd type="oval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  <p:sp>
          <p:nvSpPr>
            <p:cNvPr id="160" name="Freeform 26"/>
            <p:cNvSpPr/>
            <p:nvPr/>
          </p:nvSpPr>
          <p:spPr bwMode="auto">
            <a:xfrm>
              <a:off x="4272" y="2810"/>
              <a:ext cx="247" cy="394"/>
            </a:xfrm>
            <a:custGeom>
              <a:avLst/>
              <a:gdLst>
                <a:gd name="T0" fmla="*/ 247 w 247"/>
                <a:gd name="T1" fmla="*/ 0 h 394"/>
                <a:gd name="T2" fmla="*/ 247 w 247"/>
                <a:gd name="T3" fmla="*/ 129 h 394"/>
                <a:gd name="T4" fmla="*/ 0 w 247"/>
                <a:gd name="T5" fmla="*/ 394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7" h="394">
                  <a:moveTo>
                    <a:pt x="247" y="0"/>
                  </a:moveTo>
                  <a:lnTo>
                    <a:pt x="247" y="129"/>
                  </a:lnTo>
                  <a:lnTo>
                    <a:pt x="0" y="394"/>
                  </a:lnTo>
                </a:path>
              </a:pathLst>
            </a:custGeom>
            <a:noFill/>
            <a:ln w="11113" cap="flat">
              <a:solidFill>
                <a:srgbClr val="1A5848"/>
              </a:solidFill>
              <a:prstDash val="solid"/>
              <a:miter lim="800000"/>
              <a:tailEnd type="oval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  <p:sp>
          <p:nvSpPr>
            <p:cNvPr id="161" name="Freeform 27"/>
            <p:cNvSpPr/>
            <p:nvPr/>
          </p:nvSpPr>
          <p:spPr bwMode="auto">
            <a:xfrm>
              <a:off x="4265" y="3061"/>
              <a:ext cx="141" cy="306"/>
            </a:xfrm>
            <a:custGeom>
              <a:avLst/>
              <a:gdLst>
                <a:gd name="T0" fmla="*/ 141 w 141"/>
                <a:gd name="T1" fmla="*/ 0 h 306"/>
                <a:gd name="T2" fmla="*/ 141 w 141"/>
                <a:gd name="T3" fmla="*/ 157 h 306"/>
                <a:gd name="T4" fmla="*/ 0 w 141"/>
                <a:gd name="T5" fmla="*/ 30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1" h="306">
                  <a:moveTo>
                    <a:pt x="141" y="0"/>
                  </a:moveTo>
                  <a:lnTo>
                    <a:pt x="141" y="157"/>
                  </a:lnTo>
                  <a:lnTo>
                    <a:pt x="0" y="306"/>
                  </a:lnTo>
                </a:path>
              </a:pathLst>
            </a:custGeom>
            <a:noFill/>
            <a:ln w="11113" cap="flat">
              <a:solidFill>
                <a:srgbClr val="1A5848"/>
              </a:solidFill>
              <a:prstDash val="solid"/>
              <a:miter lim="800000"/>
              <a:tailEnd type="oval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  <p:sp>
          <p:nvSpPr>
            <p:cNvPr id="162" name="Freeform 28"/>
            <p:cNvSpPr/>
            <p:nvPr/>
          </p:nvSpPr>
          <p:spPr bwMode="auto">
            <a:xfrm>
              <a:off x="4511" y="2878"/>
              <a:ext cx="353" cy="204"/>
            </a:xfrm>
            <a:custGeom>
              <a:avLst/>
              <a:gdLst>
                <a:gd name="T0" fmla="*/ 353 w 353"/>
                <a:gd name="T1" fmla="*/ 0 h 204"/>
                <a:gd name="T2" fmla="*/ 198 w 353"/>
                <a:gd name="T3" fmla="*/ 0 h 204"/>
                <a:gd name="T4" fmla="*/ 0 w 353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3" h="204">
                  <a:moveTo>
                    <a:pt x="353" y="0"/>
                  </a:moveTo>
                  <a:lnTo>
                    <a:pt x="198" y="0"/>
                  </a:lnTo>
                  <a:lnTo>
                    <a:pt x="0" y="204"/>
                  </a:lnTo>
                </a:path>
              </a:pathLst>
            </a:custGeom>
            <a:noFill/>
            <a:ln w="11113" cap="flat">
              <a:solidFill>
                <a:srgbClr val="1A5848"/>
              </a:solidFill>
              <a:prstDash val="solid"/>
              <a:miter lim="800000"/>
              <a:tailEnd type="oval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  <p:sp>
          <p:nvSpPr>
            <p:cNvPr id="163" name="Freeform 29"/>
            <p:cNvSpPr/>
            <p:nvPr/>
          </p:nvSpPr>
          <p:spPr bwMode="auto">
            <a:xfrm>
              <a:off x="4617" y="2409"/>
              <a:ext cx="239" cy="449"/>
            </a:xfrm>
            <a:custGeom>
              <a:avLst/>
              <a:gdLst>
                <a:gd name="T0" fmla="*/ 239 w 239"/>
                <a:gd name="T1" fmla="*/ 0 h 449"/>
                <a:gd name="T2" fmla="*/ 239 w 239"/>
                <a:gd name="T3" fmla="*/ 204 h 449"/>
                <a:gd name="T4" fmla="*/ 0 w 239"/>
                <a:gd name="T5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9" h="449">
                  <a:moveTo>
                    <a:pt x="239" y="0"/>
                  </a:moveTo>
                  <a:lnTo>
                    <a:pt x="239" y="204"/>
                  </a:lnTo>
                  <a:lnTo>
                    <a:pt x="0" y="449"/>
                  </a:lnTo>
                </a:path>
              </a:pathLst>
            </a:custGeom>
            <a:noFill/>
            <a:ln w="11113" cap="flat">
              <a:solidFill>
                <a:srgbClr val="1A5848"/>
              </a:solidFill>
              <a:prstDash val="solid"/>
              <a:miter lim="800000"/>
              <a:tailEnd type="oval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  <p:sp>
          <p:nvSpPr>
            <p:cNvPr id="164" name="Freeform 30"/>
            <p:cNvSpPr/>
            <p:nvPr/>
          </p:nvSpPr>
          <p:spPr bwMode="auto">
            <a:xfrm>
              <a:off x="4772" y="2701"/>
              <a:ext cx="63" cy="116"/>
            </a:xfrm>
            <a:custGeom>
              <a:avLst/>
              <a:gdLst>
                <a:gd name="T0" fmla="*/ 0 w 63"/>
                <a:gd name="T1" fmla="*/ 0 h 116"/>
                <a:gd name="T2" fmla="*/ 63 w 63"/>
                <a:gd name="T3" fmla="*/ 68 h 116"/>
                <a:gd name="T4" fmla="*/ 14 w 63"/>
                <a:gd name="T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116">
                  <a:moveTo>
                    <a:pt x="0" y="0"/>
                  </a:moveTo>
                  <a:lnTo>
                    <a:pt x="63" y="68"/>
                  </a:lnTo>
                  <a:lnTo>
                    <a:pt x="14" y="116"/>
                  </a:lnTo>
                </a:path>
              </a:pathLst>
            </a:custGeom>
            <a:noFill/>
            <a:ln w="11113" cap="flat">
              <a:solidFill>
                <a:srgbClr val="1A5848"/>
              </a:solidFill>
              <a:prstDash val="solid"/>
              <a:miter lim="800000"/>
              <a:tailEnd type="oval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  <p:sp>
          <p:nvSpPr>
            <p:cNvPr id="165" name="Freeform 31"/>
            <p:cNvSpPr/>
            <p:nvPr/>
          </p:nvSpPr>
          <p:spPr bwMode="auto">
            <a:xfrm>
              <a:off x="4012" y="2674"/>
              <a:ext cx="239" cy="116"/>
            </a:xfrm>
            <a:custGeom>
              <a:avLst/>
              <a:gdLst>
                <a:gd name="T0" fmla="*/ 239 w 239"/>
                <a:gd name="T1" fmla="*/ 0 h 116"/>
                <a:gd name="T2" fmla="*/ 126 w 239"/>
                <a:gd name="T3" fmla="*/ 116 h 116"/>
                <a:gd name="T4" fmla="*/ 0 w 239"/>
                <a:gd name="T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9" h="116">
                  <a:moveTo>
                    <a:pt x="239" y="0"/>
                  </a:moveTo>
                  <a:lnTo>
                    <a:pt x="126" y="116"/>
                  </a:lnTo>
                  <a:lnTo>
                    <a:pt x="0" y="116"/>
                  </a:lnTo>
                </a:path>
              </a:pathLst>
            </a:custGeom>
            <a:noFill/>
            <a:ln w="11113" cap="flat">
              <a:solidFill>
                <a:srgbClr val="1A5848"/>
              </a:solidFill>
              <a:prstDash val="solid"/>
              <a:miter lim="800000"/>
              <a:tailEnd type="oval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  <p:sp>
          <p:nvSpPr>
            <p:cNvPr id="166" name="Freeform 32"/>
            <p:cNvSpPr/>
            <p:nvPr/>
          </p:nvSpPr>
          <p:spPr bwMode="auto">
            <a:xfrm>
              <a:off x="4047" y="2790"/>
              <a:ext cx="91" cy="224"/>
            </a:xfrm>
            <a:custGeom>
              <a:avLst/>
              <a:gdLst>
                <a:gd name="T0" fmla="*/ 91 w 91"/>
                <a:gd name="T1" fmla="*/ 0 h 224"/>
                <a:gd name="T2" fmla="*/ 91 w 91"/>
                <a:gd name="T3" fmla="*/ 136 h 224"/>
                <a:gd name="T4" fmla="*/ 0 w 91"/>
                <a:gd name="T5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224">
                  <a:moveTo>
                    <a:pt x="91" y="0"/>
                  </a:moveTo>
                  <a:lnTo>
                    <a:pt x="91" y="136"/>
                  </a:lnTo>
                  <a:lnTo>
                    <a:pt x="0" y="224"/>
                  </a:lnTo>
                </a:path>
              </a:pathLst>
            </a:custGeom>
            <a:noFill/>
            <a:ln w="11113" cap="flat">
              <a:solidFill>
                <a:srgbClr val="1A5848"/>
              </a:solidFill>
              <a:prstDash val="solid"/>
              <a:miter lim="800000"/>
              <a:tailEnd type="oval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  <p:sp>
          <p:nvSpPr>
            <p:cNvPr id="167" name="Freeform 33"/>
            <p:cNvSpPr/>
            <p:nvPr/>
          </p:nvSpPr>
          <p:spPr bwMode="auto">
            <a:xfrm>
              <a:off x="4610" y="2987"/>
              <a:ext cx="106" cy="231"/>
            </a:xfrm>
            <a:custGeom>
              <a:avLst/>
              <a:gdLst>
                <a:gd name="T0" fmla="*/ 0 w 106"/>
                <a:gd name="T1" fmla="*/ 0 h 231"/>
                <a:gd name="T2" fmla="*/ 106 w 106"/>
                <a:gd name="T3" fmla="*/ 115 h 231"/>
                <a:gd name="T4" fmla="*/ 0 w 106"/>
                <a:gd name="T5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6" h="231">
                  <a:moveTo>
                    <a:pt x="0" y="0"/>
                  </a:moveTo>
                  <a:lnTo>
                    <a:pt x="106" y="115"/>
                  </a:lnTo>
                  <a:lnTo>
                    <a:pt x="0" y="231"/>
                  </a:lnTo>
                </a:path>
              </a:pathLst>
            </a:custGeom>
            <a:noFill/>
            <a:ln w="11113" cap="flat">
              <a:solidFill>
                <a:srgbClr val="1A5848"/>
              </a:solidFill>
              <a:prstDash val="solid"/>
              <a:miter lim="800000"/>
              <a:tailEnd type="oval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  <p:sp>
          <p:nvSpPr>
            <p:cNvPr id="168" name="Line 34"/>
            <p:cNvSpPr>
              <a:spLocks noChangeShapeType="1"/>
            </p:cNvSpPr>
            <p:nvPr/>
          </p:nvSpPr>
          <p:spPr bwMode="auto">
            <a:xfrm>
              <a:off x="4364" y="2457"/>
              <a:ext cx="91" cy="95"/>
            </a:xfrm>
            <a:prstGeom prst="line">
              <a:avLst/>
            </a:prstGeom>
            <a:noFill/>
            <a:ln w="11113" cap="flat">
              <a:solidFill>
                <a:srgbClr val="1A5848"/>
              </a:solidFill>
              <a:prstDash val="solid"/>
              <a:miter lim="800000"/>
              <a:tailEnd type="oval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  <p:sp>
          <p:nvSpPr>
            <p:cNvPr id="169" name="Freeform 35"/>
            <p:cNvSpPr/>
            <p:nvPr/>
          </p:nvSpPr>
          <p:spPr bwMode="auto">
            <a:xfrm>
              <a:off x="3934" y="1301"/>
              <a:ext cx="49" cy="150"/>
            </a:xfrm>
            <a:custGeom>
              <a:avLst/>
              <a:gdLst>
                <a:gd name="T0" fmla="*/ 49 w 49"/>
                <a:gd name="T1" fmla="*/ 0 h 150"/>
                <a:gd name="T2" fmla="*/ 0 w 49"/>
                <a:gd name="T3" fmla="*/ 48 h 150"/>
                <a:gd name="T4" fmla="*/ 0 w 49"/>
                <a:gd name="T5" fmla="*/ 116 h 150"/>
                <a:gd name="T6" fmla="*/ 35 w 49"/>
                <a:gd name="T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150">
                  <a:moveTo>
                    <a:pt x="49" y="0"/>
                  </a:moveTo>
                  <a:lnTo>
                    <a:pt x="0" y="48"/>
                  </a:lnTo>
                  <a:lnTo>
                    <a:pt x="0" y="116"/>
                  </a:lnTo>
                  <a:lnTo>
                    <a:pt x="35" y="150"/>
                  </a:lnTo>
                </a:path>
              </a:pathLst>
            </a:custGeom>
            <a:noFill/>
            <a:ln w="11113" cap="flat">
              <a:solidFill>
                <a:srgbClr val="1A5848"/>
              </a:solidFill>
              <a:prstDash val="solid"/>
              <a:miter lim="800000"/>
              <a:tailEnd type="oval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2243538" y="4636009"/>
            <a:ext cx="3109868" cy="704231"/>
            <a:chOff x="6435796" y="3049357"/>
            <a:chExt cx="3888845" cy="449748"/>
          </a:xfrm>
        </p:grpSpPr>
        <p:cxnSp>
          <p:nvCxnSpPr>
            <p:cNvPr id="171" name="Straight Connector 170"/>
            <p:cNvCxnSpPr/>
            <p:nvPr/>
          </p:nvCxnSpPr>
          <p:spPr>
            <a:xfrm flipH="1">
              <a:off x="8707736" y="3049357"/>
              <a:ext cx="1616905" cy="0"/>
            </a:xfrm>
            <a:prstGeom prst="line">
              <a:avLst/>
            </a:prstGeom>
            <a:noFill/>
            <a:ln w="9525" cap="rnd" cmpd="sng" algn="ctr">
              <a:solidFill>
                <a:srgbClr val="1A5848"/>
              </a:solidFill>
              <a:prstDash val="sysDash"/>
              <a:headEnd type="oval"/>
              <a:tailEnd type="none"/>
            </a:ln>
            <a:effectLst/>
          </p:spPr>
        </p:cxnSp>
        <p:cxnSp>
          <p:nvCxnSpPr>
            <p:cNvPr id="172" name="Straight Connector 171"/>
            <p:cNvCxnSpPr/>
            <p:nvPr/>
          </p:nvCxnSpPr>
          <p:spPr>
            <a:xfrm flipH="1">
              <a:off x="6435796" y="3499105"/>
              <a:ext cx="1732409" cy="0"/>
            </a:xfrm>
            <a:prstGeom prst="line">
              <a:avLst/>
            </a:prstGeom>
            <a:noFill/>
            <a:ln w="9525" cap="rnd" cmpd="sng" algn="ctr">
              <a:solidFill>
                <a:srgbClr val="1A5848"/>
              </a:solidFill>
              <a:prstDash val="sysDash"/>
              <a:headEnd type="none"/>
              <a:tailEnd type="none"/>
            </a:ln>
            <a:effectLst/>
          </p:spPr>
        </p:cxnSp>
        <p:cxnSp>
          <p:nvCxnSpPr>
            <p:cNvPr id="173" name="Straight Connector 172"/>
            <p:cNvCxnSpPr/>
            <p:nvPr/>
          </p:nvCxnSpPr>
          <p:spPr>
            <a:xfrm flipV="1">
              <a:off x="8168202" y="3049357"/>
              <a:ext cx="539533" cy="449748"/>
            </a:xfrm>
            <a:prstGeom prst="line">
              <a:avLst/>
            </a:prstGeom>
            <a:noFill/>
            <a:ln w="9525" cap="rnd" cmpd="sng" algn="ctr">
              <a:solidFill>
                <a:srgbClr val="1A5848"/>
              </a:solidFill>
              <a:prstDash val="sysDash"/>
              <a:headEnd type="none"/>
              <a:tailEnd type="none"/>
            </a:ln>
            <a:effectLst/>
          </p:spPr>
        </p:cxnSp>
      </p:grpSp>
      <p:sp>
        <p:nvSpPr>
          <p:cNvPr id="93" name="Google Shape;647;p25"/>
          <p:cNvSpPr/>
          <p:nvPr/>
        </p:nvSpPr>
        <p:spPr>
          <a:xfrm>
            <a:off x="11086678" y="6447432"/>
            <a:ext cx="959967" cy="410568"/>
          </a:xfrm>
          <a:custGeom>
            <a:avLst/>
            <a:gdLst/>
            <a:ahLst/>
            <a:cxnLst/>
            <a:rect l="l" t="t" r="r" b="b"/>
            <a:pathLst>
              <a:path w="1074409" h="714412" extrusionOk="0">
                <a:moveTo>
                  <a:pt x="0" y="0"/>
                </a:moveTo>
                <a:lnTo>
                  <a:pt x="799609" y="0"/>
                </a:lnTo>
                <a:lnTo>
                  <a:pt x="1074409" y="714412"/>
                </a:lnTo>
                <a:lnTo>
                  <a:pt x="274800" y="714412"/>
                </a:lnTo>
                <a:lnTo>
                  <a:pt x="0" y="0"/>
                </a:lnTo>
                <a:close/>
              </a:path>
            </a:pathLst>
          </a:custGeom>
          <a:solidFill>
            <a:srgbClr val="C4E0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-1" y="292"/>
            <a:ext cx="12192001" cy="97583"/>
            <a:chOff x="-1" y="292"/>
            <a:chExt cx="12192001" cy="97583"/>
          </a:xfrm>
        </p:grpSpPr>
        <p:sp>
          <p:nvSpPr>
            <p:cNvPr id="95" name="Rectangle 99"/>
            <p:cNvSpPr>
              <a:spLocks noChangeArrowheads="1"/>
            </p:cNvSpPr>
            <p:nvPr/>
          </p:nvSpPr>
          <p:spPr bwMode="auto">
            <a:xfrm flipH="1">
              <a:off x="31812" y="292"/>
              <a:ext cx="12160188" cy="9758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6" name="Freeform 100"/>
            <p:cNvSpPr/>
            <p:nvPr/>
          </p:nvSpPr>
          <p:spPr bwMode="auto">
            <a:xfrm>
              <a:off x="10001" y="292"/>
              <a:ext cx="6598761" cy="97583"/>
            </a:xfrm>
            <a:custGeom>
              <a:avLst/>
              <a:gdLst>
                <a:gd name="T0" fmla="*/ 4121 w 4173"/>
                <a:gd name="T1" fmla="*/ 0 h 94"/>
                <a:gd name="T2" fmla="*/ 4173 w 4173"/>
                <a:gd name="T3" fmla="*/ 94 h 94"/>
                <a:gd name="T4" fmla="*/ 0 w 4173"/>
                <a:gd name="T5" fmla="*/ 94 h 94"/>
                <a:gd name="T6" fmla="*/ 0 w 4173"/>
                <a:gd name="T7" fmla="*/ 0 h 94"/>
                <a:gd name="T8" fmla="*/ 4121 w 4173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3" h="94">
                  <a:moveTo>
                    <a:pt x="4121" y="0"/>
                  </a:moveTo>
                  <a:lnTo>
                    <a:pt x="4173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4121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97" name="Freeform 101"/>
            <p:cNvSpPr/>
            <p:nvPr/>
          </p:nvSpPr>
          <p:spPr bwMode="auto">
            <a:xfrm>
              <a:off x="-1" y="292"/>
              <a:ext cx="4048125" cy="97583"/>
            </a:xfrm>
            <a:custGeom>
              <a:avLst/>
              <a:gdLst>
                <a:gd name="T0" fmla="*/ 2508 w 2560"/>
                <a:gd name="T1" fmla="*/ 0 h 94"/>
                <a:gd name="T2" fmla="*/ 2560 w 2560"/>
                <a:gd name="T3" fmla="*/ 94 h 94"/>
                <a:gd name="T4" fmla="*/ 0 w 2560"/>
                <a:gd name="T5" fmla="*/ 94 h 94"/>
                <a:gd name="T6" fmla="*/ 0 w 2560"/>
                <a:gd name="T7" fmla="*/ 0 h 94"/>
                <a:gd name="T8" fmla="*/ 2508 w 2560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0" h="94">
                  <a:moveTo>
                    <a:pt x="2508" y="0"/>
                  </a:moveTo>
                  <a:lnTo>
                    <a:pt x="2560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2508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sp>
        <p:nvSpPr>
          <p:cNvPr id="98" name="Rectangle 127"/>
          <p:cNvSpPr>
            <a:spLocks noChangeArrowheads="1"/>
          </p:cNvSpPr>
          <p:nvPr/>
        </p:nvSpPr>
        <p:spPr bwMode="auto">
          <a:xfrm flipV="1">
            <a:off x="6456727" y="6674353"/>
            <a:ext cx="4629951" cy="28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9" name="Rectangle 7"/>
          <p:cNvSpPr>
            <a:spLocks noChangeArrowheads="1"/>
          </p:cNvSpPr>
          <p:nvPr/>
        </p:nvSpPr>
        <p:spPr bwMode="auto">
          <a:xfrm>
            <a:off x="446088" y="6614714"/>
            <a:ext cx="6768783" cy="15696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18288" anchor="b" anchorCtr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93675" indent="-192405" defTabSz="895350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7200" indent="-262255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14680" indent="-155575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3D3D3D"/>
              </a:buClr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SABER PRESENTATION </a:t>
            </a:r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| AUGUST 2022 </a:t>
            </a:r>
            <a:endParaRPr lang="en-GB" sz="900" b="1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0" name="Rectangle 7"/>
          <p:cNvSpPr>
            <a:spLocks noChangeArrowheads="1"/>
          </p:cNvSpPr>
          <p:nvPr/>
        </p:nvSpPr>
        <p:spPr bwMode="auto">
          <a:xfrm>
            <a:off x="9628782" y="6584328"/>
            <a:ext cx="2226927" cy="18004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18288" anchor="b" anchorCtr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93675" indent="-192405" defTabSz="895350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7200" indent="-262255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14680" indent="-155575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Clr>
                <a:srgbClr val="3D3D3D"/>
              </a:buClr>
            </a:pPr>
            <a:r>
              <a:rPr 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PAGE 24</a:t>
            </a:r>
            <a:endParaRPr lang="en-GB" sz="1050" b="1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2" name="Google Shape;666;p26"/>
          <p:cNvSpPr/>
          <p:nvPr/>
        </p:nvSpPr>
        <p:spPr>
          <a:xfrm>
            <a:off x="338902" y="300829"/>
            <a:ext cx="278500" cy="368953"/>
          </a:xfrm>
          <a:custGeom>
            <a:avLst/>
            <a:gdLst/>
            <a:ahLst/>
            <a:cxnLst/>
            <a:rect l="l" t="t" r="r" b="b"/>
            <a:pathLst>
              <a:path w="366" h="422" extrusionOk="0">
                <a:moveTo>
                  <a:pt x="0" y="0"/>
                </a:moveTo>
                <a:lnTo>
                  <a:pt x="366" y="212"/>
                </a:lnTo>
                <a:lnTo>
                  <a:pt x="0" y="422"/>
                </a:lnTo>
                <a:lnTo>
                  <a:pt x="0" y="0"/>
                </a:lnTo>
                <a:close/>
              </a:path>
            </a:pathLst>
          </a:custGeom>
          <a:solidFill>
            <a:srgbClr val="82BC66"/>
          </a:solidFill>
          <a:ln w="9525" cap="flat" cmpd="sng">
            <a:solidFill>
              <a:srgbClr val="82B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3" name="Google Shape;676;p26"/>
          <p:cNvSpPr txBox="1"/>
          <p:nvPr/>
        </p:nvSpPr>
        <p:spPr>
          <a:xfrm>
            <a:off x="804951" y="348544"/>
            <a:ext cx="8618706" cy="445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59595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Next Steps</a:t>
            </a:r>
            <a:endParaRPr sz="2800" b="1" dirty="0">
              <a:solidFill>
                <a:srgbClr val="595959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2241771" y="2028377"/>
            <a:ext cx="3111635" cy="764490"/>
            <a:chOff x="6435796" y="3049357"/>
            <a:chExt cx="3888845" cy="449748"/>
          </a:xfrm>
        </p:grpSpPr>
        <p:cxnSp>
          <p:nvCxnSpPr>
            <p:cNvPr id="75" name="Straight Connector 74"/>
            <p:cNvCxnSpPr/>
            <p:nvPr/>
          </p:nvCxnSpPr>
          <p:spPr>
            <a:xfrm flipH="1">
              <a:off x="8707736" y="3049357"/>
              <a:ext cx="1616905" cy="0"/>
            </a:xfrm>
            <a:prstGeom prst="line">
              <a:avLst/>
            </a:prstGeom>
            <a:noFill/>
            <a:ln w="9525" cap="rnd" cmpd="sng" algn="ctr">
              <a:solidFill>
                <a:srgbClr val="1A5848"/>
              </a:solidFill>
              <a:prstDash val="sysDash"/>
              <a:headEnd type="oval"/>
              <a:tailEnd type="none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>
            <a:xfrm flipH="1">
              <a:off x="6435796" y="3499105"/>
              <a:ext cx="1732409" cy="0"/>
            </a:xfrm>
            <a:prstGeom prst="line">
              <a:avLst/>
            </a:prstGeom>
            <a:noFill/>
            <a:ln w="9525" cap="rnd" cmpd="sng" algn="ctr">
              <a:solidFill>
                <a:srgbClr val="1A5848"/>
              </a:solidFill>
              <a:prstDash val="sysDash"/>
              <a:headEnd type="none"/>
              <a:tailEnd type="none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>
            <a:xfrm flipV="1">
              <a:off x="8168202" y="3049357"/>
              <a:ext cx="539533" cy="449748"/>
            </a:xfrm>
            <a:prstGeom prst="line">
              <a:avLst/>
            </a:prstGeom>
            <a:noFill/>
            <a:ln w="9525" cap="rnd" cmpd="sng" algn="ctr">
              <a:solidFill>
                <a:srgbClr val="1A5848"/>
              </a:solidFill>
              <a:prstDash val="sysDash"/>
              <a:headEnd type="none"/>
              <a:tailEnd type="none"/>
            </a:ln>
            <a:effectLst/>
          </p:spPr>
        </p:cxnSp>
      </p:grpSp>
      <p:sp>
        <p:nvSpPr>
          <p:cNvPr id="78" name="Rounded Rectangle 56"/>
          <p:cNvSpPr/>
          <p:nvPr/>
        </p:nvSpPr>
        <p:spPr bwMode="gray">
          <a:xfrm>
            <a:off x="5720299" y="1769161"/>
            <a:ext cx="5491832" cy="508966"/>
          </a:xfrm>
          <a:prstGeom prst="rect">
            <a:avLst/>
          </a:prstGeom>
          <a:noFill/>
          <a:ln w="12700" algn="ctr">
            <a:solidFill>
              <a:srgbClr val="1A5848"/>
            </a:solidFill>
            <a:miter lim="800000"/>
          </a:ln>
        </p:spPr>
        <p:txBody>
          <a:bodyPr wrap="square" lIns="36000" tIns="60485" rIns="34290" bIns="60485" rtlCol="0" anchor="ctr"/>
          <a:lstStyle/>
          <a:p>
            <a:pPr marL="96838" indent="-96838">
              <a:lnSpc>
                <a:spcPts val="1620"/>
              </a:lnSpc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/>
                <a:cs typeface="Calibri" panose="020F0502020204030204" pitchFamily="34" charset="0"/>
                <a:sym typeface="Calibri" panose="020F0502020204030204"/>
              </a:rPr>
              <a:t>Meeting of the NGF SABER ad-hoc committee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/>
              <a:cs typeface="Calibri" panose="020F0502020204030204" pitchFamily="34" charset="0"/>
              <a:sym typeface="Calibri" panose="020F0502020204030204"/>
            </a:endParaRPr>
          </a:p>
        </p:txBody>
      </p:sp>
      <p:pic>
        <p:nvPicPr>
          <p:cNvPr id="79" name="Google Shape;691;p27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768482" y="245468"/>
            <a:ext cx="2089304" cy="459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46"/>
          <p:cNvSpPr txBox="1"/>
          <p:nvPr/>
        </p:nvSpPr>
        <p:spPr>
          <a:xfrm>
            <a:off x="336550" y="1085850"/>
            <a:ext cx="11261700" cy="5464200"/>
          </a:xfrm>
          <a:prstGeom prst="rect">
            <a:avLst/>
          </a:prstGeom>
          <a:solidFill>
            <a:srgbClr val="E2F0D9">
              <a:alpha val="2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4" name="Google Shape;1044;p46"/>
          <p:cNvSpPr/>
          <p:nvPr/>
        </p:nvSpPr>
        <p:spPr>
          <a:xfrm>
            <a:off x="11180762" y="6432550"/>
            <a:ext cx="864899" cy="425075"/>
          </a:xfrm>
          <a:custGeom>
            <a:avLst/>
            <a:gdLst/>
            <a:ahLst/>
            <a:cxnLst/>
            <a:rect l="l" t="t" r="r" b="b"/>
            <a:pathLst>
              <a:path w="1074409" h="714412" extrusionOk="0">
                <a:moveTo>
                  <a:pt x="0" y="0"/>
                </a:moveTo>
                <a:lnTo>
                  <a:pt x="799609" y="0"/>
                </a:lnTo>
                <a:lnTo>
                  <a:pt x="1074409" y="714412"/>
                </a:lnTo>
                <a:lnTo>
                  <a:pt x="274800" y="714412"/>
                </a:lnTo>
                <a:lnTo>
                  <a:pt x="0" y="0"/>
                </a:lnTo>
                <a:close/>
              </a:path>
            </a:pathLst>
          </a:custGeom>
          <a:solidFill>
            <a:srgbClr val="C5E0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45" name="Google Shape;1045;p46"/>
          <p:cNvCxnSpPr/>
          <p:nvPr/>
        </p:nvCxnSpPr>
        <p:spPr>
          <a:xfrm>
            <a:off x="1111250" y="2984500"/>
            <a:ext cx="98013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046" name="Google Shape;1046;p46"/>
          <p:cNvCxnSpPr/>
          <p:nvPr/>
        </p:nvCxnSpPr>
        <p:spPr>
          <a:xfrm>
            <a:off x="1111250" y="4711700"/>
            <a:ext cx="98013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047" name="Google Shape;1047;p46"/>
          <p:cNvSpPr txBox="1"/>
          <p:nvPr/>
        </p:nvSpPr>
        <p:spPr>
          <a:xfrm>
            <a:off x="3533775" y="4997450"/>
            <a:ext cx="7378800" cy="13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58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a </a:t>
            </a: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“moving-target”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make Nigeria a progressively easier place to do business</a:t>
            </a:r>
            <a:endParaRPr/>
          </a:p>
          <a:p>
            <a:pPr marL="1587" marR="0" lvl="1" indent="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Means to constantly </a:t>
            </a: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measure and monitor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improvements</a:t>
            </a:r>
            <a:endParaRPr/>
          </a:p>
          <a:p>
            <a:pPr marL="1587" marR="0" lvl="1" indent="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Effect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hands-on implementation support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the changes and improvements</a:t>
            </a:r>
            <a:endParaRPr/>
          </a:p>
        </p:txBody>
      </p:sp>
      <p:sp>
        <p:nvSpPr>
          <p:cNvPr id="1048" name="Google Shape;1048;p46"/>
          <p:cNvSpPr txBox="1"/>
          <p:nvPr/>
        </p:nvSpPr>
        <p:spPr>
          <a:xfrm>
            <a:off x="887412" y="5129212"/>
            <a:ext cx="2143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ts val="1800"/>
              <a:buFont typeface="Calibri"/>
              <a:buNone/>
            </a:pPr>
            <a:r>
              <a:rPr lang="en-US" sz="1800" b="1" i="0" u="none">
                <a:solidFill>
                  <a:srgbClr val="548235"/>
                </a:solidFill>
                <a:latin typeface="Calibri"/>
                <a:ea typeface="Calibri"/>
                <a:cs typeface="Calibri"/>
                <a:sym typeface="Calibri"/>
              </a:rPr>
              <a:t>Continuous Improvement</a:t>
            </a:r>
            <a:endParaRPr/>
          </a:p>
        </p:txBody>
      </p:sp>
      <p:sp>
        <p:nvSpPr>
          <p:cNvPr id="1049" name="Google Shape;1049;p46"/>
          <p:cNvSpPr txBox="1"/>
          <p:nvPr/>
        </p:nvSpPr>
        <p:spPr>
          <a:xfrm>
            <a:off x="3533775" y="3063875"/>
            <a:ext cx="7378800" cy="15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58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Foster </a:t>
            </a: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cooperation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between the ministries, Agencies and also across States, National Assembly and Private Sector</a:t>
            </a:r>
            <a:endParaRPr/>
          </a:p>
          <a:p>
            <a:pPr marL="1587" marR="0" lvl="1" indent="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Effective </a:t>
            </a: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coordination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between all the relevant agencies to provide a unified view of implications and improvements</a:t>
            </a:r>
            <a:endParaRPr/>
          </a:p>
          <a:p>
            <a:pPr marL="1587" marR="0" lvl="1" indent="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Proper </a:t>
            </a: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planning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eliminate the critical binding constraints</a:t>
            </a:r>
            <a:endParaRPr/>
          </a:p>
        </p:txBody>
      </p:sp>
      <p:sp>
        <p:nvSpPr>
          <p:cNvPr id="1050" name="Google Shape;1050;p46"/>
          <p:cNvSpPr txBox="1"/>
          <p:nvPr/>
        </p:nvSpPr>
        <p:spPr>
          <a:xfrm>
            <a:off x="1333500" y="3678237"/>
            <a:ext cx="1303200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ts val="1800"/>
              <a:buFont typeface="Calibri"/>
              <a:buNone/>
            </a:pPr>
            <a:r>
              <a:rPr lang="en-US" sz="1800" b="1" i="0" u="none">
                <a:solidFill>
                  <a:srgbClr val="548235"/>
                </a:solidFill>
                <a:latin typeface="Calibri"/>
                <a:ea typeface="Calibri"/>
                <a:cs typeface="Calibri"/>
                <a:sym typeface="Calibri"/>
              </a:rPr>
              <a:t>Collaboration</a:t>
            </a:r>
            <a:endParaRPr/>
          </a:p>
        </p:txBody>
      </p:sp>
      <p:sp>
        <p:nvSpPr>
          <p:cNvPr id="1051" name="Google Shape;1051;p46"/>
          <p:cNvSpPr txBox="1"/>
          <p:nvPr/>
        </p:nvSpPr>
        <p:spPr>
          <a:xfrm>
            <a:off x="1209675" y="2024062"/>
            <a:ext cx="18210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ts val="1800"/>
              <a:buFont typeface="Calibri"/>
              <a:buNone/>
            </a:pPr>
            <a:r>
              <a:rPr lang="en-US" sz="1800" b="1" i="0" u="none">
                <a:solidFill>
                  <a:srgbClr val="548235"/>
                </a:solidFill>
                <a:latin typeface="Calibri"/>
                <a:ea typeface="Calibri"/>
                <a:cs typeface="Calibri"/>
                <a:sym typeface="Calibri"/>
              </a:rPr>
              <a:t>Institutionalization</a:t>
            </a:r>
            <a:endParaRPr/>
          </a:p>
        </p:txBody>
      </p:sp>
      <p:sp>
        <p:nvSpPr>
          <p:cNvPr id="1052" name="Google Shape;1052;p46"/>
          <p:cNvSpPr txBox="1"/>
          <p:nvPr/>
        </p:nvSpPr>
        <p:spPr>
          <a:xfrm>
            <a:off x="3533775" y="1323975"/>
            <a:ext cx="7378800" cy="15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58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capacity of the Agencies to deliver</a:t>
            </a:r>
            <a:endParaRPr/>
          </a:p>
          <a:p>
            <a:pPr marL="1587" marR="0" lvl="1" indent="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Strengthen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capabilities of the Agencies for the long-term, to </a:t>
            </a: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sustain the improvements</a:t>
            </a:r>
            <a:r>
              <a:rPr lang="en-US" sz="18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an on-going basis</a:t>
            </a:r>
            <a:endParaRPr/>
          </a:p>
          <a:p>
            <a:pPr marL="1587" marR="0" lvl="1" indent="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Strong </a:t>
            </a: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political will and determination by the government</a:t>
            </a:r>
            <a:r>
              <a:rPr lang="en-US" sz="18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effect changes and improvement</a:t>
            </a:r>
            <a:endParaRPr/>
          </a:p>
        </p:txBody>
      </p:sp>
      <p:sp>
        <p:nvSpPr>
          <p:cNvPr id="1053" name="Google Shape;1053;p46"/>
          <p:cNvSpPr txBox="1"/>
          <p:nvPr/>
        </p:nvSpPr>
        <p:spPr>
          <a:xfrm>
            <a:off x="454025" y="465125"/>
            <a:ext cx="88089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US" sz="2800" b="0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underlying key objectives of the In</a:t>
            </a: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tervention </a:t>
            </a:r>
            <a:r>
              <a:rPr lang="en-US" sz="2800" b="0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remain constant</a:t>
            </a:r>
            <a:endParaRPr/>
          </a:p>
        </p:txBody>
      </p:sp>
      <p:sp>
        <p:nvSpPr>
          <p:cNvPr id="1054" name="Google Shape;1054;p46"/>
          <p:cNvSpPr txBox="1"/>
          <p:nvPr/>
        </p:nvSpPr>
        <p:spPr>
          <a:xfrm rot="10800000" flipH="1">
            <a:off x="6405562" y="6746950"/>
            <a:ext cx="4630800" cy="28500"/>
          </a:xfrm>
          <a:prstGeom prst="rect">
            <a:avLst/>
          </a:prstGeom>
          <a:solidFill>
            <a:srgbClr val="A9D18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5" name="Google Shape;1055;p46"/>
          <p:cNvSpPr txBox="1"/>
          <p:nvPr/>
        </p:nvSpPr>
        <p:spPr>
          <a:xfrm>
            <a:off x="9613962" y="6586463"/>
            <a:ext cx="2227200" cy="172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8275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Quattrocento Sans"/>
              <a:buNone/>
            </a:pPr>
            <a:r>
              <a:rPr lang="en-US" sz="1000" b="1" i="0" u="none" dirty="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PAGE 25</a:t>
            </a:r>
            <a:endParaRPr dirty="0"/>
          </a:p>
        </p:txBody>
      </p:sp>
      <p:grpSp>
        <p:nvGrpSpPr>
          <p:cNvPr id="1056" name="Google Shape;1056;p46"/>
          <p:cNvGrpSpPr/>
          <p:nvPr/>
        </p:nvGrpSpPr>
        <p:grpSpPr>
          <a:xfrm>
            <a:off x="0" y="0"/>
            <a:ext cx="12192001" cy="82545"/>
            <a:chOff x="-1" y="292"/>
            <a:chExt cx="12192001" cy="97583"/>
          </a:xfrm>
        </p:grpSpPr>
        <p:sp>
          <p:nvSpPr>
            <p:cNvPr id="1057" name="Google Shape;1057;p46"/>
            <p:cNvSpPr txBox="1"/>
            <p:nvPr/>
          </p:nvSpPr>
          <p:spPr>
            <a:xfrm flipH="1">
              <a:off x="31800" y="292"/>
              <a:ext cx="12160200" cy="97500"/>
            </a:xfrm>
            <a:prstGeom prst="rect">
              <a:avLst/>
            </a:prstGeom>
            <a:solidFill>
              <a:srgbClr val="5482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46"/>
            <p:cNvSpPr/>
            <p:nvPr/>
          </p:nvSpPr>
          <p:spPr>
            <a:xfrm>
              <a:off x="10001" y="292"/>
              <a:ext cx="6598765" cy="97583"/>
            </a:xfrm>
            <a:custGeom>
              <a:avLst/>
              <a:gdLst/>
              <a:ahLst/>
              <a:cxnLst/>
              <a:rect l="l" t="t" r="r" b="b"/>
              <a:pathLst>
                <a:path w="4173" h="94" extrusionOk="0">
                  <a:moveTo>
                    <a:pt x="4121" y="0"/>
                  </a:moveTo>
                  <a:lnTo>
                    <a:pt x="4173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4121" y="0"/>
                  </a:lnTo>
                  <a:close/>
                </a:path>
              </a:pathLst>
            </a:custGeom>
            <a:solidFill>
              <a:srgbClr val="A9D18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46"/>
            <p:cNvSpPr/>
            <p:nvPr/>
          </p:nvSpPr>
          <p:spPr>
            <a:xfrm>
              <a:off x="-1" y="292"/>
              <a:ext cx="4048128" cy="97583"/>
            </a:xfrm>
            <a:custGeom>
              <a:avLst/>
              <a:gdLst/>
              <a:ahLst/>
              <a:cxnLst/>
              <a:rect l="l" t="t" r="r" b="b"/>
              <a:pathLst>
                <a:path w="2560" h="94" extrusionOk="0">
                  <a:moveTo>
                    <a:pt x="2508" y="0"/>
                  </a:moveTo>
                  <a:lnTo>
                    <a:pt x="2560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2508" y="0"/>
                  </a:lnTo>
                  <a:close/>
                </a:path>
              </a:pathLst>
            </a:custGeom>
            <a:solidFill>
              <a:srgbClr val="C5E0B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60" name="Google Shape;1060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52012" y="401637"/>
            <a:ext cx="2089150" cy="46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5" name="Google Shape;1065;p47"/>
          <p:cNvGrpSpPr/>
          <p:nvPr/>
        </p:nvGrpSpPr>
        <p:grpSpPr>
          <a:xfrm>
            <a:off x="9351962" y="0"/>
            <a:ext cx="2828925" cy="1120775"/>
            <a:chOff x="9351336" y="0"/>
            <a:chExt cx="2830204" cy="1120287"/>
          </a:xfrm>
        </p:grpSpPr>
        <p:sp>
          <p:nvSpPr>
            <p:cNvPr id="1066" name="Google Shape;1066;p47"/>
            <p:cNvSpPr/>
            <p:nvPr/>
          </p:nvSpPr>
          <p:spPr>
            <a:xfrm>
              <a:off x="9351336" y="0"/>
              <a:ext cx="550490" cy="366282"/>
            </a:xfrm>
            <a:custGeom>
              <a:avLst/>
              <a:gdLst/>
              <a:ahLst/>
              <a:cxnLst/>
              <a:rect l="l" t="t" r="r" b="b"/>
              <a:pathLst>
                <a:path w="354" h="205" extrusionOk="0">
                  <a:moveTo>
                    <a:pt x="354" y="205"/>
                  </a:moveTo>
                  <a:lnTo>
                    <a:pt x="0" y="0"/>
                  </a:lnTo>
                  <a:lnTo>
                    <a:pt x="354" y="0"/>
                  </a:lnTo>
                  <a:lnTo>
                    <a:pt x="354" y="205"/>
                  </a:lnTo>
                  <a:close/>
                </a:path>
              </a:pathLst>
            </a:custGeom>
            <a:solidFill>
              <a:srgbClr val="A3E2A1"/>
            </a:solidFill>
            <a:ln w="9525" cap="flat" cmpd="sng">
              <a:solidFill>
                <a:srgbClr val="A3E2A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47"/>
            <p:cNvSpPr/>
            <p:nvPr/>
          </p:nvSpPr>
          <p:spPr>
            <a:xfrm>
              <a:off x="9901827" y="0"/>
              <a:ext cx="569151" cy="745071"/>
            </a:xfrm>
            <a:custGeom>
              <a:avLst/>
              <a:gdLst/>
              <a:ahLst/>
              <a:cxnLst/>
              <a:rect l="l" t="t" r="r" b="b"/>
              <a:pathLst>
                <a:path w="366" h="417" extrusionOk="0">
                  <a:moveTo>
                    <a:pt x="366" y="417"/>
                  </a:moveTo>
                  <a:lnTo>
                    <a:pt x="0" y="205"/>
                  </a:lnTo>
                  <a:lnTo>
                    <a:pt x="354" y="0"/>
                  </a:lnTo>
                  <a:lnTo>
                    <a:pt x="366" y="0"/>
                  </a:lnTo>
                  <a:lnTo>
                    <a:pt x="366" y="417"/>
                  </a:lnTo>
                  <a:close/>
                </a:path>
              </a:pathLst>
            </a:custGeom>
            <a:solidFill>
              <a:srgbClr val="A1DB90"/>
            </a:solidFill>
            <a:ln w="9525" cap="flat" cmpd="sng">
              <a:solidFill>
                <a:srgbClr val="A1DB9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47"/>
            <p:cNvSpPr/>
            <p:nvPr/>
          </p:nvSpPr>
          <p:spPr>
            <a:xfrm>
              <a:off x="9901827" y="0"/>
              <a:ext cx="550490" cy="366282"/>
            </a:xfrm>
            <a:custGeom>
              <a:avLst/>
              <a:gdLst/>
              <a:ahLst/>
              <a:cxnLst/>
              <a:rect l="l" t="t" r="r" b="b"/>
              <a:pathLst>
                <a:path w="354" h="205" extrusionOk="0">
                  <a:moveTo>
                    <a:pt x="354" y="0"/>
                  </a:moveTo>
                  <a:lnTo>
                    <a:pt x="0" y="205"/>
                  </a:lnTo>
                  <a:lnTo>
                    <a:pt x="0" y="0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B6E6AF"/>
            </a:solidFill>
            <a:ln w="9525" cap="flat" cmpd="sng">
              <a:solidFill>
                <a:srgbClr val="B6E6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47"/>
            <p:cNvSpPr/>
            <p:nvPr/>
          </p:nvSpPr>
          <p:spPr>
            <a:xfrm>
              <a:off x="10470977" y="366282"/>
              <a:ext cx="569151" cy="754005"/>
            </a:xfrm>
            <a:custGeom>
              <a:avLst/>
              <a:gdLst/>
              <a:ahLst/>
              <a:cxnLst/>
              <a:rect l="l" t="t" r="r" b="b"/>
              <a:pathLst>
                <a:path w="366" h="422" extrusionOk="0">
                  <a:moveTo>
                    <a:pt x="366" y="422"/>
                  </a:moveTo>
                  <a:lnTo>
                    <a:pt x="0" y="212"/>
                  </a:lnTo>
                  <a:lnTo>
                    <a:pt x="366" y="0"/>
                  </a:lnTo>
                  <a:lnTo>
                    <a:pt x="366" y="422"/>
                  </a:lnTo>
                  <a:close/>
                </a:path>
              </a:pathLst>
            </a:custGeom>
            <a:solidFill>
              <a:srgbClr val="85BD64"/>
            </a:solidFill>
            <a:ln w="9525" cap="flat" cmpd="sng">
              <a:solidFill>
                <a:srgbClr val="85BD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47"/>
            <p:cNvSpPr/>
            <p:nvPr/>
          </p:nvSpPr>
          <p:spPr>
            <a:xfrm>
              <a:off x="10470977" y="0"/>
              <a:ext cx="569151" cy="745071"/>
            </a:xfrm>
            <a:custGeom>
              <a:avLst/>
              <a:gdLst/>
              <a:ahLst/>
              <a:cxnLst/>
              <a:rect l="l" t="t" r="r" b="b"/>
              <a:pathLst>
                <a:path w="366" h="417" extrusionOk="0">
                  <a:moveTo>
                    <a:pt x="12" y="0"/>
                  </a:moveTo>
                  <a:lnTo>
                    <a:pt x="366" y="205"/>
                  </a:lnTo>
                  <a:lnTo>
                    <a:pt x="0" y="417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6993D"/>
            </a:solidFill>
            <a:ln w="9525" cap="flat" cmpd="sng">
              <a:solidFill>
                <a:srgbClr val="5699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47"/>
            <p:cNvSpPr/>
            <p:nvPr/>
          </p:nvSpPr>
          <p:spPr>
            <a:xfrm>
              <a:off x="10489638" y="0"/>
              <a:ext cx="550490" cy="366282"/>
            </a:xfrm>
            <a:custGeom>
              <a:avLst/>
              <a:gdLst/>
              <a:ahLst/>
              <a:cxnLst/>
              <a:rect l="l" t="t" r="r" b="b"/>
              <a:pathLst>
                <a:path w="354" h="205" extrusionOk="0">
                  <a:moveTo>
                    <a:pt x="354" y="205"/>
                  </a:moveTo>
                  <a:lnTo>
                    <a:pt x="0" y="0"/>
                  </a:lnTo>
                  <a:lnTo>
                    <a:pt x="354" y="0"/>
                  </a:lnTo>
                  <a:lnTo>
                    <a:pt x="354" y="205"/>
                  </a:lnTo>
                  <a:close/>
                </a:path>
              </a:pathLst>
            </a:custGeom>
            <a:solidFill>
              <a:srgbClr val="4D9038"/>
            </a:solidFill>
            <a:ln w="9525" cap="flat" cmpd="sng">
              <a:solidFill>
                <a:srgbClr val="4D90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47"/>
            <p:cNvSpPr/>
            <p:nvPr/>
          </p:nvSpPr>
          <p:spPr>
            <a:xfrm>
              <a:off x="11040128" y="366282"/>
              <a:ext cx="569151" cy="754005"/>
            </a:xfrm>
            <a:custGeom>
              <a:avLst/>
              <a:gdLst/>
              <a:ahLst/>
              <a:cxnLst/>
              <a:rect l="l" t="t" r="r" b="b"/>
              <a:pathLst>
                <a:path w="366" h="422" extrusionOk="0">
                  <a:moveTo>
                    <a:pt x="0" y="0"/>
                  </a:moveTo>
                  <a:lnTo>
                    <a:pt x="366" y="212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BC66"/>
            </a:solidFill>
            <a:ln w="9525" cap="flat" cmpd="sng">
              <a:solidFill>
                <a:srgbClr val="82BC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47"/>
            <p:cNvSpPr/>
            <p:nvPr/>
          </p:nvSpPr>
          <p:spPr>
            <a:xfrm>
              <a:off x="11040128" y="0"/>
              <a:ext cx="569151" cy="745071"/>
            </a:xfrm>
            <a:custGeom>
              <a:avLst/>
              <a:gdLst/>
              <a:ahLst/>
              <a:cxnLst/>
              <a:rect l="l" t="t" r="r" b="b"/>
              <a:pathLst>
                <a:path w="366" h="417" extrusionOk="0">
                  <a:moveTo>
                    <a:pt x="366" y="417"/>
                  </a:moveTo>
                  <a:lnTo>
                    <a:pt x="0" y="205"/>
                  </a:lnTo>
                  <a:lnTo>
                    <a:pt x="354" y="0"/>
                  </a:lnTo>
                  <a:lnTo>
                    <a:pt x="366" y="0"/>
                  </a:lnTo>
                  <a:lnTo>
                    <a:pt x="366" y="417"/>
                  </a:lnTo>
                  <a:close/>
                </a:path>
              </a:pathLst>
            </a:custGeom>
            <a:solidFill>
              <a:srgbClr val="70A859"/>
            </a:solidFill>
            <a:ln w="9525" cap="flat" cmpd="sng">
              <a:solidFill>
                <a:srgbClr val="70A8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47"/>
            <p:cNvSpPr/>
            <p:nvPr/>
          </p:nvSpPr>
          <p:spPr>
            <a:xfrm>
              <a:off x="11040128" y="0"/>
              <a:ext cx="550490" cy="366282"/>
            </a:xfrm>
            <a:custGeom>
              <a:avLst/>
              <a:gdLst/>
              <a:ahLst/>
              <a:cxnLst/>
              <a:rect l="l" t="t" r="r" b="b"/>
              <a:pathLst>
                <a:path w="354" h="205" extrusionOk="0">
                  <a:moveTo>
                    <a:pt x="354" y="0"/>
                  </a:moveTo>
                  <a:lnTo>
                    <a:pt x="0" y="205"/>
                  </a:lnTo>
                  <a:lnTo>
                    <a:pt x="0" y="0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42752D"/>
            </a:solidFill>
            <a:ln w="9525" cap="flat" cmpd="sng">
              <a:solidFill>
                <a:srgbClr val="4275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47"/>
            <p:cNvSpPr/>
            <p:nvPr/>
          </p:nvSpPr>
          <p:spPr>
            <a:xfrm>
              <a:off x="11609279" y="366282"/>
              <a:ext cx="569151" cy="754005"/>
            </a:xfrm>
            <a:custGeom>
              <a:avLst/>
              <a:gdLst/>
              <a:ahLst/>
              <a:cxnLst/>
              <a:rect l="l" t="t" r="r" b="b"/>
              <a:pathLst>
                <a:path w="366" h="422" extrusionOk="0">
                  <a:moveTo>
                    <a:pt x="366" y="422"/>
                  </a:moveTo>
                  <a:lnTo>
                    <a:pt x="0" y="212"/>
                  </a:lnTo>
                  <a:lnTo>
                    <a:pt x="366" y="0"/>
                  </a:lnTo>
                  <a:lnTo>
                    <a:pt x="366" y="422"/>
                  </a:lnTo>
                  <a:close/>
                </a:path>
              </a:pathLst>
            </a:custGeom>
            <a:solidFill>
              <a:srgbClr val="69A048"/>
            </a:solidFill>
            <a:ln w="9525" cap="flat" cmpd="sng">
              <a:solidFill>
                <a:srgbClr val="69A0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47"/>
            <p:cNvSpPr/>
            <p:nvPr/>
          </p:nvSpPr>
          <p:spPr>
            <a:xfrm>
              <a:off x="11609279" y="0"/>
              <a:ext cx="569151" cy="745071"/>
            </a:xfrm>
            <a:custGeom>
              <a:avLst/>
              <a:gdLst/>
              <a:ahLst/>
              <a:cxnLst/>
              <a:rect l="l" t="t" r="r" b="b"/>
              <a:pathLst>
                <a:path w="366" h="417" extrusionOk="0">
                  <a:moveTo>
                    <a:pt x="12" y="0"/>
                  </a:moveTo>
                  <a:lnTo>
                    <a:pt x="366" y="205"/>
                  </a:lnTo>
                  <a:lnTo>
                    <a:pt x="0" y="417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98C3A"/>
            </a:solidFill>
            <a:ln w="9525" cap="flat" cmpd="sng">
              <a:solidFill>
                <a:srgbClr val="598C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47"/>
            <p:cNvSpPr/>
            <p:nvPr/>
          </p:nvSpPr>
          <p:spPr>
            <a:xfrm>
              <a:off x="11627940" y="0"/>
              <a:ext cx="550490" cy="366282"/>
            </a:xfrm>
            <a:custGeom>
              <a:avLst/>
              <a:gdLst/>
              <a:ahLst/>
              <a:cxnLst/>
              <a:rect l="l" t="t" r="r" b="b"/>
              <a:pathLst>
                <a:path w="354" h="205" extrusionOk="0">
                  <a:moveTo>
                    <a:pt x="354" y="205"/>
                  </a:moveTo>
                  <a:lnTo>
                    <a:pt x="0" y="0"/>
                  </a:lnTo>
                  <a:lnTo>
                    <a:pt x="354" y="0"/>
                  </a:lnTo>
                  <a:lnTo>
                    <a:pt x="354" y="205"/>
                  </a:lnTo>
                  <a:close/>
                </a:path>
              </a:pathLst>
            </a:custGeom>
            <a:solidFill>
              <a:srgbClr val="426921"/>
            </a:solidFill>
            <a:ln w="9525" cap="flat" cmpd="sng">
              <a:solidFill>
                <a:srgbClr val="4269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47"/>
            <p:cNvSpPr/>
            <p:nvPr/>
          </p:nvSpPr>
          <p:spPr>
            <a:xfrm>
              <a:off x="12178430" y="366282"/>
              <a:ext cx="3110" cy="0"/>
            </a:xfrm>
            <a:custGeom>
              <a:avLst/>
              <a:gdLst/>
              <a:ahLst/>
              <a:cxnLst/>
              <a:rect l="l" t="t" r="r" b="b"/>
              <a:pathLst>
                <a:path w="2" h="120000" extrusionOk="0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23360F"/>
            </a:solidFill>
            <a:ln w="9525" cap="flat" cmpd="sng">
              <a:solidFill>
                <a:srgbClr val="23360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79" name="Google Shape;1079;p47"/>
          <p:cNvSpPr txBox="1"/>
          <p:nvPr/>
        </p:nvSpPr>
        <p:spPr>
          <a:xfrm>
            <a:off x="3979862" y="2995612"/>
            <a:ext cx="6089650" cy="1211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PEBEC/EBES Ofﬁce:  4th  Floor, Nigeria Investment Promotion Commission (NIPC),  Plot No. 1181  Aguiyi Ironsi Street,  Maitama, Abuja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T: +234 803 208 2832 | Email:  info@ebes.gov.ng | www.businessmadeeasy.ng | @EBESnigeria facebook.com/EBESnigeria</a:t>
            </a:r>
            <a:endParaRPr/>
          </a:p>
        </p:txBody>
      </p:sp>
      <p:sp>
        <p:nvSpPr>
          <p:cNvPr id="1080" name="Google Shape;1080;p47"/>
          <p:cNvSpPr txBox="1"/>
          <p:nvPr/>
        </p:nvSpPr>
        <p:spPr>
          <a:xfrm>
            <a:off x="5335587" y="2203450"/>
            <a:ext cx="311785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859"/>
              </a:buClr>
              <a:buSzPts val="4800"/>
              <a:buFont typeface="Calibri"/>
              <a:buNone/>
            </a:pPr>
            <a:r>
              <a:rPr lang="en-US" sz="4800" b="0" i="0" u="none" dirty="0">
                <a:solidFill>
                  <a:srgbClr val="70A859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dirty="0"/>
          </a:p>
        </p:txBody>
      </p:sp>
      <p:grpSp>
        <p:nvGrpSpPr>
          <p:cNvPr id="1081" name="Google Shape;1081;p47"/>
          <p:cNvGrpSpPr/>
          <p:nvPr/>
        </p:nvGrpSpPr>
        <p:grpSpPr>
          <a:xfrm rot="10800000" flipH="1">
            <a:off x="0" y="4505325"/>
            <a:ext cx="12192000" cy="2352675"/>
            <a:chOff x="1" y="3174"/>
            <a:chExt cx="12191999" cy="2240724"/>
          </a:xfrm>
        </p:grpSpPr>
        <p:sp>
          <p:nvSpPr>
            <p:cNvPr id="1082" name="Google Shape;1082;p47"/>
            <p:cNvSpPr/>
            <p:nvPr/>
          </p:nvSpPr>
          <p:spPr>
            <a:xfrm>
              <a:off x="11486837" y="1137986"/>
              <a:ext cx="705163" cy="1105912"/>
            </a:xfrm>
            <a:custGeom>
              <a:avLst/>
              <a:gdLst/>
              <a:ahLst/>
              <a:cxnLst/>
              <a:rect l="l" t="t" r="r" b="b"/>
              <a:pathLst>
                <a:path w="366" h="574" extrusionOk="0">
                  <a:moveTo>
                    <a:pt x="0" y="574"/>
                  </a:moveTo>
                  <a:lnTo>
                    <a:pt x="366" y="361"/>
                  </a:lnTo>
                  <a:lnTo>
                    <a:pt x="366" y="213"/>
                  </a:lnTo>
                  <a:lnTo>
                    <a:pt x="0" y="0"/>
                  </a:lnTo>
                  <a:lnTo>
                    <a:pt x="0" y="574"/>
                  </a:lnTo>
                  <a:close/>
                </a:path>
              </a:pathLst>
            </a:custGeom>
            <a:solidFill>
              <a:srgbClr val="EDEBE8"/>
            </a:solidFill>
            <a:ln w="9525" cap="flat" cmpd="sng">
              <a:solidFill>
                <a:srgbClr val="EDEB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47"/>
            <p:cNvSpPr/>
            <p:nvPr/>
          </p:nvSpPr>
          <p:spPr>
            <a:xfrm>
              <a:off x="11486837" y="3174"/>
              <a:ext cx="705163" cy="439282"/>
            </a:xfrm>
            <a:custGeom>
              <a:avLst/>
              <a:gdLst/>
              <a:ahLst/>
              <a:cxnLst/>
              <a:rect l="l" t="t" r="r" b="b"/>
              <a:pathLst>
                <a:path w="366" h="228" extrusionOk="0">
                  <a:moveTo>
                    <a:pt x="26" y="0"/>
                  </a:moveTo>
                  <a:lnTo>
                    <a:pt x="0" y="15"/>
                  </a:lnTo>
                  <a:lnTo>
                    <a:pt x="366" y="228"/>
                  </a:lnTo>
                  <a:lnTo>
                    <a:pt x="36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2E9E6"/>
            </a:solidFill>
            <a:ln w="9525" cap="flat" cmpd="sng">
              <a:solidFill>
                <a:srgbClr val="E2E9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47"/>
            <p:cNvSpPr/>
            <p:nvPr/>
          </p:nvSpPr>
          <p:spPr>
            <a:xfrm>
              <a:off x="11486838" y="3174"/>
              <a:ext cx="50095" cy="28900"/>
            </a:xfrm>
            <a:custGeom>
              <a:avLst/>
              <a:gdLst/>
              <a:ahLst/>
              <a:cxnLst/>
              <a:rect l="l" t="t" r="r" b="b"/>
              <a:pathLst>
                <a:path w="26" h="15" extrusionOk="0">
                  <a:moveTo>
                    <a:pt x="0" y="15"/>
                  </a:moveTo>
                  <a:lnTo>
                    <a:pt x="26" y="0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D6E6E2"/>
            </a:solidFill>
            <a:ln w="9525" cap="flat" cmpd="sng">
              <a:solidFill>
                <a:srgbClr val="D6E6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47"/>
            <p:cNvSpPr/>
            <p:nvPr/>
          </p:nvSpPr>
          <p:spPr>
            <a:xfrm>
              <a:off x="10527354" y="1137986"/>
              <a:ext cx="959484" cy="1105912"/>
            </a:xfrm>
            <a:custGeom>
              <a:avLst/>
              <a:gdLst/>
              <a:ahLst/>
              <a:cxnLst/>
              <a:rect l="l" t="t" r="r" b="b"/>
              <a:pathLst>
                <a:path w="498" h="574" extrusionOk="0">
                  <a:moveTo>
                    <a:pt x="498" y="0"/>
                  </a:moveTo>
                  <a:lnTo>
                    <a:pt x="0" y="288"/>
                  </a:lnTo>
                  <a:lnTo>
                    <a:pt x="498" y="574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EFEDE8"/>
            </a:solidFill>
            <a:ln w="9525" cap="flat" cmpd="sng">
              <a:solidFill>
                <a:srgbClr val="EFED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47"/>
            <p:cNvSpPr/>
            <p:nvPr/>
          </p:nvSpPr>
          <p:spPr>
            <a:xfrm>
              <a:off x="10527354" y="3176"/>
              <a:ext cx="959484" cy="583783"/>
            </a:xfrm>
            <a:custGeom>
              <a:avLst/>
              <a:gdLst/>
              <a:ahLst/>
              <a:cxnLst/>
              <a:rect l="l" t="t" r="r" b="b"/>
              <a:pathLst>
                <a:path w="498" h="303" extrusionOk="0">
                  <a:moveTo>
                    <a:pt x="0" y="303"/>
                  </a:moveTo>
                  <a:lnTo>
                    <a:pt x="498" y="15"/>
                  </a:lnTo>
                  <a:lnTo>
                    <a:pt x="471" y="0"/>
                  </a:lnTo>
                  <a:lnTo>
                    <a:pt x="0" y="0"/>
                  </a:lnTo>
                  <a:lnTo>
                    <a:pt x="0" y="303"/>
                  </a:lnTo>
                  <a:close/>
                </a:path>
              </a:pathLst>
            </a:custGeom>
            <a:solidFill>
              <a:srgbClr val="F2F0ED"/>
            </a:solidFill>
            <a:ln w="9525" cap="flat" cmpd="sng">
              <a:solidFill>
                <a:srgbClr val="F2F0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47"/>
            <p:cNvSpPr/>
            <p:nvPr/>
          </p:nvSpPr>
          <p:spPr>
            <a:xfrm>
              <a:off x="11434818" y="3174"/>
              <a:ext cx="52020" cy="28900"/>
            </a:xfrm>
            <a:custGeom>
              <a:avLst/>
              <a:gdLst/>
              <a:ahLst/>
              <a:cxnLst/>
              <a:rect l="l" t="t" r="r" b="b"/>
              <a:pathLst>
                <a:path w="27" h="15" extrusionOk="0">
                  <a:moveTo>
                    <a:pt x="0" y="0"/>
                  </a:moveTo>
                  <a:lnTo>
                    <a:pt x="27" y="15"/>
                  </a:lnTo>
                  <a:lnTo>
                    <a:pt x="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F0ED"/>
            </a:solidFill>
            <a:ln w="9525" cap="flat" cmpd="sng">
              <a:solidFill>
                <a:srgbClr val="F0F0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47"/>
            <p:cNvSpPr/>
            <p:nvPr/>
          </p:nvSpPr>
          <p:spPr>
            <a:xfrm>
              <a:off x="9569795" y="586957"/>
              <a:ext cx="957559" cy="1105912"/>
            </a:xfrm>
            <a:custGeom>
              <a:avLst/>
              <a:gdLst/>
              <a:ahLst/>
              <a:cxnLst/>
              <a:rect l="l" t="t" r="r" b="b"/>
              <a:pathLst>
                <a:path w="497" h="574" extrusionOk="0">
                  <a:moveTo>
                    <a:pt x="497" y="0"/>
                  </a:moveTo>
                  <a:lnTo>
                    <a:pt x="0" y="286"/>
                  </a:lnTo>
                  <a:lnTo>
                    <a:pt x="497" y="574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85CFB1"/>
            </a:solidFill>
            <a:ln w="9525" cap="flat" cmpd="sng">
              <a:solidFill>
                <a:srgbClr val="85C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47"/>
            <p:cNvSpPr/>
            <p:nvPr/>
          </p:nvSpPr>
          <p:spPr>
            <a:xfrm>
              <a:off x="9569795" y="3176"/>
              <a:ext cx="957559" cy="583783"/>
            </a:xfrm>
            <a:custGeom>
              <a:avLst/>
              <a:gdLst/>
              <a:ahLst/>
              <a:cxnLst/>
              <a:rect l="l" t="t" r="r" b="b"/>
              <a:pathLst>
                <a:path w="497" h="303" extrusionOk="0">
                  <a:moveTo>
                    <a:pt x="27" y="0"/>
                  </a:moveTo>
                  <a:lnTo>
                    <a:pt x="0" y="15"/>
                  </a:lnTo>
                  <a:lnTo>
                    <a:pt x="497" y="303"/>
                  </a:lnTo>
                  <a:lnTo>
                    <a:pt x="49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A5E2C8"/>
            </a:solidFill>
            <a:ln w="9525" cap="flat" cmpd="sng">
              <a:solidFill>
                <a:srgbClr val="A5E2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47"/>
            <p:cNvSpPr/>
            <p:nvPr/>
          </p:nvSpPr>
          <p:spPr>
            <a:xfrm>
              <a:off x="8616091" y="3176"/>
              <a:ext cx="953704" cy="583783"/>
            </a:xfrm>
            <a:custGeom>
              <a:avLst/>
              <a:gdLst/>
              <a:ahLst/>
              <a:cxnLst/>
              <a:rect l="l" t="t" r="r" b="b"/>
              <a:pathLst>
                <a:path w="495" h="303" extrusionOk="0">
                  <a:moveTo>
                    <a:pt x="0" y="303"/>
                  </a:moveTo>
                  <a:lnTo>
                    <a:pt x="495" y="15"/>
                  </a:lnTo>
                  <a:lnTo>
                    <a:pt x="470" y="0"/>
                  </a:lnTo>
                  <a:lnTo>
                    <a:pt x="0" y="0"/>
                  </a:lnTo>
                  <a:lnTo>
                    <a:pt x="0" y="303"/>
                  </a:lnTo>
                  <a:close/>
                </a:path>
              </a:pathLst>
            </a:custGeom>
            <a:solidFill>
              <a:srgbClr val="69D8A3"/>
            </a:solidFill>
            <a:ln w="9525" cap="flat" cmpd="sng">
              <a:solidFill>
                <a:srgbClr val="69D8A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47"/>
            <p:cNvSpPr/>
            <p:nvPr/>
          </p:nvSpPr>
          <p:spPr>
            <a:xfrm>
              <a:off x="9521630" y="3174"/>
              <a:ext cx="48167" cy="28900"/>
            </a:xfrm>
            <a:custGeom>
              <a:avLst/>
              <a:gdLst/>
              <a:ahLst/>
              <a:cxnLst/>
              <a:rect l="l" t="t" r="r" b="b"/>
              <a:pathLst>
                <a:path w="25" h="15" extrusionOk="0">
                  <a:moveTo>
                    <a:pt x="0" y="0"/>
                  </a:moveTo>
                  <a:lnTo>
                    <a:pt x="25" y="15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DFBD"/>
            </a:solidFill>
            <a:ln w="9525" cap="flat" cmpd="sng">
              <a:solidFill>
                <a:srgbClr val="8EDF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47"/>
            <p:cNvSpPr/>
            <p:nvPr/>
          </p:nvSpPr>
          <p:spPr>
            <a:xfrm>
              <a:off x="7656607" y="3176"/>
              <a:ext cx="959484" cy="583783"/>
            </a:xfrm>
            <a:custGeom>
              <a:avLst/>
              <a:gdLst/>
              <a:ahLst/>
              <a:cxnLst/>
              <a:rect l="l" t="t" r="r" b="b"/>
              <a:pathLst>
                <a:path w="498" h="303" extrusionOk="0">
                  <a:moveTo>
                    <a:pt x="27" y="0"/>
                  </a:moveTo>
                  <a:lnTo>
                    <a:pt x="0" y="15"/>
                  </a:lnTo>
                  <a:lnTo>
                    <a:pt x="498" y="303"/>
                  </a:lnTo>
                  <a:lnTo>
                    <a:pt x="49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5ED697"/>
            </a:solidFill>
            <a:ln w="9525" cap="flat" cmpd="sng">
              <a:solidFill>
                <a:srgbClr val="5ED69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47"/>
            <p:cNvSpPr/>
            <p:nvPr/>
          </p:nvSpPr>
          <p:spPr>
            <a:xfrm>
              <a:off x="6699050" y="3176"/>
              <a:ext cx="957559" cy="583783"/>
            </a:xfrm>
            <a:custGeom>
              <a:avLst/>
              <a:gdLst/>
              <a:ahLst/>
              <a:cxnLst/>
              <a:rect l="l" t="t" r="r" b="b"/>
              <a:pathLst>
                <a:path w="497" h="303" extrusionOk="0">
                  <a:moveTo>
                    <a:pt x="0" y="303"/>
                  </a:moveTo>
                  <a:lnTo>
                    <a:pt x="497" y="15"/>
                  </a:lnTo>
                  <a:lnTo>
                    <a:pt x="470" y="0"/>
                  </a:lnTo>
                  <a:lnTo>
                    <a:pt x="0" y="0"/>
                  </a:lnTo>
                  <a:lnTo>
                    <a:pt x="0" y="303"/>
                  </a:lnTo>
                  <a:close/>
                </a:path>
              </a:pathLst>
            </a:custGeom>
            <a:solidFill>
              <a:srgbClr val="95E1AE"/>
            </a:solidFill>
            <a:ln w="9525" cap="flat" cmpd="sng">
              <a:solidFill>
                <a:srgbClr val="95E1A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47"/>
            <p:cNvSpPr/>
            <p:nvPr/>
          </p:nvSpPr>
          <p:spPr>
            <a:xfrm>
              <a:off x="7604587" y="3174"/>
              <a:ext cx="52020" cy="28900"/>
            </a:xfrm>
            <a:custGeom>
              <a:avLst/>
              <a:gdLst/>
              <a:ahLst/>
              <a:cxnLst/>
              <a:rect l="l" t="t" r="r" b="b"/>
              <a:pathLst>
                <a:path w="27" h="15" extrusionOk="0">
                  <a:moveTo>
                    <a:pt x="0" y="0"/>
                  </a:moveTo>
                  <a:lnTo>
                    <a:pt x="27" y="15"/>
                  </a:lnTo>
                  <a:lnTo>
                    <a:pt x="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DFAC"/>
            </a:solidFill>
            <a:ln w="9525" cap="flat" cmpd="sng">
              <a:solidFill>
                <a:srgbClr val="87DFA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47"/>
            <p:cNvSpPr/>
            <p:nvPr/>
          </p:nvSpPr>
          <p:spPr>
            <a:xfrm>
              <a:off x="5745345" y="3176"/>
              <a:ext cx="953704" cy="583783"/>
            </a:xfrm>
            <a:custGeom>
              <a:avLst/>
              <a:gdLst/>
              <a:ahLst/>
              <a:cxnLst/>
              <a:rect l="l" t="t" r="r" b="b"/>
              <a:pathLst>
                <a:path w="495" h="303" extrusionOk="0">
                  <a:moveTo>
                    <a:pt x="25" y="0"/>
                  </a:moveTo>
                  <a:lnTo>
                    <a:pt x="0" y="15"/>
                  </a:lnTo>
                  <a:lnTo>
                    <a:pt x="495" y="303"/>
                  </a:lnTo>
                  <a:lnTo>
                    <a:pt x="49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BFE8CA"/>
            </a:solidFill>
            <a:ln w="9525" cap="flat" cmpd="sng">
              <a:solidFill>
                <a:srgbClr val="BFE8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47"/>
            <p:cNvSpPr/>
            <p:nvPr/>
          </p:nvSpPr>
          <p:spPr>
            <a:xfrm>
              <a:off x="5745346" y="3174"/>
              <a:ext cx="48167" cy="28900"/>
            </a:xfrm>
            <a:custGeom>
              <a:avLst/>
              <a:gdLst/>
              <a:ahLst/>
              <a:cxnLst/>
              <a:rect l="l" t="t" r="r" b="b"/>
              <a:pathLst>
                <a:path w="25" h="15" extrusionOk="0">
                  <a:moveTo>
                    <a:pt x="0" y="15"/>
                  </a:moveTo>
                  <a:lnTo>
                    <a:pt x="25" y="0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BFE9CA"/>
            </a:solidFill>
            <a:ln w="9525" cap="flat" cmpd="sng">
              <a:solidFill>
                <a:srgbClr val="BFE9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47"/>
            <p:cNvSpPr/>
            <p:nvPr/>
          </p:nvSpPr>
          <p:spPr>
            <a:xfrm>
              <a:off x="4785862" y="32074"/>
              <a:ext cx="959484" cy="1105912"/>
            </a:xfrm>
            <a:custGeom>
              <a:avLst/>
              <a:gdLst/>
              <a:ahLst/>
              <a:cxnLst/>
              <a:rect l="l" t="t" r="r" b="b"/>
              <a:pathLst>
                <a:path w="498" h="574" extrusionOk="0">
                  <a:moveTo>
                    <a:pt x="498" y="0"/>
                  </a:moveTo>
                  <a:lnTo>
                    <a:pt x="0" y="288"/>
                  </a:lnTo>
                  <a:lnTo>
                    <a:pt x="498" y="574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DFEFDF"/>
            </a:solidFill>
            <a:ln w="9525" cap="flat" cmpd="sng">
              <a:solidFill>
                <a:srgbClr val="DFEF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47"/>
            <p:cNvSpPr/>
            <p:nvPr/>
          </p:nvSpPr>
          <p:spPr>
            <a:xfrm>
              <a:off x="4785862" y="3176"/>
              <a:ext cx="959484" cy="583783"/>
            </a:xfrm>
            <a:custGeom>
              <a:avLst/>
              <a:gdLst/>
              <a:ahLst/>
              <a:cxnLst/>
              <a:rect l="l" t="t" r="r" b="b"/>
              <a:pathLst>
                <a:path w="498" h="303" extrusionOk="0">
                  <a:moveTo>
                    <a:pt x="0" y="303"/>
                  </a:moveTo>
                  <a:lnTo>
                    <a:pt x="498" y="15"/>
                  </a:lnTo>
                  <a:lnTo>
                    <a:pt x="471" y="0"/>
                  </a:lnTo>
                  <a:lnTo>
                    <a:pt x="0" y="0"/>
                  </a:lnTo>
                  <a:lnTo>
                    <a:pt x="0" y="303"/>
                  </a:lnTo>
                  <a:close/>
                </a:path>
              </a:pathLst>
            </a:custGeom>
            <a:solidFill>
              <a:srgbClr val="E9F2E9"/>
            </a:solidFill>
            <a:ln w="9525" cap="flat" cmpd="sng">
              <a:solidFill>
                <a:srgbClr val="E9F2E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47"/>
            <p:cNvSpPr/>
            <p:nvPr/>
          </p:nvSpPr>
          <p:spPr>
            <a:xfrm>
              <a:off x="3828303" y="32074"/>
              <a:ext cx="957559" cy="1105912"/>
            </a:xfrm>
            <a:custGeom>
              <a:avLst/>
              <a:gdLst/>
              <a:ahLst/>
              <a:cxnLst/>
              <a:rect l="l" t="t" r="r" b="b"/>
              <a:pathLst>
                <a:path w="497" h="574" extrusionOk="0">
                  <a:moveTo>
                    <a:pt x="0" y="574"/>
                  </a:moveTo>
                  <a:lnTo>
                    <a:pt x="497" y="288"/>
                  </a:lnTo>
                  <a:lnTo>
                    <a:pt x="0" y="0"/>
                  </a:lnTo>
                  <a:lnTo>
                    <a:pt x="0" y="574"/>
                  </a:lnTo>
                  <a:close/>
                </a:path>
              </a:pathLst>
            </a:custGeom>
            <a:solidFill>
              <a:srgbClr val="EBF2E9"/>
            </a:solidFill>
            <a:ln w="9525" cap="flat" cmpd="sng">
              <a:solidFill>
                <a:srgbClr val="EBF2E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47"/>
            <p:cNvSpPr/>
            <p:nvPr/>
          </p:nvSpPr>
          <p:spPr>
            <a:xfrm>
              <a:off x="3828303" y="3174"/>
              <a:ext cx="52020" cy="28900"/>
            </a:xfrm>
            <a:custGeom>
              <a:avLst/>
              <a:gdLst/>
              <a:ahLst/>
              <a:cxnLst/>
              <a:rect l="l" t="t" r="r" b="b"/>
              <a:pathLst>
                <a:path w="27" h="15" extrusionOk="0">
                  <a:moveTo>
                    <a:pt x="0" y="15"/>
                  </a:moveTo>
                  <a:lnTo>
                    <a:pt x="27" y="0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DDF0E2"/>
            </a:solidFill>
            <a:ln w="9525" cap="flat" cmpd="sng">
              <a:solidFill>
                <a:srgbClr val="DDF0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47"/>
            <p:cNvSpPr/>
            <p:nvPr/>
          </p:nvSpPr>
          <p:spPr>
            <a:xfrm>
              <a:off x="2870746" y="586957"/>
              <a:ext cx="957559" cy="1105912"/>
            </a:xfrm>
            <a:custGeom>
              <a:avLst/>
              <a:gdLst/>
              <a:ahLst/>
              <a:cxnLst/>
              <a:rect l="l" t="t" r="r" b="b"/>
              <a:pathLst>
                <a:path w="497" h="574" extrusionOk="0">
                  <a:moveTo>
                    <a:pt x="0" y="574"/>
                  </a:moveTo>
                  <a:lnTo>
                    <a:pt x="497" y="286"/>
                  </a:lnTo>
                  <a:lnTo>
                    <a:pt x="0" y="0"/>
                  </a:lnTo>
                  <a:lnTo>
                    <a:pt x="0" y="574"/>
                  </a:lnTo>
                  <a:close/>
                </a:path>
              </a:pathLst>
            </a:custGeom>
            <a:solidFill>
              <a:srgbClr val="A3E2A1"/>
            </a:solidFill>
            <a:ln w="9525" cap="flat" cmpd="sng">
              <a:solidFill>
                <a:srgbClr val="A3E2A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47"/>
            <p:cNvSpPr/>
            <p:nvPr/>
          </p:nvSpPr>
          <p:spPr>
            <a:xfrm>
              <a:off x="2870746" y="32074"/>
              <a:ext cx="957559" cy="1105912"/>
            </a:xfrm>
            <a:custGeom>
              <a:avLst/>
              <a:gdLst/>
              <a:ahLst/>
              <a:cxnLst/>
              <a:rect l="l" t="t" r="r" b="b"/>
              <a:pathLst>
                <a:path w="497" h="574" extrusionOk="0">
                  <a:moveTo>
                    <a:pt x="497" y="0"/>
                  </a:moveTo>
                  <a:lnTo>
                    <a:pt x="0" y="288"/>
                  </a:lnTo>
                  <a:lnTo>
                    <a:pt x="497" y="574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CFEDCF"/>
            </a:solidFill>
            <a:ln w="9525" cap="flat" cmpd="sng">
              <a:solidFill>
                <a:srgbClr val="CFEDC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47"/>
            <p:cNvSpPr/>
            <p:nvPr/>
          </p:nvSpPr>
          <p:spPr>
            <a:xfrm>
              <a:off x="1915117" y="1137986"/>
              <a:ext cx="955631" cy="1105912"/>
            </a:xfrm>
            <a:custGeom>
              <a:avLst/>
              <a:gdLst/>
              <a:ahLst/>
              <a:cxnLst/>
              <a:rect l="l" t="t" r="r" b="b"/>
              <a:pathLst>
                <a:path w="496" h="574" extrusionOk="0">
                  <a:moveTo>
                    <a:pt x="0" y="574"/>
                  </a:moveTo>
                  <a:lnTo>
                    <a:pt x="496" y="288"/>
                  </a:lnTo>
                  <a:lnTo>
                    <a:pt x="0" y="0"/>
                  </a:lnTo>
                  <a:lnTo>
                    <a:pt x="0" y="574"/>
                  </a:lnTo>
                  <a:close/>
                </a:path>
              </a:pathLst>
            </a:custGeom>
            <a:solidFill>
              <a:srgbClr val="A1DB90"/>
            </a:solidFill>
            <a:ln w="9525" cap="flat" cmpd="sng">
              <a:solidFill>
                <a:srgbClr val="A1DB9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47"/>
            <p:cNvSpPr/>
            <p:nvPr/>
          </p:nvSpPr>
          <p:spPr>
            <a:xfrm>
              <a:off x="1915117" y="586957"/>
              <a:ext cx="955631" cy="1105912"/>
            </a:xfrm>
            <a:custGeom>
              <a:avLst/>
              <a:gdLst/>
              <a:ahLst/>
              <a:cxnLst/>
              <a:rect l="l" t="t" r="r" b="b"/>
              <a:pathLst>
                <a:path w="496" h="574" extrusionOk="0">
                  <a:moveTo>
                    <a:pt x="496" y="0"/>
                  </a:moveTo>
                  <a:lnTo>
                    <a:pt x="0" y="286"/>
                  </a:lnTo>
                  <a:lnTo>
                    <a:pt x="496" y="574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B6E6AF"/>
            </a:solidFill>
            <a:ln w="9525" cap="flat" cmpd="sng">
              <a:solidFill>
                <a:srgbClr val="B6E6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47"/>
            <p:cNvSpPr/>
            <p:nvPr/>
          </p:nvSpPr>
          <p:spPr>
            <a:xfrm>
              <a:off x="1915117" y="3176"/>
              <a:ext cx="955631" cy="583783"/>
            </a:xfrm>
            <a:custGeom>
              <a:avLst/>
              <a:gdLst/>
              <a:ahLst/>
              <a:cxnLst/>
              <a:rect l="l" t="t" r="r" b="b"/>
              <a:pathLst>
                <a:path w="496" h="303" extrusionOk="0">
                  <a:moveTo>
                    <a:pt x="27" y="0"/>
                  </a:moveTo>
                  <a:lnTo>
                    <a:pt x="0" y="15"/>
                  </a:lnTo>
                  <a:lnTo>
                    <a:pt x="496" y="303"/>
                  </a:lnTo>
                  <a:lnTo>
                    <a:pt x="496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B3E8B8"/>
            </a:solidFill>
            <a:ln w="9525" cap="flat" cmpd="sng">
              <a:solidFill>
                <a:srgbClr val="B3E8B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47"/>
            <p:cNvSpPr/>
            <p:nvPr/>
          </p:nvSpPr>
          <p:spPr>
            <a:xfrm>
              <a:off x="1915115" y="3174"/>
              <a:ext cx="52020" cy="28900"/>
            </a:xfrm>
            <a:custGeom>
              <a:avLst/>
              <a:gdLst/>
              <a:ahLst/>
              <a:cxnLst/>
              <a:rect l="l" t="t" r="r" b="b"/>
              <a:pathLst>
                <a:path w="27" h="15" extrusionOk="0">
                  <a:moveTo>
                    <a:pt x="0" y="15"/>
                  </a:moveTo>
                  <a:lnTo>
                    <a:pt x="27" y="0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89DF95"/>
            </a:solidFill>
            <a:ln w="9525" cap="flat" cmpd="sng">
              <a:solidFill>
                <a:srgbClr val="89DF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47"/>
            <p:cNvSpPr/>
            <p:nvPr/>
          </p:nvSpPr>
          <p:spPr>
            <a:xfrm>
              <a:off x="957558" y="1137986"/>
              <a:ext cx="957559" cy="1105912"/>
            </a:xfrm>
            <a:custGeom>
              <a:avLst/>
              <a:gdLst/>
              <a:ahLst/>
              <a:cxnLst/>
              <a:rect l="l" t="t" r="r" b="b"/>
              <a:pathLst>
                <a:path w="497" h="574" extrusionOk="0">
                  <a:moveTo>
                    <a:pt x="497" y="0"/>
                  </a:moveTo>
                  <a:lnTo>
                    <a:pt x="0" y="288"/>
                  </a:lnTo>
                  <a:lnTo>
                    <a:pt x="497" y="574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56993D"/>
            </a:solidFill>
            <a:ln w="9525" cap="flat" cmpd="sng">
              <a:solidFill>
                <a:srgbClr val="5699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47"/>
            <p:cNvSpPr/>
            <p:nvPr/>
          </p:nvSpPr>
          <p:spPr>
            <a:xfrm>
              <a:off x="957558" y="586957"/>
              <a:ext cx="957559" cy="1105912"/>
            </a:xfrm>
            <a:custGeom>
              <a:avLst/>
              <a:gdLst/>
              <a:ahLst/>
              <a:cxnLst/>
              <a:rect l="l" t="t" r="r" b="b"/>
              <a:pathLst>
                <a:path w="497" h="574" extrusionOk="0">
                  <a:moveTo>
                    <a:pt x="0" y="574"/>
                  </a:moveTo>
                  <a:lnTo>
                    <a:pt x="497" y="286"/>
                  </a:lnTo>
                  <a:lnTo>
                    <a:pt x="0" y="0"/>
                  </a:lnTo>
                  <a:lnTo>
                    <a:pt x="0" y="574"/>
                  </a:lnTo>
                  <a:close/>
                </a:path>
              </a:pathLst>
            </a:custGeom>
            <a:solidFill>
              <a:srgbClr val="4D9038"/>
            </a:solidFill>
            <a:ln w="9525" cap="flat" cmpd="sng">
              <a:solidFill>
                <a:srgbClr val="4D90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47"/>
            <p:cNvSpPr/>
            <p:nvPr/>
          </p:nvSpPr>
          <p:spPr>
            <a:xfrm>
              <a:off x="957558" y="32074"/>
              <a:ext cx="957559" cy="1105912"/>
            </a:xfrm>
            <a:custGeom>
              <a:avLst/>
              <a:gdLst/>
              <a:ahLst/>
              <a:cxnLst/>
              <a:rect l="l" t="t" r="r" b="b"/>
              <a:pathLst>
                <a:path w="497" h="574" extrusionOk="0">
                  <a:moveTo>
                    <a:pt x="497" y="0"/>
                  </a:moveTo>
                  <a:lnTo>
                    <a:pt x="0" y="288"/>
                  </a:lnTo>
                  <a:lnTo>
                    <a:pt x="497" y="574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54AC49"/>
            </a:solidFill>
            <a:ln w="9525" cap="flat" cmpd="sng">
              <a:solidFill>
                <a:srgbClr val="54AC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47"/>
            <p:cNvSpPr/>
            <p:nvPr/>
          </p:nvSpPr>
          <p:spPr>
            <a:xfrm>
              <a:off x="957558" y="3176"/>
              <a:ext cx="957559" cy="583783"/>
            </a:xfrm>
            <a:custGeom>
              <a:avLst/>
              <a:gdLst/>
              <a:ahLst/>
              <a:cxnLst/>
              <a:rect l="l" t="t" r="r" b="b"/>
              <a:pathLst>
                <a:path w="497" h="303" extrusionOk="0">
                  <a:moveTo>
                    <a:pt x="0" y="303"/>
                  </a:moveTo>
                  <a:lnTo>
                    <a:pt x="497" y="15"/>
                  </a:lnTo>
                  <a:lnTo>
                    <a:pt x="471" y="0"/>
                  </a:lnTo>
                  <a:lnTo>
                    <a:pt x="0" y="0"/>
                  </a:lnTo>
                  <a:lnTo>
                    <a:pt x="0" y="303"/>
                  </a:lnTo>
                  <a:close/>
                </a:path>
              </a:pathLst>
            </a:custGeom>
            <a:solidFill>
              <a:srgbClr val="50AF4B"/>
            </a:solidFill>
            <a:ln w="9525" cap="flat" cmpd="sng">
              <a:solidFill>
                <a:srgbClr val="50AF4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47"/>
            <p:cNvSpPr/>
            <p:nvPr/>
          </p:nvSpPr>
          <p:spPr>
            <a:xfrm>
              <a:off x="1865020" y="3174"/>
              <a:ext cx="50095" cy="28900"/>
            </a:xfrm>
            <a:custGeom>
              <a:avLst/>
              <a:gdLst/>
              <a:ahLst/>
              <a:cxnLst/>
              <a:rect l="l" t="t" r="r" b="b"/>
              <a:pathLst>
                <a:path w="26" h="15" extrusionOk="0">
                  <a:moveTo>
                    <a:pt x="0" y="0"/>
                  </a:moveTo>
                  <a:lnTo>
                    <a:pt x="26" y="15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C65B"/>
            </a:solidFill>
            <a:ln w="9525" cap="flat" cmpd="sng">
              <a:solidFill>
                <a:srgbClr val="52C65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47"/>
            <p:cNvSpPr/>
            <p:nvPr/>
          </p:nvSpPr>
          <p:spPr>
            <a:xfrm>
              <a:off x="1" y="586957"/>
              <a:ext cx="957559" cy="1105912"/>
            </a:xfrm>
            <a:custGeom>
              <a:avLst/>
              <a:gdLst/>
              <a:ahLst/>
              <a:cxnLst/>
              <a:rect l="l" t="t" r="r" b="b"/>
              <a:pathLst>
                <a:path w="497" h="574" extrusionOk="0">
                  <a:moveTo>
                    <a:pt x="497" y="0"/>
                  </a:moveTo>
                  <a:lnTo>
                    <a:pt x="0" y="286"/>
                  </a:lnTo>
                  <a:lnTo>
                    <a:pt x="497" y="574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42752D"/>
            </a:solidFill>
            <a:ln w="9525" cap="flat" cmpd="sng">
              <a:solidFill>
                <a:srgbClr val="4275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47"/>
            <p:cNvSpPr/>
            <p:nvPr/>
          </p:nvSpPr>
          <p:spPr>
            <a:xfrm>
              <a:off x="1" y="32074"/>
              <a:ext cx="957559" cy="1105912"/>
            </a:xfrm>
            <a:custGeom>
              <a:avLst/>
              <a:gdLst/>
              <a:ahLst/>
              <a:cxnLst/>
              <a:rect l="l" t="t" r="r" b="b"/>
              <a:pathLst>
                <a:path w="497" h="574" extrusionOk="0">
                  <a:moveTo>
                    <a:pt x="0" y="574"/>
                  </a:moveTo>
                  <a:lnTo>
                    <a:pt x="497" y="288"/>
                  </a:lnTo>
                  <a:lnTo>
                    <a:pt x="0" y="0"/>
                  </a:lnTo>
                  <a:lnTo>
                    <a:pt x="0" y="574"/>
                  </a:lnTo>
                  <a:close/>
                </a:path>
              </a:pathLst>
            </a:custGeom>
            <a:solidFill>
              <a:srgbClr val="42792D"/>
            </a:solidFill>
            <a:ln w="9525" cap="flat" cmpd="sng">
              <a:solidFill>
                <a:srgbClr val="4279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47"/>
            <p:cNvSpPr/>
            <p:nvPr/>
          </p:nvSpPr>
          <p:spPr>
            <a:xfrm>
              <a:off x="1" y="3174"/>
              <a:ext cx="52020" cy="28900"/>
            </a:xfrm>
            <a:custGeom>
              <a:avLst/>
              <a:gdLst/>
              <a:ahLst/>
              <a:cxnLst/>
              <a:rect l="l" t="t" r="r" b="b"/>
              <a:pathLst>
                <a:path w="27" h="15" extrusionOk="0">
                  <a:moveTo>
                    <a:pt x="0" y="15"/>
                  </a:moveTo>
                  <a:lnTo>
                    <a:pt x="27" y="0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56B54D"/>
            </a:solidFill>
            <a:ln w="9525" cap="flat" cmpd="sng">
              <a:solidFill>
                <a:srgbClr val="56B5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B87D3E-1A6A-0618-315A-C5FE5626E5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6097" y="1396481"/>
            <a:ext cx="1371600" cy="1371600"/>
          </a:xfrm>
          <a:prstGeom prst="rect">
            <a:avLst/>
          </a:prstGeom>
        </p:spPr>
      </p:pic>
      <p:sp>
        <p:nvSpPr>
          <p:cNvPr id="3" name="Rectangle 71">
            <a:extLst>
              <a:ext uri="{FF2B5EF4-FFF2-40B4-BE49-F238E27FC236}">
                <a16:creationId xmlns:a16="http://schemas.microsoft.com/office/drawing/2014/main" id="{CEF5A0FA-7D52-E1E2-7DFB-BA47AE622B42}"/>
              </a:ext>
            </a:extLst>
          </p:cNvPr>
          <p:cNvSpPr/>
          <p:nvPr/>
        </p:nvSpPr>
        <p:spPr>
          <a:xfrm>
            <a:off x="3398584" y="1880509"/>
            <a:ext cx="49572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000" dirty="0">
                <a:latin typeface="Calibri" panose="020F0502020204030204" pitchFamily="34" charset="0"/>
                <a:ea typeface="Roboto Lt" pitchFamily="2" charset="0"/>
                <a:cs typeface="Calibri" panose="020F0502020204030204" pitchFamily="34" charset="0"/>
              </a:rPr>
              <a:t>15 months of Russian invasion of Ukraine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7229BB-4421-44CF-A3B3-C100B1604A9B}"/>
              </a:ext>
            </a:extLst>
          </p:cNvPr>
          <p:cNvSpPr/>
          <p:nvPr/>
        </p:nvSpPr>
        <p:spPr>
          <a:xfrm>
            <a:off x="3615639" y="3307039"/>
            <a:ext cx="7616654" cy="1099740"/>
          </a:xfrm>
          <a:prstGeom prst="rect">
            <a:avLst/>
          </a:prstGeom>
          <a:solidFill>
            <a:srgbClr val="EFF8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BE1A07-56C9-E66B-0ED1-D7596C17CEAE}"/>
              </a:ext>
            </a:extLst>
          </p:cNvPr>
          <p:cNvSpPr/>
          <p:nvPr/>
        </p:nvSpPr>
        <p:spPr>
          <a:xfrm>
            <a:off x="6284528" y="3478271"/>
            <a:ext cx="48456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AfCFTA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and the promise of greater access to African markets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573D048-FD9D-30A8-E126-CEC47960AB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10214" y="3434581"/>
            <a:ext cx="680503" cy="6805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B2D422-C644-C984-B677-DF83F40658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871" y="3286930"/>
            <a:ext cx="887343" cy="88734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3E55D73-FB40-4FA2-167B-5F512009F035}"/>
              </a:ext>
            </a:extLst>
          </p:cNvPr>
          <p:cNvSpPr/>
          <p:nvPr/>
        </p:nvSpPr>
        <p:spPr>
          <a:xfrm>
            <a:off x="3413006" y="5351577"/>
            <a:ext cx="63915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2.6% population growth rate 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402m people, 3rd largest population by 2050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617D97D-A815-86C8-3CD3-FDA2015229C2}"/>
              </a:ext>
            </a:extLst>
          </p:cNvPr>
          <p:cNvSpPr txBox="1">
            <a:spLocks/>
          </p:cNvSpPr>
          <p:nvPr/>
        </p:nvSpPr>
        <p:spPr>
          <a:xfrm>
            <a:off x="350159" y="526100"/>
            <a:ext cx="6610555" cy="5886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dirty="0"/>
              <a:t>A snapshot of the business environment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BFF5C56-2BA4-2FD8-258F-AF4D648AE487}"/>
              </a:ext>
            </a:extLst>
          </p:cNvPr>
          <p:cNvGrpSpPr/>
          <p:nvPr/>
        </p:nvGrpSpPr>
        <p:grpSpPr>
          <a:xfrm>
            <a:off x="-1" y="292"/>
            <a:ext cx="12192001" cy="97583"/>
            <a:chOff x="-1" y="292"/>
            <a:chExt cx="12192001" cy="97583"/>
          </a:xfrm>
        </p:grpSpPr>
        <p:sp>
          <p:nvSpPr>
            <p:cNvPr id="22" name="Rectangle 99">
              <a:extLst>
                <a:ext uri="{FF2B5EF4-FFF2-40B4-BE49-F238E27FC236}">
                  <a16:creationId xmlns:a16="http://schemas.microsoft.com/office/drawing/2014/main" id="{AA8DA34D-23BC-E89B-6A48-98B6A1ECFCA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1812" y="292"/>
              <a:ext cx="12160188" cy="9758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00">
              <a:extLst>
                <a:ext uri="{FF2B5EF4-FFF2-40B4-BE49-F238E27FC236}">
                  <a16:creationId xmlns:a16="http://schemas.microsoft.com/office/drawing/2014/main" id="{4A45946C-182D-A716-E895-7B280CF0B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1" y="292"/>
              <a:ext cx="6598761" cy="97583"/>
            </a:xfrm>
            <a:custGeom>
              <a:avLst/>
              <a:gdLst>
                <a:gd name="T0" fmla="*/ 4121 w 4173"/>
                <a:gd name="T1" fmla="*/ 0 h 94"/>
                <a:gd name="T2" fmla="*/ 4173 w 4173"/>
                <a:gd name="T3" fmla="*/ 94 h 94"/>
                <a:gd name="T4" fmla="*/ 0 w 4173"/>
                <a:gd name="T5" fmla="*/ 94 h 94"/>
                <a:gd name="T6" fmla="*/ 0 w 4173"/>
                <a:gd name="T7" fmla="*/ 0 h 94"/>
                <a:gd name="T8" fmla="*/ 4121 w 4173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3" h="94">
                  <a:moveTo>
                    <a:pt x="4121" y="0"/>
                  </a:moveTo>
                  <a:lnTo>
                    <a:pt x="4173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4121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01">
              <a:extLst>
                <a:ext uri="{FF2B5EF4-FFF2-40B4-BE49-F238E27FC236}">
                  <a16:creationId xmlns:a16="http://schemas.microsoft.com/office/drawing/2014/main" id="{4772F67A-6B1E-704A-D26F-0842CAF7F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" y="292"/>
              <a:ext cx="4048125" cy="97583"/>
            </a:xfrm>
            <a:custGeom>
              <a:avLst/>
              <a:gdLst>
                <a:gd name="T0" fmla="*/ 2508 w 2560"/>
                <a:gd name="T1" fmla="*/ 0 h 94"/>
                <a:gd name="T2" fmla="*/ 2560 w 2560"/>
                <a:gd name="T3" fmla="*/ 94 h 94"/>
                <a:gd name="T4" fmla="*/ 0 w 2560"/>
                <a:gd name="T5" fmla="*/ 94 h 94"/>
                <a:gd name="T6" fmla="*/ 0 w 2560"/>
                <a:gd name="T7" fmla="*/ 0 h 94"/>
                <a:gd name="T8" fmla="*/ 2508 w 2560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0" h="94">
                  <a:moveTo>
                    <a:pt x="2508" y="0"/>
                  </a:moveTo>
                  <a:lnTo>
                    <a:pt x="2560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2508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5FD9B8E0-615B-7FBB-EA97-4CBBB18C52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537" y="401410"/>
            <a:ext cx="2089304" cy="459956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7CCB5BB1-CCD6-18AD-7C8B-9FF1689AD4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86046" y="5096146"/>
            <a:ext cx="1511651" cy="1218748"/>
          </a:xfrm>
          <a:prstGeom prst="rect">
            <a:avLst/>
          </a:prstGeom>
        </p:spPr>
      </p:pic>
      <p:sp>
        <p:nvSpPr>
          <p:cNvPr id="29" name="Google Shape;139;p24">
            <a:extLst>
              <a:ext uri="{FF2B5EF4-FFF2-40B4-BE49-F238E27FC236}">
                <a16:creationId xmlns:a16="http://schemas.microsoft.com/office/drawing/2014/main" id="{ED25FE6F-98DC-6868-1FA2-E7CC61545165}"/>
              </a:ext>
            </a:extLst>
          </p:cNvPr>
          <p:cNvSpPr/>
          <p:nvPr/>
        </p:nvSpPr>
        <p:spPr>
          <a:xfrm>
            <a:off x="10972800" y="6143625"/>
            <a:ext cx="1073150" cy="714375"/>
          </a:xfrm>
          <a:custGeom>
            <a:avLst/>
            <a:gdLst/>
            <a:ahLst/>
            <a:cxnLst/>
            <a:rect l="l" t="t" r="r" b="b"/>
            <a:pathLst>
              <a:path w="1074409" h="714412" extrusionOk="0">
                <a:moveTo>
                  <a:pt x="0" y="0"/>
                </a:moveTo>
                <a:lnTo>
                  <a:pt x="799609" y="0"/>
                </a:lnTo>
                <a:lnTo>
                  <a:pt x="1074409" y="714412"/>
                </a:lnTo>
                <a:lnTo>
                  <a:pt x="274800" y="714412"/>
                </a:lnTo>
                <a:lnTo>
                  <a:pt x="0" y="0"/>
                </a:lnTo>
                <a:close/>
              </a:path>
            </a:pathLst>
          </a:custGeom>
          <a:solidFill>
            <a:srgbClr val="C4E0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141;p24">
            <a:extLst>
              <a:ext uri="{FF2B5EF4-FFF2-40B4-BE49-F238E27FC236}">
                <a16:creationId xmlns:a16="http://schemas.microsoft.com/office/drawing/2014/main" id="{027F89BE-6792-8221-8BAD-458E576D5365}"/>
              </a:ext>
            </a:extLst>
          </p:cNvPr>
          <p:cNvSpPr txBox="1"/>
          <p:nvPr/>
        </p:nvSpPr>
        <p:spPr>
          <a:xfrm rot="10800000" flipH="1">
            <a:off x="7399337" y="6457950"/>
            <a:ext cx="3629025" cy="52387"/>
          </a:xfrm>
          <a:prstGeom prst="rect">
            <a:avLst/>
          </a:prstGeom>
          <a:solidFill>
            <a:srgbClr val="A8D08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193;p24">
            <a:extLst>
              <a:ext uri="{FF2B5EF4-FFF2-40B4-BE49-F238E27FC236}">
                <a16:creationId xmlns:a16="http://schemas.microsoft.com/office/drawing/2014/main" id="{7F21E789-195A-7BED-FCC1-9947277AF9CA}"/>
              </a:ext>
            </a:extLst>
          </p:cNvPr>
          <p:cNvSpPr txBox="1"/>
          <p:nvPr/>
        </p:nvSpPr>
        <p:spPr>
          <a:xfrm>
            <a:off x="9487157" y="6427689"/>
            <a:ext cx="2227262" cy="172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8275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Quattrocento Sans"/>
              <a:buNone/>
            </a:pPr>
            <a:r>
              <a:rPr lang="en-US" sz="1000" b="1" i="0" u="none" dirty="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PAGE 3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6"/>
          <p:cNvSpPr/>
          <p:nvPr/>
        </p:nvSpPr>
        <p:spPr>
          <a:xfrm rot="-5400000" flipH="1">
            <a:off x="7463566" y="-944562"/>
            <a:ext cx="546100" cy="7045325"/>
          </a:xfrm>
          <a:custGeom>
            <a:avLst/>
            <a:gdLst/>
            <a:ahLst/>
            <a:cxnLst/>
            <a:rect l="l" t="t" r="r" b="b"/>
            <a:pathLst>
              <a:path w="544764" h="7046284" extrusionOk="0">
                <a:moveTo>
                  <a:pt x="67300" y="0"/>
                </a:moveTo>
                <a:lnTo>
                  <a:pt x="477464" y="0"/>
                </a:lnTo>
                <a:cubicBezTo>
                  <a:pt x="514633" y="0"/>
                  <a:pt x="544764" y="30131"/>
                  <a:pt x="544764" y="67300"/>
                </a:cubicBezTo>
                <a:lnTo>
                  <a:pt x="544764" y="6773902"/>
                </a:lnTo>
                <a:cubicBezTo>
                  <a:pt x="544764" y="6924334"/>
                  <a:pt x="422814" y="7046284"/>
                  <a:pt x="272382" y="7046284"/>
                </a:cubicBezTo>
                <a:lnTo>
                  <a:pt x="272382" y="7046284"/>
                </a:lnTo>
                <a:cubicBezTo>
                  <a:pt x="121950" y="7046284"/>
                  <a:pt x="0" y="6924334"/>
                  <a:pt x="0" y="6773902"/>
                </a:cubicBezTo>
                <a:lnTo>
                  <a:pt x="0" y="67300"/>
                </a:lnTo>
                <a:cubicBezTo>
                  <a:pt x="0" y="30131"/>
                  <a:pt x="30131" y="0"/>
                  <a:pt x="67300" y="0"/>
                </a:cubicBezTo>
                <a:close/>
              </a:path>
            </a:pathLst>
          </a:custGeom>
          <a:solidFill>
            <a:srgbClr val="E2F0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6"/>
          <p:cNvSpPr/>
          <p:nvPr/>
        </p:nvSpPr>
        <p:spPr>
          <a:xfrm rot="-5400000" flipH="1">
            <a:off x="7417529" y="-280987"/>
            <a:ext cx="638175" cy="7045325"/>
          </a:xfrm>
          <a:custGeom>
            <a:avLst/>
            <a:gdLst/>
            <a:ahLst/>
            <a:cxnLst/>
            <a:rect l="l" t="t" r="r" b="b"/>
            <a:pathLst>
              <a:path w="638248" h="7046284" extrusionOk="0">
                <a:moveTo>
                  <a:pt x="78849" y="0"/>
                </a:moveTo>
                <a:lnTo>
                  <a:pt x="559399" y="0"/>
                </a:lnTo>
                <a:cubicBezTo>
                  <a:pt x="602946" y="0"/>
                  <a:pt x="638248" y="35302"/>
                  <a:pt x="638248" y="78849"/>
                </a:cubicBezTo>
                <a:lnTo>
                  <a:pt x="638248" y="6727160"/>
                </a:lnTo>
                <a:cubicBezTo>
                  <a:pt x="638248" y="6903407"/>
                  <a:pt x="495371" y="7046284"/>
                  <a:pt x="319124" y="7046284"/>
                </a:cubicBezTo>
                <a:lnTo>
                  <a:pt x="319124" y="7046284"/>
                </a:lnTo>
                <a:cubicBezTo>
                  <a:pt x="142877" y="7046284"/>
                  <a:pt x="0" y="6903407"/>
                  <a:pt x="0" y="6727160"/>
                </a:cubicBezTo>
                <a:lnTo>
                  <a:pt x="0" y="78849"/>
                </a:lnTo>
                <a:cubicBezTo>
                  <a:pt x="0" y="35302"/>
                  <a:pt x="35302" y="0"/>
                  <a:pt x="78849" y="0"/>
                </a:cubicBezTo>
                <a:close/>
              </a:path>
            </a:pathLst>
          </a:custGeom>
          <a:solidFill>
            <a:srgbClr val="E2F0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6"/>
          <p:cNvSpPr/>
          <p:nvPr/>
        </p:nvSpPr>
        <p:spPr>
          <a:xfrm rot="-5400000" flipH="1">
            <a:off x="7438166" y="441325"/>
            <a:ext cx="596900" cy="7045325"/>
          </a:xfrm>
          <a:custGeom>
            <a:avLst/>
            <a:gdLst/>
            <a:ahLst/>
            <a:cxnLst/>
            <a:rect l="l" t="t" r="r" b="b"/>
            <a:pathLst>
              <a:path w="596936" h="7046284" extrusionOk="0">
                <a:moveTo>
                  <a:pt x="73745" y="0"/>
                </a:moveTo>
                <a:lnTo>
                  <a:pt x="523191" y="0"/>
                </a:lnTo>
                <a:cubicBezTo>
                  <a:pt x="563919" y="0"/>
                  <a:pt x="596936" y="33017"/>
                  <a:pt x="596936" y="73745"/>
                </a:cubicBezTo>
                <a:lnTo>
                  <a:pt x="596936" y="6747816"/>
                </a:lnTo>
                <a:cubicBezTo>
                  <a:pt x="596936" y="6912655"/>
                  <a:pt x="463307" y="7046284"/>
                  <a:pt x="298468" y="7046284"/>
                </a:cubicBezTo>
                <a:lnTo>
                  <a:pt x="298468" y="7046284"/>
                </a:lnTo>
                <a:cubicBezTo>
                  <a:pt x="133629" y="7046284"/>
                  <a:pt x="0" y="6912655"/>
                  <a:pt x="0" y="6747816"/>
                </a:cubicBezTo>
                <a:lnTo>
                  <a:pt x="0" y="73745"/>
                </a:lnTo>
                <a:cubicBezTo>
                  <a:pt x="0" y="33017"/>
                  <a:pt x="33017" y="0"/>
                  <a:pt x="73745" y="0"/>
                </a:cubicBezTo>
                <a:close/>
              </a:path>
            </a:pathLst>
          </a:custGeom>
          <a:solidFill>
            <a:srgbClr val="E2F0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6"/>
          <p:cNvSpPr/>
          <p:nvPr/>
        </p:nvSpPr>
        <p:spPr>
          <a:xfrm rot="-5400000" flipH="1">
            <a:off x="7453247" y="1140618"/>
            <a:ext cx="566737" cy="7045325"/>
          </a:xfrm>
          <a:custGeom>
            <a:avLst/>
            <a:gdLst/>
            <a:ahLst/>
            <a:cxnLst/>
            <a:rect l="l" t="t" r="r" b="b"/>
            <a:pathLst>
              <a:path w="566578" h="7046284" extrusionOk="0">
                <a:moveTo>
                  <a:pt x="69995" y="0"/>
                </a:moveTo>
                <a:lnTo>
                  <a:pt x="496583" y="0"/>
                </a:lnTo>
                <a:cubicBezTo>
                  <a:pt x="535240" y="0"/>
                  <a:pt x="566578" y="31338"/>
                  <a:pt x="566578" y="69995"/>
                </a:cubicBezTo>
                <a:lnTo>
                  <a:pt x="566578" y="6762995"/>
                </a:lnTo>
                <a:cubicBezTo>
                  <a:pt x="566578" y="6919451"/>
                  <a:pt x="439745" y="7046284"/>
                  <a:pt x="283289" y="7046284"/>
                </a:cubicBezTo>
                <a:lnTo>
                  <a:pt x="283289" y="7046284"/>
                </a:lnTo>
                <a:cubicBezTo>
                  <a:pt x="126833" y="7046284"/>
                  <a:pt x="0" y="6919451"/>
                  <a:pt x="0" y="6762995"/>
                </a:cubicBezTo>
                <a:lnTo>
                  <a:pt x="0" y="69995"/>
                </a:lnTo>
                <a:cubicBezTo>
                  <a:pt x="0" y="31338"/>
                  <a:pt x="31338" y="0"/>
                  <a:pt x="69995" y="0"/>
                </a:cubicBezTo>
                <a:close/>
              </a:path>
            </a:pathLst>
          </a:custGeom>
          <a:solidFill>
            <a:srgbClr val="E2F0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6"/>
          <p:cNvSpPr/>
          <p:nvPr/>
        </p:nvSpPr>
        <p:spPr>
          <a:xfrm rot="-5400000" flipH="1">
            <a:off x="7476266" y="1844675"/>
            <a:ext cx="566737" cy="7046912"/>
          </a:xfrm>
          <a:custGeom>
            <a:avLst/>
            <a:gdLst/>
            <a:ahLst/>
            <a:cxnLst/>
            <a:rect l="l" t="t" r="r" b="b"/>
            <a:pathLst>
              <a:path w="566579" h="7046284" extrusionOk="0">
                <a:moveTo>
                  <a:pt x="69995" y="0"/>
                </a:moveTo>
                <a:lnTo>
                  <a:pt x="496584" y="0"/>
                </a:lnTo>
                <a:cubicBezTo>
                  <a:pt x="535241" y="0"/>
                  <a:pt x="566579" y="31338"/>
                  <a:pt x="566579" y="69995"/>
                </a:cubicBezTo>
                <a:lnTo>
                  <a:pt x="566579" y="6762995"/>
                </a:lnTo>
                <a:cubicBezTo>
                  <a:pt x="566579" y="6919452"/>
                  <a:pt x="439746" y="7046285"/>
                  <a:pt x="283289" y="7046285"/>
                </a:cubicBezTo>
                <a:lnTo>
                  <a:pt x="283290" y="7046284"/>
                </a:lnTo>
                <a:cubicBezTo>
                  <a:pt x="126833" y="7046284"/>
                  <a:pt x="0" y="6919451"/>
                  <a:pt x="0" y="6762994"/>
                </a:cubicBezTo>
                <a:lnTo>
                  <a:pt x="0" y="69995"/>
                </a:lnTo>
                <a:cubicBezTo>
                  <a:pt x="0" y="31338"/>
                  <a:pt x="31338" y="0"/>
                  <a:pt x="69995" y="0"/>
                </a:cubicBezTo>
                <a:close/>
              </a:path>
            </a:pathLst>
          </a:custGeom>
          <a:solidFill>
            <a:srgbClr val="E2F0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6"/>
          <p:cNvSpPr/>
          <p:nvPr/>
        </p:nvSpPr>
        <p:spPr>
          <a:xfrm rot="-5400000" flipH="1">
            <a:off x="7475472" y="2563018"/>
            <a:ext cx="574675" cy="7046912"/>
          </a:xfrm>
          <a:custGeom>
            <a:avLst/>
            <a:gdLst/>
            <a:ahLst/>
            <a:cxnLst/>
            <a:rect l="l" t="t" r="r" b="b"/>
            <a:pathLst>
              <a:path w="573935" h="7046284" extrusionOk="0">
                <a:moveTo>
                  <a:pt x="70904" y="0"/>
                </a:moveTo>
                <a:lnTo>
                  <a:pt x="503031" y="0"/>
                </a:lnTo>
                <a:cubicBezTo>
                  <a:pt x="542190" y="0"/>
                  <a:pt x="573935" y="31745"/>
                  <a:pt x="573935" y="70904"/>
                </a:cubicBezTo>
                <a:lnTo>
                  <a:pt x="573935" y="6759317"/>
                </a:lnTo>
                <a:cubicBezTo>
                  <a:pt x="573935" y="6917805"/>
                  <a:pt x="445455" y="7046285"/>
                  <a:pt x="286967" y="7046285"/>
                </a:cubicBezTo>
                <a:lnTo>
                  <a:pt x="286968" y="7046284"/>
                </a:lnTo>
                <a:cubicBezTo>
                  <a:pt x="128480" y="7046284"/>
                  <a:pt x="0" y="6917804"/>
                  <a:pt x="0" y="6759316"/>
                </a:cubicBezTo>
                <a:lnTo>
                  <a:pt x="0" y="70904"/>
                </a:lnTo>
                <a:cubicBezTo>
                  <a:pt x="0" y="31745"/>
                  <a:pt x="31745" y="0"/>
                  <a:pt x="70904" y="0"/>
                </a:cubicBezTo>
                <a:close/>
              </a:path>
            </a:pathLst>
          </a:custGeom>
          <a:solidFill>
            <a:srgbClr val="E2F0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6"/>
          <p:cNvSpPr/>
          <p:nvPr/>
        </p:nvSpPr>
        <p:spPr>
          <a:xfrm rot="-5400000" flipH="1">
            <a:off x="7377841" y="-1693862"/>
            <a:ext cx="728662" cy="7046912"/>
          </a:xfrm>
          <a:custGeom>
            <a:avLst/>
            <a:gdLst/>
            <a:ahLst/>
            <a:cxnLst/>
            <a:rect l="l" t="t" r="r" b="b"/>
            <a:pathLst>
              <a:path w="727785" h="7046284" extrusionOk="0">
                <a:moveTo>
                  <a:pt x="89911" y="0"/>
                </a:moveTo>
                <a:lnTo>
                  <a:pt x="637874" y="0"/>
                </a:lnTo>
                <a:cubicBezTo>
                  <a:pt x="687530" y="0"/>
                  <a:pt x="727785" y="40255"/>
                  <a:pt x="727785" y="89911"/>
                </a:cubicBezTo>
                <a:lnTo>
                  <a:pt x="727785" y="6682392"/>
                </a:lnTo>
                <a:cubicBezTo>
                  <a:pt x="727785" y="6883365"/>
                  <a:pt x="564865" y="7046285"/>
                  <a:pt x="363892" y="7046285"/>
                </a:cubicBezTo>
                <a:lnTo>
                  <a:pt x="363893" y="7046284"/>
                </a:lnTo>
                <a:cubicBezTo>
                  <a:pt x="162920" y="7046284"/>
                  <a:pt x="0" y="6883364"/>
                  <a:pt x="0" y="6682391"/>
                </a:cubicBezTo>
                <a:lnTo>
                  <a:pt x="0" y="89911"/>
                </a:lnTo>
                <a:cubicBezTo>
                  <a:pt x="0" y="40255"/>
                  <a:pt x="40255" y="0"/>
                  <a:pt x="89911" y="0"/>
                </a:cubicBezTo>
                <a:close/>
              </a:path>
            </a:pathLst>
          </a:custGeom>
          <a:solidFill>
            <a:srgbClr val="E2F0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0" name="Google Shape;220;p26"/>
          <p:cNvGrpSpPr/>
          <p:nvPr/>
        </p:nvGrpSpPr>
        <p:grpSpPr>
          <a:xfrm>
            <a:off x="31750" y="2203450"/>
            <a:ext cx="3581400" cy="4000500"/>
            <a:chOff x="-8" y="942"/>
            <a:chExt cx="2783" cy="3386"/>
          </a:xfrm>
        </p:grpSpPr>
        <p:sp>
          <p:nvSpPr>
            <p:cNvPr id="221" name="Google Shape;221;p26"/>
            <p:cNvSpPr txBox="1"/>
            <p:nvPr/>
          </p:nvSpPr>
          <p:spPr>
            <a:xfrm>
              <a:off x="-8" y="942"/>
              <a:ext cx="2750" cy="33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26"/>
            <p:cNvSpPr/>
            <p:nvPr/>
          </p:nvSpPr>
          <p:spPr>
            <a:xfrm>
              <a:off x="-6" y="1043"/>
              <a:ext cx="2781" cy="3240"/>
            </a:xfrm>
            <a:custGeom>
              <a:avLst/>
              <a:gdLst/>
              <a:ahLst/>
              <a:cxnLst/>
              <a:rect l="l" t="t" r="r" b="b"/>
              <a:pathLst>
                <a:path w="1584" h="1846" extrusionOk="0">
                  <a:moveTo>
                    <a:pt x="1179" y="0"/>
                  </a:moveTo>
                  <a:cubicBezTo>
                    <a:pt x="1032" y="0"/>
                    <a:pt x="1032" y="0"/>
                    <a:pt x="1032" y="0"/>
                  </a:cubicBezTo>
                  <a:cubicBezTo>
                    <a:pt x="943" y="0"/>
                    <a:pt x="943" y="0"/>
                    <a:pt x="943" y="0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899" y="16"/>
                    <a:pt x="977" y="31"/>
                    <a:pt x="1029" y="45"/>
                  </a:cubicBezTo>
                  <a:cubicBezTo>
                    <a:pt x="1087" y="60"/>
                    <a:pt x="1114" y="74"/>
                    <a:pt x="1110" y="87"/>
                  </a:cubicBezTo>
                  <a:cubicBezTo>
                    <a:pt x="1102" y="115"/>
                    <a:pt x="962" y="142"/>
                    <a:pt x="773" y="179"/>
                  </a:cubicBezTo>
                  <a:cubicBezTo>
                    <a:pt x="734" y="186"/>
                    <a:pt x="693" y="194"/>
                    <a:pt x="650" y="203"/>
                  </a:cubicBezTo>
                  <a:cubicBezTo>
                    <a:pt x="378" y="257"/>
                    <a:pt x="230" y="314"/>
                    <a:pt x="220" y="377"/>
                  </a:cubicBezTo>
                  <a:cubicBezTo>
                    <a:pt x="215" y="407"/>
                    <a:pt x="242" y="440"/>
                    <a:pt x="304" y="476"/>
                  </a:cubicBezTo>
                  <a:cubicBezTo>
                    <a:pt x="358" y="507"/>
                    <a:pt x="439" y="541"/>
                    <a:pt x="562" y="584"/>
                  </a:cubicBezTo>
                  <a:cubicBezTo>
                    <a:pt x="602" y="598"/>
                    <a:pt x="817" y="678"/>
                    <a:pt x="905" y="808"/>
                  </a:cubicBezTo>
                  <a:cubicBezTo>
                    <a:pt x="934" y="851"/>
                    <a:pt x="947" y="896"/>
                    <a:pt x="942" y="942"/>
                  </a:cubicBezTo>
                  <a:cubicBezTo>
                    <a:pt x="1085" y="942"/>
                    <a:pt x="1085" y="942"/>
                    <a:pt x="1085" y="942"/>
                  </a:cubicBezTo>
                  <a:cubicBezTo>
                    <a:pt x="1085" y="1001"/>
                    <a:pt x="1085" y="1001"/>
                    <a:pt x="1085" y="1001"/>
                  </a:cubicBezTo>
                  <a:cubicBezTo>
                    <a:pt x="1085" y="1074"/>
                    <a:pt x="1085" y="1074"/>
                    <a:pt x="1085" y="1074"/>
                  </a:cubicBezTo>
                  <a:cubicBezTo>
                    <a:pt x="1085" y="1218"/>
                    <a:pt x="1085" y="1218"/>
                    <a:pt x="1085" y="1218"/>
                  </a:cubicBezTo>
                  <a:cubicBezTo>
                    <a:pt x="962" y="1277"/>
                    <a:pt x="962" y="1277"/>
                    <a:pt x="962" y="1277"/>
                  </a:cubicBezTo>
                  <a:cubicBezTo>
                    <a:pt x="962" y="1414"/>
                    <a:pt x="962" y="1414"/>
                    <a:pt x="962" y="1414"/>
                  </a:cubicBezTo>
                  <a:cubicBezTo>
                    <a:pt x="863" y="1325"/>
                    <a:pt x="863" y="1325"/>
                    <a:pt x="863" y="1325"/>
                  </a:cubicBezTo>
                  <a:cubicBezTo>
                    <a:pt x="863" y="1325"/>
                    <a:pt x="863" y="1325"/>
                    <a:pt x="863" y="1325"/>
                  </a:cubicBezTo>
                  <a:cubicBezTo>
                    <a:pt x="863" y="1325"/>
                    <a:pt x="863" y="1325"/>
                    <a:pt x="863" y="1325"/>
                  </a:cubicBezTo>
                  <a:cubicBezTo>
                    <a:pt x="862" y="1325"/>
                    <a:pt x="862" y="1325"/>
                    <a:pt x="862" y="1325"/>
                  </a:cubicBezTo>
                  <a:cubicBezTo>
                    <a:pt x="862" y="1325"/>
                    <a:pt x="862" y="1325"/>
                    <a:pt x="862" y="1325"/>
                  </a:cubicBezTo>
                  <a:cubicBezTo>
                    <a:pt x="862" y="1325"/>
                    <a:pt x="862" y="1325"/>
                    <a:pt x="862" y="1325"/>
                  </a:cubicBezTo>
                  <a:cubicBezTo>
                    <a:pt x="862" y="1325"/>
                    <a:pt x="862" y="1325"/>
                    <a:pt x="862" y="1325"/>
                  </a:cubicBezTo>
                  <a:cubicBezTo>
                    <a:pt x="862" y="1101"/>
                    <a:pt x="862" y="1101"/>
                    <a:pt x="862" y="1101"/>
                  </a:cubicBezTo>
                  <a:cubicBezTo>
                    <a:pt x="817" y="1151"/>
                    <a:pt x="753" y="1203"/>
                    <a:pt x="669" y="1256"/>
                  </a:cubicBezTo>
                  <a:cubicBezTo>
                    <a:pt x="669" y="1362"/>
                    <a:pt x="669" y="1362"/>
                    <a:pt x="669" y="1362"/>
                  </a:cubicBezTo>
                  <a:cubicBezTo>
                    <a:pt x="523" y="1433"/>
                    <a:pt x="523" y="1433"/>
                    <a:pt x="523" y="1433"/>
                  </a:cubicBezTo>
                  <a:cubicBezTo>
                    <a:pt x="523" y="1597"/>
                    <a:pt x="523" y="1597"/>
                    <a:pt x="523" y="1597"/>
                  </a:cubicBezTo>
                  <a:cubicBezTo>
                    <a:pt x="404" y="1491"/>
                    <a:pt x="404" y="1491"/>
                    <a:pt x="404" y="1491"/>
                  </a:cubicBezTo>
                  <a:cubicBezTo>
                    <a:pt x="404" y="1491"/>
                    <a:pt x="404" y="1491"/>
                    <a:pt x="404" y="1491"/>
                  </a:cubicBezTo>
                  <a:cubicBezTo>
                    <a:pt x="404" y="1491"/>
                    <a:pt x="404" y="1491"/>
                    <a:pt x="404" y="1491"/>
                  </a:cubicBezTo>
                  <a:cubicBezTo>
                    <a:pt x="403" y="1491"/>
                    <a:pt x="403" y="1491"/>
                    <a:pt x="403" y="1491"/>
                  </a:cubicBezTo>
                  <a:cubicBezTo>
                    <a:pt x="403" y="1490"/>
                    <a:pt x="403" y="1490"/>
                    <a:pt x="403" y="1490"/>
                  </a:cubicBezTo>
                  <a:cubicBezTo>
                    <a:pt x="403" y="1490"/>
                    <a:pt x="403" y="1490"/>
                    <a:pt x="403" y="1490"/>
                  </a:cubicBezTo>
                  <a:cubicBezTo>
                    <a:pt x="403" y="1397"/>
                    <a:pt x="403" y="1397"/>
                    <a:pt x="403" y="1397"/>
                  </a:cubicBezTo>
                  <a:cubicBezTo>
                    <a:pt x="288" y="1449"/>
                    <a:pt x="151" y="1503"/>
                    <a:pt x="0" y="1559"/>
                  </a:cubicBezTo>
                  <a:cubicBezTo>
                    <a:pt x="0" y="1846"/>
                    <a:pt x="0" y="1846"/>
                    <a:pt x="0" y="1846"/>
                  </a:cubicBezTo>
                  <a:cubicBezTo>
                    <a:pt x="16" y="1846"/>
                    <a:pt x="16" y="1846"/>
                    <a:pt x="16" y="1846"/>
                  </a:cubicBezTo>
                  <a:cubicBezTo>
                    <a:pt x="352" y="1846"/>
                    <a:pt x="352" y="1846"/>
                    <a:pt x="352" y="1846"/>
                  </a:cubicBezTo>
                  <a:cubicBezTo>
                    <a:pt x="631" y="1846"/>
                    <a:pt x="631" y="1846"/>
                    <a:pt x="631" y="1846"/>
                  </a:cubicBezTo>
                  <a:cubicBezTo>
                    <a:pt x="821" y="1744"/>
                    <a:pt x="1000" y="1646"/>
                    <a:pt x="1139" y="1553"/>
                  </a:cubicBezTo>
                  <a:cubicBezTo>
                    <a:pt x="1405" y="1375"/>
                    <a:pt x="1518" y="1190"/>
                    <a:pt x="1556" y="1059"/>
                  </a:cubicBezTo>
                  <a:cubicBezTo>
                    <a:pt x="1584" y="962"/>
                    <a:pt x="1554" y="872"/>
                    <a:pt x="1476" y="789"/>
                  </a:cubicBezTo>
                  <a:cubicBezTo>
                    <a:pt x="1449" y="761"/>
                    <a:pt x="1418" y="736"/>
                    <a:pt x="1385" y="712"/>
                  </a:cubicBezTo>
                  <a:cubicBezTo>
                    <a:pt x="1385" y="848"/>
                    <a:pt x="1385" y="848"/>
                    <a:pt x="1385" y="848"/>
                  </a:cubicBezTo>
                  <a:cubicBezTo>
                    <a:pt x="1267" y="905"/>
                    <a:pt x="1267" y="905"/>
                    <a:pt x="1267" y="905"/>
                  </a:cubicBezTo>
                  <a:cubicBezTo>
                    <a:pt x="1267" y="1036"/>
                    <a:pt x="1267" y="1036"/>
                    <a:pt x="1267" y="1036"/>
                  </a:cubicBezTo>
                  <a:cubicBezTo>
                    <a:pt x="1172" y="951"/>
                    <a:pt x="1172" y="951"/>
                    <a:pt x="1172" y="951"/>
                  </a:cubicBezTo>
                  <a:cubicBezTo>
                    <a:pt x="1172" y="951"/>
                    <a:pt x="1172" y="951"/>
                    <a:pt x="1172" y="951"/>
                  </a:cubicBezTo>
                  <a:cubicBezTo>
                    <a:pt x="1172" y="951"/>
                    <a:pt x="1172" y="951"/>
                    <a:pt x="1172" y="951"/>
                  </a:cubicBezTo>
                  <a:cubicBezTo>
                    <a:pt x="1172" y="951"/>
                    <a:pt x="1172" y="951"/>
                    <a:pt x="1172" y="951"/>
                  </a:cubicBezTo>
                  <a:cubicBezTo>
                    <a:pt x="1172" y="951"/>
                    <a:pt x="1172" y="951"/>
                    <a:pt x="1172" y="951"/>
                  </a:cubicBezTo>
                  <a:cubicBezTo>
                    <a:pt x="1172" y="951"/>
                    <a:pt x="1172" y="951"/>
                    <a:pt x="1172" y="951"/>
                  </a:cubicBezTo>
                  <a:cubicBezTo>
                    <a:pt x="1172" y="951"/>
                    <a:pt x="1172" y="951"/>
                    <a:pt x="1172" y="951"/>
                  </a:cubicBezTo>
                  <a:cubicBezTo>
                    <a:pt x="1172" y="720"/>
                    <a:pt x="1172" y="720"/>
                    <a:pt x="1172" y="720"/>
                  </a:cubicBezTo>
                  <a:cubicBezTo>
                    <a:pt x="1144" y="693"/>
                    <a:pt x="1144" y="693"/>
                    <a:pt x="1144" y="693"/>
                  </a:cubicBezTo>
                  <a:cubicBezTo>
                    <a:pt x="1172" y="677"/>
                    <a:pt x="1172" y="677"/>
                    <a:pt x="1172" y="677"/>
                  </a:cubicBezTo>
                  <a:cubicBezTo>
                    <a:pt x="1172" y="596"/>
                    <a:pt x="1172" y="596"/>
                    <a:pt x="1172" y="596"/>
                  </a:cubicBezTo>
                  <a:cubicBezTo>
                    <a:pt x="1104" y="567"/>
                    <a:pt x="1046" y="548"/>
                    <a:pt x="1018" y="540"/>
                  </a:cubicBezTo>
                  <a:cubicBezTo>
                    <a:pt x="784" y="466"/>
                    <a:pt x="669" y="417"/>
                    <a:pt x="664" y="372"/>
                  </a:cubicBezTo>
                  <a:cubicBezTo>
                    <a:pt x="658" y="323"/>
                    <a:pt x="787" y="277"/>
                    <a:pt x="1011" y="229"/>
                  </a:cubicBezTo>
                  <a:cubicBezTo>
                    <a:pt x="1052" y="220"/>
                    <a:pt x="1092" y="212"/>
                    <a:pt x="1130" y="204"/>
                  </a:cubicBezTo>
                  <a:cubicBezTo>
                    <a:pt x="1333" y="162"/>
                    <a:pt x="1359" y="129"/>
                    <a:pt x="1360" y="90"/>
                  </a:cubicBezTo>
                  <a:cubicBezTo>
                    <a:pt x="1360" y="67"/>
                    <a:pt x="1370" y="32"/>
                    <a:pt x="1179" y="0"/>
                  </a:cubicBezTo>
                </a:path>
              </a:pathLst>
            </a:custGeom>
            <a:solidFill>
              <a:srgbClr val="E4E5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3" name="Google Shape;223;p2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576" y="2258"/>
              <a:ext cx="186" cy="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4" name="Google Shape;224;p26"/>
            <p:cNvSpPr/>
            <p:nvPr/>
          </p:nvSpPr>
          <p:spPr>
            <a:xfrm>
              <a:off x="1479" y="1716"/>
              <a:ext cx="71" cy="111"/>
            </a:xfrm>
            <a:custGeom>
              <a:avLst/>
              <a:gdLst/>
              <a:ahLst/>
              <a:cxnLst/>
              <a:rect l="l" t="t" r="r" b="b"/>
              <a:pathLst>
                <a:path w="71" h="111" extrusionOk="0">
                  <a:moveTo>
                    <a:pt x="0" y="40"/>
                  </a:moveTo>
                  <a:lnTo>
                    <a:pt x="71" y="111"/>
                  </a:lnTo>
                  <a:lnTo>
                    <a:pt x="71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B14C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26"/>
            <p:cNvSpPr/>
            <p:nvPr/>
          </p:nvSpPr>
          <p:spPr>
            <a:xfrm>
              <a:off x="1522" y="1965"/>
              <a:ext cx="151" cy="329"/>
            </a:xfrm>
            <a:custGeom>
              <a:avLst/>
              <a:gdLst/>
              <a:ahLst/>
              <a:cxnLst/>
              <a:rect l="l" t="t" r="r" b="b"/>
              <a:pathLst>
                <a:path w="151" h="329" extrusionOk="0">
                  <a:moveTo>
                    <a:pt x="0" y="195"/>
                  </a:moveTo>
                  <a:lnTo>
                    <a:pt x="151" y="329"/>
                  </a:lnTo>
                  <a:lnTo>
                    <a:pt x="151" y="0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rgbClr val="FFC7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26"/>
            <p:cNvSpPr/>
            <p:nvPr/>
          </p:nvSpPr>
          <p:spPr>
            <a:xfrm>
              <a:off x="1522" y="1586"/>
              <a:ext cx="333" cy="574"/>
            </a:xfrm>
            <a:custGeom>
              <a:avLst/>
              <a:gdLst/>
              <a:ahLst/>
              <a:cxnLst/>
              <a:rect l="l" t="t" r="r" b="b"/>
              <a:pathLst>
                <a:path w="333" h="574" extrusionOk="0">
                  <a:moveTo>
                    <a:pt x="333" y="0"/>
                  </a:moveTo>
                  <a:lnTo>
                    <a:pt x="333" y="413"/>
                  </a:lnTo>
                  <a:lnTo>
                    <a:pt x="0" y="574"/>
                  </a:lnTo>
                  <a:lnTo>
                    <a:pt x="0" y="0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rgbClr val="FFC7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26"/>
            <p:cNvSpPr txBox="1"/>
            <p:nvPr/>
          </p:nvSpPr>
          <p:spPr>
            <a:xfrm>
              <a:off x="1522" y="1674"/>
              <a:ext cx="333" cy="109"/>
            </a:xfrm>
            <a:prstGeom prst="rect">
              <a:avLst/>
            </a:prstGeom>
            <a:solidFill>
              <a:srgbClr val="F99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26"/>
            <p:cNvSpPr/>
            <p:nvPr/>
          </p:nvSpPr>
          <p:spPr>
            <a:xfrm>
              <a:off x="1479" y="1614"/>
              <a:ext cx="436" cy="142"/>
            </a:xfrm>
            <a:custGeom>
              <a:avLst/>
              <a:gdLst/>
              <a:ahLst/>
              <a:cxnLst/>
              <a:rect l="l" t="t" r="r" b="b"/>
              <a:pathLst>
                <a:path w="436" h="142" extrusionOk="0">
                  <a:moveTo>
                    <a:pt x="376" y="0"/>
                  </a:moveTo>
                  <a:lnTo>
                    <a:pt x="436" y="74"/>
                  </a:lnTo>
                  <a:lnTo>
                    <a:pt x="376" y="142"/>
                  </a:lnTo>
                  <a:lnTo>
                    <a:pt x="0" y="142"/>
                  </a:lnTo>
                  <a:lnTo>
                    <a:pt x="0" y="0"/>
                  </a:lnTo>
                  <a:lnTo>
                    <a:pt x="376" y="0"/>
                  </a:lnTo>
                  <a:close/>
                </a:path>
              </a:pathLst>
            </a:custGeom>
            <a:solidFill>
              <a:srgbClr val="EB6B2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26"/>
            <p:cNvSpPr/>
            <p:nvPr/>
          </p:nvSpPr>
          <p:spPr>
            <a:xfrm>
              <a:off x="1522" y="2088"/>
              <a:ext cx="151" cy="72"/>
            </a:xfrm>
            <a:custGeom>
              <a:avLst/>
              <a:gdLst/>
              <a:ahLst/>
              <a:cxnLst/>
              <a:rect l="l" t="t" r="r" b="b"/>
              <a:pathLst>
                <a:path w="151" h="72" extrusionOk="0">
                  <a:moveTo>
                    <a:pt x="151" y="0"/>
                  </a:moveTo>
                  <a:lnTo>
                    <a:pt x="151" y="46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F99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0" name="Google Shape;230;p2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26" y="1839"/>
              <a:ext cx="141" cy="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1" name="Google Shape;231;p26"/>
            <p:cNvSpPr/>
            <p:nvPr/>
          </p:nvSpPr>
          <p:spPr>
            <a:xfrm>
              <a:off x="852" y="1426"/>
              <a:ext cx="53" cy="85"/>
            </a:xfrm>
            <a:custGeom>
              <a:avLst/>
              <a:gdLst/>
              <a:ahLst/>
              <a:cxnLst/>
              <a:rect l="l" t="t" r="r" b="b"/>
              <a:pathLst>
                <a:path w="53" h="85" extrusionOk="0">
                  <a:moveTo>
                    <a:pt x="0" y="30"/>
                  </a:moveTo>
                  <a:lnTo>
                    <a:pt x="53" y="85"/>
                  </a:lnTo>
                  <a:lnTo>
                    <a:pt x="53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57692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26"/>
            <p:cNvSpPr/>
            <p:nvPr/>
          </p:nvSpPr>
          <p:spPr>
            <a:xfrm>
              <a:off x="886" y="1616"/>
              <a:ext cx="114" cy="249"/>
            </a:xfrm>
            <a:custGeom>
              <a:avLst/>
              <a:gdLst/>
              <a:ahLst/>
              <a:cxnLst/>
              <a:rect l="l" t="t" r="r" b="b"/>
              <a:pathLst>
                <a:path w="114" h="249" extrusionOk="0">
                  <a:moveTo>
                    <a:pt x="0" y="147"/>
                  </a:moveTo>
                  <a:lnTo>
                    <a:pt x="114" y="249"/>
                  </a:lnTo>
                  <a:lnTo>
                    <a:pt x="114" y="0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ABD03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26"/>
            <p:cNvSpPr/>
            <p:nvPr/>
          </p:nvSpPr>
          <p:spPr>
            <a:xfrm>
              <a:off x="886" y="1328"/>
              <a:ext cx="253" cy="437"/>
            </a:xfrm>
            <a:custGeom>
              <a:avLst/>
              <a:gdLst/>
              <a:ahLst/>
              <a:cxnLst/>
              <a:rect l="l" t="t" r="r" b="b"/>
              <a:pathLst>
                <a:path w="253" h="437" extrusionOk="0">
                  <a:moveTo>
                    <a:pt x="253" y="0"/>
                  </a:moveTo>
                  <a:lnTo>
                    <a:pt x="253" y="314"/>
                  </a:lnTo>
                  <a:lnTo>
                    <a:pt x="0" y="437"/>
                  </a:lnTo>
                  <a:lnTo>
                    <a:pt x="0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ABD03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26"/>
            <p:cNvSpPr txBox="1"/>
            <p:nvPr/>
          </p:nvSpPr>
          <p:spPr>
            <a:xfrm>
              <a:off x="886" y="1395"/>
              <a:ext cx="253" cy="82"/>
            </a:xfrm>
            <a:prstGeom prst="rect">
              <a:avLst/>
            </a:prstGeom>
            <a:solidFill>
              <a:srgbClr val="96C03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26"/>
            <p:cNvSpPr/>
            <p:nvPr/>
          </p:nvSpPr>
          <p:spPr>
            <a:xfrm>
              <a:off x="852" y="1349"/>
              <a:ext cx="332" cy="107"/>
            </a:xfrm>
            <a:custGeom>
              <a:avLst/>
              <a:gdLst/>
              <a:ahLst/>
              <a:cxnLst/>
              <a:rect l="l" t="t" r="r" b="b"/>
              <a:pathLst>
                <a:path w="332" h="107" extrusionOk="0">
                  <a:moveTo>
                    <a:pt x="287" y="0"/>
                  </a:moveTo>
                  <a:lnTo>
                    <a:pt x="332" y="56"/>
                  </a:lnTo>
                  <a:lnTo>
                    <a:pt x="287" y="107"/>
                  </a:lnTo>
                  <a:lnTo>
                    <a:pt x="0" y="107"/>
                  </a:lnTo>
                  <a:lnTo>
                    <a:pt x="0" y="0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7D98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26"/>
            <p:cNvSpPr/>
            <p:nvPr/>
          </p:nvSpPr>
          <p:spPr>
            <a:xfrm>
              <a:off x="886" y="1709"/>
              <a:ext cx="114" cy="56"/>
            </a:xfrm>
            <a:custGeom>
              <a:avLst/>
              <a:gdLst/>
              <a:ahLst/>
              <a:cxnLst/>
              <a:rect l="l" t="t" r="r" b="b"/>
              <a:pathLst>
                <a:path w="114" h="56" extrusionOk="0">
                  <a:moveTo>
                    <a:pt x="114" y="0"/>
                  </a:moveTo>
                  <a:lnTo>
                    <a:pt x="114" y="35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96C03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7" name="Google Shape;237;p2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79" y="3842"/>
              <a:ext cx="260" cy="1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8" name="Google Shape;238;p26"/>
            <p:cNvSpPr/>
            <p:nvPr/>
          </p:nvSpPr>
          <p:spPr>
            <a:xfrm>
              <a:off x="642" y="3083"/>
              <a:ext cx="98" cy="153"/>
            </a:xfrm>
            <a:custGeom>
              <a:avLst/>
              <a:gdLst/>
              <a:ahLst/>
              <a:cxnLst/>
              <a:rect l="l" t="t" r="r" b="b"/>
              <a:pathLst>
                <a:path w="98" h="153" extrusionOk="0">
                  <a:moveTo>
                    <a:pt x="0" y="55"/>
                  </a:moveTo>
                  <a:lnTo>
                    <a:pt x="98" y="153"/>
                  </a:lnTo>
                  <a:lnTo>
                    <a:pt x="98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40053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26"/>
            <p:cNvSpPr/>
            <p:nvPr/>
          </p:nvSpPr>
          <p:spPr>
            <a:xfrm>
              <a:off x="642" y="3083"/>
              <a:ext cx="98" cy="153"/>
            </a:xfrm>
            <a:custGeom>
              <a:avLst/>
              <a:gdLst/>
              <a:ahLst/>
              <a:cxnLst/>
              <a:rect l="l" t="t" r="r" b="b"/>
              <a:pathLst>
                <a:path w="98" h="153" extrusionOk="0">
                  <a:moveTo>
                    <a:pt x="0" y="55"/>
                  </a:moveTo>
                  <a:lnTo>
                    <a:pt x="98" y="153"/>
                  </a:lnTo>
                  <a:lnTo>
                    <a:pt x="98" y="0"/>
                  </a:lnTo>
                  <a:lnTo>
                    <a:pt x="0" y="5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26"/>
            <p:cNvSpPr/>
            <p:nvPr/>
          </p:nvSpPr>
          <p:spPr>
            <a:xfrm>
              <a:off x="701" y="3431"/>
              <a:ext cx="211" cy="460"/>
            </a:xfrm>
            <a:custGeom>
              <a:avLst/>
              <a:gdLst/>
              <a:ahLst/>
              <a:cxnLst/>
              <a:rect l="l" t="t" r="r" b="b"/>
              <a:pathLst>
                <a:path w="211" h="460" extrusionOk="0">
                  <a:moveTo>
                    <a:pt x="0" y="272"/>
                  </a:moveTo>
                  <a:lnTo>
                    <a:pt x="211" y="460"/>
                  </a:lnTo>
                  <a:lnTo>
                    <a:pt x="211" y="0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B82C9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26"/>
            <p:cNvSpPr/>
            <p:nvPr/>
          </p:nvSpPr>
          <p:spPr>
            <a:xfrm>
              <a:off x="701" y="3431"/>
              <a:ext cx="211" cy="460"/>
            </a:xfrm>
            <a:custGeom>
              <a:avLst/>
              <a:gdLst/>
              <a:ahLst/>
              <a:cxnLst/>
              <a:rect l="l" t="t" r="r" b="b"/>
              <a:pathLst>
                <a:path w="211" h="460" extrusionOk="0">
                  <a:moveTo>
                    <a:pt x="0" y="272"/>
                  </a:moveTo>
                  <a:lnTo>
                    <a:pt x="211" y="460"/>
                  </a:lnTo>
                  <a:lnTo>
                    <a:pt x="211" y="0"/>
                  </a:lnTo>
                  <a:lnTo>
                    <a:pt x="0" y="2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26"/>
            <p:cNvSpPr/>
            <p:nvPr/>
          </p:nvSpPr>
          <p:spPr>
            <a:xfrm>
              <a:off x="701" y="2901"/>
              <a:ext cx="468" cy="804"/>
            </a:xfrm>
            <a:custGeom>
              <a:avLst/>
              <a:gdLst/>
              <a:ahLst/>
              <a:cxnLst/>
              <a:rect l="l" t="t" r="r" b="b"/>
              <a:pathLst>
                <a:path w="468" h="804" extrusionOk="0">
                  <a:moveTo>
                    <a:pt x="468" y="0"/>
                  </a:moveTo>
                  <a:lnTo>
                    <a:pt x="468" y="577"/>
                  </a:lnTo>
                  <a:lnTo>
                    <a:pt x="0" y="804"/>
                  </a:lnTo>
                  <a:lnTo>
                    <a:pt x="0" y="0"/>
                  </a:lnTo>
                  <a:lnTo>
                    <a:pt x="468" y="0"/>
                  </a:lnTo>
                  <a:close/>
                </a:path>
              </a:pathLst>
            </a:custGeom>
            <a:solidFill>
              <a:srgbClr val="B82C9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26"/>
            <p:cNvSpPr/>
            <p:nvPr/>
          </p:nvSpPr>
          <p:spPr>
            <a:xfrm>
              <a:off x="701" y="2901"/>
              <a:ext cx="468" cy="804"/>
            </a:xfrm>
            <a:custGeom>
              <a:avLst/>
              <a:gdLst/>
              <a:ahLst/>
              <a:cxnLst/>
              <a:rect l="l" t="t" r="r" b="b"/>
              <a:pathLst>
                <a:path w="468" h="804" extrusionOk="0">
                  <a:moveTo>
                    <a:pt x="468" y="0"/>
                  </a:moveTo>
                  <a:lnTo>
                    <a:pt x="468" y="577"/>
                  </a:lnTo>
                  <a:lnTo>
                    <a:pt x="0" y="804"/>
                  </a:lnTo>
                  <a:lnTo>
                    <a:pt x="0" y="0"/>
                  </a:lnTo>
                  <a:lnTo>
                    <a:pt x="46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26"/>
            <p:cNvSpPr txBox="1"/>
            <p:nvPr/>
          </p:nvSpPr>
          <p:spPr>
            <a:xfrm>
              <a:off x="701" y="3026"/>
              <a:ext cx="468" cy="150"/>
            </a:xfrm>
            <a:prstGeom prst="rect">
              <a:avLst/>
            </a:prstGeom>
            <a:solidFill>
              <a:srgbClr val="9A298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26"/>
            <p:cNvSpPr txBox="1"/>
            <p:nvPr/>
          </p:nvSpPr>
          <p:spPr>
            <a:xfrm>
              <a:off x="701" y="3026"/>
              <a:ext cx="468" cy="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26"/>
            <p:cNvSpPr/>
            <p:nvPr/>
          </p:nvSpPr>
          <p:spPr>
            <a:xfrm>
              <a:off x="642" y="2941"/>
              <a:ext cx="609" cy="197"/>
            </a:xfrm>
            <a:custGeom>
              <a:avLst/>
              <a:gdLst/>
              <a:ahLst/>
              <a:cxnLst/>
              <a:rect l="l" t="t" r="r" b="b"/>
              <a:pathLst>
                <a:path w="609" h="197" extrusionOk="0">
                  <a:moveTo>
                    <a:pt x="527" y="0"/>
                  </a:moveTo>
                  <a:lnTo>
                    <a:pt x="609" y="102"/>
                  </a:lnTo>
                  <a:lnTo>
                    <a:pt x="527" y="197"/>
                  </a:lnTo>
                  <a:lnTo>
                    <a:pt x="0" y="197"/>
                  </a:lnTo>
                  <a:lnTo>
                    <a:pt x="0" y="0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6C1B5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26"/>
            <p:cNvSpPr/>
            <p:nvPr/>
          </p:nvSpPr>
          <p:spPr>
            <a:xfrm>
              <a:off x="703" y="3703"/>
              <a:ext cx="0" cy="2"/>
            </a:xfrm>
            <a:custGeom>
              <a:avLst/>
              <a:gdLst/>
              <a:ahLst/>
              <a:cxnLst/>
              <a:rect l="l" t="t" r="r" b="b"/>
              <a:pathLst>
                <a:path w="120000" h="2" extrusionOk="0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86A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26"/>
            <p:cNvSpPr/>
            <p:nvPr/>
          </p:nvSpPr>
          <p:spPr>
            <a:xfrm>
              <a:off x="703" y="3703"/>
              <a:ext cx="0" cy="2"/>
            </a:xfrm>
            <a:custGeom>
              <a:avLst/>
              <a:gdLst/>
              <a:ahLst/>
              <a:cxnLst/>
              <a:rect l="l" t="t" r="r" b="b"/>
              <a:pathLst>
                <a:path w="120000" h="2" extrusionOk="0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26"/>
            <p:cNvSpPr/>
            <p:nvPr/>
          </p:nvSpPr>
          <p:spPr>
            <a:xfrm>
              <a:off x="703" y="3603"/>
              <a:ext cx="209" cy="102"/>
            </a:xfrm>
            <a:custGeom>
              <a:avLst/>
              <a:gdLst/>
              <a:ahLst/>
              <a:cxnLst/>
              <a:rect l="l" t="t" r="r" b="b"/>
              <a:pathLst>
                <a:path w="209" h="102" extrusionOk="0">
                  <a:moveTo>
                    <a:pt x="209" y="0"/>
                  </a:moveTo>
                  <a:lnTo>
                    <a:pt x="106" y="51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209" y="63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9A298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26"/>
            <p:cNvSpPr/>
            <p:nvPr/>
          </p:nvSpPr>
          <p:spPr>
            <a:xfrm>
              <a:off x="703" y="3603"/>
              <a:ext cx="209" cy="102"/>
            </a:xfrm>
            <a:custGeom>
              <a:avLst/>
              <a:gdLst/>
              <a:ahLst/>
              <a:cxnLst/>
              <a:rect l="l" t="t" r="r" b="b"/>
              <a:pathLst>
                <a:path w="209" h="102" extrusionOk="0">
                  <a:moveTo>
                    <a:pt x="209" y="0"/>
                  </a:moveTo>
                  <a:lnTo>
                    <a:pt x="106" y="51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209" y="63"/>
                  </a:lnTo>
                  <a:lnTo>
                    <a:pt x="20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26"/>
            <p:cNvSpPr/>
            <p:nvPr/>
          </p:nvSpPr>
          <p:spPr>
            <a:xfrm>
              <a:off x="703" y="3654"/>
              <a:ext cx="106" cy="51"/>
            </a:xfrm>
            <a:custGeom>
              <a:avLst/>
              <a:gdLst/>
              <a:ahLst/>
              <a:cxnLst/>
              <a:rect l="l" t="t" r="r" b="b"/>
              <a:pathLst>
                <a:path w="106" h="51" extrusionOk="0">
                  <a:moveTo>
                    <a:pt x="106" y="0"/>
                  </a:moveTo>
                  <a:lnTo>
                    <a:pt x="0" y="51"/>
                  </a:lnTo>
                  <a:lnTo>
                    <a:pt x="0" y="51"/>
                  </a:lnTo>
                  <a:lnTo>
                    <a:pt x="0" y="49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9A298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26"/>
            <p:cNvSpPr/>
            <p:nvPr/>
          </p:nvSpPr>
          <p:spPr>
            <a:xfrm>
              <a:off x="703" y="3654"/>
              <a:ext cx="106" cy="51"/>
            </a:xfrm>
            <a:custGeom>
              <a:avLst/>
              <a:gdLst/>
              <a:ahLst/>
              <a:cxnLst/>
              <a:rect l="l" t="t" r="r" b="b"/>
              <a:pathLst>
                <a:path w="106" h="51" extrusionOk="0">
                  <a:moveTo>
                    <a:pt x="106" y="0"/>
                  </a:moveTo>
                  <a:lnTo>
                    <a:pt x="0" y="51"/>
                  </a:lnTo>
                  <a:lnTo>
                    <a:pt x="0" y="51"/>
                  </a:lnTo>
                  <a:lnTo>
                    <a:pt x="0" y="49"/>
                  </a:lnTo>
                  <a:lnTo>
                    <a:pt x="10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53" name="Google Shape;253;p2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112" y="2868"/>
              <a:ext cx="209" cy="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4" name="Google Shape;254;p26"/>
            <p:cNvSpPr/>
            <p:nvPr/>
          </p:nvSpPr>
          <p:spPr>
            <a:xfrm>
              <a:off x="2003" y="2258"/>
              <a:ext cx="79" cy="123"/>
            </a:xfrm>
            <a:custGeom>
              <a:avLst/>
              <a:gdLst/>
              <a:ahLst/>
              <a:cxnLst/>
              <a:rect l="l" t="t" r="r" b="b"/>
              <a:pathLst>
                <a:path w="79" h="123" extrusionOk="0">
                  <a:moveTo>
                    <a:pt x="0" y="46"/>
                  </a:moveTo>
                  <a:lnTo>
                    <a:pt x="79" y="123"/>
                  </a:lnTo>
                  <a:lnTo>
                    <a:pt x="79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C0D0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26"/>
            <p:cNvSpPr/>
            <p:nvPr/>
          </p:nvSpPr>
          <p:spPr>
            <a:xfrm>
              <a:off x="2003" y="2258"/>
              <a:ext cx="79" cy="123"/>
            </a:xfrm>
            <a:custGeom>
              <a:avLst/>
              <a:gdLst/>
              <a:ahLst/>
              <a:cxnLst/>
              <a:rect l="l" t="t" r="r" b="b"/>
              <a:pathLst>
                <a:path w="79" h="123" extrusionOk="0">
                  <a:moveTo>
                    <a:pt x="0" y="46"/>
                  </a:moveTo>
                  <a:lnTo>
                    <a:pt x="79" y="123"/>
                  </a:lnTo>
                  <a:lnTo>
                    <a:pt x="79" y="0"/>
                  </a:lnTo>
                  <a:lnTo>
                    <a:pt x="0" y="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26"/>
            <p:cNvSpPr/>
            <p:nvPr/>
          </p:nvSpPr>
          <p:spPr>
            <a:xfrm>
              <a:off x="2052" y="2539"/>
              <a:ext cx="167" cy="367"/>
            </a:xfrm>
            <a:custGeom>
              <a:avLst/>
              <a:gdLst/>
              <a:ahLst/>
              <a:cxnLst/>
              <a:rect l="l" t="t" r="r" b="b"/>
              <a:pathLst>
                <a:path w="167" h="367" extrusionOk="0">
                  <a:moveTo>
                    <a:pt x="0" y="218"/>
                  </a:moveTo>
                  <a:lnTo>
                    <a:pt x="167" y="367"/>
                  </a:lnTo>
                  <a:lnTo>
                    <a:pt x="167" y="0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rgbClr val="EF40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26"/>
            <p:cNvSpPr/>
            <p:nvPr/>
          </p:nvSpPr>
          <p:spPr>
            <a:xfrm>
              <a:off x="2052" y="2539"/>
              <a:ext cx="167" cy="367"/>
            </a:xfrm>
            <a:custGeom>
              <a:avLst/>
              <a:gdLst/>
              <a:ahLst/>
              <a:cxnLst/>
              <a:rect l="l" t="t" r="r" b="b"/>
              <a:pathLst>
                <a:path w="167" h="367" extrusionOk="0">
                  <a:moveTo>
                    <a:pt x="0" y="218"/>
                  </a:moveTo>
                  <a:lnTo>
                    <a:pt x="167" y="367"/>
                  </a:lnTo>
                  <a:lnTo>
                    <a:pt x="167" y="0"/>
                  </a:lnTo>
                  <a:lnTo>
                    <a:pt x="0" y="2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26"/>
            <p:cNvSpPr/>
            <p:nvPr/>
          </p:nvSpPr>
          <p:spPr>
            <a:xfrm>
              <a:off x="2052" y="2113"/>
              <a:ext cx="374" cy="644"/>
            </a:xfrm>
            <a:custGeom>
              <a:avLst/>
              <a:gdLst/>
              <a:ahLst/>
              <a:cxnLst/>
              <a:rect l="l" t="t" r="r" b="b"/>
              <a:pathLst>
                <a:path w="374" h="644" extrusionOk="0">
                  <a:moveTo>
                    <a:pt x="374" y="0"/>
                  </a:moveTo>
                  <a:lnTo>
                    <a:pt x="374" y="463"/>
                  </a:lnTo>
                  <a:lnTo>
                    <a:pt x="0" y="644"/>
                  </a:lnTo>
                  <a:lnTo>
                    <a:pt x="0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EF40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26"/>
            <p:cNvSpPr/>
            <p:nvPr/>
          </p:nvSpPr>
          <p:spPr>
            <a:xfrm>
              <a:off x="2052" y="2113"/>
              <a:ext cx="374" cy="644"/>
            </a:xfrm>
            <a:custGeom>
              <a:avLst/>
              <a:gdLst/>
              <a:ahLst/>
              <a:cxnLst/>
              <a:rect l="l" t="t" r="r" b="b"/>
              <a:pathLst>
                <a:path w="374" h="644" extrusionOk="0">
                  <a:moveTo>
                    <a:pt x="374" y="0"/>
                  </a:moveTo>
                  <a:lnTo>
                    <a:pt x="374" y="463"/>
                  </a:lnTo>
                  <a:lnTo>
                    <a:pt x="0" y="644"/>
                  </a:lnTo>
                  <a:lnTo>
                    <a:pt x="0" y="0"/>
                  </a:lnTo>
                  <a:lnTo>
                    <a:pt x="37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26"/>
            <p:cNvSpPr txBox="1"/>
            <p:nvPr/>
          </p:nvSpPr>
          <p:spPr>
            <a:xfrm>
              <a:off x="2052" y="2213"/>
              <a:ext cx="374" cy="121"/>
            </a:xfrm>
            <a:prstGeom prst="rect">
              <a:avLst/>
            </a:prstGeom>
            <a:solidFill>
              <a:srgbClr val="D2292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26"/>
            <p:cNvSpPr txBox="1"/>
            <p:nvPr/>
          </p:nvSpPr>
          <p:spPr>
            <a:xfrm>
              <a:off x="2052" y="2213"/>
              <a:ext cx="374" cy="1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26"/>
            <p:cNvSpPr/>
            <p:nvPr/>
          </p:nvSpPr>
          <p:spPr>
            <a:xfrm>
              <a:off x="2003" y="2144"/>
              <a:ext cx="490" cy="160"/>
            </a:xfrm>
            <a:custGeom>
              <a:avLst/>
              <a:gdLst/>
              <a:ahLst/>
              <a:cxnLst/>
              <a:rect l="l" t="t" r="r" b="b"/>
              <a:pathLst>
                <a:path w="490" h="160" extrusionOk="0">
                  <a:moveTo>
                    <a:pt x="423" y="0"/>
                  </a:moveTo>
                  <a:lnTo>
                    <a:pt x="490" y="83"/>
                  </a:lnTo>
                  <a:lnTo>
                    <a:pt x="423" y="160"/>
                  </a:lnTo>
                  <a:lnTo>
                    <a:pt x="0" y="160"/>
                  </a:lnTo>
                  <a:lnTo>
                    <a:pt x="0" y="0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rgbClr val="AB1D2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26"/>
            <p:cNvSpPr txBox="1"/>
            <p:nvPr/>
          </p:nvSpPr>
          <p:spPr>
            <a:xfrm>
              <a:off x="2052" y="2757"/>
              <a:ext cx="1" cy="1"/>
            </a:xfrm>
            <a:prstGeom prst="rect">
              <a:avLst/>
            </a:prstGeom>
            <a:solidFill>
              <a:srgbClr val="C257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26"/>
            <p:cNvSpPr txBox="1"/>
            <p:nvPr/>
          </p:nvSpPr>
          <p:spPr>
            <a:xfrm>
              <a:off x="2052" y="2757"/>
              <a:ext cx="1" cy="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26"/>
            <p:cNvSpPr/>
            <p:nvPr/>
          </p:nvSpPr>
          <p:spPr>
            <a:xfrm>
              <a:off x="2052" y="2676"/>
              <a:ext cx="167" cy="81"/>
            </a:xfrm>
            <a:custGeom>
              <a:avLst/>
              <a:gdLst/>
              <a:ahLst/>
              <a:cxnLst/>
              <a:rect l="l" t="t" r="r" b="b"/>
              <a:pathLst>
                <a:path w="167" h="81" extrusionOk="0">
                  <a:moveTo>
                    <a:pt x="167" y="0"/>
                  </a:moveTo>
                  <a:lnTo>
                    <a:pt x="58" y="53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167" y="51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D2292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26"/>
            <p:cNvSpPr/>
            <p:nvPr/>
          </p:nvSpPr>
          <p:spPr>
            <a:xfrm>
              <a:off x="2052" y="2676"/>
              <a:ext cx="167" cy="81"/>
            </a:xfrm>
            <a:custGeom>
              <a:avLst/>
              <a:gdLst/>
              <a:ahLst/>
              <a:cxnLst/>
              <a:rect l="l" t="t" r="r" b="b"/>
              <a:pathLst>
                <a:path w="167" h="81" extrusionOk="0">
                  <a:moveTo>
                    <a:pt x="167" y="0"/>
                  </a:moveTo>
                  <a:lnTo>
                    <a:pt x="58" y="53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167" y="51"/>
                  </a:lnTo>
                  <a:lnTo>
                    <a:pt x="1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26"/>
            <p:cNvSpPr/>
            <p:nvPr/>
          </p:nvSpPr>
          <p:spPr>
            <a:xfrm>
              <a:off x="2052" y="2729"/>
              <a:ext cx="58" cy="28"/>
            </a:xfrm>
            <a:custGeom>
              <a:avLst/>
              <a:gdLst/>
              <a:ahLst/>
              <a:cxnLst/>
              <a:rect l="l" t="t" r="r" b="b"/>
              <a:pathLst>
                <a:path w="58" h="28" extrusionOk="0">
                  <a:moveTo>
                    <a:pt x="58" y="0"/>
                  </a:move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D2292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26"/>
            <p:cNvSpPr/>
            <p:nvPr/>
          </p:nvSpPr>
          <p:spPr>
            <a:xfrm>
              <a:off x="2052" y="2729"/>
              <a:ext cx="58" cy="28"/>
            </a:xfrm>
            <a:custGeom>
              <a:avLst/>
              <a:gdLst/>
              <a:ahLst/>
              <a:cxnLst/>
              <a:rect l="l" t="t" r="r" b="b"/>
              <a:pathLst>
                <a:path w="58" h="28" extrusionOk="0">
                  <a:moveTo>
                    <a:pt x="58" y="0"/>
                  </a:move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69" name="Google Shape;269;p2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572" y="3529"/>
              <a:ext cx="218" cy="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0" name="Google Shape;270;p26"/>
            <p:cNvSpPr/>
            <p:nvPr/>
          </p:nvSpPr>
          <p:spPr>
            <a:xfrm>
              <a:off x="1458" y="2894"/>
              <a:ext cx="83" cy="128"/>
            </a:xfrm>
            <a:custGeom>
              <a:avLst/>
              <a:gdLst/>
              <a:ahLst/>
              <a:cxnLst/>
              <a:rect l="l" t="t" r="r" b="b"/>
              <a:pathLst>
                <a:path w="83" h="128" extrusionOk="0">
                  <a:moveTo>
                    <a:pt x="0" y="45"/>
                  </a:moveTo>
                  <a:lnTo>
                    <a:pt x="83" y="128"/>
                  </a:lnTo>
                  <a:lnTo>
                    <a:pt x="83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51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26"/>
            <p:cNvSpPr/>
            <p:nvPr/>
          </p:nvSpPr>
          <p:spPr>
            <a:xfrm>
              <a:off x="1458" y="2894"/>
              <a:ext cx="83" cy="128"/>
            </a:xfrm>
            <a:custGeom>
              <a:avLst/>
              <a:gdLst/>
              <a:ahLst/>
              <a:cxnLst/>
              <a:rect l="l" t="t" r="r" b="b"/>
              <a:pathLst>
                <a:path w="83" h="128" extrusionOk="0">
                  <a:moveTo>
                    <a:pt x="0" y="45"/>
                  </a:moveTo>
                  <a:lnTo>
                    <a:pt x="83" y="128"/>
                  </a:lnTo>
                  <a:lnTo>
                    <a:pt x="83" y="0"/>
                  </a:lnTo>
                  <a:lnTo>
                    <a:pt x="0" y="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26"/>
            <p:cNvSpPr/>
            <p:nvPr/>
          </p:nvSpPr>
          <p:spPr>
            <a:xfrm>
              <a:off x="1507" y="3185"/>
              <a:ext cx="176" cy="385"/>
            </a:xfrm>
            <a:custGeom>
              <a:avLst/>
              <a:gdLst/>
              <a:ahLst/>
              <a:cxnLst/>
              <a:rect l="l" t="t" r="r" b="b"/>
              <a:pathLst>
                <a:path w="176" h="385" extrusionOk="0">
                  <a:moveTo>
                    <a:pt x="0" y="228"/>
                  </a:moveTo>
                  <a:lnTo>
                    <a:pt x="176" y="385"/>
                  </a:lnTo>
                  <a:lnTo>
                    <a:pt x="176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37B8E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26"/>
            <p:cNvSpPr/>
            <p:nvPr/>
          </p:nvSpPr>
          <p:spPr>
            <a:xfrm>
              <a:off x="1507" y="3185"/>
              <a:ext cx="176" cy="385"/>
            </a:xfrm>
            <a:custGeom>
              <a:avLst/>
              <a:gdLst/>
              <a:ahLst/>
              <a:cxnLst/>
              <a:rect l="l" t="t" r="r" b="b"/>
              <a:pathLst>
                <a:path w="176" h="385" extrusionOk="0">
                  <a:moveTo>
                    <a:pt x="0" y="228"/>
                  </a:moveTo>
                  <a:lnTo>
                    <a:pt x="176" y="385"/>
                  </a:lnTo>
                  <a:lnTo>
                    <a:pt x="176" y="0"/>
                  </a:lnTo>
                  <a:lnTo>
                    <a:pt x="0" y="2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26"/>
            <p:cNvSpPr/>
            <p:nvPr/>
          </p:nvSpPr>
          <p:spPr>
            <a:xfrm>
              <a:off x="1507" y="2741"/>
              <a:ext cx="392" cy="672"/>
            </a:xfrm>
            <a:custGeom>
              <a:avLst/>
              <a:gdLst/>
              <a:ahLst/>
              <a:cxnLst/>
              <a:rect l="l" t="t" r="r" b="b"/>
              <a:pathLst>
                <a:path w="392" h="672" extrusionOk="0">
                  <a:moveTo>
                    <a:pt x="392" y="0"/>
                  </a:moveTo>
                  <a:lnTo>
                    <a:pt x="392" y="485"/>
                  </a:lnTo>
                  <a:lnTo>
                    <a:pt x="0" y="672"/>
                  </a:lnTo>
                  <a:lnTo>
                    <a:pt x="0" y="0"/>
                  </a:lnTo>
                  <a:lnTo>
                    <a:pt x="392" y="0"/>
                  </a:lnTo>
                  <a:close/>
                </a:path>
              </a:pathLst>
            </a:custGeom>
            <a:solidFill>
              <a:srgbClr val="37B8E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26"/>
            <p:cNvSpPr/>
            <p:nvPr/>
          </p:nvSpPr>
          <p:spPr>
            <a:xfrm>
              <a:off x="1507" y="2741"/>
              <a:ext cx="392" cy="672"/>
            </a:xfrm>
            <a:custGeom>
              <a:avLst/>
              <a:gdLst/>
              <a:ahLst/>
              <a:cxnLst/>
              <a:rect l="l" t="t" r="r" b="b"/>
              <a:pathLst>
                <a:path w="392" h="672" extrusionOk="0">
                  <a:moveTo>
                    <a:pt x="392" y="0"/>
                  </a:moveTo>
                  <a:lnTo>
                    <a:pt x="392" y="485"/>
                  </a:lnTo>
                  <a:lnTo>
                    <a:pt x="0" y="672"/>
                  </a:lnTo>
                  <a:lnTo>
                    <a:pt x="0" y="0"/>
                  </a:lnTo>
                  <a:lnTo>
                    <a:pt x="3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26"/>
            <p:cNvSpPr txBox="1"/>
            <p:nvPr/>
          </p:nvSpPr>
          <p:spPr>
            <a:xfrm>
              <a:off x="1507" y="2845"/>
              <a:ext cx="392" cy="128"/>
            </a:xfrm>
            <a:prstGeom prst="rect">
              <a:avLst/>
            </a:prstGeom>
            <a:solidFill>
              <a:srgbClr val="00A9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26"/>
            <p:cNvSpPr txBox="1"/>
            <p:nvPr/>
          </p:nvSpPr>
          <p:spPr>
            <a:xfrm>
              <a:off x="1507" y="2845"/>
              <a:ext cx="392" cy="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26"/>
            <p:cNvSpPr/>
            <p:nvPr/>
          </p:nvSpPr>
          <p:spPr>
            <a:xfrm>
              <a:off x="1458" y="2774"/>
              <a:ext cx="511" cy="165"/>
            </a:xfrm>
            <a:custGeom>
              <a:avLst/>
              <a:gdLst/>
              <a:ahLst/>
              <a:cxnLst/>
              <a:rect l="l" t="t" r="r" b="b"/>
              <a:pathLst>
                <a:path w="511" h="165" extrusionOk="0">
                  <a:moveTo>
                    <a:pt x="441" y="0"/>
                  </a:moveTo>
                  <a:lnTo>
                    <a:pt x="511" y="87"/>
                  </a:lnTo>
                  <a:lnTo>
                    <a:pt x="441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007EA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26"/>
            <p:cNvSpPr txBox="1"/>
            <p:nvPr/>
          </p:nvSpPr>
          <p:spPr>
            <a:xfrm>
              <a:off x="1509" y="3413"/>
              <a:ext cx="1" cy="1"/>
            </a:xfrm>
            <a:prstGeom prst="rect">
              <a:avLst/>
            </a:prstGeom>
            <a:solidFill>
              <a:srgbClr val="93BD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26"/>
            <p:cNvSpPr txBox="1"/>
            <p:nvPr/>
          </p:nvSpPr>
          <p:spPr>
            <a:xfrm>
              <a:off x="1509" y="3413"/>
              <a:ext cx="1" cy="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26"/>
            <p:cNvSpPr/>
            <p:nvPr/>
          </p:nvSpPr>
          <p:spPr>
            <a:xfrm>
              <a:off x="1509" y="3329"/>
              <a:ext cx="174" cy="84"/>
            </a:xfrm>
            <a:custGeom>
              <a:avLst/>
              <a:gdLst/>
              <a:ahLst/>
              <a:cxnLst/>
              <a:rect l="l" t="t" r="r" b="b"/>
              <a:pathLst>
                <a:path w="174" h="84" extrusionOk="0">
                  <a:moveTo>
                    <a:pt x="174" y="0"/>
                  </a:moveTo>
                  <a:lnTo>
                    <a:pt x="49" y="6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174" y="53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00A9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26"/>
            <p:cNvSpPr/>
            <p:nvPr/>
          </p:nvSpPr>
          <p:spPr>
            <a:xfrm>
              <a:off x="1509" y="3329"/>
              <a:ext cx="174" cy="84"/>
            </a:xfrm>
            <a:custGeom>
              <a:avLst/>
              <a:gdLst/>
              <a:ahLst/>
              <a:cxnLst/>
              <a:rect l="l" t="t" r="r" b="b"/>
              <a:pathLst>
                <a:path w="174" h="84" extrusionOk="0">
                  <a:moveTo>
                    <a:pt x="174" y="0"/>
                  </a:moveTo>
                  <a:lnTo>
                    <a:pt x="49" y="6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174" y="53"/>
                  </a:lnTo>
                  <a:lnTo>
                    <a:pt x="17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26"/>
            <p:cNvSpPr/>
            <p:nvPr/>
          </p:nvSpPr>
          <p:spPr>
            <a:xfrm>
              <a:off x="1509" y="3389"/>
              <a:ext cx="49" cy="24"/>
            </a:xfrm>
            <a:custGeom>
              <a:avLst/>
              <a:gdLst/>
              <a:ahLst/>
              <a:cxnLst/>
              <a:rect l="l" t="t" r="r" b="b"/>
              <a:pathLst>
                <a:path w="49" h="24" extrusionOk="0">
                  <a:moveTo>
                    <a:pt x="49" y="0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A9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26"/>
            <p:cNvSpPr/>
            <p:nvPr/>
          </p:nvSpPr>
          <p:spPr>
            <a:xfrm>
              <a:off x="1509" y="3389"/>
              <a:ext cx="49" cy="24"/>
            </a:xfrm>
            <a:custGeom>
              <a:avLst/>
              <a:gdLst/>
              <a:ahLst/>
              <a:cxnLst/>
              <a:rect l="l" t="t" r="r" b="b"/>
              <a:pathLst>
                <a:path w="49" h="24" extrusionOk="0">
                  <a:moveTo>
                    <a:pt x="49" y="0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85" name="Google Shape;285;p2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446" y="1435"/>
              <a:ext cx="135" cy="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6" name="Google Shape;286;p26"/>
            <p:cNvSpPr/>
            <p:nvPr/>
          </p:nvSpPr>
          <p:spPr>
            <a:xfrm>
              <a:off x="1376" y="1040"/>
              <a:ext cx="51" cy="79"/>
            </a:xfrm>
            <a:custGeom>
              <a:avLst/>
              <a:gdLst/>
              <a:ahLst/>
              <a:cxnLst/>
              <a:rect l="l" t="t" r="r" b="b"/>
              <a:pathLst>
                <a:path w="51" h="79" extrusionOk="0">
                  <a:moveTo>
                    <a:pt x="0" y="28"/>
                  </a:moveTo>
                  <a:lnTo>
                    <a:pt x="51" y="79"/>
                  </a:lnTo>
                  <a:lnTo>
                    <a:pt x="51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76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26"/>
            <p:cNvSpPr/>
            <p:nvPr/>
          </p:nvSpPr>
          <p:spPr>
            <a:xfrm>
              <a:off x="1406" y="1221"/>
              <a:ext cx="110" cy="241"/>
            </a:xfrm>
            <a:custGeom>
              <a:avLst/>
              <a:gdLst/>
              <a:ahLst/>
              <a:cxnLst/>
              <a:rect l="l" t="t" r="r" b="b"/>
              <a:pathLst>
                <a:path w="110" h="241" extrusionOk="0">
                  <a:moveTo>
                    <a:pt x="0" y="142"/>
                  </a:moveTo>
                  <a:lnTo>
                    <a:pt x="110" y="241"/>
                  </a:lnTo>
                  <a:lnTo>
                    <a:pt x="110" y="0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1406" y="944"/>
              <a:ext cx="244" cy="419"/>
            </a:xfrm>
            <a:custGeom>
              <a:avLst/>
              <a:gdLst/>
              <a:ahLst/>
              <a:cxnLst/>
              <a:rect l="l" t="t" r="r" b="b"/>
              <a:pathLst>
                <a:path w="244" h="419" extrusionOk="0">
                  <a:moveTo>
                    <a:pt x="244" y="0"/>
                  </a:moveTo>
                  <a:lnTo>
                    <a:pt x="244" y="302"/>
                  </a:lnTo>
                  <a:lnTo>
                    <a:pt x="0" y="419"/>
                  </a:lnTo>
                  <a:lnTo>
                    <a:pt x="0" y="0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26"/>
            <p:cNvSpPr txBox="1"/>
            <p:nvPr/>
          </p:nvSpPr>
          <p:spPr>
            <a:xfrm>
              <a:off x="1406" y="1009"/>
              <a:ext cx="244" cy="79"/>
            </a:xfrm>
            <a:prstGeom prst="rect">
              <a:avLst/>
            </a:prstGeom>
            <a:solidFill>
              <a:srgbClr val="00A65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26"/>
            <p:cNvSpPr/>
            <p:nvPr/>
          </p:nvSpPr>
          <p:spPr>
            <a:xfrm>
              <a:off x="1376" y="965"/>
              <a:ext cx="318" cy="103"/>
            </a:xfrm>
            <a:custGeom>
              <a:avLst/>
              <a:gdLst/>
              <a:ahLst/>
              <a:cxnLst/>
              <a:rect l="l" t="t" r="r" b="b"/>
              <a:pathLst>
                <a:path w="318" h="103" extrusionOk="0">
                  <a:moveTo>
                    <a:pt x="274" y="0"/>
                  </a:moveTo>
                  <a:lnTo>
                    <a:pt x="318" y="54"/>
                  </a:lnTo>
                  <a:lnTo>
                    <a:pt x="274" y="103"/>
                  </a:lnTo>
                  <a:lnTo>
                    <a:pt x="0" y="103"/>
                  </a:lnTo>
                  <a:lnTo>
                    <a:pt x="0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005F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26"/>
            <p:cNvSpPr/>
            <p:nvPr/>
          </p:nvSpPr>
          <p:spPr>
            <a:xfrm>
              <a:off x="1407" y="1311"/>
              <a:ext cx="109" cy="52"/>
            </a:xfrm>
            <a:custGeom>
              <a:avLst/>
              <a:gdLst/>
              <a:ahLst/>
              <a:cxnLst/>
              <a:rect l="l" t="t" r="r" b="b"/>
              <a:pathLst>
                <a:path w="109" h="52" extrusionOk="0">
                  <a:moveTo>
                    <a:pt x="109" y="0"/>
                  </a:moveTo>
                  <a:lnTo>
                    <a:pt x="109" y="33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0076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26"/>
            <p:cNvSpPr txBox="1"/>
            <p:nvPr/>
          </p:nvSpPr>
          <p:spPr>
            <a:xfrm>
              <a:off x="870" y="3155"/>
              <a:ext cx="363" cy="4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00"/>
                <a:buFont typeface="Montserrat SemiBold"/>
                <a:buNone/>
              </a:pPr>
              <a:r>
                <a:rPr lang="en-US" sz="3700" b="1" i="0" u="none">
                  <a:solidFill>
                    <a:srgbClr val="000000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1</a:t>
              </a:r>
              <a:endParaRPr/>
            </a:p>
          </p:txBody>
        </p:sp>
        <p:sp>
          <p:nvSpPr>
            <p:cNvPr id="293" name="Google Shape;293;p26"/>
            <p:cNvSpPr txBox="1"/>
            <p:nvPr/>
          </p:nvSpPr>
          <p:spPr>
            <a:xfrm>
              <a:off x="1636" y="2965"/>
              <a:ext cx="314" cy="4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Montserrat SemiBold"/>
                <a:buNone/>
              </a:pPr>
              <a:r>
                <a:rPr lang="en-US" sz="3200" b="1" i="0" u="none">
                  <a:solidFill>
                    <a:srgbClr val="000000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2</a:t>
              </a:r>
              <a:endParaRPr/>
            </a:p>
          </p:txBody>
        </p:sp>
        <p:sp>
          <p:nvSpPr>
            <p:cNvPr id="294" name="Google Shape;294;p26"/>
            <p:cNvSpPr txBox="1"/>
            <p:nvPr/>
          </p:nvSpPr>
          <p:spPr>
            <a:xfrm>
              <a:off x="2173" y="2328"/>
              <a:ext cx="314" cy="4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Montserrat SemiBold"/>
                <a:buNone/>
              </a:pPr>
              <a:r>
                <a:rPr lang="en-US" sz="3200" b="1" i="0" u="none">
                  <a:solidFill>
                    <a:srgbClr val="000000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3</a:t>
              </a:r>
              <a:endParaRPr/>
            </a:p>
          </p:txBody>
        </p:sp>
        <p:sp>
          <p:nvSpPr>
            <p:cNvPr id="295" name="Google Shape;295;p26"/>
            <p:cNvSpPr txBox="1"/>
            <p:nvPr/>
          </p:nvSpPr>
          <p:spPr>
            <a:xfrm>
              <a:off x="1613" y="1756"/>
              <a:ext cx="314" cy="4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Montserrat SemiBold"/>
                <a:buNone/>
              </a:pPr>
              <a:r>
                <a:rPr lang="en-US" sz="3200" b="1" i="0" u="none">
                  <a:solidFill>
                    <a:srgbClr val="000000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4</a:t>
              </a:r>
              <a:endParaRPr/>
            </a:p>
          </p:txBody>
        </p:sp>
        <p:sp>
          <p:nvSpPr>
            <p:cNvPr id="296" name="Google Shape;296;p26"/>
            <p:cNvSpPr txBox="1"/>
            <p:nvPr/>
          </p:nvSpPr>
          <p:spPr>
            <a:xfrm>
              <a:off x="954" y="1449"/>
              <a:ext cx="265" cy="3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Montserrat SemiBold"/>
                <a:buNone/>
              </a:pPr>
              <a:r>
                <a:rPr lang="en-US" sz="2600" b="1" i="0" u="none">
                  <a:solidFill>
                    <a:srgbClr val="000000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5</a:t>
              </a:r>
              <a:endParaRPr/>
            </a:p>
          </p:txBody>
        </p:sp>
        <p:sp>
          <p:nvSpPr>
            <p:cNvPr id="297" name="Google Shape;297;p26"/>
            <p:cNvSpPr txBox="1"/>
            <p:nvPr/>
          </p:nvSpPr>
          <p:spPr>
            <a:xfrm>
              <a:off x="1460" y="1058"/>
              <a:ext cx="265" cy="3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Montserrat SemiBold"/>
                <a:buNone/>
              </a:pPr>
              <a:r>
                <a:rPr lang="en-US" sz="2600" b="1" i="0" u="none">
                  <a:solidFill>
                    <a:srgbClr val="000000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6</a:t>
              </a:r>
              <a:endParaRPr/>
            </a:p>
          </p:txBody>
        </p:sp>
        <p:sp>
          <p:nvSpPr>
            <p:cNvPr id="298" name="Google Shape;298;p26"/>
            <p:cNvSpPr txBox="1"/>
            <p:nvPr/>
          </p:nvSpPr>
          <p:spPr>
            <a:xfrm>
              <a:off x="754" y="2969"/>
              <a:ext cx="156" cy="1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Montserrat"/>
                <a:buNone/>
              </a:pPr>
              <a:r>
                <a:rPr lang="en-US" sz="1300" b="1" i="0" u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</a:t>
              </a:r>
              <a:endParaRPr/>
            </a:p>
          </p:txBody>
        </p:sp>
        <p:sp>
          <p:nvSpPr>
            <p:cNvPr id="299" name="Google Shape;299;p26"/>
            <p:cNvSpPr txBox="1"/>
            <p:nvPr/>
          </p:nvSpPr>
          <p:spPr>
            <a:xfrm>
              <a:off x="831" y="2969"/>
              <a:ext cx="235" cy="1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Montserrat"/>
                <a:buNone/>
              </a:pPr>
              <a:r>
                <a:rPr lang="en-US" sz="1300" b="1" i="0" u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EB</a:t>
              </a:r>
              <a:endParaRPr/>
            </a:p>
          </p:txBody>
        </p:sp>
        <p:sp>
          <p:nvSpPr>
            <p:cNvPr id="300" name="Google Shape;300;p26"/>
            <p:cNvSpPr txBox="1"/>
            <p:nvPr/>
          </p:nvSpPr>
          <p:spPr>
            <a:xfrm>
              <a:off x="984" y="2969"/>
              <a:ext cx="149" cy="1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Montserrat"/>
                <a:buNone/>
              </a:pPr>
              <a:r>
                <a:rPr lang="en-US" sz="1300" b="1" i="0" u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</a:t>
              </a:r>
              <a:endParaRPr/>
            </a:p>
          </p:txBody>
        </p:sp>
        <p:sp>
          <p:nvSpPr>
            <p:cNvPr id="301" name="Google Shape;301;p26"/>
            <p:cNvSpPr txBox="1"/>
            <p:nvPr/>
          </p:nvSpPr>
          <p:spPr>
            <a:xfrm>
              <a:off x="1054" y="2969"/>
              <a:ext cx="156" cy="1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Montserrat"/>
                <a:buNone/>
              </a:pPr>
              <a:r>
                <a:rPr lang="en-US" sz="1300" b="1" i="0" u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</a:t>
              </a:r>
              <a:endParaRPr/>
            </a:p>
          </p:txBody>
        </p:sp>
        <p:sp>
          <p:nvSpPr>
            <p:cNvPr id="302" name="Google Shape;302;p26"/>
            <p:cNvSpPr txBox="1"/>
            <p:nvPr/>
          </p:nvSpPr>
          <p:spPr>
            <a:xfrm>
              <a:off x="1560" y="2803"/>
              <a:ext cx="121" cy="1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Montserrat"/>
                <a:buNone/>
              </a:pPr>
              <a:r>
                <a:rPr lang="en-US" sz="1100" b="1" i="0" u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</a:t>
              </a:r>
              <a:endParaRPr/>
            </a:p>
          </p:txBody>
        </p:sp>
        <p:sp>
          <p:nvSpPr>
            <p:cNvPr id="303" name="Google Shape;303;p26"/>
            <p:cNvSpPr txBox="1"/>
            <p:nvPr/>
          </p:nvSpPr>
          <p:spPr>
            <a:xfrm>
              <a:off x="1620" y="2803"/>
              <a:ext cx="184" cy="1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Montserrat"/>
                <a:buNone/>
              </a:pPr>
              <a:r>
                <a:rPr lang="en-US" sz="1100" b="1" i="0" u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EB</a:t>
              </a:r>
              <a:endParaRPr/>
            </a:p>
          </p:txBody>
        </p:sp>
        <p:sp>
          <p:nvSpPr>
            <p:cNvPr id="304" name="Google Shape;304;p26"/>
            <p:cNvSpPr txBox="1"/>
            <p:nvPr/>
          </p:nvSpPr>
          <p:spPr>
            <a:xfrm>
              <a:off x="1741" y="2803"/>
              <a:ext cx="117" cy="1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Montserrat"/>
                <a:buNone/>
              </a:pPr>
              <a:r>
                <a:rPr lang="en-US" sz="1100" b="1" i="0" u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</a:t>
              </a:r>
              <a:endParaRPr/>
            </a:p>
          </p:txBody>
        </p:sp>
        <p:sp>
          <p:nvSpPr>
            <p:cNvPr id="305" name="Google Shape;305;p26"/>
            <p:cNvSpPr txBox="1"/>
            <p:nvPr/>
          </p:nvSpPr>
          <p:spPr>
            <a:xfrm>
              <a:off x="1799" y="2803"/>
              <a:ext cx="123" cy="1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Montserrat"/>
                <a:buNone/>
              </a:pPr>
              <a:r>
                <a:rPr lang="en-US" sz="1100" b="1" i="0" u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</a:t>
              </a:r>
              <a:endParaRPr/>
            </a:p>
          </p:txBody>
        </p:sp>
        <p:sp>
          <p:nvSpPr>
            <p:cNvPr id="306" name="Google Shape;306;p26"/>
            <p:cNvSpPr txBox="1"/>
            <p:nvPr/>
          </p:nvSpPr>
          <p:spPr>
            <a:xfrm>
              <a:off x="2094" y="2165"/>
              <a:ext cx="121" cy="1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Montserrat"/>
                <a:buNone/>
              </a:pPr>
              <a:r>
                <a:rPr lang="en-US" sz="1100" b="1" i="0" u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</a:t>
              </a:r>
              <a:endParaRPr/>
            </a:p>
          </p:txBody>
        </p:sp>
        <p:sp>
          <p:nvSpPr>
            <p:cNvPr id="307" name="Google Shape;307;p26"/>
            <p:cNvSpPr txBox="1"/>
            <p:nvPr/>
          </p:nvSpPr>
          <p:spPr>
            <a:xfrm>
              <a:off x="2155" y="2165"/>
              <a:ext cx="184" cy="1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Montserrat"/>
                <a:buNone/>
              </a:pPr>
              <a:r>
                <a:rPr lang="en-US" sz="1100" b="1" i="0" u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EB</a:t>
              </a:r>
              <a:endParaRPr/>
            </a:p>
          </p:txBody>
        </p:sp>
        <p:sp>
          <p:nvSpPr>
            <p:cNvPr id="308" name="Google Shape;308;p26"/>
            <p:cNvSpPr txBox="1"/>
            <p:nvPr/>
          </p:nvSpPr>
          <p:spPr>
            <a:xfrm>
              <a:off x="2277" y="2165"/>
              <a:ext cx="117" cy="1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Montserrat"/>
                <a:buNone/>
              </a:pPr>
              <a:r>
                <a:rPr lang="en-US" sz="1100" b="1" i="0" u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</a:t>
              </a:r>
              <a:endParaRPr/>
            </a:p>
          </p:txBody>
        </p:sp>
        <p:sp>
          <p:nvSpPr>
            <p:cNvPr id="309" name="Google Shape;309;p26"/>
            <p:cNvSpPr txBox="1"/>
            <p:nvPr/>
          </p:nvSpPr>
          <p:spPr>
            <a:xfrm>
              <a:off x="2333" y="2165"/>
              <a:ext cx="123" cy="1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Montserrat"/>
                <a:buNone/>
              </a:pPr>
              <a:r>
                <a:rPr lang="en-US" sz="1100" b="1" i="0" u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</a:t>
              </a:r>
              <a:endParaRPr/>
            </a:p>
          </p:txBody>
        </p:sp>
        <p:sp>
          <p:nvSpPr>
            <p:cNvPr id="310" name="Google Shape;310;p26"/>
            <p:cNvSpPr txBox="1"/>
            <p:nvPr/>
          </p:nvSpPr>
          <p:spPr>
            <a:xfrm>
              <a:off x="1544" y="1630"/>
              <a:ext cx="121" cy="1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Montserrat"/>
                <a:buNone/>
              </a:pPr>
              <a:r>
                <a:rPr lang="en-US" sz="1100" b="1" i="0" u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</a:t>
              </a:r>
              <a:endParaRPr/>
            </a:p>
          </p:txBody>
        </p:sp>
        <p:sp>
          <p:nvSpPr>
            <p:cNvPr id="311" name="Google Shape;311;p26"/>
            <p:cNvSpPr txBox="1"/>
            <p:nvPr/>
          </p:nvSpPr>
          <p:spPr>
            <a:xfrm>
              <a:off x="1604" y="1630"/>
              <a:ext cx="184" cy="1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Montserrat"/>
                <a:buNone/>
              </a:pPr>
              <a:r>
                <a:rPr lang="en-US" sz="1100" b="1" i="0" u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EB</a:t>
              </a:r>
              <a:endParaRPr/>
            </a:p>
          </p:txBody>
        </p:sp>
        <p:sp>
          <p:nvSpPr>
            <p:cNvPr id="312" name="Google Shape;312;p26"/>
            <p:cNvSpPr txBox="1"/>
            <p:nvPr/>
          </p:nvSpPr>
          <p:spPr>
            <a:xfrm>
              <a:off x="1725" y="1630"/>
              <a:ext cx="117" cy="1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Montserrat"/>
                <a:buNone/>
              </a:pPr>
              <a:r>
                <a:rPr lang="en-US" sz="1100" b="1" i="0" u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</a:t>
              </a:r>
              <a:endParaRPr/>
            </a:p>
          </p:txBody>
        </p:sp>
        <p:sp>
          <p:nvSpPr>
            <p:cNvPr id="313" name="Google Shape;313;p26"/>
            <p:cNvSpPr txBox="1"/>
            <p:nvPr/>
          </p:nvSpPr>
          <p:spPr>
            <a:xfrm>
              <a:off x="1781" y="1630"/>
              <a:ext cx="123" cy="1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Montserrat"/>
                <a:buNone/>
              </a:pPr>
              <a:r>
                <a:rPr lang="en-US" sz="1100" b="1" i="0" u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</a:t>
              </a:r>
              <a:endParaRPr/>
            </a:p>
          </p:txBody>
        </p:sp>
        <p:sp>
          <p:nvSpPr>
            <p:cNvPr id="314" name="Google Shape;314;p26"/>
            <p:cNvSpPr txBox="1"/>
            <p:nvPr/>
          </p:nvSpPr>
          <p:spPr>
            <a:xfrm>
              <a:off x="903" y="1365"/>
              <a:ext cx="88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Montserrat"/>
                <a:buNone/>
              </a:pPr>
              <a:r>
                <a:rPr lang="en-US" sz="800" b="1" i="0" u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</a:t>
              </a:r>
              <a:endParaRPr/>
            </a:p>
          </p:txBody>
        </p:sp>
        <p:sp>
          <p:nvSpPr>
            <p:cNvPr id="315" name="Google Shape;315;p26"/>
            <p:cNvSpPr txBox="1"/>
            <p:nvPr/>
          </p:nvSpPr>
          <p:spPr>
            <a:xfrm>
              <a:off x="949" y="1365"/>
              <a:ext cx="132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Montserrat"/>
                <a:buNone/>
              </a:pPr>
              <a:r>
                <a:rPr lang="en-US" sz="800" b="1" i="0" u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EB</a:t>
              </a:r>
              <a:endParaRPr/>
            </a:p>
          </p:txBody>
        </p:sp>
        <p:sp>
          <p:nvSpPr>
            <p:cNvPr id="316" name="Google Shape;316;p26"/>
            <p:cNvSpPr txBox="1"/>
            <p:nvPr/>
          </p:nvSpPr>
          <p:spPr>
            <a:xfrm>
              <a:off x="1040" y="1365"/>
              <a:ext cx="84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Montserrat"/>
                <a:buNone/>
              </a:pPr>
              <a:r>
                <a:rPr lang="en-US" sz="800" b="1" i="0" u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</a:t>
              </a:r>
              <a:endParaRPr/>
            </a:p>
          </p:txBody>
        </p:sp>
        <p:sp>
          <p:nvSpPr>
            <p:cNvPr id="317" name="Google Shape;317;p26"/>
            <p:cNvSpPr txBox="1"/>
            <p:nvPr/>
          </p:nvSpPr>
          <p:spPr>
            <a:xfrm>
              <a:off x="1083" y="1365"/>
              <a:ext cx="88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Montserrat"/>
                <a:buNone/>
              </a:pPr>
              <a:r>
                <a:rPr lang="en-US" sz="800" b="1" i="0" u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</a:t>
              </a:r>
              <a:endParaRPr/>
            </a:p>
          </p:txBody>
        </p:sp>
        <p:sp>
          <p:nvSpPr>
            <p:cNvPr id="318" name="Google Shape;318;p26"/>
            <p:cNvSpPr txBox="1"/>
            <p:nvPr/>
          </p:nvSpPr>
          <p:spPr>
            <a:xfrm>
              <a:off x="1420" y="979"/>
              <a:ext cx="88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Montserrat"/>
                <a:buNone/>
              </a:pPr>
              <a:r>
                <a:rPr lang="en-US" sz="800" b="1" i="0" u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</a:t>
              </a:r>
              <a:endParaRPr/>
            </a:p>
          </p:txBody>
        </p:sp>
        <p:sp>
          <p:nvSpPr>
            <p:cNvPr id="319" name="Google Shape;319;p26"/>
            <p:cNvSpPr txBox="1"/>
            <p:nvPr/>
          </p:nvSpPr>
          <p:spPr>
            <a:xfrm>
              <a:off x="1465" y="979"/>
              <a:ext cx="132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Montserrat"/>
                <a:buNone/>
              </a:pPr>
              <a:r>
                <a:rPr lang="en-US" sz="800" b="1" i="0" u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EB</a:t>
              </a:r>
              <a:endParaRPr/>
            </a:p>
          </p:txBody>
        </p:sp>
        <p:sp>
          <p:nvSpPr>
            <p:cNvPr id="320" name="Google Shape;320;p26"/>
            <p:cNvSpPr txBox="1"/>
            <p:nvPr/>
          </p:nvSpPr>
          <p:spPr>
            <a:xfrm>
              <a:off x="1555" y="979"/>
              <a:ext cx="84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Montserrat"/>
                <a:buNone/>
              </a:pPr>
              <a:r>
                <a:rPr lang="en-US" sz="800" b="1" i="0" u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</a:t>
              </a:r>
              <a:endParaRPr/>
            </a:p>
          </p:txBody>
        </p:sp>
        <p:sp>
          <p:nvSpPr>
            <p:cNvPr id="321" name="Google Shape;321;p26"/>
            <p:cNvSpPr txBox="1"/>
            <p:nvPr/>
          </p:nvSpPr>
          <p:spPr>
            <a:xfrm>
              <a:off x="1597" y="979"/>
              <a:ext cx="88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Montserrat"/>
                <a:buNone/>
              </a:pPr>
              <a:r>
                <a:rPr lang="en-US" sz="800" b="1" i="0" u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</a:t>
              </a:r>
              <a:endParaRPr/>
            </a:p>
          </p:txBody>
        </p:sp>
      </p:grpSp>
      <p:pic>
        <p:nvPicPr>
          <p:cNvPr id="322" name="Google Shape;322;p26" descr="Screenshot 2020-07-21 at 8.44.35 AM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549525" y="2052637"/>
            <a:ext cx="479425" cy="719137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26"/>
          <p:cNvSpPr txBox="1"/>
          <p:nvPr/>
        </p:nvSpPr>
        <p:spPr>
          <a:xfrm>
            <a:off x="4881563" y="1649413"/>
            <a:ext cx="6310312" cy="58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</a:pPr>
            <a:r>
              <a:rPr lang="en-US" sz="1800" b="0" i="0" u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The National Assembly</a:t>
            </a:r>
            <a:endParaRPr sz="1800" b="0" i="0" u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26"/>
          <p:cNvSpPr txBox="1"/>
          <p:nvPr/>
        </p:nvSpPr>
        <p:spPr>
          <a:xfrm>
            <a:off x="4277454" y="1574800"/>
            <a:ext cx="64770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Calibri"/>
              <a:buNone/>
            </a:pPr>
            <a:r>
              <a:rPr lang="en-US" sz="2800" b="1" i="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/>
          </a:p>
        </p:txBody>
      </p:sp>
      <p:sp>
        <p:nvSpPr>
          <p:cNvPr id="325" name="Google Shape;325;p26"/>
          <p:cNvSpPr txBox="1"/>
          <p:nvPr/>
        </p:nvSpPr>
        <p:spPr>
          <a:xfrm>
            <a:off x="4896578" y="2416968"/>
            <a:ext cx="4170706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</a:pPr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1800" b="0" i="0" u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he Judiciary</a:t>
            </a:r>
            <a:endParaRPr sz="1800" dirty="0"/>
          </a:p>
        </p:txBody>
      </p:sp>
      <p:sp>
        <p:nvSpPr>
          <p:cNvPr id="326" name="Google Shape;326;p26"/>
          <p:cNvSpPr txBox="1"/>
          <p:nvPr/>
        </p:nvSpPr>
        <p:spPr>
          <a:xfrm>
            <a:off x="4258404" y="2335212"/>
            <a:ext cx="623887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Calibri"/>
              <a:buNone/>
            </a:pPr>
            <a:r>
              <a:rPr lang="en-US" sz="2800" b="1" i="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/>
          </a:p>
        </p:txBody>
      </p:sp>
      <p:sp>
        <p:nvSpPr>
          <p:cNvPr id="327" name="Google Shape;327;p26"/>
          <p:cNvSpPr txBox="1"/>
          <p:nvPr/>
        </p:nvSpPr>
        <p:spPr>
          <a:xfrm>
            <a:off x="4865889" y="3072606"/>
            <a:ext cx="6289674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</a:pPr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State Governments</a:t>
            </a:r>
            <a:endParaRPr sz="1800" dirty="0"/>
          </a:p>
        </p:txBody>
      </p:sp>
      <p:sp>
        <p:nvSpPr>
          <p:cNvPr id="328" name="Google Shape;328;p26"/>
          <p:cNvSpPr txBox="1"/>
          <p:nvPr/>
        </p:nvSpPr>
        <p:spPr>
          <a:xfrm>
            <a:off x="4263166" y="2987675"/>
            <a:ext cx="623887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Calibri"/>
              <a:buNone/>
            </a:pPr>
            <a:r>
              <a:rPr lang="en-US" sz="2800" b="1" i="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/>
          </a:p>
        </p:txBody>
      </p:sp>
      <p:sp>
        <p:nvSpPr>
          <p:cNvPr id="329" name="Google Shape;329;p26"/>
          <p:cNvSpPr txBox="1"/>
          <p:nvPr/>
        </p:nvSpPr>
        <p:spPr>
          <a:xfrm>
            <a:off x="4921635" y="4514849"/>
            <a:ext cx="6284912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</a:pPr>
            <a:r>
              <a:rPr lang="en-US" sz="1800" b="0" i="0" u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Ministries, Departments and Agencies (MDAs)</a:t>
            </a:r>
            <a:endParaRPr sz="1800" dirty="0"/>
          </a:p>
        </p:txBody>
      </p:sp>
      <p:sp>
        <p:nvSpPr>
          <p:cNvPr id="330" name="Google Shape;330;p26"/>
          <p:cNvSpPr txBox="1"/>
          <p:nvPr/>
        </p:nvSpPr>
        <p:spPr>
          <a:xfrm>
            <a:off x="4266341" y="3690937"/>
            <a:ext cx="627062" cy="41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Calibri"/>
              <a:buNone/>
            </a:pPr>
            <a:r>
              <a:rPr lang="en-US" sz="2800" b="1" i="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endParaRPr/>
          </a:p>
        </p:txBody>
      </p:sp>
      <p:sp>
        <p:nvSpPr>
          <p:cNvPr id="331" name="Google Shape;331;p26"/>
          <p:cNvSpPr txBox="1"/>
          <p:nvPr/>
        </p:nvSpPr>
        <p:spPr>
          <a:xfrm>
            <a:off x="4936051" y="5144872"/>
            <a:ext cx="5732462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</a:pPr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1800" b="0" i="0" u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rivate sector and stakeholders</a:t>
            </a:r>
            <a:endParaRPr sz="1800" b="0" i="0" u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26"/>
          <p:cNvSpPr txBox="1"/>
          <p:nvPr/>
        </p:nvSpPr>
        <p:spPr>
          <a:xfrm>
            <a:off x="4266341" y="4422775"/>
            <a:ext cx="623887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Calibri"/>
              <a:buNone/>
            </a:pPr>
            <a:r>
              <a:rPr lang="en-US" sz="2800" b="1" i="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05</a:t>
            </a:r>
            <a:endParaRPr/>
          </a:p>
        </p:txBody>
      </p:sp>
      <p:sp>
        <p:nvSpPr>
          <p:cNvPr id="333" name="Google Shape;333;p26"/>
          <p:cNvSpPr txBox="1"/>
          <p:nvPr/>
        </p:nvSpPr>
        <p:spPr>
          <a:xfrm>
            <a:off x="4908935" y="3773488"/>
            <a:ext cx="63246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</a:pPr>
            <a:r>
              <a:rPr lang="en-US" sz="1800" b="0" i="0" u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FGN regulators in key sectors</a:t>
            </a:r>
            <a:endParaRPr sz="1800" dirty="0"/>
          </a:p>
        </p:txBody>
      </p:sp>
      <p:sp>
        <p:nvSpPr>
          <p:cNvPr id="334" name="Google Shape;334;p26"/>
          <p:cNvSpPr txBox="1"/>
          <p:nvPr/>
        </p:nvSpPr>
        <p:spPr>
          <a:xfrm>
            <a:off x="4272691" y="5078412"/>
            <a:ext cx="623887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Calibri"/>
              <a:buNone/>
            </a:pPr>
            <a:r>
              <a:rPr lang="en-US" sz="2800" b="1" i="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06</a:t>
            </a:r>
            <a:endParaRPr/>
          </a:p>
        </p:txBody>
      </p:sp>
      <p:sp>
        <p:nvSpPr>
          <p:cNvPr id="335" name="Google Shape;335;p26"/>
          <p:cNvSpPr txBox="1"/>
          <p:nvPr/>
        </p:nvSpPr>
        <p:spPr>
          <a:xfrm>
            <a:off x="4931416" y="5912617"/>
            <a:ext cx="6267450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</a:pPr>
            <a:r>
              <a:rPr lang="en-US" sz="1800" b="0" i="0" u="none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AfCFTA</a:t>
            </a:r>
            <a:r>
              <a:rPr lang="en-US" sz="1800" b="0" i="0" u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Implementation Readiness</a:t>
            </a:r>
            <a:endParaRPr sz="1800" dirty="0"/>
          </a:p>
        </p:txBody>
      </p:sp>
      <p:sp>
        <p:nvSpPr>
          <p:cNvPr id="336" name="Google Shape;336;p26"/>
          <p:cNvSpPr txBox="1"/>
          <p:nvPr/>
        </p:nvSpPr>
        <p:spPr>
          <a:xfrm>
            <a:off x="4306029" y="5813425"/>
            <a:ext cx="623887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Calibri"/>
              <a:buNone/>
            </a:pPr>
            <a:r>
              <a:rPr lang="en-US" sz="2800" b="1" i="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07</a:t>
            </a:r>
            <a:endParaRPr/>
          </a:p>
        </p:txBody>
      </p:sp>
      <p:grpSp>
        <p:nvGrpSpPr>
          <p:cNvPr id="337" name="Google Shape;337;p26"/>
          <p:cNvGrpSpPr/>
          <p:nvPr/>
        </p:nvGrpSpPr>
        <p:grpSpPr>
          <a:xfrm>
            <a:off x="0" y="0"/>
            <a:ext cx="12192000" cy="98425"/>
            <a:chOff x="-1" y="292"/>
            <a:chExt cx="12192001" cy="97583"/>
          </a:xfrm>
        </p:grpSpPr>
        <p:sp>
          <p:nvSpPr>
            <p:cNvPr id="338" name="Google Shape;338;p26"/>
            <p:cNvSpPr txBox="1"/>
            <p:nvPr/>
          </p:nvSpPr>
          <p:spPr>
            <a:xfrm flipH="1">
              <a:off x="31812" y="292"/>
              <a:ext cx="12160188" cy="97583"/>
            </a:xfrm>
            <a:prstGeom prst="rect">
              <a:avLst/>
            </a:pr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26"/>
            <p:cNvSpPr/>
            <p:nvPr/>
          </p:nvSpPr>
          <p:spPr>
            <a:xfrm>
              <a:off x="10001" y="292"/>
              <a:ext cx="6598761" cy="97583"/>
            </a:xfrm>
            <a:custGeom>
              <a:avLst/>
              <a:gdLst/>
              <a:ahLst/>
              <a:cxnLst/>
              <a:rect l="l" t="t" r="r" b="b"/>
              <a:pathLst>
                <a:path w="4173" h="94" extrusionOk="0">
                  <a:moveTo>
                    <a:pt x="4121" y="0"/>
                  </a:moveTo>
                  <a:lnTo>
                    <a:pt x="4173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4121" y="0"/>
                  </a:lnTo>
                  <a:close/>
                </a:path>
              </a:pathLst>
            </a:custGeom>
            <a:solidFill>
              <a:srgbClr val="A8D08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26"/>
            <p:cNvSpPr/>
            <p:nvPr/>
          </p:nvSpPr>
          <p:spPr>
            <a:xfrm>
              <a:off x="-1" y="292"/>
              <a:ext cx="4048125" cy="97583"/>
            </a:xfrm>
            <a:custGeom>
              <a:avLst/>
              <a:gdLst/>
              <a:ahLst/>
              <a:cxnLst/>
              <a:rect l="l" t="t" r="r" b="b"/>
              <a:pathLst>
                <a:path w="2560" h="94" extrusionOk="0">
                  <a:moveTo>
                    <a:pt x="2508" y="0"/>
                  </a:moveTo>
                  <a:lnTo>
                    <a:pt x="2560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2508" y="0"/>
                  </a:lnTo>
                  <a:close/>
                </a:path>
              </a:pathLst>
            </a:custGeom>
            <a:solidFill>
              <a:srgbClr val="C4E0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1" name="Google Shape;341;p26"/>
          <p:cNvSpPr txBox="1"/>
          <p:nvPr/>
        </p:nvSpPr>
        <p:spPr>
          <a:xfrm rot="10800000" flipH="1">
            <a:off x="6489700" y="6577012"/>
            <a:ext cx="4630737" cy="28575"/>
          </a:xfrm>
          <a:prstGeom prst="rect">
            <a:avLst/>
          </a:prstGeom>
          <a:solidFill>
            <a:srgbClr val="A8D08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2" name="Google Shape;342;p2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065479" y="276224"/>
            <a:ext cx="2089150" cy="460375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26"/>
          <p:cNvSpPr/>
          <p:nvPr/>
        </p:nvSpPr>
        <p:spPr>
          <a:xfrm>
            <a:off x="11191875" y="6313487"/>
            <a:ext cx="865187" cy="544512"/>
          </a:xfrm>
          <a:custGeom>
            <a:avLst/>
            <a:gdLst/>
            <a:ahLst/>
            <a:cxnLst/>
            <a:rect l="l" t="t" r="r" b="b"/>
            <a:pathLst>
              <a:path w="1074409" h="714412" extrusionOk="0">
                <a:moveTo>
                  <a:pt x="0" y="0"/>
                </a:moveTo>
                <a:lnTo>
                  <a:pt x="799609" y="0"/>
                </a:lnTo>
                <a:lnTo>
                  <a:pt x="1074409" y="714412"/>
                </a:lnTo>
                <a:lnTo>
                  <a:pt x="274800" y="714412"/>
                </a:lnTo>
                <a:lnTo>
                  <a:pt x="0" y="0"/>
                </a:lnTo>
                <a:close/>
              </a:path>
            </a:pathLst>
          </a:custGeom>
          <a:solidFill>
            <a:srgbClr val="C4E0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26"/>
          <p:cNvSpPr txBox="1"/>
          <p:nvPr/>
        </p:nvSpPr>
        <p:spPr>
          <a:xfrm>
            <a:off x="9574212" y="6484937"/>
            <a:ext cx="2227262" cy="17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8275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Quattrocento Sans"/>
              <a:buNone/>
            </a:pPr>
            <a:r>
              <a:rPr lang="en-US" sz="1000" b="1" i="0" u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PAGE  4 </a:t>
            </a:r>
            <a:endParaRPr/>
          </a:p>
        </p:txBody>
      </p:sp>
      <p:sp>
        <p:nvSpPr>
          <p:cNvPr id="345" name="Google Shape;345;p26"/>
          <p:cNvSpPr txBox="1"/>
          <p:nvPr/>
        </p:nvSpPr>
        <p:spPr>
          <a:xfrm>
            <a:off x="412749" y="172020"/>
            <a:ext cx="9652729" cy="1224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300"/>
              <a:buFont typeface="Calibri"/>
              <a:buNone/>
            </a:pPr>
            <a:r>
              <a:rPr lang="en-US" sz="23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COMPETITIVENESS AGENDA</a:t>
            </a:r>
            <a:endParaRPr sz="23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300"/>
              <a:buFont typeface="Calibri"/>
              <a:buNone/>
            </a:pPr>
            <a:endParaRPr sz="23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300"/>
              <a:buFont typeface="Calibri"/>
              <a:buNone/>
            </a:pPr>
            <a:r>
              <a:rPr lang="en-US" sz="2300" b="0" i="0" u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PEBEC </a:t>
            </a:r>
            <a:r>
              <a:rPr lang="en-US" sz="23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was established in 2016</a:t>
            </a:r>
            <a:r>
              <a:rPr lang="en-US" sz="2300" b="0" i="0" u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to remov</a:t>
            </a:r>
            <a:r>
              <a:rPr lang="en-US" sz="23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2300" b="0" i="0" u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bureaucratic bottlenecks in Nigeria’s business environment through extensive collaboration across 7 main areas:</a:t>
            </a:r>
            <a:endParaRPr dirty="0"/>
          </a:p>
        </p:txBody>
      </p:sp>
      <p:sp>
        <p:nvSpPr>
          <p:cNvPr id="346" name="Google Shape;346;p26"/>
          <p:cNvSpPr txBox="1"/>
          <p:nvPr/>
        </p:nvSpPr>
        <p:spPr>
          <a:xfrm>
            <a:off x="0" y="484187"/>
            <a:ext cx="412750" cy="385762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66287" y="433387"/>
            <a:ext cx="2089150" cy="458787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27"/>
          <p:cNvSpPr/>
          <p:nvPr/>
        </p:nvSpPr>
        <p:spPr>
          <a:xfrm>
            <a:off x="10936287" y="6350000"/>
            <a:ext cx="1074737" cy="500062"/>
          </a:xfrm>
          <a:custGeom>
            <a:avLst/>
            <a:gdLst/>
            <a:ahLst/>
            <a:cxnLst/>
            <a:rect l="l" t="t" r="r" b="b"/>
            <a:pathLst>
              <a:path w="1074409" h="714412" extrusionOk="0">
                <a:moveTo>
                  <a:pt x="0" y="0"/>
                </a:moveTo>
                <a:lnTo>
                  <a:pt x="799609" y="0"/>
                </a:lnTo>
                <a:lnTo>
                  <a:pt x="1074409" y="714412"/>
                </a:lnTo>
                <a:lnTo>
                  <a:pt x="274800" y="714412"/>
                </a:lnTo>
                <a:lnTo>
                  <a:pt x="0" y="0"/>
                </a:lnTo>
                <a:close/>
              </a:path>
            </a:pathLst>
          </a:custGeom>
          <a:solidFill>
            <a:srgbClr val="C4E0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27"/>
          <p:cNvSpPr txBox="1"/>
          <p:nvPr/>
        </p:nvSpPr>
        <p:spPr>
          <a:xfrm rot="10800000" flipH="1">
            <a:off x="6456362" y="6635750"/>
            <a:ext cx="4630737" cy="28575"/>
          </a:xfrm>
          <a:prstGeom prst="rect">
            <a:avLst/>
          </a:prstGeom>
          <a:solidFill>
            <a:srgbClr val="A9D18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27"/>
          <p:cNvSpPr txBox="1"/>
          <p:nvPr/>
        </p:nvSpPr>
        <p:spPr>
          <a:xfrm>
            <a:off x="9493250" y="6568183"/>
            <a:ext cx="2227262" cy="172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8275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Quattrocento Sans"/>
              <a:buNone/>
            </a:pPr>
            <a:r>
              <a:rPr lang="en-US" sz="1000" b="1" i="0" u="none" dirty="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PAGE 5</a:t>
            </a:r>
            <a:endParaRPr dirty="0"/>
          </a:p>
        </p:txBody>
      </p:sp>
      <p:grpSp>
        <p:nvGrpSpPr>
          <p:cNvPr id="355" name="Google Shape;355;p27"/>
          <p:cNvGrpSpPr/>
          <p:nvPr/>
        </p:nvGrpSpPr>
        <p:grpSpPr>
          <a:xfrm>
            <a:off x="0" y="0"/>
            <a:ext cx="12192000" cy="98425"/>
            <a:chOff x="-1" y="292"/>
            <a:chExt cx="12192001" cy="97583"/>
          </a:xfrm>
        </p:grpSpPr>
        <p:sp>
          <p:nvSpPr>
            <p:cNvPr id="356" name="Google Shape;356;p27"/>
            <p:cNvSpPr txBox="1"/>
            <p:nvPr/>
          </p:nvSpPr>
          <p:spPr>
            <a:xfrm flipH="1">
              <a:off x="31812" y="292"/>
              <a:ext cx="12160188" cy="97583"/>
            </a:xfrm>
            <a:prstGeom prst="rect">
              <a:avLst/>
            </a:pr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27"/>
            <p:cNvSpPr/>
            <p:nvPr/>
          </p:nvSpPr>
          <p:spPr>
            <a:xfrm>
              <a:off x="10001" y="292"/>
              <a:ext cx="6598761" cy="97583"/>
            </a:xfrm>
            <a:custGeom>
              <a:avLst/>
              <a:gdLst/>
              <a:ahLst/>
              <a:cxnLst/>
              <a:rect l="l" t="t" r="r" b="b"/>
              <a:pathLst>
                <a:path w="4173" h="94" extrusionOk="0">
                  <a:moveTo>
                    <a:pt x="4121" y="0"/>
                  </a:moveTo>
                  <a:lnTo>
                    <a:pt x="4173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4121" y="0"/>
                  </a:lnTo>
                  <a:close/>
                </a:path>
              </a:pathLst>
            </a:custGeom>
            <a:solidFill>
              <a:srgbClr val="A8D08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27"/>
            <p:cNvSpPr/>
            <p:nvPr/>
          </p:nvSpPr>
          <p:spPr>
            <a:xfrm>
              <a:off x="-1" y="292"/>
              <a:ext cx="4048125" cy="97583"/>
            </a:xfrm>
            <a:custGeom>
              <a:avLst/>
              <a:gdLst/>
              <a:ahLst/>
              <a:cxnLst/>
              <a:rect l="l" t="t" r="r" b="b"/>
              <a:pathLst>
                <a:path w="2560" h="94" extrusionOk="0">
                  <a:moveTo>
                    <a:pt x="2508" y="0"/>
                  </a:moveTo>
                  <a:lnTo>
                    <a:pt x="2560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2508" y="0"/>
                  </a:lnTo>
                  <a:close/>
                </a:path>
              </a:pathLst>
            </a:custGeom>
            <a:solidFill>
              <a:srgbClr val="C4E0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9" name="Google Shape;359;p27"/>
          <p:cNvSpPr txBox="1"/>
          <p:nvPr/>
        </p:nvSpPr>
        <p:spPr>
          <a:xfrm>
            <a:off x="530225" y="1093787"/>
            <a:ext cx="4545012" cy="782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Since 2017, the PEBEC framework was cascade to Subnational level. </a:t>
            </a:r>
            <a:r>
              <a:rPr lang="en-US" sz="1800" b="1" i="0" u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No State left behind.</a:t>
            </a:r>
            <a:endParaRPr/>
          </a:p>
        </p:txBody>
      </p:sp>
      <p:pic>
        <p:nvPicPr>
          <p:cNvPr id="360" name="Google Shape;360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0225" y="1876425"/>
            <a:ext cx="3930650" cy="4097337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27"/>
          <p:cNvSpPr txBox="1"/>
          <p:nvPr/>
        </p:nvSpPr>
        <p:spPr>
          <a:xfrm>
            <a:off x="485775" y="504825"/>
            <a:ext cx="8931275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300"/>
              <a:buFont typeface="Calibri"/>
              <a:buNone/>
            </a:pPr>
            <a:r>
              <a:rPr lang="en-US" sz="2300" b="1" i="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Subnational Reforms - Taking Ease of Doing Business to all Nigerians</a:t>
            </a:r>
            <a:endParaRPr/>
          </a:p>
        </p:txBody>
      </p:sp>
      <p:sp>
        <p:nvSpPr>
          <p:cNvPr id="362" name="Google Shape;362;p27"/>
          <p:cNvSpPr txBox="1"/>
          <p:nvPr/>
        </p:nvSpPr>
        <p:spPr>
          <a:xfrm>
            <a:off x="0" y="484187"/>
            <a:ext cx="412750" cy="385762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63" name="Google Shape;363;p27"/>
          <p:cNvGraphicFramePr/>
          <p:nvPr/>
        </p:nvGraphicFramePr>
        <p:xfrm>
          <a:off x="5292725" y="1090612"/>
          <a:ext cx="6718275" cy="4924400"/>
        </p:xfrm>
        <a:graphic>
          <a:graphicData uri="http://schemas.openxmlformats.org/drawingml/2006/table">
            <a:tbl>
              <a:tblPr>
                <a:noFill/>
                <a:tableStyleId>{2E7E3E93-0D0D-484E-8F8A-964E3B4215E8}</a:tableStyleId>
              </a:tblPr>
              <a:tblGrid>
                <a:gridCol w="1760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7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450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Rationale</a:t>
                      </a:r>
                      <a:endParaRPr/>
                    </a:p>
                  </a:txBody>
                  <a:tcPr marL="64300" marR="64300" marT="32150" marB="321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9D1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Calibri"/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Enlightened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Calibri"/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Self-interest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en-US" sz="15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Reform effort aligns with best interest of each state and support economic growth and  development aspirations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7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Calibri"/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Jobs creation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en-US" sz="15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Improvements in the business environment </a:t>
                      </a:r>
                      <a:r>
                        <a:rPr lang="en-US" sz="15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enable MSMEs to flourish</a:t>
                      </a:r>
                      <a:r>
                        <a:rPr lang="en-US" sz="15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and will result in high levels of job creation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0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Calibri"/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Quick tangible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Calibri"/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impact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en-US" sz="15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Reforms aim to  deliver results with quick tangible impact for Nigerian leading to </a:t>
                      </a:r>
                      <a:r>
                        <a:rPr lang="en-US" sz="15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better living standards and positive perceptions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Calibri"/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Attracting FDI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en-US" sz="15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Reform progress serve as a </a:t>
                      </a:r>
                      <a:r>
                        <a:rPr lang="en-US" sz="15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tool for investors </a:t>
                      </a:r>
                      <a:r>
                        <a:rPr lang="en-US" sz="15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 measure viability of </a:t>
                      </a:r>
                      <a:r>
                        <a:rPr lang="en-US" sz="15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proposed investments in a state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Calibri"/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Healthy Competition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en-US" sz="15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Some states are already implementing reforms; other states have to do the same to </a:t>
                      </a:r>
                      <a:r>
                        <a:rPr lang="en-US" sz="15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remain competitive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03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Calibri"/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Effective change management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en-US" sz="15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lot can be achieved with </a:t>
                      </a:r>
                      <a:r>
                        <a:rPr lang="en-US" sz="15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limited resources </a:t>
                      </a:r>
                      <a:r>
                        <a:rPr lang="en-US" sz="15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by applying best practices – “Efficiency”, “Transparency”, “Performance Management”, and “Key Performance Indicators (KPIs)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8"/>
          <p:cNvSpPr txBox="1"/>
          <p:nvPr/>
        </p:nvSpPr>
        <p:spPr>
          <a:xfrm>
            <a:off x="7339012" y="1072444"/>
            <a:ext cx="2916237" cy="458787"/>
          </a:xfrm>
          <a:prstGeom prst="rect">
            <a:avLst/>
          </a:prstGeom>
          <a:solidFill>
            <a:srgbClr val="85BD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28"/>
          <p:cNvSpPr txBox="1"/>
          <p:nvPr/>
        </p:nvSpPr>
        <p:spPr>
          <a:xfrm>
            <a:off x="7339012" y="1091494"/>
            <a:ext cx="2916237" cy="4579937"/>
          </a:xfrm>
          <a:prstGeom prst="rect">
            <a:avLst/>
          </a:prstGeom>
          <a:noFill/>
          <a:ln w="12700" cap="flat" cmpd="sng">
            <a:solidFill>
              <a:srgbClr val="85BD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0" name="Google Shape;37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66287" y="433387"/>
            <a:ext cx="2089150" cy="458787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28"/>
          <p:cNvSpPr/>
          <p:nvPr/>
        </p:nvSpPr>
        <p:spPr>
          <a:xfrm>
            <a:off x="10936287" y="6273800"/>
            <a:ext cx="1074737" cy="481012"/>
          </a:xfrm>
          <a:custGeom>
            <a:avLst/>
            <a:gdLst/>
            <a:ahLst/>
            <a:cxnLst/>
            <a:rect l="l" t="t" r="r" b="b"/>
            <a:pathLst>
              <a:path w="1074409" h="714412" extrusionOk="0">
                <a:moveTo>
                  <a:pt x="0" y="0"/>
                </a:moveTo>
                <a:lnTo>
                  <a:pt x="799609" y="0"/>
                </a:lnTo>
                <a:lnTo>
                  <a:pt x="1074409" y="714412"/>
                </a:lnTo>
                <a:lnTo>
                  <a:pt x="274800" y="714412"/>
                </a:lnTo>
                <a:lnTo>
                  <a:pt x="0" y="0"/>
                </a:lnTo>
                <a:close/>
              </a:path>
            </a:pathLst>
          </a:custGeom>
          <a:solidFill>
            <a:srgbClr val="C4E0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28"/>
          <p:cNvSpPr txBox="1"/>
          <p:nvPr/>
        </p:nvSpPr>
        <p:spPr>
          <a:xfrm rot="10800000" flipH="1">
            <a:off x="6456362" y="6540500"/>
            <a:ext cx="4630737" cy="28575"/>
          </a:xfrm>
          <a:prstGeom prst="rect">
            <a:avLst/>
          </a:prstGeom>
          <a:solidFill>
            <a:srgbClr val="A9D18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28"/>
          <p:cNvSpPr txBox="1"/>
          <p:nvPr/>
        </p:nvSpPr>
        <p:spPr>
          <a:xfrm>
            <a:off x="9493250" y="6472932"/>
            <a:ext cx="2227262" cy="172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8275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Quattrocento Sans"/>
              <a:buNone/>
            </a:pPr>
            <a:r>
              <a:rPr lang="en-US" sz="1000" b="1" i="0" u="none" dirty="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PAGE 6</a:t>
            </a:r>
            <a:endParaRPr dirty="0"/>
          </a:p>
        </p:txBody>
      </p:sp>
      <p:grpSp>
        <p:nvGrpSpPr>
          <p:cNvPr id="374" name="Google Shape;374;p28"/>
          <p:cNvGrpSpPr/>
          <p:nvPr/>
        </p:nvGrpSpPr>
        <p:grpSpPr>
          <a:xfrm>
            <a:off x="0" y="0"/>
            <a:ext cx="12192000" cy="98425"/>
            <a:chOff x="-1" y="292"/>
            <a:chExt cx="12192001" cy="97583"/>
          </a:xfrm>
        </p:grpSpPr>
        <p:sp>
          <p:nvSpPr>
            <p:cNvPr id="375" name="Google Shape;375;p28"/>
            <p:cNvSpPr txBox="1"/>
            <p:nvPr/>
          </p:nvSpPr>
          <p:spPr>
            <a:xfrm flipH="1">
              <a:off x="31812" y="292"/>
              <a:ext cx="12160188" cy="97583"/>
            </a:xfrm>
            <a:prstGeom prst="rect">
              <a:avLst/>
            </a:pr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28"/>
            <p:cNvSpPr/>
            <p:nvPr/>
          </p:nvSpPr>
          <p:spPr>
            <a:xfrm>
              <a:off x="10001" y="292"/>
              <a:ext cx="6598761" cy="97583"/>
            </a:xfrm>
            <a:custGeom>
              <a:avLst/>
              <a:gdLst/>
              <a:ahLst/>
              <a:cxnLst/>
              <a:rect l="l" t="t" r="r" b="b"/>
              <a:pathLst>
                <a:path w="4173" h="94" extrusionOk="0">
                  <a:moveTo>
                    <a:pt x="4121" y="0"/>
                  </a:moveTo>
                  <a:lnTo>
                    <a:pt x="4173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4121" y="0"/>
                  </a:lnTo>
                  <a:close/>
                </a:path>
              </a:pathLst>
            </a:custGeom>
            <a:solidFill>
              <a:srgbClr val="A8D08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28"/>
            <p:cNvSpPr/>
            <p:nvPr/>
          </p:nvSpPr>
          <p:spPr>
            <a:xfrm>
              <a:off x="-1" y="292"/>
              <a:ext cx="4048125" cy="97583"/>
            </a:xfrm>
            <a:custGeom>
              <a:avLst/>
              <a:gdLst/>
              <a:ahLst/>
              <a:cxnLst/>
              <a:rect l="l" t="t" r="r" b="b"/>
              <a:pathLst>
                <a:path w="2560" h="94" extrusionOk="0">
                  <a:moveTo>
                    <a:pt x="2508" y="0"/>
                  </a:moveTo>
                  <a:lnTo>
                    <a:pt x="2560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2508" y="0"/>
                  </a:lnTo>
                  <a:close/>
                </a:path>
              </a:pathLst>
            </a:custGeom>
            <a:solidFill>
              <a:srgbClr val="C4E0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8" name="Google Shape;378;p28"/>
          <p:cNvGrpSpPr/>
          <p:nvPr/>
        </p:nvGrpSpPr>
        <p:grpSpPr>
          <a:xfrm>
            <a:off x="915987" y="2413881"/>
            <a:ext cx="5065712" cy="684212"/>
            <a:chOff x="858683" y="2979972"/>
            <a:chExt cx="5065867" cy="684807"/>
          </a:xfrm>
        </p:grpSpPr>
        <p:grpSp>
          <p:nvGrpSpPr>
            <p:cNvPr id="379" name="Google Shape;379;p28"/>
            <p:cNvGrpSpPr/>
            <p:nvPr/>
          </p:nvGrpSpPr>
          <p:grpSpPr>
            <a:xfrm>
              <a:off x="858683" y="2979972"/>
              <a:ext cx="3147803" cy="669414"/>
              <a:chOff x="858683" y="2979972"/>
              <a:chExt cx="3147803" cy="669414"/>
            </a:xfrm>
          </p:grpSpPr>
          <p:sp>
            <p:nvSpPr>
              <p:cNvPr id="380" name="Google Shape;380;p28"/>
              <p:cNvSpPr txBox="1"/>
              <p:nvPr/>
            </p:nvSpPr>
            <p:spPr>
              <a:xfrm>
                <a:off x="858683" y="2979972"/>
                <a:ext cx="1548765" cy="4830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95959"/>
                  </a:buClr>
                  <a:buSzPts val="1500"/>
                  <a:buFont typeface="Calibri"/>
                  <a:buNone/>
                </a:pPr>
                <a:r>
                  <a:rPr lang="en-US" sz="1500" b="1" i="0" u="none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Regional representatives</a:t>
                </a:r>
                <a:endParaRPr/>
              </a:p>
            </p:txBody>
          </p:sp>
          <p:sp>
            <p:nvSpPr>
              <p:cNvPr id="381" name="Google Shape;381;p28"/>
              <p:cNvSpPr txBox="1"/>
              <p:nvPr/>
            </p:nvSpPr>
            <p:spPr>
              <a:xfrm>
                <a:off x="2457721" y="2979972"/>
                <a:ext cx="1548765" cy="6694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285750" marR="0" lvl="0" indent="-285750" algn="l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95959"/>
                  </a:buClr>
                  <a:buSzPts val="1500"/>
                  <a:buFont typeface="Noto Sans Symbols"/>
                  <a:buChar char="▪"/>
                </a:pPr>
                <a:r>
                  <a:rPr lang="en-US" sz="1500" b="0" i="0" u="none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Edo (S.S)</a:t>
                </a:r>
                <a:endParaRPr/>
              </a:p>
              <a:p>
                <a:pPr marL="285750" marR="0" lvl="0" indent="-285750" algn="l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95959"/>
                  </a:buClr>
                  <a:buSzPts val="1500"/>
                  <a:buFont typeface="Noto Sans Symbols"/>
                  <a:buChar char="▪"/>
                </a:pPr>
                <a:r>
                  <a:rPr lang="en-US" sz="1500" b="0" i="0" u="none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Ekiti (S.W)</a:t>
                </a:r>
                <a:endParaRPr/>
              </a:p>
              <a:p>
                <a:pPr marL="285750" marR="0" lvl="0" indent="-285750" algn="l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95959"/>
                  </a:buClr>
                  <a:buSzPts val="1500"/>
                  <a:buFont typeface="Noto Sans Symbols"/>
                  <a:buChar char="▪"/>
                </a:pPr>
                <a:r>
                  <a:rPr lang="en-US" sz="1500" b="0" i="0" u="none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Abia (S.E)</a:t>
                </a:r>
                <a:endParaRPr/>
              </a:p>
            </p:txBody>
          </p:sp>
        </p:grpSp>
        <p:sp>
          <p:nvSpPr>
            <p:cNvPr id="382" name="Google Shape;382;p28"/>
            <p:cNvSpPr txBox="1"/>
            <p:nvPr/>
          </p:nvSpPr>
          <p:spPr>
            <a:xfrm>
              <a:off x="4006486" y="2992672"/>
              <a:ext cx="1918064" cy="6721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85750" marR="0" lvl="0" indent="-285750" algn="l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500"/>
                <a:buFont typeface="Noto Sans Symbols"/>
                <a:buChar char="▪"/>
              </a:pPr>
              <a:r>
                <a:rPr lang="en-US" sz="1500" b="0" i="0" u="none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Gombe (N.E)</a:t>
              </a:r>
              <a:endParaRPr/>
            </a:p>
            <a:p>
              <a:pPr marL="285750" marR="0" lvl="0" indent="-285750" algn="l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500"/>
                <a:buFont typeface="Noto Sans Symbols"/>
                <a:buChar char="▪"/>
              </a:pPr>
              <a:r>
                <a:rPr lang="en-US" sz="1500" b="0" i="0" u="none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Jigawa (N.W)</a:t>
              </a:r>
              <a:endParaRPr/>
            </a:p>
            <a:p>
              <a:pPr marL="285750" marR="0" lvl="0" indent="-285750" algn="l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500"/>
                <a:buFont typeface="Noto Sans Symbols"/>
                <a:buChar char="▪"/>
              </a:pPr>
              <a:r>
                <a:rPr lang="en-US" sz="1500" b="0" i="0" u="none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Nasarawa (N.C)</a:t>
              </a:r>
              <a:endParaRPr/>
            </a:p>
          </p:txBody>
        </p:sp>
      </p:grpSp>
      <p:sp>
        <p:nvSpPr>
          <p:cNvPr id="383" name="Google Shape;383;p28"/>
          <p:cNvSpPr txBox="1"/>
          <p:nvPr/>
        </p:nvSpPr>
        <p:spPr>
          <a:xfrm>
            <a:off x="963612" y="1763006"/>
            <a:ext cx="1547812" cy="290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3333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Calibri"/>
              <a:buNone/>
            </a:pPr>
            <a:r>
              <a:rPr lang="en-US" sz="1500" b="1" i="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Chair</a:t>
            </a:r>
            <a:endParaRPr/>
          </a:p>
        </p:txBody>
      </p:sp>
      <p:sp>
        <p:nvSpPr>
          <p:cNvPr id="384" name="Google Shape;384;p28"/>
          <p:cNvSpPr txBox="1"/>
          <p:nvPr/>
        </p:nvSpPr>
        <p:spPr>
          <a:xfrm>
            <a:off x="2509837" y="1785231"/>
            <a:ext cx="1851025" cy="290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93333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Noto Sans Symbols"/>
              <a:buChar char="▪"/>
            </a:pPr>
            <a:r>
              <a:rPr lang="en-US" sz="1500" b="0" i="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PEBEC Secretary</a:t>
            </a:r>
            <a:endParaRPr/>
          </a:p>
        </p:txBody>
      </p:sp>
      <p:grpSp>
        <p:nvGrpSpPr>
          <p:cNvPr id="385" name="Google Shape;385;p28"/>
          <p:cNvGrpSpPr/>
          <p:nvPr/>
        </p:nvGrpSpPr>
        <p:grpSpPr>
          <a:xfrm>
            <a:off x="898525" y="3309231"/>
            <a:ext cx="5910262" cy="904875"/>
            <a:chOff x="858683" y="2943607"/>
            <a:chExt cx="5910058" cy="904167"/>
          </a:xfrm>
        </p:grpSpPr>
        <p:sp>
          <p:nvSpPr>
            <p:cNvPr id="386" name="Google Shape;386;p28"/>
            <p:cNvSpPr txBox="1"/>
            <p:nvPr/>
          </p:nvSpPr>
          <p:spPr>
            <a:xfrm>
              <a:off x="858683" y="2943607"/>
              <a:ext cx="1610578" cy="8644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500"/>
                <a:buFont typeface="Calibri"/>
                <a:buNone/>
              </a:pPr>
              <a:r>
                <a:rPr lang="en-US" sz="1500" b="1" i="0" u="none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Organised Private</a:t>
              </a:r>
              <a:endParaRPr/>
            </a:p>
            <a:p>
              <a:pPr marL="0" marR="0" lvl="0" indent="0" algn="l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500"/>
                <a:buFont typeface="Calibri"/>
                <a:buNone/>
              </a:pPr>
              <a:r>
                <a:rPr lang="en-US" sz="1500" b="1" i="0" u="none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Sector / Private</a:t>
              </a:r>
              <a:endParaRPr/>
            </a:p>
            <a:p>
              <a:pPr marL="0" marR="0" lvl="0" indent="0" algn="l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500"/>
                <a:buFont typeface="Calibri"/>
                <a:buNone/>
              </a:pPr>
              <a:r>
                <a:rPr lang="en-US" sz="1500" b="1" i="0" u="none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Sector Representatives </a:t>
              </a:r>
              <a:endParaRPr/>
            </a:p>
          </p:txBody>
        </p:sp>
        <p:sp>
          <p:nvSpPr>
            <p:cNvPr id="387" name="Google Shape;387;p28"/>
            <p:cNvSpPr txBox="1"/>
            <p:nvPr/>
          </p:nvSpPr>
          <p:spPr>
            <a:xfrm>
              <a:off x="2457720" y="2979972"/>
              <a:ext cx="4311021" cy="8678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85750" marR="0" lvl="0" indent="-285750" algn="l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500"/>
                <a:buFont typeface="Noto Sans Symbols"/>
                <a:buChar char="▪"/>
              </a:pPr>
              <a:r>
                <a:rPr lang="en-US" sz="1500" b="0" i="0" u="none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Nigeria Economic Summit Group (NESG) </a:t>
              </a:r>
              <a:endParaRPr/>
            </a:p>
            <a:p>
              <a:pPr marL="285750" marR="0" lvl="0" indent="-285750" algn="l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500"/>
                <a:buFont typeface="Noto Sans Symbols"/>
                <a:buChar char="▪"/>
              </a:pPr>
              <a:r>
                <a:rPr lang="en-US" sz="1500" b="0" i="0" u="none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National Competitiveness Council of Nigeria (NCCN)</a:t>
              </a:r>
              <a:endParaRPr/>
            </a:p>
            <a:p>
              <a:pPr marL="285750" marR="0" lvl="0" indent="-285750" algn="l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500"/>
                <a:buFont typeface="Noto Sans Symbols"/>
                <a:buChar char="▪"/>
              </a:pPr>
              <a:r>
                <a:rPr lang="en-US" sz="1500" b="0" i="0" u="none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OLAM Nigeria</a:t>
              </a:r>
              <a:endParaRPr/>
            </a:p>
          </p:txBody>
        </p:sp>
      </p:grpSp>
      <p:grpSp>
        <p:nvGrpSpPr>
          <p:cNvPr id="388" name="Google Shape;388;p28"/>
          <p:cNvGrpSpPr/>
          <p:nvPr/>
        </p:nvGrpSpPr>
        <p:grpSpPr>
          <a:xfrm>
            <a:off x="879475" y="4280781"/>
            <a:ext cx="5910262" cy="1444625"/>
            <a:chOff x="858683" y="2929172"/>
            <a:chExt cx="5910058" cy="1444883"/>
          </a:xfrm>
        </p:grpSpPr>
        <p:sp>
          <p:nvSpPr>
            <p:cNvPr id="389" name="Google Shape;389;p28"/>
            <p:cNvSpPr txBox="1"/>
            <p:nvPr/>
          </p:nvSpPr>
          <p:spPr>
            <a:xfrm>
              <a:off x="858683" y="2979972"/>
              <a:ext cx="1548765" cy="4830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385723"/>
                </a:buClr>
                <a:buSzPts val="1500"/>
                <a:buFont typeface="Calibri"/>
                <a:buNone/>
              </a:pPr>
              <a:r>
                <a:rPr lang="en-US" sz="1500" b="1" i="0" u="none">
                  <a:solidFill>
                    <a:srgbClr val="385723"/>
                  </a:solidFill>
                  <a:latin typeface="Calibri"/>
                  <a:ea typeface="Calibri"/>
                  <a:cs typeface="Calibri"/>
                  <a:sym typeface="Calibri"/>
                </a:rPr>
                <a:t>Public Sector</a:t>
              </a:r>
              <a:endParaRPr/>
            </a:p>
            <a:p>
              <a:pPr marL="0" marR="0" lvl="0" indent="0" algn="l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385723"/>
                </a:buClr>
                <a:buSzPts val="1500"/>
                <a:buFont typeface="Calibri"/>
                <a:buNone/>
              </a:pPr>
              <a:r>
                <a:rPr lang="en-US" sz="1500" b="1" i="0" u="none">
                  <a:solidFill>
                    <a:srgbClr val="385723"/>
                  </a:solidFill>
                  <a:latin typeface="Calibri"/>
                  <a:ea typeface="Calibri"/>
                  <a:cs typeface="Calibri"/>
                  <a:sym typeface="Calibri"/>
                </a:rPr>
                <a:t>Representatives</a:t>
              </a:r>
              <a:endParaRPr/>
            </a:p>
          </p:txBody>
        </p:sp>
        <p:sp>
          <p:nvSpPr>
            <p:cNvPr id="390" name="Google Shape;390;p28"/>
            <p:cNvSpPr txBox="1"/>
            <p:nvPr/>
          </p:nvSpPr>
          <p:spPr>
            <a:xfrm>
              <a:off x="2457721" y="2929172"/>
              <a:ext cx="4311020" cy="14448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85750" marR="0" lvl="0" indent="-285750" algn="l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500"/>
                <a:buFont typeface="Noto Sans Symbols"/>
                <a:buChar char="▪"/>
              </a:pPr>
              <a:r>
                <a:rPr lang="en-US" sz="1500" b="0" i="0" u="none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NEC Secretariat</a:t>
              </a:r>
              <a:endParaRPr/>
            </a:p>
            <a:p>
              <a:pPr marL="285750" marR="0" lvl="0" indent="-285750" algn="l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500"/>
                <a:buFont typeface="Noto Sans Symbols"/>
                <a:buChar char="▪"/>
              </a:pPr>
              <a:r>
                <a:rPr lang="en-US" sz="1500" b="0" i="0" u="none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Governors’ Forum</a:t>
              </a:r>
              <a:endParaRPr/>
            </a:p>
            <a:p>
              <a:pPr marL="285750" marR="0" lvl="0" indent="-285750" algn="l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500"/>
                <a:buFont typeface="Noto Sans Symbols"/>
                <a:buChar char="▪"/>
              </a:pPr>
              <a:r>
                <a:rPr lang="en-US" sz="1500" b="0" i="0" u="none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National Bureau of Statistics (NBS)</a:t>
              </a:r>
              <a:endParaRPr/>
            </a:p>
            <a:p>
              <a:pPr marL="285750" marR="0" lvl="0" indent="-285750" algn="l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500"/>
                <a:buFont typeface="Noto Sans Symbols"/>
                <a:buChar char="▪"/>
              </a:pPr>
              <a:r>
                <a:rPr lang="en-US" sz="1500" b="0" i="0" u="none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Nigeria Investment Promotion Commission (NIPC)</a:t>
              </a:r>
              <a:endParaRPr/>
            </a:p>
            <a:p>
              <a:pPr marL="285750" marR="0" lvl="0" indent="-285750" algn="l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500"/>
                <a:buFont typeface="Noto Sans Symbols"/>
                <a:buChar char="▪"/>
              </a:pPr>
              <a:r>
                <a:rPr lang="en-US" sz="1500" b="0" i="0" u="none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Nigeria Export Promotion Commission</a:t>
              </a:r>
              <a:endParaRPr/>
            </a:p>
            <a:p>
              <a:pPr marL="285750" marR="0" lvl="0" indent="-285750" algn="l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500"/>
                <a:buFont typeface="Noto Sans Symbols"/>
                <a:buChar char="▪"/>
              </a:pPr>
              <a:r>
                <a:rPr lang="en-US" sz="1500" b="0" i="0" u="none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EBES (Subnational TWG Secretariat)</a:t>
              </a:r>
              <a:endParaRPr/>
            </a:p>
          </p:txBody>
        </p:sp>
      </p:grpSp>
      <p:sp>
        <p:nvSpPr>
          <p:cNvPr id="391" name="Google Shape;391;p28"/>
          <p:cNvSpPr/>
          <p:nvPr/>
        </p:nvSpPr>
        <p:spPr>
          <a:xfrm>
            <a:off x="7745412" y="1074031"/>
            <a:ext cx="2092325" cy="593725"/>
          </a:xfrm>
          <a:custGeom>
            <a:avLst/>
            <a:gdLst/>
            <a:ahLst/>
            <a:cxnLst/>
            <a:rect l="l" t="t" r="r" b="b"/>
            <a:pathLst>
              <a:path w="3360" h="951" extrusionOk="0">
                <a:moveTo>
                  <a:pt x="3359" y="0"/>
                </a:moveTo>
                <a:lnTo>
                  <a:pt x="0" y="0"/>
                </a:lnTo>
                <a:lnTo>
                  <a:pt x="0" y="702"/>
                </a:lnTo>
                <a:lnTo>
                  <a:pt x="1434" y="702"/>
                </a:lnTo>
                <a:lnTo>
                  <a:pt x="1679" y="950"/>
                </a:lnTo>
                <a:lnTo>
                  <a:pt x="1925" y="702"/>
                </a:lnTo>
                <a:lnTo>
                  <a:pt x="3359" y="702"/>
                </a:lnTo>
                <a:lnTo>
                  <a:pt x="3359" y="0"/>
                </a:lnTo>
              </a:path>
            </a:pathLst>
          </a:custGeom>
          <a:solidFill>
            <a:srgbClr val="85BD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28"/>
          <p:cNvSpPr txBox="1"/>
          <p:nvPr/>
        </p:nvSpPr>
        <p:spPr>
          <a:xfrm>
            <a:off x="7419974" y="1018733"/>
            <a:ext cx="2797175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n-US" sz="1400" b="1" i="0" u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STATE </a:t>
            </a:r>
            <a:r>
              <a:rPr lang="en-US" sz="1400" b="1" i="0" u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EoDB</a:t>
            </a:r>
            <a:r>
              <a:rPr lang="en-US" sz="1400" b="1" i="0" u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INITIATIVE STRUCTURE</a:t>
            </a:r>
            <a:endParaRPr dirty="0"/>
          </a:p>
        </p:txBody>
      </p:sp>
      <p:sp>
        <p:nvSpPr>
          <p:cNvPr id="393" name="Google Shape;393;p28"/>
          <p:cNvSpPr/>
          <p:nvPr/>
        </p:nvSpPr>
        <p:spPr>
          <a:xfrm>
            <a:off x="8026400" y="1897944"/>
            <a:ext cx="1598612" cy="331787"/>
          </a:xfrm>
          <a:prstGeom prst="roundRect">
            <a:avLst>
              <a:gd name="adj" fmla="val 10800"/>
            </a:avLst>
          </a:prstGeom>
          <a:solidFill>
            <a:srgbClr val="E2F0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28"/>
          <p:cNvSpPr/>
          <p:nvPr/>
        </p:nvSpPr>
        <p:spPr>
          <a:xfrm>
            <a:off x="8010525" y="3353681"/>
            <a:ext cx="1600200" cy="331787"/>
          </a:xfrm>
          <a:prstGeom prst="roundRect">
            <a:avLst>
              <a:gd name="adj" fmla="val 10800"/>
            </a:avLst>
          </a:prstGeom>
          <a:solidFill>
            <a:srgbClr val="E2F0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28"/>
          <p:cNvSpPr/>
          <p:nvPr/>
        </p:nvSpPr>
        <p:spPr>
          <a:xfrm>
            <a:off x="7970837" y="5047544"/>
            <a:ext cx="1695450" cy="331787"/>
          </a:xfrm>
          <a:prstGeom prst="roundRect">
            <a:avLst>
              <a:gd name="adj" fmla="val 10800"/>
            </a:avLst>
          </a:prstGeom>
          <a:solidFill>
            <a:srgbClr val="E2F0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28"/>
          <p:cNvSpPr txBox="1"/>
          <p:nvPr/>
        </p:nvSpPr>
        <p:spPr>
          <a:xfrm>
            <a:off x="8305800" y="1921756"/>
            <a:ext cx="1039812" cy="28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</a:pPr>
            <a:r>
              <a:rPr lang="en-US" sz="1400" b="1" i="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State ExCo</a:t>
            </a:r>
            <a:endParaRPr/>
          </a:p>
        </p:txBody>
      </p:sp>
      <p:sp>
        <p:nvSpPr>
          <p:cNvPr id="397" name="Google Shape;397;p28"/>
          <p:cNvSpPr txBox="1"/>
          <p:nvPr/>
        </p:nvSpPr>
        <p:spPr>
          <a:xfrm>
            <a:off x="8245475" y="3382256"/>
            <a:ext cx="1160462" cy="28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</a:pPr>
            <a:r>
              <a:rPr lang="en-US" sz="1400" b="1" i="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EoDB Council</a:t>
            </a:r>
            <a:endParaRPr/>
          </a:p>
        </p:txBody>
      </p:sp>
      <p:sp>
        <p:nvSpPr>
          <p:cNvPr id="398" name="Google Shape;398;p28"/>
          <p:cNvSpPr txBox="1"/>
          <p:nvPr/>
        </p:nvSpPr>
        <p:spPr>
          <a:xfrm>
            <a:off x="7970837" y="4195056"/>
            <a:ext cx="1571625" cy="28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</a:pPr>
            <a:r>
              <a:rPr lang="en-US" sz="1400" b="0" i="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Monthly reporting</a:t>
            </a:r>
            <a:endParaRPr/>
          </a:p>
        </p:txBody>
      </p:sp>
      <p:cxnSp>
        <p:nvCxnSpPr>
          <p:cNvPr id="399" name="Google Shape;399;p28"/>
          <p:cNvCxnSpPr/>
          <p:nvPr/>
        </p:nvCxnSpPr>
        <p:spPr>
          <a:xfrm rot="10800000">
            <a:off x="8788400" y="2305931"/>
            <a:ext cx="0" cy="323850"/>
          </a:xfrm>
          <a:prstGeom prst="straightConnector1">
            <a:avLst/>
          </a:prstGeom>
          <a:noFill/>
          <a:ln w="38100" cap="flat" cmpd="sng">
            <a:solidFill>
              <a:srgbClr val="548235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400" name="Google Shape;400;p28"/>
          <p:cNvCxnSpPr/>
          <p:nvPr/>
        </p:nvCxnSpPr>
        <p:spPr>
          <a:xfrm rot="10800000">
            <a:off x="8788400" y="3109206"/>
            <a:ext cx="0" cy="163512"/>
          </a:xfrm>
          <a:prstGeom prst="straightConnector1">
            <a:avLst/>
          </a:prstGeom>
          <a:noFill/>
          <a:ln w="28575" cap="flat" cmpd="sng">
            <a:solidFill>
              <a:srgbClr val="548235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01" name="Google Shape;401;p28"/>
          <p:cNvCxnSpPr/>
          <p:nvPr/>
        </p:nvCxnSpPr>
        <p:spPr>
          <a:xfrm rot="10800000">
            <a:off x="8788400" y="3866444"/>
            <a:ext cx="0" cy="323850"/>
          </a:xfrm>
          <a:prstGeom prst="straightConnector1">
            <a:avLst/>
          </a:prstGeom>
          <a:noFill/>
          <a:ln w="38100" cap="flat" cmpd="sng">
            <a:solidFill>
              <a:srgbClr val="548235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402" name="Google Shape;402;p28"/>
          <p:cNvCxnSpPr/>
          <p:nvPr/>
        </p:nvCxnSpPr>
        <p:spPr>
          <a:xfrm rot="10800000">
            <a:off x="8788400" y="4466519"/>
            <a:ext cx="0" cy="366712"/>
          </a:xfrm>
          <a:prstGeom prst="straightConnector1">
            <a:avLst/>
          </a:prstGeom>
          <a:noFill/>
          <a:ln w="28575" cap="flat" cmpd="sng">
            <a:solidFill>
              <a:srgbClr val="548235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403" name="Google Shape;403;p28"/>
          <p:cNvSpPr txBox="1"/>
          <p:nvPr/>
        </p:nvSpPr>
        <p:spPr>
          <a:xfrm>
            <a:off x="7916862" y="5068181"/>
            <a:ext cx="1806575" cy="28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</a:pPr>
            <a:r>
              <a:rPr lang="en-US" sz="1400" b="1" i="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Co-ordinating Officer</a:t>
            </a:r>
            <a:endParaRPr/>
          </a:p>
        </p:txBody>
      </p:sp>
      <p:sp>
        <p:nvSpPr>
          <p:cNvPr id="404" name="Google Shape;404;p28"/>
          <p:cNvSpPr txBox="1"/>
          <p:nvPr/>
        </p:nvSpPr>
        <p:spPr>
          <a:xfrm>
            <a:off x="7839075" y="4960231"/>
            <a:ext cx="1989137" cy="519112"/>
          </a:xfrm>
          <a:prstGeom prst="rect">
            <a:avLst/>
          </a:prstGeom>
          <a:noFill/>
          <a:ln w="19050" cap="flat" cmpd="sng">
            <a:solidFill>
              <a:srgbClr val="85BD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5" name="Google Shape;405;p28"/>
          <p:cNvGrpSpPr/>
          <p:nvPr/>
        </p:nvGrpSpPr>
        <p:grpSpPr>
          <a:xfrm>
            <a:off x="694941" y="1136743"/>
            <a:ext cx="6263044" cy="4747189"/>
            <a:chOff x="730427" y="1422452"/>
            <a:chExt cx="6263044" cy="4746240"/>
          </a:xfrm>
        </p:grpSpPr>
        <p:grpSp>
          <p:nvGrpSpPr>
            <p:cNvPr id="406" name="Google Shape;406;p28"/>
            <p:cNvGrpSpPr/>
            <p:nvPr/>
          </p:nvGrpSpPr>
          <p:grpSpPr>
            <a:xfrm>
              <a:off x="730427" y="1422452"/>
              <a:ext cx="6251984" cy="602323"/>
              <a:chOff x="730427" y="1422452"/>
              <a:chExt cx="6251984" cy="602323"/>
            </a:xfrm>
          </p:grpSpPr>
          <p:sp>
            <p:nvSpPr>
              <p:cNvPr id="407" name="Google Shape;407;p28"/>
              <p:cNvSpPr txBox="1"/>
              <p:nvPr/>
            </p:nvSpPr>
            <p:spPr>
              <a:xfrm>
                <a:off x="730427" y="1422452"/>
                <a:ext cx="6251984" cy="459547"/>
              </a:xfrm>
              <a:prstGeom prst="rect">
                <a:avLst/>
              </a:prstGeom>
              <a:solidFill>
                <a:srgbClr val="85BD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28"/>
              <p:cNvSpPr/>
              <p:nvPr/>
            </p:nvSpPr>
            <p:spPr>
              <a:xfrm>
                <a:off x="1220694" y="1434273"/>
                <a:ext cx="5314522" cy="590502"/>
              </a:xfrm>
              <a:custGeom>
                <a:avLst/>
                <a:gdLst/>
                <a:ahLst/>
                <a:cxnLst/>
                <a:rect l="l" t="t" r="r" b="b"/>
                <a:pathLst>
                  <a:path w="8533" h="950" extrusionOk="0">
                    <a:moveTo>
                      <a:pt x="8532" y="0"/>
                    </a:moveTo>
                    <a:lnTo>
                      <a:pt x="0" y="0"/>
                    </a:lnTo>
                    <a:lnTo>
                      <a:pt x="0" y="702"/>
                    </a:lnTo>
                    <a:lnTo>
                      <a:pt x="4021" y="702"/>
                    </a:lnTo>
                    <a:lnTo>
                      <a:pt x="4266" y="949"/>
                    </a:lnTo>
                    <a:lnTo>
                      <a:pt x="4512" y="702"/>
                    </a:lnTo>
                    <a:lnTo>
                      <a:pt x="8532" y="702"/>
                    </a:lnTo>
                    <a:lnTo>
                      <a:pt x="8532" y="0"/>
                    </a:lnTo>
                  </a:path>
                </a:pathLst>
              </a:custGeom>
              <a:solidFill>
                <a:srgbClr val="85BD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" name="Google Shape;409;p28"/>
              <p:cNvSpPr txBox="1"/>
              <p:nvPr/>
            </p:nvSpPr>
            <p:spPr>
              <a:xfrm>
                <a:off x="1148087" y="1533531"/>
                <a:ext cx="56769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600"/>
                  <a:buFont typeface="Calibri"/>
                  <a:buNone/>
                </a:pPr>
                <a:r>
                  <a:rPr lang="en-US" sz="16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2nd </a:t>
                </a:r>
                <a:r>
                  <a:rPr lang="en-US" sz="1600" b="1" i="0" u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SUBNATIONAL TECHNICAL WORKING GROUP 2019-2023</a:t>
                </a:r>
                <a:endParaRPr/>
              </a:p>
            </p:txBody>
          </p:sp>
        </p:grpSp>
        <p:grpSp>
          <p:nvGrpSpPr>
            <p:cNvPr id="410" name="Google Shape;410;p28"/>
            <p:cNvGrpSpPr/>
            <p:nvPr/>
          </p:nvGrpSpPr>
          <p:grpSpPr>
            <a:xfrm>
              <a:off x="746449" y="1847792"/>
              <a:ext cx="6247022" cy="4320900"/>
              <a:chOff x="746449" y="1847792"/>
              <a:chExt cx="6247022" cy="4320900"/>
            </a:xfrm>
          </p:grpSpPr>
          <p:sp>
            <p:nvSpPr>
              <p:cNvPr id="411" name="Google Shape;411;p28"/>
              <p:cNvSpPr txBox="1"/>
              <p:nvPr/>
            </p:nvSpPr>
            <p:spPr>
              <a:xfrm>
                <a:off x="746449" y="1847792"/>
                <a:ext cx="6231000" cy="4320900"/>
              </a:xfrm>
              <a:prstGeom prst="rect">
                <a:avLst/>
              </a:prstGeom>
              <a:noFill/>
              <a:ln w="12700" cap="flat" cmpd="sng">
                <a:solidFill>
                  <a:srgbClr val="85BD6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412" name="Google Shape;412;p28"/>
              <p:cNvCxnSpPr/>
              <p:nvPr/>
            </p:nvCxnSpPr>
            <p:spPr>
              <a:xfrm rot="10800000" flipH="1">
                <a:off x="751379" y="2546296"/>
                <a:ext cx="6231032" cy="32354"/>
              </a:xfrm>
              <a:prstGeom prst="straightConnector1">
                <a:avLst/>
              </a:prstGeom>
              <a:noFill/>
              <a:ln w="12700" cap="flat" cmpd="sng">
                <a:solidFill>
                  <a:srgbClr val="85BD64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413" name="Google Shape;413;p28"/>
              <p:cNvCxnSpPr/>
              <p:nvPr/>
            </p:nvCxnSpPr>
            <p:spPr>
              <a:xfrm rot="10800000" flipH="1">
                <a:off x="762439" y="3554315"/>
                <a:ext cx="6231032" cy="32354"/>
              </a:xfrm>
              <a:prstGeom prst="straightConnector1">
                <a:avLst/>
              </a:prstGeom>
              <a:noFill/>
              <a:ln w="12700" cap="flat" cmpd="sng">
                <a:solidFill>
                  <a:srgbClr val="85BD64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414" name="Google Shape;414;p28"/>
              <p:cNvCxnSpPr/>
              <p:nvPr/>
            </p:nvCxnSpPr>
            <p:spPr>
              <a:xfrm rot="10800000" flipH="1">
                <a:off x="746449" y="4603997"/>
                <a:ext cx="6231032" cy="32354"/>
              </a:xfrm>
              <a:prstGeom prst="straightConnector1">
                <a:avLst/>
              </a:prstGeom>
              <a:noFill/>
              <a:ln w="12700" cap="flat" cmpd="sng">
                <a:solidFill>
                  <a:srgbClr val="85BD64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</p:grpSp>
      <p:sp>
        <p:nvSpPr>
          <p:cNvPr id="415" name="Google Shape;415;p28"/>
          <p:cNvSpPr txBox="1"/>
          <p:nvPr/>
        </p:nvSpPr>
        <p:spPr>
          <a:xfrm>
            <a:off x="8002587" y="2734556"/>
            <a:ext cx="1720850" cy="28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</a:pPr>
            <a:r>
              <a:rPr lang="en-US" sz="1400" b="0" i="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Quarterly Reporting</a:t>
            </a:r>
            <a:endParaRPr/>
          </a:p>
        </p:txBody>
      </p:sp>
      <p:sp>
        <p:nvSpPr>
          <p:cNvPr id="417" name="Google Shape;417;p28"/>
          <p:cNvSpPr txBox="1"/>
          <p:nvPr/>
        </p:nvSpPr>
        <p:spPr>
          <a:xfrm>
            <a:off x="0" y="484187"/>
            <a:ext cx="412750" cy="385762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9"/>
          <p:cNvSpPr/>
          <p:nvPr/>
        </p:nvSpPr>
        <p:spPr>
          <a:xfrm>
            <a:off x="10972800" y="6492875"/>
            <a:ext cx="1074409" cy="364350"/>
          </a:xfrm>
          <a:custGeom>
            <a:avLst/>
            <a:gdLst/>
            <a:ahLst/>
            <a:cxnLst/>
            <a:rect l="l" t="t" r="r" b="b"/>
            <a:pathLst>
              <a:path w="1074409" h="714412" extrusionOk="0">
                <a:moveTo>
                  <a:pt x="0" y="0"/>
                </a:moveTo>
                <a:lnTo>
                  <a:pt x="799609" y="0"/>
                </a:lnTo>
                <a:lnTo>
                  <a:pt x="1074409" y="714412"/>
                </a:lnTo>
                <a:lnTo>
                  <a:pt x="274800" y="714412"/>
                </a:lnTo>
                <a:lnTo>
                  <a:pt x="0" y="0"/>
                </a:lnTo>
                <a:close/>
              </a:path>
            </a:pathLst>
          </a:custGeom>
          <a:solidFill>
            <a:srgbClr val="C4E0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4" name="Google Shape;424;p29"/>
          <p:cNvGrpSpPr/>
          <p:nvPr/>
        </p:nvGrpSpPr>
        <p:grpSpPr>
          <a:xfrm>
            <a:off x="0" y="0"/>
            <a:ext cx="12192001" cy="98422"/>
            <a:chOff x="-1" y="292"/>
            <a:chExt cx="12192001" cy="97583"/>
          </a:xfrm>
        </p:grpSpPr>
        <p:sp>
          <p:nvSpPr>
            <p:cNvPr id="425" name="Google Shape;425;p29"/>
            <p:cNvSpPr txBox="1"/>
            <p:nvPr/>
          </p:nvSpPr>
          <p:spPr>
            <a:xfrm flipH="1">
              <a:off x="31800" y="292"/>
              <a:ext cx="12160200" cy="97500"/>
            </a:xfrm>
            <a:prstGeom prst="rect">
              <a:avLst/>
            </a:pr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29"/>
            <p:cNvSpPr/>
            <p:nvPr/>
          </p:nvSpPr>
          <p:spPr>
            <a:xfrm>
              <a:off x="10001" y="292"/>
              <a:ext cx="6598765" cy="97583"/>
            </a:xfrm>
            <a:custGeom>
              <a:avLst/>
              <a:gdLst/>
              <a:ahLst/>
              <a:cxnLst/>
              <a:rect l="l" t="t" r="r" b="b"/>
              <a:pathLst>
                <a:path w="4173" h="94" extrusionOk="0">
                  <a:moveTo>
                    <a:pt x="4121" y="0"/>
                  </a:moveTo>
                  <a:lnTo>
                    <a:pt x="4173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4121" y="0"/>
                  </a:lnTo>
                  <a:close/>
                </a:path>
              </a:pathLst>
            </a:custGeom>
            <a:solidFill>
              <a:srgbClr val="A8D08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29"/>
            <p:cNvSpPr/>
            <p:nvPr/>
          </p:nvSpPr>
          <p:spPr>
            <a:xfrm>
              <a:off x="-1" y="292"/>
              <a:ext cx="4048128" cy="97583"/>
            </a:xfrm>
            <a:custGeom>
              <a:avLst/>
              <a:gdLst/>
              <a:ahLst/>
              <a:cxnLst/>
              <a:rect l="l" t="t" r="r" b="b"/>
              <a:pathLst>
                <a:path w="2560" h="94" extrusionOk="0">
                  <a:moveTo>
                    <a:pt x="2508" y="0"/>
                  </a:moveTo>
                  <a:lnTo>
                    <a:pt x="2560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2508" y="0"/>
                  </a:lnTo>
                  <a:close/>
                </a:path>
              </a:pathLst>
            </a:custGeom>
            <a:solidFill>
              <a:srgbClr val="C4E0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8" name="Google Shape;428;p29"/>
          <p:cNvSpPr txBox="1"/>
          <p:nvPr/>
        </p:nvSpPr>
        <p:spPr>
          <a:xfrm>
            <a:off x="2066925" y="1304925"/>
            <a:ext cx="68883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National Steering Committee </a:t>
            </a:r>
            <a:r>
              <a:rPr lang="en-US"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 serve as a key oversight /governance arrangement. </a:t>
            </a:r>
            <a:endParaRPr/>
          </a:p>
        </p:txBody>
      </p:sp>
      <p:sp>
        <p:nvSpPr>
          <p:cNvPr id="429" name="Google Shape;429;p29"/>
          <p:cNvSpPr txBox="1"/>
          <p:nvPr/>
        </p:nvSpPr>
        <p:spPr>
          <a:xfrm rot="10800000" flipH="1">
            <a:off x="6554787" y="6678687"/>
            <a:ext cx="4629300" cy="28500"/>
          </a:xfrm>
          <a:prstGeom prst="rect">
            <a:avLst/>
          </a:prstGeom>
          <a:solidFill>
            <a:srgbClr val="A8D08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29"/>
          <p:cNvSpPr txBox="1"/>
          <p:nvPr/>
        </p:nvSpPr>
        <p:spPr>
          <a:xfrm>
            <a:off x="2916237" y="1812925"/>
            <a:ext cx="2908200" cy="3170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85BD64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38100" dir="2700000">
              <a:srgbClr val="000000">
                <a:alpha val="396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29"/>
          <p:cNvSpPr/>
          <p:nvPr/>
        </p:nvSpPr>
        <p:spPr>
          <a:xfrm>
            <a:off x="3097212" y="1941512"/>
            <a:ext cx="2500200" cy="44460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>
            <a:noFill/>
          </a:ln>
        </p:spPr>
        <p:txBody>
          <a:bodyPr spcFirstLastPara="1" wrap="square" lIns="76200" tIns="76200" rIns="76200" bIns="762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 ExCo</a:t>
            </a:r>
            <a:endParaRPr/>
          </a:p>
        </p:txBody>
      </p:sp>
      <p:sp>
        <p:nvSpPr>
          <p:cNvPr id="432" name="Google Shape;432;p29"/>
          <p:cNvSpPr/>
          <p:nvPr/>
        </p:nvSpPr>
        <p:spPr>
          <a:xfrm>
            <a:off x="3097212" y="3151187"/>
            <a:ext cx="2500200" cy="44460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>
            <a:noFill/>
          </a:ln>
        </p:spPr>
        <p:txBody>
          <a:bodyPr spcFirstLastPara="1" wrap="square" lIns="76200" tIns="76200" rIns="76200" bIns="762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 EoDB Council</a:t>
            </a:r>
            <a:endParaRPr/>
          </a:p>
        </p:txBody>
      </p:sp>
      <p:sp>
        <p:nvSpPr>
          <p:cNvPr id="433" name="Google Shape;433;p29"/>
          <p:cNvSpPr/>
          <p:nvPr/>
        </p:nvSpPr>
        <p:spPr>
          <a:xfrm>
            <a:off x="3097212" y="4360862"/>
            <a:ext cx="2500200" cy="44460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>
            <a:noFill/>
          </a:ln>
        </p:spPr>
        <p:txBody>
          <a:bodyPr spcFirstLastPara="1" wrap="square" lIns="76200" tIns="76200" rIns="76200" bIns="762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Co-ordinating Office</a:t>
            </a:r>
            <a:endParaRPr/>
          </a:p>
        </p:txBody>
      </p:sp>
      <p:sp>
        <p:nvSpPr>
          <p:cNvPr id="434" name="Google Shape;434;p29"/>
          <p:cNvSpPr txBox="1"/>
          <p:nvPr/>
        </p:nvSpPr>
        <p:spPr>
          <a:xfrm>
            <a:off x="1138237" y="2336800"/>
            <a:ext cx="1768500" cy="23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93675" marR="0" lvl="1" indent="-192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Arial"/>
              <a:buChar char="▪"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MSMEs across 6 priority sectors</a:t>
            </a:r>
            <a:endParaRPr/>
          </a:p>
          <a:p>
            <a:pPr marL="193675" marR="0" lvl="1" indent="-192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Arial"/>
              <a:buChar char="▪"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Organised Private Sector</a:t>
            </a:r>
            <a:endParaRPr/>
          </a:p>
          <a:p>
            <a:pPr marL="193675" marR="0" lvl="1" indent="-192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Arial"/>
              <a:buChar char="▪"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Private sector associations e.g. manufacturers, traders, farmers, transporters, etc. </a:t>
            </a:r>
            <a:endParaRPr/>
          </a:p>
          <a:p>
            <a:pPr marL="193675" marR="0" lvl="1" indent="-192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Arial"/>
              <a:buChar char="▪"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MSMEs </a:t>
            </a:r>
            <a:endParaRPr/>
          </a:p>
          <a:p>
            <a:pPr marL="193675" marR="0" lvl="1" indent="-192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Arial"/>
              <a:buChar char="▪"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Multinationals</a:t>
            </a:r>
            <a:endParaRPr/>
          </a:p>
          <a:p>
            <a:pPr marL="193675" marR="0" lvl="1" indent="-192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Arial"/>
              <a:buChar char="▪"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Public</a:t>
            </a:r>
            <a:endParaRPr/>
          </a:p>
        </p:txBody>
      </p:sp>
      <p:sp>
        <p:nvSpPr>
          <p:cNvPr id="435" name="Google Shape;435;p29"/>
          <p:cNvSpPr txBox="1"/>
          <p:nvPr/>
        </p:nvSpPr>
        <p:spPr>
          <a:xfrm>
            <a:off x="1109662" y="1892300"/>
            <a:ext cx="19383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Customers</a:t>
            </a:r>
            <a:endParaRPr/>
          </a:p>
        </p:txBody>
      </p:sp>
      <p:cxnSp>
        <p:nvCxnSpPr>
          <p:cNvPr id="436" name="Google Shape;436;p29"/>
          <p:cNvCxnSpPr/>
          <p:nvPr/>
        </p:nvCxnSpPr>
        <p:spPr>
          <a:xfrm rot="10800000">
            <a:off x="4203700" y="3630537"/>
            <a:ext cx="0" cy="695400"/>
          </a:xfrm>
          <a:prstGeom prst="straightConnector1">
            <a:avLst/>
          </a:prstGeom>
          <a:noFill/>
          <a:ln w="28575" cap="flat" cmpd="sng">
            <a:solidFill>
              <a:srgbClr val="80808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437" name="Google Shape;437;p29"/>
          <p:cNvCxnSpPr/>
          <p:nvPr/>
        </p:nvCxnSpPr>
        <p:spPr>
          <a:xfrm rot="10800000">
            <a:off x="4203587" y="2379774"/>
            <a:ext cx="14400" cy="785700"/>
          </a:xfrm>
          <a:prstGeom prst="straightConnector1">
            <a:avLst/>
          </a:prstGeom>
          <a:noFill/>
          <a:ln w="28575" cap="flat" cmpd="sng">
            <a:solidFill>
              <a:srgbClr val="80808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438" name="Google Shape;438;p29"/>
          <p:cNvSpPr txBox="1"/>
          <p:nvPr/>
        </p:nvSpPr>
        <p:spPr>
          <a:xfrm>
            <a:off x="3641725" y="2540000"/>
            <a:ext cx="1155600" cy="43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400"/>
              <a:buFont typeface="Calibri"/>
              <a:buNone/>
            </a:pPr>
            <a:r>
              <a:rPr lang="en-US" sz="1400" b="0" i="0" u="none">
                <a:solidFill>
                  <a:srgbClr val="1F1F1F"/>
                </a:solidFill>
                <a:latin typeface="Calibri"/>
                <a:ea typeface="Calibri"/>
                <a:cs typeface="Calibri"/>
                <a:sym typeface="Calibri"/>
              </a:rPr>
              <a:t>Quarterly reporting</a:t>
            </a:r>
            <a:endParaRPr/>
          </a:p>
        </p:txBody>
      </p:sp>
      <p:sp>
        <p:nvSpPr>
          <p:cNvPr id="439" name="Google Shape;439;p29"/>
          <p:cNvSpPr/>
          <p:nvPr/>
        </p:nvSpPr>
        <p:spPr>
          <a:xfrm>
            <a:off x="1231900" y="5187950"/>
            <a:ext cx="8680500" cy="935100"/>
          </a:xfrm>
          <a:prstGeom prst="wedgeRectCallout">
            <a:avLst>
              <a:gd name="adj1" fmla="val 8206"/>
              <a:gd name="adj2" fmla="val -2143"/>
            </a:avLst>
          </a:prstGeom>
          <a:solidFill>
            <a:schemeClr val="lt1"/>
          </a:solidFill>
          <a:ln w="19050" cap="flat" cmpd="sng">
            <a:solidFill>
              <a:srgbClr val="C5E0B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Implementing and monitoring entity led by State Reform Champion</a:t>
            </a:r>
            <a:endParaRPr/>
          </a:p>
          <a:p>
            <a:pPr marL="0" marR="0" lvl="1" indent="-111125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Arial"/>
              <a:buChar char="▪"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Full time members seconded/recruited </a:t>
            </a:r>
            <a:endParaRPr/>
          </a:p>
          <a:p>
            <a:pPr marL="0" marR="0" lvl="1" indent="-111125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Arial"/>
              <a:buChar char="▪"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 from external stakeholders</a:t>
            </a:r>
            <a:endParaRPr/>
          </a:p>
        </p:txBody>
      </p:sp>
      <p:sp>
        <p:nvSpPr>
          <p:cNvPr id="440" name="Google Shape;440;p29"/>
          <p:cNvSpPr/>
          <p:nvPr/>
        </p:nvSpPr>
        <p:spPr>
          <a:xfrm>
            <a:off x="5716587" y="1727200"/>
            <a:ext cx="1784400" cy="3284400"/>
          </a:xfrm>
          <a:prstGeom prst="wedgeRectCallout">
            <a:avLst>
              <a:gd name="adj1" fmla="val -4223"/>
              <a:gd name="adj2" fmla="val 9012"/>
            </a:avLst>
          </a:prstGeom>
          <a:solidFill>
            <a:schemeClr val="lt1"/>
          </a:solidFill>
          <a:ln w="19050" cap="flat" cmpd="sng">
            <a:solidFill>
              <a:srgbClr val="C5E0B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193675" marR="0" lvl="1" indent="-192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Arial"/>
              <a:buChar char="▪"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Chaired by governor or deputy or any other ranking official</a:t>
            </a:r>
            <a:endParaRPr/>
          </a:p>
          <a:p>
            <a:pPr marL="193675" marR="0" lvl="1" indent="-192087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Arial"/>
              <a:buChar char="▪"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Includes commissioners of key MDAs</a:t>
            </a:r>
            <a:endParaRPr/>
          </a:p>
          <a:p>
            <a:pPr marL="193675" marR="0" lvl="1" indent="-192087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Arial"/>
              <a:buChar char="▪"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Meet monthly to provide coordination across ministry and remove challenges</a:t>
            </a:r>
            <a:endParaRPr/>
          </a:p>
        </p:txBody>
      </p:sp>
      <p:cxnSp>
        <p:nvCxnSpPr>
          <p:cNvPr id="441" name="Google Shape;441;p29"/>
          <p:cNvCxnSpPr/>
          <p:nvPr/>
        </p:nvCxnSpPr>
        <p:spPr>
          <a:xfrm rot="10800000" flipH="1">
            <a:off x="1120775" y="2163649"/>
            <a:ext cx="1663800" cy="14400"/>
          </a:xfrm>
          <a:prstGeom prst="straightConnector1">
            <a:avLst/>
          </a:prstGeom>
          <a:noFill/>
          <a:ln w="19050" cap="flat" cmpd="sng">
            <a:solidFill>
              <a:srgbClr val="C5E0B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442" name="Google Shape;442;p29"/>
          <p:cNvSpPr txBox="1"/>
          <p:nvPr/>
        </p:nvSpPr>
        <p:spPr>
          <a:xfrm>
            <a:off x="3025775" y="4292600"/>
            <a:ext cx="2662200" cy="570000"/>
          </a:xfrm>
          <a:prstGeom prst="rect">
            <a:avLst/>
          </a:prstGeom>
          <a:noFill/>
          <a:ln w="19050" cap="flat" cmpd="sng">
            <a:solidFill>
              <a:srgbClr val="2F52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29"/>
          <p:cNvSpPr/>
          <p:nvPr/>
        </p:nvSpPr>
        <p:spPr>
          <a:xfrm>
            <a:off x="7635875" y="1717675"/>
            <a:ext cx="2276400" cy="3319500"/>
          </a:xfrm>
          <a:prstGeom prst="wedgeRectCallout">
            <a:avLst>
              <a:gd name="adj1" fmla="val 175"/>
              <a:gd name="adj2" fmla="val 9669"/>
            </a:avLst>
          </a:prstGeom>
          <a:solidFill>
            <a:srgbClr val="E2F0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587" marR="0" lvl="0" indent="-15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States </a:t>
            </a:r>
            <a:r>
              <a:rPr lang="en-US" sz="18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 implement business climate reform recommendations from the Subnational Ease of Doing Business Report</a:t>
            </a:r>
            <a:endParaRPr/>
          </a:p>
        </p:txBody>
      </p:sp>
      <p:sp>
        <p:nvSpPr>
          <p:cNvPr id="444" name="Google Shape;444;p29"/>
          <p:cNvSpPr txBox="1"/>
          <p:nvPr/>
        </p:nvSpPr>
        <p:spPr>
          <a:xfrm>
            <a:off x="3430587" y="3898900"/>
            <a:ext cx="1574700" cy="2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400"/>
              <a:buFont typeface="Calibri"/>
              <a:buNone/>
            </a:pPr>
            <a:r>
              <a:rPr lang="en-US" sz="1400" b="0" i="0" u="none">
                <a:solidFill>
                  <a:srgbClr val="1F1F1F"/>
                </a:solidFill>
                <a:latin typeface="Calibri"/>
                <a:ea typeface="Calibri"/>
                <a:cs typeface="Calibri"/>
                <a:sym typeface="Calibri"/>
              </a:rPr>
              <a:t>Monthly reporting</a:t>
            </a:r>
            <a:endParaRPr/>
          </a:p>
        </p:txBody>
      </p:sp>
      <p:sp>
        <p:nvSpPr>
          <p:cNvPr id="445" name="Google Shape;445;p29"/>
          <p:cNvSpPr txBox="1"/>
          <p:nvPr/>
        </p:nvSpPr>
        <p:spPr>
          <a:xfrm>
            <a:off x="992187" y="1184275"/>
            <a:ext cx="9482100" cy="363600"/>
          </a:xfrm>
          <a:prstGeom prst="rect">
            <a:avLst/>
          </a:prstGeom>
          <a:solidFill>
            <a:srgbClr val="85BD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Operating model for states is similar to the PEBEC model</a:t>
            </a:r>
            <a:endParaRPr/>
          </a:p>
        </p:txBody>
      </p:sp>
      <p:sp>
        <p:nvSpPr>
          <p:cNvPr id="446" name="Google Shape;446;p29"/>
          <p:cNvSpPr txBox="1"/>
          <p:nvPr/>
        </p:nvSpPr>
        <p:spPr>
          <a:xfrm>
            <a:off x="992187" y="1184275"/>
            <a:ext cx="9482100" cy="5203800"/>
          </a:xfrm>
          <a:prstGeom prst="rect">
            <a:avLst/>
          </a:prstGeom>
          <a:noFill/>
          <a:ln w="19050" cap="flat" cmpd="sng">
            <a:solidFill>
              <a:srgbClr val="C5E0B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29"/>
          <p:cNvSpPr txBox="1"/>
          <p:nvPr/>
        </p:nvSpPr>
        <p:spPr>
          <a:xfrm>
            <a:off x="0" y="484175"/>
            <a:ext cx="351900" cy="385800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29"/>
          <p:cNvSpPr txBox="1"/>
          <p:nvPr/>
        </p:nvSpPr>
        <p:spPr>
          <a:xfrm>
            <a:off x="9558337" y="6603120"/>
            <a:ext cx="2225700" cy="172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8275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Quattrocento Sans"/>
              <a:buNone/>
            </a:pPr>
            <a:r>
              <a:rPr lang="en-US" sz="1000" b="1" i="0" u="none" dirty="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PAGE 7</a:t>
            </a:r>
            <a:endParaRPr dirty="0"/>
          </a:p>
        </p:txBody>
      </p:sp>
      <p:pic>
        <p:nvPicPr>
          <p:cNvPr id="7" name="Google Shape;370;p28">
            <a:extLst>
              <a:ext uri="{FF2B5EF4-FFF2-40B4-BE49-F238E27FC236}">
                <a16:creationId xmlns:a16="http://schemas.microsoft.com/office/drawing/2014/main" id="{59890FFB-E524-3DE6-757F-19C0C17F1EF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66287" y="433387"/>
            <a:ext cx="2089150" cy="458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0"/>
          <p:cNvSpPr txBox="1"/>
          <p:nvPr/>
        </p:nvSpPr>
        <p:spPr>
          <a:xfrm>
            <a:off x="688975" y="4657725"/>
            <a:ext cx="8977312" cy="1060450"/>
          </a:xfrm>
          <a:prstGeom prst="rect">
            <a:avLst/>
          </a:prstGeom>
          <a:noFill/>
          <a:ln w="12700" cap="flat" cmpd="sng">
            <a:solidFill>
              <a:srgbClr val="85BD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30"/>
          <p:cNvSpPr/>
          <p:nvPr/>
        </p:nvSpPr>
        <p:spPr>
          <a:xfrm>
            <a:off x="614362" y="4648200"/>
            <a:ext cx="2489200" cy="1060450"/>
          </a:xfrm>
          <a:prstGeom prst="homePlate">
            <a:avLst>
              <a:gd name="adj" fmla="val 17000"/>
            </a:avLst>
          </a:prstGeom>
          <a:solidFill>
            <a:srgbClr val="C5E0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30"/>
          <p:cNvSpPr txBox="1"/>
          <p:nvPr/>
        </p:nvSpPr>
        <p:spPr>
          <a:xfrm>
            <a:off x="688975" y="3197225"/>
            <a:ext cx="8977312" cy="1060450"/>
          </a:xfrm>
          <a:prstGeom prst="rect">
            <a:avLst/>
          </a:prstGeom>
          <a:noFill/>
          <a:ln w="12700" cap="flat" cmpd="sng">
            <a:solidFill>
              <a:srgbClr val="85BD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30"/>
          <p:cNvSpPr/>
          <p:nvPr/>
        </p:nvSpPr>
        <p:spPr>
          <a:xfrm>
            <a:off x="688975" y="3197225"/>
            <a:ext cx="2490787" cy="1060450"/>
          </a:xfrm>
          <a:prstGeom prst="homePlate">
            <a:avLst>
              <a:gd name="adj" fmla="val 17000"/>
            </a:avLst>
          </a:prstGeom>
          <a:solidFill>
            <a:srgbClr val="C5E0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30"/>
          <p:cNvSpPr txBox="1"/>
          <p:nvPr/>
        </p:nvSpPr>
        <p:spPr>
          <a:xfrm>
            <a:off x="688975" y="1731962"/>
            <a:ext cx="8977312" cy="1058862"/>
          </a:xfrm>
          <a:prstGeom prst="rect">
            <a:avLst/>
          </a:prstGeom>
          <a:noFill/>
          <a:ln w="12700" cap="flat" cmpd="sng">
            <a:solidFill>
              <a:srgbClr val="85BD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30"/>
          <p:cNvSpPr/>
          <p:nvPr/>
        </p:nvSpPr>
        <p:spPr>
          <a:xfrm>
            <a:off x="688975" y="1731962"/>
            <a:ext cx="2490787" cy="1058862"/>
          </a:xfrm>
          <a:prstGeom prst="homePlate">
            <a:avLst>
              <a:gd name="adj" fmla="val 17000"/>
            </a:avLst>
          </a:prstGeom>
          <a:solidFill>
            <a:srgbClr val="C5E0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9" name="Google Shape;459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66287" y="433387"/>
            <a:ext cx="2089150" cy="458787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30"/>
          <p:cNvSpPr/>
          <p:nvPr/>
        </p:nvSpPr>
        <p:spPr>
          <a:xfrm>
            <a:off x="10936287" y="6273800"/>
            <a:ext cx="1074737" cy="481012"/>
          </a:xfrm>
          <a:custGeom>
            <a:avLst/>
            <a:gdLst/>
            <a:ahLst/>
            <a:cxnLst/>
            <a:rect l="l" t="t" r="r" b="b"/>
            <a:pathLst>
              <a:path w="1074409" h="714412" extrusionOk="0">
                <a:moveTo>
                  <a:pt x="0" y="0"/>
                </a:moveTo>
                <a:lnTo>
                  <a:pt x="799609" y="0"/>
                </a:lnTo>
                <a:lnTo>
                  <a:pt x="1074409" y="714412"/>
                </a:lnTo>
                <a:lnTo>
                  <a:pt x="274800" y="714412"/>
                </a:lnTo>
                <a:lnTo>
                  <a:pt x="0" y="0"/>
                </a:lnTo>
                <a:close/>
              </a:path>
            </a:pathLst>
          </a:custGeom>
          <a:solidFill>
            <a:srgbClr val="C4E0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30"/>
          <p:cNvSpPr txBox="1"/>
          <p:nvPr/>
        </p:nvSpPr>
        <p:spPr>
          <a:xfrm rot="10800000" flipH="1">
            <a:off x="6456362" y="6540500"/>
            <a:ext cx="4630737" cy="28575"/>
          </a:xfrm>
          <a:prstGeom prst="rect">
            <a:avLst/>
          </a:prstGeom>
          <a:solidFill>
            <a:srgbClr val="A9D18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30"/>
          <p:cNvSpPr txBox="1"/>
          <p:nvPr/>
        </p:nvSpPr>
        <p:spPr>
          <a:xfrm>
            <a:off x="9525000" y="6472932"/>
            <a:ext cx="2227262" cy="172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8275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Quattrocento Sans"/>
              <a:buNone/>
            </a:pPr>
            <a:r>
              <a:rPr lang="en-US" sz="1000" b="1" i="0" u="none" dirty="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PAGE 8</a:t>
            </a:r>
            <a:endParaRPr dirty="0"/>
          </a:p>
        </p:txBody>
      </p:sp>
      <p:grpSp>
        <p:nvGrpSpPr>
          <p:cNvPr id="463" name="Google Shape;463;p30"/>
          <p:cNvGrpSpPr/>
          <p:nvPr/>
        </p:nvGrpSpPr>
        <p:grpSpPr>
          <a:xfrm>
            <a:off x="0" y="0"/>
            <a:ext cx="12192000" cy="98425"/>
            <a:chOff x="-1" y="292"/>
            <a:chExt cx="12192001" cy="97583"/>
          </a:xfrm>
        </p:grpSpPr>
        <p:sp>
          <p:nvSpPr>
            <p:cNvPr id="464" name="Google Shape;464;p30"/>
            <p:cNvSpPr txBox="1"/>
            <p:nvPr/>
          </p:nvSpPr>
          <p:spPr>
            <a:xfrm flipH="1">
              <a:off x="31812" y="292"/>
              <a:ext cx="12160188" cy="97583"/>
            </a:xfrm>
            <a:prstGeom prst="rect">
              <a:avLst/>
            </a:pr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30"/>
            <p:cNvSpPr/>
            <p:nvPr/>
          </p:nvSpPr>
          <p:spPr>
            <a:xfrm>
              <a:off x="10001" y="292"/>
              <a:ext cx="6598761" cy="97583"/>
            </a:xfrm>
            <a:custGeom>
              <a:avLst/>
              <a:gdLst/>
              <a:ahLst/>
              <a:cxnLst/>
              <a:rect l="l" t="t" r="r" b="b"/>
              <a:pathLst>
                <a:path w="4173" h="94" extrusionOk="0">
                  <a:moveTo>
                    <a:pt x="4121" y="0"/>
                  </a:moveTo>
                  <a:lnTo>
                    <a:pt x="4173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4121" y="0"/>
                  </a:lnTo>
                  <a:close/>
                </a:path>
              </a:pathLst>
            </a:custGeom>
            <a:solidFill>
              <a:srgbClr val="A8D08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30"/>
            <p:cNvSpPr/>
            <p:nvPr/>
          </p:nvSpPr>
          <p:spPr>
            <a:xfrm>
              <a:off x="-1" y="292"/>
              <a:ext cx="4048125" cy="97583"/>
            </a:xfrm>
            <a:custGeom>
              <a:avLst/>
              <a:gdLst/>
              <a:ahLst/>
              <a:cxnLst/>
              <a:rect l="l" t="t" r="r" b="b"/>
              <a:pathLst>
                <a:path w="2560" h="94" extrusionOk="0">
                  <a:moveTo>
                    <a:pt x="2508" y="0"/>
                  </a:moveTo>
                  <a:lnTo>
                    <a:pt x="2560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2508" y="0"/>
                  </a:lnTo>
                  <a:close/>
                </a:path>
              </a:pathLst>
            </a:custGeom>
            <a:solidFill>
              <a:srgbClr val="C4E0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7" name="Google Shape;467;p30"/>
          <p:cNvSpPr txBox="1"/>
          <p:nvPr/>
        </p:nvSpPr>
        <p:spPr>
          <a:xfrm>
            <a:off x="919162" y="1974850"/>
            <a:ext cx="1658937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 EoDB Councils</a:t>
            </a:r>
            <a:endParaRPr/>
          </a:p>
        </p:txBody>
      </p:sp>
      <p:sp>
        <p:nvSpPr>
          <p:cNvPr id="468" name="Google Shape;468;p30"/>
          <p:cNvSpPr txBox="1"/>
          <p:nvPr/>
        </p:nvSpPr>
        <p:spPr>
          <a:xfrm>
            <a:off x="919162" y="3433762"/>
            <a:ext cx="1244600" cy="68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 Reform Champions</a:t>
            </a:r>
            <a:endParaRPr/>
          </a:p>
        </p:txBody>
      </p:sp>
      <p:sp>
        <p:nvSpPr>
          <p:cNvPr id="469" name="Google Shape;469;p30"/>
          <p:cNvSpPr txBox="1"/>
          <p:nvPr/>
        </p:nvSpPr>
        <p:spPr>
          <a:xfrm>
            <a:off x="955675" y="4943475"/>
            <a:ext cx="1570037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EoDB workshops</a:t>
            </a:r>
            <a:endParaRPr/>
          </a:p>
        </p:txBody>
      </p:sp>
      <p:sp>
        <p:nvSpPr>
          <p:cNvPr id="470" name="Google Shape;470;p30"/>
          <p:cNvSpPr txBox="1"/>
          <p:nvPr/>
        </p:nvSpPr>
        <p:spPr>
          <a:xfrm>
            <a:off x="3683000" y="1897062"/>
            <a:ext cx="489585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Noto Sans Symbols"/>
              <a:buChar char="▪"/>
            </a:pPr>
            <a:r>
              <a:rPr lang="en-US" sz="16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The EoDB structure in the State provides an oversight for reforms approval, implementation and tracking</a:t>
            </a:r>
            <a:endParaRPr/>
          </a:p>
        </p:txBody>
      </p:sp>
      <p:sp>
        <p:nvSpPr>
          <p:cNvPr id="471" name="Google Shape;471;p30"/>
          <p:cNvSpPr txBox="1"/>
          <p:nvPr/>
        </p:nvSpPr>
        <p:spPr>
          <a:xfrm>
            <a:off x="3675062" y="3338512"/>
            <a:ext cx="4732337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Noto Sans Symbols"/>
              <a:buChar char="▪"/>
            </a:pPr>
            <a:r>
              <a:rPr lang="en-US" sz="16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The key focal person for reforms within the State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Noto Sans Symbols"/>
              <a:buChar char="▪"/>
            </a:pPr>
            <a:r>
              <a:rPr lang="en-US" sz="16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To coordinate all subnational efforts on behalf of the State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30"/>
          <p:cNvSpPr txBox="1"/>
          <p:nvPr/>
        </p:nvSpPr>
        <p:spPr>
          <a:xfrm>
            <a:off x="3681412" y="4841875"/>
            <a:ext cx="4822825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Noto Sans Symbols"/>
              <a:buChar char="▪"/>
            </a:pPr>
            <a:r>
              <a:rPr lang="en-US" sz="16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Workshops in collaboration with PEBEC Secretariat and World Bank to promote the subnational reform project with the States</a:t>
            </a:r>
            <a:endParaRPr/>
          </a:p>
        </p:txBody>
      </p:sp>
      <p:sp>
        <p:nvSpPr>
          <p:cNvPr id="473" name="Google Shape;473;p30"/>
          <p:cNvSpPr txBox="1"/>
          <p:nvPr/>
        </p:nvSpPr>
        <p:spPr>
          <a:xfrm>
            <a:off x="485775" y="515937"/>
            <a:ext cx="5332412" cy="37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300"/>
              <a:buFont typeface="Calibri"/>
              <a:buNone/>
            </a:pPr>
            <a:r>
              <a:rPr lang="en-US" sz="2300" b="1" i="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EoDB Council Structure and Objectives</a:t>
            </a:r>
            <a:endParaRPr/>
          </a:p>
        </p:txBody>
      </p:sp>
      <p:sp>
        <p:nvSpPr>
          <p:cNvPr id="474" name="Google Shape;474;p30"/>
          <p:cNvSpPr txBox="1"/>
          <p:nvPr/>
        </p:nvSpPr>
        <p:spPr>
          <a:xfrm>
            <a:off x="0" y="484187"/>
            <a:ext cx="412750" cy="385762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Google Shape;47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66287" y="433387"/>
            <a:ext cx="2089150" cy="458787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31"/>
          <p:cNvSpPr/>
          <p:nvPr/>
        </p:nvSpPr>
        <p:spPr>
          <a:xfrm>
            <a:off x="10936287" y="6273800"/>
            <a:ext cx="1074737" cy="481012"/>
          </a:xfrm>
          <a:custGeom>
            <a:avLst/>
            <a:gdLst/>
            <a:ahLst/>
            <a:cxnLst/>
            <a:rect l="l" t="t" r="r" b="b"/>
            <a:pathLst>
              <a:path w="1074409" h="714412" extrusionOk="0">
                <a:moveTo>
                  <a:pt x="0" y="0"/>
                </a:moveTo>
                <a:lnTo>
                  <a:pt x="799609" y="0"/>
                </a:lnTo>
                <a:lnTo>
                  <a:pt x="1074409" y="714412"/>
                </a:lnTo>
                <a:lnTo>
                  <a:pt x="274800" y="714412"/>
                </a:lnTo>
                <a:lnTo>
                  <a:pt x="0" y="0"/>
                </a:lnTo>
                <a:close/>
              </a:path>
            </a:pathLst>
          </a:custGeom>
          <a:solidFill>
            <a:srgbClr val="C4E0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31"/>
          <p:cNvSpPr txBox="1"/>
          <p:nvPr/>
        </p:nvSpPr>
        <p:spPr>
          <a:xfrm rot="10800000" flipH="1">
            <a:off x="6456362" y="6540500"/>
            <a:ext cx="4630737" cy="28575"/>
          </a:xfrm>
          <a:prstGeom prst="rect">
            <a:avLst/>
          </a:prstGeom>
          <a:solidFill>
            <a:srgbClr val="A9D18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31"/>
          <p:cNvSpPr txBox="1"/>
          <p:nvPr/>
        </p:nvSpPr>
        <p:spPr>
          <a:xfrm>
            <a:off x="9493250" y="6472932"/>
            <a:ext cx="2227262" cy="172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8275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Quattrocento Sans"/>
              <a:buNone/>
            </a:pPr>
            <a:r>
              <a:rPr lang="en-US" sz="1000" b="1" i="0" u="none" dirty="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PAGE 9</a:t>
            </a:r>
            <a:endParaRPr dirty="0"/>
          </a:p>
        </p:txBody>
      </p:sp>
      <p:grpSp>
        <p:nvGrpSpPr>
          <p:cNvPr id="483" name="Google Shape;483;p31"/>
          <p:cNvGrpSpPr/>
          <p:nvPr/>
        </p:nvGrpSpPr>
        <p:grpSpPr>
          <a:xfrm>
            <a:off x="0" y="0"/>
            <a:ext cx="12192000" cy="98425"/>
            <a:chOff x="-1" y="292"/>
            <a:chExt cx="12192001" cy="97583"/>
          </a:xfrm>
        </p:grpSpPr>
        <p:sp>
          <p:nvSpPr>
            <p:cNvPr id="484" name="Google Shape;484;p31"/>
            <p:cNvSpPr txBox="1"/>
            <p:nvPr/>
          </p:nvSpPr>
          <p:spPr>
            <a:xfrm flipH="1">
              <a:off x="31812" y="292"/>
              <a:ext cx="12160188" cy="97583"/>
            </a:xfrm>
            <a:prstGeom prst="rect">
              <a:avLst/>
            </a:pr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31"/>
            <p:cNvSpPr/>
            <p:nvPr/>
          </p:nvSpPr>
          <p:spPr>
            <a:xfrm>
              <a:off x="10001" y="292"/>
              <a:ext cx="6598761" cy="97583"/>
            </a:xfrm>
            <a:custGeom>
              <a:avLst/>
              <a:gdLst/>
              <a:ahLst/>
              <a:cxnLst/>
              <a:rect l="l" t="t" r="r" b="b"/>
              <a:pathLst>
                <a:path w="4173" h="94" extrusionOk="0">
                  <a:moveTo>
                    <a:pt x="4121" y="0"/>
                  </a:moveTo>
                  <a:lnTo>
                    <a:pt x="4173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4121" y="0"/>
                  </a:lnTo>
                  <a:close/>
                </a:path>
              </a:pathLst>
            </a:custGeom>
            <a:solidFill>
              <a:srgbClr val="A8D08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31"/>
            <p:cNvSpPr/>
            <p:nvPr/>
          </p:nvSpPr>
          <p:spPr>
            <a:xfrm>
              <a:off x="-1" y="292"/>
              <a:ext cx="4048125" cy="97583"/>
            </a:xfrm>
            <a:custGeom>
              <a:avLst/>
              <a:gdLst/>
              <a:ahLst/>
              <a:cxnLst/>
              <a:rect l="l" t="t" r="r" b="b"/>
              <a:pathLst>
                <a:path w="2560" h="94" extrusionOk="0">
                  <a:moveTo>
                    <a:pt x="2508" y="0"/>
                  </a:moveTo>
                  <a:lnTo>
                    <a:pt x="2560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2508" y="0"/>
                  </a:lnTo>
                  <a:close/>
                </a:path>
              </a:pathLst>
            </a:custGeom>
            <a:solidFill>
              <a:srgbClr val="C4E0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7" name="Google Shape;487;p31"/>
          <p:cNvGrpSpPr/>
          <p:nvPr/>
        </p:nvGrpSpPr>
        <p:grpSpPr>
          <a:xfrm>
            <a:off x="746125" y="1422400"/>
            <a:ext cx="10475912" cy="460375"/>
            <a:chOff x="-1207462" y="1422452"/>
            <a:chExt cx="10474918" cy="459547"/>
          </a:xfrm>
        </p:grpSpPr>
        <p:sp>
          <p:nvSpPr>
            <p:cNvPr id="488" name="Google Shape;488;p31"/>
            <p:cNvSpPr txBox="1"/>
            <p:nvPr/>
          </p:nvSpPr>
          <p:spPr>
            <a:xfrm>
              <a:off x="-1207462" y="1422452"/>
              <a:ext cx="10474918" cy="459547"/>
            </a:xfrm>
            <a:prstGeom prst="rect">
              <a:avLst/>
            </a:prstGeom>
            <a:solidFill>
              <a:srgbClr val="85BD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31"/>
            <p:cNvSpPr txBox="1"/>
            <p:nvPr/>
          </p:nvSpPr>
          <p:spPr>
            <a:xfrm>
              <a:off x="667256" y="1512759"/>
              <a:ext cx="6395159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lang="en-US" sz="1400" b="1" i="0" u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Roadmap for the development and implementation of the reforms</a:t>
              </a:r>
              <a:endParaRPr/>
            </a:p>
          </p:txBody>
        </p:sp>
      </p:grpSp>
      <p:sp>
        <p:nvSpPr>
          <p:cNvPr id="490" name="Google Shape;490;p31"/>
          <p:cNvSpPr txBox="1"/>
          <p:nvPr/>
        </p:nvSpPr>
        <p:spPr>
          <a:xfrm>
            <a:off x="754062" y="1433512"/>
            <a:ext cx="10460037" cy="4581525"/>
          </a:xfrm>
          <a:prstGeom prst="rect">
            <a:avLst/>
          </a:prstGeom>
          <a:noFill/>
          <a:ln w="12700" cap="flat" cmpd="sng">
            <a:solidFill>
              <a:srgbClr val="85BD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1" name="Google Shape;491;p31"/>
          <p:cNvGrpSpPr/>
          <p:nvPr/>
        </p:nvGrpSpPr>
        <p:grpSpPr>
          <a:xfrm>
            <a:off x="746125" y="3238500"/>
            <a:ext cx="10460037" cy="1533525"/>
            <a:chOff x="746449" y="3238441"/>
            <a:chExt cx="6237266" cy="1532992"/>
          </a:xfrm>
        </p:grpSpPr>
        <p:cxnSp>
          <p:nvCxnSpPr>
            <p:cNvPr id="492" name="Google Shape;492;p31"/>
            <p:cNvCxnSpPr/>
            <p:nvPr/>
          </p:nvCxnSpPr>
          <p:spPr>
            <a:xfrm rot="10800000" flipH="1">
              <a:off x="752683" y="3238441"/>
              <a:ext cx="6231032" cy="32354"/>
            </a:xfrm>
            <a:prstGeom prst="straightConnector1">
              <a:avLst/>
            </a:prstGeom>
            <a:noFill/>
            <a:ln w="12700" cap="flat" cmpd="sng">
              <a:solidFill>
                <a:srgbClr val="85BD64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93" name="Google Shape;493;p31"/>
            <p:cNvCxnSpPr/>
            <p:nvPr/>
          </p:nvCxnSpPr>
          <p:spPr>
            <a:xfrm rot="10800000" flipH="1">
              <a:off x="746449" y="4739079"/>
              <a:ext cx="6231032" cy="32354"/>
            </a:xfrm>
            <a:prstGeom prst="straightConnector1">
              <a:avLst/>
            </a:prstGeom>
            <a:noFill/>
            <a:ln w="12700" cap="flat" cmpd="sng">
              <a:solidFill>
                <a:srgbClr val="85BD64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cxnSp>
        <p:nvCxnSpPr>
          <p:cNvPr id="494" name="Google Shape;494;p31"/>
          <p:cNvCxnSpPr/>
          <p:nvPr/>
        </p:nvCxnSpPr>
        <p:spPr>
          <a:xfrm rot="10800000">
            <a:off x="2592387" y="1882775"/>
            <a:ext cx="0" cy="4143375"/>
          </a:xfrm>
          <a:prstGeom prst="straightConnector1">
            <a:avLst/>
          </a:prstGeom>
          <a:noFill/>
          <a:ln w="12700" cap="flat" cmpd="sng">
            <a:solidFill>
              <a:srgbClr val="85BD6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495" name="Google Shape;495;p31"/>
          <p:cNvSpPr/>
          <p:nvPr/>
        </p:nvSpPr>
        <p:spPr>
          <a:xfrm>
            <a:off x="2784475" y="2028825"/>
            <a:ext cx="2265362" cy="458787"/>
          </a:xfrm>
          <a:prstGeom prst="homePlate">
            <a:avLst>
              <a:gd name="adj" fmla="val 19409"/>
            </a:avLst>
          </a:prstGeom>
          <a:noFill/>
          <a:ln w="12700" cap="flat" cmpd="sng">
            <a:solidFill>
              <a:srgbClr val="85BD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31"/>
          <p:cNvSpPr/>
          <p:nvPr/>
        </p:nvSpPr>
        <p:spPr>
          <a:xfrm>
            <a:off x="3670300" y="2649537"/>
            <a:ext cx="2265362" cy="460375"/>
          </a:xfrm>
          <a:prstGeom prst="homePlate">
            <a:avLst>
              <a:gd name="adj" fmla="val 19409"/>
            </a:avLst>
          </a:prstGeom>
          <a:noFill/>
          <a:ln w="12700" cap="flat" cmpd="sng">
            <a:solidFill>
              <a:srgbClr val="85BD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31"/>
          <p:cNvSpPr txBox="1"/>
          <p:nvPr/>
        </p:nvSpPr>
        <p:spPr>
          <a:xfrm>
            <a:off x="2843212" y="2030412"/>
            <a:ext cx="1852612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</a:pPr>
            <a:r>
              <a:rPr lang="en-US" sz="1400" b="0" i="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Setup state Councils and Secretariats</a:t>
            </a:r>
            <a:endParaRPr/>
          </a:p>
        </p:txBody>
      </p:sp>
      <p:sp>
        <p:nvSpPr>
          <p:cNvPr id="498" name="Google Shape;498;p31"/>
          <p:cNvSpPr txBox="1"/>
          <p:nvPr/>
        </p:nvSpPr>
        <p:spPr>
          <a:xfrm>
            <a:off x="3671887" y="2652712"/>
            <a:ext cx="18510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</a:pPr>
            <a:r>
              <a:rPr lang="en-US" sz="1400" b="0" i="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Assign action owners and reform champions</a:t>
            </a:r>
            <a:endParaRPr/>
          </a:p>
        </p:txBody>
      </p:sp>
      <p:grpSp>
        <p:nvGrpSpPr>
          <p:cNvPr id="499" name="Google Shape;499;p31"/>
          <p:cNvGrpSpPr/>
          <p:nvPr/>
        </p:nvGrpSpPr>
        <p:grpSpPr>
          <a:xfrm>
            <a:off x="1109662" y="2384425"/>
            <a:ext cx="1125537" cy="658812"/>
            <a:chOff x="1109600" y="2384392"/>
            <a:chExt cx="1125726" cy="658992"/>
          </a:xfrm>
        </p:grpSpPr>
        <p:sp>
          <p:nvSpPr>
            <p:cNvPr id="500" name="Google Shape;500;p31"/>
            <p:cNvSpPr txBox="1"/>
            <p:nvPr/>
          </p:nvSpPr>
          <p:spPr>
            <a:xfrm>
              <a:off x="1109600" y="2756511"/>
              <a:ext cx="1125726" cy="2868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400"/>
                <a:buFont typeface="Calibri"/>
                <a:buNone/>
              </a:pPr>
              <a:r>
                <a:rPr lang="en-US" sz="1400" b="1" i="0" u="none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Initial Phase</a:t>
              </a:r>
              <a:endParaRPr/>
            </a:p>
          </p:txBody>
        </p:sp>
        <p:sp>
          <p:nvSpPr>
            <p:cNvPr id="501" name="Google Shape;501;p31"/>
            <p:cNvSpPr txBox="1"/>
            <p:nvPr/>
          </p:nvSpPr>
          <p:spPr>
            <a:xfrm>
              <a:off x="1417701" y="2384392"/>
              <a:ext cx="551790" cy="399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31818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4400"/>
                <a:buFont typeface="Calibri"/>
                <a:buNone/>
              </a:pPr>
              <a:r>
                <a:rPr lang="en-US" sz="4400" b="1" i="0" u="none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</p:grpSp>
      <p:grpSp>
        <p:nvGrpSpPr>
          <p:cNvPr id="502" name="Google Shape;502;p31"/>
          <p:cNvGrpSpPr/>
          <p:nvPr/>
        </p:nvGrpSpPr>
        <p:grpSpPr>
          <a:xfrm>
            <a:off x="962025" y="3798887"/>
            <a:ext cx="1411287" cy="788987"/>
            <a:chOff x="962716" y="3798817"/>
            <a:chExt cx="1410192" cy="788932"/>
          </a:xfrm>
        </p:grpSpPr>
        <p:sp>
          <p:nvSpPr>
            <p:cNvPr id="503" name="Google Shape;503;p31"/>
            <p:cNvSpPr txBox="1"/>
            <p:nvPr/>
          </p:nvSpPr>
          <p:spPr>
            <a:xfrm>
              <a:off x="962716" y="4110695"/>
              <a:ext cx="1410192" cy="4770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400"/>
                <a:buFont typeface="Calibri"/>
                <a:buNone/>
              </a:pPr>
              <a:r>
                <a:rPr lang="en-US" sz="1400" b="1" i="0" u="none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Reform Implementation</a:t>
              </a:r>
              <a:endParaRPr/>
            </a:p>
          </p:txBody>
        </p:sp>
        <p:sp>
          <p:nvSpPr>
            <p:cNvPr id="504" name="Google Shape;504;p31"/>
            <p:cNvSpPr txBox="1"/>
            <p:nvPr/>
          </p:nvSpPr>
          <p:spPr>
            <a:xfrm>
              <a:off x="1417701" y="3798817"/>
              <a:ext cx="551790" cy="399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31818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4400"/>
                <a:buFont typeface="Calibri"/>
                <a:buNone/>
              </a:pPr>
              <a:r>
                <a:rPr lang="en-US" sz="4400" b="1" i="0" u="none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</p:grpSp>
      <p:grpSp>
        <p:nvGrpSpPr>
          <p:cNvPr id="505" name="Google Shape;505;p31"/>
          <p:cNvGrpSpPr/>
          <p:nvPr/>
        </p:nvGrpSpPr>
        <p:grpSpPr>
          <a:xfrm>
            <a:off x="879475" y="5192712"/>
            <a:ext cx="1409700" cy="765175"/>
            <a:chOff x="879174" y="5193299"/>
            <a:chExt cx="1410192" cy="765028"/>
          </a:xfrm>
        </p:grpSpPr>
        <p:sp>
          <p:nvSpPr>
            <p:cNvPr id="506" name="Google Shape;506;p31"/>
            <p:cNvSpPr txBox="1"/>
            <p:nvPr/>
          </p:nvSpPr>
          <p:spPr>
            <a:xfrm>
              <a:off x="879174" y="5481273"/>
              <a:ext cx="1410192" cy="4770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400"/>
                <a:buFont typeface="Calibri"/>
                <a:buNone/>
              </a:pPr>
              <a:r>
                <a:rPr lang="en-US" sz="1400" b="1" i="0" u="none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Tracking and Feedback</a:t>
              </a:r>
              <a:endParaRPr/>
            </a:p>
          </p:txBody>
        </p:sp>
        <p:sp>
          <p:nvSpPr>
            <p:cNvPr id="507" name="Google Shape;507;p31"/>
            <p:cNvSpPr txBox="1"/>
            <p:nvPr/>
          </p:nvSpPr>
          <p:spPr>
            <a:xfrm>
              <a:off x="1391917" y="5193299"/>
              <a:ext cx="551790" cy="399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31818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4400"/>
                <a:buFont typeface="Calibri"/>
                <a:buNone/>
              </a:pPr>
              <a:r>
                <a:rPr lang="en-US" sz="4400" b="1" i="0" u="none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</p:grpSp>
      <p:sp>
        <p:nvSpPr>
          <p:cNvPr id="508" name="Google Shape;508;p31"/>
          <p:cNvSpPr/>
          <p:nvPr/>
        </p:nvSpPr>
        <p:spPr>
          <a:xfrm>
            <a:off x="2801937" y="3452812"/>
            <a:ext cx="2320925" cy="458787"/>
          </a:xfrm>
          <a:prstGeom prst="homePlate">
            <a:avLst>
              <a:gd name="adj" fmla="val 19462"/>
            </a:avLst>
          </a:prstGeom>
          <a:noFill/>
          <a:ln w="12700" cap="flat" cmpd="sng">
            <a:solidFill>
              <a:srgbClr val="85BD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31"/>
          <p:cNvSpPr/>
          <p:nvPr/>
        </p:nvSpPr>
        <p:spPr>
          <a:xfrm>
            <a:off x="5264150" y="3452812"/>
            <a:ext cx="1719262" cy="458787"/>
          </a:xfrm>
          <a:prstGeom prst="homePlate">
            <a:avLst>
              <a:gd name="adj" fmla="val 18713"/>
            </a:avLst>
          </a:prstGeom>
          <a:noFill/>
          <a:ln w="12700" cap="flat" cmpd="sng">
            <a:solidFill>
              <a:srgbClr val="85BD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31"/>
          <p:cNvSpPr/>
          <p:nvPr/>
        </p:nvSpPr>
        <p:spPr>
          <a:xfrm>
            <a:off x="7112000" y="3452812"/>
            <a:ext cx="1939925" cy="458787"/>
          </a:xfrm>
          <a:prstGeom prst="homePlate">
            <a:avLst>
              <a:gd name="adj" fmla="val 19042"/>
            </a:avLst>
          </a:prstGeom>
          <a:noFill/>
          <a:ln w="12700" cap="flat" cmpd="sng">
            <a:solidFill>
              <a:srgbClr val="85BD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31"/>
          <p:cNvSpPr/>
          <p:nvPr/>
        </p:nvSpPr>
        <p:spPr>
          <a:xfrm>
            <a:off x="9182100" y="3424237"/>
            <a:ext cx="1785937" cy="460375"/>
          </a:xfrm>
          <a:prstGeom prst="homePlate">
            <a:avLst>
              <a:gd name="adj" fmla="val 18821"/>
            </a:avLst>
          </a:prstGeom>
          <a:noFill/>
          <a:ln w="12700" cap="flat" cmpd="sng">
            <a:solidFill>
              <a:srgbClr val="85BD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31"/>
          <p:cNvSpPr/>
          <p:nvPr/>
        </p:nvSpPr>
        <p:spPr>
          <a:xfrm>
            <a:off x="2795587" y="4138612"/>
            <a:ext cx="8172450" cy="460375"/>
          </a:xfrm>
          <a:prstGeom prst="homePlate">
            <a:avLst>
              <a:gd name="adj" fmla="val 20993"/>
            </a:avLst>
          </a:prstGeom>
          <a:noFill/>
          <a:ln w="12700" cap="flat" cmpd="sng">
            <a:solidFill>
              <a:srgbClr val="85BD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31"/>
          <p:cNvSpPr/>
          <p:nvPr/>
        </p:nvSpPr>
        <p:spPr>
          <a:xfrm>
            <a:off x="2784475" y="5462587"/>
            <a:ext cx="8170862" cy="460375"/>
          </a:xfrm>
          <a:prstGeom prst="homePlate">
            <a:avLst>
              <a:gd name="adj" fmla="val 20993"/>
            </a:avLst>
          </a:prstGeom>
          <a:noFill/>
          <a:ln w="12700" cap="flat" cmpd="sng">
            <a:solidFill>
              <a:srgbClr val="85BD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31"/>
          <p:cNvSpPr/>
          <p:nvPr/>
        </p:nvSpPr>
        <p:spPr>
          <a:xfrm>
            <a:off x="2784475" y="4884737"/>
            <a:ext cx="2909887" cy="460375"/>
          </a:xfrm>
          <a:prstGeom prst="homePlate">
            <a:avLst>
              <a:gd name="adj" fmla="val 19894"/>
            </a:avLst>
          </a:prstGeom>
          <a:noFill/>
          <a:ln w="12700" cap="flat" cmpd="sng">
            <a:solidFill>
              <a:srgbClr val="85BD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31"/>
          <p:cNvSpPr txBox="1"/>
          <p:nvPr/>
        </p:nvSpPr>
        <p:spPr>
          <a:xfrm>
            <a:off x="2895600" y="4887912"/>
            <a:ext cx="276225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</a:pPr>
            <a:r>
              <a:rPr lang="en-US" sz="1400" b="0" i="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Develop and roll-out monitoring and evaluation plans</a:t>
            </a:r>
            <a:endParaRPr/>
          </a:p>
        </p:txBody>
      </p:sp>
      <p:sp>
        <p:nvSpPr>
          <p:cNvPr id="516" name="Google Shape;516;p31"/>
          <p:cNvSpPr txBox="1"/>
          <p:nvPr/>
        </p:nvSpPr>
        <p:spPr>
          <a:xfrm>
            <a:off x="2811462" y="5473700"/>
            <a:ext cx="7996237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</a:pPr>
            <a:r>
              <a:rPr lang="en-US" sz="1400" b="0" i="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Implement M&amp;E Plans, anchored by monthly SteerCo meetings, monthly peer review reports, engagement with international rankers and reports cards on implementation sprints</a:t>
            </a:r>
            <a:endParaRPr/>
          </a:p>
        </p:txBody>
      </p:sp>
      <p:sp>
        <p:nvSpPr>
          <p:cNvPr id="517" name="Google Shape;517;p31"/>
          <p:cNvSpPr txBox="1"/>
          <p:nvPr/>
        </p:nvSpPr>
        <p:spPr>
          <a:xfrm>
            <a:off x="3140075" y="4216400"/>
            <a:ext cx="7280275" cy="28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</a:pPr>
            <a:r>
              <a:rPr lang="en-US" sz="1400" b="0" i="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Engage stakeholders and general public to raise awareness of reforms and increase accountability</a:t>
            </a:r>
            <a:endParaRPr/>
          </a:p>
        </p:txBody>
      </p:sp>
      <p:sp>
        <p:nvSpPr>
          <p:cNvPr id="518" name="Google Shape;518;p31"/>
          <p:cNvSpPr txBox="1"/>
          <p:nvPr/>
        </p:nvSpPr>
        <p:spPr>
          <a:xfrm>
            <a:off x="2814637" y="3455987"/>
            <a:ext cx="23907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</a:pPr>
            <a:r>
              <a:rPr lang="en-US" sz="1400" b="0" i="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Prioritise reforms initiatives (limit to 3-5 per indicator)</a:t>
            </a:r>
            <a:endParaRPr/>
          </a:p>
        </p:txBody>
      </p:sp>
      <p:sp>
        <p:nvSpPr>
          <p:cNvPr id="519" name="Google Shape;519;p31"/>
          <p:cNvSpPr txBox="1"/>
          <p:nvPr/>
        </p:nvSpPr>
        <p:spPr>
          <a:xfrm>
            <a:off x="5245100" y="3446462"/>
            <a:ext cx="16541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</a:pPr>
            <a:r>
              <a:rPr lang="en-US" sz="1400" b="0" i="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Implement first set of priority reforms</a:t>
            </a:r>
            <a:endParaRPr/>
          </a:p>
        </p:txBody>
      </p:sp>
      <p:sp>
        <p:nvSpPr>
          <p:cNvPr id="520" name="Google Shape;520;p31"/>
          <p:cNvSpPr txBox="1"/>
          <p:nvPr/>
        </p:nvSpPr>
        <p:spPr>
          <a:xfrm>
            <a:off x="7112000" y="3462337"/>
            <a:ext cx="1841500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</a:pPr>
            <a:r>
              <a:rPr lang="en-US" sz="1400" b="0" i="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Implement second set of priority reforms</a:t>
            </a:r>
            <a:endParaRPr/>
          </a:p>
        </p:txBody>
      </p:sp>
      <p:sp>
        <p:nvSpPr>
          <p:cNvPr id="521" name="Google Shape;521;p31"/>
          <p:cNvSpPr txBox="1"/>
          <p:nvPr/>
        </p:nvSpPr>
        <p:spPr>
          <a:xfrm>
            <a:off x="9182100" y="3435350"/>
            <a:ext cx="174466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</a:pPr>
            <a:r>
              <a:rPr lang="en-US" sz="1400" b="0" i="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Implement third set of priority reforms</a:t>
            </a:r>
            <a:endParaRPr/>
          </a:p>
        </p:txBody>
      </p:sp>
      <p:sp>
        <p:nvSpPr>
          <p:cNvPr id="522" name="Google Shape;522;p31"/>
          <p:cNvSpPr txBox="1"/>
          <p:nvPr/>
        </p:nvSpPr>
        <p:spPr>
          <a:xfrm>
            <a:off x="485775" y="509587"/>
            <a:ext cx="3875087" cy="37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300"/>
              <a:buFont typeface="Calibri"/>
              <a:buNone/>
            </a:pPr>
            <a:r>
              <a:rPr lang="en-US" sz="2300" b="1" i="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EoDB at Subnational Level</a:t>
            </a:r>
            <a:endParaRPr/>
          </a:p>
        </p:txBody>
      </p:sp>
      <p:sp>
        <p:nvSpPr>
          <p:cNvPr id="523" name="Google Shape;523;p31"/>
          <p:cNvSpPr txBox="1"/>
          <p:nvPr/>
        </p:nvSpPr>
        <p:spPr>
          <a:xfrm>
            <a:off x="0" y="484187"/>
            <a:ext cx="412750" cy="385762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2373</Words>
  <Application>Microsoft Macintosh PowerPoint</Application>
  <PresentationFormat>Widescreen</PresentationFormat>
  <Paragraphs>357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26</vt:i4>
      </vt:variant>
    </vt:vector>
  </HeadingPairs>
  <TitlesOfParts>
    <vt:vector size="43" baseType="lpstr">
      <vt:lpstr>Montserrat SemiBold</vt:lpstr>
      <vt:lpstr>Calibri Light</vt:lpstr>
      <vt:lpstr>Montserrat Extra Bold</vt:lpstr>
      <vt:lpstr>Arial</vt:lpstr>
      <vt:lpstr>Montserrat Medium</vt:lpstr>
      <vt:lpstr>Noto Sans Symbols</vt:lpstr>
      <vt:lpstr>Montserrat</vt:lpstr>
      <vt:lpstr>Calibri</vt:lpstr>
      <vt:lpstr>Segoe UI</vt:lpstr>
      <vt:lpstr>Quattrocento Sans</vt:lpstr>
      <vt:lpstr>Poppins</vt:lpstr>
      <vt:lpstr>Office Theme</vt:lpstr>
      <vt:lpstr>1_Office Theme</vt:lpstr>
      <vt:lpstr>2_Office Theme</vt:lpstr>
      <vt:lpstr>4_Office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Subnational EoDB Baseline Survey</vt:lpstr>
      <vt:lpstr>PowerPoint Presentation</vt:lpstr>
      <vt:lpstr>PowerPoint Presentation</vt:lpstr>
      <vt:lpstr>PowerPoint Presentation</vt:lpstr>
      <vt:lpstr>Overview of the 2023 ranking – By scores</vt:lpstr>
      <vt:lpstr>Overview of the 2023 ranking – showing EoDB score movements</vt:lpstr>
      <vt:lpstr>Overview of the 2023 Scores – Geopolitical zones</vt:lpstr>
      <vt:lpstr>Implementing relevant reforms, targeted communication and continuous improvement are essential to ensuring that subnationals are successful in improving their business climates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Ayokunnu Ojeniyi</cp:lastModifiedBy>
  <cp:revision>4</cp:revision>
  <dcterms:modified xsi:type="dcterms:W3CDTF">2023-05-16T10:06:58Z</dcterms:modified>
</cp:coreProperties>
</file>