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18" r:id="rId2"/>
    <p:sldId id="4117" r:id="rId3"/>
    <p:sldId id="4122" r:id="rId4"/>
    <p:sldId id="4123" r:id="rId5"/>
    <p:sldId id="4120" r:id="rId6"/>
    <p:sldId id="4114" r:id="rId7"/>
    <p:sldId id="4115" r:id="rId8"/>
    <p:sldId id="4116" r:id="rId9"/>
    <p:sldId id="4108" r:id="rId10"/>
    <p:sldId id="4109" r:id="rId11"/>
    <p:sldId id="4110" r:id="rId12"/>
    <p:sldId id="4111" r:id="rId13"/>
    <p:sldId id="4112" r:id="rId14"/>
    <p:sldId id="4124" r:id="rId15"/>
    <p:sldId id="4127" r:id="rId16"/>
    <p:sldId id="4113" r:id="rId17"/>
    <p:sldId id="4125" r:id="rId18"/>
    <p:sldId id="411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nabe\Documents\Copy%20of%20IGR%20Data%20to%2020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dnabe\Documents\tax%20reform%20worksheet.csv"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nabe\Documents\tax%20reform%20worksheet%202.csv"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dnabe\AppData\Local\Packages\microsoft.windowscommunicationsapps_8wekyb3d8bbwe\LocalState\Files\S0\4174\Attachments\FGD%5b44060%5d.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dnabe\AppData\Local\Packages\microsoft.windowscommunicationsapps_8wekyb3d8bbwe\LocalState\Files\S0\4174\Attachments\FGD%5b44060%5d.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nabe\Documents\Copy%20of%20IGR%20Data%20to%20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nabe\Documents\Copy%20of%20IGR%20Data%20to%20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nabe\Documents\Copy%20of%20IGR%20Data%20to%2020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nabe\Documents\Copy%20of%20IGR%20Data%20to%2020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nabe\Documents\tax%20reform%20worksheet.csv"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nabe\Documents\tax%20reform%20worksheet.csv"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nabe\Documents\tax%20reform%20worksheet.csv"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dnabe\Documents\tax%20reform%20worksheet.csv"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Sheet2!$AJ$30</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Sheet2!$AK$29:$AL$29</c:f>
              <c:strCache>
                <c:ptCount val="2"/>
                <c:pt idx="0">
                  <c:v>IGR</c:v>
                </c:pt>
                <c:pt idx="1">
                  <c:v>Federation Revenue</c:v>
                </c:pt>
              </c:strCache>
            </c:strRef>
          </c:cat>
          <c:val>
            <c:numRef>
              <c:f>Sheet2!$AK$30:$AL$30</c:f>
              <c:numCache>
                <c:formatCode>_(* #,##0.00_);_(* \(#,##0.00\);_(* "-"??_);_(@_)</c:formatCode>
                <c:ptCount val="2"/>
                <c:pt idx="0">
                  <c:v>1220171957242.9482</c:v>
                </c:pt>
                <c:pt idx="1">
                  <c:v>3243061542631.0693</c:v>
                </c:pt>
              </c:numCache>
            </c:numRef>
          </c:val>
          <c:extLst>
            <c:ext xmlns:c16="http://schemas.microsoft.com/office/drawing/2014/chart" uri="{C3380CC4-5D6E-409C-BE32-E72D297353CC}">
              <c16:uniqueId val="{00000000-412E-4019-BFEE-2CDEC787AEF6}"/>
            </c:ext>
          </c:extLst>
        </c:ser>
        <c:ser>
          <c:idx val="1"/>
          <c:order val="1"/>
          <c:tx>
            <c:strRef>
              <c:f>Sheet2!$AJ$31</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Sheet2!$AK$29:$AL$29</c:f>
              <c:strCache>
                <c:ptCount val="2"/>
                <c:pt idx="0">
                  <c:v>IGR</c:v>
                </c:pt>
                <c:pt idx="1">
                  <c:v>Federation Revenue</c:v>
                </c:pt>
              </c:strCache>
            </c:strRef>
          </c:cat>
          <c:val>
            <c:numRef>
              <c:f>Sheet2!$AK$31:$AL$31</c:f>
              <c:numCache>
                <c:formatCode>_(* #,##0.00_);_(* \(#,##0.00\);_(* "-"??_);_(@_)</c:formatCode>
                <c:ptCount val="2"/>
                <c:pt idx="0">
                  <c:v>1311140498552.7202</c:v>
                </c:pt>
                <c:pt idx="1">
                  <c:v>2983296002497.1099</c:v>
                </c:pt>
              </c:numCache>
            </c:numRef>
          </c:val>
          <c:extLst>
            <c:ext xmlns:c16="http://schemas.microsoft.com/office/drawing/2014/chart" uri="{C3380CC4-5D6E-409C-BE32-E72D297353CC}">
              <c16:uniqueId val="{00000001-412E-4019-BFEE-2CDEC787AEF6}"/>
            </c:ext>
          </c:extLst>
        </c:ser>
        <c:ser>
          <c:idx val="2"/>
          <c:order val="2"/>
          <c:tx>
            <c:strRef>
              <c:f>Sheet2!$AJ$32</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Sheet2!$AK$29:$AL$29</c:f>
              <c:strCache>
                <c:ptCount val="2"/>
                <c:pt idx="0">
                  <c:v>IGR</c:v>
                </c:pt>
                <c:pt idx="1">
                  <c:v>Federation Revenue</c:v>
                </c:pt>
              </c:strCache>
            </c:strRef>
          </c:cat>
          <c:val>
            <c:numRef>
              <c:f>Sheet2!$AK$32:$AL$32</c:f>
              <c:numCache>
                <c:formatCode>_(* #,##0.00_);_(* \(#,##0.00\);_(* "-"??_);_(@_)</c:formatCode>
                <c:ptCount val="2"/>
                <c:pt idx="0">
                  <c:v>1306896229347.3137</c:v>
                </c:pt>
                <c:pt idx="1">
                  <c:v>2646003067148.6592</c:v>
                </c:pt>
              </c:numCache>
            </c:numRef>
          </c:val>
          <c:extLst>
            <c:ext xmlns:c16="http://schemas.microsoft.com/office/drawing/2014/chart" uri="{C3380CC4-5D6E-409C-BE32-E72D297353CC}">
              <c16:uniqueId val="{00000002-412E-4019-BFEE-2CDEC787AEF6}"/>
            </c:ext>
          </c:extLst>
        </c:ser>
        <c:ser>
          <c:idx val="3"/>
          <c:order val="3"/>
          <c:tx>
            <c:strRef>
              <c:f>Sheet2!$AJ$33</c:f>
              <c:strCache>
                <c:ptCount val="1"/>
                <c:pt idx="0">
                  <c:v>2021</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Sheet2!$AK$29:$AL$29</c:f>
              <c:strCache>
                <c:ptCount val="2"/>
                <c:pt idx="0">
                  <c:v>IGR</c:v>
                </c:pt>
                <c:pt idx="1">
                  <c:v>Federation Revenue</c:v>
                </c:pt>
              </c:strCache>
            </c:strRef>
          </c:cat>
          <c:val>
            <c:numRef>
              <c:f>Sheet2!$AK$33:$AL$33</c:f>
              <c:numCache>
                <c:formatCode>_(* #,##0.00_);_(* \(#,##0.00\);_(* "-"??_);_(@_)</c:formatCode>
                <c:ptCount val="2"/>
                <c:pt idx="0">
                  <c:v>1666318011788.3601</c:v>
                </c:pt>
                <c:pt idx="1">
                  <c:v>3050268871311.7998</c:v>
                </c:pt>
              </c:numCache>
            </c:numRef>
          </c:val>
          <c:extLst>
            <c:ext xmlns:c16="http://schemas.microsoft.com/office/drawing/2014/chart" uri="{C3380CC4-5D6E-409C-BE32-E72D297353CC}">
              <c16:uniqueId val="{00000003-412E-4019-BFEE-2CDEC787AEF6}"/>
            </c:ext>
          </c:extLst>
        </c:ser>
        <c:dLbls>
          <c:showLegendKey val="0"/>
          <c:showVal val="0"/>
          <c:showCatName val="0"/>
          <c:showSerName val="0"/>
          <c:showPercent val="0"/>
          <c:showBubbleSize val="0"/>
        </c:dLbls>
        <c:gapWidth val="219"/>
        <c:overlap val="-27"/>
        <c:axId val="675742912"/>
        <c:axId val="675754144"/>
      </c:barChart>
      <c:catAx>
        <c:axId val="67574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crossAx val="675754144"/>
        <c:crosses val="autoZero"/>
        <c:auto val="1"/>
        <c:lblAlgn val="ctr"/>
        <c:lblOffset val="100"/>
        <c:noMultiLvlLbl val="0"/>
      </c:catAx>
      <c:valAx>
        <c:axId val="67575414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crossAx val="675742912"/>
        <c:crosses val="autoZero"/>
        <c:crossBetween val="between"/>
        <c:dispUnits>
          <c:builtInUnit val="trillions"/>
          <c:dispUnitsLbl>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latin typeface="Candara" panose="020E0502030303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'tax reform worksheet'!$AF$44</c:f>
              <c:strCache>
                <c:ptCount val="1"/>
                <c:pt idx="0">
                  <c:v>e-objection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worksheet'!$AG$44</c:f>
              <c:numCache>
                <c:formatCode>General</c:formatCode>
                <c:ptCount val="1"/>
                <c:pt idx="0">
                  <c:v>10</c:v>
                </c:pt>
              </c:numCache>
            </c:numRef>
          </c:val>
          <c:extLst>
            <c:ext xmlns:c16="http://schemas.microsoft.com/office/drawing/2014/chart" uri="{C3380CC4-5D6E-409C-BE32-E72D297353CC}">
              <c16:uniqueId val="{00000000-1A16-4BDA-985D-427B9052FB33}"/>
            </c:ext>
          </c:extLst>
        </c:ser>
        <c:ser>
          <c:idx val="1"/>
          <c:order val="1"/>
          <c:tx>
            <c:strRef>
              <c:f>'tax reform worksheet'!$AF$45</c:f>
              <c:strCache>
                <c:ptCount val="1"/>
                <c:pt idx="0">
                  <c:v>e-accounting</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worksheet'!$AG$45</c:f>
              <c:numCache>
                <c:formatCode>General</c:formatCode>
                <c:ptCount val="1"/>
                <c:pt idx="0">
                  <c:v>13</c:v>
                </c:pt>
              </c:numCache>
            </c:numRef>
          </c:val>
          <c:extLst>
            <c:ext xmlns:c16="http://schemas.microsoft.com/office/drawing/2014/chart" uri="{C3380CC4-5D6E-409C-BE32-E72D297353CC}">
              <c16:uniqueId val="{00000001-1A16-4BDA-985D-427B9052FB33}"/>
            </c:ext>
          </c:extLst>
        </c:ser>
        <c:ser>
          <c:idx val="2"/>
          <c:order val="2"/>
          <c:tx>
            <c:strRef>
              <c:f>'tax reform worksheet'!$AF$46</c:f>
              <c:strCache>
                <c:ptCount val="1"/>
                <c:pt idx="0">
                  <c:v>e-reporting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worksheet'!$AG$46</c:f>
              <c:numCache>
                <c:formatCode>General</c:formatCode>
                <c:ptCount val="1"/>
                <c:pt idx="0">
                  <c:v>16</c:v>
                </c:pt>
              </c:numCache>
            </c:numRef>
          </c:val>
          <c:extLst>
            <c:ext xmlns:c16="http://schemas.microsoft.com/office/drawing/2014/chart" uri="{C3380CC4-5D6E-409C-BE32-E72D297353CC}">
              <c16:uniqueId val="{00000002-1A16-4BDA-985D-427B9052FB33}"/>
            </c:ext>
          </c:extLst>
        </c:ser>
        <c:ser>
          <c:idx val="3"/>
          <c:order val="3"/>
          <c:tx>
            <c:strRef>
              <c:f>'tax reform worksheet'!$AF$47</c:f>
              <c:strCache>
                <c:ptCount val="1"/>
                <c:pt idx="0">
                  <c:v>e-complaints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worksheet'!$AG$47</c:f>
              <c:numCache>
                <c:formatCode>General</c:formatCode>
                <c:ptCount val="1"/>
                <c:pt idx="0">
                  <c:v>16</c:v>
                </c:pt>
              </c:numCache>
            </c:numRef>
          </c:val>
          <c:extLst>
            <c:ext xmlns:c16="http://schemas.microsoft.com/office/drawing/2014/chart" uri="{C3380CC4-5D6E-409C-BE32-E72D297353CC}">
              <c16:uniqueId val="{00000003-1A16-4BDA-985D-427B9052FB33}"/>
            </c:ext>
          </c:extLst>
        </c:ser>
        <c:ser>
          <c:idx val="4"/>
          <c:order val="4"/>
          <c:tx>
            <c:strRef>
              <c:f>'tax reform worksheet'!$AF$48</c:f>
              <c:strCache>
                <c:ptCount val="1"/>
                <c:pt idx="0">
                  <c:v>e-clearance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worksheet'!$AG$48</c:f>
              <c:numCache>
                <c:formatCode>General</c:formatCode>
                <c:ptCount val="1"/>
                <c:pt idx="0">
                  <c:v>17</c:v>
                </c:pt>
              </c:numCache>
            </c:numRef>
          </c:val>
          <c:extLst>
            <c:ext xmlns:c16="http://schemas.microsoft.com/office/drawing/2014/chart" uri="{C3380CC4-5D6E-409C-BE32-E72D297353CC}">
              <c16:uniqueId val="{00000004-1A16-4BDA-985D-427B9052FB33}"/>
            </c:ext>
          </c:extLst>
        </c:ser>
        <c:ser>
          <c:idx val="5"/>
          <c:order val="5"/>
          <c:tx>
            <c:strRef>
              <c:f>'tax reform worksheet'!$AF$49</c:f>
              <c:strCache>
                <c:ptCount val="1"/>
                <c:pt idx="0">
                  <c:v>e-filing</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worksheet'!$AG$49</c:f>
              <c:numCache>
                <c:formatCode>General</c:formatCode>
                <c:ptCount val="1"/>
                <c:pt idx="0">
                  <c:v>19</c:v>
                </c:pt>
              </c:numCache>
            </c:numRef>
          </c:val>
          <c:extLst>
            <c:ext xmlns:c16="http://schemas.microsoft.com/office/drawing/2014/chart" uri="{C3380CC4-5D6E-409C-BE32-E72D297353CC}">
              <c16:uniqueId val="{00000005-1A16-4BDA-985D-427B9052FB33}"/>
            </c:ext>
          </c:extLst>
        </c:ser>
        <c:ser>
          <c:idx val="6"/>
          <c:order val="6"/>
          <c:tx>
            <c:strRef>
              <c:f>'tax reform worksheet'!$AF$50</c:f>
              <c:strCache>
                <c:ptCount val="1"/>
                <c:pt idx="0">
                  <c:v>e-registration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worksheet'!$AG$50</c:f>
              <c:numCache>
                <c:formatCode>General</c:formatCode>
                <c:ptCount val="1"/>
                <c:pt idx="0">
                  <c:v>23</c:v>
                </c:pt>
              </c:numCache>
            </c:numRef>
          </c:val>
          <c:extLst>
            <c:ext xmlns:c16="http://schemas.microsoft.com/office/drawing/2014/chart" uri="{C3380CC4-5D6E-409C-BE32-E72D297353CC}">
              <c16:uniqueId val="{00000006-1A16-4BDA-985D-427B9052FB33}"/>
            </c:ext>
          </c:extLst>
        </c:ser>
        <c:ser>
          <c:idx val="7"/>
          <c:order val="7"/>
          <c:tx>
            <c:strRef>
              <c:f>'tax reform worksheet'!$AF$51</c:f>
              <c:strCache>
                <c:ptCount val="1"/>
                <c:pt idx="0">
                  <c:v>e-receipting</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worksheet'!$AG$51</c:f>
              <c:numCache>
                <c:formatCode>General</c:formatCode>
                <c:ptCount val="1"/>
                <c:pt idx="0">
                  <c:v>29</c:v>
                </c:pt>
              </c:numCache>
            </c:numRef>
          </c:val>
          <c:extLst>
            <c:ext xmlns:c16="http://schemas.microsoft.com/office/drawing/2014/chart" uri="{C3380CC4-5D6E-409C-BE32-E72D297353CC}">
              <c16:uniqueId val="{00000007-1A16-4BDA-985D-427B9052FB33}"/>
            </c:ext>
          </c:extLst>
        </c:ser>
        <c:ser>
          <c:idx val="8"/>
          <c:order val="8"/>
          <c:tx>
            <c:strRef>
              <c:f>'tax reform worksheet'!$AF$52</c:f>
              <c:strCache>
                <c:ptCount val="1"/>
                <c:pt idx="0">
                  <c:v>e-payment</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worksheet'!$AG$52</c:f>
              <c:numCache>
                <c:formatCode>General</c:formatCode>
                <c:ptCount val="1"/>
                <c:pt idx="0">
                  <c:v>32</c:v>
                </c:pt>
              </c:numCache>
            </c:numRef>
          </c:val>
          <c:extLst>
            <c:ext xmlns:c16="http://schemas.microsoft.com/office/drawing/2014/chart" uri="{C3380CC4-5D6E-409C-BE32-E72D297353CC}">
              <c16:uniqueId val="{00000008-1A16-4BDA-985D-427B9052FB33}"/>
            </c:ext>
          </c:extLst>
        </c:ser>
        <c:dLbls>
          <c:showLegendKey val="0"/>
          <c:showVal val="1"/>
          <c:showCatName val="0"/>
          <c:showSerName val="0"/>
          <c:showPercent val="0"/>
          <c:showBubbleSize val="0"/>
        </c:dLbls>
        <c:gapWidth val="75"/>
        <c:axId val="137566959"/>
        <c:axId val="137564463"/>
      </c:barChart>
      <c:catAx>
        <c:axId val="137566959"/>
        <c:scaling>
          <c:orientation val="minMax"/>
        </c:scaling>
        <c:delete val="1"/>
        <c:axPos val="l"/>
        <c:numFmt formatCode="General" sourceLinked="1"/>
        <c:majorTickMark val="none"/>
        <c:minorTickMark val="none"/>
        <c:tickLblPos val="nextTo"/>
        <c:crossAx val="137564463"/>
        <c:crosses val="autoZero"/>
        <c:auto val="1"/>
        <c:lblAlgn val="ctr"/>
        <c:lblOffset val="100"/>
        <c:noMultiLvlLbl val="0"/>
      </c:catAx>
      <c:valAx>
        <c:axId val="13756446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137566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Candara" panose="020E0502030303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2"/>
          <c:order val="0"/>
          <c:tx>
            <c:strRef>
              <c:f>'tax reform worksheet 2'!$CB$45</c:f>
              <c:strCache>
                <c:ptCount val="1"/>
              </c:strCache>
            </c:strRef>
          </c:tx>
          <c:spPr>
            <a:solidFill>
              <a:schemeClr val="accent3"/>
            </a:solidFill>
            <a:ln>
              <a:noFill/>
            </a:ln>
            <a:effectLst/>
          </c:spPr>
          <c:invertIfNegative val="0"/>
          <c:cat>
            <c:strRef>
              <c:f>'tax reform worksheet 2'!$BY$46:$BY$52</c:f>
              <c:strCache>
                <c:ptCount val="7"/>
                <c:pt idx="0">
                  <c:v>Mining &amp; Quarrying Fees</c:v>
                </c:pt>
                <c:pt idx="1">
                  <c:v>Land Use Charge</c:v>
                </c:pt>
                <c:pt idx="2">
                  <c:v>Property Tax</c:v>
                </c:pt>
                <c:pt idx="3">
                  <c:v>Produce Sales Tax</c:v>
                </c:pt>
                <c:pt idx="4">
                  <c:v>Entertainment Tax</c:v>
                </c:pt>
                <c:pt idx="5">
                  <c:v>Direct Assessment</c:v>
                </c:pt>
                <c:pt idx="6">
                  <c:v>Road Taxes</c:v>
                </c:pt>
              </c:strCache>
            </c:strRef>
          </c:cat>
          <c:val>
            <c:numRef>
              <c:f>'tax reform worksheet 2'!$CB$46:$CB$52</c:f>
              <c:numCache>
                <c:formatCode>General</c:formatCode>
                <c:ptCount val="7"/>
              </c:numCache>
            </c:numRef>
          </c:val>
          <c:extLst>
            <c:ext xmlns:c16="http://schemas.microsoft.com/office/drawing/2014/chart" uri="{C3380CC4-5D6E-409C-BE32-E72D297353CC}">
              <c16:uniqueId val="{00000000-99DD-4495-9B49-FDC0826489AA}"/>
            </c:ext>
          </c:extLst>
        </c:ser>
        <c:ser>
          <c:idx val="1"/>
          <c:order val="1"/>
          <c:tx>
            <c:strRef>
              <c:f>'tax reform worksheet 2'!$CA$45</c:f>
              <c:strCache>
                <c:ptCount val="1"/>
                <c:pt idx="0">
                  <c:v>netral</c:v>
                </c:pt>
              </c:strCache>
            </c:strRef>
          </c:tx>
          <c:spPr>
            <a:solidFill>
              <a:schemeClr val="bg2">
                <a:lumMod val="90000"/>
              </a:schemeClr>
            </a:solidFill>
            <a:ln>
              <a:noFill/>
            </a:ln>
            <a:effectLst/>
          </c:spPr>
          <c:invertIfNegative val="0"/>
          <c:dLbls>
            <c:numFmt formatCode="#;#"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'tax reform worksheet 2'!$BY$46:$BY$52</c:f>
              <c:strCache>
                <c:ptCount val="7"/>
                <c:pt idx="0">
                  <c:v>Mining &amp; Quarrying Fees</c:v>
                </c:pt>
                <c:pt idx="1">
                  <c:v>Land Use Charge</c:v>
                </c:pt>
                <c:pt idx="2">
                  <c:v>Property Tax</c:v>
                </c:pt>
                <c:pt idx="3">
                  <c:v>Produce Sales Tax</c:v>
                </c:pt>
                <c:pt idx="4">
                  <c:v>Entertainment Tax</c:v>
                </c:pt>
                <c:pt idx="5">
                  <c:v>Direct Assessment</c:v>
                </c:pt>
                <c:pt idx="6">
                  <c:v>Road Taxes</c:v>
                </c:pt>
              </c:strCache>
            </c:strRef>
          </c:cat>
          <c:val>
            <c:numRef>
              <c:f>'tax reform worksheet 2'!$CA$46:$CA$52</c:f>
              <c:numCache>
                <c:formatCode>General</c:formatCode>
                <c:ptCount val="7"/>
                <c:pt idx="0">
                  <c:v>-10</c:v>
                </c:pt>
                <c:pt idx="1">
                  <c:v>-10</c:v>
                </c:pt>
                <c:pt idx="2">
                  <c:v>-12</c:v>
                </c:pt>
                <c:pt idx="3">
                  <c:v>-17</c:v>
                </c:pt>
                <c:pt idx="4">
                  <c:v>-16</c:v>
                </c:pt>
                <c:pt idx="5">
                  <c:v>-11</c:v>
                </c:pt>
                <c:pt idx="6">
                  <c:v>-7</c:v>
                </c:pt>
              </c:numCache>
            </c:numRef>
          </c:val>
          <c:extLst>
            <c:ext xmlns:c16="http://schemas.microsoft.com/office/drawing/2014/chart" uri="{C3380CC4-5D6E-409C-BE32-E72D297353CC}">
              <c16:uniqueId val="{00000001-99DD-4495-9B49-FDC0826489AA}"/>
            </c:ext>
          </c:extLst>
        </c:ser>
        <c:ser>
          <c:idx val="0"/>
          <c:order val="2"/>
          <c:tx>
            <c:strRef>
              <c:f>'tax reform worksheet 2'!$BZ$45</c:f>
              <c:strCache>
                <c:ptCount val="1"/>
                <c:pt idx="0">
                  <c:v>easy</c:v>
                </c:pt>
              </c:strCache>
            </c:strRef>
          </c:tx>
          <c:spPr>
            <a:solidFill>
              <a:schemeClr val="accent6"/>
            </a:solidFill>
            <a:ln>
              <a:noFill/>
            </a:ln>
            <a:effectLst/>
          </c:spPr>
          <c:invertIfNegative val="0"/>
          <c:dLbls>
            <c:numFmt formatCode="#;#"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'tax reform worksheet 2'!$BY$46:$BY$52</c:f>
              <c:strCache>
                <c:ptCount val="7"/>
                <c:pt idx="0">
                  <c:v>Mining &amp; Quarrying Fees</c:v>
                </c:pt>
                <c:pt idx="1">
                  <c:v>Land Use Charge</c:v>
                </c:pt>
                <c:pt idx="2">
                  <c:v>Property Tax</c:v>
                </c:pt>
                <c:pt idx="3">
                  <c:v>Produce Sales Tax</c:v>
                </c:pt>
                <c:pt idx="4">
                  <c:v>Entertainment Tax</c:v>
                </c:pt>
                <c:pt idx="5">
                  <c:v>Direct Assessment</c:v>
                </c:pt>
                <c:pt idx="6">
                  <c:v>Road Taxes</c:v>
                </c:pt>
              </c:strCache>
            </c:strRef>
          </c:cat>
          <c:val>
            <c:numRef>
              <c:f>'tax reform worksheet 2'!$BZ$46:$BZ$52</c:f>
              <c:numCache>
                <c:formatCode>General</c:formatCode>
                <c:ptCount val="7"/>
                <c:pt idx="0">
                  <c:v>-2</c:v>
                </c:pt>
                <c:pt idx="1">
                  <c:v>-5</c:v>
                </c:pt>
                <c:pt idx="2">
                  <c:v>-3</c:v>
                </c:pt>
                <c:pt idx="3">
                  <c:v>-5</c:v>
                </c:pt>
                <c:pt idx="4">
                  <c:v>-7</c:v>
                </c:pt>
                <c:pt idx="5">
                  <c:v>-15</c:v>
                </c:pt>
                <c:pt idx="6">
                  <c:v>-24</c:v>
                </c:pt>
              </c:numCache>
            </c:numRef>
          </c:val>
          <c:extLst>
            <c:ext xmlns:c16="http://schemas.microsoft.com/office/drawing/2014/chart" uri="{C3380CC4-5D6E-409C-BE32-E72D297353CC}">
              <c16:uniqueId val="{00000002-99DD-4495-9B49-FDC0826489AA}"/>
            </c:ext>
          </c:extLst>
        </c:ser>
        <c:ser>
          <c:idx val="3"/>
          <c:order val="3"/>
          <c:tx>
            <c:strRef>
              <c:f>'tax reform worksheet 2'!$CC$45</c:f>
              <c:strCache>
                <c:ptCount val="1"/>
                <c:pt idx="0">
                  <c:v>netral</c:v>
                </c:pt>
              </c:strCache>
            </c:strRef>
          </c:tx>
          <c:spPr>
            <a:solidFill>
              <a:schemeClr val="bg2">
                <a:lumMod val="90000"/>
              </a:schemeClr>
            </a:solidFill>
            <a:ln>
              <a:noFill/>
            </a:ln>
            <a:effectLst/>
          </c:spPr>
          <c:invertIfNegative val="0"/>
          <c:cat>
            <c:strRef>
              <c:f>'tax reform worksheet 2'!$BY$46:$BY$52</c:f>
              <c:strCache>
                <c:ptCount val="7"/>
                <c:pt idx="0">
                  <c:v>Mining &amp; Quarrying Fees</c:v>
                </c:pt>
                <c:pt idx="1">
                  <c:v>Land Use Charge</c:v>
                </c:pt>
                <c:pt idx="2">
                  <c:v>Property Tax</c:v>
                </c:pt>
                <c:pt idx="3">
                  <c:v>Produce Sales Tax</c:v>
                </c:pt>
                <c:pt idx="4">
                  <c:v>Entertainment Tax</c:v>
                </c:pt>
                <c:pt idx="5">
                  <c:v>Direct Assessment</c:v>
                </c:pt>
                <c:pt idx="6">
                  <c:v>Road Taxes</c:v>
                </c:pt>
              </c:strCache>
            </c:strRef>
          </c:cat>
          <c:val>
            <c:numRef>
              <c:f>'tax reform worksheet 2'!$CC$46:$CC$52</c:f>
              <c:numCache>
                <c:formatCode>General</c:formatCode>
                <c:ptCount val="7"/>
                <c:pt idx="0">
                  <c:v>10</c:v>
                </c:pt>
                <c:pt idx="1">
                  <c:v>10</c:v>
                </c:pt>
                <c:pt idx="2">
                  <c:v>12</c:v>
                </c:pt>
                <c:pt idx="3">
                  <c:v>17</c:v>
                </c:pt>
                <c:pt idx="4">
                  <c:v>16</c:v>
                </c:pt>
                <c:pt idx="5">
                  <c:v>11</c:v>
                </c:pt>
                <c:pt idx="6">
                  <c:v>7</c:v>
                </c:pt>
              </c:numCache>
            </c:numRef>
          </c:val>
          <c:extLst>
            <c:ext xmlns:c16="http://schemas.microsoft.com/office/drawing/2014/chart" uri="{C3380CC4-5D6E-409C-BE32-E72D297353CC}">
              <c16:uniqueId val="{00000003-99DD-4495-9B49-FDC0826489AA}"/>
            </c:ext>
          </c:extLst>
        </c:ser>
        <c:ser>
          <c:idx val="4"/>
          <c:order val="4"/>
          <c:tx>
            <c:strRef>
              <c:f>'tax reform worksheet 2'!$CD$45</c:f>
              <c:strCache>
                <c:ptCount val="1"/>
                <c:pt idx="0">
                  <c:v>difficult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'tax reform worksheet 2'!$BY$46:$BY$52</c:f>
              <c:strCache>
                <c:ptCount val="7"/>
                <c:pt idx="0">
                  <c:v>Mining &amp; Quarrying Fees</c:v>
                </c:pt>
                <c:pt idx="1">
                  <c:v>Land Use Charge</c:v>
                </c:pt>
                <c:pt idx="2">
                  <c:v>Property Tax</c:v>
                </c:pt>
                <c:pt idx="3">
                  <c:v>Produce Sales Tax</c:v>
                </c:pt>
                <c:pt idx="4">
                  <c:v>Entertainment Tax</c:v>
                </c:pt>
                <c:pt idx="5">
                  <c:v>Direct Assessment</c:v>
                </c:pt>
                <c:pt idx="6">
                  <c:v>Road Taxes</c:v>
                </c:pt>
              </c:strCache>
            </c:strRef>
          </c:cat>
          <c:val>
            <c:numRef>
              <c:f>'tax reform worksheet 2'!$CD$46:$CD$52</c:f>
              <c:numCache>
                <c:formatCode>General</c:formatCode>
                <c:ptCount val="7"/>
                <c:pt idx="0">
                  <c:v>23</c:v>
                </c:pt>
                <c:pt idx="1">
                  <c:v>20</c:v>
                </c:pt>
                <c:pt idx="2">
                  <c:v>20</c:v>
                </c:pt>
                <c:pt idx="3">
                  <c:v>13</c:v>
                </c:pt>
                <c:pt idx="4">
                  <c:v>12</c:v>
                </c:pt>
                <c:pt idx="5">
                  <c:v>9</c:v>
                </c:pt>
                <c:pt idx="6">
                  <c:v>4</c:v>
                </c:pt>
              </c:numCache>
            </c:numRef>
          </c:val>
          <c:extLst>
            <c:ext xmlns:c16="http://schemas.microsoft.com/office/drawing/2014/chart" uri="{C3380CC4-5D6E-409C-BE32-E72D297353CC}">
              <c16:uniqueId val="{00000004-99DD-4495-9B49-FDC0826489AA}"/>
            </c:ext>
          </c:extLst>
        </c:ser>
        <c:dLbls>
          <c:showLegendKey val="0"/>
          <c:showVal val="0"/>
          <c:showCatName val="0"/>
          <c:showSerName val="0"/>
          <c:showPercent val="0"/>
          <c:showBubbleSize val="0"/>
        </c:dLbls>
        <c:gapWidth val="300"/>
        <c:overlap val="100"/>
        <c:serLines>
          <c:spPr>
            <a:ln w="9525" cap="flat" cmpd="sng" algn="ctr">
              <a:solidFill>
                <a:schemeClr val="tx1">
                  <a:lumMod val="35000"/>
                  <a:lumOff val="65000"/>
                </a:schemeClr>
              </a:solidFill>
              <a:round/>
            </a:ln>
            <a:effectLst/>
          </c:spPr>
        </c:serLines>
        <c:axId val="1627818015"/>
        <c:axId val="1627830911"/>
      </c:barChart>
      <c:catAx>
        <c:axId val="1627818015"/>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1627830911"/>
        <c:crosses val="autoZero"/>
        <c:auto val="1"/>
        <c:lblAlgn val="ctr"/>
        <c:lblOffset val="100"/>
        <c:noMultiLvlLbl val="0"/>
      </c:catAx>
      <c:valAx>
        <c:axId val="16278309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1627818015"/>
        <c:crosses val="autoZero"/>
        <c:crossBetween val="between"/>
      </c:valAx>
      <c:spPr>
        <a:noFill/>
        <a:ln>
          <a:noFill/>
        </a:ln>
        <a:effectLst/>
      </c:spPr>
    </c:plotArea>
    <c:legend>
      <c:legendPos val="t"/>
      <c:legendEntry>
        <c:idx val="0"/>
        <c:delete val="1"/>
      </c:legendEntry>
      <c:legendEntry>
        <c:idx val="3"/>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Candara" panose="020E0502030303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Sheet1!$B$6</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Sheet1!$C$5:$D$5</c:f>
              <c:strCache>
                <c:ptCount val="2"/>
                <c:pt idx="0">
                  <c:v>Federation Revenues</c:v>
                </c:pt>
                <c:pt idx="1">
                  <c:v>IGR</c:v>
                </c:pt>
              </c:strCache>
            </c:strRef>
          </c:cat>
          <c:val>
            <c:numRef>
              <c:f>Sheet1!$C$6:$D$6</c:f>
              <c:numCache>
                <c:formatCode>0%</c:formatCode>
                <c:ptCount val="2"/>
                <c:pt idx="0">
                  <c:v>0.82</c:v>
                </c:pt>
                <c:pt idx="1">
                  <c:v>0.77</c:v>
                </c:pt>
              </c:numCache>
            </c:numRef>
          </c:val>
          <c:extLst>
            <c:ext xmlns:c16="http://schemas.microsoft.com/office/drawing/2014/chart" uri="{C3380CC4-5D6E-409C-BE32-E72D297353CC}">
              <c16:uniqueId val="{00000000-329B-4620-A931-D0E21C947ADF}"/>
            </c:ext>
          </c:extLst>
        </c:ser>
        <c:ser>
          <c:idx val="1"/>
          <c:order val="1"/>
          <c:tx>
            <c:strRef>
              <c:f>Sheet1!$B$7</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Sheet1!$C$5:$D$5</c:f>
              <c:strCache>
                <c:ptCount val="2"/>
                <c:pt idx="0">
                  <c:v>Federation Revenues</c:v>
                </c:pt>
                <c:pt idx="1">
                  <c:v>IGR</c:v>
                </c:pt>
              </c:strCache>
            </c:strRef>
          </c:cat>
          <c:val>
            <c:numRef>
              <c:f>Sheet1!$C$7:$D$7</c:f>
              <c:numCache>
                <c:formatCode>0%</c:formatCode>
                <c:ptCount val="2"/>
                <c:pt idx="0">
                  <c:v>0.79</c:v>
                </c:pt>
                <c:pt idx="1">
                  <c:v>0.73</c:v>
                </c:pt>
              </c:numCache>
            </c:numRef>
          </c:val>
          <c:extLst>
            <c:ext xmlns:c16="http://schemas.microsoft.com/office/drawing/2014/chart" uri="{C3380CC4-5D6E-409C-BE32-E72D297353CC}">
              <c16:uniqueId val="{00000001-329B-4620-A931-D0E21C947ADF}"/>
            </c:ext>
          </c:extLst>
        </c:ser>
        <c:ser>
          <c:idx val="2"/>
          <c:order val="2"/>
          <c:tx>
            <c:strRef>
              <c:f>Sheet1!$B$8</c:f>
              <c:strCache>
                <c:ptCount val="1"/>
                <c:pt idx="0">
                  <c:v>2021</c:v>
                </c:pt>
              </c:strCache>
            </c:strRef>
          </c:tx>
          <c:spPr>
            <a:solidFill>
              <a:schemeClr val="accent3"/>
            </a:solidFill>
            <a:ln>
              <a:noFill/>
            </a:ln>
            <a:effectLst/>
          </c:spPr>
          <c:invertIfNegative val="0"/>
          <c:dLbls>
            <c:dLbl>
              <c:idx val="0"/>
              <c:tx>
                <c:rich>
                  <a:bodyPr/>
                  <a:lstStyle/>
                  <a:p>
                    <a:r>
                      <a:rPr lang="en-US"/>
                      <a:t>99%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A5D-4874-A003-DA009F927B87}"/>
                </c:ext>
              </c:extLst>
            </c:dLbl>
            <c:dLbl>
              <c:idx val="1"/>
              <c:tx>
                <c:rich>
                  <a:bodyPr/>
                  <a:lstStyle/>
                  <a:p>
                    <a:r>
                      <a:rPr lang="en-US" dirty="0"/>
                      <a:t>88%</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A5D-4874-A003-DA009F927B87}"/>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Sheet1!$C$5:$D$5</c:f>
              <c:strCache>
                <c:ptCount val="2"/>
                <c:pt idx="0">
                  <c:v>Federation Revenues</c:v>
                </c:pt>
                <c:pt idx="1">
                  <c:v>IGR</c:v>
                </c:pt>
              </c:strCache>
            </c:strRef>
          </c:cat>
          <c:val>
            <c:numRef>
              <c:f>Sheet1!$C$8:$D$8</c:f>
              <c:numCache>
                <c:formatCode>0%</c:formatCode>
                <c:ptCount val="2"/>
                <c:pt idx="0">
                  <c:v>0.96</c:v>
                </c:pt>
                <c:pt idx="1">
                  <c:v>0.88</c:v>
                </c:pt>
              </c:numCache>
            </c:numRef>
          </c:val>
          <c:extLst>
            <c:ext xmlns:c16="http://schemas.microsoft.com/office/drawing/2014/chart" uri="{C3380CC4-5D6E-409C-BE32-E72D297353CC}">
              <c16:uniqueId val="{00000002-329B-4620-A931-D0E21C947ADF}"/>
            </c:ext>
          </c:extLst>
        </c:ser>
        <c:dLbls>
          <c:dLblPos val="outEnd"/>
          <c:showLegendKey val="0"/>
          <c:showVal val="1"/>
          <c:showCatName val="0"/>
          <c:showSerName val="0"/>
          <c:showPercent val="0"/>
          <c:showBubbleSize val="0"/>
        </c:dLbls>
        <c:gapWidth val="219"/>
        <c:overlap val="-27"/>
        <c:axId val="2029807775"/>
        <c:axId val="2029806943"/>
      </c:barChart>
      <c:catAx>
        <c:axId val="202980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2029806943"/>
        <c:crosses val="autoZero"/>
        <c:auto val="1"/>
        <c:lblAlgn val="ctr"/>
        <c:lblOffset val="100"/>
        <c:noMultiLvlLbl val="0"/>
      </c:catAx>
      <c:valAx>
        <c:axId val="20298069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20298077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Candara" panose="020E0502030303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Summary!$B$1</c:f>
              <c:strCache>
                <c:ptCount val="1"/>
                <c:pt idx="0">
                  <c:v>Consolidated Revenue Code (CRC)</c:v>
                </c:pt>
              </c:strCache>
            </c:strRef>
          </c:tx>
          <c:spPr>
            <a:ln w="28575" cap="rnd">
              <a:solidFill>
                <a:schemeClr val="accent1"/>
              </a:solidFill>
              <a:round/>
            </a:ln>
            <a:effectLst/>
          </c:spPr>
          <c:marker>
            <c:symbol val="circle"/>
            <c:size val="5"/>
            <c:spPr>
              <a:solidFill>
                <a:schemeClr val="accent1"/>
              </a:solidFill>
              <a:ln w="9525">
                <a:solidFill>
                  <a:schemeClr val="lt1"/>
                </a:solidFill>
              </a:ln>
              <a:effectLst/>
            </c:spPr>
          </c:marker>
          <c:cat>
            <c:strRef>
              <c:f>Summary!$A$2:$A$5</c:f>
              <c:strCache>
                <c:ptCount val="4"/>
                <c:pt idx="0">
                  <c:v>Tax Revenue</c:v>
                </c:pt>
                <c:pt idx="1">
                  <c:v>Number of Taxpayers</c:v>
                </c:pt>
                <c:pt idx="2">
                  <c:v>Quality of Taxpayer Services</c:v>
                </c:pt>
                <c:pt idx="3">
                  <c:v>Organizational Management</c:v>
                </c:pt>
              </c:strCache>
            </c:strRef>
          </c:cat>
          <c:val>
            <c:numRef>
              <c:f>Summary!$B$2:$B$5</c:f>
              <c:numCache>
                <c:formatCode>General</c:formatCode>
                <c:ptCount val="4"/>
                <c:pt idx="0">
                  <c:v>4.83</c:v>
                </c:pt>
                <c:pt idx="1">
                  <c:v>4.67</c:v>
                </c:pt>
                <c:pt idx="2">
                  <c:v>4.5</c:v>
                </c:pt>
                <c:pt idx="3">
                  <c:v>4.5</c:v>
                </c:pt>
              </c:numCache>
            </c:numRef>
          </c:val>
          <c:extLst>
            <c:ext xmlns:c16="http://schemas.microsoft.com/office/drawing/2014/chart" uri="{C3380CC4-5D6E-409C-BE32-E72D297353CC}">
              <c16:uniqueId val="{00000000-64EF-4C23-918E-D52E387B498E}"/>
            </c:ext>
          </c:extLst>
        </c:ser>
        <c:ser>
          <c:idx val="1"/>
          <c:order val="1"/>
          <c:tx>
            <c:strRef>
              <c:f>Summary!$C$1</c:f>
              <c:strCache>
                <c:ptCount val="1"/>
                <c:pt idx="0">
                  <c:v>Administrative and Financial Autonomy</c:v>
                </c:pt>
              </c:strCache>
            </c:strRef>
          </c:tx>
          <c:spPr>
            <a:ln w="28575" cap="rnd">
              <a:solidFill>
                <a:schemeClr val="accent2"/>
              </a:solidFill>
              <a:round/>
            </a:ln>
            <a:effectLst/>
          </c:spPr>
          <c:marker>
            <c:symbol val="circle"/>
            <c:size val="5"/>
            <c:spPr>
              <a:solidFill>
                <a:schemeClr val="accent2"/>
              </a:solidFill>
              <a:ln w="9525">
                <a:solidFill>
                  <a:schemeClr val="lt1"/>
                </a:solidFill>
              </a:ln>
              <a:effectLst/>
            </c:spPr>
          </c:marker>
          <c:cat>
            <c:strRef>
              <c:f>Summary!$A$2:$A$5</c:f>
              <c:strCache>
                <c:ptCount val="4"/>
                <c:pt idx="0">
                  <c:v>Tax Revenue</c:v>
                </c:pt>
                <c:pt idx="1">
                  <c:v>Number of Taxpayers</c:v>
                </c:pt>
                <c:pt idx="2">
                  <c:v>Quality of Taxpayer Services</c:v>
                </c:pt>
                <c:pt idx="3">
                  <c:v>Organizational Management</c:v>
                </c:pt>
              </c:strCache>
            </c:strRef>
          </c:cat>
          <c:val>
            <c:numRef>
              <c:f>Summary!$C$2:$C$5</c:f>
              <c:numCache>
                <c:formatCode>General</c:formatCode>
                <c:ptCount val="4"/>
                <c:pt idx="0">
                  <c:v>4.83</c:v>
                </c:pt>
                <c:pt idx="1">
                  <c:v>4.5</c:v>
                </c:pt>
                <c:pt idx="2">
                  <c:v>4.83</c:v>
                </c:pt>
                <c:pt idx="3">
                  <c:v>4.83</c:v>
                </c:pt>
              </c:numCache>
            </c:numRef>
          </c:val>
          <c:extLst>
            <c:ext xmlns:c16="http://schemas.microsoft.com/office/drawing/2014/chart" uri="{C3380CC4-5D6E-409C-BE32-E72D297353CC}">
              <c16:uniqueId val="{00000001-64EF-4C23-918E-D52E387B498E}"/>
            </c:ext>
          </c:extLst>
        </c:ser>
        <c:ser>
          <c:idx val="2"/>
          <c:order val="2"/>
          <c:tx>
            <c:strRef>
              <c:f>Summary!$D$1</c:f>
              <c:strCache>
                <c:ptCount val="1"/>
                <c:pt idx="0">
                  <c:v>Tax-for-Service Spending</c:v>
                </c:pt>
              </c:strCache>
            </c:strRef>
          </c:tx>
          <c:spPr>
            <a:ln w="28575" cap="rnd">
              <a:solidFill>
                <a:schemeClr val="accent3"/>
              </a:solidFill>
              <a:round/>
            </a:ln>
            <a:effectLst/>
          </c:spPr>
          <c:marker>
            <c:symbol val="circle"/>
            <c:size val="5"/>
            <c:spPr>
              <a:solidFill>
                <a:schemeClr val="accent3"/>
              </a:solidFill>
              <a:ln w="9525">
                <a:solidFill>
                  <a:schemeClr val="lt1"/>
                </a:solidFill>
              </a:ln>
              <a:effectLst/>
            </c:spPr>
          </c:marker>
          <c:cat>
            <c:strRef>
              <c:f>Summary!$A$2:$A$5</c:f>
              <c:strCache>
                <c:ptCount val="4"/>
                <c:pt idx="0">
                  <c:v>Tax Revenue</c:v>
                </c:pt>
                <c:pt idx="1">
                  <c:v>Number of Taxpayers</c:v>
                </c:pt>
                <c:pt idx="2">
                  <c:v>Quality of Taxpayer Services</c:v>
                </c:pt>
                <c:pt idx="3">
                  <c:v>Organizational Management</c:v>
                </c:pt>
              </c:strCache>
            </c:strRef>
          </c:cat>
          <c:val>
            <c:numRef>
              <c:f>Summary!$D$2:$D$5</c:f>
              <c:numCache>
                <c:formatCode>General</c:formatCode>
                <c:ptCount val="4"/>
                <c:pt idx="0">
                  <c:v>4.67</c:v>
                </c:pt>
                <c:pt idx="1">
                  <c:v>4.83</c:v>
                </c:pt>
                <c:pt idx="2">
                  <c:v>4.17</c:v>
                </c:pt>
                <c:pt idx="3">
                  <c:v>4.33</c:v>
                </c:pt>
              </c:numCache>
            </c:numRef>
          </c:val>
          <c:extLst>
            <c:ext xmlns:c16="http://schemas.microsoft.com/office/drawing/2014/chart" uri="{C3380CC4-5D6E-409C-BE32-E72D297353CC}">
              <c16:uniqueId val="{00000002-64EF-4C23-918E-D52E387B498E}"/>
            </c:ext>
          </c:extLst>
        </c:ser>
        <c:dLbls>
          <c:showLegendKey val="0"/>
          <c:showVal val="0"/>
          <c:showCatName val="0"/>
          <c:showSerName val="0"/>
          <c:showPercent val="0"/>
          <c:showBubbleSize val="0"/>
        </c:dLbls>
        <c:axId val="1505363872"/>
        <c:axId val="1505372608"/>
      </c:radarChart>
      <c:catAx>
        <c:axId val="1505363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1200" b="0" i="0" u="none" strike="noStrike" baseline="0">
                <a:solidFill>
                  <a:sysClr val="windowText" lastClr="000000"/>
                </a:solidFill>
                <a:latin typeface="Candara" panose="020E0502030303020204" pitchFamily="34" charset="0"/>
                <a:ea typeface="+mn-ea"/>
                <a:cs typeface="+mn-cs"/>
              </a:defRPr>
            </a:pPr>
            <a:endParaRPr lang="en-US"/>
          </a:p>
        </c:txPr>
        <c:crossAx val="1505372608"/>
        <c:crosses val="autoZero"/>
        <c:auto val="1"/>
        <c:lblAlgn val="ctr"/>
        <c:lblOffset val="100"/>
        <c:noMultiLvlLbl val="0"/>
      </c:catAx>
      <c:valAx>
        <c:axId val="1505372608"/>
        <c:scaling>
          <c:orientation val="minMax"/>
          <c:min val="4"/>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baseline="0">
                <a:solidFill>
                  <a:sysClr val="windowText" lastClr="000000"/>
                </a:solidFill>
                <a:latin typeface="Candara" panose="020E0502030303020204" pitchFamily="34" charset="0"/>
                <a:ea typeface="+mn-ea"/>
                <a:cs typeface="+mn-cs"/>
              </a:defRPr>
            </a:pPr>
            <a:endParaRPr lang="en-US"/>
          </a:p>
        </c:txPr>
        <c:crossAx val="1505363872"/>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baseline="0">
              <a:solidFill>
                <a:sysClr val="windowText" lastClr="000000"/>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Candara" panose="020E0502030303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Summary!$B$22</c:f>
              <c:strCache>
                <c:ptCount val="1"/>
                <c:pt idx="0">
                  <c:v>Consolidated Revenue Code (CRC)</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Summary!$A$23:$A$26</c:f>
              <c:strCache>
                <c:ptCount val="4"/>
                <c:pt idx="0">
                  <c:v>Political relations</c:v>
                </c:pt>
                <c:pt idx="1">
                  <c:v>Legal backing</c:v>
                </c:pt>
                <c:pt idx="2">
                  <c:v>Citizens’ culture and attitudes</c:v>
                </c:pt>
                <c:pt idx="3">
                  <c:v>Resource management (finance, people, technology, operations)</c:v>
                </c:pt>
              </c:strCache>
            </c:strRef>
          </c:cat>
          <c:val>
            <c:numRef>
              <c:f>Summary!$B$23:$B$26</c:f>
              <c:numCache>
                <c:formatCode>General</c:formatCode>
                <c:ptCount val="4"/>
                <c:pt idx="0">
                  <c:v>2.33</c:v>
                </c:pt>
                <c:pt idx="1">
                  <c:v>2.67</c:v>
                </c:pt>
                <c:pt idx="2">
                  <c:v>2.33</c:v>
                </c:pt>
                <c:pt idx="3">
                  <c:v>2.5</c:v>
                </c:pt>
              </c:numCache>
            </c:numRef>
          </c:val>
          <c:extLst>
            <c:ext xmlns:c16="http://schemas.microsoft.com/office/drawing/2014/chart" uri="{C3380CC4-5D6E-409C-BE32-E72D297353CC}">
              <c16:uniqueId val="{00000000-7280-4555-96D4-19DAABAC5DBE}"/>
            </c:ext>
          </c:extLst>
        </c:ser>
        <c:ser>
          <c:idx val="1"/>
          <c:order val="1"/>
          <c:tx>
            <c:strRef>
              <c:f>Summary!$C$22</c:f>
              <c:strCache>
                <c:ptCount val="1"/>
                <c:pt idx="0">
                  <c:v>Administrative and Financial Autonomy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Summary!$A$23:$A$26</c:f>
              <c:strCache>
                <c:ptCount val="4"/>
                <c:pt idx="0">
                  <c:v>Political relations</c:v>
                </c:pt>
                <c:pt idx="1">
                  <c:v>Legal backing</c:v>
                </c:pt>
                <c:pt idx="2">
                  <c:v>Citizens’ culture and attitudes</c:v>
                </c:pt>
                <c:pt idx="3">
                  <c:v>Resource management (finance, people, technology, operations)</c:v>
                </c:pt>
              </c:strCache>
            </c:strRef>
          </c:cat>
          <c:val>
            <c:numRef>
              <c:f>Summary!$C$23:$C$26</c:f>
              <c:numCache>
                <c:formatCode>General</c:formatCode>
                <c:ptCount val="4"/>
                <c:pt idx="0">
                  <c:v>2.67</c:v>
                </c:pt>
                <c:pt idx="1">
                  <c:v>2.67</c:v>
                </c:pt>
                <c:pt idx="2">
                  <c:v>2.67</c:v>
                </c:pt>
                <c:pt idx="3">
                  <c:v>2.5</c:v>
                </c:pt>
              </c:numCache>
            </c:numRef>
          </c:val>
          <c:extLst>
            <c:ext xmlns:c16="http://schemas.microsoft.com/office/drawing/2014/chart" uri="{C3380CC4-5D6E-409C-BE32-E72D297353CC}">
              <c16:uniqueId val="{00000001-7280-4555-96D4-19DAABAC5DBE}"/>
            </c:ext>
          </c:extLst>
        </c:ser>
        <c:ser>
          <c:idx val="2"/>
          <c:order val="2"/>
          <c:tx>
            <c:strRef>
              <c:f>Summary!$D$22</c:f>
              <c:strCache>
                <c:ptCount val="1"/>
                <c:pt idx="0">
                  <c:v>Tax-for-Service Spending</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Summary!$A$23:$A$26</c:f>
              <c:strCache>
                <c:ptCount val="4"/>
                <c:pt idx="0">
                  <c:v>Political relations</c:v>
                </c:pt>
                <c:pt idx="1">
                  <c:v>Legal backing</c:v>
                </c:pt>
                <c:pt idx="2">
                  <c:v>Citizens’ culture and attitudes</c:v>
                </c:pt>
                <c:pt idx="3">
                  <c:v>Resource management (finance, people, technology, operations)</c:v>
                </c:pt>
              </c:strCache>
            </c:strRef>
          </c:cat>
          <c:val>
            <c:numRef>
              <c:f>Summary!$D$23:$D$26</c:f>
              <c:numCache>
                <c:formatCode>General</c:formatCode>
                <c:ptCount val="4"/>
                <c:pt idx="0">
                  <c:v>2.5</c:v>
                </c:pt>
                <c:pt idx="1">
                  <c:v>1.5</c:v>
                </c:pt>
                <c:pt idx="2">
                  <c:v>2.5</c:v>
                </c:pt>
                <c:pt idx="3">
                  <c:v>2.17</c:v>
                </c:pt>
              </c:numCache>
            </c:numRef>
          </c:val>
          <c:extLst>
            <c:ext xmlns:c16="http://schemas.microsoft.com/office/drawing/2014/chart" uri="{C3380CC4-5D6E-409C-BE32-E72D297353CC}">
              <c16:uniqueId val="{00000002-7280-4555-96D4-19DAABAC5DBE}"/>
            </c:ext>
          </c:extLst>
        </c:ser>
        <c:dLbls>
          <c:showLegendKey val="0"/>
          <c:showVal val="0"/>
          <c:showCatName val="0"/>
          <c:showSerName val="0"/>
          <c:showPercent val="0"/>
          <c:showBubbleSize val="0"/>
        </c:dLbls>
        <c:axId val="1505357632"/>
        <c:axId val="1505380096"/>
      </c:radarChart>
      <c:catAx>
        <c:axId val="1505357632"/>
        <c:scaling>
          <c:orientation val="minMax"/>
        </c:scaling>
        <c:delete val="0"/>
        <c:axPos val="b"/>
        <c:numFmt formatCode="General" sourceLinked="1"/>
        <c:majorTickMark val="none"/>
        <c:minorTickMark val="none"/>
        <c:tickLblPos val="nextTo"/>
        <c:spPr>
          <a:noFill/>
          <a:ln w="25400" cap="flat" cmpd="sng" algn="ctr">
            <a:no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crossAx val="1505380096"/>
        <c:crosses val="autoZero"/>
        <c:auto val="1"/>
        <c:lblAlgn val="ctr"/>
        <c:lblOffset val="100"/>
        <c:noMultiLvlLbl val="0"/>
      </c:catAx>
      <c:valAx>
        <c:axId val="1505380096"/>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crossAx val="1505357632"/>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Candara" panose="020E0502030303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Sheet2!$AK$29</c:f>
              <c:strCache>
                <c:ptCount val="1"/>
                <c:pt idx="0">
                  <c:v>IGR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Sheet2!$AJ$30:$AJ$33</c:f>
              <c:numCache>
                <c:formatCode>General</c:formatCode>
                <c:ptCount val="4"/>
                <c:pt idx="0">
                  <c:v>2018</c:v>
                </c:pt>
                <c:pt idx="1">
                  <c:v>2019</c:v>
                </c:pt>
                <c:pt idx="2">
                  <c:v>2020</c:v>
                </c:pt>
                <c:pt idx="3">
                  <c:v>2021</c:v>
                </c:pt>
              </c:numCache>
            </c:numRef>
          </c:cat>
          <c:val>
            <c:numRef>
              <c:f>Sheet2!$AK$30:$AK$33</c:f>
              <c:numCache>
                <c:formatCode>_(* #,##0.00_);_(* \(#,##0.00\);_(* "-"??_);_(@_)</c:formatCode>
                <c:ptCount val="4"/>
                <c:pt idx="0">
                  <c:v>1220171957242.9482</c:v>
                </c:pt>
                <c:pt idx="1">
                  <c:v>1311140498552.7202</c:v>
                </c:pt>
                <c:pt idx="2">
                  <c:v>1306896229347.3137</c:v>
                </c:pt>
                <c:pt idx="3">
                  <c:v>1666318011788.3601</c:v>
                </c:pt>
              </c:numCache>
            </c:numRef>
          </c:val>
          <c:extLst>
            <c:ext xmlns:c16="http://schemas.microsoft.com/office/drawing/2014/chart" uri="{C3380CC4-5D6E-409C-BE32-E72D297353CC}">
              <c16:uniqueId val="{00000000-3B60-4D4E-ACFF-41E6F32665B3}"/>
            </c:ext>
          </c:extLst>
        </c:ser>
        <c:ser>
          <c:idx val="1"/>
          <c:order val="1"/>
          <c:tx>
            <c:strRef>
              <c:f>Sheet2!$AL$29</c:f>
              <c:strCache>
                <c:ptCount val="1"/>
                <c:pt idx="0">
                  <c:v>Federation Revenue</c:v>
                </c:pt>
              </c:strCache>
            </c:strRef>
          </c:tx>
          <c:spPr>
            <a:solidFill>
              <a:schemeClr val="accent2"/>
            </a:solidFill>
            <a:ln>
              <a:noFill/>
            </a:ln>
            <a:effectLst/>
          </c:spPr>
          <c:invertIfNegative val="0"/>
          <c:dLbls>
            <c:numFmt formatCode="#,##0.0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Sheet2!$AJ$30:$AJ$33</c:f>
              <c:numCache>
                <c:formatCode>General</c:formatCode>
                <c:ptCount val="4"/>
                <c:pt idx="0">
                  <c:v>2018</c:v>
                </c:pt>
                <c:pt idx="1">
                  <c:v>2019</c:v>
                </c:pt>
                <c:pt idx="2">
                  <c:v>2020</c:v>
                </c:pt>
                <c:pt idx="3">
                  <c:v>2021</c:v>
                </c:pt>
              </c:numCache>
            </c:numRef>
          </c:cat>
          <c:val>
            <c:numRef>
              <c:f>Sheet2!$AL$30:$AL$33</c:f>
              <c:numCache>
                <c:formatCode>_(* #,##0.00_);_(* \(#,##0.00\);_(* "-"??_);_(@_)</c:formatCode>
                <c:ptCount val="4"/>
                <c:pt idx="0">
                  <c:v>3243061542631.0693</c:v>
                </c:pt>
                <c:pt idx="1">
                  <c:v>2983296002497.1099</c:v>
                </c:pt>
                <c:pt idx="2">
                  <c:v>2646003067148.6592</c:v>
                </c:pt>
                <c:pt idx="3">
                  <c:v>3050268871311.7998</c:v>
                </c:pt>
              </c:numCache>
            </c:numRef>
          </c:val>
          <c:extLst>
            <c:ext xmlns:c16="http://schemas.microsoft.com/office/drawing/2014/chart" uri="{C3380CC4-5D6E-409C-BE32-E72D297353CC}">
              <c16:uniqueId val="{00000001-3B60-4D4E-ACFF-41E6F32665B3}"/>
            </c:ext>
          </c:extLst>
        </c:ser>
        <c:dLbls>
          <c:showLegendKey val="0"/>
          <c:showVal val="0"/>
          <c:showCatName val="0"/>
          <c:showSerName val="0"/>
          <c:showPercent val="0"/>
          <c:showBubbleSize val="0"/>
        </c:dLbls>
        <c:gapWidth val="219"/>
        <c:overlap val="100"/>
        <c:axId val="675742912"/>
        <c:axId val="675754144"/>
      </c:barChart>
      <c:lineChart>
        <c:grouping val="standard"/>
        <c:varyColors val="0"/>
        <c:ser>
          <c:idx val="2"/>
          <c:order val="2"/>
          <c:tx>
            <c:strRef>
              <c:f>Sheet2!$AM$29</c:f>
              <c:strCache>
                <c:ptCount val="1"/>
                <c:pt idx="0">
                  <c:v>Share of IGR</c:v>
                </c:pt>
              </c:strCache>
            </c:strRef>
          </c:tx>
          <c:spPr>
            <a:ln w="28575" cap="rnd">
              <a:solidFill>
                <a:schemeClr val="accent3"/>
              </a:solidFill>
              <a:round/>
            </a:ln>
            <a:effectLst/>
          </c:spPr>
          <c:marker>
            <c:symbol val="none"/>
          </c:marker>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Sheet2!$AJ$30:$AJ$33</c:f>
              <c:numCache>
                <c:formatCode>General</c:formatCode>
                <c:ptCount val="4"/>
                <c:pt idx="0">
                  <c:v>2018</c:v>
                </c:pt>
                <c:pt idx="1">
                  <c:v>2019</c:v>
                </c:pt>
                <c:pt idx="2">
                  <c:v>2020</c:v>
                </c:pt>
                <c:pt idx="3">
                  <c:v>2021</c:v>
                </c:pt>
              </c:numCache>
            </c:numRef>
          </c:cat>
          <c:val>
            <c:numRef>
              <c:f>Sheet2!$AM$30:$AM$33</c:f>
              <c:numCache>
                <c:formatCode>0.00%</c:formatCode>
                <c:ptCount val="4"/>
                <c:pt idx="0">
                  <c:v>0.27338295369879029</c:v>
                </c:pt>
                <c:pt idx="1">
                  <c:v>0.30531141821102609</c:v>
                </c:pt>
                <c:pt idx="2">
                  <c:v>0.33061713221629635</c:v>
                </c:pt>
                <c:pt idx="3">
                  <c:v>0.35328894666583727</c:v>
                </c:pt>
              </c:numCache>
            </c:numRef>
          </c:val>
          <c:smooth val="0"/>
          <c:extLst>
            <c:ext xmlns:c16="http://schemas.microsoft.com/office/drawing/2014/chart" uri="{C3380CC4-5D6E-409C-BE32-E72D297353CC}">
              <c16:uniqueId val="{00000002-3B60-4D4E-ACFF-41E6F32665B3}"/>
            </c:ext>
          </c:extLst>
        </c:ser>
        <c:dLbls>
          <c:showLegendKey val="0"/>
          <c:showVal val="0"/>
          <c:showCatName val="0"/>
          <c:showSerName val="0"/>
          <c:showPercent val="0"/>
          <c:showBubbleSize val="0"/>
        </c:dLbls>
        <c:marker val="1"/>
        <c:smooth val="0"/>
        <c:axId val="673377840"/>
        <c:axId val="673377424"/>
      </c:lineChart>
      <c:catAx>
        <c:axId val="67574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crossAx val="675754144"/>
        <c:crosses val="autoZero"/>
        <c:auto val="1"/>
        <c:lblAlgn val="ctr"/>
        <c:lblOffset val="100"/>
        <c:noMultiLvlLbl val="0"/>
      </c:catAx>
      <c:valAx>
        <c:axId val="67575414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crossAx val="675742912"/>
        <c:crosses val="autoZero"/>
        <c:crossBetween val="between"/>
        <c:dispUnits>
          <c:builtInUnit val="trillions"/>
          <c:dispUnitsLbl>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dispUnitsLbl>
        </c:dispUnits>
      </c:valAx>
      <c:valAx>
        <c:axId val="673377424"/>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crossAx val="673377840"/>
        <c:crosses val="max"/>
        <c:crossBetween val="between"/>
      </c:valAx>
      <c:catAx>
        <c:axId val="673377840"/>
        <c:scaling>
          <c:orientation val="minMax"/>
        </c:scaling>
        <c:delete val="1"/>
        <c:axPos val="b"/>
        <c:numFmt formatCode="General" sourceLinked="1"/>
        <c:majorTickMark val="out"/>
        <c:minorTickMark val="none"/>
        <c:tickLblPos val="nextTo"/>
        <c:crossAx val="6733774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latin typeface="Candara" panose="020E0502030303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Sheet2!$F$28</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Sheet2!$B$29:$B$64</c:f>
              <c:strCache>
                <c:ptCount val="36"/>
                <c:pt idx="0">
                  <c:v>Yobe</c:v>
                </c:pt>
                <c:pt idx="1">
                  <c:v>Taraba</c:v>
                </c:pt>
                <c:pt idx="2">
                  <c:v>Kebbi</c:v>
                </c:pt>
                <c:pt idx="3">
                  <c:v>Gombe</c:v>
                </c:pt>
                <c:pt idx="4">
                  <c:v>Benue</c:v>
                </c:pt>
                <c:pt idx="5">
                  <c:v>Zamfara</c:v>
                </c:pt>
                <c:pt idx="6">
                  <c:v>Adamawa</c:v>
                </c:pt>
                <c:pt idx="7">
                  <c:v>Ekiti</c:v>
                </c:pt>
                <c:pt idx="8">
                  <c:v>Katsina</c:v>
                </c:pt>
                <c:pt idx="9">
                  <c:v>Abia</c:v>
                </c:pt>
                <c:pt idx="10">
                  <c:v>Bauchi</c:v>
                </c:pt>
                <c:pt idx="11">
                  <c:v>Bayelsa</c:v>
                </c:pt>
                <c:pt idx="12">
                  <c:v>Nasarawa</c:v>
                </c:pt>
                <c:pt idx="13">
                  <c:v>Plateau</c:v>
                </c:pt>
                <c:pt idx="14">
                  <c:v>Osun</c:v>
                </c:pt>
                <c:pt idx="15">
                  <c:v>Borno</c:v>
                </c:pt>
                <c:pt idx="16">
                  <c:v>Cross River</c:v>
                </c:pt>
                <c:pt idx="17">
                  <c:v>Kogi</c:v>
                </c:pt>
                <c:pt idx="18">
                  <c:v>Sokoto</c:v>
                </c:pt>
                <c:pt idx="19">
                  <c:v>Imo</c:v>
                </c:pt>
                <c:pt idx="20">
                  <c:v>Niger</c:v>
                </c:pt>
                <c:pt idx="21">
                  <c:v>Anambra</c:v>
                </c:pt>
                <c:pt idx="22">
                  <c:v>Ebonyi</c:v>
                </c:pt>
                <c:pt idx="23">
                  <c:v>Enugu</c:v>
                </c:pt>
                <c:pt idx="24">
                  <c:v>Kwara</c:v>
                </c:pt>
                <c:pt idx="25">
                  <c:v>Akwa Ibom</c:v>
                </c:pt>
                <c:pt idx="26">
                  <c:v>Ondo</c:v>
                </c:pt>
                <c:pt idx="27">
                  <c:v>Edo</c:v>
                </c:pt>
                <c:pt idx="28">
                  <c:v>Kano</c:v>
                </c:pt>
                <c:pt idx="29">
                  <c:v>Jigawa</c:v>
                </c:pt>
                <c:pt idx="30">
                  <c:v>Oyo</c:v>
                </c:pt>
                <c:pt idx="31">
                  <c:v>Delta</c:v>
                </c:pt>
                <c:pt idx="32">
                  <c:v>Kaduna</c:v>
                </c:pt>
                <c:pt idx="33">
                  <c:v>Ogun</c:v>
                </c:pt>
                <c:pt idx="34">
                  <c:v>Rivers</c:v>
                </c:pt>
                <c:pt idx="35">
                  <c:v>Lagos</c:v>
                </c:pt>
              </c:strCache>
            </c:strRef>
          </c:cat>
          <c:val>
            <c:numRef>
              <c:f>Sheet2!$F$29:$F$64</c:f>
              <c:numCache>
                <c:formatCode>_(* #,##0.00_);_(* \(#,##0.00\);_(* "-"??_);_(@_)</c:formatCode>
                <c:ptCount val="36"/>
                <c:pt idx="0">
                  <c:v>8461355553.0600004</c:v>
                </c:pt>
                <c:pt idx="1">
                  <c:v>9769757025.4799995</c:v>
                </c:pt>
                <c:pt idx="2">
                  <c:v>10062570322.35</c:v>
                </c:pt>
                <c:pt idx="3">
                  <c:v>10563680471.74</c:v>
                </c:pt>
                <c:pt idx="4">
                  <c:v>12601164537.369999</c:v>
                </c:pt>
                <c:pt idx="5">
                  <c:v>12963912471.48</c:v>
                </c:pt>
                <c:pt idx="6">
                  <c:v>13011611228.120001</c:v>
                </c:pt>
                <c:pt idx="7">
                  <c:v>13620433127</c:v>
                </c:pt>
                <c:pt idx="8">
                  <c:v>16701799586.18</c:v>
                </c:pt>
                <c:pt idx="9">
                  <c:v>16879709746.709999</c:v>
                </c:pt>
                <c:pt idx="10">
                  <c:v>17902447967.66</c:v>
                </c:pt>
                <c:pt idx="11">
                  <c:v>18594563308.560001</c:v>
                </c:pt>
                <c:pt idx="12">
                  <c:v>20700930824.02</c:v>
                </c:pt>
                <c:pt idx="13">
                  <c:v>21426017408.040001</c:v>
                </c:pt>
                <c:pt idx="14">
                  <c:v>21855392562.610001</c:v>
                </c:pt>
                <c:pt idx="15">
                  <c:v>21884984211</c:v>
                </c:pt>
                <c:pt idx="16">
                  <c:v>22912281172.169998</c:v>
                </c:pt>
                <c:pt idx="17">
                  <c:v>23431631541.040001</c:v>
                </c:pt>
                <c:pt idx="18">
                  <c:v>23762999758.130001</c:v>
                </c:pt>
                <c:pt idx="19">
                  <c:v>24148548243.959999</c:v>
                </c:pt>
                <c:pt idx="20">
                  <c:v>24235258966.140003</c:v>
                </c:pt>
                <c:pt idx="21">
                  <c:v>25453011293.98</c:v>
                </c:pt>
                <c:pt idx="22">
                  <c:v>26004068299.790001</c:v>
                </c:pt>
                <c:pt idx="23">
                  <c:v>26717819044.620003</c:v>
                </c:pt>
                <c:pt idx="24">
                  <c:v>26736624594.779999</c:v>
                </c:pt>
                <c:pt idx="25">
                  <c:v>31307665000</c:v>
                </c:pt>
                <c:pt idx="26">
                  <c:v>37371482060.900002</c:v>
                </c:pt>
                <c:pt idx="27">
                  <c:v>38564633769.510002</c:v>
                </c:pt>
                <c:pt idx="28">
                  <c:v>40656788000</c:v>
                </c:pt>
                <c:pt idx="29">
                  <c:v>42295841354.440002</c:v>
                </c:pt>
                <c:pt idx="30">
                  <c:v>52158864540.369995</c:v>
                </c:pt>
                <c:pt idx="31">
                  <c:v>71578478588.410004</c:v>
                </c:pt>
                <c:pt idx="32">
                  <c:v>89477254000</c:v>
                </c:pt>
                <c:pt idx="33">
                  <c:v>100900104104.13</c:v>
                </c:pt>
                <c:pt idx="34">
                  <c:v>137027718104.61</c:v>
                </c:pt>
                <c:pt idx="35">
                  <c:v>554576609000</c:v>
                </c:pt>
              </c:numCache>
            </c:numRef>
          </c:val>
          <c:extLst>
            <c:ext xmlns:c16="http://schemas.microsoft.com/office/drawing/2014/chart" uri="{C3380CC4-5D6E-409C-BE32-E72D297353CC}">
              <c16:uniqueId val="{00000000-F225-45C3-AE55-ABF10502F65D}"/>
            </c:ext>
          </c:extLst>
        </c:ser>
        <c:dLbls>
          <c:showLegendKey val="0"/>
          <c:showVal val="0"/>
          <c:showCatName val="0"/>
          <c:showSerName val="0"/>
          <c:showPercent val="0"/>
          <c:showBubbleSize val="0"/>
        </c:dLbls>
        <c:gapWidth val="219"/>
        <c:axId val="151179456"/>
        <c:axId val="151178624"/>
      </c:barChart>
      <c:catAx>
        <c:axId val="151179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Candara" panose="020E0502030303020204" pitchFamily="34" charset="0"/>
                <a:ea typeface="+mn-ea"/>
                <a:cs typeface="+mn-cs"/>
              </a:defRPr>
            </a:pPr>
            <a:endParaRPr lang="en-US"/>
          </a:p>
        </c:txPr>
        <c:crossAx val="151178624"/>
        <c:crosses val="autoZero"/>
        <c:auto val="1"/>
        <c:lblAlgn val="ctr"/>
        <c:lblOffset val="100"/>
        <c:noMultiLvlLbl val="0"/>
      </c:catAx>
      <c:valAx>
        <c:axId val="151178624"/>
        <c:scaling>
          <c:orientation val="minMax"/>
        </c:scaling>
        <c:delete val="0"/>
        <c:axPos val="b"/>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151179456"/>
        <c:crosses val="autoZero"/>
        <c:crossBetween val="between"/>
        <c:dispUnits>
          <c:builtInUnit val="billions"/>
          <c:dispUnitsLbl>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andara" panose="020E0502030303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Sheet2!$O$28</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Sheet2!$K$29:$K$64</c:f>
              <c:strCache>
                <c:ptCount val="36"/>
                <c:pt idx="0">
                  <c:v>Nasarawa</c:v>
                </c:pt>
                <c:pt idx="1">
                  <c:v>Ekiti</c:v>
                </c:pt>
                <c:pt idx="2">
                  <c:v>Osun</c:v>
                </c:pt>
                <c:pt idx="3">
                  <c:v>Ebonyi</c:v>
                </c:pt>
                <c:pt idx="4">
                  <c:v>Gombe</c:v>
                </c:pt>
                <c:pt idx="5">
                  <c:v>Taraba</c:v>
                </c:pt>
                <c:pt idx="6">
                  <c:v>Yobe</c:v>
                </c:pt>
                <c:pt idx="7">
                  <c:v>Kebbi</c:v>
                </c:pt>
                <c:pt idx="8">
                  <c:v>Kwara</c:v>
                </c:pt>
                <c:pt idx="9">
                  <c:v>Adamawa</c:v>
                </c:pt>
                <c:pt idx="10">
                  <c:v>Enugu</c:v>
                </c:pt>
                <c:pt idx="11">
                  <c:v>Ogun</c:v>
                </c:pt>
                <c:pt idx="12">
                  <c:v>Abia</c:v>
                </c:pt>
                <c:pt idx="13">
                  <c:v>Zamfara</c:v>
                </c:pt>
                <c:pt idx="14">
                  <c:v>Anambra</c:v>
                </c:pt>
                <c:pt idx="15">
                  <c:v>Kogi</c:v>
                </c:pt>
                <c:pt idx="16">
                  <c:v>Plateau</c:v>
                </c:pt>
                <c:pt idx="17">
                  <c:v>Sokoto</c:v>
                </c:pt>
                <c:pt idx="18">
                  <c:v>Benue</c:v>
                </c:pt>
                <c:pt idx="19">
                  <c:v>Jigawa</c:v>
                </c:pt>
                <c:pt idx="20">
                  <c:v>Ondo</c:v>
                </c:pt>
                <c:pt idx="21">
                  <c:v>Imo</c:v>
                </c:pt>
                <c:pt idx="22">
                  <c:v>Bauchi</c:v>
                </c:pt>
                <c:pt idx="23">
                  <c:v>Cross River</c:v>
                </c:pt>
                <c:pt idx="24">
                  <c:v>Borno</c:v>
                </c:pt>
                <c:pt idx="25">
                  <c:v>Niger</c:v>
                </c:pt>
                <c:pt idx="26">
                  <c:v>Katsina</c:v>
                </c:pt>
                <c:pt idx="27">
                  <c:v>Oyo</c:v>
                </c:pt>
                <c:pt idx="28">
                  <c:v>Kaduna</c:v>
                </c:pt>
                <c:pt idx="29">
                  <c:v>Edo</c:v>
                </c:pt>
                <c:pt idx="30">
                  <c:v>Kano</c:v>
                </c:pt>
                <c:pt idx="31">
                  <c:v>Akwa Ibom</c:v>
                </c:pt>
                <c:pt idx="32">
                  <c:v>Rivers</c:v>
                </c:pt>
                <c:pt idx="33">
                  <c:v>Lagos</c:v>
                </c:pt>
                <c:pt idx="34">
                  <c:v>Bayelsa</c:v>
                </c:pt>
                <c:pt idx="35">
                  <c:v>Delta</c:v>
                </c:pt>
              </c:strCache>
            </c:strRef>
          </c:cat>
          <c:val>
            <c:numRef>
              <c:f>Sheet2!$O$29:$O$64</c:f>
              <c:numCache>
                <c:formatCode>_(* #,##0.00_);_(* \(#,##0.00\);_(* "-"??_);_(@_)</c:formatCode>
                <c:ptCount val="36"/>
                <c:pt idx="0">
                  <c:v>52662203508.780006</c:v>
                </c:pt>
                <c:pt idx="1">
                  <c:v>53720548410</c:v>
                </c:pt>
                <c:pt idx="2">
                  <c:v>54120034345.799995</c:v>
                </c:pt>
                <c:pt idx="3">
                  <c:v>54497358921.870003</c:v>
                </c:pt>
                <c:pt idx="4">
                  <c:v>54736390560.809998</c:v>
                </c:pt>
                <c:pt idx="5">
                  <c:v>57437579791.669998</c:v>
                </c:pt>
                <c:pt idx="6">
                  <c:v>57965992896</c:v>
                </c:pt>
                <c:pt idx="7">
                  <c:v>59447232336.539993</c:v>
                </c:pt>
                <c:pt idx="8">
                  <c:v>59480951194.229996</c:v>
                </c:pt>
                <c:pt idx="9">
                  <c:v>60165256430.510002</c:v>
                </c:pt>
                <c:pt idx="10">
                  <c:v>60318273772.029999</c:v>
                </c:pt>
                <c:pt idx="11">
                  <c:v>61388254352.440002</c:v>
                </c:pt>
                <c:pt idx="12">
                  <c:v>61648313252.830002</c:v>
                </c:pt>
                <c:pt idx="13">
                  <c:v>62194582094.809998</c:v>
                </c:pt>
                <c:pt idx="14">
                  <c:v>62331855206.099998</c:v>
                </c:pt>
                <c:pt idx="15">
                  <c:v>62369490775</c:v>
                </c:pt>
                <c:pt idx="16">
                  <c:v>62497808872.730003</c:v>
                </c:pt>
                <c:pt idx="17">
                  <c:v>64820853033.879997</c:v>
                </c:pt>
                <c:pt idx="18">
                  <c:v>64902603774.690002</c:v>
                </c:pt>
                <c:pt idx="19">
                  <c:v>67238232288.919991</c:v>
                </c:pt>
                <c:pt idx="20">
                  <c:v>68334009534.450005</c:v>
                </c:pt>
                <c:pt idx="21">
                  <c:v>70248362398.889999</c:v>
                </c:pt>
                <c:pt idx="22">
                  <c:v>71115600546.820007</c:v>
                </c:pt>
                <c:pt idx="23">
                  <c:v>73072508065.449997</c:v>
                </c:pt>
                <c:pt idx="24">
                  <c:v>74415761714</c:v>
                </c:pt>
                <c:pt idx="25">
                  <c:v>74869021600</c:v>
                </c:pt>
                <c:pt idx="26">
                  <c:v>79256009910.699997</c:v>
                </c:pt>
                <c:pt idx="27">
                  <c:v>79404309598.800003</c:v>
                </c:pt>
                <c:pt idx="28">
                  <c:v>79427324000</c:v>
                </c:pt>
                <c:pt idx="29">
                  <c:v>98028117668.369995</c:v>
                </c:pt>
                <c:pt idx="30">
                  <c:v>113943580000</c:v>
                </c:pt>
                <c:pt idx="31">
                  <c:v>159427138000</c:v>
                </c:pt>
                <c:pt idx="32">
                  <c:v>170693362436.63998</c:v>
                </c:pt>
                <c:pt idx="33">
                  <c:v>193834285000</c:v>
                </c:pt>
                <c:pt idx="34">
                  <c:v>196527415668.76001</c:v>
                </c:pt>
                <c:pt idx="35">
                  <c:v>253728249349.27997</c:v>
                </c:pt>
              </c:numCache>
            </c:numRef>
          </c:val>
          <c:extLst>
            <c:ext xmlns:c16="http://schemas.microsoft.com/office/drawing/2014/chart" uri="{C3380CC4-5D6E-409C-BE32-E72D297353CC}">
              <c16:uniqueId val="{00000000-61C9-496B-8B05-B11BF4296B7C}"/>
            </c:ext>
          </c:extLst>
        </c:ser>
        <c:dLbls>
          <c:showLegendKey val="0"/>
          <c:showVal val="0"/>
          <c:showCatName val="0"/>
          <c:showSerName val="0"/>
          <c:showPercent val="0"/>
          <c:showBubbleSize val="0"/>
        </c:dLbls>
        <c:gapWidth val="219"/>
        <c:axId val="482807648"/>
        <c:axId val="482802240"/>
      </c:barChart>
      <c:catAx>
        <c:axId val="482807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Candara" panose="020E0502030303020204" pitchFamily="34" charset="0"/>
                <a:ea typeface="+mn-ea"/>
                <a:cs typeface="+mn-cs"/>
              </a:defRPr>
            </a:pPr>
            <a:endParaRPr lang="en-US"/>
          </a:p>
        </c:txPr>
        <c:crossAx val="482802240"/>
        <c:crosses val="autoZero"/>
        <c:auto val="1"/>
        <c:lblAlgn val="ctr"/>
        <c:lblOffset val="100"/>
        <c:noMultiLvlLbl val="0"/>
      </c:catAx>
      <c:valAx>
        <c:axId val="4828022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Candara" panose="020E0502030303020204" pitchFamily="34" charset="0"/>
                <a:ea typeface="+mn-ea"/>
                <a:cs typeface="+mn-cs"/>
              </a:defRPr>
            </a:pPr>
            <a:endParaRPr lang="en-US"/>
          </a:p>
        </c:txPr>
        <c:crossAx val="482807648"/>
        <c:crosses val="autoZero"/>
        <c:crossBetween val="between"/>
        <c:dispUnits>
          <c:builtInUnit val="billions"/>
          <c:dispUnits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Candara" panose="020E0502030303020204" pitchFamily="34" charset="0"/>
                    <a:ea typeface="+mn-ea"/>
                    <a:cs typeface="+mn-cs"/>
                  </a:defRPr>
                </a:pPr>
                <a:endParaRPr lang="en-US"/>
              </a:p>
            </c:txPr>
          </c:dispUnitsLbl>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Candara" panose="020E0502030303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Sheet1!$A$40</c:f>
              <c:strCache>
                <c:ptCount val="1"/>
                <c:pt idx="0">
                  <c:v>IGR of States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Sheet1!$B$40:$L$40</c:f>
              <c:numCache>
                <c:formatCode>General</c:formatCode>
                <c:ptCount val="11"/>
                <c:pt idx="0">
                  <c:v>487.45188031307003</c:v>
                </c:pt>
                <c:pt idx="1">
                  <c:v>584.39787093921984</c:v>
                </c:pt>
                <c:pt idx="2">
                  <c:v>662.04572523727995</c:v>
                </c:pt>
                <c:pt idx="3">
                  <c:v>707.85799839587992</c:v>
                </c:pt>
                <c:pt idx="4">
                  <c:v>687.05978213200001</c:v>
                </c:pt>
                <c:pt idx="5">
                  <c:v>820.73977597929979</c:v>
                </c:pt>
                <c:pt idx="6">
                  <c:v>936.47140736812992</c:v>
                </c:pt>
                <c:pt idx="7">
                  <c:v>1220.17</c:v>
                </c:pt>
                <c:pt idx="8">
                  <c:v>1311.14</c:v>
                </c:pt>
                <c:pt idx="9">
                  <c:v>1306.9000000000001</c:v>
                </c:pt>
                <c:pt idx="10">
                  <c:v>1666.32</c:v>
                </c:pt>
              </c:numCache>
            </c:numRef>
          </c:val>
          <c:smooth val="0"/>
          <c:extLst>
            <c:ext xmlns:c16="http://schemas.microsoft.com/office/drawing/2014/chart" uri="{C3380CC4-5D6E-409C-BE32-E72D297353CC}">
              <c16:uniqueId val="{00000000-1490-4FDF-BA03-E501CC212587}"/>
            </c:ext>
          </c:extLst>
        </c:ser>
        <c:dLbls>
          <c:showLegendKey val="0"/>
          <c:showVal val="0"/>
          <c:showCatName val="0"/>
          <c:showSerName val="0"/>
          <c:showPercent val="0"/>
          <c:showBubbleSize val="0"/>
        </c:dLbls>
        <c:marker val="1"/>
        <c:smooth val="0"/>
        <c:axId val="1487635775"/>
        <c:axId val="1487629119"/>
      </c:lineChart>
      <c:lineChart>
        <c:grouping val="standard"/>
        <c:varyColors val="0"/>
        <c:ser>
          <c:idx val="1"/>
          <c:order val="1"/>
          <c:tx>
            <c:strRef>
              <c:f>Sheet1!$A$41</c:f>
              <c:strCache>
                <c:ptCount val="1"/>
                <c:pt idx="0">
                  <c:v>Oil Price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Sheet1!$B$41:$L$41</c:f>
              <c:numCache>
                <c:formatCode>General</c:formatCode>
                <c:ptCount val="11"/>
                <c:pt idx="0">
                  <c:v>111.26</c:v>
                </c:pt>
                <c:pt idx="1">
                  <c:v>111.63</c:v>
                </c:pt>
                <c:pt idx="2">
                  <c:v>108.56</c:v>
                </c:pt>
                <c:pt idx="3">
                  <c:v>98.97</c:v>
                </c:pt>
                <c:pt idx="4">
                  <c:v>52.32</c:v>
                </c:pt>
                <c:pt idx="5">
                  <c:v>43.64</c:v>
                </c:pt>
                <c:pt idx="6">
                  <c:v>54.13</c:v>
                </c:pt>
                <c:pt idx="7">
                  <c:v>71.34</c:v>
                </c:pt>
                <c:pt idx="8">
                  <c:v>64.3</c:v>
                </c:pt>
                <c:pt idx="9">
                  <c:v>41.96</c:v>
                </c:pt>
                <c:pt idx="10">
                  <c:v>70.86</c:v>
                </c:pt>
              </c:numCache>
            </c:numRef>
          </c:val>
          <c:smooth val="0"/>
          <c:extLst>
            <c:ext xmlns:c16="http://schemas.microsoft.com/office/drawing/2014/chart" uri="{C3380CC4-5D6E-409C-BE32-E72D297353CC}">
              <c16:uniqueId val="{00000001-1490-4FDF-BA03-E501CC212587}"/>
            </c:ext>
          </c:extLst>
        </c:ser>
        <c:dLbls>
          <c:showLegendKey val="0"/>
          <c:showVal val="0"/>
          <c:showCatName val="0"/>
          <c:showSerName val="0"/>
          <c:showPercent val="0"/>
          <c:showBubbleSize val="0"/>
        </c:dLbls>
        <c:marker val="1"/>
        <c:smooth val="0"/>
        <c:axId val="1636572159"/>
        <c:axId val="1636564255"/>
      </c:lineChart>
      <c:catAx>
        <c:axId val="1487635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1487629119"/>
        <c:crosses val="autoZero"/>
        <c:auto val="1"/>
        <c:lblAlgn val="ctr"/>
        <c:lblOffset val="100"/>
        <c:noMultiLvlLbl val="0"/>
      </c:catAx>
      <c:valAx>
        <c:axId val="14876291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r>
                  <a:rPr lang="en-GB"/>
                  <a:t>IGR, N (billion)</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1487635775"/>
        <c:crosses val="autoZero"/>
        <c:crossBetween val="between"/>
      </c:valAx>
      <c:valAx>
        <c:axId val="1636564255"/>
        <c:scaling>
          <c:orientation val="minMax"/>
        </c:scaling>
        <c:delete val="0"/>
        <c:axPos val="r"/>
        <c:title>
          <c:tx>
            <c:rich>
              <a:bodyPr rot="-54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r>
                  <a:rPr lang="en-GB"/>
                  <a:t>Brent (Dollars per Barrel)</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crossAx val="1636572159"/>
        <c:crosses val="max"/>
        <c:crossBetween val="between"/>
      </c:valAx>
      <c:catAx>
        <c:axId val="1636572159"/>
        <c:scaling>
          <c:orientation val="minMax"/>
        </c:scaling>
        <c:delete val="1"/>
        <c:axPos val="b"/>
        <c:numFmt formatCode="General" sourceLinked="1"/>
        <c:majorTickMark val="out"/>
        <c:minorTickMark val="none"/>
        <c:tickLblPos val="nextTo"/>
        <c:crossAx val="163656425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Candara" panose="020E0502030303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14733347392322"/>
          <c:y val="9.7995217203936447E-2"/>
          <c:w val="0.40435022884754362"/>
          <c:h val="0.71397802174512004"/>
        </c:manualLayout>
      </c:layout>
      <c:doughnutChart>
        <c:varyColors val="1"/>
        <c:ser>
          <c:idx val="0"/>
          <c:order val="0"/>
          <c:explosion val="1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958-47FE-8062-27285ED55EA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958-47FE-8062-27285ED55EA7}"/>
              </c:ext>
            </c:extLst>
          </c:dPt>
          <c:dLbls>
            <c:dLbl>
              <c:idx val="0"/>
              <c:tx>
                <c:rich>
                  <a:bodyPr/>
                  <a:lstStyle/>
                  <a:p>
                    <a:fld id="{4910849C-38C8-460A-8C13-B25CAE90A1D5}" type="CELLRANGE">
                      <a:rPr lang="en-GB"/>
                      <a:pPr/>
                      <a:t>[CELLRANGE]</a:t>
                    </a:fld>
                    <a:r>
                      <a:rPr lang="en-GB" baseline="0"/>
                      <a:t>, </a:t>
                    </a:r>
                    <a:fld id="{52B12820-B2DD-4860-989F-3031794ADEE7}" type="VALUE">
                      <a:rPr lang="en-GB" baseline="0"/>
                      <a:pPr/>
                      <a:t>[VALUE]</a:t>
                    </a:fld>
                    <a:endParaRPr lang="en-GB"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958-47FE-8062-27285ED55EA7}"/>
                </c:ext>
              </c:extLst>
            </c:dLbl>
            <c:dLbl>
              <c:idx val="1"/>
              <c:tx>
                <c:rich>
                  <a:bodyPr/>
                  <a:lstStyle/>
                  <a:p>
                    <a:fld id="{E48CAFC9-1A9C-437E-B730-B1FBB859BC16}" type="CELLRANGE">
                      <a:rPr lang="en-GB"/>
                      <a:pPr/>
                      <a:t>[CELLRANGE]</a:t>
                    </a:fld>
                    <a:r>
                      <a:rPr lang="en-GB" baseline="0"/>
                      <a:t>, </a:t>
                    </a:r>
                    <a:fld id="{D93F71B5-CABF-473B-A43A-4321ABD7834B}" type="VALUE">
                      <a:rPr lang="en-GB" baseline="0"/>
                      <a:pPr/>
                      <a:t>[VALUE]</a:t>
                    </a:fld>
                    <a:endParaRPr lang="en-GB"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B958-47FE-8062-27285ED55EA7}"/>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'tax reform worksheet'!$B$43:$B$44</c:f>
              <c:strCache>
                <c:ptCount val="2"/>
                <c:pt idx="0">
                  <c:v>CRC enacted</c:v>
                </c:pt>
                <c:pt idx="1">
                  <c:v>CRC not yet enacted</c:v>
                </c:pt>
              </c:strCache>
            </c:strRef>
          </c:cat>
          <c:val>
            <c:numRef>
              <c:f>'tax reform worksheet'!$C$43:$C$44</c:f>
              <c:numCache>
                <c:formatCode>0.0%</c:formatCode>
                <c:ptCount val="2"/>
                <c:pt idx="0">
                  <c:v>0.91428571428571426</c:v>
                </c:pt>
                <c:pt idx="1">
                  <c:v>8.5714285714285715E-2</c:v>
                </c:pt>
              </c:numCache>
            </c:numRef>
          </c:val>
          <c:extLst>
            <c:ext xmlns:c15="http://schemas.microsoft.com/office/drawing/2012/chart" uri="{02D57815-91ED-43cb-92C2-25804820EDAC}">
              <c15:datalabelsRange>
                <c15:f>'tax reform worksheet'!$C$45:$C$46</c15:f>
                <c15:dlblRangeCache>
                  <c:ptCount val="2"/>
                  <c:pt idx="0">
                    <c:v>32 States</c:v>
                  </c:pt>
                  <c:pt idx="1">
                    <c:v>3 States</c:v>
                  </c:pt>
                </c15:dlblRangeCache>
              </c15:datalabelsRange>
            </c:ext>
            <c:ext xmlns:c16="http://schemas.microsoft.com/office/drawing/2014/chart" uri="{C3380CC4-5D6E-409C-BE32-E72D297353CC}">
              <c16:uniqueId val="{00000004-B958-47FE-8062-27285ED55EA7}"/>
            </c:ext>
          </c:extLst>
        </c:ser>
        <c:dLbls>
          <c:showLegendKey val="0"/>
          <c:showVal val="0"/>
          <c:showCatName val="0"/>
          <c:showSerName val="0"/>
          <c:showPercent val="0"/>
          <c:showBubbleSize val="0"/>
          <c:showLeaderLines val="1"/>
        </c:dLbls>
        <c:firstSliceAng val="0"/>
        <c:holeSize val="7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Candara" panose="020E0502030303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bar"/>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2C7-40C2-B251-5675B759EF9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2C7-40C2-B251-5675B759EF9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2C7-40C2-B251-5675B759EF98}"/>
              </c:ext>
            </c:extLst>
          </c:dPt>
          <c:dLbls>
            <c:dLbl>
              <c:idx val="0"/>
              <c:tx>
                <c:rich>
                  <a:bodyPr/>
                  <a:lstStyle/>
                  <a:p>
                    <a:fld id="{06D0F0FF-5A84-4AE2-A334-8B165B2202B2}" type="CELLRANGE">
                      <a:rPr lang="en-GB"/>
                      <a:pPr/>
                      <a:t>[CELLRANGE]</a:t>
                    </a:fld>
                    <a:r>
                      <a:rPr lang="en-GB" baseline="0"/>
                      <a:t>, </a:t>
                    </a:r>
                    <a:fld id="{29564767-A660-44BF-A7F7-7C86416F9271}" type="VALUE">
                      <a:rPr lang="en-GB" baseline="0"/>
                      <a:pPr/>
                      <a:t>[VALUE]</a:t>
                    </a:fld>
                    <a:endParaRPr lang="en-GB"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72C7-40C2-B251-5675B759EF98}"/>
                </c:ext>
              </c:extLst>
            </c:dLbl>
            <c:dLbl>
              <c:idx val="1"/>
              <c:tx>
                <c:rich>
                  <a:bodyPr/>
                  <a:lstStyle/>
                  <a:p>
                    <a:fld id="{99F118BE-724A-4D1F-961C-4392559328CC}" type="CELLRANGE">
                      <a:rPr lang="en-GB"/>
                      <a:pPr/>
                      <a:t>[CELLRANGE]</a:t>
                    </a:fld>
                    <a:r>
                      <a:rPr lang="en-GB" baseline="0"/>
                      <a:t>, </a:t>
                    </a:r>
                    <a:fld id="{04513398-EB2C-4682-A660-30E440EDC517}" type="VALUE">
                      <a:rPr lang="en-GB" baseline="0"/>
                      <a:pPr/>
                      <a:t>[VALUE]</a:t>
                    </a:fld>
                    <a:endParaRPr lang="en-GB" baseline="0"/>
                  </a:p>
                </c:rich>
              </c:tx>
              <c:showLegendKey val="0"/>
              <c:showVal val="1"/>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72C7-40C2-B251-5675B759EF98}"/>
                </c:ext>
              </c:extLst>
            </c:dLbl>
            <c:dLbl>
              <c:idx val="2"/>
              <c:delete val="1"/>
              <c:extLst>
                <c:ext xmlns:c15="http://schemas.microsoft.com/office/drawing/2012/chart" uri="{CE6537A1-D6FC-4f65-9D91-7224C49458BB}"/>
                <c:ext xmlns:c16="http://schemas.microsoft.com/office/drawing/2014/chart" uri="{C3380CC4-5D6E-409C-BE32-E72D297353CC}">
                  <c16:uniqueId val="{00000005-72C7-40C2-B251-5675B759EF98}"/>
                </c:ext>
              </c:extLst>
            </c:dLbl>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'tax reform worksheet'!$Q$43:$Q$44</c:f>
              <c:strCache>
                <c:ptCount val="2"/>
                <c:pt idx="0">
                  <c:v>Autonomy in law</c:v>
                </c:pt>
                <c:pt idx="1">
                  <c:v>Autonomy in practice</c:v>
                </c:pt>
              </c:strCache>
            </c:strRef>
          </c:cat>
          <c:val>
            <c:numRef>
              <c:f>'tax reform worksheet'!$P$43:$P$44</c:f>
              <c:numCache>
                <c:formatCode>0.0%</c:formatCode>
                <c:ptCount val="2"/>
                <c:pt idx="0">
                  <c:v>0.97142857142857142</c:v>
                </c:pt>
                <c:pt idx="1">
                  <c:v>0.41176470588235292</c:v>
                </c:pt>
              </c:numCache>
            </c:numRef>
          </c:val>
          <c:extLst>
            <c:ext xmlns:c15="http://schemas.microsoft.com/office/drawing/2012/chart" uri="{02D57815-91ED-43cb-92C2-25804820EDAC}">
              <c15:datalabelsRange>
                <c15:f>'tax reform worksheet'!$O$43:$O$44</c15:f>
                <c15:dlblRangeCache>
                  <c:ptCount val="2"/>
                  <c:pt idx="0">
                    <c:v>34 States</c:v>
                  </c:pt>
                  <c:pt idx="1">
                    <c:v>14 States</c:v>
                  </c:pt>
                </c15:dlblRangeCache>
              </c15:datalabelsRange>
            </c:ext>
            <c:ext xmlns:c16="http://schemas.microsoft.com/office/drawing/2014/chart" uri="{C3380CC4-5D6E-409C-BE32-E72D297353CC}">
              <c16:uniqueId val="{00000006-72C7-40C2-B251-5675B759EF98}"/>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ysClr val="windowText" lastClr="000000"/>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Candara" panose="020E0502030303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'tax reform worksheet'!$Z$46</c:f>
              <c:strCache>
                <c:ptCount val="1"/>
                <c:pt idx="0">
                  <c:v>Risk management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worksheet'!$AA$46</c:f>
              <c:numCache>
                <c:formatCode>General</c:formatCode>
                <c:ptCount val="1"/>
                <c:pt idx="0">
                  <c:v>12</c:v>
                </c:pt>
              </c:numCache>
            </c:numRef>
          </c:val>
          <c:extLst>
            <c:ext xmlns:c16="http://schemas.microsoft.com/office/drawing/2014/chart" uri="{C3380CC4-5D6E-409C-BE32-E72D297353CC}">
              <c16:uniqueId val="{00000000-D9CB-458F-AA7B-4891163AF2CA}"/>
            </c:ext>
          </c:extLst>
        </c:ser>
        <c:ser>
          <c:idx val="1"/>
          <c:order val="1"/>
          <c:tx>
            <c:strRef>
              <c:f>'tax reform worksheet'!$Z$47</c:f>
              <c:strCache>
                <c:ptCount val="1"/>
                <c:pt idx="0">
                  <c:v>Performance pay for staff</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worksheet'!$AA$47</c:f>
              <c:numCache>
                <c:formatCode>General</c:formatCode>
                <c:ptCount val="1"/>
                <c:pt idx="0">
                  <c:v>18</c:v>
                </c:pt>
              </c:numCache>
            </c:numRef>
          </c:val>
          <c:extLst>
            <c:ext xmlns:c16="http://schemas.microsoft.com/office/drawing/2014/chart" uri="{C3380CC4-5D6E-409C-BE32-E72D297353CC}">
              <c16:uniqueId val="{00000001-D9CB-458F-AA7B-4891163AF2CA}"/>
            </c:ext>
          </c:extLst>
        </c:ser>
        <c:ser>
          <c:idx val="2"/>
          <c:order val="2"/>
          <c:tx>
            <c:strRef>
              <c:f>'tax reform worksheet'!$Z$48</c:f>
              <c:strCache>
                <c:ptCount val="1"/>
                <c:pt idx="0">
                  <c:v>Managing HNWIs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worksheet'!$AA$48</c:f>
              <c:numCache>
                <c:formatCode>General</c:formatCode>
                <c:ptCount val="1"/>
                <c:pt idx="0">
                  <c:v>20</c:v>
                </c:pt>
              </c:numCache>
            </c:numRef>
          </c:val>
          <c:extLst>
            <c:ext xmlns:c16="http://schemas.microsoft.com/office/drawing/2014/chart" uri="{C3380CC4-5D6E-409C-BE32-E72D297353CC}">
              <c16:uniqueId val="{00000002-D9CB-458F-AA7B-4891163AF2CA}"/>
            </c:ext>
          </c:extLst>
        </c:ser>
        <c:ser>
          <c:idx val="3"/>
          <c:order val="3"/>
          <c:tx>
            <c:strRef>
              <c:f>'tax reform worksheet'!$Z$49</c:f>
              <c:strCache>
                <c:ptCount val="1"/>
                <c:pt idx="0">
                  <c:v>Use of a service charter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worksheet'!$AA$49</c:f>
              <c:numCache>
                <c:formatCode>General</c:formatCode>
                <c:ptCount val="1"/>
                <c:pt idx="0">
                  <c:v>21</c:v>
                </c:pt>
              </c:numCache>
            </c:numRef>
          </c:val>
          <c:extLst>
            <c:ext xmlns:c16="http://schemas.microsoft.com/office/drawing/2014/chart" uri="{C3380CC4-5D6E-409C-BE32-E72D297353CC}">
              <c16:uniqueId val="{00000003-D9CB-458F-AA7B-4891163AF2CA}"/>
            </c:ext>
          </c:extLst>
        </c:ser>
        <c:ser>
          <c:idx val="4"/>
          <c:order val="4"/>
          <c:tx>
            <c:strRef>
              <c:f>'tax reform worksheet'!$Z$50</c:f>
              <c:strCache>
                <c:ptCount val="1"/>
                <c:pt idx="0">
                  <c:v>Communications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worksheet'!$AA$50</c:f>
              <c:numCache>
                <c:formatCode>General</c:formatCode>
                <c:ptCount val="1"/>
                <c:pt idx="0">
                  <c:v>27</c:v>
                </c:pt>
              </c:numCache>
            </c:numRef>
          </c:val>
          <c:extLst>
            <c:ext xmlns:c16="http://schemas.microsoft.com/office/drawing/2014/chart" uri="{C3380CC4-5D6E-409C-BE32-E72D297353CC}">
              <c16:uniqueId val="{00000004-D9CB-458F-AA7B-4891163AF2CA}"/>
            </c:ext>
          </c:extLst>
        </c:ser>
        <c:ser>
          <c:idx val="5"/>
          <c:order val="5"/>
          <c:tx>
            <c:strRef>
              <c:f>'tax reform worksheet'!$Z$51</c:f>
              <c:strCache>
                <c:ptCount val="1"/>
                <c:pt idx="0">
                  <c:v>Use of SOGs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worksheet'!$AA$51</c:f>
              <c:numCache>
                <c:formatCode>General</c:formatCode>
                <c:ptCount val="1"/>
                <c:pt idx="0">
                  <c:v>28</c:v>
                </c:pt>
              </c:numCache>
            </c:numRef>
          </c:val>
          <c:extLst>
            <c:ext xmlns:c16="http://schemas.microsoft.com/office/drawing/2014/chart" uri="{C3380CC4-5D6E-409C-BE32-E72D297353CC}">
              <c16:uniqueId val="{00000005-D9CB-458F-AA7B-4891163AF2CA}"/>
            </c:ext>
          </c:extLst>
        </c:ser>
        <c:ser>
          <c:idx val="6"/>
          <c:order val="6"/>
          <c:tx>
            <c:strRef>
              <c:f>'tax reform worksheet'!$Z$52</c:f>
              <c:strCache>
                <c:ptCount val="1"/>
                <c:pt idx="0">
                  <c:v>Training</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worksheet'!$AA$52</c:f>
              <c:numCache>
                <c:formatCode>General</c:formatCode>
                <c:ptCount val="1"/>
                <c:pt idx="0">
                  <c:v>29</c:v>
                </c:pt>
              </c:numCache>
            </c:numRef>
          </c:val>
          <c:extLst>
            <c:ext xmlns:c16="http://schemas.microsoft.com/office/drawing/2014/chart" uri="{C3380CC4-5D6E-409C-BE32-E72D297353CC}">
              <c16:uniqueId val="{00000006-D9CB-458F-AA7B-4891163AF2CA}"/>
            </c:ext>
          </c:extLst>
        </c:ser>
        <c:ser>
          <c:idx val="7"/>
          <c:order val="7"/>
          <c:tx>
            <c:strRef>
              <c:f>'tax reform worksheet'!$Z$53</c:f>
              <c:strCache>
                <c:ptCount val="1"/>
                <c:pt idx="0">
                  <c:v>Taxpayer compliance management</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worksheet'!$AA$53</c:f>
              <c:numCache>
                <c:formatCode>General</c:formatCode>
                <c:ptCount val="1"/>
                <c:pt idx="0">
                  <c:v>34</c:v>
                </c:pt>
              </c:numCache>
            </c:numRef>
          </c:val>
          <c:extLst>
            <c:ext xmlns:c16="http://schemas.microsoft.com/office/drawing/2014/chart" uri="{C3380CC4-5D6E-409C-BE32-E72D297353CC}">
              <c16:uniqueId val="{00000007-D9CB-458F-AA7B-4891163AF2CA}"/>
            </c:ext>
          </c:extLst>
        </c:ser>
        <c:ser>
          <c:idx val="8"/>
          <c:order val="8"/>
          <c:tx>
            <c:strRef>
              <c:f>'tax reform worksheet'!$Z$54</c:f>
              <c:strCache>
                <c:ptCount val="1"/>
                <c:pt idx="0">
                  <c:v>Taxpayer services</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worksheet'!$AA$54</c:f>
              <c:numCache>
                <c:formatCode>General</c:formatCode>
                <c:ptCount val="1"/>
                <c:pt idx="0">
                  <c:v>34</c:v>
                </c:pt>
              </c:numCache>
            </c:numRef>
          </c:val>
          <c:extLst>
            <c:ext xmlns:c16="http://schemas.microsoft.com/office/drawing/2014/chart" uri="{C3380CC4-5D6E-409C-BE32-E72D297353CC}">
              <c16:uniqueId val="{00000008-D9CB-458F-AA7B-4891163AF2CA}"/>
            </c:ext>
          </c:extLst>
        </c:ser>
        <c:dLbls>
          <c:showLegendKey val="0"/>
          <c:showVal val="1"/>
          <c:showCatName val="0"/>
          <c:showSerName val="0"/>
          <c:showPercent val="0"/>
          <c:showBubbleSize val="0"/>
        </c:dLbls>
        <c:gapWidth val="75"/>
        <c:axId val="822578607"/>
        <c:axId val="822576527"/>
      </c:barChart>
      <c:catAx>
        <c:axId val="822578607"/>
        <c:scaling>
          <c:orientation val="minMax"/>
        </c:scaling>
        <c:delete val="1"/>
        <c:axPos val="l"/>
        <c:numFmt formatCode="General" sourceLinked="1"/>
        <c:majorTickMark val="none"/>
        <c:minorTickMark val="none"/>
        <c:tickLblPos val="nextTo"/>
        <c:crossAx val="822576527"/>
        <c:crosses val="autoZero"/>
        <c:auto val="1"/>
        <c:lblAlgn val="ctr"/>
        <c:lblOffset val="100"/>
        <c:noMultiLvlLbl val="0"/>
      </c:catAx>
      <c:valAx>
        <c:axId val="82257652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crossAx val="822578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Candara" panose="020E0502030303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'tax reform worksheet'!$AX$48</c:f>
              <c:strCache>
                <c:ptCount val="1"/>
                <c:pt idx="0">
                  <c:v>State Residency Number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worksheet'!$AY$48</c:f>
              <c:numCache>
                <c:formatCode>General</c:formatCode>
                <c:ptCount val="1"/>
                <c:pt idx="0">
                  <c:v>8</c:v>
                </c:pt>
              </c:numCache>
            </c:numRef>
          </c:val>
          <c:extLst>
            <c:ext xmlns:c16="http://schemas.microsoft.com/office/drawing/2014/chart" uri="{C3380CC4-5D6E-409C-BE32-E72D297353CC}">
              <c16:uniqueId val="{00000000-A111-48A1-BBDD-02025B50088A}"/>
            </c:ext>
          </c:extLst>
        </c:ser>
        <c:ser>
          <c:idx val="1"/>
          <c:order val="1"/>
          <c:tx>
            <c:strRef>
              <c:f>'tax reform worksheet'!$AX$49</c:f>
              <c:strCache>
                <c:ptCount val="1"/>
                <c:pt idx="0">
                  <c:v>STATE TIN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worksheet'!$AY$49</c:f>
              <c:numCache>
                <c:formatCode>General</c:formatCode>
                <c:ptCount val="1"/>
                <c:pt idx="0">
                  <c:v>21</c:v>
                </c:pt>
              </c:numCache>
            </c:numRef>
          </c:val>
          <c:extLst>
            <c:ext xmlns:c16="http://schemas.microsoft.com/office/drawing/2014/chart" uri="{C3380CC4-5D6E-409C-BE32-E72D297353CC}">
              <c16:uniqueId val="{00000001-A111-48A1-BBDD-02025B50088A}"/>
            </c:ext>
          </c:extLst>
        </c:ser>
        <c:ser>
          <c:idx val="2"/>
          <c:order val="2"/>
          <c:tx>
            <c:strRef>
              <c:f>'tax reform worksheet'!$AX$50</c:f>
              <c:strCache>
                <c:ptCount val="1"/>
                <c:pt idx="0">
                  <c:v>NIN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worksheet'!$AY$50</c:f>
              <c:numCache>
                <c:formatCode>General</c:formatCode>
                <c:ptCount val="1"/>
                <c:pt idx="0">
                  <c:v>21</c:v>
                </c:pt>
              </c:numCache>
            </c:numRef>
          </c:val>
          <c:extLst>
            <c:ext xmlns:c16="http://schemas.microsoft.com/office/drawing/2014/chart" uri="{C3380CC4-5D6E-409C-BE32-E72D297353CC}">
              <c16:uniqueId val="{00000002-A111-48A1-BBDD-02025B50088A}"/>
            </c:ext>
          </c:extLst>
        </c:ser>
        <c:ser>
          <c:idx val="3"/>
          <c:order val="3"/>
          <c:tx>
            <c:strRef>
              <c:f>'tax reform worksheet'!$AX$51</c:f>
              <c:strCache>
                <c:ptCount val="1"/>
                <c:pt idx="0">
                  <c:v>BVN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worksheet'!$AY$51</c:f>
              <c:numCache>
                <c:formatCode>General</c:formatCode>
                <c:ptCount val="1"/>
                <c:pt idx="0">
                  <c:v>22</c:v>
                </c:pt>
              </c:numCache>
            </c:numRef>
          </c:val>
          <c:extLst>
            <c:ext xmlns:c16="http://schemas.microsoft.com/office/drawing/2014/chart" uri="{C3380CC4-5D6E-409C-BE32-E72D297353CC}">
              <c16:uniqueId val="{00000003-A111-48A1-BBDD-02025B50088A}"/>
            </c:ext>
          </c:extLst>
        </c:ser>
        <c:ser>
          <c:idx val="4"/>
          <c:order val="4"/>
          <c:tx>
            <c:strRef>
              <c:f>'tax reform worksheet'!$AX$52</c:f>
              <c:strCache>
                <c:ptCount val="1"/>
                <c:pt idx="0">
                  <c:v>JTB TIN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worksheet'!$AY$52</c:f>
              <c:numCache>
                <c:formatCode>General</c:formatCode>
                <c:ptCount val="1"/>
                <c:pt idx="0">
                  <c:v>25</c:v>
                </c:pt>
              </c:numCache>
            </c:numRef>
          </c:val>
          <c:extLst>
            <c:ext xmlns:c16="http://schemas.microsoft.com/office/drawing/2014/chart" uri="{C3380CC4-5D6E-409C-BE32-E72D297353CC}">
              <c16:uniqueId val="{00000004-A111-48A1-BBDD-02025B50088A}"/>
            </c:ext>
          </c:extLst>
        </c:ser>
        <c:ser>
          <c:idx val="5"/>
          <c:order val="5"/>
          <c:tx>
            <c:strRef>
              <c:f>'tax reform worksheet'!$AX$53</c:f>
              <c:strCache>
                <c:ptCount val="1"/>
                <c:pt idx="0">
                  <c:v>Phone Number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'tax reform worksheet'!$AY$53</c:f>
              <c:numCache>
                <c:formatCode>General</c:formatCode>
                <c:ptCount val="1"/>
                <c:pt idx="0">
                  <c:v>28</c:v>
                </c:pt>
              </c:numCache>
            </c:numRef>
          </c:val>
          <c:extLst>
            <c:ext xmlns:c16="http://schemas.microsoft.com/office/drawing/2014/chart" uri="{C3380CC4-5D6E-409C-BE32-E72D297353CC}">
              <c16:uniqueId val="{00000005-A111-48A1-BBDD-02025B50088A}"/>
            </c:ext>
          </c:extLst>
        </c:ser>
        <c:dLbls>
          <c:showLegendKey val="0"/>
          <c:showVal val="1"/>
          <c:showCatName val="0"/>
          <c:showSerName val="0"/>
          <c:showPercent val="0"/>
          <c:showBubbleSize val="0"/>
        </c:dLbls>
        <c:gapWidth val="75"/>
        <c:axId val="679387263"/>
        <c:axId val="829404143"/>
      </c:barChart>
      <c:catAx>
        <c:axId val="679387263"/>
        <c:scaling>
          <c:orientation val="minMax"/>
        </c:scaling>
        <c:delete val="1"/>
        <c:axPos val="l"/>
        <c:numFmt formatCode="General" sourceLinked="1"/>
        <c:majorTickMark val="none"/>
        <c:minorTickMark val="none"/>
        <c:tickLblPos val="nextTo"/>
        <c:crossAx val="829404143"/>
        <c:crosses val="autoZero"/>
        <c:auto val="1"/>
        <c:lblAlgn val="ctr"/>
        <c:lblOffset val="100"/>
        <c:noMultiLvlLbl val="0"/>
      </c:catAx>
      <c:valAx>
        <c:axId val="8294041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crossAx val="6793872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Candara" panose="020E0502030303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ysClr val="windowText" lastClr="000000"/>
          </a:solidFill>
          <a:latin typeface="Candara" panose="020E0502030303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1A51-EED1-FDA0-CA21-B594F31B25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56FB56-568E-6EDF-3BCF-3AD0040B1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738135-E667-5B67-02ED-EA1D84BD5F84}"/>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5" name="Footer Placeholder 4">
            <a:extLst>
              <a:ext uri="{FF2B5EF4-FFF2-40B4-BE49-F238E27FC236}">
                <a16:creationId xmlns:a16="http://schemas.microsoft.com/office/drawing/2014/main" id="{F390D68B-9A71-2900-160D-41D639C1D5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B11728-90C0-A23C-6D66-AE34564A7201}"/>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254413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1960-C95D-53BE-17FF-302268E04F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6E3812-F950-B3EA-A37D-2A04059B4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3EF043-CE59-C36B-C498-A362AAF19644}"/>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5" name="Footer Placeholder 4">
            <a:extLst>
              <a:ext uri="{FF2B5EF4-FFF2-40B4-BE49-F238E27FC236}">
                <a16:creationId xmlns:a16="http://schemas.microsoft.com/office/drawing/2014/main" id="{7342E8CF-1636-CF99-B66A-D1B65D407D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462A95-26D3-7E66-4A19-7481FFA3B376}"/>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29441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334D98-2F08-E4D7-4A01-6F9891CB20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BE2EA1-88B4-90F4-4C1C-D758AADC83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EEA7AC-A810-3290-3980-AD4226270EAA}"/>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5" name="Footer Placeholder 4">
            <a:extLst>
              <a:ext uri="{FF2B5EF4-FFF2-40B4-BE49-F238E27FC236}">
                <a16:creationId xmlns:a16="http://schemas.microsoft.com/office/drawing/2014/main" id="{B3E5B125-63D9-CB5B-4BBF-59516A99D2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5F7BE7-15B4-C9A9-75ED-00CC7B3A813A}"/>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4233817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21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C1A31-27FE-1AD5-2F76-BE7E648E8D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FDF7D6-DAB3-1B4F-03DD-40D2B84755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A69D7A-2D75-6F7A-30A8-37B647281DD6}"/>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5" name="Footer Placeholder 4">
            <a:extLst>
              <a:ext uri="{FF2B5EF4-FFF2-40B4-BE49-F238E27FC236}">
                <a16:creationId xmlns:a16="http://schemas.microsoft.com/office/drawing/2014/main" id="{DC5E63FF-2C25-A327-0523-24C16C4233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2A983A-42E6-7149-8D97-4E9D593D14AF}"/>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55035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431D0-A764-9004-47E2-D60FB430A5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D31C68-2A9E-19D3-0513-E947045BB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EE90B6-D9F8-4FD0-DD6D-95D42071909C}"/>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5" name="Footer Placeholder 4">
            <a:extLst>
              <a:ext uri="{FF2B5EF4-FFF2-40B4-BE49-F238E27FC236}">
                <a16:creationId xmlns:a16="http://schemas.microsoft.com/office/drawing/2014/main" id="{EE6E9FDF-F791-8257-FF9A-B8A9B8D30E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F97E7F-637F-E240-7111-AF82688C13E3}"/>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347928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AEAC-B0F2-6A90-4A41-879F1EFE7D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B45FBA-BDA3-E169-0436-1F66F74BA0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9CB0921-BDEE-43D2-6415-662E46681B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741ECC-9103-0BD6-95A1-A78E8EF05DA2}"/>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6" name="Footer Placeholder 5">
            <a:extLst>
              <a:ext uri="{FF2B5EF4-FFF2-40B4-BE49-F238E27FC236}">
                <a16:creationId xmlns:a16="http://schemas.microsoft.com/office/drawing/2014/main" id="{C3A1EA2F-8F64-4C44-860B-3E2C2162D7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A888D9-9684-7E06-8DF8-0ECA71542746}"/>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423006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F6ABD-A9B0-76AB-C819-A5BAF6F9425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F51476-23AE-51CF-C0AD-FF8607B675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18F24E-46D3-8710-4F3F-0CEC738FD0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FC264F-30EB-A007-DEEB-A53D2B9808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BBF1CB-C80B-10D1-E39A-8AF72DEC60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74BC0-C64A-3358-80C8-27E2D78807DB}"/>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8" name="Footer Placeholder 7">
            <a:extLst>
              <a:ext uri="{FF2B5EF4-FFF2-40B4-BE49-F238E27FC236}">
                <a16:creationId xmlns:a16="http://schemas.microsoft.com/office/drawing/2014/main" id="{F5B4393F-1E82-4208-372C-BD99CF3015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701F9E-0DC7-DDD6-55BC-3DDC8F2F44A7}"/>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196985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F6B1B-346F-7608-0C2F-00319C22B6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B47D04-3798-862C-272D-CE943528B6DD}"/>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4" name="Footer Placeholder 3">
            <a:extLst>
              <a:ext uri="{FF2B5EF4-FFF2-40B4-BE49-F238E27FC236}">
                <a16:creationId xmlns:a16="http://schemas.microsoft.com/office/drawing/2014/main" id="{62B3E11F-7C71-4B2A-6620-50F6995DD9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3D3A31-D985-C38E-951C-8A9A4D1C77DE}"/>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231800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409B05-900E-E5EB-03C4-C3F476358CE8}"/>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3" name="Footer Placeholder 2">
            <a:extLst>
              <a:ext uri="{FF2B5EF4-FFF2-40B4-BE49-F238E27FC236}">
                <a16:creationId xmlns:a16="http://schemas.microsoft.com/office/drawing/2014/main" id="{2D47E563-2869-BA05-457C-26ACB80362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D0D7B8-6AC8-8102-8711-FB266556F355}"/>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173830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09906-2EA9-C012-1183-6B60CEEEF4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EF7A05-CD84-1EEE-D87D-4858EC5A9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C05B25A-8413-B5ED-A216-849213158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B831D0-8694-0A50-AF49-B2CB44522D50}"/>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6" name="Footer Placeholder 5">
            <a:extLst>
              <a:ext uri="{FF2B5EF4-FFF2-40B4-BE49-F238E27FC236}">
                <a16:creationId xmlns:a16="http://schemas.microsoft.com/office/drawing/2014/main" id="{3A8D3C7A-F537-D894-6A5A-CDE910FCD9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14A07D-5D01-8CD9-4A18-D9244B287662}"/>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307588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DF84C-0E09-78B5-9460-B3F6A9258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F2CDC77-2133-CD92-4DDC-11AA42B58E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40A513-17A5-2802-D6CB-93B0DFC97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175D8F-A0DB-5EA2-DEFF-37C8C2E66BDA}"/>
              </a:ext>
            </a:extLst>
          </p:cNvPr>
          <p:cNvSpPr>
            <a:spLocks noGrp="1"/>
          </p:cNvSpPr>
          <p:nvPr>
            <p:ph type="dt" sz="half" idx="10"/>
          </p:nvPr>
        </p:nvSpPr>
        <p:spPr/>
        <p:txBody>
          <a:bodyPr/>
          <a:lstStyle/>
          <a:p>
            <a:fld id="{8BF5ADA1-DCE3-41D2-8D1D-B646E83633AF}" type="datetimeFigureOut">
              <a:rPr lang="en-GB" smtClean="0"/>
              <a:t>22/09/2022</a:t>
            </a:fld>
            <a:endParaRPr lang="en-GB"/>
          </a:p>
        </p:txBody>
      </p:sp>
      <p:sp>
        <p:nvSpPr>
          <p:cNvPr id="6" name="Footer Placeholder 5">
            <a:extLst>
              <a:ext uri="{FF2B5EF4-FFF2-40B4-BE49-F238E27FC236}">
                <a16:creationId xmlns:a16="http://schemas.microsoft.com/office/drawing/2014/main" id="{C68ABB04-42F2-322D-96B6-03516DE08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D27E0D-4670-C902-AEB5-9724B18BBD03}"/>
              </a:ext>
            </a:extLst>
          </p:cNvPr>
          <p:cNvSpPr>
            <a:spLocks noGrp="1"/>
          </p:cNvSpPr>
          <p:nvPr>
            <p:ph type="sldNum" sz="quarter" idx="12"/>
          </p:nvPr>
        </p:nvSpPr>
        <p:spPr/>
        <p:txBody>
          <a:bodyPr/>
          <a:lstStyle/>
          <a:p>
            <a:fld id="{104C87C7-C488-474D-8EFE-834F5F818568}" type="slidenum">
              <a:rPr lang="en-GB" smtClean="0"/>
              <a:t>‹#›</a:t>
            </a:fld>
            <a:endParaRPr lang="en-GB"/>
          </a:p>
        </p:txBody>
      </p:sp>
    </p:spTree>
    <p:extLst>
      <p:ext uri="{BB962C8B-B14F-4D97-AF65-F5344CB8AC3E}">
        <p14:creationId xmlns:p14="http://schemas.microsoft.com/office/powerpoint/2010/main" val="315784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6DF271-1441-AC89-3BDE-ECF9EB38D9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4A67CC-34D3-F5F7-964F-6E713F1A1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C596A2-A00F-B99E-8D14-F046A91255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5ADA1-DCE3-41D2-8D1D-B646E83633AF}" type="datetimeFigureOut">
              <a:rPr lang="en-GB" smtClean="0"/>
              <a:t>22/09/2022</a:t>
            </a:fld>
            <a:endParaRPr lang="en-GB"/>
          </a:p>
        </p:txBody>
      </p:sp>
      <p:sp>
        <p:nvSpPr>
          <p:cNvPr id="5" name="Footer Placeholder 4">
            <a:extLst>
              <a:ext uri="{FF2B5EF4-FFF2-40B4-BE49-F238E27FC236}">
                <a16:creationId xmlns:a16="http://schemas.microsoft.com/office/drawing/2014/main" id="{CEE97046-C08B-465D-0406-E44161745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4893DC-F297-BAFF-76E4-90BB3C05F4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C87C7-C488-474D-8EFE-834F5F818568}" type="slidenum">
              <a:rPr lang="en-GB" smtClean="0"/>
              <a:t>‹#›</a:t>
            </a:fld>
            <a:endParaRPr lang="en-GB"/>
          </a:p>
        </p:txBody>
      </p:sp>
    </p:spTree>
    <p:extLst>
      <p:ext uri="{BB962C8B-B14F-4D97-AF65-F5344CB8AC3E}">
        <p14:creationId xmlns:p14="http://schemas.microsoft.com/office/powerpoint/2010/main" val="15665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55F3967-D765-3C04-F4A7-01F1E6EFA37D}"/>
              </a:ext>
            </a:extLst>
          </p:cNvPr>
          <p:cNvSpPr>
            <a:spLocks noGrp="1"/>
          </p:cNvSpPr>
          <p:nvPr>
            <p:ph type="title"/>
          </p:nvPr>
        </p:nvSpPr>
        <p:spPr>
          <a:xfrm>
            <a:off x="1139044" y="2090114"/>
            <a:ext cx="3382890" cy="2481886"/>
          </a:xfrm>
        </p:spPr>
        <p:txBody>
          <a:bodyPr>
            <a:normAutofit/>
          </a:bodyPr>
          <a:lstStyle/>
          <a:p>
            <a:pPr algn="ctr"/>
            <a:r>
              <a:rPr lang="en-GB" b="1" dirty="0">
                <a:latin typeface="Candara" panose="020E0502030303020204" pitchFamily="34" charset="0"/>
              </a:rPr>
              <a:t>The Decade of DRM</a:t>
            </a:r>
          </a:p>
        </p:txBody>
      </p:sp>
      <p:sp>
        <p:nvSpPr>
          <p:cNvPr id="3" name="Content Placeholder 2">
            <a:extLst>
              <a:ext uri="{FF2B5EF4-FFF2-40B4-BE49-F238E27FC236}">
                <a16:creationId xmlns:a16="http://schemas.microsoft.com/office/drawing/2014/main" id="{2B62C426-078A-B782-7328-6C44BDE69277}"/>
              </a:ext>
            </a:extLst>
          </p:cNvPr>
          <p:cNvSpPr>
            <a:spLocks noGrp="1"/>
          </p:cNvSpPr>
          <p:nvPr>
            <p:ph idx="1"/>
          </p:nvPr>
        </p:nvSpPr>
        <p:spPr>
          <a:xfrm>
            <a:off x="5285013" y="964850"/>
            <a:ext cx="6403403" cy="4673950"/>
          </a:xfrm>
        </p:spPr>
        <p:txBody>
          <a:bodyPr anchor="ctr">
            <a:normAutofit/>
          </a:bodyPr>
          <a:lstStyle/>
          <a:p>
            <a:pPr marL="457200" indent="-457200">
              <a:buFont typeface="+mj-lt"/>
              <a:buAutoNum type="arabicPeriod"/>
            </a:pPr>
            <a:r>
              <a:rPr lang="en-GB" sz="2400" dirty="0">
                <a:latin typeface="Candara" panose="020E0502030303020204" pitchFamily="34" charset="0"/>
              </a:rPr>
              <a:t>Background – the increasing role of DRM</a:t>
            </a:r>
          </a:p>
          <a:p>
            <a:pPr marL="457200" indent="-457200">
              <a:buFont typeface="+mj-lt"/>
              <a:buAutoNum type="arabicPeriod"/>
            </a:pPr>
            <a:r>
              <a:rPr lang="en-GB" sz="2400" dirty="0">
                <a:latin typeface="Candara" panose="020E0502030303020204" pitchFamily="34" charset="0"/>
              </a:rPr>
              <a:t>DRM in figures</a:t>
            </a:r>
          </a:p>
          <a:p>
            <a:pPr marL="457200" indent="-457200">
              <a:buFont typeface="+mj-lt"/>
              <a:buAutoNum type="arabicPeriod"/>
            </a:pPr>
            <a:r>
              <a:rPr lang="en-GB" sz="2400" dirty="0">
                <a:latin typeface="Candara" panose="020E0502030303020204" pitchFamily="34" charset="0"/>
              </a:rPr>
              <a:t>The ‘State’ of Tax Reforms </a:t>
            </a:r>
          </a:p>
          <a:p>
            <a:pPr marL="457200" indent="-457200">
              <a:buFont typeface="+mj-lt"/>
              <a:buAutoNum type="arabicPeriod"/>
            </a:pPr>
            <a:r>
              <a:rPr lang="en-GB" sz="2400" dirty="0">
                <a:latin typeface="Candara" panose="020E0502030303020204" pitchFamily="34" charset="0"/>
              </a:rPr>
              <a:t>The inflection point of tax reforms</a:t>
            </a:r>
          </a:p>
          <a:p>
            <a:pPr marL="457200" indent="-457200">
              <a:buFont typeface="+mj-lt"/>
              <a:buAutoNum type="arabicPeriod"/>
            </a:pPr>
            <a:r>
              <a:rPr lang="en-GB" sz="2400" dirty="0">
                <a:latin typeface="Candara" panose="020E0502030303020204" pitchFamily="34" charset="0"/>
              </a:rPr>
              <a:t>The tax reform journey of States</a:t>
            </a:r>
          </a:p>
          <a:p>
            <a:pPr marL="457200" indent="-457200">
              <a:buFont typeface="+mj-lt"/>
              <a:buAutoNum type="arabicPeriod"/>
            </a:pPr>
            <a:r>
              <a:rPr lang="en-GB" sz="2400" dirty="0">
                <a:latin typeface="Candara" panose="020E0502030303020204" pitchFamily="34" charset="0"/>
              </a:rPr>
              <a:t>Focused insights on the implementation of tax reforms</a:t>
            </a:r>
          </a:p>
          <a:p>
            <a:pPr marL="457200" indent="-457200">
              <a:buFont typeface="+mj-lt"/>
              <a:buAutoNum type="arabicPeriod"/>
            </a:pPr>
            <a:r>
              <a:rPr lang="en-GB" sz="2400" dirty="0">
                <a:latin typeface="Candara" panose="020E0502030303020204" pitchFamily="34" charset="0"/>
              </a:rPr>
              <a:t>Conclusions – the increasing role of tax authorities</a:t>
            </a:r>
          </a:p>
          <a:p>
            <a:pPr marL="457200" indent="-457200">
              <a:buFont typeface="+mj-lt"/>
              <a:buAutoNum type="arabicPeriod"/>
            </a:pPr>
            <a:r>
              <a:rPr lang="en-GB" sz="2400" dirty="0">
                <a:latin typeface="Candara" panose="020E0502030303020204" pitchFamily="34" charset="0"/>
              </a:rPr>
              <a:t>How to improve the quality of tax reforms</a:t>
            </a:r>
          </a:p>
          <a:p>
            <a:pPr marL="457200" indent="-457200">
              <a:buFont typeface="+mj-lt"/>
              <a:buAutoNum type="arabicPeriod"/>
            </a:pPr>
            <a:endParaRPr lang="en-GB" sz="2400" dirty="0">
              <a:latin typeface="Candara" panose="020E0502030303020204" pitchFamily="34" charset="0"/>
            </a:endParaRPr>
          </a:p>
        </p:txBody>
      </p:sp>
      <p:pic>
        <p:nvPicPr>
          <p:cNvPr id="4" name="Picture 3">
            <a:extLst>
              <a:ext uri="{FF2B5EF4-FFF2-40B4-BE49-F238E27FC236}">
                <a16:creationId xmlns:a16="http://schemas.microsoft.com/office/drawing/2014/main" id="{8C19401E-5615-CC9E-6EF2-309184FB2279}"/>
              </a:ext>
            </a:extLst>
          </p:cNvPr>
          <p:cNvPicPr/>
          <p:nvPr/>
        </p:nvPicPr>
        <p:blipFill>
          <a:blip r:embed="rId2"/>
          <a:stretch>
            <a:fillRect/>
          </a:stretch>
        </p:blipFill>
        <p:spPr>
          <a:xfrm>
            <a:off x="127901" y="100142"/>
            <a:ext cx="2108404" cy="744684"/>
          </a:xfrm>
          <a:prstGeom prst="rect">
            <a:avLst/>
          </a:prstGeom>
        </p:spPr>
      </p:pic>
      <p:sp>
        <p:nvSpPr>
          <p:cNvPr id="5" name="TextBox 4">
            <a:extLst>
              <a:ext uri="{FF2B5EF4-FFF2-40B4-BE49-F238E27FC236}">
                <a16:creationId xmlns:a16="http://schemas.microsoft.com/office/drawing/2014/main" id="{6D6315E8-B555-77DF-681B-D0E307EF0121}"/>
              </a:ext>
            </a:extLst>
          </p:cNvPr>
          <p:cNvSpPr txBox="1"/>
          <p:nvPr/>
        </p:nvSpPr>
        <p:spPr>
          <a:xfrm>
            <a:off x="1139044" y="5638800"/>
            <a:ext cx="10449982" cy="707886"/>
          </a:xfrm>
          <a:prstGeom prst="rect">
            <a:avLst/>
          </a:prstGeom>
          <a:noFill/>
        </p:spPr>
        <p:txBody>
          <a:bodyPr wrap="square" rtlCol="0">
            <a:spAutoFit/>
          </a:bodyPr>
          <a:lstStyle/>
          <a:p>
            <a:pPr algn="ctr"/>
            <a:r>
              <a:rPr lang="en-GB" sz="4000" dirty="0">
                <a:solidFill>
                  <a:schemeClr val="accent6">
                    <a:lumMod val="50000"/>
                  </a:schemeClr>
                </a:solidFill>
                <a:latin typeface="Candara" panose="020E0502030303020204" pitchFamily="34" charset="0"/>
              </a:rPr>
              <a:t>2022 IGR PLE | Monday, 19</a:t>
            </a:r>
            <a:r>
              <a:rPr lang="en-GB" sz="4000" baseline="30000" dirty="0">
                <a:solidFill>
                  <a:schemeClr val="accent6">
                    <a:lumMod val="50000"/>
                  </a:schemeClr>
                </a:solidFill>
                <a:latin typeface="Candara" panose="020E0502030303020204" pitchFamily="34" charset="0"/>
              </a:rPr>
              <a:t>th</a:t>
            </a:r>
            <a:r>
              <a:rPr lang="en-GB" sz="4000" dirty="0">
                <a:solidFill>
                  <a:schemeClr val="accent6">
                    <a:lumMod val="50000"/>
                  </a:schemeClr>
                </a:solidFill>
                <a:latin typeface="Candara" panose="020E0502030303020204" pitchFamily="34" charset="0"/>
              </a:rPr>
              <a:t> September 2022</a:t>
            </a:r>
          </a:p>
        </p:txBody>
      </p:sp>
    </p:spTree>
    <p:extLst>
      <p:ext uri="{BB962C8B-B14F-4D97-AF65-F5344CB8AC3E}">
        <p14:creationId xmlns:p14="http://schemas.microsoft.com/office/powerpoint/2010/main" val="3631890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926DEE-23E8-39DC-9D0E-ED518349DE74}"/>
              </a:ext>
            </a:extLst>
          </p:cNvPr>
          <p:cNvSpPr txBox="1"/>
          <p:nvPr/>
        </p:nvSpPr>
        <p:spPr>
          <a:xfrm>
            <a:off x="388639" y="460786"/>
            <a:ext cx="9987813" cy="825291"/>
          </a:xfrm>
          <a:prstGeom prst="rect">
            <a:avLst/>
          </a:prstGeom>
          <a:noFill/>
        </p:spPr>
        <p:txBody>
          <a:bodyPr wrap="square">
            <a:spAutoFit/>
          </a:bodyPr>
          <a:lstStyle/>
          <a:p>
            <a:pPr>
              <a:lnSpc>
                <a:spcPct val="115000"/>
              </a:lnSpc>
              <a:spcAft>
                <a:spcPts val="800"/>
              </a:spcAft>
            </a:pPr>
            <a:r>
              <a:rPr lang="en-GB" sz="4400" b="1" dirty="0">
                <a:effectLst/>
                <a:latin typeface="Candara" panose="020E0502030303020204" pitchFamily="34" charset="0"/>
                <a:ea typeface="Calibri" panose="020F0502020204030204" pitchFamily="34" charset="0"/>
                <a:cs typeface="Times New Roman" panose="02020603050405020304" pitchFamily="18" charset="0"/>
              </a:rPr>
              <a:t>The Road to a Unified Taxpayer ID</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D6046044-1239-6116-824A-8CDD77B08515}"/>
              </a:ext>
            </a:extLst>
          </p:cNvPr>
          <p:cNvGraphicFramePr/>
          <p:nvPr>
            <p:extLst>
              <p:ext uri="{D42A27DB-BD31-4B8C-83A1-F6EECF244321}">
                <p14:modId xmlns:p14="http://schemas.microsoft.com/office/powerpoint/2010/main" val="101134401"/>
              </p:ext>
            </p:extLst>
          </p:nvPr>
        </p:nvGraphicFramePr>
        <p:xfrm>
          <a:off x="6613959" y="1540041"/>
          <a:ext cx="5491901" cy="453329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55683C0-5AFF-9E81-72F0-86D2F31DA51F}"/>
              </a:ext>
            </a:extLst>
          </p:cNvPr>
          <p:cNvSpPr txBox="1"/>
          <p:nvPr/>
        </p:nvSpPr>
        <p:spPr>
          <a:xfrm>
            <a:off x="127901" y="1630772"/>
            <a:ext cx="6094708" cy="3961854"/>
          </a:xfrm>
          <a:prstGeom prst="rect">
            <a:avLst/>
          </a:prstGeom>
          <a:noFill/>
        </p:spPr>
        <p:txBody>
          <a:bodyPr wrap="square">
            <a:spAutoFit/>
          </a:bodyPr>
          <a:lstStyle/>
          <a:p>
            <a:pPr marL="285750" indent="-285750">
              <a:lnSpc>
                <a:spcPct val="115000"/>
              </a:lnSpc>
              <a:spcAft>
                <a:spcPts val="800"/>
              </a:spcAft>
              <a:buFont typeface="Arial" panose="020B0604020202020204" pitchFamily="34" charset="0"/>
              <a:buChar char="•"/>
            </a:pPr>
            <a:r>
              <a:rPr lang="en-GB" sz="1600" dirty="0">
                <a:effectLst/>
                <a:latin typeface="Candara" panose="020E0502030303020204" pitchFamily="34" charset="0"/>
                <a:ea typeface="Calibri" panose="020F0502020204030204" pitchFamily="34" charset="0"/>
                <a:cs typeface="Times New Roman" panose="02020603050405020304" pitchFamily="18" charset="0"/>
              </a:rPr>
              <a:t>Reforms to improve taxpayer identification are still evolving, including moves to integrate taxpayers’ data with third-party databases of institutions such as the Central Bank of Nigeria (CBN), the Nigeria Inter-Bank Settlement System Plc (NIBSS) and the National Identity Management Commission (NIMC). </a:t>
            </a:r>
          </a:p>
          <a:p>
            <a:pPr marL="285750" indent="-285750">
              <a:lnSpc>
                <a:spcPct val="115000"/>
              </a:lnSpc>
              <a:spcAft>
                <a:spcPts val="800"/>
              </a:spcAft>
              <a:buFont typeface="Arial" panose="020B0604020202020204" pitchFamily="34" charset="0"/>
              <a:buChar char="•"/>
            </a:pPr>
            <a:r>
              <a:rPr lang="en-GB" sz="1600" dirty="0">
                <a:effectLst/>
                <a:latin typeface="Candara" panose="020E0502030303020204" pitchFamily="34" charset="0"/>
                <a:ea typeface="Calibri" panose="020F0502020204030204" pitchFamily="34" charset="0"/>
                <a:cs typeface="Times New Roman" panose="02020603050405020304" pitchFamily="18" charset="0"/>
              </a:rPr>
              <a:t>Across the board, contact numbers remain the most used taxpayer identifier – adopted in 28 states, followed by the JTB Tax Identification Number (TIN) used in 25 states. Interestingly, 8 states have adopted their state-issued residency number as a means of taxpayer identification. </a:t>
            </a:r>
          </a:p>
          <a:p>
            <a:pPr marL="285750" indent="-285750">
              <a:lnSpc>
                <a:spcPct val="115000"/>
              </a:lnSpc>
              <a:spcAft>
                <a:spcPts val="800"/>
              </a:spcAft>
              <a:buFont typeface="Arial" panose="020B0604020202020204" pitchFamily="34" charset="0"/>
              <a:buChar char="•"/>
            </a:pPr>
            <a:r>
              <a:rPr lang="en-GB" sz="1600" dirty="0">
                <a:effectLst/>
                <a:latin typeface="Candara" panose="020E0502030303020204" pitchFamily="34" charset="0"/>
                <a:ea typeface="Calibri" panose="020F0502020204030204" pitchFamily="34" charset="0"/>
                <a:cs typeface="Times New Roman" panose="02020603050405020304" pitchFamily="18" charset="0"/>
              </a:rPr>
              <a:t>The system of multiple identifiers has in many cases enabled non-compliance</a:t>
            </a:r>
            <a:r>
              <a:rPr lang="en-GB" sz="1600" dirty="0">
                <a:latin typeface="Candara" panose="020E0502030303020204" pitchFamily="34" charset="0"/>
                <a:ea typeface="Calibri" panose="020F0502020204030204" pitchFamily="34" charset="0"/>
                <a:cs typeface="Times New Roman" panose="02020603050405020304" pitchFamily="18" charset="0"/>
              </a:rPr>
              <a:t>, especially in a country like Nigeria with multiple tax institutions and jurisdictions.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0CAC5BB0-41AA-38E2-DCF0-14BD85B77A3D}"/>
              </a:ext>
            </a:extLst>
          </p:cNvPr>
          <p:cNvPicPr/>
          <p:nvPr/>
        </p:nvPicPr>
        <p:blipFill>
          <a:blip r:embed="rId3"/>
          <a:stretch>
            <a:fillRect/>
          </a:stretch>
        </p:blipFill>
        <p:spPr>
          <a:xfrm>
            <a:off x="127901" y="100142"/>
            <a:ext cx="1129399" cy="394624"/>
          </a:xfrm>
          <a:prstGeom prst="rect">
            <a:avLst/>
          </a:prstGeom>
        </p:spPr>
      </p:pic>
    </p:spTree>
    <p:extLst>
      <p:ext uri="{BB962C8B-B14F-4D97-AF65-F5344CB8AC3E}">
        <p14:creationId xmlns:p14="http://schemas.microsoft.com/office/powerpoint/2010/main" val="54567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E25D849-FEC1-7E4B-E2AA-200567DCFD3F}"/>
              </a:ext>
            </a:extLst>
          </p:cNvPr>
          <p:cNvGraphicFramePr/>
          <p:nvPr>
            <p:extLst>
              <p:ext uri="{D42A27DB-BD31-4B8C-83A1-F6EECF244321}">
                <p14:modId xmlns:p14="http://schemas.microsoft.com/office/powerpoint/2010/main" val="608508767"/>
              </p:ext>
            </p:extLst>
          </p:nvPr>
        </p:nvGraphicFramePr>
        <p:xfrm>
          <a:off x="6275537" y="1567867"/>
          <a:ext cx="5686321" cy="470755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D46186D-7645-B68D-E463-CF04DB2E53C1}"/>
              </a:ext>
            </a:extLst>
          </p:cNvPr>
          <p:cNvSpPr txBox="1"/>
          <p:nvPr/>
        </p:nvSpPr>
        <p:spPr>
          <a:xfrm>
            <a:off x="311567" y="520132"/>
            <a:ext cx="9588172" cy="769441"/>
          </a:xfrm>
          <a:prstGeom prst="rect">
            <a:avLst/>
          </a:prstGeom>
          <a:noFill/>
        </p:spPr>
        <p:txBody>
          <a:bodyPr wrap="square">
            <a:spAutoFit/>
          </a:bodyPr>
          <a:lstStyle/>
          <a:p>
            <a:r>
              <a:rPr lang="en-GB" sz="4400" b="1" dirty="0">
                <a:effectLst/>
                <a:latin typeface="Candara" panose="020E0502030303020204" pitchFamily="34" charset="0"/>
                <a:ea typeface="Calibri" panose="020F0502020204030204" pitchFamily="34" charset="0"/>
                <a:cs typeface="Times New Roman" panose="02020603050405020304" pitchFamily="18" charset="0"/>
              </a:rPr>
              <a:t>The Road to Digital Tax Administration </a:t>
            </a:r>
            <a:endParaRPr lang="en-GB" sz="4400" dirty="0"/>
          </a:p>
        </p:txBody>
      </p:sp>
      <p:sp>
        <p:nvSpPr>
          <p:cNvPr id="6" name="TextBox 5">
            <a:extLst>
              <a:ext uri="{FF2B5EF4-FFF2-40B4-BE49-F238E27FC236}">
                <a16:creationId xmlns:a16="http://schemas.microsoft.com/office/drawing/2014/main" id="{5E797DE4-7199-0B12-2ED0-58C41AE4E637}"/>
              </a:ext>
            </a:extLst>
          </p:cNvPr>
          <p:cNvSpPr txBox="1"/>
          <p:nvPr/>
        </p:nvSpPr>
        <p:spPr>
          <a:xfrm>
            <a:off x="382656" y="1458202"/>
            <a:ext cx="6038021" cy="5402248"/>
          </a:xfrm>
          <a:prstGeom prst="rect">
            <a:avLst/>
          </a:prstGeom>
          <a:noFill/>
        </p:spPr>
        <p:txBody>
          <a:bodyPr wrap="square">
            <a:spAutoFit/>
          </a:bodyPr>
          <a:lstStyle/>
          <a:p>
            <a:pPr marL="285750" indent="-285750">
              <a:lnSpc>
                <a:spcPct val="115000"/>
              </a:lnSpc>
              <a:spcAft>
                <a:spcPts val="800"/>
              </a:spcAft>
              <a:buFont typeface="Arial" panose="020B0604020202020204" pitchFamily="34" charset="0"/>
              <a:buChar char="•"/>
            </a:pPr>
            <a:r>
              <a:rPr lang="en-GB" sz="1600" dirty="0">
                <a:effectLst/>
                <a:latin typeface="Candara" panose="020E0502030303020204" pitchFamily="34" charset="0"/>
                <a:ea typeface="Calibri" panose="020F0502020204030204" pitchFamily="34" charset="0"/>
                <a:cs typeface="Times New Roman" panose="02020603050405020304" pitchFamily="18" charset="0"/>
              </a:rPr>
              <a:t>Digital penetration in tax processes has been greater in service areas such as e-payment, e-receipting and e-registration where 32, 29 and 23 states respectively reported that they have automated these processes. </a:t>
            </a:r>
          </a:p>
          <a:p>
            <a:pPr marL="285750" indent="-285750">
              <a:lnSpc>
                <a:spcPct val="115000"/>
              </a:lnSpc>
              <a:spcAft>
                <a:spcPts val="800"/>
              </a:spcAft>
              <a:buFont typeface="Arial" panose="020B0604020202020204" pitchFamily="34" charset="0"/>
              <a:buChar char="•"/>
            </a:pPr>
            <a:r>
              <a:rPr lang="en-GB" sz="1600" dirty="0">
                <a:latin typeface="Candara" panose="020E0502030303020204" pitchFamily="34" charset="0"/>
                <a:ea typeface="Calibri" panose="020F0502020204030204" pitchFamily="34" charset="0"/>
                <a:cs typeface="Times New Roman" panose="02020603050405020304" pitchFamily="18" charset="0"/>
              </a:rPr>
              <a:t>A</a:t>
            </a:r>
            <a:r>
              <a:rPr lang="en-GB" sz="1600" dirty="0">
                <a:effectLst/>
                <a:latin typeface="Candara" panose="020E0502030303020204" pitchFamily="34" charset="0"/>
                <a:ea typeface="Calibri" panose="020F0502020204030204" pitchFamily="34" charset="0"/>
                <a:cs typeface="Times New Roman" panose="02020603050405020304" pitchFamily="18" charset="0"/>
              </a:rPr>
              <a:t>ll states have adopted cashless payment channels for corporates to make the payment of PAYE online, while 29 states are using point of sale (</a:t>
            </a:r>
            <a:r>
              <a:rPr lang="en-GB" sz="1600" dirty="0" err="1">
                <a:effectLst/>
                <a:latin typeface="Candara" panose="020E0502030303020204" pitchFamily="34" charset="0"/>
                <a:ea typeface="Calibri" panose="020F0502020204030204" pitchFamily="34" charset="0"/>
                <a:cs typeface="Times New Roman" panose="02020603050405020304" pitchFamily="18" charset="0"/>
              </a:rPr>
              <a:t>PoS</a:t>
            </a:r>
            <a:r>
              <a:rPr lang="en-GB" sz="1600" dirty="0">
                <a:effectLst/>
                <a:latin typeface="Candara" panose="020E0502030303020204" pitchFamily="34" charset="0"/>
                <a:ea typeface="Calibri" panose="020F0502020204030204" pitchFamily="34" charset="0"/>
                <a:cs typeface="Times New Roman" panose="02020603050405020304" pitchFamily="18" charset="0"/>
              </a:rPr>
              <a:t>) machines or USSD channels for the informal sector workers. </a:t>
            </a:r>
          </a:p>
          <a:p>
            <a:pPr marL="285750" indent="-285750">
              <a:lnSpc>
                <a:spcPct val="115000"/>
              </a:lnSpc>
              <a:spcAft>
                <a:spcPts val="800"/>
              </a:spcAft>
              <a:buFont typeface="Arial" panose="020B0604020202020204" pitchFamily="34" charset="0"/>
              <a:buChar char="•"/>
            </a:pPr>
            <a:r>
              <a:rPr lang="en-GB" sz="1600" dirty="0">
                <a:effectLst/>
                <a:latin typeface="Candara" panose="020E0502030303020204" pitchFamily="34" charset="0"/>
                <a:ea typeface="Calibri" panose="020F0502020204030204" pitchFamily="34" charset="0"/>
                <a:cs typeface="Times New Roman" panose="02020603050405020304" pitchFamily="18" charset="0"/>
              </a:rPr>
              <a:t>Digitalisation in accounting and objection processes have lagged, highlighting a disruption in the taxpayer service journey. </a:t>
            </a:r>
          </a:p>
          <a:p>
            <a:pPr>
              <a:lnSpc>
                <a:spcPct val="115000"/>
              </a:lnSpc>
              <a:spcAft>
                <a:spcPts val="800"/>
              </a:spcAft>
            </a:pPr>
            <a:endParaRPr lang="en-GB" sz="1050"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800"/>
              </a:spcAft>
            </a:pPr>
            <a:endParaRPr lang="en-GB" sz="1600"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GB" sz="1600" b="1" dirty="0">
                <a:effectLst/>
                <a:latin typeface="Candara" panose="020E0502030303020204" pitchFamily="34" charset="0"/>
                <a:ea typeface="Calibri" panose="020F0502020204030204" pitchFamily="34" charset="0"/>
                <a:cs typeface="Times New Roman" panose="02020603050405020304" pitchFamily="18" charset="0"/>
              </a:rPr>
              <a:t>A healthy tax administration is one which builds trust and provides great customer experience, where it is easy to get things right, and hard to get things wrong, one which minimises the cost of administration, and one which continually evolves to reduce taxpayers time to comply.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llout: Double Bent Line with Accent Bar 2">
            <a:extLst>
              <a:ext uri="{FF2B5EF4-FFF2-40B4-BE49-F238E27FC236}">
                <a16:creationId xmlns:a16="http://schemas.microsoft.com/office/drawing/2014/main" id="{4633713E-7614-299A-1A81-5B9BA3AA5D7C}"/>
              </a:ext>
            </a:extLst>
          </p:cNvPr>
          <p:cNvSpPr/>
          <p:nvPr/>
        </p:nvSpPr>
        <p:spPr>
          <a:xfrm>
            <a:off x="382656" y="5057924"/>
            <a:ext cx="176088" cy="123217"/>
          </a:xfrm>
          <a:prstGeom prst="accentCallout3">
            <a:avLst/>
          </a:prstGeom>
          <a:solidFill>
            <a:schemeClr val="accent6">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A8C2DF5-BF80-4201-9F19-09D9A757710F}"/>
              </a:ext>
            </a:extLst>
          </p:cNvPr>
          <p:cNvPicPr/>
          <p:nvPr/>
        </p:nvPicPr>
        <p:blipFill>
          <a:blip r:embed="rId3"/>
          <a:stretch>
            <a:fillRect/>
          </a:stretch>
        </p:blipFill>
        <p:spPr>
          <a:xfrm>
            <a:off x="127901" y="100142"/>
            <a:ext cx="1129399" cy="394624"/>
          </a:xfrm>
          <a:prstGeom prst="rect">
            <a:avLst/>
          </a:prstGeom>
        </p:spPr>
      </p:pic>
    </p:spTree>
    <p:extLst>
      <p:ext uri="{BB962C8B-B14F-4D97-AF65-F5344CB8AC3E}">
        <p14:creationId xmlns:p14="http://schemas.microsoft.com/office/powerpoint/2010/main" val="3211079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6E4ABB-72F2-DC39-F6CD-88DD73662D0D}"/>
              </a:ext>
            </a:extLst>
          </p:cNvPr>
          <p:cNvSpPr>
            <a:spLocks noGrp="1"/>
          </p:cNvSpPr>
          <p:nvPr>
            <p:ph type="title"/>
          </p:nvPr>
        </p:nvSpPr>
        <p:spPr>
          <a:xfrm>
            <a:off x="376030" y="189834"/>
            <a:ext cx="10515600" cy="1325563"/>
          </a:xfrm>
        </p:spPr>
        <p:txBody>
          <a:bodyPr>
            <a:normAutofit/>
          </a:bodyPr>
          <a:lstStyle/>
          <a:p>
            <a:r>
              <a:rPr lang="en-GB" b="1" dirty="0">
                <a:effectLst/>
                <a:latin typeface="Candara" panose="020E0502030303020204" pitchFamily="34" charset="0"/>
                <a:ea typeface="Times New Roman" panose="02020603050405020304" pitchFamily="18" charset="0"/>
                <a:cs typeface="Calibri" panose="020F0502020204030204" pitchFamily="34" charset="0"/>
              </a:rPr>
              <a:t>Unlocking New Revenue Sources</a:t>
            </a:r>
            <a:endParaRPr lang="en-GB" dirty="0"/>
          </a:p>
        </p:txBody>
      </p:sp>
      <p:sp>
        <p:nvSpPr>
          <p:cNvPr id="6" name="Content Placeholder 5">
            <a:extLst>
              <a:ext uri="{FF2B5EF4-FFF2-40B4-BE49-F238E27FC236}">
                <a16:creationId xmlns:a16="http://schemas.microsoft.com/office/drawing/2014/main" id="{A6B680F8-9347-CAFC-CDE8-74F1240E2C66}"/>
              </a:ext>
            </a:extLst>
          </p:cNvPr>
          <p:cNvSpPr>
            <a:spLocks noGrp="1"/>
          </p:cNvSpPr>
          <p:nvPr>
            <p:ph sz="half" idx="2"/>
          </p:nvPr>
        </p:nvSpPr>
        <p:spPr>
          <a:xfrm>
            <a:off x="5794514" y="1253330"/>
            <a:ext cx="6299752" cy="5397891"/>
          </a:xfrm>
        </p:spPr>
        <p:txBody>
          <a:bodyPr>
            <a:noAutofit/>
          </a:bodyPr>
          <a:lstStyle/>
          <a:p>
            <a:r>
              <a:rPr lang="en-GB" sz="1500" dirty="0">
                <a:effectLst/>
                <a:latin typeface="Candara" panose="020E0502030303020204" pitchFamily="34" charset="0"/>
                <a:ea typeface="Times New Roman" panose="02020603050405020304" pitchFamily="18" charset="0"/>
                <a:cs typeface="Calibri" panose="020F0502020204030204" pitchFamily="34" charset="0"/>
              </a:rPr>
              <a:t>Across the major contact-intensive taxes, road taxes were reported as the easiest taxes to collect, followed by direct assessment from informal sector workers. Direct assessment from informal sector workers have been made easier to collect with the use of the presumptive tax framework which was introduced in 2015 as the method of assessment where for all practical purposes, the income of the taxpayer cannot be ascertained, or records are not kept in a retrievable manner. </a:t>
            </a:r>
          </a:p>
          <a:p>
            <a:r>
              <a:rPr lang="en-GB" sz="1500" dirty="0">
                <a:effectLst/>
                <a:latin typeface="Candara" panose="020E0502030303020204" pitchFamily="34" charset="0"/>
                <a:ea typeface="Times New Roman" panose="02020603050405020304" pitchFamily="18" charset="0"/>
                <a:cs typeface="Calibri" panose="020F0502020204030204" pitchFamily="34" charset="0"/>
              </a:rPr>
              <a:t>Based on the elf-assessment of states, the ease of collecting road and presumptive taxes contrasts with the difficulty in collecting land use charge, property tax and mining and quarrying fees. </a:t>
            </a:r>
          </a:p>
          <a:p>
            <a:r>
              <a:rPr lang="en-GB" sz="1500" dirty="0">
                <a:effectLst/>
                <a:latin typeface="Candara" panose="020E0502030303020204" pitchFamily="34" charset="0"/>
                <a:ea typeface="Times New Roman" panose="02020603050405020304" pitchFamily="18" charset="0"/>
                <a:cs typeface="Calibri" panose="020F0502020204030204" pitchFamily="34" charset="0"/>
              </a:rPr>
              <a:t>Some argue that the constitutional framework for tenement has hindered states’ attempt to redesign their property tax, coupled with the lack of a comprehensive law on property taxation, lack of jurisprudence as well as lack of review of the Land Use Charge Laws. </a:t>
            </a:r>
          </a:p>
          <a:p>
            <a:r>
              <a:rPr lang="en-GB" sz="1500" dirty="0">
                <a:effectLst/>
                <a:latin typeface="Candara" panose="020E0502030303020204" pitchFamily="34" charset="0"/>
                <a:ea typeface="Times New Roman" panose="02020603050405020304" pitchFamily="18" charset="0"/>
                <a:cs typeface="Calibri" panose="020F0502020204030204" pitchFamily="34" charset="0"/>
              </a:rPr>
              <a:t>31 States have so far drafted new regulations to establish the institutional arrangements required to effectively apply the Land Use Charge Laws in their jurisdictions. </a:t>
            </a:r>
          </a:p>
          <a:p>
            <a:pPr marL="0" indent="0">
              <a:buNone/>
            </a:pPr>
            <a:endParaRPr lang="en-GB" sz="900" dirty="0">
              <a:latin typeface="Candara" panose="020E0502030303020204" pitchFamily="34" charset="0"/>
              <a:ea typeface="Times New Roman" panose="02020603050405020304" pitchFamily="18" charset="0"/>
              <a:cs typeface="Calibri" panose="020F0502020204030204" pitchFamily="34" charset="0"/>
            </a:endParaRPr>
          </a:p>
          <a:p>
            <a:pPr marL="0" indent="0">
              <a:buNone/>
            </a:pPr>
            <a:r>
              <a:rPr lang="en-GB" sz="1500" b="1" dirty="0">
                <a:effectLst/>
                <a:latin typeface="Candara" panose="020E0502030303020204" pitchFamily="34" charset="0"/>
                <a:ea typeface="Times New Roman" panose="02020603050405020304" pitchFamily="18" charset="0"/>
                <a:cs typeface="Calibri" panose="020F0502020204030204" pitchFamily="34" charset="0"/>
              </a:rPr>
              <a:t>New regulations have become necessary because existing Land Use Charge Laws have not been specific enough to ensure the medium to long term active use of geospatial data in the preparation and issuance of demand notices on a real time basis. Over 4 million property records in urban areas have so far been collected across the 36 states. </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llout: Double Bent Line with Accent Bar 1">
            <a:extLst>
              <a:ext uri="{FF2B5EF4-FFF2-40B4-BE49-F238E27FC236}">
                <a16:creationId xmlns:a16="http://schemas.microsoft.com/office/drawing/2014/main" id="{24C82CA5-6F1C-BF94-1AAF-3E1601A47B9F}"/>
              </a:ext>
            </a:extLst>
          </p:cNvPr>
          <p:cNvSpPr/>
          <p:nvPr/>
        </p:nvSpPr>
        <p:spPr>
          <a:xfrm>
            <a:off x="5829300" y="5346159"/>
            <a:ext cx="176088" cy="123217"/>
          </a:xfrm>
          <a:prstGeom prst="accentCallout3">
            <a:avLst/>
          </a:prstGeom>
          <a:solidFill>
            <a:schemeClr val="accent6">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000BF6F6-DC02-1D95-6DD8-1BB517BAB710}"/>
              </a:ext>
            </a:extLst>
          </p:cNvPr>
          <p:cNvPicPr/>
          <p:nvPr/>
        </p:nvPicPr>
        <p:blipFill>
          <a:blip r:embed="rId2"/>
          <a:stretch>
            <a:fillRect/>
          </a:stretch>
        </p:blipFill>
        <p:spPr>
          <a:xfrm>
            <a:off x="127901" y="100142"/>
            <a:ext cx="1129399" cy="394624"/>
          </a:xfrm>
          <a:prstGeom prst="rect">
            <a:avLst/>
          </a:prstGeom>
        </p:spPr>
      </p:pic>
      <p:graphicFrame>
        <p:nvGraphicFramePr>
          <p:cNvPr id="9" name="Content Placeholder 8">
            <a:extLst>
              <a:ext uri="{FF2B5EF4-FFF2-40B4-BE49-F238E27FC236}">
                <a16:creationId xmlns:a16="http://schemas.microsoft.com/office/drawing/2014/main" id="{5DBF4912-50D2-A485-2D60-AE1846CB8DDD}"/>
              </a:ext>
            </a:extLst>
          </p:cNvPr>
          <p:cNvGraphicFramePr>
            <a:graphicFrameLocks noGrp="1"/>
          </p:cNvGraphicFramePr>
          <p:nvPr>
            <p:ph sz="half" idx="1"/>
            <p:extLst>
              <p:ext uri="{D42A27DB-BD31-4B8C-83A1-F6EECF244321}">
                <p14:modId xmlns:p14="http://schemas.microsoft.com/office/powerpoint/2010/main" val="4077009399"/>
              </p:ext>
            </p:extLst>
          </p:nvPr>
        </p:nvGraphicFramePr>
        <p:xfrm>
          <a:off x="282437" y="1501407"/>
          <a:ext cx="5605670" cy="39679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2289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F72FC5-D507-2759-6DC8-9634F8EED534}"/>
              </a:ext>
            </a:extLst>
          </p:cNvPr>
          <p:cNvSpPr>
            <a:spLocks noGrp="1"/>
          </p:cNvSpPr>
          <p:nvPr>
            <p:ph type="title"/>
          </p:nvPr>
        </p:nvSpPr>
        <p:spPr>
          <a:xfrm>
            <a:off x="1137034" y="609597"/>
            <a:ext cx="9392421" cy="1330841"/>
          </a:xfrm>
        </p:spPr>
        <p:txBody>
          <a:bodyPr vert="horz" lIns="91440" tIns="45720" rIns="91440" bIns="45720" rtlCol="0" anchor="ctr">
            <a:normAutofit/>
          </a:bodyPr>
          <a:lstStyle/>
          <a:p>
            <a:r>
              <a:rPr lang="en-US" b="1" kern="1200" dirty="0">
                <a:solidFill>
                  <a:schemeClr val="tx1"/>
                </a:solidFill>
                <a:effectLst/>
                <a:latin typeface="Candara" panose="020E0502030303020204" pitchFamily="34" charset="0"/>
              </a:rPr>
              <a:t>Strengthening Revenue Budgeting and Reporting </a:t>
            </a:r>
            <a:endParaRPr lang="en-US" kern="1200" dirty="0">
              <a:solidFill>
                <a:schemeClr val="tx1"/>
              </a:solidFill>
              <a:latin typeface="Candara" panose="020E0502030303020204" pitchFamily="34" charset="0"/>
            </a:endParaRPr>
          </a:p>
        </p:txBody>
      </p:sp>
      <p:sp>
        <p:nvSpPr>
          <p:cNvPr id="6" name="TextBox 5">
            <a:extLst>
              <a:ext uri="{FF2B5EF4-FFF2-40B4-BE49-F238E27FC236}">
                <a16:creationId xmlns:a16="http://schemas.microsoft.com/office/drawing/2014/main" id="{CF603D51-7A81-0C0D-0256-778776C39657}"/>
              </a:ext>
            </a:extLst>
          </p:cNvPr>
          <p:cNvSpPr txBox="1"/>
          <p:nvPr/>
        </p:nvSpPr>
        <p:spPr>
          <a:xfrm>
            <a:off x="1076273" y="2501031"/>
            <a:ext cx="4958966" cy="3917773"/>
          </a:xfrm>
          <a:prstGeom prst="rect">
            <a:avLst/>
          </a:prstGeom>
        </p:spPr>
        <p:txBody>
          <a:bodyPr vert="horz" lIns="91440" tIns="45720" rIns="91440" bIns="45720" rtlCol="0">
            <a:normAutofit/>
          </a:bodyPr>
          <a:lstStyle/>
          <a:p>
            <a:pPr marL="285750" indent="-228600">
              <a:lnSpc>
                <a:spcPct val="90000"/>
              </a:lnSpc>
              <a:spcAft>
                <a:spcPts val="800"/>
              </a:spcAft>
              <a:buFont typeface="Arial" panose="020B0604020202020204" pitchFamily="34" charset="0"/>
              <a:buChar char="•"/>
            </a:pPr>
            <a:r>
              <a:rPr lang="en-US" dirty="0">
                <a:effectLst/>
                <a:latin typeface="Candara" panose="020E0502030303020204" pitchFamily="34" charset="0"/>
              </a:rPr>
              <a:t>Higher revenue performances mean realistic budgets and more effective use of government resources. </a:t>
            </a:r>
          </a:p>
          <a:p>
            <a:pPr marL="285750" indent="-228600">
              <a:lnSpc>
                <a:spcPct val="90000"/>
              </a:lnSpc>
              <a:spcAft>
                <a:spcPts val="800"/>
              </a:spcAft>
              <a:buFont typeface="Arial" panose="020B0604020202020204" pitchFamily="34" charset="0"/>
              <a:buChar char="•"/>
            </a:pPr>
            <a:r>
              <a:rPr lang="en-GB" dirty="0">
                <a:effectLst/>
                <a:latin typeface="Candara" panose="020E0502030303020204" pitchFamily="34" charset="0"/>
              </a:rPr>
              <a:t>In 2021, the performance of IGR budgets reached a notable milestone of 94% on average across the 36 States. </a:t>
            </a:r>
            <a:r>
              <a:rPr lang="en-US" dirty="0">
                <a:effectLst/>
                <a:latin typeface="Candara" panose="020E0502030303020204" pitchFamily="34" charset="0"/>
              </a:rPr>
              <a:t>Although this single identifier masks the variation that exists from state to state, the trend reinforces the active role of tax authorities in meeting the revenue goals of states. </a:t>
            </a:r>
          </a:p>
          <a:p>
            <a:pPr marL="285750" indent="-228600">
              <a:lnSpc>
                <a:spcPct val="90000"/>
              </a:lnSpc>
              <a:spcAft>
                <a:spcPts val="800"/>
              </a:spcAft>
              <a:buFont typeface="Arial" panose="020B0604020202020204" pitchFamily="34" charset="0"/>
              <a:buChar char="•"/>
            </a:pPr>
            <a:r>
              <a:rPr lang="en-US" dirty="0">
                <a:effectLst/>
                <a:latin typeface="Candara" panose="020E0502030303020204" pitchFamily="34" charset="0"/>
              </a:rPr>
              <a:t>Based on states’ self-assessment, 32 states have adopted the use of a revenue budget and reporting template to guide MDAs target setting during the budgeting cycle. </a:t>
            </a:r>
            <a:endParaRPr lang="en-US" dirty="0">
              <a:latin typeface="Candara" panose="020E0502030303020204" pitchFamily="34" charset="0"/>
            </a:endParaRPr>
          </a:p>
        </p:txBody>
      </p:sp>
      <p:sp>
        <p:nvSpPr>
          <p:cNvPr id="15" name="Freeform: Shape 14">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Graphical user interface, application, chat or text message, website&#10;&#10;Description automatically generated">
            <a:extLst>
              <a:ext uri="{FF2B5EF4-FFF2-40B4-BE49-F238E27FC236}">
                <a16:creationId xmlns:a16="http://schemas.microsoft.com/office/drawing/2014/main" id="{812A0FB9-6E61-7ED7-E4B1-FABFA4ABD0E9}"/>
              </a:ext>
            </a:extLst>
          </p:cNvPr>
          <p:cNvPicPr/>
          <p:nvPr/>
        </p:nvPicPr>
        <p:blipFill>
          <a:blip r:embed="rId2"/>
          <a:stretch>
            <a:fillRect/>
          </a:stretch>
        </p:blipFill>
        <p:spPr>
          <a:xfrm>
            <a:off x="127901" y="100142"/>
            <a:ext cx="1129399" cy="394624"/>
          </a:xfrm>
          <a:prstGeom prst="rect">
            <a:avLst/>
          </a:prstGeom>
        </p:spPr>
      </p:pic>
      <p:graphicFrame>
        <p:nvGraphicFramePr>
          <p:cNvPr id="4" name="Content Placeholder 3">
            <a:extLst>
              <a:ext uri="{FF2B5EF4-FFF2-40B4-BE49-F238E27FC236}">
                <a16:creationId xmlns:a16="http://schemas.microsoft.com/office/drawing/2014/main" id="{B43E3240-31DE-ED6B-88BA-FA5964B7FB53}"/>
              </a:ext>
            </a:extLst>
          </p:cNvPr>
          <p:cNvGraphicFramePr>
            <a:graphicFrameLocks noGrp="1"/>
          </p:cNvGraphicFramePr>
          <p:nvPr>
            <p:ph idx="1"/>
            <p:extLst>
              <p:ext uri="{D42A27DB-BD31-4B8C-83A1-F6EECF244321}">
                <p14:modId xmlns:p14="http://schemas.microsoft.com/office/powerpoint/2010/main" val="1435224343"/>
              </p:ext>
            </p:extLst>
          </p:nvPr>
        </p:nvGraphicFramePr>
        <p:xfrm>
          <a:off x="6719367" y="2184914"/>
          <a:ext cx="4788505" cy="37559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044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5A17B9-262D-935D-579F-050458533DA6}"/>
              </a:ext>
            </a:extLst>
          </p:cNvPr>
          <p:cNvSpPr>
            <a:spLocks noGrp="1"/>
          </p:cNvSpPr>
          <p:nvPr>
            <p:ph type="title"/>
          </p:nvPr>
        </p:nvSpPr>
        <p:spPr>
          <a:xfrm>
            <a:off x="839788" y="457200"/>
            <a:ext cx="7960263" cy="692092"/>
          </a:xfrm>
        </p:spPr>
        <p:txBody>
          <a:bodyPr/>
          <a:lstStyle/>
          <a:p>
            <a:r>
              <a:rPr lang="en-GB" sz="3200" dirty="0">
                <a:latin typeface="Candara" panose="020E0502030303020204" pitchFamily="34" charset="0"/>
                <a:ea typeface="Calibri" panose="020F0502020204030204" pitchFamily="34" charset="0"/>
                <a:cs typeface="Times New Roman" panose="02020603050405020304" pitchFamily="18" charset="0"/>
              </a:rPr>
              <a:t>T</a:t>
            </a:r>
            <a:r>
              <a:rPr lang="en-GB" sz="3200" dirty="0">
                <a:effectLst/>
                <a:latin typeface="Candara" panose="020E0502030303020204" pitchFamily="34" charset="0"/>
                <a:ea typeface="Calibri" panose="020F0502020204030204" pitchFamily="34" charset="0"/>
                <a:cs typeface="Times New Roman" panose="02020603050405020304" pitchFamily="18" charset="0"/>
              </a:rPr>
              <a:t>he impact of each tax reform varies</a:t>
            </a:r>
            <a:endParaRPr lang="en-GB" dirty="0"/>
          </a:p>
        </p:txBody>
      </p:sp>
      <p:sp>
        <p:nvSpPr>
          <p:cNvPr id="6" name="Text Placeholder 5">
            <a:extLst>
              <a:ext uri="{FF2B5EF4-FFF2-40B4-BE49-F238E27FC236}">
                <a16:creationId xmlns:a16="http://schemas.microsoft.com/office/drawing/2014/main" id="{B9A3FA58-F178-4FD2-673D-3858FAE21062}"/>
              </a:ext>
            </a:extLst>
          </p:cNvPr>
          <p:cNvSpPr>
            <a:spLocks noGrp="1"/>
          </p:cNvSpPr>
          <p:nvPr>
            <p:ph type="body" sz="half" idx="2"/>
          </p:nvPr>
        </p:nvSpPr>
        <p:spPr>
          <a:xfrm>
            <a:off x="6806325" y="1378744"/>
            <a:ext cx="4857591" cy="5108850"/>
          </a:xfrm>
        </p:spPr>
        <p:txBody>
          <a:bodyPr>
            <a:noAutofit/>
          </a:bodyPr>
          <a:lstStyle/>
          <a:p>
            <a:pPr marL="285750" indent="-285750">
              <a:buFont typeface="Arial" panose="020B0604020202020204" pitchFamily="34" charset="0"/>
              <a:buChar char="•"/>
            </a:pPr>
            <a:r>
              <a:rPr lang="en-GB" sz="1800" dirty="0">
                <a:latin typeface="Candara" panose="020E0502030303020204" pitchFamily="34" charset="0"/>
                <a:ea typeface="Calibri" panose="020F0502020204030204" pitchFamily="34" charset="0"/>
                <a:cs typeface="Times New Roman" panose="02020603050405020304" pitchFamily="18" charset="0"/>
              </a:rPr>
              <a:t>Full administrative and financial autonomy are vital for </a:t>
            </a:r>
            <a:r>
              <a:rPr lang="en-GB" sz="1800" dirty="0">
                <a:effectLst/>
                <a:latin typeface="Candara" panose="020E0502030303020204" pitchFamily="34" charset="0"/>
                <a:ea typeface="Calibri" panose="020F0502020204030204" pitchFamily="34" charset="0"/>
                <a:cs typeface="Times New Roman" panose="02020603050405020304" pitchFamily="18" charset="0"/>
              </a:rPr>
              <a:t>tax authorities to raise more revenues, improve their internal organisational management and raise the quality of taxpayer services. </a:t>
            </a:r>
          </a:p>
          <a:p>
            <a:pPr marL="285750" indent="-285750">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Tax-for-service spending are encouraged to build public trust and legitimacy for the tax administration system and consequently to encourage tax compliance from a wider tax base (especially the informal sector).</a:t>
            </a:r>
          </a:p>
          <a:p>
            <a:pPr marL="285750" indent="-285750">
              <a:buFont typeface="Arial" panose="020B0604020202020204" pitchFamily="34" charset="0"/>
              <a:buChar char="•"/>
            </a:pPr>
            <a:r>
              <a:rPr lang="en-GB" sz="1800" dirty="0">
                <a:latin typeface="Candara" panose="020E0502030303020204" pitchFamily="34" charset="0"/>
                <a:ea typeface="Calibri" panose="020F0502020204030204" pitchFamily="34" charset="0"/>
                <a:cs typeface="Times New Roman" panose="02020603050405020304" pitchFamily="18" charset="0"/>
              </a:rPr>
              <a:t>T</a:t>
            </a:r>
            <a:r>
              <a:rPr lang="en-GB" sz="1800" dirty="0">
                <a:effectLst/>
                <a:latin typeface="Candara" panose="020E0502030303020204" pitchFamily="34" charset="0"/>
                <a:ea typeface="Calibri" panose="020F0502020204030204" pitchFamily="34" charset="0"/>
                <a:cs typeface="Times New Roman" panose="02020603050405020304" pitchFamily="18" charset="0"/>
              </a:rPr>
              <a:t>he consolidation and harmonisation of tax laws and rates in each jurisdiction provides the basis for an organised tax environment, especially in a country like Nigeria where the state and local government have separate tax jurisdictions. In the immediate term, the CRC brings to light all previously unreported revenue lines.</a:t>
            </a:r>
            <a:endParaRPr lang="en-GB" sz="1800" dirty="0"/>
          </a:p>
          <a:p>
            <a:endParaRPr lang="en-GB" sz="1800" dirty="0"/>
          </a:p>
        </p:txBody>
      </p:sp>
      <p:graphicFrame>
        <p:nvGraphicFramePr>
          <p:cNvPr id="7" name="Content Placeholder 6">
            <a:extLst>
              <a:ext uri="{FF2B5EF4-FFF2-40B4-BE49-F238E27FC236}">
                <a16:creationId xmlns:a16="http://schemas.microsoft.com/office/drawing/2014/main" id="{4A3CD0B4-CB7A-6B64-7912-C74D2C18351C}"/>
              </a:ext>
            </a:extLst>
          </p:cNvPr>
          <p:cNvGraphicFramePr>
            <a:graphicFrameLocks noGrp="1"/>
          </p:cNvGraphicFramePr>
          <p:nvPr>
            <p:ph idx="1"/>
            <p:extLst>
              <p:ext uri="{D42A27DB-BD31-4B8C-83A1-F6EECF244321}">
                <p14:modId xmlns:p14="http://schemas.microsoft.com/office/powerpoint/2010/main" val="2199222014"/>
              </p:ext>
            </p:extLst>
          </p:nvPr>
        </p:nvGraphicFramePr>
        <p:xfrm>
          <a:off x="163927" y="1202498"/>
          <a:ext cx="6704012" cy="55475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0650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5A17B9-262D-935D-579F-050458533DA6}"/>
              </a:ext>
            </a:extLst>
          </p:cNvPr>
          <p:cNvSpPr>
            <a:spLocks noGrp="1"/>
          </p:cNvSpPr>
          <p:nvPr>
            <p:ph type="title"/>
          </p:nvPr>
        </p:nvSpPr>
        <p:spPr>
          <a:xfrm>
            <a:off x="637768" y="398143"/>
            <a:ext cx="6805715" cy="745435"/>
          </a:xfrm>
        </p:spPr>
        <p:txBody>
          <a:bodyPr>
            <a:normAutofit/>
          </a:bodyPr>
          <a:lstStyle/>
          <a:p>
            <a:r>
              <a:rPr lang="en-GB" sz="3200" dirty="0">
                <a:latin typeface="Candara" panose="020E0502030303020204" pitchFamily="34" charset="0"/>
                <a:ea typeface="Calibri" panose="020F0502020204030204" pitchFamily="34" charset="0"/>
                <a:cs typeface="Times New Roman" panose="02020603050405020304" pitchFamily="18" charset="0"/>
              </a:rPr>
              <a:t>Binding constraints of tax reforms</a:t>
            </a:r>
            <a:endParaRPr lang="en-GB" dirty="0"/>
          </a:p>
        </p:txBody>
      </p:sp>
      <p:sp>
        <p:nvSpPr>
          <p:cNvPr id="6" name="Text Placeholder 5">
            <a:extLst>
              <a:ext uri="{FF2B5EF4-FFF2-40B4-BE49-F238E27FC236}">
                <a16:creationId xmlns:a16="http://schemas.microsoft.com/office/drawing/2014/main" id="{B9A3FA58-F178-4FD2-673D-3858FAE21062}"/>
              </a:ext>
            </a:extLst>
          </p:cNvPr>
          <p:cNvSpPr>
            <a:spLocks noGrp="1"/>
          </p:cNvSpPr>
          <p:nvPr>
            <p:ph type="body" sz="half" idx="2"/>
          </p:nvPr>
        </p:nvSpPr>
        <p:spPr>
          <a:xfrm>
            <a:off x="6651073" y="1326875"/>
            <a:ext cx="5232882" cy="5213073"/>
          </a:xfrm>
        </p:spPr>
        <p:txBody>
          <a:bodyPr>
            <a:normAutofit fontScale="85000" lnSpcReduction="10000"/>
          </a:bodyPr>
          <a:lstStyle/>
          <a:p>
            <a:pPr marL="285750" indent="-285750">
              <a:lnSpc>
                <a:spcPct val="110000"/>
              </a:lnSpc>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Administrative and financial autonomy featured predominantly as the reform affected by the four (4) burning issues. Beyond a law that empowers the tax authority to be the sole revenue collecting and reporting agency, strong political commitment of the executive is required to provide a central posture for all MDAs, the mobilisation of people, technology systems and processes to drive tax administration; and a favourable disposition of citizens to administer taxes without fear. </a:t>
            </a:r>
          </a:p>
          <a:p>
            <a:pPr marL="285750" indent="-285750">
              <a:lnSpc>
                <a:spcPct val="110000"/>
              </a:lnSpc>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Beyond the legal process of tax consolidation through the state house of assembly, the CRC requires the harmonisation of all state and local government tax rates (including all levies, fees. and fines) and the elimination of duplicate taxes. CRCs are resource dependent because of the need for a continuous cycle of updates and public sensitization. </a:t>
            </a:r>
          </a:p>
          <a:p>
            <a:pPr marL="285750" indent="-285750">
              <a:lnSpc>
                <a:spcPct val="110000"/>
              </a:lnSpc>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Tax for service spending on the other hand is viewed as the most flexible reform because it is adjustable to the needs and development stage of tax administration in each State. </a:t>
            </a:r>
            <a:endParaRPr lang="en-GB" dirty="0"/>
          </a:p>
        </p:txBody>
      </p:sp>
      <p:graphicFrame>
        <p:nvGraphicFramePr>
          <p:cNvPr id="5" name="Content Placeholder 4">
            <a:extLst>
              <a:ext uri="{FF2B5EF4-FFF2-40B4-BE49-F238E27FC236}">
                <a16:creationId xmlns:a16="http://schemas.microsoft.com/office/drawing/2014/main" id="{C65D3EB0-A9AC-06CD-49A3-E167AE73A89C}"/>
              </a:ext>
            </a:extLst>
          </p:cNvPr>
          <p:cNvGraphicFramePr>
            <a:graphicFrameLocks noGrp="1"/>
          </p:cNvGraphicFramePr>
          <p:nvPr>
            <p:ph idx="1"/>
            <p:extLst>
              <p:ext uri="{D42A27DB-BD31-4B8C-83A1-F6EECF244321}">
                <p14:modId xmlns:p14="http://schemas.microsoft.com/office/powerpoint/2010/main" val="2257911843"/>
              </p:ext>
            </p:extLst>
          </p:nvPr>
        </p:nvGraphicFramePr>
        <p:xfrm>
          <a:off x="233499" y="843308"/>
          <a:ext cx="6843161" cy="55574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8335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E6DD435-9DCA-D1B4-5F4D-556306007A42}"/>
              </a:ext>
            </a:extLst>
          </p:cNvPr>
          <p:cNvSpPr>
            <a:spLocks noGrp="1"/>
          </p:cNvSpPr>
          <p:nvPr>
            <p:ph type="title"/>
          </p:nvPr>
        </p:nvSpPr>
        <p:spPr>
          <a:xfrm>
            <a:off x="1137036" y="548640"/>
            <a:ext cx="10431187" cy="1188720"/>
          </a:xfrm>
        </p:spPr>
        <p:txBody>
          <a:bodyPr>
            <a:normAutofit/>
          </a:bodyPr>
          <a:lstStyle/>
          <a:p>
            <a:r>
              <a:rPr lang="en-GB" sz="3700" b="1" dirty="0">
                <a:solidFill>
                  <a:schemeClr val="tx1">
                    <a:lumMod val="85000"/>
                    <a:lumOff val="15000"/>
                  </a:schemeClr>
                </a:solidFill>
                <a:latin typeface="Candara" panose="020E0502030303020204" pitchFamily="34" charset="0"/>
              </a:rPr>
              <a:t>Conclusion – the increasing role of tax authorities</a:t>
            </a:r>
          </a:p>
        </p:txBody>
      </p:sp>
      <p:sp>
        <p:nvSpPr>
          <p:cNvPr id="3" name="Content Placeholder 2">
            <a:extLst>
              <a:ext uri="{FF2B5EF4-FFF2-40B4-BE49-F238E27FC236}">
                <a16:creationId xmlns:a16="http://schemas.microsoft.com/office/drawing/2014/main" id="{C588966D-EF48-1D6C-CEDD-B4F1A98EB253}"/>
              </a:ext>
            </a:extLst>
          </p:cNvPr>
          <p:cNvSpPr>
            <a:spLocks noGrp="1"/>
          </p:cNvSpPr>
          <p:nvPr>
            <p:ph idx="1"/>
          </p:nvPr>
        </p:nvSpPr>
        <p:spPr>
          <a:xfrm>
            <a:off x="884854" y="1785642"/>
            <a:ext cx="10047767" cy="4769556"/>
          </a:xfrm>
        </p:spPr>
        <p:txBody>
          <a:bodyPr anchor="ctr">
            <a:noAutofit/>
          </a:bodyPr>
          <a:lstStyle/>
          <a:p>
            <a:pPr>
              <a:spcAft>
                <a:spcPts val="800"/>
              </a:spcAft>
            </a:pPr>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Times New Roman" panose="02020603050405020304" pitchFamily="18" charset="0"/>
              </a:rPr>
              <a:t>In the last decade, Nigeria has experienced an unprecedented level of tax reform. Unlike at the federal level, the trigger at the state-level was not from a business community call for a better business environment, but from the impact of failing oil revenues which had destabilised the budgets of state governments during the mid-2014 – 2016 fiscal crisis.  </a:t>
            </a:r>
          </a:p>
          <a:p>
            <a:pPr>
              <a:spcAft>
                <a:spcPts val="800"/>
              </a:spcAft>
            </a:pPr>
            <a:r>
              <a:rPr lang="en-GB" sz="1300" dirty="0">
                <a:solidFill>
                  <a:schemeClr val="tx1">
                    <a:lumMod val="85000"/>
                    <a:lumOff val="15000"/>
                  </a:schemeClr>
                </a:solidFill>
                <a:latin typeface="Candara" panose="020E0502030303020204" pitchFamily="34" charset="0"/>
                <a:ea typeface="Calibri" panose="020F0502020204030204" pitchFamily="34" charset="0"/>
                <a:cs typeface="Times New Roman" panose="02020603050405020304" pitchFamily="18" charset="0"/>
              </a:rPr>
              <a:t>In</a:t>
            </a:r>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Times New Roman" panose="02020603050405020304" pitchFamily="18" charset="0"/>
              </a:rPr>
              <a:t> 2017, all State governments reached a consensus on the importance of DRM following the set up two DRM-focused technical assistance programmes within the NGF. Governors also committed to signing an action plan on revenue generation first at a joint NGF-JTB retreat which held on the 28</a:t>
            </a:r>
            <a:r>
              <a:rPr lang="en-GB" sz="1300" baseline="30000" dirty="0">
                <a:solidFill>
                  <a:schemeClr val="tx1">
                    <a:lumMod val="85000"/>
                    <a:lumOff val="15000"/>
                  </a:schemeClr>
                </a:solidFill>
                <a:effectLst/>
                <a:latin typeface="Candara" panose="020E0502030303020204" pitchFamily="34" charset="0"/>
                <a:ea typeface="Calibri" panose="020F0502020204030204" pitchFamily="34" charset="0"/>
                <a:cs typeface="Times New Roman" panose="02020603050405020304" pitchFamily="18" charset="0"/>
              </a:rPr>
              <a:t>th</a:t>
            </a:r>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Times New Roman" panose="02020603050405020304" pitchFamily="18" charset="0"/>
              </a:rPr>
              <a:t> of October 2019 at Transcorp Hilton Abuja and later at the Seattle Declaration reached at the end of a 2-day meeting on Human Capital Development (HCD) convened by the Aliko Dangote Foundation, the Bill and Melinda Gates Foundation (BMGF) and the NGF in November 2019 in Seattle Washington, US.</a:t>
            </a:r>
            <a:endParaRPr lang="en-GB" sz="13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1200"/>
              </a:spcBef>
              <a:spcAft>
                <a:spcPts val="800"/>
              </a:spcAft>
            </a:pPr>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Times New Roman" panose="02020603050405020304" pitchFamily="18" charset="0"/>
              </a:rPr>
              <a:t>The most progressive reforms have focused on tax consolidation and codification through the signing of a CRC in nearly all states to end multiple taxation, although more than half of them have not yet been able to achieve full administrative and financial autonomy as enshrined in their revenue laws.</a:t>
            </a:r>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Helvetica" panose="020B0604020202020204" pitchFamily="34" charset="0"/>
              </a:rPr>
              <a:t> Although many states are placidly progressing on the tax reform journey, they are still hampered by their inability to self-run – a prerequisite to implement more competitive structures needed to transform their tax administration – including hiring more professionals and procuring technological requirements.  </a:t>
            </a:r>
            <a:endParaRPr lang="en-GB" sz="13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Helvetica" panose="020B0604020202020204" pitchFamily="34" charset="0"/>
              </a:rPr>
              <a:t>Where tax authorities have been fully supported by the state governors</a:t>
            </a:r>
            <a:r>
              <a:rPr lang="en-GB" sz="1300" dirty="0">
                <a:solidFill>
                  <a:schemeClr val="tx1">
                    <a:lumMod val="85000"/>
                    <a:lumOff val="15000"/>
                  </a:schemeClr>
                </a:solidFill>
                <a:effectLst/>
                <a:highlight>
                  <a:srgbClr val="FFFF00"/>
                </a:highlight>
                <a:latin typeface="Candara" panose="020E0502030303020204" pitchFamily="34" charset="0"/>
                <a:ea typeface="Calibri" panose="020F0502020204030204" pitchFamily="34" charset="0"/>
                <a:cs typeface="Helvetica" panose="020B0604020202020204" pitchFamily="34" charset="0"/>
              </a:rPr>
              <a:t>, administrative changes have led to increased digitalisation, taxpayer compliance, and tax revenues</a:t>
            </a:r>
            <a:r>
              <a:rPr lang="en-GB" sz="1300" dirty="0">
                <a:solidFill>
                  <a:schemeClr val="tx1">
                    <a:lumMod val="85000"/>
                    <a:lumOff val="15000"/>
                  </a:schemeClr>
                </a:solidFill>
                <a:effectLst/>
                <a:latin typeface="Candara" panose="020E0502030303020204" pitchFamily="34" charset="0"/>
                <a:ea typeface="Calibri" panose="020F0502020204030204" pitchFamily="34" charset="0"/>
                <a:cs typeface="Helvetica" panose="020B0604020202020204" pitchFamily="34" charset="0"/>
              </a:rPr>
              <a:t>, although the scope of collection remains generally challenging for taxes on mining and quarrying, land use and property. Ultimately, tax authorities are now playing an active role in defining the fiscal headroom of state governments. Through tax-for-service programmes, they are also helping to build much-needed public trust and legitimacy.</a:t>
            </a:r>
            <a:endParaRPr lang="en-GB" sz="13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07550EB-0B48-7AC9-28F2-E56C0AE89E51}"/>
              </a:ext>
            </a:extLst>
          </p:cNvPr>
          <p:cNvPicPr/>
          <p:nvPr/>
        </p:nvPicPr>
        <p:blipFill>
          <a:blip r:embed="rId2"/>
          <a:stretch>
            <a:fillRect/>
          </a:stretch>
        </p:blipFill>
        <p:spPr>
          <a:xfrm>
            <a:off x="127901" y="100142"/>
            <a:ext cx="1129399" cy="394624"/>
          </a:xfrm>
          <a:prstGeom prst="rect">
            <a:avLst/>
          </a:prstGeom>
        </p:spPr>
      </p:pic>
    </p:spTree>
    <p:extLst>
      <p:ext uri="{BB962C8B-B14F-4D97-AF65-F5344CB8AC3E}">
        <p14:creationId xmlns:p14="http://schemas.microsoft.com/office/powerpoint/2010/main" val="1434189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4EC903-D865-C7B0-7AEB-4CE752DBBC56}"/>
              </a:ext>
            </a:extLst>
          </p:cNvPr>
          <p:cNvSpPr>
            <a:spLocks noGrp="1"/>
          </p:cNvSpPr>
          <p:nvPr>
            <p:ph type="title"/>
          </p:nvPr>
        </p:nvSpPr>
        <p:spPr/>
        <p:txBody>
          <a:bodyPr/>
          <a:lstStyle/>
          <a:p>
            <a:r>
              <a:rPr lang="en-GB" b="1" dirty="0">
                <a:latin typeface="Candara" panose="020E0502030303020204" pitchFamily="34" charset="0"/>
              </a:rPr>
              <a:t>How to improve the quality of tax reforms</a:t>
            </a:r>
          </a:p>
        </p:txBody>
      </p:sp>
      <p:sp>
        <p:nvSpPr>
          <p:cNvPr id="5" name="Content Placeholder 4">
            <a:extLst>
              <a:ext uri="{FF2B5EF4-FFF2-40B4-BE49-F238E27FC236}">
                <a16:creationId xmlns:a16="http://schemas.microsoft.com/office/drawing/2014/main" id="{04DF84CA-482C-831E-0E3F-B800F2CFBA15}"/>
              </a:ext>
            </a:extLst>
          </p:cNvPr>
          <p:cNvSpPr>
            <a:spLocks noGrp="1"/>
          </p:cNvSpPr>
          <p:nvPr>
            <p:ph idx="1"/>
          </p:nvPr>
        </p:nvSpPr>
        <p:spPr>
          <a:xfrm>
            <a:off x="606287" y="1500292"/>
            <a:ext cx="11278024" cy="4936682"/>
          </a:xfrm>
        </p:spPr>
        <p:txBody>
          <a:bodyPr>
            <a:noAutofit/>
          </a:bodyPr>
          <a:lstStyle/>
          <a:p>
            <a:pPr marL="342900" lvl="0" indent="-342900">
              <a:lnSpc>
                <a:spcPct val="115000"/>
              </a:lnSpc>
              <a:spcBef>
                <a:spcPts val="1200"/>
              </a:spcBef>
              <a:spcAft>
                <a:spcPts val="800"/>
              </a:spcAft>
              <a:buFont typeface="+mj-lt"/>
              <a:buAutoNum type="arabicPeriod"/>
            </a:pPr>
            <a:r>
              <a:rPr lang="en-GB" sz="1700" dirty="0">
                <a:effectLst/>
                <a:latin typeface="Candara" panose="020E0502030303020204" pitchFamily="34" charset="0"/>
                <a:ea typeface="Calibri" panose="020F0502020204030204" pitchFamily="34" charset="0"/>
                <a:cs typeface="Times New Roman" panose="02020603050405020304" pitchFamily="18" charset="0"/>
              </a:rPr>
              <a:t>Tax reforms are associated with strong resistance from vested interests, from elites who may bear the greatest burden of taxation and institutions that benefit from a dysfunctional revenue system. </a:t>
            </a:r>
          </a:p>
          <a:p>
            <a:pPr marL="342900" lvl="0" indent="-342900">
              <a:lnSpc>
                <a:spcPct val="115000"/>
              </a:lnSpc>
              <a:spcBef>
                <a:spcPts val="1200"/>
              </a:spcBef>
              <a:spcAft>
                <a:spcPts val="800"/>
              </a:spcAft>
              <a:buFont typeface="+mj-lt"/>
              <a:buAutoNum type="arabicPeriod"/>
            </a:pPr>
            <a:r>
              <a:rPr lang="en-GB" sz="1700" dirty="0">
                <a:effectLst/>
                <a:latin typeface="Candara" panose="020E0502030303020204" pitchFamily="34" charset="0"/>
                <a:ea typeface="Calibri" panose="020F0502020204030204" pitchFamily="34" charset="0"/>
                <a:cs typeface="Times New Roman" panose="02020603050405020304" pitchFamily="18" charset="0"/>
              </a:rPr>
              <a:t>There are highly potential ‘inflection points’ for tax reforms such as during periods of fiscal crisis or political transition. These points can be fleeting, and if the window closes before the reform is implemented, the reform will likely not go the long haul.</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1200"/>
              </a:spcBef>
              <a:spcAft>
                <a:spcPts val="800"/>
              </a:spcAft>
              <a:buFont typeface="+mj-lt"/>
              <a:buAutoNum type="arabicPeriod"/>
            </a:pPr>
            <a:r>
              <a:rPr lang="en-GB" sz="1700" dirty="0">
                <a:effectLst/>
                <a:latin typeface="Candara" panose="020E0502030303020204" pitchFamily="34" charset="0"/>
                <a:ea typeface="Calibri" panose="020F0502020204030204" pitchFamily="34" charset="0"/>
                <a:cs typeface="Times New Roman" panose="02020603050405020304" pitchFamily="18" charset="0"/>
              </a:rPr>
              <a:t>Tax reforms can best be implemented after a pathway of change (how can change happen) is designed. This may be informed by a comprehensive political economy analysis of each tax reform that will unpack the incentives or interests that shape the behaviours of the stakeholders that will be involved or impacted by the reform.</a:t>
            </a:r>
          </a:p>
          <a:p>
            <a:pPr marL="342900" lvl="0" indent="-342900">
              <a:lnSpc>
                <a:spcPct val="115000"/>
              </a:lnSpc>
              <a:spcBef>
                <a:spcPts val="1200"/>
              </a:spcBef>
              <a:spcAft>
                <a:spcPts val="800"/>
              </a:spcAft>
              <a:buFont typeface="+mj-lt"/>
              <a:buAutoNum type="arabicPeriod"/>
            </a:pPr>
            <a:r>
              <a:rPr lang="en-GB" sz="1700" dirty="0">
                <a:effectLst/>
                <a:latin typeface="Candara" panose="020E0502030303020204" pitchFamily="34" charset="0"/>
                <a:ea typeface="Calibri" panose="020F0502020204030204" pitchFamily="34" charset="0"/>
                <a:cs typeface="Times New Roman" panose="02020603050405020304" pitchFamily="18" charset="0"/>
              </a:rPr>
              <a:t>Establishing the link between tax reforms and the state-society relations provides the legitimacy needed to gain public support. This legitimacy is not only externally-given (from the public) but from within the tax/revenue institutions.</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1200"/>
              </a:spcBef>
              <a:spcAft>
                <a:spcPts val="800"/>
              </a:spcAft>
              <a:buFont typeface="+mj-lt"/>
              <a:buAutoNum type="arabicPeriod"/>
            </a:pPr>
            <a:r>
              <a:rPr lang="en-GB" sz="1700" dirty="0">
                <a:effectLst/>
                <a:latin typeface="Candara" panose="020E0502030303020204" pitchFamily="34" charset="0"/>
                <a:ea typeface="Calibri" panose="020F0502020204030204" pitchFamily="34" charset="0"/>
                <a:cs typeface="Times New Roman" panose="02020603050405020304" pitchFamily="18" charset="0"/>
              </a:rPr>
              <a:t>Finally, the binding constraints that stifle the implementation of tax reforms and the actions required to resolve them makes tax reforms a state-wide action that must be driven vertically from the executive to the lowest activity officer, horizontally across multiple agencies and within each institution across its business units.</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5251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B405957-9E22-2E79-920F-26B1FB642A94}"/>
              </a:ext>
            </a:extLst>
          </p:cNvPr>
          <p:cNvSpPr>
            <a:spLocks noGrp="1"/>
          </p:cNvSpPr>
          <p:nvPr>
            <p:ph idx="1"/>
          </p:nvPr>
        </p:nvSpPr>
        <p:spPr>
          <a:xfrm>
            <a:off x="1941207" y="2752316"/>
            <a:ext cx="8309586" cy="2756848"/>
          </a:xfrm>
        </p:spPr>
        <p:txBody>
          <a:bodyPr>
            <a:normAutofit/>
          </a:bodyPr>
          <a:lstStyle/>
          <a:p>
            <a:pPr marL="0" indent="0" algn="ctr">
              <a:buNone/>
            </a:pPr>
            <a:endParaRPr lang="en-US" sz="1800" dirty="0">
              <a:latin typeface="Candara" panose="020E0502030303020204" pitchFamily="34" charset="0"/>
            </a:endParaRPr>
          </a:p>
          <a:p>
            <a:pPr marL="0" indent="0" algn="ctr">
              <a:buNone/>
            </a:pPr>
            <a:r>
              <a:rPr lang="en-US" sz="1800" dirty="0">
                <a:latin typeface="Candara" panose="020E0502030303020204" pitchFamily="34" charset="0"/>
              </a:rPr>
              <a:t>David Nabena</a:t>
            </a:r>
          </a:p>
          <a:p>
            <a:pPr marL="0" indent="0" algn="ctr">
              <a:buNone/>
            </a:pPr>
            <a:r>
              <a:rPr lang="en-US" sz="1800" dirty="0">
                <a:latin typeface="Candara" panose="020E0502030303020204" pitchFamily="34" charset="0"/>
              </a:rPr>
              <a:t>Chief Economist</a:t>
            </a:r>
          </a:p>
          <a:p>
            <a:pPr marL="0" indent="0" algn="ctr">
              <a:buNone/>
            </a:pPr>
            <a:r>
              <a:rPr lang="en-US" sz="1800" dirty="0">
                <a:latin typeface="Candara" panose="020E0502030303020204" pitchFamily="34" charset="0"/>
              </a:rPr>
              <a:t>dnabena@ngf.org.ng </a:t>
            </a:r>
          </a:p>
          <a:p>
            <a:pPr marL="0" indent="0" algn="ctr">
              <a:buNone/>
            </a:pPr>
            <a:r>
              <a:rPr lang="en-US" sz="1800" dirty="0">
                <a:latin typeface="Candara" panose="020E0502030303020204" pitchFamily="34" charset="0"/>
              </a:rPr>
              <a:t>www.ngf.org.ng</a:t>
            </a:r>
          </a:p>
          <a:p>
            <a:endParaRPr lang="en-GB" sz="1800" dirty="0"/>
          </a:p>
        </p:txBody>
      </p:sp>
      <p:pic>
        <p:nvPicPr>
          <p:cNvPr id="7" name="Picture 6">
            <a:extLst>
              <a:ext uri="{FF2B5EF4-FFF2-40B4-BE49-F238E27FC236}">
                <a16:creationId xmlns:a16="http://schemas.microsoft.com/office/drawing/2014/main" id="{B0A741CA-BCBC-68F8-861F-E98D7A23CAC8}"/>
              </a:ext>
            </a:extLst>
          </p:cNvPr>
          <p:cNvPicPr/>
          <p:nvPr/>
        </p:nvPicPr>
        <p:blipFill>
          <a:blip r:embed="rId2"/>
          <a:stretch>
            <a:fillRect/>
          </a:stretch>
        </p:blipFill>
        <p:spPr>
          <a:xfrm>
            <a:off x="4487630" y="800441"/>
            <a:ext cx="3216739" cy="1236529"/>
          </a:xfrm>
          <a:prstGeom prst="rect">
            <a:avLst/>
          </a:prstGeom>
        </p:spPr>
      </p:pic>
    </p:spTree>
    <p:extLst>
      <p:ext uri="{BB962C8B-B14F-4D97-AF65-F5344CB8AC3E}">
        <p14:creationId xmlns:p14="http://schemas.microsoft.com/office/powerpoint/2010/main" val="379447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3B51-7EE5-0E2E-B85B-A54685D90EDB}"/>
              </a:ext>
            </a:extLst>
          </p:cNvPr>
          <p:cNvSpPr>
            <a:spLocks noGrp="1"/>
          </p:cNvSpPr>
          <p:nvPr>
            <p:ph type="title"/>
          </p:nvPr>
        </p:nvSpPr>
        <p:spPr>
          <a:xfrm>
            <a:off x="308221" y="243139"/>
            <a:ext cx="8791229" cy="1069975"/>
          </a:xfrm>
        </p:spPr>
        <p:txBody>
          <a:bodyPr>
            <a:normAutofit fontScale="90000"/>
          </a:bodyPr>
          <a:lstStyle/>
          <a:p>
            <a:r>
              <a:rPr lang="en-GB" sz="4400" b="1" dirty="0">
                <a:effectLst/>
                <a:latin typeface="Candara" panose="020E0502030303020204" pitchFamily="34" charset="0"/>
                <a:ea typeface="Calibri" panose="020F0502020204030204" pitchFamily="34" charset="0"/>
                <a:cs typeface="Times New Roman" panose="02020603050405020304" pitchFamily="18" charset="0"/>
              </a:rPr>
              <a:t>Increasing role of domestic revenues</a:t>
            </a:r>
            <a:endParaRPr lang="en-GB" sz="4400" dirty="0"/>
          </a:p>
        </p:txBody>
      </p:sp>
      <p:sp>
        <p:nvSpPr>
          <p:cNvPr id="4" name="Text Placeholder 3">
            <a:extLst>
              <a:ext uri="{FF2B5EF4-FFF2-40B4-BE49-F238E27FC236}">
                <a16:creationId xmlns:a16="http://schemas.microsoft.com/office/drawing/2014/main" id="{08CED07D-C8E7-DEA0-D087-5B3C1155D3B4}"/>
              </a:ext>
            </a:extLst>
          </p:cNvPr>
          <p:cNvSpPr>
            <a:spLocks noGrp="1"/>
          </p:cNvSpPr>
          <p:nvPr>
            <p:ph type="body" sz="half" idx="2"/>
          </p:nvPr>
        </p:nvSpPr>
        <p:spPr>
          <a:xfrm>
            <a:off x="506896" y="1689652"/>
            <a:ext cx="10928419" cy="4999382"/>
          </a:xfrm>
        </p:spPr>
        <p:txBody>
          <a:bodyPr>
            <a:normAutofit lnSpcReduction="10000"/>
          </a:bodyPr>
          <a:lstStyle/>
          <a:p>
            <a:pPr marL="285750" indent="-285750">
              <a:lnSpc>
                <a:spcPct val="150000"/>
              </a:lnSpc>
              <a:buFont typeface="Arial" panose="020B0604020202020204" pitchFamily="34" charset="0"/>
              <a:buChar char="•"/>
            </a:pPr>
            <a:r>
              <a:rPr lang="en-GB" sz="1800" dirty="0">
                <a:latin typeface="Candara" panose="020E0502030303020204" pitchFamily="34" charset="0"/>
                <a:ea typeface="Calibri" panose="020F0502020204030204" pitchFamily="34" charset="0"/>
                <a:cs typeface="Times New Roman" panose="02020603050405020304" pitchFamily="18" charset="0"/>
              </a:rPr>
              <a:t>I</a:t>
            </a:r>
            <a:r>
              <a:rPr lang="en-GB" sz="1800" dirty="0">
                <a:effectLst/>
                <a:latin typeface="Candara" panose="020E0502030303020204" pitchFamily="34" charset="0"/>
                <a:ea typeface="Calibri" panose="020F0502020204030204" pitchFamily="34" charset="0"/>
                <a:cs typeface="Times New Roman" panose="02020603050405020304" pitchFamily="18" charset="0"/>
              </a:rPr>
              <a:t>ncreasing global interest in domestic revenue mobilisation, particularly taxation (</a:t>
            </a:r>
            <a:r>
              <a:rPr lang="en-GB" sz="1800" dirty="0" err="1">
                <a:effectLst/>
                <a:latin typeface="Candara" panose="020E0502030303020204" pitchFamily="34" charset="0"/>
                <a:ea typeface="Calibri" panose="020F0502020204030204" pitchFamily="34" charset="0"/>
                <a:cs typeface="Times New Roman" panose="02020603050405020304" pitchFamily="18" charset="0"/>
              </a:rPr>
              <a:t>Fjeldstad</a:t>
            </a:r>
            <a:r>
              <a:rPr lang="en-GB" sz="1800" dirty="0">
                <a:effectLst/>
                <a:latin typeface="Candara" panose="020E0502030303020204" pitchFamily="34" charset="0"/>
                <a:ea typeface="Calibri" panose="020F0502020204030204" pitchFamily="34" charset="0"/>
                <a:cs typeface="Times New Roman" panose="02020603050405020304" pitchFamily="18" charset="0"/>
              </a:rPr>
              <a:t>, 2014). </a:t>
            </a:r>
          </a:p>
          <a:p>
            <a:pPr marL="285750" indent="-285750">
              <a:lnSpc>
                <a:spcPct val="150000"/>
              </a:lnSpc>
              <a:buFont typeface="Arial" panose="020B0604020202020204" pitchFamily="34" charset="0"/>
              <a:buChar char="•"/>
            </a:pPr>
            <a:r>
              <a:rPr lang="en-GB" sz="1800" dirty="0">
                <a:solidFill>
                  <a:srgbClr val="333333"/>
                </a:solidFill>
                <a:latin typeface="Candara" panose="020E0502030303020204" pitchFamily="34" charset="0"/>
                <a:ea typeface="Calibri" panose="020F0502020204030204" pitchFamily="34" charset="0"/>
                <a:cs typeface="Times New Roman" panose="02020603050405020304" pitchFamily="18" charset="0"/>
              </a:rPr>
              <a:t>P</a:t>
            </a:r>
            <a:r>
              <a:rPr lang="en-GB" sz="1800" dirty="0">
                <a:solidFill>
                  <a:srgbClr val="333333"/>
                </a:solidFill>
                <a:effectLst/>
                <a:latin typeface="Candara" panose="020E0502030303020204" pitchFamily="34" charset="0"/>
                <a:ea typeface="Calibri" panose="020F0502020204030204" pitchFamily="34" charset="0"/>
                <a:cs typeface="Times New Roman" panose="02020603050405020304" pitchFamily="18" charset="0"/>
              </a:rPr>
              <a:t>ush for tax reforms reflects a concern to better fund public spending and the renewed recognition of the centrality of taxation in state building and broader state-society relations. </a:t>
            </a:r>
          </a:p>
          <a:p>
            <a:pPr>
              <a:lnSpc>
                <a:spcPct val="150000"/>
              </a:lnSpc>
              <a:spcAft>
                <a:spcPts val="800"/>
              </a:spcAft>
            </a:pPr>
            <a:r>
              <a:rPr lang="en-GB" sz="2000" b="1" dirty="0">
                <a:effectLst/>
                <a:latin typeface="Candara" panose="020E0502030303020204" pitchFamily="34" charset="0"/>
                <a:ea typeface="Calibri" panose="020F0502020204030204" pitchFamily="34" charset="0"/>
                <a:cs typeface="Times New Roman" panose="02020603050405020304" pitchFamily="18" charset="0"/>
              </a:rPr>
              <a:t>Implication of tax reforms for States</a:t>
            </a:r>
          </a:p>
          <a:p>
            <a:pPr marL="342900" lvl="0" indent="-342900">
              <a:lnSpc>
                <a:spcPct val="150000"/>
              </a:lnSpc>
              <a:buFont typeface="Symbol" panose="05050102010706020507" pitchFamily="18" charset="2"/>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Better tax administrative practices </a:t>
            </a:r>
          </a:p>
          <a:p>
            <a:pPr marL="342900" lvl="0" indent="-342900">
              <a:lnSpc>
                <a:spcPct val="150000"/>
              </a:lnSpc>
              <a:buFont typeface="Symbol" panose="05050102010706020507" pitchFamily="18" charset="2"/>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Development financing (government administration, infrastructure provision, and social service delivery)</a:t>
            </a:r>
          </a:p>
          <a:p>
            <a:pPr marL="342900" lvl="0" indent="-342900">
              <a:lnSpc>
                <a:spcPct val="150000"/>
              </a:lnSpc>
              <a:buFont typeface="Symbol" panose="05050102010706020507" pitchFamily="18" charset="2"/>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Supporting private sector growth (promoting a fair and competitive tax system)</a:t>
            </a:r>
          </a:p>
          <a:p>
            <a:pPr marL="342900" lvl="0" indent="-342900">
              <a:lnSpc>
                <a:spcPct val="150000"/>
              </a:lnSpc>
              <a:spcAft>
                <a:spcPts val="800"/>
              </a:spcAft>
              <a:buFont typeface="Symbol" panose="05050102010706020507" pitchFamily="18" charset="2"/>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Enhancing state capacity and state-society relations</a:t>
            </a:r>
          </a:p>
          <a:p>
            <a:pPr marL="342900" lvl="0" indent="-342900">
              <a:lnSpc>
                <a:spcPct val="150000"/>
              </a:lnSpc>
              <a:spcAft>
                <a:spcPts val="800"/>
              </a:spcAft>
              <a:buFont typeface="Symbol" panose="05050102010706020507" pitchFamily="18" charset="2"/>
              <a:buChar char=""/>
            </a:pPr>
            <a:r>
              <a:rPr lang="en-GB" sz="1800" dirty="0">
                <a:latin typeface="Candara" panose="020E0502030303020204" pitchFamily="34" charset="0"/>
                <a:ea typeface="Calibri" panose="020F0502020204030204" pitchFamily="34" charset="0"/>
                <a:cs typeface="Times New Roman" panose="02020603050405020304" pitchFamily="18" charset="0"/>
              </a:rPr>
              <a:t>Reduced dependence on aid</a:t>
            </a: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endParaRPr lang="en-GB" sz="1800" dirty="0">
              <a:effectLst/>
              <a:latin typeface="Candara" panose="020E0502030303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8BF479C6-AE0B-EAF5-A3F2-9ADAC562E506}"/>
              </a:ext>
            </a:extLst>
          </p:cNvPr>
          <p:cNvPicPr/>
          <p:nvPr/>
        </p:nvPicPr>
        <p:blipFill>
          <a:blip r:embed="rId2"/>
          <a:stretch>
            <a:fillRect/>
          </a:stretch>
        </p:blipFill>
        <p:spPr>
          <a:xfrm>
            <a:off x="127901" y="100142"/>
            <a:ext cx="1129399" cy="394624"/>
          </a:xfrm>
          <a:prstGeom prst="rect">
            <a:avLst/>
          </a:prstGeom>
        </p:spPr>
      </p:pic>
    </p:spTree>
    <p:extLst>
      <p:ext uri="{BB962C8B-B14F-4D97-AF65-F5344CB8AC3E}">
        <p14:creationId xmlns:p14="http://schemas.microsoft.com/office/powerpoint/2010/main" val="192332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C724-1BEB-8B32-E283-30C9793BC164}"/>
              </a:ext>
            </a:extLst>
          </p:cNvPr>
          <p:cNvSpPr>
            <a:spLocks noGrp="1"/>
          </p:cNvSpPr>
          <p:nvPr>
            <p:ph type="title"/>
          </p:nvPr>
        </p:nvSpPr>
        <p:spPr/>
        <p:txBody>
          <a:bodyPr/>
          <a:lstStyle/>
          <a:p>
            <a:r>
              <a:rPr lang="en-GB" b="1" dirty="0">
                <a:latin typeface="Candara" panose="020E0502030303020204" pitchFamily="34" charset="0"/>
              </a:rPr>
              <a:t>DRM in figures</a:t>
            </a:r>
          </a:p>
        </p:txBody>
      </p:sp>
      <p:graphicFrame>
        <p:nvGraphicFramePr>
          <p:cNvPr id="5" name="Content Placeholder 4">
            <a:extLst>
              <a:ext uri="{FF2B5EF4-FFF2-40B4-BE49-F238E27FC236}">
                <a16:creationId xmlns:a16="http://schemas.microsoft.com/office/drawing/2014/main" id="{C22D1C53-3DF1-7DCB-3659-6AE08A74BB35}"/>
              </a:ext>
            </a:extLst>
          </p:cNvPr>
          <p:cNvGraphicFramePr>
            <a:graphicFrameLocks noGrp="1"/>
          </p:cNvGraphicFramePr>
          <p:nvPr>
            <p:ph sz="half" idx="1"/>
            <p:extLst>
              <p:ext uri="{D42A27DB-BD31-4B8C-83A1-F6EECF244321}">
                <p14:modId xmlns:p14="http://schemas.microsoft.com/office/powerpoint/2010/main" val="3024384692"/>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a:extLst>
              <a:ext uri="{FF2B5EF4-FFF2-40B4-BE49-F238E27FC236}">
                <a16:creationId xmlns:a16="http://schemas.microsoft.com/office/drawing/2014/main" id="{A5C39D7F-619D-4450-B6A3-7833099079AE}"/>
              </a:ext>
            </a:extLst>
          </p:cNvPr>
          <p:cNvGraphicFramePr>
            <a:graphicFrameLocks noGrp="1"/>
          </p:cNvGraphicFramePr>
          <p:nvPr>
            <p:ph sz="half" idx="2"/>
            <p:extLst>
              <p:ext uri="{D42A27DB-BD31-4B8C-83A1-F6EECF244321}">
                <p14:modId xmlns:p14="http://schemas.microsoft.com/office/powerpoint/2010/main" val="1883276547"/>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9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66AB5-0224-2D24-DF26-123D20068ABF}"/>
              </a:ext>
            </a:extLst>
          </p:cNvPr>
          <p:cNvSpPr>
            <a:spLocks noGrp="1"/>
          </p:cNvSpPr>
          <p:nvPr>
            <p:ph type="title"/>
          </p:nvPr>
        </p:nvSpPr>
        <p:spPr>
          <a:xfrm>
            <a:off x="788505" y="86829"/>
            <a:ext cx="10515600" cy="1325563"/>
          </a:xfrm>
        </p:spPr>
        <p:txBody>
          <a:bodyPr/>
          <a:lstStyle/>
          <a:p>
            <a:r>
              <a:rPr lang="en-GB" b="1" dirty="0">
                <a:latin typeface="Candara" panose="020E0502030303020204" pitchFamily="34" charset="0"/>
              </a:rPr>
              <a:t>Who contributes what?</a:t>
            </a:r>
          </a:p>
        </p:txBody>
      </p:sp>
      <p:graphicFrame>
        <p:nvGraphicFramePr>
          <p:cNvPr id="6" name="Content Placeholder 5">
            <a:extLst>
              <a:ext uri="{FF2B5EF4-FFF2-40B4-BE49-F238E27FC236}">
                <a16:creationId xmlns:a16="http://schemas.microsoft.com/office/drawing/2014/main" id="{8542DE97-35C2-D2CD-58A7-FD2A37B69462}"/>
              </a:ext>
            </a:extLst>
          </p:cNvPr>
          <p:cNvGraphicFramePr>
            <a:graphicFrameLocks noGrp="1"/>
          </p:cNvGraphicFramePr>
          <p:nvPr>
            <p:ph sz="half" idx="1"/>
            <p:extLst>
              <p:ext uri="{D42A27DB-BD31-4B8C-83A1-F6EECF244321}">
                <p14:modId xmlns:p14="http://schemas.microsoft.com/office/powerpoint/2010/main" val="613944923"/>
              </p:ext>
            </p:extLst>
          </p:nvPr>
        </p:nvGraphicFramePr>
        <p:xfrm>
          <a:off x="659295" y="1095153"/>
          <a:ext cx="5072269" cy="59250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a:extLst>
              <a:ext uri="{FF2B5EF4-FFF2-40B4-BE49-F238E27FC236}">
                <a16:creationId xmlns:a16="http://schemas.microsoft.com/office/drawing/2014/main" id="{340193CD-B50A-DDD6-B5CA-1F60B0D77830}"/>
              </a:ext>
            </a:extLst>
          </p:cNvPr>
          <p:cNvGraphicFramePr>
            <a:graphicFrameLocks noGrp="1"/>
          </p:cNvGraphicFramePr>
          <p:nvPr>
            <p:ph sz="half" idx="2"/>
            <p:extLst>
              <p:ext uri="{D42A27DB-BD31-4B8C-83A1-F6EECF244321}">
                <p14:modId xmlns:p14="http://schemas.microsoft.com/office/powerpoint/2010/main" val="1117153377"/>
              </p:ext>
            </p:extLst>
          </p:nvPr>
        </p:nvGraphicFramePr>
        <p:xfrm>
          <a:off x="5970181" y="1095152"/>
          <a:ext cx="5562524" cy="592504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5066A23-D708-8E8F-3E09-FBE8263F5A27}"/>
              </a:ext>
            </a:extLst>
          </p:cNvPr>
          <p:cNvSpPr txBox="1"/>
          <p:nvPr/>
        </p:nvSpPr>
        <p:spPr>
          <a:xfrm>
            <a:off x="4194312" y="3429000"/>
            <a:ext cx="670892" cy="369332"/>
          </a:xfrm>
          <a:prstGeom prst="rect">
            <a:avLst/>
          </a:prstGeom>
          <a:noFill/>
        </p:spPr>
        <p:txBody>
          <a:bodyPr wrap="square" rtlCol="0">
            <a:spAutoFit/>
          </a:bodyPr>
          <a:lstStyle/>
          <a:p>
            <a:r>
              <a:rPr lang="en-GB" dirty="0">
                <a:solidFill>
                  <a:srgbClr val="002060"/>
                </a:solidFill>
                <a:latin typeface="Candara" panose="020E0502030303020204" pitchFamily="34" charset="0"/>
              </a:rPr>
              <a:t>IGR</a:t>
            </a:r>
          </a:p>
        </p:txBody>
      </p:sp>
      <p:sp>
        <p:nvSpPr>
          <p:cNvPr id="4" name="TextBox 3">
            <a:extLst>
              <a:ext uri="{FF2B5EF4-FFF2-40B4-BE49-F238E27FC236}">
                <a16:creationId xmlns:a16="http://schemas.microsoft.com/office/drawing/2014/main" id="{52C3A536-9D12-FAC7-AE27-D9184FB9F82E}"/>
              </a:ext>
            </a:extLst>
          </p:cNvPr>
          <p:cNvSpPr txBox="1"/>
          <p:nvPr/>
        </p:nvSpPr>
        <p:spPr>
          <a:xfrm>
            <a:off x="9937472" y="3387587"/>
            <a:ext cx="742124" cy="369332"/>
          </a:xfrm>
          <a:prstGeom prst="rect">
            <a:avLst/>
          </a:prstGeom>
          <a:noFill/>
        </p:spPr>
        <p:txBody>
          <a:bodyPr wrap="square" rtlCol="0">
            <a:spAutoFit/>
          </a:bodyPr>
          <a:lstStyle/>
          <a:p>
            <a:r>
              <a:rPr lang="en-GB" dirty="0">
                <a:solidFill>
                  <a:srgbClr val="002060"/>
                </a:solidFill>
                <a:latin typeface="Candara" panose="020E0502030303020204" pitchFamily="34" charset="0"/>
              </a:rPr>
              <a:t>FAAC</a:t>
            </a:r>
          </a:p>
        </p:txBody>
      </p:sp>
    </p:spTree>
    <p:extLst>
      <p:ext uri="{BB962C8B-B14F-4D97-AF65-F5344CB8AC3E}">
        <p14:creationId xmlns:p14="http://schemas.microsoft.com/office/powerpoint/2010/main" val="2450959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3B51-7EE5-0E2E-B85B-A54685D90EDB}"/>
              </a:ext>
            </a:extLst>
          </p:cNvPr>
          <p:cNvSpPr>
            <a:spLocks noGrp="1"/>
          </p:cNvSpPr>
          <p:nvPr>
            <p:ph type="title"/>
          </p:nvPr>
        </p:nvSpPr>
        <p:spPr>
          <a:xfrm>
            <a:off x="308221" y="243139"/>
            <a:ext cx="8791229" cy="1069975"/>
          </a:xfrm>
        </p:spPr>
        <p:txBody>
          <a:bodyPr>
            <a:normAutofit/>
          </a:bodyPr>
          <a:lstStyle/>
          <a:p>
            <a:r>
              <a:rPr lang="en-GB" sz="4400" b="1" dirty="0">
                <a:effectLst/>
                <a:latin typeface="Candara" panose="020E0502030303020204" pitchFamily="34" charset="0"/>
                <a:ea typeface="Calibri" panose="020F0502020204030204" pitchFamily="34" charset="0"/>
                <a:cs typeface="Times New Roman" panose="02020603050405020304" pitchFamily="18" charset="0"/>
              </a:rPr>
              <a:t>The inflection point of tax reforms</a:t>
            </a:r>
            <a:endParaRPr lang="en-GB" sz="4400" dirty="0"/>
          </a:p>
        </p:txBody>
      </p:sp>
      <p:sp>
        <p:nvSpPr>
          <p:cNvPr id="4" name="Text Placeholder 3">
            <a:extLst>
              <a:ext uri="{FF2B5EF4-FFF2-40B4-BE49-F238E27FC236}">
                <a16:creationId xmlns:a16="http://schemas.microsoft.com/office/drawing/2014/main" id="{08CED07D-C8E7-DEA0-D087-5B3C1155D3B4}"/>
              </a:ext>
            </a:extLst>
          </p:cNvPr>
          <p:cNvSpPr>
            <a:spLocks noGrp="1"/>
          </p:cNvSpPr>
          <p:nvPr>
            <p:ph type="body" sz="half" idx="2"/>
          </p:nvPr>
        </p:nvSpPr>
        <p:spPr>
          <a:xfrm>
            <a:off x="215874" y="1635014"/>
            <a:ext cx="4967314" cy="4925273"/>
          </a:xfrm>
        </p:spPr>
        <p:txBody>
          <a:bodyPr>
            <a:noAutofit/>
          </a:bodyPr>
          <a:lstStyle/>
          <a:p>
            <a:pPr marL="285750" indent="-285750">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Tax reform at the state-level has received significant attention in the last decade, spurred by the mid-2014 – 2016 oil crisis which saw government revenues (% of GDP) decline by nearly half from 11% 2014 to 6% in 2016. </a:t>
            </a:r>
          </a:p>
          <a:p>
            <a:pPr marL="285750" indent="-285750">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The sharp revenue slump during the period revealed a previously overlooked risk – oil exports and oil revenues were more volatile than oil prices. </a:t>
            </a:r>
          </a:p>
          <a:p>
            <a:pPr marL="285750" indent="-285750">
              <a:buFont typeface="Arial" panose="020B0604020202020204" pitchFamily="34" charset="0"/>
              <a:buChar char="•"/>
            </a:pPr>
            <a:r>
              <a:rPr lang="en-GB" sz="1800" dirty="0">
                <a:effectLst/>
                <a:latin typeface="Candara" panose="020E0502030303020204" pitchFamily="34" charset="0"/>
                <a:ea typeface="Calibri" panose="020F0502020204030204" pitchFamily="34" charset="0"/>
                <a:cs typeface="Times New Roman" panose="02020603050405020304" pitchFamily="18" charset="0"/>
              </a:rPr>
              <a:t>The pathway of change for states was unlike the reform-stimulus at the federal level where tax reforms had long taken off in response to a national concern that the prevailing tax structures had not only imposed large costs on the national economy by distorting economic decisions, but that many were either unfair, unnecessarily complex, or highly subject to avoidance and evasion. </a:t>
            </a:r>
          </a:p>
        </p:txBody>
      </p:sp>
      <p:pic>
        <p:nvPicPr>
          <p:cNvPr id="12" name="Picture 11">
            <a:extLst>
              <a:ext uri="{FF2B5EF4-FFF2-40B4-BE49-F238E27FC236}">
                <a16:creationId xmlns:a16="http://schemas.microsoft.com/office/drawing/2014/main" id="{8BF479C6-AE0B-EAF5-A3F2-9ADAC562E506}"/>
              </a:ext>
            </a:extLst>
          </p:cNvPr>
          <p:cNvPicPr/>
          <p:nvPr/>
        </p:nvPicPr>
        <p:blipFill>
          <a:blip r:embed="rId2"/>
          <a:stretch>
            <a:fillRect/>
          </a:stretch>
        </p:blipFill>
        <p:spPr>
          <a:xfrm>
            <a:off x="127901" y="100142"/>
            <a:ext cx="1129399" cy="394624"/>
          </a:xfrm>
          <a:prstGeom prst="rect">
            <a:avLst/>
          </a:prstGeom>
        </p:spPr>
      </p:pic>
      <p:graphicFrame>
        <p:nvGraphicFramePr>
          <p:cNvPr id="8" name="Content Placeholder 7">
            <a:extLst>
              <a:ext uri="{FF2B5EF4-FFF2-40B4-BE49-F238E27FC236}">
                <a16:creationId xmlns:a16="http://schemas.microsoft.com/office/drawing/2014/main" id="{501E2D6C-1682-0AE0-D4F8-CAEF01911B6E}"/>
              </a:ext>
            </a:extLst>
          </p:cNvPr>
          <p:cNvGraphicFramePr>
            <a:graphicFrameLocks noGrp="1"/>
          </p:cNvGraphicFramePr>
          <p:nvPr>
            <p:ph idx="1"/>
            <p:extLst>
              <p:ext uri="{D42A27DB-BD31-4B8C-83A1-F6EECF244321}">
                <p14:modId xmlns:p14="http://schemas.microsoft.com/office/powerpoint/2010/main" val="1300197843"/>
              </p:ext>
            </p:extLst>
          </p:nvPr>
        </p:nvGraphicFramePr>
        <p:xfrm>
          <a:off x="4870174" y="1972340"/>
          <a:ext cx="7165882" cy="3976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432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D12E-312C-662E-D68E-C0D24793B35C}"/>
              </a:ext>
            </a:extLst>
          </p:cNvPr>
          <p:cNvSpPr>
            <a:spLocks noGrp="1"/>
          </p:cNvSpPr>
          <p:nvPr>
            <p:ph type="title"/>
          </p:nvPr>
        </p:nvSpPr>
        <p:spPr>
          <a:xfrm>
            <a:off x="243470" y="484747"/>
            <a:ext cx="11664175" cy="888651"/>
          </a:xfrm>
        </p:spPr>
        <p:txBody>
          <a:bodyPr>
            <a:normAutofit/>
          </a:bodyPr>
          <a:lstStyle/>
          <a:p>
            <a:r>
              <a:rPr lang="en-GB" sz="4400" b="1" dirty="0">
                <a:latin typeface="Candara" panose="020E0502030303020204" pitchFamily="34" charset="0"/>
              </a:rPr>
              <a:t>Ending multiple/double taxation</a:t>
            </a:r>
          </a:p>
        </p:txBody>
      </p:sp>
      <p:sp>
        <p:nvSpPr>
          <p:cNvPr id="4" name="Text Placeholder 3">
            <a:extLst>
              <a:ext uri="{FF2B5EF4-FFF2-40B4-BE49-F238E27FC236}">
                <a16:creationId xmlns:a16="http://schemas.microsoft.com/office/drawing/2014/main" id="{56EE4369-E710-C41F-DEBA-C556899930B9}"/>
              </a:ext>
            </a:extLst>
          </p:cNvPr>
          <p:cNvSpPr>
            <a:spLocks noGrp="1"/>
          </p:cNvSpPr>
          <p:nvPr>
            <p:ph type="body" sz="half" idx="2"/>
          </p:nvPr>
        </p:nvSpPr>
        <p:spPr>
          <a:xfrm>
            <a:off x="284355" y="1363379"/>
            <a:ext cx="8904371" cy="5048571"/>
          </a:xfrm>
        </p:spPr>
        <p:txBody>
          <a:bodyPr>
            <a:noAutofit/>
          </a:bodyPr>
          <a:lstStyle/>
          <a:p>
            <a:pPr>
              <a:lnSpc>
                <a:spcPct val="100000"/>
              </a:lnSpc>
            </a:pPr>
            <a:r>
              <a:rPr lang="en-GB" sz="1400" dirty="0">
                <a:effectLst/>
                <a:latin typeface="Candara" panose="020E0502030303020204" pitchFamily="34" charset="0"/>
                <a:ea typeface="Calibri" panose="020F0502020204030204" pitchFamily="34" charset="0"/>
                <a:cs typeface="Times New Roman" panose="02020603050405020304" pitchFamily="18" charset="0"/>
              </a:rPr>
              <a:t>Within the legal context, one of the primary tools for streamlining taxes and curtailing the rise of ‘nuisance’ taxes is the establishment of a consolidated revenue code (CRC), also called a harmonised tax law, to exhaustively cover the system of laws or a particular area of law, through a process of codification. The CRC ensures that the government’s effort to raise tax revenues does not lead to the proliferation of arbitrary or duplicative taxes. </a:t>
            </a:r>
          </a:p>
          <a:p>
            <a:pPr>
              <a:lnSpc>
                <a:spcPct val="100000"/>
              </a:lnSpc>
            </a:pPr>
            <a:r>
              <a:rPr lang="en-GB" sz="1400" dirty="0">
                <a:effectLst/>
                <a:latin typeface="Candara" panose="020E0502030303020204" pitchFamily="34" charset="0"/>
                <a:ea typeface="Calibri" panose="020F0502020204030204" pitchFamily="34" charset="0"/>
                <a:cs typeface="Times New Roman" panose="02020603050405020304" pitchFamily="18" charset="0"/>
              </a:rPr>
              <a:t>The CRC was first introduced in 2018 by three (3) states, with Kaduna, Kogi and Plateau as the forerunners, 16 states followed  in 2019, 10 additional states in 2020 and a total of 32 states</a:t>
            </a:r>
            <a:r>
              <a:rPr lang="en-GB" sz="1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GB" sz="1400" dirty="0">
                <a:effectLst/>
                <a:latin typeface="Candara" panose="020E0502030303020204" pitchFamily="34" charset="0"/>
                <a:ea typeface="Calibri" panose="020F0502020204030204" pitchFamily="34" charset="0"/>
                <a:cs typeface="Times New Roman" panose="02020603050405020304" pitchFamily="18" charset="0"/>
              </a:rPr>
              <a:t> by mid-2022. </a:t>
            </a:r>
          </a:p>
          <a:p>
            <a:pPr>
              <a:lnSpc>
                <a:spcPct val="100000"/>
              </a:lnSpc>
            </a:pPr>
            <a:r>
              <a:rPr lang="en-GB" sz="1400" dirty="0">
                <a:effectLst/>
                <a:latin typeface="Candara" panose="020E0502030303020204" pitchFamily="34" charset="0"/>
                <a:ea typeface="Calibri" panose="020F0502020204030204" pitchFamily="34" charset="0"/>
                <a:cs typeface="Times New Roman" panose="02020603050405020304" pitchFamily="18" charset="0"/>
              </a:rPr>
              <a:t>Lessons from states have shown that implementing the CRC ensures that the following practices are put in place: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buFont typeface="+mj-lt"/>
              <a:buAutoNum type="arabicPeriod"/>
            </a:pPr>
            <a:r>
              <a:rPr lang="en-GB" dirty="0">
                <a:effectLst/>
                <a:latin typeface="Candara" panose="020E0502030303020204" pitchFamily="34" charset="0"/>
                <a:ea typeface="SimSun" panose="02010600030101010101" pitchFamily="2" charset="-122"/>
                <a:cs typeface="Calibri" panose="020F0502020204030204" pitchFamily="34" charset="0"/>
              </a:rPr>
              <a:t>All states have a modern tax law, usually post 2010.</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buFont typeface="+mj-lt"/>
              <a:buAutoNum type="arabicPeriod"/>
            </a:pPr>
            <a:r>
              <a:rPr lang="en-GB" dirty="0">
                <a:effectLst/>
                <a:latin typeface="Candara" panose="020E0502030303020204" pitchFamily="34" charset="0"/>
                <a:ea typeface="SimSun" panose="02010600030101010101" pitchFamily="2" charset="-122"/>
                <a:cs typeface="Calibri" panose="020F0502020204030204" pitchFamily="34" charset="0"/>
              </a:rPr>
              <a:t>All sources of revenue and rates are approved by the House of Assembly and signed into law by the Governor. This includes revenues from MDAs and the local government authorities.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buFont typeface="+mj-lt"/>
              <a:buAutoNum type="arabicPeriod"/>
            </a:pPr>
            <a:r>
              <a:rPr lang="en-GB" dirty="0">
                <a:effectLst/>
                <a:latin typeface="Candara" panose="020E0502030303020204" pitchFamily="34" charset="0"/>
                <a:ea typeface="SimSun" panose="02010600030101010101" pitchFamily="2" charset="-122"/>
                <a:cs typeface="Calibri" panose="020F0502020204030204" pitchFamily="34" charset="0"/>
              </a:rPr>
              <a:t>The SIRS is the sole collecting and accounting agency for all state taxes.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buFont typeface="+mj-lt"/>
              <a:buAutoNum type="arabicPeriod"/>
            </a:pPr>
            <a:r>
              <a:rPr lang="en-GB" dirty="0">
                <a:effectLst/>
                <a:latin typeface="Candara" panose="020E0502030303020204" pitchFamily="34" charset="0"/>
                <a:ea typeface="SimSun" panose="02010600030101010101" pitchFamily="2" charset="-122"/>
                <a:cs typeface="Calibri" panose="020F0502020204030204" pitchFamily="34" charset="0"/>
              </a:rPr>
              <a:t>All revenues are paid into a single revenue account.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buFont typeface="+mj-lt"/>
              <a:buAutoNum type="arabicPeriod"/>
            </a:pPr>
            <a:r>
              <a:rPr lang="en-GB" dirty="0">
                <a:effectLst/>
                <a:latin typeface="Candara" panose="020E0502030303020204" pitchFamily="34" charset="0"/>
                <a:ea typeface="SimSun" panose="02010600030101010101" pitchFamily="2" charset="-122"/>
                <a:cs typeface="Calibri" panose="020F0502020204030204" pitchFamily="34" charset="0"/>
              </a:rPr>
              <a:t>All laws, revenue sources and rates are freely accessible on the state’s (or IRS) website and are used in practice by tax authorities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buFont typeface="+mj-lt"/>
              <a:buAutoNum type="arabicPeriod"/>
            </a:pPr>
            <a:r>
              <a:rPr lang="en-GB" dirty="0">
                <a:effectLst/>
                <a:latin typeface="Candara" panose="020E0502030303020204" pitchFamily="34" charset="0"/>
                <a:ea typeface="Calibri" panose="020F0502020204030204" pitchFamily="34" charset="0"/>
                <a:cs typeface="Times New Roman" panose="02020603050405020304" pitchFamily="18" charset="0"/>
              </a:rPr>
              <a:t>The law has a schedule of all the taxes and revenues of the state collectable by the SIRS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0000"/>
              </a:lnSpc>
              <a:spcAft>
                <a:spcPts val="800"/>
              </a:spcAft>
              <a:buFont typeface="+mj-lt"/>
              <a:buAutoNum type="arabicPeriod"/>
            </a:pPr>
            <a:r>
              <a:rPr lang="en-GB" dirty="0">
                <a:effectLst/>
                <a:latin typeface="Candara" panose="020E0502030303020204" pitchFamily="34" charset="0"/>
                <a:ea typeface="Calibri" panose="020F0502020204030204" pitchFamily="34" charset="0"/>
                <a:cs typeface="Times New Roman" panose="02020603050405020304" pitchFamily="18" charset="0"/>
              </a:rPr>
              <a:t>An established process for updating the schedules.</a:t>
            </a:r>
          </a:p>
          <a:p>
            <a:pPr>
              <a:lnSpc>
                <a:spcPct val="100000"/>
              </a:lnSpc>
              <a:spcAft>
                <a:spcPts val="800"/>
              </a:spcAft>
            </a:pPr>
            <a:r>
              <a:rPr lang="en-GB" sz="1400" b="1" dirty="0">
                <a:solidFill>
                  <a:srgbClr val="000000"/>
                </a:solidFill>
                <a:latin typeface="Candara" panose="020E0502030303020204" pitchFamily="34" charset="0"/>
                <a:ea typeface="Calibri" panose="020F0502020204030204" pitchFamily="34" charset="0"/>
                <a:cs typeface="Helvetica" panose="020B0604020202020204" pitchFamily="34" charset="0"/>
              </a:rPr>
              <a:t>S</a:t>
            </a:r>
            <a:r>
              <a:rPr lang="en-GB" sz="1400" b="1" dirty="0">
                <a:solidFill>
                  <a:srgbClr val="000000"/>
                </a:solidFill>
                <a:effectLst/>
                <a:latin typeface="Candara" panose="020E0502030303020204" pitchFamily="34" charset="0"/>
                <a:ea typeface="Calibri" panose="020F0502020204030204" pitchFamily="34" charset="0"/>
                <a:cs typeface="Helvetica" panose="020B0604020202020204" pitchFamily="34" charset="0"/>
              </a:rPr>
              <a:t>ome of these laws are consolidated but not harmonised; while the taxes and rates may be clear, there are still overlaps leading to effective multiple taxation. </a:t>
            </a:r>
          </a:p>
          <a:p>
            <a:pPr>
              <a:lnSpc>
                <a:spcPct val="100000"/>
              </a:lnSpc>
              <a:spcAft>
                <a:spcPts val="800"/>
              </a:spcAft>
            </a:pPr>
            <a:r>
              <a:rPr lang="en-GB" sz="10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GB" sz="1000" dirty="0">
                <a:effectLst/>
                <a:latin typeface="Candara" panose="020E0502030303020204" pitchFamily="34" charset="0"/>
                <a:ea typeface="Calibri" panose="020F0502020204030204" pitchFamily="34" charset="0"/>
                <a:cs typeface="Times New Roman" panose="02020603050405020304" pitchFamily="18" charset="0"/>
              </a:rPr>
              <a:t>Abia, Adamawa, </a:t>
            </a:r>
            <a:r>
              <a:rPr lang="en-GB" sz="1000" dirty="0" err="1">
                <a:effectLst/>
                <a:latin typeface="Candara" panose="020E0502030303020204" pitchFamily="34" charset="0"/>
                <a:ea typeface="Calibri" panose="020F0502020204030204" pitchFamily="34" charset="0"/>
                <a:cs typeface="Times New Roman" panose="02020603050405020304" pitchFamily="18" charset="0"/>
              </a:rPr>
              <a:t>Akwa</a:t>
            </a:r>
            <a:r>
              <a:rPr lang="en-GB" sz="1000" dirty="0">
                <a:effectLst/>
                <a:latin typeface="Candara" panose="020E0502030303020204" pitchFamily="34" charset="0"/>
                <a:ea typeface="Calibri" panose="020F0502020204030204" pitchFamily="34" charset="0"/>
                <a:cs typeface="Times New Roman" panose="02020603050405020304" pitchFamily="18" charset="0"/>
              </a:rPr>
              <a:t> Ibom, Anambra, Bauchi, Bayelsa, Benue, </a:t>
            </a:r>
            <a:r>
              <a:rPr lang="en-GB" sz="1000" dirty="0" err="1">
                <a:effectLst/>
                <a:latin typeface="Candara" panose="020E0502030303020204" pitchFamily="34" charset="0"/>
                <a:ea typeface="Calibri" panose="020F0502020204030204" pitchFamily="34" charset="0"/>
                <a:cs typeface="Times New Roman" panose="02020603050405020304" pitchFamily="18" charset="0"/>
              </a:rPr>
              <a:t>Borno</a:t>
            </a:r>
            <a:r>
              <a:rPr lang="en-GB" sz="1000" dirty="0">
                <a:effectLst/>
                <a:latin typeface="Candara" panose="020E0502030303020204" pitchFamily="34" charset="0"/>
                <a:ea typeface="Calibri" panose="020F0502020204030204" pitchFamily="34" charset="0"/>
                <a:cs typeface="Times New Roman" panose="02020603050405020304" pitchFamily="18" charset="0"/>
              </a:rPr>
              <a:t>, Cross Rivers, Delta, Ebonyi, Edo, Ekiti, Gombe, Jigawa, Kaduna, Kano, Katsina, Kebbi, Kogi, </a:t>
            </a:r>
            <a:r>
              <a:rPr lang="en-GB" sz="1000" dirty="0" err="1">
                <a:effectLst/>
                <a:latin typeface="Candara" panose="020E0502030303020204" pitchFamily="34" charset="0"/>
                <a:ea typeface="Calibri" panose="020F0502020204030204" pitchFamily="34" charset="0"/>
                <a:cs typeface="Times New Roman" panose="02020603050405020304" pitchFamily="18" charset="0"/>
              </a:rPr>
              <a:t>Kwara</a:t>
            </a:r>
            <a:r>
              <a:rPr lang="en-GB" sz="1000" dirty="0">
                <a:effectLst/>
                <a:latin typeface="Candara" panose="020E0502030303020204" pitchFamily="34" charset="0"/>
                <a:ea typeface="Calibri" panose="020F0502020204030204" pitchFamily="34" charset="0"/>
                <a:cs typeface="Times New Roman" panose="02020603050405020304" pitchFamily="18" charset="0"/>
              </a:rPr>
              <a:t>, Nasarawa, Niger, Ogun, Ondo, Osun, Oyo, Plateau, Sokoto, Taraba, Yobe, and Zamfara.</a:t>
            </a:r>
            <a:endParaRPr lang="en-GB" sz="1000" dirty="0"/>
          </a:p>
        </p:txBody>
      </p:sp>
      <p:graphicFrame>
        <p:nvGraphicFramePr>
          <p:cNvPr id="8" name="Content Placeholder 4">
            <a:extLst>
              <a:ext uri="{FF2B5EF4-FFF2-40B4-BE49-F238E27FC236}">
                <a16:creationId xmlns:a16="http://schemas.microsoft.com/office/drawing/2014/main" id="{398A070A-7C8A-5CA2-4CF8-129553867E8A}"/>
              </a:ext>
            </a:extLst>
          </p:cNvPr>
          <p:cNvGraphicFramePr>
            <a:graphicFrameLocks noGrp="1"/>
          </p:cNvGraphicFramePr>
          <p:nvPr>
            <p:ph idx="1"/>
            <p:extLst>
              <p:ext uri="{D42A27DB-BD31-4B8C-83A1-F6EECF244321}">
                <p14:modId xmlns:p14="http://schemas.microsoft.com/office/powerpoint/2010/main" val="298796771"/>
              </p:ext>
            </p:extLst>
          </p:nvPr>
        </p:nvGraphicFramePr>
        <p:xfrm>
          <a:off x="7033438" y="1317712"/>
          <a:ext cx="6685360" cy="4222575"/>
        </p:xfrm>
        <a:graphic>
          <a:graphicData uri="http://schemas.openxmlformats.org/drawingml/2006/chart">
            <c:chart xmlns:c="http://schemas.openxmlformats.org/drawingml/2006/chart" xmlns:r="http://schemas.openxmlformats.org/officeDocument/2006/relationships" r:id="rId2"/>
          </a:graphicData>
        </a:graphic>
      </p:graphicFrame>
      <p:sp>
        <p:nvSpPr>
          <p:cNvPr id="10" name="Callout: Double Bent Line with Accent Bar 9">
            <a:extLst>
              <a:ext uri="{FF2B5EF4-FFF2-40B4-BE49-F238E27FC236}">
                <a16:creationId xmlns:a16="http://schemas.microsoft.com/office/drawing/2014/main" id="{A7F981A3-5C18-29A4-CE91-932BAC0C2F97}"/>
              </a:ext>
            </a:extLst>
          </p:cNvPr>
          <p:cNvSpPr/>
          <p:nvPr/>
        </p:nvSpPr>
        <p:spPr>
          <a:xfrm>
            <a:off x="369651" y="5460460"/>
            <a:ext cx="176088" cy="123217"/>
          </a:xfrm>
          <a:prstGeom prst="accentCallout3">
            <a:avLst/>
          </a:prstGeom>
          <a:solidFill>
            <a:schemeClr val="accent6">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335E93F6-703C-DE5C-1874-3D3208075152}"/>
              </a:ext>
            </a:extLst>
          </p:cNvPr>
          <p:cNvPicPr/>
          <p:nvPr/>
        </p:nvPicPr>
        <p:blipFill>
          <a:blip r:embed="rId3"/>
          <a:stretch>
            <a:fillRect/>
          </a:stretch>
        </p:blipFill>
        <p:spPr>
          <a:xfrm>
            <a:off x="127901" y="100142"/>
            <a:ext cx="1129399" cy="394624"/>
          </a:xfrm>
          <a:prstGeom prst="rect">
            <a:avLst/>
          </a:prstGeom>
        </p:spPr>
      </p:pic>
    </p:spTree>
    <p:extLst>
      <p:ext uri="{BB962C8B-B14F-4D97-AF65-F5344CB8AC3E}">
        <p14:creationId xmlns:p14="http://schemas.microsoft.com/office/powerpoint/2010/main" val="47902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D12E-312C-662E-D68E-C0D24793B35C}"/>
              </a:ext>
            </a:extLst>
          </p:cNvPr>
          <p:cNvSpPr>
            <a:spLocks noGrp="1"/>
          </p:cNvSpPr>
          <p:nvPr>
            <p:ph type="title"/>
          </p:nvPr>
        </p:nvSpPr>
        <p:spPr>
          <a:xfrm>
            <a:off x="284355" y="409110"/>
            <a:ext cx="11664175" cy="888651"/>
          </a:xfrm>
        </p:spPr>
        <p:txBody>
          <a:bodyPr>
            <a:normAutofit/>
          </a:bodyPr>
          <a:lstStyle/>
          <a:p>
            <a:r>
              <a:rPr lang="en-GB" sz="4400" b="1" dirty="0">
                <a:latin typeface="Candara" panose="020E0502030303020204" pitchFamily="34" charset="0"/>
              </a:rPr>
              <a:t>Making the most of the IRS</a:t>
            </a:r>
          </a:p>
        </p:txBody>
      </p:sp>
      <p:sp>
        <p:nvSpPr>
          <p:cNvPr id="4" name="Text Placeholder 3">
            <a:extLst>
              <a:ext uri="{FF2B5EF4-FFF2-40B4-BE49-F238E27FC236}">
                <a16:creationId xmlns:a16="http://schemas.microsoft.com/office/drawing/2014/main" id="{56EE4369-E710-C41F-DEBA-C556899930B9}"/>
              </a:ext>
            </a:extLst>
          </p:cNvPr>
          <p:cNvSpPr>
            <a:spLocks noGrp="1"/>
          </p:cNvSpPr>
          <p:nvPr>
            <p:ph type="body" sz="half" idx="2"/>
          </p:nvPr>
        </p:nvSpPr>
        <p:spPr>
          <a:xfrm>
            <a:off x="284355" y="1396448"/>
            <a:ext cx="6759715" cy="5322624"/>
          </a:xfrm>
        </p:spPr>
        <p:txBody>
          <a:bodyPr>
            <a:noAutofit/>
          </a:bodyPr>
          <a:lstStyle/>
          <a:p>
            <a:pPr marL="285750" indent="-285750">
              <a:buFont typeface="Arial" panose="020B0604020202020204" pitchFamily="34" charset="0"/>
              <a:buChar char="•"/>
            </a:pPr>
            <a:r>
              <a:rPr lang="en-GB" sz="1700" dirty="0">
                <a:effectLst/>
                <a:latin typeface="Candara" panose="020E0502030303020204" pitchFamily="34" charset="0"/>
                <a:ea typeface="Calibri" panose="020F0502020204030204" pitchFamily="34" charset="0"/>
                <a:cs typeface="Times New Roman" panose="02020603050405020304" pitchFamily="18" charset="0"/>
              </a:rPr>
              <a:t>Administrative and financial autonomy has been the most important driver of tax administration. The reform is usually the take-off point from which all other institutional reforms are launched and sustained, because ‘frees’ the SIRS from the controls of the civil service.</a:t>
            </a:r>
            <a:endParaRPr lang="en-GB" sz="1700" dirty="0">
              <a:latin typeface="Candara" panose="020E0502030303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700" dirty="0">
                <a:effectLst/>
                <a:latin typeface="Candara" panose="020E0502030303020204" pitchFamily="34" charset="0"/>
                <a:ea typeface="Calibri" panose="020F0502020204030204" pitchFamily="34" charset="0"/>
                <a:cs typeface="Times New Roman" panose="02020603050405020304" pitchFamily="18" charset="0"/>
              </a:rPr>
              <a:t>In 2019, an NGF study which reviewed data from 20 States, comparing their institutional arrangement and source of funding for the periods 2015 – 2018 revealed that autonomy was a necessary, though not a sufficient condition to mobilise revenues sustainably. The report </a:t>
            </a:r>
            <a:r>
              <a:rPr lang="en-GB" sz="1700" dirty="0">
                <a:latin typeface="Candara" panose="020E0502030303020204" pitchFamily="34" charset="0"/>
                <a:ea typeface="Calibri" panose="020F0502020204030204" pitchFamily="34" charset="0"/>
                <a:cs typeface="Times New Roman" panose="02020603050405020304" pitchFamily="18" charset="0"/>
              </a:rPr>
              <a:t>showed that </a:t>
            </a:r>
            <a:r>
              <a:rPr lang="en-GB" sz="1700" dirty="0" err="1">
                <a:effectLst/>
                <a:latin typeface="Candara" panose="020E0502030303020204" pitchFamily="34" charset="0"/>
                <a:ea typeface="Calibri" panose="020F0502020204030204" pitchFamily="34" charset="0"/>
                <a:cs typeface="Times New Roman" panose="02020603050405020304" pitchFamily="18" charset="0"/>
              </a:rPr>
              <a:t>Kwara</a:t>
            </a:r>
            <a:r>
              <a:rPr lang="en-GB" sz="1700" dirty="0">
                <a:effectLst/>
                <a:latin typeface="Candara" panose="020E0502030303020204" pitchFamily="34" charset="0"/>
                <a:ea typeface="Calibri" panose="020F0502020204030204" pitchFamily="34" charset="0"/>
                <a:cs typeface="Times New Roman" panose="02020603050405020304" pitchFamily="18" charset="0"/>
              </a:rPr>
              <a:t>, Zamfara and Bauchi states – the top three high performers at the time, recorded over a 100% growth in their IGR following the implementation of full autonomy.</a:t>
            </a:r>
            <a:r>
              <a:rPr lang="en-GB" sz="1700" dirty="0">
                <a:effectLst/>
              </a:rPr>
              <a:t> </a:t>
            </a:r>
            <a:endParaRPr lang="en-GB" sz="1700" dirty="0">
              <a:latin typeface="Candara" panose="020E0502030303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700" dirty="0">
                <a:effectLst/>
                <a:latin typeface="Candara" panose="020E0502030303020204" pitchFamily="34" charset="0"/>
                <a:ea typeface="Calibri" panose="020F0502020204030204" pitchFamily="34" charset="0"/>
                <a:cs typeface="Times New Roman" panose="02020603050405020304" pitchFamily="18" charset="0"/>
              </a:rPr>
              <a:t>The latest data shows a sustained push for independence by all tax authorities in the country, although in practice, only 14</a:t>
            </a:r>
            <a:r>
              <a:rPr lang="en-GB" sz="1700" baseline="30000" dirty="0">
                <a:effectLst/>
                <a:latin typeface="Candara" panose="020E0502030303020204" pitchFamily="34" charset="0"/>
                <a:ea typeface="Calibri" panose="020F0502020204030204" pitchFamily="34" charset="0"/>
                <a:cs typeface="Times New Roman" panose="02020603050405020304" pitchFamily="18" charset="0"/>
              </a:rPr>
              <a:t>2</a:t>
            </a:r>
            <a:r>
              <a:rPr lang="en-GB" sz="1700" dirty="0">
                <a:effectLst/>
                <a:latin typeface="Candara" panose="020E0502030303020204" pitchFamily="34" charset="0"/>
                <a:ea typeface="Calibri" panose="020F0502020204030204" pitchFamily="34" charset="0"/>
                <a:cs typeface="Times New Roman" panose="02020603050405020304" pitchFamily="18" charset="0"/>
              </a:rPr>
              <a:t> of them have enforceable powers. In the majority of States, the sections of the revenue laws that give the tax authorities independence have become ‘dead letters’ or ‘</a:t>
            </a:r>
            <a:r>
              <a:rPr lang="en-GB" sz="1700" dirty="0" err="1">
                <a:effectLst/>
                <a:latin typeface="Candara" panose="020E0502030303020204" pitchFamily="34" charset="0"/>
                <a:ea typeface="Calibri" panose="020F0502020204030204" pitchFamily="34" charset="0"/>
                <a:cs typeface="Times New Roman" panose="02020603050405020304" pitchFamily="18" charset="0"/>
              </a:rPr>
              <a:t>desuetudes</a:t>
            </a:r>
            <a:r>
              <a:rPr lang="en-GB" sz="1700" dirty="0">
                <a:effectLst/>
                <a:latin typeface="Candara" panose="020E0502030303020204" pitchFamily="34" charset="0"/>
                <a:ea typeface="Calibri" panose="020F0502020204030204" pitchFamily="34" charset="0"/>
                <a:cs typeface="Times New Roman" panose="02020603050405020304" pitchFamily="18" charset="0"/>
              </a:rPr>
              <a:t>’ due to a long period of disuse. </a:t>
            </a:r>
          </a:p>
          <a:p>
            <a:endParaRPr lang="en-GB" sz="200" b="1" dirty="0">
              <a:latin typeface="Candara" panose="020E0502030303020204" pitchFamily="34" charset="0"/>
              <a:ea typeface="Calibri" panose="020F0502020204030204" pitchFamily="34" charset="0"/>
              <a:cs typeface="Times New Roman" panose="02020603050405020304" pitchFamily="18" charset="0"/>
            </a:endParaRPr>
          </a:p>
          <a:p>
            <a:r>
              <a:rPr lang="en-GB" sz="1700" b="1" dirty="0">
                <a:effectLst/>
                <a:latin typeface="Candara" panose="020E0502030303020204" pitchFamily="34" charset="0"/>
                <a:ea typeface="Calibri" panose="020F0502020204030204" pitchFamily="34" charset="0"/>
                <a:cs typeface="Times New Roman" panose="02020603050405020304" pitchFamily="18" charset="0"/>
              </a:rPr>
              <a:t>To address this challenge, at least 20 States reported that they have developed a transition plan for full autonomy.</a:t>
            </a:r>
          </a:p>
          <a:p>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2Abia, </a:t>
            </a:r>
            <a:r>
              <a:rPr lang="en-GB" sz="1400" baseline="30000" dirty="0" err="1">
                <a:effectLst/>
                <a:latin typeface="Candara" panose="020E0502030303020204" pitchFamily="34" charset="0"/>
                <a:ea typeface="Calibri" panose="020F0502020204030204" pitchFamily="34" charset="0"/>
                <a:cs typeface="Times New Roman" panose="02020603050405020304" pitchFamily="18" charset="0"/>
              </a:rPr>
              <a:t>Akwa</a:t>
            </a:r>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 Ibom, Bauchi, Benue, Edo, FCT, Kano, Katsina, Kogi, </a:t>
            </a:r>
            <a:r>
              <a:rPr lang="en-GB" sz="1400" baseline="30000" dirty="0" err="1">
                <a:effectLst/>
                <a:latin typeface="Candara" panose="020E0502030303020204" pitchFamily="34" charset="0"/>
                <a:ea typeface="Calibri" panose="020F0502020204030204" pitchFamily="34" charset="0"/>
                <a:cs typeface="Times New Roman" panose="02020603050405020304" pitchFamily="18" charset="0"/>
              </a:rPr>
              <a:t>Kwara</a:t>
            </a:r>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 Lagos, Ogun, Ondo and Sokoto.</a:t>
            </a:r>
            <a:endParaRPr lang="en-GB" sz="1400" dirty="0">
              <a:effectLst/>
              <a:latin typeface="Candara" panose="020E0502030303020204" pitchFamily="34" charset="0"/>
              <a:ea typeface="Calibri" panose="020F0502020204030204" pitchFamily="34" charset="0"/>
              <a:cs typeface="Times New Roman" panose="02020603050405020304" pitchFamily="18" charset="0"/>
            </a:endParaRPr>
          </a:p>
          <a:p>
            <a:endParaRPr lang="en-GB" b="1" dirty="0">
              <a:effectLst/>
              <a:latin typeface="Candara" panose="020E0502030303020204" pitchFamily="34" charset="0"/>
              <a:ea typeface="Calibri" panose="020F0502020204030204" pitchFamily="34" charset="0"/>
              <a:cs typeface="Times New Roman" panose="02020603050405020304" pitchFamily="18" charset="0"/>
            </a:endParaRPr>
          </a:p>
          <a:p>
            <a:endParaRPr lang="en-GB" b="1" dirty="0"/>
          </a:p>
        </p:txBody>
      </p:sp>
      <p:graphicFrame>
        <p:nvGraphicFramePr>
          <p:cNvPr id="9" name="Content Placeholder 8">
            <a:extLst>
              <a:ext uri="{FF2B5EF4-FFF2-40B4-BE49-F238E27FC236}">
                <a16:creationId xmlns:a16="http://schemas.microsoft.com/office/drawing/2014/main" id="{15D673BB-1AE3-A680-8ED6-CB9D667E162B}"/>
              </a:ext>
            </a:extLst>
          </p:cNvPr>
          <p:cNvGraphicFramePr>
            <a:graphicFrameLocks noGrp="1"/>
          </p:cNvGraphicFramePr>
          <p:nvPr>
            <p:ph idx="1"/>
            <p:extLst>
              <p:ext uri="{D42A27DB-BD31-4B8C-83A1-F6EECF244321}">
                <p14:modId xmlns:p14="http://schemas.microsoft.com/office/powerpoint/2010/main" val="262530085"/>
              </p:ext>
            </p:extLst>
          </p:nvPr>
        </p:nvGraphicFramePr>
        <p:xfrm>
          <a:off x="6456555" y="1444852"/>
          <a:ext cx="5551179" cy="4633103"/>
        </p:xfrm>
        <a:graphic>
          <a:graphicData uri="http://schemas.openxmlformats.org/drawingml/2006/chart">
            <c:chart xmlns:c="http://schemas.openxmlformats.org/drawingml/2006/chart" xmlns:r="http://schemas.openxmlformats.org/officeDocument/2006/relationships" r:id="rId2"/>
          </a:graphicData>
        </a:graphic>
      </p:graphicFrame>
      <p:sp>
        <p:nvSpPr>
          <p:cNvPr id="10" name="Callout: Double Bent Line with Accent Bar 9">
            <a:extLst>
              <a:ext uri="{FF2B5EF4-FFF2-40B4-BE49-F238E27FC236}">
                <a16:creationId xmlns:a16="http://schemas.microsoft.com/office/drawing/2014/main" id="{C18F6725-DA32-F28F-061F-F23DB3ACBB76}"/>
              </a:ext>
            </a:extLst>
          </p:cNvPr>
          <p:cNvSpPr/>
          <p:nvPr/>
        </p:nvSpPr>
        <p:spPr>
          <a:xfrm>
            <a:off x="400575" y="5767865"/>
            <a:ext cx="176088" cy="123217"/>
          </a:xfrm>
          <a:prstGeom prst="accentCallout3">
            <a:avLst/>
          </a:prstGeom>
          <a:solidFill>
            <a:schemeClr val="accent6">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9B27126A-3DCA-3F75-DDC5-AAC69B24DB25}"/>
              </a:ext>
            </a:extLst>
          </p:cNvPr>
          <p:cNvPicPr/>
          <p:nvPr/>
        </p:nvPicPr>
        <p:blipFill>
          <a:blip r:embed="rId3"/>
          <a:stretch>
            <a:fillRect/>
          </a:stretch>
        </p:blipFill>
        <p:spPr>
          <a:xfrm>
            <a:off x="127901" y="100142"/>
            <a:ext cx="1129399" cy="394624"/>
          </a:xfrm>
          <a:prstGeom prst="rect">
            <a:avLst/>
          </a:prstGeom>
        </p:spPr>
      </p:pic>
    </p:spTree>
    <p:extLst>
      <p:ext uri="{BB962C8B-B14F-4D97-AF65-F5344CB8AC3E}">
        <p14:creationId xmlns:p14="http://schemas.microsoft.com/office/powerpoint/2010/main" val="360763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D12E-312C-662E-D68E-C0D24793B35C}"/>
              </a:ext>
            </a:extLst>
          </p:cNvPr>
          <p:cNvSpPr>
            <a:spLocks noGrp="1"/>
          </p:cNvSpPr>
          <p:nvPr>
            <p:ph type="title"/>
          </p:nvPr>
        </p:nvSpPr>
        <p:spPr>
          <a:xfrm>
            <a:off x="304584" y="266763"/>
            <a:ext cx="11664175" cy="888651"/>
          </a:xfrm>
        </p:spPr>
        <p:txBody>
          <a:bodyPr>
            <a:normAutofit/>
          </a:bodyPr>
          <a:lstStyle/>
          <a:p>
            <a:r>
              <a:rPr lang="en-GB" sz="4400" b="1" dirty="0">
                <a:latin typeface="Candara" panose="020E0502030303020204" pitchFamily="34" charset="0"/>
              </a:rPr>
              <a:t>Institutionalising the IRS</a:t>
            </a:r>
          </a:p>
        </p:txBody>
      </p:sp>
      <p:sp>
        <p:nvSpPr>
          <p:cNvPr id="20" name="TextBox 19">
            <a:extLst>
              <a:ext uri="{FF2B5EF4-FFF2-40B4-BE49-F238E27FC236}">
                <a16:creationId xmlns:a16="http://schemas.microsoft.com/office/drawing/2014/main" id="{00BA493A-327C-F800-64A8-0AB7F83502DE}"/>
              </a:ext>
            </a:extLst>
          </p:cNvPr>
          <p:cNvSpPr txBox="1"/>
          <p:nvPr/>
        </p:nvSpPr>
        <p:spPr>
          <a:xfrm>
            <a:off x="242350" y="1254650"/>
            <a:ext cx="5711110" cy="5692584"/>
          </a:xfrm>
          <a:prstGeom prst="rect">
            <a:avLst/>
          </a:prstGeom>
          <a:noFill/>
        </p:spPr>
        <p:txBody>
          <a:bodyPr wrap="square">
            <a:spAutoFit/>
          </a:bodyPr>
          <a:lstStyle/>
          <a:p>
            <a:pPr marL="285750" indent="-285750">
              <a:lnSpc>
                <a:spcPct val="100000"/>
              </a:lnSpc>
              <a:spcAft>
                <a:spcPts val="800"/>
              </a:spcAft>
              <a:buFont typeface="Arial" panose="020B0604020202020204" pitchFamily="34" charset="0"/>
              <a:buChar char="•"/>
            </a:pPr>
            <a:r>
              <a:rPr lang="en-GB" sz="1500" dirty="0">
                <a:latin typeface="Candara" panose="020E0502030303020204" pitchFamily="34" charset="0"/>
                <a:ea typeface="Calibri" panose="020F0502020204030204" pitchFamily="34" charset="0"/>
                <a:cs typeface="Times New Roman" panose="02020603050405020304" pitchFamily="18" charset="0"/>
              </a:rPr>
              <a:t>In </a:t>
            </a:r>
            <a:r>
              <a:rPr lang="en-GB" sz="1500" dirty="0">
                <a:effectLst/>
                <a:latin typeface="Candara" panose="020E0502030303020204" pitchFamily="34" charset="0"/>
                <a:ea typeface="Calibri" panose="020F0502020204030204" pitchFamily="34" charset="0"/>
                <a:cs typeface="Times New Roman" panose="02020603050405020304" pitchFamily="18" charset="0"/>
              </a:rPr>
              <a:t>the last two years, </a:t>
            </a:r>
            <a:r>
              <a:rPr lang="en-GB" sz="1500" dirty="0">
                <a:latin typeface="Candara" panose="020E0502030303020204" pitchFamily="34" charset="0"/>
                <a:ea typeface="Calibri" panose="020F0502020204030204" pitchFamily="34" charset="0"/>
                <a:cs typeface="Times New Roman" panose="02020603050405020304" pitchFamily="18" charset="0"/>
              </a:rPr>
              <a:t>n</a:t>
            </a:r>
            <a:r>
              <a:rPr lang="en-GB" sz="1500" dirty="0">
                <a:effectLst/>
                <a:latin typeface="Candara" panose="020E0502030303020204" pitchFamily="34" charset="0"/>
                <a:ea typeface="Calibri" panose="020F0502020204030204" pitchFamily="34" charset="0"/>
                <a:cs typeface="Times New Roman" panose="02020603050405020304" pitchFamily="18" charset="0"/>
              </a:rPr>
              <a:t>early all states have </a:t>
            </a:r>
            <a:r>
              <a:rPr lang="en-GB" sz="1500" dirty="0">
                <a:latin typeface="Candara" panose="020E0502030303020204" pitchFamily="34" charset="0"/>
                <a:ea typeface="Calibri" panose="020F0502020204030204" pitchFamily="34" charset="0"/>
                <a:cs typeface="Times New Roman" panose="02020603050405020304" pitchFamily="18" charset="0"/>
              </a:rPr>
              <a:t>implemented at least one reform </a:t>
            </a:r>
            <a:r>
              <a:rPr lang="en-GB" sz="1500" dirty="0">
                <a:effectLst/>
                <a:latin typeface="Candara" panose="020E0502030303020204" pitchFamily="34" charset="0"/>
                <a:ea typeface="Calibri" panose="020F0502020204030204" pitchFamily="34" charset="0"/>
                <a:cs typeface="Times New Roman" panose="02020603050405020304" pitchFamily="18" charset="0"/>
              </a:rPr>
              <a:t>to strengthen their taxpayer compliance and taxpayer services units. These functions are geared towards fostering the SIRS-taxpayer relationship.</a:t>
            </a:r>
          </a:p>
          <a:p>
            <a:pPr marL="285750" indent="-285750">
              <a:lnSpc>
                <a:spcPct val="100000"/>
              </a:lnSpc>
              <a:spcAft>
                <a:spcPts val="800"/>
              </a:spcAft>
              <a:buFont typeface="Arial" panose="020B0604020202020204" pitchFamily="34" charset="0"/>
              <a:buChar char="•"/>
            </a:pPr>
            <a:r>
              <a:rPr lang="en-GB" sz="1500" dirty="0">
                <a:effectLst/>
                <a:latin typeface="Candara" panose="020E0502030303020204" pitchFamily="34" charset="0"/>
                <a:ea typeface="Calibri" panose="020F0502020204030204" pitchFamily="34" charset="0"/>
                <a:cs typeface="Times New Roman" panose="02020603050405020304" pitchFamily="18" charset="0"/>
              </a:rPr>
              <a:t>On the other hand, reforms targeted at introducing performance pay for tax officials have been relatively stagnated (adopted in only half of the states), due primarily to the absence of financial autonomy in 22 states. </a:t>
            </a:r>
          </a:p>
          <a:p>
            <a:pPr marL="285750" indent="-285750">
              <a:lnSpc>
                <a:spcPct val="115000"/>
              </a:lnSpc>
              <a:spcAft>
                <a:spcPts val="800"/>
              </a:spcAft>
              <a:buFont typeface="Arial" panose="020B0604020202020204" pitchFamily="34" charset="0"/>
              <a:buChar char="•"/>
            </a:pPr>
            <a:r>
              <a:rPr lang="en-GB" sz="1500" dirty="0">
                <a:effectLst/>
                <a:latin typeface="Candara" panose="020E0502030303020204" pitchFamily="34" charset="0"/>
                <a:ea typeface="Calibri" panose="020F0502020204030204" pitchFamily="34" charset="0"/>
                <a:cs typeface="Times New Roman" panose="02020603050405020304" pitchFamily="18" charset="0"/>
              </a:rPr>
              <a:t>The use of service charters which help establish service pledges, service standards, the rights and obligations of taxpayers, complaints, redress mechanisms as well as service fees, have become change management tools in 21 States. </a:t>
            </a:r>
          </a:p>
          <a:p>
            <a:pPr marL="285750" indent="-285750">
              <a:lnSpc>
                <a:spcPct val="115000"/>
              </a:lnSpc>
              <a:spcAft>
                <a:spcPts val="800"/>
              </a:spcAft>
              <a:buFont typeface="Arial" panose="020B0604020202020204" pitchFamily="34" charset="0"/>
              <a:buChar char="•"/>
            </a:pPr>
            <a:r>
              <a:rPr lang="en-GB" sz="1500" dirty="0">
                <a:effectLst/>
                <a:latin typeface="Candara" panose="020E0502030303020204" pitchFamily="34" charset="0"/>
                <a:ea typeface="Calibri" panose="020F0502020204030204" pitchFamily="34" charset="0"/>
                <a:cs typeface="Times New Roman" panose="02020603050405020304" pitchFamily="18" charset="0"/>
              </a:rPr>
              <a:t>20 states have also created specialised units to manage high net worth individuals (HNWI), taking leaf from the Voluntary Assets and Income Declaration Scheme (VAIDS) which was introduced by the federal government in 2017. </a:t>
            </a:r>
            <a:endParaRPr lang="en-GB" sz="14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GB" sz="1500" b="1" dirty="0">
                <a:effectLst/>
                <a:latin typeface="Candara" panose="020E0502030303020204" pitchFamily="34" charset="0"/>
                <a:ea typeface="Calibri" panose="020F0502020204030204" pitchFamily="34" charset="0"/>
                <a:cs typeface="Times New Roman" panose="02020603050405020304" pitchFamily="18" charset="0"/>
              </a:rPr>
              <a:t>Many countries have reported increased taxpayer satisfaction and increased tax revenues following the establishment of HNWI units (whether centralised or regional) and dedicated contact points.  </a:t>
            </a:r>
            <a:endParaRPr lang="en-GB" sz="1500" b="1"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3 </a:t>
            </a:r>
            <a:r>
              <a:rPr lang="en-GB" sz="1400" baseline="30000" dirty="0" err="1">
                <a:effectLst/>
                <a:latin typeface="Candara" panose="020E0502030303020204" pitchFamily="34" charset="0"/>
                <a:ea typeface="Calibri" panose="020F0502020204030204" pitchFamily="34" charset="0"/>
                <a:cs typeface="Times New Roman" panose="02020603050405020304" pitchFamily="18" charset="0"/>
              </a:rPr>
              <a:t>Abia</a:t>
            </a:r>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 </a:t>
            </a:r>
            <a:r>
              <a:rPr lang="en-GB" sz="1400" baseline="30000" dirty="0" err="1">
                <a:effectLst/>
                <a:latin typeface="Candara" panose="020E0502030303020204" pitchFamily="34" charset="0"/>
                <a:ea typeface="Calibri" panose="020F0502020204030204" pitchFamily="34" charset="0"/>
                <a:cs typeface="Times New Roman" panose="02020603050405020304" pitchFamily="18" charset="0"/>
              </a:rPr>
              <a:t>Akwa</a:t>
            </a:r>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 Ibom, Bauchi, Edo, FCT, Kogi, Lagos, Ogun, Ondo, Adamawa, Anambra, </a:t>
            </a:r>
            <a:r>
              <a:rPr lang="en-GB" sz="1400" baseline="30000" dirty="0" err="1">
                <a:effectLst/>
                <a:latin typeface="Candara" panose="020E0502030303020204" pitchFamily="34" charset="0"/>
                <a:ea typeface="Calibri" panose="020F0502020204030204" pitchFamily="34" charset="0"/>
                <a:cs typeface="Times New Roman" panose="02020603050405020304" pitchFamily="18" charset="0"/>
              </a:rPr>
              <a:t>Borno</a:t>
            </a:r>
            <a:r>
              <a:rPr lang="en-GB" sz="1400" baseline="30000" dirty="0">
                <a:effectLst/>
                <a:latin typeface="Candara" panose="020E0502030303020204" pitchFamily="34" charset="0"/>
                <a:ea typeface="Calibri" panose="020F0502020204030204" pitchFamily="34" charset="0"/>
                <a:cs typeface="Times New Roman" panose="02020603050405020304" pitchFamily="18" charset="0"/>
              </a:rPr>
              <a:t>, Delta, Ebonyi, Ekiti, Enugu, Gombe, Jigawa, Kaduna, Kebbi, Niger, Oyo and Yobe</a:t>
            </a:r>
          </a:p>
        </p:txBody>
      </p:sp>
      <p:sp>
        <p:nvSpPr>
          <p:cNvPr id="21" name="Callout: Double Bent Line with Accent Bar 20">
            <a:extLst>
              <a:ext uri="{FF2B5EF4-FFF2-40B4-BE49-F238E27FC236}">
                <a16:creationId xmlns:a16="http://schemas.microsoft.com/office/drawing/2014/main" id="{52A5A48D-6F10-CFE5-19A6-0FE603BA33BC}"/>
              </a:ext>
            </a:extLst>
          </p:cNvPr>
          <p:cNvSpPr/>
          <p:nvPr/>
        </p:nvSpPr>
        <p:spPr>
          <a:xfrm>
            <a:off x="316774" y="5480133"/>
            <a:ext cx="176088" cy="123217"/>
          </a:xfrm>
          <a:prstGeom prst="accentCallout3">
            <a:avLst/>
          </a:prstGeom>
          <a:solidFill>
            <a:schemeClr val="accent6">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22" name="Picture 21">
            <a:extLst>
              <a:ext uri="{FF2B5EF4-FFF2-40B4-BE49-F238E27FC236}">
                <a16:creationId xmlns:a16="http://schemas.microsoft.com/office/drawing/2014/main" id="{DF716986-8CD4-A056-1652-CC26286790E9}"/>
              </a:ext>
            </a:extLst>
          </p:cNvPr>
          <p:cNvPicPr/>
          <p:nvPr/>
        </p:nvPicPr>
        <p:blipFill>
          <a:blip r:embed="rId2"/>
          <a:stretch>
            <a:fillRect/>
          </a:stretch>
        </p:blipFill>
        <p:spPr>
          <a:xfrm>
            <a:off x="21535" y="25892"/>
            <a:ext cx="1129399" cy="394624"/>
          </a:xfrm>
          <a:prstGeom prst="rect">
            <a:avLst/>
          </a:prstGeom>
        </p:spPr>
      </p:pic>
      <p:graphicFrame>
        <p:nvGraphicFramePr>
          <p:cNvPr id="6" name="Content Placeholder 5">
            <a:extLst>
              <a:ext uri="{FF2B5EF4-FFF2-40B4-BE49-F238E27FC236}">
                <a16:creationId xmlns:a16="http://schemas.microsoft.com/office/drawing/2014/main" id="{83A53E00-36D1-F7B8-703E-E86ABD9668B4}"/>
              </a:ext>
            </a:extLst>
          </p:cNvPr>
          <p:cNvGraphicFramePr>
            <a:graphicFrameLocks noGrp="1"/>
          </p:cNvGraphicFramePr>
          <p:nvPr>
            <p:ph idx="1"/>
            <p:extLst>
              <p:ext uri="{D42A27DB-BD31-4B8C-83A1-F6EECF244321}">
                <p14:modId xmlns:p14="http://schemas.microsoft.com/office/powerpoint/2010/main" val="741261788"/>
              </p:ext>
            </p:extLst>
          </p:nvPr>
        </p:nvGraphicFramePr>
        <p:xfrm>
          <a:off x="5953460" y="139628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152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3" name="TextBox 2">
            <a:extLst>
              <a:ext uri="{FF2B5EF4-FFF2-40B4-BE49-F238E27FC236}">
                <a16:creationId xmlns:a16="http://schemas.microsoft.com/office/drawing/2014/main" id="{13936A6B-51D2-D096-F26A-415249CB553C}"/>
              </a:ext>
            </a:extLst>
          </p:cNvPr>
          <p:cNvSpPr txBox="1"/>
          <p:nvPr/>
        </p:nvSpPr>
        <p:spPr>
          <a:xfrm>
            <a:off x="838200" y="713312"/>
            <a:ext cx="4038600" cy="5431376"/>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effectLst/>
                <a:latin typeface="Candara" panose="020E0502030303020204" pitchFamily="34" charset="0"/>
                <a:ea typeface="+mj-ea"/>
                <a:cs typeface="+mj-cs"/>
              </a:rPr>
              <a:t>Improving Tax Compliance</a:t>
            </a:r>
            <a:endParaRPr lang="en-US" sz="4400" b="1" kern="1200" dirty="0">
              <a:solidFill>
                <a:schemeClr val="tx1"/>
              </a:solidFill>
              <a:latin typeface="Candara" panose="020E0502030303020204" pitchFamily="34" charset="0"/>
              <a:ea typeface="+mj-ea"/>
              <a:cs typeface="+mj-cs"/>
            </a:endParaRPr>
          </a:p>
        </p:txBody>
      </p:sp>
      <p:sp>
        <p:nvSpPr>
          <p:cNvPr id="5" name="TextBox 4">
            <a:extLst>
              <a:ext uri="{FF2B5EF4-FFF2-40B4-BE49-F238E27FC236}">
                <a16:creationId xmlns:a16="http://schemas.microsoft.com/office/drawing/2014/main" id="{58BA5C53-84BF-71A6-61D6-CD34E51105E6}"/>
              </a:ext>
            </a:extLst>
          </p:cNvPr>
          <p:cNvSpPr txBox="1"/>
          <p:nvPr/>
        </p:nvSpPr>
        <p:spPr>
          <a:xfrm>
            <a:off x="5282648" y="720586"/>
            <a:ext cx="6843785" cy="6031087"/>
          </a:xfrm>
          <a:prstGeom prst="rect">
            <a:avLst/>
          </a:prstGeom>
        </p:spPr>
        <p:txBody>
          <a:bodyPr vert="horz" lIns="91440" tIns="45720" rIns="91440" bIns="45720" rtlCol="0" anchor="ctr">
            <a:noAutofit/>
          </a:bodyPr>
          <a:lstStyle/>
          <a:p>
            <a:pPr marL="285750" indent="-228600">
              <a:lnSpc>
                <a:spcPct val="90000"/>
              </a:lnSpc>
              <a:spcAft>
                <a:spcPts val="600"/>
              </a:spcAft>
              <a:buFont typeface="Arial" panose="020B0604020202020204" pitchFamily="34" charset="0"/>
              <a:buChar char="•"/>
            </a:pPr>
            <a:r>
              <a:rPr lang="en-GB" dirty="0">
                <a:effectLst/>
                <a:latin typeface="Candara" panose="020E0502030303020204" pitchFamily="34" charset="0"/>
              </a:rPr>
              <a:t>In the height of the COVID-19 pandemic in 2020, all tax authorities in the country deployed </a:t>
            </a:r>
            <a:r>
              <a:rPr lang="en-GB" b="1" dirty="0">
                <a:effectLst/>
                <a:latin typeface="Candara" panose="020E0502030303020204" pitchFamily="34" charset="0"/>
              </a:rPr>
              <a:t>tax relief programmes </a:t>
            </a:r>
            <a:r>
              <a:rPr lang="en-GB" dirty="0">
                <a:effectLst/>
                <a:latin typeface="Candara" panose="020E0502030303020204" pitchFamily="34" charset="0"/>
              </a:rPr>
              <a:t>to support individual taxpayers and businesses. The relief included the extension of the date of filing for the 2019 annual returns, waiver or reduction on penalties and interests on tax liabilities, rebate/discount on taxes paid by new taxpayers, payment of taxes in instalments, and online issuance of tax clearance certificates to minimise human interaction. </a:t>
            </a:r>
          </a:p>
          <a:p>
            <a:pPr marL="285750" indent="-228600">
              <a:lnSpc>
                <a:spcPct val="90000"/>
              </a:lnSpc>
              <a:spcAft>
                <a:spcPts val="600"/>
              </a:spcAft>
              <a:buFont typeface="Arial" panose="020B0604020202020204" pitchFamily="34" charset="0"/>
              <a:buChar char="•"/>
            </a:pPr>
            <a:r>
              <a:rPr lang="en-US" i="1" dirty="0">
                <a:effectLst/>
                <a:latin typeface="Candara" panose="020E0502030303020204" pitchFamily="34" charset="0"/>
              </a:rPr>
              <a:t>Most states however did not report any significant impact of the 2020 tax relief programmes on tax compliance. This unweighted impact of the relief programmes raises concerns about the scope of the programmes, level of taxpayer communication and engagement and the level of customer support provided to </a:t>
            </a:r>
            <a:r>
              <a:rPr lang="en-US" i="1" dirty="0">
                <a:latin typeface="Candara" panose="020E0502030303020204" pitchFamily="34" charset="0"/>
              </a:rPr>
              <a:t>taxpayers (including the issuance of guidance to staff and taxpayers) . </a:t>
            </a:r>
            <a:endParaRPr lang="en-US" dirty="0">
              <a:effectLst/>
              <a:latin typeface="Candara" panose="020E0502030303020204" pitchFamily="34" charset="0"/>
            </a:endParaRPr>
          </a:p>
          <a:p>
            <a:pPr marL="285750" indent="-228600">
              <a:lnSpc>
                <a:spcPct val="90000"/>
              </a:lnSpc>
              <a:spcAft>
                <a:spcPts val="600"/>
              </a:spcAft>
              <a:buFont typeface="Arial" panose="020B0604020202020204" pitchFamily="34" charset="0"/>
              <a:buChar char="•"/>
            </a:pPr>
            <a:r>
              <a:rPr lang="en-US" dirty="0">
                <a:effectLst/>
                <a:latin typeface="Candara" panose="020E0502030303020204" pitchFamily="34" charset="0"/>
              </a:rPr>
              <a:t>Another reform that has gained traction is the introduction of </a:t>
            </a:r>
            <a:r>
              <a:rPr lang="en-US" b="1" dirty="0">
                <a:effectLst/>
                <a:latin typeface="Candara" panose="020E0502030303020204" pitchFamily="34" charset="0"/>
              </a:rPr>
              <a:t>tax-for-service spending</a:t>
            </a:r>
            <a:r>
              <a:rPr lang="en-US" dirty="0">
                <a:effectLst/>
                <a:latin typeface="Candara" panose="020E0502030303020204" pitchFamily="34" charset="0"/>
              </a:rPr>
              <a:t> by tax authorities. 22 States expend their budget to provide targeted services to specific taxpayer groups such as market traders, unions, and motor park operators/users. </a:t>
            </a:r>
          </a:p>
          <a:p>
            <a:pPr marL="285750" indent="-228600">
              <a:lnSpc>
                <a:spcPct val="90000"/>
              </a:lnSpc>
              <a:spcAft>
                <a:spcPts val="600"/>
              </a:spcAft>
              <a:buFont typeface="Arial" panose="020B0604020202020204" pitchFamily="34" charset="0"/>
              <a:buChar char="•"/>
            </a:pPr>
            <a:r>
              <a:rPr lang="en-US" dirty="0">
                <a:effectLst/>
                <a:latin typeface="Candara" panose="020E0502030303020204" pitchFamily="34" charset="0"/>
              </a:rPr>
              <a:t>22 states reported that they have created a </a:t>
            </a:r>
            <a:r>
              <a:rPr lang="en-US" b="1" dirty="0">
                <a:effectLst/>
                <a:latin typeface="Candara" panose="020E0502030303020204" pitchFamily="34" charset="0"/>
              </a:rPr>
              <a:t>register of non-compliant taxpayers</a:t>
            </a:r>
            <a:r>
              <a:rPr lang="en-US" dirty="0">
                <a:effectLst/>
                <a:latin typeface="Candara" panose="020E0502030303020204" pitchFamily="34" charset="0"/>
              </a:rPr>
              <a:t>. This list covers taxpayers who fail to timely file their tax liabilities and taxpayers who report inaccurate information (usually on the basis of past audits). </a:t>
            </a:r>
            <a:endParaRPr lang="en-US" dirty="0">
              <a:latin typeface="Candara" panose="020E0502030303020204" pitchFamily="34" charset="0"/>
            </a:endParaRPr>
          </a:p>
        </p:txBody>
      </p:sp>
      <p:pic>
        <p:nvPicPr>
          <p:cNvPr id="2" name="Picture 1">
            <a:extLst>
              <a:ext uri="{FF2B5EF4-FFF2-40B4-BE49-F238E27FC236}">
                <a16:creationId xmlns:a16="http://schemas.microsoft.com/office/drawing/2014/main" id="{94FED838-F7A4-D40D-8AB2-6A07B6D8F954}"/>
              </a:ext>
            </a:extLst>
          </p:cNvPr>
          <p:cNvPicPr/>
          <p:nvPr/>
        </p:nvPicPr>
        <p:blipFill>
          <a:blip r:embed="rId2"/>
          <a:stretch>
            <a:fillRect/>
          </a:stretch>
        </p:blipFill>
        <p:spPr>
          <a:xfrm>
            <a:off x="127901" y="100142"/>
            <a:ext cx="1129399" cy="394624"/>
          </a:xfrm>
          <a:prstGeom prst="rect">
            <a:avLst/>
          </a:prstGeom>
        </p:spPr>
      </p:pic>
    </p:spTree>
    <p:extLst>
      <p:ext uri="{BB962C8B-B14F-4D97-AF65-F5344CB8AC3E}">
        <p14:creationId xmlns:p14="http://schemas.microsoft.com/office/powerpoint/2010/main" val="3815644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5155</TotalTime>
  <Words>2941</Words>
  <Application>Microsoft Office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Candara</vt:lpstr>
      <vt:lpstr>Symbol</vt:lpstr>
      <vt:lpstr>Office Theme</vt:lpstr>
      <vt:lpstr>The Decade of DRM</vt:lpstr>
      <vt:lpstr>Increasing role of domestic revenues</vt:lpstr>
      <vt:lpstr>DRM in figures</vt:lpstr>
      <vt:lpstr>Who contributes what?</vt:lpstr>
      <vt:lpstr>The inflection point of tax reforms</vt:lpstr>
      <vt:lpstr>Ending multiple/double taxation</vt:lpstr>
      <vt:lpstr>Making the most of the IRS</vt:lpstr>
      <vt:lpstr>Institutionalising the IRS</vt:lpstr>
      <vt:lpstr>PowerPoint Presentation</vt:lpstr>
      <vt:lpstr>PowerPoint Presentation</vt:lpstr>
      <vt:lpstr>PowerPoint Presentation</vt:lpstr>
      <vt:lpstr>Unlocking New Revenue Sources</vt:lpstr>
      <vt:lpstr>Strengthening Revenue Budgeting and Reporting </vt:lpstr>
      <vt:lpstr>The impact of each tax reform varies</vt:lpstr>
      <vt:lpstr>Binding constraints of tax reforms</vt:lpstr>
      <vt:lpstr>Conclusion – the increasing role of tax authorities</vt:lpstr>
      <vt:lpstr>How to improve the quality of tax reforms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Nabena</dc:creator>
  <cp:lastModifiedBy>Naomi Tietie</cp:lastModifiedBy>
  <cp:revision>26</cp:revision>
  <dcterms:created xsi:type="dcterms:W3CDTF">2022-08-13T17:56:22Z</dcterms:created>
  <dcterms:modified xsi:type="dcterms:W3CDTF">2022-09-22T08:20:08Z</dcterms:modified>
</cp:coreProperties>
</file>