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68" r:id="rId6"/>
    <p:sldId id="269" r:id="rId7"/>
    <p:sldId id="259" r:id="rId8"/>
    <p:sldId id="260" r:id="rId9"/>
    <p:sldId id="261" r:id="rId10"/>
    <p:sldId id="262" r:id="rId11"/>
    <p:sldId id="263" r:id="rId12"/>
    <p:sldId id="264" r:id="rId13"/>
    <p:sldId id="265" r:id="rId14"/>
    <p:sldId id="266" r:id="rId15"/>
    <p:sldId id="274" r:id="rId16"/>
    <p:sldId id="270" r:id="rId17"/>
    <p:sldId id="271" r:id="rId18"/>
    <p:sldId id="272" r:id="rId19"/>
    <p:sldId id="273"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631F14-2DBB-485A-902F-89A5112B209D}" type="datetimeFigureOut">
              <a:rPr lang="en-US" smtClean="0"/>
              <a:pPr/>
              <a:t>8/24/2016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AC3255-C278-436B-9BD5-A047F22A07C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31F14-2DBB-485A-902F-89A5112B209D}" type="datetimeFigureOut">
              <a:rPr lang="en-US" smtClean="0"/>
              <a:pPr/>
              <a:t>8/24/2016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AC3255-C278-436B-9BD5-A047F22A07C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31F14-2DBB-485A-902F-89A5112B209D}" type="datetimeFigureOut">
              <a:rPr lang="en-US" smtClean="0"/>
              <a:pPr/>
              <a:t>8/24/2016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AC3255-C278-436B-9BD5-A047F22A07C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31F14-2DBB-485A-902F-89A5112B209D}" type="datetimeFigureOut">
              <a:rPr lang="en-US" smtClean="0"/>
              <a:pPr/>
              <a:t>8/24/2016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AC3255-C278-436B-9BD5-A047F22A07C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631F14-2DBB-485A-902F-89A5112B209D}" type="datetimeFigureOut">
              <a:rPr lang="en-US" smtClean="0"/>
              <a:pPr/>
              <a:t>8/24/2016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AC3255-C278-436B-9BD5-A047F22A07C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631F14-2DBB-485A-902F-89A5112B209D}" type="datetimeFigureOut">
              <a:rPr lang="en-US" smtClean="0"/>
              <a:pPr/>
              <a:t>8/24/2016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AC3255-C278-436B-9BD5-A047F22A07C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631F14-2DBB-485A-902F-89A5112B209D}" type="datetimeFigureOut">
              <a:rPr lang="en-US" smtClean="0"/>
              <a:pPr/>
              <a:t>8/24/2016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2AC3255-C278-436B-9BD5-A047F22A07C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631F14-2DBB-485A-902F-89A5112B209D}" type="datetimeFigureOut">
              <a:rPr lang="en-US" smtClean="0"/>
              <a:pPr/>
              <a:t>8/24/2016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2AC3255-C278-436B-9BD5-A047F22A07C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31F14-2DBB-485A-902F-89A5112B209D}" type="datetimeFigureOut">
              <a:rPr lang="en-US" smtClean="0"/>
              <a:pPr/>
              <a:t>8/24/2016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2AC3255-C278-436B-9BD5-A047F22A07C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631F14-2DBB-485A-902F-89A5112B209D}" type="datetimeFigureOut">
              <a:rPr lang="en-US" smtClean="0"/>
              <a:pPr/>
              <a:t>8/24/2016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AC3255-C278-436B-9BD5-A047F22A07C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631F14-2DBB-485A-902F-89A5112B209D}" type="datetimeFigureOut">
              <a:rPr lang="en-US" smtClean="0"/>
              <a:pPr/>
              <a:t>8/24/2016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AC3255-C278-436B-9BD5-A047F22A07C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31F14-2DBB-485A-902F-89A5112B209D}" type="datetimeFigureOut">
              <a:rPr lang="en-US" smtClean="0"/>
              <a:pPr/>
              <a:t>8/24/2016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AC3255-C278-436B-9BD5-A047F22A07C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Mainstreaming the SDG’s into the National Planning and Budgeting Process</a:t>
            </a:r>
            <a:endParaRPr lang="en-US" dirty="0"/>
          </a:p>
        </p:txBody>
      </p:sp>
      <p:sp>
        <p:nvSpPr>
          <p:cNvPr id="3" name="Subtitle 2"/>
          <p:cNvSpPr>
            <a:spLocks noGrp="1"/>
          </p:cNvSpPr>
          <p:nvPr>
            <p:ph type="subTitle" idx="1"/>
          </p:nvPr>
        </p:nvSpPr>
        <p:spPr/>
        <p:txBody>
          <a:bodyPr/>
          <a:lstStyle/>
          <a:p>
            <a:r>
              <a:rPr lang="en-US" dirty="0" smtClean="0"/>
              <a:t>Eze Onyekpere Esq</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Coordinating Cross Cutting Issues</a:t>
            </a:r>
            <a:endParaRPr lang="en-US" dirty="0"/>
          </a:p>
        </p:txBody>
      </p:sp>
      <p:sp>
        <p:nvSpPr>
          <p:cNvPr id="3" name="Content Placeholder 2"/>
          <p:cNvSpPr>
            <a:spLocks noGrp="1"/>
          </p:cNvSpPr>
          <p:nvPr>
            <p:ph idx="1"/>
          </p:nvPr>
        </p:nvSpPr>
        <p:spPr/>
        <p:txBody>
          <a:bodyPr/>
          <a:lstStyle/>
          <a:p>
            <a:pPr algn="just"/>
            <a:r>
              <a:rPr lang="en-US" dirty="0" smtClean="0"/>
              <a:t>To realise the SDGs, we need to properly coordinate cross cutting issues and mainstream them into implementation frameworks such as the budget. For instance, environmental challenges with serious impact in agriculture and water resources requires better coordination, especially when we consider the statistics on deforestation and desertification.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With a forest cover of about 7.7% of the entire Nigerian land area and a deforestation rate that is the highest in the world, having lost 50% of our 2000 forest cover by 2015; combined with a desertification rate that has taken about 62% of land area (15 Northern States are affected - 7 are severe and 8 are moderate); erosion and floods ravaging some parts of the South East, rising sea levels, the impact of all these on agricultural yields, rural and urban livelihoods and resource conflicts can better be imagined. It is time bomb.</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One of the pillars of our environmental policy is the Polluter Pays Principle. Yet, there is no Remediation Fund established by law or policy. Natural resource extractors treat such issue as a matter of charity when indeed, they should be obliged by law to remediate the polluted environment. Thus, across the sectors of oil and gas and solid minerals, a certain percentage of the mining proceeds should be set aside by law to meet the environmental challenges posed by the extraction activity during and after the extraction.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Utilising all Available Resources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There is too much focus on financial resources to the neglect of human, information, technological and ecological resources. Thus, we need to focus more on the use of these other resources through integrated management of available financial resources in such a way that it delivers across sectors. The Rwandan example of feeding meteorological information by cell phone and traditional media to farmers to improve agriculture productivity (continued)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and its extension services is not strictly about money but using available human resources to meet the information needs of farmers deploying already available technology.</a:t>
            </a:r>
          </a:p>
          <a:p>
            <a:pPr algn="just"/>
            <a:r>
              <a:rPr lang="en-US" dirty="0" smtClean="0"/>
              <a:t>In this context, we also need to re-define poverty reduction beyond the sheer tokenism of providing tricycles, sewing and grinding machines, etc, to poor  people in the rural and urban areas.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dirty="0" smtClean="0"/>
              <a:t>We need to use all available resources for development. For instance, it is unacceptable that funds in UBEC are un-accessed for basic education whilst majority of the states that have failed to access the funds are doing poorly in basic education. Some fundamental reforms are necessary to guarantee that all available resources are deployed for development.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Economic/Fiscal Governance Issues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A monetary policy that is not coordinated with fiscal policy produces disastrous results for the economy. It makes no sense to leave the lending rate at around 25% whilst  hoping to grow the economy to create jobs. In no reasonable country is this done.</a:t>
            </a:r>
          </a:p>
          <a:p>
            <a:pPr algn="just"/>
            <a:r>
              <a:rPr lang="en-US" dirty="0" smtClean="0"/>
              <a:t>Harmonising fiscal and monetary policy is central to development. The current idea of expansionary fiscal policy matched with contracting monetary policy cannot work or produce the desired results.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Again, when the deposit rate is untied from the lending rate, it creates a huge disincentive to savings. Why should the deposit/saving rate be about 5% when the lending rate is over 20%. With inflation rate at 16.5%, are we not punishing depositors for keeping their money in the bank since the money loses value for being deposited in a bank? A corridor of between 500-700 basis points is needed between the deposit and lending rates. Otherwise, it is only a win for the banks and a loss for depositors.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lstStyle/>
          <a:p>
            <a:r>
              <a:rPr lang="en-US" dirty="0" smtClean="0"/>
              <a:t>The budgeting process must be evidence led and focused on programmes, projects and activities that deliver to the greatest number and for the common good, with slight to pro-poor interventions.</a:t>
            </a:r>
          </a:p>
          <a:p>
            <a:pPr algn="just"/>
            <a:r>
              <a:rPr lang="en-US" dirty="0" smtClean="0"/>
              <a:t>Policy and planning continuity is central to short, medium and long term development and realisation of SDGs.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en-US" dirty="0" smtClean="0"/>
              <a:t>Cross cutting coordination across the sectors will remove the current silo approach to planning and budgeting and place the larger picture at the centre of the process.</a:t>
            </a:r>
          </a:p>
          <a:p>
            <a:pPr algn="just"/>
            <a:r>
              <a:rPr lang="en-US" dirty="0" smtClean="0"/>
              <a:t>Set up by law a Remediation Fund in the extractive industry to facilitate the implementation of the Polluter Pays Principle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lgn="just"/>
            <a:r>
              <a:rPr lang="en-US" dirty="0" smtClean="0"/>
              <a:t>I have a little misgiving about SDGs and its MDGs predecessor. They are quite nice concepts and worth pursuing. But my background in human rights and fundamental freedoms tells me that that the language of goals and targets water down the language of rights. Just missing a target or goal is not exactly the same as being accused of violating a human right.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Re-</a:t>
            </a:r>
            <a:r>
              <a:rPr lang="en-US" dirty="0" err="1" smtClean="0"/>
              <a:t>conceptualising</a:t>
            </a:r>
            <a:r>
              <a:rPr lang="en-US" dirty="0" smtClean="0"/>
              <a:t> our definition and deployment of resources will tap available but unused resources which had arisen from our debilitating fixation on financial resources.</a:t>
            </a:r>
          </a:p>
          <a:p>
            <a:pPr algn="just"/>
            <a:r>
              <a:rPr lang="en-US" dirty="0" smtClean="0"/>
              <a:t>Coordinating fiscal and monetary policy is imperative for the realisation of SDGs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dirty="0" smtClean="0"/>
              <a:t>Nigeria missed a lot of the MDGs and as such needs to re-engineer the processes and methodologies for the realisation of the SDGs so as not to repeat the mistakes of the past. And this is the domain of this 5 minutes brief presentation. What can we do better to get nearer the targets and goals? This discourse will address the subject matter in six key sub- headings.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Taking Budgeting Seriously</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We need to take budgeting beyond the formalities of MTEFs, MTSS and call circulars. In this context, we need to create an evidence led and rules based budgeting system that properly identifies priorities, avoid duplications and learns from previous experience.  The federal budget needs to focus on matters on the Exclusive Legislative List and matters on the Concurrent List where states have not intervened.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dirty="0" smtClean="0"/>
              <a:t>A federal budget focus on building infrastructure for items that are reserved for states and LGA leads to a waste of resources because most times, they end up not being operated and maintained after their commissioning e.g., primary health care centres built without requisite agreements and consultations with the appropriate tier of government.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Constituency projects of legislators must be properly focused on federal priorities and on activities and programmes that deliver the highest value for money and best realises government’s policies in the particular sector.</a:t>
            </a:r>
          </a:p>
          <a:p>
            <a:pPr algn="just"/>
            <a:r>
              <a:rPr lang="en-US" dirty="0" smtClean="0"/>
              <a:t>Revenue forecasting should be evidence led so that variations during implementation will be no more than 5% rather than the overtly optimistic forecasts that leaves a lot of funding gaps in the budget.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Policy and Planning Framework Continuity</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Where are we in the implementation of NV 20:2020. After the 1</a:t>
            </a:r>
            <a:r>
              <a:rPr lang="en-US" baseline="30000" dirty="0" smtClean="0"/>
              <a:t>st</a:t>
            </a:r>
            <a:r>
              <a:rPr lang="en-US" dirty="0" smtClean="0"/>
              <a:t> National Implementation Plan (NIP) 2009-2013, there was no 2</a:t>
            </a:r>
            <a:r>
              <a:rPr lang="en-US" baseline="30000" dirty="0" smtClean="0"/>
              <a:t>nd</a:t>
            </a:r>
            <a:r>
              <a:rPr lang="en-US" dirty="0" smtClean="0"/>
              <a:t> NIP and now we talk of a successor plan which ideally should have been the 3</a:t>
            </a:r>
            <a:r>
              <a:rPr lang="en-US" baseline="30000" dirty="0" smtClean="0"/>
              <a:t>rd</a:t>
            </a:r>
            <a:r>
              <a:rPr lang="en-US" dirty="0" smtClean="0"/>
              <a:t> and final NIP of the Vision.</a:t>
            </a:r>
          </a:p>
          <a:p>
            <a:pPr algn="just"/>
            <a:r>
              <a:rPr lang="en-US" dirty="0" smtClean="0"/>
              <a:t>We abandoned some of the policy targets and legislative agenda of the Vision and as such deprived ourselves of the full benefits of the provisions. A few examples  below.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NV 20:2020 provided for a Project Continuity and Implementation Act which did not see the light of the day despite the efforts of the National Planning Commission and today, we are still lamenting about project abandonment after billions have been sunk.</a:t>
            </a:r>
          </a:p>
          <a:p>
            <a:pPr algn="just"/>
            <a:r>
              <a:rPr lang="en-US" dirty="0" smtClean="0"/>
              <a:t> What happened to the Monetary Policy recommendation of using dollar certificates to infuse Federation Account oil revenue into the economy without creating new money at each point of infusion, tackle liquidity challenges, etc.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dirty="0" smtClean="0"/>
              <a:t>From the idea of creating a vibrant private sector led housing sector/market through mortgages and refinancing options, we are back in the 2016 budget to government’s direct construction of housing.</a:t>
            </a:r>
          </a:p>
          <a:p>
            <a:pPr algn="just"/>
            <a:r>
              <a:rPr lang="en-US" dirty="0" smtClean="0"/>
              <a:t>Why did we abandon the MTSS for so many years? Now we seek to resurrect the practice in 2016.</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1344</Words>
  <Application>Microsoft Office PowerPoint</Application>
  <PresentationFormat>On-screen Show (4:3)</PresentationFormat>
  <Paragraphs>37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Mainstreaming the SDG’s into the National Planning and Budgeting Process</vt:lpstr>
      <vt:lpstr>Introduction</vt:lpstr>
      <vt:lpstr>Slide 3</vt:lpstr>
      <vt:lpstr>Taking Budgeting Seriously</vt:lpstr>
      <vt:lpstr>Slide 5</vt:lpstr>
      <vt:lpstr>Slide 6</vt:lpstr>
      <vt:lpstr>Policy and Planning Framework Continuity</vt:lpstr>
      <vt:lpstr>Slide 8</vt:lpstr>
      <vt:lpstr>Slide 9</vt:lpstr>
      <vt:lpstr>Coordinating Cross Cutting Issues</vt:lpstr>
      <vt:lpstr>Slide 11</vt:lpstr>
      <vt:lpstr>Slide 12</vt:lpstr>
      <vt:lpstr>Utilising all Available Resources</vt:lpstr>
      <vt:lpstr>Slide 14</vt:lpstr>
      <vt:lpstr>Slide 15</vt:lpstr>
      <vt:lpstr>Economic/Fiscal Governance Issues</vt:lpstr>
      <vt:lpstr>Slide 17</vt:lpstr>
      <vt:lpstr>Conclusion </vt:lpstr>
      <vt:lpstr>Slide 19</vt:lpstr>
      <vt:lpstr>Slide 20</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Mainstreaming the SDG’s into the National Planning and Budgeting Process</dc:title>
  <dc:creator>Bar Eze</dc:creator>
  <cp:lastModifiedBy>Bar Eze</cp:lastModifiedBy>
  <cp:revision>5</cp:revision>
  <dcterms:created xsi:type="dcterms:W3CDTF">2016-08-24T06:15:45Z</dcterms:created>
  <dcterms:modified xsi:type="dcterms:W3CDTF">2016-08-24T08:18:17Z</dcterms:modified>
</cp:coreProperties>
</file>