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0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2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13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charts/chart4.xml" ContentType="application/vnd.openxmlformats-officedocument.drawingml.chart+xml"/>
  <Override PartName="/ppt/notesSlides/notesSlide14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5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6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theme/themeOverride2.xml" ContentType="application/vnd.openxmlformats-officedocument.themeOverr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22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40"/>
  </p:notesMasterIdLst>
  <p:sldIdLst>
    <p:sldId id="256" r:id="rId3"/>
    <p:sldId id="258" r:id="rId4"/>
    <p:sldId id="259" r:id="rId5"/>
    <p:sldId id="260" r:id="rId6"/>
    <p:sldId id="261" r:id="rId7"/>
    <p:sldId id="262" r:id="rId8"/>
    <p:sldId id="264" r:id="rId9"/>
    <p:sldId id="266" r:id="rId10"/>
    <p:sldId id="267" r:id="rId11"/>
    <p:sldId id="268" r:id="rId12"/>
    <p:sldId id="269" r:id="rId13"/>
    <p:sldId id="270" r:id="rId14"/>
    <p:sldId id="296" r:id="rId15"/>
    <p:sldId id="271" r:id="rId16"/>
    <p:sldId id="297" r:id="rId17"/>
    <p:sldId id="298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99" r:id="rId29"/>
    <p:sldId id="300" r:id="rId30"/>
    <p:sldId id="301" r:id="rId31"/>
    <p:sldId id="302" r:id="rId32"/>
    <p:sldId id="291" r:id="rId33"/>
    <p:sldId id="303" r:id="rId34"/>
    <p:sldId id="304" r:id="rId35"/>
    <p:sldId id="306" r:id="rId36"/>
    <p:sldId id="307" r:id="rId37"/>
    <p:sldId id="308" r:id="rId38"/>
    <p:sldId id="295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KD" initials="I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FFE2"/>
    <a:srgbClr val="3FFF9F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151" autoAdjust="0"/>
  </p:normalViewPr>
  <p:slideViewPr>
    <p:cSldViewPr>
      <p:cViewPr varScale="1">
        <p:scale>
          <a:sx n="65" d="100"/>
          <a:sy n="65" d="100"/>
        </p:scale>
        <p:origin x="153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presProps" Target="pres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0" Type="http://schemas.openxmlformats.org/officeDocument/2006/relationships/slide" Target="slides/slide18.xml"/><Relationship Id="rId41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Naira Trillion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1809861234130577E-3"/>
                  <c:y val="-3.03413441029621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5.9049306170652497E-3"/>
                  <c:y val="-5.394016729415467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1.59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1809861234130577E-3"/>
                  <c:y val="-4.3826385926500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5.9049306170653364E-3"/>
                  <c:y val="-5.05689068382701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Recurrent (Non-Debt) Expenditure</c:v>
                </c:pt>
                <c:pt idx="1">
                  <c:v>Capital Expenditure</c:v>
                </c:pt>
                <c:pt idx="2">
                  <c:v>Debt Service, Including Sinking Fund</c:v>
                </c:pt>
                <c:pt idx="3">
                  <c:v>Statutary Transfer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2.65</c:v>
                </c:pt>
                <c:pt idx="1">
                  <c:v>1.7600000000000009</c:v>
                </c:pt>
                <c:pt idx="2">
                  <c:v>1.48</c:v>
                </c:pt>
                <c:pt idx="3">
                  <c:v>0.3500000000000002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015358160"/>
        <c:axId val="1015362512"/>
        <c:axId val="0"/>
      </c:bar3DChart>
      <c:catAx>
        <c:axId val="10153581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015362512"/>
        <c:crosses val="autoZero"/>
        <c:auto val="1"/>
        <c:lblAlgn val="ctr"/>
        <c:lblOffset val="100"/>
        <c:noMultiLvlLbl val="0"/>
      </c:catAx>
      <c:valAx>
        <c:axId val="101536251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800" b="1" i="0" baseline="0" dirty="0" err="1" smtClean="0"/>
                  <a:t>N’Trillion</a:t>
                </a:r>
                <a:endParaRPr lang="en-US" sz="1800" b="1" i="0" baseline="0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015358160"/>
        <c:crosses val="autoZero"/>
        <c:crossBetween val="between"/>
      </c:valAx>
    </c:plotArea>
    <c:plotVisOnly val="1"/>
    <c:dispBlanksAs val="gap"/>
    <c:showDLblsOverMax val="0"/>
  </c:chart>
  <c:spPr>
    <a:solidFill>
      <a:srgbClr val="C5FFE2"/>
    </a:solidFill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Recurrent by MDAs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lt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Interior</c:v>
                </c:pt>
                <c:pt idx="1">
                  <c:v>Education</c:v>
                </c:pt>
                <c:pt idx="2">
                  <c:v>Defence</c:v>
                </c:pt>
                <c:pt idx="3">
                  <c:v>Health</c:v>
                </c:pt>
                <c:pt idx="4">
                  <c:v>SIP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451.9</c:v>
                </c:pt>
                <c:pt idx="1">
                  <c:v>367.7</c:v>
                </c:pt>
                <c:pt idx="2">
                  <c:v>312.2</c:v>
                </c:pt>
                <c:pt idx="3">
                  <c:v>221.4</c:v>
                </c:pt>
                <c:pt idx="4">
                  <c:v>300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0.75562993383723831"/>
          <c:y val="0.22359254673405377"/>
          <c:w val="0.22882416386217666"/>
          <c:h val="0.4298467872603669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Arial" pitchFamily="34" charset="0"/>
              <a:ea typeface="+mn-ea"/>
              <a:cs typeface="Arial" pitchFamily="34" charset="0"/>
            </a:defRPr>
          </a:pPr>
          <a:endParaRPr lang="en-US"/>
        </a:p>
      </c:txPr>
    </c:legend>
    <c:plotVisOnly val="1"/>
    <c:dispBlanksAs val="zero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Capital by MDAs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accent1">
                  <a:alpha val="9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</c:dPt>
          <c:dPt>
            <c:idx val="1"/>
            <c:bubble3D val="0"/>
            <c:spPr>
              <a:solidFill>
                <a:schemeClr val="accent2">
                  <a:alpha val="9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</c:dPt>
          <c:dPt>
            <c:idx val="2"/>
            <c:bubble3D val="0"/>
            <c:spPr>
              <a:solidFill>
                <a:schemeClr val="accent3">
                  <a:alpha val="90000"/>
                </a:schemeClr>
              </a:solidFill>
              <a:ln w="19050">
                <a:solidFill>
                  <a:schemeClr val="accent3"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3">
                    <a:lumMod val="75000"/>
                  </a:schemeClr>
                </a:contourClr>
              </a:sp3d>
            </c:spPr>
          </c:dPt>
          <c:dPt>
            <c:idx val="3"/>
            <c:bubble3D val="0"/>
            <c:spPr>
              <a:solidFill>
                <a:schemeClr val="accent4">
                  <a:alpha val="90000"/>
                </a:schemeClr>
              </a:solidFill>
              <a:ln w="19050">
                <a:solidFill>
                  <a:schemeClr val="accent4">
                    <a:lumMod val="75000"/>
                  </a:schemeClr>
                </a:solidFill>
              </a:ln>
              <a:effectLst>
                <a:innerShdw blurRad="114300">
                  <a:schemeClr val="accent4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4">
                    <a:lumMod val="75000"/>
                  </a:schemeClr>
                </a:contourClr>
              </a:sp3d>
            </c:spPr>
          </c:dPt>
          <c:dLbls>
            <c:dLbl>
              <c:idx val="0"/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defRPr>
                    </a:pPr>
                    <a:r>
                      <a: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Power, Works &amp; Housing, 422.96</a:t>
                    </a:r>
                    <a:endParaRPr lang="en-US" b="1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/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75000"/>
                      <a:alpha val="40000"/>
                    </a:schemeClr>
                  </a:outerShdw>
                </a:effectLst>
              </c:sp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/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tx1"/>
                      </a:solidFill>
                      <a:effectLst/>
                      <a:latin typeface="Arial" pitchFamily="34" charset="0"/>
                      <a:ea typeface="+mn-ea"/>
                      <a:cs typeface="Arial" pitchFamily="34" charset="0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3"/>
                  </a:solidFill>
                  <a:round/>
                </a:ln>
                <a:effectLst>
                  <a:outerShdw blurRad="50800" dist="38100" dir="2700000" algn="tl" rotWithShape="0">
                    <a:schemeClr val="accent3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tx1"/>
                      </a:solidFill>
                      <a:effectLst/>
                      <a:latin typeface="Arial" pitchFamily="34" charset="0"/>
                      <a:ea typeface="+mn-ea"/>
                      <a:cs typeface="Arial" pitchFamily="34" charset="0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4"/>
                  </a:solidFill>
                  <a:round/>
                </a:ln>
                <a:effectLst>
                  <a:outerShdw blurRad="50800" dist="38100" dir="2700000" algn="tl" rotWithShape="0">
                    <a:schemeClr val="accent4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tx1"/>
                      </a:solidFill>
                      <a:effectLst/>
                      <a:latin typeface="Arial" pitchFamily="34" charset="0"/>
                      <a:ea typeface="+mn-ea"/>
                      <a:cs typeface="Arial" pitchFamily="34" charset="0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</c:dLbl>
            <c:spPr>
              <a:solidFill>
                <a:prstClr val="white">
                  <a:alpha val="90000"/>
                </a:prstClr>
              </a:solidFill>
              <a:ln w="12700" cap="flat" cmpd="sng" algn="ctr">
                <a:solidFill>
                  <a:srgbClr val="50B4C8"/>
                </a:solidFill>
                <a:round/>
              </a:ln>
              <a:effectLst>
                <a:outerShdw blurRad="50800" dist="38100" dir="2700000" algn="tl" rotWithShape="0">
                  <a:srgbClr val="50B4C8">
                    <a:lumMod val="75000"/>
                    <a:alpha val="40000"/>
                  </a:srgbClr>
                </a:outerShdw>
              </a:effectLst>
            </c:spPr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Power, Works &amp; Housing</c:v>
                </c:pt>
                <c:pt idx="1">
                  <c:v>Transportation</c:v>
                </c:pt>
                <c:pt idx="2">
                  <c:v>Defence</c:v>
                </c:pt>
                <c:pt idx="3">
                  <c:v>SIP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422.96</c:v>
                </c:pt>
                <c:pt idx="1">
                  <c:v>188.68</c:v>
                </c:pt>
                <c:pt idx="2">
                  <c:v>130.86000000000001</c:v>
                </c:pt>
                <c:pt idx="3">
                  <c:v>200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Capital</c:v>
                </c:pt>
                <c:pt idx="1">
                  <c:v>Recurrent (inclusive of Debt)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1.75</c:v>
                </c:pt>
                <c:pt idx="1">
                  <c:v>4.3099999999999996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Capital</c:v>
                </c:pt>
                <c:pt idx="1">
                  <c:v>Recurrent (inclusive of Debt)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0.56000000000000005</c:v>
                </c:pt>
                <c:pt idx="1">
                  <c:v>4.53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015350000"/>
        <c:axId val="1015350544"/>
        <c:axId val="0"/>
      </c:bar3DChart>
      <c:catAx>
        <c:axId val="10153500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015350544"/>
        <c:crossesAt val="0"/>
        <c:auto val="1"/>
        <c:lblAlgn val="ctr"/>
        <c:lblOffset val="100"/>
        <c:noMultiLvlLbl val="0"/>
      </c:catAx>
      <c:valAx>
        <c:axId val="10153505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low"/>
        <c:crossAx val="101535000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  <c:spPr>
        <a:solidFill>
          <a:schemeClr val="bg2">
            <a:lumMod val="75000"/>
            <a:alpha val="27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Debt Servicing ₦bn</c:v>
                </c:pt>
              </c:strCache>
            </c:strRef>
          </c:tx>
          <c:spPr>
            <a:solidFill>
              <a:schemeClr val="accent1">
                <a:alpha val="88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  <a:effectLst/>
            <a:scene3d>
              <a:camera prst="orthographicFront"/>
              <a:lightRig rig="threePt" dir="t"/>
            </a:scene3d>
            <a:sp3d prstMaterial="flat">
              <a:contourClr>
                <a:schemeClr val="accent1">
                  <a:lumMod val="50000"/>
                </a:schemeClr>
              </a:contourClr>
            </a:sp3d>
          </c:spPr>
          <c:invertIfNegative val="0"/>
          <c:dLbls>
            <c:spPr>
              <a:solidFill>
                <a:schemeClr val="accent1">
                  <a:alpha val="30000"/>
                </a:schemeClr>
              </a:solidFill>
              <a:ln>
                <a:solidFill>
                  <a:schemeClr val="lt1">
                    <a:alpha val="50000"/>
                  </a:schemeClr>
                </a:solidFill>
                <a:round/>
              </a:ln>
              <a:effectLst>
                <a:outerShdw blurRad="63500" dist="889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2016</c:v>
                </c:pt>
                <c:pt idx="1">
                  <c:v>2015</c:v>
                </c:pt>
                <c:pt idx="2">
                  <c:v>2014</c:v>
                </c:pt>
                <c:pt idx="3">
                  <c:v>2013</c:v>
                </c:pt>
                <c:pt idx="4">
                  <c:v>2012</c:v>
                </c:pt>
                <c:pt idx="5">
                  <c:v>2011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 formatCode="#,##0">
                  <c:v>1360</c:v>
                </c:pt>
                <c:pt idx="1">
                  <c:v>953</c:v>
                </c:pt>
                <c:pt idx="2">
                  <c:v>712</c:v>
                </c:pt>
                <c:pt idx="3">
                  <c:v>591.79999999999995</c:v>
                </c:pt>
                <c:pt idx="4">
                  <c:v>559.6</c:v>
                </c:pt>
                <c:pt idx="5">
                  <c:v>495.1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</c:strCache>
            </c:strRef>
          </c:tx>
          <c:spPr>
            <a:solidFill>
              <a:schemeClr val="accent2">
                <a:alpha val="88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  <a:effectLst/>
            <a:scene3d>
              <a:camera prst="orthographicFront"/>
              <a:lightRig rig="threePt" dir="t"/>
            </a:scene3d>
            <a:sp3d prstMaterial="flat">
              <a:contourClr>
                <a:schemeClr val="accent2">
                  <a:lumMod val="50000"/>
                </a:schemeClr>
              </a:contourClr>
            </a:sp3d>
          </c:spPr>
          <c:invertIfNegative val="0"/>
          <c:dLbls>
            <c:spPr>
              <a:solidFill>
                <a:schemeClr val="accent2">
                  <a:alpha val="30000"/>
                </a:schemeClr>
              </a:solidFill>
              <a:ln>
                <a:solidFill>
                  <a:schemeClr val="lt1">
                    <a:alpha val="50000"/>
                  </a:schemeClr>
                </a:solidFill>
                <a:round/>
              </a:ln>
              <a:effectLst>
                <a:outerShdw blurRad="63500" dist="889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2016</c:v>
                </c:pt>
                <c:pt idx="1">
                  <c:v>2015</c:v>
                </c:pt>
                <c:pt idx="2">
                  <c:v>2014</c:v>
                </c:pt>
                <c:pt idx="3">
                  <c:v>2013</c:v>
                </c:pt>
                <c:pt idx="4">
                  <c:v>2012</c:v>
                </c:pt>
                <c:pt idx="5">
                  <c:v>2011</c:v>
                </c:pt>
              </c:numCache>
            </c:numRef>
          </c:cat>
          <c:val>
            <c:numRef>
              <c:f>Sheet1!$C$2:$C$7</c:f>
              <c:numCache>
                <c:formatCode>General</c:formatCode>
                <c:ptCount val="6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</c:strCache>
            </c:strRef>
          </c:tx>
          <c:spPr>
            <a:solidFill>
              <a:schemeClr val="accent3">
                <a:alpha val="88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  <a:effectLst/>
            <a:scene3d>
              <a:camera prst="orthographicFront"/>
              <a:lightRig rig="threePt" dir="t"/>
            </a:scene3d>
            <a:sp3d prstMaterial="flat">
              <a:contourClr>
                <a:schemeClr val="accent3">
                  <a:lumMod val="50000"/>
                </a:schemeClr>
              </a:contourClr>
            </a:sp3d>
          </c:spPr>
          <c:invertIfNegative val="0"/>
          <c:dLbls>
            <c:spPr>
              <a:solidFill>
                <a:schemeClr val="accent3">
                  <a:alpha val="30000"/>
                </a:schemeClr>
              </a:solidFill>
              <a:ln>
                <a:solidFill>
                  <a:schemeClr val="lt1">
                    <a:alpha val="50000"/>
                  </a:schemeClr>
                </a:solidFill>
                <a:round/>
              </a:ln>
              <a:effectLst>
                <a:outerShdw blurRad="63500" dist="889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2016</c:v>
                </c:pt>
                <c:pt idx="1">
                  <c:v>2015</c:v>
                </c:pt>
                <c:pt idx="2">
                  <c:v>2014</c:v>
                </c:pt>
                <c:pt idx="3">
                  <c:v>2013</c:v>
                </c:pt>
                <c:pt idx="4">
                  <c:v>2012</c:v>
                </c:pt>
                <c:pt idx="5">
                  <c:v>2011</c:v>
                </c:pt>
              </c:numCache>
            </c:numRef>
          </c:cat>
          <c:val>
            <c:numRef>
              <c:f>Sheet1!$D$2:$D$7</c:f>
              <c:numCache>
                <c:formatCode>General</c:formatCode>
                <c:ptCount val="6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4"/>
        <c:gapDepth val="53"/>
        <c:shape val="box"/>
        <c:axId val="1015377280"/>
        <c:axId val="1015369664"/>
        <c:axId val="0"/>
      </c:bar3DChart>
      <c:catAx>
        <c:axId val="10153772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15369664"/>
        <c:crosses val="autoZero"/>
        <c:auto val="1"/>
        <c:lblAlgn val="ctr"/>
        <c:lblOffset val="100"/>
        <c:noMultiLvlLbl val="0"/>
      </c:catAx>
      <c:valAx>
        <c:axId val="1015369664"/>
        <c:scaling>
          <c:orientation val="minMax"/>
        </c:scaling>
        <c:delete val="1"/>
        <c:axPos val="b"/>
        <c:numFmt formatCode="#,##0" sourceLinked="1"/>
        <c:majorTickMark val="out"/>
        <c:minorTickMark val="none"/>
        <c:tickLblPos val="nextTo"/>
        <c:crossAx val="10153772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egendEntry>
        <c:idx val="0"/>
        <c:delete val="1"/>
      </c:legendEntry>
      <c:legendEntry>
        <c:idx val="1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lt1"/>
    </a:solidFill>
    <a:ln w="12700" cap="flat" cmpd="sng" algn="ctr">
      <a:solidFill>
        <a:schemeClr val="accent1"/>
      </a:solidFill>
      <a:prstDash val="solid"/>
      <a:round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depthPercent val="100"/>
      <c:rAngAx val="1"/>
    </c:view3D>
    <c:floor>
      <c:thickness val="0"/>
      <c:spPr>
        <a:solidFill>
          <a:schemeClr val="bg2">
            <a:lumMod val="75000"/>
            <a:alpha val="27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Budget Deficit ₦tn</c:v>
                </c:pt>
              </c:strCache>
            </c:strRef>
          </c:tx>
          <c:spPr>
            <a:solidFill>
              <a:schemeClr val="accent1">
                <a:alpha val="88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  <a:effectLst/>
            <a:scene3d>
              <a:camera prst="orthographicFront"/>
              <a:lightRig rig="threePt" dir="t"/>
            </a:scene3d>
            <a:sp3d prstMaterial="flat">
              <a:contourClr>
                <a:schemeClr val="accent1">
                  <a:lumMod val="50000"/>
                </a:schemeClr>
              </a:contourClr>
            </a:sp3d>
          </c:spPr>
          <c:invertIfNegative val="0"/>
          <c:dLbls>
            <c:dLbl>
              <c:idx val="1"/>
              <c:layout>
                <c:manualLayout>
                  <c:x val="1.6281234238428328E-2"/>
                  <c:y val="0"/>
                </c:manualLayout>
              </c:layout>
              <c:spPr>
                <a:solidFill>
                  <a:schemeClr val="accent1">
                    <a:alpha val="30000"/>
                  </a:schemeClr>
                </a:solidFill>
                <a:ln>
                  <a:solidFill>
                    <a:schemeClr val="lt1">
                      <a:alpha val="50000"/>
                    </a:schemeClr>
                  </a:solidFill>
                  <a:round/>
                </a:ln>
                <a:effectLst>
                  <a:outerShdw blurRad="63500" dist="889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400" b="1" i="0" u="none" strike="noStrike" kern="120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chemeClr val="accent1">
                  <a:alpha val="30000"/>
                </a:schemeClr>
              </a:solidFill>
              <a:ln>
                <a:solidFill>
                  <a:schemeClr val="lt1">
                    <a:alpha val="50000"/>
                  </a:schemeClr>
                </a:solidFill>
                <a:round/>
              </a:ln>
              <a:effectLst>
                <a:outerShdw blurRad="63500" dist="889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1.04</c:v>
                </c:pt>
                <c:pt idx="1">
                  <c:v>2.2000000000000002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Deficit to GDP (%)</c:v>
                </c:pt>
              </c:strCache>
            </c:strRef>
          </c:tx>
          <c:spPr>
            <a:solidFill>
              <a:schemeClr val="accent2">
                <a:alpha val="88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  <a:effectLst/>
            <a:scene3d>
              <a:camera prst="orthographicFront"/>
              <a:lightRig rig="threePt" dir="t"/>
            </a:scene3d>
            <a:sp3d prstMaterial="flat">
              <a:contourClr>
                <a:schemeClr val="accent2">
                  <a:lumMod val="50000"/>
                </a:schemeClr>
              </a:contourClr>
            </a:sp3d>
          </c:spPr>
          <c:invertIfNegative val="0"/>
          <c:dLbls>
            <c:dLbl>
              <c:idx val="0"/>
              <c:spPr>
                <a:solidFill>
                  <a:schemeClr val="accent2">
                    <a:alpha val="30000"/>
                  </a:schemeClr>
                </a:solidFill>
                <a:ln>
                  <a:solidFill>
                    <a:schemeClr val="lt1">
                      <a:alpha val="50000"/>
                    </a:schemeClr>
                  </a:solidFill>
                  <a:round/>
                </a:ln>
                <a:effectLst>
                  <a:outerShdw blurRad="63500" dist="889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000" b="1" i="0" u="none" strike="noStrike" kern="120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9.303562421959043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chemeClr val="accent2">
                  <a:alpha val="30000"/>
                </a:schemeClr>
              </a:solidFill>
              <a:ln>
                <a:solidFill>
                  <a:schemeClr val="lt1">
                    <a:alpha val="50000"/>
                  </a:schemeClr>
                </a:solidFill>
                <a:round/>
              </a:ln>
              <a:effectLst>
                <a:outerShdw blurRad="63500" dist="889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Sheet1!$C$2:$C$3</c:f>
              <c:numCache>
                <c:formatCode>General</c:formatCode>
                <c:ptCount val="2"/>
                <c:pt idx="0">
                  <c:v>2.12</c:v>
                </c:pt>
                <c:pt idx="1">
                  <c:v>2.16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4"/>
        <c:gapDepth val="53"/>
        <c:shape val="box"/>
        <c:axId val="1015375648"/>
        <c:axId val="1015368576"/>
        <c:axId val="0"/>
      </c:bar3DChart>
      <c:catAx>
        <c:axId val="10153756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15368576"/>
        <c:crosses val="autoZero"/>
        <c:auto val="1"/>
        <c:lblAlgn val="ctr"/>
        <c:lblOffset val="100"/>
        <c:noMultiLvlLbl val="0"/>
      </c:catAx>
      <c:valAx>
        <c:axId val="10153685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0153756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lt1"/>
    </a:solidFill>
    <a:ln w="12700" cap="flat" cmpd="sng" algn="ctr">
      <a:solidFill>
        <a:schemeClr val="accent1"/>
      </a:solidFill>
      <a:prstDash val="solid"/>
      <a:round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2">
    <c:autoUpdate val="0"/>
  </c:externalData>
</c:chartSpac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6-08-15T14:32:32.590" idx="1">
    <p:pos x="10" y="10"/>
    <p:text/>
  </p:cm>
</p:cmLst>
</file>

<file path=ppt/diagrams/_rels/data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1C155E-6FDB-418C-B1FC-FADE69D6FEC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8A920A6-877A-4DC5-968F-517B39A46EC9}">
      <dgm:prSet custT="1"/>
      <dgm:spPr>
        <a:xfrm>
          <a:off x="616542" y="0"/>
          <a:ext cx="7520256" cy="544128"/>
        </a:xfrm>
        <a:prstGeom prst="roundRect">
          <a:avLst/>
        </a:prstGeom>
        <a:solidFill>
          <a:srgbClr val="00B050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rtl="0"/>
          <a:r>
            <a:rPr lang="en-US" sz="1600" b="1" dirty="0" smtClean="0">
              <a:solidFill>
                <a:sysClr val="window" lastClr="FFFFFF"/>
              </a:solidFill>
              <a:latin typeface="Calibri Light"/>
              <a:ea typeface="+mn-ea"/>
              <a:cs typeface="+mn-cs"/>
            </a:rPr>
            <a:t>Public Sector</a:t>
          </a:r>
          <a:endParaRPr lang="en-US" sz="1600" b="1" dirty="0">
            <a:solidFill>
              <a:sysClr val="window" lastClr="FFFFFF"/>
            </a:solidFill>
            <a:latin typeface="Calibri Light"/>
            <a:ea typeface="+mn-ea"/>
            <a:cs typeface="+mn-cs"/>
          </a:endParaRPr>
        </a:p>
      </dgm:t>
    </dgm:pt>
    <dgm:pt modelId="{17E0575C-F398-4D4B-A2BF-1C098A4F4C87}" type="parTrans" cxnId="{4FE1FD1F-DF74-4952-983E-A70036FE0744}">
      <dgm:prSet/>
      <dgm:spPr/>
      <dgm:t>
        <a:bodyPr/>
        <a:lstStyle/>
        <a:p>
          <a:endParaRPr lang="en-US"/>
        </a:p>
      </dgm:t>
    </dgm:pt>
    <dgm:pt modelId="{0F245CD1-49E4-4F23-BECE-95EE00E0FF0B}" type="sibTrans" cxnId="{4FE1FD1F-DF74-4952-983E-A70036FE0744}">
      <dgm:prSet/>
      <dgm:spPr/>
      <dgm:t>
        <a:bodyPr/>
        <a:lstStyle/>
        <a:p>
          <a:endParaRPr lang="en-US"/>
        </a:p>
      </dgm:t>
    </dgm:pt>
    <dgm:pt modelId="{C84435ED-2D55-4FC8-A15E-F9720E69384E}">
      <dgm:prSet custT="1"/>
      <dgm:spPr>
        <a:xfrm>
          <a:off x="0" y="559767"/>
          <a:ext cx="10753725" cy="1133824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50B4C8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rtl="0"/>
          <a:r>
            <a:rPr lang="en-US" sz="1800" dirty="0" smtClean="0">
              <a:solidFill>
                <a:schemeClr val="tx1"/>
              </a:solidFill>
              <a:latin typeface="Calibri Light"/>
              <a:ea typeface="+mn-ea"/>
              <a:cs typeface="+mn-cs"/>
            </a:rPr>
            <a:t>Domestic resource mobilization (Tax, Fees, Royalties, Fines, Duties etc);</a:t>
          </a:r>
          <a:endParaRPr lang="en-US" sz="1800" dirty="0">
            <a:solidFill>
              <a:schemeClr val="tx1"/>
            </a:solidFill>
            <a:latin typeface="Calibri Light"/>
            <a:ea typeface="+mn-ea"/>
            <a:cs typeface="+mn-cs"/>
          </a:endParaRPr>
        </a:p>
      </dgm:t>
    </dgm:pt>
    <dgm:pt modelId="{CDE32893-4A7A-4B00-BF10-AD1859EEEA05}" type="parTrans" cxnId="{AD899143-E441-419F-9764-83DFEAAE7848}">
      <dgm:prSet/>
      <dgm:spPr/>
      <dgm:t>
        <a:bodyPr/>
        <a:lstStyle/>
        <a:p>
          <a:endParaRPr lang="en-US"/>
        </a:p>
      </dgm:t>
    </dgm:pt>
    <dgm:pt modelId="{EB1C9B9D-4B04-4C3E-A2FA-8A344724726A}" type="sibTrans" cxnId="{AD899143-E441-419F-9764-83DFEAAE7848}">
      <dgm:prSet/>
      <dgm:spPr/>
      <dgm:t>
        <a:bodyPr/>
        <a:lstStyle/>
        <a:p>
          <a:endParaRPr lang="en-US"/>
        </a:p>
      </dgm:t>
    </dgm:pt>
    <dgm:pt modelId="{2092410C-7679-403B-B954-A096805E8333}">
      <dgm:prSet custT="1"/>
      <dgm:spPr>
        <a:xfrm>
          <a:off x="0" y="559767"/>
          <a:ext cx="10753725" cy="1133824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50B4C8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rtl="0"/>
          <a:r>
            <a:rPr lang="en-US" sz="1800" dirty="0" smtClean="0">
              <a:solidFill>
                <a:schemeClr val="tx1"/>
              </a:solidFill>
              <a:latin typeface="Calibri Light"/>
              <a:ea typeface="+mn-ea"/>
              <a:cs typeface="+mn-cs"/>
            </a:rPr>
            <a:t>Official Development Assistance  (Bilateral and Multilateral); and</a:t>
          </a:r>
          <a:endParaRPr lang="en-US" sz="1800" dirty="0">
            <a:solidFill>
              <a:schemeClr val="tx1"/>
            </a:solidFill>
            <a:latin typeface="Calibri Light"/>
            <a:ea typeface="+mn-ea"/>
            <a:cs typeface="+mn-cs"/>
          </a:endParaRPr>
        </a:p>
      </dgm:t>
    </dgm:pt>
    <dgm:pt modelId="{A67723E9-66BC-4B59-91ED-B638BC09CBE8}" type="parTrans" cxnId="{C9E0880A-8F97-4872-9081-56E3FDA19711}">
      <dgm:prSet/>
      <dgm:spPr/>
      <dgm:t>
        <a:bodyPr/>
        <a:lstStyle/>
        <a:p>
          <a:endParaRPr lang="en-US"/>
        </a:p>
      </dgm:t>
    </dgm:pt>
    <dgm:pt modelId="{DAE6690A-813A-4E33-9395-BF88441AA0FE}" type="sibTrans" cxnId="{C9E0880A-8F97-4872-9081-56E3FDA19711}">
      <dgm:prSet/>
      <dgm:spPr/>
      <dgm:t>
        <a:bodyPr/>
        <a:lstStyle/>
        <a:p>
          <a:endParaRPr lang="en-US"/>
        </a:p>
      </dgm:t>
    </dgm:pt>
    <dgm:pt modelId="{C8D2F986-1E9C-403B-AA6E-EEC583B2AC3C}">
      <dgm:prSet custT="1"/>
      <dgm:spPr>
        <a:xfrm>
          <a:off x="0" y="559767"/>
          <a:ext cx="10753725" cy="1133824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50B4C8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rtl="0"/>
          <a:r>
            <a:rPr lang="en-US" sz="1800" dirty="0" smtClean="0">
              <a:solidFill>
                <a:schemeClr val="tx1"/>
              </a:solidFill>
              <a:latin typeface="Calibri Light"/>
              <a:ea typeface="+mn-ea"/>
              <a:cs typeface="+mn-cs"/>
            </a:rPr>
            <a:t>Public Investment (Interest, Dividends, profits, etc)</a:t>
          </a:r>
          <a:endParaRPr lang="en-US" sz="1800" dirty="0">
            <a:solidFill>
              <a:schemeClr val="tx1"/>
            </a:solidFill>
            <a:latin typeface="Calibri Light"/>
            <a:ea typeface="+mn-ea"/>
            <a:cs typeface="+mn-cs"/>
          </a:endParaRPr>
        </a:p>
      </dgm:t>
    </dgm:pt>
    <dgm:pt modelId="{42086BDB-8F68-4E78-B3DC-E4F709501C9E}" type="parTrans" cxnId="{AAD7FE7A-F71E-422A-84F6-D308842B2253}">
      <dgm:prSet/>
      <dgm:spPr/>
      <dgm:t>
        <a:bodyPr/>
        <a:lstStyle/>
        <a:p>
          <a:endParaRPr lang="en-US"/>
        </a:p>
      </dgm:t>
    </dgm:pt>
    <dgm:pt modelId="{93B99758-9AB2-4BCA-BAC3-E228E417ECE0}" type="sibTrans" cxnId="{AAD7FE7A-F71E-422A-84F6-D308842B2253}">
      <dgm:prSet/>
      <dgm:spPr/>
      <dgm:t>
        <a:bodyPr/>
        <a:lstStyle/>
        <a:p>
          <a:endParaRPr lang="en-US"/>
        </a:p>
      </dgm:t>
    </dgm:pt>
    <dgm:pt modelId="{F5FDBC34-B61A-4D28-A105-3B0DCDEDDECB}">
      <dgm:prSet custT="1"/>
      <dgm:spPr>
        <a:xfrm>
          <a:off x="537161" y="1720591"/>
          <a:ext cx="7520256" cy="530539"/>
        </a:xfrm>
        <a:prstGeom prst="roundRect">
          <a:avLst/>
        </a:prstGeom>
        <a:solidFill>
          <a:srgbClr val="00B050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rtl="0"/>
          <a:r>
            <a:rPr lang="en-US" sz="1600" b="1" dirty="0" smtClean="0">
              <a:solidFill>
                <a:sysClr val="window" lastClr="FFFFFF"/>
              </a:solidFill>
              <a:latin typeface="Calibri Light"/>
              <a:ea typeface="+mn-ea"/>
              <a:cs typeface="+mn-cs"/>
            </a:rPr>
            <a:t>Private Sector</a:t>
          </a:r>
          <a:endParaRPr lang="en-US" sz="1600" b="1" dirty="0">
            <a:solidFill>
              <a:sysClr val="window" lastClr="FFFFFF"/>
            </a:solidFill>
            <a:latin typeface="Calibri Light"/>
            <a:ea typeface="+mn-ea"/>
            <a:cs typeface="+mn-cs"/>
          </a:endParaRPr>
        </a:p>
      </dgm:t>
    </dgm:pt>
    <dgm:pt modelId="{75016CD0-A3E6-41F0-8483-15BD50AE4A32}" type="parTrans" cxnId="{CCD64CB2-188F-47F8-8C41-99F4AFFB5961}">
      <dgm:prSet/>
      <dgm:spPr/>
      <dgm:t>
        <a:bodyPr/>
        <a:lstStyle/>
        <a:p>
          <a:endParaRPr lang="en-US"/>
        </a:p>
      </dgm:t>
    </dgm:pt>
    <dgm:pt modelId="{6E9EFACA-E1A6-42BE-96BE-22270E916F3A}" type="sibTrans" cxnId="{CCD64CB2-188F-47F8-8C41-99F4AFFB5961}">
      <dgm:prSet/>
      <dgm:spPr/>
      <dgm:t>
        <a:bodyPr/>
        <a:lstStyle/>
        <a:p>
          <a:endParaRPr lang="en-US"/>
        </a:p>
      </dgm:t>
    </dgm:pt>
    <dgm:pt modelId="{6B43ACD2-6DA4-485B-992A-7BD3E75634FD}">
      <dgm:prSet custT="1"/>
      <dgm:spPr>
        <a:xfrm>
          <a:off x="0" y="2177330"/>
          <a:ext cx="10753725" cy="10395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50B4C8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rtl="0"/>
          <a:r>
            <a:rPr lang="en-US" sz="18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 Light"/>
              <a:ea typeface="+mn-ea"/>
              <a:cs typeface="+mn-cs"/>
            </a:rPr>
            <a:t>Private Investments</a:t>
          </a:r>
          <a:endParaRPr lang="en-US" sz="18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 Light"/>
            <a:ea typeface="+mn-ea"/>
            <a:cs typeface="+mn-cs"/>
          </a:endParaRPr>
        </a:p>
      </dgm:t>
    </dgm:pt>
    <dgm:pt modelId="{99B9B470-2B26-4717-9A55-D0111782997C}" type="parTrans" cxnId="{06F87DC4-851D-4BC1-91D0-7088D25F4D62}">
      <dgm:prSet/>
      <dgm:spPr/>
      <dgm:t>
        <a:bodyPr/>
        <a:lstStyle/>
        <a:p>
          <a:endParaRPr lang="en-US"/>
        </a:p>
      </dgm:t>
    </dgm:pt>
    <dgm:pt modelId="{8ED67181-34D3-4205-AFB6-C08986B77ACD}" type="sibTrans" cxnId="{06F87DC4-851D-4BC1-91D0-7088D25F4D62}">
      <dgm:prSet/>
      <dgm:spPr/>
      <dgm:t>
        <a:bodyPr/>
        <a:lstStyle/>
        <a:p>
          <a:endParaRPr lang="en-US"/>
        </a:p>
      </dgm:t>
    </dgm:pt>
    <dgm:pt modelId="{3A8807D3-84E3-4EB1-80DA-9C34C2F9E7C3}">
      <dgm:prSet custT="1"/>
      <dgm:spPr>
        <a:xfrm>
          <a:off x="0" y="2177330"/>
          <a:ext cx="10753725" cy="10395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50B4C8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rtl="0"/>
          <a:r>
            <a:rPr lang="en-US" sz="18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 Light"/>
              <a:ea typeface="+mn-ea"/>
              <a:cs typeface="+mn-cs"/>
            </a:rPr>
            <a:t>Foreign Direct Investments</a:t>
          </a:r>
          <a:endParaRPr lang="en-US" sz="18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 Light"/>
            <a:ea typeface="+mn-ea"/>
            <a:cs typeface="+mn-cs"/>
          </a:endParaRPr>
        </a:p>
      </dgm:t>
    </dgm:pt>
    <dgm:pt modelId="{1BB4AC4B-F3A2-4A9B-9BFD-E6CDBF00FDED}" type="parTrans" cxnId="{CA04B9A7-D98C-43BA-91B7-3C119106CBDF}">
      <dgm:prSet/>
      <dgm:spPr/>
      <dgm:t>
        <a:bodyPr/>
        <a:lstStyle/>
        <a:p>
          <a:endParaRPr lang="en-US"/>
        </a:p>
      </dgm:t>
    </dgm:pt>
    <dgm:pt modelId="{0034E0F7-2F7A-4F0B-83A9-5FF61BE0160D}" type="sibTrans" cxnId="{CA04B9A7-D98C-43BA-91B7-3C119106CBDF}">
      <dgm:prSet/>
      <dgm:spPr/>
      <dgm:t>
        <a:bodyPr/>
        <a:lstStyle/>
        <a:p>
          <a:endParaRPr lang="en-US"/>
        </a:p>
      </dgm:t>
    </dgm:pt>
    <dgm:pt modelId="{EB062DF9-52B7-43B2-9902-07F0AE239B96}">
      <dgm:prSet custT="1"/>
      <dgm:spPr>
        <a:xfrm>
          <a:off x="0" y="2177330"/>
          <a:ext cx="10753725" cy="10395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50B4C8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rtl="0"/>
          <a:r>
            <a:rPr lang="en-US" sz="18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 Light"/>
              <a:ea typeface="+mn-ea"/>
              <a:cs typeface="+mn-cs"/>
            </a:rPr>
            <a:t>Remittances</a:t>
          </a:r>
          <a:endParaRPr lang="en-US" sz="18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 Light"/>
            <a:ea typeface="+mn-ea"/>
            <a:cs typeface="+mn-cs"/>
          </a:endParaRPr>
        </a:p>
      </dgm:t>
    </dgm:pt>
    <dgm:pt modelId="{931E24A4-2282-4831-9C70-C3F9AE38DF49}" type="parTrans" cxnId="{36B893AF-A0CE-4BB4-A327-B8890947F1A6}">
      <dgm:prSet/>
      <dgm:spPr/>
      <dgm:t>
        <a:bodyPr/>
        <a:lstStyle/>
        <a:p>
          <a:endParaRPr lang="en-US"/>
        </a:p>
      </dgm:t>
    </dgm:pt>
    <dgm:pt modelId="{527D9139-8A50-44AC-A94A-89979E438919}" type="sibTrans" cxnId="{36B893AF-A0CE-4BB4-A327-B8890947F1A6}">
      <dgm:prSet/>
      <dgm:spPr/>
      <dgm:t>
        <a:bodyPr/>
        <a:lstStyle/>
        <a:p>
          <a:endParaRPr lang="en-US"/>
        </a:p>
      </dgm:t>
    </dgm:pt>
    <dgm:pt modelId="{72C1D6C9-E656-4FF9-BAE2-9A857C3EA6E4}">
      <dgm:prSet custT="1"/>
      <dgm:spPr>
        <a:xfrm>
          <a:off x="552203" y="3171258"/>
          <a:ext cx="7527607" cy="360665"/>
        </a:xfrm>
        <a:prstGeom prst="roundRect">
          <a:avLst/>
        </a:prstGeom>
        <a:solidFill>
          <a:srgbClr val="00B050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rtl="0"/>
          <a:r>
            <a:rPr lang="en-US" sz="1600" b="1" dirty="0" smtClean="0">
              <a:solidFill>
                <a:sysClr val="window" lastClr="FFFFFF"/>
              </a:solidFill>
              <a:latin typeface="Calibri Light"/>
              <a:ea typeface="+mn-ea"/>
              <a:cs typeface="+mn-cs"/>
            </a:rPr>
            <a:t>External Sources</a:t>
          </a:r>
          <a:endParaRPr lang="en-US" sz="1600" b="1" dirty="0">
            <a:solidFill>
              <a:sysClr val="window" lastClr="FFFFFF"/>
            </a:solidFill>
            <a:latin typeface="Calibri Light"/>
            <a:ea typeface="+mn-ea"/>
            <a:cs typeface="+mn-cs"/>
          </a:endParaRPr>
        </a:p>
      </dgm:t>
    </dgm:pt>
    <dgm:pt modelId="{F50426F2-A8EE-4E56-BF54-F0A401B9454F}" type="parTrans" cxnId="{FCCE6ACC-1072-42AF-A208-922BDD6FA45C}">
      <dgm:prSet/>
      <dgm:spPr/>
      <dgm:t>
        <a:bodyPr/>
        <a:lstStyle/>
        <a:p>
          <a:endParaRPr lang="en-US"/>
        </a:p>
      </dgm:t>
    </dgm:pt>
    <dgm:pt modelId="{F10462B3-9815-4C3A-BBB2-EF361BE1AD86}" type="sibTrans" cxnId="{FCCE6ACC-1072-42AF-A208-922BDD6FA45C}">
      <dgm:prSet/>
      <dgm:spPr/>
      <dgm:t>
        <a:bodyPr/>
        <a:lstStyle/>
        <a:p>
          <a:endParaRPr lang="en-US"/>
        </a:p>
      </dgm:t>
    </dgm:pt>
    <dgm:pt modelId="{DEDD4D44-1BED-4F60-8877-2A40DB9BB699}">
      <dgm:prSet custT="1"/>
      <dgm:spPr>
        <a:xfrm>
          <a:off x="0" y="3554468"/>
          <a:ext cx="10753725" cy="12915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50B4C8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rtl="0"/>
          <a:r>
            <a:rPr lang="en-US" sz="18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 Light"/>
              <a:ea typeface="+mn-ea"/>
              <a:cs typeface="+mn-cs"/>
            </a:rPr>
            <a:t>International Financial Institutions</a:t>
          </a:r>
          <a:endParaRPr lang="en-US" sz="18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 Light"/>
            <a:ea typeface="+mn-ea"/>
            <a:cs typeface="+mn-cs"/>
          </a:endParaRPr>
        </a:p>
      </dgm:t>
    </dgm:pt>
    <dgm:pt modelId="{059C9010-0C12-432D-9E8F-CB3ED2950280}" type="parTrans" cxnId="{79B45E92-441B-4F5D-BCB3-B7B824DAD677}">
      <dgm:prSet/>
      <dgm:spPr/>
      <dgm:t>
        <a:bodyPr/>
        <a:lstStyle/>
        <a:p>
          <a:endParaRPr lang="en-US"/>
        </a:p>
      </dgm:t>
    </dgm:pt>
    <dgm:pt modelId="{29B75ACB-F67E-4ABB-8079-6A5CB537A32B}" type="sibTrans" cxnId="{79B45E92-441B-4F5D-BCB3-B7B824DAD677}">
      <dgm:prSet/>
      <dgm:spPr/>
      <dgm:t>
        <a:bodyPr/>
        <a:lstStyle/>
        <a:p>
          <a:endParaRPr lang="en-US"/>
        </a:p>
      </dgm:t>
    </dgm:pt>
    <dgm:pt modelId="{C2836613-466E-4345-8693-226AEBF981B6}">
      <dgm:prSet custT="1"/>
      <dgm:spPr>
        <a:xfrm>
          <a:off x="0" y="3554468"/>
          <a:ext cx="10753725" cy="12915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50B4C8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rtl="0"/>
          <a:r>
            <a:rPr lang="en-US" sz="18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 Light"/>
              <a:ea typeface="+mn-ea"/>
              <a:cs typeface="+mn-cs"/>
            </a:rPr>
            <a:t>ODA to OPS, CSOs &amp; NGOs</a:t>
          </a:r>
          <a:endParaRPr lang="en-US" sz="18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 Light"/>
            <a:ea typeface="+mn-ea"/>
            <a:cs typeface="+mn-cs"/>
          </a:endParaRPr>
        </a:p>
      </dgm:t>
    </dgm:pt>
    <dgm:pt modelId="{62DA7169-E76D-4571-9719-9021259B1307}" type="parTrans" cxnId="{A4A22E68-4A9B-4675-8501-479E391C5027}">
      <dgm:prSet/>
      <dgm:spPr/>
      <dgm:t>
        <a:bodyPr/>
        <a:lstStyle/>
        <a:p>
          <a:endParaRPr lang="en-US"/>
        </a:p>
      </dgm:t>
    </dgm:pt>
    <dgm:pt modelId="{424E3560-A3EC-4AEF-B89C-BA6CE7C07A2B}" type="sibTrans" cxnId="{A4A22E68-4A9B-4675-8501-479E391C5027}">
      <dgm:prSet/>
      <dgm:spPr/>
      <dgm:t>
        <a:bodyPr/>
        <a:lstStyle/>
        <a:p>
          <a:endParaRPr lang="en-US"/>
        </a:p>
      </dgm:t>
    </dgm:pt>
    <dgm:pt modelId="{87B23F8C-F3D0-4514-8A7B-4ED987C2EAEC}">
      <dgm:prSet custT="1"/>
      <dgm:spPr>
        <a:xfrm>
          <a:off x="0" y="3554468"/>
          <a:ext cx="10753725" cy="12915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50B4C8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rtl="0"/>
          <a:r>
            <a:rPr lang="en-US" sz="18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 Light"/>
              <a:ea typeface="+mn-ea"/>
              <a:cs typeface="+mn-cs"/>
            </a:rPr>
            <a:t>UN System</a:t>
          </a:r>
          <a:endParaRPr lang="en-US" sz="18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 Light"/>
            <a:ea typeface="+mn-ea"/>
            <a:cs typeface="+mn-cs"/>
          </a:endParaRPr>
        </a:p>
      </dgm:t>
    </dgm:pt>
    <dgm:pt modelId="{FB8F0963-D07E-4EC1-9E88-2C381295C494}" type="parTrans" cxnId="{43A13EF5-C35A-4494-AB6D-23DD672160CA}">
      <dgm:prSet/>
      <dgm:spPr/>
      <dgm:t>
        <a:bodyPr/>
        <a:lstStyle/>
        <a:p>
          <a:endParaRPr lang="en-US"/>
        </a:p>
      </dgm:t>
    </dgm:pt>
    <dgm:pt modelId="{93CB602E-56C1-41CC-8956-B886CB6F86F5}" type="sibTrans" cxnId="{43A13EF5-C35A-4494-AB6D-23DD672160CA}">
      <dgm:prSet/>
      <dgm:spPr/>
      <dgm:t>
        <a:bodyPr/>
        <a:lstStyle/>
        <a:p>
          <a:endParaRPr lang="en-US"/>
        </a:p>
      </dgm:t>
    </dgm:pt>
    <dgm:pt modelId="{05F0FC85-A09E-47B8-A646-31AB0BDA985E}" type="pres">
      <dgm:prSet presAssocID="{0F1C155E-6FDB-418C-B1FC-FADE69D6FEC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29789F2-BFCF-410A-966B-FB8942BA3A4A}" type="pres">
      <dgm:prSet presAssocID="{E8A920A6-877A-4DC5-968F-517B39A46EC9}" presName="parentLin" presStyleCnt="0"/>
      <dgm:spPr/>
    </dgm:pt>
    <dgm:pt modelId="{4F8FE992-7552-4FFD-89A9-03621E5B42C5}" type="pres">
      <dgm:prSet presAssocID="{E8A920A6-877A-4DC5-968F-517B39A46EC9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D267C1F7-B610-47FB-9260-803DC1DBFD21}" type="pres">
      <dgm:prSet presAssocID="{E8A920A6-877A-4DC5-968F-517B39A46EC9}" presName="parentText" presStyleLbl="node1" presStyleIdx="0" presStyleCnt="3" custScaleY="368651" custLinFactY="-17378" custLinFactNeighborX="14778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7872E3-C25D-46DD-AE7E-9A36A7838707}" type="pres">
      <dgm:prSet presAssocID="{E8A920A6-877A-4DC5-968F-517B39A46EC9}" presName="negativeSpace" presStyleCnt="0"/>
      <dgm:spPr/>
    </dgm:pt>
    <dgm:pt modelId="{AFE3514F-78B6-4B8F-A984-9E7D490A3CAF}" type="pres">
      <dgm:prSet presAssocID="{E8A920A6-877A-4DC5-968F-517B39A46EC9}" presName="childText" presStyleLbl="conFgAcc1" presStyleIdx="0" presStyleCnt="3" custScaleY="1090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3EDE3D-A04E-40A4-B281-97D87BC4EDD5}" type="pres">
      <dgm:prSet presAssocID="{0F245CD1-49E4-4F23-BECE-95EE00E0FF0B}" presName="spaceBetweenRectangles" presStyleCnt="0"/>
      <dgm:spPr/>
    </dgm:pt>
    <dgm:pt modelId="{3FC7D8E7-48B6-420F-BB4C-D534532C5FBC}" type="pres">
      <dgm:prSet presAssocID="{F5FDBC34-B61A-4D28-A105-3B0DCDEDDECB}" presName="parentLin" presStyleCnt="0"/>
      <dgm:spPr/>
    </dgm:pt>
    <dgm:pt modelId="{5B207B38-56AE-4370-A86A-957437E97495}" type="pres">
      <dgm:prSet presAssocID="{F5FDBC34-B61A-4D28-A105-3B0DCDEDDECB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1A835F55-7CF4-453D-A272-FDD60823FD92}" type="pres">
      <dgm:prSet presAssocID="{F5FDBC34-B61A-4D28-A105-3B0DCDEDDECB}" presName="parentText" presStyleLbl="node1" presStyleIdx="1" presStyleCnt="3" custScaleY="35944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27900C-A982-422A-AF63-EB0FFD46CE27}" type="pres">
      <dgm:prSet presAssocID="{F5FDBC34-B61A-4D28-A105-3B0DCDEDDECB}" presName="negativeSpace" presStyleCnt="0"/>
      <dgm:spPr/>
    </dgm:pt>
    <dgm:pt modelId="{DFE99190-6E3D-4026-B0B9-0F9626AE0CDF}" type="pres">
      <dgm:prSet presAssocID="{F5FDBC34-B61A-4D28-A105-3B0DCDEDDECB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33388A-E728-44A3-B17D-9D1C5951AB3D}" type="pres">
      <dgm:prSet presAssocID="{6E9EFACA-E1A6-42BE-96BE-22270E916F3A}" presName="spaceBetweenRectangles" presStyleCnt="0"/>
      <dgm:spPr/>
    </dgm:pt>
    <dgm:pt modelId="{8A24452F-C9FC-4795-A674-BD4B12545BB0}" type="pres">
      <dgm:prSet presAssocID="{72C1D6C9-E656-4FF9-BAE2-9A857C3EA6E4}" presName="parentLin" presStyleCnt="0"/>
      <dgm:spPr/>
    </dgm:pt>
    <dgm:pt modelId="{7DD520CF-2F37-441E-B267-32F9767AA9CB}" type="pres">
      <dgm:prSet presAssocID="{72C1D6C9-E656-4FF9-BAE2-9A857C3EA6E4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6BE9829B-9EDD-4F5E-9D1B-C599D60C9198}" type="pres">
      <dgm:prSet presAssocID="{72C1D6C9-E656-4FF9-BAE2-9A857C3EA6E4}" presName="parentText" presStyleLbl="node1" presStyleIdx="2" presStyleCnt="3" custScaleY="244353" custLinFactNeighborX="2700" custLinFactNeighborY="-4916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D7A2A4-3A64-4D01-ADAA-005E7FA8CC07}" type="pres">
      <dgm:prSet presAssocID="{72C1D6C9-E656-4FF9-BAE2-9A857C3EA6E4}" presName="negativeSpace" presStyleCnt="0"/>
      <dgm:spPr/>
    </dgm:pt>
    <dgm:pt modelId="{E27E513A-24E0-4699-976D-996E869668B2}" type="pres">
      <dgm:prSet presAssocID="{72C1D6C9-E656-4FF9-BAE2-9A857C3EA6E4}" presName="childText" presStyleLbl="conFgAcc1" presStyleIdx="2" presStyleCnt="3" custLinFactNeighborY="322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F6EEC4D-E906-4C2E-A23E-1DEA55584794}" type="presOf" srcId="{0F1C155E-6FDB-418C-B1FC-FADE69D6FECA}" destId="{05F0FC85-A09E-47B8-A646-31AB0BDA985E}" srcOrd="0" destOrd="0" presId="urn:microsoft.com/office/officeart/2005/8/layout/list1"/>
    <dgm:cxn modelId="{BC1197A7-68E4-4368-B597-B9107E518DCA}" type="presOf" srcId="{C2836613-466E-4345-8693-226AEBF981B6}" destId="{E27E513A-24E0-4699-976D-996E869668B2}" srcOrd="0" destOrd="1" presId="urn:microsoft.com/office/officeart/2005/8/layout/list1"/>
    <dgm:cxn modelId="{A4A22E68-4A9B-4675-8501-479E391C5027}" srcId="{72C1D6C9-E656-4FF9-BAE2-9A857C3EA6E4}" destId="{C2836613-466E-4345-8693-226AEBF981B6}" srcOrd="1" destOrd="0" parTransId="{62DA7169-E76D-4571-9719-9021259B1307}" sibTransId="{424E3560-A3EC-4AEF-B89C-BA6CE7C07A2B}"/>
    <dgm:cxn modelId="{C9E0880A-8F97-4872-9081-56E3FDA19711}" srcId="{E8A920A6-877A-4DC5-968F-517B39A46EC9}" destId="{2092410C-7679-403B-B954-A096805E8333}" srcOrd="1" destOrd="0" parTransId="{A67723E9-66BC-4B59-91ED-B638BC09CBE8}" sibTransId="{DAE6690A-813A-4E33-9395-BF88441AA0FE}"/>
    <dgm:cxn modelId="{9C1C4E1A-5E4C-4AA4-9070-E56AC14F97C2}" type="presOf" srcId="{C8D2F986-1E9C-403B-AA6E-EEC583B2AC3C}" destId="{AFE3514F-78B6-4B8F-A984-9E7D490A3CAF}" srcOrd="0" destOrd="2" presId="urn:microsoft.com/office/officeart/2005/8/layout/list1"/>
    <dgm:cxn modelId="{CCD64CB2-188F-47F8-8C41-99F4AFFB5961}" srcId="{0F1C155E-6FDB-418C-B1FC-FADE69D6FECA}" destId="{F5FDBC34-B61A-4D28-A105-3B0DCDEDDECB}" srcOrd="1" destOrd="0" parTransId="{75016CD0-A3E6-41F0-8483-15BD50AE4A32}" sibTransId="{6E9EFACA-E1A6-42BE-96BE-22270E916F3A}"/>
    <dgm:cxn modelId="{A0835C5D-3BD2-4F83-943C-4D96AFA16AFC}" type="presOf" srcId="{2092410C-7679-403B-B954-A096805E8333}" destId="{AFE3514F-78B6-4B8F-A984-9E7D490A3CAF}" srcOrd="0" destOrd="1" presId="urn:microsoft.com/office/officeart/2005/8/layout/list1"/>
    <dgm:cxn modelId="{EA4465DA-853E-4E27-9E13-74733066C0D3}" type="presOf" srcId="{E8A920A6-877A-4DC5-968F-517B39A46EC9}" destId="{4F8FE992-7552-4FFD-89A9-03621E5B42C5}" srcOrd="0" destOrd="0" presId="urn:microsoft.com/office/officeart/2005/8/layout/list1"/>
    <dgm:cxn modelId="{292DF40B-1D4A-4CC6-A976-B0DF6CD52EE0}" type="presOf" srcId="{F5FDBC34-B61A-4D28-A105-3B0DCDEDDECB}" destId="{5B207B38-56AE-4370-A86A-957437E97495}" srcOrd="0" destOrd="0" presId="urn:microsoft.com/office/officeart/2005/8/layout/list1"/>
    <dgm:cxn modelId="{36B893AF-A0CE-4BB4-A327-B8890947F1A6}" srcId="{F5FDBC34-B61A-4D28-A105-3B0DCDEDDECB}" destId="{EB062DF9-52B7-43B2-9902-07F0AE239B96}" srcOrd="2" destOrd="0" parTransId="{931E24A4-2282-4831-9C70-C3F9AE38DF49}" sibTransId="{527D9139-8A50-44AC-A94A-89979E438919}"/>
    <dgm:cxn modelId="{27554FDE-2EED-4D16-BA27-B61648795FB2}" type="presOf" srcId="{F5FDBC34-B61A-4D28-A105-3B0DCDEDDECB}" destId="{1A835F55-7CF4-453D-A272-FDD60823FD92}" srcOrd="1" destOrd="0" presId="urn:microsoft.com/office/officeart/2005/8/layout/list1"/>
    <dgm:cxn modelId="{79B45E92-441B-4F5D-BCB3-B7B824DAD677}" srcId="{72C1D6C9-E656-4FF9-BAE2-9A857C3EA6E4}" destId="{DEDD4D44-1BED-4F60-8877-2A40DB9BB699}" srcOrd="0" destOrd="0" parTransId="{059C9010-0C12-432D-9E8F-CB3ED2950280}" sibTransId="{29B75ACB-F67E-4ABB-8079-6A5CB537A32B}"/>
    <dgm:cxn modelId="{5F3949E4-8740-4E56-983C-7D8C1266A0A4}" type="presOf" srcId="{6B43ACD2-6DA4-485B-992A-7BD3E75634FD}" destId="{DFE99190-6E3D-4026-B0B9-0F9626AE0CDF}" srcOrd="0" destOrd="0" presId="urn:microsoft.com/office/officeart/2005/8/layout/list1"/>
    <dgm:cxn modelId="{06602097-07F9-4966-A716-A9AF70AB006D}" type="presOf" srcId="{72C1D6C9-E656-4FF9-BAE2-9A857C3EA6E4}" destId="{7DD520CF-2F37-441E-B267-32F9767AA9CB}" srcOrd="0" destOrd="0" presId="urn:microsoft.com/office/officeart/2005/8/layout/list1"/>
    <dgm:cxn modelId="{AAD7FE7A-F71E-422A-84F6-D308842B2253}" srcId="{E8A920A6-877A-4DC5-968F-517B39A46EC9}" destId="{C8D2F986-1E9C-403B-AA6E-EEC583B2AC3C}" srcOrd="2" destOrd="0" parTransId="{42086BDB-8F68-4E78-B3DC-E4F709501C9E}" sibTransId="{93B99758-9AB2-4BCA-BAC3-E228E417ECE0}"/>
    <dgm:cxn modelId="{43A13EF5-C35A-4494-AB6D-23DD672160CA}" srcId="{72C1D6C9-E656-4FF9-BAE2-9A857C3EA6E4}" destId="{87B23F8C-F3D0-4514-8A7B-4ED987C2EAEC}" srcOrd="2" destOrd="0" parTransId="{FB8F0963-D07E-4EC1-9E88-2C381295C494}" sibTransId="{93CB602E-56C1-41CC-8956-B886CB6F86F5}"/>
    <dgm:cxn modelId="{CA04B9A7-D98C-43BA-91B7-3C119106CBDF}" srcId="{F5FDBC34-B61A-4D28-A105-3B0DCDEDDECB}" destId="{3A8807D3-84E3-4EB1-80DA-9C34C2F9E7C3}" srcOrd="1" destOrd="0" parTransId="{1BB4AC4B-F3A2-4A9B-9BFD-E6CDBF00FDED}" sibTransId="{0034E0F7-2F7A-4F0B-83A9-5FF61BE0160D}"/>
    <dgm:cxn modelId="{FCCE6ACC-1072-42AF-A208-922BDD6FA45C}" srcId="{0F1C155E-6FDB-418C-B1FC-FADE69D6FECA}" destId="{72C1D6C9-E656-4FF9-BAE2-9A857C3EA6E4}" srcOrd="2" destOrd="0" parTransId="{F50426F2-A8EE-4E56-BF54-F0A401B9454F}" sibTransId="{F10462B3-9815-4C3A-BBB2-EF361BE1AD86}"/>
    <dgm:cxn modelId="{7986E520-8611-4903-94FD-41ED0C264A90}" type="presOf" srcId="{3A8807D3-84E3-4EB1-80DA-9C34C2F9E7C3}" destId="{DFE99190-6E3D-4026-B0B9-0F9626AE0CDF}" srcOrd="0" destOrd="1" presId="urn:microsoft.com/office/officeart/2005/8/layout/list1"/>
    <dgm:cxn modelId="{4FE1FD1F-DF74-4952-983E-A70036FE0744}" srcId="{0F1C155E-6FDB-418C-B1FC-FADE69D6FECA}" destId="{E8A920A6-877A-4DC5-968F-517B39A46EC9}" srcOrd="0" destOrd="0" parTransId="{17E0575C-F398-4D4B-A2BF-1C098A4F4C87}" sibTransId="{0F245CD1-49E4-4F23-BECE-95EE00E0FF0B}"/>
    <dgm:cxn modelId="{29548D16-3A9B-4C36-AD5C-62F6AB646B41}" type="presOf" srcId="{EB062DF9-52B7-43B2-9902-07F0AE239B96}" destId="{DFE99190-6E3D-4026-B0B9-0F9626AE0CDF}" srcOrd="0" destOrd="2" presId="urn:microsoft.com/office/officeart/2005/8/layout/list1"/>
    <dgm:cxn modelId="{11486A2C-7CEC-454C-98A4-3A1237ED9ECC}" type="presOf" srcId="{E8A920A6-877A-4DC5-968F-517B39A46EC9}" destId="{D267C1F7-B610-47FB-9260-803DC1DBFD21}" srcOrd="1" destOrd="0" presId="urn:microsoft.com/office/officeart/2005/8/layout/list1"/>
    <dgm:cxn modelId="{3BCD0232-15C7-4933-8D16-EE99B5D3D508}" type="presOf" srcId="{87B23F8C-F3D0-4514-8A7B-4ED987C2EAEC}" destId="{E27E513A-24E0-4699-976D-996E869668B2}" srcOrd="0" destOrd="2" presId="urn:microsoft.com/office/officeart/2005/8/layout/list1"/>
    <dgm:cxn modelId="{E26D297E-E036-42CF-A4DC-A3F4D6D840BB}" type="presOf" srcId="{DEDD4D44-1BED-4F60-8877-2A40DB9BB699}" destId="{E27E513A-24E0-4699-976D-996E869668B2}" srcOrd="0" destOrd="0" presId="urn:microsoft.com/office/officeart/2005/8/layout/list1"/>
    <dgm:cxn modelId="{4B473875-DEC5-4409-AC52-2CDA51932475}" type="presOf" srcId="{C84435ED-2D55-4FC8-A15E-F9720E69384E}" destId="{AFE3514F-78B6-4B8F-A984-9E7D490A3CAF}" srcOrd="0" destOrd="0" presId="urn:microsoft.com/office/officeart/2005/8/layout/list1"/>
    <dgm:cxn modelId="{06F87DC4-851D-4BC1-91D0-7088D25F4D62}" srcId="{F5FDBC34-B61A-4D28-A105-3B0DCDEDDECB}" destId="{6B43ACD2-6DA4-485B-992A-7BD3E75634FD}" srcOrd="0" destOrd="0" parTransId="{99B9B470-2B26-4717-9A55-D0111782997C}" sibTransId="{8ED67181-34D3-4205-AFB6-C08986B77ACD}"/>
    <dgm:cxn modelId="{AD899143-E441-419F-9764-83DFEAAE7848}" srcId="{E8A920A6-877A-4DC5-968F-517B39A46EC9}" destId="{C84435ED-2D55-4FC8-A15E-F9720E69384E}" srcOrd="0" destOrd="0" parTransId="{CDE32893-4A7A-4B00-BF10-AD1859EEEA05}" sibTransId="{EB1C9B9D-4B04-4C3E-A2FA-8A344724726A}"/>
    <dgm:cxn modelId="{D5046A70-8C5E-4996-AB65-75878F4F7400}" type="presOf" srcId="{72C1D6C9-E656-4FF9-BAE2-9A857C3EA6E4}" destId="{6BE9829B-9EDD-4F5E-9D1B-C599D60C9198}" srcOrd="1" destOrd="0" presId="urn:microsoft.com/office/officeart/2005/8/layout/list1"/>
    <dgm:cxn modelId="{41F1D428-8C8E-43F5-AB7F-69C45ABBC0DC}" type="presParOf" srcId="{05F0FC85-A09E-47B8-A646-31AB0BDA985E}" destId="{729789F2-BFCF-410A-966B-FB8942BA3A4A}" srcOrd="0" destOrd="0" presId="urn:microsoft.com/office/officeart/2005/8/layout/list1"/>
    <dgm:cxn modelId="{4FDDD1EE-9A1E-4824-B346-DAE802AD100F}" type="presParOf" srcId="{729789F2-BFCF-410A-966B-FB8942BA3A4A}" destId="{4F8FE992-7552-4FFD-89A9-03621E5B42C5}" srcOrd="0" destOrd="0" presId="urn:microsoft.com/office/officeart/2005/8/layout/list1"/>
    <dgm:cxn modelId="{743A7DFB-7BD8-426C-B489-A1CE639438CC}" type="presParOf" srcId="{729789F2-BFCF-410A-966B-FB8942BA3A4A}" destId="{D267C1F7-B610-47FB-9260-803DC1DBFD21}" srcOrd="1" destOrd="0" presId="urn:microsoft.com/office/officeart/2005/8/layout/list1"/>
    <dgm:cxn modelId="{B2B9FED6-6FC0-43B7-A20F-16E4690432B8}" type="presParOf" srcId="{05F0FC85-A09E-47B8-A646-31AB0BDA985E}" destId="{DB7872E3-C25D-46DD-AE7E-9A36A7838707}" srcOrd="1" destOrd="0" presId="urn:microsoft.com/office/officeart/2005/8/layout/list1"/>
    <dgm:cxn modelId="{6C042FAB-0DEA-4CC4-925A-54CF001CDA67}" type="presParOf" srcId="{05F0FC85-A09E-47B8-A646-31AB0BDA985E}" destId="{AFE3514F-78B6-4B8F-A984-9E7D490A3CAF}" srcOrd="2" destOrd="0" presId="urn:microsoft.com/office/officeart/2005/8/layout/list1"/>
    <dgm:cxn modelId="{CECA2263-9DB6-46FC-BDFE-A9853CA58622}" type="presParOf" srcId="{05F0FC85-A09E-47B8-A646-31AB0BDA985E}" destId="{C73EDE3D-A04E-40A4-B281-97D87BC4EDD5}" srcOrd="3" destOrd="0" presId="urn:microsoft.com/office/officeart/2005/8/layout/list1"/>
    <dgm:cxn modelId="{83094091-0157-4F08-9295-58A2368EA2BB}" type="presParOf" srcId="{05F0FC85-A09E-47B8-A646-31AB0BDA985E}" destId="{3FC7D8E7-48B6-420F-BB4C-D534532C5FBC}" srcOrd="4" destOrd="0" presId="urn:microsoft.com/office/officeart/2005/8/layout/list1"/>
    <dgm:cxn modelId="{1A282B48-1DDF-43DF-BF72-BF5E4A16F39D}" type="presParOf" srcId="{3FC7D8E7-48B6-420F-BB4C-D534532C5FBC}" destId="{5B207B38-56AE-4370-A86A-957437E97495}" srcOrd="0" destOrd="0" presId="urn:microsoft.com/office/officeart/2005/8/layout/list1"/>
    <dgm:cxn modelId="{7EDFC545-F62B-45A0-B08F-2019CCBBEA14}" type="presParOf" srcId="{3FC7D8E7-48B6-420F-BB4C-D534532C5FBC}" destId="{1A835F55-7CF4-453D-A272-FDD60823FD92}" srcOrd="1" destOrd="0" presId="urn:microsoft.com/office/officeart/2005/8/layout/list1"/>
    <dgm:cxn modelId="{3C58D167-0CB0-4BDB-9168-6C29C3818EB3}" type="presParOf" srcId="{05F0FC85-A09E-47B8-A646-31AB0BDA985E}" destId="{9A27900C-A982-422A-AF63-EB0FFD46CE27}" srcOrd="5" destOrd="0" presId="urn:microsoft.com/office/officeart/2005/8/layout/list1"/>
    <dgm:cxn modelId="{21A4877A-D9B2-47B7-86E7-4D4584751CB2}" type="presParOf" srcId="{05F0FC85-A09E-47B8-A646-31AB0BDA985E}" destId="{DFE99190-6E3D-4026-B0B9-0F9626AE0CDF}" srcOrd="6" destOrd="0" presId="urn:microsoft.com/office/officeart/2005/8/layout/list1"/>
    <dgm:cxn modelId="{667BE317-42BA-4034-90C2-A8ABED6AD593}" type="presParOf" srcId="{05F0FC85-A09E-47B8-A646-31AB0BDA985E}" destId="{C633388A-E728-44A3-B17D-9D1C5951AB3D}" srcOrd="7" destOrd="0" presId="urn:microsoft.com/office/officeart/2005/8/layout/list1"/>
    <dgm:cxn modelId="{F5CE0D3C-43ED-442C-BD1F-44F9665187D5}" type="presParOf" srcId="{05F0FC85-A09E-47B8-A646-31AB0BDA985E}" destId="{8A24452F-C9FC-4795-A674-BD4B12545BB0}" srcOrd="8" destOrd="0" presId="urn:microsoft.com/office/officeart/2005/8/layout/list1"/>
    <dgm:cxn modelId="{B275F54B-4FD6-4017-AE7F-1C3A950B62D3}" type="presParOf" srcId="{8A24452F-C9FC-4795-A674-BD4B12545BB0}" destId="{7DD520CF-2F37-441E-B267-32F9767AA9CB}" srcOrd="0" destOrd="0" presId="urn:microsoft.com/office/officeart/2005/8/layout/list1"/>
    <dgm:cxn modelId="{2380459C-0CE5-4A39-B4F3-7610D394319B}" type="presParOf" srcId="{8A24452F-C9FC-4795-A674-BD4B12545BB0}" destId="{6BE9829B-9EDD-4F5E-9D1B-C599D60C9198}" srcOrd="1" destOrd="0" presId="urn:microsoft.com/office/officeart/2005/8/layout/list1"/>
    <dgm:cxn modelId="{871567B6-A5A6-4F1C-B70E-66CD291E5711}" type="presParOf" srcId="{05F0FC85-A09E-47B8-A646-31AB0BDA985E}" destId="{19D7A2A4-3A64-4D01-ADAA-005E7FA8CC07}" srcOrd="9" destOrd="0" presId="urn:microsoft.com/office/officeart/2005/8/layout/list1"/>
    <dgm:cxn modelId="{9A3DB841-2C79-41BD-B095-12505A010648}" type="presParOf" srcId="{05F0FC85-A09E-47B8-A646-31AB0BDA985E}" destId="{E27E513A-24E0-4699-976D-996E869668B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2E64416-3D0D-4197-A168-4021FBC3E2FE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76C3C28-6862-407E-9F3C-FE2AC29E0317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0"/>
          <a:r>
            <a:rPr lang="en-US" sz="2400" b="1" dirty="0" smtClean="0">
              <a:solidFill>
                <a:schemeClr val="bg1"/>
              </a:solidFill>
            </a:rPr>
            <a:t>Revenue Performance</a:t>
          </a:r>
          <a:endParaRPr lang="en-US" sz="2400" b="1" dirty="0">
            <a:solidFill>
              <a:schemeClr val="bg1"/>
            </a:solidFill>
          </a:endParaRPr>
        </a:p>
      </dgm:t>
    </dgm:pt>
    <dgm:pt modelId="{DCADC834-26F6-49AF-AEA2-033109E0AF31}" type="parTrans" cxnId="{EA95C012-619A-4B19-8AD3-CC56ED26C76D}">
      <dgm:prSet/>
      <dgm:spPr/>
      <dgm:t>
        <a:bodyPr/>
        <a:lstStyle/>
        <a:p>
          <a:endParaRPr lang="en-US" sz="1800"/>
        </a:p>
      </dgm:t>
    </dgm:pt>
    <dgm:pt modelId="{AE5519C7-C6F0-46CA-846E-591997F5EE68}" type="sibTrans" cxnId="{EA95C012-619A-4B19-8AD3-CC56ED26C76D}">
      <dgm:prSet/>
      <dgm:spPr/>
      <dgm:t>
        <a:bodyPr/>
        <a:lstStyle/>
        <a:p>
          <a:endParaRPr lang="en-US" sz="1800"/>
        </a:p>
      </dgm:t>
    </dgm:pt>
    <dgm:pt modelId="{59CDC265-EA07-4C87-82E6-0EBD537CD4BB}">
      <dgm:prSet custT="1"/>
      <dgm:spPr/>
      <dgm:t>
        <a:bodyPr/>
        <a:lstStyle/>
        <a:p>
          <a:pPr marL="290513" indent="-290513" defTabSz="800100" rtl="0">
            <a:lnSpc>
              <a:spcPct val="100000"/>
            </a:lnSpc>
            <a:spcBef>
              <a:spcPts val="600"/>
            </a:spcBef>
            <a:spcAft>
              <a:spcPts val="600"/>
            </a:spcAft>
            <a:buNone/>
          </a:pPr>
          <a:r>
            <a:rPr lang="en-US" sz="2000" dirty="0" smtClean="0">
              <a:latin typeface="Arial Narrow" pitchFamily="34" charset="0"/>
              <a:ea typeface="Arial Unicode MS" pitchFamily="34" charset="-128"/>
              <a:cs typeface="Arial Unicode MS" pitchFamily="34" charset="-128"/>
            </a:rPr>
            <a:t>The 2016 Budget performance is reflective of the low revenue outturns attributable to the global and domestic developments</a:t>
          </a:r>
          <a:endParaRPr lang="en-US" sz="2000" dirty="0">
            <a:latin typeface="Arial Narrow" pitchFamily="34" charset="0"/>
            <a:ea typeface="Arial Unicode MS" pitchFamily="34" charset="-128"/>
            <a:cs typeface="Arial Unicode MS" pitchFamily="34" charset="-128"/>
          </a:endParaRPr>
        </a:p>
      </dgm:t>
    </dgm:pt>
    <dgm:pt modelId="{8A48CB67-AC13-43BC-9A32-CE9AC06D6DEF}" type="parTrans" cxnId="{87E8E1FF-69A7-4DD3-9F3C-9A5C966DAB04}">
      <dgm:prSet/>
      <dgm:spPr/>
      <dgm:t>
        <a:bodyPr/>
        <a:lstStyle/>
        <a:p>
          <a:endParaRPr lang="en-US" sz="1800"/>
        </a:p>
      </dgm:t>
    </dgm:pt>
    <dgm:pt modelId="{8FF788ED-39C9-409C-8551-F12C7F0DC471}" type="sibTrans" cxnId="{87E8E1FF-69A7-4DD3-9F3C-9A5C966DAB04}">
      <dgm:prSet/>
      <dgm:spPr/>
      <dgm:t>
        <a:bodyPr/>
        <a:lstStyle/>
        <a:p>
          <a:endParaRPr lang="en-US" sz="1800"/>
        </a:p>
      </dgm:t>
    </dgm:pt>
    <dgm:pt modelId="{5E694C4B-8163-4C21-A579-AB82B6DC8D4F}">
      <dgm:prSet custT="1"/>
      <dgm:spPr/>
      <dgm:t>
        <a:bodyPr/>
        <a:lstStyle/>
        <a:p>
          <a:pPr marL="290513" indent="-290513" defTabSz="800100" rtl="0">
            <a:lnSpc>
              <a:spcPct val="100000"/>
            </a:lnSpc>
            <a:spcBef>
              <a:spcPts val="600"/>
            </a:spcBef>
            <a:spcAft>
              <a:spcPts val="600"/>
            </a:spcAft>
            <a:buNone/>
          </a:pPr>
          <a:r>
            <a:rPr lang="en-US" sz="2000" dirty="0" smtClean="0">
              <a:latin typeface="Arial Narrow" pitchFamily="34" charset="0"/>
              <a:ea typeface="Arial Unicode MS" pitchFamily="34" charset="-128"/>
              <a:cs typeface="Arial Unicode MS" pitchFamily="34" charset="-128"/>
            </a:rPr>
            <a:t>Oil revenues fell significantly in the second quarter compared to the first quarter as a result of increased oil pipeline vandalism and production shut-ins</a:t>
          </a:r>
          <a:endParaRPr lang="en-US" sz="2000" dirty="0">
            <a:latin typeface="Arial Narrow" pitchFamily="34" charset="0"/>
            <a:ea typeface="Arial Unicode MS" pitchFamily="34" charset="-128"/>
            <a:cs typeface="Arial Unicode MS" pitchFamily="34" charset="-128"/>
          </a:endParaRPr>
        </a:p>
      </dgm:t>
    </dgm:pt>
    <dgm:pt modelId="{E8CB6F53-6943-4160-9968-95E97D62FEC0}" type="parTrans" cxnId="{18A320FF-F57E-493E-B78C-BAA7DEF63640}">
      <dgm:prSet/>
      <dgm:spPr/>
      <dgm:t>
        <a:bodyPr/>
        <a:lstStyle/>
        <a:p>
          <a:endParaRPr lang="en-US" sz="1800"/>
        </a:p>
      </dgm:t>
    </dgm:pt>
    <dgm:pt modelId="{6DE4AA90-787B-4F79-90D3-6CC402B156F3}" type="sibTrans" cxnId="{18A320FF-F57E-493E-B78C-BAA7DEF63640}">
      <dgm:prSet/>
      <dgm:spPr/>
      <dgm:t>
        <a:bodyPr/>
        <a:lstStyle/>
        <a:p>
          <a:endParaRPr lang="en-US" sz="1800"/>
        </a:p>
      </dgm:t>
    </dgm:pt>
    <dgm:pt modelId="{DA5B9183-B838-4C74-89B6-E85012D85363}">
      <dgm:prSet custT="1"/>
      <dgm:spPr/>
      <dgm:t>
        <a:bodyPr/>
        <a:lstStyle/>
        <a:p>
          <a:pPr marL="290513" indent="-290513" defTabSz="800100" rtl="0">
            <a:lnSpc>
              <a:spcPct val="100000"/>
            </a:lnSpc>
            <a:spcBef>
              <a:spcPts val="600"/>
            </a:spcBef>
            <a:spcAft>
              <a:spcPts val="600"/>
            </a:spcAft>
            <a:buNone/>
          </a:pPr>
          <a:r>
            <a:rPr lang="en-US" sz="2000" dirty="0" smtClean="0">
              <a:latin typeface="Arial Narrow" pitchFamily="34" charset="0"/>
              <a:ea typeface="Arial Unicode MS" pitchFamily="34" charset="-128"/>
              <a:cs typeface="Arial Unicode MS" pitchFamily="34" charset="-128"/>
            </a:rPr>
            <a:t>Non-oil revenue also declined compared with forecasts in the budget due to slow-down in economic activities, and the acute shortage of foreign exchange</a:t>
          </a:r>
          <a:endParaRPr lang="en-US" sz="2000" dirty="0">
            <a:latin typeface="Arial Narrow" pitchFamily="34" charset="0"/>
            <a:ea typeface="Arial Unicode MS" pitchFamily="34" charset="-128"/>
            <a:cs typeface="Arial Unicode MS" pitchFamily="34" charset="-128"/>
          </a:endParaRPr>
        </a:p>
      </dgm:t>
    </dgm:pt>
    <dgm:pt modelId="{57849B1A-603C-440E-A208-8782E0471492}" type="parTrans" cxnId="{E3487667-9826-4E05-A450-A833092D4C76}">
      <dgm:prSet/>
      <dgm:spPr/>
      <dgm:t>
        <a:bodyPr/>
        <a:lstStyle/>
        <a:p>
          <a:endParaRPr lang="en-US" sz="1800"/>
        </a:p>
      </dgm:t>
    </dgm:pt>
    <dgm:pt modelId="{CA97910B-074F-4A43-BE09-AFE7520E887D}" type="sibTrans" cxnId="{E3487667-9826-4E05-A450-A833092D4C76}">
      <dgm:prSet/>
      <dgm:spPr/>
      <dgm:t>
        <a:bodyPr/>
        <a:lstStyle/>
        <a:p>
          <a:endParaRPr lang="en-US" sz="1800"/>
        </a:p>
      </dgm:t>
    </dgm:pt>
    <dgm:pt modelId="{0B0413BE-EAB6-4D13-9F4A-65B3E1294A06}">
      <dgm:prSet custT="1"/>
      <dgm:spPr/>
      <dgm:t>
        <a:bodyPr/>
        <a:lstStyle/>
        <a:p>
          <a:pPr marL="290513" indent="-290513" defTabSz="800100" rtl="0">
            <a:lnSpc>
              <a:spcPct val="100000"/>
            </a:lnSpc>
            <a:spcBef>
              <a:spcPts val="600"/>
            </a:spcBef>
            <a:spcAft>
              <a:spcPts val="600"/>
            </a:spcAft>
            <a:buNone/>
          </a:pPr>
          <a:r>
            <a:rPr lang="en-US" sz="2000" dirty="0" smtClean="0">
              <a:latin typeface="Arial Narrow" pitchFamily="34" charset="0"/>
              <a:ea typeface="Arial Unicode MS" pitchFamily="34" charset="-128"/>
              <a:cs typeface="Arial Unicode MS" pitchFamily="34" charset="-128"/>
            </a:rPr>
            <a:t>Overall, the total revenue inflow was short of the Budget by N1,064.91 billion (or 55.2%) as at June 2016. Shortfall augmented by Domestic borrowing (N600 billion representing about 33% of the approved borrowing of N1,818.87 billion).</a:t>
          </a:r>
          <a:endParaRPr lang="en-US" sz="2000" dirty="0">
            <a:latin typeface="Arial Narrow" pitchFamily="34" charset="0"/>
            <a:ea typeface="Arial Unicode MS" pitchFamily="34" charset="-128"/>
            <a:cs typeface="Arial Unicode MS" pitchFamily="34" charset="-128"/>
          </a:endParaRPr>
        </a:p>
      </dgm:t>
    </dgm:pt>
    <dgm:pt modelId="{C1227FDC-ED65-459B-8346-5C5232A0DC25}" type="parTrans" cxnId="{FD7D5D7D-117A-4B7A-BD27-19A007BE0722}">
      <dgm:prSet/>
      <dgm:spPr/>
      <dgm:t>
        <a:bodyPr/>
        <a:lstStyle/>
        <a:p>
          <a:endParaRPr lang="en-US" sz="1800"/>
        </a:p>
      </dgm:t>
    </dgm:pt>
    <dgm:pt modelId="{6880D4C8-DEBE-48F4-B5D3-FB9E375FDAD3}" type="sibTrans" cxnId="{FD7D5D7D-117A-4B7A-BD27-19A007BE0722}">
      <dgm:prSet/>
      <dgm:spPr/>
      <dgm:t>
        <a:bodyPr/>
        <a:lstStyle/>
        <a:p>
          <a:endParaRPr lang="en-US" sz="1800"/>
        </a:p>
      </dgm:t>
    </dgm:pt>
    <dgm:pt modelId="{8EACC7A5-BE34-4E9D-88B4-D0AACDFA3CF0}">
      <dgm:prSet custT="1"/>
      <dgm:spPr/>
      <dgm:t>
        <a:bodyPr/>
        <a:lstStyle/>
        <a:p>
          <a:pPr marL="290513" marR="0" indent="-290513" defTabSz="914400" rtl="0" eaLnBrk="1" fontAlgn="auto" latinLnBrk="0" hangingPunct="1">
            <a:lnSpc>
              <a:spcPct val="100000"/>
            </a:lnSpc>
            <a:spcBef>
              <a:spcPts val="600"/>
            </a:spcBef>
            <a:spcAft>
              <a:spcPts val="600"/>
            </a:spcAft>
            <a:buClrTx/>
            <a:buSzTx/>
            <a:buFontTx/>
            <a:buNone/>
            <a:tabLst/>
            <a:defRPr/>
          </a:pPr>
          <a:r>
            <a:rPr lang="en-US" sz="2000" dirty="0" smtClean="0">
              <a:latin typeface="Arial Narrow" pitchFamily="34" charset="0"/>
              <a:ea typeface="Arial Unicode MS" pitchFamily="34" charset="-128"/>
              <a:cs typeface="Arial Unicode MS" pitchFamily="34" charset="-128"/>
            </a:rPr>
            <a:t>Inflow expected to recover in 2</a:t>
          </a:r>
          <a:r>
            <a:rPr lang="en-US" sz="2000" baseline="30000" dirty="0" smtClean="0">
              <a:latin typeface="Arial Narrow" pitchFamily="34" charset="0"/>
              <a:ea typeface="Arial Unicode MS" pitchFamily="34" charset="-128"/>
              <a:cs typeface="Arial Unicode MS" pitchFamily="34" charset="-128"/>
            </a:rPr>
            <a:t>nd</a:t>
          </a:r>
          <a:r>
            <a:rPr lang="en-US" sz="2000" dirty="0" smtClean="0">
              <a:latin typeface="Arial Narrow" pitchFamily="34" charset="0"/>
              <a:ea typeface="Arial Unicode MS" pitchFamily="34" charset="-128"/>
              <a:cs typeface="Arial Unicode MS" pitchFamily="34" charset="-128"/>
            </a:rPr>
            <a:t> half as non-oil collection improves, oil price continues to recover, while offshore borrowing commences</a:t>
          </a:r>
        </a:p>
      </dgm:t>
    </dgm:pt>
    <dgm:pt modelId="{CFBF5A3A-9F78-4F1C-A841-AFFF7D2D5DAB}" type="parTrans" cxnId="{E50178A0-564B-4046-A35E-EAB7E0E7C25A}">
      <dgm:prSet/>
      <dgm:spPr/>
      <dgm:t>
        <a:bodyPr/>
        <a:lstStyle/>
        <a:p>
          <a:endParaRPr lang="en-US"/>
        </a:p>
      </dgm:t>
    </dgm:pt>
    <dgm:pt modelId="{0F45C87B-E5D7-43BE-96B6-61E52364CD45}" type="sibTrans" cxnId="{E50178A0-564B-4046-A35E-EAB7E0E7C25A}">
      <dgm:prSet/>
      <dgm:spPr/>
      <dgm:t>
        <a:bodyPr/>
        <a:lstStyle/>
        <a:p>
          <a:endParaRPr lang="en-US"/>
        </a:p>
      </dgm:t>
    </dgm:pt>
    <dgm:pt modelId="{EAA25AA4-DBA4-409C-8EB0-6E5FE52B3C06}" type="pres">
      <dgm:prSet presAssocID="{52E64416-3D0D-4197-A168-4021FBC3E2F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1B79920-4F28-48D1-B961-129F9E990FD4}" type="pres">
      <dgm:prSet presAssocID="{676C3C28-6862-407E-9F3C-FE2AC29E0317}" presName="composite" presStyleCnt="0"/>
      <dgm:spPr/>
    </dgm:pt>
    <dgm:pt modelId="{EAA09050-7799-4CE0-A964-A407C18F0C3F}" type="pres">
      <dgm:prSet presAssocID="{676C3C28-6862-407E-9F3C-FE2AC29E0317}" presName="parentText" presStyleLbl="alignNode1" presStyleIdx="0" presStyleCnt="1" custScaleX="76394" custLinFactNeighborY="-50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A2CE16-F132-4CFC-8482-8B61D2875851}" type="pres">
      <dgm:prSet presAssocID="{676C3C28-6862-407E-9F3C-FE2AC29E0317}" presName="descendantText" presStyleLbl="alignAcc1" presStyleIdx="0" presStyleCnt="1" custScaleX="105673" custScaleY="2078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21D167E-21C9-4F40-BF96-4C0843BD0EA0}" type="presOf" srcId="{676C3C28-6862-407E-9F3C-FE2AC29E0317}" destId="{EAA09050-7799-4CE0-A964-A407C18F0C3F}" srcOrd="0" destOrd="0" presId="urn:microsoft.com/office/officeart/2005/8/layout/chevron2"/>
    <dgm:cxn modelId="{87E8E1FF-69A7-4DD3-9F3C-9A5C966DAB04}" srcId="{676C3C28-6862-407E-9F3C-FE2AC29E0317}" destId="{59CDC265-EA07-4C87-82E6-0EBD537CD4BB}" srcOrd="0" destOrd="0" parTransId="{8A48CB67-AC13-43BC-9A32-CE9AC06D6DEF}" sibTransId="{8FF788ED-39C9-409C-8551-F12C7F0DC471}"/>
    <dgm:cxn modelId="{A26AC4AC-E3E5-450D-AF8A-F528A9CCCB38}" type="presOf" srcId="{5E694C4B-8163-4C21-A579-AB82B6DC8D4F}" destId="{A6A2CE16-F132-4CFC-8482-8B61D2875851}" srcOrd="0" destOrd="1" presId="urn:microsoft.com/office/officeart/2005/8/layout/chevron2"/>
    <dgm:cxn modelId="{41E29682-C3FA-4AF8-BE53-4AA218D0A1B3}" type="presOf" srcId="{DA5B9183-B838-4C74-89B6-E85012D85363}" destId="{A6A2CE16-F132-4CFC-8482-8B61D2875851}" srcOrd="0" destOrd="2" presId="urn:microsoft.com/office/officeart/2005/8/layout/chevron2"/>
    <dgm:cxn modelId="{EA95C012-619A-4B19-8AD3-CC56ED26C76D}" srcId="{52E64416-3D0D-4197-A168-4021FBC3E2FE}" destId="{676C3C28-6862-407E-9F3C-FE2AC29E0317}" srcOrd="0" destOrd="0" parTransId="{DCADC834-26F6-49AF-AEA2-033109E0AF31}" sibTransId="{AE5519C7-C6F0-46CA-846E-591997F5EE68}"/>
    <dgm:cxn modelId="{18A320FF-F57E-493E-B78C-BAA7DEF63640}" srcId="{676C3C28-6862-407E-9F3C-FE2AC29E0317}" destId="{5E694C4B-8163-4C21-A579-AB82B6DC8D4F}" srcOrd="1" destOrd="0" parTransId="{E8CB6F53-6943-4160-9968-95E97D62FEC0}" sibTransId="{6DE4AA90-787B-4F79-90D3-6CC402B156F3}"/>
    <dgm:cxn modelId="{03250338-8018-4DC9-A9D4-6762A76F4D1A}" type="presOf" srcId="{8EACC7A5-BE34-4E9D-88B4-D0AACDFA3CF0}" destId="{A6A2CE16-F132-4CFC-8482-8B61D2875851}" srcOrd="0" destOrd="4" presId="urn:microsoft.com/office/officeart/2005/8/layout/chevron2"/>
    <dgm:cxn modelId="{FD7D5D7D-117A-4B7A-BD27-19A007BE0722}" srcId="{676C3C28-6862-407E-9F3C-FE2AC29E0317}" destId="{0B0413BE-EAB6-4D13-9F4A-65B3E1294A06}" srcOrd="3" destOrd="0" parTransId="{C1227FDC-ED65-459B-8346-5C5232A0DC25}" sibTransId="{6880D4C8-DEBE-48F4-B5D3-FB9E375FDAD3}"/>
    <dgm:cxn modelId="{E50178A0-564B-4046-A35E-EAB7E0E7C25A}" srcId="{676C3C28-6862-407E-9F3C-FE2AC29E0317}" destId="{8EACC7A5-BE34-4E9D-88B4-D0AACDFA3CF0}" srcOrd="4" destOrd="0" parTransId="{CFBF5A3A-9F78-4F1C-A841-AFFF7D2D5DAB}" sibTransId="{0F45C87B-E5D7-43BE-96B6-61E52364CD45}"/>
    <dgm:cxn modelId="{AD2A5F66-E44F-48D7-9FC8-3D95D7E72946}" type="presOf" srcId="{0B0413BE-EAB6-4D13-9F4A-65B3E1294A06}" destId="{A6A2CE16-F132-4CFC-8482-8B61D2875851}" srcOrd="0" destOrd="3" presId="urn:microsoft.com/office/officeart/2005/8/layout/chevron2"/>
    <dgm:cxn modelId="{7538320D-D7D8-44EC-A31E-815289E17C02}" type="presOf" srcId="{52E64416-3D0D-4197-A168-4021FBC3E2FE}" destId="{EAA25AA4-DBA4-409C-8EB0-6E5FE52B3C06}" srcOrd="0" destOrd="0" presId="urn:microsoft.com/office/officeart/2005/8/layout/chevron2"/>
    <dgm:cxn modelId="{31D72E85-6308-4354-958B-D290B8BD9EC3}" type="presOf" srcId="{59CDC265-EA07-4C87-82E6-0EBD537CD4BB}" destId="{A6A2CE16-F132-4CFC-8482-8B61D2875851}" srcOrd="0" destOrd="0" presId="urn:microsoft.com/office/officeart/2005/8/layout/chevron2"/>
    <dgm:cxn modelId="{E3487667-9826-4E05-A450-A833092D4C76}" srcId="{676C3C28-6862-407E-9F3C-FE2AC29E0317}" destId="{DA5B9183-B838-4C74-89B6-E85012D85363}" srcOrd="2" destOrd="0" parTransId="{57849B1A-603C-440E-A208-8782E0471492}" sibTransId="{CA97910B-074F-4A43-BE09-AFE7520E887D}"/>
    <dgm:cxn modelId="{C166731F-E2B0-46C8-A452-15EC02FEE319}" type="presParOf" srcId="{EAA25AA4-DBA4-409C-8EB0-6E5FE52B3C06}" destId="{41B79920-4F28-48D1-B961-129F9E990FD4}" srcOrd="0" destOrd="0" presId="urn:microsoft.com/office/officeart/2005/8/layout/chevron2"/>
    <dgm:cxn modelId="{5F9CACBD-00DC-4DEB-9E14-0E8B9C8D8F10}" type="presParOf" srcId="{41B79920-4F28-48D1-B961-129F9E990FD4}" destId="{EAA09050-7799-4CE0-A964-A407C18F0C3F}" srcOrd="0" destOrd="0" presId="urn:microsoft.com/office/officeart/2005/8/layout/chevron2"/>
    <dgm:cxn modelId="{5DFF8A47-E268-4CE5-A561-70B345953A36}" type="presParOf" srcId="{41B79920-4F28-48D1-B961-129F9E990FD4}" destId="{A6A2CE16-F132-4CFC-8482-8B61D2875851}" srcOrd="1" destOrd="0" presId="urn:microsoft.com/office/officeart/2005/8/layout/chevron2"/>
  </dgm:cxnLst>
  <dgm:bg/>
  <dgm:whole>
    <a:ln w="38100"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257C5E7F-20FC-4EE0-8391-97436F9A3084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4FFF6B3-EB81-4477-AF2A-0E3EBB6F1BF2}">
      <dgm:prSet/>
      <dgm:spPr/>
      <dgm:t>
        <a:bodyPr/>
        <a:lstStyle/>
        <a:p>
          <a:pPr rtl="0"/>
          <a:r>
            <a:rPr lang="en-US" dirty="0" smtClean="0"/>
            <a:t>Oil revenue better performance against budget</a:t>
          </a:r>
          <a:endParaRPr lang="en-US" dirty="0"/>
        </a:p>
      </dgm:t>
    </dgm:pt>
    <dgm:pt modelId="{02B28005-FBF4-40CE-8347-C25A03F7CB09}" type="parTrans" cxnId="{787C2954-A7FA-45DF-8A9D-4BF0EC66B517}">
      <dgm:prSet/>
      <dgm:spPr/>
      <dgm:t>
        <a:bodyPr/>
        <a:lstStyle/>
        <a:p>
          <a:endParaRPr lang="en-US"/>
        </a:p>
      </dgm:t>
    </dgm:pt>
    <dgm:pt modelId="{F9DA3A8B-C9A3-4D3C-B425-94A4B57C10E9}" type="sibTrans" cxnId="{787C2954-A7FA-45DF-8A9D-4BF0EC66B517}">
      <dgm:prSet/>
      <dgm:spPr/>
      <dgm:t>
        <a:bodyPr/>
        <a:lstStyle/>
        <a:p>
          <a:endParaRPr lang="en-US"/>
        </a:p>
      </dgm:t>
    </dgm:pt>
    <dgm:pt modelId="{502EB0FA-9CD2-4098-81E1-5736B37AC59A}">
      <dgm:prSet/>
      <dgm:spPr/>
      <dgm:t>
        <a:bodyPr/>
        <a:lstStyle/>
        <a:p>
          <a:pPr rtl="0"/>
          <a:r>
            <a:rPr lang="en-US" dirty="0" smtClean="0"/>
            <a:t>Recovery of oil price</a:t>
          </a:r>
          <a:endParaRPr lang="en-US" dirty="0"/>
        </a:p>
      </dgm:t>
    </dgm:pt>
    <dgm:pt modelId="{2A3E545E-086D-426F-936E-48AA92CF13B0}" type="parTrans" cxnId="{E6EBF8D1-EEFA-4A3A-80A5-CFE8C2BF8CB3}">
      <dgm:prSet/>
      <dgm:spPr/>
      <dgm:t>
        <a:bodyPr/>
        <a:lstStyle/>
        <a:p>
          <a:endParaRPr lang="en-US"/>
        </a:p>
      </dgm:t>
    </dgm:pt>
    <dgm:pt modelId="{6290BB2E-726E-4928-9A6D-3145CB15D1A0}" type="sibTrans" cxnId="{E6EBF8D1-EEFA-4A3A-80A5-CFE8C2BF8CB3}">
      <dgm:prSet/>
      <dgm:spPr/>
      <dgm:t>
        <a:bodyPr/>
        <a:lstStyle/>
        <a:p>
          <a:endParaRPr lang="en-US"/>
        </a:p>
      </dgm:t>
    </dgm:pt>
    <dgm:pt modelId="{9CBB0836-CEDA-4520-9EAD-8AAA000C9B7F}">
      <dgm:prSet/>
      <dgm:spPr/>
      <dgm:t>
        <a:bodyPr/>
        <a:lstStyle/>
        <a:p>
          <a:pPr rtl="0"/>
          <a:r>
            <a:rPr lang="en-US" dirty="0" smtClean="0"/>
            <a:t>Better cost management in the sector</a:t>
          </a:r>
          <a:endParaRPr lang="en-US" dirty="0"/>
        </a:p>
      </dgm:t>
    </dgm:pt>
    <dgm:pt modelId="{99828BD8-311F-407F-8D46-C7765465A4E2}" type="parTrans" cxnId="{5E0021C6-9995-468B-B936-472478B587FD}">
      <dgm:prSet/>
      <dgm:spPr/>
      <dgm:t>
        <a:bodyPr/>
        <a:lstStyle/>
        <a:p>
          <a:endParaRPr lang="en-US"/>
        </a:p>
      </dgm:t>
    </dgm:pt>
    <dgm:pt modelId="{4C8489BE-EE8E-45C9-A528-427E43C39ED1}" type="sibTrans" cxnId="{5E0021C6-9995-468B-B936-472478B587FD}">
      <dgm:prSet/>
      <dgm:spPr/>
      <dgm:t>
        <a:bodyPr/>
        <a:lstStyle/>
        <a:p>
          <a:endParaRPr lang="en-US"/>
        </a:p>
      </dgm:t>
    </dgm:pt>
    <dgm:pt modelId="{A344DE4B-D7FB-4712-AA8D-651748CC08B0}">
      <dgm:prSet/>
      <dgm:spPr/>
      <dgm:t>
        <a:bodyPr/>
        <a:lstStyle/>
        <a:p>
          <a:pPr rtl="0"/>
          <a:r>
            <a:rPr lang="en-US" dirty="0" smtClean="0"/>
            <a:t>Pessimistic assumptions</a:t>
          </a:r>
          <a:endParaRPr lang="en-US" dirty="0"/>
        </a:p>
      </dgm:t>
    </dgm:pt>
    <dgm:pt modelId="{82E617BB-0121-4B93-9E8C-279202DD1928}" type="parTrans" cxnId="{523FB7E1-C3FB-4BCD-808A-8776005022B0}">
      <dgm:prSet/>
      <dgm:spPr/>
      <dgm:t>
        <a:bodyPr/>
        <a:lstStyle/>
        <a:p>
          <a:endParaRPr lang="en-US"/>
        </a:p>
      </dgm:t>
    </dgm:pt>
    <dgm:pt modelId="{AB3489E2-28CB-4304-B757-71F6C69471C1}" type="sibTrans" cxnId="{523FB7E1-C3FB-4BCD-808A-8776005022B0}">
      <dgm:prSet/>
      <dgm:spPr/>
      <dgm:t>
        <a:bodyPr/>
        <a:lstStyle/>
        <a:p>
          <a:endParaRPr lang="en-US"/>
        </a:p>
      </dgm:t>
    </dgm:pt>
    <dgm:pt modelId="{D1EEBD37-BC7C-475A-82CA-5E73624FA76B}">
      <dgm:prSet/>
      <dgm:spPr/>
      <dgm:t>
        <a:bodyPr/>
        <a:lstStyle/>
        <a:p>
          <a:pPr rtl="0"/>
          <a:r>
            <a:rPr lang="en-US" dirty="0" smtClean="0"/>
            <a:t>Customs Services below average performance</a:t>
          </a:r>
          <a:endParaRPr lang="en-US" dirty="0"/>
        </a:p>
      </dgm:t>
    </dgm:pt>
    <dgm:pt modelId="{8A527098-D570-4FE0-A752-961595691E8B}" type="parTrans" cxnId="{ECE9C43F-AE69-4F6E-ABF2-E4152460B231}">
      <dgm:prSet/>
      <dgm:spPr/>
      <dgm:t>
        <a:bodyPr/>
        <a:lstStyle/>
        <a:p>
          <a:endParaRPr lang="en-US"/>
        </a:p>
      </dgm:t>
    </dgm:pt>
    <dgm:pt modelId="{1030096E-2EC9-4598-ADA4-ECF3D459DA28}" type="sibTrans" cxnId="{ECE9C43F-AE69-4F6E-ABF2-E4152460B231}">
      <dgm:prSet/>
      <dgm:spPr/>
      <dgm:t>
        <a:bodyPr/>
        <a:lstStyle/>
        <a:p>
          <a:endParaRPr lang="en-US"/>
        </a:p>
      </dgm:t>
    </dgm:pt>
    <dgm:pt modelId="{BBE0F516-1E86-42A4-B68B-9B050F55D0C3}">
      <dgm:prSet/>
      <dgm:spPr/>
      <dgm:t>
        <a:bodyPr/>
        <a:lstStyle/>
        <a:p>
          <a:pPr rtl="0"/>
          <a:r>
            <a:rPr lang="en-US" dirty="0" smtClean="0"/>
            <a:t>Constraint on access to FOREX</a:t>
          </a:r>
          <a:endParaRPr lang="en-US" dirty="0"/>
        </a:p>
      </dgm:t>
    </dgm:pt>
    <dgm:pt modelId="{7573834A-EBD8-495C-83D6-ECB383610D74}" type="parTrans" cxnId="{0C3C7CCC-74D3-4CBC-B849-D42878BB3570}">
      <dgm:prSet/>
      <dgm:spPr/>
      <dgm:t>
        <a:bodyPr/>
        <a:lstStyle/>
        <a:p>
          <a:endParaRPr lang="en-US"/>
        </a:p>
      </dgm:t>
    </dgm:pt>
    <dgm:pt modelId="{E1ECDFAC-78E7-4356-BE8B-12672520BA9D}" type="sibTrans" cxnId="{0C3C7CCC-74D3-4CBC-B849-D42878BB3570}">
      <dgm:prSet/>
      <dgm:spPr/>
      <dgm:t>
        <a:bodyPr/>
        <a:lstStyle/>
        <a:p>
          <a:endParaRPr lang="en-US"/>
        </a:p>
      </dgm:t>
    </dgm:pt>
    <dgm:pt modelId="{144AF666-F1D2-4D40-BC23-98962B7D8814}">
      <dgm:prSet/>
      <dgm:spPr/>
      <dgm:t>
        <a:bodyPr/>
        <a:lstStyle/>
        <a:p>
          <a:pPr rtl="0"/>
          <a:r>
            <a:rPr lang="en-US" dirty="0" smtClean="0"/>
            <a:t>Devaluation issues</a:t>
          </a:r>
          <a:endParaRPr lang="en-US" dirty="0"/>
        </a:p>
      </dgm:t>
    </dgm:pt>
    <dgm:pt modelId="{7DE4BA69-8C5C-4358-A9B9-3BC1F7D1020D}" type="parTrans" cxnId="{7A84612F-9EB8-476E-8394-B883F801AE3B}">
      <dgm:prSet/>
      <dgm:spPr/>
      <dgm:t>
        <a:bodyPr/>
        <a:lstStyle/>
        <a:p>
          <a:endParaRPr lang="en-US"/>
        </a:p>
      </dgm:t>
    </dgm:pt>
    <dgm:pt modelId="{D5F9B2CC-7331-4742-9E27-2C1A6130C2DA}" type="sibTrans" cxnId="{7A84612F-9EB8-476E-8394-B883F801AE3B}">
      <dgm:prSet/>
      <dgm:spPr/>
      <dgm:t>
        <a:bodyPr/>
        <a:lstStyle/>
        <a:p>
          <a:endParaRPr lang="en-US"/>
        </a:p>
      </dgm:t>
    </dgm:pt>
    <dgm:pt modelId="{DA97526E-3947-43FB-A1CA-D39D1650FDD5}">
      <dgm:prSet/>
      <dgm:spPr/>
      <dgm:t>
        <a:bodyPr/>
        <a:lstStyle/>
        <a:p>
          <a:pPr rtl="0"/>
          <a:r>
            <a:rPr lang="en-US" dirty="0" smtClean="0"/>
            <a:t>Operation of ECOWAS Common External Tariff (CET)</a:t>
          </a:r>
          <a:endParaRPr lang="en-US" dirty="0"/>
        </a:p>
      </dgm:t>
    </dgm:pt>
    <dgm:pt modelId="{6E624ED9-91A2-46B0-A5FC-443EECCBEC55}" type="parTrans" cxnId="{E86BD699-2983-41DA-837F-6A68A1AB8E48}">
      <dgm:prSet/>
      <dgm:spPr/>
      <dgm:t>
        <a:bodyPr/>
        <a:lstStyle/>
        <a:p>
          <a:endParaRPr lang="en-US"/>
        </a:p>
      </dgm:t>
    </dgm:pt>
    <dgm:pt modelId="{400EAA1C-570D-456A-86A3-BE4683F3C8DD}" type="sibTrans" cxnId="{E86BD699-2983-41DA-837F-6A68A1AB8E48}">
      <dgm:prSet/>
      <dgm:spPr/>
      <dgm:t>
        <a:bodyPr/>
        <a:lstStyle/>
        <a:p>
          <a:endParaRPr lang="en-US"/>
        </a:p>
      </dgm:t>
    </dgm:pt>
    <dgm:pt modelId="{3725260A-4F78-446D-AAD8-D597F04810AA}">
      <dgm:prSet/>
      <dgm:spPr/>
      <dgm:t>
        <a:bodyPr/>
        <a:lstStyle/>
        <a:p>
          <a:pPr rtl="0"/>
          <a:r>
            <a:rPr lang="en-US" dirty="0" smtClean="0"/>
            <a:t>Others</a:t>
          </a:r>
          <a:endParaRPr lang="en-US" dirty="0"/>
        </a:p>
      </dgm:t>
    </dgm:pt>
    <dgm:pt modelId="{8CAC8485-6A68-4D50-B412-2C1B1EF9464B}" type="parTrans" cxnId="{FD6ACBFE-1EE6-4EF5-A304-D3C1C4C80ABE}">
      <dgm:prSet/>
      <dgm:spPr/>
      <dgm:t>
        <a:bodyPr/>
        <a:lstStyle/>
        <a:p>
          <a:endParaRPr lang="en-US"/>
        </a:p>
      </dgm:t>
    </dgm:pt>
    <dgm:pt modelId="{4E7C9167-3D69-4FDE-B82B-3005EA61683D}" type="sibTrans" cxnId="{FD6ACBFE-1EE6-4EF5-A304-D3C1C4C80ABE}">
      <dgm:prSet/>
      <dgm:spPr/>
      <dgm:t>
        <a:bodyPr/>
        <a:lstStyle/>
        <a:p>
          <a:endParaRPr lang="en-US"/>
        </a:p>
      </dgm:t>
    </dgm:pt>
    <dgm:pt modelId="{9505230A-DDFB-465B-A011-751C83600997}">
      <dgm:prSet/>
      <dgm:spPr/>
      <dgm:t>
        <a:bodyPr/>
        <a:lstStyle/>
        <a:p>
          <a:pPr rtl="0"/>
          <a:r>
            <a:rPr lang="en-US" dirty="0" smtClean="0"/>
            <a:t>Broadening of VAT base improved collections</a:t>
          </a:r>
          <a:endParaRPr lang="en-US" dirty="0"/>
        </a:p>
      </dgm:t>
    </dgm:pt>
    <dgm:pt modelId="{8761D513-85CC-403D-984F-6D15C2C056B8}" type="parTrans" cxnId="{ABEFCC00-C574-40F9-9981-B2A0BA34BB85}">
      <dgm:prSet/>
      <dgm:spPr/>
      <dgm:t>
        <a:bodyPr/>
        <a:lstStyle/>
        <a:p>
          <a:endParaRPr lang="en-US"/>
        </a:p>
      </dgm:t>
    </dgm:pt>
    <dgm:pt modelId="{4BC2731A-D20B-48BA-A5D5-EB2168768A5E}" type="sibTrans" cxnId="{ABEFCC00-C574-40F9-9981-B2A0BA34BB85}">
      <dgm:prSet/>
      <dgm:spPr/>
      <dgm:t>
        <a:bodyPr/>
        <a:lstStyle/>
        <a:p>
          <a:endParaRPr lang="en-US"/>
        </a:p>
      </dgm:t>
    </dgm:pt>
    <dgm:pt modelId="{A26ED5C3-E42D-498F-80EC-EE5DF6EF5447}">
      <dgm:prSet/>
      <dgm:spPr/>
      <dgm:t>
        <a:bodyPr/>
        <a:lstStyle/>
        <a:p>
          <a:pPr rtl="0"/>
          <a:r>
            <a:rPr lang="en-US" dirty="0" smtClean="0"/>
            <a:t>But budget estimate was overtly very optimistic for FIRS and independent revenue</a:t>
          </a:r>
          <a:endParaRPr lang="en-US" dirty="0"/>
        </a:p>
      </dgm:t>
    </dgm:pt>
    <dgm:pt modelId="{47DA6A6B-51F6-43A5-B4FD-E2364BA9FE31}" type="parTrans" cxnId="{014175F7-A688-4988-8117-D20A40BADAF3}">
      <dgm:prSet/>
      <dgm:spPr/>
      <dgm:t>
        <a:bodyPr/>
        <a:lstStyle/>
        <a:p>
          <a:endParaRPr lang="en-US"/>
        </a:p>
      </dgm:t>
    </dgm:pt>
    <dgm:pt modelId="{609DCE49-32EE-42DE-A031-EB3F283CDD52}" type="sibTrans" cxnId="{014175F7-A688-4988-8117-D20A40BADAF3}">
      <dgm:prSet/>
      <dgm:spPr/>
      <dgm:t>
        <a:bodyPr/>
        <a:lstStyle/>
        <a:p>
          <a:endParaRPr lang="en-US"/>
        </a:p>
      </dgm:t>
    </dgm:pt>
    <dgm:pt modelId="{BA0F4E05-98EA-4C9F-A0B3-D7AFBC16B080}" type="pres">
      <dgm:prSet presAssocID="{257C5E7F-20FC-4EE0-8391-97436F9A308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C8F3748-1AC3-466D-AFDE-7CF0B27B621C}" type="pres">
      <dgm:prSet presAssocID="{24FFF6B3-EB81-4477-AF2A-0E3EBB6F1BF2}" presName="composite" presStyleCnt="0"/>
      <dgm:spPr/>
    </dgm:pt>
    <dgm:pt modelId="{724CEF10-1A33-4BD2-B72B-358E341CCA86}" type="pres">
      <dgm:prSet presAssocID="{24FFF6B3-EB81-4477-AF2A-0E3EBB6F1BF2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8E1E27-4702-4C97-BA45-8AAE3CF8E941}" type="pres">
      <dgm:prSet presAssocID="{24FFF6B3-EB81-4477-AF2A-0E3EBB6F1BF2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BE51DB-70C0-41A4-9DCB-D779241E7FEF}" type="pres">
      <dgm:prSet presAssocID="{F9DA3A8B-C9A3-4D3C-B425-94A4B57C10E9}" presName="space" presStyleCnt="0"/>
      <dgm:spPr/>
    </dgm:pt>
    <dgm:pt modelId="{BF6DC50D-89BA-4B92-BB01-E7F82967DAE9}" type="pres">
      <dgm:prSet presAssocID="{D1EEBD37-BC7C-475A-82CA-5E73624FA76B}" presName="composite" presStyleCnt="0"/>
      <dgm:spPr/>
    </dgm:pt>
    <dgm:pt modelId="{7B159D06-EEB8-46DE-A7C5-F91D2F9C0C41}" type="pres">
      <dgm:prSet presAssocID="{D1EEBD37-BC7C-475A-82CA-5E73624FA76B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31C7A3-0ADC-4424-A715-D6BD9E30D85D}" type="pres">
      <dgm:prSet presAssocID="{D1EEBD37-BC7C-475A-82CA-5E73624FA76B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79CDF6-C7DB-48BC-8159-AC597A70552C}" type="pres">
      <dgm:prSet presAssocID="{1030096E-2EC9-4598-ADA4-ECF3D459DA28}" presName="space" presStyleCnt="0"/>
      <dgm:spPr/>
    </dgm:pt>
    <dgm:pt modelId="{AF5895C0-0222-4DFD-B183-F03FA297F53F}" type="pres">
      <dgm:prSet presAssocID="{3725260A-4F78-446D-AAD8-D597F04810AA}" presName="composite" presStyleCnt="0"/>
      <dgm:spPr/>
    </dgm:pt>
    <dgm:pt modelId="{F7214D1C-1266-4677-BF5D-5809AD97EC26}" type="pres">
      <dgm:prSet presAssocID="{3725260A-4F78-446D-AAD8-D597F04810AA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7C5051-3790-4018-9389-2F4F733A6C17}" type="pres">
      <dgm:prSet presAssocID="{3725260A-4F78-446D-AAD8-D597F04810AA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B5DABF7-D39A-4575-8C17-26D648ED3A38}" type="presOf" srcId="{DA97526E-3947-43FB-A1CA-D39D1650FDD5}" destId="{9731C7A3-0ADC-4424-A715-D6BD9E30D85D}" srcOrd="0" destOrd="2" presId="urn:microsoft.com/office/officeart/2005/8/layout/hList1"/>
    <dgm:cxn modelId="{014175F7-A688-4988-8117-D20A40BADAF3}" srcId="{3725260A-4F78-446D-AAD8-D597F04810AA}" destId="{A26ED5C3-E42D-498F-80EC-EE5DF6EF5447}" srcOrd="1" destOrd="0" parTransId="{47DA6A6B-51F6-43A5-B4FD-E2364BA9FE31}" sibTransId="{609DCE49-32EE-42DE-A031-EB3F283CDD52}"/>
    <dgm:cxn modelId="{523FB7E1-C3FB-4BCD-808A-8776005022B0}" srcId="{24FFF6B3-EB81-4477-AF2A-0E3EBB6F1BF2}" destId="{A344DE4B-D7FB-4712-AA8D-651748CC08B0}" srcOrd="2" destOrd="0" parTransId="{82E617BB-0121-4B93-9E8C-279202DD1928}" sibTransId="{AB3489E2-28CB-4304-B757-71F6C69471C1}"/>
    <dgm:cxn modelId="{E86BD699-2983-41DA-837F-6A68A1AB8E48}" srcId="{D1EEBD37-BC7C-475A-82CA-5E73624FA76B}" destId="{DA97526E-3947-43FB-A1CA-D39D1650FDD5}" srcOrd="2" destOrd="0" parTransId="{6E624ED9-91A2-46B0-A5FC-443EECCBEC55}" sibTransId="{400EAA1C-570D-456A-86A3-BE4683F3C8DD}"/>
    <dgm:cxn modelId="{787C2954-A7FA-45DF-8A9D-4BF0EC66B517}" srcId="{257C5E7F-20FC-4EE0-8391-97436F9A3084}" destId="{24FFF6B3-EB81-4477-AF2A-0E3EBB6F1BF2}" srcOrd="0" destOrd="0" parTransId="{02B28005-FBF4-40CE-8347-C25A03F7CB09}" sibTransId="{F9DA3A8B-C9A3-4D3C-B425-94A4B57C10E9}"/>
    <dgm:cxn modelId="{E6EBF8D1-EEFA-4A3A-80A5-CFE8C2BF8CB3}" srcId="{24FFF6B3-EB81-4477-AF2A-0E3EBB6F1BF2}" destId="{502EB0FA-9CD2-4098-81E1-5736B37AC59A}" srcOrd="0" destOrd="0" parTransId="{2A3E545E-086D-426F-936E-48AA92CF13B0}" sibTransId="{6290BB2E-726E-4928-9A6D-3145CB15D1A0}"/>
    <dgm:cxn modelId="{0C3C7CCC-74D3-4CBC-B849-D42878BB3570}" srcId="{D1EEBD37-BC7C-475A-82CA-5E73624FA76B}" destId="{BBE0F516-1E86-42A4-B68B-9B050F55D0C3}" srcOrd="0" destOrd="0" parTransId="{7573834A-EBD8-495C-83D6-ECB383610D74}" sibTransId="{E1ECDFAC-78E7-4356-BE8B-12672520BA9D}"/>
    <dgm:cxn modelId="{7A84612F-9EB8-476E-8394-B883F801AE3B}" srcId="{D1EEBD37-BC7C-475A-82CA-5E73624FA76B}" destId="{144AF666-F1D2-4D40-BC23-98962B7D8814}" srcOrd="1" destOrd="0" parTransId="{7DE4BA69-8C5C-4358-A9B9-3BC1F7D1020D}" sibTransId="{D5F9B2CC-7331-4742-9E27-2C1A6130C2DA}"/>
    <dgm:cxn modelId="{5C0FDBCE-60DF-469B-ABF8-5D49EAA6DE7A}" type="presOf" srcId="{502EB0FA-9CD2-4098-81E1-5736B37AC59A}" destId="{108E1E27-4702-4C97-BA45-8AAE3CF8E941}" srcOrd="0" destOrd="0" presId="urn:microsoft.com/office/officeart/2005/8/layout/hList1"/>
    <dgm:cxn modelId="{FD6ACBFE-1EE6-4EF5-A304-D3C1C4C80ABE}" srcId="{257C5E7F-20FC-4EE0-8391-97436F9A3084}" destId="{3725260A-4F78-446D-AAD8-D597F04810AA}" srcOrd="2" destOrd="0" parTransId="{8CAC8485-6A68-4D50-B412-2C1B1EF9464B}" sibTransId="{4E7C9167-3D69-4FDE-B82B-3005EA61683D}"/>
    <dgm:cxn modelId="{AAD838FF-24B3-4FA3-8B80-268E0EB45C39}" type="presOf" srcId="{24FFF6B3-EB81-4477-AF2A-0E3EBB6F1BF2}" destId="{724CEF10-1A33-4BD2-B72B-358E341CCA86}" srcOrd="0" destOrd="0" presId="urn:microsoft.com/office/officeart/2005/8/layout/hList1"/>
    <dgm:cxn modelId="{68D498DE-81AD-4B5C-931F-2EC9E5545261}" type="presOf" srcId="{D1EEBD37-BC7C-475A-82CA-5E73624FA76B}" destId="{7B159D06-EEB8-46DE-A7C5-F91D2F9C0C41}" srcOrd="0" destOrd="0" presId="urn:microsoft.com/office/officeart/2005/8/layout/hList1"/>
    <dgm:cxn modelId="{AE0C8940-768A-4DF9-9C71-1894321BF379}" type="presOf" srcId="{A344DE4B-D7FB-4712-AA8D-651748CC08B0}" destId="{108E1E27-4702-4C97-BA45-8AAE3CF8E941}" srcOrd="0" destOrd="2" presId="urn:microsoft.com/office/officeart/2005/8/layout/hList1"/>
    <dgm:cxn modelId="{2916CC72-140E-48F8-BFA1-4C621FA58F35}" type="presOf" srcId="{9CBB0836-CEDA-4520-9EAD-8AAA000C9B7F}" destId="{108E1E27-4702-4C97-BA45-8AAE3CF8E941}" srcOrd="0" destOrd="1" presId="urn:microsoft.com/office/officeart/2005/8/layout/hList1"/>
    <dgm:cxn modelId="{5E0021C6-9995-468B-B936-472478B587FD}" srcId="{24FFF6B3-EB81-4477-AF2A-0E3EBB6F1BF2}" destId="{9CBB0836-CEDA-4520-9EAD-8AAA000C9B7F}" srcOrd="1" destOrd="0" parTransId="{99828BD8-311F-407F-8D46-C7765465A4E2}" sibTransId="{4C8489BE-EE8E-45C9-A528-427E43C39ED1}"/>
    <dgm:cxn modelId="{ECE9C43F-AE69-4F6E-ABF2-E4152460B231}" srcId="{257C5E7F-20FC-4EE0-8391-97436F9A3084}" destId="{D1EEBD37-BC7C-475A-82CA-5E73624FA76B}" srcOrd="1" destOrd="0" parTransId="{8A527098-D570-4FE0-A752-961595691E8B}" sibTransId="{1030096E-2EC9-4598-ADA4-ECF3D459DA28}"/>
    <dgm:cxn modelId="{5DB88930-5D8C-4B43-ABFC-AD64BC5C902B}" type="presOf" srcId="{257C5E7F-20FC-4EE0-8391-97436F9A3084}" destId="{BA0F4E05-98EA-4C9F-A0B3-D7AFBC16B080}" srcOrd="0" destOrd="0" presId="urn:microsoft.com/office/officeart/2005/8/layout/hList1"/>
    <dgm:cxn modelId="{ABEFCC00-C574-40F9-9981-B2A0BA34BB85}" srcId="{3725260A-4F78-446D-AAD8-D597F04810AA}" destId="{9505230A-DDFB-465B-A011-751C83600997}" srcOrd="0" destOrd="0" parTransId="{8761D513-85CC-403D-984F-6D15C2C056B8}" sibTransId="{4BC2731A-D20B-48BA-A5D5-EB2168768A5E}"/>
    <dgm:cxn modelId="{77061FA8-E843-4A43-AD86-22B41D081B1F}" type="presOf" srcId="{A26ED5C3-E42D-498F-80EC-EE5DF6EF5447}" destId="{B37C5051-3790-4018-9389-2F4F733A6C17}" srcOrd="0" destOrd="1" presId="urn:microsoft.com/office/officeart/2005/8/layout/hList1"/>
    <dgm:cxn modelId="{A3CEE20A-A93A-4AF7-BB9A-C1ED4DB21AB8}" type="presOf" srcId="{3725260A-4F78-446D-AAD8-D597F04810AA}" destId="{F7214D1C-1266-4677-BF5D-5809AD97EC26}" srcOrd="0" destOrd="0" presId="urn:microsoft.com/office/officeart/2005/8/layout/hList1"/>
    <dgm:cxn modelId="{B1F791D9-CF5B-4C30-92C4-1D62777DBBC7}" type="presOf" srcId="{9505230A-DDFB-465B-A011-751C83600997}" destId="{B37C5051-3790-4018-9389-2F4F733A6C17}" srcOrd="0" destOrd="0" presId="urn:microsoft.com/office/officeart/2005/8/layout/hList1"/>
    <dgm:cxn modelId="{A2C45E20-8F0B-45AB-8F78-511B670600C7}" type="presOf" srcId="{144AF666-F1D2-4D40-BC23-98962B7D8814}" destId="{9731C7A3-0ADC-4424-A715-D6BD9E30D85D}" srcOrd="0" destOrd="1" presId="urn:microsoft.com/office/officeart/2005/8/layout/hList1"/>
    <dgm:cxn modelId="{25C4DC9D-7191-4785-A65E-D968AF65411C}" type="presOf" srcId="{BBE0F516-1E86-42A4-B68B-9B050F55D0C3}" destId="{9731C7A3-0ADC-4424-A715-D6BD9E30D85D}" srcOrd="0" destOrd="0" presId="urn:microsoft.com/office/officeart/2005/8/layout/hList1"/>
    <dgm:cxn modelId="{3D32FFD3-7CE3-49F5-8738-5A4AC3F33C52}" type="presParOf" srcId="{BA0F4E05-98EA-4C9F-A0B3-D7AFBC16B080}" destId="{CC8F3748-1AC3-466D-AFDE-7CF0B27B621C}" srcOrd="0" destOrd="0" presId="urn:microsoft.com/office/officeart/2005/8/layout/hList1"/>
    <dgm:cxn modelId="{711234BA-086C-414F-A523-01F5B494E8D0}" type="presParOf" srcId="{CC8F3748-1AC3-466D-AFDE-7CF0B27B621C}" destId="{724CEF10-1A33-4BD2-B72B-358E341CCA86}" srcOrd="0" destOrd="0" presId="urn:microsoft.com/office/officeart/2005/8/layout/hList1"/>
    <dgm:cxn modelId="{22015DD6-A967-41B9-BF1C-89C60F571CA6}" type="presParOf" srcId="{CC8F3748-1AC3-466D-AFDE-7CF0B27B621C}" destId="{108E1E27-4702-4C97-BA45-8AAE3CF8E941}" srcOrd="1" destOrd="0" presId="urn:microsoft.com/office/officeart/2005/8/layout/hList1"/>
    <dgm:cxn modelId="{9AD59DE0-928B-4A71-9674-1C4A5D330C2C}" type="presParOf" srcId="{BA0F4E05-98EA-4C9F-A0B3-D7AFBC16B080}" destId="{E1BE51DB-70C0-41A4-9DCB-D779241E7FEF}" srcOrd="1" destOrd="0" presId="urn:microsoft.com/office/officeart/2005/8/layout/hList1"/>
    <dgm:cxn modelId="{3FEA5EBA-74F8-47A6-8C66-1D6CABCDF07E}" type="presParOf" srcId="{BA0F4E05-98EA-4C9F-A0B3-D7AFBC16B080}" destId="{BF6DC50D-89BA-4B92-BB01-E7F82967DAE9}" srcOrd="2" destOrd="0" presId="urn:microsoft.com/office/officeart/2005/8/layout/hList1"/>
    <dgm:cxn modelId="{9F97166F-52BC-4E37-BCD2-D294628B8BA1}" type="presParOf" srcId="{BF6DC50D-89BA-4B92-BB01-E7F82967DAE9}" destId="{7B159D06-EEB8-46DE-A7C5-F91D2F9C0C41}" srcOrd="0" destOrd="0" presId="urn:microsoft.com/office/officeart/2005/8/layout/hList1"/>
    <dgm:cxn modelId="{472AE67A-E807-4A4F-A448-6032ACE40732}" type="presParOf" srcId="{BF6DC50D-89BA-4B92-BB01-E7F82967DAE9}" destId="{9731C7A3-0ADC-4424-A715-D6BD9E30D85D}" srcOrd="1" destOrd="0" presId="urn:microsoft.com/office/officeart/2005/8/layout/hList1"/>
    <dgm:cxn modelId="{681DFF71-AE8A-4963-8B69-67340FFD0C81}" type="presParOf" srcId="{BA0F4E05-98EA-4C9F-A0B3-D7AFBC16B080}" destId="{7E79CDF6-C7DB-48BC-8159-AC597A70552C}" srcOrd="3" destOrd="0" presId="urn:microsoft.com/office/officeart/2005/8/layout/hList1"/>
    <dgm:cxn modelId="{44EC5857-4642-412F-96F2-DF6CC40C98AE}" type="presParOf" srcId="{BA0F4E05-98EA-4C9F-A0B3-D7AFBC16B080}" destId="{AF5895C0-0222-4DFD-B183-F03FA297F53F}" srcOrd="4" destOrd="0" presId="urn:microsoft.com/office/officeart/2005/8/layout/hList1"/>
    <dgm:cxn modelId="{BFAFE27E-FB54-4185-A116-9A3570BD78BD}" type="presParOf" srcId="{AF5895C0-0222-4DFD-B183-F03FA297F53F}" destId="{F7214D1C-1266-4677-BF5D-5809AD97EC26}" srcOrd="0" destOrd="0" presId="urn:microsoft.com/office/officeart/2005/8/layout/hList1"/>
    <dgm:cxn modelId="{3DB2E241-A55E-4B26-931A-15A7FB5BA3F3}" type="presParOf" srcId="{AF5895C0-0222-4DFD-B183-F03FA297F53F}" destId="{B37C5051-3790-4018-9389-2F4F733A6C1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3EECD5A3-EB4C-4F51-8F8F-47E63EA5EFC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F5E85EF-7BBB-4DD6-AAA6-6AE34726C8FB}">
      <dgm:prSet/>
      <dgm:spPr>
        <a:solidFill>
          <a:schemeClr val="bg1">
            <a:alpha val="90000"/>
          </a:schemeClr>
        </a:solidFill>
        <a:ln>
          <a:solidFill>
            <a:srgbClr val="00B050"/>
          </a:solidFill>
        </a:ln>
      </dgm:spPr>
      <dgm:t>
        <a:bodyPr/>
        <a:lstStyle/>
        <a:p>
          <a:pPr rtl="0"/>
          <a:r>
            <a:rPr lang="en-US" dirty="0" smtClean="0">
              <a:latin typeface="Garamond" panose="02020404030301010803" pitchFamily="18" charset="0"/>
            </a:rPr>
            <a:t>FIRS to shore up performance by the end of the year through:</a:t>
          </a:r>
          <a:endParaRPr lang="en-US" dirty="0">
            <a:latin typeface="Garamond" panose="02020404030301010803" pitchFamily="18" charset="0"/>
          </a:endParaRPr>
        </a:p>
      </dgm:t>
    </dgm:pt>
    <dgm:pt modelId="{0AFDAB05-F3BC-4EA1-9CE2-8E4DF7033A23}" type="sibTrans" cxnId="{02D34D9F-3E74-4076-961B-3E83EE5A08E0}">
      <dgm:prSet/>
      <dgm:spPr/>
      <dgm:t>
        <a:bodyPr/>
        <a:lstStyle/>
        <a:p>
          <a:endParaRPr lang="en-US"/>
        </a:p>
      </dgm:t>
    </dgm:pt>
    <dgm:pt modelId="{9895580C-FC0C-4F58-BDC4-90A857761998}" type="parTrans" cxnId="{02D34D9F-3E74-4076-961B-3E83EE5A08E0}">
      <dgm:prSet/>
      <dgm:spPr/>
      <dgm:t>
        <a:bodyPr/>
        <a:lstStyle/>
        <a:p>
          <a:endParaRPr lang="en-US"/>
        </a:p>
      </dgm:t>
    </dgm:pt>
    <dgm:pt modelId="{451DD1C0-5BF8-449E-B635-B39F09DDA33F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0"/>
          <a:r>
            <a:rPr lang="en-US" b="1" dirty="0" smtClean="0">
              <a:solidFill>
                <a:schemeClr val="tx1"/>
              </a:solidFill>
            </a:rPr>
            <a:t>Prospects for Inflow in 2</a:t>
          </a:r>
          <a:r>
            <a:rPr lang="en-US" b="1" baseline="30000" dirty="0" smtClean="0">
              <a:solidFill>
                <a:schemeClr val="tx1"/>
              </a:solidFill>
            </a:rPr>
            <a:t>nd</a:t>
          </a:r>
          <a:r>
            <a:rPr lang="en-US" b="1" dirty="0" smtClean="0">
              <a:solidFill>
                <a:schemeClr val="tx1"/>
              </a:solidFill>
            </a:rPr>
            <a:t> Half 2016</a:t>
          </a:r>
          <a:endParaRPr lang="en-US" b="1" dirty="0">
            <a:solidFill>
              <a:schemeClr val="tx1"/>
            </a:solidFill>
          </a:endParaRPr>
        </a:p>
      </dgm:t>
    </dgm:pt>
    <dgm:pt modelId="{47526274-C77F-4C9C-A7E3-E837B6BB6C2E}" type="sibTrans" cxnId="{EEE73E07-3590-44DA-945B-4F03A98CAB6C}">
      <dgm:prSet/>
      <dgm:spPr/>
      <dgm:t>
        <a:bodyPr/>
        <a:lstStyle/>
        <a:p>
          <a:endParaRPr lang="en-US"/>
        </a:p>
      </dgm:t>
    </dgm:pt>
    <dgm:pt modelId="{BF91E962-45B5-450A-A9D2-A455A0CD03EC}" type="parTrans" cxnId="{EEE73E07-3590-44DA-945B-4F03A98CAB6C}">
      <dgm:prSet/>
      <dgm:spPr/>
      <dgm:t>
        <a:bodyPr/>
        <a:lstStyle/>
        <a:p>
          <a:endParaRPr lang="en-US"/>
        </a:p>
      </dgm:t>
    </dgm:pt>
    <dgm:pt modelId="{2C6AF30F-D021-41A1-8AC9-66D1FEEE3E13}">
      <dgm:prSet/>
      <dgm:spPr/>
      <dgm:t>
        <a:bodyPr/>
        <a:lstStyle/>
        <a:p>
          <a:pPr rtl="0"/>
          <a:r>
            <a:rPr lang="en-US" dirty="0" smtClean="0">
              <a:latin typeface="Garamond" panose="02020404030301010803" pitchFamily="18" charset="0"/>
            </a:rPr>
            <a:t>Higher Company CIT returns in the 2</a:t>
          </a:r>
          <a:r>
            <a:rPr lang="en-US" baseline="30000" dirty="0" smtClean="0">
              <a:latin typeface="Garamond" panose="02020404030301010803" pitchFamily="18" charset="0"/>
            </a:rPr>
            <a:t>nd</a:t>
          </a:r>
          <a:r>
            <a:rPr lang="en-US" dirty="0" smtClean="0">
              <a:latin typeface="Garamond" panose="02020404030301010803" pitchFamily="18" charset="0"/>
            </a:rPr>
            <a:t> half of the year </a:t>
          </a:r>
          <a:endParaRPr lang="en-US" dirty="0">
            <a:latin typeface="Garamond" panose="02020404030301010803" pitchFamily="18" charset="0"/>
          </a:endParaRPr>
        </a:p>
      </dgm:t>
    </dgm:pt>
    <dgm:pt modelId="{76CA2584-ED4C-47ED-B271-22130C11C736}" type="parTrans" cxnId="{A8F14AB0-BAB1-4AB8-A371-72C42531396D}">
      <dgm:prSet/>
      <dgm:spPr/>
      <dgm:t>
        <a:bodyPr/>
        <a:lstStyle/>
        <a:p>
          <a:endParaRPr lang="en-US"/>
        </a:p>
      </dgm:t>
    </dgm:pt>
    <dgm:pt modelId="{B1DBAB18-3462-4098-94F1-4EDAB2987F3C}" type="sibTrans" cxnId="{A8F14AB0-BAB1-4AB8-A371-72C42531396D}">
      <dgm:prSet/>
      <dgm:spPr/>
      <dgm:t>
        <a:bodyPr/>
        <a:lstStyle/>
        <a:p>
          <a:endParaRPr lang="en-US"/>
        </a:p>
      </dgm:t>
    </dgm:pt>
    <dgm:pt modelId="{9C0900A0-91DC-46AF-80D6-8ECF1EEF7EDB}">
      <dgm:prSet/>
      <dgm:spPr/>
      <dgm:t>
        <a:bodyPr/>
        <a:lstStyle/>
        <a:p>
          <a:pPr rtl="0"/>
          <a:r>
            <a:rPr lang="en-US" smtClean="0">
              <a:latin typeface="Garamond" panose="02020404030301010803" pitchFamily="18" charset="0"/>
            </a:rPr>
            <a:t>Higher Telecom firms remittance of VAT in the 2</a:t>
          </a:r>
          <a:r>
            <a:rPr lang="en-US" baseline="30000" smtClean="0">
              <a:latin typeface="Garamond" panose="02020404030301010803" pitchFamily="18" charset="0"/>
            </a:rPr>
            <a:t>nd</a:t>
          </a:r>
          <a:r>
            <a:rPr lang="en-US" smtClean="0">
              <a:latin typeface="Garamond" panose="02020404030301010803" pitchFamily="18" charset="0"/>
            </a:rPr>
            <a:t> half of the year</a:t>
          </a:r>
          <a:endParaRPr lang="en-US" dirty="0">
            <a:latin typeface="Garamond" panose="02020404030301010803" pitchFamily="18" charset="0"/>
          </a:endParaRPr>
        </a:p>
      </dgm:t>
    </dgm:pt>
    <dgm:pt modelId="{DF92EF6E-8947-4AE1-A582-4EE95ABE1B27}" type="parTrans" cxnId="{E2F15C13-4C56-473A-9B88-5108E9B21BDF}">
      <dgm:prSet/>
      <dgm:spPr/>
      <dgm:t>
        <a:bodyPr/>
        <a:lstStyle/>
        <a:p>
          <a:endParaRPr lang="en-US"/>
        </a:p>
      </dgm:t>
    </dgm:pt>
    <dgm:pt modelId="{9092D7D0-526E-4637-B379-F43C82DB4A77}" type="sibTrans" cxnId="{E2F15C13-4C56-473A-9B88-5108E9B21BDF}">
      <dgm:prSet/>
      <dgm:spPr/>
      <dgm:t>
        <a:bodyPr/>
        <a:lstStyle/>
        <a:p>
          <a:endParaRPr lang="en-US"/>
        </a:p>
      </dgm:t>
    </dgm:pt>
    <dgm:pt modelId="{A046A04C-C6B0-4EF1-8E6C-D2FA3AC8BB53}">
      <dgm:prSet/>
      <dgm:spPr/>
      <dgm:t>
        <a:bodyPr/>
        <a:lstStyle/>
        <a:p>
          <a:pPr rtl="0"/>
          <a:r>
            <a:rPr lang="en-US" smtClean="0">
              <a:latin typeface="Garamond" panose="02020404030301010803" pitchFamily="18" charset="0"/>
            </a:rPr>
            <a:t>NNPC optimistic on repairs </a:t>
          </a:r>
          <a:endParaRPr lang="en-US" dirty="0">
            <a:latin typeface="Garamond" panose="02020404030301010803" pitchFamily="18" charset="0"/>
          </a:endParaRPr>
        </a:p>
      </dgm:t>
    </dgm:pt>
    <dgm:pt modelId="{C03483BE-289F-4115-ACB2-2E4D673AF31E}" type="parTrans" cxnId="{07D79F2D-0C3A-42DB-B990-67974A7DF67A}">
      <dgm:prSet/>
      <dgm:spPr/>
      <dgm:t>
        <a:bodyPr/>
        <a:lstStyle/>
        <a:p>
          <a:endParaRPr lang="en-US"/>
        </a:p>
      </dgm:t>
    </dgm:pt>
    <dgm:pt modelId="{F651B06B-9290-4520-A65C-CCF16F42B014}" type="sibTrans" cxnId="{07D79F2D-0C3A-42DB-B990-67974A7DF67A}">
      <dgm:prSet/>
      <dgm:spPr/>
      <dgm:t>
        <a:bodyPr/>
        <a:lstStyle/>
        <a:p>
          <a:endParaRPr lang="en-US"/>
        </a:p>
      </dgm:t>
    </dgm:pt>
    <dgm:pt modelId="{9474FAC2-3AEB-4874-A46B-362DBF908C7B}">
      <dgm:prSet/>
      <dgm:spPr/>
      <dgm:t>
        <a:bodyPr/>
        <a:lstStyle/>
        <a:p>
          <a:pPr rtl="0"/>
          <a:r>
            <a:rPr lang="en-US" smtClean="0">
              <a:latin typeface="Garamond" panose="02020404030301010803" pitchFamily="18" charset="0"/>
            </a:rPr>
            <a:t>Further recovery in oil prices</a:t>
          </a:r>
          <a:endParaRPr lang="en-US" dirty="0">
            <a:latin typeface="Garamond" panose="02020404030301010803" pitchFamily="18" charset="0"/>
          </a:endParaRPr>
        </a:p>
      </dgm:t>
    </dgm:pt>
    <dgm:pt modelId="{C35CF114-B91B-431F-B262-8202F3C04DC1}" type="parTrans" cxnId="{2D0E8AB1-8AED-4123-8234-0E15076D85D7}">
      <dgm:prSet/>
      <dgm:spPr/>
      <dgm:t>
        <a:bodyPr/>
        <a:lstStyle/>
        <a:p>
          <a:endParaRPr lang="en-US"/>
        </a:p>
      </dgm:t>
    </dgm:pt>
    <dgm:pt modelId="{C3C06EF8-E312-4B37-BD31-60DD8F9D0EE8}" type="sibTrans" cxnId="{2D0E8AB1-8AED-4123-8234-0E15076D85D7}">
      <dgm:prSet/>
      <dgm:spPr/>
      <dgm:t>
        <a:bodyPr/>
        <a:lstStyle/>
        <a:p>
          <a:endParaRPr lang="en-US"/>
        </a:p>
      </dgm:t>
    </dgm:pt>
    <dgm:pt modelId="{B956A755-0F76-40F5-B3C1-703B99169788}">
      <dgm:prSet/>
      <dgm:spPr/>
      <dgm:t>
        <a:bodyPr/>
        <a:lstStyle/>
        <a:p>
          <a:pPr rtl="0"/>
          <a:r>
            <a:rPr lang="en-US" smtClean="0">
              <a:latin typeface="Garamond" panose="02020404030301010803" pitchFamily="18" charset="0"/>
            </a:rPr>
            <a:t>Higher investment in oil sector and higher output and export</a:t>
          </a:r>
          <a:endParaRPr lang="en-US" dirty="0">
            <a:latin typeface="Garamond" panose="02020404030301010803" pitchFamily="18" charset="0"/>
          </a:endParaRPr>
        </a:p>
      </dgm:t>
    </dgm:pt>
    <dgm:pt modelId="{A5DC2F67-B0FE-4E76-B522-41826C040F75}" type="parTrans" cxnId="{CE341A48-A895-49CB-8AC3-1A4EFB135BB9}">
      <dgm:prSet/>
      <dgm:spPr/>
      <dgm:t>
        <a:bodyPr/>
        <a:lstStyle/>
        <a:p>
          <a:endParaRPr lang="en-US"/>
        </a:p>
      </dgm:t>
    </dgm:pt>
    <dgm:pt modelId="{E99F10C8-9E4A-4CE5-ABCE-FA55FBCC0C7D}" type="sibTrans" cxnId="{CE341A48-A895-49CB-8AC3-1A4EFB135BB9}">
      <dgm:prSet/>
      <dgm:spPr/>
      <dgm:t>
        <a:bodyPr/>
        <a:lstStyle/>
        <a:p>
          <a:endParaRPr lang="en-US"/>
        </a:p>
      </dgm:t>
    </dgm:pt>
    <dgm:pt modelId="{49634D19-EEDE-4BA4-B9F0-D27FC3812ABE}">
      <dgm:prSet/>
      <dgm:spPr/>
      <dgm:t>
        <a:bodyPr/>
        <a:lstStyle/>
        <a:p>
          <a:pPr rtl="0"/>
          <a:r>
            <a:rPr lang="en-US" smtClean="0">
              <a:latin typeface="Garamond" panose="02020404030301010803" pitchFamily="18" charset="0"/>
            </a:rPr>
            <a:t>Resolving of militancy in the Niger Delta region and reduction in disruptions</a:t>
          </a:r>
          <a:endParaRPr lang="en-US" dirty="0">
            <a:latin typeface="Garamond" panose="02020404030301010803" pitchFamily="18" charset="0"/>
          </a:endParaRPr>
        </a:p>
      </dgm:t>
    </dgm:pt>
    <dgm:pt modelId="{7F174496-8A8F-4772-9E86-750CAAEBDEC2}" type="parTrans" cxnId="{BF4ED477-3651-4B6B-8130-9E620CC62AC3}">
      <dgm:prSet/>
      <dgm:spPr/>
      <dgm:t>
        <a:bodyPr/>
        <a:lstStyle/>
        <a:p>
          <a:endParaRPr lang="en-US"/>
        </a:p>
      </dgm:t>
    </dgm:pt>
    <dgm:pt modelId="{07F16592-7925-4EE2-A975-54A0D0E15236}" type="sibTrans" cxnId="{BF4ED477-3651-4B6B-8130-9E620CC62AC3}">
      <dgm:prSet/>
      <dgm:spPr/>
      <dgm:t>
        <a:bodyPr/>
        <a:lstStyle/>
        <a:p>
          <a:endParaRPr lang="en-US"/>
        </a:p>
      </dgm:t>
    </dgm:pt>
    <dgm:pt modelId="{232E2F1A-1AC9-420A-9F49-52801154DADA}">
      <dgm:prSet/>
      <dgm:spPr/>
      <dgm:t>
        <a:bodyPr/>
        <a:lstStyle/>
        <a:p>
          <a:pPr rtl="0"/>
          <a:r>
            <a:rPr lang="en-US" dirty="0" smtClean="0">
              <a:latin typeface="Garamond" panose="02020404030301010803" pitchFamily="18" charset="0"/>
            </a:rPr>
            <a:t>Further NLNG Dividend returns also in the 2</a:t>
          </a:r>
          <a:r>
            <a:rPr lang="en-US" baseline="30000" dirty="0" smtClean="0">
              <a:latin typeface="Garamond" panose="02020404030301010803" pitchFamily="18" charset="0"/>
            </a:rPr>
            <a:t>nd</a:t>
          </a:r>
          <a:r>
            <a:rPr lang="en-US" dirty="0" smtClean="0">
              <a:latin typeface="Garamond" panose="02020404030301010803" pitchFamily="18" charset="0"/>
            </a:rPr>
            <a:t> half</a:t>
          </a:r>
          <a:endParaRPr lang="en-US" dirty="0">
            <a:latin typeface="Garamond" panose="02020404030301010803" pitchFamily="18" charset="0"/>
          </a:endParaRPr>
        </a:p>
      </dgm:t>
    </dgm:pt>
    <dgm:pt modelId="{0D4DDFB1-E86A-493C-A025-4258228FC649}" type="parTrans" cxnId="{25053255-49FC-4809-AF07-749D5191D91E}">
      <dgm:prSet/>
      <dgm:spPr/>
      <dgm:t>
        <a:bodyPr/>
        <a:lstStyle/>
        <a:p>
          <a:endParaRPr lang="en-US"/>
        </a:p>
      </dgm:t>
    </dgm:pt>
    <dgm:pt modelId="{4E20A244-7252-487B-A7C0-C98C2CE1C888}" type="sibTrans" cxnId="{25053255-49FC-4809-AF07-749D5191D91E}">
      <dgm:prSet/>
      <dgm:spPr/>
      <dgm:t>
        <a:bodyPr/>
        <a:lstStyle/>
        <a:p>
          <a:endParaRPr lang="en-US"/>
        </a:p>
      </dgm:t>
    </dgm:pt>
    <dgm:pt modelId="{FB5ACE47-090B-48D7-ADB8-D32A647166B7}" type="pres">
      <dgm:prSet presAssocID="{3EECD5A3-EB4C-4F51-8F8F-47E63EA5EFC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7FB39CA-63CA-4F7C-8000-84B5A54CA723}" type="pres">
      <dgm:prSet presAssocID="{451DD1C0-5BF8-449E-B635-B39F09DDA33F}" presName="parentLin" presStyleCnt="0"/>
      <dgm:spPr/>
    </dgm:pt>
    <dgm:pt modelId="{D5A5E5E8-77E2-4E21-8B02-B24DFA23B630}" type="pres">
      <dgm:prSet presAssocID="{451DD1C0-5BF8-449E-B635-B39F09DDA33F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A75DA950-E887-4FC3-9B28-E3B8C7B04C5D}" type="pres">
      <dgm:prSet presAssocID="{451DD1C0-5BF8-449E-B635-B39F09DDA33F}" presName="parentText" presStyleLbl="node1" presStyleIdx="0" presStyleCnt="1" custScaleX="12113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BADF83-BD7E-4525-BA0B-307750053E5C}" type="pres">
      <dgm:prSet presAssocID="{451DD1C0-5BF8-449E-B635-B39F09DDA33F}" presName="negativeSpace" presStyleCnt="0"/>
      <dgm:spPr/>
    </dgm:pt>
    <dgm:pt modelId="{99DCEE88-06C2-4A29-A375-4A019AE43346}" type="pres">
      <dgm:prSet presAssocID="{451DD1C0-5BF8-449E-B635-B39F09DDA33F}" presName="childText" presStyleLbl="conFgAcc1" presStyleIdx="0" presStyleCnt="1" custLinFactNeighborX="40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C27115C-7105-4F94-8343-965D43F7167E}" type="presOf" srcId="{232E2F1A-1AC9-420A-9F49-52801154DADA}" destId="{99DCEE88-06C2-4A29-A375-4A019AE43346}" srcOrd="0" destOrd="7" presId="urn:microsoft.com/office/officeart/2005/8/layout/list1"/>
    <dgm:cxn modelId="{09E08861-E0D0-464A-B462-54EC2747FE57}" type="presOf" srcId="{9C0900A0-91DC-46AF-80D6-8ECF1EEF7EDB}" destId="{99DCEE88-06C2-4A29-A375-4A019AE43346}" srcOrd="0" destOrd="2" presId="urn:microsoft.com/office/officeart/2005/8/layout/list1"/>
    <dgm:cxn modelId="{25053255-49FC-4809-AF07-749D5191D91E}" srcId="{451DD1C0-5BF8-449E-B635-B39F09DDA33F}" destId="{232E2F1A-1AC9-420A-9F49-52801154DADA}" srcOrd="5" destOrd="0" parTransId="{0D4DDFB1-E86A-493C-A025-4258228FC649}" sibTransId="{4E20A244-7252-487B-A7C0-C98C2CE1C888}"/>
    <dgm:cxn modelId="{FB00BB9E-0586-4568-BCCF-EC639B8DA3A8}" type="presOf" srcId="{451DD1C0-5BF8-449E-B635-B39F09DDA33F}" destId="{A75DA950-E887-4FC3-9B28-E3B8C7B04C5D}" srcOrd="1" destOrd="0" presId="urn:microsoft.com/office/officeart/2005/8/layout/list1"/>
    <dgm:cxn modelId="{DEC62AB1-0DE1-46A4-811C-FB13488ACDCA}" type="presOf" srcId="{2C6AF30F-D021-41A1-8AC9-66D1FEEE3E13}" destId="{99DCEE88-06C2-4A29-A375-4A019AE43346}" srcOrd="0" destOrd="1" presId="urn:microsoft.com/office/officeart/2005/8/layout/list1"/>
    <dgm:cxn modelId="{07D79F2D-0C3A-42DB-B990-67974A7DF67A}" srcId="{451DD1C0-5BF8-449E-B635-B39F09DDA33F}" destId="{A046A04C-C6B0-4EF1-8E6C-D2FA3AC8BB53}" srcOrd="1" destOrd="0" parTransId="{C03483BE-289F-4115-ACB2-2E4D673AF31E}" sibTransId="{F651B06B-9290-4520-A65C-CCF16F42B014}"/>
    <dgm:cxn modelId="{02D34D9F-3E74-4076-961B-3E83EE5A08E0}" srcId="{451DD1C0-5BF8-449E-B635-B39F09DDA33F}" destId="{7F5E85EF-7BBB-4DD6-AAA6-6AE34726C8FB}" srcOrd="0" destOrd="0" parTransId="{9895580C-FC0C-4F58-BDC4-90A857761998}" sibTransId="{0AFDAB05-F3BC-4EA1-9CE2-8E4DF7033A23}"/>
    <dgm:cxn modelId="{3D2C9FB0-21B0-4665-BBB4-C5B4223A36DE}" type="presOf" srcId="{3EECD5A3-EB4C-4F51-8F8F-47E63EA5EFC1}" destId="{FB5ACE47-090B-48D7-ADB8-D32A647166B7}" srcOrd="0" destOrd="0" presId="urn:microsoft.com/office/officeart/2005/8/layout/list1"/>
    <dgm:cxn modelId="{EEE73E07-3590-44DA-945B-4F03A98CAB6C}" srcId="{3EECD5A3-EB4C-4F51-8F8F-47E63EA5EFC1}" destId="{451DD1C0-5BF8-449E-B635-B39F09DDA33F}" srcOrd="0" destOrd="0" parTransId="{BF91E962-45B5-450A-A9D2-A455A0CD03EC}" sibTransId="{47526274-C77F-4C9C-A7E3-E837B6BB6C2E}"/>
    <dgm:cxn modelId="{DBF9B597-EB75-4CCD-838F-BE0AC33D7628}" type="presOf" srcId="{B956A755-0F76-40F5-B3C1-703B99169788}" destId="{99DCEE88-06C2-4A29-A375-4A019AE43346}" srcOrd="0" destOrd="5" presId="urn:microsoft.com/office/officeart/2005/8/layout/list1"/>
    <dgm:cxn modelId="{5AC1FC02-F1F0-4284-9EBF-7180CCA025BB}" type="presOf" srcId="{451DD1C0-5BF8-449E-B635-B39F09DDA33F}" destId="{D5A5E5E8-77E2-4E21-8B02-B24DFA23B630}" srcOrd="0" destOrd="0" presId="urn:microsoft.com/office/officeart/2005/8/layout/list1"/>
    <dgm:cxn modelId="{E2F15C13-4C56-473A-9B88-5108E9B21BDF}" srcId="{7F5E85EF-7BBB-4DD6-AAA6-6AE34726C8FB}" destId="{9C0900A0-91DC-46AF-80D6-8ECF1EEF7EDB}" srcOrd="1" destOrd="0" parTransId="{DF92EF6E-8947-4AE1-A582-4EE95ABE1B27}" sibTransId="{9092D7D0-526E-4637-B379-F43C82DB4A77}"/>
    <dgm:cxn modelId="{2794B4EA-FA5F-4F63-8B5A-DF809A4A2CB6}" type="presOf" srcId="{49634D19-EEDE-4BA4-B9F0-D27FC3812ABE}" destId="{99DCEE88-06C2-4A29-A375-4A019AE43346}" srcOrd="0" destOrd="6" presId="urn:microsoft.com/office/officeart/2005/8/layout/list1"/>
    <dgm:cxn modelId="{2D0E8AB1-8AED-4123-8234-0E15076D85D7}" srcId="{451DD1C0-5BF8-449E-B635-B39F09DDA33F}" destId="{9474FAC2-3AEB-4874-A46B-362DBF908C7B}" srcOrd="2" destOrd="0" parTransId="{C35CF114-B91B-431F-B262-8202F3C04DC1}" sibTransId="{C3C06EF8-E312-4B37-BD31-60DD8F9D0EE8}"/>
    <dgm:cxn modelId="{BF4ED477-3651-4B6B-8130-9E620CC62AC3}" srcId="{451DD1C0-5BF8-449E-B635-B39F09DDA33F}" destId="{49634D19-EEDE-4BA4-B9F0-D27FC3812ABE}" srcOrd="4" destOrd="0" parTransId="{7F174496-8A8F-4772-9E86-750CAAEBDEC2}" sibTransId="{07F16592-7925-4EE2-A975-54A0D0E15236}"/>
    <dgm:cxn modelId="{C12F17E6-E2F2-4AE7-84E9-F7CBCA16E3D4}" type="presOf" srcId="{9474FAC2-3AEB-4874-A46B-362DBF908C7B}" destId="{99DCEE88-06C2-4A29-A375-4A019AE43346}" srcOrd="0" destOrd="4" presId="urn:microsoft.com/office/officeart/2005/8/layout/list1"/>
    <dgm:cxn modelId="{A8F14AB0-BAB1-4AB8-A371-72C42531396D}" srcId="{7F5E85EF-7BBB-4DD6-AAA6-6AE34726C8FB}" destId="{2C6AF30F-D021-41A1-8AC9-66D1FEEE3E13}" srcOrd="0" destOrd="0" parTransId="{76CA2584-ED4C-47ED-B271-22130C11C736}" sibTransId="{B1DBAB18-3462-4098-94F1-4EDAB2987F3C}"/>
    <dgm:cxn modelId="{BC0F0F33-25AD-4CC7-934E-9B5FEF8297C7}" type="presOf" srcId="{7F5E85EF-7BBB-4DD6-AAA6-6AE34726C8FB}" destId="{99DCEE88-06C2-4A29-A375-4A019AE43346}" srcOrd="0" destOrd="0" presId="urn:microsoft.com/office/officeart/2005/8/layout/list1"/>
    <dgm:cxn modelId="{0AC476B0-54A0-4B09-B47A-F7345615166E}" type="presOf" srcId="{A046A04C-C6B0-4EF1-8E6C-D2FA3AC8BB53}" destId="{99DCEE88-06C2-4A29-A375-4A019AE43346}" srcOrd="0" destOrd="3" presId="urn:microsoft.com/office/officeart/2005/8/layout/list1"/>
    <dgm:cxn modelId="{CE341A48-A895-49CB-8AC3-1A4EFB135BB9}" srcId="{451DD1C0-5BF8-449E-B635-B39F09DDA33F}" destId="{B956A755-0F76-40F5-B3C1-703B99169788}" srcOrd="3" destOrd="0" parTransId="{A5DC2F67-B0FE-4E76-B522-41826C040F75}" sibTransId="{E99F10C8-9E4A-4CE5-ABCE-FA55FBCC0C7D}"/>
    <dgm:cxn modelId="{5A2B7EB0-1BF5-499C-8614-ADF8A3D333D1}" type="presParOf" srcId="{FB5ACE47-090B-48D7-ADB8-D32A647166B7}" destId="{17FB39CA-63CA-4F7C-8000-84B5A54CA723}" srcOrd="0" destOrd="0" presId="urn:microsoft.com/office/officeart/2005/8/layout/list1"/>
    <dgm:cxn modelId="{1A3488D5-C6A4-4F80-8359-C9676F9375E7}" type="presParOf" srcId="{17FB39CA-63CA-4F7C-8000-84B5A54CA723}" destId="{D5A5E5E8-77E2-4E21-8B02-B24DFA23B630}" srcOrd="0" destOrd="0" presId="urn:microsoft.com/office/officeart/2005/8/layout/list1"/>
    <dgm:cxn modelId="{4C319AB8-63E1-4DC6-8CF0-867C44B892B3}" type="presParOf" srcId="{17FB39CA-63CA-4F7C-8000-84B5A54CA723}" destId="{A75DA950-E887-4FC3-9B28-E3B8C7B04C5D}" srcOrd="1" destOrd="0" presId="urn:microsoft.com/office/officeart/2005/8/layout/list1"/>
    <dgm:cxn modelId="{B0A1A463-8314-480B-9672-2528B423735D}" type="presParOf" srcId="{FB5ACE47-090B-48D7-ADB8-D32A647166B7}" destId="{FDBADF83-BD7E-4525-BA0B-307750053E5C}" srcOrd="1" destOrd="0" presId="urn:microsoft.com/office/officeart/2005/8/layout/list1"/>
    <dgm:cxn modelId="{FBF1AD2C-61B5-4E02-9901-D514D029078B}" type="presParOf" srcId="{FB5ACE47-090B-48D7-ADB8-D32A647166B7}" destId="{99DCEE88-06C2-4A29-A375-4A019AE43346}" srcOrd="2" destOrd="0" presId="urn:microsoft.com/office/officeart/2005/8/layout/list1"/>
  </dgm:cxnLst>
  <dgm:bg/>
  <dgm:whole>
    <a:ln w="38100">
      <a:solidFill>
        <a:srgbClr val="00B050"/>
      </a:solidFill>
      <a:prstDash val="sysDash"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16607820-B374-45CE-8E00-C077AAE5BA3A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C8AF1C2-0143-4D5C-89A4-04BE417FC55D}">
      <dgm:prSet phldrT="[Text]"/>
      <dgm:spPr/>
      <dgm:t>
        <a:bodyPr/>
        <a:lstStyle/>
        <a:p>
          <a:r>
            <a:rPr lang="en-US" dirty="0" smtClean="0"/>
            <a:t>Phase 1: Budget</a:t>
          </a:r>
        </a:p>
        <a:p>
          <a:r>
            <a:rPr lang="en-US" dirty="0" smtClean="0"/>
            <a:t>Preparation</a:t>
          </a:r>
          <a:endParaRPr lang="en-US" dirty="0"/>
        </a:p>
      </dgm:t>
    </dgm:pt>
    <dgm:pt modelId="{02E6ECE3-2694-486E-B1E4-0F6543CA075A}" type="parTrans" cxnId="{64F3A492-6D8F-44FB-9812-01515A51C29F}">
      <dgm:prSet/>
      <dgm:spPr/>
      <dgm:t>
        <a:bodyPr/>
        <a:lstStyle/>
        <a:p>
          <a:endParaRPr lang="en-US"/>
        </a:p>
      </dgm:t>
    </dgm:pt>
    <dgm:pt modelId="{1EC987BD-3C67-408F-B8B0-EF004EC0B3C8}" type="sibTrans" cxnId="{64F3A492-6D8F-44FB-9812-01515A51C29F}">
      <dgm:prSet/>
      <dgm:spPr/>
      <dgm:t>
        <a:bodyPr/>
        <a:lstStyle/>
        <a:p>
          <a:endParaRPr lang="en-US"/>
        </a:p>
      </dgm:t>
    </dgm:pt>
    <dgm:pt modelId="{BBB3F715-3A2A-46CD-9BE5-0F0418433530}">
      <dgm:prSet phldrT="[Text]" custT="1"/>
      <dgm:spPr/>
      <dgm:t>
        <a:bodyPr vert="vert270"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1200" b="1" dirty="0" smtClean="0">
              <a:latin typeface="Arial" pitchFamily="34" charset="0"/>
              <a:ea typeface="Arial Unicode MS" pitchFamily="34" charset="-128"/>
              <a:cs typeface="Arial" pitchFamily="34" charset="0"/>
            </a:rPr>
            <a:t>Stakeholder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1200" b="1" dirty="0" smtClean="0">
              <a:latin typeface="Arial" pitchFamily="34" charset="0"/>
              <a:ea typeface="Arial Unicode MS" pitchFamily="34" charset="-128"/>
              <a:cs typeface="Arial" pitchFamily="34" charset="0"/>
            </a:rPr>
            <a:t>Meeting</a:t>
          </a:r>
          <a:endParaRPr lang="en-US" sz="1200" b="1" dirty="0">
            <a:latin typeface="Arial" pitchFamily="34" charset="0"/>
            <a:ea typeface="Arial Unicode MS" pitchFamily="34" charset="-128"/>
            <a:cs typeface="Arial" pitchFamily="34" charset="0"/>
          </a:endParaRPr>
        </a:p>
      </dgm:t>
    </dgm:pt>
    <dgm:pt modelId="{660AF3DB-101E-4F70-ABB0-AE2D275DABCE}" type="parTrans" cxnId="{C8A9A005-E6DE-443B-8AAC-04C871893FB9}">
      <dgm:prSet/>
      <dgm:spPr/>
      <dgm:t>
        <a:bodyPr/>
        <a:lstStyle/>
        <a:p>
          <a:endParaRPr lang="en-US"/>
        </a:p>
      </dgm:t>
    </dgm:pt>
    <dgm:pt modelId="{1FB3F080-44BD-4222-B98D-6C57ECBFF192}" type="sibTrans" cxnId="{C8A9A005-E6DE-443B-8AAC-04C871893FB9}">
      <dgm:prSet/>
      <dgm:spPr/>
      <dgm:t>
        <a:bodyPr/>
        <a:lstStyle/>
        <a:p>
          <a:endParaRPr lang="en-US"/>
        </a:p>
      </dgm:t>
    </dgm:pt>
    <dgm:pt modelId="{72E4AB2C-5438-4F58-A406-07B1FF0CF0CD}">
      <dgm:prSet phldrT="[Text]" custT="1"/>
      <dgm:spPr/>
      <dgm:t>
        <a:bodyPr vert="vert270"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1200" b="1" dirty="0" smtClean="0">
              <a:latin typeface="Arial" pitchFamily="34" charset="0"/>
              <a:cs typeface="Arial" pitchFamily="34" charset="0"/>
            </a:rPr>
            <a:t>System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1200" b="1" dirty="0" smtClean="0">
              <a:latin typeface="Arial" pitchFamily="34" charset="0"/>
              <a:cs typeface="Arial" pitchFamily="34" charset="0"/>
            </a:rPr>
            <a:t>Development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1200" b="1" dirty="0" smtClean="0">
              <a:latin typeface="Arial" pitchFamily="34" charset="0"/>
              <a:cs typeface="Arial" pitchFamily="34" charset="0"/>
            </a:rPr>
            <a:t>and Launch</a:t>
          </a:r>
          <a:endParaRPr lang="en-US" sz="1200" b="1" dirty="0">
            <a:latin typeface="Arial" pitchFamily="34" charset="0"/>
            <a:cs typeface="Arial" pitchFamily="34" charset="0"/>
          </a:endParaRPr>
        </a:p>
      </dgm:t>
    </dgm:pt>
    <dgm:pt modelId="{653238B2-4057-4B56-BF55-A5F27765BCF2}" type="parTrans" cxnId="{8041D251-8484-4E7D-9C40-3C305337C7CB}">
      <dgm:prSet/>
      <dgm:spPr/>
      <dgm:t>
        <a:bodyPr/>
        <a:lstStyle/>
        <a:p>
          <a:endParaRPr lang="en-US"/>
        </a:p>
      </dgm:t>
    </dgm:pt>
    <dgm:pt modelId="{E1D96DC7-CEB6-4D5E-BCD4-AE575B502235}" type="sibTrans" cxnId="{8041D251-8484-4E7D-9C40-3C305337C7CB}">
      <dgm:prSet/>
      <dgm:spPr/>
      <dgm:t>
        <a:bodyPr/>
        <a:lstStyle/>
        <a:p>
          <a:endParaRPr lang="en-US"/>
        </a:p>
      </dgm:t>
    </dgm:pt>
    <dgm:pt modelId="{18ED6F6C-BE0B-41B5-AFDC-453D12C8C10C}">
      <dgm:prSet phldrT="[Text]"/>
      <dgm:spPr/>
      <dgm:t>
        <a:bodyPr/>
        <a:lstStyle/>
        <a:p>
          <a:r>
            <a:rPr lang="en-US" dirty="0" smtClean="0"/>
            <a:t>Phase 2: Rollout</a:t>
          </a:r>
        </a:p>
        <a:p>
          <a:r>
            <a:rPr lang="en-US" dirty="0" smtClean="0"/>
            <a:t>and Training</a:t>
          </a:r>
          <a:endParaRPr lang="en-US" dirty="0"/>
        </a:p>
      </dgm:t>
    </dgm:pt>
    <dgm:pt modelId="{F2E224ED-2D95-41A8-B168-CC9576E834AD}" type="parTrans" cxnId="{E1ACFE85-6E14-4474-BB70-06E79C94F098}">
      <dgm:prSet/>
      <dgm:spPr/>
      <dgm:t>
        <a:bodyPr/>
        <a:lstStyle/>
        <a:p>
          <a:endParaRPr lang="en-US"/>
        </a:p>
      </dgm:t>
    </dgm:pt>
    <dgm:pt modelId="{1F6A5557-BBB5-4EF7-B62C-4F51B2566512}" type="sibTrans" cxnId="{E1ACFE85-6E14-4474-BB70-06E79C94F098}">
      <dgm:prSet/>
      <dgm:spPr/>
      <dgm:t>
        <a:bodyPr/>
        <a:lstStyle/>
        <a:p>
          <a:endParaRPr lang="en-US"/>
        </a:p>
      </dgm:t>
    </dgm:pt>
    <dgm:pt modelId="{6C03B0EB-ECBC-4E5C-94E8-97731EA016AC}">
      <dgm:prSet phldrT="[Text]" custT="1"/>
      <dgm:spPr/>
      <dgm:t>
        <a:bodyPr vert="vert270"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1200" b="1" dirty="0" smtClean="0">
              <a:latin typeface="Arial" pitchFamily="34" charset="0"/>
              <a:cs typeface="Arial" pitchFamily="34" charset="0"/>
            </a:rPr>
            <a:t>System Rollout</a:t>
          </a:r>
          <a:endParaRPr lang="en-US" sz="1200" b="1" dirty="0">
            <a:latin typeface="Arial" pitchFamily="34" charset="0"/>
            <a:cs typeface="Arial" pitchFamily="34" charset="0"/>
          </a:endParaRPr>
        </a:p>
      </dgm:t>
    </dgm:pt>
    <dgm:pt modelId="{8AA1D4B2-2F84-4EF2-83F4-99F11C19162D}" type="parTrans" cxnId="{B3C34F09-B8B1-43CA-A19D-9486F99663C9}">
      <dgm:prSet/>
      <dgm:spPr/>
      <dgm:t>
        <a:bodyPr/>
        <a:lstStyle/>
        <a:p>
          <a:endParaRPr lang="en-US"/>
        </a:p>
      </dgm:t>
    </dgm:pt>
    <dgm:pt modelId="{0E7AA131-D4D0-4C25-829D-EE342B1BE2A2}" type="sibTrans" cxnId="{B3C34F09-B8B1-43CA-A19D-9486F99663C9}">
      <dgm:prSet/>
      <dgm:spPr/>
      <dgm:t>
        <a:bodyPr/>
        <a:lstStyle/>
        <a:p>
          <a:endParaRPr lang="en-US"/>
        </a:p>
      </dgm:t>
    </dgm:pt>
    <dgm:pt modelId="{664E8678-B89D-4037-A03B-F292248AF93A}">
      <dgm:prSet custT="1"/>
      <dgm:spPr/>
      <dgm:t>
        <a:bodyPr vert="vert270"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1200" b="1" dirty="0" smtClean="0">
              <a:latin typeface="Arial" pitchFamily="34" charset="0"/>
              <a:cs typeface="Arial" pitchFamily="34" charset="0"/>
            </a:rPr>
            <a:t>Training and Support</a:t>
          </a:r>
          <a:endParaRPr lang="en-US" sz="1200" b="1" dirty="0">
            <a:latin typeface="Arial" pitchFamily="34" charset="0"/>
            <a:cs typeface="Arial" pitchFamily="34" charset="0"/>
          </a:endParaRPr>
        </a:p>
      </dgm:t>
    </dgm:pt>
    <dgm:pt modelId="{AC43E52B-9337-47C2-964E-76DAED8A258A}" type="parTrans" cxnId="{3E5878AA-CD59-4A35-B24F-D6A44146696B}">
      <dgm:prSet/>
      <dgm:spPr/>
      <dgm:t>
        <a:bodyPr/>
        <a:lstStyle/>
        <a:p>
          <a:endParaRPr lang="en-US"/>
        </a:p>
      </dgm:t>
    </dgm:pt>
    <dgm:pt modelId="{BF4239FC-9387-46DC-B981-5DC6711010B4}" type="sibTrans" cxnId="{3E5878AA-CD59-4A35-B24F-D6A44146696B}">
      <dgm:prSet/>
      <dgm:spPr/>
      <dgm:t>
        <a:bodyPr/>
        <a:lstStyle/>
        <a:p>
          <a:endParaRPr lang="en-US"/>
        </a:p>
      </dgm:t>
    </dgm:pt>
    <dgm:pt modelId="{2CA8AEB6-F342-4168-869D-D602F4C66B27}">
      <dgm:prSet custT="1"/>
      <dgm:spPr/>
      <dgm:t>
        <a:bodyPr vert="vert270"/>
        <a:lstStyle/>
        <a:p>
          <a:r>
            <a:rPr lang="en-US" sz="1400" b="1" dirty="0" smtClean="0">
              <a:latin typeface="Arial" pitchFamily="34" charset="0"/>
              <a:cs typeface="Arial" pitchFamily="34" charset="0"/>
            </a:rPr>
            <a:t>Information </a:t>
          </a:r>
          <a:r>
            <a:rPr lang="en-US" sz="1200" b="1" dirty="0" smtClean="0">
              <a:latin typeface="Arial" pitchFamily="34" charset="0"/>
              <a:cs typeface="Arial" pitchFamily="34" charset="0"/>
            </a:rPr>
            <a:t>Gathering</a:t>
          </a:r>
          <a:endParaRPr lang="en-US" sz="1200" b="1" dirty="0">
            <a:latin typeface="Arial" pitchFamily="34" charset="0"/>
            <a:cs typeface="Arial" pitchFamily="34" charset="0"/>
          </a:endParaRPr>
        </a:p>
      </dgm:t>
    </dgm:pt>
    <dgm:pt modelId="{ABA2A51F-E79D-4B14-AC40-88B792306AC2}" type="parTrans" cxnId="{9983AACA-14C1-4070-9FAD-47C3B5C45F43}">
      <dgm:prSet/>
      <dgm:spPr/>
      <dgm:t>
        <a:bodyPr/>
        <a:lstStyle/>
        <a:p>
          <a:endParaRPr lang="en-US"/>
        </a:p>
      </dgm:t>
    </dgm:pt>
    <dgm:pt modelId="{DF8C649F-712D-41B4-B5D6-48D342574B42}" type="sibTrans" cxnId="{9983AACA-14C1-4070-9FAD-47C3B5C45F43}">
      <dgm:prSet/>
      <dgm:spPr/>
      <dgm:t>
        <a:bodyPr/>
        <a:lstStyle/>
        <a:p>
          <a:endParaRPr lang="en-US"/>
        </a:p>
      </dgm:t>
    </dgm:pt>
    <dgm:pt modelId="{B407FC4F-046F-4BC2-8AB7-AF59CF1F93CB}">
      <dgm:prSet custT="1"/>
      <dgm:spPr/>
      <dgm:t>
        <a:bodyPr vert="vert270"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1200" b="1" dirty="0" smtClean="0">
              <a:latin typeface="Arial" pitchFamily="34" charset="0"/>
              <a:cs typeface="Arial" pitchFamily="34" charset="0"/>
            </a:rPr>
            <a:t>Software Testing</a:t>
          </a:r>
          <a:endParaRPr lang="en-US" sz="1200" b="1" dirty="0">
            <a:latin typeface="Arial" pitchFamily="34" charset="0"/>
            <a:cs typeface="Arial" pitchFamily="34" charset="0"/>
          </a:endParaRPr>
        </a:p>
      </dgm:t>
    </dgm:pt>
    <dgm:pt modelId="{E7515228-A6B9-4E6D-AC27-94EC58659F2D}" type="parTrans" cxnId="{064060D5-C953-4C14-8081-4E68440E13EC}">
      <dgm:prSet/>
      <dgm:spPr/>
      <dgm:t>
        <a:bodyPr/>
        <a:lstStyle/>
        <a:p>
          <a:endParaRPr lang="en-US"/>
        </a:p>
      </dgm:t>
    </dgm:pt>
    <dgm:pt modelId="{22C5A44C-8D02-4488-9F21-C73C71ABE2F0}" type="sibTrans" cxnId="{064060D5-C953-4C14-8081-4E68440E13EC}">
      <dgm:prSet/>
      <dgm:spPr/>
      <dgm:t>
        <a:bodyPr/>
        <a:lstStyle/>
        <a:p>
          <a:endParaRPr lang="en-US"/>
        </a:p>
      </dgm:t>
    </dgm:pt>
    <dgm:pt modelId="{AA5280D1-E2E2-4735-83E8-DC307BC5D2B0}">
      <dgm:prSet/>
      <dgm:spPr/>
      <dgm:t>
        <a:bodyPr/>
        <a:lstStyle/>
        <a:p>
          <a:r>
            <a:rPr lang="en-US" dirty="0" smtClean="0"/>
            <a:t>Budget Preparation</a:t>
          </a:r>
          <a:endParaRPr lang="en-US" dirty="0"/>
        </a:p>
      </dgm:t>
    </dgm:pt>
    <dgm:pt modelId="{96EC24BF-E8BE-4D24-BE75-5ABFA1C18A65}" type="parTrans" cxnId="{0F235B7F-8AD1-48B9-A73F-0B8A62A6E454}">
      <dgm:prSet/>
      <dgm:spPr/>
      <dgm:t>
        <a:bodyPr/>
        <a:lstStyle/>
        <a:p>
          <a:endParaRPr lang="en-US"/>
        </a:p>
      </dgm:t>
    </dgm:pt>
    <dgm:pt modelId="{45278E8D-186A-4DAB-B735-2F700C988163}" type="sibTrans" cxnId="{0F235B7F-8AD1-48B9-A73F-0B8A62A6E454}">
      <dgm:prSet/>
      <dgm:spPr/>
      <dgm:t>
        <a:bodyPr/>
        <a:lstStyle/>
        <a:p>
          <a:endParaRPr lang="en-US"/>
        </a:p>
      </dgm:t>
    </dgm:pt>
    <dgm:pt modelId="{4CB8373A-3274-4B4A-B0DC-C79850F1A816}">
      <dgm:prSet custT="1"/>
      <dgm:spPr/>
      <dgm:t>
        <a:bodyPr vert="vert270"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1200" b="1" dirty="0" smtClean="0">
              <a:latin typeface="Arial" pitchFamily="34" charset="0"/>
              <a:cs typeface="Arial" pitchFamily="34" charset="0"/>
            </a:rPr>
            <a:t>Upload into GIFMIS </a:t>
          </a:r>
          <a:endParaRPr lang="en-US" sz="1200" b="1" dirty="0">
            <a:latin typeface="Arial" pitchFamily="34" charset="0"/>
            <a:cs typeface="Arial" pitchFamily="34" charset="0"/>
          </a:endParaRPr>
        </a:p>
      </dgm:t>
    </dgm:pt>
    <dgm:pt modelId="{27096252-0844-494A-8372-CBA21EB274D7}" type="parTrans" cxnId="{442F36FF-ADAD-42CD-9D6C-37E7BCCA0696}">
      <dgm:prSet/>
      <dgm:spPr/>
      <dgm:t>
        <a:bodyPr/>
        <a:lstStyle/>
        <a:p>
          <a:endParaRPr lang="en-US"/>
        </a:p>
      </dgm:t>
    </dgm:pt>
    <dgm:pt modelId="{700E99CB-CA27-4DDA-A405-FB2419D391E0}" type="sibTrans" cxnId="{442F36FF-ADAD-42CD-9D6C-37E7BCCA0696}">
      <dgm:prSet/>
      <dgm:spPr/>
      <dgm:t>
        <a:bodyPr/>
        <a:lstStyle/>
        <a:p>
          <a:endParaRPr lang="en-US"/>
        </a:p>
      </dgm:t>
    </dgm:pt>
    <dgm:pt modelId="{C3F13836-9084-45E4-8A5A-3C657EA63BD9}">
      <dgm:prSet custT="1"/>
      <dgm:spPr/>
      <dgm:t>
        <a:bodyPr vert="vert270"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1200" b="1" dirty="0" smtClean="0">
              <a:latin typeface="Arial" pitchFamily="34" charset="0"/>
              <a:cs typeface="Arial" pitchFamily="34" charset="0"/>
            </a:rPr>
            <a:t>(MDAs, NASS)/ Presidential Assent</a:t>
          </a:r>
          <a:endParaRPr lang="en-US" sz="1200" b="1" dirty="0">
            <a:latin typeface="Arial" pitchFamily="34" charset="0"/>
            <a:cs typeface="Arial" pitchFamily="34" charset="0"/>
          </a:endParaRPr>
        </a:p>
      </dgm:t>
    </dgm:pt>
    <dgm:pt modelId="{8BCC3CF9-1F8A-40AF-9165-2E34D7BE70AA}" type="parTrans" cxnId="{039CA6D5-CD1D-4B3E-B53F-21E1DA997A75}">
      <dgm:prSet/>
      <dgm:spPr/>
      <dgm:t>
        <a:bodyPr/>
        <a:lstStyle/>
        <a:p>
          <a:endParaRPr lang="en-US"/>
        </a:p>
      </dgm:t>
    </dgm:pt>
    <dgm:pt modelId="{04CF073D-7C32-4D8D-8F21-37E82EFD88A3}" type="sibTrans" cxnId="{039CA6D5-CD1D-4B3E-B53F-21E1DA997A75}">
      <dgm:prSet/>
      <dgm:spPr/>
      <dgm:t>
        <a:bodyPr/>
        <a:lstStyle/>
        <a:p>
          <a:endParaRPr lang="en-US"/>
        </a:p>
      </dgm:t>
    </dgm:pt>
    <dgm:pt modelId="{212FD529-7163-4A53-9EAB-F3C67E747606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en-US" dirty="0" smtClean="0">
              <a:latin typeface="Garamond" panose="02020404030301010803" pitchFamily="18" charset="0"/>
            </a:rPr>
            <a:t/>
          </a:r>
          <a:br>
            <a:rPr lang="en-US" dirty="0" smtClean="0">
              <a:latin typeface="Garamond" panose="02020404030301010803" pitchFamily="18" charset="0"/>
            </a:rPr>
          </a:br>
          <a:endParaRPr lang="en-US" dirty="0">
            <a:latin typeface="Garamond" panose="02020404030301010803" pitchFamily="18" charset="0"/>
          </a:endParaRPr>
        </a:p>
      </dgm:t>
    </dgm:pt>
    <dgm:pt modelId="{9007B513-9CA7-4CBE-B395-607779C86A1F}" type="sibTrans" cxnId="{076DE374-5AA7-419B-9021-9E196BC1714A}">
      <dgm:prSet/>
      <dgm:spPr/>
      <dgm:t>
        <a:bodyPr/>
        <a:lstStyle/>
        <a:p>
          <a:endParaRPr lang="en-US"/>
        </a:p>
      </dgm:t>
    </dgm:pt>
    <dgm:pt modelId="{F8677A6A-D14E-439B-BEFF-621822FB792F}" type="parTrans" cxnId="{076DE374-5AA7-419B-9021-9E196BC1714A}">
      <dgm:prSet/>
      <dgm:spPr/>
      <dgm:t>
        <a:bodyPr/>
        <a:lstStyle/>
        <a:p>
          <a:endParaRPr lang="en-US"/>
        </a:p>
      </dgm:t>
    </dgm:pt>
    <dgm:pt modelId="{A17A5068-FF57-44C3-8E7F-278EBD034DB2}" type="pres">
      <dgm:prSet presAssocID="{16607820-B374-45CE-8E00-C077AAE5BA3A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5B0F159-C5DF-4AFD-96D1-50D76F0EAB66}" type="pres">
      <dgm:prSet presAssocID="{212FD529-7163-4A53-9EAB-F3C67E747606}" presName="vertOne" presStyleCnt="0"/>
      <dgm:spPr/>
    </dgm:pt>
    <dgm:pt modelId="{7173F7D5-F81A-4C2C-A640-F5AB2A69ADAD}" type="pres">
      <dgm:prSet presAssocID="{212FD529-7163-4A53-9EAB-F3C67E747606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F970ACE-D71C-4F01-8723-948F57DCDE30}" type="pres">
      <dgm:prSet presAssocID="{212FD529-7163-4A53-9EAB-F3C67E747606}" presName="parTransOne" presStyleCnt="0"/>
      <dgm:spPr/>
    </dgm:pt>
    <dgm:pt modelId="{502F2173-732D-44E2-82AE-9E12E0117C19}" type="pres">
      <dgm:prSet presAssocID="{212FD529-7163-4A53-9EAB-F3C67E747606}" presName="horzOne" presStyleCnt="0"/>
      <dgm:spPr/>
    </dgm:pt>
    <dgm:pt modelId="{CB10A603-D7B0-4454-BB31-EE87957F13D0}" type="pres">
      <dgm:prSet presAssocID="{FC8AF1C2-0143-4D5C-89A4-04BE417FC55D}" presName="vertTwo" presStyleCnt="0"/>
      <dgm:spPr/>
    </dgm:pt>
    <dgm:pt modelId="{84BAE723-9599-4D30-AE35-8A9783FFCAE2}" type="pres">
      <dgm:prSet presAssocID="{FC8AF1C2-0143-4D5C-89A4-04BE417FC55D}" presName="txTwo" presStyleLbl="node2" presStyleIdx="0" presStyleCnt="3" custScaleY="9406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0CEDB20-7490-4C56-8328-2C0FB5EF631E}" type="pres">
      <dgm:prSet presAssocID="{FC8AF1C2-0143-4D5C-89A4-04BE417FC55D}" presName="parTransTwo" presStyleCnt="0"/>
      <dgm:spPr/>
    </dgm:pt>
    <dgm:pt modelId="{46C5310A-F5BE-4FEC-94FF-ABEE69661B0F}" type="pres">
      <dgm:prSet presAssocID="{FC8AF1C2-0143-4D5C-89A4-04BE417FC55D}" presName="horzTwo" presStyleCnt="0"/>
      <dgm:spPr/>
    </dgm:pt>
    <dgm:pt modelId="{7F17BAEC-86A7-411E-8112-A0F05FEAFFDC}" type="pres">
      <dgm:prSet presAssocID="{BBB3F715-3A2A-46CD-9BE5-0F0418433530}" presName="vertThree" presStyleCnt="0"/>
      <dgm:spPr/>
    </dgm:pt>
    <dgm:pt modelId="{FBD9DC9D-128C-402D-9857-9615B2659675}" type="pres">
      <dgm:prSet presAssocID="{BBB3F715-3A2A-46CD-9BE5-0F0418433530}" presName="txThree" presStyleLbl="node3" presStyleIdx="0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19BF95-A7A1-4DEC-90AC-97F63D03387B}" type="pres">
      <dgm:prSet presAssocID="{BBB3F715-3A2A-46CD-9BE5-0F0418433530}" presName="horzThree" presStyleCnt="0"/>
      <dgm:spPr/>
    </dgm:pt>
    <dgm:pt modelId="{F4A49913-2651-496C-B21B-5627EFFF58D5}" type="pres">
      <dgm:prSet presAssocID="{1FB3F080-44BD-4222-B98D-6C57ECBFF192}" presName="sibSpaceThree" presStyleCnt="0"/>
      <dgm:spPr/>
    </dgm:pt>
    <dgm:pt modelId="{7FB02C3F-99E7-4E2B-A482-5419BCA71974}" type="pres">
      <dgm:prSet presAssocID="{2CA8AEB6-F342-4168-869D-D602F4C66B27}" presName="vertThree" presStyleCnt="0"/>
      <dgm:spPr/>
    </dgm:pt>
    <dgm:pt modelId="{9404B42E-69F1-43DA-9400-73D00FA7ADC1}" type="pres">
      <dgm:prSet presAssocID="{2CA8AEB6-F342-4168-869D-D602F4C66B27}" presName="txThree" presStyleLbl="node3" presStyleIdx="1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40D88A9-8FC3-400D-B8AF-DC40D2A4701C}" type="pres">
      <dgm:prSet presAssocID="{2CA8AEB6-F342-4168-869D-D602F4C66B27}" presName="horzThree" presStyleCnt="0"/>
      <dgm:spPr/>
    </dgm:pt>
    <dgm:pt modelId="{49D22305-539C-4102-B74F-29A079291A00}" type="pres">
      <dgm:prSet presAssocID="{DF8C649F-712D-41B4-B5D6-48D342574B42}" presName="sibSpaceThree" presStyleCnt="0"/>
      <dgm:spPr/>
    </dgm:pt>
    <dgm:pt modelId="{9DF8C2B5-9EC2-425B-929F-ADF559180362}" type="pres">
      <dgm:prSet presAssocID="{72E4AB2C-5438-4F58-A406-07B1FF0CF0CD}" presName="vertThree" presStyleCnt="0"/>
      <dgm:spPr/>
    </dgm:pt>
    <dgm:pt modelId="{8E913287-C927-4F96-B4A3-02B5FA24794A}" type="pres">
      <dgm:prSet presAssocID="{72E4AB2C-5438-4F58-A406-07B1FF0CF0CD}" presName="txThree" presStyleLbl="node3" presStyleIdx="2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DBAD867-6E14-495B-A614-FDF2E14FD288}" type="pres">
      <dgm:prSet presAssocID="{72E4AB2C-5438-4F58-A406-07B1FF0CF0CD}" presName="horzThree" presStyleCnt="0"/>
      <dgm:spPr/>
    </dgm:pt>
    <dgm:pt modelId="{3CE5A1DC-7417-431B-9F6C-84B35595886E}" type="pres">
      <dgm:prSet presAssocID="{1EC987BD-3C67-408F-B8B0-EF004EC0B3C8}" presName="sibSpaceTwo" presStyleCnt="0"/>
      <dgm:spPr/>
    </dgm:pt>
    <dgm:pt modelId="{51537B67-0228-4F31-8FC7-AFBB54C34B78}" type="pres">
      <dgm:prSet presAssocID="{18ED6F6C-BE0B-41B5-AFDC-453D12C8C10C}" presName="vertTwo" presStyleCnt="0"/>
      <dgm:spPr/>
    </dgm:pt>
    <dgm:pt modelId="{AD1A9A0A-B44F-46AC-9DE9-9C955E003E91}" type="pres">
      <dgm:prSet presAssocID="{18ED6F6C-BE0B-41B5-AFDC-453D12C8C10C}" presName="txTwo" presStyleLbl="node2" presStyleIdx="1" presStyleCnt="3" custScaleY="9575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5AFE9B1-D481-44A5-98DE-8F2C966FBC43}" type="pres">
      <dgm:prSet presAssocID="{18ED6F6C-BE0B-41B5-AFDC-453D12C8C10C}" presName="parTransTwo" presStyleCnt="0"/>
      <dgm:spPr/>
    </dgm:pt>
    <dgm:pt modelId="{C9A3AC56-8093-4604-AB78-10CC402BD579}" type="pres">
      <dgm:prSet presAssocID="{18ED6F6C-BE0B-41B5-AFDC-453D12C8C10C}" presName="horzTwo" presStyleCnt="0"/>
      <dgm:spPr/>
    </dgm:pt>
    <dgm:pt modelId="{8D6C8893-2CCF-4331-8FAD-85C430D7D5A5}" type="pres">
      <dgm:prSet presAssocID="{B407FC4F-046F-4BC2-8AB7-AF59CF1F93CB}" presName="vertThree" presStyleCnt="0"/>
      <dgm:spPr/>
    </dgm:pt>
    <dgm:pt modelId="{AFD75EDE-C7CC-4149-BE36-6B831BD0AAAF}" type="pres">
      <dgm:prSet presAssocID="{B407FC4F-046F-4BC2-8AB7-AF59CF1F93CB}" presName="txThree" presStyleLbl="node3" presStyleIdx="3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D92CE9A-262A-4CF9-BAC2-85A93961C32D}" type="pres">
      <dgm:prSet presAssocID="{B407FC4F-046F-4BC2-8AB7-AF59CF1F93CB}" presName="horzThree" presStyleCnt="0"/>
      <dgm:spPr/>
    </dgm:pt>
    <dgm:pt modelId="{B914F9CB-FB7F-4FB7-AB03-07AD10A5F0AC}" type="pres">
      <dgm:prSet presAssocID="{22C5A44C-8D02-4488-9F21-C73C71ABE2F0}" presName="sibSpaceThree" presStyleCnt="0"/>
      <dgm:spPr/>
    </dgm:pt>
    <dgm:pt modelId="{7F15CB16-C7DC-4D11-BDCE-9387F5A7A6E3}" type="pres">
      <dgm:prSet presAssocID="{6C03B0EB-ECBC-4E5C-94E8-97731EA016AC}" presName="vertThree" presStyleCnt="0"/>
      <dgm:spPr/>
    </dgm:pt>
    <dgm:pt modelId="{4F1A6313-A2C0-4900-AF31-F42E016E8D8D}" type="pres">
      <dgm:prSet presAssocID="{6C03B0EB-ECBC-4E5C-94E8-97731EA016AC}" presName="txThree" presStyleLbl="node3" presStyleIdx="4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FE35A50-401B-462C-89EA-4EA78122EF7E}" type="pres">
      <dgm:prSet presAssocID="{6C03B0EB-ECBC-4E5C-94E8-97731EA016AC}" presName="horzThree" presStyleCnt="0"/>
      <dgm:spPr/>
    </dgm:pt>
    <dgm:pt modelId="{85EA8DC8-D3D5-4A7D-A5A4-6ACB5DCE3B71}" type="pres">
      <dgm:prSet presAssocID="{0E7AA131-D4D0-4C25-829D-EE342B1BE2A2}" presName="sibSpaceThree" presStyleCnt="0"/>
      <dgm:spPr/>
    </dgm:pt>
    <dgm:pt modelId="{EACB14DE-51C3-450C-8DB8-521692A4DE12}" type="pres">
      <dgm:prSet presAssocID="{664E8678-B89D-4037-A03B-F292248AF93A}" presName="vertThree" presStyleCnt="0"/>
      <dgm:spPr/>
    </dgm:pt>
    <dgm:pt modelId="{7B74A7D1-C5F2-4D4F-A93F-5D03AE7168F6}" type="pres">
      <dgm:prSet presAssocID="{664E8678-B89D-4037-A03B-F292248AF93A}" presName="txThree" presStyleLbl="node3" presStyleIdx="5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5CD1ABC-9A7A-4591-BEE0-3988C31E745C}" type="pres">
      <dgm:prSet presAssocID="{664E8678-B89D-4037-A03B-F292248AF93A}" presName="horzThree" presStyleCnt="0"/>
      <dgm:spPr/>
    </dgm:pt>
    <dgm:pt modelId="{573FA55C-D157-41DC-A808-C0FC7FF83D85}" type="pres">
      <dgm:prSet presAssocID="{1F6A5557-BBB5-4EF7-B62C-4F51B2566512}" presName="sibSpaceTwo" presStyleCnt="0"/>
      <dgm:spPr/>
    </dgm:pt>
    <dgm:pt modelId="{92CABA3C-C0CA-4495-BEA6-EA99796F90E5}" type="pres">
      <dgm:prSet presAssocID="{AA5280D1-E2E2-4735-83E8-DC307BC5D2B0}" presName="vertTwo" presStyleCnt="0"/>
      <dgm:spPr/>
    </dgm:pt>
    <dgm:pt modelId="{3CFC588B-22A1-4233-85BC-CD31B6BC5B7E}" type="pres">
      <dgm:prSet presAssocID="{AA5280D1-E2E2-4735-83E8-DC307BC5D2B0}" presName="txTwo" presStyleLbl="node2" presStyleIdx="2" presStyleCnt="3" custScaleY="945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7638BC3-9125-407C-B999-1CA9464C05C0}" type="pres">
      <dgm:prSet presAssocID="{AA5280D1-E2E2-4735-83E8-DC307BC5D2B0}" presName="parTransTwo" presStyleCnt="0"/>
      <dgm:spPr/>
    </dgm:pt>
    <dgm:pt modelId="{880B9DD6-4936-4C79-B0D5-CAA2F186D90A}" type="pres">
      <dgm:prSet presAssocID="{AA5280D1-E2E2-4735-83E8-DC307BC5D2B0}" presName="horzTwo" presStyleCnt="0"/>
      <dgm:spPr/>
    </dgm:pt>
    <dgm:pt modelId="{767A2FFF-6801-4DF2-AFFD-1F033696C5D2}" type="pres">
      <dgm:prSet presAssocID="{C3F13836-9084-45E4-8A5A-3C657EA63BD9}" presName="vertThree" presStyleCnt="0"/>
      <dgm:spPr/>
    </dgm:pt>
    <dgm:pt modelId="{2A8D8AE0-E7C2-4C92-B8BD-58EB3EB5F7B9}" type="pres">
      <dgm:prSet presAssocID="{C3F13836-9084-45E4-8A5A-3C657EA63BD9}" presName="txThree" presStyleLbl="node3" presStyleIdx="6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B4A8F46-BC39-4988-A446-9C36585950CD}" type="pres">
      <dgm:prSet presAssocID="{C3F13836-9084-45E4-8A5A-3C657EA63BD9}" presName="horzThree" presStyleCnt="0"/>
      <dgm:spPr/>
    </dgm:pt>
    <dgm:pt modelId="{A8AEFD3E-FA1A-4043-955B-8212AA14B014}" type="pres">
      <dgm:prSet presAssocID="{04CF073D-7C32-4D8D-8F21-37E82EFD88A3}" presName="sibSpaceThree" presStyleCnt="0"/>
      <dgm:spPr/>
    </dgm:pt>
    <dgm:pt modelId="{8BEB9EF0-C6DE-4DF2-AF20-583DAA7F12D3}" type="pres">
      <dgm:prSet presAssocID="{4CB8373A-3274-4B4A-B0DC-C79850F1A816}" presName="vertThree" presStyleCnt="0"/>
      <dgm:spPr/>
    </dgm:pt>
    <dgm:pt modelId="{23545E3D-4827-430D-870B-C09FDB05D777}" type="pres">
      <dgm:prSet presAssocID="{4CB8373A-3274-4B4A-B0DC-C79850F1A816}" presName="txThree" presStyleLbl="node3" presStyleIdx="7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FE31C5B-DD52-4FFF-AE01-E599CA2E636C}" type="pres">
      <dgm:prSet presAssocID="{4CB8373A-3274-4B4A-B0DC-C79850F1A816}" presName="horzThree" presStyleCnt="0"/>
      <dgm:spPr/>
    </dgm:pt>
  </dgm:ptLst>
  <dgm:cxnLst>
    <dgm:cxn modelId="{C7FF2626-2F1B-4014-9217-F997CA2CC424}" type="presOf" srcId="{6C03B0EB-ECBC-4E5C-94E8-97731EA016AC}" destId="{4F1A6313-A2C0-4900-AF31-F42E016E8D8D}" srcOrd="0" destOrd="0" presId="urn:microsoft.com/office/officeart/2005/8/layout/hierarchy4"/>
    <dgm:cxn modelId="{076DE374-5AA7-419B-9021-9E196BC1714A}" srcId="{16607820-B374-45CE-8E00-C077AAE5BA3A}" destId="{212FD529-7163-4A53-9EAB-F3C67E747606}" srcOrd="0" destOrd="0" parTransId="{F8677A6A-D14E-439B-BEFF-621822FB792F}" sibTransId="{9007B513-9CA7-4CBE-B395-607779C86A1F}"/>
    <dgm:cxn modelId="{8426E743-2A9A-4A31-9BB2-D8A94FACE855}" type="presOf" srcId="{BBB3F715-3A2A-46CD-9BE5-0F0418433530}" destId="{FBD9DC9D-128C-402D-9857-9615B2659675}" srcOrd="0" destOrd="0" presId="urn:microsoft.com/office/officeart/2005/8/layout/hierarchy4"/>
    <dgm:cxn modelId="{E1ACFE85-6E14-4474-BB70-06E79C94F098}" srcId="{212FD529-7163-4A53-9EAB-F3C67E747606}" destId="{18ED6F6C-BE0B-41B5-AFDC-453D12C8C10C}" srcOrd="1" destOrd="0" parTransId="{F2E224ED-2D95-41A8-B168-CC9576E834AD}" sibTransId="{1F6A5557-BBB5-4EF7-B62C-4F51B2566512}"/>
    <dgm:cxn modelId="{0F235B7F-8AD1-48B9-A73F-0B8A62A6E454}" srcId="{212FD529-7163-4A53-9EAB-F3C67E747606}" destId="{AA5280D1-E2E2-4735-83E8-DC307BC5D2B0}" srcOrd="2" destOrd="0" parTransId="{96EC24BF-E8BE-4D24-BE75-5ABFA1C18A65}" sibTransId="{45278E8D-186A-4DAB-B735-2F700C988163}"/>
    <dgm:cxn modelId="{8FD69203-1499-497F-98CF-302BB1BC83DB}" type="presOf" srcId="{C3F13836-9084-45E4-8A5A-3C657EA63BD9}" destId="{2A8D8AE0-E7C2-4C92-B8BD-58EB3EB5F7B9}" srcOrd="0" destOrd="0" presId="urn:microsoft.com/office/officeart/2005/8/layout/hierarchy4"/>
    <dgm:cxn modelId="{9983AACA-14C1-4070-9FAD-47C3B5C45F43}" srcId="{FC8AF1C2-0143-4D5C-89A4-04BE417FC55D}" destId="{2CA8AEB6-F342-4168-869D-D602F4C66B27}" srcOrd="1" destOrd="0" parTransId="{ABA2A51F-E79D-4B14-AC40-88B792306AC2}" sibTransId="{DF8C649F-712D-41B4-B5D6-48D342574B42}"/>
    <dgm:cxn modelId="{039CA6D5-CD1D-4B3E-B53F-21E1DA997A75}" srcId="{AA5280D1-E2E2-4735-83E8-DC307BC5D2B0}" destId="{C3F13836-9084-45E4-8A5A-3C657EA63BD9}" srcOrd="0" destOrd="0" parTransId="{8BCC3CF9-1F8A-40AF-9165-2E34D7BE70AA}" sibTransId="{04CF073D-7C32-4D8D-8F21-37E82EFD88A3}"/>
    <dgm:cxn modelId="{C8A9A005-E6DE-443B-8AAC-04C871893FB9}" srcId="{FC8AF1C2-0143-4D5C-89A4-04BE417FC55D}" destId="{BBB3F715-3A2A-46CD-9BE5-0F0418433530}" srcOrd="0" destOrd="0" parTransId="{660AF3DB-101E-4F70-ABB0-AE2D275DABCE}" sibTransId="{1FB3F080-44BD-4222-B98D-6C57ECBFF192}"/>
    <dgm:cxn modelId="{064060D5-C953-4C14-8081-4E68440E13EC}" srcId="{18ED6F6C-BE0B-41B5-AFDC-453D12C8C10C}" destId="{B407FC4F-046F-4BC2-8AB7-AF59CF1F93CB}" srcOrd="0" destOrd="0" parTransId="{E7515228-A6B9-4E6D-AC27-94EC58659F2D}" sibTransId="{22C5A44C-8D02-4488-9F21-C73C71ABE2F0}"/>
    <dgm:cxn modelId="{58E4B9BD-454F-4C5D-AF4D-6F3A1120E843}" type="presOf" srcId="{212FD529-7163-4A53-9EAB-F3C67E747606}" destId="{7173F7D5-F81A-4C2C-A640-F5AB2A69ADAD}" srcOrd="0" destOrd="0" presId="urn:microsoft.com/office/officeart/2005/8/layout/hierarchy4"/>
    <dgm:cxn modelId="{442F36FF-ADAD-42CD-9D6C-37E7BCCA0696}" srcId="{AA5280D1-E2E2-4735-83E8-DC307BC5D2B0}" destId="{4CB8373A-3274-4B4A-B0DC-C79850F1A816}" srcOrd="1" destOrd="0" parTransId="{27096252-0844-494A-8372-CBA21EB274D7}" sibTransId="{700E99CB-CA27-4DDA-A405-FB2419D391E0}"/>
    <dgm:cxn modelId="{B2A40FAE-3D7B-4453-AD19-6A4AB9773CEE}" type="presOf" srcId="{AA5280D1-E2E2-4735-83E8-DC307BC5D2B0}" destId="{3CFC588B-22A1-4233-85BC-CD31B6BC5B7E}" srcOrd="0" destOrd="0" presId="urn:microsoft.com/office/officeart/2005/8/layout/hierarchy4"/>
    <dgm:cxn modelId="{8041D251-8484-4E7D-9C40-3C305337C7CB}" srcId="{FC8AF1C2-0143-4D5C-89A4-04BE417FC55D}" destId="{72E4AB2C-5438-4F58-A406-07B1FF0CF0CD}" srcOrd="2" destOrd="0" parTransId="{653238B2-4057-4B56-BF55-A5F27765BCF2}" sibTransId="{E1D96DC7-CEB6-4D5E-BCD4-AE575B502235}"/>
    <dgm:cxn modelId="{B3C34F09-B8B1-43CA-A19D-9486F99663C9}" srcId="{18ED6F6C-BE0B-41B5-AFDC-453D12C8C10C}" destId="{6C03B0EB-ECBC-4E5C-94E8-97731EA016AC}" srcOrd="1" destOrd="0" parTransId="{8AA1D4B2-2F84-4EF2-83F4-99F11C19162D}" sibTransId="{0E7AA131-D4D0-4C25-829D-EE342B1BE2A2}"/>
    <dgm:cxn modelId="{FC70FE51-EFAA-473C-A2DF-898BA6E627F3}" type="presOf" srcId="{16607820-B374-45CE-8E00-C077AAE5BA3A}" destId="{A17A5068-FF57-44C3-8E7F-278EBD034DB2}" srcOrd="0" destOrd="0" presId="urn:microsoft.com/office/officeart/2005/8/layout/hierarchy4"/>
    <dgm:cxn modelId="{83D4F3F0-FF9D-4B82-B42B-F6AE517D6C7D}" type="presOf" srcId="{18ED6F6C-BE0B-41B5-AFDC-453D12C8C10C}" destId="{AD1A9A0A-B44F-46AC-9DE9-9C955E003E91}" srcOrd="0" destOrd="0" presId="urn:microsoft.com/office/officeart/2005/8/layout/hierarchy4"/>
    <dgm:cxn modelId="{BE6DDE20-D382-4474-B651-FDEE6EC71BF7}" type="presOf" srcId="{664E8678-B89D-4037-A03B-F292248AF93A}" destId="{7B74A7D1-C5F2-4D4F-A93F-5D03AE7168F6}" srcOrd="0" destOrd="0" presId="urn:microsoft.com/office/officeart/2005/8/layout/hierarchy4"/>
    <dgm:cxn modelId="{047EB041-36FE-4CC1-A947-6081DAB7E1DB}" type="presOf" srcId="{B407FC4F-046F-4BC2-8AB7-AF59CF1F93CB}" destId="{AFD75EDE-C7CC-4149-BE36-6B831BD0AAAF}" srcOrd="0" destOrd="0" presId="urn:microsoft.com/office/officeart/2005/8/layout/hierarchy4"/>
    <dgm:cxn modelId="{D5C4838D-0080-4A1A-88FB-E46B60E3E954}" type="presOf" srcId="{72E4AB2C-5438-4F58-A406-07B1FF0CF0CD}" destId="{8E913287-C927-4F96-B4A3-02B5FA24794A}" srcOrd="0" destOrd="0" presId="urn:microsoft.com/office/officeart/2005/8/layout/hierarchy4"/>
    <dgm:cxn modelId="{D8E22316-6269-46BD-B09E-237A3B8CF52B}" type="presOf" srcId="{2CA8AEB6-F342-4168-869D-D602F4C66B27}" destId="{9404B42E-69F1-43DA-9400-73D00FA7ADC1}" srcOrd="0" destOrd="0" presId="urn:microsoft.com/office/officeart/2005/8/layout/hierarchy4"/>
    <dgm:cxn modelId="{A28F01EA-D3D6-45C0-BE79-72626DE0018D}" type="presOf" srcId="{FC8AF1C2-0143-4D5C-89A4-04BE417FC55D}" destId="{84BAE723-9599-4D30-AE35-8A9783FFCAE2}" srcOrd="0" destOrd="0" presId="urn:microsoft.com/office/officeart/2005/8/layout/hierarchy4"/>
    <dgm:cxn modelId="{C6312C1E-FAEC-45AC-874B-E9FC51981968}" type="presOf" srcId="{4CB8373A-3274-4B4A-B0DC-C79850F1A816}" destId="{23545E3D-4827-430D-870B-C09FDB05D777}" srcOrd="0" destOrd="0" presId="urn:microsoft.com/office/officeart/2005/8/layout/hierarchy4"/>
    <dgm:cxn modelId="{3E5878AA-CD59-4A35-B24F-D6A44146696B}" srcId="{18ED6F6C-BE0B-41B5-AFDC-453D12C8C10C}" destId="{664E8678-B89D-4037-A03B-F292248AF93A}" srcOrd="2" destOrd="0" parTransId="{AC43E52B-9337-47C2-964E-76DAED8A258A}" sibTransId="{BF4239FC-9387-46DC-B981-5DC6711010B4}"/>
    <dgm:cxn modelId="{64F3A492-6D8F-44FB-9812-01515A51C29F}" srcId="{212FD529-7163-4A53-9EAB-F3C67E747606}" destId="{FC8AF1C2-0143-4D5C-89A4-04BE417FC55D}" srcOrd="0" destOrd="0" parTransId="{02E6ECE3-2694-486E-B1E4-0F6543CA075A}" sibTransId="{1EC987BD-3C67-408F-B8B0-EF004EC0B3C8}"/>
    <dgm:cxn modelId="{88D657FA-DBD6-4B8C-A94D-DB750E513EDE}" type="presParOf" srcId="{A17A5068-FF57-44C3-8E7F-278EBD034DB2}" destId="{75B0F159-C5DF-4AFD-96D1-50D76F0EAB66}" srcOrd="0" destOrd="0" presId="urn:microsoft.com/office/officeart/2005/8/layout/hierarchy4"/>
    <dgm:cxn modelId="{35FEAEBA-526A-4C98-8F00-C27315044E4E}" type="presParOf" srcId="{75B0F159-C5DF-4AFD-96D1-50D76F0EAB66}" destId="{7173F7D5-F81A-4C2C-A640-F5AB2A69ADAD}" srcOrd="0" destOrd="0" presId="urn:microsoft.com/office/officeart/2005/8/layout/hierarchy4"/>
    <dgm:cxn modelId="{0F0B0445-2D57-4D9D-A746-9668F8E0B3AF}" type="presParOf" srcId="{75B0F159-C5DF-4AFD-96D1-50D76F0EAB66}" destId="{1F970ACE-D71C-4F01-8723-948F57DCDE30}" srcOrd="1" destOrd="0" presId="urn:microsoft.com/office/officeart/2005/8/layout/hierarchy4"/>
    <dgm:cxn modelId="{C757099B-721F-48F9-9309-0250A251655D}" type="presParOf" srcId="{75B0F159-C5DF-4AFD-96D1-50D76F0EAB66}" destId="{502F2173-732D-44E2-82AE-9E12E0117C19}" srcOrd="2" destOrd="0" presId="urn:microsoft.com/office/officeart/2005/8/layout/hierarchy4"/>
    <dgm:cxn modelId="{5306750A-12FE-404B-9EA8-7FF707868D56}" type="presParOf" srcId="{502F2173-732D-44E2-82AE-9E12E0117C19}" destId="{CB10A603-D7B0-4454-BB31-EE87957F13D0}" srcOrd="0" destOrd="0" presId="urn:microsoft.com/office/officeart/2005/8/layout/hierarchy4"/>
    <dgm:cxn modelId="{F112CA2A-F4F9-403B-9FF6-5B33B6E9BFFC}" type="presParOf" srcId="{CB10A603-D7B0-4454-BB31-EE87957F13D0}" destId="{84BAE723-9599-4D30-AE35-8A9783FFCAE2}" srcOrd="0" destOrd="0" presId="urn:microsoft.com/office/officeart/2005/8/layout/hierarchy4"/>
    <dgm:cxn modelId="{959BE024-C1E1-4B8A-94F6-E5BADB907FB2}" type="presParOf" srcId="{CB10A603-D7B0-4454-BB31-EE87957F13D0}" destId="{E0CEDB20-7490-4C56-8328-2C0FB5EF631E}" srcOrd="1" destOrd="0" presId="urn:microsoft.com/office/officeart/2005/8/layout/hierarchy4"/>
    <dgm:cxn modelId="{C27051D8-83D3-4914-AFCD-F1088A4EDDCE}" type="presParOf" srcId="{CB10A603-D7B0-4454-BB31-EE87957F13D0}" destId="{46C5310A-F5BE-4FEC-94FF-ABEE69661B0F}" srcOrd="2" destOrd="0" presId="urn:microsoft.com/office/officeart/2005/8/layout/hierarchy4"/>
    <dgm:cxn modelId="{A7054D56-E779-4CEC-A2B6-93788CF793B7}" type="presParOf" srcId="{46C5310A-F5BE-4FEC-94FF-ABEE69661B0F}" destId="{7F17BAEC-86A7-411E-8112-A0F05FEAFFDC}" srcOrd="0" destOrd="0" presId="urn:microsoft.com/office/officeart/2005/8/layout/hierarchy4"/>
    <dgm:cxn modelId="{A9468DE1-6F2E-4DD2-826B-B9EB7E02E678}" type="presParOf" srcId="{7F17BAEC-86A7-411E-8112-A0F05FEAFFDC}" destId="{FBD9DC9D-128C-402D-9857-9615B2659675}" srcOrd="0" destOrd="0" presId="urn:microsoft.com/office/officeart/2005/8/layout/hierarchy4"/>
    <dgm:cxn modelId="{B169914C-C024-430E-B248-9BA10480050E}" type="presParOf" srcId="{7F17BAEC-86A7-411E-8112-A0F05FEAFFDC}" destId="{AE19BF95-A7A1-4DEC-90AC-97F63D03387B}" srcOrd="1" destOrd="0" presId="urn:microsoft.com/office/officeart/2005/8/layout/hierarchy4"/>
    <dgm:cxn modelId="{D20E811E-F2D6-4F1A-8B3B-6D38000DD615}" type="presParOf" srcId="{46C5310A-F5BE-4FEC-94FF-ABEE69661B0F}" destId="{F4A49913-2651-496C-B21B-5627EFFF58D5}" srcOrd="1" destOrd="0" presId="urn:microsoft.com/office/officeart/2005/8/layout/hierarchy4"/>
    <dgm:cxn modelId="{91A86300-2E9B-4591-929E-00B14A946E1B}" type="presParOf" srcId="{46C5310A-F5BE-4FEC-94FF-ABEE69661B0F}" destId="{7FB02C3F-99E7-4E2B-A482-5419BCA71974}" srcOrd="2" destOrd="0" presId="urn:microsoft.com/office/officeart/2005/8/layout/hierarchy4"/>
    <dgm:cxn modelId="{5AA81D49-8DEB-4D2F-B93B-159ED43E4DC0}" type="presParOf" srcId="{7FB02C3F-99E7-4E2B-A482-5419BCA71974}" destId="{9404B42E-69F1-43DA-9400-73D00FA7ADC1}" srcOrd="0" destOrd="0" presId="urn:microsoft.com/office/officeart/2005/8/layout/hierarchy4"/>
    <dgm:cxn modelId="{2B4D039D-D799-47FC-8F04-1355E7BA3BBB}" type="presParOf" srcId="{7FB02C3F-99E7-4E2B-A482-5419BCA71974}" destId="{440D88A9-8FC3-400D-B8AF-DC40D2A4701C}" srcOrd="1" destOrd="0" presId="urn:microsoft.com/office/officeart/2005/8/layout/hierarchy4"/>
    <dgm:cxn modelId="{1F678B1C-49B3-4348-B516-36BAC23BF4EF}" type="presParOf" srcId="{46C5310A-F5BE-4FEC-94FF-ABEE69661B0F}" destId="{49D22305-539C-4102-B74F-29A079291A00}" srcOrd="3" destOrd="0" presId="urn:microsoft.com/office/officeart/2005/8/layout/hierarchy4"/>
    <dgm:cxn modelId="{1F2FB123-120C-46BE-A76B-89A579FF5060}" type="presParOf" srcId="{46C5310A-F5BE-4FEC-94FF-ABEE69661B0F}" destId="{9DF8C2B5-9EC2-425B-929F-ADF559180362}" srcOrd="4" destOrd="0" presId="urn:microsoft.com/office/officeart/2005/8/layout/hierarchy4"/>
    <dgm:cxn modelId="{CF6B7DF8-FDB8-4468-8469-E36E5A3636F0}" type="presParOf" srcId="{9DF8C2B5-9EC2-425B-929F-ADF559180362}" destId="{8E913287-C927-4F96-B4A3-02B5FA24794A}" srcOrd="0" destOrd="0" presId="urn:microsoft.com/office/officeart/2005/8/layout/hierarchy4"/>
    <dgm:cxn modelId="{CFEE978E-5CEF-4A33-9AEE-99BEF9A29463}" type="presParOf" srcId="{9DF8C2B5-9EC2-425B-929F-ADF559180362}" destId="{CDBAD867-6E14-495B-A614-FDF2E14FD288}" srcOrd="1" destOrd="0" presId="urn:microsoft.com/office/officeart/2005/8/layout/hierarchy4"/>
    <dgm:cxn modelId="{9A6F1E5E-AF05-4EFF-80B7-45633F485B80}" type="presParOf" srcId="{502F2173-732D-44E2-82AE-9E12E0117C19}" destId="{3CE5A1DC-7417-431B-9F6C-84B35595886E}" srcOrd="1" destOrd="0" presId="urn:microsoft.com/office/officeart/2005/8/layout/hierarchy4"/>
    <dgm:cxn modelId="{2FCDC6EF-21D1-4B8D-8A44-1011A45BCA47}" type="presParOf" srcId="{502F2173-732D-44E2-82AE-9E12E0117C19}" destId="{51537B67-0228-4F31-8FC7-AFBB54C34B78}" srcOrd="2" destOrd="0" presId="urn:microsoft.com/office/officeart/2005/8/layout/hierarchy4"/>
    <dgm:cxn modelId="{F0A09904-D236-41F6-8C4E-45F87360D322}" type="presParOf" srcId="{51537B67-0228-4F31-8FC7-AFBB54C34B78}" destId="{AD1A9A0A-B44F-46AC-9DE9-9C955E003E91}" srcOrd="0" destOrd="0" presId="urn:microsoft.com/office/officeart/2005/8/layout/hierarchy4"/>
    <dgm:cxn modelId="{24A1A5C5-B377-43A0-9A1D-9889B0B792A0}" type="presParOf" srcId="{51537B67-0228-4F31-8FC7-AFBB54C34B78}" destId="{B5AFE9B1-D481-44A5-98DE-8F2C966FBC43}" srcOrd="1" destOrd="0" presId="urn:microsoft.com/office/officeart/2005/8/layout/hierarchy4"/>
    <dgm:cxn modelId="{2DFB4C56-9500-41FD-A9D9-005883FFEA5A}" type="presParOf" srcId="{51537B67-0228-4F31-8FC7-AFBB54C34B78}" destId="{C9A3AC56-8093-4604-AB78-10CC402BD579}" srcOrd="2" destOrd="0" presId="urn:microsoft.com/office/officeart/2005/8/layout/hierarchy4"/>
    <dgm:cxn modelId="{AE762D37-8C16-4883-9832-E191137C651B}" type="presParOf" srcId="{C9A3AC56-8093-4604-AB78-10CC402BD579}" destId="{8D6C8893-2CCF-4331-8FAD-85C430D7D5A5}" srcOrd="0" destOrd="0" presId="urn:microsoft.com/office/officeart/2005/8/layout/hierarchy4"/>
    <dgm:cxn modelId="{A37C91C2-46A7-414D-9C79-BCAF95A38ADE}" type="presParOf" srcId="{8D6C8893-2CCF-4331-8FAD-85C430D7D5A5}" destId="{AFD75EDE-C7CC-4149-BE36-6B831BD0AAAF}" srcOrd="0" destOrd="0" presId="urn:microsoft.com/office/officeart/2005/8/layout/hierarchy4"/>
    <dgm:cxn modelId="{1D3A9781-B8E8-4C48-BF78-A2C6CAB236DE}" type="presParOf" srcId="{8D6C8893-2CCF-4331-8FAD-85C430D7D5A5}" destId="{FD92CE9A-262A-4CF9-BAC2-85A93961C32D}" srcOrd="1" destOrd="0" presId="urn:microsoft.com/office/officeart/2005/8/layout/hierarchy4"/>
    <dgm:cxn modelId="{E278CF82-E35B-4399-BCF2-9558E68429CC}" type="presParOf" srcId="{C9A3AC56-8093-4604-AB78-10CC402BD579}" destId="{B914F9CB-FB7F-4FB7-AB03-07AD10A5F0AC}" srcOrd="1" destOrd="0" presId="urn:microsoft.com/office/officeart/2005/8/layout/hierarchy4"/>
    <dgm:cxn modelId="{78AE40DE-CE4E-4A6F-97D8-3150E7959045}" type="presParOf" srcId="{C9A3AC56-8093-4604-AB78-10CC402BD579}" destId="{7F15CB16-C7DC-4D11-BDCE-9387F5A7A6E3}" srcOrd="2" destOrd="0" presId="urn:microsoft.com/office/officeart/2005/8/layout/hierarchy4"/>
    <dgm:cxn modelId="{3DA9C61E-6BC8-496C-8D20-D85A9651C150}" type="presParOf" srcId="{7F15CB16-C7DC-4D11-BDCE-9387F5A7A6E3}" destId="{4F1A6313-A2C0-4900-AF31-F42E016E8D8D}" srcOrd="0" destOrd="0" presId="urn:microsoft.com/office/officeart/2005/8/layout/hierarchy4"/>
    <dgm:cxn modelId="{5918A36C-99EC-493D-B6F9-703BB3723F37}" type="presParOf" srcId="{7F15CB16-C7DC-4D11-BDCE-9387F5A7A6E3}" destId="{4FE35A50-401B-462C-89EA-4EA78122EF7E}" srcOrd="1" destOrd="0" presId="urn:microsoft.com/office/officeart/2005/8/layout/hierarchy4"/>
    <dgm:cxn modelId="{5E07C161-A988-4325-A17E-B0EEC2B49ED2}" type="presParOf" srcId="{C9A3AC56-8093-4604-AB78-10CC402BD579}" destId="{85EA8DC8-D3D5-4A7D-A5A4-6ACB5DCE3B71}" srcOrd="3" destOrd="0" presId="urn:microsoft.com/office/officeart/2005/8/layout/hierarchy4"/>
    <dgm:cxn modelId="{6B530374-BEA0-4A98-A546-8A972DB0B566}" type="presParOf" srcId="{C9A3AC56-8093-4604-AB78-10CC402BD579}" destId="{EACB14DE-51C3-450C-8DB8-521692A4DE12}" srcOrd="4" destOrd="0" presId="urn:microsoft.com/office/officeart/2005/8/layout/hierarchy4"/>
    <dgm:cxn modelId="{F0D4E204-292C-4740-B8EB-FCB19BA65754}" type="presParOf" srcId="{EACB14DE-51C3-450C-8DB8-521692A4DE12}" destId="{7B74A7D1-C5F2-4D4F-A93F-5D03AE7168F6}" srcOrd="0" destOrd="0" presId="urn:microsoft.com/office/officeart/2005/8/layout/hierarchy4"/>
    <dgm:cxn modelId="{D92311EC-8B83-4028-B615-FB39B32B5FC8}" type="presParOf" srcId="{EACB14DE-51C3-450C-8DB8-521692A4DE12}" destId="{05CD1ABC-9A7A-4591-BEE0-3988C31E745C}" srcOrd="1" destOrd="0" presId="urn:microsoft.com/office/officeart/2005/8/layout/hierarchy4"/>
    <dgm:cxn modelId="{2A60BBAE-67C9-4FCF-823D-7EE3376C7709}" type="presParOf" srcId="{502F2173-732D-44E2-82AE-9E12E0117C19}" destId="{573FA55C-D157-41DC-A808-C0FC7FF83D85}" srcOrd="3" destOrd="0" presId="urn:microsoft.com/office/officeart/2005/8/layout/hierarchy4"/>
    <dgm:cxn modelId="{3DBC50D2-7B5F-413E-AF1B-0B2FB3069913}" type="presParOf" srcId="{502F2173-732D-44E2-82AE-9E12E0117C19}" destId="{92CABA3C-C0CA-4495-BEA6-EA99796F90E5}" srcOrd="4" destOrd="0" presId="urn:microsoft.com/office/officeart/2005/8/layout/hierarchy4"/>
    <dgm:cxn modelId="{020B34C6-C50D-4AED-92B1-8DFA88F30FF3}" type="presParOf" srcId="{92CABA3C-C0CA-4495-BEA6-EA99796F90E5}" destId="{3CFC588B-22A1-4233-85BC-CD31B6BC5B7E}" srcOrd="0" destOrd="0" presId="urn:microsoft.com/office/officeart/2005/8/layout/hierarchy4"/>
    <dgm:cxn modelId="{D915AAF4-4DBC-47AF-8BA6-42F5F0B531BC}" type="presParOf" srcId="{92CABA3C-C0CA-4495-BEA6-EA99796F90E5}" destId="{97638BC3-9125-407C-B999-1CA9464C05C0}" srcOrd="1" destOrd="0" presId="urn:microsoft.com/office/officeart/2005/8/layout/hierarchy4"/>
    <dgm:cxn modelId="{692ED3B7-7368-4F8A-B897-834E1F9F4E72}" type="presParOf" srcId="{92CABA3C-C0CA-4495-BEA6-EA99796F90E5}" destId="{880B9DD6-4936-4C79-B0D5-CAA2F186D90A}" srcOrd="2" destOrd="0" presId="urn:microsoft.com/office/officeart/2005/8/layout/hierarchy4"/>
    <dgm:cxn modelId="{65031A3F-44D7-45CF-B42F-2F523FE037B3}" type="presParOf" srcId="{880B9DD6-4936-4C79-B0D5-CAA2F186D90A}" destId="{767A2FFF-6801-4DF2-AFFD-1F033696C5D2}" srcOrd="0" destOrd="0" presId="urn:microsoft.com/office/officeart/2005/8/layout/hierarchy4"/>
    <dgm:cxn modelId="{C36AF1A2-CB15-47F9-996F-30688C2601FE}" type="presParOf" srcId="{767A2FFF-6801-4DF2-AFFD-1F033696C5D2}" destId="{2A8D8AE0-E7C2-4C92-B8BD-58EB3EB5F7B9}" srcOrd="0" destOrd="0" presId="urn:microsoft.com/office/officeart/2005/8/layout/hierarchy4"/>
    <dgm:cxn modelId="{AA804E5A-DD2C-4AF7-83AC-4EC7F054ECC0}" type="presParOf" srcId="{767A2FFF-6801-4DF2-AFFD-1F033696C5D2}" destId="{2B4A8F46-BC39-4988-A446-9C36585950CD}" srcOrd="1" destOrd="0" presId="urn:microsoft.com/office/officeart/2005/8/layout/hierarchy4"/>
    <dgm:cxn modelId="{05F12CD6-C7E1-4DE1-A012-F3B2087601FC}" type="presParOf" srcId="{880B9DD6-4936-4C79-B0D5-CAA2F186D90A}" destId="{A8AEFD3E-FA1A-4043-955B-8212AA14B014}" srcOrd="1" destOrd="0" presId="urn:microsoft.com/office/officeart/2005/8/layout/hierarchy4"/>
    <dgm:cxn modelId="{1E586C44-639E-4FDA-A808-089FE5B7F593}" type="presParOf" srcId="{880B9DD6-4936-4C79-B0D5-CAA2F186D90A}" destId="{8BEB9EF0-C6DE-4DF2-AF20-583DAA7F12D3}" srcOrd="2" destOrd="0" presId="urn:microsoft.com/office/officeart/2005/8/layout/hierarchy4"/>
    <dgm:cxn modelId="{F0B83396-707F-4634-BC2F-523C69456A81}" type="presParOf" srcId="{8BEB9EF0-C6DE-4DF2-AF20-583DAA7F12D3}" destId="{23545E3D-4827-430D-870B-C09FDB05D777}" srcOrd="0" destOrd="0" presId="urn:microsoft.com/office/officeart/2005/8/layout/hierarchy4"/>
    <dgm:cxn modelId="{F489A346-7F9D-484A-A849-B923928EE6EA}" type="presParOf" srcId="{8BEB9EF0-C6DE-4DF2-AF20-583DAA7F12D3}" destId="{DFE31C5B-DD52-4FFF-AE01-E599CA2E636C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CED3576-A602-4A5F-A65F-24EB0479A2D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5D80094-16D8-4F9D-BE1A-C8FCCD88DADF}">
      <dgm:prSet custT="1"/>
      <dgm:spPr/>
      <dgm:t>
        <a:bodyPr/>
        <a:lstStyle/>
        <a:p>
          <a:pPr rtl="0"/>
          <a:r>
            <a:rPr lang="en-US" sz="2000" b="1" dirty="0" smtClean="0"/>
            <a:t>Indicates:</a:t>
          </a:r>
          <a:endParaRPr lang="en-US" sz="2000" b="1" dirty="0"/>
        </a:p>
      </dgm:t>
    </dgm:pt>
    <dgm:pt modelId="{205D3884-AD13-440B-A9AA-67D99534E712}" type="parTrans" cxnId="{D525A843-6420-4675-80EC-0928D9FF4A58}">
      <dgm:prSet/>
      <dgm:spPr/>
      <dgm:t>
        <a:bodyPr/>
        <a:lstStyle/>
        <a:p>
          <a:endParaRPr lang="en-US" sz="2000"/>
        </a:p>
      </dgm:t>
    </dgm:pt>
    <dgm:pt modelId="{D717095C-B368-4A0C-B84E-9DE3FF9C5F02}" type="sibTrans" cxnId="{D525A843-6420-4675-80EC-0928D9FF4A58}">
      <dgm:prSet/>
      <dgm:spPr/>
      <dgm:t>
        <a:bodyPr/>
        <a:lstStyle/>
        <a:p>
          <a:endParaRPr lang="en-US" sz="2000"/>
        </a:p>
      </dgm:t>
    </dgm:pt>
    <dgm:pt modelId="{E3837138-3EF6-4BD6-8417-567D813FEC53}">
      <dgm:prSet custT="1"/>
      <dgm:spPr/>
      <dgm:t>
        <a:bodyPr/>
        <a:lstStyle/>
        <a:p>
          <a:pPr rtl="0"/>
          <a:r>
            <a:rPr lang="en-US" sz="1600" b="1" dirty="0" smtClean="0"/>
            <a:t>Financial resource inadequacy persisted</a:t>
          </a:r>
          <a:endParaRPr lang="en-US" sz="1600" b="1" dirty="0"/>
        </a:p>
      </dgm:t>
    </dgm:pt>
    <dgm:pt modelId="{4D87B7F1-27EB-4112-9F9D-C589186AABD2}" type="parTrans" cxnId="{218657A3-9D92-44C1-B4C2-575B06C01069}">
      <dgm:prSet/>
      <dgm:spPr/>
      <dgm:t>
        <a:bodyPr/>
        <a:lstStyle/>
        <a:p>
          <a:endParaRPr lang="en-US" sz="2000"/>
        </a:p>
      </dgm:t>
    </dgm:pt>
    <dgm:pt modelId="{5D2CB7A8-70BF-4A58-BA5C-05B54786254B}" type="sibTrans" cxnId="{218657A3-9D92-44C1-B4C2-575B06C01069}">
      <dgm:prSet/>
      <dgm:spPr/>
      <dgm:t>
        <a:bodyPr/>
        <a:lstStyle/>
        <a:p>
          <a:endParaRPr lang="en-US" sz="2000"/>
        </a:p>
      </dgm:t>
    </dgm:pt>
    <dgm:pt modelId="{CE61D763-F9AB-4EA1-B7CE-4684970AC7F6}">
      <dgm:prSet custT="1"/>
      <dgm:spPr/>
      <dgm:t>
        <a:bodyPr/>
        <a:lstStyle/>
        <a:p>
          <a:pPr rtl="0"/>
          <a:r>
            <a:rPr lang="en-US" sz="1600" b="1" dirty="0" smtClean="0"/>
            <a:t>Public sector resources inadequate</a:t>
          </a:r>
          <a:endParaRPr lang="en-US" sz="1600" b="1" dirty="0"/>
        </a:p>
      </dgm:t>
    </dgm:pt>
    <dgm:pt modelId="{7990AB51-612C-4B85-9C51-923D02FB5767}" type="parTrans" cxnId="{FCE6E5A4-5611-4761-A5C2-47EE3D61F7FD}">
      <dgm:prSet/>
      <dgm:spPr/>
      <dgm:t>
        <a:bodyPr/>
        <a:lstStyle/>
        <a:p>
          <a:endParaRPr lang="en-US" sz="2000"/>
        </a:p>
      </dgm:t>
    </dgm:pt>
    <dgm:pt modelId="{5F45CAB2-2E6E-4B97-8B8D-1F1A019CD3DF}" type="sibTrans" cxnId="{FCE6E5A4-5611-4761-A5C2-47EE3D61F7FD}">
      <dgm:prSet/>
      <dgm:spPr/>
      <dgm:t>
        <a:bodyPr/>
        <a:lstStyle/>
        <a:p>
          <a:endParaRPr lang="en-US" sz="2000"/>
        </a:p>
      </dgm:t>
    </dgm:pt>
    <dgm:pt modelId="{483D94F8-E744-49AF-BF41-6339B12F6209}">
      <dgm:prSet custT="1"/>
      <dgm:spPr/>
      <dgm:t>
        <a:bodyPr/>
        <a:lstStyle/>
        <a:p>
          <a:pPr rtl="0"/>
          <a:r>
            <a:rPr lang="en-US" sz="1600" b="1" dirty="0" smtClean="0"/>
            <a:t>Critical need for resource mobilization for  all stakeholders</a:t>
          </a:r>
          <a:endParaRPr lang="en-US" sz="1600" b="1" dirty="0"/>
        </a:p>
      </dgm:t>
    </dgm:pt>
    <dgm:pt modelId="{EE551651-4864-47FB-9EF6-30921B85F427}" type="parTrans" cxnId="{948249F1-170D-4688-BA9F-560D8FF17E46}">
      <dgm:prSet/>
      <dgm:spPr/>
      <dgm:t>
        <a:bodyPr/>
        <a:lstStyle/>
        <a:p>
          <a:endParaRPr lang="en-US" sz="2000"/>
        </a:p>
      </dgm:t>
    </dgm:pt>
    <dgm:pt modelId="{4F0F3F8F-5F56-436B-B4EF-3614D99A1CD3}" type="sibTrans" cxnId="{948249F1-170D-4688-BA9F-560D8FF17E46}">
      <dgm:prSet/>
      <dgm:spPr/>
      <dgm:t>
        <a:bodyPr/>
        <a:lstStyle/>
        <a:p>
          <a:endParaRPr lang="en-US" sz="2000"/>
        </a:p>
      </dgm:t>
    </dgm:pt>
    <dgm:pt modelId="{FD870D31-20FC-4949-9A8E-E0F2E00B2E8D}" type="pres">
      <dgm:prSet presAssocID="{4CED3576-A602-4A5F-A65F-24EB0479A2D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E208C5A-E72E-46A9-8B9C-E6BE8E0E35EA}" type="pres">
      <dgm:prSet presAssocID="{45D80094-16D8-4F9D-BE1A-C8FCCD88DADF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5C48A2-EE7E-4EA3-A80B-EED8B7E9D72C}" type="pres">
      <dgm:prSet presAssocID="{D717095C-B368-4A0C-B84E-9DE3FF9C5F02}" presName="spacer" presStyleCnt="0"/>
      <dgm:spPr/>
    </dgm:pt>
    <dgm:pt modelId="{5423A205-C52B-4EE9-B25A-06D2DDC9BC93}" type="pres">
      <dgm:prSet presAssocID="{E3837138-3EF6-4BD6-8417-567D813FEC53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7DC92D-27AD-4D46-A1D9-56FA3014588E}" type="pres">
      <dgm:prSet presAssocID="{5D2CB7A8-70BF-4A58-BA5C-05B54786254B}" presName="spacer" presStyleCnt="0"/>
      <dgm:spPr/>
    </dgm:pt>
    <dgm:pt modelId="{1C0A9242-82AC-43E1-B5D2-21FBA2869F43}" type="pres">
      <dgm:prSet presAssocID="{CE61D763-F9AB-4EA1-B7CE-4684970AC7F6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70325F-31E0-4252-9D86-A62832F8CAB9}" type="pres">
      <dgm:prSet presAssocID="{5F45CAB2-2E6E-4B97-8B8D-1F1A019CD3DF}" presName="spacer" presStyleCnt="0"/>
      <dgm:spPr/>
    </dgm:pt>
    <dgm:pt modelId="{447F1443-146D-4A0C-BE5A-A5F2229D6FA1}" type="pres">
      <dgm:prSet presAssocID="{483D94F8-E744-49AF-BF41-6339B12F6209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C23FA24-862D-4FBA-A314-A1B567A1816F}" type="presOf" srcId="{CE61D763-F9AB-4EA1-B7CE-4684970AC7F6}" destId="{1C0A9242-82AC-43E1-B5D2-21FBA2869F43}" srcOrd="0" destOrd="0" presId="urn:microsoft.com/office/officeart/2005/8/layout/vList2"/>
    <dgm:cxn modelId="{D525A843-6420-4675-80EC-0928D9FF4A58}" srcId="{4CED3576-A602-4A5F-A65F-24EB0479A2D2}" destId="{45D80094-16D8-4F9D-BE1A-C8FCCD88DADF}" srcOrd="0" destOrd="0" parTransId="{205D3884-AD13-440B-A9AA-67D99534E712}" sibTransId="{D717095C-B368-4A0C-B84E-9DE3FF9C5F02}"/>
    <dgm:cxn modelId="{FCE6E5A4-5611-4761-A5C2-47EE3D61F7FD}" srcId="{4CED3576-A602-4A5F-A65F-24EB0479A2D2}" destId="{CE61D763-F9AB-4EA1-B7CE-4684970AC7F6}" srcOrd="2" destOrd="0" parTransId="{7990AB51-612C-4B85-9C51-923D02FB5767}" sibTransId="{5F45CAB2-2E6E-4B97-8B8D-1F1A019CD3DF}"/>
    <dgm:cxn modelId="{06430D87-CF7C-4CE4-B5A6-A33F6B466104}" type="presOf" srcId="{E3837138-3EF6-4BD6-8417-567D813FEC53}" destId="{5423A205-C52B-4EE9-B25A-06D2DDC9BC93}" srcOrd="0" destOrd="0" presId="urn:microsoft.com/office/officeart/2005/8/layout/vList2"/>
    <dgm:cxn modelId="{2DFDCAD9-F1D2-43A3-8FA6-142076A334BD}" type="presOf" srcId="{4CED3576-A602-4A5F-A65F-24EB0479A2D2}" destId="{FD870D31-20FC-4949-9A8E-E0F2E00B2E8D}" srcOrd="0" destOrd="0" presId="urn:microsoft.com/office/officeart/2005/8/layout/vList2"/>
    <dgm:cxn modelId="{948249F1-170D-4688-BA9F-560D8FF17E46}" srcId="{4CED3576-A602-4A5F-A65F-24EB0479A2D2}" destId="{483D94F8-E744-49AF-BF41-6339B12F6209}" srcOrd="3" destOrd="0" parTransId="{EE551651-4864-47FB-9EF6-30921B85F427}" sibTransId="{4F0F3F8F-5F56-436B-B4EF-3614D99A1CD3}"/>
    <dgm:cxn modelId="{218657A3-9D92-44C1-B4C2-575B06C01069}" srcId="{4CED3576-A602-4A5F-A65F-24EB0479A2D2}" destId="{E3837138-3EF6-4BD6-8417-567D813FEC53}" srcOrd="1" destOrd="0" parTransId="{4D87B7F1-27EB-4112-9F9D-C589186AABD2}" sibTransId="{5D2CB7A8-70BF-4A58-BA5C-05B54786254B}"/>
    <dgm:cxn modelId="{1309D193-4B4C-419E-8744-326DDB6B88C7}" type="presOf" srcId="{45D80094-16D8-4F9D-BE1A-C8FCCD88DADF}" destId="{EE208C5A-E72E-46A9-8B9C-E6BE8E0E35EA}" srcOrd="0" destOrd="0" presId="urn:microsoft.com/office/officeart/2005/8/layout/vList2"/>
    <dgm:cxn modelId="{2EA75D99-7788-41E0-8C89-40EA9CA7A8B0}" type="presOf" srcId="{483D94F8-E744-49AF-BF41-6339B12F6209}" destId="{447F1443-146D-4A0C-BE5A-A5F2229D6FA1}" srcOrd="0" destOrd="0" presId="urn:microsoft.com/office/officeart/2005/8/layout/vList2"/>
    <dgm:cxn modelId="{8B64868C-763B-47A4-BB94-013B9DB8E197}" type="presParOf" srcId="{FD870D31-20FC-4949-9A8E-E0F2E00B2E8D}" destId="{EE208C5A-E72E-46A9-8B9C-E6BE8E0E35EA}" srcOrd="0" destOrd="0" presId="urn:microsoft.com/office/officeart/2005/8/layout/vList2"/>
    <dgm:cxn modelId="{C2776C38-6EDA-42F1-A78E-8B31894B8CC2}" type="presParOf" srcId="{FD870D31-20FC-4949-9A8E-E0F2E00B2E8D}" destId="{425C48A2-EE7E-4EA3-A80B-EED8B7E9D72C}" srcOrd="1" destOrd="0" presId="urn:microsoft.com/office/officeart/2005/8/layout/vList2"/>
    <dgm:cxn modelId="{941246D0-0D1B-4B67-8BD9-53E97CAD2D24}" type="presParOf" srcId="{FD870D31-20FC-4949-9A8E-E0F2E00B2E8D}" destId="{5423A205-C52B-4EE9-B25A-06D2DDC9BC93}" srcOrd="2" destOrd="0" presId="urn:microsoft.com/office/officeart/2005/8/layout/vList2"/>
    <dgm:cxn modelId="{D6E6F7F8-9FB6-47B7-9A12-D5F1821AA61E}" type="presParOf" srcId="{FD870D31-20FC-4949-9A8E-E0F2E00B2E8D}" destId="{587DC92D-27AD-4D46-A1D9-56FA3014588E}" srcOrd="3" destOrd="0" presId="urn:microsoft.com/office/officeart/2005/8/layout/vList2"/>
    <dgm:cxn modelId="{E5E5419E-63D2-4A53-B3A3-62463AEF39C7}" type="presParOf" srcId="{FD870D31-20FC-4949-9A8E-E0F2E00B2E8D}" destId="{1C0A9242-82AC-43E1-B5D2-21FBA2869F43}" srcOrd="4" destOrd="0" presId="urn:microsoft.com/office/officeart/2005/8/layout/vList2"/>
    <dgm:cxn modelId="{532F3759-B5D3-4A7D-A351-9D4078F44BC3}" type="presParOf" srcId="{FD870D31-20FC-4949-9A8E-E0F2E00B2E8D}" destId="{9470325F-31E0-4252-9D86-A62832F8CAB9}" srcOrd="5" destOrd="0" presId="urn:microsoft.com/office/officeart/2005/8/layout/vList2"/>
    <dgm:cxn modelId="{15DB9C52-02D9-462D-A04F-AF6E5330A52B}" type="presParOf" srcId="{FD870D31-20FC-4949-9A8E-E0F2E00B2E8D}" destId="{447F1443-146D-4A0C-BE5A-A5F2229D6FA1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33FB435-F5F8-43DE-8AE5-18075258D4AF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39957A-0DD1-47D2-BAB3-F88C5DFFB548}">
      <dgm:prSet custT="1"/>
      <dgm:spPr/>
      <dgm:t>
        <a:bodyPr/>
        <a:lstStyle/>
        <a:p>
          <a:pPr rtl="0"/>
          <a:r>
            <a:rPr lang="en-US" sz="1800" b="1" dirty="0" smtClean="0"/>
            <a:t>Global Environment</a:t>
          </a:r>
          <a:endParaRPr lang="en-US" sz="1800" b="1" dirty="0"/>
        </a:p>
      </dgm:t>
    </dgm:pt>
    <dgm:pt modelId="{745843FB-9E3E-47A3-B15B-99115A238516}" type="parTrans" cxnId="{4B253464-1BCF-4A5B-B7A8-B5C5DEAE303C}">
      <dgm:prSet/>
      <dgm:spPr/>
      <dgm:t>
        <a:bodyPr/>
        <a:lstStyle/>
        <a:p>
          <a:endParaRPr lang="en-US"/>
        </a:p>
      </dgm:t>
    </dgm:pt>
    <dgm:pt modelId="{646F141C-BE55-4241-8D1D-7CA5D1C095F4}" type="sibTrans" cxnId="{4B253464-1BCF-4A5B-B7A8-B5C5DEAE303C}">
      <dgm:prSet/>
      <dgm:spPr/>
      <dgm:t>
        <a:bodyPr/>
        <a:lstStyle/>
        <a:p>
          <a:endParaRPr lang="en-US"/>
        </a:p>
      </dgm:t>
    </dgm:pt>
    <dgm:pt modelId="{453D35D5-8504-44F3-AA04-5C19C03CE1A2}">
      <dgm:prSet custT="1"/>
      <dgm:spPr/>
      <dgm:t>
        <a:bodyPr/>
        <a:lstStyle/>
        <a:p>
          <a:pPr rtl="0"/>
          <a:r>
            <a:rPr lang="en-US" sz="2200" dirty="0" smtClean="0"/>
            <a:t>Slowed global GDP growth – 3.1% in 2015 from 3.4% in 2014</a:t>
          </a:r>
          <a:endParaRPr lang="en-US" sz="2200" dirty="0">
            <a:latin typeface="Arial Narrow Special G1" pitchFamily="34" charset="2"/>
            <a:ea typeface="Arial Unicode MS" pitchFamily="34" charset="-128"/>
            <a:cs typeface="Arial Unicode MS" pitchFamily="34" charset="-128"/>
          </a:endParaRPr>
        </a:p>
      </dgm:t>
    </dgm:pt>
    <dgm:pt modelId="{6EDFE39B-CF4F-433C-8951-D9D4D84EB8F0}" type="parTrans" cxnId="{F747B999-F91D-408B-B42D-6323C10841B0}">
      <dgm:prSet/>
      <dgm:spPr/>
      <dgm:t>
        <a:bodyPr/>
        <a:lstStyle/>
        <a:p>
          <a:endParaRPr lang="en-US"/>
        </a:p>
      </dgm:t>
    </dgm:pt>
    <dgm:pt modelId="{1BBF6F3E-A159-4CEC-93DC-D22D2CE29055}" type="sibTrans" cxnId="{F747B999-F91D-408B-B42D-6323C10841B0}">
      <dgm:prSet/>
      <dgm:spPr/>
      <dgm:t>
        <a:bodyPr/>
        <a:lstStyle/>
        <a:p>
          <a:endParaRPr lang="en-US"/>
        </a:p>
      </dgm:t>
    </dgm:pt>
    <dgm:pt modelId="{A9C842C6-B962-46C9-82C3-879AB3D8E850}">
      <dgm:prSet/>
      <dgm:spPr/>
      <dgm:t>
        <a:bodyPr/>
        <a:lstStyle/>
        <a:p>
          <a:pPr rtl="0"/>
          <a:r>
            <a:rPr lang="en-US" b="1" dirty="0" smtClean="0"/>
            <a:t>Impact on Domestic Economy in 2015</a:t>
          </a:r>
          <a:endParaRPr lang="en-US" b="1" dirty="0"/>
        </a:p>
      </dgm:t>
    </dgm:pt>
    <dgm:pt modelId="{BBA89603-9E67-4F87-88B0-3D89798CD2EB}" type="parTrans" cxnId="{F3E389BE-B948-493D-9810-48B594224394}">
      <dgm:prSet/>
      <dgm:spPr/>
      <dgm:t>
        <a:bodyPr/>
        <a:lstStyle/>
        <a:p>
          <a:endParaRPr lang="en-US"/>
        </a:p>
      </dgm:t>
    </dgm:pt>
    <dgm:pt modelId="{2F6449BD-948E-4E91-9122-2B9042579C3C}" type="sibTrans" cxnId="{F3E389BE-B948-493D-9810-48B594224394}">
      <dgm:prSet/>
      <dgm:spPr/>
      <dgm:t>
        <a:bodyPr/>
        <a:lstStyle/>
        <a:p>
          <a:endParaRPr lang="en-US"/>
        </a:p>
      </dgm:t>
    </dgm:pt>
    <dgm:pt modelId="{D87D881D-7D59-4CD3-804C-BFBE501A7251}">
      <dgm:prSet/>
      <dgm:spPr/>
      <dgm:t>
        <a:bodyPr/>
        <a:lstStyle/>
        <a:p>
          <a:pPr rtl="0"/>
          <a:r>
            <a:rPr lang="en-US" dirty="0" smtClean="0"/>
            <a:t>GDP growth declined to 2.8% from 6.2% in 2014</a:t>
          </a:r>
          <a:endParaRPr lang="en-US" dirty="0"/>
        </a:p>
      </dgm:t>
    </dgm:pt>
    <dgm:pt modelId="{B8F88F25-2658-45D2-8585-9F4FB52EA877}" type="parTrans" cxnId="{8CD8F706-34AF-4F2D-B29B-8FF8413BE76D}">
      <dgm:prSet/>
      <dgm:spPr/>
      <dgm:t>
        <a:bodyPr/>
        <a:lstStyle/>
        <a:p>
          <a:endParaRPr lang="en-US"/>
        </a:p>
      </dgm:t>
    </dgm:pt>
    <dgm:pt modelId="{BFE5E217-3D36-43EB-BAF1-88AF81F6F647}" type="sibTrans" cxnId="{8CD8F706-34AF-4F2D-B29B-8FF8413BE76D}">
      <dgm:prSet/>
      <dgm:spPr/>
      <dgm:t>
        <a:bodyPr/>
        <a:lstStyle/>
        <a:p>
          <a:endParaRPr lang="en-US"/>
        </a:p>
      </dgm:t>
    </dgm:pt>
    <dgm:pt modelId="{8E010F45-3D44-4947-98DB-E8C5490D0A90}">
      <dgm:prSet/>
      <dgm:spPr/>
      <dgm:t>
        <a:bodyPr/>
        <a:lstStyle/>
        <a:p>
          <a:pPr rtl="0"/>
          <a:r>
            <a:rPr lang="en-US" dirty="0" smtClean="0"/>
            <a:t>Sharp decline in Non-oil GDP from 7.18% in 2014 to 3.75%  </a:t>
          </a:r>
          <a:endParaRPr lang="en-US" dirty="0"/>
        </a:p>
      </dgm:t>
    </dgm:pt>
    <dgm:pt modelId="{DDE6CFB7-4CA3-4AA2-A7FA-4E89C325FF20}" type="parTrans" cxnId="{0779B226-4669-48BA-BDA0-E1667411C583}">
      <dgm:prSet/>
      <dgm:spPr/>
      <dgm:t>
        <a:bodyPr/>
        <a:lstStyle/>
        <a:p>
          <a:endParaRPr lang="en-US"/>
        </a:p>
      </dgm:t>
    </dgm:pt>
    <dgm:pt modelId="{F803AA65-D4EA-411F-B6B3-3116DAB0BA26}" type="sibTrans" cxnId="{0779B226-4669-48BA-BDA0-E1667411C583}">
      <dgm:prSet/>
      <dgm:spPr/>
      <dgm:t>
        <a:bodyPr/>
        <a:lstStyle/>
        <a:p>
          <a:endParaRPr lang="en-US"/>
        </a:p>
      </dgm:t>
    </dgm:pt>
    <dgm:pt modelId="{D09B0AE3-9977-4193-A427-84765DF853B8}">
      <dgm:prSet/>
      <dgm:spPr/>
      <dgm:t>
        <a:bodyPr/>
        <a:lstStyle/>
        <a:p>
          <a:pPr rtl="0"/>
          <a:r>
            <a:rPr lang="en-US" dirty="0" smtClean="0"/>
            <a:t>Inflation rose to 9.6% from 8.0% in 2014</a:t>
          </a:r>
          <a:endParaRPr lang="en-US" dirty="0"/>
        </a:p>
      </dgm:t>
    </dgm:pt>
    <dgm:pt modelId="{17E94706-EA87-480D-9BA2-663E9F8B2B28}" type="parTrans" cxnId="{26370AC2-8E5F-4E4F-9CCF-749E36E0B9C5}">
      <dgm:prSet/>
      <dgm:spPr/>
      <dgm:t>
        <a:bodyPr/>
        <a:lstStyle/>
        <a:p>
          <a:endParaRPr lang="en-US"/>
        </a:p>
      </dgm:t>
    </dgm:pt>
    <dgm:pt modelId="{0E0EA744-07DC-4FE0-BE9F-27F20D935862}" type="sibTrans" cxnId="{26370AC2-8E5F-4E4F-9CCF-749E36E0B9C5}">
      <dgm:prSet/>
      <dgm:spPr/>
      <dgm:t>
        <a:bodyPr/>
        <a:lstStyle/>
        <a:p>
          <a:endParaRPr lang="en-US"/>
        </a:p>
      </dgm:t>
    </dgm:pt>
    <dgm:pt modelId="{1DDBB218-8D66-4A45-A3E6-D2281546BB0D}">
      <dgm:prSet/>
      <dgm:spPr/>
      <dgm:t>
        <a:bodyPr/>
        <a:lstStyle/>
        <a:p>
          <a:pPr rtl="0"/>
          <a:r>
            <a:rPr lang="en-US" dirty="0" smtClean="0"/>
            <a:t>Current Account deficit of US$15.4 billion from a surplus of US$6.2 billion in 2014</a:t>
          </a:r>
          <a:endParaRPr lang="en-US" dirty="0"/>
        </a:p>
      </dgm:t>
    </dgm:pt>
    <dgm:pt modelId="{CBE790CE-0A57-4D96-9D39-6786F12C39BA}" type="parTrans" cxnId="{1143E7D9-5B34-41FD-A23A-7FD4391ED594}">
      <dgm:prSet/>
      <dgm:spPr/>
      <dgm:t>
        <a:bodyPr/>
        <a:lstStyle/>
        <a:p>
          <a:endParaRPr lang="en-US"/>
        </a:p>
      </dgm:t>
    </dgm:pt>
    <dgm:pt modelId="{C9800DCF-03A6-465E-84AB-641547BEF8E9}" type="sibTrans" cxnId="{1143E7D9-5B34-41FD-A23A-7FD4391ED594}">
      <dgm:prSet/>
      <dgm:spPr/>
      <dgm:t>
        <a:bodyPr/>
        <a:lstStyle/>
        <a:p>
          <a:endParaRPr lang="en-US"/>
        </a:p>
      </dgm:t>
    </dgm:pt>
    <dgm:pt modelId="{690F1094-A232-4EF1-A7CE-4BC72A3FE9DB}">
      <dgm:prSet/>
      <dgm:spPr/>
      <dgm:t>
        <a:bodyPr/>
        <a:lstStyle/>
        <a:p>
          <a:pPr rtl="0"/>
          <a:r>
            <a:rPr lang="en-US" dirty="0" smtClean="0"/>
            <a:t>External reserve drop of US$5.9 billion from US$34.2 billion in 2014</a:t>
          </a:r>
          <a:endParaRPr lang="en-US" dirty="0"/>
        </a:p>
      </dgm:t>
    </dgm:pt>
    <dgm:pt modelId="{D5DD6B53-0732-458E-A639-A867FC3B4464}" type="parTrans" cxnId="{FF62803E-8649-427D-8CD0-DC189D338F05}">
      <dgm:prSet/>
      <dgm:spPr/>
      <dgm:t>
        <a:bodyPr/>
        <a:lstStyle/>
        <a:p>
          <a:endParaRPr lang="en-US"/>
        </a:p>
      </dgm:t>
    </dgm:pt>
    <dgm:pt modelId="{5D1CDAAF-C767-44B7-8A0B-DA5ABFC61DF9}" type="sibTrans" cxnId="{FF62803E-8649-427D-8CD0-DC189D338F05}">
      <dgm:prSet/>
      <dgm:spPr/>
      <dgm:t>
        <a:bodyPr/>
        <a:lstStyle/>
        <a:p>
          <a:endParaRPr lang="en-US"/>
        </a:p>
      </dgm:t>
    </dgm:pt>
    <dgm:pt modelId="{11E3F83F-E086-4CF4-996F-F8937868A586}">
      <dgm:prSet custT="1"/>
      <dgm:spPr/>
      <dgm:t>
        <a:bodyPr/>
        <a:lstStyle/>
        <a:p>
          <a:pPr rtl="0"/>
          <a:r>
            <a:rPr lang="en-US" sz="1800" dirty="0" smtClean="0"/>
            <a:t>Sharp</a:t>
          </a:r>
          <a:r>
            <a:rPr lang="en-US" sz="3600" dirty="0" smtClean="0"/>
            <a:t> </a:t>
          </a:r>
          <a:r>
            <a:rPr lang="en-US" sz="1800" dirty="0" smtClean="0"/>
            <a:t>decline in international crude oil prices – 67% from mid 2014 to end-2015</a:t>
          </a:r>
          <a:endParaRPr lang="en-US" sz="1800" dirty="0"/>
        </a:p>
      </dgm:t>
    </dgm:pt>
    <dgm:pt modelId="{B6665239-E3CB-4B29-B4E2-644B3038327C}" type="parTrans" cxnId="{48B6C966-98A8-40C6-9066-58EC17CB63BB}">
      <dgm:prSet/>
      <dgm:spPr/>
      <dgm:t>
        <a:bodyPr/>
        <a:lstStyle/>
        <a:p>
          <a:endParaRPr lang="en-US"/>
        </a:p>
      </dgm:t>
    </dgm:pt>
    <dgm:pt modelId="{E8F1239D-6E6A-4592-B5D5-D424714A8BC1}" type="sibTrans" cxnId="{48B6C966-98A8-40C6-9066-58EC17CB63BB}">
      <dgm:prSet/>
      <dgm:spPr/>
      <dgm:t>
        <a:bodyPr/>
        <a:lstStyle/>
        <a:p>
          <a:endParaRPr lang="en-US"/>
        </a:p>
      </dgm:t>
    </dgm:pt>
    <dgm:pt modelId="{2ED55A23-214F-458A-A34F-8AADC1F0F112}" type="pres">
      <dgm:prSet presAssocID="{A33FB435-F5F8-43DE-8AE5-18075258D4A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9CDA1D6-F5EA-4071-8856-0BEA0F9B5C7F}" type="pres">
      <dgm:prSet presAssocID="{A33FB435-F5F8-43DE-8AE5-18075258D4AF}" presName="tSp" presStyleCnt="0"/>
      <dgm:spPr/>
    </dgm:pt>
    <dgm:pt modelId="{061C35DD-F5CD-459E-9621-9029ECDBC585}" type="pres">
      <dgm:prSet presAssocID="{A33FB435-F5F8-43DE-8AE5-18075258D4AF}" presName="bSp" presStyleCnt="0"/>
      <dgm:spPr/>
    </dgm:pt>
    <dgm:pt modelId="{9714C8E3-4033-4AD4-B4D5-F68EA75AAF85}" type="pres">
      <dgm:prSet presAssocID="{A33FB435-F5F8-43DE-8AE5-18075258D4AF}" presName="process" presStyleCnt="0"/>
      <dgm:spPr/>
    </dgm:pt>
    <dgm:pt modelId="{EA741188-D7EE-41AA-9FDE-DB257A6CC475}" type="pres">
      <dgm:prSet presAssocID="{2739957A-0DD1-47D2-BAB3-F88C5DFFB548}" presName="composite1" presStyleCnt="0"/>
      <dgm:spPr/>
    </dgm:pt>
    <dgm:pt modelId="{41991EE3-CD88-4B37-861D-0274FF8C1AAA}" type="pres">
      <dgm:prSet presAssocID="{2739957A-0DD1-47D2-BAB3-F88C5DFFB548}" presName="dummyNode1" presStyleLbl="node1" presStyleIdx="0" presStyleCnt="2"/>
      <dgm:spPr/>
    </dgm:pt>
    <dgm:pt modelId="{6632519C-C3A8-412D-B814-205C90481AC2}" type="pres">
      <dgm:prSet presAssocID="{2739957A-0DD1-47D2-BAB3-F88C5DFFB548}" presName="childNode1" presStyleLbl="bgAcc1" presStyleIdx="0" presStyleCnt="2" custScaleX="179029" custScaleY="137837" custLinFactNeighborX="-1204" custLinFactNeighborY="-15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D0E71A-1C15-4DE2-9F72-D8B55704034C}" type="pres">
      <dgm:prSet presAssocID="{2739957A-0DD1-47D2-BAB3-F88C5DFFB548}" presName="childNode1tx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42D6B5-E8B9-417B-A8D2-48899DDE9B95}" type="pres">
      <dgm:prSet presAssocID="{2739957A-0DD1-47D2-BAB3-F88C5DFFB548}" presName="parentNode1" presStyleLbl="node1" presStyleIdx="0" presStyleCnt="2" custScaleX="142112" custScaleY="46868" custLinFactNeighborX="-14831" custLinFactNeighborY="4459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5047BC-1DFC-48B0-8938-691BB9A04826}" type="pres">
      <dgm:prSet presAssocID="{2739957A-0DD1-47D2-BAB3-F88C5DFFB548}" presName="connSite1" presStyleCnt="0"/>
      <dgm:spPr/>
    </dgm:pt>
    <dgm:pt modelId="{7B4DB2F3-DDE8-407A-9C67-60297BA5BF27}" type="pres">
      <dgm:prSet presAssocID="{646F141C-BE55-4241-8D1D-7CA5D1C095F4}" presName="Name9" presStyleLbl="sibTrans2D1" presStyleIdx="0" presStyleCnt="1"/>
      <dgm:spPr/>
      <dgm:t>
        <a:bodyPr/>
        <a:lstStyle/>
        <a:p>
          <a:endParaRPr lang="en-US"/>
        </a:p>
      </dgm:t>
    </dgm:pt>
    <dgm:pt modelId="{B44B6FE5-DEFF-41B7-AA06-8354B3876BDB}" type="pres">
      <dgm:prSet presAssocID="{A9C842C6-B962-46C9-82C3-879AB3D8E850}" presName="composite2" presStyleCnt="0"/>
      <dgm:spPr/>
    </dgm:pt>
    <dgm:pt modelId="{FBB7171D-0F9C-415D-B222-F8476F914252}" type="pres">
      <dgm:prSet presAssocID="{A9C842C6-B962-46C9-82C3-879AB3D8E850}" presName="dummyNode2" presStyleLbl="node1" presStyleIdx="0" presStyleCnt="2"/>
      <dgm:spPr/>
    </dgm:pt>
    <dgm:pt modelId="{5AB26DEB-0C9B-4B72-8D82-808F0CA31CE0}" type="pres">
      <dgm:prSet presAssocID="{A9C842C6-B962-46C9-82C3-879AB3D8E850}" presName="childNode2" presStyleLbl="bgAcc1" presStyleIdx="1" presStyleCnt="2" custScaleX="233761" custScaleY="2044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C2E473-67FD-4F86-A7FD-17726780F9CF}" type="pres">
      <dgm:prSet presAssocID="{A9C842C6-B962-46C9-82C3-879AB3D8E850}" presName="childNode2tx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B74A2C-FF8C-4D9C-BF3C-B8ADEC06EC98}" type="pres">
      <dgm:prSet presAssocID="{A9C842C6-B962-46C9-82C3-879AB3D8E850}" presName="parentNode2" presStyleLbl="node1" presStyleIdx="1" presStyleCnt="2" custScaleX="148262" custLinFactNeighborX="-2403" custLinFactNeighborY="-8089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15070B-7889-4DBE-9A17-5A5E059A0B20}" type="pres">
      <dgm:prSet presAssocID="{A9C842C6-B962-46C9-82C3-879AB3D8E850}" presName="connSite2" presStyleCnt="0"/>
      <dgm:spPr/>
    </dgm:pt>
  </dgm:ptLst>
  <dgm:cxnLst>
    <dgm:cxn modelId="{FC9346FD-763B-4750-A1CF-AA0557A9EF64}" type="presOf" srcId="{2739957A-0DD1-47D2-BAB3-F88C5DFFB548}" destId="{6C42D6B5-E8B9-417B-A8D2-48899DDE9B95}" srcOrd="0" destOrd="0" presId="urn:microsoft.com/office/officeart/2005/8/layout/hProcess4"/>
    <dgm:cxn modelId="{26370AC2-8E5F-4E4F-9CCF-749E36E0B9C5}" srcId="{A9C842C6-B962-46C9-82C3-879AB3D8E850}" destId="{D09B0AE3-9977-4193-A427-84765DF853B8}" srcOrd="2" destOrd="0" parTransId="{17E94706-EA87-480D-9BA2-663E9F8B2B28}" sibTransId="{0E0EA744-07DC-4FE0-BE9F-27F20D935862}"/>
    <dgm:cxn modelId="{0779B226-4669-48BA-BDA0-E1667411C583}" srcId="{A9C842C6-B962-46C9-82C3-879AB3D8E850}" destId="{8E010F45-3D44-4947-98DB-E8C5490D0A90}" srcOrd="1" destOrd="0" parTransId="{DDE6CFB7-4CA3-4AA2-A7FA-4E89C325FF20}" sibTransId="{F803AA65-D4EA-411F-B6B3-3116DAB0BA26}"/>
    <dgm:cxn modelId="{8CD8F706-34AF-4F2D-B29B-8FF8413BE76D}" srcId="{A9C842C6-B962-46C9-82C3-879AB3D8E850}" destId="{D87D881D-7D59-4CD3-804C-BFBE501A7251}" srcOrd="0" destOrd="0" parTransId="{B8F88F25-2658-45D2-8585-9F4FB52EA877}" sibTransId="{BFE5E217-3D36-43EB-BAF1-88AF81F6F647}"/>
    <dgm:cxn modelId="{CD982777-ECE1-45BE-AED6-A56D124B8AEF}" type="presOf" srcId="{690F1094-A232-4EF1-A7CE-4BC72A3FE9DB}" destId="{5AB26DEB-0C9B-4B72-8D82-808F0CA31CE0}" srcOrd="0" destOrd="4" presId="urn:microsoft.com/office/officeart/2005/8/layout/hProcess4"/>
    <dgm:cxn modelId="{50860B2F-347E-49B5-A9A2-A7A7372DEB75}" type="presOf" srcId="{453D35D5-8504-44F3-AA04-5C19C03CE1A2}" destId="{6632519C-C3A8-412D-B814-205C90481AC2}" srcOrd="0" destOrd="0" presId="urn:microsoft.com/office/officeart/2005/8/layout/hProcess4"/>
    <dgm:cxn modelId="{1F6B4E14-AF90-47FB-A400-C8A95D9B73D1}" type="presOf" srcId="{11E3F83F-E086-4CF4-996F-F8937868A586}" destId="{6632519C-C3A8-412D-B814-205C90481AC2}" srcOrd="0" destOrd="1" presId="urn:microsoft.com/office/officeart/2005/8/layout/hProcess4"/>
    <dgm:cxn modelId="{1245EBF5-96DD-4C37-9641-35CAD1C6768D}" type="presOf" srcId="{A9C842C6-B962-46C9-82C3-879AB3D8E850}" destId="{63B74A2C-FF8C-4D9C-BF3C-B8ADEC06EC98}" srcOrd="0" destOrd="0" presId="urn:microsoft.com/office/officeart/2005/8/layout/hProcess4"/>
    <dgm:cxn modelId="{B03CA743-4EEA-4006-9350-1EBF1E318462}" type="presOf" srcId="{453D35D5-8504-44F3-AA04-5C19C03CE1A2}" destId="{5BD0E71A-1C15-4DE2-9F72-D8B55704034C}" srcOrd="1" destOrd="0" presId="urn:microsoft.com/office/officeart/2005/8/layout/hProcess4"/>
    <dgm:cxn modelId="{BDB7647B-8250-428D-B4DF-172AE8FD4117}" type="presOf" srcId="{11E3F83F-E086-4CF4-996F-F8937868A586}" destId="{5BD0E71A-1C15-4DE2-9F72-D8B55704034C}" srcOrd="1" destOrd="1" presId="urn:microsoft.com/office/officeart/2005/8/layout/hProcess4"/>
    <dgm:cxn modelId="{B3A7B9E1-64FF-4E81-A356-3F5C30475CF4}" type="presOf" srcId="{1DDBB218-8D66-4A45-A3E6-D2281546BB0D}" destId="{5AB26DEB-0C9B-4B72-8D82-808F0CA31CE0}" srcOrd="0" destOrd="3" presId="urn:microsoft.com/office/officeart/2005/8/layout/hProcess4"/>
    <dgm:cxn modelId="{3463185F-576C-4D51-BDD2-AE64E55B0343}" type="presOf" srcId="{690F1094-A232-4EF1-A7CE-4BC72A3FE9DB}" destId="{6AC2E473-67FD-4F86-A7FD-17726780F9CF}" srcOrd="1" destOrd="4" presId="urn:microsoft.com/office/officeart/2005/8/layout/hProcess4"/>
    <dgm:cxn modelId="{F714AE26-1B5C-4B2A-A98D-939F67E66109}" type="presOf" srcId="{646F141C-BE55-4241-8D1D-7CA5D1C095F4}" destId="{7B4DB2F3-DDE8-407A-9C67-60297BA5BF27}" srcOrd="0" destOrd="0" presId="urn:microsoft.com/office/officeart/2005/8/layout/hProcess4"/>
    <dgm:cxn modelId="{0E4FE35E-F92B-4EE3-8225-5C08C7EA4321}" type="presOf" srcId="{D09B0AE3-9977-4193-A427-84765DF853B8}" destId="{5AB26DEB-0C9B-4B72-8D82-808F0CA31CE0}" srcOrd="0" destOrd="2" presId="urn:microsoft.com/office/officeart/2005/8/layout/hProcess4"/>
    <dgm:cxn modelId="{FBD632E6-501F-4B1A-A7C3-8833CC8C9FD3}" type="presOf" srcId="{8E010F45-3D44-4947-98DB-E8C5490D0A90}" destId="{6AC2E473-67FD-4F86-A7FD-17726780F9CF}" srcOrd="1" destOrd="1" presId="urn:microsoft.com/office/officeart/2005/8/layout/hProcess4"/>
    <dgm:cxn modelId="{0B512D43-DFE3-4F60-93D5-7838D6C2054D}" type="presOf" srcId="{D87D881D-7D59-4CD3-804C-BFBE501A7251}" destId="{5AB26DEB-0C9B-4B72-8D82-808F0CA31CE0}" srcOrd="0" destOrd="0" presId="urn:microsoft.com/office/officeart/2005/8/layout/hProcess4"/>
    <dgm:cxn modelId="{2ABC3515-6324-4634-8859-88260BBC38AC}" type="presOf" srcId="{8E010F45-3D44-4947-98DB-E8C5490D0A90}" destId="{5AB26DEB-0C9B-4B72-8D82-808F0CA31CE0}" srcOrd="0" destOrd="1" presId="urn:microsoft.com/office/officeart/2005/8/layout/hProcess4"/>
    <dgm:cxn modelId="{1143E7D9-5B34-41FD-A23A-7FD4391ED594}" srcId="{A9C842C6-B962-46C9-82C3-879AB3D8E850}" destId="{1DDBB218-8D66-4A45-A3E6-D2281546BB0D}" srcOrd="3" destOrd="0" parTransId="{CBE790CE-0A57-4D96-9D39-6786F12C39BA}" sibTransId="{C9800DCF-03A6-465E-84AB-641547BEF8E9}"/>
    <dgm:cxn modelId="{48B6C966-98A8-40C6-9066-58EC17CB63BB}" srcId="{2739957A-0DD1-47D2-BAB3-F88C5DFFB548}" destId="{11E3F83F-E086-4CF4-996F-F8937868A586}" srcOrd="1" destOrd="0" parTransId="{B6665239-E3CB-4B29-B4E2-644B3038327C}" sibTransId="{E8F1239D-6E6A-4592-B5D5-D424714A8BC1}"/>
    <dgm:cxn modelId="{4B253464-1BCF-4A5B-B7A8-B5C5DEAE303C}" srcId="{A33FB435-F5F8-43DE-8AE5-18075258D4AF}" destId="{2739957A-0DD1-47D2-BAB3-F88C5DFFB548}" srcOrd="0" destOrd="0" parTransId="{745843FB-9E3E-47A3-B15B-99115A238516}" sibTransId="{646F141C-BE55-4241-8D1D-7CA5D1C095F4}"/>
    <dgm:cxn modelId="{F3E389BE-B948-493D-9810-48B594224394}" srcId="{A33FB435-F5F8-43DE-8AE5-18075258D4AF}" destId="{A9C842C6-B962-46C9-82C3-879AB3D8E850}" srcOrd="1" destOrd="0" parTransId="{BBA89603-9E67-4F87-88B0-3D89798CD2EB}" sibTransId="{2F6449BD-948E-4E91-9122-2B9042579C3C}"/>
    <dgm:cxn modelId="{B3652D49-7AAE-48B6-81DE-E0F54F1E2550}" type="presOf" srcId="{A33FB435-F5F8-43DE-8AE5-18075258D4AF}" destId="{2ED55A23-214F-458A-A34F-8AADC1F0F112}" srcOrd="0" destOrd="0" presId="urn:microsoft.com/office/officeart/2005/8/layout/hProcess4"/>
    <dgm:cxn modelId="{E7F55C92-9A99-4515-A656-6BA240E2FCD1}" type="presOf" srcId="{1DDBB218-8D66-4A45-A3E6-D2281546BB0D}" destId="{6AC2E473-67FD-4F86-A7FD-17726780F9CF}" srcOrd="1" destOrd="3" presId="urn:microsoft.com/office/officeart/2005/8/layout/hProcess4"/>
    <dgm:cxn modelId="{FF62803E-8649-427D-8CD0-DC189D338F05}" srcId="{A9C842C6-B962-46C9-82C3-879AB3D8E850}" destId="{690F1094-A232-4EF1-A7CE-4BC72A3FE9DB}" srcOrd="4" destOrd="0" parTransId="{D5DD6B53-0732-458E-A639-A867FC3B4464}" sibTransId="{5D1CDAAF-C767-44B7-8A0B-DA5ABFC61DF9}"/>
    <dgm:cxn modelId="{CAD51E33-B005-48E1-B786-3F3CC8ED856B}" type="presOf" srcId="{D09B0AE3-9977-4193-A427-84765DF853B8}" destId="{6AC2E473-67FD-4F86-A7FD-17726780F9CF}" srcOrd="1" destOrd="2" presId="urn:microsoft.com/office/officeart/2005/8/layout/hProcess4"/>
    <dgm:cxn modelId="{012F1C54-45D1-476A-B517-CD321D59594D}" type="presOf" srcId="{D87D881D-7D59-4CD3-804C-BFBE501A7251}" destId="{6AC2E473-67FD-4F86-A7FD-17726780F9CF}" srcOrd="1" destOrd="0" presId="urn:microsoft.com/office/officeart/2005/8/layout/hProcess4"/>
    <dgm:cxn modelId="{F747B999-F91D-408B-B42D-6323C10841B0}" srcId="{2739957A-0DD1-47D2-BAB3-F88C5DFFB548}" destId="{453D35D5-8504-44F3-AA04-5C19C03CE1A2}" srcOrd="0" destOrd="0" parTransId="{6EDFE39B-CF4F-433C-8951-D9D4D84EB8F0}" sibTransId="{1BBF6F3E-A159-4CEC-93DC-D22D2CE29055}"/>
    <dgm:cxn modelId="{896A2299-E852-4BA8-9426-252A97299F7F}" type="presParOf" srcId="{2ED55A23-214F-458A-A34F-8AADC1F0F112}" destId="{99CDA1D6-F5EA-4071-8856-0BEA0F9B5C7F}" srcOrd="0" destOrd="0" presId="urn:microsoft.com/office/officeart/2005/8/layout/hProcess4"/>
    <dgm:cxn modelId="{5CA33A4B-3392-4645-8B30-2A4798CE499B}" type="presParOf" srcId="{2ED55A23-214F-458A-A34F-8AADC1F0F112}" destId="{061C35DD-F5CD-459E-9621-9029ECDBC585}" srcOrd="1" destOrd="0" presId="urn:microsoft.com/office/officeart/2005/8/layout/hProcess4"/>
    <dgm:cxn modelId="{457C4C32-29D6-4746-BE35-87ABCD9D48EE}" type="presParOf" srcId="{2ED55A23-214F-458A-A34F-8AADC1F0F112}" destId="{9714C8E3-4033-4AD4-B4D5-F68EA75AAF85}" srcOrd="2" destOrd="0" presId="urn:microsoft.com/office/officeart/2005/8/layout/hProcess4"/>
    <dgm:cxn modelId="{7DA6F213-1338-4655-8FA2-0E8F9BDDE3A4}" type="presParOf" srcId="{9714C8E3-4033-4AD4-B4D5-F68EA75AAF85}" destId="{EA741188-D7EE-41AA-9FDE-DB257A6CC475}" srcOrd="0" destOrd="0" presId="urn:microsoft.com/office/officeart/2005/8/layout/hProcess4"/>
    <dgm:cxn modelId="{55B77128-67D6-4BB8-96C7-28466BF934BF}" type="presParOf" srcId="{EA741188-D7EE-41AA-9FDE-DB257A6CC475}" destId="{41991EE3-CD88-4B37-861D-0274FF8C1AAA}" srcOrd="0" destOrd="0" presId="urn:microsoft.com/office/officeart/2005/8/layout/hProcess4"/>
    <dgm:cxn modelId="{84348881-74B3-44BF-A885-A2BD28280452}" type="presParOf" srcId="{EA741188-D7EE-41AA-9FDE-DB257A6CC475}" destId="{6632519C-C3A8-412D-B814-205C90481AC2}" srcOrd="1" destOrd="0" presId="urn:microsoft.com/office/officeart/2005/8/layout/hProcess4"/>
    <dgm:cxn modelId="{FFB2247D-1589-4DF3-9AEF-E0E145107124}" type="presParOf" srcId="{EA741188-D7EE-41AA-9FDE-DB257A6CC475}" destId="{5BD0E71A-1C15-4DE2-9F72-D8B55704034C}" srcOrd="2" destOrd="0" presId="urn:microsoft.com/office/officeart/2005/8/layout/hProcess4"/>
    <dgm:cxn modelId="{95856B2F-C084-46FD-BAB4-E6623E6420DA}" type="presParOf" srcId="{EA741188-D7EE-41AA-9FDE-DB257A6CC475}" destId="{6C42D6B5-E8B9-417B-A8D2-48899DDE9B95}" srcOrd="3" destOrd="0" presId="urn:microsoft.com/office/officeart/2005/8/layout/hProcess4"/>
    <dgm:cxn modelId="{2A451644-5DA3-4EFB-BC45-4121C45B21F8}" type="presParOf" srcId="{EA741188-D7EE-41AA-9FDE-DB257A6CC475}" destId="{0D5047BC-1DFC-48B0-8938-691BB9A04826}" srcOrd="4" destOrd="0" presId="urn:microsoft.com/office/officeart/2005/8/layout/hProcess4"/>
    <dgm:cxn modelId="{52AE08C9-4433-49F2-94A0-5029DF834A82}" type="presParOf" srcId="{9714C8E3-4033-4AD4-B4D5-F68EA75AAF85}" destId="{7B4DB2F3-DDE8-407A-9C67-60297BA5BF27}" srcOrd="1" destOrd="0" presId="urn:microsoft.com/office/officeart/2005/8/layout/hProcess4"/>
    <dgm:cxn modelId="{C004EC57-8C97-4264-AEAD-E92A37921385}" type="presParOf" srcId="{9714C8E3-4033-4AD4-B4D5-F68EA75AAF85}" destId="{B44B6FE5-DEFF-41B7-AA06-8354B3876BDB}" srcOrd="2" destOrd="0" presId="urn:microsoft.com/office/officeart/2005/8/layout/hProcess4"/>
    <dgm:cxn modelId="{18E31D2D-9B99-477D-9668-79168AAC6611}" type="presParOf" srcId="{B44B6FE5-DEFF-41B7-AA06-8354B3876BDB}" destId="{FBB7171D-0F9C-415D-B222-F8476F914252}" srcOrd="0" destOrd="0" presId="urn:microsoft.com/office/officeart/2005/8/layout/hProcess4"/>
    <dgm:cxn modelId="{5D793C28-2054-44F3-AE86-DC4C8262F3B5}" type="presParOf" srcId="{B44B6FE5-DEFF-41B7-AA06-8354B3876BDB}" destId="{5AB26DEB-0C9B-4B72-8D82-808F0CA31CE0}" srcOrd="1" destOrd="0" presId="urn:microsoft.com/office/officeart/2005/8/layout/hProcess4"/>
    <dgm:cxn modelId="{C0C3145D-3D54-4FD0-BD06-C5A9AEEB9A84}" type="presParOf" srcId="{B44B6FE5-DEFF-41B7-AA06-8354B3876BDB}" destId="{6AC2E473-67FD-4F86-A7FD-17726780F9CF}" srcOrd="2" destOrd="0" presId="urn:microsoft.com/office/officeart/2005/8/layout/hProcess4"/>
    <dgm:cxn modelId="{225947FA-E87A-4F9F-AB1D-5EF957E4D6F3}" type="presParOf" srcId="{B44B6FE5-DEFF-41B7-AA06-8354B3876BDB}" destId="{63B74A2C-FF8C-4D9C-BF3C-B8ADEC06EC98}" srcOrd="3" destOrd="0" presId="urn:microsoft.com/office/officeart/2005/8/layout/hProcess4"/>
    <dgm:cxn modelId="{9333C52B-4D27-4886-A2EF-E857C6480FAB}" type="presParOf" srcId="{B44B6FE5-DEFF-41B7-AA06-8354B3876BDB}" destId="{2C15070B-7889-4DBE-9A17-5A5E059A0B20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C91CB11-E9A5-4AAE-9533-7EFAD200D76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4CDC8C7-45EC-4C69-9050-FA2AF01278FD}">
      <dgm:prSet/>
      <dgm:spPr/>
      <dgm:t>
        <a:bodyPr/>
        <a:lstStyle/>
        <a:p>
          <a:pPr rtl="0"/>
          <a:r>
            <a:rPr lang="en-US" b="1" dirty="0" smtClean="0"/>
            <a:t>Objectives </a:t>
          </a:r>
          <a:endParaRPr lang="en-US" b="1" dirty="0"/>
        </a:p>
      </dgm:t>
    </dgm:pt>
    <dgm:pt modelId="{E2D7B460-329A-4855-82E0-2B1AE7690968}" type="parTrans" cxnId="{3E1533A6-8A79-49C1-BCC1-3C6CD2B7F371}">
      <dgm:prSet/>
      <dgm:spPr/>
      <dgm:t>
        <a:bodyPr/>
        <a:lstStyle/>
        <a:p>
          <a:endParaRPr lang="en-US"/>
        </a:p>
      </dgm:t>
    </dgm:pt>
    <dgm:pt modelId="{4BDE2DA8-EFFE-44CF-91D8-213E904DB223}" type="sibTrans" cxnId="{3E1533A6-8A79-49C1-BCC1-3C6CD2B7F371}">
      <dgm:prSet/>
      <dgm:spPr/>
      <dgm:t>
        <a:bodyPr/>
        <a:lstStyle/>
        <a:p>
          <a:endParaRPr lang="en-US"/>
        </a:p>
      </dgm:t>
    </dgm:pt>
    <dgm:pt modelId="{3CA74FC6-06C3-44B9-A477-5B3B3595A36D}">
      <dgm:prSet/>
      <dgm:spPr/>
      <dgm:t>
        <a:bodyPr/>
        <a:lstStyle/>
        <a:p>
          <a:pPr rtl="0"/>
          <a:r>
            <a:rPr lang="en-US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Enhance infrastructure development to reflate the economy</a:t>
          </a:r>
          <a:endParaRPr lang="en-US" dirty="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BC111086-1219-4FDD-9AB7-326AE5AB7865}" type="parTrans" cxnId="{7BFF8502-9363-4598-8366-C49DC4DC67AE}">
      <dgm:prSet/>
      <dgm:spPr/>
      <dgm:t>
        <a:bodyPr/>
        <a:lstStyle/>
        <a:p>
          <a:endParaRPr lang="en-US"/>
        </a:p>
      </dgm:t>
    </dgm:pt>
    <dgm:pt modelId="{EBDC036C-29AC-4BC4-A387-60D8A0787022}" type="sibTrans" cxnId="{7BFF8502-9363-4598-8366-C49DC4DC67AE}">
      <dgm:prSet/>
      <dgm:spPr/>
      <dgm:t>
        <a:bodyPr/>
        <a:lstStyle/>
        <a:p>
          <a:endParaRPr lang="en-US"/>
        </a:p>
      </dgm:t>
    </dgm:pt>
    <dgm:pt modelId="{6CAB9D19-3DFF-49DD-BE09-9D58321B6931}">
      <dgm:prSet/>
      <dgm:spPr/>
      <dgm:t>
        <a:bodyPr/>
        <a:lstStyle/>
        <a:p>
          <a:pPr rtl="0"/>
          <a:r>
            <a:rPr lang="en-US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Achieve inclusive growth</a:t>
          </a:r>
          <a:endParaRPr lang="en-US" dirty="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86CD32F1-696E-47B4-8615-1E1C1019C70A}" type="parTrans" cxnId="{3924EF80-364C-4F19-A669-EB9A52ACDBB3}">
      <dgm:prSet/>
      <dgm:spPr/>
      <dgm:t>
        <a:bodyPr/>
        <a:lstStyle/>
        <a:p>
          <a:endParaRPr lang="en-US"/>
        </a:p>
      </dgm:t>
    </dgm:pt>
    <dgm:pt modelId="{6EB10A24-D2CC-4303-B8D8-13FCBA462D89}" type="sibTrans" cxnId="{3924EF80-364C-4F19-A669-EB9A52ACDBB3}">
      <dgm:prSet/>
      <dgm:spPr/>
      <dgm:t>
        <a:bodyPr/>
        <a:lstStyle/>
        <a:p>
          <a:endParaRPr lang="en-US"/>
        </a:p>
      </dgm:t>
    </dgm:pt>
    <dgm:pt modelId="{951431E6-43E0-4A95-8149-9B57385ACAAD}">
      <dgm:prSet/>
      <dgm:spPr/>
      <dgm:t>
        <a:bodyPr/>
        <a:lstStyle/>
        <a:p>
          <a:pPr rtl="0"/>
          <a:r>
            <a:rPr lang="en-US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Create significant number of jobs</a:t>
          </a:r>
          <a:endParaRPr lang="en-US" dirty="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E9112ADD-AB7A-42FC-9896-8E6D56E74B49}" type="parTrans" cxnId="{65DAD786-7B87-45E3-B7FE-110D81FB40D0}">
      <dgm:prSet/>
      <dgm:spPr/>
      <dgm:t>
        <a:bodyPr/>
        <a:lstStyle/>
        <a:p>
          <a:endParaRPr lang="en-US"/>
        </a:p>
      </dgm:t>
    </dgm:pt>
    <dgm:pt modelId="{61576DFB-DEAC-427A-9943-E29E57BD03AF}" type="sibTrans" cxnId="{65DAD786-7B87-45E3-B7FE-110D81FB40D0}">
      <dgm:prSet/>
      <dgm:spPr/>
      <dgm:t>
        <a:bodyPr/>
        <a:lstStyle/>
        <a:p>
          <a:endParaRPr lang="en-US"/>
        </a:p>
      </dgm:t>
    </dgm:pt>
    <dgm:pt modelId="{793D118C-A63F-4DE8-BB71-8E64671CE379}">
      <dgm:prSet/>
      <dgm:spPr/>
      <dgm:t>
        <a:bodyPr/>
        <a:lstStyle/>
        <a:p>
          <a:pPr rtl="0"/>
          <a:r>
            <a:rPr lang="en-US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Cater for the poor and vulnerable</a:t>
          </a:r>
          <a:endParaRPr lang="en-US" dirty="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25CB2399-E085-42AF-BD41-4378C2AB3A95}" type="parTrans" cxnId="{58A2DAA4-08CE-462E-AD21-5E42BBF9127E}">
      <dgm:prSet/>
      <dgm:spPr/>
      <dgm:t>
        <a:bodyPr/>
        <a:lstStyle/>
        <a:p>
          <a:endParaRPr lang="en-US"/>
        </a:p>
      </dgm:t>
    </dgm:pt>
    <dgm:pt modelId="{02ABC886-AFD7-4BB3-8579-EDF788A7D789}" type="sibTrans" cxnId="{58A2DAA4-08CE-462E-AD21-5E42BBF9127E}">
      <dgm:prSet/>
      <dgm:spPr/>
      <dgm:t>
        <a:bodyPr/>
        <a:lstStyle/>
        <a:p>
          <a:endParaRPr lang="en-US"/>
        </a:p>
      </dgm:t>
    </dgm:pt>
    <dgm:pt modelId="{15B3E011-030C-4D20-9088-90A622789570}">
      <dgm:prSet/>
      <dgm:spPr/>
      <dgm:t>
        <a:bodyPr/>
        <a:lstStyle/>
        <a:p>
          <a:pPr rtl="0"/>
          <a:r>
            <a:rPr lang="en-US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Diversify the economy</a:t>
          </a:r>
          <a:endParaRPr lang="en-US" dirty="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AB48C44A-AC41-4B0E-96F9-B4C6F40CDAE1}" type="parTrans" cxnId="{EAD35079-A56B-4CE5-B090-4CC9614A3DF8}">
      <dgm:prSet/>
      <dgm:spPr/>
      <dgm:t>
        <a:bodyPr/>
        <a:lstStyle/>
        <a:p>
          <a:endParaRPr lang="en-US"/>
        </a:p>
      </dgm:t>
    </dgm:pt>
    <dgm:pt modelId="{25FDB481-E269-4916-94A7-823E81EA7C0A}" type="sibTrans" cxnId="{EAD35079-A56B-4CE5-B090-4CC9614A3DF8}">
      <dgm:prSet/>
      <dgm:spPr/>
      <dgm:t>
        <a:bodyPr/>
        <a:lstStyle/>
        <a:p>
          <a:endParaRPr lang="en-US"/>
        </a:p>
      </dgm:t>
    </dgm:pt>
    <dgm:pt modelId="{93F64362-7493-49A9-9B82-8FB75ED01A7A}">
      <dgm:prSet/>
      <dgm:spPr/>
      <dgm:t>
        <a:bodyPr/>
        <a:lstStyle/>
        <a:p>
          <a:pPr rtl="0"/>
          <a:r>
            <a:rPr lang="en-US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Mobilize greater public revenue</a:t>
          </a:r>
          <a:endParaRPr lang="en-US" dirty="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E0C750F9-DC50-4254-8B0A-CE6093F64A1A}" type="parTrans" cxnId="{3BB0F236-D5FF-4B21-B92A-EEC08926188F}">
      <dgm:prSet/>
      <dgm:spPr/>
      <dgm:t>
        <a:bodyPr/>
        <a:lstStyle/>
        <a:p>
          <a:endParaRPr lang="en-US"/>
        </a:p>
      </dgm:t>
    </dgm:pt>
    <dgm:pt modelId="{8FF3AB1A-572C-4648-900A-ABC505EF0A5A}" type="sibTrans" cxnId="{3BB0F236-D5FF-4B21-B92A-EEC08926188F}">
      <dgm:prSet/>
      <dgm:spPr/>
      <dgm:t>
        <a:bodyPr/>
        <a:lstStyle/>
        <a:p>
          <a:endParaRPr lang="en-US"/>
        </a:p>
      </dgm:t>
    </dgm:pt>
    <dgm:pt modelId="{0DEC683C-EDB0-4094-B040-E41ACBB5605B}" type="pres">
      <dgm:prSet presAssocID="{CC91CB11-E9A5-4AAE-9533-7EFAD200D76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0D81BC3-6D15-4B0B-BDB0-189985A65678}" type="pres">
      <dgm:prSet presAssocID="{24CDC8C7-45EC-4C69-9050-FA2AF01278FD}" presName="parentLin" presStyleCnt="0"/>
      <dgm:spPr/>
    </dgm:pt>
    <dgm:pt modelId="{D2630ACA-75CC-4804-BFD9-8498651DF65C}" type="pres">
      <dgm:prSet presAssocID="{24CDC8C7-45EC-4C69-9050-FA2AF01278FD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995E198D-A5FF-45F7-A727-65492EEA5A9A}" type="pres">
      <dgm:prSet presAssocID="{24CDC8C7-45EC-4C69-9050-FA2AF01278FD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7590A2-9A98-4BDD-B65A-C73BE4C48190}" type="pres">
      <dgm:prSet presAssocID="{24CDC8C7-45EC-4C69-9050-FA2AF01278FD}" presName="negativeSpace" presStyleCnt="0"/>
      <dgm:spPr/>
    </dgm:pt>
    <dgm:pt modelId="{777C1EEF-A2AB-4EFE-BC1D-9F6CCDC6BD37}" type="pres">
      <dgm:prSet presAssocID="{24CDC8C7-45EC-4C69-9050-FA2AF01278FD}" presName="childText" presStyleLbl="conFgAcc1" presStyleIdx="0" presStyleCnt="1" custScaleX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2D5DB71-4313-433E-96A7-CCA9F7F8E090}" type="presOf" srcId="{951431E6-43E0-4A95-8149-9B57385ACAAD}" destId="{777C1EEF-A2AB-4EFE-BC1D-9F6CCDC6BD37}" srcOrd="0" destOrd="2" presId="urn:microsoft.com/office/officeart/2005/8/layout/list1"/>
    <dgm:cxn modelId="{EAD35079-A56B-4CE5-B090-4CC9614A3DF8}" srcId="{24CDC8C7-45EC-4C69-9050-FA2AF01278FD}" destId="{15B3E011-030C-4D20-9088-90A622789570}" srcOrd="4" destOrd="0" parTransId="{AB48C44A-AC41-4B0E-96F9-B4C6F40CDAE1}" sibTransId="{25FDB481-E269-4916-94A7-823E81EA7C0A}"/>
    <dgm:cxn modelId="{04CEF4DC-BCB6-49D0-B8D4-12382DDFFE2D}" type="presOf" srcId="{793D118C-A63F-4DE8-BB71-8E64671CE379}" destId="{777C1EEF-A2AB-4EFE-BC1D-9F6CCDC6BD37}" srcOrd="0" destOrd="3" presId="urn:microsoft.com/office/officeart/2005/8/layout/list1"/>
    <dgm:cxn modelId="{58A2DAA4-08CE-462E-AD21-5E42BBF9127E}" srcId="{24CDC8C7-45EC-4C69-9050-FA2AF01278FD}" destId="{793D118C-A63F-4DE8-BB71-8E64671CE379}" srcOrd="3" destOrd="0" parTransId="{25CB2399-E085-42AF-BD41-4378C2AB3A95}" sibTransId="{02ABC886-AFD7-4BB3-8579-EDF788A7D789}"/>
    <dgm:cxn modelId="{3BB0F236-D5FF-4B21-B92A-EEC08926188F}" srcId="{24CDC8C7-45EC-4C69-9050-FA2AF01278FD}" destId="{93F64362-7493-49A9-9B82-8FB75ED01A7A}" srcOrd="5" destOrd="0" parTransId="{E0C750F9-DC50-4254-8B0A-CE6093F64A1A}" sibTransId="{8FF3AB1A-572C-4648-900A-ABC505EF0A5A}"/>
    <dgm:cxn modelId="{5849D0C8-6934-472A-8D6E-A42D0C930548}" type="presOf" srcId="{15B3E011-030C-4D20-9088-90A622789570}" destId="{777C1EEF-A2AB-4EFE-BC1D-9F6CCDC6BD37}" srcOrd="0" destOrd="4" presId="urn:microsoft.com/office/officeart/2005/8/layout/list1"/>
    <dgm:cxn modelId="{962C734A-08CD-4599-8E01-EE212B7F2785}" type="presOf" srcId="{24CDC8C7-45EC-4C69-9050-FA2AF01278FD}" destId="{995E198D-A5FF-45F7-A727-65492EEA5A9A}" srcOrd="1" destOrd="0" presId="urn:microsoft.com/office/officeart/2005/8/layout/list1"/>
    <dgm:cxn modelId="{65DAD786-7B87-45E3-B7FE-110D81FB40D0}" srcId="{24CDC8C7-45EC-4C69-9050-FA2AF01278FD}" destId="{951431E6-43E0-4A95-8149-9B57385ACAAD}" srcOrd="2" destOrd="0" parTransId="{E9112ADD-AB7A-42FC-9896-8E6D56E74B49}" sibTransId="{61576DFB-DEAC-427A-9943-E29E57BD03AF}"/>
    <dgm:cxn modelId="{3924EF80-364C-4F19-A669-EB9A52ACDBB3}" srcId="{24CDC8C7-45EC-4C69-9050-FA2AF01278FD}" destId="{6CAB9D19-3DFF-49DD-BE09-9D58321B6931}" srcOrd="1" destOrd="0" parTransId="{86CD32F1-696E-47B4-8615-1E1C1019C70A}" sibTransId="{6EB10A24-D2CC-4303-B8D8-13FCBA462D89}"/>
    <dgm:cxn modelId="{476CCDBC-490E-475A-AF76-2978D7C14031}" type="presOf" srcId="{3CA74FC6-06C3-44B9-A477-5B3B3595A36D}" destId="{777C1EEF-A2AB-4EFE-BC1D-9F6CCDC6BD37}" srcOrd="0" destOrd="0" presId="urn:microsoft.com/office/officeart/2005/8/layout/list1"/>
    <dgm:cxn modelId="{7BFF8502-9363-4598-8366-C49DC4DC67AE}" srcId="{24CDC8C7-45EC-4C69-9050-FA2AF01278FD}" destId="{3CA74FC6-06C3-44B9-A477-5B3B3595A36D}" srcOrd="0" destOrd="0" parTransId="{BC111086-1219-4FDD-9AB7-326AE5AB7865}" sibTransId="{EBDC036C-29AC-4BC4-A387-60D8A0787022}"/>
    <dgm:cxn modelId="{DE6E09E0-E0B5-4E59-9792-5F12E33EBA6C}" type="presOf" srcId="{CC91CB11-E9A5-4AAE-9533-7EFAD200D765}" destId="{0DEC683C-EDB0-4094-B040-E41ACBB5605B}" srcOrd="0" destOrd="0" presId="urn:microsoft.com/office/officeart/2005/8/layout/list1"/>
    <dgm:cxn modelId="{4A27427E-D631-4538-9FBF-EBB3EF56356C}" type="presOf" srcId="{93F64362-7493-49A9-9B82-8FB75ED01A7A}" destId="{777C1EEF-A2AB-4EFE-BC1D-9F6CCDC6BD37}" srcOrd="0" destOrd="5" presId="urn:microsoft.com/office/officeart/2005/8/layout/list1"/>
    <dgm:cxn modelId="{271897A5-D667-47BA-9851-BA5B000454C4}" type="presOf" srcId="{24CDC8C7-45EC-4C69-9050-FA2AF01278FD}" destId="{D2630ACA-75CC-4804-BFD9-8498651DF65C}" srcOrd="0" destOrd="0" presId="urn:microsoft.com/office/officeart/2005/8/layout/list1"/>
    <dgm:cxn modelId="{3E1533A6-8A79-49C1-BCC1-3C6CD2B7F371}" srcId="{CC91CB11-E9A5-4AAE-9533-7EFAD200D765}" destId="{24CDC8C7-45EC-4C69-9050-FA2AF01278FD}" srcOrd="0" destOrd="0" parTransId="{E2D7B460-329A-4855-82E0-2B1AE7690968}" sibTransId="{4BDE2DA8-EFFE-44CF-91D8-213E904DB223}"/>
    <dgm:cxn modelId="{6E7BD653-579D-413B-9A33-98782BBC71BC}" type="presOf" srcId="{6CAB9D19-3DFF-49DD-BE09-9D58321B6931}" destId="{777C1EEF-A2AB-4EFE-BC1D-9F6CCDC6BD37}" srcOrd="0" destOrd="1" presId="urn:microsoft.com/office/officeart/2005/8/layout/list1"/>
    <dgm:cxn modelId="{642A8571-E4C1-43D1-873E-9FF394F82AEA}" type="presParOf" srcId="{0DEC683C-EDB0-4094-B040-E41ACBB5605B}" destId="{50D81BC3-6D15-4B0B-BDB0-189985A65678}" srcOrd="0" destOrd="0" presId="urn:microsoft.com/office/officeart/2005/8/layout/list1"/>
    <dgm:cxn modelId="{E50548F1-F162-4091-BBDB-E4185C1E289E}" type="presParOf" srcId="{50D81BC3-6D15-4B0B-BDB0-189985A65678}" destId="{D2630ACA-75CC-4804-BFD9-8498651DF65C}" srcOrd="0" destOrd="0" presId="urn:microsoft.com/office/officeart/2005/8/layout/list1"/>
    <dgm:cxn modelId="{78F41659-78FB-45CD-8856-B1CB5704853C}" type="presParOf" srcId="{50D81BC3-6D15-4B0B-BDB0-189985A65678}" destId="{995E198D-A5FF-45F7-A727-65492EEA5A9A}" srcOrd="1" destOrd="0" presId="urn:microsoft.com/office/officeart/2005/8/layout/list1"/>
    <dgm:cxn modelId="{297E9772-4689-4AE7-BAB3-CC1560B18B09}" type="presParOf" srcId="{0DEC683C-EDB0-4094-B040-E41ACBB5605B}" destId="{007590A2-9A98-4BDD-B65A-C73BE4C48190}" srcOrd="1" destOrd="0" presId="urn:microsoft.com/office/officeart/2005/8/layout/list1"/>
    <dgm:cxn modelId="{F28EE0AD-3D11-4444-A13E-182F6035AC2F}" type="presParOf" srcId="{0DEC683C-EDB0-4094-B040-E41ACBB5605B}" destId="{777C1EEF-A2AB-4EFE-BC1D-9F6CCDC6BD37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DA06965-CABD-4C23-AAB2-7E441E50839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A2E7989-C25D-4712-B8D2-94E304F7A848}">
      <dgm:prSet/>
      <dgm:spPr/>
      <dgm:t>
        <a:bodyPr/>
        <a:lstStyle/>
        <a:p>
          <a:pPr rtl="0"/>
          <a:r>
            <a:rPr lang="en-US" b="1" dirty="0" smtClean="0"/>
            <a:t>Key Assumptions and Targets</a:t>
          </a:r>
          <a:endParaRPr lang="en-US" b="1" dirty="0"/>
        </a:p>
      </dgm:t>
    </dgm:pt>
    <dgm:pt modelId="{3760867B-53F0-4780-AF8B-ADAC78E30CF2}" type="parTrans" cxnId="{63A6B749-B6DB-4C69-A6B0-E3CF59DDA91C}">
      <dgm:prSet/>
      <dgm:spPr/>
      <dgm:t>
        <a:bodyPr/>
        <a:lstStyle/>
        <a:p>
          <a:endParaRPr lang="en-US"/>
        </a:p>
      </dgm:t>
    </dgm:pt>
    <dgm:pt modelId="{75B24D9A-1639-4476-9AE8-2CD3FD4D608A}" type="sibTrans" cxnId="{63A6B749-B6DB-4C69-A6B0-E3CF59DDA91C}">
      <dgm:prSet/>
      <dgm:spPr/>
      <dgm:t>
        <a:bodyPr/>
        <a:lstStyle/>
        <a:p>
          <a:endParaRPr lang="en-US"/>
        </a:p>
      </dgm:t>
    </dgm:pt>
    <dgm:pt modelId="{177BF530-559B-47AF-9A95-7044EA0D68DF}">
      <dgm:prSet/>
      <dgm:spPr/>
      <dgm:t>
        <a:bodyPr/>
        <a:lstStyle/>
        <a:p>
          <a:pPr rtl="0">
            <a:spcBef>
              <a:spcPts val="1200"/>
            </a:spcBef>
            <a:spcAft>
              <a:spcPts val="600"/>
            </a:spcAft>
          </a:pPr>
          <a:r>
            <a:rPr lang="en-US" dirty="0" smtClean="0">
              <a:latin typeface="Arial" pitchFamily="34" charset="0"/>
              <a:cs typeface="Arial" pitchFamily="34" charset="0"/>
            </a:rPr>
            <a:t>Benchmark price of US$38/barrel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19DBB524-BB52-47E0-91BC-EE0D6034F915}" type="parTrans" cxnId="{F001D3AC-9988-4B53-AA1E-8CF66C65E5AD}">
      <dgm:prSet/>
      <dgm:spPr/>
      <dgm:t>
        <a:bodyPr/>
        <a:lstStyle/>
        <a:p>
          <a:endParaRPr lang="en-US"/>
        </a:p>
      </dgm:t>
    </dgm:pt>
    <dgm:pt modelId="{47216A03-A20F-462F-A77D-26955382008C}" type="sibTrans" cxnId="{F001D3AC-9988-4B53-AA1E-8CF66C65E5AD}">
      <dgm:prSet/>
      <dgm:spPr/>
      <dgm:t>
        <a:bodyPr/>
        <a:lstStyle/>
        <a:p>
          <a:endParaRPr lang="en-US"/>
        </a:p>
      </dgm:t>
    </dgm:pt>
    <dgm:pt modelId="{13F258E7-A792-49C1-B569-1E4FF8DA0AE9}">
      <dgm:prSet/>
      <dgm:spPr/>
      <dgm:t>
        <a:bodyPr/>
        <a:lstStyle/>
        <a:p>
          <a:pPr rtl="0">
            <a:spcBef>
              <a:spcPts val="1200"/>
            </a:spcBef>
            <a:spcAft>
              <a:spcPts val="600"/>
            </a:spcAft>
          </a:pPr>
          <a:r>
            <a:rPr lang="en-US" dirty="0" smtClean="0">
              <a:latin typeface="Arial" pitchFamily="34" charset="0"/>
              <a:cs typeface="Arial" pitchFamily="34" charset="0"/>
            </a:rPr>
            <a:t>Production estimate of 2.2mbpd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4CDAB23B-95BB-47FF-BC30-CCE1DC26DBB8}" type="parTrans" cxnId="{E21CF7A0-485D-4031-8EDC-142B945A5834}">
      <dgm:prSet/>
      <dgm:spPr/>
      <dgm:t>
        <a:bodyPr/>
        <a:lstStyle/>
        <a:p>
          <a:endParaRPr lang="en-US"/>
        </a:p>
      </dgm:t>
    </dgm:pt>
    <dgm:pt modelId="{A5628A23-7BCC-4DEF-9411-E282034E5A1F}" type="sibTrans" cxnId="{E21CF7A0-485D-4031-8EDC-142B945A5834}">
      <dgm:prSet/>
      <dgm:spPr/>
      <dgm:t>
        <a:bodyPr/>
        <a:lstStyle/>
        <a:p>
          <a:endParaRPr lang="en-US"/>
        </a:p>
      </dgm:t>
    </dgm:pt>
    <dgm:pt modelId="{F2A245D2-B9B8-4AE7-9840-AC9233F8D0CF}">
      <dgm:prSet/>
      <dgm:spPr/>
      <dgm:t>
        <a:bodyPr/>
        <a:lstStyle/>
        <a:p>
          <a:pPr rtl="0">
            <a:spcBef>
              <a:spcPts val="1200"/>
            </a:spcBef>
            <a:spcAft>
              <a:spcPts val="600"/>
            </a:spcAft>
          </a:pPr>
          <a:r>
            <a:rPr lang="en-US" dirty="0" smtClean="0">
              <a:latin typeface="Arial" pitchFamily="34" charset="0"/>
              <a:cs typeface="Arial" pitchFamily="34" charset="0"/>
            </a:rPr>
            <a:t>Exchange rate of N197/$1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3C82F6A5-7CE0-4C57-8D55-CDE99400160D}" type="parTrans" cxnId="{F0B141EE-8939-4DA6-A75D-C2E193C6434D}">
      <dgm:prSet/>
      <dgm:spPr/>
      <dgm:t>
        <a:bodyPr/>
        <a:lstStyle/>
        <a:p>
          <a:endParaRPr lang="en-US"/>
        </a:p>
      </dgm:t>
    </dgm:pt>
    <dgm:pt modelId="{660E8A6B-B17D-4549-8E3A-35C99841E4D8}" type="sibTrans" cxnId="{F0B141EE-8939-4DA6-A75D-C2E193C6434D}">
      <dgm:prSet/>
      <dgm:spPr/>
      <dgm:t>
        <a:bodyPr/>
        <a:lstStyle/>
        <a:p>
          <a:endParaRPr lang="en-US"/>
        </a:p>
      </dgm:t>
    </dgm:pt>
    <dgm:pt modelId="{FF733528-901E-4DE6-AEA1-F8CE6A297083}">
      <dgm:prSet/>
      <dgm:spPr/>
      <dgm:t>
        <a:bodyPr/>
        <a:lstStyle/>
        <a:p>
          <a:pPr rtl="0">
            <a:spcBef>
              <a:spcPts val="1200"/>
            </a:spcBef>
            <a:spcAft>
              <a:spcPts val="600"/>
            </a:spcAft>
          </a:pPr>
          <a:r>
            <a:rPr lang="en-US" dirty="0" smtClean="0">
              <a:latin typeface="Arial" pitchFamily="34" charset="0"/>
              <a:cs typeface="Arial" pitchFamily="34" charset="0"/>
            </a:rPr>
            <a:t>Inflation rate of 9.81%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78BBCF13-C870-4983-9A28-A8141AD23201}" type="parTrans" cxnId="{DDA2E515-D982-4BB7-8AB4-0FDC6F72CED9}">
      <dgm:prSet/>
      <dgm:spPr/>
      <dgm:t>
        <a:bodyPr/>
        <a:lstStyle/>
        <a:p>
          <a:endParaRPr lang="en-US"/>
        </a:p>
      </dgm:t>
    </dgm:pt>
    <dgm:pt modelId="{9894D93E-57E3-4C80-A128-A94623A4A6DD}" type="sibTrans" cxnId="{DDA2E515-D982-4BB7-8AB4-0FDC6F72CED9}">
      <dgm:prSet/>
      <dgm:spPr/>
      <dgm:t>
        <a:bodyPr/>
        <a:lstStyle/>
        <a:p>
          <a:endParaRPr lang="en-US"/>
        </a:p>
      </dgm:t>
    </dgm:pt>
    <dgm:pt modelId="{9333772A-3A24-411D-9F93-3C34EE9B4461}">
      <dgm:prSet/>
      <dgm:spPr/>
      <dgm:t>
        <a:bodyPr/>
        <a:lstStyle/>
        <a:p>
          <a:pPr rtl="0">
            <a:spcBef>
              <a:spcPts val="1200"/>
            </a:spcBef>
            <a:spcAft>
              <a:spcPts val="600"/>
            </a:spcAft>
          </a:pPr>
          <a:r>
            <a:rPr lang="en-US" dirty="0" smtClean="0">
              <a:latin typeface="Arial" pitchFamily="34" charset="0"/>
              <a:cs typeface="Arial" pitchFamily="34" charset="0"/>
            </a:rPr>
            <a:t>Fiscal Deficit to GDP ration of less than 3%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0B067252-FF6C-4115-9FC9-D6BB28E44A4B}" type="parTrans" cxnId="{813D7FF6-1E22-4ECE-8283-EE8A4A51A828}">
      <dgm:prSet/>
      <dgm:spPr/>
      <dgm:t>
        <a:bodyPr/>
        <a:lstStyle/>
        <a:p>
          <a:endParaRPr lang="en-US"/>
        </a:p>
      </dgm:t>
    </dgm:pt>
    <dgm:pt modelId="{28F6E0B8-03A9-472C-88BF-2D3B64EA7330}" type="sibTrans" cxnId="{813D7FF6-1E22-4ECE-8283-EE8A4A51A828}">
      <dgm:prSet/>
      <dgm:spPr/>
      <dgm:t>
        <a:bodyPr/>
        <a:lstStyle/>
        <a:p>
          <a:endParaRPr lang="en-US"/>
        </a:p>
      </dgm:t>
    </dgm:pt>
    <dgm:pt modelId="{371F3C05-A236-4223-9177-20447C675FAA}">
      <dgm:prSet/>
      <dgm:spPr/>
      <dgm:t>
        <a:bodyPr/>
        <a:lstStyle/>
        <a:p>
          <a:pPr rtl="0">
            <a:spcBef>
              <a:spcPts val="1200"/>
            </a:spcBef>
            <a:spcAft>
              <a:spcPts val="600"/>
            </a:spcAft>
          </a:pPr>
          <a:r>
            <a:rPr lang="en-US" dirty="0" smtClean="0">
              <a:latin typeface="Arial" pitchFamily="34" charset="0"/>
              <a:cs typeface="Arial" pitchFamily="34" charset="0"/>
            </a:rPr>
            <a:t>GDP growth rate of 4.4%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551430D3-0943-4B9B-A8B9-DAD9961520F9}" type="parTrans" cxnId="{491EB915-436F-44FB-8A05-1F907F6608AF}">
      <dgm:prSet/>
      <dgm:spPr/>
      <dgm:t>
        <a:bodyPr/>
        <a:lstStyle/>
        <a:p>
          <a:endParaRPr lang="en-US"/>
        </a:p>
      </dgm:t>
    </dgm:pt>
    <dgm:pt modelId="{1B09EAEA-8C34-474C-B64A-66D3C4E721A8}" type="sibTrans" cxnId="{491EB915-436F-44FB-8A05-1F907F6608AF}">
      <dgm:prSet/>
      <dgm:spPr/>
      <dgm:t>
        <a:bodyPr/>
        <a:lstStyle/>
        <a:p>
          <a:endParaRPr lang="en-US"/>
        </a:p>
      </dgm:t>
    </dgm:pt>
    <dgm:pt modelId="{20792642-8AA8-4886-BEC3-71AD1B97EF99}" type="pres">
      <dgm:prSet presAssocID="{5DA06965-CABD-4C23-AAB2-7E441E50839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7AD5B7B-E725-457B-A769-5D47A076C365}" type="pres">
      <dgm:prSet presAssocID="{3A2E7989-C25D-4712-B8D2-94E304F7A848}" presName="parentLin" presStyleCnt="0"/>
      <dgm:spPr/>
    </dgm:pt>
    <dgm:pt modelId="{65AAA169-7792-4A95-B4EC-79A3C1E274C7}" type="pres">
      <dgm:prSet presAssocID="{3A2E7989-C25D-4712-B8D2-94E304F7A848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F56EF209-6BD8-4BC9-8E12-6C03C39D20E7}" type="pres">
      <dgm:prSet presAssocID="{3A2E7989-C25D-4712-B8D2-94E304F7A84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7CE77E-C08B-4044-95BD-15CF4E3E1AF7}" type="pres">
      <dgm:prSet presAssocID="{3A2E7989-C25D-4712-B8D2-94E304F7A848}" presName="negativeSpace" presStyleCnt="0"/>
      <dgm:spPr/>
    </dgm:pt>
    <dgm:pt modelId="{90DCCF2E-D1D9-4A6B-A68B-36C31A40CB6F}" type="pres">
      <dgm:prSet presAssocID="{3A2E7989-C25D-4712-B8D2-94E304F7A848}" presName="childText" presStyleLbl="conFgAcc1" presStyleIdx="0" presStyleCnt="1" custScaleX="92177" custScaleY="1540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91EB915-436F-44FB-8A05-1F907F6608AF}" srcId="{3A2E7989-C25D-4712-B8D2-94E304F7A848}" destId="{371F3C05-A236-4223-9177-20447C675FAA}" srcOrd="5" destOrd="0" parTransId="{551430D3-0943-4B9B-A8B9-DAD9961520F9}" sibTransId="{1B09EAEA-8C34-474C-B64A-66D3C4E721A8}"/>
    <dgm:cxn modelId="{F0B141EE-8939-4DA6-A75D-C2E193C6434D}" srcId="{3A2E7989-C25D-4712-B8D2-94E304F7A848}" destId="{F2A245D2-B9B8-4AE7-9840-AC9233F8D0CF}" srcOrd="2" destOrd="0" parTransId="{3C82F6A5-7CE0-4C57-8D55-CDE99400160D}" sibTransId="{660E8A6B-B17D-4549-8E3A-35C99841E4D8}"/>
    <dgm:cxn modelId="{813D7FF6-1E22-4ECE-8283-EE8A4A51A828}" srcId="{3A2E7989-C25D-4712-B8D2-94E304F7A848}" destId="{9333772A-3A24-411D-9F93-3C34EE9B4461}" srcOrd="4" destOrd="0" parTransId="{0B067252-FF6C-4115-9FC9-D6BB28E44A4B}" sibTransId="{28F6E0B8-03A9-472C-88BF-2D3B64EA7330}"/>
    <dgm:cxn modelId="{D35F3741-50C2-47D0-9D7F-C07B57B97178}" type="presOf" srcId="{5DA06965-CABD-4C23-AAB2-7E441E508397}" destId="{20792642-8AA8-4886-BEC3-71AD1B97EF99}" srcOrd="0" destOrd="0" presId="urn:microsoft.com/office/officeart/2005/8/layout/list1"/>
    <dgm:cxn modelId="{7EBCC8C4-F7AE-41A5-AF65-DDC4F18ECC3E}" type="presOf" srcId="{9333772A-3A24-411D-9F93-3C34EE9B4461}" destId="{90DCCF2E-D1D9-4A6B-A68B-36C31A40CB6F}" srcOrd="0" destOrd="4" presId="urn:microsoft.com/office/officeart/2005/8/layout/list1"/>
    <dgm:cxn modelId="{86D4C22C-E9DC-4193-9E91-CC3B8C08C7C1}" type="presOf" srcId="{F2A245D2-B9B8-4AE7-9840-AC9233F8D0CF}" destId="{90DCCF2E-D1D9-4A6B-A68B-36C31A40CB6F}" srcOrd="0" destOrd="2" presId="urn:microsoft.com/office/officeart/2005/8/layout/list1"/>
    <dgm:cxn modelId="{94709112-A8D5-431E-B27A-80A779D9FF25}" type="presOf" srcId="{FF733528-901E-4DE6-AEA1-F8CE6A297083}" destId="{90DCCF2E-D1D9-4A6B-A68B-36C31A40CB6F}" srcOrd="0" destOrd="3" presId="urn:microsoft.com/office/officeart/2005/8/layout/list1"/>
    <dgm:cxn modelId="{DDA2E515-D982-4BB7-8AB4-0FDC6F72CED9}" srcId="{3A2E7989-C25D-4712-B8D2-94E304F7A848}" destId="{FF733528-901E-4DE6-AEA1-F8CE6A297083}" srcOrd="3" destOrd="0" parTransId="{78BBCF13-C870-4983-9A28-A8141AD23201}" sibTransId="{9894D93E-57E3-4C80-A128-A94623A4A6DD}"/>
    <dgm:cxn modelId="{E0F0A994-36BC-4C0D-9340-3D64F1C505CF}" type="presOf" srcId="{371F3C05-A236-4223-9177-20447C675FAA}" destId="{90DCCF2E-D1D9-4A6B-A68B-36C31A40CB6F}" srcOrd="0" destOrd="5" presId="urn:microsoft.com/office/officeart/2005/8/layout/list1"/>
    <dgm:cxn modelId="{63A6B749-B6DB-4C69-A6B0-E3CF59DDA91C}" srcId="{5DA06965-CABD-4C23-AAB2-7E441E508397}" destId="{3A2E7989-C25D-4712-B8D2-94E304F7A848}" srcOrd="0" destOrd="0" parTransId="{3760867B-53F0-4780-AF8B-ADAC78E30CF2}" sibTransId="{75B24D9A-1639-4476-9AE8-2CD3FD4D608A}"/>
    <dgm:cxn modelId="{84DF546B-1267-410C-817F-88F6E4154D8E}" type="presOf" srcId="{13F258E7-A792-49C1-B569-1E4FF8DA0AE9}" destId="{90DCCF2E-D1D9-4A6B-A68B-36C31A40CB6F}" srcOrd="0" destOrd="1" presId="urn:microsoft.com/office/officeart/2005/8/layout/list1"/>
    <dgm:cxn modelId="{CCA5348B-16A0-4E48-86A3-0F141E5E7BC2}" type="presOf" srcId="{3A2E7989-C25D-4712-B8D2-94E304F7A848}" destId="{F56EF209-6BD8-4BC9-8E12-6C03C39D20E7}" srcOrd="1" destOrd="0" presId="urn:microsoft.com/office/officeart/2005/8/layout/list1"/>
    <dgm:cxn modelId="{7EE85739-CD67-4A07-AEB5-9EC280E0BEBC}" type="presOf" srcId="{3A2E7989-C25D-4712-B8D2-94E304F7A848}" destId="{65AAA169-7792-4A95-B4EC-79A3C1E274C7}" srcOrd="0" destOrd="0" presId="urn:microsoft.com/office/officeart/2005/8/layout/list1"/>
    <dgm:cxn modelId="{E21CF7A0-485D-4031-8EDC-142B945A5834}" srcId="{3A2E7989-C25D-4712-B8D2-94E304F7A848}" destId="{13F258E7-A792-49C1-B569-1E4FF8DA0AE9}" srcOrd="1" destOrd="0" parTransId="{4CDAB23B-95BB-47FF-BC30-CCE1DC26DBB8}" sibTransId="{A5628A23-7BCC-4DEF-9411-E282034E5A1F}"/>
    <dgm:cxn modelId="{F001D3AC-9988-4B53-AA1E-8CF66C65E5AD}" srcId="{3A2E7989-C25D-4712-B8D2-94E304F7A848}" destId="{177BF530-559B-47AF-9A95-7044EA0D68DF}" srcOrd="0" destOrd="0" parTransId="{19DBB524-BB52-47E0-91BC-EE0D6034F915}" sibTransId="{47216A03-A20F-462F-A77D-26955382008C}"/>
    <dgm:cxn modelId="{2420B58A-4A1B-4857-9344-FB3CC98B71D9}" type="presOf" srcId="{177BF530-559B-47AF-9A95-7044EA0D68DF}" destId="{90DCCF2E-D1D9-4A6B-A68B-36C31A40CB6F}" srcOrd="0" destOrd="0" presId="urn:microsoft.com/office/officeart/2005/8/layout/list1"/>
    <dgm:cxn modelId="{58F5F3D8-9E1D-4C79-A6BA-E841FA4E4649}" type="presParOf" srcId="{20792642-8AA8-4886-BEC3-71AD1B97EF99}" destId="{B7AD5B7B-E725-457B-A769-5D47A076C365}" srcOrd="0" destOrd="0" presId="urn:microsoft.com/office/officeart/2005/8/layout/list1"/>
    <dgm:cxn modelId="{85901F27-4ED1-483B-88DE-98EDA55FB78F}" type="presParOf" srcId="{B7AD5B7B-E725-457B-A769-5D47A076C365}" destId="{65AAA169-7792-4A95-B4EC-79A3C1E274C7}" srcOrd="0" destOrd="0" presId="urn:microsoft.com/office/officeart/2005/8/layout/list1"/>
    <dgm:cxn modelId="{4886D1FF-BDCF-4D87-A5E5-2AF6EEBEDB15}" type="presParOf" srcId="{B7AD5B7B-E725-457B-A769-5D47A076C365}" destId="{F56EF209-6BD8-4BC9-8E12-6C03C39D20E7}" srcOrd="1" destOrd="0" presId="urn:microsoft.com/office/officeart/2005/8/layout/list1"/>
    <dgm:cxn modelId="{DBED50F3-7197-4A50-B431-46913C43DA83}" type="presParOf" srcId="{20792642-8AA8-4886-BEC3-71AD1B97EF99}" destId="{7C7CE77E-C08B-4044-95BD-15CF4E3E1AF7}" srcOrd="1" destOrd="0" presId="urn:microsoft.com/office/officeart/2005/8/layout/list1"/>
    <dgm:cxn modelId="{28DCCFD5-D309-424B-9491-5D946F30709F}" type="presParOf" srcId="{20792642-8AA8-4886-BEC3-71AD1B97EF99}" destId="{90DCCF2E-D1D9-4A6B-A68B-36C31A40CB6F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7A04430-7207-497F-BBE4-64BC53A4560E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E0ED4BC-F39B-4BC3-9888-412D5CB9B47C}">
      <dgm:prSet phldrT="[Text]"/>
      <dgm:spPr/>
      <dgm:t>
        <a:bodyPr/>
        <a:lstStyle/>
        <a:p>
          <a:r>
            <a:rPr lang="en-US" dirty="0" smtClean="0"/>
            <a:t>Oil revenue </a:t>
          </a:r>
          <a:r>
            <a:rPr lang="en-US" dirty="0" smtClean="0">
              <a:latin typeface="Calibri"/>
            </a:rPr>
            <a:t>₦0.72tn (18.65%)</a:t>
          </a:r>
          <a:endParaRPr lang="en-US" dirty="0"/>
        </a:p>
      </dgm:t>
    </dgm:pt>
    <dgm:pt modelId="{9A3357B2-7383-4A03-998E-F6EC3D53436A}" type="parTrans" cxnId="{28184261-F301-4EFA-9708-2CB77C987367}">
      <dgm:prSet/>
      <dgm:spPr/>
      <dgm:t>
        <a:bodyPr/>
        <a:lstStyle/>
        <a:p>
          <a:endParaRPr lang="en-US"/>
        </a:p>
      </dgm:t>
    </dgm:pt>
    <dgm:pt modelId="{4E6EB72C-CE60-477F-8BC7-301EA33CEA1C}" type="sibTrans" cxnId="{28184261-F301-4EFA-9708-2CB77C987367}">
      <dgm:prSet/>
      <dgm:spPr/>
      <dgm:t>
        <a:bodyPr/>
        <a:lstStyle/>
        <a:p>
          <a:endParaRPr lang="en-US"/>
        </a:p>
      </dgm:t>
    </dgm:pt>
    <dgm:pt modelId="{99349AA7-BB02-45B8-A76D-D203EC001203}">
      <dgm:prSet phldrT="[Text]" custT="1"/>
      <dgm:spPr/>
      <dgm:t>
        <a:bodyPr/>
        <a:lstStyle/>
        <a:p>
          <a:r>
            <a:rPr lang="en-US" sz="1800" b="1" dirty="0" smtClean="0"/>
            <a:t>Over all Fiscal Deficit </a:t>
          </a:r>
          <a:r>
            <a:rPr lang="en-US" sz="1800" b="1" dirty="0" smtClean="0">
              <a:latin typeface="Calibri"/>
            </a:rPr>
            <a:t>₦2.2 trillion</a:t>
          </a:r>
          <a:endParaRPr lang="en-US" sz="1800" b="1" dirty="0"/>
        </a:p>
      </dgm:t>
    </dgm:pt>
    <dgm:pt modelId="{E04FB8B3-800F-4F49-84BF-F7C6717F05FE}" type="parTrans" cxnId="{983CF062-1FCA-44DE-B235-535B29C65984}">
      <dgm:prSet/>
      <dgm:spPr/>
      <dgm:t>
        <a:bodyPr/>
        <a:lstStyle/>
        <a:p>
          <a:endParaRPr lang="en-US"/>
        </a:p>
      </dgm:t>
    </dgm:pt>
    <dgm:pt modelId="{A205AD03-B5C2-4220-9747-7412DAAC988A}" type="sibTrans" cxnId="{983CF062-1FCA-44DE-B235-535B29C65984}">
      <dgm:prSet/>
      <dgm:spPr/>
      <dgm:t>
        <a:bodyPr/>
        <a:lstStyle/>
        <a:p>
          <a:endParaRPr lang="en-US"/>
        </a:p>
      </dgm:t>
    </dgm:pt>
    <dgm:pt modelId="{85FF22D7-DAC7-448C-B71E-2A19F1BFDE83}">
      <dgm:prSet phldrT="[Text]"/>
      <dgm:spPr/>
      <dgm:t>
        <a:bodyPr/>
        <a:lstStyle/>
        <a:p>
          <a:r>
            <a:rPr lang="en-US" dirty="0" smtClean="0"/>
            <a:t>2.16% of GDP</a:t>
          </a:r>
          <a:endParaRPr lang="en-US" dirty="0"/>
        </a:p>
      </dgm:t>
    </dgm:pt>
    <dgm:pt modelId="{275554BC-8DD6-44DA-B83B-204357F49C1B}" type="parTrans" cxnId="{AF9C5852-2AA3-4424-AE10-167592E1F4F1}">
      <dgm:prSet/>
      <dgm:spPr/>
      <dgm:t>
        <a:bodyPr/>
        <a:lstStyle/>
        <a:p>
          <a:endParaRPr lang="en-US"/>
        </a:p>
      </dgm:t>
    </dgm:pt>
    <dgm:pt modelId="{11E24D17-9D0F-4AE5-ABFF-F1FE560E5FAA}" type="sibTrans" cxnId="{AF9C5852-2AA3-4424-AE10-167592E1F4F1}">
      <dgm:prSet/>
      <dgm:spPr/>
      <dgm:t>
        <a:bodyPr/>
        <a:lstStyle/>
        <a:p>
          <a:endParaRPr lang="en-US"/>
        </a:p>
      </dgm:t>
    </dgm:pt>
    <dgm:pt modelId="{8B20BCF4-B507-4CFF-A6ED-452A3EE5CE33}">
      <dgm:prSet phldrT="[Text]" custT="1"/>
      <dgm:spPr/>
      <dgm:t>
        <a:bodyPr/>
        <a:lstStyle/>
        <a:p>
          <a:r>
            <a:rPr lang="en-US" sz="2000" b="1" dirty="0" smtClean="0"/>
            <a:t>New Borrowing </a:t>
          </a:r>
          <a:r>
            <a:rPr lang="en-US" sz="2000" dirty="0" smtClean="0">
              <a:latin typeface="Calibri"/>
            </a:rPr>
            <a:t>₦1.88 trillion</a:t>
          </a:r>
          <a:endParaRPr lang="en-US" sz="2000" b="1" dirty="0"/>
        </a:p>
      </dgm:t>
    </dgm:pt>
    <dgm:pt modelId="{CC027C15-624D-4B23-902A-03A2726EA44F}" type="parTrans" cxnId="{CBEDE9F2-1E34-44BF-9F22-A7551C7B197B}">
      <dgm:prSet/>
      <dgm:spPr/>
      <dgm:t>
        <a:bodyPr/>
        <a:lstStyle/>
        <a:p>
          <a:endParaRPr lang="en-US"/>
        </a:p>
      </dgm:t>
    </dgm:pt>
    <dgm:pt modelId="{0A87AA15-00F6-4B29-AC75-7921C174E405}" type="sibTrans" cxnId="{CBEDE9F2-1E34-44BF-9F22-A7551C7B197B}">
      <dgm:prSet/>
      <dgm:spPr/>
      <dgm:t>
        <a:bodyPr/>
        <a:lstStyle/>
        <a:p>
          <a:endParaRPr lang="en-US"/>
        </a:p>
      </dgm:t>
    </dgm:pt>
    <dgm:pt modelId="{D3E7FC98-6B0A-4330-BC23-5F6E80895D2C}">
      <dgm:prSet phldrT="[Text]" custT="1"/>
      <dgm:spPr/>
      <dgm:t>
        <a:bodyPr/>
        <a:lstStyle/>
        <a:p>
          <a:r>
            <a:rPr lang="en-US" sz="1800" dirty="0" smtClean="0"/>
            <a:t>Domestic </a:t>
          </a:r>
          <a:r>
            <a:rPr lang="en-US" sz="1800" dirty="0" smtClean="0">
              <a:latin typeface="Calibri"/>
            </a:rPr>
            <a:t>₦984bn</a:t>
          </a:r>
          <a:endParaRPr lang="en-US" sz="1800" dirty="0"/>
        </a:p>
      </dgm:t>
    </dgm:pt>
    <dgm:pt modelId="{C9146F95-8B49-4DB9-BECB-CD50361E4793}" type="parTrans" cxnId="{8C20B6E9-A9AD-427B-9A81-28CB58B1AB8A}">
      <dgm:prSet/>
      <dgm:spPr/>
      <dgm:t>
        <a:bodyPr/>
        <a:lstStyle/>
        <a:p>
          <a:endParaRPr lang="en-US"/>
        </a:p>
      </dgm:t>
    </dgm:pt>
    <dgm:pt modelId="{11D1FBB8-54E1-4E99-AC33-A90D4BFF3DFE}" type="sibTrans" cxnId="{8C20B6E9-A9AD-427B-9A81-28CB58B1AB8A}">
      <dgm:prSet/>
      <dgm:spPr/>
      <dgm:t>
        <a:bodyPr/>
        <a:lstStyle/>
        <a:p>
          <a:endParaRPr lang="en-US"/>
        </a:p>
      </dgm:t>
    </dgm:pt>
    <dgm:pt modelId="{5FC80166-8E6B-4D33-9E1C-9ED5948A5692}">
      <dgm:prSet phldrT="[Text]"/>
      <dgm:spPr/>
      <dgm:t>
        <a:bodyPr/>
        <a:lstStyle/>
        <a:p>
          <a:r>
            <a:rPr lang="en-US" dirty="0" smtClean="0"/>
            <a:t>Non-Oil Revenue </a:t>
          </a:r>
          <a:r>
            <a:rPr lang="en-US" dirty="0" smtClean="0">
              <a:latin typeface="Calibri"/>
            </a:rPr>
            <a:t>₦3.14tn (81.35%)</a:t>
          </a:r>
          <a:endParaRPr lang="en-US" dirty="0"/>
        </a:p>
      </dgm:t>
    </dgm:pt>
    <dgm:pt modelId="{9DFDA8CE-D099-440F-8AB7-8299126C1F2A}" type="parTrans" cxnId="{F1FD261D-6464-4B40-9316-E8308EEF10EC}">
      <dgm:prSet/>
      <dgm:spPr/>
      <dgm:t>
        <a:bodyPr/>
        <a:lstStyle/>
        <a:p>
          <a:endParaRPr lang="en-US"/>
        </a:p>
      </dgm:t>
    </dgm:pt>
    <dgm:pt modelId="{D2F8BA51-FD82-4DBD-810E-36489B57D025}" type="sibTrans" cxnId="{F1FD261D-6464-4B40-9316-E8308EEF10EC}">
      <dgm:prSet/>
      <dgm:spPr/>
      <dgm:t>
        <a:bodyPr/>
        <a:lstStyle/>
        <a:p>
          <a:endParaRPr lang="en-US"/>
        </a:p>
      </dgm:t>
    </dgm:pt>
    <dgm:pt modelId="{587FB526-5820-4D76-9F8A-EB58BD66CF6C}">
      <dgm:prSet phldrT="[Text]"/>
      <dgm:spPr/>
      <dgm:t>
        <a:bodyPr/>
        <a:lstStyle/>
        <a:p>
          <a:r>
            <a:rPr lang="en-US" dirty="0" smtClean="0"/>
            <a:t>Funded through:</a:t>
          </a:r>
          <a:endParaRPr lang="en-US" dirty="0"/>
        </a:p>
      </dgm:t>
    </dgm:pt>
    <dgm:pt modelId="{4995DF98-1809-4955-AE06-231576548626}" type="parTrans" cxnId="{D7EF8A6F-B24B-4A89-8E28-39E0528D9FE7}">
      <dgm:prSet/>
      <dgm:spPr/>
      <dgm:t>
        <a:bodyPr/>
        <a:lstStyle/>
        <a:p>
          <a:endParaRPr lang="en-US"/>
        </a:p>
      </dgm:t>
    </dgm:pt>
    <dgm:pt modelId="{823DC1F2-F46A-4F65-93A9-FAC5A0D0EBF4}" type="sibTrans" cxnId="{D7EF8A6F-B24B-4A89-8E28-39E0528D9FE7}">
      <dgm:prSet/>
      <dgm:spPr/>
      <dgm:t>
        <a:bodyPr/>
        <a:lstStyle/>
        <a:p>
          <a:endParaRPr lang="en-US"/>
        </a:p>
      </dgm:t>
    </dgm:pt>
    <dgm:pt modelId="{64C264B5-9761-4FDC-BC45-880030D5BD2F}">
      <dgm:prSet phldrT="[Text]"/>
      <dgm:spPr/>
      <dgm:t>
        <a:bodyPr/>
        <a:lstStyle/>
        <a:p>
          <a:r>
            <a:rPr lang="en-US" dirty="0" smtClean="0"/>
            <a:t>Borrowing </a:t>
          </a:r>
          <a:r>
            <a:rPr lang="en-US" dirty="0" smtClean="0">
              <a:latin typeface="Calibri"/>
            </a:rPr>
            <a:t>₦1.88tn</a:t>
          </a:r>
          <a:endParaRPr lang="en-US" dirty="0"/>
        </a:p>
      </dgm:t>
    </dgm:pt>
    <dgm:pt modelId="{7F360524-5909-4159-A8B7-838BC334B5C2}" type="parTrans" cxnId="{AFA73786-2F40-4B43-99A7-0E223415FEBA}">
      <dgm:prSet/>
      <dgm:spPr/>
      <dgm:t>
        <a:bodyPr/>
        <a:lstStyle/>
        <a:p>
          <a:endParaRPr lang="en-US"/>
        </a:p>
      </dgm:t>
    </dgm:pt>
    <dgm:pt modelId="{ABCC1AC6-7DB8-4236-B5EA-B24AE7F2A7AC}" type="sibTrans" cxnId="{AFA73786-2F40-4B43-99A7-0E223415FEBA}">
      <dgm:prSet/>
      <dgm:spPr/>
      <dgm:t>
        <a:bodyPr/>
        <a:lstStyle/>
        <a:p>
          <a:endParaRPr lang="en-US"/>
        </a:p>
      </dgm:t>
    </dgm:pt>
    <dgm:pt modelId="{A96302EA-C196-4647-B8C7-77693B3129C3}">
      <dgm:prSet phldrT="[Text]"/>
      <dgm:spPr/>
      <dgm:t>
        <a:bodyPr/>
        <a:lstStyle/>
        <a:p>
          <a:r>
            <a:rPr lang="en-US" dirty="0" smtClean="0"/>
            <a:t>Fund Recovery </a:t>
          </a:r>
          <a:r>
            <a:rPr lang="en-US" dirty="0" smtClean="0">
              <a:latin typeface="Calibri"/>
            </a:rPr>
            <a:t>₦0.35tn</a:t>
          </a:r>
          <a:endParaRPr lang="en-US" dirty="0"/>
        </a:p>
      </dgm:t>
    </dgm:pt>
    <dgm:pt modelId="{593DFC55-F8F4-426F-AC9D-BC979D148663}" type="parTrans" cxnId="{6F0C355D-A178-4745-B8E0-F7B484337ABF}">
      <dgm:prSet/>
      <dgm:spPr/>
      <dgm:t>
        <a:bodyPr/>
        <a:lstStyle/>
        <a:p>
          <a:endParaRPr lang="en-US"/>
        </a:p>
      </dgm:t>
    </dgm:pt>
    <dgm:pt modelId="{5170DFD4-E595-4F30-9438-EA51BB93151F}" type="sibTrans" cxnId="{6F0C355D-A178-4745-B8E0-F7B484337ABF}">
      <dgm:prSet/>
      <dgm:spPr/>
      <dgm:t>
        <a:bodyPr/>
        <a:lstStyle/>
        <a:p>
          <a:endParaRPr lang="en-US"/>
        </a:p>
      </dgm:t>
    </dgm:pt>
    <dgm:pt modelId="{14AD037C-C4FF-4FF0-9ECC-885C1D534856}">
      <dgm:prSet phldrT="[Text]" custT="1"/>
      <dgm:spPr/>
      <dgm:t>
        <a:bodyPr/>
        <a:lstStyle/>
        <a:p>
          <a:r>
            <a:rPr lang="en-US" sz="1800" dirty="0" smtClean="0"/>
            <a:t>Foreign </a:t>
          </a:r>
          <a:r>
            <a:rPr lang="en-US" sz="1800" dirty="0" smtClean="0">
              <a:latin typeface="Calibri"/>
            </a:rPr>
            <a:t>₦900bn</a:t>
          </a:r>
          <a:endParaRPr lang="en-US" sz="1800" dirty="0"/>
        </a:p>
      </dgm:t>
    </dgm:pt>
    <dgm:pt modelId="{CAC3CB3F-C3C5-4576-83DB-6FD5E0133228}" type="parTrans" cxnId="{CBA99E6B-9AA9-4C3D-B061-B71858F11639}">
      <dgm:prSet/>
      <dgm:spPr/>
      <dgm:t>
        <a:bodyPr/>
        <a:lstStyle/>
        <a:p>
          <a:endParaRPr lang="en-US"/>
        </a:p>
      </dgm:t>
    </dgm:pt>
    <dgm:pt modelId="{F765895F-6316-4439-BD85-CFEBEAAFE808}" type="sibTrans" cxnId="{CBA99E6B-9AA9-4C3D-B061-B71858F11639}">
      <dgm:prSet/>
      <dgm:spPr/>
      <dgm:t>
        <a:bodyPr/>
        <a:lstStyle/>
        <a:p>
          <a:endParaRPr lang="en-US"/>
        </a:p>
      </dgm:t>
    </dgm:pt>
    <dgm:pt modelId="{3286E2FF-D2F5-4F3D-95CF-CB5F8556E06D}">
      <dgm:prSet phldrT="[Text]" custT="1"/>
      <dgm:spPr/>
      <dgm:t>
        <a:bodyPr/>
        <a:lstStyle/>
        <a:p>
          <a:r>
            <a:rPr lang="en-US" sz="2000" b="1" dirty="0" smtClean="0"/>
            <a:t>Total Retained Revenue </a:t>
          </a:r>
          <a:r>
            <a:rPr lang="en-US" sz="2000" dirty="0" smtClean="0">
              <a:latin typeface="Calibri"/>
            </a:rPr>
            <a:t>₦3.86 trillion</a:t>
          </a:r>
          <a:endParaRPr lang="en-US" sz="2000" b="1" dirty="0"/>
        </a:p>
      </dgm:t>
    </dgm:pt>
    <dgm:pt modelId="{F059997E-D181-44AC-A417-6885B7933FD9}" type="sibTrans" cxnId="{6E04DFCC-1D39-4100-84E2-B2E25D2A3751}">
      <dgm:prSet/>
      <dgm:spPr/>
      <dgm:t>
        <a:bodyPr/>
        <a:lstStyle/>
        <a:p>
          <a:endParaRPr lang="en-US"/>
        </a:p>
      </dgm:t>
    </dgm:pt>
    <dgm:pt modelId="{4158E90C-C37B-40B8-9917-8B26161649FA}" type="parTrans" cxnId="{6E04DFCC-1D39-4100-84E2-B2E25D2A3751}">
      <dgm:prSet/>
      <dgm:spPr/>
      <dgm:t>
        <a:bodyPr/>
        <a:lstStyle/>
        <a:p>
          <a:endParaRPr lang="en-US"/>
        </a:p>
      </dgm:t>
    </dgm:pt>
    <dgm:pt modelId="{B6C5ADAF-151D-4D0B-9B45-DC70B7DFD0DF}" type="pres">
      <dgm:prSet presAssocID="{37A04430-7207-497F-BBE4-64BC53A4560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D1260C6-8C07-4069-B000-D818C723AAA0}" type="pres">
      <dgm:prSet presAssocID="{3286E2FF-D2F5-4F3D-95CF-CB5F8556E06D}" presName="composite" presStyleCnt="0"/>
      <dgm:spPr/>
    </dgm:pt>
    <dgm:pt modelId="{2E3B0CC3-CDD1-46EA-8C9E-D8D681EC8B2D}" type="pres">
      <dgm:prSet presAssocID="{3286E2FF-D2F5-4F3D-95CF-CB5F8556E06D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630CFA-02ED-43A1-A539-8A27E1F11B9F}" type="pres">
      <dgm:prSet presAssocID="{3286E2FF-D2F5-4F3D-95CF-CB5F8556E06D}" presName="parSh" presStyleLbl="node1" presStyleIdx="0" presStyleCnt="3" custScaleY="187134"/>
      <dgm:spPr/>
      <dgm:t>
        <a:bodyPr/>
        <a:lstStyle/>
        <a:p>
          <a:endParaRPr lang="en-US"/>
        </a:p>
      </dgm:t>
    </dgm:pt>
    <dgm:pt modelId="{EC86F88C-0CF2-45CB-9718-8B64BC33A11A}" type="pres">
      <dgm:prSet presAssocID="{3286E2FF-D2F5-4F3D-95CF-CB5F8556E06D}" presName="desTx" presStyleLbl="fgAcc1" presStyleIdx="0" presStyleCnt="3" custLinFactNeighborY="95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736493-E423-4E6E-AFA9-89500483A5BC}" type="pres">
      <dgm:prSet presAssocID="{F059997E-D181-44AC-A417-6885B7933FD9}" presName="sibTrans" presStyleLbl="sibTrans2D1" presStyleIdx="0" presStyleCnt="2"/>
      <dgm:spPr/>
      <dgm:t>
        <a:bodyPr/>
        <a:lstStyle/>
        <a:p>
          <a:endParaRPr lang="en-US"/>
        </a:p>
      </dgm:t>
    </dgm:pt>
    <dgm:pt modelId="{8FD52041-FEB7-4555-8C4F-4FD4B611F666}" type="pres">
      <dgm:prSet presAssocID="{F059997E-D181-44AC-A417-6885B7933FD9}" presName="connTx" presStyleLbl="sibTrans2D1" presStyleIdx="0" presStyleCnt="2"/>
      <dgm:spPr/>
      <dgm:t>
        <a:bodyPr/>
        <a:lstStyle/>
        <a:p>
          <a:endParaRPr lang="en-US"/>
        </a:p>
      </dgm:t>
    </dgm:pt>
    <dgm:pt modelId="{5CD9480D-ACC5-4D5A-A7D3-B96011AF0FBC}" type="pres">
      <dgm:prSet presAssocID="{99349AA7-BB02-45B8-A76D-D203EC001203}" presName="composite" presStyleCnt="0"/>
      <dgm:spPr/>
    </dgm:pt>
    <dgm:pt modelId="{1A62674E-DFFF-4F2E-8196-1A784F5649EA}" type="pres">
      <dgm:prSet presAssocID="{99349AA7-BB02-45B8-A76D-D203EC001203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ECA610-D8A2-4F28-A291-2A56C10E3368}" type="pres">
      <dgm:prSet presAssocID="{99349AA7-BB02-45B8-A76D-D203EC001203}" presName="parSh" presStyleLbl="node1" presStyleIdx="1" presStyleCnt="3" custScaleY="183138"/>
      <dgm:spPr/>
      <dgm:t>
        <a:bodyPr/>
        <a:lstStyle/>
        <a:p>
          <a:endParaRPr lang="en-US"/>
        </a:p>
      </dgm:t>
    </dgm:pt>
    <dgm:pt modelId="{93013081-108B-4955-83A2-A7B5F26CDED8}" type="pres">
      <dgm:prSet presAssocID="{99349AA7-BB02-45B8-A76D-D203EC001203}" presName="desTx" presStyleLbl="fgAcc1" presStyleIdx="1" presStyleCnt="3" custLinFactNeighborX="-1931" custLinFactNeighborY="106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D00F45-937D-4388-BD59-18783CC6DC61}" type="pres">
      <dgm:prSet presAssocID="{A205AD03-B5C2-4220-9747-7412DAAC988A}" presName="sibTrans" presStyleLbl="sibTrans2D1" presStyleIdx="1" presStyleCnt="2"/>
      <dgm:spPr/>
      <dgm:t>
        <a:bodyPr/>
        <a:lstStyle/>
        <a:p>
          <a:endParaRPr lang="en-US"/>
        </a:p>
      </dgm:t>
    </dgm:pt>
    <dgm:pt modelId="{06DB0150-6CD2-498A-8FE0-5612D27BA8F6}" type="pres">
      <dgm:prSet presAssocID="{A205AD03-B5C2-4220-9747-7412DAAC988A}" presName="connTx" presStyleLbl="sibTrans2D1" presStyleIdx="1" presStyleCnt="2"/>
      <dgm:spPr/>
      <dgm:t>
        <a:bodyPr/>
        <a:lstStyle/>
        <a:p>
          <a:endParaRPr lang="en-US"/>
        </a:p>
      </dgm:t>
    </dgm:pt>
    <dgm:pt modelId="{AF2C2C34-E922-456F-A7EB-F669E1875F8C}" type="pres">
      <dgm:prSet presAssocID="{8B20BCF4-B507-4CFF-A6ED-452A3EE5CE33}" presName="composite" presStyleCnt="0"/>
      <dgm:spPr/>
    </dgm:pt>
    <dgm:pt modelId="{105A91F0-2930-4584-8905-8D495AE13956}" type="pres">
      <dgm:prSet presAssocID="{8B20BCF4-B507-4CFF-A6ED-452A3EE5CE33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3FF870-2214-42FD-A47E-B0E4514A1D97}" type="pres">
      <dgm:prSet presAssocID="{8B20BCF4-B507-4CFF-A6ED-452A3EE5CE33}" presName="parSh" presStyleLbl="node1" presStyleIdx="2" presStyleCnt="3" custScaleY="176307"/>
      <dgm:spPr/>
      <dgm:t>
        <a:bodyPr/>
        <a:lstStyle/>
        <a:p>
          <a:endParaRPr lang="en-US"/>
        </a:p>
      </dgm:t>
    </dgm:pt>
    <dgm:pt modelId="{5643142C-28AE-4131-B239-DCCE57084EEF}" type="pres">
      <dgm:prSet presAssocID="{8B20BCF4-B507-4CFF-A6ED-452A3EE5CE33}" presName="desTx" presStyleLbl="fgAcc1" presStyleIdx="2" presStyleCnt="3" custLinFactNeighborY="84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2D25953-EA86-45C7-8EA4-A4483E2A6CC3}" type="presOf" srcId="{587FB526-5820-4D76-9F8A-EB58BD66CF6C}" destId="{93013081-108B-4955-83A2-A7B5F26CDED8}" srcOrd="0" destOrd="1" presId="urn:microsoft.com/office/officeart/2005/8/layout/process3"/>
    <dgm:cxn modelId="{AF9C5852-2AA3-4424-AE10-167592E1F4F1}" srcId="{99349AA7-BB02-45B8-A76D-D203EC001203}" destId="{85FF22D7-DAC7-448C-B71E-2A19F1BFDE83}" srcOrd="0" destOrd="0" parTransId="{275554BC-8DD6-44DA-B83B-204357F49C1B}" sibTransId="{11E24D17-9D0F-4AE5-ABFF-F1FE560E5FAA}"/>
    <dgm:cxn modelId="{28184261-F301-4EFA-9708-2CB77C987367}" srcId="{3286E2FF-D2F5-4F3D-95CF-CB5F8556E06D}" destId="{0E0ED4BC-F39B-4BC3-9888-412D5CB9B47C}" srcOrd="0" destOrd="0" parTransId="{9A3357B2-7383-4A03-998E-F6EC3D53436A}" sibTransId="{4E6EB72C-CE60-477F-8BC7-301EA33CEA1C}"/>
    <dgm:cxn modelId="{9F154331-CBDA-44AA-9EE1-BC2CCD846715}" type="presOf" srcId="{85FF22D7-DAC7-448C-B71E-2A19F1BFDE83}" destId="{93013081-108B-4955-83A2-A7B5F26CDED8}" srcOrd="0" destOrd="0" presId="urn:microsoft.com/office/officeart/2005/8/layout/process3"/>
    <dgm:cxn modelId="{DBC54F8F-38C2-40A2-8F7A-D608B0371F45}" type="presOf" srcId="{37A04430-7207-497F-BBE4-64BC53A4560E}" destId="{B6C5ADAF-151D-4D0B-9B45-DC70B7DFD0DF}" srcOrd="0" destOrd="0" presId="urn:microsoft.com/office/officeart/2005/8/layout/process3"/>
    <dgm:cxn modelId="{70FF7D98-BCC3-4E59-B422-FF89F07D145B}" type="presOf" srcId="{8B20BCF4-B507-4CFF-A6ED-452A3EE5CE33}" destId="{4B3FF870-2214-42FD-A47E-B0E4514A1D97}" srcOrd="1" destOrd="0" presId="urn:microsoft.com/office/officeart/2005/8/layout/process3"/>
    <dgm:cxn modelId="{7E38AA84-55BD-4185-9250-2BD7169B5F66}" type="presOf" srcId="{3286E2FF-D2F5-4F3D-95CF-CB5F8556E06D}" destId="{2E3B0CC3-CDD1-46EA-8C9E-D8D681EC8B2D}" srcOrd="0" destOrd="0" presId="urn:microsoft.com/office/officeart/2005/8/layout/process3"/>
    <dgm:cxn modelId="{CBA99E6B-9AA9-4C3D-B061-B71858F11639}" srcId="{8B20BCF4-B507-4CFF-A6ED-452A3EE5CE33}" destId="{14AD037C-C4FF-4FF0-9ECC-885C1D534856}" srcOrd="1" destOrd="0" parTransId="{CAC3CB3F-C3C5-4576-83DB-6FD5E0133228}" sibTransId="{F765895F-6316-4439-BD85-CFEBEAAFE808}"/>
    <dgm:cxn modelId="{2081D838-FC1E-4782-AC65-949E17E3775D}" type="presOf" srcId="{F059997E-D181-44AC-A417-6885B7933FD9}" destId="{8FD52041-FEB7-4555-8C4F-4FD4B611F666}" srcOrd="1" destOrd="0" presId="urn:microsoft.com/office/officeart/2005/8/layout/process3"/>
    <dgm:cxn modelId="{0D5C5DEF-0F8E-497C-BD48-FF58BF73DB14}" type="presOf" srcId="{64C264B5-9761-4FDC-BC45-880030D5BD2F}" destId="{93013081-108B-4955-83A2-A7B5F26CDED8}" srcOrd="0" destOrd="2" presId="urn:microsoft.com/office/officeart/2005/8/layout/process3"/>
    <dgm:cxn modelId="{AFA73786-2F40-4B43-99A7-0E223415FEBA}" srcId="{587FB526-5820-4D76-9F8A-EB58BD66CF6C}" destId="{64C264B5-9761-4FDC-BC45-880030D5BD2F}" srcOrd="0" destOrd="0" parTransId="{7F360524-5909-4159-A8B7-838BC334B5C2}" sibTransId="{ABCC1AC6-7DB8-4236-B5EA-B24AE7F2A7AC}"/>
    <dgm:cxn modelId="{8C20B6E9-A9AD-427B-9A81-28CB58B1AB8A}" srcId="{8B20BCF4-B507-4CFF-A6ED-452A3EE5CE33}" destId="{D3E7FC98-6B0A-4330-BC23-5F6E80895D2C}" srcOrd="0" destOrd="0" parTransId="{C9146F95-8B49-4DB9-BECB-CD50361E4793}" sibTransId="{11D1FBB8-54E1-4E99-AC33-A90D4BFF3DFE}"/>
    <dgm:cxn modelId="{ED7BE729-7148-4BD3-A04F-DE5B8CCF153C}" type="presOf" srcId="{F059997E-D181-44AC-A417-6885B7933FD9}" destId="{AA736493-E423-4E6E-AFA9-89500483A5BC}" srcOrd="0" destOrd="0" presId="urn:microsoft.com/office/officeart/2005/8/layout/process3"/>
    <dgm:cxn modelId="{4C6702BD-30EF-458C-B9B2-B594D231757D}" type="presOf" srcId="{D3E7FC98-6B0A-4330-BC23-5F6E80895D2C}" destId="{5643142C-28AE-4131-B239-DCCE57084EEF}" srcOrd="0" destOrd="0" presId="urn:microsoft.com/office/officeart/2005/8/layout/process3"/>
    <dgm:cxn modelId="{CBEDE9F2-1E34-44BF-9F22-A7551C7B197B}" srcId="{37A04430-7207-497F-BBE4-64BC53A4560E}" destId="{8B20BCF4-B507-4CFF-A6ED-452A3EE5CE33}" srcOrd="2" destOrd="0" parTransId="{CC027C15-624D-4B23-902A-03A2726EA44F}" sibTransId="{0A87AA15-00F6-4B29-AC75-7921C174E405}"/>
    <dgm:cxn modelId="{55493889-B809-470F-AB74-20E6496F4A30}" type="presOf" srcId="{3286E2FF-D2F5-4F3D-95CF-CB5F8556E06D}" destId="{2D630CFA-02ED-43A1-A539-8A27E1F11B9F}" srcOrd="1" destOrd="0" presId="urn:microsoft.com/office/officeart/2005/8/layout/process3"/>
    <dgm:cxn modelId="{93E0AFCA-9819-4929-91C9-8631B53056C6}" type="presOf" srcId="{A96302EA-C196-4647-B8C7-77693B3129C3}" destId="{93013081-108B-4955-83A2-A7B5F26CDED8}" srcOrd="0" destOrd="3" presId="urn:microsoft.com/office/officeart/2005/8/layout/process3"/>
    <dgm:cxn modelId="{C18F50E8-5546-4E30-992E-A82EC107DA6D}" type="presOf" srcId="{5FC80166-8E6B-4D33-9E1C-9ED5948A5692}" destId="{EC86F88C-0CF2-45CB-9718-8B64BC33A11A}" srcOrd="0" destOrd="1" presId="urn:microsoft.com/office/officeart/2005/8/layout/process3"/>
    <dgm:cxn modelId="{983CF062-1FCA-44DE-B235-535B29C65984}" srcId="{37A04430-7207-497F-BBE4-64BC53A4560E}" destId="{99349AA7-BB02-45B8-A76D-D203EC001203}" srcOrd="1" destOrd="0" parTransId="{E04FB8B3-800F-4F49-84BF-F7C6717F05FE}" sibTransId="{A205AD03-B5C2-4220-9747-7412DAAC988A}"/>
    <dgm:cxn modelId="{FDA4711F-E341-47F6-9A97-2E783F445BE4}" type="presOf" srcId="{A205AD03-B5C2-4220-9747-7412DAAC988A}" destId="{06DB0150-6CD2-498A-8FE0-5612D27BA8F6}" srcOrd="1" destOrd="0" presId="urn:microsoft.com/office/officeart/2005/8/layout/process3"/>
    <dgm:cxn modelId="{8F9F57EA-DF4F-4FA8-9258-0B8032F1E21D}" type="presOf" srcId="{A205AD03-B5C2-4220-9747-7412DAAC988A}" destId="{D6D00F45-937D-4388-BD59-18783CC6DC61}" srcOrd="0" destOrd="0" presId="urn:microsoft.com/office/officeart/2005/8/layout/process3"/>
    <dgm:cxn modelId="{8C53E11B-F41A-44E8-9E21-1F0DABF7F937}" type="presOf" srcId="{14AD037C-C4FF-4FF0-9ECC-885C1D534856}" destId="{5643142C-28AE-4131-B239-DCCE57084EEF}" srcOrd="0" destOrd="1" presId="urn:microsoft.com/office/officeart/2005/8/layout/process3"/>
    <dgm:cxn modelId="{6F0C355D-A178-4745-B8E0-F7B484337ABF}" srcId="{587FB526-5820-4D76-9F8A-EB58BD66CF6C}" destId="{A96302EA-C196-4647-B8C7-77693B3129C3}" srcOrd="1" destOrd="0" parTransId="{593DFC55-F8F4-426F-AC9D-BC979D148663}" sibTransId="{5170DFD4-E595-4F30-9438-EA51BB93151F}"/>
    <dgm:cxn modelId="{35D9FF31-B5A5-40F1-96D6-F6C8BC0FD47C}" type="presOf" srcId="{8B20BCF4-B507-4CFF-A6ED-452A3EE5CE33}" destId="{105A91F0-2930-4584-8905-8D495AE13956}" srcOrd="0" destOrd="0" presId="urn:microsoft.com/office/officeart/2005/8/layout/process3"/>
    <dgm:cxn modelId="{F101683D-CB64-4A59-86D1-5F3A65493957}" type="presOf" srcId="{0E0ED4BC-F39B-4BC3-9888-412D5CB9B47C}" destId="{EC86F88C-0CF2-45CB-9718-8B64BC33A11A}" srcOrd="0" destOrd="0" presId="urn:microsoft.com/office/officeart/2005/8/layout/process3"/>
    <dgm:cxn modelId="{6218465C-29EA-458E-A8BF-245A434D767A}" type="presOf" srcId="{99349AA7-BB02-45B8-A76D-D203EC001203}" destId="{66ECA610-D8A2-4F28-A291-2A56C10E3368}" srcOrd="1" destOrd="0" presId="urn:microsoft.com/office/officeart/2005/8/layout/process3"/>
    <dgm:cxn modelId="{D7EF8A6F-B24B-4A89-8E28-39E0528D9FE7}" srcId="{99349AA7-BB02-45B8-A76D-D203EC001203}" destId="{587FB526-5820-4D76-9F8A-EB58BD66CF6C}" srcOrd="1" destOrd="0" parTransId="{4995DF98-1809-4955-AE06-231576548626}" sibTransId="{823DC1F2-F46A-4F65-93A9-FAC5A0D0EBF4}"/>
    <dgm:cxn modelId="{6E04DFCC-1D39-4100-84E2-B2E25D2A3751}" srcId="{37A04430-7207-497F-BBE4-64BC53A4560E}" destId="{3286E2FF-D2F5-4F3D-95CF-CB5F8556E06D}" srcOrd="0" destOrd="0" parTransId="{4158E90C-C37B-40B8-9917-8B26161649FA}" sibTransId="{F059997E-D181-44AC-A417-6885B7933FD9}"/>
    <dgm:cxn modelId="{F1FD261D-6464-4B40-9316-E8308EEF10EC}" srcId="{3286E2FF-D2F5-4F3D-95CF-CB5F8556E06D}" destId="{5FC80166-8E6B-4D33-9E1C-9ED5948A5692}" srcOrd="1" destOrd="0" parTransId="{9DFDA8CE-D099-440F-8AB7-8299126C1F2A}" sibTransId="{D2F8BA51-FD82-4DBD-810E-36489B57D025}"/>
    <dgm:cxn modelId="{32E369D2-771B-4C6D-95B5-838A39A97FD0}" type="presOf" srcId="{99349AA7-BB02-45B8-A76D-D203EC001203}" destId="{1A62674E-DFFF-4F2E-8196-1A784F5649EA}" srcOrd="0" destOrd="0" presId="urn:microsoft.com/office/officeart/2005/8/layout/process3"/>
    <dgm:cxn modelId="{14681918-FE27-4523-BF18-E9C98243D679}" type="presParOf" srcId="{B6C5ADAF-151D-4D0B-9B45-DC70B7DFD0DF}" destId="{3D1260C6-8C07-4069-B000-D818C723AAA0}" srcOrd="0" destOrd="0" presId="urn:microsoft.com/office/officeart/2005/8/layout/process3"/>
    <dgm:cxn modelId="{8927D478-4FED-439A-889F-F6222FCBCC88}" type="presParOf" srcId="{3D1260C6-8C07-4069-B000-D818C723AAA0}" destId="{2E3B0CC3-CDD1-46EA-8C9E-D8D681EC8B2D}" srcOrd="0" destOrd="0" presId="urn:microsoft.com/office/officeart/2005/8/layout/process3"/>
    <dgm:cxn modelId="{D957D25C-0DF9-4E3C-A051-848D578E13DB}" type="presParOf" srcId="{3D1260C6-8C07-4069-B000-D818C723AAA0}" destId="{2D630CFA-02ED-43A1-A539-8A27E1F11B9F}" srcOrd="1" destOrd="0" presId="urn:microsoft.com/office/officeart/2005/8/layout/process3"/>
    <dgm:cxn modelId="{26D5E92D-97B9-463E-BB24-DC5D2A50091D}" type="presParOf" srcId="{3D1260C6-8C07-4069-B000-D818C723AAA0}" destId="{EC86F88C-0CF2-45CB-9718-8B64BC33A11A}" srcOrd="2" destOrd="0" presId="urn:microsoft.com/office/officeart/2005/8/layout/process3"/>
    <dgm:cxn modelId="{01A97A14-DB3C-4C9D-81BF-F2421F2F755F}" type="presParOf" srcId="{B6C5ADAF-151D-4D0B-9B45-DC70B7DFD0DF}" destId="{AA736493-E423-4E6E-AFA9-89500483A5BC}" srcOrd="1" destOrd="0" presId="urn:microsoft.com/office/officeart/2005/8/layout/process3"/>
    <dgm:cxn modelId="{6F389199-66DD-49DD-9C56-432BB24BC530}" type="presParOf" srcId="{AA736493-E423-4E6E-AFA9-89500483A5BC}" destId="{8FD52041-FEB7-4555-8C4F-4FD4B611F666}" srcOrd="0" destOrd="0" presId="urn:microsoft.com/office/officeart/2005/8/layout/process3"/>
    <dgm:cxn modelId="{5CD00C81-C04F-40E6-AA61-7F568E7DC32C}" type="presParOf" srcId="{B6C5ADAF-151D-4D0B-9B45-DC70B7DFD0DF}" destId="{5CD9480D-ACC5-4D5A-A7D3-B96011AF0FBC}" srcOrd="2" destOrd="0" presId="urn:microsoft.com/office/officeart/2005/8/layout/process3"/>
    <dgm:cxn modelId="{33880279-61C2-49C5-BEA6-7D925C8C8E89}" type="presParOf" srcId="{5CD9480D-ACC5-4D5A-A7D3-B96011AF0FBC}" destId="{1A62674E-DFFF-4F2E-8196-1A784F5649EA}" srcOrd="0" destOrd="0" presId="urn:microsoft.com/office/officeart/2005/8/layout/process3"/>
    <dgm:cxn modelId="{FCCD94D8-A7EA-4C6D-8E03-4B354DA50AC9}" type="presParOf" srcId="{5CD9480D-ACC5-4D5A-A7D3-B96011AF0FBC}" destId="{66ECA610-D8A2-4F28-A291-2A56C10E3368}" srcOrd="1" destOrd="0" presId="urn:microsoft.com/office/officeart/2005/8/layout/process3"/>
    <dgm:cxn modelId="{09D750B1-D555-481B-917A-E6E53F1F8676}" type="presParOf" srcId="{5CD9480D-ACC5-4D5A-A7D3-B96011AF0FBC}" destId="{93013081-108B-4955-83A2-A7B5F26CDED8}" srcOrd="2" destOrd="0" presId="urn:microsoft.com/office/officeart/2005/8/layout/process3"/>
    <dgm:cxn modelId="{E56BF86C-9FCD-4CE6-9612-23A5CDA4D201}" type="presParOf" srcId="{B6C5ADAF-151D-4D0B-9B45-DC70B7DFD0DF}" destId="{D6D00F45-937D-4388-BD59-18783CC6DC61}" srcOrd="3" destOrd="0" presId="urn:microsoft.com/office/officeart/2005/8/layout/process3"/>
    <dgm:cxn modelId="{55E74BCB-763F-41FE-BCD3-D96C59316781}" type="presParOf" srcId="{D6D00F45-937D-4388-BD59-18783CC6DC61}" destId="{06DB0150-6CD2-498A-8FE0-5612D27BA8F6}" srcOrd="0" destOrd="0" presId="urn:microsoft.com/office/officeart/2005/8/layout/process3"/>
    <dgm:cxn modelId="{AB3BB2B6-799A-40B8-B0EC-B8C457FBF0A6}" type="presParOf" srcId="{B6C5ADAF-151D-4D0B-9B45-DC70B7DFD0DF}" destId="{AF2C2C34-E922-456F-A7EB-F669E1875F8C}" srcOrd="4" destOrd="0" presId="urn:microsoft.com/office/officeart/2005/8/layout/process3"/>
    <dgm:cxn modelId="{354C7542-7495-49A8-9D1E-C7CDF61D030B}" type="presParOf" srcId="{AF2C2C34-E922-456F-A7EB-F669E1875F8C}" destId="{105A91F0-2930-4584-8905-8D495AE13956}" srcOrd="0" destOrd="0" presId="urn:microsoft.com/office/officeart/2005/8/layout/process3"/>
    <dgm:cxn modelId="{107A9469-7F7F-449F-8886-BB325259FFFD}" type="presParOf" srcId="{AF2C2C34-E922-456F-A7EB-F669E1875F8C}" destId="{4B3FF870-2214-42FD-A47E-B0E4514A1D97}" srcOrd="1" destOrd="0" presId="urn:microsoft.com/office/officeart/2005/8/layout/process3"/>
    <dgm:cxn modelId="{17E60EE4-23B1-4E6F-9811-50A40876B1C6}" type="presParOf" srcId="{AF2C2C34-E922-456F-A7EB-F669E1875F8C}" destId="{5643142C-28AE-4131-B239-DCCE57084EEF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70B6239-5F09-4D89-B6EE-84EF3876A954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743E7F17-93E7-456A-98BC-269193DD2A19}">
      <dgm:prSet phldrT="[Text]" custT="1"/>
      <dgm:spPr/>
      <dgm:t>
        <a:bodyPr/>
        <a:lstStyle/>
        <a:p>
          <a:r>
            <a:rPr lang="en-US" sz="1300" b="1" dirty="0" smtClean="0">
              <a:solidFill>
                <a:schemeClr val="bg1"/>
              </a:solidFill>
              <a:latin typeface="Garamond" pitchFamily="18" charset="0"/>
            </a:rPr>
            <a:t>₦1.51tn Independent Revenue</a:t>
          </a:r>
          <a:endParaRPr lang="en-US" sz="1300" b="1" dirty="0">
            <a:solidFill>
              <a:schemeClr val="bg1"/>
            </a:solidFill>
            <a:latin typeface="Garamond" pitchFamily="18" charset="0"/>
          </a:endParaRPr>
        </a:p>
      </dgm:t>
    </dgm:pt>
    <dgm:pt modelId="{4A7B1347-7B87-430C-A2BD-0DCD2DBD7769}" type="parTrans" cxnId="{5AE4E76A-76B0-4885-9C15-93065FA0CF70}">
      <dgm:prSet/>
      <dgm:spPr/>
      <dgm:t>
        <a:bodyPr/>
        <a:lstStyle/>
        <a:p>
          <a:endParaRPr lang="en-US"/>
        </a:p>
      </dgm:t>
    </dgm:pt>
    <dgm:pt modelId="{424EF9D9-742C-4194-8DD2-35814015DA1C}" type="sibTrans" cxnId="{5AE4E76A-76B0-4885-9C15-93065FA0CF70}">
      <dgm:prSet/>
      <dgm:spPr/>
      <dgm:t>
        <a:bodyPr/>
        <a:lstStyle/>
        <a:p>
          <a:endParaRPr lang="en-US"/>
        </a:p>
      </dgm:t>
    </dgm:pt>
    <dgm:pt modelId="{13A7AC57-E90C-44F0-9A51-8EFF68261786}">
      <dgm:prSet phldrT="[Text]"/>
      <dgm:spPr/>
      <dgm:t>
        <a:bodyPr/>
        <a:lstStyle/>
        <a:p>
          <a:r>
            <a:rPr lang="en-US" b="1" dirty="0" smtClean="0">
              <a:latin typeface="Garamond" pitchFamily="18" charset="0"/>
            </a:rPr>
            <a:t>₦1.45 Non-Oil revenue</a:t>
          </a:r>
          <a:endParaRPr lang="en-US" dirty="0">
            <a:latin typeface="Garamond" pitchFamily="18" charset="0"/>
          </a:endParaRPr>
        </a:p>
      </dgm:t>
    </dgm:pt>
    <dgm:pt modelId="{06A0B4E3-1387-46E6-B6B1-94C9F1337003}" type="parTrans" cxnId="{5F162A4C-B1D9-4AB7-A46E-18B5D657B366}">
      <dgm:prSet/>
      <dgm:spPr/>
      <dgm:t>
        <a:bodyPr/>
        <a:lstStyle/>
        <a:p>
          <a:endParaRPr lang="en-US"/>
        </a:p>
      </dgm:t>
    </dgm:pt>
    <dgm:pt modelId="{DCF1BB5C-39DF-4A75-81E2-70F519ADC9AC}" type="sibTrans" cxnId="{5F162A4C-B1D9-4AB7-A46E-18B5D657B366}">
      <dgm:prSet/>
      <dgm:spPr/>
      <dgm:t>
        <a:bodyPr/>
        <a:lstStyle/>
        <a:p>
          <a:endParaRPr lang="en-US"/>
        </a:p>
      </dgm:t>
    </dgm:pt>
    <dgm:pt modelId="{34893FF4-9810-4252-9F95-9E6173EC33FD}">
      <dgm:prSet phldrT="[Text]" custT="1"/>
      <dgm:spPr/>
      <dgm:t>
        <a:bodyPr/>
        <a:lstStyle/>
        <a:p>
          <a:r>
            <a:rPr lang="en-US" sz="2500" b="1" dirty="0" smtClean="0">
              <a:latin typeface="Garamond" pitchFamily="18" charset="0"/>
            </a:rPr>
            <a:t>₦2.96tn or 77% of ₦3.86tn Total Revenue </a:t>
          </a:r>
          <a:endParaRPr lang="en-US" sz="2500" dirty="0">
            <a:latin typeface="Garamond" pitchFamily="18" charset="0"/>
          </a:endParaRPr>
        </a:p>
      </dgm:t>
    </dgm:pt>
    <dgm:pt modelId="{C560B624-C32C-4365-A0DA-266537D018E0}" type="parTrans" cxnId="{9A4850E7-25FB-4B71-AD37-09CE99B29089}">
      <dgm:prSet/>
      <dgm:spPr/>
      <dgm:t>
        <a:bodyPr/>
        <a:lstStyle/>
        <a:p>
          <a:endParaRPr lang="en-US"/>
        </a:p>
      </dgm:t>
    </dgm:pt>
    <dgm:pt modelId="{010ABA11-E59B-488C-A634-9CD20FA792E2}" type="sibTrans" cxnId="{9A4850E7-25FB-4B71-AD37-09CE99B29089}">
      <dgm:prSet/>
      <dgm:spPr/>
      <dgm:t>
        <a:bodyPr/>
        <a:lstStyle/>
        <a:p>
          <a:endParaRPr lang="en-US"/>
        </a:p>
      </dgm:t>
    </dgm:pt>
    <dgm:pt modelId="{36BCEC0B-C7E7-4CFD-A535-A6A4C4ACFF3B}" type="pres">
      <dgm:prSet presAssocID="{770B6239-5F09-4D89-B6EE-84EF3876A954}" presName="Name0" presStyleCnt="0">
        <dgm:presLayoutVars>
          <dgm:dir/>
          <dgm:resizeHandles val="exact"/>
        </dgm:presLayoutVars>
      </dgm:prSet>
      <dgm:spPr/>
    </dgm:pt>
    <dgm:pt modelId="{90A2F1DD-951E-4449-9B5B-F0576D69A700}" type="pres">
      <dgm:prSet presAssocID="{770B6239-5F09-4D89-B6EE-84EF3876A954}" presName="vNodes" presStyleCnt="0"/>
      <dgm:spPr/>
    </dgm:pt>
    <dgm:pt modelId="{0FC795D6-314D-4B31-852A-5A636D07E4D1}" type="pres">
      <dgm:prSet presAssocID="{743E7F17-93E7-456A-98BC-269193DD2A19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B5084C-3C7B-4B67-A3FF-B38B6ECE6C47}" type="pres">
      <dgm:prSet presAssocID="{424EF9D9-742C-4194-8DD2-35814015DA1C}" presName="spacerT" presStyleCnt="0"/>
      <dgm:spPr/>
    </dgm:pt>
    <dgm:pt modelId="{B6472B30-E985-4331-B0A3-270B544C3A08}" type="pres">
      <dgm:prSet presAssocID="{424EF9D9-742C-4194-8DD2-35814015DA1C}" presName="sibTrans" presStyleLbl="sibTrans2D1" presStyleIdx="0" presStyleCnt="2"/>
      <dgm:spPr/>
      <dgm:t>
        <a:bodyPr/>
        <a:lstStyle/>
        <a:p>
          <a:endParaRPr lang="en-US"/>
        </a:p>
      </dgm:t>
    </dgm:pt>
    <dgm:pt modelId="{74866A71-D448-499C-893A-4E2B3B8F6431}" type="pres">
      <dgm:prSet presAssocID="{424EF9D9-742C-4194-8DD2-35814015DA1C}" presName="spacerB" presStyleCnt="0"/>
      <dgm:spPr/>
    </dgm:pt>
    <dgm:pt modelId="{238F84CE-0F47-426E-8D0A-CE59548D9B89}" type="pres">
      <dgm:prSet presAssocID="{13A7AC57-E90C-44F0-9A51-8EFF68261786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B563D0-B1FB-44BA-B4ED-8EBBDD1F80D5}" type="pres">
      <dgm:prSet presAssocID="{770B6239-5F09-4D89-B6EE-84EF3876A954}" presName="sibTransLast" presStyleLbl="sibTrans2D1" presStyleIdx="1" presStyleCnt="2"/>
      <dgm:spPr/>
      <dgm:t>
        <a:bodyPr/>
        <a:lstStyle/>
        <a:p>
          <a:endParaRPr lang="en-US"/>
        </a:p>
      </dgm:t>
    </dgm:pt>
    <dgm:pt modelId="{F3FA6251-CDEF-4363-BE6F-B0C7AB63E005}" type="pres">
      <dgm:prSet presAssocID="{770B6239-5F09-4D89-B6EE-84EF3876A954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9E91EAF0-8948-47ED-B0FC-36FB6DD2509D}" type="pres">
      <dgm:prSet presAssocID="{770B6239-5F09-4D89-B6EE-84EF3876A954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78E62C6-11D6-48D3-B806-6FED4F82213F}" type="presOf" srcId="{13A7AC57-E90C-44F0-9A51-8EFF68261786}" destId="{238F84CE-0F47-426E-8D0A-CE59548D9B89}" srcOrd="0" destOrd="0" presId="urn:microsoft.com/office/officeart/2005/8/layout/equation2"/>
    <dgm:cxn modelId="{50BBC865-438F-45EF-AB9F-8BDD14767547}" type="presOf" srcId="{743E7F17-93E7-456A-98BC-269193DD2A19}" destId="{0FC795D6-314D-4B31-852A-5A636D07E4D1}" srcOrd="0" destOrd="0" presId="urn:microsoft.com/office/officeart/2005/8/layout/equation2"/>
    <dgm:cxn modelId="{5AE4E76A-76B0-4885-9C15-93065FA0CF70}" srcId="{770B6239-5F09-4D89-B6EE-84EF3876A954}" destId="{743E7F17-93E7-456A-98BC-269193DD2A19}" srcOrd="0" destOrd="0" parTransId="{4A7B1347-7B87-430C-A2BD-0DCD2DBD7769}" sibTransId="{424EF9D9-742C-4194-8DD2-35814015DA1C}"/>
    <dgm:cxn modelId="{9A4850E7-25FB-4B71-AD37-09CE99B29089}" srcId="{770B6239-5F09-4D89-B6EE-84EF3876A954}" destId="{34893FF4-9810-4252-9F95-9E6173EC33FD}" srcOrd="2" destOrd="0" parTransId="{C560B624-C32C-4365-A0DA-266537D018E0}" sibTransId="{010ABA11-E59B-488C-A634-9CD20FA792E2}"/>
    <dgm:cxn modelId="{C198B411-ED7D-4CA2-B4E3-6CCBA77BEE22}" type="presOf" srcId="{770B6239-5F09-4D89-B6EE-84EF3876A954}" destId="{36BCEC0B-C7E7-4CFD-A535-A6A4C4ACFF3B}" srcOrd="0" destOrd="0" presId="urn:microsoft.com/office/officeart/2005/8/layout/equation2"/>
    <dgm:cxn modelId="{83913874-EC86-431F-9C15-CBCB8DA272B5}" type="presOf" srcId="{DCF1BB5C-39DF-4A75-81E2-70F519ADC9AC}" destId="{07B563D0-B1FB-44BA-B4ED-8EBBDD1F80D5}" srcOrd="0" destOrd="0" presId="urn:microsoft.com/office/officeart/2005/8/layout/equation2"/>
    <dgm:cxn modelId="{EEEF0667-ADAE-493E-B3DE-BB5B658DD6F9}" type="presOf" srcId="{424EF9D9-742C-4194-8DD2-35814015DA1C}" destId="{B6472B30-E985-4331-B0A3-270B544C3A08}" srcOrd="0" destOrd="0" presId="urn:microsoft.com/office/officeart/2005/8/layout/equation2"/>
    <dgm:cxn modelId="{D19B3CB6-6ABA-4617-A39A-E2D0D7F17A62}" type="presOf" srcId="{DCF1BB5C-39DF-4A75-81E2-70F519ADC9AC}" destId="{F3FA6251-CDEF-4363-BE6F-B0C7AB63E005}" srcOrd="1" destOrd="0" presId="urn:microsoft.com/office/officeart/2005/8/layout/equation2"/>
    <dgm:cxn modelId="{5F162A4C-B1D9-4AB7-A46E-18B5D657B366}" srcId="{770B6239-5F09-4D89-B6EE-84EF3876A954}" destId="{13A7AC57-E90C-44F0-9A51-8EFF68261786}" srcOrd="1" destOrd="0" parTransId="{06A0B4E3-1387-46E6-B6B1-94C9F1337003}" sibTransId="{DCF1BB5C-39DF-4A75-81E2-70F519ADC9AC}"/>
    <dgm:cxn modelId="{7B137F4D-7B72-424A-A08E-7F9FA7F725AE}" type="presOf" srcId="{34893FF4-9810-4252-9F95-9E6173EC33FD}" destId="{9E91EAF0-8948-47ED-B0FC-36FB6DD2509D}" srcOrd="0" destOrd="0" presId="urn:microsoft.com/office/officeart/2005/8/layout/equation2"/>
    <dgm:cxn modelId="{D3435DB2-4ADA-492B-91C3-DEABD5DF19F1}" type="presParOf" srcId="{36BCEC0B-C7E7-4CFD-A535-A6A4C4ACFF3B}" destId="{90A2F1DD-951E-4449-9B5B-F0576D69A700}" srcOrd="0" destOrd="0" presId="urn:microsoft.com/office/officeart/2005/8/layout/equation2"/>
    <dgm:cxn modelId="{A54BFA36-36BD-4BF9-88F4-3E2EDC25E7B7}" type="presParOf" srcId="{90A2F1DD-951E-4449-9B5B-F0576D69A700}" destId="{0FC795D6-314D-4B31-852A-5A636D07E4D1}" srcOrd="0" destOrd="0" presId="urn:microsoft.com/office/officeart/2005/8/layout/equation2"/>
    <dgm:cxn modelId="{90CE91BF-98D1-4659-9826-97327B97615A}" type="presParOf" srcId="{90A2F1DD-951E-4449-9B5B-F0576D69A700}" destId="{5BB5084C-3C7B-4B67-A3FF-B38B6ECE6C47}" srcOrd="1" destOrd="0" presId="urn:microsoft.com/office/officeart/2005/8/layout/equation2"/>
    <dgm:cxn modelId="{C341D85E-C4CF-4ECC-BC51-F33A4E66F4F4}" type="presParOf" srcId="{90A2F1DD-951E-4449-9B5B-F0576D69A700}" destId="{B6472B30-E985-4331-B0A3-270B544C3A08}" srcOrd="2" destOrd="0" presId="urn:microsoft.com/office/officeart/2005/8/layout/equation2"/>
    <dgm:cxn modelId="{14A7D1E9-B7FF-4065-A221-02044F3B32B4}" type="presParOf" srcId="{90A2F1DD-951E-4449-9B5B-F0576D69A700}" destId="{74866A71-D448-499C-893A-4E2B3B8F6431}" srcOrd="3" destOrd="0" presId="urn:microsoft.com/office/officeart/2005/8/layout/equation2"/>
    <dgm:cxn modelId="{CF9FD77A-1E16-49DD-A33F-B9C99C59839A}" type="presParOf" srcId="{90A2F1DD-951E-4449-9B5B-F0576D69A700}" destId="{238F84CE-0F47-426E-8D0A-CE59548D9B89}" srcOrd="4" destOrd="0" presId="urn:microsoft.com/office/officeart/2005/8/layout/equation2"/>
    <dgm:cxn modelId="{6D645A45-B152-424A-AC72-B728C057E08F}" type="presParOf" srcId="{36BCEC0B-C7E7-4CFD-A535-A6A4C4ACFF3B}" destId="{07B563D0-B1FB-44BA-B4ED-8EBBDD1F80D5}" srcOrd="1" destOrd="0" presId="urn:microsoft.com/office/officeart/2005/8/layout/equation2"/>
    <dgm:cxn modelId="{D2099969-F97D-4A7A-862E-FDC9EB6D643D}" type="presParOf" srcId="{07B563D0-B1FB-44BA-B4ED-8EBBDD1F80D5}" destId="{F3FA6251-CDEF-4363-BE6F-B0C7AB63E005}" srcOrd="0" destOrd="0" presId="urn:microsoft.com/office/officeart/2005/8/layout/equation2"/>
    <dgm:cxn modelId="{B24E0CB4-9219-41F6-B512-60D9A84730E8}" type="presParOf" srcId="{36BCEC0B-C7E7-4CFD-A535-A6A4C4ACFF3B}" destId="{9E91EAF0-8948-47ED-B0FC-36FB6DD2509D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F4133F3-E009-4EA6-B124-835694C4869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DD89551-6BA2-45EC-88F8-7D1B3D646B1D}">
      <dgm:prSet/>
      <dgm:spPr/>
      <dgm:t>
        <a:bodyPr/>
        <a:lstStyle/>
        <a:p>
          <a:pPr rtl="0"/>
          <a:r>
            <a:rPr lang="en-US" b="1" dirty="0" smtClean="0">
              <a:latin typeface="Arial" pitchFamily="34" charset="0"/>
              <a:cs typeface="Arial" pitchFamily="34" charset="0"/>
            </a:rPr>
            <a:t>Delivering social protection and essential public services </a:t>
          </a:r>
          <a:endParaRPr lang="en-US" b="1" dirty="0">
            <a:latin typeface="Arial" pitchFamily="34" charset="0"/>
            <a:cs typeface="Arial" pitchFamily="34" charset="0"/>
          </a:endParaRPr>
        </a:p>
      </dgm:t>
    </dgm:pt>
    <dgm:pt modelId="{445370A2-0461-4A5A-9990-481185F3F9AB}" type="parTrans" cxnId="{BC0C36E4-9E7A-463C-8CF5-C44B46B5F235}">
      <dgm:prSet/>
      <dgm:spPr/>
      <dgm:t>
        <a:bodyPr/>
        <a:lstStyle/>
        <a:p>
          <a:endParaRPr lang="en-US"/>
        </a:p>
      </dgm:t>
    </dgm:pt>
    <dgm:pt modelId="{06570423-230A-4F73-BC33-02EFA63AB0CB}" type="sibTrans" cxnId="{BC0C36E4-9E7A-463C-8CF5-C44B46B5F235}">
      <dgm:prSet/>
      <dgm:spPr/>
      <dgm:t>
        <a:bodyPr/>
        <a:lstStyle/>
        <a:p>
          <a:endParaRPr lang="en-US"/>
        </a:p>
      </dgm:t>
    </dgm:pt>
    <dgm:pt modelId="{DA734C0C-2D68-4AF9-B7E7-65DDC272F105}">
      <dgm:prSet custT="1"/>
      <dgm:spPr/>
      <dgm:t>
        <a:bodyPr/>
        <a:lstStyle/>
        <a:p>
          <a:pPr rtl="0"/>
          <a:r>
            <a:rPr lang="en-US" sz="1800" b="0" dirty="0" smtClean="0">
              <a:latin typeface="Arial" pitchFamily="34" charset="0"/>
              <a:cs typeface="Arial" pitchFamily="34" charset="0"/>
            </a:rPr>
            <a:t>₦500bn for social protection programmes</a:t>
          </a:r>
          <a:endParaRPr lang="en-US" sz="1800" b="0" dirty="0">
            <a:latin typeface="Arial" pitchFamily="34" charset="0"/>
            <a:cs typeface="Arial" pitchFamily="34" charset="0"/>
          </a:endParaRPr>
        </a:p>
      </dgm:t>
    </dgm:pt>
    <dgm:pt modelId="{8AC94884-241D-4602-B328-43EF6B23163A}" type="parTrans" cxnId="{90E97A83-7695-42C6-83BE-AC7883FA5095}">
      <dgm:prSet/>
      <dgm:spPr/>
      <dgm:t>
        <a:bodyPr/>
        <a:lstStyle/>
        <a:p>
          <a:endParaRPr lang="en-US"/>
        </a:p>
      </dgm:t>
    </dgm:pt>
    <dgm:pt modelId="{7F7A31BA-6326-4AEA-90EF-D85DBC5078FE}" type="sibTrans" cxnId="{90E97A83-7695-42C6-83BE-AC7883FA5095}">
      <dgm:prSet/>
      <dgm:spPr/>
      <dgm:t>
        <a:bodyPr/>
        <a:lstStyle/>
        <a:p>
          <a:endParaRPr lang="en-US"/>
        </a:p>
      </dgm:t>
    </dgm:pt>
    <dgm:pt modelId="{86B7AF61-513B-463D-9C63-1431F4B4BD4D}">
      <dgm:prSet/>
      <dgm:spPr/>
      <dgm:t>
        <a:bodyPr/>
        <a:lstStyle/>
        <a:p>
          <a:pPr rtl="0"/>
          <a:r>
            <a:rPr lang="en-US" b="1" dirty="0" smtClean="0">
              <a:latin typeface="Arial" pitchFamily="34" charset="0"/>
              <a:cs typeface="Arial" pitchFamily="34" charset="0"/>
            </a:rPr>
            <a:t>Scaling up efforts to end hunger and malnutrition </a:t>
          </a:r>
          <a:endParaRPr lang="en-US" b="1" dirty="0">
            <a:latin typeface="Arial" pitchFamily="34" charset="0"/>
            <a:cs typeface="Arial" pitchFamily="34" charset="0"/>
          </a:endParaRPr>
        </a:p>
      </dgm:t>
    </dgm:pt>
    <dgm:pt modelId="{0F17A1FF-1896-4745-B572-C9417973023B}" type="parTrans" cxnId="{0498F608-16F5-46EC-AF02-AA2D6F3EA2FF}">
      <dgm:prSet/>
      <dgm:spPr/>
      <dgm:t>
        <a:bodyPr/>
        <a:lstStyle/>
        <a:p>
          <a:endParaRPr lang="en-US"/>
        </a:p>
      </dgm:t>
    </dgm:pt>
    <dgm:pt modelId="{FAB86488-D16F-4790-9945-41B67A75941A}" type="sibTrans" cxnId="{0498F608-16F5-46EC-AF02-AA2D6F3EA2FF}">
      <dgm:prSet/>
      <dgm:spPr/>
      <dgm:t>
        <a:bodyPr/>
        <a:lstStyle/>
        <a:p>
          <a:endParaRPr lang="en-US"/>
        </a:p>
      </dgm:t>
    </dgm:pt>
    <dgm:pt modelId="{5F70DFA4-0A7D-41CF-8117-7771A747AC51}">
      <dgm:prSet custT="1"/>
      <dgm:spPr/>
      <dgm:t>
        <a:bodyPr/>
        <a:lstStyle/>
        <a:p>
          <a:pPr rtl="0"/>
          <a:r>
            <a:rPr lang="en-US" sz="1800" b="0" dirty="0" smtClean="0">
              <a:latin typeface="Arial" pitchFamily="34" charset="0"/>
              <a:cs typeface="Arial" pitchFamily="34" charset="0"/>
            </a:rPr>
            <a:t>₦75.8bn for Agriculture, </a:t>
          </a:r>
          <a:endParaRPr lang="en-US" sz="1800" b="0" dirty="0">
            <a:latin typeface="Arial" pitchFamily="34" charset="0"/>
            <a:cs typeface="Arial" pitchFamily="34" charset="0"/>
          </a:endParaRPr>
        </a:p>
      </dgm:t>
    </dgm:pt>
    <dgm:pt modelId="{76B3C62A-40A9-4280-8C88-5053808AA629}" type="parTrans" cxnId="{82DB6998-FE1A-4CFA-9280-B17029FAC357}">
      <dgm:prSet/>
      <dgm:spPr/>
      <dgm:t>
        <a:bodyPr/>
        <a:lstStyle/>
        <a:p>
          <a:endParaRPr lang="en-US"/>
        </a:p>
      </dgm:t>
    </dgm:pt>
    <dgm:pt modelId="{9F8199D8-1219-4FE4-BE02-F6F5A74F3AB1}" type="sibTrans" cxnId="{82DB6998-FE1A-4CFA-9280-B17029FAC357}">
      <dgm:prSet/>
      <dgm:spPr/>
      <dgm:t>
        <a:bodyPr/>
        <a:lstStyle/>
        <a:p>
          <a:endParaRPr lang="en-US"/>
        </a:p>
      </dgm:t>
    </dgm:pt>
    <dgm:pt modelId="{CFB16038-A09E-4EE0-B426-4295831F4233}">
      <dgm:prSet/>
      <dgm:spPr/>
      <dgm:t>
        <a:bodyPr/>
        <a:lstStyle/>
        <a:p>
          <a:pPr rtl="0"/>
          <a:r>
            <a:rPr lang="en-US" b="1" dirty="0" smtClean="0">
              <a:latin typeface="Arial" pitchFamily="34" charset="0"/>
              <a:cs typeface="Arial" pitchFamily="34" charset="0"/>
            </a:rPr>
            <a:t>Establishing a new forum to bridge the infrastructure gap </a:t>
          </a:r>
          <a:endParaRPr lang="en-US" b="1" dirty="0">
            <a:latin typeface="Arial" pitchFamily="34" charset="0"/>
            <a:cs typeface="Arial" pitchFamily="34" charset="0"/>
          </a:endParaRPr>
        </a:p>
      </dgm:t>
    </dgm:pt>
    <dgm:pt modelId="{C02F147D-B182-4CC8-A897-94B96F659940}" type="parTrans" cxnId="{3446D379-3105-4FA7-84CC-B64595046938}">
      <dgm:prSet/>
      <dgm:spPr/>
      <dgm:t>
        <a:bodyPr/>
        <a:lstStyle/>
        <a:p>
          <a:endParaRPr lang="en-US"/>
        </a:p>
      </dgm:t>
    </dgm:pt>
    <dgm:pt modelId="{5F05A6F9-360F-44DA-ACD4-7059ABAC1F01}" type="sibTrans" cxnId="{3446D379-3105-4FA7-84CC-B64595046938}">
      <dgm:prSet/>
      <dgm:spPr/>
      <dgm:t>
        <a:bodyPr/>
        <a:lstStyle/>
        <a:p>
          <a:endParaRPr lang="en-US"/>
        </a:p>
      </dgm:t>
    </dgm:pt>
    <dgm:pt modelId="{9A209972-72B1-449E-9516-C3E1277E913B}">
      <dgm:prSet custT="1"/>
      <dgm:spPr/>
      <dgm:t>
        <a:bodyPr/>
        <a:lstStyle/>
        <a:p>
          <a:pPr rtl="0"/>
          <a:r>
            <a:rPr lang="en-US" sz="1500" b="0" dirty="0" smtClean="0">
              <a:latin typeface="Arial" pitchFamily="34" charset="0"/>
              <a:cs typeface="Arial" pitchFamily="34" charset="0"/>
            </a:rPr>
            <a:t>₦25bn infrastructure development fund, </a:t>
          </a:r>
          <a:endParaRPr lang="en-US" sz="1500" b="0" dirty="0">
            <a:latin typeface="Arial" pitchFamily="34" charset="0"/>
            <a:cs typeface="Arial" pitchFamily="34" charset="0"/>
          </a:endParaRPr>
        </a:p>
      </dgm:t>
    </dgm:pt>
    <dgm:pt modelId="{159391E1-D74D-4F28-ABC9-CCCC669C6315}" type="parTrans" cxnId="{F006A087-DDEC-4194-B689-A3B5F59C7B5C}">
      <dgm:prSet/>
      <dgm:spPr/>
      <dgm:t>
        <a:bodyPr/>
        <a:lstStyle/>
        <a:p>
          <a:endParaRPr lang="en-US"/>
        </a:p>
      </dgm:t>
    </dgm:pt>
    <dgm:pt modelId="{B7BB3A0C-9215-4010-BEB8-AE7F9FF2588F}" type="sibTrans" cxnId="{F006A087-DDEC-4194-B689-A3B5F59C7B5C}">
      <dgm:prSet/>
      <dgm:spPr/>
      <dgm:t>
        <a:bodyPr/>
        <a:lstStyle/>
        <a:p>
          <a:endParaRPr lang="en-US"/>
        </a:p>
      </dgm:t>
    </dgm:pt>
    <dgm:pt modelId="{74226364-4002-4A70-8C2B-C2D54CC32F21}">
      <dgm:prSet/>
      <dgm:spPr/>
      <dgm:t>
        <a:bodyPr/>
        <a:lstStyle/>
        <a:p>
          <a:pPr rtl="0"/>
          <a:r>
            <a:rPr lang="en-US" b="1" dirty="0" smtClean="0">
              <a:latin typeface="Arial" pitchFamily="34" charset="0"/>
              <a:cs typeface="Arial" pitchFamily="34" charset="0"/>
            </a:rPr>
            <a:t>Promoting inclusive and sustainable industrialization </a:t>
          </a:r>
          <a:endParaRPr lang="en-US" b="1" dirty="0">
            <a:latin typeface="Arial" pitchFamily="34" charset="0"/>
            <a:cs typeface="Arial" pitchFamily="34" charset="0"/>
          </a:endParaRPr>
        </a:p>
      </dgm:t>
    </dgm:pt>
    <dgm:pt modelId="{32FCA291-DCDB-4212-B1CA-EBD03245C966}" type="parTrans" cxnId="{5F076AC6-45AA-450A-A3E2-B7DA378193D9}">
      <dgm:prSet/>
      <dgm:spPr/>
      <dgm:t>
        <a:bodyPr/>
        <a:lstStyle/>
        <a:p>
          <a:endParaRPr lang="en-US"/>
        </a:p>
      </dgm:t>
    </dgm:pt>
    <dgm:pt modelId="{470B9A82-79B5-4542-BD0E-AE9E3728DEA4}" type="sibTrans" cxnId="{5F076AC6-45AA-450A-A3E2-B7DA378193D9}">
      <dgm:prSet/>
      <dgm:spPr/>
      <dgm:t>
        <a:bodyPr/>
        <a:lstStyle/>
        <a:p>
          <a:endParaRPr lang="en-US"/>
        </a:p>
      </dgm:t>
    </dgm:pt>
    <dgm:pt modelId="{778A03C4-3892-4639-BF05-DF0E61C974CF}">
      <dgm:prSet custT="1"/>
      <dgm:spPr/>
      <dgm:t>
        <a:bodyPr/>
        <a:lstStyle/>
        <a:p>
          <a:pPr rtl="0"/>
          <a:r>
            <a:rPr lang="en-US" sz="1700" b="0" dirty="0" smtClean="0">
              <a:latin typeface="Arial" pitchFamily="34" charset="0"/>
              <a:cs typeface="Arial" pitchFamily="34" charset="0"/>
            </a:rPr>
            <a:t>Prioritizing ease of doing business</a:t>
          </a:r>
          <a:endParaRPr lang="en-US" sz="1700" b="0" dirty="0">
            <a:latin typeface="Arial" pitchFamily="34" charset="0"/>
            <a:cs typeface="Arial" pitchFamily="34" charset="0"/>
          </a:endParaRPr>
        </a:p>
      </dgm:t>
    </dgm:pt>
    <dgm:pt modelId="{B139FC96-E533-4A9A-B9D8-138AD237CF52}" type="parTrans" cxnId="{1A7F513F-ACFE-4B23-A653-2BF4B4F67D01}">
      <dgm:prSet/>
      <dgm:spPr/>
      <dgm:t>
        <a:bodyPr/>
        <a:lstStyle/>
        <a:p>
          <a:endParaRPr lang="en-US"/>
        </a:p>
      </dgm:t>
    </dgm:pt>
    <dgm:pt modelId="{16E6BB59-0D8C-407C-A1D8-F2B341A783CE}" type="sibTrans" cxnId="{1A7F513F-ACFE-4B23-A653-2BF4B4F67D01}">
      <dgm:prSet/>
      <dgm:spPr/>
      <dgm:t>
        <a:bodyPr/>
        <a:lstStyle/>
        <a:p>
          <a:endParaRPr lang="en-US"/>
        </a:p>
      </dgm:t>
    </dgm:pt>
    <dgm:pt modelId="{0725D687-3B5C-435D-BCF3-DB1E7D70BAD0}">
      <dgm:prSet custT="1"/>
      <dgm:spPr/>
      <dgm:t>
        <a:bodyPr/>
        <a:lstStyle/>
        <a:p>
          <a:pPr rtl="0"/>
          <a:r>
            <a:rPr lang="en-US" sz="1500" b="0" dirty="0" smtClean="0">
              <a:latin typeface="Arial" pitchFamily="34" charset="0"/>
              <a:cs typeface="Arial" pitchFamily="34" charset="0"/>
            </a:rPr>
            <a:t>Over 80% of 1.75 trillion capital allocation for infrastructure, </a:t>
          </a:r>
          <a:endParaRPr lang="en-US" sz="1500" b="0" dirty="0">
            <a:latin typeface="Arial" pitchFamily="34" charset="0"/>
            <a:cs typeface="Arial" pitchFamily="34" charset="0"/>
          </a:endParaRPr>
        </a:p>
      </dgm:t>
    </dgm:pt>
    <dgm:pt modelId="{E9505853-47EE-41CF-A535-AEDBFE216959}" type="parTrans" cxnId="{F46670D1-3223-464C-8B0A-77D431E945BA}">
      <dgm:prSet/>
      <dgm:spPr/>
      <dgm:t>
        <a:bodyPr/>
        <a:lstStyle/>
        <a:p>
          <a:endParaRPr lang="en-US"/>
        </a:p>
      </dgm:t>
    </dgm:pt>
    <dgm:pt modelId="{901D811D-AAB5-49FB-BB5B-CA3076BB1C1A}" type="sibTrans" cxnId="{F46670D1-3223-464C-8B0A-77D431E945BA}">
      <dgm:prSet/>
      <dgm:spPr/>
      <dgm:t>
        <a:bodyPr/>
        <a:lstStyle/>
        <a:p>
          <a:endParaRPr lang="en-US"/>
        </a:p>
      </dgm:t>
    </dgm:pt>
    <dgm:pt modelId="{CC589E98-F3C2-4D74-8FE2-EB00C8D76F6F}">
      <dgm:prSet custT="1"/>
      <dgm:spPr/>
      <dgm:t>
        <a:bodyPr/>
        <a:lstStyle/>
        <a:p>
          <a:pPr rtl="0"/>
          <a:r>
            <a:rPr lang="en-US" sz="1500" b="0" dirty="0" smtClean="0">
              <a:latin typeface="Arial" pitchFamily="34" charset="0"/>
              <a:cs typeface="Arial" pitchFamily="34" charset="0"/>
            </a:rPr>
            <a:t>Infrastructure being accorded priority in capital releases</a:t>
          </a:r>
          <a:endParaRPr lang="en-US" sz="1500" b="0" dirty="0">
            <a:latin typeface="Arial" pitchFamily="34" charset="0"/>
            <a:cs typeface="Arial" pitchFamily="34" charset="0"/>
          </a:endParaRPr>
        </a:p>
      </dgm:t>
    </dgm:pt>
    <dgm:pt modelId="{F068DC15-13B8-4577-A627-346856087A82}" type="parTrans" cxnId="{B41337B5-4F8B-48E9-AEA9-131CE36E9406}">
      <dgm:prSet/>
      <dgm:spPr/>
      <dgm:t>
        <a:bodyPr/>
        <a:lstStyle/>
        <a:p>
          <a:endParaRPr lang="en-US"/>
        </a:p>
      </dgm:t>
    </dgm:pt>
    <dgm:pt modelId="{F860C09C-4EDD-40F3-ACCA-565DC568CDFE}" type="sibTrans" cxnId="{B41337B5-4F8B-48E9-AEA9-131CE36E9406}">
      <dgm:prSet/>
      <dgm:spPr/>
      <dgm:t>
        <a:bodyPr/>
        <a:lstStyle/>
        <a:p>
          <a:endParaRPr lang="en-US"/>
        </a:p>
      </dgm:t>
    </dgm:pt>
    <dgm:pt modelId="{B9474391-26AA-41B7-8175-98A3966024B7}">
      <dgm:prSet custT="1"/>
      <dgm:spPr/>
      <dgm:t>
        <a:bodyPr/>
        <a:lstStyle/>
        <a:p>
          <a:pPr rtl="0"/>
          <a:r>
            <a:rPr lang="en-US" sz="1700" b="0" dirty="0" smtClean="0">
              <a:latin typeface="Arial" pitchFamily="34" charset="0"/>
              <a:cs typeface="Arial" pitchFamily="34" charset="0"/>
            </a:rPr>
            <a:t>Focus on Agriculture to ensure inclusive growth</a:t>
          </a:r>
          <a:endParaRPr lang="en-US" sz="1700" b="0" dirty="0">
            <a:latin typeface="Arial" pitchFamily="34" charset="0"/>
            <a:cs typeface="Arial" pitchFamily="34" charset="0"/>
          </a:endParaRPr>
        </a:p>
      </dgm:t>
    </dgm:pt>
    <dgm:pt modelId="{2D3D8ACC-2F0F-45D2-A03E-C642D3DFB07D}" type="parTrans" cxnId="{818C170A-2AA6-4713-83C4-45AABF2EC9D3}">
      <dgm:prSet/>
      <dgm:spPr/>
      <dgm:t>
        <a:bodyPr/>
        <a:lstStyle/>
        <a:p>
          <a:endParaRPr lang="en-US"/>
        </a:p>
      </dgm:t>
    </dgm:pt>
    <dgm:pt modelId="{A989FD69-C3F5-4682-A6A6-4B660BAE1107}" type="sibTrans" cxnId="{818C170A-2AA6-4713-83C4-45AABF2EC9D3}">
      <dgm:prSet/>
      <dgm:spPr/>
      <dgm:t>
        <a:bodyPr/>
        <a:lstStyle/>
        <a:p>
          <a:endParaRPr lang="en-US"/>
        </a:p>
      </dgm:t>
    </dgm:pt>
    <dgm:pt modelId="{CB032DAB-0FD1-40D6-B878-E5372B692A09}">
      <dgm:prSet custT="1"/>
      <dgm:spPr/>
      <dgm:t>
        <a:bodyPr/>
        <a:lstStyle/>
        <a:p>
          <a:pPr rtl="0"/>
          <a:r>
            <a:rPr lang="en-US" sz="1700" b="0" dirty="0" smtClean="0">
              <a:latin typeface="Arial" pitchFamily="34" charset="0"/>
              <a:cs typeface="Arial" pitchFamily="34" charset="0"/>
            </a:rPr>
            <a:t>Funding supports to GENCOs &amp; DISCOs </a:t>
          </a:r>
          <a:endParaRPr lang="en-US" sz="1700" b="0" dirty="0">
            <a:latin typeface="Arial" pitchFamily="34" charset="0"/>
            <a:cs typeface="Arial" pitchFamily="34" charset="0"/>
          </a:endParaRPr>
        </a:p>
      </dgm:t>
    </dgm:pt>
    <dgm:pt modelId="{A08047E8-B63A-4993-8EC2-BEA2BE7CE317}" type="parTrans" cxnId="{59631B7C-3496-41CF-B363-EDDB95B1B765}">
      <dgm:prSet/>
      <dgm:spPr/>
      <dgm:t>
        <a:bodyPr/>
        <a:lstStyle/>
        <a:p>
          <a:endParaRPr lang="en-US"/>
        </a:p>
      </dgm:t>
    </dgm:pt>
    <dgm:pt modelId="{33E4038B-1B7E-4347-BA64-9DE0F34A8870}" type="sibTrans" cxnId="{59631B7C-3496-41CF-B363-EDDB95B1B765}">
      <dgm:prSet/>
      <dgm:spPr/>
      <dgm:t>
        <a:bodyPr/>
        <a:lstStyle/>
        <a:p>
          <a:endParaRPr lang="en-US"/>
        </a:p>
      </dgm:t>
    </dgm:pt>
    <dgm:pt modelId="{37AE3507-47A3-42FA-AF58-77E753A09021}">
      <dgm:prSet custT="1"/>
      <dgm:spPr/>
      <dgm:t>
        <a:bodyPr/>
        <a:lstStyle/>
        <a:p>
          <a:pPr rtl="0"/>
          <a:r>
            <a:rPr lang="en-US" sz="1700" b="0" dirty="0" smtClean="0">
              <a:latin typeface="Arial" pitchFamily="34" charset="0"/>
              <a:cs typeface="Arial" pitchFamily="34" charset="0"/>
            </a:rPr>
            <a:t>Prioritizing provision of key infrastructure </a:t>
          </a:r>
          <a:endParaRPr lang="en-US" sz="1700" b="0" dirty="0">
            <a:latin typeface="Arial" pitchFamily="34" charset="0"/>
            <a:cs typeface="Arial" pitchFamily="34" charset="0"/>
          </a:endParaRPr>
        </a:p>
      </dgm:t>
    </dgm:pt>
    <dgm:pt modelId="{9CE7E5A7-7EE7-40D5-98A9-8E5E0764EC23}" type="parTrans" cxnId="{13F1203C-A6FA-4063-BE95-F700636D2758}">
      <dgm:prSet/>
      <dgm:spPr/>
      <dgm:t>
        <a:bodyPr/>
        <a:lstStyle/>
        <a:p>
          <a:endParaRPr lang="en-US"/>
        </a:p>
      </dgm:t>
    </dgm:pt>
    <dgm:pt modelId="{9BB28E6B-0E6D-450A-8D99-F8D098B1EC85}" type="sibTrans" cxnId="{13F1203C-A6FA-4063-BE95-F700636D2758}">
      <dgm:prSet/>
      <dgm:spPr/>
      <dgm:t>
        <a:bodyPr/>
        <a:lstStyle/>
        <a:p>
          <a:endParaRPr lang="en-US"/>
        </a:p>
      </dgm:t>
    </dgm:pt>
    <dgm:pt modelId="{E25234EB-9050-48C5-B55A-ED5ACCD3BE15}">
      <dgm:prSet custT="1"/>
      <dgm:spPr/>
      <dgm:t>
        <a:bodyPr/>
        <a:lstStyle/>
        <a:p>
          <a:pPr rtl="0"/>
          <a:r>
            <a:rPr lang="en-US" sz="1800" b="0" dirty="0" smtClean="0">
              <a:latin typeface="Arial" pitchFamily="34" charset="0"/>
              <a:cs typeface="Arial" pitchFamily="34" charset="0"/>
            </a:rPr>
            <a:t>₦500bn Social protection programme (200,000) agric workers)</a:t>
          </a:r>
          <a:endParaRPr lang="en-US" sz="1800" b="0" dirty="0">
            <a:latin typeface="Arial" pitchFamily="34" charset="0"/>
            <a:cs typeface="Arial" pitchFamily="34" charset="0"/>
          </a:endParaRPr>
        </a:p>
      </dgm:t>
    </dgm:pt>
    <dgm:pt modelId="{DBC17769-7AC0-45A4-BFC3-B3230B9E0C60}" type="parTrans" cxnId="{83C6D954-A740-4963-9C2B-6C6B15F575A2}">
      <dgm:prSet/>
      <dgm:spPr/>
      <dgm:t>
        <a:bodyPr/>
        <a:lstStyle/>
        <a:p>
          <a:endParaRPr lang="en-US"/>
        </a:p>
      </dgm:t>
    </dgm:pt>
    <dgm:pt modelId="{98D0E02D-5B31-4300-9D8D-A63B3114945B}" type="sibTrans" cxnId="{83C6D954-A740-4963-9C2B-6C6B15F575A2}">
      <dgm:prSet/>
      <dgm:spPr/>
      <dgm:t>
        <a:bodyPr/>
        <a:lstStyle/>
        <a:p>
          <a:endParaRPr lang="en-US"/>
        </a:p>
      </dgm:t>
    </dgm:pt>
    <dgm:pt modelId="{55DFEDE4-DD26-425E-B0A6-F771C088A6DC}">
      <dgm:prSet custT="1"/>
      <dgm:spPr/>
      <dgm:t>
        <a:bodyPr/>
        <a:lstStyle/>
        <a:p>
          <a:pPr rtl="0"/>
          <a:r>
            <a:rPr lang="en-US" sz="1800" b="0" dirty="0" smtClean="0">
              <a:latin typeface="Arial" pitchFamily="34" charset="0"/>
              <a:cs typeface="Arial" pitchFamily="34" charset="0"/>
            </a:rPr>
            <a:t>Public Health &amp; Educational Sector (just under a trillion naira provided) </a:t>
          </a:r>
          <a:endParaRPr lang="en-US" sz="1800" b="0" dirty="0">
            <a:latin typeface="Arial" pitchFamily="34" charset="0"/>
            <a:cs typeface="Arial" pitchFamily="34" charset="0"/>
          </a:endParaRPr>
        </a:p>
      </dgm:t>
    </dgm:pt>
    <dgm:pt modelId="{E0F60DD1-1EF9-431A-A340-1A9D5D281D40}" type="parTrans" cxnId="{0764E275-4C9A-409A-8160-ACD6C8571C98}">
      <dgm:prSet/>
      <dgm:spPr/>
      <dgm:t>
        <a:bodyPr/>
        <a:lstStyle/>
        <a:p>
          <a:endParaRPr lang="en-US"/>
        </a:p>
      </dgm:t>
    </dgm:pt>
    <dgm:pt modelId="{1FCD5967-F71A-42E3-9F08-95A35839D00B}" type="sibTrans" cxnId="{0764E275-4C9A-409A-8160-ACD6C8571C98}">
      <dgm:prSet/>
      <dgm:spPr/>
      <dgm:t>
        <a:bodyPr/>
        <a:lstStyle/>
        <a:p>
          <a:endParaRPr lang="en-US"/>
        </a:p>
      </dgm:t>
    </dgm:pt>
    <dgm:pt modelId="{5872E224-3123-4BA8-A20E-310F4B1E27E8}" type="pres">
      <dgm:prSet presAssocID="{0F4133F3-E009-4EA6-B124-835694C4869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5361162-B19C-49F4-9A98-59E087BB0CC8}" type="pres">
      <dgm:prSet presAssocID="{5DD89551-6BA2-45EC-88F8-7D1B3D646B1D}" presName="linNode" presStyleCnt="0"/>
      <dgm:spPr/>
    </dgm:pt>
    <dgm:pt modelId="{969E7F62-8B96-4AF8-B468-8EDCA7D9B671}" type="pres">
      <dgm:prSet presAssocID="{5DD89551-6BA2-45EC-88F8-7D1B3D646B1D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22E5DE-098C-4346-8297-21A8815CCE4C}" type="pres">
      <dgm:prSet presAssocID="{5DD89551-6BA2-45EC-88F8-7D1B3D646B1D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49174D-45CB-4F0E-8973-B7F596C95351}" type="pres">
      <dgm:prSet presAssocID="{06570423-230A-4F73-BC33-02EFA63AB0CB}" presName="sp" presStyleCnt="0"/>
      <dgm:spPr/>
    </dgm:pt>
    <dgm:pt modelId="{75B35AD4-0957-497F-ACB6-9224250D4852}" type="pres">
      <dgm:prSet presAssocID="{86B7AF61-513B-463D-9C63-1431F4B4BD4D}" presName="linNode" presStyleCnt="0"/>
      <dgm:spPr/>
    </dgm:pt>
    <dgm:pt modelId="{2B9D5D18-57C1-4466-A941-1F3271737C4A}" type="pres">
      <dgm:prSet presAssocID="{86B7AF61-513B-463D-9C63-1431F4B4BD4D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CB089A-4C12-437F-94BD-DB372EB35345}" type="pres">
      <dgm:prSet presAssocID="{86B7AF61-513B-463D-9C63-1431F4B4BD4D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104CD2-2A44-4417-A9A5-9FE224B46267}" type="pres">
      <dgm:prSet presAssocID="{FAB86488-D16F-4790-9945-41B67A75941A}" presName="sp" presStyleCnt="0"/>
      <dgm:spPr/>
    </dgm:pt>
    <dgm:pt modelId="{394B7CF9-667A-407F-BDBD-09130C5934A6}" type="pres">
      <dgm:prSet presAssocID="{CFB16038-A09E-4EE0-B426-4295831F4233}" presName="linNode" presStyleCnt="0"/>
      <dgm:spPr/>
    </dgm:pt>
    <dgm:pt modelId="{A00FEA6C-3173-489B-8ED5-B855354F2F61}" type="pres">
      <dgm:prSet presAssocID="{CFB16038-A09E-4EE0-B426-4295831F4233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4AB000-1C1F-4BF3-99CF-E846FFEF7D07}" type="pres">
      <dgm:prSet presAssocID="{CFB16038-A09E-4EE0-B426-4295831F4233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FE7281-AD61-472F-8C59-CE60FB2545DA}" type="pres">
      <dgm:prSet presAssocID="{5F05A6F9-360F-44DA-ACD4-7059ABAC1F01}" presName="sp" presStyleCnt="0"/>
      <dgm:spPr/>
    </dgm:pt>
    <dgm:pt modelId="{E1106A91-632E-4D3F-93E5-E6E4A1EF269F}" type="pres">
      <dgm:prSet presAssocID="{74226364-4002-4A70-8C2B-C2D54CC32F21}" presName="linNode" presStyleCnt="0"/>
      <dgm:spPr/>
    </dgm:pt>
    <dgm:pt modelId="{88A2337D-E888-4FFE-BA25-AB3F077E55A4}" type="pres">
      <dgm:prSet presAssocID="{74226364-4002-4A70-8C2B-C2D54CC32F21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3B6AB9-3727-4881-814D-ED9EE907CDD7}" type="pres">
      <dgm:prSet presAssocID="{74226364-4002-4A70-8C2B-C2D54CC32F21}" presName="descendantText" presStyleLbl="alignAccFollowNode1" presStyleIdx="3" presStyleCnt="4" custScaleY="1215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C0C36E4-9E7A-463C-8CF5-C44B46B5F235}" srcId="{0F4133F3-E009-4EA6-B124-835694C4869D}" destId="{5DD89551-6BA2-45EC-88F8-7D1B3D646B1D}" srcOrd="0" destOrd="0" parTransId="{445370A2-0461-4A5A-9990-481185F3F9AB}" sibTransId="{06570423-230A-4F73-BC33-02EFA63AB0CB}"/>
    <dgm:cxn modelId="{D7F2D861-803B-4012-BF5B-7CC74C0F29B7}" type="presOf" srcId="{CFB16038-A09E-4EE0-B426-4295831F4233}" destId="{A00FEA6C-3173-489B-8ED5-B855354F2F61}" srcOrd="0" destOrd="0" presId="urn:microsoft.com/office/officeart/2005/8/layout/vList5"/>
    <dgm:cxn modelId="{F006A087-DDEC-4194-B689-A3B5F59C7B5C}" srcId="{CFB16038-A09E-4EE0-B426-4295831F4233}" destId="{9A209972-72B1-449E-9516-C3E1277E913B}" srcOrd="0" destOrd="0" parTransId="{159391E1-D74D-4F28-ABC9-CCCC669C6315}" sibTransId="{B7BB3A0C-9215-4010-BEB8-AE7F9FF2588F}"/>
    <dgm:cxn modelId="{A4A0931E-4A88-4DA6-8E24-BD2173569BF5}" type="presOf" srcId="{5F70DFA4-0A7D-41CF-8117-7771A747AC51}" destId="{D8CB089A-4C12-437F-94BD-DB372EB35345}" srcOrd="0" destOrd="0" presId="urn:microsoft.com/office/officeart/2005/8/layout/vList5"/>
    <dgm:cxn modelId="{82DB6998-FE1A-4CFA-9280-B17029FAC357}" srcId="{86B7AF61-513B-463D-9C63-1431F4B4BD4D}" destId="{5F70DFA4-0A7D-41CF-8117-7771A747AC51}" srcOrd="0" destOrd="0" parTransId="{76B3C62A-40A9-4280-8C88-5053808AA629}" sibTransId="{9F8199D8-1219-4FE4-BE02-F6F5A74F3AB1}"/>
    <dgm:cxn modelId="{90E97A83-7695-42C6-83BE-AC7883FA5095}" srcId="{5DD89551-6BA2-45EC-88F8-7D1B3D646B1D}" destId="{DA734C0C-2D68-4AF9-B7E7-65DDC272F105}" srcOrd="0" destOrd="0" parTransId="{8AC94884-241D-4602-B328-43EF6B23163A}" sibTransId="{7F7A31BA-6326-4AEA-90EF-D85DBC5078FE}"/>
    <dgm:cxn modelId="{15F7675B-502C-471A-BB44-B68C4BFB4954}" type="presOf" srcId="{778A03C4-3892-4639-BF05-DF0E61C974CF}" destId="{D13B6AB9-3727-4881-814D-ED9EE907CDD7}" srcOrd="0" destOrd="0" presId="urn:microsoft.com/office/officeart/2005/8/layout/vList5"/>
    <dgm:cxn modelId="{04013EAC-D364-47BA-94C7-83776BF7369B}" type="presOf" srcId="{5DD89551-6BA2-45EC-88F8-7D1B3D646B1D}" destId="{969E7F62-8B96-4AF8-B468-8EDCA7D9B671}" srcOrd="0" destOrd="0" presId="urn:microsoft.com/office/officeart/2005/8/layout/vList5"/>
    <dgm:cxn modelId="{F8843C7F-E938-4DFB-BC09-7AE8C794B723}" type="presOf" srcId="{37AE3507-47A3-42FA-AF58-77E753A09021}" destId="{D13B6AB9-3727-4881-814D-ED9EE907CDD7}" srcOrd="0" destOrd="3" presId="urn:microsoft.com/office/officeart/2005/8/layout/vList5"/>
    <dgm:cxn modelId="{818C170A-2AA6-4713-83C4-45AABF2EC9D3}" srcId="{74226364-4002-4A70-8C2B-C2D54CC32F21}" destId="{B9474391-26AA-41B7-8175-98A3966024B7}" srcOrd="1" destOrd="0" parTransId="{2D3D8ACC-2F0F-45D2-A03E-C642D3DFB07D}" sibTransId="{A989FD69-C3F5-4682-A6A6-4B660BAE1107}"/>
    <dgm:cxn modelId="{F46670D1-3223-464C-8B0A-77D431E945BA}" srcId="{CFB16038-A09E-4EE0-B426-4295831F4233}" destId="{0725D687-3B5C-435D-BCF3-DB1E7D70BAD0}" srcOrd="1" destOrd="0" parTransId="{E9505853-47EE-41CF-A535-AEDBFE216959}" sibTransId="{901D811D-AAB5-49FB-BB5B-CA3076BB1C1A}"/>
    <dgm:cxn modelId="{96BC6C70-538D-4927-8AFD-66598C59F326}" type="presOf" srcId="{9A209972-72B1-449E-9516-C3E1277E913B}" destId="{8B4AB000-1C1F-4BF3-99CF-E846FFEF7D07}" srcOrd="0" destOrd="0" presId="urn:microsoft.com/office/officeart/2005/8/layout/vList5"/>
    <dgm:cxn modelId="{0764E275-4C9A-409A-8160-ACD6C8571C98}" srcId="{5DD89551-6BA2-45EC-88F8-7D1B3D646B1D}" destId="{55DFEDE4-DD26-425E-B0A6-F771C088A6DC}" srcOrd="1" destOrd="0" parTransId="{E0F60DD1-1EF9-431A-A340-1A9D5D281D40}" sibTransId="{1FCD5967-F71A-42E3-9F08-95A35839D00B}"/>
    <dgm:cxn modelId="{023C7B3A-B57F-4387-A068-67B0ACBCB137}" type="presOf" srcId="{0725D687-3B5C-435D-BCF3-DB1E7D70BAD0}" destId="{8B4AB000-1C1F-4BF3-99CF-E846FFEF7D07}" srcOrd="0" destOrd="1" presId="urn:microsoft.com/office/officeart/2005/8/layout/vList5"/>
    <dgm:cxn modelId="{6EFBDBAE-2129-4F95-8601-C5684014AAF3}" type="presOf" srcId="{E25234EB-9050-48C5-B55A-ED5ACCD3BE15}" destId="{D8CB089A-4C12-437F-94BD-DB372EB35345}" srcOrd="0" destOrd="1" presId="urn:microsoft.com/office/officeart/2005/8/layout/vList5"/>
    <dgm:cxn modelId="{1A7F513F-ACFE-4B23-A653-2BF4B4F67D01}" srcId="{74226364-4002-4A70-8C2B-C2D54CC32F21}" destId="{778A03C4-3892-4639-BF05-DF0E61C974CF}" srcOrd="0" destOrd="0" parTransId="{B139FC96-E533-4A9A-B9D8-138AD237CF52}" sibTransId="{16E6BB59-0D8C-407C-A1D8-F2B341A783CE}"/>
    <dgm:cxn modelId="{0F22E515-5C6D-48BF-A64C-310FB5D59081}" type="presOf" srcId="{86B7AF61-513B-463D-9C63-1431F4B4BD4D}" destId="{2B9D5D18-57C1-4466-A941-1F3271737C4A}" srcOrd="0" destOrd="0" presId="urn:microsoft.com/office/officeart/2005/8/layout/vList5"/>
    <dgm:cxn modelId="{C676A11F-A1FD-42AC-8345-A82425449A89}" type="presOf" srcId="{55DFEDE4-DD26-425E-B0A6-F771C088A6DC}" destId="{8A22E5DE-098C-4346-8297-21A8815CCE4C}" srcOrd="0" destOrd="1" presId="urn:microsoft.com/office/officeart/2005/8/layout/vList5"/>
    <dgm:cxn modelId="{B41337B5-4F8B-48E9-AEA9-131CE36E9406}" srcId="{CFB16038-A09E-4EE0-B426-4295831F4233}" destId="{CC589E98-F3C2-4D74-8FE2-EB00C8D76F6F}" srcOrd="2" destOrd="0" parTransId="{F068DC15-13B8-4577-A627-346856087A82}" sibTransId="{F860C09C-4EDD-40F3-ACCA-565DC568CDFE}"/>
    <dgm:cxn modelId="{B0DF7ABC-9A09-4AF6-8622-F4BE678DFE18}" type="presOf" srcId="{CB032DAB-0FD1-40D6-B878-E5372B692A09}" destId="{D13B6AB9-3727-4881-814D-ED9EE907CDD7}" srcOrd="0" destOrd="2" presId="urn:microsoft.com/office/officeart/2005/8/layout/vList5"/>
    <dgm:cxn modelId="{E2C8F706-0AEF-4696-88C2-AC65D1E11EC4}" type="presOf" srcId="{0F4133F3-E009-4EA6-B124-835694C4869D}" destId="{5872E224-3123-4BA8-A20E-310F4B1E27E8}" srcOrd="0" destOrd="0" presId="urn:microsoft.com/office/officeart/2005/8/layout/vList5"/>
    <dgm:cxn modelId="{0498F608-16F5-46EC-AF02-AA2D6F3EA2FF}" srcId="{0F4133F3-E009-4EA6-B124-835694C4869D}" destId="{86B7AF61-513B-463D-9C63-1431F4B4BD4D}" srcOrd="1" destOrd="0" parTransId="{0F17A1FF-1896-4745-B572-C9417973023B}" sibTransId="{FAB86488-D16F-4790-9945-41B67A75941A}"/>
    <dgm:cxn modelId="{30515B07-BCC7-4E48-8D96-004343547EFC}" type="presOf" srcId="{74226364-4002-4A70-8C2B-C2D54CC32F21}" destId="{88A2337D-E888-4FFE-BA25-AB3F077E55A4}" srcOrd="0" destOrd="0" presId="urn:microsoft.com/office/officeart/2005/8/layout/vList5"/>
    <dgm:cxn modelId="{B9C7A6C7-B131-43C7-BC5C-ADD1F38C2312}" type="presOf" srcId="{DA734C0C-2D68-4AF9-B7E7-65DDC272F105}" destId="{8A22E5DE-098C-4346-8297-21A8815CCE4C}" srcOrd="0" destOrd="0" presId="urn:microsoft.com/office/officeart/2005/8/layout/vList5"/>
    <dgm:cxn modelId="{5AFCF517-5615-4642-8C48-9EDB4A0DB5CE}" type="presOf" srcId="{B9474391-26AA-41B7-8175-98A3966024B7}" destId="{D13B6AB9-3727-4881-814D-ED9EE907CDD7}" srcOrd="0" destOrd="1" presId="urn:microsoft.com/office/officeart/2005/8/layout/vList5"/>
    <dgm:cxn modelId="{5F076AC6-45AA-450A-A3E2-B7DA378193D9}" srcId="{0F4133F3-E009-4EA6-B124-835694C4869D}" destId="{74226364-4002-4A70-8C2B-C2D54CC32F21}" srcOrd="3" destOrd="0" parTransId="{32FCA291-DCDB-4212-B1CA-EBD03245C966}" sibTransId="{470B9A82-79B5-4542-BD0E-AE9E3728DEA4}"/>
    <dgm:cxn modelId="{C0ACA1EB-3F43-4FDA-9A5E-348C2A0262ED}" type="presOf" srcId="{CC589E98-F3C2-4D74-8FE2-EB00C8D76F6F}" destId="{8B4AB000-1C1F-4BF3-99CF-E846FFEF7D07}" srcOrd="0" destOrd="2" presId="urn:microsoft.com/office/officeart/2005/8/layout/vList5"/>
    <dgm:cxn modelId="{3446D379-3105-4FA7-84CC-B64595046938}" srcId="{0F4133F3-E009-4EA6-B124-835694C4869D}" destId="{CFB16038-A09E-4EE0-B426-4295831F4233}" srcOrd="2" destOrd="0" parTransId="{C02F147D-B182-4CC8-A897-94B96F659940}" sibTransId="{5F05A6F9-360F-44DA-ACD4-7059ABAC1F01}"/>
    <dgm:cxn modelId="{13F1203C-A6FA-4063-BE95-F700636D2758}" srcId="{74226364-4002-4A70-8C2B-C2D54CC32F21}" destId="{37AE3507-47A3-42FA-AF58-77E753A09021}" srcOrd="3" destOrd="0" parTransId="{9CE7E5A7-7EE7-40D5-98A9-8E5E0764EC23}" sibTransId="{9BB28E6B-0E6D-450A-8D99-F8D098B1EC85}"/>
    <dgm:cxn modelId="{59631B7C-3496-41CF-B363-EDDB95B1B765}" srcId="{74226364-4002-4A70-8C2B-C2D54CC32F21}" destId="{CB032DAB-0FD1-40D6-B878-E5372B692A09}" srcOrd="2" destOrd="0" parTransId="{A08047E8-B63A-4993-8EC2-BEA2BE7CE317}" sibTransId="{33E4038B-1B7E-4347-BA64-9DE0F34A8870}"/>
    <dgm:cxn modelId="{83C6D954-A740-4963-9C2B-6C6B15F575A2}" srcId="{86B7AF61-513B-463D-9C63-1431F4B4BD4D}" destId="{E25234EB-9050-48C5-B55A-ED5ACCD3BE15}" srcOrd="1" destOrd="0" parTransId="{DBC17769-7AC0-45A4-BFC3-B3230B9E0C60}" sibTransId="{98D0E02D-5B31-4300-9D8D-A63B3114945B}"/>
    <dgm:cxn modelId="{60807EA8-AFBB-4B98-9B75-E5F70455D8AA}" type="presParOf" srcId="{5872E224-3123-4BA8-A20E-310F4B1E27E8}" destId="{65361162-B19C-49F4-9A98-59E087BB0CC8}" srcOrd="0" destOrd="0" presId="urn:microsoft.com/office/officeart/2005/8/layout/vList5"/>
    <dgm:cxn modelId="{062B2E78-3CF6-4CB8-96E8-CDD3A85D4A9F}" type="presParOf" srcId="{65361162-B19C-49F4-9A98-59E087BB0CC8}" destId="{969E7F62-8B96-4AF8-B468-8EDCA7D9B671}" srcOrd="0" destOrd="0" presId="urn:microsoft.com/office/officeart/2005/8/layout/vList5"/>
    <dgm:cxn modelId="{7A844A9F-0F97-4656-B52C-CF528ED35A17}" type="presParOf" srcId="{65361162-B19C-49F4-9A98-59E087BB0CC8}" destId="{8A22E5DE-098C-4346-8297-21A8815CCE4C}" srcOrd="1" destOrd="0" presId="urn:microsoft.com/office/officeart/2005/8/layout/vList5"/>
    <dgm:cxn modelId="{A60B8868-7A1E-4B76-A745-0B297518143F}" type="presParOf" srcId="{5872E224-3123-4BA8-A20E-310F4B1E27E8}" destId="{9249174D-45CB-4F0E-8973-B7F596C95351}" srcOrd="1" destOrd="0" presId="urn:microsoft.com/office/officeart/2005/8/layout/vList5"/>
    <dgm:cxn modelId="{5EB17C79-1610-4B66-A17D-AD435ED63DB3}" type="presParOf" srcId="{5872E224-3123-4BA8-A20E-310F4B1E27E8}" destId="{75B35AD4-0957-497F-ACB6-9224250D4852}" srcOrd="2" destOrd="0" presId="urn:microsoft.com/office/officeart/2005/8/layout/vList5"/>
    <dgm:cxn modelId="{27799919-81E3-4246-9386-07585E08F342}" type="presParOf" srcId="{75B35AD4-0957-497F-ACB6-9224250D4852}" destId="{2B9D5D18-57C1-4466-A941-1F3271737C4A}" srcOrd="0" destOrd="0" presId="urn:microsoft.com/office/officeart/2005/8/layout/vList5"/>
    <dgm:cxn modelId="{750553BD-D65B-4022-B60C-55661F751FC2}" type="presParOf" srcId="{75B35AD4-0957-497F-ACB6-9224250D4852}" destId="{D8CB089A-4C12-437F-94BD-DB372EB35345}" srcOrd="1" destOrd="0" presId="urn:microsoft.com/office/officeart/2005/8/layout/vList5"/>
    <dgm:cxn modelId="{85579473-0FC9-4BCC-B488-FDE0954754DD}" type="presParOf" srcId="{5872E224-3123-4BA8-A20E-310F4B1E27E8}" destId="{56104CD2-2A44-4417-A9A5-9FE224B46267}" srcOrd="3" destOrd="0" presId="urn:microsoft.com/office/officeart/2005/8/layout/vList5"/>
    <dgm:cxn modelId="{A27479AA-FF0C-4AD4-9C29-92EAFD85768B}" type="presParOf" srcId="{5872E224-3123-4BA8-A20E-310F4B1E27E8}" destId="{394B7CF9-667A-407F-BDBD-09130C5934A6}" srcOrd="4" destOrd="0" presId="urn:microsoft.com/office/officeart/2005/8/layout/vList5"/>
    <dgm:cxn modelId="{23F1E5E1-1263-424C-A0F0-273CE8A4F09C}" type="presParOf" srcId="{394B7CF9-667A-407F-BDBD-09130C5934A6}" destId="{A00FEA6C-3173-489B-8ED5-B855354F2F61}" srcOrd="0" destOrd="0" presId="urn:microsoft.com/office/officeart/2005/8/layout/vList5"/>
    <dgm:cxn modelId="{FB8F3943-5CEE-40E8-8163-BD381270221A}" type="presParOf" srcId="{394B7CF9-667A-407F-BDBD-09130C5934A6}" destId="{8B4AB000-1C1F-4BF3-99CF-E846FFEF7D07}" srcOrd="1" destOrd="0" presId="urn:microsoft.com/office/officeart/2005/8/layout/vList5"/>
    <dgm:cxn modelId="{C4715378-F2D0-4F24-970B-28A1CEE49521}" type="presParOf" srcId="{5872E224-3123-4BA8-A20E-310F4B1E27E8}" destId="{F6FE7281-AD61-472F-8C59-CE60FB2545DA}" srcOrd="5" destOrd="0" presId="urn:microsoft.com/office/officeart/2005/8/layout/vList5"/>
    <dgm:cxn modelId="{B9D55E68-0788-4DB3-A5AA-AF3A0BBA7890}" type="presParOf" srcId="{5872E224-3123-4BA8-A20E-310F4B1E27E8}" destId="{E1106A91-632E-4D3F-93E5-E6E4A1EF269F}" srcOrd="6" destOrd="0" presId="urn:microsoft.com/office/officeart/2005/8/layout/vList5"/>
    <dgm:cxn modelId="{CFF4FFD9-575C-4614-BFDC-EAA2E901FA4E}" type="presParOf" srcId="{E1106A91-632E-4D3F-93E5-E6E4A1EF269F}" destId="{88A2337D-E888-4FFE-BA25-AB3F077E55A4}" srcOrd="0" destOrd="0" presId="urn:microsoft.com/office/officeart/2005/8/layout/vList5"/>
    <dgm:cxn modelId="{23A9D596-A444-4A72-ABD6-4EE4F366E471}" type="presParOf" srcId="{E1106A91-632E-4D3F-93E5-E6E4A1EF269F}" destId="{D13B6AB9-3727-4881-814D-ED9EE907CDD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F4133F3-E009-4EA6-B124-835694C4869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8E6CD69-0256-4710-B8B1-E40F5F1F45B7}">
      <dgm:prSet custT="1"/>
      <dgm:spPr>
        <a:solidFill>
          <a:srgbClr val="00B050"/>
        </a:solidFill>
      </dgm:spPr>
      <dgm:t>
        <a:bodyPr/>
        <a:lstStyle/>
        <a:p>
          <a:pPr rtl="0"/>
          <a:r>
            <a:rPr lang="en-US" sz="2200" b="1" dirty="0" smtClean="0"/>
            <a:t>Generating full and productive employment and decent works</a:t>
          </a:r>
          <a:endParaRPr lang="en-US" sz="2200" b="1" dirty="0"/>
        </a:p>
      </dgm:t>
    </dgm:pt>
    <dgm:pt modelId="{49723C82-60ED-40AA-B09D-3ED541B27B47}" type="parTrans" cxnId="{682460FE-9CA2-4019-9DC9-D5369DAD9B34}">
      <dgm:prSet/>
      <dgm:spPr/>
      <dgm:t>
        <a:bodyPr/>
        <a:lstStyle/>
        <a:p>
          <a:endParaRPr lang="en-US"/>
        </a:p>
      </dgm:t>
    </dgm:pt>
    <dgm:pt modelId="{2C69C363-5C2D-42E0-9CF3-7BAD5518DCEB}" type="sibTrans" cxnId="{682460FE-9CA2-4019-9DC9-D5369DAD9B34}">
      <dgm:prSet/>
      <dgm:spPr/>
      <dgm:t>
        <a:bodyPr/>
        <a:lstStyle/>
        <a:p>
          <a:endParaRPr lang="en-US"/>
        </a:p>
      </dgm:t>
    </dgm:pt>
    <dgm:pt modelId="{5C121C2C-19F7-4E75-B262-8EC2B9188E61}">
      <dgm:prSet custT="1"/>
      <dgm:spPr>
        <a:solidFill>
          <a:srgbClr val="92D050">
            <a:alpha val="90000"/>
          </a:srgbClr>
        </a:solidFill>
      </dgm:spPr>
      <dgm:t>
        <a:bodyPr/>
        <a:lstStyle/>
        <a:p>
          <a:pPr rtl="0"/>
          <a:r>
            <a:rPr lang="en-US" sz="1800" b="0" dirty="0" smtClean="0">
              <a:latin typeface="Arial" pitchFamily="34" charset="0"/>
              <a:cs typeface="Arial" pitchFamily="34" charset="0"/>
            </a:rPr>
            <a:t>Support for youth in agriculture</a:t>
          </a:r>
          <a:endParaRPr lang="en-US" sz="1800" b="0" dirty="0">
            <a:latin typeface="Arial" pitchFamily="34" charset="0"/>
            <a:cs typeface="Arial" pitchFamily="34" charset="0"/>
          </a:endParaRPr>
        </a:p>
      </dgm:t>
    </dgm:pt>
    <dgm:pt modelId="{FF62EED8-F9A5-4A6D-B7E8-5B16D89E9D61}" type="parTrans" cxnId="{D429C691-A317-427B-A826-F77EC36F51C1}">
      <dgm:prSet/>
      <dgm:spPr/>
      <dgm:t>
        <a:bodyPr/>
        <a:lstStyle/>
        <a:p>
          <a:endParaRPr lang="en-US"/>
        </a:p>
      </dgm:t>
    </dgm:pt>
    <dgm:pt modelId="{69AE88F8-6CDD-4447-BC13-8D6EEF599B13}" type="sibTrans" cxnId="{D429C691-A317-427B-A826-F77EC36F51C1}">
      <dgm:prSet/>
      <dgm:spPr/>
      <dgm:t>
        <a:bodyPr/>
        <a:lstStyle/>
        <a:p>
          <a:endParaRPr lang="en-US"/>
        </a:p>
      </dgm:t>
    </dgm:pt>
    <dgm:pt modelId="{F5CD2111-F54B-4B0E-A11E-E079497EBFB6}">
      <dgm:prSet custT="1"/>
      <dgm:spPr>
        <a:solidFill>
          <a:srgbClr val="00B050"/>
        </a:solidFill>
      </dgm:spPr>
      <dgm:t>
        <a:bodyPr/>
        <a:lstStyle/>
        <a:p>
          <a:pPr rtl="0"/>
          <a:r>
            <a:rPr lang="en-US" sz="2200" b="1" dirty="0" smtClean="0"/>
            <a:t>Protecting Ecosystems</a:t>
          </a:r>
          <a:endParaRPr lang="en-US" sz="2200" b="1" dirty="0"/>
        </a:p>
      </dgm:t>
    </dgm:pt>
    <dgm:pt modelId="{4318EA75-152F-4442-921A-5375F5AB276C}" type="parTrans" cxnId="{24BCAECE-E019-4742-A4EF-90C512F02D37}">
      <dgm:prSet/>
      <dgm:spPr/>
      <dgm:t>
        <a:bodyPr/>
        <a:lstStyle/>
        <a:p>
          <a:endParaRPr lang="en-US"/>
        </a:p>
      </dgm:t>
    </dgm:pt>
    <dgm:pt modelId="{F2D73CC5-92C4-4172-8C4F-E1791806838A}" type="sibTrans" cxnId="{24BCAECE-E019-4742-A4EF-90C512F02D37}">
      <dgm:prSet/>
      <dgm:spPr/>
      <dgm:t>
        <a:bodyPr/>
        <a:lstStyle/>
        <a:p>
          <a:endParaRPr lang="en-US"/>
        </a:p>
      </dgm:t>
    </dgm:pt>
    <dgm:pt modelId="{7D688739-27EA-477D-9586-67A8976C7B59}">
      <dgm:prSet custT="1"/>
      <dgm:spPr>
        <a:solidFill>
          <a:srgbClr val="92D050">
            <a:alpha val="90000"/>
          </a:srgbClr>
        </a:solidFill>
      </dgm:spPr>
      <dgm:t>
        <a:bodyPr/>
        <a:lstStyle/>
        <a:p>
          <a:pPr rtl="0"/>
          <a:r>
            <a:rPr lang="en-US" sz="1900" b="0" dirty="0" smtClean="0">
              <a:latin typeface="+mj-lt"/>
            </a:rPr>
            <a:t>₦19.5 billion for ecological and other environmental issues</a:t>
          </a:r>
          <a:endParaRPr lang="en-US" sz="1900" b="0" dirty="0">
            <a:latin typeface="+mj-lt"/>
          </a:endParaRPr>
        </a:p>
      </dgm:t>
    </dgm:pt>
    <dgm:pt modelId="{6A0ABE17-FF62-4BA4-8B08-05E77E7CE7B0}" type="parTrans" cxnId="{16415011-C4F5-4899-9F88-BD8B939AF33C}">
      <dgm:prSet/>
      <dgm:spPr/>
      <dgm:t>
        <a:bodyPr/>
        <a:lstStyle/>
        <a:p>
          <a:endParaRPr lang="en-US"/>
        </a:p>
      </dgm:t>
    </dgm:pt>
    <dgm:pt modelId="{F6710535-4183-4271-AA96-CDBEA588B3D3}" type="sibTrans" cxnId="{16415011-C4F5-4899-9F88-BD8B939AF33C}">
      <dgm:prSet/>
      <dgm:spPr/>
      <dgm:t>
        <a:bodyPr/>
        <a:lstStyle/>
        <a:p>
          <a:endParaRPr lang="en-US"/>
        </a:p>
      </dgm:t>
    </dgm:pt>
    <dgm:pt modelId="{7540543B-B243-4C15-873E-C5EC81161B2D}">
      <dgm:prSet custT="1"/>
      <dgm:spPr>
        <a:solidFill>
          <a:srgbClr val="00B050"/>
        </a:solidFill>
      </dgm:spPr>
      <dgm:t>
        <a:bodyPr/>
        <a:lstStyle/>
        <a:p>
          <a:pPr rtl="0"/>
          <a:r>
            <a:rPr lang="en-US" sz="2200" b="1" dirty="0" smtClean="0"/>
            <a:t>Promoting peaceful and inclusive societies </a:t>
          </a:r>
          <a:endParaRPr lang="en-US" sz="2200" b="1" dirty="0"/>
        </a:p>
      </dgm:t>
    </dgm:pt>
    <dgm:pt modelId="{C9AB83D0-87B5-418C-A6B0-0A7B61DCD5A6}" type="parTrans" cxnId="{A65FEB81-97B5-4996-873F-5E21B0515931}">
      <dgm:prSet/>
      <dgm:spPr/>
      <dgm:t>
        <a:bodyPr/>
        <a:lstStyle/>
        <a:p>
          <a:endParaRPr lang="en-US"/>
        </a:p>
      </dgm:t>
    </dgm:pt>
    <dgm:pt modelId="{24DC77BA-B5C9-4D99-8C7E-4D3823292F16}" type="sibTrans" cxnId="{A65FEB81-97B5-4996-873F-5E21B0515931}">
      <dgm:prSet/>
      <dgm:spPr/>
      <dgm:t>
        <a:bodyPr/>
        <a:lstStyle/>
        <a:p>
          <a:endParaRPr lang="en-US"/>
        </a:p>
      </dgm:t>
    </dgm:pt>
    <dgm:pt modelId="{9D506F91-E337-4EFE-BE65-32D0453F06B2}">
      <dgm:prSet custT="1"/>
      <dgm:spPr>
        <a:solidFill>
          <a:srgbClr val="92D050">
            <a:alpha val="90000"/>
          </a:srgbClr>
        </a:solidFill>
      </dgm:spPr>
      <dgm:t>
        <a:bodyPr/>
        <a:lstStyle/>
        <a:p>
          <a:pPr rtl="0"/>
          <a:r>
            <a:rPr lang="en-US" sz="1800" b="0" dirty="0" smtClean="0">
              <a:latin typeface="+mj-lt"/>
            </a:rPr>
            <a:t>Over ₦950 billion for security related expenditure</a:t>
          </a:r>
          <a:endParaRPr lang="en-US" sz="1800" b="0" dirty="0">
            <a:latin typeface="+mj-lt"/>
          </a:endParaRPr>
        </a:p>
      </dgm:t>
    </dgm:pt>
    <dgm:pt modelId="{4C8B2666-6729-47E9-803E-B86885D74087}" type="parTrans" cxnId="{79D4B70C-9A07-4840-BD09-C720294DBB03}">
      <dgm:prSet/>
      <dgm:spPr/>
      <dgm:t>
        <a:bodyPr/>
        <a:lstStyle/>
        <a:p>
          <a:endParaRPr lang="en-US"/>
        </a:p>
      </dgm:t>
    </dgm:pt>
    <dgm:pt modelId="{8C08A4C3-5EA6-445B-A080-C4D279C432FD}" type="sibTrans" cxnId="{79D4B70C-9A07-4840-BD09-C720294DBB03}">
      <dgm:prSet/>
      <dgm:spPr/>
      <dgm:t>
        <a:bodyPr/>
        <a:lstStyle/>
        <a:p>
          <a:endParaRPr lang="en-US"/>
        </a:p>
      </dgm:t>
    </dgm:pt>
    <dgm:pt modelId="{970B429C-1523-4DF5-B77F-D973089DEA62}">
      <dgm:prSet custT="1"/>
      <dgm:spPr>
        <a:solidFill>
          <a:srgbClr val="92D050">
            <a:alpha val="90000"/>
          </a:srgbClr>
        </a:solidFill>
      </dgm:spPr>
      <dgm:t>
        <a:bodyPr/>
        <a:lstStyle/>
        <a:p>
          <a:pPr rtl="0"/>
          <a:r>
            <a:rPr lang="en-US" sz="1800" b="0" dirty="0" smtClean="0">
              <a:latin typeface="Arial" pitchFamily="34" charset="0"/>
              <a:cs typeface="Arial" pitchFamily="34" charset="0"/>
            </a:rPr>
            <a:t>500,000 Teachers and Extension workers</a:t>
          </a:r>
          <a:endParaRPr lang="en-US" sz="1800" b="0" dirty="0">
            <a:latin typeface="Arial" pitchFamily="34" charset="0"/>
            <a:cs typeface="Arial" pitchFamily="34" charset="0"/>
          </a:endParaRPr>
        </a:p>
      </dgm:t>
    </dgm:pt>
    <dgm:pt modelId="{2850CABA-606E-4770-9967-E9E9BE2096E7}" type="parTrans" cxnId="{4D5F5468-3A23-42F4-8D42-AF797E315FA0}">
      <dgm:prSet/>
      <dgm:spPr/>
      <dgm:t>
        <a:bodyPr/>
        <a:lstStyle/>
        <a:p>
          <a:endParaRPr lang="en-GB"/>
        </a:p>
      </dgm:t>
    </dgm:pt>
    <dgm:pt modelId="{876DF767-72FF-42BA-A276-6D83A83512D9}" type="sibTrans" cxnId="{4D5F5468-3A23-42F4-8D42-AF797E315FA0}">
      <dgm:prSet/>
      <dgm:spPr/>
      <dgm:t>
        <a:bodyPr/>
        <a:lstStyle/>
        <a:p>
          <a:endParaRPr lang="en-GB"/>
        </a:p>
      </dgm:t>
    </dgm:pt>
    <dgm:pt modelId="{23EE85EF-B5C2-4106-9F9E-53CD6DAA780C}">
      <dgm:prSet custT="1"/>
      <dgm:spPr>
        <a:solidFill>
          <a:srgbClr val="92D050">
            <a:alpha val="90000"/>
          </a:srgbClr>
        </a:solidFill>
      </dgm:spPr>
      <dgm:t>
        <a:bodyPr/>
        <a:lstStyle/>
        <a:p>
          <a:pPr rtl="0"/>
          <a:r>
            <a:rPr lang="en-US" sz="1800" b="0" dirty="0" smtClean="0">
              <a:latin typeface="Arial" pitchFamily="34" charset="0"/>
              <a:cs typeface="Arial" pitchFamily="34" charset="0"/>
            </a:rPr>
            <a:t>Enterprise Programme: 1 million market women, 460,000 artisans, &amp; 200,000 agric extension workers </a:t>
          </a:r>
          <a:endParaRPr lang="en-US" sz="1800" b="0" dirty="0">
            <a:latin typeface="Arial" pitchFamily="34" charset="0"/>
            <a:cs typeface="Arial" pitchFamily="34" charset="0"/>
          </a:endParaRPr>
        </a:p>
      </dgm:t>
    </dgm:pt>
    <dgm:pt modelId="{C0D7565D-95F3-4979-B66F-7FC0D18461FE}" type="parTrans" cxnId="{99D84729-0BEC-426E-BA40-6034E2CB538C}">
      <dgm:prSet/>
      <dgm:spPr/>
      <dgm:t>
        <a:bodyPr/>
        <a:lstStyle/>
        <a:p>
          <a:endParaRPr lang="en-GB"/>
        </a:p>
      </dgm:t>
    </dgm:pt>
    <dgm:pt modelId="{53450CEF-CC81-4DA3-96F8-3E9CD8CFE512}" type="sibTrans" cxnId="{99D84729-0BEC-426E-BA40-6034E2CB538C}">
      <dgm:prSet/>
      <dgm:spPr/>
      <dgm:t>
        <a:bodyPr/>
        <a:lstStyle/>
        <a:p>
          <a:endParaRPr lang="en-GB"/>
        </a:p>
      </dgm:t>
    </dgm:pt>
    <dgm:pt modelId="{40898E16-9315-499F-9954-5B5EEA249084}">
      <dgm:prSet custT="1"/>
      <dgm:spPr>
        <a:solidFill>
          <a:srgbClr val="92D050">
            <a:alpha val="90000"/>
          </a:srgbClr>
        </a:solidFill>
      </dgm:spPr>
      <dgm:t>
        <a:bodyPr/>
        <a:lstStyle/>
        <a:p>
          <a:pPr rtl="0"/>
          <a:r>
            <a:rPr lang="en-US" sz="1800" b="0" dirty="0" smtClean="0">
              <a:latin typeface="+mj-lt"/>
            </a:rPr>
            <a:t>Fight against corruption</a:t>
          </a:r>
          <a:endParaRPr lang="en-US" sz="1800" b="0" dirty="0">
            <a:latin typeface="+mj-lt"/>
          </a:endParaRPr>
        </a:p>
      </dgm:t>
    </dgm:pt>
    <dgm:pt modelId="{FED151F8-5B3A-44E4-90C2-E1B03A9BA55C}" type="parTrans" cxnId="{657914F3-5DED-487A-B20F-C6422D4B96B2}">
      <dgm:prSet/>
      <dgm:spPr/>
      <dgm:t>
        <a:bodyPr/>
        <a:lstStyle/>
        <a:p>
          <a:endParaRPr lang="en-GB"/>
        </a:p>
      </dgm:t>
    </dgm:pt>
    <dgm:pt modelId="{776806A2-9DEE-42E9-85EC-8C9CCA9AD59E}" type="sibTrans" cxnId="{657914F3-5DED-487A-B20F-C6422D4B96B2}">
      <dgm:prSet/>
      <dgm:spPr/>
      <dgm:t>
        <a:bodyPr/>
        <a:lstStyle/>
        <a:p>
          <a:endParaRPr lang="en-GB"/>
        </a:p>
      </dgm:t>
    </dgm:pt>
    <dgm:pt modelId="{3837B6CA-1C6F-4285-B5A6-BF7CEEE4A7FF}">
      <dgm:prSet custT="1"/>
      <dgm:spPr>
        <a:solidFill>
          <a:srgbClr val="92D050">
            <a:alpha val="90000"/>
          </a:srgbClr>
        </a:solidFill>
      </dgm:spPr>
      <dgm:t>
        <a:bodyPr/>
        <a:lstStyle/>
        <a:p>
          <a:pPr rtl="0"/>
          <a:r>
            <a:rPr lang="en-US" sz="1800" b="0" dirty="0" smtClean="0">
              <a:latin typeface="+mj-lt"/>
            </a:rPr>
            <a:t>Fight against insurgency and militancy</a:t>
          </a:r>
          <a:endParaRPr lang="en-US" sz="1800" b="0" dirty="0">
            <a:latin typeface="+mj-lt"/>
          </a:endParaRPr>
        </a:p>
      </dgm:t>
    </dgm:pt>
    <dgm:pt modelId="{53AE5AA6-E7BF-49B8-87D2-476A0709BC75}" type="parTrans" cxnId="{E2FCEF6B-1842-49F3-9A9E-8F0EFDC5E6C7}">
      <dgm:prSet/>
      <dgm:spPr/>
      <dgm:t>
        <a:bodyPr/>
        <a:lstStyle/>
        <a:p>
          <a:endParaRPr lang="en-GB"/>
        </a:p>
      </dgm:t>
    </dgm:pt>
    <dgm:pt modelId="{D1E5C72F-7557-499A-84D3-6E4F5BE04E89}" type="sibTrans" cxnId="{E2FCEF6B-1842-49F3-9A9E-8F0EFDC5E6C7}">
      <dgm:prSet/>
      <dgm:spPr/>
      <dgm:t>
        <a:bodyPr/>
        <a:lstStyle/>
        <a:p>
          <a:endParaRPr lang="en-GB"/>
        </a:p>
      </dgm:t>
    </dgm:pt>
    <dgm:pt modelId="{A7BD9969-CF40-4F61-B7F4-DECFD1938D4F}">
      <dgm:prSet custT="1"/>
      <dgm:spPr>
        <a:solidFill>
          <a:srgbClr val="92D050">
            <a:alpha val="90000"/>
          </a:srgbClr>
        </a:solidFill>
      </dgm:spPr>
      <dgm:t>
        <a:bodyPr/>
        <a:lstStyle/>
        <a:p>
          <a:pPr rtl="0"/>
          <a:r>
            <a:rPr lang="en-US" sz="1900" b="0" dirty="0" smtClean="0">
              <a:latin typeface="+mj-lt"/>
            </a:rPr>
            <a:t>Clean-up of </a:t>
          </a:r>
          <a:r>
            <a:rPr lang="en-US" sz="1900" b="0" dirty="0" err="1" smtClean="0">
              <a:latin typeface="+mj-lt"/>
            </a:rPr>
            <a:t>Ogoni</a:t>
          </a:r>
          <a:r>
            <a:rPr lang="en-US" sz="1900" b="0" dirty="0" smtClean="0">
              <a:latin typeface="+mj-lt"/>
            </a:rPr>
            <a:t> land </a:t>
          </a:r>
          <a:endParaRPr lang="en-US" sz="1900" b="0" dirty="0">
            <a:latin typeface="+mj-lt"/>
          </a:endParaRPr>
        </a:p>
      </dgm:t>
    </dgm:pt>
    <dgm:pt modelId="{188FEF33-90FA-4405-B7E0-D329283D715B}" type="parTrans" cxnId="{63DCC926-D19A-4C6E-8CE0-4F18ECE2BC19}">
      <dgm:prSet/>
      <dgm:spPr/>
      <dgm:t>
        <a:bodyPr/>
        <a:lstStyle/>
        <a:p>
          <a:endParaRPr lang="en-GB"/>
        </a:p>
      </dgm:t>
    </dgm:pt>
    <dgm:pt modelId="{4185A7CC-F478-4CAF-A38B-F695AF2B5AF6}" type="sibTrans" cxnId="{63DCC926-D19A-4C6E-8CE0-4F18ECE2BC19}">
      <dgm:prSet/>
      <dgm:spPr/>
      <dgm:t>
        <a:bodyPr/>
        <a:lstStyle/>
        <a:p>
          <a:endParaRPr lang="en-GB"/>
        </a:p>
      </dgm:t>
    </dgm:pt>
    <dgm:pt modelId="{03135B73-588F-473F-9719-C834461BBE1B}">
      <dgm:prSet custT="1"/>
      <dgm:spPr>
        <a:solidFill>
          <a:srgbClr val="92D050">
            <a:alpha val="90000"/>
          </a:srgbClr>
        </a:solidFill>
      </dgm:spPr>
      <dgm:t>
        <a:bodyPr/>
        <a:lstStyle/>
        <a:p>
          <a:pPr rtl="0"/>
          <a:r>
            <a:rPr lang="en-US" sz="1800" b="0" dirty="0" smtClean="0">
              <a:latin typeface="+mj-lt"/>
            </a:rPr>
            <a:t>Better equipping of security apparatus</a:t>
          </a:r>
          <a:endParaRPr lang="en-US" sz="1800" b="0" dirty="0">
            <a:latin typeface="+mj-lt"/>
          </a:endParaRPr>
        </a:p>
      </dgm:t>
    </dgm:pt>
    <dgm:pt modelId="{F0FC961B-F402-48EE-BB59-974A26DF30C1}" type="parTrans" cxnId="{286916DB-777C-4844-BB1A-B0BEFF23E247}">
      <dgm:prSet/>
      <dgm:spPr/>
      <dgm:t>
        <a:bodyPr/>
        <a:lstStyle/>
        <a:p>
          <a:endParaRPr lang="en-GB"/>
        </a:p>
      </dgm:t>
    </dgm:pt>
    <dgm:pt modelId="{FF777B53-24E0-496E-8EA1-6567E0756A76}" type="sibTrans" cxnId="{286916DB-777C-4844-BB1A-B0BEFF23E247}">
      <dgm:prSet/>
      <dgm:spPr/>
      <dgm:t>
        <a:bodyPr/>
        <a:lstStyle/>
        <a:p>
          <a:endParaRPr lang="en-GB"/>
        </a:p>
      </dgm:t>
    </dgm:pt>
    <dgm:pt modelId="{5872E224-3123-4BA8-A20E-310F4B1E27E8}" type="pres">
      <dgm:prSet presAssocID="{0F4133F3-E009-4EA6-B124-835694C4869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C64ED93-A168-4467-8815-9BE34AFB7339}" type="pres">
      <dgm:prSet presAssocID="{B8E6CD69-0256-4710-B8B1-E40F5F1F45B7}" presName="linNode" presStyleCnt="0"/>
      <dgm:spPr/>
    </dgm:pt>
    <dgm:pt modelId="{1B782175-3474-416A-82B3-100EFBBBE593}" type="pres">
      <dgm:prSet presAssocID="{B8E6CD69-0256-4710-B8B1-E40F5F1F45B7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B1C136-66D0-4F1A-89BA-6E4027FDE412}" type="pres">
      <dgm:prSet presAssocID="{B8E6CD69-0256-4710-B8B1-E40F5F1F45B7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B33D60-B44B-4AEC-A2DC-06A958B25A8F}" type="pres">
      <dgm:prSet presAssocID="{2C69C363-5C2D-42E0-9CF3-7BAD5518DCEB}" presName="sp" presStyleCnt="0"/>
      <dgm:spPr/>
    </dgm:pt>
    <dgm:pt modelId="{7612B2E0-AA0B-46DD-B19B-4C64C97A2AA4}" type="pres">
      <dgm:prSet presAssocID="{F5CD2111-F54B-4B0E-A11E-E079497EBFB6}" presName="linNode" presStyleCnt="0"/>
      <dgm:spPr/>
    </dgm:pt>
    <dgm:pt modelId="{355D0C88-0DB9-4AEC-9830-D546C1975400}" type="pres">
      <dgm:prSet presAssocID="{F5CD2111-F54B-4B0E-A11E-E079497EBFB6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172AC7-E898-45EA-834C-AB061F253C77}" type="pres">
      <dgm:prSet presAssocID="{F5CD2111-F54B-4B0E-A11E-E079497EBFB6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AB771A-91A5-4299-A9F3-A50D60028C79}" type="pres">
      <dgm:prSet presAssocID="{F2D73CC5-92C4-4172-8C4F-E1791806838A}" presName="sp" presStyleCnt="0"/>
      <dgm:spPr/>
    </dgm:pt>
    <dgm:pt modelId="{47B7EC1E-786B-43CF-9969-2F0C6E0FD0F7}" type="pres">
      <dgm:prSet presAssocID="{7540543B-B243-4C15-873E-C5EC81161B2D}" presName="linNode" presStyleCnt="0"/>
      <dgm:spPr/>
    </dgm:pt>
    <dgm:pt modelId="{A0631968-25B0-4C78-9667-88D832DB7302}" type="pres">
      <dgm:prSet presAssocID="{7540543B-B243-4C15-873E-C5EC81161B2D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E69DAE-0C15-4175-9DE5-ABF257DC3112}" type="pres">
      <dgm:prSet presAssocID="{7540543B-B243-4C15-873E-C5EC81161B2D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D5F5468-3A23-42F4-8D42-AF797E315FA0}" srcId="{B8E6CD69-0256-4710-B8B1-E40F5F1F45B7}" destId="{970B429C-1523-4DF5-B77F-D973089DEA62}" srcOrd="2" destOrd="0" parTransId="{2850CABA-606E-4770-9967-E9E9BE2096E7}" sibTransId="{876DF767-72FF-42BA-A276-6D83A83512D9}"/>
    <dgm:cxn modelId="{A65FEB81-97B5-4996-873F-5E21B0515931}" srcId="{0F4133F3-E009-4EA6-B124-835694C4869D}" destId="{7540543B-B243-4C15-873E-C5EC81161B2D}" srcOrd="2" destOrd="0" parTransId="{C9AB83D0-87B5-418C-A6B0-0A7B61DCD5A6}" sibTransId="{24DC77BA-B5C9-4D99-8C7E-4D3823292F16}"/>
    <dgm:cxn modelId="{FB0988E0-4A35-4909-84BB-3AD377C20347}" type="presOf" srcId="{B8E6CD69-0256-4710-B8B1-E40F5F1F45B7}" destId="{1B782175-3474-416A-82B3-100EFBBBE593}" srcOrd="0" destOrd="0" presId="urn:microsoft.com/office/officeart/2005/8/layout/vList5"/>
    <dgm:cxn modelId="{1C8D14DB-09D2-46F9-ADDC-F857EDD44AF3}" type="presOf" srcId="{23EE85EF-B5C2-4106-9F9E-53CD6DAA780C}" destId="{0EB1C136-66D0-4F1A-89BA-6E4027FDE412}" srcOrd="0" destOrd="1" presId="urn:microsoft.com/office/officeart/2005/8/layout/vList5"/>
    <dgm:cxn modelId="{657914F3-5DED-487A-B20F-C6422D4B96B2}" srcId="{7540543B-B243-4C15-873E-C5EC81161B2D}" destId="{40898E16-9315-499F-9954-5B5EEA249084}" srcOrd="3" destOrd="0" parTransId="{FED151F8-5B3A-44E4-90C2-E1B03A9BA55C}" sibTransId="{776806A2-9DEE-42E9-85EC-8C9CCA9AD59E}"/>
    <dgm:cxn modelId="{BA6CAA75-2893-47C7-9C17-7B6C30CCC7DE}" type="presOf" srcId="{9D506F91-E337-4EFE-BE65-32D0453F06B2}" destId="{D3E69DAE-0C15-4175-9DE5-ABF257DC3112}" srcOrd="0" destOrd="1" presId="urn:microsoft.com/office/officeart/2005/8/layout/vList5"/>
    <dgm:cxn modelId="{99D84729-0BEC-426E-BA40-6034E2CB538C}" srcId="{B8E6CD69-0256-4710-B8B1-E40F5F1F45B7}" destId="{23EE85EF-B5C2-4106-9F9E-53CD6DAA780C}" srcOrd="1" destOrd="0" parTransId="{C0D7565D-95F3-4979-B66F-7FC0D18461FE}" sibTransId="{53450CEF-CC81-4DA3-96F8-3E9CD8CFE512}"/>
    <dgm:cxn modelId="{3049DDCD-8372-4708-9BD7-8B5912B5F3E6}" type="presOf" srcId="{3837B6CA-1C6F-4285-B5A6-BF7CEEE4A7FF}" destId="{D3E69DAE-0C15-4175-9DE5-ABF257DC3112}" srcOrd="0" destOrd="2" presId="urn:microsoft.com/office/officeart/2005/8/layout/vList5"/>
    <dgm:cxn modelId="{286916DB-777C-4844-BB1A-B0BEFF23E247}" srcId="{7540543B-B243-4C15-873E-C5EC81161B2D}" destId="{03135B73-588F-473F-9719-C834461BBE1B}" srcOrd="0" destOrd="0" parTransId="{F0FC961B-F402-48EE-BB59-974A26DF30C1}" sibTransId="{FF777B53-24E0-496E-8EA1-6567E0756A76}"/>
    <dgm:cxn modelId="{682460FE-9CA2-4019-9DC9-D5369DAD9B34}" srcId="{0F4133F3-E009-4EA6-B124-835694C4869D}" destId="{B8E6CD69-0256-4710-B8B1-E40F5F1F45B7}" srcOrd="0" destOrd="0" parTransId="{49723C82-60ED-40AA-B09D-3ED541B27B47}" sibTransId="{2C69C363-5C2D-42E0-9CF3-7BAD5518DCEB}"/>
    <dgm:cxn modelId="{24BCAECE-E019-4742-A4EF-90C512F02D37}" srcId="{0F4133F3-E009-4EA6-B124-835694C4869D}" destId="{F5CD2111-F54B-4B0E-A11E-E079497EBFB6}" srcOrd="1" destOrd="0" parTransId="{4318EA75-152F-4442-921A-5375F5AB276C}" sibTransId="{F2D73CC5-92C4-4172-8C4F-E1791806838A}"/>
    <dgm:cxn modelId="{D429C691-A317-427B-A826-F77EC36F51C1}" srcId="{B8E6CD69-0256-4710-B8B1-E40F5F1F45B7}" destId="{5C121C2C-19F7-4E75-B262-8EC2B9188E61}" srcOrd="0" destOrd="0" parTransId="{FF62EED8-F9A5-4A6D-B7E8-5B16D89E9D61}" sibTransId="{69AE88F8-6CDD-4447-BC13-8D6EEF599B13}"/>
    <dgm:cxn modelId="{63DCC926-D19A-4C6E-8CE0-4F18ECE2BC19}" srcId="{F5CD2111-F54B-4B0E-A11E-E079497EBFB6}" destId="{A7BD9969-CF40-4F61-B7F4-DECFD1938D4F}" srcOrd="1" destOrd="0" parTransId="{188FEF33-90FA-4405-B7E0-D329283D715B}" sibTransId="{4185A7CC-F478-4CAF-A38B-F695AF2B5AF6}"/>
    <dgm:cxn modelId="{16415011-C4F5-4899-9F88-BD8B939AF33C}" srcId="{F5CD2111-F54B-4B0E-A11E-E079497EBFB6}" destId="{7D688739-27EA-477D-9586-67A8976C7B59}" srcOrd="0" destOrd="0" parTransId="{6A0ABE17-FF62-4BA4-8B08-05E77E7CE7B0}" sibTransId="{F6710535-4183-4271-AA96-CDBEA588B3D3}"/>
    <dgm:cxn modelId="{91799869-E9B7-484C-9977-71A8433893B4}" type="presOf" srcId="{40898E16-9315-499F-9954-5B5EEA249084}" destId="{D3E69DAE-0C15-4175-9DE5-ABF257DC3112}" srcOrd="0" destOrd="3" presId="urn:microsoft.com/office/officeart/2005/8/layout/vList5"/>
    <dgm:cxn modelId="{A44B374D-1F76-4F1C-A529-CFB8E3F88B1C}" type="presOf" srcId="{5C121C2C-19F7-4E75-B262-8EC2B9188E61}" destId="{0EB1C136-66D0-4F1A-89BA-6E4027FDE412}" srcOrd="0" destOrd="0" presId="urn:microsoft.com/office/officeart/2005/8/layout/vList5"/>
    <dgm:cxn modelId="{F3CE256B-54C8-4A64-8E45-879B884A816A}" type="presOf" srcId="{970B429C-1523-4DF5-B77F-D973089DEA62}" destId="{0EB1C136-66D0-4F1A-89BA-6E4027FDE412}" srcOrd="0" destOrd="2" presId="urn:microsoft.com/office/officeart/2005/8/layout/vList5"/>
    <dgm:cxn modelId="{E2FCEF6B-1842-49F3-9A9E-8F0EFDC5E6C7}" srcId="{7540543B-B243-4C15-873E-C5EC81161B2D}" destId="{3837B6CA-1C6F-4285-B5A6-BF7CEEE4A7FF}" srcOrd="2" destOrd="0" parTransId="{53AE5AA6-E7BF-49B8-87D2-476A0709BC75}" sibTransId="{D1E5C72F-7557-499A-84D3-6E4F5BE04E89}"/>
    <dgm:cxn modelId="{A60B717D-D750-4B9F-8E76-0A022E562BAA}" type="presOf" srcId="{7D688739-27EA-477D-9586-67A8976C7B59}" destId="{0B172AC7-E898-45EA-834C-AB061F253C77}" srcOrd="0" destOrd="0" presId="urn:microsoft.com/office/officeart/2005/8/layout/vList5"/>
    <dgm:cxn modelId="{2BCE2713-C70D-408C-A691-59CE4F2FC23D}" type="presOf" srcId="{0F4133F3-E009-4EA6-B124-835694C4869D}" destId="{5872E224-3123-4BA8-A20E-310F4B1E27E8}" srcOrd="0" destOrd="0" presId="urn:microsoft.com/office/officeart/2005/8/layout/vList5"/>
    <dgm:cxn modelId="{BB616AEE-3E05-41D9-BAD1-391D0F2A0AF4}" type="presOf" srcId="{F5CD2111-F54B-4B0E-A11E-E079497EBFB6}" destId="{355D0C88-0DB9-4AEC-9830-D546C1975400}" srcOrd="0" destOrd="0" presId="urn:microsoft.com/office/officeart/2005/8/layout/vList5"/>
    <dgm:cxn modelId="{65C6647D-AECE-49E4-BF35-76117ACEC957}" type="presOf" srcId="{7540543B-B243-4C15-873E-C5EC81161B2D}" destId="{A0631968-25B0-4C78-9667-88D832DB7302}" srcOrd="0" destOrd="0" presId="urn:microsoft.com/office/officeart/2005/8/layout/vList5"/>
    <dgm:cxn modelId="{940092B6-767E-483C-B516-780BA16778A0}" type="presOf" srcId="{03135B73-588F-473F-9719-C834461BBE1B}" destId="{D3E69DAE-0C15-4175-9DE5-ABF257DC3112}" srcOrd="0" destOrd="0" presId="urn:microsoft.com/office/officeart/2005/8/layout/vList5"/>
    <dgm:cxn modelId="{79D4B70C-9A07-4840-BD09-C720294DBB03}" srcId="{7540543B-B243-4C15-873E-C5EC81161B2D}" destId="{9D506F91-E337-4EFE-BE65-32D0453F06B2}" srcOrd="1" destOrd="0" parTransId="{4C8B2666-6729-47E9-803E-B86885D74087}" sibTransId="{8C08A4C3-5EA6-445B-A080-C4D279C432FD}"/>
    <dgm:cxn modelId="{78E10214-AE60-4E7A-A23E-AE8191AA3DD6}" type="presOf" srcId="{A7BD9969-CF40-4F61-B7F4-DECFD1938D4F}" destId="{0B172AC7-E898-45EA-834C-AB061F253C77}" srcOrd="0" destOrd="1" presId="urn:microsoft.com/office/officeart/2005/8/layout/vList5"/>
    <dgm:cxn modelId="{5A0AA850-D93F-4B3E-822F-E60E7C5B3511}" type="presParOf" srcId="{5872E224-3123-4BA8-A20E-310F4B1E27E8}" destId="{3C64ED93-A168-4467-8815-9BE34AFB7339}" srcOrd="0" destOrd="0" presId="urn:microsoft.com/office/officeart/2005/8/layout/vList5"/>
    <dgm:cxn modelId="{40313B99-A1A8-4ECC-BD85-773987AA5F2C}" type="presParOf" srcId="{3C64ED93-A168-4467-8815-9BE34AFB7339}" destId="{1B782175-3474-416A-82B3-100EFBBBE593}" srcOrd="0" destOrd="0" presId="urn:microsoft.com/office/officeart/2005/8/layout/vList5"/>
    <dgm:cxn modelId="{0948E0D0-71B6-40EA-B260-011FAA443752}" type="presParOf" srcId="{3C64ED93-A168-4467-8815-9BE34AFB7339}" destId="{0EB1C136-66D0-4F1A-89BA-6E4027FDE412}" srcOrd="1" destOrd="0" presId="urn:microsoft.com/office/officeart/2005/8/layout/vList5"/>
    <dgm:cxn modelId="{67BE4CD6-C0DA-4D2B-A142-E170BDB3071E}" type="presParOf" srcId="{5872E224-3123-4BA8-A20E-310F4B1E27E8}" destId="{0DB33D60-B44B-4AEC-A2DC-06A958B25A8F}" srcOrd="1" destOrd="0" presId="urn:microsoft.com/office/officeart/2005/8/layout/vList5"/>
    <dgm:cxn modelId="{201CD826-DB1D-4911-815F-87DE59C3F94D}" type="presParOf" srcId="{5872E224-3123-4BA8-A20E-310F4B1E27E8}" destId="{7612B2E0-AA0B-46DD-B19B-4C64C97A2AA4}" srcOrd="2" destOrd="0" presId="urn:microsoft.com/office/officeart/2005/8/layout/vList5"/>
    <dgm:cxn modelId="{291B4735-C358-4FE9-8DF4-ABC7E1EB16B4}" type="presParOf" srcId="{7612B2E0-AA0B-46DD-B19B-4C64C97A2AA4}" destId="{355D0C88-0DB9-4AEC-9830-D546C1975400}" srcOrd="0" destOrd="0" presId="urn:microsoft.com/office/officeart/2005/8/layout/vList5"/>
    <dgm:cxn modelId="{66870D33-5A6B-4C9F-B372-BD68DE6D7B9A}" type="presParOf" srcId="{7612B2E0-AA0B-46DD-B19B-4C64C97A2AA4}" destId="{0B172AC7-E898-45EA-834C-AB061F253C77}" srcOrd="1" destOrd="0" presId="urn:microsoft.com/office/officeart/2005/8/layout/vList5"/>
    <dgm:cxn modelId="{74A5287A-229E-4BA2-8DC1-2310575B7869}" type="presParOf" srcId="{5872E224-3123-4BA8-A20E-310F4B1E27E8}" destId="{41AB771A-91A5-4299-A9F3-A50D60028C79}" srcOrd="3" destOrd="0" presId="urn:microsoft.com/office/officeart/2005/8/layout/vList5"/>
    <dgm:cxn modelId="{E6679CB5-DEF3-46BE-89BD-00503A842965}" type="presParOf" srcId="{5872E224-3123-4BA8-A20E-310F4B1E27E8}" destId="{47B7EC1E-786B-43CF-9969-2F0C6E0FD0F7}" srcOrd="4" destOrd="0" presId="urn:microsoft.com/office/officeart/2005/8/layout/vList5"/>
    <dgm:cxn modelId="{2E4A55A6-68DE-45CC-B8AA-A79B2D919E8F}" type="presParOf" srcId="{47B7EC1E-786B-43CF-9969-2F0C6E0FD0F7}" destId="{A0631968-25B0-4C78-9667-88D832DB7302}" srcOrd="0" destOrd="0" presId="urn:microsoft.com/office/officeart/2005/8/layout/vList5"/>
    <dgm:cxn modelId="{DB755E5A-3D31-4489-B012-904F4B6CC2DD}" type="presParOf" srcId="{47B7EC1E-786B-43CF-9969-2F0C6E0FD0F7}" destId="{D3E69DAE-0C15-4175-9DE5-ABF257DC311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1A7288-C622-4F90-BA53-10D40A052DCB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ED7E6C-93D5-4427-A9B1-1E4B8B919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704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D7E6C-93D5-4427-A9B1-1E4B8B919D2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8629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Assumptions and Targets: All the objectives</a:t>
            </a:r>
            <a:r>
              <a:rPr lang="en-US" baseline="0" dirty="0" smtClean="0"/>
              <a:t> are linked with the SDGs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D7E6C-93D5-4427-A9B1-1E4B8B919D2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0400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2016 budget is summarized as indicated above. The graph indicated the analysis of the total expenditure.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D7E6C-93D5-4427-A9B1-1E4B8B919D2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9452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Special Intervention </a:t>
            </a:r>
            <a:r>
              <a:rPr lang="en-US" dirty="0" err="1" smtClean="0"/>
              <a:t>Prog</a:t>
            </a:r>
            <a:r>
              <a:rPr lang="en-US" dirty="0" smtClean="0"/>
              <a:t>, Security, Interior, </a:t>
            </a:r>
            <a:r>
              <a:rPr lang="en-US" dirty="0" err="1" smtClean="0"/>
              <a:t>etc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D7E6C-93D5-4427-A9B1-1E4B8B919D2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3938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the 2016 budget we have deemphasize the role of oil in</a:t>
            </a:r>
            <a:r>
              <a:rPr lang="en-US" baseline="0" dirty="0" smtClean="0"/>
              <a:t> funding the budget compared with the previous budgets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D7E6C-93D5-4427-A9B1-1E4B8B919D2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0704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How were</a:t>
            </a:r>
            <a:r>
              <a:rPr lang="en-GB" baseline="0" dirty="0" smtClean="0"/>
              <a:t> we able to</a:t>
            </a:r>
            <a:r>
              <a:rPr lang="en-GB" dirty="0" smtClean="0"/>
              <a:t> strategically align</a:t>
            </a:r>
            <a:r>
              <a:rPr lang="en-GB" baseline="0" dirty="0" smtClean="0"/>
              <a:t> the budget</a:t>
            </a:r>
            <a:r>
              <a:rPr lang="en-GB" dirty="0" smtClean="0"/>
              <a:t> with the SDGs</a:t>
            </a:r>
            <a:r>
              <a:rPr lang="en-GB" baseline="0" dirty="0" smtClean="0"/>
              <a:t>, based on identified cross-cutting areas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3F13BF-0CB8-45F0-9A54-BC4718FFF686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9718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Strategic alignment of 2016 budget with the SDGs continued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3F13BF-0CB8-45F0-9A54-BC4718FFF686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49032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However, domestically</a:t>
            </a:r>
            <a:r>
              <a:rPr lang="en-GB" baseline="0" dirty="0" smtClean="0"/>
              <a:t> internal fiscal imbalances persisted</a:t>
            </a:r>
          </a:p>
          <a:p>
            <a:r>
              <a:rPr lang="en-GB" baseline="0" dirty="0" smtClean="0"/>
              <a:t>Debt servicing almost tripled from 2011 to 2016 while budget deficit more than doubled between 2015 and 2016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3F13BF-0CB8-45F0-9A54-BC4718FFF686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10962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 ensure a better implementation of the budget a detailed strategic implementation plan was produced. In it…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D7E6C-93D5-4427-A9B1-1E4B8B919D2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83229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69889"/>
            <a:fld id="{5C37B1F2-1527-4703-8CF7-7EC20EFF448D}" type="slidenum">
              <a:rPr lang="en-US" smtClean="0"/>
              <a:pPr defTabSz="869889"/>
              <a:t>21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4538335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 is need to know how far we have performed with the 2016 budget: Revenue wise….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3F13BF-0CB8-45F0-9A54-BC4718FFF686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974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SDGs are off shoots</a:t>
            </a:r>
            <a:r>
              <a:rPr lang="en-US" baseline="0" dirty="0" smtClean="0"/>
              <a:t> of MDGs…….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D7E6C-93D5-4427-A9B1-1E4B8B919D2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0550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FGN share of the Federation Account is reflected in the table, both projected and actual.</a:t>
            </a:r>
            <a:r>
              <a:rPr lang="en-US" baseline="0" dirty="0" smtClean="0"/>
              <a:t> There has been a significant shortfall of over 55%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D7E6C-93D5-4427-A9B1-1E4B8B919D2F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35758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factors that have driven revenue performance in the first half of 2016 are reflected above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D7E6C-93D5-4427-A9B1-1E4B8B919D2F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43342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have reasons for a better revenue performance in the 2</a:t>
            </a:r>
            <a:r>
              <a:rPr lang="en-US" baseline="30000" dirty="0" smtClean="0"/>
              <a:t>nd</a:t>
            </a:r>
            <a:r>
              <a:rPr lang="en-US" dirty="0" smtClean="0"/>
              <a:t> quarter…..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D7E6C-93D5-4427-A9B1-1E4B8B919D2F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54798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the expenditure side</a:t>
            </a:r>
            <a:r>
              <a:rPr lang="en-US" baseline="0" dirty="0" smtClean="0"/>
              <a:t> we had……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D7E6C-93D5-4427-A9B1-1E4B8B919D2F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11161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achieving the SDGs, government</a:t>
            </a:r>
            <a:r>
              <a:rPr lang="en-US" baseline="0" dirty="0" smtClean="0"/>
              <a:t> is engaging in serious budget reform particularly in budget preparation…….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D7E6C-93D5-4427-A9B1-1E4B8B919D2F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66835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ZBB has its few disadvantages but the advantages far out way the disadvantages….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D7E6C-93D5-4427-A9B1-1E4B8B919D2F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11928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nationwide training of Federal MDAs on ZBB commenced on 22</a:t>
            </a:r>
            <a:r>
              <a:rPr lang="en-US" baseline="30000" dirty="0" smtClean="0"/>
              <a:t>nd</a:t>
            </a:r>
            <a:r>
              <a:rPr lang="en-US" dirty="0" smtClean="0"/>
              <a:t> August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D7E6C-93D5-4427-A9B1-1E4B8B919D2F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05805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Budget Information and Monitoring </a:t>
            </a:r>
            <a:r>
              <a:rPr lang="en-US" dirty="0" err="1" smtClean="0"/>
              <a:t>Sytem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D7E6C-93D5-4427-A9B1-1E4B8B919D2F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58461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Budget</a:t>
            </a:r>
            <a:r>
              <a:rPr lang="en-US" baseline="0" dirty="0" smtClean="0"/>
              <a:t> Help Desk is being set up to……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D7E6C-93D5-4427-A9B1-1E4B8B919D2F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26968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 ensure achievement of the SDGs……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D7E6C-93D5-4427-A9B1-1E4B8B919D2F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5762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These</a:t>
            </a:r>
            <a:r>
              <a:rPr lang="en-GB" baseline="0" dirty="0" smtClean="0"/>
              <a:t> are the SDGs: No poverty; Zero Hunger; Good Health and Well-Being; Quality Education……. among others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3F13BF-0CB8-45F0-9A54-BC4718FFF68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81272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conclusion, we all agree that…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D7E6C-93D5-4427-A9B1-1E4B8B919D2F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06735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4588" y="687388"/>
            <a:ext cx="4568825" cy="34258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8F146-8427-48A7-9F4F-D4BDA63E40B9}" type="slidenum">
              <a:rPr lang="en-US" smtClean="0">
                <a:solidFill>
                  <a:prstClr val="black"/>
                </a:solidFill>
              </a:rPr>
              <a:pPr/>
              <a:t>37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21829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Our implementation will require…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D7E6C-93D5-4427-A9B1-1E4B8B919D2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874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SDGs</a:t>
            </a:r>
            <a:r>
              <a:rPr lang="en-GB" baseline="0" dirty="0" smtClean="0"/>
              <a:t> financing is to be sourced from three broad sources: Public Sector; Private Sector; and External Sector; with their sub-sources 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3F13BF-0CB8-45F0-9A54-BC4718FFF68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3952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Indications are that there were financial</a:t>
            </a:r>
            <a:r>
              <a:rPr lang="en-GB" baseline="0" dirty="0" smtClean="0"/>
              <a:t> resource shortages during MDGs implementation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3F13BF-0CB8-45F0-9A54-BC4718FFF68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0622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do we mainstream SDGs into National Policies and,</a:t>
            </a:r>
            <a:r>
              <a:rPr lang="en-US" baseline="0" dirty="0" smtClean="0"/>
              <a:t> Plans and </a:t>
            </a:r>
            <a:r>
              <a:rPr lang="en-US" baseline="0" dirty="0" err="1" smtClean="0"/>
              <a:t>Programmes</a:t>
            </a:r>
            <a:r>
              <a:rPr lang="en-US" baseline="0" dirty="0" smtClean="0"/>
              <a:t>?, though a globally ….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D7E6C-93D5-4427-A9B1-1E4B8B919D2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3438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 budget for SDGs the current Administration has adopted focused policy direction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D7E6C-93D5-4427-A9B1-1E4B8B919D2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3797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Let’s look at the overview of the 2016 budget,</a:t>
            </a:r>
            <a:r>
              <a:rPr lang="en-US" baseline="0" dirty="0" smtClean="0"/>
              <a:t> the background: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D7E6C-93D5-4427-A9B1-1E4B8B919D2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717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61791-6678-4F4F-9527-4A0EA82A1A8A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 algn="l">
              <a:defRPr sz="4200" b="1">
                <a:solidFill>
                  <a:schemeClr val="accent1"/>
                </a:solidFill>
                <a:latin typeface="Cambria" pitchFamily="18" charset="0"/>
                <a:cs typeface="Aharoni" pitchFamily="2" charset="-79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61791-6678-4F4F-9527-4A0EA82A1A8A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4400" y="6388385"/>
            <a:ext cx="448056" cy="375443"/>
          </a:xfrm>
          <a:prstGeom prst="rect">
            <a:avLst/>
          </a:prstGeom>
        </p:spPr>
        <p:txBody>
          <a:bodyPr/>
          <a:lstStyle/>
          <a:p>
            <a:fld id="{6E455356-F595-4220-A1F5-742F2DE62DB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  <a:prstGeom prst="rect">
            <a:avLst/>
          </a:prstGeom>
        </p:spPr>
        <p:txBody>
          <a:bodyPr/>
          <a:lstStyle/>
          <a:p>
            <a:fld id="{6E455356-F595-4220-A1F5-742F2DE62DB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61791-6678-4F4F-9527-4A0EA82A1A8A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61791-6678-4F4F-9527-4A0EA82A1A8A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55356-F595-4220-A1F5-742F2DE62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8052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61791-6678-4F4F-9527-4A0EA82A1A8A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55356-F595-4220-A1F5-742F2DE62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3943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61791-6678-4F4F-9527-4A0EA82A1A8A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55356-F595-4220-A1F5-742F2DE62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2017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61791-6678-4F4F-9527-4A0EA82A1A8A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55356-F595-4220-A1F5-742F2DE62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094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61791-6678-4F4F-9527-4A0EA82A1A8A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55356-F595-4220-A1F5-742F2DE62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6517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61791-6678-4F4F-9527-4A0EA82A1A8A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55356-F595-4220-A1F5-742F2DE62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0970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61791-6678-4F4F-9527-4A0EA82A1A8A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55356-F595-4220-A1F5-742F2DE62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5970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61791-6678-4F4F-9527-4A0EA82A1A8A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55356-F595-4220-A1F5-742F2DE62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261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b="1">
                <a:solidFill>
                  <a:schemeClr val="accent3">
                    <a:shade val="75000"/>
                  </a:schemeClr>
                </a:solidFill>
                <a:latin typeface="Cambria" pitchFamily="18" charset="0"/>
                <a:cs typeface="Aharoni" pitchFamily="2" charset="-79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61791-6678-4F4F-9527-4A0EA82A1A8A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68407" y="6416675"/>
            <a:ext cx="323193" cy="288925"/>
          </a:xfrm>
          <a:prstGeom prst="rect">
            <a:avLst/>
          </a:prstGeom>
        </p:spPr>
        <p:txBody>
          <a:bodyPr/>
          <a:lstStyle/>
          <a:p>
            <a:fld id="{6E455356-F595-4220-A1F5-742F2DE62DB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>
            <a:lvl1pPr>
              <a:defRPr>
                <a:latin typeface="Century Gothic" pitchFamily="34" charset="0"/>
                <a:cs typeface="Aharoni" pitchFamily="2" charset="-79"/>
              </a:defRPr>
            </a:lvl1pPr>
            <a:lvl2pPr>
              <a:defRPr>
                <a:latin typeface="Century Gothic" pitchFamily="34" charset="0"/>
                <a:cs typeface="Aharoni" pitchFamily="2" charset="-79"/>
              </a:defRPr>
            </a:lvl2pPr>
            <a:lvl3pPr>
              <a:defRPr>
                <a:latin typeface="Century Gothic" pitchFamily="34" charset="0"/>
                <a:cs typeface="Aharoni" pitchFamily="2" charset="-79"/>
              </a:defRPr>
            </a:lvl3pPr>
            <a:lvl4pPr>
              <a:defRPr>
                <a:latin typeface="Century Gothic" pitchFamily="34" charset="0"/>
                <a:cs typeface="Aharoni" pitchFamily="2" charset="-79"/>
              </a:defRPr>
            </a:lvl4pPr>
            <a:lvl5pPr>
              <a:defRPr>
                <a:latin typeface="Century Gothic" pitchFamily="34" charset="0"/>
                <a:cs typeface="Aharoni" pitchFamily="2" charset="-79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61791-6678-4F4F-9527-4A0EA82A1A8A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55356-F595-4220-A1F5-742F2DE62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8064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61791-6678-4F4F-9527-4A0EA82A1A8A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55356-F595-4220-A1F5-742F2DE62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2309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61791-6678-4F4F-9527-4A0EA82A1A8A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55356-F595-4220-A1F5-742F2DE62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669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  <a:latin typeface="Century Gothic" pitchFamily="34" charset="0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61791-6678-4F4F-9527-4A0EA82A1A8A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E455356-F595-4220-A1F5-742F2DE62DB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l">
              <a:buNone/>
              <a:defRPr sz="4200" b="1" cap="none" baseline="0">
                <a:solidFill>
                  <a:srgbClr val="FFFFFF"/>
                </a:solidFill>
                <a:latin typeface="Cambria" pitchFamily="18" charset="0"/>
                <a:cs typeface="Aharoni" pitchFamily="2" charset="-79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>
            <a:lvl1pPr algn="l">
              <a:defRPr b="1">
                <a:latin typeface="Aharoni" pitchFamily="2" charset="-79"/>
                <a:cs typeface="Aharoni" pitchFamily="2" charset="-79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3061791-6678-4F4F-9527-4A0EA82A1A8A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34400" y="6388385"/>
            <a:ext cx="448056" cy="375443"/>
          </a:xfrm>
          <a:prstGeom prst="rect">
            <a:avLst/>
          </a:prstGeom>
        </p:spPr>
        <p:txBody>
          <a:bodyPr/>
          <a:lstStyle/>
          <a:p>
            <a:fld id="{6E455356-F595-4220-A1F5-742F2DE62DB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>
                <a:latin typeface="Century Gothic" pitchFamily="34" charset="0"/>
              </a:defRPr>
            </a:lvl1pPr>
            <a:lvl2pPr>
              <a:defRPr>
                <a:latin typeface="Century Gothic" pitchFamily="34" charset="0"/>
              </a:defRPr>
            </a:lvl2pPr>
            <a:lvl3pPr>
              <a:defRPr>
                <a:latin typeface="Century Gothic" pitchFamily="34" charset="0"/>
              </a:defRPr>
            </a:lvl3pPr>
            <a:lvl4pPr>
              <a:defRPr>
                <a:latin typeface="Century Gothic" pitchFamily="34" charset="0"/>
              </a:defRPr>
            </a:lvl4pPr>
            <a:lvl5pPr>
              <a:defRPr>
                <a:latin typeface="Century Gothic" pitchFamily="34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>
                <a:latin typeface="Century Gothic" pitchFamily="34" charset="0"/>
              </a:defRPr>
            </a:lvl1pPr>
            <a:lvl2pPr>
              <a:defRPr>
                <a:latin typeface="Century Gothic" pitchFamily="34" charset="0"/>
              </a:defRPr>
            </a:lvl2pPr>
            <a:lvl3pPr>
              <a:defRPr>
                <a:latin typeface="Century Gothic" pitchFamily="34" charset="0"/>
              </a:defRPr>
            </a:lvl3pPr>
            <a:lvl4pPr>
              <a:defRPr>
                <a:latin typeface="Century Gothic" pitchFamily="34" charset="0"/>
              </a:defRPr>
            </a:lvl4pPr>
            <a:lvl5pPr>
              <a:defRPr>
                <a:latin typeface="Century Gothic" pitchFamily="34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61791-6678-4F4F-9527-4A0EA82A1A8A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6E455356-F595-4220-A1F5-742F2DE62DB6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latin typeface="Aharoni" pitchFamily="2" charset="-79"/>
                <a:cs typeface="Aharoni" pitchFamily="2" charset="-79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61791-6678-4F4F-9527-4A0EA82A1A8A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  <a:prstGeom prst="rect">
            <a:avLst/>
          </a:prstGeom>
        </p:spPr>
        <p:txBody>
          <a:bodyPr/>
          <a:lstStyle/>
          <a:p>
            <a:fld id="{6E455356-F595-4220-A1F5-742F2DE62D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61791-6678-4F4F-9527-4A0EA82A1A8A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E455356-F595-4220-A1F5-742F2DE62D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  <a:latin typeface="Aharoni" pitchFamily="2" charset="-79"/>
                <a:cs typeface="Aharoni" pitchFamily="2" charset="-79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  <a:latin typeface="Century Gothic" pitchFamily="34" charset="0"/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>
            <a:lvl1pPr>
              <a:defRPr>
                <a:latin typeface="Century Gothic" pitchFamily="34" charset="0"/>
              </a:defRPr>
            </a:lvl1pPr>
            <a:lvl2pPr>
              <a:defRPr>
                <a:latin typeface="Century Gothic" pitchFamily="34" charset="0"/>
              </a:defRPr>
            </a:lvl2pPr>
            <a:lvl3pPr>
              <a:defRPr>
                <a:latin typeface="Century Gothic" pitchFamily="34" charset="0"/>
              </a:defRPr>
            </a:lvl3pPr>
            <a:lvl4pPr>
              <a:defRPr>
                <a:latin typeface="Century Gothic" pitchFamily="34" charset="0"/>
              </a:defRPr>
            </a:lvl4pPr>
            <a:lvl5pPr>
              <a:defRPr>
                <a:latin typeface="Century Gothic" pitchFamily="34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E455356-F595-4220-A1F5-742F2DE62DB6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61791-6678-4F4F-9527-4A0EA82A1A8A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  <a:prstGeom prst="rect">
            <a:avLst/>
          </a:prstGeom>
        </p:spPr>
        <p:txBody>
          <a:bodyPr/>
          <a:lstStyle/>
          <a:p>
            <a:fld id="{6E455356-F595-4220-A1F5-742F2DE62DB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3061791-6678-4F4F-9527-4A0EA82A1A8A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3061791-6678-4F4F-9527-4A0EA82A1A8A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061791-6678-4F4F-9527-4A0EA82A1A8A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55356-F595-4220-A1F5-742F2DE62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165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5.xml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12" Type="http://schemas.microsoft.com/office/2007/relationships/diagramDrawing" Target="../diagrams/drawing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4.xml"/><Relationship Id="rId11" Type="http://schemas.openxmlformats.org/officeDocument/2006/relationships/diagramColors" Target="../diagrams/colors5.xml"/><Relationship Id="rId5" Type="http://schemas.openxmlformats.org/officeDocument/2006/relationships/diagramQuickStyle" Target="../diagrams/quickStyle4.xml"/><Relationship Id="rId10" Type="http://schemas.openxmlformats.org/officeDocument/2006/relationships/diagramQuickStyle" Target="../diagrams/quickStyle5.xml"/><Relationship Id="rId4" Type="http://schemas.openxmlformats.org/officeDocument/2006/relationships/diagramLayout" Target="../diagrams/layout4.xml"/><Relationship Id="rId9" Type="http://schemas.openxmlformats.org/officeDocument/2006/relationships/diagramLayout" Target="../diagrams/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chart" Target="../charts/chart4.xml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ofhelp.gov.ng/app/index.php/discussionforum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7.xml"/><Relationship Id="rId6" Type="http://schemas.openxmlformats.org/officeDocument/2006/relationships/comments" Target="../comments/comment1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400800" cy="1752600"/>
          </a:xfrm>
        </p:spPr>
        <p:txBody>
          <a:bodyPr>
            <a:noAutofit/>
          </a:bodyPr>
          <a:lstStyle/>
          <a:p>
            <a:pPr marL="91440" lvl="0" indent="-91440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</a:pPr>
            <a:r>
              <a:rPr lang="en-US" sz="24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Presented </a:t>
            </a:r>
            <a:r>
              <a:rPr lang="en-US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at the 2016 Joint Planning Board (JPB) and National Council on Development Planning (NCDP) Meeting</a:t>
            </a:r>
          </a:p>
          <a:p>
            <a:pPr marL="91440" lvl="0" indent="-91440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</a:pPr>
            <a:r>
              <a:rPr lang="en-US" sz="17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By</a:t>
            </a:r>
            <a:endParaRPr lang="en-US" sz="1700" dirty="0">
              <a:solidFill>
                <a:prstClr val="black">
                  <a:lumMod val="85000"/>
                  <a:lumOff val="15000"/>
                </a:prstClr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  <a:p>
            <a:pPr marL="91440" lvl="0" indent="-91440">
              <a:spcBef>
                <a:spcPts val="600"/>
              </a:spcBef>
              <a:buFont typeface="Arial" pitchFamily="34" charset="0"/>
              <a:buChar char=" "/>
            </a:pPr>
            <a:r>
              <a:rPr lang="en-US" sz="17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Ben </a:t>
            </a:r>
            <a:r>
              <a:rPr lang="en-US" sz="17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Akabueze</a:t>
            </a:r>
            <a:endParaRPr lang="en-US" sz="1700" dirty="0">
              <a:solidFill>
                <a:prstClr val="black">
                  <a:lumMod val="85000"/>
                  <a:lumOff val="15000"/>
                </a:prstClr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  <a:p>
            <a:pPr marL="91440" lvl="0" indent="-91440">
              <a:spcBef>
                <a:spcPts val="600"/>
              </a:spcBef>
              <a:buFont typeface="Arial" pitchFamily="34" charset="0"/>
              <a:buChar char=" "/>
            </a:pPr>
            <a:r>
              <a:rPr lang="en-US" sz="17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Director </a:t>
            </a:r>
            <a:r>
              <a:rPr lang="en-US" sz="17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General,</a:t>
            </a:r>
          </a:p>
          <a:p>
            <a:pPr marL="91440" lvl="0" indent="-91440">
              <a:spcBef>
                <a:spcPts val="600"/>
              </a:spcBef>
              <a:buFont typeface="Arial" pitchFamily="34" charset="0"/>
              <a:buChar char=" "/>
            </a:pPr>
            <a:r>
              <a:rPr lang="en-US" sz="17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Budget </a:t>
            </a:r>
            <a:r>
              <a:rPr lang="en-US" sz="17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Office of the Federation</a:t>
            </a:r>
          </a:p>
          <a:p>
            <a:pPr marL="91440" lvl="0" indent="-91440">
              <a:lnSpc>
                <a:spcPct val="85000"/>
              </a:lnSpc>
              <a:spcBef>
                <a:spcPts val="1800"/>
              </a:spcBef>
              <a:buFont typeface="Arial" pitchFamily="34" charset="0"/>
              <a:buChar char=" "/>
            </a:pPr>
            <a:r>
              <a:rPr lang="en-US" sz="17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rial" pitchFamily="34" charset="0"/>
                <a:cs typeface="Arial" pitchFamily="34" charset="0"/>
              </a:rPr>
              <a:t>August </a:t>
            </a:r>
            <a:r>
              <a:rPr lang="en-US" sz="17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itchFamily="34" charset="0"/>
                <a:cs typeface="Arial" pitchFamily="34" charset="0"/>
              </a:rPr>
              <a:t>23, </a:t>
            </a:r>
            <a:r>
              <a:rPr lang="en-US" sz="17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rial" pitchFamily="34" charset="0"/>
                <a:cs typeface="Arial" pitchFamily="34" charset="0"/>
              </a:rPr>
              <a:t>2016</a:t>
            </a:r>
            <a:endParaRPr lang="en-US" sz="1700" dirty="0">
              <a:solidFill>
                <a:prstClr val="black">
                  <a:lumMod val="85000"/>
                  <a:lumOff val="1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295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spc="-120" dirty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Medium Term Plans and Annual Budgets as Vehicle for SDGs Realization</a:t>
            </a:r>
            <a:endParaRPr lang="en-US" dirty="0">
              <a:solidFill>
                <a:srgbClr val="002060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65921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918" y="339635"/>
            <a:ext cx="8079581" cy="796834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3.0: Budgeting for SDGs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62500" lnSpcReduction="20000"/>
          </a:bodyPr>
          <a:lstStyle/>
          <a:p>
            <a:fld id="{71A7AF9F-9A14-4153-8FB7-3B8324730456}" type="slidenum">
              <a:rPr lang="en-US" sz="1500" smtClean="0"/>
              <a:pPr/>
              <a:t>10</a:t>
            </a:fld>
            <a:endParaRPr lang="en-US" sz="15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530532"/>
            <a:ext cx="8382000" cy="4794068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Policy direction adopted by the Current Administration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ClrTx/>
              <a:buSzPct val="100000"/>
              <a:buFont typeface="Wingdings" pitchFamily="2" charset="2"/>
              <a:buChar char="§"/>
            </a:pP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FG 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is committed to providing adequate funding and effective 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implementation 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for SDGs 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ClrTx/>
              <a:buSzPct val="100000"/>
              <a:buFont typeface="Wingdings" pitchFamily="2" charset="2"/>
              <a:buChar char="§"/>
            </a:pP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Merger 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of the National Planning Commission with the Budget Office of the Federation to ensure greater linkage of annual budget and national development plans for improved service delivery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Annual budgets would be used to implement SDGs through: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ClrTx/>
              <a:buSzPct val="100000"/>
              <a:buFont typeface="Wingdings" pitchFamily="2" charset="2"/>
              <a:buChar char="§"/>
            </a:pP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Massive direct intervention in the economy;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ClrTx/>
              <a:buSzPct val="100000"/>
              <a:buFont typeface="Wingdings" pitchFamily="2" charset="2"/>
              <a:buChar char="§"/>
            </a:pP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Provision of incentives to other relevant stakeholders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endParaRPr lang="en-US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4621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498682" cy="613776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3.1: Budget 2016 – Overview of  the Budget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62500" lnSpcReduction="20000"/>
          </a:bodyPr>
          <a:lstStyle/>
          <a:p>
            <a:fld id="{71A7AF9F-9A14-4153-8FB7-3B8324730456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2135241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Global Economic Performance </a:t>
            </a:r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7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6899069"/>
              </p:ext>
            </p:extLst>
          </p:nvPr>
        </p:nvGraphicFramePr>
        <p:xfrm>
          <a:off x="228600" y="1371600"/>
          <a:ext cx="86868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5564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335" y="392853"/>
            <a:ext cx="8650877" cy="597747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r>
              <a:rPr lang="en-US" sz="3000" dirty="0" smtClean="0">
                <a:solidFill>
                  <a:srgbClr val="002060"/>
                </a:solidFill>
                <a:latin typeface="Cambria" pitchFamily="18" charset="0"/>
              </a:rPr>
              <a:t>3.2: 2016 Budget - Assumptions and Targets</a:t>
            </a:r>
            <a:endParaRPr lang="en-US" sz="3000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7AF9F-9A14-4153-8FB7-3B8324730456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253257128"/>
              </p:ext>
            </p:extLst>
          </p:nvPr>
        </p:nvGraphicFramePr>
        <p:xfrm>
          <a:off x="507492" y="1397338"/>
          <a:ext cx="3912108" cy="48510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0" name="Content Placeholder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58276150"/>
              </p:ext>
            </p:extLst>
          </p:nvPr>
        </p:nvGraphicFramePr>
        <p:xfrm>
          <a:off x="4876800" y="1447800"/>
          <a:ext cx="38862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326157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335" y="392853"/>
            <a:ext cx="8650877" cy="597747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r>
              <a:rPr lang="en-US" sz="3400" dirty="0" smtClean="0">
                <a:solidFill>
                  <a:srgbClr val="002060"/>
                </a:solidFill>
                <a:latin typeface="Cambria" pitchFamily="18" charset="0"/>
              </a:rPr>
              <a:t>3.3: 2016 Budget - Key Provisions</a:t>
            </a:r>
            <a:endParaRPr lang="en-US" sz="3400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7AF9F-9A14-4153-8FB7-3B8324730456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28601" y="1371600"/>
            <a:ext cx="4419599" cy="5029200"/>
          </a:xfrm>
          <a:solidFill>
            <a:srgbClr val="C5FFE2"/>
          </a:solidFill>
        </p:spPr>
        <p:txBody>
          <a:bodyPr>
            <a:noAutofit/>
          </a:bodyPr>
          <a:lstStyle/>
          <a:p>
            <a:pPr marL="236538" lvl="1" indent="-236538">
              <a:spcAft>
                <a:spcPts val="300"/>
              </a:spcAft>
              <a:buFont typeface="Wingdings" pitchFamily="2" charset="2"/>
              <a:buChar char="q"/>
            </a:pPr>
            <a:r>
              <a:rPr lang="en-US" sz="1800" dirty="0" smtClean="0">
                <a:solidFill>
                  <a:schemeClr val="tx1"/>
                </a:solidFill>
                <a:latin typeface=" calibri body"/>
                <a:cs typeface="CordiaUPC" pitchFamily="34" charset="-34"/>
              </a:rPr>
              <a:t>Overall allocation </a:t>
            </a:r>
            <a:r>
              <a:rPr lang="en-US" sz="1800" dirty="0">
                <a:solidFill>
                  <a:schemeClr val="tx1"/>
                </a:solidFill>
                <a:latin typeface=" calibri body"/>
                <a:cs typeface="CordiaUPC" pitchFamily="34" charset="-34"/>
              </a:rPr>
              <a:t>at </a:t>
            </a:r>
            <a:r>
              <a:rPr lang="en-US" sz="1800" dirty="0" smtClean="0">
                <a:solidFill>
                  <a:schemeClr val="tx1"/>
                </a:solidFill>
                <a:latin typeface=" calibri body"/>
                <a:cs typeface="CordiaUPC" pitchFamily="34" charset="-34"/>
              </a:rPr>
              <a:t>₦6.06 trillion </a:t>
            </a:r>
            <a:r>
              <a:rPr lang="en-US" sz="1800" dirty="0">
                <a:solidFill>
                  <a:schemeClr val="tx1"/>
                </a:solidFill>
                <a:latin typeface=" calibri body"/>
                <a:cs typeface="CordiaUPC" pitchFamily="34" charset="-34"/>
              </a:rPr>
              <a:t>from </a:t>
            </a:r>
            <a:r>
              <a:rPr lang="en-US" sz="1800" dirty="0" smtClean="0">
                <a:solidFill>
                  <a:schemeClr val="tx1"/>
                </a:solidFill>
                <a:latin typeface=" calibri body"/>
                <a:cs typeface="CordiaUPC" pitchFamily="34" charset="-34"/>
              </a:rPr>
              <a:t>₦5.09 trillion in 2015</a:t>
            </a:r>
          </a:p>
          <a:p>
            <a:pPr marL="520700" lvl="1" indent="-284163">
              <a:spcAft>
                <a:spcPts val="300"/>
              </a:spcAft>
              <a:buClrTx/>
              <a:buSzPct val="100000"/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tx1"/>
                </a:solidFill>
                <a:latin typeface=" calibri body"/>
                <a:cs typeface="CordiaUPC" pitchFamily="34" charset="-34"/>
              </a:rPr>
              <a:t>Total revenue estimated at ₦3.86 trillion to be raised</a:t>
            </a:r>
          </a:p>
          <a:p>
            <a:pPr marL="520700" lvl="1" indent="-284163">
              <a:spcAft>
                <a:spcPts val="300"/>
              </a:spcAft>
              <a:buClrTx/>
              <a:buSzPct val="100000"/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tx1"/>
                </a:solidFill>
                <a:latin typeface=" calibri body"/>
                <a:cs typeface="CordiaUPC" pitchFamily="34" charset="-34"/>
              </a:rPr>
              <a:t>Overall deficit of ₦2.2 trillion to be accommodated</a:t>
            </a:r>
          </a:p>
          <a:p>
            <a:pPr marL="520700" lvl="1" indent="-284163">
              <a:spcAft>
                <a:spcPts val="300"/>
              </a:spcAft>
              <a:buClrTx/>
              <a:buSzPct val="100000"/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tx1"/>
                </a:solidFill>
                <a:latin typeface=" calibri body"/>
                <a:cs typeface="CordiaUPC" pitchFamily="34" charset="-34"/>
              </a:rPr>
              <a:t>The deficit to be financed largely through new borrowings of ₦1.884 trillion</a:t>
            </a:r>
          </a:p>
          <a:p>
            <a:pPr marL="850900" lvl="2" indent="-330200">
              <a:spcAft>
                <a:spcPts val="300"/>
              </a:spcAft>
              <a:buClrTx/>
              <a:buFont typeface="Wingdings" pitchFamily="2" charset="2"/>
              <a:buChar char="ü"/>
            </a:pPr>
            <a:r>
              <a:rPr lang="en-US" sz="1800" i="0" dirty="0" smtClean="0">
                <a:latin typeface=" calibri body"/>
                <a:cs typeface="CordiaUPC" pitchFamily="34" charset="-34"/>
              </a:rPr>
              <a:t>Domestic ₦960 billion and </a:t>
            </a:r>
          </a:p>
          <a:p>
            <a:pPr marL="850900" lvl="1" indent="-330200">
              <a:spcAft>
                <a:spcPts val="300"/>
              </a:spcAft>
              <a:buClrTx/>
              <a:buFont typeface="Wingdings" pitchFamily="2" charset="2"/>
              <a:buChar char="ü"/>
            </a:pPr>
            <a:r>
              <a:rPr lang="en-US" sz="1800" i="0" dirty="0" smtClean="0">
                <a:solidFill>
                  <a:schemeClr val="tx1"/>
                </a:solidFill>
                <a:latin typeface=" calibri body"/>
                <a:cs typeface="CordiaUPC" pitchFamily="34" charset="-34"/>
              </a:rPr>
              <a:t>Foreign ₦900 billion</a:t>
            </a:r>
          </a:p>
          <a:p>
            <a:pPr marL="236538" lvl="1" indent="-236538">
              <a:spcAft>
                <a:spcPts val="300"/>
              </a:spcAft>
              <a:buClrTx/>
              <a:buSzPct val="100000"/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tx1"/>
                </a:solidFill>
                <a:latin typeface=" calibri body"/>
                <a:cs typeface="CordiaUPC" pitchFamily="34" charset="-34"/>
              </a:rPr>
              <a:t>₦</a:t>
            </a:r>
            <a:r>
              <a:rPr lang="en-US" sz="1800" dirty="0">
                <a:solidFill>
                  <a:schemeClr val="tx1"/>
                </a:solidFill>
                <a:latin typeface=" calibri body"/>
                <a:cs typeface="CordiaUPC" pitchFamily="34" charset="-34"/>
              </a:rPr>
              <a:t>500 billion special intervention </a:t>
            </a:r>
            <a:r>
              <a:rPr lang="en-US" sz="1800" dirty="0" err="1">
                <a:solidFill>
                  <a:schemeClr val="tx1"/>
                </a:solidFill>
                <a:latin typeface=" calibri body"/>
                <a:cs typeface="CordiaUPC" pitchFamily="34" charset="-34"/>
              </a:rPr>
              <a:t>programmes</a:t>
            </a:r>
            <a:r>
              <a:rPr lang="en-US" sz="1800" dirty="0">
                <a:solidFill>
                  <a:schemeClr val="tx1"/>
                </a:solidFill>
                <a:latin typeface=" calibri body"/>
                <a:cs typeface="CordiaUPC" pitchFamily="34" charset="-34"/>
              </a:rPr>
              <a:t> on social safety nets</a:t>
            </a:r>
          </a:p>
          <a:p>
            <a:pPr marL="803275" lvl="2" indent="-346075">
              <a:spcAft>
                <a:spcPts val="300"/>
              </a:spcAft>
              <a:buClrTx/>
              <a:buSzPct val="100000"/>
              <a:buFont typeface="Wingdings" pitchFamily="2" charset="2"/>
              <a:buChar char="ü"/>
            </a:pPr>
            <a:r>
              <a:rPr lang="en-US" sz="1800" i="0" dirty="0">
                <a:latin typeface=" calibri body"/>
                <a:cs typeface="CordiaUPC" pitchFamily="34" charset="-34"/>
              </a:rPr>
              <a:t>N300 billion in recurrent</a:t>
            </a:r>
          </a:p>
          <a:p>
            <a:pPr marL="803275" lvl="2" indent="-346075">
              <a:spcAft>
                <a:spcPts val="300"/>
              </a:spcAft>
              <a:buClrTx/>
              <a:buSzPct val="100000"/>
              <a:buFont typeface="Wingdings" pitchFamily="2" charset="2"/>
              <a:buChar char="ü"/>
            </a:pPr>
            <a:r>
              <a:rPr lang="en-US" sz="1800" i="0" dirty="0">
                <a:latin typeface=" calibri body"/>
                <a:cs typeface="CordiaUPC" pitchFamily="34" charset="-34"/>
              </a:rPr>
              <a:t>N200 billion in capital</a:t>
            </a:r>
          </a:p>
          <a:p>
            <a:pPr marL="236538" lvl="2" indent="-236538">
              <a:spcAft>
                <a:spcPts val="300"/>
              </a:spcAft>
              <a:buFont typeface="Arial" pitchFamily="34" charset="0"/>
              <a:buChar char="•"/>
            </a:pPr>
            <a:endParaRPr lang="en-US" sz="1800" i="0" dirty="0" smtClean="0">
              <a:latin typeface=" calibri body"/>
              <a:cs typeface="CordiaUPC" pitchFamily="34" charset="-34"/>
            </a:endParaRPr>
          </a:p>
          <a:p>
            <a:pPr marL="236538" lvl="2" indent="-236538">
              <a:spcAft>
                <a:spcPts val="300"/>
              </a:spcAft>
              <a:buFont typeface="Arial" pitchFamily="34" charset="0"/>
              <a:buChar char="•"/>
            </a:pPr>
            <a:endParaRPr lang="en-US" sz="1800" i="0" dirty="0">
              <a:latin typeface=" calibri body"/>
              <a:cs typeface="CordiaUPC" pitchFamily="34" charset="-34"/>
            </a:endParaRPr>
          </a:p>
        </p:txBody>
      </p:sp>
      <p:graphicFrame>
        <p:nvGraphicFramePr>
          <p:cNvPr id="1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5457103"/>
              </p:ext>
            </p:extLst>
          </p:nvPr>
        </p:nvGraphicFramePr>
        <p:xfrm>
          <a:off x="4724401" y="1371600"/>
          <a:ext cx="4114800" cy="49900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6073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918" y="499533"/>
            <a:ext cx="8079581" cy="643467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3.4: 2016 Budget – Breakdown by Sub-Heads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62500" lnSpcReduction="20000"/>
          </a:bodyPr>
          <a:lstStyle/>
          <a:p>
            <a:fld id="{71A7AF9F-9A14-4153-8FB7-3B8324730456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5912285"/>
              </p:ext>
            </p:extLst>
          </p:nvPr>
        </p:nvGraphicFramePr>
        <p:xfrm>
          <a:off x="228601" y="1447800"/>
          <a:ext cx="8686800" cy="4410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53490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918" y="499533"/>
            <a:ext cx="8079581" cy="567267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3.5: 2016 Budget - Breakdown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62500" lnSpcReduction="20000"/>
          </a:bodyPr>
          <a:lstStyle/>
          <a:p>
            <a:fld id="{71A7AF9F-9A14-4153-8FB7-3B8324730456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228600" y="1524000"/>
            <a:ext cx="4193596" cy="723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Century Gothic" pitchFamily="34" charset="0"/>
                <a:ea typeface="+mn-ea"/>
                <a:cs typeface="Aharoni" pitchFamily="2" charset="-79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Century Gothic" pitchFamily="34" charset="0"/>
                <a:ea typeface="+mn-ea"/>
                <a:cs typeface="Aharoni" pitchFamily="2" charset="-79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Century Gothic" pitchFamily="34" charset="0"/>
                <a:ea typeface="+mn-ea"/>
                <a:cs typeface="Aharoni" pitchFamily="2" charset="-79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Century Gothic" pitchFamily="34" charset="0"/>
                <a:ea typeface="+mn-ea"/>
                <a:cs typeface="Aharoni" pitchFamily="2" charset="-79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Century Gothic" pitchFamily="34" charset="0"/>
                <a:ea typeface="+mn-ea"/>
                <a:cs typeface="Aharoni" pitchFamily="2" charset="-79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500" b="1" dirty="0" smtClean="0"/>
              <a:t>Breakdown for Heavy Recurrent Sub-Heads</a:t>
            </a:r>
            <a:endParaRPr lang="en-US" sz="1500" b="1" dirty="0"/>
          </a:p>
        </p:txBody>
      </p:sp>
      <p:graphicFrame>
        <p:nvGraphicFramePr>
          <p:cNvPr id="7" name="Content Placeholder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5932769"/>
              </p:ext>
            </p:extLst>
          </p:nvPr>
        </p:nvGraphicFramePr>
        <p:xfrm>
          <a:off x="237713" y="2047904"/>
          <a:ext cx="4184483" cy="40816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 Placeholder 7"/>
          <p:cNvSpPr txBox="1">
            <a:spLocks/>
          </p:cNvSpPr>
          <p:nvPr/>
        </p:nvSpPr>
        <p:spPr>
          <a:xfrm>
            <a:off x="4724401" y="1298709"/>
            <a:ext cx="4191000" cy="722376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500" b="1" dirty="0" smtClean="0">
                <a:latin typeface="Century Gothic" pitchFamily="34" charset="0"/>
              </a:rPr>
              <a:t>Breakdown for Heavy Capital Sub-Heads</a:t>
            </a:r>
          </a:p>
        </p:txBody>
      </p:sp>
      <p:graphicFrame>
        <p:nvGraphicFramePr>
          <p:cNvPr id="9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3249130"/>
              </p:ext>
            </p:extLst>
          </p:nvPr>
        </p:nvGraphicFramePr>
        <p:xfrm>
          <a:off x="4572000" y="2097188"/>
          <a:ext cx="4343401" cy="4183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 Placeholder 5"/>
          <p:cNvSpPr txBox="1">
            <a:spLocks/>
          </p:cNvSpPr>
          <p:nvPr/>
        </p:nvSpPr>
        <p:spPr>
          <a:xfrm>
            <a:off x="532276" y="6096000"/>
            <a:ext cx="4344524" cy="3617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62.4% of Recurrent</a:t>
            </a:r>
            <a:r>
              <a:rPr kumimoji="0" lang="en-US" sz="1600" b="1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Expenditure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1" name="Text Placeholder 7"/>
          <p:cNvSpPr txBox="1">
            <a:spLocks/>
          </p:cNvSpPr>
          <p:nvPr/>
        </p:nvSpPr>
        <p:spPr>
          <a:xfrm>
            <a:off x="5294559" y="5907024"/>
            <a:ext cx="3620841" cy="7223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54.2% of Capital Expenditure</a:t>
            </a:r>
          </a:p>
        </p:txBody>
      </p:sp>
    </p:spTree>
    <p:extLst>
      <p:ext uri="{BB962C8B-B14F-4D97-AF65-F5344CB8AC3E}">
        <p14:creationId xmlns:p14="http://schemas.microsoft.com/office/powerpoint/2010/main" val="3221905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91067"/>
          </a:xfrm>
        </p:spPr>
        <p:txBody>
          <a:bodyPr>
            <a:noAutofit/>
          </a:bodyPr>
          <a:lstStyle/>
          <a:p>
            <a:r>
              <a:rPr lang="en-US" sz="2600" dirty="0" smtClean="0">
                <a:solidFill>
                  <a:srgbClr val="008000"/>
                </a:solidFill>
              </a:rPr>
              <a:t>3.6: 2016 Budget Breakdown – Improving Indicators</a:t>
            </a:r>
            <a:endParaRPr lang="en-US" sz="2600" dirty="0">
              <a:solidFill>
                <a:srgbClr val="008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62500" lnSpcReduction="20000"/>
          </a:bodyPr>
          <a:lstStyle/>
          <a:p>
            <a:fld id="{71A7AF9F-9A14-4153-8FB7-3B8324730456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4197060"/>
              </p:ext>
            </p:extLst>
          </p:nvPr>
        </p:nvGraphicFramePr>
        <p:xfrm>
          <a:off x="457200" y="1985554"/>
          <a:ext cx="3514724" cy="35008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0242355"/>
              </p:ext>
            </p:extLst>
          </p:nvPr>
        </p:nvGraphicFramePr>
        <p:xfrm>
          <a:off x="4419600" y="1828800"/>
          <a:ext cx="4419600" cy="41151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304800" y="1600200"/>
            <a:ext cx="4217398" cy="50292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Aharoni" pitchFamily="2" charset="-79"/>
                <a:ea typeface="+mj-ea"/>
                <a:cs typeface="Aharoni" pitchFamily="2" charset="-79"/>
              </a:defRPr>
            </a:lvl1pPr>
          </a:lstStyle>
          <a:p>
            <a:r>
              <a:rPr lang="en-US" sz="1800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latin typeface="Arial Narrow" pitchFamily="34" charset="0"/>
              </a:rPr>
              <a:t>Deemphasizing the role of Oil in Budget funding</a:t>
            </a:r>
            <a:endParaRPr lang="en-US" sz="1800" dirty="0">
              <a:ln>
                <a:solidFill>
                  <a:schemeClr val="accent1">
                    <a:lumMod val="50000"/>
                  </a:schemeClr>
                </a:solidFill>
              </a:ln>
              <a:latin typeface="Arial Narrow" pitchFamily="34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926602" y="1447800"/>
            <a:ext cx="4217398" cy="50292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Aharoni" pitchFamily="2" charset="-79"/>
                <a:ea typeface="+mj-ea"/>
                <a:cs typeface="Aharoni" pitchFamily="2" charset="-79"/>
              </a:defRPr>
            </a:lvl1pPr>
          </a:lstStyle>
          <a:p>
            <a:r>
              <a:rPr lang="en-US" sz="1800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latin typeface="Arial Narrow" pitchFamily="34" charset="0"/>
              </a:rPr>
              <a:t>Improving Capital Expenditure</a:t>
            </a:r>
            <a:endParaRPr lang="en-US" sz="1800" dirty="0">
              <a:ln>
                <a:solidFill>
                  <a:schemeClr val="accent1">
                    <a:lumMod val="50000"/>
                  </a:schemeClr>
                </a:solidFill>
              </a:ln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156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69817"/>
            <a:ext cx="8686800" cy="744584"/>
          </a:xfrm>
        </p:spPr>
        <p:txBody>
          <a:bodyPr>
            <a:noAutofit/>
          </a:bodyPr>
          <a:lstStyle/>
          <a:p>
            <a:r>
              <a:rPr lang="en-US" sz="2900" b="1" dirty="0" smtClean="0">
                <a:solidFill>
                  <a:srgbClr val="002060"/>
                </a:solidFill>
              </a:rPr>
              <a:t>3.7: 2016 Budget - Strategic Alignment with SDGs</a:t>
            </a:r>
            <a:endParaRPr lang="en-US" sz="2900" b="1" dirty="0">
              <a:solidFill>
                <a:srgbClr val="00206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62500" lnSpcReduction="20000"/>
          </a:bodyPr>
          <a:lstStyle/>
          <a:p>
            <a:fld id="{71A7AF9F-9A14-4153-8FB7-3B8324730456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286945309"/>
              </p:ext>
            </p:extLst>
          </p:nvPr>
        </p:nvGraphicFramePr>
        <p:xfrm>
          <a:off x="228600" y="1722120"/>
          <a:ext cx="8686800" cy="47548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Rectangle 6"/>
          <p:cNvSpPr/>
          <p:nvPr/>
        </p:nvSpPr>
        <p:spPr>
          <a:xfrm>
            <a:off x="538844" y="1090749"/>
            <a:ext cx="8158842" cy="5094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dirty="0" smtClean="0"/>
              <a:t>Based on Identified Cross-Cutting Areas for SDGs Funding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56984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95943"/>
            <a:ext cx="8610600" cy="1099457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3.8: 2016 Budget - Strategic Alignment  with </a:t>
            </a:r>
            <a:br>
              <a:rPr lang="en-US" sz="3200" b="1" dirty="0" smtClean="0">
                <a:solidFill>
                  <a:srgbClr val="002060"/>
                </a:solidFill>
              </a:rPr>
            </a:b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smtClean="0">
                <a:solidFill>
                  <a:srgbClr val="002060"/>
                </a:solidFill>
              </a:rPr>
              <a:t>        </a:t>
            </a:r>
            <a:r>
              <a:rPr lang="en-US" sz="3200" b="1" dirty="0" smtClean="0">
                <a:solidFill>
                  <a:srgbClr val="002060"/>
                </a:solidFill>
              </a:rPr>
              <a:t>SDGs Cont’d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55000" lnSpcReduction="20000"/>
          </a:bodyPr>
          <a:lstStyle/>
          <a:p>
            <a:fld id="{71A7AF9F-9A14-4153-8FB7-3B8324730456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282459920"/>
              </p:ext>
            </p:extLst>
          </p:nvPr>
        </p:nvGraphicFramePr>
        <p:xfrm>
          <a:off x="228600" y="1449978"/>
          <a:ext cx="8686800" cy="47679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3277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929" y="364550"/>
            <a:ext cx="8327571" cy="702250"/>
          </a:xfrm>
        </p:spPr>
        <p:txBody>
          <a:bodyPr>
            <a:normAutofit fontScale="90000"/>
          </a:bodyPr>
          <a:lstStyle/>
          <a:p>
            <a:r>
              <a:rPr lang="en-US" sz="28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bg2">
                    <a:lumMod val="10000"/>
                  </a:schemeClr>
                </a:solidFill>
              </a:rPr>
              <a:t>3.9: 2016 Budget - Expanding Budgetary Allocations – </a:t>
            </a:r>
            <a:br>
              <a:rPr lang="en-US" sz="28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bg2">
                    <a:lumMod val="10000"/>
                  </a:schemeClr>
                </a:solidFill>
              </a:rPr>
            </a:br>
            <a:r>
              <a:rPr lang="en-US" sz="2800" dirty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bg2">
                    <a:lumMod val="10000"/>
                  </a:schemeClr>
                </a:solidFill>
              </a:rPr>
              <a:t>        the Eroding Fiscal Space</a:t>
            </a:r>
            <a:endParaRPr lang="en-US" sz="2800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bg2">
                  <a:lumMod val="10000"/>
                </a:schemeClr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534327059"/>
              </p:ext>
            </p:extLst>
          </p:nvPr>
        </p:nvGraphicFramePr>
        <p:xfrm>
          <a:off x="304800" y="1676400"/>
          <a:ext cx="4042955" cy="36405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314799"/>
              </p:ext>
            </p:extLst>
          </p:nvPr>
        </p:nvGraphicFramePr>
        <p:xfrm>
          <a:off x="4502149" y="1676400"/>
          <a:ext cx="4510670" cy="36147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Rectangle 6"/>
          <p:cNvSpPr/>
          <p:nvPr/>
        </p:nvSpPr>
        <p:spPr>
          <a:xfrm>
            <a:off x="1066800" y="1066800"/>
            <a:ext cx="6809015" cy="561703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Internal Fiscal Imbalances</a:t>
            </a:r>
            <a:endParaRPr lang="en-US" sz="2400" b="1" dirty="0"/>
          </a:p>
        </p:txBody>
      </p:sp>
      <p:sp>
        <p:nvSpPr>
          <p:cNvPr id="8" name="Rectangle 7"/>
          <p:cNvSpPr/>
          <p:nvPr/>
        </p:nvSpPr>
        <p:spPr>
          <a:xfrm>
            <a:off x="304800" y="5486400"/>
            <a:ext cx="8534399" cy="1084217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47663" indent="-347663">
              <a:buFont typeface="Wingdings" pitchFamily="2" charset="2"/>
              <a:buChar char="v"/>
            </a:pPr>
            <a:r>
              <a:rPr lang="en-US" sz="2100" dirty="0" smtClean="0"/>
              <a:t>Need for greater accountability and prudency in the management of the budget</a:t>
            </a:r>
          </a:p>
          <a:p>
            <a:pPr marL="347663" indent="-347663">
              <a:buFont typeface="Wingdings" pitchFamily="2" charset="2"/>
              <a:buChar char="v"/>
            </a:pPr>
            <a:r>
              <a:rPr lang="en-US" sz="2100" dirty="0" smtClean="0"/>
              <a:t>Innovative Financing Framework for SDGs also required </a:t>
            </a:r>
            <a:endParaRPr lang="en-US" sz="2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68407" y="6477000"/>
            <a:ext cx="323193" cy="288925"/>
          </a:xfrm>
        </p:spPr>
        <p:txBody>
          <a:bodyPr>
            <a:normAutofit fontScale="62500" lnSpcReduction="20000"/>
          </a:bodyPr>
          <a:lstStyle/>
          <a:p>
            <a:fld id="{71A7AF9F-9A14-4153-8FB7-3B8324730456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338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963" y="304800"/>
            <a:ext cx="8079581" cy="723960"/>
          </a:xfrm>
          <a:ln>
            <a:noFill/>
          </a:ln>
        </p:spPr>
        <p:txBody>
          <a:bodyPr>
            <a:normAutofit fontScale="90000"/>
          </a:bodyPr>
          <a:lstStyle/>
          <a:p>
            <a:r>
              <a:rPr lang="en-US" dirty="0" smtClean="0">
                <a:ln>
                  <a:solidFill>
                    <a:schemeClr val="accent3">
                      <a:lumMod val="75000"/>
                    </a:schemeClr>
                  </a:solidFill>
                </a:ln>
                <a:solidFill>
                  <a:srgbClr val="002060"/>
                </a:solidFill>
              </a:rPr>
              <a:t/>
            </a:r>
            <a:br>
              <a:rPr lang="en-US" dirty="0" smtClean="0">
                <a:ln>
                  <a:solidFill>
                    <a:schemeClr val="accent3">
                      <a:lumMod val="75000"/>
                    </a:schemeClr>
                  </a:solidFill>
                </a:ln>
                <a:solidFill>
                  <a:srgbClr val="002060"/>
                </a:solidFill>
              </a:rPr>
            </a:br>
            <a:r>
              <a:rPr lang="en-US" sz="4000" dirty="0" smtClean="0">
                <a:ln>
                  <a:solidFill>
                    <a:schemeClr val="accent3">
                      <a:lumMod val="75000"/>
                    </a:schemeClr>
                  </a:solidFill>
                </a:ln>
                <a:solidFill>
                  <a:srgbClr val="002060"/>
                </a:solidFill>
              </a:rPr>
              <a:t>Structure of the Presentation</a:t>
            </a:r>
            <a:endParaRPr lang="en-US" sz="4000" dirty="0">
              <a:ln>
                <a:solidFill>
                  <a:schemeClr val="accent3">
                    <a:lumMod val="75000"/>
                  </a:schemeClr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5105"/>
            <a:ext cx="450462" cy="426695"/>
          </a:xfrm>
        </p:spPr>
        <p:txBody>
          <a:bodyPr/>
          <a:lstStyle/>
          <a:p>
            <a:fld id="{71A7AF9F-9A14-4153-8FB7-3B8324730456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07492" y="1600200"/>
            <a:ext cx="8065294" cy="4761964"/>
          </a:xfrm>
        </p:spPr>
        <p:txBody>
          <a:bodyPr>
            <a:noAutofit/>
          </a:bodyPr>
          <a:lstStyle/>
          <a:p>
            <a:endParaRPr lang="en-US" sz="1100" dirty="0" smtClean="0">
              <a:cs typeface="Calibri" pitchFamily="34" charset="0"/>
            </a:endParaRPr>
          </a:p>
          <a:p>
            <a:r>
              <a:rPr lang="en-US" sz="2800" dirty="0" smtClean="0">
                <a:cs typeface="Calibri" pitchFamily="34" charset="0"/>
              </a:rPr>
              <a:t>1.0: Introduction</a:t>
            </a:r>
            <a:endParaRPr lang="en-US" sz="2800" dirty="0">
              <a:cs typeface="Calibri" pitchFamily="34" charset="0"/>
            </a:endParaRPr>
          </a:p>
          <a:p>
            <a:r>
              <a:rPr lang="en-US" sz="2800" dirty="0" smtClean="0">
                <a:cs typeface="Calibri" pitchFamily="34" charset="0"/>
              </a:rPr>
              <a:t>2.0: Sustainable </a:t>
            </a:r>
            <a:r>
              <a:rPr lang="en-US" sz="2800" dirty="0">
                <a:cs typeface="Calibri" pitchFamily="34" charset="0"/>
              </a:rPr>
              <a:t>Development Goals</a:t>
            </a:r>
          </a:p>
          <a:p>
            <a:r>
              <a:rPr lang="en-US" sz="2800" dirty="0" smtClean="0">
                <a:cs typeface="Calibri" pitchFamily="34" charset="0"/>
              </a:rPr>
              <a:t>3.0: 2016 Budget</a:t>
            </a:r>
          </a:p>
          <a:p>
            <a:r>
              <a:rPr lang="en-US" sz="2800" dirty="0" smtClean="0">
                <a:solidFill>
                  <a:schemeClr val="tx1"/>
                </a:solidFill>
                <a:cs typeface="Calibri" pitchFamily="34" charset="0"/>
              </a:rPr>
              <a:t>4.0: Recent Budget Reforms</a:t>
            </a:r>
          </a:p>
          <a:p>
            <a:r>
              <a:rPr lang="en-US" sz="2800" dirty="0" smtClean="0">
                <a:cs typeface="Calibri" pitchFamily="34" charset="0"/>
              </a:rPr>
              <a:t>5.0: 2017 Budget </a:t>
            </a:r>
          </a:p>
          <a:p>
            <a:r>
              <a:rPr lang="en-US" sz="2800" dirty="0" smtClean="0">
                <a:cs typeface="Calibri" pitchFamily="34" charset="0"/>
              </a:rPr>
              <a:t>6.0: Way </a:t>
            </a:r>
            <a:r>
              <a:rPr lang="en-US" sz="2800" dirty="0">
                <a:cs typeface="Calibri" pitchFamily="34" charset="0"/>
              </a:rPr>
              <a:t>Forward</a:t>
            </a:r>
          </a:p>
          <a:p>
            <a:r>
              <a:rPr lang="en-US" sz="2800" dirty="0" smtClean="0">
                <a:cs typeface="Calibri" pitchFamily="34" charset="0"/>
              </a:rPr>
              <a:t>7.0: Conclusion</a:t>
            </a:r>
            <a:endParaRPr lang="en-US" sz="2800" dirty="0"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314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839200" cy="679269"/>
          </a:xfrm>
        </p:spPr>
        <p:txBody>
          <a:bodyPr>
            <a:noAutofit/>
          </a:bodyPr>
          <a:lstStyle/>
          <a:p>
            <a:r>
              <a:rPr lang="en-US" sz="29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3.10: 2016 Budget - Strategic Implementation plan</a:t>
            </a:r>
            <a:endParaRPr lang="en-US" sz="2900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71A7AF9F-9A14-4153-8FB7-3B8324730456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399903"/>
            <a:ext cx="8763000" cy="4772297"/>
          </a:xfrm>
          <a:noFill/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marL="0" indent="0">
              <a:buClrTx/>
              <a:buSzPct val="100000"/>
              <a:buNone/>
              <a:defRPr/>
            </a:pPr>
            <a:r>
              <a:rPr lang="en-US" sz="1900" kern="0" dirty="0" smtClean="0">
                <a:latin typeface="Arial" pitchFamily="34" charset="0"/>
                <a:cs typeface="Arial" pitchFamily="34" charset="0"/>
              </a:rPr>
              <a:t>Detailed strategic implementation plan already produced</a:t>
            </a:r>
          </a:p>
          <a:p>
            <a:pPr>
              <a:buClrTx/>
              <a:buSzPct val="100000"/>
              <a:buFont typeface="Wingdings" pitchFamily="2" charset="2"/>
              <a:buChar char="q"/>
              <a:defRPr/>
            </a:pPr>
            <a:r>
              <a:rPr lang="en-US" sz="1900" kern="0" dirty="0" smtClean="0">
                <a:latin typeface="Arial" pitchFamily="34" charset="0"/>
                <a:cs typeface="Arial" pitchFamily="34" charset="0"/>
              </a:rPr>
              <a:t>MBNP, in close collaboration with FMF is principally charged with ensuring effective implementation of the Budget through:</a:t>
            </a:r>
          </a:p>
          <a:p>
            <a:pPr lvl="1">
              <a:buClrTx/>
              <a:buSzPct val="100000"/>
              <a:buFont typeface="Wingdings" pitchFamily="2" charset="2"/>
              <a:buChar char="§"/>
              <a:defRPr/>
            </a:pPr>
            <a:r>
              <a:rPr lang="en-US" sz="1900" kern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MDAs’ required to produce full-year monthly Work/Expenditure Plans</a:t>
            </a:r>
          </a:p>
          <a:p>
            <a:pPr lvl="1">
              <a:buClrTx/>
              <a:buSzPct val="100000"/>
              <a:buFont typeface="Wingdings" pitchFamily="2" charset="2"/>
              <a:buChar char="§"/>
              <a:defRPr/>
            </a:pPr>
            <a:r>
              <a:rPr lang="en-US" sz="1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Monthly FGN Cash Plan to be held through Cash Management Committee of the FGN</a:t>
            </a:r>
          </a:p>
          <a:p>
            <a:pPr lvl="1">
              <a:buClrTx/>
              <a:buSzPct val="100000"/>
              <a:buFont typeface="Wingdings" pitchFamily="2" charset="2"/>
              <a:buChar char="§"/>
              <a:defRPr/>
            </a:pPr>
            <a:r>
              <a:rPr lang="en-US" sz="1900" kern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Full compliance of all MDAs with the FGN’s policy on the TSA</a:t>
            </a:r>
          </a:p>
          <a:p>
            <a:pPr lvl="1">
              <a:buClrTx/>
              <a:buSzPct val="100000"/>
              <a:buFont typeface="Wingdings" pitchFamily="2" charset="2"/>
              <a:buChar char="§"/>
              <a:defRPr/>
            </a:pPr>
            <a:r>
              <a:rPr lang="en-US" sz="1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Monthly approval for c</a:t>
            </a:r>
            <a:r>
              <a:rPr lang="en-US" sz="1900" kern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apital allocation after justification</a:t>
            </a:r>
          </a:p>
          <a:p>
            <a:pPr marL="514350" lvl="2" indent="-230188">
              <a:spcBef>
                <a:spcPts val="1300"/>
              </a:spcBef>
              <a:buClrTx/>
              <a:buSzPct val="100000"/>
              <a:buFont typeface="Wingdings" pitchFamily="2" charset="2"/>
              <a:buChar char="§"/>
              <a:defRPr/>
            </a:pPr>
            <a:r>
              <a:rPr lang="en-US" sz="1900" kern="0" dirty="0" smtClean="0">
                <a:latin typeface="Arial" pitchFamily="34" charset="0"/>
                <a:cs typeface="Arial" pitchFamily="34" charset="0"/>
              </a:rPr>
              <a:t>Full i</a:t>
            </a:r>
            <a:r>
              <a:rPr lang="en-US" sz="1900" i="0" kern="0" dirty="0" smtClean="0">
                <a:latin typeface="Arial" pitchFamily="34" charset="0"/>
                <a:cs typeface="Arial" pitchFamily="34" charset="0"/>
              </a:rPr>
              <a:t>mplementation of the IPPIS during 2016 to eliminate “ghost workers”.  </a:t>
            </a:r>
          </a:p>
          <a:p>
            <a:pPr marL="514350" lvl="2" indent="-230188">
              <a:spcBef>
                <a:spcPts val="1300"/>
              </a:spcBef>
              <a:buClrTx/>
              <a:buSzPct val="100000"/>
              <a:buFont typeface="Wingdings" pitchFamily="2" charset="2"/>
              <a:buChar char="§"/>
              <a:defRPr/>
            </a:pPr>
            <a:r>
              <a:rPr lang="en-US" sz="1900" i="0" kern="0" dirty="0" smtClean="0">
                <a:latin typeface="Arial" pitchFamily="34" charset="0"/>
                <a:cs typeface="Arial" pitchFamily="34" charset="0"/>
              </a:rPr>
              <a:t>Coordination of all requests for support from development Partners</a:t>
            </a:r>
          </a:p>
          <a:p>
            <a:pPr marL="514350" lvl="2" indent="-230188">
              <a:spcBef>
                <a:spcPts val="1300"/>
              </a:spcBef>
              <a:buClrTx/>
              <a:buSzPct val="100000"/>
              <a:buFont typeface="Wingdings" pitchFamily="2" charset="2"/>
              <a:buChar char="§"/>
              <a:defRPr/>
            </a:pPr>
            <a:r>
              <a:rPr lang="en-US" sz="1900" i="0" kern="0" dirty="0" smtClean="0">
                <a:latin typeface="Arial" pitchFamily="34" charset="0"/>
                <a:cs typeface="Arial" pitchFamily="34" charset="0"/>
              </a:rPr>
              <a:t>Elimination of unilateral tax waivers by MDAs to third parties without due process</a:t>
            </a:r>
          </a:p>
          <a:p>
            <a:pPr marL="514350" lvl="2" indent="-230188">
              <a:spcBef>
                <a:spcPts val="1300"/>
              </a:spcBef>
              <a:buClrTx/>
              <a:buSzPct val="100000"/>
              <a:buFont typeface="Wingdings" pitchFamily="2" charset="2"/>
              <a:buChar char="§"/>
              <a:defRPr/>
            </a:pPr>
            <a:r>
              <a:rPr lang="en-US" sz="1900" i="0" kern="0" dirty="0" smtClean="0">
                <a:latin typeface="Arial" pitchFamily="34" charset="0"/>
                <a:cs typeface="Arial" pitchFamily="34" charset="0"/>
              </a:rPr>
              <a:t>Elimination of virement without proper approval</a:t>
            </a:r>
          </a:p>
        </p:txBody>
      </p:sp>
    </p:spTree>
    <p:extLst>
      <p:ext uri="{BB962C8B-B14F-4D97-AF65-F5344CB8AC3E}">
        <p14:creationId xmlns:p14="http://schemas.microsoft.com/office/powerpoint/2010/main" val="2233143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85800"/>
            <a:ext cx="8686800" cy="533400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27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3.11: 2016 Budget - Strategic Implementation plan </a:t>
            </a:r>
            <a:br>
              <a:rPr lang="en-US" sz="27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</a:br>
            <a:r>
              <a:rPr lang="en-US" sz="27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</a:t>
            </a:r>
            <a:r>
              <a:rPr lang="en-US" sz="27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         (M&amp;E</a:t>
            </a:r>
            <a:r>
              <a:rPr lang="en-GB" sz="27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)</a:t>
            </a:r>
            <a:endParaRPr lang="en-US" sz="27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62500" lnSpcReduction="20000"/>
          </a:bodyPr>
          <a:lstStyle/>
          <a:p>
            <a:fld id="{71A7AF9F-9A14-4153-8FB7-3B8324730456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228600" y="1611086"/>
            <a:ext cx="8686800" cy="5246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5138" lvl="1" indent="-349250" eaLnBrk="0" hangingPunct="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sz="2200" kern="0" dirty="0" smtClean="0">
                <a:latin typeface="Arial" pitchFamily="34" charset="0"/>
                <a:cs typeface="Arial" pitchFamily="34" charset="0"/>
              </a:rPr>
              <a:t>Monitoring and Evaluation being strengthened across MDAs</a:t>
            </a:r>
            <a:endParaRPr lang="en-US" sz="2200" kern="0" dirty="0">
              <a:latin typeface="Arial" pitchFamily="34" charset="0"/>
              <a:cs typeface="Arial" pitchFamily="34" charset="0"/>
            </a:endParaRPr>
          </a:p>
          <a:p>
            <a:pPr marL="465138" lvl="1" indent="-349250" eaLnBrk="0" hangingPunct="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sz="2200" kern="0" dirty="0" smtClean="0">
                <a:latin typeface="Arial" pitchFamily="34" charset="0"/>
                <a:cs typeface="Arial" pitchFamily="34" charset="0"/>
              </a:rPr>
              <a:t>M&amp;E to </a:t>
            </a:r>
            <a:r>
              <a:rPr lang="en-US" sz="2200" kern="0" dirty="0">
                <a:latin typeface="Arial" pitchFamily="34" charset="0"/>
                <a:cs typeface="Arial" pitchFamily="34" charset="0"/>
              </a:rPr>
              <a:t>cover Physical inspection/verification as well as Impact Assessment of projects/programmes implemented by MDAs.  </a:t>
            </a:r>
          </a:p>
          <a:p>
            <a:pPr marL="465138" lvl="1" indent="-349250" eaLnBrk="0" hangingPunct="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sz="2200" kern="0" dirty="0" smtClean="0">
                <a:latin typeface="Arial" pitchFamily="34" charset="0"/>
                <a:cs typeface="Arial" pitchFamily="34" charset="0"/>
              </a:rPr>
              <a:t>The M&amp;E Reports would be a key basis for:</a:t>
            </a:r>
          </a:p>
          <a:p>
            <a:pPr marL="798513" lvl="2" indent="-333375" eaLnBrk="0" hangingPunct="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n-US" sz="2200" kern="0" dirty="0" smtClean="0">
                <a:latin typeface="Arial" pitchFamily="34" charset="0"/>
                <a:cs typeface="Arial" pitchFamily="34" charset="0"/>
              </a:rPr>
              <a:t>Subsequent allocations;</a:t>
            </a:r>
          </a:p>
          <a:p>
            <a:pPr marL="798513" lvl="2" indent="-333375" eaLnBrk="0" hangingPunct="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n-US" sz="2200" kern="0" dirty="0" smtClean="0">
                <a:latin typeface="Arial" pitchFamily="34" charset="0"/>
                <a:cs typeface="Arial" pitchFamily="34" charset="0"/>
              </a:rPr>
              <a:t>Performance Assessment;</a:t>
            </a:r>
          </a:p>
          <a:p>
            <a:pPr marL="798513" lvl="2" indent="-333375" eaLnBrk="0" hangingPunct="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n-US" sz="2200" kern="0" dirty="0" smtClean="0">
                <a:latin typeface="Arial" pitchFamily="34" charset="0"/>
                <a:cs typeface="Arial" pitchFamily="34" charset="0"/>
              </a:rPr>
              <a:t>Punitive actions;</a:t>
            </a:r>
          </a:p>
          <a:p>
            <a:pPr marL="798513" lvl="2" indent="-333375" eaLnBrk="0" hangingPunct="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n-US" sz="2200" kern="0" dirty="0" smtClean="0">
                <a:latin typeface="Arial" pitchFamily="34" charset="0"/>
                <a:cs typeface="Arial" pitchFamily="34" charset="0"/>
              </a:rPr>
              <a:t>Admission into subsequent budgets; and</a:t>
            </a:r>
          </a:p>
          <a:p>
            <a:pPr marL="798513" lvl="2" indent="-333375" eaLnBrk="0" hangingPunct="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n-US" sz="2200" kern="0" dirty="0" smtClean="0">
                <a:latin typeface="Arial" pitchFamily="34" charset="0"/>
                <a:cs typeface="Arial" pitchFamily="34" charset="0"/>
              </a:rPr>
              <a:t>Discontinuation of Project, among others.</a:t>
            </a:r>
          </a:p>
        </p:txBody>
      </p:sp>
    </p:spTree>
    <p:extLst>
      <p:ext uri="{BB962C8B-B14F-4D97-AF65-F5344CB8AC3E}">
        <p14:creationId xmlns:p14="http://schemas.microsoft.com/office/powerpoint/2010/main" val="1128789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38276"/>
            <a:ext cx="8079581" cy="676124"/>
          </a:xfrm>
          <a:noFill/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3.12: 2016 Budget performance - Revenue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71A7AF9F-9A14-4153-8FB7-3B8324730456}" type="slidenum">
              <a:rPr lang="en-US" smtClean="0"/>
              <a:pPr/>
              <a:t>22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306764856"/>
              </p:ext>
            </p:extLst>
          </p:nvPr>
        </p:nvGraphicFramePr>
        <p:xfrm>
          <a:off x="162733" y="715629"/>
          <a:ext cx="8791856" cy="59792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9375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849826" cy="602821"/>
          </a:xfrm>
        </p:spPr>
        <p:txBody>
          <a:bodyPr>
            <a:normAutofit/>
          </a:bodyPr>
          <a:lstStyle/>
          <a:p>
            <a:r>
              <a:rPr lang="en-US" sz="3100" b="1" dirty="0" smtClean="0">
                <a:solidFill>
                  <a:srgbClr val="002060"/>
                </a:solidFill>
              </a:rPr>
              <a:t>3.13: 2016 Budget Performance - Revenue </a:t>
            </a:r>
            <a:r>
              <a:rPr lang="en-US" sz="3100" b="1" dirty="0" err="1" smtClean="0">
                <a:solidFill>
                  <a:srgbClr val="002060"/>
                </a:solidFill>
              </a:rPr>
              <a:t>Con’t</a:t>
            </a:r>
            <a:endParaRPr lang="en-US" sz="3100" b="1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61687" y="1026372"/>
            <a:ext cx="483735" cy="371921"/>
          </a:xfrm>
        </p:spPr>
        <p:txBody>
          <a:bodyPr/>
          <a:lstStyle/>
          <a:p>
            <a:fld id="{71A7AF9F-9A14-4153-8FB7-3B8324730456}" type="slidenum">
              <a:rPr lang="en-US" smtClean="0"/>
              <a:pPr/>
              <a:t>23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777750019"/>
              </p:ext>
            </p:extLst>
          </p:nvPr>
        </p:nvGraphicFramePr>
        <p:xfrm>
          <a:off x="152400" y="1039758"/>
          <a:ext cx="8763000" cy="55896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490"/>
                <a:gridCol w="3385005"/>
                <a:gridCol w="1298649"/>
                <a:gridCol w="958021"/>
                <a:gridCol w="915441"/>
                <a:gridCol w="1043178"/>
                <a:gridCol w="862216"/>
              </a:tblGrid>
              <a:tr h="338766">
                <a:tc gridSpan="7"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 Narrow" pitchFamily="34" charset="0"/>
                        </a:rPr>
                        <a:t>FGN’s Retained Revenue 2016 (Billions of Naira)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46916">
                <a:tc rowSpan="2" gridSpan="2"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 Narrow" pitchFamily="34" charset="0"/>
                        </a:rPr>
                        <a:t>Fiscal Items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marL="68580" marR="68580"/>
                </a:tc>
                <a:tc rowSpan="2"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 Narrow" pitchFamily="34" charset="0"/>
                        </a:rPr>
                        <a:t>2016 Approved Budget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>
                          <a:latin typeface="Arial Narrow" pitchFamily="34" charset="0"/>
                        </a:rPr>
                        <a:t>Prorata</a:t>
                      </a:r>
                      <a:r>
                        <a:rPr lang="en-US" sz="1600" b="1" dirty="0" smtClean="0">
                          <a:latin typeface="Arial Narrow" pitchFamily="34" charset="0"/>
                        </a:rPr>
                        <a:t> (Jan-June)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 Narrow" pitchFamily="34" charset="0"/>
                        </a:rPr>
                        <a:t>Actual (Jan-June)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marL="68580" marR="6858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 Narrow" pitchFamily="34" charset="0"/>
                        </a:rPr>
                        <a:t>Shortfall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38766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 Narrow" pitchFamily="34" charset="0"/>
                        </a:rPr>
                        <a:t>₦</a:t>
                      </a:r>
                      <a:r>
                        <a:rPr lang="en-US" sz="1600" b="1" dirty="0" err="1" smtClean="0">
                          <a:latin typeface="Arial Narrow" pitchFamily="34" charset="0"/>
                        </a:rPr>
                        <a:t>bn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>
                          <a:latin typeface="Arial Narrow" pitchFamily="34" charset="0"/>
                        </a:rPr>
                        <a:t>₦bn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 Narrow" pitchFamily="34" charset="0"/>
                        </a:rPr>
                        <a:t>₦</a:t>
                      </a:r>
                      <a:r>
                        <a:rPr lang="en-US" sz="1600" b="1" dirty="0" err="1" smtClean="0">
                          <a:latin typeface="Arial Narrow" pitchFamily="34" charset="0"/>
                        </a:rPr>
                        <a:t>bn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 Narrow" pitchFamily="34" charset="0"/>
                        </a:rPr>
                        <a:t>₦</a:t>
                      </a:r>
                      <a:r>
                        <a:rPr lang="en-US" sz="1600" b="1" dirty="0" err="1" smtClean="0">
                          <a:latin typeface="Arial Narrow" pitchFamily="34" charset="0"/>
                        </a:rPr>
                        <a:t>bn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 Narrow" pitchFamily="34" charset="0"/>
                        </a:rPr>
                        <a:t>%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marL="68580" marR="68580"/>
                </a:tc>
              </a:tr>
              <a:tr h="592841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 Narrow" pitchFamily="34" charset="0"/>
                        </a:rPr>
                        <a:t>a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 Narrow" pitchFamily="34" charset="0"/>
                        </a:rPr>
                        <a:t>Net Share of Federation Account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 Narrow" pitchFamily="34" charset="0"/>
                        </a:rPr>
                        <a:t>2,087.24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 Narrow" pitchFamily="34" charset="0"/>
                        </a:rPr>
                        <a:t>1,043.62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 Narrow" pitchFamily="34" charset="0"/>
                        </a:rPr>
                        <a:t>646.34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 Narrow" pitchFamily="34" charset="0"/>
                        </a:rPr>
                        <a:t>(397.28)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 Narrow" pitchFamily="34" charset="0"/>
                        </a:rPr>
                        <a:t>-38.1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marL="68580" marR="68580"/>
                </a:tc>
              </a:tr>
              <a:tr h="338766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 Narrow" pitchFamily="34" charset="0"/>
                        </a:rPr>
                        <a:t>b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 Narrow" pitchFamily="34" charset="0"/>
                        </a:rPr>
                        <a:t>Share of VAT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 Narrow" pitchFamily="34" charset="0"/>
                        </a:rPr>
                        <a:t>198.24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 Narrow" pitchFamily="34" charset="0"/>
                        </a:rPr>
                        <a:t>99.12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 Narrow" pitchFamily="34" charset="0"/>
                        </a:rPr>
                        <a:t>52.57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 Narrow" pitchFamily="34" charset="0"/>
                        </a:rPr>
                        <a:t>(46.55)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 Narrow" pitchFamily="34" charset="0"/>
                        </a:rPr>
                        <a:t>-47.0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marL="68580" marR="68580"/>
                </a:tc>
              </a:tr>
              <a:tr h="338766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 Narrow" pitchFamily="34" charset="0"/>
                        </a:rPr>
                        <a:t>c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 Narrow" pitchFamily="34" charset="0"/>
                        </a:rPr>
                        <a:t>Independent Revenue 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 Narrow" pitchFamily="34" charset="0"/>
                        </a:rPr>
                        <a:t>1,505.88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 Narrow" pitchFamily="34" charset="0"/>
                        </a:rPr>
                        <a:t>752.94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 Narrow" pitchFamily="34" charset="0"/>
                        </a:rPr>
                        <a:t>106.62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 Narrow" pitchFamily="34" charset="0"/>
                        </a:rPr>
                        <a:t>(646.32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 Narrow" pitchFamily="34" charset="0"/>
                        </a:rPr>
                        <a:t>-85.8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marL="68580" marR="68580"/>
                </a:tc>
              </a:tr>
              <a:tr h="592841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 Narrow" pitchFamily="34" charset="0"/>
                        </a:rPr>
                        <a:t>d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 Narrow" pitchFamily="34" charset="0"/>
                        </a:rPr>
                        <a:t>FGN’s</a:t>
                      </a:r>
                      <a:r>
                        <a:rPr lang="en-US" sz="1600" b="1" baseline="0" dirty="0" smtClean="0">
                          <a:latin typeface="Arial Narrow" pitchFamily="34" charset="0"/>
                        </a:rPr>
                        <a:t> Balances in Special Levies Accounts 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 Narrow" pitchFamily="34" charset="0"/>
                        </a:rPr>
                        <a:t>14.38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 Narrow" pitchFamily="34" charset="0"/>
                        </a:rPr>
                        <a:t>7.19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 Narrow" pitchFamily="34" charset="0"/>
                        </a:rPr>
                        <a:t>-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 Narrow" pitchFamily="34" charset="0"/>
                        </a:rPr>
                        <a:t>(7.19)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 Narrow" pitchFamily="34" charset="0"/>
                        </a:rPr>
                        <a:t>-100.0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marL="68580" marR="68580"/>
                </a:tc>
              </a:tr>
              <a:tr h="592841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 Narrow" pitchFamily="34" charset="0"/>
                        </a:rPr>
                        <a:t>e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 Narrow" pitchFamily="34" charset="0"/>
                        </a:rPr>
                        <a:t>FGN’s Unspent</a:t>
                      </a:r>
                      <a:r>
                        <a:rPr lang="en-US" sz="1600" b="1" baseline="0" dirty="0" smtClean="0">
                          <a:latin typeface="Arial Narrow" pitchFamily="34" charset="0"/>
                        </a:rPr>
                        <a:t> Bal. of Previous Fiscal Year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 Narrow" pitchFamily="34" charset="0"/>
                        </a:rPr>
                        <a:t>50.00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 Narrow" pitchFamily="34" charset="0"/>
                        </a:rPr>
                        <a:t>25.00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 Narrow" pitchFamily="34" charset="0"/>
                        </a:rPr>
                        <a:t>-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 Narrow" pitchFamily="34" charset="0"/>
                        </a:rPr>
                        <a:t>(25.00)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 Narrow" pitchFamily="34" charset="0"/>
                        </a:rPr>
                        <a:t>-100.0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marL="68580" marR="68580"/>
                </a:tc>
              </a:tr>
              <a:tr h="338766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 Narrow" pitchFamily="34" charset="0"/>
                        </a:rPr>
                        <a:t>f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 Narrow" pitchFamily="34" charset="0"/>
                        </a:rPr>
                        <a:t>Refund by NNPC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 Narrow" pitchFamily="34" charset="0"/>
                        </a:rPr>
                        <a:t>-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 Narrow" pitchFamily="34" charset="0"/>
                        </a:rPr>
                        <a:t>-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 Narrow" pitchFamily="34" charset="0"/>
                        </a:rPr>
                        <a:t>34.97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 Narrow" pitchFamily="34" charset="0"/>
                        </a:rPr>
                        <a:t>34.97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marL="68580" marR="68580"/>
                </a:tc>
              </a:tr>
              <a:tr h="338766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 Narrow" pitchFamily="34" charset="0"/>
                        </a:rPr>
                        <a:t>g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 Narrow" pitchFamily="34" charset="0"/>
                        </a:rPr>
                        <a:t>Receipt from NLNG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 Narrow" pitchFamily="34" charset="0"/>
                        </a:rPr>
                        <a:t>-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 Narrow" pitchFamily="34" charset="0"/>
                        </a:rPr>
                        <a:t>-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 Narrow" pitchFamily="34" charset="0"/>
                        </a:rPr>
                        <a:t>14.26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 Narrow" pitchFamily="34" charset="0"/>
                        </a:rPr>
                        <a:t>14.26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marL="68580" marR="68580"/>
                </a:tc>
              </a:tr>
              <a:tr h="338766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 Narrow" pitchFamily="34" charset="0"/>
                        </a:rPr>
                        <a:t>h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 Narrow" pitchFamily="34" charset="0"/>
                        </a:rPr>
                        <a:t>Exchange rate differences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 Narrow" pitchFamily="34" charset="0"/>
                        </a:rPr>
                        <a:t>-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 Narrow" pitchFamily="34" charset="0"/>
                        </a:rPr>
                        <a:t>-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 Narrow" pitchFamily="34" charset="0"/>
                        </a:rPr>
                        <a:t>8.20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 Narrow" pitchFamily="34" charset="0"/>
                        </a:rPr>
                        <a:t>8.20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marL="68580" marR="68580"/>
                </a:tc>
              </a:tr>
              <a:tr h="592841">
                <a:tc>
                  <a:txBody>
                    <a:bodyPr/>
                    <a:lstStyle/>
                    <a:p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 Narrow" pitchFamily="34" charset="0"/>
                        </a:rPr>
                        <a:t>Federal</a:t>
                      </a:r>
                      <a:r>
                        <a:rPr lang="en-US" sz="1600" b="1" baseline="0" dirty="0" smtClean="0">
                          <a:latin typeface="Arial Narrow" pitchFamily="34" charset="0"/>
                        </a:rPr>
                        <a:t> Retained Revenue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 Narrow" pitchFamily="34" charset="0"/>
                        </a:rPr>
                        <a:t>3,855.74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 Narrow" pitchFamily="34" charset="0"/>
                        </a:rPr>
                        <a:t>1,927.87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 Narrow" pitchFamily="34" charset="0"/>
                        </a:rPr>
                        <a:t>862.96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 Narrow" pitchFamily="34" charset="0"/>
                        </a:rPr>
                        <a:t>(1,064.91)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 Narrow" pitchFamily="34" charset="0"/>
                        </a:rPr>
                        <a:t>-55.2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marL="68580" marR="6858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2854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753" y="304800"/>
            <a:ext cx="8672847" cy="790648"/>
          </a:xfrm>
        </p:spPr>
        <p:txBody>
          <a:bodyPr>
            <a:noAutofit/>
          </a:bodyPr>
          <a:lstStyle/>
          <a:p>
            <a:r>
              <a:rPr lang="en-US" sz="29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002060"/>
                </a:solidFill>
              </a:rPr>
              <a:t>3.14: 2016 Budget Performance – Revenue Cont’d</a:t>
            </a:r>
            <a:endParaRPr lang="en-US" sz="290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71A7AF9F-9A14-4153-8FB7-3B8324730456}" type="slidenum">
              <a:rPr lang="en-US" smtClean="0"/>
              <a:pPr/>
              <a:t>24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987680937"/>
              </p:ext>
            </p:extLst>
          </p:nvPr>
        </p:nvGraphicFramePr>
        <p:xfrm>
          <a:off x="595667" y="1866234"/>
          <a:ext cx="8065294" cy="46129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621792" y="1530682"/>
            <a:ext cx="8065294" cy="6029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Factors driving Revenue performance in the first half</a:t>
            </a:r>
          </a:p>
        </p:txBody>
      </p:sp>
    </p:spTree>
    <p:extLst>
      <p:ext uri="{BB962C8B-B14F-4D97-AF65-F5344CB8AC3E}">
        <p14:creationId xmlns:p14="http://schemas.microsoft.com/office/powerpoint/2010/main" val="2155341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48194"/>
            <a:ext cx="8079581" cy="742406"/>
          </a:xfrm>
        </p:spPr>
        <p:txBody>
          <a:bodyPr>
            <a:normAutofit/>
          </a:bodyPr>
          <a:lstStyle/>
          <a:p>
            <a:r>
              <a:rPr lang="en-US" sz="3100" dirty="0" smtClean="0">
                <a:ln>
                  <a:solidFill>
                    <a:schemeClr val="tx2">
                      <a:lumMod val="75000"/>
                      <a:lumOff val="25000"/>
                    </a:schemeClr>
                  </a:solidFill>
                </a:ln>
                <a:solidFill>
                  <a:srgbClr val="002060"/>
                </a:solidFill>
              </a:rPr>
              <a:t>3.15: 2016 Budget Performance – Prospects </a:t>
            </a:r>
            <a:endParaRPr lang="en-US" sz="3100" dirty="0">
              <a:ln>
                <a:solidFill>
                  <a:schemeClr val="tx2">
                    <a:lumMod val="75000"/>
                    <a:lumOff val="25000"/>
                  </a:schemeClr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55000" lnSpcReduction="20000"/>
          </a:bodyPr>
          <a:lstStyle/>
          <a:p>
            <a:fld id="{71A7AF9F-9A14-4153-8FB7-3B8324730456}" type="slidenum">
              <a:rPr lang="en-US" smtClean="0"/>
              <a:pPr/>
              <a:t>25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28677582"/>
              </p:ext>
            </p:extLst>
          </p:nvPr>
        </p:nvGraphicFramePr>
        <p:xfrm>
          <a:off x="517290" y="1201784"/>
          <a:ext cx="8065294" cy="49377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57487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386353" cy="676124"/>
          </a:xfrm>
        </p:spPr>
        <p:txBody>
          <a:bodyPr>
            <a:normAutofit/>
          </a:bodyPr>
          <a:lstStyle/>
          <a:p>
            <a:r>
              <a:rPr lang="en-US" sz="30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bg2">
                    <a:lumMod val="10000"/>
                  </a:schemeClr>
                </a:solidFill>
              </a:rPr>
              <a:t>3.16: 2016 Budget Performance - Expenditure</a:t>
            </a:r>
            <a:endParaRPr lang="en-US" sz="3000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71A7AF9F-9A14-4153-8FB7-3B8324730456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404257"/>
            <a:ext cx="8686800" cy="5225143"/>
          </a:xfrm>
        </p:spPr>
        <p:txBody>
          <a:bodyPr>
            <a:normAutofit/>
          </a:bodyPr>
          <a:lstStyle/>
          <a:p>
            <a:pPr marL="0" indent="0">
              <a:buClrTx/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Total Recurrent Expenditure of ₦2,123.2 billion (35%) of the ₦6,060.68 billion in the half year</a:t>
            </a:r>
          </a:p>
          <a:p>
            <a:pPr marL="288925" lvl="1" indent="-288925">
              <a:buClrTx/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Recurrent expenditure was largely covered as at June</a:t>
            </a:r>
          </a:p>
          <a:p>
            <a:pPr marL="288925" lvl="1" indent="-288925">
              <a:buClrTx/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Debt Service - ₦598.63 billion (or 44%)</a:t>
            </a:r>
          </a:p>
          <a:p>
            <a:pPr marL="288925" lvl="1" indent="-288925">
              <a:buClrTx/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Statutory Transfer - ₦175.68 billion (50%), inclusive of a pro-rata </a:t>
            </a:r>
            <a:r>
              <a:rPr lang="en-US" sz="1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capex</a:t>
            </a: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of     78.58 billion</a:t>
            </a:r>
          </a:p>
          <a:p>
            <a:pPr marL="288925" lvl="1" indent="-288925">
              <a:buClrTx/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Overhead &amp; SWV - ₦125.4 billion (46%)</a:t>
            </a:r>
          </a:p>
          <a:p>
            <a:pPr marL="288925" lvl="1" indent="-288925">
              <a:buClrTx/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Pension &amp; Gratuity - ₦79.18 billion (42.1%)</a:t>
            </a:r>
          </a:p>
          <a:p>
            <a:pPr marL="288925" lvl="1" indent="-288925">
              <a:buClrTx/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Personnel cost - ₦891.31 billion (50%)</a:t>
            </a:r>
          </a:p>
          <a:p>
            <a:pPr marL="288925" lvl="1" indent="-288925">
              <a:buClrTx/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Capital Expenditure of ₦253 billion spent as at July 18 and ₦331.58 billion when </a:t>
            </a:r>
            <a:r>
              <a:rPr lang="en-US" sz="1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capex</a:t>
            </a: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share in statutory transfers is added. </a:t>
            </a:r>
          </a:p>
          <a:p>
            <a:pPr marL="288925" lvl="1" indent="-288925">
              <a:buClrTx/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Largely for MDAs’ utilization on investment in critical infrastructure projects</a:t>
            </a:r>
          </a:p>
          <a:p>
            <a:pPr marL="288925" lvl="1" indent="-288925">
              <a:buClrTx/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Overall, FG is committed to meeting all its obligations for 2016</a:t>
            </a:r>
          </a:p>
          <a:p>
            <a:pPr marL="288925" lvl="2" indent="-288925">
              <a:buClrTx/>
              <a:buFont typeface="Wingdings" pitchFamily="2" charset="2"/>
              <a:buChar char="§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Particularly for personnel, statutory and debt services </a:t>
            </a:r>
          </a:p>
          <a:p>
            <a:pPr marL="288925" lvl="2" indent="-288925">
              <a:buClrTx/>
              <a:buFont typeface="Wingdings" pitchFamily="2" charset="2"/>
              <a:buChar char="§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Priority capital projects would also be given adequate funds/resources</a:t>
            </a:r>
          </a:p>
        </p:txBody>
      </p:sp>
    </p:spTree>
    <p:extLst>
      <p:ext uri="{BB962C8B-B14F-4D97-AF65-F5344CB8AC3E}">
        <p14:creationId xmlns:p14="http://schemas.microsoft.com/office/powerpoint/2010/main" val="3242810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676124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002060"/>
                </a:solidFill>
              </a:rPr>
              <a:t>4.0: Recent Budget Reforms - The Zero-Based </a:t>
            </a:r>
            <a:r>
              <a:rPr lang="en-US" sz="2800" b="1" dirty="0" smtClean="0">
                <a:solidFill>
                  <a:srgbClr val="002060"/>
                </a:solidFill>
              </a:rPr>
              <a:t/>
            </a:r>
            <a:br>
              <a:rPr lang="en-US" sz="2800" b="1" dirty="0" smtClean="0">
                <a:solidFill>
                  <a:srgbClr val="002060"/>
                </a:solidFill>
              </a:rPr>
            </a:b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smtClean="0">
                <a:solidFill>
                  <a:srgbClr val="002060"/>
                </a:solidFill>
              </a:rPr>
              <a:t>        </a:t>
            </a:r>
            <a:r>
              <a:rPr lang="en-US" sz="2800" b="1" dirty="0" smtClean="0">
                <a:solidFill>
                  <a:srgbClr val="002060"/>
                </a:solidFill>
              </a:rPr>
              <a:t>Budgeting </a:t>
            </a:r>
            <a:endParaRPr lang="en-US" sz="2800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55000" lnSpcReduction="20000"/>
          </a:bodyPr>
          <a:lstStyle/>
          <a:p>
            <a:fld id="{71A7AF9F-9A14-4153-8FB7-3B8324730456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404257"/>
            <a:ext cx="8686800" cy="5225143"/>
          </a:xfrm>
        </p:spPr>
        <p:txBody>
          <a:bodyPr>
            <a:normAutofit/>
          </a:bodyPr>
          <a:lstStyle/>
          <a:p>
            <a:pPr marL="0" indent="0">
              <a:buClrTx/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ClrTx/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ZBB 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adopted for Budget preparation by FG</a:t>
            </a:r>
          </a:p>
          <a:p>
            <a:pPr lvl="0"/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ZBB 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focuses on Project justification as opposed to incremental budget – where previous budget is a starting point  and past pattern of spending are no longer taken as given</a:t>
            </a:r>
          </a:p>
          <a:p>
            <a:pPr lvl="0"/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Allocation is based on program efficiency and necessity rather than budget history</a:t>
            </a:r>
          </a:p>
          <a:p>
            <a:pPr lvl="0"/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Involves review of every program and expenditure at the beginning of each budget cycle</a:t>
            </a:r>
          </a:p>
          <a:p>
            <a:pPr marL="0" indent="0">
              <a:buClrTx/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609600" y="1219201"/>
            <a:ext cx="8153399" cy="838200"/>
            <a:chOff x="434340" y="6353"/>
            <a:chExt cx="6080760" cy="993121"/>
          </a:xfrm>
        </p:grpSpPr>
        <p:sp>
          <p:nvSpPr>
            <p:cNvPr id="7" name="Rounded Rectangle 6"/>
            <p:cNvSpPr/>
            <p:nvPr/>
          </p:nvSpPr>
          <p:spPr>
            <a:xfrm>
              <a:off x="434340" y="6353"/>
              <a:ext cx="6080760" cy="993121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ounded Rectangle 4"/>
            <p:cNvSpPr/>
            <p:nvPr/>
          </p:nvSpPr>
          <p:spPr>
            <a:xfrm>
              <a:off x="482820" y="54833"/>
              <a:ext cx="5983800" cy="89616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9838" tIns="0" rIns="229838" bIns="0" numCol="1" spcCol="1270" anchor="ctr" anchorCtr="0">
              <a:noAutofit/>
            </a:bodyPr>
            <a:lstStyle/>
            <a:p>
              <a:pPr lvl="0" algn="l" defTabSz="9779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b="1" kern="1200" dirty="0" smtClean="0">
                  <a:latin typeface="Garamond" panose="02020404030301010803" pitchFamily="18" charset="0"/>
                </a:rPr>
                <a:t>Continuing the Zero-Based Budgeting (ZBB) System adopted in 2015</a:t>
              </a:r>
              <a:endParaRPr lang="en-US" sz="2200" b="1" kern="1200" dirty="0">
                <a:latin typeface="Garamond" panose="02020404030301010803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44791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85150" y="381000"/>
            <a:ext cx="8471468" cy="832878"/>
          </a:xfrm>
        </p:spPr>
        <p:txBody>
          <a:bodyPr>
            <a:noAutofit/>
          </a:bodyPr>
          <a:lstStyle/>
          <a:p>
            <a:pPr algn="l"/>
            <a:r>
              <a:rPr lang="en-US" sz="30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002060"/>
                </a:solidFill>
                <a:latin typeface="Cambria" pitchFamily="18" charset="0"/>
              </a:rPr>
              <a:t>4.1</a:t>
            </a:r>
            <a:r>
              <a:rPr lang="en-US" sz="3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002060"/>
                </a:solidFill>
                <a:latin typeface="Cambria" pitchFamily="18" charset="0"/>
              </a:rPr>
              <a:t>: Recent Budget Reforms – </a:t>
            </a:r>
            <a:r>
              <a:rPr lang="en-US" sz="30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002060"/>
                </a:solidFill>
                <a:latin typeface="Cambria" pitchFamily="18" charset="0"/>
              </a:rPr>
              <a:t>Merits and </a:t>
            </a:r>
            <a:br>
              <a:rPr lang="en-US" sz="30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002060"/>
                </a:solidFill>
                <a:latin typeface="Cambria" pitchFamily="18" charset="0"/>
              </a:rPr>
            </a:br>
            <a:r>
              <a:rPr lang="en-US" sz="3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30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002060"/>
                </a:solidFill>
                <a:latin typeface="Cambria" pitchFamily="18" charset="0"/>
              </a:rPr>
              <a:t>       Demerits of ZBB</a:t>
            </a:r>
            <a:endParaRPr lang="en-US" sz="300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566275" y="1486400"/>
            <a:ext cx="3497580" cy="723400"/>
          </a:xfrm>
        </p:spPr>
        <p:txBody>
          <a:bodyPr/>
          <a:lstStyle/>
          <a:p>
            <a:r>
              <a:rPr lang="en-US" sz="27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Advantages</a:t>
            </a:r>
            <a:endParaRPr lang="en-US" sz="27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507492" y="2408922"/>
            <a:ext cx="3685685" cy="3915678"/>
          </a:xfrm>
        </p:spPr>
        <p:txBody>
          <a:bodyPr>
            <a:noAutofit/>
          </a:bodyPr>
          <a:lstStyle/>
          <a:p>
            <a:pPr>
              <a:buClrTx/>
              <a:buSzPct val="100000"/>
              <a:buFont typeface="Wingdings" pitchFamily="2" charset="2"/>
              <a:buChar char="§"/>
            </a:pPr>
            <a:r>
              <a:rPr lang="en-US" sz="2000" dirty="0" smtClean="0">
                <a:latin typeface="Garamond" panose="02020404030301010803" pitchFamily="18" charset="0"/>
              </a:rPr>
              <a:t>The budget would be well justified and aligned to strategy </a:t>
            </a:r>
          </a:p>
          <a:p>
            <a:pPr>
              <a:buClrTx/>
              <a:buSzPct val="100000"/>
              <a:buFont typeface="Wingdings" pitchFamily="2" charset="2"/>
              <a:buChar char="§"/>
            </a:pPr>
            <a:r>
              <a:rPr lang="en-US" sz="2000" dirty="0" smtClean="0">
                <a:latin typeface="Garamond" panose="02020404030301010803" pitchFamily="18" charset="0"/>
              </a:rPr>
              <a:t>Engender broader collaboration across the organization </a:t>
            </a:r>
          </a:p>
          <a:p>
            <a:pPr>
              <a:buClrTx/>
              <a:buSzPct val="100000"/>
              <a:buFont typeface="Wingdings" pitchFamily="2" charset="2"/>
              <a:buChar char="§"/>
            </a:pPr>
            <a:r>
              <a:rPr lang="en-US" sz="2000" dirty="0" smtClean="0">
                <a:latin typeface="Garamond" panose="02020404030301010803" pitchFamily="18" charset="0"/>
              </a:rPr>
              <a:t>Supports cost reduction by avoiding automatic budget increases, often resulting in savings </a:t>
            </a:r>
          </a:p>
          <a:p>
            <a:pPr>
              <a:buClrTx/>
              <a:buSzPct val="100000"/>
              <a:buFont typeface="Wingdings" pitchFamily="2" charset="2"/>
              <a:buChar char="§"/>
            </a:pPr>
            <a:r>
              <a:rPr lang="en-US" sz="2000" dirty="0" smtClean="0">
                <a:latin typeface="Garamond" panose="02020404030301010803" pitchFamily="18" charset="0"/>
              </a:rPr>
              <a:t>Improves operational efficiency by rigorous challenging of assumptions</a:t>
            </a:r>
            <a:endParaRPr lang="en-US" sz="2000" dirty="0">
              <a:latin typeface="Garamond" panose="02020404030301010803" pitchFamily="18" charset="0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4655820" y="1487424"/>
            <a:ext cx="3497580" cy="722376"/>
          </a:xfrm>
        </p:spPr>
        <p:txBody>
          <a:bodyPr/>
          <a:lstStyle/>
          <a:p>
            <a:r>
              <a:rPr lang="en-US" sz="27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Disadvantages</a:t>
            </a:r>
            <a:endParaRPr lang="en-US" sz="27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4505706" y="2448027"/>
            <a:ext cx="3567140" cy="3952773"/>
          </a:xfrm>
        </p:spPr>
        <p:txBody>
          <a:bodyPr>
            <a:noAutofit/>
          </a:bodyPr>
          <a:lstStyle/>
          <a:p>
            <a:pPr>
              <a:buClrTx/>
              <a:buSzPct val="100000"/>
              <a:buFont typeface="Wingdings" pitchFamily="2" charset="2"/>
              <a:buChar char="§"/>
            </a:pPr>
            <a:r>
              <a:rPr lang="en-US" sz="2000" dirty="0" smtClean="0">
                <a:latin typeface="Garamond" panose="02020404030301010803" pitchFamily="18" charset="0"/>
              </a:rPr>
              <a:t>More costly, complex, and time consuming</a:t>
            </a:r>
          </a:p>
          <a:p>
            <a:pPr>
              <a:buClrTx/>
              <a:buSzPct val="100000"/>
              <a:buFont typeface="Wingdings" pitchFamily="2" charset="2"/>
              <a:buChar char="§"/>
            </a:pPr>
            <a:r>
              <a:rPr lang="en-US" sz="2000" dirty="0" smtClean="0">
                <a:latin typeface="Garamond" panose="02020404030301010803" pitchFamily="18" charset="0"/>
              </a:rPr>
              <a:t>Typically requires specialized training or personnel to accomplish, and requires more resources in general </a:t>
            </a:r>
          </a:p>
          <a:p>
            <a:pPr>
              <a:buClrTx/>
              <a:buSzPct val="100000"/>
              <a:buFont typeface="Wingdings" pitchFamily="2" charset="2"/>
              <a:buChar char="§"/>
            </a:pPr>
            <a:r>
              <a:rPr lang="en-US" sz="2000" dirty="0" smtClean="0">
                <a:latin typeface="Garamond" panose="02020404030301010803" pitchFamily="18" charset="0"/>
              </a:rPr>
              <a:t>Can prove problematic for departments with intangible outputs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7AF9F-9A14-4153-8FB7-3B8324730456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14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918" y="152400"/>
            <a:ext cx="8079581" cy="770708"/>
          </a:xfrm>
        </p:spPr>
        <p:txBody>
          <a:bodyPr>
            <a:normAutofit/>
          </a:bodyPr>
          <a:lstStyle/>
          <a:p>
            <a:r>
              <a:rPr lang="en-US" dirty="0" smtClean="0">
                <a:ln>
                  <a:solidFill>
                    <a:schemeClr val="tx2">
                      <a:lumMod val="75000"/>
                      <a:lumOff val="25000"/>
                    </a:schemeClr>
                  </a:solidFill>
                </a:ln>
                <a:solidFill>
                  <a:srgbClr val="002060"/>
                </a:solidFill>
              </a:rPr>
              <a:t>5.0: 2017 Budget Preparation </a:t>
            </a:r>
            <a:endParaRPr lang="en-US" dirty="0">
              <a:ln>
                <a:solidFill>
                  <a:schemeClr val="tx2">
                    <a:lumMod val="75000"/>
                    <a:lumOff val="25000"/>
                  </a:schemeClr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56657"/>
            <a:ext cx="8686800" cy="210094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Process for 2017 budget preparation already commenced</a:t>
            </a:r>
          </a:p>
          <a:p>
            <a:pPr lvl="1">
              <a:buClrTx/>
              <a:buSzPct val="100000"/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Budget calendar developed </a:t>
            </a:r>
          </a:p>
          <a:p>
            <a:pPr lvl="1">
              <a:buClrTx/>
              <a:buSzPct val="100000"/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Preparation commenced May 2016 </a:t>
            </a:r>
          </a:p>
          <a:p>
            <a:pPr lvl="1">
              <a:buClrTx/>
              <a:buSzPct val="100000"/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Target submission to NASS latest October 2016</a:t>
            </a:r>
          </a:p>
          <a:p>
            <a:pPr lvl="1">
              <a:buClrTx/>
              <a:buSzPct val="100000"/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Process to be complete with Presidential assent by 1</a:t>
            </a:r>
            <a:r>
              <a:rPr lang="en-US" sz="18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</a:t>
            </a: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of January 2017</a:t>
            </a:r>
          </a:p>
          <a:p>
            <a:pPr lvl="1">
              <a:buClrTx/>
              <a:buSzPct val="100000"/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Currently finalizing the Medium Term Expenditure Framework (MTEF)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71A7AF9F-9A14-4153-8FB7-3B8324730456}" type="slidenum">
              <a:rPr lang="en-US" smtClean="0"/>
              <a:pPr/>
              <a:t>29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9700877"/>
              </p:ext>
            </p:extLst>
          </p:nvPr>
        </p:nvGraphicFramePr>
        <p:xfrm>
          <a:off x="228600" y="3631473"/>
          <a:ext cx="8686801" cy="25633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7809"/>
                <a:gridCol w="1994348"/>
                <a:gridCol w="1413982"/>
                <a:gridCol w="1551160"/>
                <a:gridCol w="1519502"/>
              </a:tblGrid>
              <a:tr h="589590">
                <a:tc gridSpan="5"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Key</a:t>
                      </a:r>
                      <a:r>
                        <a:rPr lang="en-US" sz="1600" baseline="0" dirty="0" smtClean="0">
                          <a:latin typeface="Arial" pitchFamily="34" charset="0"/>
                          <a:cs typeface="Arial" pitchFamily="34" charset="0"/>
                        </a:rPr>
                        <a:t> Assumptions of MTEF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07774">
                <a:tc>
                  <a:txBody>
                    <a:bodyPr/>
                    <a:lstStyle/>
                    <a:p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2016 Approved Budget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2017 Proposed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2018 Projection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2019 Projection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anchor="ctr"/>
                </a:tc>
              </a:tr>
              <a:tr h="407774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Oil Production (</a:t>
                      </a:r>
                      <a:r>
                        <a:rPr lang="en-US" sz="1600" dirty="0" err="1" smtClean="0">
                          <a:latin typeface="Arial" pitchFamily="34" charset="0"/>
                          <a:cs typeface="Arial" pitchFamily="34" charset="0"/>
                        </a:rPr>
                        <a:t>mbpd</a:t>
                      </a: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2.20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2.20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2.30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2.40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anchor="ctr"/>
                </a:tc>
              </a:tr>
              <a:tr h="407774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Oil Price (US$ per barrel)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38.00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42.50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45.00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50.00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anchor="ctr"/>
                </a:tc>
              </a:tr>
              <a:tr h="407774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Exchange</a:t>
                      </a:r>
                      <a:r>
                        <a:rPr lang="en-US" sz="1600" baseline="0" dirty="0" smtClean="0">
                          <a:latin typeface="Arial" pitchFamily="34" charset="0"/>
                          <a:cs typeface="Arial" pitchFamily="34" charset="0"/>
                        </a:rPr>
                        <a:t> rate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197.00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290.00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290.00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290.00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436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34070"/>
            <a:ext cx="8079581" cy="732730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3600" dirty="0" smtClean="0">
                <a:ln>
                  <a:solidFill>
                    <a:schemeClr val="accent3">
                      <a:lumMod val="75000"/>
                    </a:schemeClr>
                  </a:solidFill>
                </a:ln>
                <a:solidFill>
                  <a:srgbClr val="002060"/>
                </a:solidFill>
              </a:rPr>
              <a:t>1.0: Introduction</a:t>
            </a:r>
            <a:endParaRPr lang="en-US" sz="3600" dirty="0">
              <a:ln>
                <a:solidFill>
                  <a:schemeClr val="accent3">
                    <a:lumMod val="75000"/>
                  </a:schemeClr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69870" y="6401325"/>
            <a:ext cx="421730" cy="304275"/>
          </a:xfrm>
        </p:spPr>
        <p:txBody>
          <a:bodyPr/>
          <a:lstStyle/>
          <a:p>
            <a:fld id="{71A7AF9F-9A14-4153-8FB7-3B8324730456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524000"/>
            <a:ext cx="85344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smtClean="0">
                <a:solidFill>
                  <a:srgbClr val="002060"/>
                </a:solidFill>
                <a:latin typeface="Calibri body (Headings)"/>
              </a:rPr>
              <a:t>Development process varies across boundaries, Nations and States</a:t>
            </a:r>
          </a:p>
          <a:p>
            <a:pPr>
              <a:buClrTx/>
              <a:buFont typeface="Wingdings" pitchFamily="2" charset="2"/>
              <a:buChar char="q"/>
            </a:pPr>
            <a:r>
              <a:rPr lang="en-US" sz="1800" dirty="0" smtClean="0">
                <a:solidFill>
                  <a:srgbClr val="002060"/>
                </a:solidFill>
                <a:latin typeface="Calibri body (Headings)"/>
              </a:rPr>
              <a:t>Preparation </a:t>
            </a:r>
          </a:p>
          <a:p>
            <a:pPr marL="742950" indent="-273050">
              <a:buFont typeface="Wingdings" pitchFamily="2" charset="2"/>
              <a:buChar char="Ø"/>
            </a:pPr>
            <a:r>
              <a:rPr lang="en-US" sz="1800" dirty="0" smtClean="0">
                <a:solidFill>
                  <a:srgbClr val="002060"/>
                </a:solidFill>
                <a:latin typeface="Calibri body (Headings)"/>
              </a:rPr>
              <a:t>In Nigeria, development plans are guided by the constitution and other agreed and documented national aspirations and strategies. These plans include: </a:t>
            </a:r>
            <a:endParaRPr lang="en-US" sz="1800" dirty="0">
              <a:solidFill>
                <a:srgbClr val="002060"/>
              </a:solidFill>
              <a:latin typeface="Calibri body (Headings)"/>
            </a:endParaRPr>
          </a:p>
          <a:p>
            <a:pPr marL="1030288" lvl="1" indent="-273050">
              <a:buClrTx/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002060"/>
                </a:solidFill>
                <a:latin typeface="Calibri body (Headings)"/>
              </a:rPr>
              <a:t>National Plans; (</a:t>
            </a:r>
            <a:r>
              <a:rPr lang="en-US" sz="1800" dirty="0" err="1" smtClean="0">
                <a:solidFill>
                  <a:srgbClr val="002060"/>
                </a:solidFill>
                <a:latin typeface="Calibri body (Headings)"/>
              </a:rPr>
              <a:t>Sectoral</a:t>
            </a:r>
            <a:r>
              <a:rPr lang="en-US" sz="1800" dirty="0" smtClean="0">
                <a:solidFill>
                  <a:srgbClr val="002060"/>
                </a:solidFill>
                <a:latin typeface="Calibri body (Headings)"/>
              </a:rPr>
              <a:t> Plans);</a:t>
            </a:r>
          </a:p>
          <a:p>
            <a:pPr marL="1030288" lvl="1" indent="-273050">
              <a:buClrTx/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002060"/>
                </a:solidFill>
                <a:latin typeface="Calibri body (Headings)"/>
              </a:rPr>
              <a:t>State Plans; and</a:t>
            </a:r>
          </a:p>
          <a:p>
            <a:pPr marL="1030288" lvl="1" indent="-273050">
              <a:buClrTx/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002060"/>
                </a:solidFill>
                <a:latin typeface="Calibri body (Headings)"/>
              </a:rPr>
              <a:t>Local Government Plans</a:t>
            </a:r>
          </a:p>
          <a:p>
            <a:pPr>
              <a:buClrTx/>
              <a:buFont typeface="Wingdings" pitchFamily="2" charset="2"/>
              <a:buChar char="q"/>
            </a:pPr>
            <a:r>
              <a:rPr lang="en-US" sz="1800" dirty="0">
                <a:solidFill>
                  <a:srgbClr val="002060"/>
                </a:solidFill>
                <a:latin typeface="Calibri body (Headings)"/>
              </a:rPr>
              <a:t> </a:t>
            </a:r>
            <a:r>
              <a:rPr lang="en-US" sz="1800" dirty="0" smtClean="0">
                <a:solidFill>
                  <a:srgbClr val="002060"/>
                </a:solidFill>
                <a:latin typeface="Calibri body (Headings)"/>
              </a:rPr>
              <a:t>Implementation</a:t>
            </a:r>
          </a:p>
          <a:p>
            <a:pPr marL="1030288" indent="-273050">
              <a:buClrTx/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002060"/>
                </a:solidFill>
                <a:latin typeface="Calibri body (Headings)"/>
              </a:rPr>
              <a:t>Government development plans are implemented through policies, projects, and </a:t>
            </a:r>
            <a:r>
              <a:rPr lang="en-US" sz="1800" dirty="0" err="1" smtClean="0">
                <a:solidFill>
                  <a:srgbClr val="002060"/>
                </a:solidFill>
                <a:latin typeface="Calibri body (Headings)"/>
              </a:rPr>
              <a:t>programmes</a:t>
            </a:r>
            <a:endParaRPr lang="en-US" sz="1800" dirty="0">
              <a:solidFill>
                <a:srgbClr val="002060"/>
              </a:solidFill>
              <a:latin typeface="Calibri body (Headings)"/>
            </a:endParaRPr>
          </a:p>
          <a:p>
            <a:pPr>
              <a:buClrTx/>
              <a:buFont typeface="Wingdings" pitchFamily="2" charset="2"/>
              <a:buChar char="q"/>
            </a:pPr>
            <a:r>
              <a:rPr lang="en-US" sz="1800" dirty="0" smtClean="0">
                <a:solidFill>
                  <a:srgbClr val="002060"/>
                </a:solidFill>
                <a:latin typeface="Calibri body (Headings)"/>
              </a:rPr>
              <a:t>Funding</a:t>
            </a:r>
          </a:p>
          <a:p>
            <a:pPr marL="1031875" indent="-287338">
              <a:buClrTx/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002060"/>
                </a:solidFill>
                <a:latin typeface="Calibri body (Headings)"/>
              </a:rPr>
              <a:t>Annual Budgets and Development Assistants </a:t>
            </a:r>
          </a:p>
          <a:p>
            <a:pPr marL="1031875" indent="-287338">
              <a:buClrTx/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002060"/>
                </a:solidFill>
                <a:latin typeface="Calibri body (Headings)"/>
              </a:rPr>
              <a:t>It is expected that implementation of any Development Agenda are integrated into this framework</a:t>
            </a:r>
          </a:p>
        </p:txBody>
      </p:sp>
    </p:spTree>
    <p:extLst>
      <p:ext uri="{BB962C8B-B14F-4D97-AF65-F5344CB8AC3E}">
        <p14:creationId xmlns:p14="http://schemas.microsoft.com/office/powerpoint/2010/main" val="378585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0800000" flipV="1">
            <a:off x="460261" y="627018"/>
            <a:ext cx="8079581" cy="690339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5.1: 2017 Budget Preparation – GIFMIS TO </a:t>
            </a:r>
            <a:br>
              <a:rPr lang="en-US" sz="3600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</a:rPr>
            </a:br>
            <a:r>
              <a:rPr lang="en-US" sz="3600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 </a:t>
            </a:r>
            <a:r>
              <a:rPr lang="en-US" sz="3600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        BE ZBB COMPLIANT</a:t>
            </a:r>
            <a:endParaRPr lang="en-US" sz="3600" dirty="0">
              <a:ln>
                <a:solidFill>
                  <a:schemeClr val="tx1"/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43957"/>
            <a:ext cx="8610600" cy="5176158"/>
          </a:xfrm>
        </p:spPr>
        <p:txBody>
          <a:bodyPr>
            <a:noAutofit/>
          </a:bodyPr>
          <a:lstStyle/>
          <a:p>
            <a:pPr>
              <a:buClrTx/>
              <a:buSzPct val="100000"/>
              <a:buFont typeface="Wingdings" pitchFamily="2" charset="2"/>
              <a:buChar char="§"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Unlike in the preparation of the 2016 Budget where excel template was used, a web-based applications would be used in preparing the 2017 budget</a:t>
            </a:r>
          </a:p>
          <a:p>
            <a:pPr>
              <a:buClrTx/>
              <a:buSzPct val="100000"/>
              <a:buFont typeface="Wingdings" pitchFamily="2" charset="2"/>
              <a:buChar char="§"/>
            </a:pPr>
            <a:r>
              <a:rPr lang="en-US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GIFMIS system is being reconfigured to be ZBB compliant to enable preparation and execution of FGN budget on the GIFMIS platform and facilitate enhanced reporting which is critical for M&amp;E</a:t>
            </a:r>
          </a:p>
          <a:p>
            <a:pPr marL="0" indent="0">
              <a:buClrTx/>
              <a:buSzPct val="100000"/>
              <a:buNone/>
            </a:pPr>
            <a:r>
              <a:rPr lang="en-US" sz="2200" dirty="0">
                <a:latin typeface="Arial" pitchFamily="34" charset="0"/>
                <a:cs typeface="Arial" pitchFamily="34" charset="0"/>
              </a:rPr>
              <a:t>ZBB compliant GIFMIS requires changes, therefore development and deployment would require a lot of time  meaning that it would not be fully deployed for the 2017 budget preparation processes</a:t>
            </a:r>
          </a:p>
          <a:p>
            <a:pPr>
              <a:buClrTx/>
              <a:buSzPct val="100000"/>
              <a:buFont typeface="Wingdings" pitchFamily="2" charset="2"/>
              <a:buChar char="§"/>
            </a:pPr>
            <a:r>
              <a:rPr lang="en-US" sz="2200" dirty="0">
                <a:latin typeface="Arial" pitchFamily="34" charset="0"/>
                <a:cs typeface="Arial" pitchFamily="34" charset="0"/>
              </a:rPr>
              <a:t>However, it would be used for the 2017 budget execution</a:t>
            </a:r>
          </a:p>
          <a:p>
            <a:pPr>
              <a:buClrTx/>
              <a:buSzPct val="100000"/>
              <a:buFont typeface="Wingdings" pitchFamily="2" charset="2"/>
              <a:buChar char="§"/>
            </a:pPr>
            <a:r>
              <a:rPr lang="en-US" sz="2200" dirty="0">
                <a:latin typeface="Arial" pitchFamily="34" charset="0"/>
                <a:cs typeface="Arial" pitchFamily="34" charset="0"/>
              </a:rPr>
              <a:t>The GIFMIS platform would subsequently be used for budget preparation and execution thereafter from 2018</a:t>
            </a:r>
          </a:p>
          <a:p>
            <a:pPr>
              <a:buClrTx/>
              <a:buSzPct val="100000"/>
              <a:buFont typeface="Wingdings" pitchFamily="2" charset="2"/>
              <a:buChar char="§"/>
            </a:pPr>
            <a:endParaRPr lang="en-US" sz="2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71A7AF9F-9A14-4153-8FB7-3B8324730456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26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541" y="199088"/>
            <a:ext cx="8079581" cy="780627"/>
          </a:xfrm>
        </p:spPr>
        <p:txBody>
          <a:bodyPr>
            <a:normAutofit/>
          </a:bodyPr>
          <a:lstStyle/>
          <a:p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5.2: 2017 Budget Preparation - BIMMS</a:t>
            </a:r>
            <a:endParaRPr lang="en-US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62500" lnSpcReduction="20000"/>
          </a:bodyPr>
          <a:lstStyle/>
          <a:p>
            <a:fld id="{71A7AF9F-9A14-4153-8FB7-3B8324730456}" type="slidenum">
              <a:rPr lang="en-US" smtClean="0"/>
              <a:pPr/>
              <a:t>31</a:t>
            </a:fld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200137336"/>
              </p:ext>
            </p:extLst>
          </p:nvPr>
        </p:nvGraphicFramePr>
        <p:xfrm>
          <a:off x="3791494" y="1214846"/>
          <a:ext cx="5123905" cy="52251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Rectangle 6"/>
          <p:cNvSpPr/>
          <p:nvPr/>
        </p:nvSpPr>
        <p:spPr>
          <a:xfrm>
            <a:off x="244928" y="1280160"/>
            <a:ext cx="3360420" cy="5159829"/>
          </a:xfrm>
          <a:prstGeom prst="rect">
            <a:avLst/>
          </a:prstGeom>
          <a:ln w="57150">
            <a:solidFill>
              <a:schemeClr val="accent1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en-US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Given that GIFMIS would not be ready for deployment for 2017 Budget preparation </a:t>
            </a:r>
          </a:p>
          <a:p>
            <a:pPr>
              <a:buFont typeface="Arial" pitchFamily="34" charset="0"/>
              <a:buChar char="•"/>
            </a:pPr>
            <a:endParaRPr lang="en-US" sz="16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 web-based platform have been developed </a:t>
            </a:r>
            <a:r>
              <a:rPr lang="en-US" sz="16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for 2017 Budget preparation processes up to Presidential assent</a:t>
            </a:r>
          </a:p>
          <a:p>
            <a:endParaRPr lang="en-US" sz="16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en-US" sz="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Roll-out and Training are on-going – to cover ZBB and key concepts of Budgeting</a:t>
            </a:r>
          </a:p>
          <a:p>
            <a:pPr>
              <a:buFont typeface="Arial" pitchFamily="34" charset="0"/>
              <a:buChar char="•"/>
            </a:pPr>
            <a:endParaRPr lang="en-US" sz="16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Data collection and prioritization of capital projects on-going</a:t>
            </a:r>
          </a:p>
          <a:p>
            <a:pPr>
              <a:buFont typeface="Arial" pitchFamily="34" charset="0"/>
              <a:buChar char="•"/>
            </a:pPr>
            <a:endParaRPr lang="en-US" sz="16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Inputs of 2017 budget data by MDAs to commence immediately after the training</a:t>
            </a:r>
            <a:endParaRPr lang="en-US" sz="16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37241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763000" cy="762000"/>
          </a:xfrm>
          <a:noFill/>
        </p:spPr>
        <p:txBody>
          <a:bodyPr>
            <a:normAutofit/>
          </a:bodyPr>
          <a:lstStyle/>
          <a:p>
            <a:r>
              <a:rPr lang="en-GB" sz="28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002060"/>
                </a:solidFill>
              </a:rPr>
              <a:t>5.3 </a:t>
            </a:r>
            <a:r>
              <a:rPr lang="en-GB" sz="2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002060"/>
                </a:solidFill>
              </a:rPr>
              <a:t>2017 Budget Preparation - Support Initiatives</a:t>
            </a:r>
            <a:endParaRPr lang="en-US" sz="280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sz="2400" dirty="0">
                <a:latin typeface="Garamond" panose="02020404030301010803" pitchFamily="18" charset="0"/>
              </a:rPr>
              <a:t>Budget Help Desk </a:t>
            </a:r>
            <a:r>
              <a:rPr lang="en-GB" sz="2400" dirty="0" smtClean="0">
                <a:latin typeface="Garamond" panose="02020404030301010803" pitchFamily="18" charset="0"/>
              </a:rPr>
              <a:t>is </a:t>
            </a:r>
            <a:r>
              <a:rPr lang="en-GB" sz="2400" dirty="0">
                <a:latin typeface="Garamond" panose="02020404030301010803" pitchFamily="18" charset="0"/>
              </a:rPr>
              <a:t>being set up to support MDAs in the budget preparation and execution processes in 2017 and beyond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>
                <a:latin typeface="Garamond" panose="02020404030301010803" pitchFamily="18" charset="0"/>
              </a:rPr>
              <a:t>Different platforms to be adopted including: </a:t>
            </a:r>
          </a:p>
          <a:p>
            <a:r>
              <a:rPr lang="en-GB" sz="2400" b="1" dirty="0" smtClean="0">
                <a:latin typeface="Garamond" panose="02020404030301010803" pitchFamily="18" charset="0"/>
              </a:rPr>
              <a:t>Calling the dedicated helpline </a:t>
            </a:r>
            <a:r>
              <a:rPr lang="en-GB" sz="2400" b="1" dirty="0" smtClean="0">
                <a:solidFill>
                  <a:srgbClr val="0070C0"/>
                </a:solidFill>
                <a:latin typeface="Garamond" panose="02020404030301010803" pitchFamily="18" charset="0"/>
              </a:rPr>
              <a:t>0800CALLBOF (08002255263) </a:t>
            </a:r>
            <a:r>
              <a:rPr lang="en-GB" sz="2400" dirty="0" smtClean="0">
                <a:latin typeface="Garamond" panose="02020404030301010803" pitchFamily="18" charset="0"/>
              </a:rPr>
              <a:t>between the hours of 8am to 1pm, Monday to Friday</a:t>
            </a:r>
            <a:endParaRPr lang="en-GB" sz="2400" dirty="0">
              <a:latin typeface="Garamond" panose="02020404030301010803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71A7AF9F-9A14-4153-8FB7-3B8324730456}" type="slidenum">
              <a:rPr lang="en-US" smtClean="0"/>
              <a:pPr/>
              <a:t>32</a:t>
            </a:fld>
            <a:endParaRPr lang="en-US"/>
          </a:p>
        </p:txBody>
      </p:sp>
      <p:pic>
        <p:nvPicPr>
          <p:cNvPr id="5" name="Picture 4" descr="http://www.budgetoffice.gov.ng/images/bof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53"/>
          <a:stretch/>
        </p:blipFill>
        <p:spPr bwMode="auto">
          <a:xfrm>
            <a:off x="206828" y="3755571"/>
            <a:ext cx="8708572" cy="2569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1522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763000" cy="762000"/>
          </a:xfrm>
          <a:noFill/>
        </p:spPr>
        <p:txBody>
          <a:bodyPr>
            <a:normAutofit fontScale="90000"/>
          </a:bodyPr>
          <a:lstStyle/>
          <a:p>
            <a:r>
              <a:rPr lang="en-GB" sz="3000" dirty="0" smtClean="0">
                <a:ln>
                  <a:solidFill>
                    <a:srgbClr val="00B050"/>
                  </a:solidFill>
                </a:ln>
                <a:solidFill>
                  <a:srgbClr val="002060"/>
                </a:solidFill>
              </a:rPr>
              <a:t>5.4 </a:t>
            </a:r>
            <a:r>
              <a:rPr lang="en-GB" sz="3000" dirty="0">
                <a:ln>
                  <a:solidFill>
                    <a:srgbClr val="00B050"/>
                  </a:solidFill>
                </a:ln>
                <a:solidFill>
                  <a:srgbClr val="002060"/>
                </a:solidFill>
              </a:rPr>
              <a:t>2017 Budget Preparation - Support Initiatives</a:t>
            </a:r>
            <a:endParaRPr lang="en-US" sz="3000" dirty="0">
              <a:ln>
                <a:solidFill>
                  <a:srgbClr val="00B050"/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10600" cy="45923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000" b="1" dirty="0">
                <a:latin typeface="Arial" pitchFamily="34" charset="0"/>
                <a:cs typeface="Arial" pitchFamily="34" charset="0"/>
              </a:rPr>
              <a:t>Other Channels</a:t>
            </a:r>
          </a:p>
          <a:p>
            <a:pPr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sz="2000" b="1" dirty="0">
                <a:latin typeface="Arial" pitchFamily="34" charset="0"/>
                <a:cs typeface="Arial" pitchFamily="34" charset="0"/>
              </a:rPr>
              <a:t>Other Platforms for getting help include:</a:t>
            </a:r>
          </a:p>
          <a:p>
            <a:pPr lvl="1">
              <a:buClrTx/>
              <a:buSzPct val="100000"/>
              <a:buFont typeface="Arial" pitchFamily="34" charset="0"/>
              <a:buChar char="•"/>
            </a:pPr>
            <a:r>
              <a:rPr lang="en-GB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Filling an online enquiry form</a:t>
            </a:r>
            <a:r>
              <a:rPr lang="en-GB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available at on the Help Desk portal: www.bofhelp.gov.ng or MBNP website: http://www.budgetoffice.gov.ng/ or http://nationalplanning.gov.ng</a:t>
            </a:r>
          </a:p>
          <a:p>
            <a:pPr lvl="1">
              <a:buClrTx/>
              <a:buSzPct val="100000"/>
              <a:buFont typeface="Arial" pitchFamily="34" charset="0"/>
              <a:buChar char="•"/>
            </a:pPr>
            <a:r>
              <a:rPr lang="en-GB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Live Chat </a:t>
            </a:r>
            <a:r>
              <a:rPr lang="en-GB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with a member of the Rapid Response Team through the BOF Help Desk portal </a:t>
            </a:r>
          </a:p>
          <a:p>
            <a:pPr lvl="1">
              <a:buClrTx/>
              <a:buSzPct val="100000"/>
              <a:buFont typeface="Arial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Starting or joining a conversation on the </a:t>
            </a:r>
            <a:r>
              <a:rPr lang="en-GB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Discussion Forum: </a:t>
            </a:r>
            <a:r>
              <a:rPr lang="en-GB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2"/>
              </a:rPr>
              <a:t>http://www.bofhelp.gov.ng/app/index.php/discussionforum</a:t>
            </a:r>
            <a:endParaRPr lang="en-GB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Tx/>
              <a:buSzPct val="100000"/>
              <a:buFont typeface="Arial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Download and Frequently asked questions also in the Help Desk Portal</a:t>
            </a:r>
          </a:p>
          <a:p>
            <a:pPr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sz="2000" dirty="0">
                <a:latin typeface="Arial" pitchFamily="34" charset="0"/>
                <a:cs typeface="Arial" pitchFamily="34" charset="0"/>
              </a:rPr>
              <a:t>To avoid unauthorized access, only those given access code could use any of the budget support channels listed above</a:t>
            </a: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55000" lnSpcReduction="20000"/>
          </a:bodyPr>
          <a:lstStyle/>
          <a:p>
            <a:fld id="{71A7AF9F-9A14-4153-8FB7-3B8324730456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375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534400" cy="640080"/>
          </a:xfrm>
          <a:noFill/>
        </p:spPr>
        <p:txBody>
          <a:bodyPr>
            <a:noAutofit/>
          </a:bodyPr>
          <a:lstStyle/>
          <a:p>
            <a:r>
              <a:rPr lang="en-US" sz="3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5.5: 2017 Budget Preparation – BIMMS Cont’d</a:t>
            </a:r>
            <a:endParaRPr lang="en-US" sz="30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799"/>
            <a:ext cx="8686800" cy="4880285"/>
          </a:xfrm>
        </p:spPr>
        <p:txBody>
          <a:bodyPr>
            <a:noAutofit/>
          </a:bodyPr>
          <a:lstStyle/>
          <a:p>
            <a:pPr marL="0" indent="0">
              <a:spcAft>
                <a:spcPts val="400"/>
              </a:spcAft>
              <a:buNone/>
            </a:pPr>
            <a:r>
              <a:rPr lang="en-US" sz="1900" dirty="0" smtClean="0">
                <a:latin typeface="Arial" pitchFamily="34" charset="0"/>
                <a:cs typeface="Arial" pitchFamily="34" charset="0"/>
              </a:rPr>
              <a:t>BIMMS Implementation 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S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o Far:</a:t>
            </a:r>
            <a:endParaRPr lang="en-US" sz="1900" i="0" dirty="0" smtClean="0">
              <a:latin typeface="Arial" pitchFamily="34" charset="0"/>
              <a:cs typeface="Arial" pitchFamily="34" charset="0"/>
            </a:endParaRPr>
          </a:p>
          <a:p>
            <a:pPr marL="457200" lvl="2" indent="-222250">
              <a:spcAft>
                <a:spcPts val="400"/>
              </a:spcAft>
              <a:buClrTx/>
              <a:buSzPct val="100000"/>
              <a:buFont typeface="Wingdings" pitchFamily="2" charset="2"/>
              <a:buChar char="§"/>
            </a:pPr>
            <a:r>
              <a:rPr lang="en-US" sz="1900" i="0" dirty="0" smtClean="0">
                <a:latin typeface="Arial" pitchFamily="34" charset="0"/>
                <a:cs typeface="Arial" pitchFamily="34" charset="0"/>
              </a:rPr>
              <a:t>The required ICT infrastructure (including soft ware) for the system has been set up and tested with relevant stakeholders</a:t>
            </a:r>
          </a:p>
          <a:p>
            <a:pPr marL="457200" lvl="2" indent="-222250">
              <a:spcAft>
                <a:spcPts val="400"/>
              </a:spcAft>
              <a:buClrTx/>
              <a:buSzPct val="100000"/>
              <a:buFont typeface="Wingdings" pitchFamily="2" charset="2"/>
              <a:buChar char="§"/>
            </a:pPr>
            <a:r>
              <a:rPr lang="en-US" sz="1900" i="0" dirty="0" smtClean="0">
                <a:latin typeface="Arial" pitchFamily="34" charset="0"/>
                <a:cs typeface="Arial" pitchFamily="34" charset="0"/>
              </a:rPr>
              <a:t>System manual have been produced</a:t>
            </a:r>
          </a:p>
          <a:p>
            <a:pPr marL="457200" lvl="2" indent="-222250">
              <a:spcAft>
                <a:spcPts val="400"/>
              </a:spcAft>
              <a:buClrTx/>
              <a:buSzPct val="100000"/>
              <a:buFont typeface="Wingdings" pitchFamily="2" charset="2"/>
              <a:buChar char="§"/>
            </a:pPr>
            <a:r>
              <a:rPr lang="en-US" sz="1900" i="0" dirty="0" smtClean="0">
                <a:latin typeface="Arial" pitchFamily="34" charset="0"/>
                <a:cs typeface="Arial" pitchFamily="34" charset="0"/>
              </a:rPr>
              <a:t>Train the trainers sessions held within Budget Office</a:t>
            </a:r>
          </a:p>
          <a:p>
            <a:pPr marL="457200" lvl="2" indent="-222250">
              <a:spcAft>
                <a:spcPts val="400"/>
              </a:spcAft>
              <a:buClrTx/>
              <a:buSzPct val="100000"/>
              <a:buFont typeface="Wingdings" pitchFamily="2" charset="2"/>
              <a:buChar char="§"/>
            </a:pPr>
            <a:r>
              <a:rPr lang="en-US" sz="1900" i="0" dirty="0" smtClean="0">
                <a:latin typeface="Arial" pitchFamily="34" charset="0"/>
                <a:cs typeface="Arial" pitchFamily="34" charset="0"/>
              </a:rPr>
              <a:t>Currently conducting training for system admin and users</a:t>
            </a:r>
          </a:p>
          <a:p>
            <a:pPr lvl="2">
              <a:spcAft>
                <a:spcPts val="400"/>
              </a:spcAft>
              <a:buClrTx/>
              <a:buSzPct val="100000"/>
              <a:buFont typeface="Wingdings" pitchFamily="2" charset="2"/>
              <a:buChar char="Ø"/>
            </a:pPr>
            <a:r>
              <a:rPr lang="en-US" sz="1900" i="0" dirty="0" smtClean="0">
                <a:latin typeface="Arial" pitchFamily="34" charset="0"/>
                <a:cs typeface="Arial" pitchFamily="34" charset="0"/>
              </a:rPr>
              <a:t>Over 4,000 participants across all MDAs under going training in the six Geo-political zones of the country</a:t>
            </a:r>
          </a:p>
          <a:p>
            <a:pPr marL="457200" lvl="2" indent="-222250">
              <a:spcAft>
                <a:spcPts val="400"/>
              </a:spcAft>
              <a:buClrTx/>
              <a:buSzPct val="100000"/>
              <a:buFont typeface="Wingdings" pitchFamily="2" charset="2"/>
              <a:buChar char="§"/>
            </a:pPr>
            <a:r>
              <a:rPr lang="en-US" sz="1900" i="0" dirty="0" smtClean="0">
                <a:latin typeface="Arial" pitchFamily="34" charset="0"/>
                <a:cs typeface="Arial" pitchFamily="34" charset="0"/>
              </a:rPr>
              <a:t>To avoid unauthorized changes in the budget figure the trained officials of the MDAs would be given access to work and upload information on their respective pages at the BIMMS platform</a:t>
            </a:r>
          </a:p>
          <a:p>
            <a:pPr lvl="2">
              <a:spcAft>
                <a:spcPts val="400"/>
              </a:spcAft>
              <a:buClrTx/>
              <a:buSzPct val="100000"/>
              <a:buFont typeface="Wingdings" pitchFamily="2" charset="2"/>
              <a:buChar char="Ø"/>
            </a:pPr>
            <a:r>
              <a:rPr lang="en-US" sz="1900" i="0" dirty="0" smtClean="0">
                <a:latin typeface="Arial" pitchFamily="34" charset="0"/>
                <a:cs typeface="Arial" pitchFamily="34" charset="0"/>
              </a:rPr>
              <a:t>Any changes or adjustments could be traced to any of the officers</a:t>
            </a:r>
          </a:p>
          <a:p>
            <a:pPr lvl="2">
              <a:spcAft>
                <a:spcPts val="400"/>
              </a:spcAft>
              <a:buClrTx/>
              <a:buSzPct val="100000"/>
              <a:buFont typeface="Wingdings" pitchFamily="2" charset="2"/>
              <a:buChar char="Ø"/>
            </a:pPr>
            <a:r>
              <a:rPr lang="en-US" sz="1900" i="0" dirty="0" smtClean="0">
                <a:latin typeface="Arial" pitchFamily="34" charset="0"/>
                <a:cs typeface="Arial" pitchFamily="34" charset="0"/>
              </a:rPr>
              <a:t>Lockdown to be activated when the final approving authority have signed off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71A7AF9F-9A14-4153-8FB7-3B8324730456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66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61647"/>
            <a:ext cx="8079581" cy="628953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2060"/>
                </a:solidFill>
              </a:rPr>
              <a:t>6.0: Way Forward</a:t>
            </a:r>
            <a:endParaRPr lang="en-US" sz="36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5007431"/>
          </a:xfrm>
        </p:spPr>
        <p:txBody>
          <a:bodyPr>
            <a:normAutofit/>
          </a:bodyPr>
          <a:lstStyle/>
          <a:p>
            <a:pPr>
              <a:spcAft>
                <a:spcPts val="300"/>
              </a:spcAft>
              <a:buClrTx/>
              <a:buSzPct val="100000"/>
              <a:buFont typeface="Wingdings" pitchFamily="2" charset="2"/>
              <a:buChar char="§"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SDGs office are expected to develop National Implementation Plan for achieving the goals, including 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f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inancing framework</a:t>
            </a:r>
          </a:p>
          <a:p>
            <a:pPr>
              <a:spcAft>
                <a:spcPts val="300"/>
              </a:spcAft>
              <a:buClrTx/>
              <a:buSzPct val="100000"/>
              <a:buFont typeface="Wingdings" pitchFamily="2" charset="2"/>
              <a:buChar char="§"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This should be mainstreamed into National Plans and cascaded to sub-national levels</a:t>
            </a:r>
          </a:p>
          <a:p>
            <a:pPr>
              <a:spcAft>
                <a:spcPts val="300"/>
              </a:spcAft>
              <a:buClrTx/>
              <a:buSzPct val="100000"/>
              <a:buFont typeface="Wingdings" pitchFamily="2" charset="2"/>
              <a:buChar char="§"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MDAs to ensure their budget proposals align with the National Plans</a:t>
            </a:r>
          </a:p>
          <a:p>
            <a:pPr>
              <a:spcAft>
                <a:spcPts val="300"/>
              </a:spcAft>
              <a:buClrTx/>
              <a:buSzPct val="100000"/>
              <a:buFont typeface="Wingdings" pitchFamily="2" charset="2"/>
              <a:buChar char="§"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There is also the need for:</a:t>
            </a:r>
          </a:p>
          <a:p>
            <a:pPr marL="822325" lvl="2" indent="-365125">
              <a:spcAft>
                <a:spcPts val="300"/>
              </a:spcAft>
              <a:buClrTx/>
              <a:buSzPct val="100000"/>
              <a:buFont typeface="Wingdings" pitchFamily="2" charset="2"/>
              <a:buChar char="Ø"/>
            </a:pPr>
            <a:r>
              <a:rPr lang="en-US" sz="2200" i="0" dirty="0">
                <a:latin typeface="Arial" pitchFamily="34" charset="0"/>
                <a:cs typeface="Arial" pitchFamily="34" charset="0"/>
              </a:rPr>
              <a:t>Strengthening Data Collection, Research and </a:t>
            </a:r>
            <a:r>
              <a:rPr lang="en-US" sz="2200" i="0" dirty="0" smtClean="0">
                <a:latin typeface="Arial" pitchFamily="34" charset="0"/>
                <a:cs typeface="Arial" pitchFamily="34" charset="0"/>
              </a:rPr>
              <a:t>M&amp;E including procurement </a:t>
            </a:r>
            <a:r>
              <a:rPr lang="en-US" sz="2200" i="0" dirty="0">
                <a:latin typeface="Arial" pitchFamily="34" charset="0"/>
                <a:cs typeface="Arial" pitchFamily="34" charset="0"/>
              </a:rPr>
              <a:t>&amp; </a:t>
            </a:r>
            <a:r>
              <a:rPr lang="en-US" sz="2200" i="0" dirty="0" smtClean="0">
                <a:latin typeface="Arial" pitchFamily="34" charset="0"/>
                <a:cs typeface="Arial" pitchFamily="34" charset="0"/>
              </a:rPr>
              <a:t>training </a:t>
            </a:r>
            <a:r>
              <a:rPr lang="en-US" sz="2200" i="0" dirty="0">
                <a:latin typeface="Arial" pitchFamily="34" charset="0"/>
                <a:cs typeface="Arial" pitchFamily="34" charset="0"/>
              </a:rPr>
              <a:t>on ICT requirements </a:t>
            </a:r>
          </a:p>
          <a:p>
            <a:pPr marL="822325" lvl="2" indent="-365125">
              <a:spcAft>
                <a:spcPts val="300"/>
              </a:spcAft>
              <a:buClrTx/>
              <a:buSzPct val="100000"/>
              <a:buFont typeface="Wingdings" pitchFamily="2" charset="2"/>
              <a:buChar char="Ø"/>
            </a:pPr>
            <a:r>
              <a:rPr lang="en-US" sz="2200" i="0" dirty="0">
                <a:latin typeface="Arial" pitchFamily="34" charset="0"/>
                <a:cs typeface="Arial" pitchFamily="34" charset="0"/>
              </a:rPr>
              <a:t>Capacity improvement for other </a:t>
            </a:r>
            <a:r>
              <a:rPr lang="en-US" sz="2200" i="0" dirty="0" smtClean="0">
                <a:latin typeface="Arial" pitchFamily="34" charset="0"/>
                <a:cs typeface="Arial" pitchFamily="34" charset="0"/>
              </a:rPr>
              <a:t>also skills </a:t>
            </a:r>
            <a:r>
              <a:rPr lang="en-US" sz="2200" i="0" dirty="0">
                <a:latin typeface="Arial" pitchFamily="34" charset="0"/>
                <a:cs typeface="Arial" pitchFamily="34" charset="0"/>
              </a:rPr>
              <a:t>required</a:t>
            </a:r>
          </a:p>
          <a:p>
            <a:pPr marL="822325" lvl="2" indent="-365125">
              <a:spcAft>
                <a:spcPts val="300"/>
              </a:spcAft>
              <a:buClrTx/>
              <a:buSzPct val="100000"/>
              <a:buFont typeface="Wingdings" pitchFamily="2" charset="2"/>
              <a:buChar char="Ø"/>
            </a:pPr>
            <a:r>
              <a:rPr lang="en-US" sz="2200" i="0" dirty="0">
                <a:latin typeface="Arial" pitchFamily="34" charset="0"/>
                <a:cs typeface="Arial" pitchFamily="34" charset="0"/>
              </a:rPr>
              <a:t>Transparency and Accountability in Budgeting and Budget Execution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55000" lnSpcReduction="20000"/>
          </a:bodyPr>
          <a:lstStyle/>
          <a:p>
            <a:fld id="{71A7AF9F-9A14-4153-8FB7-3B8324730456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813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918" y="381000"/>
            <a:ext cx="8079581" cy="676492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n>
                  <a:solidFill>
                    <a:srgbClr val="C00000"/>
                  </a:solidFill>
                </a:ln>
                <a:solidFill>
                  <a:srgbClr val="002060"/>
                </a:solidFill>
              </a:rPr>
              <a:t>7.0: Conclusion</a:t>
            </a:r>
            <a:endParaRPr lang="en-US" sz="3600" b="1" dirty="0">
              <a:ln>
                <a:solidFill>
                  <a:srgbClr val="C00000"/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058177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  <a:buClrTx/>
              <a:buSzPct val="100000"/>
              <a:buFont typeface="Wingdings" pitchFamily="2" charset="2"/>
              <a:buChar char="§"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SDGs are well conceived Global Development Agenda to be implemented using national strategies and public financing, private sector and civil society with strong global partnership taking account of local peculiarities;</a:t>
            </a:r>
          </a:p>
          <a:p>
            <a:pPr>
              <a:spcAft>
                <a:spcPts val="600"/>
              </a:spcAft>
              <a:buClrTx/>
              <a:buSzPct val="100000"/>
              <a:buFont typeface="Wingdings" pitchFamily="2" charset="2"/>
              <a:buChar char="§"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Need for the development of implementation strategies as well as the financing framework;</a:t>
            </a:r>
          </a:p>
          <a:p>
            <a:pPr>
              <a:spcAft>
                <a:spcPts val="600"/>
              </a:spcAft>
              <a:buClrTx/>
              <a:buSzPct val="100000"/>
              <a:buFont typeface="Wingdings" pitchFamily="2" charset="2"/>
              <a:buChar char="§"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SDGs should be mainstreamed into National Plans, Policies and Programmes of Government at all levels; and</a:t>
            </a:r>
          </a:p>
          <a:p>
            <a:pPr>
              <a:spcAft>
                <a:spcPts val="600"/>
              </a:spcAft>
              <a:buClrTx/>
              <a:buSzPct val="100000"/>
              <a:buFont typeface="Wingdings" pitchFamily="2" charset="2"/>
              <a:buChar char="§"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Be a basis for budgeting and budget requests of MDAs</a:t>
            </a:r>
            <a:endParaRPr lang="en-US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71A7AF9F-9A14-4153-8FB7-3B8324730456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788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842591" y="5050093"/>
            <a:ext cx="80772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:\Users\IKE.ANAYO.NPC\Documents\Thank You SDG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5635" y="3958046"/>
            <a:ext cx="3360419" cy="9666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7AF9F-9A14-4153-8FB7-3B8324730456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09800" y="1524000"/>
            <a:ext cx="4724400" cy="243404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 descr="C:\Users\IKE.ANAYO.NPC\Documents\Thank You SDG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87981" y="4114800"/>
            <a:ext cx="3360419" cy="9666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7056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1"/>
            <a:ext cx="8422482" cy="685800"/>
          </a:xfrm>
        </p:spPr>
        <p:txBody>
          <a:bodyPr>
            <a:noAutofit/>
          </a:bodyPr>
          <a:lstStyle/>
          <a:p>
            <a:r>
              <a:rPr lang="en-US" sz="3200" dirty="0" smtClean="0">
                <a:ln>
                  <a:solidFill>
                    <a:schemeClr val="accent3">
                      <a:lumMod val="75000"/>
                    </a:schemeClr>
                  </a:solidFill>
                </a:ln>
                <a:solidFill>
                  <a:srgbClr val="002060"/>
                </a:solidFill>
              </a:rPr>
              <a:t>2.0: Sustainable Development Goals (SDGs</a:t>
            </a:r>
            <a:r>
              <a:rPr lang="en-US" sz="3600" dirty="0" smtClean="0">
                <a:ln>
                  <a:solidFill>
                    <a:schemeClr val="accent3">
                      <a:lumMod val="75000"/>
                    </a:schemeClr>
                  </a:solidFill>
                </a:ln>
                <a:solidFill>
                  <a:srgbClr val="002060"/>
                </a:solidFill>
              </a:rPr>
              <a:t>)</a:t>
            </a:r>
            <a:endParaRPr lang="en-US" sz="3600" dirty="0">
              <a:ln>
                <a:solidFill>
                  <a:schemeClr val="accent3">
                    <a:lumMod val="75000"/>
                  </a:schemeClr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61125" y="6400800"/>
            <a:ext cx="430475" cy="288036"/>
          </a:xfrm>
        </p:spPr>
        <p:txBody>
          <a:bodyPr/>
          <a:lstStyle/>
          <a:p>
            <a:fld id="{71A7AF9F-9A14-4153-8FB7-3B8324730456}" type="slidenum">
              <a:rPr lang="en-US" smtClean="0">
                <a:ln>
                  <a:solidFill>
                    <a:schemeClr val="accent3">
                      <a:lumMod val="75000"/>
                    </a:schemeClr>
                  </a:solidFill>
                </a:ln>
                <a:solidFill>
                  <a:srgbClr val="008000">
                    <a:alpha val="25000"/>
                  </a:srgbClr>
                </a:solidFill>
              </a:rPr>
              <a:pPr/>
              <a:t>4</a:t>
            </a:fld>
            <a:endParaRPr lang="en-US" dirty="0">
              <a:ln>
                <a:solidFill>
                  <a:schemeClr val="accent3">
                    <a:lumMod val="75000"/>
                  </a:schemeClr>
                </a:solidFill>
              </a:ln>
              <a:solidFill>
                <a:srgbClr val="008000">
                  <a:alpha val="25000"/>
                </a:srgb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502229"/>
            <a:ext cx="8458200" cy="499877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Calibri body"/>
                <a:cs typeface="Arial" pitchFamily="34" charset="0"/>
              </a:rPr>
              <a:t>What are Sustainable Development Goals (SDGs):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>
                <a:latin typeface="Calibri body"/>
                <a:cs typeface="Arial" pitchFamily="34" charset="0"/>
              </a:rPr>
              <a:t>SDGs are set of 17 goals for the development of all nations through to 2030 as agreed by UN in September, 2015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>
                <a:latin typeface="Calibri body"/>
                <a:cs typeface="Arial" pitchFamily="34" charset="0"/>
              </a:rPr>
              <a:t>Despite progress made in MDGs, poverty, unemployment, illiteracy, hunger, violence and threats to the environment, among others, remains unacceptably high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>
                <a:latin typeface="Calibri body"/>
                <a:cs typeface="Arial" pitchFamily="34" charset="0"/>
              </a:rPr>
              <a:t>The SDGs seek to complete what MDGs could not achieve, and more – they are more comprehensive, far reaching and people oriented 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>
                <a:latin typeface="Calibri body"/>
                <a:cs typeface="Arial" pitchFamily="34" charset="0"/>
              </a:rPr>
              <a:t>They are inter-connected, achieving one would mean achieving many</a:t>
            </a:r>
          </a:p>
        </p:txBody>
      </p:sp>
    </p:spTree>
    <p:extLst>
      <p:ext uri="{BB962C8B-B14F-4D97-AF65-F5344CB8AC3E}">
        <p14:creationId xmlns:p14="http://schemas.microsoft.com/office/powerpoint/2010/main" val="382290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94063"/>
            <a:ext cx="8610599" cy="596537"/>
          </a:xfrm>
        </p:spPr>
        <p:txBody>
          <a:bodyPr>
            <a:noAutofit/>
          </a:bodyPr>
          <a:lstStyle/>
          <a:p>
            <a:r>
              <a:rPr lang="en-US" sz="2700" dirty="0" smtClean="0">
                <a:solidFill>
                  <a:srgbClr val="002060"/>
                </a:solidFill>
              </a:rPr>
              <a:t>2.1 The Sustainable Development Goals (SDGs) </a:t>
            </a:r>
            <a:r>
              <a:rPr lang="en-US" sz="2400" dirty="0" smtClean="0">
                <a:solidFill>
                  <a:srgbClr val="002060"/>
                </a:solidFill>
              </a:rPr>
              <a:t>Cont’d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1A7AF9F-9A14-4153-8FB7-3B8324730456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50" t="18482" r="2692" b="4060"/>
          <a:stretch/>
        </p:blipFill>
        <p:spPr>
          <a:xfrm>
            <a:off x="228600" y="1371599"/>
            <a:ext cx="8686800" cy="4953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23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918" y="426720"/>
            <a:ext cx="8079581" cy="640080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002060"/>
                </a:solidFill>
              </a:rPr>
              <a:t>2.2: SDGs – Implementation Strategies </a:t>
            </a:r>
            <a:endParaRPr lang="en-US" sz="3600" dirty="0">
              <a:ln>
                <a:solidFill>
                  <a:schemeClr val="accent1">
                    <a:lumMod val="50000"/>
                  </a:schemeClr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1A7AF9F-9A14-4153-8FB7-3B8324730456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371600"/>
            <a:ext cx="8458200" cy="5249090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 smtClean="0">
                <a:latin typeface=" calibri body"/>
              </a:rPr>
              <a:t>Implementation of SDG requires :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 calibri body"/>
              </a:rPr>
              <a:t>Improved </a:t>
            </a:r>
            <a:r>
              <a:rPr lang="en-US" dirty="0">
                <a:latin typeface=" calibri body"/>
              </a:rPr>
              <a:t>p</a:t>
            </a:r>
            <a:r>
              <a:rPr lang="en-US" dirty="0" smtClean="0">
                <a:latin typeface=" calibri body"/>
              </a:rPr>
              <a:t>artnership amongst government, private sector and civil society for mobilization of all available resources 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 calibri body"/>
              </a:rPr>
              <a:t>Fundamental reforms and strengthening of public policies, regulatory frameworks and finance at all levels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 calibri body"/>
              </a:rPr>
              <a:t>Effective, accountable and inclusive institutions, sound policies and good governance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 calibri body"/>
              </a:rPr>
              <a:t>Effective budgeting at all levels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 calibri body"/>
              </a:rPr>
              <a:t>Deployment of </a:t>
            </a:r>
            <a:r>
              <a:rPr lang="en-US" dirty="0" smtClean="0">
                <a:latin typeface=" calibri body"/>
              </a:rPr>
              <a:t>resources to fund </a:t>
            </a:r>
            <a:r>
              <a:rPr lang="en-US" dirty="0">
                <a:latin typeface=" calibri body"/>
              </a:rPr>
              <a:t>the </a:t>
            </a:r>
            <a:r>
              <a:rPr lang="en-US" dirty="0" smtClean="0">
                <a:latin typeface=" calibri body"/>
              </a:rPr>
              <a:t>SDGs (Financial, Technology, Capacity Building, Trade, etc.)</a:t>
            </a:r>
            <a:endParaRPr lang="en-US" dirty="0">
              <a:latin typeface=" calibri body"/>
            </a:endParaRPr>
          </a:p>
        </p:txBody>
      </p:sp>
    </p:spTree>
    <p:extLst>
      <p:ext uri="{BB962C8B-B14F-4D97-AF65-F5344CB8AC3E}">
        <p14:creationId xmlns:p14="http://schemas.microsoft.com/office/powerpoint/2010/main" val="355470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716" y="159900"/>
            <a:ext cx="8079581" cy="689187"/>
          </a:xfrm>
        </p:spPr>
        <p:txBody>
          <a:bodyPr>
            <a:normAutofit/>
          </a:bodyPr>
          <a:lstStyle/>
          <a:p>
            <a:r>
              <a:rPr lang="en-US" sz="3600" b="1" spc="0" dirty="0" smtClean="0">
                <a:ln w="18000">
                  <a:solidFill>
                    <a:srgbClr val="008000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2.3: SDGs - Financing </a:t>
            </a:r>
            <a:endParaRPr lang="en-US" sz="3600" b="1" spc="0" dirty="0">
              <a:ln w="18000">
                <a:solidFill>
                  <a:srgbClr val="008000"/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1A7AF9F-9A14-4153-8FB7-3B8324730456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48640" y="899160"/>
            <a:ext cx="8023860" cy="54864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smtClean="0"/>
              <a:t>Sources of financing implementation of the SDGs: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8608886"/>
              </p:ext>
            </p:extLst>
          </p:nvPr>
        </p:nvGraphicFramePr>
        <p:xfrm>
          <a:off x="304801" y="1448526"/>
          <a:ext cx="8458200" cy="49116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9624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31520"/>
            <a:ext cx="8079581" cy="640080"/>
          </a:xfrm>
          <a:ln>
            <a:noFill/>
          </a:ln>
        </p:spPr>
        <p:txBody>
          <a:bodyPr>
            <a:normAutofit fontScale="90000"/>
          </a:bodyPr>
          <a:lstStyle/>
          <a:p>
            <a:r>
              <a:rPr lang="en-US" sz="4000" dirty="0" smtClean="0">
                <a:ln>
                  <a:solidFill>
                    <a:srgbClr val="00B0F0"/>
                  </a:solidFill>
                </a:ln>
                <a:solidFill>
                  <a:schemeClr val="tx1"/>
                </a:solidFill>
              </a:rPr>
              <a:t>2.4: SDGs – Domestic Financing       </a:t>
            </a:r>
            <a:br>
              <a:rPr lang="en-US" sz="4000" dirty="0" smtClean="0">
                <a:ln>
                  <a:solidFill>
                    <a:srgbClr val="00B0F0"/>
                  </a:solidFill>
                </a:ln>
                <a:solidFill>
                  <a:schemeClr val="tx1"/>
                </a:solidFill>
              </a:rPr>
            </a:br>
            <a:r>
              <a:rPr lang="en-US" sz="4000" dirty="0">
                <a:ln>
                  <a:solidFill>
                    <a:srgbClr val="00B0F0"/>
                  </a:solidFill>
                </a:ln>
                <a:solidFill>
                  <a:schemeClr val="tx1"/>
                </a:solidFill>
              </a:rPr>
              <a:t> </a:t>
            </a:r>
            <a:r>
              <a:rPr lang="en-US" sz="4000" dirty="0" smtClean="0">
                <a:ln>
                  <a:solidFill>
                    <a:srgbClr val="00B0F0"/>
                  </a:solidFill>
                </a:ln>
                <a:solidFill>
                  <a:schemeClr val="tx1"/>
                </a:solidFill>
              </a:rPr>
              <a:t>       Requirements </a:t>
            </a:r>
            <a:endParaRPr lang="en-US" sz="4000" dirty="0">
              <a:ln>
                <a:solidFill>
                  <a:srgbClr val="00B0F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1A7AF9F-9A14-4153-8FB7-3B8324730456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2647405"/>
            <a:ext cx="6019800" cy="3905795"/>
          </a:xfrm>
          <a:solidFill>
            <a:srgbClr val="00B0F0"/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  <a:softEdge rad="127000"/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endParaRPr lang="en-US" sz="3200" dirty="0" smtClean="0"/>
          </a:p>
          <a:p>
            <a:r>
              <a:rPr lang="en-US" sz="3200" dirty="0" smtClean="0"/>
              <a:t>“Although </a:t>
            </a:r>
            <a:r>
              <a:rPr lang="en-US" sz="3200" dirty="0"/>
              <a:t>the debt relief gains broadened the fiscal space for MDGs programmes financing, the financial resources were not adequate, hence, irregular funds releases</a:t>
            </a:r>
            <a:r>
              <a:rPr lang="en-US" sz="3200" dirty="0" smtClean="0"/>
              <a:t>.”…………..</a:t>
            </a:r>
          </a:p>
          <a:p>
            <a:pPr algn="r"/>
            <a:r>
              <a:rPr lang="en-US" dirty="0" smtClean="0">
                <a:solidFill>
                  <a:srgbClr val="FFFF00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</a:rPr>
              <a:t>Millennium Development Goals</a:t>
            </a:r>
          </a:p>
          <a:p>
            <a:pPr algn="r"/>
            <a:r>
              <a:rPr lang="en-US" dirty="0" smtClean="0">
                <a:solidFill>
                  <a:srgbClr val="FFFF00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</a:rPr>
              <a:t>End-point Report 2015</a:t>
            </a:r>
          </a:p>
          <a:p>
            <a:pPr algn="r"/>
            <a:r>
              <a:rPr lang="en-US" dirty="0" smtClean="0">
                <a:solidFill>
                  <a:srgbClr val="FFFF00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</a:rPr>
              <a:t>Nigeria</a:t>
            </a:r>
            <a:endParaRPr lang="en-US" sz="3600" dirty="0">
              <a:solidFill>
                <a:srgbClr val="FFFF00"/>
              </a:solidFill>
              <a:effectLst>
                <a:glow rad="101600">
                  <a:srgbClr val="FF0000">
                    <a:alpha val="60000"/>
                  </a:srgbClr>
                </a:glow>
              </a:effectLst>
            </a:endParaRP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1420595701"/>
              </p:ext>
            </p:extLst>
          </p:nvPr>
        </p:nvGraphicFramePr>
        <p:xfrm>
          <a:off x="6553201" y="2764972"/>
          <a:ext cx="2286000" cy="36314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507492" y="1447800"/>
            <a:ext cx="8407908" cy="106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rial Narrow" pitchFamily="34" charset="0"/>
              </a:rPr>
              <a:t>Though funding sources are diverse, national public resources remains a key source of funding for SDGs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rial Narrow" pitchFamily="34" charset="0"/>
              </a:rPr>
              <a:t>Annual gap  of public expenditure allocations as high as US$17.7 billion in 2010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rial Narrow" pitchFamily="34" charset="0"/>
              </a:rPr>
              <a:t> </a:t>
            </a:r>
            <a:r>
              <a:rPr lang="en-US" sz="16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</a:rPr>
              <a:t>(C</a:t>
            </a:r>
            <a:r>
              <a:rPr kumimoji="0" lang="en-US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rial Narrow" pitchFamily="34" charset="0"/>
              </a:rPr>
              <a:t>OUNTDOWN STRATEGY 2010 to 2015: Achieving the MDGs)</a:t>
            </a:r>
          </a:p>
          <a:p>
            <a:pPr marL="91440" marR="0" lvl="0" indent="-91440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lang="en-US" sz="1600" b="1" i="1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Gaps still persisted at the Final MDGs assessment in 2015</a:t>
            </a:r>
            <a:endParaRPr kumimoji="0" lang="en-US" sz="1600" b="1" i="1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</a:endParaRP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endParaRPr kumimoji="0" lang="en-US" sz="1600" b="0" i="1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108485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716" y="276497"/>
            <a:ext cx="8079581" cy="1018903"/>
          </a:xfrm>
          <a:ln>
            <a:noFill/>
            <a:prstDash val="solid"/>
          </a:ln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2.5: SDGs – Mainstreaming into National Policies and Plans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1A7AF9F-9A14-4153-8FB7-3B8324730456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534400" cy="4861561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en-US" sz="1800" b="1" dirty="0"/>
              <a:t>Mainstreaming Process</a:t>
            </a:r>
          </a:p>
          <a:p>
            <a:pPr marL="525463" indent="-273050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1800" b="1" dirty="0"/>
              <a:t>Though a globally agreed goals and targets , the SDGs are to be implemented through a cohesive nationally owned sustainable development strategies, supported by integrated national financing frameworks through national and sub-national policies and plans</a:t>
            </a:r>
          </a:p>
          <a:p>
            <a:pPr marL="525463" indent="-273050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1800" b="1" dirty="0"/>
              <a:t>Countries are to take into account their national realities and circumstances in the mainstreaming process  but in a way consistent with existing obligations of states under international laws</a:t>
            </a:r>
          </a:p>
          <a:p>
            <a:pPr marL="525463" indent="-273050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1800" b="1" dirty="0"/>
              <a:t>As was partially the case during MDGs’ implementation , this requires internalizing the SDGs at the national and sub national  levels, and subsequently into budget allocations. </a:t>
            </a:r>
          </a:p>
          <a:p>
            <a:pPr>
              <a:buFont typeface="Wingdings" pitchFamily="2" charset="2"/>
              <a:buChar char="q"/>
            </a:pPr>
            <a:r>
              <a:rPr lang="en-US" sz="1800" b="1" dirty="0"/>
              <a:t>Suggested Steps for the mainstreaming processes : </a:t>
            </a:r>
          </a:p>
          <a:p>
            <a:pPr lvl="1">
              <a:buClrTx/>
              <a:buSzPct val="80000"/>
              <a:buFont typeface="Wingdings" pitchFamily="2" charset="2"/>
              <a:buChar char="§"/>
            </a:pPr>
            <a:r>
              <a:rPr lang="en-US" sz="1800" b="1" dirty="0">
                <a:solidFill>
                  <a:schemeClr val="tx1"/>
                </a:solidFill>
              </a:rPr>
              <a:t>Review of existing strategies and plans and identification of areas for change; </a:t>
            </a:r>
          </a:p>
          <a:p>
            <a:pPr lvl="1">
              <a:buClrTx/>
              <a:buSzPct val="80000"/>
              <a:buFont typeface="Wingdings" pitchFamily="2" charset="2"/>
              <a:buChar char="§"/>
            </a:pPr>
            <a:r>
              <a:rPr lang="en-US" sz="1800" b="1" dirty="0">
                <a:solidFill>
                  <a:schemeClr val="tx1"/>
                </a:solidFill>
              </a:rPr>
              <a:t>Setting of nationally-relevant targets; and </a:t>
            </a:r>
          </a:p>
          <a:p>
            <a:pPr lvl="1">
              <a:buClrTx/>
              <a:buSzPct val="80000"/>
              <a:buFont typeface="Wingdings" pitchFamily="2" charset="2"/>
              <a:buChar char="§"/>
            </a:pPr>
            <a:r>
              <a:rPr lang="en-US" sz="1800" b="1" dirty="0">
                <a:solidFill>
                  <a:schemeClr val="tx1"/>
                </a:solidFill>
              </a:rPr>
              <a:t>Formulation of strategy and plans using integrated systems </a:t>
            </a:r>
            <a:r>
              <a:rPr lang="en-US" sz="1800" b="1" dirty="0" smtClean="0">
                <a:solidFill>
                  <a:schemeClr val="tx1"/>
                </a:solidFill>
              </a:rPr>
              <a:t>thinking</a:t>
            </a:r>
            <a:endParaRPr lang="en-US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821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tropolitan">
    <a:dk1>
      <a:sysClr val="windowText" lastClr="000000"/>
    </a:dk1>
    <a:lt1>
      <a:sysClr val="window" lastClr="FFFFFF"/>
    </a:lt1>
    <a:dk2>
      <a:srgbClr val="162F33"/>
    </a:dk2>
    <a:lt2>
      <a:srgbClr val="EAF0E0"/>
    </a:lt2>
    <a:accent1>
      <a:srgbClr val="50B4C8"/>
    </a:accent1>
    <a:accent2>
      <a:srgbClr val="A8B97F"/>
    </a:accent2>
    <a:accent3>
      <a:srgbClr val="9B9256"/>
    </a:accent3>
    <a:accent4>
      <a:srgbClr val="657689"/>
    </a:accent4>
    <a:accent5>
      <a:srgbClr val="7A855D"/>
    </a:accent5>
    <a:accent6>
      <a:srgbClr val="84AC9D"/>
    </a:accent6>
    <a:hlink>
      <a:srgbClr val="2370CD"/>
    </a:hlink>
    <a:folHlink>
      <a:srgbClr val="877589"/>
    </a:folHlink>
  </a:clrScheme>
  <a:fontScheme name="Metropolitan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inorFont>
  </a:fontScheme>
  <a:fmtScheme name="Metropolitan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00000"/>
              <a:lumMod val="110000"/>
            </a:schemeClr>
          </a:gs>
          <a:gs pos="50000">
            <a:schemeClr val="phClr">
              <a:tint val="75000"/>
              <a:satMod val="101000"/>
              <a:lumMod val="105000"/>
            </a:schemeClr>
          </a:gs>
          <a:gs pos="100000">
            <a:schemeClr val="phClr">
              <a:tint val="82000"/>
              <a:satMod val="104000"/>
              <a:lumMod val="105000"/>
            </a:schemeClr>
          </a:gs>
        </a:gsLst>
        <a:lin ang="2700000" scaled="0"/>
      </a:gradFill>
      <a:gradFill rotWithShape="1">
        <a:gsLst>
          <a:gs pos="0">
            <a:schemeClr val="phClr">
              <a:tint val="97000"/>
              <a:satMod val="100000"/>
              <a:lumMod val="102000"/>
            </a:schemeClr>
          </a:gs>
          <a:gs pos="50000">
            <a:schemeClr val="phClr">
              <a:shade val="100000"/>
              <a:satMod val="100000"/>
              <a:lumMod val="100000"/>
            </a:schemeClr>
          </a:gs>
          <a:gs pos="100000">
            <a:schemeClr val="phClr">
              <a:shade val="80000"/>
              <a:satMod val="100000"/>
              <a:lumMod val="99000"/>
            </a:schemeClr>
          </a:gs>
        </a:gsLst>
        <a:lin ang="27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2700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solidFill>
        <a:schemeClr val="phClr">
          <a:shade val="95000"/>
          <a:satMod val="170000"/>
        </a:schemeClr>
      </a:solidFill>
    </a:bgFillStyleLst>
  </a:fmtScheme>
</a:themeOverride>
</file>

<file path=ppt/theme/themeOverride2.xml><?xml version="1.0" encoding="utf-8"?>
<a:themeOverride xmlns:a="http://schemas.openxmlformats.org/drawingml/2006/main">
  <a:clrScheme name="Metropolitan">
    <a:dk1>
      <a:sysClr val="windowText" lastClr="000000"/>
    </a:dk1>
    <a:lt1>
      <a:sysClr val="window" lastClr="FFFFFF"/>
    </a:lt1>
    <a:dk2>
      <a:srgbClr val="162F33"/>
    </a:dk2>
    <a:lt2>
      <a:srgbClr val="EAF0E0"/>
    </a:lt2>
    <a:accent1>
      <a:srgbClr val="50B4C8"/>
    </a:accent1>
    <a:accent2>
      <a:srgbClr val="A8B97F"/>
    </a:accent2>
    <a:accent3>
      <a:srgbClr val="9B9256"/>
    </a:accent3>
    <a:accent4>
      <a:srgbClr val="657689"/>
    </a:accent4>
    <a:accent5>
      <a:srgbClr val="7A855D"/>
    </a:accent5>
    <a:accent6>
      <a:srgbClr val="84AC9D"/>
    </a:accent6>
    <a:hlink>
      <a:srgbClr val="2370CD"/>
    </a:hlink>
    <a:folHlink>
      <a:srgbClr val="877589"/>
    </a:folHlink>
  </a:clrScheme>
  <a:fontScheme name="Metropolitan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inorFont>
  </a:fontScheme>
  <a:fmtScheme name="Metropolitan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00000"/>
              <a:lumMod val="110000"/>
            </a:schemeClr>
          </a:gs>
          <a:gs pos="50000">
            <a:schemeClr val="phClr">
              <a:tint val="75000"/>
              <a:satMod val="101000"/>
              <a:lumMod val="105000"/>
            </a:schemeClr>
          </a:gs>
          <a:gs pos="100000">
            <a:schemeClr val="phClr">
              <a:tint val="82000"/>
              <a:satMod val="104000"/>
              <a:lumMod val="105000"/>
            </a:schemeClr>
          </a:gs>
        </a:gsLst>
        <a:lin ang="2700000" scaled="0"/>
      </a:gradFill>
      <a:gradFill rotWithShape="1">
        <a:gsLst>
          <a:gs pos="0">
            <a:schemeClr val="phClr">
              <a:tint val="97000"/>
              <a:satMod val="100000"/>
              <a:lumMod val="102000"/>
            </a:schemeClr>
          </a:gs>
          <a:gs pos="50000">
            <a:schemeClr val="phClr">
              <a:shade val="100000"/>
              <a:satMod val="100000"/>
              <a:lumMod val="100000"/>
            </a:schemeClr>
          </a:gs>
          <a:gs pos="100000">
            <a:schemeClr val="phClr">
              <a:shade val="80000"/>
              <a:satMod val="100000"/>
              <a:lumMod val="99000"/>
            </a:schemeClr>
          </a:gs>
        </a:gsLst>
        <a:lin ang="27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2700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solidFill>
        <a:schemeClr val="phClr">
          <a:shade val="95000"/>
          <a:satMod val="170000"/>
        </a:schemeClr>
      </a:soli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953</TotalTime>
  <Words>3505</Words>
  <Application>Microsoft Office PowerPoint</Application>
  <PresentationFormat>On-screen Show (4:3)</PresentationFormat>
  <Paragraphs>525</Paragraphs>
  <Slides>37</Slides>
  <Notes>31</Notes>
  <HiddenSlides>0</HiddenSlides>
  <MMClips>0</MMClips>
  <ScaleCrop>false</ScaleCrop>
  <HeadingPairs>
    <vt:vector size="6" baseType="variant">
      <vt:variant>
        <vt:lpstr>Fonts Used</vt:lpstr>
      </vt:variant>
      <vt:variant>
        <vt:i4>17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37</vt:i4>
      </vt:variant>
    </vt:vector>
  </HeadingPairs>
  <TitlesOfParts>
    <vt:vector size="56" baseType="lpstr">
      <vt:lpstr>Arial Unicode MS</vt:lpstr>
      <vt:lpstr> calibri body</vt:lpstr>
      <vt:lpstr>Aharoni</vt:lpstr>
      <vt:lpstr>Arial</vt:lpstr>
      <vt:lpstr>Arial Narrow</vt:lpstr>
      <vt:lpstr>Arial Narrow Special G1</vt:lpstr>
      <vt:lpstr>Calibri</vt:lpstr>
      <vt:lpstr>Calibri body</vt:lpstr>
      <vt:lpstr>Calibri body (Headings)</vt:lpstr>
      <vt:lpstr>Calibri Light</vt:lpstr>
      <vt:lpstr>Cambria</vt:lpstr>
      <vt:lpstr>Century Gothic</vt:lpstr>
      <vt:lpstr>CordiaUPC</vt:lpstr>
      <vt:lpstr>Garamond</vt:lpstr>
      <vt:lpstr>Georgia</vt:lpstr>
      <vt:lpstr>Wingdings</vt:lpstr>
      <vt:lpstr>Wingdings 2</vt:lpstr>
      <vt:lpstr>Civic</vt:lpstr>
      <vt:lpstr>Office Theme</vt:lpstr>
      <vt:lpstr>Medium Term Plans and Annual Budgets as Vehicle for SDGs Realization</vt:lpstr>
      <vt:lpstr> Structure of the Presentation</vt:lpstr>
      <vt:lpstr>1.0: Introduction</vt:lpstr>
      <vt:lpstr>2.0: Sustainable Development Goals (SDGs)</vt:lpstr>
      <vt:lpstr>2.1 The Sustainable Development Goals (SDGs) Cont’d</vt:lpstr>
      <vt:lpstr>2.2: SDGs – Implementation Strategies </vt:lpstr>
      <vt:lpstr>2.3: SDGs - Financing </vt:lpstr>
      <vt:lpstr>2.4: SDGs – Domestic Financing                Requirements </vt:lpstr>
      <vt:lpstr>2.5: SDGs – Mainstreaming into National Policies and Plans</vt:lpstr>
      <vt:lpstr>3.0: Budgeting for SDGs</vt:lpstr>
      <vt:lpstr>3.1: Budget 2016 – Overview of  the Budget</vt:lpstr>
      <vt:lpstr>3.2: 2016 Budget - Assumptions and Targets</vt:lpstr>
      <vt:lpstr>3.3: 2016 Budget - Key Provisions</vt:lpstr>
      <vt:lpstr>3.4: 2016 Budget – Breakdown by Sub-Heads</vt:lpstr>
      <vt:lpstr>3.5: 2016 Budget - Breakdown</vt:lpstr>
      <vt:lpstr>3.6: 2016 Budget Breakdown – Improving Indicators</vt:lpstr>
      <vt:lpstr>3.7: 2016 Budget - Strategic Alignment with SDGs</vt:lpstr>
      <vt:lpstr>3.8: 2016 Budget - Strategic Alignment  with           SDGs Cont’d</vt:lpstr>
      <vt:lpstr>3.9: 2016 Budget - Expanding Budgetary Allocations –           the Eroding Fiscal Space</vt:lpstr>
      <vt:lpstr>3.10: 2016 Budget - Strategic Implementation plan</vt:lpstr>
      <vt:lpstr>3.11: 2016 Budget - Strategic Implementation plan             (M&amp;E)</vt:lpstr>
      <vt:lpstr>3.12: 2016 Budget performance - Revenue</vt:lpstr>
      <vt:lpstr>3.13: 2016 Budget Performance - Revenue Con’t</vt:lpstr>
      <vt:lpstr>3.14: 2016 Budget Performance – Revenue Cont’d</vt:lpstr>
      <vt:lpstr>3.15: 2016 Budget Performance – Prospects </vt:lpstr>
      <vt:lpstr>3.16: 2016 Budget Performance - Expenditure</vt:lpstr>
      <vt:lpstr>4.0: Recent Budget Reforms - The Zero-Based           Budgeting </vt:lpstr>
      <vt:lpstr>4.1: Recent Budget Reforms – Merits and          Demerits of ZBB</vt:lpstr>
      <vt:lpstr>5.0: 2017 Budget Preparation </vt:lpstr>
      <vt:lpstr>5.1: 2017 Budget Preparation – GIFMIS TO           BE ZBB COMPLIANT</vt:lpstr>
      <vt:lpstr>5.2: 2017 Budget Preparation - BIMMS</vt:lpstr>
      <vt:lpstr>5.3 2017 Budget Preparation - Support Initiatives</vt:lpstr>
      <vt:lpstr>5.4 2017 Budget Preparation - Support Initiatives</vt:lpstr>
      <vt:lpstr>5.5: 2017 Budget Preparation – BIMMS Cont’d</vt:lpstr>
      <vt:lpstr>6.0: Way Forward</vt:lpstr>
      <vt:lpstr>7.0: Conclusion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Medium Term Plans and Annual Budgets as Vehicle for SDGs Realization</dc:title>
  <dc:creator>USER</dc:creator>
  <cp:lastModifiedBy>AyodeleF</cp:lastModifiedBy>
  <cp:revision>79</cp:revision>
  <dcterms:created xsi:type="dcterms:W3CDTF">2016-08-22T09:15:14Z</dcterms:created>
  <dcterms:modified xsi:type="dcterms:W3CDTF">2016-08-23T08:40:37Z</dcterms:modified>
</cp:coreProperties>
</file>