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307" r:id="rId3"/>
    <p:sldId id="316" r:id="rId4"/>
    <p:sldId id="321" r:id="rId5"/>
    <p:sldId id="320" r:id="rId6"/>
    <p:sldId id="322" r:id="rId7"/>
    <p:sldId id="323" r:id="rId8"/>
    <p:sldId id="31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2993EA5-2EA7-4532-8379-613B6B1339F4}">
          <p14:sldIdLst>
            <p14:sldId id="261"/>
            <p14:sldId id="307"/>
            <p14:sldId id="316"/>
            <p14:sldId id="321"/>
            <p14:sldId id="320"/>
            <p14:sldId id="322"/>
            <p14:sldId id="323"/>
            <p14:sldId id="3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ni Dongo" initials="GD" lastIdx="2" clrIdx="0">
    <p:extLst>
      <p:ext uri="{19B8F6BF-5375-455C-9EA6-DF929625EA0E}">
        <p15:presenceInfo xmlns:p15="http://schemas.microsoft.com/office/powerpoint/2012/main" userId="S::gdongo@ngf.org.ng::319f6a4d-b0eb-4c89-a591-8b385457d3f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003E1C"/>
    <a:srgbClr val="477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67" autoAdjust="0"/>
    <p:restoredTop sz="94637" autoAdjust="0"/>
  </p:normalViewPr>
  <p:slideViewPr>
    <p:cSldViewPr>
      <p:cViewPr varScale="1">
        <p:scale>
          <a:sx n="77" d="100"/>
          <a:sy n="77" d="100"/>
        </p:scale>
        <p:origin x="15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78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9.jp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9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890AFB-21B3-402C-99A8-C9F4524CB278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30B96BE-6F27-4E80-8D17-D6A57F76FEAF}">
      <dgm:prSet phldrT="[Text]" custT="1"/>
      <dgm:spPr/>
      <dgm:t>
        <a:bodyPr/>
        <a:lstStyle/>
        <a:p>
          <a:r>
            <a:rPr lang="en-US" sz="2400" dirty="0"/>
            <a:t>Implement the Seattle Commitment</a:t>
          </a:r>
        </a:p>
      </dgm:t>
    </dgm:pt>
    <dgm:pt modelId="{19D8AAAB-71E1-441E-9AD8-C38A72B8F09A}" type="parTrans" cxnId="{4657DD3F-8D58-498D-993F-BA98ABA151B2}">
      <dgm:prSet/>
      <dgm:spPr/>
      <dgm:t>
        <a:bodyPr/>
        <a:lstStyle/>
        <a:p>
          <a:endParaRPr lang="en-US"/>
        </a:p>
      </dgm:t>
    </dgm:pt>
    <dgm:pt modelId="{2F29AA81-DD2C-44A6-9066-24C9A034C6DA}" type="sibTrans" cxnId="{4657DD3F-8D58-498D-993F-BA98ABA151B2}">
      <dgm:prSet/>
      <dgm:spPr/>
      <dgm:t>
        <a:bodyPr/>
        <a:lstStyle/>
        <a:p>
          <a:endParaRPr lang="en-US"/>
        </a:p>
      </dgm:t>
    </dgm:pt>
    <dgm:pt modelId="{538983E1-059D-4D8E-9F20-54280F9D378E}">
      <dgm:prSet phldrT="[Text]" custT="1"/>
      <dgm:spPr/>
      <dgm:t>
        <a:bodyPr/>
        <a:lstStyle/>
        <a:p>
          <a:endParaRPr lang="en-US" sz="1400" dirty="0"/>
        </a:p>
      </dgm:t>
    </dgm:pt>
    <dgm:pt modelId="{92EF8C97-1D37-47E7-A66A-351B989A49CC}" type="parTrans" cxnId="{55E7A0B6-EEBC-4557-8F10-64793759417D}">
      <dgm:prSet/>
      <dgm:spPr/>
      <dgm:t>
        <a:bodyPr/>
        <a:lstStyle/>
        <a:p>
          <a:endParaRPr lang="en-US"/>
        </a:p>
      </dgm:t>
    </dgm:pt>
    <dgm:pt modelId="{56F3CFCF-FE68-4AEE-8A56-EFCC8F57D9EE}" type="sibTrans" cxnId="{55E7A0B6-EEBC-4557-8F10-64793759417D}">
      <dgm:prSet/>
      <dgm:spPr/>
      <dgm:t>
        <a:bodyPr/>
        <a:lstStyle/>
        <a:p>
          <a:endParaRPr lang="en-US"/>
        </a:p>
      </dgm:t>
    </dgm:pt>
    <dgm:pt modelId="{E5179282-764D-4FC7-A992-9E837B346733}">
      <dgm:prSet phldrT="[Text]" custT="1"/>
      <dgm:spPr/>
      <dgm:t>
        <a:bodyPr/>
        <a:lstStyle/>
        <a:p>
          <a:endParaRPr lang="en-US" sz="1400" dirty="0"/>
        </a:p>
      </dgm:t>
    </dgm:pt>
    <dgm:pt modelId="{F95D7A01-58B6-4D6E-8CB8-D648B5F1ACDF}" type="parTrans" cxnId="{3D0734E6-8719-4220-A4DB-10942DD229C2}">
      <dgm:prSet/>
      <dgm:spPr/>
      <dgm:t>
        <a:bodyPr/>
        <a:lstStyle/>
        <a:p>
          <a:endParaRPr lang="en-US"/>
        </a:p>
      </dgm:t>
    </dgm:pt>
    <dgm:pt modelId="{AD6198B3-7346-4ADC-9587-4758C00FD43D}" type="sibTrans" cxnId="{3D0734E6-8719-4220-A4DB-10942DD229C2}">
      <dgm:prSet/>
      <dgm:spPr/>
      <dgm:t>
        <a:bodyPr/>
        <a:lstStyle/>
        <a:p>
          <a:endParaRPr lang="en-US"/>
        </a:p>
      </dgm:t>
    </dgm:pt>
    <dgm:pt modelId="{D3CC9A84-A31E-4E67-870F-6F4F9D4FA0C0}">
      <dgm:prSet phldrT="[Text]" custT="1"/>
      <dgm:spPr/>
      <dgm:t>
        <a:bodyPr/>
        <a:lstStyle/>
        <a:p>
          <a:endParaRPr lang="en-US" sz="1400" dirty="0"/>
        </a:p>
      </dgm:t>
    </dgm:pt>
    <dgm:pt modelId="{F95F02E1-9B9E-4B27-BB42-FC92A0E9BB0D}" type="sibTrans" cxnId="{0A0A960D-8534-4E62-8AE8-AC1235D4DDDB}">
      <dgm:prSet/>
      <dgm:spPr/>
      <dgm:t>
        <a:bodyPr/>
        <a:lstStyle/>
        <a:p>
          <a:endParaRPr lang="en-US"/>
        </a:p>
      </dgm:t>
    </dgm:pt>
    <dgm:pt modelId="{00068C44-33DB-46F3-B2AA-6EFA4885EC04}" type="parTrans" cxnId="{0A0A960D-8534-4E62-8AE8-AC1235D4DDDB}">
      <dgm:prSet/>
      <dgm:spPr/>
      <dgm:t>
        <a:bodyPr/>
        <a:lstStyle/>
        <a:p>
          <a:endParaRPr lang="en-US"/>
        </a:p>
      </dgm:t>
    </dgm:pt>
    <dgm:pt modelId="{28084318-BA5E-4678-A5C7-111C35ED69C3}" type="pres">
      <dgm:prSet presAssocID="{C9890AFB-21B3-402C-99A8-C9F4524CB278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F9DC3665-04EA-4F7D-ACA4-7B2A8AF31717}" type="pres">
      <dgm:prSet presAssocID="{530B96BE-6F27-4E80-8D17-D6A57F76FEAF}" presName="Parent" presStyleLbl="node1" presStyleIdx="0" presStyleCnt="2" custScaleX="157362" custScaleY="148974" custLinFactNeighborX="-54838" custLinFactNeighborY="-13829">
        <dgm:presLayoutVars>
          <dgm:chMax val="4"/>
          <dgm:chPref val="3"/>
        </dgm:presLayoutVars>
      </dgm:prSet>
      <dgm:spPr/>
    </dgm:pt>
    <dgm:pt modelId="{AB4E6993-6AA8-4739-B963-21D5D98586EF}" type="pres">
      <dgm:prSet presAssocID="{D3CC9A84-A31E-4E67-870F-6F4F9D4FA0C0}" presName="Accent" presStyleLbl="node1" presStyleIdx="1" presStyleCnt="2" custScaleX="189236" custScaleY="145098" custLinFactNeighborX="-13167" custLinFactNeighborY="2906"/>
      <dgm:spPr/>
    </dgm:pt>
    <dgm:pt modelId="{587C0B7E-C6D0-4DF4-978A-F5795D6E1143}" type="pres">
      <dgm:prSet presAssocID="{D3CC9A84-A31E-4E67-870F-6F4F9D4FA0C0}" presName="Image1" presStyleLbl="fgImgPlace1" presStyleIdx="0" presStyleCnt="3" custScaleX="153919" custScaleY="145916" custLinFactNeighborX="-35590" custLinFactNeighborY="-29331"/>
      <dgm:spPr>
        <a:blipFill rotWithShape="1">
          <a:blip xmlns:r="http://schemas.openxmlformats.org/officeDocument/2006/relationships" r:embed="rId1"/>
          <a:srcRect/>
          <a:stretch>
            <a:fillRect l="-3000" r="-3000"/>
          </a:stretch>
        </a:blipFill>
      </dgm:spPr>
    </dgm:pt>
    <dgm:pt modelId="{CDA1E893-FB9D-4605-B20F-E60653CC19C9}" type="pres">
      <dgm:prSet presAssocID="{D3CC9A84-A31E-4E67-870F-6F4F9D4FA0C0}" presName="Child1" presStyleLbl="revTx" presStyleIdx="0" presStyleCnt="3" custScaleX="104922" custScaleY="35896" custLinFactX="-31346" custLinFactNeighborX="-100000" custLinFactNeighborY="-42742">
        <dgm:presLayoutVars>
          <dgm:chMax val="0"/>
          <dgm:chPref val="0"/>
          <dgm:bulletEnabled val="1"/>
        </dgm:presLayoutVars>
      </dgm:prSet>
      <dgm:spPr/>
    </dgm:pt>
    <dgm:pt modelId="{17FCF924-E34B-4745-97B8-9E83D8F59F1D}" type="pres">
      <dgm:prSet presAssocID="{538983E1-059D-4D8E-9F20-54280F9D378E}" presName="Image2" presStyleCnt="0"/>
      <dgm:spPr/>
    </dgm:pt>
    <dgm:pt modelId="{4ECB55B1-BF09-4A7F-87D0-5D98D63844CC}" type="pres">
      <dgm:prSet presAssocID="{538983E1-059D-4D8E-9F20-54280F9D378E}" presName="Image" presStyleLbl="fgImgPlace1" presStyleIdx="1" presStyleCnt="3" custScaleX="119617" custScaleY="111174" custLinFactNeighborX="-24706" custLinFactNeighborY="-1085"/>
      <dgm:spPr>
        <a:blipFill>
          <a:blip xmlns:r="http://schemas.openxmlformats.org/officeDocument/2006/relationships" r:embed="rId2"/>
          <a:srcRect/>
          <a:stretch>
            <a:fillRect l="-27000" r="-27000"/>
          </a:stretch>
        </a:blipFill>
      </dgm:spPr>
    </dgm:pt>
    <dgm:pt modelId="{FE03CE62-3991-4DD6-AA0B-9357B96DD7E5}" type="pres">
      <dgm:prSet presAssocID="{538983E1-059D-4D8E-9F20-54280F9D378E}" presName="Child2" presStyleLbl="revTx" presStyleIdx="1" presStyleCnt="3" custScaleY="57432" custLinFactNeighborX="-93780" custLinFactNeighborY="-23678">
        <dgm:presLayoutVars>
          <dgm:chMax val="0"/>
          <dgm:chPref val="0"/>
          <dgm:bulletEnabled val="1"/>
        </dgm:presLayoutVars>
      </dgm:prSet>
      <dgm:spPr/>
    </dgm:pt>
    <dgm:pt modelId="{CA5A984D-D6AE-41E5-BAAF-A903397C5067}" type="pres">
      <dgm:prSet presAssocID="{E5179282-764D-4FC7-A992-9E837B346733}" presName="Image3" presStyleCnt="0"/>
      <dgm:spPr/>
    </dgm:pt>
    <dgm:pt modelId="{D9E8A58B-0A7D-425F-8053-2112296282FF}" type="pres">
      <dgm:prSet presAssocID="{E5179282-764D-4FC7-A992-9E837B346733}" presName="Image" presStyleLbl="fgImgPlace1" presStyleIdx="2" presStyleCnt="3" custScaleX="110206" custScaleY="110755" custLinFactNeighborX="-66166" custLinFactNeighborY="10457"/>
      <dgm:spPr>
        <a:blipFill rotWithShape="1">
          <a:blip xmlns:r="http://schemas.openxmlformats.org/officeDocument/2006/relationships" r:embed="rId3"/>
          <a:srcRect/>
          <a:stretch>
            <a:fillRect l="-6000" r="-6000"/>
          </a:stretch>
        </a:blipFill>
      </dgm:spPr>
    </dgm:pt>
    <dgm:pt modelId="{F1BAA4C9-07A8-4688-821C-06DF13943503}" type="pres">
      <dgm:prSet presAssocID="{E5179282-764D-4FC7-A992-9E837B346733}" presName="Child3" presStyleLbl="revTx" presStyleIdx="2" presStyleCnt="3" custScaleX="79230" custScaleY="44315" custLinFactNeighborX="-80066" custLinFactNeighborY="-2716">
        <dgm:presLayoutVars>
          <dgm:chMax val="0"/>
          <dgm:chPref val="0"/>
          <dgm:bulletEnabled val="1"/>
        </dgm:presLayoutVars>
      </dgm:prSet>
      <dgm:spPr/>
    </dgm:pt>
  </dgm:ptLst>
  <dgm:cxnLst>
    <dgm:cxn modelId="{0A0A960D-8534-4E62-8AE8-AC1235D4DDDB}" srcId="{530B96BE-6F27-4E80-8D17-D6A57F76FEAF}" destId="{D3CC9A84-A31E-4E67-870F-6F4F9D4FA0C0}" srcOrd="0" destOrd="0" parTransId="{00068C44-33DB-46F3-B2AA-6EFA4885EC04}" sibTransId="{F95F02E1-9B9E-4B27-BB42-FC92A0E9BB0D}"/>
    <dgm:cxn modelId="{BE104333-0B55-4C1C-935C-CAD4A315E672}" type="presOf" srcId="{538983E1-059D-4D8E-9F20-54280F9D378E}" destId="{FE03CE62-3991-4DD6-AA0B-9357B96DD7E5}" srcOrd="0" destOrd="0" presId="urn:microsoft.com/office/officeart/2011/layout/RadialPictureList"/>
    <dgm:cxn modelId="{501ED537-D559-442B-8D52-0E860EF7BBDD}" type="presOf" srcId="{D3CC9A84-A31E-4E67-870F-6F4F9D4FA0C0}" destId="{CDA1E893-FB9D-4605-B20F-E60653CC19C9}" srcOrd="0" destOrd="0" presId="urn:microsoft.com/office/officeart/2011/layout/RadialPictureList"/>
    <dgm:cxn modelId="{4657DD3F-8D58-498D-993F-BA98ABA151B2}" srcId="{C9890AFB-21B3-402C-99A8-C9F4524CB278}" destId="{530B96BE-6F27-4E80-8D17-D6A57F76FEAF}" srcOrd="0" destOrd="0" parTransId="{19D8AAAB-71E1-441E-9AD8-C38A72B8F09A}" sibTransId="{2F29AA81-DD2C-44A6-9066-24C9A034C6DA}"/>
    <dgm:cxn modelId="{99EF385E-9707-40F8-A33D-798AFA64DB3D}" type="presOf" srcId="{C9890AFB-21B3-402C-99A8-C9F4524CB278}" destId="{28084318-BA5E-4678-A5C7-111C35ED69C3}" srcOrd="0" destOrd="0" presId="urn:microsoft.com/office/officeart/2011/layout/RadialPictureList"/>
    <dgm:cxn modelId="{78A6C3A0-63C3-44EA-8DAE-335860C3FE16}" type="presOf" srcId="{530B96BE-6F27-4E80-8D17-D6A57F76FEAF}" destId="{F9DC3665-04EA-4F7D-ACA4-7B2A8AF31717}" srcOrd="0" destOrd="0" presId="urn:microsoft.com/office/officeart/2011/layout/RadialPictureList"/>
    <dgm:cxn modelId="{55E7A0B6-EEBC-4557-8F10-64793759417D}" srcId="{530B96BE-6F27-4E80-8D17-D6A57F76FEAF}" destId="{538983E1-059D-4D8E-9F20-54280F9D378E}" srcOrd="1" destOrd="0" parTransId="{92EF8C97-1D37-47E7-A66A-351B989A49CC}" sibTransId="{56F3CFCF-FE68-4AEE-8A56-EFCC8F57D9EE}"/>
    <dgm:cxn modelId="{2ACD59B7-4DA5-49BB-9939-E784D388597A}" type="presOf" srcId="{E5179282-764D-4FC7-A992-9E837B346733}" destId="{F1BAA4C9-07A8-4688-821C-06DF13943503}" srcOrd="0" destOrd="0" presId="urn:microsoft.com/office/officeart/2011/layout/RadialPictureList"/>
    <dgm:cxn modelId="{3D0734E6-8719-4220-A4DB-10942DD229C2}" srcId="{530B96BE-6F27-4E80-8D17-D6A57F76FEAF}" destId="{E5179282-764D-4FC7-A992-9E837B346733}" srcOrd="2" destOrd="0" parTransId="{F95D7A01-58B6-4D6E-8CB8-D648B5F1ACDF}" sibTransId="{AD6198B3-7346-4ADC-9587-4758C00FD43D}"/>
    <dgm:cxn modelId="{027D9903-B0B8-4E4E-83A6-D1EDDAE4D189}" type="presParOf" srcId="{28084318-BA5E-4678-A5C7-111C35ED69C3}" destId="{F9DC3665-04EA-4F7D-ACA4-7B2A8AF31717}" srcOrd="0" destOrd="0" presId="urn:microsoft.com/office/officeart/2011/layout/RadialPictureList"/>
    <dgm:cxn modelId="{417D8D3C-FCAF-417F-8EA3-9B5D115664AB}" type="presParOf" srcId="{28084318-BA5E-4678-A5C7-111C35ED69C3}" destId="{AB4E6993-6AA8-4739-B963-21D5D98586EF}" srcOrd="1" destOrd="0" presId="urn:microsoft.com/office/officeart/2011/layout/RadialPictureList"/>
    <dgm:cxn modelId="{629AF4AB-0C02-459E-92F2-EC152DAF4E2F}" type="presParOf" srcId="{28084318-BA5E-4678-A5C7-111C35ED69C3}" destId="{587C0B7E-C6D0-4DF4-978A-F5795D6E1143}" srcOrd="2" destOrd="0" presId="urn:microsoft.com/office/officeart/2011/layout/RadialPictureList"/>
    <dgm:cxn modelId="{911DC94B-BA7A-4947-A4A6-AAEF3DB310D0}" type="presParOf" srcId="{28084318-BA5E-4678-A5C7-111C35ED69C3}" destId="{CDA1E893-FB9D-4605-B20F-E60653CC19C9}" srcOrd="3" destOrd="0" presId="urn:microsoft.com/office/officeart/2011/layout/RadialPictureList"/>
    <dgm:cxn modelId="{D6F11D67-AC3B-44F3-9A79-761FB26307AF}" type="presParOf" srcId="{28084318-BA5E-4678-A5C7-111C35ED69C3}" destId="{17FCF924-E34B-4745-97B8-9E83D8F59F1D}" srcOrd="4" destOrd="0" presId="urn:microsoft.com/office/officeart/2011/layout/RadialPictureList"/>
    <dgm:cxn modelId="{6550AD60-4815-4155-804A-9FEB940B0FC0}" type="presParOf" srcId="{17FCF924-E34B-4745-97B8-9E83D8F59F1D}" destId="{4ECB55B1-BF09-4A7F-87D0-5D98D63844CC}" srcOrd="0" destOrd="0" presId="urn:microsoft.com/office/officeart/2011/layout/RadialPictureList"/>
    <dgm:cxn modelId="{E37F640B-45CC-4E28-895F-1BAB153831A8}" type="presParOf" srcId="{28084318-BA5E-4678-A5C7-111C35ED69C3}" destId="{FE03CE62-3991-4DD6-AA0B-9357B96DD7E5}" srcOrd="5" destOrd="0" presId="urn:microsoft.com/office/officeart/2011/layout/RadialPictureList"/>
    <dgm:cxn modelId="{624FE0CC-7C4B-4478-958F-9CBB5128C2FD}" type="presParOf" srcId="{28084318-BA5E-4678-A5C7-111C35ED69C3}" destId="{CA5A984D-D6AE-41E5-BAAF-A903397C5067}" srcOrd="6" destOrd="0" presId="urn:microsoft.com/office/officeart/2011/layout/RadialPictureList"/>
    <dgm:cxn modelId="{BA714C41-AF78-4DCC-9947-7424BB319E50}" type="presParOf" srcId="{CA5A984D-D6AE-41E5-BAAF-A903397C5067}" destId="{D9E8A58B-0A7D-425F-8053-2112296282FF}" srcOrd="0" destOrd="0" presId="urn:microsoft.com/office/officeart/2011/layout/RadialPictureList"/>
    <dgm:cxn modelId="{84932413-A194-403F-B8A7-3E9EE8E5E2A8}" type="presParOf" srcId="{28084318-BA5E-4678-A5C7-111C35ED69C3}" destId="{F1BAA4C9-07A8-4688-821C-06DF13943503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94FE5E-8241-4AFF-9DEA-03690B507C17}" type="doc">
      <dgm:prSet loTypeId="urn:microsoft.com/office/officeart/2005/8/layout/vList4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3490704-851B-4CA0-8517-3572DF446B4C}">
      <dgm:prSet phldrT="[Text]"/>
      <dgm:spPr/>
      <dgm:t>
        <a:bodyPr/>
        <a:lstStyle/>
        <a:p>
          <a:pPr>
            <a:lnSpc>
              <a:spcPct val="90000"/>
            </a:lnSpc>
          </a:pPr>
          <a:r>
            <a:rPr lang="en-US" sz="2400" dirty="0"/>
            <a:t>NGF/NPHCDA Technical Committee</a:t>
          </a:r>
        </a:p>
      </dgm:t>
    </dgm:pt>
    <dgm:pt modelId="{548DE300-E3A0-4732-A99E-25A999EB5CA1}" type="parTrans" cxnId="{B93FE60D-4CFA-46FE-9293-B9F64C415DB9}">
      <dgm:prSet/>
      <dgm:spPr/>
      <dgm:t>
        <a:bodyPr/>
        <a:lstStyle/>
        <a:p>
          <a:endParaRPr lang="en-US"/>
        </a:p>
      </dgm:t>
    </dgm:pt>
    <dgm:pt modelId="{E893240D-D592-4B66-9014-672B7143BF0E}" type="sibTrans" cxnId="{B93FE60D-4CFA-46FE-9293-B9F64C415DB9}">
      <dgm:prSet/>
      <dgm:spPr/>
      <dgm:t>
        <a:bodyPr/>
        <a:lstStyle/>
        <a:p>
          <a:endParaRPr lang="en-US"/>
        </a:p>
      </dgm:t>
    </dgm:pt>
    <dgm:pt modelId="{7C928F8C-4D60-40A8-B43A-367130B1B92C}">
      <dgm:prSet phldrT="[Text]" custT="1"/>
      <dgm:spPr/>
      <dgm:t>
        <a:bodyPr/>
        <a:lstStyle/>
        <a:p>
          <a:pPr>
            <a:lnSpc>
              <a:spcPct val="90000"/>
            </a:lnSpc>
          </a:pPr>
          <a:r>
            <a:rPr lang="en-US" sz="2400" dirty="0" err="1"/>
            <a:t>Honourable</a:t>
          </a:r>
          <a:r>
            <a:rPr lang="en-US" sz="2400" dirty="0"/>
            <a:t> Commissioners of Health Meeting</a:t>
          </a:r>
        </a:p>
      </dgm:t>
    </dgm:pt>
    <dgm:pt modelId="{78FF418A-1031-4365-9744-04CDED980498}" type="parTrans" cxnId="{7A50579E-A902-4FEC-A68E-98F868DB5C25}">
      <dgm:prSet/>
      <dgm:spPr/>
      <dgm:t>
        <a:bodyPr/>
        <a:lstStyle/>
        <a:p>
          <a:endParaRPr lang="en-US"/>
        </a:p>
      </dgm:t>
    </dgm:pt>
    <dgm:pt modelId="{D413413C-6C15-4438-A7AA-BE01ACD76FC2}" type="sibTrans" cxnId="{7A50579E-A902-4FEC-A68E-98F868DB5C25}">
      <dgm:prSet/>
      <dgm:spPr/>
      <dgm:t>
        <a:bodyPr/>
        <a:lstStyle/>
        <a:p>
          <a:endParaRPr lang="en-US"/>
        </a:p>
      </dgm:t>
    </dgm:pt>
    <dgm:pt modelId="{788407B9-1682-478F-A33B-CA221F323052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1700" dirty="0"/>
            <a:t>Meeting to hold between February 6</a:t>
          </a:r>
          <a:r>
            <a:rPr lang="en-US" sz="1700" baseline="30000" dirty="0"/>
            <a:t>th</a:t>
          </a:r>
          <a:r>
            <a:rPr lang="en-US" sz="1700" dirty="0"/>
            <a:t> and 7th</a:t>
          </a:r>
        </a:p>
      </dgm:t>
    </dgm:pt>
    <dgm:pt modelId="{F266F66B-FF56-4B21-9708-274AF95D50D2}" type="parTrans" cxnId="{0B1404DD-BB0A-43F5-AA0B-2C968AB2C0DB}">
      <dgm:prSet/>
      <dgm:spPr/>
      <dgm:t>
        <a:bodyPr/>
        <a:lstStyle/>
        <a:p>
          <a:endParaRPr lang="en-US"/>
        </a:p>
      </dgm:t>
    </dgm:pt>
    <dgm:pt modelId="{7E76BB87-FA24-4E7D-A5E4-6102D69734CF}" type="sibTrans" cxnId="{0B1404DD-BB0A-43F5-AA0B-2C968AB2C0DB}">
      <dgm:prSet/>
      <dgm:spPr/>
      <dgm:t>
        <a:bodyPr/>
        <a:lstStyle/>
        <a:p>
          <a:endParaRPr lang="en-US"/>
        </a:p>
      </dgm:t>
    </dgm:pt>
    <dgm:pt modelId="{30FC7DD5-7FDA-4F31-A484-5117AC1E7C83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700" dirty="0"/>
            <a:t>NGF and NPHCDA have established a technical committee to track and promote implementation of Seattle Declaration</a:t>
          </a:r>
        </a:p>
      </dgm:t>
    </dgm:pt>
    <dgm:pt modelId="{C4EC5805-6BC6-4809-9F6B-6E195DEC940F}" type="parTrans" cxnId="{C0022AB8-2D4D-4300-BC96-C5CE8B8F0516}">
      <dgm:prSet/>
      <dgm:spPr/>
      <dgm:t>
        <a:bodyPr/>
        <a:lstStyle/>
        <a:p>
          <a:endParaRPr lang="en-US"/>
        </a:p>
      </dgm:t>
    </dgm:pt>
    <dgm:pt modelId="{33D4DB4E-F46C-43BB-8D66-0D6BECD12DB6}" type="sibTrans" cxnId="{C0022AB8-2D4D-4300-BC96-C5CE8B8F0516}">
      <dgm:prSet/>
      <dgm:spPr/>
      <dgm:t>
        <a:bodyPr/>
        <a:lstStyle/>
        <a:p>
          <a:endParaRPr lang="en-US"/>
        </a:p>
      </dgm:t>
    </dgm:pt>
    <dgm:pt modelId="{498EE416-C537-4EEE-A8A3-A67A395F0A10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700" dirty="0"/>
            <a:t>Template to guide quarterly review of PHC by SEC being prepared</a:t>
          </a:r>
        </a:p>
      </dgm:t>
    </dgm:pt>
    <dgm:pt modelId="{5D2679BA-32E7-45C6-9942-E3EA6F956FD3}" type="parTrans" cxnId="{B9F1EF22-0C0F-4AC5-B3CB-D47B41FFD798}">
      <dgm:prSet/>
      <dgm:spPr/>
      <dgm:t>
        <a:bodyPr/>
        <a:lstStyle/>
        <a:p>
          <a:endParaRPr lang="en-US"/>
        </a:p>
      </dgm:t>
    </dgm:pt>
    <dgm:pt modelId="{5C24A576-BE2C-43AB-AF84-B5E1710B67A8}" type="sibTrans" cxnId="{B9F1EF22-0C0F-4AC5-B3CB-D47B41FFD798}">
      <dgm:prSet/>
      <dgm:spPr/>
      <dgm:t>
        <a:bodyPr/>
        <a:lstStyle/>
        <a:p>
          <a:endParaRPr lang="en-US"/>
        </a:p>
      </dgm:t>
    </dgm:pt>
    <dgm:pt modelId="{EF4EF282-E695-46AB-896A-1818A91A9B95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700" dirty="0"/>
            <a:t>Template to guide biannual engagement with traditional leaders on health being prepared</a:t>
          </a:r>
        </a:p>
      </dgm:t>
    </dgm:pt>
    <dgm:pt modelId="{CBEA3D65-1F29-4D2A-8400-9E61CEC05A79}" type="parTrans" cxnId="{3910D3BF-A9E5-40AC-8264-0D6BB6A590BE}">
      <dgm:prSet/>
      <dgm:spPr/>
      <dgm:t>
        <a:bodyPr/>
        <a:lstStyle/>
        <a:p>
          <a:endParaRPr lang="en-US"/>
        </a:p>
      </dgm:t>
    </dgm:pt>
    <dgm:pt modelId="{62EF5C2A-32BC-4BD9-910A-288401CDB4FB}" type="sibTrans" cxnId="{3910D3BF-A9E5-40AC-8264-0D6BB6A590BE}">
      <dgm:prSet/>
      <dgm:spPr/>
      <dgm:t>
        <a:bodyPr/>
        <a:lstStyle/>
        <a:p>
          <a:endParaRPr lang="en-US"/>
        </a:p>
      </dgm:t>
    </dgm:pt>
    <dgm:pt modelId="{EF97AEDF-CEA6-449B-A52E-89466AAC4C68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1700" dirty="0"/>
            <a:t>Objective is to onboard </a:t>
          </a:r>
          <a:r>
            <a:rPr lang="en-US" sz="1700" dirty="0" err="1"/>
            <a:t>HCoHs</a:t>
          </a:r>
          <a:r>
            <a:rPr lang="en-US" sz="1700" dirty="0"/>
            <a:t> with Seattle Commitments and strengthen collaboration for greater impact</a:t>
          </a:r>
        </a:p>
      </dgm:t>
    </dgm:pt>
    <dgm:pt modelId="{296C3CC6-8DA6-4C76-B93A-7CF5F44B11C3}" type="parTrans" cxnId="{00F0CC6C-165D-4C6D-83C2-84C2BF5130B8}">
      <dgm:prSet/>
      <dgm:spPr/>
      <dgm:t>
        <a:bodyPr/>
        <a:lstStyle/>
        <a:p>
          <a:endParaRPr lang="en-US"/>
        </a:p>
      </dgm:t>
    </dgm:pt>
    <dgm:pt modelId="{3F69D901-889D-4349-9560-536CAA045FAB}" type="sibTrans" cxnId="{00F0CC6C-165D-4C6D-83C2-84C2BF5130B8}">
      <dgm:prSet/>
      <dgm:spPr/>
      <dgm:t>
        <a:bodyPr/>
        <a:lstStyle/>
        <a:p>
          <a:endParaRPr lang="en-US"/>
        </a:p>
      </dgm:t>
    </dgm:pt>
    <dgm:pt modelId="{71558FDA-F2AF-4313-83C9-928502251820}" type="pres">
      <dgm:prSet presAssocID="{C094FE5E-8241-4AFF-9DEA-03690B507C17}" presName="linear" presStyleCnt="0">
        <dgm:presLayoutVars>
          <dgm:dir/>
          <dgm:resizeHandles val="exact"/>
        </dgm:presLayoutVars>
      </dgm:prSet>
      <dgm:spPr/>
    </dgm:pt>
    <dgm:pt modelId="{B27B531D-8B7C-4630-ABC1-74613D26E03D}" type="pres">
      <dgm:prSet presAssocID="{F3490704-851B-4CA0-8517-3572DF446B4C}" presName="comp" presStyleCnt="0"/>
      <dgm:spPr/>
    </dgm:pt>
    <dgm:pt modelId="{0974BFC0-B0A5-4CAC-8B51-FFB9BBD2D7CC}" type="pres">
      <dgm:prSet presAssocID="{F3490704-851B-4CA0-8517-3572DF446B4C}" presName="box" presStyleLbl="node1" presStyleIdx="0" presStyleCnt="2" custScaleY="85699" custLinFactNeighborY="2148"/>
      <dgm:spPr/>
    </dgm:pt>
    <dgm:pt modelId="{64E04D2B-37E4-4CBF-AD6D-38331B9AE46C}" type="pres">
      <dgm:prSet presAssocID="{F3490704-851B-4CA0-8517-3572DF446B4C}" presName="img" presStyleLbl="fgImgPlace1" presStyleIdx="0" presStyleCnt="2" custScaleX="77773" custScaleY="37393" custLinFactNeighborX="-18377" custLinFactNeighborY="-356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F2A75A89-07E2-42A0-A90C-398133A1EE77}" type="pres">
      <dgm:prSet presAssocID="{F3490704-851B-4CA0-8517-3572DF446B4C}" presName="text" presStyleLbl="node1" presStyleIdx="0" presStyleCnt="2">
        <dgm:presLayoutVars>
          <dgm:bulletEnabled val="1"/>
        </dgm:presLayoutVars>
      </dgm:prSet>
      <dgm:spPr/>
    </dgm:pt>
    <dgm:pt modelId="{E9BFFEA8-8973-4E6A-A9C0-2C874C14D24D}" type="pres">
      <dgm:prSet presAssocID="{E893240D-D592-4B66-9014-672B7143BF0E}" presName="spacer" presStyleCnt="0"/>
      <dgm:spPr/>
    </dgm:pt>
    <dgm:pt modelId="{99876C9F-1AC4-4B2D-9790-BCF31AD287F0}" type="pres">
      <dgm:prSet presAssocID="{7C928F8C-4D60-40A8-B43A-367130B1B92C}" presName="comp" presStyleCnt="0"/>
      <dgm:spPr/>
    </dgm:pt>
    <dgm:pt modelId="{45185CC9-6B18-4794-9CC3-D3B5DE413E04}" type="pres">
      <dgm:prSet presAssocID="{7C928F8C-4D60-40A8-B43A-367130B1B92C}" presName="box" presStyleLbl="node1" presStyleIdx="1" presStyleCnt="2" custScaleY="57321"/>
      <dgm:spPr/>
    </dgm:pt>
    <dgm:pt modelId="{DF3E07CC-F8EC-4685-8937-2A657CCBACDA}" type="pres">
      <dgm:prSet presAssocID="{7C928F8C-4D60-40A8-B43A-367130B1B92C}" presName="img" presStyleLbl="fgImgPlace1" presStyleIdx="1" presStyleCnt="2" custScaleX="76649" custScaleY="34002" custLinFactNeighborX="-9055" custLinFactNeighborY="-547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CDC03893-5F34-47C2-A5C9-6969ACC20F32}" type="pres">
      <dgm:prSet presAssocID="{7C928F8C-4D60-40A8-B43A-367130B1B92C}" presName="text" presStyleLbl="node1" presStyleIdx="1" presStyleCnt="2">
        <dgm:presLayoutVars>
          <dgm:bulletEnabled val="1"/>
        </dgm:presLayoutVars>
      </dgm:prSet>
      <dgm:spPr/>
    </dgm:pt>
  </dgm:ptLst>
  <dgm:cxnLst>
    <dgm:cxn modelId="{C7730B06-B13D-40D5-81DD-C067698B6945}" type="presOf" srcId="{30FC7DD5-7FDA-4F31-A484-5117AC1E7C83}" destId="{F2A75A89-07E2-42A0-A90C-398133A1EE77}" srcOrd="1" destOrd="1" presId="urn:microsoft.com/office/officeart/2005/8/layout/vList4"/>
    <dgm:cxn modelId="{B93FE60D-4CFA-46FE-9293-B9F64C415DB9}" srcId="{C094FE5E-8241-4AFF-9DEA-03690B507C17}" destId="{F3490704-851B-4CA0-8517-3572DF446B4C}" srcOrd="0" destOrd="0" parTransId="{548DE300-E3A0-4732-A99E-25A999EB5CA1}" sibTransId="{E893240D-D592-4B66-9014-672B7143BF0E}"/>
    <dgm:cxn modelId="{7607E411-C538-474C-B729-99BEDD190DE6}" type="presOf" srcId="{7C928F8C-4D60-40A8-B43A-367130B1B92C}" destId="{CDC03893-5F34-47C2-A5C9-6969ACC20F32}" srcOrd="1" destOrd="0" presId="urn:microsoft.com/office/officeart/2005/8/layout/vList4"/>
    <dgm:cxn modelId="{B9F1EF22-0C0F-4AC5-B3CB-D47B41FFD798}" srcId="{F3490704-851B-4CA0-8517-3572DF446B4C}" destId="{498EE416-C537-4EEE-A8A3-A67A395F0A10}" srcOrd="1" destOrd="0" parTransId="{5D2679BA-32E7-45C6-9942-E3EA6F956FD3}" sibTransId="{5C24A576-BE2C-43AB-AF84-B5E1710B67A8}"/>
    <dgm:cxn modelId="{9532702D-3BD6-4CC8-B42A-86289EB054ED}" type="presOf" srcId="{EF4EF282-E695-46AB-896A-1818A91A9B95}" destId="{0974BFC0-B0A5-4CAC-8B51-FFB9BBD2D7CC}" srcOrd="0" destOrd="3" presId="urn:microsoft.com/office/officeart/2005/8/layout/vList4"/>
    <dgm:cxn modelId="{0D110432-2D30-4F3B-A878-B5A936D41223}" type="presOf" srcId="{EF4EF282-E695-46AB-896A-1818A91A9B95}" destId="{F2A75A89-07E2-42A0-A90C-398133A1EE77}" srcOrd="1" destOrd="3" presId="urn:microsoft.com/office/officeart/2005/8/layout/vList4"/>
    <dgm:cxn modelId="{862A2F67-A531-4564-BE36-05C94A9B2DED}" type="presOf" srcId="{498EE416-C537-4EEE-A8A3-A67A395F0A10}" destId="{0974BFC0-B0A5-4CAC-8B51-FFB9BBD2D7CC}" srcOrd="0" destOrd="2" presId="urn:microsoft.com/office/officeart/2005/8/layout/vList4"/>
    <dgm:cxn modelId="{00F0CC6C-165D-4C6D-83C2-84C2BF5130B8}" srcId="{7C928F8C-4D60-40A8-B43A-367130B1B92C}" destId="{EF97AEDF-CEA6-449B-A52E-89466AAC4C68}" srcOrd="0" destOrd="0" parTransId="{296C3CC6-8DA6-4C76-B93A-7CF5F44B11C3}" sibTransId="{3F69D901-889D-4349-9560-536CAA045FAB}"/>
    <dgm:cxn modelId="{6EFCB386-933F-477F-8AE4-118891A0F5A7}" type="presOf" srcId="{30FC7DD5-7FDA-4F31-A484-5117AC1E7C83}" destId="{0974BFC0-B0A5-4CAC-8B51-FFB9BBD2D7CC}" srcOrd="0" destOrd="1" presId="urn:microsoft.com/office/officeart/2005/8/layout/vList4"/>
    <dgm:cxn modelId="{A694E58C-A642-4CF1-9BE4-7C38A3ED02DA}" type="presOf" srcId="{788407B9-1682-478F-A33B-CA221F323052}" destId="{45185CC9-6B18-4794-9CC3-D3B5DE413E04}" srcOrd="0" destOrd="2" presId="urn:microsoft.com/office/officeart/2005/8/layout/vList4"/>
    <dgm:cxn modelId="{67177C92-1855-4C6D-8D30-F2600C0A18C3}" type="presOf" srcId="{7C928F8C-4D60-40A8-B43A-367130B1B92C}" destId="{45185CC9-6B18-4794-9CC3-D3B5DE413E04}" srcOrd="0" destOrd="0" presId="urn:microsoft.com/office/officeart/2005/8/layout/vList4"/>
    <dgm:cxn modelId="{E2365A96-306B-461A-BF12-9DB108896BA0}" type="presOf" srcId="{EF97AEDF-CEA6-449B-A52E-89466AAC4C68}" destId="{CDC03893-5F34-47C2-A5C9-6969ACC20F32}" srcOrd="1" destOrd="1" presId="urn:microsoft.com/office/officeart/2005/8/layout/vList4"/>
    <dgm:cxn modelId="{7A50579E-A902-4FEC-A68E-98F868DB5C25}" srcId="{C094FE5E-8241-4AFF-9DEA-03690B507C17}" destId="{7C928F8C-4D60-40A8-B43A-367130B1B92C}" srcOrd="1" destOrd="0" parTransId="{78FF418A-1031-4365-9744-04CDED980498}" sibTransId="{D413413C-6C15-4438-A7AA-BE01ACD76FC2}"/>
    <dgm:cxn modelId="{3B7457A7-DF3E-4D3A-89DD-F03CB79FF5D9}" type="presOf" srcId="{F3490704-851B-4CA0-8517-3572DF446B4C}" destId="{0974BFC0-B0A5-4CAC-8B51-FFB9BBD2D7CC}" srcOrd="0" destOrd="0" presId="urn:microsoft.com/office/officeart/2005/8/layout/vList4"/>
    <dgm:cxn modelId="{F9D233B2-5162-4D8C-A5E6-40FBF4574843}" type="presOf" srcId="{C094FE5E-8241-4AFF-9DEA-03690B507C17}" destId="{71558FDA-F2AF-4313-83C9-928502251820}" srcOrd="0" destOrd="0" presId="urn:microsoft.com/office/officeart/2005/8/layout/vList4"/>
    <dgm:cxn modelId="{B21BDFB4-5B24-465F-8EB5-7A6F47D2FD01}" type="presOf" srcId="{498EE416-C537-4EEE-A8A3-A67A395F0A10}" destId="{F2A75A89-07E2-42A0-A90C-398133A1EE77}" srcOrd="1" destOrd="2" presId="urn:microsoft.com/office/officeart/2005/8/layout/vList4"/>
    <dgm:cxn modelId="{C0022AB8-2D4D-4300-BC96-C5CE8B8F0516}" srcId="{F3490704-851B-4CA0-8517-3572DF446B4C}" destId="{30FC7DD5-7FDA-4F31-A484-5117AC1E7C83}" srcOrd="0" destOrd="0" parTransId="{C4EC5805-6BC6-4809-9F6B-6E195DEC940F}" sibTransId="{33D4DB4E-F46C-43BB-8D66-0D6BECD12DB6}"/>
    <dgm:cxn modelId="{3910D3BF-A9E5-40AC-8264-0D6BB6A590BE}" srcId="{F3490704-851B-4CA0-8517-3572DF446B4C}" destId="{EF4EF282-E695-46AB-896A-1818A91A9B95}" srcOrd="2" destOrd="0" parTransId="{CBEA3D65-1F29-4D2A-8400-9E61CEC05A79}" sibTransId="{62EF5C2A-32BC-4BD9-910A-288401CDB4FB}"/>
    <dgm:cxn modelId="{0B1404DD-BB0A-43F5-AA0B-2C968AB2C0DB}" srcId="{7C928F8C-4D60-40A8-B43A-367130B1B92C}" destId="{788407B9-1682-478F-A33B-CA221F323052}" srcOrd="1" destOrd="0" parTransId="{F266F66B-FF56-4B21-9708-274AF95D50D2}" sibTransId="{7E76BB87-FA24-4E7D-A5E4-6102D69734CF}"/>
    <dgm:cxn modelId="{33E588EC-AA7D-4574-8A45-F9543546A836}" type="presOf" srcId="{F3490704-851B-4CA0-8517-3572DF446B4C}" destId="{F2A75A89-07E2-42A0-A90C-398133A1EE77}" srcOrd="1" destOrd="0" presId="urn:microsoft.com/office/officeart/2005/8/layout/vList4"/>
    <dgm:cxn modelId="{35E3CEF5-82FD-4672-B7BF-5118FD3FB346}" type="presOf" srcId="{788407B9-1682-478F-A33B-CA221F323052}" destId="{CDC03893-5F34-47C2-A5C9-6969ACC20F32}" srcOrd="1" destOrd="2" presId="urn:microsoft.com/office/officeart/2005/8/layout/vList4"/>
    <dgm:cxn modelId="{10F4D3FF-15A2-4399-A399-9154CAA441D8}" type="presOf" srcId="{EF97AEDF-CEA6-449B-A52E-89466AAC4C68}" destId="{45185CC9-6B18-4794-9CC3-D3B5DE413E04}" srcOrd="0" destOrd="1" presId="urn:microsoft.com/office/officeart/2005/8/layout/vList4"/>
    <dgm:cxn modelId="{E59877EE-832D-488F-91D5-392F7BB44E87}" type="presParOf" srcId="{71558FDA-F2AF-4313-83C9-928502251820}" destId="{B27B531D-8B7C-4630-ABC1-74613D26E03D}" srcOrd="0" destOrd="0" presId="urn:microsoft.com/office/officeart/2005/8/layout/vList4"/>
    <dgm:cxn modelId="{8DEEB953-A5F8-4B30-BADE-4166EDECFA98}" type="presParOf" srcId="{B27B531D-8B7C-4630-ABC1-74613D26E03D}" destId="{0974BFC0-B0A5-4CAC-8B51-FFB9BBD2D7CC}" srcOrd="0" destOrd="0" presId="urn:microsoft.com/office/officeart/2005/8/layout/vList4"/>
    <dgm:cxn modelId="{92C06A6D-288B-4072-BA7A-4C7B33B3EF4B}" type="presParOf" srcId="{B27B531D-8B7C-4630-ABC1-74613D26E03D}" destId="{64E04D2B-37E4-4CBF-AD6D-38331B9AE46C}" srcOrd="1" destOrd="0" presId="urn:microsoft.com/office/officeart/2005/8/layout/vList4"/>
    <dgm:cxn modelId="{8E19D272-2138-4AF8-8F56-4DC731038D73}" type="presParOf" srcId="{B27B531D-8B7C-4630-ABC1-74613D26E03D}" destId="{F2A75A89-07E2-42A0-A90C-398133A1EE77}" srcOrd="2" destOrd="0" presId="urn:microsoft.com/office/officeart/2005/8/layout/vList4"/>
    <dgm:cxn modelId="{DB39B396-7E5E-4A36-9715-675C755E7E42}" type="presParOf" srcId="{71558FDA-F2AF-4313-83C9-928502251820}" destId="{E9BFFEA8-8973-4E6A-A9C0-2C874C14D24D}" srcOrd="1" destOrd="0" presId="urn:microsoft.com/office/officeart/2005/8/layout/vList4"/>
    <dgm:cxn modelId="{1C6AFC1B-0F39-4AB9-9E9F-B6479D5EBCC7}" type="presParOf" srcId="{71558FDA-F2AF-4313-83C9-928502251820}" destId="{99876C9F-1AC4-4B2D-9790-BCF31AD287F0}" srcOrd="2" destOrd="0" presId="urn:microsoft.com/office/officeart/2005/8/layout/vList4"/>
    <dgm:cxn modelId="{63DE7133-AEB4-40F8-BCA1-5A1C1120B5C8}" type="presParOf" srcId="{99876C9F-1AC4-4B2D-9790-BCF31AD287F0}" destId="{45185CC9-6B18-4794-9CC3-D3B5DE413E04}" srcOrd="0" destOrd="0" presId="urn:microsoft.com/office/officeart/2005/8/layout/vList4"/>
    <dgm:cxn modelId="{0B1E6041-6D67-47FC-8BA2-4274A3ECE130}" type="presParOf" srcId="{99876C9F-1AC4-4B2D-9790-BCF31AD287F0}" destId="{DF3E07CC-F8EC-4685-8937-2A657CCBACDA}" srcOrd="1" destOrd="0" presId="urn:microsoft.com/office/officeart/2005/8/layout/vList4"/>
    <dgm:cxn modelId="{FCA59AC8-CD42-4172-97B4-9F11F7CC024D}" type="presParOf" srcId="{99876C9F-1AC4-4B2D-9790-BCF31AD287F0}" destId="{CDC03893-5F34-47C2-A5C9-6969ACC20F3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01BAAE-3670-4870-B310-7023758EE863}" type="doc">
      <dgm:prSet loTypeId="urn:microsoft.com/office/officeart/2005/8/layout/vList4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55616E6-4502-4EB6-80ED-76E79873068B}">
      <dgm:prSet phldrT="[Text]" custT="1"/>
      <dgm:spPr/>
      <dgm:t>
        <a:bodyPr/>
        <a:lstStyle/>
        <a:p>
          <a:pPr>
            <a:lnSpc>
              <a:spcPct val="90000"/>
            </a:lnSpc>
            <a:buNone/>
          </a:pPr>
          <a:r>
            <a:rPr lang="en-US" sz="2000" b="1" dirty="0"/>
            <a:t>Basic Healthcare Provision Fund</a:t>
          </a:r>
        </a:p>
      </dgm:t>
    </dgm:pt>
    <dgm:pt modelId="{A0A14DD0-B2F3-45FD-B16B-BAFE14036575}" type="parTrans" cxnId="{068D5BA8-70B2-44AE-B3AD-15D302189863}">
      <dgm:prSet/>
      <dgm:spPr/>
      <dgm:t>
        <a:bodyPr/>
        <a:lstStyle/>
        <a:p>
          <a:endParaRPr lang="en-US"/>
        </a:p>
      </dgm:t>
    </dgm:pt>
    <dgm:pt modelId="{49A84CC8-8C88-42A1-BA9F-AAB4FD854083}" type="sibTrans" cxnId="{068D5BA8-70B2-44AE-B3AD-15D302189863}">
      <dgm:prSet/>
      <dgm:spPr/>
      <dgm:t>
        <a:bodyPr/>
        <a:lstStyle/>
        <a:p>
          <a:endParaRPr lang="en-US"/>
        </a:p>
      </dgm:t>
    </dgm:pt>
    <dgm:pt modelId="{79D6621D-EFE1-411C-A20C-80AB4048E68C}">
      <dgm:prSet phldrT="[Text]" custT="1"/>
      <dgm:spPr/>
      <dgm:t>
        <a:bodyPr/>
        <a:lstStyle/>
        <a:p>
          <a:pPr>
            <a:lnSpc>
              <a:spcPct val="90000"/>
            </a:lnSpc>
          </a:pPr>
          <a:r>
            <a:rPr lang="en-US" sz="2000" b="1" dirty="0"/>
            <a:t>Polio</a:t>
          </a:r>
        </a:p>
      </dgm:t>
    </dgm:pt>
    <dgm:pt modelId="{86E3A3D6-FEDD-4D1D-A373-69DF2F35B9EC}" type="parTrans" cxnId="{D099BE5D-5111-48F3-84D6-82E384213551}">
      <dgm:prSet/>
      <dgm:spPr/>
      <dgm:t>
        <a:bodyPr/>
        <a:lstStyle/>
        <a:p>
          <a:endParaRPr lang="en-US"/>
        </a:p>
      </dgm:t>
    </dgm:pt>
    <dgm:pt modelId="{DB8BC42E-71D5-4C85-BB02-09477B3ACA4C}" type="sibTrans" cxnId="{D099BE5D-5111-48F3-84D6-82E384213551}">
      <dgm:prSet/>
      <dgm:spPr/>
      <dgm:t>
        <a:bodyPr/>
        <a:lstStyle/>
        <a:p>
          <a:endParaRPr lang="en-US"/>
        </a:p>
      </dgm:t>
    </dgm:pt>
    <dgm:pt modelId="{7FC5CB78-DFF9-403E-AA49-89A00F9ABAD7}">
      <dgm:prSet phldrT="[Text]" custT="1"/>
      <dgm:spPr/>
      <dgm:t>
        <a:bodyPr/>
        <a:lstStyle/>
        <a:p>
          <a:pPr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en-US" sz="1700" dirty="0"/>
            <a:t>Polio Independent Certification team have visited Southern states</a:t>
          </a:r>
        </a:p>
      </dgm:t>
    </dgm:pt>
    <dgm:pt modelId="{B5BB9CE5-AC2A-4D7E-8ACA-97FD13287AEA}" type="parTrans" cxnId="{2BB2D631-2C17-4664-9CC9-849D1875D717}">
      <dgm:prSet/>
      <dgm:spPr/>
      <dgm:t>
        <a:bodyPr/>
        <a:lstStyle/>
        <a:p>
          <a:endParaRPr lang="en-US"/>
        </a:p>
      </dgm:t>
    </dgm:pt>
    <dgm:pt modelId="{D98F9CAC-4056-499A-B129-9DD30BD9024D}" type="sibTrans" cxnId="{2BB2D631-2C17-4664-9CC9-849D1875D717}">
      <dgm:prSet/>
      <dgm:spPr/>
      <dgm:t>
        <a:bodyPr/>
        <a:lstStyle/>
        <a:p>
          <a:endParaRPr lang="en-US"/>
        </a:p>
      </dgm:t>
    </dgm:pt>
    <dgm:pt modelId="{229EA047-7509-4775-A5DA-EB994254C8AA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700" dirty="0"/>
            <a:t>Visit to Northern states is scheduled for March 2020</a:t>
          </a:r>
        </a:p>
      </dgm:t>
    </dgm:pt>
    <dgm:pt modelId="{5C950EA5-113A-4EAF-B1EA-E3A811A2FF7C}" type="parTrans" cxnId="{AA764BF6-B0E7-4228-9E9F-113D742191D7}">
      <dgm:prSet/>
      <dgm:spPr/>
      <dgm:t>
        <a:bodyPr/>
        <a:lstStyle/>
        <a:p>
          <a:endParaRPr lang="en-US"/>
        </a:p>
      </dgm:t>
    </dgm:pt>
    <dgm:pt modelId="{5CBB749F-C146-445D-8C49-CF756B860691}" type="sibTrans" cxnId="{AA764BF6-B0E7-4228-9E9F-113D742191D7}">
      <dgm:prSet/>
      <dgm:spPr/>
      <dgm:t>
        <a:bodyPr/>
        <a:lstStyle/>
        <a:p>
          <a:endParaRPr lang="en-US"/>
        </a:p>
      </dgm:t>
    </dgm:pt>
    <dgm:pt modelId="{A310CDC7-BB39-4FD5-BE9F-A9504FE1224E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1700" dirty="0"/>
            <a:t>On track for certification by June 2020 </a:t>
          </a:r>
        </a:p>
      </dgm:t>
    </dgm:pt>
    <dgm:pt modelId="{B199FA96-EA43-45B0-9A54-3B1E7E4E52FF}" type="parTrans" cxnId="{5E204AC1-B531-49A9-8C1A-9674F9DACCCF}">
      <dgm:prSet/>
      <dgm:spPr/>
      <dgm:t>
        <a:bodyPr/>
        <a:lstStyle/>
        <a:p>
          <a:endParaRPr lang="en-US"/>
        </a:p>
      </dgm:t>
    </dgm:pt>
    <dgm:pt modelId="{F0427242-8472-4FB4-A473-CEA7AF0F2981}" type="sibTrans" cxnId="{5E204AC1-B531-49A9-8C1A-9674F9DACCCF}">
      <dgm:prSet/>
      <dgm:spPr/>
      <dgm:t>
        <a:bodyPr/>
        <a:lstStyle/>
        <a:p>
          <a:endParaRPr lang="en-US"/>
        </a:p>
      </dgm:t>
    </dgm:pt>
    <dgm:pt modelId="{3B31436C-576E-4DD5-940F-7D48D9DA4BF1}">
      <dgm:prSet phldrT="[Text]" custT="1"/>
      <dgm:spPr/>
      <dgm:t>
        <a:bodyPr/>
        <a:lstStyle/>
        <a:p>
          <a:pPr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en-US" sz="1800" dirty="0"/>
            <a:t>22 states have accessed the BHCPF so far</a:t>
          </a:r>
        </a:p>
      </dgm:t>
    </dgm:pt>
    <dgm:pt modelId="{6897FBF6-3324-4197-B576-76D924936AA4}" type="sibTrans" cxnId="{814F8C34-DBA2-4B66-A6DB-8FB084917EC3}">
      <dgm:prSet/>
      <dgm:spPr/>
      <dgm:t>
        <a:bodyPr/>
        <a:lstStyle/>
        <a:p>
          <a:endParaRPr lang="en-US"/>
        </a:p>
      </dgm:t>
    </dgm:pt>
    <dgm:pt modelId="{72844D3B-0C37-44EA-871D-64415E926B16}" type="parTrans" cxnId="{814F8C34-DBA2-4B66-A6DB-8FB084917EC3}">
      <dgm:prSet/>
      <dgm:spPr/>
      <dgm:t>
        <a:bodyPr/>
        <a:lstStyle/>
        <a:p>
          <a:endParaRPr lang="en-US"/>
        </a:p>
      </dgm:t>
    </dgm:pt>
    <dgm:pt modelId="{D9E64EF8-C620-4D75-B8F2-E59E4257CE19}">
      <dgm:prSet phldrT="[Text]" custT="1"/>
      <dgm:spPr/>
      <dgm:t>
        <a:bodyPr/>
        <a:lstStyle/>
        <a:p>
          <a:pPr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en-US" sz="1800" dirty="0"/>
            <a:t>Disbursements have stalled due to review of BHCPF operating guidelines</a:t>
          </a:r>
        </a:p>
      </dgm:t>
    </dgm:pt>
    <dgm:pt modelId="{9E7CBD56-7364-48EB-BBBA-D8521EAC8CC5}" type="parTrans" cxnId="{A20ED0A0-B0A6-4C3A-ABF4-ED700B6EF961}">
      <dgm:prSet/>
      <dgm:spPr/>
      <dgm:t>
        <a:bodyPr/>
        <a:lstStyle/>
        <a:p>
          <a:endParaRPr lang="en-US"/>
        </a:p>
      </dgm:t>
    </dgm:pt>
    <dgm:pt modelId="{41553D83-E1FE-4278-B50F-FA05AD7B9362}" type="sibTrans" cxnId="{A20ED0A0-B0A6-4C3A-ABF4-ED700B6EF961}">
      <dgm:prSet/>
      <dgm:spPr/>
      <dgm:t>
        <a:bodyPr/>
        <a:lstStyle/>
        <a:p>
          <a:endParaRPr lang="en-US"/>
        </a:p>
      </dgm:t>
    </dgm:pt>
    <dgm:pt modelId="{3332FDC2-42C8-446D-855C-CFBCB3D0A2B5}">
      <dgm:prSet phldrT="[Text]" custT="1"/>
      <dgm:spPr/>
      <dgm:t>
        <a:bodyPr/>
        <a:lstStyle/>
        <a:p>
          <a:pPr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en-US" sz="1800" dirty="0">
              <a:solidFill>
                <a:schemeClr val="tx1"/>
              </a:solidFill>
            </a:rPr>
            <a:t>Only 20 states have established State Steering Committee</a:t>
          </a:r>
          <a:endParaRPr lang="en-US" sz="1800" dirty="0"/>
        </a:p>
      </dgm:t>
    </dgm:pt>
    <dgm:pt modelId="{40920E5E-459A-423E-B1D7-70E1E61A0E9E}" type="parTrans" cxnId="{D5BFE3B0-904F-47EF-B22D-703604C41939}">
      <dgm:prSet/>
      <dgm:spPr/>
      <dgm:t>
        <a:bodyPr/>
        <a:lstStyle/>
        <a:p>
          <a:endParaRPr lang="en-US"/>
        </a:p>
      </dgm:t>
    </dgm:pt>
    <dgm:pt modelId="{DDFC999C-D388-48B0-8BF8-F1009EFDED08}" type="sibTrans" cxnId="{D5BFE3B0-904F-47EF-B22D-703604C41939}">
      <dgm:prSet/>
      <dgm:spPr/>
      <dgm:t>
        <a:bodyPr/>
        <a:lstStyle/>
        <a:p>
          <a:endParaRPr lang="en-US"/>
        </a:p>
      </dgm:t>
    </dgm:pt>
    <dgm:pt modelId="{133A91CD-6D6E-400E-BBB4-EFCCF1653A37}" type="pres">
      <dgm:prSet presAssocID="{7F01BAAE-3670-4870-B310-7023758EE863}" presName="linear" presStyleCnt="0">
        <dgm:presLayoutVars>
          <dgm:dir/>
          <dgm:resizeHandles val="exact"/>
        </dgm:presLayoutVars>
      </dgm:prSet>
      <dgm:spPr/>
    </dgm:pt>
    <dgm:pt modelId="{4631AF9E-3425-4822-A24E-AEA053CADC57}" type="pres">
      <dgm:prSet presAssocID="{755616E6-4502-4EB6-80ED-76E79873068B}" presName="comp" presStyleCnt="0"/>
      <dgm:spPr/>
    </dgm:pt>
    <dgm:pt modelId="{2ED0AF90-5350-480C-8986-D63D0FDF6586}" type="pres">
      <dgm:prSet presAssocID="{755616E6-4502-4EB6-80ED-76E79873068B}" presName="box" presStyleLbl="node1" presStyleIdx="0" presStyleCnt="2" custScaleY="89308" custLinFactNeighborY="-67"/>
      <dgm:spPr/>
    </dgm:pt>
    <dgm:pt modelId="{C87F802D-82E0-401F-B7B5-2477C91ED06E}" type="pres">
      <dgm:prSet presAssocID="{755616E6-4502-4EB6-80ED-76E79873068B}" presName="img" presStyleLbl="fgImgPlace1" presStyleIdx="0" presStyleCnt="2" custScaleX="74191" custScaleY="52290"/>
      <dgm:spPr>
        <a:blipFill>
          <a:blip xmlns:r="http://schemas.openxmlformats.org/officeDocument/2006/relationships" r:embed="rId1"/>
          <a:srcRect/>
          <a:stretch>
            <a:fillRect t="-19000" b="-19000"/>
          </a:stretch>
        </a:blipFill>
      </dgm:spPr>
    </dgm:pt>
    <dgm:pt modelId="{FBBE9A1B-5D71-4C88-8323-4273F0C09887}" type="pres">
      <dgm:prSet presAssocID="{755616E6-4502-4EB6-80ED-76E79873068B}" presName="text" presStyleLbl="node1" presStyleIdx="0" presStyleCnt="2">
        <dgm:presLayoutVars>
          <dgm:bulletEnabled val="1"/>
        </dgm:presLayoutVars>
      </dgm:prSet>
      <dgm:spPr/>
    </dgm:pt>
    <dgm:pt modelId="{CD522486-77DC-4B03-A132-4CBC0BF58B41}" type="pres">
      <dgm:prSet presAssocID="{49A84CC8-8C88-42A1-BA9F-AAB4FD854083}" presName="spacer" presStyleCnt="0"/>
      <dgm:spPr/>
    </dgm:pt>
    <dgm:pt modelId="{E2D2A3DE-4B9F-4251-AA34-FC021034A993}" type="pres">
      <dgm:prSet presAssocID="{79D6621D-EFE1-411C-A20C-80AB4048E68C}" presName="comp" presStyleCnt="0"/>
      <dgm:spPr/>
    </dgm:pt>
    <dgm:pt modelId="{07C475E3-E5A7-4242-BA00-A64A25FA50C6}" type="pres">
      <dgm:prSet presAssocID="{79D6621D-EFE1-411C-A20C-80AB4048E68C}" presName="box" presStyleLbl="node1" presStyleIdx="1" presStyleCnt="2" custScaleY="81193" custLinFactNeighborX="-1731" custLinFactNeighborY="-1217"/>
      <dgm:spPr/>
    </dgm:pt>
    <dgm:pt modelId="{59B47F59-31A3-495E-AAE6-0F49B61AF056}" type="pres">
      <dgm:prSet presAssocID="{79D6621D-EFE1-411C-A20C-80AB4048E68C}" presName="img" presStyleLbl="fgImgPlace1" presStyleIdx="1" presStyleCnt="2" custScaleX="74191" custScaleY="41747"/>
      <dgm:spPr>
        <a:blipFill rotWithShape="1">
          <a:blip xmlns:r="http://schemas.openxmlformats.org/officeDocument/2006/relationships" r:embed="rId2"/>
          <a:srcRect/>
          <a:stretch>
            <a:fillRect t="-27000" b="-27000"/>
          </a:stretch>
        </a:blipFill>
      </dgm:spPr>
    </dgm:pt>
    <dgm:pt modelId="{17EF4AB4-F721-48C7-B322-05A75F7719E4}" type="pres">
      <dgm:prSet presAssocID="{79D6621D-EFE1-411C-A20C-80AB4048E68C}" presName="text" presStyleLbl="node1" presStyleIdx="1" presStyleCnt="2">
        <dgm:presLayoutVars>
          <dgm:bulletEnabled val="1"/>
        </dgm:presLayoutVars>
      </dgm:prSet>
      <dgm:spPr/>
    </dgm:pt>
  </dgm:ptLst>
  <dgm:cxnLst>
    <dgm:cxn modelId="{7BAEFC15-D5EE-4BA4-B690-A058CC794AB4}" type="presOf" srcId="{755616E6-4502-4EB6-80ED-76E79873068B}" destId="{2ED0AF90-5350-480C-8986-D63D0FDF6586}" srcOrd="0" destOrd="0" presId="urn:microsoft.com/office/officeart/2005/8/layout/vList4"/>
    <dgm:cxn modelId="{B7208819-24F7-4A03-A52C-C71B50020061}" type="presOf" srcId="{7F01BAAE-3670-4870-B310-7023758EE863}" destId="{133A91CD-6D6E-400E-BBB4-EFCCF1653A37}" srcOrd="0" destOrd="0" presId="urn:microsoft.com/office/officeart/2005/8/layout/vList4"/>
    <dgm:cxn modelId="{857BBA25-ED49-45CE-B485-78BF8E520341}" type="presOf" srcId="{D9E64EF8-C620-4D75-B8F2-E59E4257CE19}" destId="{2ED0AF90-5350-480C-8986-D63D0FDF6586}" srcOrd="0" destOrd="2" presId="urn:microsoft.com/office/officeart/2005/8/layout/vList4"/>
    <dgm:cxn modelId="{2BB2D631-2C17-4664-9CC9-849D1875D717}" srcId="{79D6621D-EFE1-411C-A20C-80AB4048E68C}" destId="{7FC5CB78-DFF9-403E-AA49-89A00F9ABAD7}" srcOrd="1" destOrd="0" parTransId="{B5BB9CE5-AC2A-4D7E-8ACA-97FD13287AEA}" sibTransId="{D98F9CAC-4056-499A-B129-9DD30BD9024D}"/>
    <dgm:cxn modelId="{814F8C34-DBA2-4B66-A6DB-8FB084917EC3}" srcId="{755616E6-4502-4EB6-80ED-76E79873068B}" destId="{3B31436C-576E-4DD5-940F-7D48D9DA4BF1}" srcOrd="0" destOrd="0" parTransId="{72844D3B-0C37-44EA-871D-64415E926B16}" sibTransId="{6897FBF6-3324-4197-B576-76D924936AA4}"/>
    <dgm:cxn modelId="{D099BE5D-5111-48F3-84D6-82E384213551}" srcId="{7F01BAAE-3670-4870-B310-7023758EE863}" destId="{79D6621D-EFE1-411C-A20C-80AB4048E68C}" srcOrd="1" destOrd="0" parTransId="{86E3A3D6-FEDD-4D1D-A373-69DF2F35B9EC}" sibTransId="{DB8BC42E-71D5-4C85-BB02-09477B3ACA4C}"/>
    <dgm:cxn modelId="{EC06196E-8CF8-4F4A-A8DD-C39C32D371D0}" type="presOf" srcId="{3B31436C-576E-4DD5-940F-7D48D9DA4BF1}" destId="{FBBE9A1B-5D71-4C88-8323-4273F0C09887}" srcOrd="1" destOrd="1" presId="urn:microsoft.com/office/officeart/2005/8/layout/vList4"/>
    <dgm:cxn modelId="{3A5E554E-8F20-4CEE-B8F3-D8949EC36CB5}" type="presOf" srcId="{7FC5CB78-DFF9-403E-AA49-89A00F9ABAD7}" destId="{07C475E3-E5A7-4242-BA00-A64A25FA50C6}" srcOrd="0" destOrd="2" presId="urn:microsoft.com/office/officeart/2005/8/layout/vList4"/>
    <dgm:cxn modelId="{AC030870-0C5A-48F6-A4E2-37373431AF84}" type="presOf" srcId="{3332FDC2-42C8-446D-855C-CFBCB3D0A2B5}" destId="{2ED0AF90-5350-480C-8986-D63D0FDF6586}" srcOrd="0" destOrd="3" presId="urn:microsoft.com/office/officeart/2005/8/layout/vList4"/>
    <dgm:cxn modelId="{911DDE71-834E-49FC-94A5-E6635C3E4D7A}" type="presOf" srcId="{A310CDC7-BB39-4FD5-BE9F-A9504FE1224E}" destId="{17EF4AB4-F721-48C7-B322-05A75F7719E4}" srcOrd="1" destOrd="1" presId="urn:microsoft.com/office/officeart/2005/8/layout/vList4"/>
    <dgm:cxn modelId="{9CD29286-5550-469D-8849-76A5CC337696}" type="presOf" srcId="{755616E6-4502-4EB6-80ED-76E79873068B}" destId="{FBBE9A1B-5D71-4C88-8323-4273F0C09887}" srcOrd="1" destOrd="0" presId="urn:microsoft.com/office/officeart/2005/8/layout/vList4"/>
    <dgm:cxn modelId="{A20ED0A0-B0A6-4C3A-ABF4-ED700B6EF961}" srcId="{755616E6-4502-4EB6-80ED-76E79873068B}" destId="{D9E64EF8-C620-4D75-B8F2-E59E4257CE19}" srcOrd="1" destOrd="0" parTransId="{9E7CBD56-7364-48EB-BBBA-D8521EAC8CC5}" sibTransId="{41553D83-E1FE-4278-B50F-FA05AD7B9362}"/>
    <dgm:cxn modelId="{89681AA3-5895-4E12-AB19-284A5333FD80}" type="presOf" srcId="{3332FDC2-42C8-446D-855C-CFBCB3D0A2B5}" destId="{FBBE9A1B-5D71-4C88-8323-4273F0C09887}" srcOrd="1" destOrd="3" presId="urn:microsoft.com/office/officeart/2005/8/layout/vList4"/>
    <dgm:cxn modelId="{068D5BA8-70B2-44AE-B3AD-15D302189863}" srcId="{7F01BAAE-3670-4870-B310-7023758EE863}" destId="{755616E6-4502-4EB6-80ED-76E79873068B}" srcOrd="0" destOrd="0" parTransId="{A0A14DD0-B2F3-45FD-B16B-BAFE14036575}" sibTransId="{49A84CC8-8C88-42A1-BA9F-AAB4FD854083}"/>
    <dgm:cxn modelId="{D5BFE3B0-904F-47EF-B22D-703604C41939}" srcId="{755616E6-4502-4EB6-80ED-76E79873068B}" destId="{3332FDC2-42C8-446D-855C-CFBCB3D0A2B5}" srcOrd="2" destOrd="0" parTransId="{40920E5E-459A-423E-B1D7-70E1E61A0E9E}" sibTransId="{DDFC999C-D388-48B0-8BF8-F1009EFDED08}"/>
    <dgm:cxn modelId="{ADC365B6-93D0-4079-BAB8-9FB7ECBE4D2D}" type="presOf" srcId="{229EA047-7509-4775-A5DA-EB994254C8AA}" destId="{17EF4AB4-F721-48C7-B322-05A75F7719E4}" srcOrd="1" destOrd="3" presId="urn:microsoft.com/office/officeart/2005/8/layout/vList4"/>
    <dgm:cxn modelId="{8143FDB6-42FE-46B8-9C0F-DB3BED1ECC43}" type="presOf" srcId="{3B31436C-576E-4DD5-940F-7D48D9DA4BF1}" destId="{2ED0AF90-5350-480C-8986-D63D0FDF6586}" srcOrd="0" destOrd="1" presId="urn:microsoft.com/office/officeart/2005/8/layout/vList4"/>
    <dgm:cxn modelId="{F01E14BE-7651-4A47-B4D7-14F959B54437}" type="presOf" srcId="{7FC5CB78-DFF9-403E-AA49-89A00F9ABAD7}" destId="{17EF4AB4-F721-48C7-B322-05A75F7719E4}" srcOrd="1" destOrd="2" presId="urn:microsoft.com/office/officeart/2005/8/layout/vList4"/>
    <dgm:cxn modelId="{5E204AC1-B531-49A9-8C1A-9674F9DACCCF}" srcId="{79D6621D-EFE1-411C-A20C-80AB4048E68C}" destId="{A310CDC7-BB39-4FD5-BE9F-A9504FE1224E}" srcOrd="0" destOrd="0" parTransId="{B199FA96-EA43-45B0-9A54-3B1E7E4E52FF}" sibTransId="{F0427242-8472-4FB4-A473-CEA7AF0F2981}"/>
    <dgm:cxn modelId="{804005CC-CEA0-4739-8DD7-38171DF0AE51}" type="presOf" srcId="{D9E64EF8-C620-4D75-B8F2-E59E4257CE19}" destId="{FBBE9A1B-5D71-4C88-8323-4273F0C09887}" srcOrd="1" destOrd="2" presId="urn:microsoft.com/office/officeart/2005/8/layout/vList4"/>
    <dgm:cxn modelId="{51B39AD3-2A6D-4951-9E4D-E7F2A1763389}" type="presOf" srcId="{A310CDC7-BB39-4FD5-BE9F-A9504FE1224E}" destId="{07C475E3-E5A7-4242-BA00-A64A25FA50C6}" srcOrd="0" destOrd="1" presId="urn:microsoft.com/office/officeart/2005/8/layout/vList4"/>
    <dgm:cxn modelId="{5C760CD7-D8F5-4D65-AC69-AFC97CA403EC}" type="presOf" srcId="{79D6621D-EFE1-411C-A20C-80AB4048E68C}" destId="{17EF4AB4-F721-48C7-B322-05A75F7719E4}" srcOrd="1" destOrd="0" presId="urn:microsoft.com/office/officeart/2005/8/layout/vList4"/>
    <dgm:cxn modelId="{AA764BF6-B0E7-4228-9E9F-113D742191D7}" srcId="{79D6621D-EFE1-411C-A20C-80AB4048E68C}" destId="{229EA047-7509-4775-A5DA-EB994254C8AA}" srcOrd="2" destOrd="0" parTransId="{5C950EA5-113A-4EAF-B1EA-E3A811A2FF7C}" sibTransId="{5CBB749F-C146-445D-8C49-CF756B860691}"/>
    <dgm:cxn modelId="{AD4FEFF9-D3CC-454B-ABD7-9D23E1DBC691}" type="presOf" srcId="{229EA047-7509-4775-A5DA-EB994254C8AA}" destId="{07C475E3-E5A7-4242-BA00-A64A25FA50C6}" srcOrd="0" destOrd="3" presId="urn:microsoft.com/office/officeart/2005/8/layout/vList4"/>
    <dgm:cxn modelId="{F7504FFF-5867-4518-8190-58AEF7C8373C}" type="presOf" srcId="{79D6621D-EFE1-411C-A20C-80AB4048E68C}" destId="{07C475E3-E5A7-4242-BA00-A64A25FA50C6}" srcOrd="0" destOrd="0" presId="urn:microsoft.com/office/officeart/2005/8/layout/vList4"/>
    <dgm:cxn modelId="{CC728D52-8FA9-4BB8-B5AA-A00B985EB251}" type="presParOf" srcId="{133A91CD-6D6E-400E-BBB4-EFCCF1653A37}" destId="{4631AF9E-3425-4822-A24E-AEA053CADC57}" srcOrd="0" destOrd="0" presId="urn:microsoft.com/office/officeart/2005/8/layout/vList4"/>
    <dgm:cxn modelId="{48ED836A-2038-4DAC-A15E-CA6AF57AC39A}" type="presParOf" srcId="{4631AF9E-3425-4822-A24E-AEA053CADC57}" destId="{2ED0AF90-5350-480C-8986-D63D0FDF6586}" srcOrd="0" destOrd="0" presId="urn:microsoft.com/office/officeart/2005/8/layout/vList4"/>
    <dgm:cxn modelId="{DE29072E-665C-43EB-A6E2-6C1F1766DE4E}" type="presParOf" srcId="{4631AF9E-3425-4822-A24E-AEA053CADC57}" destId="{C87F802D-82E0-401F-B7B5-2477C91ED06E}" srcOrd="1" destOrd="0" presId="urn:microsoft.com/office/officeart/2005/8/layout/vList4"/>
    <dgm:cxn modelId="{C63E5F47-0AA6-49A2-B8B2-AEBCE79A77BC}" type="presParOf" srcId="{4631AF9E-3425-4822-A24E-AEA053CADC57}" destId="{FBBE9A1B-5D71-4C88-8323-4273F0C09887}" srcOrd="2" destOrd="0" presId="urn:microsoft.com/office/officeart/2005/8/layout/vList4"/>
    <dgm:cxn modelId="{2D3E74C5-FC40-4809-8E6A-923F2DF17E31}" type="presParOf" srcId="{133A91CD-6D6E-400E-BBB4-EFCCF1653A37}" destId="{CD522486-77DC-4B03-A132-4CBC0BF58B41}" srcOrd="1" destOrd="0" presId="urn:microsoft.com/office/officeart/2005/8/layout/vList4"/>
    <dgm:cxn modelId="{F63F9FC1-4868-4A00-8805-357CD0F813DE}" type="presParOf" srcId="{133A91CD-6D6E-400E-BBB4-EFCCF1653A37}" destId="{E2D2A3DE-4B9F-4251-AA34-FC021034A993}" srcOrd="2" destOrd="0" presId="urn:microsoft.com/office/officeart/2005/8/layout/vList4"/>
    <dgm:cxn modelId="{214B455C-28E1-4F5B-B9A0-F526BC3425FD}" type="presParOf" srcId="{E2D2A3DE-4B9F-4251-AA34-FC021034A993}" destId="{07C475E3-E5A7-4242-BA00-A64A25FA50C6}" srcOrd="0" destOrd="0" presId="urn:microsoft.com/office/officeart/2005/8/layout/vList4"/>
    <dgm:cxn modelId="{CA562C7C-35E8-4CD7-9564-18F42913C84B}" type="presParOf" srcId="{E2D2A3DE-4B9F-4251-AA34-FC021034A993}" destId="{59B47F59-31A3-495E-AAE6-0F49B61AF056}" srcOrd="1" destOrd="0" presId="urn:microsoft.com/office/officeart/2005/8/layout/vList4"/>
    <dgm:cxn modelId="{E6F79480-01A0-4E8F-AAB1-DC6A20AED6CC}" type="presParOf" srcId="{E2D2A3DE-4B9F-4251-AA34-FC021034A993}" destId="{17EF4AB4-F721-48C7-B322-05A75F7719E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4054F9-D570-429F-BA34-E217056A7191}" type="doc">
      <dgm:prSet loTypeId="urn:microsoft.com/office/officeart/2005/8/layout/vList4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691CC81-5380-449B-9507-15F1A0E97D8B}">
      <dgm:prSet phldrT="[Text]" custT="1"/>
      <dgm:spPr/>
      <dgm:t>
        <a:bodyPr/>
        <a:lstStyle/>
        <a:p>
          <a:pPr>
            <a:lnSpc>
              <a:spcPct val="90000"/>
            </a:lnSpc>
          </a:pPr>
          <a:r>
            <a:rPr lang="en-US" sz="2800" dirty="0"/>
            <a:t>PHCUOR</a:t>
          </a:r>
        </a:p>
      </dgm:t>
    </dgm:pt>
    <dgm:pt modelId="{3521A623-712E-477F-971D-4370629EB226}" type="parTrans" cxnId="{A76B1AED-475B-4476-A9AA-3F645DB5AE7E}">
      <dgm:prSet/>
      <dgm:spPr/>
      <dgm:t>
        <a:bodyPr/>
        <a:lstStyle/>
        <a:p>
          <a:endParaRPr lang="en-US"/>
        </a:p>
      </dgm:t>
    </dgm:pt>
    <dgm:pt modelId="{8A848CF6-0433-495E-AE62-3F27A9ABEAC6}" type="sibTrans" cxnId="{A76B1AED-475B-4476-A9AA-3F645DB5AE7E}">
      <dgm:prSet/>
      <dgm:spPr/>
      <dgm:t>
        <a:bodyPr/>
        <a:lstStyle/>
        <a:p>
          <a:endParaRPr lang="en-US"/>
        </a:p>
      </dgm:t>
    </dgm:pt>
    <dgm:pt modelId="{F038ED96-F953-4E1A-AC2F-D2E00D314F8F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sz="1900" dirty="0"/>
            <a:t>All States have created a SPHCB</a:t>
          </a:r>
        </a:p>
      </dgm:t>
    </dgm:pt>
    <dgm:pt modelId="{1C652F30-88EC-46DC-9286-166F7D941809}" type="parTrans" cxnId="{414A3DC5-B520-434C-9706-D997D0653357}">
      <dgm:prSet/>
      <dgm:spPr/>
      <dgm:t>
        <a:bodyPr/>
        <a:lstStyle/>
        <a:p>
          <a:endParaRPr lang="en-US"/>
        </a:p>
      </dgm:t>
    </dgm:pt>
    <dgm:pt modelId="{5E5E6796-97B6-4C12-AC41-B442AEF9CD9D}" type="sibTrans" cxnId="{414A3DC5-B520-434C-9706-D997D0653357}">
      <dgm:prSet/>
      <dgm:spPr/>
      <dgm:t>
        <a:bodyPr/>
        <a:lstStyle/>
        <a:p>
          <a:endParaRPr lang="en-US"/>
        </a:p>
      </dgm:t>
    </dgm:pt>
    <dgm:pt modelId="{D2031FDF-A7F1-48BA-BBF0-52FBD6839ECE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sz="1900" dirty="0"/>
            <a:t>30 states have developed  MSP approved by the Governor</a:t>
          </a:r>
        </a:p>
      </dgm:t>
    </dgm:pt>
    <dgm:pt modelId="{F8E563CB-9A3A-4EF1-9929-1B166FFB563D}" type="parTrans" cxnId="{10B88A23-DBD1-4A40-A5CB-68EDABEDF416}">
      <dgm:prSet/>
      <dgm:spPr/>
      <dgm:t>
        <a:bodyPr/>
        <a:lstStyle/>
        <a:p>
          <a:endParaRPr lang="en-US"/>
        </a:p>
      </dgm:t>
    </dgm:pt>
    <dgm:pt modelId="{1859FC75-D96B-4377-BD52-82943CEA7A4F}" type="sibTrans" cxnId="{10B88A23-DBD1-4A40-A5CB-68EDABEDF416}">
      <dgm:prSet/>
      <dgm:spPr/>
      <dgm:t>
        <a:bodyPr/>
        <a:lstStyle/>
        <a:p>
          <a:endParaRPr lang="en-US"/>
        </a:p>
      </dgm:t>
    </dgm:pt>
    <dgm:pt modelId="{47740737-86C6-4263-836A-B598EA51BF95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sz="1900" dirty="0"/>
            <a:t>21 states have moved PHC staff from MDAs to SPHCDA</a:t>
          </a:r>
        </a:p>
      </dgm:t>
    </dgm:pt>
    <dgm:pt modelId="{A2C31DB8-7D20-444D-A5BF-DF50D33157FB}" type="parTrans" cxnId="{094528B8-7EE0-4E96-BD7D-E0E345DE7D1C}">
      <dgm:prSet/>
      <dgm:spPr/>
      <dgm:t>
        <a:bodyPr/>
        <a:lstStyle/>
        <a:p>
          <a:endParaRPr lang="en-US"/>
        </a:p>
      </dgm:t>
    </dgm:pt>
    <dgm:pt modelId="{50CF0C77-1ED1-4AD7-8CCA-4659F0182A79}" type="sibTrans" cxnId="{094528B8-7EE0-4E96-BD7D-E0E345DE7D1C}">
      <dgm:prSet/>
      <dgm:spPr/>
      <dgm:t>
        <a:bodyPr/>
        <a:lstStyle/>
        <a:p>
          <a:endParaRPr lang="en-US"/>
        </a:p>
      </dgm:t>
    </dgm:pt>
    <dgm:pt modelId="{631BE855-CF7D-4CBF-8449-470C46465E22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sz="1900" dirty="0">
              <a:solidFill>
                <a:srgbClr val="FF0000"/>
              </a:solidFill>
            </a:rPr>
            <a:t>Only 9 states have moved key PHC programs to SPHCDA</a:t>
          </a:r>
        </a:p>
      </dgm:t>
    </dgm:pt>
    <dgm:pt modelId="{28BC8B90-9B83-43AA-B5B4-5F0C996B1249}" type="parTrans" cxnId="{86420556-6372-4EEE-8A69-C4E11C51FCFE}">
      <dgm:prSet/>
      <dgm:spPr/>
      <dgm:t>
        <a:bodyPr/>
        <a:lstStyle/>
        <a:p>
          <a:endParaRPr lang="en-US"/>
        </a:p>
      </dgm:t>
    </dgm:pt>
    <dgm:pt modelId="{635594BF-6F78-4D76-97C6-91ECA9080385}" type="sibTrans" cxnId="{86420556-6372-4EEE-8A69-C4E11C51FCFE}">
      <dgm:prSet/>
      <dgm:spPr/>
      <dgm:t>
        <a:bodyPr/>
        <a:lstStyle/>
        <a:p>
          <a:endParaRPr lang="en-US"/>
        </a:p>
      </dgm:t>
    </dgm:pt>
    <dgm:pt modelId="{AE268A6B-A524-428C-BFE8-A467471743CB}">
      <dgm:prSet phldrT="[Text]"/>
      <dgm:spPr/>
      <dgm:t>
        <a:bodyPr/>
        <a:lstStyle/>
        <a:p>
          <a:pPr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en-US" sz="1900" dirty="0"/>
            <a:t>Prelim analysis of Scorecard 5 shows progress being made </a:t>
          </a:r>
        </a:p>
      </dgm:t>
    </dgm:pt>
    <dgm:pt modelId="{1BD4A1C2-02B4-4E96-A7AC-03E3916D8C36}" type="sibTrans" cxnId="{986029E4-0021-49EF-99BF-C1C82891BC92}">
      <dgm:prSet/>
      <dgm:spPr/>
      <dgm:t>
        <a:bodyPr/>
        <a:lstStyle/>
        <a:p>
          <a:endParaRPr lang="en-US"/>
        </a:p>
      </dgm:t>
    </dgm:pt>
    <dgm:pt modelId="{9477462D-B7AD-432D-A3BD-C0D61A16F7E0}" type="parTrans" cxnId="{986029E4-0021-49EF-99BF-C1C82891BC92}">
      <dgm:prSet/>
      <dgm:spPr/>
      <dgm:t>
        <a:bodyPr/>
        <a:lstStyle/>
        <a:p>
          <a:endParaRPr lang="en-US"/>
        </a:p>
      </dgm:t>
    </dgm:pt>
    <dgm:pt modelId="{7B3CFFC5-16BE-4962-88FE-8211FB3D82A7}" type="pres">
      <dgm:prSet presAssocID="{764054F9-D570-429F-BA34-E217056A7191}" presName="linear" presStyleCnt="0">
        <dgm:presLayoutVars>
          <dgm:dir/>
          <dgm:resizeHandles val="exact"/>
        </dgm:presLayoutVars>
      </dgm:prSet>
      <dgm:spPr/>
    </dgm:pt>
    <dgm:pt modelId="{CED74420-3717-46D6-9632-E96291E86D85}" type="pres">
      <dgm:prSet presAssocID="{C691CC81-5380-449B-9507-15F1A0E97D8B}" presName="comp" presStyleCnt="0"/>
      <dgm:spPr/>
    </dgm:pt>
    <dgm:pt modelId="{BCF628E0-1946-45B2-A7CF-01BD0D6FB512}" type="pres">
      <dgm:prSet presAssocID="{C691CC81-5380-449B-9507-15F1A0E97D8B}" presName="box" presStyleLbl="node1" presStyleIdx="0" presStyleCnt="1"/>
      <dgm:spPr/>
    </dgm:pt>
    <dgm:pt modelId="{8D23D2DB-A1C9-4599-A29E-05B5C77FBCA2}" type="pres">
      <dgm:prSet presAssocID="{C691CC81-5380-449B-9507-15F1A0E97D8B}" presName="img" presStyleLbl="fgImgPlace1" presStyleIdx="0" presStyleCnt="1" custScaleX="82269" custScaleY="34544" custLinFactNeighborX="-14653" custLinFactNeighborY="-11574"/>
      <dgm:spPr>
        <a:blipFill>
          <a:blip xmlns:r="http://schemas.openxmlformats.org/officeDocument/2006/relationships" r:embed="rId1"/>
          <a:srcRect/>
          <a:stretch>
            <a:fillRect l="-29000" r="-29000"/>
          </a:stretch>
        </a:blipFill>
      </dgm:spPr>
    </dgm:pt>
    <dgm:pt modelId="{B797C47A-B23E-4ACE-93BD-454550AAADE8}" type="pres">
      <dgm:prSet presAssocID="{C691CC81-5380-449B-9507-15F1A0E97D8B}" presName="text" presStyleLbl="node1" presStyleIdx="0" presStyleCnt="1">
        <dgm:presLayoutVars>
          <dgm:bulletEnabled val="1"/>
        </dgm:presLayoutVars>
      </dgm:prSet>
      <dgm:spPr/>
    </dgm:pt>
  </dgm:ptLst>
  <dgm:cxnLst>
    <dgm:cxn modelId="{73E84100-DCA6-4EEA-88D7-5A5E589BC54E}" type="presOf" srcId="{AE268A6B-A524-428C-BFE8-A467471743CB}" destId="{BCF628E0-1946-45B2-A7CF-01BD0D6FB512}" srcOrd="0" destOrd="1" presId="urn:microsoft.com/office/officeart/2005/8/layout/vList4"/>
    <dgm:cxn modelId="{10B88A23-DBD1-4A40-A5CB-68EDABEDF416}" srcId="{C691CC81-5380-449B-9507-15F1A0E97D8B}" destId="{D2031FDF-A7F1-48BA-BBF0-52FBD6839ECE}" srcOrd="2" destOrd="0" parTransId="{F8E563CB-9A3A-4EF1-9929-1B166FFB563D}" sibTransId="{1859FC75-D96B-4377-BD52-82943CEA7A4F}"/>
    <dgm:cxn modelId="{D1AFE533-82FC-448F-A4E3-16ECE7C51F8D}" type="presOf" srcId="{AE268A6B-A524-428C-BFE8-A467471743CB}" destId="{B797C47A-B23E-4ACE-93BD-454550AAADE8}" srcOrd="1" destOrd="1" presId="urn:microsoft.com/office/officeart/2005/8/layout/vList4"/>
    <dgm:cxn modelId="{C73DD538-56AE-485C-B032-DBAFF96161D1}" type="presOf" srcId="{C691CC81-5380-449B-9507-15F1A0E97D8B}" destId="{B797C47A-B23E-4ACE-93BD-454550AAADE8}" srcOrd="1" destOrd="0" presId="urn:microsoft.com/office/officeart/2005/8/layout/vList4"/>
    <dgm:cxn modelId="{35020B64-98B6-4E45-B9A1-25D80D2746AA}" type="presOf" srcId="{631BE855-CF7D-4CBF-8449-470C46465E22}" destId="{BCF628E0-1946-45B2-A7CF-01BD0D6FB512}" srcOrd="0" destOrd="5" presId="urn:microsoft.com/office/officeart/2005/8/layout/vList4"/>
    <dgm:cxn modelId="{7196A56A-AD0C-406A-80CA-A6A7C5CBA36C}" type="presOf" srcId="{631BE855-CF7D-4CBF-8449-470C46465E22}" destId="{B797C47A-B23E-4ACE-93BD-454550AAADE8}" srcOrd="1" destOrd="5" presId="urn:microsoft.com/office/officeart/2005/8/layout/vList4"/>
    <dgm:cxn modelId="{605D936C-1F06-4203-A294-8573124BC6C3}" type="presOf" srcId="{764054F9-D570-429F-BA34-E217056A7191}" destId="{7B3CFFC5-16BE-4962-88FE-8211FB3D82A7}" srcOrd="0" destOrd="0" presId="urn:microsoft.com/office/officeart/2005/8/layout/vList4"/>
    <dgm:cxn modelId="{86420556-6372-4EEE-8A69-C4E11C51FCFE}" srcId="{C691CC81-5380-449B-9507-15F1A0E97D8B}" destId="{631BE855-CF7D-4CBF-8449-470C46465E22}" srcOrd="4" destOrd="0" parTransId="{28BC8B90-9B83-43AA-B5B4-5F0C996B1249}" sibTransId="{635594BF-6F78-4D76-97C6-91ECA9080385}"/>
    <dgm:cxn modelId="{F075D277-CE1A-4FE5-8E60-B2BC3A094735}" type="presOf" srcId="{F038ED96-F953-4E1A-AC2F-D2E00D314F8F}" destId="{B797C47A-B23E-4ACE-93BD-454550AAADE8}" srcOrd="1" destOrd="2" presId="urn:microsoft.com/office/officeart/2005/8/layout/vList4"/>
    <dgm:cxn modelId="{50A8F882-340A-4FA7-84EE-BA63975C8330}" type="presOf" srcId="{F038ED96-F953-4E1A-AC2F-D2E00D314F8F}" destId="{BCF628E0-1946-45B2-A7CF-01BD0D6FB512}" srcOrd="0" destOrd="2" presId="urn:microsoft.com/office/officeart/2005/8/layout/vList4"/>
    <dgm:cxn modelId="{B7D5CF96-767A-44FE-92CE-E03005433C52}" type="presOf" srcId="{D2031FDF-A7F1-48BA-BBF0-52FBD6839ECE}" destId="{BCF628E0-1946-45B2-A7CF-01BD0D6FB512}" srcOrd="0" destOrd="3" presId="urn:microsoft.com/office/officeart/2005/8/layout/vList4"/>
    <dgm:cxn modelId="{094528B8-7EE0-4E96-BD7D-E0E345DE7D1C}" srcId="{C691CC81-5380-449B-9507-15F1A0E97D8B}" destId="{47740737-86C6-4263-836A-B598EA51BF95}" srcOrd="3" destOrd="0" parTransId="{A2C31DB8-7D20-444D-A5BF-DF50D33157FB}" sibTransId="{50CF0C77-1ED1-4AD7-8CCA-4659F0182A79}"/>
    <dgm:cxn modelId="{972EE7C1-EBDA-4646-B274-DC871C02F0E9}" type="presOf" srcId="{47740737-86C6-4263-836A-B598EA51BF95}" destId="{B797C47A-B23E-4ACE-93BD-454550AAADE8}" srcOrd="1" destOrd="4" presId="urn:microsoft.com/office/officeart/2005/8/layout/vList4"/>
    <dgm:cxn modelId="{414A3DC5-B520-434C-9706-D997D0653357}" srcId="{C691CC81-5380-449B-9507-15F1A0E97D8B}" destId="{F038ED96-F953-4E1A-AC2F-D2E00D314F8F}" srcOrd="1" destOrd="0" parTransId="{1C652F30-88EC-46DC-9286-166F7D941809}" sibTransId="{5E5E6796-97B6-4C12-AC41-B442AEF9CD9D}"/>
    <dgm:cxn modelId="{49FE34D7-C8D2-426C-B940-12C156D3E593}" type="presOf" srcId="{C691CC81-5380-449B-9507-15F1A0E97D8B}" destId="{BCF628E0-1946-45B2-A7CF-01BD0D6FB512}" srcOrd="0" destOrd="0" presId="urn:microsoft.com/office/officeart/2005/8/layout/vList4"/>
    <dgm:cxn modelId="{986029E4-0021-49EF-99BF-C1C82891BC92}" srcId="{C691CC81-5380-449B-9507-15F1A0E97D8B}" destId="{AE268A6B-A524-428C-BFE8-A467471743CB}" srcOrd="0" destOrd="0" parTransId="{9477462D-B7AD-432D-A3BD-C0D61A16F7E0}" sibTransId="{1BD4A1C2-02B4-4E96-A7AC-03E3916D8C36}"/>
    <dgm:cxn modelId="{3B8F1CE9-55E9-41BA-9C9F-654D0F6715AE}" type="presOf" srcId="{47740737-86C6-4263-836A-B598EA51BF95}" destId="{BCF628E0-1946-45B2-A7CF-01BD0D6FB512}" srcOrd="0" destOrd="4" presId="urn:microsoft.com/office/officeart/2005/8/layout/vList4"/>
    <dgm:cxn modelId="{A76B1AED-475B-4476-A9AA-3F645DB5AE7E}" srcId="{764054F9-D570-429F-BA34-E217056A7191}" destId="{C691CC81-5380-449B-9507-15F1A0E97D8B}" srcOrd="0" destOrd="0" parTransId="{3521A623-712E-477F-971D-4370629EB226}" sibTransId="{8A848CF6-0433-495E-AE62-3F27A9ABEAC6}"/>
    <dgm:cxn modelId="{45EF49FC-F781-4B66-9104-03F7D21FE644}" type="presOf" srcId="{D2031FDF-A7F1-48BA-BBF0-52FBD6839ECE}" destId="{B797C47A-B23E-4ACE-93BD-454550AAADE8}" srcOrd="1" destOrd="3" presId="urn:microsoft.com/office/officeart/2005/8/layout/vList4"/>
    <dgm:cxn modelId="{0F63199A-20BA-40EF-9D48-73216F39EB32}" type="presParOf" srcId="{7B3CFFC5-16BE-4962-88FE-8211FB3D82A7}" destId="{CED74420-3717-46D6-9632-E96291E86D85}" srcOrd="0" destOrd="0" presId="urn:microsoft.com/office/officeart/2005/8/layout/vList4"/>
    <dgm:cxn modelId="{6905DEBA-6A8C-43A0-92BB-E48F1403040B}" type="presParOf" srcId="{CED74420-3717-46D6-9632-E96291E86D85}" destId="{BCF628E0-1946-45B2-A7CF-01BD0D6FB512}" srcOrd="0" destOrd="0" presId="urn:microsoft.com/office/officeart/2005/8/layout/vList4"/>
    <dgm:cxn modelId="{83137C0F-C6ED-4338-BA7D-623219FEADB4}" type="presParOf" srcId="{CED74420-3717-46D6-9632-E96291E86D85}" destId="{8D23D2DB-A1C9-4599-A29E-05B5C77FBCA2}" srcOrd="1" destOrd="0" presId="urn:microsoft.com/office/officeart/2005/8/layout/vList4"/>
    <dgm:cxn modelId="{8F41B834-48B2-4865-8FAC-4751A6A1D7AD}" type="presParOf" srcId="{CED74420-3717-46D6-9632-E96291E86D85}" destId="{B797C47A-B23E-4ACE-93BD-454550AAADE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C3665-04EA-4F7D-ACA4-7B2A8AF31717}">
      <dsp:nvSpPr>
        <dsp:cNvPr id="0" name=""/>
        <dsp:cNvSpPr/>
      </dsp:nvSpPr>
      <dsp:spPr>
        <a:xfrm>
          <a:off x="504053" y="278378"/>
          <a:ext cx="2534385" cy="239941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Implement the Seattle Commitment</a:t>
          </a:r>
        </a:p>
      </dsp:txBody>
      <dsp:txXfrm>
        <a:off x="875205" y="629764"/>
        <a:ext cx="1792081" cy="1696639"/>
      </dsp:txXfrm>
    </dsp:sp>
    <dsp:sp modelId="{AB4E6993-6AA8-4739-B963-21D5D98586EF}">
      <dsp:nvSpPr>
        <dsp:cNvPr id="0" name=""/>
        <dsp:cNvSpPr/>
      </dsp:nvSpPr>
      <dsp:spPr>
        <a:xfrm>
          <a:off x="-857414" y="-664792"/>
          <a:ext cx="6143722" cy="4910661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C0B7E-C6D0-4DF4-978A-F5795D6E1143}">
      <dsp:nvSpPr>
        <dsp:cNvPr id="0" name=""/>
        <dsp:cNvSpPr/>
      </dsp:nvSpPr>
      <dsp:spPr>
        <a:xfrm>
          <a:off x="2869523" y="0"/>
          <a:ext cx="1327974" cy="1259278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A1E893-FB9D-4605-B20F-E60653CC19C9}">
      <dsp:nvSpPr>
        <dsp:cNvPr id="0" name=""/>
        <dsp:cNvSpPr/>
      </dsp:nvSpPr>
      <dsp:spPr>
        <a:xfrm>
          <a:off x="2792120" y="209889"/>
          <a:ext cx="1211699" cy="299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endParaRPr lang="en-US" sz="1400" kern="1200" dirty="0"/>
        </a:p>
      </dsp:txBody>
      <dsp:txXfrm>
        <a:off x="2792120" y="209889"/>
        <a:ext cx="1211699" cy="299826"/>
      </dsp:txXfrm>
    </dsp:sp>
    <dsp:sp modelId="{4ECB55B1-BF09-4A7F-87D0-5D98D63844CC}">
      <dsp:nvSpPr>
        <dsp:cNvPr id="0" name=""/>
        <dsp:cNvSpPr/>
      </dsp:nvSpPr>
      <dsp:spPr>
        <a:xfrm>
          <a:off x="3444866" y="1209529"/>
          <a:ext cx="1032025" cy="959449"/>
        </a:xfrm>
        <a:prstGeom prst="ellipse">
          <a:avLst/>
        </a:prstGeom>
        <a:blipFill>
          <a:blip xmlns:r="http://schemas.openxmlformats.org/officeDocument/2006/relationships" r:embed="rId2"/>
          <a:srcRect/>
          <a:stretch>
            <a:fillRect l="-27000" r="-2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03CE62-3991-4DD6-AA0B-9357B96DD7E5}">
      <dsp:nvSpPr>
        <dsp:cNvPr id="0" name=""/>
        <dsp:cNvSpPr/>
      </dsp:nvSpPr>
      <dsp:spPr>
        <a:xfrm>
          <a:off x="3592652" y="1259297"/>
          <a:ext cx="1154857" cy="479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endParaRPr lang="en-US" sz="1400" kern="1200" dirty="0"/>
        </a:p>
      </dsp:txBody>
      <dsp:txXfrm>
        <a:off x="3592652" y="1259297"/>
        <a:ext cx="1154857" cy="479708"/>
      </dsp:txXfrm>
    </dsp:sp>
    <dsp:sp modelId="{D9E8A58B-0A7D-425F-8053-2112296282FF}">
      <dsp:nvSpPr>
        <dsp:cNvPr id="0" name=""/>
        <dsp:cNvSpPr/>
      </dsp:nvSpPr>
      <dsp:spPr>
        <a:xfrm>
          <a:off x="2794293" y="2306630"/>
          <a:ext cx="950829" cy="955833"/>
        </a:xfrm>
        <a:prstGeom prst="ellipse">
          <a:avLst/>
        </a:prstGeom>
        <a:blipFill rotWithShape="1">
          <a:blip xmlns:r="http://schemas.openxmlformats.org/officeDocument/2006/relationships" r:embed="rId3"/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BAA4C9-07A8-4688-821C-06DF13943503}">
      <dsp:nvSpPr>
        <dsp:cNvPr id="0" name=""/>
        <dsp:cNvSpPr/>
      </dsp:nvSpPr>
      <dsp:spPr>
        <a:xfrm>
          <a:off x="3532684" y="2490265"/>
          <a:ext cx="914993" cy="370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endParaRPr lang="en-US" sz="1400" kern="1200" dirty="0"/>
        </a:p>
      </dsp:txBody>
      <dsp:txXfrm>
        <a:off x="3532684" y="2490265"/>
        <a:ext cx="914993" cy="3701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4BFC0-B0A5-4CAC-8B51-FFB9BBD2D7CC}">
      <dsp:nvSpPr>
        <dsp:cNvPr id="0" name=""/>
        <dsp:cNvSpPr/>
      </dsp:nvSpPr>
      <dsp:spPr>
        <a:xfrm>
          <a:off x="0" y="66625"/>
          <a:ext cx="8568952" cy="26581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NGF/NPHCDA Technical Committee</a:t>
          </a:r>
        </a:p>
        <a:p>
          <a:pPr marL="171450" lvl="1" indent="-171450" algn="l" defTabSz="7556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NGF and NPHCDA have established a technical committee to track and promote implementation of Seattle Declaration</a:t>
          </a:r>
        </a:p>
        <a:p>
          <a:pPr marL="171450" lvl="1" indent="-171450" algn="l" defTabSz="7556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Template to guide quarterly review of PHC by SEC being prepared</a:t>
          </a:r>
        </a:p>
        <a:p>
          <a:pPr marL="171450" lvl="1" indent="-171450" algn="l" defTabSz="7556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Template to guide biannual engagement with traditional leaders on health being prepared</a:t>
          </a:r>
        </a:p>
      </dsp:txBody>
      <dsp:txXfrm>
        <a:off x="2023965" y="66625"/>
        <a:ext cx="6544986" cy="2658165"/>
      </dsp:txXfrm>
    </dsp:sp>
    <dsp:sp modelId="{64E04D2B-37E4-4CBF-AD6D-38331B9AE46C}">
      <dsp:nvSpPr>
        <dsp:cNvPr id="0" name=""/>
        <dsp:cNvSpPr/>
      </dsp:nvSpPr>
      <dsp:spPr>
        <a:xfrm>
          <a:off x="185693" y="776587"/>
          <a:ext cx="1332866" cy="92786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5185CC9-6B18-4794-9CC3-D3B5DE413E04}">
      <dsp:nvSpPr>
        <dsp:cNvPr id="0" name=""/>
        <dsp:cNvSpPr/>
      </dsp:nvSpPr>
      <dsp:spPr>
        <a:xfrm>
          <a:off x="0" y="2968340"/>
          <a:ext cx="8568952" cy="177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Honourable</a:t>
          </a:r>
          <a:r>
            <a:rPr lang="en-US" sz="2400" kern="1200" dirty="0"/>
            <a:t> Commissioners of Health Meeting</a:t>
          </a:r>
        </a:p>
        <a:p>
          <a:pPr marL="171450" lvl="1" indent="-171450" algn="l" defTabSz="7556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Objective is to onboard </a:t>
          </a:r>
          <a:r>
            <a:rPr lang="en-US" sz="1700" kern="1200" dirty="0" err="1"/>
            <a:t>HCoHs</a:t>
          </a:r>
          <a:r>
            <a:rPr lang="en-US" sz="1700" kern="1200" dirty="0"/>
            <a:t> with Seattle Commitments and strengthen collaboration for greater impact</a:t>
          </a:r>
        </a:p>
        <a:p>
          <a:pPr marL="171450" lvl="1" indent="-171450" algn="l" defTabSz="7556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Meeting to hold between February 6</a:t>
          </a:r>
          <a:r>
            <a:rPr lang="en-US" sz="1700" kern="1200" baseline="30000" dirty="0"/>
            <a:t>th</a:t>
          </a:r>
          <a:r>
            <a:rPr lang="en-US" sz="1700" kern="1200" dirty="0"/>
            <a:t> and 7th</a:t>
          </a:r>
        </a:p>
      </dsp:txBody>
      <dsp:txXfrm>
        <a:off x="2023965" y="2968340"/>
        <a:ext cx="6544986" cy="1777952"/>
      </dsp:txXfrm>
    </dsp:sp>
    <dsp:sp modelId="{DF3E07CC-F8EC-4685-8937-2A657CCBACDA}">
      <dsp:nvSpPr>
        <dsp:cNvPr id="0" name=""/>
        <dsp:cNvSpPr/>
      </dsp:nvSpPr>
      <dsp:spPr>
        <a:xfrm>
          <a:off x="355084" y="3421881"/>
          <a:ext cx="1313603" cy="84372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0AF90-5350-480C-8986-D63D0FDF6586}">
      <dsp:nvSpPr>
        <dsp:cNvPr id="0" name=""/>
        <dsp:cNvSpPr/>
      </dsp:nvSpPr>
      <dsp:spPr>
        <a:xfrm>
          <a:off x="0" y="0"/>
          <a:ext cx="8507288" cy="2385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Basic Healthcare Provision Fund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/>
            <a:t>22 states have accessed the BHCPF so far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/>
            <a:t>Disbursements have stalled due to review of BHCPF operating guidelines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solidFill>
                <a:schemeClr val="tx1"/>
              </a:solidFill>
            </a:rPr>
            <a:t>Only 20 states have established State Steering Committee</a:t>
          </a:r>
          <a:endParaRPr lang="en-US" sz="1800" kern="1200" dirty="0"/>
        </a:p>
      </dsp:txBody>
      <dsp:txXfrm>
        <a:off x="1968597" y="0"/>
        <a:ext cx="6538690" cy="2385772"/>
      </dsp:txXfrm>
    </dsp:sp>
    <dsp:sp modelId="{C87F802D-82E0-401F-B7B5-2477C91ED06E}">
      <dsp:nvSpPr>
        <dsp:cNvPr id="0" name=""/>
        <dsp:cNvSpPr/>
      </dsp:nvSpPr>
      <dsp:spPr>
        <a:xfrm>
          <a:off x="486704" y="634136"/>
          <a:ext cx="1262328" cy="11174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/>
          <a:srcRect/>
          <a:stretch>
            <a:fillRect t="-19000" b="-19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7C475E3-E5A7-4242-BA00-A64A25FA50C6}">
      <dsp:nvSpPr>
        <dsp:cNvPr id="0" name=""/>
        <dsp:cNvSpPr/>
      </dsp:nvSpPr>
      <dsp:spPr>
        <a:xfrm>
          <a:off x="0" y="2620401"/>
          <a:ext cx="8507288" cy="21689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Polio</a:t>
          </a:r>
        </a:p>
        <a:p>
          <a:pPr marL="171450" lvl="1" indent="-171450" algn="l" defTabSz="7556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On track for certification by June 2020 </a:t>
          </a:r>
        </a:p>
        <a:p>
          <a:pPr marL="171450" lvl="1" indent="-171450" algn="l" defTabSz="75565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700" kern="1200" dirty="0"/>
            <a:t>Polio Independent Certification team have visited Southern states</a:t>
          </a:r>
        </a:p>
        <a:p>
          <a:pPr marL="171450" lvl="1" indent="-171450" algn="l" defTabSz="7556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Visit to Northern states is scheduled for March 2020</a:t>
          </a:r>
        </a:p>
      </dsp:txBody>
      <dsp:txXfrm>
        <a:off x="1968597" y="2620401"/>
        <a:ext cx="6538690" cy="2168988"/>
      </dsp:txXfrm>
    </dsp:sp>
    <dsp:sp modelId="{59B47F59-31A3-495E-AAE6-0F49B61AF056}">
      <dsp:nvSpPr>
        <dsp:cNvPr id="0" name=""/>
        <dsp:cNvSpPr/>
      </dsp:nvSpPr>
      <dsp:spPr>
        <a:xfrm>
          <a:off x="486704" y="3291315"/>
          <a:ext cx="1262328" cy="89218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rcRect/>
          <a:stretch>
            <a:fillRect t="-27000" b="-27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628E0-1946-45B2-A7CF-01BD0D6FB512}">
      <dsp:nvSpPr>
        <dsp:cNvPr id="0" name=""/>
        <dsp:cNvSpPr/>
      </dsp:nvSpPr>
      <dsp:spPr>
        <a:xfrm>
          <a:off x="0" y="0"/>
          <a:ext cx="8435280" cy="3744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PHCUOR</a:t>
          </a:r>
        </a:p>
        <a:p>
          <a:pPr marL="171450" lvl="1" indent="-171450" algn="l" defTabSz="84455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900" kern="1200" dirty="0"/>
            <a:t>Prelim analysis of Scorecard 5 shows progress being made </a:t>
          </a:r>
        </a:p>
        <a:p>
          <a:pPr marL="171450" lvl="1" indent="-171450" algn="l" defTabSz="8445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All States have created a SPHCB</a:t>
          </a:r>
        </a:p>
        <a:p>
          <a:pPr marL="171450" lvl="1" indent="-171450" algn="l" defTabSz="8445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30 states have developed  MSP approved by the Governor</a:t>
          </a:r>
        </a:p>
        <a:p>
          <a:pPr marL="171450" lvl="1" indent="-171450" algn="l" defTabSz="8445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21 states have moved PHC staff from MDAs to SPHCDA</a:t>
          </a:r>
        </a:p>
        <a:p>
          <a:pPr marL="171450" lvl="1" indent="-171450" algn="l" defTabSz="8445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FF0000"/>
              </a:solidFill>
            </a:rPr>
            <a:t>Only 9 states have moved key PHC programs to SPHCDA</a:t>
          </a:r>
        </a:p>
      </dsp:txBody>
      <dsp:txXfrm>
        <a:off x="2061497" y="0"/>
        <a:ext cx="6373782" cy="3744416"/>
      </dsp:txXfrm>
    </dsp:sp>
    <dsp:sp modelId="{8D23D2DB-A1C9-4599-A29E-05B5C77FBCA2}">
      <dsp:nvSpPr>
        <dsp:cNvPr id="0" name=""/>
        <dsp:cNvSpPr/>
      </dsp:nvSpPr>
      <dsp:spPr>
        <a:xfrm>
          <a:off x="276803" y="1008116"/>
          <a:ext cx="1387924" cy="103477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/>
          <a:srcRect/>
          <a:stretch>
            <a:fillRect l="-29000" r="-29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49616F-C991-43E7-B441-0B29E80910D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CD5FE2-9F0A-43C4-A48B-B17B24FE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3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20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84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67EFE-F7E9-4360-B460-281DCC72F44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846640" cy="1584175"/>
          </a:xfrm>
        </p:spPr>
        <p:txBody>
          <a:bodyPr>
            <a:normAutofit/>
          </a:bodyPr>
          <a:lstStyle/>
          <a:p>
            <a:r>
              <a:rPr lang="en-US" dirty="0"/>
              <a:t>NGF</a:t>
            </a:r>
            <a:br>
              <a:rPr lang="en-US" dirty="0"/>
            </a:br>
            <a:r>
              <a:rPr lang="en-US" dirty="0"/>
              <a:t>HEALTH UPDATE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77C6A74-411B-413E-A031-BBC489637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5760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22nd January 2020</a:t>
            </a: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28093994-B4F6-4B83-BCC8-78DDC854F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375" y="3883580"/>
            <a:ext cx="1988221" cy="1872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08E0B4-6062-4701-A948-6BC9954193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9403" y="4104016"/>
            <a:ext cx="1584175" cy="1557232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195C91EA-763F-4B44-8AEE-331FB34222F8}"/>
              </a:ext>
            </a:extLst>
          </p:cNvPr>
          <p:cNvSpPr/>
          <p:nvPr/>
        </p:nvSpPr>
        <p:spPr>
          <a:xfrm>
            <a:off x="3707903" y="4104016"/>
            <a:ext cx="1584175" cy="1485224"/>
          </a:xfrm>
          <a:prstGeom prst="ellipse">
            <a:avLst/>
          </a:prstGeom>
          <a:blipFill>
            <a:blip r:embed="rId5"/>
            <a:srcRect/>
            <a:stretch>
              <a:fillRect l="-27000" r="-2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42416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8AB41-3CBF-49C7-9A04-6212D091A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55107"/>
            <a:ext cx="8229600" cy="518759"/>
          </a:xfrm>
        </p:spPr>
        <p:txBody>
          <a:bodyPr/>
          <a:lstStyle/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What is the priority of the NGF in Health sector?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1A79E03-E5E0-4FBC-B872-F589035310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7886921"/>
              </p:ext>
            </p:extLst>
          </p:nvPr>
        </p:nvGraphicFramePr>
        <p:xfrm>
          <a:off x="1763688" y="1988840"/>
          <a:ext cx="540060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312D579-0745-40D9-BDEE-3DAC669D0328}"/>
              </a:ext>
            </a:extLst>
          </p:cNvPr>
          <p:cNvCxnSpPr>
            <a:cxnSpLocks/>
          </p:cNvCxnSpPr>
          <p:nvPr/>
        </p:nvCxnSpPr>
        <p:spPr>
          <a:xfrm flipV="1">
            <a:off x="4211960" y="2698003"/>
            <a:ext cx="635613" cy="29894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90A4E07-F7B0-426D-A4CC-35FFBB101FF6}"/>
              </a:ext>
            </a:extLst>
          </p:cNvPr>
          <p:cNvCxnSpPr>
            <a:cxnSpLocks/>
          </p:cNvCxnSpPr>
          <p:nvPr/>
        </p:nvCxnSpPr>
        <p:spPr>
          <a:xfrm>
            <a:off x="4211960" y="3573016"/>
            <a:ext cx="900100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97DB376-433F-443A-B54A-6A2DC7FA0015}"/>
              </a:ext>
            </a:extLst>
          </p:cNvPr>
          <p:cNvCxnSpPr>
            <a:cxnSpLocks/>
          </p:cNvCxnSpPr>
          <p:nvPr/>
        </p:nvCxnSpPr>
        <p:spPr>
          <a:xfrm>
            <a:off x="4143921" y="4087990"/>
            <a:ext cx="504056" cy="33442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40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2CF9B-12F7-4710-AB7A-586234DAE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/>
          <a:p>
            <a:r>
              <a:rPr lang="en-US" sz="3200" b="1" dirty="0"/>
              <a:t>Seattle Commitments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3FCD3FDE-9546-40DC-AFA3-75D0FD9F98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1456509"/>
              </p:ext>
            </p:extLst>
          </p:nvPr>
        </p:nvGraphicFramePr>
        <p:xfrm>
          <a:off x="251520" y="1417638"/>
          <a:ext cx="8568952" cy="4747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51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ACE70-64B8-4AFB-A1E3-847B4FC93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76064"/>
          </a:xfrm>
        </p:spPr>
        <p:txBody>
          <a:bodyPr/>
          <a:lstStyle/>
          <a:p>
            <a:r>
              <a:rPr lang="en-US" sz="2800" b="1" dirty="0"/>
              <a:t>Updates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ED039237-C799-4B68-BE94-64208961A7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0491948"/>
              </p:ext>
            </p:extLst>
          </p:nvPr>
        </p:nvGraphicFramePr>
        <p:xfrm>
          <a:off x="465578" y="1484784"/>
          <a:ext cx="850728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083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8E41D-74A7-44D6-822C-717C82E5B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/>
          <a:p>
            <a:r>
              <a:rPr lang="en-US" sz="2400" b="1" dirty="0"/>
              <a:t>Update on State Social Health Insurance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86832C6-00ED-462F-B2C3-A97931F2219F}"/>
              </a:ext>
            </a:extLst>
          </p:cNvPr>
          <p:cNvGrpSpPr/>
          <p:nvPr/>
        </p:nvGrpSpPr>
        <p:grpSpPr>
          <a:xfrm>
            <a:off x="2875050" y="1998837"/>
            <a:ext cx="3340239" cy="3385518"/>
            <a:chOff x="2889398" y="2061119"/>
            <a:chExt cx="3340239" cy="3385518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14ABCCE-84F0-4545-BECF-9681C5D5E98C}"/>
                </a:ext>
              </a:extLst>
            </p:cNvPr>
            <p:cNvSpPr/>
            <p:nvPr/>
          </p:nvSpPr>
          <p:spPr>
            <a:xfrm>
              <a:off x="4604251" y="2061119"/>
              <a:ext cx="1625386" cy="3385518"/>
            </a:xfrm>
            <a:custGeom>
              <a:avLst/>
              <a:gdLst>
                <a:gd name="connsiteX0" fmla="*/ 0 w 1625386"/>
                <a:gd name="connsiteY0" fmla="*/ 0 h 3376589"/>
                <a:gd name="connsiteX1" fmla="*/ 106706 w 1625386"/>
                <a:gd name="connsiteY1" fmla="*/ 5388 h 3376589"/>
                <a:gd name="connsiteX2" fmla="*/ 1625386 w 1625386"/>
                <a:gd name="connsiteY2" fmla="*/ 1688294 h 3376589"/>
                <a:gd name="connsiteX3" fmla="*/ 106706 w 1625386"/>
                <a:gd name="connsiteY3" fmla="*/ 3371200 h 3376589"/>
                <a:gd name="connsiteX4" fmla="*/ 0 w 1625386"/>
                <a:gd name="connsiteY4" fmla="*/ 3376589 h 3376589"/>
                <a:gd name="connsiteX5" fmla="*/ 0 w 1625386"/>
                <a:gd name="connsiteY5" fmla="*/ 2929793 h 3376589"/>
                <a:gd name="connsiteX6" fmla="*/ 61024 w 1625386"/>
                <a:gd name="connsiteY6" fmla="*/ 2926711 h 3376589"/>
                <a:gd name="connsiteX7" fmla="*/ 1178590 w 1625386"/>
                <a:gd name="connsiteY7" fmla="*/ 1688294 h 3376589"/>
                <a:gd name="connsiteX8" fmla="*/ 61024 w 1625386"/>
                <a:gd name="connsiteY8" fmla="*/ 449877 h 3376589"/>
                <a:gd name="connsiteX9" fmla="*/ 0 w 1625386"/>
                <a:gd name="connsiteY9" fmla="*/ 446796 h 3376589"/>
                <a:gd name="connsiteX10" fmla="*/ 0 w 1625386"/>
                <a:gd name="connsiteY10" fmla="*/ 0 h 3376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25386" h="3376589">
                  <a:moveTo>
                    <a:pt x="0" y="0"/>
                  </a:moveTo>
                  <a:lnTo>
                    <a:pt x="106706" y="5388"/>
                  </a:lnTo>
                  <a:cubicBezTo>
                    <a:pt x="959726" y="92017"/>
                    <a:pt x="1625386" y="812419"/>
                    <a:pt x="1625386" y="1688294"/>
                  </a:cubicBezTo>
                  <a:cubicBezTo>
                    <a:pt x="1625386" y="2564170"/>
                    <a:pt x="959726" y="3284572"/>
                    <a:pt x="106706" y="3371200"/>
                  </a:cubicBezTo>
                  <a:lnTo>
                    <a:pt x="0" y="3376589"/>
                  </a:lnTo>
                  <a:lnTo>
                    <a:pt x="0" y="2929793"/>
                  </a:lnTo>
                  <a:lnTo>
                    <a:pt x="61024" y="2926711"/>
                  </a:lnTo>
                  <a:cubicBezTo>
                    <a:pt x="688744" y="2862963"/>
                    <a:pt x="1178590" y="2332833"/>
                    <a:pt x="1178590" y="1688294"/>
                  </a:cubicBezTo>
                  <a:cubicBezTo>
                    <a:pt x="1178590" y="1043755"/>
                    <a:pt x="688744" y="513626"/>
                    <a:pt x="61024" y="449877"/>
                  </a:cubicBezTo>
                  <a:lnTo>
                    <a:pt x="0" y="446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DE089D3-3E94-47B2-9256-3B5DD883924B}"/>
                </a:ext>
              </a:extLst>
            </p:cNvPr>
            <p:cNvSpPr/>
            <p:nvPr/>
          </p:nvSpPr>
          <p:spPr>
            <a:xfrm>
              <a:off x="2889398" y="2063357"/>
              <a:ext cx="1757894" cy="3383280"/>
            </a:xfrm>
            <a:custGeom>
              <a:avLst/>
              <a:gdLst>
                <a:gd name="connsiteX0" fmla="*/ 1691640 w 1757894"/>
                <a:gd name="connsiteY0" fmla="*/ 0 h 3383280"/>
                <a:gd name="connsiteX1" fmla="*/ 1757894 w 1757894"/>
                <a:gd name="connsiteY1" fmla="*/ 3346 h 3383280"/>
                <a:gd name="connsiteX2" fmla="*/ 1757894 w 1757894"/>
                <a:gd name="connsiteY2" fmla="*/ 450142 h 3383280"/>
                <a:gd name="connsiteX3" fmla="*/ 1691640 w 1757894"/>
                <a:gd name="connsiteY3" fmla="*/ 446796 h 3383280"/>
                <a:gd name="connsiteX4" fmla="*/ 446796 w 1757894"/>
                <a:gd name="connsiteY4" fmla="*/ 1691640 h 3383280"/>
                <a:gd name="connsiteX5" fmla="*/ 1691640 w 1757894"/>
                <a:gd name="connsiteY5" fmla="*/ 2936484 h 3383280"/>
                <a:gd name="connsiteX6" fmla="*/ 1757894 w 1757894"/>
                <a:gd name="connsiteY6" fmla="*/ 2933139 h 3383280"/>
                <a:gd name="connsiteX7" fmla="*/ 1757894 w 1757894"/>
                <a:gd name="connsiteY7" fmla="*/ 3379935 h 3383280"/>
                <a:gd name="connsiteX8" fmla="*/ 1691640 w 1757894"/>
                <a:gd name="connsiteY8" fmla="*/ 3383280 h 3383280"/>
                <a:gd name="connsiteX9" fmla="*/ 0 w 1757894"/>
                <a:gd name="connsiteY9" fmla="*/ 1691640 h 3383280"/>
                <a:gd name="connsiteX10" fmla="*/ 1691640 w 1757894"/>
                <a:gd name="connsiteY10" fmla="*/ 0 h 338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7894" h="3383280">
                  <a:moveTo>
                    <a:pt x="1691640" y="0"/>
                  </a:moveTo>
                  <a:lnTo>
                    <a:pt x="1757894" y="3346"/>
                  </a:lnTo>
                  <a:lnTo>
                    <a:pt x="1757894" y="450142"/>
                  </a:lnTo>
                  <a:lnTo>
                    <a:pt x="1691640" y="446796"/>
                  </a:lnTo>
                  <a:cubicBezTo>
                    <a:pt x="1004132" y="446796"/>
                    <a:pt x="446796" y="1004132"/>
                    <a:pt x="446796" y="1691640"/>
                  </a:cubicBezTo>
                  <a:cubicBezTo>
                    <a:pt x="446796" y="2379148"/>
                    <a:pt x="1004132" y="2936484"/>
                    <a:pt x="1691640" y="2936484"/>
                  </a:cubicBezTo>
                  <a:lnTo>
                    <a:pt x="1757894" y="2933139"/>
                  </a:lnTo>
                  <a:lnTo>
                    <a:pt x="1757894" y="3379935"/>
                  </a:lnTo>
                  <a:lnTo>
                    <a:pt x="1691640" y="3383280"/>
                  </a:lnTo>
                  <a:cubicBezTo>
                    <a:pt x="757373" y="3383280"/>
                    <a:pt x="0" y="2625907"/>
                    <a:pt x="0" y="1691640"/>
                  </a:cubicBezTo>
                  <a:cubicBezTo>
                    <a:pt x="0" y="757373"/>
                    <a:pt x="757373" y="0"/>
                    <a:pt x="1691640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E7EC23D-48E9-4DDF-B7E4-267BB0AE15A2}"/>
                </a:ext>
              </a:extLst>
            </p:cNvPr>
            <p:cNvSpPr/>
            <p:nvPr/>
          </p:nvSpPr>
          <p:spPr>
            <a:xfrm>
              <a:off x="3323693" y="2511825"/>
              <a:ext cx="2502189" cy="2486342"/>
            </a:xfrm>
            <a:custGeom>
              <a:avLst/>
              <a:gdLst>
                <a:gd name="connsiteX0" fmla="*/ 1271704 w 2502189"/>
                <a:gd name="connsiteY0" fmla="*/ 308872 h 2486342"/>
                <a:gd name="connsiteX1" fmla="*/ 348585 w 2502189"/>
                <a:gd name="connsiteY1" fmla="*/ 1222044 h 2486342"/>
                <a:gd name="connsiteX2" fmla="*/ 1271704 w 2502189"/>
                <a:gd name="connsiteY2" fmla="*/ 2135215 h 2486342"/>
                <a:gd name="connsiteX3" fmla="*/ 1323599 w 2502189"/>
                <a:gd name="connsiteY3" fmla="*/ 2132622 h 2486342"/>
                <a:gd name="connsiteX4" fmla="*/ 1323599 w 2502189"/>
                <a:gd name="connsiteY4" fmla="*/ 2133819 h 2486342"/>
                <a:gd name="connsiteX5" fmla="*/ 1365686 w 2502189"/>
                <a:gd name="connsiteY5" fmla="*/ 2131694 h 2486342"/>
                <a:gd name="connsiteX6" fmla="*/ 2186594 w 2502189"/>
                <a:gd name="connsiteY6" fmla="*/ 1222015 h 2486342"/>
                <a:gd name="connsiteX7" fmla="*/ 1365686 w 2502189"/>
                <a:gd name="connsiteY7" fmla="*/ 312336 h 2486342"/>
                <a:gd name="connsiteX8" fmla="*/ 1323599 w 2502189"/>
                <a:gd name="connsiteY8" fmla="*/ 310211 h 2486342"/>
                <a:gd name="connsiteX9" fmla="*/ 1323599 w 2502189"/>
                <a:gd name="connsiteY9" fmla="*/ 311465 h 2486342"/>
                <a:gd name="connsiteX10" fmla="*/ 1256713 w 2502189"/>
                <a:gd name="connsiteY10" fmla="*/ 0 h 2486342"/>
                <a:gd name="connsiteX11" fmla="*/ 1323599 w 2502189"/>
                <a:gd name="connsiteY11" fmla="*/ 3342 h 2486342"/>
                <a:gd name="connsiteX12" fmla="*/ 1323599 w 2502189"/>
                <a:gd name="connsiteY12" fmla="*/ 1673 h 2486342"/>
                <a:gd name="connsiteX13" fmla="*/ 1384623 w 2502189"/>
                <a:gd name="connsiteY13" fmla="*/ 4754 h 2486342"/>
                <a:gd name="connsiteX14" fmla="*/ 2502189 w 2502189"/>
                <a:gd name="connsiteY14" fmla="*/ 1243171 h 2486342"/>
                <a:gd name="connsiteX15" fmla="*/ 1384623 w 2502189"/>
                <a:gd name="connsiteY15" fmla="*/ 2481588 h 2486342"/>
                <a:gd name="connsiteX16" fmla="*/ 1323599 w 2502189"/>
                <a:gd name="connsiteY16" fmla="*/ 2484670 h 2486342"/>
                <a:gd name="connsiteX17" fmla="*/ 1323599 w 2502189"/>
                <a:gd name="connsiteY17" fmla="*/ 2483002 h 2486342"/>
                <a:gd name="connsiteX18" fmla="*/ 1256713 w 2502189"/>
                <a:gd name="connsiteY18" fmla="*/ 2486342 h 2486342"/>
                <a:gd name="connsiteX19" fmla="*/ 0 w 2502189"/>
                <a:gd name="connsiteY19" fmla="*/ 1243171 h 2486342"/>
                <a:gd name="connsiteX20" fmla="*/ 1256713 w 2502189"/>
                <a:gd name="connsiteY20" fmla="*/ 0 h 2486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502189" h="2486342">
                  <a:moveTo>
                    <a:pt x="1271704" y="308872"/>
                  </a:moveTo>
                  <a:cubicBezTo>
                    <a:pt x="761880" y="308872"/>
                    <a:pt x="348585" y="717713"/>
                    <a:pt x="348585" y="1222044"/>
                  </a:cubicBezTo>
                  <a:cubicBezTo>
                    <a:pt x="348585" y="1726374"/>
                    <a:pt x="761880" y="2135215"/>
                    <a:pt x="1271704" y="2135215"/>
                  </a:cubicBezTo>
                  <a:lnTo>
                    <a:pt x="1323599" y="2132622"/>
                  </a:lnTo>
                  <a:lnTo>
                    <a:pt x="1323599" y="2133819"/>
                  </a:lnTo>
                  <a:lnTo>
                    <a:pt x="1365686" y="2131694"/>
                  </a:lnTo>
                  <a:cubicBezTo>
                    <a:pt x="1826778" y="2084868"/>
                    <a:pt x="2186594" y="1695461"/>
                    <a:pt x="2186594" y="1222015"/>
                  </a:cubicBezTo>
                  <a:cubicBezTo>
                    <a:pt x="2186594" y="748569"/>
                    <a:pt x="1826778" y="359163"/>
                    <a:pt x="1365686" y="312336"/>
                  </a:cubicBezTo>
                  <a:lnTo>
                    <a:pt x="1323599" y="310211"/>
                  </a:lnTo>
                  <a:lnTo>
                    <a:pt x="1323599" y="311465"/>
                  </a:lnTo>
                  <a:close/>
                  <a:moveTo>
                    <a:pt x="1256713" y="0"/>
                  </a:moveTo>
                  <a:lnTo>
                    <a:pt x="1323599" y="3342"/>
                  </a:lnTo>
                  <a:lnTo>
                    <a:pt x="1323599" y="1673"/>
                  </a:lnTo>
                  <a:lnTo>
                    <a:pt x="1384623" y="4754"/>
                  </a:lnTo>
                  <a:cubicBezTo>
                    <a:pt x="2012343" y="68503"/>
                    <a:pt x="2502189" y="598632"/>
                    <a:pt x="2502189" y="1243171"/>
                  </a:cubicBezTo>
                  <a:cubicBezTo>
                    <a:pt x="2502189" y="1887710"/>
                    <a:pt x="2012343" y="2417840"/>
                    <a:pt x="1384623" y="2481588"/>
                  </a:cubicBezTo>
                  <a:lnTo>
                    <a:pt x="1323599" y="2484670"/>
                  </a:lnTo>
                  <a:lnTo>
                    <a:pt x="1323599" y="2483002"/>
                  </a:lnTo>
                  <a:lnTo>
                    <a:pt x="1256713" y="2486342"/>
                  </a:lnTo>
                  <a:cubicBezTo>
                    <a:pt x="562650" y="2486342"/>
                    <a:pt x="0" y="1929755"/>
                    <a:pt x="0" y="1243171"/>
                  </a:cubicBezTo>
                  <a:cubicBezTo>
                    <a:pt x="0" y="556587"/>
                    <a:pt x="562650" y="0"/>
                    <a:pt x="1256713" y="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37CA016A-E6F2-47FA-A797-06CBE0011D71}"/>
              </a:ext>
            </a:extLst>
          </p:cNvPr>
          <p:cNvSpPr/>
          <p:nvPr/>
        </p:nvSpPr>
        <p:spPr>
          <a:xfrm>
            <a:off x="3765542" y="2899508"/>
            <a:ext cx="1584176" cy="1584176"/>
          </a:xfrm>
          <a:prstGeom prst="flowChartConnector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State Social Health Insurance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2C9B430-A380-4171-864E-3A021439975B}"/>
              </a:ext>
            </a:extLst>
          </p:cNvPr>
          <p:cNvGrpSpPr/>
          <p:nvPr/>
        </p:nvGrpSpPr>
        <p:grpSpPr>
          <a:xfrm flipH="1">
            <a:off x="735371" y="2258995"/>
            <a:ext cx="3295537" cy="216018"/>
            <a:chOff x="5148064" y="2016881"/>
            <a:chExt cx="3538736" cy="216024"/>
          </a:xfrm>
          <a:solidFill>
            <a:schemeClr val="accent3">
              <a:lumMod val="50000"/>
            </a:schemeClr>
          </a:solidFill>
        </p:grpSpPr>
        <p:sp>
          <p:nvSpPr>
            <p:cNvPr id="35" name="Circle: Hollow 34">
              <a:extLst>
                <a:ext uri="{FF2B5EF4-FFF2-40B4-BE49-F238E27FC236}">
                  <a16:creationId xmlns:a16="http://schemas.microsoft.com/office/drawing/2014/main" id="{CAA41CA9-D2CB-4AA3-95C3-2D660DD937FC}"/>
                </a:ext>
              </a:extLst>
            </p:cNvPr>
            <p:cNvSpPr/>
            <p:nvPr/>
          </p:nvSpPr>
          <p:spPr>
            <a:xfrm>
              <a:off x="5148064" y="2016881"/>
              <a:ext cx="243199" cy="216024"/>
            </a:xfrm>
            <a:prstGeom prst="donut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31AEEB4-D153-481F-AF62-47ABCAC68121}"/>
                </a:ext>
              </a:extLst>
            </p:cNvPr>
            <p:cNvCxnSpPr>
              <a:cxnSpLocks/>
            </p:cNvCxnSpPr>
            <p:nvPr/>
          </p:nvCxnSpPr>
          <p:spPr>
            <a:xfrm>
              <a:off x="5391263" y="2160534"/>
              <a:ext cx="3295537" cy="0"/>
            </a:xfrm>
            <a:prstGeom prst="lin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4B7D5D8-D519-4873-A9CA-00CCAC7024D7}"/>
              </a:ext>
            </a:extLst>
          </p:cNvPr>
          <p:cNvGrpSpPr/>
          <p:nvPr/>
        </p:nvGrpSpPr>
        <p:grpSpPr>
          <a:xfrm flipH="1">
            <a:off x="133828" y="3573360"/>
            <a:ext cx="3113341" cy="213483"/>
            <a:chOff x="4981794" y="1743074"/>
            <a:chExt cx="3589804" cy="217373"/>
          </a:xfrm>
          <a:solidFill>
            <a:schemeClr val="accent3">
              <a:lumMod val="50000"/>
            </a:schemeClr>
          </a:solidFill>
        </p:grpSpPr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57EA8435-8C2C-4C51-9A74-39AAF7FD5853}"/>
                </a:ext>
              </a:extLst>
            </p:cNvPr>
            <p:cNvSpPr/>
            <p:nvPr/>
          </p:nvSpPr>
          <p:spPr>
            <a:xfrm>
              <a:off x="4981794" y="1743074"/>
              <a:ext cx="251538" cy="217373"/>
            </a:xfrm>
            <a:prstGeom prst="donut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D2F57DF-15C2-478F-8F05-637034D66461}"/>
                </a:ext>
              </a:extLst>
            </p:cNvPr>
            <p:cNvCxnSpPr>
              <a:cxnSpLocks/>
            </p:cNvCxnSpPr>
            <p:nvPr/>
          </p:nvCxnSpPr>
          <p:spPr>
            <a:xfrm>
              <a:off x="5276061" y="1841200"/>
              <a:ext cx="3295537" cy="0"/>
            </a:xfrm>
            <a:prstGeom prst="lin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4FE760F-173C-4E8A-9559-49FC14BE57D8}"/>
              </a:ext>
            </a:extLst>
          </p:cNvPr>
          <p:cNvGrpSpPr/>
          <p:nvPr/>
        </p:nvGrpSpPr>
        <p:grpSpPr>
          <a:xfrm flipH="1">
            <a:off x="804058" y="4888591"/>
            <a:ext cx="3249429" cy="235349"/>
            <a:chOff x="5148064" y="2041514"/>
            <a:chExt cx="3538736" cy="235357"/>
          </a:xfrm>
          <a:solidFill>
            <a:schemeClr val="accent3">
              <a:lumMod val="50000"/>
            </a:schemeClr>
          </a:solidFill>
        </p:grpSpPr>
        <p:sp>
          <p:nvSpPr>
            <p:cNvPr id="41" name="Circle: Hollow 40">
              <a:extLst>
                <a:ext uri="{FF2B5EF4-FFF2-40B4-BE49-F238E27FC236}">
                  <a16:creationId xmlns:a16="http://schemas.microsoft.com/office/drawing/2014/main" id="{98ECBAA1-0143-4E77-8EC4-CC99F9E7DC5E}"/>
                </a:ext>
              </a:extLst>
            </p:cNvPr>
            <p:cNvSpPr/>
            <p:nvPr/>
          </p:nvSpPr>
          <p:spPr>
            <a:xfrm>
              <a:off x="5148064" y="2041514"/>
              <a:ext cx="273553" cy="235357"/>
            </a:xfrm>
            <a:prstGeom prst="donut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CAE5AEE-D5EE-43DF-8EB4-8C9DB55BC594}"/>
                </a:ext>
              </a:extLst>
            </p:cNvPr>
            <p:cNvCxnSpPr>
              <a:cxnSpLocks/>
            </p:cNvCxnSpPr>
            <p:nvPr/>
          </p:nvCxnSpPr>
          <p:spPr>
            <a:xfrm>
              <a:off x="5391263" y="2160534"/>
              <a:ext cx="3295537" cy="0"/>
            </a:xfrm>
            <a:prstGeom prst="lin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41225F96-0000-491D-92DF-FD594A6F15F4}"/>
              </a:ext>
            </a:extLst>
          </p:cNvPr>
          <p:cNvSpPr txBox="1"/>
          <p:nvPr/>
        </p:nvSpPr>
        <p:spPr>
          <a:xfrm>
            <a:off x="181760" y="2121421"/>
            <a:ext cx="3550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600" dirty="0"/>
              <a:t>32 States have created a SSHIA 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3EA27CF-ED69-4E1A-A6FC-DD44E72F2B13}"/>
              </a:ext>
            </a:extLst>
          </p:cNvPr>
          <p:cNvSpPr txBox="1"/>
          <p:nvPr/>
        </p:nvSpPr>
        <p:spPr>
          <a:xfrm>
            <a:off x="-275868" y="3132203"/>
            <a:ext cx="2958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600" dirty="0"/>
              <a:t>&gt;2 million enrolled into the SSHIS scheme already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94D18E9-09BE-49AA-893B-20E66DFBFF88}"/>
              </a:ext>
            </a:extLst>
          </p:cNvPr>
          <p:cNvSpPr txBox="1"/>
          <p:nvPr/>
        </p:nvSpPr>
        <p:spPr>
          <a:xfrm>
            <a:off x="5577301" y="1880679"/>
            <a:ext cx="3433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Taraba, Rivers, Katsina and </a:t>
            </a:r>
            <a:r>
              <a:rPr lang="en-US" sz="1600" b="1" dirty="0" err="1"/>
              <a:t>Akwa</a:t>
            </a:r>
            <a:r>
              <a:rPr lang="en-US" sz="1600" b="1" dirty="0"/>
              <a:t>-Ibom </a:t>
            </a:r>
            <a:r>
              <a:rPr lang="en-US" sz="1600" dirty="0"/>
              <a:t>are yet to create SSHIA</a:t>
            </a:r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AC92E43-51FE-401E-A338-4F50C07FCA59}"/>
              </a:ext>
            </a:extLst>
          </p:cNvPr>
          <p:cNvSpPr txBox="1"/>
          <p:nvPr/>
        </p:nvSpPr>
        <p:spPr>
          <a:xfrm>
            <a:off x="6018840" y="4428164"/>
            <a:ext cx="3287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Equity funds have not been released in majority of states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753F5C3-CF81-4B52-8048-3CD98D036C0B}"/>
              </a:ext>
            </a:extLst>
          </p:cNvPr>
          <p:cNvGrpSpPr/>
          <p:nvPr/>
        </p:nvGrpSpPr>
        <p:grpSpPr>
          <a:xfrm flipV="1">
            <a:off x="5146344" y="4845382"/>
            <a:ext cx="3499867" cy="200412"/>
            <a:chOff x="5136153" y="2096560"/>
            <a:chExt cx="3561225" cy="181262"/>
          </a:xfrm>
          <a:solidFill>
            <a:schemeClr val="accent6">
              <a:lumMod val="75000"/>
            </a:schemeClr>
          </a:solidFill>
        </p:grpSpPr>
        <p:sp>
          <p:nvSpPr>
            <p:cNvPr id="55" name="Circle: Hollow 54">
              <a:extLst>
                <a:ext uri="{FF2B5EF4-FFF2-40B4-BE49-F238E27FC236}">
                  <a16:creationId xmlns:a16="http://schemas.microsoft.com/office/drawing/2014/main" id="{D56D40D4-C7E4-406F-80E4-6D38B81F7412}"/>
                </a:ext>
              </a:extLst>
            </p:cNvPr>
            <p:cNvSpPr/>
            <p:nvPr/>
          </p:nvSpPr>
          <p:spPr>
            <a:xfrm>
              <a:off x="5136153" y="2096560"/>
              <a:ext cx="234287" cy="181262"/>
            </a:xfrm>
            <a:prstGeom prst="donu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CAA0C2F-9B74-4501-B7EC-F3B0C727031F}"/>
                </a:ext>
              </a:extLst>
            </p:cNvPr>
            <p:cNvCxnSpPr>
              <a:cxnSpLocks/>
            </p:cNvCxnSpPr>
            <p:nvPr/>
          </p:nvCxnSpPr>
          <p:spPr>
            <a:xfrm>
              <a:off x="5401841" y="2176359"/>
              <a:ext cx="3295537" cy="0"/>
            </a:xfrm>
            <a:prstGeom prst="line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5598A89-4E85-4B25-844B-800782C85A86}"/>
              </a:ext>
            </a:extLst>
          </p:cNvPr>
          <p:cNvGrpSpPr/>
          <p:nvPr/>
        </p:nvGrpSpPr>
        <p:grpSpPr>
          <a:xfrm flipV="1">
            <a:off x="5888514" y="3562359"/>
            <a:ext cx="3146626" cy="187887"/>
            <a:chOff x="5140683" y="2052039"/>
            <a:chExt cx="3546117" cy="182044"/>
          </a:xfrm>
          <a:solidFill>
            <a:schemeClr val="accent6">
              <a:lumMod val="75000"/>
            </a:schemeClr>
          </a:solidFill>
        </p:grpSpPr>
        <p:sp>
          <p:nvSpPr>
            <p:cNvPr id="53" name="Circle: Hollow 52">
              <a:extLst>
                <a:ext uri="{FF2B5EF4-FFF2-40B4-BE49-F238E27FC236}">
                  <a16:creationId xmlns:a16="http://schemas.microsoft.com/office/drawing/2014/main" id="{C2110D65-0926-4795-A238-BA1BBFDA65DC}"/>
                </a:ext>
              </a:extLst>
            </p:cNvPr>
            <p:cNvSpPr/>
            <p:nvPr/>
          </p:nvSpPr>
          <p:spPr>
            <a:xfrm>
              <a:off x="5140683" y="2052039"/>
              <a:ext cx="211982" cy="182044"/>
            </a:xfrm>
            <a:prstGeom prst="donu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BC89B38-364A-4D7C-BC62-D613C30FC840}"/>
                </a:ext>
              </a:extLst>
            </p:cNvPr>
            <p:cNvCxnSpPr>
              <a:cxnSpLocks/>
            </p:cNvCxnSpPr>
            <p:nvPr/>
          </p:nvCxnSpPr>
          <p:spPr>
            <a:xfrm>
              <a:off x="5391263" y="2160534"/>
              <a:ext cx="3295537" cy="0"/>
            </a:xfrm>
            <a:prstGeom prst="line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EEC82DF-AD78-4791-878F-1148209D79F4}"/>
              </a:ext>
            </a:extLst>
          </p:cNvPr>
          <p:cNvGrpSpPr/>
          <p:nvPr/>
        </p:nvGrpSpPr>
        <p:grpSpPr>
          <a:xfrm flipV="1">
            <a:off x="5109089" y="2266040"/>
            <a:ext cx="3030300" cy="216018"/>
            <a:chOff x="5148064" y="2060848"/>
            <a:chExt cx="3538736" cy="216024"/>
          </a:xfrm>
          <a:solidFill>
            <a:schemeClr val="accent6">
              <a:lumMod val="75000"/>
            </a:schemeClr>
          </a:solidFill>
        </p:grpSpPr>
        <p:sp>
          <p:nvSpPr>
            <p:cNvPr id="51" name="Circle: Hollow 50">
              <a:extLst>
                <a:ext uri="{FF2B5EF4-FFF2-40B4-BE49-F238E27FC236}">
                  <a16:creationId xmlns:a16="http://schemas.microsoft.com/office/drawing/2014/main" id="{D61E6DB4-A490-47EA-B192-C78AB75C2709}"/>
                </a:ext>
              </a:extLst>
            </p:cNvPr>
            <p:cNvSpPr/>
            <p:nvPr/>
          </p:nvSpPr>
          <p:spPr>
            <a:xfrm>
              <a:off x="5148064" y="2060848"/>
              <a:ext cx="243199" cy="216024"/>
            </a:xfrm>
            <a:prstGeom prst="donu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0464A4E-EF18-4DE0-9E25-2B17BA54DFA3}"/>
                </a:ext>
              </a:extLst>
            </p:cNvPr>
            <p:cNvCxnSpPr>
              <a:cxnSpLocks/>
            </p:cNvCxnSpPr>
            <p:nvPr/>
          </p:nvCxnSpPr>
          <p:spPr>
            <a:xfrm>
              <a:off x="5391263" y="2140264"/>
              <a:ext cx="3295537" cy="0"/>
            </a:xfrm>
            <a:prstGeom prst="line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83F2EAB4-0824-4114-B67D-9C03250FD28A}"/>
              </a:ext>
            </a:extLst>
          </p:cNvPr>
          <p:cNvSpPr txBox="1"/>
          <p:nvPr/>
        </p:nvSpPr>
        <p:spPr>
          <a:xfrm>
            <a:off x="6267731" y="3104683"/>
            <a:ext cx="2962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Only </a:t>
            </a:r>
            <a:r>
              <a:rPr lang="en-US" sz="1600" b="1" dirty="0"/>
              <a:t>11 states </a:t>
            </a:r>
            <a:r>
              <a:rPr lang="en-US" sz="1600" dirty="0"/>
              <a:t>have commenced enrolment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5AD5D0-215D-4D56-8DDF-EFA41F50F357}"/>
              </a:ext>
            </a:extLst>
          </p:cNvPr>
          <p:cNvSpPr txBox="1"/>
          <p:nvPr/>
        </p:nvSpPr>
        <p:spPr>
          <a:xfrm>
            <a:off x="-40835" y="4485437"/>
            <a:ext cx="3586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Osun, Anambra, Delta, Ondo, Kaduna Bayelsa* have released equity funds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C7078-D914-416F-918C-9FA6CDA4A150}"/>
              </a:ext>
            </a:extLst>
          </p:cNvPr>
          <p:cNvSpPr txBox="1"/>
          <p:nvPr/>
        </p:nvSpPr>
        <p:spPr>
          <a:xfrm>
            <a:off x="181760" y="5998016"/>
            <a:ext cx="7418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400" i="1" dirty="0"/>
              <a:t>Best Practice: </a:t>
            </a:r>
            <a:r>
              <a:rPr lang="en-US" sz="1400" dirty="0"/>
              <a:t>Bayelsa pays </a:t>
            </a:r>
            <a:r>
              <a:rPr lang="en-US" sz="1400" b="1" dirty="0"/>
              <a:t>5% of IGR </a:t>
            </a:r>
            <a:r>
              <a:rPr lang="en-US" sz="1400" dirty="0"/>
              <a:t>as equity fund released monthly</a:t>
            </a:r>
          </a:p>
        </p:txBody>
      </p:sp>
    </p:spTree>
    <p:extLst>
      <p:ext uri="{BB962C8B-B14F-4D97-AF65-F5344CB8AC3E}">
        <p14:creationId xmlns:p14="http://schemas.microsoft.com/office/powerpoint/2010/main" val="369874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5EBF4-7075-4418-983A-C0C7DE9FD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04056"/>
          </a:xfrm>
        </p:spPr>
        <p:txBody>
          <a:bodyPr/>
          <a:lstStyle/>
          <a:p>
            <a:r>
              <a:rPr lang="en-US" sz="2800" dirty="0"/>
              <a:t>Update on Primary Healthcare Under One Roof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54C81EA-72EA-4667-AB45-F578E55384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0140604"/>
              </p:ext>
            </p:extLst>
          </p:nvPr>
        </p:nvGraphicFramePr>
        <p:xfrm>
          <a:off x="478771" y="1916832"/>
          <a:ext cx="843528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891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5CF7-4124-4025-A047-E8A5BE467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980728"/>
            <a:ext cx="8363272" cy="436910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Required Actions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7E2033-532B-4D9A-A8C1-4AC8A10F8304}"/>
              </a:ext>
            </a:extLst>
          </p:cNvPr>
          <p:cNvSpPr txBox="1"/>
          <p:nvPr/>
        </p:nvSpPr>
        <p:spPr>
          <a:xfrm>
            <a:off x="323528" y="1628800"/>
            <a:ext cx="8640960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Taraba, Rivers, </a:t>
            </a:r>
            <a:r>
              <a:rPr lang="en-US" dirty="0" err="1">
                <a:solidFill>
                  <a:srgbClr val="FF0000"/>
                </a:solidFill>
              </a:rPr>
              <a:t>Akwa</a:t>
            </a:r>
            <a:r>
              <a:rPr lang="en-US" dirty="0">
                <a:solidFill>
                  <a:srgbClr val="FF0000"/>
                </a:solidFill>
              </a:rPr>
              <a:t>-Ibom and Katsina </a:t>
            </a:r>
            <a:r>
              <a:rPr lang="en-US" dirty="0"/>
              <a:t>to set up SSHIA.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Adamawa, </a:t>
            </a:r>
            <a:r>
              <a:rPr lang="en-US" dirty="0" err="1">
                <a:solidFill>
                  <a:srgbClr val="FF0000"/>
                </a:solidFill>
              </a:rPr>
              <a:t>Akwa</a:t>
            </a:r>
            <a:r>
              <a:rPr lang="en-US" dirty="0">
                <a:solidFill>
                  <a:srgbClr val="FF0000"/>
                </a:solidFill>
              </a:rPr>
              <a:t>-Ibom, Bayelsa, </a:t>
            </a:r>
            <a:r>
              <a:rPr lang="en-US" dirty="0" err="1">
                <a:solidFill>
                  <a:srgbClr val="FF0000"/>
                </a:solidFill>
              </a:rPr>
              <a:t>Borno</a:t>
            </a:r>
            <a:r>
              <a:rPr lang="en-US" dirty="0">
                <a:solidFill>
                  <a:srgbClr val="FF0000"/>
                </a:solidFill>
              </a:rPr>
              <a:t>, Enugu, Gombe, Jigawa, Kebbi, Kogi, </a:t>
            </a:r>
            <a:r>
              <a:rPr lang="en-US" dirty="0" err="1">
                <a:solidFill>
                  <a:srgbClr val="FF0000"/>
                </a:solidFill>
              </a:rPr>
              <a:t>Kwara</a:t>
            </a:r>
            <a:r>
              <a:rPr lang="en-US" dirty="0">
                <a:solidFill>
                  <a:srgbClr val="FF0000"/>
                </a:solidFill>
              </a:rPr>
              <a:t>, Lagos, Nasarawa, Ogun, Plateau, Rivers, Taraba, Zamfara </a:t>
            </a:r>
            <a:r>
              <a:rPr lang="en-US" dirty="0"/>
              <a:t>to urgently set up State Steering Committees for BHCPF.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Need for regular oversight of Immunization task force by Deputy Governor.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All PHC staff from MDAs and LGA to be transferred to SPHCDA.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Your Excellencies to kindly release </a:t>
            </a:r>
            <a:r>
              <a:rPr lang="en-US" dirty="0" err="1"/>
              <a:t>HCoH</a:t>
            </a:r>
            <a:r>
              <a:rPr lang="en-US" dirty="0"/>
              <a:t> for meeting on February 6</a:t>
            </a:r>
            <a:r>
              <a:rPr lang="en-US" baseline="30000" dirty="0"/>
              <a:t>th</a:t>
            </a:r>
            <a:r>
              <a:rPr lang="en-US" dirty="0"/>
              <a:t> and 7th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A33DDC1-2CB2-488B-9958-1DAA59B2D9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797823"/>
            <a:ext cx="2304256" cy="148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663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4C166-CD1A-4264-9D2B-31B695B91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81285"/>
            <a:ext cx="8229600" cy="57606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Thank you for listening</a:t>
            </a:r>
          </a:p>
        </p:txBody>
      </p:sp>
    </p:spTree>
    <p:extLst>
      <p:ext uri="{BB962C8B-B14F-4D97-AF65-F5344CB8AC3E}">
        <p14:creationId xmlns:p14="http://schemas.microsoft.com/office/powerpoint/2010/main" val="3015105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387</Words>
  <Application>Microsoft Office PowerPoint</Application>
  <PresentationFormat>On-screen Show (4:3)</PresentationFormat>
  <Paragraphs>46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NGF HEALTH UPDATE</vt:lpstr>
      <vt:lpstr>What is the priority of the NGF in Health sector?</vt:lpstr>
      <vt:lpstr>Seattle Commitments</vt:lpstr>
      <vt:lpstr>Updates</vt:lpstr>
      <vt:lpstr>Update on State Social Health Insurance</vt:lpstr>
      <vt:lpstr>Update on Primary Healthcare Under One Roof</vt:lpstr>
      <vt:lpstr>Required Actions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NGF HEALTH UPDATE</dc:title>
  <dc:creator>Gianni Dongo</dc:creator>
  <cp:lastModifiedBy>Gianni Dongo</cp:lastModifiedBy>
  <cp:revision>169</cp:revision>
  <cp:lastPrinted>2020-01-22T10:58:26Z</cp:lastPrinted>
  <dcterms:created xsi:type="dcterms:W3CDTF">2019-10-24T12:39:18Z</dcterms:created>
  <dcterms:modified xsi:type="dcterms:W3CDTF">2020-01-22T11:09:40Z</dcterms:modified>
</cp:coreProperties>
</file>