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89" r:id="rId3"/>
    <p:sldId id="286" r:id="rId4"/>
    <p:sldId id="292" r:id="rId5"/>
    <p:sldId id="291" r:id="rId6"/>
    <p:sldId id="294" r:id="rId7"/>
    <p:sldId id="290" r:id="rId8"/>
    <p:sldId id="293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993EA5-2EA7-4532-8379-613B6B1339F4}">
          <p14:sldIdLst>
            <p14:sldId id="261"/>
            <p14:sldId id="289"/>
            <p14:sldId id="286"/>
            <p14:sldId id="292"/>
            <p14:sldId id="291"/>
            <p14:sldId id="294"/>
            <p14:sldId id="290"/>
            <p14:sldId id="29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1859" autoAdjust="0"/>
  </p:normalViewPr>
  <p:slideViewPr>
    <p:cSldViewPr>
      <p:cViewPr varScale="1">
        <p:scale>
          <a:sx n="101" d="100"/>
          <a:sy n="101" d="100"/>
        </p:scale>
        <p:origin x="18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63E06-5FEB-E04D-84DD-CC14D8D74BBB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03EA48-F84E-A44E-AD66-1FA23DCCFD25}">
      <dgm:prSet phldrT="[Text]" custT="1"/>
      <dgm:spPr/>
      <dgm:t>
        <a:bodyPr/>
        <a:lstStyle/>
        <a:p>
          <a:r>
            <a:rPr lang="en-US" sz="2800" b="1" dirty="0"/>
            <a:t>UHC</a:t>
          </a:r>
          <a:r>
            <a:rPr lang="en-US" sz="2100" dirty="0"/>
            <a:t> </a:t>
          </a:r>
        </a:p>
      </dgm:t>
    </dgm:pt>
    <dgm:pt modelId="{63BDEB14-AB45-E949-8B17-9AE82CA360C8}" type="parTrans" cxnId="{B03E2458-4B6F-354E-A1FC-A393E95993A8}">
      <dgm:prSet/>
      <dgm:spPr/>
      <dgm:t>
        <a:bodyPr/>
        <a:lstStyle/>
        <a:p>
          <a:endParaRPr lang="en-US"/>
        </a:p>
      </dgm:t>
    </dgm:pt>
    <dgm:pt modelId="{A57237A3-CA51-9741-B372-8B81FF9C0159}" type="sibTrans" cxnId="{B03E2458-4B6F-354E-A1FC-A393E95993A8}">
      <dgm:prSet/>
      <dgm:spPr/>
      <dgm:t>
        <a:bodyPr/>
        <a:lstStyle/>
        <a:p>
          <a:endParaRPr lang="en-US"/>
        </a:p>
      </dgm:t>
    </dgm:pt>
    <dgm:pt modelId="{3490C975-014E-AC4C-A2A1-939624CACAE2}">
      <dgm:prSet phldrT="[Text]"/>
      <dgm:spPr/>
      <dgm:t>
        <a:bodyPr/>
        <a:lstStyle/>
        <a:p>
          <a:r>
            <a:rPr lang="en-US" dirty="0"/>
            <a:t>SSHIS for Financial Protection</a:t>
          </a:r>
        </a:p>
      </dgm:t>
    </dgm:pt>
    <dgm:pt modelId="{8873A325-D8E5-AE49-8CAF-2D26F434B45B}" type="parTrans" cxnId="{50C3C558-7A0F-9A43-9A7D-9C930D27CF26}">
      <dgm:prSet/>
      <dgm:spPr/>
      <dgm:t>
        <a:bodyPr/>
        <a:lstStyle/>
        <a:p>
          <a:endParaRPr lang="en-US"/>
        </a:p>
      </dgm:t>
    </dgm:pt>
    <dgm:pt modelId="{5816FD59-FCC7-5A43-BA2E-731571191C0D}" type="sibTrans" cxnId="{50C3C558-7A0F-9A43-9A7D-9C930D27CF26}">
      <dgm:prSet/>
      <dgm:spPr/>
      <dgm:t>
        <a:bodyPr/>
        <a:lstStyle/>
        <a:p>
          <a:endParaRPr lang="en-US"/>
        </a:p>
      </dgm:t>
    </dgm:pt>
    <dgm:pt modelId="{DD54F45F-4800-BD49-AC66-D288F98D1317}">
      <dgm:prSet phldrT="[Text]"/>
      <dgm:spPr/>
      <dgm:t>
        <a:bodyPr/>
        <a:lstStyle/>
        <a:p>
          <a:r>
            <a:rPr lang="en-US" dirty="0"/>
            <a:t>SPHCB for increase access to quality care</a:t>
          </a:r>
        </a:p>
      </dgm:t>
    </dgm:pt>
    <dgm:pt modelId="{463CA8CF-1CB7-CD4C-860E-02CDBD332C3A}" type="parTrans" cxnId="{27A05A99-5988-AE4F-8663-D744C09362C5}">
      <dgm:prSet/>
      <dgm:spPr/>
      <dgm:t>
        <a:bodyPr/>
        <a:lstStyle/>
        <a:p>
          <a:endParaRPr lang="en-US"/>
        </a:p>
      </dgm:t>
    </dgm:pt>
    <dgm:pt modelId="{DA042044-8CE7-3B41-A8B3-3CC861F870B8}" type="sibTrans" cxnId="{27A05A99-5988-AE4F-8663-D744C09362C5}">
      <dgm:prSet/>
      <dgm:spPr/>
      <dgm:t>
        <a:bodyPr/>
        <a:lstStyle/>
        <a:p>
          <a:endParaRPr lang="en-US"/>
        </a:p>
      </dgm:t>
    </dgm:pt>
    <dgm:pt modelId="{33BBCA69-EB6F-8742-8737-0E91412DA51D}">
      <dgm:prSet phldrT="[Text]" custT="1"/>
      <dgm:spPr/>
      <dgm:t>
        <a:bodyPr/>
        <a:lstStyle/>
        <a:p>
          <a:r>
            <a:rPr lang="en-US" sz="2800" b="1" dirty="0"/>
            <a:t>Nutrition</a:t>
          </a:r>
          <a:endParaRPr lang="en-US" sz="2100" b="1" dirty="0"/>
        </a:p>
      </dgm:t>
    </dgm:pt>
    <dgm:pt modelId="{AF124CEC-12BF-8147-BBD1-C3A20ED5CD46}" type="parTrans" cxnId="{E43989F8-6B09-B149-827D-A9F71E32D63D}">
      <dgm:prSet/>
      <dgm:spPr/>
      <dgm:t>
        <a:bodyPr/>
        <a:lstStyle/>
        <a:p>
          <a:endParaRPr lang="en-US"/>
        </a:p>
      </dgm:t>
    </dgm:pt>
    <dgm:pt modelId="{BF8A061E-363E-BD41-8D0A-03F8A264E9CB}" type="sibTrans" cxnId="{E43989F8-6B09-B149-827D-A9F71E32D63D}">
      <dgm:prSet/>
      <dgm:spPr/>
      <dgm:t>
        <a:bodyPr/>
        <a:lstStyle/>
        <a:p>
          <a:endParaRPr lang="en-US"/>
        </a:p>
      </dgm:t>
    </dgm:pt>
    <dgm:pt modelId="{4CA7F43D-61CE-894A-9DD6-7FC3B678CDB4}">
      <dgm:prSet phldrT="[Text]"/>
      <dgm:spPr/>
      <dgm:t>
        <a:bodyPr/>
        <a:lstStyle/>
        <a:p>
          <a:r>
            <a:rPr lang="en-US" dirty="0"/>
            <a:t>Set up State food and Nutrition committee</a:t>
          </a:r>
        </a:p>
      </dgm:t>
    </dgm:pt>
    <dgm:pt modelId="{2E5D35F3-14DF-4B45-92C8-A68B42216D5A}" type="parTrans" cxnId="{0C3E1CEE-BA60-6F48-B8B2-A3E98112BF3B}">
      <dgm:prSet/>
      <dgm:spPr/>
      <dgm:t>
        <a:bodyPr/>
        <a:lstStyle/>
        <a:p>
          <a:endParaRPr lang="en-US"/>
        </a:p>
      </dgm:t>
    </dgm:pt>
    <dgm:pt modelId="{37DCE792-373C-BB4C-B555-A2DA72283207}" type="sibTrans" cxnId="{0C3E1CEE-BA60-6F48-B8B2-A3E98112BF3B}">
      <dgm:prSet/>
      <dgm:spPr/>
      <dgm:t>
        <a:bodyPr/>
        <a:lstStyle/>
        <a:p>
          <a:endParaRPr lang="en-US"/>
        </a:p>
      </dgm:t>
    </dgm:pt>
    <dgm:pt modelId="{35FA795A-78CF-E241-823B-E9E318528638}">
      <dgm:prSet phldrT="[Text]"/>
      <dgm:spPr/>
      <dgm:t>
        <a:bodyPr/>
        <a:lstStyle/>
        <a:p>
          <a:r>
            <a:rPr lang="en-US" dirty="0"/>
            <a:t>Promote 6-months maternity leave</a:t>
          </a:r>
        </a:p>
      </dgm:t>
    </dgm:pt>
    <dgm:pt modelId="{2728BF5E-07DC-F14E-9EB4-2EAE4051B151}" type="parTrans" cxnId="{E4C472B6-8DBF-5A42-A462-1A4AA737ED54}">
      <dgm:prSet/>
      <dgm:spPr/>
      <dgm:t>
        <a:bodyPr/>
        <a:lstStyle/>
        <a:p>
          <a:endParaRPr lang="en-US"/>
        </a:p>
      </dgm:t>
    </dgm:pt>
    <dgm:pt modelId="{29842205-B28A-1744-BA2E-603CB9855923}" type="sibTrans" cxnId="{E4C472B6-8DBF-5A42-A462-1A4AA737ED54}">
      <dgm:prSet/>
      <dgm:spPr/>
      <dgm:t>
        <a:bodyPr/>
        <a:lstStyle/>
        <a:p>
          <a:endParaRPr lang="en-US"/>
        </a:p>
      </dgm:t>
    </dgm:pt>
    <dgm:pt modelId="{618F585E-CF9B-FE4F-BEB2-66E3F87794B4}">
      <dgm:prSet phldrT="[Text]" custT="1"/>
      <dgm:spPr/>
      <dgm:t>
        <a:bodyPr/>
        <a:lstStyle/>
        <a:p>
          <a:r>
            <a:rPr lang="en-US" sz="2800" b="1" dirty="0"/>
            <a:t>PEI</a:t>
          </a:r>
          <a:endParaRPr lang="en-US" sz="2100" b="1" dirty="0"/>
        </a:p>
      </dgm:t>
    </dgm:pt>
    <dgm:pt modelId="{25540728-722C-D740-8155-4E5568112D18}" type="parTrans" cxnId="{E7F03344-6B09-3C4A-AFA7-446D70755113}">
      <dgm:prSet/>
      <dgm:spPr/>
      <dgm:t>
        <a:bodyPr/>
        <a:lstStyle/>
        <a:p>
          <a:endParaRPr lang="en-US"/>
        </a:p>
      </dgm:t>
    </dgm:pt>
    <dgm:pt modelId="{225009C5-AB80-7249-8B75-5D27FD3E2A7A}" type="sibTrans" cxnId="{E7F03344-6B09-3C4A-AFA7-446D70755113}">
      <dgm:prSet/>
      <dgm:spPr/>
      <dgm:t>
        <a:bodyPr/>
        <a:lstStyle/>
        <a:p>
          <a:endParaRPr lang="en-US"/>
        </a:p>
      </dgm:t>
    </dgm:pt>
    <dgm:pt modelId="{3F05C3C7-22DD-B644-BF7F-EF523CCF463B}">
      <dgm:prSet phldrT="[Text]"/>
      <dgm:spPr/>
      <dgm:t>
        <a:bodyPr/>
        <a:lstStyle/>
        <a:p>
          <a:r>
            <a:rPr lang="en-US" dirty="0"/>
            <a:t>Eradication of polio</a:t>
          </a:r>
        </a:p>
      </dgm:t>
    </dgm:pt>
    <dgm:pt modelId="{A2738350-8DD7-0448-B3E4-90CA97F134F9}" type="parTrans" cxnId="{7B6B75FB-F040-B049-8065-03F17C5EEF96}">
      <dgm:prSet/>
      <dgm:spPr/>
      <dgm:t>
        <a:bodyPr/>
        <a:lstStyle/>
        <a:p>
          <a:endParaRPr lang="en-US"/>
        </a:p>
      </dgm:t>
    </dgm:pt>
    <dgm:pt modelId="{D6190BBA-0784-474A-8D92-FAE6AB0912AF}" type="sibTrans" cxnId="{7B6B75FB-F040-B049-8065-03F17C5EEF96}">
      <dgm:prSet/>
      <dgm:spPr/>
      <dgm:t>
        <a:bodyPr/>
        <a:lstStyle/>
        <a:p>
          <a:endParaRPr lang="en-US"/>
        </a:p>
      </dgm:t>
    </dgm:pt>
    <dgm:pt modelId="{A0128D96-B6B1-2E48-9601-AA58078A9581}">
      <dgm:prSet phldrT="[Text]"/>
      <dgm:spPr/>
      <dgm:t>
        <a:bodyPr/>
        <a:lstStyle/>
        <a:p>
          <a:r>
            <a:rPr lang="en-US" dirty="0"/>
            <a:t>Abuja commitment</a:t>
          </a:r>
        </a:p>
      </dgm:t>
    </dgm:pt>
    <dgm:pt modelId="{002FDC51-6A14-A84E-9524-14D0E41BAA44}" type="parTrans" cxnId="{EAF27FA9-8510-D04E-BEE3-7F09B6B57CB7}">
      <dgm:prSet/>
      <dgm:spPr/>
      <dgm:t>
        <a:bodyPr/>
        <a:lstStyle/>
        <a:p>
          <a:endParaRPr lang="en-US"/>
        </a:p>
      </dgm:t>
    </dgm:pt>
    <dgm:pt modelId="{D7300D1F-28C4-364B-A15A-F9AACED7B5AF}" type="sibTrans" cxnId="{EAF27FA9-8510-D04E-BEE3-7F09B6B57CB7}">
      <dgm:prSet/>
      <dgm:spPr/>
      <dgm:t>
        <a:bodyPr/>
        <a:lstStyle/>
        <a:p>
          <a:endParaRPr lang="en-US"/>
        </a:p>
      </dgm:t>
    </dgm:pt>
    <dgm:pt modelId="{4C5D4575-50EA-5E46-85D0-AB8D9C189529}">
      <dgm:prSet phldrT="[Text]"/>
      <dgm:spPr/>
      <dgm:t>
        <a:bodyPr/>
        <a:lstStyle/>
        <a:p>
          <a:r>
            <a:rPr lang="en-US" dirty="0"/>
            <a:t>DMA – for availability of drugs</a:t>
          </a:r>
        </a:p>
      </dgm:t>
    </dgm:pt>
    <dgm:pt modelId="{049401A4-DC64-714B-8046-431FFC19C065}" type="parTrans" cxnId="{2CA940E8-865F-6149-BB98-4279FB280D3F}">
      <dgm:prSet/>
      <dgm:spPr/>
      <dgm:t>
        <a:bodyPr/>
        <a:lstStyle/>
        <a:p>
          <a:endParaRPr lang="en-US"/>
        </a:p>
      </dgm:t>
    </dgm:pt>
    <dgm:pt modelId="{1AD009D8-9295-2143-9638-6F7410E4701E}" type="sibTrans" cxnId="{2CA940E8-865F-6149-BB98-4279FB280D3F}">
      <dgm:prSet/>
      <dgm:spPr/>
      <dgm:t>
        <a:bodyPr/>
        <a:lstStyle/>
        <a:p>
          <a:endParaRPr lang="en-US"/>
        </a:p>
      </dgm:t>
    </dgm:pt>
    <dgm:pt modelId="{EB7A0F96-E479-F441-A7D1-B599246EF94D}">
      <dgm:prSet phldrT="[Text]"/>
      <dgm:spPr/>
      <dgm:t>
        <a:bodyPr/>
        <a:lstStyle/>
        <a:p>
          <a:r>
            <a:rPr lang="en-US" dirty="0"/>
            <a:t>Multisectoral nutrition plan</a:t>
          </a:r>
        </a:p>
      </dgm:t>
    </dgm:pt>
    <dgm:pt modelId="{B04515C1-C6AA-974A-8550-F55F16BA02CA}" type="parTrans" cxnId="{54C6AA1B-EEC3-3E41-AA80-84FEFB645A24}">
      <dgm:prSet/>
      <dgm:spPr/>
      <dgm:t>
        <a:bodyPr/>
        <a:lstStyle/>
        <a:p>
          <a:endParaRPr lang="en-US"/>
        </a:p>
      </dgm:t>
    </dgm:pt>
    <dgm:pt modelId="{17673CD3-6C37-CC45-B607-743EAFCAF8CF}" type="sibTrans" cxnId="{54C6AA1B-EEC3-3E41-AA80-84FEFB645A24}">
      <dgm:prSet/>
      <dgm:spPr/>
      <dgm:t>
        <a:bodyPr/>
        <a:lstStyle/>
        <a:p>
          <a:endParaRPr lang="en-US"/>
        </a:p>
      </dgm:t>
    </dgm:pt>
    <dgm:pt modelId="{D3886B4C-1444-974E-BAD7-464EB0D65042}">
      <dgm:prSet phldrT="[Text]"/>
      <dgm:spPr/>
      <dgm:t>
        <a:bodyPr/>
        <a:lstStyle/>
        <a:p>
          <a:r>
            <a:rPr lang="en-US" dirty="0"/>
            <a:t>Creches in MDAs</a:t>
          </a:r>
        </a:p>
      </dgm:t>
    </dgm:pt>
    <dgm:pt modelId="{CFFBD289-9115-F64B-AE7F-46389FBDC23C}" type="parTrans" cxnId="{B1CC7896-4093-4745-BB19-08DAA28B7C0B}">
      <dgm:prSet/>
      <dgm:spPr/>
      <dgm:t>
        <a:bodyPr/>
        <a:lstStyle/>
        <a:p>
          <a:endParaRPr lang="en-US"/>
        </a:p>
      </dgm:t>
    </dgm:pt>
    <dgm:pt modelId="{D8F49FEF-04E6-1C4F-93BE-A807E0721EB5}" type="sibTrans" cxnId="{B1CC7896-4093-4745-BB19-08DAA28B7C0B}">
      <dgm:prSet/>
      <dgm:spPr/>
      <dgm:t>
        <a:bodyPr/>
        <a:lstStyle/>
        <a:p>
          <a:endParaRPr lang="en-US"/>
        </a:p>
      </dgm:t>
    </dgm:pt>
    <dgm:pt modelId="{F0E545E2-37E3-264D-8D90-788D832450C9}">
      <dgm:prSet phldrT="[Text]"/>
      <dgm:spPr/>
      <dgm:t>
        <a:bodyPr/>
        <a:lstStyle/>
        <a:p>
          <a:r>
            <a:rPr lang="en-US" dirty="0"/>
            <a:t>Strengthening of routine immunization</a:t>
          </a:r>
        </a:p>
      </dgm:t>
    </dgm:pt>
    <dgm:pt modelId="{9EBB5F5C-A4E8-9D44-98BD-7059BCE74E07}" type="parTrans" cxnId="{3D102B55-9CE1-3B47-B22D-8DA9BE3449FB}">
      <dgm:prSet/>
      <dgm:spPr/>
      <dgm:t>
        <a:bodyPr/>
        <a:lstStyle/>
        <a:p>
          <a:endParaRPr lang="en-US"/>
        </a:p>
      </dgm:t>
    </dgm:pt>
    <dgm:pt modelId="{10B7BFAA-C570-2E42-B823-26C06954758A}" type="sibTrans" cxnId="{3D102B55-9CE1-3B47-B22D-8DA9BE3449FB}">
      <dgm:prSet/>
      <dgm:spPr/>
      <dgm:t>
        <a:bodyPr/>
        <a:lstStyle/>
        <a:p>
          <a:endParaRPr lang="en-US"/>
        </a:p>
      </dgm:t>
    </dgm:pt>
    <dgm:pt modelId="{DDE96A27-428B-734E-B39C-698C9D4DF529}">
      <dgm:prSet phldrT="[Text]"/>
      <dgm:spPr/>
      <dgm:t>
        <a:bodyPr/>
        <a:lstStyle/>
        <a:p>
          <a:endParaRPr lang="en-US" dirty="0"/>
        </a:p>
      </dgm:t>
    </dgm:pt>
    <dgm:pt modelId="{C7623A7F-EE00-DD41-9803-2260FEDA7A88}" type="parTrans" cxnId="{EA6F73BB-4461-704D-9AA4-6C2F2352C57D}">
      <dgm:prSet/>
      <dgm:spPr/>
      <dgm:t>
        <a:bodyPr/>
        <a:lstStyle/>
        <a:p>
          <a:endParaRPr lang="en-US"/>
        </a:p>
      </dgm:t>
    </dgm:pt>
    <dgm:pt modelId="{3C230C1F-2BCA-0347-A4A7-F3FC0766EFC7}" type="sibTrans" cxnId="{EA6F73BB-4461-704D-9AA4-6C2F2352C57D}">
      <dgm:prSet/>
      <dgm:spPr/>
      <dgm:t>
        <a:bodyPr/>
        <a:lstStyle/>
        <a:p>
          <a:endParaRPr lang="en-US"/>
        </a:p>
      </dgm:t>
    </dgm:pt>
    <dgm:pt modelId="{B77EEDCC-8DA3-2F48-ACE3-C78F640D6DF5}">
      <dgm:prSet phldrT="[Text]"/>
      <dgm:spPr/>
      <dgm:t>
        <a:bodyPr/>
        <a:lstStyle/>
        <a:p>
          <a:endParaRPr lang="en-US" dirty="0"/>
        </a:p>
      </dgm:t>
    </dgm:pt>
    <dgm:pt modelId="{75F04AFE-AB90-A444-92BB-EE170EA1F8C1}" type="parTrans" cxnId="{0B5B95BA-8789-8A4C-9EF1-8DACDEFBCA25}">
      <dgm:prSet/>
      <dgm:spPr/>
      <dgm:t>
        <a:bodyPr/>
        <a:lstStyle/>
        <a:p>
          <a:endParaRPr lang="en-US"/>
        </a:p>
      </dgm:t>
    </dgm:pt>
    <dgm:pt modelId="{03375827-93D8-0A48-9D1E-DEBCD2157C60}" type="sibTrans" cxnId="{0B5B95BA-8789-8A4C-9EF1-8DACDEFBCA25}">
      <dgm:prSet/>
      <dgm:spPr/>
      <dgm:t>
        <a:bodyPr/>
        <a:lstStyle/>
        <a:p>
          <a:endParaRPr lang="en-US"/>
        </a:p>
      </dgm:t>
    </dgm:pt>
    <dgm:pt modelId="{F44AEF4A-0FA3-0849-9DB8-4A8A98D4AE93}">
      <dgm:prSet phldrT="[Text]"/>
      <dgm:spPr/>
      <dgm:t>
        <a:bodyPr/>
        <a:lstStyle/>
        <a:p>
          <a:endParaRPr lang="en-US" dirty="0"/>
        </a:p>
      </dgm:t>
    </dgm:pt>
    <dgm:pt modelId="{AD137856-4B82-9E4F-B2F2-486AFAEF5E68}" type="parTrans" cxnId="{B1D06E95-7219-0B45-A285-94A8CF8E5DA4}">
      <dgm:prSet/>
      <dgm:spPr/>
      <dgm:t>
        <a:bodyPr/>
        <a:lstStyle/>
        <a:p>
          <a:endParaRPr lang="en-US"/>
        </a:p>
      </dgm:t>
    </dgm:pt>
    <dgm:pt modelId="{B2D49052-2C7D-294F-951D-D0C3161014E8}" type="sibTrans" cxnId="{B1D06E95-7219-0B45-A285-94A8CF8E5DA4}">
      <dgm:prSet/>
      <dgm:spPr/>
      <dgm:t>
        <a:bodyPr/>
        <a:lstStyle/>
        <a:p>
          <a:endParaRPr lang="en-US"/>
        </a:p>
      </dgm:t>
    </dgm:pt>
    <dgm:pt modelId="{33595771-39EF-6943-AC9A-4B42598D59C6}">
      <dgm:prSet phldrT="[Text]"/>
      <dgm:spPr/>
      <dgm:t>
        <a:bodyPr/>
        <a:lstStyle/>
        <a:p>
          <a:endParaRPr lang="en-US" dirty="0"/>
        </a:p>
      </dgm:t>
    </dgm:pt>
    <dgm:pt modelId="{BBF33596-B583-844F-A800-CA87DB574194}" type="parTrans" cxnId="{4452CE50-108F-7A4B-86F1-471B77DD9149}">
      <dgm:prSet/>
      <dgm:spPr/>
      <dgm:t>
        <a:bodyPr/>
        <a:lstStyle/>
        <a:p>
          <a:endParaRPr lang="en-US"/>
        </a:p>
      </dgm:t>
    </dgm:pt>
    <dgm:pt modelId="{74111843-3C4A-EC45-B0AC-4525BA5B8C62}" type="sibTrans" cxnId="{4452CE50-108F-7A4B-86F1-471B77DD9149}">
      <dgm:prSet/>
      <dgm:spPr/>
      <dgm:t>
        <a:bodyPr/>
        <a:lstStyle/>
        <a:p>
          <a:endParaRPr lang="en-US"/>
        </a:p>
      </dgm:t>
    </dgm:pt>
    <dgm:pt modelId="{E2230441-1149-F84D-BFDA-36293A1B5129}">
      <dgm:prSet phldrT="[Text]"/>
      <dgm:spPr/>
      <dgm:t>
        <a:bodyPr/>
        <a:lstStyle/>
        <a:p>
          <a:endParaRPr lang="en-US" dirty="0"/>
        </a:p>
      </dgm:t>
    </dgm:pt>
    <dgm:pt modelId="{49BF7F08-4AD0-514B-9ED3-5D3E85668D6D}" type="parTrans" cxnId="{C0166A4E-0E3C-BD46-9A08-83239246B488}">
      <dgm:prSet/>
      <dgm:spPr/>
      <dgm:t>
        <a:bodyPr/>
        <a:lstStyle/>
        <a:p>
          <a:endParaRPr lang="en-US"/>
        </a:p>
      </dgm:t>
    </dgm:pt>
    <dgm:pt modelId="{F2908F9E-F5EC-0745-A99B-FA64033CAE1F}" type="sibTrans" cxnId="{C0166A4E-0E3C-BD46-9A08-83239246B488}">
      <dgm:prSet/>
      <dgm:spPr/>
      <dgm:t>
        <a:bodyPr/>
        <a:lstStyle/>
        <a:p>
          <a:endParaRPr lang="en-US"/>
        </a:p>
      </dgm:t>
    </dgm:pt>
    <dgm:pt modelId="{EBC62967-29A5-2C43-A19F-C908812346CE}">
      <dgm:prSet phldrT="[Text]"/>
      <dgm:spPr/>
      <dgm:t>
        <a:bodyPr/>
        <a:lstStyle/>
        <a:p>
          <a:endParaRPr lang="en-US" dirty="0"/>
        </a:p>
      </dgm:t>
    </dgm:pt>
    <dgm:pt modelId="{63934007-CACB-B340-9A7A-F69B381C308F}" type="parTrans" cxnId="{157CC360-70E4-D345-97BA-285EFC04A76D}">
      <dgm:prSet/>
      <dgm:spPr/>
      <dgm:t>
        <a:bodyPr/>
        <a:lstStyle/>
        <a:p>
          <a:endParaRPr lang="en-US"/>
        </a:p>
      </dgm:t>
    </dgm:pt>
    <dgm:pt modelId="{E6B16FC5-498C-A445-99F0-73E9DBB1B53E}" type="sibTrans" cxnId="{157CC360-70E4-D345-97BA-285EFC04A76D}">
      <dgm:prSet/>
      <dgm:spPr/>
      <dgm:t>
        <a:bodyPr/>
        <a:lstStyle/>
        <a:p>
          <a:endParaRPr lang="en-US"/>
        </a:p>
      </dgm:t>
    </dgm:pt>
    <dgm:pt modelId="{CD3B4FCD-EAEB-3446-893C-94BD081D8401}">
      <dgm:prSet phldrT="[Text]"/>
      <dgm:spPr/>
      <dgm:t>
        <a:bodyPr/>
        <a:lstStyle/>
        <a:p>
          <a:endParaRPr lang="en-US" dirty="0"/>
        </a:p>
      </dgm:t>
    </dgm:pt>
    <dgm:pt modelId="{FAC18C09-B4CF-AB42-903C-423BAF8793B8}" type="parTrans" cxnId="{DB5B8267-86C1-444F-AEF4-9B2038CA8FE3}">
      <dgm:prSet/>
      <dgm:spPr/>
      <dgm:t>
        <a:bodyPr/>
        <a:lstStyle/>
        <a:p>
          <a:endParaRPr lang="en-US"/>
        </a:p>
      </dgm:t>
    </dgm:pt>
    <dgm:pt modelId="{39CBB0D5-4F0B-504C-9E07-05010986CC01}" type="sibTrans" cxnId="{DB5B8267-86C1-444F-AEF4-9B2038CA8FE3}">
      <dgm:prSet/>
      <dgm:spPr/>
      <dgm:t>
        <a:bodyPr/>
        <a:lstStyle/>
        <a:p>
          <a:endParaRPr lang="en-US"/>
        </a:p>
      </dgm:t>
    </dgm:pt>
    <dgm:pt modelId="{95E54EE1-A430-7145-9FC5-FCD90486C164}" type="pres">
      <dgm:prSet presAssocID="{A2163E06-5FEB-E04D-84DD-CC14D8D74BBB}" presName="Name0" presStyleCnt="0">
        <dgm:presLayoutVars>
          <dgm:dir/>
          <dgm:animLvl val="lvl"/>
          <dgm:resizeHandles val="exact"/>
        </dgm:presLayoutVars>
      </dgm:prSet>
      <dgm:spPr/>
    </dgm:pt>
    <dgm:pt modelId="{8849024B-A230-A946-B92D-E52A873A7095}" type="pres">
      <dgm:prSet presAssocID="{5503EA48-F84E-A44E-AD66-1FA23DCCFD25}" presName="composite" presStyleCnt="0"/>
      <dgm:spPr/>
    </dgm:pt>
    <dgm:pt modelId="{626D58A4-23EB-CC4C-971E-8CA9DBD062A6}" type="pres">
      <dgm:prSet presAssocID="{5503EA48-F84E-A44E-AD66-1FA23DCCFD2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325D317-D424-1444-8FBA-11AFA4C108C9}" type="pres">
      <dgm:prSet presAssocID="{5503EA48-F84E-A44E-AD66-1FA23DCCFD25}" presName="desTx" presStyleLbl="alignAccFollowNode1" presStyleIdx="0" presStyleCnt="3">
        <dgm:presLayoutVars>
          <dgm:bulletEnabled val="1"/>
        </dgm:presLayoutVars>
      </dgm:prSet>
      <dgm:spPr/>
    </dgm:pt>
    <dgm:pt modelId="{D2C96C85-AD38-2545-B909-2E03AA86ABF8}" type="pres">
      <dgm:prSet presAssocID="{A57237A3-CA51-9741-B372-8B81FF9C0159}" presName="space" presStyleCnt="0"/>
      <dgm:spPr/>
    </dgm:pt>
    <dgm:pt modelId="{A894A2C0-3A4B-8447-8CB4-12AA19F6556B}" type="pres">
      <dgm:prSet presAssocID="{33BBCA69-EB6F-8742-8737-0E91412DA51D}" presName="composite" presStyleCnt="0"/>
      <dgm:spPr/>
    </dgm:pt>
    <dgm:pt modelId="{D99AB3D7-81AE-CF4B-8151-F8E66533464C}" type="pres">
      <dgm:prSet presAssocID="{33BBCA69-EB6F-8742-8737-0E91412DA51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89DE43C-9CDF-F842-9A3A-AB4BC269E00A}" type="pres">
      <dgm:prSet presAssocID="{33BBCA69-EB6F-8742-8737-0E91412DA51D}" presName="desTx" presStyleLbl="alignAccFollowNode1" presStyleIdx="1" presStyleCnt="3">
        <dgm:presLayoutVars>
          <dgm:bulletEnabled val="1"/>
        </dgm:presLayoutVars>
      </dgm:prSet>
      <dgm:spPr/>
    </dgm:pt>
    <dgm:pt modelId="{B9AC0288-65FA-9443-9719-BD6A730DF58E}" type="pres">
      <dgm:prSet presAssocID="{BF8A061E-363E-BD41-8D0A-03F8A264E9CB}" presName="space" presStyleCnt="0"/>
      <dgm:spPr/>
    </dgm:pt>
    <dgm:pt modelId="{DEC026F0-B88A-404C-AF5A-1898B0BAD361}" type="pres">
      <dgm:prSet presAssocID="{618F585E-CF9B-FE4F-BEB2-66E3F87794B4}" presName="composite" presStyleCnt="0"/>
      <dgm:spPr/>
    </dgm:pt>
    <dgm:pt modelId="{D996C573-9FF7-1041-98FA-43934B290851}" type="pres">
      <dgm:prSet presAssocID="{618F585E-CF9B-FE4F-BEB2-66E3F87794B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2245D9F-E247-0643-8073-80513F8753A0}" type="pres">
      <dgm:prSet presAssocID="{618F585E-CF9B-FE4F-BEB2-66E3F87794B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C5DAA10-8838-634B-9CA5-1ECCCD2C9FFD}" type="presOf" srcId="{618F585E-CF9B-FE4F-BEB2-66E3F87794B4}" destId="{D996C573-9FF7-1041-98FA-43934B290851}" srcOrd="0" destOrd="0" presId="urn:microsoft.com/office/officeart/2005/8/layout/hList1"/>
    <dgm:cxn modelId="{54C6AA1B-EEC3-3E41-AA80-84FEFB645A24}" srcId="{33BBCA69-EB6F-8742-8737-0E91412DA51D}" destId="{EB7A0F96-E479-F441-A7D1-B599246EF94D}" srcOrd="4" destOrd="0" parTransId="{B04515C1-C6AA-974A-8550-F55F16BA02CA}" sibTransId="{17673CD3-6C37-CC45-B607-743EAFCAF8CF}"/>
    <dgm:cxn modelId="{12E5402A-6EBC-924B-A611-BDF6A9E75A7F}" type="presOf" srcId="{DD54F45F-4800-BD49-AC66-D288F98D1317}" destId="{7325D317-D424-1444-8FBA-11AFA4C108C9}" srcOrd="0" destOrd="2" presId="urn:microsoft.com/office/officeart/2005/8/layout/hList1"/>
    <dgm:cxn modelId="{F2D8B22B-F37A-D541-8ABF-0AFB1C50E822}" type="presOf" srcId="{35FA795A-78CF-E241-823B-E9E318528638}" destId="{C89DE43C-9CDF-F842-9A3A-AB4BC269E00A}" srcOrd="0" destOrd="2" presId="urn:microsoft.com/office/officeart/2005/8/layout/hList1"/>
    <dgm:cxn modelId="{00B9862C-D940-BD4D-B12B-FC5A8A886F06}" type="presOf" srcId="{F0E545E2-37E3-264D-8D90-788D832450C9}" destId="{92245D9F-E247-0643-8073-80513F8753A0}" srcOrd="0" destOrd="4" presId="urn:microsoft.com/office/officeart/2005/8/layout/hList1"/>
    <dgm:cxn modelId="{9623412D-9CF4-A341-8167-11D691A97315}" type="presOf" srcId="{DDE96A27-428B-734E-B39C-698C9D4DF529}" destId="{7325D317-D424-1444-8FBA-11AFA4C108C9}" srcOrd="0" destOrd="1" presId="urn:microsoft.com/office/officeart/2005/8/layout/hList1"/>
    <dgm:cxn modelId="{E7F03344-6B09-3C4A-AFA7-446D70755113}" srcId="{A2163E06-5FEB-E04D-84DD-CC14D8D74BBB}" destId="{618F585E-CF9B-FE4F-BEB2-66E3F87794B4}" srcOrd="2" destOrd="0" parTransId="{25540728-722C-D740-8155-4E5568112D18}" sibTransId="{225009C5-AB80-7249-8B75-5D27FD3E2A7A}"/>
    <dgm:cxn modelId="{C0166A4E-0E3C-BD46-9A08-83239246B488}" srcId="{33BBCA69-EB6F-8742-8737-0E91412DA51D}" destId="{E2230441-1149-F84D-BFDA-36293A1B5129}" srcOrd="5" destOrd="0" parTransId="{49BF7F08-4AD0-514B-9ED3-5D3E85668D6D}" sibTransId="{F2908F9E-F5EC-0745-A99B-FA64033CAE1F}"/>
    <dgm:cxn modelId="{4452CE50-108F-7A4B-86F1-471B77DD9149}" srcId="{33BBCA69-EB6F-8742-8737-0E91412DA51D}" destId="{33595771-39EF-6943-AC9A-4B42598D59C6}" srcOrd="3" destOrd="0" parTransId="{BBF33596-B583-844F-A800-CA87DB574194}" sibTransId="{74111843-3C4A-EC45-B0AC-4525BA5B8C62}"/>
    <dgm:cxn modelId="{FFDF1555-C9D2-4A4C-8BA3-134A3F4CBE8E}" type="presOf" srcId="{EB7A0F96-E479-F441-A7D1-B599246EF94D}" destId="{C89DE43C-9CDF-F842-9A3A-AB4BC269E00A}" srcOrd="0" destOrd="4" presId="urn:microsoft.com/office/officeart/2005/8/layout/hList1"/>
    <dgm:cxn modelId="{3D102B55-9CE1-3B47-B22D-8DA9BE3449FB}" srcId="{618F585E-CF9B-FE4F-BEB2-66E3F87794B4}" destId="{F0E545E2-37E3-264D-8D90-788D832450C9}" srcOrd="4" destOrd="0" parTransId="{9EBB5F5C-A4E8-9D44-98BD-7059BCE74E07}" sibTransId="{10B7BFAA-C570-2E42-B823-26C06954758A}"/>
    <dgm:cxn modelId="{B03E2458-4B6F-354E-A1FC-A393E95993A8}" srcId="{A2163E06-5FEB-E04D-84DD-CC14D8D74BBB}" destId="{5503EA48-F84E-A44E-AD66-1FA23DCCFD25}" srcOrd="0" destOrd="0" parTransId="{63BDEB14-AB45-E949-8B17-9AE82CA360C8}" sibTransId="{A57237A3-CA51-9741-B372-8B81FF9C0159}"/>
    <dgm:cxn modelId="{50C3C558-7A0F-9A43-9A7D-9C930D27CF26}" srcId="{5503EA48-F84E-A44E-AD66-1FA23DCCFD25}" destId="{3490C975-014E-AC4C-A2A1-939624CACAE2}" srcOrd="0" destOrd="0" parTransId="{8873A325-D8E5-AE49-8CAF-2D26F434B45B}" sibTransId="{5816FD59-FCC7-5A43-BA2E-731571191C0D}"/>
    <dgm:cxn modelId="{157CC360-70E4-D345-97BA-285EFC04A76D}" srcId="{618F585E-CF9B-FE4F-BEB2-66E3F87794B4}" destId="{EBC62967-29A5-2C43-A19F-C908812346CE}" srcOrd="1" destOrd="0" parTransId="{63934007-CACB-B340-9A7A-F69B381C308F}" sibTransId="{E6B16FC5-498C-A445-99F0-73E9DBB1B53E}"/>
    <dgm:cxn modelId="{6613FC62-AE37-E842-92A8-2375F6160F06}" type="presOf" srcId="{A2163E06-5FEB-E04D-84DD-CC14D8D74BBB}" destId="{95E54EE1-A430-7145-9FC5-FCD90486C164}" srcOrd="0" destOrd="0" presId="urn:microsoft.com/office/officeart/2005/8/layout/hList1"/>
    <dgm:cxn modelId="{DB5B8267-86C1-444F-AEF4-9B2038CA8FE3}" srcId="{618F585E-CF9B-FE4F-BEB2-66E3F87794B4}" destId="{CD3B4FCD-EAEB-3446-893C-94BD081D8401}" srcOrd="3" destOrd="0" parTransId="{FAC18C09-B4CF-AB42-903C-423BAF8793B8}" sibTransId="{39CBB0D5-4F0B-504C-9E07-05010986CC01}"/>
    <dgm:cxn modelId="{8878F275-C217-434A-A452-21410530D144}" type="presOf" srcId="{4CA7F43D-61CE-894A-9DD6-7FC3B678CDB4}" destId="{C89DE43C-9CDF-F842-9A3A-AB4BC269E00A}" srcOrd="0" destOrd="0" presId="urn:microsoft.com/office/officeart/2005/8/layout/hList1"/>
    <dgm:cxn modelId="{F1AC4D86-E602-1F48-89C5-03E80FAFE34D}" type="presOf" srcId="{5503EA48-F84E-A44E-AD66-1FA23DCCFD25}" destId="{626D58A4-23EB-CC4C-971E-8CA9DBD062A6}" srcOrd="0" destOrd="0" presId="urn:microsoft.com/office/officeart/2005/8/layout/hList1"/>
    <dgm:cxn modelId="{06161189-6F23-B34B-86A7-4B38ACF15B2C}" type="presOf" srcId="{CD3B4FCD-EAEB-3446-893C-94BD081D8401}" destId="{92245D9F-E247-0643-8073-80513F8753A0}" srcOrd="0" destOrd="3" presId="urn:microsoft.com/office/officeart/2005/8/layout/hList1"/>
    <dgm:cxn modelId="{B1D06E95-7219-0B45-A285-94A8CF8E5DA4}" srcId="{33BBCA69-EB6F-8742-8737-0E91412DA51D}" destId="{F44AEF4A-0FA3-0849-9DB8-4A8A98D4AE93}" srcOrd="1" destOrd="0" parTransId="{AD137856-4B82-9E4F-B2F2-486AFAEF5E68}" sibTransId="{B2D49052-2C7D-294F-951D-D0C3161014E8}"/>
    <dgm:cxn modelId="{B1CC7896-4093-4745-BB19-08DAA28B7C0B}" srcId="{33BBCA69-EB6F-8742-8737-0E91412DA51D}" destId="{D3886B4C-1444-974E-BAD7-464EB0D65042}" srcOrd="6" destOrd="0" parTransId="{CFFBD289-9115-F64B-AE7F-46389FBDC23C}" sibTransId="{D8F49FEF-04E6-1C4F-93BE-A807E0721EB5}"/>
    <dgm:cxn modelId="{8BD83A98-5531-6649-BB0A-54D4CFB1440A}" type="presOf" srcId="{3F05C3C7-22DD-B644-BF7F-EF523CCF463B}" destId="{92245D9F-E247-0643-8073-80513F8753A0}" srcOrd="0" destOrd="0" presId="urn:microsoft.com/office/officeart/2005/8/layout/hList1"/>
    <dgm:cxn modelId="{A962F798-3B7F-7048-B556-58F0CC232F01}" type="presOf" srcId="{33595771-39EF-6943-AC9A-4B42598D59C6}" destId="{C89DE43C-9CDF-F842-9A3A-AB4BC269E00A}" srcOrd="0" destOrd="3" presId="urn:microsoft.com/office/officeart/2005/8/layout/hList1"/>
    <dgm:cxn modelId="{27A05A99-5988-AE4F-8663-D744C09362C5}" srcId="{5503EA48-F84E-A44E-AD66-1FA23DCCFD25}" destId="{DD54F45F-4800-BD49-AC66-D288F98D1317}" srcOrd="2" destOrd="0" parTransId="{463CA8CF-1CB7-CD4C-860E-02CDBD332C3A}" sibTransId="{DA042044-8CE7-3B41-A8B3-3CC861F870B8}"/>
    <dgm:cxn modelId="{CC73C99D-3EFD-2F4E-8CF8-CA050316364B}" type="presOf" srcId="{F44AEF4A-0FA3-0849-9DB8-4A8A98D4AE93}" destId="{C89DE43C-9CDF-F842-9A3A-AB4BC269E00A}" srcOrd="0" destOrd="1" presId="urn:microsoft.com/office/officeart/2005/8/layout/hList1"/>
    <dgm:cxn modelId="{6B5AAAA2-F0E1-2441-9CE6-D2BA534ECAA1}" type="presOf" srcId="{E2230441-1149-F84D-BFDA-36293A1B5129}" destId="{C89DE43C-9CDF-F842-9A3A-AB4BC269E00A}" srcOrd="0" destOrd="5" presId="urn:microsoft.com/office/officeart/2005/8/layout/hList1"/>
    <dgm:cxn modelId="{EAF27FA9-8510-D04E-BEE3-7F09B6B57CB7}" srcId="{618F585E-CF9B-FE4F-BEB2-66E3F87794B4}" destId="{A0128D96-B6B1-2E48-9601-AA58078A9581}" srcOrd="2" destOrd="0" parTransId="{002FDC51-6A14-A84E-9524-14D0E41BAA44}" sibTransId="{D7300D1F-28C4-364B-A15A-F9AACED7B5AF}"/>
    <dgm:cxn modelId="{300117AB-0221-9243-8E19-77BAC60B2E68}" type="presOf" srcId="{4C5D4575-50EA-5E46-85D0-AB8D9C189529}" destId="{7325D317-D424-1444-8FBA-11AFA4C108C9}" srcOrd="0" destOrd="4" presId="urn:microsoft.com/office/officeart/2005/8/layout/hList1"/>
    <dgm:cxn modelId="{E4C472B6-8DBF-5A42-A462-1A4AA737ED54}" srcId="{33BBCA69-EB6F-8742-8737-0E91412DA51D}" destId="{35FA795A-78CF-E241-823B-E9E318528638}" srcOrd="2" destOrd="0" parTransId="{2728BF5E-07DC-F14E-9EB4-2EAE4051B151}" sibTransId="{29842205-B28A-1744-BA2E-603CB9855923}"/>
    <dgm:cxn modelId="{0B902EB7-C1B5-C242-8C4C-5C03B7B3E049}" type="presOf" srcId="{A0128D96-B6B1-2E48-9601-AA58078A9581}" destId="{92245D9F-E247-0643-8073-80513F8753A0}" srcOrd="0" destOrd="2" presId="urn:microsoft.com/office/officeart/2005/8/layout/hList1"/>
    <dgm:cxn modelId="{0B5B95BA-8789-8A4C-9EF1-8DACDEFBCA25}" srcId="{5503EA48-F84E-A44E-AD66-1FA23DCCFD25}" destId="{B77EEDCC-8DA3-2F48-ACE3-C78F640D6DF5}" srcOrd="3" destOrd="0" parTransId="{75F04AFE-AB90-A444-92BB-EE170EA1F8C1}" sibTransId="{03375827-93D8-0A48-9D1E-DEBCD2157C60}"/>
    <dgm:cxn modelId="{EA6F73BB-4461-704D-9AA4-6C2F2352C57D}" srcId="{5503EA48-F84E-A44E-AD66-1FA23DCCFD25}" destId="{DDE96A27-428B-734E-B39C-698C9D4DF529}" srcOrd="1" destOrd="0" parTransId="{C7623A7F-EE00-DD41-9803-2260FEDA7A88}" sibTransId="{3C230C1F-2BCA-0347-A4A7-F3FC0766EFC7}"/>
    <dgm:cxn modelId="{7D4A50D5-9C29-EE42-B026-586B1C6F3CF9}" type="presOf" srcId="{3490C975-014E-AC4C-A2A1-939624CACAE2}" destId="{7325D317-D424-1444-8FBA-11AFA4C108C9}" srcOrd="0" destOrd="0" presId="urn:microsoft.com/office/officeart/2005/8/layout/hList1"/>
    <dgm:cxn modelId="{201CD0D5-49CD-A547-900B-4F644465A27D}" type="presOf" srcId="{EBC62967-29A5-2C43-A19F-C908812346CE}" destId="{92245D9F-E247-0643-8073-80513F8753A0}" srcOrd="0" destOrd="1" presId="urn:microsoft.com/office/officeart/2005/8/layout/hList1"/>
    <dgm:cxn modelId="{077A14E8-637C-6148-84D3-3BC8754D49BD}" type="presOf" srcId="{B77EEDCC-8DA3-2F48-ACE3-C78F640D6DF5}" destId="{7325D317-D424-1444-8FBA-11AFA4C108C9}" srcOrd="0" destOrd="3" presId="urn:microsoft.com/office/officeart/2005/8/layout/hList1"/>
    <dgm:cxn modelId="{2CA940E8-865F-6149-BB98-4279FB280D3F}" srcId="{5503EA48-F84E-A44E-AD66-1FA23DCCFD25}" destId="{4C5D4575-50EA-5E46-85D0-AB8D9C189529}" srcOrd="4" destOrd="0" parTransId="{049401A4-DC64-714B-8046-431FFC19C065}" sibTransId="{1AD009D8-9295-2143-9638-6F7410E4701E}"/>
    <dgm:cxn modelId="{FAB70EEA-B30C-EA48-96EE-F43398D334A6}" type="presOf" srcId="{33BBCA69-EB6F-8742-8737-0E91412DA51D}" destId="{D99AB3D7-81AE-CF4B-8151-F8E66533464C}" srcOrd="0" destOrd="0" presId="urn:microsoft.com/office/officeart/2005/8/layout/hList1"/>
    <dgm:cxn modelId="{0C3E1CEE-BA60-6F48-B8B2-A3E98112BF3B}" srcId="{33BBCA69-EB6F-8742-8737-0E91412DA51D}" destId="{4CA7F43D-61CE-894A-9DD6-7FC3B678CDB4}" srcOrd="0" destOrd="0" parTransId="{2E5D35F3-14DF-4B45-92C8-A68B42216D5A}" sibTransId="{37DCE792-373C-BB4C-B555-A2DA72283207}"/>
    <dgm:cxn modelId="{E43989F8-6B09-B149-827D-A9F71E32D63D}" srcId="{A2163E06-5FEB-E04D-84DD-CC14D8D74BBB}" destId="{33BBCA69-EB6F-8742-8737-0E91412DA51D}" srcOrd="1" destOrd="0" parTransId="{AF124CEC-12BF-8147-BBD1-C3A20ED5CD46}" sibTransId="{BF8A061E-363E-BD41-8D0A-03F8A264E9CB}"/>
    <dgm:cxn modelId="{7B6B75FB-F040-B049-8065-03F17C5EEF96}" srcId="{618F585E-CF9B-FE4F-BEB2-66E3F87794B4}" destId="{3F05C3C7-22DD-B644-BF7F-EF523CCF463B}" srcOrd="0" destOrd="0" parTransId="{A2738350-8DD7-0448-B3E4-90CA97F134F9}" sibTransId="{D6190BBA-0784-474A-8D92-FAE6AB0912AF}"/>
    <dgm:cxn modelId="{418748FF-EFF0-7746-9479-81C33DB8FA5F}" type="presOf" srcId="{D3886B4C-1444-974E-BAD7-464EB0D65042}" destId="{C89DE43C-9CDF-F842-9A3A-AB4BC269E00A}" srcOrd="0" destOrd="6" presId="urn:microsoft.com/office/officeart/2005/8/layout/hList1"/>
    <dgm:cxn modelId="{E659163D-1C65-7F4A-963D-F914A63AD33A}" type="presParOf" srcId="{95E54EE1-A430-7145-9FC5-FCD90486C164}" destId="{8849024B-A230-A946-B92D-E52A873A7095}" srcOrd="0" destOrd="0" presId="urn:microsoft.com/office/officeart/2005/8/layout/hList1"/>
    <dgm:cxn modelId="{C2C2FF2A-4079-464E-8D5C-E0EBF7914750}" type="presParOf" srcId="{8849024B-A230-A946-B92D-E52A873A7095}" destId="{626D58A4-23EB-CC4C-971E-8CA9DBD062A6}" srcOrd="0" destOrd="0" presId="urn:microsoft.com/office/officeart/2005/8/layout/hList1"/>
    <dgm:cxn modelId="{88492A57-7624-2445-A308-8BCD8032F52C}" type="presParOf" srcId="{8849024B-A230-A946-B92D-E52A873A7095}" destId="{7325D317-D424-1444-8FBA-11AFA4C108C9}" srcOrd="1" destOrd="0" presId="urn:microsoft.com/office/officeart/2005/8/layout/hList1"/>
    <dgm:cxn modelId="{784E1E64-7DB9-0B4E-A3CB-25B5AD19AD47}" type="presParOf" srcId="{95E54EE1-A430-7145-9FC5-FCD90486C164}" destId="{D2C96C85-AD38-2545-B909-2E03AA86ABF8}" srcOrd="1" destOrd="0" presId="urn:microsoft.com/office/officeart/2005/8/layout/hList1"/>
    <dgm:cxn modelId="{A8441D27-D6A6-3C4C-9265-77B0C1EBF8DA}" type="presParOf" srcId="{95E54EE1-A430-7145-9FC5-FCD90486C164}" destId="{A894A2C0-3A4B-8447-8CB4-12AA19F6556B}" srcOrd="2" destOrd="0" presId="urn:microsoft.com/office/officeart/2005/8/layout/hList1"/>
    <dgm:cxn modelId="{FBA8B7C0-F9F1-7443-94A5-DE1C28A7EC07}" type="presParOf" srcId="{A894A2C0-3A4B-8447-8CB4-12AA19F6556B}" destId="{D99AB3D7-81AE-CF4B-8151-F8E66533464C}" srcOrd="0" destOrd="0" presId="urn:microsoft.com/office/officeart/2005/8/layout/hList1"/>
    <dgm:cxn modelId="{F9E02BD2-1239-C54E-B77A-22C36AF5C4B3}" type="presParOf" srcId="{A894A2C0-3A4B-8447-8CB4-12AA19F6556B}" destId="{C89DE43C-9CDF-F842-9A3A-AB4BC269E00A}" srcOrd="1" destOrd="0" presId="urn:microsoft.com/office/officeart/2005/8/layout/hList1"/>
    <dgm:cxn modelId="{C4298393-87FC-6A4E-A104-6DD789334907}" type="presParOf" srcId="{95E54EE1-A430-7145-9FC5-FCD90486C164}" destId="{B9AC0288-65FA-9443-9719-BD6A730DF58E}" srcOrd="3" destOrd="0" presId="urn:microsoft.com/office/officeart/2005/8/layout/hList1"/>
    <dgm:cxn modelId="{D0566F93-17EE-8945-8456-75CA3A7C87B9}" type="presParOf" srcId="{95E54EE1-A430-7145-9FC5-FCD90486C164}" destId="{DEC026F0-B88A-404C-AF5A-1898B0BAD361}" srcOrd="4" destOrd="0" presId="urn:microsoft.com/office/officeart/2005/8/layout/hList1"/>
    <dgm:cxn modelId="{8D3AD17E-8303-124D-A758-183E6F0A5265}" type="presParOf" srcId="{DEC026F0-B88A-404C-AF5A-1898B0BAD361}" destId="{D996C573-9FF7-1041-98FA-43934B290851}" srcOrd="0" destOrd="0" presId="urn:microsoft.com/office/officeart/2005/8/layout/hList1"/>
    <dgm:cxn modelId="{AA4DB44F-639D-2946-A06D-EF7D3B27BABD}" type="presParOf" srcId="{DEC026F0-B88A-404C-AF5A-1898B0BAD361}" destId="{92245D9F-E247-0643-8073-80513F8753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D58A4-23EB-CC4C-971E-8CA9DBD062A6}">
      <dsp:nvSpPr>
        <dsp:cNvPr id="0" name=""/>
        <dsp:cNvSpPr/>
      </dsp:nvSpPr>
      <dsp:spPr>
        <a:xfrm>
          <a:off x="2677" y="193485"/>
          <a:ext cx="2610852" cy="618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UHC</a:t>
          </a:r>
          <a:r>
            <a:rPr lang="en-US" sz="2100" kern="1200" dirty="0"/>
            <a:t> </a:t>
          </a:r>
        </a:p>
      </dsp:txBody>
      <dsp:txXfrm>
        <a:off x="2677" y="193485"/>
        <a:ext cx="2610852" cy="618535"/>
      </dsp:txXfrm>
    </dsp:sp>
    <dsp:sp modelId="{7325D317-D424-1444-8FBA-11AFA4C108C9}">
      <dsp:nvSpPr>
        <dsp:cNvPr id="0" name=""/>
        <dsp:cNvSpPr/>
      </dsp:nvSpPr>
      <dsp:spPr>
        <a:xfrm>
          <a:off x="2677" y="812021"/>
          <a:ext cx="2610852" cy="3891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SSHIS for Financial Protection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SPHCB for increase access to quality care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DMA – for availability of drugs</a:t>
          </a:r>
        </a:p>
      </dsp:txBody>
      <dsp:txXfrm>
        <a:off x="2677" y="812021"/>
        <a:ext cx="2610852" cy="3891037"/>
      </dsp:txXfrm>
    </dsp:sp>
    <dsp:sp modelId="{D99AB3D7-81AE-CF4B-8151-F8E66533464C}">
      <dsp:nvSpPr>
        <dsp:cNvPr id="0" name=""/>
        <dsp:cNvSpPr/>
      </dsp:nvSpPr>
      <dsp:spPr>
        <a:xfrm>
          <a:off x="2979049" y="193485"/>
          <a:ext cx="2610852" cy="618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Nutrition</a:t>
          </a:r>
          <a:endParaRPr lang="en-US" sz="2100" b="1" kern="1200" dirty="0"/>
        </a:p>
      </dsp:txBody>
      <dsp:txXfrm>
        <a:off x="2979049" y="193485"/>
        <a:ext cx="2610852" cy="618535"/>
      </dsp:txXfrm>
    </dsp:sp>
    <dsp:sp modelId="{C89DE43C-9CDF-F842-9A3A-AB4BC269E00A}">
      <dsp:nvSpPr>
        <dsp:cNvPr id="0" name=""/>
        <dsp:cNvSpPr/>
      </dsp:nvSpPr>
      <dsp:spPr>
        <a:xfrm>
          <a:off x="2979049" y="812021"/>
          <a:ext cx="2610852" cy="3891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Set up State food and Nutrition committee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Promote 6-months maternity leave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Multisectoral nutrition plan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Creches in MDAs</a:t>
          </a:r>
        </a:p>
      </dsp:txBody>
      <dsp:txXfrm>
        <a:off x="2979049" y="812021"/>
        <a:ext cx="2610852" cy="3891037"/>
      </dsp:txXfrm>
    </dsp:sp>
    <dsp:sp modelId="{D996C573-9FF7-1041-98FA-43934B290851}">
      <dsp:nvSpPr>
        <dsp:cNvPr id="0" name=""/>
        <dsp:cNvSpPr/>
      </dsp:nvSpPr>
      <dsp:spPr>
        <a:xfrm>
          <a:off x="5955421" y="193485"/>
          <a:ext cx="2610852" cy="6185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PEI</a:t>
          </a:r>
          <a:endParaRPr lang="en-US" sz="2100" b="1" kern="1200" dirty="0"/>
        </a:p>
      </dsp:txBody>
      <dsp:txXfrm>
        <a:off x="5955421" y="193485"/>
        <a:ext cx="2610852" cy="618535"/>
      </dsp:txXfrm>
    </dsp:sp>
    <dsp:sp modelId="{92245D9F-E247-0643-8073-80513F8753A0}">
      <dsp:nvSpPr>
        <dsp:cNvPr id="0" name=""/>
        <dsp:cNvSpPr/>
      </dsp:nvSpPr>
      <dsp:spPr>
        <a:xfrm>
          <a:off x="5955421" y="812021"/>
          <a:ext cx="2610852" cy="3891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Eradication of polio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Abuja commitment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Strengthening of routine immunization</a:t>
          </a:r>
        </a:p>
      </dsp:txBody>
      <dsp:txXfrm>
        <a:off x="5955421" y="812021"/>
        <a:ext cx="2610852" cy="3891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9616F-C991-43E7-B441-0B29E80910D4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D5FE2-9F0A-43C4-A48B-B17B24FE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FE2-9F0A-43C4-A48B-B17B24FE24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1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FE2-9F0A-43C4-A48B-B17B24FE24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FE2-9F0A-43C4-A48B-B17B24FE24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9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FE2-9F0A-43C4-A48B-B17B24FE24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7EFE-F7E9-4360-B460-281DCC72F44C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846640" cy="1584175"/>
          </a:xfrm>
        </p:spPr>
        <p:txBody>
          <a:bodyPr>
            <a:normAutofit/>
          </a:bodyPr>
          <a:lstStyle/>
          <a:p>
            <a:r>
              <a:rPr lang="en-US" dirty="0"/>
              <a:t>NGF</a:t>
            </a:r>
            <a:br>
              <a:rPr lang="en-US" dirty="0"/>
            </a:br>
            <a:r>
              <a:rPr lang="en-US" dirty="0"/>
              <a:t>HEALTH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7C6A74-411B-413E-A031-BBC489637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JUNE, 2019</a:t>
            </a:r>
          </a:p>
        </p:txBody>
      </p:sp>
    </p:spTree>
    <p:extLst>
      <p:ext uri="{BB962C8B-B14F-4D97-AF65-F5344CB8AC3E}">
        <p14:creationId xmlns:p14="http://schemas.microsoft.com/office/powerpoint/2010/main" val="14241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477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NGF Priority Areas</a:t>
            </a:r>
            <a:endParaRPr lang="en-US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7C6A74-411B-413E-A031-BBC489637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1800" y="5763185"/>
            <a:ext cx="4040188" cy="63976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i="1" dirty="0"/>
              <a:t>….because health is a human right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1E8454-D801-44E2-946D-C30BBFD4B1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7584" y="1556793"/>
            <a:ext cx="1988221" cy="187220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9676A3-3D73-48B8-9CFF-2A54E4CAFF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959901" y="3405855"/>
            <a:ext cx="1723585" cy="1535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953A4-84D3-47E0-A84C-576E7FD23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3" y="1700808"/>
            <a:ext cx="1584175" cy="15572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0D4090C-EFE9-42ED-A9B0-3FAACAB375D8}"/>
              </a:ext>
            </a:extLst>
          </p:cNvPr>
          <p:cNvSpPr/>
          <p:nvPr/>
        </p:nvSpPr>
        <p:spPr>
          <a:xfrm>
            <a:off x="3419872" y="3356992"/>
            <a:ext cx="1739890" cy="1576972"/>
          </a:xfrm>
          <a:prstGeom prst="ellipse">
            <a:avLst/>
          </a:prstGeom>
          <a:solidFill>
            <a:srgbClr val="D4344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POLIO ERADICATION INITIATIVE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Ensure Nigeria is declared polio free by 2019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84BC62-52A7-49A1-B3FF-A5A06DDEC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7" y="1844824"/>
            <a:ext cx="1656183" cy="136815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1C0243A-F10C-4997-8F5E-A6A42D27AE58}"/>
              </a:ext>
            </a:extLst>
          </p:cNvPr>
          <p:cNvSpPr/>
          <p:nvPr/>
        </p:nvSpPr>
        <p:spPr>
          <a:xfrm>
            <a:off x="6152763" y="3337106"/>
            <a:ext cx="1645527" cy="1604062"/>
          </a:xfrm>
          <a:prstGeom prst="ellipse">
            <a:avLst/>
          </a:prstGeom>
          <a:solidFill>
            <a:srgbClr val="D4344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NUTRITION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Make progress towards Global Nutrition Targets 2025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1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48786"/>
            <a:ext cx="4464496" cy="8320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Commitments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A23E126-BA72-AE48-8B97-672B8F3AA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274895"/>
              </p:ext>
            </p:extLst>
          </p:nvPr>
        </p:nvGraphicFramePr>
        <p:xfrm>
          <a:off x="287524" y="1412776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714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7" y="21748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Updates on Priorities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D6A5F1-D56B-D240-9F80-59F7AE514870}"/>
              </a:ext>
            </a:extLst>
          </p:cNvPr>
          <p:cNvGrpSpPr/>
          <p:nvPr/>
        </p:nvGrpSpPr>
        <p:grpSpPr>
          <a:xfrm>
            <a:off x="353106" y="4077072"/>
            <a:ext cx="8333694" cy="2304256"/>
            <a:chOff x="353106" y="1340768"/>
            <a:chExt cx="8333694" cy="1573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5C5B37-B46B-8E48-BC87-04BFF0E036A7}"/>
                </a:ext>
              </a:extLst>
            </p:cNvPr>
            <p:cNvSpPr/>
            <p:nvPr/>
          </p:nvSpPr>
          <p:spPr>
            <a:xfrm>
              <a:off x="2089496" y="1360489"/>
              <a:ext cx="6597304" cy="1554024"/>
            </a:xfrm>
            <a:prstGeom prst="rect">
              <a:avLst/>
            </a:prstGeom>
            <a:noFill/>
            <a:ln>
              <a:solidFill>
                <a:srgbClr val="477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tx1"/>
                  </a:solidFill>
                </a:rPr>
                <a:t>National Average – 57% (compared to 49% in 2015 i.e. IMPROVED)</a:t>
              </a:r>
            </a:p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tx1"/>
                  </a:solidFill>
                </a:rPr>
                <a:t>Eleven States have a coverage of above 80% (Lagos, Ekiti, Osun, Imo, Abia, Enugu, Rivers, Edo, Cross Rivers, Anambra and FCT) compared to only 5 states (Edo, Ekiti, Enugu, Imo and Lagos) in 2015.</a:t>
              </a:r>
            </a:p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tx1"/>
                  </a:solidFill>
                </a:rPr>
                <a:t>Highest Coverage was in Lagos with 93%  lowest in Zamfara (12%), Katsina (12%), Kebbi (19%) and Sokoto (22%)</a:t>
              </a:r>
              <a:endParaRPr lang="en-US" b="1" dirty="0">
                <a:solidFill>
                  <a:schemeClr val="tx1"/>
                </a:solidFill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Required Actions</a:t>
              </a:r>
              <a:r>
                <a:rPr lang="en-US" dirty="0">
                  <a:solidFill>
                    <a:schemeClr val="tx1"/>
                  </a:solidFill>
                </a:rPr>
                <a:t>- Provision of operational funds for last mile vaccines distribution, supervision and outreach services</a:t>
              </a:r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1A2AA71F-FBC4-DF41-99A4-C86A11207A16}"/>
                </a:ext>
              </a:extLst>
            </p:cNvPr>
            <p:cNvSpPr/>
            <p:nvPr/>
          </p:nvSpPr>
          <p:spPr>
            <a:xfrm>
              <a:off x="353106" y="1340768"/>
              <a:ext cx="2202670" cy="1573745"/>
            </a:xfrm>
            <a:prstGeom prst="homePlate">
              <a:avLst>
                <a:gd name="adj" fmla="val 19133"/>
              </a:avLst>
            </a:prstGeom>
            <a:solidFill>
              <a:srgbClr val="477F45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Routine Immunization 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D61E2B-3F7C-904E-A4A6-4AA9D011135F}"/>
              </a:ext>
            </a:extLst>
          </p:cNvPr>
          <p:cNvGrpSpPr/>
          <p:nvPr/>
        </p:nvGrpSpPr>
        <p:grpSpPr>
          <a:xfrm>
            <a:off x="353106" y="1340768"/>
            <a:ext cx="8333694" cy="2304256"/>
            <a:chOff x="353106" y="1340768"/>
            <a:chExt cx="8333694" cy="157374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74FBED-D5D2-D940-A05C-17F56B04D4F3}"/>
                </a:ext>
              </a:extLst>
            </p:cNvPr>
            <p:cNvSpPr/>
            <p:nvPr/>
          </p:nvSpPr>
          <p:spPr>
            <a:xfrm>
              <a:off x="2089496" y="1360489"/>
              <a:ext cx="6597304" cy="1554024"/>
            </a:xfrm>
            <a:prstGeom prst="rect">
              <a:avLst/>
            </a:prstGeom>
            <a:noFill/>
            <a:ln>
              <a:solidFill>
                <a:srgbClr val="477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Nigeria 33 months WPV polio free</a:t>
              </a:r>
            </a:p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On the verge of being certified polio free, </a:t>
              </a:r>
            </a:p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Circulating vaccines derived Polio still prevalent in some States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Required Actions</a:t>
              </a:r>
              <a:r>
                <a:rPr lang="en-US" dirty="0">
                  <a:solidFill>
                    <a:schemeClr val="tx1"/>
                  </a:solidFill>
                </a:rPr>
                <a:t>- Sustenance of political commitment </a:t>
              </a:r>
            </a:p>
          </p:txBody>
        </p:sp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9568EA13-749F-3F4D-92CF-F7111218DC89}"/>
                </a:ext>
              </a:extLst>
            </p:cNvPr>
            <p:cNvSpPr/>
            <p:nvPr/>
          </p:nvSpPr>
          <p:spPr>
            <a:xfrm>
              <a:off x="353106" y="1340768"/>
              <a:ext cx="2202670" cy="1573745"/>
            </a:xfrm>
            <a:prstGeom prst="homePlate">
              <a:avLst>
                <a:gd name="adj" fmla="val 19133"/>
              </a:avLst>
            </a:prstGeom>
            <a:solidFill>
              <a:srgbClr val="477F45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Polio </a:t>
              </a:r>
            </a:p>
            <a:p>
              <a:pPr algn="ctr"/>
              <a:r>
                <a:rPr lang="en-US" dirty="0"/>
                <a:t>Campaign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4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7" y="21748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Updates on Priorities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D6A5F1-D56B-D240-9F80-59F7AE514870}"/>
              </a:ext>
            </a:extLst>
          </p:cNvPr>
          <p:cNvGrpSpPr/>
          <p:nvPr/>
        </p:nvGrpSpPr>
        <p:grpSpPr>
          <a:xfrm>
            <a:off x="353106" y="4077072"/>
            <a:ext cx="8333694" cy="2304256"/>
            <a:chOff x="353106" y="1340768"/>
            <a:chExt cx="8333694" cy="1573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5C5B37-B46B-8E48-BC87-04BFF0E036A7}"/>
                </a:ext>
              </a:extLst>
            </p:cNvPr>
            <p:cNvSpPr/>
            <p:nvPr/>
          </p:nvSpPr>
          <p:spPr>
            <a:xfrm>
              <a:off x="2089496" y="1360489"/>
              <a:ext cx="6597304" cy="1554024"/>
            </a:xfrm>
            <a:prstGeom prst="rect">
              <a:avLst/>
            </a:prstGeom>
            <a:noFill/>
            <a:ln>
              <a:solidFill>
                <a:srgbClr val="477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>
                  <a:solidFill>
                    <a:schemeClr val="tx1"/>
                  </a:solidFill>
                </a:rPr>
                <a:t>28 </a:t>
              </a:r>
              <a:r>
                <a:rPr lang="en-US" dirty="0">
                  <a:solidFill>
                    <a:schemeClr val="tx1"/>
                  </a:solidFill>
                </a:rPr>
                <a:t>States now have a </a:t>
              </a:r>
              <a:r>
                <a:rPr lang="en-US">
                  <a:solidFill>
                    <a:schemeClr val="tx1"/>
                  </a:solidFill>
                </a:rPr>
                <a:t>SSHIS law</a:t>
              </a:r>
              <a:endParaRPr lang="en-US" dirty="0">
                <a:solidFill>
                  <a:schemeClr val="tx1"/>
                </a:solidFill>
              </a:endParaRPr>
            </a:p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sz="2000" dirty="0">
                  <a:solidFill>
                    <a:schemeClr val="tx1"/>
                  </a:solidFill>
                </a:rPr>
                <a:t>Enrollees already accessing care in Anambra, Bayelsa, Delta, Kano, Lagos, Ogun and Oyo States.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chemeClr val="tx1"/>
                </a:solidFill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Required Actions</a:t>
              </a:r>
              <a:r>
                <a:rPr lang="en-US" dirty="0">
                  <a:solidFill>
                    <a:schemeClr val="tx1"/>
                  </a:solidFill>
                </a:rPr>
                <a:t>- Remaining States (in RED) to accelerate the establishment of SSHIS and commence enrollment</a:t>
              </a:r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1A2AA71F-FBC4-DF41-99A4-C86A11207A16}"/>
                </a:ext>
              </a:extLst>
            </p:cNvPr>
            <p:cNvSpPr/>
            <p:nvPr/>
          </p:nvSpPr>
          <p:spPr>
            <a:xfrm>
              <a:off x="353106" y="1340768"/>
              <a:ext cx="2202670" cy="1573745"/>
            </a:xfrm>
            <a:prstGeom prst="homePlate">
              <a:avLst>
                <a:gd name="adj" fmla="val 19133"/>
              </a:avLst>
            </a:prstGeom>
            <a:solidFill>
              <a:srgbClr val="477F45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State Social Health Insurance Scheme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404952-B42A-4841-8C8B-18A924F2EB7F}"/>
              </a:ext>
            </a:extLst>
          </p:cNvPr>
          <p:cNvGrpSpPr/>
          <p:nvPr/>
        </p:nvGrpSpPr>
        <p:grpSpPr>
          <a:xfrm>
            <a:off x="353106" y="1340768"/>
            <a:ext cx="8333694" cy="2304256"/>
            <a:chOff x="353106" y="1340768"/>
            <a:chExt cx="8333694" cy="157374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72320C-C6EB-FC48-A71B-4749AB491F2F}"/>
                </a:ext>
              </a:extLst>
            </p:cNvPr>
            <p:cNvSpPr/>
            <p:nvPr/>
          </p:nvSpPr>
          <p:spPr>
            <a:xfrm>
              <a:off x="2089496" y="1360489"/>
              <a:ext cx="6597304" cy="1554024"/>
            </a:xfrm>
            <a:prstGeom prst="rect">
              <a:avLst/>
            </a:prstGeom>
            <a:noFill/>
            <a:ln>
              <a:solidFill>
                <a:srgbClr val="477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Scheme launched nationally</a:t>
              </a:r>
            </a:p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Federal Government has released xxx (25% of its contribution)</a:t>
              </a:r>
            </a:p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28 States have expressed interest in the scheme</a:t>
              </a:r>
            </a:p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dirty="0">
                  <a:solidFill>
                    <a:schemeClr val="tx1"/>
                  </a:solidFill>
                </a:rPr>
                <a:t>13 States have opened the required TSA account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/>
                </a:solidFill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Required Actions</a:t>
              </a:r>
              <a:r>
                <a:rPr lang="en-US" dirty="0">
                  <a:solidFill>
                    <a:schemeClr val="tx1"/>
                  </a:solidFill>
                </a:rPr>
                <a:t>- States yet to expressed interest to do so urgently; and all states to strive to meet all the criteria</a:t>
              </a:r>
            </a:p>
          </p:txBody>
        </p:sp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E2A1ABE5-0D55-7542-BC06-BAA1C3C8F75E}"/>
                </a:ext>
              </a:extLst>
            </p:cNvPr>
            <p:cNvSpPr/>
            <p:nvPr/>
          </p:nvSpPr>
          <p:spPr>
            <a:xfrm>
              <a:off x="353106" y="1340768"/>
              <a:ext cx="2202670" cy="1573745"/>
            </a:xfrm>
            <a:prstGeom prst="homePlate">
              <a:avLst>
                <a:gd name="adj" fmla="val 19133"/>
              </a:avLst>
            </a:prstGeom>
            <a:solidFill>
              <a:srgbClr val="477F45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Basic Health Provision Fund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3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7" y="21748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Updates on Priorities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D6A5F1-D56B-D240-9F80-59F7AE514870}"/>
              </a:ext>
            </a:extLst>
          </p:cNvPr>
          <p:cNvGrpSpPr/>
          <p:nvPr/>
        </p:nvGrpSpPr>
        <p:grpSpPr>
          <a:xfrm>
            <a:off x="339812" y="1988840"/>
            <a:ext cx="8333694" cy="2304256"/>
            <a:chOff x="353106" y="1340768"/>
            <a:chExt cx="8333694" cy="1573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5C5B37-B46B-8E48-BC87-04BFF0E036A7}"/>
                </a:ext>
              </a:extLst>
            </p:cNvPr>
            <p:cNvSpPr/>
            <p:nvPr/>
          </p:nvSpPr>
          <p:spPr>
            <a:xfrm>
              <a:off x="2089496" y="1360489"/>
              <a:ext cx="6597304" cy="1554024"/>
            </a:xfrm>
            <a:prstGeom prst="rect">
              <a:avLst/>
            </a:prstGeom>
            <a:noFill/>
            <a:ln>
              <a:solidFill>
                <a:srgbClr val="477F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742950" lvl="1" indent="-285750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sz="2000" dirty="0">
                  <a:solidFill>
                    <a:schemeClr val="tx1"/>
                  </a:solidFill>
                </a:rPr>
                <a:t>Lagos and Kaduna states have implemented the six month maternity leave</a:t>
              </a:r>
              <a:endParaRPr lang="en-US" dirty="0">
                <a:solidFill>
                  <a:schemeClr val="tx1"/>
                </a:solidFill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chemeClr val="tx1"/>
                </a:solidFill>
              </a:endParaRP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Required Actions</a:t>
              </a:r>
              <a:r>
                <a:rPr lang="en-US" dirty="0">
                  <a:solidFill>
                    <a:schemeClr val="tx1"/>
                  </a:solidFill>
                </a:rPr>
                <a:t>- Remaining States to implement the 6-month maternity leave</a:t>
              </a:r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1A2AA71F-FBC4-DF41-99A4-C86A11207A16}"/>
                </a:ext>
              </a:extLst>
            </p:cNvPr>
            <p:cNvSpPr/>
            <p:nvPr/>
          </p:nvSpPr>
          <p:spPr>
            <a:xfrm>
              <a:off x="353106" y="1340768"/>
              <a:ext cx="2202670" cy="1573745"/>
            </a:xfrm>
            <a:prstGeom prst="homePlate">
              <a:avLst>
                <a:gd name="adj" fmla="val 19133"/>
              </a:avLst>
            </a:prstGeom>
            <a:solidFill>
              <a:srgbClr val="477F45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Nutrition 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99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56ACB37-0DC6-4A65-9210-AAFF913E1955}"/>
              </a:ext>
            </a:extLst>
          </p:cNvPr>
          <p:cNvSpPr txBox="1">
            <a:spLocks/>
          </p:cNvSpPr>
          <p:nvPr/>
        </p:nvSpPr>
        <p:spPr>
          <a:xfrm>
            <a:off x="2195736" y="116632"/>
            <a:ext cx="4824536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6FB80D-37A3-48D7-9EC4-82BC837529D9}"/>
              </a:ext>
            </a:extLst>
          </p:cNvPr>
          <p:cNvSpPr txBox="1">
            <a:spLocks/>
          </p:cNvSpPr>
          <p:nvPr/>
        </p:nvSpPr>
        <p:spPr>
          <a:xfrm>
            <a:off x="251520" y="1628800"/>
            <a:ext cx="8640960" cy="454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10E88-4D45-4D00-B482-10E49D5D9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0"/>
            <a:ext cx="9144000" cy="68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0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34DE6-F892-41E6-B6BC-8A4D903E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7" y="21748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Updates on Priorities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A8299B-C0D6-9D40-9B37-2135F5E7E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4624"/>
            <a:ext cx="8928991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5B80-3D4F-4B2C-A9A0-199142DE67AA}"/>
              </a:ext>
            </a:extLst>
          </p:cNvPr>
          <p:cNvSpPr txBox="1">
            <a:spLocks/>
          </p:cNvSpPr>
          <p:nvPr/>
        </p:nvSpPr>
        <p:spPr>
          <a:xfrm>
            <a:off x="251520" y="30689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4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377</Words>
  <Application>Microsoft Macintosh PowerPoint</Application>
  <PresentationFormat>On-screen Show (4:3)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Times New Roman</vt:lpstr>
      <vt:lpstr>Office Theme</vt:lpstr>
      <vt:lpstr>NGF HEALTH UPDATE</vt:lpstr>
      <vt:lpstr>NGF Priority Areas</vt:lpstr>
      <vt:lpstr>The Commitments </vt:lpstr>
      <vt:lpstr>Updates on Priorities</vt:lpstr>
      <vt:lpstr>Updates on Priorities</vt:lpstr>
      <vt:lpstr>Updates on Priorities</vt:lpstr>
      <vt:lpstr>PowerPoint Presentation</vt:lpstr>
      <vt:lpstr>Updates on Priorities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Microsoft Office User</cp:lastModifiedBy>
  <cp:revision>95</cp:revision>
  <dcterms:created xsi:type="dcterms:W3CDTF">2012-07-24T14:11:04Z</dcterms:created>
  <dcterms:modified xsi:type="dcterms:W3CDTF">2019-09-16T14:07:09Z</dcterms:modified>
</cp:coreProperties>
</file>