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307" r:id="rId3"/>
    <p:sldId id="314" r:id="rId4"/>
    <p:sldId id="315" r:id="rId5"/>
    <p:sldId id="300" r:id="rId6"/>
    <p:sldId id="31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993EA5-2EA7-4532-8379-613B6B1339F4}">
          <p14:sldIdLst>
            <p14:sldId id="261"/>
            <p14:sldId id="307"/>
            <p14:sldId id="314"/>
            <p14:sldId id="315"/>
            <p14:sldId id="300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ni Dongo" initials="GD" lastIdx="1" clrIdx="0">
    <p:extLst>
      <p:ext uri="{19B8F6BF-5375-455C-9EA6-DF929625EA0E}">
        <p15:presenceInfo xmlns:p15="http://schemas.microsoft.com/office/powerpoint/2012/main" userId="S::gdongo@ngf.org.ng::319f6a4d-b0eb-4c89-a591-8b385457d3f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003E1C"/>
    <a:srgbClr val="477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67" autoAdjust="0"/>
    <p:restoredTop sz="94637" autoAdjust="0"/>
  </p:normalViewPr>
  <p:slideViewPr>
    <p:cSldViewPr>
      <p:cViewPr varScale="1">
        <p:scale>
          <a:sx n="77" d="100"/>
          <a:sy n="77" d="100"/>
        </p:scale>
        <p:origin x="150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61555C-DF51-45F0-A977-996D39770B54}" type="doc">
      <dgm:prSet loTypeId="urn:microsoft.com/office/officeart/2005/8/layout/hList7" loCatId="list" qsTypeId="urn:microsoft.com/office/officeart/2005/8/quickstyle/3d2" qsCatId="3D" csTypeId="urn:microsoft.com/office/officeart/2005/8/colors/colorful2" csCatId="colorful" phldr="1"/>
      <dgm:spPr/>
    </dgm:pt>
    <dgm:pt modelId="{7DCC32C5-1DBC-468C-BC33-A797AFC8FF78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n-US" sz="1700" dirty="0">
            <a:solidFill>
              <a:schemeClr val="tx1"/>
            </a:solidFill>
            <a:latin typeface="+mj-lt"/>
          </a:endParaRPr>
        </a:p>
        <a:p>
          <a:r>
            <a:rPr lang="en-US" sz="1700" dirty="0">
              <a:solidFill>
                <a:schemeClr val="tx1"/>
              </a:solidFill>
              <a:latin typeface="+mj-lt"/>
            </a:rPr>
            <a:t>Functional SSHIS</a:t>
          </a:r>
        </a:p>
        <a:p>
          <a:endParaRPr lang="en-US" sz="1700" dirty="0">
            <a:solidFill>
              <a:schemeClr val="tx1"/>
            </a:solidFill>
            <a:latin typeface="+mj-lt"/>
          </a:endParaRPr>
        </a:p>
        <a:p>
          <a:r>
            <a:rPr lang="en-US" sz="1700" dirty="0">
              <a:solidFill>
                <a:schemeClr val="tx1"/>
              </a:solidFill>
              <a:latin typeface="+mj-lt"/>
            </a:rPr>
            <a:t>Functional SPHCDA</a:t>
          </a:r>
        </a:p>
        <a:p>
          <a:endParaRPr lang="en-US" sz="1700" dirty="0">
            <a:solidFill>
              <a:schemeClr val="tx1"/>
            </a:solidFill>
            <a:latin typeface="+mj-lt"/>
          </a:endParaRPr>
        </a:p>
        <a:p>
          <a:r>
            <a:rPr lang="en-US" sz="1700" dirty="0">
              <a:solidFill>
                <a:schemeClr val="tx1"/>
              </a:solidFill>
              <a:latin typeface="+mj-lt"/>
            </a:rPr>
            <a:t>Functional Drug Management Agency</a:t>
          </a:r>
        </a:p>
      </dgm:t>
    </dgm:pt>
    <dgm:pt modelId="{0AC73E72-72DB-4DC2-890B-F7CED20E146C}" type="parTrans" cxnId="{A61E8D61-3689-4F6E-BBD7-E67DBA35C972}">
      <dgm:prSet/>
      <dgm:spPr/>
      <dgm:t>
        <a:bodyPr/>
        <a:lstStyle/>
        <a:p>
          <a:endParaRPr lang="en-US"/>
        </a:p>
      </dgm:t>
    </dgm:pt>
    <dgm:pt modelId="{55C869DA-48AF-4997-9080-233BDBECEDE8}" type="sibTrans" cxnId="{A61E8D61-3689-4F6E-BBD7-E67DBA35C972}">
      <dgm:prSet/>
      <dgm:spPr/>
      <dgm:t>
        <a:bodyPr/>
        <a:lstStyle/>
        <a:p>
          <a:endParaRPr lang="en-US"/>
        </a:p>
      </dgm:t>
    </dgm:pt>
    <dgm:pt modelId="{FC1BD7B5-5EC2-4D23-A205-05E0E6E2591A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en-US" sz="1700" dirty="0">
            <a:solidFill>
              <a:schemeClr val="tx1"/>
            </a:solidFill>
            <a:latin typeface="+mj-lt"/>
          </a:endParaRPr>
        </a:p>
        <a:p>
          <a:r>
            <a:rPr lang="en-US" sz="1700" dirty="0">
              <a:solidFill>
                <a:schemeClr val="tx1"/>
              </a:solidFill>
              <a:latin typeface="+mj-lt"/>
            </a:rPr>
            <a:t>Functional State Committee on Food and Nutrition(SCFN)</a:t>
          </a:r>
        </a:p>
        <a:p>
          <a:endParaRPr lang="en-US" sz="1700" dirty="0">
            <a:solidFill>
              <a:schemeClr val="tx1"/>
            </a:solidFill>
            <a:latin typeface="+mj-lt"/>
          </a:endParaRPr>
        </a:p>
        <a:p>
          <a:r>
            <a:rPr lang="en-US" sz="1700" dirty="0">
              <a:solidFill>
                <a:schemeClr val="tx1"/>
              </a:solidFill>
              <a:latin typeface="+mj-lt"/>
            </a:rPr>
            <a:t>Multisectoral Nutrition plan</a:t>
          </a:r>
        </a:p>
        <a:p>
          <a:endParaRPr lang="en-US" sz="1700" dirty="0">
            <a:solidFill>
              <a:schemeClr val="tx1"/>
            </a:solidFill>
            <a:latin typeface="+mj-lt"/>
          </a:endParaRPr>
        </a:p>
        <a:p>
          <a:r>
            <a:rPr lang="en-US" sz="1700" dirty="0">
              <a:solidFill>
                <a:schemeClr val="tx1"/>
              </a:solidFill>
              <a:latin typeface="+mj-lt"/>
            </a:rPr>
            <a:t>Functional Creches in MDAs</a:t>
          </a:r>
        </a:p>
        <a:p>
          <a:endParaRPr lang="en-US" sz="1700" dirty="0">
            <a:solidFill>
              <a:schemeClr val="tx1"/>
            </a:solidFill>
            <a:latin typeface="+mj-lt"/>
          </a:endParaRPr>
        </a:p>
        <a:p>
          <a:r>
            <a:rPr lang="en-US" sz="1700" dirty="0">
              <a:solidFill>
                <a:schemeClr val="tx1"/>
              </a:solidFill>
              <a:latin typeface="+mj-lt"/>
            </a:rPr>
            <a:t>Promote Maternity entitlements</a:t>
          </a:r>
        </a:p>
      </dgm:t>
    </dgm:pt>
    <dgm:pt modelId="{EF432B9C-4B88-4F5D-8D24-AA7F9F3EC4A4}" type="parTrans" cxnId="{3B6B366C-AC3C-48C2-943B-4884F9B63A52}">
      <dgm:prSet/>
      <dgm:spPr/>
      <dgm:t>
        <a:bodyPr/>
        <a:lstStyle/>
        <a:p>
          <a:endParaRPr lang="en-US"/>
        </a:p>
      </dgm:t>
    </dgm:pt>
    <dgm:pt modelId="{0C5DB747-8591-4E72-B0E2-89A6233468E1}" type="sibTrans" cxnId="{3B6B366C-AC3C-48C2-943B-4884F9B63A52}">
      <dgm:prSet/>
      <dgm:spPr/>
      <dgm:t>
        <a:bodyPr/>
        <a:lstStyle/>
        <a:p>
          <a:endParaRPr lang="en-US"/>
        </a:p>
      </dgm:t>
    </dgm:pt>
    <dgm:pt modelId="{82492650-2D45-4E9F-915F-550E636DBB5D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+mj-lt"/>
            </a:rPr>
            <a:t>Polio-free Certification       </a:t>
          </a:r>
        </a:p>
        <a:p>
          <a:endParaRPr lang="en-US" sz="1700" dirty="0">
            <a:solidFill>
              <a:schemeClr val="tx1"/>
            </a:solidFill>
            <a:latin typeface="+mj-lt"/>
          </a:endParaRPr>
        </a:p>
        <a:p>
          <a:r>
            <a:rPr lang="en-US" sz="1700" dirty="0">
              <a:solidFill>
                <a:schemeClr val="tx1"/>
              </a:solidFill>
              <a:latin typeface="+mj-lt"/>
            </a:rPr>
            <a:t>Abuja commitment           </a:t>
          </a:r>
        </a:p>
        <a:p>
          <a:endParaRPr lang="en-US" sz="1700" dirty="0">
            <a:solidFill>
              <a:schemeClr val="tx1"/>
            </a:solidFill>
            <a:latin typeface="+mj-lt"/>
          </a:endParaRPr>
        </a:p>
        <a:p>
          <a:r>
            <a:rPr lang="en-US" sz="1700" dirty="0">
              <a:solidFill>
                <a:schemeClr val="tx1"/>
              </a:solidFill>
              <a:latin typeface="+mj-lt"/>
            </a:rPr>
            <a:t>Strengthening of routine immunization</a:t>
          </a:r>
        </a:p>
      </dgm:t>
    </dgm:pt>
    <dgm:pt modelId="{CB8F2E46-6875-4062-8C7A-D4899309A499}" type="parTrans" cxnId="{23A9502F-F95F-4DF6-A70C-AB9BA49C0684}">
      <dgm:prSet/>
      <dgm:spPr/>
      <dgm:t>
        <a:bodyPr/>
        <a:lstStyle/>
        <a:p>
          <a:endParaRPr lang="en-US"/>
        </a:p>
      </dgm:t>
    </dgm:pt>
    <dgm:pt modelId="{1E42705F-B892-44F2-8D12-617DBDFD698E}" type="sibTrans" cxnId="{23A9502F-F95F-4DF6-A70C-AB9BA49C0684}">
      <dgm:prSet/>
      <dgm:spPr/>
      <dgm:t>
        <a:bodyPr/>
        <a:lstStyle/>
        <a:p>
          <a:endParaRPr lang="en-US"/>
        </a:p>
      </dgm:t>
    </dgm:pt>
    <dgm:pt modelId="{1C0DE86C-BD42-4D6E-9C99-D35490323896}" type="pres">
      <dgm:prSet presAssocID="{5861555C-DF51-45F0-A977-996D39770B54}" presName="Name0" presStyleCnt="0">
        <dgm:presLayoutVars>
          <dgm:dir/>
          <dgm:resizeHandles val="exact"/>
        </dgm:presLayoutVars>
      </dgm:prSet>
      <dgm:spPr/>
    </dgm:pt>
    <dgm:pt modelId="{55A9AA0E-184C-406F-9EB2-45842D80125F}" type="pres">
      <dgm:prSet presAssocID="{5861555C-DF51-45F0-A977-996D39770B54}" presName="fgShape" presStyleLbl="fgShp" presStyleIdx="0" presStyleCnt="1" custFlipVert="1" custScaleY="68627" custLinFactNeighborX="0" custLinFactNeighborY="49262"/>
      <dgm:spPr/>
    </dgm:pt>
    <dgm:pt modelId="{83CEAA59-FD1B-48D0-A91A-F52813E43055}" type="pres">
      <dgm:prSet presAssocID="{5861555C-DF51-45F0-A977-996D39770B54}" presName="linComp" presStyleCnt="0"/>
      <dgm:spPr/>
    </dgm:pt>
    <dgm:pt modelId="{44F04D88-4A50-49A3-86BF-AC8C61B1D992}" type="pres">
      <dgm:prSet presAssocID="{7DCC32C5-1DBC-468C-BC33-A797AFC8FF78}" presName="compNode" presStyleCnt="0"/>
      <dgm:spPr/>
    </dgm:pt>
    <dgm:pt modelId="{0175DBAC-E367-49C6-A359-D8EB1D92E14F}" type="pres">
      <dgm:prSet presAssocID="{7DCC32C5-1DBC-468C-BC33-A797AFC8FF78}" presName="bkgdShape" presStyleLbl="node1" presStyleIdx="0" presStyleCnt="3"/>
      <dgm:spPr/>
    </dgm:pt>
    <dgm:pt modelId="{D0E8F4A6-BA37-4D30-BC9F-7F0634316291}" type="pres">
      <dgm:prSet presAssocID="{7DCC32C5-1DBC-468C-BC33-A797AFC8FF78}" presName="nodeTx" presStyleLbl="node1" presStyleIdx="0" presStyleCnt="3">
        <dgm:presLayoutVars>
          <dgm:bulletEnabled val="1"/>
        </dgm:presLayoutVars>
      </dgm:prSet>
      <dgm:spPr/>
    </dgm:pt>
    <dgm:pt modelId="{28562E26-09A6-470E-9CBE-A2C9330BEFD1}" type="pres">
      <dgm:prSet presAssocID="{7DCC32C5-1DBC-468C-BC33-A797AFC8FF78}" presName="invisiNode" presStyleLbl="node1" presStyleIdx="0" presStyleCnt="3"/>
      <dgm:spPr/>
    </dgm:pt>
    <dgm:pt modelId="{DCD0608B-20A6-4BE8-970D-B8156DC6191F}" type="pres">
      <dgm:prSet presAssocID="{7DCC32C5-1DBC-468C-BC33-A797AFC8FF78}" presName="imagNode" presStyleLbl="fgImgPlace1" presStyleIdx="0" presStyleCnt="3" custScaleX="117665" custLinFactNeighborX="-993" custLinFactNeighborY="-13602"/>
      <dgm:spPr>
        <a:blipFill rotWithShape="1">
          <a:blip xmlns:r="http://schemas.openxmlformats.org/officeDocument/2006/relationships" r:embed="rId1"/>
          <a:srcRect/>
          <a:stretch>
            <a:fillRect t="-5000" b="-5000"/>
          </a:stretch>
        </a:blipFill>
      </dgm:spPr>
    </dgm:pt>
    <dgm:pt modelId="{D320B443-E157-408F-B8F0-DE9EB8239894}" type="pres">
      <dgm:prSet presAssocID="{55C869DA-48AF-4997-9080-233BDBECEDE8}" presName="sibTrans" presStyleLbl="sibTrans2D1" presStyleIdx="0" presStyleCnt="0"/>
      <dgm:spPr/>
    </dgm:pt>
    <dgm:pt modelId="{0C36FDB6-668D-4F93-B028-56022FECF33E}" type="pres">
      <dgm:prSet presAssocID="{FC1BD7B5-5EC2-4D23-A205-05E0E6E2591A}" presName="compNode" presStyleCnt="0"/>
      <dgm:spPr/>
    </dgm:pt>
    <dgm:pt modelId="{0B75CCF2-E779-4D87-903F-886235188A9F}" type="pres">
      <dgm:prSet presAssocID="{FC1BD7B5-5EC2-4D23-A205-05E0E6E2591A}" presName="bkgdShape" presStyleLbl="node1" presStyleIdx="1" presStyleCnt="3"/>
      <dgm:spPr/>
    </dgm:pt>
    <dgm:pt modelId="{D463C8D8-5536-4581-922C-FF85FE4D8A45}" type="pres">
      <dgm:prSet presAssocID="{FC1BD7B5-5EC2-4D23-A205-05E0E6E2591A}" presName="nodeTx" presStyleLbl="node1" presStyleIdx="1" presStyleCnt="3">
        <dgm:presLayoutVars>
          <dgm:bulletEnabled val="1"/>
        </dgm:presLayoutVars>
      </dgm:prSet>
      <dgm:spPr/>
    </dgm:pt>
    <dgm:pt modelId="{7BE9BCF2-B293-41D0-97AD-9C918D38340D}" type="pres">
      <dgm:prSet presAssocID="{FC1BD7B5-5EC2-4D23-A205-05E0E6E2591A}" presName="invisiNode" presStyleLbl="node1" presStyleIdx="1" presStyleCnt="3"/>
      <dgm:spPr/>
    </dgm:pt>
    <dgm:pt modelId="{7D57C969-D19E-48ED-A8EF-25854FC8380F}" type="pres">
      <dgm:prSet presAssocID="{FC1BD7B5-5EC2-4D23-A205-05E0E6E2591A}" presName="imagNode" presStyleLbl="fgImgPlace1" presStyleIdx="1" presStyleCnt="3" custScaleX="114821" custLinFactNeighborY="-1360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DC788F6F-0702-46C3-963D-B4079989889F}" type="pres">
      <dgm:prSet presAssocID="{0C5DB747-8591-4E72-B0E2-89A6233468E1}" presName="sibTrans" presStyleLbl="sibTrans2D1" presStyleIdx="0" presStyleCnt="0"/>
      <dgm:spPr/>
    </dgm:pt>
    <dgm:pt modelId="{047C4DC9-D921-4525-84B9-DCD968A97D04}" type="pres">
      <dgm:prSet presAssocID="{82492650-2D45-4E9F-915F-550E636DBB5D}" presName="compNode" presStyleCnt="0"/>
      <dgm:spPr/>
    </dgm:pt>
    <dgm:pt modelId="{9FC2B005-0912-4B99-A565-92F4B4BF0DB4}" type="pres">
      <dgm:prSet presAssocID="{82492650-2D45-4E9F-915F-550E636DBB5D}" presName="bkgdShape" presStyleLbl="node1" presStyleIdx="2" presStyleCnt="3"/>
      <dgm:spPr/>
    </dgm:pt>
    <dgm:pt modelId="{61746E3E-BDB8-4B82-AA1C-C41D87C9E8E7}" type="pres">
      <dgm:prSet presAssocID="{82492650-2D45-4E9F-915F-550E636DBB5D}" presName="nodeTx" presStyleLbl="node1" presStyleIdx="2" presStyleCnt="3">
        <dgm:presLayoutVars>
          <dgm:bulletEnabled val="1"/>
        </dgm:presLayoutVars>
      </dgm:prSet>
      <dgm:spPr/>
    </dgm:pt>
    <dgm:pt modelId="{0112A766-56BA-459C-AEFD-7B78CA554503}" type="pres">
      <dgm:prSet presAssocID="{82492650-2D45-4E9F-915F-550E636DBB5D}" presName="invisiNode" presStyleLbl="node1" presStyleIdx="2" presStyleCnt="3"/>
      <dgm:spPr/>
    </dgm:pt>
    <dgm:pt modelId="{630C631A-B874-4CB3-BFE8-BC836077CA82}" type="pres">
      <dgm:prSet presAssocID="{82492650-2D45-4E9F-915F-550E636DBB5D}" presName="imagNode" presStyleLbl="fgImgPlace1" presStyleIdx="2" presStyleCnt="3" custFlipHor="0" custScaleX="113989" custScaleY="49221" custLinFactNeighborX="3837" custLinFactNeighborY="-13602"/>
      <dgm:spPr/>
    </dgm:pt>
  </dgm:ptLst>
  <dgm:cxnLst>
    <dgm:cxn modelId="{51E3A906-FC67-44D6-8375-1C35942A386D}" type="presOf" srcId="{0C5DB747-8591-4E72-B0E2-89A6233468E1}" destId="{DC788F6F-0702-46C3-963D-B4079989889F}" srcOrd="0" destOrd="0" presId="urn:microsoft.com/office/officeart/2005/8/layout/hList7"/>
    <dgm:cxn modelId="{96BE811D-0E9A-4B43-A4BF-30C25CD32196}" type="presOf" srcId="{82492650-2D45-4E9F-915F-550E636DBB5D}" destId="{9FC2B005-0912-4B99-A565-92F4B4BF0DB4}" srcOrd="0" destOrd="0" presId="urn:microsoft.com/office/officeart/2005/8/layout/hList7"/>
    <dgm:cxn modelId="{23A9502F-F95F-4DF6-A70C-AB9BA49C0684}" srcId="{5861555C-DF51-45F0-A977-996D39770B54}" destId="{82492650-2D45-4E9F-915F-550E636DBB5D}" srcOrd="2" destOrd="0" parTransId="{CB8F2E46-6875-4062-8C7A-D4899309A499}" sibTransId="{1E42705F-B892-44F2-8D12-617DBDFD698E}"/>
    <dgm:cxn modelId="{1FA9995E-F505-422D-B6C7-4E434580C52D}" type="presOf" srcId="{82492650-2D45-4E9F-915F-550E636DBB5D}" destId="{61746E3E-BDB8-4B82-AA1C-C41D87C9E8E7}" srcOrd="1" destOrd="0" presId="urn:microsoft.com/office/officeart/2005/8/layout/hList7"/>
    <dgm:cxn modelId="{A61E8D61-3689-4F6E-BBD7-E67DBA35C972}" srcId="{5861555C-DF51-45F0-A977-996D39770B54}" destId="{7DCC32C5-1DBC-468C-BC33-A797AFC8FF78}" srcOrd="0" destOrd="0" parTransId="{0AC73E72-72DB-4DC2-890B-F7CED20E146C}" sibTransId="{55C869DA-48AF-4997-9080-233BDBECEDE8}"/>
    <dgm:cxn modelId="{D0830262-6D9B-48E9-B515-4D2A1DE1533B}" type="presOf" srcId="{FC1BD7B5-5EC2-4D23-A205-05E0E6E2591A}" destId="{0B75CCF2-E779-4D87-903F-886235188A9F}" srcOrd="0" destOrd="0" presId="urn:microsoft.com/office/officeart/2005/8/layout/hList7"/>
    <dgm:cxn modelId="{3B6B366C-AC3C-48C2-943B-4884F9B63A52}" srcId="{5861555C-DF51-45F0-A977-996D39770B54}" destId="{FC1BD7B5-5EC2-4D23-A205-05E0E6E2591A}" srcOrd="1" destOrd="0" parTransId="{EF432B9C-4B88-4F5D-8D24-AA7F9F3EC4A4}" sibTransId="{0C5DB747-8591-4E72-B0E2-89A6233468E1}"/>
    <dgm:cxn modelId="{FF68AE81-DEDB-4710-8CDF-19A2F525DD20}" type="presOf" srcId="{7DCC32C5-1DBC-468C-BC33-A797AFC8FF78}" destId="{0175DBAC-E367-49C6-A359-D8EB1D92E14F}" srcOrd="0" destOrd="0" presId="urn:microsoft.com/office/officeart/2005/8/layout/hList7"/>
    <dgm:cxn modelId="{5FCCDE96-5CD0-4316-B034-28D759817CAC}" type="presOf" srcId="{7DCC32C5-1DBC-468C-BC33-A797AFC8FF78}" destId="{D0E8F4A6-BA37-4D30-BC9F-7F0634316291}" srcOrd="1" destOrd="0" presId="urn:microsoft.com/office/officeart/2005/8/layout/hList7"/>
    <dgm:cxn modelId="{551F53BE-0594-49E1-B8C4-C098EEB70B47}" type="presOf" srcId="{FC1BD7B5-5EC2-4D23-A205-05E0E6E2591A}" destId="{D463C8D8-5536-4581-922C-FF85FE4D8A45}" srcOrd="1" destOrd="0" presId="urn:microsoft.com/office/officeart/2005/8/layout/hList7"/>
    <dgm:cxn modelId="{0432F1DE-F4D1-4D97-A8DE-2EEAEB93DFB0}" type="presOf" srcId="{55C869DA-48AF-4997-9080-233BDBECEDE8}" destId="{D320B443-E157-408F-B8F0-DE9EB8239894}" srcOrd="0" destOrd="0" presId="urn:microsoft.com/office/officeart/2005/8/layout/hList7"/>
    <dgm:cxn modelId="{F481CFE4-D49F-4F31-A888-94BE8838B59A}" type="presOf" srcId="{5861555C-DF51-45F0-A977-996D39770B54}" destId="{1C0DE86C-BD42-4D6E-9C99-D35490323896}" srcOrd="0" destOrd="0" presId="urn:microsoft.com/office/officeart/2005/8/layout/hList7"/>
    <dgm:cxn modelId="{4177E0CF-68A5-444F-97E9-F90202BB2642}" type="presParOf" srcId="{1C0DE86C-BD42-4D6E-9C99-D35490323896}" destId="{55A9AA0E-184C-406F-9EB2-45842D80125F}" srcOrd="0" destOrd="0" presId="urn:microsoft.com/office/officeart/2005/8/layout/hList7"/>
    <dgm:cxn modelId="{A62220AA-1F2A-474A-A991-A1F6F25C04F3}" type="presParOf" srcId="{1C0DE86C-BD42-4D6E-9C99-D35490323896}" destId="{83CEAA59-FD1B-48D0-A91A-F52813E43055}" srcOrd="1" destOrd="0" presId="urn:microsoft.com/office/officeart/2005/8/layout/hList7"/>
    <dgm:cxn modelId="{783CC617-8E11-479F-8EC5-9E57B0757E05}" type="presParOf" srcId="{83CEAA59-FD1B-48D0-A91A-F52813E43055}" destId="{44F04D88-4A50-49A3-86BF-AC8C61B1D992}" srcOrd="0" destOrd="0" presId="urn:microsoft.com/office/officeart/2005/8/layout/hList7"/>
    <dgm:cxn modelId="{7A6116F9-BD89-41B4-B3C8-A7B04BDD53B5}" type="presParOf" srcId="{44F04D88-4A50-49A3-86BF-AC8C61B1D992}" destId="{0175DBAC-E367-49C6-A359-D8EB1D92E14F}" srcOrd="0" destOrd="0" presId="urn:microsoft.com/office/officeart/2005/8/layout/hList7"/>
    <dgm:cxn modelId="{EC7BE7A4-BE3B-47DD-9F21-CBAEA9BDF494}" type="presParOf" srcId="{44F04D88-4A50-49A3-86BF-AC8C61B1D992}" destId="{D0E8F4A6-BA37-4D30-BC9F-7F0634316291}" srcOrd="1" destOrd="0" presId="urn:microsoft.com/office/officeart/2005/8/layout/hList7"/>
    <dgm:cxn modelId="{D4E322CA-19FD-405B-84F9-2D60B73DF00C}" type="presParOf" srcId="{44F04D88-4A50-49A3-86BF-AC8C61B1D992}" destId="{28562E26-09A6-470E-9CBE-A2C9330BEFD1}" srcOrd="2" destOrd="0" presId="urn:microsoft.com/office/officeart/2005/8/layout/hList7"/>
    <dgm:cxn modelId="{B23F981B-9DB2-4F3A-A2A7-5FA9DA5C509C}" type="presParOf" srcId="{44F04D88-4A50-49A3-86BF-AC8C61B1D992}" destId="{DCD0608B-20A6-4BE8-970D-B8156DC6191F}" srcOrd="3" destOrd="0" presId="urn:microsoft.com/office/officeart/2005/8/layout/hList7"/>
    <dgm:cxn modelId="{37485417-8EAB-4A3B-AFEF-1A1E18F71E23}" type="presParOf" srcId="{83CEAA59-FD1B-48D0-A91A-F52813E43055}" destId="{D320B443-E157-408F-B8F0-DE9EB8239894}" srcOrd="1" destOrd="0" presId="urn:microsoft.com/office/officeart/2005/8/layout/hList7"/>
    <dgm:cxn modelId="{42A09A26-A8A7-451E-B775-06265CC47B7D}" type="presParOf" srcId="{83CEAA59-FD1B-48D0-A91A-F52813E43055}" destId="{0C36FDB6-668D-4F93-B028-56022FECF33E}" srcOrd="2" destOrd="0" presId="urn:microsoft.com/office/officeart/2005/8/layout/hList7"/>
    <dgm:cxn modelId="{97D920C4-513F-4E21-BE62-B226B1276FEE}" type="presParOf" srcId="{0C36FDB6-668D-4F93-B028-56022FECF33E}" destId="{0B75CCF2-E779-4D87-903F-886235188A9F}" srcOrd="0" destOrd="0" presId="urn:microsoft.com/office/officeart/2005/8/layout/hList7"/>
    <dgm:cxn modelId="{1630F5BC-DC87-4BB9-9FD2-C7EA830B1109}" type="presParOf" srcId="{0C36FDB6-668D-4F93-B028-56022FECF33E}" destId="{D463C8D8-5536-4581-922C-FF85FE4D8A45}" srcOrd="1" destOrd="0" presId="urn:microsoft.com/office/officeart/2005/8/layout/hList7"/>
    <dgm:cxn modelId="{F1DF403F-CB66-4AC2-95AF-0CEA1D771754}" type="presParOf" srcId="{0C36FDB6-668D-4F93-B028-56022FECF33E}" destId="{7BE9BCF2-B293-41D0-97AD-9C918D38340D}" srcOrd="2" destOrd="0" presId="urn:microsoft.com/office/officeart/2005/8/layout/hList7"/>
    <dgm:cxn modelId="{AF92E562-5B3A-40B4-82E5-441151E80AA3}" type="presParOf" srcId="{0C36FDB6-668D-4F93-B028-56022FECF33E}" destId="{7D57C969-D19E-48ED-A8EF-25854FC8380F}" srcOrd="3" destOrd="0" presId="urn:microsoft.com/office/officeart/2005/8/layout/hList7"/>
    <dgm:cxn modelId="{166DC221-D523-4EF2-A174-95AF8EF8A3A2}" type="presParOf" srcId="{83CEAA59-FD1B-48D0-A91A-F52813E43055}" destId="{DC788F6F-0702-46C3-963D-B4079989889F}" srcOrd="3" destOrd="0" presId="urn:microsoft.com/office/officeart/2005/8/layout/hList7"/>
    <dgm:cxn modelId="{D237AF35-CC0D-4209-87E1-1F8209765106}" type="presParOf" srcId="{83CEAA59-FD1B-48D0-A91A-F52813E43055}" destId="{047C4DC9-D921-4525-84B9-DCD968A97D04}" srcOrd="4" destOrd="0" presId="urn:microsoft.com/office/officeart/2005/8/layout/hList7"/>
    <dgm:cxn modelId="{F9079116-DC6B-4E84-8882-0E342587BBF9}" type="presParOf" srcId="{047C4DC9-D921-4525-84B9-DCD968A97D04}" destId="{9FC2B005-0912-4B99-A565-92F4B4BF0DB4}" srcOrd="0" destOrd="0" presId="urn:microsoft.com/office/officeart/2005/8/layout/hList7"/>
    <dgm:cxn modelId="{AC257ECA-B758-45B3-8A83-196FD0B1DA38}" type="presParOf" srcId="{047C4DC9-D921-4525-84B9-DCD968A97D04}" destId="{61746E3E-BDB8-4B82-AA1C-C41D87C9E8E7}" srcOrd="1" destOrd="0" presId="urn:microsoft.com/office/officeart/2005/8/layout/hList7"/>
    <dgm:cxn modelId="{FB437F8B-422B-47BE-92F4-5A166CA77E81}" type="presParOf" srcId="{047C4DC9-D921-4525-84B9-DCD968A97D04}" destId="{0112A766-56BA-459C-AEFD-7B78CA554503}" srcOrd="2" destOrd="0" presId="urn:microsoft.com/office/officeart/2005/8/layout/hList7"/>
    <dgm:cxn modelId="{7EEC2008-63ED-4C3A-8279-4B70585B72AE}" type="presParOf" srcId="{047C4DC9-D921-4525-84B9-DCD968A97D04}" destId="{630C631A-B874-4CB3-BFE8-BC836077CA8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5DBAC-E367-49C6-A359-D8EB1D92E14F}">
      <dsp:nvSpPr>
        <dsp:cNvPr id="0" name=""/>
        <dsp:cNvSpPr/>
      </dsp:nvSpPr>
      <dsp:spPr>
        <a:xfrm>
          <a:off x="1727" y="0"/>
          <a:ext cx="2688282" cy="5472608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tx1"/>
            </a:solidFill>
            <a:latin typeface="+mj-lt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+mj-lt"/>
            </a:rPr>
            <a:t>Functional SSHIS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tx1"/>
            </a:solidFill>
            <a:latin typeface="+mj-lt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+mj-lt"/>
            </a:rPr>
            <a:t>Functional SPHCDA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tx1"/>
            </a:solidFill>
            <a:latin typeface="+mj-lt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+mj-lt"/>
            </a:rPr>
            <a:t>Functional Drug Management Agency</a:t>
          </a:r>
        </a:p>
      </dsp:txBody>
      <dsp:txXfrm>
        <a:off x="1727" y="2189043"/>
        <a:ext cx="2688282" cy="2189043"/>
      </dsp:txXfrm>
    </dsp:sp>
    <dsp:sp modelId="{DCD0608B-20A6-4BE8-970D-B8156DC6191F}">
      <dsp:nvSpPr>
        <dsp:cNvPr id="0" name=""/>
        <dsp:cNvSpPr/>
      </dsp:nvSpPr>
      <dsp:spPr>
        <a:xfrm>
          <a:off x="255622" y="80476"/>
          <a:ext cx="2144301" cy="1822378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t="-5000" b="-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5CCF2-E779-4D87-903F-886235188A9F}">
      <dsp:nvSpPr>
        <dsp:cNvPr id="0" name=""/>
        <dsp:cNvSpPr/>
      </dsp:nvSpPr>
      <dsp:spPr>
        <a:xfrm>
          <a:off x="2770658" y="0"/>
          <a:ext cx="2688282" cy="5472608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tx1"/>
            </a:solidFill>
            <a:latin typeface="+mj-lt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+mj-lt"/>
            </a:rPr>
            <a:t>Functional State Committee on Food and Nutrition(SCFN)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tx1"/>
            </a:solidFill>
            <a:latin typeface="+mj-lt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+mj-lt"/>
            </a:rPr>
            <a:t>Multisectoral Nutrition plan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tx1"/>
            </a:solidFill>
            <a:latin typeface="+mj-lt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+mj-lt"/>
            </a:rPr>
            <a:t>Functional Creches in MDAs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tx1"/>
            </a:solidFill>
            <a:latin typeface="+mj-lt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+mj-lt"/>
            </a:rPr>
            <a:t>Promote Maternity entitlements</a:t>
          </a:r>
        </a:p>
      </dsp:txBody>
      <dsp:txXfrm>
        <a:off x="2770658" y="2189043"/>
        <a:ext cx="2688282" cy="2189043"/>
      </dsp:txXfrm>
    </dsp:sp>
    <dsp:sp modelId="{7D57C969-D19E-48ED-A8EF-25854FC8380F}">
      <dsp:nvSpPr>
        <dsp:cNvPr id="0" name=""/>
        <dsp:cNvSpPr/>
      </dsp:nvSpPr>
      <dsp:spPr>
        <a:xfrm>
          <a:off x="3068563" y="80476"/>
          <a:ext cx="2092473" cy="182237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2B005-0912-4B99-A565-92F4B4BF0DB4}">
      <dsp:nvSpPr>
        <dsp:cNvPr id="0" name=""/>
        <dsp:cNvSpPr/>
      </dsp:nvSpPr>
      <dsp:spPr>
        <a:xfrm>
          <a:off x="5539589" y="0"/>
          <a:ext cx="2688282" cy="5472608"/>
        </a:xfrm>
        <a:prstGeom prst="roundRect">
          <a:avLst>
            <a:gd name="adj" fmla="val 10000"/>
          </a:avLst>
        </a:prstGeom>
        <a:noFill/>
        <a:ln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+mj-lt"/>
            </a:rPr>
            <a:t>Polio-free Certification      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tx1"/>
            </a:solidFill>
            <a:latin typeface="+mj-lt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+mj-lt"/>
            </a:rPr>
            <a:t>Abuja commitment          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chemeClr val="tx1"/>
            </a:solidFill>
            <a:latin typeface="+mj-lt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+mj-lt"/>
            </a:rPr>
            <a:t>Strengthening of routine immunization</a:t>
          </a:r>
        </a:p>
      </dsp:txBody>
      <dsp:txXfrm>
        <a:off x="5539589" y="2189043"/>
        <a:ext cx="2688282" cy="2189043"/>
      </dsp:txXfrm>
    </dsp:sp>
    <dsp:sp modelId="{630C631A-B874-4CB3-BFE8-BC836077CA82}">
      <dsp:nvSpPr>
        <dsp:cNvPr id="0" name=""/>
        <dsp:cNvSpPr/>
      </dsp:nvSpPr>
      <dsp:spPr>
        <a:xfrm>
          <a:off x="5915000" y="543169"/>
          <a:ext cx="2077310" cy="896992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A9AA0E-184C-406F-9EB2-45842D80125F}">
      <dsp:nvSpPr>
        <dsp:cNvPr id="0" name=""/>
        <dsp:cNvSpPr/>
      </dsp:nvSpPr>
      <dsp:spPr>
        <a:xfrm flipV="1">
          <a:off x="329183" y="4909254"/>
          <a:ext cx="7571232" cy="563353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49616F-C991-43E7-B441-0B29E80910D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CD5FE2-9F0A-43C4-A48B-B17B24FE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3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2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4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7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7EFE-F7E9-4360-B460-281DCC72F44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846640" cy="1584175"/>
          </a:xfrm>
        </p:spPr>
        <p:txBody>
          <a:bodyPr>
            <a:normAutofit/>
          </a:bodyPr>
          <a:lstStyle/>
          <a:p>
            <a:r>
              <a:rPr lang="en-US" dirty="0"/>
              <a:t>NGF</a:t>
            </a:r>
            <a:br>
              <a:rPr lang="en-US" dirty="0"/>
            </a:br>
            <a:r>
              <a:rPr lang="en-US" dirty="0"/>
              <a:t>HEALTH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77C6A74-411B-413E-A031-BBC489637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5760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18th December 2019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28093994-B4F6-4B83-BCC8-78DDC854F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75" y="3883580"/>
            <a:ext cx="1988221" cy="1872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08E0B4-6062-4701-A948-6BC995419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403" y="4104016"/>
            <a:ext cx="1584175" cy="15572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2544B6-D73E-4516-94CE-A26A9B8F4B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7885" y="4135608"/>
            <a:ext cx="1656183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6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8AB41-3CBF-49C7-9A04-6212D091A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/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What are the priorities of the NGF in Health sector?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ABE41A-81DB-4D7B-9339-772EF13F1D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655590"/>
              </p:ext>
            </p:extLst>
          </p:nvPr>
        </p:nvGraphicFramePr>
        <p:xfrm>
          <a:off x="457200" y="908720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DBD4E68-B83D-2E45-882A-279C73E086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72200" y="1412776"/>
            <a:ext cx="2169886" cy="98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40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9599-9E85-7D42-96A6-CBCC6B35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792D8C-A456-804C-AF2E-DE1178A561CB}"/>
              </a:ext>
            </a:extLst>
          </p:cNvPr>
          <p:cNvGrpSpPr/>
          <p:nvPr/>
        </p:nvGrpSpPr>
        <p:grpSpPr>
          <a:xfrm>
            <a:off x="341119" y="4207683"/>
            <a:ext cx="8327303" cy="1813606"/>
            <a:chOff x="457202" y="1172544"/>
            <a:chExt cx="8327303" cy="198173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B93F330-F7F7-1A45-A28D-70088C319577}"/>
                </a:ext>
              </a:extLst>
            </p:cNvPr>
            <p:cNvGrpSpPr/>
            <p:nvPr/>
          </p:nvGrpSpPr>
          <p:grpSpPr>
            <a:xfrm>
              <a:off x="457202" y="1187194"/>
              <a:ext cx="4500535" cy="1967088"/>
              <a:chOff x="844444" y="781199"/>
              <a:chExt cx="4288763" cy="3900785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01283ED-E0A6-F64E-80F8-ACC127AB8C5B}"/>
                  </a:ext>
                </a:extLst>
              </p:cNvPr>
              <p:cNvSpPr/>
              <p:nvPr/>
            </p:nvSpPr>
            <p:spPr>
              <a:xfrm>
                <a:off x="1308018" y="781199"/>
                <a:ext cx="3825189" cy="390078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All States have created a SPHCB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30 states have developed  MSP approved by the Governor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21 states have moved PHC staff from MDAs to SPHCDA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</p:txBody>
          </p:sp>
          <p:sp>
            <p:nvSpPr>
              <p:cNvPr id="8" name="Arrow: Pentagon 4">
                <a:extLst>
                  <a:ext uri="{FF2B5EF4-FFF2-40B4-BE49-F238E27FC236}">
                    <a16:creationId xmlns:a16="http://schemas.microsoft.com/office/drawing/2014/main" id="{371A2F9D-3A55-1D44-A1E5-DFC608931C7B}"/>
                  </a:ext>
                </a:extLst>
              </p:cNvPr>
              <p:cNvSpPr/>
              <p:nvPr/>
            </p:nvSpPr>
            <p:spPr>
              <a:xfrm>
                <a:off x="844444" y="781199"/>
                <a:ext cx="1357760" cy="3900785"/>
              </a:xfrm>
              <a:prstGeom prst="homePlate">
                <a:avLst>
                  <a:gd name="adj" fmla="val 11738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PHCUOR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DBCED0F-3E1C-4241-831A-100EA4D54985}"/>
                </a:ext>
              </a:extLst>
            </p:cNvPr>
            <p:cNvSpPr/>
            <p:nvPr/>
          </p:nvSpPr>
          <p:spPr>
            <a:xfrm>
              <a:off x="4957737" y="1172544"/>
              <a:ext cx="3826768" cy="198173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FF0000"/>
                  </a:solidFill>
                </a:rPr>
                <a:t>Only 9 states have moved key PHC programs to SPHCDA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64A9658-C38B-1945-AB83-4366DE16E1DB}"/>
              </a:ext>
            </a:extLst>
          </p:cNvPr>
          <p:cNvGrpSpPr/>
          <p:nvPr/>
        </p:nvGrpSpPr>
        <p:grpSpPr>
          <a:xfrm>
            <a:off x="341118" y="1280382"/>
            <a:ext cx="8327304" cy="1369936"/>
            <a:chOff x="457201" y="1345782"/>
            <a:chExt cx="8327304" cy="149693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92D4F4-D53A-C244-BB98-6719D7B41EF1}"/>
                </a:ext>
              </a:extLst>
            </p:cNvPr>
            <p:cNvGrpSpPr/>
            <p:nvPr/>
          </p:nvGrpSpPr>
          <p:grpSpPr>
            <a:xfrm>
              <a:off x="457201" y="1345782"/>
              <a:ext cx="4500537" cy="1496938"/>
              <a:chOff x="844443" y="1095681"/>
              <a:chExt cx="4288764" cy="2968464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15185FF-0F5D-6042-83C2-90CC868E837E}"/>
                  </a:ext>
                </a:extLst>
              </p:cNvPr>
              <p:cNvSpPr/>
              <p:nvPr/>
            </p:nvSpPr>
            <p:spPr>
              <a:xfrm>
                <a:off x="1788356" y="1095681"/>
                <a:ext cx="3344851" cy="293941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Nigeria Polio free for &gt;3yrs (awaiting certification by June 2020)</a:t>
                </a:r>
              </a:p>
              <a:p>
                <a:pPr lvl="1"/>
                <a:r>
                  <a:rPr lang="en-US" sz="1600" dirty="0"/>
                  <a:t> </a:t>
                </a:r>
                <a:endParaRPr lang="en-US" dirty="0"/>
              </a:p>
            </p:txBody>
          </p:sp>
          <p:sp>
            <p:nvSpPr>
              <p:cNvPr id="23" name="Arrow: Pentagon 4">
                <a:extLst>
                  <a:ext uri="{FF2B5EF4-FFF2-40B4-BE49-F238E27FC236}">
                    <a16:creationId xmlns:a16="http://schemas.microsoft.com/office/drawing/2014/main" id="{85B5E761-98EA-AD4D-BBEA-DF3FC7C099AD}"/>
                  </a:ext>
                </a:extLst>
              </p:cNvPr>
              <p:cNvSpPr/>
              <p:nvPr/>
            </p:nvSpPr>
            <p:spPr>
              <a:xfrm>
                <a:off x="844443" y="1095683"/>
                <a:ext cx="1357761" cy="2968462"/>
              </a:xfrm>
              <a:prstGeom prst="homePlate">
                <a:avLst>
                  <a:gd name="adj" fmla="val 11738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Polio</a:t>
                </a:r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1CD8B67-D4B8-A04E-B476-031BE8A5D05E}"/>
                </a:ext>
              </a:extLst>
            </p:cNvPr>
            <p:cNvSpPr/>
            <p:nvPr/>
          </p:nvSpPr>
          <p:spPr>
            <a:xfrm>
              <a:off x="4976115" y="1345783"/>
              <a:ext cx="3808390" cy="148228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FF0000"/>
                  </a:solidFill>
                </a:rPr>
                <a:t>Routine Immunization however remains very low  (57% national average DPT-3)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FF0000"/>
                  </a:solidFill>
                </a:rPr>
                <a:t>Abuja Commitment low for most states</a:t>
              </a:r>
            </a:p>
            <a:p>
              <a:pPr lvl="1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7CC7122-1171-9C43-8A9B-612CCA8B2FBE}"/>
              </a:ext>
            </a:extLst>
          </p:cNvPr>
          <p:cNvGrpSpPr/>
          <p:nvPr/>
        </p:nvGrpSpPr>
        <p:grpSpPr>
          <a:xfrm>
            <a:off x="341118" y="2636911"/>
            <a:ext cx="8327304" cy="1570772"/>
            <a:chOff x="457201" y="1149636"/>
            <a:chExt cx="8327304" cy="1716393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FA817E7-EDCF-2E4E-81E7-A696C881F7BB}"/>
                </a:ext>
              </a:extLst>
            </p:cNvPr>
            <p:cNvGrpSpPr/>
            <p:nvPr/>
          </p:nvGrpSpPr>
          <p:grpSpPr>
            <a:xfrm>
              <a:off x="457201" y="1149636"/>
              <a:ext cx="4500536" cy="1716393"/>
              <a:chOff x="844443" y="706720"/>
              <a:chExt cx="4288764" cy="3403648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29E14AC-1D67-BD48-89F0-D1ACF61683D9}"/>
                  </a:ext>
                </a:extLst>
              </p:cNvPr>
              <p:cNvSpPr/>
              <p:nvPr/>
            </p:nvSpPr>
            <p:spPr>
              <a:xfrm>
                <a:off x="1308018" y="706720"/>
                <a:ext cx="3825189" cy="3403648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NGF has committed to establishing creches in state MDAs 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Lagos, Kaduna and Enugu have passed six-month maternity leave</a:t>
                </a:r>
              </a:p>
            </p:txBody>
          </p:sp>
          <p:sp>
            <p:nvSpPr>
              <p:cNvPr id="28" name="Arrow: Pentagon 4">
                <a:extLst>
                  <a:ext uri="{FF2B5EF4-FFF2-40B4-BE49-F238E27FC236}">
                    <a16:creationId xmlns:a16="http://schemas.microsoft.com/office/drawing/2014/main" id="{50B3763A-6050-794D-9491-FBD92382E53A}"/>
                  </a:ext>
                </a:extLst>
              </p:cNvPr>
              <p:cNvSpPr/>
              <p:nvPr/>
            </p:nvSpPr>
            <p:spPr>
              <a:xfrm>
                <a:off x="844443" y="764822"/>
                <a:ext cx="1357761" cy="3345546"/>
              </a:xfrm>
              <a:prstGeom prst="homePlate">
                <a:avLst>
                  <a:gd name="adj" fmla="val 11738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Nutrition</a:t>
                </a:r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0B4AE37-101A-2446-B334-E4A0EC1C00AA}"/>
                </a:ext>
              </a:extLst>
            </p:cNvPr>
            <p:cNvSpPr/>
            <p:nvPr/>
          </p:nvSpPr>
          <p:spPr>
            <a:xfrm>
              <a:off x="4957738" y="1149637"/>
              <a:ext cx="3826767" cy="171639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FF0000"/>
                  </a:solidFill>
                </a:rPr>
                <a:t>SCFN are not functional in &gt;80% of states (remaining 20% rely heavily on donor funding)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FF0000"/>
                  </a:solidFill>
                </a:rPr>
                <a:t>&gt;80% of states do not have a multisectoral plan for Nutrition</a:t>
              </a:r>
            </a:p>
            <a:p>
              <a:pPr lvl="1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968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9599-9E85-7D42-96A6-CBCC6B35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-69563"/>
            <a:ext cx="8229600" cy="858432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64A9658-C38B-1945-AB83-4366DE16E1DB}"/>
              </a:ext>
            </a:extLst>
          </p:cNvPr>
          <p:cNvGrpSpPr/>
          <p:nvPr/>
        </p:nvGrpSpPr>
        <p:grpSpPr>
          <a:xfrm>
            <a:off x="361996" y="774638"/>
            <a:ext cx="8205900" cy="1739656"/>
            <a:chOff x="391597" y="1159373"/>
            <a:chExt cx="8205900" cy="1900932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92D4F4-D53A-C244-BB98-6719D7B41EF1}"/>
                </a:ext>
              </a:extLst>
            </p:cNvPr>
            <p:cNvGrpSpPr/>
            <p:nvPr/>
          </p:nvGrpSpPr>
          <p:grpSpPr>
            <a:xfrm>
              <a:off x="391597" y="1159373"/>
              <a:ext cx="4258272" cy="1900932"/>
              <a:chOff x="781926" y="726029"/>
              <a:chExt cx="4057900" cy="376959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15185FF-0F5D-6042-83C2-90CC868E837E}"/>
                  </a:ext>
                </a:extLst>
              </p:cNvPr>
              <p:cNvSpPr/>
              <p:nvPr/>
            </p:nvSpPr>
            <p:spPr>
              <a:xfrm>
                <a:off x="1854013" y="742491"/>
                <a:ext cx="2985813" cy="3753133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25 States have created a SSHIS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2million enrolled into the SSHIS scheme already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22 states accessed the BHCPF</a:t>
                </a:r>
              </a:p>
              <a:p>
                <a:pPr lvl="1"/>
                <a:r>
                  <a:rPr lang="en-US" dirty="0"/>
                  <a:t> </a:t>
                </a:r>
              </a:p>
            </p:txBody>
          </p:sp>
          <p:sp>
            <p:nvSpPr>
              <p:cNvPr id="23" name="Arrow: Pentagon 4">
                <a:extLst>
                  <a:ext uri="{FF2B5EF4-FFF2-40B4-BE49-F238E27FC236}">
                    <a16:creationId xmlns:a16="http://schemas.microsoft.com/office/drawing/2014/main" id="{85B5E761-98EA-AD4D-BBEA-DF3FC7C099AD}"/>
                  </a:ext>
                </a:extLst>
              </p:cNvPr>
              <p:cNvSpPr/>
              <p:nvPr/>
            </p:nvSpPr>
            <p:spPr>
              <a:xfrm>
                <a:off x="781926" y="726029"/>
                <a:ext cx="1360184" cy="3769593"/>
              </a:xfrm>
              <a:prstGeom prst="homePlate">
                <a:avLst>
                  <a:gd name="adj" fmla="val 11738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Health Financing</a:t>
                </a:r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1CD8B67-D4B8-A04E-B476-031BE8A5D05E}"/>
                </a:ext>
              </a:extLst>
            </p:cNvPr>
            <p:cNvSpPr/>
            <p:nvPr/>
          </p:nvSpPr>
          <p:spPr>
            <a:xfrm>
              <a:off x="4649869" y="1167673"/>
              <a:ext cx="3947628" cy="189263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FF0000"/>
                  </a:solidFill>
                </a:rPr>
                <a:t>Only 10 states have commenced enrolment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FF0000"/>
                  </a:solidFill>
                </a:rPr>
                <a:t>Equity funds not released in some of the state</a:t>
              </a:r>
            </a:p>
            <a:p>
              <a:pPr lvl="1"/>
              <a:endParaRPr lang="en-US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E02FDD4-E3F3-47BE-ADFE-CEDC4D81EE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618585"/>
              </p:ext>
            </p:extLst>
          </p:nvPr>
        </p:nvGraphicFramePr>
        <p:xfrm>
          <a:off x="559374" y="2636912"/>
          <a:ext cx="7797552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Worksheet" r:id="rId3" imgW="9086751" imgH="9544010" progId="Excel.Sheet.12">
                  <p:embed/>
                </p:oleObj>
              </mc:Choice>
              <mc:Fallback>
                <p:oleObj name="Worksheet" r:id="rId3" imgW="9086751" imgH="95440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374" y="2636912"/>
                        <a:ext cx="7797552" cy="4104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406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51D5C-5D15-4194-8265-702327FC7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848" y="260648"/>
            <a:ext cx="8229600" cy="576064"/>
          </a:xfrm>
        </p:spPr>
        <p:txBody>
          <a:bodyPr/>
          <a:lstStyle/>
          <a:p>
            <a:r>
              <a:rPr lang="en-US" sz="3600" b="1" dirty="0"/>
              <a:t>   Expectations for 2020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A3D120-6F76-475C-8FB7-4A2F23D8129A}"/>
              </a:ext>
            </a:extLst>
          </p:cNvPr>
          <p:cNvSpPr/>
          <p:nvPr/>
        </p:nvSpPr>
        <p:spPr>
          <a:xfrm>
            <a:off x="1259631" y="1373286"/>
            <a:ext cx="7560841" cy="48640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50" b="1" dirty="0"/>
              <a:t>Fully Implement the  the Seattle declaration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50" b="1" dirty="0"/>
              <a:t>All states </a:t>
            </a:r>
            <a:r>
              <a:rPr lang="en-US" sz="1650" dirty="0"/>
              <a:t>complete transfer of PHC staff from MDAs to SPHCDA (21 states so far)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50" b="1" dirty="0"/>
              <a:t>All states </a:t>
            </a:r>
            <a:r>
              <a:rPr lang="en-US" sz="1650" dirty="0"/>
              <a:t>commence enrolment into State Social Health Insurance (10 states so far)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50" b="1" dirty="0"/>
              <a:t>All states</a:t>
            </a:r>
            <a:r>
              <a:rPr lang="en-US" sz="1650" dirty="0"/>
              <a:t> have a minimum service package  approved by the Governor (30 states so far)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50" b="1" dirty="0"/>
              <a:t>All states </a:t>
            </a:r>
            <a:r>
              <a:rPr lang="en-US" sz="1650" dirty="0"/>
              <a:t>have functional State Committees on Food and Nutrition (SCFN) in line with TOR in National Policy on Food and Nutrition (less than 20%)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50" b="1" dirty="0"/>
              <a:t>All states </a:t>
            </a:r>
            <a:r>
              <a:rPr lang="en-US" sz="1650" dirty="0"/>
              <a:t>have State multisectoral plan of Action on Nutrition (less than 20%)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50" b="1" dirty="0"/>
              <a:t>All states </a:t>
            </a:r>
            <a:r>
              <a:rPr lang="en-US" sz="1650" dirty="0"/>
              <a:t>have functional creche facilities in MDAs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50" dirty="0"/>
              <a:t>All Governors to promote full implementation of maternity entitlements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r>
              <a:rPr lang="en-US" b="1" dirty="0"/>
              <a:t>			</a:t>
            </a:r>
          </a:p>
          <a:p>
            <a:pPr lvl="1">
              <a:lnSpc>
                <a:spcPct val="150000"/>
              </a:lnSpc>
            </a:pPr>
            <a:endParaRPr lang="en-US" b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EB89E4-18E1-40BC-934D-98241F2D602A}"/>
              </a:ext>
            </a:extLst>
          </p:cNvPr>
          <p:cNvSpPr txBox="1"/>
          <p:nvPr/>
        </p:nvSpPr>
        <p:spPr>
          <a:xfrm>
            <a:off x="2473424" y="918609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 </a:t>
            </a:r>
          </a:p>
        </p:txBody>
      </p:sp>
      <p:sp>
        <p:nvSpPr>
          <p:cNvPr id="3" name="Arrow: Curved Right 2">
            <a:extLst>
              <a:ext uri="{FF2B5EF4-FFF2-40B4-BE49-F238E27FC236}">
                <a16:creationId xmlns:a16="http://schemas.microsoft.com/office/drawing/2014/main" id="{A44E1160-4EF9-4AF5-B24A-0BB2C20069EE}"/>
              </a:ext>
            </a:extLst>
          </p:cNvPr>
          <p:cNvSpPr/>
          <p:nvPr/>
        </p:nvSpPr>
        <p:spPr>
          <a:xfrm>
            <a:off x="1187625" y="1628799"/>
            <a:ext cx="504055" cy="1953509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3D1044-2033-4382-BCAF-F27C4993CAFD}"/>
              </a:ext>
            </a:extLst>
          </p:cNvPr>
          <p:cNvSpPr txBox="1"/>
          <p:nvPr/>
        </p:nvSpPr>
        <p:spPr>
          <a:xfrm>
            <a:off x="35498" y="1844824"/>
            <a:ext cx="1152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Universal Health Coverage</a:t>
            </a:r>
          </a:p>
        </p:txBody>
      </p:sp>
      <p:sp>
        <p:nvSpPr>
          <p:cNvPr id="7" name="Arrow: Curved Right 6">
            <a:extLst>
              <a:ext uri="{FF2B5EF4-FFF2-40B4-BE49-F238E27FC236}">
                <a16:creationId xmlns:a16="http://schemas.microsoft.com/office/drawing/2014/main" id="{231F587F-7C9C-4EFA-8EEF-D9A4EA90DB40}"/>
              </a:ext>
            </a:extLst>
          </p:cNvPr>
          <p:cNvSpPr/>
          <p:nvPr/>
        </p:nvSpPr>
        <p:spPr>
          <a:xfrm>
            <a:off x="1187624" y="4089848"/>
            <a:ext cx="504055" cy="2147464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9687A-C6B5-4E45-99CC-7E093C40228F}"/>
              </a:ext>
            </a:extLst>
          </p:cNvPr>
          <p:cNvSpPr txBox="1"/>
          <p:nvPr/>
        </p:nvSpPr>
        <p:spPr>
          <a:xfrm>
            <a:off x="0" y="4725144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Nutrition</a:t>
            </a:r>
          </a:p>
        </p:txBody>
      </p:sp>
    </p:spTree>
    <p:extLst>
      <p:ext uri="{BB962C8B-B14F-4D97-AF65-F5344CB8AC3E}">
        <p14:creationId xmlns:p14="http://schemas.microsoft.com/office/powerpoint/2010/main" val="326898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4EE2B-CC97-44EF-A299-AD715E611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90664"/>
            <a:ext cx="8229600" cy="6766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  </a:t>
            </a:r>
            <a:r>
              <a:rPr lang="en-US" dirty="0">
                <a:solidFill>
                  <a:schemeClr val="bg1"/>
                </a:solidFill>
              </a:rPr>
              <a:t>Thank you for Listening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7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356</Words>
  <Application>Microsoft Office PowerPoint</Application>
  <PresentationFormat>On-screen Show (4:3)</PresentationFormat>
  <Paragraphs>67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Microsoft Excel Worksheet</vt:lpstr>
      <vt:lpstr>NGF HEALTH UPDATE</vt:lpstr>
      <vt:lpstr>What are the priorities of the NGF in Health sector?</vt:lpstr>
      <vt:lpstr>Current Status</vt:lpstr>
      <vt:lpstr>Current Status</vt:lpstr>
      <vt:lpstr>   Expectations for 2020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NGF HEALTH UPDATE</dc:title>
  <dc:creator>Gianni Dongo</dc:creator>
  <cp:lastModifiedBy>Gianni Dongo</cp:lastModifiedBy>
  <cp:revision>97</cp:revision>
  <cp:lastPrinted>2019-12-18T13:47:52Z</cp:lastPrinted>
  <dcterms:created xsi:type="dcterms:W3CDTF">2019-10-24T12:39:18Z</dcterms:created>
  <dcterms:modified xsi:type="dcterms:W3CDTF">2019-12-18T14:38:16Z</dcterms:modified>
</cp:coreProperties>
</file>