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  <p:sldId id="260" r:id="rId7"/>
    <p:sldId id="259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4C1F19A-F135-2311-28A1-EF670D983225}" name="Solomon Affun" initials="SA" userId="S::saffun@ngf.org.ng::a196e86d-4797-4e19-965a-8f8f7b45d77c" providerId="AD"/>
  <p188:author id="{7BED8AA0-011E-5E6C-BB0A-05783D2E1285}" name="Gbenga Oloke" initials="GO" userId="S::goloke@ngf.org.ng::ed6deaf1-dca5-46c0-a655-8e4819a15d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AB361-756C-49CF-BC5C-B2E716D13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5FB17-B051-4BEA-B5E5-6A701F5C3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14FE-795F-40F2-B009-9D8E589B9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4FD4-E9A5-4CB5-A8F2-C52B60A788B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1A300-1708-4444-83D7-D720DD53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9BAFE-75FF-41E4-A6FD-1587F6A3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68EC5-EAA7-4BAE-AE94-61FF3406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55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FA156-6CB3-4827-836F-C884668C6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2D835D-B3AA-4063-936F-104872774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B5AEC-8A5A-4057-A569-E576AF581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4FD4-E9A5-4CB5-A8F2-C52B60A788B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7E039-8074-4109-AA7D-B4C86C6D1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84009-D017-4729-A26E-89A7E71C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68EC5-EAA7-4BAE-AE94-61FF3406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8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159D41-33E1-458E-A5E8-97254D1AD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26C03E-1AB9-4D6E-85A9-208B24E24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F70E6-99A2-410E-A4AE-EEC54CD31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4FD4-E9A5-4CB5-A8F2-C52B60A788B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7F2E8-8730-4E3C-8C42-8163D36FD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F02A2-C7D6-4722-8FFB-10152C9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68EC5-EAA7-4BAE-AE94-61FF3406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46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8622E-CD64-4875-A788-F4DD0EF99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6B4B7-8737-4E97-BCAF-4B032D36B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52138-E9F1-49F7-B1CC-BA2DBD2E7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4FD4-E9A5-4CB5-A8F2-C52B60A788B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CD677-7661-4D3B-B794-E07BF8E58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C297B-D7D0-49A3-A5EE-43DF9D7C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68EC5-EAA7-4BAE-AE94-61FF3406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50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A0255-4B7A-421C-9666-0979B3C17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A8263-4277-4B73-B88C-3E61240E4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556C6-5B03-4113-A6DD-58193496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4FD4-E9A5-4CB5-A8F2-C52B60A788B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826E8-37CC-45BE-846B-7BE93D244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747AE-54D5-4D8B-96D3-294CFB395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68EC5-EAA7-4BAE-AE94-61FF3406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2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57B0-54A8-4D70-857D-3372064B6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0E837-1D1D-4813-AA67-374C40226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66999-26CF-4448-9ED4-DB88C246E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73BD3-629C-478C-A00F-C09BDF7DB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4FD4-E9A5-4CB5-A8F2-C52B60A788B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2586B-5B69-4766-9D73-F8CD8F6EC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A120E-408F-411F-BEF8-66E1C4CA4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68EC5-EAA7-4BAE-AE94-61FF3406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41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90F48-FE8C-4695-A680-73A893896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50484-E5F5-4426-B20C-C5C5593AA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A0723-A399-4F08-9B84-FA270A4FC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7EACE0-F26B-41CE-80FB-708AC84B78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3FA05E-FE3B-4F08-A304-B22EA759D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D40145-42CA-40AD-826C-EAC03C6B8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4FD4-E9A5-4CB5-A8F2-C52B60A788B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E755E9-D038-460F-9D77-120D5D4A0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7A31AE-6FE8-404A-9882-D02EFD5E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68EC5-EAA7-4BAE-AE94-61FF3406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20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194C-A2B0-432B-B10C-F04D309E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6E3E1B-3468-4E07-811C-4B5E155DE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4FD4-E9A5-4CB5-A8F2-C52B60A788B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69B19D-88C7-4350-8382-C7388069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70055-B709-474C-B9E0-E3E2080A8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68EC5-EAA7-4BAE-AE94-61FF3406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11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41EE64-DE11-461F-9752-FDE43CA8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4FD4-E9A5-4CB5-A8F2-C52B60A788B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C47663-67EB-4386-A524-3D50713C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BC943-2081-4422-842B-4C3245DE0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68EC5-EAA7-4BAE-AE94-61FF3406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36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FB0E6-0962-405A-9BC9-C44B37045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05CF2-C20F-4B50-A726-5E110F2F6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740D5-863E-4DF1-AA40-AE1942800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88374-E162-4E32-B618-E4D36F4D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4FD4-E9A5-4CB5-A8F2-C52B60A788B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33B9C-546F-4F30-AB5F-9EA0D5CF6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CF86E-E8E2-449B-9E04-C019FF742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68EC5-EAA7-4BAE-AE94-61FF3406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79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92F88-FFDC-43CA-B830-E1E32188E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79BD03-F87B-4090-B187-98BF4433F9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A0787-B7B3-41C7-BE71-65B4E7CCA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6A2B4-A66D-4598-9FFF-6C84A98BC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4FD4-E9A5-4CB5-A8F2-C52B60A788B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8278C-E3F6-4E1C-8062-844642E55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A983F-DA87-4033-B3DE-CE6524AF8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68EC5-EAA7-4BAE-AE94-61FF3406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15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DC7D48-10E9-49E0-A879-9325A2B2B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A5A04-F035-4108-B444-A3C0DC58B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3DFEF-B078-491D-9B7B-DFCC3A6C90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B4FD4-E9A5-4CB5-A8F2-C52B60A788B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E418B-2A32-4898-A18C-81DA61D7D0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8B116-1471-4FFC-AE46-B92E80348B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68EC5-EAA7-4BAE-AE94-61FF3406D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7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oajogbasile@ngf.org.ng" TargetMode="Externa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56C591-DEA5-41E4-A199-85A7AC315D9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195699" y="1332374"/>
            <a:ext cx="3993708" cy="1682131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F7DA96-73F1-4CA9-B537-EF09A62C3360}"/>
              </a:ext>
            </a:extLst>
          </p:cNvPr>
          <p:cNvSpPr txBox="1"/>
          <p:nvPr/>
        </p:nvSpPr>
        <p:spPr>
          <a:xfrm>
            <a:off x="2287479" y="3131656"/>
            <a:ext cx="7617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</a:rPr>
              <a:t>NIGERIA GOVERNORS’ FORUM (NGF) </a:t>
            </a:r>
          </a:p>
          <a:p>
            <a:pPr algn="ctr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</a:rPr>
              <a:t>STATES FISCAL TRANSPARENCY, ACCOUNTABILITY AND SUSTAINABILITY(SFTAS) TECHNICAL ASSISTANCE PROJECT</a:t>
            </a:r>
          </a:p>
        </p:txBody>
      </p:sp>
      <p:sp>
        <p:nvSpPr>
          <p:cNvPr id="6" name="Subtitle 7">
            <a:extLst>
              <a:ext uri="{FF2B5EF4-FFF2-40B4-BE49-F238E27FC236}">
                <a16:creationId xmlns:a16="http://schemas.microsoft.com/office/drawing/2014/main" id="{4B139F7B-DCDE-449D-BB27-492A4C813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7092" y="4079804"/>
            <a:ext cx="2702305" cy="401605"/>
          </a:xfrm>
        </p:spPr>
        <p:txBody>
          <a:bodyPr>
            <a:normAutofit fontScale="70000" lnSpcReduction="20000"/>
          </a:bodyPr>
          <a:lstStyle/>
          <a:p>
            <a:r>
              <a:rPr lang="en-US" b="1" cap="none" dirty="0">
                <a:solidFill>
                  <a:schemeClr val="tx1">
                    <a:alpha val="75000"/>
                  </a:schemeClr>
                </a:solidFill>
                <a:latin typeface="Candara" panose="020E0502030303020204" pitchFamily="34" charset="0"/>
              </a:rPr>
              <a:t>Date: </a:t>
            </a:r>
            <a:r>
              <a:rPr lang="en-US" b="1" dirty="0">
                <a:solidFill>
                  <a:schemeClr val="tx1">
                    <a:alpha val="75000"/>
                  </a:schemeClr>
                </a:solidFill>
                <a:latin typeface="Candara" panose="020E0502030303020204" pitchFamily="34" charset="0"/>
              </a:rPr>
              <a:t>15</a:t>
            </a:r>
            <a:r>
              <a:rPr lang="en-US" b="1" baseline="30000" dirty="0">
                <a:solidFill>
                  <a:schemeClr val="tx1">
                    <a:alpha val="75000"/>
                  </a:schemeClr>
                </a:solidFill>
                <a:latin typeface="Candara" panose="020E0502030303020204" pitchFamily="34" charset="0"/>
              </a:rPr>
              <a:t>th</a:t>
            </a:r>
            <a:r>
              <a:rPr lang="en-US" b="1" cap="none" dirty="0">
                <a:solidFill>
                  <a:schemeClr val="tx1">
                    <a:alpha val="75000"/>
                  </a:schemeClr>
                </a:solidFill>
                <a:latin typeface="Candara" panose="020E0502030303020204" pitchFamily="34" charset="0"/>
              </a:rPr>
              <a:t> December 2021</a:t>
            </a:r>
            <a:endParaRPr lang="en-US" b="1" dirty="0">
              <a:solidFill>
                <a:schemeClr val="tx1">
                  <a:alpha val="7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7" name="Graphic 6" descr="Receiver">
            <a:extLst>
              <a:ext uri="{FF2B5EF4-FFF2-40B4-BE49-F238E27FC236}">
                <a16:creationId xmlns:a16="http://schemas.microsoft.com/office/drawing/2014/main" id="{DE82E059-92B3-4ACA-9897-36E085DDF3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27092" y="5707321"/>
            <a:ext cx="457537" cy="374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F9D2C0-050C-40D8-9274-D3493B41F2A3}"/>
              </a:ext>
            </a:extLst>
          </p:cNvPr>
          <p:cNvSpPr txBox="1"/>
          <p:nvPr/>
        </p:nvSpPr>
        <p:spPr>
          <a:xfrm>
            <a:off x="4954539" y="4481409"/>
            <a:ext cx="2574858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ndara" panose="020E0502030303020204" pitchFamily="34" charset="0"/>
              </a:rPr>
              <a:t>Presented by:</a:t>
            </a:r>
          </a:p>
          <a:p>
            <a:pPr algn="ctr"/>
            <a:r>
              <a:rPr lang="en-US" sz="1400" dirty="0">
                <a:solidFill>
                  <a:srgbClr val="C00000"/>
                </a:solidFill>
                <a:latin typeface="Candara" panose="020E0502030303020204" pitchFamily="34" charset="0"/>
              </a:rPr>
              <a:t>Olanrewaju Ajogbasile</a:t>
            </a:r>
          </a:p>
          <a:p>
            <a:pPr algn="ctr"/>
            <a:r>
              <a:rPr lang="en-US" sz="1400" dirty="0">
                <a:solidFill>
                  <a:srgbClr val="C00000"/>
                </a:solidFill>
                <a:latin typeface="Candara" panose="020E0502030303020204" pitchFamily="34" charset="0"/>
              </a:rPr>
              <a:t>Senior Programme Manager, </a:t>
            </a:r>
          </a:p>
          <a:p>
            <a:pPr algn="ctr"/>
            <a:r>
              <a:rPr lang="en-US" sz="1400" dirty="0">
                <a:solidFill>
                  <a:srgbClr val="C00000"/>
                </a:solidFill>
                <a:latin typeface="Candara" panose="020E0502030303020204" pitchFamily="34" charset="0"/>
              </a:rPr>
              <a:t>NGF HelpDesk &amp; SFTAS TA</a:t>
            </a:r>
          </a:p>
          <a:p>
            <a:pPr algn="ctr"/>
            <a:endParaRPr lang="en-US" sz="1400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algn="ctr"/>
            <a:r>
              <a:rPr lang="en-US" sz="1400" b="1" dirty="0">
                <a:solidFill>
                  <a:srgbClr val="C00000"/>
                </a:solidFill>
                <a:latin typeface="Candara" panose="020E05020303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  <a:r>
              <a:rPr lang="en-US" sz="1400" b="1" cap="none" dirty="0">
                <a:solidFill>
                  <a:srgbClr val="C00000"/>
                </a:solidFill>
                <a:latin typeface="Candara" panose="020E05020303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ajogbasile@ngf.org.ng</a:t>
            </a:r>
            <a:endParaRPr lang="en-US" sz="1400" b="1" cap="none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algn="ctr"/>
            <a:r>
              <a:rPr lang="en-US" sz="1400" b="1" cap="none" dirty="0">
                <a:solidFill>
                  <a:srgbClr val="C00000"/>
                </a:solidFill>
                <a:latin typeface="Candara" panose="020E0502030303020204" pitchFamily="34" charset="0"/>
              </a:rPr>
              <a:t>+2349083411461</a:t>
            </a:r>
          </a:p>
        </p:txBody>
      </p:sp>
    </p:spTree>
    <p:extLst>
      <p:ext uri="{BB962C8B-B14F-4D97-AF65-F5344CB8AC3E}">
        <p14:creationId xmlns:p14="http://schemas.microsoft.com/office/powerpoint/2010/main" val="376978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6FFBBC-2E24-4E85-955E-5DB71C2636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27" t="1844" r="7375" b="2122"/>
          <a:stretch/>
        </p:blipFill>
        <p:spPr>
          <a:xfrm>
            <a:off x="2039076" y="2064310"/>
            <a:ext cx="5001358" cy="42621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DD67F4-F865-4CFC-A22D-C036C924BED2}"/>
              </a:ext>
            </a:extLst>
          </p:cNvPr>
          <p:cNvSpPr txBox="1"/>
          <p:nvPr/>
        </p:nvSpPr>
        <p:spPr>
          <a:xfrm>
            <a:off x="2715620" y="1662892"/>
            <a:ext cx="3648269" cy="311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 of DLRs achieved by States</a:t>
            </a:r>
            <a:endParaRPr lang="en-US" sz="1400" dirty="0">
              <a:effectLst/>
              <a:latin typeface="Candara" panose="020E0502030303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4F29D1-FA99-43BA-8C37-214DED0243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420" t="1377" r="14906" b="1472"/>
          <a:stretch/>
        </p:blipFill>
        <p:spPr>
          <a:xfrm>
            <a:off x="7040434" y="2106126"/>
            <a:ext cx="5075366" cy="44256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3AE15E3-E4DF-4A3B-9834-F52EDC5B97BA}"/>
              </a:ext>
            </a:extLst>
          </p:cNvPr>
          <p:cNvSpPr txBox="1"/>
          <p:nvPr/>
        </p:nvSpPr>
        <p:spPr>
          <a:xfrm>
            <a:off x="7588230" y="1585974"/>
            <a:ext cx="4457592" cy="311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Disbursement Distribution by States (USD Million)</a:t>
            </a:r>
            <a:endParaRPr lang="en-US" sz="1400" dirty="0">
              <a:effectLst/>
              <a:latin typeface="Candara" panose="020E0502030303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0865E4-D5FB-4263-BC13-802ABB218324}"/>
              </a:ext>
            </a:extLst>
          </p:cNvPr>
          <p:cNvSpPr txBox="1"/>
          <p:nvPr/>
        </p:nvSpPr>
        <p:spPr>
          <a:xfrm>
            <a:off x="163199" y="1659268"/>
            <a:ext cx="1721585" cy="50722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b="1" u="sng" dirty="0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HIGHLIGHTS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100" b="1" dirty="0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States met the Eligibility Criteria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100" b="1" dirty="0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 State met at least one DLR </a:t>
            </a:r>
            <a:r>
              <a:rPr lang="en-US" sz="1100" b="1" dirty="0" err="1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DLR</a:t>
            </a:r>
            <a:r>
              <a:rPr lang="en-US" sz="1100" b="1" dirty="0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between 10.1, </a:t>
            </a:r>
            <a:r>
              <a:rPr lang="en-GB" sz="1100" b="1" dirty="0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10.2, 10.3, 11.2 AND 13.2.</a:t>
            </a:r>
            <a:endParaRPr lang="en-US" sz="1100" b="1" dirty="0">
              <a:latin typeface="Candara" panose="020E0502030303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100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 </a:t>
            </a:r>
            <a:r>
              <a:rPr lang="en-US" sz="1100" b="1" dirty="0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performers in this round of APA include Bauchi, Ebonyi, Edo, Gombe, Nasarawa, </a:t>
            </a:r>
            <a:r>
              <a:rPr lang="en-US" sz="1100" b="1" dirty="0" err="1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Borno</a:t>
            </a:r>
            <a:r>
              <a:rPr lang="en-US" sz="1100" b="1" dirty="0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Ekiti, Kebbi, </a:t>
            </a:r>
            <a:r>
              <a:rPr lang="en-US" sz="1100" b="1" dirty="0" err="1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Kwara</a:t>
            </a:r>
            <a:r>
              <a:rPr lang="en-US" sz="1100" b="1" dirty="0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Niger, Ondo, Sokoto, Yobe and Zamfara State.</a:t>
            </a:r>
            <a:endParaRPr lang="en-US" sz="1100" b="1" dirty="0">
              <a:effectLst/>
              <a:latin typeface="Candara" panose="020E0502030303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100" b="1" dirty="0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 States (</a:t>
            </a:r>
            <a:r>
              <a:rPr lang="en-US" sz="1100" b="1" u="sng" dirty="0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Adamawa, Anambra, Benue, Kano, Katsina, Kogi, Lagos, Ogun, Osun, Oyo, Rivers, and Taraba State</a:t>
            </a:r>
            <a:r>
              <a:rPr lang="en-US" sz="1100" b="1" dirty="0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still have until 31</a:t>
            </a:r>
            <a:r>
              <a:rPr lang="en-US" sz="1100" b="1" baseline="30000" dirty="0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1100" b="1" dirty="0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December 2021 to meet DLI 10.3 (Audit Law enactment and implementation) – US$2 million.</a:t>
            </a:r>
            <a:endParaRPr lang="en-US" sz="1100" b="1" dirty="0">
              <a:effectLst/>
              <a:latin typeface="Candara" panose="020E0502030303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8A09E8-CEA4-4FAE-BB17-791B703660DE}"/>
              </a:ext>
            </a:extLst>
          </p:cNvPr>
          <p:cNvGrpSpPr/>
          <p:nvPr/>
        </p:nvGrpSpPr>
        <p:grpSpPr>
          <a:xfrm>
            <a:off x="163199" y="219428"/>
            <a:ext cx="11882623" cy="887819"/>
            <a:chOff x="163199" y="219428"/>
            <a:chExt cx="11882623" cy="887819"/>
          </a:xfrm>
        </p:grpSpPr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9E114B0-AF1A-4D52-854B-9769AD13EE5D}"/>
                </a:ext>
              </a:extLst>
            </p:cNvPr>
            <p:cNvSpPr txBox="1">
              <a:spLocks/>
            </p:cNvSpPr>
            <p:nvPr/>
          </p:nvSpPr>
          <p:spPr>
            <a:xfrm>
              <a:off x="2898289" y="219428"/>
              <a:ext cx="6395422" cy="88781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lnSpcReduction="10000"/>
            </a:bodyPr>
            <a:lstStyle>
              <a:lvl1pPr algn="l" defTabSz="4572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2800" b="0" kern="1200" cap="all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>
                <a:lnSpc>
                  <a:spcPct val="106000"/>
                </a:lnSpc>
              </a:pPr>
              <a:r>
                <a:rPr lang="en-GB" sz="1800" b="1" kern="1200" dirty="0">
                  <a:solidFill>
                    <a:srgbClr val="C00000"/>
                  </a:solidFill>
                  <a:effectLst/>
                  <a:latin typeface="Candara" panose="020E0502030303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SFTAS </a:t>
              </a:r>
            </a:p>
            <a:p>
              <a:pPr algn="ctr">
                <a:lnSpc>
                  <a:spcPct val="106000"/>
                </a:lnSpc>
              </a:pPr>
              <a:r>
                <a:rPr lang="en-GB" sz="1800" b="1" kern="1200" dirty="0">
                  <a:solidFill>
                    <a:srgbClr val="C00000"/>
                  </a:solidFill>
                  <a:effectLst/>
                  <a:latin typeface="Candara" panose="020E0502030303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Annual PERFORMANCE ASSESSMENT (APA) </a:t>
              </a:r>
            </a:p>
            <a:p>
              <a:pPr algn="ctr">
                <a:lnSpc>
                  <a:spcPct val="106000"/>
                </a:lnSpc>
              </a:pPr>
              <a:r>
                <a:rPr lang="en-GB" sz="1800" b="1" kern="1200" dirty="0">
                  <a:solidFill>
                    <a:srgbClr val="C00000"/>
                  </a:solidFill>
                  <a:effectLst/>
                  <a:latin typeface="Candara" panose="020E0502030303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DEC 2020-JUNE 2021 RESULTS</a:t>
              </a:r>
              <a:endParaRPr lang="en-US" sz="1800" dirty="0">
                <a:solidFill>
                  <a:srgbClr val="C0000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8F4D5AC-7339-4259-80A9-95CB62E42FC5}"/>
                </a:ext>
              </a:extLst>
            </p:cNvPr>
            <p:cNvCxnSpPr>
              <a:cxnSpLocks/>
            </p:cNvCxnSpPr>
            <p:nvPr/>
          </p:nvCxnSpPr>
          <p:spPr>
            <a:xfrm>
              <a:off x="163199" y="663338"/>
              <a:ext cx="3354442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655D523-782A-4311-8422-624A26332E06}"/>
                </a:ext>
              </a:extLst>
            </p:cNvPr>
            <p:cNvCxnSpPr>
              <a:cxnSpLocks/>
            </p:cNvCxnSpPr>
            <p:nvPr/>
          </p:nvCxnSpPr>
          <p:spPr>
            <a:xfrm>
              <a:off x="8691380" y="601998"/>
              <a:ext cx="3354442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379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B3FE40-49BA-4D28-98C7-C9D2253D91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849738"/>
              </p:ext>
            </p:extLst>
          </p:nvPr>
        </p:nvGraphicFramePr>
        <p:xfrm>
          <a:off x="0" y="10520"/>
          <a:ext cx="12192000" cy="6859207"/>
        </p:xfrm>
        <a:graphic>
          <a:graphicData uri="http://schemas.openxmlformats.org/drawingml/2006/table">
            <a:tbl>
              <a:tblPr/>
              <a:tblGrid>
                <a:gridCol w="290457">
                  <a:extLst>
                    <a:ext uri="{9D8B030D-6E8A-4147-A177-3AD203B41FA5}">
                      <a16:colId xmlns:a16="http://schemas.microsoft.com/office/drawing/2014/main" val="3551725240"/>
                    </a:ext>
                  </a:extLst>
                </a:gridCol>
                <a:gridCol w="1004819">
                  <a:extLst>
                    <a:ext uri="{9D8B030D-6E8A-4147-A177-3AD203B41FA5}">
                      <a16:colId xmlns:a16="http://schemas.microsoft.com/office/drawing/2014/main" val="3532984497"/>
                    </a:ext>
                  </a:extLst>
                </a:gridCol>
                <a:gridCol w="433596">
                  <a:extLst>
                    <a:ext uri="{9D8B030D-6E8A-4147-A177-3AD203B41FA5}">
                      <a16:colId xmlns:a16="http://schemas.microsoft.com/office/drawing/2014/main" val="747298150"/>
                    </a:ext>
                  </a:extLst>
                </a:gridCol>
                <a:gridCol w="596675">
                  <a:extLst>
                    <a:ext uri="{9D8B030D-6E8A-4147-A177-3AD203B41FA5}">
                      <a16:colId xmlns:a16="http://schemas.microsoft.com/office/drawing/2014/main" val="3308260621"/>
                    </a:ext>
                  </a:extLst>
                </a:gridCol>
                <a:gridCol w="660605">
                  <a:extLst>
                    <a:ext uri="{9D8B030D-6E8A-4147-A177-3AD203B41FA5}">
                      <a16:colId xmlns:a16="http://schemas.microsoft.com/office/drawing/2014/main" val="4211962882"/>
                    </a:ext>
                  </a:extLst>
                </a:gridCol>
                <a:gridCol w="639295">
                  <a:extLst>
                    <a:ext uri="{9D8B030D-6E8A-4147-A177-3AD203B41FA5}">
                      <a16:colId xmlns:a16="http://schemas.microsoft.com/office/drawing/2014/main" val="44522253"/>
                    </a:ext>
                  </a:extLst>
                </a:gridCol>
                <a:gridCol w="692569">
                  <a:extLst>
                    <a:ext uri="{9D8B030D-6E8A-4147-A177-3AD203B41FA5}">
                      <a16:colId xmlns:a16="http://schemas.microsoft.com/office/drawing/2014/main" val="2862722705"/>
                    </a:ext>
                  </a:extLst>
                </a:gridCol>
                <a:gridCol w="703225">
                  <a:extLst>
                    <a:ext uri="{9D8B030D-6E8A-4147-A177-3AD203B41FA5}">
                      <a16:colId xmlns:a16="http://schemas.microsoft.com/office/drawing/2014/main" val="3971623532"/>
                    </a:ext>
                  </a:extLst>
                </a:gridCol>
                <a:gridCol w="756499">
                  <a:extLst>
                    <a:ext uri="{9D8B030D-6E8A-4147-A177-3AD203B41FA5}">
                      <a16:colId xmlns:a16="http://schemas.microsoft.com/office/drawing/2014/main" val="2112947547"/>
                    </a:ext>
                  </a:extLst>
                </a:gridCol>
                <a:gridCol w="1097457">
                  <a:extLst>
                    <a:ext uri="{9D8B030D-6E8A-4147-A177-3AD203B41FA5}">
                      <a16:colId xmlns:a16="http://schemas.microsoft.com/office/drawing/2014/main" val="746751845"/>
                    </a:ext>
                  </a:extLst>
                </a:gridCol>
                <a:gridCol w="1022871">
                  <a:extLst>
                    <a:ext uri="{9D8B030D-6E8A-4147-A177-3AD203B41FA5}">
                      <a16:colId xmlns:a16="http://schemas.microsoft.com/office/drawing/2014/main" val="3757737189"/>
                    </a:ext>
                  </a:extLst>
                </a:gridCol>
                <a:gridCol w="916323">
                  <a:extLst>
                    <a:ext uri="{9D8B030D-6E8A-4147-A177-3AD203B41FA5}">
                      <a16:colId xmlns:a16="http://schemas.microsoft.com/office/drawing/2014/main" val="2241692752"/>
                    </a:ext>
                  </a:extLst>
                </a:gridCol>
                <a:gridCol w="607330">
                  <a:extLst>
                    <a:ext uri="{9D8B030D-6E8A-4147-A177-3AD203B41FA5}">
                      <a16:colId xmlns:a16="http://schemas.microsoft.com/office/drawing/2014/main" val="756568627"/>
                    </a:ext>
                  </a:extLst>
                </a:gridCol>
                <a:gridCol w="532747">
                  <a:extLst>
                    <a:ext uri="{9D8B030D-6E8A-4147-A177-3AD203B41FA5}">
                      <a16:colId xmlns:a16="http://schemas.microsoft.com/office/drawing/2014/main" val="2378540233"/>
                    </a:ext>
                  </a:extLst>
                </a:gridCol>
                <a:gridCol w="970150">
                  <a:extLst>
                    <a:ext uri="{9D8B030D-6E8A-4147-A177-3AD203B41FA5}">
                      <a16:colId xmlns:a16="http://schemas.microsoft.com/office/drawing/2014/main" val="1600342000"/>
                    </a:ext>
                  </a:extLst>
                </a:gridCol>
                <a:gridCol w="1267382">
                  <a:extLst>
                    <a:ext uri="{9D8B030D-6E8A-4147-A177-3AD203B41FA5}">
                      <a16:colId xmlns:a16="http://schemas.microsoft.com/office/drawing/2014/main" val="3391976007"/>
                    </a:ext>
                  </a:extLst>
                </a:gridCol>
              </a:tblGrid>
              <a:tr h="60145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S/N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STATES</a:t>
                      </a:r>
                    </a:p>
                  </a:txBody>
                  <a:tcPr marL="3581" marR="3581" marT="3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EC</a:t>
                      </a:r>
                    </a:p>
                  </a:txBody>
                  <a:tcPr marL="3581" marR="3581" marT="3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DLR 10.1 (2020)</a:t>
                      </a:r>
                    </a:p>
                  </a:txBody>
                  <a:tcPr marL="3581" marR="3581" marT="3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10.2 (ia) August 2020 BER</a:t>
                      </a:r>
                    </a:p>
                  </a:txBody>
                  <a:tcPr marL="3581" marR="3581" marT="3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10.2 (</a:t>
                      </a:r>
                      <a:r>
                        <a:rPr lang="en-GB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ib</a:t>
                      </a: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) Sept 2020 BER</a:t>
                      </a:r>
                    </a:p>
                  </a:txBody>
                  <a:tcPr marL="3581" marR="3581" marT="3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10.2 (</a:t>
                      </a:r>
                      <a:r>
                        <a:rPr lang="en-GB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ic</a:t>
                      </a: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) Oct 2020 BER</a:t>
                      </a:r>
                    </a:p>
                  </a:txBody>
                  <a:tcPr marL="3581" marR="3581" marT="3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10.2 (id) Nov 2020 BER</a:t>
                      </a:r>
                    </a:p>
                  </a:txBody>
                  <a:tcPr marL="3581" marR="3581" marT="3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10.2 (ie) Dec 2020 BER</a:t>
                      </a:r>
                    </a:p>
                  </a:txBody>
                  <a:tcPr marL="3581" marR="3581" marT="3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10.2 (ii a) Q3 2020 Audit report</a:t>
                      </a:r>
                    </a:p>
                  </a:txBody>
                  <a:tcPr marL="3581" marR="3581" marT="3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10.2 (ii b) Q4 2020 Audit report</a:t>
                      </a:r>
                    </a:p>
                  </a:txBody>
                  <a:tcPr marL="3581" marR="3581" marT="3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10.2 (ii c) Q1 2021 Audit report</a:t>
                      </a:r>
                    </a:p>
                  </a:txBody>
                  <a:tcPr marL="3581" marR="3581" marT="3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DLR 10.3</a:t>
                      </a:r>
                    </a:p>
                  </a:txBody>
                  <a:tcPr marL="3581" marR="3581" marT="3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DLR 11.2</a:t>
                      </a:r>
                    </a:p>
                  </a:txBody>
                  <a:tcPr marL="3581" marR="3581" marT="3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DLR 13.2</a:t>
                      </a:r>
                    </a:p>
                  </a:txBody>
                  <a:tcPr marL="3581" marR="3581" marT="3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Total DLR Proceeds Available to be DISBURSED </a:t>
                      </a:r>
                      <a:b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</a:b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(USD Million)</a:t>
                      </a:r>
                    </a:p>
                  </a:txBody>
                  <a:tcPr marL="3581" marR="3581" marT="35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545933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ABIA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5.025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344698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ADAMAWA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4.025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964748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AKWA IBOM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293321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ANAMBRA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3.025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639559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BAUCHI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7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569452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BAYELSA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5.35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567252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7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BENUE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053863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8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BORNO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6.675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021249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9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CROSS RIVER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905123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10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DELTA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954787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11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EBONYI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7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240690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12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EDO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7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5292669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13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EKITI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208716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14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ENUGU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5.145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889195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15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GOMBE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7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723581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16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IMO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482301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17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JIGAWA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5.82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540031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18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KADUNA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5.82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584118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19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KANO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412887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20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KATSINA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083950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21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KEBBI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133441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22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KOGI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3.47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636734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23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KWARA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6.795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330164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24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LAGOS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3.675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797199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25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NASARAWA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7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552877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26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NIGER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6.795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138445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27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OGUN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587215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28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ONDO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6.795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329432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29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OSUN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2.06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835171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30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OYO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2.325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610542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31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PLATEAU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5.385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007010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32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RIVERS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01380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33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SOKOTO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920143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34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TARABA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35660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35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YOBE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545014"/>
                  </a:ext>
                </a:extLst>
              </a:tr>
              <a:tr h="1529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36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ZAMFARA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918664"/>
                  </a:ext>
                </a:extLst>
              </a:tr>
              <a:tr h="356390"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581" marR="3581" marT="358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581" marR="3581" marT="358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581" marR="3581" marT="358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581" marR="3581" marT="358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581" marR="3581" marT="358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581" marR="3581" marT="358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581" marR="3581" marT="358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581" marR="3581" marT="358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581" marR="3581" marT="358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581" marR="3581" marT="358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581" marR="3581" marT="358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581" marR="3581" marT="358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581" marR="3581" marT="358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Total Disbursement Due: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US$179.185 Million</a:t>
                      </a:r>
                    </a:p>
                  </a:txBody>
                  <a:tcPr marL="3581" marR="3581" marT="35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16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0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D8BE155-1793-4AF9-9638-DDDB9B421FB2}"/>
              </a:ext>
            </a:extLst>
          </p:cNvPr>
          <p:cNvGrpSpPr/>
          <p:nvPr/>
        </p:nvGrpSpPr>
        <p:grpSpPr>
          <a:xfrm>
            <a:off x="2104304" y="191680"/>
            <a:ext cx="8488973" cy="580456"/>
            <a:chOff x="1869451" y="265245"/>
            <a:chExt cx="8488973" cy="887819"/>
          </a:xfrm>
        </p:grpSpPr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5004062A-18A5-484C-B853-D0A6A7B189E7}"/>
                </a:ext>
              </a:extLst>
            </p:cNvPr>
            <p:cNvSpPr txBox="1">
              <a:spLocks/>
            </p:cNvSpPr>
            <p:nvPr/>
          </p:nvSpPr>
          <p:spPr>
            <a:xfrm>
              <a:off x="2898288" y="265245"/>
              <a:ext cx="6395422" cy="88781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4572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2800" b="0" kern="1200" cap="all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>
                <a:lnSpc>
                  <a:spcPct val="106000"/>
                </a:lnSpc>
              </a:pPr>
              <a:r>
                <a:rPr lang="en-GB" sz="1800" b="1" kern="1200" dirty="0">
                  <a:solidFill>
                    <a:srgbClr val="C00000"/>
                  </a:solidFill>
                  <a:effectLst/>
                  <a:latin typeface="Candara" panose="020E0502030303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NEXT STEPS</a:t>
              </a:r>
              <a:endParaRPr lang="en-US" sz="1800" dirty="0">
                <a:solidFill>
                  <a:srgbClr val="C0000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FF667C6-5CA3-4112-B281-30D5C3B6B26C}"/>
                </a:ext>
              </a:extLst>
            </p:cNvPr>
            <p:cNvCxnSpPr>
              <a:cxnSpLocks/>
            </p:cNvCxnSpPr>
            <p:nvPr/>
          </p:nvCxnSpPr>
          <p:spPr>
            <a:xfrm>
              <a:off x="1869451" y="719899"/>
              <a:ext cx="3354442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ECF013C-91F9-4E91-A3B9-C0A800A5DB99}"/>
                </a:ext>
              </a:extLst>
            </p:cNvPr>
            <p:cNvCxnSpPr>
              <a:cxnSpLocks/>
            </p:cNvCxnSpPr>
            <p:nvPr/>
          </p:nvCxnSpPr>
          <p:spPr>
            <a:xfrm>
              <a:off x="7003982" y="709155"/>
              <a:ext cx="3354442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EE1EA723-DC42-4EA7-9571-7F074D94E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449891"/>
              </p:ext>
            </p:extLst>
          </p:nvPr>
        </p:nvGraphicFramePr>
        <p:xfrm>
          <a:off x="2687216" y="953420"/>
          <a:ext cx="9240108" cy="4970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244">
                  <a:extLst>
                    <a:ext uri="{9D8B030D-6E8A-4147-A177-3AD203B41FA5}">
                      <a16:colId xmlns:a16="http://schemas.microsoft.com/office/drawing/2014/main" val="3011843631"/>
                    </a:ext>
                  </a:extLst>
                </a:gridCol>
                <a:gridCol w="4078810">
                  <a:extLst>
                    <a:ext uri="{9D8B030D-6E8A-4147-A177-3AD203B41FA5}">
                      <a16:colId xmlns:a16="http://schemas.microsoft.com/office/drawing/2014/main" val="1834565455"/>
                    </a:ext>
                  </a:extLst>
                </a:gridCol>
                <a:gridCol w="2310027">
                  <a:extLst>
                    <a:ext uri="{9D8B030D-6E8A-4147-A177-3AD203B41FA5}">
                      <a16:colId xmlns:a16="http://schemas.microsoft.com/office/drawing/2014/main" val="683883890"/>
                    </a:ext>
                  </a:extLst>
                </a:gridCol>
                <a:gridCol w="2310027">
                  <a:extLst>
                    <a:ext uri="{9D8B030D-6E8A-4147-A177-3AD203B41FA5}">
                      <a16:colId xmlns:a16="http://schemas.microsoft.com/office/drawing/2014/main" val="2624238033"/>
                    </a:ext>
                  </a:extLst>
                </a:gridCol>
              </a:tblGrid>
              <a:tr h="240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ndara" panose="020E0502030303020204" pitchFamily="34" charset="0"/>
                        </a:rPr>
                        <a:t>S/N</a:t>
                      </a:r>
                      <a:endParaRPr lang="en-GB" sz="16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ndara" panose="020E0502030303020204" pitchFamily="34" charset="0"/>
                        </a:rPr>
                        <a:t>Steps to disbursement</a:t>
                      </a:r>
                      <a:endParaRPr lang="en-GB" sz="16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ndara" panose="020E0502030303020204" pitchFamily="34" charset="0"/>
                        </a:rPr>
                        <a:t>Target Date</a:t>
                      </a:r>
                      <a:endParaRPr lang="en-GB" sz="16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ndara" panose="020E0502030303020204" pitchFamily="34" charset="0"/>
                        </a:rPr>
                        <a:t>Notes</a:t>
                      </a:r>
                      <a:endParaRPr lang="en-GB" sz="16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242" marR="68242" marT="0" marB="0"/>
                </a:tc>
                <a:extLst>
                  <a:ext uri="{0D108BD9-81ED-4DB2-BD59-A6C34878D82A}">
                    <a16:rowId xmlns:a16="http://schemas.microsoft.com/office/drawing/2014/main" val="286305669"/>
                  </a:ext>
                </a:extLst>
              </a:tr>
              <a:tr h="11633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1.</a:t>
                      </a:r>
                      <a:endParaRPr lang="en-GB" sz="1800" b="1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PCU submits a withdrawal application through client connection for the agreed credit proceeds.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Monday 13</a:t>
                      </a:r>
                      <a:r>
                        <a:rPr lang="en-GB" sz="1800" b="1" baseline="30000" dirty="0">
                          <a:effectLst/>
                          <a:latin typeface="Candara" panose="020E0502030303020204" pitchFamily="34" charset="0"/>
                        </a:rPr>
                        <a:t>th</a:t>
                      </a: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 Dec 2021</a:t>
                      </a: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ndara" panose="020E0502030303020204" pitchFamily="34" charset="0"/>
                        </a:rPr>
                        <a:t>Done.</a:t>
                      </a:r>
                      <a:endParaRPr lang="en-GB" sz="1800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186980"/>
                  </a:ext>
                </a:extLst>
              </a:tr>
              <a:tr h="8010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2.</a:t>
                      </a:r>
                      <a:endParaRPr lang="en-GB" sz="1800" b="1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WB Treasury transfer USD funds to PCU.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Tuesday 14</a:t>
                      </a:r>
                      <a:r>
                        <a:rPr lang="en-GB" sz="1800" b="1" baseline="30000" dirty="0">
                          <a:effectLst/>
                          <a:latin typeface="Candara" panose="020E0502030303020204" pitchFamily="34" charset="0"/>
                        </a:rPr>
                        <a:t>th</a:t>
                      </a: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 Dec 2021</a:t>
                      </a: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ndara" panose="020E0502030303020204" pitchFamily="34" charset="0"/>
                        </a:rPr>
                        <a:t>Done.</a:t>
                      </a:r>
                      <a:endParaRPr lang="en-GB" sz="1800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939954"/>
                  </a:ext>
                </a:extLst>
              </a:tr>
              <a:tr h="19610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3.</a:t>
                      </a:r>
                      <a:endParaRPr lang="en-GB" sz="1800" b="1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PCU to request CBN to convert funds into Naira and received funds in Naira AND PCU to have approval from HMF for onward payments to States.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Start Wednesday 15</a:t>
                      </a:r>
                      <a:r>
                        <a:rPr lang="en-GB" sz="1800" b="1" baseline="30000" dirty="0">
                          <a:effectLst/>
                          <a:latin typeface="Candara" panose="020E0502030303020204" pitchFamily="34" charset="0"/>
                        </a:rPr>
                        <a:t>th</a:t>
                      </a: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 Dec 2021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Complete Tuesday 21</a:t>
                      </a:r>
                      <a:r>
                        <a:rPr lang="en-GB" sz="1800" b="1" baseline="30000" dirty="0">
                          <a:effectLst/>
                          <a:latin typeface="Candara" panose="020E0502030303020204" pitchFamily="34" charset="0"/>
                        </a:rPr>
                        <a:t>st</a:t>
                      </a: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 Dec 2021</a:t>
                      </a: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1" dirty="0">
                          <a:effectLst/>
                          <a:latin typeface="Candara" panose="020E0502030303020204" pitchFamily="34" charset="0"/>
                        </a:rPr>
                        <a:t>Note that PCU already has the States’ bank account details.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i="1" dirty="0"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1" dirty="0">
                          <a:effectLst/>
                          <a:latin typeface="Candara" panose="020E0502030303020204" pitchFamily="34" charset="0"/>
                        </a:rPr>
                        <a:t>Also ALL States should have signed the revised SGAs.</a:t>
                      </a:r>
                      <a:endParaRPr lang="en-GB" sz="1800" b="1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90213"/>
                  </a:ext>
                </a:extLst>
              </a:tr>
              <a:tr h="7511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4.</a:t>
                      </a:r>
                      <a:endParaRPr lang="en-GB" sz="1800" b="1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PCU to make onward transfers to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Thursday 23</a:t>
                      </a:r>
                      <a:r>
                        <a:rPr lang="en-GB" sz="1800" b="1" baseline="30000" dirty="0">
                          <a:effectLst/>
                          <a:latin typeface="Candara" panose="020E0502030303020204" pitchFamily="34" charset="0"/>
                        </a:rPr>
                        <a:t>rd</a:t>
                      </a: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 Dec 2021</a:t>
                      </a: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961285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68FFD916-B164-4077-B9B7-E597950480E3}"/>
              </a:ext>
            </a:extLst>
          </p:cNvPr>
          <p:cNvGrpSpPr/>
          <p:nvPr/>
        </p:nvGrpSpPr>
        <p:grpSpPr>
          <a:xfrm>
            <a:off x="177282" y="2183363"/>
            <a:ext cx="2345093" cy="1827158"/>
            <a:chOff x="177282" y="2183363"/>
            <a:chExt cx="2345093" cy="1827158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C0FE97C-CDEA-4455-97AD-02583530A68D}"/>
                </a:ext>
              </a:extLst>
            </p:cNvPr>
            <p:cNvSpPr txBox="1"/>
            <p:nvPr/>
          </p:nvSpPr>
          <p:spPr>
            <a:xfrm>
              <a:off x="177282" y="2313991"/>
              <a:ext cx="2183364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  <a:latin typeface="Candara" panose="020E0502030303020204" pitchFamily="34" charset="0"/>
                </a:rPr>
                <a:t>WHAT MUST HAPPEN FOR STATES TO GET DISBURSEMENT THIS YEAR</a:t>
              </a:r>
              <a:endParaRPr lang="en-GB" sz="2000" b="1" dirty="0">
                <a:solidFill>
                  <a:srgbClr val="C00000"/>
                </a:solidFill>
                <a:latin typeface="Candara" panose="020E0502030303020204" pitchFamily="34" charset="0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D9E3C9A-CE29-4C31-8610-0DAF649A10BC}"/>
                </a:ext>
              </a:extLst>
            </p:cNvPr>
            <p:cNvCxnSpPr/>
            <p:nvPr/>
          </p:nvCxnSpPr>
          <p:spPr>
            <a:xfrm>
              <a:off x="177282" y="2183363"/>
              <a:ext cx="202474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24C7E12-F066-4B3E-A461-0CC318A019DC}"/>
                </a:ext>
              </a:extLst>
            </p:cNvPr>
            <p:cNvCxnSpPr/>
            <p:nvPr/>
          </p:nvCxnSpPr>
          <p:spPr>
            <a:xfrm>
              <a:off x="497633" y="4010521"/>
              <a:ext cx="202474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198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D8BE155-1793-4AF9-9638-DDDB9B421FB2}"/>
              </a:ext>
            </a:extLst>
          </p:cNvPr>
          <p:cNvGrpSpPr/>
          <p:nvPr/>
        </p:nvGrpSpPr>
        <p:grpSpPr>
          <a:xfrm>
            <a:off x="1572460" y="82736"/>
            <a:ext cx="9157896" cy="580456"/>
            <a:chOff x="1505558" y="265245"/>
            <a:chExt cx="9157896" cy="887819"/>
          </a:xfrm>
        </p:grpSpPr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5004062A-18A5-484C-B853-D0A6A7B189E7}"/>
                </a:ext>
              </a:extLst>
            </p:cNvPr>
            <p:cNvSpPr txBox="1">
              <a:spLocks/>
            </p:cNvSpPr>
            <p:nvPr/>
          </p:nvSpPr>
          <p:spPr>
            <a:xfrm>
              <a:off x="2898288" y="265245"/>
              <a:ext cx="6395422" cy="88781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4572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2800" b="0" kern="1200" cap="all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>
                <a:lnSpc>
                  <a:spcPct val="106000"/>
                </a:lnSpc>
              </a:pPr>
              <a:r>
                <a:rPr lang="en-GB" sz="1800" b="1" kern="1200" dirty="0">
                  <a:solidFill>
                    <a:srgbClr val="C00000"/>
                  </a:solidFill>
                  <a:effectLst/>
                  <a:latin typeface="Candara" panose="020E0502030303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Key DLR REMINDERS</a:t>
              </a:r>
              <a:endParaRPr lang="en-US" sz="1800" dirty="0">
                <a:solidFill>
                  <a:srgbClr val="C0000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FF667C6-5CA3-4112-B281-30D5C3B6B26C}"/>
                </a:ext>
              </a:extLst>
            </p:cNvPr>
            <p:cNvCxnSpPr>
              <a:cxnSpLocks/>
            </p:cNvCxnSpPr>
            <p:nvPr/>
          </p:nvCxnSpPr>
          <p:spPr>
            <a:xfrm>
              <a:off x="1505558" y="719899"/>
              <a:ext cx="3354442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ECF013C-91F9-4E91-A3B9-C0A800A5DB99}"/>
                </a:ext>
              </a:extLst>
            </p:cNvPr>
            <p:cNvCxnSpPr>
              <a:cxnSpLocks/>
            </p:cNvCxnSpPr>
            <p:nvPr/>
          </p:nvCxnSpPr>
          <p:spPr>
            <a:xfrm>
              <a:off x="7309012" y="719899"/>
              <a:ext cx="3354442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C5C1940-039E-4859-9B27-A72AE9595DDB}"/>
              </a:ext>
            </a:extLst>
          </p:cNvPr>
          <p:cNvSpPr txBox="1"/>
          <p:nvPr/>
        </p:nvSpPr>
        <p:spPr>
          <a:xfrm>
            <a:off x="106055" y="490335"/>
            <a:ext cx="10425326" cy="342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600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States action to meet DLRs requiring enactment of a legal framework before 31</a:t>
            </a:r>
            <a:r>
              <a:rPr lang="en-GB" sz="1600" b="1" baseline="300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GB" sz="1600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Dece</a:t>
            </a:r>
            <a:r>
              <a:rPr lang="en-GB" sz="1600" b="1" dirty="0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mber 2021 Deadline</a:t>
            </a:r>
            <a:endParaRPr lang="en-GB" sz="1600" b="1" dirty="0">
              <a:effectLst/>
              <a:latin typeface="Candara" panose="020E0502030303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417E7C60-F61B-4E4B-8A13-BDA602FF90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971622"/>
              </p:ext>
            </p:extLst>
          </p:nvPr>
        </p:nvGraphicFramePr>
        <p:xfrm>
          <a:off x="106055" y="832545"/>
          <a:ext cx="1197989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5055">
                  <a:extLst>
                    <a:ext uri="{9D8B030D-6E8A-4147-A177-3AD203B41FA5}">
                      <a16:colId xmlns:a16="http://schemas.microsoft.com/office/drawing/2014/main" val="1834565455"/>
                    </a:ext>
                  </a:extLst>
                </a:gridCol>
                <a:gridCol w="5038531">
                  <a:extLst>
                    <a:ext uri="{9D8B030D-6E8A-4147-A177-3AD203B41FA5}">
                      <a16:colId xmlns:a16="http://schemas.microsoft.com/office/drawing/2014/main" val="683883890"/>
                    </a:ext>
                  </a:extLst>
                </a:gridCol>
                <a:gridCol w="3996304">
                  <a:extLst>
                    <a:ext uri="{9D8B030D-6E8A-4147-A177-3AD203B41FA5}">
                      <a16:colId xmlns:a16="http://schemas.microsoft.com/office/drawing/2014/main" val="2624238033"/>
                    </a:ext>
                  </a:extLst>
                </a:gridCol>
              </a:tblGrid>
              <a:tr h="2389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DLR </a:t>
                      </a:r>
                      <a:endParaRPr lang="en-GB" sz="18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TA Status</a:t>
                      </a:r>
                      <a:endParaRPr lang="en-GB" sz="1800" b="1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N</a:t>
                      </a:r>
                      <a:r>
                        <a:rPr lang="en-GB" sz="1800" b="1" dirty="0" err="1">
                          <a:effectLst/>
                          <a:latin typeface="Candara" panose="020E0502030303020204" pitchFamily="34" charset="0"/>
                        </a:rPr>
                        <a:t>otes</a:t>
                      </a: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 for Action</a:t>
                      </a:r>
                      <a:endParaRPr lang="en-GB" sz="18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242" marR="68242" marT="0" marB="0"/>
                </a:tc>
                <a:extLst>
                  <a:ext uri="{0D108BD9-81ED-4DB2-BD59-A6C34878D82A}">
                    <a16:rowId xmlns:a16="http://schemas.microsoft.com/office/drawing/2014/main" val="286305669"/>
                  </a:ext>
                </a:extLst>
              </a:tr>
              <a:tr h="202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DLR 10.3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Audit Law Enactment and Implementation</a:t>
                      </a:r>
                      <a:endParaRPr lang="en-GB" sz="1800" b="1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12 States did not meet the DLR as at 2020 APA:</a:t>
                      </a:r>
                    </a:p>
                    <a:p>
                      <a:pPr marL="171450" marR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Adamawa, Kano, Katsina, Kogi, Osun </a:t>
                      </a: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and</a:t>
                      </a: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 Oyo State </a:t>
                      </a: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have received NGF technical advisory on necessary amendments. </a:t>
                      </a:r>
                    </a:p>
                    <a:p>
                      <a:pPr marL="171450" marR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Anambra, Lagos, Taraba, Benue, Ogun </a:t>
                      </a:r>
                      <a:r>
                        <a:rPr lang="en-US" sz="1800" b="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and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 Rivers State</a:t>
                      </a: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are</a:t>
                      </a: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yet to leverage NGF technical assistance.</a:t>
                      </a:r>
                      <a:endParaRPr lang="en-GB" sz="1800" b="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Adamawa, Kano, Katsina, Kogi, Osun </a:t>
                      </a: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and </a:t>
                      </a: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Oyo</a:t>
                      </a: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 should reflect NGF technical advisory, enact the amendment and reissue the implementation instruction before </a:t>
                      </a: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31</a:t>
                      </a:r>
                      <a:r>
                        <a:rPr lang="en-US" sz="1800" b="1" baseline="30000" dirty="0">
                          <a:effectLst/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st</a:t>
                      </a: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 Dec 2021</a:t>
                      </a: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Other States should endeavor to address gaps identified with their laws, enact an amendment and reissue the implementation instruction before </a:t>
                      </a: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31</a:t>
                      </a:r>
                      <a:r>
                        <a:rPr lang="en-US" sz="1800" b="1" baseline="30000" dirty="0">
                          <a:effectLst/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st</a:t>
                      </a: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 Dec 2021</a:t>
                      </a: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186980"/>
                  </a:ext>
                </a:extLst>
              </a:tr>
              <a:tr h="4640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DLR 4.1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Enactment, publication and implementation of a Consolidated State Revenue Code.</a:t>
                      </a:r>
                      <a:endParaRPr lang="en-GB" sz="1800" b="1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17 States did not meet the DLR as at 2019 APA:</a:t>
                      </a:r>
                    </a:p>
                    <a:p>
                      <a:pPr marL="171450" marR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Bayelsa, </a:t>
                      </a:r>
                      <a:r>
                        <a:rPr lang="en-US" sz="1800" b="1" dirty="0" err="1">
                          <a:effectLst/>
                          <a:latin typeface="Candara" panose="020E0502030303020204" pitchFamily="34" charset="0"/>
                        </a:rPr>
                        <a:t>Borno</a:t>
                      </a: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, Gombe, Kano, Kebbi, Niger, Yobe and Zamfara State </a:t>
                      </a: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have leveraged and implemented NGF technical advisory.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dirty="0" err="1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Akwa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 Ibom, Lagos, Ogun, Imo </a:t>
                      </a:r>
                      <a:r>
                        <a:rPr lang="en-US" sz="1800" b="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and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 Rivers State </a:t>
                      </a: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have received NGF technical advisory and are yet to implement or are in the process of implementing recommendations.</a:t>
                      </a:r>
                    </a:p>
                    <a:p>
                      <a:pPr marL="171450" marR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Anambra, Enugu, Katsina and Nasarawa State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are yet to leverage NGF’s technical assistance.</a:t>
                      </a: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Bayelsa, </a:t>
                      </a:r>
                      <a:r>
                        <a:rPr lang="en-US" sz="1800" b="1" dirty="0" err="1">
                          <a:effectLst/>
                          <a:latin typeface="Candara" panose="020E0502030303020204" pitchFamily="34" charset="0"/>
                        </a:rPr>
                        <a:t>Borno</a:t>
                      </a: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, Gombe, Kano, Kebbi, Niger, Yobe, </a:t>
                      </a:r>
                      <a:r>
                        <a:rPr lang="en-US" sz="1800" b="1" dirty="0" err="1">
                          <a:effectLst/>
                          <a:latin typeface="Candara" panose="020E0502030303020204" pitchFamily="34" charset="0"/>
                        </a:rPr>
                        <a:t>Akwa</a:t>
                      </a: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 Ibom, Lagos, Ogun, Imo, Rivers</a:t>
                      </a: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 and </a:t>
                      </a: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Zamfara</a:t>
                      </a: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 State should ensure they enact and implement the version that reflects NGF’s technical advisory before </a:t>
                      </a: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31</a:t>
                      </a:r>
                      <a:r>
                        <a:rPr lang="en-US" sz="1800" b="1" baseline="30000" dirty="0">
                          <a:effectLst/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st</a:t>
                      </a: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 Dec 2021</a:t>
                      </a: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. </a:t>
                      </a:r>
                      <a:endParaRPr lang="en-GB" sz="1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939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942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D8BE155-1793-4AF9-9638-DDDB9B421FB2}"/>
              </a:ext>
            </a:extLst>
          </p:cNvPr>
          <p:cNvGrpSpPr/>
          <p:nvPr/>
        </p:nvGrpSpPr>
        <p:grpSpPr>
          <a:xfrm>
            <a:off x="1572460" y="82736"/>
            <a:ext cx="9157896" cy="580456"/>
            <a:chOff x="1505558" y="265245"/>
            <a:chExt cx="9157896" cy="887819"/>
          </a:xfrm>
        </p:grpSpPr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5004062A-18A5-484C-B853-D0A6A7B189E7}"/>
                </a:ext>
              </a:extLst>
            </p:cNvPr>
            <p:cNvSpPr txBox="1">
              <a:spLocks/>
            </p:cNvSpPr>
            <p:nvPr/>
          </p:nvSpPr>
          <p:spPr>
            <a:xfrm>
              <a:off x="2898288" y="265245"/>
              <a:ext cx="6395422" cy="88781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4572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2800" b="0" kern="1200" cap="all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>
                <a:lnSpc>
                  <a:spcPct val="106000"/>
                </a:lnSpc>
              </a:pPr>
              <a:r>
                <a:rPr lang="en-GB" sz="1800" b="1" kern="1200" dirty="0">
                  <a:solidFill>
                    <a:srgbClr val="C00000"/>
                  </a:solidFill>
                  <a:effectLst/>
                  <a:latin typeface="Candara" panose="020E0502030303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Key DLR REMINDERS</a:t>
              </a:r>
              <a:endParaRPr lang="en-US" sz="1800" dirty="0">
                <a:solidFill>
                  <a:srgbClr val="C0000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FF667C6-5CA3-4112-B281-30D5C3B6B26C}"/>
                </a:ext>
              </a:extLst>
            </p:cNvPr>
            <p:cNvCxnSpPr>
              <a:cxnSpLocks/>
            </p:cNvCxnSpPr>
            <p:nvPr/>
          </p:nvCxnSpPr>
          <p:spPr>
            <a:xfrm>
              <a:off x="1505558" y="719899"/>
              <a:ext cx="3354442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ECF013C-91F9-4E91-A3B9-C0A800A5DB99}"/>
                </a:ext>
              </a:extLst>
            </p:cNvPr>
            <p:cNvCxnSpPr>
              <a:cxnSpLocks/>
            </p:cNvCxnSpPr>
            <p:nvPr/>
          </p:nvCxnSpPr>
          <p:spPr>
            <a:xfrm>
              <a:off x="7309012" y="719899"/>
              <a:ext cx="3354442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C5C1940-039E-4859-9B27-A72AE9595DDB}"/>
              </a:ext>
            </a:extLst>
          </p:cNvPr>
          <p:cNvSpPr txBox="1"/>
          <p:nvPr/>
        </p:nvSpPr>
        <p:spPr>
          <a:xfrm>
            <a:off x="172956" y="579954"/>
            <a:ext cx="10425326" cy="342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600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States action to meet DLRs requiring enactment of a legal framework before 31</a:t>
            </a:r>
            <a:r>
              <a:rPr lang="en-GB" sz="1600" b="1" baseline="300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GB" sz="1600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Dece</a:t>
            </a:r>
            <a:r>
              <a:rPr lang="en-GB" sz="1600" b="1" dirty="0"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mber 2021 Deadline</a:t>
            </a:r>
            <a:endParaRPr lang="en-GB" sz="1600" b="1" dirty="0">
              <a:effectLst/>
              <a:latin typeface="Candara" panose="020E0502030303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417E7C60-F61B-4E4B-8A13-BDA602FF90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686022"/>
              </p:ext>
            </p:extLst>
          </p:nvPr>
        </p:nvGraphicFramePr>
        <p:xfrm>
          <a:off x="172956" y="1122128"/>
          <a:ext cx="1184487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688">
                  <a:extLst>
                    <a:ext uri="{9D8B030D-6E8A-4147-A177-3AD203B41FA5}">
                      <a16:colId xmlns:a16="http://schemas.microsoft.com/office/drawing/2014/main" val="1834565455"/>
                    </a:ext>
                  </a:extLst>
                </a:gridCol>
                <a:gridCol w="4614296">
                  <a:extLst>
                    <a:ext uri="{9D8B030D-6E8A-4147-A177-3AD203B41FA5}">
                      <a16:colId xmlns:a16="http://schemas.microsoft.com/office/drawing/2014/main" val="683883890"/>
                    </a:ext>
                  </a:extLst>
                </a:gridCol>
                <a:gridCol w="4467890">
                  <a:extLst>
                    <a:ext uri="{9D8B030D-6E8A-4147-A177-3AD203B41FA5}">
                      <a16:colId xmlns:a16="http://schemas.microsoft.com/office/drawing/2014/main" val="2624238033"/>
                    </a:ext>
                  </a:extLst>
                </a:gridCol>
              </a:tblGrid>
              <a:tr h="2389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DLR </a:t>
                      </a:r>
                      <a:endParaRPr lang="en-GB" sz="18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TA Status</a:t>
                      </a:r>
                      <a:endParaRPr lang="en-GB" sz="1800" b="1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N</a:t>
                      </a:r>
                      <a:r>
                        <a:rPr lang="en-GB" sz="1800" b="1" dirty="0" err="1">
                          <a:effectLst/>
                          <a:latin typeface="Candara" panose="020E0502030303020204" pitchFamily="34" charset="0"/>
                        </a:rPr>
                        <a:t>otes</a:t>
                      </a: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 for Action</a:t>
                      </a:r>
                      <a:endParaRPr lang="en-GB" sz="18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242" marR="68242" marT="0" marB="0"/>
                </a:tc>
                <a:extLst>
                  <a:ext uri="{0D108BD9-81ED-4DB2-BD59-A6C34878D82A}">
                    <a16:rowId xmlns:a16="http://schemas.microsoft.com/office/drawing/2014/main" val="286305669"/>
                  </a:ext>
                </a:extLst>
              </a:tr>
              <a:tr h="4104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DLR 6.1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Enactment and implementation of a public procurement law (in line with </a:t>
                      </a: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UNCITRAL Model Law)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15 States did not meet the DLR as at 2019 APA: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Ebonyi, Kano, Kebbi, </a:t>
                      </a:r>
                      <a:r>
                        <a:rPr lang="en-US" sz="1800" b="1" dirty="0" err="1">
                          <a:effectLst/>
                          <a:latin typeface="Candara" panose="020E0502030303020204" pitchFamily="34" charset="0"/>
                        </a:rPr>
                        <a:t>Kwara</a:t>
                      </a: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, Lagos, Nasarawa, Ogun, Yobe, Zamfara, Enugu</a:t>
                      </a: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 and </a:t>
                      </a: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Imo State </a:t>
                      </a: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have leveraged and implemented NGF technical advisory.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Adamawa, Bayelsa,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Borno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800" b="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and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 Rivers State</a:t>
                      </a: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 have received NGF technical advisory and are yet to implement or are in the process of implementing recommendations.</a:t>
                      </a: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Ebonyi, Kano, Kebbi, </a:t>
                      </a:r>
                      <a:r>
                        <a:rPr lang="en-US" sz="1800" b="1" dirty="0" err="1">
                          <a:effectLst/>
                          <a:latin typeface="Candara" panose="020E0502030303020204" pitchFamily="34" charset="0"/>
                        </a:rPr>
                        <a:t>Kwara</a:t>
                      </a: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, Lagos, Nasarawa, Ogun, Yobe, Zamfara, Enugu, Imo, Adamawa, Bayelsa, </a:t>
                      </a:r>
                      <a:r>
                        <a:rPr lang="en-US" sz="1800" b="1" dirty="0" err="1">
                          <a:effectLst/>
                          <a:latin typeface="Candara" panose="020E0502030303020204" pitchFamily="34" charset="0"/>
                        </a:rPr>
                        <a:t>Borno</a:t>
                      </a: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and </a:t>
                      </a: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Rivers</a:t>
                      </a:r>
                      <a:r>
                        <a:rPr lang="en-US" sz="1800" b="0" dirty="0">
                          <a:effectLst/>
                          <a:latin typeface="Candara" panose="020E0502030303020204" pitchFamily="34" charset="0"/>
                        </a:rPr>
                        <a:t> State </a:t>
                      </a: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should ensure they enact and implement the version that reflects NGF’s technical advisory before </a:t>
                      </a: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31</a:t>
                      </a:r>
                      <a:r>
                        <a:rPr lang="en-US" sz="1800" b="1" baseline="30000" dirty="0">
                          <a:effectLst/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st</a:t>
                      </a: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 Dec 2021. </a:t>
                      </a:r>
                      <a:endParaRPr lang="en-GB" sz="1800" b="1" dirty="0">
                        <a:effectLst/>
                        <a:highlight>
                          <a:srgbClr val="FFFF00"/>
                        </a:highlight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90213"/>
                  </a:ext>
                </a:extLst>
              </a:tr>
              <a:tr h="4104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DLR 7.1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ndara" panose="020E0502030303020204" pitchFamily="34" charset="0"/>
                        </a:rPr>
                        <a:t>Enactment of a State-level debt legislation </a:t>
                      </a:r>
                      <a:endParaRPr lang="en-GB" sz="1800" b="1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13 States did not meet the DLR as at 2019 APA: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GB" sz="1800" b="1" dirty="0" err="1">
                          <a:effectLst/>
                          <a:latin typeface="Candara" panose="020E0502030303020204" pitchFamily="34" charset="0"/>
                        </a:rPr>
                        <a:t>Akwa</a:t>
                      </a: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 Ibom, Bayelsa, Imo, Nasarawa </a:t>
                      </a:r>
                      <a:r>
                        <a:rPr lang="en-GB" sz="1800" b="0" dirty="0">
                          <a:effectLst/>
                          <a:latin typeface="Candara" panose="020E0502030303020204" pitchFamily="34" charset="0"/>
                        </a:rPr>
                        <a:t>and</a:t>
                      </a: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 Rivers State</a:t>
                      </a:r>
                      <a:r>
                        <a:rPr lang="en-GB" sz="1800" dirty="0"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have leveraged and implemented DMO’s technical advisory.</a:t>
                      </a:r>
                      <a:endParaRPr lang="en-GB" sz="1800" dirty="0"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171450" marR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 err="1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Abia</a:t>
                      </a: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, Anambra, </a:t>
                      </a:r>
                      <a:r>
                        <a:rPr lang="en-GB" sz="1800" b="1" dirty="0" err="1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Borno</a:t>
                      </a: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, Delta, Kano, Katsina, Kebbi </a:t>
                      </a:r>
                      <a:r>
                        <a:rPr lang="en-GB" sz="1800" b="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and</a:t>
                      </a: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 Zamfara State </a:t>
                      </a:r>
                      <a:r>
                        <a:rPr lang="en-GB" sz="1800" dirty="0">
                          <a:effectLst/>
                          <a:latin typeface="Candara" panose="020E0502030303020204" pitchFamily="34" charset="0"/>
                        </a:rPr>
                        <a:t>have leveraged DMO’s technical advisory but yet to revert with a revised law.</a:t>
                      </a: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GB" sz="1800" b="1" dirty="0" err="1">
                          <a:effectLst/>
                          <a:latin typeface="Candara" panose="020E0502030303020204" pitchFamily="34" charset="0"/>
                        </a:rPr>
                        <a:t>Abia</a:t>
                      </a: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, Anambra, </a:t>
                      </a:r>
                      <a:r>
                        <a:rPr lang="en-GB" sz="1800" b="1" dirty="0" err="1">
                          <a:effectLst/>
                          <a:latin typeface="Candara" panose="020E0502030303020204" pitchFamily="34" charset="0"/>
                        </a:rPr>
                        <a:t>Borno</a:t>
                      </a: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, Delta, Kano, Katsina, Kebbi </a:t>
                      </a:r>
                      <a:r>
                        <a:rPr lang="en-GB" sz="1800" b="0" dirty="0">
                          <a:effectLst/>
                          <a:latin typeface="Candara" panose="020E0502030303020204" pitchFamily="34" charset="0"/>
                        </a:rPr>
                        <a:t>and</a:t>
                      </a:r>
                      <a:r>
                        <a:rPr lang="en-GB" sz="1800" b="1" dirty="0">
                          <a:effectLst/>
                          <a:latin typeface="Candara" panose="020E0502030303020204" pitchFamily="34" charset="0"/>
                        </a:rPr>
                        <a:t> Zamfara State </a:t>
                      </a:r>
                      <a:r>
                        <a:rPr lang="en-US" sz="1800" dirty="0">
                          <a:latin typeface="Candara" panose="020E0502030303020204" pitchFamily="34" charset="0"/>
                        </a:rPr>
                        <a:t>should endeavor to reflect DMO’s recommended amendments before </a:t>
                      </a:r>
                      <a:r>
                        <a:rPr lang="en-US" sz="1800" b="1" dirty="0"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31</a:t>
                      </a:r>
                      <a:r>
                        <a:rPr lang="en-US" sz="1800" b="1" baseline="30000" dirty="0"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st</a:t>
                      </a:r>
                      <a:r>
                        <a:rPr lang="en-US" sz="1800" b="1" dirty="0">
                          <a:highlight>
                            <a:srgbClr val="FFFF00"/>
                          </a:highlight>
                          <a:latin typeface="Candara" panose="020E0502030303020204" pitchFamily="34" charset="0"/>
                        </a:rPr>
                        <a:t> December 2021</a:t>
                      </a:r>
                      <a:r>
                        <a:rPr lang="en-US" sz="1800" dirty="0">
                          <a:latin typeface="Candara" panose="020E0502030303020204" pitchFamily="34" charset="0"/>
                        </a:rPr>
                        <a:t>.</a:t>
                      </a:r>
                      <a:endParaRPr lang="en-GB" sz="1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113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066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D8BE155-1793-4AF9-9638-DDDB9B421FB2}"/>
              </a:ext>
            </a:extLst>
          </p:cNvPr>
          <p:cNvGrpSpPr/>
          <p:nvPr/>
        </p:nvGrpSpPr>
        <p:grpSpPr>
          <a:xfrm>
            <a:off x="877268" y="127527"/>
            <a:ext cx="10502778" cy="775829"/>
            <a:chOff x="720243" y="-110225"/>
            <a:chExt cx="10502778" cy="1263289"/>
          </a:xfrm>
        </p:grpSpPr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5004062A-18A5-484C-B853-D0A6A7B189E7}"/>
                </a:ext>
              </a:extLst>
            </p:cNvPr>
            <p:cNvSpPr txBox="1">
              <a:spLocks/>
            </p:cNvSpPr>
            <p:nvPr/>
          </p:nvSpPr>
          <p:spPr>
            <a:xfrm>
              <a:off x="2772475" y="-110225"/>
              <a:ext cx="6493624" cy="126328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4572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2800" b="0" kern="1200" cap="all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>
                <a:lnSpc>
                  <a:spcPct val="106000"/>
                </a:lnSpc>
              </a:pPr>
              <a:r>
                <a:rPr lang="en-GB" sz="1800" b="1" kern="1200" dirty="0">
                  <a:solidFill>
                    <a:srgbClr val="C00000"/>
                  </a:solidFill>
                  <a:effectLst/>
                  <a:latin typeface="Candara" panose="020E0502030303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E_PROCUREMENT (DLI6.2)</a:t>
              </a:r>
            </a:p>
            <a:p>
              <a:pPr algn="ctr">
                <a:lnSpc>
                  <a:spcPct val="106000"/>
                </a:lnSpc>
              </a:pPr>
              <a:r>
                <a:rPr lang="en-GB" sz="1800" b="1" dirty="0">
                  <a:solidFill>
                    <a:srgbClr val="C00000"/>
                  </a:solidFill>
                  <a:latin typeface="Candara" panose="020E0502030303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Progress and MATTERS ARISING</a:t>
              </a:r>
              <a:endParaRPr lang="en-US" sz="1800" dirty="0">
                <a:solidFill>
                  <a:srgbClr val="C0000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FF667C6-5CA3-4112-B281-30D5C3B6B26C}"/>
                </a:ext>
              </a:extLst>
            </p:cNvPr>
            <p:cNvCxnSpPr>
              <a:cxnSpLocks/>
            </p:cNvCxnSpPr>
            <p:nvPr/>
          </p:nvCxnSpPr>
          <p:spPr>
            <a:xfrm>
              <a:off x="720243" y="601756"/>
              <a:ext cx="3354442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ECF013C-91F9-4E91-A3B9-C0A800A5DB99}"/>
                </a:ext>
              </a:extLst>
            </p:cNvPr>
            <p:cNvCxnSpPr>
              <a:cxnSpLocks/>
            </p:cNvCxnSpPr>
            <p:nvPr/>
          </p:nvCxnSpPr>
          <p:spPr>
            <a:xfrm>
              <a:off x="7868579" y="601756"/>
              <a:ext cx="3354442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A4D85CC-ADCB-4615-8902-0159E3218A71}"/>
              </a:ext>
            </a:extLst>
          </p:cNvPr>
          <p:cNvSpPr txBox="1"/>
          <p:nvPr/>
        </p:nvSpPr>
        <p:spPr>
          <a:xfrm>
            <a:off x="105752" y="2226754"/>
            <a:ext cx="8595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andara" panose="020E0502030303020204" pitchFamily="34" charset="0"/>
              </a:rPr>
              <a:t>Framework Agreement States’ Deployment and Change Management Status:</a:t>
            </a:r>
            <a:endParaRPr lang="en-US" sz="1400" b="1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1B2FD9D-B346-4AA5-ACEC-4F7C4A014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657992"/>
              </p:ext>
            </p:extLst>
          </p:nvPr>
        </p:nvGraphicFramePr>
        <p:xfrm>
          <a:off x="146182" y="2532464"/>
          <a:ext cx="11224723" cy="1612220"/>
        </p:xfrm>
        <a:graphic>
          <a:graphicData uri="http://schemas.openxmlformats.org/drawingml/2006/table">
            <a:tbl>
              <a:tblPr/>
              <a:tblGrid>
                <a:gridCol w="859107">
                  <a:extLst>
                    <a:ext uri="{9D8B030D-6E8A-4147-A177-3AD203B41FA5}">
                      <a16:colId xmlns:a16="http://schemas.microsoft.com/office/drawing/2014/main" val="673471986"/>
                    </a:ext>
                  </a:extLst>
                </a:gridCol>
                <a:gridCol w="647851">
                  <a:extLst>
                    <a:ext uri="{9D8B030D-6E8A-4147-A177-3AD203B41FA5}">
                      <a16:colId xmlns:a16="http://schemas.microsoft.com/office/drawing/2014/main" val="642065855"/>
                    </a:ext>
                  </a:extLst>
                </a:gridCol>
                <a:gridCol w="647851">
                  <a:extLst>
                    <a:ext uri="{9D8B030D-6E8A-4147-A177-3AD203B41FA5}">
                      <a16:colId xmlns:a16="http://schemas.microsoft.com/office/drawing/2014/main" val="116118964"/>
                    </a:ext>
                  </a:extLst>
                </a:gridCol>
                <a:gridCol w="647851">
                  <a:extLst>
                    <a:ext uri="{9D8B030D-6E8A-4147-A177-3AD203B41FA5}">
                      <a16:colId xmlns:a16="http://schemas.microsoft.com/office/drawing/2014/main" val="1876862435"/>
                    </a:ext>
                  </a:extLst>
                </a:gridCol>
                <a:gridCol w="647851">
                  <a:extLst>
                    <a:ext uri="{9D8B030D-6E8A-4147-A177-3AD203B41FA5}">
                      <a16:colId xmlns:a16="http://schemas.microsoft.com/office/drawing/2014/main" val="1191030224"/>
                    </a:ext>
                  </a:extLst>
                </a:gridCol>
                <a:gridCol w="647851">
                  <a:extLst>
                    <a:ext uri="{9D8B030D-6E8A-4147-A177-3AD203B41FA5}">
                      <a16:colId xmlns:a16="http://schemas.microsoft.com/office/drawing/2014/main" val="886166627"/>
                    </a:ext>
                  </a:extLst>
                </a:gridCol>
                <a:gridCol w="647851">
                  <a:extLst>
                    <a:ext uri="{9D8B030D-6E8A-4147-A177-3AD203B41FA5}">
                      <a16:colId xmlns:a16="http://schemas.microsoft.com/office/drawing/2014/main" val="2782098199"/>
                    </a:ext>
                  </a:extLst>
                </a:gridCol>
                <a:gridCol w="647851">
                  <a:extLst>
                    <a:ext uri="{9D8B030D-6E8A-4147-A177-3AD203B41FA5}">
                      <a16:colId xmlns:a16="http://schemas.microsoft.com/office/drawing/2014/main" val="1112807927"/>
                    </a:ext>
                  </a:extLst>
                </a:gridCol>
                <a:gridCol w="647851">
                  <a:extLst>
                    <a:ext uri="{9D8B030D-6E8A-4147-A177-3AD203B41FA5}">
                      <a16:colId xmlns:a16="http://schemas.microsoft.com/office/drawing/2014/main" val="2130535664"/>
                    </a:ext>
                  </a:extLst>
                </a:gridCol>
                <a:gridCol w="647851">
                  <a:extLst>
                    <a:ext uri="{9D8B030D-6E8A-4147-A177-3AD203B41FA5}">
                      <a16:colId xmlns:a16="http://schemas.microsoft.com/office/drawing/2014/main" val="3488844468"/>
                    </a:ext>
                  </a:extLst>
                </a:gridCol>
                <a:gridCol w="647851">
                  <a:extLst>
                    <a:ext uri="{9D8B030D-6E8A-4147-A177-3AD203B41FA5}">
                      <a16:colId xmlns:a16="http://schemas.microsoft.com/office/drawing/2014/main" val="1214886326"/>
                    </a:ext>
                  </a:extLst>
                </a:gridCol>
                <a:gridCol w="677379">
                  <a:extLst>
                    <a:ext uri="{9D8B030D-6E8A-4147-A177-3AD203B41FA5}">
                      <a16:colId xmlns:a16="http://schemas.microsoft.com/office/drawing/2014/main" val="583641335"/>
                    </a:ext>
                  </a:extLst>
                </a:gridCol>
                <a:gridCol w="618323">
                  <a:extLst>
                    <a:ext uri="{9D8B030D-6E8A-4147-A177-3AD203B41FA5}">
                      <a16:colId xmlns:a16="http://schemas.microsoft.com/office/drawing/2014/main" val="3711392783"/>
                    </a:ext>
                  </a:extLst>
                </a:gridCol>
                <a:gridCol w="647851">
                  <a:extLst>
                    <a:ext uri="{9D8B030D-6E8A-4147-A177-3AD203B41FA5}">
                      <a16:colId xmlns:a16="http://schemas.microsoft.com/office/drawing/2014/main" val="466681860"/>
                    </a:ext>
                  </a:extLst>
                </a:gridCol>
                <a:gridCol w="647851">
                  <a:extLst>
                    <a:ext uri="{9D8B030D-6E8A-4147-A177-3AD203B41FA5}">
                      <a16:colId xmlns:a16="http://schemas.microsoft.com/office/drawing/2014/main" val="4222415228"/>
                    </a:ext>
                  </a:extLst>
                </a:gridCol>
                <a:gridCol w="647851">
                  <a:extLst>
                    <a:ext uri="{9D8B030D-6E8A-4147-A177-3AD203B41FA5}">
                      <a16:colId xmlns:a16="http://schemas.microsoft.com/office/drawing/2014/main" val="3743911984"/>
                    </a:ext>
                  </a:extLst>
                </a:gridCol>
                <a:gridCol w="647851">
                  <a:extLst>
                    <a:ext uri="{9D8B030D-6E8A-4147-A177-3AD203B41FA5}">
                      <a16:colId xmlns:a16="http://schemas.microsoft.com/office/drawing/2014/main" val="305292504"/>
                    </a:ext>
                  </a:extLst>
                </a:gridCol>
              </a:tblGrid>
              <a:tr h="338822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State</a:t>
                      </a:r>
                      <a:endParaRPr lang="en-GB" sz="11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Kaduna</a:t>
                      </a:r>
                      <a:endParaRPr lang="en-GB" sz="11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Edo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Jigawa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Niger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Akwa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 Ibom</a:t>
                      </a:r>
                      <a:endParaRPr lang="en-GB" sz="11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Kogi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Borno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Gombe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Kano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Ondo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Zamfara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Kebbi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Sokoto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Yobe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Ekiti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Bayelsa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425027"/>
                  </a:ext>
                </a:extLst>
              </a:tr>
              <a:tr h="498186"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Go-Live Status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Live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Live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Live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Live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Live</a:t>
                      </a:r>
                      <a:endParaRPr lang="en-GB" sz="11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Live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Live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Live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Live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Live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On Track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On Track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On Track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Live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Live</a:t>
                      </a:r>
                      <a:endParaRPr lang="en-GB" sz="11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Live</a:t>
                      </a:r>
                      <a:endParaRPr lang="en-GB" sz="11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460745"/>
                  </a:ext>
                </a:extLst>
              </a:tr>
              <a:tr h="696204"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Change Mgt Status</a:t>
                      </a:r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25541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8C848AB-F329-4BF0-A700-AEB94B6598A4}"/>
              </a:ext>
            </a:extLst>
          </p:cNvPr>
          <p:cNvSpPr txBox="1"/>
          <p:nvPr/>
        </p:nvSpPr>
        <p:spPr>
          <a:xfrm>
            <a:off x="105752" y="4296505"/>
            <a:ext cx="8595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andara" panose="020E0502030303020204" pitchFamily="34" charset="0"/>
              </a:rPr>
              <a:t>Non-Framework States Deployment and Change Management Status:</a:t>
            </a:r>
            <a:endParaRPr lang="en-US" sz="1400" b="1" dirty="0">
              <a:latin typeface="Candara" panose="020E0502030303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7FCC3E-4D6E-4635-9746-ABB442CFEE09}"/>
              </a:ext>
            </a:extLst>
          </p:cNvPr>
          <p:cNvSpPr txBox="1"/>
          <p:nvPr/>
        </p:nvSpPr>
        <p:spPr>
          <a:xfrm>
            <a:off x="146182" y="1682755"/>
            <a:ext cx="204340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C00000"/>
                </a:solidFill>
                <a:latin typeface="Candara" panose="020E0502030303020204" pitchFamily="34" charset="0"/>
              </a:rPr>
              <a:t>DLR Value: US$ 2 Million</a:t>
            </a:r>
            <a:endParaRPr lang="en-US" sz="1400" b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9BBD51-4A22-4C1F-A99C-40A58CAE83F4}"/>
              </a:ext>
            </a:extLst>
          </p:cNvPr>
          <p:cNvSpPr txBox="1"/>
          <p:nvPr/>
        </p:nvSpPr>
        <p:spPr>
          <a:xfrm>
            <a:off x="155323" y="932610"/>
            <a:ext cx="1175986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400" b="1" u="sng" dirty="0">
                <a:solidFill>
                  <a:srgbClr val="C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DLR 6.1 Definition: </a:t>
            </a:r>
            <a:r>
              <a:rPr lang="en-US" sz="1400" b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mplement e-procurement in at least 4 MDAs (incl. Education, Health and Public Works) </a:t>
            </a:r>
            <a:r>
              <a:rPr lang="en-GB" sz="1200" b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publish all contract award information in OCDS format on the online portal for the 4 MDAs AND</a:t>
            </a:r>
            <a:r>
              <a:rPr lang="en-GB" sz="1200" b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i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those MDAs without e-procurement:</a:t>
            </a:r>
            <a:r>
              <a:rPr lang="en-GB" sz="1200" b="1" i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Publish contract award information above a threshold set out in the State’s procurement law/regulation on a monthly basis in OCDS format on the state website or online portal if available</a:t>
            </a:r>
            <a:endParaRPr lang="en-GB" sz="1400" b="1" dirty="0">
              <a:latin typeface="Candara" panose="020E0502030303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C53BDF-68FD-41FB-B913-A9E05E9A7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128725"/>
              </p:ext>
            </p:extLst>
          </p:nvPr>
        </p:nvGraphicFramePr>
        <p:xfrm>
          <a:off x="155322" y="4739951"/>
          <a:ext cx="11224721" cy="1315615"/>
        </p:xfrm>
        <a:graphic>
          <a:graphicData uri="http://schemas.openxmlformats.org/drawingml/2006/table">
            <a:tbl>
              <a:tblPr/>
              <a:tblGrid>
                <a:gridCol w="920377">
                  <a:extLst>
                    <a:ext uri="{9D8B030D-6E8A-4147-A177-3AD203B41FA5}">
                      <a16:colId xmlns:a16="http://schemas.microsoft.com/office/drawing/2014/main" val="2521476025"/>
                    </a:ext>
                  </a:extLst>
                </a:gridCol>
                <a:gridCol w="733884">
                  <a:extLst>
                    <a:ext uri="{9D8B030D-6E8A-4147-A177-3AD203B41FA5}">
                      <a16:colId xmlns:a16="http://schemas.microsoft.com/office/drawing/2014/main" val="880607870"/>
                    </a:ext>
                  </a:extLst>
                </a:gridCol>
                <a:gridCol w="708629">
                  <a:extLst>
                    <a:ext uri="{9D8B030D-6E8A-4147-A177-3AD203B41FA5}">
                      <a16:colId xmlns:a16="http://schemas.microsoft.com/office/drawing/2014/main" val="2501620676"/>
                    </a:ext>
                  </a:extLst>
                </a:gridCol>
                <a:gridCol w="721311">
                  <a:extLst>
                    <a:ext uri="{9D8B030D-6E8A-4147-A177-3AD203B41FA5}">
                      <a16:colId xmlns:a16="http://schemas.microsoft.com/office/drawing/2014/main" val="1146301485"/>
                    </a:ext>
                  </a:extLst>
                </a:gridCol>
                <a:gridCol w="717349">
                  <a:extLst>
                    <a:ext uri="{9D8B030D-6E8A-4147-A177-3AD203B41FA5}">
                      <a16:colId xmlns:a16="http://schemas.microsoft.com/office/drawing/2014/main" val="2986071141"/>
                    </a:ext>
                  </a:extLst>
                </a:gridCol>
                <a:gridCol w="717349">
                  <a:extLst>
                    <a:ext uri="{9D8B030D-6E8A-4147-A177-3AD203B41FA5}">
                      <a16:colId xmlns:a16="http://schemas.microsoft.com/office/drawing/2014/main" val="539519103"/>
                    </a:ext>
                  </a:extLst>
                </a:gridCol>
                <a:gridCol w="798199">
                  <a:extLst>
                    <a:ext uri="{9D8B030D-6E8A-4147-A177-3AD203B41FA5}">
                      <a16:colId xmlns:a16="http://schemas.microsoft.com/office/drawing/2014/main" val="2133871451"/>
                    </a:ext>
                  </a:extLst>
                </a:gridCol>
                <a:gridCol w="718142">
                  <a:extLst>
                    <a:ext uri="{9D8B030D-6E8A-4147-A177-3AD203B41FA5}">
                      <a16:colId xmlns:a16="http://schemas.microsoft.com/office/drawing/2014/main" val="3389593166"/>
                    </a:ext>
                  </a:extLst>
                </a:gridCol>
                <a:gridCol w="713386">
                  <a:extLst>
                    <a:ext uri="{9D8B030D-6E8A-4147-A177-3AD203B41FA5}">
                      <a16:colId xmlns:a16="http://schemas.microsoft.com/office/drawing/2014/main" val="3881547017"/>
                    </a:ext>
                  </a:extLst>
                </a:gridCol>
                <a:gridCol w="723690">
                  <a:extLst>
                    <a:ext uri="{9D8B030D-6E8A-4147-A177-3AD203B41FA5}">
                      <a16:colId xmlns:a16="http://schemas.microsoft.com/office/drawing/2014/main" val="3206032200"/>
                    </a:ext>
                  </a:extLst>
                </a:gridCol>
                <a:gridCol w="869538">
                  <a:extLst>
                    <a:ext uri="{9D8B030D-6E8A-4147-A177-3AD203B41FA5}">
                      <a16:colId xmlns:a16="http://schemas.microsoft.com/office/drawing/2014/main" val="3152449224"/>
                    </a:ext>
                  </a:extLst>
                </a:gridCol>
                <a:gridCol w="721311">
                  <a:extLst>
                    <a:ext uri="{9D8B030D-6E8A-4147-A177-3AD203B41FA5}">
                      <a16:colId xmlns:a16="http://schemas.microsoft.com/office/drawing/2014/main" val="2460447144"/>
                    </a:ext>
                  </a:extLst>
                </a:gridCol>
                <a:gridCol w="721311">
                  <a:extLst>
                    <a:ext uri="{9D8B030D-6E8A-4147-A177-3AD203B41FA5}">
                      <a16:colId xmlns:a16="http://schemas.microsoft.com/office/drawing/2014/main" val="3591789885"/>
                    </a:ext>
                  </a:extLst>
                </a:gridCol>
                <a:gridCol w="721311">
                  <a:extLst>
                    <a:ext uri="{9D8B030D-6E8A-4147-A177-3AD203B41FA5}">
                      <a16:colId xmlns:a16="http://schemas.microsoft.com/office/drawing/2014/main" val="2109850904"/>
                    </a:ext>
                  </a:extLst>
                </a:gridCol>
                <a:gridCol w="718934">
                  <a:extLst>
                    <a:ext uri="{9D8B030D-6E8A-4147-A177-3AD203B41FA5}">
                      <a16:colId xmlns:a16="http://schemas.microsoft.com/office/drawing/2014/main" val="1528291594"/>
                    </a:ext>
                  </a:extLst>
                </a:gridCol>
              </a:tblGrid>
              <a:tr h="43623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Delta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Abia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Ebonyi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Kwara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Lagos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Adamawa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Benue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Ogun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Plateau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Nassarawa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Bauchi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Osun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Oyo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Enugu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297947"/>
                  </a:ext>
                </a:extLst>
              </a:tr>
              <a:tr h="4200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Go-Live Status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Live</a:t>
                      </a: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Live</a:t>
                      </a: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Live</a:t>
                      </a: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Live</a:t>
                      </a: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Live</a:t>
                      </a: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Live</a:t>
                      </a: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Live</a:t>
                      </a: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Live</a:t>
                      </a: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Live</a:t>
                      </a: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Live</a:t>
                      </a: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On Track</a:t>
                      </a: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On Track</a:t>
                      </a: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On Track</a:t>
                      </a: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Live</a:t>
                      </a: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559299"/>
                  </a:ext>
                </a:extLst>
              </a:tr>
              <a:tr h="4593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Change Mgt Status</a:t>
                      </a: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100" b="1" kern="12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100" b="1" kern="12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100" b="1" kern="120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100" b="1" kern="12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100" b="1" kern="12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100" b="1" kern="12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100" b="1" kern="120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100" b="1" kern="120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100" b="1" kern="12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100" b="1" kern="12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100" b="1" kern="12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100" b="1" kern="12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100" b="1" kern="12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100" b="1" kern="12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82550" marR="82550" marT="41275" marB="4127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5517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9769104-F273-4AF9-9975-8A3CC88A3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544407"/>
              </p:ext>
            </p:extLst>
          </p:nvPr>
        </p:nvGraphicFramePr>
        <p:xfrm>
          <a:off x="155322" y="6191235"/>
          <a:ext cx="5116896" cy="539238"/>
        </p:xfrm>
        <a:graphic>
          <a:graphicData uri="http://schemas.openxmlformats.org/drawingml/2006/table">
            <a:tbl>
              <a:tblPr/>
              <a:tblGrid>
                <a:gridCol w="572787">
                  <a:extLst>
                    <a:ext uri="{9D8B030D-6E8A-4147-A177-3AD203B41FA5}">
                      <a16:colId xmlns:a16="http://schemas.microsoft.com/office/drawing/2014/main" val="4028646520"/>
                    </a:ext>
                  </a:extLst>
                </a:gridCol>
                <a:gridCol w="1298316">
                  <a:extLst>
                    <a:ext uri="{9D8B030D-6E8A-4147-A177-3AD203B41FA5}">
                      <a16:colId xmlns:a16="http://schemas.microsoft.com/office/drawing/2014/main" val="717117720"/>
                    </a:ext>
                  </a:extLst>
                </a:gridCol>
                <a:gridCol w="1081931">
                  <a:extLst>
                    <a:ext uri="{9D8B030D-6E8A-4147-A177-3AD203B41FA5}">
                      <a16:colId xmlns:a16="http://schemas.microsoft.com/office/drawing/2014/main" val="2250349491"/>
                    </a:ext>
                  </a:extLst>
                </a:gridCol>
                <a:gridCol w="1081931">
                  <a:extLst>
                    <a:ext uri="{9D8B030D-6E8A-4147-A177-3AD203B41FA5}">
                      <a16:colId xmlns:a16="http://schemas.microsoft.com/office/drawing/2014/main" val="3953144197"/>
                    </a:ext>
                  </a:extLst>
                </a:gridCol>
                <a:gridCol w="1081931">
                  <a:extLst>
                    <a:ext uri="{9D8B030D-6E8A-4147-A177-3AD203B41FA5}">
                      <a16:colId xmlns:a16="http://schemas.microsoft.com/office/drawing/2014/main" val="3041644313"/>
                    </a:ext>
                  </a:extLst>
                </a:gridCol>
              </a:tblGrid>
              <a:tr h="53923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  <a:effectLst/>
                          <a:latin typeface="EYInterstate Light"/>
                        </a:rPr>
                        <a:t>Legend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rgbClr val="FFFFFF"/>
                          </a:solidFill>
                          <a:effectLst/>
                          <a:latin typeface="EYInterstate Light"/>
                        </a:rPr>
                        <a:t>Slipped/ Significantly Behind Plan</a:t>
                      </a:r>
                      <a:endParaRPr lang="en-GB" dirty="0">
                        <a:effectLst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solidFill>
                            <a:srgbClr val="FFFFFF"/>
                          </a:solidFill>
                          <a:effectLst/>
                          <a:latin typeface="EYInterstate Light"/>
                        </a:rPr>
                        <a:t>At Risk/ Marginally Behind Plan</a:t>
                      </a:r>
                      <a:endParaRPr lang="en-GB">
                        <a:effectLst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rgbClr val="FFFFFF"/>
                          </a:solidFill>
                          <a:effectLst/>
                          <a:latin typeface="EYInterstate Light"/>
                        </a:rPr>
                        <a:t>On Track</a:t>
                      </a:r>
                      <a:endParaRPr lang="en-GB" dirty="0">
                        <a:effectLst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kern="1200" dirty="0">
                          <a:solidFill>
                            <a:srgbClr val="FFFFFF"/>
                          </a:solidFill>
                          <a:effectLst/>
                          <a:latin typeface="EYInterstate Light"/>
                          <a:ea typeface="+mn-ea"/>
                          <a:cs typeface="+mn-cs"/>
                        </a:rPr>
                        <a:t>Live</a:t>
                      </a:r>
                      <a:endParaRPr lang="en-GB" sz="800" b="1" kern="1200" dirty="0">
                        <a:solidFill>
                          <a:srgbClr val="FFFFFF"/>
                        </a:solidFill>
                        <a:effectLst/>
                        <a:latin typeface="EYInterstate Light"/>
                        <a:ea typeface="+mn-ea"/>
                        <a:cs typeface="+mn-cs"/>
                      </a:endParaRPr>
                    </a:p>
                  </a:txBody>
                  <a:tcPr marL="82550" marR="82550" marT="41275" marB="4127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35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577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4D85CC-ADCB-4615-8902-0159E3218A71}"/>
              </a:ext>
            </a:extLst>
          </p:cNvPr>
          <p:cNvSpPr txBox="1"/>
          <p:nvPr/>
        </p:nvSpPr>
        <p:spPr>
          <a:xfrm>
            <a:off x="501646" y="994413"/>
            <a:ext cx="1122693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Candara" panose="020E0502030303020204" pitchFamily="34" charset="0"/>
              </a:rPr>
              <a:t>Payment Issues:</a:t>
            </a:r>
          </a:p>
          <a:p>
            <a:endParaRPr lang="en-GB" sz="2000" b="1" u="sng" dirty="0"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Kaduna, Edo and Jigawa State </a:t>
            </a:r>
            <a:r>
              <a:rPr lang="en-GB" b="1" dirty="0">
                <a:latin typeface="Candara" panose="020E0502030303020204" pitchFamily="34" charset="0"/>
              </a:rPr>
              <a:t>have made some payments but have one or two outstanding milestone payment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b="1" dirty="0"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>
                <a:solidFill>
                  <a:schemeClr val="accent1"/>
                </a:solidFill>
                <a:latin typeface="Candara" panose="020E0502030303020204" pitchFamily="34" charset="0"/>
              </a:rPr>
              <a:t>Kano, Niger and Sokoto State </a:t>
            </a:r>
            <a:r>
              <a:rPr lang="en-GB" b="1" dirty="0">
                <a:latin typeface="Candara" panose="020E0502030303020204" pitchFamily="34" charset="0"/>
              </a:rPr>
              <a:t>have only paid for one milestone out of at least 3 due for payment.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b="1" dirty="0"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err="1">
                <a:solidFill>
                  <a:srgbClr val="C00000"/>
                </a:solidFill>
                <a:latin typeface="Candara" panose="020E0502030303020204" pitchFamily="34" charset="0"/>
              </a:rPr>
              <a:t>Akwa</a:t>
            </a:r>
            <a:r>
              <a:rPr lang="en-GB" b="1" dirty="0">
                <a:solidFill>
                  <a:srgbClr val="C00000"/>
                </a:solidFill>
                <a:latin typeface="Candara" panose="020E0502030303020204" pitchFamily="34" charset="0"/>
              </a:rPr>
              <a:t> Ibom, Bayelsa, </a:t>
            </a:r>
            <a:r>
              <a:rPr lang="en-GB" b="1" dirty="0" err="1">
                <a:solidFill>
                  <a:srgbClr val="C00000"/>
                </a:solidFill>
                <a:latin typeface="Candara" panose="020E0502030303020204" pitchFamily="34" charset="0"/>
              </a:rPr>
              <a:t>Borno</a:t>
            </a:r>
            <a:r>
              <a:rPr lang="en-GB" b="1" dirty="0">
                <a:solidFill>
                  <a:srgbClr val="C00000"/>
                </a:solidFill>
                <a:latin typeface="Candara" panose="020E0502030303020204" pitchFamily="34" charset="0"/>
              </a:rPr>
              <a:t>, Ekiti, Gombe, Kebbi, Kogi, Ondo, Yobe and Zamfara State </a:t>
            </a:r>
            <a:r>
              <a:rPr lang="en-GB" b="1" dirty="0">
                <a:latin typeface="Candara" panose="020E0502030303020204" pitchFamily="34" charset="0"/>
              </a:rPr>
              <a:t>are yet to make any milestone payment to the vendor.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b="1" dirty="0"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>
                <a:latin typeface="Candara" panose="020E0502030303020204" pitchFamily="34" charset="0"/>
              </a:rPr>
              <a:t>The vendor has written to all States concerned and these issues have been brought to the notice of the Honourable Commissioners of Finance of the various States.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b="1" dirty="0"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>
                <a:latin typeface="Candara" panose="020E0502030303020204" pitchFamily="34" charset="0"/>
              </a:rPr>
              <a:t>Vendor has began charging interest on delayed payments and may resort to withdrawing service where payment continue to delay. </a:t>
            </a:r>
            <a:r>
              <a:rPr lang="en-GB" b="1" u="sng" dirty="0">
                <a:latin typeface="Candara" panose="020E0502030303020204" pitchFamily="34" charset="0"/>
              </a:rPr>
              <a:t>This could jeopardise the chances of these framework agreement States in meeting the revised DLI timeline of June FY2022.</a:t>
            </a:r>
            <a:endParaRPr lang="en-US" b="1" u="sng" dirty="0">
              <a:latin typeface="Candara" panose="020E0502030303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F4756C7-46DC-40E2-A298-ACD3066E3311}"/>
              </a:ext>
            </a:extLst>
          </p:cNvPr>
          <p:cNvSpPr txBox="1">
            <a:spLocks/>
          </p:cNvSpPr>
          <p:nvPr/>
        </p:nvSpPr>
        <p:spPr>
          <a:xfrm>
            <a:off x="2929500" y="127527"/>
            <a:ext cx="6493624" cy="775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06000"/>
              </a:lnSpc>
            </a:pPr>
            <a:r>
              <a:rPr lang="en-GB" sz="1800" b="1" kern="1200" dirty="0">
                <a:solidFill>
                  <a:srgbClr val="C0000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E_PROCUREMENT (DLI6.2)</a:t>
            </a:r>
          </a:p>
          <a:p>
            <a:pPr algn="ctr">
              <a:lnSpc>
                <a:spcPct val="106000"/>
              </a:lnSpc>
            </a:pPr>
            <a:r>
              <a:rPr lang="en-GB" sz="1800" b="1" dirty="0">
                <a:solidFill>
                  <a:srgbClr val="C00000"/>
                </a:solidFill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Progress and MATTERS ARISING</a:t>
            </a:r>
            <a:endParaRPr lang="en-US" sz="1800" dirty="0">
              <a:solidFill>
                <a:srgbClr val="C00000"/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0CCC07-4B90-449C-B85C-7C80848F3240}"/>
              </a:ext>
            </a:extLst>
          </p:cNvPr>
          <p:cNvCxnSpPr>
            <a:cxnSpLocks/>
          </p:cNvCxnSpPr>
          <p:nvPr/>
        </p:nvCxnSpPr>
        <p:spPr>
          <a:xfrm>
            <a:off x="877268" y="564779"/>
            <a:ext cx="335444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9CB21F-1B08-4177-8074-7DCB206733A7}"/>
              </a:ext>
            </a:extLst>
          </p:cNvPr>
          <p:cNvCxnSpPr>
            <a:cxnSpLocks/>
          </p:cNvCxnSpPr>
          <p:nvPr/>
        </p:nvCxnSpPr>
        <p:spPr>
          <a:xfrm>
            <a:off x="8025604" y="564779"/>
            <a:ext cx="335444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597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5724</TotalTime>
  <Words>1896</Words>
  <Application>Microsoft Office PowerPoint</Application>
  <PresentationFormat>Widescreen</PresentationFormat>
  <Paragraphs>765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Candara</vt:lpstr>
      <vt:lpstr>EYInterstate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Olanrewaju Ajogbasile</dc:creator>
  <cp:lastModifiedBy>Naomi Tietie</cp:lastModifiedBy>
  <cp:revision>50</cp:revision>
  <dcterms:created xsi:type="dcterms:W3CDTF">2021-12-10T13:29:01Z</dcterms:created>
  <dcterms:modified xsi:type="dcterms:W3CDTF">2021-12-15T16:38:16Z</dcterms:modified>
</cp:coreProperties>
</file>