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2" r:id="rId3"/>
    <p:sldId id="380" r:id="rId4"/>
    <p:sldId id="416" r:id="rId5"/>
    <p:sldId id="381" r:id="rId6"/>
    <p:sldId id="2394" r:id="rId7"/>
    <p:sldId id="378" r:id="rId8"/>
    <p:sldId id="2389" r:id="rId9"/>
    <p:sldId id="394" r:id="rId10"/>
    <p:sldId id="426" r:id="rId11"/>
    <p:sldId id="2395" r:id="rId12"/>
    <p:sldId id="258" r:id="rId13"/>
    <p:sldId id="425" r:id="rId14"/>
    <p:sldId id="2393" r:id="rId15"/>
    <p:sldId id="23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0F353-F7E8-4941-BD64-EF8F0701127E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03CACE6-F6DE-48AE-830D-1A008800C7B1}">
      <dgm:prSet phldrT="[Text]" custT="1"/>
      <dgm:spPr/>
      <dgm:t>
        <a:bodyPr/>
        <a:lstStyle/>
        <a:p>
          <a:r>
            <a:rPr lang="en-US" sz="2000" b="1" dirty="0"/>
            <a:t>01</a:t>
          </a:r>
          <a:r>
            <a:rPr lang="en-US" sz="1800" dirty="0"/>
            <a:t> - </a:t>
          </a:r>
          <a:r>
            <a:rPr lang="x-none" sz="1800" dirty="0">
              <a:latin typeface="Arial" panose="020B0604020202020204" pitchFamily="34" charset="0"/>
              <a:cs typeface="Arial" panose="020B0604020202020204" pitchFamily="34" charset="0"/>
            </a:rPr>
            <a:t>Self-employed </a:t>
          </a:r>
          <a:endParaRPr lang="en-US" sz="1800" dirty="0"/>
        </a:p>
      </dgm:t>
    </dgm:pt>
    <dgm:pt modelId="{FEE06237-BAC6-46AA-B1E6-65505E66ED03}" type="parTrans" cxnId="{BA0D51ED-E49C-41B2-9E28-A877FDCEA1EA}">
      <dgm:prSet/>
      <dgm:spPr/>
      <dgm:t>
        <a:bodyPr/>
        <a:lstStyle/>
        <a:p>
          <a:endParaRPr lang="en-US"/>
        </a:p>
      </dgm:t>
    </dgm:pt>
    <dgm:pt modelId="{9E6DD113-1D46-4908-994F-750351396F7D}" type="sibTrans" cxnId="{BA0D51ED-E49C-41B2-9E28-A877FDCEA1EA}">
      <dgm:prSet/>
      <dgm:spPr/>
      <dgm:t>
        <a:bodyPr/>
        <a:lstStyle/>
        <a:p>
          <a:endParaRPr lang="en-US"/>
        </a:p>
      </dgm:t>
    </dgm:pt>
    <dgm:pt modelId="{D937A547-14F2-4AB8-8AA7-79A639AB3C25}">
      <dgm:prSet phldrT="[Text]" custT="1"/>
      <dgm:spPr/>
      <dgm:t>
        <a:bodyPr/>
        <a:lstStyle/>
        <a:p>
          <a:r>
            <a:rPr lang="en-US" sz="2000" b="1" dirty="0"/>
            <a:t>02</a:t>
          </a:r>
          <a:r>
            <a:rPr lang="en-US" sz="1800" dirty="0"/>
            <a:t> - </a:t>
          </a:r>
          <a:r>
            <a:rPr lang="x-none" sz="1800" dirty="0">
              <a:latin typeface="Arial" panose="020B0604020202020204" pitchFamily="34" charset="0"/>
              <a:cs typeface="Arial" panose="020B0604020202020204" pitchFamily="34" charset="0"/>
            </a:rPr>
            <a:t>Wage employed </a:t>
          </a:r>
          <a:endParaRPr lang="en-US" sz="1800" dirty="0"/>
        </a:p>
      </dgm:t>
    </dgm:pt>
    <dgm:pt modelId="{93593941-14C1-41B6-BBBF-C868B64B2F10}" type="parTrans" cxnId="{529EDFE0-E838-4609-AE6A-CD0A17F513DB}">
      <dgm:prSet/>
      <dgm:spPr/>
      <dgm:t>
        <a:bodyPr/>
        <a:lstStyle/>
        <a:p>
          <a:endParaRPr lang="en-US"/>
        </a:p>
      </dgm:t>
    </dgm:pt>
    <dgm:pt modelId="{A318038F-FEA4-4E33-93E6-DB465D9E4700}" type="sibTrans" cxnId="{529EDFE0-E838-4609-AE6A-CD0A17F513DB}">
      <dgm:prSet/>
      <dgm:spPr/>
      <dgm:t>
        <a:bodyPr/>
        <a:lstStyle/>
        <a:p>
          <a:endParaRPr lang="en-US"/>
        </a:p>
      </dgm:t>
    </dgm:pt>
    <dgm:pt modelId="{1862C4D3-772C-4190-9DEF-6C733EA09BD3}">
      <dgm:prSet phldrT="[Text]" custT="1"/>
      <dgm:spPr/>
      <dgm:t>
        <a:bodyPr/>
        <a:lstStyle/>
        <a:p>
          <a:r>
            <a:rPr lang="en-US" sz="2000" b="1" dirty="0"/>
            <a:t>03</a:t>
          </a:r>
          <a:r>
            <a:rPr lang="en-US" sz="1800" dirty="0"/>
            <a:t> - </a:t>
          </a:r>
          <a:r>
            <a:rPr lang="x-none" sz="1800">
              <a:latin typeface="Arial" panose="020B0604020202020204" pitchFamily="34" charset="0"/>
              <a:cs typeface="Arial" panose="020B0604020202020204" pitchFamily="34" charset="0"/>
            </a:rPr>
            <a:t>Urban poor</a:t>
          </a:r>
          <a:endParaRPr lang="en-US" sz="1800" dirty="0"/>
        </a:p>
      </dgm:t>
    </dgm:pt>
    <dgm:pt modelId="{6E683BE1-2684-4DC5-A290-E44167D192E0}" type="parTrans" cxnId="{C8558B2C-9464-467B-A11C-63F02E03B72B}">
      <dgm:prSet/>
      <dgm:spPr/>
      <dgm:t>
        <a:bodyPr/>
        <a:lstStyle/>
        <a:p>
          <a:endParaRPr lang="en-US"/>
        </a:p>
      </dgm:t>
    </dgm:pt>
    <dgm:pt modelId="{67DC1E7B-E380-4951-9A8A-A09D20C1E8C3}" type="sibTrans" cxnId="{C8558B2C-9464-467B-A11C-63F02E03B72B}">
      <dgm:prSet/>
      <dgm:spPr/>
      <dgm:t>
        <a:bodyPr/>
        <a:lstStyle/>
        <a:p>
          <a:endParaRPr lang="en-US"/>
        </a:p>
      </dgm:t>
    </dgm:pt>
    <dgm:pt modelId="{5317A9CE-4593-402C-A402-9716F5E4A405}" type="pres">
      <dgm:prSet presAssocID="{1640F353-F7E8-4941-BD64-EF8F0701127E}" presName="Name0" presStyleCnt="0">
        <dgm:presLayoutVars>
          <dgm:dir/>
          <dgm:resizeHandles val="exact"/>
        </dgm:presLayoutVars>
      </dgm:prSet>
      <dgm:spPr/>
    </dgm:pt>
    <dgm:pt modelId="{C9088823-8ECE-4D48-9ACC-E886D45C644A}" type="pres">
      <dgm:prSet presAssocID="{203CACE6-F6DE-48AE-830D-1A008800C7B1}" presName="composite" presStyleCnt="0"/>
      <dgm:spPr/>
    </dgm:pt>
    <dgm:pt modelId="{AD7E1BDE-724B-472D-9537-B71C400C60FE}" type="pres">
      <dgm:prSet presAssocID="{203CACE6-F6DE-48AE-830D-1A008800C7B1}" presName="bgChev" presStyleLbl="node1" presStyleIdx="0" presStyleCnt="3" custScaleY="127063"/>
      <dgm:spPr>
        <a:noFill/>
        <a:ln w="57150">
          <a:solidFill>
            <a:schemeClr val="accent2"/>
          </a:solidFill>
        </a:ln>
      </dgm:spPr>
    </dgm:pt>
    <dgm:pt modelId="{4D1DEF0E-B0B9-450C-A47D-0EA8B0096437}" type="pres">
      <dgm:prSet presAssocID="{203CACE6-F6DE-48AE-830D-1A008800C7B1}" presName="txNode" presStyleLbl="fgAcc1" presStyleIdx="0" presStyleCnt="3" custLinFactNeighborY="54385">
        <dgm:presLayoutVars>
          <dgm:bulletEnabled val="1"/>
        </dgm:presLayoutVars>
      </dgm:prSet>
      <dgm:spPr/>
    </dgm:pt>
    <dgm:pt modelId="{5099DF76-452D-498E-9ECE-0789D7F3914E}" type="pres">
      <dgm:prSet presAssocID="{9E6DD113-1D46-4908-994F-750351396F7D}" presName="compositeSpace" presStyleCnt="0"/>
      <dgm:spPr/>
    </dgm:pt>
    <dgm:pt modelId="{16FBB74F-0DD3-42D1-B82D-6C307C319EB2}" type="pres">
      <dgm:prSet presAssocID="{D937A547-14F2-4AB8-8AA7-79A639AB3C25}" presName="composite" presStyleCnt="0"/>
      <dgm:spPr/>
    </dgm:pt>
    <dgm:pt modelId="{EFEC1F53-4751-45C1-93E4-39BF8DDECF12}" type="pres">
      <dgm:prSet presAssocID="{D937A547-14F2-4AB8-8AA7-79A639AB3C25}" presName="bgChev" presStyleLbl="node1" presStyleIdx="1" presStyleCnt="3" custScaleY="127063"/>
      <dgm:spPr>
        <a:noFill/>
        <a:ln w="57150">
          <a:solidFill>
            <a:schemeClr val="accent3"/>
          </a:solidFill>
        </a:ln>
      </dgm:spPr>
    </dgm:pt>
    <dgm:pt modelId="{09BB6051-32B2-4DC2-B2E6-3FAEE91F2A7C}" type="pres">
      <dgm:prSet presAssocID="{D937A547-14F2-4AB8-8AA7-79A639AB3C25}" presName="txNode" presStyleLbl="fgAcc1" presStyleIdx="1" presStyleCnt="3" custLinFactNeighborY="54385">
        <dgm:presLayoutVars>
          <dgm:bulletEnabled val="1"/>
        </dgm:presLayoutVars>
      </dgm:prSet>
      <dgm:spPr/>
    </dgm:pt>
    <dgm:pt modelId="{7F9097EC-F0EC-43B5-B432-467E0380E807}" type="pres">
      <dgm:prSet presAssocID="{A318038F-FEA4-4E33-93E6-DB465D9E4700}" presName="compositeSpace" presStyleCnt="0"/>
      <dgm:spPr/>
    </dgm:pt>
    <dgm:pt modelId="{9DFF6F86-7491-42BC-864F-D30EF7AE8F37}" type="pres">
      <dgm:prSet presAssocID="{1862C4D3-772C-4190-9DEF-6C733EA09BD3}" presName="composite" presStyleCnt="0"/>
      <dgm:spPr/>
    </dgm:pt>
    <dgm:pt modelId="{6AA0DA30-BC7A-4000-A1A4-1C1E4D7DE8F0}" type="pres">
      <dgm:prSet presAssocID="{1862C4D3-772C-4190-9DEF-6C733EA09BD3}" presName="bgChev" presStyleLbl="node1" presStyleIdx="2" presStyleCnt="3" custScaleY="127063"/>
      <dgm:spPr>
        <a:noFill/>
        <a:ln w="57150">
          <a:solidFill>
            <a:schemeClr val="accent4"/>
          </a:solidFill>
        </a:ln>
      </dgm:spPr>
    </dgm:pt>
    <dgm:pt modelId="{CEED6912-A793-44F1-92A8-DD86243DA0E7}" type="pres">
      <dgm:prSet presAssocID="{1862C4D3-772C-4190-9DEF-6C733EA09BD3}" presName="txNode" presStyleLbl="fgAcc1" presStyleIdx="2" presStyleCnt="3" custLinFactNeighborY="54385">
        <dgm:presLayoutVars>
          <dgm:bulletEnabled val="1"/>
        </dgm:presLayoutVars>
      </dgm:prSet>
      <dgm:spPr/>
    </dgm:pt>
  </dgm:ptLst>
  <dgm:cxnLst>
    <dgm:cxn modelId="{788DA402-49CE-45AD-BEFC-A30755FCE501}" type="presOf" srcId="{1862C4D3-772C-4190-9DEF-6C733EA09BD3}" destId="{CEED6912-A793-44F1-92A8-DD86243DA0E7}" srcOrd="0" destOrd="0" presId="urn:microsoft.com/office/officeart/2005/8/layout/chevronAccent+Icon"/>
    <dgm:cxn modelId="{D9860D18-1159-4518-AECD-13A1326383B2}" type="presOf" srcId="{D937A547-14F2-4AB8-8AA7-79A639AB3C25}" destId="{09BB6051-32B2-4DC2-B2E6-3FAEE91F2A7C}" srcOrd="0" destOrd="0" presId="urn:microsoft.com/office/officeart/2005/8/layout/chevronAccent+Icon"/>
    <dgm:cxn modelId="{C8558B2C-9464-467B-A11C-63F02E03B72B}" srcId="{1640F353-F7E8-4941-BD64-EF8F0701127E}" destId="{1862C4D3-772C-4190-9DEF-6C733EA09BD3}" srcOrd="2" destOrd="0" parTransId="{6E683BE1-2684-4DC5-A290-E44167D192E0}" sibTransId="{67DC1E7B-E380-4951-9A8A-A09D20C1E8C3}"/>
    <dgm:cxn modelId="{F1E02836-0903-43EC-AE20-3A37879AD39A}" type="presOf" srcId="{1640F353-F7E8-4941-BD64-EF8F0701127E}" destId="{5317A9CE-4593-402C-A402-9716F5E4A405}" srcOrd="0" destOrd="0" presId="urn:microsoft.com/office/officeart/2005/8/layout/chevronAccent+Icon"/>
    <dgm:cxn modelId="{529EDFE0-E838-4609-AE6A-CD0A17F513DB}" srcId="{1640F353-F7E8-4941-BD64-EF8F0701127E}" destId="{D937A547-14F2-4AB8-8AA7-79A639AB3C25}" srcOrd="1" destOrd="0" parTransId="{93593941-14C1-41B6-BBBF-C868B64B2F10}" sibTransId="{A318038F-FEA4-4E33-93E6-DB465D9E4700}"/>
    <dgm:cxn modelId="{08E4EDE9-CF25-406D-B3E1-C99A951B855E}" type="presOf" srcId="{203CACE6-F6DE-48AE-830D-1A008800C7B1}" destId="{4D1DEF0E-B0B9-450C-A47D-0EA8B0096437}" srcOrd="0" destOrd="0" presId="urn:microsoft.com/office/officeart/2005/8/layout/chevronAccent+Icon"/>
    <dgm:cxn modelId="{BA0D51ED-E49C-41B2-9E28-A877FDCEA1EA}" srcId="{1640F353-F7E8-4941-BD64-EF8F0701127E}" destId="{203CACE6-F6DE-48AE-830D-1A008800C7B1}" srcOrd="0" destOrd="0" parTransId="{FEE06237-BAC6-46AA-B1E6-65505E66ED03}" sibTransId="{9E6DD113-1D46-4908-994F-750351396F7D}"/>
    <dgm:cxn modelId="{A9838D31-A4C4-4AF8-A4FF-C97D52FA7197}" type="presParOf" srcId="{5317A9CE-4593-402C-A402-9716F5E4A405}" destId="{C9088823-8ECE-4D48-9ACC-E886D45C644A}" srcOrd="0" destOrd="0" presId="urn:microsoft.com/office/officeart/2005/8/layout/chevronAccent+Icon"/>
    <dgm:cxn modelId="{C260633A-840F-406A-A10F-30F70CFDDEE7}" type="presParOf" srcId="{C9088823-8ECE-4D48-9ACC-E886D45C644A}" destId="{AD7E1BDE-724B-472D-9537-B71C400C60FE}" srcOrd="0" destOrd="0" presId="urn:microsoft.com/office/officeart/2005/8/layout/chevronAccent+Icon"/>
    <dgm:cxn modelId="{DA8B3CB5-1B6A-4A03-9D16-3A51E5749EAB}" type="presParOf" srcId="{C9088823-8ECE-4D48-9ACC-E886D45C644A}" destId="{4D1DEF0E-B0B9-450C-A47D-0EA8B0096437}" srcOrd="1" destOrd="0" presId="urn:microsoft.com/office/officeart/2005/8/layout/chevronAccent+Icon"/>
    <dgm:cxn modelId="{81F0AC01-ECD8-4B05-894B-185D2031C2F1}" type="presParOf" srcId="{5317A9CE-4593-402C-A402-9716F5E4A405}" destId="{5099DF76-452D-498E-9ECE-0789D7F3914E}" srcOrd="1" destOrd="0" presId="urn:microsoft.com/office/officeart/2005/8/layout/chevronAccent+Icon"/>
    <dgm:cxn modelId="{F5EE3441-9043-46BC-9B53-5DC2790BE19F}" type="presParOf" srcId="{5317A9CE-4593-402C-A402-9716F5E4A405}" destId="{16FBB74F-0DD3-42D1-B82D-6C307C319EB2}" srcOrd="2" destOrd="0" presId="urn:microsoft.com/office/officeart/2005/8/layout/chevronAccent+Icon"/>
    <dgm:cxn modelId="{92F63F49-B402-4C3C-96F0-09D9D3F86F4E}" type="presParOf" srcId="{16FBB74F-0DD3-42D1-B82D-6C307C319EB2}" destId="{EFEC1F53-4751-45C1-93E4-39BF8DDECF12}" srcOrd="0" destOrd="0" presId="urn:microsoft.com/office/officeart/2005/8/layout/chevronAccent+Icon"/>
    <dgm:cxn modelId="{2765F03F-259D-4927-94DE-FE4814762405}" type="presParOf" srcId="{16FBB74F-0DD3-42D1-B82D-6C307C319EB2}" destId="{09BB6051-32B2-4DC2-B2E6-3FAEE91F2A7C}" srcOrd="1" destOrd="0" presId="urn:microsoft.com/office/officeart/2005/8/layout/chevronAccent+Icon"/>
    <dgm:cxn modelId="{20314823-4346-49D5-8DA9-756333814A70}" type="presParOf" srcId="{5317A9CE-4593-402C-A402-9716F5E4A405}" destId="{7F9097EC-F0EC-43B5-B432-467E0380E807}" srcOrd="3" destOrd="0" presId="urn:microsoft.com/office/officeart/2005/8/layout/chevronAccent+Icon"/>
    <dgm:cxn modelId="{4D3CBC4B-94F3-4AF4-BEE3-1EEA8F026AAC}" type="presParOf" srcId="{5317A9CE-4593-402C-A402-9716F5E4A405}" destId="{9DFF6F86-7491-42BC-864F-D30EF7AE8F37}" srcOrd="4" destOrd="0" presId="urn:microsoft.com/office/officeart/2005/8/layout/chevronAccent+Icon"/>
    <dgm:cxn modelId="{79AFCD8E-5D34-48E9-A167-84DC296523A0}" type="presParOf" srcId="{9DFF6F86-7491-42BC-864F-D30EF7AE8F37}" destId="{6AA0DA30-BC7A-4000-A1A4-1C1E4D7DE8F0}" srcOrd="0" destOrd="0" presId="urn:microsoft.com/office/officeart/2005/8/layout/chevronAccent+Icon"/>
    <dgm:cxn modelId="{A58CA4D7-C11D-4CEB-8A23-6BC7FF073FF7}" type="presParOf" srcId="{9DFF6F86-7491-42BC-864F-D30EF7AE8F37}" destId="{CEED6912-A793-44F1-92A8-DD86243DA0E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FC791B-7C4D-5E4A-AC46-8DE1BFA46A48}" type="doc">
      <dgm:prSet loTypeId="urn:microsoft.com/office/officeart/2005/8/layout/hierarchy5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8B25F05-DDF1-D04F-8869-4261CA670D0D}">
      <dgm:prSet phldrT="[Text]"/>
      <dgm:spPr/>
      <dgm:t>
        <a:bodyPr/>
        <a:lstStyle/>
        <a:p>
          <a:r>
            <a:rPr lang="en-US" dirty="0"/>
            <a:t>NASSP SU</a:t>
          </a:r>
        </a:p>
        <a:p>
          <a:r>
            <a:rPr lang="en-US" dirty="0"/>
            <a:t>10.2 million HH</a:t>
          </a:r>
        </a:p>
      </dgm:t>
    </dgm:pt>
    <dgm:pt modelId="{427FF7CB-8F78-7141-BFF7-698D5258A190}" type="parTrans" cxnId="{EC6BE3AD-CFF2-F74E-B063-1F0F42DE8407}">
      <dgm:prSet/>
      <dgm:spPr/>
      <dgm:t>
        <a:bodyPr/>
        <a:lstStyle/>
        <a:p>
          <a:endParaRPr lang="en-US"/>
        </a:p>
      </dgm:t>
    </dgm:pt>
    <dgm:pt modelId="{058283E0-F2ED-744E-B419-0AC040C20D2F}" type="sibTrans" cxnId="{EC6BE3AD-CFF2-F74E-B063-1F0F42DE8407}">
      <dgm:prSet/>
      <dgm:spPr/>
      <dgm:t>
        <a:bodyPr/>
        <a:lstStyle/>
        <a:p>
          <a:endParaRPr lang="en-US"/>
        </a:p>
      </dgm:t>
    </dgm:pt>
    <dgm:pt modelId="{C5EDDE0C-807D-C34F-8B41-7744DB728595}">
      <dgm:prSet phldrT="[Text]"/>
      <dgm:spPr/>
      <dgm:t>
        <a:bodyPr/>
        <a:lstStyle/>
        <a:p>
          <a:r>
            <a:rPr lang="en-US" dirty="0"/>
            <a:t>ESR-CT</a:t>
          </a:r>
        </a:p>
        <a:p>
          <a:r>
            <a:rPr lang="en-US" dirty="0"/>
            <a:t>8.2 million HH</a:t>
          </a:r>
        </a:p>
      </dgm:t>
    </dgm:pt>
    <dgm:pt modelId="{1CC9645A-07FB-3A4D-A11A-E698D8617BD8}" type="parTrans" cxnId="{04D652DE-B9F3-684B-9C85-A01C7881D8D1}">
      <dgm:prSet/>
      <dgm:spPr/>
      <dgm:t>
        <a:bodyPr/>
        <a:lstStyle/>
        <a:p>
          <a:endParaRPr lang="en-US"/>
        </a:p>
      </dgm:t>
    </dgm:pt>
    <dgm:pt modelId="{20125817-2D0D-5D45-B5E7-570678912082}" type="sibTrans" cxnId="{04D652DE-B9F3-684B-9C85-A01C7881D8D1}">
      <dgm:prSet/>
      <dgm:spPr/>
      <dgm:t>
        <a:bodyPr/>
        <a:lstStyle/>
        <a:p>
          <a:endParaRPr lang="en-US"/>
        </a:p>
      </dgm:t>
    </dgm:pt>
    <dgm:pt modelId="{E5C32B2D-A6B8-8F4E-B94F-34DC0BA84638}">
      <dgm:prSet phldrT="[Text]"/>
      <dgm:spPr/>
      <dgm:t>
        <a:bodyPr/>
        <a:lstStyle/>
        <a:p>
          <a:r>
            <a:rPr lang="en-US" dirty="0"/>
            <a:t>ESR-CT (Rural)</a:t>
          </a:r>
        </a:p>
        <a:p>
          <a:r>
            <a:rPr lang="en-US" dirty="0"/>
            <a:t>3.2 million HH</a:t>
          </a:r>
        </a:p>
      </dgm:t>
    </dgm:pt>
    <dgm:pt modelId="{6697C797-0822-474E-B13F-00206D86AC78}" type="parTrans" cxnId="{2FF3CC60-CB0E-2346-85C1-E0BAD409878A}">
      <dgm:prSet/>
      <dgm:spPr/>
      <dgm:t>
        <a:bodyPr/>
        <a:lstStyle/>
        <a:p>
          <a:endParaRPr lang="en-US"/>
        </a:p>
      </dgm:t>
    </dgm:pt>
    <dgm:pt modelId="{3705ED4C-06D6-8A48-99F4-C44D5510E7C6}" type="sibTrans" cxnId="{2FF3CC60-CB0E-2346-85C1-E0BAD409878A}">
      <dgm:prSet/>
      <dgm:spPr/>
      <dgm:t>
        <a:bodyPr/>
        <a:lstStyle/>
        <a:p>
          <a:endParaRPr lang="en-US"/>
        </a:p>
      </dgm:t>
    </dgm:pt>
    <dgm:pt modelId="{3551F2EA-D01A-0447-888D-82665474A008}">
      <dgm:prSet phldrT="[Text]"/>
      <dgm:spPr/>
      <dgm:t>
        <a:bodyPr/>
        <a:lstStyle/>
        <a:p>
          <a:r>
            <a:rPr lang="en-US" dirty="0"/>
            <a:t>ESR-CT (Urban)</a:t>
          </a:r>
        </a:p>
        <a:p>
          <a:r>
            <a:rPr lang="en-US" dirty="0"/>
            <a:t>5.0 million HH</a:t>
          </a:r>
        </a:p>
      </dgm:t>
    </dgm:pt>
    <dgm:pt modelId="{DA6D03A8-964D-5742-BE16-60E3C2E2B0F7}" type="parTrans" cxnId="{B0C15C73-2670-7F41-8A30-8D4306666822}">
      <dgm:prSet/>
      <dgm:spPr/>
      <dgm:t>
        <a:bodyPr/>
        <a:lstStyle/>
        <a:p>
          <a:endParaRPr lang="en-US"/>
        </a:p>
      </dgm:t>
    </dgm:pt>
    <dgm:pt modelId="{CE6736D6-D7A3-BD4D-ADE2-FC672F5700B6}" type="sibTrans" cxnId="{B0C15C73-2670-7F41-8A30-8D4306666822}">
      <dgm:prSet/>
      <dgm:spPr/>
      <dgm:t>
        <a:bodyPr/>
        <a:lstStyle/>
        <a:p>
          <a:endParaRPr lang="en-US"/>
        </a:p>
      </dgm:t>
    </dgm:pt>
    <dgm:pt modelId="{4484E8A6-21EB-224E-B165-3B80380A9E1F}">
      <dgm:prSet phldrT="[Text]"/>
      <dgm:spPr/>
      <dgm:t>
        <a:bodyPr/>
        <a:lstStyle/>
        <a:p>
          <a:r>
            <a:rPr lang="en-US" dirty="0"/>
            <a:t>Expanded RCT</a:t>
          </a:r>
        </a:p>
        <a:p>
          <a:r>
            <a:rPr lang="en-US" dirty="0"/>
            <a:t>2 million HH</a:t>
          </a:r>
        </a:p>
      </dgm:t>
    </dgm:pt>
    <dgm:pt modelId="{8F4F0D97-2DC1-1F46-BF9D-897DE68308E1}" type="parTrans" cxnId="{D35D55EB-40DF-D543-BB47-8AD176EF05EC}">
      <dgm:prSet/>
      <dgm:spPr/>
      <dgm:t>
        <a:bodyPr/>
        <a:lstStyle/>
        <a:p>
          <a:endParaRPr lang="en-US"/>
        </a:p>
      </dgm:t>
    </dgm:pt>
    <dgm:pt modelId="{C11254F7-9F9C-B640-85C8-3920FDC93AB7}" type="sibTrans" cxnId="{D35D55EB-40DF-D543-BB47-8AD176EF05EC}">
      <dgm:prSet/>
      <dgm:spPr/>
      <dgm:t>
        <a:bodyPr/>
        <a:lstStyle/>
        <a:p>
          <a:endParaRPr lang="en-US"/>
        </a:p>
      </dgm:t>
    </dgm:pt>
    <dgm:pt modelId="{C98BBB78-61A6-F347-8079-B059489FCA39}">
      <dgm:prSet phldrT="[Text]"/>
      <dgm:spPr/>
      <dgm:t>
        <a:bodyPr/>
        <a:lstStyle/>
        <a:p>
          <a:r>
            <a:rPr lang="en-US" dirty="0"/>
            <a:t>R-CT </a:t>
          </a:r>
        </a:p>
        <a:p>
          <a:r>
            <a:rPr lang="en-US" dirty="0"/>
            <a:t>2 million HH</a:t>
          </a:r>
        </a:p>
      </dgm:t>
    </dgm:pt>
    <dgm:pt modelId="{B2B8A4B8-F64B-B54F-8509-9E386C2FFD29}" type="parTrans" cxnId="{B92456FF-C687-B34F-8937-A4F714201FF7}">
      <dgm:prSet/>
      <dgm:spPr/>
      <dgm:t>
        <a:bodyPr/>
        <a:lstStyle/>
        <a:p>
          <a:endParaRPr lang="en-US"/>
        </a:p>
      </dgm:t>
    </dgm:pt>
    <dgm:pt modelId="{02DBD7EF-2DAD-F343-8AD7-66F489C81F59}" type="sibTrans" cxnId="{B92456FF-C687-B34F-8937-A4F714201FF7}">
      <dgm:prSet/>
      <dgm:spPr/>
      <dgm:t>
        <a:bodyPr/>
        <a:lstStyle/>
        <a:p>
          <a:endParaRPr lang="en-US"/>
        </a:p>
      </dgm:t>
    </dgm:pt>
    <dgm:pt modelId="{EBC5694D-12C8-6C47-9292-D10239A5980D}" type="pres">
      <dgm:prSet presAssocID="{ACFC791B-7C4D-5E4A-AC46-8DE1BFA46A4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5DFF6A-6A9E-304C-9BA2-F07FD40B59F3}" type="pres">
      <dgm:prSet presAssocID="{ACFC791B-7C4D-5E4A-AC46-8DE1BFA46A48}" presName="hierFlow" presStyleCnt="0"/>
      <dgm:spPr/>
    </dgm:pt>
    <dgm:pt modelId="{9D95E55C-C1B7-5540-9E89-251B7BF34F5D}" type="pres">
      <dgm:prSet presAssocID="{ACFC791B-7C4D-5E4A-AC46-8DE1BFA46A4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B33098D-31E4-8F49-8817-3E319AA9CC3E}" type="pres">
      <dgm:prSet presAssocID="{A8B25F05-DDF1-D04F-8869-4261CA670D0D}" presName="Name17" presStyleCnt="0"/>
      <dgm:spPr/>
    </dgm:pt>
    <dgm:pt modelId="{F26B2645-8392-FB46-8406-0C74F34A658F}" type="pres">
      <dgm:prSet presAssocID="{A8B25F05-DDF1-D04F-8869-4261CA670D0D}" presName="level1Shape" presStyleLbl="node0" presStyleIdx="0" presStyleCnt="1" custScaleX="79541" custScaleY="80144">
        <dgm:presLayoutVars>
          <dgm:chPref val="3"/>
        </dgm:presLayoutVars>
      </dgm:prSet>
      <dgm:spPr/>
    </dgm:pt>
    <dgm:pt modelId="{9C485158-DF7A-2842-B4D3-5910DAA13954}" type="pres">
      <dgm:prSet presAssocID="{A8B25F05-DDF1-D04F-8869-4261CA670D0D}" presName="hierChild2" presStyleCnt="0"/>
      <dgm:spPr/>
    </dgm:pt>
    <dgm:pt modelId="{B1A2255F-AC74-FE4B-8D4E-BC48E227B969}" type="pres">
      <dgm:prSet presAssocID="{1CC9645A-07FB-3A4D-A11A-E698D8617BD8}" presName="Name25" presStyleLbl="parChTrans1D2" presStyleIdx="0" presStyleCnt="2"/>
      <dgm:spPr/>
    </dgm:pt>
    <dgm:pt modelId="{3F19CCF6-50A3-CD44-AB74-919837B7146E}" type="pres">
      <dgm:prSet presAssocID="{1CC9645A-07FB-3A4D-A11A-E698D8617BD8}" presName="connTx" presStyleLbl="parChTrans1D2" presStyleIdx="0" presStyleCnt="2"/>
      <dgm:spPr/>
    </dgm:pt>
    <dgm:pt modelId="{252D76D4-574E-C84B-86A3-5F2398A419B6}" type="pres">
      <dgm:prSet presAssocID="{C5EDDE0C-807D-C34F-8B41-7744DB728595}" presName="Name30" presStyleCnt="0"/>
      <dgm:spPr/>
    </dgm:pt>
    <dgm:pt modelId="{C57939A4-B45A-7B43-9BC5-C609830980DE}" type="pres">
      <dgm:prSet presAssocID="{C5EDDE0C-807D-C34F-8B41-7744DB728595}" presName="level2Shape" presStyleLbl="node2" presStyleIdx="0" presStyleCnt="2"/>
      <dgm:spPr/>
    </dgm:pt>
    <dgm:pt modelId="{616E4D98-FE53-0846-BFA4-7D83C442E821}" type="pres">
      <dgm:prSet presAssocID="{C5EDDE0C-807D-C34F-8B41-7744DB728595}" presName="hierChild3" presStyleCnt="0"/>
      <dgm:spPr/>
    </dgm:pt>
    <dgm:pt modelId="{71A5D8CE-3CB3-3F42-AD4B-B51F739E062E}" type="pres">
      <dgm:prSet presAssocID="{6697C797-0822-474E-B13F-00206D86AC78}" presName="Name25" presStyleLbl="parChTrans1D3" presStyleIdx="0" presStyleCnt="3"/>
      <dgm:spPr/>
    </dgm:pt>
    <dgm:pt modelId="{FF6B0496-3949-C44F-B501-73A64827C56D}" type="pres">
      <dgm:prSet presAssocID="{6697C797-0822-474E-B13F-00206D86AC78}" presName="connTx" presStyleLbl="parChTrans1D3" presStyleIdx="0" presStyleCnt="3"/>
      <dgm:spPr/>
    </dgm:pt>
    <dgm:pt modelId="{D98B371D-ACB3-E04B-9709-4D439F916D80}" type="pres">
      <dgm:prSet presAssocID="{E5C32B2D-A6B8-8F4E-B94F-34DC0BA84638}" presName="Name30" presStyleCnt="0"/>
      <dgm:spPr/>
    </dgm:pt>
    <dgm:pt modelId="{679AFF92-8FEB-2147-A8A4-6891D8AE8DE8}" type="pres">
      <dgm:prSet presAssocID="{E5C32B2D-A6B8-8F4E-B94F-34DC0BA84638}" presName="level2Shape" presStyleLbl="node3" presStyleIdx="0" presStyleCnt="3"/>
      <dgm:spPr/>
    </dgm:pt>
    <dgm:pt modelId="{87C38ACE-56C5-B342-898C-0FD3F7B628C3}" type="pres">
      <dgm:prSet presAssocID="{E5C32B2D-A6B8-8F4E-B94F-34DC0BA84638}" presName="hierChild3" presStyleCnt="0"/>
      <dgm:spPr/>
    </dgm:pt>
    <dgm:pt modelId="{747EE07F-CC00-AC4A-88D6-DB5D510723F0}" type="pres">
      <dgm:prSet presAssocID="{DA6D03A8-964D-5742-BE16-60E3C2E2B0F7}" presName="Name25" presStyleLbl="parChTrans1D3" presStyleIdx="1" presStyleCnt="3"/>
      <dgm:spPr/>
    </dgm:pt>
    <dgm:pt modelId="{63089162-B19F-2247-809E-D7CDE288F89C}" type="pres">
      <dgm:prSet presAssocID="{DA6D03A8-964D-5742-BE16-60E3C2E2B0F7}" presName="connTx" presStyleLbl="parChTrans1D3" presStyleIdx="1" presStyleCnt="3"/>
      <dgm:spPr/>
    </dgm:pt>
    <dgm:pt modelId="{31075FC5-54E1-3640-9B47-CC8288A7D4CA}" type="pres">
      <dgm:prSet presAssocID="{3551F2EA-D01A-0447-888D-82665474A008}" presName="Name30" presStyleCnt="0"/>
      <dgm:spPr/>
    </dgm:pt>
    <dgm:pt modelId="{D3ACA8A2-3370-A440-8CC3-D3A408ACF321}" type="pres">
      <dgm:prSet presAssocID="{3551F2EA-D01A-0447-888D-82665474A008}" presName="level2Shape" presStyleLbl="node3" presStyleIdx="1" presStyleCnt="3"/>
      <dgm:spPr/>
    </dgm:pt>
    <dgm:pt modelId="{EB16D2C7-5885-D24C-8526-42BA24538BF2}" type="pres">
      <dgm:prSet presAssocID="{3551F2EA-D01A-0447-888D-82665474A008}" presName="hierChild3" presStyleCnt="0"/>
      <dgm:spPr/>
    </dgm:pt>
    <dgm:pt modelId="{1B3969BC-C8D1-1B4B-8CD6-35EFB2A767E2}" type="pres">
      <dgm:prSet presAssocID="{8F4F0D97-2DC1-1F46-BF9D-897DE68308E1}" presName="Name25" presStyleLbl="parChTrans1D2" presStyleIdx="1" presStyleCnt="2"/>
      <dgm:spPr/>
    </dgm:pt>
    <dgm:pt modelId="{ACF3394E-C661-1344-A794-18D2F856199B}" type="pres">
      <dgm:prSet presAssocID="{8F4F0D97-2DC1-1F46-BF9D-897DE68308E1}" presName="connTx" presStyleLbl="parChTrans1D2" presStyleIdx="1" presStyleCnt="2"/>
      <dgm:spPr/>
    </dgm:pt>
    <dgm:pt modelId="{1E9CA13B-7398-4140-9CD6-99CB49F99083}" type="pres">
      <dgm:prSet presAssocID="{4484E8A6-21EB-224E-B165-3B80380A9E1F}" presName="Name30" presStyleCnt="0"/>
      <dgm:spPr/>
    </dgm:pt>
    <dgm:pt modelId="{0AA4CA42-E0AF-6047-BF2B-96EE9F40426E}" type="pres">
      <dgm:prSet presAssocID="{4484E8A6-21EB-224E-B165-3B80380A9E1F}" presName="level2Shape" presStyleLbl="node2" presStyleIdx="1" presStyleCnt="2"/>
      <dgm:spPr/>
    </dgm:pt>
    <dgm:pt modelId="{B5DA918A-24E2-4E40-B0E9-5413EEE38DAA}" type="pres">
      <dgm:prSet presAssocID="{4484E8A6-21EB-224E-B165-3B80380A9E1F}" presName="hierChild3" presStyleCnt="0"/>
      <dgm:spPr/>
    </dgm:pt>
    <dgm:pt modelId="{50F8CAED-1E90-E64B-95FB-D101F7AFED20}" type="pres">
      <dgm:prSet presAssocID="{B2B8A4B8-F64B-B54F-8509-9E386C2FFD29}" presName="Name25" presStyleLbl="parChTrans1D3" presStyleIdx="2" presStyleCnt="3"/>
      <dgm:spPr/>
    </dgm:pt>
    <dgm:pt modelId="{B66BCB85-53DE-DD46-964D-814039B39F42}" type="pres">
      <dgm:prSet presAssocID="{B2B8A4B8-F64B-B54F-8509-9E386C2FFD29}" presName="connTx" presStyleLbl="parChTrans1D3" presStyleIdx="2" presStyleCnt="3"/>
      <dgm:spPr/>
    </dgm:pt>
    <dgm:pt modelId="{B49D355E-CB1B-154A-9059-737D1838596F}" type="pres">
      <dgm:prSet presAssocID="{C98BBB78-61A6-F347-8079-B059489FCA39}" presName="Name30" presStyleCnt="0"/>
      <dgm:spPr/>
    </dgm:pt>
    <dgm:pt modelId="{7D5D072A-D11D-BA45-BD96-D4ECF68CBDFD}" type="pres">
      <dgm:prSet presAssocID="{C98BBB78-61A6-F347-8079-B059489FCA39}" presName="level2Shape" presStyleLbl="node3" presStyleIdx="2" presStyleCnt="3"/>
      <dgm:spPr/>
    </dgm:pt>
    <dgm:pt modelId="{C60FF0E3-A11F-2D47-8DE4-DBAF4C0DA476}" type="pres">
      <dgm:prSet presAssocID="{C98BBB78-61A6-F347-8079-B059489FCA39}" presName="hierChild3" presStyleCnt="0"/>
      <dgm:spPr/>
    </dgm:pt>
    <dgm:pt modelId="{36F0EFB7-FFC4-EB4D-82DD-38430C66228E}" type="pres">
      <dgm:prSet presAssocID="{ACFC791B-7C4D-5E4A-AC46-8DE1BFA46A48}" presName="bgShapesFlow" presStyleCnt="0"/>
      <dgm:spPr/>
    </dgm:pt>
  </dgm:ptLst>
  <dgm:cxnLst>
    <dgm:cxn modelId="{5DA76017-F458-F24A-88BC-FEB09FC6240E}" type="presOf" srcId="{8F4F0D97-2DC1-1F46-BF9D-897DE68308E1}" destId="{1B3969BC-C8D1-1B4B-8CD6-35EFB2A767E2}" srcOrd="0" destOrd="0" presId="urn:microsoft.com/office/officeart/2005/8/layout/hierarchy5"/>
    <dgm:cxn modelId="{BCF3CD1A-2EA6-3847-895D-F47B51D6B101}" type="presOf" srcId="{C5EDDE0C-807D-C34F-8B41-7744DB728595}" destId="{C57939A4-B45A-7B43-9BC5-C609830980DE}" srcOrd="0" destOrd="0" presId="urn:microsoft.com/office/officeart/2005/8/layout/hierarchy5"/>
    <dgm:cxn modelId="{1443C420-0F73-A344-9307-9832504DA31B}" type="presOf" srcId="{3551F2EA-D01A-0447-888D-82665474A008}" destId="{D3ACA8A2-3370-A440-8CC3-D3A408ACF321}" srcOrd="0" destOrd="0" presId="urn:microsoft.com/office/officeart/2005/8/layout/hierarchy5"/>
    <dgm:cxn modelId="{1EA1FB21-C633-4D4D-8C38-E2DDE4456A95}" type="presOf" srcId="{DA6D03A8-964D-5742-BE16-60E3C2E2B0F7}" destId="{747EE07F-CC00-AC4A-88D6-DB5D510723F0}" srcOrd="0" destOrd="0" presId="urn:microsoft.com/office/officeart/2005/8/layout/hierarchy5"/>
    <dgm:cxn modelId="{9FA4C334-8B99-C94F-B505-99B84F5496EC}" type="presOf" srcId="{6697C797-0822-474E-B13F-00206D86AC78}" destId="{71A5D8CE-3CB3-3F42-AD4B-B51F739E062E}" srcOrd="0" destOrd="0" presId="urn:microsoft.com/office/officeart/2005/8/layout/hierarchy5"/>
    <dgm:cxn modelId="{2FF3CC60-CB0E-2346-85C1-E0BAD409878A}" srcId="{C5EDDE0C-807D-C34F-8B41-7744DB728595}" destId="{E5C32B2D-A6B8-8F4E-B94F-34DC0BA84638}" srcOrd="0" destOrd="0" parTransId="{6697C797-0822-474E-B13F-00206D86AC78}" sibTransId="{3705ED4C-06D6-8A48-99F4-C44D5510E7C6}"/>
    <dgm:cxn modelId="{B0C15C73-2670-7F41-8A30-8D4306666822}" srcId="{C5EDDE0C-807D-C34F-8B41-7744DB728595}" destId="{3551F2EA-D01A-0447-888D-82665474A008}" srcOrd="1" destOrd="0" parTransId="{DA6D03A8-964D-5742-BE16-60E3C2E2B0F7}" sibTransId="{CE6736D6-D7A3-BD4D-ADE2-FC672F5700B6}"/>
    <dgm:cxn modelId="{3AACE576-86D1-024D-A3EA-8AEEE86103A8}" type="presOf" srcId="{A8B25F05-DDF1-D04F-8869-4261CA670D0D}" destId="{F26B2645-8392-FB46-8406-0C74F34A658F}" srcOrd="0" destOrd="0" presId="urn:microsoft.com/office/officeart/2005/8/layout/hierarchy5"/>
    <dgm:cxn modelId="{03D97E7E-5D27-394D-A98E-98C630DB9FCA}" type="presOf" srcId="{B2B8A4B8-F64B-B54F-8509-9E386C2FFD29}" destId="{B66BCB85-53DE-DD46-964D-814039B39F42}" srcOrd="1" destOrd="0" presId="urn:microsoft.com/office/officeart/2005/8/layout/hierarchy5"/>
    <dgm:cxn modelId="{935D0483-3363-114E-AA93-2D3AED5A7A87}" type="presOf" srcId="{C98BBB78-61A6-F347-8079-B059489FCA39}" destId="{7D5D072A-D11D-BA45-BD96-D4ECF68CBDFD}" srcOrd="0" destOrd="0" presId="urn:microsoft.com/office/officeart/2005/8/layout/hierarchy5"/>
    <dgm:cxn modelId="{AF9C878F-A35F-8345-85EB-E56A9F53D99E}" type="presOf" srcId="{E5C32B2D-A6B8-8F4E-B94F-34DC0BA84638}" destId="{679AFF92-8FEB-2147-A8A4-6891D8AE8DE8}" srcOrd="0" destOrd="0" presId="urn:microsoft.com/office/officeart/2005/8/layout/hierarchy5"/>
    <dgm:cxn modelId="{B0641BA1-FAE5-3B4B-9C47-3ABFDEECD1AC}" type="presOf" srcId="{1CC9645A-07FB-3A4D-A11A-E698D8617BD8}" destId="{B1A2255F-AC74-FE4B-8D4E-BC48E227B969}" srcOrd="0" destOrd="0" presId="urn:microsoft.com/office/officeart/2005/8/layout/hierarchy5"/>
    <dgm:cxn modelId="{52E2C6A6-15B9-734C-91B9-46B4F25B7829}" type="presOf" srcId="{ACFC791B-7C4D-5E4A-AC46-8DE1BFA46A48}" destId="{EBC5694D-12C8-6C47-9292-D10239A5980D}" srcOrd="0" destOrd="0" presId="urn:microsoft.com/office/officeart/2005/8/layout/hierarchy5"/>
    <dgm:cxn modelId="{EC6BE3AD-CFF2-F74E-B063-1F0F42DE8407}" srcId="{ACFC791B-7C4D-5E4A-AC46-8DE1BFA46A48}" destId="{A8B25F05-DDF1-D04F-8869-4261CA670D0D}" srcOrd="0" destOrd="0" parTransId="{427FF7CB-8F78-7141-BFF7-698D5258A190}" sibTransId="{058283E0-F2ED-744E-B419-0AC040C20D2F}"/>
    <dgm:cxn modelId="{5FD7F0BA-7383-9D4B-A6D9-DC4C1891FE41}" type="presOf" srcId="{B2B8A4B8-F64B-B54F-8509-9E386C2FFD29}" destId="{50F8CAED-1E90-E64B-95FB-D101F7AFED20}" srcOrd="0" destOrd="0" presId="urn:microsoft.com/office/officeart/2005/8/layout/hierarchy5"/>
    <dgm:cxn modelId="{BE21A7C7-4B70-EC48-89DC-197731E800A2}" type="presOf" srcId="{1CC9645A-07FB-3A4D-A11A-E698D8617BD8}" destId="{3F19CCF6-50A3-CD44-AB74-919837B7146E}" srcOrd="1" destOrd="0" presId="urn:microsoft.com/office/officeart/2005/8/layout/hierarchy5"/>
    <dgm:cxn modelId="{425CD4D5-19B0-F34A-B246-5915FA0AB807}" type="presOf" srcId="{6697C797-0822-474E-B13F-00206D86AC78}" destId="{FF6B0496-3949-C44F-B501-73A64827C56D}" srcOrd="1" destOrd="0" presId="urn:microsoft.com/office/officeart/2005/8/layout/hierarchy5"/>
    <dgm:cxn modelId="{9DCC8EDA-01DA-0E4D-B64B-7108D7F3D9B1}" type="presOf" srcId="{4484E8A6-21EB-224E-B165-3B80380A9E1F}" destId="{0AA4CA42-E0AF-6047-BF2B-96EE9F40426E}" srcOrd="0" destOrd="0" presId="urn:microsoft.com/office/officeart/2005/8/layout/hierarchy5"/>
    <dgm:cxn modelId="{04D652DE-B9F3-684B-9C85-A01C7881D8D1}" srcId="{A8B25F05-DDF1-D04F-8869-4261CA670D0D}" destId="{C5EDDE0C-807D-C34F-8B41-7744DB728595}" srcOrd="0" destOrd="0" parTransId="{1CC9645A-07FB-3A4D-A11A-E698D8617BD8}" sibTransId="{20125817-2D0D-5D45-B5E7-570678912082}"/>
    <dgm:cxn modelId="{322A88EA-E6A6-2B44-B440-1F00642F81C8}" type="presOf" srcId="{8F4F0D97-2DC1-1F46-BF9D-897DE68308E1}" destId="{ACF3394E-C661-1344-A794-18D2F856199B}" srcOrd="1" destOrd="0" presId="urn:microsoft.com/office/officeart/2005/8/layout/hierarchy5"/>
    <dgm:cxn modelId="{D35D55EB-40DF-D543-BB47-8AD176EF05EC}" srcId="{A8B25F05-DDF1-D04F-8869-4261CA670D0D}" destId="{4484E8A6-21EB-224E-B165-3B80380A9E1F}" srcOrd="1" destOrd="0" parTransId="{8F4F0D97-2DC1-1F46-BF9D-897DE68308E1}" sibTransId="{C11254F7-9F9C-B640-85C8-3920FDC93AB7}"/>
    <dgm:cxn modelId="{C2B8CFF0-F252-DB45-95EA-71B19CDA8719}" type="presOf" srcId="{DA6D03A8-964D-5742-BE16-60E3C2E2B0F7}" destId="{63089162-B19F-2247-809E-D7CDE288F89C}" srcOrd="1" destOrd="0" presId="urn:microsoft.com/office/officeart/2005/8/layout/hierarchy5"/>
    <dgm:cxn modelId="{B92456FF-C687-B34F-8937-A4F714201FF7}" srcId="{4484E8A6-21EB-224E-B165-3B80380A9E1F}" destId="{C98BBB78-61A6-F347-8079-B059489FCA39}" srcOrd="0" destOrd="0" parTransId="{B2B8A4B8-F64B-B54F-8509-9E386C2FFD29}" sibTransId="{02DBD7EF-2DAD-F343-8AD7-66F489C81F59}"/>
    <dgm:cxn modelId="{FB71775C-722E-DC4F-8FED-B15372DFDB67}" type="presParOf" srcId="{EBC5694D-12C8-6C47-9292-D10239A5980D}" destId="{895DFF6A-6A9E-304C-9BA2-F07FD40B59F3}" srcOrd="0" destOrd="0" presId="urn:microsoft.com/office/officeart/2005/8/layout/hierarchy5"/>
    <dgm:cxn modelId="{C1FAB4B6-4CBE-E247-98A3-14199DC81B25}" type="presParOf" srcId="{895DFF6A-6A9E-304C-9BA2-F07FD40B59F3}" destId="{9D95E55C-C1B7-5540-9E89-251B7BF34F5D}" srcOrd="0" destOrd="0" presId="urn:microsoft.com/office/officeart/2005/8/layout/hierarchy5"/>
    <dgm:cxn modelId="{D1575E51-0625-8A46-A32E-31B0FBCE8EF0}" type="presParOf" srcId="{9D95E55C-C1B7-5540-9E89-251B7BF34F5D}" destId="{7B33098D-31E4-8F49-8817-3E319AA9CC3E}" srcOrd="0" destOrd="0" presId="urn:microsoft.com/office/officeart/2005/8/layout/hierarchy5"/>
    <dgm:cxn modelId="{37C5119D-B719-D74F-9AF4-C4BBBEFFFE1C}" type="presParOf" srcId="{7B33098D-31E4-8F49-8817-3E319AA9CC3E}" destId="{F26B2645-8392-FB46-8406-0C74F34A658F}" srcOrd="0" destOrd="0" presId="urn:microsoft.com/office/officeart/2005/8/layout/hierarchy5"/>
    <dgm:cxn modelId="{BA652649-2195-4D40-8903-014C060BD3E7}" type="presParOf" srcId="{7B33098D-31E4-8F49-8817-3E319AA9CC3E}" destId="{9C485158-DF7A-2842-B4D3-5910DAA13954}" srcOrd="1" destOrd="0" presId="urn:microsoft.com/office/officeart/2005/8/layout/hierarchy5"/>
    <dgm:cxn modelId="{BC8FA3EC-326D-6A42-AF05-3410E4C4B3C0}" type="presParOf" srcId="{9C485158-DF7A-2842-B4D3-5910DAA13954}" destId="{B1A2255F-AC74-FE4B-8D4E-BC48E227B969}" srcOrd="0" destOrd="0" presId="urn:microsoft.com/office/officeart/2005/8/layout/hierarchy5"/>
    <dgm:cxn modelId="{CAE0ED8F-95F2-0147-AF65-820854ADEEF8}" type="presParOf" srcId="{B1A2255F-AC74-FE4B-8D4E-BC48E227B969}" destId="{3F19CCF6-50A3-CD44-AB74-919837B7146E}" srcOrd="0" destOrd="0" presId="urn:microsoft.com/office/officeart/2005/8/layout/hierarchy5"/>
    <dgm:cxn modelId="{3F4DB9FC-8832-DC4E-8E46-7DDF005BBACB}" type="presParOf" srcId="{9C485158-DF7A-2842-B4D3-5910DAA13954}" destId="{252D76D4-574E-C84B-86A3-5F2398A419B6}" srcOrd="1" destOrd="0" presId="urn:microsoft.com/office/officeart/2005/8/layout/hierarchy5"/>
    <dgm:cxn modelId="{FB5CE47A-744D-D94D-8237-20AD37A33E2B}" type="presParOf" srcId="{252D76D4-574E-C84B-86A3-5F2398A419B6}" destId="{C57939A4-B45A-7B43-9BC5-C609830980DE}" srcOrd="0" destOrd="0" presId="urn:microsoft.com/office/officeart/2005/8/layout/hierarchy5"/>
    <dgm:cxn modelId="{B798A159-ED31-F34D-B5B0-FB238496BCD3}" type="presParOf" srcId="{252D76D4-574E-C84B-86A3-5F2398A419B6}" destId="{616E4D98-FE53-0846-BFA4-7D83C442E821}" srcOrd="1" destOrd="0" presId="urn:microsoft.com/office/officeart/2005/8/layout/hierarchy5"/>
    <dgm:cxn modelId="{9D7F9895-9209-1646-9EF7-891C6A5AF88E}" type="presParOf" srcId="{616E4D98-FE53-0846-BFA4-7D83C442E821}" destId="{71A5D8CE-3CB3-3F42-AD4B-B51F739E062E}" srcOrd="0" destOrd="0" presId="urn:microsoft.com/office/officeart/2005/8/layout/hierarchy5"/>
    <dgm:cxn modelId="{DFC150C1-A345-CB46-857F-B15380BF6782}" type="presParOf" srcId="{71A5D8CE-3CB3-3F42-AD4B-B51F739E062E}" destId="{FF6B0496-3949-C44F-B501-73A64827C56D}" srcOrd="0" destOrd="0" presId="urn:microsoft.com/office/officeart/2005/8/layout/hierarchy5"/>
    <dgm:cxn modelId="{2CEF3A37-874D-3440-BABA-A54A3F278AC7}" type="presParOf" srcId="{616E4D98-FE53-0846-BFA4-7D83C442E821}" destId="{D98B371D-ACB3-E04B-9709-4D439F916D80}" srcOrd="1" destOrd="0" presId="urn:microsoft.com/office/officeart/2005/8/layout/hierarchy5"/>
    <dgm:cxn modelId="{EEE08215-4965-B648-9BE4-A671363A53B8}" type="presParOf" srcId="{D98B371D-ACB3-E04B-9709-4D439F916D80}" destId="{679AFF92-8FEB-2147-A8A4-6891D8AE8DE8}" srcOrd="0" destOrd="0" presId="urn:microsoft.com/office/officeart/2005/8/layout/hierarchy5"/>
    <dgm:cxn modelId="{7F2967B6-1106-CD4A-B3DD-ACD0725DF65A}" type="presParOf" srcId="{D98B371D-ACB3-E04B-9709-4D439F916D80}" destId="{87C38ACE-56C5-B342-898C-0FD3F7B628C3}" srcOrd="1" destOrd="0" presId="urn:microsoft.com/office/officeart/2005/8/layout/hierarchy5"/>
    <dgm:cxn modelId="{8595AC2B-5F24-2C4C-87D7-FE99E7AA187B}" type="presParOf" srcId="{616E4D98-FE53-0846-BFA4-7D83C442E821}" destId="{747EE07F-CC00-AC4A-88D6-DB5D510723F0}" srcOrd="2" destOrd="0" presId="urn:microsoft.com/office/officeart/2005/8/layout/hierarchy5"/>
    <dgm:cxn modelId="{77379481-A5DD-5244-9552-D2A4484B650F}" type="presParOf" srcId="{747EE07F-CC00-AC4A-88D6-DB5D510723F0}" destId="{63089162-B19F-2247-809E-D7CDE288F89C}" srcOrd="0" destOrd="0" presId="urn:microsoft.com/office/officeart/2005/8/layout/hierarchy5"/>
    <dgm:cxn modelId="{3A792E3C-0708-F94D-A686-1463879580BC}" type="presParOf" srcId="{616E4D98-FE53-0846-BFA4-7D83C442E821}" destId="{31075FC5-54E1-3640-9B47-CC8288A7D4CA}" srcOrd="3" destOrd="0" presId="urn:microsoft.com/office/officeart/2005/8/layout/hierarchy5"/>
    <dgm:cxn modelId="{8AC5D36E-D450-124C-9B38-967D83471308}" type="presParOf" srcId="{31075FC5-54E1-3640-9B47-CC8288A7D4CA}" destId="{D3ACA8A2-3370-A440-8CC3-D3A408ACF321}" srcOrd="0" destOrd="0" presId="urn:microsoft.com/office/officeart/2005/8/layout/hierarchy5"/>
    <dgm:cxn modelId="{2A46CDA3-FF66-184C-B0A1-6547ADE00C31}" type="presParOf" srcId="{31075FC5-54E1-3640-9B47-CC8288A7D4CA}" destId="{EB16D2C7-5885-D24C-8526-42BA24538BF2}" srcOrd="1" destOrd="0" presId="urn:microsoft.com/office/officeart/2005/8/layout/hierarchy5"/>
    <dgm:cxn modelId="{718A1DED-9278-D143-BA64-E4E83BAFB5D3}" type="presParOf" srcId="{9C485158-DF7A-2842-B4D3-5910DAA13954}" destId="{1B3969BC-C8D1-1B4B-8CD6-35EFB2A767E2}" srcOrd="2" destOrd="0" presId="urn:microsoft.com/office/officeart/2005/8/layout/hierarchy5"/>
    <dgm:cxn modelId="{09EB3C2A-9C65-2B4F-B4A4-C03DAA6799F6}" type="presParOf" srcId="{1B3969BC-C8D1-1B4B-8CD6-35EFB2A767E2}" destId="{ACF3394E-C661-1344-A794-18D2F856199B}" srcOrd="0" destOrd="0" presId="urn:microsoft.com/office/officeart/2005/8/layout/hierarchy5"/>
    <dgm:cxn modelId="{479D8A10-FA2C-1444-80DB-F7F08B1CA2B8}" type="presParOf" srcId="{9C485158-DF7A-2842-B4D3-5910DAA13954}" destId="{1E9CA13B-7398-4140-9CD6-99CB49F99083}" srcOrd="3" destOrd="0" presId="urn:microsoft.com/office/officeart/2005/8/layout/hierarchy5"/>
    <dgm:cxn modelId="{B3C1B6CD-DF9B-874B-91A8-ED4A541F6AA6}" type="presParOf" srcId="{1E9CA13B-7398-4140-9CD6-99CB49F99083}" destId="{0AA4CA42-E0AF-6047-BF2B-96EE9F40426E}" srcOrd="0" destOrd="0" presId="urn:microsoft.com/office/officeart/2005/8/layout/hierarchy5"/>
    <dgm:cxn modelId="{A0F0C065-5D4E-8C41-BB2F-18002C301384}" type="presParOf" srcId="{1E9CA13B-7398-4140-9CD6-99CB49F99083}" destId="{B5DA918A-24E2-4E40-B0E9-5413EEE38DAA}" srcOrd="1" destOrd="0" presId="urn:microsoft.com/office/officeart/2005/8/layout/hierarchy5"/>
    <dgm:cxn modelId="{40C225E5-9A6E-6C4B-A4F2-C2B59C68D021}" type="presParOf" srcId="{B5DA918A-24E2-4E40-B0E9-5413EEE38DAA}" destId="{50F8CAED-1E90-E64B-95FB-D101F7AFED20}" srcOrd="0" destOrd="0" presId="urn:microsoft.com/office/officeart/2005/8/layout/hierarchy5"/>
    <dgm:cxn modelId="{7F560087-50C5-DF43-A740-A82C868CAE53}" type="presParOf" srcId="{50F8CAED-1E90-E64B-95FB-D101F7AFED20}" destId="{B66BCB85-53DE-DD46-964D-814039B39F42}" srcOrd="0" destOrd="0" presId="urn:microsoft.com/office/officeart/2005/8/layout/hierarchy5"/>
    <dgm:cxn modelId="{DE9C835F-5B3D-2348-906C-5644609405A5}" type="presParOf" srcId="{B5DA918A-24E2-4E40-B0E9-5413EEE38DAA}" destId="{B49D355E-CB1B-154A-9059-737D1838596F}" srcOrd="1" destOrd="0" presId="urn:microsoft.com/office/officeart/2005/8/layout/hierarchy5"/>
    <dgm:cxn modelId="{231FD3E5-4E22-D749-89D4-AF760CD3B513}" type="presParOf" srcId="{B49D355E-CB1B-154A-9059-737D1838596F}" destId="{7D5D072A-D11D-BA45-BD96-D4ECF68CBDFD}" srcOrd="0" destOrd="0" presId="urn:microsoft.com/office/officeart/2005/8/layout/hierarchy5"/>
    <dgm:cxn modelId="{D20506A9-6186-1640-9228-A9D888D59935}" type="presParOf" srcId="{B49D355E-CB1B-154A-9059-737D1838596F}" destId="{C60FF0E3-A11F-2D47-8DE4-DBAF4C0DA476}" srcOrd="1" destOrd="0" presId="urn:microsoft.com/office/officeart/2005/8/layout/hierarchy5"/>
    <dgm:cxn modelId="{60DE039C-1C3C-C546-B207-9E18666DA6E1}" type="presParOf" srcId="{EBC5694D-12C8-6C47-9292-D10239A5980D}" destId="{36F0EFB7-FFC4-EB4D-82DD-38430C66228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E1BDE-724B-472D-9537-B71C400C60FE}">
      <dsp:nvSpPr>
        <dsp:cNvPr id="0" name=""/>
        <dsp:cNvSpPr/>
      </dsp:nvSpPr>
      <dsp:spPr>
        <a:xfrm>
          <a:off x="1044" y="1330458"/>
          <a:ext cx="2623900" cy="1286926"/>
        </a:xfrm>
        <a:prstGeom prst="chevron">
          <a:avLst>
            <a:gd name="adj" fmla="val 40000"/>
          </a:avLst>
        </a:prstGeom>
        <a:noFill/>
        <a:ln w="571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DEF0E-B0B9-450C-A47D-0EA8B0096437}">
      <dsp:nvSpPr>
        <dsp:cNvPr id="0" name=""/>
        <dsp:cNvSpPr/>
      </dsp:nvSpPr>
      <dsp:spPr>
        <a:xfrm>
          <a:off x="700751" y="2271540"/>
          <a:ext cx="2215737" cy="1012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01</a:t>
          </a:r>
          <a:r>
            <a:rPr lang="en-US" sz="1800" kern="1200" dirty="0"/>
            <a:t> - </a:t>
          </a:r>
          <a:r>
            <a:rPr lang="x-none" sz="1800" kern="1200" dirty="0">
              <a:latin typeface="Arial" panose="020B0604020202020204" pitchFamily="34" charset="0"/>
              <a:cs typeface="Arial" panose="020B0604020202020204" pitchFamily="34" charset="0"/>
            </a:rPr>
            <a:t>Self-employed </a:t>
          </a:r>
          <a:endParaRPr lang="en-US" sz="1800" kern="1200" dirty="0"/>
        </a:p>
      </dsp:txBody>
      <dsp:txXfrm>
        <a:off x="730416" y="2301205"/>
        <a:ext cx="2156407" cy="953495"/>
      </dsp:txXfrm>
    </dsp:sp>
    <dsp:sp modelId="{EFEC1F53-4751-45C1-93E4-39BF8DDECF12}">
      <dsp:nvSpPr>
        <dsp:cNvPr id="0" name=""/>
        <dsp:cNvSpPr/>
      </dsp:nvSpPr>
      <dsp:spPr>
        <a:xfrm>
          <a:off x="2998121" y="1330458"/>
          <a:ext cx="2623900" cy="1286926"/>
        </a:xfrm>
        <a:prstGeom prst="chevron">
          <a:avLst>
            <a:gd name="adj" fmla="val 40000"/>
          </a:avLst>
        </a:prstGeom>
        <a:noFill/>
        <a:ln w="571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B6051-32B2-4DC2-B2E6-3FAEE91F2A7C}">
      <dsp:nvSpPr>
        <dsp:cNvPr id="0" name=""/>
        <dsp:cNvSpPr/>
      </dsp:nvSpPr>
      <dsp:spPr>
        <a:xfrm>
          <a:off x="3697827" y="2271540"/>
          <a:ext cx="2215737" cy="1012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02</a:t>
          </a:r>
          <a:r>
            <a:rPr lang="en-US" sz="1800" kern="1200" dirty="0"/>
            <a:t> - </a:t>
          </a:r>
          <a:r>
            <a:rPr lang="x-none" sz="1800" kern="1200" dirty="0">
              <a:latin typeface="Arial" panose="020B0604020202020204" pitchFamily="34" charset="0"/>
              <a:cs typeface="Arial" panose="020B0604020202020204" pitchFamily="34" charset="0"/>
            </a:rPr>
            <a:t>Wage employed </a:t>
          </a:r>
          <a:endParaRPr lang="en-US" sz="1800" kern="1200" dirty="0"/>
        </a:p>
      </dsp:txBody>
      <dsp:txXfrm>
        <a:off x="3727492" y="2301205"/>
        <a:ext cx="2156407" cy="953495"/>
      </dsp:txXfrm>
    </dsp:sp>
    <dsp:sp modelId="{6AA0DA30-BC7A-4000-A1A4-1C1E4D7DE8F0}">
      <dsp:nvSpPr>
        <dsp:cNvPr id="0" name=""/>
        <dsp:cNvSpPr/>
      </dsp:nvSpPr>
      <dsp:spPr>
        <a:xfrm>
          <a:off x="5995198" y="1330458"/>
          <a:ext cx="2623900" cy="1286926"/>
        </a:xfrm>
        <a:prstGeom prst="chevron">
          <a:avLst>
            <a:gd name="adj" fmla="val 40000"/>
          </a:avLst>
        </a:prstGeom>
        <a:noFill/>
        <a:ln w="571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D6912-A793-44F1-92A8-DD86243DA0E7}">
      <dsp:nvSpPr>
        <dsp:cNvPr id="0" name=""/>
        <dsp:cNvSpPr/>
      </dsp:nvSpPr>
      <dsp:spPr>
        <a:xfrm>
          <a:off x="6694904" y="2271540"/>
          <a:ext cx="2215737" cy="1012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03</a:t>
          </a:r>
          <a:r>
            <a:rPr lang="en-US" sz="1800" kern="1200" dirty="0"/>
            <a:t> - </a:t>
          </a:r>
          <a:r>
            <a:rPr lang="x-none" sz="1800" kern="1200">
              <a:latin typeface="Arial" panose="020B0604020202020204" pitchFamily="34" charset="0"/>
              <a:cs typeface="Arial" panose="020B0604020202020204" pitchFamily="34" charset="0"/>
            </a:rPr>
            <a:t>Urban poor</a:t>
          </a:r>
          <a:endParaRPr lang="en-US" sz="1800" kern="1200" dirty="0"/>
        </a:p>
      </dsp:txBody>
      <dsp:txXfrm>
        <a:off x="6724569" y="2301205"/>
        <a:ext cx="2156407" cy="953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B2645-8392-FB46-8406-0C74F34A658F}">
      <dsp:nvSpPr>
        <dsp:cNvPr id="0" name=""/>
        <dsp:cNvSpPr/>
      </dsp:nvSpPr>
      <dsp:spPr>
        <a:xfrm>
          <a:off x="149913" y="2410404"/>
          <a:ext cx="2355274" cy="11865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NASSP SU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10.2 million HH</a:t>
          </a:r>
        </a:p>
      </dsp:txBody>
      <dsp:txXfrm>
        <a:off x="184666" y="2445157"/>
        <a:ext cx="2285768" cy="1117058"/>
      </dsp:txXfrm>
    </dsp:sp>
    <dsp:sp modelId="{B1A2255F-AC74-FE4B-8D4E-BC48E227B969}">
      <dsp:nvSpPr>
        <dsp:cNvPr id="0" name=""/>
        <dsp:cNvSpPr/>
      </dsp:nvSpPr>
      <dsp:spPr>
        <a:xfrm rot="18770822">
          <a:off x="2226553" y="2339360"/>
          <a:ext cx="1741701" cy="51686"/>
        </a:xfrm>
        <a:custGeom>
          <a:avLst/>
          <a:gdLst/>
          <a:ahLst/>
          <a:cxnLst/>
          <a:rect l="0" t="0" r="0" b="0"/>
          <a:pathLst>
            <a:path>
              <a:moveTo>
                <a:pt x="0" y="25843"/>
              </a:moveTo>
              <a:lnTo>
                <a:pt x="1741701" y="258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53861" y="2321661"/>
        <a:ext cx="87085" cy="87085"/>
      </dsp:txXfrm>
    </dsp:sp>
    <dsp:sp modelId="{C57939A4-B45A-7B43-9BC5-C609830980DE}">
      <dsp:nvSpPr>
        <dsp:cNvPr id="0" name=""/>
        <dsp:cNvSpPr/>
      </dsp:nvSpPr>
      <dsp:spPr>
        <a:xfrm>
          <a:off x="3689620" y="986450"/>
          <a:ext cx="2961081" cy="1480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ESR-CT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8.2 million HH</a:t>
          </a:r>
        </a:p>
      </dsp:txBody>
      <dsp:txXfrm>
        <a:off x="3732984" y="1029814"/>
        <a:ext cx="2874353" cy="1393812"/>
      </dsp:txXfrm>
    </dsp:sp>
    <dsp:sp modelId="{71A5D8CE-3CB3-3F42-AD4B-B51F739E062E}">
      <dsp:nvSpPr>
        <dsp:cNvPr id="0" name=""/>
        <dsp:cNvSpPr/>
      </dsp:nvSpPr>
      <dsp:spPr>
        <a:xfrm rot="19457599">
          <a:off x="6513601" y="1275221"/>
          <a:ext cx="1458633" cy="51686"/>
        </a:xfrm>
        <a:custGeom>
          <a:avLst/>
          <a:gdLst/>
          <a:ahLst/>
          <a:cxnLst/>
          <a:rect l="0" t="0" r="0" b="0"/>
          <a:pathLst>
            <a:path>
              <a:moveTo>
                <a:pt x="0" y="25843"/>
              </a:moveTo>
              <a:lnTo>
                <a:pt x="1458633" y="258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06452" y="1264599"/>
        <a:ext cx="72931" cy="72931"/>
      </dsp:txXfrm>
    </dsp:sp>
    <dsp:sp modelId="{679AFF92-8FEB-2147-A8A4-6891D8AE8DE8}">
      <dsp:nvSpPr>
        <dsp:cNvPr id="0" name=""/>
        <dsp:cNvSpPr/>
      </dsp:nvSpPr>
      <dsp:spPr>
        <a:xfrm>
          <a:off x="7835134" y="135139"/>
          <a:ext cx="2961081" cy="14805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ESR-CT (Rural)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3.2 million HH</a:t>
          </a:r>
        </a:p>
      </dsp:txBody>
      <dsp:txXfrm>
        <a:off x="7878498" y="178503"/>
        <a:ext cx="2874353" cy="1393812"/>
      </dsp:txXfrm>
    </dsp:sp>
    <dsp:sp modelId="{747EE07F-CC00-AC4A-88D6-DB5D510723F0}">
      <dsp:nvSpPr>
        <dsp:cNvPr id="0" name=""/>
        <dsp:cNvSpPr/>
      </dsp:nvSpPr>
      <dsp:spPr>
        <a:xfrm rot="2142401">
          <a:off x="6513601" y="2126532"/>
          <a:ext cx="1458633" cy="51686"/>
        </a:xfrm>
        <a:custGeom>
          <a:avLst/>
          <a:gdLst/>
          <a:ahLst/>
          <a:cxnLst/>
          <a:rect l="0" t="0" r="0" b="0"/>
          <a:pathLst>
            <a:path>
              <a:moveTo>
                <a:pt x="0" y="25843"/>
              </a:moveTo>
              <a:lnTo>
                <a:pt x="1458633" y="258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06452" y="2115910"/>
        <a:ext cx="72931" cy="72931"/>
      </dsp:txXfrm>
    </dsp:sp>
    <dsp:sp modelId="{D3ACA8A2-3370-A440-8CC3-D3A408ACF321}">
      <dsp:nvSpPr>
        <dsp:cNvPr id="0" name=""/>
        <dsp:cNvSpPr/>
      </dsp:nvSpPr>
      <dsp:spPr>
        <a:xfrm>
          <a:off x="7835134" y="1837761"/>
          <a:ext cx="2961081" cy="14805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ESR-CT (Urban)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5.0 million HH</a:t>
          </a:r>
        </a:p>
      </dsp:txBody>
      <dsp:txXfrm>
        <a:off x="7878498" y="1881125"/>
        <a:ext cx="2874353" cy="1393812"/>
      </dsp:txXfrm>
    </dsp:sp>
    <dsp:sp modelId="{1B3969BC-C8D1-1B4B-8CD6-35EFB2A767E2}">
      <dsp:nvSpPr>
        <dsp:cNvPr id="0" name=""/>
        <dsp:cNvSpPr/>
      </dsp:nvSpPr>
      <dsp:spPr>
        <a:xfrm rot="2829178">
          <a:off x="2226553" y="3616327"/>
          <a:ext cx="1741701" cy="51686"/>
        </a:xfrm>
        <a:custGeom>
          <a:avLst/>
          <a:gdLst/>
          <a:ahLst/>
          <a:cxnLst/>
          <a:rect l="0" t="0" r="0" b="0"/>
          <a:pathLst>
            <a:path>
              <a:moveTo>
                <a:pt x="0" y="25843"/>
              </a:moveTo>
              <a:lnTo>
                <a:pt x="1741701" y="258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53861" y="3598627"/>
        <a:ext cx="87085" cy="87085"/>
      </dsp:txXfrm>
    </dsp:sp>
    <dsp:sp modelId="{0AA4CA42-E0AF-6047-BF2B-96EE9F40426E}">
      <dsp:nvSpPr>
        <dsp:cNvPr id="0" name=""/>
        <dsp:cNvSpPr/>
      </dsp:nvSpPr>
      <dsp:spPr>
        <a:xfrm>
          <a:off x="3689620" y="3540383"/>
          <a:ext cx="2961081" cy="1480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Expanded RCT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 million HH</a:t>
          </a:r>
        </a:p>
      </dsp:txBody>
      <dsp:txXfrm>
        <a:off x="3732984" y="3583747"/>
        <a:ext cx="2874353" cy="1393812"/>
      </dsp:txXfrm>
    </dsp:sp>
    <dsp:sp modelId="{50F8CAED-1E90-E64B-95FB-D101F7AFED20}">
      <dsp:nvSpPr>
        <dsp:cNvPr id="0" name=""/>
        <dsp:cNvSpPr/>
      </dsp:nvSpPr>
      <dsp:spPr>
        <a:xfrm>
          <a:off x="6650702" y="4254810"/>
          <a:ext cx="1184432" cy="51686"/>
        </a:xfrm>
        <a:custGeom>
          <a:avLst/>
          <a:gdLst/>
          <a:ahLst/>
          <a:cxnLst/>
          <a:rect l="0" t="0" r="0" b="0"/>
          <a:pathLst>
            <a:path>
              <a:moveTo>
                <a:pt x="0" y="25843"/>
              </a:moveTo>
              <a:lnTo>
                <a:pt x="1184432" y="258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13307" y="4251042"/>
        <a:ext cx="59221" cy="59221"/>
      </dsp:txXfrm>
    </dsp:sp>
    <dsp:sp modelId="{7D5D072A-D11D-BA45-BD96-D4ECF68CBDFD}">
      <dsp:nvSpPr>
        <dsp:cNvPr id="0" name=""/>
        <dsp:cNvSpPr/>
      </dsp:nvSpPr>
      <dsp:spPr>
        <a:xfrm>
          <a:off x="7835134" y="3540383"/>
          <a:ext cx="2961081" cy="14805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R-CT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 million HH</a:t>
          </a:r>
        </a:p>
      </dsp:txBody>
      <dsp:txXfrm>
        <a:off x="7878498" y="3583747"/>
        <a:ext cx="2874353" cy="1393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D733E-282E-4994-9066-E8753EF2F86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015B1-5C4D-41C8-98F8-783C0431B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015B1-5C4D-41C8-98F8-783C0431BD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0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F23A-E03F-44C0-8BAF-9641ABD0AD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015B1-5C4D-41C8-98F8-783C0431BD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6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8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75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7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BD04-2E6A-4E68-9824-1F69D068B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FEA07-4E7D-4E1A-877D-550D6363B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52DA0-CF2E-4F5C-9E71-190C2A26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A9F9FD64-3F3B-4038-8559-0EF3C1A92421}" type="datetime4">
              <a:rPr lang="en-US" smtClean="0"/>
              <a:t>January 24,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6E5E8-0517-4A92-8CF5-D6390BFE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National Social Safety Nets Coordinating Office (NASSCO)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9CE2E-618D-4538-B79B-35653F61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29B-A6C2-4FE8-B77F-264ABB1A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2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DFF6-A818-4A5D-A9C3-B1787F73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0CF7C-CCC4-4808-9DF1-00D598A1F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6E04C-0018-41EA-A74B-456C47B9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95E9-36C6-4919-AB2E-6CD7B3109DE3}" type="datetime4">
              <a:rPr lang="en-US" smtClean="0"/>
              <a:t>January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A8298-E6BB-41D7-B6F8-27A05AD6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Social Safety Nets Coordinating Office (NASSCO)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8237A-EFCA-46F7-945A-FC5DDD52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29B-A6C2-4FE8-B77F-264ABB1A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5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47A41-9277-4E7B-B6A9-2DBD0EA5B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76F84-9DD6-413B-A0B5-35C24F3C6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2AE78-AD76-4BE3-8E86-BAD915ED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9DD1-B003-480E-B250-587A6316FF6F}" type="datetime4">
              <a:rPr lang="en-US" smtClean="0"/>
              <a:t>January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1BBED-6C31-4FB2-932B-3FD614EC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Social Safety Nets Coordinating Office (NASSCO)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AFB3C-E81D-4925-8164-8918B85A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29B-A6C2-4FE8-B77F-264ABB1A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8EBA-7CFF-4D11-9E4F-ADE3B84C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365125"/>
            <a:ext cx="10515600" cy="888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21069-E1EF-499D-A667-5B1C3795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30" y="1525179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D12D2-9185-4AB6-A1B8-E527BB7E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9C1A-B36A-4061-BCD3-777E8F5C06DC}" type="datetime4">
              <a:rPr lang="en-US" smtClean="0"/>
              <a:t>January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474CD-14C1-442E-9206-E840C7CC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Social Safety Nets Coordinating Office (NASSCO)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6D866-EF04-428F-9969-3A612509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29B-A6C2-4FE8-B77F-264ABB1A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7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694D-62AB-461C-96A5-2D31D659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33474-2837-40BE-B6CD-1F3CBB44F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A9034-0B61-4622-82BC-15E50B2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13D4-EE10-4CAC-A724-B912335278B8}" type="datetime4">
              <a:rPr lang="en-US" smtClean="0"/>
              <a:t>January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ED89E-77E9-4255-9034-739E605E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Social Safety Nets Coordinating Office (NASSCO)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13188-E1E5-499A-8753-F52D004D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29B-A6C2-4FE8-B77F-264ABB1A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0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45EF-8EA3-479D-BC3E-E7E47C4A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050E5-E854-4F2C-A10A-C56CCA9EA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4B56-1B25-4542-A7C9-C1233EC64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29CDF-E176-440E-AE76-5B920FB7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7213-80EE-4C08-99E0-AA9A2318F657}" type="datetime4">
              <a:rPr lang="en-US" smtClean="0"/>
              <a:t>January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63E10-CFBB-4833-8323-4CFE18AD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Social Safety Nets Coordinating Office (NASSCO)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A8DEB-33AE-4517-8CB4-063BA7CA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29B-A6C2-4FE8-B77F-264ABB1A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0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795B-6DA9-47DD-94AB-2BFB9E15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F4578-F41D-45E3-A14F-05FA790E2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42DB-3941-4C02-9691-7C24A294D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3CF6C-62FF-49A0-A4F9-2844973CA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D8896-A020-4775-BC37-48D27B263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F3BED-5556-43E0-884B-4F0A4EB8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8424-24DE-42D2-8FF7-53CA36BA58D5}" type="datetime4">
              <a:rPr lang="en-US" smtClean="0"/>
              <a:t>January 24,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F0FBF2-01F2-4E55-B58C-6FCDFD62A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Social Safety Nets Coordinating Office (NASSCO)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4206D-0700-4B41-867A-A3371BDA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29B-A6C2-4FE8-B77F-264ABB1A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9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4F7A-0430-467A-9351-80F0E5F6E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B3202-D7BB-4192-AD44-0FC48CFB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5746-13F8-485D-9484-D73D153D827F}" type="datetime4">
              <a:rPr lang="en-US" smtClean="0"/>
              <a:t>January 24,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8B7B4-0A73-432E-988E-08171E31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Social Safety Nets Coordinating Office (NASSCO)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38958-745F-4C1D-B1F9-B07BE296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29B-A6C2-4FE8-B77F-264ABB1A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2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9EE35-6F68-4E83-ADD4-240B24F6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D5DD-23A9-4314-AB72-020B65B97FA3}" type="datetime4">
              <a:rPr lang="en-US" smtClean="0"/>
              <a:t>January 24,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0BBC2-144D-431C-9E46-108FEB72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Social Safety Nets Coordinating Office (NASSCO)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3D9C-9640-47BF-ABB1-C23C4E91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29B-A6C2-4FE8-B77F-264ABB1A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4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FE44-AC7F-490F-8206-A04BA136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FBC79-EA2A-41BF-859A-BC242FA7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264B8-9DC8-4AEC-AEC0-10CA06CAF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AB257-CC78-4528-B18C-7B110592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7CBD-1950-45D8-A4B3-0B30E46A2FBF}" type="datetime4">
              <a:rPr lang="en-US" smtClean="0"/>
              <a:t>January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BA7AA-D89E-4640-BA95-6DDD6A77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Social Safety Nets Coordinating Office (NASSCO)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E364E-6B26-4214-AD3F-952C4CD7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29B-A6C2-4FE8-B77F-264ABB1A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4DA1-A676-4B53-8CCA-E64E407A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36E15D-A75B-4D6A-8848-228E9527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15CD3-7140-4636-9F41-383840FD0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79BF4-D2CC-4BCC-B251-1C343086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9967-F42D-4205-B9D6-B878C3034EFC}" type="datetime4">
              <a:rPr lang="en-US" smtClean="0"/>
              <a:t>January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A3A92-72FB-47AA-9FD4-B624FD00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Social Safety Nets Coordinating Office (NASSCO)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D8B0F-B5F0-4911-889E-81E78B4A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29B-A6C2-4FE8-B77F-264ABB1A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7C912-2C35-405B-A562-C726A6E4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325936"/>
            <a:ext cx="10515600" cy="888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EA969-F5B9-44AF-A2E9-E3E818F1D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830" y="15251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C3B93-DE63-498F-B01A-DFF97DA58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57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5B3BB-67C6-4B16-9D04-4027926BCEFA}" type="datetime4">
              <a:rPr lang="en-US" smtClean="0"/>
              <a:t>January 24,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AF921-2E65-4E8C-BD36-66B483D40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Social Safety Nets Coordinating Office (NASSCO)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59E9-0FEB-4B2D-B383-4FF255E88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11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C29B-A6C2-4FE8-B77F-264ABB1A6F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3F7E3-E6B2-486F-AC3B-81840EF7AE24}"/>
              </a:ext>
            </a:extLst>
          </p:cNvPr>
          <p:cNvSpPr txBox="1"/>
          <p:nvPr userDrawn="1"/>
        </p:nvSpPr>
        <p:spPr>
          <a:xfrm>
            <a:off x="10537047" y="6203463"/>
            <a:ext cx="18847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for poor and vulnerable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DC8010-0222-4405-92D1-7260F5203F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793" y="6294226"/>
            <a:ext cx="1111347" cy="5438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39F3A5-BFFF-4810-A1EE-19CA46137477}"/>
              </a:ext>
            </a:extLst>
          </p:cNvPr>
          <p:cNvSpPr/>
          <p:nvPr userDrawn="1"/>
        </p:nvSpPr>
        <p:spPr>
          <a:xfrm>
            <a:off x="-1" y="-19922"/>
            <a:ext cx="835017" cy="6877921"/>
          </a:xfrm>
          <a:prstGeom prst="rect">
            <a:avLst/>
          </a:prstGeom>
          <a:solidFill>
            <a:srgbClr val="535535"/>
          </a:solidFill>
          <a:ln>
            <a:solidFill>
              <a:srgbClr val="535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79298F-2076-490B-99B3-069E9029AAAF}"/>
              </a:ext>
            </a:extLst>
          </p:cNvPr>
          <p:cNvSpPr/>
          <p:nvPr userDrawn="1"/>
        </p:nvSpPr>
        <p:spPr>
          <a:xfrm>
            <a:off x="0" y="117566"/>
            <a:ext cx="761666" cy="86214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09EF25-26FB-405B-8D5A-BECCABFBE4D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856" y="260620"/>
            <a:ext cx="531258" cy="5513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4400EC-2AC5-4059-A26C-62E8448DAF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3" y="6294227"/>
            <a:ext cx="1111347" cy="5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6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796-B603-40E7-85A2-ADCA29F2B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985" y="1449906"/>
            <a:ext cx="11089499" cy="2092089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THE NATIONAL SOCIAL REGISTER &amp; </a:t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COVID-19 RAPID RESPONSE REGISTER</a:t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2DE10F9-5856-48D2-97BE-FBA52856A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795" y="5096872"/>
            <a:ext cx="5443802" cy="80836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Iorwa</a:t>
            </a:r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Apera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 Coordinator</a:t>
            </a:r>
            <a:endParaRPr lang="en-US" dirty="0">
              <a:ln w="0"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38">
            <a:extLst>
              <a:ext uri="{FF2B5EF4-FFF2-40B4-BE49-F238E27FC236}">
                <a16:creationId xmlns:a16="http://schemas.microsoft.com/office/drawing/2014/main" id="{52495342-8759-47B0-AAF0-42162F718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B50F7A42-4E5F-4935-BFD9-89BA78B40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538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1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jaVu Sans" charset="0"/>
                <a:cs typeface="DejaVu Sans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BB94E-52D7-4C4A-BE8B-2EC04DAA27E7}"/>
              </a:ext>
            </a:extLst>
          </p:cNvPr>
          <p:cNvSpPr txBox="1"/>
          <p:nvPr/>
        </p:nvSpPr>
        <p:spPr>
          <a:xfrm>
            <a:off x="6446838" y="5440370"/>
            <a:ext cx="507222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November 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33E332-2786-4502-BBA8-DCEA5A755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95" y="6207107"/>
            <a:ext cx="2320969" cy="532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B42A33-9DCA-8846-8BDE-68BBDEF628F4}"/>
              </a:ext>
            </a:extLst>
          </p:cNvPr>
          <p:cNvSpPr/>
          <p:nvPr/>
        </p:nvSpPr>
        <p:spPr>
          <a:xfrm>
            <a:off x="1539045" y="3622959"/>
            <a:ext cx="9113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NATIONAL SOCIAL SAFETY NETS COORDINATING OFFICE</a:t>
            </a:r>
            <a:br>
              <a:rPr lang="en-US" dirty="0"/>
            </a:br>
            <a:r>
              <a:rPr lang="en-US" dirty="0"/>
              <a:t>Federal Ministry of Humanitarian Affairs, Disaster Management and Social Development</a:t>
            </a:r>
            <a:endParaRPr lang="en-NG" dirty="0"/>
          </a:p>
        </p:txBody>
      </p:sp>
      <p:pic>
        <p:nvPicPr>
          <p:cNvPr id="16" name="Picture 2" descr="Image result for national social safety net coordinating office">
            <a:extLst>
              <a:ext uri="{FF2B5EF4-FFF2-40B4-BE49-F238E27FC236}">
                <a16:creationId xmlns:a16="http://schemas.microsoft.com/office/drawing/2014/main" id="{C6B44E3A-D34D-D74B-92AF-189BBF6B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49" y="6037556"/>
            <a:ext cx="747502" cy="7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C5F775F8-E353-CA46-AFE0-07650EEAD30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65" y="6081800"/>
            <a:ext cx="725470" cy="664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50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5BD1E2C-91C1-4319-9FCF-8AF526B8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3" y="101705"/>
            <a:ext cx="10515600" cy="5870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RESULTS</a:t>
            </a:r>
            <a:endParaRPr lang="en-W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C7E35-A9C1-8F47-85A3-172040A68358}"/>
              </a:ext>
            </a:extLst>
          </p:cNvPr>
          <p:cNvSpPr/>
          <p:nvPr/>
        </p:nvSpPr>
        <p:spPr>
          <a:xfrm>
            <a:off x="886857" y="688722"/>
            <a:ext cx="4609503" cy="584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SMS/USSD deployment started on 29</a:t>
            </a:r>
            <a:r>
              <a:rPr lang="en-US" sz="2100" baseline="30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May 2021 up till 9</a:t>
            </a:r>
            <a:r>
              <a:rPr lang="en-US" sz="2100" baseline="30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Sept 2021. The exercise was implemented in three batches covering the entire states. </a:t>
            </a:r>
          </a:p>
          <a:p>
            <a:pPr algn="just">
              <a:lnSpc>
                <a:spcPct val="150000"/>
              </a:lnSpc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36 states and the FCT in the federation have been reached, with a total coverage of 1,753,956 individuals registered through the USSD</a:t>
            </a:r>
            <a:r>
              <a:rPr lang="en-NG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of this 500,000 are mined and paid as part of the 1 million COVID 19 Cash Transfer of ESP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6A6D6E-1CC4-594D-9CE0-4A611870A6E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685693" y="750467"/>
            <a:ext cx="6506308" cy="61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6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E43E9F-1439-43E6-A001-8DD841DDC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4" y="406399"/>
            <a:ext cx="11700393" cy="61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4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4276-078D-524E-BC56-527E5C63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96545"/>
            <a:ext cx="10515600" cy="948191"/>
          </a:xfrm>
        </p:spPr>
        <p:txBody>
          <a:bodyPr/>
          <a:lstStyle/>
          <a:p>
            <a:r>
              <a:rPr lang="en-US" dirty="0"/>
              <a:t>NASSP Scale-Up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47B9D4F-3958-354D-A0AE-993F840ABB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373911"/>
              </p:ext>
            </p:extLst>
          </p:nvPr>
        </p:nvGraphicFramePr>
        <p:xfrm>
          <a:off x="723900" y="1244736"/>
          <a:ext cx="10946130" cy="515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39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BF1BC8-B6D5-4A5A-85A4-F17743953929}"/>
              </a:ext>
            </a:extLst>
          </p:cNvPr>
          <p:cNvSpPr txBox="1">
            <a:spLocks/>
          </p:cNvSpPr>
          <p:nvPr/>
        </p:nvSpPr>
        <p:spPr>
          <a:xfrm>
            <a:off x="866335" y="67760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4572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PRAYER</a:t>
            </a:r>
            <a:endParaRPr lang="en-W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D7746CD-2F56-4B39-816F-7E5EEE8C08BB}"/>
              </a:ext>
            </a:extLst>
          </p:cNvPr>
          <p:cNvSpPr txBox="1">
            <a:spLocks/>
          </p:cNvSpPr>
          <p:nvPr/>
        </p:nvSpPr>
        <p:spPr>
          <a:xfrm>
            <a:off x="1017337" y="899652"/>
            <a:ext cx="10987850" cy="5890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Institutionalize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the State Operations Coordinating Unit (SOCU) into a Department under the State Ministry of Planning and Budget.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 lvl="1"/>
            <a:r>
              <a:rPr lang="en-US" sz="2000" dirty="0"/>
              <a:t>The </a:t>
            </a:r>
            <a:r>
              <a:rPr lang="en-US" sz="2000" b="1" u="sng" dirty="0"/>
              <a:t>Social Register is first a State Asset </a:t>
            </a:r>
            <a:r>
              <a:rPr lang="en-US" sz="2000" dirty="0"/>
              <a:t>and a National Asset</a:t>
            </a:r>
          </a:p>
          <a:p>
            <a:pPr lvl="2">
              <a:buFont typeface="Wingdings" pitchFamily="2" charset="2"/>
              <a:buChar char="ü"/>
            </a:pPr>
            <a:r>
              <a:rPr lang="en-US" sz="1600" dirty="0"/>
              <a:t>Some States are way ahead in the registration of their poor and vulnerable</a:t>
            </a:r>
          </a:p>
          <a:p>
            <a:pPr lvl="2">
              <a:buFont typeface="Wingdings" pitchFamily="2" charset="2"/>
              <a:buChar char="ü"/>
            </a:pPr>
            <a:r>
              <a:rPr lang="en-US" sz="1600" dirty="0"/>
              <a:t>State Governments will need to support their States beyond the life of the Project (30</a:t>
            </a:r>
            <a:r>
              <a:rPr lang="en-US" sz="1600" baseline="30000" dirty="0"/>
              <a:t>th</a:t>
            </a:r>
            <a:r>
              <a:rPr lang="en-US" sz="1600" dirty="0"/>
              <a:t> June, 2021)</a:t>
            </a:r>
          </a:p>
          <a:p>
            <a:pPr lvl="2">
              <a:buFont typeface="Wingdings" pitchFamily="2" charset="2"/>
              <a:buChar char="ü"/>
            </a:pPr>
            <a:r>
              <a:rPr lang="en-US" sz="1600" dirty="0"/>
              <a:t>Cost of registering one household is 1,543.78 Naira</a:t>
            </a:r>
          </a:p>
          <a:p>
            <a:pPr lvl="2">
              <a:buFont typeface="Wingdings" pitchFamily="2" charset="2"/>
              <a:buChar char="ü"/>
            </a:pPr>
            <a:r>
              <a:rPr lang="en-US" sz="1600" dirty="0"/>
              <a:t>E.g. </a:t>
            </a:r>
            <a:r>
              <a:rPr lang="en-US" sz="1600" dirty="0" err="1"/>
              <a:t>Abia</a:t>
            </a:r>
            <a:r>
              <a:rPr lang="en-US" sz="1600" dirty="0"/>
              <a:t> State has been unable to cover the initial projection of 30% of its poor.</a:t>
            </a:r>
            <a:r>
              <a:rPr lang="en-US" dirty="0"/>
              <a:t>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err="1"/>
              <a:t>Abia</a:t>
            </a:r>
            <a:r>
              <a:rPr lang="en-US" dirty="0"/>
              <a:t> has registered about 298,566 people (72,211 PVHH) thus far, out of a total expected of 1,178,324 (  PVHH)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To cover the rest of its poor, </a:t>
            </a:r>
            <a:r>
              <a:rPr lang="en-US" dirty="0" err="1"/>
              <a:t>Abia</a:t>
            </a:r>
            <a:r>
              <a:rPr lang="en-US" dirty="0"/>
              <a:t> would need to invest 283 million Naira to identify the remaining 879,758 people (183,283 PVHH)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So the State will need to invest to accelerate the pace of the identification of its poor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0963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BF1BC8-B6D5-4A5A-85A4-F17743953929}"/>
              </a:ext>
            </a:extLst>
          </p:cNvPr>
          <p:cNvSpPr txBox="1">
            <a:spLocks/>
          </p:cNvSpPr>
          <p:nvPr/>
        </p:nvSpPr>
        <p:spPr>
          <a:xfrm>
            <a:off x="866335" y="67760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45720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PRAYER</a:t>
            </a:r>
            <a:endParaRPr lang="en-W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D7746CD-2F56-4B39-816F-7E5EEE8C08BB}"/>
              </a:ext>
            </a:extLst>
          </p:cNvPr>
          <p:cNvSpPr txBox="1">
            <a:spLocks/>
          </p:cNvSpPr>
          <p:nvPr/>
        </p:nvSpPr>
        <p:spPr>
          <a:xfrm>
            <a:off x="1017337" y="899652"/>
            <a:ext cx="10987850" cy="5890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endParaRPr lang="en-US" sz="2400" dirty="0"/>
          </a:p>
          <a:p>
            <a:pPr algn="just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Take advantage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of the second wave of the capture of urban poor into the Rapid Response Register which started Friday Friday 10 December with 14 states and Friday 17</a:t>
            </a:r>
            <a:r>
              <a:rPr lang="en-US" sz="24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December for the rest of the states.</a:t>
            </a:r>
          </a:p>
          <a:p>
            <a:pPr lvl="1" algn="just"/>
            <a:endParaRPr lang="en-US" dirty="0"/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We urge the State to </a:t>
            </a:r>
            <a:r>
              <a:rPr lang="en-US" b="1" u="sng" dirty="0"/>
              <a:t>support their SOCU</a:t>
            </a:r>
            <a:r>
              <a:rPr lang="en-US" b="1" dirty="0"/>
              <a:t> </a:t>
            </a:r>
            <a:r>
              <a:rPr lang="en-US" dirty="0"/>
              <a:t>with additional logistics to </a:t>
            </a:r>
            <a:r>
              <a:rPr lang="en-US" dirty="0" err="1"/>
              <a:t>mobilise</a:t>
            </a:r>
            <a:r>
              <a:rPr lang="en-US" dirty="0"/>
              <a:t> their urban poor massively. On average each State will need about N 5 million.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Again the response rate differ across states for various reasons.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State Governments may need to give their State Coordinators a little nudge to act fast</a:t>
            </a:r>
          </a:p>
          <a:p>
            <a:pPr lvl="1" algn="just"/>
            <a:endParaRPr lang="en-US" dirty="0"/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States need to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take ownership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of the database.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b="1" u="sng" dirty="0"/>
              <a:t>Establish Steering Committee for the NASSP Scale-Up and personally Chair the SC, with SOCU as the Secretariat.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b="1" u="sng" dirty="0"/>
              <a:t>Mandate the use of the social register </a:t>
            </a:r>
            <a:r>
              <a:rPr lang="en-US" dirty="0"/>
              <a:t>for all social development </a:t>
            </a:r>
            <a:r>
              <a:rPr lang="en-US" dirty="0" err="1"/>
              <a:t>programmes</a:t>
            </a:r>
            <a:r>
              <a:rPr lang="en-US" dirty="0"/>
              <a:t>.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dirty="0"/>
              <a:t>It is an asset with no equivalent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dirty="0"/>
              <a:t>It will aid the equitable spread of social development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dirty="0"/>
              <a:t>Investing (health, education and social growth) in the people on the social register will ensure you achieve human capital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24296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4FBA3-00BA-4B19-9589-9EAAA518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E026C36-8DF7-41B1-A157-AAF18522300F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8065-AD77-459D-91C7-87F59E199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754" y="2042991"/>
            <a:ext cx="4822622" cy="81812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Any questions</a:t>
            </a:r>
            <a:r>
              <a:rPr lang="sw-KE" sz="4000" b="1" dirty="0"/>
              <a:t>?</a:t>
            </a:r>
          </a:p>
          <a:p>
            <a:pPr marL="0" indent="0">
              <a:buNone/>
            </a:pPr>
            <a:endParaRPr lang="sw-KE" dirty="0"/>
          </a:p>
          <a:p>
            <a:pPr marL="0" indent="0">
              <a:buNone/>
            </a:pPr>
            <a:endParaRPr lang="sw-KE" dirty="0"/>
          </a:p>
          <a:p>
            <a:pPr marL="0" indent="0">
              <a:buNone/>
            </a:pPr>
            <a:endParaRPr lang="sw-KE" dirty="0"/>
          </a:p>
          <a:p>
            <a:pPr marL="0" indent="0">
              <a:buNone/>
            </a:pPr>
            <a:endParaRPr lang="sw-KE" dirty="0"/>
          </a:p>
          <a:p>
            <a:pPr marL="0" indent="0">
              <a:buNone/>
            </a:pPr>
            <a:endParaRPr lang="sw-KE" dirty="0"/>
          </a:p>
          <a:p>
            <a:pPr marL="0" indent="0">
              <a:buNone/>
            </a:pPr>
            <a:endParaRPr lang="sw-K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1679C-65A2-464E-84DB-664AFCCE1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16" y="637385"/>
            <a:ext cx="548639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		</a:t>
            </a:r>
            <a:r>
              <a:rPr lang="en-US" sz="5400" b="1" dirty="0">
                <a:solidFill>
                  <a:srgbClr val="4D7830"/>
                </a:solidFill>
              </a:rPr>
              <a:t>Thank you!</a:t>
            </a:r>
            <a:endParaRPr lang="en-US" b="1" dirty="0">
              <a:solidFill>
                <a:srgbClr val="4D7830"/>
              </a:solidFill>
            </a:endParaRP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9DCC611A-BE3D-3140-97B5-C6C4EB3009B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12" y="3045401"/>
            <a:ext cx="2602664" cy="230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Image result for national social safety net coordinating office">
            <a:extLst>
              <a:ext uri="{FF2B5EF4-FFF2-40B4-BE49-F238E27FC236}">
                <a16:creationId xmlns:a16="http://schemas.microsoft.com/office/drawing/2014/main" id="{3521B0F4-4A01-A94A-AD30-C2B1F30B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34" y="4668716"/>
            <a:ext cx="2486145" cy="216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world bank">
            <a:extLst>
              <a:ext uri="{FF2B5EF4-FFF2-40B4-BE49-F238E27FC236}">
                <a16:creationId xmlns:a16="http://schemas.microsoft.com/office/drawing/2014/main" id="{B0C50FC2-5540-FC4C-862A-59886DCF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176" y="1494921"/>
            <a:ext cx="2308539" cy="23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4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3E55-C313-524F-AC78-2E02A3C1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30" y="156437"/>
            <a:ext cx="10515600" cy="88890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Social Register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C4A6-6AF1-C24C-A156-B04228E2B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The Social Register is a tool to </a:t>
            </a:r>
          </a:p>
          <a:p>
            <a:pPr marL="0" indent="0" algn="ctr">
              <a:buNone/>
            </a:pPr>
            <a:r>
              <a:rPr lang="en-US" sz="3600" dirty="0"/>
              <a:t>identify and register</a:t>
            </a:r>
          </a:p>
          <a:p>
            <a:pPr marL="0" indent="0" algn="ctr">
              <a:buNone/>
            </a:pPr>
            <a:r>
              <a:rPr lang="en-US" sz="3600" dirty="0"/>
              <a:t>the poor &amp; vulnerable and is developed by the states Ministries of Planning through the State Coordination and Operations Unit (SOCU)</a:t>
            </a:r>
          </a:p>
          <a:p>
            <a:pPr marL="0" indent="0" algn="ctr">
              <a:buNone/>
            </a:pPr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70C2-8E70-CD4C-B733-E38080E5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9C1A-B36A-4061-BCD3-777E8F5C06DC}" type="datetime4">
              <a:rPr lang="en-US" smtClean="0"/>
              <a:t>January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22E99-AEBA-544C-B462-A9DBDC4A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Social Safety Nets Coordinating Office (NASSCO)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FDF6E-E45F-0243-A2AC-DBC3F9F9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29B-A6C2-4FE8-B77F-264ABB1A6F69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2" descr="FEDERAL MINISTRY OF HUMANITARIAN AFFAIRS, DISASTER MANAGEMENT AND SOCIAL  DEVELOPMENT (FMHADMSD)- RE: INVITATION FOR TENDER,  PRE-QUALIFICATION/EXPRESSION OF INTEREST (EOI) FOR WORKS, GOODS AND  CONSULTANCY SERVICES | Public Procurement NG">
            <a:extLst>
              <a:ext uri="{FF2B5EF4-FFF2-40B4-BE49-F238E27FC236}">
                <a16:creationId xmlns:a16="http://schemas.microsoft.com/office/drawing/2014/main" id="{0BAC7112-126D-7140-BFDC-D5C87C1F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45" y="230269"/>
            <a:ext cx="1277256" cy="12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5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ter for Social Science Research | Community-Based Participatory Research  | Cssr Capabilities">
            <a:extLst>
              <a:ext uri="{FF2B5EF4-FFF2-40B4-BE49-F238E27FC236}">
                <a16:creationId xmlns:a16="http://schemas.microsoft.com/office/drawing/2014/main" id="{FACAE8D8-9ADF-4E2F-8DFB-BED30FD6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70" y="1919561"/>
            <a:ext cx="4512365" cy="43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494EBA-6D15-4F07-B386-AAA76195852E}"/>
              </a:ext>
            </a:extLst>
          </p:cNvPr>
          <p:cNvSpPr/>
          <p:nvPr/>
        </p:nvSpPr>
        <p:spPr>
          <a:xfrm>
            <a:off x="1445045" y="259548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 Driven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22714-AF6E-4D9C-A7E9-B3E294FBE2CA}"/>
              </a:ext>
            </a:extLst>
          </p:cNvPr>
          <p:cNvSpPr txBox="1"/>
          <p:nvPr/>
        </p:nvSpPr>
        <p:spPr>
          <a:xfrm>
            <a:off x="7875639" y="2394042"/>
            <a:ext cx="4093846" cy="36625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b="1" dirty="0"/>
              <a:t>Adoption of bottom-up approach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/>
              <a:t>Transparency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/>
              <a:t>Accountability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/>
              <a:t>Inclusiveness</a:t>
            </a:r>
          </a:p>
          <a:p>
            <a:endParaRPr lang="en-NG" sz="40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C3B13C3-C4FB-4B1D-B6D0-DCBB208F61E2}"/>
              </a:ext>
            </a:extLst>
          </p:cNvPr>
          <p:cNvSpPr/>
          <p:nvPr/>
        </p:nvSpPr>
        <p:spPr>
          <a:xfrm>
            <a:off x="6172201" y="3740681"/>
            <a:ext cx="143459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pic>
        <p:nvPicPr>
          <p:cNvPr id="9" name="Picture 2" descr="FEDERAL MINISTRY OF HUMANITARIAN AFFAIRS, DISASTER MANAGEMENT AND SOCIAL  DEVELOPMENT (FMHADMSD)- RE: INVITATION FOR TENDER,  PRE-QUALIFICATION/EXPRESSION OF INTEREST (EOI) FOR WORKS, GOODS AND  CONSULTANCY SERVICES | Public Procurement NG">
            <a:extLst>
              <a:ext uri="{FF2B5EF4-FFF2-40B4-BE49-F238E27FC236}">
                <a16:creationId xmlns:a16="http://schemas.microsoft.com/office/drawing/2014/main" id="{BEF61B47-0178-DA4F-B9CC-DC7D492E6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750" y="252975"/>
            <a:ext cx="1277256" cy="12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7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923ECB1-7E4D-4A20-846F-85E45774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996" y="186440"/>
            <a:ext cx="988455" cy="12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B01736-BDAE-42F8-BF68-6C82F1726111}"/>
              </a:ext>
            </a:extLst>
          </p:cNvPr>
          <p:cNvSpPr/>
          <p:nvPr/>
        </p:nvSpPr>
        <p:spPr>
          <a:xfrm>
            <a:off x="1524000" y="6352887"/>
            <a:ext cx="9144001" cy="451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F6821-A883-4374-99C3-83A6E200F2DB}"/>
              </a:ext>
            </a:extLst>
          </p:cNvPr>
          <p:cNvSpPr txBox="1"/>
          <p:nvPr/>
        </p:nvSpPr>
        <p:spPr>
          <a:xfrm>
            <a:off x="1682261" y="6352889"/>
            <a:ext cx="888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National Social Safety-Nets Coordinating Office (NASSCO)</a:t>
            </a:r>
          </a:p>
        </p:txBody>
      </p:sp>
      <p:pic>
        <p:nvPicPr>
          <p:cNvPr id="6" name="Graphic 5" descr="Court">
            <a:extLst>
              <a:ext uri="{FF2B5EF4-FFF2-40B4-BE49-F238E27FC236}">
                <a16:creationId xmlns:a16="http://schemas.microsoft.com/office/drawing/2014/main" id="{C66466D8-8B28-0B41-A329-68144F597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0" y="3898253"/>
            <a:ext cx="1894114" cy="914400"/>
          </a:xfrm>
          <a:prstGeom prst="rect">
            <a:avLst/>
          </a:prstGeom>
        </p:spPr>
      </p:pic>
      <p:pic>
        <p:nvPicPr>
          <p:cNvPr id="11" name="Graphic 10" descr="Podium">
            <a:extLst>
              <a:ext uri="{FF2B5EF4-FFF2-40B4-BE49-F238E27FC236}">
                <a16:creationId xmlns:a16="http://schemas.microsoft.com/office/drawing/2014/main" id="{C4F5F16F-F816-CE45-AAD1-9E14D30EB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0" y="1751623"/>
            <a:ext cx="1676400" cy="914400"/>
          </a:xfrm>
          <a:prstGeom prst="rect">
            <a:avLst/>
          </a:prstGeom>
        </p:spPr>
      </p:pic>
      <p:pic>
        <p:nvPicPr>
          <p:cNvPr id="13" name="Graphic 12" descr="Highway scene">
            <a:extLst>
              <a:ext uri="{FF2B5EF4-FFF2-40B4-BE49-F238E27FC236}">
                <a16:creationId xmlns:a16="http://schemas.microsoft.com/office/drawing/2014/main" id="{4B1BB983-47D2-4B43-ABE4-FDA2842E66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4000" y="2824938"/>
            <a:ext cx="1676400" cy="914400"/>
          </a:xfrm>
          <a:prstGeom prst="rect">
            <a:avLst/>
          </a:prstGeom>
        </p:spPr>
      </p:pic>
      <p:pic>
        <p:nvPicPr>
          <p:cNvPr id="15" name="Graphic 14" descr="Group of people">
            <a:extLst>
              <a:ext uri="{FF2B5EF4-FFF2-40B4-BE49-F238E27FC236}">
                <a16:creationId xmlns:a16="http://schemas.microsoft.com/office/drawing/2014/main" id="{EC9A6970-8779-D442-B83D-D2528F0F8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24000" y="5076679"/>
            <a:ext cx="1894114" cy="914400"/>
          </a:xfrm>
          <a:prstGeom prst="rect">
            <a:avLst/>
          </a:prstGeom>
        </p:spPr>
      </p:pic>
      <p:pic>
        <p:nvPicPr>
          <p:cNvPr id="17" name="Graphic 16" descr="Building">
            <a:extLst>
              <a:ext uri="{FF2B5EF4-FFF2-40B4-BE49-F238E27FC236}">
                <a16:creationId xmlns:a16="http://schemas.microsoft.com/office/drawing/2014/main" id="{EE553726-B910-324D-933E-DCD3301043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24000" y="633164"/>
            <a:ext cx="1676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03DECD8-9279-9648-9C99-BFE8ACED6E84}"/>
              </a:ext>
            </a:extLst>
          </p:cNvPr>
          <p:cNvSpPr txBox="1"/>
          <p:nvPr/>
        </p:nvSpPr>
        <p:spPr>
          <a:xfrm>
            <a:off x="3788236" y="731186"/>
            <a:ext cx="680959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737 LGAs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DAA93A-FCEE-AC4F-B535-B6C59BDCF5DB}"/>
              </a:ext>
            </a:extLst>
          </p:cNvPr>
          <p:cNvSpPr txBox="1"/>
          <p:nvPr/>
        </p:nvSpPr>
        <p:spPr>
          <a:xfrm>
            <a:off x="3788236" y="1816319"/>
            <a:ext cx="680959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8,000+ Federal Electoral Wards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BC3B44-2434-2B4A-9B63-98CAB8BE904C}"/>
              </a:ext>
            </a:extLst>
          </p:cNvPr>
          <p:cNvSpPr txBox="1"/>
          <p:nvPr/>
        </p:nvSpPr>
        <p:spPr>
          <a:xfrm>
            <a:off x="3788236" y="3017999"/>
            <a:ext cx="680959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104,55 Communities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0E5DC2-4547-A44A-86A3-0726D5A1CFD8}"/>
              </a:ext>
            </a:extLst>
          </p:cNvPr>
          <p:cNvSpPr txBox="1"/>
          <p:nvPr/>
        </p:nvSpPr>
        <p:spPr>
          <a:xfrm>
            <a:off x="3788236" y="4091365"/>
            <a:ext cx="680959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10,571,776 Households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FDCC25-10E1-544E-A46B-C3B18B2E876E}"/>
              </a:ext>
            </a:extLst>
          </p:cNvPr>
          <p:cNvSpPr txBox="1"/>
          <p:nvPr/>
        </p:nvSpPr>
        <p:spPr>
          <a:xfrm>
            <a:off x="3788236" y="5179936"/>
            <a:ext cx="680959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44,330,514 Individuals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9907F2-EC2B-7D49-A2F3-2A5CC649C3E3}"/>
              </a:ext>
            </a:extLst>
          </p:cNvPr>
          <p:cNvSpPr txBox="1"/>
          <p:nvPr/>
        </p:nvSpPr>
        <p:spPr>
          <a:xfrm>
            <a:off x="4833257" y="186440"/>
            <a:ext cx="372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Summary of NSR as at 30</a:t>
            </a:r>
            <a:r>
              <a:rPr lang="en-US" b="1" baseline="30000" dirty="0"/>
              <a:t>th</a:t>
            </a:r>
            <a:r>
              <a:rPr lang="en-US" b="1" dirty="0"/>
              <a:t> Nov. 2021</a:t>
            </a:r>
          </a:p>
        </p:txBody>
      </p:sp>
    </p:spTree>
    <p:extLst>
      <p:ext uri="{BB962C8B-B14F-4D97-AF65-F5344CB8AC3E}">
        <p14:creationId xmlns:p14="http://schemas.microsoft.com/office/powerpoint/2010/main" val="291649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2F889C95-2016-4F24-9F35-F775D139560B}"/>
              </a:ext>
            </a:extLst>
          </p:cNvPr>
          <p:cNvSpPr/>
          <p:nvPr/>
        </p:nvSpPr>
        <p:spPr>
          <a:xfrm>
            <a:off x="936564" y="2896151"/>
            <a:ext cx="1978819" cy="1700213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NSR as at 30</a:t>
            </a:r>
            <a:r>
              <a:rPr lang="en-GB" sz="13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Nov. 2021</a:t>
            </a:r>
            <a:endParaRPr 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923ECB1-7E4D-4A20-846F-85E45774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996" y="186440"/>
            <a:ext cx="988455" cy="12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C682F1-F62C-4B8C-8F29-6DE58CBE40F0}"/>
              </a:ext>
            </a:extLst>
          </p:cNvPr>
          <p:cNvSpPr txBox="1"/>
          <p:nvPr/>
        </p:nvSpPr>
        <p:spPr>
          <a:xfrm>
            <a:off x="3902149" y="-3424"/>
            <a:ext cx="5901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NSR by State</a:t>
            </a:r>
            <a:endParaRPr lang="en-US" sz="30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8EDF96-00A6-425F-BB27-8B6876299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45266"/>
              </p:ext>
            </p:extLst>
          </p:nvPr>
        </p:nvGraphicFramePr>
        <p:xfrm>
          <a:off x="3176954" y="633045"/>
          <a:ext cx="6377354" cy="622493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352985">
                  <a:extLst>
                    <a:ext uri="{9D8B030D-6E8A-4147-A177-3AD203B41FA5}">
                      <a16:colId xmlns:a16="http://schemas.microsoft.com/office/drawing/2014/main" val="1820977991"/>
                    </a:ext>
                  </a:extLst>
                </a:gridCol>
                <a:gridCol w="1832168">
                  <a:extLst>
                    <a:ext uri="{9D8B030D-6E8A-4147-A177-3AD203B41FA5}">
                      <a16:colId xmlns:a16="http://schemas.microsoft.com/office/drawing/2014/main" val="1185357086"/>
                    </a:ext>
                  </a:extLst>
                </a:gridCol>
                <a:gridCol w="1691231">
                  <a:extLst>
                    <a:ext uri="{9D8B030D-6E8A-4147-A177-3AD203B41FA5}">
                      <a16:colId xmlns:a16="http://schemas.microsoft.com/office/drawing/2014/main" val="1280967313"/>
                    </a:ext>
                  </a:extLst>
                </a:gridCol>
                <a:gridCol w="1500970">
                  <a:extLst>
                    <a:ext uri="{9D8B030D-6E8A-4147-A177-3AD203B41FA5}">
                      <a16:colId xmlns:a16="http://schemas.microsoft.com/office/drawing/2014/main" val="1915418941"/>
                    </a:ext>
                  </a:extLst>
                </a:gridCol>
              </a:tblGrid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S/N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Households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Individuals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08776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ABIA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77,211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298,561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656533425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ADAMAWA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109,536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388,941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289058856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AKWA IBOM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279,566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1,293,147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827065879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4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ANAMBRA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232,013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1,223,478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917389953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BAUCHI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209,959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898,628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370061124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6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BAYELSA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156,979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600,574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103949063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7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BENUE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309,317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1,321,044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4177728803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8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BORNO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84,885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412,936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166343971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9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CROSS RIVER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94,435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475,263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867629372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10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DELTA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143,981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387,845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601797240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EBONYI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278,844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804,117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790938627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12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EDO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218,514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869,041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255704185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13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EKITI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49,914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193,413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615332821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14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ENUGU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91,653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329,882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040907373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FCT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179,619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687,525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562789862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16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GOMBE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117,364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542,045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996802890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17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IMO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139,192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641,293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821290879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18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JIGAWA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590,196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2,328,750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663156179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19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KADUNA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680,888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2,656,993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453272254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20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KANO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767,475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3,548,922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361100627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KATSINA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458,246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2,367,521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252538703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22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KEBBI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909,296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4,217,308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983966269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23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KOGI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325,828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1,420,575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958915557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24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KWARA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173,100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791,465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698111106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LAGOS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556,881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2,222,875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337645771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26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NASARAWA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499,081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1,868,037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247961146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27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NIGER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195,158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915,366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672408545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28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OGUN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140,711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458,990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131573303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29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ONDO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64,886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225,143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757495097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30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OSUN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155,227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518,112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544818799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OYO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65,973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247,243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844816394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32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PLATEAU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280,055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1,071,925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542048432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33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RIVERS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359,010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1,491,247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490483646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34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SOKOTO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358,698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1,338,397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1235262426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35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TARABA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104,238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351,339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3517824542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36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YOBE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135,680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650,351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2047253419"/>
                  </a:ext>
                </a:extLst>
              </a:tr>
              <a:tr h="158828"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37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ZAMFARA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>
                          <a:effectLst/>
                        </a:rPr>
                        <a:t>978,167</a:t>
                      </a:r>
                      <a:endParaRPr lang="en-NG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000" b="1" u="none" strike="noStrike" dirty="0">
                          <a:effectLst/>
                        </a:rPr>
                        <a:t>4,272,222</a:t>
                      </a:r>
                      <a:endParaRPr lang="en-NG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/>
                </a:tc>
                <a:extLst>
                  <a:ext uri="{0D108BD9-81ED-4DB2-BD59-A6C34878D82A}">
                    <a16:rowId xmlns:a16="http://schemas.microsoft.com/office/drawing/2014/main" val="714098746"/>
                  </a:ext>
                </a:extLst>
              </a:tr>
              <a:tr h="189473">
                <a:tc>
                  <a:txBody>
                    <a:bodyPr/>
                    <a:lstStyle/>
                    <a:p>
                      <a:pPr algn="l" fontAlgn="b"/>
                      <a:r>
                        <a:rPr lang="en-NG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NG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10,571,776</a:t>
                      </a:r>
                      <a:endParaRPr lang="en-NG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G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44,330,514</a:t>
                      </a:r>
                      <a:endParaRPr lang="en-NG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627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84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425E-D6D5-5741-9A43-4FB13C26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9" y="2885587"/>
            <a:ext cx="10515600" cy="888909"/>
          </a:xfrm>
        </p:spPr>
        <p:txBody>
          <a:bodyPr/>
          <a:lstStyle/>
          <a:p>
            <a:pPr algn="ctr"/>
            <a:r>
              <a:rPr lang="en-US" dirty="0"/>
              <a:t>COVID-19 RAPID RESPONSE REGISTER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51B90-3A09-8F4E-8821-87027ACA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9C1A-B36A-4061-BCD3-777E8F5C06DC}" type="datetime4">
              <a:rPr lang="en-US" smtClean="0"/>
              <a:t>January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7C0AA-3214-B84C-AEF3-5506DDE5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Social Safety Nets Coordinating Office (NASSCO)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E74CF-1E2C-1242-8489-FFB58ECF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29B-A6C2-4FE8-B77F-264ABB1A6F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7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51EEF18-8D5E-43AA-B95D-1A92A5F1B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33" y="304194"/>
            <a:ext cx="10680515" cy="9643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THE RAPID RESPONSE REGISTER FOR COVID 19 CASH TRANSFER</a:t>
            </a:r>
            <a:endParaRPr lang="en-W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663B8B-DC08-4BFE-91D3-1D7AF3BC9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72" y="1444520"/>
            <a:ext cx="7149364" cy="49561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800" dirty="0">
              <a:ea typeface="+mj-ea"/>
            </a:endParaRPr>
          </a:p>
          <a:p>
            <a:pPr marL="0" indent="0">
              <a:buNone/>
            </a:pPr>
            <a:r>
              <a:rPr lang="en-US" sz="2800" dirty="0">
                <a:ea typeface="+mj-ea"/>
              </a:rPr>
              <a:t>The “Rapid Response Register” – RRR</a:t>
            </a:r>
          </a:p>
          <a:p>
            <a:r>
              <a:rPr lang="en-US" sz="2800" dirty="0">
                <a:ea typeface="+mj-ea"/>
              </a:rPr>
              <a:t>A shock response framework </a:t>
            </a:r>
          </a:p>
          <a:p>
            <a:r>
              <a:rPr lang="en-US" sz="2800" dirty="0">
                <a:ea typeface="+mj-ea"/>
              </a:rPr>
              <a:t>Designed in collaboration with the World Bank to provide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a typeface="+mj-ea"/>
              </a:rPr>
              <a:t>Emergency Social Interventions </a:t>
            </a:r>
            <a:r>
              <a:rPr lang="en-US" sz="2800" dirty="0">
                <a:ea typeface="+mj-ea"/>
              </a:rPr>
              <a:t>to poor and vulnerable households in challenging circumstances (Natural disaster, epidemic, pandemic, economic downturn, </a:t>
            </a:r>
            <a:r>
              <a:rPr lang="en-US" sz="2800" dirty="0" err="1">
                <a:ea typeface="+mj-ea"/>
              </a:rPr>
              <a:t>etc</a:t>
            </a:r>
            <a:r>
              <a:rPr lang="en-US" sz="2800" dirty="0">
                <a:ea typeface="+mj-ea"/>
              </a:rPr>
              <a:t>)</a:t>
            </a:r>
          </a:p>
          <a:p>
            <a:endParaRPr lang="en-WS" sz="2800" dirty="0">
              <a:ea typeface="+mj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A875D-CC96-4D01-944B-D34E5F223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325" y="4160018"/>
            <a:ext cx="3416314" cy="2049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757319-7642-47E9-94F7-BA6748889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766" y="1719763"/>
            <a:ext cx="3810032" cy="21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1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63102928"/>
              </p:ext>
            </p:extLst>
          </p:nvPr>
        </p:nvGraphicFramePr>
        <p:xfrm>
          <a:off x="2200874" y="262492"/>
          <a:ext cx="89116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978939" y="3621073"/>
            <a:ext cx="1789402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/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Small businesses, 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street vendors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etty traders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897" y="229247"/>
            <a:ext cx="10354701" cy="701495"/>
          </a:xfrm>
        </p:spPr>
        <p:txBody>
          <a:bodyPr>
            <a:normAutofit/>
          </a:bodyPr>
          <a:lstStyle/>
          <a:p>
            <a:pPr algn="ctr"/>
            <a:r>
              <a:rPr lang="x-none" sz="3200" dirty="0">
                <a:solidFill>
                  <a:schemeClr val="accent6">
                    <a:lumMod val="50000"/>
                  </a:schemeClr>
                </a:solidFill>
              </a:rPr>
              <a:t>TARGET GROUP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539E7-B0D6-F245-B0B4-1F67CF35E258}"/>
              </a:ext>
            </a:extLst>
          </p:cNvPr>
          <p:cNvSpPr/>
          <p:nvPr/>
        </p:nvSpPr>
        <p:spPr>
          <a:xfrm>
            <a:off x="5933463" y="3621073"/>
            <a:ext cx="2133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Low wage employed individuals and families, daily laborers earning wages by engaging in construction and other forms of daily wage-based activities, employees of businesses involved in services, workers in different industries and 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manufacturing firms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taxi drivers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E37441-79D4-4346-BFB0-35AC92238F35}"/>
              </a:ext>
            </a:extLst>
          </p:cNvPr>
          <p:cNvSpPr/>
          <p:nvPr/>
        </p:nvSpPr>
        <p:spPr>
          <a:xfrm>
            <a:off x="8870958" y="3621073"/>
            <a:ext cx="2022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treet 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dwellers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, orphans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vulnerable children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PWDs, vulnerable families living in slum areas</a:t>
            </a:r>
          </a:p>
        </p:txBody>
      </p:sp>
    </p:spTree>
    <p:extLst>
      <p:ext uri="{BB962C8B-B14F-4D97-AF65-F5344CB8AC3E}">
        <p14:creationId xmlns:p14="http://schemas.microsoft.com/office/powerpoint/2010/main" val="318133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E69D31-357A-4F29-A470-BBA7E982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605" y="269742"/>
            <a:ext cx="9350288" cy="6449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SATELLITE TECHNOLOGY POVERTY MAPPING</a:t>
            </a:r>
            <a:endParaRPr lang="en-W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64AD64B-5072-4968-9788-EC372E2E82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766" y="1059366"/>
            <a:ext cx="9622127" cy="47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2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{3FB5EBFA-6828-374C-9B3C-4563E770C441}tf16401378</Template>
  <TotalTime>4097</TotalTime>
  <Words>917</Words>
  <Application>Microsoft Office PowerPoint</Application>
  <PresentationFormat>Widescreen</PresentationFormat>
  <Paragraphs>258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Office Theme</vt:lpstr>
      <vt:lpstr>   THE NATIONAL SOCIAL REGISTER &amp;  COVID-19 RAPID RESPONSE REGISTER  </vt:lpstr>
      <vt:lpstr>Social Register </vt:lpstr>
      <vt:lpstr>PowerPoint Presentation</vt:lpstr>
      <vt:lpstr>PowerPoint Presentation</vt:lpstr>
      <vt:lpstr>PowerPoint Presentation</vt:lpstr>
      <vt:lpstr>COVID-19 RAPID RESPONSE REGISTER</vt:lpstr>
      <vt:lpstr>THE RAPID RESPONSE REGISTER FOR COVID 19 CASH TRANSFER</vt:lpstr>
      <vt:lpstr>TARGET GROUP</vt:lpstr>
      <vt:lpstr>SATELLITE TECHNOLOGY POVERTY MAPPING</vt:lpstr>
      <vt:lpstr>RESULTS</vt:lpstr>
      <vt:lpstr>PowerPoint Presentation</vt:lpstr>
      <vt:lpstr>NASSP Scale-Up</vt:lpstr>
      <vt:lpstr>PowerPoint Presentation</vt:lpstr>
      <vt:lpstr>PowerPoint Presentation</vt:lpstr>
      <vt:lpstr>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Abdullahi Lawal</dc:creator>
  <cp:lastModifiedBy>Naomi Tietie</cp:lastModifiedBy>
  <cp:revision>91</cp:revision>
  <cp:lastPrinted>2021-12-14T14:55:01Z</cp:lastPrinted>
  <dcterms:created xsi:type="dcterms:W3CDTF">2019-04-05T10:13:49Z</dcterms:created>
  <dcterms:modified xsi:type="dcterms:W3CDTF">2022-01-24T14:54:03Z</dcterms:modified>
</cp:coreProperties>
</file>