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921" r:id="rId2"/>
    <p:sldId id="278" r:id="rId3"/>
    <p:sldId id="664" r:id="rId4"/>
    <p:sldId id="907" r:id="rId5"/>
    <p:sldId id="927" r:id="rId6"/>
    <p:sldId id="923" r:id="rId7"/>
    <p:sldId id="289" r:id="rId8"/>
    <p:sldId id="910" r:id="rId9"/>
    <p:sldId id="884" r:id="rId10"/>
    <p:sldId id="925" r:id="rId11"/>
    <p:sldId id="911" r:id="rId12"/>
    <p:sldId id="608" r:id="rId13"/>
    <p:sldId id="904" r:id="rId14"/>
    <p:sldId id="928" r:id="rId15"/>
    <p:sldId id="675" r:id="rId16"/>
    <p:sldId id="889" r:id="rId17"/>
    <p:sldId id="890" r:id="rId18"/>
    <p:sldId id="919" r:id="rId19"/>
    <p:sldId id="885" r:id="rId20"/>
    <p:sldId id="924" r:id="rId21"/>
    <p:sldId id="926" r:id="rId22"/>
  </p:sldIdLst>
  <p:sldSz cx="9144000" cy="6858000" type="screen4x3"/>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3151" autoAdjust="0"/>
  </p:normalViewPr>
  <p:slideViewPr>
    <p:cSldViewPr snapToGrid="0" snapToObjects="1">
      <p:cViewPr varScale="1">
        <p:scale>
          <a:sx n="70" d="100"/>
          <a:sy n="70" d="100"/>
        </p:scale>
        <p:origin x="132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81FB6-AC64-4669-BA90-00044604C0E8}" type="doc">
      <dgm:prSet loTypeId="urn:microsoft.com/office/officeart/2005/8/layout/hProcess9" loCatId="process" qsTypeId="urn:microsoft.com/office/officeart/2005/8/quickstyle/simple1" qsCatId="simple" csTypeId="urn:microsoft.com/office/officeart/2005/8/colors/colorful5" csCatId="colorful" phldr="1"/>
      <dgm:spPr/>
    </dgm:pt>
    <dgm:pt modelId="{8470642E-C489-4A02-AAD7-5B5F7E7B940F}">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SME verifications and accreditations, Champions of the UNIVERSE Entrepreneurship Boot Camp, Digital Content Strategy unveiled </a:t>
          </a:r>
        </a:p>
        <a:p>
          <a:pPr marL="0" lvl="0" defTabSz="622300">
            <a:lnSpc>
              <a:spcPct val="90000"/>
            </a:lnSpc>
            <a:spcBef>
              <a:spcPct val="0"/>
            </a:spcBef>
            <a:spcAft>
              <a:spcPct val="35000"/>
            </a:spcAft>
            <a:buNone/>
          </a:pPr>
          <a:endParaRPr lang="en-US" dirty="0"/>
        </a:p>
      </dgm:t>
    </dgm:pt>
    <dgm:pt modelId="{D600D825-0D76-4EC5-85C9-47664EF295FB}" type="parTrans" cxnId="{BABE89DF-F895-44EE-8ED7-491C752A30FB}">
      <dgm:prSet/>
      <dgm:spPr/>
      <dgm:t>
        <a:bodyPr/>
        <a:lstStyle/>
        <a:p>
          <a:endParaRPr lang="en-US"/>
        </a:p>
      </dgm:t>
    </dgm:pt>
    <dgm:pt modelId="{3722369A-DEE2-4694-9D52-CE861E4829A7}" type="sibTrans" cxnId="{BABE89DF-F895-44EE-8ED7-491C752A30FB}">
      <dgm:prSet/>
      <dgm:spPr/>
      <dgm:t>
        <a:bodyPr/>
        <a:lstStyle/>
        <a:p>
          <a:endParaRPr lang="en-US"/>
        </a:p>
      </dgm:t>
    </dgm:pt>
    <dgm:pt modelId="{3043B018-A6F4-4A32-8090-ABF84738D097}">
      <dgm:prSet phldrT="[Text]"/>
      <dgm:spPr/>
      <dgm:t>
        <a:bodyPr/>
        <a:lstStyle/>
        <a:p>
          <a:r>
            <a:rPr lang="en-US" dirty="0"/>
            <a:t>Community Enterprise Development Centers: Integrated Strategy with co-work spaces and </a:t>
          </a:r>
          <a:r>
            <a:rPr lang="en-US" dirty="0" err="1"/>
            <a:t>StartUP</a:t>
          </a:r>
          <a:r>
            <a:rPr lang="en-US" dirty="0"/>
            <a:t> HUBs</a:t>
          </a:r>
        </a:p>
      </dgm:t>
    </dgm:pt>
    <dgm:pt modelId="{76CDDD72-ECB8-45A6-ABAA-FAB7E8E81136}" type="parTrans" cxnId="{E8340FD8-FCFD-408B-A9E5-1880E560E417}">
      <dgm:prSet/>
      <dgm:spPr/>
      <dgm:t>
        <a:bodyPr/>
        <a:lstStyle/>
        <a:p>
          <a:endParaRPr lang="en-US"/>
        </a:p>
      </dgm:t>
    </dgm:pt>
    <dgm:pt modelId="{6FF38529-B2BB-4C60-82A6-6DD71EE55846}" type="sibTrans" cxnId="{E8340FD8-FCFD-408B-A9E5-1880E560E417}">
      <dgm:prSet/>
      <dgm:spPr/>
      <dgm:t>
        <a:bodyPr/>
        <a:lstStyle/>
        <a:p>
          <a:endParaRPr lang="en-US"/>
        </a:p>
      </dgm:t>
    </dgm:pt>
    <dgm:pt modelId="{33417D92-DD32-482A-AA36-7244EB861863}">
      <dgm:prSet phldrT="[Text]"/>
      <dgm:spPr/>
      <dgm:t>
        <a:bodyPr/>
        <a:lstStyle/>
        <a:p>
          <a:r>
            <a:rPr lang="en-US" dirty="0"/>
            <a:t>The Africa Enterprise Fund </a:t>
          </a:r>
        </a:p>
      </dgm:t>
    </dgm:pt>
    <dgm:pt modelId="{2DF3912F-F23A-483D-B7E8-3DADFE686605}" type="parTrans" cxnId="{FD241B2D-2F5D-4333-A24E-B3A1351F6C46}">
      <dgm:prSet/>
      <dgm:spPr/>
      <dgm:t>
        <a:bodyPr/>
        <a:lstStyle/>
        <a:p>
          <a:endParaRPr lang="en-US"/>
        </a:p>
      </dgm:t>
    </dgm:pt>
    <dgm:pt modelId="{9A496B99-538A-452F-A1AC-160A949F3504}" type="sibTrans" cxnId="{FD241B2D-2F5D-4333-A24E-B3A1351F6C46}">
      <dgm:prSet/>
      <dgm:spPr/>
      <dgm:t>
        <a:bodyPr/>
        <a:lstStyle/>
        <a:p>
          <a:endParaRPr lang="en-US"/>
        </a:p>
      </dgm:t>
    </dgm:pt>
    <dgm:pt modelId="{25E47A78-A02C-4642-BD5A-3E20B580B11C}">
      <dgm:prSet phldrT="[Text]"/>
      <dgm:spPr/>
      <dgm:t>
        <a:bodyPr/>
        <a:lstStyle/>
        <a:p>
          <a:r>
            <a:rPr lang="en-US" dirty="0"/>
            <a:t>The Innovation Campus and Startup Nigeria HUBs </a:t>
          </a:r>
        </a:p>
      </dgm:t>
    </dgm:pt>
    <dgm:pt modelId="{F21B3A4D-0FCC-4A82-8234-D8E2C6AF6E04}" type="parTrans" cxnId="{79B62ED9-F06F-4A2B-A5E1-3F00F1A05F59}">
      <dgm:prSet/>
      <dgm:spPr/>
      <dgm:t>
        <a:bodyPr/>
        <a:lstStyle/>
        <a:p>
          <a:endParaRPr lang="en-US"/>
        </a:p>
      </dgm:t>
    </dgm:pt>
    <dgm:pt modelId="{8F2D2DA0-45AE-4925-ABCB-B15EED48B314}" type="sibTrans" cxnId="{79B62ED9-F06F-4A2B-A5E1-3F00F1A05F59}">
      <dgm:prSet/>
      <dgm:spPr/>
      <dgm:t>
        <a:bodyPr/>
        <a:lstStyle/>
        <a:p>
          <a:endParaRPr lang="en-US"/>
        </a:p>
      </dgm:t>
    </dgm:pt>
    <dgm:pt modelId="{ADE4667E-8AD2-4B13-BEE5-07F0373502C5}">
      <dgm:prSet phldrT="[Text]"/>
      <dgm:spPr/>
      <dgm:t>
        <a:bodyPr/>
        <a:lstStyle/>
        <a:p>
          <a:r>
            <a:rPr lang="en-US" dirty="0"/>
            <a:t>The</a:t>
          </a:r>
          <a:r>
            <a:rPr lang="en-US" baseline="0" dirty="0"/>
            <a:t> Enterprise Strategy </a:t>
          </a:r>
          <a:endParaRPr lang="en-US" dirty="0"/>
        </a:p>
      </dgm:t>
    </dgm:pt>
    <dgm:pt modelId="{8CF881D9-9E29-4878-A663-C67AF936825F}" type="parTrans" cxnId="{6E1FC991-D55D-4CE7-AF22-640612DA4BFB}">
      <dgm:prSet/>
      <dgm:spPr/>
      <dgm:t>
        <a:bodyPr/>
        <a:lstStyle/>
        <a:p>
          <a:endParaRPr lang="en-US"/>
        </a:p>
      </dgm:t>
    </dgm:pt>
    <dgm:pt modelId="{2A6A0959-6487-45DD-932F-CDB5CF726E4A}" type="sibTrans" cxnId="{6E1FC991-D55D-4CE7-AF22-640612DA4BFB}">
      <dgm:prSet/>
      <dgm:spPr/>
      <dgm:t>
        <a:bodyPr/>
        <a:lstStyle/>
        <a:p>
          <a:endParaRPr lang="en-US"/>
        </a:p>
      </dgm:t>
    </dgm:pt>
    <dgm:pt modelId="{84DC51E4-1401-4F58-9E32-9A0B12B25DE5}" type="pres">
      <dgm:prSet presAssocID="{CD581FB6-AC64-4669-BA90-00044604C0E8}" presName="CompostProcess" presStyleCnt="0">
        <dgm:presLayoutVars>
          <dgm:dir/>
          <dgm:resizeHandles val="exact"/>
        </dgm:presLayoutVars>
      </dgm:prSet>
      <dgm:spPr/>
    </dgm:pt>
    <dgm:pt modelId="{D613616D-1EAB-4C4D-B195-E3FFF4E30E34}" type="pres">
      <dgm:prSet presAssocID="{CD581FB6-AC64-4669-BA90-00044604C0E8}" presName="arrow" presStyleLbl="bgShp" presStyleIdx="0" presStyleCnt="1"/>
      <dgm:spPr/>
    </dgm:pt>
    <dgm:pt modelId="{7CB4553C-1A6D-4F40-B698-97BDFCC1E916}" type="pres">
      <dgm:prSet presAssocID="{CD581FB6-AC64-4669-BA90-00044604C0E8}" presName="linearProcess" presStyleCnt="0"/>
      <dgm:spPr/>
    </dgm:pt>
    <dgm:pt modelId="{AB9D5787-7607-4D91-8901-68C96F52E4F0}" type="pres">
      <dgm:prSet presAssocID="{8470642E-C489-4A02-AAD7-5B5F7E7B940F}" presName="textNode" presStyleLbl="node1" presStyleIdx="0" presStyleCnt="5" custScaleX="136650">
        <dgm:presLayoutVars>
          <dgm:bulletEnabled val="1"/>
        </dgm:presLayoutVars>
      </dgm:prSet>
      <dgm:spPr/>
    </dgm:pt>
    <dgm:pt modelId="{51C3CD45-0592-4546-B193-25321FB524B3}" type="pres">
      <dgm:prSet presAssocID="{3722369A-DEE2-4694-9D52-CE861E4829A7}" presName="sibTrans" presStyleCnt="0"/>
      <dgm:spPr/>
    </dgm:pt>
    <dgm:pt modelId="{DF003162-44C3-4F16-A892-CAEC129C1A81}" type="pres">
      <dgm:prSet presAssocID="{3043B018-A6F4-4A32-8090-ABF84738D097}" presName="textNode" presStyleLbl="node1" presStyleIdx="1" presStyleCnt="5">
        <dgm:presLayoutVars>
          <dgm:bulletEnabled val="1"/>
        </dgm:presLayoutVars>
      </dgm:prSet>
      <dgm:spPr/>
    </dgm:pt>
    <dgm:pt modelId="{41AAAD48-2144-4F76-8090-AA7896911476}" type="pres">
      <dgm:prSet presAssocID="{6FF38529-B2BB-4C60-82A6-6DD71EE55846}" presName="sibTrans" presStyleCnt="0"/>
      <dgm:spPr/>
    </dgm:pt>
    <dgm:pt modelId="{2E89D34D-8D19-4AF3-879A-B30760089DD9}" type="pres">
      <dgm:prSet presAssocID="{33417D92-DD32-482A-AA36-7244EB861863}" presName="textNode" presStyleLbl="node1" presStyleIdx="2" presStyleCnt="5">
        <dgm:presLayoutVars>
          <dgm:bulletEnabled val="1"/>
        </dgm:presLayoutVars>
      </dgm:prSet>
      <dgm:spPr/>
    </dgm:pt>
    <dgm:pt modelId="{63944757-BAB4-4EA1-A378-0AAE5E2D4AC1}" type="pres">
      <dgm:prSet presAssocID="{9A496B99-538A-452F-A1AC-160A949F3504}" presName="sibTrans" presStyleCnt="0"/>
      <dgm:spPr/>
    </dgm:pt>
    <dgm:pt modelId="{9A2D849B-1AE1-4214-9B62-9BCA336E7DDD}" type="pres">
      <dgm:prSet presAssocID="{25E47A78-A02C-4642-BD5A-3E20B580B11C}" presName="textNode" presStyleLbl="node1" presStyleIdx="3" presStyleCnt="5">
        <dgm:presLayoutVars>
          <dgm:bulletEnabled val="1"/>
        </dgm:presLayoutVars>
      </dgm:prSet>
      <dgm:spPr/>
    </dgm:pt>
    <dgm:pt modelId="{4A6A3686-01C6-4444-BF3F-E0F632927090}" type="pres">
      <dgm:prSet presAssocID="{8F2D2DA0-45AE-4925-ABCB-B15EED48B314}" presName="sibTrans" presStyleCnt="0"/>
      <dgm:spPr/>
    </dgm:pt>
    <dgm:pt modelId="{50BC2B60-C9D9-481D-BE51-04DA4F4E0C80}" type="pres">
      <dgm:prSet presAssocID="{ADE4667E-8AD2-4B13-BEE5-07F0373502C5}" presName="textNode" presStyleLbl="node1" presStyleIdx="4" presStyleCnt="5">
        <dgm:presLayoutVars>
          <dgm:bulletEnabled val="1"/>
        </dgm:presLayoutVars>
      </dgm:prSet>
      <dgm:spPr/>
    </dgm:pt>
  </dgm:ptLst>
  <dgm:cxnLst>
    <dgm:cxn modelId="{748ABF10-646D-4950-B017-B2492F3588B9}" type="presOf" srcId="{8470642E-C489-4A02-AAD7-5B5F7E7B940F}" destId="{AB9D5787-7607-4D91-8901-68C96F52E4F0}" srcOrd="0" destOrd="0" presId="urn:microsoft.com/office/officeart/2005/8/layout/hProcess9"/>
    <dgm:cxn modelId="{FD241B2D-2F5D-4333-A24E-B3A1351F6C46}" srcId="{CD581FB6-AC64-4669-BA90-00044604C0E8}" destId="{33417D92-DD32-482A-AA36-7244EB861863}" srcOrd="2" destOrd="0" parTransId="{2DF3912F-F23A-483D-B7E8-3DADFE686605}" sibTransId="{9A496B99-538A-452F-A1AC-160A949F3504}"/>
    <dgm:cxn modelId="{4F270F8C-A95C-438A-8878-BBF1BB3B033D}" type="presOf" srcId="{CD581FB6-AC64-4669-BA90-00044604C0E8}" destId="{84DC51E4-1401-4F58-9E32-9A0B12B25DE5}" srcOrd="0" destOrd="0" presId="urn:microsoft.com/office/officeart/2005/8/layout/hProcess9"/>
    <dgm:cxn modelId="{9470BE8E-CC42-49DB-B66D-B09CFCF25E95}" type="presOf" srcId="{25E47A78-A02C-4642-BD5A-3E20B580B11C}" destId="{9A2D849B-1AE1-4214-9B62-9BCA336E7DDD}" srcOrd="0" destOrd="0" presId="urn:microsoft.com/office/officeart/2005/8/layout/hProcess9"/>
    <dgm:cxn modelId="{6E1FC991-D55D-4CE7-AF22-640612DA4BFB}" srcId="{CD581FB6-AC64-4669-BA90-00044604C0E8}" destId="{ADE4667E-8AD2-4B13-BEE5-07F0373502C5}" srcOrd="4" destOrd="0" parTransId="{8CF881D9-9E29-4878-A663-C67AF936825F}" sibTransId="{2A6A0959-6487-45DD-932F-CDB5CF726E4A}"/>
    <dgm:cxn modelId="{04898B9D-7BE1-413F-8E56-B1A41127A640}" type="presOf" srcId="{3043B018-A6F4-4A32-8090-ABF84738D097}" destId="{DF003162-44C3-4F16-A892-CAEC129C1A81}" srcOrd="0" destOrd="0" presId="urn:microsoft.com/office/officeart/2005/8/layout/hProcess9"/>
    <dgm:cxn modelId="{77E018C3-9854-469A-AEE0-1B3DABD4DFDA}" type="presOf" srcId="{33417D92-DD32-482A-AA36-7244EB861863}" destId="{2E89D34D-8D19-4AF3-879A-B30760089DD9}" srcOrd="0" destOrd="0" presId="urn:microsoft.com/office/officeart/2005/8/layout/hProcess9"/>
    <dgm:cxn modelId="{E8340FD8-FCFD-408B-A9E5-1880E560E417}" srcId="{CD581FB6-AC64-4669-BA90-00044604C0E8}" destId="{3043B018-A6F4-4A32-8090-ABF84738D097}" srcOrd="1" destOrd="0" parTransId="{76CDDD72-ECB8-45A6-ABAA-FAB7E8E81136}" sibTransId="{6FF38529-B2BB-4C60-82A6-6DD71EE55846}"/>
    <dgm:cxn modelId="{79B62ED9-F06F-4A2B-A5E1-3F00F1A05F59}" srcId="{CD581FB6-AC64-4669-BA90-00044604C0E8}" destId="{25E47A78-A02C-4642-BD5A-3E20B580B11C}" srcOrd="3" destOrd="0" parTransId="{F21B3A4D-0FCC-4A82-8234-D8E2C6AF6E04}" sibTransId="{8F2D2DA0-45AE-4925-ABCB-B15EED48B314}"/>
    <dgm:cxn modelId="{BABE89DF-F895-44EE-8ED7-491C752A30FB}" srcId="{CD581FB6-AC64-4669-BA90-00044604C0E8}" destId="{8470642E-C489-4A02-AAD7-5B5F7E7B940F}" srcOrd="0" destOrd="0" parTransId="{D600D825-0D76-4EC5-85C9-47664EF295FB}" sibTransId="{3722369A-DEE2-4694-9D52-CE861E4829A7}"/>
    <dgm:cxn modelId="{0E9D0FEA-ACAA-4BEB-80D2-FD6D1A2D903C}" type="presOf" srcId="{ADE4667E-8AD2-4B13-BEE5-07F0373502C5}" destId="{50BC2B60-C9D9-481D-BE51-04DA4F4E0C80}" srcOrd="0" destOrd="0" presId="urn:microsoft.com/office/officeart/2005/8/layout/hProcess9"/>
    <dgm:cxn modelId="{B1CCCAF7-E869-44C6-A267-17AFFF097E8B}" type="presParOf" srcId="{84DC51E4-1401-4F58-9E32-9A0B12B25DE5}" destId="{D613616D-1EAB-4C4D-B195-E3FFF4E30E34}" srcOrd="0" destOrd="0" presId="urn:microsoft.com/office/officeart/2005/8/layout/hProcess9"/>
    <dgm:cxn modelId="{BEB115B9-ACBB-4415-AA83-9261BF16A91A}" type="presParOf" srcId="{84DC51E4-1401-4F58-9E32-9A0B12B25DE5}" destId="{7CB4553C-1A6D-4F40-B698-97BDFCC1E916}" srcOrd="1" destOrd="0" presId="urn:microsoft.com/office/officeart/2005/8/layout/hProcess9"/>
    <dgm:cxn modelId="{E3FC4B7B-63DE-46B0-8444-B8DAAF3306CF}" type="presParOf" srcId="{7CB4553C-1A6D-4F40-B698-97BDFCC1E916}" destId="{AB9D5787-7607-4D91-8901-68C96F52E4F0}" srcOrd="0" destOrd="0" presId="urn:microsoft.com/office/officeart/2005/8/layout/hProcess9"/>
    <dgm:cxn modelId="{C813D8A9-95A1-48F4-B8F9-7E9BFD7F8B7A}" type="presParOf" srcId="{7CB4553C-1A6D-4F40-B698-97BDFCC1E916}" destId="{51C3CD45-0592-4546-B193-25321FB524B3}" srcOrd="1" destOrd="0" presId="urn:microsoft.com/office/officeart/2005/8/layout/hProcess9"/>
    <dgm:cxn modelId="{6B00CCC2-73FD-475B-8FDF-9680BD2282C3}" type="presParOf" srcId="{7CB4553C-1A6D-4F40-B698-97BDFCC1E916}" destId="{DF003162-44C3-4F16-A892-CAEC129C1A81}" srcOrd="2" destOrd="0" presId="urn:microsoft.com/office/officeart/2005/8/layout/hProcess9"/>
    <dgm:cxn modelId="{33DD7B12-96E9-40EB-AB54-002123E73C5A}" type="presParOf" srcId="{7CB4553C-1A6D-4F40-B698-97BDFCC1E916}" destId="{41AAAD48-2144-4F76-8090-AA7896911476}" srcOrd="3" destOrd="0" presId="urn:microsoft.com/office/officeart/2005/8/layout/hProcess9"/>
    <dgm:cxn modelId="{EC4E77F8-AB2E-4C4F-8961-F8B3EE7E6810}" type="presParOf" srcId="{7CB4553C-1A6D-4F40-B698-97BDFCC1E916}" destId="{2E89D34D-8D19-4AF3-879A-B30760089DD9}" srcOrd="4" destOrd="0" presId="urn:microsoft.com/office/officeart/2005/8/layout/hProcess9"/>
    <dgm:cxn modelId="{DEFB4243-EFF8-4ED6-B24F-FDFB5AEF472D}" type="presParOf" srcId="{7CB4553C-1A6D-4F40-B698-97BDFCC1E916}" destId="{63944757-BAB4-4EA1-A378-0AAE5E2D4AC1}" srcOrd="5" destOrd="0" presId="urn:microsoft.com/office/officeart/2005/8/layout/hProcess9"/>
    <dgm:cxn modelId="{683864B6-5EF5-4FA9-9A65-16DDFA2B7EB0}" type="presParOf" srcId="{7CB4553C-1A6D-4F40-B698-97BDFCC1E916}" destId="{9A2D849B-1AE1-4214-9B62-9BCA336E7DDD}" srcOrd="6" destOrd="0" presId="urn:microsoft.com/office/officeart/2005/8/layout/hProcess9"/>
    <dgm:cxn modelId="{231C2BDB-01D7-47E1-B755-93CE020151C7}" type="presParOf" srcId="{7CB4553C-1A6D-4F40-B698-97BDFCC1E916}" destId="{4A6A3686-01C6-4444-BF3F-E0F632927090}" srcOrd="7" destOrd="0" presId="urn:microsoft.com/office/officeart/2005/8/layout/hProcess9"/>
    <dgm:cxn modelId="{4F470CE6-E822-4E6E-B07B-7ABF3C947894}" type="presParOf" srcId="{7CB4553C-1A6D-4F40-B698-97BDFCC1E916}" destId="{50BC2B60-C9D9-481D-BE51-04DA4F4E0C80}"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B55046-2AF7-46E3-8F48-732DFDCE0B4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DEE31EE-E809-4BA1-B2AB-CFA60623113D}">
      <dgm:prSet/>
      <dgm:spPr/>
      <dgm:t>
        <a:bodyPr/>
        <a:lstStyle/>
        <a:p>
          <a:r>
            <a:rPr lang="en-US" dirty="0"/>
            <a:t>Accreditation and Verification of State SMEs including immediate jobs for verifying agents </a:t>
          </a:r>
        </a:p>
        <a:p>
          <a:endParaRPr lang="en-US" dirty="0"/>
        </a:p>
      </dgm:t>
    </dgm:pt>
    <dgm:pt modelId="{D75598DE-E818-453D-B43A-0F1E03867C86}" type="parTrans" cxnId="{FBCD5BC4-4843-44B0-8136-748E98DA0B5F}">
      <dgm:prSet/>
      <dgm:spPr/>
      <dgm:t>
        <a:bodyPr/>
        <a:lstStyle/>
        <a:p>
          <a:endParaRPr lang="en-US"/>
        </a:p>
      </dgm:t>
    </dgm:pt>
    <dgm:pt modelId="{662A7EB6-D250-472E-A92D-91B0812E0B62}" type="sibTrans" cxnId="{FBCD5BC4-4843-44B0-8136-748E98DA0B5F}">
      <dgm:prSet/>
      <dgm:spPr/>
      <dgm:t>
        <a:bodyPr/>
        <a:lstStyle/>
        <a:p>
          <a:endParaRPr lang="en-US"/>
        </a:p>
      </dgm:t>
    </dgm:pt>
    <dgm:pt modelId="{79DD13AD-74AD-4C68-8255-8467BD96D9DB}">
      <dgm:prSet/>
      <dgm:spPr/>
      <dgm:t>
        <a:bodyPr/>
        <a:lstStyle/>
        <a:p>
          <a:r>
            <a:rPr lang="en-US" dirty="0"/>
            <a:t>Special Sponsorship/ Grant for design and development of Community Enterprise Development Centers in select communities, tied to specific communities. </a:t>
          </a:r>
        </a:p>
      </dgm:t>
    </dgm:pt>
    <dgm:pt modelId="{CB0A7C94-9E29-4CA4-9E52-05221F9D32C1}" type="parTrans" cxnId="{28C19D88-B34D-4CC5-9C46-268412595CB7}">
      <dgm:prSet/>
      <dgm:spPr/>
      <dgm:t>
        <a:bodyPr/>
        <a:lstStyle/>
        <a:p>
          <a:endParaRPr lang="en-US"/>
        </a:p>
      </dgm:t>
    </dgm:pt>
    <dgm:pt modelId="{38334B60-56AF-42F7-BC7E-35264E6AD44D}" type="sibTrans" cxnId="{28C19D88-B34D-4CC5-9C46-268412595CB7}">
      <dgm:prSet/>
      <dgm:spPr/>
      <dgm:t>
        <a:bodyPr/>
        <a:lstStyle/>
        <a:p>
          <a:endParaRPr lang="en-US"/>
        </a:p>
      </dgm:t>
    </dgm:pt>
    <dgm:pt modelId="{A77C6136-2CDF-4526-B167-DD1B1F3DFA1A}">
      <dgm:prSet/>
      <dgm:spPr/>
      <dgm:t>
        <a:bodyPr/>
        <a:lstStyle/>
        <a:p>
          <a:r>
            <a:rPr lang="en-US" dirty="0"/>
            <a:t>Special Sponsorship / grant for set up of the digital content creation, bootcamp, accreditation and verification of SMEs across Nigeria and subsequently Africa. </a:t>
          </a:r>
        </a:p>
      </dgm:t>
    </dgm:pt>
    <dgm:pt modelId="{0431D5A3-C482-40E7-8A3F-7B4E891BEEC9}" type="parTrans" cxnId="{41D193B8-5B28-4884-99AD-12434F4F97E4}">
      <dgm:prSet/>
      <dgm:spPr/>
      <dgm:t>
        <a:bodyPr/>
        <a:lstStyle/>
        <a:p>
          <a:endParaRPr lang="en-US"/>
        </a:p>
      </dgm:t>
    </dgm:pt>
    <dgm:pt modelId="{71B7B7C7-E109-4E0D-B1A4-E160FA472D83}" type="sibTrans" cxnId="{41D193B8-5B28-4884-99AD-12434F4F97E4}">
      <dgm:prSet/>
      <dgm:spPr/>
      <dgm:t>
        <a:bodyPr/>
        <a:lstStyle/>
        <a:p>
          <a:endParaRPr lang="en-US"/>
        </a:p>
      </dgm:t>
    </dgm:pt>
    <dgm:pt modelId="{F5C5E545-BD2D-4164-99A2-9050F3BA86DD}">
      <dgm:prSet/>
      <dgm:spPr/>
      <dgm:t>
        <a:bodyPr/>
        <a:lstStyle/>
        <a:p>
          <a:r>
            <a:rPr lang="en-US" dirty="0"/>
            <a:t>Investment, Grant and sponsorship for State participants in the Champions of the Universe Entrepreneurship BOOTCAMP</a:t>
          </a:r>
        </a:p>
        <a:p>
          <a:r>
            <a:rPr lang="en-US" dirty="0"/>
            <a:t>Sponsorship of Scholarships for certifications to fund strategic interventions and Job creation across Nigeria and subsequently Africa. Tied to Sates or special students</a:t>
          </a:r>
        </a:p>
      </dgm:t>
    </dgm:pt>
    <dgm:pt modelId="{1DD61C45-F2E7-4B3C-9932-55FD404566D4}" type="parTrans" cxnId="{C11C6238-D579-4B70-8778-A211FD07ACC3}">
      <dgm:prSet/>
      <dgm:spPr/>
      <dgm:t>
        <a:bodyPr/>
        <a:lstStyle/>
        <a:p>
          <a:endParaRPr lang="en-US"/>
        </a:p>
      </dgm:t>
    </dgm:pt>
    <dgm:pt modelId="{A7E8D484-7BB1-4277-A0C4-81C797A4166E}" type="sibTrans" cxnId="{C11C6238-D579-4B70-8778-A211FD07ACC3}">
      <dgm:prSet/>
      <dgm:spPr/>
      <dgm:t>
        <a:bodyPr/>
        <a:lstStyle/>
        <a:p>
          <a:endParaRPr lang="en-US"/>
        </a:p>
      </dgm:t>
    </dgm:pt>
    <dgm:pt modelId="{B2C4962A-44F6-489C-B62D-AE60762D7AAC}" type="pres">
      <dgm:prSet presAssocID="{68B55046-2AF7-46E3-8F48-732DFDCE0B4A}" presName="vert0" presStyleCnt="0">
        <dgm:presLayoutVars>
          <dgm:dir/>
          <dgm:animOne val="branch"/>
          <dgm:animLvl val="lvl"/>
        </dgm:presLayoutVars>
      </dgm:prSet>
      <dgm:spPr/>
    </dgm:pt>
    <dgm:pt modelId="{2AD9DE0F-0AC2-461A-97C5-272AD1B0F712}" type="pres">
      <dgm:prSet presAssocID="{FDEE31EE-E809-4BA1-B2AB-CFA60623113D}" presName="thickLine" presStyleLbl="alignNode1" presStyleIdx="0" presStyleCnt="4"/>
      <dgm:spPr/>
    </dgm:pt>
    <dgm:pt modelId="{ABA3DD2B-5A5E-47B7-A735-B79289453001}" type="pres">
      <dgm:prSet presAssocID="{FDEE31EE-E809-4BA1-B2AB-CFA60623113D}" presName="horz1" presStyleCnt="0"/>
      <dgm:spPr/>
    </dgm:pt>
    <dgm:pt modelId="{3F730D86-4D66-4CF7-9A5F-38D48FACD087}" type="pres">
      <dgm:prSet presAssocID="{FDEE31EE-E809-4BA1-B2AB-CFA60623113D}" presName="tx1" presStyleLbl="revTx" presStyleIdx="0" presStyleCnt="4"/>
      <dgm:spPr/>
    </dgm:pt>
    <dgm:pt modelId="{728180F0-A654-4B5F-8CFD-C53569D823D0}" type="pres">
      <dgm:prSet presAssocID="{FDEE31EE-E809-4BA1-B2AB-CFA60623113D}" presName="vert1" presStyleCnt="0"/>
      <dgm:spPr/>
    </dgm:pt>
    <dgm:pt modelId="{9E183075-F7CD-4E52-8566-027C24797FD2}" type="pres">
      <dgm:prSet presAssocID="{79DD13AD-74AD-4C68-8255-8467BD96D9DB}" presName="thickLine" presStyleLbl="alignNode1" presStyleIdx="1" presStyleCnt="4"/>
      <dgm:spPr/>
    </dgm:pt>
    <dgm:pt modelId="{737A3D9C-EFED-42D6-8D91-D4E6D1FB1E41}" type="pres">
      <dgm:prSet presAssocID="{79DD13AD-74AD-4C68-8255-8467BD96D9DB}" presName="horz1" presStyleCnt="0"/>
      <dgm:spPr/>
    </dgm:pt>
    <dgm:pt modelId="{5809CD20-300B-4FA7-89B1-CC1B7A808793}" type="pres">
      <dgm:prSet presAssocID="{79DD13AD-74AD-4C68-8255-8467BD96D9DB}" presName="tx1" presStyleLbl="revTx" presStyleIdx="1" presStyleCnt="4"/>
      <dgm:spPr/>
    </dgm:pt>
    <dgm:pt modelId="{14EBDF3A-07C7-44C5-BC97-42A08AFFC9EC}" type="pres">
      <dgm:prSet presAssocID="{79DD13AD-74AD-4C68-8255-8467BD96D9DB}" presName="vert1" presStyleCnt="0"/>
      <dgm:spPr/>
    </dgm:pt>
    <dgm:pt modelId="{106AA74A-D495-4125-BBC1-8589FB025400}" type="pres">
      <dgm:prSet presAssocID="{A77C6136-2CDF-4526-B167-DD1B1F3DFA1A}" presName="thickLine" presStyleLbl="alignNode1" presStyleIdx="2" presStyleCnt="4"/>
      <dgm:spPr/>
    </dgm:pt>
    <dgm:pt modelId="{E60D8D2C-29E3-4599-AB88-C8C7F3030508}" type="pres">
      <dgm:prSet presAssocID="{A77C6136-2CDF-4526-B167-DD1B1F3DFA1A}" presName="horz1" presStyleCnt="0"/>
      <dgm:spPr/>
    </dgm:pt>
    <dgm:pt modelId="{69F59661-ADCC-4011-A12E-C7822925272D}" type="pres">
      <dgm:prSet presAssocID="{A77C6136-2CDF-4526-B167-DD1B1F3DFA1A}" presName="tx1" presStyleLbl="revTx" presStyleIdx="2" presStyleCnt="4"/>
      <dgm:spPr/>
    </dgm:pt>
    <dgm:pt modelId="{5B6CB7FA-AB69-4294-8072-8F615F7B9F0D}" type="pres">
      <dgm:prSet presAssocID="{A77C6136-2CDF-4526-B167-DD1B1F3DFA1A}" presName="vert1" presStyleCnt="0"/>
      <dgm:spPr/>
    </dgm:pt>
    <dgm:pt modelId="{E34A13C9-0C74-4579-B345-5C28C70DBA1A}" type="pres">
      <dgm:prSet presAssocID="{F5C5E545-BD2D-4164-99A2-9050F3BA86DD}" presName="thickLine" presStyleLbl="alignNode1" presStyleIdx="3" presStyleCnt="4"/>
      <dgm:spPr/>
    </dgm:pt>
    <dgm:pt modelId="{22E85345-C8A2-426A-9BF7-840EA2949AE1}" type="pres">
      <dgm:prSet presAssocID="{F5C5E545-BD2D-4164-99A2-9050F3BA86DD}" presName="horz1" presStyleCnt="0"/>
      <dgm:spPr/>
    </dgm:pt>
    <dgm:pt modelId="{4B8792F3-6ADC-4989-AB9B-276B1D34E61F}" type="pres">
      <dgm:prSet presAssocID="{F5C5E545-BD2D-4164-99A2-9050F3BA86DD}" presName="tx1" presStyleLbl="revTx" presStyleIdx="3" presStyleCnt="4"/>
      <dgm:spPr/>
    </dgm:pt>
    <dgm:pt modelId="{43697CE5-67D2-434A-B9D5-AC8279EBBFC2}" type="pres">
      <dgm:prSet presAssocID="{F5C5E545-BD2D-4164-99A2-9050F3BA86DD}" presName="vert1" presStyleCnt="0"/>
      <dgm:spPr/>
    </dgm:pt>
  </dgm:ptLst>
  <dgm:cxnLst>
    <dgm:cxn modelId="{49F57A31-E0CF-4F09-9288-E9D5B9978CFE}" type="presOf" srcId="{FDEE31EE-E809-4BA1-B2AB-CFA60623113D}" destId="{3F730D86-4D66-4CF7-9A5F-38D48FACD087}" srcOrd="0" destOrd="0" presId="urn:microsoft.com/office/officeart/2008/layout/LinedList"/>
    <dgm:cxn modelId="{C11C6238-D579-4B70-8778-A211FD07ACC3}" srcId="{68B55046-2AF7-46E3-8F48-732DFDCE0B4A}" destId="{F5C5E545-BD2D-4164-99A2-9050F3BA86DD}" srcOrd="3" destOrd="0" parTransId="{1DD61C45-F2E7-4B3C-9932-55FD404566D4}" sibTransId="{A7E8D484-7BB1-4277-A0C4-81C797A4166E}"/>
    <dgm:cxn modelId="{28C19D88-B34D-4CC5-9C46-268412595CB7}" srcId="{68B55046-2AF7-46E3-8F48-732DFDCE0B4A}" destId="{79DD13AD-74AD-4C68-8255-8467BD96D9DB}" srcOrd="1" destOrd="0" parTransId="{CB0A7C94-9E29-4CA4-9E52-05221F9D32C1}" sibTransId="{38334B60-56AF-42F7-BC7E-35264E6AD44D}"/>
    <dgm:cxn modelId="{41D193B8-5B28-4884-99AD-12434F4F97E4}" srcId="{68B55046-2AF7-46E3-8F48-732DFDCE0B4A}" destId="{A77C6136-2CDF-4526-B167-DD1B1F3DFA1A}" srcOrd="2" destOrd="0" parTransId="{0431D5A3-C482-40E7-8A3F-7B4E891BEEC9}" sibTransId="{71B7B7C7-E109-4E0D-B1A4-E160FA472D83}"/>
    <dgm:cxn modelId="{E1C09DBB-1EAB-45B2-92EC-FA98E9E1DBDA}" type="presOf" srcId="{F5C5E545-BD2D-4164-99A2-9050F3BA86DD}" destId="{4B8792F3-6ADC-4989-AB9B-276B1D34E61F}" srcOrd="0" destOrd="0" presId="urn:microsoft.com/office/officeart/2008/layout/LinedList"/>
    <dgm:cxn modelId="{FBCD5BC4-4843-44B0-8136-748E98DA0B5F}" srcId="{68B55046-2AF7-46E3-8F48-732DFDCE0B4A}" destId="{FDEE31EE-E809-4BA1-B2AB-CFA60623113D}" srcOrd="0" destOrd="0" parTransId="{D75598DE-E818-453D-B43A-0F1E03867C86}" sibTransId="{662A7EB6-D250-472E-A92D-91B0812E0B62}"/>
    <dgm:cxn modelId="{D8DA08C5-2EFE-4C96-9D18-E73E46BF66A5}" type="presOf" srcId="{68B55046-2AF7-46E3-8F48-732DFDCE0B4A}" destId="{B2C4962A-44F6-489C-B62D-AE60762D7AAC}" srcOrd="0" destOrd="0" presId="urn:microsoft.com/office/officeart/2008/layout/LinedList"/>
    <dgm:cxn modelId="{910D86EC-5477-4AB7-9BF4-3A8B172EEABE}" type="presOf" srcId="{79DD13AD-74AD-4C68-8255-8467BD96D9DB}" destId="{5809CD20-300B-4FA7-89B1-CC1B7A808793}" srcOrd="0" destOrd="0" presId="urn:microsoft.com/office/officeart/2008/layout/LinedList"/>
    <dgm:cxn modelId="{DD68B9F5-D1AC-48A6-AB37-3BDEBA15CF5A}" type="presOf" srcId="{A77C6136-2CDF-4526-B167-DD1B1F3DFA1A}" destId="{69F59661-ADCC-4011-A12E-C7822925272D}" srcOrd="0" destOrd="0" presId="urn:microsoft.com/office/officeart/2008/layout/LinedList"/>
    <dgm:cxn modelId="{3C9B4FE4-46A0-426A-91D2-BB367C2879D3}" type="presParOf" srcId="{B2C4962A-44F6-489C-B62D-AE60762D7AAC}" destId="{2AD9DE0F-0AC2-461A-97C5-272AD1B0F712}" srcOrd="0" destOrd="0" presId="urn:microsoft.com/office/officeart/2008/layout/LinedList"/>
    <dgm:cxn modelId="{54C88525-DFA4-40A9-8EDB-641F34593240}" type="presParOf" srcId="{B2C4962A-44F6-489C-B62D-AE60762D7AAC}" destId="{ABA3DD2B-5A5E-47B7-A735-B79289453001}" srcOrd="1" destOrd="0" presId="urn:microsoft.com/office/officeart/2008/layout/LinedList"/>
    <dgm:cxn modelId="{127B6829-E55D-4F96-93F9-27F820D01C23}" type="presParOf" srcId="{ABA3DD2B-5A5E-47B7-A735-B79289453001}" destId="{3F730D86-4D66-4CF7-9A5F-38D48FACD087}" srcOrd="0" destOrd="0" presId="urn:microsoft.com/office/officeart/2008/layout/LinedList"/>
    <dgm:cxn modelId="{ADAD0C8D-7539-4CDF-9F8F-DAFBB75219F5}" type="presParOf" srcId="{ABA3DD2B-5A5E-47B7-A735-B79289453001}" destId="{728180F0-A654-4B5F-8CFD-C53569D823D0}" srcOrd="1" destOrd="0" presId="urn:microsoft.com/office/officeart/2008/layout/LinedList"/>
    <dgm:cxn modelId="{2DEDB7C8-506A-4FC9-8C76-A93956280756}" type="presParOf" srcId="{B2C4962A-44F6-489C-B62D-AE60762D7AAC}" destId="{9E183075-F7CD-4E52-8566-027C24797FD2}" srcOrd="2" destOrd="0" presId="urn:microsoft.com/office/officeart/2008/layout/LinedList"/>
    <dgm:cxn modelId="{BF706AF7-C4AA-409A-AA2D-226B2491E74E}" type="presParOf" srcId="{B2C4962A-44F6-489C-B62D-AE60762D7AAC}" destId="{737A3D9C-EFED-42D6-8D91-D4E6D1FB1E41}" srcOrd="3" destOrd="0" presId="urn:microsoft.com/office/officeart/2008/layout/LinedList"/>
    <dgm:cxn modelId="{BCEE9E6F-CC21-4E51-B394-54B40A3F909F}" type="presParOf" srcId="{737A3D9C-EFED-42D6-8D91-D4E6D1FB1E41}" destId="{5809CD20-300B-4FA7-89B1-CC1B7A808793}" srcOrd="0" destOrd="0" presId="urn:microsoft.com/office/officeart/2008/layout/LinedList"/>
    <dgm:cxn modelId="{45B23411-E823-448F-9345-A5751D327ED4}" type="presParOf" srcId="{737A3D9C-EFED-42D6-8D91-D4E6D1FB1E41}" destId="{14EBDF3A-07C7-44C5-BC97-42A08AFFC9EC}" srcOrd="1" destOrd="0" presId="urn:microsoft.com/office/officeart/2008/layout/LinedList"/>
    <dgm:cxn modelId="{FBB3DBA5-6175-4D19-BA55-3965DB99FC8B}" type="presParOf" srcId="{B2C4962A-44F6-489C-B62D-AE60762D7AAC}" destId="{106AA74A-D495-4125-BBC1-8589FB025400}" srcOrd="4" destOrd="0" presId="urn:microsoft.com/office/officeart/2008/layout/LinedList"/>
    <dgm:cxn modelId="{792C518B-B54E-4BF1-86C8-2210F242A332}" type="presParOf" srcId="{B2C4962A-44F6-489C-B62D-AE60762D7AAC}" destId="{E60D8D2C-29E3-4599-AB88-C8C7F3030508}" srcOrd="5" destOrd="0" presId="urn:microsoft.com/office/officeart/2008/layout/LinedList"/>
    <dgm:cxn modelId="{6A25FECC-FB6E-4405-988F-29688B8EDF40}" type="presParOf" srcId="{E60D8D2C-29E3-4599-AB88-C8C7F3030508}" destId="{69F59661-ADCC-4011-A12E-C7822925272D}" srcOrd="0" destOrd="0" presId="urn:microsoft.com/office/officeart/2008/layout/LinedList"/>
    <dgm:cxn modelId="{639E8949-1181-422A-BA37-E9C746F3A655}" type="presParOf" srcId="{E60D8D2C-29E3-4599-AB88-C8C7F3030508}" destId="{5B6CB7FA-AB69-4294-8072-8F615F7B9F0D}" srcOrd="1" destOrd="0" presId="urn:microsoft.com/office/officeart/2008/layout/LinedList"/>
    <dgm:cxn modelId="{3778BC61-BF87-4E03-9EBF-45212BBE6510}" type="presParOf" srcId="{B2C4962A-44F6-489C-B62D-AE60762D7AAC}" destId="{E34A13C9-0C74-4579-B345-5C28C70DBA1A}" srcOrd="6" destOrd="0" presId="urn:microsoft.com/office/officeart/2008/layout/LinedList"/>
    <dgm:cxn modelId="{D6C58BDA-64F6-497E-919A-13ECE264E4D8}" type="presParOf" srcId="{B2C4962A-44F6-489C-B62D-AE60762D7AAC}" destId="{22E85345-C8A2-426A-9BF7-840EA2949AE1}" srcOrd="7" destOrd="0" presId="urn:microsoft.com/office/officeart/2008/layout/LinedList"/>
    <dgm:cxn modelId="{06D3F674-5ECD-4EF2-BE1D-9ADA7C1B9E12}" type="presParOf" srcId="{22E85345-C8A2-426A-9BF7-840EA2949AE1}" destId="{4B8792F3-6ADC-4989-AB9B-276B1D34E61F}" srcOrd="0" destOrd="0" presId="urn:microsoft.com/office/officeart/2008/layout/LinedList"/>
    <dgm:cxn modelId="{36708E32-33F9-4EFF-84F5-7C43BC57998F}" type="presParOf" srcId="{22E85345-C8A2-426A-9BF7-840EA2949AE1}" destId="{43697CE5-67D2-434A-B9D5-AC8279EBBFC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13616D-1EAB-4C4D-B195-E3FFF4E30E34}">
      <dsp:nvSpPr>
        <dsp:cNvPr id="0" name=""/>
        <dsp:cNvSpPr/>
      </dsp:nvSpPr>
      <dsp:spPr>
        <a:xfrm>
          <a:off x="591502" y="0"/>
          <a:ext cx="6703695" cy="543145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9D5787-7607-4D91-8901-68C96F52E4F0}">
      <dsp:nvSpPr>
        <dsp:cNvPr id="0" name=""/>
        <dsp:cNvSpPr/>
      </dsp:nvSpPr>
      <dsp:spPr>
        <a:xfrm>
          <a:off x="4450" y="1629437"/>
          <a:ext cx="1933892" cy="2172583"/>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a:t>SME verifications and accreditations, Champions of the UNIVERSE Entrepreneurship Boot Camp, Digital Content Strategy unveiled </a:t>
          </a:r>
        </a:p>
        <a:p>
          <a:pPr marL="0" lvl="0" algn="ctr" defTabSz="622300">
            <a:lnSpc>
              <a:spcPct val="90000"/>
            </a:lnSpc>
            <a:spcBef>
              <a:spcPct val="0"/>
            </a:spcBef>
            <a:spcAft>
              <a:spcPct val="35000"/>
            </a:spcAft>
            <a:buNone/>
          </a:pPr>
          <a:endParaRPr lang="en-US" sz="1300" kern="1200" dirty="0"/>
        </a:p>
      </dsp:txBody>
      <dsp:txXfrm>
        <a:off x="98855" y="1723842"/>
        <a:ext cx="1745082" cy="1983773"/>
      </dsp:txXfrm>
    </dsp:sp>
    <dsp:sp modelId="{DF003162-44C3-4F16-A892-CAEC129C1A81}">
      <dsp:nvSpPr>
        <dsp:cNvPr id="0" name=""/>
        <dsp:cNvSpPr/>
      </dsp:nvSpPr>
      <dsp:spPr>
        <a:xfrm>
          <a:off x="2009103" y="1629437"/>
          <a:ext cx="1415215" cy="2172583"/>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Community Enterprise Development Centers: Integrated Strategy with co-work spaces and </a:t>
          </a:r>
          <a:r>
            <a:rPr lang="en-US" sz="1300" kern="1200" dirty="0" err="1"/>
            <a:t>StartUP</a:t>
          </a:r>
          <a:r>
            <a:rPr lang="en-US" sz="1300" kern="1200" dirty="0"/>
            <a:t> HUBs</a:t>
          </a:r>
        </a:p>
      </dsp:txBody>
      <dsp:txXfrm>
        <a:off x="2078188" y="1698522"/>
        <a:ext cx="1277045" cy="2034413"/>
      </dsp:txXfrm>
    </dsp:sp>
    <dsp:sp modelId="{2E89D34D-8D19-4AF3-879A-B30760089DD9}">
      <dsp:nvSpPr>
        <dsp:cNvPr id="0" name=""/>
        <dsp:cNvSpPr/>
      </dsp:nvSpPr>
      <dsp:spPr>
        <a:xfrm>
          <a:off x="3495080" y="1629437"/>
          <a:ext cx="1415215" cy="2172583"/>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 Africa Enterprise Fund </a:t>
          </a:r>
        </a:p>
      </dsp:txBody>
      <dsp:txXfrm>
        <a:off x="3564165" y="1698522"/>
        <a:ext cx="1277045" cy="2034413"/>
      </dsp:txXfrm>
    </dsp:sp>
    <dsp:sp modelId="{9A2D849B-1AE1-4214-9B62-9BCA336E7DDD}">
      <dsp:nvSpPr>
        <dsp:cNvPr id="0" name=""/>
        <dsp:cNvSpPr/>
      </dsp:nvSpPr>
      <dsp:spPr>
        <a:xfrm>
          <a:off x="4981057" y="1629437"/>
          <a:ext cx="1415215" cy="2172583"/>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 Innovation Campus and Startup Nigeria HUBs </a:t>
          </a:r>
        </a:p>
      </dsp:txBody>
      <dsp:txXfrm>
        <a:off x="5050142" y="1698522"/>
        <a:ext cx="1277045" cy="2034413"/>
      </dsp:txXfrm>
    </dsp:sp>
    <dsp:sp modelId="{50BC2B60-C9D9-481D-BE51-04DA4F4E0C80}">
      <dsp:nvSpPr>
        <dsp:cNvPr id="0" name=""/>
        <dsp:cNvSpPr/>
      </dsp:nvSpPr>
      <dsp:spPr>
        <a:xfrm>
          <a:off x="6467033" y="1629437"/>
          <a:ext cx="1415215" cy="2172583"/>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The</a:t>
          </a:r>
          <a:r>
            <a:rPr lang="en-US" sz="1300" kern="1200" baseline="0" dirty="0"/>
            <a:t> Enterprise Strategy </a:t>
          </a:r>
          <a:endParaRPr lang="en-US" sz="1300" kern="1200" dirty="0"/>
        </a:p>
      </dsp:txBody>
      <dsp:txXfrm>
        <a:off x="6536118" y="1698522"/>
        <a:ext cx="1277045" cy="2034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9DE0F-0AC2-461A-97C5-272AD1B0F712}">
      <dsp:nvSpPr>
        <dsp:cNvPr id="0" name=""/>
        <dsp:cNvSpPr/>
      </dsp:nvSpPr>
      <dsp:spPr>
        <a:xfrm>
          <a:off x="0" y="0"/>
          <a:ext cx="53821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730D86-4D66-4CF7-9A5F-38D48FACD087}">
      <dsp:nvSpPr>
        <dsp:cNvPr id="0" name=""/>
        <dsp:cNvSpPr/>
      </dsp:nvSpPr>
      <dsp:spPr>
        <a:xfrm>
          <a:off x="0" y="0"/>
          <a:ext cx="5382107" cy="1006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Accreditation and Verification of State SMEs including immediate jobs for verifying agents </a:t>
          </a:r>
        </a:p>
        <a:p>
          <a:pPr marL="0" lvl="0" indent="0" algn="l" defTabSz="533400">
            <a:lnSpc>
              <a:spcPct val="90000"/>
            </a:lnSpc>
            <a:spcBef>
              <a:spcPct val="0"/>
            </a:spcBef>
            <a:spcAft>
              <a:spcPct val="35000"/>
            </a:spcAft>
            <a:buNone/>
          </a:pPr>
          <a:endParaRPr lang="en-US" sz="1200" kern="1200" dirty="0"/>
        </a:p>
      </dsp:txBody>
      <dsp:txXfrm>
        <a:off x="0" y="0"/>
        <a:ext cx="5382107" cy="1006931"/>
      </dsp:txXfrm>
    </dsp:sp>
    <dsp:sp modelId="{9E183075-F7CD-4E52-8566-027C24797FD2}">
      <dsp:nvSpPr>
        <dsp:cNvPr id="0" name=""/>
        <dsp:cNvSpPr/>
      </dsp:nvSpPr>
      <dsp:spPr>
        <a:xfrm>
          <a:off x="0" y="1006931"/>
          <a:ext cx="53821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09CD20-300B-4FA7-89B1-CC1B7A808793}">
      <dsp:nvSpPr>
        <dsp:cNvPr id="0" name=""/>
        <dsp:cNvSpPr/>
      </dsp:nvSpPr>
      <dsp:spPr>
        <a:xfrm>
          <a:off x="0" y="1006931"/>
          <a:ext cx="5382107" cy="1006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Special Sponsorship/ Grant for design and development of Community Enterprise Development Centers in select communities, tied to specific communities. </a:t>
          </a:r>
        </a:p>
      </dsp:txBody>
      <dsp:txXfrm>
        <a:off x="0" y="1006931"/>
        <a:ext cx="5382107" cy="1006931"/>
      </dsp:txXfrm>
    </dsp:sp>
    <dsp:sp modelId="{106AA74A-D495-4125-BBC1-8589FB025400}">
      <dsp:nvSpPr>
        <dsp:cNvPr id="0" name=""/>
        <dsp:cNvSpPr/>
      </dsp:nvSpPr>
      <dsp:spPr>
        <a:xfrm>
          <a:off x="0" y="2013863"/>
          <a:ext cx="53821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F59661-ADCC-4011-A12E-C7822925272D}">
      <dsp:nvSpPr>
        <dsp:cNvPr id="0" name=""/>
        <dsp:cNvSpPr/>
      </dsp:nvSpPr>
      <dsp:spPr>
        <a:xfrm>
          <a:off x="0" y="2013863"/>
          <a:ext cx="5382107" cy="1006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Special Sponsorship / grant for set up of the digital content creation, bootcamp, accreditation and verification of SMEs across Nigeria and subsequently Africa. </a:t>
          </a:r>
        </a:p>
      </dsp:txBody>
      <dsp:txXfrm>
        <a:off x="0" y="2013863"/>
        <a:ext cx="5382107" cy="1006931"/>
      </dsp:txXfrm>
    </dsp:sp>
    <dsp:sp modelId="{E34A13C9-0C74-4579-B345-5C28C70DBA1A}">
      <dsp:nvSpPr>
        <dsp:cNvPr id="0" name=""/>
        <dsp:cNvSpPr/>
      </dsp:nvSpPr>
      <dsp:spPr>
        <a:xfrm>
          <a:off x="0" y="3020795"/>
          <a:ext cx="5382107"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792F3-6ADC-4989-AB9B-276B1D34E61F}">
      <dsp:nvSpPr>
        <dsp:cNvPr id="0" name=""/>
        <dsp:cNvSpPr/>
      </dsp:nvSpPr>
      <dsp:spPr>
        <a:xfrm>
          <a:off x="0" y="3020795"/>
          <a:ext cx="5382107" cy="1006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Investment, Grant and sponsorship for State participants in the Champions of the Universe Entrepreneurship BOOTCAMP</a:t>
          </a:r>
        </a:p>
        <a:p>
          <a:pPr marL="0" lvl="0" indent="0" algn="l" defTabSz="533400">
            <a:lnSpc>
              <a:spcPct val="90000"/>
            </a:lnSpc>
            <a:spcBef>
              <a:spcPct val="0"/>
            </a:spcBef>
            <a:spcAft>
              <a:spcPct val="35000"/>
            </a:spcAft>
            <a:buNone/>
          </a:pPr>
          <a:r>
            <a:rPr lang="en-US" sz="1200" kern="1200" dirty="0"/>
            <a:t>Sponsorship of Scholarships for certifications to fund strategic interventions and Job creation across Nigeria and subsequently Africa. Tied to Sates or special students</a:t>
          </a:r>
        </a:p>
      </dsp:txBody>
      <dsp:txXfrm>
        <a:off x="0" y="3020795"/>
        <a:ext cx="5382107" cy="100693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4EB334-80B8-47C2-ACEC-4FA0F2E42E5D}" type="datetimeFigureOut">
              <a:rPr lang="en-US" smtClean="0"/>
              <a:t>12/15/2021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E12218-87D7-4661-90BE-96C39BC11B43}" type="slidenum">
              <a:rPr lang="en-US" smtClean="0"/>
              <a:t>‹#›</a:t>
            </a:fld>
            <a:endParaRPr lang="en-US"/>
          </a:p>
        </p:txBody>
      </p:sp>
    </p:spTree>
    <p:extLst>
      <p:ext uri="{BB962C8B-B14F-4D97-AF65-F5344CB8AC3E}">
        <p14:creationId xmlns:p14="http://schemas.microsoft.com/office/powerpoint/2010/main" val="99586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12218-87D7-4661-90BE-96C39BC11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36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12218-87D7-4661-90BE-96C39BC11B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20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4A436572-61A9-A04B-A1FD-20852609F837}"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A436572-61A9-A04B-A1FD-20852609F837}"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A436572-61A9-A04B-A1FD-20852609F837}"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A436572-61A9-A04B-A1FD-20852609F837}"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A436572-61A9-A04B-A1FD-20852609F837}"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4A436572-61A9-A04B-A1FD-20852609F837}"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4A436572-61A9-A04B-A1FD-20852609F837}" type="datetimeFigureOut">
              <a:rPr lang="en-GB" smtClean="0"/>
              <a:t>15/12/2021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4A436572-61A9-A04B-A1FD-20852609F837}" type="datetimeFigureOut">
              <a:rPr lang="en-GB" smtClean="0"/>
              <a:t>15/12/2021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436572-61A9-A04B-A1FD-20852609F837}" type="datetimeFigureOut">
              <a:rPr lang="en-GB" smtClean="0"/>
              <a:t>15/12/2021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A436572-61A9-A04B-A1FD-20852609F837}"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A436572-61A9-A04B-A1FD-20852609F837}"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8630FD1-FC70-C247-B2FA-73F9527E6042}"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436572-61A9-A04B-A1FD-20852609F837}" type="datetimeFigureOut">
              <a:rPr lang="en-GB" smtClean="0"/>
              <a:t>15/12/2021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630FD1-FC70-C247-B2FA-73F9527E6042}"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cid:f_ktk12dd1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cid:f_ktk12dd1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President@africanenterprise.institut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cid:f_ktk12dd10"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3C7FEC6-870E-413A-927A-387FAD4AD8F0}"/>
              </a:ext>
            </a:extLst>
          </p:cNvPr>
          <p:cNvSpPr>
            <a:spLocks noGrp="1"/>
          </p:cNvSpPr>
          <p:nvPr>
            <p:ph type="title"/>
          </p:nvPr>
        </p:nvSpPr>
        <p:spPr>
          <a:xfrm>
            <a:off x="395653" y="4756638"/>
            <a:ext cx="8354891" cy="930447"/>
          </a:xfrm>
        </p:spPr>
        <p:txBody>
          <a:bodyPr vert="horz" lIns="91440" tIns="45720" rIns="91440" bIns="45720" rtlCol="0" anchor="b">
            <a:normAutofit fontScale="90000"/>
          </a:bodyPr>
          <a:lstStyle/>
          <a:p>
            <a:pPr defTabSz="914400">
              <a:lnSpc>
                <a:spcPct val="90000"/>
              </a:lnSpc>
            </a:pPr>
            <a:r>
              <a:rPr lang="en-US" sz="4700" dirty="0">
                <a:solidFill>
                  <a:srgbClr val="FFFFFF"/>
                </a:solidFill>
              </a:rPr>
              <a:t>The African Enterprise Initiative </a:t>
            </a:r>
            <a:br>
              <a:rPr lang="en-US" sz="4700" dirty="0">
                <a:solidFill>
                  <a:srgbClr val="FFFFFF"/>
                </a:solidFill>
              </a:rPr>
            </a:br>
            <a:r>
              <a:rPr lang="en-US" sz="2000" dirty="0">
                <a:solidFill>
                  <a:srgbClr val="FFFFFF"/>
                </a:solidFill>
              </a:rPr>
              <a:t>repositioning African Business for the Global Market Place </a:t>
            </a:r>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25E1A549-6FF3-4928-A2F4-86E048882ADB}"/>
              </a:ext>
            </a:extLst>
          </p:cNvPr>
          <p:cNvPicPr>
            <a:picLocks noGrp="1" noChangeAspect="1"/>
          </p:cNvPicPr>
          <p:nvPr>
            <p:ph idx="1"/>
          </p:nvPr>
        </p:nvPicPr>
        <p:blipFill>
          <a:blip r:embed="rId2"/>
          <a:stretch>
            <a:fillRect/>
          </a:stretch>
        </p:blipFill>
        <p:spPr>
          <a:xfrm>
            <a:off x="240030" y="1021946"/>
            <a:ext cx="2569206" cy="2569206"/>
          </a:xfrm>
          <a:prstGeom prst="rect">
            <a:avLst/>
          </a:prstGeom>
        </p:spPr>
      </p:pic>
      <p:pic>
        <p:nvPicPr>
          <p:cNvPr id="8" name="Content Placeholder 2">
            <a:extLst>
              <a:ext uri="{FF2B5EF4-FFF2-40B4-BE49-F238E27FC236}">
                <a16:creationId xmlns:a16="http://schemas.microsoft.com/office/drawing/2014/main" id="{22F4C40A-CE46-4B21-BBD9-66F62A785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89296" y="1759363"/>
            <a:ext cx="2574993" cy="10943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77875F09-989E-4303-AD6C-745738972351}"/>
              </a:ext>
            </a:extLst>
          </p:cNvPr>
          <p:cNvPicPr>
            <a:picLocks noChangeAspect="1"/>
          </p:cNvPicPr>
          <p:nvPr/>
        </p:nvPicPr>
        <p:blipFill>
          <a:blip r:embed="rId4"/>
          <a:stretch>
            <a:fillRect/>
          </a:stretch>
        </p:blipFill>
        <p:spPr>
          <a:xfrm>
            <a:off x="6337293" y="917909"/>
            <a:ext cx="2567937" cy="2821908"/>
          </a:xfrm>
          <a:prstGeom prst="rect">
            <a:avLst/>
          </a:prstGeom>
        </p:spPr>
      </p:pic>
      <p:cxnSp>
        <p:nvCxnSpPr>
          <p:cNvPr id="27" name="Straight Connector 2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42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52D7-5D0D-4C4C-B7ED-0A180729F62F}"/>
              </a:ext>
            </a:extLst>
          </p:cNvPr>
          <p:cNvSpPr>
            <a:spLocks noGrp="1"/>
          </p:cNvSpPr>
          <p:nvPr>
            <p:ph type="title"/>
          </p:nvPr>
        </p:nvSpPr>
        <p:spPr>
          <a:xfrm>
            <a:off x="4625885" y="762482"/>
            <a:ext cx="4518095" cy="5342617"/>
          </a:xfrm>
        </p:spPr>
        <p:txBody>
          <a:bodyPr vert="horz" lIns="91440" tIns="45720" rIns="91440" bIns="45720" rtlCol="0" anchor="b">
            <a:normAutofit fontScale="90000"/>
          </a:bodyPr>
          <a:lstStyle/>
          <a:p>
            <a:pPr algn="l" defTabSz="914400">
              <a:lnSpc>
                <a:spcPct val="90000"/>
              </a:lnSpc>
            </a:pPr>
            <a:r>
              <a:rPr lang="en-US" sz="3600" dirty="0"/>
              <a:t>Project Triple E </a:t>
            </a:r>
            <a:br>
              <a:rPr lang="en-US" sz="3600" dirty="0"/>
            </a:br>
            <a:r>
              <a:rPr lang="en-US" sz="3600" b="1" dirty="0"/>
              <a:t>ENTREPRENEURSHIP</a:t>
            </a:r>
            <a:br>
              <a:rPr lang="en-US" sz="3600" dirty="0"/>
            </a:br>
            <a:br>
              <a:rPr lang="en-US" sz="3600" dirty="0"/>
            </a:br>
            <a:br>
              <a:rPr lang="en-US" sz="3600" dirty="0"/>
            </a:br>
            <a:br>
              <a:rPr lang="en-US" sz="3600" dirty="0"/>
            </a:br>
            <a:r>
              <a:rPr lang="en-US" sz="2000" b="1" dirty="0"/>
              <a:t>Business Apprenticeship Program</a:t>
            </a:r>
            <a:r>
              <a:rPr lang="en-US" sz="2000" dirty="0"/>
              <a:t>: certify and accredit 50,000 a year, business, trade and commercial apprentices across the Continent. A five-year program which produces fully funded, fully trained and fully engaged new businesspeople. Some recent new entrepreneurs and new businesspeople can be integrated in the program by taking the certification course.  </a:t>
            </a:r>
            <a:br>
              <a:rPr lang="en-US" sz="2000" dirty="0"/>
            </a:br>
            <a:br>
              <a:rPr lang="en-US" sz="2000" dirty="0"/>
            </a:br>
            <a:br>
              <a:rPr lang="en-US" sz="3600" dirty="0"/>
            </a:br>
            <a:endParaRPr lang="en-US" sz="3600" dirty="0"/>
          </a:p>
        </p:txBody>
      </p:sp>
      <p:sp>
        <p:nvSpPr>
          <p:cNvPr id="17"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47838CCE-90CB-490E-A4EF-53A02ACFDF0E}"/>
              </a:ext>
            </a:extLst>
          </p:cNvPr>
          <p:cNvPicPr>
            <a:picLocks noGrp="1" noChangeAspect="1"/>
          </p:cNvPicPr>
          <p:nvPr>
            <p:ph idx="1"/>
          </p:nvPr>
        </p:nvPicPr>
        <p:blipFill rotWithShape="1">
          <a:blip r:embed="rId2"/>
          <a:srcRect r="7536"/>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240940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D9609A5-DD2D-4F0F-8D7A-7836564933E0}"/>
              </a:ext>
            </a:extLst>
          </p:cNvPr>
          <p:cNvPicPr>
            <a:picLocks noChangeAspect="1"/>
          </p:cNvPicPr>
          <p:nvPr/>
        </p:nvPicPr>
        <p:blipFill rotWithShape="1">
          <a:blip r:embed="rId3"/>
          <a:srcRect r="29532" b="-2"/>
          <a:stretch/>
        </p:blipFill>
        <p:spPr>
          <a:xfrm>
            <a:off x="2432021" y="10"/>
            <a:ext cx="671198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73"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41754"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334896"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2" name="Title 1">
            <a:extLst>
              <a:ext uri="{FF2B5EF4-FFF2-40B4-BE49-F238E27FC236}">
                <a16:creationId xmlns:a16="http://schemas.microsoft.com/office/drawing/2014/main" id="{AEB2DA65-B235-4440-87B0-6CCF4612429E}"/>
              </a:ext>
            </a:extLst>
          </p:cNvPr>
          <p:cNvSpPr>
            <a:spLocks noGrp="1"/>
          </p:cNvSpPr>
          <p:nvPr>
            <p:ph type="title"/>
          </p:nvPr>
        </p:nvSpPr>
        <p:spPr>
          <a:xfrm>
            <a:off x="245745" y="626267"/>
            <a:ext cx="2578608" cy="1125728"/>
          </a:xfrm>
        </p:spPr>
        <p:txBody>
          <a:bodyPr anchor="b">
            <a:normAutofit fontScale="90000"/>
          </a:bodyPr>
          <a:lstStyle/>
          <a:p>
            <a:pPr>
              <a:lnSpc>
                <a:spcPct val="90000"/>
              </a:lnSpc>
            </a:pPr>
            <a:r>
              <a:rPr lang="en-US" altLang="en-US" sz="2400" b="1" dirty="0">
                <a:ea typeface="ＭＳ Ｐゴシック" panose="020B0600070205080204" pitchFamily="34" charset="-128"/>
              </a:rPr>
              <a:t>The African Enterprise  Innovation Campus </a:t>
            </a:r>
            <a:br>
              <a:rPr lang="en-US" altLang="en-US" sz="2400" dirty="0">
                <a:ea typeface="ＭＳ Ｐゴシック" panose="020B0600070205080204" pitchFamily="34" charset="-128"/>
              </a:rPr>
            </a:br>
            <a:endParaRPr lang="en-US" altLang="en-US" sz="2400" dirty="0">
              <a:ea typeface="ＭＳ Ｐゴシック" panose="020B0600070205080204" pitchFamily="34" charset="-128"/>
            </a:endParaRPr>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50317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FF213ED-8F98-4AB9-9400-EF82D0838A82}"/>
              </a:ext>
            </a:extLst>
          </p:cNvPr>
          <p:cNvSpPr>
            <a:spLocks noGrp="1"/>
          </p:cNvSpPr>
          <p:nvPr>
            <p:ph idx="1"/>
          </p:nvPr>
        </p:nvSpPr>
        <p:spPr>
          <a:xfrm>
            <a:off x="-6858" y="1751995"/>
            <a:ext cx="3249341" cy="4421221"/>
          </a:xfrm>
        </p:spPr>
        <p:txBody>
          <a:bodyPr anchor="t">
            <a:normAutofit fontScale="92500" lnSpcReduction="10000"/>
          </a:bodyPr>
          <a:lstStyle/>
          <a:p>
            <a:pPr marL="0" indent="0">
              <a:buNone/>
            </a:pPr>
            <a:r>
              <a:rPr lang="en-US" sz="1400" b="1" dirty="0"/>
              <a:t>HIGHLIGHS… </a:t>
            </a:r>
          </a:p>
          <a:p>
            <a:r>
              <a:rPr lang="en-US" sz="1400" dirty="0"/>
              <a:t>FMITI Collaboration in SME development in Strategic Interventions…</a:t>
            </a:r>
          </a:p>
          <a:p>
            <a:r>
              <a:rPr lang="en-US" sz="1400" dirty="0"/>
              <a:t>The African Enterprise Innovation Campus is designed to be a work hub innovation environment and co-workspace that will provide affordable business premises to one thousand entrepreneurship ventures in their early stage of business development. </a:t>
            </a:r>
          </a:p>
          <a:p>
            <a:r>
              <a:rPr lang="en-US" sz="1400" dirty="0"/>
              <a:t>Enterprise Development strategies for Federal and State Govts </a:t>
            </a:r>
          </a:p>
          <a:p>
            <a:r>
              <a:rPr lang="en-US" sz="1400" dirty="0"/>
              <a:t>Verification and accreditation of SMEs in the States </a:t>
            </a:r>
          </a:p>
          <a:p>
            <a:r>
              <a:rPr lang="en-US" sz="1400" dirty="0"/>
              <a:t>Enterprise Development Centers at the grass roots </a:t>
            </a:r>
          </a:p>
          <a:p>
            <a:r>
              <a:rPr lang="en-US" sz="1400" dirty="0"/>
              <a:t>Enterprise sustainable Funding and an AEI VENTURE FUND </a:t>
            </a:r>
          </a:p>
          <a:p>
            <a:r>
              <a:rPr lang="en-US" sz="1400" dirty="0"/>
              <a:t>Enterprise Bootcamps, studies, awards, certifications and accreditations </a:t>
            </a:r>
          </a:p>
          <a:p>
            <a:pPr marL="0" indent="0">
              <a:lnSpc>
                <a:spcPct val="90000"/>
              </a:lnSpc>
              <a:buFont typeface="Arial" panose="020B0604020202020204" pitchFamily="34" charset="0"/>
              <a:buNone/>
              <a:defRPr/>
            </a:pPr>
            <a:endParaRPr lang="en-US" sz="1400" dirty="0"/>
          </a:p>
          <a:p>
            <a:pPr>
              <a:lnSpc>
                <a:spcPct val="90000"/>
              </a:lnSpc>
              <a:defRPr/>
            </a:pPr>
            <a:endParaRPr lang="en-US" sz="1400" dirty="0"/>
          </a:p>
        </p:txBody>
      </p:sp>
      <p:pic>
        <p:nvPicPr>
          <p:cNvPr id="2" name="Picture 1">
            <a:extLst>
              <a:ext uri="{FF2B5EF4-FFF2-40B4-BE49-F238E27FC236}">
                <a16:creationId xmlns:a16="http://schemas.microsoft.com/office/drawing/2014/main" id="{E6DC5C3E-C1A9-45E8-AD9E-08FEE80FD78A}"/>
              </a:ext>
            </a:extLst>
          </p:cNvPr>
          <p:cNvPicPr>
            <a:picLocks noChangeAspect="1"/>
          </p:cNvPicPr>
          <p:nvPr/>
        </p:nvPicPr>
        <p:blipFill>
          <a:blip r:embed="rId4"/>
          <a:stretch>
            <a:fillRect/>
          </a:stretch>
        </p:blipFill>
        <p:spPr>
          <a:xfrm>
            <a:off x="6858" y="5617722"/>
            <a:ext cx="2425163" cy="1240277"/>
          </a:xfrm>
          <a:prstGeom prst="rect">
            <a:avLst/>
          </a:prstGeom>
        </p:spPr>
      </p:pic>
      <p:pic>
        <p:nvPicPr>
          <p:cNvPr id="5" name="Picture 4">
            <a:extLst>
              <a:ext uri="{FF2B5EF4-FFF2-40B4-BE49-F238E27FC236}">
                <a16:creationId xmlns:a16="http://schemas.microsoft.com/office/drawing/2014/main" id="{B053A76D-0C10-4A6D-95DF-6E64C93C276C}"/>
              </a:ext>
            </a:extLst>
          </p:cNvPr>
          <p:cNvPicPr>
            <a:picLocks noChangeAspect="1"/>
          </p:cNvPicPr>
          <p:nvPr/>
        </p:nvPicPr>
        <p:blipFill>
          <a:blip r:embed="rId5"/>
          <a:stretch>
            <a:fillRect/>
          </a:stretch>
        </p:blipFill>
        <p:spPr>
          <a:xfrm>
            <a:off x="7895700" y="131259"/>
            <a:ext cx="1248300" cy="1143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earing a suit and tie&#10;&#10;Description automatically generated">
            <a:extLst>
              <a:ext uri="{FF2B5EF4-FFF2-40B4-BE49-F238E27FC236}">
                <a16:creationId xmlns:a16="http://schemas.microsoft.com/office/drawing/2014/main" id="{65672826-AA68-43E3-9613-0FEF3F787598}"/>
              </a:ext>
            </a:extLst>
          </p:cNvPr>
          <p:cNvPicPr>
            <a:picLocks noChangeAspect="1"/>
          </p:cNvPicPr>
          <p:nvPr/>
        </p:nvPicPr>
        <p:blipFill rotWithShape="1">
          <a:blip r:embed="rId2"/>
          <a:srcRect r="-2" b="17330"/>
          <a:stretch/>
        </p:blipFill>
        <p:spPr>
          <a:xfrm>
            <a:off x="3606573" y="10"/>
            <a:ext cx="5537427" cy="6857990"/>
          </a:xfrm>
          <a:prstGeom prst="rect">
            <a:avLst/>
          </a:prstGeom>
        </p:spPr>
      </p:pic>
      <p:sp>
        <p:nvSpPr>
          <p:cNvPr id="13" name="Freeform: Shape 12">
            <a:extLst>
              <a:ext uri="{FF2B5EF4-FFF2-40B4-BE49-F238E27FC236}">
                <a16:creationId xmlns:a16="http://schemas.microsoft.com/office/drawing/2014/main" id="{16EA23B6-4B44-4D76-87BA-D81CE35ED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672589"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EEEAE0B-25B7-437B-B834-B70A93541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6072186"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850F5D-D96B-46AF-94CA-C9A0D41B43DF}"/>
              </a:ext>
            </a:extLst>
          </p:cNvPr>
          <p:cNvSpPr>
            <a:spLocks noGrp="1"/>
          </p:cNvSpPr>
          <p:nvPr>
            <p:ph type="title"/>
          </p:nvPr>
        </p:nvSpPr>
        <p:spPr>
          <a:xfrm>
            <a:off x="603504" y="365125"/>
            <a:ext cx="4634775" cy="1657466"/>
          </a:xfrm>
        </p:spPr>
        <p:txBody>
          <a:bodyPr vert="horz" lIns="91440" tIns="45720" rIns="91440" bIns="45720" rtlCol="0">
            <a:normAutofit fontScale="90000"/>
          </a:bodyPr>
          <a:lstStyle/>
          <a:p>
            <a:pPr defTabSz="914400">
              <a:lnSpc>
                <a:spcPct val="90000"/>
              </a:lnSpc>
            </a:pPr>
            <a:br>
              <a:rPr lang="en-US" sz="1100" dirty="0"/>
            </a:br>
            <a:br>
              <a:rPr lang="en-US" sz="1100" dirty="0"/>
            </a:br>
            <a:br>
              <a:rPr lang="en-US" sz="2700" dirty="0"/>
            </a:br>
            <a:r>
              <a:rPr lang="en-US" sz="2700" dirty="0"/>
              <a:t>Global Enterprise Strategy Initiative (GESI) </a:t>
            </a:r>
            <a:br>
              <a:rPr lang="en-US" sz="2700" dirty="0"/>
            </a:br>
            <a:r>
              <a:rPr lang="en-US" sz="1100" dirty="0"/>
              <a:t>POWERED BY </a:t>
            </a:r>
            <a:r>
              <a:rPr lang="en-US" sz="1100" i="1" dirty="0"/>
              <a:t> </a:t>
            </a:r>
            <a:br>
              <a:rPr lang="en-US" sz="1100" dirty="0"/>
            </a:br>
            <a:br>
              <a:rPr lang="en-US" sz="1100" dirty="0"/>
            </a:br>
            <a:br>
              <a:rPr lang="en-US" sz="1100" dirty="0"/>
            </a:br>
            <a:br>
              <a:rPr lang="en-US" sz="1100" dirty="0"/>
            </a:br>
            <a:br>
              <a:rPr lang="en-US" sz="1100" dirty="0"/>
            </a:br>
            <a:br>
              <a:rPr lang="en-US" sz="1100" dirty="0"/>
            </a:br>
            <a:endParaRPr lang="en-US" sz="1100" dirty="0"/>
          </a:p>
        </p:txBody>
      </p:sp>
      <p:sp>
        <p:nvSpPr>
          <p:cNvPr id="10" name="Content Placeholder 9">
            <a:extLst>
              <a:ext uri="{FF2B5EF4-FFF2-40B4-BE49-F238E27FC236}">
                <a16:creationId xmlns:a16="http://schemas.microsoft.com/office/drawing/2014/main" id="{C7997B10-7306-465D-B110-3CA8C39C3038}"/>
              </a:ext>
            </a:extLst>
          </p:cNvPr>
          <p:cNvSpPr>
            <a:spLocks noGrp="1"/>
          </p:cNvSpPr>
          <p:nvPr>
            <p:ph idx="1"/>
          </p:nvPr>
        </p:nvSpPr>
        <p:spPr>
          <a:xfrm>
            <a:off x="679621" y="2435701"/>
            <a:ext cx="3849546" cy="4154361"/>
          </a:xfrm>
        </p:spPr>
        <p:txBody>
          <a:bodyPr>
            <a:normAutofit/>
          </a:bodyPr>
          <a:lstStyle/>
          <a:p>
            <a:pPr marL="0" indent="0">
              <a:buNone/>
            </a:pPr>
            <a:br>
              <a:rPr lang="en-US" sz="1800" dirty="0"/>
            </a:br>
            <a:r>
              <a:rPr lang="en-US" sz="1800" dirty="0"/>
              <a:t>G 250 (global UNICORN program)</a:t>
            </a:r>
          </a:p>
          <a:p>
            <a:pPr marL="0" indent="0">
              <a:buNone/>
            </a:pPr>
            <a:r>
              <a:rPr lang="en-US" sz="1800" dirty="0"/>
              <a:t> </a:t>
            </a:r>
            <a:br>
              <a:rPr lang="en-US" sz="1800" dirty="0"/>
            </a:br>
            <a:r>
              <a:rPr lang="en-US" sz="1800" dirty="0"/>
              <a:t>E 1000 (elite millennials’ Entrepreneurship program) </a:t>
            </a:r>
          </a:p>
          <a:p>
            <a:pPr marL="0" indent="0">
              <a:buNone/>
            </a:pPr>
            <a:endParaRPr lang="en-US" sz="1800" dirty="0"/>
          </a:p>
          <a:p>
            <a:r>
              <a:rPr lang="en-US" altLang="en-US" sz="1800" dirty="0">
                <a:ea typeface="ＭＳ Ｐゴシック" panose="020B0600070205080204" pitchFamily="34" charset="-128"/>
              </a:rPr>
              <a:t>Access to Technology </a:t>
            </a:r>
          </a:p>
          <a:p>
            <a:r>
              <a:rPr lang="en-US" altLang="en-US" sz="1800" dirty="0">
                <a:ea typeface="ＭＳ Ｐゴシック" panose="020B0600070205080204" pitchFamily="34" charset="-128"/>
              </a:rPr>
              <a:t>Access to Global Capital </a:t>
            </a:r>
          </a:p>
          <a:p>
            <a:r>
              <a:rPr lang="en-US" altLang="en-US" sz="1800" dirty="0">
                <a:ea typeface="ＭＳ Ｐゴシック" panose="020B0600070205080204" pitchFamily="34" charset="-128"/>
              </a:rPr>
              <a:t>Access to Global Markets</a:t>
            </a:r>
          </a:p>
          <a:p>
            <a:r>
              <a:rPr lang="en-US" altLang="en-US" sz="1800" dirty="0">
                <a:ea typeface="ＭＳ Ｐゴシック" panose="020B0600070205080204" pitchFamily="34" charset="-128"/>
              </a:rPr>
              <a:t>Access to Strategic Partnerships</a:t>
            </a:r>
          </a:p>
          <a:p>
            <a:r>
              <a:rPr lang="en-US" sz="1800" dirty="0">
                <a:ea typeface="ＭＳ Ｐゴシック" panose="020B0600070205080204" pitchFamily="34" charset="-128"/>
              </a:rPr>
              <a:t>Access to Global Opportunities </a:t>
            </a:r>
          </a:p>
          <a:p>
            <a:r>
              <a:rPr lang="en-US" sz="1800" dirty="0">
                <a:ea typeface="ＭＳ Ｐゴシック" panose="020B0600070205080204" pitchFamily="34" charset="-128"/>
              </a:rPr>
              <a:t>Access to Global Talent </a:t>
            </a:r>
            <a:endParaRPr lang="en-US" sz="1700" dirty="0"/>
          </a:p>
        </p:txBody>
      </p:sp>
      <p:pic>
        <p:nvPicPr>
          <p:cNvPr id="6" name="Picture 5">
            <a:extLst>
              <a:ext uri="{FF2B5EF4-FFF2-40B4-BE49-F238E27FC236}">
                <a16:creationId xmlns:a16="http://schemas.microsoft.com/office/drawing/2014/main" id="{69092ADE-0147-4BFF-865B-95353773A07F}"/>
              </a:ext>
            </a:extLst>
          </p:cNvPr>
          <p:cNvPicPr>
            <a:picLocks noChangeAspect="1"/>
          </p:cNvPicPr>
          <p:nvPr/>
        </p:nvPicPr>
        <p:blipFill>
          <a:blip r:embed="rId3"/>
          <a:stretch>
            <a:fillRect/>
          </a:stretch>
        </p:blipFill>
        <p:spPr>
          <a:xfrm>
            <a:off x="96928" y="6050746"/>
            <a:ext cx="692944" cy="807244"/>
          </a:xfrm>
          <a:prstGeom prst="rect">
            <a:avLst/>
          </a:prstGeom>
        </p:spPr>
      </p:pic>
      <p:pic>
        <p:nvPicPr>
          <p:cNvPr id="3" name="Picture 2" descr="Logo&#10;&#10;Description automatically generated">
            <a:extLst>
              <a:ext uri="{FF2B5EF4-FFF2-40B4-BE49-F238E27FC236}">
                <a16:creationId xmlns:a16="http://schemas.microsoft.com/office/drawing/2014/main" id="{4C110E9A-B8B2-422D-8D58-E8A9374F22F2}"/>
              </a:ext>
            </a:extLst>
          </p:cNvPr>
          <p:cNvPicPr>
            <a:picLocks noChangeAspect="1"/>
          </p:cNvPicPr>
          <p:nvPr/>
        </p:nvPicPr>
        <p:blipFill>
          <a:blip r:embed="rId4"/>
          <a:stretch>
            <a:fillRect/>
          </a:stretch>
        </p:blipFill>
        <p:spPr>
          <a:xfrm>
            <a:off x="1792051" y="1432288"/>
            <a:ext cx="2257679" cy="780883"/>
          </a:xfrm>
          <a:prstGeom prst="rect">
            <a:avLst/>
          </a:prstGeom>
        </p:spPr>
      </p:pic>
    </p:spTree>
    <p:extLst>
      <p:ext uri="{BB962C8B-B14F-4D97-AF65-F5344CB8AC3E}">
        <p14:creationId xmlns:p14="http://schemas.microsoft.com/office/powerpoint/2010/main" val="3584043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dustrial Park Archives | Page 2 of 3 | Airport Property">
            <a:extLst>
              <a:ext uri="{FF2B5EF4-FFF2-40B4-BE49-F238E27FC236}">
                <a16:creationId xmlns:a16="http://schemas.microsoft.com/office/drawing/2014/main" id="{70404DBE-1837-4C26-9ECF-7A32065E7E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236" r="-3" b="9886"/>
          <a:stretch/>
        </p:blipFill>
        <p:spPr bwMode="auto">
          <a:xfrm>
            <a:off x="4444680" y="10"/>
            <a:ext cx="469931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5DF8933-EDEB-4F82-8877-DD730301D6E2}"/>
              </a:ext>
            </a:extLst>
          </p:cNvPr>
          <p:cNvPicPr>
            <a:picLocks noChangeAspect="1"/>
          </p:cNvPicPr>
          <p:nvPr/>
        </p:nvPicPr>
        <p:blipFill rotWithShape="1">
          <a:blip r:embed="rId3"/>
          <a:srcRect t="5063" r="-5" b="7250"/>
          <a:stretch/>
        </p:blipFill>
        <p:spPr>
          <a:xfrm>
            <a:off x="5238204" y="2286000"/>
            <a:ext cx="3905796"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4" name="Picture 3">
            <a:extLst>
              <a:ext uri="{FF2B5EF4-FFF2-40B4-BE49-F238E27FC236}">
                <a16:creationId xmlns:a16="http://schemas.microsoft.com/office/drawing/2014/main" id="{BE2715CA-527D-4ACF-BABA-3312E3655F0B}"/>
              </a:ext>
            </a:extLst>
          </p:cNvPr>
          <p:cNvPicPr>
            <a:picLocks noChangeAspect="1"/>
          </p:cNvPicPr>
          <p:nvPr/>
        </p:nvPicPr>
        <p:blipFill rotWithShape="1">
          <a:blip r:embed="rId4"/>
          <a:srcRect l="13333" r="15285" b="3"/>
          <a:stretch/>
        </p:blipFill>
        <p:spPr>
          <a:xfrm>
            <a:off x="6035713" y="4572000"/>
            <a:ext cx="3108287"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74"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92652"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26998"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89642F-183C-448E-974F-5C1F5E79B991}"/>
              </a:ext>
            </a:extLst>
          </p:cNvPr>
          <p:cNvSpPr>
            <a:spLocks noGrp="1"/>
          </p:cNvSpPr>
          <p:nvPr>
            <p:ph type="title"/>
          </p:nvPr>
        </p:nvSpPr>
        <p:spPr>
          <a:xfrm>
            <a:off x="286604" y="365125"/>
            <a:ext cx="4235390" cy="1325563"/>
          </a:xfrm>
        </p:spPr>
        <p:txBody>
          <a:bodyPr>
            <a:normAutofit fontScale="90000"/>
          </a:bodyPr>
          <a:lstStyle/>
          <a:p>
            <a:pPr>
              <a:lnSpc>
                <a:spcPct val="90000"/>
              </a:lnSpc>
            </a:pPr>
            <a:r>
              <a:rPr lang="en-US" sz="2800" dirty="0"/>
              <a:t>Community Enterprise Development Centers with Co-Work spaces and Mini Industrial Estates  </a:t>
            </a:r>
          </a:p>
        </p:txBody>
      </p:sp>
      <p:sp>
        <p:nvSpPr>
          <p:cNvPr id="3" name="Content Placeholder 2">
            <a:extLst>
              <a:ext uri="{FF2B5EF4-FFF2-40B4-BE49-F238E27FC236}">
                <a16:creationId xmlns:a16="http://schemas.microsoft.com/office/drawing/2014/main" id="{E7245FAD-2647-4700-850D-CFEADB556200}"/>
              </a:ext>
            </a:extLst>
          </p:cNvPr>
          <p:cNvSpPr>
            <a:spLocks noGrp="1"/>
          </p:cNvSpPr>
          <p:nvPr>
            <p:ph idx="1"/>
          </p:nvPr>
        </p:nvSpPr>
        <p:spPr>
          <a:xfrm>
            <a:off x="628650" y="2021249"/>
            <a:ext cx="4280673" cy="4155713"/>
          </a:xfrm>
        </p:spPr>
        <p:txBody>
          <a:bodyPr>
            <a:normAutofit/>
          </a:bodyPr>
          <a:lstStyle/>
          <a:p>
            <a:pPr>
              <a:lnSpc>
                <a:spcPct val="90000"/>
              </a:lnSpc>
            </a:pPr>
            <a:r>
              <a:rPr lang="en-US" sz="1400"/>
              <a:t>Each LGA African Enterprise Clinic will be affiliated to a mini-industrial estate to provide co-work, co-location and shared services for new and existing entrepreneurs, SMEs and micro businesses.</a:t>
            </a:r>
          </a:p>
          <a:p>
            <a:pPr>
              <a:lnSpc>
                <a:spcPct val="90000"/>
              </a:lnSpc>
            </a:pPr>
            <a:r>
              <a:rPr lang="en-US" sz="1400"/>
              <a:t>Mini-industrial Estates will be of five types…</a:t>
            </a:r>
          </a:p>
          <a:p>
            <a:pPr>
              <a:lnSpc>
                <a:spcPct val="90000"/>
              </a:lnSpc>
            </a:pPr>
            <a:r>
              <a:rPr lang="en-US" sz="1400" b="1"/>
              <a:t>Creative</a:t>
            </a:r>
            <a:r>
              <a:rPr lang="en-US" sz="1400"/>
              <a:t> (fashion, movies, music, beauty, sports, media, entertainment)  </a:t>
            </a:r>
          </a:p>
          <a:p>
            <a:pPr>
              <a:lnSpc>
                <a:spcPct val="90000"/>
              </a:lnSpc>
            </a:pPr>
            <a:r>
              <a:rPr lang="en-US" sz="1400" b="1"/>
              <a:t>Technology </a:t>
            </a:r>
            <a:r>
              <a:rPr lang="en-US" sz="1400"/>
              <a:t>( fintech, edtech, Logitech, medtech, regtech)  </a:t>
            </a:r>
          </a:p>
          <a:p>
            <a:pPr>
              <a:lnSpc>
                <a:spcPct val="90000"/>
              </a:lnSpc>
            </a:pPr>
            <a:r>
              <a:rPr lang="en-US" sz="1400" b="1"/>
              <a:t>Micro Manufacturing </a:t>
            </a:r>
            <a:r>
              <a:rPr lang="en-US" sz="1400"/>
              <a:t>( toothpicks, school bags, school shoes, spare parts, buttons, pencils, chuck, agric-processing, food processing)  </a:t>
            </a:r>
          </a:p>
          <a:p>
            <a:pPr>
              <a:lnSpc>
                <a:spcPct val="90000"/>
              </a:lnSpc>
            </a:pPr>
            <a:r>
              <a:rPr lang="en-US" sz="1400" b="1"/>
              <a:t>Energy </a:t>
            </a:r>
            <a:r>
              <a:rPr lang="en-US" sz="1400"/>
              <a:t>( renewable batteries, renewable technology ) </a:t>
            </a:r>
          </a:p>
          <a:p>
            <a:pPr>
              <a:lnSpc>
                <a:spcPct val="90000"/>
              </a:lnSpc>
            </a:pPr>
            <a:r>
              <a:rPr lang="en-US" sz="1400" b="1"/>
              <a:t>Services</a:t>
            </a:r>
            <a:r>
              <a:rPr lang="en-US" sz="1400"/>
              <a:t> ( legal, accounting, technical, home &amp; building  maintenance, grooming, wedding, events, consulting, life coaches, public speaking) </a:t>
            </a:r>
          </a:p>
        </p:txBody>
      </p:sp>
    </p:spTree>
    <p:extLst>
      <p:ext uri="{BB962C8B-B14F-4D97-AF65-F5344CB8AC3E}">
        <p14:creationId xmlns:p14="http://schemas.microsoft.com/office/powerpoint/2010/main" val="36307872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F5E6-D754-45DE-A58E-705A77865E47}"/>
              </a:ext>
            </a:extLst>
          </p:cNvPr>
          <p:cNvSpPr>
            <a:spLocks noGrp="1"/>
          </p:cNvSpPr>
          <p:nvPr>
            <p:ph type="title"/>
          </p:nvPr>
        </p:nvSpPr>
        <p:spPr>
          <a:xfrm>
            <a:off x="491490" y="365125"/>
            <a:ext cx="3840085" cy="1692794"/>
          </a:xfrm>
        </p:spPr>
        <p:txBody>
          <a:bodyPr>
            <a:normAutofit/>
          </a:bodyPr>
          <a:lstStyle/>
          <a:p>
            <a:pPr>
              <a:lnSpc>
                <a:spcPct val="90000"/>
              </a:lnSpc>
            </a:pPr>
            <a:r>
              <a:rPr lang="en-US" sz="3700"/>
              <a:t>Enterprise Development Strategy</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BE9070-7B51-4BE5-B0CA-E38A7EF1BACB}"/>
              </a:ext>
            </a:extLst>
          </p:cNvPr>
          <p:cNvSpPr>
            <a:spLocks noGrp="1"/>
          </p:cNvSpPr>
          <p:nvPr>
            <p:ph idx="1"/>
          </p:nvPr>
        </p:nvSpPr>
        <p:spPr>
          <a:xfrm>
            <a:off x="491490" y="2575034"/>
            <a:ext cx="3840085" cy="3462228"/>
          </a:xfrm>
        </p:spPr>
        <p:txBody>
          <a:bodyPr>
            <a:normAutofit/>
          </a:bodyPr>
          <a:lstStyle/>
          <a:p>
            <a:pPr>
              <a:lnSpc>
                <a:spcPct val="90000"/>
              </a:lnSpc>
            </a:pPr>
            <a:r>
              <a:rPr lang="en-US" sz="1600" dirty="0"/>
              <a:t>70% of SME loans are turned down, 80% of winners are defaulting: CAPACITY is Lacking </a:t>
            </a:r>
          </a:p>
          <a:p>
            <a:pPr>
              <a:lnSpc>
                <a:spcPct val="90000"/>
              </a:lnSpc>
            </a:pPr>
            <a:r>
              <a:rPr lang="en-US" sz="1600" dirty="0"/>
              <a:t>State Officials accreditation for local and international business support and advisory, in each agency of the State Government </a:t>
            </a:r>
          </a:p>
          <a:p>
            <a:pPr>
              <a:lnSpc>
                <a:spcPct val="90000"/>
              </a:lnSpc>
            </a:pPr>
            <a:r>
              <a:rPr lang="en-US" sz="1600" dirty="0"/>
              <a:t>Community Enterprise Centers </a:t>
            </a:r>
          </a:p>
          <a:p>
            <a:pPr>
              <a:lnSpc>
                <a:spcPct val="90000"/>
              </a:lnSpc>
            </a:pPr>
            <a:r>
              <a:rPr lang="en-US" sz="1600" dirty="0"/>
              <a:t>Integrate Enterprise Development Officials with Value chains: education, energy, real estate, automobile, hospitality, pharmaceuticals, healthcare, transportation (land, sea &amp; air) </a:t>
            </a:r>
          </a:p>
          <a:p>
            <a:pPr>
              <a:lnSpc>
                <a:spcPct val="90000"/>
              </a:lnSpc>
            </a:pPr>
            <a:endParaRPr lang="en-US" sz="1600" dirty="0"/>
          </a:p>
        </p:txBody>
      </p:sp>
      <p:pic>
        <p:nvPicPr>
          <p:cNvPr id="5" name="Picture 4" descr="Text&#10;&#10;Description automatically generated">
            <a:extLst>
              <a:ext uri="{FF2B5EF4-FFF2-40B4-BE49-F238E27FC236}">
                <a16:creationId xmlns:a16="http://schemas.microsoft.com/office/drawing/2014/main" id="{D555D6C0-DFE3-4411-9548-E65D0241C0C1}"/>
              </a:ext>
            </a:extLst>
          </p:cNvPr>
          <p:cNvPicPr>
            <a:picLocks noChangeAspect="1"/>
          </p:cNvPicPr>
          <p:nvPr/>
        </p:nvPicPr>
        <p:blipFill rotWithShape="1">
          <a:blip r:embed="rId2"/>
          <a:srcRect r="2" b="332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0035754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2" name="Rectangle 7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Title 1">
            <a:extLst>
              <a:ext uri="{FF2B5EF4-FFF2-40B4-BE49-F238E27FC236}">
                <a16:creationId xmlns:a16="http://schemas.microsoft.com/office/drawing/2014/main" id="{02A81D41-2F97-4035-BE87-0DB84B25C885}"/>
              </a:ext>
            </a:extLst>
          </p:cNvPr>
          <p:cNvSpPr>
            <a:spLocks noGrp="1"/>
          </p:cNvSpPr>
          <p:nvPr>
            <p:ph type="title"/>
          </p:nvPr>
        </p:nvSpPr>
        <p:spPr>
          <a:xfrm>
            <a:off x="480060" y="325369"/>
            <a:ext cx="3276451" cy="1956841"/>
          </a:xfrm>
        </p:spPr>
        <p:txBody>
          <a:bodyPr anchor="b">
            <a:normAutofit/>
          </a:bodyPr>
          <a:lstStyle/>
          <a:p>
            <a:pPr>
              <a:lnSpc>
                <a:spcPct val="90000"/>
              </a:lnSpc>
            </a:pPr>
            <a:r>
              <a:rPr lang="en-US" altLang="en-US" sz="1900" b="1">
                <a:ea typeface="ＭＳ Ｐゴシック" panose="020B0600070205080204" pitchFamily="34" charset="-128"/>
              </a:rPr>
              <a:t>Over the Years, the interventions in Entrepreneurship designed and implemented by Dr Nicky Okoye and the Anabel Group has impacted the following..…</a:t>
            </a:r>
            <a:br>
              <a:rPr lang="en-US" altLang="en-US" sz="1900">
                <a:ea typeface="ＭＳ Ｐゴシック" panose="020B0600070205080204" pitchFamily="34" charset="-128"/>
              </a:rPr>
            </a:br>
            <a:endParaRPr lang="en-US" altLang="en-US" sz="1900">
              <a:ea typeface="ＭＳ Ｐゴシック" panose="020B0600070205080204" pitchFamily="34" charset="-128"/>
            </a:endParaRPr>
          </a:p>
        </p:txBody>
      </p:sp>
      <p:sp>
        <p:nvSpPr>
          <p:cNvPr id="2868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5" name="Content Placeholder 2">
            <a:extLst>
              <a:ext uri="{FF2B5EF4-FFF2-40B4-BE49-F238E27FC236}">
                <a16:creationId xmlns:a16="http://schemas.microsoft.com/office/drawing/2014/main" id="{A54910B2-DB60-4567-977D-D0B5260513DC}"/>
              </a:ext>
            </a:extLst>
          </p:cNvPr>
          <p:cNvSpPr>
            <a:spLocks noGrp="1"/>
          </p:cNvSpPr>
          <p:nvPr>
            <p:ph idx="1"/>
          </p:nvPr>
        </p:nvSpPr>
        <p:spPr>
          <a:xfrm>
            <a:off x="480060" y="2872899"/>
            <a:ext cx="3182691" cy="3320668"/>
          </a:xfrm>
        </p:spPr>
        <p:txBody>
          <a:bodyPr>
            <a:normAutofit/>
          </a:bodyPr>
          <a:lstStyle/>
          <a:p>
            <a:pPr>
              <a:lnSpc>
                <a:spcPct val="90000"/>
              </a:lnSpc>
            </a:pPr>
            <a:r>
              <a:rPr lang="en-US" altLang="en-US" sz="1000" b="1" dirty="0">
                <a:ea typeface="ＭＳ Ｐゴシック" panose="020B0600070205080204" pitchFamily="34" charset="-128"/>
              </a:rPr>
              <a:t>400,000 entrepreneurs </a:t>
            </a:r>
            <a:r>
              <a:rPr lang="en-US" altLang="en-US" sz="1000" dirty="0">
                <a:ea typeface="ＭＳ Ｐゴシック" panose="020B0600070205080204" pitchFamily="34" charset="-128"/>
              </a:rPr>
              <a:t>trained in various skills using an aggregation strategy and partnership with training centers across Nigeria. </a:t>
            </a:r>
          </a:p>
          <a:p>
            <a:pPr>
              <a:lnSpc>
                <a:spcPct val="90000"/>
              </a:lnSpc>
            </a:pPr>
            <a:r>
              <a:rPr lang="en-US" altLang="en-US" sz="1000" b="1" dirty="0">
                <a:ea typeface="ＭＳ Ｐゴシック" panose="020B0600070205080204" pitchFamily="34" charset="-128"/>
              </a:rPr>
              <a:t>Supported Government Policy </a:t>
            </a:r>
            <a:r>
              <a:rPr lang="en-US" altLang="en-US" sz="1000" dirty="0">
                <a:ea typeface="ＭＳ Ｐゴシック" panose="020B0600070205080204" pitchFamily="34" charset="-128"/>
              </a:rPr>
              <a:t>driving the development and supporting the design of additional Federal and State Government interventions for Entrepreneurs in creative Industries, micro manufacturing, leather and textiles, wielding, engineering, construction, services. </a:t>
            </a:r>
          </a:p>
          <a:p>
            <a:pPr>
              <a:lnSpc>
                <a:spcPct val="90000"/>
              </a:lnSpc>
            </a:pPr>
            <a:r>
              <a:rPr lang="en-US" altLang="en-US" sz="1000" b="1" dirty="0">
                <a:ea typeface="ＭＳ Ｐゴシック" panose="020B0600070205080204" pitchFamily="34" charset="-128"/>
              </a:rPr>
              <a:t>Supported Central Bank policy </a:t>
            </a:r>
            <a:r>
              <a:rPr lang="en-US" altLang="en-US" sz="1000" dirty="0">
                <a:ea typeface="ＭＳ Ｐゴシック" panose="020B0600070205080204" pitchFamily="34" charset="-128"/>
              </a:rPr>
              <a:t>by assisting with the Central Bank of Nigeria Entrepreneurship Clinic strategy which has impacted thousands of entrepreneurs. </a:t>
            </a:r>
          </a:p>
          <a:p>
            <a:pPr>
              <a:lnSpc>
                <a:spcPct val="90000"/>
              </a:lnSpc>
            </a:pPr>
            <a:r>
              <a:rPr lang="en-US" altLang="en-US" sz="1000" dirty="0">
                <a:ea typeface="ＭＳ Ｐゴシック" panose="020B0600070205080204" pitchFamily="34" charset="-128"/>
              </a:rPr>
              <a:t>Supported </a:t>
            </a:r>
            <a:r>
              <a:rPr lang="en-US" altLang="en-US" sz="1000" b="1" dirty="0">
                <a:ea typeface="ＭＳ Ｐゴシック" panose="020B0600070205080204" pitchFamily="34" charset="-128"/>
              </a:rPr>
              <a:t>Central Bank policy for </a:t>
            </a:r>
            <a:r>
              <a:rPr lang="en-US" altLang="en-US" sz="1000" dirty="0">
                <a:ea typeface="ＭＳ Ｐゴシック" panose="020B0600070205080204" pitchFamily="34" charset="-128"/>
              </a:rPr>
              <a:t>development finance to extend funding to SMEs. </a:t>
            </a:r>
          </a:p>
          <a:p>
            <a:pPr>
              <a:lnSpc>
                <a:spcPct val="90000"/>
              </a:lnSpc>
            </a:pPr>
            <a:r>
              <a:rPr lang="en-US" altLang="en-US" sz="1000" dirty="0">
                <a:ea typeface="ＭＳ Ｐゴシック" panose="020B0600070205080204" pitchFamily="34" charset="-128"/>
              </a:rPr>
              <a:t>Supported the </a:t>
            </a:r>
            <a:r>
              <a:rPr lang="en-US" altLang="en-US" sz="1000" b="1" dirty="0">
                <a:ea typeface="ＭＳ Ｐゴシック" panose="020B0600070205080204" pitchFamily="34" charset="-128"/>
              </a:rPr>
              <a:t>Nigerian Oil and Gas industry </a:t>
            </a:r>
            <a:r>
              <a:rPr lang="en-US" altLang="en-US" sz="1000" dirty="0">
                <a:ea typeface="ＭＳ Ｐゴシック" panose="020B0600070205080204" pitchFamily="34" charset="-128"/>
              </a:rPr>
              <a:t>by getting the Nigeria Content Development and Monitoring Board to initiate a special intervention for the funding and support of local entrepreneurs including women.  </a:t>
            </a:r>
          </a:p>
        </p:txBody>
      </p:sp>
      <p:pic>
        <p:nvPicPr>
          <p:cNvPr id="28676" name="Picture 4" descr="A person sitting on a table&#10;&#10;Description automatically generated">
            <a:extLst>
              <a:ext uri="{FF2B5EF4-FFF2-40B4-BE49-F238E27FC236}">
                <a16:creationId xmlns:a16="http://schemas.microsoft.com/office/drawing/2014/main" id="{295C84DD-525A-4645-8D8D-6419A6A1C3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88" r="5649"/>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75A37B0-1525-4013-B805-403B4E4BBFB4}"/>
              </a:ext>
            </a:extLst>
          </p:cNvPr>
          <p:cNvSpPr>
            <a:spLocks noGrp="1"/>
          </p:cNvSpPr>
          <p:nvPr>
            <p:ph type="title"/>
          </p:nvPr>
        </p:nvSpPr>
        <p:spPr>
          <a:xfrm>
            <a:off x="628650" y="47478"/>
            <a:ext cx="7886700" cy="1133693"/>
          </a:xfrm>
        </p:spPr>
        <p:txBody>
          <a:bodyPr>
            <a:normAutofit/>
          </a:bodyPr>
          <a:lstStyle/>
          <a:p>
            <a:r>
              <a:rPr lang="en-US" sz="4500" dirty="0"/>
              <a:t>Road Map </a:t>
            </a:r>
          </a:p>
        </p:txBody>
      </p:sp>
      <p:graphicFrame>
        <p:nvGraphicFramePr>
          <p:cNvPr id="4" name="Content Placeholder 3">
            <a:extLst>
              <a:ext uri="{FF2B5EF4-FFF2-40B4-BE49-F238E27FC236}">
                <a16:creationId xmlns:a16="http://schemas.microsoft.com/office/drawing/2014/main" id="{A29AFC71-6520-44F3-AF18-D3CC204C124D}"/>
              </a:ext>
            </a:extLst>
          </p:cNvPr>
          <p:cNvGraphicFramePr>
            <a:graphicFrameLocks noGrp="1"/>
          </p:cNvGraphicFramePr>
          <p:nvPr>
            <p:ph idx="1"/>
            <p:extLst>
              <p:ext uri="{D42A27DB-BD31-4B8C-83A1-F6EECF244321}">
                <p14:modId xmlns:p14="http://schemas.microsoft.com/office/powerpoint/2010/main" val="648219292"/>
              </p:ext>
            </p:extLst>
          </p:nvPr>
        </p:nvGraphicFramePr>
        <p:xfrm>
          <a:off x="628650" y="1228649"/>
          <a:ext cx="7886700" cy="54314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20373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D6505F3E-81A9-45D6-B24A-AC4475F446AD}"/>
              </a:ext>
            </a:extLst>
          </p:cNvPr>
          <p:cNvSpPr>
            <a:spLocks noGrp="1"/>
          </p:cNvSpPr>
          <p:nvPr>
            <p:ph type="title"/>
          </p:nvPr>
        </p:nvSpPr>
        <p:spPr>
          <a:xfrm>
            <a:off x="666472" y="4563895"/>
            <a:ext cx="3831754" cy="1777829"/>
          </a:xfrm>
        </p:spPr>
        <p:txBody>
          <a:bodyPr vert="horz" lIns="91440" tIns="45720" rIns="91440" bIns="45720" rtlCol="0" anchor="ctr">
            <a:normAutofit/>
          </a:bodyPr>
          <a:lstStyle/>
          <a:p>
            <a:pPr algn="r" defTabSz="914400">
              <a:lnSpc>
                <a:spcPct val="90000"/>
              </a:lnSpc>
            </a:pPr>
            <a:r>
              <a:rPr lang="en-US" sz="3000" b="1" kern="1200">
                <a:latin typeface="+mj-lt"/>
                <a:ea typeface="+mj-ea"/>
                <a:cs typeface="+mj-cs"/>
              </a:rPr>
              <a:t>NIGERIA is the First African Government to endorse the African Enterprise Initiative</a:t>
            </a:r>
          </a:p>
        </p:txBody>
      </p:sp>
      <p:pic>
        <p:nvPicPr>
          <p:cNvPr id="11" name="Content Placeholder 10" descr="A picture containing text, person, indoor, group&#10;&#10;Description automatically generated">
            <a:extLst>
              <a:ext uri="{FF2B5EF4-FFF2-40B4-BE49-F238E27FC236}">
                <a16:creationId xmlns:a16="http://schemas.microsoft.com/office/drawing/2014/main" id="{21DB0626-AF52-4ED8-8F1E-C0E24107F3CF}"/>
              </a:ext>
            </a:extLst>
          </p:cNvPr>
          <p:cNvPicPr>
            <a:picLocks noGrp="1" noChangeAspect="1"/>
          </p:cNvPicPr>
          <p:nvPr>
            <p:ph idx="1"/>
          </p:nvPr>
        </p:nvPicPr>
        <p:blipFill rotWithShape="1">
          <a:blip r:embed="rId2"/>
          <a:srcRect t="628" r="4" b="3631"/>
          <a:stretch/>
        </p:blipFill>
        <p:spPr>
          <a:xfrm>
            <a:off x="20" y="10"/>
            <a:ext cx="4498207"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7" name="Picture 6">
            <a:extLst>
              <a:ext uri="{FF2B5EF4-FFF2-40B4-BE49-F238E27FC236}">
                <a16:creationId xmlns:a16="http://schemas.microsoft.com/office/drawing/2014/main" id="{85A01240-1CCC-4F15-8FC6-6221BCE75447}"/>
              </a:ext>
            </a:extLst>
          </p:cNvPr>
          <p:cNvPicPr>
            <a:picLocks noChangeAspect="1"/>
          </p:cNvPicPr>
          <p:nvPr/>
        </p:nvPicPr>
        <p:blipFill rotWithShape="1">
          <a:blip r:embed="rId3"/>
          <a:srcRect l="16053" r="-1" b="-1"/>
          <a:stretch/>
        </p:blipFill>
        <p:spPr>
          <a:xfrm>
            <a:off x="4632326" y="10"/>
            <a:ext cx="4511674"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2" name="Rectangle 11">
            <a:extLst>
              <a:ext uri="{FF2B5EF4-FFF2-40B4-BE49-F238E27FC236}">
                <a16:creationId xmlns:a16="http://schemas.microsoft.com/office/drawing/2014/main" id="{35FB0099-5EC8-4485-8664-ADEA19955E2E}"/>
              </a:ext>
            </a:extLst>
          </p:cNvPr>
          <p:cNvSpPr/>
          <p:nvPr/>
        </p:nvSpPr>
        <p:spPr>
          <a:xfrm>
            <a:off x="4643832" y="4571423"/>
            <a:ext cx="3906408" cy="1770300"/>
          </a:xfrm>
          <a:prstGeom prst="rect">
            <a:avLst/>
          </a:prstGeom>
        </p:spPr>
        <p:txBody>
          <a:bodyPr vert="horz" lIns="91440" tIns="45720" rIns="91440" bIns="45720" rtlCol="0" anchor="ctr">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1600" b="0" i="0" u="none" strike="noStrike" cap="none" spc="0" normalizeH="0" baseline="0" noProof="0" dirty="0">
                <a:ln>
                  <a:noFill/>
                </a:ln>
                <a:effectLst/>
                <a:uLnTx/>
                <a:uFillTx/>
              </a:rPr>
              <a:t>Dr Nicky Okoye signs the MOU as the African Enterprise Initiative takes off in association with the Federal Ministry of Industries, Trade and Investment </a:t>
            </a:r>
            <a:endParaRPr kumimoji="0" lang="en-US" sz="1600" b="1" i="0" u="none" strike="noStrike" cap="none" spc="50" normalizeH="0" baseline="0" noProof="0" dirty="0">
              <a:ln w="9525" cmpd="sng">
                <a:solidFill>
                  <a:srgbClr val="4F81BD"/>
                </a:solidFill>
                <a:prstDash val="solid"/>
              </a:ln>
              <a:effectLst>
                <a:glow rad="38100">
                  <a:srgbClr val="4F81BD">
                    <a:alpha val="40000"/>
                  </a:srgbClr>
                </a:glow>
              </a:effectLst>
              <a:uLnTx/>
              <a:uFillTx/>
            </a:endParaRPr>
          </a:p>
        </p:txBody>
      </p:sp>
    </p:spTree>
    <p:extLst>
      <p:ext uri="{BB962C8B-B14F-4D97-AF65-F5344CB8AC3E}">
        <p14:creationId xmlns:p14="http://schemas.microsoft.com/office/powerpoint/2010/main" val="3822633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785EB3B-4DFE-43C6-A967-C4C82F3E88D8}"/>
              </a:ext>
            </a:extLst>
          </p:cNvPr>
          <p:cNvSpPr>
            <a:spLocks noGrp="1"/>
          </p:cNvSpPr>
          <p:nvPr>
            <p:ph type="title"/>
          </p:nvPr>
        </p:nvSpPr>
        <p:spPr>
          <a:xfrm>
            <a:off x="409763" y="795589"/>
            <a:ext cx="8354890" cy="1288992"/>
          </a:xfrm>
        </p:spPr>
        <p:txBody>
          <a:bodyPr vert="horz" lIns="91440" tIns="45720" rIns="91440" bIns="45720" rtlCol="0" anchor="b">
            <a:normAutofit fontScale="90000"/>
          </a:bodyPr>
          <a:lstStyle/>
          <a:p>
            <a:pPr defTabSz="914400">
              <a:lnSpc>
                <a:spcPct val="90000"/>
              </a:lnSpc>
            </a:pPr>
            <a:r>
              <a:rPr lang="en-US" sz="2800" dirty="0">
                <a:solidFill>
                  <a:srgbClr val="FFFFFF"/>
                </a:solidFill>
              </a:rPr>
              <a:t>NIGERIA’s Federal Ministry of Industries, Trade and Investment signs Landmark Memorandum for Implementation of the African Enterprise Initiative with the NICKY OKOYE FOUNDATION</a:t>
            </a:r>
            <a:r>
              <a:rPr lang="en-US" sz="4700" dirty="0">
                <a:solidFill>
                  <a:srgbClr val="FFFFFF"/>
                </a:solidFill>
              </a:rPr>
              <a:t>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3B97560-B6BF-4D24-95D4-B55BBC38FAD4}"/>
              </a:ext>
            </a:extLst>
          </p:cNvPr>
          <p:cNvPicPr>
            <a:picLocks noChangeAspect="1"/>
          </p:cNvPicPr>
          <p:nvPr/>
        </p:nvPicPr>
        <p:blipFill>
          <a:blip r:embed="rId2"/>
          <a:stretch>
            <a:fillRect/>
          </a:stretch>
        </p:blipFill>
        <p:spPr>
          <a:xfrm>
            <a:off x="295825" y="2426818"/>
            <a:ext cx="3997637"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sitting at a table with papers and flags&#10;&#10;Description automatically generated with low confidence">
            <a:extLst>
              <a:ext uri="{FF2B5EF4-FFF2-40B4-BE49-F238E27FC236}">
                <a16:creationId xmlns:a16="http://schemas.microsoft.com/office/drawing/2014/main" id="{56B11867-DEDE-42D5-96FE-09CEFC13987D}"/>
              </a:ext>
            </a:extLst>
          </p:cNvPr>
          <p:cNvPicPr>
            <a:picLocks noGrp="1" noChangeAspect="1"/>
          </p:cNvPicPr>
          <p:nvPr>
            <p:ph idx="1"/>
          </p:nvPr>
        </p:nvPicPr>
        <p:blipFill>
          <a:blip r:embed="rId3"/>
          <a:stretch>
            <a:fillRect/>
          </a:stretch>
        </p:blipFill>
        <p:spPr>
          <a:xfrm>
            <a:off x="4833804" y="2788861"/>
            <a:ext cx="4091938" cy="3273550"/>
          </a:xfrm>
          <a:prstGeom prst="rect">
            <a:avLst/>
          </a:prstGeom>
        </p:spPr>
      </p:pic>
    </p:spTree>
    <p:extLst>
      <p:ext uri="{BB962C8B-B14F-4D97-AF65-F5344CB8AC3E}">
        <p14:creationId xmlns:p14="http://schemas.microsoft.com/office/powerpoint/2010/main" val="31868941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61">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0424BC-09F3-4B67-8FE2-A7D38D01AB32}"/>
              </a:ext>
            </a:extLst>
          </p:cNvPr>
          <p:cNvSpPr>
            <a:spLocks noGrp="1"/>
          </p:cNvSpPr>
          <p:nvPr>
            <p:ph type="title"/>
          </p:nvPr>
        </p:nvSpPr>
        <p:spPr>
          <a:xfrm>
            <a:off x="3334603" y="292790"/>
            <a:ext cx="5572836" cy="1783080"/>
          </a:xfrm>
        </p:spPr>
        <p:txBody>
          <a:bodyPr anchor="b">
            <a:normAutofit/>
          </a:bodyPr>
          <a:lstStyle/>
          <a:p>
            <a:r>
              <a:rPr lang="en-US" sz="4700"/>
              <a:t>Strategic Options </a:t>
            </a:r>
          </a:p>
        </p:txBody>
      </p:sp>
      <p:sp>
        <p:nvSpPr>
          <p:cNvPr id="7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120" y="2395728"/>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a:extLst>
              <a:ext uri="{FF2B5EF4-FFF2-40B4-BE49-F238E27FC236}">
                <a16:creationId xmlns:a16="http://schemas.microsoft.com/office/drawing/2014/main" id="{DD76B2DD-F147-4A94-A342-43BF77736600}"/>
              </a:ext>
            </a:extLst>
          </p:cNvPr>
          <p:cNvPicPr>
            <a:picLocks noChangeAspect="1"/>
          </p:cNvPicPr>
          <p:nvPr/>
        </p:nvPicPr>
        <p:blipFill rotWithShape="1">
          <a:blip r:embed="rId2"/>
          <a:srcRect l="2510" r="18072" b="-2"/>
          <a:stretch/>
        </p:blipFill>
        <p:spPr>
          <a:xfrm>
            <a:off x="36304" y="4231781"/>
            <a:ext cx="2996946" cy="1839680"/>
          </a:xfrm>
          <a:prstGeom prst="rect">
            <a:avLst/>
          </a:prstGeom>
        </p:spPr>
      </p:pic>
      <p:graphicFrame>
        <p:nvGraphicFramePr>
          <p:cNvPr id="66" name="Content Placeholder 2">
            <a:extLst>
              <a:ext uri="{FF2B5EF4-FFF2-40B4-BE49-F238E27FC236}">
                <a16:creationId xmlns:a16="http://schemas.microsoft.com/office/drawing/2014/main" id="{2BAA9CB7-66A6-41FB-8C90-D5C7A45F63ED}"/>
              </a:ext>
            </a:extLst>
          </p:cNvPr>
          <p:cNvGraphicFramePr>
            <a:graphicFrameLocks noGrp="1"/>
          </p:cNvGraphicFramePr>
          <p:nvPr>
            <p:ph idx="1"/>
            <p:extLst>
              <p:ext uri="{D42A27DB-BD31-4B8C-83A1-F6EECF244321}">
                <p14:modId xmlns:p14="http://schemas.microsoft.com/office/powerpoint/2010/main" val="937556891"/>
              </p:ext>
            </p:extLst>
          </p:nvPr>
        </p:nvGraphicFramePr>
        <p:xfrm>
          <a:off x="3598119" y="2395729"/>
          <a:ext cx="5382107" cy="4027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 name="Picture 32" descr="Logo&#10;&#10;Description automatically generated">
            <a:extLst>
              <a:ext uri="{FF2B5EF4-FFF2-40B4-BE49-F238E27FC236}">
                <a16:creationId xmlns:a16="http://schemas.microsoft.com/office/drawing/2014/main" id="{6AAF8B43-9433-4DBD-AB77-372C1F9AF964}"/>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312696" y="786539"/>
            <a:ext cx="2767194" cy="2931774"/>
          </a:xfrm>
          <a:prstGeom prst="rect">
            <a:avLst/>
          </a:prstGeom>
          <a:noFill/>
          <a:ln>
            <a:noFill/>
          </a:ln>
        </p:spPr>
      </p:pic>
    </p:spTree>
    <p:extLst>
      <p:ext uri="{BB962C8B-B14F-4D97-AF65-F5344CB8AC3E}">
        <p14:creationId xmlns:p14="http://schemas.microsoft.com/office/powerpoint/2010/main" val="4375736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Rectangle 1">
            <a:extLst>
              <a:ext uri="{FF2B5EF4-FFF2-40B4-BE49-F238E27FC236}">
                <a16:creationId xmlns:a16="http://schemas.microsoft.com/office/drawing/2014/main" id="{65DBA3E2-8212-4674-B1C7-54FE680C59D2}"/>
              </a:ext>
            </a:extLst>
          </p:cNvPr>
          <p:cNvSpPr/>
          <p:nvPr/>
        </p:nvSpPr>
        <p:spPr>
          <a:xfrm>
            <a:off x="5013198" y="932688"/>
            <a:ext cx="3669030" cy="1773936"/>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r>
              <a:rPr lang="en-US" sz="3000" b="1" kern="1200" dirty="0">
                <a:solidFill>
                  <a:schemeClr val="tx1"/>
                </a:solidFill>
                <a:latin typeface="+mj-lt"/>
                <a:ea typeface="+mj-ea"/>
                <a:cs typeface="+mj-cs"/>
              </a:rPr>
              <a:t>ABOUT NICKY OKOYE FOUNDATION</a:t>
            </a:r>
          </a:p>
          <a:p>
            <a:pPr defTabSz="914400">
              <a:lnSpc>
                <a:spcPct val="90000"/>
              </a:lnSpc>
              <a:spcBef>
                <a:spcPct val="0"/>
              </a:spcBef>
              <a:spcAft>
                <a:spcPts val="600"/>
              </a:spcAft>
              <a:defRPr/>
            </a:pPr>
            <a:endParaRPr lang="en-US" sz="3000" b="1" dirty="0">
              <a:latin typeface="+mj-lt"/>
              <a:ea typeface="+mj-ea"/>
              <a:cs typeface="+mj-cs"/>
            </a:endParaRPr>
          </a:p>
          <a:p>
            <a:pPr defTabSz="914400">
              <a:lnSpc>
                <a:spcPct val="90000"/>
              </a:lnSpc>
              <a:spcBef>
                <a:spcPct val="0"/>
              </a:spcBef>
              <a:spcAft>
                <a:spcPts val="600"/>
              </a:spcAft>
              <a:defRPr/>
            </a:pPr>
            <a:endParaRPr lang="en-US" sz="3000" kern="1200" dirty="0">
              <a:solidFill>
                <a:schemeClr val="tx1"/>
              </a:solidFill>
              <a:latin typeface="+mj-lt"/>
              <a:ea typeface="+mj-ea"/>
              <a:cs typeface="+mj-cs"/>
            </a:endParaRPr>
          </a:p>
        </p:txBody>
      </p:sp>
      <p:pic>
        <p:nvPicPr>
          <p:cNvPr id="5" name="Picture 4" descr="A picture containing background pattern&#10;&#10;Description automatically generated">
            <a:extLst>
              <a:ext uri="{FF2B5EF4-FFF2-40B4-BE49-F238E27FC236}">
                <a16:creationId xmlns:a16="http://schemas.microsoft.com/office/drawing/2014/main" id="{C330A7AE-8AE6-4425-950F-FC31671DF501}"/>
              </a:ext>
            </a:extLst>
          </p:cNvPr>
          <p:cNvPicPr>
            <a:picLocks noChangeAspect="1"/>
          </p:cNvPicPr>
          <p:nvPr/>
        </p:nvPicPr>
        <p:blipFill>
          <a:blip r:embed="rId2"/>
          <a:stretch>
            <a:fillRect/>
          </a:stretch>
        </p:blipFill>
        <p:spPr>
          <a:xfrm>
            <a:off x="352513" y="1242210"/>
            <a:ext cx="3769144" cy="4382724"/>
          </a:xfrm>
          <a:prstGeom prst="rect">
            <a:avLst/>
          </a:prstGeom>
        </p:spPr>
      </p:pic>
      <p:cxnSp>
        <p:nvCxnSpPr>
          <p:cNvPr id="84" name="Straight Connector 83">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F87EF3-35C7-465F-825C-7786343B3F2E}"/>
              </a:ext>
            </a:extLst>
          </p:cNvPr>
          <p:cNvSpPr>
            <a:spLocks noGrp="1"/>
          </p:cNvSpPr>
          <p:nvPr>
            <p:ph idx="1"/>
          </p:nvPr>
        </p:nvSpPr>
        <p:spPr>
          <a:xfrm>
            <a:off x="5013198" y="2898648"/>
            <a:ext cx="3669030" cy="3209544"/>
          </a:xfrm>
        </p:spPr>
        <p:txBody>
          <a:bodyPr vert="horz" lIns="91440" tIns="45720" rIns="91440" bIns="45720" rtlCol="0" anchor="t">
            <a:normAutofit/>
          </a:bodyPr>
          <a:lstStyle/>
          <a:p>
            <a:pPr marL="0" indent="-228600" defTabSz="914400">
              <a:lnSpc>
                <a:spcPct val="90000"/>
              </a:lnSpc>
              <a:buFont typeface="Arial" panose="020B0604020202020204" pitchFamily="34" charset="0"/>
              <a:buChar char="•"/>
              <a:defRPr/>
            </a:pPr>
            <a:r>
              <a:rPr lang="en-US" sz="1100" b="1" dirty="0"/>
              <a:t>The Nicky Okoye Organization </a:t>
            </a:r>
            <a:r>
              <a:rPr lang="en-US" sz="1100" dirty="0"/>
              <a:t>is head quartered in Washington DC, United States and is dedicated to the aggregation of capital for projects, entrepreneurs and businesses in Africa and the Caribbean. The Organization also supports Nation States, Regional Authorities, Institutions, Conglomerates and Entrepreneurs with strategic business development, expansion, investment and global market penetration strategies. </a:t>
            </a:r>
          </a:p>
          <a:p>
            <a:pPr marL="0" indent="-228600" defTabSz="914400">
              <a:lnSpc>
                <a:spcPct val="90000"/>
              </a:lnSpc>
              <a:buFont typeface="Arial" panose="020B0604020202020204" pitchFamily="34" charset="0"/>
              <a:buChar char="•"/>
              <a:defRPr/>
            </a:pPr>
            <a:endParaRPr lang="en-US" sz="1100" dirty="0"/>
          </a:p>
          <a:p>
            <a:pPr marL="0" indent="-228600" defTabSz="914400">
              <a:lnSpc>
                <a:spcPct val="90000"/>
              </a:lnSpc>
              <a:buFont typeface="Arial" panose="020B0604020202020204" pitchFamily="34" charset="0"/>
              <a:buChar char="•"/>
              <a:defRPr/>
            </a:pPr>
            <a:r>
              <a:rPr lang="en-US" sz="1100" b="1" dirty="0"/>
              <a:t>The Nicky Okoye Foundation </a:t>
            </a:r>
            <a:r>
              <a:rPr lang="en-US" sz="1100" dirty="0"/>
              <a:t>is dedicated to Africa Content Strategy, the development of Entrepreneurship, National Development and building structures that will create sustainable economic value chains using the most cutting edge 21</a:t>
            </a:r>
            <a:r>
              <a:rPr lang="en-US" sz="1100" baseline="30000" dirty="0"/>
              <a:t>st</a:t>
            </a:r>
            <a:r>
              <a:rPr lang="en-US" sz="1100" dirty="0"/>
              <a:t> century technologies and systems. The Nicky Okoye Organization includes the ANABEL GROUP of Companies which has interests in hospitality, telecommunications, technology, education and training. </a:t>
            </a:r>
          </a:p>
          <a:p>
            <a:pPr indent="-228600" defTabSz="914400">
              <a:lnSpc>
                <a:spcPct val="90000"/>
              </a:lnSpc>
              <a:buFont typeface="Arial" panose="020B0604020202020204" pitchFamily="34" charset="0"/>
              <a:buChar char="•"/>
              <a:defRPr/>
            </a:pPr>
            <a:endParaRPr lang="en-US" sz="1100"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0536BEE1-B2CB-447A-9E8B-71C983DD815D}"/>
              </a:ext>
            </a:extLst>
          </p:cNvPr>
          <p:cNvPicPr>
            <a:picLocks noChangeAspect="1"/>
          </p:cNvPicPr>
          <p:nvPr/>
        </p:nvPicPr>
        <p:blipFill rotWithShape="1">
          <a:blip r:embed="rId2" r:link="rId3" cstate="print">
            <a:extLst>
              <a:ext uri="{28A0092B-C50C-407E-A947-70E740481C1C}">
                <a14:useLocalDpi xmlns:a14="http://schemas.microsoft.com/office/drawing/2010/main" val="0"/>
              </a:ext>
            </a:extLst>
          </a:blip>
          <a:srcRect t="4067" r="1" b="50721"/>
          <a:stretch>
            <a:fillRect/>
          </a:stretch>
        </p:blipFill>
        <p:spPr bwMode="auto">
          <a:xfrm>
            <a:off x="240030" y="320040"/>
            <a:ext cx="8661654" cy="4303462"/>
          </a:xfrm>
          <a:prstGeom prst="rect">
            <a:avLst/>
          </a:prstGeom>
          <a:noFill/>
        </p:spPr>
      </p:pic>
      <p:sp>
        <p:nvSpPr>
          <p:cNvPr id="11"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1D0CE16-3F4C-4E13-8397-38B1F4624600}"/>
              </a:ext>
            </a:extLst>
          </p:cNvPr>
          <p:cNvSpPr>
            <a:spLocks noGrp="1"/>
          </p:cNvSpPr>
          <p:nvPr>
            <p:ph type="title"/>
          </p:nvPr>
        </p:nvSpPr>
        <p:spPr>
          <a:xfrm>
            <a:off x="630936" y="5009083"/>
            <a:ext cx="2167128" cy="1345997"/>
          </a:xfrm>
        </p:spPr>
        <p:txBody>
          <a:bodyPr anchor="ctr">
            <a:normAutofit/>
          </a:bodyPr>
          <a:lstStyle/>
          <a:p>
            <a:r>
              <a:rPr lang="en-US" sz="2300" dirty="0">
                <a:solidFill>
                  <a:schemeClr val="bg1"/>
                </a:solidFill>
              </a:rPr>
              <a:t>The Strategic Partners </a:t>
            </a:r>
          </a:p>
        </p:txBody>
      </p:sp>
      <p:cxnSp>
        <p:nvCxnSpPr>
          <p:cNvPr id="13"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0C6E52-BF73-45BD-AA61-14F962527A62}"/>
              </a:ext>
            </a:extLst>
          </p:cNvPr>
          <p:cNvSpPr>
            <a:spLocks noGrp="1"/>
          </p:cNvSpPr>
          <p:nvPr>
            <p:ph idx="1"/>
          </p:nvPr>
        </p:nvSpPr>
        <p:spPr>
          <a:xfrm>
            <a:off x="3284982" y="5009083"/>
            <a:ext cx="5232654" cy="1345997"/>
          </a:xfrm>
        </p:spPr>
        <p:txBody>
          <a:bodyPr anchor="ctr">
            <a:normAutofit/>
          </a:bodyPr>
          <a:lstStyle/>
          <a:p>
            <a:pPr marL="0" indent="0">
              <a:buNone/>
            </a:pPr>
            <a:r>
              <a:rPr lang="en-US" sz="1500" dirty="0">
                <a:solidFill>
                  <a:schemeClr val="bg1"/>
                </a:solidFill>
              </a:rPr>
              <a:t>A Global Collation is being built  </a:t>
            </a:r>
          </a:p>
        </p:txBody>
      </p:sp>
    </p:spTree>
    <p:extLst>
      <p:ext uri="{BB962C8B-B14F-4D97-AF65-F5344CB8AC3E}">
        <p14:creationId xmlns:p14="http://schemas.microsoft.com/office/powerpoint/2010/main" val="11373915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9B5884-E6F8-42DD-BEF1-A6C6D70B7793}"/>
              </a:ext>
            </a:extLst>
          </p:cNvPr>
          <p:cNvSpPr>
            <a:spLocks noGrp="1"/>
          </p:cNvSpPr>
          <p:nvPr>
            <p:ph type="title"/>
          </p:nvPr>
        </p:nvSpPr>
        <p:spPr>
          <a:xfrm>
            <a:off x="442170" y="856180"/>
            <a:ext cx="3420438" cy="1128068"/>
          </a:xfrm>
        </p:spPr>
        <p:txBody>
          <a:bodyPr anchor="ctr">
            <a:normAutofit/>
          </a:bodyPr>
          <a:lstStyle/>
          <a:p>
            <a:r>
              <a:rPr lang="en-US" sz="3500" dirty="0"/>
              <a:t>THANK YOU </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78AEAB-840E-49C5-9D73-D24068A2359D}"/>
              </a:ext>
            </a:extLst>
          </p:cNvPr>
          <p:cNvSpPr>
            <a:spLocks noGrp="1"/>
          </p:cNvSpPr>
          <p:nvPr>
            <p:ph idx="1"/>
          </p:nvPr>
        </p:nvSpPr>
        <p:spPr>
          <a:xfrm>
            <a:off x="443039" y="2330505"/>
            <a:ext cx="3602334" cy="3979585"/>
          </a:xfrm>
        </p:spPr>
        <p:txBody>
          <a:bodyPr anchor="ctr">
            <a:normAutofit/>
          </a:bodyPr>
          <a:lstStyle/>
          <a:p>
            <a:pPr marL="0" indent="0">
              <a:buNone/>
            </a:pPr>
            <a:r>
              <a:rPr lang="en-US" sz="1700" dirty="0"/>
              <a:t>Nicky Okoye </a:t>
            </a:r>
          </a:p>
          <a:p>
            <a:pPr marL="0" indent="0">
              <a:buNone/>
            </a:pPr>
            <a:r>
              <a:rPr lang="en-US" sz="1700" dirty="0"/>
              <a:t>Founder, </a:t>
            </a:r>
          </a:p>
          <a:p>
            <a:pPr marL="0" indent="0">
              <a:buNone/>
            </a:pPr>
            <a:r>
              <a:rPr lang="en-US" sz="1700" dirty="0"/>
              <a:t>African Enterprise Institute </a:t>
            </a:r>
          </a:p>
          <a:p>
            <a:pPr marL="0" indent="0">
              <a:buNone/>
            </a:pPr>
            <a:r>
              <a:rPr lang="en-US" sz="1700" dirty="0" err="1">
                <a:hlinkClick r:id="rId2"/>
              </a:rPr>
              <a:t>President@africanenterprise.institute</a:t>
            </a:r>
            <a:r>
              <a:rPr lang="en-US" sz="1700" dirty="0"/>
              <a:t>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1F01D5A-21D8-4F21-90E8-BE4E75198685}"/>
              </a:ext>
            </a:extLst>
          </p:cNvPr>
          <p:cNvPicPr>
            <a:picLocks noChangeAspect="1"/>
          </p:cNvPicPr>
          <p:nvPr/>
        </p:nvPicPr>
        <p:blipFill rotWithShape="1">
          <a:blip r:embed="rId3"/>
          <a:srcRect l="6663" r="8315" b="-2"/>
          <a:stretch/>
        </p:blipFill>
        <p:spPr>
          <a:xfrm>
            <a:off x="4483341" y="799352"/>
            <a:ext cx="4069057" cy="5259296"/>
          </a:xfrm>
          <a:prstGeom prst="rect">
            <a:avLst/>
          </a:prstGeom>
        </p:spPr>
      </p:pic>
    </p:spTree>
    <p:extLst>
      <p:ext uri="{BB962C8B-B14F-4D97-AF65-F5344CB8AC3E}">
        <p14:creationId xmlns:p14="http://schemas.microsoft.com/office/powerpoint/2010/main" val="9111030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a:extLst>
              <a:ext uri="{FF2B5EF4-FFF2-40B4-BE49-F238E27FC236}">
                <a16:creationId xmlns:a16="http://schemas.microsoft.com/office/drawing/2014/main" id="{65DBA3E2-8212-4674-B1C7-54FE680C59D2}"/>
              </a:ext>
            </a:extLst>
          </p:cNvPr>
          <p:cNvSpPr/>
          <p:nvPr/>
        </p:nvSpPr>
        <p:spPr>
          <a:xfrm>
            <a:off x="628650" y="448721"/>
            <a:ext cx="3530753" cy="1225650"/>
          </a:xfrm>
          <a:prstGeom prst="rect">
            <a:avLst/>
          </a:prstGeom>
        </p:spPr>
        <p:txBody>
          <a:bodyPr vert="horz" lIns="91440" tIns="45720" rIns="91440" bIns="45720" rtlCol="0" anchor="b">
            <a:normAutofit/>
          </a:bodyPr>
          <a:lstStyle/>
          <a:p>
            <a:pPr defTabSz="914400">
              <a:lnSpc>
                <a:spcPct val="90000"/>
              </a:lnSpc>
              <a:spcBef>
                <a:spcPct val="0"/>
              </a:spcBef>
              <a:spcAft>
                <a:spcPts val="600"/>
              </a:spcAft>
              <a:defRPr/>
            </a:pPr>
            <a:r>
              <a:rPr lang="en-US" sz="3300" b="1">
                <a:solidFill>
                  <a:schemeClr val="bg1"/>
                </a:solidFill>
                <a:latin typeface="+mj-lt"/>
                <a:ea typeface="+mj-ea"/>
                <a:cs typeface="+mj-cs"/>
              </a:rPr>
              <a:t>ABOUT NICKY OKOYE </a:t>
            </a:r>
            <a:endParaRPr lang="en-US" sz="3300">
              <a:solidFill>
                <a:schemeClr val="bg1"/>
              </a:solidFill>
              <a:latin typeface="+mj-lt"/>
              <a:ea typeface="+mj-ea"/>
              <a:cs typeface="+mj-cs"/>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F87EF3-35C7-465F-825C-7786343B3F2E}"/>
              </a:ext>
            </a:extLst>
          </p:cNvPr>
          <p:cNvSpPr>
            <a:spLocks noGrp="1"/>
          </p:cNvSpPr>
          <p:nvPr>
            <p:ph idx="1"/>
          </p:nvPr>
        </p:nvSpPr>
        <p:spPr>
          <a:xfrm>
            <a:off x="673326" y="1909192"/>
            <a:ext cx="3439885" cy="3647710"/>
          </a:xfrm>
        </p:spPr>
        <p:txBody>
          <a:bodyPr vert="horz" lIns="91440" tIns="45720" rIns="91440" bIns="45720" rtlCol="0">
            <a:normAutofit/>
          </a:bodyPr>
          <a:lstStyle/>
          <a:p>
            <a:pPr marL="0" indent="0" defTabSz="914400">
              <a:lnSpc>
                <a:spcPct val="90000"/>
              </a:lnSpc>
              <a:buNone/>
              <a:defRPr/>
            </a:pPr>
            <a:r>
              <a:rPr lang="en-US" sz="1200" dirty="0">
                <a:solidFill>
                  <a:schemeClr val="bg1"/>
                </a:solidFill>
              </a:rPr>
              <a:t>Dr. Nicky Okoye is a serial entrepreneur, a global leader, global strategist and investment advisor. He supports Conglomerates, National and Sub National states with strategy, advise and wealth creation pathways that stimulates sustainable economic growth models and guarantees national development. Dr Okoye is passionate about aggregating investment capital for 21</a:t>
            </a:r>
            <a:r>
              <a:rPr lang="en-US" sz="1200" baseline="30000" dirty="0">
                <a:solidFill>
                  <a:schemeClr val="bg1"/>
                </a:solidFill>
              </a:rPr>
              <a:t>st</a:t>
            </a:r>
            <a:r>
              <a:rPr lang="en-US" sz="1200" dirty="0">
                <a:solidFill>
                  <a:schemeClr val="bg1"/>
                </a:solidFill>
              </a:rPr>
              <a:t> century ideas which repositions the growing Nations of Africa and the Caribbean in the global marketplace. Dr Okoye is a global expert on strategy, market penetration, business development and national development. He has gained extensive experience in raising global capital and he co-founded what grew to become one of the largest companies in Africa after leading the capital raise of over $1 billion in less than 12 months. A feat considered one of the most outstanding capital raising exercises in the history of Africa’s capital markets.  </a:t>
            </a: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person wearing a suit and tie&#10;&#10;Description automatically generated">
            <a:extLst>
              <a:ext uri="{FF2B5EF4-FFF2-40B4-BE49-F238E27FC236}">
                <a16:creationId xmlns:a16="http://schemas.microsoft.com/office/drawing/2014/main" id="{C8941397-5163-44DB-9E4F-FC56BB228D70}"/>
              </a:ext>
            </a:extLst>
          </p:cNvPr>
          <p:cNvPicPr>
            <a:picLocks noChangeAspect="1"/>
          </p:cNvPicPr>
          <p:nvPr/>
        </p:nvPicPr>
        <p:blipFill rotWithShape="1">
          <a:blip r:embed="rId2"/>
          <a:srcRect l="7161"/>
          <a:stretch/>
        </p:blipFill>
        <p:spPr>
          <a:xfrm>
            <a:off x="4894089" y="10"/>
            <a:ext cx="4249911" cy="6857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A8D75-5E56-4B85-B81C-BFAA86E01B3A}"/>
              </a:ext>
            </a:extLst>
          </p:cNvPr>
          <p:cNvSpPr>
            <a:spLocks noGrp="1"/>
          </p:cNvSpPr>
          <p:nvPr>
            <p:ph type="title"/>
          </p:nvPr>
        </p:nvSpPr>
        <p:spPr>
          <a:xfrm>
            <a:off x="4822209" y="484632"/>
            <a:ext cx="3953079" cy="1609344"/>
          </a:xfrm>
          <a:ln>
            <a:noFill/>
          </a:ln>
        </p:spPr>
        <p:txBody>
          <a:bodyPr>
            <a:normAutofit/>
          </a:bodyPr>
          <a:lstStyle/>
          <a:p>
            <a:r>
              <a:rPr lang="en-US" sz="3200" b="1" dirty="0"/>
              <a:t>Nigeria’s Youth integration Challenges </a:t>
            </a:r>
            <a:br>
              <a:rPr lang="en-US" sz="3200" dirty="0"/>
            </a:br>
            <a:r>
              <a:rPr lang="en-US" sz="3200" dirty="0"/>
              <a:t> </a:t>
            </a:r>
          </a:p>
        </p:txBody>
      </p:sp>
      <p:pic>
        <p:nvPicPr>
          <p:cNvPr id="6" name="Picture 5" descr="A close up of a tree&#10;&#10;Description automatically generated">
            <a:extLst>
              <a:ext uri="{FF2B5EF4-FFF2-40B4-BE49-F238E27FC236}">
                <a16:creationId xmlns:a16="http://schemas.microsoft.com/office/drawing/2014/main" id="{C5ED18AF-2D3B-4DEC-A5CC-2217F7B48269}"/>
              </a:ext>
            </a:extLst>
          </p:cNvPr>
          <p:cNvPicPr>
            <a:picLocks noChangeAspect="1"/>
          </p:cNvPicPr>
          <p:nvPr/>
        </p:nvPicPr>
        <p:blipFill rotWithShape="1">
          <a:blip r:embed="rId3"/>
          <a:srcRect l="29639" r="19422" b="-1"/>
          <a:stretch/>
        </p:blipFill>
        <p:spPr>
          <a:xfrm>
            <a:off x="-1" y="10"/>
            <a:ext cx="2277173" cy="3352846"/>
          </a:xfrm>
          <a:prstGeom prst="rect">
            <a:avLst/>
          </a:prstGeom>
        </p:spPr>
      </p:pic>
      <p:pic>
        <p:nvPicPr>
          <p:cNvPr id="5" name="Picture 4">
            <a:extLst>
              <a:ext uri="{FF2B5EF4-FFF2-40B4-BE49-F238E27FC236}">
                <a16:creationId xmlns:a16="http://schemas.microsoft.com/office/drawing/2014/main" id="{8DFA5959-D659-458E-A786-C4D074D87931}"/>
              </a:ext>
            </a:extLst>
          </p:cNvPr>
          <p:cNvPicPr>
            <a:picLocks noChangeAspect="1"/>
          </p:cNvPicPr>
          <p:nvPr/>
        </p:nvPicPr>
        <p:blipFill rotWithShape="1">
          <a:blip r:embed="rId4"/>
          <a:srcRect l="24595" r="19536" b="2"/>
          <a:stretch/>
        </p:blipFill>
        <p:spPr>
          <a:xfrm>
            <a:off x="2345754" y="-1"/>
            <a:ext cx="2228532" cy="5049079"/>
          </a:xfrm>
          <a:custGeom>
            <a:avLst/>
            <a:gdLst/>
            <a:ahLst/>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8" name="Picture 7">
            <a:extLst>
              <a:ext uri="{FF2B5EF4-FFF2-40B4-BE49-F238E27FC236}">
                <a16:creationId xmlns:a16="http://schemas.microsoft.com/office/drawing/2014/main" id="{AD95BC52-4C21-4F79-BD43-5FA0E42C7635}"/>
              </a:ext>
            </a:extLst>
          </p:cNvPr>
          <p:cNvPicPr>
            <a:picLocks noChangeAspect="1"/>
          </p:cNvPicPr>
          <p:nvPr/>
        </p:nvPicPr>
        <p:blipFill rotWithShape="1">
          <a:blip r:embed="rId5"/>
          <a:srcRect l="2685" r="7277" b="-3"/>
          <a:stretch/>
        </p:blipFill>
        <p:spPr>
          <a:xfrm>
            <a:off x="20" y="3429000"/>
            <a:ext cx="2999113" cy="3429000"/>
          </a:xfrm>
          <a:prstGeom prst="rect">
            <a:avLst/>
          </a:prstGeom>
        </p:spPr>
      </p:pic>
      <p:pic>
        <p:nvPicPr>
          <p:cNvPr id="4" name="Picture 3">
            <a:extLst>
              <a:ext uri="{FF2B5EF4-FFF2-40B4-BE49-F238E27FC236}">
                <a16:creationId xmlns:a16="http://schemas.microsoft.com/office/drawing/2014/main" id="{2778CA9F-FC57-4C2B-8FDE-F90AEC6F18D5}"/>
              </a:ext>
            </a:extLst>
          </p:cNvPr>
          <p:cNvPicPr>
            <a:picLocks noChangeAspect="1"/>
          </p:cNvPicPr>
          <p:nvPr/>
        </p:nvPicPr>
        <p:blipFill rotWithShape="1">
          <a:blip r:embed="rId6"/>
          <a:srcRect l="41389" r="8897" b="4"/>
          <a:stretch/>
        </p:blipFill>
        <p:spPr>
          <a:xfrm>
            <a:off x="3057465" y="5140518"/>
            <a:ext cx="1520251" cy="1720058"/>
          </a:xfrm>
          <a:prstGeom prst="rect">
            <a:avLst/>
          </a:prstGeom>
        </p:spPr>
      </p:pic>
      <p:sp>
        <p:nvSpPr>
          <p:cNvPr id="3" name="Content Placeholder 2">
            <a:extLst>
              <a:ext uri="{FF2B5EF4-FFF2-40B4-BE49-F238E27FC236}">
                <a16:creationId xmlns:a16="http://schemas.microsoft.com/office/drawing/2014/main" id="{9B5801AC-2176-4CA6-8C29-4B92B6B456CB}"/>
              </a:ext>
            </a:extLst>
          </p:cNvPr>
          <p:cNvSpPr>
            <a:spLocks noGrp="1"/>
          </p:cNvSpPr>
          <p:nvPr>
            <p:ph idx="1"/>
          </p:nvPr>
        </p:nvSpPr>
        <p:spPr>
          <a:xfrm>
            <a:off x="4949589" y="2121408"/>
            <a:ext cx="4080680" cy="4251960"/>
          </a:xfrm>
        </p:spPr>
        <p:txBody>
          <a:bodyPr>
            <a:normAutofit/>
          </a:bodyPr>
          <a:lstStyle/>
          <a:p>
            <a:r>
              <a:rPr lang="en-US" sz="1700" dirty="0"/>
              <a:t>Nigerian Youths feel left out and are leaving the country </a:t>
            </a:r>
          </a:p>
          <a:p>
            <a:r>
              <a:rPr lang="en-US" sz="1700" dirty="0"/>
              <a:t>Nigerian SMEs and Nigerian Youths need to get 21</a:t>
            </a:r>
            <a:r>
              <a:rPr lang="en-US" sz="1700" baseline="30000" dirty="0"/>
              <a:t>st</a:t>
            </a:r>
            <a:r>
              <a:rPr lang="en-US" sz="1700" dirty="0"/>
              <a:t> Century guidance on business startup and business sustainability </a:t>
            </a:r>
          </a:p>
          <a:p>
            <a:r>
              <a:rPr lang="en-US" sz="1700" dirty="0"/>
              <a:t>Nigerian SMEs and Youths need access to opportunities in various industries, especially in a post COVID-19 environment</a:t>
            </a:r>
          </a:p>
          <a:p>
            <a:r>
              <a:rPr lang="en-US" sz="1700" dirty="0"/>
              <a:t>Nigerian Institutions need to communicate in the language of the 21</a:t>
            </a:r>
            <a:r>
              <a:rPr lang="en-US" sz="1700" baseline="30000" dirty="0"/>
              <a:t>st</a:t>
            </a:r>
            <a:r>
              <a:rPr lang="en-US" sz="1700" dirty="0"/>
              <a:t> century digital generation especially SOCIAL MEDIA, Podcasts, </a:t>
            </a:r>
            <a:r>
              <a:rPr lang="en-US" sz="1700" dirty="0" err="1"/>
              <a:t>Youtube</a:t>
            </a:r>
            <a:r>
              <a:rPr lang="en-US" sz="1700" dirty="0"/>
              <a:t> etc.    </a:t>
            </a:r>
          </a:p>
        </p:txBody>
      </p:sp>
    </p:spTree>
    <p:extLst>
      <p:ext uri="{BB962C8B-B14F-4D97-AF65-F5344CB8AC3E}">
        <p14:creationId xmlns:p14="http://schemas.microsoft.com/office/powerpoint/2010/main" val="2613223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99F476-FD1A-4E8D-8C0F-EF140169592F}"/>
              </a:ext>
            </a:extLst>
          </p:cNvPr>
          <p:cNvSpPr>
            <a:spLocks noGrp="1"/>
          </p:cNvSpPr>
          <p:nvPr>
            <p:ph type="title"/>
          </p:nvPr>
        </p:nvSpPr>
        <p:spPr>
          <a:xfrm>
            <a:off x="429369" y="238539"/>
            <a:ext cx="8263890" cy="1434415"/>
          </a:xfrm>
        </p:spPr>
        <p:txBody>
          <a:bodyPr anchor="b">
            <a:normAutofit/>
          </a:bodyPr>
          <a:lstStyle/>
          <a:p>
            <a:r>
              <a:rPr lang="en-US" sz="4700"/>
              <a:t>AfEI Menu of Interventions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E41EB1-0C09-44FF-B7AB-7121D7EBABC5}"/>
              </a:ext>
            </a:extLst>
          </p:cNvPr>
          <p:cNvSpPr>
            <a:spLocks noGrp="1"/>
          </p:cNvSpPr>
          <p:nvPr>
            <p:ph idx="1"/>
          </p:nvPr>
        </p:nvSpPr>
        <p:spPr>
          <a:xfrm>
            <a:off x="185665" y="2071316"/>
            <a:ext cx="5278868" cy="4603340"/>
          </a:xfrm>
        </p:spPr>
        <p:txBody>
          <a:bodyPr anchor="t">
            <a:normAutofit/>
          </a:bodyPr>
          <a:lstStyle/>
          <a:p>
            <a:pPr>
              <a:lnSpc>
                <a:spcPct val="90000"/>
              </a:lnSpc>
            </a:pPr>
            <a:r>
              <a:rPr lang="en-US" sz="1500" dirty="0"/>
              <a:t>The Accreditation and Verification of SMEs cross Country to form data base for incentives </a:t>
            </a:r>
          </a:p>
          <a:p>
            <a:pPr>
              <a:lnSpc>
                <a:spcPct val="90000"/>
              </a:lnSpc>
            </a:pPr>
            <a:r>
              <a:rPr lang="en-US" sz="1500" dirty="0"/>
              <a:t>The SME Eco-system and Job immediate Creation starting with Certified Business Advisors, Content Creators, Global Speakers, Global Developers, Business apprentices </a:t>
            </a:r>
          </a:p>
          <a:p>
            <a:pPr>
              <a:lnSpc>
                <a:spcPct val="90000"/>
              </a:lnSpc>
            </a:pPr>
            <a:r>
              <a:rPr lang="en-US" sz="1500" dirty="0"/>
              <a:t>The Community Enterprise Clinic Centers and Community economic eco-system </a:t>
            </a:r>
          </a:p>
          <a:p>
            <a:pPr>
              <a:lnSpc>
                <a:spcPct val="90000"/>
              </a:lnSpc>
            </a:pPr>
            <a:r>
              <a:rPr lang="en-US" sz="1500" dirty="0"/>
              <a:t>Project Triple E, STRATEGY for Youth Development: Employment, Empowerment and Entrepreneurship and a community economic ecosystem</a:t>
            </a:r>
          </a:p>
          <a:p>
            <a:pPr>
              <a:lnSpc>
                <a:spcPct val="90000"/>
              </a:lnSpc>
            </a:pPr>
            <a:r>
              <a:rPr lang="en-US" sz="1500" dirty="0" err="1"/>
              <a:t>AfEI</a:t>
            </a:r>
            <a:r>
              <a:rPr lang="en-US" sz="1500" dirty="0"/>
              <a:t> INVESTMENT FUND strategy for capital aggregation </a:t>
            </a:r>
          </a:p>
          <a:p>
            <a:pPr>
              <a:lnSpc>
                <a:spcPct val="90000"/>
              </a:lnSpc>
            </a:pPr>
            <a:r>
              <a:rPr lang="en-US" sz="1500" dirty="0"/>
              <a:t>The Champions Bootcamp strategy for African markets penetration </a:t>
            </a:r>
          </a:p>
          <a:p>
            <a:pPr>
              <a:lnSpc>
                <a:spcPct val="90000"/>
              </a:lnSpc>
            </a:pPr>
            <a:r>
              <a:rPr lang="en-US" sz="1500" dirty="0"/>
              <a:t>The Global Market Access strategy </a:t>
            </a:r>
          </a:p>
          <a:p>
            <a:pPr>
              <a:lnSpc>
                <a:spcPct val="90000"/>
              </a:lnSpc>
            </a:pPr>
            <a:r>
              <a:rPr lang="en-US" sz="1500" dirty="0"/>
              <a:t>The Global Strategy Enterprise Initiative ( the Unicorn G 250 program) </a:t>
            </a:r>
          </a:p>
          <a:p>
            <a:pPr>
              <a:lnSpc>
                <a:spcPct val="90000"/>
              </a:lnSpc>
            </a:pPr>
            <a:r>
              <a:rPr lang="en-US" sz="1500" dirty="0"/>
              <a:t>Enterprise Development Strategy sustainability for State Government Officials </a:t>
            </a:r>
          </a:p>
          <a:p>
            <a:pPr>
              <a:lnSpc>
                <a:spcPct val="90000"/>
              </a:lnSpc>
            </a:pPr>
            <a:endParaRPr lang="en-US" sz="1500" dirty="0"/>
          </a:p>
        </p:txBody>
      </p:sp>
      <p:pic>
        <p:nvPicPr>
          <p:cNvPr id="4" name="Picture 3" descr="Logo&#10;&#10;Description automatically generated">
            <a:extLst>
              <a:ext uri="{FF2B5EF4-FFF2-40B4-BE49-F238E27FC236}">
                <a16:creationId xmlns:a16="http://schemas.microsoft.com/office/drawing/2014/main" id="{BD411DDB-4D5A-432D-A959-AAC251760267}"/>
              </a:ext>
            </a:extLst>
          </p:cNvPr>
          <p:cNvPicPr>
            <a:picLocks noChangeAspect="1"/>
          </p:cNvPicPr>
          <p:nvPr/>
        </p:nvPicPr>
        <p:blipFill rotWithShape="1">
          <a:blip r:embed="rId2" r:link="rId3" cstate="print">
            <a:extLst>
              <a:ext uri="{28A0092B-C50C-407E-A947-70E740481C1C}">
                <a14:useLocalDpi xmlns:a14="http://schemas.microsoft.com/office/drawing/2010/main" val="0"/>
              </a:ext>
            </a:extLst>
          </a:blip>
          <a:srcRect l="10086" r="10622" b="-3"/>
          <a:stretch>
            <a:fillRect/>
          </a:stretch>
        </p:blipFill>
        <p:spPr bwMode="auto">
          <a:xfrm>
            <a:off x="5756743" y="2093976"/>
            <a:ext cx="2955798" cy="4096512"/>
          </a:xfrm>
          <a:prstGeom prst="rect">
            <a:avLst/>
          </a:prstGeom>
          <a:noFill/>
        </p:spPr>
      </p:pic>
    </p:spTree>
    <p:extLst>
      <p:ext uri="{BB962C8B-B14F-4D97-AF65-F5344CB8AC3E}">
        <p14:creationId xmlns:p14="http://schemas.microsoft.com/office/powerpoint/2010/main" val="37889231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9CB7D7-431E-4ED4-96CB-0C6CFFF7C24F}"/>
              </a:ext>
            </a:extLst>
          </p:cNvPr>
          <p:cNvPicPr>
            <a:picLocks noChangeAspect="1"/>
          </p:cNvPicPr>
          <p:nvPr/>
        </p:nvPicPr>
        <p:blipFill rotWithShape="1">
          <a:blip r:embed="rId2"/>
          <a:srcRect t="11673" r="-1" b="-1"/>
          <a:stretch/>
        </p:blipFill>
        <p:spPr>
          <a:xfrm>
            <a:off x="240030" y="320040"/>
            <a:ext cx="8661654" cy="4303462"/>
          </a:xfrm>
          <a:prstGeom prst="rect">
            <a:avLst/>
          </a:prstGeom>
        </p:spPr>
      </p:pic>
      <p:sp>
        <p:nvSpPr>
          <p:cNvPr id="18" name="Rectangle 10">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CEF1E7-A54A-40B3-8FBD-BAB7C1DAFFD5}"/>
              </a:ext>
            </a:extLst>
          </p:cNvPr>
          <p:cNvSpPr>
            <a:spLocks noGrp="1"/>
          </p:cNvSpPr>
          <p:nvPr>
            <p:ph type="title"/>
          </p:nvPr>
        </p:nvSpPr>
        <p:spPr>
          <a:xfrm>
            <a:off x="630936" y="5009083"/>
            <a:ext cx="2167128" cy="1345997"/>
          </a:xfrm>
        </p:spPr>
        <p:txBody>
          <a:bodyPr anchor="ctr">
            <a:normAutofit/>
          </a:bodyPr>
          <a:lstStyle/>
          <a:p>
            <a:r>
              <a:rPr lang="en-US" sz="2300">
                <a:solidFill>
                  <a:schemeClr val="bg1"/>
                </a:solidFill>
              </a:rPr>
              <a:t>Jobs created in first twelve months </a:t>
            </a:r>
          </a:p>
        </p:txBody>
      </p:sp>
      <p:cxnSp>
        <p:nvCxnSpPr>
          <p:cNvPr id="19" name="Straight Connector 12">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2D9B36-D957-4C8B-BB18-718E19EA1122}"/>
              </a:ext>
            </a:extLst>
          </p:cNvPr>
          <p:cNvSpPr>
            <a:spLocks noGrp="1"/>
          </p:cNvSpPr>
          <p:nvPr>
            <p:ph idx="1"/>
          </p:nvPr>
        </p:nvSpPr>
        <p:spPr>
          <a:xfrm>
            <a:off x="3135820" y="4940339"/>
            <a:ext cx="5676139" cy="1719953"/>
          </a:xfrm>
        </p:spPr>
        <p:txBody>
          <a:bodyPr anchor="ctr">
            <a:normAutofit fontScale="92500" lnSpcReduction="20000"/>
          </a:bodyPr>
          <a:lstStyle/>
          <a:p>
            <a:pPr>
              <a:lnSpc>
                <a:spcPct val="90000"/>
              </a:lnSpc>
            </a:pPr>
            <a:r>
              <a:rPr lang="en-US" sz="1200" dirty="0">
                <a:solidFill>
                  <a:schemeClr val="bg1"/>
                </a:solidFill>
              </a:rPr>
              <a:t>1000 Certified Business Advisors </a:t>
            </a:r>
          </a:p>
          <a:p>
            <a:pPr>
              <a:lnSpc>
                <a:spcPct val="90000"/>
              </a:lnSpc>
            </a:pPr>
            <a:r>
              <a:rPr lang="en-US" sz="1200" dirty="0">
                <a:solidFill>
                  <a:schemeClr val="bg1"/>
                </a:solidFill>
              </a:rPr>
              <a:t>5000 Certified Content Creators </a:t>
            </a:r>
          </a:p>
          <a:p>
            <a:pPr>
              <a:lnSpc>
                <a:spcPct val="90000"/>
              </a:lnSpc>
            </a:pPr>
            <a:r>
              <a:rPr lang="en-US" sz="1200" dirty="0">
                <a:solidFill>
                  <a:schemeClr val="bg1"/>
                </a:solidFill>
              </a:rPr>
              <a:t>1000 Certified Global Speakers </a:t>
            </a:r>
          </a:p>
          <a:p>
            <a:pPr>
              <a:lnSpc>
                <a:spcPct val="90000"/>
              </a:lnSpc>
            </a:pPr>
            <a:r>
              <a:rPr lang="en-US" sz="1200" dirty="0">
                <a:solidFill>
                  <a:schemeClr val="bg1"/>
                </a:solidFill>
              </a:rPr>
              <a:t>2000 Accredited Global Developers </a:t>
            </a:r>
          </a:p>
          <a:p>
            <a:pPr>
              <a:lnSpc>
                <a:spcPct val="90000"/>
              </a:lnSpc>
            </a:pPr>
            <a:r>
              <a:rPr lang="en-US" sz="1200" dirty="0">
                <a:solidFill>
                  <a:schemeClr val="bg1"/>
                </a:solidFill>
              </a:rPr>
              <a:t>50,000 Accredited Global Business Apprenticeship </a:t>
            </a:r>
          </a:p>
          <a:p>
            <a:pPr>
              <a:lnSpc>
                <a:spcPct val="90000"/>
              </a:lnSpc>
            </a:pPr>
            <a:r>
              <a:rPr lang="en-US" sz="1200" dirty="0">
                <a:solidFill>
                  <a:schemeClr val="bg1"/>
                </a:solidFill>
              </a:rPr>
              <a:t>10,000 Certified African Merchants </a:t>
            </a:r>
          </a:p>
          <a:p>
            <a:pPr>
              <a:lnSpc>
                <a:spcPct val="90000"/>
              </a:lnSpc>
            </a:pPr>
            <a:r>
              <a:rPr lang="en-US" sz="1200" dirty="0">
                <a:solidFill>
                  <a:schemeClr val="bg1"/>
                </a:solidFill>
              </a:rPr>
              <a:t>500 NOGBA </a:t>
            </a:r>
          </a:p>
          <a:p>
            <a:pPr>
              <a:lnSpc>
                <a:spcPct val="90000"/>
              </a:lnSpc>
            </a:pPr>
            <a:r>
              <a:rPr lang="en-US" sz="1200" dirty="0">
                <a:solidFill>
                  <a:schemeClr val="bg1"/>
                </a:solidFill>
              </a:rPr>
              <a:t>1000 Champions of the Universe </a:t>
            </a:r>
          </a:p>
          <a:p>
            <a:pPr>
              <a:lnSpc>
                <a:spcPct val="90000"/>
              </a:lnSpc>
            </a:pPr>
            <a:r>
              <a:rPr lang="en-US" sz="1200" dirty="0">
                <a:solidFill>
                  <a:schemeClr val="bg1"/>
                </a:solidFill>
              </a:rPr>
              <a:t>1000 Blockchain experts </a:t>
            </a:r>
          </a:p>
          <a:p>
            <a:pPr>
              <a:lnSpc>
                <a:spcPct val="90000"/>
              </a:lnSpc>
            </a:pPr>
            <a:r>
              <a:rPr lang="en-US" sz="1200" dirty="0">
                <a:solidFill>
                  <a:schemeClr val="bg1"/>
                </a:solidFill>
              </a:rPr>
              <a:t>1000 Data experts  </a:t>
            </a:r>
          </a:p>
          <a:p>
            <a:pPr>
              <a:lnSpc>
                <a:spcPct val="90000"/>
              </a:lnSpc>
            </a:pPr>
            <a:endParaRPr lang="en-US" sz="900" dirty="0">
              <a:solidFill>
                <a:schemeClr val="bg1"/>
              </a:solidFill>
            </a:endParaRPr>
          </a:p>
        </p:txBody>
      </p:sp>
    </p:spTree>
    <p:extLst>
      <p:ext uri="{BB962C8B-B14F-4D97-AF65-F5344CB8AC3E}">
        <p14:creationId xmlns:p14="http://schemas.microsoft.com/office/powerpoint/2010/main" val="1150493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5A7124-0F94-4A78-B0AE-777D78354373}"/>
              </a:ext>
            </a:extLst>
          </p:cNvPr>
          <p:cNvPicPr>
            <a:picLocks noChangeAspect="1"/>
          </p:cNvPicPr>
          <p:nvPr/>
        </p:nvPicPr>
        <p:blipFill rotWithShape="1">
          <a:blip r:embed="rId2"/>
          <a:srcRect l="19820" r="13530"/>
          <a:stretch/>
        </p:blipFill>
        <p:spPr>
          <a:xfrm>
            <a:off x="20" y="10"/>
            <a:ext cx="9143979" cy="6857990"/>
          </a:xfrm>
          <a:prstGeom prst="rect">
            <a:avLst/>
          </a:prstGeom>
        </p:spPr>
      </p:pic>
      <p:sp>
        <p:nvSpPr>
          <p:cNvPr id="135" name="Freeform: Shape 134">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42" name="Title 1">
            <a:extLst>
              <a:ext uri="{FF2B5EF4-FFF2-40B4-BE49-F238E27FC236}">
                <a16:creationId xmlns:a16="http://schemas.microsoft.com/office/drawing/2014/main" id="{5144CFA9-B2F5-48EB-8A68-6881CD0A8670}"/>
              </a:ext>
            </a:extLst>
          </p:cNvPr>
          <p:cNvSpPr>
            <a:spLocks noGrp="1"/>
          </p:cNvSpPr>
          <p:nvPr>
            <p:ph type="title"/>
          </p:nvPr>
        </p:nvSpPr>
        <p:spPr>
          <a:xfrm>
            <a:off x="463546" y="4185749"/>
            <a:ext cx="6949328" cy="622836"/>
          </a:xfrm>
        </p:spPr>
        <p:txBody>
          <a:bodyPr>
            <a:normAutofit/>
          </a:bodyPr>
          <a:lstStyle/>
          <a:p>
            <a:pPr>
              <a:lnSpc>
                <a:spcPct val="90000"/>
              </a:lnSpc>
            </a:pPr>
            <a:r>
              <a:rPr lang="en-US" altLang="en-US" sz="1900" b="1" dirty="0">
                <a:ea typeface="ＭＳ Ｐゴシック" panose="020B0600070205080204" pitchFamily="34" charset="-128"/>
              </a:rPr>
              <a:t>The African Enterprise Fund </a:t>
            </a:r>
            <a:br>
              <a:rPr lang="en-US" altLang="en-US" sz="1900" dirty="0">
                <a:ea typeface="ＭＳ Ｐゴシック" panose="020B0600070205080204" pitchFamily="34" charset="-128"/>
              </a:rPr>
            </a:br>
            <a:endParaRPr lang="en-US" altLang="en-US" sz="1900"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FAA93D2-CB57-4DBF-B862-E892313B471D}"/>
              </a:ext>
            </a:extLst>
          </p:cNvPr>
          <p:cNvSpPr>
            <a:spLocks noGrp="1"/>
          </p:cNvSpPr>
          <p:nvPr>
            <p:ph idx="1"/>
          </p:nvPr>
        </p:nvSpPr>
        <p:spPr>
          <a:xfrm>
            <a:off x="113709" y="4856921"/>
            <a:ext cx="7523610" cy="1249240"/>
          </a:xfrm>
        </p:spPr>
        <p:txBody>
          <a:bodyPr>
            <a:normAutofit/>
          </a:bodyPr>
          <a:lstStyle/>
          <a:p>
            <a:pPr marL="0" indent="0">
              <a:lnSpc>
                <a:spcPct val="90000"/>
              </a:lnSpc>
              <a:buFont typeface="Arial" panose="020B0604020202020204" pitchFamily="34" charset="0"/>
              <a:buNone/>
              <a:defRPr/>
            </a:pPr>
            <a:r>
              <a:rPr lang="en-US" sz="1400" dirty="0"/>
              <a:t>The AEF is a Capital Aggregator and it will identify and mobilize local Nigeria capital by aggregating Nigeria’s wealthy successful enterprises, entrepreneurs, retired, serving political and public servants, Nigeria’s wealthy families, Nigerian corporates, and Nigeria’s Diaspora communities to invest in an early stage fund designed investment in Nigerian entrepreneurship ventures. Our strategic focus areas will include energy, micro manufacturing, services, technology and the creative industries of fashion, beauty, music, movies, media and entertainment. </a:t>
            </a:r>
          </a:p>
          <a:p>
            <a:pPr>
              <a:lnSpc>
                <a:spcPct val="90000"/>
              </a:lnSpc>
              <a:defRPr/>
            </a:pPr>
            <a:endParaRPr lang="en-US" sz="1400"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9FA8B0-A0D5-494C-9E50-96359EC2896B}"/>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defTabSz="914400">
              <a:lnSpc>
                <a:spcPct val="90000"/>
              </a:lnSpc>
            </a:pPr>
            <a:r>
              <a:rPr lang="en-US" sz="2800" kern="1200">
                <a:solidFill>
                  <a:schemeClr val="bg1"/>
                </a:solidFill>
                <a:latin typeface="+mj-lt"/>
                <a:ea typeface="+mj-ea"/>
                <a:cs typeface="+mj-cs"/>
              </a:rPr>
              <a:t>African Enterprise Institute </a:t>
            </a:r>
          </a:p>
        </p:txBody>
      </p:sp>
      <p:pic>
        <p:nvPicPr>
          <p:cNvPr id="4" name="Content Placeholder 3">
            <a:extLst>
              <a:ext uri="{FF2B5EF4-FFF2-40B4-BE49-F238E27FC236}">
                <a16:creationId xmlns:a16="http://schemas.microsoft.com/office/drawing/2014/main" id="{B83870DD-3DD4-43D2-9DCE-C0FDF69A1592}"/>
              </a:ext>
            </a:extLst>
          </p:cNvPr>
          <p:cNvPicPr>
            <a:picLocks noGrp="1" noChangeAspect="1"/>
          </p:cNvPicPr>
          <p:nvPr>
            <p:ph idx="1"/>
          </p:nvPr>
        </p:nvPicPr>
        <p:blipFill>
          <a:blip r:embed="rId2"/>
          <a:stretch>
            <a:fillRect/>
          </a:stretch>
        </p:blipFill>
        <p:spPr>
          <a:xfrm>
            <a:off x="1084540" y="1675227"/>
            <a:ext cx="6974919" cy="4394199"/>
          </a:xfrm>
          <a:prstGeom prst="rect">
            <a:avLst/>
          </a:prstGeom>
        </p:spPr>
      </p:pic>
    </p:spTree>
    <p:extLst>
      <p:ext uri="{BB962C8B-B14F-4D97-AF65-F5344CB8AC3E}">
        <p14:creationId xmlns:p14="http://schemas.microsoft.com/office/powerpoint/2010/main" val="3866747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D546ED57-9C69-4ED3-9453-A3C331FE3E59}"/>
              </a:ext>
            </a:extLst>
          </p:cNvPr>
          <p:cNvSpPr>
            <a:spLocks noGrp="1"/>
          </p:cNvSpPr>
          <p:nvPr>
            <p:ph type="title"/>
          </p:nvPr>
        </p:nvSpPr>
        <p:spPr>
          <a:xfrm>
            <a:off x="193476" y="435332"/>
            <a:ext cx="4382311" cy="1325563"/>
          </a:xfrm>
        </p:spPr>
        <p:txBody>
          <a:bodyPr anchor="b">
            <a:normAutofit fontScale="90000"/>
          </a:bodyPr>
          <a:lstStyle/>
          <a:p>
            <a:pPr>
              <a:lnSpc>
                <a:spcPct val="90000"/>
              </a:lnSpc>
            </a:pPr>
            <a:r>
              <a:rPr lang="en-US" sz="2800" dirty="0">
                <a:solidFill>
                  <a:schemeClr val="bg1"/>
                </a:solidFill>
              </a:rPr>
              <a:t>Nigerian Enterprises must transition in a new approach for Youth and MSME development </a:t>
            </a:r>
          </a:p>
        </p:txBody>
      </p:sp>
      <p:cxnSp>
        <p:nvCxnSpPr>
          <p:cNvPr id="18" name="Straight Connector 1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457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7AA47E39-247E-49DB-A534-6CF104E50777}"/>
              </a:ext>
            </a:extLst>
          </p:cNvPr>
          <p:cNvSpPr>
            <a:spLocks noGrp="1"/>
          </p:cNvSpPr>
          <p:nvPr>
            <p:ph idx="1"/>
          </p:nvPr>
        </p:nvSpPr>
        <p:spPr>
          <a:xfrm>
            <a:off x="228601" y="2288833"/>
            <a:ext cx="4343400" cy="4340566"/>
          </a:xfrm>
        </p:spPr>
        <p:txBody>
          <a:bodyPr>
            <a:normAutofit/>
          </a:bodyPr>
          <a:lstStyle/>
          <a:p>
            <a:r>
              <a:rPr lang="en-US" sz="1700" b="1" dirty="0">
                <a:solidFill>
                  <a:schemeClr val="bg1"/>
                </a:solidFill>
              </a:rPr>
              <a:t>A transition into the 21</a:t>
            </a:r>
            <a:r>
              <a:rPr lang="en-US" sz="1700" b="1" baseline="30000" dirty="0">
                <a:solidFill>
                  <a:schemeClr val="bg1"/>
                </a:solidFill>
              </a:rPr>
              <a:t>st</a:t>
            </a:r>
            <a:r>
              <a:rPr lang="en-US" sz="1700" b="1" dirty="0">
                <a:solidFill>
                  <a:schemeClr val="bg1"/>
                </a:solidFill>
              </a:rPr>
              <a:t> century</a:t>
            </a:r>
            <a:r>
              <a:rPr lang="en-US" sz="1700" dirty="0">
                <a:solidFill>
                  <a:schemeClr val="bg1"/>
                </a:solidFill>
              </a:rPr>
              <a:t>: systems, markets &amp; industries  </a:t>
            </a:r>
          </a:p>
          <a:p>
            <a:r>
              <a:rPr lang="en-US" sz="1700" b="1" dirty="0">
                <a:solidFill>
                  <a:schemeClr val="bg1"/>
                </a:solidFill>
              </a:rPr>
              <a:t>A digital approach to support and engagement</a:t>
            </a:r>
            <a:r>
              <a:rPr lang="en-US" sz="1700" dirty="0">
                <a:solidFill>
                  <a:schemeClr val="bg1"/>
                </a:solidFill>
              </a:rPr>
              <a:t>: connectivity, building  communities and creating new MSME influencers  </a:t>
            </a:r>
          </a:p>
          <a:p>
            <a:r>
              <a:rPr lang="en-US" sz="1700" b="1" dirty="0">
                <a:solidFill>
                  <a:schemeClr val="bg1"/>
                </a:solidFill>
              </a:rPr>
              <a:t>A drive to expand markets nationally, continentally and globally</a:t>
            </a:r>
            <a:r>
              <a:rPr lang="en-US" sz="1700" dirty="0">
                <a:solidFill>
                  <a:schemeClr val="bg1"/>
                </a:solidFill>
              </a:rPr>
              <a:t>: cross boarder transactions, selling in Lagos, selling in Joburg, selling in New York and Los Angles </a:t>
            </a:r>
          </a:p>
          <a:p>
            <a:r>
              <a:rPr lang="en-US" sz="1700" dirty="0" err="1">
                <a:solidFill>
                  <a:schemeClr val="bg1"/>
                </a:solidFill>
              </a:rPr>
              <a:t>AfEI</a:t>
            </a:r>
            <a:r>
              <a:rPr lang="en-US" sz="1700" dirty="0">
                <a:solidFill>
                  <a:schemeClr val="bg1"/>
                </a:solidFill>
              </a:rPr>
              <a:t> supporting digital, video, material and study content that MSMEs can consume and use to reestablishment their businesses </a:t>
            </a:r>
          </a:p>
          <a:p>
            <a:endParaRPr lang="en-US" sz="1700" dirty="0">
              <a:solidFill>
                <a:schemeClr val="bg1"/>
              </a:solidFill>
            </a:endParaRPr>
          </a:p>
        </p:txBody>
      </p:sp>
      <p:pic>
        <p:nvPicPr>
          <p:cNvPr id="7" name="Picture 6">
            <a:extLst>
              <a:ext uri="{FF2B5EF4-FFF2-40B4-BE49-F238E27FC236}">
                <a16:creationId xmlns:a16="http://schemas.microsoft.com/office/drawing/2014/main" id="{2D819DD0-E1E6-453C-BC8B-6ED349568B9E}"/>
              </a:ext>
            </a:extLst>
          </p:cNvPr>
          <p:cNvPicPr>
            <a:picLocks noChangeAspect="1"/>
          </p:cNvPicPr>
          <p:nvPr/>
        </p:nvPicPr>
        <p:blipFill>
          <a:blip r:embed="rId2"/>
          <a:stretch>
            <a:fillRect/>
          </a:stretch>
        </p:blipFill>
        <p:spPr>
          <a:xfrm>
            <a:off x="4983894" y="554377"/>
            <a:ext cx="2691480" cy="2415603"/>
          </a:xfrm>
          <a:prstGeom prst="rect">
            <a:avLst/>
          </a:prstGeom>
        </p:spPr>
      </p:pic>
      <p:sp>
        <p:nvSpPr>
          <p:cNvPr id="20" name="Rectangle 19">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3702" y="182859"/>
            <a:ext cx="2997196"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1B8B7C1A-1DBD-40D7-85AC-45697A7BF90D}"/>
              </a:ext>
            </a:extLst>
          </p:cNvPr>
          <p:cNvPicPr>
            <a:picLocks noChangeAspect="1"/>
          </p:cNvPicPr>
          <p:nvPr/>
        </p:nvPicPr>
        <p:blipFill>
          <a:blip r:embed="rId3"/>
          <a:stretch>
            <a:fillRect/>
          </a:stretch>
        </p:blipFill>
        <p:spPr>
          <a:xfrm>
            <a:off x="6028995" y="4190608"/>
            <a:ext cx="2691480" cy="1863849"/>
          </a:xfrm>
          <a:prstGeom prst="rect">
            <a:avLst/>
          </a:prstGeom>
        </p:spPr>
      </p:pic>
      <p:sp>
        <p:nvSpPr>
          <p:cNvPr id="22" name="Rectangle 21">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8803" y="3543213"/>
            <a:ext cx="2997196"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525673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1528</Words>
  <Application>Microsoft Office PowerPoint</Application>
  <PresentationFormat>On-screen Show (4:3)</PresentationFormat>
  <Paragraphs>104</Paragraphs>
  <Slides>21</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Tw Cen MT</vt:lpstr>
      <vt:lpstr>Office Theme</vt:lpstr>
      <vt:lpstr>The African Enterprise Initiative  repositioning African Business for the Global Market Place </vt:lpstr>
      <vt:lpstr>PowerPoint Presentation</vt:lpstr>
      <vt:lpstr>PowerPoint Presentation</vt:lpstr>
      <vt:lpstr>Nigeria’s Youth integration Challenges   </vt:lpstr>
      <vt:lpstr>AfEI Menu of Interventions </vt:lpstr>
      <vt:lpstr>Jobs created in first twelve months </vt:lpstr>
      <vt:lpstr>The African Enterprise Fund  </vt:lpstr>
      <vt:lpstr>African Enterprise Institute </vt:lpstr>
      <vt:lpstr>Nigerian Enterprises must transition in a new approach for Youth and MSME development </vt:lpstr>
      <vt:lpstr>Project Triple E  ENTREPRENEURSHIP    Business Apprenticeship Program: certify and accredit 50,000 a year, business, trade and commercial apprentices across the Continent. A five-year program which produces fully funded, fully trained and fully engaged new businesspeople. Some recent new entrepreneurs and new businesspeople can be integrated in the program by taking the certification course.     </vt:lpstr>
      <vt:lpstr>The African Enterprise  Innovation Campus  </vt:lpstr>
      <vt:lpstr>   Global Enterprise Strategy Initiative (GESI)  POWERED BY        </vt:lpstr>
      <vt:lpstr>Community Enterprise Development Centers with Co-Work spaces and Mini Industrial Estates  </vt:lpstr>
      <vt:lpstr>Enterprise Development Strategy</vt:lpstr>
      <vt:lpstr>Over the Years, the interventions in Entrepreneurship designed and implemented by Dr Nicky Okoye and the Anabel Group has impacted the following..… </vt:lpstr>
      <vt:lpstr>Road Map </vt:lpstr>
      <vt:lpstr>NIGERIA is the First African Government to endorse the African Enterprise Initiative</vt:lpstr>
      <vt:lpstr>NIGERIA’s Federal Ministry of Industries, Trade and Investment signs Landmark Memorandum for Implementation of the African Enterprise Initiative with the NICKY OKOYE FOUNDATION </vt:lpstr>
      <vt:lpstr>Strategic Options </vt:lpstr>
      <vt:lpstr>The Strategic Partners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Youth Entrepreneurship Investment Strategy  Powered by   </dc:title>
  <dc:creator>nicholas okoye</dc:creator>
  <cp:lastModifiedBy>Naomi Tietie</cp:lastModifiedBy>
  <cp:revision>37</cp:revision>
  <dcterms:created xsi:type="dcterms:W3CDTF">2020-10-28T10:42:59Z</dcterms:created>
  <dcterms:modified xsi:type="dcterms:W3CDTF">2021-12-15T16:22:13Z</dcterms:modified>
</cp:coreProperties>
</file>