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1293" r:id="rId2"/>
    <p:sldId id="1318" r:id="rId3"/>
    <p:sldId id="1328" r:id="rId4"/>
    <p:sldId id="1319" r:id="rId5"/>
    <p:sldId id="1202" r:id="rId6"/>
    <p:sldId id="1320" r:id="rId7"/>
    <p:sldId id="1329" r:id="rId8"/>
    <p:sldId id="1331" r:id="rId9"/>
    <p:sldId id="1330" r:id="rId10"/>
    <p:sldId id="1332" r:id="rId11"/>
    <p:sldId id="1296" r:id="rId12"/>
    <p:sldId id="1349" r:id="rId13"/>
    <p:sldId id="1315" r:id="rId14"/>
    <p:sldId id="1370" r:id="rId15"/>
    <p:sldId id="1371" r:id="rId16"/>
    <p:sldId id="1362" r:id="rId17"/>
    <p:sldId id="1372" r:id="rId18"/>
    <p:sldId id="1376" r:id="rId19"/>
    <p:sldId id="1373" r:id="rId20"/>
    <p:sldId id="1377" r:id="rId21"/>
    <p:sldId id="1378" r:id="rId22"/>
    <p:sldId id="1363" r:id="rId23"/>
    <p:sldId id="1365" r:id="rId24"/>
    <p:sldId id="1367" r:id="rId25"/>
    <p:sldId id="1379" r:id="rId26"/>
    <p:sldId id="1374" r:id="rId27"/>
    <p:sldId id="1380" r:id="rId28"/>
    <p:sldId id="1317" r:id="rId29"/>
  </p:sldIdLst>
  <p:sldSz cx="9144000" cy="6858000" type="screen4x3"/>
  <p:notesSz cx="6797675" cy="9928225"/>
  <p:defaultTextStyle>
    <a:defPPr>
      <a:defRPr lang="en-US"/>
    </a:defPPr>
    <a:lvl1pPr marL="0" algn="l" defTabSz="767942" rtl="0" eaLnBrk="1" latinLnBrk="0" hangingPunct="1">
      <a:defRPr sz="1500" kern="1200">
        <a:solidFill>
          <a:schemeClr val="tx1"/>
        </a:solidFill>
        <a:latin typeface="+mn-lt"/>
        <a:ea typeface="+mn-ea"/>
        <a:cs typeface="+mn-cs"/>
      </a:defRPr>
    </a:lvl1pPr>
    <a:lvl2pPr marL="383971" algn="l" defTabSz="767942" rtl="0" eaLnBrk="1" latinLnBrk="0" hangingPunct="1">
      <a:defRPr sz="1500" kern="1200">
        <a:solidFill>
          <a:schemeClr val="tx1"/>
        </a:solidFill>
        <a:latin typeface="+mn-lt"/>
        <a:ea typeface="+mn-ea"/>
        <a:cs typeface="+mn-cs"/>
      </a:defRPr>
    </a:lvl2pPr>
    <a:lvl3pPr marL="767942" algn="l" defTabSz="767942" rtl="0" eaLnBrk="1" latinLnBrk="0" hangingPunct="1">
      <a:defRPr sz="1500" kern="1200">
        <a:solidFill>
          <a:schemeClr val="tx1"/>
        </a:solidFill>
        <a:latin typeface="+mn-lt"/>
        <a:ea typeface="+mn-ea"/>
        <a:cs typeface="+mn-cs"/>
      </a:defRPr>
    </a:lvl3pPr>
    <a:lvl4pPr marL="1151913" algn="l" defTabSz="767942" rtl="0" eaLnBrk="1" latinLnBrk="0" hangingPunct="1">
      <a:defRPr sz="1500" kern="1200">
        <a:solidFill>
          <a:schemeClr val="tx1"/>
        </a:solidFill>
        <a:latin typeface="+mn-lt"/>
        <a:ea typeface="+mn-ea"/>
        <a:cs typeface="+mn-cs"/>
      </a:defRPr>
    </a:lvl4pPr>
    <a:lvl5pPr marL="1535885" algn="l" defTabSz="767942" rtl="0" eaLnBrk="1" latinLnBrk="0" hangingPunct="1">
      <a:defRPr sz="1500" kern="1200">
        <a:solidFill>
          <a:schemeClr val="tx1"/>
        </a:solidFill>
        <a:latin typeface="+mn-lt"/>
        <a:ea typeface="+mn-ea"/>
        <a:cs typeface="+mn-cs"/>
      </a:defRPr>
    </a:lvl5pPr>
    <a:lvl6pPr marL="1919856" algn="l" defTabSz="767942" rtl="0" eaLnBrk="1" latinLnBrk="0" hangingPunct="1">
      <a:defRPr sz="1500" kern="1200">
        <a:solidFill>
          <a:schemeClr val="tx1"/>
        </a:solidFill>
        <a:latin typeface="+mn-lt"/>
        <a:ea typeface="+mn-ea"/>
        <a:cs typeface="+mn-cs"/>
      </a:defRPr>
    </a:lvl6pPr>
    <a:lvl7pPr marL="2303827" algn="l" defTabSz="767942" rtl="0" eaLnBrk="1" latinLnBrk="0" hangingPunct="1">
      <a:defRPr sz="1500" kern="1200">
        <a:solidFill>
          <a:schemeClr val="tx1"/>
        </a:solidFill>
        <a:latin typeface="+mn-lt"/>
        <a:ea typeface="+mn-ea"/>
        <a:cs typeface="+mn-cs"/>
      </a:defRPr>
    </a:lvl7pPr>
    <a:lvl8pPr marL="2687798" algn="l" defTabSz="767942" rtl="0" eaLnBrk="1" latinLnBrk="0" hangingPunct="1">
      <a:defRPr sz="1500" kern="1200">
        <a:solidFill>
          <a:schemeClr val="tx1"/>
        </a:solidFill>
        <a:latin typeface="+mn-lt"/>
        <a:ea typeface="+mn-ea"/>
        <a:cs typeface="+mn-cs"/>
      </a:defRPr>
    </a:lvl8pPr>
    <a:lvl9pPr marL="3071770" algn="l" defTabSz="76794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
          <p15:clr>
            <a:srgbClr val="A4A3A4"/>
          </p15:clr>
        </p15:guide>
        <p15:guide id="2" pos="57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70C0"/>
    <a:srgbClr val="44546A"/>
    <a:srgbClr val="00B0F0"/>
    <a:srgbClr val="002060"/>
    <a:srgbClr val="4472C4"/>
    <a:srgbClr val="C00000"/>
    <a:srgbClr val="70AD47"/>
    <a:srgbClr val="7030A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04" autoAdjust="0"/>
    <p:restoredTop sz="95814" autoAdjust="0"/>
  </p:normalViewPr>
  <p:slideViewPr>
    <p:cSldViewPr snapToGrid="0" snapToObjects="1">
      <p:cViewPr varScale="1">
        <p:scale>
          <a:sx n="70" d="100"/>
          <a:sy n="70" d="100"/>
        </p:scale>
        <p:origin x="1512" y="48"/>
      </p:cViewPr>
      <p:guideLst>
        <p:guide orient="horz" pos="691"/>
        <p:guide pos="5760"/>
      </p:guideLst>
    </p:cSldViewPr>
  </p:slideViewPr>
  <p:notesTextViewPr>
    <p:cViewPr>
      <p:scale>
        <a:sx n="100" d="100"/>
        <a:sy n="100" d="100"/>
      </p:scale>
      <p:origin x="0" y="0"/>
    </p:cViewPr>
  </p:notesTextViewPr>
  <p:sorterViewPr>
    <p:cViewPr>
      <p:scale>
        <a:sx n="24" d="100"/>
        <a:sy n="24"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1/20/2022</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83971" rtl="0" eaLnBrk="1" latinLnBrk="0" hangingPunct="1">
      <a:defRPr sz="1000" kern="1200">
        <a:solidFill>
          <a:schemeClr val="tx1"/>
        </a:solidFill>
        <a:latin typeface="Calibri Light"/>
        <a:ea typeface="+mn-ea"/>
        <a:cs typeface="+mn-cs"/>
      </a:defRPr>
    </a:lvl1pPr>
    <a:lvl2pPr marL="383971" algn="l" defTabSz="383971" rtl="0" eaLnBrk="1" latinLnBrk="0" hangingPunct="1">
      <a:defRPr sz="1000" kern="1200">
        <a:solidFill>
          <a:schemeClr val="tx1"/>
        </a:solidFill>
        <a:latin typeface="Calibri Light"/>
        <a:ea typeface="+mn-ea"/>
        <a:cs typeface="+mn-cs"/>
      </a:defRPr>
    </a:lvl2pPr>
    <a:lvl3pPr marL="767942" algn="l" defTabSz="383971" rtl="0" eaLnBrk="1" latinLnBrk="0" hangingPunct="1">
      <a:defRPr sz="1000" kern="1200">
        <a:solidFill>
          <a:schemeClr val="tx1"/>
        </a:solidFill>
        <a:latin typeface="Calibri Light"/>
        <a:ea typeface="+mn-ea"/>
        <a:cs typeface="+mn-cs"/>
      </a:defRPr>
    </a:lvl3pPr>
    <a:lvl4pPr marL="1151913" algn="l" defTabSz="383971" rtl="0" eaLnBrk="1" latinLnBrk="0" hangingPunct="1">
      <a:defRPr sz="1000" kern="1200">
        <a:solidFill>
          <a:schemeClr val="tx1"/>
        </a:solidFill>
        <a:latin typeface="Calibri Light"/>
        <a:ea typeface="+mn-ea"/>
        <a:cs typeface="+mn-cs"/>
      </a:defRPr>
    </a:lvl4pPr>
    <a:lvl5pPr marL="1535885" algn="l" defTabSz="383971" rtl="0" eaLnBrk="1" latinLnBrk="0" hangingPunct="1">
      <a:defRPr sz="1000" kern="1200">
        <a:solidFill>
          <a:schemeClr val="tx1"/>
        </a:solidFill>
        <a:latin typeface="Calibri Light"/>
        <a:ea typeface="+mn-ea"/>
        <a:cs typeface="+mn-cs"/>
      </a:defRPr>
    </a:lvl5pPr>
    <a:lvl6pPr marL="1919856" algn="l" defTabSz="383971" rtl="0" eaLnBrk="1" latinLnBrk="0" hangingPunct="1">
      <a:defRPr sz="1000" kern="1200">
        <a:solidFill>
          <a:schemeClr val="tx1"/>
        </a:solidFill>
        <a:latin typeface="+mn-lt"/>
        <a:ea typeface="+mn-ea"/>
        <a:cs typeface="+mn-cs"/>
      </a:defRPr>
    </a:lvl6pPr>
    <a:lvl7pPr marL="2303827" algn="l" defTabSz="383971" rtl="0" eaLnBrk="1" latinLnBrk="0" hangingPunct="1">
      <a:defRPr sz="1000" kern="1200">
        <a:solidFill>
          <a:schemeClr val="tx1"/>
        </a:solidFill>
        <a:latin typeface="+mn-lt"/>
        <a:ea typeface="+mn-ea"/>
        <a:cs typeface="+mn-cs"/>
      </a:defRPr>
    </a:lvl7pPr>
    <a:lvl8pPr marL="2687798" algn="l" defTabSz="383971" rtl="0" eaLnBrk="1" latinLnBrk="0" hangingPunct="1">
      <a:defRPr sz="1000" kern="1200">
        <a:solidFill>
          <a:schemeClr val="tx1"/>
        </a:solidFill>
        <a:latin typeface="+mn-lt"/>
        <a:ea typeface="+mn-ea"/>
        <a:cs typeface="+mn-cs"/>
      </a:defRPr>
    </a:lvl8pPr>
    <a:lvl9pPr marL="3071770" algn="l" defTabSz="38397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pPr/>
              <a:t>1</a:t>
            </a:fld>
            <a:endParaRPr lang="en-US" dirty="0"/>
          </a:p>
        </p:txBody>
      </p:sp>
    </p:spTree>
    <p:extLst>
      <p:ext uri="{BB962C8B-B14F-4D97-AF65-F5344CB8AC3E}">
        <p14:creationId xmlns:p14="http://schemas.microsoft.com/office/powerpoint/2010/main" val="371837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this slide there is a background placeholder. Click to the small icon on the center of the slide and choose an image from computer. </a:t>
            </a:r>
            <a:r>
              <a:rPr lang="en-US" dirty="0"/>
              <a:t>When </a:t>
            </a:r>
            <a:r>
              <a:rPr lang="en-US" baseline="0" dirty="0"/>
              <a:t>add an image, you must sent it to back with </a:t>
            </a:r>
            <a:r>
              <a:rPr lang="en-US" b="1" baseline="0" dirty="0"/>
              <a:t>Right Click on Image </a:t>
            </a:r>
            <a:r>
              <a:rPr lang="en-US" b="0" baseline="0" dirty="0"/>
              <a:t>-&gt; </a:t>
            </a:r>
            <a:r>
              <a:rPr lang="en-US" b="1" baseline="0" dirty="0"/>
              <a:t>Send to Back</a:t>
            </a:r>
            <a:r>
              <a:rPr lang="en-US" b="0" baseline="0" dirty="0"/>
              <a:t> -&gt; </a:t>
            </a:r>
            <a:r>
              <a:rPr lang="en-US" b="1" baseline="0" dirty="0"/>
              <a:t>Send to Back.</a:t>
            </a:r>
            <a:endParaRPr lang="bg-BG" b="0" dirty="0"/>
          </a:p>
          <a:p>
            <a:endParaRPr lang="bg-BG" dirty="0"/>
          </a:p>
        </p:txBody>
      </p:sp>
      <p:sp>
        <p:nvSpPr>
          <p:cNvPr id="4" name="Slide Number Placeholder 3"/>
          <p:cNvSpPr>
            <a:spLocks noGrp="1"/>
          </p:cNvSpPr>
          <p:nvPr>
            <p:ph type="sldNum" sz="quarter" idx="10"/>
          </p:nvPr>
        </p:nvSpPr>
        <p:spPr/>
        <p:txBody>
          <a:bodyPr/>
          <a:lstStyle/>
          <a:p>
            <a:fld id="{51FA003C-ACE2-4EF7-AF62-71758D32E637}" type="slidenum">
              <a:rPr lang="bg-BG" smtClean="0"/>
              <a:pPr/>
              <a:t>22</a:t>
            </a:fld>
            <a:endParaRPr lang="bg-BG"/>
          </a:p>
        </p:txBody>
      </p:sp>
    </p:spTree>
    <p:extLst>
      <p:ext uri="{BB962C8B-B14F-4D97-AF65-F5344CB8AC3E}">
        <p14:creationId xmlns:p14="http://schemas.microsoft.com/office/powerpoint/2010/main" val="2864179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this slide there is a background placeholder. Click to the small icon on the center of the slide and choose an image from computer. </a:t>
            </a:r>
            <a:r>
              <a:rPr lang="en-US" dirty="0"/>
              <a:t>When </a:t>
            </a:r>
            <a:r>
              <a:rPr lang="en-US" baseline="0" dirty="0"/>
              <a:t>add an image, you must sent it to back with </a:t>
            </a:r>
            <a:r>
              <a:rPr lang="en-US" b="1" baseline="0" dirty="0"/>
              <a:t>Right Click on Image </a:t>
            </a:r>
            <a:r>
              <a:rPr lang="en-US" b="0" baseline="0" dirty="0"/>
              <a:t>-&gt; </a:t>
            </a:r>
            <a:r>
              <a:rPr lang="en-US" b="1" baseline="0" dirty="0"/>
              <a:t>Send to Back</a:t>
            </a:r>
            <a:r>
              <a:rPr lang="en-US" b="0" baseline="0" dirty="0"/>
              <a:t> -&gt; </a:t>
            </a:r>
            <a:r>
              <a:rPr lang="en-US" b="1" baseline="0" dirty="0"/>
              <a:t>Send to Back.</a:t>
            </a:r>
            <a:endParaRPr lang="bg-BG" b="0" dirty="0"/>
          </a:p>
          <a:p>
            <a:endParaRPr lang="bg-BG" dirty="0"/>
          </a:p>
        </p:txBody>
      </p:sp>
      <p:sp>
        <p:nvSpPr>
          <p:cNvPr id="4" name="Slide Number Placeholder 3"/>
          <p:cNvSpPr>
            <a:spLocks noGrp="1"/>
          </p:cNvSpPr>
          <p:nvPr>
            <p:ph type="sldNum" sz="quarter" idx="10"/>
          </p:nvPr>
        </p:nvSpPr>
        <p:spPr/>
        <p:txBody>
          <a:bodyPr/>
          <a:lstStyle/>
          <a:p>
            <a:fld id="{51FA003C-ACE2-4EF7-AF62-71758D32E637}" type="slidenum">
              <a:rPr lang="bg-BG" smtClean="0"/>
              <a:pPr/>
              <a:t>23</a:t>
            </a:fld>
            <a:endParaRPr lang="bg-BG"/>
          </a:p>
        </p:txBody>
      </p:sp>
    </p:spTree>
    <p:extLst>
      <p:ext uri="{BB962C8B-B14F-4D97-AF65-F5344CB8AC3E}">
        <p14:creationId xmlns:p14="http://schemas.microsoft.com/office/powerpoint/2010/main" val="2294329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this slide there is a background placeholder. Click to the small icon on the center of the slide and choose an image from computer. </a:t>
            </a:r>
            <a:r>
              <a:rPr lang="en-US" dirty="0"/>
              <a:t>When </a:t>
            </a:r>
            <a:r>
              <a:rPr lang="en-US" baseline="0" dirty="0"/>
              <a:t>add an image, you must sent it to back with </a:t>
            </a:r>
            <a:r>
              <a:rPr lang="en-US" b="1" baseline="0" dirty="0"/>
              <a:t>Right Click on Image </a:t>
            </a:r>
            <a:r>
              <a:rPr lang="en-US" b="0" baseline="0" dirty="0"/>
              <a:t>-&gt; </a:t>
            </a:r>
            <a:r>
              <a:rPr lang="en-US" b="1" baseline="0" dirty="0"/>
              <a:t>Send to Back</a:t>
            </a:r>
            <a:r>
              <a:rPr lang="en-US" b="0" baseline="0" dirty="0"/>
              <a:t> -&gt; </a:t>
            </a:r>
            <a:r>
              <a:rPr lang="en-US" b="1" baseline="0" dirty="0"/>
              <a:t>Send to Back.</a:t>
            </a:r>
            <a:endParaRPr lang="bg-BG" b="0" dirty="0"/>
          </a:p>
          <a:p>
            <a:endParaRPr lang="bg-BG" dirty="0"/>
          </a:p>
        </p:txBody>
      </p:sp>
      <p:sp>
        <p:nvSpPr>
          <p:cNvPr id="4" name="Slide Number Placeholder 3"/>
          <p:cNvSpPr>
            <a:spLocks noGrp="1"/>
          </p:cNvSpPr>
          <p:nvPr>
            <p:ph type="sldNum" sz="quarter" idx="10"/>
          </p:nvPr>
        </p:nvSpPr>
        <p:spPr/>
        <p:txBody>
          <a:bodyPr/>
          <a:lstStyle/>
          <a:p>
            <a:fld id="{51FA003C-ACE2-4EF7-AF62-71758D32E637}" type="slidenum">
              <a:rPr lang="bg-BG" smtClean="0"/>
              <a:pPr/>
              <a:t>26</a:t>
            </a:fld>
            <a:endParaRPr lang="bg-BG"/>
          </a:p>
        </p:txBody>
      </p:sp>
    </p:spTree>
    <p:extLst>
      <p:ext uri="{BB962C8B-B14F-4D97-AF65-F5344CB8AC3E}">
        <p14:creationId xmlns:p14="http://schemas.microsoft.com/office/powerpoint/2010/main" val="1478273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this slide there is a background placeholder. Click to the small icon on the center of the slide and choose an image from computer. </a:t>
            </a:r>
            <a:r>
              <a:rPr lang="en-US" dirty="0"/>
              <a:t>When </a:t>
            </a:r>
            <a:r>
              <a:rPr lang="en-US" baseline="0" dirty="0"/>
              <a:t>add an image, you must sent it to back with </a:t>
            </a:r>
            <a:r>
              <a:rPr lang="en-US" b="1" baseline="0" dirty="0"/>
              <a:t>Right Click on Image </a:t>
            </a:r>
            <a:r>
              <a:rPr lang="en-US" b="0" baseline="0" dirty="0"/>
              <a:t>-&gt; </a:t>
            </a:r>
            <a:r>
              <a:rPr lang="en-US" b="1" baseline="0" dirty="0"/>
              <a:t>Send to Back</a:t>
            </a:r>
            <a:r>
              <a:rPr lang="en-US" b="0" baseline="0" dirty="0"/>
              <a:t> -&gt; </a:t>
            </a:r>
            <a:r>
              <a:rPr lang="en-US" b="1" baseline="0" dirty="0"/>
              <a:t>Send to Back.</a:t>
            </a:r>
            <a:endParaRPr lang="bg-BG" b="0" dirty="0"/>
          </a:p>
          <a:p>
            <a:endParaRPr lang="bg-BG" dirty="0"/>
          </a:p>
        </p:txBody>
      </p:sp>
      <p:sp>
        <p:nvSpPr>
          <p:cNvPr id="4" name="Slide Number Placeholder 3"/>
          <p:cNvSpPr>
            <a:spLocks noGrp="1"/>
          </p:cNvSpPr>
          <p:nvPr>
            <p:ph type="sldNum" sz="quarter" idx="10"/>
          </p:nvPr>
        </p:nvSpPr>
        <p:spPr/>
        <p:txBody>
          <a:bodyPr/>
          <a:lstStyle/>
          <a:p>
            <a:fld id="{51FA003C-ACE2-4EF7-AF62-71758D32E637}" type="slidenum">
              <a:rPr lang="bg-BG" smtClean="0"/>
              <a:pPr/>
              <a:t>27</a:t>
            </a:fld>
            <a:endParaRPr lang="bg-BG"/>
          </a:p>
        </p:txBody>
      </p:sp>
    </p:spTree>
    <p:extLst>
      <p:ext uri="{BB962C8B-B14F-4D97-AF65-F5344CB8AC3E}">
        <p14:creationId xmlns:p14="http://schemas.microsoft.com/office/powerpoint/2010/main" val="2339691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this slide there is a background placeholder. Click to the small icon on the center of the slide and choose an image from computer. </a:t>
            </a:r>
            <a:r>
              <a:rPr lang="en-US" dirty="0"/>
              <a:t>When </a:t>
            </a:r>
            <a:r>
              <a:rPr lang="en-US" baseline="0" dirty="0"/>
              <a:t>add an image, you must sent it to back with </a:t>
            </a:r>
            <a:r>
              <a:rPr lang="en-US" b="1" baseline="0" dirty="0"/>
              <a:t>Right Click on Image </a:t>
            </a:r>
            <a:r>
              <a:rPr lang="en-US" b="0" baseline="0" dirty="0"/>
              <a:t>-&gt; </a:t>
            </a:r>
            <a:r>
              <a:rPr lang="en-US" b="1" baseline="0" dirty="0"/>
              <a:t>Send to Back</a:t>
            </a:r>
            <a:r>
              <a:rPr lang="en-US" b="0" baseline="0" dirty="0"/>
              <a:t> -&gt; </a:t>
            </a:r>
            <a:r>
              <a:rPr lang="en-US" b="1" baseline="0" dirty="0"/>
              <a:t>Send to Back.</a:t>
            </a:r>
            <a:endParaRPr lang="bg-BG" b="0" dirty="0"/>
          </a:p>
          <a:p>
            <a:endParaRPr lang="bg-BG" dirty="0"/>
          </a:p>
        </p:txBody>
      </p:sp>
      <p:sp>
        <p:nvSpPr>
          <p:cNvPr id="4" name="Slide Number Placeholder 3"/>
          <p:cNvSpPr>
            <a:spLocks noGrp="1"/>
          </p:cNvSpPr>
          <p:nvPr>
            <p:ph type="sldNum" sz="quarter" idx="10"/>
          </p:nvPr>
        </p:nvSpPr>
        <p:spPr/>
        <p:txBody>
          <a:bodyPr/>
          <a:lstStyle/>
          <a:p>
            <a:fld id="{51FA003C-ACE2-4EF7-AF62-71758D32E637}" type="slidenum">
              <a:rPr lang="bg-BG" smtClean="0"/>
              <a:pPr/>
              <a:t>13</a:t>
            </a:fld>
            <a:endParaRPr lang="bg-BG"/>
          </a:p>
        </p:txBody>
      </p:sp>
    </p:spTree>
    <p:extLst>
      <p:ext uri="{BB962C8B-B14F-4D97-AF65-F5344CB8AC3E}">
        <p14:creationId xmlns:p14="http://schemas.microsoft.com/office/powerpoint/2010/main" val="376762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this slide there is a background placeholder. Click to the small icon on the center of the slide and choose an image from computer. </a:t>
            </a:r>
            <a:r>
              <a:rPr lang="en-US" dirty="0"/>
              <a:t>When </a:t>
            </a:r>
            <a:r>
              <a:rPr lang="en-US" baseline="0" dirty="0"/>
              <a:t>add an image, you must sent it to back with </a:t>
            </a:r>
            <a:r>
              <a:rPr lang="en-US" b="1" baseline="0" dirty="0"/>
              <a:t>Right Click on Image </a:t>
            </a:r>
            <a:r>
              <a:rPr lang="en-US" b="0" baseline="0" dirty="0"/>
              <a:t>-&gt; </a:t>
            </a:r>
            <a:r>
              <a:rPr lang="en-US" b="1" baseline="0" dirty="0"/>
              <a:t>Send to Back</a:t>
            </a:r>
            <a:r>
              <a:rPr lang="en-US" b="0" baseline="0" dirty="0"/>
              <a:t> -&gt; </a:t>
            </a:r>
            <a:r>
              <a:rPr lang="en-US" b="1" baseline="0" dirty="0"/>
              <a:t>Send to Back.</a:t>
            </a:r>
            <a:endParaRPr lang="bg-BG" b="0" dirty="0"/>
          </a:p>
          <a:p>
            <a:endParaRPr lang="bg-BG" dirty="0"/>
          </a:p>
        </p:txBody>
      </p:sp>
      <p:sp>
        <p:nvSpPr>
          <p:cNvPr id="4" name="Slide Number Placeholder 3"/>
          <p:cNvSpPr>
            <a:spLocks noGrp="1"/>
          </p:cNvSpPr>
          <p:nvPr>
            <p:ph type="sldNum" sz="quarter" idx="10"/>
          </p:nvPr>
        </p:nvSpPr>
        <p:spPr/>
        <p:txBody>
          <a:bodyPr/>
          <a:lstStyle/>
          <a:p>
            <a:fld id="{51FA003C-ACE2-4EF7-AF62-71758D32E637}" type="slidenum">
              <a:rPr lang="bg-BG" smtClean="0"/>
              <a:pPr/>
              <a:t>14</a:t>
            </a:fld>
            <a:endParaRPr lang="bg-BG"/>
          </a:p>
        </p:txBody>
      </p:sp>
    </p:spTree>
    <p:extLst>
      <p:ext uri="{BB962C8B-B14F-4D97-AF65-F5344CB8AC3E}">
        <p14:creationId xmlns:p14="http://schemas.microsoft.com/office/powerpoint/2010/main" val="227604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this slide there is a background placeholder. Click to the small icon on the center of the slide and choose an image from computer. </a:t>
            </a:r>
            <a:r>
              <a:rPr lang="en-US" dirty="0"/>
              <a:t>When </a:t>
            </a:r>
            <a:r>
              <a:rPr lang="en-US" baseline="0" dirty="0"/>
              <a:t>add an image, you must sent it to back with </a:t>
            </a:r>
            <a:r>
              <a:rPr lang="en-US" b="1" baseline="0" dirty="0"/>
              <a:t>Right Click on Image </a:t>
            </a:r>
            <a:r>
              <a:rPr lang="en-US" b="0" baseline="0" dirty="0"/>
              <a:t>-&gt; </a:t>
            </a:r>
            <a:r>
              <a:rPr lang="en-US" b="1" baseline="0" dirty="0"/>
              <a:t>Send to Back</a:t>
            </a:r>
            <a:r>
              <a:rPr lang="en-US" b="0" baseline="0" dirty="0"/>
              <a:t> -&gt; </a:t>
            </a:r>
            <a:r>
              <a:rPr lang="en-US" b="1" baseline="0" dirty="0"/>
              <a:t>Send to Back.</a:t>
            </a:r>
            <a:endParaRPr lang="bg-BG" b="0" dirty="0"/>
          </a:p>
          <a:p>
            <a:endParaRPr lang="bg-BG" dirty="0"/>
          </a:p>
        </p:txBody>
      </p:sp>
      <p:sp>
        <p:nvSpPr>
          <p:cNvPr id="4" name="Slide Number Placeholder 3"/>
          <p:cNvSpPr>
            <a:spLocks noGrp="1"/>
          </p:cNvSpPr>
          <p:nvPr>
            <p:ph type="sldNum" sz="quarter" idx="10"/>
          </p:nvPr>
        </p:nvSpPr>
        <p:spPr/>
        <p:txBody>
          <a:bodyPr/>
          <a:lstStyle/>
          <a:p>
            <a:fld id="{51FA003C-ACE2-4EF7-AF62-71758D32E637}" type="slidenum">
              <a:rPr lang="bg-BG" smtClean="0"/>
              <a:pPr/>
              <a:t>15</a:t>
            </a:fld>
            <a:endParaRPr lang="bg-BG"/>
          </a:p>
        </p:txBody>
      </p:sp>
    </p:spTree>
    <p:extLst>
      <p:ext uri="{BB962C8B-B14F-4D97-AF65-F5344CB8AC3E}">
        <p14:creationId xmlns:p14="http://schemas.microsoft.com/office/powerpoint/2010/main" val="3397626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this slide there is a background placeholder. Click to the small icon on the center of the slide and choose an image from computer. </a:t>
            </a:r>
            <a:r>
              <a:rPr lang="en-US" dirty="0"/>
              <a:t>When </a:t>
            </a:r>
            <a:r>
              <a:rPr lang="en-US" baseline="0" dirty="0"/>
              <a:t>add an image, you must sent it to back with </a:t>
            </a:r>
            <a:r>
              <a:rPr lang="en-US" b="1" baseline="0" dirty="0"/>
              <a:t>Right Click on Image </a:t>
            </a:r>
            <a:r>
              <a:rPr lang="en-US" b="0" baseline="0" dirty="0"/>
              <a:t>-&gt; </a:t>
            </a:r>
            <a:r>
              <a:rPr lang="en-US" b="1" baseline="0" dirty="0"/>
              <a:t>Send to Back</a:t>
            </a:r>
            <a:r>
              <a:rPr lang="en-US" b="0" baseline="0" dirty="0"/>
              <a:t> -&gt; </a:t>
            </a:r>
            <a:r>
              <a:rPr lang="en-US" b="1" baseline="0" dirty="0"/>
              <a:t>Send to Back.</a:t>
            </a:r>
            <a:endParaRPr lang="bg-BG" b="0" dirty="0"/>
          </a:p>
          <a:p>
            <a:endParaRPr lang="bg-BG" dirty="0"/>
          </a:p>
        </p:txBody>
      </p:sp>
      <p:sp>
        <p:nvSpPr>
          <p:cNvPr id="4" name="Slide Number Placeholder 3"/>
          <p:cNvSpPr>
            <a:spLocks noGrp="1"/>
          </p:cNvSpPr>
          <p:nvPr>
            <p:ph type="sldNum" sz="quarter" idx="10"/>
          </p:nvPr>
        </p:nvSpPr>
        <p:spPr/>
        <p:txBody>
          <a:bodyPr/>
          <a:lstStyle/>
          <a:p>
            <a:fld id="{51FA003C-ACE2-4EF7-AF62-71758D32E637}" type="slidenum">
              <a:rPr lang="bg-BG" smtClean="0"/>
              <a:pPr/>
              <a:t>17</a:t>
            </a:fld>
            <a:endParaRPr lang="bg-BG"/>
          </a:p>
        </p:txBody>
      </p:sp>
    </p:spTree>
    <p:extLst>
      <p:ext uri="{BB962C8B-B14F-4D97-AF65-F5344CB8AC3E}">
        <p14:creationId xmlns:p14="http://schemas.microsoft.com/office/powerpoint/2010/main" val="3900216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this slide there is a background placeholder. Click to the small icon on the center of the slide and choose an image from computer. </a:t>
            </a:r>
            <a:r>
              <a:rPr lang="en-US" dirty="0"/>
              <a:t>When </a:t>
            </a:r>
            <a:r>
              <a:rPr lang="en-US" baseline="0" dirty="0"/>
              <a:t>add an image, you must sent it to back with </a:t>
            </a:r>
            <a:r>
              <a:rPr lang="en-US" b="1" baseline="0" dirty="0"/>
              <a:t>Right Click on Image </a:t>
            </a:r>
            <a:r>
              <a:rPr lang="en-US" b="0" baseline="0" dirty="0"/>
              <a:t>-&gt; </a:t>
            </a:r>
            <a:r>
              <a:rPr lang="en-US" b="1" baseline="0" dirty="0"/>
              <a:t>Send to Back</a:t>
            </a:r>
            <a:r>
              <a:rPr lang="en-US" b="0" baseline="0" dirty="0"/>
              <a:t> -&gt; </a:t>
            </a:r>
            <a:r>
              <a:rPr lang="en-US" b="1" baseline="0" dirty="0"/>
              <a:t>Send to Back.</a:t>
            </a:r>
            <a:endParaRPr lang="bg-BG" b="0" dirty="0"/>
          </a:p>
          <a:p>
            <a:endParaRPr lang="bg-BG" dirty="0"/>
          </a:p>
        </p:txBody>
      </p:sp>
      <p:sp>
        <p:nvSpPr>
          <p:cNvPr id="4" name="Slide Number Placeholder 3"/>
          <p:cNvSpPr>
            <a:spLocks noGrp="1"/>
          </p:cNvSpPr>
          <p:nvPr>
            <p:ph type="sldNum" sz="quarter" idx="10"/>
          </p:nvPr>
        </p:nvSpPr>
        <p:spPr/>
        <p:txBody>
          <a:bodyPr/>
          <a:lstStyle/>
          <a:p>
            <a:fld id="{51FA003C-ACE2-4EF7-AF62-71758D32E637}" type="slidenum">
              <a:rPr lang="bg-BG" smtClean="0"/>
              <a:pPr/>
              <a:t>18</a:t>
            </a:fld>
            <a:endParaRPr lang="bg-BG"/>
          </a:p>
        </p:txBody>
      </p:sp>
    </p:spTree>
    <p:extLst>
      <p:ext uri="{BB962C8B-B14F-4D97-AF65-F5344CB8AC3E}">
        <p14:creationId xmlns:p14="http://schemas.microsoft.com/office/powerpoint/2010/main" val="379811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this slide there is a background placeholder. Click to the small icon on the center of the slide and choose an image from computer. </a:t>
            </a:r>
            <a:r>
              <a:rPr lang="en-US" dirty="0"/>
              <a:t>When </a:t>
            </a:r>
            <a:r>
              <a:rPr lang="en-US" baseline="0" dirty="0"/>
              <a:t>add an image, you must sent it to back with </a:t>
            </a:r>
            <a:r>
              <a:rPr lang="en-US" b="1" baseline="0" dirty="0"/>
              <a:t>Right Click on Image </a:t>
            </a:r>
            <a:r>
              <a:rPr lang="en-US" b="0" baseline="0" dirty="0"/>
              <a:t>-&gt; </a:t>
            </a:r>
            <a:r>
              <a:rPr lang="en-US" b="1" baseline="0" dirty="0"/>
              <a:t>Send to Back</a:t>
            </a:r>
            <a:r>
              <a:rPr lang="en-US" b="0" baseline="0" dirty="0"/>
              <a:t> -&gt; </a:t>
            </a:r>
            <a:r>
              <a:rPr lang="en-US" b="1" baseline="0" dirty="0"/>
              <a:t>Send to Back.</a:t>
            </a:r>
            <a:endParaRPr lang="bg-BG" b="0" dirty="0"/>
          </a:p>
          <a:p>
            <a:endParaRPr lang="bg-BG" dirty="0"/>
          </a:p>
        </p:txBody>
      </p:sp>
      <p:sp>
        <p:nvSpPr>
          <p:cNvPr id="4" name="Slide Number Placeholder 3"/>
          <p:cNvSpPr>
            <a:spLocks noGrp="1"/>
          </p:cNvSpPr>
          <p:nvPr>
            <p:ph type="sldNum" sz="quarter" idx="10"/>
          </p:nvPr>
        </p:nvSpPr>
        <p:spPr/>
        <p:txBody>
          <a:bodyPr/>
          <a:lstStyle/>
          <a:p>
            <a:fld id="{51FA003C-ACE2-4EF7-AF62-71758D32E637}" type="slidenum">
              <a:rPr lang="bg-BG" smtClean="0"/>
              <a:pPr/>
              <a:t>19</a:t>
            </a:fld>
            <a:endParaRPr lang="bg-BG"/>
          </a:p>
        </p:txBody>
      </p:sp>
    </p:spTree>
    <p:extLst>
      <p:ext uri="{BB962C8B-B14F-4D97-AF65-F5344CB8AC3E}">
        <p14:creationId xmlns:p14="http://schemas.microsoft.com/office/powerpoint/2010/main" val="3389221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this slide there is a background placeholder. Click to the small icon on the center of the slide and choose an image from computer. </a:t>
            </a:r>
            <a:r>
              <a:rPr lang="en-US" dirty="0"/>
              <a:t>When </a:t>
            </a:r>
            <a:r>
              <a:rPr lang="en-US" baseline="0" dirty="0"/>
              <a:t>add an image, you must sent it to back with </a:t>
            </a:r>
            <a:r>
              <a:rPr lang="en-US" b="1" baseline="0" dirty="0"/>
              <a:t>Right Click on Image </a:t>
            </a:r>
            <a:r>
              <a:rPr lang="en-US" b="0" baseline="0" dirty="0"/>
              <a:t>-&gt; </a:t>
            </a:r>
            <a:r>
              <a:rPr lang="en-US" b="1" baseline="0" dirty="0"/>
              <a:t>Send to Back</a:t>
            </a:r>
            <a:r>
              <a:rPr lang="en-US" b="0" baseline="0" dirty="0"/>
              <a:t> -&gt; </a:t>
            </a:r>
            <a:r>
              <a:rPr lang="en-US" b="1" baseline="0" dirty="0"/>
              <a:t>Send to Back.</a:t>
            </a:r>
            <a:endParaRPr lang="bg-BG" b="0" dirty="0"/>
          </a:p>
          <a:p>
            <a:endParaRPr lang="bg-BG" dirty="0"/>
          </a:p>
        </p:txBody>
      </p:sp>
      <p:sp>
        <p:nvSpPr>
          <p:cNvPr id="4" name="Slide Number Placeholder 3"/>
          <p:cNvSpPr>
            <a:spLocks noGrp="1"/>
          </p:cNvSpPr>
          <p:nvPr>
            <p:ph type="sldNum" sz="quarter" idx="10"/>
          </p:nvPr>
        </p:nvSpPr>
        <p:spPr/>
        <p:txBody>
          <a:bodyPr/>
          <a:lstStyle/>
          <a:p>
            <a:fld id="{51FA003C-ACE2-4EF7-AF62-71758D32E637}" type="slidenum">
              <a:rPr lang="bg-BG" smtClean="0"/>
              <a:pPr/>
              <a:t>20</a:t>
            </a:fld>
            <a:endParaRPr lang="bg-BG"/>
          </a:p>
        </p:txBody>
      </p:sp>
    </p:spTree>
    <p:extLst>
      <p:ext uri="{BB962C8B-B14F-4D97-AF65-F5344CB8AC3E}">
        <p14:creationId xmlns:p14="http://schemas.microsoft.com/office/powerpoint/2010/main" val="1925711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this slide there is a background placeholder. Click to the small icon on the center of the slide and choose an image from computer. </a:t>
            </a:r>
            <a:r>
              <a:rPr lang="en-US" dirty="0"/>
              <a:t>When </a:t>
            </a:r>
            <a:r>
              <a:rPr lang="en-US" baseline="0" dirty="0"/>
              <a:t>add an image, you must sent it to back with </a:t>
            </a:r>
            <a:r>
              <a:rPr lang="en-US" b="1" baseline="0" dirty="0"/>
              <a:t>Right Click on Image </a:t>
            </a:r>
            <a:r>
              <a:rPr lang="en-US" b="0" baseline="0" dirty="0"/>
              <a:t>-&gt; </a:t>
            </a:r>
            <a:r>
              <a:rPr lang="en-US" b="1" baseline="0" dirty="0"/>
              <a:t>Send to Back</a:t>
            </a:r>
            <a:r>
              <a:rPr lang="en-US" b="0" baseline="0" dirty="0"/>
              <a:t> -&gt; </a:t>
            </a:r>
            <a:r>
              <a:rPr lang="en-US" b="1" baseline="0" dirty="0"/>
              <a:t>Send to Back.</a:t>
            </a:r>
            <a:endParaRPr lang="bg-BG" b="0" dirty="0"/>
          </a:p>
          <a:p>
            <a:endParaRPr lang="bg-BG" dirty="0"/>
          </a:p>
        </p:txBody>
      </p:sp>
      <p:sp>
        <p:nvSpPr>
          <p:cNvPr id="4" name="Slide Number Placeholder 3"/>
          <p:cNvSpPr>
            <a:spLocks noGrp="1"/>
          </p:cNvSpPr>
          <p:nvPr>
            <p:ph type="sldNum" sz="quarter" idx="10"/>
          </p:nvPr>
        </p:nvSpPr>
        <p:spPr/>
        <p:txBody>
          <a:bodyPr/>
          <a:lstStyle/>
          <a:p>
            <a:fld id="{51FA003C-ACE2-4EF7-AF62-71758D32E637}" type="slidenum">
              <a:rPr lang="bg-BG" smtClean="0"/>
              <a:pPr/>
              <a:t>21</a:t>
            </a:fld>
            <a:endParaRPr lang="bg-BG"/>
          </a:p>
        </p:txBody>
      </p:sp>
    </p:spTree>
    <p:extLst>
      <p:ext uri="{BB962C8B-B14F-4D97-AF65-F5344CB8AC3E}">
        <p14:creationId xmlns:p14="http://schemas.microsoft.com/office/powerpoint/2010/main" val="2567978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_clients">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2" y="-1"/>
            <a:ext cx="9144002" cy="4953001"/>
          </a:xfrm>
        </p:spPr>
        <p:txBody>
          <a:bodyPr rtlCol="0">
            <a:normAutofit/>
          </a:bodyPr>
          <a:lstStyle>
            <a:lvl1pPr marL="0" indent="0">
              <a:buNone/>
              <a:defRPr sz="800">
                <a:latin typeface="Calibri Light"/>
                <a:cs typeface="Calibri Light"/>
              </a:defRPr>
            </a:lvl1pPr>
          </a:lstStyle>
          <a:p>
            <a:pPr lvl="0"/>
            <a:endParaRPr lang="en-US" noProof="0" dirty="0"/>
          </a:p>
        </p:txBody>
      </p:sp>
      <p:sp>
        <p:nvSpPr>
          <p:cNvPr id="6" name="Freeform 30"/>
          <p:cNvSpPr>
            <a:spLocks noChangeArrowheads="1"/>
          </p:cNvSpPr>
          <p:nvPr userDrawn="1"/>
        </p:nvSpPr>
        <p:spPr bwMode="auto">
          <a:xfrm>
            <a:off x="8198313" y="6481334"/>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7" name="Freeform 38"/>
          <p:cNvSpPr>
            <a:spLocks noChangeArrowheads="1"/>
          </p:cNvSpPr>
          <p:nvPr userDrawn="1"/>
        </p:nvSpPr>
        <p:spPr bwMode="auto">
          <a:xfrm>
            <a:off x="8236176" y="6519434"/>
            <a:ext cx="46911"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8" name="Freeform 30"/>
          <p:cNvSpPr>
            <a:spLocks noChangeArrowheads="1"/>
          </p:cNvSpPr>
          <p:nvPr userDrawn="1"/>
        </p:nvSpPr>
        <p:spPr bwMode="auto">
          <a:xfrm>
            <a:off x="8354370" y="6481115"/>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9" name="Freeform 38"/>
          <p:cNvSpPr>
            <a:spLocks noChangeArrowheads="1"/>
          </p:cNvSpPr>
          <p:nvPr userDrawn="1"/>
        </p:nvSpPr>
        <p:spPr bwMode="auto">
          <a:xfrm flipH="1">
            <a:off x="8389125" y="6519215"/>
            <a:ext cx="46664"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Tree>
    <p:extLst>
      <p:ext uri="{BB962C8B-B14F-4D97-AF65-F5344CB8AC3E}">
        <p14:creationId xmlns:p14="http://schemas.microsoft.com/office/powerpoint/2010/main" val="394290893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pp Design 04">
    <p:spTree>
      <p:nvGrpSpPr>
        <p:cNvPr id="1" name=""/>
        <p:cNvGrpSpPr/>
        <p:nvPr/>
      </p:nvGrpSpPr>
      <p:grpSpPr>
        <a:xfrm>
          <a:off x="0" y="0"/>
          <a:ext cx="0" cy="0"/>
          <a:chOff x="0" y="0"/>
          <a:chExt cx="0" cy="0"/>
        </a:xfrm>
      </p:grpSpPr>
      <p:sp>
        <p:nvSpPr>
          <p:cNvPr id="18" name="Picture Placeholder 16"/>
          <p:cNvSpPr>
            <a:spLocks noGrp="1"/>
          </p:cNvSpPr>
          <p:nvPr>
            <p:ph type="pic" sz="quarter" idx="14"/>
          </p:nvPr>
        </p:nvSpPr>
        <p:spPr>
          <a:xfrm>
            <a:off x="1300322" y="2716517"/>
            <a:ext cx="555643" cy="2122183"/>
          </a:xfrm>
        </p:spPr>
        <p:txBody>
          <a:bodyPr>
            <a:normAutofit/>
          </a:bodyPr>
          <a:lstStyle>
            <a:lvl1pPr marL="0" indent="0">
              <a:buNone/>
              <a:defRPr sz="600"/>
            </a:lvl1pPr>
          </a:lstStyle>
          <a:p>
            <a:endParaRPr lang="en-US" dirty="0"/>
          </a:p>
        </p:txBody>
      </p:sp>
      <p:sp>
        <p:nvSpPr>
          <p:cNvPr id="15" name="Picture Placeholder 16"/>
          <p:cNvSpPr>
            <a:spLocks noGrp="1"/>
          </p:cNvSpPr>
          <p:nvPr>
            <p:ph type="pic" sz="quarter" idx="13"/>
          </p:nvPr>
        </p:nvSpPr>
        <p:spPr>
          <a:xfrm>
            <a:off x="3227939" y="2716517"/>
            <a:ext cx="587817" cy="2122183"/>
          </a:xfrm>
        </p:spPr>
        <p:txBody>
          <a:bodyPr>
            <a:normAutofit/>
          </a:bodyPr>
          <a:lstStyle>
            <a:lvl1pPr marL="0" indent="0">
              <a:buNone/>
              <a:defRPr sz="600"/>
            </a:lvl1pPr>
          </a:lstStyle>
          <a:p>
            <a:endParaRPr lang="en-US" dirty="0"/>
          </a:p>
        </p:txBody>
      </p:sp>
      <p:sp>
        <p:nvSpPr>
          <p:cNvPr id="17" name="Picture Placeholder 16"/>
          <p:cNvSpPr>
            <a:spLocks noGrp="1"/>
          </p:cNvSpPr>
          <p:nvPr>
            <p:ph type="pic" sz="quarter" idx="10"/>
          </p:nvPr>
        </p:nvSpPr>
        <p:spPr>
          <a:xfrm>
            <a:off x="1984482" y="2485758"/>
            <a:ext cx="1134621" cy="2740293"/>
          </a:xfrm>
        </p:spPr>
        <p:txBody>
          <a:bodyPr>
            <a:normAutofit/>
          </a:bodyPr>
          <a:lstStyle>
            <a:lvl1pPr marL="0" indent="0">
              <a:buNone/>
              <a:defRPr sz="600"/>
            </a:lvl1pPr>
          </a:lstStyle>
          <a:p>
            <a:endParaRPr lang="en-US" dirty="0"/>
          </a:p>
        </p:txBody>
      </p:sp>
      <p:sp>
        <p:nvSpPr>
          <p:cNvPr id="11" name="Freeform 30"/>
          <p:cNvSpPr>
            <a:spLocks noChangeArrowheads="1"/>
          </p:cNvSpPr>
          <p:nvPr userDrawn="1"/>
        </p:nvSpPr>
        <p:spPr bwMode="auto">
          <a:xfrm>
            <a:off x="8198313" y="6481334"/>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12" name="Freeform 38"/>
          <p:cNvSpPr>
            <a:spLocks noChangeArrowheads="1"/>
          </p:cNvSpPr>
          <p:nvPr userDrawn="1"/>
        </p:nvSpPr>
        <p:spPr bwMode="auto">
          <a:xfrm>
            <a:off x="8236176" y="6519434"/>
            <a:ext cx="46911"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3" name="Freeform 30"/>
          <p:cNvSpPr>
            <a:spLocks noChangeArrowheads="1"/>
          </p:cNvSpPr>
          <p:nvPr userDrawn="1"/>
        </p:nvSpPr>
        <p:spPr bwMode="auto">
          <a:xfrm>
            <a:off x="8354370" y="6481115"/>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14" name="Freeform 38"/>
          <p:cNvSpPr>
            <a:spLocks noChangeArrowheads="1"/>
          </p:cNvSpPr>
          <p:nvPr userDrawn="1"/>
        </p:nvSpPr>
        <p:spPr bwMode="auto">
          <a:xfrm flipH="1">
            <a:off x="8389125" y="6519215"/>
            <a:ext cx="46664"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6" name="Teardrop 15"/>
          <p:cNvSpPr/>
          <p:nvPr userDrawn="1"/>
        </p:nvSpPr>
        <p:spPr>
          <a:xfrm>
            <a:off x="8656058" y="405699"/>
            <a:ext cx="267436"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dirty="0">
              <a:latin typeface="Calibri Light"/>
            </a:endParaRPr>
          </a:p>
        </p:txBody>
      </p:sp>
      <p:sp>
        <p:nvSpPr>
          <p:cNvPr id="19" name="TextBox 18"/>
          <p:cNvSpPr txBox="1"/>
          <p:nvPr userDrawn="1"/>
        </p:nvSpPr>
        <p:spPr>
          <a:xfrm>
            <a:off x="8648428" y="409839"/>
            <a:ext cx="333022" cy="262210"/>
          </a:xfrm>
          <a:prstGeom prst="rect">
            <a:avLst/>
          </a:prstGeom>
          <a:noFill/>
        </p:spPr>
        <p:txBody>
          <a:bodyPr wrap="none" lIns="76794" tIns="38397" rIns="76794" bIns="38397" rtlCol="0">
            <a:spAutoFit/>
          </a:bodyPr>
          <a:lstStyle/>
          <a:p>
            <a:pPr algn="ctr"/>
            <a:fld id="{260E2A6B-A809-4840-BF14-8648BC0BDF87}" type="slidenum">
              <a:rPr lang="id-ID" sz="1200" b="1" smtClean="0">
                <a:solidFill>
                  <a:schemeClr val="bg1"/>
                </a:solidFill>
                <a:latin typeface="Calibri Light"/>
                <a:cs typeface="Calibri Light"/>
              </a:rPr>
              <a:pPr algn="ctr"/>
              <a:t>‹#›</a:t>
            </a:fld>
            <a:endParaRPr lang="id-ID" sz="1200" dirty="0">
              <a:solidFill>
                <a:schemeClr val="bg1"/>
              </a:solidFill>
              <a:latin typeface="Calibri Light"/>
              <a:cs typeface="Calibri Light"/>
            </a:endParaRPr>
          </a:p>
        </p:txBody>
      </p:sp>
    </p:spTree>
    <p:extLst>
      <p:ext uri="{BB962C8B-B14F-4D97-AF65-F5344CB8AC3E}">
        <p14:creationId xmlns:p14="http://schemas.microsoft.com/office/powerpoint/2010/main" val="425441539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vices_3_iPhones_vs">
    <p:spTree>
      <p:nvGrpSpPr>
        <p:cNvPr id="1" name=""/>
        <p:cNvGrpSpPr/>
        <p:nvPr/>
      </p:nvGrpSpPr>
      <p:grpSpPr>
        <a:xfrm>
          <a:off x="0" y="0"/>
          <a:ext cx="0" cy="0"/>
          <a:chOff x="0" y="0"/>
          <a:chExt cx="0" cy="0"/>
        </a:xfrm>
      </p:grpSpPr>
      <p:sp>
        <p:nvSpPr>
          <p:cNvPr id="11" name="Picture Placeholder 9"/>
          <p:cNvSpPr>
            <a:spLocks noGrp="1"/>
          </p:cNvSpPr>
          <p:nvPr>
            <p:ph type="pic" sz="quarter" idx="10"/>
          </p:nvPr>
        </p:nvSpPr>
        <p:spPr>
          <a:xfrm>
            <a:off x="902596" y="2504349"/>
            <a:ext cx="1036313" cy="2452906"/>
          </a:xfrm>
        </p:spPr>
        <p:txBody>
          <a:bodyPr>
            <a:normAutofit/>
          </a:bodyPr>
          <a:lstStyle>
            <a:lvl1pPr marL="0" indent="0">
              <a:buNone/>
              <a:defRPr sz="900">
                <a:solidFill>
                  <a:schemeClr val="tx1">
                    <a:lumMod val="50000"/>
                    <a:lumOff val="50000"/>
                  </a:schemeClr>
                </a:solidFill>
              </a:defRPr>
            </a:lvl1pPr>
          </a:lstStyle>
          <a:p>
            <a:endParaRPr lang="en-US" dirty="0"/>
          </a:p>
        </p:txBody>
      </p:sp>
      <p:sp>
        <p:nvSpPr>
          <p:cNvPr id="12" name="Picture Placeholder 9"/>
          <p:cNvSpPr>
            <a:spLocks noGrp="1"/>
          </p:cNvSpPr>
          <p:nvPr>
            <p:ph type="pic" sz="quarter" idx="11"/>
          </p:nvPr>
        </p:nvSpPr>
        <p:spPr>
          <a:xfrm>
            <a:off x="3625760" y="2504349"/>
            <a:ext cx="1036313" cy="2452906"/>
          </a:xfrm>
        </p:spPr>
        <p:txBody>
          <a:bodyPr>
            <a:normAutofit/>
          </a:bodyPr>
          <a:lstStyle>
            <a:lvl1pPr marL="0" indent="0">
              <a:buNone/>
              <a:defRPr sz="900">
                <a:solidFill>
                  <a:schemeClr val="tx1">
                    <a:lumMod val="50000"/>
                    <a:lumOff val="50000"/>
                  </a:schemeClr>
                </a:solidFill>
              </a:defRPr>
            </a:lvl1pPr>
          </a:lstStyle>
          <a:p>
            <a:endParaRPr lang="en-US" dirty="0"/>
          </a:p>
        </p:txBody>
      </p:sp>
      <p:sp>
        <p:nvSpPr>
          <p:cNvPr id="15" name="Picture Placeholder 9"/>
          <p:cNvSpPr>
            <a:spLocks noGrp="1"/>
          </p:cNvSpPr>
          <p:nvPr>
            <p:ph type="pic" sz="quarter" idx="12"/>
          </p:nvPr>
        </p:nvSpPr>
        <p:spPr>
          <a:xfrm>
            <a:off x="6390710" y="2504349"/>
            <a:ext cx="1036313" cy="2452906"/>
          </a:xfrm>
        </p:spPr>
        <p:txBody>
          <a:bodyPr>
            <a:normAutofit/>
          </a:bodyPr>
          <a:lstStyle>
            <a:lvl1pPr marL="0" indent="0">
              <a:buNone/>
              <a:defRPr sz="900">
                <a:solidFill>
                  <a:schemeClr val="tx1">
                    <a:lumMod val="50000"/>
                    <a:lumOff val="50000"/>
                  </a:schemeClr>
                </a:solidFill>
              </a:defRPr>
            </a:lvl1pPr>
          </a:lstStyle>
          <a:p>
            <a:endParaRPr lang="en-US" dirty="0"/>
          </a:p>
        </p:txBody>
      </p:sp>
      <p:sp>
        <p:nvSpPr>
          <p:cNvPr id="13" name="Freeform 30"/>
          <p:cNvSpPr>
            <a:spLocks noChangeArrowheads="1"/>
          </p:cNvSpPr>
          <p:nvPr userDrawn="1"/>
        </p:nvSpPr>
        <p:spPr bwMode="auto">
          <a:xfrm>
            <a:off x="8198313" y="6481334"/>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14" name="Freeform 38"/>
          <p:cNvSpPr>
            <a:spLocks noChangeArrowheads="1"/>
          </p:cNvSpPr>
          <p:nvPr userDrawn="1"/>
        </p:nvSpPr>
        <p:spPr bwMode="auto">
          <a:xfrm>
            <a:off x="8236176" y="6519434"/>
            <a:ext cx="46911"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6" name="Freeform 30"/>
          <p:cNvSpPr>
            <a:spLocks noChangeArrowheads="1"/>
          </p:cNvSpPr>
          <p:nvPr userDrawn="1"/>
        </p:nvSpPr>
        <p:spPr bwMode="auto">
          <a:xfrm>
            <a:off x="8354370" y="6481115"/>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17" name="Freeform 38"/>
          <p:cNvSpPr>
            <a:spLocks noChangeArrowheads="1"/>
          </p:cNvSpPr>
          <p:nvPr userDrawn="1"/>
        </p:nvSpPr>
        <p:spPr bwMode="auto">
          <a:xfrm flipH="1">
            <a:off x="8389125" y="6519215"/>
            <a:ext cx="46664"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8" name="Teardrop 17"/>
          <p:cNvSpPr/>
          <p:nvPr userDrawn="1"/>
        </p:nvSpPr>
        <p:spPr>
          <a:xfrm>
            <a:off x="8656058" y="405699"/>
            <a:ext cx="267436"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dirty="0">
              <a:latin typeface="Calibri Light"/>
            </a:endParaRPr>
          </a:p>
        </p:txBody>
      </p:sp>
      <p:sp>
        <p:nvSpPr>
          <p:cNvPr id="19" name="TextBox 18"/>
          <p:cNvSpPr txBox="1"/>
          <p:nvPr userDrawn="1"/>
        </p:nvSpPr>
        <p:spPr>
          <a:xfrm>
            <a:off x="8648428" y="409839"/>
            <a:ext cx="333022" cy="262210"/>
          </a:xfrm>
          <a:prstGeom prst="rect">
            <a:avLst/>
          </a:prstGeom>
          <a:noFill/>
        </p:spPr>
        <p:txBody>
          <a:bodyPr wrap="none" lIns="76794" tIns="38397" rIns="76794" bIns="38397" rtlCol="0">
            <a:spAutoFit/>
          </a:bodyPr>
          <a:lstStyle/>
          <a:p>
            <a:pPr algn="ctr"/>
            <a:fld id="{260E2A6B-A809-4840-BF14-8648BC0BDF87}" type="slidenum">
              <a:rPr lang="id-ID" sz="1200" b="1" smtClean="0">
                <a:solidFill>
                  <a:schemeClr val="bg1"/>
                </a:solidFill>
                <a:latin typeface="Calibri Light"/>
                <a:cs typeface="Calibri Light"/>
              </a:rPr>
              <a:pPr algn="ctr"/>
              <a:t>‹#›</a:t>
            </a:fld>
            <a:endParaRPr lang="id-ID" sz="1200" dirty="0">
              <a:solidFill>
                <a:schemeClr val="bg1"/>
              </a:solidFill>
              <a:latin typeface="Calibri Light"/>
              <a:cs typeface="Calibri Light"/>
            </a:endParaRPr>
          </a:p>
        </p:txBody>
      </p:sp>
    </p:spTree>
    <p:extLst>
      <p:ext uri="{BB962C8B-B14F-4D97-AF65-F5344CB8AC3E}">
        <p14:creationId xmlns:p14="http://schemas.microsoft.com/office/powerpoint/2010/main" val="10816368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ig_Picture_place-holder">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9152357" cy="6858001"/>
          </a:xfrm>
        </p:spPr>
        <p:txBody>
          <a:bodyPr>
            <a:normAutofit/>
          </a:bodyPr>
          <a:lstStyle>
            <a:lvl1pPr marL="0" indent="0">
              <a:buNone/>
              <a:defRPr sz="1300">
                <a:latin typeface="Calibri Light"/>
                <a:cs typeface="Calibri Light"/>
              </a:defRPr>
            </a:lvl1pPr>
          </a:lstStyle>
          <a:p>
            <a:endParaRPr lang="id-ID" dirty="0"/>
          </a:p>
        </p:txBody>
      </p:sp>
    </p:spTree>
    <p:extLst>
      <p:ext uri="{BB962C8B-B14F-4D97-AF65-F5344CB8AC3E}">
        <p14:creationId xmlns:p14="http://schemas.microsoft.com/office/powerpoint/2010/main" val="2696395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pp_features">
    <p:spTree>
      <p:nvGrpSpPr>
        <p:cNvPr id="1" name=""/>
        <p:cNvGrpSpPr/>
        <p:nvPr/>
      </p:nvGrpSpPr>
      <p:grpSpPr>
        <a:xfrm>
          <a:off x="0" y="0"/>
          <a:ext cx="0" cy="0"/>
          <a:chOff x="0" y="0"/>
          <a:chExt cx="0" cy="0"/>
        </a:xfrm>
      </p:grpSpPr>
      <p:sp>
        <p:nvSpPr>
          <p:cNvPr id="27" name="Picture Placeholder 2"/>
          <p:cNvSpPr>
            <a:spLocks noGrp="1"/>
          </p:cNvSpPr>
          <p:nvPr>
            <p:ph type="pic" sz="quarter" idx="13"/>
          </p:nvPr>
        </p:nvSpPr>
        <p:spPr>
          <a:xfrm>
            <a:off x="-2" y="0"/>
            <a:ext cx="9144002" cy="3230219"/>
          </a:xfrm>
        </p:spPr>
        <p:txBody>
          <a:bodyPr rtlCol="0">
            <a:normAutofit/>
          </a:bodyPr>
          <a:lstStyle>
            <a:lvl1pPr marL="0" indent="0">
              <a:buNone/>
              <a:defRPr sz="800">
                <a:latin typeface="Calibri Light"/>
                <a:cs typeface="Calibri Light"/>
              </a:defRPr>
            </a:lvl1pPr>
          </a:lstStyle>
          <a:p>
            <a:pPr lvl="0"/>
            <a:endParaRPr lang="en-US" noProof="0" dirty="0"/>
          </a:p>
        </p:txBody>
      </p:sp>
      <p:sp>
        <p:nvSpPr>
          <p:cNvPr id="31" name="Picture Placeholder 2"/>
          <p:cNvSpPr>
            <a:spLocks noGrp="1" noChangeAspect="1"/>
          </p:cNvSpPr>
          <p:nvPr>
            <p:ph type="pic" sz="quarter" idx="11"/>
          </p:nvPr>
        </p:nvSpPr>
        <p:spPr>
          <a:xfrm>
            <a:off x="1151916" y="1233378"/>
            <a:ext cx="1770644" cy="4225173"/>
          </a:xfrm>
        </p:spPr>
        <p:txBody>
          <a:bodyPr rtlCol="0">
            <a:normAutofit/>
          </a:bodyPr>
          <a:lstStyle>
            <a:lvl1pPr marL="0" indent="0">
              <a:buNone/>
              <a:defRPr sz="800">
                <a:latin typeface="Calibri Light"/>
                <a:cs typeface="Calibri Light"/>
              </a:defRPr>
            </a:lvl1pPr>
          </a:lstStyle>
          <a:p>
            <a:pPr lvl="0"/>
            <a:endParaRPr lang="en-US" noProof="0" dirty="0"/>
          </a:p>
        </p:txBody>
      </p:sp>
      <p:sp>
        <p:nvSpPr>
          <p:cNvPr id="5" name="Freeform 30"/>
          <p:cNvSpPr>
            <a:spLocks noChangeArrowheads="1"/>
          </p:cNvSpPr>
          <p:nvPr userDrawn="1"/>
        </p:nvSpPr>
        <p:spPr bwMode="auto">
          <a:xfrm>
            <a:off x="8198313" y="6481334"/>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7" name="Freeform 38"/>
          <p:cNvSpPr>
            <a:spLocks noChangeArrowheads="1"/>
          </p:cNvSpPr>
          <p:nvPr userDrawn="1"/>
        </p:nvSpPr>
        <p:spPr bwMode="auto">
          <a:xfrm>
            <a:off x="8236176" y="6519434"/>
            <a:ext cx="46911"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8" name="Freeform 30"/>
          <p:cNvSpPr>
            <a:spLocks noChangeArrowheads="1"/>
          </p:cNvSpPr>
          <p:nvPr userDrawn="1"/>
        </p:nvSpPr>
        <p:spPr bwMode="auto">
          <a:xfrm>
            <a:off x="8354370" y="6481115"/>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9" name="Freeform 38"/>
          <p:cNvSpPr>
            <a:spLocks noChangeArrowheads="1"/>
          </p:cNvSpPr>
          <p:nvPr userDrawn="1"/>
        </p:nvSpPr>
        <p:spPr bwMode="auto">
          <a:xfrm flipH="1">
            <a:off x="8389125" y="6519215"/>
            <a:ext cx="46664"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Tree>
    <p:extLst>
      <p:ext uri="{BB962C8B-B14F-4D97-AF65-F5344CB8AC3E}">
        <p14:creationId xmlns:p14="http://schemas.microsoft.com/office/powerpoint/2010/main" val="366590319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s">
    <p:bg>
      <p:bgPr>
        <a:solidFill>
          <a:srgbClr val="19232E"/>
        </a:solidFill>
        <a:effectLst/>
      </p:bgPr>
    </p:bg>
    <p:spTree>
      <p:nvGrpSpPr>
        <p:cNvPr id="1" name=""/>
        <p:cNvGrpSpPr/>
        <p:nvPr/>
      </p:nvGrpSpPr>
      <p:grpSpPr>
        <a:xfrm>
          <a:off x="0" y="0"/>
          <a:ext cx="0" cy="0"/>
          <a:chOff x="0" y="0"/>
          <a:chExt cx="0" cy="0"/>
        </a:xfrm>
      </p:grpSpPr>
      <p:sp>
        <p:nvSpPr>
          <p:cNvPr id="2" name="Freeform 30"/>
          <p:cNvSpPr>
            <a:spLocks noChangeArrowheads="1"/>
          </p:cNvSpPr>
          <p:nvPr userDrawn="1"/>
        </p:nvSpPr>
        <p:spPr bwMode="auto">
          <a:xfrm>
            <a:off x="8198313" y="6481334"/>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3" name="Freeform 38"/>
          <p:cNvSpPr>
            <a:spLocks noChangeArrowheads="1"/>
          </p:cNvSpPr>
          <p:nvPr userDrawn="1"/>
        </p:nvSpPr>
        <p:spPr bwMode="auto">
          <a:xfrm>
            <a:off x="8236176" y="6519434"/>
            <a:ext cx="46911"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4" name="Freeform 30"/>
          <p:cNvSpPr>
            <a:spLocks noChangeArrowheads="1"/>
          </p:cNvSpPr>
          <p:nvPr userDrawn="1"/>
        </p:nvSpPr>
        <p:spPr bwMode="auto">
          <a:xfrm>
            <a:off x="8354370" y="6481115"/>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5" name="Freeform 38"/>
          <p:cNvSpPr>
            <a:spLocks noChangeArrowheads="1"/>
          </p:cNvSpPr>
          <p:nvPr userDrawn="1"/>
        </p:nvSpPr>
        <p:spPr bwMode="auto">
          <a:xfrm flipH="1">
            <a:off x="8389125" y="6519215"/>
            <a:ext cx="46664"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6" name="Teardrop 5"/>
          <p:cNvSpPr/>
          <p:nvPr userDrawn="1"/>
        </p:nvSpPr>
        <p:spPr>
          <a:xfrm>
            <a:off x="8656058" y="405699"/>
            <a:ext cx="267436"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dirty="0">
              <a:latin typeface="Calibri Light"/>
            </a:endParaRPr>
          </a:p>
        </p:txBody>
      </p:sp>
      <p:sp>
        <p:nvSpPr>
          <p:cNvPr id="7" name="TextBox 6"/>
          <p:cNvSpPr txBox="1"/>
          <p:nvPr userDrawn="1"/>
        </p:nvSpPr>
        <p:spPr>
          <a:xfrm>
            <a:off x="8648428" y="409839"/>
            <a:ext cx="333022" cy="262210"/>
          </a:xfrm>
          <a:prstGeom prst="rect">
            <a:avLst/>
          </a:prstGeom>
          <a:noFill/>
        </p:spPr>
        <p:txBody>
          <a:bodyPr wrap="none" lIns="76794" tIns="38397" rIns="76794" bIns="38397" rtlCol="0">
            <a:spAutoFit/>
          </a:bodyPr>
          <a:lstStyle/>
          <a:p>
            <a:pPr algn="ctr"/>
            <a:fld id="{260E2A6B-A809-4840-BF14-8648BC0BDF87}" type="slidenum">
              <a:rPr lang="id-ID" sz="1200" b="1" smtClean="0">
                <a:solidFill>
                  <a:schemeClr val="bg1"/>
                </a:solidFill>
                <a:latin typeface="Calibri Light"/>
                <a:cs typeface="Calibri Light"/>
              </a:rPr>
              <a:pPr algn="ctr"/>
              <a:t>‹#›</a:t>
            </a:fld>
            <a:endParaRPr lang="id-ID" sz="1200" dirty="0">
              <a:solidFill>
                <a:schemeClr val="bg1"/>
              </a:solidFill>
              <a:latin typeface="Calibri Light"/>
              <a:cs typeface="Calibri Light"/>
            </a:endParaRPr>
          </a:p>
        </p:txBody>
      </p:sp>
    </p:spTree>
    <p:extLst>
      <p:ext uri="{BB962C8B-B14F-4D97-AF65-F5344CB8AC3E}">
        <p14:creationId xmlns:p14="http://schemas.microsoft.com/office/powerpoint/2010/main" val="4032774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ne_vs_app">
    <p:spTree>
      <p:nvGrpSpPr>
        <p:cNvPr id="1" name=""/>
        <p:cNvGrpSpPr/>
        <p:nvPr/>
      </p:nvGrpSpPr>
      <p:grpSpPr>
        <a:xfrm>
          <a:off x="0" y="0"/>
          <a:ext cx="0" cy="0"/>
          <a:chOff x="0" y="0"/>
          <a:chExt cx="0" cy="0"/>
        </a:xfrm>
      </p:grpSpPr>
      <p:sp>
        <p:nvSpPr>
          <p:cNvPr id="8" name="Picture Placeholder 9"/>
          <p:cNvSpPr>
            <a:spLocks noGrp="1"/>
          </p:cNvSpPr>
          <p:nvPr>
            <p:ph type="pic" sz="quarter" idx="10"/>
          </p:nvPr>
        </p:nvSpPr>
        <p:spPr>
          <a:xfrm>
            <a:off x="2999198" y="2028992"/>
            <a:ext cx="1054124" cy="2482667"/>
          </a:xfrm>
        </p:spPr>
        <p:txBody>
          <a:bodyPr>
            <a:normAutofit/>
          </a:bodyPr>
          <a:lstStyle>
            <a:lvl1pPr marL="0" indent="0">
              <a:buNone/>
              <a:defRPr sz="1200">
                <a:solidFill>
                  <a:schemeClr val="tx1">
                    <a:lumMod val="50000"/>
                    <a:lumOff val="50000"/>
                  </a:schemeClr>
                </a:solidFill>
              </a:defRPr>
            </a:lvl1pPr>
          </a:lstStyle>
          <a:p>
            <a:endParaRPr lang="en-US" dirty="0"/>
          </a:p>
        </p:txBody>
      </p:sp>
      <p:sp>
        <p:nvSpPr>
          <p:cNvPr id="9" name="Picture Placeholder 9"/>
          <p:cNvSpPr>
            <a:spLocks noGrp="1"/>
          </p:cNvSpPr>
          <p:nvPr>
            <p:ph type="pic" sz="quarter" idx="11"/>
          </p:nvPr>
        </p:nvSpPr>
        <p:spPr>
          <a:xfrm>
            <a:off x="5113614" y="2051272"/>
            <a:ext cx="1054124" cy="2482667"/>
          </a:xfrm>
        </p:spPr>
        <p:txBody>
          <a:bodyPr>
            <a:normAutofit/>
          </a:bodyPr>
          <a:lstStyle>
            <a:lvl1pPr marL="0" indent="0">
              <a:buNone/>
              <a:defRPr sz="1200">
                <a:solidFill>
                  <a:schemeClr val="tx1">
                    <a:lumMod val="50000"/>
                    <a:lumOff val="50000"/>
                  </a:schemeClr>
                </a:solidFill>
              </a:defRPr>
            </a:lvl1pPr>
          </a:lstStyle>
          <a:p>
            <a:endParaRPr lang="en-US" dirty="0"/>
          </a:p>
        </p:txBody>
      </p:sp>
      <p:sp>
        <p:nvSpPr>
          <p:cNvPr id="11" name="Freeform 30"/>
          <p:cNvSpPr>
            <a:spLocks noChangeArrowheads="1"/>
          </p:cNvSpPr>
          <p:nvPr userDrawn="1"/>
        </p:nvSpPr>
        <p:spPr bwMode="auto">
          <a:xfrm>
            <a:off x="8198313" y="6481334"/>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12" name="Freeform 38"/>
          <p:cNvSpPr>
            <a:spLocks noChangeArrowheads="1"/>
          </p:cNvSpPr>
          <p:nvPr userDrawn="1"/>
        </p:nvSpPr>
        <p:spPr bwMode="auto">
          <a:xfrm>
            <a:off x="8236176" y="6519434"/>
            <a:ext cx="46911"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4" name="Freeform 30"/>
          <p:cNvSpPr>
            <a:spLocks noChangeArrowheads="1"/>
          </p:cNvSpPr>
          <p:nvPr userDrawn="1"/>
        </p:nvSpPr>
        <p:spPr bwMode="auto">
          <a:xfrm>
            <a:off x="8354370" y="6481115"/>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15" name="Freeform 38"/>
          <p:cNvSpPr>
            <a:spLocks noChangeArrowheads="1"/>
          </p:cNvSpPr>
          <p:nvPr userDrawn="1"/>
        </p:nvSpPr>
        <p:spPr bwMode="auto">
          <a:xfrm flipH="1">
            <a:off x="8389125" y="6519215"/>
            <a:ext cx="46664"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6" name="Teardrop 15"/>
          <p:cNvSpPr/>
          <p:nvPr userDrawn="1"/>
        </p:nvSpPr>
        <p:spPr>
          <a:xfrm>
            <a:off x="8656058" y="405699"/>
            <a:ext cx="267436"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dirty="0">
              <a:latin typeface="Calibri Light"/>
            </a:endParaRPr>
          </a:p>
        </p:txBody>
      </p:sp>
      <p:sp>
        <p:nvSpPr>
          <p:cNvPr id="17" name="TextBox 16"/>
          <p:cNvSpPr txBox="1"/>
          <p:nvPr userDrawn="1"/>
        </p:nvSpPr>
        <p:spPr>
          <a:xfrm>
            <a:off x="8648428" y="409839"/>
            <a:ext cx="333022" cy="262210"/>
          </a:xfrm>
          <a:prstGeom prst="rect">
            <a:avLst/>
          </a:prstGeom>
          <a:noFill/>
        </p:spPr>
        <p:txBody>
          <a:bodyPr wrap="none" lIns="76794" tIns="38397" rIns="76794" bIns="38397" rtlCol="0">
            <a:spAutoFit/>
          </a:bodyPr>
          <a:lstStyle/>
          <a:p>
            <a:pPr algn="ctr"/>
            <a:fld id="{260E2A6B-A809-4840-BF14-8648BC0BDF87}" type="slidenum">
              <a:rPr lang="id-ID" sz="1200" b="1" smtClean="0">
                <a:solidFill>
                  <a:schemeClr val="bg1"/>
                </a:solidFill>
                <a:latin typeface="Calibri Light"/>
                <a:cs typeface="Calibri Light"/>
              </a:rPr>
              <a:pPr algn="ctr"/>
              <a:t>‹#›</a:t>
            </a:fld>
            <a:endParaRPr lang="id-ID" sz="1200" dirty="0">
              <a:solidFill>
                <a:schemeClr val="bg1"/>
              </a:solidFill>
              <a:latin typeface="Calibri Light"/>
              <a:cs typeface="Calibri Light"/>
            </a:endParaRPr>
          </a:p>
        </p:txBody>
      </p:sp>
    </p:spTree>
    <p:extLst>
      <p:ext uri="{BB962C8B-B14F-4D97-AF65-F5344CB8AC3E}">
        <p14:creationId xmlns:p14="http://schemas.microsoft.com/office/powerpoint/2010/main" val="104719038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vices_Tablet_H">
    <p:spTree>
      <p:nvGrpSpPr>
        <p:cNvPr id="1" name=""/>
        <p:cNvGrpSpPr/>
        <p:nvPr/>
      </p:nvGrpSpPr>
      <p:grpSpPr>
        <a:xfrm>
          <a:off x="0" y="0"/>
          <a:ext cx="0" cy="0"/>
          <a:chOff x="0" y="0"/>
          <a:chExt cx="0" cy="0"/>
        </a:xfrm>
      </p:grpSpPr>
      <p:sp>
        <p:nvSpPr>
          <p:cNvPr id="34" name="Picture Placeholder 2"/>
          <p:cNvSpPr>
            <a:spLocks noGrp="1" noChangeAspect="1"/>
          </p:cNvSpPr>
          <p:nvPr>
            <p:ph type="pic" sz="quarter" idx="11"/>
          </p:nvPr>
        </p:nvSpPr>
        <p:spPr>
          <a:xfrm>
            <a:off x="2984527" y="2813511"/>
            <a:ext cx="3134959" cy="3114171"/>
          </a:xfrm>
        </p:spPr>
        <p:txBody>
          <a:bodyPr>
            <a:normAutofit/>
          </a:bodyPr>
          <a:lstStyle>
            <a:lvl1pPr marL="0" indent="0">
              <a:buNone/>
              <a:defRPr sz="800">
                <a:latin typeface="Calibri Light"/>
                <a:cs typeface="Calibri Light"/>
              </a:defRPr>
            </a:lvl1pPr>
          </a:lstStyle>
          <a:p>
            <a:endParaRPr lang="en-US" dirty="0"/>
          </a:p>
        </p:txBody>
      </p:sp>
      <p:sp>
        <p:nvSpPr>
          <p:cNvPr id="9" name="Freeform 30"/>
          <p:cNvSpPr>
            <a:spLocks noChangeArrowheads="1"/>
          </p:cNvSpPr>
          <p:nvPr userDrawn="1"/>
        </p:nvSpPr>
        <p:spPr bwMode="auto">
          <a:xfrm>
            <a:off x="8198313" y="6481334"/>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10" name="Freeform 38"/>
          <p:cNvSpPr>
            <a:spLocks noChangeArrowheads="1"/>
          </p:cNvSpPr>
          <p:nvPr userDrawn="1"/>
        </p:nvSpPr>
        <p:spPr bwMode="auto">
          <a:xfrm>
            <a:off x="8236176" y="6519434"/>
            <a:ext cx="46911"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1" name="Freeform 30"/>
          <p:cNvSpPr>
            <a:spLocks noChangeArrowheads="1"/>
          </p:cNvSpPr>
          <p:nvPr userDrawn="1"/>
        </p:nvSpPr>
        <p:spPr bwMode="auto">
          <a:xfrm>
            <a:off x="8354370" y="6481115"/>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12" name="Freeform 38"/>
          <p:cNvSpPr>
            <a:spLocks noChangeArrowheads="1"/>
          </p:cNvSpPr>
          <p:nvPr userDrawn="1"/>
        </p:nvSpPr>
        <p:spPr bwMode="auto">
          <a:xfrm flipH="1">
            <a:off x="8389125" y="6519215"/>
            <a:ext cx="46664"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3" name="Teardrop 12"/>
          <p:cNvSpPr/>
          <p:nvPr userDrawn="1"/>
        </p:nvSpPr>
        <p:spPr>
          <a:xfrm>
            <a:off x="8656058" y="405699"/>
            <a:ext cx="267436"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dirty="0">
              <a:latin typeface="Calibri Light"/>
            </a:endParaRPr>
          </a:p>
        </p:txBody>
      </p:sp>
      <p:sp>
        <p:nvSpPr>
          <p:cNvPr id="14" name="TextBox 13"/>
          <p:cNvSpPr txBox="1"/>
          <p:nvPr userDrawn="1"/>
        </p:nvSpPr>
        <p:spPr>
          <a:xfrm>
            <a:off x="8648428" y="409839"/>
            <a:ext cx="333022" cy="262210"/>
          </a:xfrm>
          <a:prstGeom prst="rect">
            <a:avLst/>
          </a:prstGeom>
          <a:noFill/>
        </p:spPr>
        <p:txBody>
          <a:bodyPr wrap="none" lIns="76794" tIns="38397" rIns="76794" bIns="38397" rtlCol="0">
            <a:spAutoFit/>
          </a:bodyPr>
          <a:lstStyle/>
          <a:p>
            <a:pPr algn="ctr"/>
            <a:fld id="{260E2A6B-A809-4840-BF14-8648BC0BDF87}" type="slidenum">
              <a:rPr lang="id-ID" sz="1200" b="1" smtClean="0">
                <a:solidFill>
                  <a:schemeClr val="bg1"/>
                </a:solidFill>
                <a:latin typeface="Calibri Light"/>
                <a:cs typeface="Calibri Light"/>
              </a:rPr>
              <a:pPr algn="ctr"/>
              <a:t>‹#›</a:t>
            </a:fld>
            <a:endParaRPr lang="id-ID" sz="1200" dirty="0">
              <a:solidFill>
                <a:schemeClr val="bg1"/>
              </a:solidFill>
              <a:latin typeface="Calibri Light"/>
              <a:cs typeface="Calibri Light"/>
            </a:endParaRPr>
          </a:p>
        </p:txBody>
      </p:sp>
    </p:spTree>
    <p:extLst>
      <p:ext uri="{BB962C8B-B14F-4D97-AF65-F5344CB8AC3E}">
        <p14:creationId xmlns:p14="http://schemas.microsoft.com/office/powerpoint/2010/main" val="60420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vices_laptop_project">
    <p:spTree>
      <p:nvGrpSpPr>
        <p:cNvPr id="1" name=""/>
        <p:cNvGrpSpPr/>
        <p:nvPr/>
      </p:nvGrpSpPr>
      <p:grpSpPr>
        <a:xfrm>
          <a:off x="0" y="0"/>
          <a:ext cx="0" cy="0"/>
          <a:chOff x="0" y="0"/>
          <a:chExt cx="0" cy="0"/>
        </a:xfrm>
      </p:grpSpPr>
      <p:sp>
        <p:nvSpPr>
          <p:cNvPr id="23" name="Picture Placeholder 2"/>
          <p:cNvSpPr>
            <a:spLocks noGrp="1" noChangeAspect="1"/>
          </p:cNvSpPr>
          <p:nvPr>
            <p:ph type="pic" sz="quarter" idx="11"/>
          </p:nvPr>
        </p:nvSpPr>
        <p:spPr>
          <a:xfrm>
            <a:off x="820332" y="2489880"/>
            <a:ext cx="2247021" cy="1855005"/>
          </a:xfrm>
        </p:spPr>
        <p:txBody>
          <a:bodyPr>
            <a:normAutofit/>
          </a:bodyPr>
          <a:lstStyle>
            <a:lvl1pPr marL="0" indent="0">
              <a:buNone/>
              <a:defRPr sz="800">
                <a:latin typeface="Calibri Light"/>
                <a:cs typeface="Calibri Light"/>
              </a:defRPr>
            </a:lvl1pPr>
          </a:lstStyle>
          <a:p>
            <a:endParaRPr lang="en-US" dirty="0"/>
          </a:p>
        </p:txBody>
      </p:sp>
      <p:sp>
        <p:nvSpPr>
          <p:cNvPr id="9" name="Freeform 30"/>
          <p:cNvSpPr>
            <a:spLocks noChangeArrowheads="1"/>
          </p:cNvSpPr>
          <p:nvPr userDrawn="1"/>
        </p:nvSpPr>
        <p:spPr bwMode="auto">
          <a:xfrm>
            <a:off x="8198313" y="6481334"/>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10" name="Freeform 38"/>
          <p:cNvSpPr>
            <a:spLocks noChangeArrowheads="1"/>
          </p:cNvSpPr>
          <p:nvPr userDrawn="1"/>
        </p:nvSpPr>
        <p:spPr bwMode="auto">
          <a:xfrm>
            <a:off x="8236176" y="6519434"/>
            <a:ext cx="46911"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1" name="Freeform 30"/>
          <p:cNvSpPr>
            <a:spLocks noChangeArrowheads="1"/>
          </p:cNvSpPr>
          <p:nvPr userDrawn="1"/>
        </p:nvSpPr>
        <p:spPr bwMode="auto">
          <a:xfrm>
            <a:off x="8354370" y="6481115"/>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12" name="Freeform 38"/>
          <p:cNvSpPr>
            <a:spLocks noChangeArrowheads="1"/>
          </p:cNvSpPr>
          <p:nvPr userDrawn="1"/>
        </p:nvSpPr>
        <p:spPr bwMode="auto">
          <a:xfrm flipH="1">
            <a:off x="8389125" y="6519215"/>
            <a:ext cx="46664"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3" name="Teardrop 12"/>
          <p:cNvSpPr/>
          <p:nvPr userDrawn="1"/>
        </p:nvSpPr>
        <p:spPr>
          <a:xfrm>
            <a:off x="8656058" y="405699"/>
            <a:ext cx="267436"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dirty="0">
              <a:latin typeface="Calibri Light"/>
            </a:endParaRPr>
          </a:p>
        </p:txBody>
      </p:sp>
      <p:sp>
        <p:nvSpPr>
          <p:cNvPr id="14" name="TextBox 13"/>
          <p:cNvSpPr txBox="1"/>
          <p:nvPr userDrawn="1"/>
        </p:nvSpPr>
        <p:spPr>
          <a:xfrm>
            <a:off x="8648428" y="409839"/>
            <a:ext cx="333022" cy="262210"/>
          </a:xfrm>
          <a:prstGeom prst="rect">
            <a:avLst/>
          </a:prstGeom>
          <a:noFill/>
        </p:spPr>
        <p:txBody>
          <a:bodyPr wrap="none" lIns="76794" tIns="38397" rIns="76794" bIns="38397" rtlCol="0">
            <a:spAutoFit/>
          </a:bodyPr>
          <a:lstStyle/>
          <a:p>
            <a:pPr algn="ctr"/>
            <a:fld id="{260E2A6B-A809-4840-BF14-8648BC0BDF87}" type="slidenum">
              <a:rPr lang="id-ID" sz="1200" b="1" smtClean="0">
                <a:solidFill>
                  <a:schemeClr val="bg1"/>
                </a:solidFill>
                <a:latin typeface="Calibri Light"/>
                <a:cs typeface="Calibri Light"/>
              </a:rPr>
              <a:pPr algn="ctr"/>
              <a:t>‹#›</a:t>
            </a:fld>
            <a:endParaRPr lang="id-ID" sz="1200" dirty="0">
              <a:solidFill>
                <a:schemeClr val="bg1"/>
              </a:solidFill>
              <a:latin typeface="Calibri Light"/>
              <a:cs typeface="Calibri Light"/>
            </a:endParaRPr>
          </a:p>
        </p:txBody>
      </p:sp>
    </p:spTree>
    <p:extLst>
      <p:ext uri="{BB962C8B-B14F-4D97-AF65-F5344CB8AC3E}">
        <p14:creationId xmlns:p14="http://schemas.microsoft.com/office/powerpoint/2010/main" val="439440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evices_laptop2_project">
    <p:spTree>
      <p:nvGrpSpPr>
        <p:cNvPr id="1" name=""/>
        <p:cNvGrpSpPr/>
        <p:nvPr/>
      </p:nvGrpSpPr>
      <p:grpSpPr>
        <a:xfrm>
          <a:off x="0" y="0"/>
          <a:ext cx="0" cy="0"/>
          <a:chOff x="0" y="0"/>
          <a:chExt cx="0" cy="0"/>
        </a:xfrm>
      </p:grpSpPr>
      <p:sp>
        <p:nvSpPr>
          <p:cNvPr id="9" name="Picture Placeholder 2"/>
          <p:cNvSpPr>
            <a:spLocks noGrp="1" noChangeAspect="1"/>
          </p:cNvSpPr>
          <p:nvPr>
            <p:ph type="pic" sz="quarter" idx="11"/>
          </p:nvPr>
        </p:nvSpPr>
        <p:spPr>
          <a:xfrm>
            <a:off x="3411116" y="3102839"/>
            <a:ext cx="2247021" cy="1855005"/>
          </a:xfrm>
        </p:spPr>
        <p:txBody>
          <a:bodyPr>
            <a:normAutofit/>
          </a:bodyPr>
          <a:lstStyle>
            <a:lvl1pPr marL="0" indent="0">
              <a:buNone/>
              <a:defRPr sz="800">
                <a:latin typeface="Calibri Light"/>
                <a:cs typeface="Calibri Light"/>
              </a:defRPr>
            </a:lvl1pPr>
          </a:lstStyle>
          <a:p>
            <a:endParaRPr lang="en-US" dirty="0"/>
          </a:p>
        </p:txBody>
      </p:sp>
      <p:sp>
        <p:nvSpPr>
          <p:cNvPr id="10" name="Freeform 30"/>
          <p:cNvSpPr>
            <a:spLocks noChangeArrowheads="1"/>
          </p:cNvSpPr>
          <p:nvPr userDrawn="1"/>
        </p:nvSpPr>
        <p:spPr bwMode="auto">
          <a:xfrm>
            <a:off x="8198313" y="6481334"/>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11" name="Freeform 38"/>
          <p:cNvSpPr>
            <a:spLocks noChangeArrowheads="1"/>
          </p:cNvSpPr>
          <p:nvPr userDrawn="1"/>
        </p:nvSpPr>
        <p:spPr bwMode="auto">
          <a:xfrm>
            <a:off x="8236176" y="6519434"/>
            <a:ext cx="46911"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2" name="Freeform 30"/>
          <p:cNvSpPr>
            <a:spLocks noChangeArrowheads="1"/>
          </p:cNvSpPr>
          <p:nvPr userDrawn="1"/>
        </p:nvSpPr>
        <p:spPr bwMode="auto">
          <a:xfrm>
            <a:off x="8354370" y="6481115"/>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13" name="Freeform 38"/>
          <p:cNvSpPr>
            <a:spLocks noChangeArrowheads="1"/>
          </p:cNvSpPr>
          <p:nvPr userDrawn="1"/>
        </p:nvSpPr>
        <p:spPr bwMode="auto">
          <a:xfrm flipH="1">
            <a:off x="8389125" y="6519215"/>
            <a:ext cx="46664"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4" name="Teardrop 13"/>
          <p:cNvSpPr/>
          <p:nvPr userDrawn="1"/>
        </p:nvSpPr>
        <p:spPr>
          <a:xfrm>
            <a:off x="8656058" y="405699"/>
            <a:ext cx="267436"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dirty="0">
              <a:latin typeface="Calibri Light"/>
            </a:endParaRPr>
          </a:p>
        </p:txBody>
      </p:sp>
      <p:sp>
        <p:nvSpPr>
          <p:cNvPr id="15" name="TextBox 14"/>
          <p:cNvSpPr txBox="1"/>
          <p:nvPr userDrawn="1"/>
        </p:nvSpPr>
        <p:spPr>
          <a:xfrm>
            <a:off x="8648428" y="409839"/>
            <a:ext cx="333022" cy="262210"/>
          </a:xfrm>
          <a:prstGeom prst="rect">
            <a:avLst/>
          </a:prstGeom>
          <a:noFill/>
        </p:spPr>
        <p:txBody>
          <a:bodyPr wrap="none" lIns="76794" tIns="38397" rIns="76794" bIns="38397" rtlCol="0">
            <a:spAutoFit/>
          </a:bodyPr>
          <a:lstStyle/>
          <a:p>
            <a:pPr algn="ctr"/>
            <a:fld id="{260E2A6B-A809-4840-BF14-8648BC0BDF87}" type="slidenum">
              <a:rPr lang="id-ID" sz="1200" b="1" smtClean="0">
                <a:solidFill>
                  <a:schemeClr val="bg1"/>
                </a:solidFill>
                <a:latin typeface="Calibri Light"/>
                <a:cs typeface="Calibri Light"/>
              </a:rPr>
              <a:pPr algn="ctr"/>
              <a:t>‹#›</a:t>
            </a:fld>
            <a:endParaRPr lang="id-ID" sz="1200" dirty="0">
              <a:solidFill>
                <a:schemeClr val="bg1"/>
              </a:solidFill>
              <a:latin typeface="Calibri Light"/>
              <a:cs typeface="Calibri Light"/>
            </a:endParaRPr>
          </a:p>
        </p:txBody>
      </p:sp>
    </p:spTree>
    <p:extLst>
      <p:ext uri="{BB962C8B-B14F-4D97-AF65-F5344CB8AC3E}">
        <p14:creationId xmlns:p14="http://schemas.microsoft.com/office/powerpoint/2010/main" val="3129128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placeholder to table products">
    <p:spTree>
      <p:nvGrpSpPr>
        <p:cNvPr id="1" name=""/>
        <p:cNvGrpSpPr/>
        <p:nvPr/>
      </p:nvGrpSpPr>
      <p:grpSpPr>
        <a:xfrm>
          <a:off x="0" y="0"/>
          <a:ext cx="0" cy="0"/>
          <a:chOff x="0" y="0"/>
          <a:chExt cx="0" cy="0"/>
        </a:xfrm>
      </p:grpSpPr>
      <p:sp>
        <p:nvSpPr>
          <p:cNvPr id="12" name="Picture Placeholder 2"/>
          <p:cNvSpPr>
            <a:spLocks noGrp="1" noChangeAspect="1"/>
          </p:cNvSpPr>
          <p:nvPr>
            <p:ph type="pic" sz="quarter" idx="11"/>
          </p:nvPr>
        </p:nvSpPr>
        <p:spPr>
          <a:xfrm>
            <a:off x="2624787" y="1551964"/>
            <a:ext cx="473325" cy="630936"/>
          </a:xfrm>
        </p:spPr>
        <p:txBody>
          <a:bodyPr>
            <a:normAutofit/>
          </a:bodyPr>
          <a:lstStyle>
            <a:lvl1pPr marL="0" indent="0">
              <a:buNone/>
              <a:defRPr sz="500">
                <a:latin typeface="Calibri Light"/>
                <a:cs typeface="Calibri Light"/>
              </a:defRPr>
            </a:lvl1pPr>
          </a:lstStyle>
          <a:p>
            <a:endParaRPr lang="en-US" dirty="0"/>
          </a:p>
        </p:txBody>
      </p:sp>
      <p:sp>
        <p:nvSpPr>
          <p:cNvPr id="14" name="Picture Placeholder 2"/>
          <p:cNvSpPr>
            <a:spLocks noGrp="1" noChangeAspect="1"/>
          </p:cNvSpPr>
          <p:nvPr>
            <p:ph type="pic" sz="quarter" idx="12"/>
          </p:nvPr>
        </p:nvSpPr>
        <p:spPr>
          <a:xfrm>
            <a:off x="3970603" y="1549660"/>
            <a:ext cx="473325" cy="630936"/>
          </a:xfrm>
        </p:spPr>
        <p:txBody>
          <a:bodyPr>
            <a:normAutofit/>
          </a:bodyPr>
          <a:lstStyle>
            <a:lvl1pPr marL="0" indent="0">
              <a:buNone/>
              <a:defRPr sz="500">
                <a:latin typeface="Calibri Light"/>
                <a:cs typeface="Calibri Light"/>
              </a:defRPr>
            </a:lvl1pPr>
          </a:lstStyle>
          <a:p>
            <a:endParaRPr lang="en-US" dirty="0"/>
          </a:p>
        </p:txBody>
      </p:sp>
      <p:sp>
        <p:nvSpPr>
          <p:cNvPr id="18" name="Picture Placeholder 2"/>
          <p:cNvSpPr>
            <a:spLocks noGrp="1" noChangeAspect="1"/>
          </p:cNvSpPr>
          <p:nvPr>
            <p:ph type="pic" sz="quarter" idx="13"/>
          </p:nvPr>
        </p:nvSpPr>
        <p:spPr>
          <a:xfrm>
            <a:off x="5168194" y="1551964"/>
            <a:ext cx="473325" cy="630936"/>
          </a:xfrm>
        </p:spPr>
        <p:txBody>
          <a:bodyPr>
            <a:normAutofit/>
          </a:bodyPr>
          <a:lstStyle>
            <a:lvl1pPr marL="0" indent="0">
              <a:buNone/>
              <a:defRPr sz="500">
                <a:latin typeface="Calibri Light"/>
                <a:cs typeface="Calibri Light"/>
              </a:defRPr>
            </a:lvl1pPr>
          </a:lstStyle>
          <a:p>
            <a:endParaRPr lang="en-US" dirty="0"/>
          </a:p>
        </p:txBody>
      </p:sp>
      <p:sp>
        <p:nvSpPr>
          <p:cNvPr id="19" name="Picture Placeholder 2"/>
          <p:cNvSpPr>
            <a:spLocks noGrp="1" noChangeAspect="1"/>
          </p:cNvSpPr>
          <p:nvPr>
            <p:ph type="pic" sz="quarter" idx="14"/>
          </p:nvPr>
        </p:nvSpPr>
        <p:spPr>
          <a:xfrm>
            <a:off x="6334881" y="1549660"/>
            <a:ext cx="473325" cy="630936"/>
          </a:xfrm>
        </p:spPr>
        <p:txBody>
          <a:bodyPr>
            <a:normAutofit/>
          </a:bodyPr>
          <a:lstStyle>
            <a:lvl1pPr marL="0" indent="0">
              <a:buNone/>
              <a:defRPr sz="500">
                <a:latin typeface="Calibri Light"/>
                <a:cs typeface="Calibri Light"/>
              </a:defRPr>
            </a:lvl1pPr>
          </a:lstStyle>
          <a:p>
            <a:endParaRPr lang="en-US" dirty="0"/>
          </a:p>
        </p:txBody>
      </p:sp>
      <p:sp>
        <p:nvSpPr>
          <p:cNvPr id="20" name="Picture Placeholder 2"/>
          <p:cNvSpPr>
            <a:spLocks noGrp="1" noChangeAspect="1"/>
          </p:cNvSpPr>
          <p:nvPr>
            <p:ph type="pic" sz="quarter" idx="15"/>
          </p:nvPr>
        </p:nvSpPr>
        <p:spPr>
          <a:xfrm>
            <a:off x="7424668" y="1551964"/>
            <a:ext cx="473325" cy="630936"/>
          </a:xfrm>
        </p:spPr>
        <p:txBody>
          <a:bodyPr>
            <a:normAutofit/>
          </a:bodyPr>
          <a:lstStyle>
            <a:lvl1pPr marL="0" indent="0">
              <a:buNone/>
              <a:defRPr sz="500">
                <a:latin typeface="Calibri Light"/>
                <a:cs typeface="Calibri Light"/>
              </a:defRPr>
            </a:lvl1pPr>
          </a:lstStyle>
          <a:p>
            <a:endParaRPr lang="en-US" dirty="0"/>
          </a:p>
        </p:txBody>
      </p:sp>
      <p:sp>
        <p:nvSpPr>
          <p:cNvPr id="15" name="Freeform 30"/>
          <p:cNvSpPr>
            <a:spLocks noChangeArrowheads="1"/>
          </p:cNvSpPr>
          <p:nvPr userDrawn="1"/>
        </p:nvSpPr>
        <p:spPr bwMode="auto">
          <a:xfrm>
            <a:off x="8198313" y="6481334"/>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16" name="Freeform 38"/>
          <p:cNvSpPr>
            <a:spLocks noChangeArrowheads="1"/>
          </p:cNvSpPr>
          <p:nvPr userDrawn="1"/>
        </p:nvSpPr>
        <p:spPr bwMode="auto">
          <a:xfrm>
            <a:off x="8236176" y="6519434"/>
            <a:ext cx="46911"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7" name="Freeform 30"/>
          <p:cNvSpPr>
            <a:spLocks noChangeArrowheads="1"/>
          </p:cNvSpPr>
          <p:nvPr userDrawn="1"/>
        </p:nvSpPr>
        <p:spPr bwMode="auto">
          <a:xfrm>
            <a:off x="8354370" y="6481115"/>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21" name="Freeform 38"/>
          <p:cNvSpPr>
            <a:spLocks noChangeArrowheads="1"/>
          </p:cNvSpPr>
          <p:nvPr userDrawn="1"/>
        </p:nvSpPr>
        <p:spPr bwMode="auto">
          <a:xfrm flipH="1">
            <a:off x="8389125" y="6519215"/>
            <a:ext cx="46664"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22" name="Teardrop 21"/>
          <p:cNvSpPr/>
          <p:nvPr userDrawn="1"/>
        </p:nvSpPr>
        <p:spPr>
          <a:xfrm>
            <a:off x="8656058" y="405699"/>
            <a:ext cx="267436"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dirty="0">
              <a:latin typeface="Calibri Light"/>
            </a:endParaRPr>
          </a:p>
        </p:txBody>
      </p:sp>
      <p:sp>
        <p:nvSpPr>
          <p:cNvPr id="23" name="TextBox 22"/>
          <p:cNvSpPr txBox="1"/>
          <p:nvPr userDrawn="1"/>
        </p:nvSpPr>
        <p:spPr>
          <a:xfrm>
            <a:off x="8648428" y="409839"/>
            <a:ext cx="333022" cy="262210"/>
          </a:xfrm>
          <a:prstGeom prst="rect">
            <a:avLst/>
          </a:prstGeom>
          <a:noFill/>
        </p:spPr>
        <p:txBody>
          <a:bodyPr wrap="none" lIns="76794" tIns="38397" rIns="76794" bIns="38397" rtlCol="0">
            <a:spAutoFit/>
          </a:bodyPr>
          <a:lstStyle/>
          <a:p>
            <a:pPr algn="ctr"/>
            <a:fld id="{260E2A6B-A809-4840-BF14-8648BC0BDF87}" type="slidenum">
              <a:rPr lang="id-ID" sz="1200" b="1" smtClean="0">
                <a:solidFill>
                  <a:schemeClr val="bg1"/>
                </a:solidFill>
                <a:latin typeface="Calibri Light"/>
                <a:cs typeface="Calibri Light"/>
              </a:rPr>
              <a:pPr algn="ctr"/>
              <a:t>‹#›</a:t>
            </a:fld>
            <a:endParaRPr lang="id-ID" sz="1200" dirty="0">
              <a:solidFill>
                <a:schemeClr val="bg1"/>
              </a:solidFill>
              <a:latin typeface="Calibri Light"/>
              <a:cs typeface="Calibri Light"/>
            </a:endParaRPr>
          </a:p>
        </p:txBody>
      </p:sp>
    </p:spTree>
    <p:extLst>
      <p:ext uri="{BB962C8B-B14F-4D97-AF65-F5344CB8AC3E}">
        <p14:creationId xmlns:p14="http://schemas.microsoft.com/office/powerpoint/2010/main" val="327757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alState Cat 1">
    <p:spTree>
      <p:nvGrpSpPr>
        <p:cNvPr id="1" name=""/>
        <p:cNvGrpSpPr/>
        <p:nvPr/>
      </p:nvGrpSpPr>
      <p:grpSpPr>
        <a:xfrm>
          <a:off x="0" y="0"/>
          <a:ext cx="0" cy="0"/>
          <a:chOff x="0" y="0"/>
          <a:chExt cx="0" cy="0"/>
        </a:xfrm>
      </p:grpSpPr>
      <p:sp>
        <p:nvSpPr>
          <p:cNvPr id="31" name="Picture Placeholder 2"/>
          <p:cNvSpPr>
            <a:spLocks noGrp="1"/>
          </p:cNvSpPr>
          <p:nvPr>
            <p:ph type="pic" sz="quarter" idx="23"/>
          </p:nvPr>
        </p:nvSpPr>
        <p:spPr>
          <a:xfrm>
            <a:off x="1196504" y="4035041"/>
            <a:ext cx="2239720" cy="2065369"/>
          </a:xfrm>
        </p:spPr>
        <p:txBody>
          <a:bodyPr anchor="t"/>
          <a:lstStyle>
            <a:lvl1pPr marL="0" indent="0" algn="ctr">
              <a:buNone/>
              <a:defRPr/>
            </a:lvl1pPr>
          </a:lstStyle>
          <a:p>
            <a:r>
              <a:rPr lang="en-US" dirty="0"/>
              <a:t>Drag picture to placeholder or click icon to add</a:t>
            </a:r>
            <a:endParaRPr lang="id-ID" dirty="0"/>
          </a:p>
        </p:txBody>
      </p:sp>
      <p:sp>
        <p:nvSpPr>
          <p:cNvPr id="32" name="Picture Placeholder 2"/>
          <p:cNvSpPr>
            <a:spLocks noGrp="1"/>
          </p:cNvSpPr>
          <p:nvPr>
            <p:ph type="pic" sz="quarter" idx="24"/>
          </p:nvPr>
        </p:nvSpPr>
        <p:spPr>
          <a:xfrm>
            <a:off x="3453224" y="1405566"/>
            <a:ext cx="2238376" cy="2065369"/>
          </a:xfrm>
        </p:spPr>
        <p:txBody>
          <a:bodyPr anchor="t"/>
          <a:lstStyle>
            <a:lvl1pPr marL="0" indent="0" algn="ctr">
              <a:buNone/>
              <a:defRPr/>
            </a:lvl1pPr>
          </a:lstStyle>
          <a:p>
            <a:r>
              <a:rPr lang="en-US" dirty="0"/>
              <a:t>Drag picture to placeholder or click icon to add</a:t>
            </a:r>
            <a:endParaRPr lang="id-ID"/>
          </a:p>
        </p:txBody>
      </p:sp>
      <p:sp>
        <p:nvSpPr>
          <p:cNvPr id="33" name="Picture Placeholder 2"/>
          <p:cNvSpPr>
            <a:spLocks noGrp="1"/>
          </p:cNvSpPr>
          <p:nvPr>
            <p:ph type="pic" sz="quarter" idx="25"/>
          </p:nvPr>
        </p:nvSpPr>
        <p:spPr>
          <a:xfrm>
            <a:off x="5701305" y="4035041"/>
            <a:ext cx="2239720" cy="2065369"/>
          </a:xfrm>
        </p:spPr>
        <p:txBody>
          <a:bodyPr anchor="t"/>
          <a:lstStyle>
            <a:lvl1pPr marL="0" indent="0" algn="ctr">
              <a:buNone/>
              <a:defRPr/>
            </a:lvl1pPr>
          </a:lstStyle>
          <a:p>
            <a:r>
              <a:rPr lang="en-US" dirty="0"/>
              <a:t>Drag picture to placeholder or click icon to add</a:t>
            </a:r>
            <a:endParaRPr lang="id-ID"/>
          </a:p>
        </p:txBody>
      </p:sp>
      <p:sp>
        <p:nvSpPr>
          <p:cNvPr id="8" name="Freeform 30"/>
          <p:cNvSpPr>
            <a:spLocks noChangeArrowheads="1"/>
          </p:cNvSpPr>
          <p:nvPr userDrawn="1"/>
        </p:nvSpPr>
        <p:spPr bwMode="auto">
          <a:xfrm>
            <a:off x="8198313" y="6481334"/>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12" name="Freeform 38"/>
          <p:cNvSpPr>
            <a:spLocks noChangeArrowheads="1"/>
          </p:cNvSpPr>
          <p:nvPr userDrawn="1"/>
        </p:nvSpPr>
        <p:spPr bwMode="auto">
          <a:xfrm>
            <a:off x="8236176" y="6519434"/>
            <a:ext cx="46911"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3" name="Freeform 30"/>
          <p:cNvSpPr>
            <a:spLocks noChangeArrowheads="1"/>
          </p:cNvSpPr>
          <p:nvPr userDrawn="1"/>
        </p:nvSpPr>
        <p:spPr bwMode="auto">
          <a:xfrm>
            <a:off x="8354370" y="6481115"/>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14" name="Freeform 38"/>
          <p:cNvSpPr>
            <a:spLocks noChangeArrowheads="1"/>
          </p:cNvSpPr>
          <p:nvPr userDrawn="1"/>
        </p:nvSpPr>
        <p:spPr bwMode="auto">
          <a:xfrm flipH="1">
            <a:off x="8389125" y="6519215"/>
            <a:ext cx="46664"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5" name="Teardrop 14"/>
          <p:cNvSpPr/>
          <p:nvPr userDrawn="1"/>
        </p:nvSpPr>
        <p:spPr>
          <a:xfrm>
            <a:off x="8656058" y="405699"/>
            <a:ext cx="267436"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dirty="0">
              <a:latin typeface="Calibri Light"/>
            </a:endParaRPr>
          </a:p>
        </p:txBody>
      </p:sp>
      <p:sp>
        <p:nvSpPr>
          <p:cNvPr id="16" name="TextBox 15"/>
          <p:cNvSpPr txBox="1"/>
          <p:nvPr userDrawn="1"/>
        </p:nvSpPr>
        <p:spPr>
          <a:xfrm>
            <a:off x="8648428" y="409839"/>
            <a:ext cx="333022" cy="262210"/>
          </a:xfrm>
          <a:prstGeom prst="rect">
            <a:avLst/>
          </a:prstGeom>
          <a:noFill/>
        </p:spPr>
        <p:txBody>
          <a:bodyPr wrap="none" lIns="76794" tIns="38397" rIns="76794" bIns="38397" rtlCol="0">
            <a:spAutoFit/>
          </a:bodyPr>
          <a:lstStyle/>
          <a:p>
            <a:pPr algn="ctr"/>
            <a:fld id="{260E2A6B-A809-4840-BF14-8648BC0BDF87}" type="slidenum">
              <a:rPr lang="id-ID" sz="1200" b="1" smtClean="0">
                <a:solidFill>
                  <a:schemeClr val="bg1"/>
                </a:solidFill>
                <a:latin typeface="Calibri Light"/>
                <a:cs typeface="Calibri Light"/>
              </a:rPr>
              <a:pPr algn="ctr"/>
              <a:t>‹#›</a:t>
            </a:fld>
            <a:endParaRPr lang="id-ID" sz="1200" dirty="0">
              <a:solidFill>
                <a:schemeClr val="bg1"/>
              </a:solidFill>
              <a:latin typeface="Calibri Light"/>
              <a:cs typeface="Calibri Light"/>
            </a:endParaRPr>
          </a:p>
        </p:txBody>
      </p:sp>
    </p:spTree>
    <p:extLst>
      <p:ext uri="{BB962C8B-B14F-4D97-AF65-F5344CB8AC3E}">
        <p14:creationId xmlns:p14="http://schemas.microsoft.com/office/powerpoint/2010/main" val="2066192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Support">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1026123" y="1603014"/>
            <a:ext cx="944957" cy="1258811"/>
          </a:xfrm>
          <a:prstGeom prst="ellipse">
            <a:avLst/>
          </a:prstGeom>
        </p:spPr>
        <p:txBody>
          <a:bodyPr>
            <a:noAutofit/>
          </a:bodyPr>
          <a:lstStyle>
            <a:lvl1pPr marL="0" indent="0">
              <a:lnSpc>
                <a:spcPct val="130000"/>
              </a:lnSpc>
              <a:buNone/>
              <a:defRPr sz="1000" baseline="0"/>
            </a:lvl1pPr>
          </a:lstStyle>
          <a:p>
            <a:r>
              <a:rPr lang="en-US" dirty="0"/>
              <a:t>Drag  Your Picture Here</a:t>
            </a:r>
          </a:p>
        </p:txBody>
      </p:sp>
      <p:sp>
        <p:nvSpPr>
          <p:cNvPr id="75" name="Picture Placeholder 13"/>
          <p:cNvSpPr>
            <a:spLocks noGrp="1" noChangeAspect="1"/>
          </p:cNvSpPr>
          <p:nvPr>
            <p:ph type="pic" sz="quarter" idx="11" hasCustomPrompt="1"/>
          </p:nvPr>
        </p:nvSpPr>
        <p:spPr>
          <a:xfrm>
            <a:off x="3100898" y="1592554"/>
            <a:ext cx="944957" cy="1258811"/>
          </a:xfrm>
          <a:prstGeom prst="ellipse">
            <a:avLst/>
          </a:prstGeom>
        </p:spPr>
        <p:txBody>
          <a:bodyPr>
            <a:normAutofit/>
          </a:bodyPr>
          <a:lstStyle>
            <a:lvl1pPr marL="0" indent="0">
              <a:lnSpc>
                <a:spcPct val="130000"/>
              </a:lnSpc>
              <a:buNone/>
              <a:defRPr sz="1000"/>
            </a:lvl1pPr>
          </a:lstStyle>
          <a:p>
            <a:r>
              <a:rPr lang="en-US" dirty="0"/>
              <a:t>Drag  Your Picture Here</a:t>
            </a:r>
          </a:p>
        </p:txBody>
      </p:sp>
      <p:sp>
        <p:nvSpPr>
          <p:cNvPr id="76" name="Picture Placeholder 13"/>
          <p:cNvSpPr>
            <a:spLocks noGrp="1" noChangeAspect="1"/>
          </p:cNvSpPr>
          <p:nvPr>
            <p:ph type="pic" sz="quarter" idx="12" hasCustomPrompt="1"/>
          </p:nvPr>
        </p:nvSpPr>
        <p:spPr>
          <a:xfrm>
            <a:off x="5129990" y="1609006"/>
            <a:ext cx="944957" cy="1258811"/>
          </a:xfrm>
          <a:prstGeom prst="ellipse">
            <a:avLst/>
          </a:prstGeom>
        </p:spPr>
        <p:txBody>
          <a:bodyPr>
            <a:normAutofit/>
          </a:bodyPr>
          <a:lstStyle>
            <a:lvl1pPr marL="0" marR="0" indent="0" algn="l" defTabSz="767942" rtl="0" eaLnBrk="1" fontAlgn="auto" latinLnBrk="0" hangingPunct="1">
              <a:lnSpc>
                <a:spcPct val="130000"/>
              </a:lnSpc>
              <a:spcBef>
                <a:spcPts val="840"/>
              </a:spcBef>
              <a:spcAft>
                <a:spcPts val="0"/>
              </a:spcAft>
              <a:buClrTx/>
              <a:buSzTx/>
              <a:buFont typeface="Arial" panose="020B0604020202020204" pitchFamily="34" charset="0"/>
              <a:buNone/>
              <a:tabLst/>
              <a:defRPr sz="1000"/>
            </a:lvl1pPr>
          </a:lstStyle>
          <a:p>
            <a:r>
              <a:rPr lang="en-US" dirty="0"/>
              <a:t>Drag  Your Picture Here</a:t>
            </a:r>
          </a:p>
          <a:p>
            <a:endParaRPr lang="en-US" dirty="0"/>
          </a:p>
        </p:txBody>
      </p:sp>
      <p:sp>
        <p:nvSpPr>
          <p:cNvPr id="77" name="Picture Placeholder 13"/>
          <p:cNvSpPr>
            <a:spLocks noGrp="1" noChangeAspect="1"/>
          </p:cNvSpPr>
          <p:nvPr>
            <p:ph type="pic" sz="quarter" idx="13" hasCustomPrompt="1"/>
          </p:nvPr>
        </p:nvSpPr>
        <p:spPr>
          <a:xfrm>
            <a:off x="7173245" y="1609006"/>
            <a:ext cx="944957" cy="1258811"/>
          </a:xfrm>
          <a:prstGeom prst="ellipse">
            <a:avLst/>
          </a:prstGeom>
        </p:spPr>
        <p:txBody>
          <a:bodyPr>
            <a:normAutofit/>
          </a:bodyPr>
          <a:lstStyle>
            <a:lvl1pPr marL="0" marR="0" indent="0" algn="l" defTabSz="767942" rtl="0" eaLnBrk="1" fontAlgn="auto" latinLnBrk="0" hangingPunct="1">
              <a:lnSpc>
                <a:spcPct val="130000"/>
              </a:lnSpc>
              <a:spcBef>
                <a:spcPts val="840"/>
              </a:spcBef>
              <a:spcAft>
                <a:spcPts val="0"/>
              </a:spcAft>
              <a:buClrTx/>
              <a:buSzTx/>
              <a:buFont typeface="Arial" panose="020B0604020202020204" pitchFamily="34" charset="0"/>
              <a:buNone/>
              <a:tabLst/>
              <a:defRPr sz="1000"/>
            </a:lvl1pPr>
          </a:lstStyle>
          <a:p>
            <a:r>
              <a:rPr lang="en-US" dirty="0"/>
              <a:t>Drag  Your Picture Here</a:t>
            </a:r>
          </a:p>
          <a:p>
            <a:endParaRPr lang="en-US" dirty="0"/>
          </a:p>
        </p:txBody>
      </p:sp>
      <p:sp>
        <p:nvSpPr>
          <p:cNvPr id="78" name="Picture Placeholder 13"/>
          <p:cNvSpPr>
            <a:spLocks noGrp="1" noChangeAspect="1"/>
          </p:cNvSpPr>
          <p:nvPr>
            <p:ph type="pic" sz="quarter" idx="14" hasCustomPrompt="1"/>
          </p:nvPr>
        </p:nvSpPr>
        <p:spPr>
          <a:xfrm>
            <a:off x="6160693" y="4054258"/>
            <a:ext cx="944957" cy="1258811"/>
          </a:xfrm>
          <a:prstGeom prst="ellipse">
            <a:avLst/>
          </a:prstGeom>
        </p:spPr>
        <p:txBody>
          <a:bodyPr>
            <a:normAutofit/>
          </a:bodyPr>
          <a:lstStyle>
            <a:lvl1pPr>
              <a:lnSpc>
                <a:spcPct val="130000"/>
              </a:lnSpc>
              <a:defRPr sz="1000"/>
            </a:lvl1pPr>
          </a:lstStyle>
          <a:p>
            <a:r>
              <a:rPr lang="en-US" dirty="0"/>
              <a:t>Drag  Your Picture Here</a:t>
            </a:r>
          </a:p>
        </p:txBody>
      </p:sp>
      <p:sp>
        <p:nvSpPr>
          <p:cNvPr id="79" name="Picture Placeholder 13"/>
          <p:cNvSpPr>
            <a:spLocks noGrp="1" noChangeAspect="1"/>
          </p:cNvSpPr>
          <p:nvPr>
            <p:ph type="pic" sz="quarter" idx="15" hasCustomPrompt="1"/>
          </p:nvPr>
        </p:nvSpPr>
        <p:spPr>
          <a:xfrm>
            <a:off x="4124651" y="4054258"/>
            <a:ext cx="944957" cy="1258811"/>
          </a:xfrm>
          <a:prstGeom prst="ellipse">
            <a:avLst/>
          </a:prstGeom>
        </p:spPr>
        <p:txBody>
          <a:bodyPr>
            <a:normAutofit/>
          </a:bodyPr>
          <a:lstStyle>
            <a:lvl1pPr marL="0" marR="0" indent="0" algn="l" defTabSz="767942" rtl="0" eaLnBrk="1" fontAlgn="auto" latinLnBrk="0" hangingPunct="1">
              <a:lnSpc>
                <a:spcPct val="130000"/>
              </a:lnSpc>
              <a:spcBef>
                <a:spcPts val="840"/>
              </a:spcBef>
              <a:spcAft>
                <a:spcPts val="0"/>
              </a:spcAft>
              <a:buClrTx/>
              <a:buSzTx/>
              <a:buFont typeface="Arial" panose="020B0604020202020204" pitchFamily="34" charset="0"/>
              <a:buNone/>
              <a:tabLst/>
              <a:defRPr sz="1000"/>
            </a:lvl1pPr>
          </a:lstStyle>
          <a:p>
            <a:r>
              <a:rPr lang="en-US" dirty="0"/>
              <a:t>Drag  Your Picture Here</a:t>
            </a:r>
          </a:p>
          <a:p>
            <a:endParaRPr lang="en-US" dirty="0"/>
          </a:p>
        </p:txBody>
      </p:sp>
      <p:sp>
        <p:nvSpPr>
          <p:cNvPr id="80" name="Picture Placeholder 13"/>
          <p:cNvSpPr>
            <a:spLocks noGrp="1" noChangeAspect="1"/>
          </p:cNvSpPr>
          <p:nvPr>
            <p:ph type="pic" sz="quarter" idx="16" hasCustomPrompt="1"/>
          </p:nvPr>
        </p:nvSpPr>
        <p:spPr>
          <a:xfrm>
            <a:off x="2067054" y="4040047"/>
            <a:ext cx="944957" cy="1258811"/>
          </a:xfrm>
          <a:prstGeom prst="ellipse">
            <a:avLst/>
          </a:prstGeom>
        </p:spPr>
        <p:txBody>
          <a:bodyPr>
            <a:normAutofit/>
          </a:bodyPr>
          <a:lstStyle>
            <a:lvl1pPr marL="0" marR="0" indent="0" algn="l" defTabSz="767942" rtl="0" eaLnBrk="1" fontAlgn="auto" latinLnBrk="0" hangingPunct="1">
              <a:lnSpc>
                <a:spcPct val="130000"/>
              </a:lnSpc>
              <a:spcBef>
                <a:spcPts val="840"/>
              </a:spcBef>
              <a:spcAft>
                <a:spcPts val="0"/>
              </a:spcAft>
              <a:buClrTx/>
              <a:buSzTx/>
              <a:buFont typeface="Arial" panose="020B0604020202020204" pitchFamily="34" charset="0"/>
              <a:buNone/>
              <a:tabLst/>
              <a:defRPr sz="1000"/>
            </a:lvl1pPr>
          </a:lstStyle>
          <a:p>
            <a:r>
              <a:rPr lang="en-US" dirty="0"/>
              <a:t>Drag  Your Picture Here</a:t>
            </a:r>
          </a:p>
          <a:p>
            <a:endParaRPr lang="en-US" dirty="0"/>
          </a:p>
        </p:txBody>
      </p:sp>
      <p:sp>
        <p:nvSpPr>
          <p:cNvPr id="15" name="Freeform 30"/>
          <p:cNvSpPr>
            <a:spLocks noChangeArrowheads="1"/>
          </p:cNvSpPr>
          <p:nvPr userDrawn="1"/>
        </p:nvSpPr>
        <p:spPr bwMode="auto">
          <a:xfrm>
            <a:off x="8198313" y="6481334"/>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16" name="Freeform 38"/>
          <p:cNvSpPr>
            <a:spLocks noChangeArrowheads="1"/>
          </p:cNvSpPr>
          <p:nvPr userDrawn="1"/>
        </p:nvSpPr>
        <p:spPr bwMode="auto">
          <a:xfrm>
            <a:off x="8236176" y="6519434"/>
            <a:ext cx="46911"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7" name="Freeform 30"/>
          <p:cNvSpPr>
            <a:spLocks noChangeArrowheads="1"/>
          </p:cNvSpPr>
          <p:nvPr userDrawn="1"/>
        </p:nvSpPr>
        <p:spPr bwMode="auto">
          <a:xfrm>
            <a:off x="8354370" y="6481115"/>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18" name="Freeform 38"/>
          <p:cNvSpPr>
            <a:spLocks noChangeArrowheads="1"/>
          </p:cNvSpPr>
          <p:nvPr userDrawn="1"/>
        </p:nvSpPr>
        <p:spPr bwMode="auto">
          <a:xfrm flipH="1">
            <a:off x="8389125" y="6519215"/>
            <a:ext cx="46664"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9" name="Teardrop 18"/>
          <p:cNvSpPr/>
          <p:nvPr userDrawn="1"/>
        </p:nvSpPr>
        <p:spPr>
          <a:xfrm>
            <a:off x="8656058" y="405699"/>
            <a:ext cx="267436"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dirty="0">
              <a:latin typeface="Calibri Light"/>
            </a:endParaRPr>
          </a:p>
        </p:txBody>
      </p:sp>
      <p:sp>
        <p:nvSpPr>
          <p:cNvPr id="20" name="TextBox 19"/>
          <p:cNvSpPr txBox="1"/>
          <p:nvPr userDrawn="1"/>
        </p:nvSpPr>
        <p:spPr>
          <a:xfrm>
            <a:off x="8648428" y="409839"/>
            <a:ext cx="333022" cy="262210"/>
          </a:xfrm>
          <a:prstGeom prst="rect">
            <a:avLst/>
          </a:prstGeom>
          <a:noFill/>
        </p:spPr>
        <p:txBody>
          <a:bodyPr wrap="none" lIns="76794" tIns="38397" rIns="76794" bIns="38397" rtlCol="0">
            <a:spAutoFit/>
          </a:bodyPr>
          <a:lstStyle/>
          <a:p>
            <a:pPr algn="ctr"/>
            <a:fld id="{260E2A6B-A809-4840-BF14-8648BC0BDF87}" type="slidenum">
              <a:rPr lang="id-ID" sz="1200" b="1" smtClean="0">
                <a:solidFill>
                  <a:schemeClr val="bg1"/>
                </a:solidFill>
                <a:latin typeface="Calibri Light"/>
                <a:cs typeface="Calibri Light"/>
              </a:rPr>
              <a:pPr algn="ctr"/>
              <a:t>‹#›</a:t>
            </a:fld>
            <a:endParaRPr lang="id-ID" sz="1200" dirty="0">
              <a:solidFill>
                <a:schemeClr val="bg1"/>
              </a:solidFill>
              <a:latin typeface="Calibri Light"/>
              <a:cs typeface="Calibri Light"/>
            </a:endParaRPr>
          </a:p>
        </p:txBody>
      </p:sp>
    </p:spTree>
    <p:extLst>
      <p:ext uri="{BB962C8B-B14F-4D97-AF65-F5344CB8AC3E}">
        <p14:creationId xmlns:p14="http://schemas.microsoft.com/office/powerpoint/2010/main" val="1126447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Default_layout">
    <p:spTree>
      <p:nvGrpSpPr>
        <p:cNvPr id="1" name=""/>
        <p:cNvGrpSpPr/>
        <p:nvPr/>
      </p:nvGrpSpPr>
      <p:grpSpPr>
        <a:xfrm>
          <a:off x="0" y="0"/>
          <a:ext cx="0" cy="0"/>
          <a:chOff x="0" y="0"/>
          <a:chExt cx="0" cy="0"/>
        </a:xfrm>
      </p:grpSpPr>
      <p:sp>
        <p:nvSpPr>
          <p:cNvPr id="2" name="Freeform 30"/>
          <p:cNvSpPr>
            <a:spLocks noChangeArrowheads="1"/>
          </p:cNvSpPr>
          <p:nvPr userDrawn="1"/>
        </p:nvSpPr>
        <p:spPr bwMode="auto">
          <a:xfrm>
            <a:off x="8198397" y="6480969"/>
            <a:ext cx="131599" cy="179388"/>
          </a:xfrm>
          <a:custGeom>
            <a:avLst/>
            <a:gdLst>
              <a:gd name="T0" fmla="*/ 175205 w 444"/>
              <a:gd name="T1" fmla="*/ 0 h 454"/>
              <a:gd name="T2" fmla="*/ 175205 w 444"/>
              <a:gd name="T3" fmla="*/ 0 h 454"/>
              <a:gd name="T4" fmla="*/ 0 w 444"/>
              <a:gd name="T5" fmla="*/ 174740 h 454"/>
              <a:gd name="T6" fmla="*/ 175205 w 444"/>
              <a:gd name="T7" fmla="*/ 356564 h 454"/>
              <a:gd name="T8" fmla="*/ 349621 w 444"/>
              <a:gd name="T9" fmla="*/ 174740 h 454"/>
              <a:gd name="T10" fmla="*/ 175205 w 444"/>
              <a:gd name="T11" fmla="*/ 0 h 4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w="9525">
            <a:noFill/>
            <a:round/>
            <a:headEnd/>
            <a:tailEnd/>
          </a:ln>
        </p:spPr>
        <p:txBody>
          <a:bodyPr wrap="none" lIns="38405" tIns="19202" rIns="38405" bIns="19202" anchor="ctr"/>
          <a:lstStyle/>
          <a:p>
            <a:endParaRPr lang="en-US"/>
          </a:p>
        </p:txBody>
      </p:sp>
      <p:sp>
        <p:nvSpPr>
          <p:cNvPr id="3" name="Freeform 38"/>
          <p:cNvSpPr>
            <a:spLocks noChangeArrowheads="1"/>
          </p:cNvSpPr>
          <p:nvPr userDrawn="1"/>
        </p:nvSpPr>
        <p:spPr bwMode="auto">
          <a:xfrm>
            <a:off x="8235912" y="6519069"/>
            <a:ext cx="47042" cy="108744"/>
          </a:xfrm>
          <a:custGeom>
            <a:avLst/>
            <a:gdLst>
              <a:gd name="T0" fmla="*/ 116600 w 133"/>
              <a:gd name="T1" fmla="*/ 191438 h 231"/>
              <a:gd name="T2" fmla="*/ 116600 w 133"/>
              <a:gd name="T3" fmla="*/ 191438 h 231"/>
              <a:gd name="T4" fmla="*/ 116600 w 133"/>
              <a:gd name="T5" fmla="*/ 215837 h 231"/>
              <a:gd name="T6" fmla="*/ 91211 w 133"/>
              <a:gd name="T7" fmla="*/ 215837 h 231"/>
              <a:gd name="T8" fmla="*/ 0 w 133"/>
              <a:gd name="T9" fmla="*/ 124810 h 231"/>
              <a:gd name="T10" fmla="*/ 0 w 133"/>
              <a:gd name="T11" fmla="*/ 100411 h 231"/>
              <a:gd name="T12" fmla="*/ 91211 w 133"/>
              <a:gd name="T13" fmla="*/ 8446 h 231"/>
              <a:gd name="T14" fmla="*/ 116600 w 133"/>
              <a:gd name="T15" fmla="*/ 8446 h 231"/>
              <a:gd name="T16" fmla="*/ 116600 w 133"/>
              <a:gd name="T17" fmla="*/ 32845 h 231"/>
              <a:gd name="T18" fmla="*/ 41374 w 133"/>
              <a:gd name="T19" fmla="*/ 107918 h 231"/>
              <a:gd name="T20" fmla="*/ 116600 w 133"/>
              <a:gd name="T21" fmla="*/ 191438 h 2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w="9525">
            <a:noFill/>
            <a:round/>
            <a:headEnd/>
            <a:tailEnd/>
          </a:ln>
        </p:spPr>
        <p:txBody>
          <a:bodyPr wrap="none" lIns="38405" tIns="19202" rIns="38405" bIns="19202" anchor="ctr"/>
          <a:lstStyle/>
          <a:p>
            <a:endParaRPr lang="en-US"/>
          </a:p>
        </p:txBody>
      </p:sp>
      <p:sp>
        <p:nvSpPr>
          <p:cNvPr id="4" name="Freeform 30"/>
          <p:cNvSpPr>
            <a:spLocks noChangeArrowheads="1"/>
          </p:cNvSpPr>
          <p:nvPr userDrawn="1"/>
        </p:nvSpPr>
        <p:spPr bwMode="auto">
          <a:xfrm>
            <a:off x="8354410" y="6480969"/>
            <a:ext cx="131599" cy="178594"/>
          </a:xfrm>
          <a:custGeom>
            <a:avLst/>
            <a:gdLst>
              <a:gd name="T0" fmla="*/ 175205 w 444"/>
              <a:gd name="T1" fmla="*/ 0 h 454"/>
              <a:gd name="T2" fmla="*/ 175205 w 444"/>
              <a:gd name="T3" fmla="*/ 0 h 454"/>
              <a:gd name="T4" fmla="*/ 0 w 444"/>
              <a:gd name="T5" fmla="*/ 174740 h 454"/>
              <a:gd name="T6" fmla="*/ 175205 w 444"/>
              <a:gd name="T7" fmla="*/ 356564 h 454"/>
              <a:gd name="T8" fmla="*/ 349621 w 444"/>
              <a:gd name="T9" fmla="*/ 174740 h 454"/>
              <a:gd name="T10" fmla="*/ 175205 w 444"/>
              <a:gd name="T11" fmla="*/ 0 h 4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w="9525">
            <a:noFill/>
            <a:round/>
            <a:headEnd/>
            <a:tailEnd/>
          </a:ln>
        </p:spPr>
        <p:txBody>
          <a:bodyPr wrap="none" lIns="38405" tIns="19202" rIns="38405" bIns="19202" anchor="ctr"/>
          <a:lstStyle/>
          <a:p>
            <a:endParaRPr lang="en-US"/>
          </a:p>
        </p:txBody>
      </p:sp>
      <p:sp>
        <p:nvSpPr>
          <p:cNvPr id="5" name="Freeform 38"/>
          <p:cNvSpPr>
            <a:spLocks noChangeArrowheads="1"/>
          </p:cNvSpPr>
          <p:nvPr userDrawn="1"/>
        </p:nvSpPr>
        <p:spPr bwMode="auto">
          <a:xfrm flipH="1">
            <a:off x="8388947" y="6519069"/>
            <a:ext cx="47042" cy="108744"/>
          </a:xfrm>
          <a:custGeom>
            <a:avLst/>
            <a:gdLst>
              <a:gd name="T0" fmla="*/ 115987 w 133"/>
              <a:gd name="T1" fmla="*/ 191438 h 231"/>
              <a:gd name="T2" fmla="*/ 115987 w 133"/>
              <a:gd name="T3" fmla="*/ 191438 h 231"/>
              <a:gd name="T4" fmla="*/ 115987 w 133"/>
              <a:gd name="T5" fmla="*/ 215837 h 231"/>
              <a:gd name="T6" fmla="*/ 90731 w 133"/>
              <a:gd name="T7" fmla="*/ 215837 h 231"/>
              <a:gd name="T8" fmla="*/ 0 w 133"/>
              <a:gd name="T9" fmla="*/ 124810 h 231"/>
              <a:gd name="T10" fmla="*/ 0 w 133"/>
              <a:gd name="T11" fmla="*/ 100411 h 231"/>
              <a:gd name="T12" fmla="*/ 90731 w 133"/>
              <a:gd name="T13" fmla="*/ 8446 h 231"/>
              <a:gd name="T14" fmla="*/ 115987 w 133"/>
              <a:gd name="T15" fmla="*/ 8446 h 231"/>
              <a:gd name="T16" fmla="*/ 115987 w 133"/>
              <a:gd name="T17" fmla="*/ 32845 h 231"/>
              <a:gd name="T18" fmla="*/ 41157 w 133"/>
              <a:gd name="T19" fmla="*/ 107918 h 231"/>
              <a:gd name="T20" fmla="*/ 115987 w 133"/>
              <a:gd name="T21" fmla="*/ 191438 h 2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w="9525">
            <a:noFill/>
            <a:round/>
            <a:headEnd/>
            <a:tailEnd/>
          </a:ln>
        </p:spPr>
        <p:txBody>
          <a:bodyPr wrap="none" lIns="38405" tIns="19202" rIns="38405" bIns="19202" anchor="ctr"/>
          <a:lstStyle/>
          <a:p>
            <a:endParaRPr lang="en-US"/>
          </a:p>
        </p:txBody>
      </p:sp>
      <p:sp>
        <p:nvSpPr>
          <p:cNvPr id="6" name="Teardrop 5"/>
          <p:cNvSpPr/>
          <p:nvPr userDrawn="1"/>
        </p:nvSpPr>
        <p:spPr>
          <a:xfrm>
            <a:off x="8656312" y="405607"/>
            <a:ext cx="267365" cy="356394"/>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anchor="ctr"/>
          <a:lstStyle/>
          <a:p>
            <a:pPr algn="ctr" defTabSz="767942" fontAlgn="auto">
              <a:spcBef>
                <a:spcPts val="0"/>
              </a:spcBef>
              <a:spcAft>
                <a:spcPts val="0"/>
              </a:spcAft>
              <a:defRPr/>
            </a:pPr>
            <a:endParaRPr lang="en-US" dirty="0">
              <a:latin typeface="Calibri Light"/>
            </a:endParaRPr>
          </a:p>
        </p:txBody>
      </p:sp>
      <p:sp>
        <p:nvSpPr>
          <p:cNvPr id="7" name="TextBox 11"/>
          <p:cNvSpPr txBox="1">
            <a:spLocks noChangeArrowheads="1"/>
          </p:cNvSpPr>
          <p:nvPr userDrawn="1"/>
        </p:nvSpPr>
        <p:spPr bwMode="auto">
          <a:xfrm>
            <a:off x="8630630" y="409575"/>
            <a:ext cx="333022" cy="262210"/>
          </a:xfrm>
          <a:prstGeom prst="rect">
            <a:avLst/>
          </a:prstGeom>
          <a:noFill/>
          <a:ln w="9525">
            <a:noFill/>
            <a:miter lim="800000"/>
            <a:headEnd/>
            <a:tailEnd/>
          </a:ln>
        </p:spPr>
        <p:txBody>
          <a:bodyPr wrap="none" lIns="76794" tIns="38397" rIns="76794" bIns="38397">
            <a:spAutoFit/>
          </a:bodyPr>
          <a:lstStyle/>
          <a:p>
            <a:pPr algn="ctr"/>
            <a:fld id="{6A093A18-E76F-420F-B550-0E2AD59E48ED}" type="slidenum">
              <a:rPr lang="id-ID" sz="1200" b="1">
                <a:solidFill>
                  <a:schemeClr val="bg1"/>
                </a:solidFill>
                <a:latin typeface="Calibri Light" pitchFamily="34" charset="0"/>
              </a:rPr>
              <a:pPr algn="ctr"/>
              <a:t>‹#›</a:t>
            </a:fld>
            <a:endParaRPr lang="id-ID" sz="1200" dirty="0">
              <a:solidFill>
                <a:schemeClr val="bg1"/>
              </a:solidFill>
              <a:latin typeface="Calibri Light" pitchFamily="34" charset="0"/>
            </a:endParaRPr>
          </a:p>
        </p:txBody>
      </p:sp>
    </p:spTree>
    <p:extLst>
      <p:ext uri="{BB962C8B-B14F-4D97-AF65-F5344CB8AC3E}">
        <p14:creationId xmlns:p14="http://schemas.microsoft.com/office/powerpoint/2010/main" val="162191914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
        <p:nvSpPr>
          <p:cNvPr id="5" name="Freeform 30"/>
          <p:cNvSpPr>
            <a:spLocks noChangeArrowheads="1"/>
          </p:cNvSpPr>
          <p:nvPr userDrawn="1"/>
        </p:nvSpPr>
        <p:spPr bwMode="auto">
          <a:xfrm>
            <a:off x="8198313" y="6481334"/>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6" name="Freeform 38"/>
          <p:cNvSpPr>
            <a:spLocks noChangeArrowheads="1"/>
          </p:cNvSpPr>
          <p:nvPr userDrawn="1"/>
        </p:nvSpPr>
        <p:spPr bwMode="auto">
          <a:xfrm>
            <a:off x="8236176" y="6519434"/>
            <a:ext cx="46911"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0" name="Freeform 30"/>
          <p:cNvSpPr>
            <a:spLocks noChangeArrowheads="1"/>
          </p:cNvSpPr>
          <p:nvPr userDrawn="1"/>
        </p:nvSpPr>
        <p:spPr bwMode="auto">
          <a:xfrm>
            <a:off x="8354370" y="6481115"/>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11" name="Freeform 38"/>
          <p:cNvSpPr>
            <a:spLocks noChangeArrowheads="1"/>
          </p:cNvSpPr>
          <p:nvPr userDrawn="1"/>
        </p:nvSpPr>
        <p:spPr bwMode="auto">
          <a:xfrm flipH="1">
            <a:off x="8389125" y="6519215"/>
            <a:ext cx="46664"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2" name="Teardrop 11"/>
          <p:cNvSpPr/>
          <p:nvPr userDrawn="1"/>
        </p:nvSpPr>
        <p:spPr>
          <a:xfrm>
            <a:off x="8656058" y="405699"/>
            <a:ext cx="267436"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dirty="0">
              <a:latin typeface="Calibri Light"/>
            </a:endParaRPr>
          </a:p>
        </p:txBody>
      </p:sp>
      <p:sp>
        <p:nvSpPr>
          <p:cNvPr id="13" name="TextBox 12"/>
          <p:cNvSpPr txBox="1"/>
          <p:nvPr userDrawn="1"/>
        </p:nvSpPr>
        <p:spPr>
          <a:xfrm>
            <a:off x="8648428" y="409839"/>
            <a:ext cx="333022" cy="262210"/>
          </a:xfrm>
          <a:prstGeom prst="rect">
            <a:avLst/>
          </a:prstGeom>
          <a:noFill/>
        </p:spPr>
        <p:txBody>
          <a:bodyPr wrap="none" lIns="76794" tIns="38397" rIns="76794" bIns="38397" rtlCol="0">
            <a:spAutoFit/>
          </a:bodyPr>
          <a:lstStyle/>
          <a:p>
            <a:pPr algn="ctr"/>
            <a:fld id="{260E2A6B-A809-4840-BF14-8648BC0BDF87}" type="slidenum">
              <a:rPr lang="id-ID" sz="1200" b="1" smtClean="0">
                <a:solidFill>
                  <a:schemeClr val="bg1"/>
                </a:solidFill>
                <a:latin typeface="Calibri Light"/>
                <a:cs typeface="Calibri Light"/>
              </a:rPr>
              <a:pPr algn="ctr"/>
              <a:t>‹#›</a:t>
            </a:fld>
            <a:endParaRPr lang="id-ID" sz="1200" dirty="0">
              <a:solidFill>
                <a:schemeClr val="bg1"/>
              </a:solidFill>
              <a:latin typeface="Calibri Light"/>
              <a:cs typeface="Calibri Light"/>
            </a:endParaRPr>
          </a:p>
        </p:txBody>
      </p:sp>
    </p:spTree>
    <p:extLst>
      <p:ext uri="{BB962C8B-B14F-4D97-AF65-F5344CB8AC3E}">
        <p14:creationId xmlns:p14="http://schemas.microsoft.com/office/powerpoint/2010/main" val="143797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Company">
    <p:spTree>
      <p:nvGrpSpPr>
        <p:cNvPr id="1" name=""/>
        <p:cNvGrpSpPr/>
        <p:nvPr/>
      </p:nvGrpSpPr>
      <p:grpSpPr>
        <a:xfrm>
          <a:off x="0" y="0"/>
          <a:ext cx="0" cy="0"/>
          <a:chOff x="0" y="0"/>
          <a:chExt cx="0" cy="0"/>
        </a:xfrm>
      </p:grpSpPr>
      <p:sp>
        <p:nvSpPr>
          <p:cNvPr id="10" name="Teardrop 9"/>
          <p:cNvSpPr/>
          <p:nvPr userDrawn="1"/>
        </p:nvSpPr>
        <p:spPr>
          <a:xfrm>
            <a:off x="8656058" y="405699"/>
            <a:ext cx="267436"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dirty="0">
              <a:latin typeface="Calibri Light"/>
            </a:endParaRPr>
          </a:p>
        </p:txBody>
      </p:sp>
      <p:sp>
        <p:nvSpPr>
          <p:cNvPr id="11" name="TextBox 10"/>
          <p:cNvSpPr txBox="1"/>
          <p:nvPr userDrawn="1"/>
        </p:nvSpPr>
        <p:spPr>
          <a:xfrm>
            <a:off x="8648428" y="409839"/>
            <a:ext cx="333022" cy="262210"/>
          </a:xfrm>
          <a:prstGeom prst="rect">
            <a:avLst/>
          </a:prstGeom>
          <a:noFill/>
        </p:spPr>
        <p:txBody>
          <a:bodyPr wrap="none" lIns="76794" tIns="38397" rIns="76794" bIns="38397" rtlCol="0">
            <a:spAutoFit/>
          </a:bodyPr>
          <a:lstStyle/>
          <a:p>
            <a:pPr algn="ctr"/>
            <a:fld id="{260E2A6B-A809-4840-BF14-8648BC0BDF87}" type="slidenum">
              <a:rPr lang="id-ID" sz="1200" b="1" smtClean="0">
                <a:solidFill>
                  <a:schemeClr val="bg1"/>
                </a:solidFill>
                <a:latin typeface="Calibri Light"/>
                <a:cs typeface="Calibri Light"/>
              </a:rPr>
              <a:pPr algn="ctr"/>
              <a:t>‹#›</a:t>
            </a:fld>
            <a:endParaRPr lang="id-ID" sz="1200" dirty="0">
              <a:solidFill>
                <a:schemeClr val="bg1"/>
              </a:solidFill>
              <a:latin typeface="Calibri Light"/>
              <a:cs typeface="Calibri Light"/>
            </a:endParaRPr>
          </a:p>
        </p:txBody>
      </p:sp>
    </p:spTree>
    <p:extLst>
      <p:ext uri="{BB962C8B-B14F-4D97-AF65-F5344CB8AC3E}">
        <p14:creationId xmlns:p14="http://schemas.microsoft.com/office/powerpoint/2010/main" val="151867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Freeform 30"/>
          <p:cNvSpPr>
            <a:spLocks noChangeArrowheads="1"/>
          </p:cNvSpPr>
          <p:nvPr userDrawn="1"/>
        </p:nvSpPr>
        <p:spPr bwMode="auto">
          <a:xfrm>
            <a:off x="8198313" y="6481334"/>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9" name="Freeform 38"/>
          <p:cNvSpPr>
            <a:spLocks noChangeArrowheads="1"/>
          </p:cNvSpPr>
          <p:nvPr userDrawn="1"/>
        </p:nvSpPr>
        <p:spPr bwMode="auto">
          <a:xfrm>
            <a:off x="8236176" y="6519434"/>
            <a:ext cx="46911"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0" name="Freeform 30"/>
          <p:cNvSpPr>
            <a:spLocks noChangeArrowheads="1"/>
          </p:cNvSpPr>
          <p:nvPr userDrawn="1"/>
        </p:nvSpPr>
        <p:spPr bwMode="auto">
          <a:xfrm>
            <a:off x="8354370" y="6481115"/>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11" name="Freeform 38"/>
          <p:cNvSpPr>
            <a:spLocks noChangeArrowheads="1"/>
          </p:cNvSpPr>
          <p:nvPr userDrawn="1"/>
        </p:nvSpPr>
        <p:spPr bwMode="auto">
          <a:xfrm flipH="1">
            <a:off x="8389125" y="6519215"/>
            <a:ext cx="46664"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2" name="Teardrop 11"/>
          <p:cNvSpPr/>
          <p:nvPr userDrawn="1"/>
        </p:nvSpPr>
        <p:spPr>
          <a:xfrm>
            <a:off x="8656058" y="405699"/>
            <a:ext cx="267436"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dirty="0">
              <a:latin typeface="Calibri Light"/>
            </a:endParaRPr>
          </a:p>
        </p:txBody>
      </p:sp>
      <p:sp>
        <p:nvSpPr>
          <p:cNvPr id="13" name="TextBox 12"/>
          <p:cNvSpPr txBox="1"/>
          <p:nvPr userDrawn="1"/>
        </p:nvSpPr>
        <p:spPr>
          <a:xfrm>
            <a:off x="8648428" y="409839"/>
            <a:ext cx="333022" cy="262210"/>
          </a:xfrm>
          <a:prstGeom prst="rect">
            <a:avLst/>
          </a:prstGeom>
          <a:noFill/>
        </p:spPr>
        <p:txBody>
          <a:bodyPr wrap="none" lIns="76794" tIns="38397" rIns="76794" bIns="38397" rtlCol="0">
            <a:spAutoFit/>
          </a:bodyPr>
          <a:lstStyle/>
          <a:p>
            <a:pPr algn="ctr"/>
            <a:fld id="{260E2A6B-A809-4840-BF14-8648BC0BDF87}" type="slidenum">
              <a:rPr lang="id-ID" sz="1200" b="1" smtClean="0">
                <a:solidFill>
                  <a:schemeClr val="bg1"/>
                </a:solidFill>
                <a:latin typeface="Calibri Light"/>
                <a:cs typeface="Calibri Light"/>
              </a:rPr>
              <a:pPr algn="ctr"/>
              <a:t>‹#›</a:t>
            </a:fld>
            <a:endParaRPr lang="id-ID" sz="1200" dirty="0">
              <a:solidFill>
                <a:schemeClr val="bg1"/>
              </a:solidFill>
              <a:latin typeface="Calibri Light"/>
              <a:cs typeface="Calibri Light"/>
            </a:endParaRPr>
          </a:p>
        </p:txBody>
      </p:sp>
    </p:spTree>
    <p:extLst>
      <p:ext uri="{BB962C8B-B14F-4D97-AF65-F5344CB8AC3E}">
        <p14:creationId xmlns:p14="http://schemas.microsoft.com/office/powerpoint/2010/main" val="720434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hedule overview">
    <p:spTree>
      <p:nvGrpSpPr>
        <p:cNvPr id="1" name=""/>
        <p:cNvGrpSpPr/>
        <p:nvPr/>
      </p:nvGrpSpPr>
      <p:grpSpPr>
        <a:xfrm>
          <a:off x="0" y="0"/>
          <a:ext cx="0" cy="0"/>
          <a:chOff x="0" y="0"/>
          <a:chExt cx="0" cy="0"/>
        </a:xfrm>
      </p:grpSpPr>
      <p:sp>
        <p:nvSpPr>
          <p:cNvPr id="10" name="Picture Placeholder 13"/>
          <p:cNvSpPr>
            <a:spLocks noGrp="1"/>
          </p:cNvSpPr>
          <p:nvPr>
            <p:ph type="pic" sz="quarter" idx="13"/>
          </p:nvPr>
        </p:nvSpPr>
        <p:spPr>
          <a:xfrm>
            <a:off x="-1191" y="1704406"/>
            <a:ext cx="9144000" cy="4021503"/>
          </a:xfrm>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7" name="Freeform 30"/>
          <p:cNvSpPr>
            <a:spLocks noChangeArrowheads="1"/>
          </p:cNvSpPr>
          <p:nvPr userDrawn="1"/>
        </p:nvSpPr>
        <p:spPr bwMode="auto">
          <a:xfrm>
            <a:off x="8198313" y="6481334"/>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9" name="Freeform 38"/>
          <p:cNvSpPr>
            <a:spLocks noChangeArrowheads="1"/>
          </p:cNvSpPr>
          <p:nvPr userDrawn="1"/>
        </p:nvSpPr>
        <p:spPr bwMode="auto">
          <a:xfrm>
            <a:off x="8236176" y="6519434"/>
            <a:ext cx="46911"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1" name="Freeform 30"/>
          <p:cNvSpPr>
            <a:spLocks noChangeArrowheads="1"/>
          </p:cNvSpPr>
          <p:nvPr userDrawn="1"/>
        </p:nvSpPr>
        <p:spPr bwMode="auto">
          <a:xfrm>
            <a:off x="8354370" y="6481115"/>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12" name="Freeform 38"/>
          <p:cNvSpPr>
            <a:spLocks noChangeArrowheads="1"/>
          </p:cNvSpPr>
          <p:nvPr userDrawn="1"/>
        </p:nvSpPr>
        <p:spPr bwMode="auto">
          <a:xfrm flipH="1">
            <a:off x="8389125" y="6519215"/>
            <a:ext cx="46664"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3" name="Teardrop 12"/>
          <p:cNvSpPr/>
          <p:nvPr userDrawn="1"/>
        </p:nvSpPr>
        <p:spPr>
          <a:xfrm>
            <a:off x="8656058" y="405699"/>
            <a:ext cx="267436"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dirty="0">
              <a:latin typeface="Calibri Light"/>
            </a:endParaRPr>
          </a:p>
        </p:txBody>
      </p:sp>
      <p:sp>
        <p:nvSpPr>
          <p:cNvPr id="14" name="TextBox 13"/>
          <p:cNvSpPr txBox="1"/>
          <p:nvPr userDrawn="1"/>
        </p:nvSpPr>
        <p:spPr>
          <a:xfrm>
            <a:off x="8648428" y="409839"/>
            <a:ext cx="333022" cy="262210"/>
          </a:xfrm>
          <a:prstGeom prst="rect">
            <a:avLst/>
          </a:prstGeom>
          <a:noFill/>
        </p:spPr>
        <p:txBody>
          <a:bodyPr wrap="none" lIns="76794" tIns="38397" rIns="76794" bIns="38397" rtlCol="0">
            <a:spAutoFit/>
          </a:bodyPr>
          <a:lstStyle/>
          <a:p>
            <a:pPr algn="ctr"/>
            <a:fld id="{260E2A6B-A809-4840-BF14-8648BC0BDF87}" type="slidenum">
              <a:rPr lang="id-ID" sz="1200" b="1" smtClean="0">
                <a:solidFill>
                  <a:schemeClr val="bg1"/>
                </a:solidFill>
                <a:latin typeface="Calibri Light"/>
                <a:cs typeface="Calibri Light"/>
              </a:rPr>
              <a:pPr algn="ctr"/>
              <a:t>‹#›</a:t>
            </a:fld>
            <a:endParaRPr lang="id-ID" sz="1200" dirty="0">
              <a:solidFill>
                <a:schemeClr val="bg1"/>
              </a:solidFill>
              <a:latin typeface="Calibri Light"/>
              <a:cs typeface="Calibri Light"/>
            </a:endParaRPr>
          </a:p>
        </p:txBody>
      </p:sp>
    </p:spTree>
    <p:extLst>
      <p:ext uri="{BB962C8B-B14F-4D97-AF65-F5344CB8AC3E}">
        <p14:creationId xmlns:p14="http://schemas.microsoft.com/office/powerpoint/2010/main" val="427437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191" y="0"/>
            <a:ext cx="9144000" cy="6858000"/>
          </a:xfrm>
          <a:effectLst/>
        </p:spPr>
        <p:txBody>
          <a:bodyPr>
            <a:normAutofit/>
          </a:bodyPr>
          <a:lstStyle>
            <a:lvl1pPr marL="0" indent="0">
              <a:buNone/>
              <a:defRPr sz="1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73553611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aptop Project">
    <p:spTree>
      <p:nvGrpSpPr>
        <p:cNvPr id="1" name=""/>
        <p:cNvGrpSpPr/>
        <p:nvPr/>
      </p:nvGrpSpPr>
      <p:grpSpPr>
        <a:xfrm>
          <a:off x="0" y="0"/>
          <a:ext cx="0" cy="0"/>
          <a:chOff x="0" y="0"/>
          <a:chExt cx="0" cy="0"/>
        </a:xfrm>
      </p:grpSpPr>
      <p:sp>
        <p:nvSpPr>
          <p:cNvPr id="15" name="Picture Placeholder 9"/>
          <p:cNvSpPr>
            <a:spLocks noGrp="1"/>
          </p:cNvSpPr>
          <p:nvPr>
            <p:ph type="pic" sz="quarter" idx="11"/>
          </p:nvPr>
        </p:nvSpPr>
        <p:spPr>
          <a:xfrm>
            <a:off x="5463418" y="2501224"/>
            <a:ext cx="2512311" cy="2085152"/>
          </a:xfrm>
        </p:spPr>
        <p:txBody>
          <a:bodyPr>
            <a:normAutofit/>
          </a:bodyPr>
          <a:lstStyle>
            <a:lvl1pPr marL="0" indent="0">
              <a:buNone/>
              <a:defRPr sz="800">
                <a:solidFill>
                  <a:schemeClr val="tx1">
                    <a:lumMod val="50000"/>
                    <a:lumOff val="50000"/>
                  </a:schemeClr>
                </a:solidFill>
              </a:defRPr>
            </a:lvl1pPr>
          </a:lstStyle>
          <a:p>
            <a:endParaRPr lang="en-US" dirty="0"/>
          </a:p>
        </p:txBody>
      </p:sp>
      <p:sp>
        <p:nvSpPr>
          <p:cNvPr id="9" name="Freeform 30"/>
          <p:cNvSpPr>
            <a:spLocks noChangeArrowheads="1"/>
          </p:cNvSpPr>
          <p:nvPr userDrawn="1"/>
        </p:nvSpPr>
        <p:spPr bwMode="auto">
          <a:xfrm>
            <a:off x="8198313" y="6481334"/>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10" name="Freeform 38"/>
          <p:cNvSpPr>
            <a:spLocks noChangeArrowheads="1"/>
          </p:cNvSpPr>
          <p:nvPr userDrawn="1"/>
        </p:nvSpPr>
        <p:spPr bwMode="auto">
          <a:xfrm>
            <a:off x="8236176" y="6519434"/>
            <a:ext cx="46911"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1" name="Freeform 30"/>
          <p:cNvSpPr>
            <a:spLocks noChangeArrowheads="1"/>
          </p:cNvSpPr>
          <p:nvPr userDrawn="1"/>
        </p:nvSpPr>
        <p:spPr bwMode="auto">
          <a:xfrm>
            <a:off x="8354370" y="6481115"/>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12" name="Freeform 38"/>
          <p:cNvSpPr>
            <a:spLocks noChangeArrowheads="1"/>
          </p:cNvSpPr>
          <p:nvPr userDrawn="1"/>
        </p:nvSpPr>
        <p:spPr bwMode="auto">
          <a:xfrm flipH="1">
            <a:off x="8389125" y="6519215"/>
            <a:ext cx="46664"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3" name="Teardrop 12"/>
          <p:cNvSpPr/>
          <p:nvPr userDrawn="1"/>
        </p:nvSpPr>
        <p:spPr>
          <a:xfrm>
            <a:off x="8656058" y="405699"/>
            <a:ext cx="267436"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dirty="0">
              <a:latin typeface="Calibri Light"/>
            </a:endParaRPr>
          </a:p>
        </p:txBody>
      </p:sp>
      <p:sp>
        <p:nvSpPr>
          <p:cNvPr id="14" name="TextBox 13"/>
          <p:cNvSpPr txBox="1"/>
          <p:nvPr userDrawn="1"/>
        </p:nvSpPr>
        <p:spPr>
          <a:xfrm>
            <a:off x="8648428" y="409839"/>
            <a:ext cx="333022" cy="262210"/>
          </a:xfrm>
          <a:prstGeom prst="rect">
            <a:avLst/>
          </a:prstGeom>
          <a:noFill/>
        </p:spPr>
        <p:txBody>
          <a:bodyPr wrap="none" lIns="76794" tIns="38397" rIns="76794" bIns="38397" rtlCol="0">
            <a:spAutoFit/>
          </a:bodyPr>
          <a:lstStyle/>
          <a:p>
            <a:pPr algn="ctr"/>
            <a:fld id="{260E2A6B-A809-4840-BF14-8648BC0BDF87}" type="slidenum">
              <a:rPr lang="id-ID" sz="1200" b="1" smtClean="0">
                <a:solidFill>
                  <a:schemeClr val="bg1"/>
                </a:solidFill>
                <a:latin typeface="Calibri Light"/>
                <a:cs typeface="Calibri Light"/>
              </a:rPr>
              <a:pPr algn="ctr"/>
              <a:t>‹#›</a:t>
            </a:fld>
            <a:endParaRPr lang="id-ID" sz="1200" dirty="0">
              <a:solidFill>
                <a:schemeClr val="bg1"/>
              </a:solidFill>
              <a:latin typeface="Calibri Light"/>
              <a:cs typeface="Calibri Light"/>
            </a:endParaRPr>
          </a:p>
        </p:txBody>
      </p:sp>
    </p:spTree>
    <p:extLst>
      <p:ext uri="{BB962C8B-B14F-4D97-AF65-F5344CB8AC3E}">
        <p14:creationId xmlns:p14="http://schemas.microsoft.com/office/powerpoint/2010/main" val="332912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r Clients">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8659" y="2195658"/>
            <a:ext cx="9144000" cy="2125087"/>
          </a:xfrm>
        </p:spPr>
        <p:txBody>
          <a:bodyPr anchor="t"/>
          <a:lstStyle>
            <a:lvl1pPr marL="0" indent="0" algn="ctr">
              <a:buNone/>
              <a:defRPr/>
            </a:lvl1pPr>
          </a:lstStyle>
          <a:p>
            <a:r>
              <a:rPr lang="en-US" dirty="0"/>
              <a:t>Drag picture to placeholder or click icon to add</a:t>
            </a:r>
            <a:endParaRPr lang="id-ID"/>
          </a:p>
        </p:txBody>
      </p:sp>
      <p:sp>
        <p:nvSpPr>
          <p:cNvPr id="9" name="Freeform 30"/>
          <p:cNvSpPr>
            <a:spLocks noChangeArrowheads="1"/>
          </p:cNvSpPr>
          <p:nvPr userDrawn="1"/>
        </p:nvSpPr>
        <p:spPr bwMode="auto">
          <a:xfrm>
            <a:off x="8198313" y="6481334"/>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10" name="Freeform 38"/>
          <p:cNvSpPr>
            <a:spLocks noChangeArrowheads="1"/>
          </p:cNvSpPr>
          <p:nvPr userDrawn="1"/>
        </p:nvSpPr>
        <p:spPr bwMode="auto">
          <a:xfrm>
            <a:off x="8236176" y="6519434"/>
            <a:ext cx="46911"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2" name="Freeform 30"/>
          <p:cNvSpPr>
            <a:spLocks noChangeArrowheads="1"/>
          </p:cNvSpPr>
          <p:nvPr userDrawn="1"/>
        </p:nvSpPr>
        <p:spPr bwMode="auto">
          <a:xfrm>
            <a:off x="8354370" y="6481115"/>
            <a:ext cx="131438"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38405" tIns="19202" rIns="38405" bIns="19202" anchor="ctr"/>
          <a:lstStyle/>
          <a:p>
            <a:endParaRPr lang="en-US" dirty="0">
              <a:latin typeface="Calibri Light"/>
            </a:endParaRPr>
          </a:p>
        </p:txBody>
      </p:sp>
      <p:sp>
        <p:nvSpPr>
          <p:cNvPr id="13" name="Freeform 38"/>
          <p:cNvSpPr>
            <a:spLocks noChangeArrowheads="1"/>
          </p:cNvSpPr>
          <p:nvPr userDrawn="1"/>
        </p:nvSpPr>
        <p:spPr bwMode="auto">
          <a:xfrm flipH="1">
            <a:off x="8389125" y="6519215"/>
            <a:ext cx="46664"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38405" tIns="19202" rIns="38405" bIns="19202" anchor="ctr"/>
          <a:lstStyle/>
          <a:p>
            <a:endParaRPr lang="en-US" dirty="0">
              <a:latin typeface="Calibri Light"/>
            </a:endParaRPr>
          </a:p>
        </p:txBody>
      </p:sp>
      <p:sp>
        <p:nvSpPr>
          <p:cNvPr id="14" name="Teardrop 13"/>
          <p:cNvSpPr/>
          <p:nvPr userDrawn="1"/>
        </p:nvSpPr>
        <p:spPr>
          <a:xfrm>
            <a:off x="8656058" y="405699"/>
            <a:ext cx="267436"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dirty="0">
              <a:latin typeface="Calibri Light"/>
            </a:endParaRPr>
          </a:p>
        </p:txBody>
      </p:sp>
      <p:sp>
        <p:nvSpPr>
          <p:cNvPr id="15" name="TextBox 14"/>
          <p:cNvSpPr txBox="1"/>
          <p:nvPr userDrawn="1"/>
        </p:nvSpPr>
        <p:spPr>
          <a:xfrm>
            <a:off x="8648428" y="409839"/>
            <a:ext cx="333022" cy="262210"/>
          </a:xfrm>
          <a:prstGeom prst="rect">
            <a:avLst/>
          </a:prstGeom>
          <a:noFill/>
        </p:spPr>
        <p:txBody>
          <a:bodyPr wrap="none" lIns="76794" tIns="38397" rIns="76794" bIns="38397" rtlCol="0">
            <a:spAutoFit/>
          </a:bodyPr>
          <a:lstStyle/>
          <a:p>
            <a:pPr algn="ctr"/>
            <a:fld id="{260E2A6B-A809-4840-BF14-8648BC0BDF87}" type="slidenum">
              <a:rPr lang="id-ID" sz="1200" b="1" smtClean="0">
                <a:solidFill>
                  <a:schemeClr val="bg1"/>
                </a:solidFill>
                <a:latin typeface="Calibri Light"/>
                <a:cs typeface="Calibri Light"/>
              </a:rPr>
              <a:pPr algn="ctr"/>
              <a:t>‹#›</a:t>
            </a:fld>
            <a:endParaRPr lang="id-ID" sz="1200" dirty="0">
              <a:solidFill>
                <a:schemeClr val="bg1"/>
              </a:solidFill>
              <a:latin typeface="Calibri Light"/>
              <a:cs typeface="Calibri Light"/>
            </a:endParaRPr>
          </a:p>
        </p:txBody>
      </p:sp>
    </p:spTree>
    <p:extLst>
      <p:ext uri="{BB962C8B-B14F-4D97-AF65-F5344CB8AC3E}">
        <p14:creationId xmlns:p14="http://schemas.microsoft.com/office/powerpoint/2010/main" val="3071783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76794" tIns="38397" rIns="76794" bIns="38397"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76794" tIns="38397" rIns="76794" bIns="3839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76794" tIns="38397" rIns="76794" bIns="38397" rtlCol="0" anchor="ctr"/>
          <a:lstStyle>
            <a:lvl1pPr algn="l">
              <a:defRPr sz="1000">
                <a:solidFill>
                  <a:schemeClr val="tx1">
                    <a:tint val="75000"/>
                  </a:schemeClr>
                </a:solidFill>
                <a:latin typeface="Lato Regular"/>
              </a:defRPr>
            </a:lvl1pPr>
          </a:lstStyle>
          <a:p>
            <a:endParaRPr lang="en-US" dirty="0"/>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76794" tIns="38397" rIns="76794" bIns="38397" rtlCol="0" anchor="ctr"/>
          <a:lstStyle>
            <a:lvl1pPr algn="ctr">
              <a:defRPr sz="1000">
                <a:solidFill>
                  <a:schemeClr val="tx1">
                    <a:tint val="75000"/>
                  </a:schemeClr>
                </a:solidFill>
                <a:latin typeface="Lato Regular"/>
              </a:defRPr>
            </a:lvl1pPr>
          </a:lstStyle>
          <a:p>
            <a:endParaRPr lang="en-US" dirty="0"/>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76794" tIns="38397" rIns="76794" bIns="38397" rtlCol="0" anchor="ctr"/>
          <a:lstStyle>
            <a:lvl1pPr algn="r">
              <a:defRPr sz="1000">
                <a:solidFill>
                  <a:schemeClr val="tx1">
                    <a:tint val="75000"/>
                  </a:schemeClr>
                </a:solidFill>
                <a:latin typeface="Lato Regular"/>
              </a:defRPr>
            </a:lvl1pPr>
          </a:lstStyle>
          <a:p>
            <a:fld id="{FCEE2C88-6C8F-484D-AF69-578F576B1F44}" type="slidenum">
              <a:rPr lang="en-US" smtClean="0"/>
              <a:pPr/>
              <a:t>‹#›</a:t>
            </a:fld>
            <a:endParaRPr lang="en-US" dirty="0"/>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98" r:id="rId1"/>
    <p:sldLayoutId id="2147483797" r:id="rId2"/>
    <p:sldLayoutId id="2147483747" r:id="rId3"/>
    <p:sldLayoutId id="2147483801" r:id="rId4"/>
    <p:sldLayoutId id="2147483657" r:id="rId5"/>
    <p:sldLayoutId id="2147483849" r:id="rId6"/>
    <p:sldLayoutId id="2147483752" r:id="rId7"/>
    <p:sldLayoutId id="2147483819" r:id="rId8"/>
    <p:sldLayoutId id="2147483694" r:id="rId9"/>
    <p:sldLayoutId id="2147483818" r:id="rId10"/>
    <p:sldLayoutId id="2147483821" r:id="rId11"/>
    <p:sldLayoutId id="2147483766" r:id="rId12"/>
    <p:sldLayoutId id="2147483780" r:id="rId13"/>
    <p:sldLayoutId id="2147483793" r:id="rId14"/>
    <p:sldLayoutId id="2147483809" r:id="rId15"/>
    <p:sldLayoutId id="2147483820" r:id="rId16"/>
    <p:sldLayoutId id="2147483822" r:id="rId17"/>
    <p:sldLayoutId id="2147483823" r:id="rId18"/>
    <p:sldLayoutId id="2147483844" r:id="rId19"/>
    <p:sldLayoutId id="2147483848" r:id="rId20"/>
    <p:sldLayoutId id="2147483853" r:id="rId21"/>
  </p:sldLayoutIdLst>
  <p:hf hdr="0" dt="0"/>
  <p:txStyles>
    <p:titleStyle>
      <a:lvl1pPr algn="l" defTabSz="767942" rtl="0" eaLnBrk="1" latinLnBrk="0" hangingPunct="1">
        <a:lnSpc>
          <a:spcPct val="90000"/>
        </a:lnSpc>
        <a:spcBef>
          <a:spcPct val="0"/>
        </a:spcBef>
        <a:buNone/>
        <a:defRPr lang="en-US" sz="2500" kern="1200">
          <a:solidFill>
            <a:schemeClr val="tx1"/>
          </a:solidFill>
          <a:latin typeface="Lato" panose="020F0502020204030203" pitchFamily="34" charset="0"/>
          <a:ea typeface="+mj-ea"/>
          <a:cs typeface="+mj-cs"/>
        </a:defRPr>
      </a:lvl1pPr>
    </p:titleStyle>
    <p:bodyStyle>
      <a:lvl1pPr marL="191986" indent="-191986" algn="l" defTabSz="767942" rtl="0" eaLnBrk="1" latinLnBrk="0" hangingPunct="1">
        <a:lnSpc>
          <a:spcPct val="90000"/>
        </a:lnSpc>
        <a:spcBef>
          <a:spcPts val="84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1pPr>
      <a:lvl2pPr marL="575957" indent="-191986" algn="l" defTabSz="767942" rtl="0" eaLnBrk="1" latinLnBrk="0" hangingPunct="1">
        <a:lnSpc>
          <a:spcPct val="90000"/>
        </a:lnSpc>
        <a:spcBef>
          <a:spcPts val="420"/>
        </a:spcBef>
        <a:buFont typeface="Arial" panose="020B0604020202020204" pitchFamily="34" charset="0"/>
        <a:buChar char="•"/>
        <a:defRPr lang="en-US" sz="1700" kern="1200" dirty="0" smtClean="0">
          <a:solidFill>
            <a:schemeClr val="tx1"/>
          </a:solidFill>
          <a:effectLst/>
          <a:latin typeface="Lato" panose="020F0502020204030203" pitchFamily="34" charset="0"/>
          <a:ea typeface="+mn-ea"/>
          <a:cs typeface="+mn-cs"/>
        </a:defRPr>
      </a:lvl2pPr>
      <a:lvl3pPr marL="959928" indent="-191986" algn="l" defTabSz="767942" rtl="0" eaLnBrk="1" latinLnBrk="0" hangingPunct="1">
        <a:lnSpc>
          <a:spcPct val="90000"/>
        </a:lnSpc>
        <a:spcBef>
          <a:spcPts val="420"/>
        </a:spcBef>
        <a:buFont typeface="Arial" panose="020B0604020202020204" pitchFamily="34" charset="0"/>
        <a:buChar char="•"/>
        <a:defRPr lang="en-US" sz="1500" kern="1200" dirty="0" smtClean="0">
          <a:solidFill>
            <a:schemeClr val="tx1"/>
          </a:solidFill>
          <a:effectLst/>
          <a:latin typeface="Lato" panose="020F0502020204030203" pitchFamily="34" charset="0"/>
          <a:ea typeface="+mn-ea"/>
          <a:cs typeface="+mn-cs"/>
        </a:defRPr>
      </a:lvl3pPr>
      <a:lvl4pPr marL="1343899" indent="-191986" algn="l" defTabSz="767942" rtl="0" eaLnBrk="1" latinLnBrk="0" hangingPunct="1">
        <a:lnSpc>
          <a:spcPct val="90000"/>
        </a:lnSpc>
        <a:spcBef>
          <a:spcPts val="420"/>
        </a:spcBef>
        <a:buFont typeface="Arial" panose="020B0604020202020204" pitchFamily="34" charset="0"/>
        <a:buChar char="•"/>
        <a:defRPr lang="en-US" sz="1300" kern="1200" dirty="0" smtClean="0">
          <a:solidFill>
            <a:schemeClr val="tx1"/>
          </a:solidFill>
          <a:effectLst/>
          <a:latin typeface="Lato" panose="020F0502020204030203" pitchFamily="34" charset="0"/>
          <a:ea typeface="+mn-ea"/>
          <a:cs typeface="+mn-cs"/>
        </a:defRPr>
      </a:lvl4pPr>
      <a:lvl5pPr marL="1727870" indent="-191986" algn="l" defTabSz="767942" rtl="0" eaLnBrk="1" latinLnBrk="0" hangingPunct="1">
        <a:lnSpc>
          <a:spcPct val="90000"/>
        </a:lnSpc>
        <a:spcBef>
          <a:spcPts val="420"/>
        </a:spcBef>
        <a:buFont typeface="Arial" panose="020B0604020202020204" pitchFamily="34" charset="0"/>
        <a:buChar char="•"/>
        <a:defRPr lang="en-US" sz="1300" kern="1200" dirty="0">
          <a:solidFill>
            <a:schemeClr val="tx1"/>
          </a:solidFill>
          <a:effectLst/>
          <a:latin typeface="Lato" panose="020F0502020204030203" pitchFamily="34" charset="0"/>
          <a:ea typeface="+mn-ea"/>
          <a:cs typeface="+mn-cs"/>
        </a:defRPr>
      </a:lvl5pPr>
      <a:lvl6pPr marL="2111841" indent="-191986" algn="l" defTabSz="76794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5813" indent="-191986" algn="l" defTabSz="76794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9784" indent="-191986" algn="l" defTabSz="76794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3755" indent="-191986" algn="l" defTabSz="76794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7942" rtl="0" eaLnBrk="1" latinLnBrk="0" hangingPunct="1">
        <a:defRPr sz="1500" kern="1200">
          <a:solidFill>
            <a:schemeClr val="tx1"/>
          </a:solidFill>
          <a:latin typeface="+mn-lt"/>
          <a:ea typeface="+mn-ea"/>
          <a:cs typeface="+mn-cs"/>
        </a:defRPr>
      </a:lvl1pPr>
      <a:lvl2pPr marL="383971" algn="l" defTabSz="767942" rtl="0" eaLnBrk="1" latinLnBrk="0" hangingPunct="1">
        <a:defRPr sz="1500" kern="1200">
          <a:solidFill>
            <a:schemeClr val="tx1"/>
          </a:solidFill>
          <a:latin typeface="+mn-lt"/>
          <a:ea typeface="+mn-ea"/>
          <a:cs typeface="+mn-cs"/>
        </a:defRPr>
      </a:lvl2pPr>
      <a:lvl3pPr marL="767942" algn="l" defTabSz="767942" rtl="0" eaLnBrk="1" latinLnBrk="0" hangingPunct="1">
        <a:defRPr sz="1500" kern="1200">
          <a:solidFill>
            <a:schemeClr val="tx1"/>
          </a:solidFill>
          <a:latin typeface="+mn-lt"/>
          <a:ea typeface="+mn-ea"/>
          <a:cs typeface="+mn-cs"/>
        </a:defRPr>
      </a:lvl3pPr>
      <a:lvl4pPr marL="1151913" algn="l" defTabSz="767942" rtl="0" eaLnBrk="1" latinLnBrk="0" hangingPunct="1">
        <a:defRPr sz="1500" kern="1200">
          <a:solidFill>
            <a:schemeClr val="tx1"/>
          </a:solidFill>
          <a:latin typeface="+mn-lt"/>
          <a:ea typeface="+mn-ea"/>
          <a:cs typeface="+mn-cs"/>
        </a:defRPr>
      </a:lvl4pPr>
      <a:lvl5pPr marL="1535885" algn="l" defTabSz="767942" rtl="0" eaLnBrk="1" latinLnBrk="0" hangingPunct="1">
        <a:defRPr sz="1500" kern="1200">
          <a:solidFill>
            <a:schemeClr val="tx1"/>
          </a:solidFill>
          <a:latin typeface="+mn-lt"/>
          <a:ea typeface="+mn-ea"/>
          <a:cs typeface="+mn-cs"/>
        </a:defRPr>
      </a:lvl5pPr>
      <a:lvl6pPr marL="1919856" algn="l" defTabSz="767942" rtl="0" eaLnBrk="1" latinLnBrk="0" hangingPunct="1">
        <a:defRPr sz="1500" kern="1200">
          <a:solidFill>
            <a:schemeClr val="tx1"/>
          </a:solidFill>
          <a:latin typeface="+mn-lt"/>
          <a:ea typeface="+mn-ea"/>
          <a:cs typeface="+mn-cs"/>
        </a:defRPr>
      </a:lvl6pPr>
      <a:lvl7pPr marL="2303827" algn="l" defTabSz="767942" rtl="0" eaLnBrk="1" latinLnBrk="0" hangingPunct="1">
        <a:defRPr sz="1500" kern="1200">
          <a:solidFill>
            <a:schemeClr val="tx1"/>
          </a:solidFill>
          <a:latin typeface="+mn-lt"/>
          <a:ea typeface="+mn-ea"/>
          <a:cs typeface="+mn-cs"/>
        </a:defRPr>
      </a:lvl7pPr>
      <a:lvl8pPr marL="2687798" algn="l" defTabSz="767942" rtl="0" eaLnBrk="1" latinLnBrk="0" hangingPunct="1">
        <a:defRPr sz="1500" kern="1200">
          <a:solidFill>
            <a:schemeClr val="tx1"/>
          </a:solidFill>
          <a:latin typeface="+mn-lt"/>
          <a:ea typeface="+mn-ea"/>
          <a:cs typeface="+mn-cs"/>
        </a:defRPr>
      </a:lvl8pPr>
      <a:lvl9pPr marL="3071770" algn="l" defTabSz="76794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0" y="31878"/>
            <a:ext cx="9144000" cy="6163733"/>
          </a:xfrm>
          <a:prstGeom prst="rect">
            <a:avLst/>
          </a:prstGeom>
          <a:noFill/>
        </p:spPr>
      </p:pic>
      <p:sp>
        <p:nvSpPr>
          <p:cNvPr id="40" name="Rectangle 39"/>
          <p:cNvSpPr/>
          <p:nvPr/>
        </p:nvSpPr>
        <p:spPr>
          <a:xfrm>
            <a:off x="0" y="0"/>
            <a:ext cx="9144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94" tIns="38397" rIns="76794" bIns="38397" rtlCol="0" anchor="ctr"/>
          <a:lstStyle/>
          <a:p>
            <a:pPr algn="ctr"/>
            <a:endParaRPr lang="en-US"/>
          </a:p>
        </p:txBody>
      </p:sp>
      <p:sp>
        <p:nvSpPr>
          <p:cNvPr id="5" name="Rectangle 4"/>
          <p:cNvSpPr/>
          <p:nvPr/>
        </p:nvSpPr>
        <p:spPr>
          <a:xfrm>
            <a:off x="0" y="2912533"/>
            <a:ext cx="9144000" cy="3945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510984" y="3051825"/>
            <a:ext cx="7921743" cy="4149172"/>
            <a:chOff x="1599638" y="5655969"/>
            <a:chExt cx="20743144" cy="5354839"/>
          </a:xfrm>
        </p:grpSpPr>
        <p:sp>
          <p:nvSpPr>
            <p:cNvPr id="33" name="TextBox 32"/>
            <p:cNvSpPr txBox="1"/>
            <p:nvPr/>
          </p:nvSpPr>
          <p:spPr>
            <a:xfrm>
              <a:off x="1599638" y="5655969"/>
              <a:ext cx="20743144" cy="1072445"/>
            </a:xfrm>
            <a:prstGeom prst="rect">
              <a:avLst/>
            </a:prstGeom>
            <a:noFill/>
          </p:spPr>
          <p:txBody>
            <a:bodyPr wrap="square" lIns="91422" tIns="45711" rIns="91422" bIns="45711" rtlCol="0">
              <a:spAutoFit/>
            </a:bodyPr>
            <a:lstStyle/>
            <a:p>
              <a:pPr algn="ctr"/>
              <a:r>
                <a:rPr lang="en-US" sz="2400" b="1" dirty="0">
                  <a:solidFill>
                    <a:srgbClr val="C00000"/>
                  </a:solidFill>
                  <a:latin typeface="Lato Regular"/>
                  <a:cs typeface="Lato Regular"/>
                </a:rPr>
                <a:t>Economic and Financial Crimes Commission (EFCC) as an Organization</a:t>
              </a:r>
            </a:p>
          </p:txBody>
        </p:sp>
        <p:sp>
          <p:nvSpPr>
            <p:cNvPr id="34" name="Subtitle 2"/>
            <p:cNvSpPr txBox="1">
              <a:spLocks/>
            </p:cNvSpPr>
            <p:nvPr/>
          </p:nvSpPr>
          <p:spPr>
            <a:xfrm>
              <a:off x="2190828" y="6602061"/>
              <a:ext cx="19560765" cy="4408747"/>
            </a:xfrm>
            <a:prstGeom prst="rect">
              <a:avLst/>
            </a:prstGeom>
          </p:spPr>
          <p:txBody>
            <a:bodyPr vert="horz" lIns="217490" tIns="108745" rIns="217490" bIns="108745"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endParaRPr lang="en-US" sz="1500" dirty="0">
                <a:solidFill>
                  <a:schemeClr val="bg1"/>
                </a:solidFill>
                <a:latin typeface="Lato Light"/>
                <a:cs typeface="Lato Light"/>
              </a:endParaRPr>
            </a:p>
            <a:p>
              <a:pPr>
                <a:lnSpc>
                  <a:spcPct val="100000"/>
                </a:lnSpc>
              </a:pPr>
              <a:r>
                <a:rPr lang="en-US" sz="1500" b="1" dirty="0">
                  <a:solidFill>
                    <a:schemeClr val="tx1">
                      <a:lumMod val="50000"/>
                    </a:schemeClr>
                  </a:solidFill>
                  <a:latin typeface="Lato Light"/>
                  <a:cs typeface="Lato Light"/>
                </a:rPr>
                <a:t>Presented by the Executive Chairman, </a:t>
              </a:r>
            </a:p>
            <a:p>
              <a:pPr>
                <a:lnSpc>
                  <a:spcPct val="100000"/>
                </a:lnSpc>
              </a:pPr>
              <a:r>
                <a:rPr lang="en-US" sz="1500" b="1" dirty="0">
                  <a:solidFill>
                    <a:schemeClr val="tx1">
                      <a:lumMod val="50000"/>
                    </a:schemeClr>
                  </a:solidFill>
                  <a:latin typeface="Lato Light"/>
                  <a:cs typeface="Lato Light"/>
                </a:rPr>
                <a:t>Economic and Financial Crimes Commission</a:t>
              </a:r>
            </a:p>
            <a:p>
              <a:pPr>
                <a:lnSpc>
                  <a:spcPct val="100000"/>
                </a:lnSpc>
              </a:pPr>
              <a:endParaRPr lang="en-US" sz="500" b="1" dirty="0">
                <a:solidFill>
                  <a:schemeClr val="tx1">
                    <a:lumMod val="50000"/>
                  </a:schemeClr>
                </a:solidFill>
                <a:latin typeface="Lato Light"/>
                <a:cs typeface="Lato Light"/>
              </a:endParaRPr>
            </a:p>
            <a:p>
              <a:pPr>
                <a:lnSpc>
                  <a:spcPct val="100000"/>
                </a:lnSpc>
              </a:pPr>
              <a:r>
                <a:rPr lang="en-US" sz="1500" b="1" dirty="0">
                  <a:solidFill>
                    <a:schemeClr val="tx1">
                      <a:lumMod val="50000"/>
                    </a:schemeClr>
                  </a:solidFill>
                  <a:latin typeface="Lato Light"/>
                  <a:cs typeface="Lato Light"/>
                </a:rPr>
                <a:t>ABDULRASHEED BAWA</a:t>
              </a:r>
            </a:p>
            <a:p>
              <a:pPr>
                <a:lnSpc>
                  <a:spcPct val="100000"/>
                </a:lnSpc>
              </a:pPr>
              <a:r>
                <a:rPr lang="en-US" sz="1500" dirty="0">
                  <a:solidFill>
                    <a:schemeClr val="tx1">
                      <a:lumMod val="50000"/>
                    </a:schemeClr>
                  </a:solidFill>
                  <a:latin typeface="Lato Light"/>
                  <a:cs typeface="Lato Light"/>
                </a:rPr>
                <a:t>Executive Chairman</a:t>
              </a:r>
            </a:p>
            <a:p>
              <a:pPr>
                <a:lnSpc>
                  <a:spcPct val="100000"/>
                </a:lnSpc>
              </a:pPr>
              <a:endParaRPr lang="en-US" sz="400" dirty="0">
                <a:solidFill>
                  <a:schemeClr val="tx1">
                    <a:lumMod val="50000"/>
                  </a:schemeClr>
                </a:solidFill>
                <a:latin typeface="Lato Light"/>
                <a:cs typeface="Lato Light"/>
              </a:endParaRPr>
            </a:p>
            <a:p>
              <a:pPr>
                <a:lnSpc>
                  <a:spcPct val="100000"/>
                </a:lnSpc>
              </a:pPr>
              <a:r>
                <a:rPr lang="en-US" sz="1500" dirty="0">
                  <a:solidFill>
                    <a:schemeClr val="tx1">
                      <a:lumMod val="50000"/>
                    </a:schemeClr>
                  </a:solidFill>
                  <a:latin typeface="Lato Light"/>
                  <a:cs typeface="Lato Light"/>
                </a:rPr>
                <a:t>To the</a:t>
              </a:r>
            </a:p>
            <a:p>
              <a:pPr>
                <a:lnSpc>
                  <a:spcPct val="100000"/>
                </a:lnSpc>
              </a:pPr>
              <a:endParaRPr lang="en-US" sz="400" dirty="0">
                <a:solidFill>
                  <a:schemeClr val="tx1">
                    <a:lumMod val="50000"/>
                  </a:schemeClr>
                </a:solidFill>
                <a:latin typeface="Lato Light"/>
                <a:cs typeface="Lato Light"/>
              </a:endParaRPr>
            </a:p>
            <a:p>
              <a:pPr>
                <a:lnSpc>
                  <a:spcPct val="100000"/>
                </a:lnSpc>
              </a:pPr>
              <a:r>
                <a:rPr lang="en-US" sz="1500" b="1" dirty="0">
                  <a:solidFill>
                    <a:schemeClr val="tx1">
                      <a:lumMod val="50000"/>
                    </a:schemeClr>
                  </a:solidFill>
                  <a:latin typeface="Lato Light"/>
                  <a:cs typeface="Lato Light"/>
                </a:rPr>
                <a:t>Executive Governors</a:t>
              </a:r>
              <a:endParaRPr lang="en-US" sz="1500" dirty="0">
                <a:solidFill>
                  <a:schemeClr val="tx1">
                    <a:lumMod val="50000"/>
                  </a:schemeClr>
                </a:solidFill>
                <a:latin typeface="Lato Light"/>
                <a:cs typeface="Lato Light"/>
              </a:endParaRPr>
            </a:p>
            <a:p>
              <a:pPr>
                <a:lnSpc>
                  <a:spcPct val="100000"/>
                </a:lnSpc>
              </a:pPr>
              <a:r>
                <a:rPr lang="en-US" sz="1500" dirty="0">
                  <a:solidFill>
                    <a:schemeClr val="tx1">
                      <a:lumMod val="50000"/>
                    </a:schemeClr>
                  </a:solidFill>
                  <a:latin typeface="Lato Light"/>
                  <a:cs typeface="Lato Light"/>
                </a:rPr>
                <a:t>19</a:t>
              </a:r>
              <a:r>
                <a:rPr lang="en-US" sz="1500" baseline="30000" dirty="0">
                  <a:solidFill>
                    <a:schemeClr val="tx1">
                      <a:lumMod val="50000"/>
                    </a:schemeClr>
                  </a:solidFill>
                  <a:latin typeface="Lato Light"/>
                  <a:cs typeface="Lato Light"/>
                </a:rPr>
                <a:t>th</a:t>
              </a:r>
              <a:r>
                <a:rPr lang="en-US" sz="1500" dirty="0">
                  <a:solidFill>
                    <a:schemeClr val="tx1">
                      <a:lumMod val="50000"/>
                    </a:schemeClr>
                  </a:solidFill>
                  <a:latin typeface="Lato Light"/>
                  <a:cs typeface="Lato Light"/>
                </a:rPr>
                <a:t> January, 2022</a:t>
              </a:r>
            </a:p>
          </p:txBody>
        </p:sp>
        <p:grpSp>
          <p:nvGrpSpPr>
            <p:cNvPr id="65" name="Group 64"/>
            <p:cNvGrpSpPr/>
            <p:nvPr/>
          </p:nvGrpSpPr>
          <p:grpSpPr>
            <a:xfrm>
              <a:off x="8922106" y="9960505"/>
              <a:ext cx="6108192" cy="155475"/>
              <a:chOff x="1775295" y="2536361"/>
              <a:chExt cx="2696845" cy="45726"/>
            </a:xfrm>
          </p:grpSpPr>
          <p:sp>
            <p:nvSpPr>
              <p:cNvPr id="67" name="Rectangle 66"/>
              <p:cNvSpPr/>
              <p:nvPr/>
            </p:nvSpPr>
            <p:spPr>
              <a:xfrm flipV="1">
                <a:off x="1775295" y="2536369"/>
                <a:ext cx="540354" cy="457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68" name="Rectangle 67"/>
              <p:cNvSpPr/>
              <p:nvPr/>
            </p:nvSpPr>
            <p:spPr>
              <a:xfrm flipV="1">
                <a:off x="2314567" y="2536364"/>
                <a:ext cx="540354" cy="4571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69" name="Rectangle 68"/>
              <p:cNvSpPr/>
              <p:nvPr/>
            </p:nvSpPr>
            <p:spPr>
              <a:xfrm flipV="1">
                <a:off x="2853110" y="2536364"/>
                <a:ext cx="540354" cy="457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0" name="Rectangle 69"/>
              <p:cNvSpPr/>
              <p:nvPr/>
            </p:nvSpPr>
            <p:spPr>
              <a:xfrm flipV="1">
                <a:off x="3392515" y="2536366"/>
                <a:ext cx="540354" cy="4571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1" name="Rectangle 70"/>
              <p:cNvSpPr/>
              <p:nvPr/>
            </p:nvSpPr>
            <p:spPr>
              <a:xfrm flipV="1">
                <a:off x="3931786" y="2536361"/>
                <a:ext cx="540354" cy="4571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grpSp>
      <p:cxnSp>
        <p:nvCxnSpPr>
          <p:cNvPr id="16" name="Straight Connector 15"/>
          <p:cNvCxnSpPr/>
          <p:nvPr/>
        </p:nvCxnSpPr>
        <p:spPr>
          <a:xfrm>
            <a:off x="2417267" y="3944637"/>
            <a:ext cx="410445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11767" y="2043224"/>
            <a:ext cx="1078994" cy="1078994"/>
          </a:xfrm>
          <a:prstGeom prst="rect">
            <a:avLst/>
          </a:prstGeom>
        </p:spPr>
      </p:pic>
    </p:spTree>
    <p:extLst>
      <p:ext uri="{BB962C8B-B14F-4D97-AF65-F5344CB8AC3E}">
        <p14:creationId xmlns:p14="http://schemas.microsoft.com/office/powerpoint/2010/main" val="178675686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26"/>
            <a:ext cx="9144000" cy="6856274"/>
          </a:xfrm>
          <a:prstGeom prst="rect">
            <a:avLst/>
          </a:prstGeom>
          <a:solidFill>
            <a:srgbClr val="19232E"/>
          </a:solidFill>
          <a:ln>
            <a:noFill/>
          </a:ln>
          <a:effectLst/>
        </p:spPr>
        <p:style>
          <a:lnRef idx="1">
            <a:schemeClr val="accent1"/>
          </a:lnRef>
          <a:fillRef idx="3">
            <a:schemeClr val="accent1"/>
          </a:fillRef>
          <a:effectRef idx="2">
            <a:schemeClr val="accent1"/>
          </a:effectRef>
          <a:fontRef idx="minor">
            <a:schemeClr val="lt1"/>
          </a:fontRef>
        </p:style>
        <p:txBody>
          <a:bodyPr lIns="102418" tIns="51209" rIns="102418" bIns="51209" rtlCol="0" anchor="ctr"/>
          <a:lstStyle/>
          <a:p>
            <a:pPr algn="ctr"/>
            <a:endParaRPr lang="en-US" dirty="0">
              <a:latin typeface="Calibri Light"/>
            </a:endParaRPr>
          </a:p>
        </p:txBody>
      </p:sp>
      <p:grpSp>
        <p:nvGrpSpPr>
          <p:cNvPr id="2" name="Group 23"/>
          <p:cNvGrpSpPr/>
          <p:nvPr/>
        </p:nvGrpSpPr>
        <p:grpSpPr>
          <a:xfrm>
            <a:off x="1383685" y="4978336"/>
            <a:ext cx="7324477" cy="923330"/>
            <a:chOff x="2470149" y="3035052"/>
            <a:chExt cx="6020463" cy="692500"/>
          </a:xfrm>
        </p:grpSpPr>
        <p:sp>
          <p:nvSpPr>
            <p:cNvPr id="14" name="Title 13"/>
            <p:cNvSpPr txBox="1">
              <a:spLocks/>
            </p:cNvSpPr>
            <p:nvPr/>
          </p:nvSpPr>
          <p:spPr>
            <a:xfrm>
              <a:off x="2823431" y="3035052"/>
              <a:ext cx="5667181" cy="69250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r>
                <a:rPr lang="en-US" sz="1800" b="1" dirty="0">
                  <a:solidFill>
                    <a:schemeClr val="bg1"/>
                  </a:solidFill>
                </a:rPr>
                <a:t>Carrying out such other activities as are necessary or expedient for the full discharge of all or any of the functions conferred on it under this Act.</a:t>
              </a:r>
            </a:p>
          </p:txBody>
        </p:sp>
        <p:grpSp>
          <p:nvGrpSpPr>
            <p:cNvPr id="3" name="Group 14"/>
            <p:cNvGrpSpPr/>
            <p:nvPr/>
          </p:nvGrpSpPr>
          <p:grpSpPr>
            <a:xfrm>
              <a:off x="2470149" y="3047595"/>
              <a:ext cx="237626" cy="237626"/>
              <a:chOff x="2825158" y="3523116"/>
              <a:chExt cx="475253" cy="475253"/>
            </a:xfrm>
          </p:grpSpPr>
          <p:sp>
            <p:nvSpPr>
              <p:cNvPr id="16" name="Oval 15"/>
              <p:cNvSpPr/>
              <p:nvPr/>
            </p:nvSpPr>
            <p:spPr>
              <a:xfrm>
                <a:off x="2825158" y="3523116"/>
                <a:ext cx="475253" cy="4752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a:endParaRPr>
              </a:p>
            </p:txBody>
          </p:sp>
          <p:sp>
            <p:nvSpPr>
              <p:cNvPr id="17" name="Freeform 16"/>
              <p:cNvSpPr>
                <a:spLocks/>
              </p:cNvSpPr>
              <p:nvPr/>
            </p:nvSpPr>
            <p:spPr bwMode="auto">
              <a:xfrm>
                <a:off x="2967929" y="3654753"/>
                <a:ext cx="189738" cy="19677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alibri Light"/>
                </a:endParaRPr>
              </a:p>
            </p:txBody>
          </p:sp>
        </p:grpSp>
      </p:grpSp>
      <p:grpSp>
        <p:nvGrpSpPr>
          <p:cNvPr id="4" name="Group 24"/>
          <p:cNvGrpSpPr/>
          <p:nvPr/>
        </p:nvGrpSpPr>
        <p:grpSpPr>
          <a:xfrm>
            <a:off x="1322797" y="4029408"/>
            <a:ext cx="6970469" cy="923330"/>
            <a:chOff x="2435403" y="2082172"/>
            <a:chExt cx="5623370" cy="692495"/>
          </a:xfrm>
        </p:grpSpPr>
        <p:sp>
          <p:nvSpPr>
            <p:cNvPr id="12" name="Title 13"/>
            <p:cNvSpPr txBox="1">
              <a:spLocks/>
            </p:cNvSpPr>
            <p:nvPr/>
          </p:nvSpPr>
          <p:spPr>
            <a:xfrm>
              <a:off x="2804040" y="2082172"/>
              <a:ext cx="5254733" cy="69249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r>
                <a:rPr lang="en-US" sz="1800" b="1" dirty="0">
                  <a:solidFill>
                    <a:schemeClr val="bg1"/>
                  </a:solidFill>
                </a:rPr>
                <a:t>Carrying out and sustaining rigorous public and enlightenment campaign against economic and financial crimes within and outside Nigeria and;</a:t>
              </a:r>
            </a:p>
          </p:txBody>
        </p:sp>
        <p:grpSp>
          <p:nvGrpSpPr>
            <p:cNvPr id="6" name="Group 17"/>
            <p:cNvGrpSpPr/>
            <p:nvPr/>
          </p:nvGrpSpPr>
          <p:grpSpPr>
            <a:xfrm>
              <a:off x="2435403" y="2139449"/>
              <a:ext cx="237626" cy="237626"/>
              <a:chOff x="2755666" y="3555600"/>
              <a:chExt cx="475253" cy="475259"/>
            </a:xfrm>
          </p:grpSpPr>
          <p:sp>
            <p:nvSpPr>
              <p:cNvPr id="19" name="Oval 18"/>
              <p:cNvSpPr/>
              <p:nvPr/>
            </p:nvSpPr>
            <p:spPr>
              <a:xfrm>
                <a:off x="2755666" y="3555600"/>
                <a:ext cx="475253" cy="4752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a:endParaRPr>
              </a:p>
            </p:txBody>
          </p:sp>
          <p:sp>
            <p:nvSpPr>
              <p:cNvPr id="20" name="Freeform 19"/>
              <p:cNvSpPr>
                <a:spLocks/>
              </p:cNvSpPr>
              <p:nvPr/>
            </p:nvSpPr>
            <p:spPr bwMode="auto">
              <a:xfrm>
                <a:off x="2898436" y="3687211"/>
                <a:ext cx="189738" cy="19677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alibri Light"/>
                </a:endParaRPr>
              </a:p>
            </p:txBody>
          </p:sp>
        </p:grpSp>
      </p:grpSp>
      <p:grpSp>
        <p:nvGrpSpPr>
          <p:cNvPr id="7" name="Group 25"/>
          <p:cNvGrpSpPr/>
          <p:nvPr/>
        </p:nvGrpSpPr>
        <p:grpSpPr>
          <a:xfrm>
            <a:off x="1419117" y="1388494"/>
            <a:ext cx="6383459" cy="2585323"/>
            <a:chOff x="2336040" y="1060731"/>
            <a:chExt cx="5021910" cy="1938990"/>
          </a:xfrm>
        </p:grpSpPr>
        <p:sp>
          <p:nvSpPr>
            <p:cNvPr id="10" name="Title 13"/>
            <p:cNvSpPr txBox="1">
              <a:spLocks/>
            </p:cNvSpPr>
            <p:nvPr/>
          </p:nvSpPr>
          <p:spPr>
            <a:xfrm>
              <a:off x="2646294" y="1060731"/>
              <a:ext cx="4711656" cy="193899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r>
                <a:rPr lang="en-US" sz="1800" b="1" dirty="0">
                  <a:solidFill>
                    <a:schemeClr val="bg1"/>
                  </a:solidFill>
                </a:rPr>
                <a:t>Maintaining a liaison with office of the Attorney-General of the Federation, the Nigerian Customs Service, the Immigration and Prison Service Board, the Central Bank of Nigeria, the Nigeria Deposit Insurance Corporation, the National Drug Law Enforcement Agency, all government security and law enforcement agencies and such other financial supervisory institutions in the eradication of economic and financial crimes;</a:t>
              </a:r>
            </a:p>
          </p:txBody>
        </p:sp>
        <p:grpSp>
          <p:nvGrpSpPr>
            <p:cNvPr id="8" name="Group 20"/>
            <p:cNvGrpSpPr/>
            <p:nvPr/>
          </p:nvGrpSpPr>
          <p:grpSpPr>
            <a:xfrm>
              <a:off x="2336040" y="1085742"/>
              <a:ext cx="237626" cy="237626"/>
              <a:chOff x="2556940" y="2964079"/>
              <a:chExt cx="475253" cy="475253"/>
            </a:xfrm>
          </p:grpSpPr>
          <p:sp>
            <p:nvSpPr>
              <p:cNvPr id="22" name="Oval 21"/>
              <p:cNvSpPr/>
              <p:nvPr/>
            </p:nvSpPr>
            <p:spPr>
              <a:xfrm>
                <a:off x="2556940" y="2964079"/>
                <a:ext cx="475253" cy="4752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a:endParaRPr>
              </a:p>
            </p:txBody>
          </p:sp>
          <p:sp>
            <p:nvSpPr>
              <p:cNvPr id="23" name="Freeform 22"/>
              <p:cNvSpPr>
                <a:spLocks/>
              </p:cNvSpPr>
              <p:nvPr/>
            </p:nvSpPr>
            <p:spPr bwMode="auto">
              <a:xfrm>
                <a:off x="2699710" y="3095710"/>
                <a:ext cx="189738" cy="19677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alibri Light"/>
                </a:endParaRPr>
              </a:p>
            </p:txBody>
          </p:sp>
        </p:grpSp>
      </p:grpSp>
      <p:grpSp>
        <p:nvGrpSpPr>
          <p:cNvPr id="9" name="Group 72"/>
          <p:cNvGrpSpPr/>
          <p:nvPr/>
        </p:nvGrpSpPr>
        <p:grpSpPr>
          <a:xfrm>
            <a:off x="751207" y="553262"/>
            <a:ext cx="7853622" cy="567599"/>
            <a:chOff x="1739573" y="915359"/>
            <a:chExt cx="20937538" cy="1135198"/>
          </a:xfrm>
        </p:grpSpPr>
        <p:sp>
          <p:nvSpPr>
            <p:cNvPr id="74" name="TextBox 73"/>
            <p:cNvSpPr txBox="1"/>
            <p:nvPr/>
          </p:nvSpPr>
          <p:spPr>
            <a:xfrm>
              <a:off x="1739573" y="915359"/>
              <a:ext cx="20937538" cy="1046440"/>
            </a:xfrm>
            <a:prstGeom prst="rect">
              <a:avLst/>
            </a:prstGeom>
            <a:noFill/>
          </p:spPr>
          <p:txBody>
            <a:bodyPr wrap="square" rtlCol="0">
              <a:spAutoFit/>
            </a:bodyPr>
            <a:lstStyle/>
            <a:p>
              <a:pPr algn="ctr"/>
              <a:r>
                <a:rPr lang="en-US" sz="2800" b="1" dirty="0">
                  <a:solidFill>
                    <a:schemeClr val="bg1"/>
                  </a:solidFill>
                </a:rPr>
                <a:t>Functions of the Commission (Section 6)</a:t>
              </a:r>
              <a:endParaRPr lang="id-ID" sz="2800" b="1" dirty="0">
                <a:solidFill>
                  <a:schemeClr val="bg1"/>
                </a:solidFill>
                <a:latin typeface="Lato Regular"/>
                <a:cs typeface="Lato Regular"/>
              </a:endParaRPr>
            </a:p>
          </p:txBody>
        </p:sp>
        <p:grpSp>
          <p:nvGrpSpPr>
            <p:cNvPr id="11" name="Group 74"/>
            <p:cNvGrpSpPr/>
            <p:nvPr/>
          </p:nvGrpSpPr>
          <p:grpSpPr>
            <a:xfrm>
              <a:off x="10842089" y="1977406"/>
              <a:ext cx="2738812" cy="73151"/>
              <a:chOff x="1775295" y="2020905"/>
              <a:chExt cx="3631535" cy="45719"/>
            </a:xfrm>
          </p:grpSpPr>
          <p:sp>
            <p:nvSpPr>
              <p:cNvPr id="77" name="Rectangle 76"/>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8" name="Rectangle 77"/>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9" name="Rectangle 78"/>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0" name="Rectangle 79"/>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1" name="Rectangle 80"/>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2" name="Rectangle 81"/>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grpSp>
      <p:pic>
        <p:nvPicPr>
          <p:cNvPr id="49" name="Picture 2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2244" y="6089529"/>
            <a:ext cx="627434" cy="627434"/>
          </a:xfrm>
          <a:prstGeom prst="rect">
            <a:avLst/>
          </a:prstGeom>
          <a:noFill/>
          <a:ln>
            <a:noFill/>
            <a:headEnd/>
            <a:tailEnd/>
          </a:ln>
        </p:spPr>
      </p:pic>
      <p:sp>
        <p:nvSpPr>
          <p:cNvPr id="35" name="TextBox 34"/>
          <p:cNvSpPr txBox="1">
            <a:spLocks noChangeArrowheads="1"/>
          </p:cNvSpPr>
          <p:nvPr/>
        </p:nvSpPr>
        <p:spPr bwMode="auto">
          <a:xfrm>
            <a:off x="914400" y="6282844"/>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bg1"/>
                </a:solidFill>
                <a:latin typeface="Lato Regular" charset="0"/>
              </a:rPr>
              <a:t>The Economic and</a:t>
            </a:r>
          </a:p>
          <a:p>
            <a:r>
              <a:rPr lang="en-US" sz="1000" b="1" dirty="0">
                <a:solidFill>
                  <a:schemeClr val="bg1"/>
                </a:solidFill>
                <a:latin typeface="Lato Regular" charset="0"/>
              </a:rPr>
              <a:t>Financial Crimes</a:t>
            </a:r>
            <a:r>
              <a:rPr lang="en-US" sz="1000" b="1" baseline="0" dirty="0">
                <a:solidFill>
                  <a:schemeClr val="bg1"/>
                </a:solidFill>
                <a:latin typeface="Lato Regular" charset="0"/>
              </a:rPr>
              <a:t> Commission</a:t>
            </a:r>
            <a:endParaRPr lang="id-ID" sz="1000" dirty="0">
              <a:solidFill>
                <a:schemeClr val="bg1"/>
              </a:solidFill>
              <a:latin typeface="Calibri Light" pitchFamily="34" charset="0"/>
            </a:endParaRPr>
          </a:p>
        </p:txBody>
      </p:sp>
    </p:spTree>
    <p:extLst>
      <p:ext uri="{BB962C8B-B14F-4D97-AF65-F5344CB8AC3E}">
        <p14:creationId xmlns:p14="http://schemas.microsoft.com/office/powerpoint/2010/main" val="68472179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26"/>
            <a:ext cx="9144000" cy="6856274"/>
          </a:xfrm>
          <a:prstGeom prst="rect">
            <a:avLst/>
          </a:prstGeom>
          <a:solidFill>
            <a:srgbClr val="19232E"/>
          </a:solidFill>
          <a:ln>
            <a:noFill/>
          </a:ln>
          <a:effectLst/>
        </p:spPr>
        <p:style>
          <a:lnRef idx="1">
            <a:schemeClr val="accent1"/>
          </a:lnRef>
          <a:fillRef idx="3">
            <a:schemeClr val="accent1"/>
          </a:fillRef>
          <a:effectRef idx="2">
            <a:schemeClr val="accent1"/>
          </a:effectRef>
          <a:fontRef idx="minor">
            <a:schemeClr val="lt1"/>
          </a:fontRef>
        </p:style>
        <p:txBody>
          <a:bodyPr lIns="102418" tIns="51209" rIns="102418" bIns="51209" rtlCol="0" anchor="ctr"/>
          <a:lstStyle/>
          <a:p>
            <a:pPr algn="ctr"/>
            <a:endParaRPr lang="en-US" dirty="0">
              <a:latin typeface="Calibri Light"/>
            </a:endParaRPr>
          </a:p>
        </p:txBody>
      </p:sp>
      <p:sp>
        <p:nvSpPr>
          <p:cNvPr id="10" name="Title 13"/>
          <p:cNvSpPr txBox="1">
            <a:spLocks/>
          </p:cNvSpPr>
          <p:nvPr/>
        </p:nvSpPr>
        <p:spPr>
          <a:xfrm>
            <a:off x="903121" y="1319012"/>
            <a:ext cx="7361507" cy="4247317"/>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800" b="1" dirty="0">
                <a:solidFill>
                  <a:schemeClr val="bg1"/>
                </a:solidFill>
              </a:rPr>
              <a:t>The Commission has the power to: </a:t>
            </a:r>
          </a:p>
          <a:p>
            <a:pPr marL="285750" indent="-285750">
              <a:buFont typeface="Arial" panose="020B0604020202020204" pitchFamily="34" charset="0"/>
              <a:buChar char="•"/>
            </a:pPr>
            <a:endParaRPr lang="en-US" sz="1800" b="1" dirty="0">
              <a:solidFill>
                <a:schemeClr val="bg1"/>
              </a:solidFill>
            </a:endParaRPr>
          </a:p>
          <a:p>
            <a:pPr marL="285750" indent="-285750">
              <a:buFont typeface="Arial" panose="020B0604020202020204" pitchFamily="34" charset="0"/>
              <a:buChar char="•"/>
            </a:pPr>
            <a:r>
              <a:rPr lang="en-US" sz="1800" b="1" dirty="0">
                <a:solidFill>
                  <a:schemeClr val="bg1"/>
                </a:solidFill>
              </a:rPr>
              <a:t>Cause investigations to be conducted as to whether any person, corporate Commission body or organization has committed any offence under this Act or other law relating to economic and financial crimes.</a:t>
            </a:r>
            <a:endParaRPr lang="en-GB" sz="1800" b="1" dirty="0">
              <a:solidFill>
                <a:schemeClr val="bg1"/>
              </a:solidFill>
            </a:endParaRPr>
          </a:p>
          <a:p>
            <a:pPr marL="285750" indent="-285750">
              <a:buFont typeface="Arial" panose="020B0604020202020204" pitchFamily="34" charset="0"/>
              <a:buChar char="•"/>
            </a:pPr>
            <a:endParaRPr lang="en-GB" sz="1800" b="1" dirty="0">
              <a:solidFill>
                <a:schemeClr val="bg1"/>
              </a:solidFill>
            </a:endParaRPr>
          </a:p>
          <a:p>
            <a:pPr marL="285750" indent="-285750">
              <a:buFont typeface="Arial" panose="020B0604020202020204" pitchFamily="34" charset="0"/>
              <a:buChar char="•"/>
            </a:pPr>
            <a:endParaRPr lang="en-US" sz="1800" b="1" dirty="0">
              <a:solidFill>
                <a:schemeClr val="bg1"/>
              </a:solidFill>
            </a:endParaRPr>
          </a:p>
          <a:p>
            <a:pPr marL="285750" indent="-285750">
              <a:buFont typeface="Arial" panose="020B0604020202020204" pitchFamily="34" charset="0"/>
              <a:buChar char="•"/>
            </a:pPr>
            <a:r>
              <a:rPr lang="en-US" sz="1800" b="1" dirty="0">
                <a:solidFill>
                  <a:schemeClr val="bg1"/>
                </a:solidFill>
              </a:rPr>
              <a:t>Cause investigations to be conducted into the properties of any person if it appears to the commission that the person’s lifestyle and extent of the properties are not justified by his source of income;</a:t>
            </a:r>
          </a:p>
          <a:p>
            <a:pPr marL="285750" indent="-285750">
              <a:buFont typeface="Arial" panose="020B0604020202020204" pitchFamily="34" charset="0"/>
              <a:buChar char="•"/>
            </a:pPr>
            <a:endParaRPr lang="en-US" sz="1800" b="1" dirty="0">
              <a:solidFill>
                <a:schemeClr val="bg1"/>
              </a:solidFill>
            </a:endParaRPr>
          </a:p>
          <a:p>
            <a:r>
              <a:rPr lang="en-US" sz="1800" b="1" dirty="0">
                <a:solidFill>
                  <a:schemeClr val="bg1"/>
                </a:solidFill>
              </a:rPr>
              <a:t>*Note: NDLEA, FIRS, NSCDC all have the above special powers as well.</a:t>
            </a:r>
          </a:p>
        </p:txBody>
      </p:sp>
      <p:grpSp>
        <p:nvGrpSpPr>
          <p:cNvPr id="25" name="Group 72"/>
          <p:cNvGrpSpPr/>
          <p:nvPr/>
        </p:nvGrpSpPr>
        <p:grpSpPr>
          <a:xfrm>
            <a:off x="270782" y="546930"/>
            <a:ext cx="8873218" cy="592167"/>
            <a:chOff x="1502470" y="866223"/>
            <a:chExt cx="22528526" cy="1184334"/>
          </a:xfrm>
        </p:grpSpPr>
        <p:sp>
          <p:nvSpPr>
            <p:cNvPr id="74" name="TextBox 73"/>
            <p:cNvSpPr txBox="1"/>
            <p:nvPr/>
          </p:nvSpPr>
          <p:spPr>
            <a:xfrm>
              <a:off x="1502470" y="866223"/>
              <a:ext cx="22528526" cy="1046440"/>
            </a:xfrm>
            <a:prstGeom prst="rect">
              <a:avLst/>
            </a:prstGeom>
            <a:noFill/>
          </p:spPr>
          <p:txBody>
            <a:bodyPr wrap="square" rtlCol="0">
              <a:spAutoFit/>
            </a:bodyPr>
            <a:lstStyle/>
            <a:p>
              <a:pPr algn="ctr"/>
              <a:r>
                <a:rPr lang="en-US" sz="2800" b="1" dirty="0">
                  <a:solidFill>
                    <a:schemeClr val="bg1"/>
                  </a:solidFill>
                </a:rPr>
                <a:t>Special Powers of the Commission (Section 7 (1))</a:t>
              </a:r>
              <a:endParaRPr lang="id-ID" sz="2800" b="1" dirty="0">
                <a:solidFill>
                  <a:schemeClr val="bg1"/>
                </a:solidFill>
                <a:latin typeface="Lato Regular"/>
                <a:cs typeface="Lato Regular"/>
              </a:endParaRPr>
            </a:p>
          </p:txBody>
        </p:sp>
        <p:grpSp>
          <p:nvGrpSpPr>
            <p:cNvPr id="26" name="Group 74"/>
            <p:cNvGrpSpPr/>
            <p:nvPr/>
          </p:nvGrpSpPr>
          <p:grpSpPr>
            <a:xfrm>
              <a:off x="10842089" y="1977406"/>
              <a:ext cx="2738812" cy="73151"/>
              <a:chOff x="1775295" y="2020905"/>
              <a:chExt cx="3631535" cy="45719"/>
            </a:xfrm>
          </p:grpSpPr>
          <p:sp>
            <p:nvSpPr>
              <p:cNvPr id="77" name="Rectangle 76"/>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8" name="Rectangle 77"/>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9" name="Rectangle 78"/>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0" name="Rectangle 79"/>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1" name="Rectangle 80"/>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2" name="Rectangle 81"/>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grpSp>
      <p:pic>
        <p:nvPicPr>
          <p:cNvPr id="49" name="Picture 2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2719" y="6137413"/>
            <a:ext cx="627434" cy="627434"/>
          </a:xfrm>
          <a:prstGeom prst="rect">
            <a:avLst/>
          </a:prstGeom>
          <a:noFill/>
          <a:ln>
            <a:noFill/>
            <a:headEnd/>
            <a:tailEnd/>
          </a:ln>
        </p:spPr>
      </p:pic>
      <p:sp>
        <p:nvSpPr>
          <p:cNvPr id="38" name="TextBox 37"/>
          <p:cNvSpPr txBox="1">
            <a:spLocks noChangeArrowheads="1"/>
          </p:cNvSpPr>
          <p:nvPr/>
        </p:nvSpPr>
        <p:spPr bwMode="auto">
          <a:xfrm>
            <a:off x="914400" y="6282844"/>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bg1"/>
                </a:solidFill>
                <a:latin typeface="Lato Regular" charset="0"/>
              </a:rPr>
              <a:t>The Economic and</a:t>
            </a:r>
          </a:p>
          <a:p>
            <a:r>
              <a:rPr lang="en-US" sz="1000" b="1" dirty="0">
                <a:solidFill>
                  <a:schemeClr val="bg1"/>
                </a:solidFill>
                <a:latin typeface="Lato Regular" charset="0"/>
              </a:rPr>
              <a:t>Financial Crimes</a:t>
            </a:r>
            <a:r>
              <a:rPr lang="en-US" sz="1000" b="1" baseline="0" dirty="0">
                <a:solidFill>
                  <a:schemeClr val="bg1"/>
                </a:solidFill>
                <a:latin typeface="Lato Regular" charset="0"/>
              </a:rPr>
              <a:t> Commission</a:t>
            </a:r>
            <a:endParaRPr lang="id-ID" sz="1000" dirty="0">
              <a:solidFill>
                <a:schemeClr val="bg1"/>
              </a:solidFill>
              <a:latin typeface="Calibri Light" pitchFamily="34" charset="0"/>
            </a:endParaRPr>
          </a:p>
        </p:txBody>
      </p:sp>
    </p:spTree>
    <p:extLst>
      <p:ext uri="{BB962C8B-B14F-4D97-AF65-F5344CB8AC3E}">
        <p14:creationId xmlns:p14="http://schemas.microsoft.com/office/powerpoint/2010/main" val="425196181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26"/>
            <a:ext cx="9144000" cy="6856274"/>
          </a:xfrm>
          <a:prstGeom prst="rect">
            <a:avLst/>
          </a:prstGeom>
          <a:solidFill>
            <a:srgbClr val="19232E"/>
          </a:solidFill>
          <a:ln>
            <a:noFill/>
          </a:ln>
          <a:effectLst/>
        </p:spPr>
        <p:style>
          <a:lnRef idx="1">
            <a:schemeClr val="accent1"/>
          </a:lnRef>
          <a:fillRef idx="3">
            <a:schemeClr val="accent1"/>
          </a:fillRef>
          <a:effectRef idx="2">
            <a:schemeClr val="accent1"/>
          </a:effectRef>
          <a:fontRef idx="minor">
            <a:schemeClr val="lt1"/>
          </a:fontRef>
        </p:style>
        <p:txBody>
          <a:bodyPr lIns="102418" tIns="51209" rIns="102418" bIns="51209" rtlCol="0" anchor="ctr"/>
          <a:lstStyle/>
          <a:p>
            <a:pPr algn="ctr"/>
            <a:endParaRPr lang="en-US" dirty="0">
              <a:latin typeface="Calibri Light"/>
            </a:endParaRPr>
          </a:p>
        </p:txBody>
      </p:sp>
      <p:sp>
        <p:nvSpPr>
          <p:cNvPr id="10" name="Title 13"/>
          <p:cNvSpPr txBox="1">
            <a:spLocks/>
          </p:cNvSpPr>
          <p:nvPr/>
        </p:nvSpPr>
        <p:spPr>
          <a:xfrm>
            <a:off x="1186801" y="717587"/>
            <a:ext cx="7361507" cy="5424562"/>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endParaRPr lang="en-US" sz="1800" b="1" dirty="0">
              <a:solidFill>
                <a:schemeClr val="bg1"/>
              </a:solidFill>
            </a:endParaRPr>
          </a:p>
          <a:p>
            <a:endParaRPr lang="en-US" sz="1800" b="1" dirty="0">
              <a:solidFill>
                <a:schemeClr val="bg1"/>
              </a:solidFill>
            </a:endParaRPr>
          </a:p>
          <a:p>
            <a:r>
              <a:rPr lang="en-US" sz="1800" b="1" dirty="0">
                <a:solidFill>
                  <a:schemeClr val="bg1"/>
                </a:solidFill>
              </a:rPr>
              <a:t>The Commission is charged with the responsibility of enforcing the provisions of – </a:t>
            </a:r>
          </a:p>
          <a:p>
            <a:pPr marL="285750" indent="-285750">
              <a:buFont typeface="Arial" panose="020B0604020202020204" pitchFamily="34" charset="0"/>
              <a:buChar char="•"/>
            </a:pPr>
            <a:r>
              <a:rPr lang="en-US" sz="1800" b="1" dirty="0">
                <a:solidFill>
                  <a:schemeClr val="bg1"/>
                </a:solidFill>
              </a:rPr>
              <a:t>The Money Laundering (Prohibition) Act 2011 as amended; </a:t>
            </a:r>
          </a:p>
          <a:p>
            <a:endParaRPr lang="en-US" sz="1100" b="1" dirty="0">
              <a:solidFill>
                <a:schemeClr val="bg1"/>
              </a:solidFill>
            </a:endParaRPr>
          </a:p>
          <a:p>
            <a:pPr marL="285750" indent="-285750">
              <a:buFont typeface="Arial" panose="020B0604020202020204" pitchFamily="34" charset="0"/>
              <a:buChar char="•"/>
            </a:pPr>
            <a:r>
              <a:rPr lang="en-US" sz="1800" b="1" dirty="0">
                <a:solidFill>
                  <a:schemeClr val="bg1"/>
                </a:solidFill>
              </a:rPr>
              <a:t>The Advance Fee Fraud and Other Fraud Related Offences Act, 2006;</a:t>
            </a:r>
          </a:p>
          <a:p>
            <a:endParaRPr lang="en-US" sz="1050" b="1" dirty="0">
              <a:solidFill>
                <a:schemeClr val="bg1"/>
              </a:solidFill>
            </a:endParaRPr>
          </a:p>
          <a:p>
            <a:pPr marL="285750" indent="-285750">
              <a:buFont typeface="Arial" panose="020B0604020202020204" pitchFamily="34" charset="0"/>
              <a:buChar char="•"/>
            </a:pPr>
            <a:r>
              <a:rPr lang="en-US" sz="1800" b="1" dirty="0">
                <a:solidFill>
                  <a:schemeClr val="bg1"/>
                </a:solidFill>
              </a:rPr>
              <a:t>The Failed Banks (Recovery of Debts) and Financial Malpractices in Banks Act 1997, as amended;</a:t>
            </a:r>
          </a:p>
          <a:p>
            <a:endParaRPr lang="en-US" sz="1050" b="1" dirty="0">
              <a:solidFill>
                <a:schemeClr val="bg1"/>
              </a:solidFill>
            </a:endParaRPr>
          </a:p>
          <a:p>
            <a:pPr marL="285750" indent="-285750">
              <a:buFont typeface="Arial" panose="020B0604020202020204" pitchFamily="34" charset="0"/>
              <a:buChar char="•"/>
            </a:pPr>
            <a:r>
              <a:rPr lang="en-US" sz="1800" b="1" dirty="0">
                <a:solidFill>
                  <a:schemeClr val="bg1"/>
                </a:solidFill>
              </a:rPr>
              <a:t>The Banks and other Financial Institutions Act, 2020, as amended;- and</a:t>
            </a:r>
          </a:p>
          <a:p>
            <a:endParaRPr lang="en-US" sz="1050" b="1" dirty="0">
              <a:solidFill>
                <a:schemeClr val="bg1"/>
              </a:solidFill>
            </a:endParaRPr>
          </a:p>
          <a:p>
            <a:pPr marL="285750" indent="-285750">
              <a:buFont typeface="Arial" panose="020B0604020202020204" pitchFamily="34" charset="0"/>
              <a:buChar char="•"/>
            </a:pPr>
            <a:r>
              <a:rPr lang="en-US" sz="1800" b="1" dirty="0">
                <a:solidFill>
                  <a:schemeClr val="bg1"/>
                </a:solidFill>
              </a:rPr>
              <a:t>Miscellaneous Offences Act, 1983</a:t>
            </a:r>
          </a:p>
          <a:p>
            <a:endParaRPr lang="en-US" sz="1100" b="1" dirty="0">
              <a:solidFill>
                <a:schemeClr val="bg1"/>
              </a:solidFill>
            </a:endParaRPr>
          </a:p>
          <a:p>
            <a:pPr marL="285750" indent="-285750">
              <a:buFont typeface="Arial" panose="020B0604020202020204" pitchFamily="34" charset="0"/>
              <a:buChar char="•"/>
            </a:pPr>
            <a:r>
              <a:rPr lang="en-US" sz="1800" b="1" dirty="0">
                <a:solidFill>
                  <a:schemeClr val="bg1"/>
                </a:solidFill>
              </a:rPr>
              <a:t>Cybercrimes Act, 2015</a:t>
            </a:r>
          </a:p>
          <a:p>
            <a:endParaRPr lang="en-US" sz="1100" b="1" dirty="0">
              <a:solidFill>
                <a:schemeClr val="bg1"/>
              </a:solidFill>
            </a:endParaRPr>
          </a:p>
          <a:p>
            <a:pPr marL="285750" indent="-285750">
              <a:buFont typeface="Arial" panose="020B0604020202020204" pitchFamily="34" charset="0"/>
              <a:buChar char="•"/>
            </a:pPr>
            <a:r>
              <a:rPr lang="en-US" sz="1800" b="1" dirty="0">
                <a:solidFill>
                  <a:schemeClr val="bg1"/>
                </a:solidFill>
              </a:rPr>
              <a:t>Any other law or regulations relating to economic and financial crimes, including the Criminal Code and Penal Code.</a:t>
            </a:r>
          </a:p>
        </p:txBody>
      </p:sp>
      <p:grpSp>
        <p:nvGrpSpPr>
          <p:cNvPr id="25" name="Group 72"/>
          <p:cNvGrpSpPr/>
          <p:nvPr/>
        </p:nvGrpSpPr>
        <p:grpSpPr>
          <a:xfrm>
            <a:off x="270782" y="546930"/>
            <a:ext cx="8873218" cy="592167"/>
            <a:chOff x="1502470" y="866223"/>
            <a:chExt cx="22528526" cy="1184334"/>
          </a:xfrm>
        </p:grpSpPr>
        <p:sp>
          <p:nvSpPr>
            <p:cNvPr id="74" name="TextBox 73"/>
            <p:cNvSpPr txBox="1"/>
            <p:nvPr/>
          </p:nvSpPr>
          <p:spPr>
            <a:xfrm>
              <a:off x="1502470" y="866223"/>
              <a:ext cx="22528526" cy="1046440"/>
            </a:xfrm>
            <a:prstGeom prst="rect">
              <a:avLst/>
            </a:prstGeom>
            <a:noFill/>
          </p:spPr>
          <p:txBody>
            <a:bodyPr wrap="square" rtlCol="0">
              <a:spAutoFit/>
            </a:bodyPr>
            <a:lstStyle/>
            <a:p>
              <a:pPr algn="ctr"/>
              <a:r>
                <a:rPr lang="en-US" sz="2800" b="1" dirty="0">
                  <a:solidFill>
                    <a:schemeClr val="bg1"/>
                  </a:solidFill>
                </a:rPr>
                <a:t>Special Powers of the Commission</a:t>
              </a:r>
              <a:endParaRPr lang="id-ID" sz="2800" b="1" dirty="0">
                <a:solidFill>
                  <a:schemeClr val="bg1"/>
                </a:solidFill>
                <a:latin typeface="Lato Regular"/>
                <a:cs typeface="Lato Regular"/>
              </a:endParaRPr>
            </a:p>
          </p:txBody>
        </p:sp>
        <p:grpSp>
          <p:nvGrpSpPr>
            <p:cNvPr id="26" name="Group 74"/>
            <p:cNvGrpSpPr/>
            <p:nvPr/>
          </p:nvGrpSpPr>
          <p:grpSpPr>
            <a:xfrm>
              <a:off x="10842089" y="1977406"/>
              <a:ext cx="2738812" cy="73151"/>
              <a:chOff x="1775295" y="2020905"/>
              <a:chExt cx="3631535" cy="45719"/>
            </a:xfrm>
          </p:grpSpPr>
          <p:sp>
            <p:nvSpPr>
              <p:cNvPr id="77" name="Rectangle 76"/>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8" name="Rectangle 77"/>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9" name="Rectangle 78"/>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0" name="Rectangle 79"/>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1" name="Rectangle 80"/>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2" name="Rectangle 81"/>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grpSp>
      <p:pic>
        <p:nvPicPr>
          <p:cNvPr id="49" name="Picture 2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3194" y="6133052"/>
            <a:ext cx="627434" cy="627434"/>
          </a:xfrm>
          <a:prstGeom prst="rect">
            <a:avLst/>
          </a:prstGeom>
          <a:noFill/>
          <a:ln>
            <a:noFill/>
            <a:headEnd/>
            <a:tailEnd/>
          </a:ln>
        </p:spPr>
      </p:pic>
      <p:sp>
        <p:nvSpPr>
          <p:cNvPr id="18" name="Content Placeholder 2"/>
          <p:cNvSpPr txBox="1">
            <a:spLocks/>
          </p:cNvSpPr>
          <p:nvPr/>
        </p:nvSpPr>
        <p:spPr>
          <a:xfrm>
            <a:off x="3963030" y="2041783"/>
            <a:ext cx="4711405" cy="5248622"/>
          </a:xfrm>
          <a:prstGeom prst="rect">
            <a:avLst/>
          </a:prstGeom>
        </p:spPr>
        <p:txBody>
          <a:bodyPr>
            <a:normAutofit/>
          </a:bodyPr>
          <a:lstStyle>
            <a:lvl1pPr marL="191986" indent="-191986" algn="l" defTabSz="767942" rtl="0" eaLnBrk="1" latinLnBrk="0" hangingPunct="1">
              <a:lnSpc>
                <a:spcPct val="90000"/>
              </a:lnSpc>
              <a:spcBef>
                <a:spcPts val="84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1pPr>
            <a:lvl2pPr marL="575957" indent="-191986" algn="l" defTabSz="767942" rtl="0" eaLnBrk="1" latinLnBrk="0" hangingPunct="1">
              <a:lnSpc>
                <a:spcPct val="90000"/>
              </a:lnSpc>
              <a:spcBef>
                <a:spcPts val="420"/>
              </a:spcBef>
              <a:buFont typeface="Arial" panose="020B0604020202020204" pitchFamily="34" charset="0"/>
              <a:buChar char="•"/>
              <a:defRPr lang="en-US" sz="1700" kern="1200" dirty="0" smtClean="0">
                <a:solidFill>
                  <a:schemeClr val="tx1"/>
                </a:solidFill>
                <a:effectLst/>
                <a:latin typeface="Lato" panose="020F0502020204030203" pitchFamily="34" charset="0"/>
                <a:ea typeface="+mn-ea"/>
                <a:cs typeface="+mn-cs"/>
              </a:defRPr>
            </a:lvl2pPr>
            <a:lvl3pPr marL="959928" indent="-191986" algn="l" defTabSz="767942" rtl="0" eaLnBrk="1" latinLnBrk="0" hangingPunct="1">
              <a:lnSpc>
                <a:spcPct val="90000"/>
              </a:lnSpc>
              <a:spcBef>
                <a:spcPts val="420"/>
              </a:spcBef>
              <a:buFont typeface="Arial" panose="020B0604020202020204" pitchFamily="34" charset="0"/>
              <a:buChar char="•"/>
              <a:defRPr lang="en-US" sz="1500" kern="1200" dirty="0" smtClean="0">
                <a:solidFill>
                  <a:schemeClr val="tx1"/>
                </a:solidFill>
                <a:effectLst/>
                <a:latin typeface="Lato" panose="020F0502020204030203" pitchFamily="34" charset="0"/>
                <a:ea typeface="+mn-ea"/>
                <a:cs typeface="+mn-cs"/>
              </a:defRPr>
            </a:lvl3pPr>
            <a:lvl4pPr marL="1343899" indent="-191986" algn="l" defTabSz="767942" rtl="0" eaLnBrk="1" latinLnBrk="0" hangingPunct="1">
              <a:lnSpc>
                <a:spcPct val="90000"/>
              </a:lnSpc>
              <a:spcBef>
                <a:spcPts val="420"/>
              </a:spcBef>
              <a:buFont typeface="Arial" panose="020B0604020202020204" pitchFamily="34" charset="0"/>
              <a:buChar char="•"/>
              <a:defRPr lang="en-US" sz="1300" kern="1200" dirty="0" smtClean="0">
                <a:solidFill>
                  <a:schemeClr val="tx1"/>
                </a:solidFill>
                <a:effectLst/>
                <a:latin typeface="Lato" panose="020F0502020204030203" pitchFamily="34" charset="0"/>
                <a:ea typeface="+mn-ea"/>
                <a:cs typeface="+mn-cs"/>
              </a:defRPr>
            </a:lvl4pPr>
            <a:lvl5pPr marL="1727870" indent="-191986" algn="l" defTabSz="767942" rtl="0" eaLnBrk="1" latinLnBrk="0" hangingPunct="1">
              <a:lnSpc>
                <a:spcPct val="90000"/>
              </a:lnSpc>
              <a:spcBef>
                <a:spcPts val="420"/>
              </a:spcBef>
              <a:buFont typeface="Arial" panose="020B0604020202020204" pitchFamily="34" charset="0"/>
              <a:buChar char="•"/>
              <a:defRPr lang="en-US" sz="1300" kern="1200" dirty="0">
                <a:solidFill>
                  <a:schemeClr val="tx1"/>
                </a:solidFill>
                <a:effectLst/>
                <a:latin typeface="Lato" panose="020F0502020204030203" pitchFamily="34" charset="0"/>
                <a:ea typeface="+mn-ea"/>
                <a:cs typeface="+mn-cs"/>
              </a:defRPr>
            </a:lvl5pPr>
            <a:lvl6pPr marL="2111841" indent="-191986" algn="l" defTabSz="76794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5813" indent="-191986" algn="l" defTabSz="76794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9784" indent="-191986" algn="l" defTabSz="76794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3755" indent="-191986" algn="l" defTabSz="76794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9" name="TextBox 18"/>
          <p:cNvSpPr txBox="1">
            <a:spLocks noChangeArrowheads="1"/>
          </p:cNvSpPr>
          <p:nvPr/>
        </p:nvSpPr>
        <p:spPr bwMode="auto">
          <a:xfrm>
            <a:off x="914400" y="6282844"/>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bg1"/>
                </a:solidFill>
                <a:latin typeface="Lato Regular" charset="0"/>
              </a:rPr>
              <a:t>The Economic and</a:t>
            </a:r>
          </a:p>
          <a:p>
            <a:r>
              <a:rPr lang="en-US" sz="1000" b="1" dirty="0">
                <a:solidFill>
                  <a:schemeClr val="bg1"/>
                </a:solidFill>
                <a:latin typeface="Lato Regular" charset="0"/>
              </a:rPr>
              <a:t>Financial Crimes</a:t>
            </a:r>
            <a:r>
              <a:rPr lang="en-US" sz="1000" b="1" baseline="0" dirty="0">
                <a:solidFill>
                  <a:schemeClr val="bg1"/>
                </a:solidFill>
                <a:latin typeface="Lato Regular" charset="0"/>
              </a:rPr>
              <a:t> Commission</a:t>
            </a:r>
            <a:endParaRPr lang="id-ID" sz="1000" dirty="0">
              <a:solidFill>
                <a:schemeClr val="bg1"/>
              </a:solidFill>
              <a:latin typeface="Calibri Light" pitchFamily="34" charset="0"/>
            </a:endParaRPr>
          </a:p>
        </p:txBody>
      </p:sp>
    </p:spTree>
    <p:extLst>
      <p:ext uri="{BB962C8B-B14F-4D97-AF65-F5344CB8AC3E}">
        <p14:creationId xmlns:p14="http://schemas.microsoft.com/office/powerpoint/2010/main" val="28817653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4288792" cy="6858000"/>
          </a:xfrm>
          <a:prstGeom prst="rect">
            <a:avLst/>
          </a:prstGeom>
          <a:solidFill>
            <a:schemeClr val="accent5">
              <a:lumMod val="5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sp>
        <p:nvSpPr>
          <p:cNvPr id="76" name="TextBox 75"/>
          <p:cNvSpPr txBox="1"/>
          <p:nvPr/>
        </p:nvSpPr>
        <p:spPr>
          <a:xfrm>
            <a:off x="166159" y="1843943"/>
            <a:ext cx="4021032" cy="339277"/>
          </a:xfrm>
          <a:prstGeom prst="rect">
            <a:avLst/>
          </a:prstGeom>
          <a:noFill/>
        </p:spPr>
        <p:txBody>
          <a:bodyPr wrap="square" lIns="92156" tIns="46078" rIns="92156" bIns="46078" rtlCol="0">
            <a:spAutoFit/>
          </a:bodyPr>
          <a:lstStyle/>
          <a:p>
            <a:r>
              <a:rPr lang="en-US" sz="1600" b="1" dirty="0">
                <a:solidFill>
                  <a:schemeClr val="bg1"/>
                </a:solidFill>
              </a:rPr>
              <a:t>Abuja Command: </a:t>
            </a:r>
            <a:r>
              <a:rPr lang="en-US" sz="1000" b="1" i="1" dirty="0">
                <a:solidFill>
                  <a:schemeClr val="bg1"/>
                </a:solidFill>
              </a:rPr>
              <a:t>FCT and </a:t>
            </a:r>
            <a:r>
              <a:rPr lang="en-US" sz="1000" b="1" i="1" dirty="0" err="1">
                <a:solidFill>
                  <a:schemeClr val="bg1"/>
                </a:solidFill>
              </a:rPr>
              <a:t>Nassarawa</a:t>
            </a:r>
            <a:r>
              <a:rPr lang="en-US" sz="1000" b="1" i="1" dirty="0">
                <a:solidFill>
                  <a:schemeClr val="bg1"/>
                </a:solidFill>
              </a:rPr>
              <a:t> </a:t>
            </a:r>
          </a:p>
        </p:txBody>
      </p:sp>
      <p:sp>
        <p:nvSpPr>
          <p:cNvPr id="33" name="Round Same Side Corner Rectangle 32"/>
          <p:cNvSpPr/>
          <p:nvPr/>
        </p:nvSpPr>
        <p:spPr>
          <a:xfrm rot="10800000" flipH="1">
            <a:off x="143299" y="1940793"/>
            <a:ext cx="45720" cy="202087"/>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grpSp>
        <p:nvGrpSpPr>
          <p:cNvPr id="3" name="Group 52"/>
          <p:cNvGrpSpPr/>
          <p:nvPr/>
        </p:nvGrpSpPr>
        <p:grpSpPr>
          <a:xfrm>
            <a:off x="-89810" y="292557"/>
            <a:ext cx="4487243" cy="1723549"/>
            <a:chOff x="6575451" y="616101"/>
            <a:chExt cx="14153900" cy="3447098"/>
          </a:xfrm>
        </p:grpSpPr>
        <p:sp>
          <p:nvSpPr>
            <p:cNvPr id="54" name="TextBox 53"/>
            <p:cNvSpPr txBox="1"/>
            <p:nvPr/>
          </p:nvSpPr>
          <p:spPr>
            <a:xfrm>
              <a:off x="6575451" y="616101"/>
              <a:ext cx="14153900" cy="1046440"/>
            </a:xfrm>
            <a:prstGeom prst="rect">
              <a:avLst/>
            </a:prstGeom>
            <a:noFill/>
          </p:spPr>
          <p:txBody>
            <a:bodyPr wrap="square" rtlCol="0">
              <a:spAutoFit/>
            </a:bodyPr>
            <a:lstStyle/>
            <a:p>
              <a:pPr algn="ctr"/>
              <a:r>
                <a:rPr lang="en-US" sz="2800" b="1" dirty="0">
                  <a:solidFill>
                    <a:schemeClr val="bg1"/>
                  </a:solidFill>
                  <a:latin typeface="Lato Regular"/>
                  <a:cs typeface="Lato Regular"/>
                </a:rPr>
                <a:t>EFCC Zonal Commands</a:t>
              </a:r>
              <a:endParaRPr lang="id-ID" sz="2800" b="1" dirty="0">
                <a:solidFill>
                  <a:schemeClr val="bg1"/>
                </a:solidFill>
                <a:latin typeface="Lato Regular"/>
                <a:cs typeface="Lato Regular"/>
              </a:endParaRPr>
            </a:p>
          </p:txBody>
        </p:sp>
        <p:grpSp>
          <p:nvGrpSpPr>
            <p:cNvPr id="4" name="Group 54"/>
            <p:cNvGrpSpPr/>
            <p:nvPr/>
          </p:nvGrpSpPr>
          <p:grpSpPr>
            <a:xfrm>
              <a:off x="10842089" y="1577350"/>
              <a:ext cx="2738812" cy="73159"/>
              <a:chOff x="1775295" y="1770872"/>
              <a:chExt cx="3631535" cy="45724"/>
            </a:xfrm>
          </p:grpSpPr>
          <p:sp>
            <p:nvSpPr>
              <p:cNvPr id="58" name="Rectangle 57"/>
              <p:cNvSpPr/>
              <p:nvPr/>
            </p:nvSpPr>
            <p:spPr>
              <a:xfrm flipV="1">
                <a:off x="1775295" y="1770877"/>
                <a:ext cx="540352"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59" name="Rectangle 58"/>
              <p:cNvSpPr/>
              <p:nvPr/>
            </p:nvSpPr>
            <p:spPr>
              <a:xfrm flipV="1">
                <a:off x="2390859" y="1770872"/>
                <a:ext cx="540352"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61" name="Rectangle 60"/>
              <p:cNvSpPr/>
              <p:nvPr/>
            </p:nvSpPr>
            <p:spPr>
              <a:xfrm flipV="1">
                <a:off x="3025595" y="1770872"/>
                <a:ext cx="540352"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62" name="Rectangle 61"/>
              <p:cNvSpPr/>
              <p:nvPr/>
            </p:nvSpPr>
            <p:spPr>
              <a:xfrm flipV="1">
                <a:off x="3641289" y="1770872"/>
                <a:ext cx="540352"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63" name="Rectangle 62"/>
              <p:cNvSpPr/>
              <p:nvPr/>
            </p:nvSpPr>
            <p:spPr>
              <a:xfrm flipV="1">
                <a:off x="4256853" y="1770872"/>
                <a:ext cx="540352"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64" name="Rectangle 63"/>
              <p:cNvSpPr/>
              <p:nvPr/>
            </p:nvSpPr>
            <p:spPr>
              <a:xfrm flipV="1">
                <a:off x="4866478" y="1770872"/>
                <a:ext cx="540352"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sp>
          <p:nvSpPr>
            <p:cNvPr id="57" name="TextBox 56"/>
            <p:cNvSpPr txBox="1"/>
            <p:nvPr/>
          </p:nvSpPr>
          <p:spPr>
            <a:xfrm>
              <a:off x="6575451" y="1662541"/>
              <a:ext cx="13142227" cy="2400658"/>
            </a:xfrm>
            <a:prstGeom prst="rect">
              <a:avLst/>
            </a:prstGeom>
            <a:noFill/>
          </p:spPr>
          <p:txBody>
            <a:bodyPr wrap="square" rtlCol="0">
              <a:spAutoFit/>
            </a:bodyPr>
            <a:lstStyle/>
            <a:p>
              <a:pPr algn="ctr"/>
              <a:r>
                <a:rPr lang="en-US" sz="1800" dirty="0">
                  <a:solidFill>
                    <a:schemeClr val="bg1"/>
                  </a:solidFill>
                  <a:cs typeface="Calibri Light"/>
                </a:rPr>
                <a:t>The Commission has </a:t>
              </a:r>
              <a:r>
                <a:rPr lang="en-US" sz="1800" dirty="0">
                  <a:solidFill>
                    <a:schemeClr val="bg1"/>
                  </a:solidFill>
                </a:rPr>
                <a:t>the following Commands, which service the various zones where they are located:</a:t>
              </a:r>
            </a:p>
            <a:p>
              <a:pPr algn="ctr"/>
              <a:endParaRPr lang="id-ID" sz="1800" dirty="0">
                <a:solidFill>
                  <a:schemeClr val="bg1"/>
                </a:solidFill>
                <a:cs typeface="Calibri Light"/>
              </a:endParaRPr>
            </a:p>
          </p:txBody>
        </p:sp>
      </p:grpSp>
      <p:pic>
        <p:nvPicPr>
          <p:cNvPr id="27"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54415" y="6023113"/>
            <a:ext cx="627434" cy="627434"/>
          </a:xfrm>
          <a:prstGeom prst="rect">
            <a:avLst/>
          </a:prstGeom>
          <a:noFill/>
          <a:ln>
            <a:noFill/>
            <a:headEnd/>
            <a:tailEnd/>
          </a:ln>
        </p:spPr>
      </p:pic>
      <p:sp>
        <p:nvSpPr>
          <p:cNvPr id="29" name="TextBox 28"/>
          <p:cNvSpPr txBox="1"/>
          <p:nvPr/>
        </p:nvSpPr>
        <p:spPr>
          <a:xfrm>
            <a:off x="180526" y="2250740"/>
            <a:ext cx="3792455" cy="339277"/>
          </a:xfrm>
          <a:prstGeom prst="rect">
            <a:avLst/>
          </a:prstGeom>
          <a:noFill/>
        </p:spPr>
        <p:txBody>
          <a:bodyPr wrap="square" lIns="92156" tIns="46078" rIns="92156" bIns="46078" rtlCol="0">
            <a:spAutoFit/>
          </a:bodyPr>
          <a:lstStyle/>
          <a:p>
            <a:r>
              <a:rPr lang="en-US" sz="1600" b="1" dirty="0">
                <a:solidFill>
                  <a:schemeClr val="bg1"/>
                </a:solidFill>
              </a:rPr>
              <a:t>Benin Command: </a:t>
            </a:r>
            <a:r>
              <a:rPr lang="en-US" sz="1000" b="1" i="1" dirty="0">
                <a:solidFill>
                  <a:schemeClr val="bg1"/>
                </a:solidFill>
              </a:rPr>
              <a:t>Edo, Delta and Ondo</a:t>
            </a:r>
          </a:p>
        </p:txBody>
      </p:sp>
      <p:sp>
        <p:nvSpPr>
          <p:cNvPr id="31" name="TextBox 30"/>
          <p:cNvSpPr txBox="1"/>
          <p:nvPr/>
        </p:nvSpPr>
        <p:spPr>
          <a:xfrm>
            <a:off x="180525" y="2562998"/>
            <a:ext cx="4077501" cy="339277"/>
          </a:xfrm>
          <a:prstGeom prst="rect">
            <a:avLst/>
          </a:prstGeom>
          <a:noFill/>
        </p:spPr>
        <p:txBody>
          <a:bodyPr wrap="square" lIns="92156" tIns="46078" rIns="92156" bIns="46078" rtlCol="0">
            <a:spAutoFit/>
          </a:bodyPr>
          <a:lstStyle/>
          <a:p>
            <a:r>
              <a:rPr lang="en-US" sz="1600" b="1" dirty="0">
                <a:solidFill>
                  <a:schemeClr val="bg1"/>
                </a:solidFill>
              </a:rPr>
              <a:t>Enugu Command: </a:t>
            </a:r>
            <a:r>
              <a:rPr lang="en-US" sz="1000" b="1" i="1" dirty="0">
                <a:solidFill>
                  <a:schemeClr val="bg1"/>
                </a:solidFill>
              </a:rPr>
              <a:t>Enugu, </a:t>
            </a:r>
            <a:r>
              <a:rPr lang="en-US" sz="1000" b="1" i="1" dirty="0" err="1">
                <a:solidFill>
                  <a:schemeClr val="bg1"/>
                </a:solidFill>
              </a:rPr>
              <a:t>Ebonyi</a:t>
            </a:r>
            <a:r>
              <a:rPr lang="en-US" sz="1000" b="1" i="1" dirty="0">
                <a:solidFill>
                  <a:schemeClr val="bg1"/>
                </a:solidFill>
              </a:rPr>
              <a:t>, Anambra and Imo</a:t>
            </a:r>
            <a:endParaRPr lang="en-US" sz="1000" i="1" dirty="0">
              <a:solidFill>
                <a:schemeClr val="bg1"/>
              </a:solidFill>
            </a:endParaRPr>
          </a:p>
        </p:txBody>
      </p:sp>
      <p:sp>
        <p:nvSpPr>
          <p:cNvPr id="34" name="TextBox 33"/>
          <p:cNvSpPr txBox="1"/>
          <p:nvPr/>
        </p:nvSpPr>
        <p:spPr>
          <a:xfrm>
            <a:off x="180524" y="2839547"/>
            <a:ext cx="4062280" cy="339277"/>
          </a:xfrm>
          <a:prstGeom prst="rect">
            <a:avLst/>
          </a:prstGeom>
          <a:noFill/>
        </p:spPr>
        <p:txBody>
          <a:bodyPr wrap="square" lIns="92156" tIns="46078" rIns="92156" bIns="46078" rtlCol="0">
            <a:spAutoFit/>
          </a:bodyPr>
          <a:lstStyle/>
          <a:p>
            <a:r>
              <a:rPr lang="en-US" sz="1600" b="1" dirty="0" err="1">
                <a:solidFill>
                  <a:schemeClr val="bg1"/>
                </a:solidFill>
              </a:rPr>
              <a:t>Gombe</a:t>
            </a:r>
            <a:r>
              <a:rPr lang="en-US" sz="1600" b="1" dirty="0">
                <a:solidFill>
                  <a:schemeClr val="bg1"/>
                </a:solidFill>
              </a:rPr>
              <a:t> Command: </a:t>
            </a:r>
            <a:r>
              <a:rPr lang="en-US" sz="1000" b="1" i="1" dirty="0" err="1">
                <a:solidFill>
                  <a:schemeClr val="bg1"/>
                </a:solidFill>
              </a:rPr>
              <a:t>Gombe</a:t>
            </a:r>
            <a:r>
              <a:rPr lang="en-US" sz="1000" b="1" i="1" dirty="0">
                <a:solidFill>
                  <a:schemeClr val="bg1"/>
                </a:solidFill>
              </a:rPr>
              <a:t>, Adamawa and Bauchi</a:t>
            </a:r>
            <a:endParaRPr lang="en-US" sz="1600" dirty="0">
              <a:solidFill>
                <a:schemeClr val="bg1"/>
              </a:solidFill>
            </a:endParaRPr>
          </a:p>
        </p:txBody>
      </p:sp>
      <p:sp>
        <p:nvSpPr>
          <p:cNvPr id="36" name="TextBox 35"/>
          <p:cNvSpPr txBox="1"/>
          <p:nvPr/>
        </p:nvSpPr>
        <p:spPr>
          <a:xfrm>
            <a:off x="204834" y="3183803"/>
            <a:ext cx="4037970" cy="339277"/>
          </a:xfrm>
          <a:prstGeom prst="rect">
            <a:avLst/>
          </a:prstGeom>
          <a:noFill/>
        </p:spPr>
        <p:txBody>
          <a:bodyPr wrap="square" lIns="92156" tIns="46078" rIns="92156" bIns="46078" rtlCol="0">
            <a:spAutoFit/>
          </a:bodyPr>
          <a:lstStyle/>
          <a:p>
            <a:r>
              <a:rPr lang="en-US" sz="1600" b="1" dirty="0">
                <a:solidFill>
                  <a:schemeClr val="bg1"/>
                </a:solidFill>
              </a:rPr>
              <a:t>Ibadan Command:  </a:t>
            </a:r>
            <a:r>
              <a:rPr lang="en-US" sz="1000" b="1" i="1" dirty="0">
                <a:solidFill>
                  <a:schemeClr val="bg1"/>
                </a:solidFill>
              </a:rPr>
              <a:t>Oyo, Osun and </a:t>
            </a:r>
            <a:r>
              <a:rPr lang="en-US" sz="1000" b="1" i="1" dirty="0" err="1">
                <a:solidFill>
                  <a:schemeClr val="bg1"/>
                </a:solidFill>
              </a:rPr>
              <a:t>Ekiti</a:t>
            </a:r>
            <a:endParaRPr lang="en-US" sz="1000" dirty="0">
              <a:solidFill>
                <a:schemeClr val="bg1"/>
              </a:solidFill>
            </a:endParaRPr>
          </a:p>
        </p:txBody>
      </p:sp>
      <p:sp>
        <p:nvSpPr>
          <p:cNvPr id="38" name="TextBox 37"/>
          <p:cNvSpPr txBox="1"/>
          <p:nvPr/>
        </p:nvSpPr>
        <p:spPr>
          <a:xfrm>
            <a:off x="220056" y="3469746"/>
            <a:ext cx="4037970" cy="339277"/>
          </a:xfrm>
          <a:prstGeom prst="rect">
            <a:avLst/>
          </a:prstGeom>
          <a:noFill/>
        </p:spPr>
        <p:txBody>
          <a:bodyPr wrap="square" lIns="92156" tIns="46078" rIns="92156" bIns="46078" rtlCol="0">
            <a:spAutoFit/>
          </a:bodyPr>
          <a:lstStyle/>
          <a:p>
            <a:r>
              <a:rPr lang="en-US" sz="1600" b="1" dirty="0">
                <a:solidFill>
                  <a:schemeClr val="bg1"/>
                </a:solidFill>
              </a:rPr>
              <a:t>Ilorin Command: </a:t>
            </a:r>
            <a:r>
              <a:rPr lang="en-US" sz="1000" b="1" i="1" dirty="0" err="1">
                <a:solidFill>
                  <a:schemeClr val="bg1"/>
                </a:solidFill>
              </a:rPr>
              <a:t>Kwara</a:t>
            </a:r>
            <a:r>
              <a:rPr lang="en-US" sz="1000" b="1" i="1" dirty="0">
                <a:solidFill>
                  <a:schemeClr val="bg1"/>
                </a:solidFill>
              </a:rPr>
              <a:t> and </a:t>
            </a:r>
            <a:r>
              <a:rPr lang="en-US" sz="1000" b="1" i="1" dirty="0" err="1">
                <a:solidFill>
                  <a:schemeClr val="bg1"/>
                </a:solidFill>
              </a:rPr>
              <a:t>Kogi</a:t>
            </a:r>
            <a:endParaRPr lang="en-US" sz="1000" i="1" dirty="0">
              <a:solidFill>
                <a:schemeClr val="bg1"/>
              </a:solidFill>
            </a:endParaRPr>
          </a:p>
        </p:txBody>
      </p:sp>
      <p:sp>
        <p:nvSpPr>
          <p:cNvPr id="40" name="TextBox 39"/>
          <p:cNvSpPr txBox="1"/>
          <p:nvPr/>
        </p:nvSpPr>
        <p:spPr>
          <a:xfrm>
            <a:off x="207451" y="3804863"/>
            <a:ext cx="4037970" cy="339277"/>
          </a:xfrm>
          <a:prstGeom prst="rect">
            <a:avLst/>
          </a:prstGeom>
          <a:noFill/>
        </p:spPr>
        <p:txBody>
          <a:bodyPr wrap="square" lIns="92156" tIns="46078" rIns="92156" bIns="46078" rtlCol="0">
            <a:spAutoFit/>
          </a:bodyPr>
          <a:lstStyle/>
          <a:p>
            <a:r>
              <a:rPr lang="en-US" sz="1600" b="1" dirty="0">
                <a:solidFill>
                  <a:schemeClr val="bg1"/>
                </a:solidFill>
              </a:rPr>
              <a:t>Kaduna Command: </a:t>
            </a:r>
            <a:r>
              <a:rPr lang="en-US" sz="1000" b="1" i="1" dirty="0">
                <a:solidFill>
                  <a:schemeClr val="bg1"/>
                </a:solidFill>
              </a:rPr>
              <a:t>Kaduna and Niger</a:t>
            </a:r>
            <a:endParaRPr lang="en-US" sz="1600" i="1" dirty="0">
              <a:solidFill>
                <a:schemeClr val="bg1"/>
              </a:solidFill>
            </a:endParaRPr>
          </a:p>
        </p:txBody>
      </p:sp>
      <p:sp>
        <p:nvSpPr>
          <p:cNvPr id="42" name="TextBox 41"/>
          <p:cNvSpPr txBox="1"/>
          <p:nvPr/>
        </p:nvSpPr>
        <p:spPr>
          <a:xfrm>
            <a:off x="224077" y="4131583"/>
            <a:ext cx="4037970" cy="339277"/>
          </a:xfrm>
          <a:prstGeom prst="rect">
            <a:avLst/>
          </a:prstGeom>
          <a:noFill/>
        </p:spPr>
        <p:txBody>
          <a:bodyPr wrap="square" lIns="92156" tIns="46078" rIns="92156" bIns="46078" rtlCol="0">
            <a:spAutoFit/>
          </a:bodyPr>
          <a:lstStyle/>
          <a:p>
            <a:r>
              <a:rPr lang="en-US" sz="1600" b="1" dirty="0">
                <a:solidFill>
                  <a:schemeClr val="bg1"/>
                </a:solidFill>
              </a:rPr>
              <a:t>Kano Command: </a:t>
            </a:r>
            <a:r>
              <a:rPr lang="en-US" sz="1000" b="1" i="1" dirty="0">
                <a:solidFill>
                  <a:schemeClr val="bg1"/>
                </a:solidFill>
              </a:rPr>
              <a:t>Kano, </a:t>
            </a:r>
            <a:r>
              <a:rPr lang="en-US" sz="1000" b="1" i="1" dirty="0" err="1">
                <a:solidFill>
                  <a:schemeClr val="bg1"/>
                </a:solidFill>
              </a:rPr>
              <a:t>Jigawa</a:t>
            </a:r>
            <a:r>
              <a:rPr lang="en-US" sz="1000" b="1" i="1" dirty="0">
                <a:solidFill>
                  <a:schemeClr val="bg1"/>
                </a:solidFill>
              </a:rPr>
              <a:t> and </a:t>
            </a:r>
            <a:r>
              <a:rPr lang="en-US" sz="1000" b="1" i="1" dirty="0" err="1">
                <a:solidFill>
                  <a:schemeClr val="bg1"/>
                </a:solidFill>
              </a:rPr>
              <a:t>Katsina</a:t>
            </a:r>
            <a:endParaRPr lang="en-US" sz="1600" i="1" dirty="0">
              <a:solidFill>
                <a:schemeClr val="bg1"/>
              </a:solidFill>
            </a:endParaRPr>
          </a:p>
        </p:txBody>
      </p:sp>
      <p:sp>
        <p:nvSpPr>
          <p:cNvPr id="44" name="TextBox 43"/>
          <p:cNvSpPr txBox="1"/>
          <p:nvPr/>
        </p:nvSpPr>
        <p:spPr>
          <a:xfrm>
            <a:off x="207451" y="4470860"/>
            <a:ext cx="4037970" cy="339277"/>
          </a:xfrm>
          <a:prstGeom prst="rect">
            <a:avLst/>
          </a:prstGeom>
          <a:noFill/>
        </p:spPr>
        <p:txBody>
          <a:bodyPr wrap="square" lIns="92156" tIns="46078" rIns="92156" bIns="46078" rtlCol="0">
            <a:spAutoFit/>
          </a:bodyPr>
          <a:lstStyle/>
          <a:p>
            <a:r>
              <a:rPr lang="en-US" sz="1600" b="1" dirty="0">
                <a:solidFill>
                  <a:schemeClr val="bg1"/>
                </a:solidFill>
              </a:rPr>
              <a:t>Lagos Command: </a:t>
            </a:r>
            <a:r>
              <a:rPr lang="en-US" sz="1000" b="1" i="1" dirty="0">
                <a:solidFill>
                  <a:schemeClr val="bg1"/>
                </a:solidFill>
              </a:rPr>
              <a:t>Lagos and Ogun</a:t>
            </a:r>
            <a:endParaRPr lang="en-US" sz="1600" b="1" i="1" dirty="0">
              <a:solidFill>
                <a:schemeClr val="bg1"/>
              </a:solidFill>
            </a:endParaRPr>
          </a:p>
        </p:txBody>
      </p:sp>
      <p:sp>
        <p:nvSpPr>
          <p:cNvPr id="46" name="TextBox 45"/>
          <p:cNvSpPr txBox="1"/>
          <p:nvPr/>
        </p:nvSpPr>
        <p:spPr>
          <a:xfrm>
            <a:off x="215764" y="4778979"/>
            <a:ext cx="4037970" cy="339277"/>
          </a:xfrm>
          <a:prstGeom prst="rect">
            <a:avLst/>
          </a:prstGeom>
          <a:noFill/>
        </p:spPr>
        <p:txBody>
          <a:bodyPr wrap="square" lIns="92156" tIns="46078" rIns="92156" bIns="46078" rtlCol="0">
            <a:spAutoFit/>
          </a:bodyPr>
          <a:lstStyle/>
          <a:p>
            <a:r>
              <a:rPr lang="en-US" sz="1600" b="1" dirty="0">
                <a:solidFill>
                  <a:schemeClr val="bg1"/>
                </a:solidFill>
              </a:rPr>
              <a:t>Maiduguri Command: </a:t>
            </a:r>
            <a:r>
              <a:rPr lang="en-US" sz="1000" b="1" i="1" dirty="0" err="1">
                <a:solidFill>
                  <a:schemeClr val="bg1"/>
                </a:solidFill>
              </a:rPr>
              <a:t>Borno</a:t>
            </a:r>
            <a:r>
              <a:rPr lang="en-US" sz="1000" b="1" i="1" dirty="0">
                <a:solidFill>
                  <a:schemeClr val="bg1"/>
                </a:solidFill>
              </a:rPr>
              <a:t> and </a:t>
            </a:r>
            <a:r>
              <a:rPr lang="en-US" sz="1000" b="1" i="1" dirty="0" err="1">
                <a:solidFill>
                  <a:schemeClr val="bg1"/>
                </a:solidFill>
              </a:rPr>
              <a:t>Yobe</a:t>
            </a:r>
            <a:endParaRPr lang="en-US" sz="1000" i="1" dirty="0">
              <a:solidFill>
                <a:schemeClr val="bg1"/>
              </a:solidFill>
            </a:endParaRPr>
          </a:p>
        </p:txBody>
      </p:sp>
      <p:sp>
        <p:nvSpPr>
          <p:cNvPr id="48" name="TextBox 47"/>
          <p:cNvSpPr txBox="1"/>
          <p:nvPr/>
        </p:nvSpPr>
        <p:spPr>
          <a:xfrm>
            <a:off x="207451" y="5112350"/>
            <a:ext cx="4037970" cy="339277"/>
          </a:xfrm>
          <a:prstGeom prst="rect">
            <a:avLst/>
          </a:prstGeom>
          <a:noFill/>
        </p:spPr>
        <p:txBody>
          <a:bodyPr wrap="square" lIns="92156" tIns="46078" rIns="92156" bIns="46078" rtlCol="0">
            <a:spAutoFit/>
          </a:bodyPr>
          <a:lstStyle/>
          <a:p>
            <a:r>
              <a:rPr lang="en-US" sz="1600" b="1" dirty="0" err="1">
                <a:solidFill>
                  <a:schemeClr val="bg1"/>
                </a:solidFill>
              </a:rPr>
              <a:t>Makurdi</a:t>
            </a:r>
            <a:r>
              <a:rPr lang="en-US" sz="1600" b="1" dirty="0">
                <a:solidFill>
                  <a:schemeClr val="bg1"/>
                </a:solidFill>
              </a:rPr>
              <a:t> Command: </a:t>
            </a:r>
            <a:r>
              <a:rPr lang="en-US" sz="1000" b="1" i="1" dirty="0">
                <a:solidFill>
                  <a:schemeClr val="bg1"/>
                </a:solidFill>
              </a:rPr>
              <a:t>Benue, Taraba and Plateau</a:t>
            </a:r>
            <a:endParaRPr lang="en-US" sz="1600" i="1" dirty="0">
              <a:solidFill>
                <a:schemeClr val="bg1"/>
              </a:solidFill>
            </a:endParaRPr>
          </a:p>
        </p:txBody>
      </p:sp>
      <p:sp>
        <p:nvSpPr>
          <p:cNvPr id="50" name="TextBox 49"/>
          <p:cNvSpPr txBox="1"/>
          <p:nvPr/>
        </p:nvSpPr>
        <p:spPr>
          <a:xfrm>
            <a:off x="215764" y="5459325"/>
            <a:ext cx="4037970" cy="500860"/>
          </a:xfrm>
          <a:prstGeom prst="rect">
            <a:avLst/>
          </a:prstGeom>
          <a:noFill/>
        </p:spPr>
        <p:txBody>
          <a:bodyPr wrap="square" lIns="92156" tIns="46078" rIns="92156" bIns="46078" rtlCol="0">
            <a:spAutoFit/>
          </a:bodyPr>
          <a:lstStyle/>
          <a:p>
            <a:r>
              <a:rPr lang="en-US" sz="1600" b="1" dirty="0">
                <a:solidFill>
                  <a:schemeClr val="bg1"/>
                </a:solidFill>
              </a:rPr>
              <a:t>Port Harcourt Command: </a:t>
            </a:r>
            <a:r>
              <a:rPr lang="en-US" sz="1000" b="1" i="1" dirty="0">
                <a:solidFill>
                  <a:schemeClr val="bg1"/>
                </a:solidFill>
              </a:rPr>
              <a:t>Rivers, </a:t>
            </a:r>
            <a:r>
              <a:rPr lang="en-US" sz="1000" b="1" i="1" dirty="0" err="1">
                <a:solidFill>
                  <a:schemeClr val="bg1"/>
                </a:solidFill>
              </a:rPr>
              <a:t>Bayelsa</a:t>
            </a:r>
            <a:r>
              <a:rPr lang="en-US" sz="1000" b="1" i="1" dirty="0">
                <a:solidFill>
                  <a:schemeClr val="bg1"/>
                </a:solidFill>
              </a:rPr>
              <a:t> and </a:t>
            </a:r>
            <a:r>
              <a:rPr lang="en-US" sz="1000" b="1" i="1" dirty="0" err="1">
                <a:solidFill>
                  <a:schemeClr val="bg1"/>
                </a:solidFill>
              </a:rPr>
              <a:t>Abia</a:t>
            </a:r>
            <a:endParaRPr lang="en-US" sz="1000" i="1" dirty="0">
              <a:solidFill>
                <a:schemeClr val="bg1"/>
              </a:solidFill>
            </a:endParaRPr>
          </a:p>
        </p:txBody>
      </p:sp>
      <p:sp>
        <p:nvSpPr>
          <p:cNvPr id="52" name="TextBox 51"/>
          <p:cNvSpPr txBox="1"/>
          <p:nvPr/>
        </p:nvSpPr>
        <p:spPr>
          <a:xfrm>
            <a:off x="215764" y="5863450"/>
            <a:ext cx="4037970" cy="339277"/>
          </a:xfrm>
          <a:prstGeom prst="rect">
            <a:avLst/>
          </a:prstGeom>
          <a:noFill/>
        </p:spPr>
        <p:txBody>
          <a:bodyPr wrap="square" lIns="92156" tIns="46078" rIns="92156" bIns="46078" rtlCol="0">
            <a:spAutoFit/>
          </a:bodyPr>
          <a:lstStyle/>
          <a:p>
            <a:r>
              <a:rPr lang="en-US" sz="1600" b="1" dirty="0" err="1">
                <a:solidFill>
                  <a:schemeClr val="bg1"/>
                </a:solidFill>
              </a:rPr>
              <a:t>Sokoto</a:t>
            </a:r>
            <a:r>
              <a:rPr lang="en-US" sz="1600" b="1" dirty="0">
                <a:solidFill>
                  <a:schemeClr val="bg1"/>
                </a:solidFill>
              </a:rPr>
              <a:t> Command: </a:t>
            </a:r>
            <a:r>
              <a:rPr lang="en-US" sz="1000" b="1" i="1" dirty="0" err="1">
                <a:solidFill>
                  <a:schemeClr val="bg1"/>
                </a:solidFill>
              </a:rPr>
              <a:t>Sokoto</a:t>
            </a:r>
            <a:r>
              <a:rPr lang="en-US" sz="1000" b="1" i="1" dirty="0">
                <a:solidFill>
                  <a:schemeClr val="bg1"/>
                </a:solidFill>
              </a:rPr>
              <a:t>, </a:t>
            </a:r>
            <a:r>
              <a:rPr lang="en-US" sz="1000" b="1" i="1" dirty="0" err="1">
                <a:solidFill>
                  <a:schemeClr val="bg1"/>
                </a:solidFill>
              </a:rPr>
              <a:t>Kebbi</a:t>
            </a:r>
            <a:r>
              <a:rPr lang="en-US" sz="1000" b="1" i="1" dirty="0">
                <a:solidFill>
                  <a:schemeClr val="bg1"/>
                </a:solidFill>
              </a:rPr>
              <a:t> and </a:t>
            </a:r>
            <a:r>
              <a:rPr lang="en-US" sz="1000" b="1" i="1" dirty="0" err="1">
                <a:solidFill>
                  <a:schemeClr val="bg1"/>
                </a:solidFill>
              </a:rPr>
              <a:t>Zamfara</a:t>
            </a:r>
            <a:endParaRPr lang="en-US" sz="1600" i="1" dirty="0">
              <a:solidFill>
                <a:schemeClr val="bg1"/>
              </a:solidFill>
            </a:endParaRPr>
          </a:p>
        </p:txBody>
      </p:sp>
      <p:sp>
        <p:nvSpPr>
          <p:cNvPr id="53" name="TextBox 52"/>
          <p:cNvSpPr txBox="1"/>
          <p:nvPr/>
        </p:nvSpPr>
        <p:spPr>
          <a:xfrm>
            <a:off x="224077" y="6196821"/>
            <a:ext cx="4037970" cy="339277"/>
          </a:xfrm>
          <a:prstGeom prst="rect">
            <a:avLst/>
          </a:prstGeom>
          <a:noFill/>
        </p:spPr>
        <p:txBody>
          <a:bodyPr wrap="square" lIns="92156" tIns="46078" rIns="92156" bIns="46078" rtlCol="0">
            <a:spAutoFit/>
          </a:bodyPr>
          <a:lstStyle/>
          <a:p>
            <a:r>
              <a:rPr lang="en-US" sz="1600" b="1" dirty="0" err="1">
                <a:solidFill>
                  <a:schemeClr val="bg1"/>
                </a:solidFill>
              </a:rPr>
              <a:t>Uyo</a:t>
            </a:r>
            <a:r>
              <a:rPr lang="en-US" sz="1600" b="1" dirty="0">
                <a:solidFill>
                  <a:schemeClr val="bg1"/>
                </a:solidFill>
              </a:rPr>
              <a:t> Command: </a:t>
            </a:r>
            <a:r>
              <a:rPr lang="en-US" sz="1000" b="1" i="1" dirty="0" err="1">
                <a:solidFill>
                  <a:schemeClr val="bg1"/>
                </a:solidFill>
              </a:rPr>
              <a:t>Akwa</a:t>
            </a:r>
            <a:r>
              <a:rPr lang="en-US" sz="1000" b="1" i="1" dirty="0">
                <a:solidFill>
                  <a:schemeClr val="bg1"/>
                </a:solidFill>
              </a:rPr>
              <a:t> </a:t>
            </a:r>
            <a:r>
              <a:rPr lang="en-US" sz="1000" b="1" i="1" dirty="0" err="1">
                <a:solidFill>
                  <a:schemeClr val="bg1"/>
                </a:solidFill>
              </a:rPr>
              <a:t>Ibom</a:t>
            </a:r>
            <a:r>
              <a:rPr lang="en-US" sz="1000" b="1" i="1" dirty="0">
                <a:solidFill>
                  <a:schemeClr val="bg1"/>
                </a:solidFill>
              </a:rPr>
              <a:t> and Cross River</a:t>
            </a:r>
            <a:endParaRPr lang="en-US" sz="1000" i="1" dirty="0">
              <a:solidFill>
                <a:schemeClr val="bg1"/>
              </a:solidFill>
            </a:endParaRPr>
          </a:p>
        </p:txBody>
      </p:sp>
      <p:sp>
        <p:nvSpPr>
          <p:cNvPr id="55" name="Round Same Side Corner Rectangle 54"/>
          <p:cNvSpPr/>
          <p:nvPr/>
        </p:nvSpPr>
        <p:spPr>
          <a:xfrm rot="10800000" flipH="1">
            <a:off x="143300" y="2328346"/>
            <a:ext cx="45720" cy="202087"/>
          </a:xfrm>
          <a:prstGeom prst="round2SameRect">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sp>
        <p:nvSpPr>
          <p:cNvPr id="56" name="Round Same Side Corner Rectangle 55"/>
          <p:cNvSpPr/>
          <p:nvPr/>
        </p:nvSpPr>
        <p:spPr>
          <a:xfrm rot="10800000" flipH="1">
            <a:off x="143299" y="2622198"/>
            <a:ext cx="45720" cy="202087"/>
          </a:xfrm>
          <a:prstGeom prst="round2SameRect">
            <a:avLst>
              <a:gd name="adj1" fmla="val 50000"/>
              <a:gd name="adj2"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sp>
        <p:nvSpPr>
          <p:cNvPr id="65" name="Round Same Side Corner Rectangle 64"/>
          <p:cNvSpPr/>
          <p:nvPr/>
        </p:nvSpPr>
        <p:spPr>
          <a:xfrm rot="10800000" flipH="1">
            <a:off x="143299" y="2916050"/>
            <a:ext cx="45720" cy="202087"/>
          </a:xfrm>
          <a:prstGeom prst="round2SameRect">
            <a:avLst>
              <a:gd name="adj1" fmla="val 50000"/>
              <a:gd name="adj2"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sp>
        <p:nvSpPr>
          <p:cNvPr id="66" name="Round Same Side Corner Rectangle 65"/>
          <p:cNvSpPr/>
          <p:nvPr/>
        </p:nvSpPr>
        <p:spPr>
          <a:xfrm rot="10800000" flipH="1">
            <a:off x="143299" y="3255117"/>
            <a:ext cx="45720" cy="202087"/>
          </a:xfrm>
          <a:prstGeom prst="round2SameRect">
            <a:avLst>
              <a:gd name="adj1" fmla="val 50000"/>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sp>
        <p:nvSpPr>
          <p:cNvPr id="67" name="Round Same Side Corner Rectangle 66"/>
          <p:cNvSpPr/>
          <p:nvPr/>
        </p:nvSpPr>
        <p:spPr>
          <a:xfrm rot="10800000" flipH="1">
            <a:off x="143299" y="3540687"/>
            <a:ext cx="45720" cy="202087"/>
          </a:xfrm>
          <a:prstGeom prst="round2SameRect">
            <a:avLst>
              <a:gd name="adj1" fmla="val 50000"/>
              <a:gd name="adj2"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sp>
        <p:nvSpPr>
          <p:cNvPr id="68" name="Round Same Side Corner Rectangle 67"/>
          <p:cNvSpPr/>
          <p:nvPr/>
        </p:nvSpPr>
        <p:spPr>
          <a:xfrm rot="10800000" flipH="1">
            <a:off x="143299" y="3881817"/>
            <a:ext cx="45720" cy="202087"/>
          </a:xfrm>
          <a:prstGeom prst="round2SameRect">
            <a:avLst>
              <a:gd name="adj1" fmla="val 50000"/>
              <a:gd name="adj2"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sp>
        <p:nvSpPr>
          <p:cNvPr id="69" name="Round Same Side Corner Rectangle 68"/>
          <p:cNvSpPr/>
          <p:nvPr/>
        </p:nvSpPr>
        <p:spPr>
          <a:xfrm rot="10800000" flipH="1">
            <a:off x="143300" y="4211498"/>
            <a:ext cx="45720" cy="202087"/>
          </a:xfrm>
          <a:prstGeom prst="round2SameRect">
            <a:avLst>
              <a:gd name="adj1" fmla="val 50000"/>
              <a:gd name="adj2"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sp>
        <p:nvSpPr>
          <p:cNvPr id="70" name="Round Same Side Corner Rectangle 69"/>
          <p:cNvSpPr/>
          <p:nvPr/>
        </p:nvSpPr>
        <p:spPr>
          <a:xfrm rot="10800000" flipH="1">
            <a:off x="143299" y="4544348"/>
            <a:ext cx="45720" cy="202087"/>
          </a:xfrm>
          <a:prstGeom prst="round2SameRect">
            <a:avLst>
              <a:gd name="adj1" fmla="val 50000"/>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sp>
        <p:nvSpPr>
          <p:cNvPr id="71" name="Round Same Side Corner Rectangle 70"/>
          <p:cNvSpPr/>
          <p:nvPr/>
        </p:nvSpPr>
        <p:spPr>
          <a:xfrm rot="10800000" flipH="1">
            <a:off x="143299" y="4847573"/>
            <a:ext cx="45720" cy="202087"/>
          </a:xfrm>
          <a:prstGeom prst="round2SameRect">
            <a:avLst>
              <a:gd name="adj1" fmla="val 50000"/>
              <a:gd name="adj2" fmla="val 50000"/>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sp>
        <p:nvSpPr>
          <p:cNvPr id="72" name="Round Same Side Corner Rectangle 71"/>
          <p:cNvSpPr/>
          <p:nvPr/>
        </p:nvSpPr>
        <p:spPr>
          <a:xfrm rot="10800000" flipH="1">
            <a:off x="143299" y="5189524"/>
            <a:ext cx="45720" cy="202087"/>
          </a:xfrm>
          <a:prstGeom prst="round2SameRect">
            <a:avLst>
              <a:gd name="adj1" fmla="val 50000"/>
              <a:gd name="adj2"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sp>
        <p:nvSpPr>
          <p:cNvPr id="73" name="Round Same Side Corner Rectangle 72"/>
          <p:cNvSpPr/>
          <p:nvPr/>
        </p:nvSpPr>
        <p:spPr>
          <a:xfrm rot="10800000" flipH="1">
            <a:off x="143299" y="5538977"/>
            <a:ext cx="45720" cy="202087"/>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sp>
        <p:nvSpPr>
          <p:cNvPr id="74" name="Round Same Side Corner Rectangle 73"/>
          <p:cNvSpPr/>
          <p:nvPr/>
        </p:nvSpPr>
        <p:spPr>
          <a:xfrm rot="10800000" flipH="1">
            <a:off x="143300" y="5932044"/>
            <a:ext cx="45720" cy="202087"/>
          </a:xfrm>
          <a:prstGeom prst="round2SameRect">
            <a:avLst>
              <a:gd name="adj1" fmla="val 50000"/>
              <a:gd name="adj2" fmla="val 50000"/>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sp>
        <p:nvSpPr>
          <p:cNvPr id="75" name="Round Same Side Corner Rectangle 74"/>
          <p:cNvSpPr/>
          <p:nvPr/>
        </p:nvSpPr>
        <p:spPr>
          <a:xfrm rot="10800000" flipH="1">
            <a:off x="143300" y="6281497"/>
            <a:ext cx="45720" cy="202087"/>
          </a:xfrm>
          <a:prstGeom prst="round2SameRect">
            <a:avLst>
              <a:gd name="adj1" fmla="val 50000"/>
              <a:gd name="adj2"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pic>
        <p:nvPicPr>
          <p:cNvPr id="28" name="Picture 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4288791" y="1554318"/>
            <a:ext cx="4844705" cy="3613673"/>
          </a:xfrm>
          <a:prstGeom prst="rect">
            <a:avLst/>
          </a:prstGeom>
          <a:noFill/>
        </p:spPr>
      </p:pic>
    </p:spTree>
    <p:extLst>
      <p:ext uri="{BB962C8B-B14F-4D97-AF65-F5344CB8AC3E}">
        <p14:creationId xmlns:p14="http://schemas.microsoft.com/office/powerpoint/2010/main" val="376929800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 Same Side Corner Rectangle 32"/>
          <p:cNvSpPr/>
          <p:nvPr/>
        </p:nvSpPr>
        <p:spPr>
          <a:xfrm rot="10800000" flipH="1">
            <a:off x="1235772" y="1934992"/>
            <a:ext cx="45720" cy="3950188"/>
          </a:xfrm>
          <a:prstGeom prst="round2SameRect">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grpSp>
        <p:nvGrpSpPr>
          <p:cNvPr id="2" name="Group 68"/>
          <p:cNvGrpSpPr/>
          <p:nvPr/>
        </p:nvGrpSpPr>
        <p:grpSpPr>
          <a:xfrm>
            <a:off x="682545" y="519615"/>
            <a:ext cx="7853622" cy="735585"/>
            <a:chOff x="1819645" y="930967"/>
            <a:chExt cx="20937538" cy="1119590"/>
          </a:xfrm>
        </p:grpSpPr>
        <p:sp>
          <p:nvSpPr>
            <p:cNvPr id="70" name="TextBox 69"/>
            <p:cNvSpPr txBox="1"/>
            <p:nvPr/>
          </p:nvSpPr>
          <p:spPr>
            <a:xfrm>
              <a:off x="1819645" y="930967"/>
              <a:ext cx="20937538" cy="796362"/>
            </a:xfrm>
            <a:prstGeom prst="rect">
              <a:avLst/>
            </a:prstGeom>
            <a:noFill/>
          </p:spPr>
          <p:txBody>
            <a:bodyPr wrap="square" rtlCol="0">
              <a:spAutoFit/>
            </a:bodyPr>
            <a:lstStyle/>
            <a:p>
              <a:pPr algn="ctr"/>
              <a:r>
                <a:rPr lang="en-US" sz="2800" b="1" dirty="0">
                  <a:solidFill>
                    <a:schemeClr val="tx2"/>
                  </a:solidFill>
                  <a:latin typeface="Lato Regular"/>
                  <a:cs typeface="Lato Regular"/>
                </a:rPr>
                <a:t>Staff Strength</a:t>
              </a:r>
              <a:endParaRPr lang="id-ID" sz="2800" b="1" dirty="0">
                <a:solidFill>
                  <a:schemeClr val="tx2"/>
                </a:solidFill>
                <a:latin typeface="Lato Regular"/>
                <a:cs typeface="Lato Regular"/>
              </a:endParaRPr>
            </a:p>
          </p:txBody>
        </p:sp>
        <p:grpSp>
          <p:nvGrpSpPr>
            <p:cNvPr id="3" name="Group 70"/>
            <p:cNvGrpSpPr/>
            <p:nvPr/>
          </p:nvGrpSpPr>
          <p:grpSpPr>
            <a:xfrm>
              <a:off x="10842089" y="1977406"/>
              <a:ext cx="2738812" cy="73151"/>
              <a:chOff x="1775295" y="2020905"/>
              <a:chExt cx="3631535" cy="45719"/>
            </a:xfrm>
          </p:grpSpPr>
          <p:sp>
            <p:nvSpPr>
              <p:cNvPr id="73" name="Rectangle 72"/>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4" name="Rectangle 73"/>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3" name="Rectangle 92"/>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23" name="Rectangle 122"/>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31" name="Rectangle 130"/>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32" name="Rectangle 131"/>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grpSp>
      <p:pic>
        <p:nvPicPr>
          <p:cNvPr id="15"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169" y="6023113"/>
            <a:ext cx="627434" cy="627434"/>
          </a:xfrm>
          <a:prstGeom prst="rect">
            <a:avLst/>
          </a:prstGeom>
          <a:noFill/>
          <a:ln>
            <a:noFill/>
            <a:headEnd/>
            <a:tailEnd/>
          </a:ln>
        </p:spPr>
      </p:pic>
      <p:graphicFrame>
        <p:nvGraphicFramePr>
          <p:cNvPr id="14" name="Table 13"/>
          <p:cNvGraphicFramePr>
            <a:graphicFrameLocks noGrp="1"/>
          </p:cNvGraphicFramePr>
          <p:nvPr>
            <p:extLst>
              <p:ext uri="{D42A27DB-BD31-4B8C-83A1-F6EECF244321}">
                <p14:modId xmlns:p14="http://schemas.microsoft.com/office/powerpoint/2010/main" val="3858786739"/>
              </p:ext>
            </p:extLst>
          </p:nvPr>
        </p:nvGraphicFramePr>
        <p:xfrm>
          <a:off x="1454726" y="1611339"/>
          <a:ext cx="7298575" cy="4411772"/>
        </p:xfrm>
        <a:graphic>
          <a:graphicData uri="http://schemas.openxmlformats.org/drawingml/2006/table">
            <a:tbl>
              <a:tblPr>
                <a:tableStyleId>{5C22544A-7EE6-4342-B048-85BDC9FD1C3A}</a:tableStyleId>
              </a:tblPr>
              <a:tblGrid>
                <a:gridCol w="1064030">
                  <a:extLst>
                    <a:ext uri="{9D8B030D-6E8A-4147-A177-3AD203B41FA5}">
                      <a16:colId xmlns:a16="http://schemas.microsoft.com/office/drawing/2014/main" val="3384315361"/>
                    </a:ext>
                  </a:extLst>
                </a:gridCol>
                <a:gridCol w="2931298">
                  <a:extLst>
                    <a:ext uri="{9D8B030D-6E8A-4147-A177-3AD203B41FA5}">
                      <a16:colId xmlns:a16="http://schemas.microsoft.com/office/drawing/2014/main" val="1425439420"/>
                    </a:ext>
                  </a:extLst>
                </a:gridCol>
                <a:gridCol w="3303247">
                  <a:extLst>
                    <a:ext uri="{9D8B030D-6E8A-4147-A177-3AD203B41FA5}">
                      <a16:colId xmlns:a16="http://schemas.microsoft.com/office/drawing/2014/main" val="1852616256"/>
                    </a:ext>
                  </a:extLst>
                </a:gridCol>
              </a:tblGrid>
              <a:tr h="1615332">
                <a:tc>
                  <a:txBody>
                    <a:bodyPr/>
                    <a:lstStyle/>
                    <a:p>
                      <a:pPr algn="ctr" fontAlgn="ctr"/>
                      <a:r>
                        <a:rPr lang="en-US" sz="2000" b="1" u="none" strike="noStrike">
                          <a:solidFill>
                            <a:schemeClr val="tx1">
                              <a:lumMod val="50000"/>
                            </a:schemeClr>
                          </a:solidFill>
                          <a:effectLst/>
                        </a:rPr>
                        <a:t>S/N</a:t>
                      </a:r>
                      <a:endParaRPr lang="en-US" sz="2000" b="1" i="0" u="none" strike="noStrike">
                        <a:solidFill>
                          <a:schemeClr val="tx1">
                            <a:lumMod val="50000"/>
                          </a:schemeClr>
                        </a:solidFill>
                        <a:effectLst/>
                        <a:latin typeface="Century Gothic" panose="020B0502020202020204" pitchFamily="34" charset="0"/>
                      </a:endParaRPr>
                    </a:p>
                  </a:txBody>
                  <a:tcPr marL="7144" marR="7144" marT="7144" marB="0" anchor="ctr"/>
                </a:tc>
                <a:tc>
                  <a:txBody>
                    <a:bodyPr/>
                    <a:lstStyle/>
                    <a:p>
                      <a:pPr algn="ctr" fontAlgn="ctr"/>
                      <a:r>
                        <a:rPr lang="en-US" sz="2000" b="1" u="none" strike="noStrike" dirty="0">
                          <a:solidFill>
                            <a:schemeClr val="tx1">
                              <a:lumMod val="50000"/>
                            </a:schemeClr>
                          </a:solidFill>
                          <a:effectLst/>
                        </a:rPr>
                        <a:t>STATUS</a:t>
                      </a:r>
                      <a:endParaRPr lang="en-US" sz="2000" b="1" i="0" u="none" strike="noStrike" dirty="0">
                        <a:solidFill>
                          <a:schemeClr val="tx1">
                            <a:lumMod val="50000"/>
                          </a:schemeClr>
                        </a:solidFill>
                        <a:effectLst/>
                        <a:latin typeface="Century Gothic" panose="020B0502020202020204" pitchFamily="34" charset="0"/>
                      </a:endParaRPr>
                    </a:p>
                  </a:txBody>
                  <a:tcPr marL="7144" marR="7144" marT="7144" marB="0" anchor="ctr"/>
                </a:tc>
                <a:tc>
                  <a:txBody>
                    <a:bodyPr/>
                    <a:lstStyle/>
                    <a:p>
                      <a:pPr algn="ctr" fontAlgn="ctr"/>
                      <a:r>
                        <a:rPr lang="en-US" sz="2000" b="1" u="none" strike="noStrike" dirty="0">
                          <a:solidFill>
                            <a:schemeClr val="tx1">
                              <a:lumMod val="50000"/>
                            </a:schemeClr>
                          </a:solidFill>
                          <a:effectLst/>
                        </a:rPr>
                        <a:t>NUMBER OF OFFICERS</a:t>
                      </a:r>
                      <a:endParaRPr lang="en-US" sz="2000" b="1" i="0" u="none" strike="noStrike" dirty="0">
                        <a:solidFill>
                          <a:schemeClr val="tx1">
                            <a:lumMod val="50000"/>
                          </a:schemeClr>
                        </a:solidFill>
                        <a:effectLst/>
                        <a:latin typeface="Century Gothic" panose="020B0502020202020204" pitchFamily="34" charset="0"/>
                      </a:endParaRPr>
                    </a:p>
                  </a:txBody>
                  <a:tcPr marL="7144" marR="7144" marT="7144" marB="0" anchor="ctr"/>
                </a:tc>
                <a:extLst>
                  <a:ext uri="{0D108BD9-81ED-4DB2-BD59-A6C34878D82A}">
                    <a16:rowId xmlns:a16="http://schemas.microsoft.com/office/drawing/2014/main" val="2395555372"/>
                  </a:ext>
                </a:extLst>
              </a:tr>
              <a:tr h="559288">
                <a:tc>
                  <a:txBody>
                    <a:bodyPr/>
                    <a:lstStyle/>
                    <a:p>
                      <a:pPr algn="ctr" fontAlgn="b"/>
                      <a:r>
                        <a:rPr lang="en-US" sz="2000" b="1" u="none" strike="noStrike">
                          <a:solidFill>
                            <a:schemeClr val="tx1">
                              <a:lumMod val="50000"/>
                            </a:schemeClr>
                          </a:solidFill>
                          <a:effectLst/>
                        </a:rPr>
                        <a:t>1</a:t>
                      </a:r>
                      <a:endParaRPr lang="en-US" sz="2000" b="1" i="0" u="none" strike="noStrike">
                        <a:solidFill>
                          <a:schemeClr val="tx1">
                            <a:lumMod val="50000"/>
                          </a:schemeClr>
                        </a:solidFill>
                        <a:effectLst/>
                        <a:latin typeface="Century Gothic" panose="020B0502020202020204" pitchFamily="34" charset="0"/>
                      </a:endParaRPr>
                    </a:p>
                  </a:txBody>
                  <a:tcPr marL="7144" marR="7144" marT="7144" marB="0" anchor="b"/>
                </a:tc>
                <a:tc>
                  <a:txBody>
                    <a:bodyPr/>
                    <a:lstStyle/>
                    <a:p>
                      <a:pPr algn="ctr" fontAlgn="b"/>
                      <a:r>
                        <a:rPr lang="en-US" sz="2000" b="1" u="none" strike="noStrike" dirty="0">
                          <a:solidFill>
                            <a:schemeClr val="tx1">
                              <a:lumMod val="50000"/>
                            </a:schemeClr>
                          </a:solidFill>
                          <a:effectLst/>
                        </a:rPr>
                        <a:t>APPOINTED</a:t>
                      </a:r>
                      <a:endParaRPr lang="en-US" sz="2000" b="1" i="0" u="none" strike="noStrike" dirty="0">
                        <a:solidFill>
                          <a:schemeClr val="tx1">
                            <a:lumMod val="50000"/>
                          </a:schemeClr>
                        </a:solidFill>
                        <a:effectLst/>
                        <a:latin typeface="Century Gothic" panose="020B0502020202020204" pitchFamily="34" charset="0"/>
                      </a:endParaRPr>
                    </a:p>
                  </a:txBody>
                  <a:tcPr marL="7144" marR="7144" marT="7144" marB="0" anchor="b"/>
                </a:tc>
                <a:tc>
                  <a:txBody>
                    <a:bodyPr/>
                    <a:lstStyle/>
                    <a:p>
                      <a:pPr algn="ctr" fontAlgn="b"/>
                      <a:r>
                        <a:rPr lang="en-US" sz="2000" b="1" i="0" u="none" strike="noStrike" dirty="0">
                          <a:solidFill>
                            <a:schemeClr val="tx1">
                              <a:lumMod val="50000"/>
                            </a:schemeClr>
                          </a:solidFill>
                          <a:effectLst/>
                          <a:latin typeface="Century Gothic" panose="020B0502020202020204" pitchFamily="34" charset="0"/>
                        </a:rPr>
                        <a:t>2</a:t>
                      </a:r>
                    </a:p>
                  </a:txBody>
                  <a:tcPr marL="7144" marR="7144" marT="7144" marB="0" anchor="b"/>
                </a:tc>
                <a:extLst>
                  <a:ext uri="{0D108BD9-81ED-4DB2-BD59-A6C34878D82A}">
                    <a16:rowId xmlns:a16="http://schemas.microsoft.com/office/drawing/2014/main" val="3386977090"/>
                  </a:ext>
                </a:extLst>
              </a:tr>
              <a:tr h="559288">
                <a:tc>
                  <a:txBody>
                    <a:bodyPr/>
                    <a:lstStyle/>
                    <a:p>
                      <a:pPr algn="ctr" fontAlgn="b"/>
                      <a:r>
                        <a:rPr lang="en-US" sz="2000" b="1" u="none" strike="noStrike">
                          <a:solidFill>
                            <a:schemeClr val="tx1">
                              <a:lumMod val="50000"/>
                            </a:schemeClr>
                          </a:solidFill>
                          <a:effectLst/>
                        </a:rPr>
                        <a:t>2</a:t>
                      </a:r>
                      <a:endParaRPr lang="en-US" sz="2000" b="1" i="0" u="none" strike="noStrike">
                        <a:solidFill>
                          <a:schemeClr val="tx1">
                            <a:lumMod val="50000"/>
                          </a:schemeClr>
                        </a:solidFill>
                        <a:effectLst/>
                        <a:latin typeface="Century Gothic" panose="020B0502020202020204" pitchFamily="34" charset="0"/>
                      </a:endParaRPr>
                    </a:p>
                  </a:txBody>
                  <a:tcPr marL="7144" marR="7144" marT="7144" marB="0" anchor="b"/>
                </a:tc>
                <a:tc>
                  <a:txBody>
                    <a:bodyPr/>
                    <a:lstStyle/>
                    <a:p>
                      <a:pPr algn="ctr" fontAlgn="b"/>
                      <a:r>
                        <a:rPr lang="en-US" sz="2000" b="1" u="none" strike="noStrike" dirty="0">
                          <a:solidFill>
                            <a:schemeClr val="tx1">
                              <a:lumMod val="50000"/>
                            </a:schemeClr>
                          </a:solidFill>
                          <a:effectLst/>
                        </a:rPr>
                        <a:t>REGULAR</a:t>
                      </a:r>
                      <a:endParaRPr lang="en-US" sz="2000" b="1" i="0" u="none" strike="noStrike" dirty="0">
                        <a:solidFill>
                          <a:schemeClr val="tx1">
                            <a:lumMod val="50000"/>
                          </a:schemeClr>
                        </a:solidFill>
                        <a:effectLst/>
                        <a:latin typeface="Century Gothic" panose="020B0502020202020204" pitchFamily="34" charset="0"/>
                      </a:endParaRPr>
                    </a:p>
                  </a:txBody>
                  <a:tcPr marL="7144" marR="7144" marT="7144" marB="0" anchor="b"/>
                </a:tc>
                <a:tc>
                  <a:txBody>
                    <a:bodyPr/>
                    <a:lstStyle/>
                    <a:p>
                      <a:pPr algn="ctr" fontAlgn="b"/>
                      <a:r>
                        <a:rPr lang="en-US" sz="2000" b="1" u="none" strike="noStrike" dirty="0">
                          <a:solidFill>
                            <a:schemeClr val="tx1">
                              <a:lumMod val="50000"/>
                            </a:schemeClr>
                          </a:solidFill>
                          <a:effectLst/>
                        </a:rPr>
                        <a:t>2817</a:t>
                      </a:r>
                      <a:endParaRPr lang="en-US" sz="2000" b="1" i="0" u="none" strike="noStrike" dirty="0">
                        <a:solidFill>
                          <a:schemeClr val="tx1">
                            <a:lumMod val="50000"/>
                          </a:schemeClr>
                        </a:solidFill>
                        <a:effectLst/>
                        <a:latin typeface="Century Gothic" panose="020B0502020202020204" pitchFamily="34" charset="0"/>
                      </a:endParaRPr>
                    </a:p>
                  </a:txBody>
                  <a:tcPr marL="7144" marR="7144" marT="7144" marB="0" anchor="b"/>
                </a:tc>
                <a:extLst>
                  <a:ext uri="{0D108BD9-81ED-4DB2-BD59-A6C34878D82A}">
                    <a16:rowId xmlns:a16="http://schemas.microsoft.com/office/drawing/2014/main" val="3081509151"/>
                  </a:ext>
                </a:extLst>
              </a:tr>
              <a:tr h="559288">
                <a:tc>
                  <a:txBody>
                    <a:bodyPr/>
                    <a:lstStyle/>
                    <a:p>
                      <a:pPr algn="ctr" fontAlgn="b"/>
                      <a:r>
                        <a:rPr lang="en-US" sz="2000" b="1" u="none" strike="noStrike">
                          <a:solidFill>
                            <a:schemeClr val="tx1">
                              <a:lumMod val="50000"/>
                            </a:schemeClr>
                          </a:solidFill>
                          <a:effectLst/>
                        </a:rPr>
                        <a:t>3</a:t>
                      </a:r>
                      <a:endParaRPr lang="en-US" sz="2000" b="1" i="0" u="none" strike="noStrike">
                        <a:solidFill>
                          <a:schemeClr val="tx1">
                            <a:lumMod val="50000"/>
                          </a:schemeClr>
                        </a:solidFill>
                        <a:effectLst/>
                        <a:latin typeface="Century Gothic" panose="020B0502020202020204" pitchFamily="34" charset="0"/>
                      </a:endParaRPr>
                    </a:p>
                  </a:txBody>
                  <a:tcPr marL="7144" marR="7144" marT="7144" marB="0" anchor="b"/>
                </a:tc>
                <a:tc>
                  <a:txBody>
                    <a:bodyPr/>
                    <a:lstStyle/>
                    <a:p>
                      <a:pPr algn="ctr" fontAlgn="b"/>
                      <a:r>
                        <a:rPr lang="en-US" sz="2000" b="1" u="none" strike="noStrike" dirty="0">
                          <a:solidFill>
                            <a:schemeClr val="tx1">
                              <a:lumMod val="50000"/>
                            </a:schemeClr>
                          </a:solidFill>
                          <a:effectLst/>
                        </a:rPr>
                        <a:t>SECONDED</a:t>
                      </a:r>
                      <a:endParaRPr lang="en-US" sz="2000" b="1" i="0" u="none" strike="noStrike" dirty="0">
                        <a:solidFill>
                          <a:schemeClr val="tx1">
                            <a:lumMod val="50000"/>
                          </a:schemeClr>
                        </a:solidFill>
                        <a:effectLst/>
                        <a:latin typeface="Century Gothic" panose="020B0502020202020204" pitchFamily="34" charset="0"/>
                      </a:endParaRPr>
                    </a:p>
                  </a:txBody>
                  <a:tcPr marL="7144" marR="7144" marT="7144" marB="0" anchor="b"/>
                </a:tc>
                <a:tc>
                  <a:txBody>
                    <a:bodyPr/>
                    <a:lstStyle/>
                    <a:p>
                      <a:pPr algn="ctr" fontAlgn="b"/>
                      <a:r>
                        <a:rPr lang="en-US" sz="2000" b="1" u="none" strike="noStrike" dirty="0">
                          <a:solidFill>
                            <a:schemeClr val="tx1">
                              <a:lumMod val="50000"/>
                            </a:schemeClr>
                          </a:solidFill>
                          <a:effectLst/>
                        </a:rPr>
                        <a:t>976</a:t>
                      </a:r>
                      <a:endParaRPr lang="en-US" sz="2000" b="1" i="0" u="none" strike="noStrike" dirty="0">
                        <a:solidFill>
                          <a:schemeClr val="tx1">
                            <a:lumMod val="50000"/>
                          </a:schemeClr>
                        </a:solidFill>
                        <a:effectLst/>
                        <a:latin typeface="Century Gothic" panose="020B0502020202020204" pitchFamily="34" charset="0"/>
                      </a:endParaRPr>
                    </a:p>
                  </a:txBody>
                  <a:tcPr marL="7144" marR="7144" marT="7144" marB="0" anchor="b"/>
                </a:tc>
                <a:extLst>
                  <a:ext uri="{0D108BD9-81ED-4DB2-BD59-A6C34878D82A}">
                    <a16:rowId xmlns:a16="http://schemas.microsoft.com/office/drawing/2014/main" val="2588511144"/>
                  </a:ext>
                </a:extLst>
              </a:tr>
              <a:tr h="559288">
                <a:tc>
                  <a:txBody>
                    <a:bodyPr/>
                    <a:lstStyle/>
                    <a:p>
                      <a:pPr algn="ctr" fontAlgn="b"/>
                      <a:r>
                        <a:rPr lang="en-US" sz="2000" b="1" u="none" strike="noStrike">
                          <a:solidFill>
                            <a:schemeClr val="tx1">
                              <a:lumMod val="50000"/>
                            </a:schemeClr>
                          </a:solidFill>
                          <a:effectLst/>
                        </a:rPr>
                        <a:t>4</a:t>
                      </a:r>
                      <a:endParaRPr lang="en-US" sz="2000" b="1" i="0" u="none" strike="noStrike">
                        <a:solidFill>
                          <a:schemeClr val="tx1">
                            <a:lumMod val="50000"/>
                          </a:schemeClr>
                        </a:solidFill>
                        <a:effectLst/>
                        <a:latin typeface="Century Gothic" panose="020B0502020202020204" pitchFamily="34" charset="0"/>
                      </a:endParaRPr>
                    </a:p>
                  </a:txBody>
                  <a:tcPr marL="7144" marR="7144" marT="7144" marB="0" anchor="b"/>
                </a:tc>
                <a:tc>
                  <a:txBody>
                    <a:bodyPr/>
                    <a:lstStyle/>
                    <a:p>
                      <a:pPr algn="ctr" fontAlgn="b"/>
                      <a:r>
                        <a:rPr lang="en-US" sz="2000" b="1" i="0" u="none" strike="noStrike" dirty="0">
                          <a:solidFill>
                            <a:schemeClr val="tx1">
                              <a:lumMod val="50000"/>
                            </a:schemeClr>
                          </a:solidFill>
                          <a:effectLst/>
                          <a:latin typeface="Century Gothic" panose="020B0502020202020204" pitchFamily="34" charset="0"/>
                        </a:rPr>
                        <a:t>CONTRACT</a:t>
                      </a:r>
                    </a:p>
                  </a:txBody>
                  <a:tcPr marL="7144" marR="7144" marT="7144" marB="0" anchor="b"/>
                </a:tc>
                <a:tc>
                  <a:txBody>
                    <a:bodyPr/>
                    <a:lstStyle/>
                    <a:p>
                      <a:pPr algn="ctr" fontAlgn="b"/>
                      <a:r>
                        <a:rPr lang="en-US" sz="2000" b="1" i="0" u="none" strike="noStrike" dirty="0">
                          <a:solidFill>
                            <a:schemeClr val="tx1">
                              <a:lumMod val="50000"/>
                            </a:schemeClr>
                          </a:solidFill>
                          <a:effectLst/>
                          <a:latin typeface="Century Gothic" panose="020B0502020202020204" pitchFamily="34" charset="0"/>
                        </a:rPr>
                        <a:t>4</a:t>
                      </a:r>
                    </a:p>
                  </a:txBody>
                  <a:tcPr marL="7144" marR="7144" marT="7144" marB="0" anchor="b"/>
                </a:tc>
                <a:extLst>
                  <a:ext uri="{0D108BD9-81ED-4DB2-BD59-A6C34878D82A}">
                    <a16:rowId xmlns:a16="http://schemas.microsoft.com/office/drawing/2014/main" val="3571387205"/>
                  </a:ext>
                </a:extLst>
              </a:tr>
              <a:tr h="559288">
                <a:tc>
                  <a:txBody>
                    <a:bodyPr/>
                    <a:lstStyle/>
                    <a:p>
                      <a:pPr algn="ctr" fontAlgn="b"/>
                      <a:r>
                        <a:rPr lang="en-US" sz="2000" b="1" u="none" strike="noStrike">
                          <a:solidFill>
                            <a:schemeClr val="tx1">
                              <a:lumMod val="50000"/>
                            </a:schemeClr>
                          </a:solidFill>
                          <a:effectLst/>
                        </a:rPr>
                        <a:t> </a:t>
                      </a:r>
                      <a:endParaRPr lang="en-US" sz="2000" b="1" i="0" u="none" strike="noStrike">
                        <a:solidFill>
                          <a:schemeClr val="tx1">
                            <a:lumMod val="50000"/>
                          </a:schemeClr>
                        </a:solidFill>
                        <a:effectLst/>
                        <a:latin typeface="Century Gothic" panose="020B0502020202020204" pitchFamily="34" charset="0"/>
                      </a:endParaRPr>
                    </a:p>
                  </a:txBody>
                  <a:tcPr marL="7144" marR="7144" marT="7144" marB="0" anchor="b"/>
                </a:tc>
                <a:tc>
                  <a:txBody>
                    <a:bodyPr/>
                    <a:lstStyle/>
                    <a:p>
                      <a:pPr algn="r" fontAlgn="b"/>
                      <a:r>
                        <a:rPr lang="en-US" sz="2000" b="1" u="none" strike="noStrike" dirty="0">
                          <a:solidFill>
                            <a:schemeClr val="tx1">
                              <a:lumMod val="50000"/>
                            </a:schemeClr>
                          </a:solidFill>
                          <a:effectLst/>
                        </a:rPr>
                        <a:t>TOTAL</a:t>
                      </a:r>
                      <a:endParaRPr lang="en-US" sz="2000" b="1" i="0" u="none" strike="noStrike" dirty="0">
                        <a:solidFill>
                          <a:schemeClr val="tx1">
                            <a:lumMod val="50000"/>
                          </a:schemeClr>
                        </a:solidFill>
                        <a:effectLst/>
                        <a:latin typeface="Century Gothic" panose="020B0502020202020204" pitchFamily="34" charset="0"/>
                      </a:endParaRPr>
                    </a:p>
                  </a:txBody>
                  <a:tcPr marL="7144" marR="7144" marT="7144" marB="0" anchor="b"/>
                </a:tc>
                <a:tc>
                  <a:txBody>
                    <a:bodyPr/>
                    <a:lstStyle/>
                    <a:p>
                      <a:pPr algn="ctr" fontAlgn="b"/>
                      <a:r>
                        <a:rPr lang="en-US" sz="2000" b="1" u="none" strike="noStrike" dirty="0">
                          <a:solidFill>
                            <a:schemeClr val="tx1">
                              <a:lumMod val="50000"/>
                            </a:schemeClr>
                          </a:solidFill>
                          <a:effectLst/>
                        </a:rPr>
                        <a:t>3799</a:t>
                      </a:r>
                      <a:endParaRPr lang="en-US" sz="2000" b="1" i="0" u="none" strike="noStrike" dirty="0">
                        <a:solidFill>
                          <a:schemeClr val="tx1">
                            <a:lumMod val="50000"/>
                          </a:schemeClr>
                        </a:solidFill>
                        <a:effectLst/>
                        <a:latin typeface="Century Gothic" panose="020B0502020202020204" pitchFamily="34" charset="0"/>
                      </a:endParaRPr>
                    </a:p>
                  </a:txBody>
                  <a:tcPr marL="7144" marR="7144" marT="7144" marB="0" anchor="b"/>
                </a:tc>
                <a:extLst>
                  <a:ext uri="{0D108BD9-81ED-4DB2-BD59-A6C34878D82A}">
                    <a16:rowId xmlns:a16="http://schemas.microsoft.com/office/drawing/2014/main" val="2914901158"/>
                  </a:ext>
                </a:extLst>
              </a:tr>
            </a:tbl>
          </a:graphicData>
        </a:graphic>
      </p:graphicFrame>
      <p:sp>
        <p:nvSpPr>
          <p:cNvPr id="16" name="TextBox 15"/>
          <p:cNvSpPr txBox="1">
            <a:spLocks noChangeArrowheads="1"/>
          </p:cNvSpPr>
          <p:nvPr/>
        </p:nvSpPr>
        <p:spPr bwMode="auto">
          <a:xfrm>
            <a:off x="1142710" y="6208831"/>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tx1">
                    <a:lumMod val="50000"/>
                  </a:schemeClr>
                </a:solidFill>
                <a:latin typeface="Lato Regular" charset="0"/>
              </a:rPr>
              <a:t>The Economic and</a:t>
            </a:r>
          </a:p>
          <a:p>
            <a:r>
              <a:rPr lang="en-US" sz="1000" b="1" dirty="0">
                <a:solidFill>
                  <a:schemeClr val="tx1">
                    <a:lumMod val="50000"/>
                  </a:schemeClr>
                </a:solidFill>
                <a:latin typeface="Lato Regular" charset="0"/>
              </a:rPr>
              <a:t>Financial Crimes</a:t>
            </a:r>
            <a:r>
              <a:rPr lang="en-US" sz="1000" b="1" baseline="0" dirty="0">
                <a:solidFill>
                  <a:schemeClr val="tx1">
                    <a:lumMod val="50000"/>
                  </a:schemeClr>
                </a:solidFill>
                <a:latin typeface="Lato Regular" charset="0"/>
              </a:rPr>
              <a:t> Commission</a:t>
            </a:r>
            <a:endParaRPr lang="id-ID" sz="1000" dirty="0">
              <a:solidFill>
                <a:schemeClr val="tx1">
                  <a:lumMod val="50000"/>
                </a:schemeClr>
              </a:solidFill>
              <a:latin typeface="Calibri Light" pitchFamily="34" charset="0"/>
            </a:endParaRPr>
          </a:p>
        </p:txBody>
      </p:sp>
    </p:spTree>
    <p:extLst>
      <p:ext uri="{BB962C8B-B14F-4D97-AF65-F5344CB8AC3E}">
        <p14:creationId xmlns:p14="http://schemas.microsoft.com/office/powerpoint/2010/main" val="120076926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 Same Side Corner Rectangle 32"/>
          <p:cNvSpPr/>
          <p:nvPr/>
        </p:nvSpPr>
        <p:spPr>
          <a:xfrm rot="10800000" flipH="1">
            <a:off x="1235772" y="1934992"/>
            <a:ext cx="45720" cy="3950188"/>
          </a:xfrm>
          <a:prstGeom prst="round2SameRect">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grpSp>
        <p:nvGrpSpPr>
          <p:cNvPr id="2" name="Group 68"/>
          <p:cNvGrpSpPr/>
          <p:nvPr/>
        </p:nvGrpSpPr>
        <p:grpSpPr>
          <a:xfrm>
            <a:off x="682545" y="519615"/>
            <a:ext cx="7853622" cy="954107"/>
            <a:chOff x="1819645" y="930967"/>
            <a:chExt cx="20937538" cy="1452189"/>
          </a:xfrm>
        </p:grpSpPr>
        <p:sp>
          <p:nvSpPr>
            <p:cNvPr id="70" name="TextBox 69"/>
            <p:cNvSpPr txBox="1"/>
            <p:nvPr/>
          </p:nvSpPr>
          <p:spPr>
            <a:xfrm>
              <a:off x="1819645" y="930967"/>
              <a:ext cx="20937538" cy="1452189"/>
            </a:xfrm>
            <a:prstGeom prst="rect">
              <a:avLst/>
            </a:prstGeom>
            <a:noFill/>
          </p:spPr>
          <p:txBody>
            <a:bodyPr wrap="square" rtlCol="0">
              <a:spAutoFit/>
            </a:bodyPr>
            <a:lstStyle/>
            <a:p>
              <a:pPr algn="ctr"/>
              <a:r>
                <a:rPr lang="en-US" sz="2800" b="1" dirty="0">
                  <a:solidFill>
                    <a:schemeClr val="tx2"/>
                  </a:solidFill>
                  <a:latin typeface="Lato Regular"/>
                  <a:cs typeface="Lato Regular"/>
                </a:rPr>
                <a:t>Staff distribution as per State of Origin</a:t>
              </a:r>
            </a:p>
            <a:p>
              <a:pPr algn="ctr"/>
              <a:endParaRPr lang="id-ID" sz="2800" b="1" dirty="0">
                <a:solidFill>
                  <a:schemeClr val="tx2"/>
                </a:solidFill>
                <a:latin typeface="Lato Regular"/>
                <a:cs typeface="Lato Regular"/>
              </a:endParaRPr>
            </a:p>
          </p:txBody>
        </p:sp>
        <p:grpSp>
          <p:nvGrpSpPr>
            <p:cNvPr id="3" name="Group 70"/>
            <p:cNvGrpSpPr/>
            <p:nvPr/>
          </p:nvGrpSpPr>
          <p:grpSpPr>
            <a:xfrm>
              <a:off x="10842089" y="1977406"/>
              <a:ext cx="2738812" cy="73151"/>
              <a:chOff x="1775295" y="2020905"/>
              <a:chExt cx="3631535" cy="45719"/>
            </a:xfrm>
          </p:grpSpPr>
          <p:sp>
            <p:nvSpPr>
              <p:cNvPr id="73" name="Rectangle 72"/>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4" name="Rectangle 73"/>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3" name="Rectangle 92"/>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23" name="Rectangle 122"/>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31" name="Rectangle 130"/>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32" name="Rectangle 131"/>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grpSp>
      <p:pic>
        <p:nvPicPr>
          <p:cNvPr id="15"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169" y="6023113"/>
            <a:ext cx="627434" cy="627434"/>
          </a:xfrm>
          <a:prstGeom prst="rect">
            <a:avLst/>
          </a:prstGeom>
          <a:noFill/>
          <a:ln>
            <a:noFill/>
            <a:headEnd/>
            <a:tailEnd/>
          </a:ln>
        </p:spPr>
      </p:pic>
      <p:sp>
        <p:nvSpPr>
          <p:cNvPr id="16" name="TextBox 15"/>
          <p:cNvSpPr txBox="1">
            <a:spLocks noChangeArrowheads="1"/>
          </p:cNvSpPr>
          <p:nvPr/>
        </p:nvSpPr>
        <p:spPr bwMode="auto">
          <a:xfrm>
            <a:off x="1142710" y="6208831"/>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tx1">
                    <a:lumMod val="50000"/>
                  </a:schemeClr>
                </a:solidFill>
                <a:latin typeface="Lato Regular" charset="0"/>
              </a:rPr>
              <a:t>The Economic and</a:t>
            </a:r>
          </a:p>
          <a:p>
            <a:r>
              <a:rPr lang="en-US" sz="1000" b="1" dirty="0">
                <a:solidFill>
                  <a:schemeClr val="tx1">
                    <a:lumMod val="50000"/>
                  </a:schemeClr>
                </a:solidFill>
                <a:latin typeface="Lato Regular" charset="0"/>
              </a:rPr>
              <a:t>Financial Crimes</a:t>
            </a:r>
            <a:r>
              <a:rPr lang="en-US" sz="1000" b="1" baseline="0" dirty="0">
                <a:solidFill>
                  <a:schemeClr val="tx1">
                    <a:lumMod val="50000"/>
                  </a:schemeClr>
                </a:solidFill>
                <a:latin typeface="Lato Regular" charset="0"/>
              </a:rPr>
              <a:t> Commission</a:t>
            </a:r>
            <a:endParaRPr lang="id-ID" sz="1000" dirty="0">
              <a:solidFill>
                <a:schemeClr val="tx1">
                  <a:lumMod val="50000"/>
                </a:schemeClr>
              </a:solidFill>
              <a:latin typeface="Calibri Light" pitchFamily="34" charset="0"/>
            </a:endParaRPr>
          </a:p>
        </p:txBody>
      </p:sp>
      <p:graphicFrame>
        <p:nvGraphicFramePr>
          <p:cNvPr id="4" name="Table 3">
            <a:extLst>
              <a:ext uri="{FF2B5EF4-FFF2-40B4-BE49-F238E27FC236}">
                <a16:creationId xmlns:a16="http://schemas.microsoft.com/office/drawing/2014/main" id="{813ECFD5-5636-DC44-A8FC-79BEEAB2ADB2}"/>
              </a:ext>
            </a:extLst>
          </p:cNvPr>
          <p:cNvGraphicFramePr>
            <a:graphicFrameLocks noGrp="1"/>
          </p:cNvGraphicFramePr>
          <p:nvPr>
            <p:extLst>
              <p:ext uri="{D42A27DB-BD31-4B8C-83A1-F6EECF244321}">
                <p14:modId xmlns:p14="http://schemas.microsoft.com/office/powerpoint/2010/main" val="452683371"/>
              </p:ext>
            </p:extLst>
          </p:nvPr>
        </p:nvGraphicFramePr>
        <p:xfrm>
          <a:off x="1601145" y="1392076"/>
          <a:ext cx="6603516" cy="4575099"/>
        </p:xfrm>
        <a:graphic>
          <a:graphicData uri="http://schemas.openxmlformats.org/drawingml/2006/table">
            <a:tbl>
              <a:tblPr>
                <a:tableStyleId>{5C22544A-7EE6-4342-B048-85BDC9FD1C3A}</a:tableStyleId>
              </a:tblPr>
              <a:tblGrid>
                <a:gridCol w="574015">
                  <a:extLst>
                    <a:ext uri="{9D8B030D-6E8A-4147-A177-3AD203B41FA5}">
                      <a16:colId xmlns:a16="http://schemas.microsoft.com/office/drawing/2014/main" val="1096537066"/>
                    </a:ext>
                  </a:extLst>
                </a:gridCol>
                <a:gridCol w="1878262">
                  <a:extLst>
                    <a:ext uri="{9D8B030D-6E8A-4147-A177-3AD203B41FA5}">
                      <a16:colId xmlns:a16="http://schemas.microsoft.com/office/drawing/2014/main" val="1125660287"/>
                    </a:ext>
                  </a:extLst>
                </a:gridCol>
                <a:gridCol w="825440">
                  <a:extLst>
                    <a:ext uri="{9D8B030D-6E8A-4147-A177-3AD203B41FA5}">
                      <a16:colId xmlns:a16="http://schemas.microsoft.com/office/drawing/2014/main" val="3251045638"/>
                    </a:ext>
                  </a:extLst>
                </a:gridCol>
                <a:gridCol w="825440">
                  <a:extLst>
                    <a:ext uri="{9D8B030D-6E8A-4147-A177-3AD203B41FA5}">
                      <a16:colId xmlns:a16="http://schemas.microsoft.com/office/drawing/2014/main" val="1828776408"/>
                    </a:ext>
                  </a:extLst>
                </a:gridCol>
                <a:gridCol w="908250">
                  <a:extLst>
                    <a:ext uri="{9D8B030D-6E8A-4147-A177-3AD203B41FA5}">
                      <a16:colId xmlns:a16="http://schemas.microsoft.com/office/drawing/2014/main" val="1640035432"/>
                    </a:ext>
                  </a:extLst>
                </a:gridCol>
                <a:gridCol w="683859">
                  <a:extLst>
                    <a:ext uri="{9D8B030D-6E8A-4147-A177-3AD203B41FA5}">
                      <a16:colId xmlns:a16="http://schemas.microsoft.com/office/drawing/2014/main" val="3505452483"/>
                    </a:ext>
                  </a:extLst>
                </a:gridCol>
                <a:gridCol w="908250">
                  <a:extLst>
                    <a:ext uri="{9D8B030D-6E8A-4147-A177-3AD203B41FA5}">
                      <a16:colId xmlns:a16="http://schemas.microsoft.com/office/drawing/2014/main" val="2959440584"/>
                    </a:ext>
                  </a:extLst>
                </a:gridCol>
              </a:tblGrid>
              <a:tr h="183580">
                <a:tc>
                  <a:txBody>
                    <a:bodyPr/>
                    <a:lstStyle/>
                    <a:p>
                      <a:pPr algn="ctr" fontAlgn="ctr"/>
                      <a:r>
                        <a:rPr lang="en-GB" sz="700" b="1" u="none" strike="noStrike" dirty="0">
                          <a:effectLst/>
                        </a:rPr>
                        <a:t>S/N</a:t>
                      </a:r>
                      <a:endParaRPr lang="en-GB"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GB" sz="700" b="1" u="none" strike="noStrike" dirty="0">
                          <a:effectLst/>
                        </a:rPr>
                        <a:t>STATE</a:t>
                      </a:r>
                      <a:endParaRPr lang="en-GB"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GB" sz="700" b="1" u="none" strike="noStrike" dirty="0">
                          <a:effectLst/>
                        </a:rPr>
                        <a:t>APPOINTED</a:t>
                      </a:r>
                      <a:endParaRPr lang="en-GB"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GB" sz="700" b="1" u="none" strike="noStrike" dirty="0">
                          <a:effectLst/>
                        </a:rPr>
                        <a:t>CONTRACT</a:t>
                      </a:r>
                      <a:endParaRPr lang="en-GB"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GB" sz="700" b="1" u="none" strike="noStrike">
                          <a:effectLst/>
                        </a:rPr>
                        <a:t>SECONDED</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GB" sz="700" b="1" u="none" strike="noStrike">
                          <a:effectLst/>
                        </a:rPr>
                        <a:t>REGULAR</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GB" sz="700" b="1" u="none" strike="noStrike" dirty="0">
                          <a:effectLst/>
                        </a:rPr>
                        <a:t>TOTAL</a:t>
                      </a:r>
                      <a:endParaRPr lang="en-GB"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1035951280"/>
                  </a:ext>
                </a:extLst>
              </a:tr>
              <a:tr h="109686">
                <a:tc>
                  <a:txBody>
                    <a:bodyPr/>
                    <a:lstStyle/>
                    <a:p>
                      <a:pPr algn="ctr" fontAlgn="ctr"/>
                      <a:r>
                        <a:rPr lang="en-NG" sz="700" u="none" strike="noStrike">
                          <a:effectLst/>
                        </a:rPr>
                        <a:t>1</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ABIA</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7</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62</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69</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3780684950"/>
                  </a:ext>
                </a:extLst>
              </a:tr>
              <a:tr h="109686">
                <a:tc>
                  <a:txBody>
                    <a:bodyPr/>
                    <a:lstStyle/>
                    <a:p>
                      <a:pPr algn="ctr" fontAlgn="ctr"/>
                      <a:r>
                        <a:rPr lang="en-NG" sz="700" u="none" strike="noStrike">
                          <a:effectLst/>
                        </a:rPr>
                        <a:t>2</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dirty="0">
                          <a:effectLst/>
                        </a:rPr>
                        <a:t>ADAMAWA</a:t>
                      </a:r>
                      <a:endParaRPr lang="en-GB"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7</a:t>
                      </a:r>
                      <a:r>
                        <a:rPr lang="en-US" sz="700" u="none" strike="noStrike" dirty="0">
                          <a:effectLst/>
                        </a:rPr>
                        <a:t>7</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89</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16</a:t>
                      </a:r>
                      <a:r>
                        <a:rPr lang="en-US" sz="700" u="none" strike="noStrike" dirty="0">
                          <a:effectLst/>
                        </a:rPr>
                        <a:t>6</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1287329016"/>
                  </a:ext>
                </a:extLst>
              </a:tr>
              <a:tr h="109686">
                <a:tc>
                  <a:txBody>
                    <a:bodyPr/>
                    <a:lstStyle/>
                    <a:p>
                      <a:pPr algn="ctr" fontAlgn="ctr"/>
                      <a:r>
                        <a:rPr lang="en-NG" sz="700" u="none" strike="noStrike">
                          <a:effectLst/>
                        </a:rPr>
                        <a:t>3</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AKWA IBOM</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21</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72</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93</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2996043229"/>
                  </a:ext>
                </a:extLst>
              </a:tr>
              <a:tr h="109686">
                <a:tc>
                  <a:txBody>
                    <a:bodyPr/>
                    <a:lstStyle/>
                    <a:p>
                      <a:pPr algn="ctr" fontAlgn="ctr"/>
                      <a:r>
                        <a:rPr lang="en-NG" sz="700" u="none" strike="noStrike">
                          <a:effectLst/>
                        </a:rPr>
                        <a:t>4</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ANAMBRA</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5</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81</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86</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486819285"/>
                  </a:ext>
                </a:extLst>
              </a:tr>
              <a:tr h="109686">
                <a:tc>
                  <a:txBody>
                    <a:bodyPr/>
                    <a:lstStyle/>
                    <a:p>
                      <a:pPr algn="ctr" fontAlgn="ctr"/>
                      <a:r>
                        <a:rPr lang="en-NG" sz="700" u="none" strike="noStrike">
                          <a:effectLst/>
                        </a:rPr>
                        <a:t>5</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dirty="0">
                          <a:effectLst/>
                        </a:rPr>
                        <a:t>BAUCHI</a:t>
                      </a:r>
                      <a:endParaRPr lang="en-GB"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39</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69</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108</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967096100"/>
                  </a:ext>
                </a:extLst>
              </a:tr>
              <a:tr h="109686">
                <a:tc>
                  <a:txBody>
                    <a:bodyPr/>
                    <a:lstStyle/>
                    <a:p>
                      <a:pPr algn="ctr" fontAlgn="ctr"/>
                      <a:r>
                        <a:rPr lang="en-NG" sz="700" u="none" strike="noStrike">
                          <a:effectLst/>
                        </a:rPr>
                        <a:t>6</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BAYELSA</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2</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70</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72</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4122762151"/>
                  </a:ext>
                </a:extLst>
              </a:tr>
              <a:tr h="109686">
                <a:tc>
                  <a:txBody>
                    <a:bodyPr/>
                    <a:lstStyle/>
                    <a:p>
                      <a:pPr algn="ctr" fontAlgn="ctr"/>
                      <a:r>
                        <a:rPr lang="en-NG" sz="700" u="none" strike="noStrike">
                          <a:effectLst/>
                        </a:rPr>
                        <a:t>7</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dirty="0">
                          <a:effectLst/>
                        </a:rPr>
                        <a:t>BENUE</a:t>
                      </a:r>
                      <a:endParaRPr lang="en-GB"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73</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92</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165</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3016325134"/>
                  </a:ext>
                </a:extLst>
              </a:tr>
              <a:tr h="109686">
                <a:tc>
                  <a:txBody>
                    <a:bodyPr/>
                    <a:lstStyle/>
                    <a:p>
                      <a:pPr algn="ctr" fontAlgn="ctr"/>
                      <a:r>
                        <a:rPr lang="en-NG" sz="700" u="none" strike="noStrike">
                          <a:effectLst/>
                        </a:rPr>
                        <a:t>8</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dirty="0">
                          <a:effectLst/>
                        </a:rPr>
                        <a:t>BORNO</a:t>
                      </a:r>
                      <a:endParaRPr lang="en-GB"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5</a:t>
                      </a:r>
                      <a:r>
                        <a:rPr lang="en-US" sz="700" u="none" strike="noStrike" dirty="0">
                          <a:effectLst/>
                        </a:rPr>
                        <a:t>0</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10</a:t>
                      </a:r>
                      <a:r>
                        <a:rPr lang="en-US" sz="700" u="none" strike="noStrike" dirty="0">
                          <a:effectLst/>
                        </a:rPr>
                        <a:t>2</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15</a:t>
                      </a:r>
                      <a:r>
                        <a:rPr lang="en-US" sz="700" u="none" strike="noStrike" dirty="0">
                          <a:effectLst/>
                        </a:rPr>
                        <a:t>2</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2690848285"/>
                  </a:ext>
                </a:extLst>
              </a:tr>
              <a:tr h="109686">
                <a:tc>
                  <a:txBody>
                    <a:bodyPr/>
                    <a:lstStyle/>
                    <a:p>
                      <a:pPr algn="ctr" fontAlgn="ctr"/>
                      <a:r>
                        <a:rPr lang="en-NG" sz="700" u="none" strike="noStrike">
                          <a:effectLst/>
                        </a:rPr>
                        <a:t>9</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dirty="0">
                          <a:effectLst/>
                        </a:rPr>
                        <a:t>CROSS RIVER</a:t>
                      </a:r>
                      <a:endParaRPr lang="en-GB"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1</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1</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14</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83</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99</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703600979"/>
                  </a:ext>
                </a:extLst>
              </a:tr>
              <a:tr h="109686">
                <a:tc>
                  <a:txBody>
                    <a:bodyPr/>
                    <a:lstStyle/>
                    <a:p>
                      <a:pPr algn="ctr" fontAlgn="ctr"/>
                      <a:r>
                        <a:rPr lang="en-NG" sz="700" u="none" strike="noStrike">
                          <a:effectLst/>
                        </a:rPr>
                        <a:t>10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dirty="0">
                          <a:effectLst/>
                        </a:rPr>
                        <a:t>DELTA</a:t>
                      </a:r>
                      <a:endParaRPr lang="en-GB"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1</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US" sz="700" b="0" i="0" u="none" strike="noStrike" dirty="0">
                          <a:solidFill>
                            <a:schemeClr val="dk1"/>
                          </a:solidFill>
                          <a:effectLst/>
                          <a:latin typeface="+mn-lt"/>
                        </a:rPr>
                        <a:t>7</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69</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7</a:t>
                      </a:r>
                      <a:r>
                        <a:rPr lang="en-US" sz="700" u="none" strike="noStrike" dirty="0">
                          <a:effectLst/>
                        </a:rPr>
                        <a:t>7</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502163430"/>
                  </a:ext>
                </a:extLst>
              </a:tr>
              <a:tr h="109686">
                <a:tc>
                  <a:txBody>
                    <a:bodyPr/>
                    <a:lstStyle/>
                    <a:p>
                      <a:pPr algn="ctr" fontAlgn="ctr"/>
                      <a:r>
                        <a:rPr lang="en-NG" sz="700" u="none" strike="noStrike">
                          <a:effectLst/>
                        </a:rPr>
                        <a:t>11</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EBONYI</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3</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68</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71</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1272139233"/>
                  </a:ext>
                </a:extLst>
              </a:tr>
              <a:tr h="109686">
                <a:tc>
                  <a:txBody>
                    <a:bodyPr/>
                    <a:lstStyle/>
                    <a:p>
                      <a:pPr algn="ctr" fontAlgn="ctr"/>
                      <a:r>
                        <a:rPr lang="en-NG" sz="700" u="none" strike="noStrike">
                          <a:effectLst/>
                        </a:rPr>
                        <a:t>12</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EDO</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4</a:t>
                      </a:r>
                      <a:r>
                        <a:rPr lang="en-US" sz="700" u="none" strike="noStrike" dirty="0">
                          <a:effectLst/>
                        </a:rPr>
                        <a:t>1</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76</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11</a:t>
                      </a:r>
                      <a:r>
                        <a:rPr lang="en-US" sz="700" u="none" strike="noStrike" dirty="0">
                          <a:effectLst/>
                        </a:rPr>
                        <a:t>7</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470284806"/>
                  </a:ext>
                </a:extLst>
              </a:tr>
              <a:tr h="109686">
                <a:tc>
                  <a:txBody>
                    <a:bodyPr/>
                    <a:lstStyle/>
                    <a:p>
                      <a:pPr algn="ctr" fontAlgn="ctr"/>
                      <a:r>
                        <a:rPr lang="en-NG" sz="700" u="none" strike="noStrike">
                          <a:effectLst/>
                        </a:rPr>
                        <a:t>13</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EKITI</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0</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0</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10</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70</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80</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3194115507"/>
                  </a:ext>
                </a:extLst>
              </a:tr>
              <a:tr h="109686">
                <a:tc>
                  <a:txBody>
                    <a:bodyPr/>
                    <a:lstStyle/>
                    <a:p>
                      <a:pPr algn="ctr" fontAlgn="ctr"/>
                      <a:r>
                        <a:rPr lang="en-NG" sz="700" u="none" strike="noStrike">
                          <a:effectLst/>
                        </a:rPr>
                        <a:t>14</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ENUGU</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11</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78</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89</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1945499599"/>
                  </a:ext>
                </a:extLst>
              </a:tr>
              <a:tr h="109686">
                <a:tc>
                  <a:txBody>
                    <a:bodyPr/>
                    <a:lstStyle/>
                    <a:p>
                      <a:pPr algn="ctr" fontAlgn="ctr"/>
                      <a:r>
                        <a:rPr lang="en-NG" sz="700" u="none" strike="noStrike">
                          <a:effectLst/>
                        </a:rPr>
                        <a:t>15</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FCT</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6</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53</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59</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2862479500"/>
                  </a:ext>
                </a:extLst>
              </a:tr>
              <a:tr h="109686">
                <a:tc>
                  <a:txBody>
                    <a:bodyPr/>
                    <a:lstStyle/>
                    <a:p>
                      <a:pPr algn="ctr" fontAlgn="ctr"/>
                      <a:r>
                        <a:rPr lang="en-NG" sz="700" u="none" strike="noStrike">
                          <a:effectLst/>
                        </a:rPr>
                        <a:t>16</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GOMBE</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37</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79</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116</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2621567056"/>
                  </a:ext>
                </a:extLst>
              </a:tr>
              <a:tr h="109686">
                <a:tc>
                  <a:txBody>
                    <a:bodyPr/>
                    <a:lstStyle/>
                    <a:p>
                      <a:pPr algn="ctr" fontAlgn="ctr"/>
                      <a:r>
                        <a:rPr lang="en-NG" sz="700" u="none" strike="noStrike">
                          <a:effectLst/>
                        </a:rPr>
                        <a:t>17</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IMO</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14</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83</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97</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1707701536"/>
                  </a:ext>
                </a:extLst>
              </a:tr>
              <a:tr h="109686">
                <a:tc>
                  <a:txBody>
                    <a:bodyPr/>
                    <a:lstStyle/>
                    <a:p>
                      <a:pPr algn="ctr" fontAlgn="ctr"/>
                      <a:r>
                        <a:rPr lang="en-NG" sz="700" u="none" strike="noStrike">
                          <a:effectLst/>
                        </a:rPr>
                        <a:t>18</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JIGAWA</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0</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22</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71</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93</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412528621"/>
                  </a:ext>
                </a:extLst>
              </a:tr>
              <a:tr h="109686">
                <a:tc>
                  <a:txBody>
                    <a:bodyPr/>
                    <a:lstStyle/>
                    <a:p>
                      <a:pPr algn="ctr" fontAlgn="ctr"/>
                      <a:r>
                        <a:rPr lang="en-NG" sz="700" u="none" strike="noStrike">
                          <a:effectLst/>
                        </a:rPr>
                        <a:t>19</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KADUNA</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US" sz="700" b="0" i="0" u="none" strike="noStrike" dirty="0">
                          <a:solidFill>
                            <a:schemeClr val="dk1"/>
                          </a:solidFill>
                          <a:effectLst/>
                          <a:latin typeface="+mn-lt"/>
                        </a:rPr>
                        <a:t>69</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9</a:t>
                      </a:r>
                      <a:r>
                        <a:rPr lang="en-US" sz="700" u="none" strike="noStrike" dirty="0">
                          <a:effectLst/>
                        </a:rPr>
                        <a:t>2</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16</a:t>
                      </a:r>
                      <a:r>
                        <a:rPr lang="en-US" sz="700" u="none" strike="noStrike" dirty="0">
                          <a:effectLst/>
                        </a:rPr>
                        <a:t>2</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1518615523"/>
                  </a:ext>
                </a:extLst>
              </a:tr>
              <a:tr h="109686">
                <a:tc>
                  <a:txBody>
                    <a:bodyPr/>
                    <a:lstStyle/>
                    <a:p>
                      <a:pPr algn="ctr" fontAlgn="ctr"/>
                      <a:r>
                        <a:rPr lang="en-NG" sz="700" u="none" strike="noStrike">
                          <a:effectLst/>
                        </a:rPr>
                        <a:t>20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KANO</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0</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41</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9</a:t>
                      </a:r>
                      <a:r>
                        <a:rPr lang="en-US" sz="700" u="none" strike="noStrike" dirty="0">
                          <a:effectLst/>
                        </a:rPr>
                        <a:t>3</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134</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1174265762"/>
                  </a:ext>
                </a:extLst>
              </a:tr>
              <a:tr h="109686">
                <a:tc>
                  <a:txBody>
                    <a:bodyPr/>
                    <a:lstStyle/>
                    <a:p>
                      <a:pPr algn="ctr" fontAlgn="ctr"/>
                      <a:r>
                        <a:rPr lang="en-NG" sz="700" u="none" strike="noStrike">
                          <a:effectLst/>
                        </a:rPr>
                        <a:t>21</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KATSINA</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41</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94</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135</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3801946281"/>
                  </a:ext>
                </a:extLst>
              </a:tr>
              <a:tr h="109686">
                <a:tc>
                  <a:txBody>
                    <a:bodyPr/>
                    <a:lstStyle/>
                    <a:p>
                      <a:pPr algn="ctr" fontAlgn="ctr"/>
                      <a:r>
                        <a:rPr lang="en-NG" sz="700" u="none" strike="noStrike">
                          <a:effectLst/>
                        </a:rPr>
                        <a:t>22</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KEBBI</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1</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1</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25</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57</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84</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3427478745"/>
                  </a:ext>
                </a:extLst>
              </a:tr>
              <a:tr h="109686">
                <a:tc>
                  <a:txBody>
                    <a:bodyPr/>
                    <a:lstStyle/>
                    <a:p>
                      <a:pPr algn="ctr" fontAlgn="ctr"/>
                      <a:r>
                        <a:rPr lang="en-NG" sz="700" u="none" strike="noStrike">
                          <a:effectLst/>
                        </a:rPr>
                        <a:t>23</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KOGI</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48</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93</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141</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4136438668"/>
                  </a:ext>
                </a:extLst>
              </a:tr>
              <a:tr h="109686">
                <a:tc>
                  <a:txBody>
                    <a:bodyPr/>
                    <a:lstStyle/>
                    <a:p>
                      <a:pPr algn="ctr" fontAlgn="ctr"/>
                      <a:r>
                        <a:rPr lang="en-NG" sz="700" u="none" strike="noStrike">
                          <a:effectLst/>
                        </a:rPr>
                        <a:t>24</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KWARA</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30</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92</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122</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2161881412"/>
                  </a:ext>
                </a:extLst>
              </a:tr>
              <a:tr h="109686">
                <a:tc>
                  <a:txBody>
                    <a:bodyPr/>
                    <a:lstStyle/>
                    <a:p>
                      <a:pPr algn="ctr" fontAlgn="ctr"/>
                      <a:r>
                        <a:rPr lang="en-NG" sz="700" u="none" strike="noStrike">
                          <a:effectLst/>
                        </a:rPr>
                        <a:t>25</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LAGOS</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11</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67</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78</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3997411144"/>
                  </a:ext>
                </a:extLst>
              </a:tr>
              <a:tr h="109686">
                <a:tc>
                  <a:txBody>
                    <a:bodyPr/>
                    <a:lstStyle/>
                    <a:p>
                      <a:pPr algn="ctr" fontAlgn="ctr"/>
                      <a:r>
                        <a:rPr lang="en-NG" sz="700" u="none" strike="noStrike">
                          <a:effectLst/>
                        </a:rPr>
                        <a:t>26</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NASARAWA</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67</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75</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142</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3100691296"/>
                  </a:ext>
                </a:extLst>
              </a:tr>
              <a:tr h="109686">
                <a:tc>
                  <a:txBody>
                    <a:bodyPr/>
                    <a:lstStyle/>
                    <a:p>
                      <a:pPr algn="ctr" fontAlgn="ctr"/>
                      <a:r>
                        <a:rPr lang="en-NG" sz="700" u="none" strike="noStrike">
                          <a:effectLst/>
                        </a:rPr>
                        <a:t>27</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NIGER</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43</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72</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115</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3451586606"/>
                  </a:ext>
                </a:extLst>
              </a:tr>
              <a:tr h="109686">
                <a:tc>
                  <a:txBody>
                    <a:bodyPr/>
                    <a:lstStyle/>
                    <a:p>
                      <a:pPr algn="ctr" fontAlgn="ctr"/>
                      <a:r>
                        <a:rPr lang="en-NG" sz="700" u="none" strike="noStrike">
                          <a:effectLst/>
                        </a:rPr>
                        <a:t>28</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OGUN</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9</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80</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89</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1848019375"/>
                  </a:ext>
                </a:extLst>
              </a:tr>
              <a:tr h="109686">
                <a:tc>
                  <a:txBody>
                    <a:bodyPr/>
                    <a:lstStyle/>
                    <a:p>
                      <a:pPr algn="ctr" fontAlgn="ctr"/>
                      <a:r>
                        <a:rPr lang="en-NG" sz="700" u="none" strike="noStrike">
                          <a:effectLst/>
                        </a:rPr>
                        <a:t>29</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ONDO</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20</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76</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96</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3953348336"/>
                  </a:ext>
                </a:extLst>
              </a:tr>
              <a:tr h="109686">
                <a:tc>
                  <a:txBody>
                    <a:bodyPr/>
                    <a:lstStyle/>
                    <a:p>
                      <a:pPr algn="ctr" fontAlgn="ctr"/>
                      <a:r>
                        <a:rPr lang="en-NG" sz="700" u="none" strike="noStrike">
                          <a:effectLst/>
                        </a:rPr>
                        <a:t>30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OSUN</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20</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75</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95</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1371067787"/>
                  </a:ext>
                </a:extLst>
              </a:tr>
              <a:tr h="109686">
                <a:tc>
                  <a:txBody>
                    <a:bodyPr/>
                    <a:lstStyle/>
                    <a:p>
                      <a:pPr algn="ctr" fontAlgn="ctr"/>
                      <a:r>
                        <a:rPr lang="en-NG" sz="700" u="none" strike="noStrike">
                          <a:effectLst/>
                        </a:rPr>
                        <a:t>31</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OYO</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3</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73</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76</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3616603916"/>
                  </a:ext>
                </a:extLst>
              </a:tr>
              <a:tr h="109686">
                <a:tc>
                  <a:txBody>
                    <a:bodyPr/>
                    <a:lstStyle/>
                    <a:p>
                      <a:pPr algn="ctr" fontAlgn="ctr"/>
                      <a:r>
                        <a:rPr lang="en-NG" sz="700" u="none" strike="noStrike">
                          <a:effectLst/>
                        </a:rPr>
                        <a:t>32</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PLATEAU</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36</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73</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109</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251115313"/>
                  </a:ext>
                </a:extLst>
              </a:tr>
              <a:tr h="109686">
                <a:tc>
                  <a:txBody>
                    <a:bodyPr/>
                    <a:lstStyle/>
                    <a:p>
                      <a:pPr algn="ctr" fontAlgn="ctr"/>
                      <a:r>
                        <a:rPr lang="en-NG" sz="700" u="none" strike="noStrike">
                          <a:effectLst/>
                        </a:rPr>
                        <a:t>33</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RIVERS</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6</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57</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63</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4036637421"/>
                  </a:ext>
                </a:extLst>
              </a:tr>
              <a:tr h="109686">
                <a:tc>
                  <a:txBody>
                    <a:bodyPr/>
                    <a:lstStyle/>
                    <a:p>
                      <a:pPr algn="ctr" fontAlgn="ctr"/>
                      <a:r>
                        <a:rPr lang="en-NG" sz="700" u="none" strike="noStrike">
                          <a:effectLst/>
                        </a:rPr>
                        <a:t>34</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TARABA</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20</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84</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104</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3638076641"/>
                  </a:ext>
                </a:extLst>
              </a:tr>
              <a:tr h="109686">
                <a:tc>
                  <a:txBody>
                    <a:bodyPr/>
                    <a:lstStyle/>
                    <a:p>
                      <a:pPr algn="ctr" fontAlgn="ctr"/>
                      <a:r>
                        <a:rPr lang="en-NG" sz="700" u="none" strike="noStrike">
                          <a:effectLst/>
                        </a:rPr>
                        <a:t>35</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SOKOTO</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19</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62</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81</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4078296592"/>
                  </a:ext>
                </a:extLst>
              </a:tr>
              <a:tr h="109686">
                <a:tc>
                  <a:txBody>
                    <a:bodyPr/>
                    <a:lstStyle/>
                    <a:p>
                      <a:pPr algn="ctr" fontAlgn="ctr"/>
                      <a:r>
                        <a:rPr lang="en-NG" sz="700" u="none" strike="noStrike">
                          <a:effectLst/>
                        </a:rPr>
                        <a:t>36</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YOBE</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13</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73</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86</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3675221444"/>
                  </a:ext>
                </a:extLst>
              </a:tr>
              <a:tr h="109686">
                <a:tc>
                  <a:txBody>
                    <a:bodyPr/>
                    <a:lstStyle/>
                    <a:p>
                      <a:pPr algn="ctr" fontAlgn="ctr"/>
                      <a:r>
                        <a:rPr lang="en-NG" sz="700" u="none" strike="noStrike">
                          <a:effectLst/>
                        </a:rPr>
                        <a:t>37</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r>
                        <a:rPr lang="en-GB" sz="700" u="none" strike="noStrike">
                          <a:effectLst/>
                        </a:rPr>
                        <a:t>ZAMFARA</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a:effectLst/>
                        </a:rPr>
                        <a:t>0</a:t>
                      </a: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16</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62</a:t>
                      </a: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u="none" strike="noStrike" dirty="0">
                          <a:effectLst/>
                        </a:rPr>
                        <a:t>78</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3905216953"/>
                  </a:ext>
                </a:extLst>
              </a:tr>
              <a:tr h="251145">
                <a:tc>
                  <a:txBody>
                    <a:bodyPr/>
                    <a:lstStyle/>
                    <a:p>
                      <a:pPr algn="l" fontAlgn="ctr"/>
                      <a:endParaRPr lang="en-NG" sz="700" b="1" i="0" u="none" strike="noStrike" dirty="0">
                        <a:solidFill>
                          <a:srgbClr val="000000"/>
                        </a:solidFill>
                        <a:effectLst/>
                        <a:latin typeface="Century Gothic" panose="020B0502020202020204" pitchFamily="34" charset="0"/>
                      </a:endParaRPr>
                    </a:p>
                  </a:txBody>
                  <a:tcPr marL="5222" marR="5222" marT="5222" marB="0" anchor="ctr"/>
                </a:tc>
                <a:tc>
                  <a:txBody>
                    <a:bodyPr/>
                    <a:lstStyle/>
                    <a:p>
                      <a:pPr algn="l" fontAlgn="ct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l" fontAlgn="ctr"/>
                      <a:endParaRPr lang="en-NG"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r" fontAlgn="ctr"/>
                      <a:r>
                        <a:rPr lang="en-GB" sz="700" b="1" u="none" strike="noStrike">
                          <a:effectLst/>
                        </a:rPr>
                        <a:t>TOTAL</a:t>
                      </a:r>
                      <a:endParaRPr lang="en-GB" sz="700" b="1" i="0" u="none" strike="noStrike">
                        <a:solidFill>
                          <a:srgbClr val="000000"/>
                        </a:solidFill>
                        <a:effectLst/>
                        <a:latin typeface="Century Gothic" panose="020B0502020202020204" pitchFamily="34" charset="0"/>
                      </a:endParaRPr>
                    </a:p>
                  </a:txBody>
                  <a:tcPr marL="5222" marR="5222" marT="5222" marB="0" anchor="ctr"/>
                </a:tc>
                <a:tc>
                  <a:txBody>
                    <a:bodyPr/>
                    <a:lstStyle/>
                    <a:p>
                      <a:pPr algn="ctr" fontAlgn="ctr"/>
                      <a:r>
                        <a:rPr lang="en-NG" sz="700" b="1" u="none" strike="noStrike" dirty="0">
                          <a:effectLst/>
                        </a:rPr>
                        <a:t>3</a:t>
                      </a:r>
                      <a:r>
                        <a:rPr lang="en-US" sz="700" b="1" u="none" strike="noStrike" dirty="0">
                          <a:effectLst/>
                        </a:rPr>
                        <a:t>79</a:t>
                      </a:r>
                      <a:r>
                        <a:rPr lang="en-NG" sz="700" b="1" u="none" strike="noStrike" dirty="0">
                          <a:effectLst/>
                        </a:rPr>
                        <a:t>9</a:t>
                      </a:r>
                      <a:endParaRPr lang="en-NG" sz="700" b="1" i="0" u="none" strike="noStrike" dirty="0">
                        <a:solidFill>
                          <a:srgbClr val="000000"/>
                        </a:solidFill>
                        <a:effectLst/>
                        <a:latin typeface="Century Gothic" panose="020B0502020202020204" pitchFamily="34" charset="0"/>
                      </a:endParaRPr>
                    </a:p>
                  </a:txBody>
                  <a:tcPr marL="5222" marR="5222" marT="5222" marB="0" anchor="ctr"/>
                </a:tc>
                <a:extLst>
                  <a:ext uri="{0D108BD9-81ED-4DB2-BD59-A6C34878D82A}">
                    <a16:rowId xmlns:a16="http://schemas.microsoft.com/office/drawing/2014/main" val="3192630931"/>
                  </a:ext>
                </a:extLst>
              </a:tr>
            </a:tbl>
          </a:graphicData>
        </a:graphic>
      </p:graphicFrame>
    </p:spTree>
    <p:extLst>
      <p:ext uri="{BB962C8B-B14F-4D97-AF65-F5344CB8AC3E}">
        <p14:creationId xmlns:p14="http://schemas.microsoft.com/office/powerpoint/2010/main" val="271136685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lverbirdtv.com/sites/default/files/field/image/Supreme%20Court.jpg"/>
          <p:cNvPicPr>
            <a:picLocks noChangeAspect="1" noChangeArrowheads="1"/>
          </p:cNvPicPr>
          <p:nvPr/>
        </p:nvPicPr>
        <p:blipFill>
          <a:blip r:embed="rId2" cstate="print"/>
          <a:srcRect/>
          <a:stretch>
            <a:fillRect/>
          </a:stretch>
        </p:blipFill>
        <p:spPr bwMode="auto">
          <a:xfrm>
            <a:off x="0" y="-2409"/>
            <a:ext cx="9144000" cy="6860410"/>
          </a:xfrm>
          <a:prstGeom prst="rect">
            <a:avLst/>
          </a:prstGeom>
          <a:noFill/>
        </p:spPr>
      </p:pic>
      <p:sp>
        <p:nvSpPr>
          <p:cNvPr id="25" name="Rectangle 24"/>
          <p:cNvSpPr/>
          <p:nvPr/>
        </p:nvSpPr>
        <p:spPr>
          <a:xfrm>
            <a:off x="7930" y="5904"/>
            <a:ext cx="9144000" cy="6858000"/>
          </a:xfrm>
          <a:prstGeom prst="rect">
            <a:avLst/>
          </a:prstGeom>
          <a:solidFill>
            <a:srgbClr val="19232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94" tIns="38397" rIns="76794" bIns="38397" rtlCol="0" anchor="ctr"/>
          <a:lstStyle/>
          <a:p>
            <a:pPr algn="ctr"/>
            <a:endParaRPr lang="en-US"/>
          </a:p>
        </p:txBody>
      </p:sp>
      <p:grpSp>
        <p:nvGrpSpPr>
          <p:cNvPr id="2" name="Group 81"/>
          <p:cNvGrpSpPr>
            <a:grpSpLocks/>
          </p:cNvGrpSpPr>
          <p:nvPr/>
        </p:nvGrpSpPr>
        <p:grpSpPr bwMode="auto">
          <a:xfrm>
            <a:off x="761999" y="381001"/>
            <a:ext cx="6734176" cy="796002"/>
            <a:chOff x="1536423" y="511491"/>
            <a:chExt cx="13636247" cy="1907149"/>
          </a:xfrm>
        </p:grpSpPr>
        <p:sp>
          <p:nvSpPr>
            <p:cNvPr id="107527" name="TextBox 82"/>
            <p:cNvSpPr txBox="1">
              <a:spLocks noChangeArrowheads="1"/>
            </p:cNvSpPr>
            <p:nvPr/>
          </p:nvSpPr>
          <p:spPr bwMode="auto">
            <a:xfrm>
              <a:off x="1536423" y="511491"/>
              <a:ext cx="13636247" cy="1907149"/>
            </a:xfrm>
            <a:prstGeom prst="rect">
              <a:avLst/>
            </a:prstGeom>
            <a:noFill/>
            <a:ln w="9525">
              <a:noFill/>
              <a:miter lim="800000"/>
              <a:headEnd/>
              <a:tailEnd/>
            </a:ln>
          </p:spPr>
          <p:txBody>
            <a:bodyPr wrap="square">
              <a:spAutoFit/>
            </a:bodyPr>
            <a:lstStyle/>
            <a:p>
              <a:r>
                <a:rPr lang="en-US" sz="2800" b="1" dirty="0">
                  <a:solidFill>
                    <a:schemeClr val="bg1"/>
                  </a:solidFill>
                </a:rPr>
                <a:t>Progress Report: Achievements</a:t>
              </a:r>
              <a:endParaRPr lang="id-ID" sz="2800" b="1" dirty="0">
                <a:solidFill>
                  <a:schemeClr val="bg1"/>
                </a:solidFill>
                <a:latin typeface="Lato Regular" charset="0"/>
              </a:endParaRPr>
            </a:p>
          </p:txBody>
        </p:sp>
        <p:grpSp>
          <p:nvGrpSpPr>
            <p:cNvPr id="3" name="Group 83"/>
            <p:cNvGrpSpPr>
              <a:grpSpLocks/>
            </p:cNvGrpSpPr>
            <p:nvPr/>
          </p:nvGrpSpPr>
          <p:grpSpPr bwMode="auto">
            <a:xfrm>
              <a:off x="1942720" y="1882307"/>
              <a:ext cx="2738439" cy="72986"/>
              <a:chOff x="-10024847" y="1961430"/>
              <a:chExt cx="3631042" cy="45615"/>
            </a:xfrm>
          </p:grpSpPr>
          <p:sp>
            <p:nvSpPr>
              <p:cNvPr id="87" name="Rectangle 86"/>
              <p:cNvSpPr/>
              <p:nvPr/>
            </p:nvSpPr>
            <p:spPr>
              <a:xfrm flipV="1">
                <a:off x="-10024847" y="1961430"/>
                <a:ext cx="540972" cy="456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defTabSz="767942">
                  <a:defRPr/>
                </a:pPr>
                <a:endParaRPr lang="en-US" dirty="0">
                  <a:latin typeface="Calibri Light"/>
                </a:endParaRPr>
              </a:p>
            </p:txBody>
          </p:sp>
          <p:sp>
            <p:nvSpPr>
              <p:cNvPr id="88" name="Rectangle 87"/>
              <p:cNvSpPr/>
              <p:nvPr/>
            </p:nvSpPr>
            <p:spPr>
              <a:xfrm flipV="1">
                <a:off x="-9410200" y="1961430"/>
                <a:ext cx="540972" cy="4561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defTabSz="767942">
                  <a:defRPr/>
                </a:pPr>
                <a:endParaRPr lang="en-US" dirty="0">
                  <a:latin typeface="Calibri Light"/>
                </a:endParaRPr>
              </a:p>
            </p:txBody>
          </p:sp>
          <p:sp>
            <p:nvSpPr>
              <p:cNvPr id="91" name="Rectangle 90"/>
              <p:cNvSpPr/>
              <p:nvPr/>
            </p:nvSpPr>
            <p:spPr>
              <a:xfrm flipV="1">
                <a:off x="-8774505" y="1961430"/>
                <a:ext cx="540972" cy="4561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defTabSz="767942">
                  <a:defRPr/>
                </a:pPr>
                <a:endParaRPr lang="en-US" dirty="0">
                  <a:latin typeface="Calibri Light"/>
                </a:endParaRPr>
              </a:p>
            </p:txBody>
          </p:sp>
          <p:sp>
            <p:nvSpPr>
              <p:cNvPr id="92" name="Rectangle 91"/>
              <p:cNvSpPr/>
              <p:nvPr/>
            </p:nvSpPr>
            <p:spPr>
              <a:xfrm flipV="1">
                <a:off x="-8159858" y="1961430"/>
                <a:ext cx="540972" cy="456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defTabSz="767942">
                  <a:defRPr/>
                </a:pPr>
                <a:endParaRPr lang="en-US" dirty="0">
                  <a:latin typeface="Calibri Light"/>
                </a:endParaRPr>
              </a:p>
            </p:txBody>
          </p:sp>
          <p:sp>
            <p:nvSpPr>
              <p:cNvPr id="93" name="Rectangle 92"/>
              <p:cNvSpPr/>
              <p:nvPr/>
            </p:nvSpPr>
            <p:spPr>
              <a:xfrm flipV="1">
                <a:off x="-7543107" y="1961430"/>
                <a:ext cx="538869" cy="4561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defTabSz="767942">
                  <a:defRPr/>
                </a:pPr>
                <a:endParaRPr lang="en-US" dirty="0">
                  <a:latin typeface="Calibri Light"/>
                </a:endParaRPr>
              </a:p>
            </p:txBody>
          </p:sp>
          <p:sp>
            <p:nvSpPr>
              <p:cNvPr id="101" name="Rectangle 100"/>
              <p:cNvSpPr/>
              <p:nvPr/>
            </p:nvSpPr>
            <p:spPr>
              <a:xfrm flipV="1">
                <a:off x="-6934777" y="1961430"/>
                <a:ext cx="540972" cy="4561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defTabSz="767942">
                  <a:defRPr/>
                </a:pPr>
                <a:endParaRPr lang="en-US" dirty="0">
                  <a:latin typeface="Calibri Light"/>
                </a:endParaRPr>
              </a:p>
            </p:txBody>
          </p:sp>
        </p:grpSp>
      </p:grpSp>
      <p:sp>
        <p:nvSpPr>
          <p:cNvPr id="107525" name="TextBox 30"/>
          <p:cNvSpPr txBox="1">
            <a:spLocks noChangeArrowheads="1"/>
          </p:cNvSpPr>
          <p:nvPr/>
        </p:nvSpPr>
        <p:spPr bwMode="auto">
          <a:xfrm>
            <a:off x="600076" y="1177003"/>
            <a:ext cx="8172449" cy="5047536"/>
          </a:xfrm>
          <a:prstGeom prst="rect">
            <a:avLst/>
          </a:prstGeom>
          <a:noFill/>
          <a:ln w="9525">
            <a:noFill/>
            <a:miter lim="800000"/>
            <a:headEnd/>
            <a:tailEnd/>
          </a:ln>
        </p:spPr>
        <p:txBody>
          <a:bodyPr wrap="square">
            <a:spAutoFit/>
          </a:bodyPr>
          <a:lstStyle/>
          <a:p>
            <a:pPr marL="257175" indent="-257175">
              <a:buFont typeface="+mj-lt"/>
              <a:buAutoNum type="arabicPeriod"/>
            </a:pPr>
            <a:r>
              <a:rPr lang="en-US" sz="1400" b="1" dirty="0">
                <a:solidFill>
                  <a:schemeClr val="bg1"/>
                </a:solidFill>
              </a:rPr>
              <a:t>Development of strategic advisories for informed policy decisions that will enhance transparency and accountability in public expenditure</a:t>
            </a:r>
          </a:p>
          <a:p>
            <a:pPr marL="257175" indent="-257175">
              <a:buFont typeface="+mj-lt"/>
              <a:buAutoNum type="arabicPeriod"/>
            </a:pPr>
            <a:r>
              <a:rPr lang="en-US" sz="1400" b="1" dirty="0">
                <a:solidFill>
                  <a:schemeClr val="bg1"/>
                </a:solidFill>
              </a:rPr>
              <a:t>Launching of the EFCC Strategic Plan and Action Plan 2021-2025</a:t>
            </a:r>
          </a:p>
          <a:p>
            <a:pPr marL="257175" indent="-257175">
              <a:buFont typeface="+mj-lt"/>
              <a:buAutoNum type="arabicPeriod"/>
            </a:pPr>
            <a:r>
              <a:rPr lang="en-US" sz="1400" b="1" dirty="0">
                <a:solidFill>
                  <a:schemeClr val="bg1"/>
                </a:solidFill>
              </a:rPr>
              <a:t>Launching of the Eagle eye app for seamless and easy reporting of information by the public</a:t>
            </a:r>
          </a:p>
          <a:p>
            <a:pPr marL="257175" indent="-257175">
              <a:buFont typeface="+mj-lt"/>
              <a:buAutoNum type="arabicPeriod"/>
            </a:pPr>
            <a:r>
              <a:rPr lang="en-US" sz="1400" b="1" dirty="0">
                <a:solidFill>
                  <a:schemeClr val="bg1"/>
                </a:solidFill>
              </a:rPr>
              <a:t>Development of Standard Operating Procedures (SOPs) for 2 Offices, 16 departments and 8 Units</a:t>
            </a:r>
          </a:p>
          <a:p>
            <a:pPr marL="257175" indent="-257175">
              <a:buFont typeface="+mj-lt"/>
              <a:buAutoNum type="arabicPeriod"/>
            </a:pPr>
            <a:r>
              <a:rPr lang="en-US" sz="1400" b="1" dirty="0">
                <a:solidFill>
                  <a:schemeClr val="bg1"/>
                </a:solidFill>
              </a:rPr>
              <a:t>Development of 21 Policy documents and manuals</a:t>
            </a:r>
          </a:p>
          <a:p>
            <a:pPr marL="257175" indent="-257175">
              <a:buFont typeface="+mj-lt"/>
              <a:buAutoNum type="arabicPeriod"/>
            </a:pPr>
            <a:r>
              <a:rPr lang="en-US" sz="1400" b="1" dirty="0">
                <a:solidFill>
                  <a:schemeClr val="bg1"/>
                </a:solidFill>
              </a:rPr>
              <a:t>Creation of the Department of Intelligence</a:t>
            </a:r>
          </a:p>
          <a:p>
            <a:pPr marL="257175" indent="-257175">
              <a:buFont typeface="+mj-lt"/>
              <a:buAutoNum type="arabicPeriod"/>
            </a:pPr>
            <a:r>
              <a:rPr lang="en-US" sz="1400" b="1" dirty="0">
                <a:solidFill>
                  <a:schemeClr val="bg1"/>
                </a:solidFill>
              </a:rPr>
              <a:t>Upgrade of the Information &amp; Communication technology (ICT) Internal Audit and Procurement Units to full-fledged Departments</a:t>
            </a:r>
          </a:p>
          <a:p>
            <a:pPr marL="257175" indent="-257175">
              <a:buFont typeface="+mj-lt"/>
              <a:buAutoNum type="arabicPeriod"/>
            </a:pPr>
            <a:r>
              <a:rPr lang="en-US" sz="1400" b="1" dirty="0">
                <a:solidFill>
                  <a:schemeClr val="bg1"/>
                </a:solidFill>
              </a:rPr>
              <a:t>Restructuring of the Department Operations by the expansion of its Organogram</a:t>
            </a:r>
          </a:p>
          <a:p>
            <a:pPr marL="257175" indent="-257175">
              <a:buFont typeface="+mj-lt"/>
              <a:buAutoNum type="arabicPeriod"/>
            </a:pPr>
            <a:r>
              <a:rPr lang="en-US" sz="1400" b="1" dirty="0">
                <a:solidFill>
                  <a:schemeClr val="bg1"/>
                </a:solidFill>
              </a:rPr>
              <a:t>Provision of Specialized tool to the Department of Forensics &amp; Crimes Laboratory Services</a:t>
            </a:r>
          </a:p>
          <a:p>
            <a:pPr marL="257175" indent="-257175">
              <a:buFont typeface="+mj-lt"/>
              <a:buAutoNum type="arabicPeriod"/>
            </a:pPr>
            <a:r>
              <a:rPr lang="en-US" sz="1400" b="1" dirty="0">
                <a:solidFill>
                  <a:schemeClr val="bg1"/>
                </a:solidFill>
              </a:rPr>
              <a:t>Restructuring of the Legal and Prosecution Department</a:t>
            </a:r>
          </a:p>
          <a:p>
            <a:pPr marL="257175" indent="-257175">
              <a:buFont typeface="+mj-lt"/>
              <a:buAutoNum type="arabicPeriod"/>
            </a:pPr>
            <a:r>
              <a:rPr lang="en-US" sz="1400" b="1" dirty="0">
                <a:solidFill>
                  <a:schemeClr val="bg1"/>
                </a:solidFill>
              </a:rPr>
              <a:t>Digitization of the Commission’s work flow process by the launch of the EFCC Case file Management software</a:t>
            </a:r>
          </a:p>
          <a:p>
            <a:pPr marL="257175" indent="-257175">
              <a:buFont typeface="+mj-lt"/>
              <a:buAutoNum type="arabicPeriod"/>
            </a:pPr>
            <a:r>
              <a:rPr lang="en-US" sz="1400" b="1" dirty="0">
                <a:solidFill>
                  <a:schemeClr val="bg1"/>
                </a:solidFill>
              </a:rPr>
              <a:t>Strengthened cooperation and collaboration with local and International partners by way of renewals of MOUs, gathering informal communication and exchange of information and intelligence</a:t>
            </a:r>
          </a:p>
          <a:p>
            <a:pPr marL="257175" indent="-257175">
              <a:buFont typeface="+mj-lt"/>
              <a:buAutoNum type="arabicPeriod"/>
            </a:pPr>
            <a:r>
              <a:rPr lang="en-GB" sz="1400" b="1" dirty="0">
                <a:solidFill>
                  <a:schemeClr val="bg1"/>
                </a:solidFill>
              </a:rPr>
              <a:t>Provision of the Law Pavilion on tablets for all lawyers in the Legal &amp; Prosecution Department of the Commission</a:t>
            </a:r>
            <a:endParaRPr lang="en-US" sz="1400" b="1" dirty="0">
              <a:solidFill>
                <a:schemeClr val="bg1"/>
              </a:solidFill>
            </a:endParaRPr>
          </a:p>
          <a:p>
            <a:pPr marL="257175" indent="-257175">
              <a:buFont typeface="+mj-lt"/>
              <a:buAutoNum type="arabicPeriod"/>
            </a:pPr>
            <a:r>
              <a:rPr lang="en-GB" sz="1400" b="1" dirty="0">
                <a:solidFill>
                  <a:schemeClr val="bg1"/>
                </a:solidFill>
              </a:rPr>
              <a:t>Provision of operational tools and infrastructure including operational vehicles</a:t>
            </a:r>
          </a:p>
          <a:p>
            <a:pPr marL="257175" indent="-257175">
              <a:buFont typeface="+mj-lt"/>
              <a:buAutoNum type="arabicPeriod"/>
            </a:pPr>
            <a:r>
              <a:rPr lang="en-GB" sz="1400" b="1" dirty="0">
                <a:solidFill>
                  <a:schemeClr val="bg1"/>
                </a:solidFill>
              </a:rPr>
              <a:t>Training and retraining of staff (Foreign and local)</a:t>
            </a:r>
            <a:endParaRPr lang="en-US" sz="1400" b="1" dirty="0">
              <a:solidFill>
                <a:schemeClr val="bg1"/>
              </a:solidFill>
            </a:endParaRPr>
          </a:p>
        </p:txBody>
      </p:sp>
      <p:pic>
        <p:nvPicPr>
          <p:cNvPr id="51"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0122" y="6172199"/>
            <a:ext cx="478347" cy="478347"/>
          </a:xfrm>
          <a:prstGeom prst="rect">
            <a:avLst/>
          </a:prstGeom>
          <a:noFill/>
          <a:ln>
            <a:noFill/>
            <a:headEnd/>
            <a:tailEnd/>
          </a:ln>
        </p:spPr>
      </p:pic>
      <p:sp>
        <p:nvSpPr>
          <p:cNvPr id="26" name="TextBox 25"/>
          <p:cNvSpPr txBox="1">
            <a:spLocks noChangeArrowheads="1"/>
          </p:cNvSpPr>
          <p:nvPr/>
        </p:nvSpPr>
        <p:spPr bwMode="auto">
          <a:xfrm>
            <a:off x="914400" y="6282844"/>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bg1"/>
                </a:solidFill>
                <a:latin typeface="Lato Regular" charset="0"/>
              </a:rPr>
              <a:t>The Economic and</a:t>
            </a:r>
          </a:p>
          <a:p>
            <a:r>
              <a:rPr lang="en-US" sz="1000" b="1" dirty="0">
                <a:solidFill>
                  <a:schemeClr val="bg1"/>
                </a:solidFill>
                <a:latin typeface="Lato Regular" charset="0"/>
              </a:rPr>
              <a:t>Financial Crimes</a:t>
            </a:r>
            <a:r>
              <a:rPr lang="en-US" sz="1000" b="1" baseline="0" dirty="0">
                <a:solidFill>
                  <a:schemeClr val="bg1"/>
                </a:solidFill>
                <a:latin typeface="Lato Regular" charset="0"/>
              </a:rPr>
              <a:t> Commission</a:t>
            </a:r>
            <a:endParaRPr lang="id-ID" sz="1000" dirty="0">
              <a:solidFill>
                <a:schemeClr val="bg1"/>
              </a:solidFill>
              <a:latin typeface="Calibri Light" pitchFamily="34" charset="0"/>
            </a:endParaRPr>
          </a:p>
        </p:txBody>
      </p:sp>
    </p:spTree>
    <p:extLst>
      <p:ext uri="{BB962C8B-B14F-4D97-AF65-F5344CB8AC3E}">
        <p14:creationId xmlns:p14="http://schemas.microsoft.com/office/powerpoint/2010/main" val="161784594"/>
      </p:ext>
    </p:extLst>
  </p:cSld>
  <p:clrMapOvr>
    <a:masterClrMapping/>
  </p:clrMapOvr>
  <p:transition spd="slow" advClick="0" advTm="5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 Same Side Corner Rectangle 32"/>
          <p:cNvSpPr/>
          <p:nvPr/>
        </p:nvSpPr>
        <p:spPr>
          <a:xfrm rot="10800000" flipH="1">
            <a:off x="1235772" y="1934992"/>
            <a:ext cx="45720" cy="3950188"/>
          </a:xfrm>
          <a:prstGeom prst="round2SameRect">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grpSp>
        <p:nvGrpSpPr>
          <p:cNvPr id="2" name="Group 68"/>
          <p:cNvGrpSpPr/>
          <p:nvPr/>
        </p:nvGrpSpPr>
        <p:grpSpPr>
          <a:xfrm>
            <a:off x="667902" y="519615"/>
            <a:ext cx="7853622" cy="2092881"/>
            <a:chOff x="1780607" y="930967"/>
            <a:chExt cx="20937538" cy="3185448"/>
          </a:xfrm>
        </p:grpSpPr>
        <p:sp>
          <p:nvSpPr>
            <p:cNvPr id="70" name="TextBox 69"/>
            <p:cNvSpPr txBox="1"/>
            <p:nvPr/>
          </p:nvSpPr>
          <p:spPr>
            <a:xfrm>
              <a:off x="1780607" y="930967"/>
              <a:ext cx="20937538" cy="3185448"/>
            </a:xfrm>
            <a:prstGeom prst="rect">
              <a:avLst/>
            </a:prstGeom>
            <a:noFill/>
          </p:spPr>
          <p:txBody>
            <a:bodyPr wrap="square" rtlCol="0">
              <a:spAutoFit/>
            </a:bodyPr>
            <a:lstStyle/>
            <a:p>
              <a:pPr algn="ctr"/>
              <a:r>
                <a:rPr lang="en-US" sz="2800" b="1" dirty="0">
                  <a:solidFill>
                    <a:schemeClr val="tx2"/>
                  </a:solidFill>
                  <a:latin typeface="Lato Regular"/>
                  <a:cs typeface="Lato Regular"/>
                </a:rPr>
                <a:t>Convictions</a:t>
              </a:r>
            </a:p>
            <a:p>
              <a:pPr algn="ctr"/>
              <a:endParaRPr lang="en-US" sz="2800" b="1" dirty="0">
                <a:solidFill>
                  <a:schemeClr val="tx2"/>
                </a:solidFill>
                <a:latin typeface="Lato Regular"/>
                <a:cs typeface="Lato Regular"/>
              </a:endParaRPr>
            </a:p>
            <a:p>
              <a:pPr algn="ctr"/>
              <a:r>
                <a:rPr lang="en-US" sz="1800" b="1" dirty="0">
                  <a:solidFill>
                    <a:schemeClr val="tx2"/>
                  </a:solidFill>
                  <a:latin typeface="Lato Regular"/>
                  <a:cs typeface="Lato Regular"/>
                </a:rPr>
                <a:t>2</a:t>
              </a:r>
              <a:r>
                <a:rPr lang="en-US" sz="1800" b="1" baseline="30000" dirty="0">
                  <a:solidFill>
                    <a:schemeClr val="tx2"/>
                  </a:solidFill>
                  <a:latin typeface="Lato Regular"/>
                  <a:cs typeface="Lato Regular"/>
                </a:rPr>
                <a:t>nd</a:t>
              </a:r>
              <a:r>
                <a:rPr lang="en-US" sz="1800" b="1" dirty="0">
                  <a:solidFill>
                    <a:schemeClr val="tx2"/>
                  </a:solidFill>
                  <a:latin typeface="Lato Regular"/>
                  <a:cs typeface="Lato Regular"/>
                </a:rPr>
                <a:t> January – 29</a:t>
              </a:r>
              <a:r>
                <a:rPr lang="en-US" sz="1800" b="1" baseline="30000" dirty="0">
                  <a:solidFill>
                    <a:schemeClr val="tx2"/>
                  </a:solidFill>
                  <a:latin typeface="Lato Regular"/>
                  <a:cs typeface="Lato Regular"/>
                </a:rPr>
                <a:t>th</a:t>
              </a:r>
              <a:r>
                <a:rPr lang="en-US" sz="1800" b="1" dirty="0">
                  <a:solidFill>
                    <a:schemeClr val="tx2"/>
                  </a:solidFill>
                  <a:latin typeface="Lato Regular"/>
                  <a:cs typeface="Lato Regular"/>
                </a:rPr>
                <a:t> December, 2021</a:t>
              </a:r>
            </a:p>
            <a:p>
              <a:pPr algn="ctr"/>
              <a:endParaRPr lang="en-US" sz="2800" b="1" dirty="0">
                <a:solidFill>
                  <a:schemeClr val="tx2"/>
                </a:solidFill>
                <a:latin typeface="Lato Regular"/>
                <a:cs typeface="Lato Regular"/>
              </a:endParaRPr>
            </a:p>
            <a:p>
              <a:pPr algn="ctr"/>
              <a:endParaRPr lang="id-ID" sz="2800" b="1" dirty="0">
                <a:solidFill>
                  <a:schemeClr val="tx2"/>
                </a:solidFill>
                <a:latin typeface="Lato Regular"/>
                <a:cs typeface="Lato Regular"/>
              </a:endParaRPr>
            </a:p>
          </p:txBody>
        </p:sp>
        <p:grpSp>
          <p:nvGrpSpPr>
            <p:cNvPr id="3" name="Group 70"/>
            <p:cNvGrpSpPr/>
            <p:nvPr/>
          </p:nvGrpSpPr>
          <p:grpSpPr>
            <a:xfrm>
              <a:off x="10842089" y="1977406"/>
              <a:ext cx="2738812" cy="73151"/>
              <a:chOff x="1775295" y="2020905"/>
              <a:chExt cx="3631535" cy="45719"/>
            </a:xfrm>
          </p:grpSpPr>
          <p:sp>
            <p:nvSpPr>
              <p:cNvPr id="73" name="Rectangle 72"/>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4" name="Rectangle 73"/>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3" name="Rectangle 92"/>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23" name="Rectangle 122"/>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31" name="Rectangle 130"/>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32" name="Rectangle 131"/>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grpSp>
      <p:pic>
        <p:nvPicPr>
          <p:cNvPr id="15"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169" y="6023113"/>
            <a:ext cx="627434" cy="627434"/>
          </a:xfrm>
          <a:prstGeom prst="rect">
            <a:avLst/>
          </a:prstGeom>
          <a:noFill/>
          <a:ln>
            <a:noFill/>
            <a:headEnd/>
            <a:tailEnd/>
          </a:ln>
        </p:spPr>
      </p:pic>
      <p:sp>
        <p:nvSpPr>
          <p:cNvPr id="16" name="TextBox 15"/>
          <p:cNvSpPr txBox="1">
            <a:spLocks noChangeArrowheads="1"/>
          </p:cNvSpPr>
          <p:nvPr/>
        </p:nvSpPr>
        <p:spPr bwMode="auto">
          <a:xfrm>
            <a:off x="1142710" y="6208831"/>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tx1">
                    <a:lumMod val="50000"/>
                  </a:schemeClr>
                </a:solidFill>
                <a:latin typeface="Lato Regular" charset="0"/>
              </a:rPr>
              <a:t>The Economic and</a:t>
            </a:r>
          </a:p>
          <a:p>
            <a:r>
              <a:rPr lang="en-US" sz="1000" b="1" dirty="0">
                <a:solidFill>
                  <a:schemeClr val="tx1">
                    <a:lumMod val="50000"/>
                  </a:schemeClr>
                </a:solidFill>
                <a:latin typeface="Lato Regular" charset="0"/>
              </a:rPr>
              <a:t>Financial Crimes</a:t>
            </a:r>
            <a:r>
              <a:rPr lang="en-US" sz="1000" b="1" baseline="0" dirty="0">
                <a:solidFill>
                  <a:schemeClr val="tx1">
                    <a:lumMod val="50000"/>
                  </a:schemeClr>
                </a:solidFill>
                <a:latin typeface="Lato Regular" charset="0"/>
              </a:rPr>
              <a:t> Commission</a:t>
            </a:r>
            <a:endParaRPr lang="id-ID" sz="1000" dirty="0">
              <a:solidFill>
                <a:schemeClr val="tx1">
                  <a:lumMod val="50000"/>
                </a:schemeClr>
              </a:solidFill>
              <a:latin typeface="Calibri Light" pitchFamily="34" charset="0"/>
            </a:endParaRPr>
          </a:p>
        </p:txBody>
      </p:sp>
      <p:pic>
        <p:nvPicPr>
          <p:cNvPr id="7" name="Picture 6"/>
          <p:cNvPicPr>
            <a:picLocks noChangeAspect="1"/>
          </p:cNvPicPr>
          <p:nvPr/>
        </p:nvPicPr>
        <p:blipFill>
          <a:blip r:embed="rId4"/>
          <a:stretch>
            <a:fillRect/>
          </a:stretch>
        </p:blipFill>
        <p:spPr>
          <a:xfrm>
            <a:off x="1476375" y="1839571"/>
            <a:ext cx="6743282" cy="4045610"/>
          </a:xfrm>
          <a:prstGeom prst="rect">
            <a:avLst/>
          </a:prstGeom>
        </p:spPr>
      </p:pic>
    </p:spTree>
    <p:extLst>
      <p:ext uri="{BB962C8B-B14F-4D97-AF65-F5344CB8AC3E}">
        <p14:creationId xmlns:p14="http://schemas.microsoft.com/office/powerpoint/2010/main" val="285549695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 Same Side Corner Rectangle 32"/>
          <p:cNvSpPr/>
          <p:nvPr/>
        </p:nvSpPr>
        <p:spPr>
          <a:xfrm rot="10800000" flipH="1">
            <a:off x="1235772" y="1934992"/>
            <a:ext cx="45720" cy="3950188"/>
          </a:xfrm>
          <a:prstGeom prst="round2SameRect">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grpSp>
        <p:nvGrpSpPr>
          <p:cNvPr id="2" name="Group 68"/>
          <p:cNvGrpSpPr/>
          <p:nvPr/>
        </p:nvGrpSpPr>
        <p:grpSpPr>
          <a:xfrm>
            <a:off x="667902" y="519615"/>
            <a:ext cx="7853622" cy="954107"/>
            <a:chOff x="1780607" y="930967"/>
            <a:chExt cx="20937538" cy="1452189"/>
          </a:xfrm>
        </p:grpSpPr>
        <p:sp>
          <p:nvSpPr>
            <p:cNvPr id="70" name="TextBox 69"/>
            <p:cNvSpPr txBox="1"/>
            <p:nvPr/>
          </p:nvSpPr>
          <p:spPr>
            <a:xfrm>
              <a:off x="1780607" y="930967"/>
              <a:ext cx="20937538" cy="1452189"/>
            </a:xfrm>
            <a:prstGeom prst="rect">
              <a:avLst/>
            </a:prstGeom>
            <a:noFill/>
          </p:spPr>
          <p:txBody>
            <a:bodyPr wrap="square" rtlCol="0">
              <a:spAutoFit/>
            </a:bodyPr>
            <a:lstStyle/>
            <a:p>
              <a:pPr algn="ctr"/>
              <a:r>
                <a:rPr lang="en-US" sz="2800" b="1" dirty="0">
                  <a:solidFill>
                    <a:schemeClr val="tx2"/>
                  </a:solidFill>
                  <a:latin typeface="Lato Regular"/>
                  <a:cs typeface="Lato Regular"/>
                </a:rPr>
                <a:t>CONVICTIONS TREND ANALYSIS</a:t>
              </a:r>
            </a:p>
            <a:p>
              <a:pPr algn="ctr"/>
              <a:endParaRPr lang="id-ID" sz="2800" b="1" dirty="0">
                <a:solidFill>
                  <a:schemeClr val="tx2"/>
                </a:solidFill>
                <a:latin typeface="Lato Regular"/>
                <a:cs typeface="Lato Regular"/>
              </a:endParaRPr>
            </a:p>
          </p:txBody>
        </p:sp>
        <p:grpSp>
          <p:nvGrpSpPr>
            <p:cNvPr id="3" name="Group 70"/>
            <p:cNvGrpSpPr/>
            <p:nvPr/>
          </p:nvGrpSpPr>
          <p:grpSpPr>
            <a:xfrm>
              <a:off x="10842089" y="1977406"/>
              <a:ext cx="2738812" cy="73151"/>
              <a:chOff x="1775295" y="2020905"/>
              <a:chExt cx="3631535" cy="45719"/>
            </a:xfrm>
          </p:grpSpPr>
          <p:sp>
            <p:nvSpPr>
              <p:cNvPr id="73" name="Rectangle 72"/>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4" name="Rectangle 73"/>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3" name="Rectangle 92"/>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23" name="Rectangle 122"/>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31" name="Rectangle 130"/>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32" name="Rectangle 131"/>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grpSp>
      <p:pic>
        <p:nvPicPr>
          <p:cNvPr id="15"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169" y="6023113"/>
            <a:ext cx="627434" cy="627434"/>
          </a:xfrm>
          <a:prstGeom prst="rect">
            <a:avLst/>
          </a:prstGeom>
          <a:noFill/>
          <a:ln>
            <a:noFill/>
            <a:headEnd/>
            <a:tailEnd/>
          </a:ln>
        </p:spPr>
      </p:pic>
      <p:sp>
        <p:nvSpPr>
          <p:cNvPr id="16" name="TextBox 15"/>
          <p:cNvSpPr txBox="1">
            <a:spLocks noChangeArrowheads="1"/>
          </p:cNvSpPr>
          <p:nvPr/>
        </p:nvSpPr>
        <p:spPr bwMode="auto">
          <a:xfrm>
            <a:off x="1142710" y="6208831"/>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tx1">
                    <a:lumMod val="50000"/>
                  </a:schemeClr>
                </a:solidFill>
                <a:latin typeface="Lato Regular" charset="0"/>
              </a:rPr>
              <a:t>The Economic and</a:t>
            </a:r>
          </a:p>
          <a:p>
            <a:r>
              <a:rPr lang="en-US" sz="1000" b="1" dirty="0">
                <a:solidFill>
                  <a:schemeClr val="tx1">
                    <a:lumMod val="50000"/>
                  </a:schemeClr>
                </a:solidFill>
                <a:latin typeface="Lato Regular" charset="0"/>
              </a:rPr>
              <a:t>Financial Crimes</a:t>
            </a:r>
            <a:r>
              <a:rPr lang="en-US" sz="1000" b="1" baseline="0" dirty="0">
                <a:solidFill>
                  <a:schemeClr val="tx1">
                    <a:lumMod val="50000"/>
                  </a:schemeClr>
                </a:solidFill>
                <a:latin typeface="Lato Regular" charset="0"/>
              </a:rPr>
              <a:t> Commission</a:t>
            </a:r>
            <a:endParaRPr lang="id-ID" sz="1000" dirty="0">
              <a:solidFill>
                <a:schemeClr val="tx1">
                  <a:lumMod val="50000"/>
                </a:schemeClr>
              </a:solidFill>
              <a:latin typeface="Calibri Light" pitchFamily="34" charset="0"/>
            </a:endParaRPr>
          </a:p>
        </p:txBody>
      </p:sp>
      <p:pic>
        <p:nvPicPr>
          <p:cNvPr id="6" name="Picture 5"/>
          <p:cNvPicPr>
            <a:picLocks noChangeAspect="1"/>
          </p:cNvPicPr>
          <p:nvPr/>
        </p:nvPicPr>
        <p:blipFill>
          <a:blip r:embed="rId4"/>
          <a:stretch>
            <a:fillRect/>
          </a:stretch>
        </p:blipFill>
        <p:spPr>
          <a:xfrm>
            <a:off x="1528256" y="1963702"/>
            <a:ext cx="7131817" cy="3755149"/>
          </a:xfrm>
          <a:prstGeom prst="rect">
            <a:avLst/>
          </a:prstGeom>
        </p:spPr>
      </p:pic>
    </p:spTree>
    <p:extLst>
      <p:ext uri="{BB962C8B-B14F-4D97-AF65-F5344CB8AC3E}">
        <p14:creationId xmlns:p14="http://schemas.microsoft.com/office/powerpoint/2010/main" val="500858820"/>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 Same Side Corner Rectangle 32"/>
          <p:cNvSpPr/>
          <p:nvPr/>
        </p:nvSpPr>
        <p:spPr>
          <a:xfrm rot="10800000" flipH="1">
            <a:off x="1235772" y="1934992"/>
            <a:ext cx="45720" cy="3950188"/>
          </a:xfrm>
          <a:prstGeom prst="round2SameRect">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grpSp>
        <p:nvGrpSpPr>
          <p:cNvPr id="2" name="Group 68"/>
          <p:cNvGrpSpPr/>
          <p:nvPr/>
        </p:nvGrpSpPr>
        <p:grpSpPr>
          <a:xfrm>
            <a:off x="646588" y="519615"/>
            <a:ext cx="7853622" cy="1661993"/>
            <a:chOff x="1849741" y="930967"/>
            <a:chExt cx="20937538" cy="2529620"/>
          </a:xfrm>
        </p:grpSpPr>
        <p:sp>
          <p:nvSpPr>
            <p:cNvPr id="70" name="TextBox 69"/>
            <p:cNvSpPr txBox="1"/>
            <p:nvPr/>
          </p:nvSpPr>
          <p:spPr>
            <a:xfrm>
              <a:off x="1849741" y="930967"/>
              <a:ext cx="20937538" cy="2529620"/>
            </a:xfrm>
            <a:prstGeom prst="rect">
              <a:avLst/>
            </a:prstGeom>
            <a:noFill/>
          </p:spPr>
          <p:txBody>
            <a:bodyPr wrap="square" rtlCol="0">
              <a:spAutoFit/>
            </a:bodyPr>
            <a:lstStyle/>
            <a:p>
              <a:pPr algn="ctr"/>
              <a:r>
                <a:rPr lang="en-US" sz="2800" b="1" dirty="0">
                  <a:solidFill>
                    <a:schemeClr val="tx2"/>
                  </a:solidFill>
                  <a:latin typeface="Lato Regular"/>
                  <a:cs typeface="Lato Regular"/>
                </a:rPr>
                <a:t>Recoveries</a:t>
              </a:r>
            </a:p>
            <a:p>
              <a:pPr algn="ctr"/>
              <a:endParaRPr lang="en-US" sz="2800" b="1" dirty="0">
                <a:solidFill>
                  <a:schemeClr val="tx2"/>
                </a:solidFill>
                <a:latin typeface="Lato Regular"/>
                <a:cs typeface="Lato Regular"/>
              </a:endParaRPr>
            </a:p>
            <a:p>
              <a:pPr algn="ctr"/>
              <a:r>
                <a:rPr lang="en-US" sz="1800" b="1" dirty="0">
                  <a:solidFill>
                    <a:schemeClr val="tx2"/>
                  </a:solidFill>
                  <a:latin typeface="Lato Regular"/>
                  <a:cs typeface="Lato Regular"/>
                </a:rPr>
                <a:t>2</a:t>
              </a:r>
              <a:r>
                <a:rPr lang="en-US" sz="1800" b="1" baseline="30000" dirty="0">
                  <a:solidFill>
                    <a:schemeClr val="tx2"/>
                  </a:solidFill>
                  <a:latin typeface="Lato Regular"/>
                  <a:cs typeface="Lato Regular"/>
                </a:rPr>
                <a:t>nd</a:t>
              </a:r>
              <a:r>
                <a:rPr lang="en-US" sz="1800" b="1" dirty="0">
                  <a:solidFill>
                    <a:schemeClr val="tx2"/>
                  </a:solidFill>
                  <a:latin typeface="Lato Regular"/>
                  <a:cs typeface="Lato Regular"/>
                </a:rPr>
                <a:t> January – 29</a:t>
              </a:r>
              <a:r>
                <a:rPr lang="en-US" sz="1800" b="1" baseline="30000" dirty="0">
                  <a:solidFill>
                    <a:schemeClr val="tx2"/>
                  </a:solidFill>
                  <a:latin typeface="Lato Regular"/>
                  <a:cs typeface="Lato Regular"/>
                </a:rPr>
                <a:t>th</a:t>
              </a:r>
              <a:r>
                <a:rPr lang="en-US" sz="1800" b="1" dirty="0">
                  <a:solidFill>
                    <a:schemeClr val="tx2"/>
                  </a:solidFill>
                  <a:latin typeface="Lato Regular"/>
                  <a:cs typeface="Lato Regular"/>
                </a:rPr>
                <a:t> December, 2021</a:t>
              </a:r>
            </a:p>
            <a:p>
              <a:pPr algn="ctr"/>
              <a:endParaRPr lang="id-ID" sz="2800" b="1" dirty="0">
                <a:solidFill>
                  <a:schemeClr val="tx2"/>
                </a:solidFill>
                <a:latin typeface="Lato Regular"/>
                <a:cs typeface="Lato Regular"/>
              </a:endParaRPr>
            </a:p>
          </p:txBody>
        </p:sp>
        <p:grpSp>
          <p:nvGrpSpPr>
            <p:cNvPr id="3" name="Group 70"/>
            <p:cNvGrpSpPr/>
            <p:nvPr/>
          </p:nvGrpSpPr>
          <p:grpSpPr>
            <a:xfrm>
              <a:off x="10842089" y="1977406"/>
              <a:ext cx="2738812" cy="73151"/>
              <a:chOff x="1775295" y="2020905"/>
              <a:chExt cx="3631535" cy="45719"/>
            </a:xfrm>
          </p:grpSpPr>
          <p:sp>
            <p:nvSpPr>
              <p:cNvPr id="73" name="Rectangle 72"/>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4" name="Rectangle 73"/>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3" name="Rectangle 92"/>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23" name="Rectangle 122"/>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31" name="Rectangle 130"/>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32" name="Rectangle 131"/>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grpSp>
      <p:pic>
        <p:nvPicPr>
          <p:cNvPr id="15"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169" y="6023113"/>
            <a:ext cx="627434" cy="627434"/>
          </a:xfrm>
          <a:prstGeom prst="rect">
            <a:avLst/>
          </a:prstGeom>
          <a:noFill/>
          <a:ln>
            <a:noFill/>
            <a:headEnd/>
            <a:tailEnd/>
          </a:ln>
        </p:spPr>
      </p:pic>
      <p:sp>
        <p:nvSpPr>
          <p:cNvPr id="16" name="TextBox 15"/>
          <p:cNvSpPr txBox="1">
            <a:spLocks noChangeArrowheads="1"/>
          </p:cNvSpPr>
          <p:nvPr/>
        </p:nvSpPr>
        <p:spPr bwMode="auto">
          <a:xfrm>
            <a:off x="1142710" y="6208831"/>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tx1">
                    <a:lumMod val="50000"/>
                  </a:schemeClr>
                </a:solidFill>
                <a:latin typeface="Lato Regular" charset="0"/>
              </a:rPr>
              <a:t>The Economic and</a:t>
            </a:r>
          </a:p>
          <a:p>
            <a:r>
              <a:rPr lang="en-US" sz="1000" b="1" dirty="0">
                <a:solidFill>
                  <a:schemeClr val="tx1">
                    <a:lumMod val="50000"/>
                  </a:schemeClr>
                </a:solidFill>
                <a:latin typeface="Lato Regular" charset="0"/>
              </a:rPr>
              <a:t>Financial Crimes</a:t>
            </a:r>
            <a:r>
              <a:rPr lang="en-US" sz="1000" b="1" baseline="0" dirty="0">
                <a:solidFill>
                  <a:schemeClr val="tx1">
                    <a:lumMod val="50000"/>
                  </a:schemeClr>
                </a:solidFill>
                <a:latin typeface="Lato Regular" charset="0"/>
              </a:rPr>
              <a:t> Commission</a:t>
            </a:r>
            <a:endParaRPr lang="id-ID" sz="1000" dirty="0">
              <a:solidFill>
                <a:schemeClr val="tx1">
                  <a:lumMod val="50000"/>
                </a:schemeClr>
              </a:solidFill>
              <a:latin typeface="Calibri Light" pitchFamily="34" charset="0"/>
            </a:endParaRPr>
          </a:p>
        </p:txBody>
      </p:sp>
      <p:pic>
        <p:nvPicPr>
          <p:cNvPr id="6" name="Picture 5"/>
          <p:cNvPicPr>
            <a:picLocks noChangeAspect="1"/>
          </p:cNvPicPr>
          <p:nvPr/>
        </p:nvPicPr>
        <p:blipFill>
          <a:blip r:embed="rId4"/>
          <a:stretch>
            <a:fillRect/>
          </a:stretch>
        </p:blipFill>
        <p:spPr>
          <a:xfrm>
            <a:off x="1390651" y="1724025"/>
            <a:ext cx="7591424" cy="4161155"/>
          </a:xfrm>
          <a:prstGeom prst="rect">
            <a:avLst/>
          </a:prstGeom>
        </p:spPr>
      </p:pic>
    </p:spTree>
    <p:extLst>
      <p:ext uri="{BB962C8B-B14F-4D97-AF65-F5344CB8AC3E}">
        <p14:creationId xmlns:p14="http://schemas.microsoft.com/office/powerpoint/2010/main" val="226595109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2100986" y="-18027"/>
            <a:ext cx="9153525" cy="6876027"/>
          </a:xfrm>
        </p:spPr>
      </p:pic>
      <p:sp>
        <p:nvSpPr>
          <p:cNvPr id="128" name="Rectangle 127"/>
          <p:cNvSpPr>
            <a:spLocks/>
          </p:cNvSpPr>
          <p:nvPr/>
        </p:nvSpPr>
        <p:spPr>
          <a:xfrm>
            <a:off x="-2119717" y="-64250"/>
            <a:ext cx="9172256" cy="6922065"/>
          </a:xfrm>
          <a:prstGeom prst="rect">
            <a:avLst/>
          </a:prstGeom>
          <a:solidFill>
            <a:srgbClr val="19232E">
              <a:alpha val="82000"/>
            </a:srgbClr>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anchor="ctr"/>
          <a:lstStyle/>
          <a:p>
            <a:pPr algn="ctr">
              <a:defRPr/>
            </a:pPr>
            <a:endParaRPr lang="en-US" dirty="0">
              <a:solidFill>
                <a:schemeClr val="tx2"/>
              </a:solidFill>
              <a:latin typeface="Calibri Light"/>
            </a:endParaRPr>
          </a:p>
        </p:txBody>
      </p:sp>
      <p:sp>
        <p:nvSpPr>
          <p:cNvPr id="4" name="Rectangle 3"/>
          <p:cNvSpPr/>
          <p:nvPr/>
        </p:nvSpPr>
        <p:spPr>
          <a:xfrm>
            <a:off x="2639489" y="790575"/>
            <a:ext cx="6315075" cy="569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761991" y="896373"/>
            <a:ext cx="6052673" cy="4953075"/>
            <a:chOff x="5994393" y="4281662"/>
            <a:chExt cx="16136257" cy="9906150"/>
          </a:xfrm>
        </p:grpSpPr>
        <p:sp>
          <p:nvSpPr>
            <p:cNvPr id="54" name="TextBox 53"/>
            <p:cNvSpPr txBox="1"/>
            <p:nvPr/>
          </p:nvSpPr>
          <p:spPr>
            <a:xfrm>
              <a:off x="6553314" y="5877844"/>
              <a:ext cx="15577336" cy="8309968"/>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chemeClr val="bg1"/>
                  </a:solidFill>
                </a:rPr>
                <a:t>Overview of the EFCC (Establishment) Act, 2004</a:t>
              </a:r>
            </a:p>
            <a:p>
              <a:pPr marL="342900" indent="-342900">
                <a:buFont typeface="Arial" panose="020B0604020202020204" pitchFamily="34" charset="0"/>
                <a:buChar char="•"/>
              </a:pPr>
              <a:r>
                <a:rPr lang="en-US" sz="2400" b="1" dirty="0">
                  <a:solidFill>
                    <a:schemeClr val="bg1"/>
                  </a:solidFill>
                </a:rPr>
                <a:t>Current Zonal Commands</a:t>
              </a:r>
            </a:p>
            <a:p>
              <a:pPr marL="342900" indent="-342900">
                <a:buFont typeface="Arial" panose="020B0604020202020204" pitchFamily="34" charset="0"/>
                <a:buChar char="•"/>
              </a:pPr>
              <a:r>
                <a:rPr lang="en-US" sz="2400" b="1" dirty="0">
                  <a:solidFill>
                    <a:schemeClr val="bg1"/>
                  </a:solidFill>
                </a:rPr>
                <a:t>Staff strength</a:t>
              </a:r>
            </a:p>
            <a:p>
              <a:pPr marL="342900" indent="-342900">
                <a:buFont typeface="Arial" panose="020B0604020202020204" pitchFamily="34" charset="0"/>
                <a:buChar char="•"/>
              </a:pPr>
              <a:r>
                <a:rPr lang="en-US" sz="2400" b="1" dirty="0">
                  <a:solidFill>
                    <a:schemeClr val="bg1"/>
                  </a:solidFill>
                </a:rPr>
                <a:t>Progress report</a:t>
              </a:r>
            </a:p>
            <a:p>
              <a:pPr marL="726871" lvl="1" indent="-342900">
                <a:buFont typeface="Arial" panose="020B0604020202020204" pitchFamily="34" charset="0"/>
                <a:buChar char="•"/>
              </a:pPr>
              <a:r>
                <a:rPr lang="en-US" sz="2400" b="1" dirty="0">
                  <a:solidFill>
                    <a:schemeClr val="bg1"/>
                  </a:solidFill>
                </a:rPr>
                <a:t>Achievements</a:t>
              </a:r>
            </a:p>
            <a:p>
              <a:pPr marL="726871" lvl="1" indent="-342900">
                <a:buFont typeface="Arial" panose="020B0604020202020204" pitchFamily="34" charset="0"/>
                <a:buChar char="•"/>
              </a:pPr>
              <a:r>
                <a:rPr lang="en-US" sz="2400" b="1" dirty="0">
                  <a:solidFill>
                    <a:schemeClr val="bg1"/>
                  </a:solidFill>
                </a:rPr>
                <a:t>Convictions (January, 2021 – December, 2021)</a:t>
              </a:r>
            </a:p>
            <a:p>
              <a:pPr marL="726871" lvl="1" indent="-342900">
                <a:buFont typeface="Arial" panose="020B0604020202020204" pitchFamily="34" charset="0"/>
                <a:buChar char="•"/>
              </a:pPr>
              <a:r>
                <a:rPr lang="en-US" sz="2400" b="1" dirty="0">
                  <a:solidFill>
                    <a:schemeClr val="bg1"/>
                  </a:solidFill>
                </a:rPr>
                <a:t>Recoveries (January, 2021 – December, 2021)</a:t>
              </a:r>
            </a:p>
            <a:p>
              <a:pPr marL="726871" lvl="1" indent="-342900">
                <a:buFont typeface="Arial" panose="020B0604020202020204" pitchFamily="34" charset="0"/>
                <a:buChar char="•"/>
              </a:pPr>
              <a:endParaRPr lang="en-US" sz="2400" b="1" dirty="0">
                <a:solidFill>
                  <a:schemeClr val="bg1"/>
                </a:solidFill>
              </a:endParaRPr>
            </a:p>
          </p:txBody>
        </p:sp>
        <p:sp>
          <p:nvSpPr>
            <p:cNvPr id="88" name="TextBox 87"/>
            <p:cNvSpPr txBox="1"/>
            <p:nvPr/>
          </p:nvSpPr>
          <p:spPr>
            <a:xfrm>
              <a:off x="5994393" y="4281662"/>
              <a:ext cx="12359700" cy="1107996"/>
            </a:xfrm>
            <a:prstGeom prst="rect">
              <a:avLst/>
            </a:prstGeom>
            <a:noFill/>
          </p:spPr>
          <p:txBody>
            <a:bodyPr wrap="square" rtlCol="0">
              <a:spAutoFit/>
            </a:bodyPr>
            <a:lstStyle/>
            <a:p>
              <a:pPr algn="ctr"/>
              <a:r>
                <a:rPr lang="en-US" sz="3000" b="1" dirty="0">
                  <a:solidFill>
                    <a:schemeClr val="bg1"/>
                  </a:solidFill>
                  <a:latin typeface="Calibri"/>
                  <a:cs typeface="Calibri"/>
                </a:rPr>
                <a:t>Table of Content</a:t>
              </a:r>
              <a:endParaRPr lang="id-ID" sz="3000" b="1" dirty="0">
                <a:solidFill>
                  <a:schemeClr val="bg1"/>
                </a:solidFill>
                <a:latin typeface="Calibri"/>
                <a:cs typeface="Calibri"/>
              </a:endParaRPr>
            </a:p>
          </p:txBody>
        </p:sp>
        <p:grpSp>
          <p:nvGrpSpPr>
            <p:cNvPr id="3" name="Group 88"/>
            <p:cNvGrpSpPr/>
            <p:nvPr/>
          </p:nvGrpSpPr>
          <p:grpSpPr>
            <a:xfrm>
              <a:off x="10808795" y="5581608"/>
              <a:ext cx="2738812" cy="73150"/>
              <a:chOff x="1775295" y="2028842"/>
              <a:chExt cx="3631535" cy="45719"/>
            </a:xfrm>
          </p:grpSpPr>
          <p:sp>
            <p:nvSpPr>
              <p:cNvPr id="90" name="Rectangle 89"/>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4" name="Rectangle 93"/>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5" name="Rectangle 94"/>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6" name="Rectangle 95"/>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7" name="Rectangle 96"/>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8" name="Rectangle 97"/>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grpSp>
      <p:pic>
        <p:nvPicPr>
          <p:cNvPr id="14"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229" y="6090348"/>
            <a:ext cx="627434" cy="627434"/>
          </a:xfrm>
          <a:prstGeom prst="rect">
            <a:avLst/>
          </a:prstGeom>
          <a:noFill/>
          <a:ln>
            <a:noFill/>
            <a:headEnd/>
            <a:tailEnd/>
          </a:ln>
        </p:spPr>
      </p:pic>
      <p:sp>
        <p:nvSpPr>
          <p:cNvPr id="17" name="TextBox 16"/>
          <p:cNvSpPr txBox="1">
            <a:spLocks noChangeArrowheads="1"/>
          </p:cNvSpPr>
          <p:nvPr/>
        </p:nvSpPr>
        <p:spPr bwMode="auto">
          <a:xfrm>
            <a:off x="914400" y="6282844"/>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bg1"/>
                </a:solidFill>
                <a:latin typeface="Lato Regular" charset="0"/>
              </a:rPr>
              <a:t>The Economic and</a:t>
            </a:r>
          </a:p>
          <a:p>
            <a:r>
              <a:rPr lang="en-US" sz="1000" b="1" dirty="0">
                <a:solidFill>
                  <a:schemeClr val="bg1"/>
                </a:solidFill>
                <a:latin typeface="Lato Regular" charset="0"/>
              </a:rPr>
              <a:t>Financial Crimes</a:t>
            </a:r>
            <a:r>
              <a:rPr lang="en-US" sz="1000" b="1" baseline="0" dirty="0">
                <a:solidFill>
                  <a:schemeClr val="bg1"/>
                </a:solidFill>
                <a:latin typeface="Lato Regular" charset="0"/>
              </a:rPr>
              <a:t> Commission</a:t>
            </a:r>
            <a:endParaRPr lang="id-ID" sz="1000" dirty="0">
              <a:solidFill>
                <a:schemeClr val="bg1"/>
              </a:solidFill>
              <a:latin typeface="Calibri Light" pitchFamily="34" charset="0"/>
            </a:endParaRPr>
          </a:p>
        </p:txBody>
      </p:sp>
      <p:sp>
        <p:nvSpPr>
          <p:cNvPr id="18" name="Round Same Side Corner Rectangle 17"/>
          <p:cNvSpPr/>
          <p:nvPr/>
        </p:nvSpPr>
        <p:spPr>
          <a:xfrm rot="10800000" flipH="1">
            <a:off x="2925921" y="1849250"/>
            <a:ext cx="45720" cy="202087"/>
          </a:xfrm>
          <a:prstGeom prst="round2SameRect">
            <a:avLst>
              <a:gd name="adj1" fmla="val 50000"/>
              <a:gd name="adj2"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sp>
        <p:nvSpPr>
          <p:cNvPr id="19" name="Round Same Side Corner Rectangle 18"/>
          <p:cNvSpPr/>
          <p:nvPr/>
        </p:nvSpPr>
        <p:spPr>
          <a:xfrm rot="10800000" flipH="1">
            <a:off x="2935287" y="2563625"/>
            <a:ext cx="45720" cy="202087"/>
          </a:xfrm>
          <a:prstGeom prst="round2SameRect">
            <a:avLst>
              <a:gd name="adj1" fmla="val 50000"/>
              <a:gd name="adj2"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sp>
        <p:nvSpPr>
          <p:cNvPr id="20" name="Round Same Side Corner Rectangle 19"/>
          <p:cNvSpPr/>
          <p:nvPr/>
        </p:nvSpPr>
        <p:spPr>
          <a:xfrm rot="10800000" flipH="1">
            <a:off x="2925762" y="2921625"/>
            <a:ext cx="45720" cy="202087"/>
          </a:xfrm>
          <a:prstGeom prst="round2SameRect">
            <a:avLst>
              <a:gd name="adj1" fmla="val 50000"/>
              <a:gd name="adj2"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sp>
        <p:nvSpPr>
          <p:cNvPr id="21" name="Round Same Side Corner Rectangle 20"/>
          <p:cNvSpPr/>
          <p:nvPr/>
        </p:nvSpPr>
        <p:spPr>
          <a:xfrm rot="10800000" flipH="1">
            <a:off x="2912426" y="3295739"/>
            <a:ext cx="45720" cy="202087"/>
          </a:xfrm>
          <a:prstGeom prst="round2SameRect">
            <a:avLst>
              <a:gd name="adj1" fmla="val 50000"/>
              <a:gd name="adj2"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sp>
        <p:nvSpPr>
          <p:cNvPr id="22" name="Round Same Side Corner Rectangle 21"/>
          <p:cNvSpPr/>
          <p:nvPr/>
        </p:nvSpPr>
        <p:spPr>
          <a:xfrm rot="10800000" flipH="1">
            <a:off x="2921792" y="4386614"/>
            <a:ext cx="45720" cy="202087"/>
          </a:xfrm>
          <a:prstGeom prst="round2SameRect">
            <a:avLst>
              <a:gd name="adj1" fmla="val 50000"/>
              <a:gd name="adj2"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sp>
        <p:nvSpPr>
          <p:cNvPr id="23" name="Round Same Side Corner Rectangle 22"/>
          <p:cNvSpPr/>
          <p:nvPr/>
        </p:nvSpPr>
        <p:spPr>
          <a:xfrm rot="10800000" flipH="1">
            <a:off x="2912425" y="4051451"/>
            <a:ext cx="45720" cy="202087"/>
          </a:xfrm>
          <a:prstGeom prst="round2SameRect">
            <a:avLst>
              <a:gd name="adj1" fmla="val 50000"/>
              <a:gd name="adj2"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sp>
        <p:nvSpPr>
          <p:cNvPr id="24" name="Round Same Side Corner Rectangle 23"/>
          <p:cNvSpPr/>
          <p:nvPr/>
        </p:nvSpPr>
        <p:spPr>
          <a:xfrm rot="10800000" flipH="1">
            <a:off x="2912425" y="3664520"/>
            <a:ext cx="45720" cy="202087"/>
          </a:xfrm>
          <a:prstGeom prst="round2SameRect">
            <a:avLst>
              <a:gd name="adj1" fmla="val 50000"/>
              <a:gd name="adj2"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sp>
        <p:nvSpPr>
          <p:cNvPr id="25" name="Round Same Side Corner Rectangle 24"/>
          <p:cNvSpPr/>
          <p:nvPr/>
        </p:nvSpPr>
        <p:spPr>
          <a:xfrm rot="10800000" flipH="1">
            <a:off x="2921792" y="4777775"/>
            <a:ext cx="45720" cy="202087"/>
          </a:xfrm>
          <a:prstGeom prst="round2SameRect">
            <a:avLst>
              <a:gd name="adj1" fmla="val 50000"/>
              <a:gd name="adj2"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spTree>
    <p:extLst>
      <p:ext uri="{BB962C8B-B14F-4D97-AF65-F5344CB8AC3E}">
        <p14:creationId xmlns:p14="http://schemas.microsoft.com/office/powerpoint/2010/main" val="121813465"/>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 Same Side Corner Rectangle 32"/>
          <p:cNvSpPr/>
          <p:nvPr/>
        </p:nvSpPr>
        <p:spPr>
          <a:xfrm rot="10800000" flipH="1">
            <a:off x="1235772" y="1934992"/>
            <a:ext cx="45720" cy="3950188"/>
          </a:xfrm>
          <a:prstGeom prst="round2SameRect">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grpSp>
        <p:nvGrpSpPr>
          <p:cNvPr id="2" name="Group 68"/>
          <p:cNvGrpSpPr/>
          <p:nvPr/>
        </p:nvGrpSpPr>
        <p:grpSpPr>
          <a:xfrm>
            <a:off x="646588" y="519615"/>
            <a:ext cx="7853622" cy="1661993"/>
            <a:chOff x="1849741" y="930967"/>
            <a:chExt cx="20937538" cy="2529620"/>
          </a:xfrm>
        </p:grpSpPr>
        <p:sp>
          <p:nvSpPr>
            <p:cNvPr id="70" name="TextBox 69"/>
            <p:cNvSpPr txBox="1"/>
            <p:nvPr/>
          </p:nvSpPr>
          <p:spPr>
            <a:xfrm>
              <a:off x="1849741" y="930967"/>
              <a:ext cx="20937538" cy="2529620"/>
            </a:xfrm>
            <a:prstGeom prst="rect">
              <a:avLst/>
            </a:prstGeom>
            <a:noFill/>
          </p:spPr>
          <p:txBody>
            <a:bodyPr wrap="square" rtlCol="0">
              <a:spAutoFit/>
            </a:bodyPr>
            <a:lstStyle/>
            <a:p>
              <a:pPr algn="ctr"/>
              <a:r>
                <a:rPr lang="en-US" sz="2800" b="1" dirty="0">
                  <a:solidFill>
                    <a:schemeClr val="tx2"/>
                  </a:solidFill>
                  <a:latin typeface="Lato Regular"/>
                  <a:cs typeface="Lato Regular"/>
                </a:rPr>
                <a:t>Recoveries</a:t>
              </a:r>
            </a:p>
            <a:p>
              <a:pPr algn="ctr"/>
              <a:endParaRPr lang="en-US" sz="2800" b="1" dirty="0">
                <a:solidFill>
                  <a:schemeClr val="tx2"/>
                </a:solidFill>
                <a:latin typeface="Lato Regular"/>
                <a:cs typeface="Lato Regular"/>
              </a:endParaRPr>
            </a:p>
            <a:p>
              <a:pPr algn="ctr"/>
              <a:r>
                <a:rPr lang="en-US" sz="1800" b="1" dirty="0">
                  <a:solidFill>
                    <a:schemeClr val="tx2"/>
                  </a:solidFill>
                  <a:latin typeface="Lato Regular"/>
                  <a:cs typeface="Lato Regular"/>
                </a:rPr>
                <a:t>2</a:t>
              </a:r>
              <a:r>
                <a:rPr lang="en-US" sz="1800" b="1" baseline="30000" dirty="0">
                  <a:solidFill>
                    <a:schemeClr val="tx2"/>
                  </a:solidFill>
                  <a:latin typeface="Lato Regular"/>
                  <a:cs typeface="Lato Regular"/>
                </a:rPr>
                <a:t>nd</a:t>
              </a:r>
              <a:r>
                <a:rPr lang="en-US" sz="1800" b="1" dirty="0">
                  <a:solidFill>
                    <a:schemeClr val="tx2"/>
                  </a:solidFill>
                  <a:latin typeface="Lato Regular"/>
                  <a:cs typeface="Lato Regular"/>
                </a:rPr>
                <a:t> January – 29</a:t>
              </a:r>
              <a:r>
                <a:rPr lang="en-US" sz="1800" b="1" baseline="30000" dirty="0">
                  <a:solidFill>
                    <a:schemeClr val="tx2"/>
                  </a:solidFill>
                  <a:latin typeface="Lato Regular"/>
                  <a:cs typeface="Lato Regular"/>
                </a:rPr>
                <a:t>th</a:t>
              </a:r>
              <a:r>
                <a:rPr lang="en-US" sz="1800" b="1" dirty="0">
                  <a:solidFill>
                    <a:schemeClr val="tx2"/>
                  </a:solidFill>
                  <a:latin typeface="Lato Regular"/>
                  <a:cs typeface="Lato Regular"/>
                </a:rPr>
                <a:t> December, 2021</a:t>
              </a:r>
            </a:p>
            <a:p>
              <a:pPr algn="ctr"/>
              <a:endParaRPr lang="id-ID" sz="2800" b="1" dirty="0">
                <a:solidFill>
                  <a:schemeClr val="tx2"/>
                </a:solidFill>
                <a:latin typeface="Lato Regular"/>
                <a:cs typeface="Lato Regular"/>
              </a:endParaRPr>
            </a:p>
          </p:txBody>
        </p:sp>
        <p:grpSp>
          <p:nvGrpSpPr>
            <p:cNvPr id="3" name="Group 70"/>
            <p:cNvGrpSpPr/>
            <p:nvPr/>
          </p:nvGrpSpPr>
          <p:grpSpPr>
            <a:xfrm>
              <a:off x="10842089" y="1977406"/>
              <a:ext cx="2738812" cy="73151"/>
              <a:chOff x="1775295" y="2020905"/>
              <a:chExt cx="3631535" cy="45719"/>
            </a:xfrm>
          </p:grpSpPr>
          <p:sp>
            <p:nvSpPr>
              <p:cNvPr id="73" name="Rectangle 72"/>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4" name="Rectangle 73"/>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3" name="Rectangle 92"/>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23" name="Rectangle 122"/>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31" name="Rectangle 130"/>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32" name="Rectangle 131"/>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grpSp>
      <p:pic>
        <p:nvPicPr>
          <p:cNvPr id="15"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169" y="6023113"/>
            <a:ext cx="627434" cy="627434"/>
          </a:xfrm>
          <a:prstGeom prst="rect">
            <a:avLst/>
          </a:prstGeom>
          <a:noFill/>
          <a:ln>
            <a:noFill/>
            <a:headEnd/>
            <a:tailEnd/>
          </a:ln>
        </p:spPr>
      </p:pic>
      <p:sp>
        <p:nvSpPr>
          <p:cNvPr id="16" name="TextBox 15"/>
          <p:cNvSpPr txBox="1">
            <a:spLocks noChangeArrowheads="1"/>
          </p:cNvSpPr>
          <p:nvPr/>
        </p:nvSpPr>
        <p:spPr bwMode="auto">
          <a:xfrm>
            <a:off x="1142710" y="6208831"/>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tx1">
                    <a:lumMod val="50000"/>
                  </a:schemeClr>
                </a:solidFill>
                <a:latin typeface="Lato Regular" charset="0"/>
              </a:rPr>
              <a:t>The Economic and</a:t>
            </a:r>
          </a:p>
          <a:p>
            <a:r>
              <a:rPr lang="en-US" sz="1000" b="1" dirty="0">
                <a:solidFill>
                  <a:schemeClr val="tx1">
                    <a:lumMod val="50000"/>
                  </a:schemeClr>
                </a:solidFill>
                <a:latin typeface="Lato Regular" charset="0"/>
              </a:rPr>
              <a:t>Financial Crimes</a:t>
            </a:r>
            <a:r>
              <a:rPr lang="en-US" sz="1000" b="1" baseline="0" dirty="0">
                <a:solidFill>
                  <a:schemeClr val="tx1">
                    <a:lumMod val="50000"/>
                  </a:schemeClr>
                </a:solidFill>
                <a:latin typeface="Lato Regular" charset="0"/>
              </a:rPr>
              <a:t> Commission</a:t>
            </a:r>
            <a:endParaRPr lang="id-ID" sz="1000" dirty="0">
              <a:solidFill>
                <a:schemeClr val="tx1">
                  <a:lumMod val="50000"/>
                </a:schemeClr>
              </a:solidFill>
              <a:latin typeface="Calibri Light" pitchFamily="34" charset="0"/>
            </a:endParaRPr>
          </a:p>
        </p:txBody>
      </p:sp>
      <p:pic>
        <p:nvPicPr>
          <p:cNvPr id="4" name="Picture 3"/>
          <p:cNvPicPr>
            <a:picLocks noChangeAspect="1"/>
          </p:cNvPicPr>
          <p:nvPr/>
        </p:nvPicPr>
        <p:blipFill>
          <a:blip r:embed="rId4"/>
          <a:stretch>
            <a:fillRect/>
          </a:stretch>
        </p:blipFill>
        <p:spPr>
          <a:xfrm>
            <a:off x="1281493" y="1695450"/>
            <a:ext cx="7519607" cy="4429125"/>
          </a:xfrm>
          <a:prstGeom prst="rect">
            <a:avLst/>
          </a:prstGeom>
        </p:spPr>
      </p:pic>
    </p:spTree>
    <p:extLst>
      <p:ext uri="{BB962C8B-B14F-4D97-AF65-F5344CB8AC3E}">
        <p14:creationId xmlns:p14="http://schemas.microsoft.com/office/powerpoint/2010/main" val="258808354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 Same Side Corner Rectangle 32"/>
          <p:cNvSpPr/>
          <p:nvPr/>
        </p:nvSpPr>
        <p:spPr>
          <a:xfrm rot="10800000" flipH="1">
            <a:off x="1235772" y="1934992"/>
            <a:ext cx="45720" cy="3950188"/>
          </a:xfrm>
          <a:prstGeom prst="round2SameRect">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grpSp>
        <p:nvGrpSpPr>
          <p:cNvPr id="2" name="Group 68"/>
          <p:cNvGrpSpPr/>
          <p:nvPr/>
        </p:nvGrpSpPr>
        <p:grpSpPr>
          <a:xfrm>
            <a:off x="646588" y="519615"/>
            <a:ext cx="7853622" cy="1384995"/>
            <a:chOff x="1849741" y="930967"/>
            <a:chExt cx="20937538" cy="2108018"/>
          </a:xfrm>
        </p:grpSpPr>
        <p:sp>
          <p:nvSpPr>
            <p:cNvPr id="70" name="TextBox 69"/>
            <p:cNvSpPr txBox="1"/>
            <p:nvPr/>
          </p:nvSpPr>
          <p:spPr>
            <a:xfrm>
              <a:off x="1849741" y="930967"/>
              <a:ext cx="20937538" cy="2108018"/>
            </a:xfrm>
            <a:prstGeom prst="rect">
              <a:avLst/>
            </a:prstGeom>
            <a:noFill/>
          </p:spPr>
          <p:txBody>
            <a:bodyPr wrap="square" rtlCol="0">
              <a:spAutoFit/>
            </a:bodyPr>
            <a:lstStyle/>
            <a:p>
              <a:pPr algn="ctr"/>
              <a:r>
                <a:rPr lang="en-US" sz="2800" b="1" dirty="0">
                  <a:solidFill>
                    <a:schemeClr val="tx2"/>
                  </a:solidFill>
                  <a:latin typeface="Lato Regular"/>
                  <a:cs typeface="Lato Regular"/>
                </a:rPr>
                <a:t>Recoveries</a:t>
              </a:r>
            </a:p>
            <a:p>
              <a:pPr algn="ctr"/>
              <a:endParaRPr lang="en-US" sz="2800" b="1" dirty="0">
                <a:solidFill>
                  <a:schemeClr val="tx2"/>
                </a:solidFill>
                <a:latin typeface="Lato Regular"/>
                <a:cs typeface="Lato Regular"/>
              </a:endParaRPr>
            </a:p>
            <a:p>
              <a:pPr algn="ctr"/>
              <a:endParaRPr lang="id-ID" sz="2800" b="1" dirty="0">
                <a:solidFill>
                  <a:schemeClr val="tx2"/>
                </a:solidFill>
                <a:latin typeface="Lato Regular"/>
                <a:cs typeface="Lato Regular"/>
              </a:endParaRPr>
            </a:p>
          </p:txBody>
        </p:sp>
        <p:grpSp>
          <p:nvGrpSpPr>
            <p:cNvPr id="3" name="Group 70"/>
            <p:cNvGrpSpPr/>
            <p:nvPr/>
          </p:nvGrpSpPr>
          <p:grpSpPr>
            <a:xfrm>
              <a:off x="10842089" y="1977406"/>
              <a:ext cx="2738812" cy="73151"/>
              <a:chOff x="1775295" y="2020905"/>
              <a:chExt cx="3631535" cy="45719"/>
            </a:xfrm>
          </p:grpSpPr>
          <p:sp>
            <p:nvSpPr>
              <p:cNvPr id="73" name="Rectangle 72"/>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4" name="Rectangle 73"/>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3" name="Rectangle 92"/>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23" name="Rectangle 122"/>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31" name="Rectangle 130"/>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32" name="Rectangle 131"/>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grpSp>
      <p:pic>
        <p:nvPicPr>
          <p:cNvPr id="15"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169" y="6023113"/>
            <a:ext cx="627434" cy="627434"/>
          </a:xfrm>
          <a:prstGeom prst="rect">
            <a:avLst/>
          </a:prstGeom>
          <a:noFill/>
          <a:ln>
            <a:noFill/>
            <a:headEnd/>
            <a:tailEnd/>
          </a:ln>
        </p:spPr>
      </p:pic>
      <p:sp>
        <p:nvSpPr>
          <p:cNvPr id="16" name="TextBox 15"/>
          <p:cNvSpPr txBox="1">
            <a:spLocks noChangeArrowheads="1"/>
          </p:cNvSpPr>
          <p:nvPr/>
        </p:nvSpPr>
        <p:spPr bwMode="auto">
          <a:xfrm>
            <a:off x="1142710" y="6208831"/>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tx1">
                    <a:lumMod val="50000"/>
                  </a:schemeClr>
                </a:solidFill>
                <a:latin typeface="Lato Regular" charset="0"/>
              </a:rPr>
              <a:t>The Economic and</a:t>
            </a:r>
          </a:p>
          <a:p>
            <a:r>
              <a:rPr lang="en-US" sz="1000" b="1" dirty="0">
                <a:solidFill>
                  <a:schemeClr val="tx1">
                    <a:lumMod val="50000"/>
                  </a:schemeClr>
                </a:solidFill>
                <a:latin typeface="Lato Regular" charset="0"/>
              </a:rPr>
              <a:t>Financial Crimes</a:t>
            </a:r>
            <a:r>
              <a:rPr lang="en-US" sz="1000" b="1" baseline="0" dirty="0">
                <a:solidFill>
                  <a:schemeClr val="tx1">
                    <a:lumMod val="50000"/>
                  </a:schemeClr>
                </a:solidFill>
                <a:latin typeface="Lato Regular" charset="0"/>
              </a:rPr>
              <a:t> Commission</a:t>
            </a:r>
            <a:endParaRPr lang="id-ID" sz="1000" dirty="0">
              <a:solidFill>
                <a:schemeClr val="tx1">
                  <a:lumMod val="50000"/>
                </a:schemeClr>
              </a:solidFill>
              <a:latin typeface="Calibri Light" pitchFamily="34" charset="0"/>
            </a:endParaRPr>
          </a:p>
        </p:txBody>
      </p:sp>
      <p:pic>
        <p:nvPicPr>
          <p:cNvPr id="5" name="Picture 4"/>
          <p:cNvPicPr>
            <a:picLocks noChangeAspect="1"/>
          </p:cNvPicPr>
          <p:nvPr/>
        </p:nvPicPr>
        <p:blipFill>
          <a:blip r:embed="rId4"/>
          <a:stretch>
            <a:fillRect/>
          </a:stretch>
        </p:blipFill>
        <p:spPr>
          <a:xfrm>
            <a:off x="1390650" y="1428750"/>
            <a:ext cx="7419975" cy="4676775"/>
          </a:xfrm>
          <a:prstGeom prst="rect">
            <a:avLst/>
          </a:prstGeom>
        </p:spPr>
      </p:pic>
    </p:spTree>
    <p:extLst>
      <p:ext uri="{BB962C8B-B14F-4D97-AF65-F5344CB8AC3E}">
        <p14:creationId xmlns:p14="http://schemas.microsoft.com/office/powerpoint/2010/main" val="101788764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p:cNvSpPr txBox="1"/>
          <p:nvPr/>
        </p:nvSpPr>
        <p:spPr>
          <a:xfrm>
            <a:off x="1235162" y="1445451"/>
            <a:ext cx="7288834" cy="4594288"/>
          </a:xfrm>
          <a:prstGeom prst="rect">
            <a:avLst/>
          </a:prstGeom>
          <a:noFill/>
        </p:spPr>
        <p:txBody>
          <a:bodyPr wrap="square" lIns="92156" tIns="46078" rIns="92156" bIns="46078" rtlCol="0">
            <a:spAutoFit/>
          </a:bodyPr>
          <a:lstStyle/>
          <a:p>
            <a:pPr>
              <a:lnSpc>
                <a:spcPct val="150000"/>
              </a:lnSpc>
            </a:pPr>
            <a:r>
              <a:rPr lang="en-GB" b="1" dirty="0">
                <a:solidFill>
                  <a:schemeClr val="tx1">
                    <a:lumMod val="50000"/>
                  </a:schemeClr>
                </a:solidFill>
              </a:rPr>
              <a:t>The five (5) STRATEGIC OBJECTIVES are:</a:t>
            </a:r>
          </a:p>
          <a:p>
            <a:pPr marL="342900" lvl="0" indent="-342900" algn="just">
              <a:lnSpc>
                <a:spcPct val="150000"/>
              </a:lnSpc>
              <a:buFont typeface="+mj-lt"/>
              <a:buAutoNum type="arabicPeriod"/>
            </a:pPr>
            <a:r>
              <a:rPr lang="en-GB" b="1" dirty="0">
                <a:solidFill>
                  <a:schemeClr val="tx1">
                    <a:lumMod val="50000"/>
                  </a:schemeClr>
                </a:solidFill>
              </a:rPr>
              <a:t>To increase public engagement in the fight against economic and financial crimes;</a:t>
            </a:r>
          </a:p>
          <a:p>
            <a:pPr marL="342900" lvl="0" indent="-342900" algn="just">
              <a:lnSpc>
                <a:spcPct val="150000"/>
              </a:lnSpc>
              <a:buFont typeface="+mj-lt"/>
              <a:buAutoNum type="arabicPeriod"/>
            </a:pPr>
            <a:r>
              <a:rPr lang="en-GB" b="1" dirty="0">
                <a:solidFill>
                  <a:schemeClr val="tx1">
                    <a:lumMod val="50000"/>
                  </a:schemeClr>
                </a:solidFill>
              </a:rPr>
              <a:t>To improve systems and processes for the prevention of economic and financial crimes; </a:t>
            </a:r>
          </a:p>
          <a:p>
            <a:pPr marL="342900" lvl="0" indent="-342900" algn="just">
              <a:lnSpc>
                <a:spcPct val="150000"/>
              </a:lnSpc>
              <a:buFont typeface="+mj-lt"/>
              <a:buAutoNum type="arabicPeriod"/>
            </a:pPr>
            <a:r>
              <a:rPr lang="en-GB" b="1" dirty="0">
                <a:solidFill>
                  <a:schemeClr val="tx1">
                    <a:lumMod val="50000"/>
                  </a:schemeClr>
                </a:solidFill>
              </a:rPr>
              <a:t>To improve intelligence driven investigation, prosecution and asset recovery; </a:t>
            </a:r>
          </a:p>
          <a:p>
            <a:pPr marL="342900" lvl="0" indent="-342900" algn="just">
              <a:lnSpc>
                <a:spcPct val="150000"/>
              </a:lnSpc>
              <a:buFont typeface="+mj-lt"/>
              <a:buAutoNum type="arabicPeriod"/>
            </a:pPr>
            <a:r>
              <a:rPr lang="en-GB" b="1" dirty="0">
                <a:solidFill>
                  <a:schemeClr val="tx1">
                    <a:lumMod val="50000"/>
                  </a:schemeClr>
                </a:solidFill>
              </a:rPr>
              <a:t>To improve law enforcement coordination and collaboration with relevant stakeholders;</a:t>
            </a:r>
          </a:p>
          <a:p>
            <a:pPr marL="342900" lvl="0" indent="-342900" algn="just">
              <a:lnSpc>
                <a:spcPct val="150000"/>
              </a:lnSpc>
              <a:buFont typeface="+mj-lt"/>
              <a:buAutoNum type="arabicPeriod"/>
            </a:pPr>
            <a:r>
              <a:rPr lang="en-GB" b="1" dirty="0">
                <a:solidFill>
                  <a:schemeClr val="tx1">
                    <a:lumMod val="50000"/>
                  </a:schemeClr>
                </a:solidFill>
              </a:rPr>
              <a:t>To enhance institutional capacity and human capital development.</a:t>
            </a:r>
          </a:p>
          <a:p>
            <a:pPr>
              <a:lnSpc>
                <a:spcPct val="150000"/>
              </a:lnSpc>
            </a:pPr>
            <a:r>
              <a:rPr lang="en-US" b="1" dirty="0">
                <a:solidFill>
                  <a:schemeClr val="tx1">
                    <a:lumMod val="50000"/>
                  </a:schemeClr>
                </a:solidFill>
              </a:rPr>
              <a:t>* Each strategic objective has the outcomes, outputs, and activities designed achieve the Strategic Objectives as well as key performance indicators(KPIs ) to assess the level of achievement.</a:t>
            </a:r>
          </a:p>
        </p:txBody>
      </p:sp>
      <p:sp>
        <p:nvSpPr>
          <p:cNvPr id="33" name="Round Same Side Corner Rectangle 32"/>
          <p:cNvSpPr/>
          <p:nvPr/>
        </p:nvSpPr>
        <p:spPr>
          <a:xfrm rot="10800000" flipH="1">
            <a:off x="1235771" y="1546412"/>
            <a:ext cx="45721" cy="4338768"/>
          </a:xfrm>
          <a:prstGeom prst="round2SameRect">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grpSp>
        <p:nvGrpSpPr>
          <p:cNvPr id="2" name="Group 68"/>
          <p:cNvGrpSpPr/>
          <p:nvPr/>
        </p:nvGrpSpPr>
        <p:grpSpPr>
          <a:xfrm>
            <a:off x="682545" y="519615"/>
            <a:ext cx="7853622" cy="735585"/>
            <a:chOff x="1819645" y="930967"/>
            <a:chExt cx="20937538" cy="1119590"/>
          </a:xfrm>
        </p:grpSpPr>
        <p:sp>
          <p:nvSpPr>
            <p:cNvPr id="70" name="TextBox 69"/>
            <p:cNvSpPr txBox="1"/>
            <p:nvPr/>
          </p:nvSpPr>
          <p:spPr>
            <a:xfrm>
              <a:off x="1819645" y="930967"/>
              <a:ext cx="20937538" cy="796362"/>
            </a:xfrm>
            <a:prstGeom prst="rect">
              <a:avLst/>
            </a:prstGeom>
            <a:noFill/>
          </p:spPr>
          <p:txBody>
            <a:bodyPr wrap="square" rtlCol="0">
              <a:spAutoFit/>
            </a:bodyPr>
            <a:lstStyle/>
            <a:p>
              <a:pPr algn="ctr"/>
              <a:r>
                <a:rPr lang="en-US" sz="2800" b="1" dirty="0">
                  <a:solidFill>
                    <a:schemeClr val="tx2"/>
                  </a:solidFill>
                </a:rPr>
                <a:t>Strategic Objectives: Going forward</a:t>
              </a:r>
              <a:endParaRPr lang="id-ID" sz="2800" b="1" dirty="0">
                <a:solidFill>
                  <a:schemeClr val="tx2"/>
                </a:solidFill>
                <a:latin typeface="Lato Regular"/>
                <a:cs typeface="Lato Regular"/>
              </a:endParaRPr>
            </a:p>
          </p:txBody>
        </p:sp>
        <p:grpSp>
          <p:nvGrpSpPr>
            <p:cNvPr id="3" name="Group 70"/>
            <p:cNvGrpSpPr/>
            <p:nvPr/>
          </p:nvGrpSpPr>
          <p:grpSpPr>
            <a:xfrm>
              <a:off x="10842089" y="1977406"/>
              <a:ext cx="2738812" cy="73151"/>
              <a:chOff x="1775295" y="2020905"/>
              <a:chExt cx="3631535" cy="45719"/>
            </a:xfrm>
          </p:grpSpPr>
          <p:sp>
            <p:nvSpPr>
              <p:cNvPr id="73" name="Rectangle 72"/>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4" name="Rectangle 73"/>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3" name="Rectangle 92"/>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23" name="Rectangle 122"/>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31" name="Rectangle 130"/>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32" name="Rectangle 131"/>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grpSp>
      <p:pic>
        <p:nvPicPr>
          <p:cNvPr id="15"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169" y="6023113"/>
            <a:ext cx="627434" cy="627434"/>
          </a:xfrm>
          <a:prstGeom prst="rect">
            <a:avLst/>
          </a:prstGeom>
          <a:noFill/>
          <a:ln>
            <a:noFill/>
            <a:headEnd/>
            <a:tailEnd/>
          </a:ln>
        </p:spPr>
      </p:pic>
      <p:sp>
        <p:nvSpPr>
          <p:cNvPr id="14" name="TextBox 13"/>
          <p:cNvSpPr txBox="1">
            <a:spLocks noChangeArrowheads="1"/>
          </p:cNvSpPr>
          <p:nvPr/>
        </p:nvSpPr>
        <p:spPr bwMode="auto">
          <a:xfrm>
            <a:off x="1142710" y="6208831"/>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tx1">
                    <a:lumMod val="50000"/>
                  </a:schemeClr>
                </a:solidFill>
                <a:latin typeface="Lato Regular" charset="0"/>
              </a:rPr>
              <a:t>The Economic and</a:t>
            </a:r>
          </a:p>
          <a:p>
            <a:r>
              <a:rPr lang="en-US" sz="1000" b="1" dirty="0">
                <a:solidFill>
                  <a:schemeClr val="tx1">
                    <a:lumMod val="50000"/>
                  </a:schemeClr>
                </a:solidFill>
                <a:latin typeface="Lato Regular" charset="0"/>
              </a:rPr>
              <a:t>Financial Crimes</a:t>
            </a:r>
            <a:r>
              <a:rPr lang="en-US" sz="1000" b="1" baseline="0" dirty="0">
                <a:solidFill>
                  <a:schemeClr val="tx1">
                    <a:lumMod val="50000"/>
                  </a:schemeClr>
                </a:solidFill>
                <a:latin typeface="Lato Regular" charset="0"/>
              </a:rPr>
              <a:t> Commission</a:t>
            </a:r>
            <a:endParaRPr lang="id-ID" sz="1000" dirty="0">
              <a:solidFill>
                <a:schemeClr val="tx1">
                  <a:lumMod val="50000"/>
                </a:schemeClr>
              </a:solidFill>
              <a:latin typeface="Calibri Light" pitchFamily="34" charset="0"/>
            </a:endParaRPr>
          </a:p>
        </p:txBody>
      </p:sp>
    </p:spTree>
    <p:extLst>
      <p:ext uri="{BB962C8B-B14F-4D97-AF65-F5344CB8AC3E}">
        <p14:creationId xmlns:p14="http://schemas.microsoft.com/office/powerpoint/2010/main" val="9378427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
                                            <p:txEl>
                                              <p:pRg st="1" end="1"/>
                                            </p:txEl>
                                          </p:spTgt>
                                        </p:tgtEl>
                                        <p:attrNameLst>
                                          <p:attrName>style.visibility</p:attrName>
                                        </p:attrNameLst>
                                      </p:cBhvr>
                                      <p:to>
                                        <p:strVal val="visible"/>
                                      </p:to>
                                    </p:set>
                                    <p:anim calcmode="lin" valueType="num">
                                      <p:cBhvr additive="base">
                                        <p:cTn id="7" dur="500" fill="hold"/>
                                        <p:tgtEl>
                                          <p:spTgt spid="7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
                                            <p:txEl>
                                              <p:pRg st="2" end="2"/>
                                            </p:txEl>
                                          </p:spTgt>
                                        </p:tgtEl>
                                        <p:attrNameLst>
                                          <p:attrName>style.visibility</p:attrName>
                                        </p:attrNameLst>
                                      </p:cBhvr>
                                      <p:to>
                                        <p:strVal val="visible"/>
                                      </p:to>
                                    </p:set>
                                    <p:anim calcmode="lin" valueType="num">
                                      <p:cBhvr additive="base">
                                        <p:cTn id="13" dur="500" fill="hold"/>
                                        <p:tgtEl>
                                          <p:spTgt spid="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
                                            <p:txEl>
                                              <p:pRg st="3" end="3"/>
                                            </p:txEl>
                                          </p:spTgt>
                                        </p:tgtEl>
                                        <p:attrNameLst>
                                          <p:attrName>style.visibility</p:attrName>
                                        </p:attrNameLst>
                                      </p:cBhvr>
                                      <p:to>
                                        <p:strVal val="visible"/>
                                      </p:to>
                                    </p:set>
                                    <p:anim calcmode="lin" valueType="num">
                                      <p:cBhvr additive="base">
                                        <p:cTn id="19" dur="500" fill="hold"/>
                                        <p:tgtEl>
                                          <p:spTgt spid="7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6">
                                            <p:txEl>
                                              <p:pRg st="4" end="4"/>
                                            </p:txEl>
                                          </p:spTgt>
                                        </p:tgtEl>
                                        <p:attrNameLst>
                                          <p:attrName>style.visibility</p:attrName>
                                        </p:attrNameLst>
                                      </p:cBhvr>
                                      <p:to>
                                        <p:strVal val="visible"/>
                                      </p:to>
                                    </p:set>
                                    <p:anim calcmode="lin" valueType="num">
                                      <p:cBhvr additive="base">
                                        <p:cTn id="25" dur="500" fill="hold"/>
                                        <p:tgtEl>
                                          <p:spTgt spid="7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6">
                                            <p:txEl>
                                              <p:pRg st="5" end="5"/>
                                            </p:txEl>
                                          </p:spTgt>
                                        </p:tgtEl>
                                        <p:attrNameLst>
                                          <p:attrName>style.visibility</p:attrName>
                                        </p:attrNameLst>
                                      </p:cBhvr>
                                      <p:to>
                                        <p:strVal val="visible"/>
                                      </p:to>
                                    </p:set>
                                    <p:anim calcmode="lin" valueType="num">
                                      <p:cBhvr additive="base">
                                        <p:cTn id="31" dur="500" fill="hold"/>
                                        <p:tgtEl>
                                          <p:spTgt spid="7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6">
                                            <p:txEl>
                                              <p:pRg st="6" end="6"/>
                                            </p:txEl>
                                          </p:spTgt>
                                        </p:tgtEl>
                                        <p:attrNameLst>
                                          <p:attrName>style.visibility</p:attrName>
                                        </p:attrNameLst>
                                      </p:cBhvr>
                                      <p:to>
                                        <p:strVal val="visible"/>
                                      </p:to>
                                    </p:set>
                                    <p:anim calcmode="lin" valueType="num">
                                      <p:cBhvr additive="base">
                                        <p:cTn id="37" dur="500" fill="hold"/>
                                        <p:tgtEl>
                                          <p:spTgt spid="7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p:cNvSpPr txBox="1"/>
          <p:nvPr/>
        </p:nvSpPr>
        <p:spPr>
          <a:xfrm>
            <a:off x="1449748" y="2771391"/>
            <a:ext cx="7288834" cy="1708883"/>
          </a:xfrm>
          <a:prstGeom prst="rect">
            <a:avLst/>
          </a:prstGeom>
          <a:noFill/>
        </p:spPr>
        <p:txBody>
          <a:bodyPr wrap="square" lIns="92156" tIns="46078" rIns="92156" bIns="46078" rtlCol="0">
            <a:spAutoFit/>
          </a:bodyPr>
          <a:lstStyle/>
          <a:p>
            <a:pPr algn="ctr">
              <a:lnSpc>
                <a:spcPct val="150000"/>
              </a:lnSpc>
            </a:pPr>
            <a:r>
              <a:rPr lang="en-US" sz="2000" b="1" dirty="0">
                <a:solidFill>
                  <a:schemeClr val="tx1">
                    <a:lumMod val="50000"/>
                  </a:schemeClr>
                </a:solidFill>
              </a:rPr>
              <a:t>The Strategic Plan has a monitoring  and evaluation component  at the Input, Output, Outcome and Objective levels to ensure effective implementation</a:t>
            </a:r>
          </a:p>
          <a:p>
            <a:endParaRPr lang="en-US" b="1" dirty="0">
              <a:solidFill>
                <a:schemeClr val="tx1">
                  <a:lumMod val="50000"/>
                </a:schemeClr>
              </a:solidFill>
            </a:endParaRPr>
          </a:p>
        </p:txBody>
      </p:sp>
      <p:sp>
        <p:nvSpPr>
          <p:cNvPr id="33" name="Round Same Side Corner Rectangle 32"/>
          <p:cNvSpPr/>
          <p:nvPr/>
        </p:nvSpPr>
        <p:spPr>
          <a:xfrm rot="10800000" flipH="1">
            <a:off x="1235771" y="1546412"/>
            <a:ext cx="45721" cy="4338768"/>
          </a:xfrm>
          <a:prstGeom prst="round2SameRect">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grpSp>
        <p:nvGrpSpPr>
          <p:cNvPr id="2" name="Group 68"/>
          <p:cNvGrpSpPr/>
          <p:nvPr/>
        </p:nvGrpSpPr>
        <p:grpSpPr>
          <a:xfrm>
            <a:off x="682545" y="519615"/>
            <a:ext cx="7853622" cy="735585"/>
            <a:chOff x="1819645" y="930967"/>
            <a:chExt cx="20937538" cy="1119590"/>
          </a:xfrm>
        </p:grpSpPr>
        <p:sp>
          <p:nvSpPr>
            <p:cNvPr id="70" name="TextBox 69"/>
            <p:cNvSpPr txBox="1"/>
            <p:nvPr/>
          </p:nvSpPr>
          <p:spPr>
            <a:xfrm>
              <a:off x="1819645" y="930967"/>
              <a:ext cx="20937538" cy="796362"/>
            </a:xfrm>
            <a:prstGeom prst="rect">
              <a:avLst/>
            </a:prstGeom>
            <a:noFill/>
          </p:spPr>
          <p:txBody>
            <a:bodyPr wrap="square" rtlCol="0">
              <a:spAutoFit/>
            </a:bodyPr>
            <a:lstStyle/>
            <a:p>
              <a:pPr algn="ctr"/>
              <a:r>
                <a:rPr lang="en-NG" sz="2800" dirty="0">
                  <a:solidFill>
                    <a:srgbClr val="FF0000"/>
                  </a:solidFill>
                </a:rPr>
                <a:t>Monitoring and </a:t>
              </a:r>
              <a:r>
                <a:rPr lang="en-US" sz="2800" dirty="0">
                  <a:solidFill>
                    <a:srgbClr val="FF0000"/>
                  </a:solidFill>
                </a:rPr>
                <a:t>E</a:t>
              </a:r>
              <a:r>
                <a:rPr lang="en-NG" sz="2800" dirty="0">
                  <a:solidFill>
                    <a:srgbClr val="FF0000"/>
                  </a:solidFill>
                </a:rPr>
                <a:t>valuation (</a:t>
              </a:r>
              <a:r>
                <a:rPr lang="en-US" sz="2800" dirty="0">
                  <a:solidFill>
                    <a:srgbClr val="FF0000"/>
                  </a:solidFill>
                </a:rPr>
                <a:t>M</a:t>
              </a:r>
              <a:r>
                <a:rPr lang="en-NG" sz="2800" dirty="0">
                  <a:solidFill>
                    <a:srgbClr val="FF0000"/>
                  </a:solidFill>
                </a:rPr>
                <a:t>&amp;</a:t>
              </a:r>
              <a:r>
                <a:rPr lang="en-US" sz="2800" dirty="0">
                  <a:solidFill>
                    <a:srgbClr val="FF0000"/>
                  </a:solidFill>
                </a:rPr>
                <a:t>E</a:t>
              </a:r>
              <a:r>
                <a:rPr lang="en-NG" sz="2800" dirty="0">
                  <a:solidFill>
                    <a:srgbClr val="FF0000"/>
                  </a:solidFill>
                </a:rPr>
                <a:t>) </a:t>
              </a:r>
              <a:r>
                <a:rPr lang="en-US" sz="2800" dirty="0">
                  <a:solidFill>
                    <a:srgbClr val="FF0000"/>
                  </a:solidFill>
                </a:rPr>
                <a:t>F</a:t>
              </a:r>
              <a:r>
                <a:rPr lang="en-NG" sz="2800" dirty="0">
                  <a:solidFill>
                    <a:srgbClr val="FF0000"/>
                  </a:solidFill>
                </a:rPr>
                <a:t>ramework</a:t>
              </a:r>
              <a:endParaRPr lang="id-ID" sz="2800" b="1" dirty="0">
                <a:solidFill>
                  <a:srgbClr val="FF0000"/>
                </a:solidFill>
                <a:latin typeface="Lato Regular"/>
                <a:cs typeface="Lato Regular"/>
              </a:endParaRPr>
            </a:p>
          </p:txBody>
        </p:sp>
        <p:grpSp>
          <p:nvGrpSpPr>
            <p:cNvPr id="3" name="Group 70"/>
            <p:cNvGrpSpPr/>
            <p:nvPr/>
          </p:nvGrpSpPr>
          <p:grpSpPr>
            <a:xfrm>
              <a:off x="10842089" y="1977406"/>
              <a:ext cx="2738812" cy="73151"/>
              <a:chOff x="1775295" y="2020905"/>
              <a:chExt cx="3631535" cy="45719"/>
            </a:xfrm>
          </p:grpSpPr>
          <p:sp>
            <p:nvSpPr>
              <p:cNvPr id="73" name="Rectangle 72"/>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4" name="Rectangle 73"/>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3" name="Rectangle 92"/>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23" name="Rectangle 122"/>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31" name="Rectangle 130"/>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32" name="Rectangle 131"/>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grpSp>
      <p:pic>
        <p:nvPicPr>
          <p:cNvPr id="15"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169" y="6023113"/>
            <a:ext cx="627434" cy="627434"/>
          </a:xfrm>
          <a:prstGeom prst="rect">
            <a:avLst/>
          </a:prstGeom>
          <a:noFill/>
          <a:ln>
            <a:noFill/>
            <a:headEnd/>
            <a:tailEnd/>
          </a:ln>
        </p:spPr>
      </p:pic>
      <p:sp>
        <p:nvSpPr>
          <p:cNvPr id="14" name="TextBox 13"/>
          <p:cNvSpPr txBox="1">
            <a:spLocks noChangeArrowheads="1"/>
          </p:cNvSpPr>
          <p:nvPr/>
        </p:nvSpPr>
        <p:spPr bwMode="auto">
          <a:xfrm>
            <a:off x="1142710" y="6208831"/>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tx1">
                    <a:lumMod val="50000"/>
                  </a:schemeClr>
                </a:solidFill>
                <a:latin typeface="Lato Regular" charset="0"/>
              </a:rPr>
              <a:t>The Economic and</a:t>
            </a:r>
          </a:p>
          <a:p>
            <a:r>
              <a:rPr lang="en-US" sz="1000" b="1" dirty="0">
                <a:solidFill>
                  <a:schemeClr val="tx1">
                    <a:lumMod val="50000"/>
                  </a:schemeClr>
                </a:solidFill>
                <a:latin typeface="Lato Regular" charset="0"/>
              </a:rPr>
              <a:t>Financial Crimes</a:t>
            </a:r>
            <a:r>
              <a:rPr lang="en-US" sz="1000" b="1" baseline="0" dirty="0">
                <a:solidFill>
                  <a:schemeClr val="tx1">
                    <a:lumMod val="50000"/>
                  </a:schemeClr>
                </a:solidFill>
                <a:latin typeface="Lato Regular" charset="0"/>
              </a:rPr>
              <a:t> Commission</a:t>
            </a:r>
            <a:endParaRPr lang="id-ID" sz="1000" dirty="0">
              <a:solidFill>
                <a:schemeClr val="tx1">
                  <a:lumMod val="50000"/>
                </a:schemeClr>
              </a:solidFill>
              <a:latin typeface="Calibri Light" pitchFamily="34" charset="0"/>
            </a:endParaRPr>
          </a:p>
        </p:txBody>
      </p:sp>
    </p:spTree>
    <p:extLst>
      <p:ext uri="{BB962C8B-B14F-4D97-AF65-F5344CB8AC3E}">
        <p14:creationId xmlns:p14="http://schemas.microsoft.com/office/powerpoint/2010/main" val="4080852487"/>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cecilia ibru operatives.jpg"/>
          <p:cNvPicPr>
            <a:picLocks noGrp="1" noChangeAspect="1"/>
          </p:cNvPicPr>
          <p:nvPr>
            <p:ph type="pic" sz="quarter" idx="13"/>
          </p:nvPr>
        </p:nvPicPr>
        <p:blipFill>
          <a:blip r:embed="rId2" cstate="print"/>
          <a:srcRect l="9491" r="9491"/>
          <a:stretch>
            <a:fillRect/>
          </a:stretch>
        </p:blipFill>
        <p:spPr>
          <a:xfrm>
            <a:off x="-15875" y="0"/>
            <a:ext cx="9153525" cy="6858000"/>
          </a:xfrm>
        </p:spPr>
      </p:pic>
      <p:sp>
        <p:nvSpPr>
          <p:cNvPr id="128" name="Rectangle 127"/>
          <p:cNvSpPr>
            <a:spLocks/>
          </p:cNvSpPr>
          <p:nvPr/>
        </p:nvSpPr>
        <p:spPr>
          <a:xfrm>
            <a:off x="15270" y="0"/>
            <a:ext cx="9091233" cy="6922065"/>
          </a:xfrm>
          <a:prstGeom prst="rect">
            <a:avLst/>
          </a:prstGeom>
          <a:solidFill>
            <a:schemeClr val="bg1">
              <a:alpha val="82000"/>
            </a:schemeClr>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anchor="ctr"/>
          <a:lstStyle/>
          <a:p>
            <a:pPr algn="ctr"/>
            <a:r>
              <a:rPr lang="en-US" sz="2800" b="1" dirty="0">
                <a:solidFill>
                  <a:srgbClr val="C00000"/>
                </a:solidFill>
              </a:rPr>
              <a:t>VISION</a:t>
            </a:r>
          </a:p>
          <a:p>
            <a:pPr algn="ctr"/>
            <a:r>
              <a:rPr lang="en-GB" sz="2800" b="1" dirty="0">
                <a:solidFill>
                  <a:schemeClr val="tx1">
                    <a:lumMod val="50000"/>
                  </a:schemeClr>
                </a:solidFill>
              </a:rPr>
              <a:t>A Nigeria free of Economic and Financial Crimes</a:t>
            </a:r>
            <a:endParaRPr lang="en-US" sz="2800" b="1" dirty="0">
              <a:solidFill>
                <a:schemeClr val="tx1">
                  <a:lumMod val="50000"/>
                </a:schemeClr>
              </a:solidFill>
            </a:endParaRPr>
          </a:p>
          <a:p>
            <a:pPr algn="ctr"/>
            <a:endParaRPr lang="en-US" sz="2800" b="1" dirty="0">
              <a:solidFill>
                <a:srgbClr val="C00000"/>
              </a:solidFill>
            </a:endParaRPr>
          </a:p>
          <a:p>
            <a:pPr algn="ctr"/>
            <a:endParaRPr lang="en-US" sz="2800" b="1" dirty="0">
              <a:solidFill>
                <a:srgbClr val="C00000"/>
              </a:solidFill>
            </a:endParaRPr>
          </a:p>
          <a:p>
            <a:pPr algn="ctr"/>
            <a:r>
              <a:rPr lang="en-US" sz="2800" b="1" dirty="0">
                <a:solidFill>
                  <a:srgbClr val="C00000"/>
                </a:solidFill>
              </a:rPr>
              <a:t>MISSION</a:t>
            </a:r>
          </a:p>
          <a:p>
            <a:pPr algn="ctr"/>
            <a:r>
              <a:rPr lang="en-GB" sz="2800" b="1" dirty="0">
                <a:solidFill>
                  <a:schemeClr val="tx1">
                    <a:lumMod val="50000"/>
                  </a:schemeClr>
                </a:solidFill>
              </a:rPr>
              <a:t>To Eradicate Economic and Financial Crimes Through Prevention, Enforcement and Coordination </a:t>
            </a:r>
            <a:endParaRPr lang="en-US" sz="2800" b="1" dirty="0">
              <a:solidFill>
                <a:schemeClr val="tx1">
                  <a:lumMod val="50000"/>
                </a:schemeClr>
              </a:solidFill>
            </a:endParaRPr>
          </a:p>
        </p:txBody>
      </p:sp>
      <p:grpSp>
        <p:nvGrpSpPr>
          <p:cNvPr id="2" name="Group 1"/>
          <p:cNvGrpSpPr/>
          <p:nvPr/>
        </p:nvGrpSpPr>
        <p:grpSpPr>
          <a:xfrm>
            <a:off x="1522166" y="675330"/>
            <a:ext cx="7258179" cy="7280847"/>
            <a:chOff x="3987907" y="3524548"/>
            <a:chExt cx="19350103" cy="14561694"/>
          </a:xfrm>
        </p:grpSpPr>
        <p:sp>
          <p:nvSpPr>
            <p:cNvPr id="54" name="TextBox 53"/>
            <p:cNvSpPr txBox="1"/>
            <p:nvPr/>
          </p:nvSpPr>
          <p:spPr>
            <a:xfrm>
              <a:off x="3987907" y="11807600"/>
              <a:ext cx="19350103" cy="6278642"/>
            </a:xfrm>
            <a:prstGeom prst="rect">
              <a:avLst/>
            </a:prstGeom>
            <a:noFill/>
          </p:spPr>
          <p:txBody>
            <a:bodyPr wrap="square" rtlCol="0">
              <a:spAutoFit/>
            </a:bodyPr>
            <a:lstStyle/>
            <a:p>
              <a:pPr algn="ctr"/>
              <a:endParaRPr lang="en-US" sz="1800" dirty="0">
                <a:solidFill>
                  <a:schemeClr val="bg1"/>
                </a:solidFill>
              </a:endParaRPr>
            </a:p>
            <a:p>
              <a:pPr algn="ctr"/>
              <a:endParaRPr lang="en-US" sz="1800" i="1" dirty="0">
                <a:solidFill>
                  <a:schemeClr val="bg1"/>
                </a:solidFill>
              </a:endParaRPr>
            </a:p>
            <a:p>
              <a:pPr algn="ctr"/>
              <a:endParaRPr lang="en-US" sz="1800" dirty="0">
                <a:solidFill>
                  <a:schemeClr val="bg1"/>
                </a:solidFill>
              </a:endParaRPr>
            </a:p>
            <a:p>
              <a:pPr algn="ctr"/>
              <a:endParaRPr lang="en-GB" sz="1800" b="1" dirty="0">
                <a:solidFill>
                  <a:srgbClr val="C00000"/>
                </a:solidFill>
              </a:endParaRPr>
            </a:p>
            <a:p>
              <a:pPr algn="ctr"/>
              <a:endParaRPr lang="en-GB" sz="1800" b="1" dirty="0">
                <a:solidFill>
                  <a:srgbClr val="C00000"/>
                </a:solidFill>
              </a:endParaRPr>
            </a:p>
            <a:p>
              <a:pPr algn="ctr"/>
              <a:endParaRPr lang="en-GB" sz="1800" b="1" dirty="0">
                <a:solidFill>
                  <a:srgbClr val="C00000"/>
                </a:solidFill>
              </a:endParaRPr>
            </a:p>
            <a:p>
              <a:pPr algn="ctr"/>
              <a:endParaRPr lang="en-US" sz="1800" b="1" dirty="0">
                <a:solidFill>
                  <a:srgbClr val="C00000"/>
                </a:solidFill>
              </a:endParaRPr>
            </a:p>
            <a:p>
              <a:pPr algn="ctr"/>
              <a:endParaRPr lang="en-US" sz="1800" b="1" dirty="0">
                <a:solidFill>
                  <a:srgbClr val="C00000"/>
                </a:solidFill>
              </a:endParaRPr>
            </a:p>
            <a:p>
              <a:pPr algn="ctr"/>
              <a:endParaRPr lang="en-US" sz="1800" b="1" dirty="0">
                <a:solidFill>
                  <a:srgbClr val="C00000"/>
                </a:solidFill>
              </a:endParaRPr>
            </a:p>
            <a:p>
              <a:pPr algn="ctr"/>
              <a:endParaRPr lang="en-US" sz="1800" i="1" dirty="0">
                <a:solidFill>
                  <a:schemeClr val="bg1"/>
                </a:solidFill>
              </a:endParaRPr>
            </a:p>
            <a:p>
              <a:pPr algn="ctr"/>
              <a:endParaRPr lang="en-US" sz="1800" i="1" dirty="0">
                <a:solidFill>
                  <a:schemeClr val="bg1"/>
                </a:solidFill>
              </a:endParaRPr>
            </a:p>
          </p:txBody>
        </p:sp>
        <p:sp>
          <p:nvSpPr>
            <p:cNvPr id="88" name="TextBox 87"/>
            <p:cNvSpPr txBox="1"/>
            <p:nvPr/>
          </p:nvSpPr>
          <p:spPr>
            <a:xfrm>
              <a:off x="5577728" y="3524548"/>
              <a:ext cx="14091745" cy="1107996"/>
            </a:xfrm>
            <a:prstGeom prst="rect">
              <a:avLst/>
            </a:prstGeom>
            <a:noFill/>
          </p:spPr>
          <p:txBody>
            <a:bodyPr wrap="square" rtlCol="0">
              <a:spAutoFit/>
            </a:bodyPr>
            <a:lstStyle/>
            <a:p>
              <a:pPr algn="ctr"/>
              <a:endParaRPr lang="id-ID" sz="3000" b="1" dirty="0">
                <a:solidFill>
                  <a:schemeClr val="bg1"/>
                </a:solidFill>
                <a:latin typeface="Calibri"/>
                <a:cs typeface="Calibri"/>
              </a:endParaRPr>
            </a:p>
          </p:txBody>
        </p:sp>
        <p:grpSp>
          <p:nvGrpSpPr>
            <p:cNvPr id="3" name="Group 88"/>
            <p:cNvGrpSpPr/>
            <p:nvPr/>
          </p:nvGrpSpPr>
          <p:grpSpPr>
            <a:xfrm>
              <a:off x="10808795" y="5581608"/>
              <a:ext cx="2738812" cy="73150"/>
              <a:chOff x="1775295" y="2028842"/>
              <a:chExt cx="3631535" cy="45719"/>
            </a:xfrm>
          </p:grpSpPr>
          <p:sp>
            <p:nvSpPr>
              <p:cNvPr id="90" name="Rectangle 89"/>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4" name="Rectangle 93"/>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5" name="Rectangle 94"/>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6" name="Rectangle 95"/>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7" name="Rectangle 96"/>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8" name="Rectangle 97"/>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grpSp>
      <p:pic>
        <p:nvPicPr>
          <p:cNvPr id="14"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229" y="6090348"/>
            <a:ext cx="627434" cy="627434"/>
          </a:xfrm>
          <a:prstGeom prst="rect">
            <a:avLst/>
          </a:prstGeom>
          <a:noFill/>
          <a:ln>
            <a:noFill/>
            <a:headEnd/>
            <a:tailEnd/>
          </a:ln>
        </p:spPr>
      </p:pic>
      <p:sp>
        <p:nvSpPr>
          <p:cNvPr id="17" name="TextBox 16"/>
          <p:cNvSpPr txBox="1">
            <a:spLocks noChangeArrowheads="1"/>
          </p:cNvSpPr>
          <p:nvPr/>
        </p:nvSpPr>
        <p:spPr bwMode="auto">
          <a:xfrm>
            <a:off x="914400" y="6282844"/>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tx1">
                    <a:lumMod val="50000"/>
                  </a:schemeClr>
                </a:solidFill>
                <a:latin typeface="Lato Regular" charset="0"/>
              </a:rPr>
              <a:t>The Economic and</a:t>
            </a:r>
          </a:p>
          <a:p>
            <a:r>
              <a:rPr lang="en-US" sz="1000" b="1" dirty="0">
                <a:solidFill>
                  <a:schemeClr val="tx1">
                    <a:lumMod val="50000"/>
                  </a:schemeClr>
                </a:solidFill>
                <a:latin typeface="Lato Regular" charset="0"/>
              </a:rPr>
              <a:t>Financial Crimes</a:t>
            </a:r>
            <a:r>
              <a:rPr lang="en-US" sz="1000" b="1" baseline="0" dirty="0">
                <a:solidFill>
                  <a:schemeClr val="tx1">
                    <a:lumMod val="50000"/>
                  </a:schemeClr>
                </a:solidFill>
                <a:latin typeface="Lato Regular" charset="0"/>
              </a:rPr>
              <a:t> Commission</a:t>
            </a:r>
            <a:endParaRPr lang="id-ID" sz="1000" dirty="0">
              <a:solidFill>
                <a:schemeClr val="tx1">
                  <a:lumMod val="50000"/>
                </a:schemeClr>
              </a:solidFill>
              <a:latin typeface="Calibri Light" pitchFamily="34" charset="0"/>
            </a:endParaRPr>
          </a:p>
        </p:txBody>
      </p:sp>
    </p:spTree>
    <p:extLst>
      <p:ext uri="{BB962C8B-B14F-4D97-AF65-F5344CB8AC3E}">
        <p14:creationId xmlns:p14="http://schemas.microsoft.com/office/powerpoint/2010/main" val="3888377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cecilia ibru operatives.jpg"/>
          <p:cNvPicPr>
            <a:picLocks noGrp="1" noChangeAspect="1"/>
          </p:cNvPicPr>
          <p:nvPr>
            <p:ph type="pic" sz="quarter" idx="13"/>
          </p:nvPr>
        </p:nvPicPr>
        <p:blipFill>
          <a:blip r:embed="rId2" cstate="print"/>
          <a:srcRect l="9491" r="9491"/>
          <a:stretch>
            <a:fillRect/>
          </a:stretch>
        </p:blipFill>
        <p:spPr>
          <a:xfrm>
            <a:off x="-15875" y="0"/>
            <a:ext cx="9153525" cy="6858000"/>
          </a:xfrm>
        </p:spPr>
      </p:pic>
      <p:sp>
        <p:nvSpPr>
          <p:cNvPr id="128" name="Rectangle 127"/>
          <p:cNvSpPr>
            <a:spLocks/>
          </p:cNvSpPr>
          <p:nvPr/>
        </p:nvSpPr>
        <p:spPr>
          <a:xfrm>
            <a:off x="15270" y="41315"/>
            <a:ext cx="9091233" cy="6922065"/>
          </a:xfrm>
          <a:prstGeom prst="rect">
            <a:avLst/>
          </a:prstGeom>
          <a:solidFill>
            <a:schemeClr val="bg1">
              <a:alpha val="82000"/>
            </a:schemeClr>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anchor="ctr"/>
          <a:lstStyle/>
          <a:p>
            <a:pPr marL="457200" indent="-457200" algn="ctr">
              <a:buFont typeface="Arial" panose="020B0604020202020204" pitchFamily="34" charset="0"/>
              <a:buChar char="•"/>
            </a:pPr>
            <a:endParaRPr lang="en-US" sz="2800" b="1" dirty="0">
              <a:solidFill>
                <a:schemeClr val="tx1">
                  <a:lumMod val="50000"/>
                </a:schemeClr>
              </a:solidFill>
            </a:endParaRPr>
          </a:p>
          <a:p>
            <a:pPr algn="ctr"/>
            <a:endParaRPr lang="en-US" sz="2800" b="1" dirty="0">
              <a:solidFill>
                <a:srgbClr val="C00000"/>
              </a:solidFill>
            </a:endParaRPr>
          </a:p>
          <a:p>
            <a:pPr algn="ctr"/>
            <a:endParaRPr lang="en-US" sz="2800" b="1" dirty="0">
              <a:solidFill>
                <a:srgbClr val="C00000"/>
              </a:solidFill>
            </a:endParaRPr>
          </a:p>
          <a:p>
            <a:pPr algn="ctr"/>
            <a:r>
              <a:rPr lang="en-GB" sz="2800" b="1" dirty="0">
                <a:solidFill>
                  <a:schemeClr val="tx1">
                    <a:lumMod val="50000"/>
                  </a:schemeClr>
                </a:solidFill>
              </a:rPr>
              <a:t> </a:t>
            </a:r>
            <a:endParaRPr lang="en-US" sz="2800" b="1" dirty="0">
              <a:solidFill>
                <a:schemeClr val="tx1">
                  <a:lumMod val="50000"/>
                </a:schemeClr>
              </a:solidFill>
            </a:endParaRPr>
          </a:p>
        </p:txBody>
      </p:sp>
      <p:grpSp>
        <p:nvGrpSpPr>
          <p:cNvPr id="2" name="Group 1"/>
          <p:cNvGrpSpPr/>
          <p:nvPr/>
        </p:nvGrpSpPr>
        <p:grpSpPr>
          <a:xfrm>
            <a:off x="1559425" y="808334"/>
            <a:ext cx="7258179" cy="7280847"/>
            <a:chOff x="3987907" y="3524548"/>
            <a:chExt cx="19350103" cy="14561694"/>
          </a:xfrm>
        </p:grpSpPr>
        <p:sp>
          <p:nvSpPr>
            <p:cNvPr id="54" name="TextBox 53"/>
            <p:cNvSpPr txBox="1"/>
            <p:nvPr/>
          </p:nvSpPr>
          <p:spPr>
            <a:xfrm>
              <a:off x="3987907" y="11807600"/>
              <a:ext cx="19350103" cy="6278642"/>
            </a:xfrm>
            <a:prstGeom prst="rect">
              <a:avLst/>
            </a:prstGeom>
            <a:noFill/>
          </p:spPr>
          <p:txBody>
            <a:bodyPr wrap="square" rtlCol="0">
              <a:spAutoFit/>
            </a:bodyPr>
            <a:lstStyle/>
            <a:p>
              <a:pPr algn="ctr"/>
              <a:endParaRPr lang="en-US" sz="1800" dirty="0">
                <a:solidFill>
                  <a:schemeClr val="bg1"/>
                </a:solidFill>
              </a:endParaRPr>
            </a:p>
            <a:p>
              <a:pPr algn="ctr"/>
              <a:endParaRPr lang="en-US" sz="1800" i="1" dirty="0">
                <a:solidFill>
                  <a:schemeClr val="bg1"/>
                </a:solidFill>
              </a:endParaRPr>
            </a:p>
            <a:p>
              <a:pPr algn="ctr"/>
              <a:endParaRPr lang="en-US" sz="1800" dirty="0">
                <a:solidFill>
                  <a:schemeClr val="bg1"/>
                </a:solidFill>
              </a:endParaRPr>
            </a:p>
            <a:p>
              <a:pPr algn="ctr"/>
              <a:endParaRPr lang="en-GB" sz="1800" b="1" dirty="0">
                <a:solidFill>
                  <a:srgbClr val="C00000"/>
                </a:solidFill>
              </a:endParaRPr>
            </a:p>
            <a:p>
              <a:pPr algn="ctr"/>
              <a:endParaRPr lang="en-GB" sz="1800" b="1" dirty="0">
                <a:solidFill>
                  <a:srgbClr val="C00000"/>
                </a:solidFill>
              </a:endParaRPr>
            </a:p>
            <a:p>
              <a:pPr algn="ctr"/>
              <a:endParaRPr lang="en-GB" sz="1800" b="1" dirty="0">
                <a:solidFill>
                  <a:srgbClr val="C00000"/>
                </a:solidFill>
              </a:endParaRPr>
            </a:p>
            <a:p>
              <a:pPr algn="ctr"/>
              <a:endParaRPr lang="en-US" sz="1800" b="1" dirty="0">
                <a:solidFill>
                  <a:srgbClr val="C00000"/>
                </a:solidFill>
              </a:endParaRPr>
            </a:p>
            <a:p>
              <a:pPr algn="ctr"/>
              <a:endParaRPr lang="en-US" sz="1800" b="1" dirty="0">
                <a:solidFill>
                  <a:srgbClr val="C00000"/>
                </a:solidFill>
              </a:endParaRPr>
            </a:p>
            <a:p>
              <a:pPr algn="ctr"/>
              <a:endParaRPr lang="en-US" sz="1800" b="1" dirty="0">
                <a:solidFill>
                  <a:srgbClr val="C00000"/>
                </a:solidFill>
              </a:endParaRPr>
            </a:p>
            <a:p>
              <a:pPr algn="ctr"/>
              <a:endParaRPr lang="en-US" sz="1800" i="1" dirty="0">
                <a:solidFill>
                  <a:schemeClr val="bg1"/>
                </a:solidFill>
              </a:endParaRPr>
            </a:p>
            <a:p>
              <a:pPr algn="ctr"/>
              <a:endParaRPr lang="en-US" sz="1800" i="1" dirty="0">
                <a:solidFill>
                  <a:schemeClr val="bg1"/>
                </a:solidFill>
              </a:endParaRPr>
            </a:p>
          </p:txBody>
        </p:sp>
        <p:sp>
          <p:nvSpPr>
            <p:cNvPr id="88" name="TextBox 87"/>
            <p:cNvSpPr txBox="1"/>
            <p:nvPr/>
          </p:nvSpPr>
          <p:spPr>
            <a:xfrm>
              <a:off x="5577728" y="3524548"/>
              <a:ext cx="14091745" cy="1107996"/>
            </a:xfrm>
            <a:prstGeom prst="rect">
              <a:avLst/>
            </a:prstGeom>
            <a:noFill/>
          </p:spPr>
          <p:txBody>
            <a:bodyPr wrap="square" rtlCol="0">
              <a:spAutoFit/>
            </a:bodyPr>
            <a:lstStyle/>
            <a:p>
              <a:pPr algn="ctr"/>
              <a:endParaRPr lang="id-ID" sz="3000" b="1" dirty="0">
                <a:solidFill>
                  <a:schemeClr val="bg1"/>
                </a:solidFill>
                <a:latin typeface="Calibri"/>
                <a:cs typeface="Calibri"/>
              </a:endParaRPr>
            </a:p>
          </p:txBody>
        </p:sp>
        <p:grpSp>
          <p:nvGrpSpPr>
            <p:cNvPr id="3" name="Group 88"/>
            <p:cNvGrpSpPr/>
            <p:nvPr/>
          </p:nvGrpSpPr>
          <p:grpSpPr>
            <a:xfrm>
              <a:off x="10808795" y="5581608"/>
              <a:ext cx="2738812" cy="73150"/>
              <a:chOff x="1775295" y="2028842"/>
              <a:chExt cx="3631535" cy="45719"/>
            </a:xfrm>
          </p:grpSpPr>
          <p:sp>
            <p:nvSpPr>
              <p:cNvPr id="90" name="Rectangle 89"/>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4" name="Rectangle 93"/>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5" name="Rectangle 94"/>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6" name="Rectangle 95"/>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7" name="Rectangle 96"/>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8" name="Rectangle 97"/>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grpSp>
      <p:pic>
        <p:nvPicPr>
          <p:cNvPr id="14"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229" y="6090348"/>
            <a:ext cx="627434" cy="627434"/>
          </a:xfrm>
          <a:prstGeom prst="rect">
            <a:avLst/>
          </a:prstGeom>
          <a:noFill/>
          <a:ln>
            <a:noFill/>
            <a:headEnd/>
            <a:tailEnd/>
          </a:ln>
        </p:spPr>
      </p:pic>
      <p:sp>
        <p:nvSpPr>
          <p:cNvPr id="17" name="TextBox 16"/>
          <p:cNvSpPr txBox="1">
            <a:spLocks noChangeArrowheads="1"/>
          </p:cNvSpPr>
          <p:nvPr/>
        </p:nvSpPr>
        <p:spPr bwMode="auto">
          <a:xfrm>
            <a:off x="914400" y="6282844"/>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tx1">
                    <a:lumMod val="50000"/>
                  </a:schemeClr>
                </a:solidFill>
                <a:latin typeface="Lato Regular" charset="0"/>
              </a:rPr>
              <a:t>The Economic and</a:t>
            </a:r>
          </a:p>
          <a:p>
            <a:r>
              <a:rPr lang="en-US" sz="1000" b="1" dirty="0">
                <a:solidFill>
                  <a:schemeClr val="tx1">
                    <a:lumMod val="50000"/>
                  </a:schemeClr>
                </a:solidFill>
                <a:latin typeface="Lato Regular" charset="0"/>
              </a:rPr>
              <a:t>Financial Crimes</a:t>
            </a:r>
            <a:r>
              <a:rPr lang="en-US" sz="1000" b="1" baseline="0" dirty="0">
                <a:solidFill>
                  <a:schemeClr val="tx1">
                    <a:lumMod val="50000"/>
                  </a:schemeClr>
                </a:solidFill>
                <a:latin typeface="Lato Regular" charset="0"/>
              </a:rPr>
              <a:t> Commission</a:t>
            </a:r>
            <a:endParaRPr lang="id-ID" sz="1000" dirty="0">
              <a:solidFill>
                <a:schemeClr val="tx1">
                  <a:lumMod val="50000"/>
                </a:schemeClr>
              </a:solidFill>
              <a:latin typeface="Calibri Light" pitchFamily="34" charset="0"/>
            </a:endParaRPr>
          </a:p>
        </p:txBody>
      </p:sp>
      <p:sp>
        <p:nvSpPr>
          <p:cNvPr id="4" name="Rectangle 3"/>
          <p:cNvSpPr/>
          <p:nvPr/>
        </p:nvSpPr>
        <p:spPr>
          <a:xfrm>
            <a:off x="2818550" y="1092175"/>
            <a:ext cx="3484672" cy="646331"/>
          </a:xfrm>
          <a:prstGeom prst="rect">
            <a:avLst/>
          </a:prstGeom>
        </p:spPr>
        <p:txBody>
          <a:bodyPr wrap="none">
            <a:spAutoFit/>
          </a:bodyPr>
          <a:lstStyle/>
          <a:p>
            <a:pPr algn="ctr"/>
            <a:r>
              <a:rPr lang="en-US" sz="3600" b="1" dirty="0">
                <a:solidFill>
                  <a:srgbClr val="C00000"/>
                </a:solidFill>
              </a:rPr>
              <a:t>CORE VALUES</a:t>
            </a:r>
            <a:endParaRPr lang="en-GB" sz="3600" b="1" dirty="0">
              <a:solidFill>
                <a:schemeClr val="tx1">
                  <a:lumMod val="50000"/>
                </a:schemeClr>
              </a:solidFill>
            </a:endParaRPr>
          </a:p>
        </p:txBody>
      </p:sp>
      <p:sp>
        <p:nvSpPr>
          <p:cNvPr id="6" name="TextBox 5"/>
          <p:cNvSpPr txBox="1"/>
          <p:nvPr/>
        </p:nvSpPr>
        <p:spPr>
          <a:xfrm>
            <a:off x="290944" y="2457542"/>
            <a:ext cx="8628611" cy="954107"/>
          </a:xfrm>
          <a:prstGeom prst="rect">
            <a:avLst/>
          </a:prstGeom>
          <a:noFill/>
        </p:spPr>
        <p:txBody>
          <a:bodyPr wrap="square" rtlCol="0">
            <a:spAutoFit/>
          </a:bodyPr>
          <a:lstStyle/>
          <a:p>
            <a:r>
              <a:rPr lang="en-US" sz="2800" b="1" dirty="0">
                <a:solidFill>
                  <a:schemeClr val="tx1">
                    <a:lumMod val="50000"/>
                  </a:schemeClr>
                </a:solidFill>
              </a:rPr>
              <a:t>	Integrity, Courage, Professionalism and 						Collaboration</a:t>
            </a:r>
          </a:p>
        </p:txBody>
      </p:sp>
    </p:spTree>
    <p:extLst>
      <p:ext uri="{BB962C8B-B14F-4D97-AF65-F5344CB8AC3E}">
        <p14:creationId xmlns:p14="http://schemas.microsoft.com/office/powerpoint/2010/main" val="3616128080"/>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p:cNvSpPr txBox="1"/>
          <p:nvPr/>
        </p:nvSpPr>
        <p:spPr>
          <a:xfrm>
            <a:off x="1373318" y="1640312"/>
            <a:ext cx="7288834" cy="3832541"/>
          </a:xfrm>
          <a:prstGeom prst="rect">
            <a:avLst/>
          </a:prstGeom>
          <a:noFill/>
        </p:spPr>
        <p:txBody>
          <a:bodyPr wrap="square" lIns="92156" tIns="46078" rIns="92156" bIns="46078" rtlCol="0">
            <a:spAutoFit/>
          </a:bodyPr>
          <a:lstStyle/>
          <a:p>
            <a:pPr marL="285750" indent="-285750">
              <a:lnSpc>
                <a:spcPct val="150000"/>
              </a:lnSpc>
              <a:buFont typeface="Arial" panose="020B0604020202020204" pitchFamily="34" charset="0"/>
              <a:buChar char="•"/>
            </a:pPr>
            <a:r>
              <a:rPr lang="en-US" sz="1800" b="1" dirty="0">
                <a:solidFill>
                  <a:schemeClr val="tx1">
                    <a:lumMod val="50000"/>
                  </a:schemeClr>
                </a:solidFill>
              </a:rPr>
              <a:t>Security Vote</a:t>
            </a:r>
          </a:p>
          <a:p>
            <a:pPr>
              <a:lnSpc>
                <a:spcPct val="150000"/>
              </a:lnSpc>
            </a:pPr>
            <a:endParaRPr lang="en-US" sz="1800" b="1" dirty="0">
              <a:solidFill>
                <a:schemeClr val="tx1">
                  <a:lumMod val="50000"/>
                </a:schemeClr>
              </a:solidFill>
            </a:endParaRPr>
          </a:p>
          <a:p>
            <a:pPr marL="285750" indent="-285750">
              <a:lnSpc>
                <a:spcPct val="150000"/>
              </a:lnSpc>
              <a:buFont typeface="Arial" panose="020B0604020202020204" pitchFamily="34" charset="0"/>
              <a:buChar char="•"/>
            </a:pPr>
            <a:r>
              <a:rPr lang="en-US" sz="1800" b="1" dirty="0">
                <a:solidFill>
                  <a:schemeClr val="tx1">
                    <a:lumMod val="50000"/>
                  </a:schemeClr>
                </a:solidFill>
              </a:rPr>
              <a:t>Cash withdrawals</a:t>
            </a:r>
          </a:p>
          <a:p>
            <a:pPr marL="285750" indent="-285750">
              <a:lnSpc>
                <a:spcPct val="150000"/>
              </a:lnSpc>
              <a:buFont typeface="Arial" panose="020B0604020202020204" pitchFamily="34" charset="0"/>
              <a:buChar char="•"/>
            </a:pPr>
            <a:endParaRPr lang="en-US" sz="1800" b="1" dirty="0">
              <a:solidFill>
                <a:schemeClr val="tx1">
                  <a:lumMod val="50000"/>
                </a:schemeClr>
              </a:solidFill>
            </a:endParaRPr>
          </a:p>
          <a:p>
            <a:pPr marL="285750" indent="-285750">
              <a:lnSpc>
                <a:spcPct val="150000"/>
              </a:lnSpc>
              <a:buFont typeface="Arial" panose="020B0604020202020204" pitchFamily="34" charset="0"/>
              <a:buChar char="•"/>
            </a:pPr>
            <a:r>
              <a:rPr lang="en-US" sz="1800" b="1" dirty="0">
                <a:solidFill>
                  <a:schemeClr val="tx1">
                    <a:lumMod val="50000"/>
                  </a:schemeClr>
                </a:solidFill>
              </a:rPr>
              <a:t>Relationship with EFCC</a:t>
            </a:r>
          </a:p>
          <a:p>
            <a:pPr>
              <a:lnSpc>
                <a:spcPct val="150000"/>
              </a:lnSpc>
            </a:pPr>
            <a:endParaRPr lang="en-US" sz="1800" b="1" dirty="0">
              <a:solidFill>
                <a:schemeClr val="tx1">
                  <a:lumMod val="50000"/>
                </a:schemeClr>
              </a:solidFill>
            </a:endParaRPr>
          </a:p>
          <a:p>
            <a:pPr marL="285750" indent="-285750">
              <a:lnSpc>
                <a:spcPct val="150000"/>
              </a:lnSpc>
              <a:buFont typeface="Arial" panose="020B0604020202020204" pitchFamily="34" charset="0"/>
              <a:buChar char="•"/>
            </a:pPr>
            <a:r>
              <a:rPr lang="en-US" sz="1800" b="1" dirty="0">
                <a:solidFill>
                  <a:schemeClr val="tx1">
                    <a:lumMod val="50000"/>
                  </a:schemeClr>
                </a:solidFill>
              </a:rPr>
              <a:t>Human rights</a:t>
            </a:r>
          </a:p>
          <a:p>
            <a:pPr>
              <a:lnSpc>
                <a:spcPct val="150000"/>
              </a:lnSpc>
            </a:pPr>
            <a:endParaRPr lang="en-US" sz="1800" b="1" dirty="0">
              <a:solidFill>
                <a:schemeClr val="tx1">
                  <a:lumMod val="50000"/>
                </a:schemeClr>
              </a:solidFill>
            </a:endParaRPr>
          </a:p>
          <a:p>
            <a:pPr marL="285750" indent="-285750">
              <a:lnSpc>
                <a:spcPct val="150000"/>
              </a:lnSpc>
              <a:buFont typeface="Arial" panose="020B0604020202020204" pitchFamily="34" charset="0"/>
              <a:buChar char="•"/>
            </a:pPr>
            <a:r>
              <a:rPr lang="en-US" sz="1800" b="1" dirty="0">
                <a:solidFill>
                  <a:schemeClr val="tx1">
                    <a:lumMod val="50000"/>
                  </a:schemeClr>
                </a:solidFill>
              </a:rPr>
              <a:t>Federation vs. Federal Government: Recoveries</a:t>
            </a:r>
          </a:p>
        </p:txBody>
      </p:sp>
      <p:sp>
        <p:nvSpPr>
          <p:cNvPr id="33" name="Round Same Side Corner Rectangle 32"/>
          <p:cNvSpPr/>
          <p:nvPr/>
        </p:nvSpPr>
        <p:spPr>
          <a:xfrm rot="10800000" flipH="1">
            <a:off x="1235771" y="1546412"/>
            <a:ext cx="45721" cy="4338768"/>
          </a:xfrm>
          <a:prstGeom prst="round2SameRect">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grpSp>
        <p:nvGrpSpPr>
          <p:cNvPr id="2" name="Group 68"/>
          <p:cNvGrpSpPr/>
          <p:nvPr/>
        </p:nvGrpSpPr>
        <p:grpSpPr>
          <a:xfrm>
            <a:off x="682545" y="519615"/>
            <a:ext cx="7853622" cy="735585"/>
            <a:chOff x="1819645" y="930967"/>
            <a:chExt cx="20937538" cy="1119590"/>
          </a:xfrm>
        </p:grpSpPr>
        <p:sp>
          <p:nvSpPr>
            <p:cNvPr id="70" name="TextBox 69"/>
            <p:cNvSpPr txBox="1"/>
            <p:nvPr/>
          </p:nvSpPr>
          <p:spPr>
            <a:xfrm>
              <a:off x="1819645" y="930967"/>
              <a:ext cx="20937538" cy="796362"/>
            </a:xfrm>
            <a:prstGeom prst="rect">
              <a:avLst/>
            </a:prstGeom>
            <a:noFill/>
          </p:spPr>
          <p:txBody>
            <a:bodyPr wrap="square" rtlCol="0">
              <a:spAutoFit/>
            </a:bodyPr>
            <a:lstStyle/>
            <a:p>
              <a:pPr algn="ctr"/>
              <a:r>
                <a:rPr lang="en-NG" sz="2800" b="1" dirty="0">
                  <a:solidFill>
                    <a:srgbClr val="FF0000"/>
                  </a:solidFill>
                  <a:latin typeface="Lato Regular"/>
                  <a:cs typeface="Lato Regular"/>
                </a:rPr>
                <a:t>Issues to discuss</a:t>
              </a:r>
              <a:endParaRPr lang="id-ID" sz="2800" b="1" dirty="0">
                <a:solidFill>
                  <a:srgbClr val="FF0000"/>
                </a:solidFill>
                <a:latin typeface="Lato Regular"/>
                <a:cs typeface="Lato Regular"/>
              </a:endParaRPr>
            </a:p>
          </p:txBody>
        </p:sp>
        <p:grpSp>
          <p:nvGrpSpPr>
            <p:cNvPr id="3" name="Group 70"/>
            <p:cNvGrpSpPr/>
            <p:nvPr/>
          </p:nvGrpSpPr>
          <p:grpSpPr>
            <a:xfrm>
              <a:off x="10842089" y="1977406"/>
              <a:ext cx="2738812" cy="73151"/>
              <a:chOff x="1775295" y="2020905"/>
              <a:chExt cx="3631535" cy="45719"/>
            </a:xfrm>
          </p:grpSpPr>
          <p:sp>
            <p:nvSpPr>
              <p:cNvPr id="73" name="Rectangle 72"/>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4" name="Rectangle 73"/>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3" name="Rectangle 92"/>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23" name="Rectangle 122"/>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31" name="Rectangle 130"/>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32" name="Rectangle 131"/>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grpSp>
      <p:pic>
        <p:nvPicPr>
          <p:cNvPr id="15"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169" y="6023113"/>
            <a:ext cx="627434" cy="627434"/>
          </a:xfrm>
          <a:prstGeom prst="rect">
            <a:avLst/>
          </a:prstGeom>
          <a:noFill/>
          <a:ln>
            <a:noFill/>
            <a:headEnd/>
            <a:tailEnd/>
          </a:ln>
        </p:spPr>
      </p:pic>
      <p:sp>
        <p:nvSpPr>
          <p:cNvPr id="14" name="TextBox 13"/>
          <p:cNvSpPr txBox="1">
            <a:spLocks noChangeArrowheads="1"/>
          </p:cNvSpPr>
          <p:nvPr/>
        </p:nvSpPr>
        <p:spPr bwMode="auto">
          <a:xfrm>
            <a:off x="1142710" y="6208831"/>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tx1">
                    <a:lumMod val="50000"/>
                  </a:schemeClr>
                </a:solidFill>
                <a:latin typeface="Lato Regular" charset="0"/>
              </a:rPr>
              <a:t>The Economic and</a:t>
            </a:r>
          </a:p>
          <a:p>
            <a:r>
              <a:rPr lang="en-US" sz="1000" b="1" dirty="0">
                <a:solidFill>
                  <a:schemeClr val="tx1">
                    <a:lumMod val="50000"/>
                  </a:schemeClr>
                </a:solidFill>
                <a:latin typeface="Lato Regular" charset="0"/>
              </a:rPr>
              <a:t>Financial Crimes</a:t>
            </a:r>
            <a:r>
              <a:rPr lang="en-US" sz="1000" b="1" baseline="0" dirty="0">
                <a:solidFill>
                  <a:schemeClr val="tx1">
                    <a:lumMod val="50000"/>
                  </a:schemeClr>
                </a:solidFill>
                <a:latin typeface="Lato Regular" charset="0"/>
              </a:rPr>
              <a:t> Commission</a:t>
            </a:r>
            <a:endParaRPr lang="id-ID" sz="1000" dirty="0">
              <a:solidFill>
                <a:schemeClr val="tx1">
                  <a:lumMod val="50000"/>
                </a:schemeClr>
              </a:solidFill>
              <a:latin typeface="Calibri Light" pitchFamily="34" charset="0"/>
            </a:endParaRPr>
          </a:p>
        </p:txBody>
      </p:sp>
    </p:spTree>
    <p:extLst>
      <p:ext uri="{BB962C8B-B14F-4D97-AF65-F5344CB8AC3E}">
        <p14:creationId xmlns:p14="http://schemas.microsoft.com/office/powerpoint/2010/main" val="147001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anim calcmode="lin" valueType="num">
                                      <p:cBhvr additive="base">
                                        <p:cTn id="7"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
                                            <p:txEl>
                                              <p:pRg st="2" end="2"/>
                                            </p:txEl>
                                          </p:spTgt>
                                        </p:tgtEl>
                                        <p:attrNameLst>
                                          <p:attrName>style.visibility</p:attrName>
                                        </p:attrNameLst>
                                      </p:cBhvr>
                                      <p:to>
                                        <p:strVal val="visible"/>
                                      </p:to>
                                    </p:set>
                                    <p:anim calcmode="lin" valueType="num">
                                      <p:cBhvr additive="base">
                                        <p:cTn id="13" dur="500" fill="hold"/>
                                        <p:tgtEl>
                                          <p:spTgt spid="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
                                            <p:txEl>
                                              <p:pRg st="4" end="4"/>
                                            </p:txEl>
                                          </p:spTgt>
                                        </p:tgtEl>
                                        <p:attrNameLst>
                                          <p:attrName>style.visibility</p:attrName>
                                        </p:attrNameLst>
                                      </p:cBhvr>
                                      <p:to>
                                        <p:strVal val="visible"/>
                                      </p:to>
                                    </p:set>
                                    <p:anim calcmode="lin" valueType="num">
                                      <p:cBhvr additive="base">
                                        <p:cTn id="19" dur="500" fill="hold"/>
                                        <p:tgtEl>
                                          <p:spTgt spid="7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6">
                                            <p:txEl>
                                              <p:pRg st="6" end="6"/>
                                            </p:txEl>
                                          </p:spTgt>
                                        </p:tgtEl>
                                        <p:attrNameLst>
                                          <p:attrName>style.visibility</p:attrName>
                                        </p:attrNameLst>
                                      </p:cBhvr>
                                      <p:to>
                                        <p:strVal val="visible"/>
                                      </p:to>
                                    </p:set>
                                    <p:anim calcmode="lin" valueType="num">
                                      <p:cBhvr additive="base">
                                        <p:cTn id="25" dur="500" fill="hold"/>
                                        <p:tgtEl>
                                          <p:spTgt spid="7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6">
                                            <p:txEl>
                                              <p:pRg st="8" end="8"/>
                                            </p:txEl>
                                          </p:spTgt>
                                        </p:tgtEl>
                                        <p:attrNameLst>
                                          <p:attrName>style.visibility</p:attrName>
                                        </p:attrNameLst>
                                      </p:cBhvr>
                                      <p:to>
                                        <p:strVal val="visible"/>
                                      </p:to>
                                    </p:set>
                                    <p:anim calcmode="lin" valueType="num">
                                      <p:cBhvr additive="base">
                                        <p:cTn id="31" dur="500" fill="hold"/>
                                        <p:tgtEl>
                                          <p:spTgt spid="7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p:cNvSpPr txBox="1"/>
          <p:nvPr/>
        </p:nvSpPr>
        <p:spPr>
          <a:xfrm>
            <a:off x="1281493" y="1366486"/>
            <a:ext cx="7288834" cy="3694042"/>
          </a:xfrm>
          <a:prstGeom prst="rect">
            <a:avLst/>
          </a:prstGeom>
          <a:noFill/>
        </p:spPr>
        <p:txBody>
          <a:bodyPr wrap="square" lIns="92156" tIns="46078" rIns="92156" bIns="46078" rtlCol="0">
            <a:spAutoFit/>
          </a:bodyPr>
          <a:lstStyle/>
          <a:p>
            <a:pPr marL="285750" indent="-285750">
              <a:buFont typeface="Arial" panose="020B0604020202020204" pitchFamily="34" charset="0"/>
              <a:buChar char="•"/>
            </a:pPr>
            <a:r>
              <a:rPr lang="en-US" sz="1800" b="1" dirty="0">
                <a:solidFill>
                  <a:schemeClr val="tx1">
                    <a:lumMod val="50000"/>
                  </a:schemeClr>
                </a:solidFill>
              </a:rPr>
              <a:t>Cybercrime</a:t>
            </a:r>
          </a:p>
          <a:p>
            <a:endParaRPr lang="en-US" sz="1800" b="1" dirty="0">
              <a:solidFill>
                <a:schemeClr val="tx1">
                  <a:lumMod val="50000"/>
                </a:schemeClr>
              </a:solidFill>
            </a:endParaRPr>
          </a:p>
          <a:p>
            <a:pPr marL="285750" indent="-285750">
              <a:buFont typeface="Arial" panose="020B0604020202020204" pitchFamily="34" charset="0"/>
              <a:buChar char="•"/>
            </a:pPr>
            <a:r>
              <a:rPr lang="en-US" sz="1800" b="1" dirty="0">
                <a:solidFill>
                  <a:schemeClr val="tx1">
                    <a:lumMod val="50000"/>
                  </a:schemeClr>
                </a:solidFill>
              </a:rPr>
              <a:t>Geographic Information System</a:t>
            </a:r>
          </a:p>
          <a:p>
            <a:endParaRPr lang="en-US" sz="1800" b="1" dirty="0">
              <a:solidFill>
                <a:schemeClr val="tx1">
                  <a:lumMod val="50000"/>
                </a:schemeClr>
              </a:solidFill>
            </a:endParaRPr>
          </a:p>
          <a:p>
            <a:pPr marL="285750" indent="-285750">
              <a:buFont typeface="Arial" panose="020B0604020202020204" pitchFamily="34" charset="0"/>
              <a:buChar char="•"/>
            </a:pPr>
            <a:r>
              <a:rPr lang="en-US" sz="1800" b="1" dirty="0">
                <a:solidFill>
                  <a:schemeClr val="tx1">
                    <a:lumMod val="50000"/>
                  </a:schemeClr>
                </a:solidFill>
              </a:rPr>
              <a:t>Procurement Processes</a:t>
            </a:r>
          </a:p>
          <a:p>
            <a:endParaRPr lang="en-US" sz="1800" b="1" dirty="0">
              <a:solidFill>
                <a:schemeClr val="tx1">
                  <a:lumMod val="50000"/>
                </a:schemeClr>
              </a:solidFill>
            </a:endParaRPr>
          </a:p>
          <a:p>
            <a:pPr marL="285750" indent="-285750">
              <a:buFont typeface="Arial" panose="020B0604020202020204" pitchFamily="34" charset="0"/>
              <a:buChar char="•"/>
            </a:pPr>
            <a:r>
              <a:rPr lang="en-US" sz="1800" b="1" dirty="0">
                <a:solidFill>
                  <a:schemeClr val="tx1">
                    <a:lumMod val="50000"/>
                  </a:schemeClr>
                </a:solidFill>
              </a:rPr>
              <a:t>Interfaith dialogue</a:t>
            </a:r>
          </a:p>
          <a:p>
            <a:endParaRPr lang="en-US" sz="1800" b="1" dirty="0">
              <a:solidFill>
                <a:schemeClr val="tx1">
                  <a:lumMod val="50000"/>
                </a:schemeClr>
              </a:solidFill>
            </a:endParaRPr>
          </a:p>
          <a:p>
            <a:pPr marL="285750" indent="-285750">
              <a:buFont typeface="Arial" panose="020B0604020202020204" pitchFamily="34" charset="0"/>
              <a:buChar char="•"/>
            </a:pPr>
            <a:r>
              <a:rPr lang="en-US" sz="1800" b="1" dirty="0">
                <a:solidFill>
                  <a:schemeClr val="tx1">
                    <a:lumMod val="50000"/>
                  </a:schemeClr>
                </a:solidFill>
              </a:rPr>
              <a:t>National Identification Number (NIMC)</a:t>
            </a:r>
          </a:p>
          <a:p>
            <a:endParaRPr lang="en-US" sz="1800" b="1" dirty="0">
              <a:solidFill>
                <a:schemeClr val="tx1">
                  <a:lumMod val="50000"/>
                </a:schemeClr>
              </a:solidFill>
            </a:endParaRPr>
          </a:p>
          <a:p>
            <a:pPr marL="285750" indent="-285750">
              <a:buFont typeface="Arial" panose="020B0604020202020204" pitchFamily="34" charset="0"/>
              <a:buChar char="•"/>
            </a:pPr>
            <a:r>
              <a:rPr lang="en-US" sz="1800" b="1" dirty="0">
                <a:solidFill>
                  <a:schemeClr val="tx1">
                    <a:lumMod val="50000"/>
                  </a:schemeClr>
                </a:solidFill>
              </a:rPr>
              <a:t>State Health Insurance Scheme</a:t>
            </a:r>
          </a:p>
          <a:p>
            <a:endParaRPr lang="en-US" sz="1800" b="1" dirty="0">
              <a:solidFill>
                <a:schemeClr val="tx1">
                  <a:lumMod val="50000"/>
                </a:schemeClr>
              </a:solidFill>
            </a:endParaRPr>
          </a:p>
          <a:p>
            <a:pPr marL="285750" indent="-285750">
              <a:buFont typeface="Arial" panose="020B0604020202020204" pitchFamily="34" charset="0"/>
              <a:buChar char="•"/>
            </a:pPr>
            <a:r>
              <a:rPr lang="en-US" sz="1800" b="1" dirty="0">
                <a:solidFill>
                  <a:schemeClr val="tx1">
                    <a:lumMod val="50000"/>
                  </a:schemeClr>
                </a:solidFill>
              </a:rPr>
              <a:t>E-Governance structure</a:t>
            </a:r>
          </a:p>
        </p:txBody>
      </p:sp>
      <p:sp>
        <p:nvSpPr>
          <p:cNvPr id="33" name="Round Same Side Corner Rectangle 32"/>
          <p:cNvSpPr/>
          <p:nvPr/>
        </p:nvSpPr>
        <p:spPr>
          <a:xfrm rot="10800000" flipH="1">
            <a:off x="1235771" y="1546412"/>
            <a:ext cx="45721" cy="4338768"/>
          </a:xfrm>
          <a:prstGeom prst="round2SameRect">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156" tIns="46078" rIns="92156" bIns="46078" rtlCol="0" anchor="ctr"/>
          <a:lstStyle/>
          <a:p>
            <a:pPr algn="ctr"/>
            <a:endParaRPr lang="bg-BG" dirty="0">
              <a:latin typeface="Calibri Light"/>
            </a:endParaRPr>
          </a:p>
        </p:txBody>
      </p:sp>
      <p:grpSp>
        <p:nvGrpSpPr>
          <p:cNvPr id="2" name="Group 68"/>
          <p:cNvGrpSpPr/>
          <p:nvPr/>
        </p:nvGrpSpPr>
        <p:grpSpPr>
          <a:xfrm>
            <a:off x="682545" y="519615"/>
            <a:ext cx="7853622" cy="735585"/>
            <a:chOff x="1819645" y="930967"/>
            <a:chExt cx="20937538" cy="1119590"/>
          </a:xfrm>
        </p:grpSpPr>
        <p:sp>
          <p:nvSpPr>
            <p:cNvPr id="70" name="TextBox 69"/>
            <p:cNvSpPr txBox="1"/>
            <p:nvPr/>
          </p:nvSpPr>
          <p:spPr>
            <a:xfrm>
              <a:off x="1819645" y="930967"/>
              <a:ext cx="20937538" cy="796362"/>
            </a:xfrm>
            <a:prstGeom prst="rect">
              <a:avLst/>
            </a:prstGeom>
            <a:noFill/>
          </p:spPr>
          <p:txBody>
            <a:bodyPr wrap="square" rtlCol="0">
              <a:spAutoFit/>
            </a:bodyPr>
            <a:lstStyle/>
            <a:p>
              <a:pPr algn="ctr"/>
              <a:r>
                <a:rPr lang="en-NG" sz="2800" b="1" dirty="0">
                  <a:solidFill>
                    <a:srgbClr val="FF0000"/>
                  </a:solidFill>
                  <a:latin typeface="Lato Regular"/>
                  <a:cs typeface="Lato Regular"/>
                </a:rPr>
                <a:t>Issues to discuss</a:t>
              </a:r>
              <a:endParaRPr lang="id-ID" sz="2800" b="1" dirty="0">
                <a:solidFill>
                  <a:srgbClr val="FF0000"/>
                </a:solidFill>
                <a:latin typeface="Lato Regular"/>
                <a:cs typeface="Lato Regular"/>
              </a:endParaRPr>
            </a:p>
          </p:txBody>
        </p:sp>
        <p:grpSp>
          <p:nvGrpSpPr>
            <p:cNvPr id="3" name="Group 70"/>
            <p:cNvGrpSpPr/>
            <p:nvPr/>
          </p:nvGrpSpPr>
          <p:grpSpPr>
            <a:xfrm>
              <a:off x="10842089" y="1977406"/>
              <a:ext cx="2738812" cy="73151"/>
              <a:chOff x="1775295" y="2020905"/>
              <a:chExt cx="3631535" cy="45719"/>
            </a:xfrm>
          </p:grpSpPr>
          <p:sp>
            <p:nvSpPr>
              <p:cNvPr id="73" name="Rectangle 72"/>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4" name="Rectangle 73"/>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3" name="Rectangle 92"/>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23" name="Rectangle 122"/>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31" name="Rectangle 130"/>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132" name="Rectangle 131"/>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grpSp>
      <p:pic>
        <p:nvPicPr>
          <p:cNvPr id="15"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169" y="6023113"/>
            <a:ext cx="627434" cy="627434"/>
          </a:xfrm>
          <a:prstGeom prst="rect">
            <a:avLst/>
          </a:prstGeom>
          <a:noFill/>
          <a:ln>
            <a:noFill/>
            <a:headEnd/>
            <a:tailEnd/>
          </a:ln>
        </p:spPr>
      </p:pic>
      <p:sp>
        <p:nvSpPr>
          <p:cNvPr id="14" name="TextBox 13"/>
          <p:cNvSpPr txBox="1">
            <a:spLocks noChangeArrowheads="1"/>
          </p:cNvSpPr>
          <p:nvPr/>
        </p:nvSpPr>
        <p:spPr bwMode="auto">
          <a:xfrm>
            <a:off x="1142710" y="6208831"/>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tx1">
                    <a:lumMod val="50000"/>
                  </a:schemeClr>
                </a:solidFill>
                <a:latin typeface="Lato Regular" charset="0"/>
              </a:rPr>
              <a:t>The Economic and</a:t>
            </a:r>
          </a:p>
          <a:p>
            <a:r>
              <a:rPr lang="en-US" sz="1000" b="1" dirty="0">
                <a:solidFill>
                  <a:schemeClr val="tx1">
                    <a:lumMod val="50000"/>
                  </a:schemeClr>
                </a:solidFill>
                <a:latin typeface="Lato Regular" charset="0"/>
              </a:rPr>
              <a:t>Financial Crimes</a:t>
            </a:r>
            <a:r>
              <a:rPr lang="en-US" sz="1000" b="1" baseline="0" dirty="0">
                <a:solidFill>
                  <a:schemeClr val="tx1">
                    <a:lumMod val="50000"/>
                  </a:schemeClr>
                </a:solidFill>
                <a:latin typeface="Lato Regular" charset="0"/>
              </a:rPr>
              <a:t> Commission</a:t>
            </a:r>
            <a:endParaRPr lang="id-ID" sz="1000" dirty="0">
              <a:solidFill>
                <a:schemeClr val="tx1">
                  <a:lumMod val="50000"/>
                </a:schemeClr>
              </a:solidFill>
              <a:latin typeface="Calibri Light" pitchFamily="34" charset="0"/>
            </a:endParaRPr>
          </a:p>
        </p:txBody>
      </p:sp>
    </p:spTree>
    <p:extLst>
      <p:ext uri="{BB962C8B-B14F-4D97-AF65-F5344CB8AC3E}">
        <p14:creationId xmlns:p14="http://schemas.microsoft.com/office/powerpoint/2010/main" val="24891440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anim calcmode="lin" valueType="num">
                                      <p:cBhvr additive="base">
                                        <p:cTn id="7"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
                                            <p:txEl>
                                              <p:pRg st="2" end="2"/>
                                            </p:txEl>
                                          </p:spTgt>
                                        </p:tgtEl>
                                        <p:attrNameLst>
                                          <p:attrName>style.visibility</p:attrName>
                                        </p:attrNameLst>
                                      </p:cBhvr>
                                      <p:to>
                                        <p:strVal val="visible"/>
                                      </p:to>
                                    </p:set>
                                    <p:anim calcmode="lin" valueType="num">
                                      <p:cBhvr additive="base">
                                        <p:cTn id="13" dur="500" fill="hold"/>
                                        <p:tgtEl>
                                          <p:spTgt spid="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
                                            <p:txEl>
                                              <p:pRg st="4" end="4"/>
                                            </p:txEl>
                                          </p:spTgt>
                                        </p:tgtEl>
                                        <p:attrNameLst>
                                          <p:attrName>style.visibility</p:attrName>
                                        </p:attrNameLst>
                                      </p:cBhvr>
                                      <p:to>
                                        <p:strVal val="visible"/>
                                      </p:to>
                                    </p:set>
                                    <p:anim calcmode="lin" valueType="num">
                                      <p:cBhvr additive="base">
                                        <p:cTn id="19" dur="500" fill="hold"/>
                                        <p:tgtEl>
                                          <p:spTgt spid="7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6">
                                            <p:txEl>
                                              <p:pRg st="6" end="6"/>
                                            </p:txEl>
                                          </p:spTgt>
                                        </p:tgtEl>
                                        <p:attrNameLst>
                                          <p:attrName>style.visibility</p:attrName>
                                        </p:attrNameLst>
                                      </p:cBhvr>
                                      <p:to>
                                        <p:strVal val="visible"/>
                                      </p:to>
                                    </p:set>
                                    <p:anim calcmode="lin" valueType="num">
                                      <p:cBhvr additive="base">
                                        <p:cTn id="25" dur="500" fill="hold"/>
                                        <p:tgtEl>
                                          <p:spTgt spid="7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6">
                                            <p:txEl>
                                              <p:pRg st="8" end="8"/>
                                            </p:txEl>
                                          </p:spTgt>
                                        </p:tgtEl>
                                        <p:attrNameLst>
                                          <p:attrName>style.visibility</p:attrName>
                                        </p:attrNameLst>
                                      </p:cBhvr>
                                      <p:to>
                                        <p:strVal val="visible"/>
                                      </p:to>
                                    </p:set>
                                    <p:anim calcmode="lin" valueType="num">
                                      <p:cBhvr additive="base">
                                        <p:cTn id="31" dur="500" fill="hold"/>
                                        <p:tgtEl>
                                          <p:spTgt spid="7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6">
                                            <p:txEl>
                                              <p:pRg st="10" end="10"/>
                                            </p:txEl>
                                          </p:spTgt>
                                        </p:tgtEl>
                                        <p:attrNameLst>
                                          <p:attrName>style.visibility</p:attrName>
                                        </p:attrNameLst>
                                      </p:cBhvr>
                                      <p:to>
                                        <p:strVal val="visible"/>
                                      </p:to>
                                    </p:set>
                                    <p:anim calcmode="lin" valueType="num">
                                      <p:cBhvr additive="base">
                                        <p:cTn id="37" dur="500" fill="hold"/>
                                        <p:tgtEl>
                                          <p:spTgt spid="76">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6">
                                            <p:txEl>
                                              <p:pRg st="12" end="12"/>
                                            </p:txEl>
                                          </p:spTgt>
                                        </p:tgtEl>
                                        <p:attrNameLst>
                                          <p:attrName>style.visibility</p:attrName>
                                        </p:attrNameLst>
                                      </p:cBhvr>
                                      <p:to>
                                        <p:strVal val="visible"/>
                                      </p:to>
                                    </p:set>
                                    <p:anim calcmode="lin" valueType="num">
                                      <p:cBhvr additive="base">
                                        <p:cTn id="43" dur="500" fill="hold"/>
                                        <p:tgtEl>
                                          <p:spTgt spid="76">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4944" y="8586"/>
            <a:ext cx="9144000" cy="587994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bg1"/>
              </a:solidFill>
            </a:endParaRPr>
          </a:p>
          <a:p>
            <a:pPr algn="ctr"/>
            <a:r>
              <a:rPr lang="en-US" sz="2800" b="1" dirty="0">
                <a:solidFill>
                  <a:schemeClr val="bg1"/>
                </a:solidFill>
              </a:rPr>
              <a:t>AND</a:t>
            </a:r>
          </a:p>
          <a:p>
            <a:pPr algn="ctr"/>
            <a:endParaRPr lang="en-US" sz="4800" b="1" dirty="0">
              <a:solidFill>
                <a:schemeClr val="bg1"/>
              </a:solidFill>
            </a:endParaRPr>
          </a:p>
          <a:p>
            <a:pPr algn="ctr"/>
            <a:r>
              <a:rPr lang="en-US" sz="4800" b="1" dirty="0">
                <a:solidFill>
                  <a:schemeClr val="bg1"/>
                </a:solidFill>
              </a:rPr>
              <a:t>Remember, EFCC will get you anywhere, anytime</a:t>
            </a:r>
            <a:r>
              <a:rPr lang="en-US" sz="1600" b="1" dirty="0">
                <a:solidFill>
                  <a:schemeClr val="bg1"/>
                </a:solidFill>
              </a:rPr>
              <a:t>.</a:t>
            </a:r>
          </a:p>
        </p:txBody>
      </p:sp>
      <p:grpSp>
        <p:nvGrpSpPr>
          <p:cNvPr id="2" name="Group 53"/>
          <p:cNvGrpSpPr/>
          <p:nvPr/>
        </p:nvGrpSpPr>
        <p:grpSpPr>
          <a:xfrm>
            <a:off x="533815" y="519019"/>
            <a:ext cx="7853622" cy="1179202"/>
            <a:chOff x="1520025" y="-2475457"/>
            <a:chExt cx="20937538" cy="6545345"/>
          </a:xfrm>
        </p:grpSpPr>
        <p:sp>
          <p:nvSpPr>
            <p:cNvPr id="77" name="TextBox 76"/>
            <p:cNvSpPr txBox="1"/>
            <p:nvPr/>
          </p:nvSpPr>
          <p:spPr>
            <a:xfrm>
              <a:off x="1520025" y="-2475457"/>
              <a:ext cx="20937538" cy="4612579"/>
            </a:xfrm>
            <a:prstGeom prst="rect">
              <a:avLst/>
            </a:prstGeom>
            <a:noFill/>
          </p:spPr>
          <p:txBody>
            <a:bodyPr wrap="square" rtlCol="0">
              <a:spAutoFit/>
            </a:bodyPr>
            <a:lstStyle/>
            <a:p>
              <a:pPr algn="ctr"/>
              <a:r>
                <a:rPr lang="en-US" sz="4800" b="1" dirty="0">
                  <a:solidFill>
                    <a:schemeClr val="bg1"/>
                  </a:solidFill>
                  <a:latin typeface="Lato Regular"/>
                  <a:cs typeface="Lato Regular"/>
                </a:rPr>
                <a:t>Thank you</a:t>
              </a:r>
              <a:endParaRPr lang="id-ID" sz="4800" b="1" dirty="0">
                <a:solidFill>
                  <a:schemeClr val="bg1"/>
                </a:solidFill>
                <a:latin typeface="Lato Regular"/>
                <a:cs typeface="Lato Regular"/>
              </a:endParaRPr>
            </a:p>
          </p:txBody>
        </p:sp>
        <p:grpSp>
          <p:nvGrpSpPr>
            <p:cNvPr id="3" name="Group 78"/>
            <p:cNvGrpSpPr/>
            <p:nvPr/>
          </p:nvGrpSpPr>
          <p:grpSpPr>
            <a:xfrm>
              <a:off x="10842089" y="3996734"/>
              <a:ext cx="2738812" cy="73154"/>
              <a:chOff x="1775295" y="3282907"/>
              <a:chExt cx="3631535" cy="45720"/>
            </a:xfrm>
          </p:grpSpPr>
          <p:sp>
            <p:nvSpPr>
              <p:cNvPr id="82" name="Rectangle 81"/>
              <p:cNvSpPr/>
              <p:nvPr/>
            </p:nvSpPr>
            <p:spPr>
              <a:xfrm flipV="1">
                <a:off x="1775295" y="3282908"/>
                <a:ext cx="540353"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solidFill>
                    <a:schemeClr val="bg1"/>
                  </a:solidFill>
                  <a:latin typeface="Calibri Light"/>
                </a:endParaRPr>
              </a:p>
            </p:txBody>
          </p:sp>
          <p:sp>
            <p:nvSpPr>
              <p:cNvPr id="83" name="Rectangle 82"/>
              <p:cNvSpPr/>
              <p:nvPr/>
            </p:nvSpPr>
            <p:spPr>
              <a:xfrm flipV="1">
                <a:off x="2390858" y="3282908"/>
                <a:ext cx="540353"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solidFill>
                    <a:schemeClr val="bg1"/>
                  </a:solidFill>
                  <a:latin typeface="Calibri Light"/>
                </a:endParaRPr>
              </a:p>
            </p:txBody>
          </p:sp>
          <p:sp>
            <p:nvSpPr>
              <p:cNvPr id="84" name="Rectangle 83"/>
              <p:cNvSpPr/>
              <p:nvPr/>
            </p:nvSpPr>
            <p:spPr>
              <a:xfrm flipV="1">
                <a:off x="3025594" y="3282907"/>
                <a:ext cx="540353"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solidFill>
                    <a:schemeClr val="bg1"/>
                  </a:solidFill>
                  <a:latin typeface="Calibri Light"/>
                </a:endParaRPr>
              </a:p>
            </p:txBody>
          </p:sp>
          <p:sp>
            <p:nvSpPr>
              <p:cNvPr id="86" name="Rectangle 85"/>
              <p:cNvSpPr/>
              <p:nvPr/>
            </p:nvSpPr>
            <p:spPr>
              <a:xfrm flipV="1">
                <a:off x="3641291" y="3282908"/>
                <a:ext cx="540353"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solidFill>
                    <a:schemeClr val="bg1"/>
                  </a:solidFill>
                  <a:latin typeface="Calibri Light"/>
                </a:endParaRPr>
              </a:p>
            </p:txBody>
          </p:sp>
          <p:sp>
            <p:nvSpPr>
              <p:cNvPr id="91" name="Rectangle 90"/>
              <p:cNvSpPr/>
              <p:nvPr/>
            </p:nvSpPr>
            <p:spPr>
              <a:xfrm flipV="1">
                <a:off x="4256853" y="3282908"/>
                <a:ext cx="540353"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solidFill>
                    <a:schemeClr val="bg1"/>
                  </a:solidFill>
                  <a:latin typeface="Calibri Light"/>
                </a:endParaRPr>
              </a:p>
            </p:txBody>
          </p:sp>
          <p:sp>
            <p:nvSpPr>
              <p:cNvPr id="93" name="Rectangle 92"/>
              <p:cNvSpPr/>
              <p:nvPr/>
            </p:nvSpPr>
            <p:spPr>
              <a:xfrm flipV="1">
                <a:off x="4866477" y="3282908"/>
                <a:ext cx="540353"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solidFill>
                    <a:schemeClr val="bg1"/>
                  </a:solidFill>
                  <a:latin typeface="Calibri Light"/>
                </a:endParaRPr>
              </a:p>
            </p:txBody>
          </p:sp>
        </p:grpSp>
      </p:grpSp>
      <p:pic>
        <p:nvPicPr>
          <p:cNvPr id="109" name="Picture 2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4169" y="6023113"/>
            <a:ext cx="627434" cy="627434"/>
          </a:xfrm>
          <a:prstGeom prst="rect">
            <a:avLst/>
          </a:prstGeom>
          <a:noFill/>
          <a:ln>
            <a:noFill/>
            <a:headEnd/>
            <a:tailEnd/>
          </a:ln>
        </p:spPr>
      </p:pic>
      <p:sp>
        <p:nvSpPr>
          <p:cNvPr id="14" name="TextBox 13"/>
          <p:cNvSpPr txBox="1">
            <a:spLocks noChangeArrowheads="1"/>
          </p:cNvSpPr>
          <p:nvPr/>
        </p:nvSpPr>
        <p:spPr bwMode="auto">
          <a:xfrm>
            <a:off x="1142710" y="6208831"/>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tx1">
                    <a:lumMod val="50000"/>
                  </a:schemeClr>
                </a:solidFill>
                <a:latin typeface="Lato Regular" charset="0"/>
              </a:rPr>
              <a:t>The Economic and</a:t>
            </a:r>
          </a:p>
          <a:p>
            <a:r>
              <a:rPr lang="en-US" sz="1000" b="1" dirty="0">
                <a:solidFill>
                  <a:schemeClr val="tx1">
                    <a:lumMod val="50000"/>
                  </a:schemeClr>
                </a:solidFill>
                <a:latin typeface="Lato Regular" charset="0"/>
              </a:rPr>
              <a:t>Financial Crimes</a:t>
            </a:r>
            <a:r>
              <a:rPr lang="en-US" sz="1000" b="1" baseline="0" dirty="0">
                <a:solidFill>
                  <a:schemeClr val="tx1">
                    <a:lumMod val="50000"/>
                  </a:schemeClr>
                </a:solidFill>
                <a:latin typeface="Lato Regular" charset="0"/>
              </a:rPr>
              <a:t> Commission</a:t>
            </a:r>
            <a:endParaRPr lang="id-ID" sz="1000" dirty="0">
              <a:solidFill>
                <a:schemeClr val="tx1">
                  <a:lumMod val="50000"/>
                </a:schemeClr>
              </a:solidFill>
              <a:latin typeface="Calibri Light" pitchFamily="34" charset="0"/>
            </a:endParaRPr>
          </a:p>
        </p:txBody>
      </p:sp>
    </p:spTree>
    <p:extLst>
      <p:ext uri="{BB962C8B-B14F-4D97-AF65-F5344CB8AC3E}">
        <p14:creationId xmlns:p14="http://schemas.microsoft.com/office/powerpoint/2010/main" val="31071473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cBhvr additive="base">
                                        <p:cTn id="13" dur="500" fill="hold"/>
                                        <p:tgtEl>
                                          <p:spTgt spid="109"/>
                                        </p:tgtEl>
                                        <p:attrNameLst>
                                          <p:attrName>ppt_x</p:attrName>
                                        </p:attrNameLst>
                                      </p:cBhvr>
                                      <p:tavLst>
                                        <p:tav tm="0">
                                          <p:val>
                                            <p:strVal val="#ppt_x"/>
                                          </p:val>
                                        </p:tav>
                                        <p:tav tm="100000">
                                          <p:val>
                                            <p:strVal val="#ppt_x"/>
                                          </p:val>
                                        </p:tav>
                                      </p:tavLst>
                                    </p:anim>
                                    <p:anim calcmode="lin" valueType="num">
                                      <p:cBhvr additive="base">
                                        <p:cTn id="14"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cecilia ibru operatives.jpg"/>
          <p:cNvPicPr>
            <a:picLocks noGrp="1" noChangeAspect="1"/>
          </p:cNvPicPr>
          <p:nvPr>
            <p:ph type="pic" sz="quarter" idx="13"/>
          </p:nvPr>
        </p:nvPicPr>
        <p:blipFill>
          <a:blip r:embed="rId2" cstate="print"/>
          <a:srcRect l="9491" r="9491"/>
          <a:stretch>
            <a:fillRect/>
          </a:stretch>
        </p:blipFill>
        <p:spPr>
          <a:xfrm>
            <a:off x="-15875" y="0"/>
            <a:ext cx="9153525" cy="6858000"/>
          </a:xfrm>
        </p:spPr>
      </p:pic>
      <p:sp>
        <p:nvSpPr>
          <p:cNvPr id="128" name="Rectangle 127"/>
          <p:cNvSpPr>
            <a:spLocks/>
          </p:cNvSpPr>
          <p:nvPr/>
        </p:nvSpPr>
        <p:spPr>
          <a:xfrm>
            <a:off x="-28256" y="0"/>
            <a:ext cx="9172256" cy="6922065"/>
          </a:xfrm>
          <a:prstGeom prst="rect">
            <a:avLst/>
          </a:prstGeom>
          <a:solidFill>
            <a:schemeClr val="bg1">
              <a:alpha val="82000"/>
            </a:schemeClr>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anchor="ctr"/>
          <a:lstStyle/>
          <a:p>
            <a:pPr algn="ctr">
              <a:defRPr/>
            </a:pPr>
            <a:endParaRPr lang="en-US" dirty="0">
              <a:solidFill>
                <a:schemeClr val="tx2"/>
              </a:solidFill>
              <a:latin typeface="Calibri Light"/>
            </a:endParaRPr>
          </a:p>
        </p:txBody>
      </p:sp>
      <p:grpSp>
        <p:nvGrpSpPr>
          <p:cNvPr id="2" name="Group 1"/>
          <p:cNvGrpSpPr/>
          <p:nvPr/>
        </p:nvGrpSpPr>
        <p:grpSpPr>
          <a:xfrm>
            <a:off x="578225" y="650392"/>
            <a:ext cx="7906870" cy="6035883"/>
            <a:chOff x="2258518" y="3524548"/>
            <a:chExt cx="21079495" cy="12071766"/>
          </a:xfrm>
        </p:grpSpPr>
        <p:sp>
          <p:nvSpPr>
            <p:cNvPr id="54" name="TextBox 53"/>
            <p:cNvSpPr txBox="1"/>
            <p:nvPr/>
          </p:nvSpPr>
          <p:spPr>
            <a:xfrm>
              <a:off x="2258518" y="6547684"/>
              <a:ext cx="21079495" cy="9048630"/>
            </a:xfrm>
            <a:prstGeom prst="rect">
              <a:avLst/>
            </a:prstGeom>
            <a:noFill/>
          </p:spPr>
          <p:txBody>
            <a:bodyPr wrap="square" rtlCol="0">
              <a:spAutoFit/>
            </a:bodyPr>
            <a:lstStyle/>
            <a:p>
              <a:pPr marL="342900" indent="-342900" algn="just">
                <a:buClr>
                  <a:srgbClr val="C00000"/>
                </a:buClr>
                <a:buFont typeface="Arial" panose="020B0604020202020204" pitchFamily="34" charset="0"/>
                <a:buChar char="•"/>
              </a:pPr>
              <a:r>
                <a:rPr lang="en-US" sz="2400" b="1" dirty="0">
                  <a:solidFill>
                    <a:schemeClr val="tx1">
                      <a:lumMod val="50000"/>
                    </a:schemeClr>
                  </a:solidFill>
                </a:rPr>
                <a:t>The Economic and Financial Crimes Commission (Establishment) Act was first enacted in 2002</a:t>
              </a:r>
            </a:p>
            <a:p>
              <a:pPr marL="342900" indent="-342900" algn="just">
                <a:buClr>
                  <a:srgbClr val="C00000"/>
                </a:buClr>
                <a:buFont typeface="Arial" panose="020B0604020202020204" pitchFamily="34" charset="0"/>
                <a:buChar char="•"/>
              </a:pPr>
              <a:endParaRPr lang="en-US" sz="2400" b="1" dirty="0">
                <a:solidFill>
                  <a:schemeClr val="tx1">
                    <a:lumMod val="50000"/>
                  </a:schemeClr>
                </a:solidFill>
              </a:endParaRPr>
            </a:p>
            <a:p>
              <a:pPr marL="342900" indent="-342900" algn="just">
                <a:buClr>
                  <a:srgbClr val="C00000"/>
                </a:buClr>
                <a:buFont typeface="Arial" panose="020B0604020202020204" pitchFamily="34" charset="0"/>
                <a:buChar char="•"/>
              </a:pPr>
              <a:r>
                <a:rPr lang="en-US" sz="2400" b="1" dirty="0">
                  <a:solidFill>
                    <a:schemeClr val="tx1">
                      <a:lumMod val="50000"/>
                    </a:schemeClr>
                  </a:solidFill>
                </a:rPr>
                <a:t>The Economic and Financial Crimes Commission (Establishment) Act, 2004 repealed the Act of 2002</a:t>
              </a:r>
            </a:p>
            <a:p>
              <a:pPr marL="342900" indent="-342900" algn="just">
                <a:buClr>
                  <a:srgbClr val="C00000"/>
                </a:buClr>
                <a:buFont typeface="Arial" panose="020B0604020202020204" pitchFamily="34" charset="0"/>
                <a:buChar char="•"/>
              </a:pPr>
              <a:endParaRPr lang="en-US" sz="2400" b="1" dirty="0">
                <a:solidFill>
                  <a:schemeClr val="tx1">
                    <a:lumMod val="50000"/>
                  </a:schemeClr>
                </a:solidFill>
              </a:endParaRPr>
            </a:p>
            <a:p>
              <a:pPr marL="342900" indent="-342900" algn="just">
                <a:buClr>
                  <a:srgbClr val="C00000"/>
                </a:buClr>
                <a:buFont typeface="Arial" panose="020B0604020202020204" pitchFamily="34" charset="0"/>
                <a:buChar char="•"/>
              </a:pPr>
              <a:r>
                <a:rPr lang="en-US" sz="2400" b="1" dirty="0">
                  <a:solidFill>
                    <a:schemeClr val="tx1">
                      <a:lumMod val="50000"/>
                    </a:schemeClr>
                  </a:solidFill>
                </a:rPr>
                <a:t>The Commission was set up on the 13</a:t>
              </a:r>
              <a:r>
                <a:rPr lang="en-US" sz="2400" b="1" baseline="30000" dirty="0">
                  <a:solidFill>
                    <a:schemeClr val="tx1">
                      <a:lumMod val="50000"/>
                    </a:schemeClr>
                  </a:solidFill>
                </a:rPr>
                <a:t>th</a:t>
              </a:r>
              <a:r>
                <a:rPr lang="en-US" sz="2400" b="1" dirty="0">
                  <a:solidFill>
                    <a:schemeClr val="tx1">
                      <a:lumMod val="50000"/>
                    </a:schemeClr>
                  </a:solidFill>
                </a:rPr>
                <a:t> of April, 2003</a:t>
              </a:r>
            </a:p>
            <a:p>
              <a:pPr marL="342900" indent="-342900" algn="just">
                <a:buClr>
                  <a:srgbClr val="C00000"/>
                </a:buClr>
                <a:buFont typeface="Arial" panose="020B0604020202020204" pitchFamily="34" charset="0"/>
                <a:buChar char="•"/>
              </a:pPr>
              <a:endParaRPr lang="en-US" sz="2400" b="1" dirty="0">
                <a:solidFill>
                  <a:schemeClr val="tx1">
                    <a:lumMod val="50000"/>
                  </a:schemeClr>
                </a:solidFill>
              </a:endParaRPr>
            </a:p>
            <a:p>
              <a:pPr marL="342900" indent="-342900" algn="just">
                <a:buClr>
                  <a:srgbClr val="C00000"/>
                </a:buClr>
                <a:buFont typeface="Wingdings" panose="05000000000000000000" pitchFamily="2" charset="2"/>
                <a:buChar char="q"/>
              </a:pPr>
              <a:endParaRPr lang="en-US" sz="1800" dirty="0">
                <a:solidFill>
                  <a:schemeClr val="bg1"/>
                </a:solidFill>
              </a:endParaRPr>
            </a:p>
            <a:p>
              <a:pPr algn="ctr"/>
              <a:endParaRPr lang="en-US" sz="1800" i="1" dirty="0">
                <a:solidFill>
                  <a:schemeClr val="bg1"/>
                </a:solidFill>
              </a:endParaRPr>
            </a:p>
            <a:p>
              <a:pPr algn="ctr"/>
              <a:endParaRPr lang="en-US" sz="1800" i="1" dirty="0">
                <a:solidFill>
                  <a:schemeClr val="bg1"/>
                </a:solidFill>
              </a:endParaRPr>
            </a:p>
            <a:p>
              <a:pPr algn="ctr"/>
              <a:endParaRPr lang="en-US" sz="1800" i="1" dirty="0">
                <a:solidFill>
                  <a:schemeClr val="bg1"/>
                </a:solidFill>
              </a:endParaRPr>
            </a:p>
          </p:txBody>
        </p:sp>
        <p:sp>
          <p:nvSpPr>
            <p:cNvPr id="88" name="TextBox 87"/>
            <p:cNvSpPr txBox="1"/>
            <p:nvPr/>
          </p:nvSpPr>
          <p:spPr>
            <a:xfrm>
              <a:off x="5577728" y="3524548"/>
              <a:ext cx="14091745" cy="2092880"/>
            </a:xfrm>
            <a:prstGeom prst="rect">
              <a:avLst/>
            </a:prstGeom>
            <a:noFill/>
          </p:spPr>
          <p:txBody>
            <a:bodyPr wrap="square" rtlCol="0">
              <a:spAutoFit/>
            </a:bodyPr>
            <a:lstStyle/>
            <a:p>
              <a:pPr algn="ctr"/>
              <a:r>
                <a:rPr lang="en-US" sz="3200" b="1" dirty="0">
                  <a:solidFill>
                    <a:schemeClr val="tx1">
                      <a:lumMod val="50000"/>
                    </a:schemeClr>
                  </a:solidFill>
                </a:rPr>
                <a:t>Establishment</a:t>
              </a:r>
            </a:p>
            <a:p>
              <a:pPr algn="ctr"/>
              <a:endParaRPr lang="id-ID" sz="3000" b="1" dirty="0">
                <a:solidFill>
                  <a:schemeClr val="bg1"/>
                </a:solidFill>
                <a:latin typeface="Calibri"/>
                <a:cs typeface="Calibri"/>
              </a:endParaRPr>
            </a:p>
          </p:txBody>
        </p:sp>
        <p:grpSp>
          <p:nvGrpSpPr>
            <p:cNvPr id="3" name="Group 88"/>
            <p:cNvGrpSpPr/>
            <p:nvPr/>
          </p:nvGrpSpPr>
          <p:grpSpPr>
            <a:xfrm>
              <a:off x="10808795" y="5581608"/>
              <a:ext cx="2738812" cy="73150"/>
              <a:chOff x="1775295" y="2028842"/>
              <a:chExt cx="3631535" cy="45719"/>
            </a:xfrm>
          </p:grpSpPr>
          <p:sp>
            <p:nvSpPr>
              <p:cNvPr id="90" name="Rectangle 89"/>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4" name="Rectangle 93"/>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5" name="Rectangle 94"/>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6" name="Rectangle 95"/>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7" name="Rectangle 96"/>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8" name="Rectangle 97"/>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grpSp>
      <p:pic>
        <p:nvPicPr>
          <p:cNvPr id="14"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229" y="6090348"/>
            <a:ext cx="627434" cy="627434"/>
          </a:xfrm>
          <a:prstGeom prst="rect">
            <a:avLst/>
          </a:prstGeom>
          <a:noFill/>
          <a:ln>
            <a:noFill/>
            <a:headEnd/>
            <a:tailEnd/>
          </a:ln>
        </p:spPr>
      </p:pic>
      <p:sp>
        <p:nvSpPr>
          <p:cNvPr id="17" name="TextBox 16"/>
          <p:cNvSpPr txBox="1">
            <a:spLocks noChangeArrowheads="1"/>
          </p:cNvSpPr>
          <p:nvPr/>
        </p:nvSpPr>
        <p:spPr bwMode="auto">
          <a:xfrm>
            <a:off x="914400" y="6282844"/>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tx1">
                    <a:lumMod val="50000"/>
                  </a:schemeClr>
                </a:solidFill>
                <a:latin typeface="Lato Regular" charset="0"/>
              </a:rPr>
              <a:t>The Economic and</a:t>
            </a:r>
          </a:p>
          <a:p>
            <a:r>
              <a:rPr lang="en-US" sz="1000" b="1" dirty="0">
                <a:solidFill>
                  <a:schemeClr val="tx1">
                    <a:lumMod val="50000"/>
                  </a:schemeClr>
                </a:solidFill>
                <a:latin typeface="Lato Regular" charset="0"/>
              </a:rPr>
              <a:t>Financial Crimes</a:t>
            </a:r>
            <a:r>
              <a:rPr lang="en-US" sz="1000" b="1" baseline="0" dirty="0">
                <a:solidFill>
                  <a:schemeClr val="tx1">
                    <a:lumMod val="50000"/>
                  </a:schemeClr>
                </a:solidFill>
                <a:latin typeface="Lato Regular" charset="0"/>
              </a:rPr>
              <a:t> Commission</a:t>
            </a:r>
            <a:endParaRPr lang="id-ID" sz="1000" dirty="0">
              <a:solidFill>
                <a:schemeClr val="tx1">
                  <a:lumMod val="50000"/>
                </a:schemeClr>
              </a:solidFill>
              <a:latin typeface="Calibri Light" pitchFamily="34" charset="0"/>
            </a:endParaRPr>
          </a:p>
        </p:txBody>
      </p:sp>
    </p:spTree>
    <p:extLst>
      <p:ext uri="{BB962C8B-B14F-4D97-AF65-F5344CB8AC3E}">
        <p14:creationId xmlns:p14="http://schemas.microsoft.com/office/powerpoint/2010/main" val="20738419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cecilia ibru operatives.jpg"/>
          <p:cNvPicPr>
            <a:picLocks noGrp="1" noChangeAspect="1"/>
          </p:cNvPicPr>
          <p:nvPr>
            <p:ph type="pic" sz="quarter" idx="13"/>
          </p:nvPr>
        </p:nvPicPr>
        <p:blipFill>
          <a:blip r:embed="rId2" cstate="print"/>
          <a:srcRect l="9491" r="9491"/>
          <a:stretch>
            <a:fillRect/>
          </a:stretch>
        </p:blipFill>
        <p:spPr>
          <a:xfrm>
            <a:off x="-15875" y="0"/>
            <a:ext cx="9153525" cy="6858000"/>
          </a:xfrm>
        </p:spPr>
      </p:pic>
      <p:sp>
        <p:nvSpPr>
          <p:cNvPr id="128" name="Rectangle 127"/>
          <p:cNvSpPr>
            <a:spLocks/>
          </p:cNvSpPr>
          <p:nvPr/>
        </p:nvSpPr>
        <p:spPr>
          <a:xfrm>
            <a:off x="-28256" y="0"/>
            <a:ext cx="9172256" cy="6922065"/>
          </a:xfrm>
          <a:prstGeom prst="rect">
            <a:avLst/>
          </a:prstGeom>
          <a:solidFill>
            <a:schemeClr val="bg1">
              <a:alpha val="82000"/>
            </a:schemeClr>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anchor="ctr"/>
          <a:lstStyle/>
          <a:p>
            <a:pPr algn="ctr">
              <a:defRPr/>
            </a:pPr>
            <a:endParaRPr lang="en-US" dirty="0">
              <a:solidFill>
                <a:schemeClr val="tx2"/>
              </a:solidFill>
              <a:latin typeface="Calibri Light"/>
            </a:endParaRPr>
          </a:p>
        </p:txBody>
      </p:sp>
      <p:sp>
        <p:nvSpPr>
          <p:cNvPr id="54" name="TextBox 53"/>
          <p:cNvSpPr txBox="1"/>
          <p:nvPr/>
        </p:nvSpPr>
        <p:spPr>
          <a:xfrm>
            <a:off x="775362" y="692727"/>
            <a:ext cx="7703620" cy="4678204"/>
          </a:xfrm>
          <a:prstGeom prst="rect">
            <a:avLst/>
          </a:prstGeom>
          <a:noFill/>
        </p:spPr>
        <p:txBody>
          <a:bodyPr wrap="square" rtlCol="0">
            <a:spAutoFit/>
          </a:bodyPr>
          <a:lstStyle/>
          <a:p>
            <a:pPr algn="ctr"/>
            <a:r>
              <a:rPr lang="en-US" sz="3200" b="1" dirty="0">
                <a:solidFill>
                  <a:srgbClr val="000000"/>
                </a:solidFill>
              </a:rPr>
              <a:t>The Economic and Financial Crimes Commission (Establishment) Act, 2004</a:t>
            </a:r>
            <a:endParaRPr lang="en-US" sz="1800" dirty="0">
              <a:solidFill>
                <a:srgbClr val="000000"/>
              </a:solidFill>
            </a:endParaRPr>
          </a:p>
          <a:p>
            <a:endParaRPr lang="en-US" sz="1800" b="1" dirty="0">
              <a:solidFill>
                <a:srgbClr val="000000"/>
              </a:solidFill>
            </a:endParaRPr>
          </a:p>
          <a:p>
            <a:pPr marL="285750" indent="-285750">
              <a:buFont typeface="Arial" panose="020B0604020202020204" pitchFamily="34" charset="0"/>
              <a:buChar char="•"/>
            </a:pPr>
            <a:r>
              <a:rPr lang="en-US" sz="1800" dirty="0">
                <a:solidFill>
                  <a:srgbClr val="000000"/>
                </a:solidFill>
              </a:rPr>
              <a:t>The Commission shall be a body with perpetual succession and a common seal.</a:t>
            </a:r>
          </a:p>
          <a:p>
            <a:pPr marL="285750" indent="-285750">
              <a:buFont typeface="Arial" panose="020B0604020202020204" pitchFamily="34" charset="0"/>
              <a:buChar char="•"/>
            </a:pPr>
            <a:endParaRPr lang="en-US" sz="1800" dirty="0">
              <a:solidFill>
                <a:srgbClr val="000000"/>
              </a:solidFill>
            </a:endParaRPr>
          </a:p>
          <a:p>
            <a:pPr marL="285750" indent="-285750">
              <a:buFont typeface="Arial" panose="020B0604020202020204" pitchFamily="34" charset="0"/>
              <a:buChar char="•"/>
            </a:pPr>
            <a:r>
              <a:rPr lang="en-US" sz="1800" dirty="0">
                <a:solidFill>
                  <a:srgbClr val="000000"/>
                </a:solidFill>
              </a:rPr>
              <a:t>The Commission may sue or be sued in its corporate name and may for the purpose of its function acquire, hold or dispose of property (whether movable or immovable)</a:t>
            </a:r>
          </a:p>
          <a:p>
            <a:pPr marL="285750" indent="-285750">
              <a:buFont typeface="Arial" panose="020B0604020202020204" pitchFamily="34" charset="0"/>
              <a:buChar char="•"/>
            </a:pPr>
            <a:endParaRPr lang="en-US" sz="1800" b="1" dirty="0">
              <a:solidFill>
                <a:srgbClr val="000000"/>
              </a:solidFill>
            </a:endParaRPr>
          </a:p>
          <a:p>
            <a:pPr marL="285750" indent="-285750">
              <a:buFont typeface="Arial" panose="020B0604020202020204" pitchFamily="34" charset="0"/>
              <a:buChar char="•"/>
            </a:pPr>
            <a:r>
              <a:rPr lang="en-GB" sz="1800" b="1" dirty="0">
                <a:solidFill>
                  <a:srgbClr val="000000"/>
                </a:solidFill>
              </a:rPr>
              <a:t>Immunities : </a:t>
            </a:r>
            <a:r>
              <a:rPr lang="en-US" sz="1800" b="1" dirty="0">
                <a:solidFill>
                  <a:srgbClr val="000000"/>
                </a:solidFill>
              </a:rPr>
              <a:t>Subject to the provisions of Section 41 of the Act, an officer of the Commission when investigating or prosecuting a case under this Act, shall have all the powers and immunities of a Police Officer under the Police Act and any other law conferring power on the police or empowering and protecting law enforcement agencies.</a:t>
            </a:r>
          </a:p>
        </p:txBody>
      </p:sp>
      <p:pic>
        <p:nvPicPr>
          <p:cNvPr id="14"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5546" y="6147498"/>
            <a:ext cx="627434" cy="627434"/>
          </a:xfrm>
          <a:prstGeom prst="rect">
            <a:avLst/>
          </a:prstGeom>
          <a:noFill/>
          <a:ln>
            <a:noFill/>
            <a:headEnd/>
            <a:tailEnd/>
          </a:ln>
        </p:spPr>
      </p:pic>
      <p:sp>
        <p:nvSpPr>
          <p:cNvPr id="7" name="TextBox 6"/>
          <p:cNvSpPr txBox="1">
            <a:spLocks noChangeArrowheads="1"/>
          </p:cNvSpPr>
          <p:nvPr/>
        </p:nvSpPr>
        <p:spPr bwMode="auto">
          <a:xfrm>
            <a:off x="914400" y="6282844"/>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bg1"/>
                </a:solidFill>
                <a:latin typeface="Lato Regular" charset="0"/>
              </a:rPr>
              <a:t>The Economic and</a:t>
            </a:r>
          </a:p>
          <a:p>
            <a:r>
              <a:rPr lang="en-US" sz="1000" b="1" dirty="0">
                <a:solidFill>
                  <a:schemeClr val="bg1"/>
                </a:solidFill>
                <a:latin typeface="Lato Regular" charset="0"/>
              </a:rPr>
              <a:t>Financial Crimes</a:t>
            </a:r>
            <a:r>
              <a:rPr lang="en-US" sz="1000" b="1" baseline="0" dirty="0">
                <a:solidFill>
                  <a:schemeClr val="bg1"/>
                </a:solidFill>
                <a:latin typeface="Lato Regular" charset="0"/>
              </a:rPr>
              <a:t> Commission</a:t>
            </a:r>
            <a:endParaRPr lang="id-ID" sz="1000" dirty="0">
              <a:solidFill>
                <a:schemeClr val="bg1"/>
              </a:solidFill>
              <a:latin typeface="Calibri Light" pitchFamily="34" charset="0"/>
            </a:endParaRPr>
          </a:p>
        </p:txBody>
      </p:sp>
    </p:spTree>
    <p:extLst>
      <p:ext uri="{BB962C8B-B14F-4D97-AF65-F5344CB8AC3E}">
        <p14:creationId xmlns:p14="http://schemas.microsoft.com/office/powerpoint/2010/main" val="12181346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cecilia ibru operatives.jpg"/>
          <p:cNvPicPr>
            <a:picLocks noGrp="1" noChangeAspect="1"/>
          </p:cNvPicPr>
          <p:nvPr>
            <p:ph type="pic" sz="quarter" idx="13"/>
          </p:nvPr>
        </p:nvPicPr>
        <p:blipFill>
          <a:blip r:embed="rId2" cstate="print"/>
          <a:srcRect l="9491" r="9491"/>
          <a:stretch>
            <a:fillRect/>
          </a:stretch>
        </p:blipFill>
        <p:spPr>
          <a:xfrm>
            <a:off x="-15875" y="0"/>
            <a:ext cx="9153525" cy="6858000"/>
          </a:xfrm>
        </p:spPr>
      </p:pic>
      <p:sp>
        <p:nvSpPr>
          <p:cNvPr id="128" name="Rectangle 127"/>
          <p:cNvSpPr>
            <a:spLocks/>
          </p:cNvSpPr>
          <p:nvPr/>
        </p:nvSpPr>
        <p:spPr>
          <a:xfrm>
            <a:off x="-28256" y="0"/>
            <a:ext cx="9172256" cy="6922065"/>
          </a:xfrm>
          <a:prstGeom prst="rect">
            <a:avLst/>
          </a:prstGeom>
          <a:solidFill>
            <a:srgbClr val="19232E">
              <a:alpha val="82000"/>
            </a:srgbClr>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anchor="ctr"/>
          <a:lstStyle/>
          <a:p>
            <a:pPr algn="ctr">
              <a:defRPr/>
            </a:pPr>
            <a:endParaRPr lang="en-US" dirty="0">
              <a:solidFill>
                <a:schemeClr val="tx2"/>
              </a:solidFill>
              <a:latin typeface="Calibri Light"/>
            </a:endParaRPr>
          </a:p>
        </p:txBody>
      </p:sp>
      <p:grpSp>
        <p:nvGrpSpPr>
          <p:cNvPr id="2" name="Group 1"/>
          <p:cNvGrpSpPr/>
          <p:nvPr/>
        </p:nvGrpSpPr>
        <p:grpSpPr>
          <a:xfrm>
            <a:off x="403705" y="76365"/>
            <a:ext cx="8195486" cy="1734931"/>
            <a:chOff x="5628541" y="4581079"/>
            <a:chExt cx="17239860" cy="3140187"/>
          </a:xfrm>
        </p:grpSpPr>
        <p:sp>
          <p:nvSpPr>
            <p:cNvPr id="54" name="TextBox 53"/>
            <p:cNvSpPr txBox="1"/>
            <p:nvPr/>
          </p:nvSpPr>
          <p:spPr>
            <a:xfrm>
              <a:off x="5628541" y="7052783"/>
              <a:ext cx="17100028" cy="668483"/>
            </a:xfrm>
            <a:prstGeom prst="rect">
              <a:avLst/>
            </a:prstGeom>
            <a:noFill/>
          </p:spPr>
          <p:txBody>
            <a:bodyPr wrap="square" rtlCol="0">
              <a:spAutoFit/>
            </a:bodyPr>
            <a:lstStyle/>
            <a:p>
              <a:pPr algn="ctr"/>
              <a:endParaRPr lang="en-US" sz="1800" dirty="0">
                <a:solidFill>
                  <a:schemeClr val="bg1"/>
                </a:solidFill>
              </a:endParaRPr>
            </a:p>
          </p:txBody>
        </p:sp>
        <p:sp>
          <p:nvSpPr>
            <p:cNvPr id="88" name="TextBox 87"/>
            <p:cNvSpPr txBox="1"/>
            <p:nvPr/>
          </p:nvSpPr>
          <p:spPr>
            <a:xfrm>
              <a:off x="6134223" y="4581079"/>
              <a:ext cx="16734178" cy="1949741"/>
            </a:xfrm>
            <a:prstGeom prst="rect">
              <a:avLst/>
            </a:prstGeom>
            <a:noFill/>
          </p:spPr>
          <p:txBody>
            <a:bodyPr wrap="square" rtlCol="0">
              <a:spAutoFit/>
            </a:bodyPr>
            <a:lstStyle/>
            <a:p>
              <a:pPr algn="ctr"/>
              <a:r>
                <a:rPr lang="en-US" sz="3200" b="1" dirty="0">
                  <a:solidFill>
                    <a:schemeClr val="bg1"/>
                  </a:solidFill>
                </a:rPr>
                <a:t>Composition of the Commission (Section 2 (1))</a:t>
              </a:r>
              <a:endParaRPr lang="id-ID" sz="3000" b="1" dirty="0">
                <a:solidFill>
                  <a:schemeClr val="bg1"/>
                </a:solidFill>
                <a:latin typeface="Calibri"/>
                <a:cs typeface="Calibri"/>
              </a:endParaRPr>
            </a:p>
          </p:txBody>
        </p:sp>
        <p:grpSp>
          <p:nvGrpSpPr>
            <p:cNvPr id="89" name="Group 88"/>
            <p:cNvGrpSpPr/>
            <p:nvPr/>
          </p:nvGrpSpPr>
          <p:grpSpPr>
            <a:xfrm>
              <a:off x="12950106" y="6530769"/>
              <a:ext cx="2683548" cy="93643"/>
              <a:chOff x="4614579" y="2622105"/>
              <a:chExt cx="3558263" cy="58528"/>
            </a:xfrm>
          </p:grpSpPr>
          <p:sp>
            <p:nvSpPr>
              <p:cNvPr id="90" name="Rectangle 89"/>
              <p:cNvSpPr/>
              <p:nvPr/>
            </p:nvSpPr>
            <p:spPr>
              <a:xfrm flipV="1">
                <a:off x="5182423" y="2634913"/>
                <a:ext cx="540353"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4" name="Rectangle 93"/>
              <p:cNvSpPr/>
              <p:nvPr/>
            </p:nvSpPr>
            <p:spPr>
              <a:xfrm flipV="1">
                <a:off x="5766492" y="2622105"/>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5" name="Rectangle 94"/>
              <p:cNvSpPr/>
              <p:nvPr/>
            </p:nvSpPr>
            <p:spPr>
              <a:xfrm flipV="1">
                <a:off x="6401234" y="2622105"/>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6" name="Rectangle 95"/>
              <p:cNvSpPr/>
              <p:nvPr/>
            </p:nvSpPr>
            <p:spPr>
              <a:xfrm flipV="1">
                <a:off x="6985446" y="2622137"/>
                <a:ext cx="540353" cy="457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7" name="Rectangle 96"/>
              <p:cNvSpPr/>
              <p:nvPr/>
            </p:nvSpPr>
            <p:spPr>
              <a:xfrm flipV="1">
                <a:off x="7632489" y="2622105"/>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98" name="Rectangle 97"/>
              <p:cNvSpPr/>
              <p:nvPr/>
            </p:nvSpPr>
            <p:spPr>
              <a:xfrm flipV="1">
                <a:off x="4614579" y="2629098"/>
                <a:ext cx="540353" cy="4572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grpSp>
      <p:pic>
        <p:nvPicPr>
          <p:cNvPr id="14"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5546" y="6133622"/>
            <a:ext cx="627434" cy="627434"/>
          </a:xfrm>
          <a:prstGeom prst="rect">
            <a:avLst/>
          </a:prstGeom>
          <a:noFill/>
          <a:ln>
            <a:noFill/>
            <a:headEnd/>
            <a:tailEnd/>
          </a:ln>
        </p:spPr>
      </p:pic>
      <p:sp>
        <p:nvSpPr>
          <p:cNvPr id="16" name="Rounded Rectangle 15"/>
          <p:cNvSpPr/>
          <p:nvPr/>
        </p:nvSpPr>
        <p:spPr>
          <a:xfrm>
            <a:off x="3820983" y="1282742"/>
            <a:ext cx="1463040" cy="626603"/>
          </a:xfrm>
          <a:prstGeom prst="roundRect">
            <a:avLst/>
          </a:prstGeom>
          <a:solidFill>
            <a:schemeClr val="bg1"/>
          </a:solidFill>
          <a:ln w="28575">
            <a:solidFill>
              <a:srgbClr val="D16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17" name="Rounded Rectangle 16"/>
          <p:cNvSpPr/>
          <p:nvPr/>
        </p:nvSpPr>
        <p:spPr>
          <a:xfrm>
            <a:off x="1426649" y="4370010"/>
            <a:ext cx="1463040" cy="626603"/>
          </a:xfrm>
          <a:prstGeom prst="roundRect">
            <a:avLst/>
          </a:prstGeom>
          <a:solidFill>
            <a:schemeClr val="bg1"/>
          </a:solidFill>
          <a:ln w="28575">
            <a:solidFill>
              <a:srgbClr val="D16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426649" y="3609585"/>
            <a:ext cx="1463040" cy="626603"/>
          </a:xfrm>
          <a:prstGeom prst="roundRect">
            <a:avLst/>
          </a:prstGeom>
          <a:solidFill>
            <a:schemeClr val="bg1"/>
          </a:solidFill>
          <a:ln w="28575">
            <a:solidFill>
              <a:srgbClr val="D16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426649" y="2849329"/>
            <a:ext cx="1463040" cy="626603"/>
          </a:xfrm>
          <a:prstGeom prst="roundRect">
            <a:avLst/>
          </a:prstGeom>
          <a:solidFill>
            <a:schemeClr val="bg1"/>
          </a:solidFill>
          <a:ln w="28575">
            <a:solidFill>
              <a:srgbClr val="D16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426649" y="2089073"/>
            <a:ext cx="1463040" cy="626603"/>
          </a:xfrm>
          <a:prstGeom prst="roundRect">
            <a:avLst/>
          </a:prstGeom>
          <a:solidFill>
            <a:schemeClr val="bg1"/>
          </a:solidFill>
          <a:ln w="28575">
            <a:solidFill>
              <a:srgbClr val="D16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089194" y="4370010"/>
            <a:ext cx="1463040" cy="626603"/>
          </a:xfrm>
          <a:prstGeom prst="roundRect">
            <a:avLst/>
          </a:prstGeom>
          <a:solidFill>
            <a:schemeClr val="bg1"/>
          </a:solidFill>
          <a:ln w="28575">
            <a:solidFill>
              <a:srgbClr val="D16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089194" y="3609585"/>
            <a:ext cx="1463040" cy="626603"/>
          </a:xfrm>
          <a:prstGeom prst="roundRect">
            <a:avLst/>
          </a:prstGeom>
          <a:solidFill>
            <a:schemeClr val="bg1"/>
          </a:solidFill>
          <a:ln w="28575">
            <a:solidFill>
              <a:srgbClr val="D16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089194" y="2849329"/>
            <a:ext cx="1463040" cy="626603"/>
          </a:xfrm>
          <a:prstGeom prst="roundRect">
            <a:avLst/>
          </a:prstGeom>
          <a:solidFill>
            <a:schemeClr val="bg1"/>
          </a:solidFill>
          <a:ln w="28575">
            <a:solidFill>
              <a:srgbClr val="D16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089194" y="2089073"/>
            <a:ext cx="1463040" cy="626603"/>
          </a:xfrm>
          <a:prstGeom prst="roundRect">
            <a:avLst/>
          </a:prstGeom>
          <a:solidFill>
            <a:schemeClr val="bg1"/>
          </a:solidFill>
          <a:ln w="28575">
            <a:solidFill>
              <a:srgbClr val="D16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4751739" y="4383791"/>
            <a:ext cx="1463040" cy="626603"/>
          </a:xfrm>
          <a:prstGeom prst="roundRect">
            <a:avLst/>
          </a:prstGeom>
          <a:solidFill>
            <a:schemeClr val="bg1"/>
          </a:solidFill>
          <a:ln w="28575">
            <a:solidFill>
              <a:srgbClr val="D16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4751739" y="3623366"/>
            <a:ext cx="1463040" cy="626603"/>
          </a:xfrm>
          <a:prstGeom prst="roundRect">
            <a:avLst/>
          </a:prstGeom>
          <a:solidFill>
            <a:schemeClr val="bg1"/>
          </a:solidFill>
          <a:ln w="28575">
            <a:solidFill>
              <a:srgbClr val="D16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751739" y="2863110"/>
            <a:ext cx="1463040" cy="626603"/>
          </a:xfrm>
          <a:prstGeom prst="roundRect">
            <a:avLst/>
          </a:prstGeom>
          <a:solidFill>
            <a:schemeClr val="bg1"/>
          </a:solidFill>
          <a:ln w="28575">
            <a:solidFill>
              <a:srgbClr val="D16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751739" y="2102854"/>
            <a:ext cx="1463040" cy="626603"/>
          </a:xfrm>
          <a:prstGeom prst="roundRect">
            <a:avLst/>
          </a:prstGeom>
          <a:solidFill>
            <a:schemeClr val="bg1"/>
          </a:solidFill>
          <a:ln w="28575">
            <a:solidFill>
              <a:srgbClr val="D16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414284" y="4395254"/>
            <a:ext cx="1463040" cy="626603"/>
          </a:xfrm>
          <a:prstGeom prst="roundRect">
            <a:avLst/>
          </a:prstGeom>
          <a:solidFill>
            <a:schemeClr val="bg1"/>
          </a:solidFill>
          <a:ln w="28575">
            <a:solidFill>
              <a:srgbClr val="D16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414284" y="3634829"/>
            <a:ext cx="1463040" cy="626603"/>
          </a:xfrm>
          <a:prstGeom prst="roundRect">
            <a:avLst/>
          </a:prstGeom>
          <a:solidFill>
            <a:schemeClr val="bg1"/>
          </a:solidFill>
          <a:ln w="28575">
            <a:solidFill>
              <a:srgbClr val="D16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6414284" y="2874573"/>
            <a:ext cx="1463040" cy="626603"/>
          </a:xfrm>
          <a:prstGeom prst="roundRect">
            <a:avLst/>
          </a:prstGeom>
          <a:solidFill>
            <a:schemeClr val="bg1"/>
          </a:solidFill>
          <a:ln w="28575">
            <a:solidFill>
              <a:srgbClr val="D16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414284" y="2114317"/>
            <a:ext cx="1463040" cy="626603"/>
          </a:xfrm>
          <a:prstGeom prst="roundRect">
            <a:avLst/>
          </a:prstGeom>
          <a:solidFill>
            <a:schemeClr val="bg1"/>
          </a:solidFill>
          <a:ln w="28575">
            <a:solidFill>
              <a:srgbClr val="D16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3089193" y="5205661"/>
            <a:ext cx="3125585" cy="626603"/>
          </a:xfrm>
          <a:prstGeom prst="roundRect">
            <a:avLst/>
          </a:prstGeom>
          <a:solidFill>
            <a:schemeClr val="bg1"/>
          </a:solidFill>
          <a:ln w="28575">
            <a:solidFill>
              <a:srgbClr val="D16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3829367" y="6011992"/>
            <a:ext cx="1463040" cy="626603"/>
          </a:xfrm>
          <a:prstGeom prst="roundRect">
            <a:avLst/>
          </a:prstGeom>
          <a:solidFill>
            <a:schemeClr val="bg1"/>
          </a:solidFill>
          <a:ln w="28575">
            <a:solidFill>
              <a:srgbClr val="D16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395183" y="2116711"/>
            <a:ext cx="1525971" cy="600164"/>
          </a:xfrm>
          <a:prstGeom prst="rect">
            <a:avLst/>
          </a:prstGeom>
          <a:noFill/>
        </p:spPr>
        <p:txBody>
          <a:bodyPr wrap="square" rtlCol="0">
            <a:spAutoFit/>
          </a:bodyPr>
          <a:lstStyle/>
          <a:p>
            <a:pPr algn="ctr"/>
            <a:r>
              <a:rPr lang="en-US" sz="1100" b="1" dirty="0">
                <a:solidFill>
                  <a:schemeClr val="tx1">
                    <a:lumMod val="50000"/>
                  </a:schemeClr>
                </a:solidFill>
                <a:latin typeface="+mj-lt"/>
              </a:rPr>
              <a:t>Governor of the Central Bank </a:t>
            </a:r>
          </a:p>
          <a:p>
            <a:pPr algn="ctr"/>
            <a:r>
              <a:rPr lang="en-US" sz="1100" i="1" dirty="0">
                <a:solidFill>
                  <a:schemeClr val="tx1">
                    <a:lumMod val="50000"/>
                  </a:schemeClr>
                </a:solidFill>
                <a:latin typeface="+mj-lt"/>
              </a:rPr>
              <a:t>or his representative</a:t>
            </a:r>
            <a:endParaRPr lang="en-US" sz="1100" b="1" dirty="0">
              <a:solidFill>
                <a:schemeClr val="tx1">
                  <a:lumMod val="50000"/>
                </a:schemeClr>
              </a:solidFill>
              <a:latin typeface="+mj-lt"/>
            </a:endParaRPr>
          </a:p>
        </p:txBody>
      </p:sp>
      <p:sp>
        <p:nvSpPr>
          <p:cNvPr id="40" name="TextBox 39"/>
          <p:cNvSpPr txBox="1"/>
          <p:nvPr/>
        </p:nvSpPr>
        <p:spPr>
          <a:xfrm>
            <a:off x="3878321" y="1467906"/>
            <a:ext cx="1347826" cy="261610"/>
          </a:xfrm>
          <a:prstGeom prst="rect">
            <a:avLst/>
          </a:prstGeom>
          <a:noFill/>
        </p:spPr>
        <p:txBody>
          <a:bodyPr wrap="square" rtlCol="0">
            <a:spAutoFit/>
          </a:bodyPr>
          <a:lstStyle/>
          <a:p>
            <a:pPr algn="ctr"/>
            <a:r>
              <a:rPr lang="en-US" sz="1100" b="1" dirty="0">
                <a:solidFill>
                  <a:schemeClr val="tx1">
                    <a:lumMod val="50000"/>
                  </a:schemeClr>
                </a:solidFill>
                <a:latin typeface="+mj-lt"/>
              </a:rPr>
              <a:t>Chairman, EFCC</a:t>
            </a:r>
          </a:p>
        </p:txBody>
      </p:sp>
      <p:sp>
        <p:nvSpPr>
          <p:cNvPr id="41" name="TextBox 40"/>
          <p:cNvSpPr txBox="1"/>
          <p:nvPr/>
        </p:nvSpPr>
        <p:spPr>
          <a:xfrm>
            <a:off x="3057997" y="2120529"/>
            <a:ext cx="1525971" cy="600164"/>
          </a:xfrm>
          <a:prstGeom prst="rect">
            <a:avLst/>
          </a:prstGeom>
          <a:noFill/>
        </p:spPr>
        <p:txBody>
          <a:bodyPr wrap="square" rtlCol="0">
            <a:spAutoFit/>
          </a:bodyPr>
          <a:lstStyle/>
          <a:p>
            <a:pPr algn="ctr"/>
            <a:r>
              <a:rPr lang="en-US" sz="1100" b="1" dirty="0">
                <a:solidFill>
                  <a:schemeClr val="tx1">
                    <a:lumMod val="50000"/>
                  </a:schemeClr>
                </a:solidFill>
                <a:latin typeface="+mj-lt"/>
              </a:rPr>
              <a:t>Representative, </a:t>
            </a:r>
          </a:p>
          <a:p>
            <a:pPr algn="ctr"/>
            <a:r>
              <a:rPr lang="en-US" sz="1100" b="1" dirty="0">
                <a:solidFill>
                  <a:schemeClr val="tx1">
                    <a:lumMod val="50000"/>
                  </a:schemeClr>
                </a:solidFill>
                <a:latin typeface="+mj-lt"/>
              </a:rPr>
              <a:t>Federal Ministry of Foreign Affairs</a:t>
            </a:r>
          </a:p>
        </p:txBody>
      </p:sp>
      <p:sp>
        <p:nvSpPr>
          <p:cNvPr id="42" name="TextBox 41"/>
          <p:cNvSpPr txBox="1"/>
          <p:nvPr/>
        </p:nvSpPr>
        <p:spPr>
          <a:xfrm>
            <a:off x="4718508" y="2106748"/>
            <a:ext cx="1525971" cy="600164"/>
          </a:xfrm>
          <a:prstGeom prst="rect">
            <a:avLst/>
          </a:prstGeom>
          <a:noFill/>
        </p:spPr>
        <p:txBody>
          <a:bodyPr wrap="square" rtlCol="0">
            <a:spAutoFit/>
          </a:bodyPr>
          <a:lstStyle/>
          <a:p>
            <a:pPr algn="ctr"/>
            <a:r>
              <a:rPr lang="en-US" sz="1100" b="1" dirty="0">
                <a:solidFill>
                  <a:schemeClr val="tx1">
                    <a:lumMod val="50000"/>
                  </a:schemeClr>
                </a:solidFill>
                <a:latin typeface="+mj-lt"/>
              </a:rPr>
              <a:t>Representative, </a:t>
            </a:r>
          </a:p>
          <a:p>
            <a:pPr algn="ctr"/>
            <a:r>
              <a:rPr lang="en-US" sz="1100" b="1" dirty="0">
                <a:solidFill>
                  <a:schemeClr val="tx1">
                    <a:lumMod val="50000"/>
                  </a:schemeClr>
                </a:solidFill>
                <a:latin typeface="+mj-lt"/>
              </a:rPr>
              <a:t>Federal Ministry of Finance</a:t>
            </a:r>
          </a:p>
        </p:txBody>
      </p:sp>
      <p:sp>
        <p:nvSpPr>
          <p:cNvPr id="43" name="TextBox 42"/>
          <p:cNvSpPr txBox="1"/>
          <p:nvPr/>
        </p:nvSpPr>
        <p:spPr>
          <a:xfrm>
            <a:off x="6351353" y="2120529"/>
            <a:ext cx="1525971" cy="600164"/>
          </a:xfrm>
          <a:prstGeom prst="rect">
            <a:avLst/>
          </a:prstGeom>
          <a:noFill/>
        </p:spPr>
        <p:txBody>
          <a:bodyPr wrap="square" rtlCol="0">
            <a:spAutoFit/>
          </a:bodyPr>
          <a:lstStyle/>
          <a:p>
            <a:pPr algn="ctr"/>
            <a:r>
              <a:rPr lang="en-US" sz="1100" b="1" dirty="0">
                <a:solidFill>
                  <a:schemeClr val="tx1">
                    <a:lumMod val="50000"/>
                  </a:schemeClr>
                </a:solidFill>
                <a:latin typeface="+mj-lt"/>
              </a:rPr>
              <a:t>Representative, </a:t>
            </a:r>
          </a:p>
          <a:p>
            <a:pPr algn="ctr"/>
            <a:r>
              <a:rPr lang="en-US" sz="1100" b="1" dirty="0">
                <a:solidFill>
                  <a:schemeClr val="tx1">
                    <a:lumMod val="50000"/>
                  </a:schemeClr>
                </a:solidFill>
                <a:latin typeface="+mj-lt"/>
              </a:rPr>
              <a:t>Federal Ministry of Justice</a:t>
            </a:r>
          </a:p>
        </p:txBody>
      </p:sp>
      <p:sp>
        <p:nvSpPr>
          <p:cNvPr id="44" name="TextBox 43"/>
          <p:cNvSpPr txBox="1"/>
          <p:nvPr/>
        </p:nvSpPr>
        <p:spPr>
          <a:xfrm>
            <a:off x="1366567" y="2793066"/>
            <a:ext cx="1627828" cy="738664"/>
          </a:xfrm>
          <a:prstGeom prst="rect">
            <a:avLst/>
          </a:prstGeom>
          <a:noFill/>
        </p:spPr>
        <p:txBody>
          <a:bodyPr wrap="square" rtlCol="0">
            <a:spAutoFit/>
          </a:bodyPr>
          <a:lstStyle/>
          <a:p>
            <a:pPr algn="ctr"/>
            <a:r>
              <a:rPr lang="en-US" sz="1050" b="1" dirty="0">
                <a:solidFill>
                  <a:schemeClr val="tx1">
                    <a:lumMod val="50000"/>
                  </a:schemeClr>
                </a:solidFill>
                <a:latin typeface="+mj-lt"/>
              </a:rPr>
              <a:t>Chairman, National Drug Law Enforcement Agency</a:t>
            </a:r>
          </a:p>
          <a:p>
            <a:pPr algn="ctr"/>
            <a:r>
              <a:rPr lang="en-US" sz="1050" i="1" dirty="0">
                <a:solidFill>
                  <a:schemeClr val="tx1">
                    <a:lumMod val="50000"/>
                  </a:schemeClr>
                </a:solidFill>
                <a:latin typeface="+mj-lt"/>
              </a:rPr>
              <a:t>or his representative</a:t>
            </a:r>
            <a:endParaRPr lang="en-US" sz="1050" b="1" dirty="0">
              <a:solidFill>
                <a:schemeClr val="tx1">
                  <a:lumMod val="50000"/>
                </a:schemeClr>
              </a:solidFill>
              <a:latin typeface="+mj-lt"/>
            </a:endParaRPr>
          </a:p>
        </p:txBody>
      </p:sp>
      <p:sp>
        <p:nvSpPr>
          <p:cNvPr id="45" name="TextBox 44"/>
          <p:cNvSpPr txBox="1"/>
          <p:nvPr/>
        </p:nvSpPr>
        <p:spPr>
          <a:xfrm>
            <a:off x="3006692" y="2793457"/>
            <a:ext cx="1619497" cy="738664"/>
          </a:xfrm>
          <a:prstGeom prst="rect">
            <a:avLst/>
          </a:prstGeom>
          <a:noFill/>
        </p:spPr>
        <p:txBody>
          <a:bodyPr wrap="square" rtlCol="0">
            <a:spAutoFit/>
          </a:bodyPr>
          <a:lstStyle/>
          <a:p>
            <a:pPr algn="ctr"/>
            <a:r>
              <a:rPr lang="en-US" sz="1050" b="1" dirty="0">
                <a:solidFill>
                  <a:schemeClr val="tx1">
                    <a:lumMod val="50000"/>
                  </a:schemeClr>
                </a:solidFill>
                <a:latin typeface="+mj-lt"/>
              </a:rPr>
              <a:t>Director-General, National Intelligence Agency</a:t>
            </a:r>
          </a:p>
          <a:p>
            <a:pPr algn="ctr"/>
            <a:r>
              <a:rPr lang="en-US" sz="1050" i="1" dirty="0">
                <a:solidFill>
                  <a:schemeClr val="tx1">
                    <a:lumMod val="50000"/>
                  </a:schemeClr>
                </a:solidFill>
                <a:latin typeface="+mj-lt"/>
              </a:rPr>
              <a:t>or his representative</a:t>
            </a:r>
            <a:endParaRPr lang="en-US" sz="1050" b="1" dirty="0">
              <a:solidFill>
                <a:schemeClr val="tx1">
                  <a:lumMod val="50000"/>
                </a:schemeClr>
              </a:solidFill>
              <a:latin typeface="+mj-lt"/>
            </a:endParaRPr>
          </a:p>
        </p:txBody>
      </p:sp>
      <p:sp>
        <p:nvSpPr>
          <p:cNvPr id="46" name="TextBox 45"/>
          <p:cNvSpPr txBox="1"/>
          <p:nvPr/>
        </p:nvSpPr>
        <p:spPr>
          <a:xfrm>
            <a:off x="6322849" y="2829192"/>
            <a:ext cx="1645909" cy="707886"/>
          </a:xfrm>
          <a:prstGeom prst="rect">
            <a:avLst/>
          </a:prstGeom>
          <a:noFill/>
        </p:spPr>
        <p:txBody>
          <a:bodyPr wrap="square" rtlCol="0">
            <a:spAutoFit/>
          </a:bodyPr>
          <a:lstStyle/>
          <a:p>
            <a:pPr algn="ctr"/>
            <a:r>
              <a:rPr lang="en-US" sz="1000" b="1" dirty="0">
                <a:solidFill>
                  <a:schemeClr val="tx1">
                    <a:lumMod val="50000"/>
                  </a:schemeClr>
                </a:solidFill>
                <a:latin typeface="+mj-lt"/>
              </a:rPr>
              <a:t>Registrar-General </a:t>
            </a:r>
          </a:p>
          <a:p>
            <a:pPr algn="ctr"/>
            <a:r>
              <a:rPr lang="en-US" sz="1000" b="1" dirty="0">
                <a:solidFill>
                  <a:schemeClr val="tx1">
                    <a:lumMod val="50000"/>
                  </a:schemeClr>
                </a:solidFill>
                <a:latin typeface="+mj-lt"/>
              </a:rPr>
              <a:t>of the Corporate Affairs Commission </a:t>
            </a:r>
          </a:p>
          <a:p>
            <a:pPr algn="ctr"/>
            <a:r>
              <a:rPr lang="en-US" sz="1000" i="1" dirty="0">
                <a:solidFill>
                  <a:schemeClr val="tx1">
                    <a:lumMod val="50000"/>
                  </a:schemeClr>
                </a:solidFill>
                <a:latin typeface="+mj-lt"/>
              </a:rPr>
              <a:t>or his representative</a:t>
            </a:r>
            <a:endParaRPr lang="en-US" sz="1000" b="1" dirty="0">
              <a:solidFill>
                <a:schemeClr val="tx1">
                  <a:lumMod val="50000"/>
                </a:schemeClr>
              </a:solidFill>
              <a:latin typeface="+mj-lt"/>
            </a:endParaRPr>
          </a:p>
        </p:txBody>
      </p:sp>
      <p:sp>
        <p:nvSpPr>
          <p:cNvPr id="47" name="TextBox 46"/>
          <p:cNvSpPr txBox="1"/>
          <p:nvPr/>
        </p:nvSpPr>
        <p:spPr>
          <a:xfrm>
            <a:off x="4675020" y="2812248"/>
            <a:ext cx="1612945" cy="738664"/>
          </a:xfrm>
          <a:prstGeom prst="rect">
            <a:avLst/>
          </a:prstGeom>
          <a:noFill/>
        </p:spPr>
        <p:txBody>
          <a:bodyPr wrap="square" rtlCol="0">
            <a:spAutoFit/>
          </a:bodyPr>
          <a:lstStyle/>
          <a:p>
            <a:pPr algn="ctr"/>
            <a:r>
              <a:rPr lang="en-US" sz="1050" b="1" dirty="0">
                <a:solidFill>
                  <a:schemeClr val="tx1">
                    <a:lumMod val="50000"/>
                  </a:schemeClr>
                </a:solidFill>
                <a:latin typeface="+mj-lt"/>
              </a:rPr>
              <a:t>Director-General, Department of State Security Services</a:t>
            </a:r>
          </a:p>
          <a:p>
            <a:pPr algn="ctr"/>
            <a:r>
              <a:rPr lang="en-US" sz="1050" i="1" dirty="0">
                <a:solidFill>
                  <a:schemeClr val="tx1">
                    <a:lumMod val="50000"/>
                  </a:schemeClr>
                </a:solidFill>
                <a:latin typeface="+mj-lt"/>
              </a:rPr>
              <a:t>or his representative</a:t>
            </a:r>
            <a:endParaRPr lang="en-US" sz="1050" b="1" dirty="0">
              <a:solidFill>
                <a:schemeClr val="tx1">
                  <a:lumMod val="50000"/>
                </a:schemeClr>
              </a:solidFill>
              <a:latin typeface="+mj-lt"/>
            </a:endParaRPr>
          </a:p>
        </p:txBody>
      </p:sp>
      <p:sp>
        <p:nvSpPr>
          <p:cNvPr id="48" name="TextBox 47"/>
          <p:cNvSpPr txBox="1"/>
          <p:nvPr/>
        </p:nvSpPr>
        <p:spPr>
          <a:xfrm>
            <a:off x="1349301" y="4359318"/>
            <a:ext cx="1642651" cy="784830"/>
          </a:xfrm>
          <a:prstGeom prst="rect">
            <a:avLst/>
          </a:prstGeom>
          <a:noFill/>
        </p:spPr>
        <p:txBody>
          <a:bodyPr wrap="square" rtlCol="0">
            <a:spAutoFit/>
          </a:bodyPr>
          <a:lstStyle/>
          <a:p>
            <a:pPr algn="ctr"/>
            <a:r>
              <a:rPr lang="en-US" sz="900" b="1" dirty="0">
                <a:solidFill>
                  <a:schemeClr val="tx1">
                    <a:lumMod val="50000"/>
                  </a:schemeClr>
                </a:solidFill>
                <a:latin typeface="+mj-lt"/>
              </a:rPr>
              <a:t>Chairman, </a:t>
            </a:r>
          </a:p>
          <a:p>
            <a:pPr algn="ctr"/>
            <a:r>
              <a:rPr lang="en-US" sz="900" b="1" dirty="0">
                <a:solidFill>
                  <a:schemeClr val="tx1">
                    <a:lumMod val="50000"/>
                  </a:schemeClr>
                </a:solidFill>
                <a:latin typeface="+mj-lt"/>
              </a:rPr>
              <a:t>Nigerian Communications Commission </a:t>
            </a:r>
          </a:p>
          <a:p>
            <a:pPr algn="ctr"/>
            <a:r>
              <a:rPr lang="en-US" sz="900" i="1" dirty="0">
                <a:solidFill>
                  <a:schemeClr val="tx1">
                    <a:lumMod val="50000"/>
                  </a:schemeClr>
                </a:solidFill>
                <a:latin typeface="+mj-lt"/>
              </a:rPr>
              <a:t>or his representative</a:t>
            </a:r>
          </a:p>
          <a:p>
            <a:endParaRPr lang="en-US" sz="900" b="1" dirty="0">
              <a:solidFill>
                <a:schemeClr val="tx1">
                  <a:lumMod val="50000"/>
                </a:schemeClr>
              </a:solidFill>
              <a:latin typeface="+mj-lt"/>
            </a:endParaRPr>
          </a:p>
        </p:txBody>
      </p:sp>
      <p:sp>
        <p:nvSpPr>
          <p:cNvPr id="49" name="TextBox 48"/>
          <p:cNvSpPr txBox="1"/>
          <p:nvPr/>
        </p:nvSpPr>
        <p:spPr>
          <a:xfrm>
            <a:off x="3020220" y="3562086"/>
            <a:ext cx="1592439" cy="646331"/>
          </a:xfrm>
          <a:prstGeom prst="rect">
            <a:avLst/>
          </a:prstGeom>
          <a:noFill/>
        </p:spPr>
        <p:txBody>
          <a:bodyPr wrap="square" rtlCol="0">
            <a:spAutoFit/>
          </a:bodyPr>
          <a:lstStyle/>
          <a:p>
            <a:pPr algn="ctr"/>
            <a:r>
              <a:rPr lang="en-US" sz="900" b="1" dirty="0">
                <a:solidFill>
                  <a:schemeClr val="tx1">
                    <a:lumMod val="50000"/>
                  </a:schemeClr>
                </a:solidFill>
                <a:latin typeface="+mj-lt"/>
              </a:rPr>
              <a:t>Managing Director, Nigeria Deposit Insurance Corporation </a:t>
            </a:r>
          </a:p>
          <a:p>
            <a:pPr algn="ctr"/>
            <a:r>
              <a:rPr lang="en-US" sz="900" i="1" dirty="0">
                <a:solidFill>
                  <a:schemeClr val="tx1">
                    <a:lumMod val="50000"/>
                  </a:schemeClr>
                </a:solidFill>
                <a:latin typeface="+mj-lt"/>
              </a:rPr>
              <a:t>or his representative</a:t>
            </a:r>
          </a:p>
        </p:txBody>
      </p:sp>
      <p:sp>
        <p:nvSpPr>
          <p:cNvPr id="50" name="TextBox 49"/>
          <p:cNvSpPr txBox="1"/>
          <p:nvPr/>
        </p:nvSpPr>
        <p:spPr>
          <a:xfrm>
            <a:off x="3056284" y="5294769"/>
            <a:ext cx="3191402" cy="430887"/>
          </a:xfrm>
          <a:prstGeom prst="rect">
            <a:avLst/>
          </a:prstGeom>
          <a:noFill/>
        </p:spPr>
        <p:txBody>
          <a:bodyPr wrap="square" rtlCol="0">
            <a:spAutoFit/>
          </a:bodyPr>
          <a:lstStyle/>
          <a:p>
            <a:pPr algn="ctr"/>
            <a:r>
              <a:rPr lang="en-US" sz="1100" b="1" dirty="0">
                <a:solidFill>
                  <a:schemeClr val="tx1">
                    <a:lumMod val="50000"/>
                  </a:schemeClr>
                </a:solidFill>
                <a:latin typeface="+mj-lt"/>
              </a:rPr>
              <a:t>Four (4) eminent Nigerians with cognate experience in finance, banking or accounting</a:t>
            </a:r>
          </a:p>
        </p:txBody>
      </p:sp>
      <p:sp>
        <p:nvSpPr>
          <p:cNvPr id="51" name="TextBox 50"/>
          <p:cNvSpPr txBox="1"/>
          <p:nvPr/>
        </p:nvSpPr>
        <p:spPr>
          <a:xfrm>
            <a:off x="3829367" y="6101967"/>
            <a:ext cx="1402318" cy="430887"/>
          </a:xfrm>
          <a:prstGeom prst="rect">
            <a:avLst/>
          </a:prstGeom>
          <a:noFill/>
        </p:spPr>
        <p:txBody>
          <a:bodyPr wrap="square" rtlCol="0">
            <a:spAutoFit/>
          </a:bodyPr>
          <a:lstStyle/>
          <a:p>
            <a:pPr algn="ctr"/>
            <a:r>
              <a:rPr lang="en-US" sz="1100" b="1" dirty="0">
                <a:solidFill>
                  <a:schemeClr val="tx1">
                    <a:lumMod val="50000"/>
                  </a:schemeClr>
                </a:solidFill>
                <a:latin typeface="+mj-lt"/>
              </a:rPr>
              <a:t>Secretary to the Commission</a:t>
            </a:r>
          </a:p>
        </p:txBody>
      </p:sp>
      <p:sp>
        <p:nvSpPr>
          <p:cNvPr id="52" name="TextBox 51"/>
          <p:cNvSpPr txBox="1"/>
          <p:nvPr/>
        </p:nvSpPr>
        <p:spPr>
          <a:xfrm>
            <a:off x="1371831" y="3609149"/>
            <a:ext cx="1569662" cy="646331"/>
          </a:xfrm>
          <a:prstGeom prst="rect">
            <a:avLst/>
          </a:prstGeom>
          <a:noFill/>
        </p:spPr>
        <p:txBody>
          <a:bodyPr wrap="square" rtlCol="0">
            <a:spAutoFit/>
          </a:bodyPr>
          <a:lstStyle/>
          <a:p>
            <a:pPr algn="ctr"/>
            <a:r>
              <a:rPr lang="en-US" sz="900" b="1" dirty="0">
                <a:solidFill>
                  <a:schemeClr val="tx1">
                    <a:lumMod val="50000"/>
                  </a:schemeClr>
                </a:solidFill>
                <a:latin typeface="+mj-lt"/>
              </a:rPr>
              <a:t>Director-General, Securities and Exchange Commission</a:t>
            </a:r>
          </a:p>
          <a:p>
            <a:pPr algn="ctr"/>
            <a:r>
              <a:rPr lang="en-US" sz="900" i="1" dirty="0">
                <a:solidFill>
                  <a:schemeClr val="tx1">
                    <a:lumMod val="50000"/>
                  </a:schemeClr>
                </a:solidFill>
                <a:latin typeface="+mj-lt"/>
              </a:rPr>
              <a:t>or his representative</a:t>
            </a:r>
            <a:endParaRPr lang="en-US" sz="900" b="1" dirty="0">
              <a:solidFill>
                <a:schemeClr val="tx1">
                  <a:lumMod val="50000"/>
                </a:schemeClr>
              </a:solidFill>
              <a:latin typeface="+mj-lt"/>
            </a:endParaRPr>
          </a:p>
        </p:txBody>
      </p:sp>
      <p:sp>
        <p:nvSpPr>
          <p:cNvPr id="53" name="TextBox 52"/>
          <p:cNvSpPr txBox="1"/>
          <p:nvPr/>
        </p:nvSpPr>
        <p:spPr>
          <a:xfrm>
            <a:off x="3049494" y="4324427"/>
            <a:ext cx="1538680" cy="707886"/>
          </a:xfrm>
          <a:prstGeom prst="rect">
            <a:avLst/>
          </a:prstGeom>
          <a:noFill/>
        </p:spPr>
        <p:txBody>
          <a:bodyPr wrap="square" rtlCol="0">
            <a:spAutoFit/>
          </a:bodyPr>
          <a:lstStyle/>
          <a:p>
            <a:pPr algn="ctr"/>
            <a:r>
              <a:rPr lang="en-US" sz="1000" b="1" dirty="0">
                <a:solidFill>
                  <a:schemeClr val="tx1">
                    <a:lumMod val="50000"/>
                  </a:schemeClr>
                </a:solidFill>
                <a:latin typeface="+mj-lt"/>
              </a:rPr>
              <a:t>Comptroller-General, Nigeria Customs Services </a:t>
            </a:r>
          </a:p>
          <a:p>
            <a:pPr algn="ctr"/>
            <a:r>
              <a:rPr lang="en-US" sz="1000" i="1" dirty="0">
                <a:solidFill>
                  <a:schemeClr val="tx1">
                    <a:lumMod val="50000"/>
                  </a:schemeClr>
                </a:solidFill>
                <a:latin typeface="+mj-lt"/>
              </a:rPr>
              <a:t>or his representative</a:t>
            </a:r>
          </a:p>
        </p:txBody>
      </p:sp>
      <p:sp>
        <p:nvSpPr>
          <p:cNvPr id="55" name="TextBox 54"/>
          <p:cNvSpPr txBox="1"/>
          <p:nvPr/>
        </p:nvSpPr>
        <p:spPr>
          <a:xfrm>
            <a:off x="4566419" y="3650058"/>
            <a:ext cx="1592439" cy="600164"/>
          </a:xfrm>
          <a:prstGeom prst="rect">
            <a:avLst/>
          </a:prstGeom>
          <a:noFill/>
        </p:spPr>
        <p:txBody>
          <a:bodyPr wrap="square" rtlCol="0">
            <a:spAutoFit/>
          </a:bodyPr>
          <a:lstStyle/>
          <a:p>
            <a:pPr algn="ctr"/>
            <a:r>
              <a:rPr lang="en-US" sz="1100" b="1" dirty="0">
                <a:solidFill>
                  <a:schemeClr val="tx1">
                    <a:lumMod val="50000"/>
                  </a:schemeClr>
                </a:solidFill>
                <a:latin typeface="+mj-lt"/>
              </a:rPr>
              <a:t>Commissioner for Insurance</a:t>
            </a:r>
          </a:p>
          <a:p>
            <a:pPr algn="ctr"/>
            <a:r>
              <a:rPr lang="en-US" sz="1100" i="1" dirty="0">
                <a:solidFill>
                  <a:schemeClr val="tx1">
                    <a:lumMod val="50000"/>
                  </a:schemeClr>
                </a:solidFill>
                <a:latin typeface="+mj-lt"/>
              </a:rPr>
              <a:t>or his representative</a:t>
            </a:r>
          </a:p>
        </p:txBody>
      </p:sp>
      <p:sp>
        <p:nvSpPr>
          <p:cNvPr id="56" name="TextBox 55"/>
          <p:cNvSpPr txBox="1"/>
          <p:nvPr/>
        </p:nvSpPr>
        <p:spPr>
          <a:xfrm>
            <a:off x="4620777" y="4360868"/>
            <a:ext cx="1764573" cy="707886"/>
          </a:xfrm>
          <a:prstGeom prst="rect">
            <a:avLst/>
          </a:prstGeom>
          <a:noFill/>
        </p:spPr>
        <p:txBody>
          <a:bodyPr wrap="square" rtlCol="0">
            <a:spAutoFit/>
          </a:bodyPr>
          <a:lstStyle/>
          <a:p>
            <a:pPr algn="ctr"/>
            <a:r>
              <a:rPr lang="en-US" sz="1000" b="1" dirty="0">
                <a:solidFill>
                  <a:schemeClr val="tx1">
                    <a:lumMod val="50000"/>
                  </a:schemeClr>
                </a:solidFill>
                <a:latin typeface="+mj-lt"/>
              </a:rPr>
              <a:t>Comptroller-General, Nigeria Immigration Services</a:t>
            </a:r>
          </a:p>
          <a:p>
            <a:pPr algn="ctr"/>
            <a:r>
              <a:rPr lang="en-US" sz="1000" i="1" dirty="0">
                <a:solidFill>
                  <a:schemeClr val="tx1">
                    <a:lumMod val="50000"/>
                  </a:schemeClr>
                </a:solidFill>
                <a:latin typeface="+mj-lt"/>
              </a:rPr>
              <a:t>or his representative</a:t>
            </a:r>
          </a:p>
        </p:txBody>
      </p:sp>
      <p:sp>
        <p:nvSpPr>
          <p:cNvPr id="57" name="TextBox 56"/>
          <p:cNvSpPr txBox="1"/>
          <p:nvPr/>
        </p:nvSpPr>
        <p:spPr>
          <a:xfrm>
            <a:off x="6463459" y="3611851"/>
            <a:ext cx="1463040" cy="646331"/>
          </a:xfrm>
          <a:prstGeom prst="rect">
            <a:avLst/>
          </a:prstGeom>
          <a:noFill/>
        </p:spPr>
        <p:txBody>
          <a:bodyPr wrap="square" rtlCol="0">
            <a:spAutoFit/>
          </a:bodyPr>
          <a:lstStyle/>
          <a:p>
            <a:pPr algn="ctr"/>
            <a:r>
              <a:rPr lang="en-US" sz="900" b="1" dirty="0">
                <a:solidFill>
                  <a:schemeClr val="tx1">
                    <a:lumMod val="50000"/>
                  </a:schemeClr>
                </a:solidFill>
                <a:latin typeface="+mj-lt"/>
              </a:rPr>
              <a:t>Postmaster-General of the Nigerian Postal Services</a:t>
            </a:r>
          </a:p>
          <a:p>
            <a:pPr algn="ctr"/>
            <a:r>
              <a:rPr lang="en-US" sz="900" i="1" dirty="0">
                <a:solidFill>
                  <a:schemeClr val="tx1">
                    <a:lumMod val="50000"/>
                  </a:schemeClr>
                </a:solidFill>
                <a:latin typeface="+mj-lt"/>
              </a:rPr>
              <a:t>or his representative</a:t>
            </a:r>
          </a:p>
        </p:txBody>
      </p:sp>
      <p:sp>
        <p:nvSpPr>
          <p:cNvPr id="58" name="TextBox 57"/>
          <p:cNvSpPr txBox="1"/>
          <p:nvPr/>
        </p:nvSpPr>
        <p:spPr>
          <a:xfrm>
            <a:off x="6423466" y="4395254"/>
            <a:ext cx="1453858" cy="577081"/>
          </a:xfrm>
          <a:prstGeom prst="rect">
            <a:avLst/>
          </a:prstGeom>
          <a:noFill/>
        </p:spPr>
        <p:txBody>
          <a:bodyPr wrap="square" rtlCol="0">
            <a:spAutoFit/>
          </a:bodyPr>
          <a:lstStyle/>
          <a:p>
            <a:pPr algn="ctr"/>
            <a:r>
              <a:rPr lang="en-US" sz="1050" b="1" dirty="0">
                <a:solidFill>
                  <a:schemeClr val="tx1">
                    <a:lumMod val="50000"/>
                  </a:schemeClr>
                </a:solidFill>
                <a:latin typeface="+mj-lt"/>
              </a:rPr>
              <a:t>Inspector General </a:t>
            </a:r>
          </a:p>
          <a:p>
            <a:pPr algn="ctr"/>
            <a:r>
              <a:rPr lang="en-US" sz="1050" b="1" dirty="0">
                <a:solidFill>
                  <a:schemeClr val="tx1">
                    <a:lumMod val="50000"/>
                  </a:schemeClr>
                </a:solidFill>
                <a:latin typeface="+mj-lt"/>
              </a:rPr>
              <a:t>of Police</a:t>
            </a:r>
          </a:p>
          <a:p>
            <a:pPr algn="ctr"/>
            <a:r>
              <a:rPr lang="en-US" sz="1050" i="1" dirty="0">
                <a:solidFill>
                  <a:schemeClr val="tx1">
                    <a:lumMod val="50000"/>
                  </a:schemeClr>
                </a:solidFill>
                <a:latin typeface="+mj-lt"/>
              </a:rPr>
              <a:t>or his representative</a:t>
            </a:r>
          </a:p>
        </p:txBody>
      </p:sp>
      <p:sp>
        <p:nvSpPr>
          <p:cNvPr id="59" name="TextBox 58"/>
          <p:cNvSpPr txBox="1">
            <a:spLocks noChangeArrowheads="1"/>
          </p:cNvSpPr>
          <p:nvPr/>
        </p:nvSpPr>
        <p:spPr bwMode="auto">
          <a:xfrm>
            <a:off x="914400" y="6282844"/>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bg1"/>
                </a:solidFill>
                <a:latin typeface="Lato Regular" charset="0"/>
              </a:rPr>
              <a:t>The Economic and</a:t>
            </a:r>
          </a:p>
          <a:p>
            <a:r>
              <a:rPr lang="en-US" sz="1000" b="1" dirty="0">
                <a:solidFill>
                  <a:schemeClr val="bg1"/>
                </a:solidFill>
                <a:latin typeface="Lato Regular" charset="0"/>
              </a:rPr>
              <a:t>Financial Crimes</a:t>
            </a:r>
            <a:r>
              <a:rPr lang="en-US" sz="1000" b="1" baseline="0" dirty="0">
                <a:solidFill>
                  <a:schemeClr val="bg1"/>
                </a:solidFill>
                <a:latin typeface="Lato Regular" charset="0"/>
              </a:rPr>
              <a:t> Commission</a:t>
            </a:r>
            <a:endParaRPr lang="id-ID" sz="1000" dirty="0">
              <a:solidFill>
                <a:schemeClr val="bg1"/>
              </a:solidFill>
              <a:latin typeface="Calibri Light" pitchFamily="34" charset="0"/>
            </a:endParaRPr>
          </a:p>
        </p:txBody>
      </p:sp>
    </p:spTree>
    <p:extLst>
      <p:ext uri="{BB962C8B-B14F-4D97-AF65-F5344CB8AC3E}">
        <p14:creationId xmlns:p14="http://schemas.microsoft.com/office/powerpoint/2010/main" val="12181346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26"/>
            <a:ext cx="9144000" cy="6856274"/>
          </a:xfrm>
          <a:prstGeom prst="rect">
            <a:avLst/>
          </a:prstGeom>
          <a:solidFill>
            <a:srgbClr val="19232E"/>
          </a:solidFill>
          <a:ln>
            <a:noFill/>
          </a:ln>
          <a:effectLst/>
        </p:spPr>
        <p:style>
          <a:lnRef idx="1">
            <a:schemeClr val="accent1"/>
          </a:lnRef>
          <a:fillRef idx="3">
            <a:schemeClr val="accent1"/>
          </a:fillRef>
          <a:effectRef idx="2">
            <a:schemeClr val="accent1"/>
          </a:effectRef>
          <a:fontRef idx="minor">
            <a:schemeClr val="lt1"/>
          </a:fontRef>
        </p:style>
        <p:txBody>
          <a:bodyPr lIns="102418" tIns="51209" rIns="102418" bIns="51209" rtlCol="0" anchor="ctr"/>
          <a:lstStyle/>
          <a:p>
            <a:pPr algn="ctr"/>
            <a:endParaRPr lang="en-US" dirty="0">
              <a:latin typeface="Calibri Light"/>
            </a:endParaRPr>
          </a:p>
        </p:txBody>
      </p:sp>
      <p:grpSp>
        <p:nvGrpSpPr>
          <p:cNvPr id="2" name="Group 23"/>
          <p:cNvGrpSpPr/>
          <p:nvPr/>
        </p:nvGrpSpPr>
        <p:grpSpPr>
          <a:xfrm>
            <a:off x="1291647" y="3067403"/>
            <a:ext cx="7311258" cy="923330"/>
            <a:chOff x="2362200" y="2531865"/>
            <a:chExt cx="6009598" cy="692500"/>
          </a:xfrm>
        </p:grpSpPr>
        <p:sp>
          <p:nvSpPr>
            <p:cNvPr id="14" name="Title 13"/>
            <p:cNvSpPr txBox="1">
              <a:spLocks/>
            </p:cNvSpPr>
            <p:nvPr/>
          </p:nvSpPr>
          <p:spPr>
            <a:xfrm>
              <a:off x="2704617" y="2531865"/>
              <a:ext cx="5667181" cy="69250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800" b="1" dirty="0">
                  <a:solidFill>
                    <a:schemeClr val="bg1"/>
                  </a:solidFill>
                </a:rPr>
                <a:t>The co-ordination and enforcement of all economic and financial crimes laws and enforcement functions conferred on any other person or authority;</a:t>
              </a:r>
            </a:p>
          </p:txBody>
        </p:sp>
        <p:grpSp>
          <p:nvGrpSpPr>
            <p:cNvPr id="3" name="Group 14"/>
            <p:cNvGrpSpPr/>
            <p:nvPr/>
          </p:nvGrpSpPr>
          <p:grpSpPr>
            <a:xfrm>
              <a:off x="2362200" y="2574800"/>
              <a:ext cx="237626" cy="237626"/>
              <a:chOff x="2609260" y="2577524"/>
              <a:chExt cx="475253" cy="475253"/>
            </a:xfrm>
          </p:grpSpPr>
          <p:sp>
            <p:nvSpPr>
              <p:cNvPr id="16" name="Oval 15"/>
              <p:cNvSpPr/>
              <p:nvPr/>
            </p:nvSpPr>
            <p:spPr>
              <a:xfrm>
                <a:off x="2609260" y="2577524"/>
                <a:ext cx="475253" cy="4752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a:endParaRPr>
              </a:p>
            </p:txBody>
          </p:sp>
          <p:sp>
            <p:nvSpPr>
              <p:cNvPr id="17" name="Freeform 16"/>
              <p:cNvSpPr>
                <a:spLocks/>
              </p:cNvSpPr>
              <p:nvPr/>
            </p:nvSpPr>
            <p:spPr bwMode="auto">
              <a:xfrm>
                <a:off x="2752031" y="2709159"/>
                <a:ext cx="189738" cy="196775"/>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alibri Light"/>
                </a:endParaRPr>
              </a:p>
            </p:txBody>
          </p:sp>
        </p:grpSp>
      </p:grpSp>
      <p:grpSp>
        <p:nvGrpSpPr>
          <p:cNvPr id="4" name="Group 24"/>
          <p:cNvGrpSpPr/>
          <p:nvPr/>
        </p:nvGrpSpPr>
        <p:grpSpPr>
          <a:xfrm>
            <a:off x="1305094" y="1644136"/>
            <a:ext cx="6930109" cy="1477332"/>
            <a:chOff x="2362200" y="1387527"/>
            <a:chExt cx="5590809" cy="1107995"/>
          </a:xfrm>
        </p:grpSpPr>
        <p:sp>
          <p:nvSpPr>
            <p:cNvPr id="12" name="Title 13"/>
            <p:cNvSpPr txBox="1">
              <a:spLocks/>
            </p:cNvSpPr>
            <p:nvPr/>
          </p:nvSpPr>
          <p:spPr>
            <a:xfrm>
              <a:off x="2698276" y="1387527"/>
              <a:ext cx="5254733" cy="110799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800" b="1" dirty="0">
                  <a:solidFill>
                    <a:schemeClr val="bg1"/>
                  </a:solidFill>
                </a:rPr>
                <a:t>The investigation of all financial crimes including advance fee fraud, money laundering, counterfeiting, illegal charge transfers, futures market fraud, fraudulent encashment of negotiable instruments, computer credit card fraud, contract scam, etc.;</a:t>
              </a:r>
            </a:p>
          </p:txBody>
        </p:sp>
        <p:grpSp>
          <p:nvGrpSpPr>
            <p:cNvPr id="6" name="Group 17"/>
            <p:cNvGrpSpPr/>
            <p:nvPr/>
          </p:nvGrpSpPr>
          <p:grpSpPr>
            <a:xfrm>
              <a:off x="2362200" y="1432227"/>
              <a:ext cx="237626" cy="237626"/>
              <a:chOff x="2609260" y="2141135"/>
              <a:chExt cx="475253" cy="475259"/>
            </a:xfrm>
          </p:grpSpPr>
          <p:sp>
            <p:nvSpPr>
              <p:cNvPr id="19" name="Oval 18"/>
              <p:cNvSpPr/>
              <p:nvPr/>
            </p:nvSpPr>
            <p:spPr>
              <a:xfrm>
                <a:off x="2609260" y="2141135"/>
                <a:ext cx="475253" cy="4752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a:endParaRPr>
              </a:p>
            </p:txBody>
          </p:sp>
          <p:sp>
            <p:nvSpPr>
              <p:cNvPr id="20" name="Freeform 19"/>
              <p:cNvSpPr>
                <a:spLocks/>
              </p:cNvSpPr>
              <p:nvPr/>
            </p:nvSpPr>
            <p:spPr bwMode="auto">
              <a:xfrm>
                <a:off x="2752030" y="2272746"/>
                <a:ext cx="189738" cy="19677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alibri Light"/>
                </a:endParaRPr>
              </a:p>
            </p:txBody>
          </p:sp>
        </p:grpSp>
      </p:grpSp>
      <p:grpSp>
        <p:nvGrpSpPr>
          <p:cNvPr id="7" name="Group 25"/>
          <p:cNvGrpSpPr/>
          <p:nvPr/>
        </p:nvGrpSpPr>
        <p:grpSpPr>
          <a:xfrm>
            <a:off x="1318541" y="1033784"/>
            <a:ext cx="6392226" cy="646331"/>
            <a:chOff x="2362200" y="953401"/>
            <a:chExt cx="5028807" cy="484748"/>
          </a:xfrm>
        </p:grpSpPr>
        <p:sp>
          <p:nvSpPr>
            <p:cNvPr id="10" name="Title 13"/>
            <p:cNvSpPr txBox="1">
              <a:spLocks/>
            </p:cNvSpPr>
            <p:nvPr/>
          </p:nvSpPr>
          <p:spPr>
            <a:xfrm>
              <a:off x="2679351" y="953401"/>
              <a:ext cx="4711656" cy="484748"/>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800" b="1" dirty="0">
                  <a:solidFill>
                    <a:schemeClr val="bg1"/>
                  </a:solidFill>
                </a:rPr>
                <a:t>The enforcement and the due administration of the provisions of the Act; (EFCC)</a:t>
              </a:r>
            </a:p>
          </p:txBody>
        </p:sp>
        <p:grpSp>
          <p:nvGrpSpPr>
            <p:cNvPr id="8" name="Group 20"/>
            <p:cNvGrpSpPr/>
            <p:nvPr/>
          </p:nvGrpSpPr>
          <p:grpSpPr>
            <a:xfrm>
              <a:off x="2362200" y="1010925"/>
              <a:ext cx="237626" cy="237626"/>
              <a:chOff x="2609260" y="2814445"/>
              <a:chExt cx="475253" cy="475253"/>
            </a:xfrm>
          </p:grpSpPr>
          <p:sp>
            <p:nvSpPr>
              <p:cNvPr id="22" name="Oval 21"/>
              <p:cNvSpPr/>
              <p:nvPr/>
            </p:nvSpPr>
            <p:spPr>
              <a:xfrm>
                <a:off x="2609260" y="2814445"/>
                <a:ext cx="475253" cy="4752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a:endParaRPr>
              </a:p>
            </p:txBody>
          </p:sp>
          <p:sp>
            <p:nvSpPr>
              <p:cNvPr id="23" name="Freeform 22"/>
              <p:cNvSpPr>
                <a:spLocks/>
              </p:cNvSpPr>
              <p:nvPr/>
            </p:nvSpPr>
            <p:spPr bwMode="auto">
              <a:xfrm>
                <a:off x="2752030" y="2946076"/>
                <a:ext cx="189738" cy="19677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alibri Light"/>
                </a:endParaRPr>
              </a:p>
            </p:txBody>
          </p:sp>
        </p:grpSp>
      </p:grpSp>
      <p:grpSp>
        <p:nvGrpSpPr>
          <p:cNvPr id="9" name="Group 72"/>
          <p:cNvGrpSpPr/>
          <p:nvPr/>
        </p:nvGrpSpPr>
        <p:grpSpPr>
          <a:xfrm>
            <a:off x="-1478613" y="342899"/>
            <a:ext cx="10089364" cy="4899016"/>
            <a:chOff x="-4220853" y="915359"/>
            <a:chExt cx="26897964" cy="9798032"/>
          </a:xfrm>
        </p:grpSpPr>
        <p:sp>
          <p:nvSpPr>
            <p:cNvPr id="74" name="TextBox 73"/>
            <p:cNvSpPr txBox="1"/>
            <p:nvPr/>
          </p:nvSpPr>
          <p:spPr>
            <a:xfrm>
              <a:off x="1739573" y="915359"/>
              <a:ext cx="20937538" cy="1046440"/>
            </a:xfrm>
            <a:prstGeom prst="rect">
              <a:avLst/>
            </a:prstGeom>
            <a:noFill/>
          </p:spPr>
          <p:txBody>
            <a:bodyPr wrap="square" rtlCol="0">
              <a:spAutoFit/>
            </a:bodyPr>
            <a:lstStyle/>
            <a:p>
              <a:pPr algn="ctr"/>
              <a:r>
                <a:rPr lang="en-US" sz="2800" b="1" dirty="0">
                  <a:solidFill>
                    <a:schemeClr val="bg1"/>
                  </a:solidFill>
                </a:rPr>
                <a:t>Functions of the Commission (Section 6)</a:t>
              </a:r>
              <a:endParaRPr lang="id-ID" sz="2800" b="1" dirty="0">
                <a:solidFill>
                  <a:schemeClr val="bg1"/>
                </a:solidFill>
                <a:latin typeface="Lato Regular"/>
                <a:cs typeface="Lato Regular"/>
              </a:endParaRPr>
            </a:p>
          </p:txBody>
        </p:sp>
        <p:grpSp>
          <p:nvGrpSpPr>
            <p:cNvPr id="11" name="Group 74"/>
            <p:cNvGrpSpPr/>
            <p:nvPr/>
          </p:nvGrpSpPr>
          <p:grpSpPr>
            <a:xfrm>
              <a:off x="10842089" y="1977406"/>
              <a:ext cx="2738812" cy="73151"/>
              <a:chOff x="1775295" y="2020905"/>
              <a:chExt cx="3631535" cy="45719"/>
            </a:xfrm>
          </p:grpSpPr>
          <p:sp>
            <p:nvSpPr>
              <p:cNvPr id="77" name="Rectangle 76"/>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8" name="Rectangle 77"/>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9" name="Rectangle 78"/>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0" name="Rectangle 79"/>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1" name="Rectangle 80"/>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2" name="Rectangle 81"/>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sp>
          <p:nvSpPr>
            <p:cNvPr id="76" name="TextBox 75"/>
            <p:cNvSpPr txBox="1"/>
            <p:nvPr/>
          </p:nvSpPr>
          <p:spPr>
            <a:xfrm>
              <a:off x="-4220853" y="9974727"/>
              <a:ext cx="20937538" cy="738664"/>
            </a:xfrm>
            <a:prstGeom prst="rect">
              <a:avLst/>
            </a:prstGeom>
            <a:noFill/>
          </p:spPr>
          <p:txBody>
            <a:bodyPr wrap="square" rtlCol="0">
              <a:spAutoFit/>
            </a:bodyPr>
            <a:lstStyle/>
            <a:p>
              <a:pPr lvl="0" algn="ctr"/>
              <a:r>
                <a:rPr lang="en-US" sz="1800" dirty="0">
                  <a:solidFill>
                    <a:schemeClr val="bg1"/>
                  </a:solidFill>
                </a:rPr>
                <a:t>:</a:t>
              </a:r>
              <a:r>
                <a:rPr lang="en-US" sz="1800" b="1" dirty="0">
                  <a:solidFill>
                    <a:schemeClr val="bg1"/>
                  </a:solidFill>
                </a:rPr>
                <a:t> </a:t>
              </a:r>
              <a:endParaRPr lang="en-US" sz="1800" dirty="0">
                <a:solidFill>
                  <a:schemeClr val="bg1"/>
                </a:solidFill>
              </a:endParaRPr>
            </a:p>
          </p:txBody>
        </p:sp>
      </p:grpSp>
      <p:grpSp>
        <p:nvGrpSpPr>
          <p:cNvPr id="13" name="Group 23"/>
          <p:cNvGrpSpPr/>
          <p:nvPr/>
        </p:nvGrpSpPr>
        <p:grpSpPr>
          <a:xfrm>
            <a:off x="1299491" y="3991654"/>
            <a:ext cx="6930109" cy="1477329"/>
            <a:chOff x="2362200" y="2727247"/>
            <a:chExt cx="5812232" cy="1108000"/>
          </a:xfrm>
        </p:grpSpPr>
        <p:sp>
          <p:nvSpPr>
            <p:cNvPr id="55" name="Title 13"/>
            <p:cNvSpPr txBox="1">
              <a:spLocks/>
            </p:cNvSpPr>
            <p:nvPr/>
          </p:nvSpPr>
          <p:spPr>
            <a:xfrm>
              <a:off x="2711587" y="2727247"/>
              <a:ext cx="5462845" cy="110800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800" b="1" dirty="0">
                  <a:solidFill>
                    <a:schemeClr val="bg1"/>
                  </a:solidFill>
                </a:rPr>
                <a:t>The adoption of measures to identify, trace, freeze, confiscate or seize proceeds derived from terrorist activities, economic and financial crimes related offences or the properties the value of which corresponds to such proceeds;</a:t>
              </a:r>
            </a:p>
          </p:txBody>
        </p:sp>
        <p:grpSp>
          <p:nvGrpSpPr>
            <p:cNvPr id="15" name="Group 14"/>
            <p:cNvGrpSpPr/>
            <p:nvPr/>
          </p:nvGrpSpPr>
          <p:grpSpPr>
            <a:xfrm>
              <a:off x="2362200" y="2780546"/>
              <a:ext cx="237626" cy="237626"/>
              <a:chOff x="2609260" y="2989019"/>
              <a:chExt cx="475253" cy="475253"/>
            </a:xfrm>
          </p:grpSpPr>
          <p:sp>
            <p:nvSpPr>
              <p:cNvPr id="60" name="Oval 59"/>
              <p:cNvSpPr/>
              <p:nvPr/>
            </p:nvSpPr>
            <p:spPr>
              <a:xfrm>
                <a:off x="2609260" y="2989019"/>
                <a:ext cx="475253" cy="4752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a:endParaRPr>
              </a:p>
            </p:txBody>
          </p:sp>
          <p:sp>
            <p:nvSpPr>
              <p:cNvPr id="61" name="Freeform 60"/>
              <p:cNvSpPr>
                <a:spLocks/>
              </p:cNvSpPr>
              <p:nvPr/>
            </p:nvSpPr>
            <p:spPr bwMode="auto">
              <a:xfrm>
                <a:off x="2752030" y="3120652"/>
                <a:ext cx="189738" cy="19677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alibri Light"/>
                </a:endParaRPr>
              </a:p>
            </p:txBody>
          </p:sp>
        </p:grpSp>
      </p:grpSp>
      <p:pic>
        <p:nvPicPr>
          <p:cNvPr id="49" name="Picture 2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3483" y="6142405"/>
            <a:ext cx="627434" cy="627434"/>
          </a:xfrm>
          <a:prstGeom prst="rect">
            <a:avLst/>
          </a:prstGeom>
          <a:noFill/>
          <a:ln>
            <a:noFill/>
            <a:headEnd/>
            <a:tailEnd/>
          </a:ln>
        </p:spPr>
      </p:pic>
      <p:sp>
        <p:nvSpPr>
          <p:cNvPr id="50" name="TextBox 49"/>
          <p:cNvSpPr txBox="1">
            <a:spLocks noChangeArrowheads="1"/>
          </p:cNvSpPr>
          <p:nvPr/>
        </p:nvSpPr>
        <p:spPr bwMode="auto">
          <a:xfrm>
            <a:off x="914400" y="6282844"/>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bg1"/>
                </a:solidFill>
                <a:latin typeface="Lato Regular" charset="0"/>
              </a:rPr>
              <a:t>The Economic and</a:t>
            </a:r>
          </a:p>
          <a:p>
            <a:r>
              <a:rPr lang="en-US" sz="1000" b="1" dirty="0">
                <a:solidFill>
                  <a:schemeClr val="bg1"/>
                </a:solidFill>
                <a:latin typeface="Lato Regular" charset="0"/>
              </a:rPr>
              <a:t>Financial Crimes</a:t>
            </a:r>
            <a:r>
              <a:rPr lang="en-US" sz="1000" b="1" baseline="0" dirty="0">
                <a:solidFill>
                  <a:schemeClr val="bg1"/>
                </a:solidFill>
                <a:latin typeface="Lato Regular" charset="0"/>
              </a:rPr>
              <a:t> Commission</a:t>
            </a:r>
            <a:endParaRPr lang="id-ID" sz="1000" dirty="0">
              <a:solidFill>
                <a:schemeClr val="bg1"/>
              </a:solidFill>
              <a:latin typeface="Calibri Light" pitchFamily="34" charset="0"/>
            </a:endParaRPr>
          </a:p>
        </p:txBody>
      </p:sp>
    </p:spTree>
    <p:extLst>
      <p:ext uri="{BB962C8B-B14F-4D97-AF65-F5344CB8AC3E}">
        <p14:creationId xmlns:p14="http://schemas.microsoft.com/office/powerpoint/2010/main" val="425196181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26"/>
            <a:ext cx="9144000" cy="6856274"/>
          </a:xfrm>
          <a:prstGeom prst="rect">
            <a:avLst/>
          </a:prstGeom>
          <a:solidFill>
            <a:srgbClr val="19232E"/>
          </a:solidFill>
          <a:ln>
            <a:noFill/>
          </a:ln>
          <a:effectLst/>
        </p:spPr>
        <p:style>
          <a:lnRef idx="1">
            <a:schemeClr val="accent1"/>
          </a:lnRef>
          <a:fillRef idx="3">
            <a:schemeClr val="accent1"/>
          </a:fillRef>
          <a:effectRef idx="2">
            <a:schemeClr val="accent1"/>
          </a:effectRef>
          <a:fontRef idx="minor">
            <a:schemeClr val="lt1"/>
          </a:fontRef>
        </p:style>
        <p:txBody>
          <a:bodyPr lIns="102418" tIns="51209" rIns="102418" bIns="51209" rtlCol="0" anchor="ctr"/>
          <a:lstStyle/>
          <a:p>
            <a:pPr algn="ctr"/>
            <a:endParaRPr lang="en-US" dirty="0">
              <a:latin typeface="Calibri Light"/>
            </a:endParaRPr>
          </a:p>
        </p:txBody>
      </p:sp>
      <p:grpSp>
        <p:nvGrpSpPr>
          <p:cNvPr id="2" name="Group 23"/>
          <p:cNvGrpSpPr/>
          <p:nvPr/>
        </p:nvGrpSpPr>
        <p:grpSpPr>
          <a:xfrm>
            <a:off x="1326039" y="3912297"/>
            <a:ext cx="7311258" cy="923330"/>
            <a:chOff x="2362200" y="2531865"/>
            <a:chExt cx="6009598" cy="692500"/>
          </a:xfrm>
        </p:grpSpPr>
        <p:sp>
          <p:nvSpPr>
            <p:cNvPr id="14" name="Title 13"/>
            <p:cNvSpPr txBox="1">
              <a:spLocks/>
            </p:cNvSpPr>
            <p:nvPr/>
          </p:nvSpPr>
          <p:spPr>
            <a:xfrm>
              <a:off x="2704617" y="2531865"/>
              <a:ext cx="5667181" cy="69250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800" b="1" dirty="0">
                  <a:solidFill>
                    <a:schemeClr val="bg1"/>
                  </a:solidFill>
                </a:rPr>
                <a:t>The examination and investigation of all reported cases of economic and financial crimes with a view to identifying individuals, corporate bodies or groups involved;</a:t>
              </a:r>
            </a:p>
          </p:txBody>
        </p:sp>
        <p:grpSp>
          <p:nvGrpSpPr>
            <p:cNvPr id="3" name="Group 14"/>
            <p:cNvGrpSpPr/>
            <p:nvPr/>
          </p:nvGrpSpPr>
          <p:grpSpPr>
            <a:xfrm>
              <a:off x="2362200" y="2574800"/>
              <a:ext cx="237626" cy="237626"/>
              <a:chOff x="2609260" y="2577524"/>
              <a:chExt cx="475253" cy="475253"/>
            </a:xfrm>
          </p:grpSpPr>
          <p:sp>
            <p:nvSpPr>
              <p:cNvPr id="16" name="Oval 15"/>
              <p:cNvSpPr/>
              <p:nvPr/>
            </p:nvSpPr>
            <p:spPr>
              <a:xfrm>
                <a:off x="2609260" y="2577524"/>
                <a:ext cx="475253" cy="4752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a:endParaRPr>
              </a:p>
            </p:txBody>
          </p:sp>
          <p:sp>
            <p:nvSpPr>
              <p:cNvPr id="17" name="Freeform 16"/>
              <p:cNvSpPr>
                <a:spLocks/>
              </p:cNvSpPr>
              <p:nvPr/>
            </p:nvSpPr>
            <p:spPr bwMode="auto">
              <a:xfrm>
                <a:off x="2752031" y="2709159"/>
                <a:ext cx="189738" cy="196775"/>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alibri Light"/>
                </a:endParaRPr>
              </a:p>
            </p:txBody>
          </p:sp>
        </p:grpSp>
      </p:grpSp>
      <p:grpSp>
        <p:nvGrpSpPr>
          <p:cNvPr id="4" name="Group 24"/>
          <p:cNvGrpSpPr/>
          <p:nvPr/>
        </p:nvGrpSpPr>
        <p:grpSpPr>
          <a:xfrm>
            <a:off x="1326039" y="2681516"/>
            <a:ext cx="6888549" cy="1200331"/>
            <a:chOff x="2395730" y="1491403"/>
            <a:chExt cx="5557279" cy="900243"/>
          </a:xfrm>
        </p:grpSpPr>
        <p:sp>
          <p:nvSpPr>
            <p:cNvPr id="12" name="Title 13"/>
            <p:cNvSpPr txBox="1">
              <a:spLocks/>
            </p:cNvSpPr>
            <p:nvPr/>
          </p:nvSpPr>
          <p:spPr>
            <a:xfrm>
              <a:off x="2698276" y="1491403"/>
              <a:ext cx="5254733" cy="900243"/>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800" b="1" dirty="0">
                  <a:solidFill>
                    <a:schemeClr val="bg1"/>
                  </a:solidFill>
                </a:rPr>
                <a:t>The facilitation of rapid exchange of scientific and technical information and the conduct of joint operations geared towards the eradication of economic and financial crimes;</a:t>
              </a:r>
            </a:p>
          </p:txBody>
        </p:sp>
        <p:grpSp>
          <p:nvGrpSpPr>
            <p:cNvPr id="6" name="Group 17"/>
            <p:cNvGrpSpPr/>
            <p:nvPr/>
          </p:nvGrpSpPr>
          <p:grpSpPr>
            <a:xfrm>
              <a:off x="2395730" y="1531982"/>
              <a:ext cx="237626" cy="237626"/>
              <a:chOff x="2676325" y="2340646"/>
              <a:chExt cx="475253" cy="475259"/>
            </a:xfrm>
          </p:grpSpPr>
          <p:sp>
            <p:nvSpPr>
              <p:cNvPr id="19" name="Oval 18"/>
              <p:cNvSpPr/>
              <p:nvPr/>
            </p:nvSpPr>
            <p:spPr>
              <a:xfrm>
                <a:off x="2676325" y="2340646"/>
                <a:ext cx="475253" cy="4752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Calibri Light"/>
                </a:endParaRPr>
              </a:p>
            </p:txBody>
          </p:sp>
          <p:sp>
            <p:nvSpPr>
              <p:cNvPr id="20" name="Freeform 19"/>
              <p:cNvSpPr>
                <a:spLocks/>
              </p:cNvSpPr>
              <p:nvPr/>
            </p:nvSpPr>
            <p:spPr bwMode="auto">
              <a:xfrm>
                <a:off x="2819095" y="2472254"/>
                <a:ext cx="189738" cy="19677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b="1" dirty="0">
                  <a:solidFill>
                    <a:schemeClr val="bg1"/>
                  </a:solidFill>
                  <a:latin typeface="Calibri Light"/>
                </a:endParaRPr>
              </a:p>
            </p:txBody>
          </p:sp>
        </p:grpSp>
      </p:grpSp>
      <p:grpSp>
        <p:nvGrpSpPr>
          <p:cNvPr id="7" name="Group 25"/>
          <p:cNvGrpSpPr/>
          <p:nvPr/>
        </p:nvGrpSpPr>
        <p:grpSpPr>
          <a:xfrm>
            <a:off x="1326039" y="4933987"/>
            <a:ext cx="6392226" cy="923330"/>
            <a:chOff x="2362200" y="849527"/>
            <a:chExt cx="5028807" cy="692497"/>
          </a:xfrm>
        </p:grpSpPr>
        <p:sp>
          <p:nvSpPr>
            <p:cNvPr id="10" name="Title 13"/>
            <p:cNvSpPr txBox="1">
              <a:spLocks/>
            </p:cNvSpPr>
            <p:nvPr/>
          </p:nvSpPr>
          <p:spPr>
            <a:xfrm>
              <a:off x="2679351" y="849527"/>
              <a:ext cx="4711656" cy="692497"/>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800" b="1" dirty="0">
                  <a:solidFill>
                    <a:schemeClr val="bg1"/>
                  </a:solidFill>
                </a:rPr>
                <a:t>The determination of the extent of financial loss and such other losses by government, private individuals or organizations;</a:t>
              </a:r>
            </a:p>
          </p:txBody>
        </p:sp>
        <p:grpSp>
          <p:nvGrpSpPr>
            <p:cNvPr id="8" name="Group 20"/>
            <p:cNvGrpSpPr/>
            <p:nvPr/>
          </p:nvGrpSpPr>
          <p:grpSpPr>
            <a:xfrm>
              <a:off x="2362200" y="1010925"/>
              <a:ext cx="237626" cy="237626"/>
              <a:chOff x="2609260" y="2814445"/>
              <a:chExt cx="475253" cy="475253"/>
            </a:xfrm>
          </p:grpSpPr>
          <p:sp>
            <p:nvSpPr>
              <p:cNvPr id="22" name="Oval 21"/>
              <p:cNvSpPr/>
              <p:nvPr/>
            </p:nvSpPr>
            <p:spPr>
              <a:xfrm>
                <a:off x="2609260" y="2814445"/>
                <a:ext cx="475253" cy="4752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a:endParaRPr>
              </a:p>
            </p:txBody>
          </p:sp>
          <p:sp>
            <p:nvSpPr>
              <p:cNvPr id="23" name="Freeform 22"/>
              <p:cNvSpPr>
                <a:spLocks/>
              </p:cNvSpPr>
              <p:nvPr/>
            </p:nvSpPr>
            <p:spPr bwMode="auto">
              <a:xfrm>
                <a:off x="2752030" y="2946076"/>
                <a:ext cx="189738" cy="19677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alibri Light"/>
                </a:endParaRPr>
              </a:p>
            </p:txBody>
          </p:sp>
        </p:grpSp>
      </p:grpSp>
      <p:grpSp>
        <p:nvGrpSpPr>
          <p:cNvPr id="9" name="Group 72"/>
          <p:cNvGrpSpPr/>
          <p:nvPr/>
        </p:nvGrpSpPr>
        <p:grpSpPr>
          <a:xfrm>
            <a:off x="757129" y="342899"/>
            <a:ext cx="7853622" cy="567599"/>
            <a:chOff x="1739573" y="915359"/>
            <a:chExt cx="20937538" cy="1135198"/>
          </a:xfrm>
        </p:grpSpPr>
        <p:sp>
          <p:nvSpPr>
            <p:cNvPr id="74" name="TextBox 73"/>
            <p:cNvSpPr txBox="1"/>
            <p:nvPr/>
          </p:nvSpPr>
          <p:spPr>
            <a:xfrm>
              <a:off x="1739573" y="915359"/>
              <a:ext cx="20937538" cy="1046440"/>
            </a:xfrm>
            <a:prstGeom prst="rect">
              <a:avLst/>
            </a:prstGeom>
            <a:noFill/>
          </p:spPr>
          <p:txBody>
            <a:bodyPr wrap="square" rtlCol="0">
              <a:spAutoFit/>
            </a:bodyPr>
            <a:lstStyle/>
            <a:p>
              <a:pPr algn="ctr"/>
              <a:r>
                <a:rPr lang="en-US" sz="2800" b="1" dirty="0">
                  <a:solidFill>
                    <a:schemeClr val="bg1"/>
                  </a:solidFill>
                </a:rPr>
                <a:t>Functions of the Commission (Section 6)</a:t>
              </a:r>
              <a:endParaRPr lang="id-ID" sz="2800" b="1" dirty="0">
                <a:solidFill>
                  <a:schemeClr val="bg1"/>
                </a:solidFill>
                <a:latin typeface="Lato Regular"/>
                <a:cs typeface="Lato Regular"/>
              </a:endParaRPr>
            </a:p>
          </p:txBody>
        </p:sp>
        <p:grpSp>
          <p:nvGrpSpPr>
            <p:cNvPr id="11" name="Group 74"/>
            <p:cNvGrpSpPr/>
            <p:nvPr/>
          </p:nvGrpSpPr>
          <p:grpSpPr>
            <a:xfrm>
              <a:off x="10842089" y="1977406"/>
              <a:ext cx="2738812" cy="73151"/>
              <a:chOff x="1775295" y="2020905"/>
              <a:chExt cx="3631535" cy="45719"/>
            </a:xfrm>
          </p:grpSpPr>
          <p:sp>
            <p:nvSpPr>
              <p:cNvPr id="77" name="Rectangle 76"/>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8" name="Rectangle 77"/>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9" name="Rectangle 78"/>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0" name="Rectangle 79"/>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1" name="Rectangle 80"/>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2" name="Rectangle 81"/>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grpSp>
      <p:grpSp>
        <p:nvGrpSpPr>
          <p:cNvPr id="13" name="Group 23"/>
          <p:cNvGrpSpPr/>
          <p:nvPr/>
        </p:nvGrpSpPr>
        <p:grpSpPr>
          <a:xfrm>
            <a:off x="1313538" y="1167711"/>
            <a:ext cx="6901045" cy="1754326"/>
            <a:chOff x="2108573" y="467573"/>
            <a:chExt cx="5787856" cy="1315748"/>
          </a:xfrm>
        </p:grpSpPr>
        <p:sp>
          <p:nvSpPr>
            <p:cNvPr id="55" name="Title 13"/>
            <p:cNvSpPr txBox="1">
              <a:spLocks/>
            </p:cNvSpPr>
            <p:nvPr/>
          </p:nvSpPr>
          <p:spPr>
            <a:xfrm>
              <a:off x="2433584" y="467573"/>
              <a:ext cx="5462845" cy="1315748"/>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800" b="1" dirty="0">
                  <a:solidFill>
                    <a:schemeClr val="bg1"/>
                  </a:solidFill>
                </a:rPr>
                <a:t>The adoption of measures to identify, trace, freeze, confiscate or seize proceeds derived from terrorist activities, economic and financial crimes related offences or the properties the value of which corresponds to such proceeds;</a:t>
              </a:r>
            </a:p>
            <a:p>
              <a:endParaRPr lang="en-US" sz="1800" b="1" dirty="0">
                <a:solidFill>
                  <a:schemeClr val="bg1"/>
                </a:solidFill>
              </a:endParaRPr>
            </a:p>
          </p:txBody>
        </p:sp>
        <p:grpSp>
          <p:nvGrpSpPr>
            <p:cNvPr id="15" name="Group 14"/>
            <p:cNvGrpSpPr/>
            <p:nvPr/>
          </p:nvGrpSpPr>
          <p:grpSpPr>
            <a:xfrm>
              <a:off x="2108573" y="520848"/>
              <a:ext cx="237626" cy="237626"/>
              <a:chOff x="2102001" y="-1530386"/>
              <a:chExt cx="475252" cy="475253"/>
            </a:xfrm>
          </p:grpSpPr>
          <p:sp>
            <p:nvSpPr>
              <p:cNvPr id="60" name="Oval 59"/>
              <p:cNvSpPr/>
              <p:nvPr/>
            </p:nvSpPr>
            <p:spPr>
              <a:xfrm>
                <a:off x="2102001" y="-1530386"/>
                <a:ext cx="475252" cy="4752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a:endParaRPr>
              </a:p>
            </p:txBody>
          </p:sp>
          <p:sp>
            <p:nvSpPr>
              <p:cNvPr id="61" name="Freeform 60"/>
              <p:cNvSpPr>
                <a:spLocks/>
              </p:cNvSpPr>
              <p:nvPr/>
            </p:nvSpPr>
            <p:spPr bwMode="auto">
              <a:xfrm>
                <a:off x="2244768" y="-1398748"/>
                <a:ext cx="189738" cy="196775"/>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alibri Light"/>
                </a:endParaRPr>
              </a:p>
            </p:txBody>
          </p:sp>
        </p:grpSp>
      </p:grpSp>
      <p:pic>
        <p:nvPicPr>
          <p:cNvPr id="49" name="Picture 2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2244" y="6103162"/>
            <a:ext cx="627434" cy="627434"/>
          </a:xfrm>
          <a:prstGeom prst="rect">
            <a:avLst/>
          </a:prstGeom>
          <a:noFill/>
          <a:ln>
            <a:noFill/>
            <a:headEnd/>
            <a:tailEnd/>
          </a:ln>
        </p:spPr>
      </p:pic>
      <p:sp>
        <p:nvSpPr>
          <p:cNvPr id="34" name="TextBox 33"/>
          <p:cNvSpPr txBox="1">
            <a:spLocks noChangeArrowheads="1"/>
          </p:cNvSpPr>
          <p:nvPr/>
        </p:nvSpPr>
        <p:spPr bwMode="auto">
          <a:xfrm>
            <a:off x="914400" y="6282844"/>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bg1"/>
                </a:solidFill>
                <a:latin typeface="Lato Regular" charset="0"/>
              </a:rPr>
              <a:t>The Economic and</a:t>
            </a:r>
          </a:p>
          <a:p>
            <a:r>
              <a:rPr lang="en-US" sz="1000" b="1" dirty="0">
                <a:solidFill>
                  <a:schemeClr val="bg1"/>
                </a:solidFill>
                <a:latin typeface="Lato Regular" charset="0"/>
              </a:rPr>
              <a:t>Financial Crimes</a:t>
            </a:r>
            <a:r>
              <a:rPr lang="en-US" sz="1000" b="1" baseline="0" dirty="0">
                <a:solidFill>
                  <a:schemeClr val="bg1"/>
                </a:solidFill>
                <a:latin typeface="Lato Regular" charset="0"/>
              </a:rPr>
              <a:t> Commission</a:t>
            </a:r>
            <a:endParaRPr lang="id-ID" sz="1000" dirty="0">
              <a:solidFill>
                <a:schemeClr val="bg1"/>
              </a:solidFill>
              <a:latin typeface="Calibri Light" pitchFamily="34" charset="0"/>
            </a:endParaRPr>
          </a:p>
        </p:txBody>
      </p:sp>
    </p:spTree>
    <p:extLst>
      <p:ext uri="{BB962C8B-B14F-4D97-AF65-F5344CB8AC3E}">
        <p14:creationId xmlns:p14="http://schemas.microsoft.com/office/powerpoint/2010/main" val="37613016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26"/>
            <a:ext cx="9144000" cy="6856274"/>
          </a:xfrm>
          <a:prstGeom prst="rect">
            <a:avLst/>
          </a:prstGeom>
          <a:solidFill>
            <a:srgbClr val="19232E"/>
          </a:solidFill>
          <a:ln>
            <a:noFill/>
          </a:ln>
          <a:effectLst/>
        </p:spPr>
        <p:style>
          <a:lnRef idx="1">
            <a:schemeClr val="accent1"/>
          </a:lnRef>
          <a:fillRef idx="3">
            <a:schemeClr val="accent1"/>
          </a:fillRef>
          <a:effectRef idx="2">
            <a:schemeClr val="accent1"/>
          </a:effectRef>
          <a:fontRef idx="minor">
            <a:schemeClr val="lt1"/>
          </a:fontRef>
        </p:style>
        <p:txBody>
          <a:bodyPr lIns="102418" tIns="51209" rIns="102418" bIns="51209" rtlCol="0" anchor="ctr"/>
          <a:lstStyle/>
          <a:p>
            <a:pPr algn="ctr"/>
            <a:endParaRPr lang="en-US" dirty="0">
              <a:latin typeface="Calibri Light"/>
            </a:endParaRPr>
          </a:p>
        </p:txBody>
      </p:sp>
      <p:grpSp>
        <p:nvGrpSpPr>
          <p:cNvPr id="7" name="Group 25"/>
          <p:cNvGrpSpPr/>
          <p:nvPr/>
        </p:nvGrpSpPr>
        <p:grpSpPr>
          <a:xfrm>
            <a:off x="1159825" y="1026756"/>
            <a:ext cx="7622103" cy="4647426"/>
            <a:chOff x="68598" y="-414233"/>
            <a:chExt cx="5011342" cy="3643485"/>
          </a:xfrm>
        </p:grpSpPr>
        <p:sp>
          <p:nvSpPr>
            <p:cNvPr id="10" name="Title 13"/>
            <p:cNvSpPr txBox="1">
              <a:spLocks/>
            </p:cNvSpPr>
            <p:nvPr/>
          </p:nvSpPr>
          <p:spPr>
            <a:xfrm>
              <a:off x="368284" y="-414233"/>
              <a:ext cx="4711656" cy="364348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600" b="1" dirty="0">
                  <a:solidFill>
                    <a:schemeClr val="bg1"/>
                  </a:solidFill>
                </a:rPr>
                <a:t>Collaborating with government bodies both within and outside Nigeria carrying on functions wholly or in part analogous with those of the Commission concerning :</a:t>
              </a:r>
            </a:p>
            <a:p>
              <a:r>
                <a:rPr lang="en-US" sz="1600" b="1" dirty="0">
                  <a:solidFill>
                    <a:schemeClr val="bg1"/>
                  </a:solidFill>
                </a:rPr>
                <a:t>(</a:t>
              </a:r>
              <a:r>
                <a:rPr lang="en-US" sz="1600" b="1" dirty="0" err="1">
                  <a:solidFill>
                    <a:schemeClr val="bg1"/>
                  </a:solidFill>
                </a:rPr>
                <a:t>i</a:t>
              </a:r>
              <a:r>
                <a:rPr lang="en-US" sz="1600" b="1" dirty="0">
                  <a:solidFill>
                    <a:schemeClr val="bg1"/>
                  </a:solidFill>
                </a:rPr>
                <a:t>) the identification, determination, of the whereabouts and activities of persons suspected of being involved in economic and financial crimes, </a:t>
              </a:r>
            </a:p>
            <a:p>
              <a:r>
                <a:rPr lang="en-US" sz="1600" b="1" dirty="0">
                  <a:solidFill>
                    <a:schemeClr val="bg1"/>
                  </a:solidFill>
                </a:rPr>
                <a:t>(ii) the movement of proceeds or properties derived from the commission of economic and financial and other related crimes;</a:t>
              </a:r>
            </a:p>
            <a:p>
              <a:r>
                <a:rPr lang="en-US" sz="1600" b="1" dirty="0">
                  <a:solidFill>
                    <a:schemeClr val="bg1"/>
                  </a:solidFill>
                </a:rPr>
                <a:t> (iii) the exchange of personnel or other experts, (iv) the establishment and maintenance of a system for monitoring international economic and financial crimes in order to identify suspicious transactions and persons involved, </a:t>
              </a:r>
            </a:p>
            <a:p>
              <a:r>
                <a:rPr lang="en-US" sz="1600" b="1" dirty="0">
                  <a:solidFill>
                    <a:schemeClr val="bg1"/>
                  </a:solidFill>
                </a:rPr>
                <a:t>(v) maintaining data, statistics, records and reports on person, organizations, proceeds, properties, documents or other items or assets involved in economic and financial crimes; </a:t>
              </a:r>
            </a:p>
            <a:p>
              <a:r>
                <a:rPr lang="en-US" sz="1600" b="1" dirty="0">
                  <a:solidFill>
                    <a:schemeClr val="bg1"/>
                  </a:solidFill>
                </a:rPr>
                <a:t>(vi) </a:t>
              </a:r>
              <a:r>
                <a:rPr lang="en-US" sz="1400" b="1" dirty="0">
                  <a:solidFill>
                    <a:schemeClr val="bg1"/>
                  </a:solidFill>
                </a:rPr>
                <a:t>undertaking</a:t>
              </a:r>
              <a:r>
                <a:rPr lang="en-US" sz="1600" b="1" dirty="0">
                  <a:solidFill>
                    <a:schemeClr val="bg1"/>
                  </a:solidFill>
                </a:rPr>
                <a:t> research and similar works with a view to determining the manifestation, extent, magnitude, and effects of economic and financial crimes and advising government on appropriate intervention measures for combating</a:t>
              </a:r>
            </a:p>
          </p:txBody>
        </p:sp>
        <p:grpSp>
          <p:nvGrpSpPr>
            <p:cNvPr id="8" name="Group 20"/>
            <p:cNvGrpSpPr/>
            <p:nvPr/>
          </p:nvGrpSpPr>
          <p:grpSpPr>
            <a:xfrm>
              <a:off x="68598" y="-313235"/>
              <a:ext cx="237626" cy="237625"/>
              <a:chOff x="-1977954" y="166119"/>
              <a:chExt cx="475253" cy="475252"/>
            </a:xfrm>
          </p:grpSpPr>
          <p:sp>
            <p:nvSpPr>
              <p:cNvPr id="22" name="Oval 21"/>
              <p:cNvSpPr/>
              <p:nvPr/>
            </p:nvSpPr>
            <p:spPr>
              <a:xfrm>
                <a:off x="-1977954" y="166119"/>
                <a:ext cx="475253" cy="4752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a:endParaRPr>
              </a:p>
            </p:txBody>
          </p:sp>
          <p:sp>
            <p:nvSpPr>
              <p:cNvPr id="23" name="Freeform 22"/>
              <p:cNvSpPr>
                <a:spLocks/>
              </p:cNvSpPr>
              <p:nvPr/>
            </p:nvSpPr>
            <p:spPr bwMode="auto">
              <a:xfrm>
                <a:off x="-1835187" y="297745"/>
                <a:ext cx="189739" cy="19677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alibri Light"/>
                </a:endParaRPr>
              </a:p>
            </p:txBody>
          </p:sp>
        </p:grpSp>
      </p:grpSp>
      <p:grpSp>
        <p:nvGrpSpPr>
          <p:cNvPr id="9" name="Group 72"/>
          <p:cNvGrpSpPr/>
          <p:nvPr/>
        </p:nvGrpSpPr>
        <p:grpSpPr>
          <a:xfrm>
            <a:off x="757129" y="342899"/>
            <a:ext cx="7853622" cy="567599"/>
            <a:chOff x="1739573" y="915359"/>
            <a:chExt cx="20937538" cy="1135198"/>
          </a:xfrm>
        </p:grpSpPr>
        <p:sp>
          <p:nvSpPr>
            <p:cNvPr id="74" name="TextBox 73"/>
            <p:cNvSpPr txBox="1"/>
            <p:nvPr/>
          </p:nvSpPr>
          <p:spPr>
            <a:xfrm>
              <a:off x="1739573" y="915359"/>
              <a:ext cx="20937538" cy="1046440"/>
            </a:xfrm>
            <a:prstGeom prst="rect">
              <a:avLst/>
            </a:prstGeom>
            <a:noFill/>
          </p:spPr>
          <p:txBody>
            <a:bodyPr wrap="square" rtlCol="0">
              <a:spAutoFit/>
            </a:bodyPr>
            <a:lstStyle/>
            <a:p>
              <a:pPr algn="ctr"/>
              <a:r>
                <a:rPr lang="en-US" sz="2800" b="1" dirty="0">
                  <a:solidFill>
                    <a:schemeClr val="bg1"/>
                  </a:solidFill>
                </a:rPr>
                <a:t>Functions of the Commission (Section 6)</a:t>
              </a:r>
              <a:endParaRPr lang="id-ID" sz="2800" b="1" dirty="0">
                <a:solidFill>
                  <a:schemeClr val="bg1"/>
                </a:solidFill>
                <a:latin typeface="Lato Regular"/>
                <a:cs typeface="Lato Regular"/>
              </a:endParaRPr>
            </a:p>
          </p:txBody>
        </p:sp>
        <p:grpSp>
          <p:nvGrpSpPr>
            <p:cNvPr id="11" name="Group 74"/>
            <p:cNvGrpSpPr/>
            <p:nvPr/>
          </p:nvGrpSpPr>
          <p:grpSpPr>
            <a:xfrm>
              <a:off x="10842089" y="1977406"/>
              <a:ext cx="2738812" cy="73151"/>
              <a:chOff x="1775295" y="2020905"/>
              <a:chExt cx="3631535" cy="45719"/>
            </a:xfrm>
          </p:grpSpPr>
          <p:sp>
            <p:nvSpPr>
              <p:cNvPr id="77" name="Rectangle 76"/>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8" name="Rectangle 77"/>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9" name="Rectangle 78"/>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0" name="Rectangle 79"/>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1" name="Rectangle 80"/>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2" name="Rectangle 81"/>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grpSp>
      <p:pic>
        <p:nvPicPr>
          <p:cNvPr id="49" name="Picture 2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3483" y="6142405"/>
            <a:ext cx="627434" cy="627434"/>
          </a:xfrm>
          <a:prstGeom prst="rect">
            <a:avLst/>
          </a:prstGeom>
          <a:noFill/>
          <a:ln>
            <a:noFill/>
            <a:headEnd/>
            <a:tailEnd/>
          </a:ln>
        </p:spPr>
      </p:pic>
      <p:sp>
        <p:nvSpPr>
          <p:cNvPr id="34" name="TextBox 33"/>
          <p:cNvSpPr txBox="1">
            <a:spLocks noChangeArrowheads="1"/>
          </p:cNvSpPr>
          <p:nvPr/>
        </p:nvSpPr>
        <p:spPr bwMode="auto">
          <a:xfrm>
            <a:off x="914400" y="6282844"/>
            <a:ext cx="2057241" cy="346556"/>
          </a:xfrm>
          <a:prstGeom prst="rect">
            <a:avLst/>
          </a:prstGeom>
          <a:noFill/>
          <a:ln w="9525">
            <a:noFill/>
            <a:miter lim="800000"/>
            <a:headEnd/>
            <a:tailEnd/>
          </a:ln>
        </p:spPr>
        <p:txBody>
          <a:bodyPr wrap="square" lIns="38405" tIns="19202" rIns="38405" bIns="19202">
            <a:spAutoFit/>
          </a:bodyPr>
          <a:lstStyle/>
          <a:p>
            <a:r>
              <a:rPr lang="en-US" sz="1000" b="1" dirty="0">
                <a:solidFill>
                  <a:schemeClr val="bg1"/>
                </a:solidFill>
                <a:latin typeface="Lato Regular" charset="0"/>
              </a:rPr>
              <a:t>The Economic and</a:t>
            </a:r>
          </a:p>
          <a:p>
            <a:r>
              <a:rPr lang="en-US" sz="1000" b="1" dirty="0">
                <a:solidFill>
                  <a:schemeClr val="bg1"/>
                </a:solidFill>
                <a:latin typeface="Lato Regular" charset="0"/>
              </a:rPr>
              <a:t>Financial Crimes</a:t>
            </a:r>
            <a:r>
              <a:rPr lang="en-US" sz="1000" b="1" baseline="0" dirty="0">
                <a:solidFill>
                  <a:schemeClr val="bg1"/>
                </a:solidFill>
                <a:latin typeface="Lato Regular" charset="0"/>
              </a:rPr>
              <a:t> Commission</a:t>
            </a:r>
            <a:endParaRPr lang="id-ID" sz="1000" dirty="0">
              <a:solidFill>
                <a:schemeClr val="bg1"/>
              </a:solidFill>
              <a:latin typeface="Calibri Light" pitchFamily="34" charset="0"/>
            </a:endParaRPr>
          </a:p>
        </p:txBody>
      </p:sp>
    </p:spTree>
    <p:extLst>
      <p:ext uri="{BB962C8B-B14F-4D97-AF65-F5344CB8AC3E}">
        <p14:creationId xmlns:p14="http://schemas.microsoft.com/office/powerpoint/2010/main" val="257732878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26"/>
            <a:ext cx="9144000" cy="6856274"/>
          </a:xfrm>
          <a:prstGeom prst="rect">
            <a:avLst/>
          </a:prstGeom>
          <a:solidFill>
            <a:srgbClr val="19232E"/>
          </a:solidFill>
          <a:ln>
            <a:noFill/>
          </a:ln>
          <a:effectLst/>
        </p:spPr>
        <p:style>
          <a:lnRef idx="1">
            <a:schemeClr val="accent1"/>
          </a:lnRef>
          <a:fillRef idx="3">
            <a:schemeClr val="accent1"/>
          </a:fillRef>
          <a:effectRef idx="2">
            <a:schemeClr val="accent1"/>
          </a:effectRef>
          <a:fontRef idx="minor">
            <a:schemeClr val="lt1"/>
          </a:fontRef>
        </p:style>
        <p:txBody>
          <a:bodyPr lIns="102418" tIns="51209" rIns="102418" bIns="51209" rtlCol="0" anchor="ctr"/>
          <a:lstStyle/>
          <a:p>
            <a:pPr algn="ctr"/>
            <a:endParaRPr lang="en-US" dirty="0">
              <a:latin typeface="Calibri Light"/>
            </a:endParaRPr>
          </a:p>
        </p:txBody>
      </p:sp>
      <p:grpSp>
        <p:nvGrpSpPr>
          <p:cNvPr id="2" name="Group 23"/>
          <p:cNvGrpSpPr/>
          <p:nvPr/>
        </p:nvGrpSpPr>
        <p:grpSpPr>
          <a:xfrm>
            <a:off x="1410264" y="3599817"/>
            <a:ext cx="7337190" cy="1200329"/>
            <a:chOff x="2459699" y="2931177"/>
            <a:chExt cx="6030913" cy="900250"/>
          </a:xfrm>
        </p:grpSpPr>
        <p:sp>
          <p:nvSpPr>
            <p:cNvPr id="14" name="Title 13"/>
            <p:cNvSpPr txBox="1">
              <a:spLocks/>
            </p:cNvSpPr>
            <p:nvPr/>
          </p:nvSpPr>
          <p:spPr>
            <a:xfrm>
              <a:off x="2823431" y="2931177"/>
              <a:ext cx="5667181" cy="90025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800" b="1" dirty="0">
                  <a:solidFill>
                    <a:schemeClr val="bg1"/>
                  </a:solidFill>
                </a:rPr>
                <a:t>Taking charge of, supervising, controlling, coordinating all the responsibilities, functions and activities relating to the current investigation and prosecution of all offenses connected with or relating to economic and financial crimes;</a:t>
              </a:r>
            </a:p>
          </p:txBody>
        </p:sp>
        <p:grpSp>
          <p:nvGrpSpPr>
            <p:cNvPr id="3" name="Group 14"/>
            <p:cNvGrpSpPr/>
            <p:nvPr/>
          </p:nvGrpSpPr>
          <p:grpSpPr>
            <a:xfrm>
              <a:off x="2459699" y="2974050"/>
              <a:ext cx="237626" cy="237626"/>
              <a:chOff x="2804257" y="3376025"/>
              <a:chExt cx="475253" cy="475253"/>
            </a:xfrm>
          </p:grpSpPr>
          <p:sp>
            <p:nvSpPr>
              <p:cNvPr id="16" name="Oval 15"/>
              <p:cNvSpPr/>
              <p:nvPr/>
            </p:nvSpPr>
            <p:spPr>
              <a:xfrm>
                <a:off x="2804257" y="3376025"/>
                <a:ext cx="475253" cy="4752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a:endParaRPr>
              </a:p>
            </p:txBody>
          </p:sp>
          <p:sp>
            <p:nvSpPr>
              <p:cNvPr id="17" name="Freeform 16"/>
              <p:cNvSpPr>
                <a:spLocks/>
              </p:cNvSpPr>
              <p:nvPr/>
            </p:nvSpPr>
            <p:spPr bwMode="auto">
              <a:xfrm>
                <a:off x="2947028" y="3507662"/>
                <a:ext cx="189738" cy="19677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alibri Light"/>
                </a:endParaRPr>
              </a:p>
            </p:txBody>
          </p:sp>
        </p:grpSp>
      </p:grpSp>
      <p:grpSp>
        <p:nvGrpSpPr>
          <p:cNvPr id="4" name="Group 24"/>
          <p:cNvGrpSpPr/>
          <p:nvPr/>
        </p:nvGrpSpPr>
        <p:grpSpPr>
          <a:xfrm>
            <a:off x="1395832" y="2570334"/>
            <a:ext cx="6970469" cy="923330"/>
            <a:chOff x="2435403" y="2082172"/>
            <a:chExt cx="5623370" cy="692495"/>
          </a:xfrm>
        </p:grpSpPr>
        <p:sp>
          <p:nvSpPr>
            <p:cNvPr id="12" name="Title 13"/>
            <p:cNvSpPr txBox="1">
              <a:spLocks/>
            </p:cNvSpPr>
            <p:nvPr/>
          </p:nvSpPr>
          <p:spPr>
            <a:xfrm>
              <a:off x="2804040" y="2082172"/>
              <a:ext cx="5254733" cy="69249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800" b="1" dirty="0">
                  <a:solidFill>
                    <a:schemeClr val="bg1"/>
                  </a:solidFill>
                </a:rPr>
                <a:t>The collection of all reports relating suspicious financial transactions, </a:t>
              </a:r>
              <a:r>
                <a:rPr lang="en-US" sz="1800" b="1" dirty="0" err="1">
                  <a:solidFill>
                    <a:schemeClr val="bg1"/>
                  </a:solidFill>
                </a:rPr>
                <a:t>analyse</a:t>
              </a:r>
              <a:r>
                <a:rPr lang="en-US" sz="1800" b="1" dirty="0">
                  <a:solidFill>
                    <a:schemeClr val="bg1"/>
                  </a:solidFill>
                </a:rPr>
                <a:t> and disseminate to all relevant Government agencies;</a:t>
              </a:r>
            </a:p>
          </p:txBody>
        </p:sp>
        <p:grpSp>
          <p:nvGrpSpPr>
            <p:cNvPr id="6" name="Group 17"/>
            <p:cNvGrpSpPr/>
            <p:nvPr/>
          </p:nvGrpSpPr>
          <p:grpSpPr>
            <a:xfrm>
              <a:off x="2435403" y="2139449"/>
              <a:ext cx="237626" cy="237626"/>
              <a:chOff x="2755666" y="3555600"/>
              <a:chExt cx="475253" cy="475259"/>
            </a:xfrm>
          </p:grpSpPr>
          <p:sp>
            <p:nvSpPr>
              <p:cNvPr id="19" name="Oval 18"/>
              <p:cNvSpPr/>
              <p:nvPr/>
            </p:nvSpPr>
            <p:spPr>
              <a:xfrm>
                <a:off x="2755666" y="3555600"/>
                <a:ext cx="475253" cy="4752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a:endParaRPr>
              </a:p>
            </p:txBody>
          </p:sp>
          <p:sp>
            <p:nvSpPr>
              <p:cNvPr id="20" name="Freeform 19"/>
              <p:cNvSpPr>
                <a:spLocks/>
              </p:cNvSpPr>
              <p:nvPr/>
            </p:nvSpPr>
            <p:spPr bwMode="auto">
              <a:xfrm>
                <a:off x="2898436" y="3687211"/>
                <a:ext cx="189738" cy="19677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alibri Light"/>
                </a:endParaRPr>
              </a:p>
            </p:txBody>
          </p:sp>
        </p:grpSp>
      </p:grpSp>
      <p:grpSp>
        <p:nvGrpSpPr>
          <p:cNvPr id="7" name="Group 25"/>
          <p:cNvGrpSpPr/>
          <p:nvPr/>
        </p:nvGrpSpPr>
        <p:grpSpPr>
          <a:xfrm>
            <a:off x="1419117" y="1325626"/>
            <a:ext cx="6415131" cy="1200329"/>
            <a:chOff x="2336040" y="1013580"/>
            <a:chExt cx="5046827" cy="900246"/>
          </a:xfrm>
        </p:grpSpPr>
        <p:sp>
          <p:nvSpPr>
            <p:cNvPr id="10" name="Title 13"/>
            <p:cNvSpPr txBox="1">
              <a:spLocks/>
            </p:cNvSpPr>
            <p:nvPr/>
          </p:nvSpPr>
          <p:spPr>
            <a:xfrm>
              <a:off x="2671211" y="1013580"/>
              <a:ext cx="4711656" cy="900246"/>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800" b="1" dirty="0">
                  <a:solidFill>
                    <a:schemeClr val="bg1"/>
                  </a:solidFill>
                </a:rPr>
                <a:t>Dealing with matters connected with the extradition, deportation and mutual legal or other assistance between Nigeria and any other country involving Economic and Financial Crimes;</a:t>
              </a:r>
            </a:p>
          </p:txBody>
        </p:sp>
        <p:grpSp>
          <p:nvGrpSpPr>
            <p:cNvPr id="8" name="Group 20"/>
            <p:cNvGrpSpPr/>
            <p:nvPr/>
          </p:nvGrpSpPr>
          <p:grpSpPr>
            <a:xfrm>
              <a:off x="2336040" y="1085742"/>
              <a:ext cx="237626" cy="237626"/>
              <a:chOff x="2556940" y="2964079"/>
              <a:chExt cx="475253" cy="475253"/>
            </a:xfrm>
          </p:grpSpPr>
          <p:sp>
            <p:nvSpPr>
              <p:cNvPr id="22" name="Oval 21"/>
              <p:cNvSpPr/>
              <p:nvPr/>
            </p:nvSpPr>
            <p:spPr>
              <a:xfrm>
                <a:off x="2556940" y="2964079"/>
                <a:ext cx="475253" cy="4752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a:endParaRPr>
              </a:p>
            </p:txBody>
          </p:sp>
          <p:sp>
            <p:nvSpPr>
              <p:cNvPr id="23" name="Freeform 22"/>
              <p:cNvSpPr>
                <a:spLocks/>
              </p:cNvSpPr>
              <p:nvPr/>
            </p:nvSpPr>
            <p:spPr bwMode="auto">
              <a:xfrm>
                <a:off x="2699710" y="3095710"/>
                <a:ext cx="189738" cy="19677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alibri Light"/>
                </a:endParaRPr>
              </a:p>
            </p:txBody>
          </p:sp>
        </p:grpSp>
      </p:grpSp>
      <p:grpSp>
        <p:nvGrpSpPr>
          <p:cNvPr id="9" name="Group 72"/>
          <p:cNvGrpSpPr/>
          <p:nvPr/>
        </p:nvGrpSpPr>
        <p:grpSpPr>
          <a:xfrm>
            <a:off x="-1478613" y="342899"/>
            <a:ext cx="10089364" cy="4899016"/>
            <a:chOff x="-4220853" y="915359"/>
            <a:chExt cx="26897964" cy="9798032"/>
          </a:xfrm>
        </p:grpSpPr>
        <p:sp>
          <p:nvSpPr>
            <p:cNvPr id="74" name="TextBox 73"/>
            <p:cNvSpPr txBox="1"/>
            <p:nvPr/>
          </p:nvSpPr>
          <p:spPr>
            <a:xfrm>
              <a:off x="1739573" y="915359"/>
              <a:ext cx="20937538" cy="1046440"/>
            </a:xfrm>
            <a:prstGeom prst="rect">
              <a:avLst/>
            </a:prstGeom>
            <a:noFill/>
          </p:spPr>
          <p:txBody>
            <a:bodyPr wrap="square" rtlCol="0">
              <a:spAutoFit/>
            </a:bodyPr>
            <a:lstStyle/>
            <a:p>
              <a:pPr algn="ctr"/>
              <a:r>
                <a:rPr lang="en-US" sz="2800" b="1" dirty="0">
                  <a:solidFill>
                    <a:schemeClr val="bg1"/>
                  </a:solidFill>
                </a:rPr>
                <a:t>Functions of the Commission (Section 6)</a:t>
              </a:r>
              <a:endParaRPr lang="id-ID" sz="2800" b="1" dirty="0">
                <a:solidFill>
                  <a:schemeClr val="bg1"/>
                </a:solidFill>
                <a:latin typeface="Lato Regular"/>
                <a:cs typeface="Lato Regular"/>
              </a:endParaRPr>
            </a:p>
          </p:txBody>
        </p:sp>
        <p:grpSp>
          <p:nvGrpSpPr>
            <p:cNvPr id="11" name="Group 74"/>
            <p:cNvGrpSpPr/>
            <p:nvPr/>
          </p:nvGrpSpPr>
          <p:grpSpPr>
            <a:xfrm>
              <a:off x="10842089" y="1977406"/>
              <a:ext cx="2738812" cy="73151"/>
              <a:chOff x="1775295" y="2020905"/>
              <a:chExt cx="3631535" cy="45719"/>
            </a:xfrm>
          </p:grpSpPr>
          <p:sp>
            <p:nvSpPr>
              <p:cNvPr id="77" name="Rectangle 76"/>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8" name="Rectangle 77"/>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9" name="Rectangle 78"/>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0" name="Rectangle 79"/>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1" name="Rectangle 80"/>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2" name="Rectangle 81"/>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sp>
          <p:nvSpPr>
            <p:cNvPr id="76" name="TextBox 75"/>
            <p:cNvSpPr txBox="1"/>
            <p:nvPr/>
          </p:nvSpPr>
          <p:spPr>
            <a:xfrm>
              <a:off x="-4220853" y="9974727"/>
              <a:ext cx="20937538" cy="738664"/>
            </a:xfrm>
            <a:prstGeom prst="rect">
              <a:avLst/>
            </a:prstGeom>
            <a:noFill/>
          </p:spPr>
          <p:txBody>
            <a:bodyPr wrap="square" rtlCol="0">
              <a:spAutoFit/>
            </a:bodyPr>
            <a:lstStyle/>
            <a:p>
              <a:pPr lvl="0" algn="ctr"/>
              <a:r>
                <a:rPr lang="en-US" sz="1800" dirty="0">
                  <a:solidFill>
                    <a:schemeClr val="bg1"/>
                  </a:solidFill>
                </a:rPr>
                <a:t>:</a:t>
              </a:r>
              <a:r>
                <a:rPr lang="en-US" sz="1800" b="1" dirty="0">
                  <a:solidFill>
                    <a:schemeClr val="bg1"/>
                  </a:solidFill>
                </a:rPr>
                <a:t> </a:t>
              </a:r>
              <a:endParaRPr lang="en-US" sz="1800" dirty="0">
                <a:solidFill>
                  <a:schemeClr val="bg1"/>
                </a:solidFill>
              </a:endParaRPr>
            </a:p>
          </p:txBody>
        </p:sp>
      </p:grpSp>
      <p:grpSp>
        <p:nvGrpSpPr>
          <p:cNvPr id="13" name="Group 23"/>
          <p:cNvGrpSpPr/>
          <p:nvPr/>
        </p:nvGrpSpPr>
        <p:grpSpPr>
          <a:xfrm>
            <a:off x="1439070" y="4906297"/>
            <a:ext cx="6927233" cy="646331"/>
            <a:chOff x="2364612" y="3038872"/>
            <a:chExt cx="5809820" cy="484750"/>
          </a:xfrm>
        </p:grpSpPr>
        <p:sp>
          <p:nvSpPr>
            <p:cNvPr id="55" name="Title 13"/>
            <p:cNvSpPr txBox="1">
              <a:spLocks/>
            </p:cNvSpPr>
            <p:nvPr/>
          </p:nvSpPr>
          <p:spPr>
            <a:xfrm>
              <a:off x="2711587" y="3038872"/>
              <a:ext cx="5462845" cy="48475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800" b="1" dirty="0">
                  <a:solidFill>
                    <a:schemeClr val="bg1"/>
                  </a:solidFill>
                </a:rPr>
                <a:t>The coordination of all existing economic and financial crimes, investigating units in Nigeria;</a:t>
              </a:r>
            </a:p>
          </p:txBody>
        </p:sp>
        <p:grpSp>
          <p:nvGrpSpPr>
            <p:cNvPr id="15" name="Group 14"/>
            <p:cNvGrpSpPr/>
            <p:nvPr/>
          </p:nvGrpSpPr>
          <p:grpSpPr>
            <a:xfrm>
              <a:off x="2364612" y="3062186"/>
              <a:ext cx="237626" cy="237626"/>
              <a:chOff x="2614084" y="3552300"/>
              <a:chExt cx="475253" cy="475253"/>
            </a:xfrm>
          </p:grpSpPr>
          <p:sp>
            <p:nvSpPr>
              <p:cNvPr id="60" name="Oval 59"/>
              <p:cNvSpPr/>
              <p:nvPr/>
            </p:nvSpPr>
            <p:spPr>
              <a:xfrm>
                <a:off x="2614084" y="3552300"/>
                <a:ext cx="475253" cy="4752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a:endParaRPr>
              </a:p>
            </p:txBody>
          </p:sp>
          <p:sp>
            <p:nvSpPr>
              <p:cNvPr id="61" name="Freeform 60"/>
              <p:cNvSpPr>
                <a:spLocks/>
              </p:cNvSpPr>
              <p:nvPr/>
            </p:nvSpPr>
            <p:spPr bwMode="auto">
              <a:xfrm>
                <a:off x="2756855" y="3683933"/>
                <a:ext cx="189738" cy="196775"/>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alibri Light"/>
                </a:endParaRPr>
              </a:p>
            </p:txBody>
          </p:sp>
        </p:grpSp>
      </p:grpSp>
      <p:pic>
        <p:nvPicPr>
          <p:cNvPr id="49" name="Picture 2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4169" y="6023113"/>
            <a:ext cx="627434" cy="627434"/>
          </a:xfrm>
          <a:prstGeom prst="rect">
            <a:avLst/>
          </a:prstGeom>
          <a:noFill/>
          <a:ln>
            <a:noFill/>
            <a:headEnd/>
            <a:tailEnd/>
          </a:ln>
        </p:spPr>
      </p:pic>
    </p:spTree>
    <p:extLst>
      <p:ext uri="{BB962C8B-B14F-4D97-AF65-F5344CB8AC3E}">
        <p14:creationId xmlns:p14="http://schemas.microsoft.com/office/powerpoint/2010/main" val="1138929800"/>
      </p:ext>
    </p:extLst>
  </p:cSld>
  <p:clrMapOvr>
    <a:masterClrMapping/>
  </p:clrMapOvr>
  <p:transition spd="med">
    <p:fade/>
  </p:transition>
</p:sld>
</file>

<file path=ppt/theme/theme1.xml><?xml version="1.0" encoding="utf-8"?>
<a:theme xmlns:a="http://schemas.openxmlformats.org/drawingml/2006/main" name="Default Theme">
  <a:themeElements>
    <a:clrScheme name="Custom 1">
      <a:dk1>
        <a:srgbClr val="737572"/>
      </a:dk1>
      <a:lt1>
        <a:sysClr val="window" lastClr="FFFFFF"/>
      </a:lt1>
      <a:dk2>
        <a:srgbClr val="FF0000"/>
      </a:dk2>
      <a:lt2>
        <a:srgbClr val="FFFFFF"/>
      </a:lt2>
      <a:accent1>
        <a:srgbClr val="BF0000"/>
      </a:accent1>
      <a:accent2>
        <a:srgbClr val="7C8185"/>
      </a:accent2>
      <a:accent3>
        <a:srgbClr val="FF6566"/>
      </a:accent3>
      <a:accent4>
        <a:srgbClr val="7C8185"/>
      </a:accent4>
      <a:accent5>
        <a:srgbClr val="BF0000"/>
      </a:accent5>
      <a:accent6>
        <a:srgbClr val="AAACAA"/>
      </a:accent6>
      <a:hlink>
        <a:srgbClr val="393A39"/>
      </a:hlink>
      <a:folHlink>
        <a:srgbClr val="FFFFFF"/>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18918</TotalTime>
  <Words>2958</Words>
  <Application>Microsoft Office PowerPoint</Application>
  <PresentationFormat>On-screen Show (4:3)</PresentationFormat>
  <Paragraphs>604</Paragraphs>
  <Slides>28</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Calibri Light</vt:lpstr>
      <vt:lpstr>Century Gothic</vt:lpstr>
      <vt:lpstr>Lato</vt:lpstr>
      <vt:lpstr>Lato Light</vt:lpstr>
      <vt:lpstr>Lato Regular</vt:lpstr>
      <vt:lpstr>Source Sans Pro Light</vt:lpstr>
      <vt:lpstr>Wingdings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Jetfabrik</dc:creator>
  <cp:lastModifiedBy>Naomi Tietie</cp:lastModifiedBy>
  <cp:revision>3265</cp:revision>
  <cp:lastPrinted>2022-01-19T18:27:01Z</cp:lastPrinted>
  <dcterms:created xsi:type="dcterms:W3CDTF">2014-11-12T21:47:38Z</dcterms:created>
  <dcterms:modified xsi:type="dcterms:W3CDTF">2022-01-20T11:40:07Z</dcterms:modified>
</cp:coreProperties>
</file>