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60" r:id="rId2"/>
    <p:sldId id="2719" r:id="rId3"/>
    <p:sldId id="2929" r:id="rId4"/>
    <p:sldId id="2937" r:id="rId5"/>
    <p:sldId id="2918" r:id="rId6"/>
    <p:sldId id="2921" r:id="rId7"/>
    <p:sldId id="2938" r:id="rId8"/>
    <p:sldId id="2723" r:id="rId9"/>
    <p:sldId id="2928" r:id="rId10"/>
    <p:sldId id="2603" r:id="rId11"/>
    <p:sldId id="2934"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1DD"/>
    <a:srgbClr val="E2F0D9"/>
    <a:srgbClr val="3E5020"/>
    <a:srgbClr val="598C3A"/>
    <a:srgbClr val="00B050"/>
    <a:srgbClr val="FFFFFF"/>
    <a:srgbClr val="82BC66"/>
    <a:srgbClr val="89D5EE"/>
    <a:srgbClr val="A1DB90"/>
    <a:srgbClr val="85BD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9" autoAdjust="0"/>
    <p:restoredTop sz="92422"/>
  </p:normalViewPr>
  <p:slideViewPr>
    <p:cSldViewPr snapToGrid="0">
      <p:cViewPr varScale="1">
        <p:scale>
          <a:sx n="64" d="100"/>
          <a:sy n="64" d="100"/>
        </p:scale>
        <p:origin x="816" y="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4A77A-6EB6-024A-B230-9C4C0DE6CF48}" type="doc">
      <dgm:prSet loTypeId="urn:microsoft.com/office/officeart/2005/8/layout/hChevron3" loCatId="" qsTypeId="urn:microsoft.com/office/officeart/2005/8/quickstyle/simple1" qsCatId="simple" csTypeId="urn:microsoft.com/office/officeart/2005/8/colors/accent1_2" csCatId="accent1" phldr="1"/>
      <dgm:spPr/>
    </dgm:pt>
    <dgm:pt modelId="{8EA5A6B1-7CEB-7D44-B71C-CFC9B6F698ED}">
      <dgm:prSet phldrT="[Text]" custT="1"/>
      <dgm:spPr>
        <a:solidFill>
          <a:schemeClr val="accent6">
            <a:lumMod val="75000"/>
          </a:schemeClr>
        </a:solidFill>
      </dgm:spPr>
      <dgm:t>
        <a:bodyPr/>
        <a:lstStyle/>
        <a:p>
          <a:pPr>
            <a:lnSpc>
              <a:spcPts val="1200"/>
            </a:lnSpc>
          </a:pPr>
          <a:endParaRPr lang="en-GB" sz="1600" dirty="0"/>
        </a:p>
      </dgm:t>
    </dgm:pt>
    <dgm:pt modelId="{BB322011-F377-9C43-A22A-CD6130AF5C0E}" type="parTrans" cxnId="{02706B81-A424-2C4A-BD1E-DA2162D913C0}">
      <dgm:prSet/>
      <dgm:spPr/>
      <dgm:t>
        <a:bodyPr/>
        <a:lstStyle/>
        <a:p>
          <a:endParaRPr lang="en-GB"/>
        </a:p>
      </dgm:t>
    </dgm:pt>
    <dgm:pt modelId="{A96595F4-8E9D-8F4F-BBF0-19DCD818BC2C}" type="sibTrans" cxnId="{02706B81-A424-2C4A-BD1E-DA2162D913C0}">
      <dgm:prSet/>
      <dgm:spPr/>
      <dgm:t>
        <a:bodyPr/>
        <a:lstStyle/>
        <a:p>
          <a:endParaRPr lang="en-GB"/>
        </a:p>
      </dgm:t>
    </dgm:pt>
    <dgm:pt modelId="{9A5AF9CF-1CF7-2641-8CAB-BC0BEAEAB9CB}">
      <dgm:prSet phldrT="[Text]" custT="1"/>
      <dgm:spPr>
        <a:solidFill>
          <a:schemeClr val="accent6">
            <a:lumMod val="75000"/>
          </a:schemeClr>
        </a:solidFill>
        <a:ln>
          <a:solidFill>
            <a:schemeClr val="accent6">
              <a:lumMod val="60000"/>
              <a:lumOff val="40000"/>
            </a:schemeClr>
          </a:solidFill>
        </a:ln>
      </dgm:spPr>
      <dgm:t>
        <a:bodyPr/>
        <a:lstStyle/>
        <a:p>
          <a:endParaRPr lang="en-GB" sz="1600" dirty="0"/>
        </a:p>
      </dgm:t>
    </dgm:pt>
    <dgm:pt modelId="{647DBBC1-C6AA-2442-AD4C-F81E3CD6FAC1}" type="parTrans" cxnId="{7772EC10-D1C0-6444-BFD6-9F646FA88EAD}">
      <dgm:prSet/>
      <dgm:spPr/>
      <dgm:t>
        <a:bodyPr/>
        <a:lstStyle/>
        <a:p>
          <a:endParaRPr lang="en-GB"/>
        </a:p>
      </dgm:t>
    </dgm:pt>
    <dgm:pt modelId="{C7D35003-BB9D-8843-8DE7-282AA719A9F3}" type="sibTrans" cxnId="{7772EC10-D1C0-6444-BFD6-9F646FA88EAD}">
      <dgm:prSet/>
      <dgm:spPr/>
      <dgm:t>
        <a:bodyPr/>
        <a:lstStyle/>
        <a:p>
          <a:endParaRPr lang="en-GB"/>
        </a:p>
      </dgm:t>
    </dgm:pt>
    <dgm:pt modelId="{430D59EE-1210-5E4E-A4A7-9EEB14A365A7}">
      <dgm:prSet phldrT="[Text]" custT="1"/>
      <dgm:spPr>
        <a:solidFill>
          <a:schemeClr val="accent4">
            <a:lumMod val="75000"/>
          </a:schemeClr>
        </a:solidFill>
      </dgm:spPr>
      <dgm:t>
        <a:bodyPr/>
        <a:lstStyle/>
        <a:p>
          <a:pPr>
            <a:lnSpc>
              <a:spcPts val="1400"/>
            </a:lnSpc>
          </a:pPr>
          <a:endParaRPr lang="en-GB" sz="1600" dirty="0">
            <a:solidFill>
              <a:schemeClr val="tx1"/>
            </a:solidFill>
          </a:endParaRPr>
        </a:p>
      </dgm:t>
    </dgm:pt>
    <dgm:pt modelId="{964C474F-9D20-484B-9838-05A6AD95F1CB}" type="sibTrans" cxnId="{9B5DD13B-7274-0F4C-A114-5AB06A5072C2}">
      <dgm:prSet/>
      <dgm:spPr/>
      <dgm:t>
        <a:bodyPr/>
        <a:lstStyle/>
        <a:p>
          <a:endParaRPr lang="en-GB"/>
        </a:p>
      </dgm:t>
    </dgm:pt>
    <dgm:pt modelId="{87138707-AEB1-C045-8116-385FCE738E3A}" type="parTrans" cxnId="{9B5DD13B-7274-0F4C-A114-5AB06A5072C2}">
      <dgm:prSet/>
      <dgm:spPr/>
      <dgm:t>
        <a:bodyPr/>
        <a:lstStyle/>
        <a:p>
          <a:endParaRPr lang="en-GB"/>
        </a:p>
      </dgm:t>
    </dgm:pt>
    <dgm:pt modelId="{3D2E0CE9-CA18-5B43-9EC2-D44278C6EF96}" type="pres">
      <dgm:prSet presAssocID="{D094A77A-6EB6-024A-B230-9C4C0DE6CF48}" presName="Name0" presStyleCnt="0">
        <dgm:presLayoutVars>
          <dgm:dir/>
          <dgm:resizeHandles val="exact"/>
        </dgm:presLayoutVars>
      </dgm:prSet>
      <dgm:spPr/>
    </dgm:pt>
    <dgm:pt modelId="{08DF4E9D-E67F-4E42-988D-FBA3A9765365}" type="pres">
      <dgm:prSet presAssocID="{8EA5A6B1-7CEB-7D44-B71C-CFC9B6F698ED}" presName="parTxOnly" presStyleLbl="node1" presStyleIdx="0" presStyleCnt="3" custScaleX="36609" custScaleY="93839" custLinFactX="-4234" custLinFactNeighborX="-100000" custLinFactNeighborY="-2557">
        <dgm:presLayoutVars>
          <dgm:bulletEnabled val="1"/>
        </dgm:presLayoutVars>
      </dgm:prSet>
      <dgm:spPr/>
    </dgm:pt>
    <dgm:pt modelId="{BB34357B-927A-5E46-BF89-9510039D70FF}" type="pres">
      <dgm:prSet presAssocID="{A96595F4-8E9D-8F4F-BBF0-19DCD818BC2C}" presName="parSpace" presStyleCnt="0"/>
      <dgm:spPr/>
    </dgm:pt>
    <dgm:pt modelId="{46C6FD32-BD7E-174C-99E9-6342A0DE5D9F}" type="pres">
      <dgm:prSet presAssocID="{430D59EE-1210-5E4E-A4A7-9EEB14A365A7}" presName="parTxOnly" presStyleLbl="node1" presStyleIdx="1" presStyleCnt="3" custScaleX="36605" custScaleY="27516" custLinFactNeighborX="403" custLinFactNeighborY="75">
        <dgm:presLayoutVars>
          <dgm:bulletEnabled val="1"/>
        </dgm:presLayoutVars>
      </dgm:prSet>
      <dgm:spPr/>
    </dgm:pt>
    <dgm:pt modelId="{C61DF19D-8377-0E4C-99E2-CDB3608DF304}" type="pres">
      <dgm:prSet presAssocID="{964C474F-9D20-484B-9838-05A6AD95F1CB}" presName="parSpace" presStyleCnt="0"/>
      <dgm:spPr/>
    </dgm:pt>
    <dgm:pt modelId="{92F24D88-69DF-FC44-8834-EE3D4F96BCF8}" type="pres">
      <dgm:prSet presAssocID="{9A5AF9CF-1CF7-2641-8CAB-BC0BEAEAB9CB}" presName="parTxOnly" presStyleLbl="node1" presStyleIdx="2" presStyleCnt="3" custScaleX="31613" custScaleY="27517" custLinFactNeighborX="88757" custLinFactNeighborY="561">
        <dgm:presLayoutVars>
          <dgm:bulletEnabled val="1"/>
        </dgm:presLayoutVars>
      </dgm:prSet>
      <dgm:spPr/>
    </dgm:pt>
  </dgm:ptLst>
  <dgm:cxnLst>
    <dgm:cxn modelId="{7772EC10-D1C0-6444-BFD6-9F646FA88EAD}" srcId="{D094A77A-6EB6-024A-B230-9C4C0DE6CF48}" destId="{9A5AF9CF-1CF7-2641-8CAB-BC0BEAEAB9CB}" srcOrd="2" destOrd="0" parTransId="{647DBBC1-C6AA-2442-AD4C-F81E3CD6FAC1}" sibTransId="{C7D35003-BB9D-8843-8DE7-282AA719A9F3}"/>
    <dgm:cxn modelId="{EFA8F627-926E-0345-AFA8-2A18B17A1842}" type="presOf" srcId="{8EA5A6B1-7CEB-7D44-B71C-CFC9B6F698ED}" destId="{08DF4E9D-E67F-4E42-988D-FBA3A9765365}" srcOrd="0" destOrd="0" presId="urn:microsoft.com/office/officeart/2005/8/layout/hChevron3"/>
    <dgm:cxn modelId="{0D3BFD2F-9590-4D40-A996-D8FA17EAA178}" type="presOf" srcId="{9A5AF9CF-1CF7-2641-8CAB-BC0BEAEAB9CB}" destId="{92F24D88-69DF-FC44-8834-EE3D4F96BCF8}" srcOrd="0" destOrd="0" presId="urn:microsoft.com/office/officeart/2005/8/layout/hChevron3"/>
    <dgm:cxn modelId="{9B5DD13B-7274-0F4C-A114-5AB06A5072C2}" srcId="{D094A77A-6EB6-024A-B230-9C4C0DE6CF48}" destId="{430D59EE-1210-5E4E-A4A7-9EEB14A365A7}" srcOrd="1" destOrd="0" parTransId="{87138707-AEB1-C045-8116-385FCE738E3A}" sibTransId="{964C474F-9D20-484B-9838-05A6AD95F1CB}"/>
    <dgm:cxn modelId="{02706B81-A424-2C4A-BD1E-DA2162D913C0}" srcId="{D094A77A-6EB6-024A-B230-9C4C0DE6CF48}" destId="{8EA5A6B1-7CEB-7D44-B71C-CFC9B6F698ED}" srcOrd="0" destOrd="0" parTransId="{BB322011-F377-9C43-A22A-CD6130AF5C0E}" sibTransId="{A96595F4-8E9D-8F4F-BBF0-19DCD818BC2C}"/>
    <dgm:cxn modelId="{66B04E96-E3B9-F84D-9626-FD7BD44EDEBA}" type="presOf" srcId="{D094A77A-6EB6-024A-B230-9C4C0DE6CF48}" destId="{3D2E0CE9-CA18-5B43-9EC2-D44278C6EF96}" srcOrd="0" destOrd="0" presId="urn:microsoft.com/office/officeart/2005/8/layout/hChevron3"/>
    <dgm:cxn modelId="{12BB22E3-4F34-1C49-AE95-2402A4E0C7DE}" type="presOf" srcId="{430D59EE-1210-5E4E-A4A7-9EEB14A365A7}" destId="{46C6FD32-BD7E-174C-99E9-6342A0DE5D9F}" srcOrd="0" destOrd="0" presId="urn:microsoft.com/office/officeart/2005/8/layout/hChevron3"/>
    <dgm:cxn modelId="{93925D96-66B6-A542-8E2B-418944F7C74A}" type="presParOf" srcId="{3D2E0CE9-CA18-5B43-9EC2-D44278C6EF96}" destId="{08DF4E9D-E67F-4E42-988D-FBA3A9765365}" srcOrd="0" destOrd="0" presId="urn:microsoft.com/office/officeart/2005/8/layout/hChevron3"/>
    <dgm:cxn modelId="{D72A7399-CBE5-5743-AFB6-B09BB9D8E9ED}" type="presParOf" srcId="{3D2E0CE9-CA18-5B43-9EC2-D44278C6EF96}" destId="{BB34357B-927A-5E46-BF89-9510039D70FF}" srcOrd="1" destOrd="0" presId="urn:microsoft.com/office/officeart/2005/8/layout/hChevron3"/>
    <dgm:cxn modelId="{0D331EDB-9086-E942-A44E-D5B0FFCD4B99}" type="presParOf" srcId="{3D2E0CE9-CA18-5B43-9EC2-D44278C6EF96}" destId="{46C6FD32-BD7E-174C-99E9-6342A0DE5D9F}" srcOrd="2" destOrd="0" presId="urn:microsoft.com/office/officeart/2005/8/layout/hChevron3"/>
    <dgm:cxn modelId="{D1D90CD7-80E5-2C40-9B25-6157980740E0}" type="presParOf" srcId="{3D2E0CE9-CA18-5B43-9EC2-D44278C6EF96}" destId="{C61DF19D-8377-0E4C-99E2-CDB3608DF304}" srcOrd="3" destOrd="0" presId="urn:microsoft.com/office/officeart/2005/8/layout/hChevron3"/>
    <dgm:cxn modelId="{3172324F-19EF-934C-BB74-E723D0A354FB}" type="presParOf" srcId="{3D2E0CE9-CA18-5B43-9EC2-D44278C6EF96}" destId="{92F24D88-69DF-FC44-8834-EE3D4F96BCF8}"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F4E9D-E67F-4E42-988D-FBA3A9765365}">
      <dsp:nvSpPr>
        <dsp:cNvPr id="0" name=""/>
        <dsp:cNvSpPr/>
      </dsp:nvSpPr>
      <dsp:spPr>
        <a:xfrm>
          <a:off x="0" y="0"/>
          <a:ext cx="3898617" cy="1219982"/>
        </a:xfrm>
        <a:prstGeom prst="homePlat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ts val="1200"/>
            </a:lnSpc>
            <a:spcBef>
              <a:spcPct val="0"/>
            </a:spcBef>
            <a:spcAft>
              <a:spcPct val="35000"/>
            </a:spcAft>
            <a:buNone/>
          </a:pPr>
          <a:endParaRPr lang="en-GB" sz="1600" kern="1200" dirty="0"/>
        </a:p>
      </dsp:txBody>
      <dsp:txXfrm>
        <a:off x="0" y="0"/>
        <a:ext cx="3593622" cy="1219982"/>
      </dsp:txXfrm>
    </dsp:sp>
    <dsp:sp modelId="{46C6FD32-BD7E-174C-99E9-6342A0DE5D9F}">
      <dsp:nvSpPr>
        <dsp:cNvPr id="0" name=""/>
        <dsp:cNvSpPr/>
      </dsp:nvSpPr>
      <dsp:spPr>
        <a:xfrm>
          <a:off x="3655383" y="27131"/>
          <a:ext cx="3898191" cy="1172109"/>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ts val="1400"/>
            </a:lnSpc>
            <a:spcBef>
              <a:spcPct val="0"/>
            </a:spcBef>
            <a:spcAft>
              <a:spcPct val="35000"/>
            </a:spcAft>
            <a:buNone/>
          </a:pPr>
          <a:endParaRPr lang="en-GB" sz="1600" kern="1200" dirty="0">
            <a:solidFill>
              <a:schemeClr val="tx1"/>
            </a:solidFill>
          </a:endParaRPr>
        </a:p>
      </dsp:txBody>
      <dsp:txXfrm>
        <a:off x="4241438" y="27131"/>
        <a:ext cx="2726082" cy="1172109"/>
      </dsp:txXfrm>
    </dsp:sp>
    <dsp:sp modelId="{92F24D88-69DF-FC44-8834-EE3D4F96BCF8}">
      <dsp:nvSpPr>
        <dsp:cNvPr id="0" name=""/>
        <dsp:cNvSpPr/>
      </dsp:nvSpPr>
      <dsp:spPr>
        <a:xfrm>
          <a:off x="7293174" y="47812"/>
          <a:ext cx="3366576" cy="1172151"/>
        </a:xfrm>
        <a:prstGeom prst="chevron">
          <a:avLst/>
        </a:prstGeom>
        <a:solidFill>
          <a:schemeClr val="accent6">
            <a:lumMod val="75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endParaRPr lang="en-GB" sz="1600" kern="1200" dirty="0"/>
        </a:p>
      </dsp:txBody>
      <dsp:txXfrm>
        <a:off x="7879250" y="47812"/>
        <a:ext cx="2194425" cy="117215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13B202-A719-2241-883B-BAD5215330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E24D3-DEAD-E64A-B1E0-13470EB4EB13}"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3E24D3-DEAD-E64A-B1E0-13470EB4EB13}" type="slidenum">
              <a:rPr lang="en-US" smtClean="0"/>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1AA2DB-C2CC-4A6E-A524-C52743684DBC}"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E83ED0-7F97-4C25-8FA8-33707D4B377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AA2DB-C2CC-4A6E-A524-C52743684DBC}"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E83ED0-7F97-4C25-8FA8-33707D4B377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AA2DB-C2CC-4A6E-A524-C52743684DBC}"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E83ED0-7F97-4C25-8FA8-33707D4B377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AA2DB-C2CC-4A6E-A524-C52743684DBC}"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E83ED0-7F97-4C25-8FA8-33707D4B377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AA2DB-C2CC-4A6E-A524-C52743684DBC}"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E83ED0-7F97-4C25-8FA8-33707D4B377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AA2DB-C2CC-4A6E-A524-C52743684DBC}"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E83ED0-7F97-4C25-8FA8-33707D4B377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AA2DB-C2CC-4A6E-A524-C52743684DBC}"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E83ED0-7F97-4C25-8FA8-33707D4B377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AA2DB-C2CC-4A6E-A524-C52743684DBC}"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E83ED0-7F97-4C25-8FA8-33707D4B377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AA2DB-C2CC-4A6E-A524-C52743684DBC}"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E83ED0-7F97-4C25-8FA8-33707D4B377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1AA2DB-C2CC-4A6E-A524-C52743684DBC}"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E83ED0-7F97-4C25-8FA8-33707D4B377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1AA2DB-C2CC-4A6E-A524-C52743684DBC}"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E83ED0-7F97-4C25-8FA8-33707D4B377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AA2DB-C2CC-4A6E-A524-C52743684DBC}" type="datetimeFigureOut">
              <a:rPr lang="en-US" smtClean="0"/>
              <a:t>1/20/2022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83ED0-7F97-4C25-8FA8-33707D4B377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ess game gold king standing and silver background, business strategy concept. Premium Photo"/>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6045"/>
                    </a14:imgEffect>
                  </a14:imgLayer>
                </a14:imgProps>
              </a:ext>
              <a:ext uri="{28A0092B-C50C-407E-A947-70E740481C1C}">
                <a14:useLocalDpi xmlns:a14="http://schemas.microsoft.com/office/drawing/2010/main" val="0"/>
              </a:ext>
            </a:extLst>
          </a:blip>
          <a:srcRect t="2591" r="3067" b="15586"/>
          <a:stretch>
            <a:fillRect/>
          </a:stretch>
        </p:blipFill>
        <p:spPr bwMode="auto">
          <a:xfrm>
            <a:off x="-4466" y="0"/>
            <a:ext cx="12196466" cy="6858000"/>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5719753" y="2447049"/>
            <a:ext cx="99350" cy="1684586"/>
          </a:xfrm>
          <a:prstGeom prst="rect">
            <a:avLst/>
          </a:prstGeom>
          <a:solidFill>
            <a:srgbClr val="00B050">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0" y="-4717"/>
            <a:ext cx="12192000" cy="2353192"/>
            <a:chOff x="1" y="3174"/>
            <a:chExt cx="12191999" cy="2240724"/>
          </a:xfrm>
        </p:grpSpPr>
        <p:sp>
          <p:nvSpPr>
            <p:cNvPr id="5" name="Freeform 6"/>
            <p:cNvSpPr/>
            <p:nvPr/>
          </p:nvSpPr>
          <p:spPr bwMode="auto">
            <a:xfrm>
              <a:off x="11486837" y="1137986"/>
              <a:ext cx="705163" cy="1105912"/>
            </a:xfrm>
            <a:custGeom>
              <a:avLst/>
              <a:gdLst>
                <a:gd name="T0" fmla="*/ 0 w 366"/>
                <a:gd name="T1" fmla="*/ 574 h 574"/>
                <a:gd name="T2" fmla="*/ 366 w 366"/>
                <a:gd name="T3" fmla="*/ 361 h 574"/>
                <a:gd name="T4" fmla="*/ 366 w 366"/>
                <a:gd name="T5" fmla="*/ 213 h 574"/>
                <a:gd name="T6" fmla="*/ 0 w 366"/>
                <a:gd name="T7" fmla="*/ 0 h 574"/>
                <a:gd name="T8" fmla="*/ 0 w 366"/>
                <a:gd name="T9" fmla="*/ 574 h 574"/>
              </a:gdLst>
              <a:ahLst/>
              <a:cxnLst>
                <a:cxn ang="0">
                  <a:pos x="T0" y="T1"/>
                </a:cxn>
                <a:cxn ang="0">
                  <a:pos x="T2" y="T3"/>
                </a:cxn>
                <a:cxn ang="0">
                  <a:pos x="T4" y="T5"/>
                </a:cxn>
                <a:cxn ang="0">
                  <a:pos x="T6" y="T7"/>
                </a:cxn>
                <a:cxn ang="0">
                  <a:pos x="T8" y="T9"/>
                </a:cxn>
              </a:cxnLst>
              <a:rect l="0" t="0" r="r" b="b"/>
              <a:pathLst>
                <a:path w="366" h="574">
                  <a:moveTo>
                    <a:pt x="0" y="574"/>
                  </a:moveTo>
                  <a:lnTo>
                    <a:pt x="366" y="361"/>
                  </a:lnTo>
                  <a:lnTo>
                    <a:pt x="366" y="213"/>
                  </a:lnTo>
                  <a:lnTo>
                    <a:pt x="0" y="0"/>
                  </a:lnTo>
                  <a:lnTo>
                    <a:pt x="0" y="574"/>
                  </a:lnTo>
                  <a:close/>
                </a:path>
              </a:pathLst>
            </a:custGeom>
            <a:solidFill>
              <a:srgbClr val="EDEBE8"/>
            </a:solidFill>
            <a:ln w="0">
              <a:solidFill>
                <a:srgbClr val="EDEBE8"/>
              </a:solidFill>
              <a:prstDash val="solid"/>
              <a:round/>
            </a:ln>
          </p:spPr>
          <p:txBody>
            <a:bodyPr vert="horz" wrap="square" lIns="91440" tIns="45720" rIns="91440" bIns="45720" numCol="1" anchor="t" anchorCtr="0" compatLnSpc="1"/>
            <a:lstStyle/>
            <a:p>
              <a:endParaRPr lang="en-US" dirty="0"/>
            </a:p>
          </p:txBody>
        </p:sp>
        <p:sp>
          <p:nvSpPr>
            <p:cNvPr id="6" name="Freeform 7"/>
            <p:cNvSpPr/>
            <p:nvPr/>
          </p:nvSpPr>
          <p:spPr bwMode="auto">
            <a:xfrm>
              <a:off x="11486837" y="3174"/>
              <a:ext cx="705163" cy="439282"/>
            </a:xfrm>
            <a:custGeom>
              <a:avLst/>
              <a:gdLst>
                <a:gd name="T0" fmla="*/ 26 w 366"/>
                <a:gd name="T1" fmla="*/ 0 h 228"/>
                <a:gd name="T2" fmla="*/ 0 w 366"/>
                <a:gd name="T3" fmla="*/ 15 h 228"/>
                <a:gd name="T4" fmla="*/ 366 w 366"/>
                <a:gd name="T5" fmla="*/ 228 h 228"/>
                <a:gd name="T6" fmla="*/ 366 w 366"/>
                <a:gd name="T7" fmla="*/ 0 h 228"/>
                <a:gd name="T8" fmla="*/ 26 w 366"/>
                <a:gd name="T9" fmla="*/ 0 h 228"/>
              </a:gdLst>
              <a:ahLst/>
              <a:cxnLst>
                <a:cxn ang="0">
                  <a:pos x="T0" y="T1"/>
                </a:cxn>
                <a:cxn ang="0">
                  <a:pos x="T2" y="T3"/>
                </a:cxn>
                <a:cxn ang="0">
                  <a:pos x="T4" y="T5"/>
                </a:cxn>
                <a:cxn ang="0">
                  <a:pos x="T6" y="T7"/>
                </a:cxn>
                <a:cxn ang="0">
                  <a:pos x="T8" y="T9"/>
                </a:cxn>
              </a:cxnLst>
              <a:rect l="0" t="0" r="r" b="b"/>
              <a:pathLst>
                <a:path w="366" h="228">
                  <a:moveTo>
                    <a:pt x="26" y="0"/>
                  </a:moveTo>
                  <a:lnTo>
                    <a:pt x="0" y="15"/>
                  </a:lnTo>
                  <a:lnTo>
                    <a:pt x="366" y="228"/>
                  </a:lnTo>
                  <a:lnTo>
                    <a:pt x="366" y="0"/>
                  </a:lnTo>
                  <a:lnTo>
                    <a:pt x="26" y="0"/>
                  </a:lnTo>
                  <a:close/>
                </a:path>
              </a:pathLst>
            </a:custGeom>
            <a:solidFill>
              <a:srgbClr val="E2E9E6"/>
            </a:solidFill>
            <a:ln w="0">
              <a:solidFill>
                <a:srgbClr val="E2E9E6"/>
              </a:solidFill>
              <a:prstDash val="solid"/>
              <a:round/>
            </a:ln>
          </p:spPr>
          <p:txBody>
            <a:bodyPr vert="horz" wrap="square" lIns="91440" tIns="45720" rIns="91440" bIns="45720" numCol="1" anchor="t" anchorCtr="0" compatLnSpc="1"/>
            <a:lstStyle/>
            <a:p>
              <a:endParaRPr lang="en-US" dirty="0"/>
            </a:p>
          </p:txBody>
        </p:sp>
        <p:sp>
          <p:nvSpPr>
            <p:cNvPr id="7" name="Freeform 8"/>
            <p:cNvSpPr/>
            <p:nvPr/>
          </p:nvSpPr>
          <p:spPr bwMode="auto">
            <a:xfrm>
              <a:off x="11486838" y="3174"/>
              <a:ext cx="50095" cy="28900"/>
            </a:xfrm>
            <a:custGeom>
              <a:avLst/>
              <a:gdLst>
                <a:gd name="T0" fmla="*/ 0 w 26"/>
                <a:gd name="T1" fmla="*/ 15 h 15"/>
                <a:gd name="T2" fmla="*/ 26 w 26"/>
                <a:gd name="T3" fmla="*/ 0 h 15"/>
                <a:gd name="T4" fmla="*/ 0 w 26"/>
                <a:gd name="T5" fmla="*/ 0 h 15"/>
                <a:gd name="T6" fmla="*/ 0 w 26"/>
                <a:gd name="T7" fmla="*/ 15 h 15"/>
              </a:gdLst>
              <a:ahLst/>
              <a:cxnLst>
                <a:cxn ang="0">
                  <a:pos x="T0" y="T1"/>
                </a:cxn>
                <a:cxn ang="0">
                  <a:pos x="T2" y="T3"/>
                </a:cxn>
                <a:cxn ang="0">
                  <a:pos x="T4" y="T5"/>
                </a:cxn>
                <a:cxn ang="0">
                  <a:pos x="T6" y="T7"/>
                </a:cxn>
              </a:cxnLst>
              <a:rect l="0" t="0" r="r" b="b"/>
              <a:pathLst>
                <a:path w="26" h="15">
                  <a:moveTo>
                    <a:pt x="0" y="15"/>
                  </a:moveTo>
                  <a:lnTo>
                    <a:pt x="26" y="0"/>
                  </a:lnTo>
                  <a:lnTo>
                    <a:pt x="0" y="0"/>
                  </a:lnTo>
                  <a:lnTo>
                    <a:pt x="0" y="15"/>
                  </a:lnTo>
                  <a:close/>
                </a:path>
              </a:pathLst>
            </a:custGeom>
            <a:solidFill>
              <a:srgbClr val="D6E6E2"/>
            </a:solidFill>
            <a:ln w="0">
              <a:solidFill>
                <a:srgbClr val="D6E6E2"/>
              </a:solidFill>
              <a:prstDash val="solid"/>
              <a:round/>
            </a:ln>
          </p:spPr>
          <p:txBody>
            <a:bodyPr vert="horz" wrap="square" lIns="91440" tIns="45720" rIns="91440" bIns="45720" numCol="1" anchor="t" anchorCtr="0" compatLnSpc="1"/>
            <a:lstStyle/>
            <a:p>
              <a:endParaRPr lang="en-US" dirty="0"/>
            </a:p>
          </p:txBody>
        </p:sp>
        <p:sp>
          <p:nvSpPr>
            <p:cNvPr id="8" name="Freeform 9"/>
            <p:cNvSpPr/>
            <p:nvPr/>
          </p:nvSpPr>
          <p:spPr bwMode="auto">
            <a:xfrm>
              <a:off x="10527354" y="1137986"/>
              <a:ext cx="959484" cy="1105912"/>
            </a:xfrm>
            <a:custGeom>
              <a:avLst/>
              <a:gdLst>
                <a:gd name="T0" fmla="*/ 498 w 498"/>
                <a:gd name="T1" fmla="*/ 0 h 574"/>
                <a:gd name="T2" fmla="*/ 0 w 498"/>
                <a:gd name="T3" fmla="*/ 288 h 574"/>
                <a:gd name="T4" fmla="*/ 498 w 498"/>
                <a:gd name="T5" fmla="*/ 574 h 574"/>
                <a:gd name="T6" fmla="*/ 498 w 498"/>
                <a:gd name="T7" fmla="*/ 0 h 574"/>
              </a:gdLst>
              <a:ahLst/>
              <a:cxnLst>
                <a:cxn ang="0">
                  <a:pos x="T0" y="T1"/>
                </a:cxn>
                <a:cxn ang="0">
                  <a:pos x="T2" y="T3"/>
                </a:cxn>
                <a:cxn ang="0">
                  <a:pos x="T4" y="T5"/>
                </a:cxn>
                <a:cxn ang="0">
                  <a:pos x="T6" y="T7"/>
                </a:cxn>
              </a:cxnLst>
              <a:rect l="0" t="0" r="r" b="b"/>
              <a:pathLst>
                <a:path w="498" h="574">
                  <a:moveTo>
                    <a:pt x="498" y="0"/>
                  </a:moveTo>
                  <a:lnTo>
                    <a:pt x="0" y="288"/>
                  </a:lnTo>
                  <a:lnTo>
                    <a:pt x="498" y="574"/>
                  </a:lnTo>
                  <a:lnTo>
                    <a:pt x="498" y="0"/>
                  </a:lnTo>
                  <a:close/>
                </a:path>
              </a:pathLst>
            </a:custGeom>
            <a:solidFill>
              <a:srgbClr val="EFEDE8"/>
            </a:solidFill>
            <a:ln w="0">
              <a:solidFill>
                <a:srgbClr val="EFEDE8"/>
              </a:solidFill>
              <a:prstDash val="solid"/>
              <a:round/>
            </a:ln>
          </p:spPr>
          <p:txBody>
            <a:bodyPr vert="horz" wrap="square" lIns="91440" tIns="45720" rIns="91440" bIns="45720" numCol="1" anchor="t" anchorCtr="0" compatLnSpc="1"/>
            <a:lstStyle/>
            <a:p>
              <a:endParaRPr lang="en-US" dirty="0"/>
            </a:p>
          </p:txBody>
        </p:sp>
        <p:sp>
          <p:nvSpPr>
            <p:cNvPr id="9" name="Freeform 10"/>
            <p:cNvSpPr/>
            <p:nvPr/>
          </p:nvSpPr>
          <p:spPr bwMode="auto">
            <a:xfrm>
              <a:off x="10527354" y="3176"/>
              <a:ext cx="959484" cy="583783"/>
            </a:xfrm>
            <a:custGeom>
              <a:avLst/>
              <a:gdLst>
                <a:gd name="T0" fmla="*/ 0 w 498"/>
                <a:gd name="T1" fmla="*/ 303 h 303"/>
                <a:gd name="T2" fmla="*/ 498 w 498"/>
                <a:gd name="T3" fmla="*/ 15 h 303"/>
                <a:gd name="T4" fmla="*/ 471 w 498"/>
                <a:gd name="T5" fmla="*/ 0 h 303"/>
                <a:gd name="T6" fmla="*/ 0 w 498"/>
                <a:gd name="T7" fmla="*/ 0 h 303"/>
                <a:gd name="T8" fmla="*/ 0 w 498"/>
                <a:gd name="T9" fmla="*/ 303 h 303"/>
              </a:gdLst>
              <a:ahLst/>
              <a:cxnLst>
                <a:cxn ang="0">
                  <a:pos x="T0" y="T1"/>
                </a:cxn>
                <a:cxn ang="0">
                  <a:pos x="T2" y="T3"/>
                </a:cxn>
                <a:cxn ang="0">
                  <a:pos x="T4" y="T5"/>
                </a:cxn>
                <a:cxn ang="0">
                  <a:pos x="T6" y="T7"/>
                </a:cxn>
                <a:cxn ang="0">
                  <a:pos x="T8" y="T9"/>
                </a:cxn>
              </a:cxnLst>
              <a:rect l="0" t="0" r="r" b="b"/>
              <a:pathLst>
                <a:path w="498" h="303">
                  <a:moveTo>
                    <a:pt x="0" y="303"/>
                  </a:moveTo>
                  <a:lnTo>
                    <a:pt x="498" y="15"/>
                  </a:lnTo>
                  <a:lnTo>
                    <a:pt x="471" y="0"/>
                  </a:lnTo>
                  <a:lnTo>
                    <a:pt x="0" y="0"/>
                  </a:lnTo>
                  <a:lnTo>
                    <a:pt x="0" y="303"/>
                  </a:lnTo>
                  <a:close/>
                </a:path>
              </a:pathLst>
            </a:custGeom>
            <a:solidFill>
              <a:srgbClr val="F2F0ED"/>
            </a:solidFill>
            <a:ln w="0">
              <a:solidFill>
                <a:srgbClr val="F2F0ED"/>
              </a:solidFill>
              <a:prstDash val="solid"/>
              <a:round/>
            </a:ln>
          </p:spPr>
          <p:txBody>
            <a:bodyPr vert="horz" wrap="square" lIns="91440" tIns="45720" rIns="91440" bIns="45720" numCol="1" anchor="t" anchorCtr="0" compatLnSpc="1"/>
            <a:lstStyle/>
            <a:p>
              <a:endParaRPr lang="en-US" dirty="0"/>
            </a:p>
          </p:txBody>
        </p:sp>
        <p:sp>
          <p:nvSpPr>
            <p:cNvPr id="10" name="Freeform 11"/>
            <p:cNvSpPr/>
            <p:nvPr/>
          </p:nvSpPr>
          <p:spPr bwMode="auto">
            <a:xfrm>
              <a:off x="11434818" y="3174"/>
              <a:ext cx="52020" cy="28900"/>
            </a:xfrm>
            <a:custGeom>
              <a:avLst/>
              <a:gdLst>
                <a:gd name="T0" fmla="*/ 0 w 27"/>
                <a:gd name="T1" fmla="*/ 0 h 15"/>
                <a:gd name="T2" fmla="*/ 27 w 27"/>
                <a:gd name="T3" fmla="*/ 15 h 15"/>
                <a:gd name="T4" fmla="*/ 27 w 27"/>
                <a:gd name="T5" fmla="*/ 0 h 15"/>
                <a:gd name="T6" fmla="*/ 0 w 27"/>
                <a:gd name="T7" fmla="*/ 0 h 15"/>
              </a:gdLst>
              <a:ahLst/>
              <a:cxnLst>
                <a:cxn ang="0">
                  <a:pos x="T0" y="T1"/>
                </a:cxn>
                <a:cxn ang="0">
                  <a:pos x="T2" y="T3"/>
                </a:cxn>
                <a:cxn ang="0">
                  <a:pos x="T4" y="T5"/>
                </a:cxn>
                <a:cxn ang="0">
                  <a:pos x="T6" y="T7"/>
                </a:cxn>
              </a:cxnLst>
              <a:rect l="0" t="0" r="r" b="b"/>
              <a:pathLst>
                <a:path w="27" h="15">
                  <a:moveTo>
                    <a:pt x="0" y="0"/>
                  </a:moveTo>
                  <a:lnTo>
                    <a:pt x="27" y="15"/>
                  </a:lnTo>
                  <a:lnTo>
                    <a:pt x="27" y="0"/>
                  </a:lnTo>
                  <a:lnTo>
                    <a:pt x="0" y="0"/>
                  </a:lnTo>
                  <a:close/>
                </a:path>
              </a:pathLst>
            </a:custGeom>
            <a:solidFill>
              <a:srgbClr val="F0F0ED"/>
            </a:solidFill>
            <a:ln w="0">
              <a:solidFill>
                <a:srgbClr val="F0F0ED"/>
              </a:solidFill>
              <a:prstDash val="solid"/>
              <a:round/>
            </a:ln>
          </p:spPr>
          <p:txBody>
            <a:bodyPr vert="horz" wrap="square" lIns="91440" tIns="45720" rIns="91440" bIns="45720" numCol="1" anchor="t" anchorCtr="0" compatLnSpc="1"/>
            <a:lstStyle/>
            <a:p>
              <a:endParaRPr lang="en-US" dirty="0"/>
            </a:p>
          </p:txBody>
        </p:sp>
        <p:sp>
          <p:nvSpPr>
            <p:cNvPr id="11" name="Freeform 12"/>
            <p:cNvSpPr/>
            <p:nvPr/>
          </p:nvSpPr>
          <p:spPr bwMode="auto">
            <a:xfrm>
              <a:off x="9569795" y="586957"/>
              <a:ext cx="957559" cy="1105912"/>
            </a:xfrm>
            <a:custGeom>
              <a:avLst/>
              <a:gdLst>
                <a:gd name="T0" fmla="*/ 497 w 497"/>
                <a:gd name="T1" fmla="*/ 0 h 574"/>
                <a:gd name="T2" fmla="*/ 0 w 497"/>
                <a:gd name="T3" fmla="*/ 286 h 574"/>
                <a:gd name="T4" fmla="*/ 497 w 497"/>
                <a:gd name="T5" fmla="*/ 574 h 574"/>
                <a:gd name="T6" fmla="*/ 497 w 497"/>
                <a:gd name="T7" fmla="*/ 0 h 574"/>
              </a:gdLst>
              <a:ahLst/>
              <a:cxnLst>
                <a:cxn ang="0">
                  <a:pos x="T0" y="T1"/>
                </a:cxn>
                <a:cxn ang="0">
                  <a:pos x="T2" y="T3"/>
                </a:cxn>
                <a:cxn ang="0">
                  <a:pos x="T4" y="T5"/>
                </a:cxn>
                <a:cxn ang="0">
                  <a:pos x="T6" y="T7"/>
                </a:cxn>
              </a:cxnLst>
              <a:rect l="0" t="0" r="r" b="b"/>
              <a:pathLst>
                <a:path w="497" h="574">
                  <a:moveTo>
                    <a:pt x="497" y="0"/>
                  </a:moveTo>
                  <a:lnTo>
                    <a:pt x="0" y="286"/>
                  </a:lnTo>
                  <a:lnTo>
                    <a:pt x="497" y="574"/>
                  </a:lnTo>
                  <a:lnTo>
                    <a:pt x="497" y="0"/>
                  </a:lnTo>
                  <a:close/>
                </a:path>
              </a:pathLst>
            </a:custGeom>
            <a:solidFill>
              <a:srgbClr val="85CFB1"/>
            </a:solidFill>
            <a:ln w="0">
              <a:solidFill>
                <a:srgbClr val="85CFB1"/>
              </a:solidFill>
              <a:prstDash val="solid"/>
              <a:round/>
            </a:ln>
          </p:spPr>
          <p:txBody>
            <a:bodyPr vert="horz" wrap="square" lIns="91440" tIns="45720" rIns="91440" bIns="45720" numCol="1" anchor="t" anchorCtr="0" compatLnSpc="1"/>
            <a:lstStyle/>
            <a:p>
              <a:endParaRPr lang="en-US" dirty="0"/>
            </a:p>
          </p:txBody>
        </p:sp>
        <p:sp>
          <p:nvSpPr>
            <p:cNvPr id="12" name="Freeform 13"/>
            <p:cNvSpPr/>
            <p:nvPr/>
          </p:nvSpPr>
          <p:spPr bwMode="auto">
            <a:xfrm>
              <a:off x="9569795" y="3176"/>
              <a:ext cx="957559" cy="583783"/>
            </a:xfrm>
            <a:custGeom>
              <a:avLst/>
              <a:gdLst>
                <a:gd name="T0" fmla="*/ 27 w 497"/>
                <a:gd name="T1" fmla="*/ 0 h 303"/>
                <a:gd name="T2" fmla="*/ 0 w 497"/>
                <a:gd name="T3" fmla="*/ 15 h 303"/>
                <a:gd name="T4" fmla="*/ 497 w 497"/>
                <a:gd name="T5" fmla="*/ 303 h 303"/>
                <a:gd name="T6" fmla="*/ 497 w 497"/>
                <a:gd name="T7" fmla="*/ 0 h 303"/>
                <a:gd name="T8" fmla="*/ 27 w 497"/>
                <a:gd name="T9" fmla="*/ 0 h 303"/>
              </a:gdLst>
              <a:ahLst/>
              <a:cxnLst>
                <a:cxn ang="0">
                  <a:pos x="T0" y="T1"/>
                </a:cxn>
                <a:cxn ang="0">
                  <a:pos x="T2" y="T3"/>
                </a:cxn>
                <a:cxn ang="0">
                  <a:pos x="T4" y="T5"/>
                </a:cxn>
                <a:cxn ang="0">
                  <a:pos x="T6" y="T7"/>
                </a:cxn>
                <a:cxn ang="0">
                  <a:pos x="T8" y="T9"/>
                </a:cxn>
              </a:cxnLst>
              <a:rect l="0" t="0" r="r" b="b"/>
              <a:pathLst>
                <a:path w="497" h="303">
                  <a:moveTo>
                    <a:pt x="27" y="0"/>
                  </a:moveTo>
                  <a:lnTo>
                    <a:pt x="0" y="15"/>
                  </a:lnTo>
                  <a:lnTo>
                    <a:pt x="497" y="303"/>
                  </a:lnTo>
                  <a:lnTo>
                    <a:pt x="497" y="0"/>
                  </a:lnTo>
                  <a:lnTo>
                    <a:pt x="27" y="0"/>
                  </a:lnTo>
                  <a:close/>
                </a:path>
              </a:pathLst>
            </a:custGeom>
            <a:solidFill>
              <a:srgbClr val="A5E2C8"/>
            </a:solidFill>
            <a:ln w="0">
              <a:solidFill>
                <a:srgbClr val="A5E2C8"/>
              </a:solidFill>
              <a:prstDash val="solid"/>
              <a:round/>
            </a:ln>
          </p:spPr>
          <p:txBody>
            <a:bodyPr vert="horz" wrap="square" lIns="91440" tIns="45720" rIns="91440" bIns="45720" numCol="1" anchor="t" anchorCtr="0" compatLnSpc="1"/>
            <a:lstStyle/>
            <a:p>
              <a:endParaRPr lang="en-US" dirty="0"/>
            </a:p>
          </p:txBody>
        </p:sp>
        <p:sp>
          <p:nvSpPr>
            <p:cNvPr id="13" name="Freeform 14"/>
            <p:cNvSpPr/>
            <p:nvPr/>
          </p:nvSpPr>
          <p:spPr bwMode="auto">
            <a:xfrm>
              <a:off x="8616091" y="3176"/>
              <a:ext cx="953704" cy="583783"/>
            </a:xfrm>
            <a:custGeom>
              <a:avLst/>
              <a:gdLst>
                <a:gd name="T0" fmla="*/ 0 w 495"/>
                <a:gd name="T1" fmla="*/ 303 h 303"/>
                <a:gd name="T2" fmla="*/ 495 w 495"/>
                <a:gd name="T3" fmla="*/ 15 h 303"/>
                <a:gd name="T4" fmla="*/ 470 w 495"/>
                <a:gd name="T5" fmla="*/ 0 h 303"/>
                <a:gd name="T6" fmla="*/ 0 w 495"/>
                <a:gd name="T7" fmla="*/ 0 h 303"/>
                <a:gd name="T8" fmla="*/ 0 w 495"/>
                <a:gd name="T9" fmla="*/ 303 h 303"/>
              </a:gdLst>
              <a:ahLst/>
              <a:cxnLst>
                <a:cxn ang="0">
                  <a:pos x="T0" y="T1"/>
                </a:cxn>
                <a:cxn ang="0">
                  <a:pos x="T2" y="T3"/>
                </a:cxn>
                <a:cxn ang="0">
                  <a:pos x="T4" y="T5"/>
                </a:cxn>
                <a:cxn ang="0">
                  <a:pos x="T6" y="T7"/>
                </a:cxn>
                <a:cxn ang="0">
                  <a:pos x="T8" y="T9"/>
                </a:cxn>
              </a:cxnLst>
              <a:rect l="0" t="0" r="r" b="b"/>
              <a:pathLst>
                <a:path w="495" h="303">
                  <a:moveTo>
                    <a:pt x="0" y="303"/>
                  </a:moveTo>
                  <a:lnTo>
                    <a:pt x="495" y="15"/>
                  </a:lnTo>
                  <a:lnTo>
                    <a:pt x="470" y="0"/>
                  </a:lnTo>
                  <a:lnTo>
                    <a:pt x="0" y="0"/>
                  </a:lnTo>
                  <a:lnTo>
                    <a:pt x="0" y="303"/>
                  </a:lnTo>
                  <a:close/>
                </a:path>
              </a:pathLst>
            </a:custGeom>
            <a:solidFill>
              <a:srgbClr val="69D8A3"/>
            </a:solidFill>
            <a:ln w="0">
              <a:solidFill>
                <a:srgbClr val="69D8A3"/>
              </a:solidFill>
              <a:prstDash val="solid"/>
              <a:round/>
            </a:ln>
          </p:spPr>
          <p:txBody>
            <a:bodyPr vert="horz" wrap="square" lIns="91440" tIns="45720" rIns="91440" bIns="45720" numCol="1" anchor="t" anchorCtr="0" compatLnSpc="1"/>
            <a:lstStyle/>
            <a:p>
              <a:endParaRPr lang="en-US" dirty="0"/>
            </a:p>
          </p:txBody>
        </p:sp>
        <p:sp>
          <p:nvSpPr>
            <p:cNvPr id="14" name="Freeform 15"/>
            <p:cNvSpPr/>
            <p:nvPr/>
          </p:nvSpPr>
          <p:spPr bwMode="auto">
            <a:xfrm>
              <a:off x="9521630" y="3174"/>
              <a:ext cx="48167" cy="28900"/>
            </a:xfrm>
            <a:custGeom>
              <a:avLst/>
              <a:gdLst>
                <a:gd name="T0" fmla="*/ 0 w 25"/>
                <a:gd name="T1" fmla="*/ 0 h 15"/>
                <a:gd name="T2" fmla="*/ 25 w 25"/>
                <a:gd name="T3" fmla="*/ 15 h 15"/>
                <a:gd name="T4" fmla="*/ 25 w 25"/>
                <a:gd name="T5" fmla="*/ 0 h 15"/>
                <a:gd name="T6" fmla="*/ 0 w 25"/>
                <a:gd name="T7" fmla="*/ 0 h 15"/>
              </a:gdLst>
              <a:ahLst/>
              <a:cxnLst>
                <a:cxn ang="0">
                  <a:pos x="T0" y="T1"/>
                </a:cxn>
                <a:cxn ang="0">
                  <a:pos x="T2" y="T3"/>
                </a:cxn>
                <a:cxn ang="0">
                  <a:pos x="T4" y="T5"/>
                </a:cxn>
                <a:cxn ang="0">
                  <a:pos x="T6" y="T7"/>
                </a:cxn>
              </a:cxnLst>
              <a:rect l="0" t="0" r="r" b="b"/>
              <a:pathLst>
                <a:path w="25" h="15">
                  <a:moveTo>
                    <a:pt x="0" y="0"/>
                  </a:moveTo>
                  <a:lnTo>
                    <a:pt x="25" y="15"/>
                  </a:lnTo>
                  <a:lnTo>
                    <a:pt x="25" y="0"/>
                  </a:lnTo>
                  <a:lnTo>
                    <a:pt x="0" y="0"/>
                  </a:lnTo>
                  <a:close/>
                </a:path>
              </a:pathLst>
            </a:custGeom>
            <a:solidFill>
              <a:srgbClr val="8EDFBD"/>
            </a:solidFill>
            <a:ln w="0">
              <a:solidFill>
                <a:srgbClr val="8EDFBD"/>
              </a:solidFill>
              <a:prstDash val="solid"/>
              <a:round/>
            </a:ln>
          </p:spPr>
          <p:txBody>
            <a:bodyPr vert="horz" wrap="square" lIns="91440" tIns="45720" rIns="91440" bIns="45720" numCol="1" anchor="t" anchorCtr="0" compatLnSpc="1"/>
            <a:lstStyle/>
            <a:p>
              <a:endParaRPr lang="en-US" dirty="0"/>
            </a:p>
          </p:txBody>
        </p:sp>
        <p:sp>
          <p:nvSpPr>
            <p:cNvPr id="15" name="Freeform 16"/>
            <p:cNvSpPr/>
            <p:nvPr/>
          </p:nvSpPr>
          <p:spPr bwMode="auto">
            <a:xfrm>
              <a:off x="7656607" y="3176"/>
              <a:ext cx="959484" cy="583783"/>
            </a:xfrm>
            <a:custGeom>
              <a:avLst/>
              <a:gdLst>
                <a:gd name="T0" fmla="*/ 27 w 498"/>
                <a:gd name="T1" fmla="*/ 0 h 303"/>
                <a:gd name="T2" fmla="*/ 0 w 498"/>
                <a:gd name="T3" fmla="*/ 15 h 303"/>
                <a:gd name="T4" fmla="*/ 498 w 498"/>
                <a:gd name="T5" fmla="*/ 303 h 303"/>
                <a:gd name="T6" fmla="*/ 498 w 498"/>
                <a:gd name="T7" fmla="*/ 0 h 303"/>
                <a:gd name="T8" fmla="*/ 27 w 498"/>
                <a:gd name="T9" fmla="*/ 0 h 303"/>
              </a:gdLst>
              <a:ahLst/>
              <a:cxnLst>
                <a:cxn ang="0">
                  <a:pos x="T0" y="T1"/>
                </a:cxn>
                <a:cxn ang="0">
                  <a:pos x="T2" y="T3"/>
                </a:cxn>
                <a:cxn ang="0">
                  <a:pos x="T4" y="T5"/>
                </a:cxn>
                <a:cxn ang="0">
                  <a:pos x="T6" y="T7"/>
                </a:cxn>
                <a:cxn ang="0">
                  <a:pos x="T8" y="T9"/>
                </a:cxn>
              </a:cxnLst>
              <a:rect l="0" t="0" r="r" b="b"/>
              <a:pathLst>
                <a:path w="498" h="303">
                  <a:moveTo>
                    <a:pt x="27" y="0"/>
                  </a:moveTo>
                  <a:lnTo>
                    <a:pt x="0" y="15"/>
                  </a:lnTo>
                  <a:lnTo>
                    <a:pt x="498" y="303"/>
                  </a:lnTo>
                  <a:lnTo>
                    <a:pt x="498" y="0"/>
                  </a:lnTo>
                  <a:lnTo>
                    <a:pt x="27" y="0"/>
                  </a:lnTo>
                  <a:close/>
                </a:path>
              </a:pathLst>
            </a:custGeom>
            <a:solidFill>
              <a:srgbClr val="5ED697"/>
            </a:solidFill>
            <a:ln w="0">
              <a:solidFill>
                <a:srgbClr val="5ED697"/>
              </a:solidFill>
              <a:prstDash val="solid"/>
              <a:round/>
            </a:ln>
          </p:spPr>
          <p:txBody>
            <a:bodyPr vert="horz" wrap="square" lIns="91440" tIns="45720" rIns="91440" bIns="45720" numCol="1" anchor="t" anchorCtr="0" compatLnSpc="1"/>
            <a:lstStyle/>
            <a:p>
              <a:endParaRPr lang="en-US" dirty="0"/>
            </a:p>
          </p:txBody>
        </p:sp>
        <p:sp>
          <p:nvSpPr>
            <p:cNvPr id="16" name="Freeform 17"/>
            <p:cNvSpPr/>
            <p:nvPr/>
          </p:nvSpPr>
          <p:spPr bwMode="auto">
            <a:xfrm>
              <a:off x="6699050" y="3176"/>
              <a:ext cx="957559" cy="583783"/>
            </a:xfrm>
            <a:custGeom>
              <a:avLst/>
              <a:gdLst>
                <a:gd name="T0" fmla="*/ 0 w 497"/>
                <a:gd name="T1" fmla="*/ 303 h 303"/>
                <a:gd name="T2" fmla="*/ 497 w 497"/>
                <a:gd name="T3" fmla="*/ 15 h 303"/>
                <a:gd name="T4" fmla="*/ 470 w 497"/>
                <a:gd name="T5" fmla="*/ 0 h 303"/>
                <a:gd name="T6" fmla="*/ 0 w 497"/>
                <a:gd name="T7" fmla="*/ 0 h 303"/>
                <a:gd name="T8" fmla="*/ 0 w 497"/>
                <a:gd name="T9" fmla="*/ 303 h 303"/>
              </a:gdLst>
              <a:ahLst/>
              <a:cxnLst>
                <a:cxn ang="0">
                  <a:pos x="T0" y="T1"/>
                </a:cxn>
                <a:cxn ang="0">
                  <a:pos x="T2" y="T3"/>
                </a:cxn>
                <a:cxn ang="0">
                  <a:pos x="T4" y="T5"/>
                </a:cxn>
                <a:cxn ang="0">
                  <a:pos x="T6" y="T7"/>
                </a:cxn>
                <a:cxn ang="0">
                  <a:pos x="T8" y="T9"/>
                </a:cxn>
              </a:cxnLst>
              <a:rect l="0" t="0" r="r" b="b"/>
              <a:pathLst>
                <a:path w="497" h="303">
                  <a:moveTo>
                    <a:pt x="0" y="303"/>
                  </a:moveTo>
                  <a:lnTo>
                    <a:pt x="497" y="15"/>
                  </a:lnTo>
                  <a:lnTo>
                    <a:pt x="470" y="0"/>
                  </a:lnTo>
                  <a:lnTo>
                    <a:pt x="0" y="0"/>
                  </a:lnTo>
                  <a:lnTo>
                    <a:pt x="0" y="303"/>
                  </a:lnTo>
                  <a:close/>
                </a:path>
              </a:pathLst>
            </a:custGeom>
            <a:solidFill>
              <a:srgbClr val="95E1AE"/>
            </a:solidFill>
            <a:ln w="0">
              <a:solidFill>
                <a:srgbClr val="95E1AE"/>
              </a:solidFill>
              <a:prstDash val="solid"/>
              <a:round/>
            </a:ln>
          </p:spPr>
          <p:txBody>
            <a:bodyPr vert="horz" wrap="square" lIns="91440" tIns="45720" rIns="91440" bIns="45720" numCol="1" anchor="t" anchorCtr="0" compatLnSpc="1"/>
            <a:lstStyle/>
            <a:p>
              <a:endParaRPr lang="en-US" dirty="0"/>
            </a:p>
          </p:txBody>
        </p:sp>
        <p:sp>
          <p:nvSpPr>
            <p:cNvPr id="17" name="Freeform 18"/>
            <p:cNvSpPr/>
            <p:nvPr/>
          </p:nvSpPr>
          <p:spPr bwMode="auto">
            <a:xfrm>
              <a:off x="7604587" y="3174"/>
              <a:ext cx="52020" cy="28900"/>
            </a:xfrm>
            <a:custGeom>
              <a:avLst/>
              <a:gdLst>
                <a:gd name="T0" fmla="*/ 0 w 27"/>
                <a:gd name="T1" fmla="*/ 0 h 15"/>
                <a:gd name="T2" fmla="*/ 27 w 27"/>
                <a:gd name="T3" fmla="*/ 15 h 15"/>
                <a:gd name="T4" fmla="*/ 27 w 27"/>
                <a:gd name="T5" fmla="*/ 0 h 15"/>
                <a:gd name="T6" fmla="*/ 0 w 27"/>
                <a:gd name="T7" fmla="*/ 0 h 15"/>
              </a:gdLst>
              <a:ahLst/>
              <a:cxnLst>
                <a:cxn ang="0">
                  <a:pos x="T0" y="T1"/>
                </a:cxn>
                <a:cxn ang="0">
                  <a:pos x="T2" y="T3"/>
                </a:cxn>
                <a:cxn ang="0">
                  <a:pos x="T4" y="T5"/>
                </a:cxn>
                <a:cxn ang="0">
                  <a:pos x="T6" y="T7"/>
                </a:cxn>
              </a:cxnLst>
              <a:rect l="0" t="0" r="r" b="b"/>
              <a:pathLst>
                <a:path w="27" h="15">
                  <a:moveTo>
                    <a:pt x="0" y="0"/>
                  </a:moveTo>
                  <a:lnTo>
                    <a:pt x="27" y="15"/>
                  </a:lnTo>
                  <a:lnTo>
                    <a:pt x="27" y="0"/>
                  </a:lnTo>
                  <a:lnTo>
                    <a:pt x="0" y="0"/>
                  </a:lnTo>
                  <a:close/>
                </a:path>
              </a:pathLst>
            </a:custGeom>
            <a:solidFill>
              <a:srgbClr val="87DFAC"/>
            </a:solidFill>
            <a:ln w="0">
              <a:solidFill>
                <a:srgbClr val="87DFAC"/>
              </a:solidFill>
              <a:prstDash val="solid"/>
              <a:round/>
            </a:ln>
          </p:spPr>
          <p:txBody>
            <a:bodyPr vert="horz" wrap="square" lIns="91440" tIns="45720" rIns="91440" bIns="45720" numCol="1" anchor="t" anchorCtr="0" compatLnSpc="1"/>
            <a:lstStyle/>
            <a:p>
              <a:endParaRPr lang="en-US" dirty="0"/>
            </a:p>
          </p:txBody>
        </p:sp>
        <p:sp>
          <p:nvSpPr>
            <p:cNvPr id="18" name="Freeform 19"/>
            <p:cNvSpPr/>
            <p:nvPr/>
          </p:nvSpPr>
          <p:spPr bwMode="auto">
            <a:xfrm>
              <a:off x="5745345" y="3176"/>
              <a:ext cx="953704" cy="583783"/>
            </a:xfrm>
            <a:custGeom>
              <a:avLst/>
              <a:gdLst>
                <a:gd name="T0" fmla="*/ 25 w 495"/>
                <a:gd name="T1" fmla="*/ 0 h 303"/>
                <a:gd name="T2" fmla="*/ 0 w 495"/>
                <a:gd name="T3" fmla="*/ 15 h 303"/>
                <a:gd name="T4" fmla="*/ 495 w 495"/>
                <a:gd name="T5" fmla="*/ 303 h 303"/>
                <a:gd name="T6" fmla="*/ 495 w 495"/>
                <a:gd name="T7" fmla="*/ 0 h 303"/>
                <a:gd name="T8" fmla="*/ 25 w 495"/>
                <a:gd name="T9" fmla="*/ 0 h 303"/>
              </a:gdLst>
              <a:ahLst/>
              <a:cxnLst>
                <a:cxn ang="0">
                  <a:pos x="T0" y="T1"/>
                </a:cxn>
                <a:cxn ang="0">
                  <a:pos x="T2" y="T3"/>
                </a:cxn>
                <a:cxn ang="0">
                  <a:pos x="T4" y="T5"/>
                </a:cxn>
                <a:cxn ang="0">
                  <a:pos x="T6" y="T7"/>
                </a:cxn>
                <a:cxn ang="0">
                  <a:pos x="T8" y="T9"/>
                </a:cxn>
              </a:cxnLst>
              <a:rect l="0" t="0" r="r" b="b"/>
              <a:pathLst>
                <a:path w="495" h="303">
                  <a:moveTo>
                    <a:pt x="25" y="0"/>
                  </a:moveTo>
                  <a:lnTo>
                    <a:pt x="0" y="15"/>
                  </a:lnTo>
                  <a:lnTo>
                    <a:pt x="495" y="303"/>
                  </a:lnTo>
                  <a:lnTo>
                    <a:pt x="495" y="0"/>
                  </a:lnTo>
                  <a:lnTo>
                    <a:pt x="25" y="0"/>
                  </a:lnTo>
                  <a:close/>
                </a:path>
              </a:pathLst>
            </a:custGeom>
            <a:solidFill>
              <a:srgbClr val="BFE8CA"/>
            </a:solidFill>
            <a:ln w="0">
              <a:solidFill>
                <a:srgbClr val="BFE8CA"/>
              </a:solidFill>
              <a:prstDash val="solid"/>
              <a:round/>
            </a:ln>
          </p:spPr>
          <p:txBody>
            <a:bodyPr vert="horz" wrap="square" lIns="91440" tIns="45720" rIns="91440" bIns="45720" numCol="1" anchor="t" anchorCtr="0" compatLnSpc="1"/>
            <a:lstStyle/>
            <a:p>
              <a:endParaRPr lang="en-US" dirty="0"/>
            </a:p>
          </p:txBody>
        </p:sp>
        <p:sp>
          <p:nvSpPr>
            <p:cNvPr id="19" name="Freeform 20"/>
            <p:cNvSpPr/>
            <p:nvPr/>
          </p:nvSpPr>
          <p:spPr bwMode="auto">
            <a:xfrm>
              <a:off x="5745346" y="3174"/>
              <a:ext cx="48167" cy="28900"/>
            </a:xfrm>
            <a:custGeom>
              <a:avLst/>
              <a:gdLst>
                <a:gd name="T0" fmla="*/ 0 w 25"/>
                <a:gd name="T1" fmla="*/ 15 h 15"/>
                <a:gd name="T2" fmla="*/ 25 w 25"/>
                <a:gd name="T3" fmla="*/ 0 h 15"/>
                <a:gd name="T4" fmla="*/ 0 w 25"/>
                <a:gd name="T5" fmla="*/ 0 h 15"/>
                <a:gd name="T6" fmla="*/ 0 w 25"/>
                <a:gd name="T7" fmla="*/ 15 h 15"/>
              </a:gdLst>
              <a:ahLst/>
              <a:cxnLst>
                <a:cxn ang="0">
                  <a:pos x="T0" y="T1"/>
                </a:cxn>
                <a:cxn ang="0">
                  <a:pos x="T2" y="T3"/>
                </a:cxn>
                <a:cxn ang="0">
                  <a:pos x="T4" y="T5"/>
                </a:cxn>
                <a:cxn ang="0">
                  <a:pos x="T6" y="T7"/>
                </a:cxn>
              </a:cxnLst>
              <a:rect l="0" t="0" r="r" b="b"/>
              <a:pathLst>
                <a:path w="25" h="15">
                  <a:moveTo>
                    <a:pt x="0" y="15"/>
                  </a:moveTo>
                  <a:lnTo>
                    <a:pt x="25" y="0"/>
                  </a:lnTo>
                  <a:lnTo>
                    <a:pt x="0" y="0"/>
                  </a:lnTo>
                  <a:lnTo>
                    <a:pt x="0" y="15"/>
                  </a:lnTo>
                  <a:close/>
                </a:path>
              </a:pathLst>
            </a:custGeom>
            <a:solidFill>
              <a:srgbClr val="BFE9CA"/>
            </a:solidFill>
            <a:ln w="0">
              <a:solidFill>
                <a:srgbClr val="BFE9CA"/>
              </a:solidFill>
              <a:prstDash val="solid"/>
              <a:round/>
            </a:ln>
          </p:spPr>
          <p:txBody>
            <a:bodyPr vert="horz" wrap="square" lIns="91440" tIns="45720" rIns="91440" bIns="45720" numCol="1" anchor="t" anchorCtr="0" compatLnSpc="1"/>
            <a:lstStyle/>
            <a:p>
              <a:endParaRPr lang="en-US" dirty="0"/>
            </a:p>
          </p:txBody>
        </p:sp>
        <p:sp>
          <p:nvSpPr>
            <p:cNvPr id="20" name="Freeform 21"/>
            <p:cNvSpPr/>
            <p:nvPr/>
          </p:nvSpPr>
          <p:spPr bwMode="auto">
            <a:xfrm>
              <a:off x="4785862" y="32074"/>
              <a:ext cx="959484" cy="1105912"/>
            </a:xfrm>
            <a:custGeom>
              <a:avLst/>
              <a:gdLst>
                <a:gd name="T0" fmla="*/ 498 w 498"/>
                <a:gd name="T1" fmla="*/ 0 h 574"/>
                <a:gd name="T2" fmla="*/ 0 w 498"/>
                <a:gd name="T3" fmla="*/ 288 h 574"/>
                <a:gd name="T4" fmla="*/ 498 w 498"/>
                <a:gd name="T5" fmla="*/ 574 h 574"/>
                <a:gd name="T6" fmla="*/ 498 w 498"/>
                <a:gd name="T7" fmla="*/ 0 h 574"/>
              </a:gdLst>
              <a:ahLst/>
              <a:cxnLst>
                <a:cxn ang="0">
                  <a:pos x="T0" y="T1"/>
                </a:cxn>
                <a:cxn ang="0">
                  <a:pos x="T2" y="T3"/>
                </a:cxn>
                <a:cxn ang="0">
                  <a:pos x="T4" y="T5"/>
                </a:cxn>
                <a:cxn ang="0">
                  <a:pos x="T6" y="T7"/>
                </a:cxn>
              </a:cxnLst>
              <a:rect l="0" t="0" r="r" b="b"/>
              <a:pathLst>
                <a:path w="498" h="574">
                  <a:moveTo>
                    <a:pt x="498" y="0"/>
                  </a:moveTo>
                  <a:lnTo>
                    <a:pt x="0" y="288"/>
                  </a:lnTo>
                  <a:lnTo>
                    <a:pt x="498" y="574"/>
                  </a:lnTo>
                  <a:lnTo>
                    <a:pt x="498" y="0"/>
                  </a:lnTo>
                  <a:close/>
                </a:path>
              </a:pathLst>
            </a:custGeom>
            <a:solidFill>
              <a:srgbClr val="DFEFDF"/>
            </a:solidFill>
            <a:ln w="0">
              <a:solidFill>
                <a:srgbClr val="DFEFDF"/>
              </a:solidFill>
              <a:prstDash val="solid"/>
              <a:round/>
            </a:ln>
          </p:spPr>
          <p:txBody>
            <a:bodyPr vert="horz" wrap="square" lIns="91440" tIns="45720" rIns="91440" bIns="45720" numCol="1" anchor="t" anchorCtr="0" compatLnSpc="1"/>
            <a:lstStyle/>
            <a:p>
              <a:endParaRPr lang="en-US" dirty="0"/>
            </a:p>
          </p:txBody>
        </p:sp>
        <p:sp>
          <p:nvSpPr>
            <p:cNvPr id="21" name="Freeform 22"/>
            <p:cNvSpPr/>
            <p:nvPr/>
          </p:nvSpPr>
          <p:spPr bwMode="auto">
            <a:xfrm>
              <a:off x="4785862" y="3176"/>
              <a:ext cx="959484" cy="583783"/>
            </a:xfrm>
            <a:custGeom>
              <a:avLst/>
              <a:gdLst>
                <a:gd name="T0" fmla="*/ 0 w 498"/>
                <a:gd name="T1" fmla="*/ 303 h 303"/>
                <a:gd name="T2" fmla="*/ 498 w 498"/>
                <a:gd name="T3" fmla="*/ 15 h 303"/>
                <a:gd name="T4" fmla="*/ 471 w 498"/>
                <a:gd name="T5" fmla="*/ 0 h 303"/>
                <a:gd name="T6" fmla="*/ 0 w 498"/>
                <a:gd name="T7" fmla="*/ 0 h 303"/>
                <a:gd name="T8" fmla="*/ 0 w 498"/>
                <a:gd name="T9" fmla="*/ 303 h 303"/>
              </a:gdLst>
              <a:ahLst/>
              <a:cxnLst>
                <a:cxn ang="0">
                  <a:pos x="T0" y="T1"/>
                </a:cxn>
                <a:cxn ang="0">
                  <a:pos x="T2" y="T3"/>
                </a:cxn>
                <a:cxn ang="0">
                  <a:pos x="T4" y="T5"/>
                </a:cxn>
                <a:cxn ang="0">
                  <a:pos x="T6" y="T7"/>
                </a:cxn>
                <a:cxn ang="0">
                  <a:pos x="T8" y="T9"/>
                </a:cxn>
              </a:cxnLst>
              <a:rect l="0" t="0" r="r" b="b"/>
              <a:pathLst>
                <a:path w="498" h="303">
                  <a:moveTo>
                    <a:pt x="0" y="303"/>
                  </a:moveTo>
                  <a:lnTo>
                    <a:pt x="498" y="15"/>
                  </a:lnTo>
                  <a:lnTo>
                    <a:pt x="471" y="0"/>
                  </a:lnTo>
                  <a:lnTo>
                    <a:pt x="0" y="0"/>
                  </a:lnTo>
                  <a:lnTo>
                    <a:pt x="0" y="303"/>
                  </a:lnTo>
                  <a:close/>
                </a:path>
              </a:pathLst>
            </a:custGeom>
            <a:solidFill>
              <a:srgbClr val="E9F2E9"/>
            </a:solidFill>
            <a:ln w="0">
              <a:solidFill>
                <a:srgbClr val="E9F2E9"/>
              </a:solidFill>
              <a:prstDash val="solid"/>
              <a:round/>
            </a:ln>
          </p:spPr>
          <p:txBody>
            <a:bodyPr vert="horz" wrap="square" lIns="91440" tIns="45720" rIns="91440" bIns="45720" numCol="1" anchor="t" anchorCtr="0" compatLnSpc="1"/>
            <a:lstStyle/>
            <a:p>
              <a:endParaRPr lang="en-US" dirty="0"/>
            </a:p>
          </p:txBody>
        </p:sp>
        <p:sp>
          <p:nvSpPr>
            <p:cNvPr id="23" name="Freeform 24"/>
            <p:cNvSpPr/>
            <p:nvPr/>
          </p:nvSpPr>
          <p:spPr bwMode="auto">
            <a:xfrm>
              <a:off x="3828303" y="32074"/>
              <a:ext cx="957559" cy="1105912"/>
            </a:xfrm>
            <a:custGeom>
              <a:avLst/>
              <a:gdLst>
                <a:gd name="T0" fmla="*/ 0 w 497"/>
                <a:gd name="T1" fmla="*/ 574 h 574"/>
                <a:gd name="T2" fmla="*/ 497 w 497"/>
                <a:gd name="T3" fmla="*/ 288 h 574"/>
                <a:gd name="T4" fmla="*/ 0 w 497"/>
                <a:gd name="T5" fmla="*/ 0 h 574"/>
                <a:gd name="T6" fmla="*/ 0 w 497"/>
                <a:gd name="T7" fmla="*/ 574 h 574"/>
              </a:gdLst>
              <a:ahLst/>
              <a:cxnLst>
                <a:cxn ang="0">
                  <a:pos x="T0" y="T1"/>
                </a:cxn>
                <a:cxn ang="0">
                  <a:pos x="T2" y="T3"/>
                </a:cxn>
                <a:cxn ang="0">
                  <a:pos x="T4" y="T5"/>
                </a:cxn>
                <a:cxn ang="0">
                  <a:pos x="T6" y="T7"/>
                </a:cxn>
              </a:cxnLst>
              <a:rect l="0" t="0" r="r" b="b"/>
              <a:pathLst>
                <a:path w="497" h="574">
                  <a:moveTo>
                    <a:pt x="0" y="574"/>
                  </a:moveTo>
                  <a:lnTo>
                    <a:pt x="497" y="288"/>
                  </a:lnTo>
                  <a:lnTo>
                    <a:pt x="0" y="0"/>
                  </a:lnTo>
                  <a:lnTo>
                    <a:pt x="0" y="574"/>
                  </a:lnTo>
                  <a:close/>
                </a:path>
              </a:pathLst>
            </a:custGeom>
            <a:solidFill>
              <a:srgbClr val="EBF2E9"/>
            </a:solidFill>
            <a:ln w="0">
              <a:solidFill>
                <a:srgbClr val="EBF2E9"/>
              </a:solidFill>
              <a:prstDash val="solid"/>
              <a:round/>
            </a:ln>
          </p:spPr>
          <p:txBody>
            <a:bodyPr vert="horz" wrap="square" lIns="91440" tIns="45720" rIns="91440" bIns="45720" numCol="1" anchor="t" anchorCtr="0" compatLnSpc="1"/>
            <a:lstStyle/>
            <a:p>
              <a:endParaRPr lang="en-US" dirty="0"/>
            </a:p>
          </p:txBody>
        </p:sp>
        <p:sp>
          <p:nvSpPr>
            <p:cNvPr id="24" name="Freeform 25"/>
            <p:cNvSpPr/>
            <p:nvPr/>
          </p:nvSpPr>
          <p:spPr bwMode="auto">
            <a:xfrm>
              <a:off x="3828303" y="3174"/>
              <a:ext cx="52020" cy="28900"/>
            </a:xfrm>
            <a:custGeom>
              <a:avLst/>
              <a:gdLst>
                <a:gd name="T0" fmla="*/ 0 w 27"/>
                <a:gd name="T1" fmla="*/ 15 h 15"/>
                <a:gd name="T2" fmla="*/ 27 w 27"/>
                <a:gd name="T3" fmla="*/ 0 h 15"/>
                <a:gd name="T4" fmla="*/ 0 w 27"/>
                <a:gd name="T5" fmla="*/ 0 h 15"/>
                <a:gd name="T6" fmla="*/ 0 w 27"/>
                <a:gd name="T7" fmla="*/ 15 h 15"/>
              </a:gdLst>
              <a:ahLst/>
              <a:cxnLst>
                <a:cxn ang="0">
                  <a:pos x="T0" y="T1"/>
                </a:cxn>
                <a:cxn ang="0">
                  <a:pos x="T2" y="T3"/>
                </a:cxn>
                <a:cxn ang="0">
                  <a:pos x="T4" y="T5"/>
                </a:cxn>
                <a:cxn ang="0">
                  <a:pos x="T6" y="T7"/>
                </a:cxn>
              </a:cxnLst>
              <a:rect l="0" t="0" r="r" b="b"/>
              <a:pathLst>
                <a:path w="27" h="15">
                  <a:moveTo>
                    <a:pt x="0" y="15"/>
                  </a:moveTo>
                  <a:lnTo>
                    <a:pt x="27" y="0"/>
                  </a:lnTo>
                  <a:lnTo>
                    <a:pt x="0" y="0"/>
                  </a:lnTo>
                  <a:lnTo>
                    <a:pt x="0" y="15"/>
                  </a:lnTo>
                  <a:close/>
                </a:path>
              </a:pathLst>
            </a:custGeom>
            <a:solidFill>
              <a:srgbClr val="DDF0E2"/>
            </a:solidFill>
            <a:ln w="0">
              <a:solidFill>
                <a:srgbClr val="DDF0E2"/>
              </a:solidFill>
              <a:prstDash val="solid"/>
              <a:round/>
            </a:ln>
          </p:spPr>
          <p:txBody>
            <a:bodyPr vert="horz" wrap="square" lIns="91440" tIns="45720" rIns="91440" bIns="45720" numCol="1" anchor="t" anchorCtr="0" compatLnSpc="1"/>
            <a:lstStyle/>
            <a:p>
              <a:endParaRPr lang="en-US" dirty="0"/>
            </a:p>
          </p:txBody>
        </p:sp>
        <p:sp>
          <p:nvSpPr>
            <p:cNvPr id="26" name="Freeform 27"/>
            <p:cNvSpPr/>
            <p:nvPr/>
          </p:nvSpPr>
          <p:spPr bwMode="auto">
            <a:xfrm>
              <a:off x="2870746" y="586957"/>
              <a:ext cx="957559" cy="1105912"/>
            </a:xfrm>
            <a:custGeom>
              <a:avLst/>
              <a:gdLst>
                <a:gd name="T0" fmla="*/ 0 w 497"/>
                <a:gd name="T1" fmla="*/ 574 h 574"/>
                <a:gd name="T2" fmla="*/ 497 w 497"/>
                <a:gd name="T3" fmla="*/ 286 h 574"/>
                <a:gd name="T4" fmla="*/ 0 w 497"/>
                <a:gd name="T5" fmla="*/ 0 h 574"/>
                <a:gd name="T6" fmla="*/ 0 w 497"/>
                <a:gd name="T7" fmla="*/ 574 h 574"/>
              </a:gdLst>
              <a:ahLst/>
              <a:cxnLst>
                <a:cxn ang="0">
                  <a:pos x="T0" y="T1"/>
                </a:cxn>
                <a:cxn ang="0">
                  <a:pos x="T2" y="T3"/>
                </a:cxn>
                <a:cxn ang="0">
                  <a:pos x="T4" y="T5"/>
                </a:cxn>
                <a:cxn ang="0">
                  <a:pos x="T6" y="T7"/>
                </a:cxn>
              </a:cxnLst>
              <a:rect l="0" t="0" r="r" b="b"/>
              <a:pathLst>
                <a:path w="497" h="574">
                  <a:moveTo>
                    <a:pt x="0" y="574"/>
                  </a:moveTo>
                  <a:lnTo>
                    <a:pt x="497" y="286"/>
                  </a:lnTo>
                  <a:lnTo>
                    <a:pt x="0" y="0"/>
                  </a:lnTo>
                  <a:lnTo>
                    <a:pt x="0" y="574"/>
                  </a:lnTo>
                  <a:close/>
                </a:path>
              </a:pathLst>
            </a:custGeom>
            <a:solidFill>
              <a:srgbClr val="A3E2A1"/>
            </a:solidFill>
            <a:ln w="0">
              <a:solidFill>
                <a:srgbClr val="A3E2A1"/>
              </a:solidFill>
              <a:prstDash val="solid"/>
              <a:round/>
            </a:ln>
          </p:spPr>
          <p:txBody>
            <a:bodyPr vert="horz" wrap="square" lIns="91440" tIns="45720" rIns="91440" bIns="45720" numCol="1" anchor="t" anchorCtr="0" compatLnSpc="1"/>
            <a:lstStyle/>
            <a:p>
              <a:endParaRPr lang="en-US" dirty="0"/>
            </a:p>
          </p:txBody>
        </p:sp>
        <p:sp>
          <p:nvSpPr>
            <p:cNvPr id="27" name="Freeform 28"/>
            <p:cNvSpPr/>
            <p:nvPr/>
          </p:nvSpPr>
          <p:spPr bwMode="auto">
            <a:xfrm>
              <a:off x="2870746" y="32074"/>
              <a:ext cx="957559" cy="1105912"/>
            </a:xfrm>
            <a:custGeom>
              <a:avLst/>
              <a:gdLst>
                <a:gd name="T0" fmla="*/ 497 w 497"/>
                <a:gd name="T1" fmla="*/ 0 h 574"/>
                <a:gd name="T2" fmla="*/ 0 w 497"/>
                <a:gd name="T3" fmla="*/ 288 h 574"/>
                <a:gd name="T4" fmla="*/ 497 w 497"/>
                <a:gd name="T5" fmla="*/ 574 h 574"/>
                <a:gd name="T6" fmla="*/ 497 w 497"/>
                <a:gd name="T7" fmla="*/ 0 h 574"/>
              </a:gdLst>
              <a:ahLst/>
              <a:cxnLst>
                <a:cxn ang="0">
                  <a:pos x="T0" y="T1"/>
                </a:cxn>
                <a:cxn ang="0">
                  <a:pos x="T2" y="T3"/>
                </a:cxn>
                <a:cxn ang="0">
                  <a:pos x="T4" y="T5"/>
                </a:cxn>
                <a:cxn ang="0">
                  <a:pos x="T6" y="T7"/>
                </a:cxn>
              </a:cxnLst>
              <a:rect l="0" t="0" r="r" b="b"/>
              <a:pathLst>
                <a:path w="497" h="574">
                  <a:moveTo>
                    <a:pt x="497" y="0"/>
                  </a:moveTo>
                  <a:lnTo>
                    <a:pt x="0" y="288"/>
                  </a:lnTo>
                  <a:lnTo>
                    <a:pt x="497" y="574"/>
                  </a:lnTo>
                  <a:lnTo>
                    <a:pt x="497" y="0"/>
                  </a:lnTo>
                  <a:close/>
                </a:path>
              </a:pathLst>
            </a:custGeom>
            <a:solidFill>
              <a:srgbClr val="CFEDCF"/>
            </a:solidFill>
            <a:ln w="0">
              <a:solidFill>
                <a:srgbClr val="CFEDCF"/>
              </a:solidFill>
              <a:prstDash val="solid"/>
              <a:round/>
            </a:ln>
          </p:spPr>
          <p:txBody>
            <a:bodyPr vert="horz" wrap="square" lIns="91440" tIns="45720" rIns="91440" bIns="45720" numCol="1" anchor="t" anchorCtr="0" compatLnSpc="1"/>
            <a:lstStyle/>
            <a:p>
              <a:endParaRPr lang="en-US" dirty="0"/>
            </a:p>
          </p:txBody>
        </p:sp>
        <p:sp>
          <p:nvSpPr>
            <p:cNvPr id="29" name="Freeform 30"/>
            <p:cNvSpPr/>
            <p:nvPr/>
          </p:nvSpPr>
          <p:spPr bwMode="auto">
            <a:xfrm>
              <a:off x="1915117" y="1137986"/>
              <a:ext cx="955631" cy="1105912"/>
            </a:xfrm>
            <a:custGeom>
              <a:avLst/>
              <a:gdLst>
                <a:gd name="T0" fmla="*/ 0 w 496"/>
                <a:gd name="T1" fmla="*/ 574 h 574"/>
                <a:gd name="T2" fmla="*/ 496 w 496"/>
                <a:gd name="T3" fmla="*/ 288 h 574"/>
                <a:gd name="T4" fmla="*/ 0 w 496"/>
                <a:gd name="T5" fmla="*/ 0 h 574"/>
                <a:gd name="T6" fmla="*/ 0 w 496"/>
                <a:gd name="T7" fmla="*/ 574 h 574"/>
              </a:gdLst>
              <a:ahLst/>
              <a:cxnLst>
                <a:cxn ang="0">
                  <a:pos x="T0" y="T1"/>
                </a:cxn>
                <a:cxn ang="0">
                  <a:pos x="T2" y="T3"/>
                </a:cxn>
                <a:cxn ang="0">
                  <a:pos x="T4" y="T5"/>
                </a:cxn>
                <a:cxn ang="0">
                  <a:pos x="T6" y="T7"/>
                </a:cxn>
              </a:cxnLst>
              <a:rect l="0" t="0" r="r" b="b"/>
              <a:pathLst>
                <a:path w="496" h="574">
                  <a:moveTo>
                    <a:pt x="0" y="574"/>
                  </a:moveTo>
                  <a:lnTo>
                    <a:pt x="496" y="288"/>
                  </a:lnTo>
                  <a:lnTo>
                    <a:pt x="0" y="0"/>
                  </a:lnTo>
                  <a:lnTo>
                    <a:pt x="0" y="574"/>
                  </a:lnTo>
                  <a:close/>
                </a:path>
              </a:pathLst>
            </a:custGeom>
            <a:solidFill>
              <a:srgbClr val="A1DB90"/>
            </a:solidFill>
            <a:ln w="0">
              <a:solidFill>
                <a:srgbClr val="A1DB90"/>
              </a:solidFill>
              <a:prstDash val="solid"/>
              <a:round/>
            </a:ln>
          </p:spPr>
          <p:txBody>
            <a:bodyPr vert="horz" wrap="square" lIns="91440" tIns="45720" rIns="91440" bIns="45720" numCol="1" anchor="t" anchorCtr="0" compatLnSpc="1"/>
            <a:lstStyle/>
            <a:p>
              <a:endParaRPr lang="en-US" dirty="0"/>
            </a:p>
          </p:txBody>
        </p:sp>
        <p:sp>
          <p:nvSpPr>
            <p:cNvPr id="30" name="Freeform 31"/>
            <p:cNvSpPr/>
            <p:nvPr/>
          </p:nvSpPr>
          <p:spPr bwMode="auto">
            <a:xfrm>
              <a:off x="1915117" y="586957"/>
              <a:ext cx="955631" cy="1105912"/>
            </a:xfrm>
            <a:custGeom>
              <a:avLst/>
              <a:gdLst>
                <a:gd name="T0" fmla="*/ 496 w 496"/>
                <a:gd name="T1" fmla="*/ 0 h 574"/>
                <a:gd name="T2" fmla="*/ 0 w 496"/>
                <a:gd name="T3" fmla="*/ 286 h 574"/>
                <a:gd name="T4" fmla="*/ 496 w 496"/>
                <a:gd name="T5" fmla="*/ 574 h 574"/>
                <a:gd name="T6" fmla="*/ 496 w 496"/>
                <a:gd name="T7" fmla="*/ 0 h 574"/>
              </a:gdLst>
              <a:ahLst/>
              <a:cxnLst>
                <a:cxn ang="0">
                  <a:pos x="T0" y="T1"/>
                </a:cxn>
                <a:cxn ang="0">
                  <a:pos x="T2" y="T3"/>
                </a:cxn>
                <a:cxn ang="0">
                  <a:pos x="T4" y="T5"/>
                </a:cxn>
                <a:cxn ang="0">
                  <a:pos x="T6" y="T7"/>
                </a:cxn>
              </a:cxnLst>
              <a:rect l="0" t="0" r="r" b="b"/>
              <a:pathLst>
                <a:path w="496" h="574">
                  <a:moveTo>
                    <a:pt x="496" y="0"/>
                  </a:moveTo>
                  <a:lnTo>
                    <a:pt x="0" y="286"/>
                  </a:lnTo>
                  <a:lnTo>
                    <a:pt x="496" y="574"/>
                  </a:lnTo>
                  <a:lnTo>
                    <a:pt x="496" y="0"/>
                  </a:lnTo>
                  <a:close/>
                </a:path>
              </a:pathLst>
            </a:custGeom>
            <a:solidFill>
              <a:srgbClr val="B6E6AF"/>
            </a:solidFill>
            <a:ln w="0">
              <a:solidFill>
                <a:srgbClr val="B6E6AF"/>
              </a:solidFill>
              <a:prstDash val="solid"/>
              <a:round/>
            </a:ln>
          </p:spPr>
          <p:txBody>
            <a:bodyPr vert="horz" wrap="square" lIns="91440" tIns="45720" rIns="91440" bIns="45720" numCol="1" anchor="t" anchorCtr="0" compatLnSpc="1"/>
            <a:lstStyle/>
            <a:p>
              <a:endParaRPr lang="en-US" dirty="0"/>
            </a:p>
          </p:txBody>
        </p:sp>
        <p:sp>
          <p:nvSpPr>
            <p:cNvPr id="31" name="Freeform 32"/>
            <p:cNvSpPr/>
            <p:nvPr/>
          </p:nvSpPr>
          <p:spPr bwMode="auto">
            <a:xfrm>
              <a:off x="1915117" y="3176"/>
              <a:ext cx="955631" cy="583783"/>
            </a:xfrm>
            <a:custGeom>
              <a:avLst/>
              <a:gdLst>
                <a:gd name="T0" fmla="*/ 27 w 496"/>
                <a:gd name="T1" fmla="*/ 0 h 303"/>
                <a:gd name="T2" fmla="*/ 0 w 496"/>
                <a:gd name="T3" fmla="*/ 15 h 303"/>
                <a:gd name="T4" fmla="*/ 496 w 496"/>
                <a:gd name="T5" fmla="*/ 303 h 303"/>
                <a:gd name="T6" fmla="*/ 496 w 496"/>
                <a:gd name="T7" fmla="*/ 0 h 303"/>
                <a:gd name="T8" fmla="*/ 27 w 496"/>
                <a:gd name="T9" fmla="*/ 0 h 303"/>
              </a:gdLst>
              <a:ahLst/>
              <a:cxnLst>
                <a:cxn ang="0">
                  <a:pos x="T0" y="T1"/>
                </a:cxn>
                <a:cxn ang="0">
                  <a:pos x="T2" y="T3"/>
                </a:cxn>
                <a:cxn ang="0">
                  <a:pos x="T4" y="T5"/>
                </a:cxn>
                <a:cxn ang="0">
                  <a:pos x="T6" y="T7"/>
                </a:cxn>
                <a:cxn ang="0">
                  <a:pos x="T8" y="T9"/>
                </a:cxn>
              </a:cxnLst>
              <a:rect l="0" t="0" r="r" b="b"/>
              <a:pathLst>
                <a:path w="496" h="303">
                  <a:moveTo>
                    <a:pt x="27" y="0"/>
                  </a:moveTo>
                  <a:lnTo>
                    <a:pt x="0" y="15"/>
                  </a:lnTo>
                  <a:lnTo>
                    <a:pt x="496" y="303"/>
                  </a:lnTo>
                  <a:lnTo>
                    <a:pt x="496" y="0"/>
                  </a:lnTo>
                  <a:lnTo>
                    <a:pt x="27" y="0"/>
                  </a:lnTo>
                  <a:close/>
                </a:path>
              </a:pathLst>
            </a:custGeom>
            <a:solidFill>
              <a:srgbClr val="B3E8B8"/>
            </a:solidFill>
            <a:ln w="0">
              <a:solidFill>
                <a:srgbClr val="B3E8B8"/>
              </a:solidFill>
              <a:prstDash val="solid"/>
              <a:round/>
            </a:ln>
          </p:spPr>
          <p:txBody>
            <a:bodyPr vert="horz" wrap="square" lIns="91440" tIns="45720" rIns="91440" bIns="45720" numCol="1" anchor="t" anchorCtr="0" compatLnSpc="1"/>
            <a:lstStyle/>
            <a:p>
              <a:endParaRPr lang="en-US" dirty="0"/>
            </a:p>
          </p:txBody>
        </p:sp>
        <p:sp>
          <p:nvSpPr>
            <p:cNvPr id="32" name="Freeform 33"/>
            <p:cNvSpPr/>
            <p:nvPr/>
          </p:nvSpPr>
          <p:spPr bwMode="auto">
            <a:xfrm>
              <a:off x="1915115" y="3174"/>
              <a:ext cx="52020" cy="28900"/>
            </a:xfrm>
            <a:custGeom>
              <a:avLst/>
              <a:gdLst>
                <a:gd name="T0" fmla="*/ 0 w 27"/>
                <a:gd name="T1" fmla="*/ 15 h 15"/>
                <a:gd name="T2" fmla="*/ 27 w 27"/>
                <a:gd name="T3" fmla="*/ 0 h 15"/>
                <a:gd name="T4" fmla="*/ 0 w 27"/>
                <a:gd name="T5" fmla="*/ 0 h 15"/>
                <a:gd name="T6" fmla="*/ 0 w 27"/>
                <a:gd name="T7" fmla="*/ 15 h 15"/>
              </a:gdLst>
              <a:ahLst/>
              <a:cxnLst>
                <a:cxn ang="0">
                  <a:pos x="T0" y="T1"/>
                </a:cxn>
                <a:cxn ang="0">
                  <a:pos x="T2" y="T3"/>
                </a:cxn>
                <a:cxn ang="0">
                  <a:pos x="T4" y="T5"/>
                </a:cxn>
                <a:cxn ang="0">
                  <a:pos x="T6" y="T7"/>
                </a:cxn>
              </a:cxnLst>
              <a:rect l="0" t="0" r="r" b="b"/>
              <a:pathLst>
                <a:path w="27" h="15">
                  <a:moveTo>
                    <a:pt x="0" y="15"/>
                  </a:moveTo>
                  <a:lnTo>
                    <a:pt x="27" y="0"/>
                  </a:lnTo>
                  <a:lnTo>
                    <a:pt x="0" y="0"/>
                  </a:lnTo>
                  <a:lnTo>
                    <a:pt x="0" y="15"/>
                  </a:lnTo>
                  <a:close/>
                </a:path>
              </a:pathLst>
            </a:custGeom>
            <a:solidFill>
              <a:srgbClr val="89DF95"/>
            </a:solidFill>
            <a:ln w="0">
              <a:solidFill>
                <a:srgbClr val="89DF95"/>
              </a:solidFill>
              <a:prstDash val="solid"/>
              <a:round/>
            </a:ln>
          </p:spPr>
          <p:txBody>
            <a:bodyPr vert="horz" wrap="square" lIns="91440" tIns="45720" rIns="91440" bIns="45720" numCol="1" anchor="t" anchorCtr="0" compatLnSpc="1"/>
            <a:lstStyle/>
            <a:p>
              <a:endParaRPr lang="en-US" dirty="0"/>
            </a:p>
          </p:txBody>
        </p:sp>
        <p:sp>
          <p:nvSpPr>
            <p:cNvPr id="34" name="Freeform 35"/>
            <p:cNvSpPr/>
            <p:nvPr/>
          </p:nvSpPr>
          <p:spPr bwMode="auto">
            <a:xfrm>
              <a:off x="957558" y="1137986"/>
              <a:ext cx="957559" cy="1105912"/>
            </a:xfrm>
            <a:custGeom>
              <a:avLst/>
              <a:gdLst>
                <a:gd name="T0" fmla="*/ 497 w 497"/>
                <a:gd name="T1" fmla="*/ 0 h 574"/>
                <a:gd name="T2" fmla="*/ 0 w 497"/>
                <a:gd name="T3" fmla="*/ 288 h 574"/>
                <a:gd name="T4" fmla="*/ 497 w 497"/>
                <a:gd name="T5" fmla="*/ 574 h 574"/>
                <a:gd name="T6" fmla="*/ 497 w 497"/>
                <a:gd name="T7" fmla="*/ 0 h 574"/>
              </a:gdLst>
              <a:ahLst/>
              <a:cxnLst>
                <a:cxn ang="0">
                  <a:pos x="T0" y="T1"/>
                </a:cxn>
                <a:cxn ang="0">
                  <a:pos x="T2" y="T3"/>
                </a:cxn>
                <a:cxn ang="0">
                  <a:pos x="T4" y="T5"/>
                </a:cxn>
                <a:cxn ang="0">
                  <a:pos x="T6" y="T7"/>
                </a:cxn>
              </a:cxnLst>
              <a:rect l="0" t="0" r="r" b="b"/>
              <a:pathLst>
                <a:path w="497" h="574">
                  <a:moveTo>
                    <a:pt x="497" y="0"/>
                  </a:moveTo>
                  <a:lnTo>
                    <a:pt x="0" y="288"/>
                  </a:lnTo>
                  <a:lnTo>
                    <a:pt x="497" y="574"/>
                  </a:lnTo>
                  <a:lnTo>
                    <a:pt x="497" y="0"/>
                  </a:lnTo>
                  <a:close/>
                </a:path>
              </a:pathLst>
            </a:custGeom>
            <a:solidFill>
              <a:srgbClr val="56993D"/>
            </a:solidFill>
            <a:ln w="0">
              <a:solidFill>
                <a:srgbClr val="56993D"/>
              </a:solidFill>
              <a:prstDash val="solid"/>
              <a:round/>
            </a:ln>
          </p:spPr>
          <p:txBody>
            <a:bodyPr vert="horz" wrap="square" lIns="91440" tIns="45720" rIns="91440" bIns="45720" numCol="1" anchor="t" anchorCtr="0" compatLnSpc="1"/>
            <a:lstStyle/>
            <a:p>
              <a:endParaRPr lang="en-US" dirty="0"/>
            </a:p>
          </p:txBody>
        </p:sp>
        <p:sp>
          <p:nvSpPr>
            <p:cNvPr id="35" name="Freeform 36"/>
            <p:cNvSpPr/>
            <p:nvPr/>
          </p:nvSpPr>
          <p:spPr bwMode="auto">
            <a:xfrm>
              <a:off x="957558" y="586957"/>
              <a:ext cx="957559" cy="1105912"/>
            </a:xfrm>
            <a:custGeom>
              <a:avLst/>
              <a:gdLst>
                <a:gd name="T0" fmla="*/ 0 w 497"/>
                <a:gd name="T1" fmla="*/ 574 h 574"/>
                <a:gd name="T2" fmla="*/ 497 w 497"/>
                <a:gd name="T3" fmla="*/ 286 h 574"/>
                <a:gd name="T4" fmla="*/ 0 w 497"/>
                <a:gd name="T5" fmla="*/ 0 h 574"/>
                <a:gd name="T6" fmla="*/ 0 w 497"/>
                <a:gd name="T7" fmla="*/ 574 h 574"/>
              </a:gdLst>
              <a:ahLst/>
              <a:cxnLst>
                <a:cxn ang="0">
                  <a:pos x="T0" y="T1"/>
                </a:cxn>
                <a:cxn ang="0">
                  <a:pos x="T2" y="T3"/>
                </a:cxn>
                <a:cxn ang="0">
                  <a:pos x="T4" y="T5"/>
                </a:cxn>
                <a:cxn ang="0">
                  <a:pos x="T6" y="T7"/>
                </a:cxn>
              </a:cxnLst>
              <a:rect l="0" t="0" r="r" b="b"/>
              <a:pathLst>
                <a:path w="497" h="574">
                  <a:moveTo>
                    <a:pt x="0" y="574"/>
                  </a:moveTo>
                  <a:lnTo>
                    <a:pt x="497" y="286"/>
                  </a:lnTo>
                  <a:lnTo>
                    <a:pt x="0" y="0"/>
                  </a:lnTo>
                  <a:lnTo>
                    <a:pt x="0" y="574"/>
                  </a:lnTo>
                  <a:close/>
                </a:path>
              </a:pathLst>
            </a:custGeom>
            <a:solidFill>
              <a:srgbClr val="4D9038"/>
            </a:solidFill>
            <a:ln w="0">
              <a:solidFill>
                <a:srgbClr val="4D9038"/>
              </a:solidFill>
              <a:prstDash val="solid"/>
              <a:round/>
            </a:ln>
          </p:spPr>
          <p:txBody>
            <a:bodyPr vert="horz" wrap="square" lIns="91440" tIns="45720" rIns="91440" bIns="45720" numCol="1" anchor="t" anchorCtr="0" compatLnSpc="1"/>
            <a:lstStyle/>
            <a:p>
              <a:endParaRPr lang="en-US" dirty="0"/>
            </a:p>
          </p:txBody>
        </p:sp>
        <p:sp>
          <p:nvSpPr>
            <p:cNvPr id="36" name="Freeform 37"/>
            <p:cNvSpPr/>
            <p:nvPr/>
          </p:nvSpPr>
          <p:spPr bwMode="auto">
            <a:xfrm>
              <a:off x="957558" y="32074"/>
              <a:ext cx="957559" cy="1105912"/>
            </a:xfrm>
            <a:custGeom>
              <a:avLst/>
              <a:gdLst>
                <a:gd name="T0" fmla="*/ 497 w 497"/>
                <a:gd name="T1" fmla="*/ 0 h 574"/>
                <a:gd name="T2" fmla="*/ 0 w 497"/>
                <a:gd name="T3" fmla="*/ 288 h 574"/>
                <a:gd name="T4" fmla="*/ 497 w 497"/>
                <a:gd name="T5" fmla="*/ 574 h 574"/>
                <a:gd name="T6" fmla="*/ 497 w 497"/>
                <a:gd name="T7" fmla="*/ 0 h 574"/>
              </a:gdLst>
              <a:ahLst/>
              <a:cxnLst>
                <a:cxn ang="0">
                  <a:pos x="T0" y="T1"/>
                </a:cxn>
                <a:cxn ang="0">
                  <a:pos x="T2" y="T3"/>
                </a:cxn>
                <a:cxn ang="0">
                  <a:pos x="T4" y="T5"/>
                </a:cxn>
                <a:cxn ang="0">
                  <a:pos x="T6" y="T7"/>
                </a:cxn>
              </a:cxnLst>
              <a:rect l="0" t="0" r="r" b="b"/>
              <a:pathLst>
                <a:path w="497" h="574">
                  <a:moveTo>
                    <a:pt x="497" y="0"/>
                  </a:moveTo>
                  <a:lnTo>
                    <a:pt x="0" y="288"/>
                  </a:lnTo>
                  <a:lnTo>
                    <a:pt x="497" y="574"/>
                  </a:lnTo>
                  <a:lnTo>
                    <a:pt x="497" y="0"/>
                  </a:lnTo>
                  <a:close/>
                </a:path>
              </a:pathLst>
            </a:custGeom>
            <a:solidFill>
              <a:srgbClr val="54AC49"/>
            </a:solidFill>
            <a:ln w="0">
              <a:solidFill>
                <a:srgbClr val="54AC49"/>
              </a:solidFill>
              <a:prstDash val="solid"/>
              <a:round/>
            </a:ln>
          </p:spPr>
          <p:txBody>
            <a:bodyPr vert="horz" wrap="square" lIns="91440" tIns="45720" rIns="91440" bIns="45720" numCol="1" anchor="t" anchorCtr="0" compatLnSpc="1"/>
            <a:lstStyle/>
            <a:p>
              <a:endParaRPr lang="en-US" dirty="0"/>
            </a:p>
          </p:txBody>
        </p:sp>
        <p:sp>
          <p:nvSpPr>
            <p:cNvPr id="37" name="Freeform 38"/>
            <p:cNvSpPr/>
            <p:nvPr/>
          </p:nvSpPr>
          <p:spPr bwMode="auto">
            <a:xfrm>
              <a:off x="957558" y="3176"/>
              <a:ext cx="957559" cy="583783"/>
            </a:xfrm>
            <a:custGeom>
              <a:avLst/>
              <a:gdLst>
                <a:gd name="T0" fmla="*/ 0 w 497"/>
                <a:gd name="T1" fmla="*/ 303 h 303"/>
                <a:gd name="T2" fmla="*/ 497 w 497"/>
                <a:gd name="T3" fmla="*/ 15 h 303"/>
                <a:gd name="T4" fmla="*/ 471 w 497"/>
                <a:gd name="T5" fmla="*/ 0 h 303"/>
                <a:gd name="T6" fmla="*/ 0 w 497"/>
                <a:gd name="T7" fmla="*/ 0 h 303"/>
                <a:gd name="T8" fmla="*/ 0 w 497"/>
                <a:gd name="T9" fmla="*/ 303 h 303"/>
              </a:gdLst>
              <a:ahLst/>
              <a:cxnLst>
                <a:cxn ang="0">
                  <a:pos x="T0" y="T1"/>
                </a:cxn>
                <a:cxn ang="0">
                  <a:pos x="T2" y="T3"/>
                </a:cxn>
                <a:cxn ang="0">
                  <a:pos x="T4" y="T5"/>
                </a:cxn>
                <a:cxn ang="0">
                  <a:pos x="T6" y="T7"/>
                </a:cxn>
                <a:cxn ang="0">
                  <a:pos x="T8" y="T9"/>
                </a:cxn>
              </a:cxnLst>
              <a:rect l="0" t="0" r="r" b="b"/>
              <a:pathLst>
                <a:path w="497" h="303">
                  <a:moveTo>
                    <a:pt x="0" y="303"/>
                  </a:moveTo>
                  <a:lnTo>
                    <a:pt x="497" y="15"/>
                  </a:lnTo>
                  <a:lnTo>
                    <a:pt x="471" y="0"/>
                  </a:lnTo>
                  <a:lnTo>
                    <a:pt x="0" y="0"/>
                  </a:lnTo>
                  <a:lnTo>
                    <a:pt x="0" y="303"/>
                  </a:lnTo>
                  <a:close/>
                </a:path>
              </a:pathLst>
            </a:custGeom>
            <a:solidFill>
              <a:srgbClr val="50AF4B"/>
            </a:solidFill>
            <a:ln w="0">
              <a:solidFill>
                <a:srgbClr val="50AF4B"/>
              </a:solidFill>
              <a:prstDash val="solid"/>
              <a:round/>
            </a:ln>
          </p:spPr>
          <p:txBody>
            <a:bodyPr vert="horz" wrap="square" lIns="91440" tIns="45720" rIns="91440" bIns="45720" numCol="1" anchor="t" anchorCtr="0" compatLnSpc="1"/>
            <a:lstStyle/>
            <a:p>
              <a:endParaRPr lang="en-US" dirty="0"/>
            </a:p>
          </p:txBody>
        </p:sp>
        <p:sp>
          <p:nvSpPr>
            <p:cNvPr id="38" name="Freeform 39"/>
            <p:cNvSpPr/>
            <p:nvPr/>
          </p:nvSpPr>
          <p:spPr bwMode="auto">
            <a:xfrm>
              <a:off x="1865020" y="3174"/>
              <a:ext cx="50095" cy="28900"/>
            </a:xfrm>
            <a:custGeom>
              <a:avLst/>
              <a:gdLst>
                <a:gd name="T0" fmla="*/ 0 w 26"/>
                <a:gd name="T1" fmla="*/ 0 h 15"/>
                <a:gd name="T2" fmla="*/ 26 w 26"/>
                <a:gd name="T3" fmla="*/ 15 h 15"/>
                <a:gd name="T4" fmla="*/ 26 w 26"/>
                <a:gd name="T5" fmla="*/ 0 h 15"/>
                <a:gd name="T6" fmla="*/ 0 w 26"/>
                <a:gd name="T7" fmla="*/ 0 h 15"/>
              </a:gdLst>
              <a:ahLst/>
              <a:cxnLst>
                <a:cxn ang="0">
                  <a:pos x="T0" y="T1"/>
                </a:cxn>
                <a:cxn ang="0">
                  <a:pos x="T2" y="T3"/>
                </a:cxn>
                <a:cxn ang="0">
                  <a:pos x="T4" y="T5"/>
                </a:cxn>
                <a:cxn ang="0">
                  <a:pos x="T6" y="T7"/>
                </a:cxn>
              </a:cxnLst>
              <a:rect l="0" t="0" r="r" b="b"/>
              <a:pathLst>
                <a:path w="26" h="15">
                  <a:moveTo>
                    <a:pt x="0" y="0"/>
                  </a:moveTo>
                  <a:lnTo>
                    <a:pt x="26" y="15"/>
                  </a:lnTo>
                  <a:lnTo>
                    <a:pt x="26" y="0"/>
                  </a:lnTo>
                  <a:lnTo>
                    <a:pt x="0" y="0"/>
                  </a:lnTo>
                  <a:close/>
                </a:path>
              </a:pathLst>
            </a:custGeom>
            <a:solidFill>
              <a:srgbClr val="52C65B"/>
            </a:solidFill>
            <a:ln w="0">
              <a:solidFill>
                <a:srgbClr val="52C65B"/>
              </a:solidFill>
              <a:prstDash val="solid"/>
              <a:round/>
            </a:ln>
          </p:spPr>
          <p:txBody>
            <a:bodyPr vert="horz" wrap="square" lIns="91440" tIns="45720" rIns="91440" bIns="45720" numCol="1" anchor="t" anchorCtr="0" compatLnSpc="1"/>
            <a:lstStyle/>
            <a:p>
              <a:endParaRPr lang="en-US" dirty="0"/>
            </a:p>
          </p:txBody>
        </p:sp>
        <p:sp>
          <p:nvSpPr>
            <p:cNvPr id="41" name="Freeform 42"/>
            <p:cNvSpPr/>
            <p:nvPr/>
          </p:nvSpPr>
          <p:spPr bwMode="auto">
            <a:xfrm>
              <a:off x="1" y="586957"/>
              <a:ext cx="957559" cy="1105912"/>
            </a:xfrm>
            <a:custGeom>
              <a:avLst/>
              <a:gdLst>
                <a:gd name="T0" fmla="*/ 497 w 497"/>
                <a:gd name="T1" fmla="*/ 0 h 574"/>
                <a:gd name="T2" fmla="*/ 0 w 497"/>
                <a:gd name="T3" fmla="*/ 286 h 574"/>
                <a:gd name="T4" fmla="*/ 497 w 497"/>
                <a:gd name="T5" fmla="*/ 574 h 574"/>
                <a:gd name="T6" fmla="*/ 497 w 497"/>
                <a:gd name="T7" fmla="*/ 0 h 574"/>
              </a:gdLst>
              <a:ahLst/>
              <a:cxnLst>
                <a:cxn ang="0">
                  <a:pos x="T0" y="T1"/>
                </a:cxn>
                <a:cxn ang="0">
                  <a:pos x="T2" y="T3"/>
                </a:cxn>
                <a:cxn ang="0">
                  <a:pos x="T4" y="T5"/>
                </a:cxn>
                <a:cxn ang="0">
                  <a:pos x="T6" y="T7"/>
                </a:cxn>
              </a:cxnLst>
              <a:rect l="0" t="0" r="r" b="b"/>
              <a:pathLst>
                <a:path w="497" h="574">
                  <a:moveTo>
                    <a:pt x="497" y="0"/>
                  </a:moveTo>
                  <a:lnTo>
                    <a:pt x="0" y="286"/>
                  </a:lnTo>
                  <a:lnTo>
                    <a:pt x="497" y="574"/>
                  </a:lnTo>
                  <a:lnTo>
                    <a:pt x="497" y="0"/>
                  </a:lnTo>
                  <a:close/>
                </a:path>
              </a:pathLst>
            </a:custGeom>
            <a:solidFill>
              <a:srgbClr val="42752D"/>
            </a:solidFill>
            <a:ln w="0">
              <a:solidFill>
                <a:srgbClr val="42752D"/>
              </a:solidFill>
              <a:prstDash val="solid"/>
              <a:round/>
            </a:ln>
          </p:spPr>
          <p:txBody>
            <a:bodyPr vert="horz" wrap="square" lIns="91440" tIns="45720" rIns="91440" bIns="45720" numCol="1" anchor="t" anchorCtr="0" compatLnSpc="1"/>
            <a:lstStyle/>
            <a:p>
              <a:endParaRPr lang="en-US" dirty="0"/>
            </a:p>
          </p:txBody>
        </p:sp>
        <p:sp>
          <p:nvSpPr>
            <p:cNvPr id="42" name="Freeform 43"/>
            <p:cNvSpPr/>
            <p:nvPr/>
          </p:nvSpPr>
          <p:spPr bwMode="auto">
            <a:xfrm>
              <a:off x="1" y="32074"/>
              <a:ext cx="957559" cy="1105912"/>
            </a:xfrm>
            <a:custGeom>
              <a:avLst/>
              <a:gdLst>
                <a:gd name="T0" fmla="*/ 0 w 497"/>
                <a:gd name="T1" fmla="*/ 574 h 574"/>
                <a:gd name="T2" fmla="*/ 497 w 497"/>
                <a:gd name="T3" fmla="*/ 288 h 574"/>
                <a:gd name="T4" fmla="*/ 0 w 497"/>
                <a:gd name="T5" fmla="*/ 0 h 574"/>
                <a:gd name="T6" fmla="*/ 0 w 497"/>
                <a:gd name="T7" fmla="*/ 574 h 574"/>
              </a:gdLst>
              <a:ahLst/>
              <a:cxnLst>
                <a:cxn ang="0">
                  <a:pos x="T0" y="T1"/>
                </a:cxn>
                <a:cxn ang="0">
                  <a:pos x="T2" y="T3"/>
                </a:cxn>
                <a:cxn ang="0">
                  <a:pos x="T4" y="T5"/>
                </a:cxn>
                <a:cxn ang="0">
                  <a:pos x="T6" y="T7"/>
                </a:cxn>
              </a:cxnLst>
              <a:rect l="0" t="0" r="r" b="b"/>
              <a:pathLst>
                <a:path w="497" h="574">
                  <a:moveTo>
                    <a:pt x="0" y="574"/>
                  </a:moveTo>
                  <a:lnTo>
                    <a:pt x="497" y="288"/>
                  </a:lnTo>
                  <a:lnTo>
                    <a:pt x="0" y="0"/>
                  </a:lnTo>
                  <a:lnTo>
                    <a:pt x="0" y="574"/>
                  </a:lnTo>
                  <a:close/>
                </a:path>
              </a:pathLst>
            </a:custGeom>
            <a:solidFill>
              <a:srgbClr val="42792D"/>
            </a:solidFill>
            <a:ln w="0">
              <a:solidFill>
                <a:srgbClr val="42792D"/>
              </a:solidFill>
              <a:prstDash val="solid"/>
              <a:round/>
            </a:ln>
          </p:spPr>
          <p:txBody>
            <a:bodyPr vert="horz" wrap="square" lIns="91440" tIns="45720" rIns="91440" bIns="45720" numCol="1" anchor="t" anchorCtr="0" compatLnSpc="1"/>
            <a:lstStyle/>
            <a:p>
              <a:endParaRPr lang="en-US" dirty="0"/>
            </a:p>
          </p:txBody>
        </p:sp>
        <p:sp>
          <p:nvSpPr>
            <p:cNvPr id="43" name="Freeform 44"/>
            <p:cNvSpPr/>
            <p:nvPr/>
          </p:nvSpPr>
          <p:spPr bwMode="auto">
            <a:xfrm>
              <a:off x="1" y="3174"/>
              <a:ext cx="52020" cy="28900"/>
            </a:xfrm>
            <a:custGeom>
              <a:avLst/>
              <a:gdLst>
                <a:gd name="T0" fmla="*/ 0 w 27"/>
                <a:gd name="T1" fmla="*/ 15 h 15"/>
                <a:gd name="T2" fmla="*/ 27 w 27"/>
                <a:gd name="T3" fmla="*/ 0 h 15"/>
                <a:gd name="T4" fmla="*/ 0 w 27"/>
                <a:gd name="T5" fmla="*/ 0 h 15"/>
                <a:gd name="T6" fmla="*/ 0 w 27"/>
                <a:gd name="T7" fmla="*/ 15 h 15"/>
              </a:gdLst>
              <a:ahLst/>
              <a:cxnLst>
                <a:cxn ang="0">
                  <a:pos x="T0" y="T1"/>
                </a:cxn>
                <a:cxn ang="0">
                  <a:pos x="T2" y="T3"/>
                </a:cxn>
                <a:cxn ang="0">
                  <a:pos x="T4" y="T5"/>
                </a:cxn>
                <a:cxn ang="0">
                  <a:pos x="T6" y="T7"/>
                </a:cxn>
              </a:cxnLst>
              <a:rect l="0" t="0" r="r" b="b"/>
              <a:pathLst>
                <a:path w="27" h="15">
                  <a:moveTo>
                    <a:pt x="0" y="15"/>
                  </a:moveTo>
                  <a:lnTo>
                    <a:pt x="27" y="0"/>
                  </a:lnTo>
                  <a:lnTo>
                    <a:pt x="0" y="0"/>
                  </a:lnTo>
                  <a:lnTo>
                    <a:pt x="0" y="15"/>
                  </a:lnTo>
                  <a:close/>
                </a:path>
              </a:pathLst>
            </a:custGeom>
            <a:solidFill>
              <a:srgbClr val="56B54D"/>
            </a:solidFill>
            <a:ln w="0">
              <a:solidFill>
                <a:srgbClr val="56B54D"/>
              </a:solidFill>
              <a:prstDash val="solid"/>
              <a:round/>
            </a:ln>
          </p:spPr>
          <p:txBody>
            <a:bodyPr vert="horz" wrap="square" lIns="91440" tIns="45720" rIns="91440" bIns="45720" numCol="1" anchor="t" anchorCtr="0" compatLnSpc="1"/>
            <a:lstStyle/>
            <a:p>
              <a:endParaRPr lang="en-US" dirty="0"/>
            </a:p>
          </p:txBody>
        </p:sp>
      </p:grpSp>
      <p:sp>
        <p:nvSpPr>
          <p:cNvPr id="47" name="Title 3"/>
          <p:cNvSpPr txBox="1"/>
          <p:nvPr/>
        </p:nvSpPr>
        <p:spPr>
          <a:xfrm>
            <a:off x="5912399" y="2301038"/>
            <a:ext cx="5842599" cy="16311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20"/>
              </a:lnSpc>
            </a:pPr>
            <a:r>
              <a:rPr lang="en-US" sz="3600" spc="-150" dirty="0">
                <a:solidFill>
                  <a:schemeClr val="tx1">
                    <a:lumMod val="65000"/>
                    <a:lumOff val="35000"/>
                  </a:schemeClr>
                </a:solidFill>
              </a:rPr>
              <a:t>UPDATE ON SUBNATIONAL DOING BUSINESS PROJECT &amp; SABER PROGRAM</a:t>
            </a:r>
          </a:p>
        </p:txBody>
      </p:sp>
      <p:sp>
        <p:nvSpPr>
          <p:cNvPr id="49" name="Subtitle 4"/>
          <p:cNvSpPr txBox="1"/>
          <p:nvPr/>
        </p:nvSpPr>
        <p:spPr>
          <a:xfrm>
            <a:off x="5912399" y="3932187"/>
            <a:ext cx="6086013" cy="393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65000"/>
                    <a:lumOff val="35000"/>
                  </a:schemeClr>
                </a:solidFill>
              </a:rPr>
              <a:t>NEC MEETING| JANUARY 2022</a:t>
            </a:r>
          </a:p>
          <a:p>
            <a:pPr marL="0" indent="0" algn="r">
              <a:buNone/>
            </a:pPr>
            <a:endParaRPr lang="en-US" sz="2000" dirty="0">
              <a:solidFill>
                <a:schemeClr val="tx1">
                  <a:lumMod val="65000"/>
                  <a:lumOff val="35000"/>
                </a:schemeClr>
              </a:solidFill>
              <a:latin typeface="+mj-lt"/>
            </a:endParaRPr>
          </a:p>
        </p:txBody>
      </p:sp>
      <p:pic>
        <p:nvPicPr>
          <p:cNvPr id="2" name="Picture 1"/>
          <p:cNvPicPr>
            <a:picLocks noChangeAspect="1"/>
          </p:cNvPicPr>
          <p:nvPr/>
        </p:nvPicPr>
        <p:blipFill>
          <a:blip r:embed="rId5"/>
          <a:stretch>
            <a:fillRect/>
          </a:stretch>
        </p:blipFill>
        <p:spPr>
          <a:xfrm>
            <a:off x="641243" y="5818856"/>
            <a:ext cx="3671451" cy="6130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55B3514D-F314-443D-B949-3D3653BD11D4}"/>
              </a:ext>
            </a:extLst>
          </p:cNvPr>
          <p:cNvSpPr txBox="1"/>
          <p:nvPr/>
        </p:nvSpPr>
        <p:spPr>
          <a:xfrm>
            <a:off x="4026663" y="6459266"/>
            <a:ext cx="4138673" cy="307777"/>
          </a:xfrm>
          <a:prstGeom prst="rect">
            <a:avLst/>
          </a:prstGeom>
          <a:noFill/>
        </p:spPr>
        <p:txBody>
          <a:bodyPr wrap="square">
            <a:spAutoFit/>
          </a:bodyPr>
          <a:lstStyle/>
          <a:p>
            <a:pPr marL="0" indent="0" algn="ctr">
              <a:buNone/>
            </a:pPr>
            <a:r>
              <a:rPr lang="en-US" sz="1400" b="1" spc="300" dirty="0">
                <a:solidFill>
                  <a:schemeClr val="tx1">
                    <a:lumMod val="65000"/>
                    <a:lumOff val="35000"/>
                  </a:schemeClr>
                </a:solidFill>
                <a:latin typeface="+mj-lt"/>
              </a:rPr>
              <a:t>PAGE: 10</a:t>
            </a:r>
          </a:p>
        </p:txBody>
      </p:sp>
      <p:grpSp>
        <p:nvGrpSpPr>
          <p:cNvPr id="25" name="Group 24">
            <a:extLst>
              <a:ext uri="{FF2B5EF4-FFF2-40B4-BE49-F238E27FC236}">
                <a16:creationId xmlns:a16="http://schemas.microsoft.com/office/drawing/2014/main" id="{E78CD773-015C-498F-A4C7-FC341C80E62D}"/>
              </a:ext>
            </a:extLst>
          </p:cNvPr>
          <p:cNvGrpSpPr/>
          <p:nvPr/>
        </p:nvGrpSpPr>
        <p:grpSpPr>
          <a:xfrm>
            <a:off x="9351336" y="0"/>
            <a:ext cx="2830204" cy="1120287"/>
            <a:chOff x="9351336" y="0"/>
            <a:chExt cx="2830204" cy="1120287"/>
          </a:xfrm>
        </p:grpSpPr>
        <p:sp>
          <p:nvSpPr>
            <p:cNvPr id="26" name="Freeform 8">
              <a:extLst>
                <a:ext uri="{FF2B5EF4-FFF2-40B4-BE49-F238E27FC236}">
                  <a16:creationId xmlns:a16="http://schemas.microsoft.com/office/drawing/2014/main" id="{B07ECA3E-52F6-485B-85FE-600F4894E47E}"/>
                </a:ext>
              </a:extLst>
            </p:cNvPr>
            <p:cNvSpPr>
              <a:spLocks/>
            </p:cNvSpPr>
            <p:nvPr/>
          </p:nvSpPr>
          <p:spPr bwMode="auto">
            <a:xfrm>
              <a:off x="9351336"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A3E2A1"/>
            </a:solidFill>
            <a:ln w="0">
              <a:solidFill>
                <a:srgbClr val="A3E2A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0">
              <a:extLst>
                <a:ext uri="{FF2B5EF4-FFF2-40B4-BE49-F238E27FC236}">
                  <a16:creationId xmlns:a16="http://schemas.microsoft.com/office/drawing/2014/main" id="{1D9CF54B-8446-4E87-BC7A-ECD7F3BD5607}"/>
                </a:ext>
              </a:extLst>
            </p:cNvPr>
            <p:cNvSpPr>
              <a:spLocks/>
            </p:cNvSpPr>
            <p:nvPr/>
          </p:nvSpPr>
          <p:spPr bwMode="auto">
            <a:xfrm>
              <a:off x="9901827"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A1DB90"/>
            </a:solidFill>
            <a:ln w="0">
              <a:solidFill>
                <a:srgbClr val="A1DB9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11">
              <a:extLst>
                <a:ext uri="{FF2B5EF4-FFF2-40B4-BE49-F238E27FC236}">
                  <a16:creationId xmlns:a16="http://schemas.microsoft.com/office/drawing/2014/main" id="{7D1916E4-0BCF-4546-9E3A-27A051B4DA1D}"/>
                </a:ext>
              </a:extLst>
            </p:cNvPr>
            <p:cNvSpPr>
              <a:spLocks/>
            </p:cNvSpPr>
            <p:nvPr/>
          </p:nvSpPr>
          <p:spPr bwMode="auto">
            <a:xfrm>
              <a:off x="9901827"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B6E6AF"/>
            </a:solidFill>
            <a:ln w="0">
              <a:solidFill>
                <a:srgbClr val="B6E6A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12">
              <a:extLst>
                <a:ext uri="{FF2B5EF4-FFF2-40B4-BE49-F238E27FC236}">
                  <a16:creationId xmlns:a16="http://schemas.microsoft.com/office/drawing/2014/main" id="{7F3CD33F-FA77-4B8F-8B6D-F73F16E9D08D}"/>
                </a:ext>
              </a:extLst>
            </p:cNvPr>
            <p:cNvSpPr>
              <a:spLocks/>
            </p:cNvSpPr>
            <p:nvPr/>
          </p:nvSpPr>
          <p:spPr bwMode="auto">
            <a:xfrm>
              <a:off x="10470977"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85BD64"/>
            </a:solidFill>
            <a:ln w="0">
              <a:solidFill>
                <a:srgbClr val="85BD64"/>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13">
              <a:extLst>
                <a:ext uri="{FF2B5EF4-FFF2-40B4-BE49-F238E27FC236}">
                  <a16:creationId xmlns:a16="http://schemas.microsoft.com/office/drawing/2014/main" id="{8FD792C4-5BEA-42C9-8345-275F147E9717}"/>
                </a:ext>
              </a:extLst>
            </p:cNvPr>
            <p:cNvSpPr>
              <a:spLocks/>
            </p:cNvSpPr>
            <p:nvPr/>
          </p:nvSpPr>
          <p:spPr bwMode="auto">
            <a:xfrm>
              <a:off x="10470977"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6993D"/>
            </a:solidFill>
            <a:ln w="0">
              <a:solidFill>
                <a:srgbClr val="56993D"/>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14">
              <a:extLst>
                <a:ext uri="{FF2B5EF4-FFF2-40B4-BE49-F238E27FC236}">
                  <a16:creationId xmlns:a16="http://schemas.microsoft.com/office/drawing/2014/main" id="{8A136A8B-6DC5-4AC6-8613-24FCFBE84A45}"/>
                </a:ext>
              </a:extLst>
            </p:cNvPr>
            <p:cNvSpPr>
              <a:spLocks/>
            </p:cNvSpPr>
            <p:nvPr/>
          </p:nvSpPr>
          <p:spPr bwMode="auto">
            <a:xfrm>
              <a:off x="10489638"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D9038"/>
            </a:solidFill>
            <a:ln w="0">
              <a:solidFill>
                <a:srgbClr val="4D9038"/>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15">
              <a:extLst>
                <a:ext uri="{FF2B5EF4-FFF2-40B4-BE49-F238E27FC236}">
                  <a16:creationId xmlns:a16="http://schemas.microsoft.com/office/drawing/2014/main" id="{3F5C0242-5241-4602-87B7-E4AB7AD70C57}"/>
                </a:ext>
              </a:extLst>
            </p:cNvPr>
            <p:cNvSpPr>
              <a:spLocks/>
            </p:cNvSpPr>
            <p:nvPr/>
          </p:nvSpPr>
          <p:spPr bwMode="auto">
            <a:xfrm>
              <a:off x="11040128" y="366282"/>
              <a:ext cx="569151" cy="754005"/>
            </a:xfrm>
            <a:custGeom>
              <a:avLst/>
              <a:gdLst>
                <a:gd name="T0" fmla="*/ 0 w 366"/>
                <a:gd name="T1" fmla="*/ 0 h 422"/>
                <a:gd name="T2" fmla="*/ 366 w 366"/>
                <a:gd name="T3" fmla="*/ 212 h 422"/>
                <a:gd name="T4" fmla="*/ 0 w 366"/>
                <a:gd name="T5" fmla="*/ 422 h 422"/>
                <a:gd name="T6" fmla="*/ 0 w 366"/>
                <a:gd name="T7" fmla="*/ 0 h 422"/>
              </a:gdLst>
              <a:ahLst/>
              <a:cxnLst>
                <a:cxn ang="0">
                  <a:pos x="T0" y="T1"/>
                </a:cxn>
                <a:cxn ang="0">
                  <a:pos x="T2" y="T3"/>
                </a:cxn>
                <a:cxn ang="0">
                  <a:pos x="T4" y="T5"/>
                </a:cxn>
                <a:cxn ang="0">
                  <a:pos x="T6" y="T7"/>
                </a:cxn>
              </a:cxnLst>
              <a:rect l="0" t="0" r="r" b="b"/>
              <a:pathLst>
                <a:path w="366" h="422">
                  <a:moveTo>
                    <a:pt x="0" y="0"/>
                  </a:moveTo>
                  <a:lnTo>
                    <a:pt x="366" y="212"/>
                  </a:lnTo>
                  <a:lnTo>
                    <a:pt x="0" y="422"/>
                  </a:lnTo>
                  <a:lnTo>
                    <a:pt x="0" y="0"/>
                  </a:lnTo>
                  <a:close/>
                </a:path>
              </a:pathLst>
            </a:custGeom>
            <a:solidFill>
              <a:srgbClr val="82BC66"/>
            </a:solidFill>
            <a:ln w="0">
              <a:solidFill>
                <a:srgbClr val="82BC6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16">
              <a:extLst>
                <a:ext uri="{FF2B5EF4-FFF2-40B4-BE49-F238E27FC236}">
                  <a16:creationId xmlns:a16="http://schemas.microsoft.com/office/drawing/2014/main" id="{D2C1EB08-5A0F-4ABC-9F44-93B651B247E6}"/>
                </a:ext>
              </a:extLst>
            </p:cNvPr>
            <p:cNvSpPr>
              <a:spLocks/>
            </p:cNvSpPr>
            <p:nvPr/>
          </p:nvSpPr>
          <p:spPr bwMode="auto">
            <a:xfrm>
              <a:off x="11040128"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70A859"/>
            </a:solidFill>
            <a:ln w="0">
              <a:solidFill>
                <a:srgbClr val="70A85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17">
              <a:extLst>
                <a:ext uri="{FF2B5EF4-FFF2-40B4-BE49-F238E27FC236}">
                  <a16:creationId xmlns:a16="http://schemas.microsoft.com/office/drawing/2014/main" id="{8599ED69-1F68-4669-B156-71CFC55A46D1}"/>
                </a:ext>
              </a:extLst>
            </p:cNvPr>
            <p:cNvSpPr>
              <a:spLocks/>
            </p:cNvSpPr>
            <p:nvPr/>
          </p:nvSpPr>
          <p:spPr bwMode="auto">
            <a:xfrm>
              <a:off x="11040128"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42752D"/>
            </a:solidFill>
            <a:ln w="0">
              <a:solidFill>
                <a:srgbClr val="42752D"/>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19">
              <a:extLst>
                <a:ext uri="{FF2B5EF4-FFF2-40B4-BE49-F238E27FC236}">
                  <a16:creationId xmlns:a16="http://schemas.microsoft.com/office/drawing/2014/main" id="{45E53A6B-6068-4550-AD3D-61ABDF6E83C8}"/>
                </a:ext>
              </a:extLst>
            </p:cNvPr>
            <p:cNvSpPr>
              <a:spLocks/>
            </p:cNvSpPr>
            <p:nvPr/>
          </p:nvSpPr>
          <p:spPr bwMode="auto">
            <a:xfrm>
              <a:off x="11609279"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69A048"/>
            </a:solidFill>
            <a:ln w="0">
              <a:solidFill>
                <a:srgbClr val="69A048"/>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20">
              <a:extLst>
                <a:ext uri="{FF2B5EF4-FFF2-40B4-BE49-F238E27FC236}">
                  <a16:creationId xmlns:a16="http://schemas.microsoft.com/office/drawing/2014/main" id="{72A10A15-006B-4E77-BE52-24D6A7BD15AC}"/>
                </a:ext>
              </a:extLst>
            </p:cNvPr>
            <p:cNvSpPr>
              <a:spLocks/>
            </p:cNvSpPr>
            <p:nvPr/>
          </p:nvSpPr>
          <p:spPr bwMode="auto">
            <a:xfrm>
              <a:off x="11609279"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98C3A"/>
            </a:solidFill>
            <a:ln w="0">
              <a:solidFill>
                <a:srgbClr val="598C3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21">
              <a:extLst>
                <a:ext uri="{FF2B5EF4-FFF2-40B4-BE49-F238E27FC236}">
                  <a16:creationId xmlns:a16="http://schemas.microsoft.com/office/drawing/2014/main" id="{32DF34AC-5881-4918-AF68-4269C4445796}"/>
                </a:ext>
              </a:extLst>
            </p:cNvPr>
            <p:cNvSpPr>
              <a:spLocks/>
            </p:cNvSpPr>
            <p:nvPr/>
          </p:nvSpPr>
          <p:spPr bwMode="auto">
            <a:xfrm>
              <a:off x="11627940"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26921"/>
            </a:solidFill>
            <a:ln w="0">
              <a:solidFill>
                <a:srgbClr val="42692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23">
              <a:extLst>
                <a:ext uri="{FF2B5EF4-FFF2-40B4-BE49-F238E27FC236}">
                  <a16:creationId xmlns:a16="http://schemas.microsoft.com/office/drawing/2014/main" id="{5EEF7A85-02FF-4F96-9A80-A21F209FDD0A}"/>
                </a:ext>
              </a:extLst>
            </p:cNvPr>
            <p:cNvSpPr>
              <a:spLocks/>
            </p:cNvSpPr>
            <p:nvPr/>
          </p:nvSpPr>
          <p:spPr bwMode="auto">
            <a:xfrm>
              <a:off x="12178430" y="366282"/>
              <a:ext cx="3110"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23360F"/>
            </a:solidFill>
            <a:ln w="0">
              <a:solidFill>
                <a:srgbClr val="23360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1" name="Title 3">
            <a:extLst>
              <a:ext uri="{FF2B5EF4-FFF2-40B4-BE49-F238E27FC236}">
                <a16:creationId xmlns:a16="http://schemas.microsoft.com/office/drawing/2014/main" id="{B0953749-A857-4A64-8233-B090A727D1C4}"/>
              </a:ext>
            </a:extLst>
          </p:cNvPr>
          <p:cNvSpPr txBox="1">
            <a:spLocks/>
          </p:cNvSpPr>
          <p:nvPr/>
        </p:nvSpPr>
        <p:spPr>
          <a:xfrm>
            <a:off x="968719" y="791152"/>
            <a:ext cx="4334055" cy="508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endParaRPr lang="en-US" sz="3200" dirty="0">
              <a:solidFill>
                <a:schemeClr val="tx1">
                  <a:lumMod val="65000"/>
                  <a:lumOff val="35000"/>
                </a:schemeClr>
              </a:solidFill>
              <a:latin typeface="Montserrat Extra Bold" panose="00000900000000000000" pitchFamily="50" charset="0"/>
            </a:endParaRPr>
          </a:p>
        </p:txBody>
      </p:sp>
      <p:pic>
        <p:nvPicPr>
          <p:cNvPr id="40" name="Picture 39">
            <a:extLst>
              <a:ext uri="{FF2B5EF4-FFF2-40B4-BE49-F238E27FC236}">
                <a16:creationId xmlns:a16="http://schemas.microsoft.com/office/drawing/2014/main" id="{9E0CD932-62C1-4946-88FA-60C6223204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857" y="449197"/>
            <a:ext cx="2376691" cy="523223"/>
          </a:xfrm>
          <a:prstGeom prst="rect">
            <a:avLst/>
          </a:prstGeom>
        </p:spPr>
      </p:pic>
      <p:sp>
        <p:nvSpPr>
          <p:cNvPr id="137" name="Rounded Rectangle 56">
            <a:extLst>
              <a:ext uri="{FF2B5EF4-FFF2-40B4-BE49-F238E27FC236}">
                <a16:creationId xmlns:a16="http://schemas.microsoft.com/office/drawing/2014/main" id="{7CDCB200-A27B-482D-BF5D-579F9A188053}"/>
              </a:ext>
            </a:extLst>
          </p:cNvPr>
          <p:cNvSpPr/>
          <p:nvPr/>
        </p:nvSpPr>
        <p:spPr bwMode="gray">
          <a:xfrm>
            <a:off x="5710758" y="1502239"/>
            <a:ext cx="5491832" cy="609199"/>
          </a:xfrm>
          <a:prstGeom prst="rect">
            <a:avLst/>
          </a:prstGeom>
          <a:noFill/>
          <a:ln w="12700" algn="ctr">
            <a:solidFill>
              <a:srgbClr val="1A5848"/>
            </a:solidFill>
            <a:miter lim="800000"/>
            <a:headEnd/>
            <a:tailEnd/>
          </a:ln>
        </p:spPr>
        <p:txBody>
          <a:bodyPr wrap="square" lIns="36000" tIns="60485" rIns="34290" bIns="60485" rtlCol="0" anchor="ctr"/>
          <a:lstStyle/>
          <a:p>
            <a:pPr marL="134938" lvl="0" defTabSz="535802">
              <a:defRPr/>
            </a:pPr>
            <a:r>
              <a:rPr lang="en-US" sz="1600" b="1" kern="0" dirty="0">
                <a:solidFill>
                  <a:srgbClr val="000000"/>
                </a:solidFill>
                <a:latin typeface="+mj-lt"/>
                <a:ea typeface="Segoe UI Black" panose="020B0A02040204020203" pitchFamily="34" charset="0"/>
                <a:cs typeface="Segoe UI Black" panose="020B0A02040204020203" pitchFamily="34" charset="0"/>
              </a:rPr>
              <a:t>Request to HE Governors to nominate SABER Champions</a:t>
            </a:r>
            <a:endParaRPr lang="en-US" sz="1600" kern="0" dirty="0">
              <a:solidFill>
                <a:srgbClr val="000000"/>
              </a:solidFill>
              <a:latin typeface="+mj-lt"/>
              <a:ea typeface="Segoe UI Black" panose="020B0A02040204020203" pitchFamily="34" charset="0"/>
              <a:cs typeface="Segoe UI Black" panose="020B0A02040204020203" pitchFamily="34" charset="0"/>
            </a:endParaRPr>
          </a:p>
        </p:txBody>
      </p:sp>
      <p:grpSp>
        <p:nvGrpSpPr>
          <p:cNvPr id="138" name="Group 4">
            <a:extLst>
              <a:ext uri="{FF2B5EF4-FFF2-40B4-BE49-F238E27FC236}">
                <a16:creationId xmlns:a16="http://schemas.microsoft.com/office/drawing/2014/main" id="{97CCB210-1FA7-471C-9F04-597D7537F9E2}"/>
              </a:ext>
            </a:extLst>
          </p:cNvPr>
          <p:cNvGrpSpPr>
            <a:grpSpLocks noChangeAspect="1"/>
          </p:cNvGrpSpPr>
          <p:nvPr/>
        </p:nvGrpSpPr>
        <p:grpSpPr bwMode="auto">
          <a:xfrm>
            <a:off x="569646" y="1616349"/>
            <a:ext cx="2184383" cy="4323569"/>
            <a:chOff x="3899" y="1111"/>
            <a:chExt cx="1049" cy="2562"/>
          </a:xfrm>
        </p:grpSpPr>
        <p:sp>
          <p:nvSpPr>
            <p:cNvPr id="139" name="Freeform 5">
              <a:extLst>
                <a:ext uri="{FF2B5EF4-FFF2-40B4-BE49-F238E27FC236}">
                  <a16:creationId xmlns:a16="http://schemas.microsoft.com/office/drawing/2014/main" id="{63358430-B487-4B4D-99AF-72C93791189C}"/>
                </a:ext>
              </a:extLst>
            </p:cNvPr>
            <p:cNvSpPr>
              <a:spLocks/>
            </p:cNvSpPr>
            <p:nvPr/>
          </p:nvSpPr>
          <p:spPr bwMode="auto">
            <a:xfrm>
              <a:off x="3955" y="1111"/>
              <a:ext cx="556" cy="1346"/>
            </a:xfrm>
            <a:custGeom>
              <a:avLst/>
              <a:gdLst>
                <a:gd name="T0" fmla="*/ 303 w 556"/>
                <a:gd name="T1" fmla="*/ 503 h 1346"/>
                <a:gd name="T2" fmla="*/ 303 w 556"/>
                <a:gd name="T3" fmla="*/ 340 h 1346"/>
                <a:gd name="T4" fmla="*/ 197 w 556"/>
                <a:gd name="T5" fmla="*/ 231 h 1346"/>
                <a:gd name="T6" fmla="*/ 71 w 556"/>
                <a:gd name="T7" fmla="*/ 231 h 1346"/>
                <a:gd name="T8" fmla="*/ 0 w 556"/>
                <a:gd name="T9" fmla="*/ 156 h 1346"/>
                <a:gd name="T10" fmla="*/ 0 w 556"/>
                <a:gd name="T11" fmla="*/ 75 h 1346"/>
                <a:gd name="T12" fmla="*/ 71 w 556"/>
                <a:gd name="T13" fmla="*/ 0 h 1346"/>
                <a:gd name="T14" fmla="*/ 254 w 556"/>
                <a:gd name="T15" fmla="*/ 0 h 1346"/>
                <a:gd name="T16" fmla="*/ 451 w 556"/>
                <a:gd name="T17" fmla="*/ 204 h 1346"/>
                <a:gd name="T18" fmla="*/ 451 w 556"/>
                <a:gd name="T19" fmla="*/ 523 h 1346"/>
                <a:gd name="T20" fmla="*/ 359 w 556"/>
                <a:gd name="T21" fmla="*/ 618 h 1346"/>
                <a:gd name="T22" fmla="*/ 556 w 556"/>
                <a:gd name="T23" fmla="*/ 822 h 1346"/>
                <a:gd name="T24" fmla="*/ 423 w 556"/>
                <a:gd name="T25" fmla="*/ 958 h 1346"/>
                <a:gd name="T26" fmla="*/ 423 w 556"/>
                <a:gd name="T27" fmla="*/ 1250 h 1346"/>
                <a:gd name="T28" fmla="*/ 331 w 556"/>
                <a:gd name="T29" fmla="*/ 1346 h 1346"/>
                <a:gd name="T30" fmla="*/ 169 w 556"/>
                <a:gd name="T31"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1346">
                  <a:moveTo>
                    <a:pt x="303" y="503"/>
                  </a:moveTo>
                  <a:lnTo>
                    <a:pt x="303" y="340"/>
                  </a:lnTo>
                  <a:lnTo>
                    <a:pt x="197" y="231"/>
                  </a:lnTo>
                  <a:lnTo>
                    <a:pt x="71" y="231"/>
                  </a:lnTo>
                  <a:lnTo>
                    <a:pt x="0" y="156"/>
                  </a:lnTo>
                  <a:lnTo>
                    <a:pt x="0" y="75"/>
                  </a:lnTo>
                  <a:lnTo>
                    <a:pt x="71" y="0"/>
                  </a:lnTo>
                  <a:lnTo>
                    <a:pt x="254" y="0"/>
                  </a:lnTo>
                  <a:lnTo>
                    <a:pt x="451" y="204"/>
                  </a:lnTo>
                  <a:lnTo>
                    <a:pt x="451" y="523"/>
                  </a:lnTo>
                  <a:lnTo>
                    <a:pt x="359" y="618"/>
                  </a:lnTo>
                  <a:lnTo>
                    <a:pt x="556" y="822"/>
                  </a:lnTo>
                  <a:lnTo>
                    <a:pt x="423" y="958"/>
                  </a:lnTo>
                  <a:lnTo>
                    <a:pt x="423" y="1250"/>
                  </a:lnTo>
                  <a:lnTo>
                    <a:pt x="331" y="1346"/>
                  </a:lnTo>
                  <a:lnTo>
                    <a:pt x="169" y="1346"/>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40" name="Line 6">
              <a:extLst>
                <a:ext uri="{FF2B5EF4-FFF2-40B4-BE49-F238E27FC236}">
                  <a16:creationId xmlns:a16="http://schemas.microsoft.com/office/drawing/2014/main" id="{71431FEB-40D2-4C79-ADA9-29859B05F3E6}"/>
                </a:ext>
              </a:extLst>
            </p:cNvPr>
            <p:cNvSpPr>
              <a:spLocks noChangeShapeType="1"/>
            </p:cNvSpPr>
            <p:nvPr/>
          </p:nvSpPr>
          <p:spPr bwMode="auto">
            <a:xfrm>
              <a:off x="4152" y="1342"/>
              <a:ext cx="155" cy="0"/>
            </a:xfrm>
            <a:prstGeom prst="line">
              <a:avLst/>
            </a:prstGeom>
            <a:noFill/>
            <a:ln w="11113" cap="flat">
              <a:solidFill>
                <a:srgbClr val="1A5848"/>
              </a:solidFill>
              <a:prstDash val="solid"/>
              <a:miter lim="800000"/>
              <a:headEnd/>
              <a:tailEnd type="oval"/>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41" name="Freeform 7">
              <a:extLst>
                <a:ext uri="{FF2B5EF4-FFF2-40B4-BE49-F238E27FC236}">
                  <a16:creationId xmlns:a16="http://schemas.microsoft.com/office/drawing/2014/main" id="{5B3ACD57-6CC1-4A5A-86DA-6477927A5FA4}"/>
                </a:ext>
              </a:extLst>
            </p:cNvPr>
            <p:cNvSpPr>
              <a:spLocks/>
            </p:cNvSpPr>
            <p:nvPr/>
          </p:nvSpPr>
          <p:spPr bwMode="auto">
            <a:xfrm>
              <a:off x="4068" y="1220"/>
              <a:ext cx="148" cy="122"/>
            </a:xfrm>
            <a:custGeom>
              <a:avLst/>
              <a:gdLst>
                <a:gd name="T0" fmla="*/ 148 w 148"/>
                <a:gd name="T1" fmla="*/ 122 h 122"/>
                <a:gd name="T2" fmla="*/ 148 w 148"/>
                <a:gd name="T3" fmla="*/ 88 h 122"/>
                <a:gd name="T4" fmla="*/ 70 w 148"/>
                <a:gd name="T5" fmla="*/ 0 h 122"/>
                <a:gd name="T6" fmla="*/ 0 w 148"/>
                <a:gd name="T7" fmla="*/ 0 h 122"/>
              </a:gdLst>
              <a:ahLst/>
              <a:cxnLst>
                <a:cxn ang="0">
                  <a:pos x="T0" y="T1"/>
                </a:cxn>
                <a:cxn ang="0">
                  <a:pos x="T2" y="T3"/>
                </a:cxn>
                <a:cxn ang="0">
                  <a:pos x="T4" y="T5"/>
                </a:cxn>
                <a:cxn ang="0">
                  <a:pos x="T6" y="T7"/>
                </a:cxn>
              </a:cxnLst>
              <a:rect l="0" t="0" r="r" b="b"/>
              <a:pathLst>
                <a:path w="148" h="122">
                  <a:moveTo>
                    <a:pt x="148" y="122"/>
                  </a:moveTo>
                  <a:lnTo>
                    <a:pt x="148" y="88"/>
                  </a:lnTo>
                  <a:lnTo>
                    <a:pt x="70" y="0"/>
                  </a:lnTo>
                  <a:lnTo>
                    <a:pt x="0" y="0"/>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42" name="Freeform 8">
              <a:extLst>
                <a:ext uri="{FF2B5EF4-FFF2-40B4-BE49-F238E27FC236}">
                  <a16:creationId xmlns:a16="http://schemas.microsoft.com/office/drawing/2014/main" id="{E698074B-766F-44B7-BD4C-23847E25A84F}"/>
                </a:ext>
              </a:extLst>
            </p:cNvPr>
            <p:cNvSpPr>
              <a:spLocks/>
            </p:cNvSpPr>
            <p:nvPr/>
          </p:nvSpPr>
          <p:spPr bwMode="auto">
            <a:xfrm>
              <a:off x="3934" y="1417"/>
              <a:ext cx="444" cy="503"/>
            </a:xfrm>
            <a:custGeom>
              <a:avLst/>
              <a:gdLst>
                <a:gd name="T0" fmla="*/ 444 w 444"/>
                <a:gd name="T1" fmla="*/ 503 h 503"/>
                <a:gd name="T2" fmla="*/ 324 w 444"/>
                <a:gd name="T3" fmla="*/ 503 h 503"/>
                <a:gd name="T4" fmla="*/ 232 w 444"/>
                <a:gd name="T5" fmla="*/ 408 h 503"/>
                <a:gd name="T6" fmla="*/ 92 w 444"/>
                <a:gd name="T7" fmla="*/ 408 h 503"/>
                <a:gd name="T8" fmla="*/ 0 w 444"/>
                <a:gd name="T9" fmla="*/ 312 h 503"/>
                <a:gd name="T10" fmla="*/ 0 w 444"/>
                <a:gd name="T11" fmla="*/ 68 h 503"/>
                <a:gd name="T12" fmla="*/ 63 w 444"/>
                <a:gd name="T13" fmla="*/ 0 h 503"/>
                <a:gd name="T14" fmla="*/ 169 w 444"/>
                <a:gd name="T15" fmla="*/ 0 h 503"/>
                <a:gd name="T16" fmla="*/ 240 w 444"/>
                <a:gd name="T17" fmla="*/ 75 h 503"/>
                <a:gd name="T18" fmla="*/ 240 w 444"/>
                <a:gd name="T19" fmla="*/ 285 h 503"/>
                <a:gd name="T20" fmla="*/ 345 w 444"/>
                <a:gd name="T21" fmla="*/ 401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503">
                  <a:moveTo>
                    <a:pt x="444" y="503"/>
                  </a:moveTo>
                  <a:lnTo>
                    <a:pt x="324" y="503"/>
                  </a:lnTo>
                  <a:lnTo>
                    <a:pt x="232" y="408"/>
                  </a:lnTo>
                  <a:lnTo>
                    <a:pt x="92" y="408"/>
                  </a:lnTo>
                  <a:lnTo>
                    <a:pt x="0" y="312"/>
                  </a:lnTo>
                  <a:lnTo>
                    <a:pt x="0" y="68"/>
                  </a:lnTo>
                  <a:lnTo>
                    <a:pt x="63" y="0"/>
                  </a:lnTo>
                  <a:lnTo>
                    <a:pt x="169" y="0"/>
                  </a:lnTo>
                  <a:lnTo>
                    <a:pt x="240" y="75"/>
                  </a:lnTo>
                  <a:lnTo>
                    <a:pt x="240" y="285"/>
                  </a:lnTo>
                  <a:lnTo>
                    <a:pt x="345" y="401"/>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43" name="Freeform 9">
              <a:extLst>
                <a:ext uri="{FF2B5EF4-FFF2-40B4-BE49-F238E27FC236}">
                  <a16:creationId xmlns:a16="http://schemas.microsoft.com/office/drawing/2014/main" id="{DC8BD1B7-1898-4B47-9A06-DC6DAB0B85BF}"/>
                </a:ext>
              </a:extLst>
            </p:cNvPr>
            <p:cNvSpPr>
              <a:spLocks/>
            </p:cNvSpPr>
            <p:nvPr/>
          </p:nvSpPr>
          <p:spPr bwMode="auto">
            <a:xfrm>
              <a:off x="4033" y="1594"/>
              <a:ext cx="141" cy="54"/>
            </a:xfrm>
            <a:custGeom>
              <a:avLst/>
              <a:gdLst>
                <a:gd name="T0" fmla="*/ 141 w 141"/>
                <a:gd name="T1" fmla="*/ 0 h 54"/>
                <a:gd name="T2" fmla="*/ 56 w 141"/>
                <a:gd name="T3" fmla="*/ 0 h 54"/>
                <a:gd name="T4" fmla="*/ 0 w 141"/>
                <a:gd name="T5" fmla="*/ 54 h 54"/>
              </a:gdLst>
              <a:ahLst/>
              <a:cxnLst>
                <a:cxn ang="0">
                  <a:pos x="T0" y="T1"/>
                </a:cxn>
                <a:cxn ang="0">
                  <a:pos x="T2" y="T3"/>
                </a:cxn>
                <a:cxn ang="0">
                  <a:pos x="T4" y="T5"/>
                </a:cxn>
              </a:cxnLst>
              <a:rect l="0" t="0" r="r" b="b"/>
              <a:pathLst>
                <a:path w="141" h="54">
                  <a:moveTo>
                    <a:pt x="141" y="0"/>
                  </a:moveTo>
                  <a:lnTo>
                    <a:pt x="56" y="0"/>
                  </a:lnTo>
                  <a:lnTo>
                    <a:pt x="0" y="54"/>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44" name="Freeform 10">
              <a:extLst>
                <a:ext uri="{FF2B5EF4-FFF2-40B4-BE49-F238E27FC236}">
                  <a16:creationId xmlns:a16="http://schemas.microsoft.com/office/drawing/2014/main" id="{05E4718E-04C2-40CE-8B51-72FF4B4B4CDD}"/>
                </a:ext>
              </a:extLst>
            </p:cNvPr>
            <p:cNvSpPr>
              <a:spLocks/>
            </p:cNvSpPr>
            <p:nvPr/>
          </p:nvSpPr>
          <p:spPr bwMode="auto">
            <a:xfrm>
              <a:off x="4406" y="1390"/>
              <a:ext cx="289" cy="421"/>
            </a:xfrm>
            <a:custGeom>
              <a:avLst/>
              <a:gdLst>
                <a:gd name="T0" fmla="*/ 0 w 289"/>
                <a:gd name="T1" fmla="*/ 0 h 421"/>
                <a:gd name="T2" fmla="*/ 105 w 289"/>
                <a:gd name="T3" fmla="*/ 0 h 421"/>
                <a:gd name="T4" fmla="*/ 289 w 289"/>
                <a:gd name="T5" fmla="*/ 197 h 421"/>
                <a:gd name="T6" fmla="*/ 289 w 289"/>
                <a:gd name="T7" fmla="*/ 421 h 421"/>
              </a:gdLst>
              <a:ahLst/>
              <a:cxnLst>
                <a:cxn ang="0">
                  <a:pos x="T0" y="T1"/>
                </a:cxn>
                <a:cxn ang="0">
                  <a:pos x="T2" y="T3"/>
                </a:cxn>
                <a:cxn ang="0">
                  <a:pos x="T4" y="T5"/>
                </a:cxn>
                <a:cxn ang="0">
                  <a:pos x="T6" y="T7"/>
                </a:cxn>
              </a:cxnLst>
              <a:rect l="0" t="0" r="r" b="b"/>
              <a:pathLst>
                <a:path w="289" h="421">
                  <a:moveTo>
                    <a:pt x="0" y="0"/>
                  </a:moveTo>
                  <a:lnTo>
                    <a:pt x="105" y="0"/>
                  </a:lnTo>
                  <a:lnTo>
                    <a:pt x="289" y="197"/>
                  </a:lnTo>
                  <a:lnTo>
                    <a:pt x="289" y="421"/>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45" name="Freeform 11">
              <a:extLst>
                <a:ext uri="{FF2B5EF4-FFF2-40B4-BE49-F238E27FC236}">
                  <a16:creationId xmlns:a16="http://schemas.microsoft.com/office/drawing/2014/main" id="{8C646EBB-3186-498E-ADE9-EA70C32C37B6}"/>
                </a:ext>
              </a:extLst>
            </p:cNvPr>
            <p:cNvSpPr>
              <a:spLocks/>
            </p:cNvSpPr>
            <p:nvPr/>
          </p:nvSpPr>
          <p:spPr bwMode="auto">
            <a:xfrm>
              <a:off x="4540" y="1573"/>
              <a:ext cx="331" cy="727"/>
            </a:xfrm>
            <a:custGeom>
              <a:avLst/>
              <a:gdLst>
                <a:gd name="T0" fmla="*/ 126 w 331"/>
                <a:gd name="T1" fmla="*/ 727 h 727"/>
                <a:gd name="T2" fmla="*/ 169 w 331"/>
                <a:gd name="T3" fmla="*/ 687 h 727"/>
                <a:gd name="T4" fmla="*/ 331 w 331"/>
                <a:gd name="T5" fmla="*/ 693 h 727"/>
                <a:gd name="T6" fmla="*/ 331 w 331"/>
                <a:gd name="T7" fmla="*/ 306 h 727"/>
                <a:gd name="T8" fmla="*/ 260 w 331"/>
                <a:gd name="T9" fmla="*/ 238 h 727"/>
                <a:gd name="T10" fmla="*/ 119 w 331"/>
                <a:gd name="T11" fmla="*/ 238 h 727"/>
                <a:gd name="T12" fmla="*/ 0 w 331"/>
                <a:gd name="T13" fmla="*/ 109 h 727"/>
                <a:gd name="T14" fmla="*/ 0 w 331"/>
                <a:gd name="T15" fmla="*/ 0 h 7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 h="727">
                  <a:moveTo>
                    <a:pt x="126" y="727"/>
                  </a:moveTo>
                  <a:lnTo>
                    <a:pt x="169" y="687"/>
                  </a:lnTo>
                  <a:lnTo>
                    <a:pt x="331" y="693"/>
                  </a:lnTo>
                  <a:lnTo>
                    <a:pt x="331" y="306"/>
                  </a:lnTo>
                  <a:lnTo>
                    <a:pt x="260" y="238"/>
                  </a:lnTo>
                  <a:lnTo>
                    <a:pt x="119" y="238"/>
                  </a:lnTo>
                  <a:lnTo>
                    <a:pt x="0" y="109"/>
                  </a:lnTo>
                  <a:lnTo>
                    <a:pt x="0" y="0"/>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46" name="Freeform 12">
              <a:extLst>
                <a:ext uri="{FF2B5EF4-FFF2-40B4-BE49-F238E27FC236}">
                  <a16:creationId xmlns:a16="http://schemas.microsoft.com/office/drawing/2014/main" id="{6E647F37-EC56-4209-AF49-AEEF55DF009B}"/>
                </a:ext>
              </a:extLst>
            </p:cNvPr>
            <p:cNvSpPr>
              <a:spLocks/>
            </p:cNvSpPr>
            <p:nvPr/>
          </p:nvSpPr>
          <p:spPr bwMode="auto">
            <a:xfrm>
              <a:off x="4096" y="2266"/>
              <a:ext cx="852" cy="1183"/>
            </a:xfrm>
            <a:custGeom>
              <a:avLst/>
              <a:gdLst>
                <a:gd name="T0" fmla="*/ 775 w 852"/>
                <a:gd name="T1" fmla="*/ 0 h 1183"/>
                <a:gd name="T2" fmla="*/ 852 w 852"/>
                <a:gd name="T3" fmla="*/ 82 h 1183"/>
                <a:gd name="T4" fmla="*/ 852 w 852"/>
                <a:gd name="T5" fmla="*/ 524 h 1183"/>
                <a:gd name="T6" fmla="*/ 768 w 852"/>
                <a:gd name="T7" fmla="*/ 612 h 1183"/>
                <a:gd name="T8" fmla="*/ 768 w 852"/>
                <a:gd name="T9" fmla="*/ 870 h 1183"/>
                <a:gd name="T10" fmla="*/ 599 w 852"/>
                <a:gd name="T11" fmla="*/ 1054 h 1183"/>
                <a:gd name="T12" fmla="*/ 331 w 852"/>
                <a:gd name="T13" fmla="*/ 1054 h 1183"/>
                <a:gd name="T14" fmla="*/ 204 w 852"/>
                <a:gd name="T15" fmla="*/ 1183 h 1183"/>
                <a:gd name="T16" fmla="*/ 0 w 852"/>
                <a:gd name="T17" fmla="*/ 118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2" h="1183">
                  <a:moveTo>
                    <a:pt x="775" y="0"/>
                  </a:moveTo>
                  <a:lnTo>
                    <a:pt x="852" y="82"/>
                  </a:lnTo>
                  <a:lnTo>
                    <a:pt x="852" y="524"/>
                  </a:lnTo>
                  <a:lnTo>
                    <a:pt x="768" y="612"/>
                  </a:lnTo>
                  <a:lnTo>
                    <a:pt x="768" y="870"/>
                  </a:lnTo>
                  <a:lnTo>
                    <a:pt x="599" y="1054"/>
                  </a:lnTo>
                  <a:lnTo>
                    <a:pt x="331" y="1054"/>
                  </a:lnTo>
                  <a:lnTo>
                    <a:pt x="204" y="1183"/>
                  </a:lnTo>
                  <a:lnTo>
                    <a:pt x="0" y="1183"/>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47" name="Freeform 13">
              <a:extLst>
                <a:ext uri="{FF2B5EF4-FFF2-40B4-BE49-F238E27FC236}">
                  <a16:creationId xmlns:a16="http://schemas.microsoft.com/office/drawing/2014/main" id="{C9F46654-CBA8-4A7A-85D7-BD91B9AFD1BE}"/>
                </a:ext>
              </a:extLst>
            </p:cNvPr>
            <p:cNvSpPr>
              <a:spLocks/>
            </p:cNvSpPr>
            <p:nvPr/>
          </p:nvSpPr>
          <p:spPr bwMode="auto">
            <a:xfrm>
              <a:off x="3913" y="3320"/>
              <a:ext cx="725" cy="353"/>
            </a:xfrm>
            <a:custGeom>
              <a:avLst/>
              <a:gdLst>
                <a:gd name="T0" fmla="*/ 725 w 725"/>
                <a:gd name="T1" fmla="*/ 0 h 353"/>
                <a:gd name="T2" fmla="*/ 535 w 725"/>
                <a:gd name="T3" fmla="*/ 190 h 353"/>
                <a:gd name="T4" fmla="*/ 451 w 725"/>
                <a:gd name="T5" fmla="*/ 190 h 353"/>
                <a:gd name="T6" fmla="*/ 303 w 725"/>
                <a:gd name="T7" fmla="*/ 353 h 353"/>
                <a:gd name="T8" fmla="*/ 106 w 725"/>
                <a:gd name="T9" fmla="*/ 353 h 353"/>
                <a:gd name="T10" fmla="*/ 0 w 725"/>
                <a:gd name="T11" fmla="*/ 244 h 353"/>
                <a:gd name="T12" fmla="*/ 0 w 725"/>
                <a:gd name="T13" fmla="*/ 170 h 353"/>
                <a:gd name="T14" fmla="*/ 99 w 725"/>
                <a:gd name="T15" fmla="*/ 68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5" h="353">
                  <a:moveTo>
                    <a:pt x="725" y="0"/>
                  </a:moveTo>
                  <a:lnTo>
                    <a:pt x="535" y="190"/>
                  </a:lnTo>
                  <a:lnTo>
                    <a:pt x="451" y="190"/>
                  </a:lnTo>
                  <a:lnTo>
                    <a:pt x="303" y="353"/>
                  </a:lnTo>
                  <a:lnTo>
                    <a:pt x="106" y="353"/>
                  </a:lnTo>
                  <a:lnTo>
                    <a:pt x="0" y="244"/>
                  </a:lnTo>
                  <a:lnTo>
                    <a:pt x="0" y="170"/>
                  </a:lnTo>
                  <a:lnTo>
                    <a:pt x="99" y="68"/>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48" name="Freeform 14">
              <a:extLst>
                <a:ext uri="{FF2B5EF4-FFF2-40B4-BE49-F238E27FC236}">
                  <a16:creationId xmlns:a16="http://schemas.microsoft.com/office/drawing/2014/main" id="{4F2D57E1-8DE1-4459-AD83-A249B98235A9}"/>
                </a:ext>
              </a:extLst>
            </p:cNvPr>
            <p:cNvSpPr>
              <a:spLocks/>
            </p:cNvSpPr>
            <p:nvPr/>
          </p:nvSpPr>
          <p:spPr bwMode="auto">
            <a:xfrm>
              <a:off x="4061" y="3510"/>
              <a:ext cx="303" cy="102"/>
            </a:xfrm>
            <a:custGeom>
              <a:avLst/>
              <a:gdLst>
                <a:gd name="T0" fmla="*/ 303 w 303"/>
                <a:gd name="T1" fmla="*/ 0 h 102"/>
                <a:gd name="T2" fmla="*/ 183 w 303"/>
                <a:gd name="T3" fmla="*/ 0 h 102"/>
                <a:gd name="T4" fmla="*/ 84 w 303"/>
                <a:gd name="T5" fmla="*/ 102 h 102"/>
                <a:gd name="T6" fmla="*/ 0 w 303"/>
                <a:gd name="T7" fmla="*/ 102 h 102"/>
              </a:gdLst>
              <a:ahLst/>
              <a:cxnLst>
                <a:cxn ang="0">
                  <a:pos x="T0" y="T1"/>
                </a:cxn>
                <a:cxn ang="0">
                  <a:pos x="T2" y="T3"/>
                </a:cxn>
                <a:cxn ang="0">
                  <a:pos x="T4" y="T5"/>
                </a:cxn>
                <a:cxn ang="0">
                  <a:pos x="T6" y="T7"/>
                </a:cxn>
              </a:cxnLst>
              <a:rect l="0" t="0" r="r" b="b"/>
              <a:pathLst>
                <a:path w="303" h="102">
                  <a:moveTo>
                    <a:pt x="303" y="0"/>
                  </a:moveTo>
                  <a:lnTo>
                    <a:pt x="183" y="0"/>
                  </a:lnTo>
                  <a:lnTo>
                    <a:pt x="84" y="102"/>
                  </a:lnTo>
                  <a:lnTo>
                    <a:pt x="0" y="102"/>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49" name="Line 15">
              <a:extLst>
                <a:ext uri="{FF2B5EF4-FFF2-40B4-BE49-F238E27FC236}">
                  <a16:creationId xmlns:a16="http://schemas.microsoft.com/office/drawing/2014/main" id="{D77C9A23-419A-4722-A469-F0B545B323B8}"/>
                </a:ext>
              </a:extLst>
            </p:cNvPr>
            <p:cNvSpPr>
              <a:spLocks noChangeShapeType="1"/>
            </p:cNvSpPr>
            <p:nvPr/>
          </p:nvSpPr>
          <p:spPr bwMode="auto">
            <a:xfrm flipH="1">
              <a:off x="4047" y="3537"/>
              <a:ext cx="162" cy="0"/>
            </a:xfrm>
            <a:prstGeom prst="line">
              <a:avLst/>
            </a:prstGeom>
            <a:noFill/>
            <a:ln w="11113" cap="flat">
              <a:solidFill>
                <a:srgbClr val="1A5848"/>
              </a:solidFill>
              <a:prstDash val="solid"/>
              <a:miter lim="800000"/>
              <a:headEnd/>
              <a:tailEnd type="oval"/>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50" name="Freeform 16">
              <a:extLst>
                <a:ext uri="{FF2B5EF4-FFF2-40B4-BE49-F238E27FC236}">
                  <a16:creationId xmlns:a16="http://schemas.microsoft.com/office/drawing/2014/main" id="{FC1D238F-D53B-4524-BDB3-50C88E85085E}"/>
                </a:ext>
              </a:extLst>
            </p:cNvPr>
            <p:cNvSpPr>
              <a:spLocks/>
            </p:cNvSpPr>
            <p:nvPr/>
          </p:nvSpPr>
          <p:spPr bwMode="auto">
            <a:xfrm>
              <a:off x="4279" y="1777"/>
              <a:ext cx="451" cy="775"/>
            </a:xfrm>
            <a:custGeom>
              <a:avLst/>
              <a:gdLst>
                <a:gd name="T0" fmla="*/ 197 w 451"/>
                <a:gd name="T1" fmla="*/ 0 h 775"/>
                <a:gd name="T2" fmla="*/ 324 w 451"/>
                <a:gd name="T3" fmla="*/ 122 h 775"/>
                <a:gd name="T4" fmla="*/ 451 w 451"/>
                <a:gd name="T5" fmla="*/ 122 h 775"/>
                <a:gd name="T6" fmla="*/ 451 w 451"/>
                <a:gd name="T7" fmla="*/ 306 h 775"/>
                <a:gd name="T8" fmla="*/ 0 w 451"/>
                <a:gd name="T9" fmla="*/ 775 h 775"/>
              </a:gdLst>
              <a:ahLst/>
              <a:cxnLst>
                <a:cxn ang="0">
                  <a:pos x="T0" y="T1"/>
                </a:cxn>
                <a:cxn ang="0">
                  <a:pos x="T2" y="T3"/>
                </a:cxn>
                <a:cxn ang="0">
                  <a:pos x="T4" y="T5"/>
                </a:cxn>
                <a:cxn ang="0">
                  <a:pos x="T6" y="T7"/>
                </a:cxn>
                <a:cxn ang="0">
                  <a:pos x="T8" y="T9"/>
                </a:cxn>
              </a:cxnLst>
              <a:rect l="0" t="0" r="r" b="b"/>
              <a:pathLst>
                <a:path w="451" h="775">
                  <a:moveTo>
                    <a:pt x="197" y="0"/>
                  </a:moveTo>
                  <a:lnTo>
                    <a:pt x="324" y="122"/>
                  </a:lnTo>
                  <a:lnTo>
                    <a:pt x="451" y="122"/>
                  </a:lnTo>
                  <a:lnTo>
                    <a:pt x="451" y="306"/>
                  </a:lnTo>
                  <a:lnTo>
                    <a:pt x="0" y="775"/>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51" name="Freeform 17">
              <a:extLst>
                <a:ext uri="{FF2B5EF4-FFF2-40B4-BE49-F238E27FC236}">
                  <a16:creationId xmlns:a16="http://schemas.microsoft.com/office/drawing/2014/main" id="{5C595998-888F-4AEC-8E90-F8D919E2C05D}"/>
                </a:ext>
              </a:extLst>
            </p:cNvPr>
            <p:cNvSpPr>
              <a:spLocks/>
            </p:cNvSpPr>
            <p:nvPr/>
          </p:nvSpPr>
          <p:spPr bwMode="auto">
            <a:xfrm>
              <a:off x="4469" y="2008"/>
              <a:ext cx="261" cy="136"/>
            </a:xfrm>
            <a:custGeom>
              <a:avLst/>
              <a:gdLst>
                <a:gd name="T0" fmla="*/ 261 w 261"/>
                <a:gd name="T1" fmla="*/ 0 h 136"/>
                <a:gd name="T2" fmla="*/ 134 w 261"/>
                <a:gd name="T3" fmla="*/ 0 h 136"/>
                <a:gd name="T4" fmla="*/ 0 w 261"/>
                <a:gd name="T5" fmla="*/ 136 h 136"/>
              </a:gdLst>
              <a:ahLst/>
              <a:cxnLst>
                <a:cxn ang="0">
                  <a:pos x="T0" y="T1"/>
                </a:cxn>
                <a:cxn ang="0">
                  <a:pos x="T2" y="T3"/>
                </a:cxn>
                <a:cxn ang="0">
                  <a:pos x="T4" y="T5"/>
                </a:cxn>
              </a:cxnLst>
              <a:rect l="0" t="0" r="r" b="b"/>
              <a:pathLst>
                <a:path w="261" h="136">
                  <a:moveTo>
                    <a:pt x="261" y="0"/>
                  </a:moveTo>
                  <a:lnTo>
                    <a:pt x="134" y="0"/>
                  </a:lnTo>
                  <a:lnTo>
                    <a:pt x="0" y="136"/>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52" name="Freeform 18">
              <a:extLst>
                <a:ext uri="{FF2B5EF4-FFF2-40B4-BE49-F238E27FC236}">
                  <a16:creationId xmlns:a16="http://schemas.microsoft.com/office/drawing/2014/main" id="{1CC4A921-D0C1-40BC-B122-683B37C58036}"/>
                </a:ext>
              </a:extLst>
            </p:cNvPr>
            <p:cNvSpPr>
              <a:spLocks/>
            </p:cNvSpPr>
            <p:nvPr/>
          </p:nvSpPr>
          <p:spPr bwMode="auto">
            <a:xfrm>
              <a:off x="3948" y="1825"/>
              <a:ext cx="366" cy="530"/>
            </a:xfrm>
            <a:custGeom>
              <a:avLst/>
              <a:gdLst>
                <a:gd name="T0" fmla="*/ 78 w 366"/>
                <a:gd name="T1" fmla="*/ 0 h 530"/>
                <a:gd name="T2" fmla="*/ 0 w 366"/>
                <a:gd name="T3" fmla="*/ 74 h 530"/>
                <a:gd name="T4" fmla="*/ 0 w 366"/>
                <a:gd name="T5" fmla="*/ 203 h 530"/>
                <a:gd name="T6" fmla="*/ 0 w 366"/>
                <a:gd name="T7" fmla="*/ 387 h 530"/>
                <a:gd name="T8" fmla="*/ 134 w 366"/>
                <a:gd name="T9" fmla="*/ 530 h 530"/>
                <a:gd name="T10" fmla="*/ 310 w 366"/>
                <a:gd name="T11" fmla="*/ 530 h 530"/>
                <a:gd name="T12" fmla="*/ 366 w 366"/>
                <a:gd name="T13" fmla="*/ 462 h 530"/>
                <a:gd name="T14" fmla="*/ 366 w 366"/>
                <a:gd name="T15" fmla="*/ 197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530">
                  <a:moveTo>
                    <a:pt x="78" y="0"/>
                  </a:moveTo>
                  <a:lnTo>
                    <a:pt x="0" y="74"/>
                  </a:lnTo>
                  <a:lnTo>
                    <a:pt x="0" y="203"/>
                  </a:lnTo>
                  <a:lnTo>
                    <a:pt x="0" y="387"/>
                  </a:lnTo>
                  <a:lnTo>
                    <a:pt x="134" y="530"/>
                  </a:lnTo>
                  <a:lnTo>
                    <a:pt x="310" y="530"/>
                  </a:lnTo>
                  <a:lnTo>
                    <a:pt x="366" y="462"/>
                  </a:lnTo>
                  <a:lnTo>
                    <a:pt x="366" y="197"/>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53" name="Freeform 19">
              <a:extLst>
                <a:ext uri="{FF2B5EF4-FFF2-40B4-BE49-F238E27FC236}">
                  <a16:creationId xmlns:a16="http://schemas.microsoft.com/office/drawing/2014/main" id="{6233B5D0-B238-4E7D-BBBB-5881CBD7EEF1}"/>
                </a:ext>
              </a:extLst>
            </p:cNvPr>
            <p:cNvSpPr>
              <a:spLocks/>
            </p:cNvSpPr>
            <p:nvPr/>
          </p:nvSpPr>
          <p:spPr bwMode="auto">
            <a:xfrm>
              <a:off x="4223" y="1988"/>
              <a:ext cx="91" cy="244"/>
            </a:xfrm>
            <a:custGeom>
              <a:avLst/>
              <a:gdLst>
                <a:gd name="T0" fmla="*/ 91 w 91"/>
                <a:gd name="T1" fmla="*/ 244 h 244"/>
                <a:gd name="T2" fmla="*/ 0 w 91"/>
                <a:gd name="T3" fmla="*/ 149 h 244"/>
                <a:gd name="T4" fmla="*/ 0 w 91"/>
                <a:gd name="T5" fmla="*/ 0 h 244"/>
              </a:gdLst>
              <a:ahLst/>
              <a:cxnLst>
                <a:cxn ang="0">
                  <a:pos x="T0" y="T1"/>
                </a:cxn>
                <a:cxn ang="0">
                  <a:pos x="T2" y="T3"/>
                </a:cxn>
                <a:cxn ang="0">
                  <a:pos x="T4" y="T5"/>
                </a:cxn>
              </a:cxnLst>
              <a:rect l="0" t="0" r="r" b="b"/>
              <a:pathLst>
                <a:path w="91" h="244">
                  <a:moveTo>
                    <a:pt x="91" y="244"/>
                  </a:moveTo>
                  <a:lnTo>
                    <a:pt x="0" y="149"/>
                  </a:lnTo>
                  <a:lnTo>
                    <a:pt x="0" y="0"/>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54" name="Freeform 20">
              <a:extLst>
                <a:ext uri="{FF2B5EF4-FFF2-40B4-BE49-F238E27FC236}">
                  <a16:creationId xmlns:a16="http://schemas.microsoft.com/office/drawing/2014/main" id="{106C63D1-75C8-4150-AD22-567FB76EBDEA}"/>
                </a:ext>
              </a:extLst>
            </p:cNvPr>
            <p:cNvSpPr>
              <a:spLocks/>
            </p:cNvSpPr>
            <p:nvPr/>
          </p:nvSpPr>
          <p:spPr bwMode="auto">
            <a:xfrm>
              <a:off x="3948" y="1899"/>
              <a:ext cx="127" cy="293"/>
            </a:xfrm>
            <a:custGeom>
              <a:avLst/>
              <a:gdLst>
                <a:gd name="T0" fmla="*/ 0 w 127"/>
                <a:gd name="T1" fmla="*/ 0 h 293"/>
                <a:gd name="T2" fmla="*/ 127 w 127"/>
                <a:gd name="T3" fmla="*/ 136 h 293"/>
                <a:gd name="T4" fmla="*/ 127 w 127"/>
                <a:gd name="T5" fmla="*/ 293 h 293"/>
              </a:gdLst>
              <a:ahLst/>
              <a:cxnLst>
                <a:cxn ang="0">
                  <a:pos x="T0" y="T1"/>
                </a:cxn>
                <a:cxn ang="0">
                  <a:pos x="T2" y="T3"/>
                </a:cxn>
                <a:cxn ang="0">
                  <a:pos x="T4" y="T5"/>
                </a:cxn>
              </a:cxnLst>
              <a:rect l="0" t="0" r="r" b="b"/>
              <a:pathLst>
                <a:path w="127" h="293">
                  <a:moveTo>
                    <a:pt x="0" y="0"/>
                  </a:moveTo>
                  <a:lnTo>
                    <a:pt x="127" y="136"/>
                  </a:lnTo>
                  <a:lnTo>
                    <a:pt x="127" y="293"/>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55" name="Freeform 21">
              <a:extLst>
                <a:ext uri="{FF2B5EF4-FFF2-40B4-BE49-F238E27FC236}">
                  <a16:creationId xmlns:a16="http://schemas.microsoft.com/office/drawing/2014/main" id="{53FE535F-F91C-4AE7-944E-47E4A711FD1A}"/>
                </a:ext>
              </a:extLst>
            </p:cNvPr>
            <p:cNvSpPr>
              <a:spLocks/>
            </p:cNvSpPr>
            <p:nvPr/>
          </p:nvSpPr>
          <p:spPr bwMode="auto">
            <a:xfrm>
              <a:off x="4054" y="2409"/>
              <a:ext cx="521" cy="265"/>
            </a:xfrm>
            <a:custGeom>
              <a:avLst/>
              <a:gdLst>
                <a:gd name="T0" fmla="*/ 521 w 521"/>
                <a:gd name="T1" fmla="*/ 0 h 265"/>
                <a:gd name="T2" fmla="*/ 521 w 521"/>
                <a:gd name="T3" fmla="*/ 170 h 265"/>
                <a:gd name="T4" fmla="*/ 429 w 521"/>
                <a:gd name="T5" fmla="*/ 265 h 265"/>
                <a:gd name="T6" fmla="*/ 197 w 521"/>
                <a:gd name="T7" fmla="*/ 265 h 265"/>
                <a:gd name="T8" fmla="*/ 105 w 521"/>
                <a:gd name="T9" fmla="*/ 163 h 265"/>
                <a:gd name="T10" fmla="*/ 0 w 521"/>
                <a:gd name="T11" fmla="*/ 163 h 265"/>
              </a:gdLst>
              <a:ahLst/>
              <a:cxnLst>
                <a:cxn ang="0">
                  <a:pos x="T0" y="T1"/>
                </a:cxn>
                <a:cxn ang="0">
                  <a:pos x="T2" y="T3"/>
                </a:cxn>
                <a:cxn ang="0">
                  <a:pos x="T4" y="T5"/>
                </a:cxn>
                <a:cxn ang="0">
                  <a:pos x="T6" y="T7"/>
                </a:cxn>
                <a:cxn ang="0">
                  <a:pos x="T8" y="T9"/>
                </a:cxn>
                <a:cxn ang="0">
                  <a:pos x="T10" y="T11"/>
                </a:cxn>
              </a:cxnLst>
              <a:rect l="0" t="0" r="r" b="b"/>
              <a:pathLst>
                <a:path w="521" h="265">
                  <a:moveTo>
                    <a:pt x="521" y="0"/>
                  </a:moveTo>
                  <a:lnTo>
                    <a:pt x="521" y="170"/>
                  </a:lnTo>
                  <a:lnTo>
                    <a:pt x="429" y="265"/>
                  </a:lnTo>
                  <a:lnTo>
                    <a:pt x="197" y="265"/>
                  </a:lnTo>
                  <a:lnTo>
                    <a:pt x="105" y="163"/>
                  </a:lnTo>
                  <a:lnTo>
                    <a:pt x="0" y="163"/>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56" name="Freeform 22">
              <a:extLst>
                <a:ext uri="{FF2B5EF4-FFF2-40B4-BE49-F238E27FC236}">
                  <a16:creationId xmlns:a16="http://schemas.microsoft.com/office/drawing/2014/main" id="{AF804C68-4CC7-4BD8-A86A-853211248393}"/>
                </a:ext>
              </a:extLst>
            </p:cNvPr>
            <p:cNvSpPr>
              <a:spLocks/>
            </p:cNvSpPr>
            <p:nvPr/>
          </p:nvSpPr>
          <p:spPr bwMode="auto">
            <a:xfrm>
              <a:off x="3941" y="2307"/>
              <a:ext cx="331" cy="822"/>
            </a:xfrm>
            <a:custGeom>
              <a:avLst/>
              <a:gdLst>
                <a:gd name="T0" fmla="*/ 92 w 331"/>
                <a:gd name="T1" fmla="*/ 0 h 822"/>
                <a:gd name="T2" fmla="*/ 0 w 331"/>
                <a:gd name="T3" fmla="*/ 95 h 822"/>
                <a:gd name="T4" fmla="*/ 0 w 331"/>
                <a:gd name="T5" fmla="*/ 720 h 822"/>
                <a:gd name="T6" fmla="*/ 99 w 331"/>
                <a:gd name="T7" fmla="*/ 822 h 822"/>
                <a:gd name="T8" fmla="*/ 190 w 331"/>
                <a:gd name="T9" fmla="*/ 822 h 822"/>
                <a:gd name="T10" fmla="*/ 331 w 331"/>
                <a:gd name="T11" fmla="*/ 673 h 822"/>
                <a:gd name="T12" fmla="*/ 331 w 331"/>
                <a:gd name="T13" fmla="*/ 523 h 822"/>
              </a:gdLst>
              <a:ahLst/>
              <a:cxnLst>
                <a:cxn ang="0">
                  <a:pos x="T0" y="T1"/>
                </a:cxn>
                <a:cxn ang="0">
                  <a:pos x="T2" y="T3"/>
                </a:cxn>
                <a:cxn ang="0">
                  <a:pos x="T4" y="T5"/>
                </a:cxn>
                <a:cxn ang="0">
                  <a:pos x="T6" y="T7"/>
                </a:cxn>
                <a:cxn ang="0">
                  <a:pos x="T8" y="T9"/>
                </a:cxn>
                <a:cxn ang="0">
                  <a:pos x="T10" y="T11"/>
                </a:cxn>
                <a:cxn ang="0">
                  <a:pos x="T12" y="T13"/>
                </a:cxn>
              </a:cxnLst>
              <a:rect l="0" t="0" r="r" b="b"/>
              <a:pathLst>
                <a:path w="331" h="822">
                  <a:moveTo>
                    <a:pt x="92" y="0"/>
                  </a:moveTo>
                  <a:lnTo>
                    <a:pt x="0" y="95"/>
                  </a:lnTo>
                  <a:lnTo>
                    <a:pt x="0" y="720"/>
                  </a:lnTo>
                  <a:lnTo>
                    <a:pt x="99" y="822"/>
                  </a:lnTo>
                  <a:lnTo>
                    <a:pt x="190" y="822"/>
                  </a:lnTo>
                  <a:lnTo>
                    <a:pt x="331" y="673"/>
                  </a:lnTo>
                  <a:lnTo>
                    <a:pt x="331" y="523"/>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57" name="Freeform 23">
              <a:extLst>
                <a:ext uri="{FF2B5EF4-FFF2-40B4-BE49-F238E27FC236}">
                  <a16:creationId xmlns:a16="http://schemas.microsoft.com/office/drawing/2014/main" id="{F75ED551-F9A6-4B9A-B582-79CED43B8ED4}"/>
                </a:ext>
              </a:extLst>
            </p:cNvPr>
            <p:cNvSpPr>
              <a:spLocks/>
            </p:cNvSpPr>
            <p:nvPr/>
          </p:nvSpPr>
          <p:spPr bwMode="auto">
            <a:xfrm>
              <a:off x="3899" y="2960"/>
              <a:ext cx="472" cy="421"/>
            </a:xfrm>
            <a:custGeom>
              <a:avLst/>
              <a:gdLst>
                <a:gd name="T0" fmla="*/ 472 w 472"/>
                <a:gd name="T1" fmla="*/ 0 h 421"/>
                <a:gd name="T2" fmla="*/ 239 w 472"/>
                <a:gd name="T3" fmla="*/ 244 h 421"/>
                <a:gd name="T4" fmla="*/ 239 w 472"/>
                <a:gd name="T5" fmla="*/ 366 h 421"/>
                <a:gd name="T6" fmla="*/ 183 w 472"/>
                <a:gd name="T7" fmla="*/ 421 h 421"/>
                <a:gd name="T8" fmla="*/ 77 w 472"/>
                <a:gd name="T9" fmla="*/ 421 h 421"/>
                <a:gd name="T10" fmla="*/ 0 w 472"/>
                <a:gd name="T11" fmla="*/ 339 h 421"/>
                <a:gd name="T12" fmla="*/ 0 w 472"/>
                <a:gd name="T13" fmla="*/ 183 h 421"/>
                <a:gd name="T14" fmla="*/ 84 w 472"/>
                <a:gd name="T15" fmla="*/ 108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2" h="421">
                  <a:moveTo>
                    <a:pt x="472" y="0"/>
                  </a:moveTo>
                  <a:lnTo>
                    <a:pt x="239" y="244"/>
                  </a:lnTo>
                  <a:lnTo>
                    <a:pt x="239" y="366"/>
                  </a:lnTo>
                  <a:lnTo>
                    <a:pt x="183" y="421"/>
                  </a:lnTo>
                  <a:lnTo>
                    <a:pt x="77" y="421"/>
                  </a:lnTo>
                  <a:lnTo>
                    <a:pt x="0" y="339"/>
                  </a:lnTo>
                  <a:lnTo>
                    <a:pt x="0" y="183"/>
                  </a:lnTo>
                  <a:lnTo>
                    <a:pt x="84" y="108"/>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58" name="Freeform 24">
              <a:extLst>
                <a:ext uri="{FF2B5EF4-FFF2-40B4-BE49-F238E27FC236}">
                  <a16:creationId xmlns:a16="http://schemas.microsoft.com/office/drawing/2014/main" id="{87CC7277-7D24-4B54-8F92-D0949E67C57A}"/>
                </a:ext>
              </a:extLst>
            </p:cNvPr>
            <p:cNvSpPr>
              <a:spLocks/>
            </p:cNvSpPr>
            <p:nvPr/>
          </p:nvSpPr>
          <p:spPr bwMode="auto">
            <a:xfrm>
              <a:off x="3983" y="3129"/>
              <a:ext cx="57" cy="184"/>
            </a:xfrm>
            <a:custGeom>
              <a:avLst/>
              <a:gdLst>
                <a:gd name="T0" fmla="*/ 57 w 57"/>
                <a:gd name="T1" fmla="*/ 0 h 184"/>
                <a:gd name="T2" fmla="*/ 0 w 57"/>
                <a:gd name="T3" fmla="*/ 62 h 184"/>
                <a:gd name="T4" fmla="*/ 0 w 57"/>
                <a:gd name="T5" fmla="*/ 184 h 184"/>
              </a:gdLst>
              <a:ahLst/>
              <a:cxnLst>
                <a:cxn ang="0">
                  <a:pos x="T0" y="T1"/>
                </a:cxn>
                <a:cxn ang="0">
                  <a:pos x="T2" y="T3"/>
                </a:cxn>
                <a:cxn ang="0">
                  <a:pos x="T4" y="T5"/>
                </a:cxn>
              </a:cxnLst>
              <a:rect l="0" t="0" r="r" b="b"/>
              <a:pathLst>
                <a:path w="57" h="184">
                  <a:moveTo>
                    <a:pt x="57" y="0"/>
                  </a:moveTo>
                  <a:lnTo>
                    <a:pt x="0" y="62"/>
                  </a:lnTo>
                  <a:lnTo>
                    <a:pt x="0" y="184"/>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59" name="Freeform 25">
              <a:extLst>
                <a:ext uri="{FF2B5EF4-FFF2-40B4-BE49-F238E27FC236}">
                  <a16:creationId xmlns:a16="http://schemas.microsoft.com/office/drawing/2014/main" id="{74F2395F-E443-4B36-A2E3-9137B19B4848}"/>
                </a:ext>
              </a:extLst>
            </p:cNvPr>
            <p:cNvSpPr>
              <a:spLocks/>
            </p:cNvSpPr>
            <p:nvPr/>
          </p:nvSpPr>
          <p:spPr bwMode="auto">
            <a:xfrm>
              <a:off x="4314" y="2361"/>
              <a:ext cx="430" cy="449"/>
            </a:xfrm>
            <a:custGeom>
              <a:avLst/>
              <a:gdLst>
                <a:gd name="T0" fmla="*/ 430 w 430"/>
                <a:gd name="T1" fmla="*/ 0 h 449"/>
                <a:gd name="T2" fmla="*/ 430 w 430"/>
                <a:gd name="T3" fmla="*/ 218 h 449"/>
                <a:gd name="T4" fmla="*/ 205 w 430"/>
                <a:gd name="T5" fmla="*/ 449 h 449"/>
                <a:gd name="T6" fmla="*/ 71 w 430"/>
                <a:gd name="T7" fmla="*/ 449 h 449"/>
                <a:gd name="T8" fmla="*/ 0 w 430"/>
                <a:gd name="T9" fmla="*/ 374 h 449"/>
              </a:gdLst>
              <a:ahLst/>
              <a:cxnLst>
                <a:cxn ang="0">
                  <a:pos x="T0" y="T1"/>
                </a:cxn>
                <a:cxn ang="0">
                  <a:pos x="T2" y="T3"/>
                </a:cxn>
                <a:cxn ang="0">
                  <a:pos x="T4" y="T5"/>
                </a:cxn>
                <a:cxn ang="0">
                  <a:pos x="T6" y="T7"/>
                </a:cxn>
                <a:cxn ang="0">
                  <a:pos x="T8" y="T9"/>
                </a:cxn>
              </a:cxnLst>
              <a:rect l="0" t="0" r="r" b="b"/>
              <a:pathLst>
                <a:path w="430" h="449">
                  <a:moveTo>
                    <a:pt x="430" y="0"/>
                  </a:moveTo>
                  <a:lnTo>
                    <a:pt x="430" y="218"/>
                  </a:lnTo>
                  <a:lnTo>
                    <a:pt x="205" y="449"/>
                  </a:lnTo>
                  <a:lnTo>
                    <a:pt x="71" y="449"/>
                  </a:lnTo>
                  <a:lnTo>
                    <a:pt x="0" y="374"/>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60" name="Freeform 26">
              <a:extLst>
                <a:ext uri="{FF2B5EF4-FFF2-40B4-BE49-F238E27FC236}">
                  <a16:creationId xmlns:a16="http://schemas.microsoft.com/office/drawing/2014/main" id="{0A1FD060-1265-4463-8F5F-403D0C5717B3}"/>
                </a:ext>
              </a:extLst>
            </p:cNvPr>
            <p:cNvSpPr>
              <a:spLocks/>
            </p:cNvSpPr>
            <p:nvPr/>
          </p:nvSpPr>
          <p:spPr bwMode="auto">
            <a:xfrm>
              <a:off x="4272" y="2810"/>
              <a:ext cx="247" cy="394"/>
            </a:xfrm>
            <a:custGeom>
              <a:avLst/>
              <a:gdLst>
                <a:gd name="T0" fmla="*/ 247 w 247"/>
                <a:gd name="T1" fmla="*/ 0 h 394"/>
                <a:gd name="T2" fmla="*/ 247 w 247"/>
                <a:gd name="T3" fmla="*/ 129 h 394"/>
                <a:gd name="T4" fmla="*/ 0 w 247"/>
                <a:gd name="T5" fmla="*/ 394 h 394"/>
              </a:gdLst>
              <a:ahLst/>
              <a:cxnLst>
                <a:cxn ang="0">
                  <a:pos x="T0" y="T1"/>
                </a:cxn>
                <a:cxn ang="0">
                  <a:pos x="T2" y="T3"/>
                </a:cxn>
                <a:cxn ang="0">
                  <a:pos x="T4" y="T5"/>
                </a:cxn>
              </a:cxnLst>
              <a:rect l="0" t="0" r="r" b="b"/>
              <a:pathLst>
                <a:path w="247" h="394">
                  <a:moveTo>
                    <a:pt x="247" y="0"/>
                  </a:moveTo>
                  <a:lnTo>
                    <a:pt x="247" y="129"/>
                  </a:lnTo>
                  <a:lnTo>
                    <a:pt x="0" y="394"/>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61" name="Freeform 27">
              <a:extLst>
                <a:ext uri="{FF2B5EF4-FFF2-40B4-BE49-F238E27FC236}">
                  <a16:creationId xmlns:a16="http://schemas.microsoft.com/office/drawing/2014/main" id="{7B6E2BC3-60EF-4A74-B96D-27B5FBB4A3D5}"/>
                </a:ext>
              </a:extLst>
            </p:cNvPr>
            <p:cNvSpPr>
              <a:spLocks/>
            </p:cNvSpPr>
            <p:nvPr/>
          </p:nvSpPr>
          <p:spPr bwMode="auto">
            <a:xfrm>
              <a:off x="4265" y="3061"/>
              <a:ext cx="141" cy="306"/>
            </a:xfrm>
            <a:custGeom>
              <a:avLst/>
              <a:gdLst>
                <a:gd name="T0" fmla="*/ 141 w 141"/>
                <a:gd name="T1" fmla="*/ 0 h 306"/>
                <a:gd name="T2" fmla="*/ 141 w 141"/>
                <a:gd name="T3" fmla="*/ 157 h 306"/>
                <a:gd name="T4" fmla="*/ 0 w 141"/>
                <a:gd name="T5" fmla="*/ 306 h 306"/>
              </a:gdLst>
              <a:ahLst/>
              <a:cxnLst>
                <a:cxn ang="0">
                  <a:pos x="T0" y="T1"/>
                </a:cxn>
                <a:cxn ang="0">
                  <a:pos x="T2" y="T3"/>
                </a:cxn>
                <a:cxn ang="0">
                  <a:pos x="T4" y="T5"/>
                </a:cxn>
              </a:cxnLst>
              <a:rect l="0" t="0" r="r" b="b"/>
              <a:pathLst>
                <a:path w="141" h="306">
                  <a:moveTo>
                    <a:pt x="141" y="0"/>
                  </a:moveTo>
                  <a:lnTo>
                    <a:pt x="141" y="157"/>
                  </a:lnTo>
                  <a:lnTo>
                    <a:pt x="0" y="306"/>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62" name="Freeform 28">
              <a:extLst>
                <a:ext uri="{FF2B5EF4-FFF2-40B4-BE49-F238E27FC236}">
                  <a16:creationId xmlns:a16="http://schemas.microsoft.com/office/drawing/2014/main" id="{D1D2304D-5474-4BC0-8DA8-4BB6D803A449}"/>
                </a:ext>
              </a:extLst>
            </p:cNvPr>
            <p:cNvSpPr>
              <a:spLocks/>
            </p:cNvSpPr>
            <p:nvPr/>
          </p:nvSpPr>
          <p:spPr bwMode="auto">
            <a:xfrm>
              <a:off x="4511" y="2878"/>
              <a:ext cx="353" cy="204"/>
            </a:xfrm>
            <a:custGeom>
              <a:avLst/>
              <a:gdLst>
                <a:gd name="T0" fmla="*/ 353 w 353"/>
                <a:gd name="T1" fmla="*/ 0 h 204"/>
                <a:gd name="T2" fmla="*/ 198 w 353"/>
                <a:gd name="T3" fmla="*/ 0 h 204"/>
                <a:gd name="T4" fmla="*/ 0 w 353"/>
                <a:gd name="T5" fmla="*/ 204 h 204"/>
              </a:gdLst>
              <a:ahLst/>
              <a:cxnLst>
                <a:cxn ang="0">
                  <a:pos x="T0" y="T1"/>
                </a:cxn>
                <a:cxn ang="0">
                  <a:pos x="T2" y="T3"/>
                </a:cxn>
                <a:cxn ang="0">
                  <a:pos x="T4" y="T5"/>
                </a:cxn>
              </a:cxnLst>
              <a:rect l="0" t="0" r="r" b="b"/>
              <a:pathLst>
                <a:path w="353" h="204">
                  <a:moveTo>
                    <a:pt x="353" y="0"/>
                  </a:moveTo>
                  <a:lnTo>
                    <a:pt x="198" y="0"/>
                  </a:lnTo>
                  <a:lnTo>
                    <a:pt x="0" y="204"/>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63" name="Freeform 29">
              <a:extLst>
                <a:ext uri="{FF2B5EF4-FFF2-40B4-BE49-F238E27FC236}">
                  <a16:creationId xmlns:a16="http://schemas.microsoft.com/office/drawing/2014/main" id="{892E4D91-4E16-4DF7-A991-686BAD028C14}"/>
                </a:ext>
              </a:extLst>
            </p:cNvPr>
            <p:cNvSpPr>
              <a:spLocks/>
            </p:cNvSpPr>
            <p:nvPr/>
          </p:nvSpPr>
          <p:spPr bwMode="auto">
            <a:xfrm>
              <a:off x="4617" y="2409"/>
              <a:ext cx="239" cy="449"/>
            </a:xfrm>
            <a:custGeom>
              <a:avLst/>
              <a:gdLst>
                <a:gd name="T0" fmla="*/ 239 w 239"/>
                <a:gd name="T1" fmla="*/ 0 h 449"/>
                <a:gd name="T2" fmla="*/ 239 w 239"/>
                <a:gd name="T3" fmla="*/ 204 h 449"/>
                <a:gd name="T4" fmla="*/ 0 w 239"/>
                <a:gd name="T5" fmla="*/ 449 h 449"/>
              </a:gdLst>
              <a:ahLst/>
              <a:cxnLst>
                <a:cxn ang="0">
                  <a:pos x="T0" y="T1"/>
                </a:cxn>
                <a:cxn ang="0">
                  <a:pos x="T2" y="T3"/>
                </a:cxn>
                <a:cxn ang="0">
                  <a:pos x="T4" y="T5"/>
                </a:cxn>
              </a:cxnLst>
              <a:rect l="0" t="0" r="r" b="b"/>
              <a:pathLst>
                <a:path w="239" h="449">
                  <a:moveTo>
                    <a:pt x="239" y="0"/>
                  </a:moveTo>
                  <a:lnTo>
                    <a:pt x="239" y="204"/>
                  </a:lnTo>
                  <a:lnTo>
                    <a:pt x="0" y="449"/>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64" name="Freeform 30">
              <a:extLst>
                <a:ext uri="{FF2B5EF4-FFF2-40B4-BE49-F238E27FC236}">
                  <a16:creationId xmlns:a16="http://schemas.microsoft.com/office/drawing/2014/main" id="{69501A48-5273-48F3-ACEC-8E417AB021E7}"/>
                </a:ext>
              </a:extLst>
            </p:cNvPr>
            <p:cNvSpPr>
              <a:spLocks/>
            </p:cNvSpPr>
            <p:nvPr/>
          </p:nvSpPr>
          <p:spPr bwMode="auto">
            <a:xfrm>
              <a:off x="4772" y="2701"/>
              <a:ext cx="63" cy="116"/>
            </a:xfrm>
            <a:custGeom>
              <a:avLst/>
              <a:gdLst>
                <a:gd name="T0" fmla="*/ 0 w 63"/>
                <a:gd name="T1" fmla="*/ 0 h 116"/>
                <a:gd name="T2" fmla="*/ 63 w 63"/>
                <a:gd name="T3" fmla="*/ 68 h 116"/>
                <a:gd name="T4" fmla="*/ 14 w 63"/>
                <a:gd name="T5" fmla="*/ 116 h 116"/>
              </a:gdLst>
              <a:ahLst/>
              <a:cxnLst>
                <a:cxn ang="0">
                  <a:pos x="T0" y="T1"/>
                </a:cxn>
                <a:cxn ang="0">
                  <a:pos x="T2" y="T3"/>
                </a:cxn>
                <a:cxn ang="0">
                  <a:pos x="T4" y="T5"/>
                </a:cxn>
              </a:cxnLst>
              <a:rect l="0" t="0" r="r" b="b"/>
              <a:pathLst>
                <a:path w="63" h="116">
                  <a:moveTo>
                    <a:pt x="0" y="0"/>
                  </a:moveTo>
                  <a:lnTo>
                    <a:pt x="63" y="68"/>
                  </a:lnTo>
                  <a:lnTo>
                    <a:pt x="14" y="116"/>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65" name="Freeform 31">
              <a:extLst>
                <a:ext uri="{FF2B5EF4-FFF2-40B4-BE49-F238E27FC236}">
                  <a16:creationId xmlns:a16="http://schemas.microsoft.com/office/drawing/2014/main" id="{C63D5CE9-B5CD-4850-B3AB-597D60A4FA64}"/>
                </a:ext>
              </a:extLst>
            </p:cNvPr>
            <p:cNvSpPr>
              <a:spLocks/>
            </p:cNvSpPr>
            <p:nvPr/>
          </p:nvSpPr>
          <p:spPr bwMode="auto">
            <a:xfrm>
              <a:off x="4012" y="2674"/>
              <a:ext cx="239" cy="116"/>
            </a:xfrm>
            <a:custGeom>
              <a:avLst/>
              <a:gdLst>
                <a:gd name="T0" fmla="*/ 239 w 239"/>
                <a:gd name="T1" fmla="*/ 0 h 116"/>
                <a:gd name="T2" fmla="*/ 126 w 239"/>
                <a:gd name="T3" fmla="*/ 116 h 116"/>
                <a:gd name="T4" fmla="*/ 0 w 239"/>
                <a:gd name="T5" fmla="*/ 116 h 116"/>
              </a:gdLst>
              <a:ahLst/>
              <a:cxnLst>
                <a:cxn ang="0">
                  <a:pos x="T0" y="T1"/>
                </a:cxn>
                <a:cxn ang="0">
                  <a:pos x="T2" y="T3"/>
                </a:cxn>
                <a:cxn ang="0">
                  <a:pos x="T4" y="T5"/>
                </a:cxn>
              </a:cxnLst>
              <a:rect l="0" t="0" r="r" b="b"/>
              <a:pathLst>
                <a:path w="239" h="116">
                  <a:moveTo>
                    <a:pt x="239" y="0"/>
                  </a:moveTo>
                  <a:lnTo>
                    <a:pt x="126" y="116"/>
                  </a:lnTo>
                  <a:lnTo>
                    <a:pt x="0" y="116"/>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66" name="Freeform 32">
              <a:extLst>
                <a:ext uri="{FF2B5EF4-FFF2-40B4-BE49-F238E27FC236}">
                  <a16:creationId xmlns:a16="http://schemas.microsoft.com/office/drawing/2014/main" id="{9141D0B0-A299-4F7C-B43B-1167C7B63DB2}"/>
                </a:ext>
              </a:extLst>
            </p:cNvPr>
            <p:cNvSpPr>
              <a:spLocks/>
            </p:cNvSpPr>
            <p:nvPr/>
          </p:nvSpPr>
          <p:spPr bwMode="auto">
            <a:xfrm>
              <a:off x="4047" y="2790"/>
              <a:ext cx="91" cy="224"/>
            </a:xfrm>
            <a:custGeom>
              <a:avLst/>
              <a:gdLst>
                <a:gd name="T0" fmla="*/ 91 w 91"/>
                <a:gd name="T1" fmla="*/ 0 h 224"/>
                <a:gd name="T2" fmla="*/ 91 w 91"/>
                <a:gd name="T3" fmla="*/ 136 h 224"/>
                <a:gd name="T4" fmla="*/ 0 w 91"/>
                <a:gd name="T5" fmla="*/ 224 h 224"/>
              </a:gdLst>
              <a:ahLst/>
              <a:cxnLst>
                <a:cxn ang="0">
                  <a:pos x="T0" y="T1"/>
                </a:cxn>
                <a:cxn ang="0">
                  <a:pos x="T2" y="T3"/>
                </a:cxn>
                <a:cxn ang="0">
                  <a:pos x="T4" y="T5"/>
                </a:cxn>
              </a:cxnLst>
              <a:rect l="0" t="0" r="r" b="b"/>
              <a:pathLst>
                <a:path w="91" h="224">
                  <a:moveTo>
                    <a:pt x="91" y="0"/>
                  </a:moveTo>
                  <a:lnTo>
                    <a:pt x="91" y="136"/>
                  </a:lnTo>
                  <a:lnTo>
                    <a:pt x="0" y="224"/>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67" name="Freeform 33">
              <a:extLst>
                <a:ext uri="{FF2B5EF4-FFF2-40B4-BE49-F238E27FC236}">
                  <a16:creationId xmlns:a16="http://schemas.microsoft.com/office/drawing/2014/main" id="{80A4948D-0D56-462A-91FA-03B2537D3BA5}"/>
                </a:ext>
              </a:extLst>
            </p:cNvPr>
            <p:cNvSpPr>
              <a:spLocks/>
            </p:cNvSpPr>
            <p:nvPr/>
          </p:nvSpPr>
          <p:spPr bwMode="auto">
            <a:xfrm>
              <a:off x="4610" y="2987"/>
              <a:ext cx="106" cy="231"/>
            </a:xfrm>
            <a:custGeom>
              <a:avLst/>
              <a:gdLst>
                <a:gd name="T0" fmla="*/ 0 w 106"/>
                <a:gd name="T1" fmla="*/ 0 h 231"/>
                <a:gd name="T2" fmla="*/ 106 w 106"/>
                <a:gd name="T3" fmla="*/ 115 h 231"/>
                <a:gd name="T4" fmla="*/ 0 w 106"/>
                <a:gd name="T5" fmla="*/ 231 h 231"/>
              </a:gdLst>
              <a:ahLst/>
              <a:cxnLst>
                <a:cxn ang="0">
                  <a:pos x="T0" y="T1"/>
                </a:cxn>
                <a:cxn ang="0">
                  <a:pos x="T2" y="T3"/>
                </a:cxn>
                <a:cxn ang="0">
                  <a:pos x="T4" y="T5"/>
                </a:cxn>
              </a:cxnLst>
              <a:rect l="0" t="0" r="r" b="b"/>
              <a:pathLst>
                <a:path w="106" h="231">
                  <a:moveTo>
                    <a:pt x="0" y="0"/>
                  </a:moveTo>
                  <a:lnTo>
                    <a:pt x="106" y="115"/>
                  </a:lnTo>
                  <a:lnTo>
                    <a:pt x="0" y="231"/>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68" name="Line 34">
              <a:extLst>
                <a:ext uri="{FF2B5EF4-FFF2-40B4-BE49-F238E27FC236}">
                  <a16:creationId xmlns:a16="http://schemas.microsoft.com/office/drawing/2014/main" id="{CB222AA4-FC8B-45BD-8EC2-7A8A926C5EB2}"/>
                </a:ext>
              </a:extLst>
            </p:cNvPr>
            <p:cNvSpPr>
              <a:spLocks noChangeShapeType="1"/>
            </p:cNvSpPr>
            <p:nvPr/>
          </p:nvSpPr>
          <p:spPr bwMode="auto">
            <a:xfrm>
              <a:off x="4364" y="2457"/>
              <a:ext cx="91" cy="95"/>
            </a:xfrm>
            <a:prstGeom prst="line">
              <a:avLst/>
            </a:prstGeom>
            <a:noFill/>
            <a:ln w="11113" cap="flat">
              <a:solidFill>
                <a:srgbClr val="1A5848"/>
              </a:solidFill>
              <a:prstDash val="solid"/>
              <a:miter lim="800000"/>
              <a:headEnd/>
              <a:tailEnd type="oval"/>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sp>
          <p:nvSpPr>
            <p:cNvPr id="169" name="Freeform 35">
              <a:extLst>
                <a:ext uri="{FF2B5EF4-FFF2-40B4-BE49-F238E27FC236}">
                  <a16:creationId xmlns:a16="http://schemas.microsoft.com/office/drawing/2014/main" id="{29632160-F645-4CE2-9847-68C6C71E418C}"/>
                </a:ext>
              </a:extLst>
            </p:cNvPr>
            <p:cNvSpPr>
              <a:spLocks/>
            </p:cNvSpPr>
            <p:nvPr/>
          </p:nvSpPr>
          <p:spPr bwMode="auto">
            <a:xfrm>
              <a:off x="3934" y="1301"/>
              <a:ext cx="49" cy="150"/>
            </a:xfrm>
            <a:custGeom>
              <a:avLst/>
              <a:gdLst>
                <a:gd name="T0" fmla="*/ 49 w 49"/>
                <a:gd name="T1" fmla="*/ 0 h 150"/>
                <a:gd name="T2" fmla="*/ 0 w 49"/>
                <a:gd name="T3" fmla="*/ 48 h 150"/>
                <a:gd name="T4" fmla="*/ 0 w 49"/>
                <a:gd name="T5" fmla="*/ 116 h 150"/>
                <a:gd name="T6" fmla="*/ 35 w 49"/>
                <a:gd name="T7" fmla="*/ 150 h 150"/>
              </a:gdLst>
              <a:ahLst/>
              <a:cxnLst>
                <a:cxn ang="0">
                  <a:pos x="T0" y="T1"/>
                </a:cxn>
                <a:cxn ang="0">
                  <a:pos x="T2" y="T3"/>
                </a:cxn>
                <a:cxn ang="0">
                  <a:pos x="T4" y="T5"/>
                </a:cxn>
                <a:cxn ang="0">
                  <a:pos x="T6" y="T7"/>
                </a:cxn>
              </a:cxnLst>
              <a:rect l="0" t="0" r="r" b="b"/>
              <a:pathLst>
                <a:path w="49" h="150">
                  <a:moveTo>
                    <a:pt x="49" y="0"/>
                  </a:moveTo>
                  <a:lnTo>
                    <a:pt x="0" y="48"/>
                  </a:lnTo>
                  <a:lnTo>
                    <a:pt x="0" y="116"/>
                  </a:lnTo>
                  <a:lnTo>
                    <a:pt x="35" y="150"/>
                  </a:lnTo>
                </a:path>
              </a:pathLst>
            </a:custGeom>
            <a:noFill/>
            <a:ln w="11113" cap="flat">
              <a:solidFill>
                <a:srgbClr val="1A5848"/>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a:endParaRPr>
            </a:p>
          </p:txBody>
        </p:sp>
      </p:grpSp>
      <p:grpSp>
        <p:nvGrpSpPr>
          <p:cNvPr id="170" name="Group 169">
            <a:extLst>
              <a:ext uri="{FF2B5EF4-FFF2-40B4-BE49-F238E27FC236}">
                <a16:creationId xmlns:a16="http://schemas.microsoft.com/office/drawing/2014/main" id="{8594936C-EEE4-40D1-9865-141124628EEC}"/>
              </a:ext>
            </a:extLst>
          </p:cNvPr>
          <p:cNvGrpSpPr/>
          <p:nvPr/>
        </p:nvGrpSpPr>
        <p:grpSpPr>
          <a:xfrm>
            <a:off x="2227196" y="1862228"/>
            <a:ext cx="3109868" cy="704231"/>
            <a:chOff x="6435796" y="3049357"/>
            <a:chExt cx="3888845" cy="449748"/>
          </a:xfrm>
        </p:grpSpPr>
        <p:cxnSp>
          <p:nvCxnSpPr>
            <p:cNvPr id="171" name="Straight Connector 170">
              <a:extLst>
                <a:ext uri="{FF2B5EF4-FFF2-40B4-BE49-F238E27FC236}">
                  <a16:creationId xmlns:a16="http://schemas.microsoft.com/office/drawing/2014/main" id="{AD07C32A-D139-4C2F-B302-E98BC11EFBD0}"/>
                </a:ext>
              </a:extLst>
            </p:cNvPr>
            <p:cNvCxnSpPr>
              <a:cxnSpLocks/>
            </p:cNvCxnSpPr>
            <p:nvPr/>
          </p:nvCxnSpPr>
          <p:spPr>
            <a:xfrm flipH="1">
              <a:off x="8707736" y="3049357"/>
              <a:ext cx="1616905" cy="0"/>
            </a:xfrm>
            <a:prstGeom prst="line">
              <a:avLst/>
            </a:prstGeom>
            <a:noFill/>
            <a:ln w="9525" cap="rnd" cmpd="sng" algn="ctr">
              <a:solidFill>
                <a:srgbClr val="1A5848"/>
              </a:solidFill>
              <a:prstDash val="sysDash"/>
              <a:headEnd type="oval"/>
              <a:tailEnd type="none"/>
            </a:ln>
            <a:effectLst/>
          </p:spPr>
        </p:cxnSp>
        <p:cxnSp>
          <p:nvCxnSpPr>
            <p:cNvPr id="172" name="Straight Connector 171">
              <a:extLst>
                <a:ext uri="{FF2B5EF4-FFF2-40B4-BE49-F238E27FC236}">
                  <a16:creationId xmlns:a16="http://schemas.microsoft.com/office/drawing/2014/main" id="{3254DDEC-18BD-4766-8C22-751373F60CF3}"/>
                </a:ext>
              </a:extLst>
            </p:cNvPr>
            <p:cNvCxnSpPr>
              <a:cxnSpLocks/>
            </p:cNvCxnSpPr>
            <p:nvPr/>
          </p:nvCxnSpPr>
          <p:spPr>
            <a:xfrm flipH="1">
              <a:off x="6435796" y="3499105"/>
              <a:ext cx="1732409" cy="0"/>
            </a:xfrm>
            <a:prstGeom prst="line">
              <a:avLst/>
            </a:prstGeom>
            <a:noFill/>
            <a:ln w="9525" cap="rnd" cmpd="sng" algn="ctr">
              <a:solidFill>
                <a:srgbClr val="1A5848"/>
              </a:solidFill>
              <a:prstDash val="sysDash"/>
              <a:headEnd type="none"/>
              <a:tailEnd type="none"/>
            </a:ln>
            <a:effectLst/>
          </p:spPr>
        </p:cxnSp>
        <p:cxnSp>
          <p:nvCxnSpPr>
            <p:cNvPr id="173" name="Straight Connector 172">
              <a:extLst>
                <a:ext uri="{FF2B5EF4-FFF2-40B4-BE49-F238E27FC236}">
                  <a16:creationId xmlns:a16="http://schemas.microsoft.com/office/drawing/2014/main" id="{93BEFF33-A03E-4C15-8E38-709949DBEF4B}"/>
                </a:ext>
              </a:extLst>
            </p:cNvPr>
            <p:cNvCxnSpPr>
              <a:cxnSpLocks/>
            </p:cNvCxnSpPr>
            <p:nvPr/>
          </p:nvCxnSpPr>
          <p:spPr>
            <a:xfrm flipV="1">
              <a:off x="8168202" y="3049357"/>
              <a:ext cx="539533" cy="449748"/>
            </a:xfrm>
            <a:prstGeom prst="line">
              <a:avLst/>
            </a:prstGeom>
            <a:noFill/>
            <a:ln w="9525" cap="rnd" cmpd="sng" algn="ctr">
              <a:solidFill>
                <a:srgbClr val="1A5848"/>
              </a:solidFill>
              <a:prstDash val="sysDash"/>
              <a:headEnd type="none"/>
              <a:tailEnd type="none"/>
            </a:ln>
            <a:effectLst/>
          </p:spPr>
        </p:cxnSp>
      </p:grpSp>
      <p:grpSp>
        <p:nvGrpSpPr>
          <p:cNvPr id="174" name="Group 173">
            <a:extLst>
              <a:ext uri="{FF2B5EF4-FFF2-40B4-BE49-F238E27FC236}">
                <a16:creationId xmlns:a16="http://schemas.microsoft.com/office/drawing/2014/main" id="{84E864F6-5357-4A50-AADE-FC8C792F765C}"/>
              </a:ext>
            </a:extLst>
          </p:cNvPr>
          <p:cNvGrpSpPr/>
          <p:nvPr/>
        </p:nvGrpSpPr>
        <p:grpSpPr>
          <a:xfrm flipV="1">
            <a:off x="2766522" y="3873361"/>
            <a:ext cx="2583035" cy="494199"/>
            <a:chOff x="6449256" y="3049357"/>
            <a:chExt cx="3832506" cy="449748"/>
          </a:xfrm>
        </p:grpSpPr>
        <p:cxnSp>
          <p:nvCxnSpPr>
            <p:cNvPr id="175" name="Straight Connector 174">
              <a:extLst>
                <a:ext uri="{FF2B5EF4-FFF2-40B4-BE49-F238E27FC236}">
                  <a16:creationId xmlns:a16="http://schemas.microsoft.com/office/drawing/2014/main" id="{C5CFDE04-9FDD-4E41-AB17-B8E900539941}"/>
                </a:ext>
              </a:extLst>
            </p:cNvPr>
            <p:cNvCxnSpPr/>
            <p:nvPr/>
          </p:nvCxnSpPr>
          <p:spPr>
            <a:xfrm flipH="1">
              <a:off x="8707735" y="3049357"/>
              <a:ext cx="1574027" cy="0"/>
            </a:xfrm>
            <a:prstGeom prst="line">
              <a:avLst/>
            </a:prstGeom>
            <a:noFill/>
            <a:ln w="9525" cap="rnd" cmpd="sng" algn="ctr">
              <a:solidFill>
                <a:srgbClr val="1A5848"/>
              </a:solidFill>
              <a:prstDash val="sysDash"/>
              <a:headEnd type="oval"/>
              <a:tailEnd type="none"/>
            </a:ln>
            <a:effectLst/>
          </p:spPr>
        </p:cxnSp>
        <p:cxnSp>
          <p:nvCxnSpPr>
            <p:cNvPr id="176" name="Straight Connector 175">
              <a:extLst>
                <a:ext uri="{FF2B5EF4-FFF2-40B4-BE49-F238E27FC236}">
                  <a16:creationId xmlns:a16="http://schemas.microsoft.com/office/drawing/2014/main" id="{5CDBE553-49D7-46EA-B2E1-51C886FB8CAD}"/>
                </a:ext>
              </a:extLst>
            </p:cNvPr>
            <p:cNvCxnSpPr>
              <a:cxnSpLocks/>
            </p:cNvCxnSpPr>
            <p:nvPr/>
          </p:nvCxnSpPr>
          <p:spPr>
            <a:xfrm flipH="1" flipV="1">
              <a:off x="6449256" y="3499105"/>
              <a:ext cx="1718951" cy="0"/>
            </a:xfrm>
            <a:prstGeom prst="line">
              <a:avLst/>
            </a:prstGeom>
            <a:noFill/>
            <a:ln w="9525" cap="rnd" cmpd="sng" algn="ctr">
              <a:solidFill>
                <a:srgbClr val="1A5848"/>
              </a:solidFill>
              <a:prstDash val="sysDash"/>
              <a:headEnd type="none"/>
              <a:tailEnd type="none"/>
            </a:ln>
            <a:effectLst/>
          </p:spPr>
        </p:cxnSp>
        <p:cxnSp>
          <p:nvCxnSpPr>
            <p:cNvPr id="177" name="Straight Connector 176">
              <a:extLst>
                <a:ext uri="{FF2B5EF4-FFF2-40B4-BE49-F238E27FC236}">
                  <a16:creationId xmlns:a16="http://schemas.microsoft.com/office/drawing/2014/main" id="{A86303DC-C9CD-4E28-8010-8A2372057051}"/>
                </a:ext>
              </a:extLst>
            </p:cNvPr>
            <p:cNvCxnSpPr>
              <a:cxnSpLocks/>
            </p:cNvCxnSpPr>
            <p:nvPr/>
          </p:nvCxnSpPr>
          <p:spPr>
            <a:xfrm flipV="1">
              <a:off x="8168202" y="3049357"/>
              <a:ext cx="539533" cy="449748"/>
            </a:xfrm>
            <a:prstGeom prst="line">
              <a:avLst/>
            </a:prstGeom>
            <a:noFill/>
            <a:ln w="9525" cap="rnd" cmpd="sng" algn="ctr">
              <a:solidFill>
                <a:srgbClr val="1A5848"/>
              </a:solidFill>
              <a:prstDash val="sysDash"/>
              <a:headEnd type="none"/>
              <a:tailEnd type="none"/>
            </a:ln>
            <a:effectLst/>
          </p:spPr>
        </p:cxnSp>
      </p:grpSp>
      <p:cxnSp>
        <p:nvCxnSpPr>
          <p:cNvPr id="178" name="Straight Arrow Connector 177">
            <a:extLst>
              <a:ext uri="{FF2B5EF4-FFF2-40B4-BE49-F238E27FC236}">
                <a16:creationId xmlns:a16="http://schemas.microsoft.com/office/drawing/2014/main" id="{592B14BE-1956-4676-B5DC-E26825569241}"/>
              </a:ext>
            </a:extLst>
          </p:cNvPr>
          <p:cNvCxnSpPr>
            <a:cxnSpLocks/>
          </p:cNvCxnSpPr>
          <p:nvPr/>
        </p:nvCxnSpPr>
        <p:spPr>
          <a:xfrm flipH="1">
            <a:off x="2593687" y="3440619"/>
            <a:ext cx="2775750" cy="0"/>
          </a:xfrm>
          <a:prstGeom prst="straightConnector1">
            <a:avLst/>
          </a:prstGeom>
          <a:noFill/>
          <a:ln w="9525" cap="rnd" cmpd="sng" algn="ctr">
            <a:solidFill>
              <a:srgbClr val="1A5848"/>
            </a:solidFill>
            <a:prstDash val="sysDash"/>
            <a:headEnd type="oval"/>
            <a:tailEnd type="none"/>
          </a:ln>
          <a:effectLst/>
          <a:extLst>
            <a:ext uri="{909E8E84-426E-40DD-AFC4-6F175D3DCCD1}">
              <a14:hiddenFill xmlns:a14="http://schemas.microsoft.com/office/drawing/2010/main">
                <a:solidFill>
                  <a:srgbClr val="FFFFFF"/>
                </a:solidFill>
              </a14:hiddenFill>
            </a:ext>
          </a:extLst>
        </p:spPr>
      </p:cxnSp>
      <p:sp>
        <p:nvSpPr>
          <p:cNvPr id="179" name="Rounded Rectangle 56">
            <a:extLst>
              <a:ext uri="{FF2B5EF4-FFF2-40B4-BE49-F238E27FC236}">
                <a16:creationId xmlns:a16="http://schemas.microsoft.com/office/drawing/2014/main" id="{4503460B-FA1F-4A91-A0B5-41D2E69BC7B1}"/>
              </a:ext>
            </a:extLst>
          </p:cNvPr>
          <p:cNvSpPr/>
          <p:nvPr/>
        </p:nvSpPr>
        <p:spPr bwMode="gray">
          <a:xfrm>
            <a:off x="5714876" y="3213292"/>
            <a:ext cx="5491832" cy="609200"/>
          </a:xfrm>
          <a:prstGeom prst="rect">
            <a:avLst/>
          </a:prstGeom>
          <a:noFill/>
          <a:ln w="12700" algn="ctr">
            <a:solidFill>
              <a:srgbClr val="1A5848"/>
            </a:solidFill>
            <a:miter lim="800000"/>
            <a:headEnd/>
            <a:tailEnd/>
          </a:ln>
        </p:spPr>
        <p:txBody>
          <a:bodyPr wrap="square" lIns="34290" tIns="60485" rIns="34290" bIns="60485" rtlCol="0" anchor="ctr"/>
          <a:lstStyle/>
          <a:p>
            <a:pPr marL="90488" lvl="1" defTabSz="535802">
              <a:defRPr/>
            </a:pPr>
            <a:r>
              <a:rPr lang="en-US" sz="1600" b="1" kern="0" dirty="0">
                <a:solidFill>
                  <a:srgbClr val="000000"/>
                </a:solidFill>
                <a:latin typeface="+mj-lt"/>
                <a:ea typeface="Segoe UI Black" panose="020B0A02040204020203" pitchFamily="34" charset="0"/>
                <a:cs typeface="Segoe UI Black" panose="020B0A02040204020203" pitchFamily="34" charset="0"/>
              </a:rPr>
              <a:t>Development of SABER concept note   </a:t>
            </a:r>
          </a:p>
        </p:txBody>
      </p:sp>
      <p:sp>
        <p:nvSpPr>
          <p:cNvPr id="180" name="Rounded Rectangle 56">
            <a:extLst>
              <a:ext uri="{FF2B5EF4-FFF2-40B4-BE49-F238E27FC236}">
                <a16:creationId xmlns:a16="http://schemas.microsoft.com/office/drawing/2014/main" id="{F7110D31-148A-4280-9E08-C5B2DA7DF38E}"/>
              </a:ext>
            </a:extLst>
          </p:cNvPr>
          <p:cNvSpPr/>
          <p:nvPr/>
        </p:nvSpPr>
        <p:spPr bwMode="gray">
          <a:xfrm>
            <a:off x="5722188" y="4010194"/>
            <a:ext cx="5477829" cy="610140"/>
          </a:xfrm>
          <a:prstGeom prst="rect">
            <a:avLst/>
          </a:prstGeom>
          <a:noFill/>
          <a:ln w="12700" algn="ctr">
            <a:solidFill>
              <a:srgbClr val="1A5848"/>
            </a:solidFill>
            <a:miter lim="800000"/>
            <a:headEnd/>
            <a:tailEnd/>
          </a:ln>
        </p:spPr>
        <p:txBody>
          <a:bodyPr wrap="square" lIns="34290" tIns="60485" rIns="34290" bIns="60485" rtlCol="0" anchor="ctr"/>
          <a:lstStyle/>
          <a:p>
            <a:pPr marL="44450" lvl="1" defTabSz="535802">
              <a:defRPr/>
            </a:pPr>
            <a:r>
              <a:rPr lang="en-US" sz="1600" b="1" kern="0" dirty="0">
                <a:solidFill>
                  <a:srgbClr val="000000"/>
                </a:solidFill>
                <a:latin typeface="+mj-lt"/>
                <a:ea typeface="Segoe UI Black" panose="020B0A02040204020203" pitchFamily="34" charset="0"/>
                <a:cs typeface="Segoe UI Black" panose="020B0A02040204020203" pitchFamily="34" charset="0"/>
              </a:rPr>
              <a:t>Preparation of Program Appraisal Document (PAD)</a:t>
            </a:r>
            <a:endParaRPr lang="en-US" sz="1600" kern="0" dirty="0">
              <a:solidFill>
                <a:srgbClr val="000000"/>
              </a:solidFill>
              <a:latin typeface="+mj-lt"/>
              <a:ea typeface="Segoe UI Black" panose="020B0A02040204020203" pitchFamily="34" charset="0"/>
              <a:cs typeface="Segoe UI Black" panose="020B0A02040204020203" pitchFamily="34" charset="0"/>
            </a:endParaRPr>
          </a:p>
        </p:txBody>
      </p:sp>
      <p:sp>
        <p:nvSpPr>
          <p:cNvPr id="68" name="Rounded Rectangle 56">
            <a:extLst>
              <a:ext uri="{FF2B5EF4-FFF2-40B4-BE49-F238E27FC236}">
                <a16:creationId xmlns:a16="http://schemas.microsoft.com/office/drawing/2014/main" id="{DA2E05B5-2B4C-6E4D-9CC0-C87F40DE41CE}"/>
              </a:ext>
            </a:extLst>
          </p:cNvPr>
          <p:cNvSpPr/>
          <p:nvPr/>
        </p:nvSpPr>
        <p:spPr bwMode="gray">
          <a:xfrm>
            <a:off x="5710758" y="2315413"/>
            <a:ext cx="5491832" cy="701236"/>
          </a:xfrm>
          <a:prstGeom prst="rect">
            <a:avLst/>
          </a:prstGeom>
          <a:noFill/>
          <a:ln w="12700" algn="ctr">
            <a:solidFill>
              <a:srgbClr val="1A5848"/>
            </a:solidFill>
            <a:miter lim="800000"/>
            <a:headEnd/>
            <a:tailEnd/>
          </a:ln>
        </p:spPr>
        <p:txBody>
          <a:bodyPr wrap="square" lIns="36000" tIns="60485" rIns="34290" bIns="60485" rtlCol="0" anchor="ctr"/>
          <a:lstStyle/>
          <a:p>
            <a:pPr marL="44450" lvl="1" defTabSz="535802">
              <a:defRPr/>
            </a:pPr>
            <a:r>
              <a:rPr lang="en-US" sz="1600" b="1" kern="0" dirty="0">
                <a:solidFill>
                  <a:srgbClr val="000000"/>
                </a:solidFill>
                <a:latin typeface="+mj-lt"/>
                <a:ea typeface="Segoe UI Black" panose="020B0A02040204020203" pitchFamily="34" charset="0"/>
                <a:cs typeface="Segoe UI Black" panose="020B0A02040204020203" pitchFamily="34" charset="0"/>
              </a:rPr>
              <a:t>PEBEC SABER TWG to commence engagement with State SABER Champions </a:t>
            </a:r>
          </a:p>
        </p:txBody>
      </p:sp>
      <p:grpSp>
        <p:nvGrpSpPr>
          <p:cNvPr id="70" name="Group 69">
            <a:extLst>
              <a:ext uri="{FF2B5EF4-FFF2-40B4-BE49-F238E27FC236}">
                <a16:creationId xmlns:a16="http://schemas.microsoft.com/office/drawing/2014/main" id="{13C0F781-9BF0-D446-88C4-A880F8E2A9B2}"/>
              </a:ext>
            </a:extLst>
          </p:cNvPr>
          <p:cNvGrpSpPr/>
          <p:nvPr/>
        </p:nvGrpSpPr>
        <p:grpSpPr>
          <a:xfrm>
            <a:off x="2593687" y="2630092"/>
            <a:ext cx="2743377" cy="397377"/>
            <a:chOff x="6435796" y="3049357"/>
            <a:chExt cx="3845966" cy="449748"/>
          </a:xfrm>
        </p:grpSpPr>
        <p:cxnSp>
          <p:nvCxnSpPr>
            <p:cNvPr id="71" name="Straight Connector 70">
              <a:extLst>
                <a:ext uri="{FF2B5EF4-FFF2-40B4-BE49-F238E27FC236}">
                  <a16:creationId xmlns:a16="http://schemas.microsoft.com/office/drawing/2014/main" id="{59046D41-E2BD-9844-9EC7-AC671E14B1E9}"/>
                </a:ext>
              </a:extLst>
            </p:cNvPr>
            <p:cNvCxnSpPr/>
            <p:nvPr/>
          </p:nvCxnSpPr>
          <p:spPr>
            <a:xfrm flipH="1">
              <a:off x="8707735" y="3049357"/>
              <a:ext cx="1574027" cy="0"/>
            </a:xfrm>
            <a:prstGeom prst="line">
              <a:avLst/>
            </a:prstGeom>
            <a:noFill/>
            <a:ln w="9525" cap="rnd" cmpd="sng" algn="ctr">
              <a:solidFill>
                <a:srgbClr val="1A5848"/>
              </a:solidFill>
              <a:prstDash val="sysDash"/>
              <a:headEnd type="oval"/>
              <a:tailEnd type="none"/>
            </a:ln>
            <a:effectLst/>
          </p:spPr>
        </p:cxnSp>
        <p:cxnSp>
          <p:nvCxnSpPr>
            <p:cNvPr id="72" name="Straight Connector 71">
              <a:extLst>
                <a:ext uri="{FF2B5EF4-FFF2-40B4-BE49-F238E27FC236}">
                  <a16:creationId xmlns:a16="http://schemas.microsoft.com/office/drawing/2014/main" id="{04AF4259-8438-F24F-9539-4DA9D879992D}"/>
                </a:ext>
              </a:extLst>
            </p:cNvPr>
            <p:cNvCxnSpPr>
              <a:cxnSpLocks/>
            </p:cNvCxnSpPr>
            <p:nvPr/>
          </p:nvCxnSpPr>
          <p:spPr>
            <a:xfrm flipH="1">
              <a:off x="6435796" y="3499105"/>
              <a:ext cx="1732409" cy="0"/>
            </a:xfrm>
            <a:prstGeom prst="line">
              <a:avLst/>
            </a:prstGeom>
            <a:noFill/>
            <a:ln w="9525" cap="rnd" cmpd="sng" algn="ctr">
              <a:solidFill>
                <a:srgbClr val="1A5848"/>
              </a:solidFill>
              <a:prstDash val="sysDash"/>
              <a:headEnd type="none"/>
              <a:tailEnd type="none"/>
            </a:ln>
            <a:effectLst/>
          </p:spPr>
        </p:cxnSp>
        <p:cxnSp>
          <p:nvCxnSpPr>
            <p:cNvPr id="73" name="Straight Connector 72">
              <a:extLst>
                <a:ext uri="{FF2B5EF4-FFF2-40B4-BE49-F238E27FC236}">
                  <a16:creationId xmlns:a16="http://schemas.microsoft.com/office/drawing/2014/main" id="{D75F535F-6466-FA4E-8DEE-B857ABCD6F7D}"/>
                </a:ext>
              </a:extLst>
            </p:cNvPr>
            <p:cNvCxnSpPr>
              <a:cxnSpLocks/>
            </p:cNvCxnSpPr>
            <p:nvPr/>
          </p:nvCxnSpPr>
          <p:spPr>
            <a:xfrm flipV="1">
              <a:off x="8168202" y="3049357"/>
              <a:ext cx="539533" cy="449748"/>
            </a:xfrm>
            <a:prstGeom prst="line">
              <a:avLst/>
            </a:prstGeom>
            <a:noFill/>
            <a:ln w="9525" cap="rnd" cmpd="sng" algn="ctr">
              <a:solidFill>
                <a:srgbClr val="1A5848"/>
              </a:solidFill>
              <a:prstDash val="sysDash"/>
              <a:headEnd type="none"/>
              <a:tailEnd type="none"/>
            </a:ln>
            <a:effectLst/>
          </p:spPr>
        </p:cxnSp>
      </p:grpSp>
      <p:grpSp>
        <p:nvGrpSpPr>
          <p:cNvPr id="82" name="Group 81">
            <a:extLst>
              <a:ext uri="{FF2B5EF4-FFF2-40B4-BE49-F238E27FC236}">
                <a16:creationId xmlns:a16="http://schemas.microsoft.com/office/drawing/2014/main" id="{9CE52638-FD9B-5B4A-9D12-00DFAEED6129}"/>
              </a:ext>
            </a:extLst>
          </p:cNvPr>
          <p:cNvGrpSpPr/>
          <p:nvPr/>
        </p:nvGrpSpPr>
        <p:grpSpPr>
          <a:xfrm flipV="1">
            <a:off x="2720244" y="4471877"/>
            <a:ext cx="2616820" cy="756744"/>
            <a:chOff x="6449256" y="3049357"/>
            <a:chExt cx="3785673" cy="449748"/>
          </a:xfrm>
        </p:grpSpPr>
        <p:cxnSp>
          <p:nvCxnSpPr>
            <p:cNvPr id="83" name="Straight Connector 82">
              <a:extLst>
                <a:ext uri="{FF2B5EF4-FFF2-40B4-BE49-F238E27FC236}">
                  <a16:creationId xmlns:a16="http://schemas.microsoft.com/office/drawing/2014/main" id="{B27C4FD3-EFA1-B34C-AEE7-ED8F94039E4F}"/>
                </a:ext>
              </a:extLst>
            </p:cNvPr>
            <p:cNvCxnSpPr>
              <a:cxnSpLocks/>
            </p:cNvCxnSpPr>
            <p:nvPr/>
          </p:nvCxnSpPr>
          <p:spPr>
            <a:xfrm flipH="1" flipV="1">
              <a:off x="8707737" y="3049357"/>
              <a:ext cx="1527192" cy="0"/>
            </a:xfrm>
            <a:prstGeom prst="line">
              <a:avLst/>
            </a:prstGeom>
            <a:noFill/>
            <a:ln w="9525" cap="rnd" cmpd="sng" algn="ctr">
              <a:solidFill>
                <a:srgbClr val="1A5848"/>
              </a:solidFill>
              <a:prstDash val="sysDash"/>
              <a:headEnd type="oval"/>
              <a:tailEnd type="none"/>
            </a:ln>
            <a:effectLst/>
          </p:spPr>
        </p:cxnSp>
        <p:cxnSp>
          <p:nvCxnSpPr>
            <p:cNvPr id="84" name="Straight Connector 83">
              <a:extLst>
                <a:ext uri="{FF2B5EF4-FFF2-40B4-BE49-F238E27FC236}">
                  <a16:creationId xmlns:a16="http://schemas.microsoft.com/office/drawing/2014/main" id="{C17A793E-4267-884F-AD2B-31EE55B5D98A}"/>
                </a:ext>
              </a:extLst>
            </p:cNvPr>
            <p:cNvCxnSpPr>
              <a:cxnSpLocks/>
            </p:cNvCxnSpPr>
            <p:nvPr/>
          </p:nvCxnSpPr>
          <p:spPr>
            <a:xfrm flipH="1" flipV="1">
              <a:off x="6449256" y="3499105"/>
              <a:ext cx="1718951" cy="0"/>
            </a:xfrm>
            <a:prstGeom prst="line">
              <a:avLst/>
            </a:prstGeom>
            <a:noFill/>
            <a:ln w="9525" cap="rnd" cmpd="sng" algn="ctr">
              <a:solidFill>
                <a:srgbClr val="1A5848"/>
              </a:solidFill>
              <a:prstDash val="sysDash"/>
              <a:headEnd type="none"/>
              <a:tailEnd type="none"/>
            </a:ln>
            <a:effectLst/>
          </p:spPr>
        </p:cxnSp>
        <p:cxnSp>
          <p:nvCxnSpPr>
            <p:cNvPr id="85" name="Straight Connector 84">
              <a:extLst>
                <a:ext uri="{FF2B5EF4-FFF2-40B4-BE49-F238E27FC236}">
                  <a16:creationId xmlns:a16="http://schemas.microsoft.com/office/drawing/2014/main" id="{A687F59C-9421-0F42-B8CC-858343146D15}"/>
                </a:ext>
              </a:extLst>
            </p:cNvPr>
            <p:cNvCxnSpPr>
              <a:cxnSpLocks/>
            </p:cNvCxnSpPr>
            <p:nvPr/>
          </p:nvCxnSpPr>
          <p:spPr>
            <a:xfrm flipV="1">
              <a:off x="8168202" y="3049357"/>
              <a:ext cx="539533" cy="449748"/>
            </a:xfrm>
            <a:prstGeom prst="line">
              <a:avLst/>
            </a:prstGeom>
            <a:noFill/>
            <a:ln w="9525" cap="rnd" cmpd="sng" algn="ctr">
              <a:solidFill>
                <a:srgbClr val="1A5848"/>
              </a:solidFill>
              <a:prstDash val="sysDash"/>
              <a:headEnd type="none"/>
              <a:tailEnd type="none"/>
            </a:ln>
            <a:effectLst/>
          </p:spPr>
        </p:cxnSp>
      </p:grpSp>
      <p:sp>
        <p:nvSpPr>
          <p:cNvPr id="86" name="Rounded Rectangle 56">
            <a:extLst>
              <a:ext uri="{FF2B5EF4-FFF2-40B4-BE49-F238E27FC236}">
                <a16:creationId xmlns:a16="http://schemas.microsoft.com/office/drawing/2014/main" id="{E0EE4C8A-789B-A64D-9F10-A9B4D9B2CF73}"/>
              </a:ext>
            </a:extLst>
          </p:cNvPr>
          <p:cNvSpPr/>
          <p:nvPr/>
        </p:nvSpPr>
        <p:spPr bwMode="gray">
          <a:xfrm>
            <a:off x="5710758" y="4865919"/>
            <a:ext cx="5462589" cy="610140"/>
          </a:xfrm>
          <a:prstGeom prst="rect">
            <a:avLst/>
          </a:prstGeom>
          <a:noFill/>
          <a:ln w="12700" algn="ctr">
            <a:solidFill>
              <a:srgbClr val="1A5848"/>
            </a:solidFill>
            <a:miter lim="800000"/>
            <a:headEnd/>
            <a:tailEnd/>
          </a:ln>
        </p:spPr>
        <p:txBody>
          <a:bodyPr wrap="square" lIns="34290" tIns="60485" rIns="34290" bIns="60485" rtlCol="0" anchor="ctr"/>
          <a:lstStyle/>
          <a:p>
            <a:pPr marL="44450" lvl="1" defTabSz="535802">
              <a:defRPr/>
            </a:pPr>
            <a:r>
              <a:rPr lang="en-US" sz="1600" b="1" kern="0" dirty="0">
                <a:solidFill>
                  <a:srgbClr val="000000"/>
                </a:solidFill>
                <a:latin typeface="+mj-lt"/>
                <a:cs typeface="Segoe UI Black" panose="020B0A02040204020203" pitchFamily="34" charset="0"/>
              </a:rPr>
              <a:t>Negotiations on Technical Agreement </a:t>
            </a:r>
          </a:p>
        </p:txBody>
      </p:sp>
      <p:grpSp>
        <p:nvGrpSpPr>
          <p:cNvPr id="87" name="Group 86">
            <a:extLst>
              <a:ext uri="{FF2B5EF4-FFF2-40B4-BE49-F238E27FC236}">
                <a16:creationId xmlns:a16="http://schemas.microsoft.com/office/drawing/2014/main" id="{5FF17394-241A-ED4F-89C2-56E4CC5FE41D}"/>
              </a:ext>
            </a:extLst>
          </p:cNvPr>
          <p:cNvGrpSpPr/>
          <p:nvPr/>
        </p:nvGrpSpPr>
        <p:grpSpPr>
          <a:xfrm flipV="1">
            <a:off x="2416689" y="5192366"/>
            <a:ext cx="2920376" cy="747557"/>
            <a:chOff x="6449256" y="3049357"/>
            <a:chExt cx="3734231" cy="449748"/>
          </a:xfrm>
        </p:grpSpPr>
        <p:cxnSp>
          <p:nvCxnSpPr>
            <p:cNvPr id="88" name="Straight Connector 87">
              <a:extLst>
                <a:ext uri="{FF2B5EF4-FFF2-40B4-BE49-F238E27FC236}">
                  <a16:creationId xmlns:a16="http://schemas.microsoft.com/office/drawing/2014/main" id="{E940A8BE-052F-E346-B7B7-5BDDEB80D846}"/>
                </a:ext>
              </a:extLst>
            </p:cNvPr>
            <p:cNvCxnSpPr>
              <a:cxnSpLocks/>
            </p:cNvCxnSpPr>
            <p:nvPr/>
          </p:nvCxnSpPr>
          <p:spPr>
            <a:xfrm flipH="1" flipV="1">
              <a:off x="8707735" y="3049357"/>
              <a:ext cx="1475752" cy="3"/>
            </a:xfrm>
            <a:prstGeom prst="line">
              <a:avLst/>
            </a:prstGeom>
            <a:noFill/>
            <a:ln w="9525" cap="rnd" cmpd="sng" algn="ctr">
              <a:solidFill>
                <a:srgbClr val="1A5848"/>
              </a:solidFill>
              <a:prstDash val="sysDash"/>
              <a:headEnd type="oval"/>
              <a:tailEnd type="none"/>
            </a:ln>
            <a:effectLst/>
          </p:spPr>
        </p:cxnSp>
        <p:cxnSp>
          <p:nvCxnSpPr>
            <p:cNvPr id="89" name="Straight Connector 88">
              <a:extLst>
                <a:ext uri="{FF2B5EF4-FFF2-40B4-BE49-F238E27FC236}">
                  <a16:creationId xmlns:a16="http://schemas.microsoft.com/office/drawing/2014/main" id="{9D830644-2E09-8C40-AA9D-9B1C99A2C9FF}"/>
                </a:ext>
              </a:extLst>
            </p:cNvPr>
            <p:cNvCxnSpPr>
              <a:cxnSpLocks/>
            </p:cNvCxnSpPr>
            <p:nvPr/>
          </p:nvCxnSpPr>
          <p:spPr>
            <a:xfrm flipH="1" flipV="1">
              <a:off x="6449256" y="3499105"/>
              <a:ext cx="1718951" cy="0"/>
            </a:xfrm>
            <a:prstGeom prst="line">
              <a:avLst/>
            </a:prstGeom>
            <a:noFill/>
            <a:ln w="9525" cap="rnd" cmpd="sng" algn="ctr">
              <a:solidFill>
                <a:srgbClr val="1A5848"/>
              </a:solidFill>
              <a:prstDash val="sysDash"/>
              <a:headEnd type="none"/>
              <a:tailEnd type="none"/>
            </a:ln>
            <a:effectLst/>
          </p:spPr>
        </p:cxnSp>
        <p:cxnSp>
          <p:nvCxnSpPr>
            <p:cNvPr id="90" name="Straight Connector 89">
              <a:extLst>
                <a:ext uri="{FF2B5EF4-FFF2-40B4-BE49-F238E27FC236}">
                  <a16:creationId xmlns:a16="http://schemas.microsoft.com/office/drawing/2014/main" id="{6E4D595D-99E9-1343-8D6A-C4AEEB764A78}"/>
                </a:ext>
              </a:extLst>
            </p:cNvPr>
            <p:cNvCxnSpPr>
              <a:cxnSpLocks/>
            </p:cNvCxnSpPr>
            <p:nvPr/>
          </p:nvCxnSpPr>
          <p:spPr>
            <a:xfrm flipV="1">
              <a:off x="8168202" y="3049357"/>
              <a:ext cx="539533" cy="449748"/>
            </a:xfrm>
            <a:prstGeom prst="line">
              <a:avLst/>
            </a:prstGeom>
            <a:noFill/>
            <a:ln w="9525" cap="rnd" cmpd="sng" algn="ctr">
              <a:solidFill>
                <a:srgbClr val="1A5848"/>
              </a:solidFill>
              <a:prstDash val="sysDash"/>
              <a:headEnd type="none"/>
              <a:tailEnd type="none"/>
            </a:ln>
            <a:effectLst/>
          </p:spPr>
        </p:cxnSp>
      </p:grpSp>
      <p:sp>
        <p:nvSpPr>
          <p:cNvPr id="91" name="Rounded Rectangle 56">
            <a:extLst>
              <a:ext uri="{FF2B5EF4-FFF2-40B4-BE49-F238E27FC236}">
                <a16:creationId xmlns:a16="http://schemas.microsoft.com/office/drawing/2014/main" id="{0FA1663B-A8C7-8E49-8309-3F6D3BF49F35}"/>
              </a:ext>
            </a:extLst>
          </p:cNvPr>
          <p:cNvSpPr/>
          <p:nvPr/>
        </p:nvSpPr>
        <p:spPr bwMode="gray">
          <a:xfrm>
            <a:off x="5722188" y="5657731"/>
            <a:ext cx="5451159" cy="610140"/>
          </a:xfrm>
          <a:prstGeom prst="rect">
            <a:avLst/>
          </a:prstGeom>
          <a:noFill/>
          <a:ln w="12700" algn="ctr">
            <a:solidFill>
              <a:srgbClr val="1A5848"/>
            </a:solidFill>
            <a:miter lim="800000"/>
            <a:headEnd/>
            <a:tailEnd/>
          </a:ln>
        </p:spPr>
        <p:txBody>
          <a:bodyPr wrap="square" lIns="34290" tIns="60485" rIns="34290" bIns="60485" rtlCol="0" anchor="ctr"/>
          <a:lstStyle/>
          <a:p>
            <a:pPr marL="44450" lvl="1" defTabSz="535802">
              <a:defRPr/>
            </a:pPr>
            <a:r>
              <a:rPr lang="en-US" sz="1600" b="1" kern="0" dirty="0">
                <a:solidFill>
                  <a:srgbClr val="000000"/>
                </a:solidFill>
                <a:latin typeface="+mj-lt"/>
                <a:cs typeface="Segoe UI Black" panose="020B0A02040204020203" pitchFamily="34" charset="0"/>
              </a:rPr>
              <a:t>World Bank Board approval </a:t>
            </a:r>
          </a:p>
        </p:txBody>
      </p:sp>
      <p:sp>
        <p:nvSpPr>
          <p:cNvPr id="80" name="Oval 79">
            <a:extLst>
              <a:ext uri="{FF2B5EF4-FFF2-40B4-BE49-F238E27FC236}">
                <a16:creationId xmlns:a16="http://schemas.microsoft.com/office/drawing/2014/main" id="{82C160C7-6B43-C74D-B323-F9BFE06129CA}"/>
              </a:ext>
            </a:extLst>
          </p:cNvPr>
          <p:cNvSpPr/>
          <p:nvPr/>
        </p:nvSpPr>
        <p:spPr>
          <a:xfrm>
            <a:off x="526348" y="1103519"/>
            <a:ext cx="500664" cy="3689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2</a:t>
            </a:r>
          </a:p>
        </p:txBody>
      </p:sp>
      <p:sp>
        <p:nvSpPr>
          <p:cNvPr id="81" name="TextBox 80">
            <a:extLst>
              <a:ext uri="{FF2B5EF4-FFF2-40B4-BE49-F238E27FC236}">
                <a16:creationId xmlns:a16="http://schemas.microsoft.com/office/drawing/2014/main" id="{02872E52-E921-CC48-AE2A-BB400E061574}"/>
              </a:ext>
            </a:extLst>
          </p:cNvPr>
          <p:cNvSpPr txBox="1"/>
          <p:nvPr/>
        </p:nvSpPr>
        <p:spPr>
          <a:xfrm>
            <a:off x="1151872" y="1065179"/>
            <a:ext cx="3316549" cy="445635"/>
          </a:xfrm>
          <a:prstGeom prst="rect">
            <a:avLst/>
          </a:prstGeom>
          <a:noFill/>
        </p:spPr>
        <p:txBody>
          <a:bodyPr wrap="none" rtlCol="0">
            <a:spAutoFit/>
          </a:bodyPr>
          <a:lstStyle/>
          <a:p>
            <a:pPr>
              <a:lnSpc>
                <a:spcPct val="80000"/>
              </a:lnSpc>
            </a:pPr>
            <a:r>
              <a:rPr lang="en-US" sz="2800" dirty="0">
                <a:solidFill>
                  <a:schemeClr val="tx1">
                    <a:lumMod val="65000"/>
                    <a:lumOff val="35000"/>
                  </a:schemeClr>
                </a:solidFill>
                <a:latin typeface="Gotham Light" pitchFamily="2" charset="0"/>
                <a:cs typeface="Gotham Light" pitchFamily="2" charset="0"/>
              </a:rPr>
              <a:t>Next Steps – Q1 2022</a:t>
            </a:r>
            <a:endParaRPr lang="en-US" sz="2800" dirty="0">
              <a:solidFill>
                <a:srgbClr val="00B050"/>
              </a:solidFill>
              <a:latin typeface="Gotham Light" pitchFamily="2" charset="0"/>
              <a:cs typeface="Gotham Light" pitchFamily="2" charset="0"/>
            </a:endParaRPr>
          </a:p>
        </p:txBody>
      </p:sp>
    </p:spTree>
    <p:extLst>
      <p:ext uri="{BB962C8B-B14F-4D97-AF65-F5344CB8AC3E}">
        <p14:creationId xmlns:p14="http://schemas.microsoft.com/office/powerpoint/2010/main" val="689201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55B3514D-F314-443D-B949-3D3653BD11D4}"/>
              </a:ext>
            </a:extLst>
          </p:cNvPr>
          <p:cNvSpPr txBox="1"/>
          <p:nvPr/>
        </p:nvSpPr>
        <p:spPr>
          <a:xfrm>
            <a:off x="4026663" y="6501686"/>
            <a:ext cx="4138673" cy="307777"/>
          </a:xfrm>
          <a:prstGeom prst="rect">
            <a:avLst/>
          </a:prstGeom>
          <a:noFill/>
        </p:spPr>
        <p:txBody>
          <a:bodyPr wrap="square">
            <a:spAutoFit/>
          </a:bodyPr>
          <a:lstStyle/>
          <a:p>
            <a:pPr marL="0" indent="0" algn="ctr">
              <a:buNone/>
            </a:pPr>
            <a:r>
              <a:rPr lang="en-US" sz="1400" b="1" spc="300" dirty="0">
                <a:solidFill>
                  <a:schemeClr val="tx1">
                    <a:lumMod val="65000"/>
                    <a:lumOff val="35000"/>
                  </a:schemeClr>
                </a:solidFill>
                <a:latin typeface="+mj-lt"/>
              </a:rPr>
              <a:t>PAGE: 11</a:t>
            </a:r>
          </a:p>
        </p:txBody>
      </p:sp>
      <p:grpSp>
        <p:nvGrpSpPr>
          <p:cNvPr id="25" name="Group 24">
            <a:extLst>
              <a:ext uri="{FF2B5EF4-FFF2-40B4-BE49-F238E27FC236}">
                <a16:creationId xmlns:a16="http://schemas.microsoft.com/office/drawing/2014/main" id="{E78CD773-015C-498F-A4C7-FC341C80E62D}"/>
              </a:ext>
            </a:extLst>
          </p:cNvPr>
          <p:cNvGrpSpPr/>
          <p:nvPr/>
        </p:nvGrpSpPr>
        <p:grpSpPr>
          <a:xfrm>
            <a:off x="9939778" y="1"/>
            <a:ext cx="2241761" cy="940630"/>
            <a:chOff x="9351336" y="0"/>
            <a:chExt cx="2830204" cy="1120287"/>
          </a:xfrm>
        </p:grpSpPr>
        <p:sp>
          <p:nvSpPr>
            <p:cNvPr id="26" name="Freeform 8">
              <a:extLst>
                <a:ext uri="{FF2B5EF4-FFF2-40B4-BE49-F238E27FC236}">
                  <a16:creationId xmlns:a16="http://schemas.microsoft.com/office/drawing/2014/main" id="{B07ECA3E-52F6-485B-85FE-600F4894E47E}"/>
                </a:ext>
              </a:extLst>
            </p:cNvPr>
            <p:cNvSpPr>
              <a:spLocks/>
            </p:cNvSpPr>
            <p:nvPr/>
          </p:nvSpPr>
          <p:spPr bwMode="auto">
            <a:xfrm>
              <a:off x="9351336"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A3E2A1"/>
            </a:solidFill>
            <a:ln w="0">
              <a:solidFill>
                <a:srgbClr val="A3E2A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0">
              <a:extLst>
                <a:ext uri="{FF2B5EF4-FFF2-40B4-BE49-F238E27FC236}">
                  <a16:creationId xmlns:a16="http://schemas.microsoft.com/office/drawing/2014/main" id="{1D9CF54B-8446-4E87-BC7A-ECD7F3BD5607}"/>
                </a:ext>
              </a:extLst>
            </p:cNvPr>
            <p:cNvSpPr>
              <a:spLocks/>
            </p:cNvSpPr>
            <p:nvPr/>
          </p:nvSpPr>
          <p:spPr bwMode="auto">
            <a:xfrm>
              <a:off x="9901827"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A1DB90"/>
            </a:solidFill>
            <a:ln w="0">
              <a:solidFill>
                <a:srgbClr val="A1DB9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11">
              <a:extLst>
                <a:ext uri="{FF2B5EF4-FFF2-40B4-BE49-F238E27FC236}">
                  <a16:creationId xmlns:a16="http://schemas.microsoft.com/office/drawing/2014/main" id="{7D1916E4-0BCF-4546-9E3A-27A051B4DA1D}"/>
                </a:ext>
              </a:extLst>
            </p:cNvPr>
            <p:cNvSpPr>
              <a:spLocks/>
            </p:cNvSpPr>
            <p:nvPr/>
          </p:nvSpPr>
          <p:spPr bwMode="auto">
            <a:xfrm>
              <a:off x="9901827"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B6E6AF"/>
            </a:solidFill>
            <a:ln w="0">
              <a:solidFill>
                <a:srgbClr val="B6E6A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12">
              <a:extLst>
                <a:ext uri="{FF2B5EF4-FFF2-40B4-BE49-F238E27FC236}">
                  <a16:creationId xmlns:a16="http://schemas.microsoft.com/office/drawing/2014/main" id="{7F3CD33F-FA77-4B8F-8B6D-F73F16E9D08D}"/>
                </a:ext>
              </a:extLst>
            </p:cNvPr>
            <p:cNvSpPr>
              <a:spLocks/>
            </p:cNvSpPr>
            <p:nvPr/>
          </p:nvSpPr>
          <p:spPr bwMode="auto">
            <a:xfrm>
              <a:off x="10470977"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85BD64"/>
            </a:solidFill>
            <a:ln w="0">
              <a:solidFill>
                <a:srgbClr val="85BD64"/>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13">
              <a:extLst>
                <a:ext uri="{FF2B5EF4-FFF2-40B4-BE49-F238E27FC236}">
                  <a16:creationId xmlns:a16="http://schemas.microsoft.com/office/drawing/2014/main" id="{8FD792C4-5BEA-42C9-8345-275F147E9717}"/>
                </a:ext>
              </a:extLst>
            </p:cNvPr>
            <p:cNvSpPr>
              <a:spLocks/>
            </p:cNvSpPr>
            <p:nvPr/>
          </p:nvSpPr>
          <p:spPr bwMode="auto">
            <a:xfrm>
              <a:off x="10470977"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6993D"/>
            </a:solidFill>
            <a:ln w="0">
              <a:solidFill>
                <a:srgbClr val="56993D"/>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14">
              <a:extLst>
                <a:ext uri="{FF2B5EF4-FFF2-40B4-BE49-F238E27FC236}">
                  <a16:creationId xmlns:a16="http://schemas.microsoft.com/office/drawing/2014/main" id="{8A136A8B-6DC5-4AC6-8613-24FCFBE84A45}"/>
                </a:ext>
              </a:extLst>
            </p:cNvPr>
            <p:cNvSpPr>
              <a:spLocks/>
            </p:cNvSpPr>
            <p:nvPr/>
          </p:nvSpPr>
          <p:spPr bwMode="auto">
            <a:xfrm>
              <a:off x="10489638"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D9038"/>
            </a:solidFill>
            <a:ln w="0">
              <a:solidFill>
                <a:srgbClr val="4D9038"/>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15">
              <a:extLst>
                <a:ext uri="{FF2B5EF4-FFF2-40B4-BE49-F238E27FC236}">
                  <a16:creationId xmlns:a16="http://schemas.microsoft.com/office/drawing/2014/main" id="{3F5C0242-5241-4602-87B7-E4AB7AD70C57}"/>
                </a:ext>
              </a:extLst>
            </p:cNvPr>
            <p:cNvSpPr>
              <a:spLocks/>
            </p:cNvSpPr>
            <p:nvPr/>
          </p:nvSpPr>
          <p:spPr bwMode="auto">
            <a:xfrm>
              <a:off x="11040128" y="366282"/>
              <a:ext cx="569151" cy="754005"/>
            </a:xfrm>
            <a:custGeom>
              <a:avLst/>
              <a:gdLst>
                <a:gd name="T0" fmla="*/ 0 w 366"/>
                <a:gd name="T1" fmla="*/ 0 h 422"/>
                <a:gd name="T2" fmla="*/ 366 w 366"/>
                <a:gd name="T3" fmla="*/ 212 h 422"/>
                <a:gd name="T4" fmla="*/ 0 w 366"/>
                <a:gd name="T5" fmla="*/ 422 h 422"/>
                <a:gd name="T6" fmla="*/ 0 w 366"/>
                <a:gd name="T7" fmla="*/ 0 h 422"/>
              </a:gdLst>
              <a:ahLst/>
              <a:cxnLst>
                <a:cxn ang="0">
                  <a:pos x="T0" y="T1"/>
                </a:cxn>
                <a:cxn ang="0">
                  <a:pos x="T2" y="T3"/>
                </a:cxn>
                <a:cxn ang="0">
                  <a:pos x="T4" y="T5"/>
                </a:cxn>
                <a:cxn ang="0">
                  <a:pos x="T6" y="T7"/>
                </a:cxn>
              </a:cxnLst>
              <a:rect l="0" t="0" r="r" b="b"/>
              <a:pathLst>
                <a:path w="366" h="422">
                  <a:moveTo>
                    <a:pt x="0" y="0"/>
                  </a:moveTo>
                  <a:lnTo>
                    <a:pt x="366" y="212"/>
                  </a:lnTo>
                  <a:lnTo>
                    <a:pt x="0" y="422"/>
                  </a:lnTo>
                  <a:lnTo>
                    <a:pt x="0" y="0"/>
                  </a:lnTo>
                  <a:close/>
                </a:path>
              </a:pathLst>
            </a:custGeom>
            <a:solidFill>
              <a:srgbClr val="82BC66"/>
            </a:solidFill>
            <a:ln w="0">
              <a:solidFill>
                <a:srgbClr val="82BC6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16">
              <a:extLst>
                <a:ext uri="{FF2B5EF4-FFF2-40B4-BE49-F238E27FC236}">
                  <a16:creationId xmlns:a16="http://schemas.microsoft.com/office/drawing/2014/main" id="{D2C1EB08-5A0F-4ABC-9F44-93B651B247E6}"/>
                </a:ext>
              </a:extLst>
            </p:cNvPr>
            <p:cNvSpPr>
              <a:spLocks/>
            </p:cNvSpPr>
            <p:nvPr/>
          </p:nvSpPr>
          <p:spPr bwMode="auto">
            <a:xfrm>
              <a:off x="11040128"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70A859"/>
            </a:solidFill>
            <a:ln w="0">
              <a:solidFill>
                <a:srgbClr val="70A85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17">
              <a:extLst>
                <a:ext uri="{FF2B5EF4-FFF2-40B4-BE49-F238E27FC236}">
                  <a16:creationId xmlns:a16="http://schemas.microsoft.com/office/drawing/2014/main" id="{8599ED69-1F68-4669-B156-71CFC55A46D1}"/>
                </a:ext>
              </a:extLst>
            </p:cNvPr>
            <p:cNvSpPr>
              <a:spLocks/>
            </p:cNvSpPr>
            <p:nvPr/>
          </p:nvSpPr>
          <p:spPr bwMode="auto">
            <a:xfrm>
              <a:off x="11040128"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42752D"/>
            </a:solidFill>
            <a:ln w="0">
              <a:solidFill>
                <a:srgbClr val="42752D"/>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19">
              <a:extLst>
                <a:ext uri="{FF2B5EF4-FFF2-40B4-BE49-F238E27FC236}">
                  <a16:creationId xmlns:a16="http://schemas.microsoft.com/office/drawing/2014/main" id="{45E53A6B-6068-4550-AD3D-61ABDF6E83C8}"/>
                </a:ext>
              </a:extLst>
            </p:cNvPr>
            <p:cNvSpPr>
              <a:spLocks/>
            </p:cNvSpPr>
            <p:nvPr/>
          </p:nvSpPr>
          <p:spPr bwMode="auto">
            <a:xfrm>
              <a:off x="11609279"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69A048"/>
            </a:solidFill>
            <a:ln w="0">
              <a:solidFill>
                <a:srgbClr val="69A048"/>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20">
              <a:extLst>
                <a:ext uri="{FF2B5EF4-FFF2-40B4-BE49-F238E27FC236}">
                  <a16:creationId xmlns:a16="http://schemas.microsoft.com/office/drawing/2014/main" id="{72A10A15-006B-4E77-BE52-24D6A7BD15AC}"/>
                </a:ext>
              </a:extLst>
            </p:cNvPr>
            <p:cNvSpPr>
              <a:spLocks/>
            </p:cNvSpPr>
            <p:nvPr/>
          </p:nvSpPr>
          <p:spPr bwMode="auto">
            <a:xfrm>
              <a:off x="11609279"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98C3A"/>
            </a:solidFill>
            <a:ln w="0">
              <a:solidFill>
                <a:srgbClr val="598C3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21">
              <a:extLst>
                <a:ext uri="{FF2B5EF4-FFF2-40B4-BE49-F238E27FC236}">
                  <a16:creationId xmlns:a16="http://schemas.microsoft.com/office/drawing/2014/main" id="{32DF34AC-5881-4918-AF68-4269C4445796}"/>
                </a:ext>
              </a:extLst>
            </p:cNvPr>
            <p:cNvSpPr>
              <a:spLocks/>
            </p:cNvSpPr>
            <p:nvPr/>
          </p:nvSpPr>
          <p:spPr bwMode="auto">
            <a:xfrm>
              <a:off x="11627940"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26921"/>
            </a:solidFill>
            <a:ln w="0">
              <a:solidFill>
                <a:srgbClr val="42692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23">
              <a:extLst>
                <a:ext uri="{FF2B5EF4-FFF2-40B4-BE49-F238E27FC236}">
                  <a16:creationId xmlns:a16="http://schemas.microsoft.com/office/drawing/2014/main" id="{5EEF7A85-02FF-4F96-9A80-A21F209FDD0A}"/>
                </a:ext>
              </a:extLst>
            </p:cNvPr>
            <p:cNvSpPr>
              <a:spLocks/>
            </p:cNvSpPr>
            <p:nvPr/>
          </p:nvSpPr>
          <p:spPr bwMode="auto">
            <a:xfrm>
              <a:off x="12178430" y="366282"/>
              <a:ext cx="3110"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23360F"/>
            </a:solidFill>
            <a:ln w="0">
              <a:solidFill>
                <a:srgbClr val="23360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1" name="Title 3">
            <a:extLst>
              <a:ext uri="{FF2B5EF4-FFF2-40B4-BE49-F238E27FC236}">
                <a16:creationId xmlns:a16="http://schemas.microsoft.com/office/drawing/2014/main" id="{B0953749-A857-4A64-8233-B090A727D1C4}"/>
              </a:ext>
            </a:extLst>
          </p:cNvPr>
          <p:cNvSpPr txBox="1">
            <a:spLocks/>
          </p:cNvSpPr>
          <p:nvPr/>
        </p:nvSpPr>
        <p:spPr>
          <a:xfrm>
            <a:off x="865752" y="886338"/>
            <a:ext cx="8965836" cy="508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3200" dirty="0">
                <a:solidFill>
                  <a:schemeClr val="tx1">
                    <a:lumMod val="65000"/>
                    <a:lumOff val="35000"/>
                  </a:schemeClr>
                </a:solidFill>
              </a:rPr>
              <a:t>Requests</a:t>
            </a:r>
            <a:endParaRPr lang="en-US" sz="3200" dirty="0">
              <a:solidFill>
                <a:schemeClr val="tx1">
                  <a:lumMod val="65000"/>
                  <a:lumOff val="35000"/>
                </a:schemeClr>
              </a:solidFill>
              <a:latin typeface="Montserrat Extra Bold" panose="00000900000000000000" pitchFamily="50" charset="0"/>
            </a:endParaRPr>
          </a:p>
        </p:txBody>
      </p:sp>
      <p:sp>
        <p:nvSpPr>
          <p:cNvPr id="12" name="Freeform 15">
            <a:extLst>
              <a:ext uri="{FF2B5EF4-FFF2-40B4-BE49-F238E27FC236}">
                <a16:creationId xmlns:a16="http://schemas.microsoft.com/office/drawing/2014/main" id="{7FC860BB-D3F6-476A-AFB7-283F7AAA0F7F}"/>
              </a:ext>
            </a:extLst>
          </p:cNvPr>
          <p:cNvSpPr>
            <a:spLocks/>
          </p:cNvSpPr>
          <p:nvPr/>
        </p:nvSpPr>
        <p:spPr bwMode="auto">
          <a:xfrm>
            <a:off x="479061" y="940630"/>
            <a:ext cx="278500" cy="368953"/>
          </a:xfrm>
          <a:custGeom>
            <a:avLst/>
            <a:gdLst>
              <a:gd name="T0" fmla="*/ 0 w 366"/>
              <a:gd name="T1" fmla="*/ 0 h 422"/>
              <a:gd name="T2" fmla="*/ 366 w 366"/>
              <a:gd name="T3" fmla="*/ 212 h 422"/>
              <a:gd name="T4" fmla="*/ 0 w 366"/>
              <a:gd name="T5" fmla="*/ 422 h 422"/>
              <a:gd name="T6" fmla="*/ 0 w 366"/>
              <a:gd name="T7" fmla="*/ 0 h 422"/>
            </a:gdLst>
            <a:ahLst/>
            <a:cxnLst>
              <a:cxn ang="0">
                <a:pos x="T0" y="T1"/>
              </a:cxn>
              <a:cxn ang="0">
                <a:pos x="T2" y="T3"/>
              </a:cxn>
              <a:cxn ang="0">
                <a:pos x="T4" y="T5"/>
              </a:cxn>
              <a:cxn ang="0">
                <a:pos x="T6" y="T7"/>
              </a:cxn>
            </a:cxnLst>
            <a:rect l="0" t="0" r="r" b="b"/>
            <a:pathLst>
              <a:path w="366" h="422">
                <a:moveTo>
                  <a:pt x="0" y="0"/>
                </a:moveTo>
                <a:lnTo>
                  <a:pt x="366" y="212"/>
                </a:lnTo>
                <a:lnTo>
                  <a:pt x="0" y="422"/>
                </a:lnTo>
                <a:lnTo>
                  <a:pt x="0" y="0"/>
                </a:lnTo>
                <a:close/>
              </a:path>
            </a:pathLst>
          </a:custGeom>
          <a:solidFill>
            <a:srgbClr val="82BC66"/>
          </a:solidFill>
          <a:ln w="0">
            <a:solidFill>
              <a:srgbClr val="82BC6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Rectangle: Rounded Corners 16">
            <a:extLst>
              <a:ext uri="{FF2B5EF4-FFF2-40B4-BE49-F238E27FC236}">
                <a16:creationId xmlns:a16="http://schemas.microsoft.com/office/drawing/2014/main" id="{B7D2DC5C-279C-4E43-9BEC-159B75012859}"/>
              </a:ext>
            </a:extLst>
          </p:cNvPr>
          <p:cNvSpPr/>
          <p:nvPr/>
        </p:nvSpPr>
        <p:spPr>
          <a:xfrm>
            <a:off x="4488647" y="1913100"/>
            <a:ext cx="7051752" cy="1386000"/>
          </a:xfrm>
          <a:prstGeom prst="roundRect">
            <a:avLst>
              <a:gd name="adj" fmla="val 520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Rounded Corners 16">
            <a:extLst>
              <a:ext uri="{FF2B5EF4-FFF2-40B4-BE49-F238E27FC236}">
                <a16:creationId xmlns:a16="http://schemas.microsoft.com/office/drawing/2014/main" id="{E36A8826-0E47-2746-9D92-5EBA420B7FE6}"/>
              </a:ext>
            </a:extLst>
          </p:cNvPr>
          <p:cNvSpPr/>
          <p:nvPr/>
        </p:nvSpPr>
        <p:spPr>
          <a:xfrm>
            <a:off x="479061" y="1913100"/>
            <a:ext cx="3698418" cy="1386000"/>
          </a:xfrm>
          <a:prstGeom prst="roundRect">
            <a:avLst>
              <a:gd name="adj" fmla="val 5207"/>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FD3138C7-5B5C-DB45-BF87-EDDE36A8805C}"/>
              </a:ext>
            </a:extLst>
          </p:cNvPr>
          <p:cNvSpPr txBox="1"/>
          <p:nvPr/>
        </p:nvSpPr>
        <p:spPr>
          <a:xfrm>
            <a:off x="699851" y="2456932"/>
            <a:ext cx="3363890" cy="3693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US" sz="2400" dirty="0"/>
              <a:t>Subnational </a:t>
            </a:r>
            <a:r>
              <a:rPr lang="en-US" sz="2400" dirty="0" err="1"/>
              <a:t>EoDB</a:t>
            </a:r>
            <a:r>
              <a:rPr lang="en-US" sz="2400" dirty="0"/>
              <a:t> Report</a:t>
            </a:r>
            <a:endParaRPr lang="en-GB" sz="2400" dirty="0">
              <a:latin typeface="+mj-lt"/>
            </a:endParaRPr>
          </a:p>
        </p:txBody>
      </p:sp>
      <p:sp>
        <p:nvSpPr>
          <p:cNvPr id="57" name="TextBox 56">
            <a:extLst>
              <a:ext uri="{FF2B5EF4-FFF2-40B4-BE49-F238E27FC236}">
                <a16:creationId xmlns:a16="http://schemas.microsoft.com/office/drawing/2014/main" id="{7FDD2D2B-6652-A746-8FAE-7CE68A677388}"/>
              </a:ext>
            </a:extLst>
          </p:cNvPr>
          <p:cNvSpPr txBox="1"/>
          <p:nvPr/>
        </p:nvSpPr>
        <p:spPr>
          <a:xfrm>
            <a:off x="4329299" y="2403282"/>
            <a:ext cx="7050479" cy="37920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4" indent="0">
              <a:lnSpc>
                <a:spcPct val="120000"/>
              </a:lnSpc>
              <a:buNone/>
            </a:pPr>
            <a:r>
              <a:rPr lang="en-US" sz="2200" b="1" dirty="0">
                <a:solidFill>
                  <a:schemeClr val="tx1">
                    <a:lumMod val="85000"/>
                    <a:lumOff val="15000"/>
                  </a:schemeClr>
                </a:solidFill>
                <a:latin typeface="+mj-lt"/>
              </a:rPr>
              <a:t>Approval for the Subnational EoDB Report review</a:t>
            </a:r>
            <a:endParaRPr lang="en-US" sz="2200" dirty="0">
              <a:solidFill>
                <a:schemeClr val="tx1">
                  <a:lumMod val="85000"/>
                  <a:lumOff val="15000"/>
                </a:schemeClr>
              </a:solidFill>
              <a:latin typeface="+mj-lt"/>
            </a:endParaRPr>
          </a:p>
        </p:txBody>
      </p:sp>
      <p:sp>
        <p:nvSpPr>
          <p:cNvPr id="59" name="Rectangle: Rounded Corners 16">
            <a:extLst>
              <a:ext uri="{FF2B5EF4-FFF2-40B4-BE49-F238E27FC236}">
                <a16:creationId xmlns:a16="http://schemas.microsoft.com/office/drawing/2014/main" id="{27C19FF5-61B7-3F40-84CB-97B63C372DA2}"/>
              </a:ext>
            </a:extLst>
          </p:cNvPr>
          <p:cNvSpPr/>
          <p:nvPr/>
        </p:nvSpPr>
        <p:spPr>
          <a:xfrm>
            <a:off x="4488647" y="4245140"/>
            <a:ext cx="7051752" cy="1386000"/>
          </a:xfrm>
          <a:prstGeom prst="roundRect">
            <a:avLst>
              <a:gd name="adj" fmla="val 520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Rounded Corners 16">
            <a:extLst>
              <a:ext uri="{FF2B5EF4-FFF2-40B4-BE49-F238E27FC236}">
                <a16:creationId xmlns:a16="http://schemas.microsoft.com/office/drawing/2014/main" id="{1A022E32-D515-5847-9A23-40C2EEC1F67B}"/>
              </a:ext>
            </a:extLst>
          </p:cNvPr>
          <p:cNvSpPr/>
          <p:nvPr/>
        </p:nvSpPr>
        <p:spPr>
          <a:xfrm>
            <a:off x="479061" y="4245624"/>
            <a:ext cx="3743186" cy="1386000"/>
          </a:xfrm>
          <a:prstGeom prst="roundRect">
            <a:avLst>
              <a:gd name="adj" fmla="val 5207"/>
            </a:avLst>
          </a:prstGeom>
          <a:solidFill>
            <a:srgbClr val="E5F1D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F1098E48-6C42-0743-BA99-79A618B0BAE0}"/>
              </a:ext>
            </a:extLst>
          </p:cNvPr>
          <p:cNvSpPr txBox="1"/>
          <p:nvPr/>
        </p:nvSpPr>
        <p:spPr>
          <a:xfrm>
            <a:off x="1654550" y="4753474"/>
            <a:ext cx="1944904" cy="3693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GB" sz="2400" b="1" dirty="0">
                <a:latin typeface="+mj-lt"/>
              </a:rPr>
              <a:t>SABER</a:t>
            </a:r>
          </a:p>
        </p:txBody>
      </p:sp>
      <p:pic>
        <p:nvPicPr>
          <p:cNvPr id="66" name="Picture 65">
            <a:extLst>
              <a:ext uri="{FF2B5EF4-FFF2-40B4-BE49-F238E27FC236}">
                <a16:creationId xmlns:a16="http://schemas.microsoft.com/office/drawing/2014/main" id="{5167EA45-EBC1-A745-A554-3826CDEC06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293" y="213416"/>
            <a:ext cx="2376691" cy="523223"/>
          </a:xfrm>
          <a:prstGeom prst="rect">
            <a:avLst/>
          </a:prstGeom>
        </p:spPr>
      </p:pic>
      <p:sp>
        <p:nvSpPr>
          <p:cNvPr id="39" name="TextBox 38">
            <a:extLst>
              <a:ext uri="{FF2B5EF4-FFF2-40B4-BE49-F238E27FC236}">
                <a16:creationId xmlns:a16="http://schemas.microsoft.com/office/drawing/2014/main" id="{1B05FBF5-7D6D-554B-B377-2A73FB2548CF}"/>
              </a:ext>
            </a:extLst>
          </p:cNvPr>
          <p:cNvSpPr txBox="1"/>
          <p:nvPr/>
        </p:nvSpPr>
        <p:spPr>
          <a:xfrm>
            <a:off x="4395201" y="4688625"/>
            <a:ext cx="7050479" cy="37920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4" indent="0">
              <a:lnSpc>
                <a:spcPct val="120000"/>
              </a:lnSpc>
              <a:buNone/>
            </a:pPr>
            <a:r>
              <a:rPr lang="en-US" sz="2200" b="1" dirty="0">
                <a:solidFill>
                  <a:schemeClr val="tx1">
                    <a:lumMod val="85000"/>
                    <a:lumOff val="15000"/>
                  </a:schemeClr>
                </a:solidFill>
                <a:latin typeface="+mj-lt"/>
              </a:rPr>
              <a:t>State nomination of SABER Reform Champions</a:t>
            </a:r>
            <a:endParaRPr lang="en-US" sz="2200" dirty="0">
              <a:solidFill>
                <a:schemeClr val="tx1">
                  <a:lumMod val="85000"/>
                  <a:lumOff val="15000"/>
                </a:schemeClr>
              </a:solidFill>
              <a:latin typeface="+mj-lt"/>
            </a:endParaRPr>
          </a:p>
        </p:txBody>
      </p:sp>
    </p:spTree>
    <p:extLst>
      <p:ext uri="{BB962C8B-B14F-4D97-AF65-F5344CB8AC3E}">
        <p14:creationId xmlns:p14="http://schemas.microsoft.com/office/powerpoint/2010/main" val="998168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9351336" y="0"/>
            <a:ext cx="2830204" cy="1120287"/>
            <a:chOff x="9351336" y="0"/>
            <a:chExt cx="2830204" cy="1120287"/>
          </a:xfrm>
        </p:grpSpPr>
        <p:sp>
          <p:nvSpPr>
            <p:cNvPr id="26" name="Freeform 8"/>
            <p:cNvSpPr/>
            <p:nvPr/>
          </p:nvSpPr>
          <p:spPr bwMode="auto">
            <a:xfrm>
              <a:off x="9351336"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A3E2A1"/>
            </a:solidFill>
            <a:ln w="0">
              <a:solidFill>
                <a:srgbClr val="A3E2A1"/>
              </a:solidFill>
              <a:prstDash val="solid"/>
              <a:round/>
            </a:ln>
          </p:spPr>
          <p:txBody>
            <a:bodyPr vert="horz" wrap="square" lIns="91440" tIns="45720" rIns="91440" bIns="45720" numCol="1" anchor="t" anchorCtr="0" compatLnSpc="1"/>
            <a:lstStyle/>
            <a:p>
              <a:endParaRPr lang="en-US" dirty="0"/>
            </a:p>
          </p:txBody>
        </p:sp>
        <p:sp>
          <p:nvSpPr>
            <p:cNvPr id="27" name="Freeform 10"/>
            <p:cNvSpPr/>
            <p:nvPr/>
          </p:nvSpPr>
          <p:spPr bwMode="auto">
            <a:xfrm>
              <a:off x="9901827"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A1DB90"/>
            </a:solidFill>
            <a:ln w="0">
              <a:solidFill>
                <a:srgbClr val="A1DB90"/>
              </a:solidFill>
              <a:prstDash val="solid"/>
              <a:round/>
            </a:ln>
          </p:spPr>
          <p:txBody>
            <a:bodyPr vert="horz" wrap="square" lIns="91440" tIns="45720" rIns="91440" bIns="45720" numCol="1" anchor="t" anchorCtr="0" compatLnSpc="1"/>
            <a:lstStyle/>
            <a:p>
              <a:endParaRPr lang="en-US" dirty="0"/>
            </a:p>
          </p:txBody>
        </p:sp>
        <p:sp>
          <p:nvSpPr>
            <p:cNvPr id="28" name="Freeform 11"/>
            <p:cNvSpPr/>
            <p:nvPr/>
          </p:nvSpPr>
          <p:spPr bwMode="auto">
            <a:xfrm>
              <a:off x="9901827"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B6E6AF"/>
            </a:solidFill>
            <a:ln w="0">
              <a:solidFill>
                <a:srgbClr val="B6E6AF"/>
              </a:solidFill>
              <a:prstDash val="solid"/>
              <a:round/>
            </a:ln>
          </p:spPr>
          <p:txBody>
            <a:bodyPr vert="horz" wrap="square" lIns="91440" tIns="45720" rIns="91440" bIns="45720" numCol="1" anchor="t" anchorCtr="0" compatLnSpc="1"/>
            <a:lstStyle/>
            <a:p>
              <a:endParaRPr lang="en-US" dirty="0"/>
            </a:p>
          </p:txBody>
        </p:sp>
        <p:sp>
          <p:nvSpPr>
            <p:cNvPr id="29" name="Freeform 12"/>
            <p:cNvSpPr/>
            <p:nvPr/>
          </p:nvSpPr>
          <p:spPr bwMode="auto">
            <a:xfrm>
              <a:off x="10470977"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85BD64"/>
            </a:solidFill>
            <a:ln w="0">
              <a:solidFill>
                <a:srgbClr val="85BD64"/>
              </a:solidFill>
              <a:prstDash val="solid"/>
              <a:round/>
            </a:ln>
          </p:spPr>
          <p:txBody>
            <a:bodyPr vert="horz" wrap="square" lIns="91440" tIns="45720" rIns="91440" bIns="45720" numCol="1" anchor="t" anchorCtr="0" compatLnSpc="1"/>
            <a:lstStyle/>
            <a:p>
              <a:endParaRPr lang="en-US" dirty="0"/>
            </a:p>
          </p:txBody>
        </p:sp>
        <p:sp>
          <p:nvSpPr>
            <p:cNvPr id="30" name="Freeform 13"/>
            <p:cNvSpPr/>
            <p:nvPr/>
          </p:nvSpPr>
          <p:spPr bwMode="auto">
            <a:xfrm>
              <a:off x="10470977"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6993D"/>
            </a:solidFill>
            <a:ln w="0">
              <a:solidFill>
                <a:srgbClr val="56993D"/>
              </a:solidFill>
              <a:prstDash val="solid"/>
              <a:round/>
            </a:ln>
          </p:spPr>
          <p:txBody>
            <a:bodyPr vert="horz" wrap="square" lIns="91440" tIns="45720" rIns="91440" bIns="45720" numCol="1" anchor="t" anchorCtr="0" compatLnSpc="1"/>
            <a:lstStyle/>
            <a:p>
              <a:endParaRPr lang="en-US" dirty="0"/>
            </a:p>
          </p:txBody>
        </p:sp>
        <p:sp>
          <p:nvSpPr>
            <p:cNvPr id="31" name="Freeform 14"/>
            <p:cNvSpPr/>
            <p:nvPr/>
          </p:nvSpPr>
          <p:spPr bwMode="auto">
            <a:xfrm>
              <a:off x="10489638"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D9038"/>
            </a:solidFill>
            <a:ln w="0">
              <a:solidFill>
                <a:srgbClr val="4D9038"/>
              </a:solidFill>
              <a:prstDash val="solid"/>
              <a:round/>
            </a:ln>
          </p:spPr>
          <p:txBody>
            <a:bodyPr vert="horz" wrap="square" lIns="91440" tIns="45720" rIns="91440" bIns="45720" numCol="1" anchor="t" anchorCtr="0" compatLnSpc="1"/>
            <a:lstStyle/>
            <a:p>
              <a:endParaRPr lang="en-US" dirty="0"/>
            </a:p>
          </p:txBody>
        </p:sp>
        <p:sp>
          <p:nvSpPr>
            <p:cNvPr id="32" name="Freeform 15"/>
            <p:cNvSpPr/>
            <p:nvPr/>
          </p:nvSpPr>
          <p:spPr bwMode="auto">
            <a:xfrm>
              <a:off x="11040128" y="366282"/>
              <a:ext cx="569151" cy="754005"/>
            </a:xfrm>
            <a:custGeom>
              <a:avLst/>
              <a:gdLst>
                <a:gd name="T0" fmla="*/ 0 w 366"/>
                <a:gd name="T1" fmla="*/ 0 h 422"/>
                <a:gd name="T2" fmla="*/ 366 w 366"/>
                <a:gd name="T3" fmla="*/ 212 h 422"/>
                <a:gd name="T4" fmla="*/ 0 w 366"/>
                <a:gd name="T5" fmla="*/ 422 h 422"/>
                <a:gd name="T6" fmla="*/ 0 w 366"/>
                <a:gd name="T7" fmla="*/ 0 h 422"/>
              </a:gdLst>
              <a:ahLst/>
              <a:cxnLst>
                <a:cxn ang="0">
                  <a:pos x="T0" y="T1"/>
                </a:cxn>
                <a:cxn ang="0">
                  <a:pos x="T2" y="T3"/>
                </a:cxn>
                <a:cxn ang="0">
                  <a:pos x="T4" y="T5"/>
                </a:cxn>
                <a:cxn ang="0">
                  <a:pos x="T6" y="T7"/>
                </a:cxn>
              </a:cxnLst>
              <a:rect l="0" t="0" r="r" b="b"/>
              <a:pathLst>
                <a:path w="366" h="422">
                  <a:moveTo>
                    <a:pt x="0" y="0"/>
                  </a:moveTo>
                  <a:lnTo>
                    <a:pt x="366" y="212"/>
                  </a:lnTo>
                  <a:lnTo>
                    <a:pt x="0" y="422"/>
                  </a:lnTo>
                  <a:lnTo>
                    <a:pt x="0" y="0"/>
                  </a:lnTo>
                  <a:close/>
                </a:path>
              </a:pathLst>
            </a:custGeom>
            <a:solidFill>
              <a:srgbClr val="82BC66"/>
            </a:solidFill>
            <a:ln w="0">
              <a:solidFill>
                <a:srgbClr val="82BC66"/>
              </a:solidFill>
              <a:prstDash val="solid"/>
              <a:round/>
            </a:ln>
          </p:spPr>
          <p:txBody>
            <a:bodyPr vert="horz" wrap="square" lIns="91440" tIns="45720" rIns="91440" bIns="45720" numCol="1" anchor="t" anchorCtr="0" compatLnSpc="1"/>
            <a:lstStyle/>
            <a:p>
              <a:endParaRPr lang="en-US" dirty="0"/>
            </a:p>
          </p:txBody>
        </p:sp>
        <p:sp>
          <p:nvSpPr>
            <p:cNvPr id="33" name="Freeform 16"/>
            <p:cNvSpPr/>
            <p:nvPr/>
          </p:nvSpPr>
          <p:spPr bwMode="auto">
            <a:xfrm>
              <a:off x="11040128"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70A859"/>
            </a:solidFill>
            <a:ln w="0">
              <a:solidFill>
                <a:srgbClr val="70A859"/>
              </a:solidFill>
              <a:prstDash val="solid"/>
              <a:round/>
            </a:ln>
          </p:spPr>
          <p:txBody>
            <a:bodyPr vert="horz" wrap="square" lIns="91440" tIns="45720" rIns="91440" bIns="45720" numCol="1" anchor="t" anchorCtr="0" compatLnSpc="1"/>
            <a:lstStyle/>
            <a:p>
              <a:endParaRPr lang="en-US" dirty="0"/>
            </a:p>
          </p:txBody>
        </p:sp>
        <p:sp>
          <p:nvSpPr>
            <p:cNvPr id="34" name="Freeform 17"/>
            <p:cNvSpPr/>
            <p:nvPr/>
          </p:nvSpPr>
          <p:spPr bwMode="auto">
            <a:xfrm>
              <a:off x="11040128"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42752D"/>
            </a:solidFill>
            <a:ln w="0">
              <a:solidFill>
                <a:srgbClr val="42752D"/>
              </a:solidFill>
              <a:prstDash val="solid"/>
              <a:round/>
            </a:ln>
          </p:spPr>
          <p:txBody>
            <a:bodyPr vert="horz" wrap="square" lIns="91440" tIns="45720" rIns="91440" bIns="45720" numCol="1" anchor="t" anchorCtr="0" compatLnSpc="1"/>
            <a:lstStyle/>
            <a:p>
              <a:endParaRPr lang="en-US" dirty="0"/>
            </a:p>
          </p:txBody>
        </p:sp>
        <p:sp>
          <p:nvSpPr>
            <p:cNvPr id="35" name="Freeform 19"/>
            <p:cNvSpPr/>
            <p:nvPr/>
          </p:nvSpPr>
          <p:spPr bwMode="auto">
            <a:xfrm>
              <a:off x="11609279"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69A048"/>
            </a:solidFill>
            <a:ln w="0">
              <a:solidFill>
                <a:srgbClr val="69A048"/>
              </a:solidFill>
              <a:prstDash val="solid"/>
              <a:round/>
            </a:ln>
          </p:spPr>
          <p:txBody>
            <a:bodyPr vert="horz" wrap="square" lIns="91440" tIns="45720" rIns="91440" bIns="45720" numCol="1" anchor="t" anchorCtr="0" compatLnSpc="1"/>
            <a:lstStyle/>
            <a:p>
              <a:endParaRPr lang="en-US" dirty="0"/>
            </a:p>
          </p:txBody>
        </p:sp>
        <p:sp>
          <p:nvSpPr>
            <p:cNvPr id="36" name="Freeform 20"/>
            <p:cNvSpPr/>
            <p:nvPr/>
          </p:nvSpPr>
          <p:spPr bwMode="auto">
            <a:xfrm>
              <a:off x="11609279"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98C3A"/>
            </a:solidFill>
            <a:ln w="0">
              <a:solidFill>
                <a:srgbClr val="598C3A"/>
              </a:solidFill>
              <a:prstDash val="solid"/>
              <a:round/>
            </a:ln>
          </p:spPr>
          <p:txBody>
            <a:bodyPr vert="horz" wrap="square" lIns="91440" tIns="45720" rIns="91440" bIns="45720" numCol="1" anchor="t" anchorCtr="0" compatLnSpc="1"/>
            <a:lstStyle/>
            <a:p>
              <a:endParaRPr lang="en-US" dirty="0"/>
            </a:p>
          </p:txBody>
        </p:sp>
        <p:sp>
          <p:nvSpPr>
            <p:cNvPr id="37" name="Freeform 21"/>
            <p:cNvSpPr/>
            <p:nvPr/>
          </p:nvSpPr>
          <p:spPr bwMode="auto">
            <a:xfrm>
              <a:off x="11627940"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26921"/>
            </a:solidFill>
            <a:ln w="0">
              <a:solidFill>
                <a:srgbClr val="426921"/>
              </a:solidFill>
              <a:prstDash val="solid"/>
              <a:round/>
            </a:ln>
          </p:spPr>
          <p:txBody>
            <a:bodyPr vert="horz" wrap="square" lIns="91440" tIns="45720" rIns="91440" bIns="45720" numCol="1" anchor="t" anchorCtr="0" compatLnSpc="1"/>
            <a:lstStyle/>
            <a:p>
              <a:endParaRPr lang="en-US" dirty="0"/>
            </a:p>
          </p:txBody>
        </p:sp>
        <p:sp>
          <p:nvSpPr>
            <p:cNvPr id="38" name="Freeform 23"/>
            <p:cNvSpPr/>
            <p:nvPr/>
          </p:nvSpPr>
          <p:spPr bwMode="auto">
            <a:xfrm>
              <a:off x="12178430" y="366282"/>
              <a:ext cx="3110"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23360F"/>
            </a:solidFill>
            <a:ln w="0">
              <a:solidFill>
                <a:srgbClr val="23360F"/>
              </a:solidFill>
              <a:prstDash val="solid"/>
              <a:round/>
            </a:ln>
          </p:spPr>
          <p:txBody>
            <a:bodyPr vert="horz" wrap="square" lIns="91440" tIns="45720" rIns="91440" bIns="45720" numCol="1" anchor="t" anchorCtr="0" compatLnSpc="1"/>
            <a:lstStyle/>
            <a:p>
              <a:endParaRPr lang="en-US" dirty="0"/>
            </a:p>
          </p:txBody>
        </p:sp>
      </p:grpSp>
      <p:sp>
        <p:nvSpPr>
          <p:cNvPr id="2" name="Content Placeholder 2"/>
          <p:cNvSpPr txBox="1"/>
          <p:nvPr/>
        </p:nvSpPr>
        <p:spPr>
          <a:xfrm>
            <a:off x="3980254" y="2995720"/>
            <a:ext cx="6089983" cy="12112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600" dirty="0">
                <a:latin typeface="+mj-lt"/>
              </a:rPr>
              <a:t>PEBEC/EBES Ofﬁce:  4th  Floor, Nigeria Investment Promotion Commission (NIPC),  Plot No. 1181  Aguiyi Ironsi Street,  Maitama, Abuja</a:t>
            </a:r>
          </a:p>
          <a:p>
            <a:pPr marL="0" indent="0" algn="ctr">
              <a:lnSpc>
                <a:spcPct val="100000"/>
              </a:lnSpc>
              <a:buNone/>
            </a:pPr>
            <a:r>
              <a:rPr lang="en-US" sz="1600" dirty="0">
                <a:latin typeface="+mj-lt"/>
              </a:rPr>
              <a:t>T: +234 803 208 2832 | Email:  info@ebes.gov.ng | www.businessmadeeasy.ng | facebook.com/EBESnigeria</a:t>
            </a:r>
          </a:p>
        </p:txBody>
      </p:sp>
      <p:sp>
        <p:nvSpPr>
          <p:cNvPr id="3" name="Rectangle 2"/>
          <p:cNvSpPr/>
          <p:nvPr/>
        </p:nvSpPr>
        <p:spPr>
          <a:xfrm>
            <a:off x="5335479" y="2203507"/>
            <a:ext cx="3117777" cy="830997"/>
          </a:xfrm>
          <a:prstGeom prst="rect">
            <a:avLst/>
          </a:prstGeom>
        </p:spPr>
        <p:txBody>
          <a:bodyPr wrap="none">
            <a:spAutoFit/>
          </a:bodyPr>
          <a:lstStyle/>
          <a:p>
            <a:r>
              <a:rPr lang="en-US" sz="4800" dirty="0">
                <a:solidFill>
                  <a:srgbClr val="70A859"/>
                </a:solidFill>
                <a:latin typeface="+mj-lt"/>
              </a:rPr>
              <a:t>THANK YOU</a:t>
            </a:r>
          </a:p>
        </p:txBody>
      </p:sp>
      <p:grpSp>
        <p:nvGrpSpPr>
          <p:cNvPr id="47" name="Group 46"/>
          <p:cNvGrpSpPr/>
          <p:nvPr/>
        </p:nvGrpSpPr>
        <p:grpSpPr>
          <a:xfrm flipV="1">
            <a:off x="0" y="4504808"/>
            <a:ext cx="12192000" cy="2353192"/>
            <a:chOff x="1" y="3174"/>
            <a:chExt cx="12191999" cy="2240724"/>
          </a:xfrm>
        </p:grpSpPr>
        <p:sp>
          <p:nvSpPr>
            <p:cNvPr id="48" name="Freeform 6"/>
            <p:cNvSpPr/>
            <p:nvPr/>
          </p:nvSpPr>
          <p:spPr bwMode="auto">
            <a:xfrm>
              <a:off x="11486837" y="1137986"/>
              <a:ext cx="705163" cy="1105912"/>
            </a:xfrm>
            <a:custGeom>
              <a:avLst/>
              <a:gdLst>
                <a:gd name="T0" fmla="*/ 0 w 366"/>
                <a:gd name="T1" fmla="*/ 574 h 574"/>
                <a:gd name="T2" fmla="*/ 366 w 366"/>
                <a:gd name="T3" fmla="*/ 361 h 574"/>
                <a:gd name="T4" fmla="*/ 366 w 366"/>
                <a:gd name="T5" fmla="*/ 213 h 574"/>
                <a:gd name="T6" fmla="*/ 0 w 366"/>
                <a:gd name="T7" fmla="*/ 0 h 574"/>
                <a:gd name="T8" fmla="*/ 0 w 366"/>
                <a:gd name="T9" fmla="*/ 574 h 574"/>
              </a:gdLst>
              <a:ahLst/>
              <a:cxnLst>
                <a:cxn ang="0">
                  <a:pos x="T0" y="T1"/>
                </a:cxn>
                <a:cxn ang="0">
                  <a:pos x="T2" y="T3"/>
                </a:cxn>
                <a:cxn ang="0">
                  <a:pos x="T4" y="T5"/>
                </a:cxn>
                <a:cxn ang="0">
                  <a:pos x="T6" y="T7"/>
                </a:cxn>
                <a:cxn ang="0">
                  <a:pos x="T8" y="T9"/>
                </a:cxn>
              </a:cxnLst>
              <a:rect l="0" t="0" r="r" b="b"/>
              <a:pathLst>
                <a:path w="366" h="574">
                  <a:moveTo>
                    <a:pt x="0" y="574"/>
                  </a:moveTo>
                  <a:lnTo>
                    <a:pt x="366" y="361"/>
                  </a:lnTo>
                  <a:lnTo>
                    <a:pt x="366" y="213"/>
                  </a:lnTo>
                  <a:lnTo>
                    <a:pt x="0" y="0"/>
                  </a:lnTo>
                  <a:lnTo>
                    <a:pt x="0" y="574"/>
                  </a:lnTo>
                  <a:close/>
                </a:path>
              </a:pathLst>
            </a:custGeom>
            <a:solidFill>
              <a:srgbClr val="EDEBE8"/>
            </a:solidFill>
            <a:ln w="0">
              <a:solidFill>
                <a:srgbClr val="EDEBE8"/>
              </a:solidFill>
              <a:prstDash val="solid"/>
              <a:round/>
            </a:ln>
          </p:spPr>
          <p:txBody>
            <a:bodyPr vert="horz" wrap="square" lIns="91440" tIns="45720" rIns="91440" bIns="45720" numCol="1" anchor="t" anchorCtr="0" compatLnSpc="1"/>
            <a:lstStyle/>
            <a:p>
              <a:endParaRPr lang="en-US" dirty="0"/>
            </a:p>
          </p:txBody>
        </p:sp>
        <p:sp>
          <p:nvSpPr>
            <p:cNvPr id="49" name="Freeform 7"/>
            <p:cNvSpPr/>
            <p:nvPr/>
          </p:nvSpPr>
          <p:spPr bwMode="auto">
            <a:xfrm>
              <a:off x="11486837" y="3174"/>
              <a:ext cx="705163" cy="439282"/>
            </a:xfrm>
            <a:custGeom>
              <a:avLst/>
              <a:gdLst>
                <a:gd name="T0" fmla="*/ 26 w 366"/>
                <a:gd name="T1" fmla="*/ 0 h 228"/>
                <a:gd name="T2" fmla="*/ 0 w 366"/>
                <a:gd name="T3" fmla="*/ 15 h 228"/>
                <a:gd name="T4" fmla="*/ 366 w 366"/>
                <a:gd name="T5" fmla="*/ 228 h 228"/>
                <a:gd name="T6" fmla="*/ 366 w 366"/>
                <a:gd name="T7" fmla="*/ 0 h 228"/>
                <a:gd name="T8" fmla="*/ 26 w 366"/>
                <a:gd name="T9" fmla="*/ 0 h 228"/>
              </a:gdLst>
              <a:ahLst/>
              <a:cxnLst>
                <a:cxn ang="0">
                  <a:pos x="T0" y="T1"/>
                </a:cxn>
                <a:cxn ang="0">
                  <a:pos x="T2" y="T3"/>
                </a:cxn>
                <a:cxn ang="0">
                  <a:pos x="T4" y="T5"/>
                </a:cxn>
                <a:cxn ang="0">
                  <a:pos x="T6" y="T7"/>
                </a:cxn>
                <a:cxn ang="0">
                  <a:pos x="T8" y="T9"/>
                </a:cxn>
              </a:cxnLst>
              <a:rect l="0" t="0" r="r" b="b"/>
              <a:pathLst>
                <a:path w="366" h="228">
                  <a:moveTo>
                    <a:pt x="26" y="0"/>
                  </a:moveTo>
                  <a:lnTo>
                    <a:pt x="0" y="15"/>
                  </a:lnTo>
                  <a:lnTo>
                    <a:pt x="366" y="228"/>
                  </a:lnTo>
                  <a:lnTo>
                    <a:pt x="366" y="0"/>
                  </a:lnTo>
                  <a:lnTo>
                    <a:pt x="26" y="0"/>
                  </a:lnTo>
                  <a:close/>
                </a:path>
              </a:pathLst>
            </a:custGeom>
            <a:solidFill>
              <a:srgbClr val="E2E9E6"/>
            </a:solidFill>
            <a:ln w="0">
              <a:solidFill>
                <a:srgbClr val="E2E9E6"/>
              </a:solidFill>
              <a:prstDash val="solid"/>
              <a:round/>
            </a:ln>
          </p:spPr>
          <p:txBody>
            <a:bodyPr vert="horz" wrap="square" lIns="91440" tIns="45720" rIns="91440" bIns="45720" numCol="1" anchor="t" anchorCtr="0" compatLnSpc="1"/>
            <a:lstStyle/>
            <a:p>
              <a:endParaRPr lang="en-US" dirty="0"/>
            </a:p>
          </p:txBody>
        </p:sp>
        <p:sp>
          <p:nvSpPr>
            <p:cNvPr id="50" name="Freeform 8"/>
            <p:cNvSpPr/>
            <p:nvPr/>
          </p:nvSpPr>
          <p:spPr bwMode="auto">
            <a:xfrm>
              <a:off x="11486838" y="3174"/>
              <a:ext cx="50095" cy="28900"/>
            </a:xfrm>
            <a:custGeom>
              <a:avLst/>
              <a:gdLst>
                <a:gd name="T0" fmla="*/ 0 w 26"/>
                <a:gd name="T1" fmla="*/ 15 h 15"/>
                <a:gd name="T2" fmla="*/ 26 w 26"/>
                <a:gd name="T3" fmla="*/ 0 h 15"/>
                <a:gd name="T4" fmla="*/ 0 w 26"/>
                <a:gd name="T5" fmla="*/ 0 h 15"/>
                <a:gd name="T6" fmla="*/ 0 w 26"/>
                <a:gd name="T7" fmla="*/ 15 h 15"/>
              </a:gdLst>
              <a:ahLst/>
              <a:cxnLst>
                <a:cxn ang="0">
                  <a:pos x="T0" y="T1"/>
                </a:cxn>
                <a:cxn ang="0">
                  <a:pos x="T2" y="T3"/>
                </a:cxn>
                <a:cxn ang="0">
                  <a:pos x="T4" y="T5"/>
                </a:cxn>
                <a:cxn ang="0">
                  <a:pos x="T6" y="T7"/>
                </a:cxn>
              </a:cxnLst>
              <a:rect l="0" t="0" r="r" b="b"/>
              <a:pathLst>
                <a:path w="26" h="15">
                  <a:moveTo>
                    <a:pt x="0" y="15"/>
                  </a:moveTo>
                  <a:lnTo>
                    <a:pt x="26" y="0"/>
                  </a:lnTo>
                  <a:lnTo>
                    <a:pt x="0" y="0"/>
                  </a:lnTo>
                  <a:lnTo>
                    <a:pt x="0" y="15"/>
                  </a:lnTo>
                  <a:close/>
                </a:path>
              </a:pathLst>
            </a:custGeom>
            <a:solidFill>
              <a:srgbClr val="D6E6E2"/>
            </a:solidFill>
            <a:ln w="0">
              <a:solidFill>
                <a:srgbClr val="D6E6E2"/>
              </a:solidFill>
              <a:prstDash val="solid"/>
              <a:round/>
            </a:ln>
          </p:spPr>
          <p:txBody>
            <a:bodyPr vert="horz" wrap="square" lIns="91440" tIns="45720" rIns="91440" bIns="45720" numCol="1" anchor="t" anchorCtr="0" compatLnSpc="1"/>
            <a:lstStyle/>
            <a:p>
              <a:endParaRPr lang="en-US" dirty="0"/>
            </a:p>
          </p:txBody>
        </p:sp>
        <p:sp>
          <p:nvSpPr>
            <p:cNvPr id="51" name="Freeform 9"/>
            <p:cNvSpPr/>
            <p:nvPr/>
          </p:nvSpPr>
          <p:spPr bwMode="auto">
            <a:xfrm>
              <a:off x="10527354" y="1137986"/>
              <a:ext cx="959484" cy="1105912"/>
            </a:xfrm>
            <a:custGeom>
              <a:avLst/>
              <a:gdLst>
                <a:gd name="T0" fmla="*/ 498 w 498"/>
                <a:gd name="T1" fmla="*/ 0 h 574"/>
                <a:gd name="T2" fmla="*/ 0 w 498"/>
                <a:gd name="T3" fmla="*/ 288 h 574"/>
                <a:gd name="T4" fmla="*/ 498 w 498"/>
                <a:gd name="T5" fmla="*/ 574 h 574"/>
                <a:gd name="T6" fmla="*/ 498 w 498"/>
                <a:gd name="T7" fmla="*/ 0 h 574"/>
              </a:gdLst>
              <a:ahLst/>
              <a:cxnLst>
                <a:cxn ang="0">
                  <a:pos x="T0" y="T1"/>
                </a:cxn>
                <a:cxn ang="0">
                  <a:pos x="T2" y="T3"/>
                </a:cxn>
                <a:cxn ang="0">
                  <a:pos x="T4" y="T5"/>
                </a:cxn>
                <a:cxn ang="0">
                  <a:pos x="T6" y="T7"/>
                </a:cxn>
              </a:cxnLst>
              <a:rect l="0" t="0" r="r" b="b"/>
              <a:pathLst>
                <a:path w="498" h="574">
                  <a:moveTo>
                    <a:pt x="498" y="0"/>
                  </a:moveTo>
                  <a:lnTo>
                    <a:pt x="0" y="288"/>
                  </a:lnTo>
                  <a:lnTo>
                    <a:pt x="498" y="574"/>
                  </a:lnTo>
                  <a:lnTo>
                    <a:pt x="498" y="0"/>
                  </a:lnTo>
                  <a:close/>
                </a:path>
              </a:pathLst>
            </a:custGeom>
            <a:solidFill>
              <a:srgbClr val="EFEDE8"/>
            </a:solidFill>
            <a:ln w="0">
              <a:solidFill>
                <a:srgbClr val="EFEDE8"/>
              </a:solidFill>
              <a:prstDash val="solid"/>
              <a:round/>
            </a:ln>
          </p:spPr>
          <p:txBody>
            <a:bodyPr vert="horz" wrap="square" lIns="91440" tIns="45720" rIns="91440" bIns="45720" numCol="1" anchor="t" anchorCtr="0" compatLnSpc="1"/>
            <a:lstStyle/>
            <a:p>
              <a:endParaRPr lang="en-US" dirty="0"/>
            </a:p>
          </p:txBody>
        </p:sp>
        <p:sp>
          <p:nvSpPr>
            <p:cNvPr id="52" name="Freeform 10"/>
            <p:cNvSpPr/>
            <p:nvPr/>
          </p:nvSpPr>
          <p:spPr bwMode="auto">
            <a:xfrm>
              <a:off x="10527354" y="3176"/>
              <a:ext cx="959484" cy="583783"/>
            </a:xfrm>
            <a:custGeom>
              <a:avLst/>
              <a:gdLst>
                <a:gd name="T0" fmla="*/ 0 w 498"/>
                <a:gd name="T1" fmla="*/ 303 h 303"/>
                <a:gd name="T2" fmla="*/ 498 w 498"/>
                <a:gd name="T3" fmla="*/ 15 h 303"/>
                <a:gd name="T4" fmla="*/ 471 w 498"/>
                <a:gd name="T5" fmla="*/ 0 h 303"/>
                <a:gd name="T6" fmla="*/ 0 w 498"/>
                <a:gd name="T7" fmla="*/ 0 h 303"/>
                <a:gd name="T8" fmla="*/ 0 w 498"/>
                <a:gd name="T9" fmla="*/ 303 h 303"/>
              </a:gdLst>
              <a:ahLst/>
              <a:cxnLst>
                <a:cxn ang="0">
                  <a:pos x="T0" y="T1"/>
                </a:cxn>
                <a:cxn ang="0">
                  <a:pos x="T2" y="T3"/>
                </a:cxn>
                <a:cxn ang="0">
                  <a:pos x="T4" y="T5"/>
                </a:cxn>
                <a:cxn ang="0">
                  <a:pos x="T6" y="T7"/>
                </a:cxn>
                <a:cxn ang="0">
                  <a:pos x="T8" y="T9"/>
                </a:cxn>
              </a:cxnLst>
              <a:rect l="0" t="0" r="r" b="b"/>
              <a:pathLst>
                <a:path w="498" h="303">
                  <a:moveTo>
                    <a:pt x="0" y="303"/>
                  </a:moveTo>
                  <a:lnTo>
                    <a:pt x="498" y="15"/>
                  </a:lnTo>
                  <a:lnTo>
                    <a:pt x="471" y="0"/>
                  </a:lnTo>
                  <a:lnTo>
                    <a:pt x="0" y="0"/>
                  </a:lnTo>
                  <a:lnTo>
                    <a:pt x="0" y="303"/>
                  </a:lnTo>
                  <a:close/>
                </a:path>
              </a:pathLst>
            </a:custGeom>
            <a:solidFill>
              <a:srgbClr val="F2F0ED"/>
            </a:solidFill>
            <a:ln w="0">
              <a:solidFill>
                <a:srgbClr val="F2F0ED"/>
              </a:solidFill>
              <a:prstDash val="solid"/>
              <a:round/>
            </a:ln>
          </p:spPr>
          <p:txBody>
            <a:bodyPr vert="horz" wrap="square" lIns="91440" tIns="45720" rIns="91440" bIns="45720" numCol="1" anchor="t" anchorCtr="0" compatLnSpc="1"/>
            <a:lstStyle/>
            <a:p>
              <a:endParaRPr lang="en-US" dirty="0"/>
            </a:p>
          </p:txBody>
        </p:sp>
        <p:sp>
          <p:nvSpPr>
            <p:cNvPr id="53" name="Freeform 11"/>
            <p:cNvSpPr/>
            <p:nvPr/>
          </p:nvSpPr>
          <p:spPr bwMode="auto">
            <a:xfrm>
              <a:off x="11434818" y="3174"/>
              <a:ext cx="52020" cy="28900"/>
            </a:xfrm>
            <a:custGeom>
              <a:avLst/>
              <a:gdLst>
                <a:gd name="T0" fmla="*/ 0 w 27"/>
                <a:gd name="T1" fmla="*/ 0 h 15"/>
                <a:gd name="T2" fmla="*/ 27 w 27"/>
                <a:gd name="T3" fmla="*/ 15 h 15"/>
                <a:gd name="T4" fmla="*/ 27 w 27"/>
                <a:gd name="T5" fmla="*/ 0 h 15"/>
                <a:gd name="T6" fmla="*/ 0 w 27"/>
                <a:gd name="T7" fmla="*/ 0 h 15"/>
              </a:gdLst>
              <a:ahLst/>
              <a:cxnLst>
                <a:cxn ang="0">
                  <a:pos x="T0" y="T1"/>
                </a:cxn>
                <a:cxn ang="0">
                  <a:pos x="T2" y="T3"/>
                </a:cxn>
                <a:cxn ang="0">
                  <a:pos x="T4" y="T5"/>
                </a:cxn>
                <a:cxn ang="0">
                  <a:pos x="T6" y="T7"/>
                </a:cxn>
              </a:cxnLst>
              <a:rect l="0" t="0" r="r" b="b"/>
              <a:pathLst>
                <a:path w="27" h="15">
                  <a:moveTo>
                    <a:pt x="0" y="0"/>
                  </a:moveTo>
                  <a:lnTo>
                    <a:pt x="27" y="15"/>
                  </a:lnTo>
                  <a:lnTo>
                    <a:pt x="27" y="0"/>
                  </a:lnTo>
                  <a:lnTo>
                    <a:pt x="0" y="0"/>
                  </a:lnTo>
                  <a:close/>
                </a:path>
              </a:pathLst>
            </a:custGeom>
            <a:solidFill>
              <a:srgbClr val="F0F0ED"/>
            </a:solidFill>
            <a:ln w="0">
              <a:solidFill>
                <a:srgbClr val="F0F0ED"/>
              </a:solidFill>
              <a:prstDash val="solid"/>
              <a:round/>
            </a:ln>
          </p:spPr>
          <p:txBody>
            <a:bodyPr vert="horz" wrap="square" lIns="91440" tIns="45720" rIns="91440" bIns="45720" numCol="1" anchor="t" anchorCtr="0" compatLnSpc="1"/>
            <a:lstStyle/>
            <a:p>
              <a:endParaRPr lang="en-US" dirty="0"/>
            </a:p>
          </p:txBody>
        </p:sp>
        <p:sp>
          <p:nvSpPr>
            <p:cNvPr id="54" name="Freeform 12"/>
            <p:cNvSpPr/>
            <p:nvPr/>
          </p:nvSpPr>
          <p:spPr bwMode="auto">
            <a:xfrm>
              <a:off x="9569795" y="586957"/>
              <a:ext cx="957559" cy="1105912"/>
            </a:xfrm>
            <a:custGeom>
              <a:avLst/>
              <a:gdLst>
                <a:gd name="T0" fmla="*/ 497 w 497"/>
                <a:gd name="T1" fmla="*/ 0 h 574"/>
                <a:gd name="T2" fmla="*/ 0 w 497"/>
                <a:gd name="T3" fmla="*/ 286 h 574"/>
                <a:gd name="T4" fmla="*/ 497 w 497"/>
                <a:gd name="T5" fmla="*/ 574 h 574"/>
                <a:gd name="T6" fmla="*/ 497 w 497"/>
                <a:gd name="T7" fmla="*/ 0 h 574"/>
              </a:gdLst>
              <a:ahLst/>
              <a:cxnLst>
                <a:cxn ang="0">
                  <a:pos x="T0" y="T1"/>
                </a:cxn>
                <a:cxn ang="0">
                  <a:pos x="T2" y="T3"/>
                </a:cxn>
                <a:cxn ang="0">
                  <a:pos x="T4" y="T5"/>
                </a:cxn>
                <a:cxn ang="0">
                  <a:pos x="T6" y="T7"/>
                </a:cxn>
              </a:cxnLst>
              <a:rect l="0" t="0" r="r" b="b"/>
              <a:pathLst>
                <a:path w="497" h="574">
                  <a:moveTo>
                    <a:pt x="497" y="0"/>
                  </a:moveTo>
                  <a:lnTo>
                    <a:pt x="0" y="286"/>
                  </a:lnTo>
                  <a:lnTo>
                    <a:pt x="497" y="574"/>
                  </a:lnTo>
                  <a:lnTo>
                    <a:pt x="497" y="0"/>
                  </a:lnTo>
                  <a:close/>
                </a:path>
              </a:pathLst>
            </a:custGeom>
            <a:solidFill>
              <a:srgbClr val="85CFB1"/>
            </a:solidFill>
            <a:ln w="0">
              <a:solidFill>
                <a:srgbClr val="85CFB1"/>
              </a:solidFill>
              <a:prstDash val="solid"/>
              <a:round/>
            </a:ln>
          </p:spPr>
          <p:txBody>
            <a:bodyPr vert="horz" wrap="square" lIns="91440" tIns="45720" rIns="91440" bIns="45720" numCol="1" anchor="t" anchorCtr="0" compatLnSpc="1"/>
            <a:lstStyle/>
            <a:p>
              <a:endParaRPr lang="en-US" dirty="0"/>
            </a:p>
          </p:txBody>
        </p:sp>
        <p:sp>
          <p:nvSpPr>
            <p:cNvPr id="55" name="Freeform 13"/>
            <p:cNvSpPr/>
            <p:nvPr/>
          </p:nvSpPr>
          <p:spPr bwMode="auto">
            <a:xfrm>
              <a:off x="9569795" y="3176"/>
              <a:ext cx="957559" cy="583783"/>
            </a:xfrm>
            <a:custGeom>
              <a:avLst/>
              <a:gdLst>
                <a:gd name="T0" fmla="*/ 27 w 497"/>
                <a:gd name="T1" fmla="*/ 0 h 303"/>
                <a:gd name="T2" fmla="*/ 0 w 497"/>
                <a:gd name="T3" fmla="*/ 15 h 303"/>
                <a:gd name="T4" fmla="*/ 497 w 497"/>
                <a:gd name="T5" fmla="*/ 303 h 303"/>
                <a:gd name="T6" fmla="*/ 497 w 497"/>
                <a:gd name="T7" fmla="*/ 0 h 303"/>
                <a:gd name="T8" fmla="*/ 27 w 497"/>
                <a:gd name="T9" fmla="*/ 0 h 303"/>
              </a:gdLst>
              <a:ahLst/>
              <a:cxnLst>
                <a:cxn ang="0">
                  <a:pos x="T0" y="T1"/>
                </a:cxn>
                <a:cxn ang="0">
                  <a:pos x="T2" y="T3"/>
                </a:cxn>
                <a:cxn ang="0">
                  <a:pos x="T4" y="T5"/>
                </a:cxn>
                <a:cxn ang="0">
                  <a:pos x="T6" y="T7"/>
                </a:cxn>
                <a:cxn ang="0">
                  <a:pos x="T8" y="T9"/>
                </a:cxn>
              </a:cxnLst>
              <a:rect l="0" t="0" r="r" b="b"/>
              <a:pathLst>
                <a:path w="497" h="303">
                  <a:moveTo>
                    <a:pt x="27" y="0"/>
                  </a:moveTo>
                  <a:lnTo>
                    <a:pt x="0" y="15"/>
                  </a:lnTo>
                  <a:lnTo>
                    <a:pt x="497" y="303"/>
                  </a:lnTo>
                  <a:lnTo>
                    <a:pt x="497" y="0"/>
                  </a:lnTo>
                  <a:lnTo>
                    <a:pt x="27" y="0"/>
                  </a:lnTo>
                  <a:close/>
                </a:path>
              </a:pathLst>
            </a:custGeom>
            <a:solidFill>
              <a:srgbClr val="A5E2C8"/>
            </a:solidFill>
            <a:ln w="0">
              <a:solidFill>
                <a:srgbClr val="A5E2C8"/>
              </a:solidFill>
              <a:prstDash val="solid"/>
              <a:round/>
            </a:ln>
          </p:spPr>
          <p:txBody>
            <a:bodyPr vert="horz" wrap="square" lIns="91440" tIns="45720" rIns="91440" bIns="45720" numCol="1" anchor="t" anchorCtr="0" compatLnSpc="1"/>
            <a:lstStyle/>
            <a:p>
              <a:endParaRPr lang="en-US" dirty="0"/>
            </a:p>
          </p:txBody>
        </p:sp>
        <p:sp>
          <p:nvSpPr>
            <p:cNvPr id="56" name="Freeform 14"/>
            <p:cNvSpPr/>
            <p:nvPr/>
          </p:nvSpPr>
          <p:spPr bwMode="auto">
            <a:xfrm>
              <a:off x="8616091" y="3176"/>
              <a:ext cx="953704" cy="583783"/>
            </a:xfrm>
            <a:custGeom>
              <a:avLst/>
              <a:gdLst>
                <a:gd name="T0" fmla="*/ 0 w 495"/>
                <a:gd name="T1" fmla="*/ 303 h 303"/>
                <a:gd name="T2" fmla="*/ 495 w 495"/>
                <a:gd name="T3" fmla="*/ 15 h 303"/>
                <a:gd name="T4" fmla="*/ 470 w 495"/>
                <a:gd name="T5" fmla="*/ 0 h 303"/>
                <a:gd name="T6" fmla="*/ 0 w 495"/>
                <a:gd name="T7" fmla="*/ 0 h 303"/>
                <a:gd name="T8" fmla="*/ 0 w 495"/>
                <a:gd name="T9" fmla="*/ 303 h 303"/>
              </a:gdLst>
              <a:ahLst/>
              <a:cxnLst>
                <a:cxn ang="0">
                  <a:pos x="T0" y="T1"/>
                </a:cxn>
                <a:cxn ang="0">
                  <a:pos x="T2" y="T3"/>
                </a:cxn>
                <a:cxn ang="0">
                  <a:pos x="T4" y="T5"/>
                </a:cxn>
                <a:cxn ang="0">
                  <a:pos x="T6" y="T7"/>
                </a:cxn>
                <a:cxn ang="0">
                  <a:pos x="T8" y="T9"/>
                </a:cxn>
              </a:cxnLst>
              <a:rect l="0" t="0" r="r" b="b"/>
              <a:pathLst>
                <a:path w="495" h="303">
                  <a:moveTo>
                    <a:pt x="0" y="303"/>
                  </a:moveTo>
                  <a:lnTo>
                    <a:pt x="495" y="15"/>
                  </a:lnTo>
                  <a:lnTo>
                    <a:pt x="470" y="0"/>
                  </a:lnTo>
                  <a:lnTo>
                    <a:pt x="0" y="0"/>
                  </a:lnTo>
                  <a:lnTo>
                    <a:pt x="0" y="303"/>
                  </a:lnTo>
                  <a:close/>
                </a:path>
              </a:pathLst>
            </a:custGeom>
            <a:solidFill>
              <a:srgbClr val="69D8A3"/>
            </a:solidFill>
            <a:ln w="0">
              <a:solidFill>
                <a:srgbClr val="69D8A3"/>
              </a:solidFill>
              <a:prstDash val="solid"/>
              <a:round/>
            </a:ln>
          </p:spPr>
          <p:txBody>
            <a:bodyPr vert="horz" wrap="square" lIns="91440" tIns="45720" rIns="91440" bIns="45720" numCol="1" anchor="t" anchorCtr="0" compatLnSpc="1"/>
            <a:lstStyle/>
            <a:p>
              <a:endParaRPr lang="en-US" dirty="0"/>
            </a:p>
          </p:txBody>
        </p:sp>
        <p:sp>
          <p:nvSpPr>
            <p:cNvPr id="57" name="Freeform 15"/>
            <p:cNvSpPr/>
            <p:nvPr/>
          </p:nvSpPr>
          <p:spPr bwMode="auto">
            <a:xfrm>
              <a:off x="9521630" y="3174"/>
              <a:ext cx="48167" cy="28900"/>
            </a:xfrm>
            <a:custGeom>
              <a:avLst/>
              <a:gdLst>
                <a:gd name="T0" fmla="*/ 0 w 25"/>
                <a:gd name="T1" fmla="*/ 0 h 15"/>
                <a:gd name="T2" fmla="*/ 25 w 25"/>
                <a:gd name="T3" fmla="*/ 15 h 15"/>
                <a:gd name="T4" fmla="*/ 25 w 25"/>
                <a:gd name="T5" fmla="*/ 0 h 15"/>
                <a:gd name="T6" fmla="*/ 0 w 25"/>
                <a:gd name="T7" fmla="*/ 0 h 15"/>
              </a:gdLst>
              <a:ahLst/>
              <a:cxnLst>
                <a:cxn ang="0">
                  <a:pos x="T0" y="T1"/>
                </a:cxn>
                <a:cxn ang="0">
                  <a:pos x="T2" y="T3"/>
                </a:cxn>
                <a:cxn ang="0">
                  <a:pos x="T4" y="T5"/>
                </a:cxn>
                <a:cxn ang="0">
                  <a:pos x="T6" y="T7"/>
                </a:cxn>
              </a:cxnLst>
              <a:rect l="0" t="0" r="r" b="b"/>
              <a:pathLst>
                <a:path w="25" h="15">
                  <a:moveTo>
                    <a:pt x="0" y="0"/>
                  </a:moveTo>
                  <a:lnTo>
                    <a:pt x="25" y="15"/>
                  </a:lnTo>
                  <a:lnTo>
                    <a:pt x="25" y="0"/>
                  </a:lnTo>
                  <a:lnTo>
                    <a:pt x="0" y="0"/>
                  </a:lnTo>
                  <a:close/>
                </a:path>
              </a:pathLst>
            </a:custGeom>
            <a:solidFill>
              <a:srgbClr val="8EDFBD"/>
            </a:solidFill>
            <a:ln w="0">
              <a:solidFill>
                <a:srgbClr val="8EDFBD"/>
              </a:solidFill>
              <a:prstDash val="solid"/>
              <a:round/>
            </a:ln>
          </p:spPr>
          <p:txBody>
            <a:bodyPr vert="horz" wrap="square" lIns="91440" tIns="45720" rIns="91440" bIns="45720" numCol="1" anchor="t" anchorCtr="0" compatLnSpc="1"/>
            <a:lstStyle/>
            <a:p>
              <a:endParaRPr lang="en-US" dirty="0"/>
            </a:p>
          </p:txBody>
        </p:sp>
        <p:sp>
          <p:nvSpPr>
            <p:cNvPr id="58" name="Freeform 16"/>
            <p:cNvSpPr/>
            <p:nvPr/>
          </p:nvSpPr>
          <p:spPr bwMode="auto">
            <a:xfrm>
              <a:off x="7656607" y="3176"/>
              <a:ext cx="959484" cy="583783"/>
            </a:xfrm>
            <a:custGeom>
              <a:avLst/>
              <a:gdLst>
                <a:gd name="T0" fmla="*/ 27 w 498"/>
                <a:gd name="T1" fmla="*/ 0 h 303"/>
                <a:gd name="T2" fmla="*/ 0 w 498"/>
                <a:gd name="T3" fmla="*/ 15 h 303"/>
                <a:gd name="T4" fmla="*/ 498 w 498"/>
                <a:gd name="T5" fmla="*/ 303 h 303"/>
                <a:gd name="T6" fmla="*/ 498 w 498"/>
                <a:gd name="T7" fmla="*/ 0 h 303"/>
                <a:gd name="T8" fmla="*/ 27 w 498"/>
                <a:gd name="T9" fmla="*/ 0 h 303"/>
              </a:gdLst>
              <a:ahLst/>
              <a:cxnLst>
                <a:cxn ang="0">
                  <a:pos x="T0" y="T1"/>
                </a:cxn>
                <a:cxn ang="0">
                  <a:pos x="T2" y="T3"/>
                </a:cxn>
                <a:cxn ang="0">
                  <a:pos x="T4" y="T5"/>
                </a:cxn>
                <a:cxn ang="0">
                  <a:pos x="T6" y="T7"/>
                </a:cxn>
                <a:cxn ang="0">
                  <a:pos x="T8" y="T9"/>
                </a:cxn>
              </a:cxnLst>
              <a:rect l="0" t="0" r="r" b="b"/>
              <a:pathLst>
                <a:path w="498" h="303">
                  <a:moveTo>
                    <a:pt x="27" y="0"/>
                  </a:moveTo>
                  <a:lnTo>
                    <a:pt x="0" y="15"/>
                  </a:lnTo>
                  <a:lnTo>
                    <a:pt x="498" y="303"/>
                  </a:lnTo>
                  <a:lnTo>
                    <a:pt x="498" y="0"/>
                  </a:lnTo>
                  <a:lnTo>
                    <a:pt x="27" y="0"/>
                  </a:lnTo>
                  <a:close/>
                </a:path>
              </a:pathLst>
            </a:custGeom>
            <a:solidFill>
              <a:srgbClr val="5ED697"/>
            </a:solidFill>
            <a:ln w="0">
              <a:solidFill>
                <a:srgbClr val="5ED697"/>
              </a:solidFill>
              <a:prstDash val="solid"/>
              <a:round/>
            </a:ln>
          </p:spPr>
          <p:txBody>
            <a:bodyPr vert="horz" wrap="square" lIns="91440" tIns="45720" rIns="91440" bIns="45720" numCol="1" anchor="t" anchorCtr="0" compatLnSpc="1"/>
            <a:lstStyle/>
            <a:p>
              <a:endParaRPr lang="en-US" dirty="0"/>
            </a:p>
          </p:txBody>
        </p:sp>
        <p:sp>
          <p:nvSpPr>
            <p:cNvPr id="59" name="Freeform 17"/>
            <p:cNvSpPr/>
            <p:nvPr/>
          </p:nvSpPr>
          <p:spPr bwMode="auto">
            <a:xfrm>
              <a:off x="6699050" y="3176"/>
              <a:ext cx="957559" cy="583783"/>
            </a:xfrm>
            <a:custGeom>
              <a:avLst/>
              <a:gdLst>
                <a:gd name="T0" fmla="*/ 0 w 497"/>
                <a:gd name="T1" fmla="*/ 303 h 303"/>
                <a:gd name="T2" fmla="*/ 497 w 497"/>
                <a:gd name="T3" fmla="*/ 15 h 303"/>
                <a:gd name="T4" fmla="*/ 470 w 497"/>
                <a:gd name="T5" fmla="*/ 0 h 303"/>
                <a:gd name="T6" fmla="*/ 0 w 497"/>
                <a:gd name="T7" fmla="*/ 0 h 303"/>
                <a:gd name="T8" fmla="*/ 0 w 497"/>
                <a:gd name="T9" fmla="*/ 303 h 303"/>
              </a:gdLst>
              <a:ahLst/>
              <a:cxnLst>
                <a:cxn ang="0">
                  <a:pos x="T0" y="T1"/>
                </a:cxn>
                <a:cxn ang="0">
                  <a:pos x="T2" y="T3"/>
                </a:cxn>
                <a:cxn ang="0">
                  <a:pos x="T4" y="T5"/>
                </a:cxn>
                <a:cxn ang="0">
                  <a:pos x="T6" y="T7"/>
                </a:cxn>
                <a:cxn ang="0">
                  <a:pos x="T8" y="T9"/>
                </a:cxn>
              </a:cxnLst>
              <a:rect l="0" t="0" r="r" b="b"/>
              <a:pathLst>
                <a:path w="497" h="303">
                  <a:moveTo>
                    <a:pt x="0" y="303"/>
                  </a:moveTo>
                  <a:lnTo>
                    <a:pt x="497" y="15"/>
                  </a:lnTo>
                  <a:lnTo>
                    <a:pt x="470" y="0"/>
                  </a:lnTo>
                  <a:lnTo>
                    <a:pt x="0" y="0"/>
                  </a:lnTo>
                  <a:lnTo>
                    <a:pt x="0" y="303"/>
                  </a:lnTo>
                  <a:close/>
                </a:path>
              </a:pathLst>
            </a:custGeom>
            <a:solidFill>
              <a:srgbClr val="95E1AE"/>
            </a:solidFill>
            <a:ln w="0">
              <a:solidFill>
                <a:srgbClr val="95E1AE"/>
              </a:solidFill>
              <a:prstDash val="solid"/>
              <a:round/>
            </a:ln>
          </p:spPr>
          <p:txBody>
            <a:bodyPr vert="horz" wrap="square" lIns="91440" tIns="45720" rIns="91440" bIns="45720" numCol="1" anchor="t" anchorCtr="0" compatLnSpc="1"/>
            <a:lstStyle/>
            <a:p>
              <a:endParaRPr lang="en-US" dirty="0"/>
            </a:p>
          </p:txBody>
        </p:sp>
        <p:sp>
          <p:nvSpPr>
            <p:cNvPr id="60" name="Freeform 18"/>
            <p:cNvSpPr/>
            <p:nvPr/>
          </p:nvSpPr>
          <p:spPr bwMode="auto">
            <a:xfrm>
              <a:off x="7604587" y="3174"/>
              <a:ext cx="52020" cy="28900"/>
            </a:xfrm>
            <a:custGeom>
              <a:avLst/>
              <a:gdLst>
                <a:gd name="T0" fmla="*/ 0 w 27"/>
                <a:gd name="T1" fmla="*/ 0 h 15"/>
                <a:gd name="T2" fmla="*/ 27 w 27"/>
                <a:gd name="T3" fmla="*/ 15 h 15"/>
                <a:gd name="T4" fmla="*/ 27 w 27"/>
                <a:gd name="T5" fmla="*/ 0 h 15"/>
                <a:gd name="T6" fmla="*/ 0 w 27"/>
                <a:gd name="T7" fmla="*/ 0 h 15"/>
              </a:gdLst>
              <a:ahLst/>
              <a:cxnLst>
                <a:cxn ang="0">
                  <a:pos x="T0" y="T1"/>
                </a:cxn>
                <a:cxn ang="0">
                  <a:pos x="T2" y="T3"/>
                </a:cxn>
                <a:cxn ang="0">
                  <a:pos x="T4" y="T5"/>
                </a:cxn>
                <a:cxn ang="0">
                  <a:pos x="T6" y="T7"/>
                </a:cxn>
              </a:cxnLst>
              <a:rect l="0" t="0" r="r" b="b"/>
              <a:pathLst>
                <a:path w="27" h="15">
                  <a:moveTo>
                    <a:pt x="0" y="0"/>
                  </a:moveTo>
                  <a:lnTo>
                    <a:pt x="27" y="15"/>
                  </a:lnTo>
                  <a:lnTo>
                    <a:pt x="27" y="0"/>
                  </a:lnTo>
                  <a:lnTo>
                    <a:pt x="0" y="0"/>
                  </a:lnTo>
                  <a:close/>
                </a:path>
              </a:pathLst>
            </a:custGeom>
            <a:solidFill>
              <a:srgbClr val="87DFAC"/>
            </a:solidFill>
            <a:ln w="0">
              <a:solidFill>
                <a:srgbClr val="87DFAC"/>
              </a:solidFill>
              <a:prstDash val="solid"/>
              <a:round/>
            </a:ln>
          </p:spPr>
          <p:txBody>
            <a:bodyPr vert="horz" wrap="square" lIns="91440" tIns="45720" rIns="91440" bIns="45720" numCol="1" anchor="t" anchorCtr="0" compatLnSpc="1"/>
            <a:lstStyle/>
            <a:p>
              <a:endParaRPr lang="en-US" dirty="0"/>
            </a:p>
          </p:txBody>
        </p:sp>
        <p:sp>
          <p:nvSpPr>
            <p:cNvPr id="61" name="Freeform 19"/>
            <p:cNvSpPr/>
            <p:nvPr/>
          </p:nvSpPr>
          <p:spPr bwMode="auto">
            <a:xfrm>
              <a:off x="5745345" y="3176"/>
              <a:ext cx="953704" cy="583783"/>
            </a:xfrm>
            <a:custGeom>
              <a:avLst/>
              <a:gdLst>
                <a:gd name="T0" fmla="*/ 25 w 495"/>
                <a:gd name="T1" fmla="*/ 0 h 303"/>
                <a:gd name="T2" fmla="*/ 0 w 495"/>
                <a:gd name="T3" fmla="*/ 15 h 303"/>
                <a:gd name="T4" fmla="*/ 495 w 495"/>
                <a:gd name="T5" fmla="*/ 303 h 303"/>
                <a:gd name="T6" fmla="*/ 495 w 495"/>
                <a:gd name="T7" fmla="*/ 0 h 303"/>
                <a:gd name="T8" fmla="*/ 25 w 495"/>
                <a:gd name="T9" fmla="*/ 0 h 303"/>
              </a:gdLst>
              <a:ahLst/>
              <a:cxnLst>
                <a:cxn ang="0">
                  <a:pos x="T0" y="T1"/>
                </a:cxn>
                <a:cxn ang="0">
                  <a:pos x="T2" y="T3"/>
                </a:cxn>
                <a:cxn ang="0">
                  <a:pos x="T4" y="T5"/>
                </a:cxn>
                <a:cxn ang="0">
                  <a:pos x="T6" y="T7"/>
                </a:cxn>
                <a:cxn ang="0">
                  <a:pos x="T8" y="T9"/>
                </a:cxn>
              </a:cxnLst>
              <a:rect l="0" t="0" r="r" b="b"/>
              <a:pathLst>
                <a:path w="495" h="303">
                  <a:moveTo>
                    <a:pt x="25" y="0"/>
                  </a:moveTo>
                  <a:lnTo>
                    <a:pt x="0" y="15"/>
                  </a:lnTo>
                  <a:lnTo>
                    <a:pt x="495" y="303"/>
                  </a:lnTo>
                  <a:lnTo>
                    <a:pt x="495" y="0"/>
                  </a:lnTo>
                  <a:lnTo>
                    <a:pt x="25" y="0"/>
                  </a:lnTo>
                  <a:close/>
                </a:path>
              </a:pathLst>
            </a:custGeom>
            <a:solidFill>
              <a:srgbClr val="BFE8CA"/>
            </a:solidFill>
            <a:ln w="0">
              <a:solidFill>
                <a:srgbClr val="BFE8CA"/>
              </a:solidFill>
              <a:prstDash val="solid"/>
              <a:round/>
            </a:ln>
          </p:spPr>
          <p:txBody>
            <a:bodyPr vert="horz" wrap="square" lIns="91440" tIns="45720" rIns="91440" bIns="45720" numCol="1" anchor="t" anchorCtr="0" compatLnSpc="1"/>
            <a:lstStyle/>
            <a:p>
              <a:endParaRPr lang="en-US" dirty="0"/>
            </a:p>
          </p:txBody>
        </p:sp>
        <p:sp>
          <p:nvSpPr>
            <p:cNvPr id="62" name="Freeform 20"/>
            <p:cNvSpPr/>
            <p:nvPr/>
          </p:nvSpPr>
          <p:spPr bwMode="auto">
            <a:xfrm>
              <a:off x="5745346" y="3174"/>
              <a:ext cx="48167" cy="28900"/>
            </a:xfrm>
            <a:custGeom>
              <a:avLst/>
              <a:gdLst>
                <a:gd name="T0" fmla="*/ 0 w 25"/>
                <a:gd name="T1" fmla="*/ 15 h 15"/>
                <a:gd name="T2" fmla="*/ 25 w 25"/>
                <a:gd name="T3" fmla="*/ 0 h 15"/>
                <a:gd name="T4" fmla="*/ 0 w 25"/>
                <a:gd name="T5" fmla="*/ 0 h 15"/>
                <a:gd name="T6" fmla="*/ 0 w 25"/>
                <a:gd name="T7" fmla="*/ 15 h 15"/>
              </a:gdLst>
              <a:ahLst/>
              <a:cxnLst>
                <a:cxn ang="0">
                  <a:pos x="T0" y="T1"/>
                </a:cxn>
                <a:cxn ang="0">
                  <a:pos x="T2" y="T3"/>
                </a:cxn>
                <a:cxn ang="0">
                  <a:pos x="T4" y="T5"/>
                </a:cxn>
                <a:cxn ang="0">
                  <a:pos x="T6" y="T7"/>
                </a:cxn>
              </a:cxnLst>
              <a:rect l="0" t="0" r="r" b="b"/>
              <a:pathLst>
                <a:path w="25" h="15">
                  <a:moveTo>
                    <a:pt x="0" y="15"/>
                  </a:moveTo>
                  <a:lnTo>
                    <a:pt x="25" y="0"/>
                  </a:lnTo>
                  <a:lnTo>
                    <a:pt x="0" y="0"/>
                  </a:lnTo>
                  <a:lnTo>
                    <a:pt x="0" y="15"/>
                  </a:lnTo>
                  <a:close/>
                </a:path>
              </a:pathLst>
            </a:custGeom>
            <a:solidFill>
              <a:srgbClr val="BFE9CA"/>
            </a:solidFill>
            <a:ln w="0">
              <a:solidFill>
                <a:srgbClr val="BFE9CA"/>
              </a:solidFill>
              <a:prstDash val="solid"/>
              <a:round/>
            </a:ln>
          </p:spPr>
          <p:txBody>
            <a:bodyPr vert="horz" wrap="square" lIns="91440" tIns="45720" rIns="91440" bIns="45720" numCol="1" anchor="t" anchorCtr="0" compatLnSpc="1"/>
            <a:lstStyle/>
            <a:p>
              <a:endParaRPr lang="en-US" dirty="0"/>
            </a:p>
          </p:txBody>
        </p:sp>
        <p:sp>
          <p:nvSpPr>
            <p:cNvPr id="63" name="Freeform 21"/>
            <p:cNvSpPr/>
            <p:nvPr/>
          </p:nvSpPr>
          <p:spPr bwMode="auto">
            <a:xfrm>
              <a:off x="4785862" y="32074"/>
              <a:ext cx="959484" cy="1105912"/>
            </a:xfrm>
            <a:custGeom>
              <a:avLst/>
              <a:gdLst>
                <a:gd name="T0" fmla="*/ 498 w 498"/>
                <a:gd name="T1" fmla="*/ 0 h 574"/>
                <a:gd name="T2" fmla="*/ 0 w 498"/>
                <a:gd name="T3" fmla="*/ 288 h 574"/>
                <a:gd name="T4" fmla="*/ 498 w 498"/>
                <a:gd name="T5" fmla="*/ 574 h 574"/>
                <a:gd name="T6" fmla="*/ 498 w 498"/>
                <a:gd name="T7" fmla="*/ 0 h 574"/>
              </a:gdLst>
              <a:ahLst/>
              <a:cxnLst>
                <a:cxn ang="0">
                  <a:pos x="T0" y="T1"/>
                </a:cxn>
                <a:cxn ang="0">
                  <a:pos x="T2" y="T3"/>
                </a:cxn>
                <a:cxn ang="0">
                  <a:pos x="T4" y="T5"/>
                </a:cxn>
                <a:cxn ang="0">
                  <a:pos x="T6" y="T7"/>
                </a:cxn>
              </a:cxnLst>
              <a:rect l="0" t="0" r="r" b="b"/>
              <a:pathLst>
                <a:path w="498" h="574">
                  <a:moveTo>
                    <a:pt x="498" y="0"/>
                  </a:moveTo>
                  <a:lnTo>
                    <a:pt x="0" y="288"/>
                  </a:lnTo>
                  <a:lnTo>
                    <a:pt x="498" y="574"/>
                  </a:lnTo>
                  <a:lnTo>
                    <a:pt x="498" y="0"/>
                  </a:lnTo>
                  <a:close/>
                </a:path>
              </a:pathLst>
            </a:custGeom>
            <a:solidFill>
              <a:srgbClr val="DFEFDF"/>
            </a:solidFill>
            <a:ln w="0">
              <a:solidFill>
                <a:srgbClr val="DFEFDF"/>
              </a:solidFill>
              <a:prstDash val="solid"/>
              <a:round/>
            </a:ln>
          </p:spPr>
          <p:txBody>
            <a:bodyPr vert="horz" wrap="square" lIns="91440" tIns="45720" rIns="91440" bIns="45720" numCol="1" anchor="t" anchorCtr="0" compatLnSpc="1"/>
            <a:lstStyle/>
            <a:p>
              <a:endParaRPr lang="en-US" dirty="0"/>
            </a:p>
          </p:txBody>
        </p:sp>
        <p:sp>
          <p:nvSpPr>
            <p:cNvPr id="64" name="Freeform 22"/>
            <p:cNvSpPr/>
            <p:nvPr/>
          </p:nvSpPr>
          <p:spPr bwMode="auto">
            <a:xfrm>
              <a:off x="4785862" y="3176"/>
              <a:ext cx="959484" cy="583783"/>
            </a:xfrm>
            <a:custGeom>
              <a:avLst/>
              <a:gdLst>
                <a:gd name="T0" fmla="*/ 0 w 498"/>
                <a:gd name="T1" fmla="*/ 303 h 303"/>
                <a:gd name="T2" fmla="*/ 498 w 498"/>
                <a:gd name="T3" fmla="*/ 15 h 303"/>
                <a:gd name="T4" fmla="*/ 471 w 498"/>
                <a:gd name="T5" fmla="*/ 0 h 303"/>
                <a:gd name="T6" fmla="*/ 0 w 498"/>
                <a:gd name="T7" fmla="*/ 0 h 303"/>
                <a:gd name="T8" fmla="*/ 0 w 498"/>
                <a:gd name="T9" fmla="*/ 303 h 303"/>
              </a:gdLst>
              <a:ahLst/>
              <a:cxnLst>
                <a:cxn ang="0">
                  <a:pos x="T0" y="T1"/>
                </a:cxn>
                <a:cxn ang="0">
                  <a:pos x="T2" y="T3"/>
                </a:cxn>
                <a:cxn ang="0">
                  <a:pos x="T4" y="T5"/>
                </a:cxn>
                <a:cxn ang="0">
                  <a:pos x="T6" y="T7"/>
                </a:cxn>
                <a:cxn ang="0">
                  <a:pos x="T8" y="T9"/>
                </a:cxn>
              </a:cxnLst>
              <a:rect l="0" t="0" r="r" b="b"/>
              <a:pathLst>
                <a:path w="498" h="303">
                  <a:moveTo>
                    <a:pt x="0" y="303"/>
                  </a:moveTo>
                  <a:lnTo>
                    <a:pt x="498" y="15"/>
                  </a:lnTo>
                  <a:lnTo>
                    <a:pt x="471" y="0"/>
                  </a:lnTo>
                  <a:lnTo>
                    <a:pt x="0" y="0"/>
                  </a:lnTo>
                  <a:lnTo>
                    <a:pt x="0" y="303"/>
                  </a:lnTo>
                  <a:close/>
                </a:path>
              </a:pathLst>
            </a:custGeom>
            <a:solidFill>
              <a:srgbClr val="E9F2E9"/>
            </a:solidFill>
            <a:ln w="0">
              <a:solidFill>
                <a:srgbClr val="E9F2E9"/>
              </a:solidFill>
              <a:prstDash val="solid"/>
              <a:round/>
            </a:ln>
          </p:spPr>
          <p:txBody>
            <a:bodyPr vert="horz" wrap="square" lIns="91440" tIns="45720" rIns="91440" bIns="45720" numCol="1" anchor="t" anchorCtr="0" compatLnSpc="1"/>
            <a:lstStyle/>
            <a:p>
              <a:endParaRPr lang="en-US" dirty="0"/>
            </a:p>
          </p:txBody>
        </p:sp>
        <p:sp>
          <p:nvSpPr>
            <p:cNvPr id="65" name="Freeform 24"/>
            <p:cNvSpPr/>
            <p:nvPr/>
          </p:nvSpPr>
          <p:spPr bwMode="auto">
            <a:xfrm>
              <a:off x="3828303" y="32074"/>
              <a:ext cx="957559" cy="1105912"/>
            </a:xfrm>
            <a:custGeom>
              <a:avLst/>
              <a:gdLst>
                <a:gd name="T0" fmla="*/ 0 w 497"/>
                <a:gd name="T1" fmla="*/ 574 h 574"/>
                <a:gd name="T2" fmla="*/ 497 w 497"/>
                <a:gd name="T3" fmla="*/ 288 h 574"/>
                <a:gd name="T4" fmla="*/ 0 w 497"/>
                <a:gd name="T5" fmla="*/ 0 h 574"/>
                <a:gd name="T6" fmla="*/ 0 w 497"/>
                <a:gd name="T7" fmla="*/ 574 h 574"/>
              </a:gdLst>
              <a:ahLst/>
              <a:cxnLst>
                <a:cxn ang="0">
                  <a:pos x="T0" y="T1"/>
                </a:cxn>
                <a:cxn ang="0">
                  <a:pos x="T2" y="T3"/>
                </a:cxn>
                <a:cxn ang="0">
                  <a:pos x="T4" y="T5"/>
                </a:cxn>
                <a:cxn ang="0">
                  <a:pos x="T6" y="T7"/>
                </a:cxn>
              </a:cxnLst>
              <a:rect l="0" t="0" r="r" b="b"/>
              <a:pathLst>
                <a:path w="497" h="574">
                  <a:moveTo>
                    <a:pt x="0" y="574"/>
                  </a:moveTo>
                  <a:lnTo>
                    <a:pt x="497" y="288"/>
                  </a:lnTo>
                  <a:lnTo>
                    <a:pt x="0" y="0"/>
                  </a:lnTo>
                  <a:lnTo>
                    <a:pt x="0" y="574"/>
                  </a:lnTo>
                  <a:close/>
                </a:path>
              </a:pathLst>
            </a:custGeom>
            <a:solidFill>
              <a:srgbClr val="EBF2E9"/>
            </a:solidFill>
            <a:ln w="0">
              <a:solidFill>
                <a:srgbClr val="EBF2E9"/>
              </a:solidFill>
              <a:prstDash val="solid"/>
              <a:round/>
            </a:ln>
          </p:spPr>
          <p:txBody>
            <a:bodyPr vert="horz" wrap="square" lIns="91440" tIns="45720" rIns="91440" bIns="45720" numCol="1" anchor="t" anchorCtr="0" compatLnSpc="1"/>
            <a:lstStyle/>
            <a:p>
              <a:endParaRPr lang="en-US" dirty="0"/>
            </a:p>
          </p:txBody>
        </p:sp>
        <p:sp>
          <p:nvSpPr>
            <p:cNvPr id="66" name="Freeform 25"/>
            <p:cNvSpPr/>
            <p:nvPr/>
          </p:nvSpPr>
          <p:spPr bwMode="auto">
            <a:xfrm>
              <a:off x="3828303" y="3174"/>
              <a:ext cx="52020" cy="28900"/>
            </a:xfrm>
            <a:custGeom>
              <a:avLst/>
              <a:gdLst>
                <a:gd name="T0" fmla="*/ 0 w 27"/>
                <a:gd name="T1" fmla="*/ 15 h 15"/>
                <a:gd name="T2" fmla="*/ 27 w 27"/>
                <a:gd name="T3" fmla="*/ 0 h 15"/>
                <a:gd name="T4" fmla="*/ 0 w 27"/>
                <a:gd name="T5" fmla="*/ 0 h 15"/>
                <a:gd name="T6" fmla="*/ 0 w 27"/>
                <a:gd name="T7" fmla="*/ 15 h 15"/>
              </a:gdLst>
              <a:ahLst/>
              <a:cxnLst>
                <a:cxn ang="0">
                  <a:pos x="T0" y="T1"/>
                </a:cxn>
                <a:cxn ang="0">
                  <a:pos x="T2" y="T3"/>
                </a:cxn>
                <a:cxn ang="0">
                  <a:pos x="T4" y="T5"/>
                </a:cxn>
                <a:cxn ang="0">
                  <a:pos x="T6" y="T7"/>
                </a:cxn>
              </a:cxnLst>
              <a:rect l="0" t="0" r="r" b="b"/>
              <a:pathLst>
                <a:path w="27" h="15">
                  <a:moveTo>
                    <a:pt x="0" y="15"/>
                  </a:moveTo>
                  <a:lnTo>
                    <a:pt x="27" y="0"/>
                  </a:lnTo>
                  <a:lnTo>
                    <a:pt x="0" y="0"/>
                  </a:lnTo>
                  <a:lnTo>
                    <a:pt x="0" y="15"/>
                  </a:lnTo>
                  <a:close/>
                </a:path>
              </a:pathLst>
            </a:custGeom>
            <a:solidFill>
              <a:srgbClr val="DDF0E2"/>
            </a:solidFill>
            <a:ln w="0">
              <a:solidFill>
                <a:srgbClr val="DDF0E2"/>
              </a:solidFill>
              <a:prstDash val="solid"/>
              <a:round/>
            </a:ln>
          </p:spPr>
          <p:txBody>
            <a:bodyPr vert="horz" wrap="square" lIns="91440" tIns="45720" rIns="91440" bIns="45720" numCol="1" anchor="t" anchorCtr="0" compatLnSpc="1"/>
            <a:lstStyle/>
            <a:p>
              <a:endParaRPr lang="en-US" dirty="0"/>
            </a:p>
          </p:txBody>
        </p:sp>
        <p:sp>
          <p:nvSpPr>
            <p:cNvPr id="67" name="Freeform 27"/>
            <p:cNvSpPr/>
            <p:nvPr/>
          </p:nvSpPr>
          <p:spPr bwMode="auto">
            <a:xfrm>
              <a:off x="2870746" y="586957"/>
              <a:ext cx="957559" cy="1105912"/>
            </a:xfrm>
            <a:custGeom>
              <a:avLst/>
              <a:gdLst>
                <a:gd name="T0" fmla="*/ 0 w 497"/>
                <a:gd name="T1" fmla="*/ 574 h 574"/>
                <a:gd name="T2" fmla="*/ 497 w 497"/>
                <a:gd name="T3" fmla="*/ 286 h 574"/>
                <a:gd name="T4" fmla="*/ 0 w 497"/>
                <a:gd name="T5" fmla="*/ 0 h 574"/>
                <a:gd name="T6" fmla="*/ 0 w 497"/>
                <a:gd name="T7" fmla="*/ 574 h 574"/>
              </a:gdLst>
              <a:ahLst/>
              <a:cxnLst>
                <a:cxn ang="0">
                  <a:pos x="T0" y="T1"/>
                </a:cxn>
                <a:cxn ang="0">
                  <a:pos x="T2" y="T3"/>
                </a:cxn>
                <a:cxn ang="0">
                  <a:pos x="T4" y="T5"/>
                </a:cxn>
                <a:cxn ang="0">
                  <a:pos x="T6" y="T7"/>
                </a:cxn>
              </a:cxnLst>
              <a:rect l="0" t="0" r="r" b="b"/>
              <a:pathLst>
                <a:path w="497" h="574">
                  <a:moveTo>
                    <a:pt x="0" y="574"/>
                  </a:moveTo>
                  <a:lnTo>
                    <a:pt x="497" y="286"/>
                  </a:lnTo>
                  <a:lnTo>
                    <a:pt x="0" y="0"/>
                  </a:lnTo>
                  <a:lnTo>
                    <a:pt x="0" y="574"/>
                  </a:lnTo>
                  <a:close/>
                </a:path>
              </a:pathLst>
            </a:custGeom>
            <a:solidFill>
              <a:srgbClr val="A3E2A1"/>
            </a:solidFill>
            <a:ln w="0">
              <a:solidFill>
                <a:srgbClr val="A3E2A1"/>
              </a:solidFill>
              <a:prstDash val="solid"/>
              <a:round/>
            </a:ln>
          </p:spPr>
          <p:txBody>
            <a:bodyPr vert="horz" wrap="square" lIns="91440" tIns="45720" rIns="91440" bIns="45720" numCol="1" anchor="t" anchorCtr="0" compatLnSpc="1"/>
            <a:lstStyle/>
            <a:p>
              <a:endParaRPr lang="en-US" dirty="0"/>
            </a:p>
          </p:txBody>
        </p:sp>
        <p:sp>
          <p:nvSpPr>
            <p:cNvPr id="68" name="Freeform 28"/>
            <p:cNvSpPr/>
            <p:nvPr/>
          </p:nvSpPr>
          <p:spPr bwMode="auto">
            <a:xfrm>
              <a:off x="2870746" y="32074"/>
              <a:ext cx="957559" cy="1105912"/>
            </a:xfrm>
            <a:custGeom>
              <a:avLst/>
              <a:gdLst>
                <a:gd name="T0" fmla="*/ 497 w 497"/>
                <a:gd name="T1" fmla="*/ 0 h 574"/>
                <a:gd name="T2" fmla="*/ 0 w 497"/>
                <a:gd name="T3" fmla="*/ 288 h 574"/>
                <a:gd name="T4" fmla="*/ 497 w 497"/>
                <a:gd name="T5" fmla="*/ 574 h 574"/>
                <a:gd name="T6" fmla="*/ 497 w 497"/>
                <a:gd name="T7" fmla="*/ 0 h 574"/>
              </a:gdLst>
              <a:ahLst/>
              <a:cxnLst>
                <a:cxn ang="0">
                  <a:pos x="T0" y="T1"/>
                </a:cxn>
                <a:cxn ang="0">
                  <a:pos x="T2" y="T3"/>
                </a:cxn>
                <a:cxn ang="0">
                  <a:pos x="T4" y="T5"/>
                </a:cxn>
                <a:cxn ang="0">
                  <a:pos x="T6" y="T7"/>
                </a:cxn>
              </a:cxnLst>
              <a:rect l="0" t="0" r="r" b="b"/>
              <a:pathLst>
                <a:path w="497" h="574">
                  <a:moveTo>
                    <a:pt x="497" y="0"/>
                  </a:moveTo>
                  <a:lnTo>
                    <a:pt x="0" y="288"/>
                  </a:lnTo>
                  <a:lnTo>
                    <a:pt x="497" y="574"/>
                  </a:lnTo>
                  <a:lnTo>
                    <a:pt x="497" y="0"/>
                  </a:lnTo>
                  <a:close/>
                </a:path>
              </a:pathLst>
            </a:custGeom>
            <a:solidFill>
              <a:srgbClr val="CFEDCF"/>
            </a:solidFill>
            <a:ln w="0">
              <a:solidFill>
                <a:srgbClr val="CFEDCF"/>
              </a:solidFill>
              <a:prstDash val="solid"/>
              <a:round/>
            </a:ln>
          </p:spPr>
          <p:txBody>
            <a:bodyPr vert="horz" wrap="square" lIns="91440" tIns="45720" rIns="91440" bIns="45720" numCol="1" anchor="t" anchorCtr="0" compatLnSpc="1"/>
            <a:lstStyle/>
            <a:p>
              <a:endParaRPr lang="en-US" dirty="0"/>
            </a:p>
          </p:txBody>
        </p:sp>
        <p:sp>
          <p:nvSpPr>
            <p:cNvPr id="69" name="Freeform 30"/>
            <p:cNvSpPr/>
            <p:nvPr/>
          </p:nvSpPr>
          <p:spPr bwMode="auto">
            <a:xfrm>
              <a:off x="1915117" y="1137986"/>
              <a:ext cx="955631" cy="1105912"/>
            </a:xfrm>
            <a:custGeom>
              <a:avLst/>
              <a:gdLst>
                <a:gd name="T0" fmla="*/ 0 w 496"/>
                <a:gd name="T1" fmla="*/ 574 h 574"/>
                <a:gd name="T2" fmla="*/ 496 w 496"/>
                <a:gd name="T3" fmla="*/ 288 h 574"/>
                <a:gd name="T4" fmla="*/ 0 w 496"/>
                <a:gd name="T5" fmla="*/ 0 h 574"/>
                <a:gd name="T6" fmla="*/ 0 w 496"/>
                <a:gd name="T7" fmla="*/ 574 h 574"/>
              </a:gdLst>
              <a:ahLst/>
              <a:cxnLst>
                <a:cxn ang="0">
                  <a:pos x="T0" y="T1"/>
                </a:cxn>
                <a:cxn ang="0">
                  <a:pos x="T2" y="T3"/>
                </a:cxn>
                <a:cxn ang="0">
                  <a:pos x="T4" y="T5"/>
                </a:cxn>
                <a:cxn ang="0">
                  <a:pos x="T6" y="T7"/>
                </a:cxn>
              </a:cxnLst>
              <a:rect l="0" t="0" r="r" b="b"/>
              <a:pathLst>
                <a:path w="496" h="574">
                  <a:moveTo>
                    <a:pt x="0" y="574"/>
                  </a:moveTo>
                  <a:lnTo>
                    <a:pt x="496" y="288"/>
                  </a:lnTo>
                  <a:lnTo>
                    <a:pt x="0" y="0"/>
                  </a:lnTo>
                  <a:lnTo>
                    <a:pt x="0" y="574"/>
                  </a:lnTo>
                  <a:close/>
                </a:path>
              </a:pathLst>
            </a:custGeom>
            <a:solidFill>
              <a:srgbClr val="A1DB90"/>
            </a:solidFill>
            <a:ln w="0">
              <a:solidFill>
                <a:srgbClr val="A1DB90"/>
              </a:solidFill>
              <a:prstDash val="solid"/>
              <a:round/>
            </a:ln>
          </p:spPr>
          <p:txBody>
            <a:bodyPr vert="horz" wrap="square" lIns="91440" tIns="45720" rIns="91440" bIns="45720" numCol="1" anchor="t" anchorCtr="0" compatLnSpc="1"/>
            <a:lstStyle/>
            <a:p>
              <a:endParaRPr lang="en-US" dirty="0"/>
            </a:p>
          </p:txBody>
        </p:sp>
        <p:sp>
          <p:nvSpPr>
            <p:cNvPr id="70" name="Freeform 31"/>
            <p:cNvSpPr/>
            <p:nvPr/>
          </p:nvSpPr>
          <p:spPr bwMode="auto">
            <a:xfrm>
              <a:off x="1915117" y="586957"/>
              <a:ext cx="955631" cy="1105912"/>
            </a:xfrm>
            <a:custGeom>
              <a:avLst/>
              <a:gdLst>
                <a:gd name="T0" fmla="*/ 496 w 496"/>
                <a:gd name="T1" fmla="*/ 0 h 574"/>
                <a:gd name="T2" fmla="*/ 0 w 496"/>
                <a:gd name="T3" fmla="*/ 286 h 574"/>
                <a:gd name="T4" fmla="*/ 496 w 496"/>
                <a:gd name="T5" fmla="*/ 574 h 574"/>
                <a:gd name="T6" fmla="*/ 496 w 496"/>
                <a:gd name="T7" fmla="*/ 0 h 574"/>
              </a:gdLst>
              <a:ahLst/>
              <a:cxnLst>
                <a:cxn ang="0">
                  <a:pos x="T0" y="T1"/>
                </a:cxn>
                <a:cxn ang="0">
                  <a:pos x="T2" y="T3"/>
                </a:cxn>
                <a:cxn ang="0">
                  <a:pos x="T4" y="T5"/>
                </a:cxn>
                <a:cxn ang="0">
                  <a:pos x="T6" y="T7"/>
                </a:cxn>
              </a:cxnLst>
              <a:rect l="0" t="0" r="r" b="b"/>
              <a:pathLst>
                <a:path w="496" h="574">
                  <a:moveTo>
                    <a:pt x="496" y="0"/>
                  </a:moveTo>
                  <a:lnTo>
                    <a:pt x="0" y="286"/>
                  </a:lnTo>
                  <a:lnTo>
                    <a:pt x="496" y="574"/>
                  </a:lnTo>
                  <a:lnTo>
                    <a:pt x="496" y="0"/>
                  </a:lnTo>
                  <a:close/>
                </a:path>
              </a:pathLst>
            </a:custGeom>
            <a:solidFill>
              <a:srgbClr val="B6E6AF"/>
            </a:solidFill>
            <a:ln w="0">
              <a:solidFill>
                <a:srgbClr val="B6E6AF"/>
              </a:solidFill>
              <a:prstDash val="solid"/>
              <a:round/>
            </a:ln>
          </p:spPr>
          <p:txBody>
            <a:bodyPr vert="horz" wrap="square" lIns="91440" tIns="45720" rIns="91440" bIns="45720" numCol="1" anchor="t" anchorCtr="0" compatLnSpc="1"/>
            <a:lstStyle/>
            <a:p>
              <a:endParaRPr lang="en-US" dirty="0"/>
            </a:p>
          </p:txBody>
        </p:sp>
        <p:sp>
          <p:nvSpPr>
            <p:cNvPr id="71" name="Freeform 32"/>
            <p:cNvSpPr/>
            <p:nvPr/>
          </p:nvSpPr>
          <p:spPr bwMode="auto">
            <a:xfrm>
              <a:off x="1915117" y="3176"/>
              <a:ext cx="955631" cy="583783"/>
            </a:xfrm>
            <a:custGeom>
              <a:avLst/>
              <a:gdLst>
                <a:gd name="T0" fmla="*/ 27 w 496"/>
                <a:gd name="T1" fmla="*/ 0 h 303"/>
                <a:gd name="T2" fmla="*/ 0 w 496"/>
                <a:gd name="T3" fmla="*/ 15 h 303"/>
                <a:gd name="T4" fmla="*/ 496 w 496"/>
                <a:gd name="T5" fmla="*/ 303 h 303"/>
                <a:gd name="T6" fmla="*/ 496 w 496"/>
                <a:gd name="T7" fmla="*/ 0 h 303"/>
                <a:gd name="T8" fmla="*/ 27 w 496"/>
                <a:gd name="T9" fmla="*/ 0 h 303"/>
              </a:gdLst>
              <a:ahLst/>
              <a:cxnLst>
                <a:cxn ang="0">
                  <a:pos x="T0" y="T1"/>
                </a:cxn>
                <a:cxn ang="0">
                  <a:pos x="T2" y="T3"/>
                </a:cxn>
                <a:cxn ang="0">
                  <a:pos x="T4" y="T5"/>
                </a:cxn>
                <a:cxn ang="0">
                  <a:pos x="T6" y="T7"/>
                </a:cxn>
                <a:cxn ang="0">
                  <a:pos x="T8" y="T9"/>
                </a:cxn>
              </a:cxnLst>
              <a:rect l="0" t="0" r="r" b="b"/>
              <a:pathLst>
                <a:path w="496" h="303">
                  <a:moveTo>
                    <a:pt x="27" y="0"/>
                  </a:moveTo>
                  <a:lnTo>
                    <a:pt x="0" y="15"/>
                  </a:lnTo>
                  <a:lnTo>
                    <a:pt x="496" y="303"/>
                  </a:lnTo>
                  <a:lnTo>
                    <a:pt x="496" y="0"/>
                  </a:lnTo>
                  <a:lnTo>
                    <a:pt x="27" y="0"/>
                  </a:lnTo>
                  <a:close/>
                </a:path>
              </a:pathLst>
            </a:custGeom>
            <a:solidFill>
              <a:srgbClr val="B3E8B8"/>
            </a:solidFill>
            <a:ln w="0">
              <a:solidFill>
                <a:srgbClr val="B3E8B8"/>
              </a:solidFill>
              <a:prstDash val="solid"/>
              <a:round/>
            </a:ln>
          </p:spPr>
          <p:txBody>
            <a:bodyPr vert="horz" wrap="square" lIns="91440" tIns="45720" rIns="91440" bIns="45720" numCol="1" anchor="t" anchorCtr="0" compatLnSpc="1"/>
            <a:lstStyle/>
            <a:p>
              <a:endParaRPr lang="en-US" dirty="0"/>
            </a:p>
          </p:txBody>
        </p:sp>
        <p:sp>
          <p:nvSpPr>
            <p:cNvPr id="72" name="Freeform 33"/>
            <p:cNvSpPr/>
            <p:nvPr/>
          </p:nvSpPr>
          <p:spPr bwMode="auto">
            <a:xfrm>
              <a:off x="1915115" y="3174"/>
              <a:ext cx="52020" cy="28900"/>
            </a:xfrm>
            <a:custGeom>
              <a:avLst/>
              <a:gdLst>
                <a:gd name="T0" fmla="*/ 0 w 27"/>
                <a:gd name="T1" fmla="*/ 15 h 15"/>
                <a:gd name="T2" fmla="*/ 27 w 27"/>
                <a:gd name="T3" fmla="*/ 0 h 15"/>
                <a:gd name="T4" fmla="*/ 0 w 27"/>
                <a:gd name="T5" fmla="*/ 0 h 15"/>
                <a:gd name="T6" fmla="*/ 0 w 27"/>
                <a:gd name="T7" fmla="*/ 15 h 15"/>
              </a:gdLst>
              <a:ahLst/>
              <a:cxnLst>
                <a:cxn ang="0">
                  <a:pos x="T0" y="T1"/>
                </a:cxn>
                <a:cxn ang="0">
                  <a:pos x="T2" y="T3"/>
                </a:cxn>
                <a:cxn ang="0">
                  <a:pos x="T4" y="T5"/>
                </a:cxn>
                <a:cxn ang="0">
                  <a:pos x="T6" y="T7"/>
                </a:cxn>
              </a:cxnLst>
              <a:rect l="0" t="0" r="r" b="b"/>
              <a:pathLst>
                <a:path w="27" h="15">
                  <a:moveTo>
                    <a:pt x="0" y="15"/>
                  </a:moveTo>
                  <a:lnTo>
                    <a:pt x="27" y="0"/>
                  </a:lnTo>
                  <a:lnTo>
                    <a:pt x="0" y="0"/>
                  </a:lnTo>
                  <a:lnTo>
                    <a:pt x="0" y="15"/>
                  </a:lnTo>
                  <a:close/>
                </a:path>
              </a:pathLst>
            </a:custGeom>
            <a:solidFill>
              <a:srgbClr val="89DF95"/>
            </a:solidFill>
            <a:ln w="0">
              <a:solidFill>
                <a:srgbClr val="89DF95"/>
              </a:solidFill>
              <a:prstDash val="solid"/>
              <a:round/>
            </a:ln>
          </p:spPr>
          <p:txBody>
            <a:bodyPr vert="horz" wrap="square" lIns="91440" tIns="45720" rIns="91440" bIns="45720" numCol="1" anchor="t" anchorCtr="0" compatLnSpc="1"/>
            <a:lstStyle/>
            <a:p>
              <a:endParaRPr lang="en-US" dirty="0"/>
            </a:p>
          </p:txBody>
        </p:sp>
        <p:sp>
          <p:nvSpPr>
            <p:cNvPr id="73" name="Freeform 35"/>
            <p:cNvSpPr/>
            <p:nvPr/>
          </p:nvSpPr>
          <p:spPr bwMode="auto">
            <a:xfrm>
              <a:off x="957558" y="1137986"/>
              <a:ext cx="957559" cy="1105912"/>
            </a:xfrm>
            <a:custGeom>
              <a:avLst/>
              <a:gdLst>
                <a:gd name="T0" fmla="*/ 497 w 497"/>
                <a:gd name="T1" fmla="*/ 0 h 574"/>
                <a:gd name="T2" fmla="*/ 0 w 497"/>
                <a:gd name="T3" fmla="*/ 288 h 574"/>
                <a:gd name="T4" fmla="*/ 497 w 497"/>
                <a:gd name="T5" fmla="*/ 574 h 574"/>
                <a:gd name="T6" fmla="*/ 497 w 497"/>
                <a:gd name="T7" fmla="*/ 0 h 574"/>
              </a:gdLst>
              <a:ahLst/>
              <a:cxnLst>
                <a:cxn ang="0">
                  <a:pos x="T0" y="T1"/>
                </a:cxn>
                <a:cxn ang="0">
                  <a:pos x="T2" y="T3"/>
                </a:cxn>
                <a:cxn ang="0">
                  <a:pos x="T4" y="T5"/>
                </a:cxn>
                <a:cxn ang="0">
                  <a:pos x="T6" y="T7"/>
                </a:cxn>
              </a:cxnLst>
              <a:rect l="0" t="0" r="r" b="b"/>
              <a:pathLst>
                <a:path w="497" h="574">
                  <a:moveTo>
                    <a:pt x="497" y="0"/>
                  </a:moveTo>
                  <a:lnTo>
                    <a:pt x="0" y="288"/>
                  </a:lnTo>
                  <a:lnTo>
                    <a:pt x="497" y="574"/>
                  </a:lnTo>
                  <a:lnTo>
                    <a:pt x="497" y="0"/>
                  </a:lnTo>
                  <a:close/>
                </a:path>
              </a:pathLst>
            </a:custGeom>
            <a:solidFill>
              <a:srgbClr val="56993D"/>
            </a:solidFill>
            <a:ln w="0">
              <a:solidFill>
                <a:srgbClr val="56993D"/>
              </a:solidFill>
              <a:prstDash val="solid"/>
              <a:round/>
            </a:ln>
          </p:spPr>
          <p:txBody>
            <a:bodyPr vert="horz" wrap="square" lIns="91440" tIns="45720" rIns="91440" bIns="45720" numCol="1" anchor="t" anchorCtr="0" compatLnSpc="1"/>
            <a:lstStyle/>
            <a:p>
              <a:endParaRPr lang="en-US" dirty="0"/>
            </a:p>
          </p:txBody>
        </p:sp>
        <p:sp>
          <p:nvSpPr>
            <p:cNvPr id="74" name="Freeform 36"/>
            <p:cNvSpPr/>
            <p:nvPr/>
          </p:nvSpPr>
          <p:spPr bwMode="auto">
            <a:xfrm>
              <a:off x="957558" y="586957"/>
              <a:ext cx="957559" cy="1105912"/>
            </a:xfrm>
            <a:custGeom>
              <a:avLst/>
              <a:gdLst>
                <a:gd name="T0" fmla="*/ 0 w 497"/>
                <a:gd name="T1" fmla="*/ 574 h 574"/>
                <a:gd name="T2" fmla="*/ 497 w 497"/>
                <a:gd name="T3" fmla="*/ 286 h 574"/>
                <a:gd name="T4" fmla="*/ 0 w 497"/>
                <a:gd name="T5" fmla="*/ 0 h 574"/>
                <a:gd name="T6" fmla="*/ 0 w 497"/>
                <a:gd name="T7" fmla="*/ 574 h 574"/>
              </a:gdLst>
              <a:ahLst/>
              <a:cxnLst>
                <a:cxn ang="0">
                  <a:pos x="T0" y="T1"/>
                </a:cxn>
                <a:cxn ang="0">
                  <a:pos x="T2" y="T3"/>
                </a:cxn>
                <a:cxn ang="0">
                  <a:pos x="T4" y="T5"/>
                </a:cxn>
                <a:cxn ang="0">
                  <a:pos x="T6" y="T7"/>
                </a:cxn>
              </a:cxnLst>
              <a:rect l="0" t="0" r="r" b="b"/>
              <a:pathLst>
                <a:path w="497" h="574">
                  <a:moveTo>
                    <a:pt x="0" y="574"/>
                  </a:moveTo>
                  <a:lnTo>
                    <a:pt x="497" y="286"/>
                  </a:lnTo>
                  <a:lnTo>
                    <a:pt x="0" y="0"/>
                  </a:lnTo>
                  <a:lnTo>
                    <a:pt x="0" y="574"/>
                  </a:lnTo>
                  <a:close/>
                </a:path>
              </a:pathLst>
            </a:custGeom>
            <a:solidFill>
              <a:srgbClr val="4D9038"/>
            </a:solidFill>
            <a:ln w="0">
              <a:solidFill>
                <a:srgbClr val="4D9038"/>
              </a:solidFill>
              <a:prstDash val="solid"/>
              <a:round/>
            </a:ln>
          </p:spPr>
          <p:txBody>
            <a:bodyPr vert="horz" wrap="square" lIns="91440" tIns="45720" rIns="91440" bIns="45720" numCol="1" anchor="t" anchorCtr="0" compatLnSpc="1"/>
            <a:lstStyle/>
            <a:p>
              <a:endParaRPr lang="en-US" dirty="0"/>
            </a:p>
          </p:txBody>
        </p:sp>
        <p:sp>
          <p:nvSpPr>
            <p:cNvPr id="75" name="Freeform 37"/>
            <p:cNvSpPr/>
            <p:nvPr/>
          </p:nvSpPr>
          <p:spPr bwMode="auto">
            <a:xfrm>
              <a:off x="957558" y="32074"/>
              <a:ext cx="957559" cy="1105912"/>
            </a:xfrm>
            <a:custGeom>
              <a:avLst/>
              <a:gdLst>
                <a:gd name="T0" fmla="*/ 497 w 497"/>
                <a:gd name="T1" fmla="*/ 0 h 574"/>
                <a:gd name="T2" fmla="*/ 0 w 497"/>
                <a:gd name="T3" fmla="*/ 288 h 574"/>
                <a:gd name="T4" fmla="*/ 497 w 497"/>
                <a:gd name="T5" fmla="*/ 574 h 574"/>
                <a:gd name="T6" fmla="*/ 497 w 497"/>
                <a:gd name="T7" fmla="*/ 0 h 574"/>
              </a:gdLst>
              <a:ahLst/>
              <a:cxnLst>
                <a:cxn ang="0">
                  <a:pos x="T0" y="T1"/>
                </a:cxn>
                <a:cxn ang="0">
                  <a:pos x="T2" y="T3"/>
                </a:cxn>
                <a:cxn ang="0">
                  <a:pos x="T4" y="T5"/>
                </a:cxn>
                <a:cxn ang="0">
                  <a:pos x="T6" y="T7"/>
                </a:cxn>
              </a:cxnLst>
              <a:rect l="0" t="0" r="r" b="b"/>
              <a:pathLst>
                <a:path w="497" h="574">
                  <a:moveTo>
                    <a:pt x="497" y="0"/>
                  </a:moveTo>
                  <a:lnTo>
                    <a:pt x="0" y="288"/>
                  </a:lnTo>
                  <a:lnTo>
                    <a:pt x="497" y="574"/>
                  </a:lnTo>
                  <a:lnTo>
                    <a:pt x="497" y="0"/>
                  </a:lnTo>
                  <a:close/>
                </a:path>
              </a:pathLst>
            </a:custGeom>
            <a:solidFill>
              <a:srgbClr val="54AC49"/>
            </a:solidFill>
            <a:ln w="0">
              <a:solidFill>
                <a:srgbClr val="54AC49"/>
              </a:solidFill>
              <a:prstDash val="solid"/>
              <a:round/>
            </a:ln>
          </p:spPr>
          <p:txBody>
            <a:bodyPr vert="horz" wrap="square" lIns="91440" tIns="45720" rIns="91440" bIns="45720" numCol="1" anchor="t" anchorCtr="0" compatLnSpc="1"/>
            <a:lstStyle/>
            <a:p>
              <a:endParaRPr lang="en-US" dirty="0"/>
            </a:p>
          </p:txBody>
        </p:sp>
        <p:sp>
          <p:nvSpPr>
            <p:cNvPr id="76" name="Freeform 38"/>
            <p:cNvSpPr/>
            <p:nvPr/>
          </p:nvSpPr>
          <p:spPr bwMode="auto">
            <a:xfrm>
              <a:off x="957558" y="3176"/>
              <a:ext cx="957559" cy="583783"/>
            </a:xfrm>
            <a:custGeom>
              <a:avLst/>
              <a:gdLst>
                <a:gd name="T0" fmla="*/ 0 w 497"/>
                <a:gd name="T1" fmla="*/ 303 h 303"/>
                <a:gd name="T2" fmla="*/ 497 w 497"/>
                <a:gd name="T3" fmla="*/ 15 h 303"/>
                <a:gd name="T4" fmla="*/ 471 w 497"/>
                <a:gd name="T5" fmla="*/ 0 h 303"/>
                <a:gd name="T6" fmla="*/ 0 w 497"/>
                <a:gd name="T7" fmla="*/ 0 h 303"/>
                <a:gd name="T8" fmla="*/ 0 w 497"/>
                <a:gd name="T9" fmla="*/ 303 h 303"/>
              </a:gdLst>
              <a:ahLst/>
              <a:cxnLst>
                <a:cxn ang="0">
                  <a:pos x="T0" y="T1"/>
                </a:cxn>
                <a:cxn ang="0">
                  <a:pos x="T2" y="T3"/>
                </a:cxn>
                <a:cxn ang="0">
                  <a:pos x="T4" y="T5"/>
                </a:cxn>
                <a:cxn ang="0">
                  <a:pos x="T6" y="T7"/>
                </a:cxn>
                <a:cxn ang="0">
                  <a:pos x="T8" y="T9"/>
                </a:cxn>
              </a:cxnLst>
              <a:rect l="0" t="0" r="r" b="b"/>
              <a:pathLst>
                <a:path w="497" h="303">
                  <a:moveTo>
                    <a:pt x="0" y="303"/>
                  </a:moveTo>
                  <a:lnTo>
                    <a:pt x="497" y="15"/>
                  </a:lnTo>
                  <a:lnTo>
                    <a:pt x="471" y="0"/>
                  </a:lnTo>
                  <a:lnTo>
                    <a:pt x="0" y="0"/>
                  </a:lnTo>
                  <a:lnTo>
                    <a:pt x="0" y="303"/>
                  </a:lnTo>
                  <a:close/>
                </a:path>
              </a:pathLst>
            </a:custGeom>
            <a:solidFill>
              <a:srgbClr val="50AF4B"/>
            </a:solidFill>
            <a:ln w="0">
              <a:solidFill>
                <a:srgbClr val="50AF4B"/>
              </a:solidFill>
              <a:prstDash val="solid"/>
              <a:round/>
            </a:ln>
          </p:spPr>
          <p:txBody>
            <a:bodyPr vert="horz" wrap="square" lIns="91440" tIns="45720" rIns="91440" bIns="45720" numCol="1" anchor="t" anchorCtr="0" compatLnSpc="1"/>
            <a:lstStyle/>
            <a:p>
              <a:endParaRPr lang="en-US" dirty="0"/>
            </a:p>
          </p:txBody>
        </p:sp>
        <p:sp>
          <p:nvSpPr>
            <p:cNvPr id="77" name="Freeform 39"/>
            <p:cNvSpPr/>
            <p:nvPr/>
          </p:nvSpPr>
          <p:spPr bwMode="auto">
            <a:xfrm>
              <a:off x="1865020" y="3174"/>
              <a:ext cx="50095" cy="28900"/>
            </a:xfrm>
            <a:custGeom>
              <a:avLst/>
              <a:gdLst>
                <a:gd name="T0" fmla="*/ 0 w 26"/>
                <a:gd name="T1" fmla="*/ 0 h 15"/>
                <a:gd name="T2" fmla="*/ 26 w 26"/>
                <a:gd name="T3" fmla="*/ 15 h 15"/>
                <a:gd name="T4" fmla="*/ 26 w 26"/>
                <a:gd name="T5" fmla="*/ 0 h 15"/>
                <a:gd name="T6" fmla="*/ 0 w 26"/>
                <a:gd name="T7" fmla="*/ 0 h 15"/>
              </a:gdLst>
              <a:ahLst/>
              <a:cxnLst>
                <a:cxn ang="0">
                  <a:pos x="T0" y="T1"/>
                </a:cxn>
                <a:cxn ang="0">
                  <a:pos x="T2" y="T3"/>
                </a:cxn>
                <a:cxn ang="0">
                  <a:pos x="T4" y="T5"/>
                </a:cxn>
                <a:cxn ang="0">
                  <a:pos x="T6" y="T7"/>
                </a:cxn>
              </a:cxnLst>
              <a:rect l="0" t="0" r="r" b="b"/>
              <a:pathLst>
                <a:path w="26" h="15">
                  <a:moveTo>
                    <a:pt x="0" y="0"/>
                  </a:moveTo>
                  <a:lnTo>
                    <a:pt x="26" y="15"/>
                  </a:lnTo>
                  <a:lnTo>
                    <a:pt x="26" y="0"/>
                  </a:lnTo>
                  <a:lnTo>
                    <a:pt x="0" y="0"/>
                  </a:lnTo>
                  <a:close/>
                </a:path>
              </a:pathLst>
            </a:custGeom>
            <a:solidFill>
              <a:srgbClr val="52C65B"/>
            </a:solidFill>
            <a:ln w="0">
              <a:solidFill>
                <a:srgbClr val="52C65B"/>
              </a:solidFill>
              <a:prstDash val="solid"/>
              <a:round/>
            </a:ln>
          </p:spPr>
          <p:txBody>
            <a:bodyPr vert="horz" wrap="square" lIns="91440" tIns="45720" rIns="91440" bIns="45720" numCol="1" anchor="t" anchorCtr="0" compatLnSpc="1"/>
            <a:lstStyle/>
            <a:p>
              <a:endParaRPr lang="en-US" dirty="0"/>
            </a:p>
          </p:txBody>
        </p:sp>
        <p:sp>
          <p:nvSpPr>
            <p:cNvPr id="78" name="Freeform 42"/>
            <p:cNvSpPr/>
            <p:nvPr/>
          </p:nvSpPr>
          <p:spPr bwMode="auto">
            <a:xfrm>
              <a:off x="1" y="586957"/>
              <a:ext cx="957559" cy="1105912"/>
            </a:xfrm>
            <a:custGeom>
              <a:avLst/>
              <a:gdLst>
                <a:gd name="T0" fmla="*/ 497 w 497"/>
                <a:gd name="T1" fmla="*/ 0 h 574"/>
                <a:gd name="T2" fmla="*/ 0 w 497"/>
                <a:gd name="T3" fmla="*/ 286 h 574"/>
                <a:gd name="T4" fmla="*/ 497 w 497"/>
                <a:gd name="T5" fmla="*/ 574 h 574"/>
                <a:gd name="T6" fmla="*/ 497 w 497"/>
                <a:gd name="T7" fmla="*/ 0 h 574"/>
              </a:gdLst>
              <a:ahLst/>
              <a:cxnLst>
                <a:cxn ang="0">
                  <a:pos x="T0" y="T1"/>
                </a:cxn>
                <a:cxn ang="0">
                  <a:pos x="T2" y="T3"/>
                </a:cxn>
                <a:cxn ang="0">
                  <a:pos x="T4" y="T5"/>
                </a:cxn>
                <a:cxn ang="0">
                  <a:pos x="T6" y="T7"/>
                </a:cxn>
              </a:cxnLst>
              <a:rect l="0" t="0" r="r" b="b"/>
              <a:pathLst>
                <a:path w="497" h="574">
                  <a:moveTo>
                    <a:pt x="497" y="0"/>
                  </a:moveTo>
                  <a:lnTo>
                    <a:pt x="0" y="286"/>
                  </a:lnTo>
                  <a:lnTo>
                    <a:pt x="497" y="574"/>
                  </a:lnTo>
                  <a:lnTo>
                    <a:pt x="497" y="0"/>
                  </a:lnTo>
                  <a:close/>
                </a:path>
              </a:pathLst>
            </a:custGeom>
            <a:solidFill>
              <a:srgbClr val="42752D"/>
            </a:solidFill>
            <a:ln w="0">
              <a:solidFill>
                <a:srgbClr val="42752D"/>
              </a:solidFill>
              <a:prstDash val="solid"/>
              <a:round/>
            </a:ln>
          </p:spPr>
          <p:txBody>
            <a:bodyPr vert="horz" wrap="square" lIns="91440" tIns="45720" rIns="91440" bIns="45720" numCol="1" anchor="t" anchorCtr="0" compatLnSpc="1"/>
            <a:lstStyle/>
            <a:p>
              <a:endParaRPr lang="en-US" dirty="0"/>
            </a:p>
          </p:txBody>
        </p:sp>
        <p:sp>
          <p:nvSpPr>
            <p:cNvPr id="79" name="Freeform 43"/>
            <p:cNvSpPr/>
            <p:nvPr/>
          </p:nvSpPr>
          <p:spPr bwMode="auto">
            <a:xfrm>
              <a:off x="1" y="32074"/>
              <a:ext cx="957559" cy="1105912"/>
            </a:xfrm>
            <a:custGeom>
              <a:avLst/>
              <a:gdLst>
                <a:gd name="T0" fmla="*/ 0 w 497"/>
                <a:gd name="T1" fmla="*/ 574 h 574"/>
                <a:gd name="T2" fmla="*/ 497 w 497"/>
                <a:gd name="T3" fmla="*/ 288 h 574"/>
                <a:gd name="T4" fmla="*/ 0 w 497"/>
                <a:gd name="T5" fmla="*/ 0 h 574"/>
                <a:gd name="T6" fmla="*/ 0 w 497"/>
                <a:gd name="T7" fmla="*/ 574 h 574"/>
              </a:gdLst>
              <a:ahLst/>
              <a:cxnLst>
                <a:cxn ang="0">
                  <a:pos x="T0" y="T1"/>
                </a:cxn>
                <a:cxn ang="0">
                  <a:pos x="T2" y="T3"/>
                </a:cxn>
                <a:cxn ang="0">
                  <a:pos x="T4" y="T5"/>
                </a:cxn>
                <a:cxn ang="0">
                  <a:pos x="T6" y="T7"/>
                </a:cxn>
              </a:cxnLst>
              <a:rect l="0" t="0" r="r" b="b"/>
              <a:pathLst>
                <a:path w="497" h="574">
                  <a:moveTo>
                    <a:pt x="0" y="574"/>
                  </a:moveTo>
                  <a:lnTo>
                    <a:pt x="497" y="288"/>
                  </a:lnTo>
                  <a:lnTo>
                    <a:pt x="0" y="0"/>
                  </a:lnTo>
                  <a:lnTo>
                    <a:pt x="0" y="574"/>
                  </a:lnTo>
                  <a:close/>
                </a:path>
              </a:pathLst>
            </a:custGeom>
            <a:solidFill>
              <a:srgbClr val="42792D"/>
            </a:solidFill>
            <a:ln w="0">
              <a:solidFill>
                <a:srgbClr val="42792D"/>
              </a:solidFill>
              <a:prstDash val="solid"/>
              <a:round/>
            </a:ln>
          </p:spPr>
          <p:txBody>
            <a:bodyPr vert="horz" wrap="square" lIns="91440" tIns="45720" rIns="91440" bIns="45720" numCol="1" anchor="t" anchorCtr="0" compatLnSpc="1"/>
            <a:lstStyle/>
            <a:p>
              <a:endParaRPr lang="en-US" dirty="0"/>
            </a:p>
          </p:txBody>
        </p:sp>
        <p:sp>
          <p:nvSpPr>
            <p:cNvPr id="80" name="Freeform 44"/>
            <p:cNvSpPr/>
            <p:nvPr/>
          </p:nvSpPr>
          <p:spPr bwMode="auto">
            <a:xfrm>
              <a:off x="1" y="3174"/>
              <a:ext cx="52020" cy="28900"/>
            </a:xfrm>
            <a:custGeom>
              <a:avLst/>
              <a:gdLst>
                <a:gd name="T0" fmla="*/ 0 w 27"/>
                <a:gd name="T1" fmla="*/ 15 h 15"/>
                <a:gd name="T2" fmla="*/ 27 w 27"/>
                <a:gd name="T3" fmla="*/ 0 h 15"/>
                <a:gd name="T4" fmla="*/ 0 w 27"/>
                <a:gd name="T5" fmla="*/ 0 h 15"/>
                <a:gd name="T6" fmla="*/ 0 w 27"/>
                <a:gd name="T7" fmla="*/ 15 h 15"/>
              </a:gdLst>
              <a:ahLst/>
              <a:cxnLst>
                <a:cxn ang="0">
                  <a:pos x="T0" y="T1"/>
                </a:cxn>
                <a:cxn ang="0">
                  <a:pos x="T2" y="T3"/>
                </a:cxn>
                <a:cxn ang="0">
                  <a:pos x="T4" y="T5"/>
                </a:cxn>
                <a:cxn ang="0">
                  <a:pos x="T6" y="T7"/>
                </a:cxn>
              </a:cxnLst>
              <a:rect l="0" t="0" r="r" b="b"/>
              <a:pathLst>
                <a:path w="27" h="15">
                  <a:moveTo>
                    <a:pt x="0" y="15"/>
                  </a:moveTo>
                  <a:lnTo>
                    <a:pt x="27" y="0"/>
                  </a:lnTo>
                  <a:lnTo>
                    <a:pt x="0" y="0"/>
                  </a:lnTo>
                  <a:lnTo>
                    <a:pt x="0" y="15"/>
                  </a:lnTo>
                  <a:close/>
                </a:path>
              </a:pathLst>
            </a:custGeom>
            <a:solidFill>
              <a:srgbClr val="56B54D"/>
            </a:solidFill>
            <a:ln w="0">
              <a:solidFill>
                <a:srgbClr val="56B54D"/>
              </a:solidFill>
              <a:prstDash val="solid"/>
              <a:round/>
            </a:ln>
          </p:spPr>
          <p:txBody>
            <a:bodyPr vert="horz" wrap="square" lIns="91440" tIns="45720" rIns="91440" bIns="45720" numCol="1" anchor="t" anchorCtr="0" compatLnSpc="1"/>
            <a:lstStyle/>
            <a:p>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0" y="2311560"/>
            <a:ext cx="2479040" cy="2665371"/>
          </a:xfrm>
          <a:prstGeom prst="rect">
            <a:avLst/>
          </a:prstGeom>
          <a:solidFill>
            <a:srgbClr val="82B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itle 3"/>
          <p:cNvSpPr txBox="1"/>
          <p:nvPr/>
        </p:nvSpPr>
        <p:spPr>
          <a:xfrm rot="16200000">
            <a:off x="557841" y="3344095"/>
            <a:ext cx="2344942" cy="477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5000" b="1" dirty="0">
                <a:solidFill>
                  <a:schemeClr val="bg1"/>
                </a:solidFill>
              </a:rPr>
              <a:t>Content</a:t>
            </a:r>
            <a:endParaRPr lang="en-US" sz="5000" b="1" dirty="0">
              <a:solidFill>
                <a:schemeClr val="bg1"/>
              </a:solidFill>
              <a:latin typeface="Montserrat Extra Bold" panose="00000900000000000000" pitchFamily="50" charset="0"/>
            </a:endParaRPr>
          </a:p>
        </p:txBody>
      </p:sp>
      <p:grpSp>
        <p:nvGrpSpPr>
          <p:cNvPr id="97" name="Group 96"/>
          <p:cNvGrpSpPr/>
          <p:nvPr/>
        </p:nvGrpSpPr>
        <p:grpSpPr>
          <a:xfrm>
            <a:off x="9351336" y="0"/>
            <a:ext cx="2830204" cy="1120287"/>
            <a:chOff x="9351336" y="0"/>
            <a:chExt cx="2830204" cy="1120287"/>
          </a:xfrm>
        </p:grpSpPr>
        <p:sp>
          <p:nvSpPr>
            <p:cNvPr id="98" name="Freeform 8"/>
            <p:cNvSpPr/>
            <p:nvPr/>
          </p:nvSpPr>
          <p:spPr bwMode="auto">
            <a:xfrm>
              <a:off x="9351336"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A3E2A1"/>
            </a:solidFill>
            <a:ln w="0">
              <a:solidFill>
                <a:srgbClr val="A3E2A1"/>
              </a:solidFill>
              <a:prstDash val="solid"/>
              <a:round/>
            </a:ln>
          </p:spPr>
          <p:txBody>
            <a:bodyPr vert="horz" wrap="square" lIns="91440" tIns="45720" rIns="91440" bIns="45720" numCol="1" anchor="t" anchorCtr="0" compatLnSpc="1"/>
            <a:lstStyle/>
            <a:p>
              <a:endParaRPr lang="en-US" dirty="0"/>
            </a:p>
          </p:txBody>
        </p:sp>
        <p:sp>
          <p:nvSpPr>
            <p:cNvPr id="99" name="Freeform 10"/>
            <p:cNvSpPr/>
            <p:nvPr/>
          </p:nvSpPr>
          <p:spPr bwMode="auto">
            <a:xfrm>
              <a:off x="9901827"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A1DB90"/>
            </a:solidFill>
            <a:ln w="0">
              <a:solidFill>
                <a:srgbClr val="A1DB90"/>
              </a:solidFill>
              <a:prstDash val="solid"/>
              <a:round/>
            </a:ln>
          </p:spPr>
          <p:txBody>
            <a:bodyPr vert="horz" wrap="square" lIns="91440" tIns="45720" rIns="91440" bIns="45720" numCol="1" anchor="t" anchorCtr="0" compatLnSpc="1"/>
            <a:lstStyle/>
            <a:p>
              <a:endParaRPr lang="en-US" dirty="0"/>
            </a:p>
          </p:txBody>
        </p:sp>
        <p:sp>
          <p:nvSpPr>
            <p:cNvPr id="100" name="Freeform 11"/>
            <p:cNvSpPr/>
            <p:nvPr/>
          </p:nvSpPr>
          <p:spPr bwMode="auto">
            <a:xfrm>
              <a:off x="9901827"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B6E6AF"/>
            </a:solidFill>
            <a:ln w="0">
              <a:solidFill>
                <a:srgbClr val="B6E6AF"/>
              </a:solidFill>
              <a:prstDash val="solid"/>
              <a:round/>
            </a:ln>
          </p:spPr>
          <p:txBody>
            <a:bodyPr vert="horz" wrap="square" lIns="91440" tIns="45720" rIns="91440" bIns="45720" numCol="1" anchor="t" anchorCtr="0" compatLnSpc="1"/>
            <a:lstStyle/>
            <a:p>
              <a:endParaRPr lang="en-US" dirty="0"/>
            </a:p>
          </p:txBody>
        </p:sp>
        <p:sp>
          <p:nvSpPr>
            <p:cNvPr id="101" name="Freeform 12"/>
            <p:cNvSpPr/>
            <p:nvPr/>
          </p:nvSpPr>
          <p:spPr bwMode="auto">
            <a:xfrm>
              <a:off x="10470977"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85BD64"/>
            </a:solidFill>
            <a:ln w="0">
              <a:solidFill>
                <a:srgbClr val="85BD64"/>
              </a:solidFill>
              <a:prstDash val="solid"/>
              <a:round/>
            </a:ln>
          </p:spPr>
          <p:txBody>
            <a:bodyPr vert="horz" wrap="square" lIns="91440" tIns="45720" rIns="91440" bIns="45720" numCol="1" anchor="t" anchorCtr="0" compatLnSpc="1"/>
            <a:lstStyle/>
            <a:p>
              <a:endParaRPr lang="en-US" dirty="0"/>
            </a:p>
          </p:txBody>
        </p:sp>
        <p:sp>
          <p:nvSpPr>
            <p:cNvPr id="102" name="Freeform 13"/>
            <p:cNvSpPr/>
            <p:nvPr/>
          </p:nvSpPr>
          <p:spPr bwMode="auto">
            <a:xfrm>
              <a:off x="10470977"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6993D"/>
            </a:solidFill>
            <a:ln w="0">
              <a:solidFill>
                <a:srgbClr val="56993D"/>
              </a:solidFill>
              <a:prstDash val="solid"/>
              <a:round/>
            </a:ln>
          </p:spPr>
          <p:txBody>
            <a:bodyPr vert="horz" wrap="square" lIns="91440" tIns="45720" rIns="91440" bIns="45720" numCol="1" anchor="t" anchorCtr="0" compatLnSpc="1"/>
            <a:lstStyle/>
            <a:p>
              <a:endParaRPr lang="en-US" dirty="0"/>
            </a:p>
          </p:txBody>
        </p:sp>
        <p:sp>
          <p:nvSpPr>
            <p:cNvPr id="103" name="Freeform 14"/>
            <p:cNvSpPr/>
            <p:nvPr/>
          </p:nvSpPr>
          <p:spPr bwMode="auto">
            <a:xfrm>
              <a:off x="10489638"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D9038"/>
            </a:solidFill>
            <a:ln w="0">
              <a:solidFill>
                <a:srgbClr val="4D9038"/>
              </a:solidFill>
              <a:prstDash val="solid"/>
              <a:round/>
            </a:ln>
          </p:spPr>
          <p:txBody>
            <a:bodyPr vert="horz" wrap="square" lIns="91440" tIns="45720" rIns="91440" bIns="45720" numCol="1" anchor="t" anchorCtr="0" compatLnSpc="1"/>
            <a:lstStyle/>
            <a:p>
              <a:endParaRPr lang="en-US" dirty="0"/>
            </a:p>
          </p:txBody>
        </p:sp>
        <p:sp>
          <p:nvSpPr>
            <p:cNvPr id="104" name="Freeform 15"/>
            <p:cNvSpPr/>
            <p:nvPr/>
          </p:nvSpPr>
          <p:spPr bwMode="auto">
            <a:xfrm>
              <a:off x="11040128" y="366282"/>
              <a:ext cx="569151" cy="754005"/>
            </a:xfrm>
            <a:custGeom>
              <a:avLst/>
              <a:gdLst>
                <a:gd name="T0" fmla="*/ 0 w 366"/>
                <a:gd name="T1" fmla="*/ 0 h 422"/>
                <a:gd name="T2" fmla="*/ 366 w 366"/>
                <a:gd name="T3" fmla="*/ 212 h 422"/>
                <a:gd name="T4" fmla="*/ 0 w 366"/>
                <a:gd name="T5" fmla="*/ 422 h 422"/>
                <a:gd name="T6" fmla="*/ 0 w 366"/>
                <a:gd name="T7" fmla="*/ 0 h 422"/>
              </a:gdLst>
              <a:ahLst/>
              <a:cxnLst>
                <a:cxn ang="0">
                  <a:pos x="T0" y="T1"/>
                </a:cxn>
                <a:cxn ang="0">
                  <a:pos x="T2" y="T3"/>
                </a:cxn>
                <a:cxn ang="0">
                  <a:pos x="T4" y="T5"/>
                </a:cxn>
                <a:cxn ang="0">
                  <a:pos x="T6" y="T7"/>
                </a:cxn>
              </a:cxnLst>
              <a:rect l="0" t="0" r="r" b="b"/>
              <a:pathLst>
                <a:path w="366" h="422">
                  <a:moveTo>
                    <a:pt x="0" y="0"/>
                  </a:moveTo>
                  <a:lnTo>
                    <a:pt x="366" y="212"/>
                  </a:lnTo>
                  <a:lnTo>
                    <a:pt x="0" y="422"/>
                  </a:lnTo>
                  <a:lnTo>
                    <a:pt x="0" y="0"/>
                  </a:lnTo>
                  <a:close/>
                </a:path>
              </a:pathLst>
            </a:custGeom>
            <a:solidFill>
              <a:srgbClr val="82BC66"/>
            </a:solidFill>
            <a:ln w="0">
              <a:solidFill>
                <a:srgbClr val="82BC66"/>
              </a:solidFill>
              <a:prstDash val="solid"/>
              <a:round/>
            </a:ln>
          </p:spPr>
          <p:txBody>
            <a:bodyPr vert="horz" wrap="square" lIns="91440" tIns="45720" rIns="91440" bIns="45720" numCol="1" anchor="t" anchorCtr="0" compatLnSpc="1"/>
            <a:lstStyle/>
            <a:p>
              <a:endParaRPr lang="en-US" dirty="0"/>
            </a:p>
          </p:txBody>
        </p:sp>
        <p:sp>
          <p:nvSpPr>
            <p:cNvPr id="105" name="Freeform 16"/>
            <p:cNvSpPr/>
            <p:nvPr/>
          </p:nvSpPr>
          <p:spPr bwMode="auto">
            <a:xfrm>
              <a:off x="11040128"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70A859"/>
            </a:solidFill>
            <a:ln w="0">
              <a:solidFill>
                <a:srgbClr val="70A859"/>
              </a:solidFill>
              <a:prstDash val="solid"/>
              <a:round/>
            </a:ln>
          </p:spPr>
          <p:txBody>
            <a:bodyPr vert="horz" wrap="square" lIns="91440" tIns="45720" rIns="91440" bIns="45720" numCol="1" anchor="t" anchorCtr="0" compatLnSpc="1"/>
            <a:lstStyle/>
            <a:p>
              <a:endParaRPr lang="en-US" dirty="0"/>
            </a:p>
          </p:txBody>
        </p:sp>
        <p:sp>
          <p:nvSpPr>
            <p:cNvPr id="106" name="Freeform 17"/>
            <p:cNvSpPr/>
            <p:nvPr/>
          </p:nvSpPr>
          <p:spPr bwMode="auto">
            <a:xfrm>
              <a:off x="11040128"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42752D"/>
            </a:solidFill>
            <a:ln w="0">
              <a:solidFill>
                <a:srgbClr val="42752D"/>
              </a:solidFill>
              <a:prstDash val="solid"/>
              <a:round/>
            </a:ln>
          </p:spPr>
          <p:txBody>
            <a:bodyPr vert="horz" wrap="square" lIns="91440" tIns="45720" rIns="91440" bIns="45720" numCol="1" anchor="t" anchorCtr="0" compatLnSpc="1"/>
            <a:lstStyle/>
            <a:p>
              <a:endParaRPr lang="en-US" dirty="0"/>
            </a:p>
          </p:txBody>
        </p:sp>
        <p:sp>
          <p:nvSpPr>
            <p:cNvPr id="107" name="Freeform 19"/>
            <p:cNvSpPr/>
            <p:nvPr/>
          </p:nvSpPr>
          <p:spPr bwMode="auto">
            <a:xfrm>
              <a:off x="11609279"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69A048"/>
            </a:solidFill>
            <a:ln w="0">
              <a:solidFill>
                <a:srgbClr val="69A048"/>
              </a:solidFill>
              <a:prstDash val="solid"/>
              <a:round/>
            </a:ln>
          </p:spPr>
          <p:txBody>
            <a:bodyPr vert="horz" wrap="square" lIns="91440" tIns="45720" rIns="91440" bIns="45720" numCol="1" anchor="t" anchorCtr="0" compatLnSpc="1"/>
            <a:lstStyle/>
            <a:p>
              <a:endParaRPr lang="en-US" dirty="0"/>
            </a:p>
          </p:txBody>
        </p:sp>
        <p:sp>
          <p:nvSpPr>
            <p:cNvPr id="108" name="Freeform 20"/>
            <p:cNvSpPr/>
            <p:nvPr/>
          </p:nvSpPr>
          <p:spPr bwMode="auto">
            <a:xfrm>
              <a:off x="11609279"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98C3A"/>
            </a:solidFill>
            <a:ln w="0">
              <a:solidFill>
                <a:srgbClr val="598C3A"/>
              </a:solidFill>
              <a:prstDash val="solid"/>
              <a:round/>
            </a:ln>
          </p:spPr>
          <p:txBody>
            <a:bodyPr vert="horz" wrap="square" lIns="91440" tIns="45720" rIns="91440" bIns="45720" numCol="1" anchor="t" anchorCtr="0" compatLnSpc="1"/>
            <a:lstStyle/>
            <a:p>
              <a:endParaRPr lang="en-US" dirty="0"/>
            </a:p>
          </p:txBody>
        </p:sp>
        <p:sp>
          <p:nvSpPr>
            <p:cNvPr id="109" name="Freeform 21"/>
            <p:cNvSpPr/>
            <p:nvPr/>
          </p:nvSpPr>
          <p:spPr bwMode="auto">
            <a:xfrm>
              <a:off x="11627940"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26921"/>
            </a:solidFill>
            <a:ln w="0">
              <a:solidFill>
                <a:srgbClr val="426921"/>
              </a:solidFill>
              <a:prstDash val="solid"/>
              <a:round/>
            </a:ln>
          </p:spPr>
          <p:txBody>
            <a:bodyPr vert="horz" wrap="square" lIns="91440" tIns="45720" rIns="91440" bIns="45720" numCol="1" anchor="t" anchorCtr="0" compatLnSpc="1"/>
            <a:lstStyle/>
            <a:p>
              <a:endParaRPr lang="en-US" dirty="0"/>
            </a:p>
          </p:txBody>
        </p:sp>
        <p:sp>
          <p:nvSpPr>
            <p:cNvPr id="110" name="Freeform 23"/>
            <p:cNvSpPr/>
            <p:nvPr/>
          </p:nvSpPr>
          <p:spPr bwMode="auto">
            <a:xfrm>
              <a:off x="12178430" y="366282"/>
              <a:ext cx="3110"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23360F"/>
            </a:solidFill>
            <a:ln w="0">
              <a:solidFill>
                <a:srgbClr val="23360F"/>
              </a:solidFill>
              <a:prstDash val="solid"/>
              <a:round/>
            </a:ln>
          </p:spPr>
          <p:txBody>
            <a:bodyPr vert="horz" wrap="square" lIns="91440" tIns="45720" rIns="91440" bIns="45720" numCol="1" anchor="t" anchorCtr="0" compatLnSpc="1"/>
            <a:lstStyle/>
            <a:p>
              <a:endParaRPr lang="en-US" dirty="0"/>
            </a:p>
          </p:txBody>
        </p:sp>
      </p:grpSp>
      <p:sp>
        <p:nvSpPr>
          <p:cNvPr id="28" name="Title 3"/>
          <p:cNvSpPr txBox="1"/>
          <p:nvPr/>
        </p:nvSpPr>
        <p:spPr>
          <a:xfrm>
            <a:off x="3338578" y="2883695"/>
            <a:ext cx="7690394" cy="477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2800" b="1" spc="-150" dirty="0">
                <a:solidFill>
                  <a:schemeClr val="accent6">
                    <a:lumMod val="75000"/>
                  </a:schemeClr>
                </a:solidFill>
              </a:rPr>
              <a:t>Subnational Ease of Doing Business Project</a:t>
            </a:r>
          </a:p>
        </p:txBody>
      </p:sp>
      <p:sp>
        <p:nvSpPr>
          <p:cNvPr id="30" name="Title 3"/>
          <p:cNvSpPr txBox="1"/>
          <p:nvPr/>
        </p:nvSpPr>
        <p:spPr>
          <a:xfrm>
            <a:off x="3349734" y="3648714"/>
            <a:ext cx="7690394" cy="477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2800" spc="-150" dirty="0">
                <a:solidFill>
                  <a:schemeClr val="tx1">
                    <a:lumMod val="50000"/>
                    <a:lumOff val="50000"/>
                  </a:schemeClr>
                </a:solidFill>
              </a:rPr>
              <a:t>State Action on Business Enabling Reforms (SABER) Program</a:t>
            </a:r>
            <a:endParaRPr lang="en-US" sz="2800" spc="-150" dirty="0">
              <a:solidFill>
                <a:schemeClr val="tx1">
                  <a:lumMod val="50000"/>
                  <a:lumOff val="50000"/>
                </a:schemeClr>
              </a:solidFill>
              <a:latin typeface="Montserrat Extra Bold" panose="00000900000000000000" pitchFamily="50" charset="0"/>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676" y="435444"/>
            <a:ext cx="2376691" cy="523223"/>
          </a:xfrm>
          <a:prstGeom prst="rect">
            <a:avLst/>
          </a:prstGeom>
        </p:spPr>
      </p:pic>
      <p:sp>
        <p:nvSpPr>
          <p:cNvPr id="2" name="Oval 1">
            <a:extLst>
              <a:ext uri="{FF2B5EF4-FFF2-40B4-BE49-F238E27FC236}">
                <a16:creationId xmlns:a16="http://schemas.microsoft.com/office/drawing/2014/main" id="{4C8CE7DC-411D-454F-8053-5DC2909A4EC7}"/>
              </a:ext>
            </a:extLst>
          </p:cNvPr>
          <p:cNvSpPr/>
          <p:nvPr/>
        </p:nvSpPr>
        <p:spPr>
          <a:xfrm>
            <a:off x="2738345" y="2911556"/>
            <a:ext cx="500664" cy="3689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1</a:t>
            </a:r>
          </a:p>
        </p:txBody>
      </p:sp>
      <p:sp>
        <p:nvSpPr>
          <p:cNvPr id="33" name="Oval 32">
            <a:extLst>
              <a:ext uri="{FF2B5EF4-FFF2-40B4-BE49-F238E27FC236}">
                <a16:creationId xmlns:a16="http://schemas.microsoft.com/office/drawing/2014/main" id="{3DED1AD5-7058-0A41-979E-10AF90481302}"/>
              </a:ext>
            </a:extLst>
          </p:cNvPr>
          <p:cNvSpPr/>
          <p:nvPr/>
        </p:nvSpPr>
        <p:spPr>
          <a:xfrm>
            <a:off x="2732826" y="3691731"/>
            <a:ext cx="500664" cy="3689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9ED460F3-1290-FE40-92E0-4A45A2BE1344}"/>
              </a:ext>
            </a:extLst>
          </p:cNvPr>
          <p:cNvSpPr txBox="1"/>
          <p:nvPr/>
        </p:nvSpPr>
        <p:spPr>
          <a:xfrm>
            <a:off x="4026663" y="6550223"/>
            <a:ext cx="4138673" cy="307777"/>
          </a:xfrm>
          <a:prstGeom prst="rect">
            <a:avLst/>
          </a:prstGeom>
          <a:noFill/>
        </p:spPr>
        <p:txBody>
          <a:bodyPr wrap="square">
            <a:spAutoFit/>
          </a:bodyPr>
          <a:lstStyle/>
          <a:p>
            <a:pPr marL="0" indent="0" algn="ctr">
              <a:buNone/>
            </a:pPr>
            <a:r>
              <a:rPr lang="en-US" sz="1400" b="1" spc="300" dirty="0">
                <a:solidFill>
                  <a:schemeClr val="tx1">
                    <a:lumMod val="65000"/>
                    <a:lumOff val="35000"/>
                  </a:schemeClr>
                </a:solidFill>
                <a:latin typeface="+mj-lt"/>
              </a:rPr>
              <a:t>PAGE: 3</a:t>
            </a:r>
          </a:p>
        </p:txBody>
      </p:sp>
      <p:pic>
        <p:nvPicPr>
          <p:cNvPr id="53" name="Picture 52">
            <a:extLst>
              <a:ext uri="{FF2B5EF4-FFF2-40B4-BE49-F238E27FC236}">
                <a16:creationId xmlns:a16="http://schemas.microsoft.com/office/drawing/2014/main" id="{96292C5F-C131-2245-B6CC-A5614D8E0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329" y="186831"/>
            <a:ext cx="2376691" cy="523223"/>
          </a:xfrm>
          <a:prstGeom prst="rect">
            <a:avLst/>
          </a:prstGeom>
        </p:spPr>
      </p:pic>
      <p:grpSp>
        <p:nvGrpSpPr>
          <p:cNvPr id="47" name="Group 46">
            <a:extLst>
              <a:ext uri="{FF2B5EF4-FFF2-40B4-BE49-F238E27FC236}">
                <a16:creationId xmlns:a16="http://schemas.microsoft.com/office/drawing/2014/main" id="{CC13CDBF-68FD-F345-9555-A3BD26174D06}"/>
              </a:ext>
            </a:extLst>
          </p:cNvPr>
          <p:cNvGrpSpPr/>
          <p:nvPr/>
        </p:nvGrpSpPr>
        <p:grpSpPr>
          <a:xfrm>
            <a:off x="9351336" y="0"/>
            <a:ext cx="2830204" cy="1120287"/>
            <a:chOff x="9351336" y="0"/>
            <a:chExt cx="2830204" cy="1120287"/>
          </a:xfrm>
        </p:grpSpPr>
        <p:sp>
          <p:nvSpPr>
            <p:cNvPr id="48" name="Freeform 8">
              <a:extLst>
                <a:ext uri="{FF2B5EF4-FFF2-40B4-BE49-F238E27FC236}">
                  <a16:creationId xmlns:a16="http://schemas.microsoft.com/office/drawing/2014/main" id="{05BCF174-A19A-DC46-BA51-B23C77573E54}"/>
                </a:ext>
              </a:extLst>
            </p:cNvPr>
            <p:cNvSpPr>
              <a:spLocks/>
            </p:cNvSpPr>
            <p:nvPr/>
          </p:nvSpPr>
          <p:spPr bwMode="auto">
            <a:xfrm>
              <a:off x="9351336"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A3E2A1"/>
            </a:solidFill>
            <a:ln w="0">
              <a:solidFill>
                <a:srgbClr val="A3E2A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10">
              <a:extLst>
                <a:ext uri="{FF2B5EF4-FFF2-40B4-BE49-F238E27FC236}">
                  <a16:creationId xmlns:a16="http://schemas.microsoft.com/office/drawing/2014/main" id="{38300C39-4CE5-7348-9378-9CA21BB3566E}"/>
                </a:ext>
              </a:extLst>
            </p:cNvPr>
            <p:cNvSpPr>
              <a:spLocks/>
            </p:cNvSpPr>
            <p:nvPr/>
          </p:nvSpPr>
          <p:spPr bwMode="auto">
            <a:xfrm>
              <a:off x="9901827"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A1DB90"/>
            </a:solidFill>
            <a:ln w="0">
              <a:solidFill>
                <a:srgbClr val="A1DB9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11">
              <a:extLst>
                <a:ext uri="{FF2B5EF4-FFF2-40B4-BE49-F238E27FC236}">
                  <a16:creationId xmlns:a16="http://schemas.microsoft.com/office/drawing/2014/main" id="{27D8E9DF-8272-A243-ADFA-E47BFB292BC6}"/>
                </a:ext>
              </a:extLst>
            </p:cNvPr>
            <p:cNvSpPr>
              <a:spLocks/>
            </p:cNvSpPr>
            <p:nvPr/>
          </p:nvSpPr>
          <p:spPr bwMode="auto">
            <a:xfrm>
              <a:off x="9901827"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B6E6AF"/>
            </a:solidFill>
            <a:ln w="0">
              <a:solidFill>
                <a:srgbClr val="B6E6A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12">
              <a:extLst>
                <a:ext uri="{FF2B5EF4-FFF2-40B4-BE49-F238E27FC236}">
                  <a16:creationId xmlns:a16="http://schemas.microsoft.com/office/drawing/2014/main" id="{0529E251-2819-6944-BEB8-840AEDCEB32D}"/>
                </a:ext>
              </a:extLst>
            </p:cNvPr>
            <p:cNvSpPr>
              <a:spLocks/>
            </p:cNvSpPr>
            <p:nvPr/>
          </p:nvSpPr>
          <p:spPr bwMode="auto">
            <a:xfrm>
              <a:off x="10470977"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85BD64"/>
            </a:solidFill>
            <a:ln w="0">
              <a:solidFill>
                <a:srgbClr val="85BD64"/>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13">
              <a:extLst>
                <a:ext uri="{FF2B5EF4-FFF2-40B4-BE49-F238E27FC236}">
                  <a16:creationId xmlns:a16="http://schemas.microsoft.com/office/drawing/2014/main" id="{4489818C-3FC8-4748-A4F2-273AEB8EBC8E}"/>
                </a:ext>
              </a:extLst>
            </p:cNvPr>
            <p:cNvSpPr>
              <a:spLocks/>
            </p:cNvSpPr>
            <p:nvPr/>
          </p:nvSpPr>
          <p:spPr bwMode="auto">
            <a:xfrm>
              <a:off x="10470977"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6993D"/>
            </a:solidFill>
            <a:ln w="0">
              <a:solidFill>
                <a:srgbClr val="56993D"/>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14">
              <a:extLst>
                <a:ext uri="{FF2B5EF4-FFF2-40B4-BE49-F238E27FC236}">
                  <a16:creationId xmlns:a16="http://schemas.microsoft.com/office/drawing/2014/main" id="{4A978CD0-7BF0-FF43-86CE-EFAF6FAAB97E}"/>
                </a:ext>
              </a:extLst>
            </p:cNvPr>
            <p:cNvSpPr>
              <a:spLocks/>
            </p:cNvSpPr>
            <p:nvPr/>
          </p:nvSpPr>
          <p:spPr bwMode="auto">
            <a:xfrm>
              <a:off x="10489638"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D9038"/>
            </a:solidFill>
            <a:ln w="0">
              <a:solidFill>
                <a:srgbClr val="4D9038"/>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15">
              <a:extLst>
                <a:ext uri="{FF2B5EF4-FFF2-40B4-BE49-F238E27FC236}">
                  <a16:creationId xmlns:a16="http://schemas.microsoft.com/office/drawing/2014/main" id="{9293EB96-A120-B940-BED4-61D6118A5C17}"/>
                </a:ext>
              </a:extLst>
            </p:cNvPr>
            <p:cNvSpPr>
              <a:spLocks/>
            </p:cNvSpPr>
            <p:nvPr/>
          </p:nvSpPr>
          <p:spPr bwMode="auto">
            <a:xfrm>
              <a:off x="11040128" y="366282"/>
              <a:ext cx="569151" cy="754005"/>
            </a:xfrm>
            <a:custGeom>
              <a:avLst/>
              <a:gdLst>
                <a:gd name="T0" fmla="*/ 0 w 366"/>
                <a:gd name="T1" fmla="*/ 0 h 422"/>
                <a:gd name="T2" fmla="*/ 366 w 366"/>
                <a:gd name="T3" fmla="*/ 212 h 422"/>
                <a:gd name="T4" fmla="*/ 0 w 366"/>
                <a:gd name="T5" fmla="*/ 422 h 422"/>
                <a:gd name="T6" fmla="*/ 0 w 366"/>
                <a:gd name="T7" fmla="*/ 0 h 422"/>
              </a:gdLst>
              <a:ahLst/>
              <a:cxnLst>
                <a:cxn ang="0">
                  <a:pos x="T0" y="T1"/>
                </a:cxn>
                <a:cxn ang="0">
                  <a:pos x="T2" y="T3"/>
                </a:cxn>
                <a:cxn ang="0">
                  <a:pos x="T4" y="T5"/>
                </a:cxn>
                <a:cxn ang="0">
                  <a:pos x="T6" y="T7"/>
                </a:cxn>
              </a:cxnLst>
              <a:rect l="0" t="0" r="r" b="b"/>
              <a:pathLst>
                <a:path w="366" h="422">
                  <a:moveTo>
                    <a:pt x="0" y="0"/>
                  </a:moveTo>
                  <a:lnTo>
                    <a:pt x="366" y="212"/>
                  </a:lnTo>
                  <a:lnTo>
                    <a:pt x="0" y="422"/>
                  </a:lnTo>
                  <a:lnTo>
                    <a:pt x="0" y="0"/>
                  </a:lnTo>
                  <a:close/>
                </a:path>
              </a:pathLst>
            </a:custGeom>
            <a:solidFill>
              <a:srgbClr val="82BC66"/>
            </a:solidFill>
            <a:ln w="0">
              <a:solidFill>
                <a:srgbClr val="82BC6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16">
              <a:extLst>
                <a:ext uri="{FF2B5EF4-FFF2-40B4-BE49-F238E27FC236}">
                  <a16:creationId xmlns:a16="http://schemas.microsoft.com/office/drawing/2014/main" id="{ABF95203-6AAC-E344-B23E-858BED95B794}"/>
                </a:ext>
              </a:extLst>
            </p:cNvPr>
            <p:cNvSpPr>
              <a:spLocks/>
            </p:cNvSpPr>
            <p:nvPr/>
          </p:nvSpPr>
          <p:spPr bwMode="auto">
            <a:xfrm>
              <a:off x="11040128"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70A859"/>
            </a:solidFill>
            <a:ln w="0">
              <a:solidFill>
                <a:srgbClr val="70A85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17">
              <a:extLst>
                <a:ext uri="{FF2B5EF4-FFF2-40B4-BE49-F238E27FC236}">
                  <a16:creationId xmlns:a16="http://schemas.microsoft.com/office/drawing/2014/main" id="{1EEAF827-25CB-8043-9A2E-12FDEB4771C2}"/>
                </a:ext>
              </a:extLst>
            </p:cNvPr>
            <p:cNvSpPr>
              <a:spLocks/>
            </p:cNvSpPr>
            <p:nvPr/>
          </p:nvSpPr>
          <p:spPr bwMode="auto">
            <a:xfrm>
              <a:off x="11040128"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42752D"/>
            </a:solidFill>
            <a:ln w="0">
              <a:solidFill>
                <a:srgbClr val="42752D"/>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19">
              <a:extLst>
                <a:ext uri="{FF2B5EF4-FFF2-40B4-BE49-F238E27FC236}">
                  <a16:creationId xmlns:a16="http://schemas.microsoft.com/office/drawing/2014/main" id="{1D9164AE-5B6F-9142-B18E-ECB1A29DC940}"/>
                </a:ext>
              </a:extLst>
            </p:cNvPr>
            <p:cNvSpPr>
              <a:spLocks/>
            </p:cNvSpPr>
            <p:nvPr/>
          </p:nvSpPr>
          <p:spPr bwMode="auto">
            <a:xfrm>
              <a:off x="11609279"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69A048"/>
            </a:solidFill>
            <a:ln w="0">
              <a:solidFill>
                <a:srgbClr val="69A048"/>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20">
              <a:extLst>
                <a:ext uri="{FF2B5EF4-FFF2-40B4-BE49-F238E27FC236}">
                  <a16:creationId xmlns:a16="http://schemas.microsoft.com/office/drawing/2014/main" id="{CF574ADA-939C-1647-A57F-6110E2A3440C}"/>
                </a:ext>
              </a:extLst>
            </p:cNvPr>
            <p:cNvSpPr>
              <a:spLocks/>
            </p:cNvSpPr>
            <p:nvPr/>
          </p:nvSpPr>
          <p:spPr bwMode="auto">
            <a:xfrm>
              <a:off x="11609279"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98C3A"/>
            </a:solidFill>
            <a:ln w="0">
              <a:solidFill>
                <a:srgbClr val="598C3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21">
              <a:extLst>
                <a:ext uri="{FF2B5EF4-FFF2-40B4-BE49-F238E27FC236}">
                  <a16:creationId xmlns:a16="http://schemas.microsoft.com/office/drawing/2014/main" id="{0C1472E6-72F1-2C47-ADEA-66B63D471A7B}"/>
                </a:ext>
              </a:extLst>
            </p:cNvPr>
            <p:cNvSpPr>
              <a:spLocks/>
            </p:cNvSpPr>
            <p:nvPr/>
          </p:nvSpPr>
          <p:spPr bwMode="auto">
            <a:xfrm>
              <a:off x="11627940"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26921"/>
            </a:solidFill>
            <a:ln w="0">
              <a:solidFill>
                <a:srgbClr val="42692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23">
              <a:extLst>
                <a:ext uri="{FF2B5EF4-FFF2-40B4-BE49-F238E27FC236}">
                  <a16:creationId xmlns:a16="http://schemas.microsoft.com/office/drawing/2014/main" id="{7C71466D-12CB-CC4A-BB31-FB456ED021F2}"/>
                </a:ext>
              </a:extLst>
            </p:cNvPr>
            <p:cNvSpPr>
              <a:spLocks/>
            </p:cNvSpPr>
            <p:nvPr/>
          </p:nvSpPr>
          <p:spPr bwMode="auto">
            <a:xfrm>
              <a:off x="12178430" y="366282"/>
              <a:ext cx="3110"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23360F"/>
            </a:solidFill>
            <a:ln w="0">
              <a:solidFill>
                <a:srgbClr val="23360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77" name="Straight Connector 76">
            <a:extLst>
              <a:ext uri="{FF2B5EF4-FFF2-40B4-BE49-F238E27FC236}">
                <a16:creationId xmlns:a16="http://schemas.microsoft.com/office/drawing/2014/main" id="{DC28AF5B-811E-1B4C-B641-5C160568672E}"/>
              </a:ext>
            </a:extLst>
          </p:cNvPr>
          <p:cNvCxnSpPr/>
          <p:nvPr/>
        </p:nvCxnSpPr>
        <p:spPr>
          <a:xfrm>
            <a:off x="1133317" y="6860529"/>
            <a:ext cx="8030364"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DC12A1B-E3BB-7A4E-B8D0-6018BD88063D}"/>
              </a:ext>
            </a:extLst>
          </p:cNvPr>
          <p:cNvSpPr txBox="1"/>
          <p:nvPr/>
        </p:nvSpPr>
        <p:spPr>
          <a:xfrm>
            <a:off x="425250" y="1506222"/>
            <a:ext cx="11165368" cy="5062924"/>
          </a:xfrm>
          <a:prstGeom prst="rect">
            <a:avLst/>
          </a:prstGeom>
          <a:noFill/>
        </p:spPr>
        <p:txBody>
          <a:bodyPr wrap="square" rtlCol="0">
            <a:spAutoFit/>
          </a:bodyPr>
          <a:lstStyle/>
          <a:p>
            <a:pPr marL="285750" indent="-285750" algn="just">
              <a:buFont typeface="Arial" panose="020B0604020202020204" pitchFamily="34" charset="0"/>
              <a:buChar char="•"/>
            </a:pPr>
            <a:r>
              <a:rPr lang="en-US" sz="1900" dirty="0"/>
              <a:t>In July 2017 NEC unanimously approved the replication of the PEBEC model at the subnational level, with the </a:t>
            </a:r>
            <a:r>
              <a:rPr lang="en-US" sz="1900" dirty="0">
                <a:solidFill>
                  <a:srgbClr val="000000"/>
                </a:solidFill>
                <a:cs typeface="Calibri"/>
              </a:rPr>
              <a:t>nomination of</a:t>
            </a:r>
            <a:r>
              <a:rPr lang="en-US" sz="1900" dirty="0"/>
              <a:t> State Reform Champions and the inauguration of </a:t>
            </a:r>
            <a:r>
              <a:rPr lang="en-US" sz="1900" dirty="0">
                <a:solidFill>
                  <a:srgbClr val="000000"/>
                </a:solidFill>
                <a:cs typeface="Calibri"/>
              </a:rPr>
              <a:t>Ease of Doing Business (EoDB) Councils across States.</a:t>
            </a:r>
            <a:endParaRPr lang="en-US" sz="1900" dirty="0"/>
          </a:p>
          <a:p>
            <a:pPr marL="285750" indent="-285750" algn="just">
              <a:buFont typeface="Arial" panose="020B0604020202020204" pitchFamily="34" charset="0"/>
              <a:buChar char="•"/>
            </a:pPr>
            <a:endParaRPr lang="en-US" sz="1900" dirty="0"/>
          </a:p>
          <a:p>
            <a:pPr marL="285750" indent="-285750" algn="just">
              <a:buFont typeface="Arial" panose="020B0604020202020204" pitchFamily="34" charset="0"/>
              <a:buChar char="•"/>
            </a:pPr>
            <a:r>
              <a:rPr lang="en-US" sz="1900" dirty="0"/>
              <a:t>In September 2017, the </a:t>
            </a:r>
            <a:r>
              <a:rPr lang="en-US" sz="1900" dirty="0">
                <a:solidFill>
                  <a:srgbClr val="000000"/>
                </a:solidFill>
                <a:cs typeface="Calibri"/>
              </a:rPr>
              <a:t>PEBEC – NEC EoDB Technical Working Group (TWG) was inaugurated with representation across the six geopolitical zones.</a:t>
            </a:r>
          </a:p>
          <a:p>
            <a:pPr marL="285750" indent="-285750" algn="just">
              <a:buFont typeface="Arial" panose="020B0604020202020204" pitchFamily="34" charset="0"/>
              <a:buChar char="•"/>
            </a:pPr>
            <a:endParaRPr lang="en-US" sz="1900" dirty="0">
              <a:solidFill>
                <a:srgbClr val="000000"/>
              </a:solidFill>
              <a:cs typeface="Calibri"/>
            </a:endParaRPr>
          </a:p>
          <a:p>
            <a:pPr marL="285750" indent="-285750" algn="just">
              <a:buFont typeface="Arial" panose="020B0604020202020204" pitchFamily="34" charset="0"/>
              <a:buChar char="•"/>
            </a:pPr>
            <a:r>
              <a:rPr lang="en-GB" sz="1900" dirty="0"/>
              <a:t>A subnational EoDB Baseline Survey report was launched at the NEC meeting </a:t>
            </a:r>
            <a:r>
              <a:rPr lang="en-US" sz="1900" dirty="0"/>
              <a:t>of</a:t>
            </a:r>
            <a:r>
              <a:rPr lang="en-GB" sz="1900" dirty="0"/>
              <a:t> March 2021</a:t>
            </a:r>
            <a:r>
              <a:rPr lang="en-US" sz="1900" dirty="0"/>
              <a:t>,</a:t>
            </a:r>
            <a:r>
              <a:rPr lang="en-GB" sz="1900" dirty="0"/>
              <a:t> while ranking result</a:t>
            </a:r>
            <a:r>
              <a:rPr lang="en-US" sz="1900" dirty="0"/>
              <a:t>s</a:t>
            </a:r>
            <a:r>
              <a:rPr lang="en-GB" sz="1900" dirty="0"/>
              <a:t> </a:t>
            </a:r>
            <a:r>
              <a:rPr lang="en-US" sz="1900" dirty="0"/>
              <a:t>were</a:t>
            </a:r>
            <a:r>
              <a:rPr lang="en-GB" sz="1900" dirty="0"/>
              <a:t> </a:t>
            </a:r>
            <a:r>
              <a:rPr lang="en-US" sz="1900" dirty="0"/>
              <a:t> publicly </a:t>
            </a:r>
            <a:r>
              <a:rPr lang="en-GB" sz="1900" dirty="0"/>
              <a:t>released in June 2021. KPMG Professional Services carried out field work</a:t>
            </a:r>
            <a:r>
              <a:rPr lang="en-US" sz="1900" dirty="0"/>
              <a:t> in Q4 2020.</a:t>
            </a:r>
            <a:endParaRPr lang="en-GB" sz="1900" dirty="0"/>
          </a:p>
          <a:p>
            <a:pPr marL="285750" indent="-285750" algn="just">
              <a:buFont typeface="Arial" panose="020B0604020202020204" pitchFamily="34" charset="0"/>
              <a:buChar char="•"/>
            </a:pPr>
            <a:endParaRPr lang="en-GB" sz="1900" dirty="0"/>
          </a:p>
          <a:p>
            <a:pPr marL="285750" indent="-285750">
              <a:buFont typeface="Arial" panose="020B0604020202020204" pitchFamily="34" charset="0"/>
              <a:buChar char="•"/>
            </a:pPr>
            <a:r>
              <a:rPr lang="en-US" sz="1900" dirty="0"/>
              <a:t>Until 2019, the World Bank released its Global </a:t>
            </a:r>
            <a:r>
              <a:rPr lang="en-US" sz="1900" i="1" dirty="0"/>
              <a:t>Doing Business</a:t>
            </a:r>
            <a:r>
              <a:rPr lang="en-US" sz="1900" dirty="0"/>
              <a:t> Report annually while its Subnational Doing Business Report was published every four years. The last subnational report was released in 2018. For the first time all 36 States and the Federal Capital Territory participated in the Right of Reply exercise.</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On September 16, 2021, the World Bank announced the discontinuation of the </a:t>
            </a:r>
            <a:r>
              <a:rPr lang="en-US" sz="1900" i="1" dirty="0"/>
              <a:t>Doing Business</a:t>
            </a:r>
            <a:r>
              <a:rPr lang="en-US" sz="1900" dirty="0"/>
              <a:t> report on the heels of irregularities in the data of 4 countries. </a:t>
            </a:r>
            <a:r>
              <a:rPr lang="en-US" sz="1900" dirty="0">
                <a:solidFill>
                  <a:srgbClr val="000000"/>
                </a:solidFill>
                <a:cs typeface="Calibri"/>
              </a:rPr>
              <a:t>As a result, the next World Bank Subnational Doing Business Report on Nigeria earlier scheduled for release in 2022 will not be published.</a:t>
            </a:r>
            <a:endParaRPr lang="en-US" sz="1900" dirty="0"/>
          </a:p>
        </p:txBody>
      </p:sp>
      <p:sp>
        <p:nvSpPr>
          <p:cNvPr id="28" name="Rectangle: Rounded Corners 11">
            <a:extLst>
              <a:ext uri="{FF2B5EF4-FFF2-40B4-BE49-F238E27FC236}">
                <a16:creationId xmlns:a16="http://schemas.microsoft.com/office/drawing/2014/main" id="{79B46396-8AA2-654C-82F0-DFA0797C6E60}"/>
              </a:ext>
            </a:extLst>
          </p:cNvPr>
          <p:cNvSpPr/>
          <p:nvPr/>
        </p:nvSpPr>
        <p:spPr>
          <a:xfrm>
            <a:off x="222422" y="1429350"/>
            <a:ext cx="11544327" cy="5089893"/>
          </a:xfrm>
          <a:prstGeom prst="roundRect">
            <a:avLst>
              <a:gd name="adj" fmla="val 5207"/>
            </a:avLst>
          </a:prstGeom>
          <a:noFill/>
          <a:ln w="6350">
            <a:solidFill>
              <a:srgbClr val="9AD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0" dirty="0">
              <a:latin typeface="Calibri"/>
              <a:cs typeface="Calibri"/>
            </a:endParaRPr>
          </a:p>
        </p:txBody>
      </p:sp>
      <p:sp>
        <p:nvSpPr>
          <p:cNvPr id="25" name="TextBox 24">
            <a:extLst>
              <a:ext uri="{FF2B5EF4-FFF2-40B4-BE49-F238E27FC236}">
                <a16:creationId xmlns:a16="http://schemas.microsoft.com/office/drawing/2014/main" id="{CAC08454-8FFF-1D40-B86F-7692B753CB73}"/>
              </a:ext>
            </a:extLst>
          </p:cNvPr>
          <p:cNvSpPr txBox="1"/>
          <p:nvPr/>
        </p:nvSpPr>
        <p:spPr>
          <a:xfrm>
            <a:off x="872236" y="839527"/>
            <a:ext cx="8073107" cy="445635"/>
          </a:xfrm>
          <a:prstGeom prst="rect">
            <a:avLst/>
          </a:prstGeom>
          <a:noFill/>
        </p:spPr>
        <p:txBody>
          <a:bodyPr wrap="none" rtlCol="0">
            <a:spAutoFit/>
          </a:bodyPr>
          <a:lstStyle/>
          <a:p>
            <a:pPr>
              <a:lnSpc>
                <a:spcPct val="80000"/>
              </a:lnSpc>
            </a:pPr>
            <a:r>
              <a:rPr lang="en-US" sz="2800" dirty="0">
                <a:solidFill>
                  <a:schemeClr val="tx1">
                    <a:lumMod val="65000"/>
                    <a:lumOff val="35000"/>
                  </a:schemeClr>
                </a:solidFill>
                <a:latin typeface="Gotham Light" pitchFamily="2" charset="0"/>
                <a:cs typeface="Gotham Light" pitchFamily="2" charset="0"/>
              </a:rPr>
              <a:t>Subnational Ease of Doing Business Project - Overview</a:t>
            </a:r>
            <a:endParaRPr lang="en-US" sz="2800" dirty="0">
              <a:solidFill>
                <a:srgbClr val="00B050"/>
              </a:solidFill>
              <a:latin typeface="Gotham Light" pitchFamily="2" charset="0"/>
              <a:cs typeface="Gotham Light" pitchFamily="2" charset="0"/>
            </a:endParaRPr>
          </a:p>
        </p:txBody>
      </p:sp>
      <p:sp>
        <p:nvSpPr>
          <p:cNvPr id="23" name="Oval 22">
            <a:extLst>
              <a:ext uri="{FF2B5EF4-FFF2-40B4-BE49-F238E27FC236}">
                <a16:creationId xmlns:a16="http://schemas.microsoft.com/office/drawing/2014/main" id="{9C1EB630-5B77-5A48-8FFC-65167A076E85}"/>
              </a:ext>
            </a:extLst>
          </p:cNvPr>
          <p:cNvSpPr/>
          <p:nvPr/>
        </p:nvSpPr>
        <p:spPr>
          <a:xfrm>
            <a:off x="337329" y="877867"/>
            <a:ext cx="500664" cy="3689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1</a:t>
            </a:r>
          </a:p>
        </p:txBody>
      </p:sp>
    </p:spTree>
    <p:extLst>
      <p:ext uri="{BB962C8B-B14F-4D97-AF65-F5344CB8AC3E}">
        <p14:creationId xmlns:p14="http://schemas.microsoft.com/office/powerpoint/2010/main" val="69401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9ED460F3-1290-FE40-92E0-4A45A2BE1344}"/>
              </a:ext>
            </a:extLst>
          </p:cNvPr>
          <p:cNvSpPr txBox="1"/>
          <p:nvPr/>
        </p:nvSpPr>
        <p:spPr>
          <a:xfrm>
            <a:off x="4026663" y="6550223"/>
            <a:ext cx="4138673" cy="307777"/>
          </a:xfrm>
          <a:prstGeom prst="rect">
            <a:avLst/>
          </a:prstGeom>
          <a:noFill/>
        </p:spPr>
        <p:txBody>
          <a:bodyPr wrap="square">
            <a:spAutoFit/>
          </a:bodyPr>
          <a:lstStyle/>
          <a:p>
            <a:pPr marL="0" indent="0" algn="ctr">
              <a:buNone/>
            </a:pPr>
            <a:r>
              <a:rPr lang="en-US" sz="1400" b="1" spc="300" dirty="0">
                <a:solidFill>
                  <a:schemeClr val="tx1">
                    <a:lumMod val="65000"/>
                    <a:lumOff val="35000"/>
                  </a:schemeClr>
                </a:solidFill>
                <a:latin typeface="+mj-lt"/>
              </a:rPr>
              <a:t>PAGE: 4</a:t>
            </a:r>
          </a:p>
        </p:txBody>
      </p:sp>
      <p:pic>
        <p:nvPicPr>
          <p:cNvPr id="53" name="Picture 52">
            <a:extLst>
              <a:ext uri="{FF2B5EF4-FFF2-40B4-BE49-F238E27FC236}">
                <a16:creationId xmlns:a16="http://schemas.microsoft.com/office/drawing/2014/main" id="{96292C5F-C131-2245-B6CC-A5614D8E0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502" y="473966"/>
            <a:ext cx="2376691" cy="523223"/>
          </a:xfrm>
          <a:prstGeom prst="rect">
            <a:avLst/>
          </a:prstGeom>
        </p:spPr>
      </p:pic>
      <p:grpSp>
        <p:nvGrpSpPr>
          <p:cNvPr id="47" name="Group 46">
            <a:extLst>
              <a:ext uri="{FF2B5EF4-FFF2-40B4-BE49-F238E27FC236}">
                <a16:creationId xmlns:a16="http://schemas.microsoft.com/office/drawing/2014/main" id="{CC13CDBF-68FD-F345-9555-A3BD26174D06}"/>
              </a:ext>
            </a:extLst>
          </p:cNvPr>
          <p:cNvGrpSpPr/>
          <p:nvPr/>
        </p:nvGrpSpPr>
        <p:grpSpPr>
          <a:xfrm>
            <a:off x="9351336" y="0"/>
            <a:ext cx="2830204" cy="1120287"/>
            <a:chOff x="9351336" y="0"/>
            <a:chExt cx="2830204" cy="1120287"/>
          </a:xfrm>
        </p:grpSpPr>
        <p:sp>
          <p:nvSpPr>
            <p:cNvPr id="48" name="Freeform 8">
              <a:extLst>
                <a:ext uri="{FF2B5EF4-FFF2-40B4-BE49-F238E27FC236}">
                  <a16:creationId xmlns:a16="http://schemas.microsoft.com/office/drawing/2014/main" id="{05BCF174-A19A-DC46-BA51-B23C77573E54}"/>
                </a:ext>
              </a:extLst>
            </p:cNvPr>
            <p:cNvSpPr>
              <a:spLocks/>
            </p:cNvSpPr>
            <p:nvPr/>
          </p:nvSpPr>
          <p:spPr bwMode="auto">
            <a:xfrm>
              <a:off x="9351336"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A3E2A1"/>
            </a:solidFill>
            <a:ln w="0">
              <a:solidFill>
                <a:srgbClr val="A3E2A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10">
              <a:extLst>
                <a:ext uri="{FF2B5EF4-FFF2-40B4-BE49-F238E27FC236}">
                  <a16:creationId xmlns:a16="http://schemas.microsoft.com/office/drawing/2014/main" id="{38300C39-4CE5-7348-9378-9CA21BB3566E}"/>
                </a:ext>
              </a:extLst>
            </p:cNvPr>
            <p:cNvSpPr>
              <a:spLocks/>
            </p:cNvSpPr>
            <p:nvPr/>
          </p:nvSpPr>
          <p:spPr bwMode="auto">
            <a:xfrm>
              <a:off x="9901827"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A1DB90"/>
            </a:solidFill>
            <a:ln w="0">
              <a:solidFill>
                <a:srgbClr val="A1DB9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11">
              <a:extLst>
                <a:ext uri="{FF2B5EF4-FFF2-40B4-BE49-F238E27FC236}">
                  <a16:creationId xmlns:a16="http://schemas.microsoft.com/office/drawing/2014/main" id="{27D8E9DF-8272-A243-ADFA-E47BFB292BC6}"/>
                </a:ext>
              </a:extLst>
            </p:cNvPr>
            <p:cNvSpPr>
              <a:spLocks/>
            </p:cNvSpPr>
            <p:nvPr/>
          </p:nvSpPr>
          <p:spPr bwMode="auto">
            <a:xfrm>
              <a:off x="9901827"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B6E6AF"/>
            </a:solidFill>
            <a:ln w="0">
              <a:solidFill>
                <a:srgbClr val="B6E6A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12">
              <a:extLst>
                <a:ext uri="{FF2B5EF4-FFF2-40B4-BE49-F238E27FC236}">
                  <a16:creationId xmlns:a16="http://schemas.microsoft.com/office/drawing/2014/main" id="{0529E251-2819-6944-BEB8-840AEDCEB32D}"/>
                </a:ext>
              </a:extLst>
            </p:cNvPr>
            <p:cNvSpPr>
              <a:spLocks/>
            </p:cNvSpPr>
            <p:nvPr/>
          </p:nvSpPr>
          <p:spPr bwMode="auto">
            <a:xfrm>
              <a:off x="10470977"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85BD64"/>
            </a:solidFill>
            <a:ln w="0">
              <a:solidFill>
                <a:srgbClr val="85BD64"/>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13">
              <a:extLst>
                <a:ext uri="{FF2B5EF4-FFF2-40B4-BE49-F238E27FC236}">
                  <a16:creationId xmlns:a16="http://schemas.microsoft.com/office/drawing/2014/main" id="{4489818C-3FC8-4748-A4F2-273AEB8EBC8E}"/>
                </a:ext>
              </a:extLst>
            </p:cNvPr>
            <p:cNvSpPr>
              <a:spLocks/>
            </p:cNvSpPr>
            <p:nvPr/>
          </p:nvSpPr>
          <p:spPr bwMode="auto">
            <a:xfrm>
              <a:off x="10470977"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6993D"/>
            </a:solidFill>
            <a:ln w="0">
              <a:solidFill>
                <a:srgbClr val="56993D"/>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14">
              <a:extLst>
                <a:ext uri="{FF2B5EF4-FFF2-40B4-BE49-F238E27FC236}">
                  <a16:creationId xmlns:a16="http://schemas.microsoft.com/office/drawing/2014/main" id="{4A978CD0-7BF0-FF43-86CE-EFAF6FAAB97E}"/>
                </a:ext>
              </a:extLst>
            </p:cNvPr>
            <p:cNvSpPr>
              <a:spLocks/>
            </p:cNvSpPr>
            <p:nvPr/>
          </p:nvSpPr>
          <p:spPr bwMode="auto">
            <a:xfrm>
              <a:off x="10489638"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D9038"/>
            </a:solidFill>
            <a:ln w="0">
              <a:solidFill>
                <a:srgbClr val="4D9038"/>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15">
              <a:extLst>
                <a:ext uri="{FF2B5EF4-FFF2-40B4-BE49-F238E27FC236}">
                  <a16:creationId xmlns:a16="http://schemas.microsoft.com/office/drawing/2014/main" id="{9293EB96-A120-B940-BED4-61D6118A5C17}"/>
                </a:ext>
              </a:extLst>
            </p:cNvPr>
            <p:cNvSpPr>
              <a:spLocks/>
            </p:cNvSpPr>
            <p:nvPr/>
          </p:nvSpPr>
          <p:spPr bwMode="auto">
            <a:xfrm>
              <a:off x="11040128" y="366282"/>
              <a:ext cx="569151" cy="754005"/>
            </a:xfrm>
            <a:custGeom>
              <a:avLst/>
              <a:gdLst>
                <a:gd name="T0" fmla="*/ 0 w 366"/>
                <a:gd name="T1" fmla="*/ 0 h 422"/>
                <a:gd name="T2" fmla="*/ 366 w 366"/>
                <a:gd name="T3" fmla="*/ 212 h 422"/>
                <a:gd name="T4" fmla="*/ 0 w 366"/>
                <a:gd name="T5" fmla="*/ 422 h 422"/>
                <a:gd name="T6" fmla="*/ 0 w 366"/>
                <a:gd name="T7" fmla="*/ 0 h 422"/>
              </a:gdLst>
              <a:ahLst/>
              <a:cxnLst>
                <a:cxn ang="0">
                  <a:pos x="T0" y="T1"/>
                </a:cxn>
                <a:cxn ang="0">
                  <a:pos x="T2" y="T3"/>
                </a:cxn>
                <a:cxn ang="0">
                  <a:pos x="T4" y="T5"/>
                </a:cxn>
                <a:cxn ang="0">
                  <a:pos x="T6" y="T7"/>
                </a:cxn>
              </a:cxnLst>
              <a:rect l="0" t="0" r="r" b="b"/>
              <a:pathLst>
                <a:path w="366" h="422">
                  <a:moveTo>
                    <a:pt x="0" y="0"/>
                  </a:moveTo>
                  <a:lnTo>
                    <a:pt x="366" y="212"/>
                  </a:lnTo>
                  <a:lnTo>
                    <a:pt x="0" y="422"/>
                  </a:lnTo>
                  <a:lnTo>
                    <a:pt x="0" y="0"/>
                  </a:lnTo>
                  <a:close/>
                </a:path>
              </a:pathLst>
            </a:custGeom>
            <a:solidFill>
              <a:srgbClr val="82BC66"/>
            </a:solidFill>
            <a:ln w="0">
              <a:solidFill>
                <a:srgbClr val="82BC6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16">
              <a:extLst>
                <a:ext uri="{FF2B5EF4-FFF2-40B4-BE49-F238E27FC236}">
                  <a16:creationId xmlns:a16="http://schemas.microsoft.com/office/drawing/2014/main" id="{ABF95203-6AAC-E344-B23E-858BED95B794}"/>
                </a:ext>
              </a:extLst>
            </p:cNvPr>
            <p:cNvSpPr>
              <a:spLocks/>
            </p:cNvSpPr>
            <p:nvPr/>
          </p:nvSpPr>
          <p:spPr bwMode="auto">
            <a:xfrm>
              <a:off x="11040128"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70A859"/>
            </a:solidFill>
            <a:ln w="0">
              <a:solidFill>
                <a:srgbClr val="70A85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17">
              <a:extLst>
                <a:ext uri="{FF2B5EF4-FFF2-40B4-BE49-F238E27FC236}">
                  <a16:creationId xmlns:a16="http://schemas.microsoft.com/office/drawing/2014/main" id="{1EEAF827-25CB-8043-9A2E-12FDEB4771C2}"/>
                </a:ext>
              </a:extLst>
            </p:cNvPr>
            <p:cNvSpPr>
              <a:spLocks/>
            </p:cNvSpPr>
            <p:nvPr/>
          </p:nvSpPr>
          <p:spPr bwMode="auto">
            <a:xfrm>
              <a:off x="11040128"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42752D"/>
            </a:solidFill>
            <a:ln w="0">
              <a:solidFill>
                <a:srgbClr val="42752D"/>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19">
              <a:extLst>
                <a:ext uri="{FF2B5EF4-FFF2-40B4-BE49-F238E27FC236}">
                  <a16:creationId xmlns:a16="http://schemas.microsoft.com/office/drawing/2014/main" id="{1D9164AE-5B6F-9142-B18E-ECB1A29DC940}"/>
                </a:ext>
              </a:extLst>
            </p:cNvPr>
            <p:cNvSpPr>
              <a:spLocks/>
            </p:cNvSpPr>
            <p:nvPr/>
          </p:nvSpPr>
          <p:spPr bwMode="auto">
            <a:xfrm>
              <a:off x="11609279"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69A048"/>
            </a:solidFill>
            <a:ln w="0">
              <a:solidFill>
                <a:srgbClr val="69A048"/>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20">
              <a:extLst>
                <a:ext uri="{FF2B5EF4-FFF2-40B4-BE49-F238E27FC236}">
                  <a16:creationId xmlns:a16="http://schemas.microsoft.com/office/drawing/2014/main" id="{CF574ADA-939C-1647-A57F-6110E2A3440C}"/>
                </a:ext>
              </a:extLst>
            </p:cNvPr>
            <p:cNvSpPr>
              <a:spLocks/>
            </p:cNvSpPr>
            <p:nvPr/>
          </p:nvSpPr>
          <p:spPr bwMode="auto">
            <a:xfrm>
              <a:off x="11609279"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98C3A"/>
            </a:solidFill>
            <a:ln w="0">
              <a:solidFill>
                <a:srgbClr val="598C3A"/>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21">
              <a:extLst>
                <a:ext uri="{FF2B5EF4-FFF2-40B4-BE49-F238E27FC236}">
                  <a16:creationId xmlns:a16="http://schemas.microsoft.com/office/drawing/2014/main" id="{0C1472E6-72F1-2C47-ADEA-66B63D471A7B}"/>
                </a:ext>
              </a:extLst>
            </p:cNvPr>
            <p:cNvSpPr>
              <a:spLocks/>
            </p:cNvSpPr>
            <p:nvPr/>
          </p:nvSpPr>
          <p:spPr bwMode="auto">
            <a:xfrm>
              <a:off x="11627940"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26921"/>
            </a:solidFill>
            <a:ln w="0">
              <a:solidFill>
                <a:srgbClr val="42692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23">
              <a:extLst>
                <a:ext uri="{FF2B5EF4-FFF2-40B4-BE49-F238E27FC236}">
                  <a16:creationId xmlns:a16="http://schemas.microsoft.com/office/drawing/2014/main" id="{7C71466D-12CB-CC4A-BB31-FB456ED021F2}"/>
                </a:ext>
              </a:extLst>
            </p:cNvPr>
            <p:cNvSpPr>
              <a:spLocks/>
            </p:cNvSpPr>
            <p:nvPr/>
          </p:nvSpPr>
          <p:spPr bwMode="auto">
            <a:xfrm>
              <a:off x="12178430" y="366282"/>
              <a:ext cx="3110"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23360F"/>
            </a:solidFill>
            <a:ln w="0">
              <a:solidFill>
                <a:srgbClr val="23360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77" name="Straight Connector 76">
            <a:extLst>
              <a:ext uri="{FF2B5EF4-FFF2-40B4-BE49-F238E27FC236}">
                <a16:creationId xmlns:a16="http://schemas.microsoft.com/office/drawing/2014/main" id="{DC28AF5B-811E-1B4C-B641-5C160568672E}"/>
              </a:ext>
            </a:extLst>
          </p:cNvPr>
          <p:cNvCxnSpPr/>
          <p:nvPr/>
        </p:nvCxnSpPr>
        <p:spPr>
          <a:xfrm>
            <a:off x="1133317" y="6860529"/>
            <a:ext cx="8030364"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DC12A1B-E3BB-7A4E-B8D0-6018BD88063D}"/>
              </a:ext>
            </a:extLst>
          </p:cNvPr>
          <p:cNvSpPr txBox="1"/>
          <p:nvPr/>
        </p:nvSpPr>
        <p:spPr>
          <a:xfrm>
            <a:off x="785124" y="1223159"/>
            <a:ext cx="10621750" cy="5324535"/>
          </a:xfrm>
          <a:prstGeom prst="rect">
            <a:avLst/>
          </a:prstGeom>
          <a:noFill/>
        </p:spPr>
        <p:txBody>
          <a:bodyPr wrap="square" rtlCol="0">
            <a:spAutoFit/>
          </a:bodyPr>
          <a:lstStyle/>
          <a:p>
            <a:endParaRPr lang="en-US" sz="2000" dirty="0"/>
          </a:p>
          <a:p>
            <a:endParaRPr lang="en-GB" sz="2000" dirty="0"/>
          </a:p>
          <a:p>
            <a:pPr marL="285750" indent="-285750" algn="just">
              <a:buFont typeface="Arial" panose="020B0604020202020204" pitchFamily="34" charset="0"/>
              <a:buChar char="•"/>
            </a:pPr>
            <a:r>
              <a:rPr lang="en-GB" sz="2000" dirty="0"/>
              <a:t>The</a:t>
            </a:r>
            <a:r>
              <a:rPr lang="en-US" sz="2000" dirty="0"/>
              <a:t> </a:t>
            </a:r>
            <a:r>
              <a:rPr lang="en-GB" sz="2000" dirty="0"/>
              <a:t>2</a:t>
            </a:r>
            <a:r>
              <a:rPr lang="en-GB" sz="2000" baseline="30000" dirty="0"/>
              <a:t>nd</a:t>
            </a:r>
            <a:r>
              <a:rPr lang="en-GB" sz="2000" dirty="0"/>
              <a:t> edition of Nigeria’s Subnational EoDB Report will be released in Q2 2022. </a:t>
            </a:r>
          </a:p>
          <a:p>
            <a:pPr algn="just"/>
            <a:endParaRPr lang="en-GB" sz="2000" dirty="0"/>
          </a:p>
          <a:p>
            <a:pPr marL="285750" indent="-285750" algn="just">
              <a:buFont typeface="Arial" panose="020B0604020202020204" pitchFamily="34" charset="0"/>
              <a:buChar char="•"/>
            </a:pPr>
            <a:r>
              <a:rPr lang="en-GB" sz="2000" dirty="0"/>
              <a:t>With information garnered from the Subnational </a:t>
            </a:r>
            <a:r>
              <a:rPr lang="en-US" sz="2000" dirty="0"/>
              <a:t>EoDB </a:t>
            </a:r>
            <a:r>
              <a:rPr lang="en-GB" sz="2000" dirty="0"/>
              <a:t>Baseline Survey</a:t>
            </a:r>
            <a:r>
              <a:rPr lang="en-US" sz="2000" dirty="0"/>
              <a:t> (March 2021)</a:t>
            </a:r>
            <a:r>
              <a:rPr lang="en-GB" sz="2000" dirty="0"/>
              <a:t> and the Cost of Compliance Pilot Study</a:t>
            </a:r>
            <a:r>
              <a:rPr lang="en-US" sz="2000" dirty="0"/>
              <a:t> of </a:t>
            </a:r>
            <a:r>
              <a:rPr lang="en-GB" sz="2000" dirty="0"/>
              <a:t>Lagos and </a:t>
            </a:r>
            <a:r>
              <a:rPr lang="en-US" sz="2000" dirty="0"/>
              <a:t>the </a:t>
            </a:r>
            <a:r>
              <a:rPr lang="en-GB" sz="2000" dirty="0"/>
              <a:t>FCT</a:t>
            </a:r>
            <a:r>
              <a:rPr lang="en-US" sz="2000" dirty="0"/>
              <a:t> (January 2021</a:t>
            </a:r>
            <a:r>
              <a:rPr lang="en-GB" sz="2000" dirty="0"/>
              <a:t>), future EoDB report</a:t>
            </a:r>
            <a:r>
              <a:rPr lang="en-US" sz="2000" dirty="0"/>
              <a:t>s</a:t>
            </a:r>
            <a:r>
              <a:rPr lang="en-GB" sz="2000" dirty="0"/>
              <a:t> will </a:t>
            </a:r>
            <a:r>
              <a:rPr lang="en-US" sz="2000" dirty="0"/>
              <a:t>now have the ‘Right of Reply’ exercise for all States which entails the opportunity to submit completed reforms in outlined areas for the period under review. </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a:t>The report will also feature a </a:t>
            </a:r>
            <a:r>
              <a:rPr lang="en-GB" sz="2000" dirty="0"/>
              <a:t>deepened </a:t>
            </a:r>
            <a:r>
              <a:rPr lang="en-US" sz="2000" dirty="0"/>
              <a:t>fieldwork </a:t>
            </a:r>
            <a:r>
              <a:rPr lang="en-GB" sz="2000" dirty="0"/>
              <a:t>methodology</a:t>
            </a:r>
            <a:r>
              <a:rPr lang="en-US" sz="2000" dirty="0"/>
              <a:t>,</a:t>
            </a:r>
            <a:r>
              <a:rPr lang="en-GB" sz="2000" dirty="0"/>
              <a:t> </a:t>
            </a:r>
            <a:r>
              <a:rPr lang="en-US" sz="2000" dirty="0"/>
              <a:t>with</a:t>
            </a:r>
            <a:r>
              <a:rPr lang="en-GB" sz="2000" dirty="0"/>
              <a:t> more targeted reforms </a:t>
            </a:r>
            <a:r>
              <a:rPr lang="en-US" sz="2000" dirty="0"/>
              <a:t>reflecting</a:t>
            </a:r>
            <a:r>
              <a:rPr lang="en-GB" sz="2000" dirty="0"/>
              <a:t> pain points identified by MSMEs</a:t>
            </a:r>
            <a:r>
              <a:rPr lang="en-US" sz="2000" dirty="0"/>
              <a:t>. </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a:t>The results of the inaugural</a:t>
            </a:r>
            <a:r>
              <a:rPr lang="en-GB" sz="2000" dirty="0"/>
              <a:t> Subnational </a:t>
            </a:r>
            <a:r>
              <a:rPr lang="en-US" sz="2000" dirty="0"/>
              <a:t>EoDB </a:t>
            </a:r>
            <a:r>
              <a:rPr lang="en-GB" sz="2000" dirty="0"/>
              <a:t>Baseline Survey</a:t>
            </a:r>
            <a:r>
              <a:rPr lang="en-US" sz="2000" dirty="0"/>
              <a:t> were extensively discussed with State Reform Champions and heads of IPAs the Quarterly Technical Workshops on EoDB as well as engagements with State EoDB Councils and State </a:t>
            </a:r>
            <a:r>
              <a:rPr lang="en-US" sz="2000" dirty="0" err="1"/>
              <a:t>RCs</a:t>
            </a:r>
            <a:r>
              <a:rPr lang="en-US" sz="2000" dirty="0"/>
              <a:t> upon their request. </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a:t>Findings from the report formed input into some States’ Action Plans.</a:t>
            </a:r>
            <a:endParaRPr lang="en-GB" sz="2000" dirty="0"/>
          </a:p>
        </p:txBody>
      </p:sp>
      <p:sp>
        <p:nvSpPr>
          <p:cNvPr id="28" name="Rectangle: Rounded Corners 11">
            <a:extLst>
              <a:ext uri="{FF2B5EF4-FFF2-40B4-BE49-F238E27FC236}">
                <a16:creationId xmlns:a16="http://schemas.microsoft.com/office/drawing/2014/main" id="{79B46396-8AA2-654C-82F0-DFA0797C6E60}"/>
              </a:ext>
            </a:extLst>
          </p:cNvPr>
          <p:cNvSpPr/>
          <p:nvPr/>
        </p:nvSpPr>
        <p:spPr>
          <a:xfrm>
            <a:off x="496959" y="1788401"/>
            <a:ext cx="11093659" cy="4703317"/>
          </a:xfrm>
          <a:prstGeom prst="roundRect">
            <a:avLst>
              <a:gd name="adj" fmla="val 5207"/>
            </a:avLst>
          </a:prstGeom>
          <a:noFill/>
          <a:ln w="6350">
            <a:solidFill>
              <a:srgbClr val="9AD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0" dirty="0">
              <a:latin typeface="Calibri"/>
              <a:cs typeface="Calibri"/>
            </a:endParaRPr>
          </a:p>
        </p:txBody>
      </p:sp>
      <p:sp>
        <p:nvSpPr>
          <p:cNvPr id="25" name="TextBox 24">
            <a:extLst>
              <a:ext uri="{FF2B5EF4-FFF2-40B4-BE49-F238E27FC236}">
                <a16:creationId xmlns:a16="http://schemas.microsoft.com/office/drawing/2014/main" id="{CAC08454-8FFF-1D40-B86F-7692B753CB73}"/>
              </a:ext>
            </a:extLst>
          </p:cNvPr>
          <p:cNvSpPr txBox="1"/>
          <p:nvPr/>
        </p:nvSpPr>
        <p:spPr>
          <a:xfrm>
            <a:off x="1196378" y="1245603"/>
            <a:ext cx="7970836" cy="445635"/>
          </a:xfrm>
          <a:prstGeom prst="rect">
            <a:avLst/>
          </a:prstGeom>
          <a:noFill/>
        </p:spPr>
        <p:txBody>
          <a:bodyPr wrap="none" rtlCol="0">
            <a:spAutoFit/>
          </a:bodyPr>
          <a:lstStyle/>
          <a:p>
            <a:pPr>
              <a:lnSpc>
                <a:spcPct val="80000"/>
              </a:lnSpc>
            </a:pPr>
            <a:r>
              <a:rPr lang="en-US" sz="2800" dirty="0">
                <a:solidFill>
                  <a:schemeClr val="tx1">
                    <a:lumMod val="65000"/>
                    <a:lumOff val="35000"/>
                  </a:schemeClr>
                </a:solidFill>
                <a:latin typeface="Gotham Light" pitchFamily="2" charset="0"/>
                <a:cs typeface="Gotham Light" pitchFamily="2" charset="0"/>
              </a:rPr>
              <a:t>2</a:t>
            </a:r>
            <a:r>
              <a:rPr lang="en-US" sz="2800" baseline="30000" dirty="0">
                <a:solidFill>
                  <a:schemeClr val="tx1">
                    <a:lumMod val="65000"/>
                    <a:lumOff val="35000"/>
                  </a:schemeClr>
                </a:solidFill>
                <a:latin typeface="Gotham Light" pitchFamily="2" charset="0"/>
                <a:cs typeface="Gotham Light" pitchFamily="2" charset="0"/>
              </a:rPr>
              <a:t>nd</a:t>
            </a:r>
            <a:r>
              <a:rPr lang="en-US" sz="2800" dirty="0">
                <a:solidFill>
                  <a:schemeClr val="tx1">
                    <a:lumMod val="65000"/>
                    <a:lumOff val="35000"/>
                  </a:schemeClr>
                </a:solidFill>
                <a:latin typeface="Gotham Light" pitchFamily="2" charset="0"/>
                <a:cs typeface="Gotham Light" pitchFamily="2" charset="0"/>
              </a:rPr>
              <a:t> Subnational Ease of Doing Business (</a:t>
            </a:r>
            <a:r>
              <a:rPr lang="en-US" sz="2800" dirty="0" err="1">
                <a:solidFill>
                  <a:schemeClr val="tx1">
                    <a:lumMod val="65000"/>
                    <a:lumOff val="35000"/>
                  </a:schemeClr>
                </a:solidFill>
                <a:latin typeface="Gotham Light" pitchFamily="2" charset="0"/>
                <a:cs typeface="Gotham Light" pitchFamily="2" charset="0"/>
              </a:rPr>
              <a:t>EoDB</a:t>
            </a:r>
            <a:r>
              <a:rPr lang="en-US" sz="2800" dirty="0">
                <a:solidFill>
                  <a:schemeClr val="tx1">
                    <a:lumMod val="65000"/>
                    <a:lumOff val="35000"/>
                  </a:schemeClr>
                </a:solidFill>
                <a:latin typeface="Gotham Light" pitchFamily="2" charset="0"/>
                <a:cs typeface="Gotham Light" pitchFamily="2" charset="0"/>
              </a:rPr>
              <a:t>) Report</a:t>
            </a:r>
            <a:endParaRPr lang="en-US" sz="2800" dirty="0">
              <a:solidFill>
                <a:srgbClr val="00B050"/>
              </a:solidFill>
              <a:latin typeface="Gotham Light" pitchFamily="2" charset="0"/>
              <a:cs typeface="Gotham Light" pitchFamily="2" charset="0"/>
            </a:endParaRPr>
          </a:p>
        </p:txBody>
      </p:sp>
      <p:sp>
        <p:nvSpPr>
          <p:cNvPr id="23" name="Oval 22">
            <a:extLst>
              <a:ext uri="{FF2B5EF4-FFF2-40B4-BE49-F238E27FC236}">
                <a16:creationId xmlns:a16="http://schemas.microsoft.com/office/drawing/2014/main" id="{92B1A9EE-CE2C-9842-AB00-1B3BD97F726E}"/>
              </a:ext>
            </a:extLst>
          </p:cNvPr>
          <p:cNvSpPr/>
          <p:nvPr/>
        </p:nvSpPr>
        <p:spPr>
          <a:xfrm>
            <a:off x="496959" y="1227002"/>
            <a:ext cx="500664" cy="3689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1</a:t>
            </a:r>
          </a:p>
        </p:txBody>
      </p:sp>
      <p:sp>
        <p:nvSpPr>
          <p:cNvPr id="26" name="TextBox 25">
            <a:extLst>
              <a:ext uri="{FF2B5EF4-FFF2-40B4-BE49-F238E27FC236}">
                <a16:creationId xmlns:a16="http://schemas.microsoft.com/office/drawing/2014/main" id="{08AC9E2B-5EBF-C143-9767-D38ED4989EE2}"/>
              </a:ext>
            </a:extLst>
          </p:cNvPr>
          <p:cNvSpPr txBox="1"/>
          <p:nvPr/>
        </p:nvSpPr>
        <p:spPr>
          <a:xfrm>
            <a:off x="3048000" y="3276084"/>
            <a:ext cx="6096000" cy="369332"/>
          </a:xfrm>
          <a:prstGeom prst="rect">
            <a:avLst/>
          </a:prstGeom>
          <a:noFill/>
        </p:spPr>
        <p:txBody>
          <a:bodyPr wrap="square">
            <a:spAutoFit/>
          </a:bodyPr>
          <a:lstStyle/>
          <a:p>
            <a:r>
              <a:rPr lang="en-US" sz="1800" dirty="0"/>
              <a:t>as</a:t>
            </a:r>
            <a:endParaRPr lang="en-NG" dirty="0"/>
          </a:p>
        </p:txBody>
      </p:sp>
    </p:spTree>
    <p:extLst>
      <p:ext uri="{BB962C8B-B14F-4D97-AF65-F5344CB8AC3E}">
        <p14:creationId xmlns:p14="http://schemas.microsoft.com/office/powerpoint/2010/main" val="212191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0092690" y="-30240"/>
            <a:ext cx="2099310" cy="830997"/>
            <a:chOff x="9351336" y="0"/>
            <a:chExt cx="2830204" cy="1120287"/>
          </a:xfrm>
        </p:grpSpPr>
        <p:sp>
          <p:nvSpPr>
            <p:cNvPr id="26" name="Freeform 8"/>
            <p:cNvSpPr/>
            <p:nvPr/>
          </p:nvSpPr>
          <p:spPr bwMode="auto">
            <a:xfrm>
              <a:off x="9351336"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A3E2A1"/>
            </a:solidFill>
            <a:ln w="0">
              <a:solidFill>
                <a:srgbClr val="A3E2A1"/>
              </a:solidFill>
              <a:prstDash val="solid"/>
              <a:round/>
            </a:ln>
          </p:spPr>
          <p:txBody>
            <a:bodyPr vert="horz" wrap="square" lIns="91440" tIns="45720" rIns="91440" bIns="45720" numCol="1" anchor="t" anchorCtr="0" compatLnSpc="1"/>
            <a:lstStyle/>
            <a:p>
              <a:endParaRPr lang="en-US"/>
            </a:p>
          </p:txBody>
        </p:sp>
        <p:sp>
          <p:nvSpPr>
            <p:cNvPr id="27" name="Freeform 10"/>
            <p:cNvSpPr/>
            <p:nvPr/>
          </p:nvSpPr>
          <p:spPr bwMode="auto">
            <a:xfrm>
              <a:off x="9901827"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A1DB90"/>
            </a:solidFill>
            <a:ln w="0">
              <a:solidFill>
                <a:srgbClr val="A1DB90"/>
              </a:solidFill>
              <a:prstDash val="solid"/>
              <a:round/>
            </a:ln>
          </p:spPr>
          <p:txBody>
            <a:bodyPr vert="horz" wrap="square" lIns="91440" tIns="45720" rIns="91440" bIns="45720" numCol="1" anchor="t" anchorCtr="0" compatLnSpc="1"/>
            <a:lstStyle/>
            <a:p>
              <a:endParaRPr lang="en-US"/>
            </a:p>
          </p:txBody>
        </p:sp>
        <p:sp>
          <p:nvSpPr>
            <p:cNvPr id="28" name="Freeform 11"/>
            <p:cNvSpPr/>
            <p:nvPr/>
          </p:nvSpPr>
          <p:spPr bwMode="auto">
            <a:xfrm>
              <a:off x="9901827"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B6E6AF"/>
            </a:solidFill>
            <a:ln w="0">
              <a:solidFill>
                <a:srgbClr val="B6E6AF"/>
              </a:solidFill>
              <a:prstDash val="solid"/>
              <a:round/>
            </a:ln>
          </p:spPr>
          <p:txBody>
            <a:bodyPr vert="horz" wrap="square" lIns="91440" tIns="45720" rIns="91440" bIns="45720" numCol="1" anchor="t" anchorCtr="0" compatLnSpc="1"/>
            <a:lstStyle/>
            <a:p>
              <a:endParaRPr lang="en-US"/>
            </a:p>
          </p:txBody>
        </p:sp>
        <p:sp>
          <p:nvSpPr>
            <p:cNvPr id="29" name="Freeform 12"/>
            <p:cNvSpPr/>
            <p:nvPr/>
          </p:nvSpPr>
          <p:spPr bwMode="auto">
            <a:xfrm>
              <a:off x="10470977"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85BD64"/>
            </a:solidFill>
            <a:ln w="0">
              <a:solidFill>
                <a:srgbClr val="85BD64"/>
              </a:solidFill>
              <a:prstDash val="solid"/>
              <a:round/>
            </a:ln>
          </p:spPr>
          <p:txBody>
            <a:bodyPr vert="horz" wrap="square" lIns="91440" tIns="45720" rIns="91440" bIns="45720" numCol="1" anchor="t" anchorCtr="0" compatLnSpc="1"/>
            <a:lstStyle/>
            <a:p>
              <a:endParaRPr lang="en-US"/>
            </a:p>
          </p:txBody>
        </p:sp>
        <p:sp>
          <p:nvSpPr>
            <p:cNvPr id="30" name="Freeform 13"/>
            <p:cNvSpPr/>
            <p:nvPr/>
          </p:nvSpPr>
          <p:spPr bwMode="auto">
            <a:xfrm>
              <a:off x="10470977"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6993D"/>
            </a:solidFill>
            <a:ln w="0">
              <a:solidFill>
                <a:srgbClr val="56993D"/>
              </a:solidFill>
              <a:prstDash val="solid"/>
              <a:round/>
            </a:ln>
          </p:spPr>
          <p:txBody>
            <a:bodyPr vert="horz" wrap="square" lIns="91440" tIns="45720" rIns="91440" bIns="45720" numCol="1" anchor="t" anchorCtr="0" compatLnSpc="1"/>
            <a:lstStyle/>
            <a:p>
              <a:endParaRPr lang="en-US"/>
            </a:p>
          </p:txBody>
        </p:sp>
        <p:sp>
          <p:nvSpPr>
            <p:cNvPr id="31" name="Freeform 14"/>
            <p:cNvSpPr/>
            <p:nvPr/>
          </p:nvSpPr>
          <p:spPr bwMode="auto">
            <a:xfrm>
              <a:off x="10489638"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D9038"/>
            </a:solidFill>
            <a:ln w="0">
              <a:solidFill>
                <a:srgbClr val="4D9038"/>
              </a:solidFill>
              <a:prstDash val="solid"/>
              <a:round/>
            </a:ln>
          </p:spPr>
          <p:txBody>
            <a:bodyPr vert="horz" wrap="square" lIns="91440" tIns="45720" rIns="91440" bIns="45720" numCol="1" anchor="t" anchorCtr="0" compatLnSpc="1"/>
            <a:lstStyle/>
            <a:p>
              <a:endParaRPr lang="en-US"/>
            </a:p>
          </p:txBody>
        </p:sp>
        <p:sp>
          <p:nvSpPr>
            <p:cNvPr id="32" name="Freeform 15"/>
            <p:cNvSpPr/>
            <p:nvPr/>
          </p:nvSpPr>
          <p:spPr bwMode="auto">
            <a:xfrm>
              <a:off x="11040128" y="366282"/>
              <a:ext cx="569151" cy="754005"/>
            </a:xfrm>
            <a:custGeom>
              <a:avLst/>
              <a:gdLst>
                <a:gd name="T0" fmla="*/ 0 w 366"/>
                <a:gd name="T1" fmla="*/ 0 h 422"/>
                <a:gd name="T2" fmla="*/ 366 w 366"/>
                <a:gd name="T3" fmla="*/ 212 h 422"/>
                <a:gd name="T4" fmla="*/ 0 w 366"/>
                <a:gd name="T5" fmla="*/ 422 h 422"/>
                <a:gd name="T6" fmla="*/ 0 w 366"/>
                <a:gd name="T7" fmla="*/ 0 h 422"/>
              </a:gdLst>
              <a:ahLst/>
              <a:cxnLst>
                <a:cxn ang="0">
                  <a:pos x="T0" y="T1"/>
                </a:cxn>
                <a:cxn ang="0">
                  <a:pos x="T2" y="T3"/>
                </a:cxn>
                <a:cxn ang="0">
                  <a:pos x="T4" y="T5"/>
                </a:cxn>
                <a:cxn ang="0">
                  <a:pos x="T6" y="T7"/>
                </a:cxn>
              </a:cxnLst>
              <a:rect l="0" t="0" r="r" b="b"/>
              <a:pathLst>
                <a:path w="366" h="422">
                  <a:moveTo>
                    <a:pt x="0" y="0"/>
                  </a:moveTo>
                  <a:lnTo>
                    <a:pt x="366" y="212"/>
                  </a:lnTo>
                  <a:lnTo>
                    <a:pt x="0" y="422"/>
                  </a:lnTo>
                  <a:lnTo>
                    <a:pt x="0" y="0"/>
                  </a:lnTo>
                  <a:close/>
                </a:path>
              </a:pathLst>
            </a:custGeom>
            <a:solidFill>
              <a:srgbClr val="82BC66"/>
            </a:solidFill>
            <a:ln w="0">
              <a:solidFill>
                <a:srgbClr val="82BC66"/>
              </a:solidFill>
              <a:prstDash val="solid"/>
              <a:round/>
            </a:ln>
          </p:spPr>
          <p:txBody>
            <a:bodyPr vert="horz" wrap="square" lIns="91440" tIns="45720" rIns="91440" bIns="45720" numCol="1" anchor="t" anchorCtr="0" compatLnSpc="1"/>
            <a:lstStyle/>
            <a:p>
              <a:endParaRPr lang="en-US"/>
            </a:p>
          </p:txBody>
        </p:sp>
        <p:sp>
          <p:nvSpPr>
            <p:cNvPr id="33" name="Freeform 16"/>
            <p:cNvSpPr/>
            <p:nvPr/>
          </p:nvSpPr>
          <p:spPr bwMode="auto">
            <a:xfrm>
              <a:off x="11040128"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70A859"/>
            </a:solidFill>
            <a:ln w="0">
              <a:solidFill>
                <a:srgbClr val="70A859"/>
              </a:solidFill>
              <a:prstDash val="solid"/>
              <a:round/>
            </a:ln>
          </p:spPr>
          <p:txBody>
            <a:bodyPr vert="horz" wrap="square" lIns="91440" tIns="45720" rIns="91440" bIns="45720" numCol="1" anchor="t" anchorCtr="0" compatLnSpc="1"/>
            <a:lstStyle/>
            <a:p>
              <a:endParaRPr lang="en-US"/>
            </a:p>
          </p:txBody>
        </p:sp>
        <p:sp>
          <p:nvSpPr>
            <p:cNvPr id="34" name="Freeform 17"/>
            <p:cNvSpPr/>
            <p:nvPr/>
          </p:nvSpPr>
          <p:spPr bwMode="auto">
            <a:xfrm>
              <a:off x="11040128"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42752D"/>
            </a:solidFill>
            <a:ln w="0">
              <a:solidFill>
                <a:srgbClr val="42752D"/>
              </a:solidFill>
              <a:prstDash val="solid"/>
              <a:round/>
            </a:ln>
          </p:spPr>
          <p:txBody>
            <a:bodyPr vert="horz" wrap="square" lIns="91440" tIns="45720" rIns="91440" bIns="45720" numCol="1" anchor="t" anchorCtr="0" compatLnSpc="1"/>
            <a:lstStyle/>
            <a:p>
              <a:endParaRPr lang="en-US"/>
            </a:p>
          </p:txBody>
        </p:sp>
        <p:sp>
          <p:nvSpPr>
            <p:cNvPr id="35" name="Freeform 19"/>
            <p:cNvSpPr/>
            <p:nvPr/>
          </p:nvSpPr>
          <p:spPr bwMode="auto">
            <a:xfrm>
              <a:off x="11609279"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69A048"/>
            </a:solidFill>
            <a:ln w="0">
              <a:solidFill>
                <a:srgbClr val="69A048"/>
              </a:solidFill>
              <a:prstDash val="solid"/>
              <a:round/>
            </a:ln>
          </p:spPr>
          <p:txBody>
            <a:bodyPr vert="horz" wrap="square" lIns="91440" tIns="45720" rIns="91440" bIns="45720" numCol="1" anchor="t" anchorCtr="0" compatLnSpc="1"/>
            <a:lstStyle/>
            <a:p>
              <a:endParaRPr lang="en-US"/>
            </a:p>
          </p:txBody>
        </p:sp>
        <p:sp>
          <p:nvSpPr>
            <p:cNvPr id="36" name="Freeform 20"/>
            <p:cNvSpPr/>
            <p:nvPr/>
          </p:nvSpPr>
          <p:spPr bwMode="auto">
            <a:xfrm>
              <a:off x="11609279"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98C3A"/>
            </a:solidFill>
            <a:ln w="0">
              <a:solidFill>
                <a:srgbClr val="598C3A"/>
              </a:solidFill>
              <a:prstDash val="solid"/>
              <a:round/>
            </a:ln>
          </p:spPr>
          <p:txBody>
            <a:bodyPr vert="horz" wrap="square" lIns="91440" tIns="45720" rIns="91440" bIns="45720" numCol="1" anchor="t" anchorCtr="0" compatLnSpc="1"/>
            <a:lstStyle/>
            <a:p>
              <a:endParaRPr lang="en-US"/>
            </a:p>
          </p:txBody>
        </p:sp>
        <p:sp>
          <p:nvSpPr>
            <p:cNvPr id="37" name="Freeform 21"/>
            <p:cNvSpPr/>
            <p:nvPr/>
          </p:nvSpPr>
          <p:spPr bwMode="auto">
            <a:xfrm>
              <a:off x="11627940"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26921"/>
            </a:solidFill>
            <a:ln w="0">
              <a:solidFill>
                <a:srgbClr val="426921"/>
              </a:solidFill>
              <a:prstDash val="solid"/>
              <a:round/>
            </a:ln>
          </p:spPr>
          <p:txBody>
            <a:bodyPr vert="horz" wrap="square" lIns="91440" tIns="45720" rIns="91440" bIns="45720" numCol="1" anchor="t" anchorCtr="0" compatLnSpc="1"/>
            <a:lstStyle/>
            <a:p>
              <a:endParaRPr lang="en-US"/>
            </a:p>
          </p:txBody>
        </p:sp>
        <p:sp>
          <p:nvSpPr>
            <p:cNvPr id="38" name="Freeform 23"/>
            <p:cNvSpPr/>
            <p:nvPr/>
          </p:nvSpPr>
          <p:spPr bwMode="auto">
            <a:xfrm>
              <a:off x="12178430" y="366282"/>
              <a:ext cx="3110"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23360F"/>
            </a:solidFill>
            <a:ln w="0">
              <a:solidFill>
                <a:srgbClr val="23360F"/>
              </a:solidFill>
              <a:prstDash val="solid"/>
              <a:round/>
            </a:ln>
          </p:spPr>
          <p:txBody>
            <a:bodyPr vert="horz" wrap="square" lIns="91440" tIns="45720" rIns="91440" bIns="45720" numCol="1" anchor="t" anchorCtr="0" compatLnSpc="1"/>
            <a:lstStyle/>
            <a:p>
              <a:endParaRPr lang="en-US"/>
            </a:p>
          </p:txBody>
        </p:sp>
      </p:gr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476" y="151902"/>
            <a:ext cx="2371136" cy="522000"/>
          </a:xfrm>
          <a:prstGeom prst="rect">
            <a:avLst/>
          </a:prstGeom>
        </p:spPr>
      </p:pic>
      <p:sp>
        <p:nvSpPr>
          <p:cNvPr id="22" name="TextBox 21"/>
          <p:cNvSpPr txBox="1"/>
          <p:nvPr/>
        </p:nvSpPr>
        <p:spPr>
          <a:xfrm>
            <a:off x="4026663" y="6417490"/>
            <a:ext cx="4138673" cy="307777"/>
          </a:xfrm>
          <a:prstGeom prst="rect">
            <a:avLst/>
          </a:prstGeom>
          <a:noFill/>
        </p:spPr>
        <p:txBody>
          <a:bodyPr wrap="square">
            <a:spAutoFit/>
          </a:bodyPr>
          <a:lstStyle/>
          <a:p>
            <a:pPr marL="0" indent="0" algn="ctr">
              <a:buNone/>
            </a:pPr>
            <a:r>
              <a:rPr lang="en-US" sz="1400" b="1" spc="300" dirty="0">
                <a:solidFill>
                  <a:schemeClr val="tx1">
                    <a:lumMod val="65000"/>
                    <a:lumOff val="35000"/>
                  </a:schemeClr>
                </a:solidFill>
                <a:latin typeface="+mj-lt"/>
              </a:rPr>
              <a:t>PAGE: 5</a:t>
            </a:r>
          </a:p>
        </p:txBody>
      </p:sp>
      <p:pic>
        <p:nvPicPr>
          <p:cNvPr id="8" name="Content Placeholder 7" descr="A picture containing diagram&#10;&#10;Description automatically generated">
            <a:extLst>
              <a:ext uri="{FF2B5EF4-FFF2-40B4-BE49-F238E27FC236}">
                <a16:creationId xmlns:a16="http://schemas.microsoft.com/office/drawing/2014/main" id="{E54C08E6-6C60-1B44-A3D5-3D1A54A415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1241" y="1536418"/>
            <a:ext cx="10344114" cy="4881072"/>
          </a:xfrm>
        </p:spPr>
      </p:pic>
      <p:sp>
        <p:nvSpPr>
          <p:cNvPr id="41" name="TextBox 40">
            <a:extLst>
              <a:ext uri="{FF2B5EF4-FFF2-40B4-BE49-F238E27FC236}">
                <a16:creationId xmlns:a16="http://schemas.microsoft.com/office/drawing/2014/main" id="{8B6C390E-F8FB-1B43-8E60-C0F4CC1FDB42}"/>
              </a:ext>
            </a:extLst>
          </p:cNvPr>
          <p:cNvSpPr txBox="1"/>
          <p:nvPr/>
        </p:nvSpPr>
        <p:spPr>
          <a:xfrm>
            <a:off x="7809620" y="6417490"/>
            <a:ext cx="4138673" cy="307777"/>
          </a:xfrm>
          <a:prstGeom prst="rect">
            <a:avLst/>
          </a:prstGeom>
          <a:noFill/>
        </p:spPr>
        <p:txBody>
          <a:bodyPr wrap="square">
            <a:spAutoFit/>
          </a:bodyPr>
          <a:lstStyle/>
          <a:p>
            <a:pPr marL="0" indent="0" algn="r">
              <a:buNone/>
            </a:pPr>
            <a:r>
              <a:rPr lang="en-US" sz="1400" dirty="0">
                <a:solidFill>
                  <a:schemeClr val="tx1">
                    <a:lumMod val="65000"/>
                    <a:lumOff val="35000"/>
                  </a:schemeClr>
                </a:solidFill>
                <a:latin typeface="+mj-lt"/>
              </a:rPr>
              <a:t>NEC MEETING | JANUARY 2022</a:t>
            </a:r>
          </a:p>
        </p:txBody>
      </p:sp>
      <p:sp>
        <p:nvSpPr>
          <p:cNvPr id="23" name="TextBox 22">
            <a:extLst>
              <a:ext uri="{FF2B5EF4-FFF2-40B4-BE49-F238E27FC236}">
                <a16:creationId xmlns:a16="http://schemas.microsoft.com/office/drawing/2014/main" id="{6BCE0751-10E1-3546-B361-C0D022A81411}"/>
              </a:ext>
            </a:extLst>
          </p:cNvPr>
          <p:cNvSpPr txBox="1"/>
          <p:nvPr/>
        </p:nvSpPr>
        <p:spPr>
          <a:xfrm>
            <a:off x="1001241" y="882342"/>
            <a:ext cx="9179564" cy="445635"/>
          </a:xfrm>
          <a:prstGeom prst="rect">
            <a:avLst/>
          </a:prstGeom>
          <a:noFill/>
        </p:spPr>
        <p:txBody>
          <a:bodyPr wrap="none" rtlCol="0">
            <a:spAutoFit/>
          </a:bodyPr>
          <a:lstStyle/>
          <a:p>
            <a:pPr>
              <a:lnSpc>
                <a:spcPct val="80000"/>
              </a:lnSpc>
            </a:pPr>
            <a:r>
              <a:rPr lang="en-US" sz="2800" dirty="0">
                <a:solidFill>
                  <a:schemeClr val="tx1">
                    <a:lumMod val="65000"/>
                    <a:lumOff val="35000"/>
                  </a:schemeClr>
                </a:solidFill>
                <a:latin typeface="Gotham Light" pitchFamily="2" charset="0"/>
                <a:cs typeface="Gotham Light" pitchFamily="2" charset="0"/>
              </a:rPr>
              <a:t>Proposed key indicators for the 2</a:t>
            </a:r>
            <a:r>
              <a:rPr lang="en-US" sz="2800" baseline="30000" dirty="0">
                <a:solidFill>
                  <a:schemeClr val="tx1">
                    <a:lumMod val="65000"/>
                    <a:lumOff val="35000"/>
                  </a:schemeClr>
                </a:solidFill>
                <a:latin typeface="Gotham Light" pitchFamily="2" charset="0"/>
                <a:cs typeface="Gotham Light" pitchFamily="2" charset="0"/>
              </a:rPr>
              <a:t>nd</a:t>
            </a:r>
            <a:r>
              <a:rPr lang="en-US" sz="2800" dirty="0">
                <a:solidFill>
                  <a:schemeClr val="tx1">
                    <a:lumMod val="65000"/>
                    <a:lumOff val="35000"/>
                  </a:schemeClr>
                </a:solidFill>
                <a:latin typeface="Gotham Light" pitchFamily="2" charset="0"/>
                <a:cs typeface="Gotham Light" pitchFamily="2" charset="0"/>
              </a:rPr>
              <a:t> Subnational </a:t>
            </a:r>
            <a:r>
              <a:rPr lang="en-US" sz="2800" dirty="0" err="1">
                <a:solidFill>
                  <a:schemeClr val="tx1">
                    <a:lumMod val="65000"/>
                    <a:lumOff val="35000"/>
                  </a:schemeClr>
                </a:solidFill>
                <a:latin typeface="Gotham Light" pitchFamily="2" charset="0"/>
                <a:cs typeface="Gotham Light" pitchFamily="2" charset="0"/>
              </a:rPr>
              <a:t>EoDB</a:t>
            </a:r>
            <a:r>
              <a:rPr lang="en-US" sz="2800" dirty="0">
                <a:solidFill>
                  <a:schemeClr val="tx1">
                    <a:lumMod val="65000"/>
                    <a:lumOff val="35000"/>
                  </a:schemeClr>
                </a:solidFill>
                <a:latin typeface="Gotham Light" pitchFamily="2" charset="0"/>
                <a:cs typeface="Gotham Light" pitchFamily="2" charset="0"/>
              </a:rPr>
              <a:t> Report</a:t>
            </a:r>
            <a:endParaRPr lang="en-US" sz="2800" dirty="0">
              <a:solidFill>
                <a:srgbClr val="00B050"/>
              </a:solidFill>
              <a:latin typeface="Gotham Light" pitchFamily="2" charset="0"/>
              <a:cs typeface="Gotham Light" pitchFamily="2" charset="0"/>
            </a:endParaRPr>
          </a:p>
        </p:txBody>
      </p:sp>
      <p:sp>
        <p:nvSpPr>
          <p:cNvPr id="24" name="Oval 23">
            <a:extLst>
              <a:ext uri="{FF2B5EF4-FFF2-40B4-BE49-F238E27FC236}">
                <a16:creationId xmlns:a16="http://schemas.microsoft.com/office/drawing/2014/main" id="{E2E5E94A-DB9E-A644-8A25-28811F1F93B3}"/>
              </a:ext>
            </a:extLst>
          </p:cNvPr>
          <p:cNvSpPr/>
          <p:nvPr/>
        </p:nvSpPr>
        <p:spPr>
          <a:xfrm>
            <a:off x="500577" y="883611"/>
            <a:ext cx="500664" cy="3689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1</a:t>
            </a:r>
          </a:p>
        </p:txBody>
      </p:sp>
    </p:spTree>
    <p:extLst>
      <p:ext uri="{BB962C8B-B14F-4D97-AF65-F5344CB8AC3E}">
        <p14:creationId xmlns:p14="http://schemas.microsoft.com/office/powerpoint/2010/main" val="140632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0092690" y="-30240"/>
            <a:ext cx="2099310" cy="830997"/>
            <a:chOff x="9351336" y="0"/>
            <a:chExt cx="2830204" cy="1120287"/>
          </a:xfrm>
        </p:grpSpPr>
        <p:sp>
          <p:nvSpPr>
            <p:cNvPr id="26" name="Freeform 8"/>
            <p:cNvSpPr/>
            <p:nvPr/>
          </p:nvSpPr>
          <p:spPr bwMode="auto">
            <a:xfrm>
              <a:off x="9351336"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A3E2A1"/>
            </a:solidFill>
            <a:ln w="0">
              <a:solidFill>
                <a:srgbClr val="A3E2A1"/>
              </a:solidFill>
              <a:prstDash val="solid"/>
              <a:round/>
            </a:ln>
          </p:spPr>
          <p:txBody>
            <a:bodyPr vert="horz" wrap="square" lIns="91440" tIns="45720" rIns="91440" bIns="45720" numCol="1" anchor="t" anchorCtr="0" compatLnSpc="1"/>
            <a:lstStyle/>
            <a:p>
              <a:endParaRPr lang="en-US"/>
            </a:p>
          </p:txBody>
        </p:sp>
        <p:sp>
          <p:nvSpPr>
            <p:cNvPr id="27" name="Freeform 10"/>
            <p:cNvSpPr/>
            <p:nvPr/>
          </p:nvSpPr>
          <p:spPr bwMode="auto">
            <a:xfrm>
              <a:off x="9901827"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A1DB90"/>
            </a:solidFill>
            <a:ln w="0">
              <a:solidFill>
                <a:srgbClr val="A1DB90"/>
              </a:solidFill>
              <a:prstDash val="solid"/>
              <a:round/>
            </a:ln>
          </p:spPr>
          <p:txBody>
            <a:bodyPr vert="horz" wrap="square" lIns="91440" tIns="45720" rIns="91440" bIns="45720" numCol="1" anchor="t" anchorCtr="0" compatLnSpc="1"/>
            <a:lstStyle/>
            <a:p>
              <a:endParaRPr lang="en-US"/>
            </a:p>
          </p:txBody>
        </p:sp>
        <p:sp>
          <p:nvSpPr>
            <p:cNvPr id="28" name="Freeform 11"/>
            <p:cNvSpPr/>
            <p:nvPr/>
          </p:nvSpPr>
          <p:spPr bwMode="auto">
            <a:xfrm>
              <a:off x="9901827"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B6E6AF"/>
            </a:solidFill>
            <a:ln w="0">
              <a:solidFill>
                <a:srgbClr val="B6E6AF"/>
              </a:solidFill>
              <a:prstDash val="solid"/>
              <a:round/>
            </a:ln>
          </p:spPr>
          <p:txBody>
            <a:bodyPr vert="horz" wrap="square" lIns="91440" tIns="45720" rIns="91440" bIns="45720" numCol="1" anchor="t" anchorCtr="0" compatLnSpc="1"/>
            <a:lstStyle/>
            <a:p>
              <a:endParaRPr lang="en-US"/>
            </a:p>
          </p:txBody>
        </p:sp>
        <p:sp>
          <p:nvSpPr>
            <p:cNvPr id="29" name="Freeform 12"/>
            <p:cNvSpPr/>
            <p:nvPr/>
          </p:nvSpPr>
          <p:spPr bwMode="auto">
            <a:xfrm>
              <a:off x="10470977"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85BD64"/>
            </a:solidFill>
            <a:ln w="0">
              <a:solidFill>
                <a:srgbClr val="85BD64"/>
              </a:solidFill>
              <a:prstDash val="solid"/>
              <a:round/>
            </a:ln>
          </p:spPr>
          <p:txBody>
            <a:bodyPr vert="horz" wrap="square" lIns="91440" tIns="45720" rIns="91440" bIns="45720" numCol="1" anchor="t" anchorCtr="0" compatLnSpc="1"/>
            <a:lstStyle/>
            <a:p>
              <a:endParaRPr lang="en-US"/>
            </a:p>
          </p:txBody>
        </p:sp>
        <p:sp>
          <p:nvSpPr>
            <p:cNvPr id="30" name="Freeform 13"/>
            <p:cNvSpPr/>
            <p:nvPr/>
          </p:nvSpPr>
          <p:spPr bwMode="auto">
            <a:xfrm>
              <a:off x="10470977"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6993D"/>
            </a:solidFill>
            <a:ln w="0">
              <a:solidFill>
                <a:srgbClr val="56993D"/>
              </a:solidFill>
              <a:prstDash val="solid"/>
              <a:round/>
            </a:ln>
          </p:spPr>
          <p:txBody>
            <a:bodyPr vert="horz" wrap="square" lIns="91440" tIns="45720" rIns="91440" bIns="45720" numCol="1" anchor="t" anchorCtr="0" compatLnSpc="1"/>
            <a:lstStyle/>
            <a:p>
              <a:endParaRPr lang="en-US"/>
            </a:p>
          </p:txBody>
        </p:sp>
        <p:sp>
          <p:nvSpPr>
            <p:cNvPr id="31" name="Freeform 14"/>
            <p:cNvSpPr/>
            <p:nvPr/>
          </p:nvSpPr>
          <p:spPr bwMode="auto">
            <a:xfrm>
              <a:off x="10489638"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D9038"/>
            </a:solidFill>
            <a:ln w="0">
              <a:solidFill>
                <a:srgbClr val="4D9038"/>
              </a:solidFill>
              <a:prstDash val="solid"/>
              <a:round/>
            </a:ln>
          </p:spPr>
          <p:txBody>
            <a:bodyPr vert="horz" wrap="square" lIns="91440" tIns="45720" rIns="91440" bIns="45720" numCol="1" anchor="t" anchorCtr="0" compatLnSpc="1"/>
            <a:lstStyle/>
            <a:p>
              <a:endParaRPr lang="en-US"/>
            </a:p>
          </p:txBody>
        </p:sp>
        <p:sp>
          <p:nvSpPr>
            <p:cNvPr id="32" name="Freeform 15"/>
            <p:cNvSpPr/>
            <p:nvPr/>
          </p:nvSpPr>
          <p:spPr bwMode="auto">
            <a:xfrm>
              <a:off x="11040128" y="366282"/>
              <a:ext cx="569151" cy="754005"/>
            </a:xfrm>
            <a:custGeom>
              <a:avLst/>
              <a:gdLst>
                <a:gd name="T0" fmla="*/ 0 w 366"/>
                <a:gd name="T1" fmla="*/ 0 h 422"/>
                <a:gd name="T2" fmla="*/ 366 w 366"/>
                <a:gd name="T3" fmla="*/ 212 h 422"/>
                <a:gd name="T4" fmla="*/ 0 w 366"/>
                <a:gd name="T5" fmla="*/ 422 h 422"/>
                <a:gd name="T6" fmla="*/ 0 w 366"/>
                <a:gd name="T7" fmla="*/ 0 h 422"/>
              </a:gdLst>
              <a:ahLst/>
              <a:cxnLst>
                <a:cxn ang="0">
                  <a:pos x="T0" y="T1"/>
                </a:cxn>
                <a:cxn ang="0">
                  <a:pos x="T2" y="T3"/>
                </a:cxn>
                <a:cxn ang="0">
                  <a:pos x="T4" y="T5"/>
                </a:cxn>
                <a:cxn ang="0">
                  <a:pos x="T6" y="T7"/>
                </a:cxn>
              </a:cxnLst>
              <a:rect l="0" t="0" r="r" b="b"/>
              <a:pathLst>
                <a:path w="366" h="422">
                  <a:moveTo>
                    <a:pt x="0" y="0"/>
                  </a:moveTo>
                  <a:lnTo>
                    <a:pt x="366" y="212"/>
                  </a:lnTo>
                  <a:lnTo>
                    <a:pt x="0" y="422"/>
                  </a:lnTo>
                  <a:lnTo>
                    <a:pt x="0" y="0"/>
                  </a:lnTo>
                  <a:close/>
                </a:path>
              </a:pathLst>
            </a:custGeom>
            <a:solidFill>
              <a:srgbClr val="82BC66"/>
            </a:solidFill>
            <a:ln w="0">
              <a:solidFill>
                <a:srgbClr val="82BC66"/>
              </a:solidFill>
              <a:prstDash val="solid"/>
              <a:round/>
            </a:ln>
          </p:spPr>
          <p:txBody>
            <a:bodyPr vert="horz" wrap="square" lIns="91440" tIns="45720" rIns="91440" bIns="45720" numCol="1" anchor="t" anchorCtr="0" compatLnSpc="1"/>
            <a:lstStyle/>
            <a:p>
              <a:endParaRPr lang="en-US"/>
            </a:p>
          </p:txBody>
        </p:sp>
        <p:sp>
          <p:nvSpPr>
            <p:cNvPr id="33" name="Freeform 16"/>
            <p:cNvSpPr/>
            <p:nvPr/>
          </p:nvSpPr>
          <p:spPr bwMode="auto">
            <a:xfrm>
              <a:off x="11040128"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70A859"/>
            </a:solidFill>
            <a:ln w="0">
              <a:solidFill>
                <a:srgbClr val="70A859"/>
              </a:solidFill>
              <a:prstDash val="solid"/>
              <a:round/>
            </a:ln>
          </p:spPr>
          <p:txBody>
            <a:bodyPr vert="horz" wrap="square" lIns="91440" tIns="45720" rIns="91440" bIns="45720" numCol="1" anchor="t" anchorCtr="0" compatLnSpc="1"/>
            <a:lstStyle/>
            <a:p>
              <a:endParaRPr lang="en-US"/>
            </a:p>
          </p:txBody>
        </p:sp>
        <p:sp>
          <p:nvSpPr>
            <p:cNvPr id="34" name="Freeform 17"/>
            <p:cNvSpPr/>
            <p:nvPr/>
          </p:nvSpPr>
          <p:spPr bwMode="auto">
            <a:xfrm>
              <a:off x="11040128"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42752D"/>
            </a:solidFill>
            <a:ln w="0">
              <a:solidFill>
                <a:srgbClr val="42752D"/>
              </a:solidFill>
              <a:prstDash val="solid"/>
              <a:round/>
            </a:ln>
          </p:spPr>
          <p:txBody>
            <a:bodyPr vert="horz" wrap="square" lIns="91440" tIns="45720" rIns="91440" bIns="45720" numCol="1" anchor="t" anchorCtr="0" compatLnSpc="1"/>
            <a:lstStyle/>
            <a:p>
              <a:endParaRPr lang="en-US"/>
            </a:p>
          </p:txBody>
        </p:sp>
        <p:sp>
          <p:nvSpPr>
            <p:cNvPr id="35" name="Freeform 19"/>
            <p:cNvSpPr/>
            <p:nvPr/>
          </p:nvSpPr>
          <p:spPr bwMode="auto">
            <a:xfrm>
              <a:off x="11609279"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69A048"/>
            </a:solidFill>
            <a:ln w="0">
              <a:solidFill>
                <a:srgbClr val="69A048"/>
              </a:solidFill>
              <a:prstDash val="solid"/>
              <a:round/>
            </a:ln>
          </p:spPr>
          <p:txBody>
            <a:bodyPr vert="horz" wrap="square" lIns="91440" tIns="45720" rIns="91440" bIns="45720" numCol="1" anchor="t" anchorCtr="0" compatLnSpc="1"/>
            <a:lstStyle/>
            <a:p>
              <a:endParaRPr lang="en-US"/>
            </a:p>
          </p:txBody>
        </p:sp>
        <p:sp>
          <p:nvSpPr>
            <p:cNvPr id="36" name="Freeform 20"/>
            <p:cNvSpPr/>
            <p:nvPr/>
          </p:nvSpPr>
          <p:spPr bwMode="auto">
            <a:xfrm>
              <a:off x="11609279"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98C3A"/>
            </a:solidFill>
            <a:ln w="0">
              <a:solidFill>
                <a:srgbClr val="598C3A"/>
              </a:solidFill>
              <a:prstDash val="solid"/>
              <a:round/>
            </a:ln>
          </p:spPr>
          <p:txBody>
            <a:bodyPr vert="horz" wrap="square" lIns="91440" tIns="45720" rIns="91440" bIns="45720" numCol="1" anchor="t" anchorCtr="0" compatLnSpc="1"/>
            <a:lstStyle/>
            <a:p>
              <a:endParaRPr lang="en-US"/>
            </a:p>
          </p:txBody>
        </p:sp>
        <p:sp>
          <p:nvSpPr>
            <p:cNvPr id="37" name="Freeform 21"/>
            <p:cNvSpPr/>
            <p:nvPr/>
          </p:nvSpPr>
          <p:spPr bwMode="auto">
            <a:xfrm>
              <a:off x="11627940"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26921"/>
            </a:solidFill>
            <a:ln w="0">
              <a:solidFill>
                <a:srgbClr val="426921"/>
              </a:solidFill>
              <a:prstDash val="solid"/>
              <a:round/>
            </a:ln>
          </p:spPr>
          <p:txBody>
            <a:bodyPr vert="horz" wrap="square" lIns="91440" tIns="45720" rIns="91440" bIns="45720" numCol="1" anchor="t" anchorCtr="0" compatLnSpc="1"/>
            <a:lstStyle/>
            <a:p>
              <a:endParaRPr lang="en-US"/>
            </a:p>
          </p:txBody>
        </p:sp>
        <p:sp>
          <p:nvSpPr>
            <p:cNvPr id="38" name="Freeform 23"/>
            <p:cNvSpPr/>
            <p:nvPr/>
          </p:nvSpPr>
          <p:spPr bwMode="auto">
            <a:xfrm>
              <a:off x="12178430" y="366282"/>
              <a:ext cx="3110"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23360F"/>
            </a:solidFill>
            <a:ln w="0">
              <a:solidFill>
                <a:srgbClr val="23360F"/>
              </a:solidFill>
              <a:prstDash val="solid"/>
              <a:round/>
            </a:ln>
          </p:spPr>
          <p:txBody>
            <a:bodyPr vert="horz" wrap="square" lIns="91440" tIns="45720" rIns="91440" bIns="45720" numCol="1" anchor="t" anchorCtr="0" compatLnSpc="1"/>
            <a:lstStyle/>
            <a:p>
              <a:endParaRPr lang="en-US"/>
            </a:p>
          </p:txBody>
        </p:sp>
      </p:gr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476" y="151902"/>
            <a:ext cx="2371136" cy="522000"/>
          </a:xfrm>
          <a:prstGeom prst="rect">
            <a:avLst/>
          </a:prstGeom>
        </p:spPr>
      </p:pic>
      <p:sp>
        <p:nvSpPr>
          <p:cNvPr id="22" name="TextBox 21"/>
          <p:cNvSpPr txBox="1"/>
          <p:nvPr/>
        </p:nvSpPr>
        <p:spPr>
          <a:xfrm>
            <a:off x="4026663" y="6417490"/>
            <a:ext cx="4138673" cy="307777"/>
          </a:xfrm>
          <a:prstGeom prst="rect">
            <a:avLst/>
          </a:prstGeom>
          <a:noFill/>
        </p:spPr>
        <p:txBody>
          <a:bodyPr wrap="square">
            <a:spAutoFit/>
          </a:bodyPr>
          <a:lstStyle/>
          <a:p>
            <a:pPr marL="0" indent="0" algn="ctr">
              <a:buNone/>
            </a:pPr>
            <a:r>
              <a:rPr lang="en-US" sz="1400" b="1" spc="300" dirty="0">
                <a:solidFill>
                  <a:schemeClr val="tx1">
                    <a:lumMod val="65000"/>
                    <a:lumOff val="35000"/>
                  </a:schemeClr>
                </a:solidFill>
                <a:latin typeface="+mj-lt"/>
              </a:rPr>
              <a:t>PAGE: 6</a:t>
            </a:r>
          </a:p>
        </p:txBody>
      </p:sp>
      <p:sp>
        <p:nvSpPr>
          <p:cNvPr id="9" name="TextBox 8">
            <a:extLst>
              <a:ext uri="{FF2B5EF4-FFF2-40B4-BE49-F238E27FC236}">
                <a16:creationId xmlns:a16="http://schemas.microsoft.com/office/drawing/2014/main" id="{B63F802F-A472-E94D-853F-D0820E418BB9}"/>
              </a:ext>
            </a:extLst>
          </p:cNvPr>
          <p:cNvSpPr txBox="1"/>
          <p:nvPr/>
        </p:nvSpPr>
        <p:spPr>
          <a:xfrm>
            <a:off x="521412" y="1907177"/>
            <a:ext cx="375271" cy="463506"/>
          </a:xfrm>
          <a:prstGeom prst="rect">
            <a:avLst/>
          </a:prstGeom>
          <a:solidFill>
            <a:schemeClr val="bg1"/>
          </a:solidFill>
        </p:spPr>
        <p:txBody>
          <a:bodyPr wrap="square" rtlCol="0">
            <a:spAutoFit/>
          </a:bodyPr>
          <a:lstStyle/>
          <a:p>
            <a:endParaRPr lang="en-GB" dirty="0"/>
          </a:p>
        </p:txBody>
      </p:sp>
      <p:sp>
        <p:nvSpPr>
          <p:cNvPr id="11" name="TextBox 10">
            <a:extLst>
              <a:ext uri="{FF2B5EF4-FFF2-40B4-BE49-F238E27FC236}">
                <a16:creationId xmlns:a16="http://schemas.microsoft.com/office/drawing/2014/main" id="{12462A4B-B126-E44D-BE2E-68D3003B4F11}"/>
              </a:ext>
            </a:extLst>
          </p:cNvPr>
          <p:cNvSpPr txBox="1"/>
          <p:nvPr/>
        </p:nvSpPr>
        <p:spPr>
          <a:xfrm>
            <a:off x="6816765" y="1590670"/>
            <a:ext cx="364373" cy="1049367"/>
          </a:xfrm>
          <a:prstGeom prst="rect">
            <a:avLst/>
          </a:prstGeom>
          <a:solidFill>
            <a:schemeClr val="bg1"/>
          </a:solidFill>
        </p:spPr>
        <p:txBody>
          <a:bodyPr wrap="square" rtlCol="0">
            <a:spAutoFit/>
          </a:bodyPr>
          <a:lstStyle/>
          <a:p>
            <a:endParaRPr lang="en-GB" dirty="0"/>
          </a:p>
        </p:txBody>
      </p:sp>
      <p:sp>
        <p:nvSpPr>
          <p:cNvPr id="15" name="TextBox 14">
            <a:extLst>
              <a:ext uri="{FF2B5EF4-FFF2-40B4-BE49-F238E27FC236}">
                <a16:creationId xmlns:a16="http://schemas.microsoft.com/office/drawing/2014/main" id="{C2ED1438-3CFC-5146-99C8-2B53F89D35C0}"/>
              </a:ext>
            </a:extLst>
          </p:cNvPr>
          <p:cNvSpPr txBox="1"/>
          <p:nvPr/>
        </p:nvSpPr>
        <p:spPr>
          <a:xfrm>
            <a:off x="6725324" y="2341694"/>
            <a:ext cx="157143" cy="369332"/>
          </a:xfrm>
          <a:prstGeom prst="rect">
            <a:avLst/>
          </a:prstGeom>
          <a:solidFill>
            <a:schemeClr val="bg1"/>
          </a:solidFill>
        </p:spPr>
        <p:txBody>
          <a:bodyPr wrap="square" rtlCol="0">
            <a:spAutoFit/>
          </a:bodyPr>
          <a:lstStyle/>
          <a:p>
            <a:endParaRPr lang="en-GB" dirty="0"/>
          </a:p>
        </p:txBody>
      </p:sp>
      <p:sp>
        <p:nvSpPr>
          <p:cNvPr id="23" name="TextBox 22">
            <a:extLst>
              <a:ext uri="{FF2B5EF4-FFF2-40B4-BE49-F238E27FC236}">
                <a16:creationId xmlns:a16="http://schemas.microsoft.com/office/drawing/2014/main" id="{758D39DB-BA29-C645-90B7-01FCACCCC74F}"/>
              </a:ext>
            </a:extLst>
          </p:cNvPr>
          <p:cNvSpPr txBox="1"/>
          <p:nvPr/>
        </p:nvSpPr>
        <p:spPr>
          <a:xfrm>
            <a:off x="7090248" y="2039403"/>
            <a:ext cx="82473" cy="478865"/>
          </a:xfrm>
          <a:prstGeom prst="rect">
            <a:avLst/>
          </a:prstGeom>
          <a:solidFill>
            <a:schemeClr val="bg1"/>
          </a:solidFill>
        </p:spPr>
        <p:txBody>
          <a:bodyPr wrap="square" rtlCol="0">
            <a:spAutoFit/>
          </a:bodyPr>
          <a:lstStyle/>
          <a:p>
            <a:endParaRPr lang="en-GB" dirty="0"/>
          </a:p>
        </p:txBody>
      </p:sp>
      <p:cxnSp>
        <p:nvCxnSpPr>
          <p:cNvPr id="42" name="Straight Connector 41">
            <a:extLst>
              <a:ext uri="{FF2B5EF4-FFF2-40B4-BE49-F238E27FC236}">
                <a16:creationId xmlns:a16="http://schemas.microsoft.com/office/drawing/2014/main" id="{3F4ABD65-6995-774A-AEFE-6103503CC43C}"/>
              </a:ext>
            </a:extLst>
          </p:cNvPr>
          <p:cNvCxnSpPr>
            <a:cxnSpLocks/>
          </p:cNvCxnSpPr>
          <p:nvPr/>
        </p:nvCxnSpPr>
        <p:spPr>
          <a:xfrm>
            <a:off x="4211308" y="2711026"/>
            <a:ext cx="0" cy="3534383"/>
          </a:xfrm>
          <a:prstGeom prst="line">
            <a:avLst/>
          </a:prstGeom>
          <a:noFill/>
          <a:ln w="12700" cap="flat" cmpd="sng" algn="ctr">
            <a:solidFill>
              <a:schemeClr val="accent6">
                <a:lumMod val="50000"/>
              </a:schemeClr>
            </a:solidFill>
            <a:prstDash val="solid"/>
          </a:ln>
          <a:effectLst/>
        </p:spPr>
      </p:cxnSp>
      <p:sp>
        <p:nvSpPr>
          <p:cNvPr id="45" name="TextBox 44">
            <a:extLst>
              <a:ext uri="{FF2B5EF4-FFF2-40B4-BE49-F238E27FC236}">
                <a16:creationId xmlns:a16="http://schemas.microsoft.com/office/drawing/2014/main" id="{4CCD7BA4-5F8E-B244-A98C-313249A60B6F}"/>
              </a:ext>
            </a:extLst>
          </p:cNvPr>
          <p:cNvSpPr txBox="1"/>
          <p:nvPr/>
        </p:nvSpPr>
        <p:spPr>
          <a:xfrm>
            <a:off x="896683" y="2675774"/>
            <a:ext cx="2686904" cy="2862322"/>
          </a:xfrm>
          <a:prstGeom prst="rect">
            <a:avLst/>
          </a:prstGeom>
          <a:noFill/>
        </p:spPr>
        <p:txBody>
          <a:bodyPr wrap="square" rtlCol="0">
            <a:spAutoFit/>
          </a:bodyPr>
          <a:lstStyle/>
          <a:p>
            <a:br>
              <a:rPr lang="en-GB" sz="1500" dirty="0"/>
            </a:br>
            <a:endParaRPr lang="en-GB" sz="1500" dirty="0"/>
          </a:p>
          <a:p>
            <a:r>
              <a:rPr lang="en-GB" sz="1500" dirty="0"/>
              <a:t>Review existing framework of Subnational Baseline survey and conduct gap analysis vis-à-vis SME priorities/key needs and similar studies</a:t>
            </a:r>
          </a:p>
          <a:p>
            <a:endParaRPr lang="en-GB" sz="1500" dirty="0"/>
          </a:p>
          <a:p>
            <a:r>
              <a:rPr lang="en-GB" sz="1500" dirty="0"/>
              <a:t>Define data indicators for each category and data collection options for each indicator </a:t>
            </a:r>
          </a:p>
          <a:p>
            <a:endParaRPr lang="en-GB" sz="1500" dirty="0"/>
          </a:p>
        </p:txBody>
      </p:sp>
      <p:sp>
        <p:nvSpPr>
          <p:cNvPr id="46" name="TextBox 45">
            <a:extLst>
              <a:ext uri="{FF2B5EF4-FFF2-40B4-BE49-F238E27FC236}">
                <a16:creationId xmlns:a16="http://schemas.microsoft.com/office/drawing/2014/main" id="{CADF036C-42F6-9B48-878A-6788D11EB654}"/>
              </a:ext>
            </a:extLst>
          </p:cNvPr>
          <p:cNvSpPr txBox="1"/>
          <p:nvPr/>
        </p:nvSpPr>
        <p:spPr>
          <a:xfrm>
            <a:off x="4605015" y="2825230"/>
            <a:ext cx="3178973" cy="3554819"/>
          </a:xfrm>
          <a:prstGeom prst="rect">
            <a:avLst/>
          </a:prstGeom>
          <a:noFill/>
        </p:spPr>
        <p:txBody>
          <a:bodyPr wrap="square" rtlCol="0">
            <a:spAutoFit/>
          </a:bodyPr>
          <a:lstStyle/>
          <a:p>
            <a:r>
              <a:rPr lang="en-GB" sz="1500" dirty="0"/>
              <a:t>Conduct data collection exercise including desk research, mystery shopping, and survey execution</a:t>
            </a:r>
          </a:p>
          <a:p>
            <a:endParaRPr lang="en-GB" sz="1500" dirty="0"/>
          </a:p>
          <a:p>
            <a:r>
              <a:rPr lang="en-GB" sz="1500" dirty="0"/>
              <a:t>Conduct deep-dive interviews with selection of SMEs and MDAs</a:t>
            </a:r>
          </a:p>
          <a:p>
            <a:endParaRPr lang="en-GB" sz="1500" dirty="0"/>
          </a:p>
          <a:p>
            <a:r>
              <a:rPr lang="en-GB" sz="1500" dirty="0"/>
              <a:t>Consolidate key outputs and compare with benchmarks/best practices</a:t>
            </a:r>
          </a:p>
          <a:p>
            <a:endParaRPr lang="en-GB" sz="1500" dirty="0"/>
          </a:p>
          <a:p>
            <a:r>
              <a:rPr lang="en-GB" sz="1500" dirty="0"/>
              <a:t>Develop improvement measures, including quick wins/pragmatic fixes, adjustments in law/regulation, and operational improvements</a:t>
            </a:r>
          </a:p>
          <a:p>
            <a:endParaRPr lang="en-GB" sz="1500" dirty="0"/>
          </a:p>
        </p:txBody>
      </p:sp>
      <p:cxnSp>
        <p:nvCxnSpPr>
          <p:cNvPr id="47" name="Straight Connector 46">
            <a:extLst>
              <a:ext uri="{FF2B5EF4-FFF2-40B4-BE49-F238E27FC236}">
                <a16:creationId xmlns:a16="http://schemas.microsoft.com/office/drawing/2014/main" id="{F946BB4B-B17D-8043-89B1-717691C24307}"/>
              </a:ext>
            </a:extLst>
          </p:cNvPr>
          <p:cNvCxnSpPr>
            <a:cxnSpLocks/>
          </p:cNvCxnSpPr>
          <p:nvPr/>
        </p:nvCxnSpPr>
        <p:spPr>
          <a:xfrm>
            <a:off x="7911104" y="2711026"/>
            <a:ext cx="0" cy="3563372"/>
          </a:xfrm>
          <a:prstGeom prst="line">
            <a:avLst/>
          </a:prstGeom>
          <a:noFill/>
          <a:ln w="12700" cap="flat" cmpd="sng" algn="ctr">
            <a:solidFill>
              <a:schemeClr val="accent6">
                <a:lumMod val="50000"/>
              </a:schemeClr>
            </a:solidFill>
            <a:prstDash val="solid"/>
          </a:ln>
          <a:effectLst/>
        </p:spPr>
      </p:cxnSp>
      <p:sp>
        <p:nvSpPr>
          <p:cNvPr id="50" name="TextBox 49">
            <a:extLst>
              <a:ext uri="{FF2B5EF4-FFF2-40B4-BE49-F238E27FC236}">
                <a16:creationId xmlns:a16="http://schemas.microsoft.com/office/drawing/2014/main" id="{B4F619F5-2974-2C49-A94E-A588BE2641B6}"/>
              </a:ext>
            </a:extLst>
          </p:cNvPr>
          <p:cNvSpPr txBox="1"/>
          <p:nvPr/>
        </p:nvSpPr>
        <p:spPr>
          <a:xfrm>
            <a:off x="8165336" y="2801297"/>
            <a:ext cx="2779074" cy="2862322"/>
          </a:xfrm>
          <a:prstGeom prst="rect">
            <a:avLst/>
          </a:prstGeom>
          <a:noFill/>
        </p:spPr>
        <p:txBody>
          <a:bodyPr wrap="square" rtlCol="0">
            <a:spAutoFit/>
          </a:bodyPr>
          <a:lstStyle/>
          <a:p>
            <a:br>
              <a:rPr lang="en-GB" sz="1500" dirty="0"/>
            </a:br>
            <a:r>
              <a:rPr lang="en-GB" sz="1500" dirty="0"/>
              <a:t>Synthesize findings and write report</a:t>
            </a:r>
          </a:p>
          <a:p>
            <a:endParaRPr lang="en-GB" sz="1500" dirty="0"/>
          </a:p>
          <a:p>
            <a:r>
              <a:rPr lang="en-GB" sz="1500" dirty="0"/>
              <a:t>Develop stakeholder engagement plan</a:t>
            </a:r>
          </a:p>
          <a:p>
            <a:endParaRPr lang="en-GB" sz="1500" dirty="0"/>
          </a:p>
          <a:p>
            <a:r>
              <a:rPr lang="en-GB" sz="1500" dirty="0"/>
              <a:t>Share highlights and implications with key stakeholders</a:t>
            </a:r>
          </a:p>
          <a:p>
            <a:endParaRPr lang="en-GB" sz="1500" dirty="0"/>
          </a:p>
          <a:p>
            <a:r>
              <a:rPr lang="en-GB" sz="1500" dirty="0"/>
              <a:t>Codify methodology and lessons learned for next iteration</a:t>
            </a:r>
          </a:p>
        </p:txBody>
      </p:sp>
      <p:sp>
        <p:nvSpPr>
          <p:cNvPr id="53" name="TextBox 52">
            <a:extLst>
              <a:ext uri="{FF2B5EF4-FFF2-40B4-BE49-F238E27FC236}">
                <a16:creationId xmlns:a16="http://schemas.microsoft.com/office/drawing/2014/main" id="{941278B9-91DC-B74D-ABBF-6E789473154A}"/>
              </a:ext>
            </a:extLst>
          </p:cNvPr>
          <p:cNvSpPr txBox="1"/>
          <p:nvPr/>
        </p:nvSpPr>
        <p:spPr>
          <a:xfrm>
            <a:off x="7072539" y="2039402"/>
            <a:ext cx="82473" cy="478865"/>
          </a:xfrm>
          <a:prstGeom prst="rect">
            <a:avLst/>
          </a:prstGeom>
          <a:solidFill>
            <a:schemeClr val="bg1"/>
          </a:solidFill>
        </p:spPr>
        <p:txBody>
          <a:bodyPr wrap="square" rtlCol="0">
            <a:spAutoFit/>
          </a:bodyPr>
          <a:lstStyle/>
          <a:p>
            <a:endParaRPr lang="en-GB" dirty="0"/>
          </a:p>
        </p:txBody>
      </p:sp>
      <p:graphicFrame>
        <p:nvGraphicFramePr>
          <p:cNvPr id="5" name="Content Placeholder 4">
            <a:extLst>
              <a:ext uri="{FF2B5EF4-FFF2-40B4-BE49-F238E27FC236}">
                <a16:creationId xmlns:a16="http://schemas.microsoft.com/office/drawing/2014/main" id="{EF88FAF7-F4CF-5243-B304-FA4BA3121A3F}"/>
              </a:ext>
            </a:extLst>
          </p:cNvPr>
          <p:cNvGraphicFramePr>
            <a:graphicFrameLocks noGrp="1"/>
          </p:cNvGraphicFramePr>
          <p:nvPr>
            <p:ph idx="1"/>
            <p:extLst>
              <p:ext uri="{D42A27DB-BD31-4B8C-83A1-F6EECF244321}">
                <p14:modId xmlns:p14="http://schemas.microsoft.com/office/powerpoint/2010/main" val="319222482"/>
              </p:ext>
            </p:extLst>
          </p:nvPr>
        </p:nvGraphicFramePr>
        <p:xfrm>
          <a:off x="685599" y="1466891"/>
          <a:ext cx="10659751" cy="1219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83B52AD-4522-4B47-87F3-5B3767FCEE4A}"/>
              </a:ext>
            </a:extLst>
          </p:cNvPr>
          <p:cNvSpPr txBox="1"/>
          <p:nvPr/>
        </p:nvSpPr>
        <p:spPr>
          <a:xfrm>
            <a:off x="4674843" y="1527581"/>
            <a:ext cx="3178973" cy="1364476"/>
          </a:xfrm>
          <a:prstGeom prst="rect">
            <a:avLst/>
          </a:prstGeom>
          <a:noFill/>
        </p:spPr>
        <p:txBody>
          <a:bodyPr wrap="square" rtlCol="0">
            <a:spAutoFit/>
          </a:bodyPr>
          <a:lstStyle/>
          <a:p>
            <a:pPr lvl="0" algn="ctr">
              <a:lnSpc>
                <a:spcPts val="1620"/>
              </a:lnSpc>
            </a:pPr>
            <a:r>
              <a:rPr lang="en-GB" sz="1600" dirty="0">
                <a:solidFill>
                  <a:schemeClr val="bg1"/>
                </a:solidFill>
              </a:rPr>
              <a:t>Engagement with private sector </a:t>
            </a:r>
          </a:p>
          <a:p>
            <a:pPr lvl="0" algn="ctr">
              <a:lnSpc>
                <a:spcPts val="1620"/>
              </a:lnSpc>
            </a:pPr>
            <a:r>
              <a:rPr lang="en-GB" sz="1600" dirty="0">
                <a:solidFill>
                  <a:schemeClr val="bg1"/>
                </a:solidFill>
              </a:rPr>
              <a:t>and response from </a:t>
            </a:r>
          </a:p>
          <a:p>
            <a:pPr lvl="0" algn="ctr">
              <a:lnSpc>
                <a:spcPts val="1620"/>
              </a:lnSpc>
            </a:pPr>
            <a:r>
              <a:rPr lang="en-GB" sz="1600" dirty="0">
                <a:solidFill>
                  <a:schemeClr val="bg1"/>
                </a:solidFill>
              </a:rPr>
              <a:t>State </a:t>
            </a:r>
            <a:r>
              <a:rPr lang="en-GB" sz="1600" dirty="0" err="1">
                <a:solidFill>
                  <a:schemeClr val="bg1"/>
                </a:solidFill>
              </a:rPr>
              <a:t>EoDB</a:t>
            </a:r>
            <a:r>
              <a:rPr lang="en-GB" sz="1600" dirty="0">
                <a:solidFill>
                  <a:schemeClr val="bg1"/>
                </a:solidFill>
              </a:rPr>
              <a:t> Team</a:t>
            </a:r>
          </a:p>
          <a:p>
            <a:pPr lvl="0" algn="ctr">
              <a:lnSpc>
                <a:spcPts val="1620"/>
              </a:lnSpc>
            </a:pPr>
            <a:endParaRPr lang="en-GB" sz="1600" dirty="0">
              <a:solidFill>
                <a:schemeClr val="bg1"/>
              </a:solidFill>
            </a:endParaRPr>
          </a:p>
          <a:p>
            <a:pPr lvl="0" algn="ctr">
              <a:lnSpc>
                <a:spcPts val="1620"/>
              </a:lnSpc>
            </a:pPr>
            <a:r>
              <a:rPr lang="en-GB" sz="1600" dirty="0">
                <a:solidFill>
                  <a:schemeClr val="bg1"/>
                </a:solidFill>
              </a:rPr>
              <a:t> (February – March 2022)</a:t>
            </a:r>
          </a:p>
          <a:p>
            <a:endParaRPr lang="en-GB" sz="1600" dirty="0"/>
          </a:p>
        </p:txBody>
      </p:sp>
      <p:sp>
        <p:nvSpPr>
          <p:cNvPr id="6" name="TextBox 5">
            <a:extLst>
              <a:ext uri="{FF2B5EF4-FFF2-40B4-BE49-F238E27FC236}">
                <a16:creationId xmlns:a16="http://schemas.microsoft.com/office/drawing/2014/main" id="{5531E6BB-8C7A-724A-B28D-F2CE54CC1C19}"/>
              </a:ext>
            </a:extLst>
          </p:cNvPr>
          <p:cNvSpPr txBox="1"/>
          <p:nvPr/>
        </p:nvSpPr>
        <p:spPr>
          <a:xfrm>
            <a:off x="918363" y="1503269"/>
            <a:ext cx="2829411" cy="1364476"/>
          </a:xfrm>
          <a:prstGeom prst="rect">
            <a:avLst/>
          </a:prstGeom>
          <a:noFill/>
        </p:spPr>
        <p:txBody>
          <a:bodyPr wrap="square" rtlCol="0">
            <a:spAutoFit/>
          </a:bodyPr>
          <a:lstStyle/>
          <a:p>
            <a:pPr lvl="0" algn="ctr">
              <a:lnSpc>
                <a:spcPts val="1620"/>
              </a:lnSpc>
            </a:pPr>
            <a:r>
              <a:rPr lang="en-GB" sz="1600" dirty="0">
                <a:solidFill>
                  <a:schemeClr val="bg1"/>
                </a:solidFill>
              </a:rPr>
              <a:t>NEC approval of revised framework and </a:t>
            </a:r>
          </a:p>
          <a:p>
            <a:pPr lvl="0" algn="ctr">
              <a:lnSpc>
                <a:spcPts val="1620"/>
              </a:lnSpc>
            </a:pPr>
            <a:r>
              <a:rPr lang="en-GB" sz="1600" dirty="0">
                <a:solidFill>
                  <a:schemeClr val="bg1"/>
                </a:solidFill>
              </a:rPr>
              <a:t>methodology review</a:t>
            </a:r>
          </a:p>
          <a:p>
            <a:pPr lvl="0" algn="ctr">
              <a:lnSpc>
                <a:spcPts val="1620"/>
              </a:lnSpc>
            </a:pPr>
            <a:endParaRPr lang="en-GB" sz="1600" dirty="0">
              <a:solidFill>
                <a:schemeClr val="bg1"/>
              </a:solidFill>
            </a:endParaRPr>
          </a:p>
          <a:p>
            <a:pPr lvl="0" algn="ctr">
              <a:lnSpc>
                <a:spcPts val="1620"/>
              </a:lnSpc>
            </a:pPr>
            <a:r>
              <a:rPr lang="en-GB" sz="1600" dirty="0">
                <a:solidFill>
                  <a:schemeClr val="bg1"/>
                </a:solidFill>
              </a:rPr>
              <a:t>(January 2022)</a:t>
            </a:r>
          </a:p>
          <a:p>
            <a:pPr algn="ctr"/>
            <a:endParaRPr lang="en-GB" sz="1600" dirty="0">
              <a:solidFill>
                <a:schemeClr val="bg1"/>
              </a:solidFill>
            </a:endParaRPr>
          </a:p>
        </p:txBody>
      </p:sp>
      <p:sp>
        <p:nvSpPr>
          <p:cNvPr id="7" name="TextBox 6">
            <a:extLst>
              <a:ext uri="{FF2B5EF4-FFF2-40B4-BE49-F238E27FC236}">
                <a16:creationId xmlns:a16="http://schemas.microsoft.com/office/drawing/2014/main" id="{2133F599-3AA9-AC4C-A67A-0B165BB11506}"/>
              </a:ext>
            </a:extLst>
          </p:cNvPr>
          <p:cNvSpPr txBox="1"/>
          <p:nvPr/>
        </p:nvSpPr>
        <p:spPr>
          <a:xfrm>
            <a:off x="8608415" y="1643396"/>
            <a:ext cx="1892602" cy="1200329"/>
          </a:xfrm>
          <a:prstGeom prst="rect">
            <a:avLst/>
          </a:prstGeom>
          <a:noFill/>
        </p:spPr>
        <p:txBody>
          <a:bodyPr wrap="square" rtlCol="0">
            <a:spAutoFit/>
          </a:bodyPr>
          <a:lstStyle/>
          <a:p>
            <a:pPr lvl="0" algn="ctr"/>
            <a:r>
              <a:rPr lang="en-GB" dirty="0">
                <a:solidFill>
                  <a:schemeClr val="bg1"/>
                </a:solidFill>
              </a:rPr>
              <a:t>Report Writing</a:t>
            </a:r>
          </a:p>
          <a:p>
            <a:pPr lvl="0" algn="ctr"/>
            <a:endParaRPr lang="en-GB" dirty="0">
              <a:solidFill>
                <a:schemeClr val="bg1"/>
              </a:solidFill>
            </a:endParaRPr>
          </a:p>
          <a:p>
            <a:pPr lvl="0" algn="ctr"/>
            <a:r>
              <a:rPr lang="en-GB" dirty="0">
                <a:solidFill>
                  <a:schemeClr val="bg1"/>
                </a:solidFill>
              </a:rPr>
              <a:t>(April 2022)</a:t>
            </a:r>
          </a:p>
          <a:p>
            <a:pPr algn="ctr"/>
            <a:endParaRPr lang="en-GB" dirty="0">
              <a:solidFill>
                <a:schemeClr val="bg1"/>
              </a:solidFill>
            </a:endParaRPr>
          </a:p>
        </p:txBody>
      </p:sp>
      <p:sp>
        <p:nvSpPr>
          <p:cNvPr id="39" name="Oval 38">
            <a:extLst>
              <a:ext uri="{FF2B5EF4-FFF2-40B4-BE49-F238E27FC236}">
                <a16:creationId xmlns:a16="http://schemas.microsoft.com/office/drawing/2014/main" id="{7C668831-288F-E547-940E-A6607F75AD2A}"/>
              </a:ext>
            </a:extLst>
          </p:cNvPr>
          <p:cNvSpPr/>
          <p:nvPr/>
        </p:nvSpPr>
        <p:spPr>
          <a:xfrm>
            <a:off x="580769" y="836251"/>
            <a:ext cx="500664" cy="3689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1</a:t>
            </a:r>
          </a:p>
        </p:txBody>
      </p:sp>
      <p:sp>
        <p:nvSpPr>
          <p:cNvPr id="41" name="TextBox 40">
            <a:extLst>
              <a:ext uri="{FF2B5EF4-FFF2-40B4-BE49-F238E27FC236}">
                <a16:creationId xmlns:a16="http://schemas.microsoft.com/office/drawing/2014/main" id="{5645FB55-9D89-6745-941B-40A0529780BC}"/>
              </a:ext>
            </a:extLst>
          </p:cNvPr>
          <p:cNvSpPr txBox="1"/>
          <p:nvPr/>
        </p:nvSpPr>
        <p:spPr>
          <a:xfrm>
            <a:off x="1256663" y="822740"/>
            <a:ext cx="5833585" cy="445635"/>
          </a:xfrm>
          <a:prstGeom prst="rect">
            <a:avLst/>
          </a:prstGeom>
          <a:noFill/>
        </p:spPr>
        <p:txBody>
          <a:bodyPr wrap="none" rtlCol="0">
            <a:spAutoFit/>
          </a:bodyPr>
          <a:lstStyle/>
          <a:p>
            <a:pPr>
              <a:lnSpc>
                <a:spcPct val="80000"/>
              </a:lnSpc>
            </a:pPr>
            <a:r>
              <a:rPr lang="en-US" sz="2800" dirty="0">
                <a:solidFill>
                  <a:schemeClr val="tx1">
                    <a:lumMod val="65000"/>
                    <a:lumOff val="35000"/>
                  </a:schemeClr>
                </a:solidFill>
                <a:latin typeface="Gotham Light" pitchFamily="2" charset="0"/>
                <a:cs typeface="Gotham Light" pitchFamily="2" charset="0"/>
              </a:rPr>
              <a:t>2</a:t>
            </a:r>
            <a:r>
              <a:rPr lang="en-US" sz="2800" baseline="30000" dirty="0">
                <a:solidFill>
                  <a:schemeClr val="tx1">
                    <a:lumMod val="65000"/>
                    <a:lumOff val="35000"/>
                  </a:schemeClr>
                </a:solidFill>
                <a:latin typeface="Gotham Light" pitchFamily="2" charset="0"/>
                <a:cs typeface="Gotham Light" pitchFamily="2" charset="0"/>
              </a:rPr>
              <a:t>nd</a:t>
            </a:r>
            <a:r>
              <a:rPr lang="en-US" sz="2800" dirty="0">
                <a:solidFill>
                  <a:schemeClr val="tx1">
                    <a:lumMod val="65000"/>
                    <a:lumOff val="35000"/>
                  </a:schemeClr>
                </a:solidFill>
                <a:latin typeface="Gotham Light" pitchFamily="2" charset="0"/>
                <a:cs typeface="Gotham Light" pitchFamily="2" charset="0"/>
              </a:rPr>
              <a:t> Subnational </a:t>
            </a:r>
            <a:r>
              <a:rPr lang="en-US" sz="2800" dirty="0" err="1">
                <a:solidFill>
                  <a:schemeClr val="tx1">
                    <a:lumMod val="65000"/>
                    <a:lumOff val="35000"/>
                  </a:schemeClr>
                </a:solidFill>
                <a:latin typeface="Gotham Light" pitchFamily="2" charset="0"/>
                <a:cs typeface="Gotham Light" pitchFamily="2" charset="0"/>
              </a:rPr>
              <a:t>EoDB</a:t>
            </a:r>
            <a:r>
              <a:rPr lang="en-US" sz="2800" dirty="0">
                <a:solidFill>
                  <a:schemeClr val="tx1">
                    <a:lumMod val="65000"/>
                    <a:lumOff val="35000"/>
                  </a:schemeClr>
                </a:solidFill>
                <a:latin typeface="Gotham Light" pitchFamily="2" charset="0"/>
                <a:cs typeface="Gotham Light" pitchFamily="2" charset="0"/>
              </a:rPr>
              <a:t> Report - timeline</a:t>
            </a:r>
            <a:endParaRPr lang="en-US" sz="2800" dirty="0">
              <a:solidFill>
                <a:srgbClr val="00B050"/>
              </a:solidFill>
              <a:latin typeface="Gotham Light" pitchFamily="2" charset="0"/>
              <a:cs typeface="Gotham Light" pitchFamily="2" charset="0"/>
            </a:endParaRPr>
          </a:p>
        </p:txBody>
      </p:sp>
    </p:spTree>
    <p:extLst>
      <p:ext uri="{BB962C8B-B14F-4D97-AF65-F5344CB8AC3E}">
        <p14:creationId xmlns:p14="http://schemas.microsoft.com/office/powerpoint/2010/main" val="262398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0" y="2031545"/>
            <a:ext cx="2479040" cy="3259009"/>
          </a:xfrm>
          <a:prstGeom prst="rect">
            <a:avLst/>
          </a:prstGeom>
          <a:solidFill>
            <a:srgbClr val="82B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itle 3"/>
          <p:cNvSpPr txBox="1"/>
          <p:nvPr/>
        </p:nvSpPr>
        <p:spPr>
          <a:xfrm rot="16200000">
            <a:off x="308206" y="3405536"/>
            <a:ext cx="2665371" cy="477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6000" b="1" dirty="0">
                <a:solidFill>
                  <a:schemeClr val="bg1"/>
                </a:solidFill>
              </a:rPr>
              <a:t>Content</a:t>
            </a:r>
            <a:endParaRPr lang="en-US" sz="6000" b="1" dirty="0">
              <a:solidFill>
                <a:schemeClr val="bg1"/>
              </a:solidFill>
              <a:latin typeface="Montserrat Extra Bold" panose="00000900000000000000" pitchFamily="50" charset="0"/>
            </a:endParaRPr>
          </a:p>
        </p:txBody>
      </p:sp>
      <p:grpSp>
        <p:nvGrpSpPr>
          <p:cNvPr id="97" name="Group 96"/>
          <p:cNvGrpSpPr/>
          <p:nvPr/>
        </p:nvGrpSpPr>
        <p:grpSpPr>
          <a:xfrm>
            <a:off x="9351336" y="0"/>
            <a:ext cx="2830204" cy="1120287"/>
            <a:chOff x="9351336" y="0"/>
            <a:chExt cx="2830204" cy="1120287"/>
          </a:xfrm>
        </p:grpSpPr>
        <p:sp>
          <p:nvSpPr>
            <p:cNvPr id="98" name="Freeform 8"/>
            <p:cNvSpPr/>
            <p:nvPr/>
          </p:nvSpPr>
          <p:spPr bwMode="auto">
            <a:xfrm>
              <a:off x="9351336"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A3E2A1"/>
            </a:solidFill>
            <a:ln w="0">
              <a:solidFill>
                <a:srgbClr val="A3E2A1"/>
              </a:solidFill>
              <a:prstDash val="solid"/>
              <a:round/>
            </a:ln>
          </p:spPr>
          <p:txBody>
            <a:bodyPr vert="horz" wrap="square" lIns="91440" tIns="45720" rIns="91440" bIns="45720" numCol="1" anchor="t" anchorCtr="0" compatLnSpc="1"/>
            <a:lstStyle/>
            <a:p>
              <a:endParaRPr lang="en-US" dirty="0"/>
            </a:p>
          </p:txBody>
        </p:sp>
        <p:sp>
          <p:nvSpPr>
            <p:cNvPr id="99" name="Freeform 10"/>
            <p:cNvSpPr/>
            <p:nvPr/>
          </p:nvSpPr>
          <p:spPr bwMode="auto">
            <a:xfrm>
              <a:off x="9901827"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A1DB90"/>
            </a:solidFill>
            <a:ln w="0">
              <a:solidFill>
                <a:srgbClr val="A1DB90"/>
              </a:solidFill>
              <a:prstDash val="solid"/>
              <a:round/>
            </a:ln>
          </p:spPr>
          <p:txBody>
            <a:bodyPr vert="horz" wrap="square" lIns="91440" tIns="45720" rIns="91440" bIns="45720" numCol="1" anchor="t" anchorCtr="0" compatLnSpc="1"/>
            <a:lstStyle/>
            <a:p>
              <a:endParaRPr lang="en-US" dirty="0"/>
            </a:p>
          </p:txBody>
        </p:sp>
        <p:sp>
          <p:nvSpPr>
            <p:cNvPr id="100" name="Freeform 11"/>
            <p:cNvSpPr/>
            <p:nvPr/>
          </p:nvSpPr>
          <p:spPr bwMode="auto">
            <a:xfrm>
              <a:off x="9901827"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B6E6AF"/>
            </a:solidFill>
            <a:ln w="0">
              <a:solidFill>
                <a:srgbClr val="B6E6AF"/>
              </a:solidFill>
              <a:prstDash val="solid"/>
              <a:round/>
            </a:ln>
          </p:spPr>
          <p:txBody>
            <a:bodyPr vert="horz" wrap="square" lIns="91440" tIns="45720" rIns="91440" bIns="45720" numCol="1" anchor="t" anchorCtr="0" compatLnSpc="1"/>
            <a:lstStyle/>
            <a:p>
              <a:endParaRPr lang="en-US" dirty="0"/>
            </a:p>
          </p:txBody>
        </p:sp>
        <p:sp>
          <p:nvSpPr>
            <p:cNvPr id="101" name="Freeform 12"/>
            <p:cNvSpPr/>
            <p:nvPr/>
          </p:nvSpPr>
          <p:spPr bwMode="auto">
            <a:xfrm>
              <a:off x="10470977"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85BD64"/>
            </a:solidFill>
            <a:ln w="0">
              <a:solidFill>
                <a:srgbClr val="85BD64"/>
              </a:solidFill>
              <a:prstDash val="solid"/>
              <a:round/>
            </a:ln>
          </p:spPr>
          <p:txBody>
            <a:bodyPr vert="horz" wrap="square" lIns="91440" tIns="45720" rIns="91440" bIns="45720" numCol="1" anchor="t" anchorCtr="0" compatLnSpc="1"/>
            <a:lstStyle/>
            <a:p>
              <a:endParaRPr lang="en-US" dirty="0"/>
            </a:p>
          </p:txBody>
        </p:sp>
        <p:sp>
          <p:nvSpPr>
            <p:cNvPr id="102" name="Freeform 13"/>
            <p:cNvSpPr/>
            <p:nvPr/>
          </p:nvSpPr>
          <p:spPr bwMode="auto">
            <a:xfrm>
              <a:off x="10470977"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6993D"/>
            </a:solidFill>
            <a:ln w="0">
              <a:solidFill>
                <a:srgbClr val="56993D"/>
              </a:solidFill>
              <a:prstDash val="solid"/>
              <a:round/>
            </a:ln>
          </p:spPr>
          <p:txBody>
            <a:bodyPr vert="horz" wrap="square" lIns="91440" tIns="45720" rIns="91440" bIns="45720" numCol="1" anchor="t" anchorCtr="0" compatLnSpc="1"/>
            <a:lstStyle/>
            <a:p>
              <a:endParaRPr lang="en-US" dirty="0"/>
            </a:p>
          </p:txBody>
        </p:sp>
        <p:sp>
          <p:nvSpPr>
            <p:cNvPr id="103" name="Freeform 14"/>
            <p:cNvSpPr/>
            <p:nvPr/>
          </p:nvSpPr>
          <p:spPr bwMode="auto">
            <a:xfrm>
              <a:off x="10489638"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D9038"/>
            </a:solidFill>
            <a:ln w="0">
              <a:solidFill>
                <a:srgbClr val="4D9038"/>
              </a:solidFill>
              <a:prstDash val="solid"/>
              <a:round/>
            </a:ln>
          </p:spPr>
          <p:txBody>
            <a:bodyPr vert="horz" wrap="square" lIns="91440" tIns="45720" rIns="91440" bIns="45720" numCol="1" anchor="t" anchorCtr="0" compatLnSpc="1"/>
            <a:lstStyle/>
            <a:p>
              <a:endParaRPr lang="en-US" dirty="0"/>
            </a:p>
          </p:txBody>
        </p:sp>
        <p:sp>
          <p:nvSpPr>
            <p:cNvPr id="104" name="Freeform 15"/>
            <p:cNvSpPr/>
            <p:nvPr/>
          </p:nvSpPr>
          <p:spPr bwMode="auto">
            <a:xfrm>
              <a:off x="11040128" y="366282"/>
              <a:ext cx="569151" cy="754005"/>
            </a:xfrm>
            <a:custGeom>
              <a:avLst/>
              <a:gdLst>
                <a:gd name="T0" fmla="*/ 0 w 366"/>
                <a:gd name="T1" fmla="*/ 0 h 422"/>
                <a:gd name="T2" fmla="*/ 366 w 366"/>
                <a:gd name="T3" fmla="*/ 212 h 422"/>
                <a:gd name="T4" fmla="*/ 0 w 366"/>
                <a:gd name="T5" fmla="*/ 422 h 422"/>
                <a:gd name="T6" fmla="*/ 0 w 366"/>
                <a:gd name="T7" fmla="*/ 0 h 422"/>
              </a:gdLst>
              <a:ahLst/>
              <a:cxnLst>
                <a:cxn ang="0">
                  <a:pos x="T0" y="T1"/>
                </a:cxn>
                <a:cxn ang="0">
                  <a:pos x="T2" y="T3"/>
                </a:cxn>
                <a:cxn ang="0">
                  <a:pos x="T4" y="T5"/>
                </a:cxn>
                <a:cxn ang="0">
                  <a:pos x="T6" y="T7"/>
                </a:cxn>
              </a:cxnLst>
              <a:rect l="0" t="0" r="r" b="b"/>
              <a:pathLst>
                <a:path w="366" h="422">
                  <a:moveTo>
                    <a:pt x="0" y="0"/>
                  </a:moveTo>
                  <a:lnTo>
                    <a:pt x="366" y="212"/>
                  </a:lnTo>
                  <a:lnTo>
                    <a:pt x="0" y="422"/>
                  </a:lnTo>
                  <a:lnTo>
                    <a:pt x="0" y="0"/>
                  </a:lnTo>
                  <a:close/>
                </a:path>
              </a:pathLst>
            </a:custGeom>
            <a:solidFill>
              <a:srgbClr val="82BC66"/>
            </a:solidFill>
            <a:ln w="0">
              <a:solidFill>
                <a:srgbClr val="82BC66"/>
              </a:solidFill>
              <a:prstDash val="solid"/>
              <a:round/>
            </a:ln>
          </p:spPr>
          <p:txBody>
            <a:bodyPr vert="horz" wrap="square" lIns="91440" tIns="45720" rIns="91440" bIns="45720" numCol="1" anchor="t" anchorCtr="0" compatLnSpc="1"/>
            <a:lstStyle/>
            <a:p>
              <a:endParaRPr lang="en-US" dirty="0"/>
            </a:p>
          </p:txBody>
        </p:sp>
        <p:sp>
          <p:nvSpPr>
            <p:cNvPr id="105" name="Freeform 16"/>
            <p:cNvSpPr/>
            <p:nvPr/>
          </p:nvSpPr>
          <p:spPr bwMode="auto">
            <a:xfrm>
              <a:off x="11040128"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70A859"/>
            </a:solidFill>
            <a:ln w="0">
              <a:solidFill>
                <a:srgbClr val="70A859"/>
              </a:solidFill>
              <a:prstDash val="solid"/>
              <a:round/>
            </a:ln>
          </p:spPr>
          <p:txBody>
            <a:bodyPr vert="horz" wrap="square" lIns="91440" tIns="45720" rIns="91440" bIns="45720" numCol="1" anchor="t" anchorCtr="0" compatLnSpc="1"/>
            <a:lstStyle/>
            <a:p>
              <a:endParaRPr lang="en-US" dirty="0"/>
            </a:p>
          </p:txBody>
        </p:sp>
        <p:sp>
          <p:nvSpPr>
            <p:cNvPr id="106" name="Freeform 17"/>
            <p:cNvSpPr/>
            <p:nvPr/>
          </p:nvSpPr>
          <p:spPr bwMode="auto">
            <a:xfrm>
              <a:off x="11040128"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42752D"/>
            </a:solidFill>
            <a:ln w="0">
              <a:solidFill>
                <a:srgbClr val="42752D"/>
              </a:solidFill>
              <a:prstDash val="solid"/>
              <a:round/>
            </a:ln>
          </p:spPr>
          <p:txBody>
            <a:bodyPr vert="horz" wrap="square" lIns="91440" tIns="45720" rIns="91440" bIns="45720" numCol="1" anchor="t" anchorCtr="0" compatLnSpc="1"/>
            <a:lstStyle/>
            <a:p>
              <a:endParaRPr lang="en-US" dirty="0"/>
            </a:p>
          </p:txBody>
        </p:sp>
        <p:sp>
          <p:nvSpPr>
            <p:cNvPr id="107" name="Freeform 19"/>
            <p:cNvSpPr/>
            <p:nvPr/>
          </p:nvSpPr>
          <p:spPr bwMode="auto">
            <a:xfrm>
              <a:off x="11609279"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69A048"/>
            </a:solidFill>
            <a:ln w="0">
              <a:solidFill>
                <a:srgbClr val="69A048"/>
              </a:solidFill>
              <a:prstDash val="solid"/>
              <a:round/>
            </a:ln>
          </p:spPr>
          <p:txBody>
            <a:bodyPr vert="horz" wrap="square" lIns="91440" tIns="45720" rIns="91440" bIns="45720" numCol="1" anchor="t" anchorCtr="0" compatLnSpc="1"/>
            <a:lstStyle/>
            <a:p>
              <a:endParaRPr lang="en-US" dirty="0"/>
            </a:p>
          </p:txBody>
        </p:sp>
        <p:sp>
          <p:nvSpPr>
            <p:cNvPr id="108" name="Freeform 20"/>
            <p:cNvSpPr/>
            <p:nvPr/>
          </p:nvSpPr>
          <p:spPr bwMode="auto">
            <a:xfrm>
              <a:off x="11609279"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98C3A"/>
            </a:solidFill>
            <a:ln w="0">
              <a:solidFill>
                <a:srgbClr val="598C3A"/>
              </a:solidFill>
              <a:prstDash val="solid"/>
              <a:round/>
            </a:ln>
          </p:spPr>
          <p:txBody>
            <a:bodyPr vert="horz" wrap="square" lIns="91440" tIns="45720" rIns="91440" bIns="45720" numCol="1" anchor="t" anchorCtr="0" compatLnSpc="1"/>
            <a:lstStyle/>
            <a:p>
              <a:endParaRPr lang="en-US" dirty="0"/>
            </a:p>
          </p:txBody>
        </p:sp>
        <p:sp>
          <p:nvSpPr>
            <p:cNvPr id="109" name="Freeform 21"/>
            <p:cNvSpPr/>
            <p:nvPr/>
          </p:nvSpPr>
          <p:spPr bwMode="auto">
            <a:xfrm>
              <a:off x="11627940"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26921"/>
            </a:solidFill>
            <a:ln w="0">
              <a:solidFill>
                <a:srgbClr val="426921"/>
              </a:solidFill>
              <a:prstDash val="solid"/>
              <a:round/>
            </a:ln>
          </p:spPr>
          <p:txBody>
            <a:bodyPr vert="horz" wrap="square" lIns="91440" tIns="45720" rIns="91440" bIns="45720" numCol="1" anchor="t" anchorCtr="0" compatLnSpc="1"/>
            <a:lstStyle/>
            <a:p>
              <a:endParaRPr lang="en-US" dirty="0"/>
            </a:p>
          </p:txBody>
        </p:sp>
        <p:sp>
          <p:nvSpPr>
            <p:cNvPr id="110" name="Freeform 23"/>
            <p:cNvSpPr/>
            <p:nvPr/>
          </p:nvSpPr>
          <p:spPr bwMode="auto">
            <a:xfrm>
              <a:off x="12178430" y="366282"/>
              <a:ext cx="3110"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23360F"/>
            </a:solidFill>
            <a:ln w="0">
              <a:solidFill>
                <a:srgbClr val="23360F"/>
              </a:solidFill>
              <a:prstDash val="solid"/>
              <a:round/>
            </a:ln>
          </p:spPr>
          <p:txBody>
            <a:bodyPr vert="horz" wrap="square" lIns="91440" tIns="45720" rIns="91440" bIns="45720" numCol="1" anchor="t" anchorCtr="0" compatLnSpc="1"/>
            <a:lstStyle/>
            <a:p>
              <a:endParaRPr lang="en-US" dirty="0"/>
            </a:p>
          </p:txBody>
        </p:sp>
      </p:grpSp>
      <p:sp>
        <p:nvSpPr>
          <p:cNvPr id="28" name="Title 3"/>
          <p:cNvSpPr txBox="1"/>
          <p:nvPr/>
        </p:nvSpPr>
        <p:spPr>
          <a:xfrm>
            <a:off x="3338578" y="2883695"/>
            <a:ext cx="7690394" cy="477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2800" spc="-150" dirty="0">
                <a:solidFill>
                  <a:schemeClr val="tx1">
                    <a:lumMod val="50000"/>
                    <a:lumOff val="50000"/>
                  </a:schemeClr>
                </a:solidFill>
              </a:rPr>
              <a:t>Subnational Ease of Doing Business Project</a:t>
            </a:r>
          </a:p>
        </p:txBody>
      </p:sp>
      <p:sp>
        <p:nvSpPr>
          <p:cNvPr id="30" name="Title 3"/>
          <p:cNvSpPr txBox="1"/>
          <p:nvPr/>
        </p:nvSpPr>
        <p:spPr>
          <a:xfrm>
            <a:off x="3349734" y="3648714"/>
            <a:ext cx="7690394" cy="477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2800" b="1" spc="-150" dirty="0">
                <a:solidFill>
                  <a:schemeClr val="accent6">
                    <a:lumMod val="75000"/>
                  </a:schemeClr>
                </a:solidFill>
              </a:rPr>
              <a:t>State Action on Business Enabling Reforms (SABER) Program</a:t>
            </a:r>
            <a:endParaRPr lang="en-US" sz="2800" b="1" spc="-150" dirty="0">
              <a:solidFill>
                <a:schemeClr val="accent6">
                  <a:lumMod val="75000"/>
                </a:schemeClr>
              </a:solidFill>
              <a:latin typeface="Montserrat Extra Bold" panose="00000900000000000000" pitchFamily="50" charset="0"/>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676" y="435444"/>
            <a:ext cx="2376691" cy="523223"/>
          </a:xfrm>
          <a:prstGeom prst="rect">
            <a:avLst/>
          </a:prstGeom>
        </p:spPr>
      </p:pic>
      <p:sp>
        <p:nvSpPr>
          <p:cNvPr id="2" name="Oval 1">
            <a:extLst>
              <a:ext uri="{FF2B5EF4-FFF2-40B4-BE49-F238E27FC236}">
                <a16:creationId xmlns:a16="http://schemas.microsoft.com/office/drawing/2014/main" id="{4C8CE7DC-411D-454F-8053-5DC2909A4EC7}"/>
              </a:ext>
            </a:extLst>
          </p:cNvPr>
          <p:cNvSpPr/>
          <p:nvPr/>
        </p:nvSpPr>
        <p:spPr>
          <a:xfrm>
            <a:off x="2738345" y="2911556"/>
            <a:ext cx="500664" cy="3689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1</a:t>
            </a:r>
          </a:p>
        </p:txBody>
      </p:sp>
      <p:sp>
        <p:nvSpPr>
          <p:cNvPr id="33" name="Oval 32">
            <a:extLst>
              <a:ext uri="{FF2B5EF4-FFF2-40B4-BE49-F238E27FC236}">
                <a16:creationId xmlns:a16="http://schemas.microsoft.com/office/drawing/2014/main" id="{3DED1AD5-7058-0A41-979E-10AF90481302}"/>
              </a:ext>
            </a:extLst>
          </p:cNvPr>
          <p:cNvSpPr/>
          <p:nvPr/>
        </p:nvSpPr>
        <p:spPr>
          <a:xfrm>
            <a:off x="2732826" y="3691731"/>
            <a:ext cx="500664" cy="3689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2</a:t>
            </a:r>
          </a:p>
        </p:txBody>
      </p:sp>
    </p:spTree>
    <p:extLst>
      <p:ext uri="{BB962C8B-B14F-4D97-AF65-F5344CB8AC3E}">
        <p14:creationId xmlns:p14="http://schemas.microsoft.com/office/powerpoint/2010/main" val="28317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2676" y="220065"/>
            <a:ext cx="2376690" cy="52321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610478" y="6543519"/>
            <a:ext cx="971550" cy="223138"/>
          </a:xfrm>
          <a:prstGeom prst="rect">
            <a:avLst/>
          </a:prstGeom>
        </p:spPr>
        <p:txBody>
          <a:bodyPr vert="horz" wrap="square" lIns="0" tIns="15240" rIns="0" bIns="0" rtlCol="0">
            <a:spAutoFit/>
          </a:bodyPr>
          <a:lstStyle/>
          <a:p>
            <a:pPr marL="12700">
              <a:lnSpc>
                <a:spcPct val="100000"/>
              </a:lnSpc>
              <a:spcBef>
                <a:spcPts val="120"/>
              </a:spcBef>
            </a:pPr>
            <a:r>
              <a:rPr sz="1350" spc="105" dirty="0">
                <a:solidFill>
                  <a:srgbClr val="595959"/>
                </a:solidFill>
                <a:latin typeface="Carlito"/>
                <a:cs typeface="Carlito"/>
              </a:rPr>
              <a:t>PA </a:t>
            </a:r>
            <a:r>
              <a:rPr sz="1350" spc="25" dirty="0">
                <a:solidFill>
                  <a:srgbClr val="595959"/>
                </a:solidFill>
                <a:latin typeface="Carlito"/>
                <a:cs typeface="Carlito"/>
              </a:rPr>
              <a:t>G E </a:t>
            </a:r>
            <a:r>
              <a:rPr sz="1350" spc="5" dirty="0">
                <a:solidFill>
                  <a:srgbClr val="595959"/>
                </a:solidFill>
                <a:latin typeface="Carlito"/>
                <a:cs typeface="Carlito"/>
              </a:rPr>
              <a:t>:</a:t>
            </a:r>
            <a:r>
              <a:rPr sz="1350" spc="25" dirty="0">
                <a:solidFill>
                  <a:srgbClr val="595959"/>
                </a:solidFill>
                <a:latin typeface="Carlito"/>
                <a:cs typeface="Carlito"/>
              </a:rPr>
              <a:t> </a:t>
            </a:r>
            <a:r>
              <a:rPr lang="en-US" sz="1350" spc="175" dirty="0">
                <a:solidFill>
                  <a:srgbClr val="595959"/>
                </a:solidFill>
                <a:latin typeface="Carlito"/>
                <a:cs typeface="Carlito"/>
              </a:rPr>
              <a:t>8</a:t>
            </a:r>
            <a:r>
              <a:rPr sz="1350" spc="-5" dirty="0">
                <a:solidFill>
                  <a:srgbClr val="595959"/>
                </a:solidFill>
                <a:latin typeface="Carlito"/>
                <a:cs typeface="Carlito"/>
              </a:rPr>
              <a:t> </a:t>
            </a:r>
            <a:endParaRPr sz="1350" dirty="0">
              <a:latin typeface="Carlito"/>
              <a:cs typeface="Carlito"/>
            </a:endParaRPr>
          </a:p>
        </p:txBody>
      </p:sp>
      <p:grpSp>
        <p:nvGrpSpPr>
          <p:cNvPr id="7" name="object 7"/>
          <p:cNvGrpSpPr/>
          <p:nvPr/>
        </p:nvGrpSpPr>
        <p:grpSpPr>
          <a:xfrm>
            <a:off x="9351340" y="0"/>
            <a:ext cx="2827655" cy="1120775"/>
            <a:chOff x="9351340" y="0"/>
            <a:chExt cx="2827655" cy="1120775"/>
          </a:xfrm>
        </p:grpSpPr>
        <p:sp>
          <p:nvSpPr>
            <p:cNvPr id="8" name="object 8"/>
            <p:cNvSpPr/>
            <p:nvPr/>
          </p:nvSpPr>
          <p:spPr>
            <a:xfrm>
              <a:off x="9351340" y="0"/>
              <a:ext cx="550545" cy="366395"/>
            </a:xfrm>
            <a:custGeom>
              <a:avLst/>
              <a:gdLst/>
              <a:ahLst/>
              <a:cxnLst/>
              <a:rect l="l" t="t" r="r" b="b"/>
              <a:pathLst>
                <a:path w="550545" h="366395">
                  <a:moveTo>
                    <a:pt x="550481" y="0"/>
                  </a:moveTo>
                  <a:lnTo>
                    <a:pt x="0" y="0"/>
                  </a:lnTo>
                  <a:lnTo>
                    <a:pt x="550481" y="366280"/>
                  </a:lnTo>
                  <a:lnTo>
                    <a:pt x="550481" y="0"/>
                  </a:lnTo>
                  <a:close/>
                </a:path>
              </a:pathLst>
            </a:custGeom>
            <a:solidFill>
              <a:srgbClr val="A3E2A1"/>
            </a:solidFill>
          </p:spPr>
          <p:txBody>
            <a:bodyPr wrap="square" lIns="0" tIns="0" rIns="0" bIns="0" rtlCol="0"/>
            <a:lstStyle/>
            <a:p>
              <a:endParaRPr/>
            </a:p>
          </p:txBody>
        </p:sp>
        <p:sp>
          <p:nvSpPr>
            <p:cNvPr id="9" name="object 9"/>
            <p:cNvSpPr/>
            <p:nvPr/>
          </p:nvSpPr>
          <p:spPr>
            <a:xfrm>
              <a:off x="9901821" y="0"/>
              <a:ext cx="569595" cy="745490"/>
            </a:xfrm>
            <a:custGeom>
              <a:avLst/>
              <a:gdLst/>
              <a:ahLst/>
              <a:cxnLst/>
              <a:rect l="l" t="t" r="r" b="b"/>
              <a:pathLst>
                <a:path w="569595" h="745490">
                  <a:moveTo>
                    <a:pt x="569150" y="0"/>
                  </a:moveTo>
                  <a:lnTo>
                    <a:pt x="550494" y="0"/>
                  </a:lnTo>
                  <a:lnTo>
                    <a:pt x="0" y="366280"/>
                  </a:lnTo>
                  <a:lnTo>
                    <a:pt x="569150" y="745070"/>
                  </a:lnTo>
                  <a:lnTo>
                    <a:pt x="569150" y="0"/>
                  </a:lnTo>
                  <a:close/>
                </a:path>
              </a:pathLst>
            </a:custGeom>
            <a:solidFill>
              <a:srgbClr val="A1DB90"/>
            </a:solidFill>
          </p:spPr>
          <p:txBody>
            <a:bodyPr wrap="square" lIns="0" tIns="0" rIns="0" bIns="0" rtlCol="0"/>
            <a:lstStyle/>
            <a:p>
              <a:endParaRPr/>
            </a:p>
          </p:txBody>
        </p:sp>
        <p:sp>
          <p:nvSpPr>
            <p:cNvPr id="10" name="object 10"/>
            <p:cNvSpPr/>
            <p:nvPr/>
          </p:nvSpPr>
          <p:spPr>
            <a:xfrm>
              <a:off x="9901821" y="0"/>
              <a:ext cx="550545" cy="366395"/>
            </a:xfrm>
            <a:custGeom>
              <a:avLst/>
              <a:gdLst/>
              <a:ahLst/>
              <a:cxnLst/>
              <a:rect l="l" t="t" r="r" b="b"/>
              <a:pathLst>
                <a:path w="550545" h="366395">
                  <a:moveTo>
                    <a:pt x="550494" y="0"/>
                  </a:moveTo>
                  <a:lnTo>
                    <a:pt x="0" y="0"/>
                  </a:lnTo>
                  <a:lnTo>
                    <a:pt x="0" y="366280"/>
                  </a:lnTo>
                  <a:lnTo>
                    <a:pt x="550494" y="0"/>
                  </a:lnTo>
                  <a:close/>
                </a:path>
              </a:pathLst>
            </a:custGeom>
            <a:solidFill>
              <a:srgbClr val="B6E6AF"/>
            </a:solidFill>
          </p:spPr>
          <p:txBody>
            <a:bodyPr wrap="square" lIns="0" tIns="0" rIns="0" bIns="0" rtlCol="0"/>
            <a:lstStyle/>
            <a:p>
              <a:endParaRPr/>
            </a:p>
          </p:txBody>
        </p:sp>
        <p:sp>
          <p:nvSpPr>
            <p:cNvPr id="11" name="object 11"/>
            <p:cNvSpPr/>
            <p:nvPr/>
          </p:nvSpPr>
          <p:spPr>
            <a:xfrm>
              <a:off x="10470972" y="366280"/>
              <a:ext cx="569595" cy="754380"/>
            </a:xfrm>
            <a:custGeom>
              <a:avLst/>
              <a:gdLst/>
              <a:ahLst/>
              <a:cxnLst/>
              <a:rect l="l" t="t" r="r" b="b"/>
              <a:pathLst>
                <a:path w="569595" h="754380">
                  <a:moveTo>
                    <a:pt x="569150" y="0"/>
                  </a:moveTo>
                  <a:lnTo>
                    <a:pt x="0" y="378790"/>
                  </a:lnTo>
                  <a:lnTo>
                    <a:pt x="569150" y="754011"/>
                  </a:lnTo>
                  <a:lnTo>
                    <a:pt x="569150" y="0"/>
                  </a:lnTo>
                  <a:close/>
                </a:path>
              </a:pathLst>
            </a:custGeom>
            <a:solidFill>
              <a:srgbClr val="85BD64"/>
            </a:solidFill>
          </p:spPr>
          <p:txBody>
            <a:bodyPr wrap="square" lIns="0" tIns="0" rIns="0" bIns="0" rtlCol="0"/>
            <a:lstStyle/>
            <a:p>
              <a:endParaRPr/>
            </a:p>
          </p:txBody>
        </p:sp>
        <p:sp>
          <p:nvSpPr>
            <p:cNvPr id="12" name="object 12"/>
            <p:cNvSpPr/>
            <p:nvPr/>
          </p:nvSpPr>
          <p:spPr>
            <a:xfrm>
              <a:off x="10470972" y="0"/>
              <a:ext cx="569595" cy="745490"/>
            </a:xfrm>
            <a:custGeom>
              <a:avLst/>
              <a:gdLst/>
              <a:ahLst/>
              <a:cxnLst/>
              <a:rect l="l" t="t" r="r" b="b"/>
              <a:pathLst>
                <a:path w="569595" h="745490">
                  <a:moveTo>
                    <a:pt x="18669" y="0"/>
                  </a:moveTo>
                  <a:lnTo>
                    <a:pt x="0" y="0"/>
                  </a:lnTo>
                  <a:lnTo>
                    <a:pt x="0" y="745070"/>
                  </a:lnTo>
                  <a:lnTo>
                    <a:pt x="569150" y="366280"/>
                  </a:lnTo>
                  <a:lnTo>
                    <a:pt x="18669" y="0"/>
                  </a:lnTo>
                  <a:close/>
                </a:path>
              </a:pathLst>
            </a:custGeom>
            <a:solidFill>
              <a:srgbClr val="56993D"/>
            </a:solidFill>
          </p:spPr>
          <p:txBody>
            <a:bodyPr wrap="square" lIns="0" tIns="0" rIns="0" bIns="0" rtlCol="0"/>
            <a:lstStyle/>
            <a:p>
              <a:endParaRPr/>
            </a:p>
          </p:txBody>
        </p:sp>
        <p:sp>
          <p:nvSpPr>
            <p:cNvPr id="13" name="object 13"/>
            <p:cNvSpPr/>
            <p:nvPr/>
          </p:nvSpPr>
          <p:spPr>
            <a:xfrm>
              <a:off x="10489641" y="0"/>
              <a:ext cx="550545" cy="366395"/>
            </a:xfrm>
            <a:custGeom>
              <a:avLst/>
              <a:gdLst/>
              <a:ahLst/>
              <a:cxnLst/>
              <a:rect l="l" t="t" r="r" b="b"/>
              <a:pathLst>
                <a:path w="550545" h="366395">
                  <a:moveTo>
                    <a:pt x="550481" y="0"/>
                  </a:moveTo>
                  <a:lnTo>
                    <a:pt x="0" y="0"/>
                  </a:lnTo>
                  <a:lnTo>
                    <a:pt x="550481" y="366280"/>
                  </a:lnTo>
                  <a:lnTo>
                    <a:pt x="550481" y="0"/>
                  </a:lnTo>
                  <a:close/>
                </a:path>
              </a:pathLst>
            </a:custGeom>
            <a:solidFill>
              <a:srgbClr val="4D9038"/>
            </a:solidFill>
          </p:spPr>
          <p:txBody>
            <a:bodyPr wrap="square" lIns="0" tIns="0" rIns="0" bIns="0" rtlCol="0"/>
            <a:lstStyle/>
            <a:p>
              <a:endParaRPr/>
            </a:p>
          </p:txBody>
        </p:sp>
        <p:sp>
          <p:nvSpPr>
            <p:cNvPr id="14" name="object 14"/>
            <p:cNvSpPr/>
            <p:nvPr/>
          </p:nvSpPr>
          <p:spPr>
            <a:xfrm>
              <a:off x="11040122" y="366280"/>
              <a:ext cx="569595" cy="754380"/>
            </a:xfrm>
            <a:custGeom>
              <a:avLst/>
              <a:gdLst/>
              <a:ahLst/>
              <a:cxnLst/>
              <a:rect l="l" t="t" r="r" b="b"/>
              <a:pathLst>
                <a:path w="569595" h="754380">
                  <a:moveTo>
                    <a:pt x="0" y="0"/>
                  </a:moveTo>
                  <a:lnTo>
                    <a:pt x="0" y="754011"/>
                  </a:lnTo>
                  <a:lnTo>
                    <a:pt x="569150" y="378790"/>
                  </a:lnTo>
                  <a:lnTo>
                    <a:pt x="0" y="0"/>
                  </a:lnTo>
                  <a:close/>
                </a:path>
              </a:pathLst>
            </a:custGeom>
            <a:solidFill>
              <a:srgbClr val="82BC66"/>
            </a:solidFill>
          </p:spPr>
          <p:txBody>
            <a:bodyPr wrap="square" lIns="0" tIns="0" rIns="0" bIns="0" rtlCol="0"/>
            <a:lstStyle/>
            <a:p>
              <a:endParaRPr/>
            </a:p>
          </p:txBody>
        </p:sp>
        <p:sp>
          <p:nvSpPr>
            <p:cNvPr id="15" name="object 15"/>
            <p:cNvSpPr/>
            <p:nvPr/>
          </p:nvSpPr>
          <p:spPr>
            <a:xfrm>
              <a:off x="11040122" y="0"/>
              <a:ext cx="569595" cy="745490"/>
            </a:xfrm>
            <a:custGeom>
              <a:avLst/>
              <a:gdLst/>
              <a:ahLst/>
              <a:cxnLst/>
              <a:rect l="l" t="t" r="r" b="b"/>
              <a:pathLst>
                <a:path w="569595" h="745490">
                  <a:moveTo>
                    <a:pt x="569150" y="0"/>
                  </a:moveTo>
                  <a:lnTo>
                    <a:pt x="550494" y="0"/>
                  </a:lnTo>
                  <a:lnTo>
                    <a:pt x="0" y="366280"/>
                  </a:lnTo>
                  <a:lnTo>
                    <a:pt x="569150" y="745070"/>
                  </a:lnTo>
                  <a:lnTo>
                    <a:pt x="569150" y="0"/>
                  </a:lnTo>
                  <a:close/>
                </a:path>
              </a:pathLst>
            </a:custGeom>
            <a:solidFill>
              <a:srgbClr val="70A859"/>
            </a:solidFill>
          </p:spPr>
          <p:txBody>
            <a:bodyPr wrap="square" lIns="0" tIns="0" rIns="0" bIns="0" rtlCol="0"/>
            <a:lstStyle/>
            <a:p>
              <a:endParaRPr/>
            </a:p>
          </p:txBody>
        </p:sp>
        <p:sp>
          <p:nvSpPr>
            <p:cNvPr id="16" name="object 16"/>
            <p:cNvSpPr/>
            <p:nvPr/>
          </p:nvSpPr>
          <p:spPr>
            <a:xfrm>
              <a:off x="11040122" y="0"/>
              <a:ext cx="550545" cy="366395"/>
            </a:xfrm>
            <a:custGeom>
              <a:avLst/>
              <a:gdLst/>
              <a:ahLst/>
              <a:cxnLst/>
              <a:rect l="l" t="t" r="r" b="b"/>
              <a:pathLst>
                <a:path w="550545" h="366395">
                  <a:moveTo>
                    <a:pt x="550494" y="0"/>
                  </a:moveTo>
                  <a:lnTo>
                    <a:pt x="0" y="0"/>
                  </a:lnTo>
                  <a:lnTo>
                    <a:pt x="0" y="366280"/>
                  </a:lnTo>
                  <a:lnTo>
                    <a:pt x="550494" y="0"/>
                  </a:lnTo>
                  <a:close/>
                </a:path>
              </a:pathLst>
            </a:custGeom>
            <a:solidFill>
              <a:srgbClr val="42752D"/>
            </a:solidFill>
          </p:spPr>
          <p:txBody>
            <a:bodyPr wrap="square" lIns="0" tIns="0" rIns="0" bIns="0" rtlCol="0"/>
            <a:lstStyle/>
            <a:p>
              <a:endParaRPr/>
            </a:p>
          </p:txBody>
        </p:sp>
        <p:sp>
          <p:nvSpPr>
            <p:cNvPr id="17" name="object 17"/>
            <p:cNvSpPr/>
            <p:nvPr/>
          </p:nvSpPr>
          <p:spPr>
            <a:xfrm>
              <a:off x="11609272" y="366280"/>
              <a:ext cx="569595" cy="754380"/>
            </a:xfrm>
            <a:custGeom>
              <a:avLst/>
              <a:gdLst/>
              <a:ahLst/>
              <a:cxnLst/>
              <a:rect l="l" t="t" r="r" b="b"/>
              <a:pathLst>
                <a:path w="569595" h="754380">
                  <a:moveTo>
                    <a:pt x="569150" y="0"/>
                  </a:moveTo>
                  <a:lnTo>
                    <a:pt x="0" y="378790"/>
                  </a:lnTo>
                  <a:lnTo>
                    <a:pt x="569150" y="754011"/>
                  </a:lnTo>
                  <a:lnTo>
                    <a:pt x="569150" y="0"/>
                  </a:lnTo>
                  <a:close/>
                </a:path>
              </a:pathLst>
            </a:custGeom>
            <a:solidFill>
              <a:srgbClr val="69A048"/>
            </a:solidFill>
          </p:spPr>
          <p:txBody>
            <a:bodyPr wrap="square" lIns="0" tIns="0" rIns="0" bIns="0" rtlCol="0"/>
            <a:lstStyle/>
            <a:p>
              <a:endParaRPr/>
            </a:p>
          </p:txBody>
        </p:sp>
        <p:sp>
          <p:nvSpPr>
            <p:cNvPr id="18" name="object 18"/>
            <p:cNvSpPr/>
            <p:nvPr/>
          </p:nvSpPr>
          <p:spPr>
            <a:xfrm>
              <a:off x="11609272" y="0"/>
              <a:ext cx="569595" cy="745490"/>
            </a:xfrm>
            <a:custGeom>
              <a:avLst/>
              <a:gdLst/>
              <a:ahLst/>
              <a:cxnLst/>
              <a:rect l="l" t="t" r="r" b="b"/>
              <a:pathLst>
                <a:path w="569595" h="745490">
                  <a:moveTo>
                    <a:pt x="18669" y="0"/>
                  </a:moveTo>
                  <a:lnTo>
                    <a:pt x="0" y="0"/>
                  </a:lnTo>
                  <a:lnTo>
                    <a:pt x="0" y="745070"/>
                  </a:lnTo>
                  <a:lnTo>
                    <a:pt x="569150" y="366280"/>
                  </a:lnTo>
                  <a:lnTo>
                    <a:pt x="18669" y="0"/>
                  </a:lnTo>
                  <a:close/>
                </a:path>
              </a:pathLst>
            </a:custGeom>
            <a:solidFill>
              <a:srgbClr val="598C3A"/>
            </a:solidFill>
          </p:spPr>
          <p:txBody>
            <a:bodyPr wrap="square" lIns="0" tIns="0" rIns="0" bIns="0" rtlCol="0"/>
            <a:lstStyle/>
            <a:p>
              <a:endParaRPr/>
            </a:p>
          </p:txBody>
        </p:sp>
        <p:sp>
          <p:nvSpPr>
            <p:cNvPr id="19" name="object 19"/>
            <p:cNvSpPr/>
            <p:nvPr/>
          </p:nvSpPr>
          <p:spPr>
            <a:xfrm>
              <a:off x="11627941" y="0"/>
              <a:ext cx="550545" cy="366395"/>
            </a:xfrm>
            <a:custGeom>
              <a:avLst/>
              <a:gdLst/>
              <a:ahLst/>
              <a:cxnLst/>
              <a:rect l="l" t="t" r="r" b="b"/>
              <a:pathLst>
                <a:path w="550545" h="366395">
                  <a:moveTo>
                    <a:pt x="550481" y="0"/>
                  </a:moveTo>
                  <a:lnTo>
                    <a:pt x="0" y="0"/>
                  </a:lnTo>
                  <a:lnTo>
                    <a:pt x="550481" y="366280"/>
                  </a:lnTo>
                  <a:lnTo>
                    <a:pt x="550481" y="0"/>
                  </a:lnTo>
                  <a:close/>
                </a:path>
              </a:pathLst>
            </a:custGeom>
            <a:solidFill>
              <a:srgbClr val="426921"/>
            </a:solidFill>
          </p:spPr>
          <p:txBody>
            <a:bodyPr wrap="square" lIns="0" tIns="0" rIns="0" bIns="0" rtlCol="0"/>
            <a:lstStyle/>
            <a:p>
              <a:endParaRPr/>
            </a:p>
          </p:txBody>
        </p:sp>
      </p:grpSp>
      <p:sp>
        <p:nvSpPr>
          <p:cNvPr id="21" name="object 21"/>
          <p:cNvSpPr/>
          <p:nvPr/>
        </p:nvSpPr>
        <p:spPr>
          <a:xfrm>
            <a:off x="515618" y="1499310"/>
            <a:ext cx="10914381" cy="4990503"/>
          </a:xfrm>
          <a:custGeom>
            <a:avLst/>
            <a:gdLst/>
            <a:ahLst/>
            <a:cxnLst/>
            <a:rect l="l" t="t" r="r" b="b"/>
            <a:pathLst>
              <a:path w="10280650" h="4622165">
                <a:moveTo>
                  <a:pt x="0" y="240650"/>
                </a:moveTo>
                <a:lnTo>
                  <a:pt x="4889" y="192150"/>
                </a:lnTo>
                <a:lnTo>
                  <a:pt x="18911" y="146978"/>
                </a:lnTo>
                <a:lnTo>
                  <a:pt x="41099" y="106100"/>
                </a:lnTo>
                <a:lnTo>
                  <a:pt x="70484" y="70484"/>
                </a:lnTo>
                <a:lnTo>
                  <a:pt x="106099" y="41099"/>
                </a:lnTo>
                <a:lnTo>
                  <a:pt x="146977" y="18911"/>
                </a:lnTo>
                <a:lnTo>
                  <a:pt x="192149" y="4889"/>
                </a:lnTo>
                <a:lnTo>
                  <a:pt x="240649" y="0"/>
                </a:lnTo>
                <a:lnTo>
                  <a:pt x="10039705" y="0"/>
                </a:lnTo>
                <a:lnTo>
                  <a:pt x="10088200" y="4889"/>
                </a:lnTo>
                <a:lnTo>
                  <a:pt x="10133366" y="18911"/>
                </a:lnTo>
                <a:lnTo>
                  <a:pt x="10174236" y="41099"/>
                </a:lnTo>
                <a:lnTo>
                  <a:pt x="10209843" y="70484"/>
                </a:lnTo>
                <a:lnTo>
                  <a:pt x="10239220" y="106100"/>
                </a:lnTo>
                <a:lnTo>
                  <a:pt x="10261401" y="146978"/>
                </a:lnTo>
                <a:lnTo>
                  <a:pt x="10275418" y="192150"/>
                </a:lnTo>
                <a:lnTo>
                  <a:pt x="10280305" y="240650"/>
                </a:lnTo>
                <a:lnTo>
                  <a:pt x="10280305" y="4381022"/>
                </a:lnTo>
                <a:lnTo>
                  <a:pt x="10275418" y="4429522"/>
                </a:lnTo>
                <a:lnTo>
                  <a:pt x="10261401" y="4474695"/>
                </a:lnTo>
                <a:lnTo>
                  <a:pt x="10239220" y="4515573"/>
                </a:lnTo>
                <a:lnTo>
                  <a:pt x="10209843" y="4551188"/>
                </a:lnTo>
                <a:lnTo>
                  <a:pt x="10174236" y="4580574"/>
                </a:lnTo>
                <a:lnTo>
                  <a:pt x="10133366" y="4602761"/>
                </a:lnTo>
                <a:lnTo>
                  <a:pt x="10088200" y="4616783"/>
                </a:lnTo>
                <a:lnTo>
                  <a:pt x="10039705" y="4621672"/>
                </a:lnTo>
                <a:lnTo>
                  <a:pt x="240649" y="4621672"/>
                </a:lnTo>
                <a:lnTo>
                  <a:pt x="192149" y="4616783"/>
                </a:lnTo>
                <a:lnTo>
                  <a:pt x="146977" y="4602761"/>
                </a:lnTo>
                <a:lnTo>
                  <a:pt x="106099" y="4580574"/>
                </a:lnTo>
                <a:lnTo>
                  <a:pt x="70484" y="4551188"/>
                </a:lnTo>
                <a:lnTo>
                  <a:pt x="41099" y="4515573"/>
                </a:lnTo>
                <a:lnTo>
                  <a:pt x="18911" y="4474695"/>
                </a:lnTo>
                <a:lnTo>
                  <a:pt x="4889" y="4429522"/>
                </a:lnTo>
                <a:lnTo>
                  <a:pt x="0" y="4381022"/>
                </a:lnTo>
                <a:lnTo>
                  <a:pt x="0" y="240650"/>
                </a:lnTo>
                <a:close/>
              </a:path>
            </a:pathLst>
          </a:custGeom>
          <a:ln w="76200">
            <a:solidFill>
              <a:srgbClr val="9ADD9A"/>
            </a:solidFill>
          </a:ln>
        </p:spPr>
        <p:txBody>
          <a:bodyPr wrap="square" lIns="0" tIns="0" rIns="0" bIns="0" rtlCol="0"/>
          <a:lstStyle/>
          <a:p>
            <a:endParaRPr/>
          </a:p>
        </p:txBody>
      </p:sp>
      <p:sp>
        <p:nvSpPr>
          <p:cNvPr id="22" name="object 22"/>
          <p:cNvSpPr txBox="1"/>
          <p:nvPr/>
        </p:nvSpPr>
        <p:spPr>
          <a:xfrm>
            <a:off x="687859" y="1359772"/>
            <a:ext cx="10474280" cy="4937249"/>
          </a:xfrm>
          <a:prstGeom prst="rect">
            <a:avLst/>
          </a:prstGeom>
        </p:spPr>
        <p:txBody>
          <a:bodyPr vert="horz" wrap="square" lIns="0" tIns="12700" rIns="0" bIns="0" rtlCol="0">
            <a:spAutoFit/>
          </a:bodyPr>
          <a:lstStyle/>
          <a:p>
            <a:pPr algn="just">
              <a:lnSpc>
                <a:spcPct val="100000"/>
              </a:lnSpc>
              <a:spcBef>
                <a:spcPts val="5"/>
              </a:spcBef>
            </a:pPr>
            <a:endParaRPr sz="2000" dirty="0">
              <a:solidFill>
                <a:schemeClr val="tx1">
                  <a:lumMod val="85000"/>
                  <a:lumOff val="15000"/>
                </a:schemeClr>
              </a:solidFill>
              <a:cs typeface="Calibri" panose="020F0502020204030204" pitchFamily="34" charset="0"/>
            </a:endParaRPr>
          </a:p>
          <a:p>
            <a:pPr marL="297815" marR="59055" indent="-285750" algn="just">
              <a:spcBef>
                <a:spcPts val="5"/>
              </a:spcBef>
              <a:buFont typeface="Arial"/>
              <a:buChar char="•"/>
              <a:tabLst>
                <a:tab pos="297815" algn="l"/>
                <a:tab pos="298450" algn="l"/>
              </a:tabLst>
            </a:pPr>
            <a:r>
              <a:rPr lang="en-US" sz="2000" spc="-25" dirty="0">
                <a:solidFill>
                  <a:schemeClr val="tx1">
                    <a:lumMod val="85000"/>
                    <a:lumOff val="15000"/>
                  </a:schemeClr>
                </a:solidFill>
                <a:cs typeface="Calibri" panose="020F0502020204030204" pitchFamily="34" charset="0"/>
              </a:rPr>
              <a:t>In Nov 2019 PEBEC Secretariat and World Bank Country Office began discussions on incentives to </a:t>
            </a:r>
            <a:r>
              <a:rPr lang="en-GB" sz="2000" spc="-25" dirty="0">
                <a:solidFill>
                  <a:schemeClr val="tx1">
                    <a:lumMod val="85000"/>
                    <a:lumOff val="15000"/>
                  </a:schemeClr>
                </a:solidFill>
                <a:cs typeface="Calibri" panose="020F0502020204030204" pitchFamily="34" charset="0"/>
              </a:rPr>
              <a:t>deepen implementation of EoDB reforms in States – potentially the first Performance-for-Result program on EoDB in the world</a:t>
            </a:r>
            <a:r>
              <a:rPr lang="en-US" sz="2000" spc="-25" dirty="0">
                <a:solidFill>
                  <a:schemeClr val="tx1">
                    <a:lumMod val="85000"/>
                    <a:lumOff val="15000"/>
                  </a:schemeClr>
                </a:solidFill>
                <a:cs typeface="Calibri" panose="020F0502020204030204" pitchFamily="34" charset="0"/>
              </a:rPr>
              <a:t>.</a:t>
            </a:r>
          </a:p>
          <a:p>
            <a:pPr marL="297815" marR="59055" indent="-285750" algn="just">
              <a:spcBef>
                <a:spcPts val="5"/>
              </a:spcBef>
              <a:buFont typeface="Arial"/>
              <a:buChar char="•"/>
              <a:tabLst>
                <a:tab pos="297815" algn="l"/>
                <a:tab pos="298450" algn="l"/>
              </a:tabLst>
            </a:pPr>
            <a:endParaRPr lang="en-US" sz="2000" spc="-25" dirty="0">
              <a:solidFill>
                <a:schemeClr val="tx1">
                  <a:lumMod val="85000"/>
                  <a:lumOff val="15000"/>
                </a:schemeClr>
              </a:solidFill>
              <a:cs typeface="Calibri" panose="020F0502020204030204" pitchFamily="34" charset="0"/>
            </a:endParaRPr>
          </a:p>
          <a:p>
            <a:pPr marL="297815" marR="59055" indent="-285750" algn="just">
              <a:spcBef>
                <a:spcPts val="5"/>
              </a:spcBef>
              <a:buFont typeface="Arial"/>
              <a:buChar char="•"/>
              <a:tabLst>
                <a:tab pos="297815" algn="l"/>
                <a:tab pos="298450" algn="l"/>
              </a:tabLst>
            </a:pPr>
            <a:r>
              <a:rPr lang="en-US" sz="2000" spc="-25" dirty="0">
                <a:solidFill>
                  <a:schemeClr val="tx1">
                    <a:lumMod val="85000"/>
                    <a:lumOff val="15000"/>
                  </a:schemeClr>
                </a:solidFill>
                <a:cs typeface="Calibri" panose="020F0502020204030204" pitchFamily="34" charset="0"/>
              </a:rPr>
              <a:t>In March 2020 a request was made to Federal Ministry of Finance Budget and National Planning on behalf of the PEBEC by its Vice Chair, the </a:t>
            </a:r>
            <a:r>
              <a:rPr lang="en-US" sz="2000" spc="-25" dirty="0" err="1">
                <a:solidFill>
                  <a:schemeClr val="tx1">
                    <a:lumMod val="85000"/>
                    <a:lumOff val="15000"/>
                  </a:schemeClr>
                </a:solidFill>
                <a:cs typeface="Calibri" panose="020F0502020204030204" pitchFamily="34" charset="0"/>
              </a:rPr>
              <a:t>Honourable</a:t>
            </a:r>
            <a:r>
              <a:rPr lang="en-US" sz="2000" spc="-25" dirty="0">
                <a:solidFill>
                  <a:schemeClr val="tx1">
                    <a:lumMod val="85000"/>
                    <a:lumOff val="15000"/>
                  </a:schemeClr>
                </a:solidFill>
                <a:cs typeface="Calibri" panose="020F0502020204030204" pitchFamily="34" charset="0"/>
              </a:rPr>
              <a:t> Minister of Industry, Trade and Investment. </a:t>
            </a:r>
            <a:r>
              <a:rPr lang="en-US" sz="2000" spc="-25" dirty="0" err="1">
                <a:solidFill>
                  <a:schemeClr val="tx1">
                    <a:lumMod val="85000"/>
                    <a:lumOff val="15000"/>
                  </a:schemeClr>
                </a:solidFill>
                <a:cs typeface="Calibri" panose="020F0502020204030204" pitchFamily="34" charset="0"/>
              </a:rPr>
              <a:t>Honourable</a:t>
            </a:r>
            <a:r>
              <a:rPr lang="en-US" sz="2000" spc="-25" dirty="0">
                <a:solidFill>
                  <a:schemeClr val="tx1">
                    <a:lumMod val="85000"/>
                    <a:lumOff val="15000"/>
                  </a:schemeClr>
                </a:solidFill>
                <a:cs typeface="Calibri" panose="020F0502020204030204" pitchFamily="34" charset="0"/>
              </a:rPr>
              <a:t> Minister of Finance, Budget and National Planning subsequently made a request to the World Bank to initiate the program for results for business climate reforms.</a:t>
            </a:r>
          </a:p>
          <a:p>
            <a:pPr marL="297815" marR="59055" indent="-285750" algn="just">
              <a:spcBef>
                <a:spcPts val="5"/>
              </a:spcBef>
              <a:buFont typeface="Arial"/>
              <a:buChar char="•"/>
              <a:tabLst>
                <a:tab pos="297815" algn="l"/>
                <a:tab pos="298450" algn="l"/>
              </a:tabLst>
            </a:pPr>
            <a:endParaRPr lang="en-US" sz="2000" spc="-25" dirty="0">
              <a:solidFill>
                <a:schemeClr val="tx1">
                  <a:lumMod val="85000"/>
                  <a:lumOff val="15000"/>
                </a:schemeClr>
              </a:solidFill>
              <a:cs typeface="Calibri" panose="020F0502020204030204" pitchFamily="34" charset="0"/>
            </a:endParaRPr>
          </a:p>
          <a:p>
            <a:pPr marL="297815" marR="59055" indent="-285750" algn="just">
              <a:spcBef>
                <a:spcPts val="5"/>
              </a:spcBef>
              <a:buFont typeface="Arial"/>
              <a:buChar char="•"/>
              <a:tabLst>
                <a:tab pos="297815" algn="l"/>
                <a:tab pos="298450" algn="l"/>
              </a:tabLst>
            </a:pPr>
            <a:r>
              <a:rPr lang="en-US" sz="2000" spc="-25" dirty="0">
                <a:solidFill>
                  <a:schemeClr val="tx1">
                    <a:lumMod val="85000"/>
                    <a:lumOff val="15000"/>
                  </a:schemeClr>
                </a:solidFill>
                <a:cs typeface="Calibri" panose="020F0502020204030204" pitchFamily="34" charset="0"/>
              </a:rPr>
              <a:t>If approved, the SABER program is being designed to have a gross value of $750m, with a tenure of 3 years.</a:t>
            </a:r>
          </a:p>
          <a:p>
            <a:pPr marL="297815" marR="59055" indent="-285750" algn="just">
              <a:spcBef>
                <a:spcPts val="5"/>
              </a:spcBef>
              <a:buFont typeface="Arial"/>
              <a:buChar char="•"/>
              <a:tabLst>
                <a:tab pos="297815" algn="l"/>
                <a:tab pos="298450" algn="l"/>
              </a:tabLst>
            </a:pPr>
            <a:endParaRPr lang="en-GB" sz="2000" spc="-25" dirty="0">
              <a:solidFill>
                <a:schemeClr val="tx1">
                  <a:lumMod val="85000"/>
                  <a:lumOff val="15000"/>
                </a:schemeClr>
              </a:solidFill>
              <a:cs typeface="Calibri" panose="020F0502020204030204" pitchFamily="34" charset="0"/>
            </a:endParaRPr>
          </a:p>
          <a:p>
            <a:pPr marL="297815" marR="59055" indent="-285750" algn="just">
              <a:spcBef>
                <a:spcPts val="5"/>
              </a:spcBef>
              <a:buFont typeface="Arial"/>
              <a:buChar char="•"/>
              <a:tabLst>
                <a:tab pos="297815" algn="l"/>
                <a:tab pos="298450" algn="l"/>
              </a:tabLst>
            </a:pPr>
            <a:r>
              <a:rPr lang="en-GB" sz="2000" spc="-25" dirty="0">
                <a:solidFill>
                  <a:schemeClr val="tx1">
                    <a:lumMod val="85000"/>
                    <a:lumOff val="15000"/>
                  </a:schemeClr>
                </a:solidFill>
                <a:cs typeface="Calibri" panose="020F0502020204030204" pitchFamily="34" charset="0"/>
              </a:rPr>
              <a:t>Proposed Disbursement Linked Indicators (DLIs) may cover 5 areas viz:  land administration, improved business-enabling infrastructure, increased sustainable large-scale investments, enabling firm operations and regulatory reforms, courts and skills</a:t>
            </a:r>
            <a:r>
              <a:rPr lang="en-US" sz="2000" spc="-25" dirty="0">
                <a:solidFill>
                  <a:schemeClr val="tx1">
                    <a:lumMod val="85000"/>
                    <a:lumOff val="15000"/>
                  </a:schemeClr>
                </a:solidFill>
                <a:cs typeface="Calibri" panose="020F0502020204030204" pitchFamily="34" charset="0"/>
              </a:rPr>
              <a:t>.</a:t>
            </a:r>
            <a:endParaRPr lang="en-GB" sz="2000" spc="-25" dirty="0">
              <a:solidFill>
                <a:schemeClr val="tx1">
                  <a:lumMod val="85000"/>
                  <a:lumOff val="15000"/>
                </a:schemeClr>
              </a:solidFill>
              <a:cs typeface="Calibri" panose="020F0502020204030204" pitchFamily="34" charset="0"/>
            </a:endParaRPr>
          </a:p>
        </p:txBody>
      </p:sp>
      <p:sp>
        <p:nvSpPr>
          <p:cNvPr id="23" name="Oval 22">
            <a:extLst>
              <a:ext uri="{FF2B5EF4-FFF2-40B4-BE49-F238E27FC236}">
                <a16:creationId xmlns:a16="http://schemas.microsoft.com/office/drawing/2014/main" id="{6B53C03E-8A1C-B34E-8D84-381E1181C2F0}"/>
              </a:ext>
            </a:extLst>
          </p:cNvPr>
          <p:cNvSpPr/>
          <p:nvPr/>
        </p:nvSpPr>
        <p:spPr>
          <a:xfrm>
            <a:off x="689770" y="917592"/>
            <a:ext cx="500664" cy="3689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2</a:t>
            </a:r>
          </a:p>
        </p:txBody>
      </p:sp>
      <p:sp>
        <p:nvSpPr>
          <p:cNvPr id="24" name="TextBox 23">
            <a:extLst>
              <a:ext uri="{FF2B5EF4-FFF2-40B4-BE49-F238E27FC236}">
                <a16:creationId xmlns:a16="http://schemas.microsoft.com/office/drawing/2014/main" id="{E5C6D199-34CF-5F42-9FC4-47D2B573CAC9}"/>
              </a:ext>
            </a:extLst>
          </p:cNvPr>
          <p:cNvSpPr txBox="1"/>
          <p:nvPr/>
        </p:nvSpPr>
        <p:spPr>
          <a:xfrm>
            <a:off x="1315294" y="879252"/>
            <a:ext cx="7743723" cy="445635"/>
          </a:xfrm>
          <a:prstGeom prst="rect">
            <a:avLst/>
          </a:prstGeom>
          <a:noFill/>
        </p:spPr>
        <p:txBody>
          <a:bodyPr wrap="none" rtlCol="0">
            <a:spAutoFit/>
          </a:bodyPr>
          <a:lstStyle/>
          <a:p>
            <a:pPr>
              <a:lnSpc>
                <a:spcPct val="80000"/>
              </a:lnSpc>
            </a:pPr>
            <a:r>
              <a:rPr lang="en-US" sz="2800" dirty="0">
                <a:solidFill>
                  <a:schemeClr val="tx1">
                    <a:lumMod val="65000"/>
                    <a:lumOff val="35000"/>
                  </a:schemeClr>
                </a:solidFill>
                <a:latin typeface="Gotham Light" pitchFamily="2" charset="0"/>
                <a:cs typeface="Gotham Light" pitchFamily="2" charset="0"/>
              </a:rPr>
              <a:t>States Action on Business Enabling Reforms (SABER)</a:t>
            </a:r>
            <a:endParaRPr lang="en-US" sz="2800" dirty="0">
              <a:solidFill>
                <a:srgbClr val="00B050"/>
              </a:solidFill>
              <a:latin typeface="Gotham Light" pitchFamily="2" charset="0"/>
              <a:cs typeface="Gotham Light" pitchFamily="2" charset="0"/>
            </a:endParaRPr>
          </a:p>
        </p:txBody>
      </p:sp>
    </p:spTree>
    <p:extLst>
      <p:ext uri="{BB962C8B-B14F-4D97-AF65-F5344CB8AC3E}">
        <p14:creationId xmlns:p14="http://schemas.microsoft.com/office/powerpoint/2010/main" val="2890632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0470976" y="1"/>
            <a:ext cx="1710564" cy="661182"/>
            <a:chOff x="9351336" y="0"/>
            <a:chExt cx="2830204" cy="1120287"/>
          </a:xfrm>
        </p:grpSpPr>
        <p:sp>
          <p:nvSpPr>
            <p:cNvPr id="26" name="Freeform 8"/>
            <p:cNvSpPr/>
            <p:nvPr/>
          </p:nvSpPr>
          <p:spPr bwMode="auto">
            <a:xfrm>
              <a:off x="9351336"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A3E2A1"/>
            </a:solidFill>
            <a:ln w="0">
              <a:solidFill>
                <a:srgbClr val="A3E2A1"/>
              </a:solidFill>
              <a:prstDash val="solid"/>
              <a:round/>
            </a:ln>
          </p:spPr>
          <p:txBody>
            <a:bodyPr vert="horz" wrap="square" lIns="91440" tIns="45720" rIns="91440" bIns="45720" numCol="1" anchor="t" anchorCtr="0" compatLnSpc="1"/>
            <a:lstStyle/>
            <a:p>
              <a:endParaRPr lang="en-US" dirty="0"/>
            </a:p>
          </p:txBody>
        </p:sp>
        <p:sp>
          <p:nvSpPr>
            <p:cNvPr id="27" name="Freeform 10"/>
            <p:cNvSpPr/>
            <p:nvPr/>
          </p:nvSpPr>
          <p:spPr bwMode="auto">
            <a:xfrm>
              <a:off x="9901827"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A1DB90"/>
            </a:solidFill>
            <a:ln w="0">
              <a:solidFill>
                <a:srgbClr val="A1DB90"/>
              </a:solidFill>
              <a:prstDash val="solid"/>
              <a:round/>
            </a:ln>
          </p:spPr>
          <p:txBody>
            <a:bodyPr vert="horz" wrap="square" lIns="91440" tIns="45720" rIns="91440" bIns="45720" numCol="1" anchor="t" anchorCtr="0" compatLnSpc="1"/>
            <a:lstStyle/>
            <a:p>
              <a:endParaRPr lang="en-US" dirty="0"/>
            </a:p>
          </p:txBody>
        </p:sp>
        <p:sp>
          <p:nvSpPr>
            <p:cNvPr id="28" name="Freeform 11"/>
            <p:cNvSpPr/>
            <p:nvPr/>
          </p:nvSpPr>
          <p:spPr bwMode="auto">
            <a:xfrm>
              <a:off x="9901827"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B6E6AF"/>
            </a:solidFill>
            <a:ln w="0">
              <a:solidFill>
                <a:srgbClr val="B6E6AF"/>
              </a:solidFill>
              <a:prstDash val="solid"/>
              <a:round/>
            </a:ln>
          </p:spPr>
          <p:txBody>
            <a:bodyPr vert="horz" wrap="square" lIns="91440" tIns="45720" rIns="91440" bIns="45720" numCol="1" anchor="t" anchorCtr="0" compatLnSpc="1"/>
            <a:lstStyle/>
            <a:p>
              <a:endParaRPr lang="en-US" dirty="0"/>
            </a:p>
          </p:txBody>
        </p:sp>
        <p:sp>
          <p:nvSpPr>
            <p:cNvPr id="29" name="Freeform 12"/>
            <p:cNvSpPr/>
            <p:nvPr/>
          </p:nvSpPr>
          <p:spPr bwMode="auto">
            <a:xfrm>
              <a:off x="10470977"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85BD64"/>
            </a:solidFill>
            <a:ln w="0">
              <a:solidFill>
                <a:srgbClr val="85BD64"/>
              </a:solidFill>
              <a:prstDash val="solid"/>
              <a:round/>
            </a:ln>
          </p:spPr>
          <p:txBody>
            <a:bodyPr vert="horz" wrap="square" lIns="91440" tIns="45720" rIns="91440" bIns="45720" numCol="1" anchor="t" anchorCtr="0" compatLnSpc="1"/>
            <a:lstStyle/>
            <a:p>
              <a:endParaRPr lang="en-US" dirty="0"/>
            </a:p>
          </p:txBody>
        </p:sp>
        <p:sp>
          <p:nvSpPr>
            <p:cNvPr id="30" name="Freeform 13"/>
            <p:cNvSpPr/>
            <p:nvPr/>
          </p:nvSpPr>
          <p:spPr bwMode="auto">
            <a:xfrm>
              <a:off x="10470977"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6993D"/>
            </a:solidFill>
            <a:ln w="0">
              <a:solidFill>
                <a:srgbClr val="56993D"/>
              </a:solidFill>
              <a:prstDash val="solid"/>
              <a:round/>
            </a:ln>
          </p:spPr>
          <p:txBody>
            <a:bodyPr vert="horz" wrap="square" lIns="91440" tIns="45720" rIns="91440" bIns="45720" numCol="1" anchor="t" anchorCtr="0" compatLnSpc="1"/>
            <a:lstStyle/>
            <a:p>
              <a:endParaRPr lang="en-US" dirty="0"/>
            </a:p>
          </p:txBody>
        </p:sp>
        <p:sp>
          <p:nvSpPr>
            <p:cNvPr id="31" name="Freeform 14"/>
            <p:cNvSpPr/>
            <p:nvPr/>
          </p:nvSpPr>
          <p:spPr bwMode="auto">
            <a:xfrm>
              <a:off x="10489638"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D9038"/>
            </a:solidFill>
            <a:ln w="0">
              <a:solidFill>
                <a:srgbClr val="4D9038"/>
              </a:solidFill>
              <a:prstDash val="solid"/>
              <a:round/>
            </a:ln>
          </p:spPr>
          <p:txBody>
            <a:bodyPr vert="horz" wrap="square" lIns="91440" tIns="45720" rIns="91440" bIns="45720" numCol="1" anchor="t" anchorCtr="0" compatLnSpc="1"/>
            <a:lstStyle/>
            <a:p>
              <a:endParaRPr lang="en-US" dirty="0"/>
            </a:p>
          </p:txBody>
        </p:sp>
        <p:sp>
          <p:nvSpPr>
            <p:cNvPr id="32" name="Freeform 15"/>
            <p:cNvSpPr/>
            <p:nvPr/>
          </p:nvSpPr>
          <p:spPr bwMode="auto">
            <a:xfrm>
              <a:off x="11040128" y="366282"/>
              <a:ext cx="569151" cy="754005"/>
            </a:xfrm>
            <a:custGeom>
              <a:avLst/>
              <a:gdLst>
                <a:gd name="T0" fmla="*/ 0 w 366"/>
                <a:gd name="T1" fmla="*/ 0 h 422"/>
                <a:gd name="T2" fmla="*/ 366 w 366"/>
                <a:gd name="T3" fmla="*/ 212 h 422"/>
                <a:gd name="T4" fmla="*/ 0 w 366"/>
                <a:gd name="T5" fmla="*/ 422 h 422"/>
                <a:gd name="T6" fmla="*/ 0 w 366"/>
                <a:gd name="T7" fmla="*/ 0 h 422"/>
              </a:gdLst>
              <a:ahLst/>
              <a:cxnLst>
                <a:cxn ang="0">
                  <a:pos x="T0" y="T1"/>
                </a:cxn>
                <a:cxn ang="0">
                  <a:pos x="T2" y="T3"/>
                </a:cxn>
                <a:cxn ang="0">
                  <a:pos x="T4" y="T5"/>
                </a:cxn>
                <a:cxn ang="0">
                  <a:pos x="T6" y="T7"/>
                </a:cxn>
              </a:cxnLst>
              <a:rect l="0" t="0" r="r" b="b"/>
              <a:pathLst>
                <a:path w="366" h="422">
                  <a:moveTo>
                    <a:pt x="0" y="0"/>
                  </a:moveTo>
                  <a:lnTo>
                    <a:pt x="366" y="212"/>
                  </a:lnTo>
                  <a:lnTo>
                    <a:pt x="0" y="422"/>
                  </a:lnTo>
                  <a:lnTo>
                    <a:pt x="0" y="0"/>
                  </a:lnTo>
                  <a:close/>
                </a:path>
              </a:pathLst>
            </a:custGeom>
            <a:solidFill>
              <a:srgbClr val="82BC66"/>
            </a:solidFill>
            <a:ln w="0">
              <a:solidFill>
                <a:srgbClr val="82BC66"/>
              </a:solidFill>
              <a:prstDash val="solid"/>
              <a:round/>
            </a:ln>
          </p:spPr>
          <p:txBody>
            <a:bodyPr vert="horz" wrap="square" lIns="91440" tIns="45720" rIns="91440" bIns="45720" numCol="1" anchor="t" anchorCtr="0" compatLnSpc="1"/>
            <a:lstStyle/>
            <a:p>
              <a:endParaRPr lang="en-US" dirty="0"/>
            </a:p>
          </p:txBody>
        </p:sp>
        <p:sp>
          <p:nvSpPr>
            <p:cNvPr id="33" name="Freeform 16"/>
            <p:cNvSpPr/>
            <p:nvPr/>
          </p:nvSpPr>
          <p:spPr bwMode="auto">
            <a:xfrm>
              <a:off x="11040128" y="0"/>
              <a:ext cx="569151" cy="745071"/>
            </a:xfrm>
            <a:custGeom>
              <a:avLst/>
              <a:gdLst>
                <a:gd name="T0" fmla="*/ 366 w 366"/>
                <a:gd name="T1" fmla="*/ 417 h 417"/>
                <a:gd name="T2" fmla="*/ 0 w 366"/>
                <a:gd name="T3" fmla="*/ 205 h 417"/>
                <a:gd name="T4" fmla="*/ 354 w 366"/>
                <a:gd name="T5" fmla="*/ 0 h 417"/>
                <a:gd name="T6" fmla="*/ 366 w 366"/>
                <a:gd name="T7" fmla="*/ 0 h 417"/>
                <a:gd name="T8" fmla="*/ 366 w 366"/>
                <a:gd name="T9" fmla="*/ 417 h 417"/>
              </a:gdLst>
              <a:ahLst/>
              <a:cxnLst>
                <a:cxn ang="0">
                  <a:pos x="T0" y="T1"/>
                </a:cxn>
                <a:cxn ang="0">
                  <a:pos x="T2" y="T3"/>
                </a:cxn>
                <a:cxn ang="0">
                  <a:pos x="T4" y="T5"/>
                </a:cxn>
                <a:cxn ang="0">
                  <a:pos x="T6" y="T7"/>
                </a:cxn>
                <a:cxn ang="0">
                  <a:pos x="T8" y="T9"/>
                </a:cxn>
              </a:cxnLst>
              <a:rect l="0" t="0" r="r" b="b"/>
              <a:pathLst>
                <a:path w="366" h="417">
                  <a:moveTo>
                    <a:pt x="366" y="417"/>
                  </a:moveTo>
                  <a:lnTo>
                    <a:pt x="0" y="205"/>
                  </a:lnTo>
                  <a:lnTo>
                    <a:pt x="354" y="0"/>
                  </a:lnTo>
                  <a:lnTo>
                    <a:pt x="366" y="0"/>
                  </a:lnTo>
                  <a:lnTo>
                    <a:pt x="366" y="417"/>
                  </a:lnTo>
                  <a:close/>
                </a:path>
              </a:pathLst>
            </a:custGeom>
            <a:solidFill>
              <a:srgbClr val="70A859"/>
            </a:solidFill>
            <a:ln w="0">
              <a:solidFill>
                <a:srgbClr val="70A859"/>
              </a:solidFill>
              <a:prstDash val="solid"/>
              <a:round/>
            </a:ln>
          </p:spPr>
          <p:txBody>
            <a:bodyPr vert="horz" wrap="square" lIns="91440" tIns="45720" rIns="91440" bIns="45720" numCol="1" anchor="t" anchorCtr="0" compatLnSpc="1"/>
            <a:lstStyle/>
            <a:p>
              <a:endParaRPr lang="en-US" dirty="0"/>
            </a:p>
          </p:txBody>
        </p:sp>
        <p:sp>
          <p:nvSpPr>
            <p:cNvPr id="34" name="Freeform 17"/>
            <p:cNvSpPr/>
            <p:nvPr/>
          </p:nvSpPr>
          <p:spPr bwMode="auto">
            <a:xfrm>
              <a:off x="11040128" y="0"/>
              <a:ext cx="550490" cy="366282"/>
            </a:xfrm>
            <a:custGeom>
              <a:avLst/>
              <a:gdLst>
                <a:gd name="T0" fmla="*/ 354 w 354"/>
                <a:gd name="T1" fmla="*/ 0 h 205"/>
                <a:gd name="T2" fmla="*/ 0 w 354"/>
                <a:gd name="T3" fmla="*/ 205 h 205"/>
                <a:gd name="T4" fmla="*/ 0 w 354"/>
                <a:gd name="T5" fmla="*/ 0 h 205"/>
                <a:gd name="T6" fmla="*/ 354 w 354"/>
                <a:gd name="T7" fmla="*/ 0 h 205"/>
              </a:gdLst>
              <a:ahLst/>
              <a:cxnLst>
                <a:cxn ang="0">
                  <a:pos x="T0" y="T1"/>
                </a:cxn>
                <a:cxn ang="0">
                  <a:pos x="T2" y="T3"/>
                </a:cxn>
                <a:cxn ang="0">
                  <a:pos x="T4" y="T5"/>
                </a:cxn>
                <a:cxn ang="0">
                  <a:pos x="T6" y="T7"/>
                </a:cxn>
              </a:cxnLst>
              <a:rect l="0" t="0" r="r" b="b"/>
              <a:pathLst>
                <a:path w="354" h="205">
                  <a:moveTo>
                    <a:pt x="354" y="0"/>
                  </a:moveTo>
                  <a:lnTo>
                    <a:pt x="0" y="205"/>
                  </a:lnTo>
                  <a:lnTo>
                    <a:pt x="0" y="0"/>
                  </a:lnTo>
                  <a:lnTo>
                    <a:pt x="354" y="0"/>
                  </a:lnTo>
                  <a:close/>
                </a:path>
              </a:pathLst>
            </a:custGeom>
            <a:solidFill>
              <a:srgbClr val="42752D"/>
            </a:solidFill>
            <a:ln w="0">
              <a:solidFill>
                <a:srgbClr val="42752D"/>
              </a:solidFill>
              <a:prstDash val="solid"/>
              <a:round/>
            </a:ln>
          </p:spPr>
          <p:txBody>
            <a:bodyPr vert="horz" wrap="square" lIns="91440" tIns="45720" rIns="91440" bIns="45720" numCol="1" anchor="t" anchorCtr="0" compatLnSpc="1"/>
            <a:lstStyle/>
            <a:p>
              <a:endParaRPr lang="en-US" dirty="0"/>
            </a:p>
          </p:txBody>
        </p:sp>
        <p:sp>
          <p:nvSpPr>
            <p:cNvPr id="35" name="Freeform 19"/>
            <p:cNvSpPr/>
            <p:nvPr/>
          </p:nvSpPr>
          <p:spPr bwMode="auto">
            <a:xfrm>
              <a:off x="11609279" y="366282"/>
              <a:ext cx="569151" cy="754005"/>
            </a:xfrm>
            <a:custGeom>
              <a:avLst/>
              <a:gdLst>
                <a:gd name="T0" fmla="*/ 366 w 366"/>
                <a:gd name="T1" fmla="*/ 422 h 422"/>
                <a:gd name="T2" fmla="*/ 0 w 366"/>
                <a:gd name="T3" fmla="*/ 212 h 422"/>
                <a:gd name="T4" fmla="*/ 366 w 366"/>
                <a:gd name="T5" fmla="*/ 0 h 422"/>
                <a:gd name="T6" fmla="*/ 366 w 366"/>
                <a:gd name="T7" fmla="*/ 422 h 422"/>
              </a:gdLst>
              <a:ahLst/>
              <a:cxnLst>
                <a:cxn ang="0">
                  <a:pos x="T0" y="T1"/>
                </a:cxn>
                <a:cxn ang="0">
                  <a:pos x="T2" y="T3"/>
                </a:cxn>
                <a:cxn ang="0">
                  <a:pos x="T4" y="T5"/>
                </a:cxn>
                <a:cxn ang="0">
                  <a:pos x="T6" y="T7"/>
                </a:cxn>
              </a:cxnLst>
              <a:rect l="0" t="0" r="r" b="b"/>
              <a:pathLst>
                <a:path w="366" h="422">
                  <a:moveTo>
                    <a:pt x="366" y="422"/>
                  </a:moveTo>
                  <a:lnTo>
                    <a:pt x="0" y="212"/>
                  </a:lnTo>
                  <a:lnTo>
                    <a:pt x="366" y="0"/>
                  </a:lnTo>
                  <a:lnTo>
                    <a:pt x="366" y="422"/>
                  </a:lnTo>
                  <a:close/>
                </a:path>
              </a:pathLst>
            </a:custGeom>
            <a:solidFill>
              <a:srgbClr val="69A048"/>
            </a:solidFill>
            <a:ln w="0">
              <a:solidFill>
                <a:srgbClr val="69A048"/>
              </a:solidFill>
              <a:prstDash val="solid"/>
              <a:round/>
            </a:ln>
          </p:spPr>
          <p:txBody>
            <a:bodyPr vert="horz" wrap="square" lIns="91440" tIns="45720" rIns="91440" bIns="45720" numCol="1" anchor="t" anchorCtr="0" compatLnSpc="1"/>
            <a:lstStyle/>
            <a:p>
              <a:endParaRPr lang="en-US" dirty="0"/>
            </a:p>
          </p:txBody>
        </p:sp>
        <p:sp>
          <p:nvSpPr>
            <p:cNvPr id="36" name="Freeform 20"/>
            <p:cNvSpPr/>
            <p:nvPr/>
          </p:nvSpPr>
          <p:spPr bwMode="auto">
            <a:xfrm>
              <a:off x="11609279" y="0"/>
              <a:ext cx="569151" cy="745071"/>
            </a:xfrm>
            <a:custGeom>
              <a:avLst/>
              <a:gdLst>
                <a:gd name="T0" fmla="*/ 12 w 366"/>
                <a:gd name="T1" fmla="*/ 0 h 417"/>
                <a:gd name="T2" fmla="*/ 366 w 366"/>
                <a:gd name="T3" fmla="*/ 205 h 417"/>
                <a:gd name="T4" fmla="*/ 0 w 366"/>
                <a:gd name="T5" fmla="*/ 417 h 417"/>
                <a:gd name="T6" fmla="*/ 0 w 366"/>
                <a:gd name="T7" fmla="*/ 0 h 417"/>
                <a:gd name="T8" fmla="*/ 12 w 366"/>
                <a:gd name="T9" fmla="*/ 0 h 417"/>
              </a:gdLst>
              <a:ahLst/>
              <a:cxnLst>
                <a:cxn ang="0">
                  <a:pos x="T0" y="T1"/>
                </a:cxn>
                <a:cxn ang="0">
                  <a:pos x="T2" y="T3"/>
                </a:cxn>
                <a:cxn ang="0">
                  <a:pos x="T4" y="T5"/>
                </a:cxn>
                <a:cxn ang="0">
                  <a:pos x="T6" y="T7"/>
                </a:cxn>
                <a:cxn ang="0">
                  <a:pos x="T8" y="T9"/>
                </a:cxn>
              </a:cxnLst>
              <a:rect l="0" t="0" r="r" b="b"/>
              <a:pathLst>
                <a:path w="366" h="417">
                  <a:moveTo>
                    <a:pt x="12" y="0"/>
                  </a:moveTo>
                  <a:lnTo>
                    <a:pt x="366" y="205"/>
                  </a:lnTo>
                  <a:lnTo>
                    <a:pt x="0" y="417"/>
                  </a:lnTo>
                  <a:lnTo>
                    <a:pt x="0" y="0"/>
                  </a:lnTo>
                  <a:lnTo>
                    <a:pt x="12" y="0"/>
                  </a:lnTo>
                  <a:close/>
                </a:path>
              </a:pathLst>
            </a:custGeom>
            <a:solidFill>
              <a:srgbClr val="598C3A"/>
            </a:solidFill>
            <a:ln w="0">
              <a:solidFill>
                <a:srgbClr val="598C3A"/>
              </a:solidFill>
              <a:prstDash val="solid"/>
              <a:round/>
            </a:ln>
          </p:spPr>
          <p:txBody>
            <a:bodyPr vert="horz" wrap="square" lIns="91440" tIns="45720" rIns="91440" bIns="45720" numCol="1" anchor="t" anchorCtr="0" compatLnSpc="1"/>
            <a:lstStyle/>
            <a:p>
              <a:endParaRPr lang="en-US" dirty="0"/>
            </a:p>
          </p:txBody>
        </p:sp>
        <p:sp>
          <p:nvSpPr>
            <p:cNvPr id="37" name="Freeform 21"/>
            <p:cNvSpPr/>
            <p:nvPr/>
          </p:nvSpPr>
          <p:spPr bwMode="auto">
            <a:xfrm>
              <a:off x="11627940" y="0"/>
              <a:ext cx="550490" cy="366282"/>
            </a:xfrm>
            <a:custGeom>
              <a:avLst/>
              <a:gdLst>
                <a:gd name="T0" fmla="*/ 354 w 354"/>
                <a:gd name="T1" fmla="*/ 205 h 205"/>
                <a:gd name="T2" fmla="*/ 0 w 354"/>
                <a:gd name="T3" fmla="*/ 0 h 205"/>
                <a:gd name="T4" fmla="*/ 354 w 354"/>
                <a:gd name="T5" fmla="*/ 0 h 205"/>
                <a:gd name="T6" fmla="*/ 354 w 354"/>
                <a:gd name="T7" fmla="*/ 205 h 205"/>
              </a:gdLst>
              <a:ahLst/>
              <a:cxnLst>
                <a:cxn ang="0">
                  <a:pos x="T0" y="T1"/>
                </a:cxn>
                <a:cxn ang="0">
                  <a:pos x="T2" y="T3"/>
                </a:cxn>
                <a:cxn ang="0">
                  <a:pos x="T4" y="T5"/>
                </a:cxn>
                <a:cxn ang="0">
                  <a:pos x="T6" y="T7"/>
                </a:cxn>
              </a:cxnLst>
              <a:rect l="0" t="0" r="r" b="b"/>
              <a:pathLst>
                <a:path w="354" h="205">
                  <a:moveTo>
                    <a:pt x="354" y="205"/>
                  </a:moveTo>
                  <a:lnTo>
                    <a:pt x="0" y="0"/>
                  </a:lnTo>
                  <a:lnTo>
                    <a:pt x="354" y="0"/>
                  </a:lnTo>
                  <a:lnTo>
                    <a:pt x="354" y="205"/>
                  </a:lnTo>
                  <a:close/>
                </a:path>
              </a:pathLst>
            </a:custGeom>
            <a:solidFill>
              <a:srgbClr val="426921"/>
            </a:solidFill>
            <a:ln w="0">
              <a:solidFill>
                <a:srgbClr val="426921"/>
              </a:solidFill>
              <a:prstDash val="solid"/>
              <a:round/>
            </a:ln>
          </p:spPr>
          <p:txBody>
            <a:bodyPr vert="horz" wrap="square" lIns="91440" tIns="45720" rIns="91440" bIns="45720" numCol="1" anchor="t" anchorCtr="0" compatLnSpc="1"/>
            <a:lstStyle/>
            <a:p>
              <a:endParaRPr lang="en-US" dirty="0"/>
            </a:p>
          </p:txBody>
        </p:sp>
        <p:sp>
          <p:nvSpPr>
            <p:cNvPr id="38" name="Freeform 23"/>
            <p:cNvSpPr/>
            <p:nvPr/>
          </p:nvSpPr>
          <p:spPr bwMode="auto">
            <a:xfrm>
              <a:off x="12178430" y="366282"/>
              <a:ext cx="3110"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23360F"/>
            </a:solidFill>
            <a:ln w="0">
              <a:solidFill>
                <a:srgbClr val="23360F"/>
              </a:solidFill>
              <a:prstDash val="solid"/>
              <a:round/>
            </a:ln>
          </p:spPr>
          <p:txBody>
            <a:bodyPr vert="horz" wrap="square" lIns="91440" tIns="45720" rIns="91440" bIns="45720" numCol="1" anchor="t" anchorCtr="0" compatLnSpc="1"/>
            <a:lstStyle/>
            <a:p>
              <a:endParaRPr lang="en-US" dirty="0"/>
            </a:p>
          </p:txBody>
        </p:sp>
      </p:gr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581" y="271571"/>
            <a:ext cx="2376691" cy="523223"/>
          </a:xfrm>
          <a:prstGeom prst="rect">
            <a:avLst/>
          </a:prstGeom>
        </p:spPr>
      </p:pic>
      <p:sp>
        <p:nvSpPr>
          <p:cNvPr id="21" name="TextBox 20"/>
          <p:cNvSpPr txBox="1"/>
          <p:nvPr/>
        </p:nvSpPr>
        <p:spPr>
          <a:xfrm>
            <a:off x="4026663" y="6550476"/>
            <a:ext cx="4138673" cy="307777"/>
          </a:xfrm>
          <a:prstGeom prst="rect">
            <a:avLst/>
          </a:prstGeom>
          <a:noFill/>
        </p:spPr>
        <p:txBody>
          <a:bodyPr wrap="square">
            <a:spAutoFit/>
          </a:bodyPr>
          <a:lstStyle/>
          <a:p>
            <a:pPr marL="0" indent="0" algn="ctr">
              <a:buNone/>
            </a:pPr>
            <a:r>
              <a:rPr lang="en-US" sz="1400" b="1" spc="300" dirty="0">
                <a:solidFill>
                  <a:schemeClr val="tx1">
                    <a:lumMod val="65000"/>
                    <a:lumOff val="35000"/>
                  </a:schemeClr>
                </a:solidFill>
                <a:latin typeface="+mj-lt"/>
              </a:rPr>
              <a:t>PAGE: 9</a:t>
            </a:r>
          </a:p>
        </p:txBody>
      </p:sp>
      <p:sp>
        <p:nvSpPr>
          <p:cNvPr id="41" name="Rectangle 40">
            <a:extLst>
              <a:ext uri="{FF2B5EF4-FFF2-40B4-BE49-F238E27FC236}">
                <a16:creationId xmlns:a16="http://schemas.microsoft.com/office/drawing/2014/main" id="{5F2B66B3-6248-E844-ABAF-AF0AD66CF7FA}"/>
              </a:ext>
            </a:extLst>
          </p:cNvPr>
          <p:cNvSpPr/>
          <p:nvPr/>
        </p:nvSpPr>
        <p:spPr>
          <a:xfrm>
            <a:off x="1609383" y="2828332"/>
            <a:ext cx="8394250" cy="3608560"/>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RoundedRectangle 2">
            <a:extLst>
              <a:ext uri="{FF2B5EF4-FFF2-40B4-BE49-F238E27FC236}">
                <a16:creationId xmlns:a16="http://schemas.microsoft.com/office/drawing/2014/main" id="{997CFC03-873E-D149-A30B-0E18EE3DEA24}"/>
              </a:ext>
            </a:extLst>
          </p:cNvPr>
          <p:cNvSpPr txBox="1"/>
          <p:nvPr>
            <p:custDataLst>
              <p:tags r:id="rId1"/>
            </p:custDataLst>
          </p:nvPr>
        </p:nvSpPr>
        <p:spPr>
          <a:xfrm>
            <a:off x="1644341" y="2984454"/>
            <a:ext cx="8320665" cy="462611"/>
          </a:xfrm>
          <a:prstGeom prst="roundRect">
            <a:avLst/>
          </a:prstGeom>
          <a:solidFill>
            <a:srgbClr val="BAD392"/>
          </a:solidFill>
          <a:ln>
            <a:noFill/>
          </a:ln>
        </p:spPr>
        <p:txBody>
          <a:bodyPr vert="horz" lIns="76200" tIns="76200" rIns="76200" bIns="76200" rtlCol="0" anchor="ctr"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ctr" defTabSz="895350" eaLnBrk="1" fontAlgn="base" latinLnBrk="0" hangingPunct="1">
              <a:lnSpc>
                <a:spcPct val="100000"/>
              </a:lnSpc>
              <a:spcBef>
                <a:spcPct val="0"/>
              </a:spcBef>
              <a:spcAft>
                <a:spcPct val="0"/>
              </a:spcAft>
              <a:buClr>
                <a:srgbClr val="339966"/>
              </a:buClr>
              <a:buSzTx/>
              <a:buFontTx/>
              <a:buNone/>
              <a:tabLst/>
              <a:defRPr/>
            </a:pPr>
            <a:r>
              <a:rPr lang="en-GB" sz="1400" b="1" kern="0" dirty="0">
                <a:ea typeface="Verdana" panose="020B0604030504040204" pitchFamily="34" charset="0"/>
                <a:cs typeface="Verdana" panose="020B0604030504040204" pitchFamily="34" charset="0"/>
              </a:rPr>
              <a:t>PROPOSED PEBEC SABER TECHNICAL WORK GROUP COMPOSITION</a:t>
            </a:r>
            <a:endParaRPr kumimoji="0" lang="en-GB" sz="1400" b="1" i="0" u="none" strike="noStrike" kern="0" cap="none" spc="0" normalizeH="0" baseline="0" noProof="0" dirty="0">
              <a:ln>
                <a:noFill/>
              </a:ln>
              <a:effectLst/>
              <a:uLnTx/>
              <a:uFillTx/>
              <a:ea typeface="Verdana" panose="020B0604030504040204" pitchFamily="34" charset="0"/>
              <a:cs typeface="Verdana" panose="020B0604030504040204" pitchFamily="34" charset="0"/>
            </a:endParaRPr>
          </a:p>
        </p:txBody>
      </p:sp>
      <p:graphicFrame>
        <p:nvGraphicFramePr>
          <p:cNvPr id="44" name="Table 43">
            <a:extLst>
              <a:ext uri="{FF2B5EF4-FFF2-40B4-BE49-F238E27FC236}">
                <a16:creationId xmlns:a16="http://schemas.microsoft.com/office/drawing/2014/main" id="{D4CBE34E-5990-C14E-BF65-679EC6E18023}"/>
              </a:ext>
            </a:extLst>
          </p:cNvPr>
          <p:cNvGraphicFramePr>
            <a:graphicFrameLocks noGrp="1"/>
          </p:cNvGraphicFramePr>
          <p:nvPr>
            <p:extLst>
              <p:ext uri="{D42A27DB-BD31-4B8C-83A1-F6EECF244321}">
                <p14:modId xmlns:p14="http://schemas.microsoft.com/office/powerpoint/2010/main" val="157630071"/>
              </p:ext>
            </p:extLst>
          </p:nvPr>
        </p:nvGraphicFramePr>
        <p:xfrm>
          <a:off x="1904644" y="3560649"/>
          <a:ext cx="7800058" cy="2667028"/>
        </p:xfrm>
        <a:graphic>
          <a:graphicData uri="http://schemas.openxmlformats.org/drawingml/2006/table">
            <a:tbl>
              <a:tblPr firstRow="1" bandRow="1">
                <a:tableStyleId>{68D230F3-CF80-4859-8CE7-A43EE81993B5}</a:tableStyleId>
              </a:tblPr>
              <a:tblGrid>
                <a:gridCol w="2012803">
                  <a:extLst>
                    <a:ext uri="{9D8B030D-6E8A-4147-A177-3AD203B41FA5}">
                      <a16:colId xmlns:a16="http://schemas.microsoft.com/office/drawing/2014/main" val="20000"/>
                    </a:ext>
                  </a:extLst>
                </a:gridCol>
                <a:gridCol w="5787255">
                  <a:extLst>
                    <a:ext uri="{9D8B030D-6E8A-4147-A177-3AD203B41FA5}">
                      <a16:colId xmlns:a16="http://schemas.microsoft.com/office/drawing/2014/main" val="20001"/>
                    </a:ext>
                  </a:extLst>
                </a:gridCol>
              </a:tblGrid>
              <a:tr h="780780">
                <a:tc>
                  <a:txBody>
                    <a:bodyPr/>
                    <a:lstStyle/>
                    <a:p>
                      <a:pPr>
                        <a:lnSpc>
                          <a:spcPct val="130000"/>
                        </a:lnSpc>
                      </a:pPr>
                      <a:r>
                        <a:rPr lang="en-GB" sz="1400" b="1" dirty="0">
                          <a:solidFill>
                            <a:srgbClr val="3E5020"/>
                          </a:solidFill>
                        </a:rPr>
                        <a:t>Project Sponsor</a:t>
                      </a:r>
                      <a:r>
                        <a:rPr lang="en-US" sz="1400" b="1" dirty="0">
                          <a:solidFill>
                            <a:srgbClr val="3E5020"/>
                          </a:solidFill>
                        </a:rPr>
                        <a:t> (FGN)</a:t>
                      </a:r>
                      <a:endParaRPr lang="en-GB" sz="1400" b="1" dirty="0">
                        <a:solidFill>
                          <a:srgbClr val="3E5020"/>
                        </a:solidFill>
                      </a:endParaRPr>
                    </a:p>
                    <a:p>
                      <a:pPr>
                        <a:lnSpc>
                          <a:spcPct val="130000"/>
                        </a:lnSpc>
                      </a:pPr>
                      <a:endParaRPr lang="en-GB" sz="1400" b="1" dirty="0">
                        <a:solidFill>
                          <a:srgbClr val="3E5020"/>
                        </a:solidFill>
                      </a:endParaRPr>
                    </a:p>
                  </a:txBody>
                  <a:tcPr/>
                </a:tc>
                <a:tc>
                  <a:txBody>
                    <a:bodyPr/>
                    <a:lstStyle/>
                    <a:p>
                      <a:pPr marL="579438" marR="0" indent="-136525" algn="l" defTabSz="932815" rtl="0" eaLnBrk="1" fontAlgn="auto" latinLnBrk="0" hangingPunct="1">
                        <a:lnSpc>
                          <a:spcPct val="130000"/>
                        </a:lnSpc>
                        <a:spcBef>
                          <a:spcPts val="0"/>
                        </a:spcBef>
                        <a:spcAft>
                          <a:spcPts val="0"/>
                        </a:spcAft>
                        <a:buClrTx/>
                        <a:buSzTx/>
                        <a:buFont typeface="Wingdings" charset="2"/>
                        <a:buChar char="§"/>
                        <a:tabLst/>
                        <a:defRPr/>
                      </a:pPr>
                      <a:r>
                        <a:rPr lang="en-US" sz="1400" b="0" baseline="0" dirty="0">
                          <a:solidFill>
                            <a:schemeClr val="accent6">
                              <a:lumMod val="50000"/>
                            </a:schemeClr>
                          </a:solidFill>
                        </a:rPr>
                        <a:t>PEBEC </a:t>
                      </a:r>
                    </a:p>
                    <a:p>
                      <a:pPr marL="579438" marR="0" indent="-136525" algn="l" defTabSz="932815" rtl="0" eaLnBrk="1" fontAlgn="auto" latinLnBrk="0" hangingPunct="1">
                        <a:lnSpc>
                          <a:spcPct val="130000"/>
                        </a:lnSpc>
                        <a:spcBef>
                          <a:spcPts val="0"/>
                        </a:spcBef>
                        <a:spcAft>
                          <a:spcPts val="0"/>
                        </a:spcAft>
                        <a:buClrTx/>
                        <a:buSzTx/>
                        <a:buFont typeface="Wingdings" charset="2"/>
                        <a:buChar char="§"/>
                        <a:tabLst/>
                        <a:defRPr/>
                      </a:pPr>
                      <a:r>
                        <a:rPr lang="en-US" sz="1400" b="0" baseline="0" dirty="0">
                          <a:solidFill>
                            <a:schemeClr val="accent6">
                              <a:lumMod val="50000"/>
                            </a:schemeClr>
                          </a:solidFill>
                        </a:rPr>
                        <a:t>Federal Ministry of Finance, Budget and National Planning</a:t>
                      </a:r>
                    </a:p>
                    <a:p>
                      <a:pPr marL="579438" marR="0" indent="-136525" algn="l" defTabSz="932815" rtl="0" eaLnBrk="1" fontAlgn="auto" latinLnBrk="0" hangingPunct="1">
                        <a:lnSpc>
                          <a:spcPct val="130000"/>
                        </a:lnSpc>
                        <a:spcBef>
                          <a:spcPts val="0"/>
                        </a:spcBef>
                        <a:spcAft>
                          <a:spcPts val="0"/>
                        </a:spcAft>
                        <a:buClrTx/>
                        <a:buSzTx/>
                        <a:buFont typeface="Wingdings" charset="2"/>
                        <a:buChar char="§"/>
                        <a:tabLst/>
                        <a:defRPr/>
                      </a:pPr>
                      <a:r>
                        <a:rPr lang="en-US" sz="1400" b="0" baseline="0" dirty="0">
                          <a:solidFill>
                            <a:schemeClr val="accent6">
                              <a:lumMod val="50000"/>
                            </a:schemeClr>
                          </a:solidFill>
                        </a:rPr>
                        <a:t>Federal Ministry of Industry, Trade and Investment</a:t>
                      </a:r>
                    </a:p>
                  </a:txBody>
                  <a:tcPr/>
                </a:tc>
                <a:extLst>
                  <a:ext uri="{0D108BD9-81ED-4DB2-BD59-A6C34878D82A}">
                    <a16:rowId xmlns:a16="http://schemas.microsoft.com/office/drawing/2014/main" val="10002"/>
                  </a:ext>
                </a:extLst>
              </a:tr>
              <a:tr h="456211">
                <a:tc>
                  <a:txBody>
                    <a:bodyPr/>
                    <a:lstStyle/>
                    <a:p>
                      <a:pPr>
                        <a:lnSpc>
                          <a:spcPct val="130000"/>
                        </a:lnSpc>
                      </a:pPr>
                      <a:r>
                        <a:rPr lang="en-GB" sz="1400" b="1" dirty="0">
                          <a:solidFill>
                            <a:srgbClr val="3E5020"/>
                          </a:solidFill>
                        </a:rPr>
                        <a:t>States Representatives</a:t>
                      </a:r>
                    </a:p>
                  </a:txBody>
                  <a:tcPr/>
                </a:tc>
                <a:tc>
                  <a:txBody>
                    <a:bodyPr/>
                    <a:lstStyle/>
                    <a:p>
                      <a:pPr marL="577850" indent="-125413" algn="l">
                        <a:lnSpc>
                          <a:spcPct val="130000"/>
                        </a:lnSpc>
                        <a:buFont typeface="Wingdings" charset="2"/>
                        <a:buChar char="§"/>
                        <a:tabLst/>
                      </a:pPr>
                      <a:r>
                        <a:rPr lang="en-US" sz="1400" b="0" dirty="0"/>
                        <a:t>State representation from across the six geo-political zones</a:t>
                      </a:r>
                    </a:p>
                  </a:txBody>
                  <a:tcPr/>
                </a:tc>
                <a:extLst>
                  <a:ext uri="{0D108BD9-81ED-4DB2-BD59-A6C34878D82A}">
                    <a16:rowId xmlns:a16="http://schemas.microsoft.com/office/drawing/2014/main" val="10003"/>
                  </a:ext>
                </a:extLst>
              </a:tr>
              <a:tr h="780780">
                <a:tc>
                  <a:txBody>
                    <a:bodyPr/>
                    <a:lstStyle/>
                    <a:p>
                      <a:pPr>
                        <a:lnSpc>
                          <a:spcPct val="130000"/>
                        </a:lnSpc>
                      </a:pPr>
                      <a:r>
                        <a:rPr lang="en-GB" sz="1400" b="1" dirty="0">
                          <a:solidFill>
                            <a:srgbClr val="3E5020"/>
                          </a:solidFill>
                        </a:rPr>
                        <a:t>Technical Assistance</a:t>
                      </a:r>
                    </a:p>
                  </a:txBody>
                  <a:tcPr/>
                </a:tc>
                <a:tc>
                  <a:txBody>
                    <a:bodyPr/>
                    <a:lstStyle/>
                    <a:p>
                      <a:pPr marL="577850" marR="0" indent="-125413" algn="just" defTabSz="932815" rtl="0" eaLnBrk="1" fontAlgn="auto" latinLnBrk="0" hangingPunct="1">
                        <a:lnSpc>
                          <a:spcPct val="130000"/>
                        </a:lnSpc>
                        <a:spcBef>
                          <a:spcPts val="0"/>
                        </a:spcBef>
                        <a:spcAft>
                          <a:spcPts val="0"/>
                        </a:spcAft>
                        <a:buClrTx/>
                        <a:buSzTx/>
                        <a:buFont typeface="Wingdings" charset="2"/>
                        <a:buChar char="§"/>
                        <a:tabLst/>
                        <a:defRPr/>
                      </a:pPr>
                      <a:r>
                        <a:rPr lang="en-US" sz="1400" b="0" baseline="0" dirty="0">
                          <a:solidFill>
                            <a:schemeClr val="accent6">
                              <a:lumMod val="50000"/>
                            </a:schemeClr>
                          </a:solidFill>
                        </a:rPr>
                        <a:t>World Bank</a:t>
                      </a:r>
                    </a:p>
                    <a:p>
                      <a:pPr marL="577850" marR="0" indent="-125413" algn="just" defTabSz="932815" rtl="0" eaLnBrk="1" fontAlgn="auto" latinLnBrk="0" hangingPunct="1">
                        <a:lnSpc>
                          <a:spcPct val="130000"/>
                        </a:lnSpc>
                        <a:spcBef>
                          <a:spcPts val="0"/>
                        </a:spcBef>
                        <a:spcAft>
                          <a:spcPts val="0"/>
                        </a:spcAft>
                        <a:buClrTx/>
                        <a:buSzTx/>
                        <a:buFont typeface="Wingdings" charset="2"/>
                        <a:buChar char="§"/>
                        <a:tabLst/>
                        <a:defRPr/>
                      </a:pPr>
                      <a:r>
                        <a:rPr lang="en-US" sz="1400" b="0" baseline="0" dirty="0">
                          <a:solidFill>
                            <a:schemeClr val="accent6">
                              <a:lumMod val="50000"/>
                            </a:schemeClr>
                          </a:solidFill>
                        </a:rPr>
                        <a:t>PEBEC Secretariat</a:t>
                      </a:r>
                    </a:p>
                    <a:p>
                      <a:pPr marL="577850" marR="0" indent="-125413" algn="just" defTabSz="932815" rtl="0" eaLnBrk="1" fontAlgn="auto" latinLnBrk="0" hangingPunct="1">
                        <a:lnSpc>
                          <a:spcPct val="130000"/>
                        </a:lnSpc>
                        <a:spcBef>
                          <a:spcPts val="0"/>
                        </a:spcBef>
                        <a:spcAft>
                          <a:spcPts val="0"/>
                        </a:spcAft>
                        <a:buClrTx/>
                        <a:buSzTx/>
                        <a:buFont typeface="Wingdings" charset="2"/>
                        <a:buChar char="§"/>
                        <a:tabLst/>
                        <a:defRPr/>
                      </a:pPr>
                      <a:r>
                        <a:rPr lang="en-US" sz="1400" b="0" baseline="0" dirty="0">
                          <a:solidFill>
                            <a:schemeClr val="accent6">
                              <a:lumMod val="50000"/>
                            </a:schemeClr>
                          </a:solidFill>
                        </a:rPr>
                        <a:t>Implementation Support for States (possibly by NGF)</a:t>
                      </a:r>
                    </a:p>
                  </a:txBody>
                  <a:tcPr/>
                </a:tc>
                <a:extLst>
                  <a:ext uri="{0D108BD9-81ED-4DB2-BD59-A6C34878D82A}">
                    <a16:rowId xmlns:a16="http://schemas.microsoft.com/office/drawing/2014/main" val="10004"/>
                  </a:ext>
                </a:extLst>
              </a:tr>
              <a:tr h="408687">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1400" b="1" dirty="0">
                          <a:solidFill>
                            <a:srgbClr val="3E5020"/>
                          </a:solidFill>
                        </a:rPr>
                        <a:t>Private Sector Reps</a:t>
                      </a:r>
                    </a:p>
                  </a:txBody>
                  <a:tcPr/>
                </a:tc>
                <a:tc>
                  <a:txBody>
                    <a:bodyPr/>
                    <a:lstStyle/>
                    <a:p>
                      <a:pPr marL="577850" marR="0" indent="-125413" algn="just" defTabSz="932815" rtl="0" eaLnBrk="1" fontAlgn="auto" latinLnBrk="0" hangingPunct="1">
                        <a:lnSpc>
                          <a:spcPct val="130000"/>
                        </a:lnSpc>
                        <a:spcBef>
                          <a:spcPts val="0"/>
                        </a:spcBef>
                        <a:spcAft>
                          <a:spcPts val="0"/>
                        </a:spcAft>
                        <a:buClrTx/>
                        <a:buSzTx/>
                        <a:buFont typeface="Wingdings" charset="2"/>
                        <a:buChar char="§"/>
                        <a:tabLst/>
                        <a:defRPr/>
                      </a:pPr>
                      <a:r>
                        <a:rPr lang="en-US" sz="1400" b="0" baseline="0" dirty="0"/>
                        <a:t>To be determined</a:t>
                      </a:r>
                    </a:p>
                  </a:txBody>
                  <a:tcPr/>
                </a:tc>
                <a:extLst>
                  <a:ext uri="{0D108BD9-81ED-4DB2-BD59-A6C34878D82A}">
                    <a16:rowId xmlns:a16="http://schemas.microsoft.com/office/drawing/2014/main" val="719042231"/>
                  </a:ext>
                </a:extLst>
              </a:tr>
            </a:tbl>
          </a:graphicData>
        </a:graphic>
      </p:graphicFrame>
      <p:sp>
        <p:nvSpPr>
          <p:cNvPr id="39" name="TextBox 38">
            <a:extLst>
              <a:ext uri="{FF2B5EF4-FFF2-40B4-BE49-F238E27FC236}">
                <a16:creationId xmlns:a16="http://schemas.microsoft.com/office/drawing/2014/main" id="{EFD51D89-5C1B-8A41-AE5F-C2E10FBA0EB9}"/>
              </a:ext>
            </a:extLst>
          </p:cNvPr>
          <p:cNvSpPr txBox="1"/>
          <p:nvPr/>
        </p:nvSpPr>
        <p:spPr>
          <a:xfrm>
            <a:off x="483816" y="1574594"/>
            <a:ext cx="11224365" cy="1028102"/>
          </a:xfrm>
          <a:prstGeom prst="rect">
            <a:avLst/>
          </a:prstGeom>
          <a:solidFill>
            <a:srgbClr val="E2F0D9"/>
          </a:solidFill>
          <a:ln>
            <a:solidFill>
              <a:schemeClr val="accent6">
                <a:lumMod val="20000"/>
                <a:lumOff val="80000"/>
              </a:schemeClr>
            </a:solidFill>
          </a:ln>
        </p:spPr>
        <p:txBody>
          <a:bodyPr wrap="square">
            <a:spAutoFit/>
          </a:bodyPr>
          <a:lstStyle/>
          <a:p>
            <a:pPr>
              <a:lnSpc>
                <a:spcPts val="2520"/>
              </a:lnSpc>
            </a:pPr>
            <a:r>
              <a:rPr lang="en-GB" sz="1600" dirty="0">
                <a:solidFill>
                  <a:srgbClr val="3E5020"/>
                </a:solidFill>
              </a:rPr>
              <a:t>After informal consultations with Honourable Commissioners and States </a:t>
            </a:r>
            <a:r>
              <a:rPr lang="en-GB" sz="1600" dirty="0" err="1">
                <a:solidFill>
                  <a:srgbClr val="3E5020"/>
                </a:solidFill>
              </a:rPr>
              <a:t>EoDB</a:t>
            </a:r>
            <a:r>
              <a:rPr lang="en-GB" sz="1600" dirty="0">
                <a:solidFill>
                  <a:srgbClr val="3E5020"/>
                </a:solidFill>
              </a:rPr>
              <a:t> Champions representing the 6 geopolitical zones, we propose to institute a dedicated TWG for the 3 year SABER program, while enhancing the existing </a:t>
            </a:r>
            <a:r>
              <a:rPr lang="en-GB" sz="1600" dirty="0" err="1">
                <a:solidFill>
                  <a:srgbClr val="3E5020"/>
                </a:solidFill>
              </a:rPr>
              <a:t>EoDB</a:t>
            </a:r>
            <a:r>
              <a:rPr lang="en-GB" sz="1600" dirty="0">
                <a:solidFill>
                  <a:srgbClr val="3E5020"/>
                </a:solidFill>
              </a:rPr>
              <a:t> structure to sustainably deliver systemic </a:t>
            </a:r>
            <a:r>
              <a:rPr lang="en-GB" sz="1600" dirty="0" err="1">
                <a:solidFill>
                  <a:srgbClr val="3E5020"/>
                </a:solidFill>
              </a:rPr>
              <a:t>EoDB</a:t>
            </a:r>
            <a:r>
              <a:rPr lang="en-GB" sz="1600" dirty="0">
                <a:solidFill>
                  <a:srgbClr val="3E5020"/>
                </a:solidFill>
              </a:rPr>
              <a:t> reforms. The composition is to draw on both </a:t>
            </a:r>
            <a:r>
              <a:rPr lang="en-GB" sz="1600" dirty="0" err="1">
                <a:solidFill>
                  <a:srgbClr val="3E5020"/>
                </a:solidFill>
              </a:rPr>
              <a:t>EoDB</a:t>
            </a:r>
            <a:r>
              <a:rPr lang="en-GB" sz="1600" dirty="0">
                <a:solidFill>
                  <a:srgbClr val="3E5020"/>
                </a:solidFill>
              </a:rPr>
              <a:t> reform implementation as well as SFTAS program experience </a:t>
            </a:r>
            <a:endParaRPr lang="en-NG" sz="1600" dirty="0">
              <a:solidFill>
                <a:srgbClr val="3E5020"/>
              </a:solidFill>
            </a:endParaRPr>
          </a:p>
        </p:txBody>
      </p:sp>
      <p:sp>
        <p:nvSpPr>
          <p:cNvPr id="43" name="Oval 42">
            <a:extLst>
              <a:ext uri="{FF2B5EF4-FFF2-40B4-BE49-F238E27FC236}">
                <a16:creationId xmlns:a16="http://schemas.microsoft.com/office/drawing/2014/main" id="{5689755E-4F88-B24F-9D4A-B5B54F54B196}"/>
              </a:ext>
            </a:extLst>
          </p:cNvPr>
          <p:cNvSpPr/>
          <p:nvPr/>
        </p:nvSpPr>
        <p:spPr>
          <a:xfrm>
            <a:off x="483816" y="989256"/>
            <a:ext cx="500664" cy="3689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2</a:t>
            </a:r>
          </a:p>
        </p:txBody>
      </p:sp>
      <p:sp>
        <p:nvSpPr>
          <p:cNvPr id="45" name="TextBox 44">
            <a:extLst>
              <a:ext uri="{FF2B5EF4-FFF2-40B4-BE49-F238E27FC236}">
                <a16:creationId xmlns:a16="http://schemas.microsoft.com/office/drawing/2014/main" id="{6BE37E32-33F2-7E41-849C-B7579FAD22BE}"/>
              </a:ext>
            </a:extLst>
          </p:cNvPr>
          <p:cNvSpPr txBox="1"/>
          <p:nvPr/>
        </p:nvSpPr>
        <p:spPr>
          <a:xfrm>
            <a:off x="1109340" y="950916"/>
            <a:ext cx="6850850" cy="445635"/>
          </a:xfrm>
          <a:prstGeom prst="rect">
            <a:avLst/>
          </a:prstGeom>
          <a:noFill/>
        </p:spPr>
        <p:txBody>
          <a:bodyPr wrap="none" rtlCol="0">
            <a:spAutoFit/>
          </a:bodyPr>
          <a:lstStyle/>
          <a:p>
            <a:pPr>
              <a:lnSpc>
                <a:spcPct val="80000"/>
              </a:lnSpc>
            </a:pPr>
            <a:r>
              <a:rPr lang="en-US" sz="2800" dirty="0">
                <a:solidFill>
                  <a:schemeClr val="tx1">
                    <a:lumMod val="65000"/>
                    <a:lumOff val="35000"/>
                  </a:schemeClr>
                </a:solidFill>
                <a:latin typeface="Gotham Light" pitchFamily="2" charset="0"/>
                <a:cs typeface="Gotham Light" pitchFamily="2" charset="0"/>
              </a:rPr>
              <a:t>PEBEC SABER Technical Working Group (TWG)</a:t>
            </a:r>
            <a:endParaRPr lang="en-US" sz="2800" dirty="0">
              <a:solidFill>
                <a:srgbClr val="00B050"/>
              </a:solidFill>
              <a:latin typeface="Gotham Light" pitchFamily="2" charset="0"/>
              <a:cs typeface="Gotham Light" pitchFamily="2" charset="0"/>
            </a:endParaRPr>
          </a:p>
        </p:txBody>
      </p:sp>
    </p:spTree>
    <p:extLst>
      <p:ext uri="{BB962C8B-B14F-4D97-AF65-F5344CB8AC3E}">
        <p14:creationId xmlns:p14="http://schemas.microsoft.com/office/powerpoint/2010/main" val="266499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RoundedRectang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5277</TotalTime>
  <Words>1050</Words>
  <Application>Microsoft Office PowerPoint</Application>
  <PresentationFormat>Widescreen</PresentationFormat>
  <Paragraphs>123</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Carlito</vt:lpstr>
      <vt:lpstr>Gotham Light</vt:lpstr>
      <vt:lpstr>Montserrat Extra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olubukola opanuga</dc:creator>
  <cp:lastModifiedBy>Naomi Tietie</cp:lastModifiedBy>
  <cp:revision>389</cp:revision>
  <cp:lastPrinted>2021-12-15T16:16:09Z</cp:lastPrinted>
  <dcterms:created xsi:type="dcterms:W3CDTF">2020-10-18T10:55:00Z</dcterms:created>
  <dcterms:modified xsi:type="dcterms:W3CDTF">2022-01-20T11:26:19Z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2A1FCDCA551C42229AC7F0B401862CC3</vt:lpwstr>
  </property>
  <property fmtid="{D5CDD505-2E9C-101B-9397-08002B2CF9AE}" pid="3" name="KSOProductBuildVer">
    <vt:lpwstr>2057-11.2.0.10382</vt:lpwstr>
  </property>
</Properties>
</file>