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0" r:id="rId3"/>
    <p:sldMasterId id="2147483674" r:id="rId4"/>
    <p:sldMasterId id="2147483687" r:id="rId5"/>
    <p:sldMasterId id="2147483692" r:id="rId6"/>
    <p:sldMasterId id="2147483698" r:id="rId7"/>
  </p:sldMasterIdLst>
  <p:notesMasterIdLst>
    <p:notesMasterId r:id="rId41"/>
  </p:notesMasterIdLst>
  <p:sldIdLst>
    <p:sldId id="257" r:id="rId8"/>
    <p:sldId id="258" r:id="rId9"/>
    <p:sldId id="2141411536" r:id="rId10"/>
    <p:sldId id="2141411537" r:id="rId11"/>
    <p:sldId id="296" r:id="rId12"/>
    <p:sldId id="297" r:id="rId13"/>
    <p:sldId id="298" r:id="rId14"/>
    <p:sldId id="259" r:id="rId15"/>
    <p:sldId id="260" r:id="rId16"/>
    <p:sldId id="261" r:id="rId17"/>
    <p:sldId id="262" r:id="rId18"/>
    <p:sldId id="263" r:id="rId19"/>
    <p:sldId id="2141411478" r:id="rId20"/>
    <p:sldId id="264" r:id="rId21"/>
    <p:sldId id="2141411427" r:id="rId22"/>
    <p:sldId id="2141411429" r:id="rId23"/>
    <p:sldId id="2141411403" r:id="rId24"/>
    <p:sldId id="300" r:id="rId25"/>
    <p:sldId id="2141411538" r:id="rId26"/>
    <p:sldId id="2141411373" r:id="rId27"/>
    <p:sldId id="2141411436" r:id="rId28"/>
    <p:sldId id="2141411388" r:id="rId29"/>
    <p:sldId id="299" r:id="rId30"/>
    <p:sldId id="301" r:id="rId31"/>
    <p:sldId id="302" r:id="rId32"/>
    <p:sldId id="303" r:id="rId33"/>
    <p:sldId id="288" r:id="rId34"/>
    <p:sldId id="304" r:id="rId35"/>
    <p:sldId id="2141411471" r:id="rId36"/>
    <p:sldId id="305" r:id="rId37"/>
    <p:sldId id="306" r:id="rId38"/>
    <p:sldId id="307" r:id="rId39"/>
    <p:sldId id="29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7F49"/>
    <a:srgbClr val="D3E339"/>
    <a:srgbClr val="E1DC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5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2B0A1-79D3-4A07-A84B-9373F3EA0DC0}" type="datetimeFigureOut">
              <a:rPr lang="en-GB" smtClean="0"/>
              <a:t>29/10/2021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076C29-B0A3-455F-9727-8ABE354119F2}" type="slidenum">
              <a:rPr lang="en-GB" smtClean="0"/>
              <a:t>‹#›</a:t>
            </a:fld>
            <a:endParaRPr lang="en-GB"/>
          </a:p>
        </p:txBody>
      </p:sp>
    </p:spTree>
    <p:extLst>
      <p:ext uri="{BB962C8B-B14F-4D97-AF65-F5344CB8AC3E}">
        <p14:creationId xmlns:p14="http://schemas.microsoft.com/office/powerpoint/2010/main" val="467643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852AC673-B02C-447D-9A24-7044ABFFE3D2}"/>
              </a:ext>
            </a:extLst>
          </p:cNvPr>
          <p:cNvSpPr>
            <a:spLocks noGrp="1" noRot="1" noChangeAspect="1" noChangeArrowheads="1"/>
          </p:cNvSpPr>
          <p:nvPr>
            <p:ph type="sldImg"/>
          </p:nvPr>
        </p:nvSpPr>
        <p:spPr bwMode="auto">
          <a:xfrm>
            <a:off x="468313" y="450850"/>
            <a:ext cx="4013200" cy="22574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8371" name="Notes Placeholder 2">
            <a:extLst>
              <a:ext uri="{FF2B5EF4-FFF2-40B4-BE49-F238E27FC236}">
                <a16:creationId xmlns:a16="http://schemas.microsoft.com/office/drawing/2014/main" id="{3059B0E2-5073-4B06-9358-9B351CF97E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25F425A2-15A0-4136-925A-BE9004115433}"/>
              </a:ext>
            </a:extLst>
          </p:cNvPr>
          <p:cNvSpPr>
            <a:spLocks noGrp="1"/>
          </p:cNvSpPr>
          <p:nvPr>
            <p:ph type="sldNum" sz="quarter" idx="5"/>
          </p:nvPr>
        </p:nvSpPr>
        <p:spPr/>
        <p:txBody>
          <a:bodyPr/>
          <a:lstStyle/>
          <a:p>
            <a:pPr marL="0" marR="0" lvl="0" indent="0" algn="r" defTabSz="613928" rtl="0" eaLnBrk="1" fontAlgn="auto" latinLnBrk="0" hangingPunct="1">
              <a:lnSpc>
                <a:spcPct val="100000"/>
              </a:lnSpc>
              <a:spcBef>
                <a:spcPts val="0"/>
              </a:spcBef>
              <a:spcAft>
                <a:spcPts val="0"/>
              </a:spcAft>
              <a:buClrTx/>
              <a:buSzTx/>
              <a:buFontTx/>
              <a:buNone/>
              <a:tabLst/>
              <a:defRPr/>
            </a:pPr>
            <a:fld id="{98AD2CD6-79EC-4CA8-BA84-9133813EA3D7}" type="slidenum">
              <a:rPr kumimoji="0" lang="en-US" sz="8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Arial" panose="020B0604020202020204" pitchFamily="34" charset="0"/>
              </a:rPr>
              <a:pPr marL="0" marR="0" lvl="0" indent="0" algn="r" defTabSz="613928"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790102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852AC673-B02C-447D-9A24-7044ABFFE3D2}"/>
              </a:ext>
            </a:extLst>
          </p:cNvPr>
          <p:cNvSpPr>
            <a:spLocks noGrp="1" noRot="1" noChangeAspect="1" noChangeArrowheads="1"/>
          </p:cNvSpPr>
          <p:nvPr>
            <p:ph type="sldImg"/>
          </p:nvPr>
        </p:nvSpPr>
        <p:spPr bwMode="auto">
          <a:xfrm>
            <a:off x="468313" y="450850"/>
            <a:ext cx="4013200" cy="22574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8371" name="Notes Placeholder 2">
            <a:extLst>
              <a:ext uri="{FF2B5EF4-FFF2-40B4-BE49-F238E27FC236}">
                <a16:creationId xmlns:a16="http://schemas.microsoft.com/office/drawing/2014/main" id="{3059B0E2-5073-4B06-9358-9B351CF97E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25F425A2-15A0-4136-925A-BE9004115433}"/>
              </a:ext>
            </a:extLst>
          </p:cNvPr>
          <p:cNvSpPr>
            <a:spLocks noGrp="1"/>
          </p:cNvSpPr>
          <p:nvPr>
            <p:ph type="sldNum" sz="quarter" idx="5"/>
          </p:nvPr>
        </p:nvSpPr>
        <p:spPr/>
        <p:txBody>
          <a:bodyPr/>
          <a:lstStyle/>
          <a:p>
            <a:pPr marL="0" marR="0" lvl="0" indent="0" algn="r" defTabSz="613928" rtl="0" eaLnBrk="1" fontAlgn="auto" latinLnBrk="0" hangingPunct="1">
              <a:lnSpc>
                <a:spcPct val="100000"/>
              </a:lnSpc>
              <a:spcBef>
                <a:spcPts val="0"/>
              </a:spcBef>
              <a:spcAft>
                <a:spcPts val="0"/>
              </a:spcAft>
              <a:buClrTx/>
              <a:buSzTx/>
              <a:buFontTx/>
              <a:buNone/>
              <a:tabLst/>
              <a:defRPr/>
            </a:pPr>
            <a:fld id="{98AD2CD6-79EC-4CA8-BA84-9133813EA3D7}" type="slidenum">
              <a:rPr kumimoji="0" lang="en-US" sz="8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Arial" panose="020B0604020202020204" pitchFamily="34" charset="0"/>
              </a:rPr>
              <a:pPr marL="0" marR="0" lvl="0" indent="0" algn="r" defTabSz="613928"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571237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852AC673-B02C-447D-9A24-7044ABFFE3D2}"/>
              </a:ext>
            </a:extLst>
          </p:cNvPr>
          <p:cNvSpPr>
            <a:spLocks noGrp="1" noRot="1" noChangeAspect="1" noChangeArrowheads="1"/>
          </p:cNvSpPr>
          <p:nvPr>
            <p:ph type="sldImg"/>
          </p:nvPr>
        </p:nvSpPr>
        <p:spPr bwMode="auto">
          <a:xfrm>
            <a:off x="468313" y="450850"/>
            <a:ext cx="4013200" cy="22574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8371" name="Notes Placeholder 2">
            <a:extLst>
              <a:ext uri="{FF2B5EF4-FFF2-40B4-BE49-F238E27FC236}">
                <a16:creationId xmlns:a16="http://schemas.microsoft.com/office/drawing/2014/main" id="{3059B0E2-5073-4B06-9358-9B351CF97E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25F425A2-15A0-4136-925A-BE9004115433}"/>
              </a:ext>
            </a:extLst>
          </p:cNvPr>
          <p:cNvSpPr>
            <a:spLocks noGrp="1"/>
          </p:cNvSpPr>
          <p:nvPr>
            <p:ph type="sldNum" sz="quarter" idx="5"/>
          </p:nvPr>
        </p:nvSpPr>
        <p:spPr/>
        <p:txBody>
          <a:bodyPr/>
          <a:lstStyle/>
          <a:p>
            <a:pPr marL="0" marR="0" lvl="0" indent="0" algn="r" defTabSz="613928" rtl="0" eaLnBrk="1" fontAlgn="auto" latinLnBrk="0" hangingPunct="1">
              <a:lnSpc>
                <a:spcPct val="100000"/>
              </a:lnSpc>
              <a:spcBef>
                <a:spcPts val="0"/>
              </a:spcBef>
              <a:spcAft>
                <a:spcPts val="0"/>
              </a:spcAft>
              <a:buClrTx/>
              <a:buSzTx/>
              <a:buFontTx/>
              <a:buNone/>
              <a:tabLst/>
              <a:defRPr/>
            </a:pPr>
            <a:fld id="{98AD2CD6-79EC-4CA8-BA84-9133813EA3D7}" type="slidenum">
              <a:rPr kumimoji="0" lang="en-US" sz="8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Arial" panose="020B0604020202020204" pitchFamily="34" charset="0"/>
              </a:rPr>
              <a:pPr marL="0" marR="0" lvl="0" indent="0" algn="r" defTabSz="613928"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44911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852AC673-B02C-447D-9A24-7044ABFFE3D2}"/>
              </a:ext>
            </a:extLst>
          </p:cNvPr>
          <p:cNvSpPr>
            <a:spLocks noGrp="1" noRot="1" noChangeAspect="1" noChangeArrowheads="1"/>
          </p:cNvSpPr>
          <p:nvPr>
            <p:ph type="sldImg"/>
          </p:nvPr>
        </p:nvSpPr>
        <p:spPr bwMode="auto">
          <a:xfrm>
            <a:off x="468313" y="450850"/>
            <a:ext cx="4013200" cy="22574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8371" name="Notes Placeholder 2">
            <a:extLst>
              <a:ext uri="{FF2B5EF4-FFF2-40B4-BE49-F238E27FC236}">
                <a16:creationId xmlns:a16="http://schemas.microsoft.com/office/drawing/2014/main" id="{3059B0E2-5073-4B06-9358-9B351CF97E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25F425A2-15A0-4136-925A-BE9004115433}"/>
              </a:ext>
            </a:extLst>
          </p:cNvPr>
          <p:cNvSpPr>
            <a:spLocks noGrp="1"/>
          </p:cNvSpPr>
          <p:nvPr>
            <p:ph type="sldNum" sz="quarter" idx="5"/>
          </p:nvPr>
        </p:nvSpPr>
        <p:spPr/>
        <p:txBody>
          <a:bodyPr/>
          <a:lstStyle/>
          <a:p>
            <a:pPr marL="0" marR="0" lvl="0" indent="0" algn="r" defTabSz="613928" rtl="0" eaLnBrk="1" fontAlgn="auto" latinLnBrk="0" hangingPunct="1">
              <a:lnSpc>
                <a:spcPct val="100000"/>
              </a:lnSpc>
              <a:spcBef>
                <a:spcPts val="0"/>
              </a:spcBef>
              <a:spcAft>
                <a:spcPts val="0"/>
              </a:spcAft>
              <a:buClrTx/>
              <a:buSzTx/>
              <a:buFontTx/>
              <a:buNone/>
              <a:tabLst/>
              <a:defRPr/>
            </a:pPr>
            <a:fld id="{98AD2CD6-79EC-4CA8-BA84-9133813EA3D7}" type="slidenum">
              <a:rPr kumimoji="0" lang="en-US" sz="8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Arial" panose="020B0604020202020204" pitchFamily="34" charset="0"/>
              </a:rPr>
              <a:pPr marL="0" marR="0" lvl="0" indent="0" algn="r" defTabSz="613928"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60303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06811" rtl="0" eaLnBrk="1" fontAlgn="auto" latinLnBrk="0" hangingPunct="1">
              <a:lnSpc>
                <a:spcPct val="100000"/>
              </a:lnSpc>
              <a:spcBef>
                <a:spcPts val="0"/>
              </a:spcBef>
              <a:spcAft>
                <a:spcPts val="0"/>
              </a:spcAft>
              <a:buClrTx/>
              <a:buSzTx/>
              <a:buFontTx/>
              <a:buNone/>
              <a:tabLst/>
              <a:defRPr/>
            </a:pPr>
            <a:fld id="{CD907CB0-DB18-4B3D-B0DC-9C1E6574BD1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6811"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8191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E0995EB-B3BE-4B99-AA0C-8C1955B06F4C}"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093-F9B7-4214-8268-71BBED71C33C}" type="slidenum">
              <a:rPr lang="en-US" smtClean="0"/>
              <a:t>‹#›</a:t>
            </a:fld>
            <a:endParaRPr lang="en-US"/>
          </a:p>
        </p:txBody>
      </p:sp>
    </p:spTree>
    <p:extLst>
      <p:ext uri="{BB962C8B-B14F-4D97-AF65-F5344CB8AC3E}">
        <p14:creationId xmlns:p14="http://schemas.microsoft.com/office/powerpoint/2010/main" val="1488833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0995EB-B3BE-4B99-AA0C-8C1955B06F4C}"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093-F9B7-4214-8268-71BBED71C33C}" type="slidenum">
              <a:rPr lang="en-US" smtClean="0"/>
              <a:t>‹#›</a:t>
            </a:fld>
            <a:endParaRPr lang="en-US"/>
          </a:p>
        </p:txBody>
      </p:sp>
    </p:spTree>
    <p:extLst>
      <p:ext uri="{BB962C8B-B14F-4D97-AF65-F5344CB8AC3E}">
        <p14:creationId xmlns:p14="http://schemas.microsoft.com/office/powerpoint/2010/main" val="3793204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0995EB-B3BE-4B99-AA0C-8C1955B06F4C}"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093-F9B7-4214-8268-71BBED71C33C}" type="slidenum">
              <a:rPr lang="en-US" smtClean="0"/>
              <a:t>‹#›</a:t>
            </a:fld>
            <a:endParaRPr lang="en-US"/>
          </a:p>
        </p:txBody>
      </p:sp>
    </p:spTree>
    <p:extLst>
      <p:ext uri="{BB962C8B-B14F-4D97-AF65-F5344CB8AC3E}">
        <p14:creationId xmlns:p14="http://schemas.microsoft.com/office/powerpoint/2010/main" val="1793240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62988" y="234953"/>
            <a:ext cx="11724217" cy="298450"/>
          </a:xfrm>
          <a:prstGeom prst="rect">
            <a:avLst/>
          </a:prstGeom>
          <a:noFill/>
          <a:ln>
            <a:noFill/>
          </a:ln>
        </p:spPr>
        <p:txBody>
          <a:bodyPr spcFirstLastPara="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287637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27"/>
        <p:cNvGrpSpPr/>
        <p:nvPr/>
      </p:nvGrpSpPr>
      <p:grpSpPr>
        <a:xfrm>
          <a:off x="0" y="0"/>
          <a:ext cx="0" cy="0"/>
          <a:chOff x="0" y="0"/>
          <a:chExt cx="0" cy="0"/>
        </a:xfrm>
      </p:grpSpPr>
      <p:sp>
        <p:nvSpPr>
          <p:cNvPr id="29" name="Google Shape;29;p6"/>
          <p:cNvSpPr txBox="1">
            <a:spLocks noGrp="1"/>
          </p:cNvSpPr>
          <p:nvPr>
            <p:ph type="title"/>
          </p:nvPr>
        </p:nvSpPr>
        <p:spPr>
          <a:xfrm>
            <a:off x="161995" y="245828"/>
            <a:ext cx="10972754" cy="298327"/>
          </a:xfrm>
          <a:prstGeom prst="rect">
            <a:avLst/>
          </a:prstGeom>
          <a:noFill/>
          <a:ln>
            <a:noFill/>
          </a:ln>
        </p:spPr>
        <p:txBody>
          <a:bodyPr spcFirstLastPara="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6"/>
          <p:cNvSpPr txBox="1">
            <a:spLocks noGrp="1"/>
          </p:cNvSpPr>
          <p:nvPr>
            <p:ph type="body" idx="1"/>
          </p:nvPr>
        </p:nvSpPr>
        <p:spPr>
          <a:xfrm>
            <a:off x="11911232" y="766145"/>
            <a:ext cx="280773" cy="2763447"/>
          </a:xfrm>
          <a:prstGeom prst="rect">
            <a:avLst/>
          </a:prstGeom>
          <a:solidFill>
            <a:schemeClr val="lt2"/>
          </a:solidFill>
          <a:ln>
            <a:noFill/>
          </a:ln>
        </p:spPr>
        <p:txBody>
          <a:bodyPr spcFirstLastPara="1">
            <a:noAutofit/>
          </a:bodyPr>
          <a:lstStyle>
            <a:lvl1pPr marL="359559" lvl="0" indent="-179779" algn="l">
              <a:spcBef>
                <a:spcPts val="0"/>
              </a:spcBef>
              <a:spcAft>
                <a:spcPts val="0"/>
              </a:spcAft>
              <a:buSzPts val="1400"/>
              <a:buNone/>
              <a:defRPr/>
            </a:lvl1pPr>
            <a:lvl2pPr marL="719116" lvl="1" indent="-292142" algn="l">
              <a:spcBef>
                <a:spcPts val="0"/>
              </a:spcBef>
              <a:spcAft>
                <a:spcPts val="0"/>
              </a:spcAft>
              <a:buSzPts val="2250"/>
              <a:buChar char="▪"/>
              <a:defRPr/>
            </a:lvl2pPr>
            <a:lvl3pPr marL="1078675" lvl="2" indent="-287646" algn="l">
              <a:spcBef>
                <a:spcPts val="0"/>
              </a:spcBef>
              <a:spcAft>
                <a:spcPts val="0"/>
              </a:spcAft>
              <a:buSzPts val="2160"/>
              <a:buChar char="–"/>
              <a:defRPr/>
            </a:lvl3pPr>
            <a:lvl4pPr marL="1438234" lvl="3" indent="-287646" algn="l">
              <a:spcBef>
                <a:spcPts val="0"/>
              </a:spcBef>
              <a:spcAft>
                <a:spcPts val="0"/>
              </a:spcAft>
              <a:buSzPts val="2160"/>
              <a:buChar char="▫"/>
              <a:defRPr/>
            </a:lvl4pPr>
            <a:lvl5pPr marL="1797795" lvl="4" indent="-259781" algn="l">
              <a:spcBef>
                <a:spcPts val="0"/>
              </a:spcBef>
              <a:spcAft>
                <a:spcPts val="0"/>
              </a:spcAft>
              <a:buSzPts val="1602"/>
              <a:buChar char="-"/>
              <a:defRPr/>
            </a:lvl5pPr>
            <a:lvl6pPr marL="2157352" lvl="5" indent="-259781" algn="l">
              <a:spcBef>
                <a:spcPts val="0"/>
              </a:spcBef>
              <a:spcAft>
                <a:spcPts val="0"/>
              </a:spcAft>
              <a:buSzPts val="1602"/>
              <a:buChar char="-"/>
              <a:defRPr/>
            </a:lvl6pPr>
            <a:lvl7pPr marL="2516910" lvl="6" indent="-259781" algn="l">
              <a:spcBef>
                <a:spcPts val="0"/>
              </a:spcBef>
              <a:spcAft>
                <a:spcPts val="0"/>
              </a:spcAft>
              <a:buSzPts val="1602"/>
              <a:buChar char="-"/>
              <a:defRPr/>
            </a:lvl7pPr>
            <a:lvl8pPr marL="2876470" lvl="7" indent="-259782" algn="l">
              <a:spcBef>
                <a:spcPts val="0"/>
              </a:spcBef>
              <a:spcAft>
                <a:spcPts val="0"/>
              </a:spcAft>
              <a:buSzPts val="1602"/>
              <a:buChar char="-"/>
              <a:defRPr/>
            </a:lvl8pPr>
            <a:lvl9pPr marL="3236028" lvl="8" indent="-259782" algn="l">
              <a:spcBef>
                <a:spcPts val="0"/>
              </a:spcBef>
              <a:spcAft>
                <a:spcPts val="0"/>
              </a:spcAft>
              <a:buSzPts val="1602"/>
              <a:buChar char="-"/>
              <a:defRPr/>
            </a:lvl9pPr>
          </a:lstStyle>
          <a:p>
            <a:endParaRPr/>
          </a:p>
        </p:txBody>
      </p:sp>
    </p:spTree>
    <p:extLst>
      <p:ext uri="{BB962C8B-B14F-4D97-AF65-F5344CB8AC3E}">
        <p14:creationId xmlns:p14="http://schemas.microsoft.com/office/powerpoint/2010/main" val="264076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31"/>
        <p:cNvGrpSpPr/>
        <p:nvPr/>
      </p:nvGrpSpPr>
      <p:grpSpPr>
        <a:xfrm>
          <a:off x="0" y="0"/>
          <a:ext cx="0" cy="0"/>
          <a:chOff x="0" y="0"/>
          <a:chExt cx="0" cy="0"/>
        </a:xfrm>
      </p:grpSpPr>
      <p:sp>
        <p:nvSpPr>
          <p:cNvPr id="33" name="Google Shape;33;p7"/>
          <p:cNvSpPr txBox="1">
            <a:spLocks noGrp="1"/>
          </p:cNvSpPr>
          <p:nvPr>
            <p:ph type="title"/>
          </p:nvPr>
        </p:nvSpPr>
        <p:spPr>
          <a:xfrm>
            <a:off x="161995" y="245828"/>
            <a:ext cx="10972754" cy="298327"/>
          </a:xfrm>
          <a:prstGeom prst="rect">
            <a:avLst/>
          </a:prstGeom>
          <a:noFill/>
          <a:ln>
            <a:noFill/>
          </a:ln>
        </p:spPr>
        <p:txBody>
          <a:bodyPr spcFirstLastPara="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7"/>
          <p:cNvSpPr txBox="1">
            <a:spLocks noGrp="1"/>
          </p:cNvSpPr>
          <p:nvPr>
            <p:ph type="body" idx="1"/>
          </p:nvPr>
        </p:nvSpPr>
        <p:spPr>
          <a:xfrm>
            <a:off x="11911232" y="766145"/>
            <a:ext cx="280773" cy="2763447"/>
          </a:xfrm>
          <a:prstGeom prst="rect">
            <a:avLst/>
          </a:prstGeom>
          <a:solidFill>
            <a:schemeClr val="lt2"/>
          </a:solidFill>
          <a:ln>
            <a:noFill/>
          </a:ln>
        </p:spPr>
        <p:txBody>
          <a:bodyPr spcFirstLastPara="1">
            <a:noAutofit/>
          </a:bodyPr>
          <a:lstStyle>
            <a:lvl1pPr marL="359559" lvl="0" indent="-179779" algn="l">
              <a:spcBef>
                <a:spcPts val="0"/>
              </a:spcBef>
              <a:spcAft>
                <a:spcPts val="0"/>
              </a:spcAft>
              <a:buSzPts val="1400"/>
              <a:buNone/>
              <a:defRPr/>
            </a:lvl1pPr>
            <a:lvl2pPr marL="719116" lvl="1" indent="-292142" algn="l">
              <a:spcBef>
                <a:spcPts val="0"/>
              </a:spcBef>
              <a:spcAft>
                <a:spcPts val="0"/>
              </a:spcAft>
              <a:buSzPts val="2250"/>
              <a:buChar char="▪"/>
              <a:defRPr/>
            </a:lvl2pPr>
            <a:lvl3pPr marL="1078675" lvl="2" indent="-287646" algn="l">
              <a:spcBef>
                <a:spcPts val="0"/>
              </a:spcBef>
              <a:spcAft>
                <a:spcPts val="0"/>
              </a:spcAft>
              <a:buSzPts val="2160"/>
              <a:buChar char="–"/>
              <a:defRPr/>
            </a:lvl3pPr>
            <a:lvl4pPr marL="1438234" lvl="3" indent="-287646" algn="l">
              <a:spcBef>
                <a:spcPts val="0"/>
              </a:spcBef>
              <a:spcAft>
                <a:spcPts val="0"/>
              </a:spcAft>
              <a:buSzPts val="2160"/>
              <a:buChar char="▫"/>
              <a:defRPr/>
            </a:lvl4pPr>
            <a:lvl5pPr marL="1797795" lvl="4" indent="-259781" algn="l">
              <a:spcBef>
                <a:spcPts val="0"/>
              </a:spcBef>
              <a:spcAft>
                <a:spcPts val="0"/>
              </a:spcAft>
              <a:buSzPts val="1602"/>
              <a:buChar char="-"/>
              <a:defRPr/>
            </a:lvl5pPr>
            <a:lvl6pPr marL="2157352" lvl="5" indent="-259781" algn="l">
              <a:spcBef>
                <a:spcPts val="0"/>
              </a:spcBef>
              <a:spcAft>
                <a:spcPts val="0"/>
              </a:spcAft>
              <a:buSzPts val="1602"/>
              <a:buChar char="-"/>
              <a:defRPr/>
            </a:lvl6pPr>
            <a:lvl7pPr marL="2516910" lvl="6" indent="-259781" algn="l">
              <a:spcBef>
                <a:spcPts val="0"/>
              </a:spcBef>
              <a:spcAft>
                <a:spcPts val="0"/>
              </a:spcAft>
              <a:buSzPts val="1602"/>
              <a:buChar char="-"/>
              <a:defRPr/>
            </a:lvl7pPr>
            <a:lvl8pPr marL="2876470" lvl="7" indent="-259782" algn="l">
              <a:spcBef>
                <a:spcPts val="0"/>
              </a:spcBef>
              <a:spcAft>
                <a:spcPts val="0"/>
              </a:spcAft>
              <a:buSzPts val="1602"/>
              <a:buChar char="-"/>
              <a:defRPr/>
            </a:lvl8pPr>
            <a:lvl9pPr marL="3236028" lvl="8" indent="-259782" algn="l">
              <a:spcBef>
                <a:spcPts val="0"/>
              </a:spcBef>
              <a:spcAft>
                <a:spcPts val="0"/>
              </a:spcAft>
              <a:buSzPts val="1602"/>
              <a:buChar char="-"/>
              <a:defRPr/>
            </a:lvl9pPr>
          </a:lstStyle>
          <a:p>
            <a:endParaRPr/>
          </a:p>
        </p:txBody>
      </p:sp>
    </p:spTree>
    <p:extLst>
      <p:ext uri="{BB962C8B-B14F-4D97-AF65-F5344CB8AC3E}">
        <p14:creationId xmlns:p14="http://schemas.microsoft.com/office/powerpoint/2010/main" val="291575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35"/>
        <p:cNvGrpSpPr/>
        <p:nvPr/>
      </p:nvGrpSpPr>
      <p:grpSpPr>
        <a:xfrm>
          <a:off x="0" y="0"/>
          <a:ext cx="0" cy="0"/>
          <a:chOff x="0" y="0"/>
          <a:chExt cx="0" cy="0"/>
        </a:xfrm>
      </p:grpSpPr>
      <p:sp>
        <p:nvSpPr>
          <p:cNvPr id="37" name="Google Shape;37;p8"/>
          <p:cNvSpPr txBox="1">
            <a:spLocks noGrp="1"/>
          </p:cNvSpPr>
          <p:nvPr>
            <p:ph type="title"/>
          </p:nvPr>
        </p:nvSpPr>
        <p:spPr>
          <a:xfrm>
            <a:off x="161995" y="245828"/>
            <a:ext cx="10972754" cy="298327"/>
          </a:xfrm>
          <a:prstGeom prst="rect">
            <a:avLst/>
          </a:prstGeom>
          <a:noFill/>
          <a:ln>
            <a:noFill/>
          </a:ln>
        </p:spPr>
        <p:txBody>
          <a:bodyPr spcFirstLastPara="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11911232" y="766145"/>
            <a:ext cx="280773" cy="2763447"/>
          </a:xfrm>
          <a:prstGeom prst="rect">
            <a:avLst/>
          </a:prstGeom>
          <a:solidFill>
            <a:schemeClr val="lt2"/>
          </a:solidFill>
          <a:ln>
            <a:noFill/>
          </a:ln>
        </p:spPr>
        <p:txBody>
          <a:bodyPr spcFirstLastPara="1">
            <a:noAutofit/>
          </a:bodyPr>
          <a:lstStyle>
            <a:lvl1pPr marL="359559" lvl="0" indent="-179779" algn="l">
              <a:spcBef>
                <a:spcPts val="0"/>
              </a:spcBef>
              <a:spcAft>
                <a:spcPts val="0"/>
              </a:spcAft>
              <a:buSzPts val="1400"/>
              <a:buNone/>
              <a:defRPr/>
            </a:lvl1pPr>
            <a:lvl2pPr marL="719116" lvl="1" indent="-292142" algn="l">
              <a:spcBef>
                <a:spcPts val="0"/>
              </a:spcBef>
              <a:spcAft>
                <a:spcPts val="0"/>
              </a:spcAft>
              <a:buSzPts val="2250"/>
              <a:buChar char="▪"/>
              <a:defRPr/>
            </a:lvl2pPr>
            <a:lvl3pPr marL="1078675" lvl="2" indent="-287646" algn="l">
              <a:spcBef>
                <a:spcPts val="0"/>
              </a:spcBef>
              <a:spcAft>
                <a:spcPts val="0"/>
              </a:spcAft>
              <a:buSzPts val="2160"/>
              <a:buChar char="–"/>
              <a:defRPr/>
            </a:lvl3pPr>
            <a:lvl4pPr marL="1438234" lvl="3" indent="-287646" algn="l">
              <a:spcBef>
                <a:spcPts val="0"/>
              </a:spcBef>
              <a:spcAft>
                <a:spcPts val="0"/>
              </a:spcAft>
              <a:buSzPts val="2160"/>
              <a:buChar char="▫"/>
              <a:defRPr/>
            </a:lvl4pPr>
            <a:lvl5pPr marL="1797795" lvl="4" indent="-259781" algn="l">
              <a:spcBef>
                <a:spcPts val="0"/>
              </a:spcBef>
              <a:spcAft>
                <a:spcPts val="0"/>
              </a:spcAft>
              <a:buSzPts val="1602"/>
              <a:buChar char="-"/>
              <a:defRPr/>
            </a:lvl5pPr>
            <a:lvl6pPr marL="2157352" lvl="5" indent="-259781" algn="l">
              <a:spcBef>
                <a:spcPts val="0"/>
              </a:spcBef>
              <a:spcAft>
                <a:spcPts val="0"/>
              </a:spcAft>
              <a:buSzPts val="1602"/>
              <a:buChar char="-"/>
              <a:defRPr/>
            </a:lvl6pPr>
            <a:lvl7pPr marL="2516910" lvl="6" indent="-259781" algn="l">
              <a:spcBef>
                <a:spcPts val="0"/>
              </a:spcBef>
              <a:spcAft>
                <a:spcPts val="0"/>
              </a:spcAft>
              <a:buSzPts val="1602"/>
              <a:buChar char="-"/>
              <a:defRPr/>
            </a:lvl7pPr>
            <a:lvl8pPr marL="2876470" lvl="7" indent="-259782" algn="l">
              <a:spcBef>
                <a:spcPts val="0"/>
              </a:spcBef>
              <a:spcAft>
                <a:spcPts val="0"/>
              </a:spcAft>
              <a:buSzPts val="1602"/>
              <a:buChar char="-"/>
              <a:defRPr/>
            </a:lvl8pPr>
            <a:lvl9pPr marL="3236028" lvl="8" indent="-259782" algn="l">
              <a:spcBef>
                <a:spcPts val="0"/>
              </a:spcBef>
              <a:spcAft>
                <a:spcPts val="0"/>
              </a:spcAft>
              <a:buSzPts val="1602"/>
              <a:buChar char="-"/>
              <a:defRPr/>
            </a:lvl9pPr>
          </a:lstStyle>
          <a:p>
            <a:endParaRPr/>
          </a:p>
        </p:txBody>
      </p:sp>
    </p:spTree>
    <p:extLst>
      <p:ext uri="{BB962C8B-B14F-4D97-AF65-F5344CB8AC3E}">
        <p14:creationId xmlns:p14="http://schemas.microsoft.com/office/powerpoint/2010/main" val="3891431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_Title Only">
  <p:cSld name="6_Title Only">
    <p:spTree>
      <p:nvGrpSpPr>
        <p:cNvPr id="1" name="Shape 39"/>
        <p:cNvGrpSpPr/>
        <p:nvPr/>
      </p:nvGrpSpPr>
      <p:grpSpPr>
        <a:xfrm>
          <a:off x="0" y="0"/>
          <a:ext cx="0" cy="0"/>
          <a:chOff x="0" y="0"/>
          <a:chExt cx="0" cy="0"/>
        </a:xfrm>
      </p:grpSpPr>
      <p:sp>
        <p:nvSpPr>
          <p:cNvPr id="41" name="Google Shape;41;p9"/>
          <p:cNvSpPr txBox="1">
            <a:spLocks noGrp="1"/>
          </p:cNvSpPr>
          <p:nvPr>
            <p:ph type="title"/>
          </p:nvPr>
        </p:nvSpPr>
        <p:spPr>
          <a:xfrm>
            <a:off x="161995" y="245828"/>
            <a:ext cx="10972754" cy="298327"/>
          </a:xfrm>
          <a:prstGeom prst="rect">
            <a:avLst/>
          </a:prstGeom>
          <a:noFill/>
          <a:ln>
            <a:noFill/>
          </a:ln>
        </p:spPr>
        <p:txBody>
          <a:bodyPr spcFirstLastPara="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
          <p:cNvSpPr txBox="1">
            <a:spLocks noGrp="1"/>
          </p:cNvSpPr>
          <p:nvPr>
            <p:ph type="body" idx="1"/>
          </p:nvPr>
        </p:nvSpPr>
        <p:spPr>
          <a:xfrm>
            <a:off x="11911232" y="766145"/>
            <a:ext cx="280773" cy="2763447"/>
          </a:xfrm>
          <a:prstGeom prst="rect">
            <a:avLst/>
          </a:prstGeom>
          <a:solidFill>
            <a:schemeClr val="lt2"/>
          </a:solidFill>
          <a:ln>
            <a:noFill/>
          </a:ln>
        </p:spPr>
        <p:txBody>
          <a:bodyPr spcFirstLastPara="1">
            <a:noAutofit/>
          </a:bodyPr>
          <a:lstStyle>
            <a:lvl1pPr marL="359559" lvl="0" indent="-179779" algn="l">
              <a:spcBef>
                <a:spcPts val="0"/>
              </a:spcBef>
              <a:spcAft>
                <a:spcPts val="0"/>
              </a:spcAft>
              <a:buSzPts val="1400"/>
              <a:buNone/>
              <a:defRPr/>
            </a:lvl1pPr>
            <a:lvl2pPr marL="719116" lvl="1" indent="-292142" algn="l">
              <a:spcBef>
                <a:spcPts val="0"/>
              </a:spcBef>
              <a:spcAft>
                <a:spcPts val="0"/>
              </a:spcAft>
              <a:buSzPts val="2250"/>
              <a:buChar char="▪"/>
              <a:defRPr/>
            </a:lvl2pPr>
            <a:lvl3pPr marL="1078675" lvl="2" indent="-287646" algn="l">
              <a:spcBef>
                <a:spcPts val="0"/>
              </a:spcBef>
              <a:spcAft>
                <a:spcPts val="0"/>
              </a:spcAft>
              <a:buSzPts val="2160"/>
              <a:buChar char="–"/>
              <a:defRPr/>
            </a:lvl3pPr>
            <a:lvl4pPr marL="1438234" lvl="3" indent="-287646" algn="l">
              <a:spcBef>
                <a:spcPts val="0"/>
              </a:spcBef>
              <a:spcAft>
                <a:spcPts val="0"/>
              </a:spcAft>
              <a:buSzPts val="2160"/>
              <a:buChar char="▫"/>
              <a:defRPr/>
            </a:lvl4pPr>
            <a:lvl5pPr marL="1797795" lvl="4" indent="-259781" algn="l">
              <a:spcBef>
                <a:spcPts val="0"/>
              </a:spcBef>
              <a:spcAft>
                <a:spcPts val="0"/>
              </a:spcAft>
              <a:buSzPts val="1602"/>
              <a:buChar char="-"/>
              <a:defRPr/>
            </a:lvl5pPr>
            <a:lvl6pPr marL="2157352" lvl="5" indent="-259781" algn="l">
              <a:spcBef>
                <a:spcPts val="0"/>
              </a:spcBef>
              <a:spcAft>
                <a:spcPts val="0"/>
              </a:spcAft>
              <a:buSzPts val="1602"/>
              <a:buChar char="-"/>
              <a:defRPr/>
            </a:lvl6pPr>
            <a:lvl7pPr marL="2516910" lvl="6" indent="-259781" algn="l">
              <a:spcBef>
                <a:spcPts val="0"/>
              </a:spcBef>
              <a:spcAft>
                <a:spcPts val="0"/>
              </a:spcAft>
              <a:buSzPts val="1602"/>
              <a:buChar char="-"/>
              <a:defRPr/>
            </a:lvl7pPr>
            <a:lvl8pPr marL="2876470" lvl="7" indent="-259782" algn="l">
              <a:spcBef>
                <a:spcPts val="0"/>
              </a:spcBef>
              <a:spcAft>
                <a:spcPts val="0"/>
              </a:spcAft>
              <a:buSzPts val="1602"/>
              <a:buChar char="-"/>
              <a:defRPr/>
            </a:lvl8pPr>
            <a:lvl9pPr marL="3236028" lvl="8" indent="-259782" algn="l">
              <a:spcBef>
                <a:spcPts val="0"/>
              </a:spcBef>
              <a:spcAft>
                <a:spcPts val="0"/>
              </a:spcAft>
              <a:buSzPts val="1602"/>
              <a:buChar char="-"/>
              <a:defRPr/>
            </a:lvl9pPr>
          </a:lstStyle>
          <a:p>
            <a:endParaRPr/>
          </a:p>
        </p:txBody>
      </p:sp>
    </p:spTree>
    <p:extLst>
      <p:ext uri="{BB962C8B-B14F-4D97-AF65-F5344CB8AC3E}">
        <p14:creationId xmlns:p14="http://schemas.microsoft.com/office/powerpoint/2010/main" val="48645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5952" y="24179"/>
            <a:ext cx="11740105" cy="237629"/>
          </a:xfrm>
          <a:prstGeom prst="rect">
            <a:avLst/>
          </a:prstGeom>
        </p:spPr>
        <p:txBody>
          <a:bodyPr/>
          <a:lstStyle/>
          <a:p>
            <a:r>
              <a:rPr lang="en-GB" dirty="0"/>
              <a:t>Click to edit Master title style</a:t>
            </a:r>
          </a:p>
        </p:txBody>
      </p:sp>
    </p:spTree>
    <p:extLst>
      <p:ext uri="{BB962C8B-B14F-4D97-AF65-F5344CB8AC3E}">
        <p14:creationId xmlns:p14="http://schemas.microsoft.com/office/powerpoint/2010/main" val="3873747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739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5" name="Title Placeholder 2"/>
          <p:cNvSpPr>
            <a:spLocks noGrp="1" noChangeArrowheads="1"/>
          </p:cNvSpPr>
          <p:nvPr>
            <p:ph type="title"/>
          </p:nvPr>
        </p:nvSpPr>
        <p:spPr bwMode="gray">
          <a:xfrm>
            <a:off x="225953" y="246205"/>
            <a:ext cx="11740106" cy="253687"/>
          </a:xfrm>
          <a:prstGeom prst="rect">
            <a:avLst/>
          </a:prstGeom>
          <a:noFill/>
          <a:ln>
            <a:noFill/>
          </a:ln>
          <a:effectLst/>
        </p:spPr>
        <p:txBody>
          <a:bodyPr/>
          <a:lstStyle/>
          <a:p>
            <a:pPr lvl="0"/>
            <a:r>
              <a:rPr lang="en-GB" noProof="0" dirty="0"/>
              <a:t>Click to edit Master title style</a:t>
            </a:r>
          </a:p>
        </p:txBody>
      </p:sp>
    </p:spTree>
    <p:extLst>
      <p:ext uri="{BB962C8B-B14F-4D97-AF65-F5344CB8AC3E}">
        <p14:creationId xmlns:p14="http://schemas.microsoft.com/office/powerpoint/2010/main" val="329943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0995EB-B3BE-4B99-AA0C-8C1955B06F4C}"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093-F9B7-4214-8268-71BBED71C33C}" type="slidenum">
              <a:rPr lang="en-US" smtClean="0"/>
              <a:t>‹#›</a:t>
            </a:fld>
            <a:endParaRPr lang="en-US"/>
          </a:p>
        </p:txBody>
      </p:sp>
    </p:spTree>
    <p:extLst>
      <p:ext uri="{BB962C8B-B14F-4D97-AF65-F5344CB8AC3E}">
        <p14:creationId xmlns:p14="http://schemas.microsoft.com/office/powerpoint/2010/main" val="2876664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2"/>
          <p:cNvSpPr>
            <a:spLocks noGrp="1" noChangeArrowheads="1"/>
          </p:cNvSpPr>
          <p:nvPr>
            <p:ph type="title"/>
          </p:nvPr>
        </p:nvSpPr>
        <p:spPr bwMode="gray">
          <a:xfrm>
            <a:off x="225950" y="246202"/>
            <a:ext cx="11740105" cy="284144"/>
          </a:xfrm>
          <a:prstGeom prst="rect">
            <a:avLst/>
          </a:prstGeom>
          <a:noFill/>
          <a:ln>
            <a:noFill/>
          </a:ln>
          <a:effectLst/>
        </p:spPr>
        <p:txBody>
          <a:bodyPr/>
          <a:lstStyle/>
          <a:p>
            <a:pPr lvl="0"/>
            <a:r>
              <a:rPr lang="en-GB" noProof="0" dirty="0"/>
              <a:t>Click to edit Master title style</a:t>
            </a:r>
          </a:p>
        </p:txBody>
      </p:sp>
    </p:spTree>
    <p:extLst>
      <p:ext uri="{BB962C8B-B14F-4D97-AF65-F5344CB8AC3E}">
        <p14:creationId xmlns:p14="http://schemas.microsoft.com/office/powerpoint/2010/main" val="2778024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369928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3" name="Picture 63" descr="C:\Users\uche.adighibe\Desktop\Ministry logo.png">
            <a:extLst>
              <a:ext uri="{FF2B5EF4-FFF2-40B4-BE49-F238E27FC236}">
                <a16:creationId xmlns:a16="http://schemas.microsoft.com/office/drawing/2014/main" id="{A5ED0937-CA4A-40D1-B332-9E0CEAAB3D0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38524" y="6042026"/>
            <a:ext cx="81670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605477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E0995EB-B3BE-4B99-AA0C-8C1955B06F4C}"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093-F9B7-4214-8268-71BBED71C33C}" type="slidenum">
              <a:rPr lang="en-US" smtClean="0"/>
              <a:t>‹#›</a:t>
            </a:fld>
            <a:endParaRPr lang="en-US"/>
          </a:p>
        </p:txBody>
      </p:sp>
    </p:spTree>
    <p:extLst>
      <p:ext uri="{BB962C8B-B14F-4D97-AF65-F5344CB8AC3E}">
        <p14:creationId xmlns:p14="http://schemas.microsoft.com/office/powerpoint/2010/main" val="3184135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0995EB-B3BE-4B99-AA0C-8C1955B06F4C}"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093-F9B7-4214-8268-71BBED71C33C}" type="slidenum">
              <a:rPr lang="en-US" smtClean="0"/>
              <a:t>‹#›</a:t>
            </a:fld>
            <a:endParaRPr lang="en-US"/>
          </a:p>
        </p:txBody>
      </p:sp>
    </p:spTree>
    <p:extLst>
      <p:ext uri="{BB962C8B-B14F-4D97-AF65-F5344CB8AC3E}">
        <p14:creationId xmlns:p14="http://schemas.microsoft.com/office/powerpoint/2010/main" val="336078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0995EB-B3BE-4B99-AA0C-8C1955B06F4C}"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093-F9B7-4214-8268-71BBED71C33C}" type="slidenum">
              <a:rPr lang="en-US" smtClean="0"/>
              <a:t>‹#›</a:t>
            </a:fld>
            <a:endParaRPr lang="en-US"/>
          </a:p>
        </p:txBody>
      </p:sp>
    </p:spTree>
    <p:extLst>
      <p:ext uri="{BB962C8B-B14F-4D97-AF65-F5344CB8AC3E}">
        <p14:creationId xmlns:p14="http://schemas.microsoft.com/office/powerpoint/2010/main" val="2555917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0995EB-B3BE-4B99-AA0C-8C1955B06F4C}"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093-F9B7-4214-8268-71BBED71C33C}" type="slidenum">
              <a:rPr lang="en-US" smtClean="0"/>
              <a:t>‹#›</a:t>
            </a:fld>
            <a:endParaRPr lang="en-US"/>
          </a:p>
        </p:txBody>
      </p:sp>
    </p:spTree>
    <p:extLst>
      <p:ext uri="{BB962C8B-B14F-4D97-AF65-F5344CB8AC3E}">
        <p14:creationId xmlns:p14="http://schemas.microsoft.com/office/powerpoint/2010/main" val="255257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0995EB-B3BE-4B99-AA0C-8C1955B06F4C}" type="datetimeFigureOut">
              <a:rPr lang="en-US" smtClean="0"/>
              <a:t>10/29/2021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093-F9B7-4214-8268-71BBED71C33C}" type="slidenum">
              <a:rPr lang="en-US" smtClean="0"/>
              <a:t>‹#›</a:t>
            </a:fld>
            <a:endParaRPr lang="en-US"/>
          </a:p>
        </p:txBody>
      </p:sp>
    </p:spTree>
    <p:extLst>
      <p:ext uri="{BB962C8B-B14F-4D97-AF65-F5344CB8AC3E}">
        <p14:creationId xmlns:p14="http://schemas.microsoft.com/office/powerpoint/2010/main" val="1330121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0995EB-B3BE-4B99-AA0C-8C1955B06F4C}" type="datetimeFigureOut">
              <a:rPr lang="en-US" smtClean="0"/>
              <a:t>10/29/2021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093-F9B7-4214-8268-71BBED71C33C}" type="slidenum">
              <a:rPr lang="en-US" smtClean="0"/>
              <a:t>‹#›</a:t>
            </a:fld>
            <a:endParaRPr lang="en-US"/>
          </a:p>
        </p:txBody>
      </p:sp>
    </p:spTree>
    <p:extLst>
      <p:ext uri="{BB962C8B-B14F-4D97-AF65-F5344CB8AC3E}">
        <p14:creationId xmlns:p14="http://schemas.microsoft.com/office/powerpoint/2010/main" val="3826974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995EB-B3BE-4B99-AA0C-8C1955B06F4C}" type="datetimeFigureOut">
              <a:rPr lang="en-US" smtClean="0"/>
              <a:t>10/29/2021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72D093-F9B7-4214-8268-71BBED71C33C}" type="slidenum">
              <a:rPr lang="en-US" smtClean="0"/>
              <a:t>‹#›</a:t>
            </a:fld>
            <a:endParaRPr lang="en-US"/>
          </a:p>
        </p:txBody>
      </p:sp>
    </p:spTree>
    <p:extLst>
      <p:ext uri="{BB962C8B-B14F-4D97-AF65-F5344CB8AC3E}">
        <p14:creationId xmlns:p14="http://schemas.microsoft.com/office/powerpoint/2010/main" val="1809136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0995EB-B3BE-4B99-AA0C-8C1955B06F4C}"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093-F9B7-4214-8268-71BBED71C33C}" type="slidenum">
              <a:rPr lang="en-US" smtClean="0"/>
              <a:t>‹#›</a:t>
            </a:fld>
            <a:endParaRPr lang="en-US"/>
          </a:p>
        </p:txBody>
      </p:sp>
    </p:spTree>
    <p:extLst>
      <p:ext uri="{BB962C8B-B14F-4D97-AF65-F5344CB8AC3E}">
        <p14:creationId xmlns:p14="http://schemas.microsoft.com/office/powerpoint/2010/main" val="4037613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0995EB-B3BE-4B99-AA0C-8C1955B06F4C}"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093-F9B7-4214-8268-71BBED71C33C}" type="slidenum">
              <a:rPr lang="en-US" smtClean="0"/>
              <a:t>‹#›</a:t>
            </a:fld>
            <a:endParaRPr lang="en-US"/>
          </a:p>
        </p:txBody>
      </p:sp>
    </p:spTree>
    <p:extLst>
      <p:ext uri="{BB962C8B-B14F-4D97-AF65-F5344CB8AC3E}">
        <p14:creationId xmlns:p14="http://schemas.microsoft.com/office/powerpoint/2010/main" val="1616610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0995EB-B3BE-4B99-AA0C-8C1955B06F4C}"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093-F9B7-4214-8268-71BBED71C33C}" type="slidenum">
              <a:rPr lang="en-US" smtClean="0"/>
              <a:t>‹#›</a:t>
            </a:fld>
            <a:endParaRPr lang="en-US"/>
          </a:p>
        </p:txBody>
      </p:sp>
    </p:spTree>
    <p:extLst>
      <p:ext uri="{BB962C8B-B14F-4D97-AF65-F5344CB8AC3E}">
        <p14:creationId xmlns:p14="http://schemas.microsoft.com/office/powerpoint/2010/main" val="39052945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0995EB-B3BE-4B99-AA0C-8C1955B06F4C}"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093-F9B7-4214-8268-71BBED71C33C}" type="slidenum">
              <a:rPr lang="en-US" smtClean="0"/>
              <a:t>‹#›</a:t>
            </a:fld>
            <a:endParaRPr lang="en-US"/>
          </a:p>
        </p:txBody>
      </p:sp>
    </p:spTree>
    <p:extLst>
      <p:ext uri="{BB962C8B-B14F-4D97-AF65-F5344CB8AC3E}">
        <p14:creationId xmlns:p14="http://schemas.microsoft.com/office/powerpoint/2010/main" val="13866236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0995EB-B3BE-4B99-AA0C-8C1955B06F4C}"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093-F9B7-4214-8268-71BBED71C33C}" type="slidenum">
              <a:rPr lang="en-US" smtClean="0"/>
              <a:t>‹#›</a:t>
            </a:fld>
            <a:endParaRPr lang="en-US"/>
          </a:p>
        </p:txBody>
      </p:sp>
    </p:spTree>
    <p:extLst>
      <p:ext uri="{BB962C8B-B14F-4D97-AF65-F5344CB8AC3E}">
        <p14:creationId xmlns:p14="http://schemas.microsoft.com/office/powerpoint/2010/main" val="3024663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itle Only" userDrawn="1">
  <p:cSld name="1_Title Only">
    <p:spTree>
      <p:nvGrpSpPr>
        <p:cNvPr id="1" name="Shape 23"/>
        <p:cNvGrpSpPr/>
        <p:nvPr/>
      </p:nvGrpSpPr>
      <p:grpSpPr>
        <a:xfrm>
          <a:off x="0" y="0"/>
          <a:ext cx="0" cy="0"/>
          <a:chOff x="0" y="0"/>
          <a:chExt cx="0" cy="0"/>
        </a:xfrm>
      </p:grpSpPr>
    </p:spTree>
    <p:extLst>
      <p:ext uri="{BB962C8B-B14F-4D97-AF65-F5344CB8AC3E}">
        <p14:creationId xmlns:p14="http://schemas.microsoft.com/office/powerpoint/2010/main" val="42927866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2"/>
          <p:cNvSpPr>
            <a:spLocks noGrp="1" noChangeArrowheads="1"/>
          </p:cNvSpPr>
          <p:nvPr>
            <p:ph type="title"/>
          </p:nvPr>
        </p:nvSpPr>
        <p:spPr bwMode="gray">
          <a:xfrm>
            <a:off x="225950" y="246202"/>
            <a:ext cx="11740105" cy="284144"/>
          </a:xfrm>
          <a:prstGeom prst="rect">
            <a:avLst/>
          </a:prstGeom>
          <a:noFill/>
          <a:ln>
            <a:noFill/>
          </a:ln>
          <a:effectLst/>
        </p:spPr>
        <p:txBody>
          <a:bodyPr/>
          <a:lstStyle/>
          <a:p>
            <a:pPr lvl="0"/>
            <a:r>
              <a:rPr lang="en-GB" noProof="0" dirty="0"/>
              <a:t>Click to edit Master title style</a:t>
            </a:r>
          </a:p>
        </p:txBody>
      </p:sp>
    </p:spTree>
    <p:extLst>
      <p:ext uri="{BB962C8B-B14F-4D97-AF65-F5344CB8AC3E}">
        <p14:creationId xmlns:p14="http://schemas.microsoft.com/office/powerpoint/2010/main" val="3559304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12716716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3" name="Picture 63" descr="C:\Users\uche.adighibe\Desktop\Ministry logo.png">
            <a:extLst>
              <a:ext uri="{FF2B5EF4-FFF2-40B4-BE49-F238E27FC236}">
                <a16:creationId xmlns:a16="http://schemas.microsoft.com/office/drawing/2014/main" id="{A5ED0937-CA4A-40D1-B332-9E0CEAAB3D0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38524" y="6042026"/>
            <a:ext cx="81670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1428971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Title Only" userDrawn="1">
  <p:cSld name="3_Title Only">
    <p:spTree>
      <p:nvGrpSpPr>
        <p:cNvPr id="1" name="Shape 23"/>
        <p:cNvGrpSpPr/>
        <p:nvPr/>
      </p:nvGrpSpPr>
      <p:grpSpPr>
        <a:xfrm>
          <a:off x="0" y="0"/>
          <a:ext cx="0" cy="0"/>
          <a:chOff x="0" y="0"/>
          <a:chExt cx="0" cy="0"/>
        </a:xfrm>
      </p:grpSpPr>
    </p:spTree>
    <p:extLst>
      <p:ext uri="{BB962C8B-B14F-4D97-AF65-F5344CB8AC3E}">
        <p14:creationId xmlns:p14="http://schemas.microsoft.com/office/powerpoint/2010/main" val="1759763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2"/>
          <p:cNvSpPr>
            <a:spLocks noGrp="1" noChangeArrowheads="1"/>
          </p:cNvSpPr>
          <p:nvPr>
            <p:ph type="title"/>
          </p:nvPr>
        </p:nvSpPr>
        <p:spPr bwMode="gray">
          <a:xfrm>
            <a:off x="225952" y="246203"/>
            <a:ext cx="11740105" cy="367225"/>
          </a:xfrm>
          <a:prstGeom prst="rect">
            <a:avLst/>
          </a:prstGeom>
          <a:noFill/>
          <a:ln>
            <a:noFill/>
          </a:ln>
          <a:effectLst/>
        </p:spPr>
        <p:txBody>
          <a:bodyPr/>
          <a:lstStyle/>
          <a:p>
            <a:pPr lvl="0"/>
            <a:r>
              <a:rPr lang="en-GB" noProof="0" dirty="0"/>
              <a:t>Click to edit Master title style</a:t>
            </a:r>
          </a:p>
        </p:txBody>
      </p:sp>
    </p:spTree>
    <p:extLst>
      <p:ext uri="{BB962C8B-B14F-4D97-AF65-F5344CB8AC3E}">
        <p14:creationId xmlns:p14="http://schemas.microsoft.com/office/powerpoint/2010/main" val="2173253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0995EB-B3BE-4B99-AA0C-8C1955B06F4C}"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093-F9B7-4214-8268-71BBED71C33C}" type="slidenum">
              <a:rPr lang="en-US" smtClean="0"/>
              <a:t>‹#›</a:t>
            </a:fld>
            <a:endParaRPr lang="en-US"/>
          </a:p>
        </p:txBody>
      </p:sp>
    </p:spTree>
    <p:extLst>
      <p:ext uri="{BB962C8B-B14F-4D97-AF65-F5344CB8AC3E}">
        <p14:creationId xmlns:p14="http://schemas.microsoft.com/office/powerpoint/2010/main" val="1770596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30586740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3" name="Picture 63" descr="C:\Users\uche.adighibe\Desktop\Ministry logo.png">
            <a:extLst>
              <a:ext uri="{FF2B5EF4-FFF2-40B4-BE49-F238E27FC236}">
                <a16:creationId xmlns:a16="http://schemas.microsoft.com/office/drawing/2014/main" id="{A5ED0937-CA4A-40D1-B332-9E0CEAAB3D0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38526" y="6042028"/>
            <a:ext cx="81670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217291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5" name="Title Placeholder 2"/>
          <p:cNvSpPr>
            <a:spLocks noGrp="1" noChangeArrowheads="1"/>
          </p:cNvSpPr>
          <p:nvPr>
            <p:ph type="title"/>
          </p:nvPr>
        </p:nvSpPr>
        <p:spPr bwMode="gray">
          <a:xfrm>
            <a:off x="225967" y="246217"/>
            <a:ext cx="11740103" cy="24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582">
                <a:latin typeface="Century Gothic" panose="020B0502020202020204" pitchFamily="34" charset="0"/>
              </a:defRPr>
            </a:lvl1pPr>
          </a:lstStyle>
          <a:p>
            <a:pPr lvl="0"/>
            <a:r>
              <a:rPr lang="en-GB" noProof="0" dirty="0"/>
              <a:t>Click to edit Master title style</a:t>
            </a:r>
          </a:p>
        </p:txBody>
      </p:sp>
      <p:sp>
        <p:nvSpPr>
          <p:cNvPr id="3" name="Content Placeholder 2"/>
          <p:cNvSpPr>
            <a:spLocks noGrp="1"/>
          </p:cNvSpPr>
          <p:nvPr>
            <p:ph sz="quarter" idx="10"/>
          </p:nvPr>
        </p:nvSpPr>
        <p:spPr>
          <a:xfrm>
            <a:off x="225968" y="685817"/>
            <a:ext cx="11739406" cy="706879"/>
          </a:xfrm>
        </p:spPr>
        <p:txBody>
          <a:bodyPr/>
          <a:lstStyle>
            <a:lvl1pPr marL="255477" indent="-255477">
              <a:lnSpc>
                <a:spcPct val="114000"/>
              </a:lnSpc>
              <a:buFont typeface="Arial" panose="020B0604020202020204" pitchFamily="34" charset="0"/>
              <a:buChar char="•"/>
              <a:defRPr sz="1384">
                <a:latin typeface="Century Gothic" panose="020B0502020202020204" pitchFamily="34" charset="0"/>
              </a:defRPr>
            </a:lvl1pPr>
            <a:lvl4pPr marL="408766" indent="-156126">
              <a:lnSpc>
                <a:spcPct val="114000"/>
              </a:lnSpc>
              <a:defRPr sz="1384">
                <a:latin typeface="Century Gothic" panose="020B0502020202020204" pitchFamily="34" charset="0"/>
              </a:defRPr>
            </a:lvl4pPr>
            <a:lvl5pPr marL="554958" indent="-146191">
              <a:lnSpc>
                <a:spcPct val="114000"/>
              </a:lnSpc>
              <a:defRPr sz="1384">
                <a:latin typeface="Century Gothic" panose="020B0502020202020204" pitchFamily="34" charset="0"/>
              </a:defRPr>
            </a:lvl5pPr>
          </a:lstStyle>
          <a:p>
            <a:pPr lvl="0"/>
            <a:r>
              <a:rPr lang="en-US" dirty="0"/>
              <a:t>Edit Master text styles</a:t>
            </a:r>
          </a:p>
          <a:p>
            <a:pPr lvl="3"/>
            <a:r>
              <a:rPr lang="en-US" dirty="0"/>
              <a:t>Second level</a:t>
            </a:r>
          </a:p>
          <a:p>
            <a:pPr lvl="4"/>
            <a:r>
              <a:rPr lang="en-US" dirty="0"/>
              <a:t>Third level</a:t>
            </a:r>
          </a:p>
        </p:txBody>
      </p:sp>
    </p:spTree>
    <p:extLst>
      <p:ext uri="{BB962C8B-B14F-4D97-AF65-F5344CB8AC3E}">
        <p14:creationId xmlns:p14="http://schemas.microsoft.com/office/powerpoint/2010/main" val="22318287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5" name="Title Placeholder 2"/>
          <p:cNvSpPr>
            <a:spLocks noGrp="1" noChangeArrowheads="1"/>
          </p:cNvSpPr>
          <p:nvPr>
            <p:ph type="title"/>
          </p:nvPr>
        </p:nvSpPr>
        <p:spPr bwMode="gray">
          <a:xfrm>
            <a:off x="225967" y="246218"/>
            <a:ext cx="11740103" cy="188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24">
                <a:latin typeface="Century Gothic" panose="020B0502020202020204" pitchFamily="34" charset="0"/>
              </a:defRPr>
            </a:lvl1pPr>
          </a:lstStyle>
          <a:p>
            <a:pPr lvl="0"/>
            <a:r>
              <a:rPr lang="en-GB" noProof="0" dirty="0"/>
              <a:t>Click to edit Master title style</a:t>
            </a:r>
          </a:p>
        </p:txBody>
      </p:sp>
      <p:sp>
        <p:nvSpPr>
          <p:cNvPr id="3" name="Content Placeholder 2"/>
          <p:cNvSpPr>
            <a:spLocks noGrp="1"/>
          </p:cNvSpPr>
          <p:nvPr>
            <p:ph sz="quarter" idx="10"/>
          </p:nvPr>
        </p:nvSpPr>
        <p:spPr>
          <a:xfrm>
            <a:off x="225967" y="685815"/>
            <a:ext cx="11739406" cy="547128"/>
          </a:xfrm>
        </p:spPr>
        <p:txBody>
          <a:bodyPr/>
          <a:lstStyle>
            <a:lvl1pPr marL="197691" indent="-197691">
              <a:lnSpc>
                <a:spcPct val="114000"/>
              </a:lnSpc>
              <a:buFont typeface="Arial" panose="020B0604020202020204" pitchFamily="34" charset="0"/>
              <a:buChar char="•"/>
              <a:defRPr sz="1071">
                <a:latin typeface="Century Gothic" panose="020B0502020202020204" pitchFamily="34" charset="0"/>
              </a:defRPr>
            </a:lvl1pPr>
            <a:lvl4pPr marL="316309" indent="-120812">
              <a:lnSpc>
                <a:spcPct val="114000"/>
              </a:lnSpc>
              <a:defRPr sz="1071">
                <a:latin typeface="Century Gothic" panose="020B0502020202020204" pitchFamily="34" charset="0"/>
              </a:defRPr>
            </a:lvl4pPr>
            <a:lvl5pPr marL="429434" indent="-113125">
              <a:lnSpc>
                <a:spcPct val="114000"/>
              </a:lnSpc>
              <a:defRPr sz="1071">
                <a:latin typeface="Century Gothic" panose="020B0502020202020204" pitchFamily="34" charset="0"/>
              </a:defRPr>
            </a:lvl5pPr>
          </a:lstStyle>
          <a:p>
            <a:pPr lvl="0"/>
            <a:r>
              <a:rPr lang="en-US" dirty="0"/>
              <a:t>Edit Master text styles</a:t>
            </a:r>
          </a:p>
          <a:p>
            <a:pPr lvl="3"/>
            <a:r>
              <a:rPr lang="en-US" dirty="0"/>
              <a:t>Second level</a:t>
            </a:r>
          </a:p>
          <a:p>
            <a:pPr lvl="4"/>
            <a:r>
              <a:rPr lang="en-US" dirty="0"/>
              <a:t>Third level</a:t>
            </a:r>
          </a:p>
        </p:txBody>
      </p:sp>
    </p:spTree>
    <p:extLst>
      <p:ext uri="{BB962C8B-B14F-4D97-AF65-F5344CB8AC3E}">
        <p14:creationId xmlns:p14="http://schemas.microsoft.com/office/powerpoint/2010/main" val="7989604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62988" y="234953"/>
            <a:ext cx="11724217" cy="298450"/>
          </a:xfrm>
          <a:prstGeom prst="rect">
            <a:avLst/>
          </a:prstGeom>
          <a:noFill/>
          <a:ln>
            <a:noFill/>
          </a:ln>
        </p:spPr>
        <p:txBody>
          <a:bodyPr spcFirstLastPara="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42059292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27"/>
        <p:cNvGrpSpPr/>
        <p:nvPr/>
      </p:nvGrpSpPr>
      <p:grpSpPr>
        <a:xfrm>
          <a:off x="0" y="0"/>
          <a:ext cx="0" cy="0"/>
          <a:chOff x="0" y="0"/>
          <a:chExt cx="0" cy="0"/>
        </a:xfrm>
      </p:grpSpPr>
      <p:sp>
        <p:nvSpPr>
          <p:cNvPr id="29" name="Google Shape;29;p6"/>
          <p:cNvSpPr txBox="1">
            <a:spLocks noGrp="1"/>
          </p:cNvSpPr>
          <p:nvPr>
            <p:ph type="title"/>
          </p:nvPr>
        </p:nvSpPr>
        <p:spPr>
          <a:xfrm>
            <a:off x="161995" y="245828"/>
            <a:ext cx="10972754" cy="298327"/>
          </a:xfrm>
          <a:prstGeom prst="rect">
            <a:avLst/>
          </a:prstGeom>
          <a:noFill/>
          <a:ln>
            <a:noFill/>
          </a:ln>
        </p:spPr>
        <p:txBody>
          <a:bodyPr spcFirstLastPara="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6"/>
          <p:cNvSpPr txBox="1">
            <a:spLocks noGrp="1"/>
          </p:cNvSpPr>
          <p:nvPr>
            <p:ph type="body" idx="1"/>
          </p:nvPr>
        </p:nvSpPr>
        <p:spPr>
          <a:xfrm>
            <a:off x="11911232" y="766145"/>
            <a:ext cx="280773" cy="2763447"/>
          </a:xfrm>
          <a:prstGeom prst="rect">
            <a:avLst/>
          </a:prstGeom>
          <a:solidFill>
            <a:schemeClr val="lt2"/>
          </a:solidFill>
          <a:ln>
            <a:noFill/>
          </a:ln>
        </p:spPr>
        <p:txBody>
          <a:bodyPr spcFirstLastPara="1">
            <a:noAutofit/>
          </a:bodyPr>
          <a:lstStyle>
            <a:lvl1pPr marL="359559" lvl="0" indent="-179779" algn="l">
              <a:spcBef>
                <a:spcPts val="0"/>
              </a:spcBef>
              <a:spcAft>
                <a:spcPts val="0"/>
              </a:spcAft>
              <a:buSzPts val="1400"/>
              <a:buNone/>
              <a:defRPr/>
            </a:lvl1pPr>
            <a:lvl2pPr marL="719116" lvl="1" indent="-292142" algn="l">
              <a:spcBef>
                <a:spcPts val="0"/>
              </a:spcBef>
              <a:spcAft>
                <a:spcPts val="0"/>
              </a:spcAft>
              <a:buSzPts val="2250"/>
              <a:buChar char="▪"/>
              <a:defRPr/>
            </a:lvl2pPr>
            <a:lvl3pPr marL="1078675" lvl="2" indent="-287646" algn="l">
              <a:spcBef>
                <a:spcPts val="0"/>
              </a:spcBef>
              <a:spcAft>
                <a:spcPts val="0"/>
              </a:spcAft>
              <a:buSzPts val="2160"/>
              <a:buChar char="–"/>
              <a:defRPr/>
            </a:lvl3pPr>
            <a:lvl4pPr marL="1438234" lvl="3" indent="-287646" algn="l">
              <a:spcBef>
                <a:spcPts val="0"/>
              </a:spcBef>
              <a:spcAft>
                <a:spcPts val="0"/>
              </a:spcAft>
              <a:buSzPts val="2160"/>
              <a:buChar char="▫"/>
              <a:defRPr/>
            </a:lvl4pPr>
            <a:lvl5pPr marL="1797795" lvl="4" indent="-259781" algn="l">
              <a:spcBef>
                <a:spcPts val="0"/>
              </a:spcBef>
              <a:spcAft>
                <a:spcPts val="0"/>
              </a:spcAft>
              <a:buSzPts val="1602"/>
              <a:buChar char="-"/>
              <a:defRPr/>
            </a:lvl5pPr>
            <a:lvl6pPr marL="2157352" lvl="5" indent="-259781" algn="l">
              <a:spcBef>
                <a:spcPts val="0"/>
              </a:spcBef>
              <a:spcAft>
                <a:spcPts val="0"/>
              </a:spcAft>
              <a:buSzPts val="1602"/>
              <a:buChar char="-"/>
              <a:defRPr/>
            </a:lvl6pPr>
            <a:lvl7pPr marL="2516910" lvl="6" indent="-259781" algn="l">
              <a:spcBef>
                <a:spcPts val="0"/>
              </a:spcBef>
              <a:spcAft>
                <a:spcPts val="0"/>
              </a:spcAft>
              <a:buSzPts val="1602"/>
              <a:buChar char="-"/>
              <a:defRPr/>
            </a:lvl7pPr>
            <a:lvl8pPr marL="2876470" lvl="7" indent="-259782" algn="l">
              <a:spcBef>
                <a:spcPts val="0"/>
              </a:spcBef>
              <a:spcAft>
                <a:spcPts val="0"/>
              </a:spcAft>
              <a:buSzPts val="1602"/>
              <a:buChar char="-"/>
              <a:defRPr/>
            </a:lvl8pPr>
            <a:lvl9pPr marL="3236028" lvl="8" indent="-259782" algn="l">
              <a:spcBef>
                <a:spcPts val="0"/>
              </a:spcBef>
              <a:spcAft>
                <a:spcPts val="0"/>
              </a:spcAft>
              <a:buSzPts val="1602"/>
              <a:buChar char="-"/>
              <a:defRPr/>
            </a:lvl9pPr>
          </a:lstStyle>
          <a:p>
            <a:endParaRPr/>
          </a:p>
        </p:txBody>
      </p:sp>
    </p:spTree>
    <p:extLst>
      <p:ext uri="{BB962C8B-B14F-4D97-AF65-F5344CB8AC3E}">
        <p14:creationId xmlns:p14="http://schemas.microsoft.com/office/powerpoint/2010/main" val="39111428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31"/>
        <p:cNvGrpSpPr/>
        <p:nvPr/>
      </p:nvGrpSpPr>
      <p:grpSpPr>
        <a:xfrm>
          <a:off x="0" y="0"/>
          <a:ext cx="0" cy="0"/>
          <a:chOff x="0" y="0"/>
          <a:chExt cx="0" cy="0"/>
        </a:xfrm>
      </p:grpSpPr>
      <p:sp>
        <p:nvSpPr>
          <p:cNvPr id="33" name="Google Shape;33;p7"/>
          <p:cNvSpPr txBox="1">
            <a:spLocks noGrp="1"/>
          </p:cNvSpPr>
          <p:nvPr>
            <p:ph type="title"/>
          </p:nvPr>
        </p:nvSpPr>
        <p:spPr>
          <a:xfrm>
            <a:off x="161995" y="245828"/>
            <a:ext cx="10972754" cy="298327"/>
          </a:xfrm>
          <a:prstGeom prst="rect">
            <a:avLst/>
          </a:prstGeom>
          <a:noFill/>
          <a:ln>
            <a:noFill/>
          </a:ln>
        </p:spPr>
        <p:txBody>
          <a:bodyPr spcFirstLastPara="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7"/>
          <p:cNvSpPr txBox="1">
            <a:spLocks noGrp="1"/>
          </p:cNvSpPr>
          <p:nvPr>
            <p:ph type="body" idx="1"/>
          </p:nvPr>
        </p:nvSpPr>
        <p:spPr>
          <a:xfrm>
            <a:off x="11911232" y="766145"/>
            <a:ext cx="280773" cy="2763447"/>
          </a:xfrm>
          <a:prstGeom prst="rect">
            <a:avLst/>
          </a:prstGeom>
          <a:solidFill>
            <a:schemeClr val="lt2"/>
          </a:solidFill>
          <a:ln>
            <a:noFill/>
          </a:ln>
        </p:spPr>
        <p:txBody>
          <a:bodyPr spcFirstLastPara="1">
            <a:noAutofit/>
          </a:bodyPr>
          <a:lstStyle>
            <a:lvl1pPr marL="359559" lvl="0" indent="-179779" algn="l">
              <a:spcBef>
                <a:spcPts val="0"/>
              </a:spcBef>
              <a:spcAft>
                <a:spcPts val="0"/>
              </a:spcAft>
              <a:buSzPts val="1400"/>
              <a:buNone/>
              <a:defRPr/>
            </a:lvl1pPr>
            <a:lvl2pPr marL="719116" lvl="1" indent="-292142" algn="l">
              <a:spcBef>
                <a:spcPts val="0"/>
              </a:spcBef>
              <a:spcAft>
                <a:spcPts val="0"/>
              </a:spcAft>
              <a:buSzPts val="2250"/>
              <a:buChar char="▪"/>
              <a:defRPr/>
            </a:lvl2pPr>
            <a:lvl3pPr marL="1078675" lvl="2" indent="-287646" algn="l">
              <a:spcBef>
                <a:spcPts val="0"/>
              </a:spcBef>
              <a:spcAft>
                <a:spcPts val="0"/>
              </a:spcAft>
              <a:buSzPts val="2160"/>
              <a:buChar char="–"/>
              <a:defRPr/>
            </a:lvl3pPr>
            <a:lvl4pPr marL="1438234" lvl="3" indent="-287646" algn="l">
              <a:spcBef>
                <a:spcPts val="0"/>
              </a:spcBef>
              <a:spcAft>
                <a:spcPts val="0"/>
              </a:spcAft>
              <a:buSzPts val="2160"/>
              <a:buChar char="▫"/>
              <a:defRPr/>
            </a:lvl4pPr>
            <a:lvl5pPr marL="1797795" lvl="4" indent="-259781" algn="l">
              <a:spcBef>
                <a:spcPts val="0"/>
              </a:spcBef>
              <a:spcAft>
                <a:spcPts val="0"/>
              </a:spcAft>
              <a:buSzPts val="1602"/>
              <a:buChar char="-"/>
              <a:defRPr/>
            </a:lvl5pPr>
            <a:lvl6pPr marL="2157352" lvl="5" indent="-259781" algn="l">
              <a:spcBef>
                <a:spcPts val="0"/>
              </a:spcBef>
              <a:spcAft>
                <a:spcPts val="0"/>
              </a:spcAft>
              <a:buSzPts val="1602"/>
              <a:buChar char="-"/>
              <a:defRPr/>
            </a:lvl6pPr>
            <a:lvl7pPr marL="2516910" lvl="6" indent="-259781" algn="l">
              <a:spcBef>
                <a:spcPts val="0"/>
              </a:spcBef>
              <a:spcAft>
                <a:spcPts val="0"/>
              </a:spcAft>
              <a:buSzPts val="1602"/>
              <a:buChar char="-"/>
              <a:defRPr/>
            </a:lvl7pPr>
            <a:lvl8pPr marL="2876470" lvl="7" indent="-259782" algn="l">
              <a:spcBef>
                <a:spcPts val="0"/>
              </a:spcBef>
              <a:spcAft>
                <a:spcPts val="0"/>
              </a:spcAft>
              <a:buSzPts val="1602"/>
              <a:buChar char="-"/>
              <a:defRPr/>
            </a:lvl8pPr>
            <a:lvl9pPr marL="3236028" lvl="8" indent="-259782" algn="l">
              <a:spcBef>
                <a:spcPts val="0"/>
              </a:spcBef>
              <a:spcAft>
                <a:spcPts val="0"/>
              </a:spcAft>
              <a:buSzPts val="1602"/>
              <a:buChar char="-"/>
              <a:defRPr/>
            </a:lvl9pPr>
          </a:lstStyle>
          <a:p>
            <a:endParaRPr/>
          </a:p>
        </p:txBody>
      </p:sp>
    </p:spTree>
    <p:extLst>
      <p:ext uri="{BB962C8B-B14F-4D97-AF65-F5344CB8AC3E}">
        <p14:creationId xmlns:p14="http://schemas.microsoft.com/office/powerpoint/2010/main" val="40763496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35"/>
        <p:cNvGrpSpPr/>
        <p:nvPr/>
      </p:nvGrpSpPr>
      <p:grpSpPr>
        <a:xfrm>
          <a:off x="0" y="0"/>
          <a:ext cx="0" cy="0"/>
          <a:chOff x="0" y="0"/>
          <a:chExt cx="0" cy="0"/>
        </a:xfrm>
      </p:grpSpPr>
      <p:sp>
        <p:nvSpPr>
          <p:cNvPr id="37" name="Google Shape;37;p8"/>
          <p:cNvSpPr txBox="1">
            <a:spLocks noGrp="1"/>
          </p:cNvSpPr>
          <p:nvPr>
            <p:ph type="title"/>
          </p:nvPr>
        </p:nvSpPr>
        <p:spPr>
          <a:xfrm>
            <a:off x="161995" y="245828"/>
            <a:ext cx="10972754" cy="298327"/>
          </a:xfrm>
          <a:prstGeom prst="rect">
            <a:avLst/>
          </a:prstGeom>
          <a:noFill/>
          <a:ln>
            <a:noFill/>
          </a:ln>
        </p:spPr>
        <p:txBody>
          <a:bodyPr spcFirstLastPara="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11911232" y="766145"/>
            <a:ext cx="280773" cy="2763447"/>
          </a:xfrm>
          <a:prstGeom prst="rect">
            <a:avLst/>
          </a:prstGeom>
          <a:solidFill>
            <a:schemeClr val="lt2"/>
          </a:solidFill>
          <a:ln>
            <a:noFill/>
          </a:ln>
        </p:spPr>
        <p:txBody>
          <a:bodyPr spcFirstLastPara="1">
            <a:noAutofit/>
          </a:bodyPr>
          <a:lstStyle>
            <a:lvl1pPr marL="359559" lvl="0" indent="-179779" algn="l">
              <a:spcBef>
                <a:spcPts val="0"/>
              </a:spcBef>
              <a:spcAft>
                <a:spcPts val="0"/>
              </a:spcAft>
              <a:buSzPts val="1400"/>
              <a:buNone/>
              <a:defRPr/>
            </a:lvl1pPr>
            <a:lvl2pPr marL="719116" lvl="1" indent="-292142" algn="l">
              <a:spcBef>
                <a:spcPts val="0"/>
              </a:spcBef>
              <a:spcAft>
                <a:spcPts val="0"/>
              </a:spcAft>
              <a:buSzPts val="2250"/>
              <a:buChar char="▪"/>
              <a:defRPr/>
            </a:lvl2pPr>
            <a:lvl3pPr marL="1078675" lvl="2" indent="-287646" algn="l">
              <a:spcBef>
                <a:spcPts val="0"/>
              </a:spcBef>
              <a:spcAft>
                <a:spcPts val="0"/>
              </a:spcAft>
              <a:buSzPts val="2160"/>
              <a:buChar char="–"/>
              <a:defRPr/>
            </a:lvl3pPr>
            <a:lvl4pPr marL="1438234" lvl="3" indent="-287646" algn="l">
              <a:spcBef>
                <a:spcPts val="0"/>
              </a:spcBef>
              <a:spcAft>
                <a:spcPts val="0"/>
              </a:spcAft>
              <a:buSzPts val="2160"/>
              <a:buChar char="▫"/>
              <a:defRPr/>
            </a:lvl4pPr>
            <a:lvl5pPr marL="1797795" lvl="4" indent="-259781" algn="l">
              <a:spcBef>
                <a:spcPts val="0"/>
              </a:spcBef>
              <a:spcAft>
                <a:spcPts val="0"/>
              </a:spcAft>
              <a:buSzPts val="1602"/>
              <a:buChar char="-"/>
              <a:defRPr/>
            </a:lvl5pPr>
            <a:lvl6pPr marL="2157352" lvl="5" indent="-259781" algn="l">
              <a:spcBef>
                <a:spcPts val="0"/>
              </a:spcBef>
              <a:spcAft>
                <a:spcPts val="0"/>
              </a:spcAft>
              <a:buSzPts val="1602"/>
              <a:buChar char="-"/>
              <a:defRPr/>
            </a:lvl6pPr>
            <a:lvl7pPr marL="2516910" lvl="6" indent="-259781" algn="l">
              <a:spcBef>
                <a:spcPts val="0"/>
              </a:spcBef>
              <a:spcAft>
                <a:spcPts val="0"/>
              </a:spcAft>
              <a:buSzPts val="1602"/>
              <a:buChar char="-"/>
              <a:defRPr/>
            </a:lvl7pPr>
            <a:lvl8pPr marL="2876470" lvl="7" indent="-259782" algn="l">
              <a:spcBef>
                <a:spcPts val="0"/>
              </a:spcBef>
              <a:spcAft>
                <a:spcPts val="0"/>
              </a:spcAft>
              <a:buSzPts val="1602"/>
              <a:buChar char="-"/>
              <a:defRPr/>
            </a:lvl8pPr>
            <a:lvl9pPr marL="3236028" lvl="8" indent="-259782" algn="l">
              <a:spcBef>
                <a:spcPts val="0"/>
              </a:spcBef>
              <a:spcAft>
                <a:spcPts val="0"/>
              </a:spcAft>
              <a:buSzPts val="1602"/>
              <a:buChar char="-"/>
              <a:defRPr/>
            </a:lvl9pPr>
          </a:lstStyle>
          <a:p>
            <a:endParaRPr/>
          </a:p>
        </p:txBody>
      </p:sp>
    </p:spTree>
    <p:extLst>
      <p:ext uri="{BB962C8B-B14F-4D97-AF65-F5344CB8AC3E}">
        <p14:creationId xmlns:p14="http://schemas.microsoft.com/office/powerpoint/2010/main" val="24574121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6_Title Only">
  <p:cSld name="6_Title Only">
    <p:spTree>
      <p:nvGrpSpPr>
        <p:cNvPr id="1" name="Shape 39"/>
        <p:cNvGrpSpPr/>
        <p:nvPr/>
      </p:nvGrpSpPr>
      <p:grpSpPr>
        <a:xfrm>
          <a:off x="0" y="0"/>
          <a:ext cx="0" cy="0"/>
          <a:chOff x="0" y="0"/>
          <a:chExt cx="0" cy="0"/>
        </a:xfrm>
      </p:grpSpPr>
      <p:sp>
        <p:nvSpPr>
          <p:cNvPr id="41" name="Google Shape;41;p9"/>
          <p:cNvSpPr txBox="1">
            <a:spLocks noGrp="1"/>
          </p:cNvSpPr>
          <p:nvPr>
            <p:ph type="title"/>
          </p:nvPr>
        </p:nvSpPr>
        <p:spPr>
          <a:xfrm>
            <a:off x="161995" y="245828"/>
            <a:ext cx="10972754" cy="298327"/>
          </a:xfrm>
          <a:prstGeom prst="rect">
            <a:avLst/>
          </a:prstGeom>
          <a:noFill/>
          <a:ln>
            <a:noFill/>
          </a:ln>
        </p:spPr>
        <p:txBody>
          <a:bodyPr spcFirstLastPara="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
          <p:cNvSpPr txBox="1">
            <a:spLocks noGrp="1"/>
          </p:cNvSpPr>
          <p:nvPr>
            <p:ph type="body" idx="1"/>
          </p:nvPr>
        </p:nvSpPr>
        <p:spPr>
          <a:xfrm>
            <a:off x="11911232" y="766145"/>
            <a:ext cx="280773" cy="2763447"/>
          </a:xfrm>
          <a:prstGeom prst="rect">
            <a:avLst/>
          </a:prstGeom>
          <a:solidFill>
            <a:schemeClr val="lt2"/>
          </a:solidFill>
          <a:ln>
            <a:noFill/>
          </a:ln>
        </p:spPr>
        <p:txBody>
          <a:bodyPr spcFirstLastPara="1">
            <a:noAutofit/>
          </a:bodyPr>
          <a:lstStyle>
            <a:lvl1pPr marL="359559" lvl="0" indent="-179779" algn="l">
              <a:spcBef>
                <a:spcPts val="0"/>
              </a:spcBef>
              <a:spcAft>
                <a:spcPts val="0"/>
              </a:spcAft>
              <a:buSzPts val="1400"/>
              <a:buNone/>
              <a:defRPr/>
            </a:lvl1pPr>
            <a:lvl2pPr marL="719116" lvl="1" indent="-292142" algn="l">
              <a:spcBef>
                <a:spcPts val="0"/>
              </a:spcBef>
              <a:spcAft>
                <a:spcPts val="0"/>
              </a:spcAft>
              <a:buSzPts val="2250"/>
              <a:buChar char="▪"/>
              <a:defRPr/>
            </a:lvl2pPr>
            <a:lvl3pPr marL="1078675" lvl="2" indent="-287646" algn="l">
              <a:spcBef>
                <a:spcPts val="0"/>
              </a:spcBef>
              <a:spcAft>
                <a:spcPts val="0"/>
              </a:spcAft>
              <a:buSzPts val="2160"/>
              <a:buChar char="–"/>
              <a:defRPr/>
            </a:lvl3pPr>
            <a:lvl4pPr marL="1438234" lvl="3" indent="-287646" algn="l">
              <a:spcBef>
                <a:spcPts val="0"/>
              </a:spcBef>
              <a:spcAft>
                <a:spcPts val="0"/>
              </a:spcAft>
              <a:buSzPts val="2160"/>
              <a:buChar char="▫"/>
              <a:defRPr/>
            </a:lvl4pPr>
            <a:lvl5pPr marL="1797795" lvl="4" indent="-259781" algn="l">
              <a:spcBef>
                <a:spcPts val="0"/>
              </a:spcBef>
              <a:spcAft>
                <a:spcPts val="0"/>
              </a:spcAft>
              <a:buSzPts val="1602"/>
              <a:buChar char="-"/>
              <a:defRPr/>
            </a:lvl5pPr>
            <a:lvl6pPr marL="2157352" lvl="5" indent="-259781" algn="l">
              <a:spcBef>
                <a:spcPts val="0"/>
              </a:spcBef>
              <a:spcAft>
                <a:spcPts val="0"/>
              </a:spcAft>
              <a:buSzPts val="1602"/>
              <a:buChar char="-"/>
              <a:defRPr/>
            </a:lvl6pPr>
            <a:lvl7pPr marL="2516910" lvl="6" indent="-259781" algn="l">
              <a:spcBef>
                <a:spcPts val="0"/>
              </a:spcBef>
              <a:spcAft>
                <a:spcPts val="0"/>
              </a:spcAft>
              <a:buSzPts val="1602"/>
              <a:buChar char="-"/>
              <a:defRPr/>
            </a:lvl7pPr>
            <a:lvl8pPr marL="2876470" lvl="7" indent="-259782" algn="l">
              <a:spcBef>
                <a:spcPts val="0"/>
              </a:spcBef>
              <a:spcAft>
                <a:spcPts val="0"/>
              </a:spcAft>
              <a:buSzPts val="1602"/>
              <a:buChar char="-"/>
              <a:defRPr/>
            </a:lvl8pPr>
            <a:lvl9pPr marL="3236028" lvl="8" indent="-259782" algn="l">
              <a:spcBef>
                <a:spcPts val="0"/>
              </a:spcBef>
              <a:spcAft>
                <a:spcPts val="0"/>
              </a:spcAft>
              <a:buSzPts val="1602"/>
              <a:buChar char="-"/>
              <a:defRPr/>
            </a:lvl9pPr>
          </a:lstStyle>
          <a:p>
            <a:endParaRPr/>
          </a:p>
        </p:txBody>
      </p:sp>
    </p:spTree>
    <p:extLst>
      <p:ext uri="{BB962C8B-B14F-4D97-AF65-F5344CB8AC3E}">
        <p14:creationId xmlns:p14="http://schemas.microsoft.com/office/powerpoint/2010/main" val="5527213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5952" y="24179"/>
            <a:ext cx="11740105" cy="237629"/>
          </a:xfrm>
          <a:prstGeom prst="rect">
            <a:avLst/>
          </a:prstGeom>
        </p:spPr>
        <p:txBody>
          <a:bodyPr/>
          <a:lstStyle/>
          <a:p>
            <a:r>
              <a:rPr lang="en-GB" dirty="0"/>
              <a:t>Click to edit Master title style</a:t>
            </a:r>
          </a:p>
        </p:txBody>
      </p:sp>
    </p:spTree>
    <p:extLst>
      <p:ext uri="{BB962C8B-B14F-4D97-AF65-F5344CB8AC3E}">
        <p14:creationId xmlns:p14="http://schemas.microsoft.com/office/powerpoint/2010/main" val="4065918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0995EB-B3BE-4B99-AA0C-8C1955B06F4C}" type="datetimeFigureOut">
              <a:rPr lang="en-US" smtClean="0"/>
              <a:t>10/29/2021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093-F9B7-4214-8268-71BBED71C33C}" type="slidenum">
              <a:rPr lang="en-US" smtClean="0"/>
              <a:t>‹#›</a:t>
            </a:fld>
            <a:endParaRPr lang="en-US"/>
          </a:p>
        </p:txBody>
      </p:sp>
    </p:spTree>
    <p:extLst>
      <p:ext uri="{BB962C8B-B14F-4D97-AF65-F5344CB8AC3E}">
        <p14:creationId xmlns:p14="http://schemas.microsoft.com/office/powerpoint/2010/main" val="22733205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6874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5" name="Title Placeholder 2"/>
          <p:cNvSpPr>
            <a:spLocks noGrp="1" noChangeArrowheads="1"/>
          </p:cNvSpPr>
          <p:nvPr>
            <p:ph type="title"/>
          </p:nvPr>
        </p:nvSpPr>
        <p:spPr bwMode="gray">
          <a:xfrm>
            <a:off x="225953" y="246205"/>
            <a:ext cx="11740106" cy="253687"/>
          </a:xfrm>
          <a:prstGeom prst="rect">
            <a:avLst/>
          </a:prstGeom>
          <a:noFill/>
          <a:ln>
            <a:noFill/>
          </a:ln>
          <a:effectLst/>
        </p:spPr>
        <p:txBody>
          <a:bodyPr/>
          <a:lstStyle/>
          <a:p>
            <a:pPr lvl="0"/>
            <a:r>
              <a:rPr lang="en-GB" noProof="0" dirty="0"/>
              <a:t>Click to edit Master title style</a:t>
            </a:r>
          </a:p>
        </p:txBody>
      </p:sp>
    </p:spTree>
    <p:extLst>
      <p:ext uri="{BB962C8B-B14F-4D97-AF65-F5344CB8AC3E}">
        <p14:creationId xmlns:p14="http://schemas.microsoft.com/office/powerpoint/2010/main" val="41560644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5952" y="24179"/>
            <a:ext cx="11740105" cy="237629"/>
          </a:xfrm>
          <a:prstGeom prst="rect">
            <a:avLst/>
          </a:prstGeom>
        </p:spPr>
        <p:txBody>
          <a:bodyPr/>
          <a:lstStyle/>
          <a:p>
            <a:r>
              <a:rPr lang="en-GB" dirty="0"/>
              <a:t>Click to edit Master title style</a:t>
            </a:r>
          </a:p>
        </p:txBody>
      </p:sp>
    </p:spTree>
    <p:extLst>
      <p:ext uri="{BB962C8B-B14F-4D97-AF65-F5344CB8AC3E}">
        <p14:creationId xmlns:p14="http://schemas.microsoft.com/office/powerpoint/2010/main" val="30192866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5952" y="24180"/>
            <a:ext cx="11740105" cy="237629"/>
          </a:xfrm>
          <a:prstGeom prst="rect">
            <a:avLst/>
          </a:prstGeom>
        </p:spPr>
        <p:txBody>
          <a:bodyPr/>
          <a:lstStyle/>
          <a:p>
            <a:r>
              <a:rPr lang="en-GB" dirty="0"/>
              <a:t>Click to edit Master title style</a:t>
            </a:r>
          </a:p>
        </p:txBody>
      </p:sp>
    </p:spTree>
    <p:extLst>
      <p:ext uri="{BB962C8B-B14F-4D97-AF65-F5344CB8AC3E}">
        <p14:creationId xmlns:p14="http://schemas.microsoft.com/office/powerpoint/2010/main" val="14549163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2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8919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5952" y="24179"/>
            <a:ext cx="11740105" cy="237629"/>
          </a:xfrm>
          <a:prstGeom prst="rect">
            <a:avLst/>
          </a:prstGeom>
        </p:spPr>
        <p:txBody>
          <a:bodyPr/>
          <a:lstStyle/>
          <a:p>
            <a:r>
              <a:rPr lang="en-GB" dirty="0"/>
              <a:t>Click to edit Master title style</a:t>
            </a:r>
          </a:p>
        </p:txBody>
      </p:sp>
    </p:spTree>
    <p:extLst>
      <p:ext uri="{BB962C8B-B14F-4D97-AF65-F5344CB8AC3E}">
        <p14:creationId xmlns:p14="http://schemas.microsoft.com/office/powerpoint/2010/main" val="18595222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5952" y="24180"/>
            <a:ext cx="11740105" cy="237629"/>
          </a:xfrm>
          <a:prstGeom prst="rect">
            <a:avLst/>
          </a:prstGeom>
        </p:spPr>
        <p:txBody>
          <a:bodyPr/>
          <a:lstStyle/>
          <a:p>
            <a:r>
              <a:rPr lang="en-GB" dirty="0"/>
              <a:t>Click to edit Master title style</a:t>
            </a:r>
          </a:p>
        </p:txBody>
      </p:sp>
    </p:spTree>
    <p:extLst>
      <p:ext uri="{BB962C8B-B14F-4D97-AF65-F5344CB8AC3E}">
        <p14:creationId xmlns:p14="http://schemas.microsoft.com/office/powerpoint/2010/main" val="2584769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2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3235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0995EB-B3BE-4B99-AA0C-8C1955B06F4C}" type="datetimeFigureOut">
              <a:rPr lang="en-US" smtClean="0"/>
              <a:t>10/29/2021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093-F9B7-4214-8268-71BBED71C33C}" type="slidenum">
              <a:rPr lang="en-US" smtClean="0"/>
              <a:t>‹#›</a:t>
            </a:fld>
            <a:endParaRPr lang="en-US"/>
          </a:p>
        </p:txBody>
      </p:sp>
    </p:spTree>
    <p:extLst>
      <p:ext uri="{BB962C8B-B14F-4D97-AF65-F5344CB8AC3E}">
        <p14:creationId xmlns:p14="http://schemas.microsoft.com/office/powerpoint/2010/main" val="115995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995EB-B3BE-4B99-AA0C-8C1955B06F4C}" type="datetimeFigureOut">
              <a:rPr lang="en-US" smtClean="0"/>
              <a:t>10/29/2021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72D093-F9B7-4214-8268-71BBED71C33C}" type="slidenum">
              <a:rPr lang="en-US" smtClean="0"/>
              <a:t>‹#›</a:t>
            </a:fld>
            <a:endParaRPr lang="en-US"/>
          </a:p>
        </p:txBody>
      </p:sp>
    </p:spTree>
    <p:extLst>
      <p:ext uri="{BB962C8B-B14F-4D97-AF65-F5344CB8AC3E}">
        <p14:creationId xmlns:p14="http://schemas.microsoft.com/office/powerpoint/2010/main" val="1734099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0995EB-B3BE-4B99-AA0C-8C1955B06F4C}"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093-F9B7-4214-8268-71BBED71C33C}" type="slidenum">
              <a:rPr lang="en-US" smtClean="0"/>
              <a:t>‹#›</a:t>
            </a:fld>
            <a:endParaRPr lang="en-US"/>
          </a:p>
        </p:txBody>
      </p:sp>
    </p:spTree>
    <p:extLst>
      <p:ext uri="{BB962C8B-B14F-4D97-AF65-F5344CB8AC3E}">
        <p14:creationId xmlns:p14="http://schemas.microsoft.com/office/powerpoint/2010/main" val="1866201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0995EB-B3BE-4B99-AA0C-8C1955B06F4C}"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093-F9B7-4214-8268-71BBED71C33C}" type="slidenum">
              <a:rPr lang="en-US" smtClean="0"/>
              <a:t>‹#›</a:t>
            </a:fld>
            <a:endParaRPr lang="en-US"/>
          </a:p>
        </p:txBody>
      </p:sp>
    </p:spTree>
    <p:extLst>
      <p:ext uri="{BB962C8B-B14F-4D97-AF65-F5344CB8AC3E}">
        <p14:creationId xmlns:p14="http://schemas.microsoft.com/office/powerpoint/2010/main" val="2222374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tags" Target="../tags/tag8.xml"/><Relationship Id="rId18" Type="http://schemas.openxmlformats.org/officeDocument/2006/relationships/tags" Target="../tags/tag13.xml"/><Relationship Id="rId26" Type="http://schemas.openxmlformats.org/officeDocument/2006/relationships/image" Target="../media/image1.emf"/><Relationship Id="rId3" Type="http://schemas.openxmlformats.org/officeDocument/2006/relationships/slideLayout" Target="../slideLayouts/slideLayout22.xml"/><Relationship Id="rId21" Type="http://schemas.openxmlformats.org/officeDocument/2006/relationships/tags" Target="../tags/tag16.xml"/><Relationship Id="rId7" Type="http://schemas.openxmlformats.org/officeDocument/2006/relationships/tags" Target="../tags/tag2.xml"/><Relationship Id="rId12" Type="http://schemas.openxmlformats.org/officeDocument/2006/relationships/tags" Target="../tags/tag7.xml"/><Relationship Id="rId17" Type="http://schemas.openxmlformats.org/officeDocument/2006/relationships/tags" Target="../tags/tag12.xml"/><Relationship Id="rId25" Type="http://schemas.openxmlformats.org/officeDocument/2006/relationships/oleObject" Target="../embeddings/oleObject1.bin"/><Relationship Id="rId2" Type="http://schemas.openxmlformats.org/officeDocument/2006/relationships/slideLayout" Target="../slideLayouts/slideLayout21.xml"/><Relationship Id="rId16" Type="http://schemas.openxmlformats.org/officeDocument/2006/relationships/tags" Target="../tags/tag11.xml"/><Relationship Id="rId20" Type="http://schemas.openxmlformats.org/officeDocument/2006/relationships/tags" Target="../tags/tag15.xml"/><Relationship Id="rId1" Type="http://schemas.openxmlformats.org/officeDocument/2006/relationships/slideLayout" Target="../slideLayouts/slideLayout20.xml"/><Relationship Id="rId6" Type="http://schemas.openxmlformats.org/officeDocument/2006/relationships/tags" Target="../tags/tag1.xml"/><Relationship Id="rId11" Type="http://schemas.openxmlformats.org/officeDocument/2006/relationships/tags" Target="../tags/tag6.xml"/><Relationship Id="rId24" Type="http://schemas.openxmlformats.org/officeDocument/2006/relationships/tags" Target="../tags/tag19.xml"/><Relationship Id="rId5" Type="http://schemas.openxmlformats.org/officeDocument/2006/relationships/vmlDrawing" Target="../drawings/vmlDrawing1.vml"/><Relationship Id="rId15" Type="http://schemas.openxmlformats.org/officeDocument/2006/relationships/tags" Target="../tags/tag10.xml"/><Relationship Id="rId23" Type="http://schemas.openxmlformats.org/officeDocument/2006/relationships/tags" Target="../tags/tag18.xml"/><Relationship Id="rId10" Type="http://schemas.openxmlformats.org/officeDocument/2006/relationships/tags" Target="../tags/tag5.xml"/><Relationship Id="rId19" Type="http://schemas.openxmlformats.org/officeDocument/2006/relationships/tags" Target="../tags/tag14.xml"/><Relationship Id="rId4" Type="http://schemas.openxmlformats.org/officeDocument/2006/relationships/theme" Target="../theme/theme3.xml"/><Relationship Id="rId9" Type="http://schemas.openxmlformats.org/officeDocument/2006/relationships/tags" Target="../tags/tag4.xml"/><Relationship Id="rId14" Type="http://schemas.openxmlformats.org/officeDocument/2006/relationships/tags" Target="../tags/tag9.xml"/><Relationship Id="rId22" Type="http://schemas.openxmlformats.org/officeDocument/2006/relationships/tags" Target="../tags/tag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oleObject" Target="../embeddings/oleObject1.bin"/><Relationship Id="rId3" Type="http://schemas.openxmlformats.org/officeDocument/2006/relationships/slideLayout" Target="../slideLayouts/slideLayout37.xml"/><Relationship Id="rId21" Type="http://schemas.openxmlformats.org/officeDocument/2006/relationships/tags" Target="../tags/tag34.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tags" Target="../tags/tag38.xml"/><Relationship Id="rId2" Type="http://schemas.openxmlformats.org/officeDocument/2006/relationships/slideLayout" Target="../slideLayouts/slideLayout36.xml"/><Relationship Id="rId16" Type="http://schemas.openxmlformats.org/officeDocument/2006/relationships/tags" Target="../tags/tag29.xml"/><Relationship Id="rId20" Type="http://schemas.openxmlformats.org/officeDocument/2006/relationships/tags" Target="../tags/tag33.xml"/><Relationship Id="rId1" Type="http://schemas.openxmlformats.org/officeDocument/2006/relationships/slideLayout" Target="../slideLayouts/slideLayout35.xml"/><Relationship Id="rId6" Type="http://schemas.openxmlformats.org/officeDocument/2006/relationships/vmlDrawing" Target="../drawings/vmlDrawing2.vml"/><Relationship Id="rId11" Type="http://schemas.openxmlformats.org/officeDocument/2006/relationships/tags" Target="../tags/tag24.xml"/><Relationship Id="rId24" Type="http://schemas.openxmlformats.org/officeDocument/2006/relationships/tags" Target="../tags/tag37.xml"/><Relationship Id="rId5" Type="http://schemas.openxmlformats.org/officeDocument/2006/relationships/theme" Target="../theme/theme5.xml"/><Relationship Id="rId15" Type="http://schemas.openxmlformats.org/officeDocument/2006/relationships/tags" Target="../tags/tag28.xml"/><Relationship Id="rId23" Type="http://schemas.openxmlformats.org/officeDocument/2006/relationships/tags" Target="../tags/tag36.xml"/><Relationship Id="rId10" Type="http://schemas.openxmlformats.org/officeDocument/2006/relationships/tags" Target="../tags/tag23.xml"/><Relationship Id="rId19" Type="http://schemas.openxmlformats.org/officeDocument/2006/relationships/tags" Target="../tags/tag32.xml"/><Relationship Id="rId4" Type="http://schemas.openxmlformats.org/officeDocument/2006/relationships/slideLayout" Target="../slideLayouts/slideLayout38.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tags" Target="../tags/tag49.xml"/><Relationship Id="rId26" Type="http://schemas.openxmlformats.org/officeDocument/2006/relationships/tags" Target="../tags/tag57.xml"/><Relationship Id="rId3" Type="http://schemas.openxmlformats.org/officeDocument/2006/relationships/slideLayout" Target="../slideLayouts/slideLayout41.xml"/><Relationship Id="rId21" Type="http://schemas.openxmlformats.org/officeDocument/2006/relationships/tags" Target="../tags/tag52.xml"/><Relationship Id="rId7" Type="http://schemas.openxmlformats.org/officeDocument/2006/relationships/vmlDrawing" Target="../drawings/vmlDrawing3.vml"/><Relationship Id="rId12" Type="http://schemas.openxmlformats.org/officeDocument/2006/relationships/tags" Target="../tags/tag43.xml"/><Relationship Id="rId17" Type="http://schemas.openxmlformats.org/officeDocument/2006/relationships/tags" Target="../tags/tag48.xml"/><Relationship Id="rId25" Type="http://schemas.openxmlformats.org/officeDocument/2006/relationships/tags" Target="../tags/tag56.xml"/><Relationship Id="rId2" Type="http://schemas.openxmlformats.org/officeDocument/2006/relationships/slideLayout" Target="../slideLayouts/slideLayout40.xml"/><Relationship Id="rId16" Type="http://schemas.openxmlformats.org/officeDocument/2006/relationships/tags" Target="../tags/tag47.xml"/><Relationship Id="rId20" Type="http://schemas.openxmlformats.org/officeDocument/2006/relationships/tags" Target="../tags/tag51.xml"/><Relationship Id="rId1" Type="http://schemas.openxmlformats.org/officeDocument/2006/relationships/slideLayout" Target="../slideLayouts/slideLayout39.xml"/><Relationship Id="rId6" Type="http://schemas.openxmlformats.org/officeDocument/2006/relationships/theme" Target="../theme/theme6.xml"/><Relationship Id="rId11" Type="http://schemas.openxmlformats.org/officeDocument/2006/relationships/tags" Target="../tags/tag42.xml"/><Relationship Id="rId24" Type="http://schemas.openxmlformats.org/officeDocument/2006/relationships/tags" Target="../tags/tag55.xml"/><Relationship Id="rId5" Type="http://schemas.openxmlformats.org/officeDocument/2006/relationships/slideLayout" Target="../slideLayouts/slideLayout43.xml"/><Relationship Id="rId15" Type="http://schemas.openxmlformats.org/officeDocument/2006/relationships/tags" Target="../tags/tag46.xml"/><Relationship Id="rId23" Type="http://schemas.openxmlformats.org/officeDocument/2006/relationships/tags" Target="../tags/tag54.xml"/><Relationship Id="rId28" Type="http://schemas.openxmlformats.org/officeDocument/2006/relationships/image" Target="../media/image1.emf"/><Relationship Id="rId10" Type="http://schemas.openxmlformats.org/officeDocument/2006/relationships/tags" Target="../tags/tag41.xml"/><Relationship Id="rId19" Type="http://schemas.openxmlformats.org/officeDocument/2006/relationships/tags" Target="../tags/tag50.xml"/><Relationship Id="rId4" Type="http://schemas.openxmlformats.org/officeDocument/2006/relationships/slideLayout" Target="../slideLayouts/slideLayout42.xml"/><Relationship Id="rId9" Type="http://schemas.openxmlformats.org/officeDocument/2006/relationships/tags" Target="../tags/tag40.xml"/><Relationship Id="rId14" Type="http://schemas.openxmlformats.org/officeDocument/2006/relationships/tags" Target="../tags/tag45.xml"/><Relationship Id="rId22" Type="http://schemas.openxmlformats.org/officeDocument/2006/relationships/tags" Target="../tags/tag53.xml"/><Relationship Id="rId27" Type="http://schemas.openxmlformats.org/officeDocument/2006/relationships/oleObject" Target="../embeddings/oleObject2.bin"/></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7.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995EB-B3BE-4B99-AA0C-8C1955B06F4C}" type="datetimeFigureOut">
              <a:rPr lang="en-US" smtClean="0"/>
              <a:t>10/29/2021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2D093-F9B7-4214-8268-71BBED71C33C}" type="slidenum">
              <a:rPr lang="en-US" smtClean="0"/>
              <a:t>‹#›</a:t>
            </a:fld>
            <a:endParaRPr lang="en-US"/>
          </a:p>
        </p:txBody>
      </p:sp>
    </p:spTree>
    <p:extLst>
      <p:ext uri="{BB962C8B-B14F-4D97-AF65-F5344CB8AC3E}">
        <p14:creationId xmlns:p14="http://schemas.microsoft.com/office/powerpoint/2010/main" val="1573979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Google Shape;10;p1">
            <a:extLst>
              <a:ext uri="{FF2B5EF4-FFF2-40B4-BE49-F238E27FC236}">
                <a16:creationId xmlns:a16="http://schemas.microsoft.com/office/drawing/2014/main" id="{6DED2944-97D8-44E5-AF1D-56C1E4518B61}"/>
              </a:ext>
            </a:extLst>
          </p:cNvPr>
          <p:cNvSpPr txBox="1">
            <a:spLocks noGrp="1"/>
          </p:cNvSpPr>
          <p:nvPr>
            <p:ph type="body" idx="1"/>
          </p:nvPr>
        </p:nvSpPr>
        <p:spPr bwMode="auto">
          <a:xfrm>
            <a:off x="1977572" y="1991180"/>
            <a:ext cx="5851072" cy="25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a:sym typeface="Arial" panose="020B0604020202020204" pitchFamily="34" charset="0"/>
            </a:endParaRPr>
          </a:p>
        </p:txBody>
      </p:sp>
      <p:sp>
        <p:nvSpPr>
          <p:cNvPr id="9219" name="Google Shape;11;p1">
            <a:extLst>
              <a:ext uri="{FF2B5EF4-FFF2-40B4-BE49-F238E27FC236}">
                <a16:creationId xmlns:a16="http://schemas.microsoft.com/office/drawing/2014/main" id="{F6B3DC8E-D7EE-4EC5-BA71-248B62DF3279}"/>
              </a:ext>
            </a:extLst>
          </p:cNvPr>
          <p:cNvSpPr txBox="1">
            <a:spLocks noGrp="1"/>
          </p:cNvSpPr>
          <p:nvPr>
            <p:ph type="title"/>
          </p:nvPr>
        </p:nvSpPr>
        <p:spPr bwMode="auto">
          <a:xfrm>
            <a:off x="161775" y="234725"/>
            <a:ext cx="11724821" cy="29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a:sym typeface="Arial" panose="020B0604020202020204" pitchFamily="34" charset="0"/>
            </a:endParaRPr>
          </a:p>
        </p:txBody>
      </p:sp>
    </p:spTree>
    <p:extLst>
      <p:ext uri="{BB962C8B-B14F-4D97-AF65-F5344CB8AC3E}">
        <p14:creationId xmlns:p14="http://schemas.microsoft.com/office/powerpoint/2010/main" val="2303036437"/>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055">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055">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055">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055">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055">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055">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055">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055">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055">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055">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6146" name="Object 1" hidden="1">
            <a:extLst>
              <a:ext uri="{FF2B5EF4-FFF2-40B4-BE49-F238E27FC236}">
                <a16:creationId xmlns:a16="http://schemas.microsoft.com/office/drawing/2014/main" id="{603FB227-A62E-4AE4-8EA3-655081D21848}"/>
              </a:ext>
            </a:extLst>
          </p:cNvPr>
          <p:cNvGraphicFramePr>
            <a:graphicFrameLocks noChangeAspect="1"/>
          </p:cNvGraphicFramePr>
          <p:nvPr>
            <p:custDataLst>
              <p:tags r:id="rId6"/>
            </p:custDataLst>
          </p:nvPr>
        </p:nvGraphicFramePr>
        <p:xfrm>
          <a:off x="2" y="1"/>
          <a:ext cx="216877" cy="161925"/>
        </p:xfrm>
        <a:graphic>
          <a:graphicData uri="http://schemas.openxmlformats.org/presentationml/2006/ole">
            <mc:AlternateContent xmlns:mc="http://schemas.openxmlformats.org/markup-compatibility/2006">
              <mc:Choice xmlns:v="urn:schemas-microsoft-com:vml" Requires="v">
                <p:oleObj spid="_x0000_s1026" name="think-cell Slide" r:id="rId25" imgW="360" imgH="360" progId="TCLayout.ActiveDocument.1">
                  <p:embed/>
                </p:oleObj>
              </mc:Choice>
              <mc:Fallback>
                <p:oleObj name="think-cell Slide" r:id="rId25" imgW="360" imgH="360" progId="TCLayout.ActiveDocument.1">
                  <p:embed/>
                  <p:pic>
                    <p:nvPicPr>
                      <p:cNvPr id="6146" name="Object 1" hidden="1">
                        <a:extLst>
                          <a:ext uri="{FF2B5EF4-FFF2-40B4-BE49-F238E27FC236}">
                            <a16:creationId xmlns:a16="http://schemas.microsoft.com/office/drawing/2014/main" id="{603FB227-A62E-4AE4-8EA3-655081D21848}"/>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 y="1"/>
                        <a:ext cx="216877"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7" name="Rectangle 286">
            <a:extLst>
              <a:ext uri="{FF2B5EF4-FFF2-40B4-BE49-F238E27FC236}">
                <a16:creationId xmlns:a16="http://schemas.microsoft.com/office/drawing/2014/main" id="{322AC66F-1992-4429-B61A-29BBE268945F}"/>
              </a:ext>
            </a:extLst>
          </p:cNvPr>
          <p:cNvSpPr>
            <a:spLocks noGrp="1" noChangeArrowheads="1"/>
          </p:cNvSpPr>
          <p:nvPr>
            <p:ph type="body" idx="1"/>
          </p:nvPr>
        </p:nvSpPr>
        <p:spPr bwMode="auto">
          <a:xfrm>
            <a:off x="1977293" y="1990726"/>
            <a:ext cx="5851770" cy="120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ltLang="en-GB"/>
              <a:t>Click to edit Master text styles</a:t>
            </a:r>
          </a:p>
          <a:p>
            <a:pPr lvl="1"/>
            <a:r>
              <a:rPr lang="en-GB" altLang="en-GB"/>
              <a:t>Second level</a:t>
            </a:r>
          </a:p>
          <a:p>
            <a:pPr lvl="2"/>
            <a:r>
              <a:rPr lang="en-GB" altLang="en-GB"/>
              <a:t>Third level</a:t>
            </a:r>
          </a:p>
          <a:p>
            <a:pPr lvl="3"/>
            <a:r>
              <a:rPr lang="en-GB" altLang="en-GB"/>
              <a:t>Fourth level</a:t>
            </a:r>
          </a:p>
          <a:p>
            <a:pPr lvl="4"/>
            <a:r>
              <a:rPr lang="en-GB" altLang="en-GB"/>
              <a:t>Fifth level</a:t>
            </a:r>
          </a:p>
        </p:txBody>
      </p:sp>
      <p:sp>
        <p:nvSpPr>
          <p:cNvPr id="6148" name="Title Placeholder 2">
            <a:extLst>
              <a:ext uri="{FF2B5EF4-FFF2-40B4-BE49-F238E27FC236}">
                <a16:creationId xmlns:a16="http://schemas.microsoft.com/office/drawing/2014/main" id="{76D1E0D2-7AE3-47F8-91F8-EBBF6CEA03A3}"/>
              </a:ext>
            </a:extLst>
          </p:cNvPr>
          <p:cNvSpPr>
            <a:spLocks noGrp="1" noChangeArrowheads="1"/>
          </p:cNvSpPr>
          <p:nvPr>
            <p:ph type="title"/>
          </p:nvPr>
        </p:nvSpPr>
        <p:spPr bwMode="auto">
          <a:xfrm>
            <a:off x="226647" y="246063"/>
            <a:ext cx="11738708" cy="28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ltLang="en-GB"/>
              <a:t>Click to edit Master title style</a:t>
            </a:r>
          </a:p>
        </p:txBody>
      </p:sp>
      <p:sp>
        <p:nvSpPr>
          <p:cNvPr id="6149" name="McK 1. On-page tracker" hidden="1">
            <a:extLst>
              <a:ext uri="{FF2B5EF4-FFF2-40B4-BE49-F238E27FC236}">
                <a16:creationId xmlns:a16="http://schemas.microsoft.com/office/drawing/2014/main" id="{01173FB4-167D-40CF-A009-6CEB336D1195}"/>
              </a:ext>
            </a:extLst>
          </p:cNvPr>
          <p:cNvSpPr>
            <a:spLocks noChangeArrowheads="1"/>
          </p:cNvSpPr>
          <p:nvPr/>
        </p:nvSpPr>
        <p:spPr bwMode="auto">
          <a:xfrm>
            <a:off x="226646" y="26988"/>
            <a:ext cx="859210" cy="215444"/>
          </a:xfrm>
          <a:prstGeom prst="rect">
            <a:avLst/>
          </a:prstGeom>
          <a:noFill/>
          <a:ln>
            <a:noFill/>
          </a:ln>
          <a:effectLst/>
        </p:spPr>
        <p:txBody>
          <a:bodyPr wrap="none" lIns="0" tIns="0" rIns="0" bIns="0">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r>
              <a:rPr lang="en-GB" altLang="en-NG" sz="1400">
                <a:solidFill>
                  <a:srgbClr val="808080"/>
                </a:solidFill>
                <a:latin typeface="Arial" panose="020B0604020202020204" pitchFamily="34" charset="0"/>
              </a:rPr>
              <a:t>TRACKER</a:t>
            </a:r>
          </a:p>
        </p:txBody>
      </p:sp>
      <p:sp>
        <p:nvSpPr>
          <p:cNvPr id="11" name="McK 3. Unit of measure" hidden="1">
            <a:extLst>
              <a:ext uri="{FF2B5EF4-FFF2-40B4-BE49-F238E27FC236}">
                <a16:creationId xmlns:a16="http://schemas.microsoft.com/office/drawing/2014/main" id="{724070F9-A61B-4575-8D2E-337949C8997E}"/>
              </a:ext>
            </a:extLst>
          </p:cNvPr>
          <p:cNvSpPr txBox="1">
            <a:spLocks noChangeArrowheads="1"/>
          </p:cNvSpPr>
          <p:nvPr/>
        </p:nvSpPr>
        <p:spPr bwMode="auto">
          <a:xfrm>
            <a:off x="226647" y="542925"/>
            <a:ext cx="11738708" cy="246221"/>
          </a:xfrm>
          <a:prstGeom prst="rect">
            <a:avLst/>
          </a:prstGeom>
          <a:noFill/>
          <a:ln>
            <a:noFill/>
          </a:ln>
          <a:effec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GB" sz="1600" dirty="0">
                <a:solidFill>
                  <a:srgbClr val="808080"/>
                </a:solidFill>
                <a:latin typeface="Arial"/>
                <a:cs typeface="Arial" charset="0"/>
              </a:rPr>
              <a:t>Unit of measure</a:t>
            </a:r>
          </a:p>
        </p:txBody>
      </p:sp>
      <p:grpSp>
        <p:nvGrpSpPr>
          <p:cNvPr id="6151" name="McK Slide Elements" hidden="1">
            <a:extLst>
              <a:ext uri="{FF2B5EF4-FFF2-40B4-BE49-F238E27FC236}">
                <a16:creationId xmlns:a16="http://schemas.microsoft.com/office/drawing/2014/main" id="{359D0588-0A2A-4339-8577-C681B55D4762}"/>
              </a:ext>
            </a:extLst>
          </p:cNvPr>
          <p:cNvGrpSpPr>
            <a:grpSpLocks/>
          </p:cNvGrpSpPr>
          <p:nvPr/>
        </p:nvGrpSpPr>
        <p:grpSpPr bwMode="auto">
          <a:xfrm>
            <a:off x="226646" y="6312144"/>
            <a:ext cx="10093570" cy="409332"/>
            <a:chOff x="75" y="3897"/>
            <a:chExt cx="644" cy="253"/>
          </a:xfrm>
        </p:grpSpPr>
        <p:sp>
          <p:nvSpPr>
            <p:cNvPr id="13" name="McK 4. Footnote">
              <a:extLst>
                <a:ext uri="{FF2B5EF4-FFF2-40B4-BE49-F238E27FC236}">
                  <a16:creationId xmlns:a16="http://schemas.microsoft.com/office/drawing/2014/main" id="{9292A491-E55F-4EFA-991F-401161B61ED1}"/>
                </a:ext>
              </a:extLst>
            </p:cNvPr>
            <p:cNvSpPr txBox="1">
              <a:spLocks noChangeArrowheads="1"/>
            </p:cNvSpPr>
            <p:nvPr/>
          </p:nvSpPr>
          <p:spPr bwMode="auto">
            <a:xfrm>
              <a:off x="75" y="3897"/>
              <a:ext cx="644" cy="95"/>
            </a:xfrm>
            <a:prstGeom prst="rect">
              <a:avLst/>
            </a:prstGeom>
            <a:noFill/>
            <a:ln>
              <a:noFill/>
            </a:ln>
            <a:effec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GB" sz="1000" dirty="0">
                  <a:solidFill>
                    <a:srgbClr val="000000"/>
                  </a:solidFill>
                  <a:latin typeface="Arial"/>
                  <a:cs typeface="Arial" charset="0"/>
                </a:rPr>
                <a:t>1 Footnote</a:t>
              </a:r>
            </a:p>
          </p:txBody>
        </p:sp>
        <p:sp>
          <p:nvSpPr>
            <p:cNvPr id="6201" name="McK 5. Source">
              <a:extLst>
                <a:ext uri="{FF2B5EF4-FFF2-40B4-BE49-F238E27FC236}">
                  <a16:creationId xmlns:a16="http://schemas.microsoft.com/office/drawing/2014/main" id="{DB397870-C57C-4540-B3AB-873A93DECE30}"/>
                </a:ext>
              </a:extLst>
            </p:cNvPr>
            <p:cNvSpPr>
              <a:spLocks noChangeArrowheads="1"/>
            </p:cNvSpPr>
            <p:nvPr/>
          </p:nvSpPr>
          <p:spPr bwMode="auto">
            <a:xfrm>
              <a:off x="75" y="4055"/>
              <a:ext cx="644" cy="95"/>
            </a:xfrm>
            <a:prstGeom prst="rect">
              <a:avLst/>
            </a:prstGeom>
            <a:noFill/>
            <a:ln>
              <a:noFill/>
            </a:ln>
            <a:effectLst/>
          </p:spPr>
          <p:txBody>
            <a:bodyPr lIns="0" tIns="0" rIns="0" bIns="0" anchor="b">
              <a:spAutoFit/>
            </a:bodyPr>
            <a:lstStyle>
              <a:lvl1pPr marL="479425" indent="-479425" defTabSz="912813" eaLnBrk="0" hangingPunct="0">
                <a:tabLst>
                  <a:tab pos="474663" algn="l"/>
                </a:tabLst>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tabLst>
                  <a:tab pos="474663" algn="l"/>
                </a:tabLst>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tabLst>
                  <a:tab pos="474663" algn="l"/>
                </a:tabLst>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tabLst>
                  <a:tab pos="474663" algn="l"/>
                </a:tabLst>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tabLst>
                  <a:tab pos="474663" algn="l"/>
                </a:tabLst>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tabLst>
                  <a:tab pos="474663" algn="l"/>
                </a:tabLs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tabLst>
                  <a:tab pos="474663" algn="l"/>
                </a:tabLs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tabLst>
                  <a:tab pos="474663" algn="l"/>
                </a:tabLs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tabLst>
                  <a:tab pos="474663" algn="l"/>
                </a:tabLst>
                <a:defRPr>
                  <a:solidFill>
                    <a:schemeClr val="tx1"/>
                  </a:solidFill>
                  <a:latin typeface="Century Gothic" panose="020B0502020202020204" pitchFamily="34" charset="0"/>
                  <a:cs typeface="Arial" panose="020B0604020202020204" pitchFamily="34" charset="0"/>
                </a:defRPr>
              </a:lvl9pPr>
            </a:lstStyle>
            <a:p>
              <a:pPr eaLnBrk="1" hangingPunct="1">
                <a:defRPr/>
              </a:pPr>
              <a:r>
                <a:rPr lang="en-GB" altLang="en-NG" sz="1000">
                  <a:solidFill>
                    <a:srgbClr val="000000"/>
                  </a:solidFill>
                  <a:latin typeface="Arial" panose="020B0604020202020204" pitchFamily="34" charset="0"/>
                </a:rPr>
                <a:t>Source: NNPC steer-co decisions; team analysis</a:t>
              </a:r>
            </a:p>
          </p:txBody>
        </p:sp>
      </p:grpSp>
      <p:grpSp>
        <p:nvGrpSpPr>
          <p:cNvPr id="6152" name="ACET" hidden="1">
            <a:extLst>
              <a:ext uri="{FF2B5EF4-FFF2-40B4-BE49-F238E27FC236}">
                <a16:creationId xmlns:a16="http://schemas.microsoft.com/office/drawing/2014/main" id="{FDCDE0E8-6D39-4CFE-95F4-732F98CCEE98}"/>
              </a:ext>
            </a:extLst>
          </p:cNvPr>
          <p:cNvGrpSpPr>
            <a:grpSpLocks/>
          </p:cNvGrpSpPr>
          <p:nvPr/>
        </p:nvGrpSpPr>
        <p:grpSpPr bwMode="auto">
          <a:xfrm>
            <a:off x="1977293" y="1416749"/>
            <a:ext cx="5799015" cy="510476"/>
            <a:chOff x="915" y="714"/>
            <a:chExt cx="2686" cy="316"/>
          </a:xfrm>
        </p:grpSpPr>
        <p:cxnSp>
          <p:nvCxnSpPr>
            <p:cNvPr id="6198" name="AutoShape 249">
              <a:extLst>
                <a:ext uri="{FF2B5EF4-FFF2-40B4-BE49-F238E27FC236}">
                  <a16:creationId xmlns:a16="http://schemas.microsoft.com/office/drawing/2014/main" id="{4F2DA368-A3E3-4656-B4E4-431A6F2B9F58}"/>
                </a:ext>
              </a:extLst>
            </p:cNvPr>
            <p:cNvCxnSpPr>
              <a:cxnSpLocks noChangeShapeType="1"/>
              <a:stCxn id="6199" idx="4"/>
              <a:endCxn id="6199"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99" name="AutoShape 250">
              <a:extLst>
                <a:ext uri="{FF2B5EF4-FFF2-40B4-BE49-F238E27FC236}">
                  <a16:creationId xmlns:a16="http://schemas.microsoft.com/office/drawing/2014/main" id="{37018771-EA31-4E76-9C30-8F914388216C}"/>
                </a:ext>
              </a:extLst>
            </p:cNvPr>
            <p:cNvSpPr>
              <a:spLocks noChangeArrowheads="1"/>
            </p:cNvSpPr>
            <p:nvPr/>
          </p:nvSpPr>
          <p:spPr bwMode="auto">
            <a:xfrm>
              <a:off x="915" y="714"/>
              <a:ext cx="2686" cy="316"/>
            </a:xfrm>
            <a:prstGeom prst="leftRightArrow">
              <a:avLst>
                <a:gd name="adj1" fmla="val 100000"/>
                <a:gd name="adj2" fmla="val 0"/>
              </a:avLst>
            </a:prstGeom>
            <a:noFill/>
            <a:ln>
              <a:noFill/>
            </a:ln>
            <a:effectLst/>
          </p:spPr>
          <p:txBody>
            <a:bodyPr lIns="0" tIns="0" rIns="0" bIns="18288" anchor="b">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r>
                <a:rPr lang="en-GB" altLang="en-NG" sz="1600" b="1">
                  <a:solidFill>
                    <a:srgbClr val="000000"/>
                  </a:solidFill>
                  <a:latin typeface="Arial" panose="020B0604020202020204" pitchFamily="34" charset="0"/>
                </a:rPr>
                <a:t>Title</a:t>
              </a:r>
            </a:p>
            <a:p>
              <a:pPr eaLnBrk="1" hangingPunct="1">
                <a:defRPr/>
              </a:pPr>
              <a:r>
                <a:rPr lang="en-GB" altLang="en-NG" sz="1600">
                  <a:solidFill>
                    <a:srgbClr val="808080"/>
                  </a:solidFill>
                  <a:latin typeface="Arial" panose="020B0604020202020204" pitchFamily="34" charset="0"/>
                </a:rPr>
                <a:t>Unit of measure</a:t>
              </a:r>
            </a:p>
          </p:txBody>
        </p:sp>
      </p:grpSp>
      <p:grpSp>
        <p:nvGrpSpPr>
          <p:cNvPr id="6153" name="LegendBoxes" hidden="1">
            <a:extLst>
              <a:ext uri="{FF2B5EF4-FFF2-40B4-BE49-F238E27FC236}">
                <a16:creationId xmlns:a16="http://schemas.microsoft.com/office/drawing/2014/main" id="{04083606-798D-4ADA-A336-2E257BE7A6FA}"/>
              </a:ext>
            </a:extLst>
          </p:cNvPr>
          <p:cNvGrpSpPr>
            <a:grpSpLocks/>
          </p:cNvGrpSpPr>
          <p:nvPr/>
        </p:nvGrpSpPr>
        <p:grpSpPr bwMode="auto">
          <a:xfrm>
            <a:off x="10925903" y="293688"/>
            <a:ext cx="856275" cy="1012525"/>
            <a:chOff x="4936" y="176"/>
            <a:chExt cx="396" cy="626"/>
          </a:xfrm>
        </p:grpSpPr>
        <p:sp>
          <p:nvSpPr>
            <p:cNvPr id="6190" name="Legend1">
              <a:extLst>
                <a:ext uri="{FF2B5EF4-FFF2-40B4-BE49-F238E27FC236}">
                  <a16:creationId xmlns:a16="http://schemas.microsoft.com/office/drawing/2014/main" id="{EC4B1BFC-D641-460A-80A7-013A96E2B51D}"/>
                </a:ext>
              </a:extLst>
            </p:cNvPr>
            <p:cNvSpPr>
              <a:spLocks noChangeArrowheads="1"/>
            </p:cNvSpPr>
            <p:nvPr/>
          </p:nvSpPr>
          <p:spPr bwMode="auto">
            <a:xfrm>
              <a:off x="5096" y="176"/>
              <a:ext cx="236" cy="114"/>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200">
                  <a:solidFill>
                    <a:srgbClr val="000000"/>
                  </a:solidFill>
                  <a:latin typeface="Arial" panose="020B0604020202020204" pitchFamily="34" charset="0"/>
                </a:rPr>
                <a:t>Legend</a:t>
              </a:r>
            </a:p>
          </p:txBody>
        </p:sp>
        <p:sp>
          <p:nvSpPr>
            <p:cNvPr id="6191" name="LegendRectangle1">
              <a:extLst>
                <a:ext uri="{FF2B5EF4-FFF2-40B4-BE49-F238E27FC236}">
                  <a16:creationId xmlns:a16="http://schemas.microsoft.com/office/drawing/2014/main" id="{0E18BB5E-E85F-4639-AF7F-FE367B064C00}"/>
                </a:ext>
              </a:extLst>
            </p:cNvPr>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GB" altLang="en-NG" sz="1600">
                <a:solidFill>
                  <a:srgbClr val="000000"/>
                </a:solidFill>
                <a:latin typeface="Arial" panose="020B0604020202020204" pitchFamily="34" charset="0"/>
              </a:endParaRPr>
            </a:p>
          </p:txBody>
        </p:sp>
        <p:sp>
          <p:nvSpPr>
            <p:cNvPr id="6192" name="Legend2">
              <a:extLst>
                <a:ext uri="{FF2B5EF4-FFF2-40B4-BE49-F238E27FC236}">
                  <a16:creationId xmlns:a16="http://schemas.microsoft.com/office/drawing/2014/main" id="{54C44112-C666-4E8B-B8E5-EA99AA315FD8}"/>
                </a:ext>
              </a:extLst>
            </p:cNvPr>
            <p:cNvSpPr>
              <a:spLocks noChangeArrowheads="1"/>
            </p:cNvSpPr>
            <p:nvPr/>
          </p:nvSpPr>
          <p:spPr bwMode="auto">
            <a:xfrm>
              <a:off x="5096" y="346"/>
              <a:ext cx="236" cy="114"/>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200">
                  <a:solidFill>
                    <a:srgbClr val="000000"/>
                  </a:solidFill>
                  <a:latin typeface="Arial" panose="020B0604020202020204" pitchFamily="34" charset="0"/>
                </a:rPr>
                <a:t>Legend</a:t>
              </a:r>
            </a:p>
          </p:txBody>
        </p:sp>
        <p:sp>
          <p:nvSpPr>
            <p:cNvPr id="6193" name="LegendRectangle2">
              <a:extLst>
                <a:ext uri="{FF2B5EF4-FFF2-40B4-BE49-F238E27FC236}">
                  <a16:creationId xmlns:a16="http://schemas.microsoft.com/office/drawing/2014/main" id="{75D39EA1-BB3B-4625-A5F0-3D65ABC5E22D}"/>
                </a:ext>
              </a:extLst>
            </p:cNvPr>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GB" altLang="en-NG" sz="1600">
                <a:solidFill>
                  <a:srgbClr val="000000"/>
                </a:solidFill>
                <a:latin typeface="Arial" panose="020B0604020202020204" pitchFamily="34" charset="0"/>
              </a:endParaRPr>
            </a:p>
          </p:txBody>
        </p:sp>
        <p:sp>
          <p:nvSpPr>
            <p:cNvPr id="6194" name="Legend3">
              <a:extLst>
                <a:ext uri="{FF2B5EF4-FFF2-40B4-BE49-F238E27FC236}">
                  <a16:creationId xmlns:a16="http://schemas.microsoft.com/office/drawing/2014/main" id="{3B456524-00FA-4324-9F42-0372791B90FF}"/>
                </a:ext>
              </a:extLst>
            </p:cNvPr>
            <p:cNvSpPr>
              <a:spLocks noChangeArrowheads="1"/>
            </p:cNvSpPr>
            <p:nvPr/>
          </p:nvSpPr>
          <p:spPr bwMode="auto">
            <a:xfrm>
              <a:off x="5096" y="517"/>
              <a:ext cx="236" cy="114"/>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200">
                  <a:solidFill>
                    <a:srgbClr val="000000"/>
                  </a:solidFill>
                  <a:latin typeface="Arial" panose="020B0604020202020204" pitchFamily="34" charset="0"/>
                </a:rPr>
                <a:t>Legend</a:t>
              </a:r>
            </a:p>
          </p:txBody>
        </p:sp>
        <p:sp>
          <p:nvSpPr>
            <p:cNvPr id="6195" name="LegendRectangle3">
              <a:extLst>
                <a:ext uri="{FF2B5EF4-FFF2-40B4-BE49-F238E27FC236}">
                  <a16:creationId xmlns:a16="http://schemas.microsoft.com/office/drawing/2014/main" id="{6ACCAE94-E8A5-4893-9BE8-F89FC9723B1E}"/>
                </a:ext>
              </a:extLst>
            </p:cNvPr>
            <p:cNvSpPr>
              <a:spLocks noChangeArrowheads="1"/>
            </p:cNvSpPr>
            <p:nvPr/>
          </p:nvSpPr>
          <p:spPr bwMode="auto">
            <a:xfrm>
              <a:off x="4936" y="524"/>
              <a:ext cx="104" cy="98"/>
            </a:xfrm>
            <a:prstGeom prst="rect">
              <a:avLst/>
            </a:prstGeom>
            <a:solidFill>
              <a:schemeClr val="hlink"/>
            </a:solidFill>
            <a:ln w="9525">
              <a:solidFill>
                <a:srgbClr val="808080"/>
              </a:solidFill>
              <a:miter lim="800000"/>
              <a:headEnd/>
              <a:tailEnd/>
            </a:ln>
            <a:effec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GB" altLang="en-NG" sz="1600">
                <a:solidFill>
                  <a:srgbClr val="000000"/>
                </a:solidFill>
                <a:latin typeface="Arial" panose="020B0604020202020204" pitchFamily="34" charset="0"/>
              </a:endParaRPr>
            </a:p>
          </p:txBody>
        </p:sp>
        <p:sp>
          <p:nvSpPr>
            <p:cNvPr id="6196" name="Legend4">
              <a:extLst>
                <a:ext uri="{FF2B5EF4-FFF2-40B4-BE49-F238E27FC236}">
                  <a16:creationId xmlns:a16="http://schemas.microsoft.com/office/drawing/2014/main" id="{5107CECE-4CE9-4FB3-8CDB-A6EB7443A3C3}"/>
                </a:ext>
              </a:extLst>
            </p:cNvPr>
            <p:cNvSpPr>
              <a:spLocks noChangeArrowheads="1"/>
            </p:cNvSpPr>
            <p:nvPr/>
          </p:nvSpPr>
          <p:spPr bwMode="auto">
            <a:xfrm>
              <a:off x="5096" y="688"/>
              <a:ext cx="236" cy="114"/>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200">
                  <a:solidFill>
                    <a:srgbClr val="000000"/>
                  </a:solidFill>
                  <a:latin typeface="Arial" panose="020B0604020202020204" pitchFamily="34" charset="0"/>
                </a:rPr>
                <a:t>Legend</a:t>
              </a:r>
            </a:p>
          </p:txBody>
        </p:sp>
        <p:sp>
          <p:nvSpPr>
            <p:cNvPr id="6197" name="LegendRectangle4">
              <a:extLst>
                <a:ext uri="{FF2B5EF4-FFF2-40B4-BE49-F238E27FC236}">
                  <a16:creationId xmlns:a16="http://schemas.microsoft.com/office/drawing/2014/main" id="{CDC1AA07-2975-4C9B-B64C-F79AC7BCA7B0}"/>
                </a:ext>
              </a:extLst>
            </p:cNvPr>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GB" altLang="en-NG" sz="1600">
                <a:solidFill>
                  <a:srgbClr val="000000"/>
                </a:solidFill>
                <a:latin typeface="Arial" panose="020B0604020202020204" pitchFamily="34" charset="0"/>
              </a:endParaRPr>
            </a:p>
          </p:txBody>
        </p:sp>
      </p:grpSp>
      <p:grpSp>
        <p:nvGrpSpPr>
          <p:cNvPr id="6154" name="LegendLines" hidden="1">
            <a:extLst>
              <a:ext uri="{FF2B5EF4-FFF2-40B4-BE49-F238E27FC236}">
                <a16:creationId xmlns:a16="http://schemas.microsoft.com/office/drawing/2014/main" id="{61D69F0A-994A-4849-B79C-9A56D8A2ED19}"/>
              </a:ext>
            </a:extLst>
          </p:cNvPr>
          <p:cNvGrpSpPr>
            <a:grpSpLocks/>
          </p:cNvGrpSpPr>
          <p:nvPr/>
        </p:nvGrpSpPr>
        <p:grpSpPr bwMode="auto">
          <a:xfrm>
            <a:off x="10509734" y="300038"/>
            <a:ext cx="1272849" cy="741056"/>
            <a:chOff x="4750" y="176"/>
            <a:chExt cx="590" cy="458"/>
          </a:xfrm>
        </p:grpSpPr>
        <p:sp>
          <p:nvSpPr>
            <p:cNvPr id="33" name="LineLegend1">
              <a:extLst>
                <a:ext uri="{FF2B5EF4-FFF2-40B4-BE49-F238E27FC236}">
                  <a16:creationId xmlns:a16="http://schemas.microsoft.com/office/drawing/2014/main" id="{409110DD-C590-4F6B-B88A-77D8915EBDE6}"/>
                </a:ext>
              </a:extLst>
            </p:cNvPr>
            <p:cNvSpPr>
              <a:spLocks noChangeShapeType="1"/>
            </p:cNvSpPr>
            <p:nvPr/>
          </p:nvSpPr>
          <p:spPr bwMode="auto">
            <a:xfrm>
              <a:off x="4750" y="233"/>
              <a:ext cx="288" cy="0"/>
            </a:xfrm>
            <a:prstGeom prst="line">
              <a:avLst/>
            </a:prstGeom>
            <a:noFill/>
            <a:ln w="28575">
              <a:solidFill>
                <a:schemeClr val="accent3"/>
              </a:solidFill>
              <a:round/>
              <a:headEnd/>
              <a:tailEnd/>
            </a:ln>
            <a:effectLst/>
          </p:spPr>
          <p:txBody>
            <a:bodyPr/>
            <a:lstStyle/>
            <a:p>
              <a:pPr eaLnBrk="1" hangingPunct="1">
                <a:defRPr/>
              </a:pPr>
              <a:endParaRPr lang="en-GB" sz="1600" dirty="0">
                <a:solidFill>
                  <a:srgbClr val="000000"/>
                </a:solidFill>
                <a:latin typeface="+mn-lt"/>
                <a:cs typeface="Arial" charset="0"/>
              </a:endParaRPr>
            </a:p>
          </p:txBody>
        </p:sp>
        <p:sp>
          <p:nvSpPr>
            <p:cNvPr id="34" name="LineLegend2">
              <a:extLst>
                <a:ext uri="{FF2B5EF4-FFF2-40B4-BE49-F238E27FC236}">
                  <a16:creationId xmlns:a16="http://schemas.microsoft.com/office/drawing/2014/main" id="{A0839EF5-E7FE-4BE7-A10F-E30B0C6FD90C}"/>
                </a:ext>
              </a:extLst>
            </p:cNvPr>
            <p:cNvSpPr>
              <a:spLocks noChangeShapeType="1"/>
            </p:cNvSpPr>
            <p:nvPr/>
          </p:nvSpPr>
          <p:spPr bwMode="auto">
            <a:xfrm>
              <a:off x="4750" y="402"/>
              <a:ext cx="288" cy="0"/>
            </a:xfrm>
            <a:prstGeom prst="line">
              <a:avLst/>
            </a:prstGeom>
            <a:noFill/>
            <a:ln w="28575">
              <a:solidFill>
                <a:schemeClr val="accent3"/>
              </a:solidFill>
              <a:prstDash val="dash"/>
              <a:round/>
              <a:headEnd/>
              <a:tailEnd/>
            </a:ln>
            <a:effectLst/>
          </p:spPr>
          <p:txBody>
            <a:bodyPr/>
            <a:lstStyle/>
            <a:p>
              <a:pPr eaLnBrk="1" hangingPunct="1">
                <a:defRPr/>
              </a:pPr>
              <a:endParaRPr lang="en-GB" sz="1600" dirty="0">
                <a:solidFill>
                  <a:srgbClr val="000000"/>
                </a:solidFill>
                <a:latin typeface="+mn-lt"/>
                <a:cs typeface="Arial" charset="0"/>
              </a:endParaRPr>
            </a:p>
          </p:txBody>
        </p:sp>
        <p:sp>
          <p:nvSpPr>
            <p:cNvPr id="35" name="LineLegend3">
              <a:extLst>
                <a:ext uri="{FF2B5EF4-FFF2-40B4-BE49-F238E27FC236}">
                  <a16:creationId xmlns:a16="http://schemas.microsoft.com/office/drawing/2014/main" id="{EF1FD2D5-8D7B-4C51-A932-A21CF964F912}"/>
                </a:ext>
              </a:extLst>
            </p:cNvPr>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p:spPr>
          <p:txBody>
            <a:bodyPr/>
            <a:lstStyle/>
            <a:p>
              <a:pPr eaLnBrk="1" hangingPunct="1">
                <a:defRPr/>
              </a:pPr>
              <a:endParaRPr lang="en-GB" sz="1600" dirty="0">
                <a:solidFill>
                  <a:srgbClr val="000000"/>
                </a:solidFill>
                <a:latin typeface="+mn-lt"/>
                <a:cs typeface="Arial" charset="0"/>
              </a:endParaRPr>
            </a:p>
          </p:txBody>
        </p:sp>
        <p:sp>
          <p:nvSpPr>
            <p:cNvPr id="6187" name="Legend1">
              <a:extLst>
                <a:ext uri="{FF2B5EF4-FFF2-40B4-BE49-F238E27FC236}">
                  <a16:creationId xmlns:a16="http://schemas.microsoft.com/office/drawing/2014/main" id="{03286B50-55D6-4D58-A447-72C917570EF8}"/>
                </a:ext>
              </a:extLst>
            </p:cNvPr>
            <p:cNvSpPr>
              <a:spLocks noChangeArrowheads="1"/>
            </p:cNvSpPr>
            <p:nvPr/>
          </p:nvSpPr>
          <p:spPr bwMode="auto">
            <a:xfrm>
              <a:off x="5104" y="176"/>
              <a:ext cx="236" cy="114"/>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200">
                  <a:solidFill>
                    <a:srgbClr val="000000"/>
                  </a:solidFill>
                  <a:latin typeface="Arial" panose="020B0604020202020204" pitchFamily="34" charset="0"/>
                </a:rPr>
                <a:t>Legend</a:t>
              </a:r>
            </a:p>
          </p:txBody>
        </p:sp>
        <p:sp>
          <p:nvSpPr>
            <p:cNvPr id="6188" name="Legend2">
              <a:extLst>
                <a:ext uri="{FF2B5EF4-FFF2-40B4-BE49-F238E27FC236}">
                  <a16:creationId xmlns:a16="http://schemas.microsoft.com/office/drawing/2014/main" id="{7E20F1FD-6AC7-45F2-B68B-C6E986109F4B}"/>
                </a:ext>
              </a:extLst>
            </p:cNvPr>
            <p:cNvSpPr>
              <a:spLocks noChangeArrowheads="1"/>
            </p:cNvSpPr>
            <p:nvPr/>
          </p:nvSpPr>
          <p:spPr bwMode="auto">
            <a:xfrm>
              <a:off x="5104" y="344"/>
              <a:ext cx="236" cy="114"/>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200">
                  <a:solidFill>
                    <a:srgbClr val="000000"/>
                  </a:solidFill>
                  <a:latin typeface="Arial" panose="020B0604020202020204" pitchFamily="34" charset="0"/>
                </a:rPr>
                <a:t>Legend</a:t>
              </a:r>
            </a:p>
          </p:txBody>
        </p:sp>
        <p:sp>
          <p:nvSpPr>
            <p:cNvPr id="6189" name="Legend3">
              <a:extLst>
                <a:ext uri="{FF2B5EF4-FFF2-40B4-BE49-F238E27FC236}">
                  <a16:creationId xmlns:a16="http://schemas.microsoft.com/office/drawing/2014/main" id="{019189E7-FB5D-4DF4-A7C1-4E05A1786E0C}"/>
                </a:ext>
              </a:extLst>
            </p:cNvPr>
            <p:cNvSpPr>
              <a:spLocks noChangeArrowheads="1"/>
            </p:cNvSpPr>
            <p:nvPr/>
          </p:nvSpPr>
          <p:spPr bwMode="auto">
            <a:xfrm>
              <a:off x="5104" y="520"/>
              <a:ext cx="236" cy="114"/>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200">
                  <a:solidFill>
                    <a:srgbClr val="000000"/>
                  </a:solidFill>
                  <a:latin typeface="Arial" panose="020B0604020202020204" pitchFamily="34" charset="0"/>
                </a:rPr>
                <a:t>Legend</a:t>
              </a:r>
            </a:p>
          </p:txBody>
        </p:sp>
      </p:grpSp>
      <p:grpSp>
        <p:nvGrpSpPr>
          <p:cNvPr id="6155" name="McKSticker" hidden="1">
            <a:extLst>
              <a:ext uri="{FF2B5EF4-FFF2-40B4-BE49-F238E27FC236}">
                <a16:creationId xmlns:a16="http://schemas.microsoft.com/office/drawing/2014/main" id="{35C5108D-2889-46CB-8121-03AB8DC455C9}"/>
              </a:ext>
            </a:extLst>
          </p:cNvPr>
          <p:cNvGrpSpPr>
            <a:grpSpLocks/>
          </p:cNvGrpSpPr>
          <p:nvPr/>
        </p:nvGrpSpPr>
        <p:grpSpPr bwMode="auto">
          <a:xfrm>
            <a:off x="10898464" y="306388"/>
            <a:ext cx="1066896" cy="212366"/>
            <a:chOff x="7955260" y="285750"/>
            <a:chExt cx="785515" cy="208044"/>
          </a:xfrm>
        </p:grpSpPr>
        <p:sp>
          <p:nvSpPr>
            <p:cNvPr id="6181" name="StickerRectangle">
              <a:extLst>
                <a:ext uri="{FF2B5EF4-FFF2-40B4-BE49-F238E27FC236}">
                  <a16:creationId xmlns:a16="http://schemas.microsoft.com/office/drawing/2014/main" id="{B6EBC71F-8BA7-480C-BFB9-93B335C4CF47}"/>
                </a:ext>
              </a:extLst>
            </p:cNvPr>
            <p:cNvSpPr>
              <a:spLocks noChangeArrowheads="1"/>
            </p:cNvSpPr>
            <p:nvPr/>
          </p:nvSpPr>
          <p:spPr bwMode="auto">
            <a:xfrm>
              <a:off x="7955260" y="285750"/>
              <a:ext cx="785515" cy="208044"/>
            </a:xfrm>
            <a:prstGeom prst="leftRightArrow">
              <a:avLst>
                <a:gd name="adj1" fmla="val 100000"/>
                <a:gd name="adj2" fmla="val 0"/>
              </a:avLst>
            </a:prstGeom>
            <a:noFill/>
            <a:ln>
              <a:noFill/>
            </a:ln>
            <a:effectLst/>
          </p:spPr>
          <p:txBody>
            <a:bodyPr wrap="none" lIns="27432" tIns="0" rIns="0" bIns="27432">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eaLnBrk="1" hangingPunct="1">
                <a:buClr>
                  <a:srgbClr val="3D6E4D"/>
                </a:buClr>
                <a:defRPr/>
              </a:pPr>
              <a:r>
                <a:rPr lang="en-GB" altLang="en-NG" sz="1200">
                  <a:solidFill>
                    <a:srgbClr val="808080"/>
                  </a:solidFill>
                  <a:latin typeface="Arial" panose="020B0604020202020204" pitchFamily="34" charset="0"/>
                </a:rPr>
                <a:t>PRELIMINARY</a:t>
              </a:r>
            </a:p>
          </p:txBody>
        </p:sp>
        <p:cxnSp>
          <p:nvCxnSpPr>
            <p:cNvPr id="6182" name="AutoShape 31">
              <a:extLst>
                <a:ext uri="{FF2B5EF4-FFF2-40B4-BE49-F238E27FC236}">
                  <a16:creationId xmlns:a16="http://schemas.microsoft.com/office/drawing/2014/main" id="{E8D065CF-8609-4E5A-803A-DD48797DAD34}"/>
                </a:ext>
              </a:extLst>
            </p:cNvPr>
            <p:cNvCxnSpPr>
              <a:cxnSpLocks noChangeShapeType="1"/>
              <a:stCxn id="6181" idx="2"/>
              <a:endCxn id="6181" idx="4"/>
            </p:cNvCxnSpPr>
            <p:nvPr/>
          </p:nvCxnSpPr>
          <p:spPr bwMode="auto">
            <a:xfrm>
              <a:off x="7955260" y="285750"/>
              <a:ext cx="0" cy="208044"/>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6183" name="AutoShape 32">
              <a:extLst>
                <a:ext uri="{FF2B5EF4-FFF2-40B4-BE49-F238E27FC236}">
                  <a16:creationId xmlns:a16="http://schemas.microsoft.com/office/drawing/2014/main" id="{F1CD70AF-EF50-4AB5-B23D-B02CB0F0B08A}"/>
                </a:ext>
              </a:extLst>
            </p:cNvPr>
            <p:cNvCxnSpPr>
              <a:cxnSpLocks noChangeShapeType="1"/>
              <a:stCxn id="6181" idx="4"/>
              <a:endCxn id="6181" idx="6"/>
            </p:cNvCxnSpPr>
            <p:nvPr/>
          </p:nvCxnSpPr>
          <p:spPr bwMode="auto">
            <a:xfrm>
              <a:off x="7955260" y="493794"/>
              <a:ext cx="78551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6156" name="LegendMoons" hidden="1">
            <a:extLst>
              <a:ext uri="{FF2B5EF4-FFF2-40B4-BE49-F238E27FC236}">
                <a16:creationId xmlns:a16="http://schemas.microsoft.com/office/drawing/2014/main" id="{FB453258-D66C-4F62-9EA6-8BA8C7F7620E}"/>
              </a:ext>
            </a:extLst>
          </p:cNvPr>
          <p:cNvGrpSpPr>
            <a:grpSpLocks/>
          </p:cNvGrpSpPr>
          <p:nvPr/>
        </p:nvGrpSpPr>
        <p:grpSpPr bwMode="auto">
          <a:xfrm>
            <a:off x="10837983" y="293689"/>
            <a:ext cx="945462" cy="1331882"/>
            <a:chOff x="6655594" y="273840"/>
            <a:chExt cx="696618" cy="1306516"/>
          </a:xfrm>
        </p:grpSpPr>
        <p:grpSp>
          <p:nvGrpSpPr>
            <p:cNvPr id="6161" name="MoonLegend1">
              <a:extLst>
                <a:ext uri="{FF2B5EF4-FFF2-40B4-BE49-F238E27FC236}">
                  <a16:creationId xmlns:a16="http://schemas.microsoft.com/office/drawing/2014/main" id="{1FBC7296-A8D1-4564-8491-13994BDCF25F}"/>
                </a:ext>
              </a:extLst>
            </p:cNvPr>
            <p:cNvGrpSpPr>
              <a:grpSpLocks noChangeAspect="1"/>
            </p:cNvGrpSpPr>
            <p:nvPr>
              <p:custDataLst>
                <p:tags r:id="rId10"/>
              </p:custDataLst>
            </p:nvPr>
          </p:nvGrpSpPr>
          <p:grpSpPr bwMode="auto">
            <a:xfrm>
              <a:off x="6655594" y="273840"/>
              <a:ext cx="209550" cy="209551"/>
              <a:chOff x="4533" y="183"/>
              <a:chExt cx="144" cy="144"/>
            </a:xfrm>
          </p:grpSpPr>
          <p:sp>
            <p:nvSpPr>
              <p:cNvPr id="62" name="Oval 38">
                <a:extLst>
                  <a:ext uri="{FF2B5EF4-FFF2-40B4-BE49-F238E27FC236}">
                    <a16:creationId xmlns:a16="http://schemas.microsoft.com/office/drawing/2014/main" id="{BF9F8C2A-E765-409A-9B2C-5988EF3DF251}"/>
                  </a:ext>
                </a:extLst>
              </p:cNvPr>
              <p:cNvSpPr>
                <a:spLocks noChangeAspect="1" noChangeArrowheads="1"/>
              </p:cNvSpPr>
              <p:nvPr>
                <p:custDataLst>
                  <p:tags r:id="rId23"/>
                </p:custDataLst>
              </p:nvPr>
            </p:nvSpPr>
            <p:spPr bwMode="auto">
              <a:xfrm>
                <a:off x="4533" y="183"/>
                <a:ext cx="138" cy="144"/>
              </a:xfrm>
              <a:prstGeom prst="ellipse">
                <a:avLst/>
              </a:prstGeom>
              <a:solidFill>
                <a:schemeClr val="accent1"/>
              </a:solidFill>
              <a:ln w="9525">
                <a:solidFill>
                  <a:schemeClr val="accent6"/>
                </a:solidFill>
                <a:round/>
                <a:headEnd/>
                <a:tailEnd/>
              </a:ln>
              <a:effectLst/>
            </p:spPr>
            <p:txBody>
              <a:bodyPr wrap="none" anchor="ctr"/>
              <a:lstStyle/>
              <a:p>
                <a:pPr eaLnBrk="1" hangingPunct="1">
                  <a:defRPr/>
                </a:pPr>
                <a:endParaRPr lang="en-GB" sz="1600" dirty="0">
                  <a:solidFill>
                    <a:srgbClr val="000000"/>
                  </a:solidFill>
                  <a:latin typeface="+mn-lt"/>
                  <a:cs typeface="Arial" charset="0"/>
                </a:endParaRPr>
              </a:p>
            </p:txBody>
          </p:sp>
          <p:sp>
            <p:nvSpPr>
              <p:cNvPr id="63" name="Arc 39">
                <a:extLst>
                  <a:ext uri="{FF2B5EF4-FFF2-40B4-BE49-F238E27FC236}">
                    <a16:creationId xmlns:a16="http://schemas.microsoft.com/office/drawing/2014/main" id="{1CF26AC1-A152-41F4-9BE8-4E6DCF949D7E}"/>
                  </a:ext>
                </a:extLst>
              </p:cNvPr>
              <p:cNvSpPr>
                <a:spLocks noChangeAspect="1"/>
              </p:cNvSpPr>
              <p:nvPr>
                <p:custDataLst>
                  <p:tags r:id="rId24"/>
                </p:custDataLst>
              </p:nvPr>
            </p:nvSpPr>
            <p:spPr bwMode="auto">
              <a:xfrm>
                <a:off x="4533" y="183"/>
                <a:ext cx="138" cy="144"/>
              </a:xfrm>
              <a:prstGeom prst="arc">
                <a:avLst>
                  <a:gd name="adj1" fmla="val 16200000"/>
                  <a:gd name="adj2" fmla="val 5400000"/>
                </a:avLst>
              </a:prstGeom>
              <a:solidFill>
                <a:schemeClr val="accent3"/>
              </a:solidFill>
              <a:ln w="9525">
                <a:solidFill>
                  <a:schemeClr val="accent6"/>
                </a:solidFill>
                <a:round/>
                <a:headEnd/>
                <a:tailEnd/>
              </a:ln>
              <a:effectLst/>
            </p:spPr>
            <p:txBody>
              <a:bodyPr wrap="none" anchor="ctr"/>
              <a:lstStyle/>
              <a:p>
                <a:pPr eaLnBrk="1" hangingPunct="1">
                  <a:defRPr/>
                </a:pPr>
                <a:endParaRPr lang="en-GB" sz="1600" dirty="0">
                  <a:solidFill>
                    <a:srgbClr val="000000"/>
                  </a:solidFill>
                  <a:latin typeface="+mn-lt"/>
                  <a:cs typeface="Arial" charset="0"/>
                </a:endParaRPr>
              </a:p>
            </p:txBody>
          </p:sp>
        </p:grpSp>
        <p:grpSp>
          <p:nvGrpSpPr>
            <p:cNvPr id="6162" name="MoonLegend2">
              <a:extLst>
                <a:ext uri="{FF2B5EF4-FFF2-40B4-BE49-F238E27FC236}">
                  <a16:creationId xmlns:a16="http://schemas.microsoft.com/office/drawing/2014/main" id="{3F25B43A-0BEC-4291-8283-D786E63F2B4A}"/>
                </a:ext>
              </a:extLst>
            </p:cNvPr>
            <p:cNvGrpSpPr>
              <a:grpSpLocks noChangeAspect="1"/>
            </p:cNvGrpSpPr>
            <p:nvPr>
              <p:custDataLst>
                <p:tags r:id="rId11"/>
              </p:custDataLst>
            </p:nvPr>
          </p:nvGrpSpPr>
          <p:grpSpPr bwMode="auto">
            <a:xfrm>
              <a:off x="6655594" y="548081"/>
              <a:ext cx="209550" cy="209551"/>
              <a:chOff x="1694" y="2044"/>
              <a:chExt cx="160" cy="160"/>
            </a:xfrm>
          </p:grpSpPr>
          <p:sp>
            <p:nvSpPr>
              <p:cNvPr id="60" name="Oval 41">
                <a:extLst>
                  <a:ext uri="{FF2B5EF4-FFF2-40B4-BE49-F238E27FC236}">
                    <a16:creationId xmlns:a16="http://schemas.microsoft.com/office/drawing/2014/main" id="{2919BA57-9E52-4AE4-BB1A-0B899EEB7D18}"/>
                  </a:ext>
                </a:extLst>
              </p:cNvPr>
              <p:cNvSpPr>
                <a:spLocks noChangeAspect="1" noChangeArrowheads="1"/>
              </p:cNvSpPr>
              <p:nvPr>
                <p:custDataLst>
                  <p:tags r:id="rId21"/>
                </p:custDataLst>
              </p:nvPr>
            </p:nvSpPr>
            <p:spPr bwMode="auto">
              <a:xfrm>
                <a:off x="1694" y="2044"/>
                <a:ext cx="156" cy="164"/>
              </a:xfrm>
              <a:prstGeom prst="ellipse">
                <a:avLst/>
              </a:prstGeom>
              <a:solidFill>
                <a:schemeClr val="accent1"/>
              </a:solidFill>
              <a:ln w="9525">
                <a:solidFill>
                  <a:schemeClr val="accent6"/>
                </a:solidFill>
                <a:round/>
                <a:headEnd/>
                <a:tailEnd/>
              </a:ln>
              <a:effectLst/>
            </p:spPr>
            <p:txBody>
              <a:bodyPr wrap="none" anchor="ctr"/>
              <a:lstStyle/>
              <a:p>
                <a:pPr eaLnBrk="1" hangingPunct="1">
                  <a:defRPr/>
                </a:pPr>
                <a:endParaRPr lang="en-GB" sz="1600" dirty="0">
                  <a:solidFill>
                    <a:srgbClr val="000000"/>
                  </a:solidFill>
                  <a:latin typeface="+mn-lt"/>
                  <a:cs typeface="Arial" charset="0"/>
                </a:endParaRPr>
              </a:p>
            </p:txBody>
          </p:sp>
          <p:sp>
            <p:nvSpPr>
              <p:cNvPr id="61" name="Arc 42">
                <a:extLst>
                  <a:ext uri="{FF2B5EF4-FFF2-40B4-BE49-F238E27FC236}">
                    <a16:creationId xmlns:a16="http://schemas.microsoft.com/office/drawing/2014/main" id="{6F14BD5C-D3EF-4A2B-94C1-DFA284BBD146}"/>
                  </a:ext>
                </a:extLst>
              </p:cNvPr>
              <p:cNvSpPr>
                <a:spLocks noChangeAspect="1"/>
              </p:cNvSpPr>
              <p:nvPr>
                <p:custDataLst>
                  <p:tags r:id="rId22"/>
                </p:custDataLst>
              </p:nvPr>
            </p:nvSpPr>
            <p:spPr bwMode="auto">
              <a:xfrm>
                <a:off x="1694" y="2044"/>
                <a:ext cx="156" cy="164"/>
              </a:xfrm>
              <a:prstGeom prst="arc">
                <a:avLst/>
              </a:prstGeom>
              <a:solidFill>
                <a:schemeClr val="accent3"/>
              </a:solidFill>
              <a:ln w="9525">
                <a:solidFill>
                  <a:schemeClr val="accent6"/>
                </a:solidFill>
                <a:round/>
                <a:headEnd/>
                <a:tailEnd/>
              </a:ln>
              <a:effectLst/>
            </p:spPr>
            <p:txBody>
              <a:bodyPr wrap="none" anchor="ctr"/>
              <a:lstStyle/>
              <a:p>
                <a:pPr eaLnBrk="1" hangingPunct="1">
                  <a:defRPr/>
                </a:pPr>
                <a:endParaRPr lang="en-GB" sz="1600" dirty="0">
                  <a:solidFill>
                    <a:srgbClr val="000000"/>
                  </a:solidFill>
                  <a:latin typeface="+mn-lt"/>
                  <a:cs typeface="Arial" charset="0"/>
                </a:endParaRPr>
              </a:p>
            </p:txBody>
          </p:sp>
        </p:grpSp>
        <p:grpSp>
          <p:nvGrpSpPr>
            <p:cNvPr id="6163" name="MoonLegend4">
              <a:extLst>
                <a:ext uri="{FF2B5EF4-FFF2-40B4-BE49-F238E27FC236}">
                  <a16:creationId xmlns:a16="http://schemas.microsoft.com/office/drawing/2014/main" id="{F6669742-A5FE-4731-9C65-052F2101E234}"/>
                </a:ext>
              </a:extLst>
            </p:cNvPr>
            <p:cNvGrpSpPr>
              <a:grpSpLocks noChangeAspect="1"/>
            </p:cNvGrpSpPr>
            <p:nvPr>
              <p:custDataLst>
                <p:tags r:id="rId12"/>
              </p:custDataLst>
            </p:nvPr>
          </p:nvGrpSpPr>
          <p:grpSpPr bwMode="auto">
            <a:xfrm>
              <a:off x="6655594" y="1096563"/>
              <a:ext cx="209550" cy="209551"/>
              <a:chOff x="4495" y="1198"/>
              <a:chExt cx="160" cy="160"/>
            </a:xfrm>
          </p:grpSpPr>
          <p:sp>
            <p:nvSpPr>
              <p:cNvPr id="58" name="Oval 47">
                <a:extLst>
                  <a:ext uri="{FF2B5EF4-FFF2-40B4-BE49-F238E27FC236}">
                    <a16:creationId xmlns:a16="http://schemas.microsoft.com/office/drawing/2014/main" id="{35BA6A5E-5ECA-4722-BBBE-03F40D6A6D46}"/>
                  </a:ext>
                </a:extLst>
              </p:cNvPr>
              <p:cNvSpPr>
                <a:spLocks noChangeAspect="1" noChangeArrowheads="1"/>
              </p:cNvSpPr>
              <p:nvPr>
                <p:custDataLst>
                  <p:tags r:id="rId19"/>
                </p:custDataLst>
              </p:nvPr>
            </p:nvSpPr>
            <p:spPr bwMode="auto">
              <a:xfrm>
                <a:off x="4495" y="1198"/>
                <a:ext cx="156" cy="164"/>
              </a:xfrm>
              <a:prstGeom prst="ellipse">
                <a:avLst/>
              </a:prstGeom>
              <a:solidFill>
                <a:schemeClr val="accent1"/>
              </a:solidFill>
              <a:ln w="9525">
                <a:solidFill>
                  <a:schemeClr val="accent6"/>
                </a:solidFill>
                <a:round/>
                <a:headEnd/>
                <a:tailEnd/>
              </a:ln>
              <a:effectLst/>
            </p:spPr>
            <p:txBody>
              <a:bodyPr wrap="none" anchor="ctr"/>
              <a:lstStyle/>
              <a:p>
                <a:pPr eaLnBrk="1" hangingPunct="1">
                  <a:defRPr/>
                </a:pPr>
                <a:endParaRPr lang="en-GB" sz="1600" dirty="0">
                  <a:solidFill>
                    <a:srgbClr val="000000"/>
                  </a:solidFill>
                  <a:latin typeface="+mn-lt"/>
                  <a:cs typeface="Arial" charset="0"/>
                </a:endParaRPr>
              </a:p>
            </p:txBody>
          </p:sp>
          <p:sp>
            <p:nvSpPr>
              <p:cNvPr id="59" name="Arc 48">
                <a:extLst>
                  <a:ext uri="{FF2B5EF4-FFF2-40B4-BE49-F238E27FC236}">
                    <a16:creationId xmlns:a16="http://schemas.microsoft.com/office/drawing/2014/main" id="{69763151-0A96-4A81-A0EC-AF30856B45D5}"/>
                  </a:ext>
                </a:extLst>
              </p:cNvPr>
              <p:cNvSpPr>
                <a:spLocks noChangeAspect="1"/>
              </p:cNvSpPr>
              <p:nvPr>
                <p:custDataLst>
                  <p:tags r:id="rId20"/>
                </p:custDataLst>
              </p:nvPr>
            </p:nvSpPr>
            <p:spPr bwMode="auto">
              <a:xfrm>
                <a:off x="4495" y="1198"/>
                <a:ext cx="156" cy="164"/>
              </a:xfrm>
              <a:prstGeom prst="arc">
                <a:avLst>
                  <a:gd name="adj1" fmla="val 16200000"/>
                  <a:gd name="adj2" fmla="val 10800000"/>
                </a:avLst>
              </a:prstGeom>
              <a:solidFill>
                <a:schemeClr val="accent3"/>
              </a:solidFill>
              <a:ln w="9525">
                <a:solidFill>
                  <a:schemeClr val="accent6"/>
                </a:solidFill>
                <a:round/>
                <a:headEnd/>
                <a:tailEnd/>
              </a:ln>
              <a:effectLst/>
            </p:spPr>
            <p:txBody>
              <a:bodyPr wrap="none" anchor="ctr"/>
              <a:lstStyle/>
              <a:p>
                <a:pPr eaLnBrk="1" hangingPunct="1">
                  <a:defRPr/>
                </a:pPr>
                <a:endParaRPr lang="en-GB" sz="1600" dirty="0">
                  <a:solidFill>
                    <a:srgbClr val="000000"/>
                  </a:solidFill>
                  <a:latin typeface="+mn-lt"/>
                  <a:cs typeface="Arial" charset="0"/>
                </a:endParaRPr>
              </a:p>
            </p:txBody>
          </p:sp>
        </p:grpSp>
        <p:grpSp>
          <p:nvGrpSpPr>
            <p:cNvPr id="6164" name="MoonLegend5">
              <a:extLst>
                <a:ext uri="{FF2B5EF4-FFF2-40B4-BE49-F238E27FC236}">
                  <a16:creationId xmlns:a16="http://schemas.microsoft.com/office/drawing/2014/main" id="{C2CF646E-68DF-4DF1-8C76-D085D2115977}"/>
                </a:ext>
              </a:extLst>
            </p:cNvPr>
            <p:cNvGrpSpPr>
              <a:grpSpLocks noChangeAspect="1"/>
            </p:cNvGrpSpPr>
            <p:nvPr>
              <p:custDataLst>
                <p:tags r:id="rId13"/>
              </p:custDataLst>
            </p:nvPr>
          </p:nvGrpSpPr>
          <p:grpSpPr bwMode="auto">
            <a:xfrm>
              <a:off x="6655594" y="1370805"/>
              <a:ext cx="209550" cy="209551"/>
              <a:chOff x="4495" y="1440"/>
              <a:chExt cx="160" cy="160"/>
            </a:xfrm>
          </p:grpSpPr>
          <p:sp>
            <p:nvSpPr>
              <p:cNvPr id="56" name="Oval 50">
                <a:extLst>
                  <a:ext uri="{FF2B5EF4-FFF2-40B4-BE49-F238E27FC236}">
                    <a16:creationId xmlns:a16="http://schemas.microsoft.com/office/drawing/2014/main" id="{53D0CF6F-1354-4257-96E7-8FA0D9ECD844}"/>
                  </a:ext>
                </a:extLst>
              </p:cNvPr>
              <p:cNvSpPr>
                <a:spLocks noChangeAspect="1" noChangeArrowheads="1"/>
              </p:cNvSpPr>
              <p:nvPr>
                <p:custDataLst>
                  <p:tags r:id="rId17"/>
                </p:custDataLst>
              </p:nvPr>
            </p:nvSpPr>
            <p:spPr bwMode="auto">
              <a:xfrm>
                <a:off x="4495" y="1436"/>
                <a:ext cx="156" cy="164"/>
              </a:xfrm>
              <a:prstGeom prst="ellipse">
                <a:avLst/>
              </a:prstGeom>
              <a:solidFill>
                <a:schemeClr val="accent1"/>
              </a:solidFill>
              <a:ln w="9525">
                <a:solidFill>
                  <a:schemeClr val="accent6"/>
                </a:solidFill>
                <a:round/>
                <a:headEnd/>
                <a:tailEnd/>
              </a:ln>
              <a:effectLst/>
            </p:spPr>
            <p:txBody>
              <a:bodyPr wrap="none" anchor="ctr"/>
              <a:lstStyle/>
              <a:p>
                <a:pPr eaLnBrk="1" hangingPunct="1">
                  <a:defRPr/>
                </a:pPr>
                <a:endParaRPr lang="en-GB" sz="1600" dirty="0">
                  <a:solidFill>
                    <a:srgbClr val="000000"/>
                  </a:solidFill>
                  <a:latin typeface="+mn-lt"/>
                  <a:cs typeface="Arial" charset="0"/>
                </a:endParaRPr>
              </a:p>
            </p:txBody>
          </p:sp>
          <p:sp>
            <p:nvSpPr>
              <p:cNvPr id="57" name="Oval 51">
                <a:extLst>
                  <a:ext uri="{FF2B5EF4-FFF2-40B4-BE49-F238E27FC236}">
                    <a16:creationId xmlns:a16="http://schemas.microsoft.com/office/drawing/2014/main" id="{441D9FAB-36AC-4C47-BF2C-53CD046F4F1B}"/>
                  </a:ext>
                </a:extLst>
              </p:cNvPr>
              <p:cNvSpPr>
                <a:spLocks noChangeAspect="1" noChangeArrowheads="1"/>
              </p:cNvSpPr>
              <p:nvPr>
                <p:custDataLst>
                  <p:tags r:id="rId18"/>
                </p:custDataLst>
              </p:nvPr>
            </p:nvSpPr>
            <p:spPr bwMode="auto">
              <a:xfrm>
                <a:off x="4495" y="1436"/>
                <a:ext cx="156" cy="164"/>
              </a:xfrm>
              <a:prstGeom prst="arc">
                <a:avLst>
                  <a:gd name="adj1" fmla="val 16200000"/>
                  <a:gd name="adj2" fmla="val 16200000"/>
                </a:avLst>
              </a:prstGeom>
              <a:solidFill>
                <a:schemeClr val="accent3"/>
              </a:solidFill>
              <a:ln w="9525">
                <a:solidFill>
                  <a:schemeClr val="accent6"/>
                </a:solidFill>
                <a:round/>
                <a:headEnd/>
                <a:tailEnd/>
              </a:ln>
              <a:effectLst/>
            </p:spPr>
            <p:txBody>
              <a:bodyPr wrap="none" anchor="ctr"/>
              <a:lstStyle/>
              <a:p>
                <a:pPr eaLnBrk="1" hangingPunct="1">
                  <a:defRPr/>
                </a:pPr>
                <a:endParaRPr lang="en-GB" sz="1600" dirty="0">
                  <a:solidFill>
                    <a:srgbClr val="000000"/>
                  </a:solidFill>
                  <a:latin typeface="+mn-lt"/>
                  <a:cs typeface="Arial" charset="0"/>
                </a:endParaRPr>
              </a:p>
            </p:txBody>
          </p:sp>
        </p:grpSp>
        <p:sp>
          <p:nvSpPr>
            <p:cNvPr id="6165" name="Legend1">
              <a:extLst>
                <a:ext uri="{FF2B5EF4-FFF2-40B4-BE49-F238E27FC236}">
                  <a16:creationId xmlns:a16="http://schemas.microsoft.com/office/drawing/2014/main" id="{8D42F6C2-AAB0-4AA4-94D6-6B8250445FCD}"/>
                </a:ext>
              </a:extLst>
            </p:cNvPr>
            <p:cNvSpPr>
              <a:spLocks noChangeArrowheads="1"/>
            </p:cNvSpPr>
            <p:nvPr/>
          </p:nvSpPr>
          <p:spPr bwMode="auto">
            <a:xfrm>
              <a:off x="6976624" y="286298"/>
              <a:ext cx="375588" cy="181149"/>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200">
                  <a:solidFill>
                    <a:srgbClr val="000000"/>
                  </a:solidFill>
                  <a:latin typeface="Arial" panose="020B0604020202020204" pitchFamily="34" charset="0"/>
                </a:rPr>
                <a:t>Legend</a:t>
              </a:r>
            </a:p>
          </p:txBody>
        </p:sp>
        <p:sp>
          <p:nvSpPr>
            <p:cNvPr id="6166" name="Legend2">
              <a:extLst>
                <a:ext uri="{FF2B5EF4-FFF2-40B4-BE49-F238E27FC236}">
                  <a16:creationId xmlns:a16="http://schemas.microsoft.com/office/drawing/2014/main" id="{3802E19E-3FBD-45DE-B5B9-BDFFE936B991}"/>
                </a:ext>
              </a:extLst>
            </p:cNvPr>
            <p:cNvSpPr>
              <a:spLocks noChangeArrowheads="1"/>
            </p:cNvSpPr>
            <p:nvPr/>
          </p:nvSpPr>
          <p:spPr bwMode="auto">
            <a:xfrm>
              <a:off x="6976624" y="561934"/>
              <a:ext cx="375588" cy="181149"/>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200">
                  <a:solidFill>
                    <a:srgbClr val="000000"/>
                  </a:solidFill>
                  <a:latin typeface="Arial" panose="020B0604020202020204" pitchFamily="34" charset="0"/>
                </a:rPr>
                <a:t>Legend</a:t>
              </a:r>
            </a:p>
          </p:txBody>
        </p:sp>
        <p:sp>
          <p:nvSpPr>
            <p:cNvPr id="6167" name="Legend3">
              <a:extLst>
                <a:ext uri="{FF2B5EF4-FFF2-40B4-BE49-F238E27FC236}">
                  <a16:creationId xmlns:a16="http://schemas.microsoft.com/office/drawing/2014/main" id="{0BE8964B-5C2C-4855-8B59-033E6EC73934}"/>
                </a:ext>
              </a:extLst>
            </p:cNvPr>
            <p:cNvSpPr>
              <a:spLocks noChangeArrowheads="1"/>
            </p:cNvSpPr>
            <p:nvPr/>
          </p:nvSpPr>
          <p:spPr bwMode="auto">
            <a:xfrm>
              <a:off x="6976624" y="836012"/>
              <a:ext cx="375588" cy="181149"/>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200">
                  <a:solidFill>
                    <a:srgbClr val="000000"/>
                  </a:solidFill>
                  <a:latin typeface="Arial" panose="020B0604020202020204" pitchFamily="34" charset="0"/>
                </a:rPr>
                <a:t>Legend</a:t>
              </a:r>
            </a:p>
          </p:txBody>
        </p:sp>
        <p:sp>
          <p:nvSpPr>
            <p:cNvPr id="6168" name="Legend4">
              <a:extLst>
                <a:ext uri="{FF2B5EF4-FFF2-40B4-BE49-F238E27FC236}">
                  <a16:creationId xmlns:a16="http://schemas.microsoft.com/office/drawing/2014/main" id="{CBE7CBD4-9E14-4D1E-8F6F-BA77F174F575}"/>
                </a:ext>
              </a:extLst>
            </p:cNvPr>
            <p:cNvSpPr>
              <a:spLocks noChangeArrowheads="1"/>
            </p:cNvSpPr>
            <p:nvPr/>
          </p:nvSpPr>
          <p:spPr bwMode="auto">
            <a:xfrm>
              <a:off x="6976624" y="1106976"/>
              <a:ext cx="375588" cy="181149"/>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200">
                  <a:solidFill>
                    <a:srgbClr val="000000"/>
                  </a:solidFill>
                  <a:latin typeface="Arial" panose="020B0604020202020204" pitchFamily="34" charset="0"/>
                </a:rPr>
                <a:t>Legend</a:t>
              </a:r>
            </a:p>
          </p:txBody>
        </p:sp>
        <p:sp>
          <p:nvSpPr>
            <p:cNvPr id="6169" name="Legend5">
              <a:extLst>
                <a:ext uri="{FF2B5EF4-FFF2-40B4-BE49-F238E27FC236}">
                  <a16:creationId xmlns:a16="http://schemas.microsoft.com/office/drawing/2014/main" id="{EF7DAB29-AF75-448F-A7DA-1958994D8625}"/>
                </a:ext>
              </a:extLst>
            </p:cNvPr>
            <p:cNvSpPr>
              <a:spLocks noChangeArrowheads="1"/>
            </p:cNvSpPr>
            <p:nvPr/>
          </p:nvSpPr>
          <p:spPr bwMode="auto">
            <a:xfrm>
              <a:off x="6976624" y="1384170"/>
              <a:ext cx="375588" cy="181149"/>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200">
                  <a:solidFill>
                    <a:srgbClr val="000000"/>
                  </a:solidFill>
                  <a:latin typeface="Arial" panose="020B0604020202020204" pitchFamily="34" charset="0"/>
                </a:rPr>
                <a:t>Legend</a:t>
              </a:r>
            </a:p>
          </p:txBody>
        </p:sp>
        <p:grpSp>
          <p:nvGrpSpPr>
            <p:cNvPr id="6170" name="MoonLegend3">
              <a:extLst>
                <a:ext uri="{FF2B5EF4-FFF2-40B4-BE49-F238E27FC236}">
                  <a16:creationId xmlns:a16="http://schemas.microsoft.com/office/drawing/2014/main" id="{E44CF72F-5BBB-41BB-8960-070478DAA2BA}"/>
                </a:ext>
              </a:extLst>
            </p:cNvPr>
            <p:cNvGrpSpPr>
              <a:grpSpLocks noChangeAspect="1"/>
            </p:cNvGrpSpPr>
            <p:nvPr>
              <p:custDataLst>
                <p:tags r:id="rId14"/>
              </p:custDataLst>
            </p:nvPr>
          </p:nvGrpSpPr>
          <p:grpSpPr bwMode="auto">
            <a:xfrm>
              <a:off x="6655594" y="822322"/>
              <a:ext cx="209550" cy="209551"/>
              <a:chOff x="4495" y="1198"/>
              <a:chExt cx="160" cy="160"/>
            </a:xfrm>
          </p:grpSpPr>
          <p:sp>
            <p:nvSpPr>
              <p:cNvPr id="54" name="Oval 47">
                <a:extLst>
                  <a:ext uri="{FF2B5EF4-FFF2-40B4-BE49-F238E27FC236}">
                    <a16:creationId xmlns:a16="http://schemas.microsoft.com/office/drawing/2014/main" id="{C047B9E0-6B01-4A46-ADDD-B1AA22DFABDE}"/>
                  </a:ext>
                </a:extLst>
              </p:cNvPr>
              <p:cNvSpPr>
                <a:spLocks noChangeAspect="1" noChangeArrowheads="1"/>
              </p:cNvSpPr>
              <p:nvPr>
                <p:custDataLst>
                  <p:tags r:id="rId15"/>
                </p:custDataLst>
              </p:nvPr>
            </p:nvSpPr>
            <p:spPr bwMode="auto">
              <a:xfrm>
                <a:off x="4495" y="1194"/>
                <a:ext cx="156" cy="161"/>
              </a:xfrm>
              <a:prstGeom prst="ellipse">
                <a:avLst/>
              </a:prstGeom>
              <a:solidFill>
                <a:schemeClr val="accent1"/>
              </a:solidFill>
              <a:ln w="9525">
                <a:solidFill>
                  <a:schemeClr val="accent6"/>
                </a:solidFill>
                <a:round/>
                <a:headEnd/>
                <a:tailEnd/>
              </a:ln>
              <a:effectLst/>
            </p:spPr>
            <p:txBody>
              <a:bodyPr wrap="none" anchor="ctr"/>
              <a:lstStyle/>
              <a:p>
                <a:pPr eaLnBrk="1" hangingPunct="1">
                  <a:defRPr/>
                </a:pPr>
                <a:endParaRPr lang="en-GB" sz="1600" dirty="0">
                  <a:solidFill>
                    <a:srgbClr val="000000"/>
                  </a:solidFill>
                  <a:latin typeface="+mn-lt"/>
                  <a:cs typeface="Arial" charset="0"/>
                </a:endParaRPr>
              </a:p>
            </p:txBody>
          </p:sp>
          <p:sp>
            <p:nvSpPr>
              <p:cNvPr id="55" name="Arc 48">
                <a:extLst>
                  <a:ext uri="{FF2B5EF4-FFF2-40B4-BE49-F238E27FC236}">
                    <a16:creationId xmlns:a16="http://schemas.microsoft.com/office/drawing/2014/main" id="{2ECB2360-898B-4A55-A09C-840DFABAD9B9}"/>
                  </a:ext>
                </a:extLst>
              </p:cNvPr>
              <p:cNvSpPr>
                <a:spLocks noChangeAspect="1"/>
              </p:cNvSpPr>
              <p:nvPr>
                <p:custDataLst>
                  <p:tags r:id="rId16"/>
                </p:custDataLst>
              </p:nvPr>
            </p:nvSpPr>
            <p:spPr bwMode="auto">
              <a:xfrm>
                <a:off x="4495" y="1194"/>
                <a:ext cx="156" cy="161"/>
              </a:xfrm>
              <a:prstGeom prst="arc">
                <a:avLst>
                  <a:gd name="adj1" fmla="val 16200000"/>
                  <a:gd name="adj2" fmla="val 5400000"/>
                </a:avLst>
              </a:prstGeom>
              <a:solidFill>
                <a:schemeClr val="accent3"/>
              </a:solidFill>
              <a:ln w="9525">
                <a:solidFill>
                  <a:schemeClr val="accent6"/>
                </a:solidFill>
                <a:round/>
                <a:headEnd/>
                <a:tailEnd/>
              </a:ln>
              <a:effectLst/>
            </p:spPr>
            <p:txBody>
              <a:bodyPr wrap="none" anchor="ctr"/>
              <a:lstStyle/>
              <a:p>
                <a:pPr eaLnBrk="1" hangingPunct="1">
                  <a:defRPr/>
                </a:pPr>
                <a:endParaRPr lang="en-GB" sz="1600" dirty="0">
                  <a:solidFill>
                    <a:srgbClr val="000000"/>
                  </a:solidFill>
                  <a:latin typeface="+mn-lt"/>
                  <a:cs typeface="Arial" charset="0"/>
                </a:endParaRPr>
              </a:p>
            </p:txBody>
          </p:sp>
        </p:grpSp>
      </p:grpSp>
      <p:grpSp>
        <p:nvGrpSpPr>
          <p:cNvPr id="6157" name="McK Moon" hidden="1">
            <a:extLst>
              <a:ext uri="{FF2B5EF4-FFF2-40B4-BE49-F238E27FC236}">
                <a16:creationId xmlns:a16="http://schemas.microsoft.com/office/drawing/2014/main" id="{7B7CA9C1-9B8B-46A2-849F-32FC1A26BF51}"/>
              </a:ext>
            </a:extLst>
          </p:cNvPr>
          <p:cNvGrpSpPr>
            <a:grpSpLocks noChangeAspect="1"/>
          </p:cNvGrpSpPr>
          <p:nvPr>
            <p:custDataLst>
              <p:tags r:id="rId7"/>
            </p:custDataLst>
          </p:nvPr>
        </p:nvGrpSpPr>
        <p:grpSpPr bwMode="auto">
          <a:xfrm>
            <a:off x="9323754" y="1069976"/>
            <a:ext cx="347785" cy="258763"/>
            <a:chOff x="1600" y="1600"/>
            <a:chExt cx="160" cy="160"/>
          </a:xfrm>
        </p:grpSpPr>
        <p:sp>
          <p:nvSpPr>
            <p:cNvPr id="65" name="Oval 90">
              <a:extLst>
                <a:ext uri="{FF2B5EF4-FFF2-40B4-BE49-F238E27FC236}">
                  <a16:creationId xmlns:a16="http://schemas.microsoft.com/office/drawing/2014/main" id="{C436A0A6-E9B9-45D5-832C-E47BCDA35009}"/>
                </a:ext>
              </a:extLst>
            </p:cNvPr>
            <p:cNvSpPr>
              <a:spLocks noChangeAspect="1" noChangeArrowheads="1"/>
            </p:cNvSpPr>
            <p:nvPr>
              <p:custDataLst>
                <p:tags r:id="rId8"/>
              </p:custDataLst>
            </p:nvPr>
          </p:nvSpPr>
          <p:spPr bwMode="auto">
            <a:xfrm>
              <a:off x="1600" y="1600"/>
              <a:ext cx="160" cy="160"/>
            </a:xfrm>
            <a:prstGeom prst="ellipse">
              <a:avLst/>
            </a:prstGeom>
            <a:solidFill>
              <a:schemeClr val="accent1"/>
            </a:solidFill>
            <a:ln w="9525">
              <a:solidFill>
                <a:schemeClr val="accent6"/>
              </a:solidFill>
              <a:round/>
              <a:headEnd/>
              <a:tailEnd/>
            </a:ln>
            <a:effectLst/>
          </p:spPr>
          <p:txBody>
            <a:bodyPr wrap="none" anchor="ctr"/>
            <a:lstStyle/>
            <a:p>
              <a:pPr eaLnBrk="1" hangingPunct="1">
                <a:defRPr/>
              </a:pPr>
              <a:endParaRPr lang="en-GB" sz="1600" dirty="0">
                <a:solidFill>
                  <a:srgbClr val="000000"/>
                </a:solidFill>
                <a:latin typeface="+mn-lt"/>
                <a:cs typeface="+mn-cs"/>
              </a:endParaRPr>
            </a:p>
          </p:txBody>
        </p:sp>
        <p:sp>
          <p:nvSpPr>
            <p:cNvPr id="66" name="Arc 91">
              <a:extLst>
                <a:ext uri="{FF2B5EF4-FFF2-40B4-BE49-F238E27FC236}">
                  <a16:creationId xmlns:a16="http://schemas.microsoft.com/office/drawing/2014/main" id="{FAE82C1D-8337-4506-A855-C379541ACEE2}"/>
                </a:ext>
              </a:extLst>
            </p:cNvPr>
            <p:cNvSpPr>
              <a:spLocks noChangeAspect="1"/>
            </p:cNvSpPr>
            <p:nvPr>
              <p:custDataLst>
                <p:tags r:id="rId9"/>
              </p:custDataLst>
            </p:nvPr>
          </p:nvSpPr>
          <p:spPr bwMode="auto">
            <a:xfrm>
              <a:off x="1600" y="1600"/>
              <a:ext cx="160" cy="160"/>
            </a:xfrm>
            <a:prstGeom prst="arc">
              <a:avLst/>
            </a:prstGeom>
            <a:solidFill>
              <a:schemeClr val="accent3"/>
            </a:solidFill>
            <a:ln w="9525">
              <a:solidFill>
                <a:schemeClr val="accent6"/>
              </a:solidFill>
              <a:round/>
              <a:headEnd/>
              <a:tailEnd/>
            </a:ln>
            <a:effectLst/>
          </p:spPr>
          <p:txBody>
            <a:bodyPr wrap="none" anchor="ctr"/>
            <a:lstStyle/>
            <a:p>
              <a:pPr eaLnBrk="1" hangingPunct="1">
                <a:defRPr/>
              </a:pPr>
              <a:endParaRPr lang="en-GB" sz="1600" dirty="0">
                <a:solidFill>
                  <a:srgbClr val="000000"/>
                </a:solidFill>
                <a:latin typeface="+mn-lt"/>
                <a:cs typeface="+mn-cs"/>
              </a:endParaRPr>
            </a:p>
          </p:txBody>
        </p:sp>
      </p:grpSp>
      <p:sp>
        <p:nvSpPr>
          <p:cNvPr id="69" name="Slide Number Placeholder 6">
            <a:extLst>
              <a:ext uri="{FF2B5EF4-FFF2-40B4-BE49-F238E27FC236}">
                <a16:creationId xmlns:a16="http://schemas.microsoft.com/office/drawing/2014/main" id="{EA74D878-7BCA-4318-BE3D-61329BAC3120}"/>
              </a:ext>
            </a:extLst>
          </p:cNvPr>
          <p:cNvSpPr txBox="1">
            <a:spLocks/>
          </p:cNvSpPr>
          <p:nvPr userDrawn="1"/>
        </p:nvSpPr>
        <p:spPr bwMode="auto">
          <a:xfrm>
            <a:off x="10822355" y="6611939"/>
            <a:ext cx="267676" cy="155575"/>
          </a:xfrm>
          <a:prstGeom prst="rect">
            <a:avLst/>
          </a:prstGeom>
          <a:noFill/>
          <a:ln>
            <a:noFill/>
          </a:ln>
          <a:effectLst/>
        </p:spPr>
        <p:txBody>
          <a:bodyPr wrap="none" lIns="0" tIns="0" rIns="0" bIns="0"/>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fld id="{872BDFC2-85FC-4A2B-B61F-A71A363A4714}" type="slidenum">
              <a:rPr lang="en-GB" altLang="en-US" sz="1000" smtClean="0">
                <a:solidFill>
                  <a:srgbClr val="000000"/>
                </a:solidFill>
                <a:latin typeface="Arial" panose="020B0604020202020204" pitchFamily="34" charset="0"/>
              </a:rPr>
              <a:pPr eaLnBrk="1" hangingPunct="1">
                <a:defRPr/>
              </a:pPr>
              <a:t>‹#›</a:t>
            </a:fld>
            <a:r>
              <a:rPr lang="en-GB" altLang="en-US" sz="1000">
                <a:solidFill>
                  <a:srgbClr val="000000"/>
                </a:solidFill>
                <a:latin typeface="Arial" panose="020B0604020202020204" pitchFamily="34" charset="0"/>
              </a:rPr>
              <a:t> </a:t>
            </a:r>
          </a:p>
        </p:txBody>
      </p:sp>
    </p:spTree>
    <p:extLst>
      <p:ext uri="{BB962C8B-B14F-4D97-AF65-F5344CB8AC3E}">
        <p14:creationId xmlns:p14="http://schemas.microsoft.com/office/powerpoint/2010/main" val="191653618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hf hdr="0" ftr="0" dt="0"/>
  <p:txStyles>
    <p:titleStyle>
      <a:lvl1pPr algn="l" defTabSz="911482" rtl="0" eaLnBrk="0" fontAlgn="base" hangingPunct="0">
        <a:spcBef>
          <a:spcPct val="0"/>
        </a:spcBef>
        <a:spcAft>
          <a:spcPct val="0"/>
        </a:spcAft>
        <a:tabLst>
          <a:tab pos="274031" algn="l"/>
        </a:tabLst>
        <a:defRPr sz="1846" b="1">
          <a:solidFill>
            <a:schemeClr val="tx2"/>
          </a:solidFill>
          <a:latin typeface="+mj-lt"/>
          <a:ea typeface="MS PGothic" panose="020B0600070205080204" pitchFamily="34" charset="-128"/>
          <a:cs typeface="+mj-cs"/>
        </a:defRPr>
      </a:lvl1pPr>
      <a:lvl2pPr algn="l" defTabSz="911482" rtl="0" eaLnBrk="0" fontAlgn="base" hangingPunct="0">
        <a:spcBef>
          <a:spcPct val="0"/>
        </a:spcBef>
        <a:spcAft>
          <a:spcPct val="0"/>
        </a:spcAft>
        <a:tabLst>
          <a:tab pos="274031" algn="l"/>
        </a:tabLst>
        <a:defRPr sz="1846" b="1">
          <a:solidFill>
            <a:schemeClr val="tx2"/>
          </a:solidFill>
          <a:latin typeface="Arial" charset="0"/>
          <a:ea typeface="MS PGothic" panose="020B0600070205080204" pitchFamily="34" charset="-128"/>
        </a:defRPr>
      </a:lvl2pPr>
      <a:lvl3pPr algn="l" defTabSz="911482" rtl="0" eaLnBrk="0" fontAlgn="base" hangingPunct="0">
        <a:spcBef>
          <a:spcPct val="0"/>
        </a:spcBef>
        <a:spcAft>
          <a:spcPct val="0"/>
        </a:spcAft>
        <a:tabLst>
          <a:tab pos="274031" algn="l"/>
        </a:tabLst>
        <a:defRPr sz="1846" b="1">
          <a:solidFill>
            <a:schemeClr val="tx2"/>
          </a:solidFill>
          <a:latin typeface="Arial" charset="0"/>
          <a:ea typeface="MS PGothic" panose="020B0600070205080204" pitchFamily="34" charset="-128"/>
        </a:defRPr>
      </a:lvl3pPr>
      <a:lvl4pPr algn="l" defTabSz="911482" rtl="0" eaLnBrk="0" fontAlgn="base" hangingPunct="0">
        <a:spcBef>
          <a:spcPct val="0"/>
        </a:spcBef>
        <a:spcAft>
          <a:spcPct val="0"/>
        </a:spcAft>
        <a:tabLst>
          <a:tab pos="274031" algn="l"/>
        </a:tabLst>
        <a:defRPr sz="1846" b="1">
          <a:solidFill>
            <a:schemeClr val="tx2"/>
          </a:solidFill>
          <a:latin typeface="Arial" charset="0"/>
          <a:ea typeface="MS PGothic" panose="020B0600070205080204" pitchFamily="34" charset="-128"/>
        </a:defRPr>
      </a:lvl4pPr>
      <a:lvl5pPr algn="l" defTabSz="911482" rtl="0" eaLnBrk="0" fontAlgn="base" hangingPunct="0">
        <a:spcBef>
          <a:spcPct val="0"/>
        </a:spcBef>
        <a:spcAft>
          <a:spcPct val="0"/>
        </a:spcAft>
        <a:tabLst>
          <a:tab pos="274031" algn="l"/>
        </a:tabLst>
        <a:defRPr sz="1846" b="1">
          <a:solidFill>
            <a:schemeClr val="tx2"/>
          </a:solidFill>
          <a:latin typeface="Arial" charset="0"/>
          <a:ea typeface="MS PGothic" panose="020B0600070205080204" pitchFamily="34" charset="-128"/>
        </a:defRPr>
      </a:lvl5pPr>
      <a:lvl6pPr marL="466474" algn="l" defTabSz="913511" rtl="0" eaLnBrk="1" fontAlgn="base" hangingPunct="1">
        <a:spcBef>
          <a:spcPct val="0"/>
        </a:spcBef>
        <a:spcAft>
          <a:spcPct val="0"/>
        </a:spcAft>
        <a:defRPr sz="1900" b="1">
          <a:solidFill>
            <a:schemeClr val="tx2"/>
          </a:solidFill>
          <a:latin typeface="Arial" charset="0"/>
        </a:defRPr>
      </a:lvl6pPr>
      <a:lvl7pPr marL="932947" algn="l" defTabSz="913511" rtl="0" eaLnBrk="1" fontAlgn="base" hangingPunct="1">
        <a:spcBef>
          <a:spcPct val="0"/>
        </a:spcBef>
        <a:spcAft>
          <a:spcPct val="0"/>
        </a:spcAft>
        <a:defRPr sz="1900" b="1">
          <a:solidFill>
            <a:schemeClr val="tx2"/>
          </a:solidFill>
          <a:latin typeface="Arial" charset="0"/>
        </a:defRPr>
      </a:lvl7pPr>
      <a:lvl8pPr marL="1399420" algn="l" defTabSz="913511" rtl="0" eaLnBrk="1" fontAlgn="base" hangingPunct="1">
        <a:spcBef>
          <a:spcPct val="0"/>
        </a:spcBef>
        <a:spcAft>
          <a:spcPct val="0"/>
        </a:spcAft>
        <a:defRPr sz="1900" b="1">
          <a:solidFill>
            <a:schemeClr val="tx2"/>
          </a:solidFill>
          <a:latin typeface="Arial" charset="0"/>
        </a:defRPr>
      </a:lvl8pPr>
      <a:lvl9pPr marL="1865894" algn="l" defTabSz="913511" rtl="0" eaLnBrk="1" fontAlgn="base" hangingPunct="1">
        <a:spcBef>
          <a:spcPct val="0"/>
        </a:spcBef>
        <a:spcAft>
          <a:spcPct val="0"/>
        </a:spcAft>
        <a:defRPr sz="1900" b="1">
          <a:solidFill>
            <a:schemeClr val="tx2"/>
          </a:solidFill>
          <a:latin typeface="Arial" charset="0"/>
        </a:defRPr>
      </a:lvl9pPr>
    </p:titleStyle>
    <p:bodyStyle>
      <a:lvl1pPr marL="348766" indent="-348766" algn="l" defTabSz="911482" rtl="0" eaLnBrk="0" fontAlgn="base" hangingPunct="0">
        <a:spcBef>
          <a:spcPct val="0"/>
        </a:spcBef>
        <a:spcAft>
          <a:spcPct val="0"/>
        </a:spcAft>
        <a:buClr>
          <a:schemeClr val="tx2"/>
        </a:buClr>
        <a:defRPr sz="1569">
          <a:solidFill>
            <a:schemeClr val="tx1"/>
          </a:solidFill>
          <a:latin typeface="+mn-lt"/>
          <a:ea typeface="MS PGothic" panose="020B0600070205080204" pitchFamily="34" charset="-128"/>
          <a:cs typeface="+mn-cs"/>
        </a:defRPr>
      </a:lvl1pPr>
      <a:lvl2pPr marL="196365" indent="-194900" algn="l" defTabSz="911482" rtl="0" eaLnBrk="0" fontAlgn="base" hangingPunct="0">
        <a:spcBef>
          <a:spcPct val="0"/>
        </a:spcBef>
        <a:spcAft>
          <a:spcPct val="0"/>
        </a:spcAft>
        <a:buClr>
          <a:schemeClr val="tx2"/>
        </a:buClr>
        <a:buSzPct val="125000"/>
        <a:buFont typeface="Arial" panose="020B0604020202020204" pitchFamily="34" charset="0"/>
        <a:buChar char="▪"/>
        <a:defRPr sz="1569">
          <a:solidFill>
            <a:schemeClr val="tx1"/>
          </a:solidFill>
          <a:latin typeface="+mn-lt"/>
          <a:ea typeface="MS PGothic" panose="020B0600070205080204" pitchFamily="34" charset="-128"/>
        </a:defRPr>
      </a:lvl2pPr>
      <a:lvl3pPr marL="464534" indent="-265239" algn="l" defTabSz="911482" rtl="0" eaLnBrk="0" fontAlgn="base" hangingPunct="0">
        <a:spcBef>
          <a:spcPct val="0"/>
        </a:spcBef>
        <a:spcAft>
          <a:spcPct val="0"/>
        </a:spcAft>
        <a:buClr>
          <a:schemeClr val="tx2"/>
        </a:buClr>
        <a:buSzPct val="120000"/>
        <a:buFont typeface="Arial" panose="020B0604020202020204" pitchFamily="34" charset="0"/>
        <a:buChar char="–"/>
        <a:defRPr sz="1569">
          <a:solidFill>
            <a:schemeClr val="tx1"/>
          </a:solidFill>
          <a:latin typeface="+mn-lt"/>
          <a:ea typeface="MS PGothic" panose="020B0600070205080204" pitchFamily="34" charset="-128"/>
        </a:defRPr>
      </a:lvl3pPr>
      <a:lvl4pPr marL="624262" indent="-156799" algn="l" defTabSz="911482" rtl="0" eaLnBrk="0" fontAlgn="base" hangingPunct="0">
        <a:spcBef>
          <a:spcPct val="0"/>
        </a:spcBef>
        <a:spcAft>
          <a:spcPct val="0"/>
        </a:spcAft>
        <a:buClr>
          <a:schemeClr val="tx2"/>
        </a:buClr>
        <a:buSzPct val="120000"/>
        <a:buFont typeface="Arial" panose="020B0604020202020204" pitchFamily="34" charset="0"/>
        <a:buChar char="▫"/>
        <a:defRPr sz="1569">
          <a:solidFill>
            <a:schemeClr val="tx1"/>
          </a:solidFill>
          <a:latin typeface="+mn-lt"/>
          <a:ea typeface="MS PGothic" panose="020B0600070205080204" pitchFamily="34" charset="-128"/>
        </a:defRPr>
      </a:lvl4pPr>
      <a:lvl5pPr marL="763477" indent="-130421" algn="l" defTabSz="911482" rtl="0" eaLnBrk="0" fontAlgn="base" hangingPunct="0">
        <a:spcBef>
          <a:spcPct val="0"/>
        </a:spcBef>
        <a:spcAft>
          <a:spcPct val="0"/>
        </a:spcAft>
        <a:buClr>
          <a:schemeClr val="tx2"/>
        </a:buClr>
        <a:buSzPct val="89000"/>
        <a:buFont typeface="Arial" panose="020B0604020202020204" pitchFamily="34" charset="0"/>
        <a:buChar char="-"/>
        <a:defRPr sz="1569">
          <a:solidFill>
            <a:schemeClr val="tx1"/>
          </a:solidFill>
          <a:latin typeface="+mn-lt"/>
          <a:ea typeface="MS PGothic" panose="020B0600070205080204" pitchFamily="34" charset="-128"/>
        </a:defRPr>
      </a:lvl5pPr>
      <a:lvl6pPr marL="765016" indent="-132816" algn="l" defTabSz="91351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16" indent="-132816" algn="l" defTabSz="91351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16" indent="-132816" algn="l" defTabSz="91351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16" indent="-132816" algn="l" defTabSz="91351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47" rtl="0" eaLnBrk="1" latinLnBrk="0" hangingPunct="1">
        <a:defRPr sz="1800" kern="1200">
          <a:solidFill>
            <a:schemeClr val="tx1"/>
          </a:solidFill>
          <a:latin typeface="+mn-lt"/>
          <a:ea typeface="+mn-ea"/>
          <a:cs typeface="+mn-cs"/>
        </a:defRPr>
      </a:lvl1pPr>
      <a:lvl2pPr marL="466474" algn="l" defTabSz="932947" rtl="0" eaLnBrk="1" latinLnBrk="0" hangingPunct="1">
        <a:defRPr sz="1800" kern="1200">
          <a:solidFill>
            <a:schemeClr val="tx1"/>
          </a:solidFill>
          <a:latin typeface="+mn-lt"/>
          <a:ea typeface="+mn-ea"/>
          <a:cs typeface="+mn-cs"/>
        </a:defRPr>
      </a:lvl2pPr>
      <a:lvl3pPr marL="932947" algn="l" defTabSz="932947" rtl="0" eaLnBrk="1" latinLnBrk="0" hangingPunct="1">
        <a:defRPr sz="1800" kern="1200">
          <a:solidFill>
            <a:schemeClr val="tx1"/>
          </a:solidFill>
          <a:latin typeface="+mn-lt"/>
          <a:ea typeface="+mn-ea"/>
          <a:cs typeface="+mn-cs"/>
        </a:defRPr>
      </a:lvl3pPr>
      <a:lvl4pPr marL="1399420" algn="l" defTabSz="932947" rtl="0" eaLnBrk="1" latinLnBrk="0" hangingPunct="1">
        <a:defRPr sz="1800" kern="1200">
          <a:solidFill>
            <a:schemeClr val="tx1"/>
          </a:solidFill>
          <a:latin typeface="+mn-lt"/>
          <a:ea typeface="+mn-ea"/>
          <a:cs typeface="+mn-cs"/>
        </a:defRPr>
      </a:lvl4pPr>
      <a:lvl5pPr marL="1865894" algn="l" defTabSz="932947" rtl="0" eaLnBrk="1" latinLnBrk="0" hangingPunct="1">
        <a:defRPr sz="1800" kern="1200">
          <a:solidFill>
            <a:schemeClr val="tx1"/>
          </a:solidFill>
          <a:latin typeface="+mn-lt"/>
          <a:ea typeface="+mn-ea"/>
          <a:cs typeface="+mn-cs"/>
        </a:defRPr>
      </a:lvl5pPr>
      <a:lvl6pPr marL="2332367" algn="l" defTabSz="932947" rtl="0" eaLnBrk="1" latinLnBrk="0" hangingPunct="1">
        <a:defRPr sz="1800" kern="1200">
          <a:solidFill>
            <a:schemeClr val="tx1"/>
          </a:solidFill>
          <a:latin typeface="+mn-lt"/>
          <a:ea typeface="+mn-ea"/>
          <a:cs typeface="+mn-cs"/>
        </a:defRPr>
      </a:lvl6pPr>
      <a:lvl7pPr marL="2798840" algn="l" defTabSz="932947" rtl="0" eaLnBrk="1" latinLnBrk="0" hangingPunct="1">
        <a:defRPr sz="1800" kern="1200">
          <a:solidFill>
            <a:schemeClr val="tx1"/>
          </a:solidFill>
          <a:latin typeface="+mn-lt"/>
          <a:ea typeface="+mn-ea"/>
          <a:cs typeface="+mn-cs"/>
        </a:defRPr>
      </a:lvl7pPr>
      <a:lvl8pPr marL="3265313" algn="l" defTabSz="932947" rtl="0" eaLnBrk="1" latinLnBrk="0" hangingPunct="1">
        <a:defRPr sz="1800" kern="1200">
          <a:solidFill>
            <a:schemeClr val="tx1"/>
          </a:solidFill>
          <a:latin typeface="+mn-lt"/>
          <a:ea typeface="+mn-ea"/>
          <a:cs typeface="+mn-cs"/>
        </a:defRPr>
      </a:lvl8pPr>
      <a:lvl9pPr marL="3731787" algn="l" defTabSz="93294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995EB-B3BE-4B99-AA0C-8C1955B06F4C}" type="datetimeFigureOut">
              <a:rPr lang="en-US" smtClean="0"/>
              <a:t>10/29/2021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2D093-F9B7-4214-8268-71BBED71C33C}" type="slidenum">
              <a:rPr lang="en-US" smtClean="0"/>
              <a:t>‹#›</a:t>
            </a:fld>
            <a:endParaRPr lang="en-US"/>
          </a:p>
        </p:txBody>
      </p:sp>
    </p:spTree>
    <p:extLst>
      <p:ext uri="{BB962C8B-B14F-4D97-AF65-F5344CB8AC3E}">
        <p14:creationId xmlns:p14="http://schemas.microsoft.com/office/powerpoint/2010/main" val="357622139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6146" name="Object 1" hidden="1">
            <a:extLst>
              <a:ext uri="{FF2B5EF4-FFF2-40B4-BE49-F238E27FC236}">
                <a16:creationId xmlns:a16="http://schemas.microsoft.com/office/drawing/2014/main" id="{603FB227-A62E-4AE4-8EA3-655081D21848}"/>
              </a:ext>
            </a:extLst>
          </p:cNvPr>
          <p:cNvGraphicFramePr>
            <a:graphicFrameLocks noChangeAspect="1"/>
          </p:cNvGraphicFramePr>
          <p:nvPr>
            <p:custDataLst>
              <p:tags r:id="rId7"/>
            </p:custDataLst>
          </p:nvPr>
        </p:nvGraphicFramePr>
        <p:xfrm>
          <a:off x="2" y="1"/>
          <a:ext cx="216877" cy="161925"/>
        </p:xfrm>
        <a:graphic>
          <a:graphicData uri="http://schemas.openxmlformats.org/presentationml/2006/ole">
            <mc:AlternateContent xmlns:mc="http://schemas.openxmlformats.org/markup-compatibility/2006">
              <mc:Choice xmlns:v="urn:schemas-microsoft-com:vml" Requires="v">
                <p:oleObj spid="_x0000_s2050" name="think-cell Slide" r:id="rId26" imgW="360" imgH="360" progId="TCLayout.ActiveDocument.1">
                  <p:embed/>
                </p:oleObj>
              </mc:Choice>
              <mc:Fallback>
                <p:oleObj name="think-cell Slide" r:id="rId26" imgW="360" imgH="360" progId="TCLayout.ActiveDocument.1">
                  <p:embed/>
                  <p:pic>
                    <p:nvPicPr>
                      <p:cNvPr id="6146" name="Object 1" hidden="1">
                        <a:extLst>
                          <a:ext uri="{FF2B5EF4-FFF2-40B4-BE49-F238E27FC236}">
                            <a16:creationId xmlns:a16="http://schemas.microsoft.com/office/drawing/2014/main" id="{603FB227-A62E-4AE4-8EA3-655081D21848}"/>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 y="1"/>
                        <a:ext cx="216877"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7" name="Rectangle 286">
            <a:extLst>
              <a:ext uri="{FF2B5EF4-FFF2-40B4-BE49-F238E27FC236}">
                <a16:creationId xmlns:a16="http://schemas.microsoft.com/office/drawing/2014/main" id="{322AC66F-1992-4429-B61A-29BBE268945F}"/>
              </a:ext>
            </a:extLst>
          </p:cNvPr>
          <p:cNvSpPr>
            <a:spLocks noGrp="1" noChangeArrowheads="1"/>
          </p:cNvSpPr>
          <p:nvPr>
            <p:ph type="body" idx="1"/>
          </p:nvPr>
        </p:nvSpPr>
        <p:spPr bwMode="auto">
          <a:xfrm>
            <a:off x="1977293" y="1990726"/>
            <a:ext cx="5851770" cy="120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ltLang="en-GB"/>
              <a:t>Click to edit Master text styles</a:t>
            </a:r>
          </a:p>
          <a:p>
            <a:pPr lvl="1"/>
            <a:r>
              <a:rPr lang="en-GB" altLang="en-GB"/>
              <a:t>Second level</a:t>
            </a:r>
          </a:p>
          <a:p>
            <a:pPr lvl="2"/>
            <a:r>
              <a:rPr lang="en-GB" altLang="en-GB"/>
              <a:t>Third level</a:t>
            </a:r>
          </a:p>
          <a:p>
            <a:pPr lvl="3"/>
            <a:r>
              <a:rPr lang="en-GB" altLang="en-GB"/>
              <a:t>Fourth level</a:t>
            </a:r>
          </a:p>
          <a:p>
            <a:pPr lvl="4"/>
            <a:r>
              <a:rPr lang="en-GB" altLang="en-GB"/>
              <a:t>Fifth level</a:t>
            </a:r>
          </a:p>
        </p:txBody>
      </p:sp>
      <p:sp>
        <p:nvSpPr>
          <p:cNvPr id="6148" name="Title Placeholder 2">
            <a:extLst>
              <a:ext uri="{FF2B5EF4-FFF2-40B4-BE49-F238E27FC236}">
                <a16:creationId xmlns:a16="http://schemas.microsoft.com/office/drawing/2014/main" id="{76D1E0D2-7AE3-47F8-91F8-EBBF6CEA03A3}"/>
              </a:ext>
            </a:extLst>
          </p:cNvPr>
          <p:cNvSpPr>
            <a:spLocks noGrp="1" noChangeArrowheads="1"/>
          </p:cNvSpPr>
          <p:nvPr>
            <p:ph type="title"/>
          </p:nvPr>
        </p:nvSpPr>
        <p:spPr bwMode="auto">
          <a:xfrm>
            <a:off x="226647" y="246063"/>
            <a:ext cx="11738708" cy="28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ltLang="en-GB"/>
              <a:t>Click to edit Master title style</a:t>
            </a:r>
          </a:p>
        </p:txBody>
      </p:sp>
      <p:sp>
        <p:nvSpPr>
          <p:cNvPr id="6149" name="McK 1. On-page tracker" hidden="1">
            <a:extLst>
              <a:ext uri="{FF2B5EF4-FFF2-40B4-BE49-F238E27FC236}">
                <a16:creationId xmlns:a16="http://schemas.microsoft.com/office/drawing/2014/main" id="{01173FB4-167D-40CF-A009-6CEB336D1195}"/>
              </a:ext>
            </a:extLst>
          </p:cNvPr>
          <p:cNvSpPr>
            <a:spLocks noChangeArrowheads="1"/>
          </p:cNvSpPr>
          <p:nvPr/>
        </p:nvSpPr>
        <p:spPr bwMode="auto">
          <a:xfrm>
            <a:off x="226646" y="26988"/>
            <a:ext cx="859210" cy="215444"/>
          </a:xfrm>
          <a:prstGeom prst="rect">
            <a:avLst/>
          </a:prstGeom>
          <a:noFill/>
          <a:ln>
            <a:noFill/>
          </a:ln>
          <a:effectLst/>
        </p:spPr>
        <p:txBody>
          <a:bodyPr wrap="none" lIns="0" tIns="0" rIns="0" bIns="0">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r>
              <a:rPr lang="en-GB" altLang="en-NG" sz="1400">
                <a:solidFill>
                  <a:srgbClr val="808080"/>
                </a:solidFill>
                <a:latin typeface="Arial" panose="020B0604020202020204" pitchFamily="34" charset="0"/>
              </a:rPr>
              <a:t>TRACKER</a:t>
            </a:r>
          </a:p>
        </p:txBody>
      </p:sp>
      <p:sp>
        <p:nvSpPr>
          <p:cNvPr id="11" name="McK 3. Unit of measure" hidden="1">
            <a:extLst>
              <a:ext uri="{FF2B5EF4-FFF2-40B4-BE49-F238E27FC236}">
                <a16:creationId xmlns:a16="http://schemas.microsoft.com/office/drawing/2014/main" id="{724070F9-A61B-4575-8D2E-337949C8997E}"/>
              </a:ext>
            </a:extLst>
          </p:cNvPr>
          <p:cNvSpPr txBox="1">
            <a:spLocks noChangeArrowheads="1"/>
          </p:cNvSpPr>
          <p:nvPr/>
        </p:nvSpPr>
        <p:spPr bwMode="auto">
          <a:xfrm>
            <a:off x="226647" y="542925"/>
            <a:ext cx="11738708" cy="246221"/>
          </a:xfrm>
          <a:prstGeom prst="rect">
            <a:avLst/>
          </a:prstGeom>
          <a:noFill/>
          <a:ln>
            <a:noFill/>
          </a:ln>
          <a:effec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GB" sz="1600" dirty="0">
                <a:solidFill>
                  <a:srgbClr val="808080"/>
                </a:solidFill>
                <a:latin typeface="Arial"/>
                <a:cs typeface="Arial" charset="0"/>
              </a:rPr>
              <a:t>Unit of measure</a:t>
            </a:r>
          </a:p>
        </p:txBody>
      </p:sp>
      <p:grpSp>
        <p:nvGrpSpPr>
          <p:cNvPr id="6151" name="McK Slide Elements" hidden="1">
            <a:extLst>
              <a:ext uri="{FF2B5EF4-FFF2-40B4-BE49-F238E27FC236}">
                <a16:creationId xmlns:a16="http://schemas.microsoft.com/office/drawing/2014/main" id="{359D0588-0A2A-4339-8577-C681B55D4762}"/>
              </a:ext>
            </a:extLst>
          </p:cNvPr>
          <p:cNvGrpSpPr>
            <a:grpSpLocks/>
          </p:cNvGrpSpPr>
          <p:nvPr/>
        </p:nvGrpSpPr>
        <p:grpSpPr bwMode="auto">
          <a:xfrm>
            <a:off x="226646" y="6312144"/>
            <a:ext cx="10093570" cy="409332"/>
            <a:chOff x="75" y="3897"/>
            <a:chExt cx="644" cy="253"/>
          </a:xfrm>
        </p:grpSpPr>
        <p:sp>
          <p:nvSpPr>
            <p:cNvPr id="13" name="McK 4. Footnote">
              <a:extLst>
                <a:ext uri="{FF2B5EF4-FFF2-40B4-BE49-F238E27FC236}">
                  <a16:creationId xmlns:a16="http://schemas.microsoft.com/office/drawing/2014/main" id="{9292A491-E55F-4EFA-991F-401161B61ED1}"/>
                </a:ext>
              </a:extLst>
            </p:cNvPr>
            <p:cNvSpPr txBox="1">
              <a:spLocks noChangeArrowheads="1"/>
            </p:cNvSpPr>
            <p:nvPr/>
          </p:nvSpPr>
          <p:spPr bwMode="auto">
            <a:xfrm>
              <a:off x="75" y="3897"/>
              <a:ext cx="644" cy="95"/>
            </a:xfrm>
            <a:prstGeom prst="rect">
              <a:avLst/>
            </a:prstGeom>
            <a:noFill/>
            <a:ln>
              <a:noFill/>
            </a:ln>
            <a:effec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GB" sz="1000" dirty="0">
                  <a:solidFill>
                    <a:srgbClr val="000000"/>
                  </a:solidFill>
                  <a:latin typeface="Arial"/>
                  <a:cs typeface="Arial" charset="0"/>
                </a:rPr>
                <a:t>1 Footnote</a:t>
              </a:r>
            </a:p>
          </p:txBody>
        </p:sp>
        <p:sp>
          <p:nvSpPr>
            <p:cNvPr id="6201" name="McK 5. Source">
              <a:extLst>
                <a:ext uri="{FF2B5EF4-FFF2-40B4-BE49-F238E27FC236}">
                  <a16:creationId xmlns:a16="http://schemas.microsoft.com/office/drawing/2014/main" id="{DB397870-C57C-4540-B3AB-873A93DECE30}"/>
                </a:ext>
              </a:extLst>
            </p:cNvPr>
            <p:cNvSpPr>
              <a:spLocks noChangeArrowheads="1"/>
            </p:cNvSpPr>
            <p:nvPr/>
          </p:nvSpPr>
          <p:spPr bwMode="auto">
            <a:xfrm>
              <a:off x="75" y="4055"/>
              <a:ext cx="644" cy="95"/>
            </a:xfrm>
            <a:prstGeom prst="rect">
              <a:avLst/>
            </a:prstGeom>
            <a:noFill/>
            <a:ln>
              <a:noFill/>
            </a:ln>
            <a:effectLst/>
          </p:spPr>
          <p:txBody>
            <a:bodyPr lIns="0" tIns="0" rIns="0" bIns="0" anchor="b">
              <a:spAutoFit/>
            </a:bodyPr>
            <a:lstStyle>
              <a:lvl1pPr marL="479425" indent="-479425" defTabSz="912813" eaLnBrk="0" hangingPunct="0">
                <a:tabLst>
                  <a:tab pos="474663" algn="l"/>
                </a:tabLst>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tabLst>
                  <a:tab pos="474663" algn="l"/>
                </a:tabLst>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tabLst>
                  <a:tab pos="474663" algn="l"/>
                </a:tabLst>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tabLst>
                  <a:tab pos="474663" algn="l"/>
                </a:tabLst>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tabLst>
                  <a:tab pos="474663" algn="l"/>
                </a:tabLst>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tabLst>
                  <a:tab pos="474663" algn="l"/>
                </a:tabLs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tabLst>
                  <a:tab pos="474663" algn="l"/>
                </a:tabLs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tabLst>
                  <a:tab pos="474663" algn="l"/>
                </a:tabLs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tabLst>
                  <a:tab pos="474663" algn="l"/>
                </a:tabLst>
                <a:defRPr>
                  <a:solidFill>
                    <a:schemeClr val="tx1"/>
                  </a:solidFill>
                  <a:latin typeface="Century Gothic" panose="020B0502020202020204" pitchFamily="34" charset="0"/>
                  <a:cs typeface="Arial" panose="020B0604020202020204" pitchFamily="34" charset="0"/>
                </a:defRPr>
              </a:lvl9pPr>
            </a:lstStyle>
            <a:p>
              <a:pPr eaLnBrk="1" hangingPunct="1">
                <a:defRPr/>
              </a:pPr>
              <a:r>
                <a:rPr lang="en-GB" altLang="en-NG" sz="1000">
                  <a:solidFill>
                    <a:srgbClr val="000000"/>
                  </a:solidFill>
                  <a:latin typeface="Arial" panose="020B0604020202020204" pitchFamily="34" charset="0"/>
                </a:rPr>
                <a:t>Source: NNPC steer-co decisions; team analysis</a:t>
              </a:r>
            </a:p>
          </p:txBody>
        </p:sp>
      </p:grpSp>
      <p:grpSp>
        <p:nvGrpSpPr>
          <p:cNvPr id="6152" name="ACET" hidden="1">
            <a:extLst>
              <a:ext uri="{FF2B5EF4-FFF2-40B4-BE49-F238E27FC236}">
                <a16:creationId xmlns:a16="http://schemas.microsoft.com/office/drawing/2014/main" id="{FDCDE0E8-6D39-4CFE-95F4-732F98CCEE98}"/>
              </a:ext>
            </a:extLst>
          </p:cNvPr>
          <p:cNvGrpSpPr>
            <a:grpSpLocks/>
          </p:cNvGrpSpPr>
          <p:nvPr/>
        </p:nvGrpSpPr>
        <p:grpSpPr bwMode="auto">
          <a:xfrm>
            <a:off x="1977293" y="1416749"/>
            <a:ext cx="5799015" cy="510476"/>
            <a:chOff x="915" y="714"/>
            <a:chExt cx="2686" cy="316"/>
          </a:xfrm>
        </p:grpSpPr>
        <p:cxnSp>
          <p:nvCxnSpPr>
            <p:cNvPr id="6198" name="AutoShape 249">
              <a:extLst>
                <a:ext uri="{FF2B5EF4-FFF2-40B4-BE49-F238E27FC236}">
                  <a16:creationId xmlns:a16="http://schemas.microsoft.com/office/drawing/2014/main" id="{4F2DA368-A3E3-4656-B4E4-431A6F2B9F58}"/>
                </a:ext>
              </a:extLst>
            </p:cNvPr>
            <p:cNvCxnSpPr>
              <a:cxnSpLocks noChangeShapeType="1"/>
              <a:stCxn id="6199" idx="4"/>
              <a:endCxn id="6199"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99" name="AutoShape 250">
              <a:extLst>
                <a:ext uri="{FF2B5EF4-FFF2-40B4-BE49-F238E27FC236}">
                  <a16:creationId xmlns:a16="http://schemas.microsoft.com/office/drawing/2014/main" id="{37018771-EA31-4E76-9C30-8F914388216C}"/>
                </a:ext>
              </a:extLst>
            </p:cNvPr>
            <p:cNvSpPr>
              <a:spLocks noChangeArrowheads="1"/>
            </p:cNvSpPr>
            <p:nvPr/>
          </p:nvSpPr>
          <p:spPr bwMode="auto">
            <a:xfrm>
              <a:off x="915" y="714"/>
              <a:ext cx="2686" cy="316"/>
            </a:xfrm>
            <a:prstGeom prst="leftRightArrow">
              <a:avLst>
                <a:gd name="adj1" fmla="val 100000"/>
                <a:gd name="adj2" fmla="val 0"/>
              </a:avLst>
            </a:prstGeom>
            <a:noFill/>
            <a:ln>
              <a:noFill/>
            </a:ln>
            <a:effectLst/>
          </p:spPr>
          <p:txBody>
            <a:bodyPr lIns="0" tIns="0" rIns="0" bIns="18288" anchor="b">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r>
                <a:rPr lang="en-GB" altLang="en-NG" sz="1600" b="1">
                  <a:solidFill>
                    <a:srgbClr val="000000"/>
                  </a:solidFill>
                  <a:latin typeface="Arial" panose="020B0604020202020204" pitchFamily="34" charset="0"/>
                </a:rPr>
                <a:t>Title</a:t>
              </a:r>
            </a:p>
            <a:p>
              <a:pPr eaLnBrk="1" hangingPunct="1">
                <a:defRPr/>
              </a:pPr>
              <a:r>
                <a:rPr lang="en-GB" altLang="en-NG" sz="1600">
                  <a:solidFill>
                    <a:srgbClr val="808080"/>
                  </a:solidFill>
                  <a:latin typeface="Arial" panose="020B0604020202020204" pitchFamily="34" charset="0"/>
                </a:rPr>
                <a:t>Unit of measure</a:t>
              </a:r>
            </a:p>
          </p:txBody>
        </p:sp>
      </p:grpSp>
      <p:grpSp>
        <p:nvGrpSpPr>
          <p:cNvPr id="6153" name="LegendBoxes" hidden="1">
            <a:extLst>
              <a:ext uri="{FF2B5EF4-FFF2-40B4-BE49-F238E27FC236}">
                <a16:creationId xmlns:a16="http://schemas.microsoft.com/office/drawing/2014/main" id="{04083606-798D-4ADA-A336-2E257BE7A6FA}"/>
              </a:ext>
            </a:extLst>
          </p:cNvPr>
          <p:cNvGrpSpPr>
            <a:grpSpLocks/>
          </p:cNvGrpSpPr>
          <p:nvPr/>
        </p:nvGrpSpPr>
        <p:grpSpPr bwMode="auto">
          <a:xfrm>
            <a:off x="10925903" y="293688"/>
            <a:ext cx="856275" cy="1012525"/>
            <a:chOff x="4936" y="176"/>
            <a:chExt cx="396" cy="626"/>
          </a:xfrm>
        </p:grpSpPr>
        <p:sp>
          <p:nvSpPr>
            <p:cNvPr id="6190" name="Legend1">
              <a:extLst>
                <a:ext uri="{FF2B5EF4-FFF2-40B4-BE49-F238E27FC236}">
                  <a16:creationId xmlns:a16="http://schemas.microsoft.com/office/drawing/2014/main" id="{EC4B1BFC-D641-460A-80A7-013A96E2B51D}"/>
                </a:ext>
              </a:extLst>
            </p:cNvPr>
            <p:cNvSpPr>
              <a:spLocks noChangeArrowheads="1"/>
            </p:cNvSpPr>
            <p:nvPr/>
          </p:nvSpPr>
          <p:spPr bwMode="auto">
            <a:xfrm>
              <a:off x="5096" y="176"/>
              <a:ext cx="236" cy="114"/>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200">
                  <a:solidFill>
                    <a:srgbClr val="000000"/>
                  </a:solidFill>
                  <a:latin typeface="Arial" panose="020B0604020202020204" pitchFamily="34" charset="0"/>
                </a:rPr>
                <a:t>Legend</a:t>
              </a:r>
            </a:p>
          </p:txBody>
        </p:sp>
        <p:sp>
          <p:nvSpPr>
            <p:cNvPr id="6191" name="LegendRectangle1">
              <a:extLst>
                <a:ext uri="{FF2B5EF4-FFF2-40B4-BE49-F238E27FC236}">
                  <a16:creationId xmlns:a16="http://schemas.microsoft.com/office/drawing/2014/main" id="{0E18BB5E-E85F-4639-AF7F-FE367B064C00}"/>
                </a:ext>
              </a:extLst>
            </p:cNvPr>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GB" altLang="en-NG" sz="1600">
                <a:solidFill>
                  <a:srgbClr val="000000"/>
                </a:solidFill>
                <a:latin typeface="Arial" panose="020B0604020202020204" pitchFamily="34" charset="0"/>
              </a:endParaRPr>
            </a:p>
          </p:txBody>
        </p:sp>
        <p:sp>
          <p:nvSpPr>
            <p:cNvPr id="6192" name="Legend2">
              <a:extLst>
                <a:ext uri="{FF2B5EF4-FFF2-40B4-BE49-F238E27FC236}">
                  <a16:creationId xmlns:a16="http://schemas.microsoft.com/office/drawing/2014/main" id="{54C44112-C666-4E8B-B8E5-EA99AA315FD8}"/>
                </a:ext>
              </a:extLst>
            </p:cNvPr>
            <p:cNvSpPr>
              <a:spLocks noChangeArrowheads="1"/>
            </p:cNvSpPr>
            <p:nvPr/>
          </p:nvSpPr>
          <p:spPr bwMode="auto">
            <a:xfrm>
              <a:off x="5096" y="346"/>
              <a:ext cx="236" cy="114"/>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200">
                  <a:solidFill>
                    <a:srgbClr val="000000"/>
                  </a:solidFill>
                  <a:latin typeface="Arial" panose="020B0604020202020204" pitchFamily="34" charset="0"/>
                </a:rPr>
                <a:t>Legend</a:t>
              </a:r>
            </a:p>
          </p:txBody>
        </p:sp>
        <p:sp>
          <p:nvSpPr>
            <p:cNvPr id="6193" name="LegendRectangle2">
              <a:extLst>
                <a:ext uri="{FF2B5EF4-FFF2-40B4-BE49-F238E27FC236}">
                  <a16:creationId xmlns:a16="http://schemas.microsoft.com/office/drawing/2014/main" id="{75D39EA1-BB3B-4625-A5F0-3D65ABC5E22D}"/>
                </a:ext>
              </a:extLst>
            </p:cNvPr>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GB" altLang="en-NG" sz="1600">
                <a:solidFill>
                  <a:srgbClr val="000000"/>
                </a:solidFill>
                <a:latin typeface="Arial" panose="020B0604020202020204" pitchFamily="34" charset="0"/>
              </a:endParaRPr>
            </a:p>
          </p:txBody>
        </p:sp>
        <p:sp>
          <p:nvSpPr>
            <p:cNvPr id="6194" name="Legend3">
              <a:extLst>
                <a:ext uri="{FF2B5EF4-FFF2-40B4-BE49-F238E27FC236}">
                  <a16:creationId xmlns:a16="http://schemas.microsoft.com/office/drawing/2014/main" id="{3B456524-00FA-4324-9F42-0372791B90FF}"/>
                </a:ext>
              </a:extLst>
            </p:cNvPr>
            <p:cNvSpPr>
              <a:spLocks noChangeArrowheads="1"/>
            </p:cNvSpPr>
            <p:nvPr/>
          </p:nvSpPr>
          <p:spPr bwMode="auto">
            <a:xfrm>
              <a:off x="5096" y="517"/>
              <a:ext cx="236" cy="114"/>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200">
                  <a:solidFill>
                    <a:srgbClr val="000000"/>
                  </a:solidFill>
                  <a:latin typeface="Arial" panose="020B0604020202020204" pitchFamily="34" charset="0"/>
                </a:rPr>
                <a:t>Legend</a:t>
              </a:r>
            </a:p>
          </p:txBody>
        </p:sp>
        <p:sp>
          <p:nvSpPr>
            <p:cNvPr id="6195" name="LegendRectangle3">
              <a:extLst>
                <a:ext uri="{FF2B5EF4-FFF2-40B4-BE49-F238E27FC236}">
                  <a16:creationId xmlns:a16="http://schemas.microsoft.com/office/drawing/2014/main" id="{6ACCAE94-E8A5-4893-9BE8-F89FC9723B1E}"/>
                </a:ext>
              </a:extLst>
            </p:cNvPr>
            <p:cNvSpPr>
              <a:spLocks noChangeArrowheads="1"/>
            </p:cNvSpPr>
            <p:nvPr/>
          </p:nvSpPr>
          <p:spPr bwMode="auto">
            <a:xfrm>
              <a:off x="4936" y="524"/>
              <a:ext cx="104" cy="98"/>
            </a:xfrm>
            <a:prstGeom prst="rect">
              <a:avLst/>
            </a:prstGeom>
            <a:solidFill>
              <a:schemeClr val="hlink"/>
            </a:solidFill>
            <a:ln w="9525">
              <a:solidFill>
                <a:srgbClr val="808080"/>
              </a:solidFill>
              <a:miter lim="800000"/>
              <a:headEnd/>
              <a:tailEnd/>
            </a:ln>
            <a:effec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GB" altLang="en-NG" sz="1600">
                <a:solidFill>
                  <a:srgbClr val="000000"/>
                </a:solidFill>
                <a:latin typeface="Arial" panose="020B0604020202020204" pitchFamily="34" charset="0"/>
              </a:endParaRPr>
            </a:p>
          </p:txBody>
        </p:sp>
        <p:sp>
          <p:nvSpPr>
            <p:cNvPr id="6196" name="Legend4">
              <a:extLst>
                <a:ext uri="{FF2B5EF4-FFF2-40B4-BE49-F238E27FC236}">
                  <a16:creationId xmlns:a16="http://schemas.microsoft.com/office/drawing/2014/main" id="{5107CECE-4CE9-4FB3-8CDB-A6EB7443A3C3}"/>
                </a:ext>
              </a:extLst>
            </p:cNvPr>
            <p:cNvSpPr>
              <a:spLocks noChangeArrowheads="1"/>
            </p:cNvSpPr>
            <p:nvPr/>
          </p:nvSpPr>
          <p:spPr bwMode="auto">
            <a:xfrm>
              <a:off x="5096" y="688"/>
              <a:ext cx="236" cy="114"/>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200">
                  <a:solidFill>
                    <a:srgbClr val="000000"/>
                  </a:solidFill>
                  <a:latin typeface="Arial" panose="020B0604020202020204" pitchFamily="34" charset="0"/>
                </a:rPr>
                <a:t>Legend</a:t>
              </a:r>
            </a:p>
          </p:txBody>
        </p:sp>
        <p:sp>
          <p:nvSpPr>
            <p:cNvPr id="6197" name="LegendRectangle4">
              <a:extLst>
                <a:ext uri="{FF2B5EF4-FFF2-40B4-BE49-F238E27FC236}">
                  <a16:creationId xmlns:a16="http://schemas.microsoft.com/office/drawing/2014/main" id="{CDC1AA07-2975-4C9B-B64C-F79AC7BCA7B0}"/>
                </a:ext>
              </a:extLst>
            </p:cNvPr>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GB" altLang="en-NG" sz="1600">
                <a:solidFill>
                  <a:srgbClr val="000000"/>
                </a:solidFill>
                <a:latin typeface="Arial" panose="020B0604020202020204" pitchFamily="34" charset="0"/>
              </a:endParaRPr>
            </a:p>
          </p:txBody>
        </p:sp>
      </p:grpSp>
      <p:grpSp>
        <p:nvGrpSpPr>
          <p:cNvPr id="6154" name="LegendLines" hidden="1">
            <a:extLst>
              <a:ext uri="{FF2B5EF4-FFF2-40B4-BE49-F238E27FC236}">
                <a16:creationId xmlns:a16="http://schemas.microsoft.com/office/drawing/2014/main" id="{61D69F0A-994A-4849-B79C-9A56D8A2ED19}"/>
              </a:ext>
            </a:extLst>
          </p:cNvPr>
          <p:cNvGrpSpPr>
            <a:grpSpLocks/>
          </p:cNvGrpSpPr>
          <p:nvPr/>
        </p:nvGrpSpPr>
        <p:grpSpPr bwMode="auto">
          <a:xfrm>
            <a:off x="10509734" y="300038"/>
            <a:ext cx="1272849" cy="741056"/>
            <a:chOff x="4750" y="176"/>
            <a:chExt cx="590" cy="458"/>
          </a:xfrm>
        </p:grpSpPr>
        <p:sp>
          <p:nvSpPr>
            <p:cNvPr id="33" name="LineLegend1">
              <a:extLst>
                <a:ext uri="{FF2B5EF4-FFF2-40B4-BE49-F238E27FC236}">
                  <a16:creationId xmlns:a16="http://schemas.microsoft.com/office/drawing/2014/main" id="{409110DD-C590-4F6B-B88A-77D8915EBDE6}"/>
                </a:ext>
              </a:extLst>
            </p:cNvPr>
            <p:cNvSpPr>
              <a:spLocks noChangeShapeType="1"/>
            </p:cNvSpPr>
            <p:nvPr/>
          </p:nvSpPr>
          <p:spPr bwMode="auto">
            <a:xfrm>
              <a:off x="4750" y="233"/>
              <a:ext cx="288" cy="0"/>
            </a:xfrm>
            <a:prstGeom prst="line">
              <a:avLst/>
            </a:prstGeom>
            <a:noFill/>
            <a:ln w="28575">
              <a:solidFill>
                <a:schemeClr val="accent3"/>
              </a:solidFill>
              <a:round/>
              <a:headEnd/>
              <a:tailEnd/>
            </a:ln>
            <a:effectLst/>
          </p:spPr>
          <p:txBody>
            <a:bodyPr/>
            <a:lstStyle/>
            <a:p>
              <a:pPr eaLnBrk="1" hangingPunct="1">
                <a:defRPr/>
              </a:pPr>
              <a:endParaRPr lang="en-GB" sz="1600" dirty="0">
                <a:solidFill>
                  <a:srgbClr val="000000"/>
                </a:solidFill>
                <a:latin typeface="+mn-lt"/>
                <a:cs typeface="Arial" charset="0"/>
              </a:endParaRPr>
            </a:p>
          </p:txBody>
        </p:sp>
        <p:sp>
          <p:nvSpPr>
            <p:cNvPr id="34" name="LineLegend2">
              <a:extLst>
                <a:ext uri="{FF2B5EF4-FFF2-40B4-BE49-F238E27FC236}">
                  <a16:creationId xmlns:a16="http://schemas.microsoft.com/office/drawing/2014/main" id="{A0839EF5-E7FE-4BE7-A10F-E30B0C6FD90C}"/>
                </a:ext>
              </a:extLst>
            </p:cNvPr>
            <p:cNvSpPr>
              <a:spLocks noChangeShapeType="1"/>
            </p:cNvSpPr>
            <p:nvPr/>
          </p:nvSpPr>
          <p:spPr bwMode="auto">
            <a:xfrm>
              <a:off x="4750" y="402"/>
              <a:ext cx="288" cy="0"/>
            </a:xfrm>
            <a:prstGeom prst="line">
              <a:avLst/>
            </a:prstGeom>
            <a:noFill/>
            <a:ln w="28575">
              <a:solidFill>
                <a:schemeClr val="accent3"/>
              </a:solidFill>
              <a:prstDash val="dash"/>
              <a:round/>
              <a:headEnd/>
              <a:tailEnd/>
            </a:ln>
            <a:effectLst/>
          </p:spPr>
          <p:txBody>
            <a:bodyPr/>
            <a:lstStyle/>
            <a:p>
              <a:pPr eaLnBrk="1" hangingPunct="1">
                <a:defRPr/>
              </a:pPr>
              <a:endParaRPr lang="en-GB" sz="1600" dirty="0">
                <a:solidFill>
                  <a:srgbClr val="000000"/>
                </a:solidFill>
                <a:latin typeface="+mn-lt"/>
                <a:cs typeface="Arial" charset="0"/>
              </a:endParaRPr>
            </a:p>
          </p:txBody>
        </p:sp>
        <p:sp>
          <p:nvSpPr>
            <p:cNvPr id="35" name="LineLegend3">
              <a:extLst>
                <a:ext uri="{FF2B5EF4-FFF2-40B4-BE49-F238E27FC236}">
                  <a16:creationId xmlns:a16="http://schemas.microsoft.com/office/drawing/2014/main" id="{EF1FD2D5-8D7B-4C51-A932-A21CF964F912}"/>
                </a:ext>
              </a:extLst>
            </p:cNvPr>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p:spPr>
          <p:txBody>
            <a:bodyPr/>
            <a:lstStyle/>
            <a:p>
              <a:pPr eaLnBrk="1" hangingPunct="1">
                <a:defRPr/>
              </a:pPr>
              <a:endParaRPr lang="en-GB" sz="1600" dirty="0">
                <a:solidFill>
                  <a:srgbClr val="000000"/>
                </a:solidFill>
                <a:latin typeface="+mn-lt"/>
                <a:cs typeface="Arial" charset="0"/>
              </a:endParaRPr>
            </a:p>
          </p:txBody>
        </p:sp>
        <p:sp>
          <p:nvSpPr>
            <p:cNvPr id="6187" name="Legend1">
              <a:extLst>
                <a:ext uri="{FF2B5EF4-FFF2-40B4-BE49-F238E27FC236}">
                  <a16:creationId xmlns:a16="http://schemas.microsoft.com/office/drawing/2014/main" id="{03286B50-55D6-4D58-A447-72C917570EF8}"/>
                </a:ext>
              </a:extLst>
            </p:cNvPr>
            <p:cNvSpPr>
              <a:spLocks noChangeArrowheads="1"/>
            </p:cNvSpPr>
            <p:nvPr/>
          </p:nvSpPr>
          <p:spPr bwMode="auto">
            <a:xfrm>
              <a:off x="5104" y="176"/>
              <a:ext cx="236" cy="114"/>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200">
                  <a:solidFill>
                    <a:srgbClr val="000000"/>
                  </a:solidFill>
                  <a:latin typeface="Arial" panose="020B0604020202020204" pitchFamily="34" charset="0"/>
                </a:rPr>
                <a:t>Legend</a:t>
              </a:r>
            </a:p>
          </p:txBody>
        </p:sp>
        <p:sp>
          <p:nvSpPr>
            <p:cNvPr id="6188" name="Legend2">
              <a:extLst>
                <a:ext uri="{FF2B5EF4-FFF2-40B4-BE49-F238E27FC236}">
                  <a16:creationId xmlns:a16="http://schemas.microsoft.com/office/drawing/2014/main" id="{7E20F1FD-6AC7-45F2-B68B-C6E986109F4B}"/>
                </a:ext>
              </a:extLst>
            </p:cNvPr>
            <p:cNvSpPr>
              <a:spLocks noChangeArrowheads="1"/>
            </p:cNvSpPr>
            <p:nvPr/>
          </p:nvSpPr>
          <p:spPr bwMode="auto">
            <a:xfrm>
              <a:off x="5104" y="344"/>
              <a:ext cx="236" cy="114"/>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200">
                  <a:solidFill>
                    <a:srgbClr val="000000"/>
                  </a:solidFill>
                  <a:latin typeface="Arial" panose="020B0604020202020204" pitchFamily="34" charset="0"/>
                </a:rPr>
                <a:t>Legend</a:t>
              </a:r>
            </a:p>
          </p:txBody>
        </p:sp>
        <p:sp>
          <p:nvSpPr>
            <p:cNvPr id="6189" name="Legend3">
              <a:extLst>
                <a:ext uri="{FF2B5EF4-FFF2-40B4-BE49-F238E27FC236}">
                  <a16:creationId xmlns:a16="http://schemas.microsoft.com/office/drawing/2014/main" id="{019189E7-FB5D-4DF4-A7C1-4E05A1786E0C}"/>
                </a:ext>
              </a:extLst>
            </p:cNvPr>
            <p:cNvSpPr>
              <a:spLocks noChangeArrowheads="1"/>
            </p:cNvSpPr>
            <p:nvPr/>
          </p:nvSpPr>
          <p:spPr bwMode="auto">
            <a:xfrm>
              <a:off x="5104" y="520"/>
              <a:ext cx="236" cy="114"/>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200">
                  <a:solidFill>
                    <a:srgbClr val="000000"/>
                  </a:solidFill>
                  <a:latin typeface="Arial" panose="020B0604020202020204" pitchFamily="34" charset="0"/>
                </a:rPr>
                <a:t>Legend</a:t>
              </a:r>
            </a:p>
          </p:txBody>
        </p:sp>
      </p:grpSp>
      <p:grpSp>
        <p:nvGrpSpPr>
          <p:cNvPr id="6155" name="McKSticker" hidden="1">
            <a:extLst>
              <a:ext uri="{FF2B5EF4-FFF2-40B4-BE49-F238E27FC236}">
                <a16:creationId xmlns:a16="http://schemas.microsoft.com/office/drawing/2014/main" id="{35C5108D-2889-46CB-8121-03AB8DC455C9}"/>
              </a:ext>
            </a:extLst>
          </p:cNvPr>
          <p:cNvGrpSpPr>
            <a:grpSpLocks/>
          </p:cNvGrpSpPr>
          <p:nvPr/>
        </p:nvGrpSpPr>
        <p:grpSpPr bwMode="auto">
          <a:xfrm>
            <a:off x="10898464" y="306388"/>
            <a:ext cx="1066896" cy="212366"/>
            <a:chOff x="7955260" y="285750"/>
            <a:chExt cx="785515" cy="208044"/>
          </a:xfrm>
        </p:grpSpPr>
        <p:sp>
          <p:nvSpPr>
            <p:cNvPr id="6181" name="StickerRectangle">
              <a:extLst>
                <a:ext uri="{FF2B5EF4-FFF2-40B4-BE49-F238E27FC236}">
                  <a16:creationId xmlns:a16="http://schemas.microsoft.com/office/drawing/2014/main" id="{B6EBC71F-8BA7-480C-BFB9-93B335C4CF47}"/>
                </a:ext>
              </a:extLst>
            </p:cNvPr>
            <p:cNvSpPr>
              <a:spLocks noChangeArrowheads="1"/>
            </p:cNvSpPr>
            <p:nvPr/>
          </p:nvSpPr>
          <p:spPr bwMode="auto">
            <a:xfrm>
              <a:off x="7955260" y="285750"/>
              <a:ext cx="785515" cy="208044"/>
            </a:xfrm>
            <a:prstGeom prst="leftRightArrow">
              <a:avLst>
                <a:gd name="adj1" fmla="val 100000"/>
                <a:gd name="adj2" fmla="val 0"/>
              </a:avLst>
            </a:prstGeom>
            <a:noFill/>
            <a:ln>
              <a:noFill/>
            </a:ln>
            <a:effectLst/>
          </p:spPr>
          <p:txBody>
            <a:bodyPr wrap="none" lIns="27432" tIns="0" rIns="0" bIns="27432">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eaLnBrk="1" hangingPunct="1">
                <a:buClr>
                  <a:srgbClr val="3D6E4D"/>
                </a:buClr>
                <a:defRPr/>
              </a:pPr>
              <a:r>
                <a:rPr lang="en-GB" altLang="en-NG" sz="1200">
                  <a:solidFill>
                    <a:srgbClr val="808080"/>
                  </a:solidFill>
                  <a:latin typeface="Arial" panose="020B0604020202020204" pitchFamily="34" charset="0"/>
                </a:rPr>
                <a:t>PRELIMINARY</a:t>
              </a:r>
            </a:p>
          </p:txBody>
        </p:sp>
        <p:cxnSp>
          <p:nvCxnSpPr>
            <p:cNvPr id="6182" name="AutoShape 31">
              <a:extLst>
                <a:ext uri="{FF2B5EF4-FFF2-40B4-BE49-F238E27FC236}">
                  <a16:creationId xmlns:a16="http://schemas.microsoft.com/office/drawing/2014/main" id="{E8D065CF-8609-4E5A-803A-DD48797DAD34}"/>
                </a:ext>
              </a:extLst>
            </p:cNvPr>
            <p:cNvCxnSpPr>
              <a:cxnSpLocks noChangeShapeType="1"/>
              <a:stCxn id="6181" idx="2"/>
              <a:endCxn id="6181" idx="4"/>
            </p:cNvCxnSpPr>
            <p:nvPr/>
          </p:nvCxnSpPr>
          <p:spPr bwMode="auto">
            <a:xfrm>
              <a:off x="7955260" y="285750"/>
              <a:ext cx="0" cy="208044"/>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6183" name="AutoShape 32">
              <a:extLst>
                <a:ext uri="{FF2B5EF4-FFF2-40B4-BE49-F238E27FC236}">
                  <a16:creationId xmlns:a16="http://schemas.microsoft.com/office/drawing/2014/main" id="{F1CD70AF-EF50-4AB5-B23D-B02CB0F0B08A}"/>
                </a:ext>
              </a:extLst>
            </p:cNvPr>
            <p:cNvCxnSpPr>
              <a:cxnSpLocks noChangeShapeType="1"/>
              <a:stCxn id="6181" idx="4"/>
              <a:endCxn id="6181" idx="6"/>
            </p:cNvCxnSpPr>
            <p:nvPr/>
          </p:nvCxnSpPr>
          <p:spPr bwMode="auto">
            <a:xfrm>
              <a:off x="7955260" y="493794"/>
              <a:ext cx="78551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6156" name="LegendMoons" hidden="1">
            <a:extLst>
              <a:ext uri="{FF2B5EF4-FFF2-40B4-BE49-F238E27FC236}">
                <a16:creationId xmlns:a16="http://schemas.microsoft.com/office/drawing/2014/main" id="{FB453258-D66C-4F62-9EA6-8BA8C7F7620E}"/>
              </a:ext>
            </a:extLst>
          </p:cNvPr>
          <p:cNvGrpSpPr>
            <a:grpSpLocks/>
          </p:cNvGrpSpPr>
          <p:nvPr/>
        </p:nvGrpSpPr>
        <p:grpSpPr bwMode="auto">
          <a:xfrm>
            <a:off x="10837983" y="293689"/>
            <a:ext cx="945462" cy="1331882"/>
            <a:chOff x="6655594" y="273840"/>
            <a:chExt cx="696618" cy="1306516"/>
          </a:xfrm>
        </p:grpSpPr>
        <p:grpSp>
          <p:nvGrpSpPr>
            <p:cNvPr id="6161" name="MoonLegend1">
              <a:extLst>
                <a:ext uri="{FF2B5EF4-FFF2-40B4-BE49-F238E27FC236}">
                  <a16:creationId xmlns:a16="http://schemas.microsoft.com/office/drawing/2014/main" id="{1FBC7296-A8D1-4564-8491-13994BDCF25F}"/>
                </a:ext>
              </a:extLst>
            </p:cNvPr>
            <p:cNvGrpSpPr>
              <a:grpSpLocks noChangeAspect="1"/>
            </p:cNvGrpSpPr>
            <p:nvPr>
              <p:custDataLst>
                <p:tags r:id="rId11"/>
              </p:custDataLst>
            </p:nvPr>
          </p:nvGrpSpPr>
          <p:grpSpPr bwMode="auto">
            <a:xfrm>
              <a:off x="6655594" y="273840"/>
              <a:ext cx="209550" cy="209551"/>
              <a:chOff x="4533" y="183"/>
              <a:chExt cx="144" cy="144"/>
            </a:xfrm>
          </p:grpSpPr>
          <p:sp>
            <p:nvSpPr>
              <p:cNvPr id="62" name="Oval 38">
                <a:extLst>
                  <a:ext uri="{FF2B5EF4-FFF2-40B4-BE49-F238E27FC236}">
                    <a16:creationId xmlns:a16="http://schemas.microsoft.com/office/drawing/2014/main" id="{BF9F8C2A-E765-409A-9B2C-5988EF3DF251}"/>
                  </a:ext>
                </a:extLst>
              </p:cNvPr>
              <p:cNvSpPr>
                <a:spLocks noChangeAspect="1" noChangeArrowheads="1"/>
              </p:cNvSpPr>
              <p:nvPr>
                <p:custDataLst>
                  <p:tags r:id="rId24"/>
                </p:custDataLst>
              </p:nvPr>
            </p:nvSpPr>
            <p:spPr bwMode="auto">
              <a:xfrm>
                <a:off x="4533" y="183"/>
                <a:ext cx="138" cy="144"/>
              </a:xfrm>
              <a:prstGeom prst="ellipse">
                <a:avLst/>
              </a:prstGeom>
              <a:solidFill>
                <a:schemeClr val="accent1"/>
              </a:solidFill>
              <a:ln w="9525">
                <a:solidFill>
                  <a:schemeClr val="accent6"/>
                </a:solidFill>
                <a:round/>
                <a:headEnd/>
                <a:tailEnd/>
              </a:ln>
              <a:effectLst/>
            </p:spPr>
            <p:txBody>
              <a:bodyPr wrap="none" anchor="ctr"/>
              <a:lstStyle/>
              <a:p>
                <a:pPr eaLnBrk="1" hangingPunct="1">
                  <a:defRPr/>
                </a:pPr>
                <a:endParaRPr lang="en-GB" sz="1600" dirty="0">
                  <a:solidFill>
                    <a:srgbClr val="000000"/>
                  </a:solidFill>
                  <a:latin typeface="+mn-lt"/>
                  <a:cs typeface="Arial" charset="0"/>
                </a:endParaRPr>
              </a:p>
            </p:txBody>
          </p:sp>
          <p:sp>
            <p:nvSpPr>
              <p:cNvPr id="63" name="Arc 39">
                <a:extLst>
                  <a:ext uri="{FF2B5EF4-FFF2-40B4-BE49-F238E27FC236}">
                    <a16:creationId xmlns:a16="http://schemas.microsoft.com/office/drawing/2014/main" id="{1CF26AC1-A152-41F4-9BE8-4E6DCF949D7E}"/>
                  </a:ext>
                </a:extLst>
              </p:cNvPr>
              <p:cNvSpPr>
                <a:spLocks noChangeAspect="1"/>
              </p:cNvSpPr>
              <p:nvPr>
                <p:custDataLst>
                  <p:tags r:id="rId25"/>
                </p:custDataLst>
              </p:nvPr>
            </p:nvSpPr>
            <p:spPr bwMode="auto">
              <a:xfrm>
                <a:off x="4533" y="183"/>
                <a:ext cx="138" cy="144"/>
              </a:xfrm>
              <a:prstGeom prst="arc">
                <a:avLst>
                  <a:gd name="adj1" fmla="val 16200000"/>
                  <a:gd name="adj2" fmla="val 5400000"/>
                </a:avLst>
              </a:prstGeom>
              <a:solidFill>
                <a:schemeClr val="accent3"/>
              </a:solidFill>
              <a:ln w="9525">
                <a:solidFill>
                  <a:schemeClr val="accent6"/>
                </a:solidFill>
                <a:round/>
                <a:headEnd/>
                <a:tailEnd/>
              </a:ln>
              <a:effectLst/>
            </p:spPr>
            <p:txBody>
              <a:bodyPr wrap="none" anchor="ctr"/>
              <a:lstStyle/>
              <a:p>
                <a:pPr eaLnBrk="1" hangingPunct="1">
                  <a:defRPr/>
                </a:pPr>
                <a:endParaRPr lang="en-GB" sz="1600" dirty="0">
                  <a:solidFill>
                    <a:srgbClr val="000000"/>
                  </a:solidFill>
                  <a:latin typeface="+mn-lt"/>
                  <a:cs typeface="Arial" charset="0"/>
                </a:endParaRPr>
              </a:p>
            </p:txBody>
          </p:sp>
        </p:grpSp>
        <p:grpSp>
          <p:nvGrpSpPr>
            <p:cNvPr id="6162" name="MoonLegend2">
              <a:extLst>
                <a:ext uri="{FF2B5EF4-FFF2-40B4-BE49-F238E27FC236}">
                  <a16:creationId xmlns:a16="http://schemas.microsoft.com/office/drawing/2014/main" id="{3F25B43A-0BEC-4291-8283-D786E63F2B4A}"/>
                </a:ext>
              </a:extLst>
            </p:cNvPr>
            <p:cNvGrpSpPr>
              <a:grpSpLocks noChangeAspect="1"/>
            </p:cNvGrpSpPr>
            <p:nvPr>
              <p:custDataLst>
                <p:tags r:id="rId12"/>
              </p:custDataLst>
            </p:nvPr>
          </p:nvGrpSpPr>
          <p:grpSpPr bwMode="auto">
            <a:xfrm>
              <a:off x="6655594" y="548081"/>
              <a:ext cx="209550" cy="209551"/>
              <a:chOff x="1694" y="2044"/>
              <a:chExt cx="160" cy="160"/>
            </a:xfrm>
          </p:grpSpPr>
          <p:sp>
            <p:nvSpPr>
              <p:cNvPr id="60" name="Oval 41">
                <a:extLst>
                  <a:ext uri="{FF2B5EF4-FFF2-40B4-BE49-F238E27FC236}">
                    <a16:creationId xmlns:a16="http://schemas.microsoft.com/office/drawing/2014/main" id="{2919BA57-9E52-4AE4-BB1A-0B899EEB7D18}"/>
                  </a:ext>
                </a:extLst>
              </p:cNvPr>
              <p:cNvSpPr>
                <a:spLocks noChangeAspect="1" noChangeArrowheads="1"/>
              </p:cNvSpPr>
              <p:nvPr>
                <p:custDataLst>
                  <p:tags r:id="rId22"/>
                </p:custDataLst>
              </p:nvPr>
            </p:nvSpPr>
            <p:spPr bwMode="auto">
              <a:xfrm>
                <a:off x="1694" y="2044"/>
                <a:ext cx="156" cy="164"/>
              </a:xfrm>
              <a:prstGeom prst="ellipse">
                <a:avLst/>
              </a:prstGeom>
              <a:solidFill>
                <a:schemeClr val="accent1"/>
              </a:solidFill>
              <a:ln w="9525">
                <a:solidFill>
                  <a:schemeClr val="accent6"/>
                </a:solidFill>
                <a:round/>
                <a:headEnd/>
                <a:tailEnd/>
              </a:ln>
              <a:effectLst/>
            </p:spPr>
            <p:txBody>
              <a:bodyPr wrap="none" anchor="ctr"/>
              <a:lstStyle/>
              <a:p>
                <a:pPr eaLnBrk="1" hangingPunct="1">
                  <a:defRPr/>
                </a:pPr>
                <a:endParaRPr lang="en-GB" sz="1600" dirty="0">
                  <a:solidFill>
                    <a:srgbClr val="000000"/>
                  </a:solidFill>
                  <a:latin typeface="+mn-lt"/>
                  <a:cs typeface="Arial" charset="0"/>
                </a:endParaRPr>
              </a:p>
            </p:txBody>
          </p:sp>
          <p:sp>
            <p:nvSpPr>
              <p:cNvPr id="61" name="Arc 42">
                <a:extLst>
                  <a:ext uri="{FF2B5EF4-FFF2-40B4-BE49-F238E27FC236}">
                    <a16:creationId xmlns:a16="http://schemas.microsoft.com/office/drawing/2014/main" id="{6F14BD5C-D3EF-4A2B-94C1-DFA284BBD146}"/>
                  </a:ext>
                </a:extLst>
              </p:cNvPr>
              <p:cNvSpPr>
                <a:spLocks noChangeAspect="1"/>
              </p:cNvSpPr>
              <p:nvPr>
                <p:custDataLst>
                  <p:tags r:id="rId23"/>
                </p:custDataLst>
              </p:nvPr>
            </p:nvSpPr>
            <p:spPr bwMode="auto">
              <a:xfrm>
                <a:off x="1694" y="2044"/>
                <a:ext cx="156" cy="164"/>
              </a:xfrm>
              <a:prstGeom prst="arc">
                <a:avLst/>
              </a:prstGeom>
              <a:solidFill>
                <a:schemeClr val="accent3"/>
              </a:solidFill>
              <a:ln w="9525">
                <a:solidFill>
                  <a:schemeClr val="accent6"/>
                </a:solidFill>
                <a:round/>
                <a:headEnd/>
                <a:tailEnd/>
              </a:ln>
              <a:effectLst/>
            </p:spPr>
            <p:txBody>
              <a:bodyPr wrap="none" anchor="ctr"/>
              <a:lstStyle/>
              <a:p>
                <a:pPr eaLnBrk="1" hangingPunct="1">
                  <a:defRPr/>
                </a:pPr>
                <a:endParaRPr lang="en-GB" sz="1600" dirty="0">
                  <a:solidFill>
                    <a:srgbClr val="000000"/>
                  </a:solidFill>
                  <a:latin typeface="+mn-lt"/>
                  <a:cs typeface="Arial" charset="0"/>
                </a:endParaRPr>
              </a:p>
            </p:txBody>
          </p:sp>
        </p:grpSp>
        <p:grpSp>
          <p:nvGrpSpPr>
            <p:cNvPr id="6163" name="MoonLegend4">
              <a:extLst>
                <a:ext uri="{FF2B5EF4-FFF2-40B4-BE49-F238E27FC236}">
                  <a16:creationId xmlns:a16="http://schemas.microsoft.com/office/drawing/2014/main" id="{F6669742-A5FE-4731-9C65-052F2101E234}"/>
                </a:ext>
              </a:extLst>
            </p:cNvPr>
            <p:cNvGrpSpPr>
              <a:grpSpLocks noChangeAspect="1"/>
            </p:cNvGrpSpPr>
            <p:nvPr>
              <p:custDataLst>
                <p:tags r:id="rId13"/>
              </p:custDataLst>
            </p:nvPr>
          </p:nvGrpSpPr>
          <p:grpSpPr bwMode="auto">
            <a:xfrm>
              <a:off x="6655594" y="1096563"/>
              <a:ext cx="209550" cy="209551"/>
              <a:chOff x="4495" y="1198"/>
              <a:chExt cx="160" cy="160"/>
            </a:xfrm>
          </p:grpSpPr>
          <p:sp>
            <p:nvSpPr>
              <p:cNvPr id="58" name="Oval 47">
                <a:extLst>
                  <a:ext uri="{FF2B5EF4-FFF2-40B4-BE49-F238E27FC236}">
                    <a16:creationId xmlns:a16="http://schemas.microsoft.com/office/drawing/2014/main" id="{35BA6A5E-5ECA-4722-BBBE-03F40D6A6D46}"/>
                  </a:ext>
                </a:extLst>
              </p:cNvPr>
              <p:cNvSpPr>
                <a:spLocks noChangeAspect="1" noChangeArrowheads="1"/>
              </p:cNvSpPr>
              <p:nvPr>
                <p:custDataLst>
                  <p:tags r:id="rId20"/>
                </p:custDataLst>
              </p:nvPr>
            </p:nvSpPr>
            <p:spPr bwMode="auto">
              <a:xfrm>
                <a:off x="4495" y="1198"/>
                <a:ext cx="156" cy="164"/>
              </a:xfrm>
              <a:prstGeom prst="ellipse">
                <a:avLst/>
              </a:prstGeom>
              <a:solidFill>
                <a:schemeClr val="accent1"/>
              </a:solidFill>
              <a:ln w="9525">
                <a:solidFill>
                  <a:schemeClr val="accent6"/>
                </a:solidFill>
                <a:round/>
                <a:headEnd/>
                <a:tailEnd/>
              </a:ln>
              <a:effectLst/>
            </p:spPr>
            <p:txBody>
              <a:bodyPr wrap="none" anchor="ctr"/>
              <a:lstStyle/>
              <a:p>
                <a:pPr eaLnBrk="1" hangingPunct="1">
                  <a:defRPr/>
                </a:pPr>
                <a:endParaRPr lang="en-GB" sz="1600" dirty="0">
                  <a:solidFill>
                    <a:srgbClr val="000000"/>
                  </a:solidFill>
                  <a:latin typeface="+mn-lt"/>
                  <a:cs typeface="Arial" charset="0"/>
                </a:endParaRPr>
              </a:p>
            </p:txBody>
          </p:sp>
          <p:sp>
            <p:nvSpPr>
              <p:cNvPr id="59" name="Arc 48">
                <a:extLst>
                  <a:ext uri="{FF2B5EF4-FFF2-40B4-BE49-F238E27FC236}">
                    <a16:creationId xmlns:a16="http://schemas.microsoft.com/office/drawing/2014/main" id="{69763151-0A96-4A81-A0EC-AF30856B45D5}"/>
                  </a:ext>
                </a:extLst>
              </p:cNvPr>
              <p:cNvSpPr>
                <a:spLocks noChangeAspect="1"/>
              </p:cNvSpPr>
              <p:nvPr>
                <p:custDataLst>
                  <p:tags r:id="rId21"/>
                </p:custDataLst>
              </p:nvPr>
            </p:nvSpPr>
            <p:spPr bwMode="auto">
              <a:xfrm>
                <a:off x="4495" y="1198"/>
                <a:ext cx="156" cy="164"/>
              </a:xfrm>
              <a:prstGeom prst="arc">
                <a:avLst>
                  <a:gd name="adj1" fmla="val 16200000"/>
                  <a:gd name="adj2" fmla="val 10800000"/>
                </a:avLst>
              </a:prstGeom>
              <a:solidFill>
                <a:schemeClr val="accent3"/>
              </a:solidFill>
              <a:ln w="9525">
                <a:solidFill>
                  <a:schemeClr val="accent6"/>
                </a:solidFill>
                <a:round/>
                <a:headEnd/>
                <a:tailEnd/>
              </a:ln>
              <a:effectLst/>
            </p:spPr>
            <p:txBody>
              <a:bodyPr wrap="none" anchor="ctr"/>
              <a:lstStyle/>
              <a:p>
                <a:pPr eaLnBrk="1" hangingPunct="1">
                  <a:defRPr/>
                </a:pPr>
                <a:endParaRPr lang="en-GB" sz="1600" dirty="0">
                  <a:solidFill>
                    <a:srgbClr val="000000"/>
                  </a:solidFill>
                  <a:latin typeface="+mn-lt"/>
                  <a:cs typeface="Arial" charset="0"/>
                </a:endParaRPr>
              </a:p>
            </p:txBody>
          </p:sp>
        </p:grpSp>
        <p:grpSp>
          <p:nvGrpSpPr>
            <p:cNvPr id="6164" name="MoonLegend5">
              <a:extLst>
                <a:ext uri="{FF2B5EF4-FFF2-40B4-BE49-F238E27FC236}">
                  <a16:creationId xmlns:a16="http://schemas.microsoft.com/office/drawing/2014/main" id="{C2CF646E-68DF-4DF1-8C76-D085D2115977}"/>
                </a:ext>
              </a:extLst>
            </p:cNvPr>
            <p:cNvGrpSpPr>
              <a:grpSpLocks noChangeAspect="1"/>
            </p:cNvGrpSpPr>
            <p:nvPr>
              <p:custDataLst>
                <p:tags r:id="rId14"/>
              </p:custDataLst>
            </p:nvPr>
          </p:nvGrpSpPr>
          <p:grpSpPr bwMode="auto">
            <a:xfrm>
              <a:off x="6655594" y="1370805"/>
              <a:ext cx="209550" cy="209551"/>
              <a:chOff x="4495" y="1440"/>
              <a:chExt cx="160" cy="160"/>
            </a:xfrm>
          </p:grpSpPr>
          <p:sp>
            <p:nvSpPr>
              <p:cNvPr id="56" name="Oval 50">
                <a:extLst>
                  <a:ext uri="{FF2B5EF4-FFF2-40B4-BE49-F238E27FC236}">
                    <a16:creationId xmlns:a16="http://schemas.microsoft.com/office/drawing/2014/main" id="{53D0CF6F-1354-4257-96E7-8FA0D9ECD844}"/>
                  </a:ext>
                </a:extLst>
              </p:cNvPr>
              <p:cNvSpPr>
                <a:spLocks noChangeAspect="1" noChangeArrowheads="1"/>
              </p:cNvSpPr>
              <p:nvPr>
                <p:custDataLst>
                  <p:tags r:id="rId18"/>
                </p:custDataLst>
              </p:nvPr>
            </p:nvSpPr>
            <p:spPr bwMode="auto">
              <a:xfrm>
                <a:off x="4495" y="1436"/>
                <a:ext cx="156" cy="164"/>
              </a:xfrm>
              <a:prstGeom prst="ellipse">
                <a:avLst/>
              </a:prstGeom>
              <a:solidFill>
                <a:schemeClr val="accent1"/>
              </a:solidFill>
              <a:ln w="9525">
                <a:solidFill>
                  <a:schemeClr val="accent6"/>
                </a:solidFill>
                <a:round/>
                <a:headEnd/>
                <a:tailEnd/>
              </a:ln>
              <a:effectLst/>
            </p:spPr>
            <p:txBody>
              <a:bodyPr wrap="none" anchor="ctr"/>
              <a:lstStyle/>
              <a:p>
                <a:pPr eaLnBrk="1" hangingPunct="1">
                  <a:defRPr/>
                </a:pPr>
                <a:endParaRPr lang="en-GB" sz="1600" dirty="0">
                  <a:solidFill>
                    <a:srgbClr val="000000"/>
                  </a:solidFill>
                  <a:latin typeface="+mn-lt"/>
                  <a:cs typeface="Arial" charset="0"/>
                </a:endParaRPr>
              </a:p>
            </p:txBody>
          </p:sp>
          <p:sp>
            <p:nvSpPr>
              <p:cNvPr id="57" name="Oval 51">
                <a:extLst>
                  <a:ext uri="{FF2B5EF4-FFF2-40B4-BE49-F238E27FC236}">
                    <a16:creationId xmlns:a16="http://schemas.microsoft.com/office/drawing/2014/main" id="{441D9FAB-36AC-4C47-BF2C-53CD046F4F1B}"/>
                  </a:ext>
                </a:extLst>
              </p:cNvPr>
              <p:cNvSpPr>
                <a:spLocks noChangeAspect="1" noChangeArrowheads="1"/>
              </p:cNvSpPr>
              <p:nvPr>
                <p:custDataLst>
                  <p:tags r:id="rId19"/>
                </p:custDataLst>
              </p:nvPr>
            </p:nvSpPr>
            <p:spPr bwMode="auto">
              <a:xfrm>
                <a:off x="4495" y="1436"/>
                <a:ext cx="156" cy="164"/>
              </a:xfrm>
              <a:prstGeom prst="arc">
                <a:avLst>
                  <a:gd name="adj1" fmla="val 16200000"/>
                  <a:gd name="adj2" fmla="val 16200000"/>
                </a:avLst>
              </a:prstGeom>
              <a:solidFill>
                <a:schemeClr val="accent3"/>
              </a:solidFill>
              <a:ln w="9525">
                <a:solidFill>
                  <a:schemeClr val="accent6"/>
                </a:solidFill>
                <a:round/>
                <a:headEnd/>
                <a:tailEnd/>
              </a:ln>
              <a:effectLst/>
            </p:spPr>
            <p:txBody>
              <a:bodyPr wrap="none" anchor="ctr"/>
              <a:lstStyle/>
              <a:p>
                <a:pPr eaLnBrk="1" hangingPunct="1">
                  <a:defRPr/>
                </a:pPr>
                <a:endParaRPr lang="en-GB" sz="1600" dirty="0">
                  <a:solidFill>
                    <a:srgbClr val="000000"/>
                  </a:solidFill>
                  <a:latin typeface="+mn-lt"/>
                  <a:cs typeface="Arial" charset="0"/>
                </a:endParaRPr>
              </a:p>
            </p:txBody>
          </p:sp>
        </p:grpSp>
        <p:sp>
          <p:nvSpPr>
            <p:cNvPr id="6165" name="Legend1">
              <a:extLst>
                <a:ext uri="{FF2B5EF4-FFF2-40B4-BE49-F238E27FC236}">
                  <a16:creationId xmlns:a16="http://schemas.microsoft.com/office/drawing/2014/main" id="{8D42F6C2-AAB0-4AA4-94D6-6B8250445FCD}"/>
                </a:ext>
              </a:extLst>
            </p:cNvPr>
            <p:cNvSpPr>
              <a:spLocks noChangeArrowheads="1"/>
            </p:cNvSpPr>
            <p:nvPr/>
          </p:nvSpPr>
          <p:spPr bwMode="auto">
            <a:xfrm>
              <a:off x="6976624" y="286298"/>
              <a:ext cx="375588" cy="181149"/>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200">
                  <a:solidFill>
                    <a:srgbClr val="000000"/>
                  </a:solidFill>
                  <a:latin typeface="Arial" panose="020B0604020202020204" pitchFamily="34" charset="0"/>
                </a:rPr>
                <a:t>Legend</a:t>
              </a:r>
            </a:p>
          </p:txBody>
        </p:sp>
        <p:sp>
          <p:nvSpPr>
            <p:cNvPr id="6166" name="Legend2">
              <a:extLst>
                <a:ext uri="{FF2B5EF4-FFF2-40B4-BE49-F238E27FC236}">
                  <a16:creationId xmlns:a16="http://schemas.microsoft.com/office/drawing/2014/main" id="{3802E19E-3FBD-45DE-B5B9-BDFFE936B991}"/>
                </a:ext>
              </a:extLst>
            </p:cNvPr>
            <p:cNvSpPr>
              <a:spLocks noChangeArrowheads="1"/>
            </p:cNvSpPr>
            <p:nvPr/>
          </p:nvSpPr>
          <p:spPr bwMode="auto">
            <a:xfrm>
              <a:off x="6976624" y="561934"/>
              <a:ext cx="375588" cy="181149"/>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200">
                  <a:solidFill>
                    <a:srgbClr val="000000"/>
                  </a:solidFill>
                  <a:latin typeface="Arial" panose="020B0604020202020204" pitchFamily="34" charset="0"/>
                </a:rPr>
                <a:t>Legend</a:t>
              </a:r>
            </a:p>
          </p:txBody>
        </p:sp>
        <p:sp>
          <p:nvSpPr>
            <p:cNvPr id="6167" name="Legend3">
              <a:extLst>
                <a:ext uri="{FF2B5EF4-FFF2-40B4-BE49-F238E27FC236}">
                  <a16:creationId xmlns:a16="http://schemas.microsoft.com/office/drawing/2014/main" id="{0BE8964B-5C2C-4855-8B59-033E6EC73934}"/>
                </a:ext>
              </a:extLst>
            </p:cNvPr>
            <p:cNvSpPr>
              <a:spLocks noChangeArrowheads="1"/>
            </p:cNvSpPr>
            <p:nvPr/>
          </p:nvSpPr>
          <p:spPr bwMode="auto">
            <a:xfrm>
              <a:off x="6976624" y="836012"/>
              <a:ext cx="375588" cy="181149"/>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200">
                  <a:solidFill>
                    <a:srgbClr val="000000"/>
                  </a:solidFill>
                  <a:latin typeface="Arial" panose="020B0604020202020204" pitchFamily="34" charset="0"/>
                </a:rPr>
                <a:t>Legend</a:t>
              </a:r>
            </a:p>
          </p:txBody>
        </p:sp>
        <p:sp>
          <p:nvSpPr>
            <p:cNvPr id="6168" name="Legend4">
              <a:extLst>
                <a:ext uri="{FF2B5EF4-FFF2-40B4-BE49-F238E27FC236}">
                  <a16:creationId xmlns:a16="http://schemas.microsoft.com/office/drawing/2014/main" id="{CBE7CBD4-9E14-4D1E-8F6F-BA77F174F575}"/>
                </a:ext>
              </a:extLst>
            </p:cNvPr>
            <p:cNvSpPr>
              <a:spLocks noChangeArrowheads="1"/>
            </p:cNvSpPr>
            <p:nvPr/>
          </p:nvSpPr>
          <p:spPr bwMode="auto">
            <a:xfrm>
              <a:off x="6976624" y="1106976"/>
              <a:ext cx="375588" cy="181149"/>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200">
                  <a:solidFill>
                    <a:srgbClr val="000000"/>
                  </a:solidFill>
                  <a:latin typeface="Arial" panose="020B0604020202020204" pitchFamily="34" charset="0"/>
                </a:rPr>
                <a:t>Legend</a:t>
              </a:r>
            </a:p>
          </p:txBody>
        </p:sp>
        <p:sp>
          <p:nvSpPr>
            <p:cNvPr id="6169" name="Legend5">
              <a:extLst>
                <a:ext uri="{FF2B5EF4-FFF2-40B4-BE49-F238E27FC236}">
                  <a16:creationId xmlns:a16="http://schemas.microsoft.com/office/drawing/2014/main" id="{EF7DAB29-AF75-448F-A7DA-1958994D8625}"/>
                </a:ext>
              </a:extLst>
            </p:cNvPr>
            <p:cNvSpPr>
              <a:spLocks noChangeArrowheads="1"/>
            </p:cNvSpPr>
            <p:nvPr/>
          </p:nvSpPr>
          <p:spPr bwMode="auto">
            <a:xfrm>
              <a:off x="6976624" y="1384170"/>
              <a:ext cx="375588" cy="181149"/>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200">
                  <a:solidFill>
                    <a:srgbClr val="000000"/>
                  </a:solidFill>
                  <a:latin typeface="Arial" panose="020B0604020202020204" pitchFamily="34" charset="0"/>
                </a:rPr>
                <a:t>Legend</a:t>
              </a:r>
            </a:p>
          </p:txBody>
        </p:sp>
        <p:grpSp>
          <p:nvGrpSpPr>
            <p:cNvPr id="6170" name="MoonLegend3">
              <a:extLst>
                <a:ext uri="{FF2B5EF4-FFF2-40B4-BE49-F238E27FC236}">
                  <a16:creationId xmlns:a16="http://schemas.microsoft.com/office/drawing/2014/main" id="{E44CF72F-5BBB-41BB-8960-070478DAA2BA}"/>
                </a:ext>
              </a:extLst>
            </p:cNvPr>
            <p:cNvGrpSpPr>
              <a:grpSpLocks noChangeAspect="1"/>
            </p:cNvGrpSpPr>
            <p:nvPr>
              <p:custDataLst>
                <p:tags r:id="rId15"/>
              </p:custDataLst>
            </p:nvPr>
          </p:nvGrpSpPr>
          <p:grpSpPr bwMode="auto">
            <a:xfrm>
              <a:off x="6655594" y="822322"/>
              <a:ext cx="209550" cy="209551"/>
              <a:chOff x="4495" y="1198"/>
              <a:chExt cx="160" cy="160"/>
            </a:xfrm>
          </p:grpSpPr>
          <p:sp>
            <p:nvSpPr>
              <p:cNvPr id="54" name="Oval 47">
                <a:extLst>
                  <a:ext uri="{FF2B5EF4-FFF2-40B4-BE49-F238E27FC236}">
                    <a16:creationId xmlns:a16="http://schemas.microsoft.com/office/drawing/2014/main" id="{C047B9E0-6B01-4A46-ADDD-B1AA22DFABDE}"/>
                  </a:ext>
                </a:extLst>
              </p:cNvPr>
              <p:cNvSpPr>
                <a:spLocks noChangeAspect="1" noChangeArrowheads="1"/>
              </p:cNvSpPr>
              <p:nvPr>
                <p:custDataLst>
                  <p:tags r:id="rId16"/>
                </p:custDataLst>
              </p:nvPr>
            </p:nvSpPr>
            <p:spPr bwMode="auto">
              <a:xfrm>
                <a:off x="4495" y="1194"/>
                <a:ext cx="156" cy="161"/>
              </a:xfrm>
              <a:prstGeom prst="ellipse">
                <a:avLst/>
              </a:prstGeom>
              <a:solidFill>
                <a:schemeClr val="accent1"/>
              </a:solidFill>
              <a:ln w="9525">
                <a:solidFill>
                  <a:schemeClr val="accent6"/>
                </a:solidFill>
                <a:round/>
                <a:headEnd/>
                <a:tailEnd/>
              </a:ln>
              <a:effectLst/>
            </p:spPr>
            <p:txBody>
              <a:bodyPr wrap="none" anchor="ctr"/>
              <a:lstStyle/>
              <a:p>
                <a:pPr eaLnBrk="1" hangingPunct="1">
                  <a:defRPr/>
                </a:pPr>
                <a:endParaRPr lang="en-GB" sz="1600" dirty="0">
                  <a:solidFill>
                    <a:srgbClr val="000000"/>
                  </a:solidFill>
                  <a:latin typeface="+mn-lt"/>
                  <a:cs typeface="Arial" charset="0"/>
                </a:endParaRPr>
              </a:p>
            </p:txBody>
          </p:sp>
          <p:sp>
            <p:nvSpPr>
              <p:cNvPr id="55" name="Arc 48">
                <a:extLst>
                  <a:ext uri="{FF2B5EF4-FFF2-40B4-BE49-F238E27FC236}">
                    <a16:creationId xmlns:a16="http://schemas.microsoft.com/office/drawing/2014/main" id="{2ECB2360-898B-4A55-A09C-840DFABAD9B9}"/>
                  </a:ext>
                </a:extLst>
              </p:cNvPr>
              <p:cNvSpPr>
                <a:spLocks noChangeAspect="1"/>
              </p:cNvSpPr>
              <p:nvPr>
                <p:custDataLst>
                  <p:tags r:id="rId17"/>
                </p:custDataLst>
              </p:nvPr>
            </p:nvSpPr>
            <p:spPr bwMode="auto">
              <a:xfrm>
                <a:off x="4495" y="1194"/>
                <a:ext cx="156" cy="161"/>
              </a:xfrm>
              <a:prstGeom prst="arc">
                <a:avLst>
                  <a:gd name="adj1" fmla="val 16200000"/>
                  <a:gd name="adj2" fmla="val 5400000"/>
                </a:avLst>
              </a:prstGeom>
              <a:solidFill>
                <a:schemeClr val="accent3"/>
              </a:solidFill>
              <a:ln w="9525">
                <a:solidFill>
                  <a:schemeClr val="accent6"/>
                </a:solidFill>
                <a:round/>
                <a:headEnd/>
                <a:tailEnd/>
              </a:ln>
              <a:effectLst/>
            </p:spPr>
            <p:txBody>
              <a:bodyPr wrap="none" anchor="ctr"/>
              <a:lstStyle/>
              <a:p>
                <a:pPr eaLnBrk="1" hangingPunct="1">
                  <a:defRPr/>
                </a:pPr>
                <a:endParaRPr lang="en-GB" sz="1600" dirty="0">
                  <a:solidFill>
                    <a:srgbClr val="000000"/>
                  </a:solidFill>
                  <a:latin typeface="+mn-lt"/>
                  <a:cs typeface="Arial" charset="0"/>
                </a:endParaRPr>
              </a:p>
            </p:txBody>
          </p:sp>
        </p:grpSp>
      </p:grpSp>
      <p:grpSp>
        <p:nvGrpSpPr>
          <p:cNvPr id="6157" name="McK Moon" hidden="1">
            <a:extLst>
              <a:ext uri="{FF2B5EF4-FFF2-40B4-BE49-F238E27FC236}">
                <a16:creationId xmlns:a16="http://schemas.microsoft.com/office/drawing/2014/main" id="{7B7CA9C1-9B8B-46A2-849F-32FC1A26BF51}"/>
              </a:ext>
            </a:extLst>
          </p:cNvPr>
          <p:cNvGrpSpPr>
            <a:grpSpLocks noChangeAspect="1"/>
          </p:cNvGrpSpPr>
          <p:nvPr>
            <p:custDataLst>
              <p:tags r:id="rId8"/>
            </p:custDataLst>
          </p:nvPr>
        </p:nvGrpSpPr>
        <p:grpSpPr bwMode="auto">
          <a:xfrm>
            <a:off x="9323754" y="1069976"/>
            <a:ext cx="347785" cy="258763"/>
            <a:chOff x="1600" y="1600"/>
            <a:chExt cx="160" cy="160"/>
          </a:xfrm>
        </p:grpSpPr>
        <p:sp>
          <p:nvSpPr>
            <p:cNvPr id="65" name="Oval 90">
              <a:extLst>
                <a:ext uri="{FF2B5EF4-FFF2-40B4-BE49-F238E27FC236}">
                  <a16:creationId xmlns:a16="http://schemas.microsoft.com/office/drawing/2014/main" id="{C436A0A6-E9B9-45D5-832C-E47BCDA35009}"/>
                </a:ext>
              </a:extLst>
            </p:cNvPr>
            <p:cNvSpPr>
              <a:spLocks noChangeAspect="1" noChangeArrowheads="1"/>
            </p:cNvSpPr>
            <p:nvPr>
              <p:custDataLst>
                <p:tags r:id="rId9"/>
              </p:custDataLst>
            </p:nvPr>
          </p:nvSpPr>
          <p:spPr bwMode="auto">
            <a:xfrm>
              <a:off x="1600" y="1600"/>
              <a:ext cx="160" cy="160"/>
            </a:xfrm>
            <a:prstGeom prst="ellipse">
              <a:avLst/>
            </a:prstGeom>
            <a:solidFill>
              <a:schemeClr val="accent1"/>
            </a:solidFill>
            <a:ln w="9525">
              <a:solidFill>
                <a:schemeClr val="accent6"/>
              </a:solidFill>
              <a:round/>
              <a:headEnd/>
              <a:tailEnd/>
            </a:ln>
            <a:effectLst/>
          </p:spPr>
          <p:txBody>
            <a:bodyPr wrap="none" anchor="ctr"/>
            <a:lstStyle/>
            <a:p>
              <a:pPr eaLnBrk="1" hangingPunct="1">
                <a:defRPr/>
              </a:pPr>
              <a:endParaRPr lang="en-GB" sz="1600" dirty="0">
                <a:solidFill>
                  <a:srgbClr val="000000"/>
                </a:solidFill>
                <a:latin typeface="+mn-lt"/>
                <a:cs typeface="+mn-cs"/>
              </a:endParaRPr>
            </a:p>
          </p:txBody>
        </p:sp>
        <p:sp>
          <p:nvSpPr>
            <p:cNvPr id="66" name="Arc 91">
              <a:extLst>
                <a:ext uri="{FF2B5EF4-FFF2-40B4-BE49-F238E27FC236}">
                  <a16:creationId xmlns:a16="http://schemas.microsoft.com/office/drawing/2014/main" id="{FAE82C1D-8337-4506-A855-C379541ACEE2}"/>
                </a:ext>
              </a:extLst>
            </p:cNvPr>
            <p:cNvSpPr>
              <a:spLocks noChangeAspect="1"/>
            </p:cNvSpPr>
            <p:nvPr>
              <p:custDataLst>
                <p:tags r:id="rId10"/>
              </p:custDataLst>
            </p:nvPr>
          </p:nvSpPr>
          <p:spPr bwMode="auto">
            <a:xfrm>
              <a:off x="1600" y="1600"/>
              <a:ext cx="160" cy="160"/>
            </a:xfrm>
            <a:prstGeom prst="arc">
              <a:avLst/>
            </a:prstGeom>
            <a:solidFill>
              <a:schemeClr val="accent3"/>
            </a:solidFill>
            <a:ln w="9525">
              <a:solidFill>
                <a:schemeClr val="accent6"/>
              </a:solidFill>
              <a:round/>
              <a:headEnd/>
              <a:tailEnd/>
            </a:ln>
            <a:effectLst/>
          </p:spPr>
          <p:txBody>
            <a:bodyPr wrap="none" anchor="ctr"/>
            <a:lstStyle/>
            <a:p>
              <a:pPr eaLnBrk="1" hangingPunct="1">
                <a:defRPr/>
              </a:pPr>
              <a:endParaRPr lang="en-GB" sz="1600" dirty="0">
                <a:solidFill>
                  <a:srgbClr val="000000"/>
                </a:solidFill>
                <a:latin typeface="+mn-lt"/>
                <a:cs typeface="+mn-cs"/>
              </a:endParaRPr>
            </a:p>
          </p:txBody>
        </p:sp>
      </p:grpSp>
      <p:sp>
        <p:nvSpPr>
          <p:cNvPr id="69" name="Slide Number Placeholder 6">
            <a:extLst>
              <a:ext uri="{FF2B5EF4-FFF2-40B4-BE49-F238E27FC236}">
                <a16:creationId xmlns:a16="http://schemas.microsoft.com/office/drawing/2014/main" id="{EA74D878-7BCA-4318-BE3D-61329BAC3120}"/>
              </a:ext>
            </a:extLst>
          </p:cNvPr>
          <p:cNvSpPr txBox="1">
            <a:spLocks/>
          </p:cNvSpPr>
          <p:nvPr userDrawn="1"/>
        </p:nvSpPr>
        <p:spPr bwMode="auto">
          <a:xfrm>
            <a:off x="10822355" y="6611939"/>
            <a:ext cx="267676" cy="155575"/>
          </a:xfrm>
          <a:prstGeom prst="rect">
            <a:avLst/>
          </a:prstGeom>
          <a:noFill/>
          <a:ln>
            <a:noFill/>
          </a:ln>
          <a:effectLst/>
        </p:spPr>
        <p:txBody>
          <a:bodyPr wrap="none" lIns="0" tIns="0" rIns="0" bIns="0"/>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fld id="{872BDFC2-85FC-4A2B-B61F-A71A363A4714}" type="slidenum">
              <a:rPr lang="en-GB" altLang="en-US" sz="1000" smtClean="0">
                <a:solidFill>
                  <a:srgbClr val="000000"/>
                </a:solidFill>
                <a:latin typeface="Arial" panose="020B0604020202020204" pitchFamily="34" charset="0"/>
              </a:rPr>
              <a:pPr eaLnBrk="1" hangingPunct="1">
                <a:defRPr/>
              </a:pPr>
              <a:t>‹#›</a:t>
            </a:fld>
            <a:r>
              <a:rPr lang="en-GB" altLang="en-US" sz="1000">
                <a:solidFill>
                  <a:srgbClr val="000000"/>
                </a:solidFill>
                <a:latin typeface="Arial" panose="020B0604020202020204" pitchFamily="34" charset="0"/>
              </a:rPr>
              <a:t> </a:t>
            </a:r>
          </a:p>
        </p:txBody>
      </p:sp>
    </p:spTree>
    <p:extLst>
      <p:ext uri="{BB962C8B-B14F-4D97-AF65-F5344CB8AC3E}">
        <p14:creationId xmlns:p14="http://schemas.microsoft.com/office/powerpoint/2010/main" val="296691377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hf hdr="0" ftr="0" dt="0"/>
  <p:txStyles>
    <p:titleStyle>
      <a:lvl1pPr algn="l" defTabSz="911482" rtl="0" eaLnBrk="0" fontAlgn="base" hangingPunct="0">
        <a:spcBef>
          <a:spcPct val="0"/>
        </a:spcBef>
        <a:spcAft>
          <a:spcPct val="0"/>
        </a:spcAft>
        <a:tabLst>
          <a:tab pos="274031" algn="l"/>
        </a:tabLst>
        <a:defRPr sz="1846" b="1">
          <a:solidFill>
            <a:schemeClr val="tx2"/>
          </a:solidFill>
          <a:latin typeface="+mj-lt"/>
          <a:ea typeface="MS PGothic" panose="020B0600070205080204" pitchFamily="34" charset="-128"/>
          <a:cs typeface="+mj-cs"/>
        </a:defRPr>
      </a:lvl1pPr>
      <a:lvl2pPr algn="l" defTabSz="911482" rtl="0" eaLnBrk="0" fontAlgn="base" hangingPunct="0">
        <a:spcBef>
          <a:spcPct val="0"/>
        </a:spcBef>
        <a:spcAft>
          <a:spcPct val="0"/>
        </a:spcAft>
        <a:tabLst>
          <a:tab pos="274031" algn="l"/>
        </a:tabLst>
        <a:defRPr sz="1846" b="1">
          <a:solidFill>
            <a:schemeClr val="tx2"/>
          </a:solidFill>
          <a:latin typeface="Arial" charset="0"/>
          <a:ea typeface="MS PGothic" panose="020B0600070205080204" pitchFamily="34" charset="-128"/>
        </a:defRPr>
      </a:lvl2pPr>
      <a:lvl3pPr algn="l" defTabSz="911482" rtl="0" eaLnBrk="0" fontAlgn="base" hangingPunct="0">
        <a:spcBef>
          <a:spcPct val="0"/>
        </a:spcBef>
        <a:spcAft>
          <a:spcPct val="0"/>
        </a:spcAft>
        <a:tabLst>
          <a:tab pos="274031" algn="l"/>
        </a:tabLst>
        <a:defRPr sz="1846" b="1">
          <a:solidFill>
            <a:schemeClr val="tx2"/>
          </a:solidFill>
          <a:latin typeface="Arial" charset="0"/>
          <a:ea typeface="MS PGothic" panose="020B0600070205080204" pitchFamily="34" charset="-128"/>
        </a:defRPr>
      </a:lvl3pPr>
      <a:lvl4pPr algn="l" defTabSz="911482" rtl="0" eaLnBrk="0" fontAlgn="base" hangingPunct="0">
        <a:spcBef>
          <a:spcPct val="0"/>
        </a:spcBef>
        <a:spcAft>
          <a:spcPct val="0"/>
        </a:spcAft>
        <a:tabLst>
          <a:tab pos="274031" algn="l"/>
        </a:tabLst>
        <a:defRPr sz="1846" b="1">
          <a:solidFill>
            <a:schemeClr val="tx2"/>
          </a:solidFill>
          <a:latin typeface="Arial" charset="0"/>
          <a:ea typeface="MS PGothic" panose="020B0600070205080204" pitchFamily="34" charset="-128"/>
        </a:defRPr>
      </a:lvl4pPr>
      <a:lvl5pPr algn="l" defTabSz="911482" rtl="0" eaLnBrk="0" fontAlgn="base" hangingPunct="0">
        <a:spcBef>
          <a:spcPct val="0"/>
        </a:spcBef>
        <a:spcAft>
          <a:spcPct val="0"/>
        </a:spcAft>
        <a:tabLst>
          <a:tab pos="274031" algn="l"/>
        </a:tabLst>
        <a:defRPr sz="1846" b="1">
          <a:solidFill>
            <a:schemeClr val="tx2"/>
          </a:solidFill>
          <a:latin typeface="Arial" charset="0"/>
          <a:ea typeface="MS PGothic" panose="020B0600070205080204" pitchFamily="34" charset="-128"/>
        </a:defRPr>
      </a:lvl5pPr>
      <a:lvl6pPr marL="466474" algn="l" defTabSz="913511" rtl="0" eaLnBrk="1" fontAlgn="base" hangingPunct="1">
        <a:spcBef>
          <a:spcPct val="0"/>
        </a:spcBef>
        <a:spcAft>
          <a:spcPct val="0"/>
        </a:spcAft>
        <a:defRPr sz="1900" b="1">
          <a:solidFill>
            <a:schemeClr val="tx2"/>
          </a:solidFill>
          <a:latin typeface="Arial" charset="0"/>
        </a:defRPr>
      </a:lvl6pPr>
      <a:lvl7pPr marL="932947" algn="l" defTabSz="913511" rtl="0" eaLnBrk="1" fontAlgn="base" hangingPunct="1">
        <a:spcBef>
          <a:spcPct val="0"/>
        </a:spcBef>
        <a:spcAft>
          <a:spcPct val="0"/>
        </a:spcAft>
        <a:defRPr sz="1900" b="1">
          <a:solidFill>
            <a:schemeClr val="tx2"/>
          </a:solidFill>
          <a:latin typeface="Arial" charset="0"/>
        </a:defRPr>
      </a:lvl7pPr>
      <a:lvl8pPr marL="1399420" algn="l" defTabSz="913511" rtl="0" eaLnBrk="1" fontAlgn="base" hangingPunct="1">
        <a:spcBef>
          <a:spcPct val="0"/>
        </a:spcBef>
        <a:spcAft>
          <a:spcPct val="0"/>
        </a:spcAft>
        <a:defRPr sz="1900" b="1">
          <a:solidFill>
            <a:schemeClr val="tx2"/>
          </a:solidFill>
          <a:latin typeface="Arial" charset="0"/>
        </a:defRPr>
      </a:lvl8pPr>
      <a:lvl9pPr marL="1865894" algn="l" defTabSz="913511" rtl="0" eaLnBrk="1" fontAlgn="base" hangingPunct="1">
        <a:spcBef>
          <a:spcPct val="0"/>
        </a:spcBef>
        <a:spcAft>
          <a:spcPct val="0"/>
        </a:spcAft>
        <a:defRPr sz="1900" b="1">
          <a:solidFill>
            <a:schemeClr val="tx2"/>
          </a:solidFill>
          <a:latin typeface="Arial" charset="0"/>
        </a:defRPr>
      </a:lvl9pPr>
    </p:titleStyle>
    <p:bodyStyle>
      <a:lvl1pPr marL="348766" indent="-348766" algn="l" defTabSz="911482" rtl="0" eaLnBrk="0" fontAlgn="base" hangingPunct="0">
        <a:spcBef>
          <a:spcPct val="0"/>
        </a:spcBef>
        <a:spcAft>
          <a:spcPct val="0"/>
        </a:spcAft>
        <a:buClr>
          <a:schemeClr val="tx2"/>
        </a:buClr>
        <a:defRPr sz="1569">
          <a:solidFill>
            <a:schemeClr val="tx1"/>
          </a:solidFill>
          <a:latin typeface="+mn-lt"/>
          <a:ea typeface="MS PGothic" panose="020B0600070205080204" pitchFamily="34" charset="-128"/>
          <a:cs typeface="+mn-cs"/>
        </a:defRPr>
      </a:lvl1pPr>
      <a:lvl2pPr marL="196365" indent="-194900" algn="l" defTabSz="911482" rtl="0" eaLnBrk="0" fontAlgn="base" hangingPunct="0">
        <a:spcBef>
          <a:spcPct val="0"/>
        </a:spcBef>
        <a:spcAft>
          <a:spcPct val="0"/>
        </a:spcAft>
        <a:buClr>
          <a:schemeClr val="tx2"/>
        </a:buClr>
        <a:buSzPct val="125000"/>
        <a:buFont typeface="Arial" panose="020B0604020202020204" pitchFamily="34" charset="0"/>
        <a:buChar char="▪"/>
        <a:defRPr sz="1569">
          <a:solidFill>
            <a:schemeClr val="tx1"/>
          </a:solidFill>
          <a:latin typeface="+mn-lt"/>
          <a:ea typeface="MS PGothic" panose="020B0600070205080204" pitchFamily="34" charset="-128"/>
        </a:defRPr>
      </a:lvl2pPr>
      <a:lvl3pPr marL="464534" indent="-265239" algn="l" defTabSz="911482" rtl="0" eaLnBrk="0" fontAlgn="base" hangingPunct="0">
        <a:spcBef>
          <a:spcPct val="0"/>
        </a:spcBef>
        <a:spcAft>
          <a:spcPct val="0"/>
        </a:spcAft>
        <a:buClr>
          <a:schemeClr val="tx2"/>
        </a:buClr>
        <a:buSzPct val="120000"/>
        <a:buFont typeface="Arial" panose="020B0604020202020204" pitchFamily="34" charset="0"/>
        <a:buChar char="–"/>
        <a:defRPr sz="1569">
          <a:solidFill>
            <a:schemeClr val="tx1"/>
          </a:solidFill>
          <a:latin typeface="+mn-lt"/>
          <a:ea typeface="MS PGothic" panose="020B0600070205080204" pitchFamily="34" charset="-128"/>
        </a:defRPr>
      </a:lvl3pPr>
      <a:lvl4pPr marL="624262" indent="-156799" algn="l" defTabSz="911482" rtl="0" eaLnBrk="0" fontAlgn="base" hangingPunct="0">
        <a:spcBef>
          <a:spcPct val="0"/>
        </a:spcBef>
        <a:spcAft>
          <a:spcPct val="0"/>
        </a:spcAft>
        <a:buClr>
          <a:schemeClr val="tx2"/>
        </a:buClr>
        <a:buSzPct val="120000"/>
        <a:buFont typeface="Arial" panose="020B0604020202020204" pitchFamily="34" charset="0"/>
        <a:buChar char="▫"/>
        <a:defRPr sz="1569">
          <a:solidFill>
            <a:schemeClr val="tx1"/>
          </a:solidFill>
          <a:latin typeface="+mn-lt"/>
          <a:ea typeface="MS PGothic" panose="020B0600070205080204" pitchFamily="34" charset="-128"/>
        </a:defRPr>
      </a:lvl4pPr>
      <a:lvl5pPr marL="763477" indent="-130421" algn="l" defTabSz="911482" rtl="0" eaLnBrk="0" fontAlgn="base" hangingPunct="0">
        <a:spcBef>
          <a:spcPct val="0"/>
        </a:spcBef>
        <a:spcAft>
          <a:spcPct val="0"/>
        </a:spcAft>
        <a:buClr>
          <a:schemeClr val="tx2"/>
        </a:buClr>
        <a:buSzPct val="89000"/>
        <a:buFont typeface="Arial" panose="020B0604020202020204" pitchFamily="34" charset="0"/>
        <a:buChar char="-"/>
        <a:defRPr sz="1569">
          <a:solidFill>
            <a:schemeClr val="tx1"/>
          </a:solidFill>
          <a:latin typeface="+mn-lt"/>
          <a:ea typeface="MS PGothic" panose="020B0600070205080204" pitchFamily="34" charset="-128"/>
        </a:defRPr>
      </a:lvl5pPr>
      <a:lvl6pPr marL="765016" indent="-132816" algn="l" defTabSz="91351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16" indent="-132816" algn="l" defTabSz="91351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16" indent="-132816" algn="l" defTabSz="91351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16" indent="-132816" algn="l" defTabSz="91351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47" rtl="0" eaLnBrk="1" latinLnBrk="0" hangingPunct="1">
        <a:defRPr sz="1800" kern="1200">
          <a:solidFill>
            <a:schemeClr val="tx1"/>
          </a:solidFill>
          <a:latin typeface="+mn-lt"/>
          <a:ea typeface="+mn-ea"/>
          <a:cs typeface="+mn-cs"/>
        </a:defRPr>
      </a:lvl1pPr>
      <a:lvl2pPr marL="466474" algn="l" defTabSz="932947" rtl="0" eaLnBrk="1" latinLnBrk="0" hangingPunct="1">
        <a:defRPr sz="1800" kern="1200">
          <a:solidFill>
            <a:schemeClr val="tx1"/>
          </a:solidFill>
          <a:latin typeface="+mn-lt"/>
          <a:ea typeface="+mn-ea"/>
          <a:cs typeface="+mn-cs"/>
        </a:defRPr>
      </a:lvl2pPr>
      <a:lvl3pPr marL="932947" algn="l" defTabSz="932947" rtl="0" eaLnBrk="1" latinLnBrk="0" hangingPunct="1">
        <a:defRPr sz="1800" kern="1200">
          <a:solidFill>
            <a:schemeClr val="tx1"/>
          </a:solidFill>
          <a:latin typeface="+mn-lt"/>
          <a:ea typeface="+mn-ea"/>
          <a:cs typeface="+mn-cs"/>
        </a:defRPr>
      </a:lvl3pPr>
      <a:lvl4pPr marL="1399420" algn="l" defTabSz="932947" rtl="0" eaLnBrk="1" latinLnBrk="0" hangingPunct="1">
        <a:defRPr sz="1800" kern="1200">
          <a:solidFill>
            <a:schemeClr val="tx1"/>
          </a:solidFill>
          <a:latin typeface="+mn-lt"/>
          <a:ea typeface="+mn-ea"/>
          <a:cs typeface="+mn-cs"/>
        </a:defRPr>
      </a:lvl4pPr>
      <a:lvl5pPr marL="1865894" algn="l" defTabSz="932947" rtl="0" eaLnBrk="1" latinLnBrk="0" hangingPunct="1">
        <a:defRPr sz="1800" kern="1200">
          <a:solidFill>
            <a:schemeClr val="tx1"/>
          </a:solidFill>
          <a:latin typeface="+mn-lt"/>
          <a:ea typeface="+mn-ea"/>
          <a:cs typeface="+mn-cs"/>
        </a:defRPr>
      </a:lvl5pPr>
      <a:lvl6pPr marL="2332367" algn="l" defTabSz="932947" rtl="0" eaLnBrk="1" latinLnBrk="0" hangingPunct="1">
        <a:defRPr sz="1800" kern="1200">
          <a:solidFill>
            <a:schemeClr val="tx1"/>
          </a:solidFill>
          <a:latin typeface="+mn-lt"/>
          <a:ea typeface="+mn-ea"/>
          <a:cs typeface="+mn-cs"/>
        </a:defRPr>
      </a:lvl6pPr>
      <a:lvl7pPr marL="2798840" algn="l" defTabSz="932947" rtl="0" eaLnBrk="1" latinLnBrk="0" hangingPunct="1">
        <a:defRPr sz="1800" kern="1200">
          <a:solidFill>
            <a:schemeClr val="tx1"/>
          </a:solidFill>
          <a:latin typeface="+mn-lt"/>
          <a:ea typeface="+mn-ea"/>
          <a:cs typeface="+mn-cs"/>
        </a:defRPr>
      </a:lvl7pPr>
      <a:lvl8pPr marL="3265313" algn="l" defTabSz="932947" rtl="0" eaLnBrk="1" latinLnBrk="0" hangingPunct="1">
        <a:defRPr sz="1800" kern="1200">
          <a:solidFill>
            <a:schemeClr val="tx1"/>
          </a:solidFill>
          <a:latin typeface="+mn-lt"/>
          <a:ea typeface="+mn-ea"/>
          <a:cs typeface="+mn-cs"/>
        </a:defRPr>
      </a:lvl8pPr>
      <a:lvl9pPr marL="3731787" algn="l" defTabSz="93294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6146" name="Object 1" hidden="1">
            <a:extLst>
              <a:ext uri="{FF2B5EF4-FFF2-40B4-BE49-F238E27FC236}">
                <a16:creationId xmlns:a16="http://schemas.microsoft.com/office/drawing/2014/main" id="{603FB227-A62E-4AE4-8EA3-655081D21848}"/>
              </a:ext>
            </a:extLst>
          </p:cNvPr>
          <p:cNvGraphicFramePr>
            <a:graphicFrameLocks noChangeAspect="1"/>
          </p:cNvGraphicFramePr>
          <p:nvPr>
            <p:custDataLst>
              <p:tags r:id="rId8"/>
            </p:custDataLst>
          </p:nvPr>
        </p:nvGraphicFramePr>
        <p:xfrm>
          <a:off x="3" y="3"/>
          <a:ext cx="216878" cy="161925"/>
        </p:xfrm>
        <a:graphic>
          <a:graphicData uri="http://schemas.openxmlformats.org/presentationml/2006/ole">
            <mc:AlternateContent xmlns:mc="http://schemas.openxmlformats.org/markup-compatibility/2006">
              <mc:Choice xmlns:v="urn:schemas-microsoft-com:vml" Requires="v">
                <p:oleObj spid="_x0000_s3074" name="think-cell Slide" r:id="rId27" imgW="360" imgH="360" progId="TCLayout.ActiveDocument.1">
                  <p:embed/>
                </p:oleObj>
              </mc:Choice>
              <mc:Fallback>
                <p:oleObj name="think-cell Slide" r:id="rId27" imgW="360" imgH="360" progId="TCLayout.ActiveDocument.1">
                  <p:embed/>
                  <p:pic>
                    <p:nvPicPr>
                      <p:cNvPr id="6146" name="Object 1" hidden="1">
                        <a:extLst>
                          <a:ext uri="{FF2B5EF4-FFF2-40B4-BE49-F238E27FC236}">
                            <a16:creationId xmlns:a16="http://schemas.microsoft.com/office/drawing/2014/main" id="{603FB227-A62E-4AE4-8EA3-655081D21848}"/>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 y="3"/>
                        <a:ext cx="21687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7" name="Rectangle 286">
            <a:extLst>
              <a:ext uri="{FF2B5EF4-FFF2-40B4-BE49-F238E27FC236}">
                <a16:creationId xmlns:a16="http://schemas.microsoft.com/office/drawing/2014/main" id="{322AC66F-1992-4429-B61A-29BBE268945F}"/>
              </a:ext>
            </a:extLst>
          </p:cNvPr>
          <p:cNvSpPr>
            <a:spLocks noGrp="1" noChangeArrowheads="1"/>
          </p:cNvSpPr>
          <p:nvPr>
            <p:ph type="body" idx="1"/>
          </p:nvPr>
        </p:nvSpPr>
        <p:spPr bwMode="auto">
          <a:xfrm>
            <a:off x="1977294" y="1990727"/>
            <a:ext cx="5851770" cy="156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ltLang="en-GB"/>
              <a:t>Click to edit Master text styles</a:t>
            </a:r>
          </a:p>
          <a:p>
            <a:pPr lvl="1"/>
            <a:r>
              <a:rPr lang="en-GB" altLang="en-GB"/>
              <a:t>Second level</a:t>
            </a:r>
          </a:p>
          <a:p>
            <a:pPr lvl="2"/>
            <a:r>
              <a:rPr lang="en-GB" altLang="en-GB"/>
              <a:t>Third level</a:t>
            </a:r>
          </a:p>
          <a:p>
            <a:pPr lvl="3"/>
            <a:r>
              <a:rPr lang="en-GB" altLang="en-GB"/>
              <a:t>Fourth level</a:t>
            </a:r>
          </a:p>
          <a:p>
            <a:pPr lvl="4"/>
            <a:r>
              <a:rPr lang="en-GB" altLang="en-GB"/>
              <a:t>Fifth level</a:t>
            </a:r>
          </a:p>
        </p:txBody>
      </p:sp>
      <p:sp>
        <p:nvSpPr>
          <p:cNvPr id="6148" name="Title Placeholder 2">
            <a:extLst>
              <a:ext uri="{FF2B5EF4-FFF2-40B4-BE49-F238E27FC236}">
                <a16:creationId xmlns:a16="http://schemas.microsoft.com/office/drawing/2014/main" id="{76D1E0D2-7AE3-47F8-91F8-EBBF6CEA03A3}"/>
              </a:ext>
            </a:extLst>
          </p:cNvPr>
          <p:cNvSpPr>
            <a:spLocks noGrp="1" noChangeArrowheads="1"/>
          </p:cNvSpPr>
          <p:nvPr>
            <p:ph type="title"/>
          </p:nvPr>
        </p:nvSpPr>
        <p:spPr bwMode="auto">
          <a:xfrm>
            <a:off x="226648" y="246064"/>
            <a:ext cx="11738708" cy="3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ltLang="en-GB"/>
              <a:t>Click to edit Master title style</a:t>
            </a:r>
          </a:p>
        </p:txBody>
      </p:sp>
      <p:sp>
        <p:nvSpPr>
          <p:cNvPr id="6149" name="McK 1. On-page tracker" hidden="1">
            <a:extLst>
              <a:ext uri="{FF2B5EF4-FFF2-40B4-BE49-F238E27FC236}">
                <a16:creationId xmlns:a16="http://schemas.microsoft.com/office/drawing/2014/main" id="{01173FB4-167D-40CF-A009-6CEB336D1195}"/>
              </a:ext>
            </a:extLst>
          </p:cNvPr>
          <p:cNvSpPr>
            <a:spLocks noChangeArrowheads="1"/>
          </p:cNvSpPr>
          <p:nvPr/>
        </p:nvSpPr>
        <p:spPr bwMode="auto">
          <a:xfrm>
            <a:off x="226646" y="26989"/>
            <a:ext cx="1112484" cy="278410"/>
          </a:xfrm>
          <a:prstGeom prst="rect">
            <a:avLst/>
          </a:prstGeom>
          <a:noFill/>
          <a:ln>
            <a:noFill/>
          </a:ln>
          <a:effectLst/>
        </p:spPr>
        <p:txBody>
          <a:bodyPr wrap="none" lIns="0" tIns="0" rIns="0" bIns="0">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r>
              <a:rPr lang="en-GB" altLang="en-NG" sz="1809">
                <a:solidFill>
                  <a:srgbClr val="808080"/>
                </a:solidFill>
                <a:latin typeface="Arial" panose="020B0604020202020204" pitchFamily="34" charset="0"/>
              </a:rPr>
              <a:t>TRACKER</a:t>
            </a:r>
          </a:p>
        </p:txBody>
      </p:sp>
      <p:sp>
        <p:nvSpPr>
          <p:cNvPr id="11" name="McK 3. Unit of measure" hidden="1">
            <a:extLst>
              <a:ext uri="{FF2B5EF4-FFF2-40B4-BE49-F238E27FC236}">
                <a16:creationId xmlns:a16="http://schemas.microsoft.com/office/drawing/2014/main" id="{724070F9-A61B-4575-8D2E-337949C8997E}"/>
              </a:ext>
            </a:extLst>
          </p:cNvPr>
          <p:cNvSpPr txBox="1">
            <a:spLocks noChangeArrowheads="1"/>
          </p:cNvSpPr>
          <p:nvPr/>
        </p:nvSpPr>
        <p:spPr bwMode="auto">
          <a:xfrm>
            <a:off x="226648" y="542927"/>
            <a:ext cx="11738708" cy="318229"/>
          </a:xfrm>
          <a:prstGeom prst="rect">
            <a:avLst/>
          </a:prstGeom>
          <a:noFill/>
          <a:ln>
            <a:noFill/>
          </a:ln>
          <a:effec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GB" sz="2068" dirty="0">
                <a:solidFill>
                  <a:srgbClr val="808080"/>
                </a:solidFill>
                <a:latin typeface="Arial"/>
                <a:cs typeface="Arial" charset="0"/>
              </a:rPr>
              <a:t>Unit of measure</a:t>
            </a:r>
          </a:p>
        </p:txBody>
      </p:sp>
      <p:grpSp>
        <p:nvGrpSpPr>
          <p:cNvPr id="6151" name="McK Slide Elements" hidden="1">
            <a:extLst>
              <a:ext uri="{FF2B5EF4-FFF2-40B4-BE49-F238E27FC236}">
                <a16:creationId xmlns:a16="http://schemas.microsoft.com/office/drawing/2014/main" id="{359D0588-0A2A-4339-8577-C681B55D4762}"/>
              </a:ext>
            </a:extLst>
          </p:cNvPr>
          <p:cNvGrpSpPr>
            <a:grpSpLocks/>
          </p:cNvGrpSpPr>
          <p:nvPr/>
        </p:nvGrpSpPr>
        <p:grpSpPr bwMode="auto">
          <a:xfrm>
            <a:off x="226648" y="6266844"/>
            <a:ext cx="10093569" cy="454633"/>
            <a:chOff x="75" y="3869"/>
            <a:chExt cx="644" cy="281"/>
          </a:xfrm>
        </p:grpSpPr>
        <p:sp>
          <p:nvSpPr>
            <p:cNvPr id="13" name="McK 4. Footnote">
              <a:extLst>
                <a:ext uri="{FF2B5EF4-FFF2-40B4-BE49-F238E27FC236}">
                  <a16:creationId xmlns:a16="http://schemas.microsoft.com/office/drawing/2014/main" id="{9292A491-E55F-4EFA-991F-401161B61ED1}"/>
                </a:ext>
              </a:extLst>
            </p:cNvPr>
            <p:cNvSpPr txBox="1">
              <a:spLocks noChangeArrowheads="1"/>
            </p:cNvSpPr>
            <p:nvPr/>
          </p:nvSpPr>
          <p:spPr bwMode="auto">
            <a:xfrm>
              <a:off x="75" y="3869"/>
              <a:ext cx="644" cy="123"/>
            </a:xfrm>
            <a:prstGeom prst="rect">
              <a:avLst/>
            </a:prstGeom>
            <a:noFill/>
            <a:ln>
              <a:noFill/>
            </a:ln>
            <a:effec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GB" sz="1292" dirty="0">
                  <a:solidFill>
                    <a:srgbClr val="000000"/>
                  </a:solidFill>
                  <a:latin typeface="Arial"/>
                  <a:cs typeface="Arial" charset="0"/>
                </a:rPr>
                <a:t>1 Footnote</a:t>
              </a:r>
            </a:p>
          </p:txBody>
        </p:sp>
        <p:sp>
          <p:nvSpPr>
            <p:cNvPr id="6201" name="McK 5. Source">
              <a:extLst>
                <a:ext uri="{FF2B5EF4-FFF2-40B4-BE49-F238E27FC236}">
                  <a16:creationId xmlns:a16="http://schemas.microsoft.com/office/drawing/2014/main" id="{DB397870-C57C-4540-B3AB-873A93DECE30}"/>
                </a:ext>
              </a:extLst>
            </p:cNvPr>
            <p:cNvSpPr>
              <a:spLocks noChangeArrowheads="1"/>
            </p:cNvSpPr>
            <p:nvPr/>
          </p:nvSpPr>
          <p:spPr bwMode="auto">
            <a:xfrm>
              <a:off x="75" y="4027"/>
              <a:ext cx="644" cy="123"/>
            </a:xfrm>
            <a:prstGeom prst="rect">
              <a:avLst/>
            </a:prstGeom>
            <a:noFill/>
            <a:ln>
              <a:noFill/>
            </a:ln>
            <a:effectLst/>
          </p:spPr>
          <p:txBody>
            <a:bodyPr lIns="0" tIns="0" rIns="0" bIns="0" anchor="b">
              <a:spAutoFit/>
            </a:bodyPr>
            <a:lstStyle>
              <a:lvl1pPr marL="479425" indent="-479425" defTabSz="912813" eaLnBrk="0" hangingPunct="0">
                <a:tabLst>
                  <a:tab pos="474663" algn="l"/>
                </a:tabLst>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tabLst>
                  <a:tab pos="474663" algn="l"/>
                </a:tabLst>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tabLst>
                  <a:tab pos="474663" algn="l"/>
                </a:tabLst>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tabLst>
                  <a:tab pos="474663" algn="l"/>
                </a:tabLst>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tabLst>
                  <a:tab pos="474663" algn="l"/>
                </a:tabLst>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tabLst>
                  <a:tab pos="474663" algn="l"/>
                </a:tabLs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tabLst>
                  <a:tab pos="474663" algn="l"/>
                </a:tabLs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tabLst>
                  <a:tab pos="474663" algn="l"/>
                </a:tabLs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tabLst>
                  <a:tab pos="474663" algn="l"/>
                </a:tabLst>
                <a:defRPr>
                  <a:solidFill>
                    <a:schemeClr val="tx1"/>
                  </a:solidFill>
                  <a:latin typeface="Century Gothic" panose="020B0502020202020204" pitchFamily="34" charset="0"/>
                  <a:cs typeface="Arial" panose="020B0604020202020204" pitchFamily="34" charset="0"/>
                </a:defRPr>
              </a:lvl9pPr>
            </a:lstStyle>
            <a:p>
              <a:pPr eaLnBrk="1" hangingPunct="1">
                <a:defRPr/>
              </a:pPr>
              <a:r>
                <a:rPr lang="en-GB" altLang="en-NG" sz="1292">
                  <a:solidFill>
                    <a:srgbClr val="000000"/>
                  </a:solidFill>
                  <a:latin typeface="Arial" panose="020B0604020202020204" pitchFamily="34" charset="0"/>
                </a:rPr>
                <a:t>Source: NNPC steer-co decisions; team analysis</a:t>
              </a:r>
            </a:p>
          </p:txBody>
        </p:sp>
      </p:grpSp>
      <p:grpSp>
        <p:nvGrpSpPr>
          <p:cNvPr id="6152" name="ACET" hidden="1">
            <a:extLst>
              <a:ext uri="{FF2B5EF4-FFF2-40B4-BE49-F238E27FC236}">
                <a16:creationId xmlns:a16="http://schemas.microsoft.com/office/drawing/2014/main" id="{FDCDE0E8-6D39-4CFE-95F4-732F98CCEE98}"/>
              </a:ext>
            </a:extLst>
          </p:cNvPr>
          <p:cNvGrpSpPr>
            <a:grpSpLocks/>
          </p:cNvGrpSpPr>
          <p:nvPr/>
        </p:nvGrpSpPr>
        <p:grpSpPr bwMode="auto">
          <a:xfrm>
            <a:off x="1977293" y="1272976"/>
            <a:ext cx="5799015" cy="654250"/>
            <a:chOff x="915" y="625"/>
            <a:chExt cx="2686" cy="405"/>
          </a:xfrm>
        </p:grpSpPr>
        <p:cxnSp>
          <p:nvCxnSpPr>
            <p:cNvPr id="6198" name="AutoShape 249">
              <a:extLst>
                <a:ext uri="{FF2B5EF4-FFF2-40B4-BE49-F238E27FC236}">
                  <a16:creationId xmlns:a16="http://schemas.microsoft.com/office/drawing/2014/main" id="{4F2DA368-A3E3-4656-B4E4-431A6F2B9F58}"/>
                </a:ext>
              </a:extLst>
            </p:cNvPr>
            <p:cNvCxnSpPr>
              <a:cxnSpLocks noChangeShapeType="1"/>
              <a:stCxn id="6199" idx="4"/>
              <a:endCxn id="6199"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99" name="AutoShape 250">
              <a:extLst>
                <a:ext uri="{FF2B5EF4-FFF2-40B4-BE49-F238E27FC236}">
                  <a16:creationId xmlns:a16="http://schemas.microsoft.com/office/drawing/2014/main" id="{37018771-EA31-4E76-9C30-8F914388216C}"/>
                </a:ext>
              </a:extLst>
            </p:cNvPr>
            <p:cNvSpPr>
              <a:spLocks noChangeArrowheads="1"/>
            </p:cNvSpPr>
            <p:nvPr/>
          </p:nvSpPr>
          <p:spPr bwMode="auto">
            <a:xfrm>
              <a:off x="915" y="625"/>
              <a:ext cx="2686" cy="405"/>
            </a:xfrm>
            <a:prstGeom prst="leftRightArrow">
              <a:avLst>
                <a:gd name="adj1" fmla="val 100000"/>
                <a:gd name="adj2" fmla="val 0"/>
              </a:avLst>
            </a:prstGeom>
            <a:noFill/>
            <a:ln>
              <a:noFill/>
            </a:ln>
            <a:effectLst/>
          </p:spPr>
          <p:txBody>
            <a:bodyPr lIns="0" tIns="0" rIns="0" bIns="18288" anchor="b">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r>
                <a:rPr lang="en-GB" altLang="en-NG" sz="2068" b="1">
                  <a:solidFill>
                    <a:srgbClr val="000000"/>
                  </a:solidFill>
                  <a:latin typeface="Arial" panose="020B0604020202020204" pitchFamily="34" charset="0"/>
                </a:rPr>
                <a:t>Title</a:t>
              </a:r>
            </a:p>
            <a:p>
              <a:pPr eaLnBrk="1" hangingPunct="1">
                <a:defRPr/>
              </a:pPr>
              <a:r>
                <a:rPr lang="en-GB" altLang="en-NG" sz="2068">
                  <a:solidFill>
                    <a:srgbClr val="808080"/>
                  </a:solidFill>
                  <a:latin typeface="Arial" panose="020B0604020202020204" pitchFamily="34" charset="0"/>
                </a:rPr>
                <a:t>Unit of measure</a:t>
              </a:r>
            </a:p>
          </p:txBody>
        </p:sp>
      </p:grpSp>
      <p:grpSp>
        <p:nvGrpSpPr>
          <p:cNvPr id="6153" name="LegendBoxes" hidden="1">
            <a:extLst>
              <a:ext uri="{FF2B5EF4-FFF2-40B4-BE49-F238E27FC236}">
                <a16:creationId xmlns:a16="http://schemas.microsoft.com/office/drawing/2014/main" id="{04083606-798D-4ADA-A336-2E257BE7A6FA}"/>
              </a:ext>
            </a:extLst>
          </p:cNvPr>
          <p:cNvGrpSpPr>
            <a:grpSpLocks/>
          </p:cNvGrpSpPr>
          <p:nvPr/>
        </p:nvGrpSpPr>
        <p:grpSpPr bwMode="auto">
          <a:xfrm>
            <a:off x="10925915" y="293688"/>
            <a:ext cx="1009800" cy="1067518"/>
            <a:chOff x="4936" y="176"/>
            <a:chExt cx="467" cy="660"/>
          </a:xfrm>
        </p:grpSpPr>
        <p:sp>
          <p:nvSpPr>
            <p:cNvPr id="6190" name="Legend1">
              <a:extLst>
                <a:ext uri="{FF2B5EF4-FFF2-40B4-BE49-F238E27FC236}">
                  <a16:creationId xmlns:a16="http://schemas.microsoft.com/office/drawing/2014/main" id="{EC4B1BFC-D641-460A-80A7-013A96E2B51D}"/>
                </a:ext>
              </a:extLst>
            </p:cNvPr>
            <p:cNvSpPr>
              <a:spLocks noChangeArrowheads="1"/>
            </p:cNvSpPr>
            <p:nvPr/>
          </p:nvSpPr>
          <p:spPr bwMode="auto">
            <a:xfrm>
              <a:off x="5096" y="176"/>
              <a:ext cx="307" cy="148"/>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551">
                  <a:solidFill>
                    <a:srgbClr val="000000"/>
                  </a:solidFill>
                  <a:latin typeface="Arial" panose="020B0604020202020204" pitchFamily="34" charset="0"/>
                </a:rPr>
                <a:t>Legend</a:t>
              </a:r>
            </a:p>
          </p:txBody>
        </p:sp>
        <p:sp>
          <p:nvSpPr>
            <p:cNvPr id="6191" name="LegendRectangle1">
              <a:extLst>
                <a:ext uri="{FF2B5EF4-FFF2-40B4-BE49-F238E27FC236}">
                  <a16:creationId xmlns:a16="http://schemas.microsoft.com/office/drawing/2014/main" id="{0E18BB5E-E85F-4639-AF7F-FE367B064C00}"/>
                </a:ext>
              </a:extLst>
            </p:cNvPr>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GB" altLang="en-NG" sz="2068">
                <a:solidFill>
                  <a:srgbClr val="000000"/>
                </a:solidFill>
                <a:latin typeface="Arial" panose="020B0604020202020204" pitchFamily="34" charset="0"/>
              </a:endParaRPr>
            </a:p>
          </p:txBody>
        </p:sp>
        <p:sp>
          <p:nvSpPr>
            <p:cNvPr id="6192" name="Legend2">
              <a:extLst>
                <a:ext uri="{FF2B5EF4-FFF2-40B4-BE49-F238E27FC236}">
                  <a16:creationId xmlns:a16="http://schemas.microsoft.com/office/drawing/2014/main" id="{54C44112-C666-4E8B-B8E5-EA99AA315FD8}"/>
                </a:ext>
              </a:extLst>
            </p:cNvPr>
            <p:cNvSpPr>
              <a:spLocks noChangeArrowheads="1"/>
            </p:cNvSpPr>
            <p:nvPr/>
          </p:nvSpPr>
          <p:spPr bwMode="auto">
            <a:xfrm>
              <a:off x="5096" y="346"/>
              <a:ext cx="307" cy="148"/>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551">
                  <a:solidFill>
                    <a:srgbClr val="000000"/>
                  </a:solidFill>
                  <a:latin typeface="Arial" panose="020B0604020202020204" pitchFamily="34" charset="0"/>
                </a:rPr>
                <a:t>Legend</a:t>
              </a:r>
            </a:p>
          </p:txBody>
        </p:sp>
        <p:sp>
          <p:nvSpPr>
            <p:cNvPr id="6193" name="LegendRectangle2">
              <a:extLst>
                <a:ext uri="{FF2B5EF4-FFF2-40B4-BE49-F238E27FC236}">
                  <a16:creationId xmlns:a16="http://schemas.microsoft.com/office/drawing/2014/main" id="{75D39EA1-BB3B-4625-A5F0-3D65ABC5E22D}"/>
                </a:ext>
              </a:extLst>
            </p:cNvPr>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GB" altLang="en-NG" sz="2068">
                <a:solidFill>
                  <a:srgbClr val="000000"/>
                </a:solidFill>
                <a:latin typeface="Arial" panose="020B0604020202020204" pitchFamily="34" charset="0"/>
              </a:endParaRPr>
            </a:p>
          </p:txBody>
        </p:sp>
        <p:sp>
          <p:nvSpPr>
            <p:cNvPr id="6194" name="Legend3">
              <a:extLst>
                <a:ext uri="{FF2B5EF4-FFF2-40B4-BE49-F238E27FC236}">
                  <a16:creationId xmlns:a16="http://schemas.microsoft.com/office/drawing/2014/main" id="{3B456524-00FA-4324-9F42-0372791B90FF}"/>
                </a:ext>
              </a:extLst>
            </p:cNvPr>
            <p:cNvSpPr>
              <a:spLocks noChangeArrowheads="1"/>
            </p:cNvSpPr>
            <p:nvPr/>
          </p:nvSpPr>
          <p:spPr bwMode="auto">
            <a:xfrm>
              <a:off x="5096" y="517"/>
              <a:ext cx="307" cy="148"/>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551">
                  <a:solidFill>
                    <a:srgbClr val="000000"/>
                  </a:solidFill>
                  <a:latin typeface="Arial" panose="020B0604020202020204" pitchFamily="34" charset="0"/>
                </a:rPr>
                <a:t>Legend</a:t>
              </a:r>
            </a:p>
          </p:txBody>
        </p:sp>
        <p:sp>
          <p:nvSpPr>
            <p:cNvPr id="6195" name="LegendRectangle3">
              <a:extLst>
                <a:ext uri="{FF2B5EF4-FFF2-40B4-BE49-F238E27FC236}">
                  <a16:creationId xmlns:a16="http://schemas.microsoft.com/office/drawing/2014/main" id="{6ACCAE94-E8A5-4893-9BE8-F89FC9723B1E}"/>
                </a:ext>
              </a:extLst>
            </p:cNvPr>
            <p:cNvSpPr>
              <a:spLocks noChangeArrowheads="1"/>
            </p:cNvSpPr>
            <p:nvPr/>
          </p:nvSpPr>
          <p:spPr bwMode="auto">
            <a:xfrm>
              <a:off x="4936" y="524"/>
              <a:ext cx="104" cy="98"/>
            </a:xfrm>
            <a:prstGeom prst="rect">
              <a:avLst/>
            </a:prstGeom>
            <a:solidFill>
              <a:schemeClr val="hlink"/>
            </a:solidFill>
            <a:ln w="9525">
              <a:solidFill>
                <a:srgbClr val="808080"/>
              </a:solidFill>
              <a:miter lim="800000"/>
              <a:headEnd/>
              <a:tailEnd/>
            </a:ln>
            <a:effec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GB" altLang="en-NG" sz="2068">
                <a:solidFill>
                  <a:srgbClr val="000000"/>
                </a:solidFill>
                <a:latin typeface="Arial" panose="020B0604020202020204" pitchFamily="34" charset="0"/>
              </a:endParaRPr>
            </a:p>
          </p:txBody>
        </p:sp>
        <p:sp>
          <p:nvSpPr>
            <p:cNvPr id="6196" name="Legend4">
              <a:extLst>
                <a:ext uri="{FF2B5EF4-FFF2-40B4-BE49-F238E27FC236}">
                  <a16:creationId xmlns:a16="http://schemas.microsoft.com/office/drawing/2014/main" id="{5107CECE-4CE9-4FB3-8CDB-A6EB7443A3C3}"/>
                </a:ext>
              </a:extLst>
            </p:cNvPr>
            <p:cNvSpPr>
              <a:spLocks noChangeArrowheads="1"/>
            </p:cNvSpPr>
            <p:nvPr/>
          </p:nvSpPr>
          <p:spPr bwMode="auto">
            <a:xfrm>
              <a:off x="5096" y="688"/>
              <a:ext cx="307" cy="148"/>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551">
                  <a:solidFill>
                    <a:srgbClr val="000000"/>
                  </a:solidFill>
                  <a:latin typeface="Arial" panose="020B0604020202020204" pitchFamily="34" charset="0"/>
                </a:rPr>
                <a:t>Legend</a:t>
              </a:r>
            </a:p>
          </p:txBody>
        </p:sp>
        <p:sp>
          <p:nvSpPr>
            <p:cNvPr id="6197" name="LegendRectangle4">
              <a:extLst>
                <a:ext uri="{FF2B5EF4-FFF2-40B4-BE49-F238E27FC236}">
                  <a16:creationId xmlns:a16="http://schemas.microsoft.com/office/drawing/2014/main" id="{CDC1AA07-2975-4C9B-B64C-F79AC7BCA7B0}"/>
                </a:ext>
              </a:extLst>
            </p:cNvPr>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p:spPr>
          <p:txBody>
            <a:bodyPr wrap="none" anchor="ct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endParaRPr lang="en-GB" altLang="en-NG" sz="2068">
                <a:solidFill>
                  <a:srgbClr val="000000"/>
                </a:solidFill>
                <a:latin typeface="Arial" panose="020B0604020202020204" pitchFamily="34" charset="0"/>
              </a:endParaRPr>
            </a:p>
          </p:txBody>
        </p:sp>
      </p:grpSp>
      <p:grpSp>
        <p:nvGrpSpPr>
          <p:cNvPr id="6154" name="LegendLines" hidden="1">
            <a:extLst>
              <a:ext uri="{FF2B5EF4-FFF2-40B4-BE49-F238E27FC236}">
                <a16:creationId xmlns:a16="http://schemas.microsoft.com/office/drawing/2014/main" id="{61D69F0A-994A-4849-B79C-9A56D8A2ED19}"/>
              </a:ext>
            </a:extLst>
          </p:cNvPr>
          <p:cNvGrpSpPr>
            <a:grpSpLocks/>
          </p:cNvGrpSpPr>
          <p:nvPr/>
        </p:nvGrpSpPr>
        <p:grpSpPr bwMode="auto">
          <a:xfrm>
            <a:off x="10509730" y="300039"/>
            <a:ext cx="1428180" cy="794451"/>
            <a:chOff x="4750" y="176"/>
            <a:chExt cx="662" cy="491"/>
          </a:xfrm>
        </p:grpSpPr>
        <p:sp>
          <p:nvSpPr>
            <p:cNvPr id="33" name="LineLegend1">
              <a:extLst>
                <a:ext uri="{FF2B5EF4-FFF2-40B4-BE49-F238E27FC236}">
                  <a16:creationId xmlns:a16="http://schemas.microsoft.com/office/drawing/2014/main" id="{409110DD-C590-4F6B-B88A-77D8915EBDE6}"/>
                </a:ext>
              </a:extLst>
            </p:cNvPr>
            <p:cNvSpPr>
              <a:spLocks noChangeShapeType="1"/>
            </p:cNvSpPr>
            <p:nvPr/>
          </p:nvSpPr>
          <p:spPr bwMode="auto">
            <a:xfrm>
              <a:off x="4750" y="233"/>
              <a:ext cx="288" cy="0"/>
            </a:xfrm>
            <a:prstGeom prst="line">
              <a:avLst/>
            </a:prstGeom>
            <a:noFill/>
            <a:ln w="28575">
              <a:solidFill>
                <a:schemeClr val="accent3"/>
              </a:solidFill>
              <a:round/>
              <a:headEnd/>
              <a:tailEnd/>
            </a:ln>
            <a:effectLst/>
          </p:spPr>
          <p:txBody>
            <a:bodyPr/>
            <a:lstStyle/>
            <a:p>
              <a:pPr eaLnBrk="1" hangingPunct="1">
                <a:defRPr/>
              </a:pPr>
              <a:endParaRPr lang="en-GB" sz="2068" dirty="0">
                <a:solidFill>
                  <a:srgbClr val="000000"/>
                </a:solidFill>
                <a:latin typeface="+mn-lt"/>
                <a:cs typeface="Arial" charset="0"/>
              </a:endParaRPr>
            </a:p>
          </p:txBody>
        </p:sp>
        <p:sp>
          <p:nvSpPr>
            <p:cNvPr id="34" name="LineLegend2">
              <a:extLst>
                <a:ext uri="{FF2B5EF4-FFF2-40B4-BE49-F238E27FC236}">
                  <a16:creationId xmlns:a16="http://schemas.microsoft.com/office/drawing/2014/main" id="{A0839EF5-E7FE-4BE7-A10F-E30B0C6FD90C}"/>
                </a:ext>
              </a:extLst>
            </p:cNvPr>
            <p:cNvSpPr>
              <a:spLocks noChangeShapeType="1"/>
            </p:cNvSpPr>
            <p:nvPr/>
          </p:nvSpPr>
          <p:spPr bwMode="auto">
            <a:xfrm>
              <a:off x="4750" y="402"/>
              <a:ext cx="288" cy="0"/>
            </a:xfrm>
            <a:prstGeom prst="line">
              <a:avLst/>
            </a:prstGeom>
            <a:noFill/>
            <a:ln w="28575">
              <a:solidFill>
                <a:schemeClr val="accent3"/>
              </a:solidFill>
              <a:prstDash val="dash"/>
              <a:round/>
              <a:headEnd/>
              <a:tailEnd/>
            </a:ln>
            <a:effectLst/>
          </p:spPr>
          <p:txBody>
            <a:bodyPr/>
            <a:lstStyle/>
            <a:p>
              <a:pPr eaLnBrk="1" hangingPunct="1">
                <a:defRPr/>
              </a:pPr>
              <a:endParaRPr lang="en-GB" sz="2068" dirty="0">
                <a:solidFill>
                  <a:srgbClr val="000000"/>
                </a:solidFill>
                <a:latin typeface="+mn-lt"/>
                <a:cs typeface="Arial" charset="0"/>
              </a:endParaRPr>
            </a:p>
          </p:txBody>
        </p:sp>
        <p:sp>
          <p:nvSpPr>
            <p:cNvPr id="35" name="LineLegend3">
              <a:extLst>
                <a:ext uri="{FF2B5EF4-FFF2-40B4-BE49-F238E27FC236}">
                  <a16:creationId xmlns:a16="http://schemas.microsoft.com/office/drawing/2014/main" id="{EF1FD2D5-8D7B-4C51-A932-A21CF964F912}"/>
                </a:ext>
              </a:extLst>
            </p:cNvPr>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p:spPr>
          <p:txBody>
            <a:bodyPr/>
            <a:lstStyle/>
            <a:p>
              <a:pPr eaLnBrk="1" hangingPunct="1">
                <a:defRPr/>
              </a:pPr>
              <a:endParaRPr lang="en-GB" sz="2068" dirty="0">
                <a:solidFill>
                  <a:srgbClr val="000000"/>
                </a:solidFill>
                <a:latin typeface="+mn-lt"/>
                <a:cs typeface="Arial" charset="0"/>
              </a:endParaRPr>
            </a:p>
          </p:txBody>
        </p:sp>
        <p:sp>
          <p:nvSpPr>
            <p:cNvPr id="6187" name="Legend1">
              <a:extLst>
                <a:ext uri="{FF2B5EF4-FFF2-40B4-BE49-F238E27FC236}">
                  <a16:creationId xmlns:a16="http://schemas.microsoft.com/office/drawing/2014/main" id="{03286B50-55D6-4D58-A447-72C917570EF8}"/>
                </a:ext>
              </a:extLst>
            </p:cNvPr>
            <p:cNvSpPr>
              <a:spLocks noChangeArrowheads="1"/>
            </p:cNvSpPr>
            <p:nvPr/>
          </p:nvSpPr>
          <p:spPr bwMode="auto">
            <a:xfrm>
              <a:off x="5104" y="176"/>
              <a:ext cx="308" cy="147"/>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551">
                  <a:solidFill>
                    <a:srgbClr val="000000"/>
                  </a:solidFill>
                  <a:latin typeface="Arial" panose="020B0604020202020204" pitchFamily="34" charset="0"/>
                </a:rPr>
                <a:t>Legend</a:t>
              </a:r>
            </a:p>
          </p:txBody>
        </p:sp>
        <p:sp>
          <p:nvSpPr>
            <p:cNvPr id="6188" name="Legend2">
              <a:extLst>
                <a:ext uri="{FF2B5EF4-FFF2-40B4-BE49-F238E27FC236}">
                  <a16:creationId xmlns:a16="http://schemas.microsoft.com/office/drawing/2014/main" id="{7E20F1FD-6AC7-45F2-B68B-C6E986109F4B}"/>
                </a:ext>
              </a:extLst>
            </p:cNvPr>
            <p:cNvSpPr>
              <a:spLocks noChangeArrowheads="1"/>
            </p:cNvSpPr>
            <p:nvPr/>
          </p:nvSpPr>
          <p:spPr bwMode="auto">
            <a:xfrm>
              <a:off x="5104" y="344"/>
              <a:ext cx="308" cy="147"/>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551">
                  <a:solidFill>
                    <a:srgbClr val="000000"/>
                  </a:solidFill>
                  <a:latin typeface="Arial" panose="020B0604020202020204" pitchFamily="34" charset="0"/>
                </a:rPr>
                <a:t>Legend</a:t>
              </a:r>
            </a:p>
          </p:txBody>
        </p:sp>
        <p:sp>
          <p:nvSpPr>
            <p:cNvPr id="6189" name="Legend3">
              <a:extLst>
                <a:ext uri="{FF2B5EF4-FFF2-40B4-BE49-F238E27FC236}">
                  <a16:creationId xmlns:a16="http://schemas.microsoft.com/office/drawing/2014/main" id="{019189E7-FB5D-4DF4-A7C1-4E05A1786E0C}"/>
                </a:ext>
              </a:extLst>
            </p:cNvPr>
            <p:cNvSpPr>
              <a:spLocks noChangeArrowheads="1"/>
            </p:cNvSpPr>
            <p:nvPr/>
          </p:nvSpPr>
          <p:spPr bwMode="auto">
            <a:xfrm>
              <a:off x="5104" y="520"/>
              <a:ext cx="308" cy="147"/>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551">
                  <a:solidFill>
                    <a:srgbClr val="000000"/>
                  </a:solidFill>
                  <a:latin typeface="Arial" panose="020B0604020202020204" pitchFamily="34" charset="0"/>
                </a:rPr>
                <a:t>Legend</a:t>
              </a:r>
            </a:p>
          </p:txBody>
        </p:sp>
      </p:grpSp>
      <p:grpSp>
        <p:nvGrpSpPr>
          <p:cNvPr id="6155" name="McKSticker" hidden="1">
            <a:extLst>
              <a:ext uri="{FF2B5EF4-FFF2-40B4-BE49-F238E27FC236}">
                <a16:creationId xmlns:a16="http://schemas.microsoft.com/office/drawing/2014/main" id="{35C5108D-2889-46CB-8121-03AB8DC455C9}"/>
              </a:ext>
            </a:extLst>
          </p:cNvPr>
          <p:cNvGrpSpPr>
            <a:grpSpLocks/>
          </p:cNvGrpSpPr>
          <p:nvPr/>
        </p:nvGrpSpPr>
        <p:grpSpPr bwMode="auto">
          <a:xfrm>
            <a:off x="10591525" y="306389"/>
            <a:ext cx="1373839" cy="266355"/>
            <a:chOff x="7729270" y="285750"/>
            <a:chExt cx="1011505" cy="260934"/>
          </a:xfrm>
        </p:grpSpPr>
        <p:sp>
          <p:nvSpPr>
            <p:cNvPr id="6181" name="StickerRectangle">
              <a:extLst>
                <a:ext uri="{FF2B5EF4-FFF2-40B4-BE49-F238E27FC236}">
                  <a16:creationId xmlns:a16="http://schemas.microsoft.com/office/drawing/2014/main" id="{B6EBC71F-8BA7-480C-BFB9-93B335C4CF47}"/>
                </a:ext>
              </a:extLst>
            </p:cNvPr>
            <p:cNvSpPr>
              <a:spLocks noChangeArrowheads="1"/>
            </p:cNvSpPr>
            <p:nvPr/>
          </p:nvSpPr>
          <p:spPr bwMode="auto">
            <a:xfrm>
              <a:off x="7729270" y="285750"/>
              <a:ext cx="1011505" cy="260934"/>
            </a:xfrm>
            <a:prstGeom prst="leftRightArrow">
              <a:avLst>
                <a:gd name="adj1" fmla="val 100000"/>
                <a:gd name="adj2" fmla="val 0"/>
              </a:avLst>
            </a:prstGeom>
            <a:noFill/>
            <a:ln>
              <a:noFill/>
            </a:ln>
            <a:effectLst/>
          </p:spPr>
          <p:txBody>
            <a:bodyPr wrap="none" lIns="27432" tIns="0" rIns="0" bIns="27432">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eaLnBrk="1" hangingPunct="1">
                <a:buClr>
                  <a:srgbClr val="3D6E4D"/>
                </a:buClr>
                <a:defRPr/>
              </a:pPr>
              <a:r>
                <a:rPr lang="en-GB" altLang="en-NG" sz="1551">
                  <a:solidFill>
                    <a:srgbClr val="808080"/>
                  </a:solidFill>
                  <a:latin typeface="Arial" panose="020B0604020202020204" pitchFamily="34" charset="0"/>
                </a:rPr>
                <a:t>PRELIMINARY</a:t>
              </a:r>
            </a:p>
          </p:txBody>
        </p:sp>
        <p:cxnSp>
          <p:nvCxnSpPr>
            <p:cNvPr id="6182" name="AutoShape 31">
              <a:extLst>
                <a:ext uri="{FF2B5EF4-FFF2-40B4-BE49-F238E27FC236}">
                  <a16:creationId xmlns:a16="http://schemas.microsoft.com/office/drawing/2014/main" id="{E8D065CF-8609-4E5A-803A-DD48797DAD34}"/>
                </a:ext>
              </a:extLst>
            </p:cNvPr>
            <p:cNvCxnSpPr>
              <a:cxnSpLocks noChangeShapeType="1"/>
              <a:stCxn id="6181" idx="2"/>
              <a:endCxn id="6181" idx="4"/>
            </p:cNvCxnSpPr>
            <p:nvPr/>
          </p:nvCxnSpPr>
          <p:spPr bwMode="auto">
            <a:xfrm>
              <a:off x="7729270" y="285750"/>
              <a:ext cx="0" cy="260934"/>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6183" name="AutoShape 32">
              <a:extLst>
                <a:ext uri="{FF2B5EF4-FFF2-40B4-BE49-F238E27FC236}">
                  <a16:creationId xmlns:a16="http://schemas.microsoft.com/office/drawing/2014/main" id="{F1CD70AF-EF50-4AB5-B23D-B02CB0F0B08A}"/>
                </a:ext>
              </a:extLst>
            </p:cNvPr>
            <p:cNvCxnSpPr>
              <a:cxnSpLocks noChangeShapeType="1"/>
              <a:stCxn id="6181" idx="4"/>
              <a:endCxn id="6181" idx="6"/>
            </p:cNvCxnSpPr>
            <p:nvPr/>
          </p:nvCxnSpPr>
          <p:spPr bwMode="auto">
            <a:xfrm>
              <a:off x="7729270" y="546684"/>
              <a:ext cx="101150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6156" name="LegendMoons" hidden="1">
            <a:extLst>
              <a:ext uri="{FF2B5EF4-FFF2-40B4-BE49-F238E27FC236}">
                <a16:creationId xmlns:a16="http://schemas.microsoft.com/office/drawing/2014/main" id="{FB453258-D66C-4F62-9EA6-8BA8C7F7620E}"/>
              </a:ext>
            </a:extLst>
          </p:cNvPr>
          <p:cNvGrpSpPr>
            <a:grpSpLocks/>
          </p:cNvGrpSpPr>
          <p:nvPr/>
        </p:nvGrpSpPr>
        <p:grpSpPr bwMode="auto">
          <a:xfrm>
            <a:off x="10837985" y="293689"/>
            <a:ext cx="1099350" cy="1370543"/>
            <a:chOff x="6655594" y="273840"/>
            <a:chExt cx="810003" cy="1344440"/>
          </a:xfrm>
        </p:grpSpPr>
        <p:grpSp>
          <p:nvGrpSpPr>
            <p:cNvPr id="6161" name="MoonLegend1">
              <a:extLst>
                <a:ext uri="{FF2B5EF4-FFF2-40B4-BE49-F238E27FC236}">
                  <a16:creationId xmlns:a16="http://schemas.microsoft.com/office/drawing/2014/main" id="{1FBC7296-A8D1-4564-8491-13994BDCF25F}"/>
                </a:ext>
              </a:extLst>
            </p:cNvPr>
            <p:cNvGrpSpPr>
              <a:grpSpLocks noChangeAspect="1"/>
            </p:cNvGrpSpPr>
            <p:nvPr>
              <p:custDataLst>
                <p:tags r:id="rId12"/>
              </p:custDataLst>
            </p:nvPr>
          </p:nvGrpSpPr>
          <p:grpSpPr bwMode="auto">
            <a:xfrm>
              <a:off x="6655594" y="273840"/>
              <a:ext cx="209550" cy="209551"/>
              <a:chOff x="4533" y="183"/>
              <a:chExt cx="144" cy="144"/>
            </a:xfrm>
          </p:grpSpPr>
          <p:sp>
            <p:nvSpPr>
              <p:cNvPr id="62" name="Oval 38">
                <a:extLst>
                  <a:ext uri="{FF2B5EF4-FFF2-40B4-BE49-F238E27FC236}">
                    <a16:creationId xmlns:a16="http://schemas.microsoft.com/office/drawing/2014/main" id="{BF9F8C2A-E765-409A-9B2C-5988EF3DF251}"/>
                  </a:ext>
                </a:extLst>
              </p:cNvPr>
              <p:cNvSpPr>
                <a:spLocks noChangeAspect="1" noChangeArrowheads="1"/>
              </p:cNvSpPr>
              <p:nvPr>
                <p:custDataLst>
                  <p:tags r:id="rId25"/>
                </p:custDataLst>
              </p:nvPr>
            </p:nvSpPr>
            <p:spPr bwMode="auto">
              <a:xfrm>
                <a:off x="4533" y="183"/>
                <a:ext cx="138" cy="144"/>
              </a:xfrm>
              <a:prstGeom prst="ellipse">
                <a:avLst/>
              </a:prstGeom>
              <a:solidFill>
                <a:schemeClr val="accent1"/>
              </a:solidFill>
              <a:ln w="9525">
                <a:solidFill>
                  <a:schemeClr val="accent6"/>
                </a:solidFill>
                <a:round/>
                <a:headEnd/>
                <a:tailEnd/>
              </a:ln>
              <a:effectLst/>
            </p:spPr>
            <p:txBody>
              <a:bodyPr wrap="none" anchor="ctr"/>
              <a:lstStyle/>
              <a:p>
                <a:pPr eaLnBrk="1" hangingPunct="1">
                  <a:defRPr/>
                </a:pPr>
                <a:endParaRPr lang="en-GB" sz="2068" dirty="0">
                  <a:solidFill>
                    <a:srgbClr val="000000"/>
                  </a:solidFill>
                  <a:latin typeface="+mn-lt"/>
                  <a:cs typeface="Arial" charset="0"/>
                </a:endParaRPr>
              </a:p>
            </p:txBody>
          </p:sp>
          <p:sp>
            <p:nvSpPr>
              <p:cNvPr id="63" name="Arc 39">
                <a:extLst>
                  <a:ext uri="{FF2B5EF4-FFF2-40B4-BE49-F238E27FC236}">
                    <a16:creationId xmlns:a16="http://schemas.microsoft.com/office/drawing/2014/main" id="{1CF26AC1-A152-41F4-9BE8-4E6DCF949D7E}"/>
                  </a:ext>
                </a:extLst>
              </p:cNvPr>
              <p:cNvSpPr>
                <a:spLocks noChangeAspect="1"/>
              </p:cNvSpPr>
              <p:nvPr>
                <p:custDataLst>
                  <p:tags r:id="rId26"/>
                </p:custDataLst>
              </p:nvPr>
            </p:nvSpPr>
            <p:spPr bwMode="auto">
              <a:xfrm>
                <a:off x="4533" y="183"/>
                <a:ext cx="138" cy="144"/>
              </a:xfrm>
              <a:prstGeom prst="arc">
                <a:avLst>
                  <a:gd name="adj1" fmla="val 16200000"/>
                  <a:gd name="adj2" fmla="val 5400000"/>
                </a:avLst>
              </a:prstGeom>
              <a:solidFill>
                <a:schemeClr val="accent3"/>
              </a:solidFill>
              <a:ln w="9525">
                <a:solidFill>
                  <a:schemeClr val="accent6"/>
                </a:solidFill>
                <a:round/>
                <a:headEnd/>
                <a:tailEnd/>
              </a:ln>
              <a:effectLst/>
            </p:spPr>
            <p:txBody>
              <a:bodyPr wrap="none" anchor="ctr"/>
              <a:lstStyle/>
              <a:p>
                <a:pPr eaLnBrk="1" hangingPunct="1">
                  <a:defRPr/>
                </a:pPr>
                <a:endParaRPr lang="en-GB" sz="2068" dirty="0">
                  <a:solidFill>
                    <a:srgbClr val="000000"/>
                  </a:solidFill>
                  <a:latin typeface="+mn-lt"/>
                  <a:cs typeface="Arial" charset="0"/>
                </a:endParaRPr>
              </a:p>
            </p:txBody>
          </p:sp>
        </p:grpSp>
        <p:grpSp>
          <p:nvGrpSpPr>
            <p:cNvPr id="6162" name="MoonLegend2">
              <a:extLst>
                <a:ext uri="{FF2B5EF4-FFF2-40B4-BE49-F238E27FC236}">
                  <a16:creationId xmlns:a16="http://schemas.microsoft.com/office/drawing/2014/main" id="{3F25B43A-0BEC-4291-8283-D786E63F2B4A}"/>
                </a:ext>
              </a:extLst>
            </p:cNvPr>
            <p:cNvGrpSpPr>
              <a:grpSpLocks noChangeAspect="1"/>
            </p:cNvGrpSpPr>
            <p:nvPr>
              <p:custDataLst>
                <p:tags r:id="rId13"/>
              </p:custDataLst>
            </p:nvPr>
          </p:nvGrpSpPr>
          <p:grpSpPr bwMode="auto">
            <a:xfrm>
              <a:off x="6655594" y="548081"/>
              <a:ext cx="209550" cy="209551"/>
              <a:chOff x="1694" y="2044"/>
              <a:chExt cx="160" cy="160"/>
            </a:xfrm>
          </p:grpSpPr>
          <p:sp>
            <p:nvSpPr>
              <p:cNvPr id="60" name="Oval 41">
                <a:extLst>
                  <a:ext uri="{FF2B5EF4-FFF2-40B4-BE49-F238E27FC236}">
                    <a16:creationId xmlns:a16="http://schemas.microsoft.com/office/drawing/2014/main" id="{2919BA57-9E52-4AE4-BB1A-0B899EEB7D18}"/>
                  </a:ext>
                </a:extLst>
              </p:cNvPr>
              <p:cNvSpPr>
                <a:spLocks noChangeAspect="1" noChangeArrowheads="1"/>
              </p:cNvSpPr>
              <p:nvPr>
                <p:custDataLst>
                  <p:tags r:id="rId23"/>
                </p:custDataLst>
              </p:nvPr>
            </p:nvSpPr>
            <p:spPr bwMode="auto">
              <a:xfrm>
                <a:off x="1694" y="2044"/>
                <a:ext cx="156" cy="164"/>
              </a:xfrm>
              <a:prstGeom prst="ellipse">
                <a:avLst/>
              </a:prstGeom>
              <a:solidFill>
                <a:schemeClr val="accent1"/>
              </a:solidFill>
              <a:ln w="9525">
                <a:solidFill>
                  <a:schemeClr val="accent6"/>
                </a:solidFill>
                <a:round/>
                <a:headEnd/>
                <a:tailEnd/>
              </a:ln>
              <a:effectLst/>
            </p:spPr>
            <p:txBody>
              <a:bodyPr wrap="none" anchor="ctr"/>
              <a:lstStyle/>
              <a:p>
                <a:pPr eaLnBrk="1" hangingPunct="1">
                  <a:defRPr/>
                </a:pPr>
                <a:endParaRPr lang="en-GB" sz="2068" dirty="0">
                  <a:solidFill>
                    <a:srgbClr val="000000"/>
                  </a:solidFill>
                  <a:latin typeface="+mn-lt"/>
                  <a:cs typeface="Arial" charset="0"/>
                </a:endParaRPr>
              </a:p>
            </p:txBody>
          </p:sp>
          <p:sp>
            <p:nvSpPr>
              <p:cNvPr id="61" name="Arc 42">
                <a:extLst>
                  <a:ext uri="{FF2B5EF4-FFF2-40B4-BE49-F238E27FC236}">
                    <a16:creationId xmlns:a16="http://schemas.microsoft.com/office/drawing/2014/main" id="{6F14BD5C-D3EF-4A2B-94C1-DFA284BBD146}"/>
                  </a:ext>
                </a:extLst>
              </p:cNvPr>
              <p:cNvSpPr>
                <a:spLocks noChangeAspect="1"/>
              </p:cNvSpPr>
              <p:nvPr>
                <p:custDataLst>
                  <p:tags r:id="rId24"/>
                </p:custDataLst>
              </p:nvPr>
            </p:nvSpPr>
            <p:spPr bwMode="auto">
              <a:xfrm>
                <a:off x="1694" y="2044"/>
                <a:ext cx="156" cy="164"/>
              </a:xfrm>
              <a:prstGeom prst="arc">
                <a:avLst/>
              </a:prstGeom>
              <a:solidFill>
                <a:schemeClr val="accent3"/>
              </a:solidFill>
              <a:ln w="9525">
                <a:solidFill>
                  <a:schemeClr val="accent6"/>
                </a:solidFill>
                <a:round/>
                <a:headEnd/>
                <a:tailEnd/>
              </a:ln>
              <a:effectLst/>
            </p:spPr>
            <p:txBody>
              <a:bodyPr wrap="none" anchor="ctr"/>
              <a:lstStyle/>
              <a:p>
                <a:pPr eaLnBrk="1" hangingPunct="1">
                  <a:defRPr/>
                </a:pPr>
                <a:endParaRPr lang="en-GB" sz="2068" dirty="0">
                  <a:solidFill>
                    <a:srgbClr val="000000"/>
                  </a:solidFill>
                  <a:latin typeface="+mn-lt"/>
                  <a:cs typeface="Arial" charset="0"/>
                </a:endParaRPr>
              </a:p>
            </p:txBody>
          </p:sp>
        </p:grpSp>
        <p:grpSp>
          <p:nvGrpSpPr>
            <p:cNvPr id="6163" name="MoonLegend4">
              <a:extLst>
                <a:ext uri="{FF2B5EF4-FFF2-40B4-BE49-F238E27FC236}">
                  <a16:creationId xmlns:a16="http://schemas.microsoft.com/office/drawing/2014/main" id="{F6669742-A5FE-4731-9C65-052F2101E234}"/>
                </a:ext>
              </a:extLst>
            </p:cNvPr>
            <p:cNvGrpSpPr>
              <a:grpSpLocks noChangeAspect="1"/>
            </p:cNvGrpSpPr>
            <p:nvPr>
              <p:custDataLst>
                <p:tags r:id="rId14"/>
              </p:custDataLst>
            </p:nvPr>
          </p:nvGrpSpPr>
          <p:grpSpPr bwMode="auto">
            <a:xfrm>
              <a:off x="6655594" y="1096563"/>
              <a:ext cx="209550" cy="209551"/>
              <a:chOff x="4495" y="1198"/>
              <a:chExt cx="160" cy="160"/>
            </a:xfrm>
          </p:grpSpPr>
          <p:sp>
            <p:nvSpPr>
              <p:cNvPr id="58" name="Oval 47">
                <a:extLst>
                  <a:ext uri="{FF2B5EF4-FFF2-40B4-BE49-F238E27FC236}">
                    <a16:creationId xmlns:a16="http://schemas.microsoft.com/office/drawing/2014/main" id="{35BA6A5E-5ECA-4722-BBBE-03F40D6A6D46}"/>
                  </a:ext>
                </a:extLst>
              </p:cNvPr>
              <p:cNvSpPr>
                <a:spLocks noChangeAspect="1" noChangeArrowheads="1"/>
              </p:cNvSpPr>
              <p:nvPr>
                <p:custDataLst>
                  <p:tags r:id="rId21"/>
                </p:custDataLst>
              </p:nvPr>
            </p:nvSpPr>
            <p:spPr bwMode="auto">
              <a:xfrm>
                <a:off x="4495" y="1198"/>
                <a:ext cx="156" cy="164"/>
              </a:xfrm>
              <a:prstGeom prst="ellipse">
                <a:avLst/>
              </a:prstGeom>
              <a:solidFill>
                <a:schemeClr val="accent1"/>
              </a:solidFill>
              <a:ln w="9525">
                <a:solidFill>
                  <a:schemeClr val="accent6"/>
                </a:solidFill>
                <a:round/>
                <a:headEnd/>
                <a:tailEnd/>
              </a:ln>
              <a:effectLst/>
            </p:spPr>
            <p:txBody>
              <a:bodyPr wrap="none" anchor="ctr"/>
              <a:lstStyle/>
              <a:p>
                <a:pPr eaLnBrk="1" hangingPunct="1">
                  <a:defRPr/>
                </a:pPr>
                <a:endParaRPr lang="en-GB" sz="2068" dirty="0">
                  <a:solidFill>
                    <a:srgbClr val="000000"/>
                  </a:solidFill>
                  <a:latin typeface="+mn-lt"/>
                  <a:cs typeface="Arial" charset="0"/>
                </a:endParaRPr>
              </a:p>
            </p:txBody>
          </p:sp>
          <p:sp>
            <p:nvSpPr>
              <p:cNvPr id="59" name="Arc 48">
                <a:extLst>
                  <a:ext uri="{FF2B5EF4-FFF2-40B4-BE49-F238E27FC236}">
                    <a16:creationId xmlns:a16="http://schemas.microsoft.com/office/drawing/2014/main" id="{69763151-0A96-4A81-A0EC-AF30856B45D5}"/>
                  </a:ext>
                </a:extLst>
              </p:cNvPr>
              <p:cNvSpPr>
                <a:spLocks noChangeAspect="1"/>
              </p:cNvSpPr>
              <p:nvPr>
                <p:custDataLst>
                  <p:tags r:id="rId22"/>
                </p:custDataLst>
              </p:nvPr>
            </p:nvSpPr>
            <p:spPr bwMode="auto">
              <a:xfrm>
                <a:off x="4495" y="1198"/>
                <a:ext cx="156" cy="164"/>
              </a:xfrm>
              <a:prstGeom prst="arc">
                <a:avLst>
                  <a:gd name="adj1" fmla="val 16200000"/>
                  <a:gd name="adj2" fmla="val 10800000"/>
                </a:avLst>
              </a:prstGeom>
              <a:solidFill>
                <a:schemeClr val="accent3"/>
              </a:solidFill>
              <a:ln w="9525">
                <a:solidFill>
                  <a:schemeClr val="accent6"/>
                </a:solidFill>
                <a:round/>
                <a:headEnd/>
                <a:tailEnd/>
              </a:ln>
              <a:effectLst/>
            </p:spPr>
            <p:txBody>
              <a:bodyPr wrap="none" anchor="ctr"/>
              <a:lstStyle/>
              <a:p>
                <a:pPr eaLnBrk="1" hangingPunct="1">
                  <a:defRPr/>
                </a:pPr>
                <a:endParaRPr lang="en-GB" sz="2068" dirty="0">
                  <a:solidFill>
                    <a:srgbClr val="000000"/>
                  </a:solidFill>
                  <a:latin typeface="+mn-lt"/>
                  <a:cs typeface="Arial" charset="0"/>
                </a:endParaRPr>
              </a:p>
            </p:txBody>
          </p:sp>
        </p:grpSp>
        <p:grpSp>
          <p:nvGrpSpPr>
            <p:cNvPr id="6164" name="MoonLegend5">
              <a:extLst>
                <a:ext uri="{FF2B5EF4-FFF2-40B4-BE49-F238E27FC236}">
                  <a16:creationId xmlns:a16="http://schemas.microsoft.com/office/drawing/2014/main" id="{C2CF646E-68DF-4DF1-8C76-D085D2115977}"/>
                </a:ext>
              </a:extLst>
            </p:cNvPr>
            <p:cNvGrpSpPr>
              <a:grpSpLocks noChangeAspect="1"/>
            </p:cNvGrpSpPr>
            <p:nvPr>
              <p:custDataLst>
                <p:tags r:id="rId15"/>
              </p:custDataLst>
            </p:nvPr>
          </p:nvGrpSpPr>
          <p:grpSpPr bwMode="auto">
            <a:xfrm>
              <a:off x="6655594" y="1370805"/>
              <a:ext cx="209550" cy="209551"/>
              <a:chOff x="4495" y="1440"/>
              <a:chExt cx="160" cy="160"/>
            </a:xfrm>
          </p:grpSpPr>
          <p:sp>
            <p:nvSpPr>
              <p:cNvPr id="56" name="Oval 50">
                <a:extLst>
                  <a:ext uri="{FF2B5EF4-FFF2-40B4-BE49-F238E27FC236}">
                    <a16:creationId xmlns:a16="http://schemas.microsoft.com/office/drawing/2014/main" id="{53D0CF6F-1354-4257-96E7-8FA0D9ECD844}"/>
                  </a:ext>
                </a:extLst>
              </p:cNvPr>
              <p:cNvSpPr>
                <a:spLocks noChangeAspect="1" noChangeArrowheads="1"/>
              </p:cNvSpPr>
              <p:nvPr>
                <p:custDataLst>
                  <p:tags r:id="rId19"/>
                </p:custDataLst>
              </p:nvPr>
            </p:nvSpPr>
            <p:spPr bwMode="auto">
              <a:xfrm>
                <a:off x="4495" y="1436"/>
                <a:ext cx="156" cy="164"/>
              </a:xfrm>
              <a:prstGeom prst="ellipse">
                <a:avLst/>
              </a:prstGeom>
              <a:solidFill>
                <a:schemeClr val="accent1"/>
              </a:solidFill>
              <a:ln w="9525">
                <a:solidFill>
                  <a:schemeClr val="accent6"/>
                </a:solidFill>
                <a:round/>
                <a:headEnd/>
                <a:tailEnd/>
              </a:ln>
              <a:effectLst/>
            </p:spPr>
            <p:txBody>
              <a:bodyPr wrap="none" anchor="ctr"/>
              <a:lstStyle/>
              <a:p>
                <a:pPr eaLnBrk="1" hangingPunct="1">
                  <a:defRPr/>
                </a:pPr>
                <a:endParaRPr lang="en-GB" sz="2068" dirty="0">
                  <a:solidFill>
                    <a:srgbClr val="000000"/>
                  </a:solidFill>
                  <a:latin typeface="+mn-lt"/>
                  <a:cs typeface="Arial" charset="0"/>
                </a:endParaRPr>
              </a:p>
            </p:txBody>
          </p:sp>
          <p:sp>
            <p:nvSpPr>
              <p:cNvPr id="57" name="Oval 51">
                <a:extLst>
                  <a:ext uri="{FF2B5EF4-FFF2-40B4-BE49-F238E27FC236}">
                    <a16:creationId xmlns:a16="http://schemas.microsoft.com/office/drawing/2014/main" id="{441D9FAB-36AC-4C47-BF2C-53CD046F4F1B}"/>
                  </a:ext>
                </a:extLst>
              </p:cNvPr>
              <p:cNvSpPr>
                <a:spLocks noChangeAspect="1" noChangeArrowheads="1"/>
              </p:cNvSpPr>
              <p:nvPr>
                <p:custDataLst>
                  <p:tags r:id="rId20"/>
                </p:custDataLst>
              </p:nvPr>
            </p:nvSpPr>
            <p:spPr bwMode="auto">
              <a:xfrm>
                <a:off x="4495" y="1436"/>
                <a:ext cx="156" cy="164"/>
              </a:xfrm>
              <a:prstGeom prst="arc">
                <a:avLst>
                  <a:gd name="adj1" fmla="val 16200000"/>
                  <a:gd name="adj2" fmla="val 16200000"/>
                </a:avLst>
              </a:prstGeom>
              <a:solidFill>
                <a:schemeClr val="accent3"/>
              </a:solidFill>
              <a:ln w="9525">
                <a:solidFill>
                  <a:schemeClr val="accent6"/>
                </a:solidFill>
                <a:round/>
                <a:headEnd/>
                <a:tailEnd/>
              </a:ln>
              <a:effectLst/>
            </p:spPr>
            <p:txBody>
              <a:bodyPr wrap="none" anchor="ctr"/>
              <a:lstStyle/>
              <a:p>
                <a:pPr eaLnBrk="1" hangingPunct="1">
                  <a:defRPr/>
                </a:pPr>
                <a:endParaRPr lang="en-GB" sz="2068" dirty="0">
                  <a:solidFill>
                    <a:srgbClr val="000000"/>
                  </a:solidFill>
                  <a:latin typeface="+mn-lt"/>
                  <a:cs typeface="Arial" charset="0"/>
                </a:endParaRPr>
              </a:p>
            </p:txBody>
          </p:sp>
        </p:grpSp>
        <p:sp>
          <p:nvSpPr>
            <p:cNvPr id="6165" name="Legend1">
              <a:extLst>
                <a:ext uri="{FF2B5EF4-FFF2-40B4-BE49-F238E27FC236}">
                  <a16:creationId xmlns:a16="http://schemas.microsoft.com/office/drawing/2014/main" id="{8D42F6C2-AAB0-4AA4-94D6-6B8250445FCD}"/>
                </a:ext>
              </a:extLst>
            </p:cNvPr>
            <p:cNvSpPr>
              <a:spLocks noChangeArrowheads="1"/>
            </p:cNvSpPr>
            <p:nvPr/>
          </p:nvSpPr>
          <p:spPr bwMode="auto">
            <a:xfrm>
              <a:off x="6976624" y="286298"/>
              <a:ext cx="488973" cy="234110"/>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551">
                  <a:solidFill>
                    <a:srgbClr val="000000"/>
                  </a:solidFill>
                  <a:latin typeface="Arial" panose="020B0604020202020204" pitchFamily="34" charset="0"/>
                </a:rPr>
                <a:t>Legend</a:t>
              </a:r>
            </a:p>
          </p:txBody>
        </p:sp>
        <p:sp>
          <p:nvSpPr>
            <p:cNvPr id="6166" name="Legend2">
              <a:extLst>
                <a:ext uri="{FF2B5EF4-FFF2-40B4-BE49-F238E27FC236}">
                  <a16:creationId xmlns:a16="http://schemas.microsoft.com/office/drawing/2014/main" id="{3802E19E-3FBD-45DE-B5B9-BDFFE936B991}"/>
                </a:ext>
              </a:extLst>
            </p:cNvPr>
            <p:cNvSpPr>
              <a:spLocks noChangeArrowheads="1"/>
            </p:cNvSpPr>
            <p:nvPr/>
          </p:nvSpPr>
          <p:spPr bwMode="auto">
            <a:xfrm>
              <a:off x="6976624" y="561934"/>
              <a:ext cx="488973" cy="234110"/>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551">
                  <a:solidFill>
                    <a:srgbClr val="000000"/>
                  </a:solidFill>
                  <a:latin typeface="Arial" panose="020B0604020202020204" pitchFamily="34" charset="0"/>
                </a:rPr>
                <a:t>Legend</a:t>
              </a:r>
            </a:p>
          </p:txBody>
        </p:sp>
        <p:sp>
          <p:nvSpPr>
            <p:cNvPr id="6167" name="Legend3">
              <a:extLst>
                <a:ext uri="{FF2B5EF4-FFF2-40B4-BE49-F238E27FC236}">
                  <a16:creationId xmlns:a16="http://schemas.microsoft.com/office/drawing/2014/main" id="{0BE8964B-5C2C-4855-8B59-033E6EC73934}"/>
                </a:ext>
              </a:extLst>
            </p:cNvPr>
            <p:cNvSpPr>
              <a:spLocks noChangeArrowheads="1"/>
            </p:cNvSpPr>
            <p:nvPr/>
          </p:nvSpPr>
          <p:spPr bwMode="auto">
            <a:xfrm>
              <a:off x="6976624" y="836012"/>
              <a:ext cx="488973" cy="234110"/>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551">
                  <a:solidFill>
                    <a:srgbClr val="000000"/>
                  </a:solidFill>
                  <a:latin typeface="Arial" panose="020B0604020202020204" pitchFamily="34" charset="0"/>
                </a:rPr>
                <a:t>Legend</a:t>
              </a:r>
            </a:p>
          </p:txBody>
        </p:sp>
        <p:sp>
          <p:nvSpPr>
            <p:cNvPr id="6168" name="Legend4">
              <a:extLst>
                <a:ext uri="{FF2B5EF4-FFF2-40B4-BE49-F238E27FC236}">
                  <a16:creationId xmlns:a16="http://schemas.microsoft.com/office/drawing/2014/main" id="{CBE7CBD4-9E14-4D1E-8F6F-BA77F174F575}"/>
                </a:ext>
              </a:extLst>
            </p:cNvPr>
            <p:cNvSpPr>
              <a:spLocks noChangeArrowheads="1"/>
            </p:cNvSpPr>
            <p:nvPr/>
          </p:nvSpPr>
          <p:spPr bwMode="auto">
            <a:xfrm>
              <a:off x="6976624" y="1106976"/>
              <a:ext cx="488973" cy="234110"/>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551">
                  <a:solidFill>
                    <a:srgbClr val="000000"/>
                  </a:solidFill>
                  <a:latin typeface="Arial" panose="020B0604020202020204" pitchFamily="34" charset="0"/>
                </a:rPr>
                <a:t>Legend</a:t>
              </a:r>
            </a:p>
          </p:txBody>
        </p:sp>
        <p:sp>
          <p:nvSpPr>
            <p:cNvPr id="6169" name="Legend5">
              <a:extLst>
                <a:ext uri="{FF2B5EF4-FFF2-40B4-BE49-F238E27FC236}">
                  <a16:creationId xmlns:a16="http://schemas.microsoft.com/office/drawing/2014/main" id="{EF7DAB29-AF75-448F-A7DA-1958994D8625}"/>
                </a:ext>
              </a:extLst>
            </p:cNvPr>
            <p:cNvSpPr>
              <a:spLocks noChangeArrowheads="1"/>
            </p:cNvSpPr>
            <p:nvPr/>
          </p:nvSpPr>
          <p:spPr bwMode="auto">
            <a:xfrm>
              <a:off x="6976624" y="1384170"/>
              <a:ext cx="488973" cy="234110"/>
            </a:xfrm>
            <a:prstGeom prst="rect">
              <a:avLst/>
            </a:prstGeom>
            <a:noFill/>
            <a:ln>
              <a:noFill/>
            </a:ln>
            <a:effectLst/>
          </p:spPr>
          <p:txBody>
            <a:bodyPr wrap="none" lIns="0" tIns="0" rIns="0" bIns="0">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buClr>
                  <a:srgbClr val="3D6E4D"/>
                </a:buClr>
                <a:defRPr/>
              </a:pPr>
              <a:r>
                <a:rPr lang="en-GB" altLang="en-NG" sz="1551">
                  <a:solidFill>
                    <a:srgbClr val="000000"/>
                  </a:solidFill>
                  <a:latin typeface="Arial" panose="020B0604020202020204" pitchFamily="34" charset="0"/>
                </a:rPr>
                <a:t>Legend</a:t>
              </a:r>
            </a:p>
          </p:txBody>
        </p:sp>
        <p:grpSp>
          <p:nvGrpSpPr>
            <p:cNvPr id="6170" name="MoonLegend3">
              <a:extLst>
                <a:ext uri="{FF2B5EF4-FFF2-40B4-BE49-F238E27FC236}">
                  <a16:creationId xmlns:a16="http://schemas.microsoft.com/office/drawing/2014/main" id="{E44CF72F-5BBB-41BB-8960-070478DAA2BA}"/>
                </a:ext>
              </a:extLst>
            </p:cNvPr>
            <p:cNvGrpSpPr>
              <a:grpSpLocks noChangeAspect="1"/>
            </p:cNvGrpSpPr>
            <p:nvPr>
              <p:custDataLst>
                <p:tags r:id="rId16"/>
              </p:custDataLst>
            </p:nvPr>
          </p:nvGrpSpPr>
          <p:grpSpPr bwMode="auto">
            <a:xfrm>
              <a:off x="6655594" y="822322"/>
              <a:ext cx="209550" cy="209551"/>
              <a:chOff x="4495" y="1198"/>
              <a:chExt cx="160" cy="160"/>
            </a:xfrm>
          </p:grpSpPr>
          <p:sp>
            <p:nvSpPr>
              <p:cNvPr id="54" name="Oval 47">
                <a:extLst>
                  <a:ext uri="{FF2B5EF4-FFF2-40B4-BE49-F238E27FC236}">
                    <a16:creationId xmlns:a16="http://schemas.microsoft.com/office/drawing/2014/main" id="{C047B9E0-6B01-4A46-ADDD-B1AA22DFABDE}"/>
                  </a:ext>
                </a:extLst>
              </p:cNvPr>
              <p:cNvSpPr>
                <a:spLocks noChangeAspect="1" noChangeArrowheads="1"/>
              </p:cNvSpPr>
              <p:nvPr>
                <p:custDataLst>
                  <p:tags r:id="rId17"/>
                </p:custDataLst>
              </p:nvPr>
            </p:nvSpPr>
            <p:spPr bwMode="auto">
              <a:xfrm>
                <a:off x="4495" y="1194"/>
                <a:ext cx="156" cy="161"/>
              </a:xfrm>
              <a:prstGeom prst="ellipse">
                <a:avLst/>
              </a:prstGeom>
              <a:solidFill>
                <a:schemeClr val="accent1"/>
              </a:solidFill>
              <a:ln w="9525">
                <a:solidFill>
                  <a:schemeClr val="accent6"/>
                </a:solidFill>
                <a:round/>
                <a:headEnd/>
                <a:tailEnd/>
              </a:ln>
              <a:effectLst/>
            </p:spPr>
            <p:txBody>
              <a:bodyPr wrap="none" anchor="ctr"/>
              <a:lstStyle/>
              <a:p>
                <a:pPr eaLnBrk="1" hangingPunct="1">
                  <a:defRPr/>
                </a:pPr>
                <a:endParaRPr lang="en-GB" sz="2068" dirty="0">
                  <a:solidFill>
                    <a:srgbClr val="000000"/>
                  </a:solidFill>
                  <a:latin typeface="+mn-lt"/>
                  <a:cs typeface="Arial" charset="0"/>
                </a:endParaRPr>
              </a:p>
            </p:txBody>
          </p:sp>
          <p:sp>
            <p:nvSpPr>
              <p:cNvPr id="55" name="Arc 48">
                <a:extLst>
                  <a:ext uri="{FF2B5EF4-FFF2-40B4-BE49-F238E27FC236}">
                    <a16:creationId xmlns:a16="http://schemas.microsoft.com/office/drawing/2014/main" id="{2ECB2360-898B-4A55-A09C-840DFABAD9B9}"/>
                  </a:ext>
                </a:extLst>
              </p:cNvPr>
              <p:cNvSpPr>
                <a:spLocks noChangeAspect="1"/>
              </p:cNvSpPr>
              <p:nvPr>
                <p:custDataLst>
                  <p:tags r:id="rId18"/>
                </p:custDataLst>
              </p:nvPr>
            </p:nvSpPr>
            <p:spPr bwMode="auto">
              <a:xfrm>
                <a:off x="4495" y="1194"/>
                <a:ext cx="156" cy="161"/>
              </a:xfrm>
              <a:prstGeom prst="arc">
                <a:avLst>
                  <a:gd name="adj1" fmla="val 16200000"/>
                  <a:gd name="adj2" fmla="val 5400000"/>
                </a:avLst>
              </a:prstGeom>
              <a:solidFill>
                <a:schemeClr val="accent3"/>
              </a:solidFill>
              <a:ln w="9525">
                <a:solidFill>
                  <a:schemeClr val="accent6"/>
                </a:solidFill>
                <a:round/>
                <a:headEnd/>
                <a:tailEnd/>
              </a:ln>
              <a:effectLst/>
            </p:spPr>
            <p:txBody>
              <a:bodyPr wrap="none" anchor="ctr"/>
              <a:lstStyle/>
              <a:p>
                <a:pPr eaLnBrk="1" hangingPunct="1">
                  <a:defRPr/>
                </a:pPr>
                <a:endParaRPr lang="en-GB" sz="2068" dirty="0">
                  <a:solidFill>
                    <a:srgbClr val="000000"/>
                  </a:solidFill>
                  <a:latin typeface="+mn-lt"/>
                  <a:cs typeface="Arial" charset="0"/>
                </a:endParaRPr>
              </a:p>
            </p:txBody>
          </p:sp>
        </p:grpSp>
      </p:grpSp>
      <p:grpSp>
        <p:nvGrpSpPr>
          <p:cNvPr id="6157" name="McK Moon" hidden="1">
            <a:extLst>
              <a:ext uri="{FF2B5EF4-FFF2-40B4-BE49-F238E27FC236}">
                <a16:creationId xmlns:a16="http://schemas.microsoft.com/office/drawing/2014/main" id="{7B7CA9C1-9B8B-46A2-849F-32FC1A26BF51}"/>
              </a:ext>
            </a:extLst>
          </p:cNvPr>
          <p:cNvGrpSpPr>
            <a:grpSpLocks noChangeAspect="1"/>
          </p:cNvGrpSpPr>
          <p:nvPr>
            <p:custDataLst>
              <p:tags r:id="rId9"/>
            </p:custDataLst>
          </p:nvPr>
        </p:nvGrpSpPr>
        <p:grpSpPr bwMode="auto">
          <a:xfrm>
            <a:off x="9323754" y="1069977"/>
            <a:ext cx="347785" cy="258763"/>
            <a:chOff x="1600" y="1600"/>
            <a:chExt cx="160" cy="160"/>
          </a:xfrm>
        </p:grpSpPr>
        <p:sp>
          <p:nvSpPr>
            <p:cNvPr id="65" name="Oval 90">
              <a:extLst>
                <a:ext uri="{FF2B5EF4-FFF2-40B4-BE49-F238E27FC236}">
                  <a16:creationId xmlns:a16="http://schemas.microsoft.com/office/drawing/2014/main" id="{C436A0A6-E9B9-45D5-832C-E47BCDA35009}"/>
                </a:ext>
              </a:extLst>
            </p:cNvPr>
            <p:cNvSpPr>
              <a:spLocks noChangeAspect="1" noChangeArrowheads="1"/>
            </p:cNvSpPr>
            <p:nvPr>
              <p:custDataLst>
                <p:tags r:id="rId10"/>
              </p:custDataLst>
            </p:nvPr>
          </p:nvSpPr>
          <p:spPr bwMode="auto">
            <a:xfrm>
              <a:off x="1600" y="1600"/>
              <a:ext cx="160" cy="160"/>
            </a:xfrm>
            <a:prstGeom prst="ellipse">
              <a:avLst/>
            </a:prstGeom>
            <a:solidFill>
              <a:schemeClr val="accent1"/>
            </a:solidFill>
            <a:ln w="9525">
              <a:solidFill>
                <a:schemeClr val="accent6"/>
              </a:solidFill>
              <a:round/>
              <a:headEnd/>
              <a:tailEnd/>
            </a:ln>
            <a:effectLst/>
          </p:spPr>
          <p:txBody>
            <a:bodyPr wrap="none" anchor="ctr"/>
            <a:lstStyle/>
            <a:p>
              <a:pPr eaLnBrk="1" hangingPunct="1">
                <a:defRPr/>
              </a:pPr>
              <a:endParaRPr lang="en-GB" sz="2068" dirty="0">
                <a:solidFill>
                  <a:srgbClr val="000000"/>
                </a:solidFill>
                <a:latin typeface="+mn-lt"/>
                <a:cs typeface="+mn-cs"/>
              </a:endParaRPr>
            </a:p>
          </p:txBody>
        </p:sp>
        <p:sp>
          <p:nvSpPr>
            <p:cNvPr id="66" name="Arc 91">
              <a:extLst>
                <a:ext uri="{FF2B5EF4-FFF2-40B4-BE49-F238E27FC236}">
                  <a16:creationId xmlns:a16="http://schemas.microsoft.com/office/drawing/2014/main" id="{FAE82C1D-8337-4506-A855-C379541ACEE2}"/>
                </a:ext>
              </a:extLst>
            </p:cNvPr>
            <p:cNvSpPr>
              <a:spLocks noChangeAspect="1"/>
            </p:cNvSpPr>
            <p:nvPr>
              <p:custDataLst>
                <p:tags r:id="rId11"/>
              </p:custDataLst>
            </p:nvPr>
          </p:nvSpPr>
          <p:spPr bwMode="auto">
            <a:xfrm>
              <a:off x="1600" y="1600"/>
              <a:ext cx="160" cy="160"/>
            </a:xfrm>
            <a:prstGeom prst="arc">
              <a:avLst/>
            </a:prstGeom>
            <a:solidFill>
              <a:schemeClr val="accent3"/>
            </a:solidFill>
            <a:ln w="9525">
              <a:solidFill>
                <a:schemeClr val="accent6"/>
              </a:solidFill>
              <a:round/>
              <a:headEnd/>
              <a:tailEnd/>
            </a:ln>
            <a:effectLst/>
          </p:spPr>
          <p:txBody>
            <a:bodyPr wrap="none" anchor="ctr"/>
            <a:lstStyle/>
            <a:p>
              <a:pPr eaLnBrk="1" hangingPunct="1">
                <a:defRPr/>
              </a:pPr>
              <a:endParaRPr lang="en-GB" sz="2068" dirty="0">
                <a:solidFill>
                  <a:srgbClr val="000000"/>
                </a:solidFill>
                <a:latin typeface="+mn-lt"/>
                <a:cs typeface="+mn-cs"/>
              </a:endParaRPr>
            </a:p>
          </p:txBody>
        </p:sp>
      </p:grpSp>
      <p:sp>
        <p:nvSpPr>
          <p:cNvPr id="69" name="Slide Number Placeholder 6">
            <a:extLst>
              <a:ext uri="{FF2B5EF4-FFF2-40B4-BE49-F238E27FC236}">
                <a16:creationId xmlns:a16="http://schemas.microsoft.com/office/drawing/2014/main" id="{EA74D878-7BCA-4318-BE3D-61329BAC3120}"/>
              </a:ext>
            </a:extLst>
          </p:cNvPr>
          <p:cNvSpPr txBox="1">
            <a:spLocks/>
          </p:cNvSpPr>
          <p:nvPr userDrawn="1"/>
        </p:nvSpPr>
        <p:spPr bwMode="auto">
          <a:xfrm>
            <a:off x="10822356" y="6611941"/>
            <a:ext cx="267676" cy="155575"/>
          </a:xfrm>
          <a:prstGeom prst="rect">
            <a:avLst/>
          </a:prstGeom>
          <a:noFill/>
          <a:ln>
            <a:noFill/>
          </a:ln>
          <a:effectLst/>
        </p:spPr>
        <p:txBody>
          <a:bodyPr wrap="none" lIns="0" tIns="0" rIns="0" bIns="0"/>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defRPr/>
            </a:pPr>
            <a:fld id="{872BDFC2-85FC-4A2B-B61F-A71A363A4714}" type="slidenum">
              <a:rPr lang="en-GB" altLang="en-US" sz="1292" smtClean="0">
                <a:solidFill>
                  <a:srgbClr val="000000"/>
                </a:solidFill>
                <a:latin typeface="Arial" panose="020B0604020202020204" pitchFamily="34" charset="0"/>
              </a:rPr>
              <a:pPr eaLnBrk="1" hangingPunct="1">
                <a:defRPr/>
              </a:pPr>
              <a:t>‹#›</a:t>
            </a:fld>
            <a:r>
              <a:rPr lang="en-GB" altLang="en-US" sz="1292">
                <a:solidFill>
                  <a:srgbClr val="000000"/>
                </a:solidFill>
                <a:latin typeface="Arial" panose="020B0604020202020204" pitchFamily="34" charset="0"/>
              </a:rPr>
              <a:t> </a:t>
            </a:r>
          </a:p>
        </p:txBody>
      </p:sp>
    </p:spTree>
    <p:extLst>
      <p:ext uri="{BB962C8B-B14F-4D97-AF65-F5344CB8AC3E}">
        <p14:creationId xmlns:p14="http://schemas.microsoft.com/office/powerpoint/2010/main" val="273969975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hf hdr="0" ftr="0" dt="0"/>
  <p:txStyles>
    <p:titleStyle>
      <a:lvl1pPr algn="l" defTabSz="1177908" rtl="0" eaLnBrk="0" fontAlgn="base" hangingPunct="0">
        <a:spcBef>
          <a:spcPct val="0"/>
        </a:spcBef>
        <a:spcAft>
          <a:spcPct val="0"/>
        </a:spcAft>
        <a:tabLst>
          <a:tab pos="354131" algn="l"/>
        </a:tabLst>
        <a:defRPr sz="2386" b="1">
          <a:solidFill>
            <a:schemeClr val="tx2"/>
          </a:solidFill>
          <a:latin typeface="+mj-lt"/>
          <a:ea typeface="MS PGothic" panose="020B0600070205080204" pitchFamily="34" charset="-128"/>
          <a:cs typeface="+mj-cs"/>
        </a:defRPr>
      </a:lvl1pPr>
      <a:lvl2pPr algn="l" defTabSz="1177908" rtl="0" eaLnBrk="0" fontAlgn="base" hangingPunct="0">
        <a:spcBef>
          <a:spcPct val="0"/>
        </a:spcBef>
        <a:spcAft>
          <a:spcPct val="0"/>
        </a:spcAft>
        <a:tabLst>
          <a:tab pos="354131" algn="l"/>
        </a:tabLst>
        <a:defRPr sz="2386" b="1">
          <a:solidFill>
            <a:schemeClr val="tx2"/>
          </a:solidFill>
          <a:latin typeface="Arial" charset="0"/>
          <a:ea typeface="MS PGothic" panose="020B0600070205080204" pitchFamily="34" charset="-128"/>
        </a:defRPr>
      </a:lvl2pPr>
      <a:lvl3pPr algn="l" defTabSz="1177908" rtl="0" eaLnBrk="0" fontAlgn="base" hangingPunct="0">
        <a:spcBef>
          <a:spcPct val="0"/>
        </a:spcBef>
        <a:spcAft>
          <a:spcPct val="0"/>
        </a:spcAft>
        <a:tabLst>
          <a:tab pos="354131" algn="l"/>
        </a:tabLst>
        <a:defRPr sz="2386" b="1">
          <a:solidFill>
            <a:schemeClr val="tx2"/>
          </a:solidFill>
          <a:latin typeface="Arial" charset="0"/>
          <a:ea typeface="MS PGothic" panose="020B0600070205080204" pitchFamily="34" charset="-128"/>
        </a:defRPr>
      </a:lvl3pPr>
      <a:lvl4pPr algn="l" defTabSz="1177908" rtl="0" eaLnBrk="0" fontAlgn="base" hangingPunct="0">
        <a:spcBef>
          <a:spcPct val="0"/>
        </a:spcBef>
        <a:spcAft>
          <a:spcPct val="0"/>
        </a:spcAft>
        <a:tabLst>
          <a:tab pos="354131" algn="l"/>
        </a:tabLst>
        <a:defRPr sz="2386" b="1">
          <a:solidFill>
            <a:schemeClr val="tx2"/>
          </a:solidFill>
          <a:latin typeface="Arial" charset="0"/>
          <a:ea typeface="MS PGothic" panose="020B0600070205080204" pitchFamily="34" charset="-128"/>
        </a:defRPr>
      </a:lvl4pPr>
      <a:lvl5pPr algn="l" defTabSz="1177908" rtl="0" eaLnBrk="0" fontAlgn="base" hangingPunct="0">
        <a:spcBef>
          <a:spcPct val="0"/>
        </a:spcBef>
        <a:spcAft>
          <a:spcPct val="0"/>
        </a:spcAft>
        <a:tabLst>
          <a:tab pos="354131" algn="l"/>
        </a:tabLst>
        <a:defRPr sz="2386" b="1">
          <a:solidFill>
            <a:schemeClr val="tx2"/>
          </a:solidFill>
          <a:latin typeface="Arial" charset="0"/>
          <a:ea typeface="MS PGothic" panose="020B0600070205080204" pitchFamily="34" charset="-128"/>
        </a:defRPr>
      </a:lvl5pPr>
      <a:lvl6pPr marL="602824" algn="l" defTabSz="1180531" rtl="0" eaLnBrk="1" fontAlgn="base" hangingPunct="1">
        <a:spcBef>
          <a:spcPct val="0"/>
        </a:spcBef>
        <a:spcAft>
          <a:spcPct val="0"/>
        </a:spcAft>
        <a:defRPr sz="2456" b="1">
          <a:solidFill>
            <a:schemeClr val="tx2"/>
          </a:solidFill>
          <a:latin typeface="Arial" charset="0"/>
        </a:defRPr>
      </a:lvl6pPr>
      <a:lvl7pPr marL="1205647" algn="l" defTabSz="1180531" rtl="0" eaLnBrk="1" fontAlgn="base" hangingPunct="1">
        <a:spcBef>
          <a:spcPct val="0"/>
        </a:spcBef>
        <a:spcAft>
          <a:spcPct val="0"/>
        </a:spcAft>
        <a:defRPr sz="2456" b="1">
          <a:solidFill>
            <a:schemeClr val="tx2"/>
          </a:solidFill>
          <a:latin typeface="Arial" charset="0"/>
        </a:defRPr>
      </a:lvl7pPr>
      <a:lvl8pPr marL="1808470" algn="l" defTabSz="1180531" rtl="0" eaLnBrk="1" fontAlgn="base" hangingPunct="1">
        <a:spcBef>
          <a:spcPct val="0"/>
        </a:spcBef>
        <a:spcAft>
          <a:spcPct val="0"/>
        </a:spcAft>
        <a:defRPr sz="2456" b="1">
          <a:solidFill>
            <a:schemeClr val="tx2"/>
          </a:solidFill>
          <a:latin typeface="Arial" charset="0"/>
        </a:defRPr>
      </a:lvl8pPr>
      <a:lvl9pPr marL="2411295" algn="l" defTabSz="1180531" rtl="0" eaLnBrk="1" fontAlgn="base" hangingPunct="1">
        <a:spcBef>
          <a:spcPct val="0"/>
        </a:spcBef>
        <a:spcAft>
          <a:spcPct val="0"/>
        </a:spcAft>
        <a:defRPr sz="2456" b="1">
          <a:solidFill>
            <a:schemeClr val="tx2"/>
          </a:solidFill>
          <a:latin typeface="Arial" charset="0"/>
        </a:defRPr>
      </a:lvl9pPr>
    </p:titleStyle>
    <p:bodyStyle>
      <a:lvl1pPr marL="450710" indent="-450710" algn="l" defTabSz="1177908" rtl="0" eaLnBrk="0" fontAlgn="base" hangingPunct="0">
        <a:spcBef>
          <a:spcPct val="0"/>
        </a:spcBef>
        <a:spcAft>
          <a:spcPct val="0"/>
        </a:spcAft>
        <a:buClr>
          <a:schemeClr val="tx2"/>
        </a:buClr>
        <a:defRPr sz="2028">
          <a:solidFill>
            <a:schemeClr val="tx1"/>
          </a:solidFill>
          <a:latin typeface="+mn-lt"/>
          <a:ea typeface="MS PGothic" panose="020B0600070205080204" pitchFamily="34" charset="-128"/>
          <a:cs typeface="+mn-cs"/>
        </a:defRPr>
      </a:lvl1pPr>
      <a:lvl2pPr marL="253762" indent="-251869" algn="l" defTabSz="1177908" rtl="0" eaLnBrk="0" fontAlgn="base" hangingPunct="0">
        <a:spcBef>
          <a:spcPct val="0"/>
        </a:spcBef>
        <a:spcAft>
          <a:spcPct val="0"/>
        </a:spcAft>
        <a:buClr>
          <a:schemeClr val="tx2"/>
        </a:buClr>
        <a:buSzPct val="125000"/>
        <a:buFont typeface="Arial" panose="020B0604020202020204" pitchFamily="34" charset="0"/>
        <a:buChar char="▪"/>
        <a:defRPr sz="2028">
          <a:solidFill>
            <a:schemeClr val="tx1"/>
          </a:solidFill>
          <a:latin typeface="+mn-lt"/>
          <a:ea typeface="MS PGothic" panose="020B0600070205080204" pitchFamily="34" charset="-128"/>
        </a:defRPr>
      </a:lvl2pPr>
      <a:lvl3pPr marL="600317" indent="-342768" algn="l" defTabSz="1177908" rtl="0" eaLnBrk="0" fontAlgn="base" hangingPunct="0">
        <a:spcBef>
          <a:spcPct val="0"/>
        </a:spcBef>
        <a:spcAft>
          <a:spcPct val="0"/>
        </a:spcAft>
        <a:buClr>
          <a:schemeClr val="tx2"/>
        </a:buClr>
        <a:buSzPct val="120000"/>
        <a:buFont typeface="Arial" panose="020B0604020202020204" pitchFamily="34" charset="0"/>
        <a:buChar char="–"/>
        <a:defRPr sz="2028">
          <a:solidFill>
            <a:schemeClr val="tx1"/>
          </a:solidFill>
          <a:latin typeface="+mn-lt"/>
          <a:ea typeface="MS PGothic" panose="020B0600070205080204" pitchFamily="34" charset="-128"/>
        </a:defRPr>
      </a:lvl3pPr>
      <a:lvl4pPr marL="806735" indent="-202631" algn="l" defTabSz="1177908" rtl="0" eaLnBrk="0" fontAlgn="base" hangingPunct="0">
        <a:spcBef>
          <a:spcPct val="0"/>
        </a:spcBef>
        <a:spcAft>
          <a:spcPct val="0"/>
        </a:spcAft>
        <a:buClr>
          <a:schemeClr val="tx2"/>
        </a:buClr>
        <a:buSzPct val="120000"/>
        <a:buFont typeface="Arial" panose="020B0604020202020204" pitchFamily="34" charset="0"/>
        <a:buChar char="▫"/>
        <a:defRPr sz="2028">
          <a:solidFill>
            <a:schemeClr val="tx1"/>
          </a:solidFill>
          <a:latin typeface="+mn-lt"/>
          <a:ea typeface="MS PGothic" panose="020B0600070205080204" pitchFamily="34" charset="-128"/>
        </a:defRPr>
      </a:lvl4pPr>
      <a:lvl5pPr marL="986641" indent="-168543" algn="l" defTabSz="1177908" rtl="0" eaLnBrk="0" fontAlgn="base" hangingPunct="0">
        <a:spcBef>
          <a:spcPct val="0"/>
        </a:spcBef>
        <a:spcAft>
          <a:spcPct val="0"/>
        </a:spcAft>
        <a:buClr>
          <a:schemeClr val="tx2"/>
        </a:buClr>
        <a:buSzPct val="89000"/>
        <a:buFont typeface="Arial" panose="020B0604020202020204" pitchFamily="34" charset="0"/>
        <a:buChar char="-"/>
        <a:defRPr sz="2028">
          <a:solidFill>
            <a:schemeClr val="tx1"/>
          </a:solidFill>
          <a:latin typeface="+mn-lt"/>
          <a:ea typeface="MS PGothic" panose="020B0600070205080204" pitchFamily="34" charset="-128"/>
        </a:defRPr>
      </a:lvl5pPr>
      <a:lvl6pPr marL="988630" indent="-171638" algn="l" defTabSz="1180531" rtl="0" eaLnBrk="1" fontAlgn="base" hangingPunct="1">
        <a:spcBef>
          <a:spcPct val="0"/>
        </a:spcBef>
        <a:spcAft>
          <a:spcPct val="0"/>
        </a:spcAft>
        <a:buClr>
          <a:schemeClr val="tx2"/>
        </a:buClr>
        <a:buSzPct val="89000"/>
        <a:buFont typeface="Arial" charset="0"/>
        <a:buChar char="-"/>
        <a:defRPr sz="2068" baseline="0">
          <a:solidFill>
            <a:schemeClr val="tx1"/>
          </a:solidFill>
          <a:latin typeface="+mn-lt"/>
        </a:defRPr>
      </a:lvl6pPr>
      <a:lvl7pPr marL="988630" indent="-171638" algn="l" defTabSz="1180531" rtl="0" eaLnBrk="1" fontAlgn="base" hangingPunct="1">
        <a:spcBef>
          <a:spcPct val="0"/>
        </a:spcBef>
        <a:spcAft>
          <a:spcPct val="0"/>
        </a:spcAft>
        <a:buClr>
          <a:schemeClr val="tx2"/>
        </a:buClr>
        <a:buSzPct val="89000"/>
        <a:buFont typeface="Arial" charset="0"/>
        <a:buChar char="-"/>
        <a:defRPr sz="2068" baseline="0">
          <a:solidFill>
            <a:schemeClr val="tx1"/>
          </a:solidFill>
          <a:latin typeface="+mn-lt"/>
        </a:defRPr>
      </a:lvl7pPr>
      <a:lvl8pPr marL="988630" indent="-171638" algn="l" defTabSz="1180531" rtl="0" eaLnBrk="1" fontAlgn="base" hangingPunct="1">
        <a:spcBef>
          <a:spcPct val="0"/>
        </a:spcBef>
        <a:spcAft>
          <a:spcPct val="0"/>
        </a:spcAft>
        <a:buClr>
          <a:schemeClr val="tx2"/>
        </a:buClr>
        <a:buSzPct val="89000"/>
        <a:buFont typeface="Arial" charset="0"/>
        <a:buChar char="-"/>
        <a:defRPr sz="2068" baseline="0">
          <a:solidFill>
            <a:schemeClr val="tx1"/>
          </a:solidFill>
          <a:latin typeface="+mn-lt"/>
        </a:defRPr>
      </a:lvl8pPr>
      <a:lvl9pPr marL="988630" indent="-171638" algn="l" defTabSz="1180531" rtl="0" eaLnBrk="1" fontAlgn="base" hangingPunct="1">
        <a:spcBef>
          <a:spcPct val="0"/>
        </a:spcBef>
        <a:spcAft>
          <a:spcPct val="0"/>
        </a:spcAft>
        <a:buClr>
          <a:schemeClr val="tx2"/>
        </a:buClr>
        <a:buSzPct val="89000"/>
        <a:buFont typeface="Arial" charset="0"/>
        <a:buChar char="-"/>
        <a:defRPr sz="2068" baseline="0">
          <a:solidFill>
            <a:schemeClr val="tx1"/>
          </a:solidFill>
          <a:latin typeface="+mn-lt"/>
        </a:defRPr>
      </a:lvl9pPr>
    </p:bodyStyle>
    <p:otherStyle>
      <a:defPPr>
        <a:defRPr lang="en-US"/>
      </a:defPPr>
      <a:lvl1pPr marL="0" algn="l" defTabSz="1205647" rtl="0" eaLnBrk="1" latinLnBrk="0" hangingPunct="1">
        <a:defRPr sz="2326" kern="1200">
          <a:solidFill>
            <a:schemeClr val="tx1"/>
          </a:solidFill>
          <a:latin typeface="+mn-lt"/>
          <a:ea typeface="+mn-ea"/>
          <a:cs typeface="+mn-cs"/>
        </a:defRPr>
      </a:lvl1pPr>
      <a:lvl2pPr marL="602824" algn="l" defTabSz="1205647" rtl="0" eaLnBrk="1" latinLnBrk="0" hangingPunct="1">
        <a:defRPr sz="2326" kern="1200">
          <a:solidFill>
            <a:schemeClr val="tx1"/>
          </a:solidFill>
          <a:latin typeface="+mn-lt"/>
          <a:ea typeface="+mn-ea"/>
          <a:cs typeface="+mn-cs"/>
        </a:defRPr>
      </a:lvl2pPr>
      <a:lvl3pPr marL="1205647" algn="l" defTabSz="1205647" rtl="0" eaLnBrk="1" latinLnBrk="0" hangingPunct="1">
        <a:defRPr sz="2326" kern="1200">
          <a:solidFill>
            <a:schemeClr val="tx1"/>
          </a:solidFill>
          <a:latin typeface="+mn-lt"/>
          <a:ea typeface="+mn-ea"/>
          <a:cs typeface="+mn-cs"/>
        </a:defRPr>
      </a:lvl3pPr>
      <a:lvl4pPr marL="1808470" algn="l" defTabSz="1205647" rtl="0" eaLnBrk="1" latinLnBrk="0" hangingPunct="1">
        <a:defRPr sz="2326" kern="1200">
          <a:solidFill>
            <a:schemeClr val="tx1"/>
          </a:solidFill>
          <a:latin typeface="+mn-lt"/>
          <a:ea typeface="+mn-ea"/>
          <a:cs typeface="+mn-cs"/>
        </a:defRPr>
      </a:lvl4pPr>
      <a:lvl5pPr marL="2411295" algn="l" defTabSz="1205647" rtl="0" eaLnBrk="1" latinLnBrk="0" hangingPunct="1">
        <a:defRPr sz="2326" kern="1200">
          <a:solidFill>
            <a:schemeClr val="tx1"/>
          </a:solidFill>
          <a:latin typeface="+mn-lt"/>
          <a:ea typeface="+mn-ea"/>
          <a:cs typeface="+mn-cs"/>
        </a:defRPr>
      </a:lvl5pPr>
      <a:lvl6pPr marL="3014117" algn="l" defTabSz="1205647" rtl="0" eaLnBrk="1" latinLnBrk="0" hangingPunct="1">
        <a:defRPr sz="2326" kern="1200">
          <a:solidFill>
            <a:schemeClr val="tx1"/>
          </a:solidFill>
          <a:latin typeface="+mn-lt"/>
          <a:ea typeface="+mn-ea"/>
          <a:cs typeface="+mn-cs"/>
        </a:defRPr>
      </a:lvl6pPr>
      <a:lvl7pPr marL="3616942" algn="l" defTabSz="1205647" rtl="0" eaLnBrk="1" latinLnBrk="0" hangingPunct="1">
        <a:defRPr sz="2326" kern="1200">
          <a:solidFill>
            <a:schemeClr val="tx1"/>
          </a:solidFill>
          <a:latin typeface="+mn-lt"/>
          <a:ea typeface="+mn-ea"/>
          <a:cs typeface="+mn-cs"/>
        </a:defRPr>
      </a:lvl7pPr>
      <a:lvl8pPr marL="4219764" algn="l" defTabSz="1205647" rtl="0" eaLnBrk="1" latinLnBrk="0" hangingPunct="1">
        <a:defRPr sz="2326" kern="1200">
          <a:solidFill>
            <a:schemeClr val="tx1"/>
          </a:solidFill>
          <a:latin typeface="+mn-lt"/>
          <a:ea typeface="+mn-ea"/>
          <a:cs typeface="+mn-cs"/>
        </a:defRPr>
      </a:lvl8pPr>
      <a:lvl9pPr marL="4822588" algn="l" defTabSz="1205647" rtl="0" eaLnBrk="1" latinLnBrk="0" hangingPunct="1">
        <a:defRPr sz="2326"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Google Shape;10;p1">
            <a:extLst>
              <a:ext uri="{FF2B5EF4-FFF2-40B4-BE49-F238E27FC236}">
                <a16:creationId xmlns:a16="http://schemas.microsoft.com/office/drawing/2014/main" id="{6DED2944-97D8-44E5-AF1D-56C1E4518B61}"/>
              </a:ext>
            </a:extLst>
          </p:cNvPr>
          <p:cNvSpPr txBox="1">
            <a:spLocks noGrp="1"/>
          </p:cNvSpPr>
          <p:nvPr>
            <p:ph type="body" idx="1"/>
          </p:nvPr>
        </p:nvSpPr>
        <p:spPr bwMode="auto">
          <a:xfrm>
            <a:off x="1977572" y="1991180"/>
            <a:ext cx="5851072" cy="25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a:sym typeface="Arial" panose="020B0604020202020204" pitchFamily="34" charset="0"/>
            </a:endParaRPr>
          </a:p>
        </p:txBody>
      </p:sp>
      <p:sp>
        <p:nvSpPr>
          <p:cNvPr id="9219" name="Google Shape;11;p1">
            <a:extLst>
              <a:ext uri="{FF2B5EF4-FFF2-40B4-BE49-F238E27FC236}">
                <a16:creationId xmlns:a16="http://schemas.microsoft.com/office/drawing/2014/main" id="{F6B3DC8E-D7EE-4EC5-BA71-248B62DF3279}"/>
              </a:ext>
            </a:extLst>
          </p:cNvPr>
          <p:cNvSpPr txBox="1">
            <a:spLocks noGrp="1"/>
          </p:cNvSpPr>
          <p:nvPr>
            <p:ph type="title"/>
          </p:nvPr>
        </p:nvSpPr>
        <p:spPr bwMode="auto">
          <a:xfrm>
            <a:off x="161775" y="234725"/>
            <a:ext cx="11724821" cy="29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a:sym typeface="Arial" panose="020B0604020202020204" pitchFamily="34" charset="0"/>
            </a:endParaRPr>
          </a:p>
        </p:txBody>
      </p:sp>
    </p:spTree>
    <p:extLst>
      <p:ext uri="{BB962C8B-B14F-4D97-AF65-F5344CB8AC3E}">
        <p14:creationId xmlns:p14="http://schemas.microsoft.com/office/powerpoint/2010/main" val="2031167009"/>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055">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055">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055">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055">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055">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055">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055">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055">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055">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055">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7.png"/><Relationship Id="rId2" Type="http://schemas.openxmlformats.org/officeDocument/2006/relationships/tags" Target="../tags/tag60.xml"/><Relationship Id="rId1" Type="http://schemas.openxmlformats.org/officeDocument/2006/relationships/vmlDrawing" Target="../drawings/vmlDrawing5.vml"/><Relationship Id="rId6" Type="http://schemas.openxmlformats.org/officeDocument/2006/relationships/image" Target="../media/image5.emf"/><Relationship Id="rId5" Type="http://schemas.openxmlformats.org/officeDocument/2006/relationships/oleObject" Target="../embeddings/oleObject4.bin"/><Relationship Id="rId4"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12.png"/><Relationship Id="rId2" Type="http://schemas.openxmlformats.org/officeDocument/2006/relationships/tags" Target="../tags/tag62.xml"/><Relationship Id="rId1" Type="http://schemas.openxmlformats.org/officeDocument/2006/relationships/vmlDrawing" Target="../drawings/vmlDrawing6.vml"/><Relationship Id="rId6" Type="http://schemas.openxmlformats.org/officeDocument/2006/relationships/image" Target="../media/image5.emf"/><Relationship Id="rId5" Type="http://schemas.openxmlformats.org/officeDocument/2006/relationships/oleObject" Target="../embeddings/oleObject5.bin"/><Relationship Id="rId4"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13.png"/><Relationship Id="rId2" Type="http://schemas.openxmlformats.org/officeDocument/2006/relationships/tags" Target="../tags/tag64.xml"/><Relationship Id="rId1" Type="http://schemas.openxmlformats.org/officeDocument/2006/relationships/vmlDrawing" Target="../drawings/vmlDrawing7.vml"/><Relationship Id="rId6" Type="http://schemas.openxmlformats.org/officeDocument/2006/relationships/image" Target="../media/image5.emf"/><Relationship Id="rId5" Type="http://schemas.openxmlformats.org/officeDocument/2006/relationships/oleObject" Target="../embeddings/oleObject6.bin"/><Relationship Id="rId4"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14.png"/><Relationship Id="rId2" Type="http://schemas.openxmlformats.org/officeDocument/2006/relationships/tags" Target="../tags/tag66.xml"/><Relationship Id="rId1" Type="http://schemas.openxmlformats.org/officeDocument/2006/relationships/vmlDrawing" Target="../drawings/vmlDrawing8.vml"/><Relationship Id="rId6" Type="http://schemas.openxmlformats.org/officeDocument/2006/relationships/image" Target="../media/image5.emf"/><Relationship Id="rId5" Type="http://schemas.openxmlformats.org/officeDocument/2006/relationships/oleObject" Target="../embeddings/oleObject7.bin"/><Relationship Id="rId4"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tags" Target="../tags/tag69.xml"/><Relationship Id="rId7" Type="http://schemas.openxmlformats.org/officeDocument/2006/relationships/oleObject" Target="../embeddings/oleObject8.bin"/><Relationship Id="rId2" Type="http://schemas.openxmlformats.org/officeDocument/2006/relationships/tags" Target="../tags/tag68.xml"/><Relationship Id="rId1" Type="http://schemas.openxmlformats.org/officeDocument/2006/relationships/vmlDrawing" Target="../drawings/vmlDrawing9.vml"/><Relationship Id="rId6" Type="http://schemas.openxmlformats.org/officeDocument/2006/relationships/notesSlide" Target="../notesSlides/notesSlide5.xml"/><Relationship Id="rId5" Type="http://schemas.openxmlformats.org/officeDocument/2006/relationships/slideLayout" Target="../slideLayouts/slideLayout43.xml"/><Relationship Id="rId4" Type="http://schemas.openxmlformats.org/officeDocument/2006/relationships/tags" Target="../tags/tag70.xml"/><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6.png"/><Relationship Id="rId2" Type="http://schemas.openxmlformats.org/officeDocument/2006/relationships/tags" Target="../tags/tag58.xml"/><Relationship Id="rId1" Type="http://schemas.openxmlformats.org/officeDocument/2006/relationships/vmlDrawing" Target="../drawings/vmlDrawing4.v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836712"/>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133600" y="836712"/>
            <a:ext cx="85344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10800000">
            <a:off x="10134600" y="6021288"/>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10800000">
            <a:off x="1524000" y="6021288"/>
            <a:ext cx="85344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524000" y="1080550"/>
            <a:ext cx="9144000" cy="4385816"/>
          </a:xfrm>
          <a:prstGeom prst="rect">
            <a:avLst/>
          </a:prstGeom>
        </p:spPr>
        <p:txBody>
          <a:bodyPr wrap="square">
            <a:spAutoFit/>
          </a:bodyPr>
          <a:lstStyle/>
          <a:p>
            <a:pPr algn="ctr"/>
            <a:endParaRPr lang="en-GB" sz="2000" b="1" dirty="0"/>
          </a:p>
          <a:p>
            <a:pPr algn="ctr"/>
            <a:endParaRPr lang="en-GB" sz="2000" b="1" dirty="0"/>
          </a:p>
          <a:p>
            <a:pPr marL="342900" indent="-342900" algn="ctr">
              <a:buFont typeface="Arial" panose="020B0604020202020204" pitchFamily="34" charset="0"/>
              <a:buChar char="•"/>
            </a:pPr>
            <a:endParaRPr lang="en-GB" sz="2000" b="1" dirty="0"/>
          </a:p>
          <a:p>
            <a:pPr algn="ctr"/>
            <a:endParaRPr lang="en-GB" sz="2000" b="1" dirty="0"/>
          </a:p>
          <a:p>
            <a:pPr algn="ctr"/>
            <a:endParaRPr lang="en-GB" sz="2000" b="1" dirty="0"/>
          </a:p>
          <a:p>
            <a:pPr algn="ctr"/>
            <a:endParaRPr lang="en-GB" sz="1050" b="1" dirty="0"/>
          </a:p>
          <a:p>
            <a:pPr algn="ctr"/>
            <a:endParaRPr lang="en-GB" sz="1050" b="1" dirty="0"/>
          </a:p>
          <a:p>
            <a:pPr algn="ctr"/>
            <a:endParaRPr lang="en-GB" sz="1050" b="1" dirty="0"/>
          </a:p>
          <a:p>
            <a:pPr algn="ctr"/>
            <a:r>
              <a:rPr lang="en-GB" sz="2000" b="1" dirty="0">
                <a:effectLst/>
                <a:ea typeface="Calibri" panose="020F0502020204030204" pitchFamily="34" charset="0"/>
                <a:cs typeface="Times New Roman" panose="02020603050405020304" pitchFamily="18" charset="0"/>
              </a:rPr>
              <a:t>REPORT OF THE NATIONAL ECONOMIC COUNCIL (NEC) AD-HOC COMMITTEE INTERFACING WITH NIGERIA NATIONAL PETROLEUM CORPORATION (NNPC) ON THE APPROPRIATE PRICING OF PREMIUM MOTOR SPIRIT (PMS) IN NIGERIA</a:t>
            </a:r>
            <a:r>
              <a:rPr lang="en-US" sz="1600" dirty="0"/>
              <a:t> </a:t>
            </a:r>
          </a:p>
          <a:p>
            <a:pPr algn="ctr"/>
            <a:endParaRPr lang="en-US" sz="2400" dirty="0"/>
          </a:p>
          <a:p>
            <a:pPr algn="ctr"/>
            <a:r>
              <a:rPr lang="en-US" dirty="0"/>
              <a:t>  </a:t>
            </a:r>
            <a:r>
              <a:rPr lang="en-US" sz="2000" b="1" dirty="0"/>
              <a:t>PRESENTED TO THE NATIONAL ECONOMIC COUNCIL</a:t>
            </a:r>
            <a:endParaRPr lang="en-US" sz="2000" dirty="0"/>
          </a:p>
          <a:p>
            <a:pPr algn="ctr"/>
            <a:r>
              <a:rPr lang="en-US" sz="2000" b="1" dirty="0"/>
              <a:t>BY THE CHAIRMAN </a:t>
            </a:r>
            <a:r>
              <a:rPr lang="en-US" sz="1400" b="1" dirty="0"/>
              <a:t>(GOVERNOR OF KADUNA STATE)</a:t>
            </a:r>
            <a:endParaRPr lang="en-GB" sz="1400" b="1" dirty="0">
              <a:cs typeface="Arial" pitchFamily="34" charset="0"/>
            </a:endParaRPr>
          </a:p>
          <a:p>
            <a:pPr algn="r"/>
            <a:r>
              <a:rPr lang="en-US" sz="1400" b="1" dirty="0">
                <a:solidFill>
                  <a:srgbClr val="FF0000"/>
                </a:solidFill>
              </a:rPr>
              <a:t>MARCH 2021</a:t>
            </a:r>
            <a:endParaRPr lang="en-US" sz="1400" dirty="0">
              <a:solidFill>
                <a:srgbClr val="FF0000"/>
              </a:solidFill>
            </a:endParaRPr>
          </a:p>
        </p:txBody>
      </p:sp>
      <p:sp>
        <p:nvSpPr>
          <p:cNvPr id="3" name="TextBox 2"/>
          <p:cNvSpPr txBox="1"/>
          <p:nvPr/>
        </p:nvSpPr>
        <p:spPr>
          <a:xfrm>
            <a:off x="-1404664" y="836712"/>
            <a:ext cx="184731" cy="369332"/>
          </a:xfrm>
          <a:prstGeom prst="rect">
            <a:avLst/>
          </a:prstGeom>
          <a:noFill/>
        </p:spPr>
        <p:txBody>
          <a:bodyPr wrap="none" rtlCol="0">
            <a:spAutoFit/>
          </a:bodyPr>
          <a:lstStyle/>
          <a:p>
            <a:endParaRPr lang="en-US" dirty="0"/>
          </a:p>
        </p:txBody>
      </p:sp>
      <p:pic>
        <p:nvPicPr>
          <p:cNvPr id="14" name="Picture 13" descr="C:\Users\molawore\Documents\COAT OF ARM.png"/>
          <p:cNvPicPr/>
          <p:nvPr/>
        </p:nvPicPr>
        <p:blipFill>
          <a:blip r:embed="rId2" cstate="print"/>
          <a:srcRect/>
          <a:stretch>
            <a:fillRect/>
          </a:stretch>
        </p:blipFill>
        <p:spPr bwMode="auto">
          <a:xfrm>
            <a:off x="5426190" y="1361374"/>
            <a:ext cx="1504951" cy="1210185"/>
          </a:xfrm>
          <a:prstGeom prst="rect">
            <a:avLst/>
          </a:prstGeom>
          <a:noFill/>
          <a:ln w="9525">
            <a:noFill/>
            <a:miter lim="800000"/>
            <a:headEnd/>
            <a:tailEnd/>
          </a:ln>
        </p:spPr>
      </p:pic>
    </p:spTree>
    <p:extLst>
      <p:ext uri="{BB962C8B-B14F-4D97-AF65-F5344CB8AC3E}">
        <p14:creationId xmlns:p14="http://schemas.microsoft.com/office/powerpoint/2010/main" val="427025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827312" y="1272142"/>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827312" y="1620176"/>
            <a:ext cx="10129160" cy="4460504"/>
          </a:xfrm>
        </p:spPr>
        <p:txBody>
          <a:bodyPr>
            <a:noAutofit/>
          </a:bodyPr>
          <a:lstStyle/>
          <a:p>
            <a:pPr marL="0" marR="0" indent="0" algn="just">
              <a:lnSpc>
                <a:spcPct val="100000"/>
              </a:lnSpc>
              <a:spcBef>
                <a:spcPts val="0"/>
              </a:spcBef>
              <a:buNone/>
            </a:pPr>
            <a:r>
              <a:rPr lang="en-US" sz="2200" dirty="0">
                <a:effectLst/>
                <a:ea typeface="Calibri" panose="020F0502020204030204" pitchFamily="34" charset="0"/>
                <a:cs typeface="Times New Roman" panose="02020603050405020304" pitchFamily="18" charset="0"/>
              </a:rPr>
              <a:t>The inaugural meeting committee </a:t>
            </a:r>
            <a:r>
              <a:rPr lang="en-US" sz="2200" dirty="0">
                <a:ea typeface="Calibri" panose="020F0502020204030204" pitchFamily="34" charset="0"/>
                <a:cs typeface="Times New Roman" panose="02020603050405020304" pitchFamily="18" charset="0"/>
              </a:rPr>
              <a:t>was chaired by His Excellency Malam Nasir Ahmad El-Rufai, the Governor of Kaduna State </a:t>
            </a:r>
            <a:r>
              <a:rPr lang="en-US" sz="2200" dirty="0">
                <a:effectLst/>
                <a:ea typeface="Calibri" panose="020F0502020204030204" pitchFamily="34" charset="0"/>
                <a:cs typeface="Times New Roman" panose="02020603050405020304" pitchFamily="18" charset="0"/>
              </a:rPr>
              <a:t>on Thursday 25th February 2021.  </a:t>
            </a:r>
          </a:p>
          <a:p>
            <a:pPr marL="0" marR="0" indent="0" algn="just">
              <a:lnSpc>
                <a:spcPct val="100000"/>
              </a:lnSpc>
              <a:spcBef>
                <a:spcPts val="0"/>
              </a:spcBef>
              <a:buNone/>
            </a:pPr>
            <a:endParaRPr lang="en-US" sz="2200" dirty="0">
              <a:ea typeface="Calibri" panose="020F0502020204030204" pitchFamily="34" charset="0"/>
              <a:cs typeface="Times New Roman" panose="02020603050405020304" pitchFamily="18" charset="0"/>
            </a:endParaRPr>
          </a:p>
          <a:p>
            <a:pPr marL="0" marR="0" indent="0" algn="just">
              <a:lnSpc>
                <a:spcPct val="100000"/>
              </a:lnSpc>
              <a:spcBef>
                <a:spcPts val="0"/>
              </a:spcBef>
              <a:buNone/>
            </a:pPr>
            <a:r>
              <a:rPr lang="en-US" sz="2200" b="1" dirty="0">
                <a:effectLst/>
                <a:ea typeface="Calibri" panose="020F0502020204030204" pitchFamily="34" charset="0"/>
                <a:cs typeface="Times New Roman" panose="02020603050405020304" pitchFamily="18" charset="0"/>
              </a:rPr>
              <a:t>The inaugural meeting attendance included</a:t>
            </a:r>
            <a:r>
              <a:rPr lang="en-US" sz="2200" dirty="0">
                <a:effectLst/>
                <a:ea typeface="Calibri" panose="020F0502020204030204" pitchFamily="34" charset="0"/>
                <a:cs typeface="Times New Roman" panose="02020603050405020304" pitchFamily="18" charset="0"/>
              </a:rPr>
              <a:t>:</a:t>
            </a:r>
          </a:p>
          <a:p>
            <a:pPr marL="892175" marR="0" indent="-358775" algn="just">
              <a:lnSpc>
                <a:spcPct val="100000"/>
              </a:lnSpc>
              <a:spcBef>
                <a:spcPts val="0"/>
              </a:spcBef>
              <a:buFontTx/>
              <a:buChar char="-"/>
            </a:pPr>
            <a:r>
              <a:rPr lang="en-US" sz="2200" dirty="0">
                <a:effectLst/>
                <a:ea typeface="Calibri" panose="020F0502020204030204" pitchFamily="34" charset="0"/>
                <a:cs typeface="Times New Roman" panose="02020603050405020304" pitchFamily="18" charset="0"/>
              </a:rPr>
              <a:t>Governors of Ekiti, Jigawa, Edo, and Ebonyi States, </a:t>
            </a:r>
          </a:p>
          <a:p>
            <a:pPr marL="892175" marR="0" indent="-358775" algn="just">
              <a:lnSpc>
                <a:spcPct val="100000"/>
              </a:lnSpc>
              <a:spcBef>
                <a:spcPts val="0"/>
              </a:spcBef>
              <a:buFontTx/>
              <a:buChar char="-"/>
            </a:pPr>
            <a:r>
              <a:rPr lang="en-US" sz="2200" dirty="0">
                <a:ea typeface="Calibri" panose="020F0502020204030204" pitchFamily="34" charset="0"/>
                <a:cs typeface="Times New Roman" panose="02020603050405020304" pitchFamily="18" charset="0"/>
              </a:rPr>
              <a:t>T</a:t>
            </a:r>
            <a:r>
              <a:rPr lang="en-US" sz="2200" dirty="0">
                <a:effectLst/>
                <a:ea typeface="Calibri" panose="020F0502020204030204" pitchFamily="34" charset="0"/>
                <a:cs typeface="Times New Roman" panose="02020603050405020304" pitchFamily="18" charset="0"/>
              </a:rPr>
              <a:t>he GMD, NNPC, </a:t>
            </a:r>
          </a:p>
          <a:p>
            <a:pPr marL="892175" marR="0" indent="-358775" algn="just">
              <a:lnSpc>
                <a:spcPct val="100000"/>
              </a:lnSpc>
              <a:spcBef>
                <a:spcPts val="0"/>
              </a:spcBef>
              <a:buFontTx/>
              <a:buChar char="-"/>
            </a:pPr>
            <a:r>
              <a:rPr lang="en-US" sz="2200" dirty="0">
                <a:effectLst/>
                <a:ea typeface="Calibri" panose="020F0502020204030204" pitchFamily="34" charset="0"/>
                <a:cs typeface="Times New Roman" panose="02020603050405020304" pitchFamily="18" charset="0"/>
              </a:rPr>
              <a:t>DG BOF representing Hon Minister of Finance, Budget and National Planning  </a:t>
            </a:r>
          </a:p>
          <a:p>
            <a:pPr marL="892175" marR="0" indent="-358775" algn="just">
              <a:lnSpc>
                <a:spcPct val="100000"/>
              </a:lnSpc>
              <a:spcBef>
                <a:spcPts val="0"/>
              </a:spcBef>
              <a:buFontTx/>
              <a:buChar char="-"/>
            </a:pPr>
            <a:r>
              <a:rPr lang="en-US" sz="2200" dirty="0">
                <a:ea typeface="Calibri" panose="020F0502020204030204" pitchFamily="34" charset="0"/>
                <a:cs typeface="Times New Roman" panose="02020603050405020304" pitchFamily="18" charset="0"/>
              </a:rPr>
              <a:t>Others </a:t>
            </a:r>
            <a:r>
              <a:rPr lang="en-US" sz="2200" dirty="0">
                <a:effectLst/>
                <a:ea typeface="Calibri" panose="020F0502020204030204" pitchFamily="34" charset="0"/>
                <a:cs typeface="Times New Roman" panose="02020603050405020304" pitchFamily="18" charset="0"/>
              </a:rPr>
              <a:t>include officials from DPR, NNPC, NGF and the Secretariat</a:t>
            </a:r>
          </a:p>
          <a:p>
            <a:pPr marR="0" algn="just">
              <a:lnSpc>
                <a:spcPct val="100000"/>
              </a:lnSpc>
              <a:spcBef>
                <a:spcPts val="0"/>
              </a:spcBef>
              <a:buFontTx/>
              <a:buChar char="-"/>
            </a:pPr>
            <a:endParaRPr lang="en-US" sz="1400" dirty="0">
              <a:ea typeface="Calibri" panose="020F0502020204030204" pitchFamily="34" charset="0"/>
              <a:cs typeface="Times New Roman" panose="02020603050405020304" pitchFamily="18" charset="0"/>
            </a:endParaRPr>
          </a:p>
          <a:p>
            <a:pPr marL="0" marR="0" indent="0" algn="just">
              <a:lnSpc>
                <a:spcPct val="100000"/>
              </a:lnSpc>
              <a:spcBef>
                <a:spcPts val="0"/>
              </a:spcBef>
              <a:buNone/>
            </a:pPr>
            <a:r>
              <a:rPr lang="en-US" sz="2200" dirty="0">
                <a:ea typeface="Calibri" panose="020F0502020204030204" pitchFamily="34" charset="0"/>
                <a:cs typeface="Times New Roman" panose="02020603050405020304" pitchFamily="18" charset="0"/>
              </a:rPr>
              <a:t>T</a:t>
            </a:r>
            <a:r>
              <a:rPr lang="en-US" sz="2200" dirty="0">
                <a:effectLst/>
                <a:ea typeface="Calibri" panose="020F0502020204030204" pitchFamily="34" charset="0"/>
                <a:cs typeface="Times New Roman" panose="02020603050405020304" pitchFamily="18" charset="0"/>
              </a:rPr>
              <a:t>he committee has subsequently held thre</a:t>
            </a:r>
            <a:r>
              <a:rPr lang="en-US" sz="2200" dirty="0">
                <a:ea typeface="Calibri" panose="020F0502020204030204" pitchFamily="34" charset="0"/>
                <a:cs typeface="Times New Roman" panose="02020603050405020304" pitchFamily="18" charset="0"/>
              </a:rPr>
              <a:t>e </a:t>
            </a:r>
            <a:r>
              <a:rPr lang="en-US" sz="2200" dirty="0">
                <a:effectLst/>
                <a:ea typeface="Calibri" panose="020F0502020204030204" pitchFamily="34" charset="0"/>
                <a:cs typeface="Times New Roman" panose="02020603050405020304" pitchFamily="18" charset="0"/>
              </a:rPr>
              <a:t>(3) more meetings on the 3rd, 10th, and 11th March 2021 during which it received presentations from NNPC, Department of Petroleum Resource (DPR) and representatives of the Independent Petroleum Marketers Association of Nigeria (IPMAN)</a:t>
            </a:r>
            <a:endParaRPr lang="en-GB" sz="2200" b="1" dirty="0">
              <a:cs typeface="Arial" pitchFamily="34" charset="0"/>
            </a:endParaRPr>
          </a:p>
        </p:txBody>
      </p:sp>
      <p:sp>
        <p:nvSpPr>
          <p:cNvPr id="5" name="Rectangle 4"/>
          <p:cNvSpPr/>
          <p:nvPr/>
        </p:nvSpPr>
        <p:spPr>
          <a:xfrm>
            <a:off x="1436912" y="1272142"/>
            <a:ext cx="98640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rot="10800000">
            <a:off x="749572" y="6053946"/>
            <a:ext cx="98640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27312" y="842636"/>
            <a:ext cx="915015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just" fontAlgn="base">
              <a:spcBef>
                <a:spcPct val="0"/>
              </a:spcBef>
              <a:spcAft>
                <a:spcPct val="0"/>
              </a:spcAft>
              <a:buClr>
                <a:srgbClr val="000000"/>
              </a:buClr>
              <a:buFont typeface="Arial" panose="020B0604020202020204" pitchFamily="34" charset="0"/>
            </a:pPr>
            <a:r>
              <a:rPr lang="en-US" sz="2200" b="1" dirty="0">
                <a:latin typeface="Calibri" panose="020F0502020204030204" pitchFamily="34" charset="0"/>
                <a:cs typeface="Calibri" panose="020F0502020204030204" pitchFamily="34" charset="0"/>
              </a:rPr>
              <a:t>Inaugural meeting of the NEC </a:t>
            </a:r>
            <a:r>
              <a:rPr lang="en-US" sz="2200" b="1">
                <a:latin typeface="Calibri" panose="020F0502020204030204" pitchFamily="34" charset="0"/>
                <a:cs typeface="Calibri" panose="020F0502020204030204" pitchFamily="34" charset="0"/>
              </a:rPr>
              <a:t>Ad-Hoc Committee</a:t>
            </a:r>
            <a:endParaRPr lang="en-US" sz="2200" b="1" dirty="0">
              <a:latin typeface="Calibri" panose="020F0502020204030204" pitchFamily="34" charset="0"/>
              <a:cs typeface="Calibri" panose="020F0502020204030204" pitchFamily="34" charset="0"/>
            </a:endParaRPr>
          </a:p>
        </p:txBody>
      </p:sp>
      <p:sp>
        <p:nvSpPr>
          <p:cNvPr id="15" name="TextBox 14"/>
          <p:cNvSpPr txBox="1"/>
          <p:nvPr/>
        </p:nvSpPr>
        <p:spPr>
          <a:xfrm>
            <a:off x="827312" y="1240919"/>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10</a:t>
            </a:fld>
            <a:endParaRPr lang="en-GB" sz="1200" b="1" dirty="0">
              <a:latin typeface="Arial Black" pitchFamily="34" charset="0"/>
            </a:endParaRPr>
          </a:p>
        </p:txBody>
      </p:sp>
      <p:sp>
        <p:nvSpPr>
          <p:cNvPr id="21" name="Rectangle 20"/>
          <p:cNvSpPr/>
          <p:nvPr/>
        </p:nvSpPr>
        <p:spPr>
          <a:xfrm rot="10800000">
            <a:off x="10689772" y="6053946"/>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0683620" y="6032450"/>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10</a:t>
            </a:fld>
            <a:endParaRPr lang="en-GB" sz="1200" b="1" dirty="0">
              <a:latin typeface="Arial Black" pitchFamily="34" charset="0"/>
            </a:endParaRPr>
          </a:p>
        </p:txBody>
      </p:sp>
    </p:spTree>
    <p:extLst>
      <p:ext uri="{BB962C8B-B14F-4D97-AF65-F5344CB8AC3E}">
        <p14:creationId xmlns:p14="http://schemas.microsoft.com/office/powerpoint/2010/main" val="1616778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186543" y="1631368"/>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524000" y="2413829"/>
            <a:ext cx="9144000" cy="1341641"/>
          </a:xfrm>
        </p:spPr>
        <p:txBody>
          <a:bodyPr>
            <a:noAutofit/>
          </a:bodyPr>
          <a:lstStyle/>
          <a:p>
            <a:pPr marL="0" marR="0" indent="0" algn="just">
              <a:lnSpc>
                <a:spcPct val="100000"/>
              </a:lnSpc>
              <a:spcBef>
                <a:spcPts val="0"/>
              </a:spcBef>
              <a:spcAft>
                <a:spcPts val="1000"/>
              </a:spcAft>
              <a:buNone/>
            </a:pPr>
            <a:r>
              <a:rPr lang="en-US" sz="2400" dirty="0">
                <a:effectLst/>
                <a:ea typeface="Calibri" panose="020F0502020204030204" pitchFamily="34" charset="0"/>
                <a:cs typeface="Times New Roman" panose="02020603050405020304" pitchFamily="18" charset="0"/>
              </a:rPr>
              <a:t>The committee adopted a variety of approaches in executing its assignment, including physical meetings, review of presentations and other submissions by relevant stakeholders</a:t>
            </a:r>
            <a:endParaRPr lang="en-US" sz="1800" dirty="0">
              <a:effectLst/>
              <a:ea typeface="Calibri" panose="020F0502020204030204" pitchFamily="34" charset="0"/>
              <a:cs typeface="Times New Roman" panose="02020603050405020304" pitchFamily="18" charset="0"/>
            </a:endParaRPr>
          </a:p>
        </p:txBody>
      </p:sp>
      <p:sp>
        <p:nvSpPr>
          <p:cNvPr id="5" name="Rectangle 4"/>
          <p:cNvSpPr/>
          <p:nvPr/>
        </p:nvSpPr>
        <p:spPr>
          <a:xfrm>
            <a:off x="1796143" y="1631368"/>
            <a:ext cx="91800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10800000">
            <a:off x="1438543" y="4175155"/>
            <a:ext cx="89280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1286439" y="1093720"/>
            <a:ext cx="915015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just" fontAlgn="base">
              <a:spcBef>
                <a:spcPct val="0"/>
              </a:spcBef>
              <a:spcAft>
                <a:spcPct val="0"/>
              </a:spcAft>
              <a:buClr>
                <a:srgbClr val="000000"/>
              </a:buClr>
              <a:buFont typeface="Arial" panose="020B0604020202020204" pitchFamily="34" charset="0"/>
            </a:pPr>
            <a:r>
              <a:rPr lang="en-US" sz="2200" b="1">
                <a:latin typeface="Calibri" panose="020F0502020204030204" pitchFamily="34" charset="0"/>
                <a:cs typeface="Calibri" panose="020F0502020204030204" pitchFamily="34" charset="0"/>
              </a:rPr>
              <a:t>Methodology</a:t>
            </a:r>
            <a:endParaRPr lang="en-US" sz="2200" b="1" dirty="0">
              <a:latin typeface="Calibri" panose="020F0502020204030204" pitchFamily="34" charset="0"/>
              <a:cs typeface="Calibri" panose="020F0502020204030204" pitchFamily="34" charset="0"/>
            </a:endParaRPr>
          </a:p>
        </p:txBody>
      </p:sp>
      <p:sp>
        <p:nvSpPr>
          <p:cNvPr id="15" name="TextBox 14"/>
          <p:cNvSpPr txBox="1"/>
          <p:nvPr/>
        </p:nvSpPr>
        <p:spPr>
          <a:xfrm>
            <a:off x="1186543" y="1600145"/>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11</a:t>
            </a:fld>
            <a:endParaRPr lang="en-GB" sz="1200" b="1" dirty="0">
              <a:latin typeface="Arial Black" pitchFamily="34" charset="0"/>
            </a:endParaRPr>
          </a:p>
        </p:txBody>
      </p:sp>
      <p:sp>
        <p:nvSpPr>
          <p:cNvPr id="21" name="Rectangle 20"/>
          <p:cNvSpPr/>
          <p:nvPr/>
        </p:nvSpPr>
        <p:spPr>
          <a:xfrm rot="10800000">
            <a:off x="10442743" y="4175155"/>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0436591" y="4153659"/>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11</a:t>
            </a:fld>
            <a:endParaRPr lang="en-GB" sz="1200" b="1" dirty="0">
              <a:latin typeface="Arial Black" pitchFamily="34" charset="0"/>
            </a:endParaRPr>
          </a:p>
        </p:txBody>
      </p:sp>
    </p:spTree>
    <p:extLst>
      <p:ext uri="{BB962C8B-B14F-4D97-AF65-F5344CB8AC3E}">
        <p14:creationId xmlns:p14="http://schemas.microsoft.com/office/powerpoint/2010/main" val="3081154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24000" y="1293913"/>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2057400" y="1811700"/>
            <a:ext cx="8240486" cy="3557467"/>
          </a:xfrm>
        </p:spPr>
        <p:txBody>
          <a:bodyPr>
            <a:noAutofit/>
          </a:bodyPr>
          <a:lstStyle/>
          <a:p>
            <a:pPr marL="0" lvl="0" indent="0" algn="just">
              <a:lnSpc>
                <a:spcPct val="100000"/>
              </a:lnSpc>
              <a:buNone/>
            </a:pPr>
            <a:r>
              <a:rPr lang="en-US" sz="2200" b="1" dirty="0">
                <a:effectLst/>
                <a:ea typeface="Calibri" panose="020F0502020204030204" pitchFamily="34" charset="0"/>
                <a:cs typeface="Times New Roman" panose="02020603050405020304" pitchFamily="18" charset="0"/>
              </a:rPr>
              <a:t>The Committee has considered the following:</a:t>
            </a:r>
          </a:p>
          <a:p>
            <a:pPr lvl="0" algn="just">
              <a:lnSpc>
                <a:spcPct val="100000"/>
              </a:lnSpc>
            </a:pPr>
            <a:r>
              <a:rPr lang="en-US" sz="2200" dirty="0">
                <a:ea typeface="Calibri" panose="020F0502020204030204" pitchFamily="34" charset="0"/>
                <a:cs typeface="Times New Roman" panose="02020603050405020304" pitchFamily="18" charset="0"/>
              </a:rPr>
              <a:t>C</a:t>
            </a:r>
            <a:r>
              <a:rPr lang="en-US" sz="2200" dirty="0">
                <a:effectLst/>
                <a:ea typeface="Calibri" panose="020F0502020204030204" pitchFamily="34" charset="0"/>
                <a:cs typeface="Times New Roman" panose="02020603050405020304" pitchFamily="18" charset="0"/>
              </a:rPr>
              <a:t>rude oil price movement and PMS open market retail pump price at different FX regimes</a:t>
            </a:r>
            <a:endParaRPr lang="en-US" sz="2200" dirty="0">
              <a:ea typeface="Calibri" panose="020F0502020204030204" pitchFamily="34" charset="0"/>
              <a:cs typeface="Times New Roman" panose="02020603050405020304" pitchFamily="18" charset="0"/>
            </a:endParaRPr>
          </a:p>
          <a:p>
            <a:pPr lvl="0" algn="just">
              <a:lnSpc>
                <a:spcPct val="100000"/>
              </a:lnSpc>
            </a:pPr>
            <a:r>
              <a:rPr lang="en-US" sz="2200" dirty="0">
                <a:ea typeface="Calibri" panose="020F0502020204030204" pitchFamily="34" charset="0"/>
                <a:cs typeface="Times New Roman" panose="02020603050405020304" pitchFamily="18" charset="0"/>
              </a:rPr>
              <a:t>P</a:t>
            </a:r>
            <a:r>
              <a:rPr lang="en-US" sz="2200" dirty="0">
                <a:effectLst/>
                <a:ea typeface="Calibri" panose="020F0502020204030204" pitchFamily="34" charset="0"/>
                <a:cs typeface="Times New Roman" panose="02020603050405020304" pitchFamily="18" charset="0"/>
              </a:rPr>
              <a:t>rojected revenue inflow to the government of the Federation</a:t>
            </a:r>
          </a:p>
          <a:p>
            <a:pPr lvl="0" algn="just">
              <a:lnSpc>
                <a:spcPct val="100000"/>
              </a:lnSpc>
            </a:pPr>
            <a:r>
              <a:rPr lang="en-US" sz="2200" dirty="0">
                <a:effectLst/>
                <a:ea typeface="Calibri" panose="020F0502020204030204" pitchFamily="34" charset="0"/>
                <a:cs typeface="Times New Roman" panose="02020603050405020304" pitchFamily="18" charset="0"/>
              </a:rPr>
              <a:t>NNPC value shortfall and declining remittances to FAAC</a:t>
            </a:r>
            <a:endParaRPr lang="en-US" sz="2200" dirty="0">
              <a:ea typeface="Calibri" panose="020F0502020204030204" pitchFamily="34" charset="0"/>
              <a:cs typeface="Times New Roman" panose="02020603050405020304" pitchFamily="18" charset="0"/>
            </a:endParaRPr>
          </a:p>
          <a:p>
            <a:pPr lvl="0" algn="just">
              <a:lnSpc>
                <a:spcPct val="100000"/>
              </a:lnSpc>
            </a:pPr>
            <a:r>
              <a:rPr lang="en-US" sz="2200" dirty="0">
                <a:effectLst/>
                <a:ea typeface="Calibri" panose="020F0502020204030204" pitchFamily="34" charset="0"/>
                <a:cs typeface="Times New Roman" panose="02020603050405020304" pitchFamily="18" charset="0"/>
              </a:rPr>
              <a:t>Gasoline prices and pricing framework across some West African countries including some other major economies and </a:t>
            </a:r>
          </a:p>
          <a:p>
            <a:pPr lvl="0" algn="just">
              <a:lnSpc>
                <a:spcPct val="100000"/>
              </a:lnSpc>
            </a:pPr>
            <a:r>
              <a:rPr lang="en-US" sz="2200" dirty="0">
                <a:effectLst/>
                <a:ea typeface="Calibri" panose="020F0502020204030204" pitchFamily="34" charset="0"/>
                <a:cs typeface="Times New Roman" panose="02020603050405020304" pitchFamily="18" charset="0"/>
              </a:rPr>
              <a:t>finally, the Autogas transport switch framework. </a:t>
            </a:r>
            <a:endParaRPr lang="en-GB" sz="2200" b="1" dirty="0">
              <a:cs typeface="Arial" pitchFamily="34" charset="0"/>
            </a:endParaRPr>
          </a:p>
        </p:txBody>
      </p:sp>
      <p:sp>
        <p:nvSpPr>
          <p:cNvPr id="5" name="Rectangle 4"/>
          <p:cNvSpPr/>
          <p:nvPr/>
        </p:nvSpPr>
        <p:spPr>
          <a:xfrm>
            <a:off x="2133600" y="1293913"/>
            <a:ext cx="85344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10800000">
            <a:off x="1524000" y="5629402"/>
            <a:ext cx="85344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524000" y="1262690"/>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12</a:t>
            </a:fld>
            <a:endParaRPr lang="en-GB" sz="1200" b="1" dirty="0">
              <a:latin typeface="Arial Black" pitchFamily="34" charset="0"/>
            </a:endParaRPr>
          </a:p>
        </p:txBody>
      </p:sp>
      <p:sp>
        <p:nvSpPr>
          <p:cNvPr id="21" name="Rectangle 20"/>
          <p:cNvSpPr/>
          <p:nvPr/>
        </p:nvSpPr>
        <p:spPr>
          <a:xfrm rot="10800000">
            <a:off x="10134600" y="5629402"/>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0128448" y="5607906"/>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12</a:t>
            </a:fld>
            <a:endParaRPr lang="en-GB" sz="1200" b="1" dirty="0">
              <a:latin typeface="Arial Black" pitchFamily="34" charset="0"/>
            </a:endParaRPr>
          </a:p>
        </p:txBody>
      </p:sp>
      <p:sp>
        <p:nvSpPr>
          <p:cNvPr id="10" name="Rectangle 9"/>
          <p:cNvSpPr/>
          <p:nvPr/>
        </p:nvSpPr>
        <p:spPr>
          <a:xfrm>
            <a:off x="1517848" y="773989"/>
            <a:ext cx="915015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just" fontAlgn="base">
              <a:spcBef>
                <a:spcPct val="0"/>
              </a:spcBef>
              <a:spcAft>
                <a:spcPct val="0"/>
              </a:spcAft>
              <a:buClr>
                <a:srgbClr val="000000"/>
              </a:buClr>
              <a:buFont typeface="Arial" panose="020B0604020202020204" pitchFamily="34" charset="0"/>
            </a:pPr>
            <a:r>
              <a:rPr lang="en-US" sz="2400" b="1" dirty="0">
                <a:latin typeface="Calibri" panose="020F0502020204030204" pitchFamily="34" charset="0"/>
                <a:cs typeface="Calibri" panose="020F0502020204030204" pitchFamily="34" charset="0"/>
              </a:rPr>
              <a:t>Findings</a:t>
            </a:r>
          </a:p>
        </p:txBody>
      </p:sp>
    </p:spTree>
    <p:extLst>
      <p:ext uri="{BB962C8B-B14F-4D97-AF65-F5344CB8AC3E}">
        <p14:creationId xmlns:p14="http://schemas.microsoft.com/office/powerpoint/2010/main" val="971096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1250" name="Object 172" hidden="1">
            <a:extLst>
              <a:ext uri="{FF2B5EF4-FFF2-40B4-BE49-F238E27FC236}">
                <a16:creationId xmlns:a16="http://schemas.microsoft.com/office/drawing/2014/main" id="{01595EC0-9C86-44BA-8771-9AC98D16187A}"/>
              </a:ext>
            </a:extLst>
          </p:cNvPr>
          <p:cNvGraphicFramePr>
            <a:graphicFrameLocks/>
          </p:cNvGraphicFramePr>
          <p:nvPr>
            <p:custDataLst>
              <p:tags r:id="rId2"/>
            </p:custDataLst>
          </p:nvPr>
        </p:nvGraphicFramePr>
        <p:xfrm>
          <a:off x="2202265" y="508698"/>
          <a:ext cx="1046" cy="1046"/>
        </p:xfrm>
        <a:graphic>
          <a:graphicData uri="http://schemas.openxmlformats.org/presentationml/2006/ole">
            <mc:AlternateContent xmlns:mc="http://schemas.openxmlformats.org/markup-compatibility/2006">
              <mc:Choice xmlns:v="urn:schemas-microsoft-com:vml" Requires="v">
                <p:oleObj spid="_x0000_s5122" name="think-cell Slide" r:id="rId5" imgW="360" imgH="360" progId="TCLayout.ActiveDocument.1">
                  <p:embed/>
                </p:oleObj>
              </mc:Choice>
              <mc:Fallback>
                <p:oleObj name="think-cell Slide" r:id="rId5" imgW="360" imgH="360" progId="TCLayout.ActiveDocument.1">
                  <p:embed/>
                  <p:pic>
                    <p:nvPicPr>
                      <p:cNvPr id="181250" name="Object 172" hidden="1">
                        <a:extLst>
                          <a:ext uri="{FF2B5EF4-FFF2-40B4-BE49-F238E27FC236}">
                            <a16:creationId xmlns:a16="http://schemas.microsoft.com/office/drawing/2014/main" id="{01595EC0-9C86-44BA-8771-9AC98D16187A}"/>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2265" y="508698"/>
                        <a:ext cx="1046" cy="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2" name="Rectangle 171" hidden="1">
            <a:extLst>
              <a:ext uri="{FF2B5EF4-FFF2-40B4-BE49-F238E27FC236}">
                <a16:creationId xmlns:a16="http://schemas.microsoft.com/office/drawing/2014/main" id="{CFC30221-2AFF-4150-A47B-358D9CADE58C}"/>
              </a:ext>
            </a:extLst>
          </p:cNvPr>
          <p:cNvSpPr/>
          <p:nvPr>
            <p:custDataLst>
              <p:tags r:id="rId3"/>
            </p:custDataLst>
          </p:nvPr>
        </p:nvSpPr>
        <p:spPr bwMode="auto">
          <a:xfrm>
            <a:off x="2200172" y="507652"/>
            <a:ext cx="138165" cy="137118"/>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779171" eaLnBrk="0" fontAlgn="base" hangingPunct="0">
              <a:spcBef>
                <a:spcPct val="0"/>
              </a:spcBef>
              <a:spcAft>
                <a:spcPct val="0"/>
              </a:spcAft>
              <a:defRPr/>
            </a:pPr>
            <a:endParaRPr lang="en-ZA" sz="696">
              <a:solidFill>
                <a:srgbClr val="000000"/>
              </a:solidFill>
              <a:latin typeface="Arial"/>
              <a:ea typeface="ＭＳ Ｐゴシック"/>
              <a:sym typeface="Arial" panose="020B0604020202020204" pitchFamily="34" charset="0"/>
            </a:endParaRPr>
          </a:p>
        </p:txBody>
      </p:sp>
      <p:sp>
        <p:nvSpPr>
          <p:cNvPr id="22" name="Title 1">
            <a:extLst>
              <a:ext uri="{FF2B5EF4-FFF2-40B4-BE49-F238E27FC236}">
                <a16:creationId xmlns:a16="http://schemas.microsoft.com/office/drawing/2014/main" id="{DFA5A2D7-0617-4DB3-AF07-137EB77CC3CB}"/>
              </a:ext>
            </a:extLst>
          </p:cNvPr>
          <p:cNvSpPr>
            <a:spLocks noGrp="1"/>
          </p:cNvSpPr>
          <p:nvPr>
            <p:ph type="title"/>
          </p:nvPr>
        </p:nvSpPr>
        <p:spPr>
          <a:xfrm>
            <a:off x="813957" y="629756"/>
            <a:ext cx="10583386" cy="338554"/>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just" eaLnBrk="1" hangingPunct="1"/>
            <a:r>
              <a:rPr lang="en-US" sz="2200" b="1" kern="1200" dirty="0">
                <a:solidFill>
                  <a:schemeClr val="tx1"/>
                </a:solidFill>
                <a:latin typeface="Calibri" panose="020F0502020204030204" pitchFamily="34" charset="0"/>
                <a:ea typeface="+mn-ea"/>
                <a:cs typeface="Calibri" panose="020F0502020204030204" pitchFamily="34" charset="0"/>
              </a:rPr>
              <a:t>Impact of Crude Oil Price Movement on </a:t>
            </a:r>
            <a:r>
              <a:rPr lang="en-GB" sz="2200" b="1" kern="1200" dirty="0">
                <a:solidFill>
                  <a:schemeClr val="tx1"/>
                </a:solidFill>
                <a:latin typeface="Calibri" panose="020F0502020204030204" pitchFamily="34" charset="0"/>
                <a:ea typeface="+mn-ea"/>
                <a:cs typeface="Calibri" panose="020F0502020204030204" pitchFamily="34" charset="0"/>
              </a:rPr>
              <a:t>PMS Retail Pump Price </a:t>
            </a:r>
            <a:r>
              <a:rPr lang="en-US" sz="2200" b="1" kern="1200" dirty="0">
                <a:solidFill>
                  <a:schemeClr val="tx1"/>
                </a:solidFill>
                <a:latin typeface="Calibri" panose="020F0502020204030204" pitchFamily="34" charset="0"/>
                <a:ea typeface="+mn-ea"/>
                <a:cs typeface="Calibri" panose="020F0502020204030204" pitchFamily="34" charset="0"/>
              </a:rPr>
              <a:t>at Different FX Regimes</a:t>
            </a:r>
          </a:p>
        </p:txBody>
      </p:sp>
      <p:grpSp>
        <p:nvGrpSpPr>
          <p:cNvPr id="2" name="Group 1">
            <a:extLst>
              <a:ext uri="{FF2B5EF4-FFF2-40B4-BE49-F238E27FC236}">
                <a16:creationId xmlns:a16="http://schemas.microsoft.com/office/drawing/2014/main" id="{71BAC279-7BB2-4968-A6E2-E070D63825A9}"/>
              </a:ext>
            </a:extLst>
          </p:cNvPr>
          <p:cNvGrpSpPr/>
          <p:nvPr/>
        </p:nvGrpSpPr>
        <p:grpSpPr>
          <a:xfrm>
            <a:off x="1996079" y="5770920"/>
            <a:ext cx="8055162" cy="224230"/>
            <a:chOff x="838574" y="9063424"/>
            <a:chExt cx="11277226" cy="313922"/>
          </a:xfrm>
        </p:grpSpPr>
        <p:sp>
          <p:nvSpPr>
            <p:cNvPr id="34" name="TextBox 33">
              <a:extLst>
                <a:ext uri="{FF2B5EF4-FFF2-40B4-BE49-F238E27FC236}">
                  <a16:creationId xmlns:a16="http://schemas.microsoft.com/office/drawing/2014/main" id="{32CAFA0D-C7D7-4CA1-BBB4-14BD0815E4D9}"/>
                </a:ext>
              </a:extLst>
            </p:cNvPr>
            <p:cNvSpPr txBox="1"/>
            <p:nvPr/>
          </p:nvSpPr>
          <p:spPr>
            <a:xfrm>
              <a:off x="8880206" y="9063424"/>
              <a:ext cx="3235594" cy="313921"/>
            </a:xfrm>
            <a:prstGeom prst="rect">
              <a:avLst/>
            </a:prstGeom>
            <a:noFill/>
          </p:spPr>
          <p:txBody>
            <a:bodyPr wrap="square">
              <a:spAutoFit/>
            </a:bodyPr>
            <a:lstStyle/>
            <a:p>
              <a:pPr defTabSz="436406">
                <a:defRPr/>
              </a:pPr>
              <a:r>
                <a:rPr lang="en-GB" sz="857" b="1" dirty="0">
                  <a:solidFill>
                    <a:srgbClr val="000000"/>
                  </a:solidFill>
                  <a:latin typeface="Century Gothic" panose="020B0502020202020204" pitchFamily="34" charset="0"/>
                </a:rPr>
                <a:t>Dated Brent Crude Oil Price ($/</a:t>
              </a:r>
              <a:r>
                <a:rPr lang="en-GB" sz="857" b="1" dirty="0" err="1">
                  <a:solidFill>
                    <a:srgbClr val="000000"/>
                  </a:solidFill>
                  <a:latin typeface="Century Gothic" panose="020B0502020202020204" pitchFamily="34" charset="0"/>
                </a:rPr>
                <a:t>bbl</a:t>
              </a:r>
              <a:r>
                <a:rPr lang="en-GB" sz="857" b="1" dirty="0">
                  <a:solidFill>
                    <a:srgbClr val="000000"/>
                  </a:solidFill>
                  <a:latin typeface="Century Gothic" panose="020B0502020202020204" pitchFamily="34" charset="0"/>
                </a:rPr>
                <a:t>)</a:t>
              </a:r>
              <a:endParaRPr lang="en-GB" sz="857" b="1" dirty="0">
                <a:solidFill>
                  <a:srgbClr val="000000"/>
                </a:solidFill>
                <a:latin typeface="Arial"/>
              </a:endParaRPr>
            </a:p>
          </p:txBody>
        </p:sp>
        <p:sp>
          <p:nvSpPr>
            <p:cNvPr id="39" name="TextBox 38">
              <a:extLst>
                <a:ext uri="{FF2B5EF4-FFF2-40B4-BE49-F238E27FC236}">
                  <a16:creationId xmlns:a16="http://schemas.microsoft.com/office/drawing/2014/main" id="{7C00379A-575D-4620-B942-78B8352BEC73}"/>
                </a:ext>
              </a:extLst>
            </p:cNvPr>
            <p:cNvSpPr txBox="1"/>
            <p:nvPr/>
          </p:nvSpPr>
          <p:spPr>
            <a:xfrm>
              <a:off x="5029200" y="9063424"/>
              <a:ext cx="3491171" cy="313921"/>
            </a:xfrm>
            <a:prstGeom prst="rect">
              <a:avLst/>
            </a:prstGeom>
            <a:noFill/>
          </p:spPr>
          <p:txBody>
            <a:bodyPr wrap="square">
              <a:spAutoFit/>
            </a:bodyPr>
            <a:lstStyle/>
            <a:p>
              <a:pPr defTabSz="436406">
                <a:defRPr/>
              </a:pPr>
              <a:r>
                <a:rPr lang="en-GB" sz="857" b="1" dirty="0">
                  <a:solidFill>
                    <a:srgbClr val="000000"/>
                  </a:solidFill>
                  <a:latin typeface="Century Gothic" panose="020B0502020202020204" pitchFamily="34" charset="0"/>
                </a:rPr>
                <a:t>Deregulated PMS Retail Pump Price (</a:t>
              </a:r>
              <a:r>
                <a:rPr lang="en-GB" sz="857" b="1" strike="sngStrike" dirty="0">
                  <a:solidFill>
                    <a:srgbClr val="000000"/>
                  </a:solidFill>
                  <a:latin typeface="Century Gothic" panose="020B0502020202020204" pitchFamily="34" charset="0"/>
                </a:rPr>
                <a:t>N</a:t>
              </a:r>
              <a:r>
                <a:rPr lang="en-GB" sz="857" b="1" dirty="0">
                  <a:solidFill>
                    <a:srgbClr val="000000"/>
                  </a:solidFill>
                  <a:latin typeface="Century Gothic" panose="020B0502020202020204" pitchFamily="34" charset="0"/>
                </a:rPr>
                <a:t>/</a:t>
              </a:r>
              <a:r>
                <a:rPr lang="en-GB" sz="857" b="1" dirty="0" err="1">
                  <a:solidFill>
                    <a:srgbClr val="000000"/>
                  </a:solidFill>
                  <a:latin typeface="Century Gothic" panose="020B0502020202020204" pitchFamily="34" charset="0"/>
                </a:rPr>
                <a:t>Ltr</a:t>
              </a:r>
              <a:r>
                <a:rPr lang="en-GB" sz="857" b="1" dirty="0">
                  <a:solidFill>
                    <a:srgbClr val="000000"/>
                  </a:solidFill>
                  <a:latin typeface="Century Gothic" panose="020B0502020202020204" pitchFamily="34" charset="0"/>
                </a:rPr>
                <a:t>)</a:t>
              </a:r>
              <a:endParaRPr lang="en-GB" sz="857" b="1" dirty="0">
                <a:solidFill>
                  <a:srgbClr val="000000"/>
                </a:solidFill>
                <a:latin typeface="Arial"/>
              </a:endParaRPr>
            </a:p>
          </p:txBody>
        </p:sp>
        <p:cxnSp>
          <p:nvCxnSpPr>
            <p:cNvPr id="12" name="Straight Connector 11">
              <a:extLst>
                <a:ext uri="{FF2B5EF4-FFF2-40B4-BE49-F238E27FC236}">
                  <a16:creationId xmlns:a16="http://schemas.microsoft.com/office/drawing/2014/main" id="{7360F809-1810-4DC1-86D0-E5BD0D214483}"/>
                </a:ext>
              </a:extLst>
            </p:cNvPr>
            <p:cNvCxnSpPr>
              <a:cxnSpLocks/>
            </p:cNvCxnSpPr>
            <p:nvPr/>
          </p:nvCxnSpPr>
          <p:spPr>
            <a:xfrm>
              <a:off x="8418227" y="9201923"/>
              <a:ext cx="404070" cy="0"/>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13FBEEE-670B-437D-824B-28A5F7119E50}"/>
                </a:ext>
              </a:extLst>
            </p:cNvPr>
            <p:cNvCxnSpPr>
              <a:cxnSpLocks/>
            </p:cNvCxnSpPr>
            <p:nvPr/>
          </p:nvCxnSpPr>
          <p:spPr>
            <a:xfrm>
              <a:off x="4396530" y="9201923"/>
              <a:ext cx="404070" cy="0"/>
            </a:xfrm>
            <a:prstGeom prst="line">
              <a:avLst/>
            </a:prstGeom>
            <a:ln w="76200">
              <a:solidFill>
                <a:srgbClr val="FF596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28C332A-0A01-4F1A-8BE8-F62C2F0F7D10}"/>
                </a:ext>
              </a:extLst>
            </p:cNvPr>
            <p:cNvCxnSpPr>
              <a:cxnSpLocks/>
            </p:cNvCxnSpPr>
            <p:nvPr/>
          </p:nvCxnSpPr>
          <p:spPr>
            <a:xfrm>
              <a:off x="838574" y="9201923"/>
              <a:ext cx="4032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3B21520-90DB-498D-B84B-42CFB646CA87}"/>
                </a:ext>
              </a:extLst>
            </p:cNvPr>
            <p:cNvSpPr txBox="1"/>
            <p:nvPr/>
          </p:nvSpPr>
          <p:spPr>
            <a:xfrm>
              <a:off x="1304837" y="9063425"/>
              <a:ext cx="3005175" cy="313921"/>
            </a:xfrm>
            <a:prstGeom prst="rect">
              <a:avLst/>
            </a:prstGeom>
            <a:noFill/>
          </p:spPr>
          <p:txBody>
            <a:bodyPr wrap="square">
              <a:spAutoFit/>
            </a:bodyPr>
            <a:lstStyle/>
            <a:p>
              <a:pPr defTabSz="436406">
                <a:defRPr/>
              </a:pPr>
              <a:r>
                <a:rPr lang="en-GB" sz="857" b="1" dirty="0">
                  <a:solidFill>
                    <a:srgbClr val="000000"/>
                  </a:solidFill>
                  <a:latin typeface="Century Gothic" panose="020B0502020202020204" pitchFamily="34" charset="0"/>
                </a:rPr>
                <a:t>Current PMS Retail Pump Price (</a:t>
              </a:r>
              <a:r>
                <a:rPr lang="en-GB" sz="857" b="1" strike="sngStrike" dirty="0">
                  <a:solidFill>
                    <a:srgbClr val="000000"/>
                  </a:solidFill>
                  <a:latin typeface="Century Gothic" panose="020B0502020202020204" pitchFamily="34" charset="0"/>
                </a:rPr>
                <a:t>N</a:t>
              </a:r>
              <a:r>
                <a:rPr lang="en-GB" sz="857" b="1" dirty="0">
                  <a:solidFill>
                    <a:srgbClr val="000000"/>
                  </a:solidFill>
                  <a:latin typeface="Century Gothic" panose="020B0502020202020204" pitchFamily="34" charset="0"/>
                </a:rPr>
                <a:t>/</a:t>
              </a:r>
              <a:r>
                <a:rPr lang="en-GB" sz="857" b="1" dirty="0" err="1">
                  <a:solidFill>
                    <a:srgbClr val="000000"/>
                  </a:solidFill>
                  <a:latin typeface="Century Gothic" panose="020B0502020202020204" pitchFamily="34" charset="0"/>
                </a:rPr>
                <a:t>Ltr</a:t>
              </a:r>
              <a:r>
                <a:rPr lang="en-GB" sz="857" b="1" dirty="0">
                  <a:solidFill>
                    <a:srgbClr val="000000"/>
                  </a:solidFill>
                  <a:latin typeface="Century Gothic" panose="020B0502020202020204" pitchFamily="34" charset="0"/>
                </a:rPr>
                <a:t>)</a:t>
              </a:r>
              <a:endParaRPr lang="en-GB" sz="857" b="1" dirty="0">
                <a:solidFill>
                  <a:srgbClr val="000000"/>
                </a:solidFill>
                <a:latin typeface="Arial"/>
              </a:endParaRPr>
            </a:p>
          </p:txBody>
        </p:sp>
      </p:grpSp>
      <p:sp>
        <p:nvSpPr>
          <p:cNvPr id="40" name="Rectangle 39">
            <a:extLst>
              <a:ext uri="{FF2B5EF4-FFF2-40B4-BE49-F238E27FC236}">
                <a16:creationId xmlns:a16="http://schemas.microsoft.com/office/drawing/2014/main" id="{7139C601-EC8D-4ECA-B572-12B9157B7318}"/>
              </a:ext>
            </a:extLst>
          </p:cNvPr>
          <p:cNvSpPr/>
          <p:nvPr/>
        </p:nvSpPr>
        <p:spPr>
          <a:xfrm>
            <a:off x="794657" y="1087080"/>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7CB4F908-471B-436E-8351-3C8397EC43F2}"/>
              </a:ext>
            </a:extLst>
          </p:cNvPr>
          <p:cNvSpPr/>
          <p:nvPr/>
        </p:nvSpPr>
        <p:spPr>
          <a:xfrm>
            <a:off x="1404257" y="1087080"/>
            <a:ext cx="98280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TextBox 46">
            <a:extLst>
              <a:ext uri="{FF2B5EF4-FFF2-40B4-BE49-F238E27FC236}">
                <a16:creationId xmlns:a16="http://schemas.microsoft.com/office/drawing/2014/main" id="{83A4788F-693A-490A-95FF-6BF4FDA0C9C0}"/>
              </a:ext>
            </a:extLst>
          </p:cNvPr>
          <p:cNvSpPr txBox="1"/>
          <p:nvPr/>
        </p:nvSpPr>
        <p:spPr>
          <a:xfrm>
            <a:off x="794657" y="1055857"/>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13</a:t>
            </a:fld>
            <a:endParaRPr lang="en-GB" sz="1200" b="1" dirty="0">
              <a:latin typeface="Arial Black" pitchFamily="34" charset="0"/>
            </a:endParaRPr>
          </a:p>
        </p:txBody>
      </p:sp>
      <p:pic>
        <p:nvPicPr>
          <p:cNvPr id="4" name="Picture 3">
            <a:extLst>
              <a:ext uri="{FF2B5EF4-FFF2-40B4-BE49-F238E27FC236}">
                <a16:creationId xmlns:a16="http://schemas.microsoft.com/office/drawing/2014/main" id="{20A8ACB0-576A-40F7-AB5E-B2DF262F66C7}"/>
              </a:ext>
            </a:extLst>
          </p:cNvPr>
          <p:cNvPicPr>
            <a:picLocks noChangeAspect="1"/>
          </p:cNvPicPr>
          <p:nvPr/>
        </p:nvPicPr>
        <p:blipFill>
          <a:blip r:embed="rId7"/>
          <a:stretch>
            <a:fillRect/>
          </a:stretch>
        </p:blipFill>
        <p:spPr>
          <a:xfrm>
            <a:off x="1700667" y="1543658"/>
            <a:ext cx="8645986" cy="4227262"/>
          </a:xfrm>
          <a:prstGeom prst="rect">
            <a:avLst/>
          </a:prstGeom>
        </p:spPr>
      </p:pic>
      <p:sp>
        <p:nvSpPr>
          <p:cNvPr id="48" name="Rectangle 47">
            <a:extLst>
              <a:ext uri="{FF2B5EF4-FFF2-40B4-BE49-F238E27FC236}">
                <a16:creationId xmlns:a16="http://schemas.microsoft.com/office/drawing/2014/main" id="{DFF39F12-E251-4DDC-B729-B229DA96D629}"/>
              </a:ext>
            </a:extLst>
          </p:cNvPr>
          <p:cNvSpPr/>
          <p:nvPr/>
        </p:nvSpPr>
        <p:spPr>
          <a:xfrm rot="10800000">
            <a:off x="892716" y="6141032"/>
            <a:ext cx="96120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1181878D-0487-44D4-BD36-4CD36C5B5862}"/>
              </a:ext>
            </a:extLst>
          </p:cNvPr>
          <p:cNvSpPr/>
          <p:nvPr/>
        </p:nvSpPr>
        <p:spPr>
          <a:xfrm rot="10800000">
            <a:off x="10580916" y="6141032"/>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5C33C898-A182-4C05-85A6-CAD30058998C}"/>
              </a:ext>
            </a:extLst>
          </p:cNvPr>
          <p:cNvSpPr txBox="1"/>
          <p:nvPr/>
        </p:nvSpPr>
        <p:spPr>
          <a:xfrm>
            <a:off x="10574764" y="6119536"/>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13</a:t>
            </a:fld>
            <a:endParaRPr lang="en-GB" sz="1200" b="1" dirty="0">
              <a:latin typeface="Arial Black" pitchFamily="34" charset="0"/>
            </a:endParaRPr>
          </a:p>
        </p:txBody>
      </p:sp>
    </p:spTree>
    <p:extLst>
      <p:ext uri="{BB962C8B-B14F-4D97-AF65-F5344CB8AC3E}">
        <p14:creationId xmlns:p14="http://schemas.microsoft.com/office/powerpoint/2010/main" val="2442511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6367" y="1921291"/>
            <a:ext cx="9449776" cy="3798690"/>
          </a:xfrm>
        </p:spPr>
        <p:txBody>
          <a:bodyPr>
            <a:noAutofit/>
          </a:bodyPr>
          <a:lstStyle/>
          <a:p>
            <a:pPr marL="0" marR="0" lvl="0" indent="0" algn="just">
              <a:lnSpc>
                <a:spcPct val="100000"/>
              </a:lnSpc>
              <a:spcBef>
                <a:spcPts val="0"/>
              </a:spcBef>
              <a:spcAft>
                <a:spcPts val="0"/>
              </a:spcAft>
              <a:buNone/>
            </a:pPr>
            <a:r>
              <a:rPr lang="en-US" sz="2000" dirty="0">
                <a:effectLst/>
                <a:ea typeface="Calibri" panose="020F0502020204030204" pitchFamily="34" charset="0"/>
                <a:cs typeface="Times New Roman" panose="02020603050405020304" pitchFamily="18" charset="0"/>
              </a:rPr>
              <a:t>AS PMS cost continues to respond to crude oil price recovery thus pushing PMS retail pump price upward, the current PMS pump price of N162/</a:t>
            </a:r>
            <a:r>
              <a:rPr lang="en-US" sz="2000" dirty="0" err="1">
                <a:effectLst/>
                <a:ea typeface="Calibri" panose="020F0502020204030204" pitchFamily="34" charset="0"/>
                <a:cs typeface="Times New Roman" panose="02020603050405020304" pitchFamily="18" charset="0"/>
              </a:rPr>
              <a:t>litre</a:t>
            </a:r>
            <a:r>
              <a:rPr lang="en-US" sz="2000" dirty="0">
                <a:effectLst/>
                <a:ea typeface="Calibri" panose="020F0502020204030204" pitchFamily="34" charset="0"/>
                <a:cs typeface="Times New Roman" panose="02020603050405020304" pitchFamily="18" charset="0"/>
              </a:rPr>
              <a:t> benchmark will continue to expose the Federation to growing value shortfall.</a:t>
            </a:r>
          </a:p>
          <a:p>
            <a:pPr marL="0" marR="0" lvl="0" indent="0" algn="just">
              <a:lnSpc>
                <a:spcPct val="100000"/>
              </a:lnSpc>
              <a:spcBef>
                <a:spcPts val="0"/>
              </a:spcBef>
              <a:spcAft>
                <a:spcPts val="0"/>
              </a:spcAft>
              <a:buNone/>
            </a:pPr>
            <a:endParaRPr lang="en-US" sz="2000" dirty="0">
              <a:ea typeface="Calibri" panose="020F0502020204030204" pitchFamily="34" charset="0"/>
              <a:cs typeface="Times New Roman" panose="02020603050405020304" pitchFamily="18" charset="0"/>
            </a:endParaRPr>
          </a:p>
          <a:p>
            <a:pPr marL="457200" marR="0" lvl="0" indent="-457200" algn="just">
              <a:lnSpc>
                <a:spcPct val="100000"/>
              </a:lnSpc>
              <a:spcBef>
                <a:spcPts val="0"/>
              </a:spcBef>
              <a:spcAft>
                <a:spcPts val="0"/>
              </a:spcAft>
              <a:buAutoNum type="alphaLcPeriod"/>
            </a:pPr>
            <a:r>
              <a:rPr lang="en-US" sz="2000" dirty="0">
                <a:effectLst/>
                <a:ea typeface="Calibri" panose="020F0502020204030204" pitchFamily="34" charset="0"/>
                <a:cs typeface="Times New Roman" panose="02020603050405020304" pitchFamily="18" charset="0"/>
              </a:rPr>
              <a:t>At CBN subsidized FX window of N394/USD and crude oil price </a:t>
            </a:r>
            <a:r>
              <a:rPr lang="en-US" sz="2000" dirty="0">
                <a:ea typeface="Calibri" panose="020F0502020204030204" pitchFamily="34" charset="0"/>
                <a:cs typeface="Times New Roman" panose="02020603050405020304" pitchFamily="18" charset="0"/>
              </a:rPr>
              <a:t>of $65.75/</a:t>
            </a:r>
            <a:r>
              <a:rPr lang="en-US" sz="2000" dirty="0" err="1">
                <a:ea typeface="Calibri" panose="020F0502020204030204" pitchFamily="34" charset="0"/>
                <a:cs typeface="Times New Roman" panose="02020603050405020304" pitchFamily="18" charset="0"/>
              </a:rPr>
              <a:t>bbl</a:t>
            </a:r>
            <a:r>
              <a:rPr lang="en-US" sz="2000" dirty="0">
                <a:ea typeface="Calibri" panose="020F0502020204030204" pitchFamily="34" charset="0"/>
                <a:cs typeface="Times New Roman" panose="02020603050405020304" pitchFamily="18" charset="0"/>
              </a:rPr>
              <a:t>, </a:t>
            </a:r>
            <a:r>
              <a:rPr lang="en-US" sz="2000" dirty="0">
                <a:effectLst/>
                <a:ea typeface="Calibri" panose="020F0502020204030204" pitchFamily="34" charset="0"/>
                <a:cs typeface="Times New Roman" panose="02020603050405020304" pitchFamily="18" charset="0"/>
              </a:rPr>
              <a:t>the estimated </a:t>
            </a:r>
            <a:r>
              <a:rPr lang="en-US" sz="2000" dirty="0">
                <a:ea typeface="Calibri" panose="020F0502020204030204" pitchFamily="34" charset="0"/>
                <a:cs typeface="Times New Roman" panose="02020603050405020304" pitchFamily="18" charset="0"/>
              </a:rPr>
              <a:t>value shortfall will be around </a:t>
            </a:r>
            <a:r>
              <a:rPr lang="en-US" sz="2000" strike="sngStrike" dirty="0">
                <a:effectLst/>
                <a:ea typeface="Calibri" panose="020F0502020204030204" pitchFamily="34" charset="0"/>
                <a:cs typeface="Times New Roman" panose="02020603050405020304" pitchFamily="18" charset="0"/>
              </a:rPr>
              <a:t>N</a:t>
            </a:r>
            <a:r>
              <a:rPr lang="en-US" sz="2000" dirty="0">
                <a:effectLst/>
                <a:ea typeface="Calibri" panose="020F0502020204030204" pitchFamily="34" charset="0"/>
                <a:cs typeface="Times New Roman" panose="02020603050405020304" pitchFamily="18" charset="0"/>
              </a:rPr>
              <a:t>55/</a:t>
            </a:r>
            <a:r>
              <a:rPr lang="en-US" sz="2000" dirty="0" err="1">
                <a:effectLst/>
                <a:ea typeface="Calibri" panose="020F0502020204030204" pitchFamily="34" charset="0"/>
                <a:cs typeface="Times New Roman" panose="02020603050405020304" pitchFamily="18" charset="0"/>
              </a:rPr>
              <a:t>litre</a:t>
            </a:r>
            <a:r>
              <a:rPr lang="en-US" sz="2000" dirty="0">
                <a:effectLst/>
                <a:ea typeface="Calibri" panose="020F0502020204030204" pitchFamily="34" charset="0"/>
                <a:cs typeface="Times New Roman" panose="02020603050405020304" pitchFamily="18" charset="0"/>
              </a:rPr>
              <a:t> on PMS</a:t>
            </a:r>
          </a:p>
          <a:p>
            <a:pPr marL="457200" marR="0" lvl="0" indent="-457200" algn="just">
              <a:lnSpc>
                <a:spcPct val="100000"/>
              </a:lnSpc>
              <a:spcBef>
                <a:spcPts val="0"/>
              </a:spcBef>
              <a:spcAft>
                <a:spcPts val="0"/>
              </a:spcAft>
              <a:buAutoNum type="alphaLcPeriod"/>
            </a:pPr>
            <a:endParaRPr lang="en-US" sz="2000" dirty="0">
              <a:ea typeface="Calibri" panose="020F0502020204030204" pitchFamily="34" charset="0"/>
              <a:cs typeface="Times New Roman" panose="02020603050405020304" pitchFamily="18" charset="0"/>
            </a:endParaRPr>
          </a:p>
          <a:p>
            <a:pPr marL="457200" marR="0" lvl="0" indent="-457200" algn="just">
              <a:lnSpc>
                <a:spcPct val="100000"/>
              </a:lnSpc>
              <a:spcBef>
                <a:spcPts val="0"/>
              </a:spcBef>
              <a:spcAft>
                <a:spcPts val="0"/>
              </a:spcAft>
              <a:buAutoNum type="alphaLcPeriod"/>
            </a:pPr>
            <a:r>
              <a:rPr lang="en-US" sz="2000" dirty="0">
                <a:effectLst/>
                <a:ea typeface="Calibri" panose="020F0502020204030204" pitchFamily="34" charset="0"/>
                <a:cs typeface="Times New Roman" panose="02020603050405020304" pitchFamily="18" charset="0"/>
              </a:rPr>
              <a:t>At market driven FX rate of N480/USD and crude oil price </a:t>
            </a:r>
            <a:r>
              <a:rPr lang="en-US" sz="2000" dirty="0">
                <a:ea typeface="Calibri" panose="020F0502020204030204" pitchFamily="34" charset="0"/>
                <a:cs typeface="Times New Roman" panose="02020603050405020304" pitchFamily="18" charset="0"/>
              </a:rPr>
              <a:t>of $65.75/</a:t>
            </a:r>
            <a:r>
              <a:rPr lang="en-US" sz="2000" dirty="0" err="1">
                <a:ea typeface="Calibri" panose="020F0502020204030204" pitchFamily="34" charset="0"/>
                <a:cs typeface="Times New Roman" panose="02020603050405020304" pitchFamily="18" charset="0"/>
              </a:rPr>
              <a:t>bbl</a:t>
            </a:r>
            <a:r>
              <a:rPr lang="en-US" sz="2000" dirty="0">
                <a:ea typeface="Calibri" panose="020F0502020204030204" pitchFamily="34" charset="0"/>
                <a:cs typeface="Times New Roman" panose="02020603050405020304" pitchFamily="18" charset="0"/>
              </a:rPr>
              <a:t>, </a:t>
            </a:r>
            <a:r>
              <a:rPr lang="en-US" sz="2000" dirty="0">
                <a:effectLst/>
                <a:ea typeface="Calibri" panose="020F0502020204030204" pitchFamily="34" charset="0"/>
                <a:cs typeface="Times New Roman" panose="02020603050405020304" pitchFamily="18" charset="0"/>
              </a:rPr>
              <a:t>the estimated </a:t>
            </a:r>
            <a:r>
              <a:rPr lang="en-US" sz="2000" dirty="0">
                <a:ea typeface="Calibri" panose="020F0502020204030204" pitchFamily="34" charset="0"/>
                <a:cs typeface="Times New Roman" panose="02020603050405020304" pitchFamily="18" charset="0"/>
              </a:rPr>
              <a:t>value shortfall will be around N95</a:t>
            </a:r>
            <a:r>
              <a:rPr lang="en-US" sz="2000" dirty="0">
                <a:effectLst/>
                <a:ea typeface="Calibri" panose="020F0502020204030204" pitchFamily="34" charset="0"/>
                <a:cs typeface="Times New Roman" panose="02020603050405020304" pitchFamily="18" charset="0"/>
              </a:rPr>
              <a:t>/</a:t>
            </a:r>
            <a:r>
              <a:rPr lang="en-US" sz="2000" dirty="0" err="1">
                <a:effectLst/>
                <a:ea typeface="Calibri" panose="020F0502020204030204" pitchFamily="34" charset="0"/>
                <a:cs typeface="Times New Roman" panose="02020603050405020304" pitchFamily="18" charset="0"/>
              </a:rPr>
              <a:t>litre</a:t>
            </a:r>
            <a:r>
              <a:rPr lang="en-US" sz="2000" dirty="0">
                <a:effectLst/>
                <a:ea typeface="Calibri" panose="020F0502020204030204" pitchFamily="34" charset="0"/>
                <a:cs typeface="Times New Roman" panose="02020603050405020304" pitchFamily="18" charset="0"/>
              </a:rPr>
              <a:t> on PMS</a:t>
            </a:r>
          </a:p>
          <a:p>
            <a:pPr marL="457200" marR="0" lvl="0" indent="-457200" algn="just">
              <a:lnSpc>
                <a:spcPct val="100000"/>
              </a:lnSpc>
              <a:spcBef>
                <a:spcPts val="0"/>
              </a:spcBef>
              <a:spcAft>
                <a:spcPts val="0"/>
              </a:spcAft>
              <a:buAutoNum type="alphaLcPeriod"/>
            </a:pPr>
            <a:endParaRPr lang="en-US" sz="2000" dirty="0">
              <a:ea typeface="Calibri" panose="020F0502020204030204" pitchFamily="34" charset="0"/>
              <a:cs typeface="Times New Roman" panose="02020603050405020304" pitchFamily="18" charset="0"/>
            </a:endParaRPr>
          </a:p>
          <a:p>
            <a:pPr marL="457200" marR="0" lvl="0" indent="-457200" algn="just">
              <a:lnSpc>
                <a:spcPct val="100000"/>
              </a:lnSpc>
              <a:spcBef>
                <a:spcPts val="0"/>
              </a:spcBef>
              <a:spcAft>
                <a:spcPts val="0"/>
              </a:spcAft>
              <a:buAutoNum type="alphaLcPeriod"/>
            </a:pPr>
            <a:r>
              <a:rPr lang="en-US" sz="2000" dirty="0">
                <a:effectLst/>
                <a:ea typeface="Calibri" panose="020F0502020204030204" pitchFamily="34" charset="0"/>
                <a:cs typeface="Times New Roman" panose="02020603050405020304" pitchFamily="18" charset="0"/>
              </a:rPr>
              <a:t>Lastly, at market driven FX rate of N480/USD and an increase in price of crude oil to $75/</a:t>
            </a:r>
            <a:r>
              <a:rPr lang="en-US" sz="2000" dirty="0" err="1">
                <a:effectLst/>
                <a:ea typeface="Calibri" panose="020F0502020204030204" pitchFamily="34" charset="0"/>
                <a:cs typeface="Times New Roman" panose="02020603050405020304" pitchFamily="18" charset="0"/>
              </a:rPr>
              <a:t>bbl</a:t>
            </a:r>
            <a:r>
              <a:rPr lang="en-US" sz="2000" dirty="0">
                <a:effectLst/>
                <a:ea typeface="Calibri" panose="020F0502020204030204" pitchFamily="34" charset="0"/>
                <a:cs typeface="Times New Roman" panose="02020603050405020304" pitchFamily="18" charset="0"/>
              </a:rPr>
              <a:t> the shortfall rises to N130/</a:t>
            </a:r>
            <a:r>
              <a:rPr lang="en-US" sz="2000" dirty="0" err="1">
                <a:effectLst/>
                <a:ea typeface="Calibri" panose="020F0502020204030204" pitchFamily="34" charset="0"/>
                <a:cs typeface="Times New Roman" panose="02020603050405020304" pitchFamily="18" charset="0"/>
              </a:rPr>
              <a:t>litre</a:t>
            </a:r>
            <a:r>
              <a:rPr lang="en-US" sz="2000" dirty="0">
                <a:effectLst/>
                <a:ea typeface="Calibri" panose="020F0502020204030204" pitchFamily="34" charset="0"/>
                <a:cs typeface="Times New Roman" panose="02020603050405020304" pitchFamily="18" charset="0"/>
              </a:rPr>
              <a:t>.</a:t>
            </a:r>
          </a:p>
          <a:p>
            <a:pPr marL="0" indent="0" algn="just">
              <a:lnSpc>
                <a:spcPct val="100000"/>
              </a:lnSpc>
              <a:buNone/>
            </a:pPr>
            <a:endParaRPr lang="en-GB" sz="3600" b="1" dirty="0">
              <a:cs typeface="Arial" pitchFamily="34" charset="0"/>
            </a:endParaRPr>
          </a:p>
        </p:txBody>
      </p:sp>
      <p:sp>
        <p:nvSpPr>
          <p:cNvPr id="9" name="Rectangle 8">
            <a:extLst>
              <a:ext uri="{FF2B5EF4-FFF2-40B4-BE49-F238E27FC236}">
                <a16:creationId xmlns:a16="http://schemas.microsoft.com/office/drawing/2014/main" id="{CE60C6F6-15F2-4E9B-A5E5-F81E293FBACD}"/>
              </a:ext>
            </a:extLst>
          </p:cNvPr>
          <p:cNvSpPr/>
          <p:nvPr/>
        </p:nvSpPr>
        <p:spPr>
          <a:xfrm>
            <a:off x="1251856" y="1016750"/>
            <a:ext cx="915015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just" fontAlgn="base">
              <a:spcBef>
                <a:spcPct val="0"/>
              </a:spcBef>
              <a:spcAft>
                <a:spcPct val="0"/>
              </a:spcAft>
              <a:buClr>
                <a:srgbClr val="000000"/>
              </a:buClr>
              <a:buFont typeface="Arial" panose="020B0604020202020204" pitchFamily="34" charset="0"/>
            </a:pPr>
            <a:r>
              <a:rPr lang="en-GB" sz="2400" b="1" dirty="0">
                <a:latin typeface="Calibri" panose="020F0502020204030204" pitchFamily="34" charset="0"/>
                <a:cs typeface="Calibri" panose="020F0502020204030204" pitchFamily="34" charset="0"/>
              </a:rPr>
              <a:t>Nigeria National Petroleum Corporation </a:t>
            </a:r>
            <a:r>
              <a:rPr lang="en-US" sz="2400" b="1" dirty="0">
                <a:latin typeface="Calibri" panose="020F0502020204030204" pitchFamily="34" charset="0"/>
                <a:cs typeface="Calibri" panose="020F0502020204030204" pitchFamily="34" charset="0"/>
              </a:rPr>
              <a:t>Presentation - 1</a:t>
            </a:r>
          </a:p>
        </p:txBody>
      </p:sp>
      <p:sp>
        <p:nvSpPr>
          <p:cNvPr id="10" name="Rectangle 9">
            <a:extLst>
              <a:ext uri="{FF2B5EF4-FFF2-40B4-BE49-F238E27FC236}">
                <a16:creationId xmlns:a16="http://schemas.microsoft.com/office/drawing/2014/main" id="{7C2E44DC-508A-46E4-95DB-B68536A71E68}"/>
              </a:ext>
            </a:extLst>
          </p:cNvPr>
          <p:cNvSpPr/>
          <p:nvPr/>
        </p:nvSpPr>
        <p:spPr>
          <a:xfrm>
            <a:off x="1186543" y="1533394"/>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B2B4A2E-5C7C-4073-B9A7-80F911DE43D3}"/>
              </a:ext>
            </a:extLst>
          </p:cNvPr>
          <p:cNvSpPr/>
          <p:nvPr/>
        </p:nvSpPr>
        <p:spPr>
          <a:xfrm>
            <a:off x="1796143" y="1533394"/>
            <a:ext cx="91800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4922514-C21E-4797-879E-BC20E824F98B}"/>
              </a:ext>
            </a:extLst>
          </p:cNvPr>
          <p:cNvSpPr txBox="1"/>
          <p:nvPr/>
        </p:nvSpPr>
        <p:spPr>
          <a:xfrm>
            <a:off x="1186543" y="1502171"/>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14</a:t>
            </a:fld>
            <a:endParaRPr lang="en-GB" sz="1200" b="1" dirty="0">
              <a:latin typeface="Arial Black" pitchFamily="34" charset="0"/>
            </a:endParaRPr>
          </a:p>
        </p:txBody>
      </p:sp>
      <p:sp>
        <p:nvSpPr>
          <p:cNvPr id="13" name="Rectangle 12">
            <a:extLst>
              <a:ext uri="{FF2B5EF4-FFF2-40B4-BE49-F238E27FC236}">
                <a16:creationId xmlns:a16="http://schemas.microsoft.com/office/drawing/2014/main" id="{5BAA4D36-C02C-4858-BB38-C20077DD8CF7}"/>
              </a:ext>
            </a:extLst>
          </p:cNvPr>
          <p:cNvSpPr/>
          <p:nvPr/>
        </p:nvSpPr>
        <p:spPr>
          <a:xfrm rot="10800000">
            <a:off x="1186543" y="5916867"/>
            <a:ext cx="9180000" cy="23400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EC557C61-B597-4950-8380-82D7C2CE9BCA}"/>
              </a:ext>
            </a:extLst>
          </p:cNvPr>
          <p:cNvSpPr/>
          <p:nvPr/>
        </p:nvSpPr>
        <p:spPr>
          <a:xfrm rot="10800000">
            <a:off x="10442743" y="5916868"/>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79FB08CC-2C96-459B-8F8B-6D85B2DAA6B8}"/>
              </a:ext>
            </a:extLst>
          </p:cNvPr>
          <p:cNvSpPr txBox="1"/>
          <p:nvPr/>
        </p:nvSpPr>
        <p:spPr>
          <a:xfrm>
            <a:off x="10436591" y="5895372"/>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14</a:t>
            </a:fld>
            <a:endParaRPr lang="en-GB" sz="1200" b="1" dirty="0">
              <a:latin typeface="Arial Black" pitchFamily="34" charset="0"/>
            </a:endParaRPr>
          </a:p>
        </p:txBody>
      </p:sp>
    </p:spTree>
    <p:extLst>
      <p:ext uri="{BB962C8B-B14F-4D97-AF65-F5344CB8AC3E}">
        <p14:creationId xmlns:p14="http://schemas.microsoft.com/office/powerpoint/2010/main" val="3369178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FD8962-18ED-4531-9655-DEA6D63B1FE9}"/>
              </a:ext>
            </a:extLst>
          </p:cNvPr>
          <p:cNvSpPr/>
          <p:nvPr/>
        </p:nvSpPr>
        <p:spPr>
          <a:xfrm>
            <a:off x="1135146" y="589320"/>
            <a:ext cx="9851382"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sym typeface="Arial" panose="020B0604020202020204" pitchFamily="34" charset="0"/>
              </a:rPr>
              <a:t>Crude oil price recovery has necessitated PMS price increase across the world with a wide gap between Nigeria’s price  and  the deregulated West African market</a:t>
            </a:r>
          </a:p>
        </p:txBody>
      </p:sp>
      <p:sp>
        <p:nvSpPr>
          <p:cNvPr id="31" name="Rectangle 30">
            <a:extLst>
              <a:ext uri="{FF2B5EF4-FFF2-40B4-BE49-F238E27FC236}">
                <a16:creationId xmlns:a16="http://schemas.microsoft.com/office/drawing/2014/main" id="{F7CEB713-6327-4055-AE13-5645DC723451}"/>
              </a:ext>
            </a:extLst>
          </p:cNvPr>
          <p:cNvSpPr/>
          <p:nvPr/>
        </p:nvSpPr>
        <p:spPr>
          <a:xfrm>
            <a:off x="1083673" y="1468084"/>
            <a:ext cx="58674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05FC9A58-0F4F-49EC-972A-F7B7F9293883}"/>
              </a:ext>
            </a:extLst>
          </p:cNvPr>
          <p:cNvSpPr/>
          <p:nvPr/>
        </p:nvSpPr>
        <p:spPr>
          <a:xfrm>
            <a:off x="1706880" y="1468084"/>
            <a:ext cx="938784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221B7B24-AE35-430A-A683-9160A504E4B6}"/>
              </a:ext>
            </a:extLst>
          </p:cNvPr>
          <p:cNvSpPr/>
          <p:nvPr/>
        </p:nvSpPr>
        <p:spPr>
          <a:xfrm rot="10800000">
            <a:off x="1119052" y="6184574"/>
            <a:ext cx="938784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F494746E-5CC7-40BE-AB31-4C97C46735A0}"/>
              </a:ext>
            </a:extLst>
          </p:cNvPr>
          <p:cNvSpPr txBox="1"/>
          <p:nvPr/>
        </p:nvSpPr>
        <p:spPr>
          <a:xfrm>
            <a:off x="1083366" y="1436861"/>
            <a:ext cx="593507" cy="276999"/>
          </a:xfrm>
          <a:prstGeom prst="rect">
            <a:avLst/>
          </a:prstGeom>
          <a:noFill/>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1CDE2B-A08C-4151-9DF6-B88A1BF68FF4}" type="slidenum">
              <a:rPr kumimoji="0" lang="en-GB" sz="1200" b="1" i="0" u="none" strike="noStrike" kern="1200" cap="none" spc="0" normalizeH="0" baseline="0" noProof="0">
                <a:ln>
                  <a:noFill/>
                </a:ln>
                <a:solidFill>
                  <a:prstClr val="black"/>
                </a:solidFill>
                <a:effectLst/>
                <a:uLnTx/>
                <a:uFillTx/>
                <a:latin typeface="Arial Black"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GB" sz="1200" b="1" i="0" u="none" strike="noStrike" kern="1200" cap="none" spc="0" normalizeH="0" baseline="0" noProof="0" dirty="0">
              <a:ln>
                <a:noFill/>
              </a:ln>
              <a:solidFill>
                <a:prstClr val="black"/>
              </a:solidFill>
              <a:effectLst/>
              <a:uLnTx/>
              <a:uFillTx/>
              <a:latin typeface="Arial Black" pitchFamily="34" charset="0"/>
              <a:ea typeface="+mn-ea"/>
              <a:cs typeface="+mn-cs"/>
            </a:endParaRPr>
          </a:p>
        </p:txBody>
      </p:sp>
      <p:sp>
        <p:nvSpPr>
          <p:cNvPr id="45" name="Rectangle 44">
            <a:extLst>
              <a:ext uri="{FF2B5EF4-FFF2-40B4-BE49-F238E27FC236}">
                <a16:creationId xmlns:a16="http://schemas.microsoft.com/office/drawing/2014/main" id="{1A6ED1A7-7E7E-4272-A1B0-46364E858F1A}"/>
              </a:ext>
            </a:extLst>
          </p:cNvPr>
          <p:cNvSpPr/>
          <p:nvPr/>
        </p:nvSpPr>
        <p:spPr>
          <a:xfrm rot="10800000">
            <a:off x="10532474" y="6184574"/>
            <a:ext cx="58674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F110A730-6E20-4A7C-82AF-C4EF674A66C0}"/>
              </a:ext>
            </a:extLst>
          </p:cNvPr>
          <p:cNvSpPr txBox="1"/>
          <p:nvPr/>
        </p:nvSpPr>
        <p:spPr>
          <a:xfrm>
            <a:off x="10526015" y="6163078"/>
            <a:ext cx="593507" cy="276999"/>
          </a:xfrm>
          <a:prstGeom prst="rect">
            <a:avLst/>
          </a:prstGeom>
          <a:noFill/>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1CDE2B-A08C-4151-9DF6-B88A1BF68FF4}" type="slidenum">
              <a:rPr kumimoji="0" lang="en-GB" sz="1200" b="1" i="0" u="none" strike="noStrike" kern="1200" cap="none" spc="0" normalizeH="0" baseline="0" noProof="0">
                <a:ln>
                  <a:noFill/>
                </a:ln>
                <a:solidFill>
                  <a:prstClr val="black"/>
                </a:solidFill>
                <a:effectLst/>
                <a:uLnTx/>
                <a:uFillTx/>
                <a:latin typeface="Arial Black"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GB" sz="1200" b="1" i="0" u="none" strike="noStrike" kern="1200" cap="none" spc="0" normalizeH="0" baseline="0" noProof="0" dirty="0">
              <a:ln>
                <a:noFill/>
              </a:ln>
              <a:solidFill>
                <a:prstClr val="black"/>
              </a:solidFill>
              <a:effectLst/>
              <a:uLnTx/>
              <a:uFillTx/>
              <a:latin typeface="Arial Black" pitchFamily="34" charset="0"/>
              <a:ea typeface="+mn-ea"/>
              <a:cs typeface="+mn-cs"/>
            </a:endParaRPr>
          </a:p>
        </p:txBody>
      </p:sp>
      <p:pic>
        <p:nvPicPr>
          <p:cNvPr id="2" name="Picture 1">
            <a:extLst>
              <a:ext uri="{FF2B5EF4-FFF2-40B4-BE49-F238E27FC236}">
                <a16:creationId xmlns:a16="http://schemas.microsoft.com/office/drawing/2014/main" id="{80490DB8-3AEF-4855-8C45-F9DBD8040819}"/>
              </a:ext>
            </a:extLst>
          </p:cNvPr>
          <p:cNvPicPr>
            <a:picLocks noChangeAspect="1"/>
          </p:cNvPicPr>
          <p:nvPr/>
        </p:nvPicPr>
        <p:blipFill>
          <a:blip r:embed="rId3"/>
          <a:stretch>
            <a:fillRect/>
          </a:stretch>
        </p:blipFill>
        <p:spPr>
          <a:xfrm>
            <a:off x="1299991" y="1915516"/>
            <a:ext cx="9522777" cy="3920068"/>
          </a:xfrm>
          <a:prstGeom prst="rect">
            <a:avLst/>
          </a:prstGeom>
        </p:spPr>
      </p:pic>
    </p:spTree>
    <p:extLst>
      <p:ext uri="{BB962C8B-B14F-4D97-AF65-F5344CB8AC3E}">
        <p14:creationId xmlns:p14="http://schemas.microsoft.com/office/powerpoint/2010/main" val="707633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FD8962-18ED-4531-9655-DEA6D63B1FE9}"/>
              </a:ext>
            </a:extLst>
          </p:cNvPr>
          <p:cNvSpPr/>
          <p:nvPr/>
        </p:nvSpPr>
        <p:spPr>
          <a:xfrm>
            <a:off x="970861" y="466976"/>
            <a:ext cx="10464076"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PMS </a:t>
            </a:r>
            <a:r>
              <a:rPr lang="en-GB" sz="2200" b="1" dirty="0">
                <a:solidFill>
                  <a:srgbClr val="000000"/>
                </a:solidFill>
                <a:latin typeface="Calibri" panose="020F0502020204030204" pitchFamily="34" charset="0"/>
                <a:ea typeface="ＭＳ Ｐゴシック"/>
                <a:cs typeface="Calibri" panose="020F0502020204030204" pitchFamily="34" charset="0"/>
              </a:rPr>
              <a:t>open market </a:t>
            </a:r>
            <a:r>
              <a:rPr kumimoji="0" lang="en-GB" sz="2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pricing structure and price outlook at $65/</a:t>
            </a:r>
            <a:r>
              <a:rPr kumimoji="0" lang="en-GB" sz="2200" b="1" i="0" u="none" strike="noStrike" kern="1200" cap="none" spc="0" normalizeH="0" baseline="0" noProof="0" dirty="0" err="1">
                <a:ln>
                  <a:noFill/>
                </a:ln>
                <a:solidFill>
                  <a:srgbClr val="000000"/>
                </a:solidFill>
                <a:effectLst/>
                <a:uLnTx/>
                <a:uFillTx/>
                <a:latin typeface="Calibri" panose="020F0502020204030204" pitchFamily="34" charset="0"/>
                <a:ea typeface="ＭＳ Ｐゴシック"/>
                <a:cs typeface="Calibri" panose="020F0502020204030204" pitchFamily="34" charset="0"/>
              </a:rPr>
              <a:t>bbl</a:t>
            </a:r>
            <a:r>
              <a:rPr kumimoji="0" lang="en-GB" sz="2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 crude oil across 10 West African countries</a:t>
            </a:r>
          </a:p>
        </p:txBody>
      </p:sp>
      <p:sp>
        <p:nvSpPr>
          <p:cNvPr id="57354" name="TextBox 13">
            <a:extLst>
              <a:ext uri="{FF2B5EF4-FFF2-40B4-BE49-F238E27FC236}">
                <a16:creationId xmlns:a16="http://schemas.microsoft.com/office/drawing/2014/main" id="{1A97EC88-84E3-4876-81C7-D2E090C628C9}"/>
              </a:ext>
            </a:extLst>
          </p:cNvPr>
          <p:cNvSpPr txBox="1">
            <a:spLocks noChangeArrowheads="1"/>
          </p:cNvSpPr>
          <p:nvPr/>
        </p:nvSpPr>
        <p:spPr bwMode="auto">
          <a:xfrm>
            <a:off x="894427" y="5505213"/>
            <a:ext cx="10644429" cy="307777"/>
          </a:xfrm>
          <a:prstGeom prst="rect">
            <a:avLst/>
          </a:prstGeom>
          <a:solidFill>
            <a:schemeClr val="tx1">
              <a:lumMod val="50000"/>
              <a:lumOff val="50000"/>
            </a:schemeClr>
          </a:solidFill>
          <a:ln>
            <a:noFill/>
          </a:ln>
        </p:spPr>
        <p:txBody>
          <a:bodyPr wrap="square">
            <a:spAutoFit/>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marL="0" marR="0" lvl="0" indent="0" algn="l" defTabSz="844073"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a:cs typeface="Arial" panose="020B0604020202020204" pitchFamily="34" charset="0"/>
              </a:rPr>
              <a:t>Prices in Neighbouring countries reflects quality of gasoline, logistics costs &amp; the tax system administered  by each country</a:t>
            </a:r>
          </a:p>
        </p:txBody>
      </p:sp>
      <p:sp>
        <p:nvSpPr>
          <p:cNvPr id="44" name="TextBox 3">
            <a:extLst>
              <a:ext uri="{FF2B5EF4-FFF2-40B4-BE49-F238E27FC236}">
                <a16:creationId xmlns:a16="http://schemas.microsoft.com/office/drawing/2014/main" id="{52CF299F-A7B2-4050-A030-E852C28C4A93}"/>
              </a:ext>
            </a:extLst>
          </p:cNvPr>
          <p:cNvSpPr txBox="1">
            <a:spLocks noChangeArrowheads="1"/>
          </p:cNvSpPr>
          <p:nvPr/>
        </p:nvSpPr>
        <p:spPr bwMode="auto">
          <a:xfrm>
            <a:off x="8455465" y="1536354"/>
            <a:ext cx="2292615" cy="261610"/>
          </a:xfrm>
          <a:prstGeom prst="rect">
            <a:avLst/>
          </a:prstGeom>
          <a:solidFill>
            <a:schemeClr val="bg1"/>
          </a:solidFill>
          <a:ln>
            <a:noFill/>
          </a:ln>
        </p:spPr>
        <p:txBody>
          <a:bodyPr wrap="none">
            <a:spAutoFit/>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marL="0" marR="0" lvl="0" indent="0" algn="l" defTabSz="844073"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a:cs typeface="Arial" panose="020B0604020202020204" pitchFamily="34" charset="0"/>
              </a:rPr>
              <a:t>Referenced FX Rate: </a:t>
            </a:r>
            <a:r>
              <a:rPr kumimoji="0" lang="en-GB" altLang="en-US" sz="1100" b="1" i="0" u="none" strike="sngStrike" kern="1200" cap="none" spc="0" normalizeH="0" baseline="0" noProof="0" dirty="0">
                <a:ln>
                  <a:noFill/>
                </a:ln>
                <a:solidFill>
                  <a:srgbClr val="000000"/>
                </a:solidFill>
                <a:effectLst/>
                <a:uLnTx/>
                <a:uFillTx/>
                <a:latin typeface="Century Gothic" panose="020B0502020202020204" pitchFamily="34" charset="0"/>
                <a:ea typeface="ＭＳ Ｐゴシック"/>
                <a:cs typeface="Arial" panose="020B0604020202020204" pitchFamily="34" charset="0"/>
              </a:rPr>
              <a:t>N</a:t>
            </a:r>
            <a:r>
              <a:rPr kumimoji="0" lang="en-GB" altLang="en-US" sz="1100" b="1" i="0"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a:cs typeface="Arial" panose="020B0604020202020204" pitchFamily="34" charset="0"/>
              </a:rPr>
              <a:t>410/USD</a:t>
            </a:r>
          </a:p>
        </p:txBody>
      </p:sp>
      <p:sp>
        <p:nvSpPr>
          <p:cNvPr id="16" name="TextBox 15">
            <a:extLst>
              <a:ext uri="{FF2B5EF4-FFF2-40B4-BE49-F238E27FC236}">
                <a16:creationId xmlns:a16="http://schemas.microsoft.com/office/drawing/2014/main" id="{20F75D2C-9624-485B-9361-5FABA3885D1F}"/>
              </a:ext>
            </a:extLst>
          </p:cNvPr>
          <p:cNvSpPr txBox="1"/>
          <p:nvPr/>
        </p:nvSpPr>
        <p:spPr>
          <a:xfrm>
            <a:off x="1572441" y="5812990"/>
            <a:ext cx="9260916" cy="954107"/>
          </a:xfrm>
          <a:prstGeom prst="rect">
            <a:avLst/>
          </a:prstGeom>
          <a:noFill/>
        </p:spPr>
        <p:txBody>
          <a:bodyPr wrap="square">
            <a:spAutoFit/>
          </a:bodyPr>
          <a:lstStyle/>
          <a:p>
            <a:pPr marL="0" marR="0" lvl="0" indent="0" algn="l" defTabSz="436406"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a:cs typeface="+mn-cs"/>
              </a:rPr>
              <a:t>Petrol Tax in other Jurisdictions: </a:t>
            </a:r>
          </a:p>
          <a:p>
            <a:pPr marL="204111" marR="0" lvl="0" indent="-204111" algn="l" defTabSz="43640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a:cs typeface="+mn-cs"/>
              </a:rPr>
              <a:t>UK, France and Germany all levy taxes of at least 60%</a:t>
            </a:r>
          </a:p>
          <a:p>
            <a:pPr marL="204111" marR="0" lvl="0" indent="-204111" algn="l" defTabSz="43640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a:cs typeface="+mn-cs"/>
              </a:rPr>
              <a:t>US  imposes 13% </a:t>
            </a:r>
          </a:p>
          <a:p>
            <a:pPr marL="204111" marR="0" lvl="0" indent="-204111" algn="l" defTabSz="43640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a:cs typeface="+mn-cs"/>
              </a:rPr>
              <a:t>Malaysia offers subsidies of 30% on petrol and 40% on diesel with annual exposure of about $14 billion </a:t>
            </a:r>
          </a:p>
        </p:txBody>
      </p:sp>
      <p:sp>
        <p:nvSpPr>
          <p:cNvPr id="17" name="Rectangle 16">
            <a:extLst>
              <a:ext uri="{FF2B5EF4-FFF2-40B4-BE49-F238E27FC236}">
                <a16:creationId xmlns:a16="http://schemas.microsoft.com/office/drawing/2014/main" id="{AB7239AB-F6C7-4251-A14A-1B18625E23BD}"/>
              </a:ext>
            </a:extLst>
          </p:cNvPr>
          <p:cNvSpPr/>
          <p:nvPr/>
        </p:nvSpPr>
        <p:spPr>
          <a:xfrm>
            <a:off x="985701" y="1239483"/>
            <a:ext cx="58674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9" name="Rectangle 18">
            <a:extLst>
              <a:ext uri="{FF2B5EF4-FFF2-40B4-BE49-F238E27FC236}">
                <a16:creationId xmlns:a16="http://schemas.microsoft.com/office/drawing/2014/main" id="{C56F42BC-C677-46BE-B3D6-6AEF10273438}"/>
              </a:ext>
            </a:extLst>
          </p:cNvPr>
          <p:cNvSpPr/>
          <p:nvPr/>
        </p:nvSpPr>
        <p:spPr>
          <a:xfrm>
            <a:off x="1608908" y="1239482"/>
            <a:ext cx="98640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20" name="TextBox 19">
            <a:extLst>
              <a:ext uri="{FF2B5EF4-FFF2-40B4-BE49-F238E27FC236}">
                <a16:creationId xmlns:a16="http://schemas.microsoft.com/office/drawing/2014/main" id="{D9AF9491-1769-40DF-952E-1921742CFE9D}"/>
              </a:ext>
            </a:extLst>
          </p:cNvPr>
          <p:cNvSpPr txBox="1"/>
          <p:nvPr/>
        </p:nvSpPr>
        <p:spPr>
          <a:xfrm>
            <a:off x="985394" y="1208259"/>
            <a:ext cx="593507" cy="276999"/>
          </a:xfrm>
          <a:prstGeom prst="rect">
            <a:avLst/>
          </a:prstGeom>
          <a:noFill/>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1CDE2B-A08C-4151-9DF6-B88A1BF68FF4}" type="slidenum">
              <a:rPr kumimoji="0" lang="en-GB" sz="1200" b="1" i="0" u="none" strike="noStrike" kern="1200" cap="none" spc="0" normalizeH="0" baseline="0" noProof="0">
                <a:ln>
                  <a:noFill/>
                </a:ln>
                <a:solidFill>
                  <a:srgbClr val="000000"/>
                </a:solidFill>
                <a:effectLst/>
                <a:uLnTx/>
                <a:uFillTx/>
                <a:latin typeface="Arial Black" pitchFamily="34" charset="0"/>
                <a:ea typeface="ＭＳ Ｐゴシック"/>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GB" sz="1200" b="1" i="0" u="none" strike="noStrike" kern="1200" cap="none" spc="0" normalizeH="0" baseline="0" noProof="0" dirty="0">
              <a:ln>
                <a:noFill/>
              </a:ln>
              <a:solidFill>
                <a:srgbClr val="000000"/>
              </a:solidFill>
              <a:effectLst/>
              <a:uLnTx/>
              <a:uFillTx/>
              <a:latin typeface="Arial Black" pitchFamily="34" charset="0"/>
              <a:ea typeface="ＭＳ Ｐゴシック"/>
              <a:cs typeface="+mn-cs"/>
            </a:endParaRPr>
          </a:p>
        </p:txBody>
      </p:sp>
      <p:pic>
        <p:nvPicPr>
          <p:cNvPr id="2" name="Picture 1">
            <a:extLst>
              <a:ext uri="{FF2B5EF4-FFF2-40B4-BE49-F238E27FC236}">
                <a16:creationId xmlns:a16="http://schemas.microsoft.com/office/drawing/2014/main" id="{014B108E-F895-4D75-A3A4-1E5E1D0ACC0A}"/>
              </a:ext>
            </a:extLst>
          </p:cNvPr>
          <p:cNvPicPr>
            <a:picLocks noChangeAspect="1"/>
          </p:cNvPicPr>
          <p:nvPr/>
        </p:nvPicPr>
        <p:blipFill>
          <a:blip r:embed="rId3"/>
          <a:stretch>
            <a:fillRect/>
          </a:stretch>
        </p:blipFill>
        <p:spPr>
          <a:xfrm>
            <a:off x="1188504" y="1185053"/>
            <a:ext cx="10028789" cy="4352921"/>
          </a:xfrm>
          <a:prstGeom prst="rect">
            <a:avLst/>
          </a:prstGeom>
        </p:spPr>
      </p:pic>
    </p:spTree>
    <p:extLst>
      <p:ext uri="{BB962C8B-B14F-4D97-AF65-F5344CB8AC3E}">
        <p14:creationId xmlns:p14="http://schemas.microsoft.com/office/powerpoint/2010/main" val="2698371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Box 3">
            <a:extLst>
              <a:ext uri="{FF2B5EF4-FFF2-40B4-BE49-F238E27FC236}">
                <a16:creationId xmlns:a16="http://schemas.microsoft.com/office/drawing/2014/main" id="{1CF67954-5205-442E-8253-17F0D91D51B0}"/>
              </a:ext>
            </a:extLst>
          </p:cNvPr>
          <p:cNvSpPr txBox="1">
            <a:spLocks noChangeArrowheads="1"/>
          </p:cNvSpPr>
          <p:nvPr/>
        </p:nvSpPr>
        <p:spPr bwMode="auto">
          <a:xfrm>
            <a:off x="7576445" y="6218192"/>
            <a:ext cx="2839792" cy="461665"/>
          </a:xfrm>
          <a:prstGeom prst="rect">
            <a:avLst/>
          </a:prstGeom>
          <a:solidFill>
            <a:schemeClr val="bg1"/>
          </a:solidFill>
          <a:ln>
            <a:noFill/>
          </a:ln>
        </p:spPr>
        <p:txBody>
          <a:bodyPr wrap="square">
            <a:spAutoFit/>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defTabSz="844073" eaLnBrk="0" fontAlgn="base" hangingPunct="0">
              <a:spcBef>
                <a:spcPct val="0"/>
              </a:spcBef>
              <a:spcAft>
                <a:spcPct val="0"/>
              </a:spcAft>
              <a:defRPr/>
            </a:pPr>
            <a:r>
              <a:rPr lang="en-GB" altLang="en-US" sz="1200" dirty="0">
                <a:solidFill>
                  <a:srgbClr val="000000"/>
                </a:solidFill>
                <a:ea typeface="ＭＳ Ｐゴシック"/>
              </a:rPr>
              <a:t>Applicable Exchange rates adjusted to: </a:t>
            </a:r>
            <a:r>
              <a:rPr lang="en-GB" altLang="en-US" sz="1200" b="1" dirty="0">
                <a:solidFill>
                  <a:srgbClr val="000000"/>
                </a:solidFill>
                <a:ea typeface="ＭＳ Ｐゴシック"/>
              </a:rPr>
              <a:t>N410/USD</a:t>
            </a:r>
          </a:p>
        </p:txBody>
      </p:sp>
      <p:sp>
        <p:nvSpPr>
          <p:cNvPr id="6" name="Rectangle 5">
            <a:extLst>
              <a:ext uri="{FF2B5EF4-FFF2-40B4-BE49-F238E27FC236}">
                <a16:creationId xmlns:a16="http://schemas.microsoft.com/office/drawing/2014/main" id="{37FD8962-18ED-4531-9655-DEA6D63B1FE9}"/>
              </a:ext>
            </a:extLst>
          </p:cNvPr>
          <p:cNvSpPr/>
          <p:nvPr/>
        </p:nvSpPr>
        <p:spPr>
          <a:xfrm>
            <a:off x="782690" y="504265"/>
            <a:ext cx="9668096"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buClr>
                <a:srgbClr val="000000"/>
              </a:buClr>
            </a:pPr>
            <a:r>
              <a:rPr lang="en-GB" sz="2200" b="1" dirty="0">
                <a:solidFill>
                  <a:prstClr val="black"/>
                </a:solidFill>
                <a:latin typeface="Calibri" panose="020F0502020204030204"/>
              </a:rPr>
              <a:t>Monthly Minimum Wage and Gasoline Prices Across Some West Africa Countries </a:t>
            </a:r>
          </a:p>
        </p:txBody>
      </p:sp>
      <p:sp>
        <p:nvSpPr>
          <p:cNvPr id="57354" name="TextBox 13">
            <a:extLst>
              <a:ext uri="{FF2B5EF4-FFF2-40B4-BE49-F238E27FC236}">
                <a16:creationId xmlns:a16="http://schemas.microsoft.com/office/drawing/2014/main" id="{1A97EC88-84E3-4876-81C7-D2E090C628C9}"/>
              </a:ext>
            </a:extLst>
          </p:cNvPr>
          <p:cNvSpPr txBox="1">
            <a:spLocks noChangeArrowheads="1"/>
          </p:cNvSpPr>
          <p:nvPr/>
        </p:nvSpPr>
        <p:spPr bwMode="auto">
          <a:xfrm>
            <a:off x="767022" y="5867403"/>
            <a:ext cx="10815325" cy="276999"/>
          </a:xfrm>
          <a:prstGeom prst="rect">
            <a:avLst/>
          </a:prstGeom>
          <a:solidFill>
            <a:schemeClr val="tx1">
              <a:lumMod val="50000"/>
              <a:lumOff val="50000"/>
            </a:schemeClr>
          </a:solidFill>
          <a:ln>
            <a:noFill/>
          </a:ln>
        </p:spPr>
        <p:txBody>
          <a:bodyPr wrap="square">
            <a:spAutoFit/>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defTabSz="844073" eaLnBrk="0" fontAlgn="base" hangingPunct="0">
              <a:spcBef>
                <a:spcPct val="0"/>
              </a:spcBef>
              <a:spcAft>
                <a:spcPct val="0"/>
              </a:spcAft>
              <a:defRPr/>
            </a:pPr>
            <a:r>
              <a:rPr lang="en-GB" altLang="en-US" sz="1200" b="1" dirty="0">
                <a:solidFill>
                  <a:srgbClr val="FFFFFF"/>
                </a:solidFill>
                <a:ea typeface="ＭＳ Ｐゴシック"/>
              </a:rPr>
              <a:t>Note: </a:t>
            </a:r>
            <a:r>
              <a:rPr lang="en-GB" altLang="en-US" sz="1200" dirty="0">
                <a:solidFill>
                  <a:srgbClr val="FFFFFF"/>
                </a:solidFill>
                <a:ea typeface="ＭＳ Ｐゴシック"/>
              </a:rPr>
              <a:t>Prices in Neighbouring countries reflects quality of gasoline, logistics costs &amp; the tax system administered  by each country</a:t>
            </a:r>
          </a:p>
        </p:txBody>
      </p:sp>
      <p:sp>
        <p:nvSpPr>
          <p:cNvPr id="11" name="Rectangle 10">
            <a:extLst>
              <a:ext uri="{FF2B5EF4-FFF2-40B4-BE49-F238E27FC236}">
                <a16:creationId xmlns:a16="http://schemas.microsoft.com/office/drawing/2014/main" id="{E86B74DC-C88A-4AC0-817C-0407EC526990}"/>
              </a:ext>
            </a:extLst>
          </p:cNvPr>
          <p:cNvSpPr/>
          <p:nvPr/>
        </p:nvSpPr>
        <p:spPr>
          <a:xfrm>
            <a:off x="2126645" y="6218192"/>
            <a:ext cx="4826804" cy="553998"/>
          </a:xfrm>
          <a:prstGeom prst="rect">
            <a:avLst/>
          </a:prstGeom>
        </p:spPr>
        <p:txBody>
          <a:bodyPr wrap="square">
            <a:spAutoFit/>
          </a:bodyPr>
          <a:lstStyle/>
          <a:p>
            <a:pPr marL="122467" indent="-122467" algn="just" defTabSz="844073" eaLnBrk="0" fontAlgn="base" hangingPunct="0">
              <a:spcBef>
                <a:spcPct val="0"/>
              </a:spcBef>
              <a:spcAft>
                <a:spcPct val="0"/>
              </a:spcAft>
              <a:buFont typeface="Arial" panose="020B0604020202020204" pitchFamily="34" charset="0"/>
              <a:buChar char="•"/>
              <a:defRPr/>
            </a:pPr>
            <a:r>
              <a:rPr lang="en-GB" sz="1000" dirty="0">
                <a:solidFill>
                  <a:srgbClr val="000000"/>
                </a:solidFill>
                <a:latin typeface="Century Gothic" panose="020B0502020202020204" pitchFamily="34" charset="0"/>
                <a:ea typeface="ＭＳ Ｐゴシック"/>
                <a:cs typeface="Arial" panose="020B0604020202020204" pitchFamily="34" charset="0"/>
              </a:rPr>
              <a:t>www.globalpetrolprices.com 1</a:t>
            </a:r>
            <a:r>
              <a:rPr lang="en-GB" sz="1000" baseline="30000" dirty="0">
                <a:solidFill>
                  <a:srgbClr val="000000"/>
                </a:solidFill>
                <a:latin typeface="Century Gothic" panose="020B0502020202020204" pitchFamily="34" charset="0"/>
                <a:ea typeface="ＭＳ Ｐゴシック"/>
                <a:cs typeface="Arial" panose="020B0604020202020204" pitchFamily="34" charset="0"/>
              </a:rPr>
              <a:t>st</a:t>
            </a:r>
            <a:r>
              <a:rPr lang="en-GB" sz="1000" dirty="0">
                <a:solidFill>
                  <a:srgbClr val="000000"/>
                </a:solidFill>
                <a:latin typeface="Century Gothic" panose="020B0502020202020204" pitchFamily="34" charset="0"/>
                <a:ea typeface="ＭＳ Ｐゴシック"/>
                <a:cs typeface="Arial" panose="020B0604020202020204" pitchFamily="34" charset="0"/>
              </a:rPr>
              <a:t> March 2021</a:t>
            </a:r>
          </a:p>
          <a:p>
            <a:pPr marL="122467" indent="-122467" algn="just" defTabSz="844073" eaLnBrk="0" fontAlgn="base" hangingPunct="0">
              <a:spcBef>
                <a:spcPct val="0"/>
              </a:spcBef>
              <a:spcAft>
                <a:spcPct val="0"/>
              </a:spcAft>
              <a:buFont typeface="Arial" panose="020B0604020202020204" pitchFamily="34" charset="0"/>
              <a:buChar char="•"/>
              <a:defRPr/>
            </a:pPr>
            <a:r>
              <a:rPr lang="en-GB" sz="1000" dirty="0">
                <a:solidFill>
                  <a:srgbClr val="000000"/>
                </a:solidFill>
                <a:latin typeface="Century Gothic" panose="020B0502020202020204" pitchFamily="34" charset="0"/>
                <a:ea typeface="ＭＳ Ｐゴシック"/>
                <a:cs typeface="Arial" panose="020B0604020202020204" pitchFamily="34" charset="0"/>
              </a:rPr>
              <a:t>New prices are reported monthly or bi-weekly</a:t>
            </a:r>
          </a:p>
          <a:p>
            <a:pPr marL="122467" indent="-122467" algn="just" defTabSz="844073" eaLnBrk="0" fontAlgn="base" hangingPunct="0">
              <a:spcBef>
                <a:spcPct val="0"/>
              </a:spcBef>
              <a:spcAft>
                <a:spcPct val="0"/>
              </a:spcAft>
              <a:buFont typeface="Arial" panose="020B0604020202020204" pitchFamily="34" charset="0"/>
              <a:buChar char="•"/>
              <a:defRPr/>
            </a:pPr>
            <a:r>
              <a:rPr lang="en-GB" sz="1000" dirty="0">
                <a:solidFill>
                  <a:srgbClr val="000000"/>
                </a:solidFill>
                <a:latin typeface="Century Gothic" panose="020B0502020202020204" pitchFamily="34" charset="0"/>
                <a:ea typeface="ＭＳ Ｐゴシック"/>
              </a:rPr>
              <a:t>www.ilo.org 2019</a:t>
            </a:r>
          </a:p>
        </p:txBody>
      </p:sp>
      <p:sp>
        <p:nvSpPr>
          <p:cNvPr id="45" name="Rectangle 44">
            <a:extLst>
              <a:ext uri="{FF2B5EF4-FFF2-40B4-BE49-F238E27FC236}">
                <a16:creationId xmlns:a16="http://schemas.microsoft.com/office/drawing/2014/main" id="{27ACC92F-86FB-4A49-BC37-3509535A008D}"/>
              </a:ext>
            </a:extLst>
          </p:cNvPr>
          <p:cNvSpPr/>
          <p:nvPr/>
        </p:nvSpPr>
        <p:spPr>
          <a:xfrm>
            <a:off x="778872" y="945570"/>
            <a:ext cx="58674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C8808EB-5AB9-491D-A9BD-08638005BD53}"/>
              </a:ext>
            </a:extLst>
          </p:cNvPr>
          <p:cNvSpPr/>
          <p:nvPr/>
        </p:nvSpPr>
        <p:spPr>
          <a:xfrm>
            <a:off x="1402079" y="945570"/>
            <a:ext cx="102240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8C279FFE-BFF8-44FD-AAB5-E3517F58D63F}"/>
              </a:ext>
            </a:extLst>
          </p:cNvPr>
          <p:cNvSpPr txBox="1"/>
          <p:nvPr/>
        </p:nvSpPr>
        <p:spPr>
          <a:xfrm>
            <a:off x="778565" y="914347"/>
            <a:ext cx="593507" cy="276999"/>
          </a:xfrm>
          <a:prstGeom prst="rect">
            <a:avLst/>
          </a:prstGeom>
          <a:noFill/>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1CDE2B-A08C-4151-9DF6-B88A1BF68FF4}" type="slidenum">
              <a:rPr kumimoji="0" lang="en-GB" sz="1200" b="1" i="0" u="none" strike="noStrike" kern="1200" cap="none" spc="0" normalizeH="0" baseline="0" noProof="0">
                <a:ln>
                  <a:noFill/>
                </a:ln>
                <a:solidFill>
                  <a:prstClr val="black"/>
                </a:solidFill>
                <a:effectLst/>
                <a:uLnTx/>
                <a:uFillTx/>
                <a:latin typeface="Arial Black"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GB" sz="1200" b="1" i="0" u="none" strike="noStrike" kern="1200" cap="none" spc="0" normalizeH="0" baseline="0" noProof="0" dirty="0">
              <a:ln>
                <a:noFill/>
              </a:ln>
              <a:solidFill>
                <a:prstClr val="black"/>
              </a:solidFill>
              <a:effectLst/>
              <a:uLnTx/>
              <a:uFillTx/>
              <a:latin typeface="Arial Black" pitchFamily="34" charset="0"/>
              <a:ea typeface="+mn-ea"/>
              <a:cs typeface="+mn-cs"/>
            </a:endParaRPr>
          </a:p>
        </p:txBody>
      </p:sp>
      <p:pic>
        <p:nvPicPr>
          <p:cNvPr id="3" name="Picture 2">
            <a:extLst>
              <a:ext uri="{FF2B5EF4-FFF2-40B4-BE49-F238E27FC236}">
                <a16:creationId xmlns:a16="http://schemas.microsoft.com/office/drawing/2014/main" id="{62E1FAFC-EB44-4A6E-88D3-434BC62D2BD1}"/>
              </a:ext>
            </a:extLst>
          </p:cNvPr>
          <p:cNvPicPr>
            <a:picLocks noChangeAspect="1"/>
          </p:cNvPicPr>
          <p:nvPr/>
        </p:nvPicPr>
        <p:blipFill>
          <a:blip r:embed="rId3"/>
          <a:stretch>
            <a:fillRect/>
          </a:stretch>
        </p:blipFill>
        <p:spPr>
          <a:xfrm>
            <a:off x="1066364" y="1410209"/>
            <a:ext cx="10059272" cy="4383404"/>
          </a:xfrm>
          <a:prstGeom prst="rect">
            <a:avLst/>
          </a:prstGeom>
        </p:spPr>
      </p:pic>
    </p:spTree>
    <p:extLst>
      <p:ext uri="{BB962C8B-B14F-4D97-AF65-F5344CB8AC3E}">
        <p14:creationId xmlns:p14="http://schemas.microsoft.com/office/powerpoint/2010/main" val="1717857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24000" y="1239484"/>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396745" y="1689715"/>
            <a:ext cx="9144000" cy="4215094"/>
          </a:xfrm>
        </p:spPr>
        <p:txBody>
          <a:bodyPr>
            <a:noAutofit/>
          </a:bodyPr>
          <a:lstStyle/>
          <a:p>
            <a:pPr marL="801688" indent="-514350" algn="just">
              <a:lnSpc>
                <a:spcPct val="100000"/>
              </a:lnSpc>
              <a:buAutoNum type="romanLcPeriod"/>
            </a:pPr>
            <a:r>
              <a:rPr lang="en-US" sz="2000" dirty="0">
                <a:effectLst/>
                <a:ea typeface="Calibri" panose="020F0502020204030204" pitchFamily="34" charset="0"/>
                <a:cs typeface="Times New Roman" panose="02020603050405020304" pitchFamily="18" charset="0"/>
              </a:rPr>
              <a:t>NNPC outlined a gasoline pricing framework of some West Africa Countries, based on N410/USD FX regime as follows: Nigeria – N162; Ghana – N323; Mali – N509; Chad – N394; Niger – N396; Benin – N384; Cameroon – N459; Central Africa Republic – N831; Liberia – N587. </a:t>
            </a:r>
            <a:r>
              <a:rPr lang="en-US" sz="2000" dirty="0">
                <a:ea typeface="Calibri" panose="020F0502020204030204" pitchFamily="34" charset="0"/>
                <a:cs typeface="Times New Roman" panose="02020603050405020304" pitchFamily="18" charset="0"/>
              </a:rPr>
              <a:t>It should be </a:t>
            </a:r>
            <a:r>
              <a:rPr lang="en-US" sz="2000" dirty="0">
                <a:effectLst/>
                <a:ea typeface="Calibri" panose="020F0502020204030204" pitchFamily="34" charset="0"/>
                <a:cs typeface="Times New Roman" panose="02020603050405020304" pitchFamily="18" charset="0"/>
              </a:rPr>
              <a:t>noted that, irrespective of the tax regime in all the sampled countries, a portion of the proceeds from the sale of PMS in these countries go to the government coffers, unlike in Nigeria.</a:t>
            </a:r>
          </a:p>
          <a:p>
            <a:pPr marL="801688" indent="-514350" algn="just">
              <a:lnSpc>
                <a:spcPct val="100000"/>
              </a:lnSpc>
              <a:buAutoNum type="romanLcPeriod"/>
            </a:pPr>
            <a:r>
              <a:rPr lang="en-US" sz="2000" dirty="0">
                <a:effectLst/>
                <a:ea typeface="Calibri" panose="020F0502020204030204" pitchFamily="34" charset="0"/>
                <a:cs typeface="Times New Roman" panose="02020603050405020304" pitchFamily="18" charset="0"/>
              </a:rPr>
              <a:t>The Committee found that there is no correlation between the minimum wage and PMS retail price in Nigeria and comparable countries. The analysis provided by NNPC showed the minimum wage across comparable countries using N410/USD exchange rate: Nigeria – N30,000; Chad – N43,600; Senegal – N38,800; Mali – 28,400; Benin – N27,900; Cameroon – N25,300; Togo – N24,400; Ghana – N20,900; Niger – N20,800; and Guinea – N17,100.</a:t>
            </a:r>
          </a:p>
        </p:txBody>
      </p:sp>
      <p:sp>
        <p:nvSpPr>
          <p:cNvPr id="5" name="Rectangle 4"/>
          <p:cNvSpPr/>
          <p:nvPr/>
        </p:nvSpPr>
        <p:spPr>
          <a:xfrm>
            <a:off x="2133600" y="1239484"/>
            <a:ext cx="85344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rot="10800000">
            <a:off x="1524000" y="6097489"/>
            <a:ext cx="85344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1524000" y="1208261"/>
            <a:ext cx="539552" cy="276999"/>
          </a:xfrm>
          <a:prstGeom prst="rect">
            <a:avLst/>
          </a:prstGeom>
          <a:noFill/>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1CDE2B-A08C-4151-9DF6-B88A1BF68FF4}" type="slidenum">
              <a:rPr kumimoji="0" lang="en-GB" sz="1200" b="1" i="0" u="none" strike="noStrike" kern="1200" cap="none" spc="0" normalizeH="0" baseline="0" noProof="0">
                <a:ln>
                  <a:noFill/>
                </a:ln>
                <a:solidFill>
                  <a:prstClr val="black"/>
                </a:solidFill>
                <a:effectLst/>
                <a:uLnTx/>
                <a:uFillTx/>
                <a:latin typeface="Arial Black"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GB" sz="1200" b="1" i="0" u="none" strike="noStrike" kern="1200" cap="none" spc="0" normalizeH="0" baseline="0" noProof="0" dirty="0">
              <a:ln>
                <a:noFill/>
              </a:ln>
              <a:solidFill>
                <a:prstClr val="black"/>
              </a:solidFill>
              <a:effectLst/>
              <a:uLnTx/>
              <a:uFillTx/>
              <a:latin typeface="Arial Black" pitchFamily="34" charset="0"/>
              <a:ea typeface="+mn-ea"/>
              <a:cs typeface="+mn-cs"/>
            </a:endParaRPr>
          </a:p>
        </p:txBody>
      </p:sp>
      <p:sp>
        <p:nvSpPr>
          <p:cNvPr id="21" name="Rectangle 20"/>
          <p:cNvSpPr/>
          <p:nvPr/>
        </p:nvSpPr>
        <p:spPr>
          <a:xfrm rot="10800000">
            <a:off x="10134600" y="6097489"/>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10128448" y="6075993"/>
            <a:ext cx="539552" cy="276999"/>
          </a:xfrm>
          <a:prstGeom prst="rect">
            <a:avLst/>
          </a:prstGeom>
          <a:noFill/>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1CDE2B-A08C-4151-9DF6-B88A1BF68FF4}" type="slidenum">
              <a:rPr kumimoji="0" lang="en-GB" sz="1200" b="1" i="0" u="none" strike="noStrike" kern="1200" cap="none" spc="0" normalizeH="0" baseline="0" noProof="0">
                <a:ln>
                  <a:noFill/>
                </a:ln>
                <a:solidFill>
                  <a:prstClr val="black"/>
                </a:solidFill>
                <a:effectLst/>
                <a:uLnTx/>
                <a:uFillTx/>
                <a:latin typeface="Arial Black"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GB" sz="1200" b="1" i="0" u="none" strike="noStrike" kern="1200" cap="none" spc="0" normalizeH="0" baseline="0" noProof="0" dirty="0">
              <a:ln>
                <a:noFill/>
              </a:ln>
              <a:solidFill>
                <a:prstClr val="black"/>
              </a:solidFill>
              <a:effectLst/>
              <a:uLnTx/>
              <a:uFillTx/>
              <a:latin typeface="Arial Black" pitchFamily="34" charset="0"/>
              <a:ea typeface="+mn-ea"/>
              <a:cs typeface="+mn-cs"/>
            </a:endParaRPr>
          </a:p>
        </p:txBody>
      </p:sp>
      <p:sp>
        <p:nvSpPr>
          <p:cNvPr id="9" name="Rectangle 8">
            <a:extLst>
              <a:ext uri="{FF2B5EF4-FFF2-40B4-BE49-F238E27FC236}">
                <a16:creationId xmlns:a16="http://schemas.microsoft.com/office/drawing/2014/main" id="{CE60C6F6-15F2-4E9B-A5E5-F81E293FBACD}"/>
              </a:ext>
            </a:extLst>
          </p:cNvPr>
          <p:cNvSpPr/>
          <p:nvPr/>
        </p:nvSpPr>
        <p:spPr>
          <a:xfrm>
            <a:off x="1517848" y="788497"/>
            <a:ext cx="915015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just" fontAlgn="base">
              <a:spcBef>
                <a:spcPct val="0"/>
              </a:spcBef>
              <a:spcAft>
                <a:spcPct val="0"/>
              </a:spcAft>
              <a:buClr>
                <a:srgbClr val="000000"/>
              </a:buClr>
              <a:buFont typeface="Arial" panose="020B0604020202020204" pitchFamily="34" charset="0"/>
            </a:pPr>
            <a:r>
              <a:rPr lang="en-GB" sz="2400" b="1" dirty="0">
                <a:latin typeface="Calibri" panose="020F0502020204030204" pitchFamily="34" charset="0"/>
                <a:cs typeface="Calibri" panose="020F0502020204030204" pitchFamily="34" charset="0"/>
              </a:rPr>
              <a:t>Nigeria National Petroleum Corporation </a:t>
            </a:r>
            <a:r>
              <a:rPr lang="en-US" sz="2400" b="1" dirty="0">
                <a:latin typeface="Calibri" panose="020F0502020204030204" pitchFamily="34" charset="0"/>
                <a:cs typeface="Calibri" panose="020F0502020204030204" pitchFamily="34" charset="0"/>
              </a:rPr>
              <a:t>Presentation - 2</a:t>
            </a:r>
          </a:p>
        </p:txBody>
      </p:sp>
    </p:spTree>
    <p:extLst>
      <p:ext uri="{BB962C8B-B14F-4D97-AF65-F5344CB8AC3E}">
        <p14:creationId xmlns:p14="http://schemas.microsoft.com/office/powerpoint/2010/main" val="1877204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FD8962-18ED-4531-9655-DEA6D63B1FE9}"/>
              </a:ext>
            </a:extLst>
          </p:cNvPr>
          <p:cNvSpPr/>
          <p:nvPr/>
        </p:nvSpPr>
        <p:spPr>
          <a:xfrm>
            <a:off x="1132506" y="428259"/>
            <a:ext cx="8577551"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Impact of FX Rates Changes on PMS Open Market Price at Average Crude Oil Price of $60/</a:t>
            </a:r>
            <a:r>
              <a:rPr kumimoji="0" lang="en-GB" sz="2200" b="1" i="0" u="none" strike="noStrike" kern="1200" cap="none" spc="0" normalizeH="0" baseline="0" noProof="0" dirty="0" err="1">
                <a:ln>
                  <a:noFill/>
                </a:ln>
                <a:solidFill>
                  <a:srgbClr val="000000"/>
                </a:solidFill>
                <a:effectLst/>
                <a:uLnTx/>
                <a:uFillTx/>
                <a:latin typeface="Calibri" panose="020F0502020204030204" pitchFamily="34" charset="0"/>
                <a:ea typeface="ＭＳ Ｐゴシック"/>
                <a:cs typeface="Calibri" panose="020F0502020204030204" pitchFamily="34" charset="0"/>
              </a:rPr>
              <a:t>bbl</a:t>
            </a:r>
            <a:endParaRPr kumimoji="0" lang="en-GB" sz="2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endParaRPr>
          </a:p>
        </p:txBody>
      </p:sp>
      <p:sp>
        <p:nvSpPr>
          <p:cNvPr id="17" name="Rectangle 16">
            <a:extLst>
              <a:ext uri="{FF2B5EF4-FFF2-40B4-BE49-F238E27FC236}">
                <a16:creationId xmlns:a16="http://schemas.microsoft.com/office/drawing/2014/main" id="{AB7239AB-F6C7-4251-A14A-1B18625E23BD}"/>
              </a:ext>
            </a:extLst>
          </p:cNvPr>
          <p:cNvSpPr/>
          <p:nvPr/>
        </p:nvSpPr>
        <p:spPr>
          <a:xfrm>
            <a:off x="985701" y="1239483"/>
            <a:ext cx="58674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9" name="Rectangle 18">
            <a:extLst>
              <a:ext uri="{FF2B5EF4-FFF2-40B4-BE49-F238E27FC236}">
                <a16:creationId xmlns:a16="http://schemas.microsoft.com/office/drawing/2014/main" id="{C56F42BC-C677-46BE-B3D6-6AEF10273438}"/>
              </a:ext>
            </a:extLst>
          </p:cNvPr>
          <p:cNvSpPr/>
          <p:nvPr/>
        </p:nvSpPr>
        <p:spPr>
          <a:xfrm>
            <a:off x="1608908" y="1239482"/>
            <a:ext cx="98640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20" name="TextBox 19">
            <a:extLst>
              <a:ext uri="{FF2B5EF4-FFF2-40B4-BE49-F238E27FC236}">
                <a16:creationId xmlns:a16="http://schemas.microsoft.com/office/drawing/2014/main" id="{D9AF9491-1769-40DF-952E-1921742CFE9D}"/>
              </a:ext>
            </a:extLst>
          </p:cNvPr>
          <p:cNvSpPr txBox="1"/>
          <p:nvPr/>
        </p:nvSpPr>
        <p:spPr>
          <a:xfrm>
            <a:off x="985394" y="1208259"/>
            <a:ext cx="593507" cy="276999"/>
          </a:xfrm>
          <a:prstGeom prst="rect">
            <a:avLst/>
          </a:prstGeom>
          <a:noFill/>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1CDE2B-A08C-4151-9DF6-B88A1BF68FF4}" type="slidenum">
              <a:rPr kumimoji="0" lang="en-GB" sz="1200" b="1" i="0" u="none" strike="noStrike" kern="1200" cap="none" spc="0" normalizeH="0" baseline="0" noProof="0">
                <a:ln>
                  <a:noFill/>
                </a:ln>
                <a:solidFill>
                  <a:srgbClr val="000000"/>
                </a:solidFill>
                <a:effectLst/>
                <a:uLnTx/>
                <a:uFillTx/>
                <a:latin typeface="Arial Black" pitchFamily="34" charset="0"/>
                <a:ea typeface="ＭＳ Ｐゴシック"/>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GB" sz="1200" b="1" i="0" u="none" strike="noStrike" kern="1200" cap="none" spc="0" normalizeH="0" baseline="0" noProof="0" dirty="0">
              <a:ln>
                <a:noFill/>
              </a:ln>
              <a:solidFill>
                <a:srgbClr val="000000"/>
              </a:solidFill>
              <a:effectLst/>
              <a:uLnTx/>
              <a:uFillTx/>
              <a:latin typeface="Arial Black" pitchFamily="34" charset="0"/>
              <a:ea typeface="ＭＳ Ｐゴシック"/>
              <a:cs typeface="+mn-cs"/>
            </a:endParaRPr>
          </a:p>
        </p:txBody>
      </p:sp>
      <p:sp>
        <p:nvSpPr>
          <p:cNvPr id="24" name="Rectangle 22">
            <a:extLst>
              <a:ext uri="{FF2B5EF4-FFF2-40B4-BE49-F238E27FC236}">
                <a16:creationId xmlns:a16="http://schemas.microsoft.com/office/drawing/2014/main" id="{85987A11-285C-483C-910D-CD9F7F6E88F9}"/>
              </a:ext>
            </a:extLst>
          </p:cNvPr>
          <p:cNvSpPr>
            <a:spLocks noChangeArrowheads="1"/>
          </p:cNvSpPr>
          <p:nvPr/>
        </p:nvSpPr>
        <p:spPr bwMode="auto">
          <a:xfrm>
            <a:off x="893662" y="5649741"/>
            <a:ext cx="10579246" cy="82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14" tIns="32657" rIns="65314" bIns="32657" anchor="ctr">
            <a:spAutoFit/>
          </a:bodyPr>
          <a:lstStyle>
            <a:lvl1pPr marL="342900" indent="-342900" defTabSz="1220788">
              <a:defRPr>
                <a:solidFill>
                  <a:schemeClr val="tx1"/>
                </a:solidFill>
                <a:latin typeface="Arial" panose="020B0604020202020204" pitchFamily="34" charset="0"/>
                <a:ea typeface="MS PGothic" panose="020B0600070205080204" pitchFamily="34" charset="-128"/>
              </a:defRPr>
            </a:lvl1pPr>
            <a:lvl2pPr marL="285750" indent="-285750" defTabSz="1220788">
              <a:defRPr>
                <a:solidFill>
                  <a:schemeClr val="tx1"/>
                </a:solidFill>
                <a:latin typeface="Arial" panose="020B0604020202020204" pitchFamily="34" charset="0"/>
                <a:ea typeface="MS PGothic" panose="020B0600070205080204" pitchFamily="34" charset="-128"/>
              </a:defRPr>
            </a:lvl2pPr>
            <a:lvl3pPr defTabSz="1220788">
              <a:defRPr>
                <a:solidFill>
                  <a:schemeClr val="tx1"/>
                </a:solidFill>
                <a:latin typeface="Arial" panose="020B0604020202020204" pitchFamily="34" charset="0"/>
                <a:ea typeface="MS PGothic" panose="020B0600070205080204" pitchFamily="34" charset="-128"/>
              </a:defRPr>
            </a:lvl3pPr>
            <a:lvl4pPr defTabSz="1220788">
              <a:defRPr>
                <a:solidFill>
                  <a:schemeClr val="tx1"/>
                </a:solidFill>
                <a:latin typeface="Arial" panose="020B0604020202020204" pitchFamily="34" charset="0"/>
                <a:ea typeface="MS PGothic" panose="020B0600070205080204" pitchFamily="34" charset="-128"/>
              </a:defRPr>
            </a:lvl4pPr>
            <a:lvl5pPr defTabSz="1220788">
              <a:defRPr>
                <a:solidFill>
                  <a:schemeClr val="tx1"/>
                </a:solidFill>
                <a:latin typeface="Arial" panose="020B0604020202020204" pitchFamily="34" charset="0"/>
                <a:ea typeface="MS PGothic" panose="020B0600070205080204" pitchFamily="34" charset="-128"/>
              </a:defRPr>
            </a:lvl5pPr>
            <a:lvl6pPr marL="2895600" indent="1588" defTabSz="12207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352800" indent="1588" defTabSz="12207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810000" indent="1588" defTabSz="12207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267200" indent="1588" defTabSz="12207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188239" marR="0" lvl="1" indent="-188239" defTabSz="804959" rtl="0" eaLnBrk="1" fontAlgn="base" latinLnBrk="0" hangingPunct="1">
              <a:lnSpc>
                <a:spcPct val="100000"/>
              </a:lnSpc>
              <a:spcBef>
                <a:spcPct val="0"/>
              </a:spcBef>
              <a:spcAft>
                <a:spcPct val="0"/>
              </a:spcAft>
              <a:buClrTx/>
              <a:buSzPts val="1400"/>
              <a:buFont typeface="Arial" panose="020B0604020202020204" pitchFamily="34" charset="0"/>
              <a:buChar char="•"/>
              <a:tabLst/>
              <a:defRPr/>
            </a:pPr>
            <a:r>
              <a:rPr kumimoji="0" lang="en-GB" altLang="en-US" sz="1400" i="0" u="none" strike="noStrike" kern="1200" cap="none" spc="0" normalizeH="0" baseline="0" noProof="0" dirty="0">
                <a:ln>
                  <a:noFill/>
                </a:ln>
                <a:solidFill>
                  <a:srgbClr val="000000"/>
                </a:solidFill>
                <a:effectLst/>
                <a:uLnTx/>
                <a:uFillTx/>
                <a:latin typeface="Century Gothic" panose="020B0502020202020204" pitchFamily="34" charset="0"/>
                <a:ea typeface="MS PGothic"/>
                <a:cs typeface="Times New Roman"/>
              </a:rPr>
              <a:t>In order to keep PMS retail pump price at N162 per litre without value shortfall, the applicable FX rate for PMS supply has to be around N305 per USD</a:t>
            </a:r>
          </a:p>
          <a:p>
            <a:pPr marL="188239" marR="0" lvl="1" indent="-188239" defTabSz="804959" rtl="0" eaLnBrk="1" fontAlgn="base" latinLnBrk="0" hangingPunct="1">
              <a:lnSpc>
                <a:spcPct val="100000"/>
              </a:lnSpc>
              <a:spcBef>
                <a:spcPct val="0"/>
              </a:spcBef>
              <a:spcAft>
                <a:spcPct val="0"/>
              </a:spcAft>
              <a:buClrTx/>
              <a:buSzPts val="1400"/>
              <a:buFont typeface="Arial" panose="020B0604020202020204" pitchFamily="34" charset="0"/>
              <a:buChar char="•"/>
              <a:tabLst/>
              <a:defRPr/>
            </a:pPr>
            <a:endParaRPr lang="en-GB" altLang="en-US" sz="700" dirty="0">
              <a:solidFill>
                <a:srgbClr val="000000"/>
              </a:solidFill>
              <a:latin typeface="Century Gothic" panose="020B0502020202020204" pitchFamily="34" charset="0"/>
              <a:ea typeface="MS PGothic"/>
              <a:cs typeface="Times New Roman"/>
            </a:endParaRPr>
          </a:p>
          <a:p>
            <a:pPr marL="188239" lvl="1" indent="-188239" defTabSz="804959" fontAlgn="base">
              <a:spcBef>
                <a:spcPct val="0"/>
              </a:spcBef>
              <a:spcAft>
                <a:spcPct val="0"/>
              </a:spcAft>
              <a:buSzPts val="1400"/>
              <a:buFont typeface="Arial" panose="020B0604020202020204" pitchFamily="34" charset="0"/>
              <a:buChar char="•"/>
              <a:defRPr/>
            </a:pPr>
            <a:r>
              <a:rPr kumimoji="0" lang="en-GB" altLang="en-US" sz="1400" i="0" u="none" strike="noStrike" kern="1200" cap="none" spc="0" normalizeH="0" baseline="0" noProof="0" dirty="0">
                <a:ln>
                  <a:noFill/>
                </a:ln>
                <a:solidFill>
                  <a:srgbClr val="000000"/>
                </a:solidFill>
                <a:effectLst/>
                <a:uLnTx/>
                <a:uFillTx/>
                <a:latin typeface="Century Gothic" panose="020B0502020202020204" pitchFamily="34" charset="0"/>
                <a:ea typeface="MS PGothic"/>
                <a:cs typeface="Times New Roman"/>
              </a:rPr>
              <a:t>When official rate is above N305 per USD, the subsidy is essentially transferred from PMS to FX</a:t>
            </a:r>
            <a:endParaRPr kumimoji="0" lang="en-US" altLang="en-US" sz="1400" i="0" u="none" strike="noStrike" kern="1200" cap="none" spc="0" normalizeH="0" baseline="0" noProof="0" dirty="0">
              <a:ln>
                <a:noFill/>
              </a:ln>
              <a:solidFill>
                <a:srgbClr val="000000"/>
              </a:solidFill>
              <a:effectLst/>
              <a:uLnTx/>
              <a:uFillTx/>
              <a:latin typeface="Century Gothic" panose="020B0502020202020204" pitchFamily="34" charset="0"/>
              <a:ea typeface="MS PGothic"/>
              <a:cs typeface="Times New Roman"/>
            </a:endParaRPr>
          </a:p>
        </p:txBody>
      </p:sp>
      <p:sp>
        <p:nvSpPr>
          <p:cNvPr id="25" name="Rectangle 24">
            <a:extLst>
              <a:ext uri="{FF2B5EF4-FFF2-40B4-BE49-F238E27FC236}">
                <a16:creationId xmlns:a16="http://schemas.microsoft.com/office/drawing/2014/main" id="{78A5D4CD-CAD1-43C2-A17C-E0727D82479E}"/>
              </a:ext>
            </a:extLst>
          </p:cNvPr>
          <p:cNvSpPr/>
          <p:nvPr/>
        </p:nvSpPr>
        <p:spPr>
          <a:xfrm rot="10800000">
            <a:off x="985394" y="5337752"/>
            <a:ext cx="9782755" cy="2289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92F7910-5DA6-45EB-ADB4-A741A1FA1355}"/>
              </a:ext>
            </a:extLst>
          </p:cNvPr>
          <p:cNvSpPr/>
          <p:nvPr/>
        </p:nvSpPr>
        <p:spPr>
          <a:xfrm rot="10800000">
            <a:off x="10793731" y="5313716"/>
            <a:ext cx="58674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43BA670A-7C38-4C1B-A414-73E9BB0C5CCC}"/>
              </a:ext>
            </a:extLst>
          </p:cNvPr>
          <p:cNvSpPr txBox="1"/>
          <p:nvPr/>
        </p:nvSpPr>
        <p:spPr>
          <a:xfrm>
            <a:off x="10787272" y="5292220"/>
            <a:ext cx="593507" cy="276999"/>
          </a:xfrm>
          <a:prstGeom prst="rect">
            <a:avLst/>
          </a:prstGeom>
          <a:noFill/>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1CDE2B-A08C-4151-9DF6-B88A1BF68FF4}" type="slidenum">
              <a:rPr kumimoji="0" lang="en-GB" sz="1200" b="1" i="0" u="none" strike="noStrike" kern="1200" cap="none" spc="0" normalizeH="0" baseline="0" noProof="0">
                <a:ln>
                  <a:noFill/>
                </a:ln>
                <a:solidFill>
                  <a:prstClr val="black"/>
                </a:solidFill>
                <a:effectLst/>
                <a:uLnTx/>
                <a:uFillTx/>
                <a:latin typeface="Arial Black"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GB" sz="1200" b="1" i="0" u="none" strike="noStrike" kern="1200" cap="none" spc="0" normalizeH="0" baseline="0" noProof="0" dirty="0">
              <a:ln>
                <a:noFill/>
              </a:ln>
              <a:solidFill>
                <a:prstClr val="black"/>
              </a:solidFill>
              <a:effectLst/>
              <a:uLnTx/>
              <a:uFillTx/>
              <a:latin typeface="Arial Black" pitchFamily="34" charset="0"/>
              <a:ea typeface="+mn-ea"/>
              <a:cs typeface="+mn-cs"/>
            </a:endParaRPr>
          </a:p>
        </p:txBody>
      </p:sp>
      <p:pic>
        <p:nvPicPr>
          <p:cNvPr id="2" name="Picture 1">
            <a:extLst>
              <a:ext uri="{FF2B5EF4-FFF2-40B4-BE49-F238E27FC236}">
                <a16:creationId xmlns:a16="http://schemas.microsoft.com/office/drawing/2014/main" id="{C2069D10-9E31-45B2-A072-25475163D27F}"/>
              </a:ext>
            </a:extLst>
          </p:cNvPr>
          <p:cNvPicPr>
            <a:picLocks noChangeAspect="1"/>
          </p:cNvPicPr>
          <p:nvPr/>
        </p:nvPicPr>
        <p:blipFill>
          <a:blip r:embed="rId3"/>
          <a:stretch>
            <a:fillRect/>
          </a:stretch>
        </p:blipFill>
        <p:spPr>
          <a:xfrm>
            <a:off x="1296727" y="1685948"/>
            <a:ext cx="9710107" cy="3486105"/>
          </a:xfrm>
          <a:prstGeom prst="rect">
            <a:avLst/>
          </a:prstGeom>
        </p:spPr>
      </p:pic>
    </p:spTree>
    <p:extLst>
      <p:ext uri="{BB962C8B-B14F-4D97-AF65-F5344CB8AC3E}">
        <p14:creationId xmlns:p14="http://schemas.microsoft.com/office/powerpoint/2010/main" val="3355596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317170" y="1497112"/>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707381" y="2198529"/>
            <a:ext cx="8777238" cy="3086795"/>
          </a:xfrm>
        </p:spPr>
        <p:txBody>
          <a:bodyPr>
            <a:noAutofit/>
          </a:bodyPr>
          <a:lstStyle/>
          <a:p>
            <a:pPr marL="0" indent="0" algn="just">
              <a:lnSpc>
                <a:spcPct val="114000"/>
              </a:lnSpc>
              <a:spcBef>
                <a:spcPts val="0"/>
              </a:spcBef>
              <a:buNone/>
            </a:pPr>
            <a:r>
              <a:rPr lang="en-US" sz="2200" dirty="0">
                <a:effectLst/>
                <a:ea typeface="Calibri" panose="020F0502020204030204" pitchFamily="34" charset="0"/>
                <a:cs typeface="Times New Roman" panose="02020603050405020304" pitchFamily="18" charset="0"/>
              </a:rPr>
              <a:t>Following the Group Managing Director of NNPC presentation on PMS price, increasing cost under-recoveries, value shortfall to Federation and the imperative of PMS deregulation at the 113</a:t>
            </a:r>
            <a:r>
              <a:rPr lang="en-US" sz="2200" baseline="30000" dirty="0">
                <a:effectLst/>
                <a:ea typeface="Calibri" panose="020F0502020204030204" pitchFamily="34" charset="0"/>
                <a:cs typeface="Times New Roman" panose="02020603050405020304" pitchFamily="18" charset="0"/>
              </a:rPr>
              <a:t>th</a:t>
            </a:r>
            <a:r>
              <a:rPr lang="en-US" sz="2200" dirty="0">
                <a:effectLst/>
                <a:ea typeface="Calibri" panose="020F0502020204030204" pitchFamily="34" charset="0"/>
                <a:cs typeface="Times New Roman" panose="02020603050405020304" pitchFamily="18" charset="0"/>
              </a:rPr>
              <a:t> (2nd in 2021) National Economic council (NEC) Hybrid Meeting of Thursday, 18th February 2021, Banquet Hall, State House, a NEC </a:t>
            </a:r>
            <a:r>
              <a:rPr lang="en-US" sz="2200" dirty="0">
                <a:ea typeface="Calibri" panose="020F0502020204030204" pitchFamily="34" charset="0"/>
                <a:cs typeface="Times New Roman" panose="02020603050405020304" pitchFamily="18" charset="0"/>
              </a:rPr>
              <a:t>Committee</a:t>
            </a:r>
            <a:r>
              <a:rPr lang="en-US" sz="2200" dirty="0">
                <a:effectLst/>
                <a:ea typeface="Calibri" panose="020F0502020204030204" pitchFamily="34" charset="0"/>
                <a:cs typeface="Times New Roman" panose="02020603050405020304" pitchFamily="18" charset="0"/>
              </a:rPr>
              <a:t> under the leadership of His Excellency the Governor of Kaduna State, Malam Nasir El-Rufai was mandated by the Chairman NEC, His Excellency the Vice President to interface with NNPC and find a way out of the subsidy conundrum</a:t>
            </a:r>
          </a:p>
        </p:txBody>
      </p:sp>
      <p:sp>
        <p:nvSpPr>
          <p:cNvPr id="5" name="Rectangle 4"/>
          <p:cNvSpPr/>
          <p:nvPr/>
        </p:nvSpPr>
        <p:spPr>
          <a:xfrm>
            <a:off x="1926770" y="1497112"/>
            <a:ext cx="91440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rot="10800000">
            <a:off x="1295397" y="5611248"/>
            <a:ext cx="9176659" cy="2339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317170" y="941252"/>
            <a:ext cx="915015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buClr>
                <a:srgbClr val="000000"/>
              </a:buClr>
              <a:buFont typeface="Arial" panose="020B0604020202020204" pitchFamily="34" charset="0"/>
            </a:pPr>
            <a:r>
              <a:rPr lang="en-US" sz="2200" b="1" dirty="0"/>
              <a:t>Introduction</a:t>
            </a:r>
          </a:p>
        </p:txBody>
      </p:sp>
      <p:sp>
        <p:nvSpPr>
          <p:cNvPr id="15" name="TextBox 14"/>
          <p:cNvSpPr txBox="1"/>
          <p:nvPr/>
        </p:nvSpPr>
        <p:spPr>
          <a:xfrm>
            <a:off x="1317170" y="1465889"/>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2</a:t>
            </a:fld>
            <a:endParaRPr lang="en-GB" sz="1200" b="1" dirty="0">
              <a:latin typeface="Arial Black" pitchFamily="34" charset="0"/>
            </a:endParaRPr>
          </a:p>
        </p:txBody>
      </p:sp>
      <p:sp>
        <p:nvSpPr>
          <p:cNvPr id="21" name="Rectangle 20"/>
          <p:cNvSpPr/>
          <p:nvPr/>
        </p:nvSpPr>
        <p:spPr>
          <a:xfrm rot="10800000">
            <a:off x="10548257" y="5611250"/>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0542105" y="5589754"/>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2</a:t>
            </a:fld>
            <a:endParaRPr lang="en-GB" sz="1200" b="1" dirty="0">
              <a:latin typeface="Arial Black" pitchFamily="34" charset="0"/>
            </a:endParaRPr>
          </a:p>
        </p:txBody>
      </p:sp>
    </p:spTree>
    <p:extLst>
      <p:ext uri="{BB962C8B-B14F-4D97-AF65-F5344CB8AC3E}">
        <p14:creationId xmlns:p14="http://schemas.microsoft.com/office/powerpoint/2010/main" val="3387188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1250" name="Object 172" hidden="1">
            <a:extLst>
              <a:ext uri="{FF2B5EF4-FFF2-40B4-BE49-F238E27FC236}">
                <a16:creationId xmlns:a16="http://schemas.microsoft.com/office/drawing/2014/main" id="{01595EC0-9C86-44BA-8771-9AC98D16187A}"/>
              </a:ext>
            </a:extLst>
          </p:cNvPr>
          <p:cNvGraphicFramePr>
            <a:graphicFrameLocks/>
          </p:cNvGraphicFramePr>
          <p:nvPr>
            <p:custDataLst>
              <p:tags r:id="rId2"/>
            </p:custDataLst>
          </p:nvPr>
        </p:nvGraphicFramePr>
        <p:xfrm>
          <a:off x="2202265" y="508698"/>
          <a:ext cx="1046" cy="1046"/>
        </p:xfrm>
        <a:graphic>
          <a:graphicData uri="http://schemas.openxmlformats.org/presentationml/2006/ole">
            <mc:AlternateContent xmlns:mc="http://schemas.openxmlformats.org/markup-compatibility/2006">
              <mc:Choice xmlns:v="urn:schemas-microsoft-com:vml" Requires="v">
                <p:oleObj spid="_x0000_s6146" name="think-cell Slide" r:id="rId5" imgW="360" imgH="360" progId="TCLayout.ActiveDocument.1">
                  <p:embed/>
                </p:oleObj>
              </mc:Choice>
              <mc:Fallback>
                <p:oleObj name="think-cell Slide" r:id="rId5" imgW="360" imgH="360" progId="TCLayout.ActiveDocument.1">
                  <p:embed/>
                  <p:pic>
                    <p:nvPicPr>
                      <p:cNvPr id="181250" name="Object 172" hidden="1">
                        <a:extLst>
                          <a:ext uri="{FF2B5EF4-FFF2-40B4-BE49-F238E27FC236}">
                            <a16:creationId xmlns:a16="http://schemas.microsoft.com/office/drawing/2014/main" id="{01595EC0-9C86-44BA-8771-9AC98D16187A}"/>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2265" y="508698"/>
                        <a:ext cx="1046" cy="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2" name="Rectangle 171" hidden="1">
            <a:extLst>
              <a:ext uri="{FF2B5EF4-FFF2-40B4-BE49-F238E27FC236}">
                <a16:creationId xmlns:a16="http://schemas.microsoft.com/office/drawing/2014/main" id="{CFC30221-2AFF-4150-A47B-358D9CADE58C}"/>
              </a:ext>
            </a:extLst>
          </p:cNvPr>
          <p:cNvSpPr/>
          <p:nvPr>
            <p:custDataLst>
              <p:tags r:id="rId3"/>
            </p:custDataLst>
          </p:nvPr>
        </p:nvSpPr>
        <p:spPr bwMode="auto">
          <a:xfrm>
            <a:off x="2200171" y="507652"/>
            <a:ext cx="138165" cy="137118"/>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marL="0" marR="0" lvl="0" indent="0" algn="ctr" defTabSz="779171" rtl="0" eaLnBrk="0" fontAlgn="base" latinLnBrk="0" hangingPunct="0">
              <a:lnSpc>
                <a:spcPct val="100000"/>
              </a:lnSpc>
              <a:spcBef>
                <a:spcPct val="0"/>
              </a:spcBef>
              <a:spcAft>
                <a:spcPct val="0"/>
              </a:spcAft>
              <a:buClrTx/>
              <a:buSzTx/>
              <a:buFontTx/>
              <a:buNone/>
              <a:tabLst/>
              <a:defRPr/>
            </a:pPr>
            <a:endParaRPr kumimoji="0" lang="en-ZA" sz="696" b="0" i="0" u="none" strike="noStrike" kern="1200" cap="none" spc="0" normalizeH="0" baseline="0" noProof="0">
              <a:ln>
                <a:noFill/>
              </a:ln>
              <a:solidFill>
                <a:srgbClr val="000000"/>
              </a:solidFill>
              <a:effectLst/>
              <a:uLnTx/>
              <a:uFillTx/>
              <a:latin typeface="Arial"/>
              <a:ea typeface="ＭＳ Ｐゴシック"/>
              <a:cs typeface="+mn-cs"/>
              <a:sym typeface="Arial" panose="020B0604020202020204" pitchFamily="34" charset="0"/>
            </a:endParaRPr>
          </a:p>
        </p:txBody>
      </p:sp>
      <p:sp>
        <p:nvSpPr>
          <p:cNvPr id="22" name="Title 1">
            <a:extLst>
              <a:ext uri="{FF2B5EF4-FFF2-40B4-BE49-F238E27FC236}">
                <a16:creationId xmlns:a16="http://schemas.microsoft.com/office/drawing/2014/main" id="{DFA5A2D7-0617-4DB3-AF07-137EB77CC3CB}"/>
              </a:ext>
            </a:extLst>
          </p:cNvPr>
          <p:cNvSpPr>
            <a:spLocks noGrp="1"/>
          </p:cNvSpPr>
          <p:nvPr>
            <p:ph type="title"/>
          </p:nvPr>
        </p:nvSpPr>
        <p:spPr>
          <a:xfrm>
            <a:off x="588169" y="487808"/>
            <a:ext cx="10536604" cy="347465"/>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just" eaLnBrk="1" hangingPunct="1"/>
            <a:r>
              <a:rPr lang="en-US" sz="2200" b="1" kern="1200" dirty="0">
                <a:solidFill>
                  <a:schemeClr val="tx1"/>
                </a:solidFill>
                <a:latin typeface="Calibri" panose="020F0502020204030204" pitchFamily="34" charset="0"/>
                <a:ea typeface="+mn-ea"/>
                <a:cs typeface="Calibri" panose="020F0502020204030204" pitchFamily="34" charset="0"/>
              </a:rPr>
              <a:t>Crude Oil Price Movement, </a:t>
            </a:r>
            <a:r>
              <a:rPr lang="en-GB" sz="2200" b="1" kern="1200" dirty="0">
                <a:solidFill>
                  <a:schemeClr val="tx1"/>
                </a:solidFill>
                <a:latin typeface="Calibri" panose="020F0502020204030204" pitchFamily="34" charset="0"/>
                <a:ea typeface="+mn-ea"/>
                <a:cs typeface="Calibri" panose="020F0502020204030204" pitchFamily="34" charset="0"/>
              </a:rPr>
              <a:t>PMS Landing Cost  and the Impact on  Net Remittances to FAAC </a:t>
            </a:r>
            <a:br>
              <a:rPr lang="en-GB" sz="2200" b="1" kern="1200" dirty="0">
                <a:solidFill>
                  <a:schemeClr val="tx1"/>
                </a:solidFill>
                <a:latin typeface="Calibri" panose="020F0502020204030204" pitchFamily="34" charset="0"/>
                <a:ea typeface="+mn-ea"/>
                <a:cs typeface="Calibri" panose="020F0502020204030204" pitchFamily="34" charset="0"/>
              </a:rPr>
            </a:br>
            <a:endParaRPr lang="en-US" sz="2200" b="1" kern="1200" dirty="0">
              <a:solidFill>
                <a:schemeClr val="tx1"/>
              </a:solidFill>
              <a:latin typeface="Calibri" panose="020F0502020204030204" pitchFamily="34" charset="0"/>
              <a:ea typeface="+mn-ea"/>
              <a:cs typeface="Calibri" panose="020F0502020204030204" pitchFamily="34" charset="0"/>
            </a:endParaRPr>
          </a:p>
        </p:txBody>
      </p:sp>
      <p:sp>
        <p:nvSpPr>
          <p:cNvPr id="43" name="Title 1">
            <a:extLst>
              <a:ext uri="{FF2B5EF4-FFF2-40B4-BE49-F238E27FC236}">
                <a16:creationId xmlns:a16="http://schemas.microsoft.com/office/drawing/2014/main" id="{6882405B-2972-478D-892A-20D9587391BC}"/>
              </a:ext>
            </a:extLst>
          </p:cNvPr>
          <p:cNvSpPr txBox="1">
            <a:spLocks/>
          </p:cNvSpPr>
          <p:nvPr/>
        </p:nvSpPr>
        <p:spPr bwMode="gray">
          <a:xfrm>
            <a:off x="1089788" y="5795818"/>
            <a:ext cx="9697484" cy="534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77">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77">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77">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77">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77">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9pPr>
          </a:lstStyle>
          <a:p>
            <a:pPr marR="0" lvl="0" algn="l" defTabSz="778424" rtl="0" eaLnBrk="0" fontAlgn="base" latinLnBrk="0" hangingPunct="0">
              <a:lnSpc>
                <a:spcPct val="100000"/>
              </a:lnSpc>
              <a:spcBef>
                <a:spcPct val="0"/>
              </a:spcBef>
              <a:spcAft>
                <a:spcPct val="0"/>
              </a:spcAft>
              <a:buClr>
                <a:srgbClr val="000000"/>
              </a:buClr>
              <a:buSzTx/>
              <a:tabLst>
                <a:tab pos="234630" algn="l"/>
              </a:tabLst>
              <a:defRPr/>
            </a:pPr>
            <a:r>
              <a:rPr lang="en-US" sz="1600" kern="0" dirty="0">
                <a:latin typeface="Century Gothic" panose="020B0502020202020204" pitchFamily="34" charset="0"/>
                <a:ea typeface="+mj-ea"/>
              </a:rPr>
              <a:t>Without full</a:t>
            </a:r>
            <a:r>
              <a:rPr kumimoji="0" lang="en-US" sz="1600" b="0" i="0" u="none" strike="noStrike" kern="0" cap="none" spc="0" normalizeH="0" baseline="0" noProof="0" dirty="0">
                <a:ln>
                  <a:noFill/>
                </a:ln>
                <a:solidFill>
                  <a:srgbClr val="000000"/>
                </a:solidFill>
                <a:effectLst/>
                <a:uLnTx/>
                <a:uFillTx/>
                <a:latin typeface="Century Gothic" panose="020B0502020202020204" pitchFamily="34" charset="0"/>
                <a:ea typeface="+mj-ea"/>
                <a:sym typeface="Arial" panose="020B0604020202020204" pitchFamily="34" charset="0"/>
              </a:rPr>
              <a:t> deregulation of PMS, r</a:t>
            </a:r>
            <a:r>
              <a:rPr kumimoji="0" lang="en-GB" sz="1600" b="0" i="0" u="none" strike="noStrike" kern="0" cap="none" spc="0" normalizeH="0" baseline="0" noProof="0" dirty="0">
                <a:ln>
                  <a:noFill/>
                </a:ln>
                <a:solidFill>
                  <a:srgbClr val="000000"/>
                </a:solidFill>
                <a:effectLst/>
                <a:uLnTx/>
                <a:uFillTx/>
                <a:latin typeface="Century Gothic" panose="020B0502020202020204" pitchFamily="34" charset="0"/>
                <a:ea typeface="+mj-ea"/>
                <a:sym typeface="Arial" panose="020B0604020202020204" pitchFamily="34" charset="0"/>
              </a:rPr>
              <a:t>emittances to FAAC will continue to fade away as NNPC recovers shortfall from the Federation</a:t>
            </a:r>
            <a:endParaRPr kumimoji="0" lang="en-US" sz="1600" b="0" i="0" u="none" strike="noStrike" kern="0" cap="none" spc="0" normalizeH="0" baseline="0" noProof="0" dirty="0">
              <a:ln>
                <a:noFill/>
              </a:ln>
              <a:solidFill>
                <a:srgbClr val="000000"/>
              </a:solidFill>
              <a:effectLst/>
              <a:uLnTx/>
              <a:uFillTx/>
              <a:latin typeface="Century Gothic" panose="020B0502020202020204" pitchFamily="34" charset="0"/>
              <a:ea typeface="+mj-ea"/>
              <a:sym typeface="Arial" panose="020B0604020202020204" pitchFamily="34" charset="0"/>
            </a:endParaRPr>
          </a:p>
        </p:txBody>
      </p:sp>
      <p:sp>
        <p:nvSpPr>
          <p:cNvPr id="26" name="Rectangle 25">
            <a:extLst>
              <a:ext uri="{FF2B5EF4-FFF2-40B4-BE49-F238E27FC236}">
                <a16:creationId xmlns:a16="http://schemas.microsoft.com/office/drawing/2014/main" id="{58EA7F70-A050-4986-8131-31B21EC436D5}"/>
              </a:ext>
            </a:extLst>
          </p:cNvPr>
          <p:cNvSpPr/>
          <p:nvPr/>
        </p:nvSpPr>
        <p:spPr>
          <a:xfrm rot="10800000">
            <a:off x="799489" y="5337752"/>
            <a:ext cx="9936000" cy="2289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4089D5A3-9770-4923-B7B9-61C20750A64E}"/>
              </a:ext>
            </a:extLst>
          </p:cNvPr>
          <p:cNvSpPr/>
          <p:nvPr/>
        </p:nvSpPr>
        <p:spPr>
          <a:xfrm rot="10800000">
            <a:off x="10761073" y="5324602"/>
            <a:ext cx="58674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C61C1983-3A4B-44F3-8C41-9059C79E584D}"/>
              </a:ext>
            </a:extLst>
          </p:cNvPr>
          <p:cNvSpPr txBox="1"/>
          <p:nvPr/>
        </p:nvSpPr>
        <p:spPr>
          <a:xfrm>
            <a:off x="10754614" y="5303106"/>
            <a:ext cx="593507" cy="276999"/>
          </a:xfrm>
          <a:prstGeom prst="rect">
            <a:avLst/>
          </a:prstGeom>
          <a:noFill/>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1CDE2B-A08C-4151-9DF6-B88A1BF68FF4}" type="slidenum">
              <a:rPr kumimoji="0" lang="en-GB" sz="1200" b="1" i="0" u="none" strike="noStrike" kern="1200" cap="none" spc="0" normalizeH="0" baseline="0" noProof="0">
                <a:ln>
                  <a:noFill/>
                </a:ln>
                <a:solidFill>
                  <a:prstClr val="black"/>
                </a:solidFill>
                <a:effectLst/>
                <a:uLnTx/>
                <a:uFillTx/>
                <a:latin typeface="Arial Black"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GB" sz="1200" b="1" i="0" u="none" strike="noStrike" kern="1200" cap="none" spc="0" normalizeH="0" baseline="0" noProof="0" dirty="0">
              <a:ln>
                <a:noFill/>
              </a:ln>
              <a:solidFill>
                <a:prstClr val="black"/>
              </a:solidFill>
              <a:effectLst/>
              <a:uLnTx/>
              <a:uFillTx/>
              <a:latin typeface="Arial Black" pitchFamily="34" charset="0"/>
              <a:ea typeface="+mn-ea"/>
              <a:cs typeface="+mn-cs"/>
            </a:endParaRPr>
          </a:p>
        </p:txBody>
      </p:sp>
      <p:pic>
        <p:nvPicPr>
          <p:cNvPr id="2" name="Picture 1">
            <a:extLst>
              <a:ext uri="{FF2B5EF4-FFF2-40B4-BE49-F238E27FC236}">
                <a16:creationId xmlns:a16="http://schemas.microsoft.com/office/drawing/2014/main" id="{FCF531BE-ABC8-4F20-BD69-6E7E82B8FACC}"/>
              </a:ext>
            </a:extLst>
          </p:cNvPr>
          <p:cNvPicPr>
            <a:picLocks noChangeAspect="1"/>
          </p:cNvPicPr>
          <p:nvPr/>
        </p:nvPicPr>
        <p:blipFill>
          <a:blip r:embed="rId7"/>
          <a:stretch>
            <a:fillRect/>
          </a:stretch>
        </p:blipFill>
        <p:spPr>
          <a:xfrm>
            <a:off x="696312" y="968829"/>
            <a:ext cx="10799375" cy="4312775"/>
          </a:xfrm>
          <a:prstGeom prst="rect">
            <a:avLst/>
          </a:prstGeom>
        </p:spPr>
      </p:pic>
    </p:spTree>
    <p:extLst>
      <p:ext uri="{BB962C8B-B14F-4D97-AF65-F5344CB8AC3E}">
        <p14:creationId xmlns:p14="http://schemas.microsoft.com/office/powerpoint/2010/main" val="737766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1250" name="Object 172" hidden="1">
            <a:extLst>
              <a:ext uri="{FF2B5EF4-FFF2-40B4-BE49-F238E27FC236}">
                <a16:creationId xmlns:a16="http://schemas.microsoft.com/office/drawing/2014/main" id="{01595EC0-9C86-44BA-8771-9AC98D16187A}"/>
              </a:ext>
            </a:extLst>
          </p:cNvPr>
          <p:cNvGraphicFramePr>
            <a:graphicFrameLocks/>
          </p:cNvGraphicFramePr>
          <p:nvPr>
            <p:custDataLst>
              <p:tags r:id="rId2"/>
            </p:custDataLst>
          </p:nvPr>
        </p:nvGraphicFramePr>
        <p:xfrm>
          <a:off x="2202265" y="508698"/>
          <a:ext cx="1046" cy="1046"/>
        </p:xfrm>
        <a:graphic>
          <a:graphicData uri="http://schemas.openxmlformats.org/presentationml/2006/ole">
            <mc:AlternateContent xmlns:mc="http://schemas.openxmlformats.org/markup-compatibility/2006">
              <mc:Choice xmlns:v="urn:schemas-microsoft-com:vml" Requires="v">
                <p:oleObj spid="_x0000_s7170" name="think-cell Slide" r:id="rId5" imgW="360" imgH="360" progId="TCLayout.ActiveDocument.1">
                  <p:embed/>
                </p:oleObj>
              </mc:Choice>
              <mc:Fallback>
                <p:oleObj name="think-cell Slide" r:id="rId5" imgW="360" imgH="360" progId="TCLayout.ActiveDocument.1">
                  <p:embed/>
                  <p:pic>
                    <p:nvPicPr>
                      <p:cNvPr id="181250" name="Object 172" hidden="1">
                        <a:extLst>
                          <a:ext uri="{FF2B5EF4-FFF2-40B4-BE49-F238E27FC236}">
                            <a16:creationId xmlns:a16="http://schemas.microsoft.com/office/drawing/2014/main" id="{01595EC0-9C86-44BA-8771-9AC98D16187A}"/>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2265" y="508698"/>
                        <a:ext cx="1046" cy="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2" name="Rectangle 171" hidden="1">
            <a:extLst>
              <a:ext uri="{FF2B5EF4-FFF2-40B4-BE49-F238E27FC236}">
                <a16:creationId xmlns:a16="http://schemas.microsoft.com/office/drawing/2014/main" id="{CFC30221-2AFF-4150-A47B-358D9CADE58C}"/>
              </a:ext>
            </a:extLst>
          </p:cNvPr>
          <p:cNvSpPr/>
          <p:nvPr>
            <p:custDataLst>
              <p:tags r:id="rId3"/>
            </p:custDataLst>
          </p:nvPr>
        </p:nvSpPr>
        <p:spPr bwMode="auto">
          <a:xfrm>
            <a:off x="2200171" y="507652"/>
            <a:ext cx="138165" cy="137118"/>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marL="0" marR="0" lvl="0" indent="0" algn="ctr" defTabSz="779171" rtl="0" eaLnBrk="0" fontAlgn="base" latinLnBrk="0" hangingPunct="0">
              <a:lnSpc>
                <a:spcPct val="100000"/>
              </a:lnSpc>
              <a:spcBef>
                <a:spcPct val="0"/>
              </a:spcBef>
              <a:spcAft>
                <a:spcPct val="0"/>
              </a:spcAft>
              <a:buClrTx/>
              <a:buSzTx/>
              <a:buFontTx/>
              <a:buNone/>
              <a:tabLst/>
              <a:defRPr/>
            </a:pPr>
            <a:endParaRPr kumimoji="0" lang="en-ZA" sz="696" b="0" i="0" u="none" strike="noStrike" kern="1200" cap="none" spc="0" normalizeH="0" baseline="0" noProof="0">
              <a:ln>
                <a:noFill/>
              </a:ln>
              <a:solidFill>
                <a:srgbClr val="000000"/>
              </a:solidFill>
              <a:effectLst/>
              <a:uLnTx/>
              <a:uFillTx/>
              <a:latin typeface="Arial"/>
              <a:ea typeface="ＭＳ Ｐゴシック"/>
              <a:cs typeface="+mn-cs"/>
              <a:sym typeface="Arial" panose="020B0604020202020204" pitchFamily="34" charset="0"/>
            </a:endParaRPr>
          </a:p>
        </p:txBody>
      </p:sp>
      <p:sp>
        <p:nvSpPr>
          <p:cNvPr id="22" name="Title 1">
            <a:extLst>
              <a:ext uri="{FF2B5EF4-FFF2-40B4-BE49-F238E27FC236}">
                <a16:creationId xmlns:a16="http://schemas.microsoft.com/office/drawing/2014/main" id="{DFA5A2D7-0617-4DB3-AF07-137EB77CC3CB}"/>
              </a:ext>
            </a:extLst>
          </p:cNvPr>
          <p:cNvSpPr>
            <a:spLocks noGrp="1"/>
          </p:cNvSpPr>
          <p:nvPr>
            <p:ph type="title"/>
          </p:nvPr>
        </p:nvSpPr>
        <p:spPr>
          <a:xfrm>
            <a:off x="511625" y="359100"/>
            <a:ext cx="11256705" cy="677108"/>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eaLnBrk="1" hangingPunct="1"/>
            <a:r>
              <a:rPr lang="en-GB" sz="2200" b="1" kern="1200" dirty="0">
                <a:solidFill>
                  <a:schemeClr val="tx1"/>
                </a:solidFill>
                <a:latin typeface="Calibri" panose="020F0502020204030204" pitchFamily="34" charset="0"/>
                <a:ea typeface="+mn-ea"/>
                <a:cs typeface="Calibri" panose="020F0502020204030204" pitchFamily="34" charset="0"/>
              </a:rPr>
              <a:t>With PMS retail  price fixed at </a:t>
            </a:r>
            <a:r>
              <a:rPr lang="en-GB" sz="2200" b="1" strike="sngStrike" kern="1200" dirty="0">
                <a:solidFill>
                  <a:schemeClr val="tx1"/>
                </a:solidFill>
                <a:latin typeface="Calibri" panose="020F0502020204030204" pitchFamily="34" charset="0"/>
                <a:ea typeface="+mn-ea"/>
                <a:cs typeface="Calibri" panose="020F0502020204030204" pitchFamily="34" charset="0"/>
              </a:rPr>
              <a:t>N</a:t>
            </a:r>
            <a:r>
              <a:rPr lang="en-GB" sz="2200" b="1" kern="1200" dirty="0">
                <a:solidFill>
                  <a:schemeClr val="tx1"/>
                </a:solidFill>
                <a:latin typeface="Calibri" panose="020F0502020204030204" pitchFamily="34" charset="0"/>
                <a:ea typeface="+mn-ea"/>
                <a:cs typeface="Calibri" panose="020F0502020204030204" pitchFamily="34" charset="0"/>
              </a:rPr>
              <a:t>162/litre and open market price trailing crude oil price recovery, value shortfall against the Federation oil revenue will continue erode remittance to FAAC</a:t>
            </a:r>
            <a:endParaRPr lang="en-US" sz="2200" b="1" kern="1200" dirty="0">
              <a:solidFill>
                <a:schemeClr val="tx1"/>
              </a:solidFill>
              <a:latin typeface="Calibri" panose="020F0502020204030204" pitchFamily="34" charset="0"/>
              <a:ea typeface="+mn-ea"/>
              <a:cs typeface="Calibri" panose="020F0502020204030204" pitchFamily="34" charset="0"/>
            </a:endParaRPr>
          </a:p>
        </p:txBody>
      </p:sp>
      <p:sp>
        <p:nvSpPr>
          <p:cNvPr id="41" name="TextBox 40">
            <a:extLst>
              <a:ext uri="{FF2B5EF4-FFF2-40B4-BE49-F238E27FC236}">
                <a16:creationId xmlns:a16="http://schemas.microsoft.com/office/drawing/2014/main" id="{0214969F-6F29-46EC-868C-5F594CFC0139}"/>
              </a:ext>
            </a:extLst>
          </p:cNvPr>
          <p:cNvSpPr txBox="1"/>
          <p:nvPr/>
        </p:nvSpPr>
        <p:spPr>
          <a:xfrm>
            <a:off x="1045025" y="5755669"/>
            <a:ext cx="4759518" cy="523220"/>
          </a:xfrm>
          <a:prstGeom prst="rect">
            <a:avLst/>
          </a:prstGeom>
          <a:noFill/>
        </p:spPr>
        <p:txBody>
          <a:bodyPr wrap="square" rtlCol="0">
            <a:spAutoFit/>
          </a:bodyPr>
          <a:lstStyle/>
          <a:p>
            <a:pPr marL="0" marR="0" lvl="0" indent="0" defTabSz="43640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Estimated Monthly shortfall to FAAC Remittances (Billion Naira) at daily consumption of </a:t>
            </a:r>
            <a:r>
              <a:rPr kumimoji="0" lang="en-GB" sz="1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55Million litres</a:t>
            </a:r>
          </a:p>
        </p:txBody>
      </p:sp>
      <p:sp>
        <p:nvSpPr>
          <p:cNvPr id="26" name="Rectangle 25">
            <a:extLst>
              <a:ext uri="{FF2B5EF4-FFF2-40B4-BE49-F238E27FC236}">
                <a16:creationId xmlns:a16="http://schemas.microsoft.com/office/drawing/2014/main" id="{12AB648B-A0B1-4FAA-91DF-1A17E69B5760}"/>
              </a:ext>
            </a:extLst>
          </p:cNvPr>
          <p:cNvSpPr/>
          <p:nvPr/>
        </p:nvSpPr>
        <p:spPr>
          <a:xfrm>
            <a:off x="511625" y="1148771"/>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B08D082B-4BA4-4475-873D-8B29E0A36553}"/>
              </a:ext>
            </a:extLst>
          </p:cNvPr>
          <p:cNvSpPr/>
          <p:nvPr/>
        </p:nvSpPr>
        <p:spPr>
          <a:xfrm>
            <a:off x="1088569" y="1148771"/>
            <a:ext cx="10265234" cy="2457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9" name="TextBox 28">
            <a:extLst>
              <a:ext uri="{FF2B5EF4-FFF2-40B4-BE49-F238E27FC236}">
                <a16:creationId xmlns:a16="http://schemas.microsoft.com/office/drawing/2014/main" id="{318BA295-BE47-4316-B07A-DAC03554D68E}"/>
              </a:ext>
            </a:extLst>
          </p:cNvPr>
          <p:cNvSpPr txBox="1"/>
          <p:nvPr/>
        </p:nvSpPr>
        <p:spPr>
          <a:xfrm>
            <a:off x="511625" y="1117548"/>
            <a:ext cx="539552" cy="276999"/>
          </a:xfrm>
          <a:prstGeom prst="rect">
            <a:avLst/>
          </a:prstGeom>
          <a:noFill/>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1CDE2B-A08C-4151-9DF6-B88A1BF68FF4}" type="slidenum">
              <a:rPr kumimoji="0" lang="en-GB" sz="1200" b="1" i="0" u="none" strike="noStrike" kern="1200" cap="none" spc="0" normalizeH="0" baseline="0" noProof="0">
                <a:ln>
                  <a:noFill/>
                </a:ln>
                <a:solidFill>
                  <a:srgbClr val="000000"/>
                </a:solidFill>
                <a:effectLst/>
                <a:uLnTx/>
                <a:uFillTx/>
                <a:latin typeface="Arial Black"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GB" sz="1200" b="1" i="0" u="none" strike="noStrike" kern="1200" cap="none" spc="0" normalizeH="0" baseline="0" noProof="0" dirty="0">
              <a:ln>
                <a:noFill/>
              </a:ln>
              <a:solidFill>
                <a:srgbClr val="000000"/>
              </a:solidFill>
              <a:effectLst/>
              <a:uLnTx/>
              <a:uFillTx/>
              <a:latin typeface="Arial Black" pitchFamily="34" charset="0"/>
              <a:ea typeface="+mn-ea"/>
              <a:cs typeface="+mn-cs"/>
            </a:endParaRPr>
          </a:p>
        </p:txBody>
      </p:sp>
      <p:pic>
        <p:nvPicPr>
          <p:cNvPr id="3" name="Picture 2">
            <a:extLst>
              <a:ext uri="{FF2B5EF4-FFF2-40B4-BE49-F238E27FC236}">
                <a16:creationId xmlns:a16="http://schemas.microsoft.com/office/drawing/2014/main" id="{E22C784E-803F-4C46-90A4-8AC2D6AD0B08}"/>
              </a:ext>
            </a:extLst>
          </p:cNvPr>
          <p:cNvPicPr>
            <a:picLocks noChangeAspect="1"/>
          </p:cNvPicPr>
          <p:nvPr/>
        </p:nvPicPr>
        <p:blipFill>
          <a:blip r:embed="rId7"/>
          <a:stretch>
            <a:fillRect/>
          </a:stretch>
        </p:blipFill>
        <p:spPr>
          <a:xfrm>
            <a:off x="877926" y="1592330"/>
            <a:ext cx="10436148" cy="4727581"/>
          </a:xfrm>
          <a:prstGeom prst="rect">
            <a:avLst/>
          </a:prstGeom>
        </p:spPr>
      </p:pic>
    </p:spTree>
    <p:extLst>
      <p:ext uri="{BB962C8B-B14F-4D97-AF65-F5344CB8AC3E}">
        <p14:creationId xmlns:p14="http://schemas.microsoft.com/office/powerpoint/2010/main" val="1858736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1250" name="Object 172" hidden="1">
            <a:extLst>
              <a:ext uri="{FF2B5EF4-FFF2-40B4-BE49-F238E27FC236}">
                <a16:creationId xmlns:a16="http://schemas.microsoft.com/office/drawing/2014/main" id="{01595EC0-9C86-44BA-8771-9AC98D16187A}"/>
              </a:ext>
            </a:extLst>
          </p:cNvPr>
          <p:cNvGraphicFramePr>
            <a:graphicFrameLocks/>
          </p:cNvGraphicFramePr>
          <p:nvPr>
            <p:custDataLst>
              <p:tags r:id="rId2"/>
            </p:custDataLst>
          </p:nvPr>
        </p:nvGraphicFramePr>
        <p:xfrm>
          <a:off x="2202265" y="508698"/>
          <a:ext cx="1046" cy="1046"/>
        </p:xfrm>
        <a:graphic>
          <a:graphicData uri="http://schemas.openxmlformats.org/presentationml/2006/ole">
            <mc:AlternateContent xmlns:mc="http://schemas.openxmlformats.org/markup-compatibility/2006">
              <mc:Choice xmlns:v="urn:schemas-microsoft-com:vml" Requires="v">
                <p:oleObj spid="_x0000_s8194" name="think-cell Slide" r:id="rId5" imgW="360" imgH="360" progId="TCLayout.ActiveDocument.1">
                  <p:embed/>
                </p:oleObj>
              </mc:Choice>
              <mc:Fallback>
                <p:oleObj name="think-cell Slide" r:id="rId5" imgW="360" imgH="360" progId="TCLayout.ActiveDocument.1">
                  <p:embed/>
                  <p:pic>
                    <p:nvPicPr>
                      <p:cNvPr id="181250" name="Object 172" hidden="1">
                        <a:extLst>
                          <a:ext uri="{FF2B5EF4-FFF2-40B4-BE49-F238E27FC236}">
                            <a16:creationId xmlns:a16="http://schemas.microsoft.com/office/drawing/2014/main" id="{01595EC0-9C86-44BA-8771-9AC98D16187A}"/>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2265" y="508698"/>
                        <a:ext cx="1046" cy="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2" name="Rectangle 171" hidden="1">
            <a:extLst>
              <a:ext uri="{FF2B5EF4-FFF2-40B4-BE49-F238E27FC236}">
                <a16:creationId xmlns:a16="http://schemas.microsoft.com/office/drawing/2014/main" id="{CFC30221-2AFF-4150-A47B-358D9CADE58C}"/>
              </a:ext>
            </a:extLst>
          </p:cNvPr>
          <p:cNvSpPr/>
          <p:nvPr>
            <p:custDataLst>
              <p:tags r:id="rId3"/>
            </p:custDataLst>
          </p:nvPr>
        </p:nvSpPr>
        <p:spPr bwMode="auto">
          <a:xfrm>
            <a:off x="2200171" y="507652"/>
            <a:ext cx="138165" cy="137118"/>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marL="0" marR="0" lvl="0" indent="0" algn="ctr" defTabSz="779171" rtl="0" eaLnBrk="0" fontAlgn="base" latinLnBrk="0" hangingPunct="0">
              <a:lnSpc>
                <a:spcPct val="100000"/>
              </a:lnSpc>
              <a:spcBef>
                <a:spcPct val="0"/>
              </a:spcBef>
              <a:spcAft>
                <a:spcPct val="0"/>
              </a:spcAft>
              <a:buClrTx/>
              <a:buSzTx/>
              <a:buFontTx/>
              <a:buNone/>
              <a:tabLst/>
              <a:defRPr/>
            </a:pPr>
            <a:endParaRPr kumimoji="0" lang="en-ZA" sz="696" b="0" i="0" u="none" strike="noStrike" kern="1200" cap="none" spc="0" normalizeH="0" baseline="0" noProof="0">
              <a:ln>
                <a:noFill/>
              </a:ln>
              <a:solidFill>
                <a:srgbClr val="000000"/>
              </a:solidFill>
              <a:effectLst/>
              <a:uLnTx/>
              <a:uFillTx/>
              <a:latin typeface="Arial"/>
              <a:ea typeface="ＭＳ Ｐゴシック"/>
              <a:cs typeface="+mn-cs"/>
              <a:sym typeface="Arial" panose="020B0604020202020204" pitchFamily="34" charset="0"/>
            </a:endParaRPr>
          </a:p>
        </p:txBody>
      </p:sp>
      <p:sp>
        <p:nvSpPr>
          <p:cNvPr id="22" name="Title 1">
            <a:extLst>
              <a:ext uri="{FF2B5EF4-FFF2-40B4-BE49-F238E27FC236}">
                <a16:creationId xmlns:a16="http://schemas.microsoft.com/office/drawing/2014/main" id="{DFA5A2D7-0617-4DB3-AF07-137EB77CC3CB}"/>
              </a:ext>
            </a:extLst>
          </p:cNvPr>
          <p:cNvSpPr>
            <a:spLocks noGrp="1"/>
          </p:cNvSpPr>
          <p:nvPr>
            <p:ph type="title"/>
          </p:nvPr>
        </p:nvSpPr>
        <p:spPr>
          <a:xfrm>
            <a:off x="1164771" y="740526"/>
            <a:ext cx="8183722" cy="369332"/>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just" eaLnBrk="1" hangingPunct="1"/>
            <a:r>
              <a:rPr lang="en-GB" sz="2400" b="1" kern="1200" dirty="0">
                <a:solidFill>
                  <a:schemeClr val="tx1"/>
                </a:solidFill>
                <a:latin typeface="Calibri" panose="020F0502020204030204" pitchFamily="34" charset="0"/>
                <a:ea typeface="+mn-ea"/>
                <a:cs typeface="Calibri" panose="020F0502020204030204" pitchFamily="34" charset="0"/>
              </a:rPr>
              <a:t>Average Monthly PMS Consumption (Million Litres) by State</a:t>
            </a:r>
            <a:endParaRPr lang="en-US" sz="2400" b="1" kern="1200" dirty="0">
              <a:solidFill>
                <a:schemeClr val="tx1"/>
              </a:solidFill>
              <a:latin typeface="Calibri" panose="020F0502020204030204" pitchFamily="34" charset="0"/>
              <a:ea typeface="+mn-ea"/>
              <a:cs typeface="Calibri" panose="020F0502020204030204" pitchFamily="34" charset="0"/>
            </a:endParaRPr>
          </a:p>
        </p:txBody>
      </p:sp>
      <p:sp>
        <p:nvSpPr>
          <p:cNvPr id="43" name="Title 1">
            <a:extLst>
              <a:ext uri="{FF2B5EF4-FFF2-40B4-BE49-F238E27FC236}">
                <a16:creationId xmlns:a16="http://schemas.microsoft.com/office/drawing/2014/main" id="{6882405B-2972-478D-892A-20D9587391BC}"/>
              </a:ext>
            </a:extLst>
          </p:cNvPr>
          <p:cNvSpPr txBox="1">
            <a:spLocks/>
          </p:cNvSpPr>
          <p:nvPr/>
        </p:nvSpPr>
        <p:spPr bwMode="gray">
          <a:xfrm>
            <a:off x="1341782" y="5718718"/>
            <a:ext cx="9900320" cy="1021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77">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77">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77">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77">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77">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9pPr>
          </a:lstStyle>
          <a:p>
            <a:pPr marL="204111" marR="0" lvl="0" indent="-204111" algn="just" defTabSz="778424" rtl="0" eaLnBrk="0" fontAlgn="base" latinLnBrk="0" hangingPunct="0">
              <a:lnSpc>
                <a:spcPct val="100000"/>
              </a:lnSpc>
              <a:spcBef>
                <a:spcPct val="0"/>
              </a:spcBef>
              <a:spcAft>
                <a:spcPct val="0"/>
              </a:spcAft>
              <a:buClr>
                <a:srgbClr val="000000"/>
              </a:buClr>
              <a:buSzTx/>
              <a:buFont typeface="Arial" panose="020B0604020202020204" pitchFamily="34" charset="0"/>
              <a:buChar char="•"/>
              <a:tabLst>
                <a:tab pos="234630" algn="l"/>
              </a:tabLst>
              <a:defRPr/>
            </a:pPr>
            <a:r>
              <a:rPr kumimoji="0" lang="en-US" sz="1200" b="0" i="0" u="none" strike="noStrike" kern="0" cap="none" spc="0" normalizeH="0" baseline="0" noProof="0" dirty="0">
                <a:ln>
                  <a:noFill/>
                </a:ln>
                <a:solidFill>
                  <a:srgbClr val="000000"/>
                </a:solidFill>
                <a:effectLst/>
                <a:uLnTx/>
                <a:uFillTx/>
                <a:latin typeface="Century Gothic" panose="020B0502020202020204" pitchFamily="34" charset="0"/>
                <a:ea typeface="+mj-ea"/>
                <a:cs typeface="Arial"/>
                <a:sym typeface="Arial" panose="020B0604020202020204" pitchFamily="34" charset="0"/>
              </a:rPr>
              <a:t>N70 Billion is estimated to be washed away </a:t>
            </a:r>
            <a:r>
              <a:rPr kumimoji="0" lang="en-GB" sz="1200" b="0" i="0" u="none" strike="noStrike" kern="0" cap="none" spc="0" normalizeH="0" baseline="0" noProof="0" dirty="0">
                <a:ln>
                  <a:noFill/>
                </a:ln>
                <a:solidFill>
                  <a:srgbClr val="000000"/>
                </a:solidFill>
                <a:effectLst/>
                <a:uLnTx/>
                <a:uFillTx/>
                <a:latin typeface="Century Gothic" panose="020B0502020202020204" pitchFamily="34" charset="0"/>
                <a:ea typeface="+mj-ea"/>
                <a:cs typeface="Arial"/>
                <a:sym typeface="Arial" panose="020B0604020202020204" pitchFamily="34" charset="0"/>
              </a:rPr>
              <a:t>every month due to </a:t>
            </a:r>
            <a:r>
              <a:rPr kumimoji="0" lang="en-US" sz="1200" b="0" i="0" u="none" strike="noStrike" kern="0" cap="none" spc="0" normalizeH="0" baseline="0" noProof="0" dirty="0">
                <a:ln>
                  <a:noFill/>
                </a:ln>
                <a:solidFill>
                  <a:srgbClr val="000000"/>
                </a:solidFill>
                <a:effectLst/>
                <a:uLnTx/>
                <a:uFillTx/>
                <a:latin typeface="Century Gothic" panose="020B0502020202020204" pitchFamily="34" charset="0"/>
                <a:ea typeface="+mj-ea"/>
                <a:cs typeface="Arial"/>
                <a:sym typeface="Arial" panose="020B0604020202020204" pitchFamily="34" charset="0"/>
              </a:rPr>
              <a:t>differentials between  </a:t>
            </a:r>
            <a:r>
              <a:rPr kumimoji="0" lang="en-GB" sz="1200" b="0" i="0" u="none" strike="noStrike" kern="0" cap="none" spc="0" normalizeH="0" baseline="0" noProof="0" dirty="0">
                <a:ln>
                  <a:noFill/>
                </a:ln>
                <a:solidFill>
                  <a:srgbClr val="000000"/>
                </a:solidFill>
                <a:effectLst/>
                <a:uLnTx/>
                <a:uFillTx/>
                <a:latin typeface="Century Gothic" panose="020B0502020202020204" pitchFamily="34" charset="0"/>
                <a:ea typeface="+mj-ea"/>
                <a:cs typeface="Arial"/>
                <a:sym typeface="Arial" panose="020B0604020202020204" pitchFamily="34" charset="0"/>
              </a:rPr>
              <a:t>PMS landing cost and the Ex-coastal price being offered marketers as crude oil price appreciate</a:t>
            </a:r>
          </a:p>
          <a:p>
            <a:pPr marL="204111" marR="0" lvl="0" indent="-204111" algn="just" defTabSz="778424" rtl="0" eaLnBrk="0" fontAlgn="base" latinLnBrk="0" hangingPunct="0">
              <a:lnSpc>
                <a:spcPct val="100000"/>
              </a:lnSpc>
              <a:spcBef>
                <a:spcPct val="0"/>
              </a:spcBef>
              <a:spcAft>
                <a:spcPct val="0"/>
              </a:spcAft>
              <a:buClr>
                <a:srgbClr val="000000"/>
              </a:buClr>
              <a:buSzTx/>
              <a:buFont typeface="Arial" panose="020B0604020202020204" pitchFamily="34" charset="0"/>
              <a:buChar char="•"/>
              <a:tabLst>
                <a:tab pos="234630" algn="l"/>
              </a:tabLst>
              <a:defRPr/>
            </a:pPr>
            <a:endParaRPr kumimoji="0" lang="en-GB" sz="1200" b="0" i="0" u="none" strike="noStrike" kern="0" cap="none" spc="0" normalizeH="0" baseline="0" noProof="0" dirty="0">
              <a:ln>
                <a:noFill/>
              </a:ln>
              <a:solidFill>
                <a:srgbClr val="000000"/>
              </a:solidFill>
              <a:effectLst/>
              <a:uLnTx/>
              <a:uFillTx/>
              <a:latin typeface="Century Gothic" panose="020B0502020202020204" pitchFamily="34" charset="0"/>
              <a:ea typeface="+mj-ea"/>
              <a:cs typeface="Arial"/>
              <a:sym typeface="Arial" panose="020B0604020202020204" pitchFamily="34" charset="0"/>
            </a:endParaRPr>
          </a:p>
          <a:p>
            <a:pPr marL="204111" marR="0" lvl="0" indent="-204111" algn="just" defTabSz="778424" rtl="0" eaLnBrk="0" fontAlgn="base" latinLnBrk="0" hangingPunct="0">
              <a:lnSpc>
                <a:spcPct val="100000"/>
              </a:lnSpc>
              <a:spcBef>
                <a:spcPct val="0"/>
              </a:spcBef>
              <a:spcAft>
                <a:spcPct val="0"/>
              </a:spcAft>
              <a:buClr>
                <a:srgbClr val="000000"/>
              </a:buClr>
              <a:buSzTx/>
              <a:buFont typeface="Arial" panose="020B0604020202020204" pitchFamily="34" charset="0"/>
              <a:buChar char="•"/>
              <a:tabLst>
                <a:tab pos="234630" algn="l"/>
              </a:tabLst>
              <a:defRPr/>
            </a:pPr>
            <a:r>
              <a:rPr kumimoji="0" lang="en-GB" sz="1200" b="0" i="0" u="none" strike="noStrike" kern="0" cap="none" spc="0" normalizeH="0" baseline="0" noProof="0" dirty="0">
                <a:ln>
                  <a:noFill/>
                </a:ln>
                <a:solidFill>
                  <a:srgbClr val="000000"/>
                </a:solidFill>
                <a:effectLst/>
                <a:uLnTx/>
                <a:uFillTx/>
                <a:latin typeface="Century Gothic" panose="020B0502020202020204" pitchFamily="34" charset="0"/>
                <a:ea typeface="+mj-ea"/>
                <a:cs typeface="Arial"/>
                <a:sym typeface="Arial" panose="020B0604020202020204" pitchFamily="34" charset="0"/>
              </a:rPr>
              <a:t>Remittances to FAAC will be depressed down to about N50Billion/Month as NNPC recovers about N70Billion/Month shortfall from the Federation</a:t>
            </a:r>
          </a:p>
        </p:txBody>
      </p:sp>
      <p:sp>
        <p:nvSpPr>
          <p:cNvPr id="11" name="Rectangle 10">
            <a:extLst>
              <a:ext uri="{FF2B5EF4-FFF2-40B4-BE49-F238E27FC236}">
                <a16:creationId xmlns:a16="http://schemas.microsoft.com/office/drawing/2014/main" id="{76B1DF17-8FA5-46DD-B177-698B5FF56DE1}"/>
              </a:ext>
            </a:extLst>
          </p:cNvPr>
          <p:cNvSpPr/>
          <p:nvPr/>
        </p:nvSpPr>
        <p:spPr>
          <a:xfrm>
            <a:off x="1142999" y="1239479"/>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F6D80F01-FAC9-4457-8967-1282BCEF8221}"/>
              </a:ext>
            </a:extLst>
          </p:cNvPr>
          <p:cNvSpPr/>
          <p:nvPr/>
        </p:nvSpPr>
        <p:spPr>
          <a:xfrm>
            <a:off x="1752599" y="1239479"/>
            <a:ext cx="94680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55FCD51B-CBC5-4ABE-86BD-6C1230F6563A}"/>
              </a:ext>
            </a:extLst>
          </p:cNvPr>
          <p:cNvSpPr txBox="1"/>
          <p:nvPr/>
        </p:nvSpPr>
        <p:spPr>
          <a:xfrm>
            <a:off x="1142999" y="1208256"/>
            <a:ext cx="539552" cy="276999"/>
          </a:xfrm>
          <a:prstGeom prst="rect">
            <a:avLst/>
          </a:prstGeom>
          <a:noFill/>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1CDE2B-A08C-4151-9DF6-B88A1BF68FF4}" type="slidenum">
              <a:rPr kumimoji="0" lang="en-GB" sz="1200" b="1" i="0" u="none" strike="noStrike" kern="1200" cap="none" spc="0" normalizeH="0" baseline="0" noProof="0">
                <a:ln>
                  <a:noFill/>
                </a:ln>
                <a:solidFill>
                  <a:srgbClr val="000000"/>
                </a:solidFill>
                <a:effectLst/>
                <a:uLnTx/>
                <a:uFillTx/>
                <a:latin typeface="Arial Black"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GB" sz="1200" b="1" i="0" u="none" strike="noStrike" kern="1200" cap="none" spc="0" normalizeH="0" baseline="0" noProof="0" dirty="0">
              <a:ln>
                <a:noFill/>
              </a:ln>
              <a:solidFill>
                <a:srgbClr val="000000"/>
              </a:solidFill>
              <a:effectLst/>
              <a:uLnTx/>
              <a:uFillTx/>
              <a:latin typeface="Arial Black" pitchFamily="34" charset="0"/>
              <a:ea typeface="+mn-ea"/>
              <a:cs typeface="+mn-cs"/>
            </a:endParaRPr>
          </a:p>
        </p:txBody>
      </p:sp>
      <p:sp>
        <p:nvSpPr>
          <p:cNvPr id="14" name="Rectangle 13">
            <a:extLst>
              <a:ext uri="{FF2B5EF4-FFF2-40B4-BE49-F238E27FC236}">
                <a16:creationId xmlns:a16="http://schemas.microsoft.com/office/drawing/2014/main" id="{9F2DEE2C-9DC7-485C-83CC-E930FDFE86D6}"/>
              </a:ext>
            </a:extLst>
          </p:cNvPr>
          <p:cNvSpPr/>
          <p:nvPr/>
        </p:nvSpPr>
        <p:spPr>
          <a:xfrm rot="10800000">
            <a:off x="985394" y="5468380"/>
            <a:ext cx="9782755" cy="2289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3EA83B5-1FB6-4CA0-98BA-14CDC6E59A72}"/>
              </a:ext>
            </a:extLst>
          </p:cNvPr>
          <p:cNvSpPr/>
          <p:nvPr/>
        </p:nvSpPr>
        <p:spPr>
          <a:xfrm rot="10800000">
            <a:off x="10793731" y="5466116"/>
            <a:ext cx="58674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F9137383-34A7-4A11-A3D0-EFCEE4629499}"/>
              </a:ext>
            </a:extLst>
          </p:cNvPr>
          <p:cNvSpPr txBox="1"/>
          <p:nvPr/>
        </p:nvSpPr>
        <p:spPr>
          <a:xfrm>
            <a:off x="10787272" y="5444620"/>
            <a:ext cx="593507" cy="276999"/>
          </a:xfrm>
          <a:prstGeom prst="rect">
            <a:avLst/>
          </a:prstGeom>
          <a:noFill/>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1CDE2B-A08C-4151-9DF6-B88A1BF68FF4}" type="slidenum">
              <a:rPr kumimoji="0" lang="en-GB" sz="1200" b="1" i="0" u="none" strike="noStrike" kern="1200" cap="none" spc="0" normalizeH="0" baseline="0" noProof="0">
                <a:ln>
                  <a:noFill/>
                </a:ln>
                <a:solidFill>
                  <a:prstClr val="black"/>
                </a:solidFill>
                <a:effectLst/>
                <a:uLnTx/>
                <a:uFillTx/>
                <a:latin typeface="Arial Black"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GB" sz="1200" b="1" i="0" u="none" strike="noStrike" kern="1200" cap="none" spc="0" normalizeH="0" baseline="0" noProof="0" dirty="0">
              <a:ln>
                <a:noFill/>
              </a:ln>
              <a:solidFill>
                <a:prstClr val="black"/>
              </a:solidFill>
              <a:effectLst/>
              <a:uLnTx/>
              <a:uFillTx/>
              <a:latin typeface="Arial Black" pitchFamily="34" charset="0"/>
              <a:ea typeface="+mn-ea"/>
              <a:cs typeface="+mn-cs"/>
            </a:endParaRPr>
          </a:p>
        </p:txBody>
      </p:sp>
      <p:pic>
        <p:nvPicPr>
          <p:cNvPr id="2" name="Picture 1">
            <a:extLst>
              <a:ext uri="{FF2B5EF4-FFF2-40B4-BE49-F238E27FC236}">
                <a16:creationId xmlns:a16="http://schemas.microsoft.com/office/drawing/2014/main" id="{3015E1DA-94F3-48F6-984D-A4CEAADD4DC8}"/>
              </a:ext>
            </a:extLst>
          </p:cNvPr>
          <p:cNvPicPr>
            <a:picLocks noChangeAspect="1"/>
          </p:cNvPicPr>
          <p:nvPr/>
        </p:nvPicPr>
        <p:blipFill>
          <a:blip r:embed="rId7"/>
          <a:stretch>
            <a:fillRect/>
          </a:stretch>
        </p:blipFill>
        <p:spPr>
          <a:xfrm>
            <a:off x="1440169" y="1759353"/>
            <a:ext cx="9272265" cy="3480564"/>
          </a:xfrm>
          <a:prstGeom prst="rect">
            <a:avLst/>
          </a:prstGeom>
        </p:spPr>
      </p:pic>
    </p:spTree>
    <p:extLst>
      <p:ext uri="{BB962C8B-B14F-4D97-AF65-F5344CB8AC3E}">
        <p14:creationId xmlns:p14="http://schemas.microsoft.com/office/powerpoint/2010/main" val="931275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219198" y="1250369"/>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380771" y="1615355"/>
            <a:ext cx="9257693" cy="4215094"/>
          </a:xfrm>
        </p:spPr>
        <p:txBody>
          <a:bodyPr>
            <a:noAutofit/>
          </a:bodyPr>
          <a:lstStyle/>
          <a:p>
            <a:pPr marL="801688" indent="-514350" algn="just">
              <a:buFont typeface="+mj-lt"/>
              <a:buAutoNum type="romanLcPeriod" startAt="3"/>
            </a:pPr>
            <a:r>
              <a:rPr lang="en-US" sz="2000" dirty="0">
                <a:effectLst/>
                <a:ea typeface="Calibri" panose="020F0502020204030204" pitchFamily="34" charset="0"/>
                <a:cs typeface="Times New Roman" panose="02020603050405020304" pitchFamily="18" charset="0"/>
              </a:rPr>
              <a:t>Remittances to FAAC would continue to shrink as NNPC recovers shortfall from the Federation as a result of crude oil price recovery without commensurate increase in PMS retail price.  The projected monthly shortfall due to PMS price differentials at CBN subsidized FX window of N394/USD is N70 billion, while the projected shortfall due to PMS price differentials at market driven forex rate at N480/USD is N100billion. According to BusinessDay, we spent N7 billion daily on PMS subsidy.</a:t>
            </a:r>
            <a:endParaRPr lang="en-US" sz="2000" dirty="0">
              <a:ea typeface="Calibri" panose="020F0502020204030204" pitchFamily="34" charset="0"/>
              <a:cs typeface="Times New Roman" panose="02020603050405020304" pitchFamily="18" charset="0"/>
            </a:endParaRPr>
          </a:p>
          <a:p>
            <a:pPr marL="801688" indent="-514350" algn="just">
              <a:lnSpc>
                <a:spcPct val="100000"/>
              </a:lnSpc>
              <a:buFont typeface="+mj-lt"/>
              <a:buAutoNum type="romanLcPeriod" startAt="3"/>
            </a:pPr>
            <a:endParaRPr lang="en-US" sz="1050" dirty="0">
              <a:effectLst/>
              <a:ea typeface="Calibri" panose="020F0502020204030204" pitchFamily="34" charset="0"/>
              <a:cs typeface="Times New Roman" panose="02020603050405020304" pitchFamily="18" charset="0"/>
            </a:endParaRPr>
          </a:p>
          <a:p>
            <a:pPr marL="801688" indent="-514350" algn="just">
              <a:buFont typeface="+mj-lt"/>
              <a:buAutoNum type="romanLcPeriod" startAt="3"/>
            </a:pPr>
            <a:r>
              <a:rPr lang="en-US" sz="2000" dirty="0">
                <a:effectLst/>
                <a:ea typeface="Calibri" panose="020F0502020204030204" pitchFamily="34" charset="0"/>
                <a:cs typeface="Times New Roman" panose="02020603050405020304" pitchFamily="18" charset="0"/>
              </a:rPr>
              <a:t>The analysis of average monthly PMS consumption by States showed that 1/3 of the Nation accounts for over 65% consumption of PMS.  The analysis showed that the following States of Lagos, Oyo, Ogun, Abuja, Delta, Kano, </a:t>
            </a:r>
            <a:r>
              <a:rPr lang="en-US" sz="2000" dirty="0" err="1">
                <a:effectLst/>
                <a:ea typeface="Calibri" panose="020F0502020204030204" pitchFamily="34" charset="0"/>
                <a:cs typeface="Times New Roman" panose="02020603050405020304" pitchFamily="18" charset="0"/>
              </a:rPr>
              <a:t>Kwara</a:t>
            </a:r>
            <a:r>
              <a:rPr lang="en-US" sz="2000" dirty="0">
                <a:effectLst/>
                <a:ea typeface="Calibri" panose="020F0502020204030204" pitchFamily="34" charset="0"/>
                <a:cs typeface="Times New Roman" panose="02020603050405020304" pitchFamily="18" charset="0"/>
              </a:rPr>
              <a:t>, Edo, Rivers, Kaduna, Kebbi and Adamawa accounted for 65% of PMS consumption in the Country. Most States with high PMS consumption either have borders with neighbouring countries or are in close proximity, this has been an avenue for smugglers to benefit from profitable arbitrage opportunities. </a:t>
            </a:r>
            <a:endParaRPr lang="en-GB" sz="2000" b="1" dirty="0">
              <a:cs typeface="Arial" pitchFamily="34" charset="0"/>
            </a:endParaRPr>
          </a:p>
        </p:txBody>
      </p:sp>
      <p:sp>
        <p:nvSpPr>
          <p:cNvPr id="5" name="Rectangle 4"/>
          <p:cNvSpPr/>
          <p:nvPr/>
        </p:nvSpPr>
        <p:spPr>
          <a:xfrm>
            <a:off x="1828798" y="1250369"/>
            <a:ext cx="91800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rot="10800000">
            <a:off x="1380771" y="5868888"/>
            <a:ext cx="89280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219198" y="1219146"/>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23</a:t>
            </a:fld>
            <a:endParaRPr lang="en-GB" sz="1200" b="1" dirty="0">
              <a:latin typeface="Arial Black" pitchFamily="34" charset="0"/>
            </a:endParaRPr>
          </a:p>
        </p:txBody>
      </p:sp>
      <p:sp>
        <p:nvSpPr>
          <p:cNvPr id="21" name="Rectangle 20"/>
          <p:cNvSpPr/>
          <p:nvPr/>
        </p:nvSpPr>
        <p:spPr>
          <a:xfrm rot="10800000">
            <a:off x="10384971" y="5868888"/>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0378819" y="5847392"/>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23</a:t>
            </a:fld>
            <a:endParaRPr lang="en-GB" sz="1200" b="1" dirty="0">
              <a:latin typeface="Arial Black" pitchFamily="34" charset="0"/>
            </a:endParaRPr>
          </a:p>
        </p:txBody>
      </p:sp>
      <p:sp>
        <p:nvSpPr>
          <p:cNvPr id="9" name="Rectangle 8">
            <a:extLst>
              <a:ext uri="{FF2B5EF4-FFF2-40B4-BE49-F238E27FC236}">
                <a16:creationId xmlns:a16="http://schemas.microsoft.com/office/drawing/2014/main" id="{CE60C6F6-15F2-4E9B-A5E5-F81E293FBACD}"/>
              </a:ext>
            </a:extLst>
          </p:cNvPr>
          <p:cNvSpPr/>
          <p:nvPr/>
        </p:nvSpPr>
        <p:spPr>
          <a:xfrm>
            <a:off x="1219198" y="838038"/>
            <a:ext cx="915015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just" fontAlgn="base">
              <a:spcBef>
                <a:spcPct val="0"/>
              </a:spcBef>
              <a:spcAft>
                <a:spcPct val="0"/>
              </a:spcAft>
              <a:buClr>
                <a:srgbClr val="000000"/>
              </a:buClr>
              <a:buFont typeface="Arial" panose="020B0604020202020204" pitchFamily="34" charset="0"/>
            </a:pPr>
            <a:r>
              <a:rPr lang="en-GB" sz="2400" b="1" dirty="0">
                <a:latin typeface="Calibri" panose="020F0502020204030204" pitchFamily="34" charset="0"/>
                <a:cs typeface="Calibri" panose="020F0502020204030204" pitchFamily="34" charset="0"/>
                <a:sym typeface="Arial" panose="020B0604020202020204" pitchFamily="34" charset="0"/>
              </a:rPr>
              <a:t>Nigeria National Petroleum Corporation </a:t>
            </a:r>
            <a:r>
              <a:rPr lang="en-US" sz="2400" b="1" dirty="0">
                <a:latin typeface="Calibri" panose="020F0502020204030204" pitchFamily="34" charset="0"/>
                <a:cs typeface="Calibri" panose="020F0502020204030204" pitchFamily="34" charset="0"/>
                <a:sym typeface="Arial" panose="020B0604020202020204" pitchFamily="34" charset="0"/>
              </a:rPr>
              <a:t>Presentation - 3</a:t>
            </a:r>
          </a:p>
        </p:txBody>
      </p:sp>
    </p:spTree>
    <p:extLst>
      <p:ext uri="{BB962C8B-B14F-4D97-AF65-F5344CB8AC3E}">
        <p14:creationId xmlns:p14="http://schemas.microsoft.com/office/powerpoint/2010/main" val="3689250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146374" y="1387514"/>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451174" y="1986937"/>
            <a:ext cx="9144000" cy="3483549"/>
          </a:xfrm>
        </p:spPr>
        <p:txBody>
          <a:bodyPr>
            <a:noAutofit/>
          </a:bodyPr>
          <a:lstStyle/>
          <a:p>
            <a:pPr marL="801688" indent="-514350" algn="just">
              <a:buFont typeface="+mj-lt"/>
              <a:buAutoNum type="romanLcPeriod" startAt="5"/>
            </a:pPr>
            <a:r>
              <a:rPr lang="en-US" sz="2400" dirty="0">
                <a:effectLst/>
                <a:ea typeface="Calibri" panose="020F0502020204030204" pitchFamily="34" charset="0"/>
                <a:cs typeface="Times New Roman" panose="02020603050405020304" pitchFamily="18" charset="0"/>
              </a:rPr>
              <a:t>Transportation and gas-based industries are critical economic development enablers that must be powered by our gas resource. Dual fuel system of transportation and the use of gas for the industrial sector holds great opportunity in Nigeria for driving sustainable economic development.</a:t>
            </a:r>
          </a:p>
          <a:p>
            <a:pPr marL="801688" indent="-514350" algn="just">
              <a:buAutoNum type="romanLcPeriod" startAt="5"/>
            </a:pPr>
            <a:r>
              <a:rPr lang="en-US" sz="2400" dirty="0">
                <a:ea typeface="Calibri" panose="020F0502020204030204" pitchFamily="34" charset="0"/>
                <a:cs typeface="Times New Roman" panose="02020603050405020304" pitchFamily="18" charset="0"/>
              </a:rPr>
              <a:t>In adopting gas-based alternatives to PMS, the Autogas penetration will primarily focus initially on the commercial transport segment, including big urban metros, interstate travels including the conversion of State mass transits and national deployment across LGAs.</a:t>
            </a:r>
            <a:endParaRPr lang="en-US" sz="2400" dirty="0">
              <a:effectLst/>
              <a:ea typeface="Calibri" panose="020F0502020204030204" pitchFamily="34" charset="0"/>
              <a:cs typeface="Times New Roman" panose="02020603050405020304" pitchFamily="18" charset="0"/>
            </a:endParaRPr>
          </a:p>
        </p:txBody>
      </p:sp>
      <p:sp>
        <p:nvSpPr>
          <p:cNvPr id="5" name="Rectangle 4"/>
          <p:cNvSpPr/>
          <p:nvPr/>
        </p:nvSpPr>
        <p:spPr>
          <a:xfrm>
            <a:off x="1755974" y="1387514"/>
            <a:ext cx="93240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rot="10800000">
            <a:off x="1541174" y="5757751"/>
            <a:ext cx="89640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1146374" y="1356291"/>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24</a:t>
            </a:fld>
            <a:endParaRPr lang="en-GB" sz="1200" b="1" dirty="0">
              <a:latin typeface="Arial Black" pitchFamily="34" charset="0"/>
            </a:endParaRPr>
          </a:p>
        </p:txBody>
      </p:sp>
      <p:sp>
        <p:nvSpPr>
          <p:cNvPr id="21" name="Rectangle 20"/>
          <p:cNvSpPr/>
          <p:nvPr/>
        </p:nvSpPr>
        <p:spPr>
          <a:xfrm rot="10800000">
            <a:off x="10581374" y="5757751"/>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0575222" y="5736255"/>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24</a:t>
            </a:fld>
            <a:endParaRPr lang="en-GB" sz="1200" b="1" dirty="0">
              <a:latin typeface="Arial Black" pitchFamily="34" charset="0"/>
            </a:endParaRPr>
          </a:p>
        </p:txBody>
      </p:sp>
      <p:sp>
        <p:nvSpPr>
          <p:cNvPr id="9" name="Rectangle 8">
            <a:extLst>
              <a:ext uri="{FF2B5EF4-FFF2-40B4-BE49-F238E27FC236}">
                <a16:creationId xmlns:a16="http://schemas.microsoft.com/office/drawing/2014/main" id="{CE60C6F6-15F2-4E9B-A5E5-F81E293FBACD}"/>
              </a:ext>
            </a:extLst>
          </p:cNvPr>
          <p:cNvSpPr/>
          <p:nvPr/>
        </p:nvSpPr>
        <p:spPr>
          <a:xfrm>
            <a:off x="1140222" y="866249"/>
            <a:ext cx="915015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just" fontAlgn="base">
              <a:spcBef>
                <a:spcPct val="0"/>
              </a:spcBef>
              <a:spcAft>
                <a:spcPct val="0"/>
              </a:spcAft>
              <a:buClr>
                <a:srgbClr val="000000"/>
              </a:buClr>
              <a:buFont typeface="Arial" panose="020B0604020202020204" pitchFamily="34" charset="0"/>
            </a:pPr>
            <a:r>
              <a:rPr lang="en-GB" sz="2200" b="1" dirty="0">
                <a:latin typeface="Calibri" panose="020F0502020204030204" pitchFamily="34" charset="0"/>
                <a:cs typeface="Calibri" panose="020F0502020204030204" pitchFamily="34" charset="0"/>
                <a:sym typeface="Arial" panose="020B0604020202020204" pitchFamily="34" charset="0"/>
              </a:rPr>
              <a:t>Department of Petroleum Resources </a:t>
            </a:r>
            <a:r>
              <a:rPr lang="en-US" sz="2200" b="1" dirty="0">
                <a:latin typeface="Calibri" panose="020F0502020204030204" pitchFamily="34" charset="0"/>
                <a:cs typeface="Calibri" panose="020F0502020204030204" pitchFamily="34" charset="0"/>
                <a:sym typeface="Arial" panose="020B0604020202020204" pitchFamily="34" charset="0"/>
              </a:rPr>
              <a:t>Presentation -1</a:t>
            </a:r>
          </a:p>
        </p:txBody>
      </p:sp>
    </p:spTree>
    <p:extLst>
      <p:ext uri="{BB962C8B-B14F-4D97-AF65-F5344CB8AC3E}">
        <p14:creationId xmlns:p14="http://schemas.microsoft.com/office/powerpoint/2010/main" val="3717805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24000" y="1043542"/>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451174" y="1475726"/>
            <a:ext cx="9144000" cy="4636603"/>
          </a:xfrm>
        </p:spPr>
        <p:txBody>
          <a:bodyPr>
            <a:noAutofit/>
          </a:bodyPr>
          <a:lstStyle/>
          <a:p>
            <a:pPr marL="801688" indent="-514350" algn="just">
              <a:buFont typeface="+mj-lt"/>
              <a:buAutoNum type="romanLcPeriod" startAt="7"/>
            </a:pPr>
            <a:r>
              <a:rPr lang="en-US" sz="2200" dirty="0">
                <a:effectLst/>
                <a:ea typeface="Calibri" panose="020F0502020204030204" pitchFamily="34" charset="0"/>
                <a:cs typeface="Times New Roman" panose="02020603050405020304" pitchFamily="18" charset="0"/>
              </a:rPr>
              <a:t>The committee agreed that CNG is more efficient compared to PMS or LPG. Noting that CNG efficiency/km and cost/</a:t>
            </a:r>
            <a:r>
              <a:rPr lang="en-US" sz="2200" dirty="0" err="1">
                <a:effectLst/>
                <a:ea typeface="Calibri" panose="020F0502020204030204" pitchFamily="34" charset="0"/>
                <a:cs typeface="Times New Roman" panose="02020603050405020304" pitchFamily="18" charset="0"/>
              </a:rPr>
              <a:t>litre</a:t>
            </a:r>
            <a:r>
              <a:rPr lang="en-US" sz="2200" dirty="0">
                <a:effectLst/>
                <a:ea typeface="Calibri" panose="020F0502020204030204" pitchFamily="34" charset="0"/>
                <a:cs typeface="Times New Roman" panose="02020603050405020304" pitchFamily="18" charset="0"/>
              </a:rPr>
              <a:t> delivers &gt;33% efficiency factor compared to LPG. Unlike CNG, LPG’s use as a transportation fuel will impact price and availability of LPG for domestic use, and LPG requirements will have to be supplemented with imports to meet domestic demand and this will have an adverse effect on foreign exchange liquidity.</a:t>
            </a:r>
          </a:p>
          <a:p>
            <a:pPr marL="801688" indent="-514350" algn="just">
              <a:buAutoNum type="romanLcPeriod" startAt="7"/>
            </a:pPr>
            <a:r>
              <a:rPr lang="en-US" sz="2200" dirty="0">
                <a:ea typeface="Calibri" panose="020F0502020204030204" pitchFamily="34" charset="0"/>
                <a:cs typeface="Times New Roman" panose="02020603050405020304" pitchFamily="18" charset="0"/>
              </a:rPr>
              <a:t>The Gas Expansion Framework includes regulatory enablement, extensive sensitization and energy availability. Its focus on Gas Based Industries will be to ensure improved gas availability through enhanced DSO administration, enhanced gas transportation regime by implementing the NGTNC and enabling the use of virtual pipelines and by the creation of business and investment opportunities through improved regulatory instruments and enhanced business support. </a:t>
            </a:r>
            <a:endParaRPr lang="en-US" sz="2200" dirty="0">
              <a:effectLst/>
              <a:ea typeface="Calibri" panose="020F0502020204030204" pitchFamily="34" charset="0"/>
              <a:cs typeface="Times New Roman" panose="02020603050405020304" pitchFamily="18" charset="0"/>
            </a:endParaRPr>
          </a:p>
        </p:txBody>
      </p:sp>
      <p:sp>
        <p:nvSpPr>
          <p:cNvPr id="5" name="Rectangle 4"/>
          <p:cNvSpPr/>
          <p:nvPr/>
        </p:nvSpPr>
        <p:spPr>
          <a:xfrm>
            <a:off x="2133600" y="1043542"/>
            <a:ext cx="85344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10800000">
            <a:off x="1524000" y="6075714"/>
            <a:ext cx="85344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524000" y="1012319"/>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25</a:t>
            </a:fld>
            <a:endParaRPr lang="en-GB" sz="1200" b="1" dirty="0">
              <a:latin typeface="Arial Black" pitchFamily="34" charset="0"/>
            </a:endParaRPr>
          </a:p>
        </p:txBody>
      </p:sp>
      <p:sp>
        <p:nvSpPr>
          <p:cNvPr id="21" name="Rectangle 20"/>
          <p:cNvSpPr/>
          <p:nvPr/>
        </p:nvSpPr>
        <p:spPr>
          <a:xfrm rot="10800000">
            <a:off x="10134600" y="6075714"/>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0128448" y="6054218"/>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25</a:t>
            </a:fld>
            <a:endParaRPr lang="en-GB" sz="1200" b="1" dirty="0">
              <a:latin typeface="Arial Black" pitchFamily="34" charset="0"/>
            </a:endParaRPr>
          </a:p>
        </p:txBody>
      </p:sp>
      <p:sp>
        <p:nvSpPr>
          <p:cNvPr id="9" name="Rectangle 8">
            <a:extLst>
              <a:ext uri="{FF2B5EF4-FFF2-40B4-BE49-F238E27FC236}">
                <a16:creationId xmlns:a16="http://schemas.microsoft.com/office/drawing/2014/main" id="{CE60C6F6-15F2-4E9B-A5E5-F81E293FBACD}"/>
              </a:ext>
            </a:extLst>
          </p:cNvPr>
          <p:cNvSpPr/>
          <p:nvPr/>
        </p:nvSpPr>
        <p:spPr>
          <a:xfrm>
            <a:off x="1342316" y="605896"/>
            <a:ext cx="915015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just" fontAlgn="base">
              <a:spcBef>
                <a:spcPct val="0"/>
              </a:spcBef>
              <a:spcAft>
                <a:spcPct val="0"/>
              </a:spcAft>
              <a:buClr>
                <a:srgbClr val="000000"/>
              </a:buClr>
              <a:buFont typeface="Arial" panose="020B0604020202020204" pitchFamily="34" charset="0"/>
            </a:pPr>
            <a:r>
              <a:rPr lang="en-GB" sz="2200" b="1" dirty="0">
                <a:latin typeface="Calibri" panose="020F0502020204030204" pitchFamily="34" charset="0"/>
                <a:cs typeface="Calibri" panose="020F0502020204030204" pitchFamily="34" charset="0"/>
              </a:rPr>
              <a:t>Department of Petroleum Resources </a:t>
            </a:r>
            <a:r>
              <a:rPr lang="en-US" sz="2200" b="1" dirty="0">
                <a:latin typeface="Calibri" panose="020F0502020204030204" pitchFamily="34" charset="0"/>
                <a:cs typeface="Calibri" panose="020F0502020204030204" pitchFamily="34" charset="0"/>
              </a:rPr>
              <a:t>Presentation -2</a:t>
            </a:r>
          </a:p>
        </p:txBody>
      </p:sp>
    </p:spTree>
    <p:extLst>
      <p:ext uri="{BB962C8B-B14F-4D97-AF65-F5344CB8AC3E}">
        <p14:creationId xmlns:p14="http://schemas.microsoft.com/office/powerpoint/2010/main" val="61273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447800" y="1794655"/>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429404" y="2179121"/>
            <a:ext cx="9144000" cy="2163010"/>
          </a:xfrm>
        </p:spPr>
        <p:txBody>
          <a:bodyPr>
            <a:noAutofit/>
          </a:bodyPr>
          <a:lstStyle/>
          <a:p>
            <a:pPr marL="801688" indent="-514350" algn="just">
              <a:buFont typeface="+mj-lt"/>
              <a:buAutoNum type="romanLcPeriod" startAt="9"/>
            </a:pPr>
            <a:r>
              <a:rPr lang="en-US" sz="2400" dirty="0">
                <a:effectLst/>
                <a:ea typeface="Calibri" panose="020F0502020204030204" pitchFamily="34" charset="0"/>
                <a:cs typeface="Times New Roman" panose="02020603050405020304" pitchFamily="18" charset="0"/>
              </a:rPr>
              <a:t>DPR has approved licenses for the construction of 9,000 Autogas infrastructure across the country, and over 30,000 vehicles are currently running on dual fuel coupled with the commencement of in-country production of dual fuel vehicles. Plans are underway to supply about 1 million conversion kits to support easier switching from PMS to Autogas</a:t>
            </a:r>
          </a:p>
          <a:p>
            <a:pPr marL="801688" indent="-514350" algn="just">
              <a:buAutoNum type="romanLcPeriod" startAt="9"/>
            </a:pPr>
            <a:endParaRPr lang="en-US" sz="2400" dirty="0">
              <a:effectLst/>
              <a:ea typeface="Calibri" panose="020F0502020204030204" pitchFamily="34" charset="0"/>
              <a:cs typeface="Times New Roman" panose="02020603050405020304" pitchFamily="18" charset="0"/>
            </a:endParaRPr>
          </a:p>
        </p:txBody>
      </p:sp>
      <p:sp>
        <p:nvSpPr>
          <p:cNvPr id="5" name="Rectangle 4"/>
          <p:cNvSpPr/>
          <p:nvPr/>
        </p:nvSpPr>
        <p:spPr>
          <a:xfrm>
            <a:off x="2057400" y="1794655"/>
            <a:ext cx="85344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10800000">
            <a:off x="1502230" y="4649689"/>
            <a:ext cx="85344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447800" y="1763432"/>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26</a:t>
            </a:fld>
            <a:endParaRPr lang="en-GB" sz="1200" b="1" dirty="0">
              <a:latin typeface="Arial Black" pitchFamily="34" charset="0"/>
            </a:endParaRPr>
          </a:p>
        </p:txBody>
      </p:sp>
      <p:sp>
        <p:nvSpPr>
          <p:cNvPr id="21" name="Rectangle 20"/>
          <p:cNvSpPr/>
          <p:nvPr/>
        </p:nvSpPr>
        <p:spPr>
          <a:xfrm rot="10800000">
            <a:off x="10112830" y="4649689"/>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0106678" y="4628193"/>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26</a:t>
            </a:fld>
            <a:endParaRPr lang="en-GB" sz="1200" b="1" dirty="0">
              <a:latin typeface="Arial Black" pitchFamily="34" charset="0"/>
            </a:endParaRPr>
          </a:p>
        </p:txBody>
      </p:sp>
      <p:sp>
        <p:nvSpPr>
          <p:cNvPr id="9" name="Rectangle 8">
            <a:extLst>
              <a:ext uri="{FF2B5EF4-FFF2-40B4-BE49-F238E27FC236}">
                <a16:creationId xmlns:a16="http://schemas.microsoft.com/office/drawing/2014/main" id="{CE60C6F6-15F2-4E9B-A5E5-F81E293FBACD}"/>
              </a:ext>
            </a:extLst>
          </p:cNvPr>
          <p:cNvSpPr/>
          <p:nvPr/>
        </p:nvSpPr>
        <p:spPr>
          <a:xfrm>
            <a:off x="1374974" y="1309089"/>
            <a:ext cx="915015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just" fontAlgn="base">
              <a:spcBef>
                <a:spcPct val="0"/>
              </a:spcBef>
              <a:spcAft>
                <a:spcPct val="0"/>
              </a:spcAft>
              <a:buClr>
                <a:srgbClr val="000000"/>
              </a:buClr>
              <a:buFont typeface="Arial" panose="020B0604020202020204" pitchFamily="34" charset="0"/>
            </a:pPr>
            <a:r>
              <a:rPr lang="en-GB" sz="2200" b="1" dirty="0">
                <a:latin typeface="Calibri" panose="020F0502020204030204" pitchFamily="34" charset="0"/>
                <a:cs typeface="Calibri" panose="020F0502020204030204" pitchFamily="34" charset="0"/>
              </a:rPr>
              <a:t>Department of Petroleum Resources </a:t>
            </a:r>
            <a:r>
              <a:rPr lang="en-US" sz="2200" b="1" dirty="0">
                <a:latin typeface="Calibri" panose="020F0502020204030204" pitchFamily="34" charset="0"/>
                <a:cs typeface="Calibri" panose="020F0502020204030204" pitchFamily="34" charset="0"/>
              </a:rPr>
              <a:t>Presentation -3</a:t>
            </a:r>
          </a:p>
        </p:txBody>
      </p:sp>
    </p:spTree>
    <p:extLst>
      <p:ext uri="{BB962C8B-B14F-4D97-AF65-F5344CB8AC3E}">
        <p14:creationId xmlns:p14="http://schemas.microsoft.com/office/powerpoint/2010/main" val="3890082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24000" y="1152398"/>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662438" y="1635848"/>
            <a:ext cx="8860971" cy="4375100"/>
          </a:xfrm>
        </p:spPr>
        <p:txBody>
          <a:bodyPr>
            <a:noAutofit/>
          </a:bodyPr>
          <a:lstStyle/>
          <a:p>
            <a:pPr marL="514350" indent="-514350" algn="just">
              <a:spcBef>
                <a:spcPts val="0"/>
              </a:spcBef>
              <a:buAutoNum type="romanLcPeriod"/>
            </a:pPr>
            <a:r>
              <a:rPr lang="en-US" sz="2200" dirty="0"/>
              <a:t>The Committee recommends immediate implementation of complete deregulation of the downstream sub sector of the industry, and to adopt a PMS pricing structure that addresses regional arbitrage and smuggling of PMS and also provides additional revenue to the Federation Account.</a:t>
            </a:r>
          </a:p>
          <a:p>
            <a:pPr marL="514350" indent="-514350" algn="just">
              <a:buAutoNum type="romanLcPeriod"/>
            </a:pPr>
            <a:endParaRPr lang="en-US" sz="1200" dirty="0"/>
          </a:p>
          <a:p>
            <a:pPr marL="514350" indent="-514350" algn="just">
              <a:spcBef>
                <a:spcPts val="0"/>
              </a:spcBef>
              <a:buAutoNum type="romanLcPeriod"/>
            </a:pPr>
            <a:r>
              <a:rPr lang="en-US" sz="2200" dirty="0"/>
              <a:t>The Committee recommends PMS pump price increment from the current N162/</a:t>
            </a:r>
            <a:r>
              <a:rPr lang="en-US" sz="2200" dirty="0" err="1"/>
              <a:t>Litre</a:t>
            </a:r>
            <a:r>
              <a:rPr lang="en-US" sz="2200" dirty="0"/>
              <a:t> as follows: </a:t>
            </a:r>
          </a:p>
          <a:p>
            <a:pPr marL="1436688" algn="just">
              <a:buFontTx/>
              <a:buChar char="-"/>
            </a:pPr>
            <a:r>
              <a:rPr lang="en-US" sz="2200" dirty="0"/>
              <a:t>N408.5/</a:t>
            </a:r>
            <a:r>
              <a:rPr lang="en-US" sz="2200" dirty="0" err="1"/>
              <a:t>Litre</a:t>
            </a:r>
            <a:r>
              <a:rPr lang="en-US" sz="2200" dirty="0"/>
              <a:t> (negotiation price with </a:t>
            </a:r>
            <a:r>
              <a:rPr lang="en-US" sz="2200" dirty="0" err="1"/>
              <a:t>Organised</a:t>
            </a:r>
            <a:r>
              <a:rPr lang="en-US" sz="2200" dirty="0"/>
              <a:t> </a:t>
            </a:r>
            <a:r>
              <a:rPr lang="en-US" sz="2200" dirty="0" err="1"/>
              <a:t>Labour</a:t>
            </a:r>
            <a:r>
              <a:rPr lang="en-US" sz="2200" dirty="0"/>
              <a:t> Unions)</a:t>
            </a:r>
          </a:p>
          <a:p>
            <a:pPr marL="1436688" algn="just">
              <a:buFontTx/>
              <a:buChar char="-"/>
            </a:pPr>
            <a:r>
              <a:rPr lang="en-US" sz="2200" dirty="0"/>
              <a:t>N380/</a:t>
            </a:r>
            <a:r>
              <a:rPr lang="en-US" sz="2200" dirty="0" err="1"/>
              <a:t>Litre</a:t>
            </a:r>
            <a:r>
              <a:rPr lang="en-US" sz="2200" dirty="0"/>
              <a:t> (Settlement Price with </a:t>
            </a:r>
            <a:r>
              <a:rPr lang="en-US" sz="2200" dirty="0" err="1"/>
              <a:t>Organised</a:t>
            </a:r>
            <a:r>
              <a:rPr lang="en-US" sz="2200" dirty="0"/>
              <a:t> </a:t>
            </a:r>
            <a:r>
              <a:rPr lang="en-US" sz="2200" dirty="0" err="1"/>
              <a:t>Labour</a:t>
            </a:r>
            <a:r>
              <a:rPr lang="en-US" sz="2200" dirty="0"/>
              <a:t> Unions)</a:t>
            </a:r>
          </a:p>
          <a:p>
            <a:pPr marL="0" indent="0" algn="just">
              <a:buNone/>
            </a:pPr>
            <a:endParaRPr lang="en-US" sz="1100" dirty="0"/>
          </a:p>
          <a:p>
            <a:pPr marL="0" indent="0" algn="just">
              <a:spcBef>
                <a:spcPts val="0"/>
              </a:spcBef>
              <a:buNone/>
            </a:pPr>
            <a:r>
              <a:rPr lang="en-US" sz="1600" dirty="0"/>
              <a:t>Average PMS price across most West Africa countries is N368/</a:t>
            </a:r>
            <a:r>
              <a:rPr lang="en-US" sz="1600" dirty="0" err="1"/>
              <a:t>litre</a:t>
            </a:r>
            <a:r>
              <a:rPr lang="en-US" sz="1600" dirty="0"/>
              <a:t> compared to Nigeria’s N162/</a:t>
            </a:r>
            <a:r>
              <a:rPr lang="en-US" sz="1600" dirty="0" err="1"/>
              <a:t>Litre</a:t>
            </a:r>
            <a:r>
              <a:rPr lang="en-US" sz="1600" dirty="0"/>
              <a:t>. This huge price differential (N206/</a:t>
            </a:r>
            <a:r>
              <a:rPr lang="en-US" sz="1600" dirty="0" err="1"/>
              <a:t>Litre</a:t>
            </a:r>
            <a:r>
              <a:rPr lang="en-US" sz="1600" dirty="0"/>
              <a:t>) within a sub-region has been the major incentive that drive the smuggling of Nigeria’s cheaper PMS to neighboring West African countries</a:t>
            </a:r>
          </a:p>
        </p:txBody>
      </p:sp>
      <p:sp>
        <p:nvSpPr>
          <p:cNvPr id="5" name="Rectangle 4"/>
          <p:cNvSpPr/>
          <p:nvPr/>
        </p:nvSpPr>
        <p:spPr>
          <a:xfrm>
            <a:off x="2133600" y="1152398"/>
            <a:ext cx="85344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 name="Rectangle 6"/>
          <p:cNvSpPr/>
          <p:nvPr/>
        </p:nvSpPr>
        <p:spPr>
          <a:xfrm rot="10800000">
            <a:off x="1488771" y="6053946"/>
            <a:ext cx="88200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1517848" y="681786"/>
            <a:ext cx="915015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just" fontAlgn="base">
              <a:spcBef>
                <a:spcPct val="0"/>
              </a:spcBef>
              <a:spcAft>
                <a:spcPct val="0"/>
              </a:spcAft>
              <a:buClr>
                <a:srgbClr val="000000"/>
              </a:buClr>
              <a:buFont typeface="Arial" panose="020B0604020202020204" pitchFamily="34" charset="0"/>
            </a:pPr>
            <a:r>
              <a:rPr lang="en-US" sz="2200" b="1" dirty="0">
                <a:latin typeface="Calibri" panose="020F0502020204030204" pitchFamily="34" charset="0"/>
                <a:cs typeface="Calibri" panose="020F0502020204030204" pitchFamily="34" charset="0"/>
              </a:rPr>
              <a:t>Recommendations - 1</a:t>
            </a:r>
          </a:p>
        </p:txBody>
      </p:sp>
      <p:sp>
        <p:nvSpPr>
          <p:cNvPr id="15" name="TextBox 14"/>
          <p:cNvSpPr txBox="1"/>
          <p:nvPr/>
        </p:nvSpPr>
        <p:spPr>
          <a:xfrm>
            <a:off x="1524000" y="1121175"/>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27</a:t>
            </a:fld>
            <a:endParaRPr lang="en-GB" sz="1200" b="1" dirty="0">
              <a:latin typeface="Arial Black" pitchFamily="34" charset="0"/>
            </a:endParaRPr>
          </a:p>
        </p:txBody>
      </p:sp>
      <p:sp>
        <p:nvSpPr>
          <p:cNvPr id="21" name="Rectangle 20"/>
          <p:cNvSpPr/>
          <p:nvPr/>
        </p:nvSpPr>
        <p:spPr>
          <a:xfrm rot="10800000">
            <a:off x="10384971" y="6053946"/>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0378819" y="6032450"/>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27</a:t>
            </a:fld>
            <a:endParaRPr lang="en-GB" sz="1200" b="1" dirty="0">
              <a:latin typeface="Arial Black" pitchFamily="34" charset="0"/>
            </a:endParaRPr>
          </a:p>
        </p:txBody>
      </p:sp>
    </p:spTree>
    <p:extLst>
      <p:ext uri="{BB962C8B-B14F-4D97-AF65-F5344CB8AC3E}">
        <p14:creationId xmlns:p14="http://schemas.microsoft.com/office/powerpoint/2010/main" val="47180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24000" y="1359228"/>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524000" y="1767720"/>
            <a:ext cx="9144000" cy="3851101"/>
          </a:xfrm>
        </p:spPr>
        <p:txBody>
          <a:bodyPr>
            <a:noAutofit/>
          </a:bodyPr>
          <a:lstStyle/>
          <a:p>
            <a:pPr marL="514350" indent="-514350" algn="just">
              <a:buAutoNum type="romanLcPeriod" startAt="3"/>
            </a:pPr>
            <a:r>
              <a:rPr lang="en-US" sz="2400" dirty="0"/>
              <a:t>If the above proposal is accepted, it is expected that about N1.3 trillion to N2.3 trillion would accrue to the Federation within a year based on a price of N346.3/</a:t>
            </a:r>
            <a:r>
              <a:rPr lang="en-US" sz="2400" dirty="0" err="1"/>
              <a:t>Litre</a:t>
            </a:r>
            <a:r>
              <a:rPr lang="en-US" sz="2400" dirty="0"/>
              <a:t> and consumption of 30million </a:t>
            </a:r>
            <a:r>
              <a:rPr lang="en-US" sz="2400" dirty="0" err="1"/>
              <a:t>litres</a:t>
            </a:r>
            <a:r>
              <a:rPr lang="en-US" sz="2400" dirty="0"/>
              <a:t> per day and N346.2/</a:t>
            </a:r>
            <a:r>
              <a:rPr lang="en-US" sz="2400" dirty="0" err="1"/>
              <a:t>Litre</a:t>
            </a:r>
            <a:r>
              <a:rPr lang="en-US" sz="2400" dirty="0"/>
              <a:t> or at consumption rate of 60million </a:t>
            </a:r>
            <a:r>
              <a:rPr lang="en-US" sz="2400" dirty="0" err="1"/>
              <a:t>litres</a:t>
            </a:r>
            <a:r>
              <a:rPr lang="en-US" sz="2400" dirty="0"/>
              <a:t> per day</a:t>
            </a:r>
          </a:p>
          <a:p>
            <a:pPr marL="514350" indent="-514350" algn="just">
              <a:buAutoNum type="romanLcPeriod" startAt="3"/>
            </a:pPr>
            <a:r>
              <a:rPr lang="en-US" sz="2400" dirty="0"/>
              <a:t>A portion of the additional windfall should be set aside to finance the conversion of mass transit vehicles to CNG/LGP and pay for the installation of conversion outlets in as many Petrol fuel stations across the country. It is envisaged that a timeline of 3 to 6 months is required to implement the Autogas conversion. However, the impact will be felt substantially within 6 to 12 months.</a:t>
            </a:r>
          </a:p>
        </p:txBody>
      </p:sp>
      <p:sp>
        <p:nvSpPr>
          <p:cNvPr id="5" name="Rectangle 4"/>
          <p:cNvSpPr/>
          <p:nvPr/>
        </p:nvSpPr>
        <p:spPr>
          <a:xfrm>
            <a:off x="2133600" y="1359228"/>
            <a:ext cx="85344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10800000">
            <a:off x="1524000" y="6021288"/>
            <a:ext cx="85344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442126" y="861079"/>
            <a:ext cx="516502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just" fontAlgn="base">
              <a:spcBef>
                <a:spcPct val="0"/>
              </a:spcBef>
              <a:spcAft>
                <a:spcPct val="0"/>
              </a:spcAft>
              <a:buClr>
                <a:srgbClr val="000000"/>
              </a:buClr>
              <a:buFont typeface="Arial" panose="020B0604020202020204" pitchFamily="34" charset="0"/>
            </a:pPr>
            <a:r>
              <a:rPr lang="en-US" sz="2200" b="1" dirty="0">
                <a:latin typeface="Calibri" panose="020F0502020204030204" pitchFamily="34" charset="0"/>
                <a:cs typeface="Calibri" panose="020F0502020204030204" pitchFamily="34" charset="0"/>
              </a:rPr>
              <a:t>Recommendations  - 2</a:t>
            </a:r>
          </a:p>
        </p:txBody>
      </p:sp>
      <p:sp>
        <p:nvSpPr>
          <p:cNvPr id="15" name="TextBox 14"/>
          <p:cNvSpPr txBox="1"/>
          <p:nvPr/>
        </p:nvSpPr>
        <p:spPr>
          <a:xfrm>
            <a:off x="1524000" y="1328005"/>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28</a:t>
            </a:fld>
            <a:endParaRPr lang="en-GB" sz="1200" b="1" dirty="0">
              <a:latin typeface="Arial Black" pitchFamily="34" charset="0"/>
            </a:endParaRPr>
          </a:p>
        </p:txBody>
      </p:sp>
      <p:sp>
        <p:nvSpPr>
          <p:cNvPr id="21" name="Rectangle 20"/>
          <p:cNvSpPr/>
          <p:nvPr/>
        </p:nvSpPr>
        <p:spPr>
          <a:xfrm rot="10800000">
            <a:off x="10134600" y="6021288"/>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0128448" y="5999792"/>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28</a:t>
            </a:fld>
            <a:endParaRPr lang="en-GB" sz="1200" b="1" dirty="0">
              <a:latin typeface="Arial Black" pitchFamily="34" charset="0"/>
            </a:endParaRPr>
          </a:p>
        </p:txBody>
      </p:sp>
    </p:spTree>
    <p:extLst>
      <p:ext uri="{BB962C8B-B14F-4D97-AF65-F5344CB8AC3E}">
        <p14:creationId xmlns:p14="http://schemas.microsoft.com/office/powerpoint/2010/main" val="458749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p:cNvGraphicFramePr>
          <p:nvPr>
            <p:custDataLst>
              <p:tags r:id="rId2"/>
            </p:custDataLst>
          </p:nvPr>
        </p:nvGraphicFramePr>
        <p:xfrm>
          <a:off x="2667205" y="1055218"/>
          <a:ext cx="109898" cy="109898"/>
        </p:xfrm>
        <a:graphic>
          <a:graphicData uri="http://schemas.openxmlformats.org/presentationml/2006/ole">
            <mc:AlternateContent xmlns:mc="http://schemas.openxmlformats.org/markup-compatibility/2006">
              <mc:Choice xmlns:v="urn:schemas-microsoft-com:vml" Requires="v">
                <p:oleObj spid="_x0000_s9218" name="think-cell Slide" r:id="rId7" imgW="216" imgH="216" progId="TCLayout.ActiveDocument.1">
                  <p:embed/>
                </p:oleObj>
              </mc:Choice>
              <mc:Fallback>
                <p:oleObj name="think-cell Slide" r:id="rId7" imgW="216" imgH="216" progId="TCLayout.ActiveDocument.1">
                  <p:embed/>
                  <p:pic>
                    <p:nvPicPr>
                      <p:cNvPr id="4" name="Object 3" hidden="1"/>
                      <p:cNvPicPr/>
                      <p:nvPr/>
                    </p:nvPicPr>
                    <p:blipFill>
                      <a:blip r:embed="rId8"/>
                      <a:stretch>
                        <a:fillRect/>
                      </a:stretch>
                    </p:blipFill>
                    <p:spPr>
                      <a:xfrm>
                        <a:off x="2667205" y="1055218"/>
                        <a:ext cx="109898" cy="109898"/>
                      </a:xfrm>
                      <a:prstGeom prst="rect">
                        <a:avLst/>
                      </a:prstGeom>
                    </p:spPr>
                  </p:pic>
                </p:oleObj>
              </mc:Fallback>
            </mc:AlternateContent>
          </a:graphicData>
        </a:graphic>
      </p:graphicFrame>
      <p:sp>
        <p:nvSpPr>
          <p:cNvPr id="2" name="Rectangle 1" hidden="1"/>
          <p:cNvSpPr/>
          <p:nvPr>
            <p:custDataLst>
              <p:tags r:id="rId3"/>
            </p:custDataLst>
          </p:nvPr>
        </p:nvSpPr>
        <p:spPr>
          <a:xfrm>
            <a:off x="1524001" y="857251"/>
            <a:ext cx="158750"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680121">
              <a:defRPr/>
            </a:pPr>
            <a:endParaRPr lang="en-US" sz="750" b="1" dirty="0">
              <a:solidFill>
                <a:srgbClr val="000000"/>
              </a:solidFill>
              <a:latin typeface="Arial" panose="020B0604020202020204" pitchFamily="34" charset="0"/>
              <a:ea typeface="ＭＳ Ｐゴシック"/>
              <a:cs typeface="Arial" panose="020B0604020202020204" pitchFamily="34" charset="0"/>
              <a:sym typeface="Arial" panose="020B0604020202020204" pitchFamily="34" charset="0"/>
            </a:endParaRPr>
          </a:p>
        </p:txBody>
      </p:sp>
      <p:sp>
        <p:nvSpPr>
          <p:cNvPr id="26" name="Rectangle 25" hidden="1">
            <a:extLst>
              <a:ext uri="{FF2B5EF4-FFF2-40B4-BE49-F238E27FC236}">
                <a16:creationId xmlns:a16="http://schemas.microsoft.com/office/drawing/2014/main" id="{F0CA2117-D8C3-469F-82C3-E3A5123F1CC6}"/>
              </a:ext>
            </a:extLst>
          </p:cNvPr>
          <p:cNvSpPr/>
          <p:nvPr>
            <p:custDataLst>
              <p:tags r:id="rId4"/>
            </p:custDataLst>
          </p:nvPr>
        </p:nvSpPr>
        <p:spPr>
          <a:xfrm>
            <a:off x="2667002" y="857252"/>
            <a:ext cx="119063" cy="119063"/>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680121">
              <a:defRPr/>
            </a:pPr>
            <a:endParaRPr lang="en-US" sz="750" b="1" dirty="0">
              <a:solidFill>
                <a:srgbClr val="000000"/>
              </a:solidFill>
              <a:latin typeface="Arial" panose="020B0604020202020204" pitchFamily="34" charset="0"/>
              <a:ea typeface="ＭＳ Ｐゴシック" panose="020B0600070205080204" pitchFamily="34" charset="-128"/>
              <a:cs typeface="Arial"/>
              <a:sym typeface="Arial" panose="020B0604020202020204" pitchFamily="34" charset="0"/>
            </a:endParaRPr>
          </a:p>
        </p:txBody>
      </p:sp>
      <p:sp>
        <p:nvSpPr>
          <p:cNvPr id="27" name="TextBox 26">
            <a:extLst>
              <a:ext uri="{FF2B5EF4-FFF2-40B4-BE49-F238E27FC236}">
                <a16:creationId xmlns:a16="http://schemas.microsoft.com/office/drawing/2014/main" id="{F539EB25-24E3-42CD-A4EB-6BF7F17322D4}"/>
              </a:ext>
            </a:extLst>
          </p:cNvPr>
          <p:cNvSpPr txBox="1"/>
          <p:nvPr/>
        </p:nvSpPr>
        <p:spPr>
          <a:xfrm>
            <a:off x="1186544" y="1058336"/>
            <a:ext cx="981891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algn="just" fontAlgn="base">
              <a:spcBef>
                <a:spcPct val="0"/>
              </a:spcBef>
              <a:spcAft>
                <a:spcPct val="0"/>
              </a:spcAft>
              <a:buClr>
                <a:srgbClr val="000000"/>
              </a:buClr>
              <a:buFont typeface="Arial" panose="020B0604020202020204" pitchFamily="34" charset="0"/>
              <a:defRPr sz="2200" b="1">
                <a:latin typeface="Calibri" panose="020F0502020204030204" pitchFamily="34" charset="0"/>
                <a:cs typeface="Calibri" panose="020F0502020204030204" pitchFamily="34" charset="0"/>
              </a:defRPr>
            </a:lvl1pPr>
          </a:lstStyle>
          <a:p>
            <a:r>
              <a:rPr lang="en-US" dirty="0"/>
              <a:t>Transition to Autogas (CNG)  Cheaper than PMS &amp; More Available than LPG</a:t>
            </a:r>
          </a:p>
        </p:txBody>
      </p:sp>
      <p:sp>
        <p:nvSpPr>
          <p:cNvPr id="3" name="TextBox 2">
            <a:extLst>
              <a:ext uri="{FF2B5EF4-FFF2-40B4-BE49-F238E27FC236}">
                <a16:creationId xmlns:a16="http://schemas.microsoft.com/office/drawing/2014/main" id="{07E82D64-3F17-4BB5-AC52-A0690B2AD9EC}"/>
              </a:ext>
            </a:extLst>
          </p:cNvPr>
          <p:cNvSpPr txBox="1"/>
          <p:nvPr/>
        </p:nvSpPr>
        <p:spPr>
          <a:xfrm>
            <a:off x="7837750" y="6569890"/>
            <a:ext cx="2830250" cy="213264"/>
          </a:xfrm>
          <a:prstGeom prst="rect">
            <a:avLst/>
          </a:prstGeom>
          <a:noFill/>
        </p:spPr>
        <p:txBody>
          <a:bodyPr wrap="square" rtlCol="0">
            <a:spAutoFit/>
          </a:bodyPr>
          <a:lstStyle/>
          <a:p>
            <a:pPr defTabSz="914418" fontAlgn="base">
              <a:spcBef>
                <a:spcPct val="0"/>
              </a:spcBef>
              <a:spcAft>
                <a:spcPct val="0"/>
              </a:spcAft>
              <a:defRPr/>
            </a:pPr>
            <a:r>
              <a:rPr lang="en-US" sz="786" dirty="0">
                <a:solidFill>
                  <a:srgbClr val="000000"/>
                </a:solidFill>
                <a:latin typeface="Century Gothic" panose="020B0502020202020204" pitchFamily="34" charset="0"/>
                <a:ea typeface="ＭＳ Ｐゴシック"/>
              </a:rPr>
              <a:t>*CNG price based on US$2.5/</a:t>
            </a:r>
            <a:r>
              <a:rPr lang="en-US" sz="786" dirty="0" err="1">
                <a:solidFill>
                  <a:srgbClr val="000000"/>
                </a:solidFill>
                <a:latin typeface="Century Gothic" panose="020B0502020202020204" pitchFamily="34" charset="0"/>
                <a:ea typeface="ＭＳ Ｐゴシック"/>
              </a:rPr>
              <a:t>mscf</a:t>
            </a:r>
            <a:r>
              <a:rPr lang="en-US" sz="786" dirty="0">
                <a:solidFill>
                  <a:srgbClr val="000000"/>
                </a:solidFill>
                <a:latin typeface="Century Gothic" panose="020B0502020202020204" pitchFamily="34" charset="0"/>
                <a:ea typeface="ＭＳ Ｐゴシック"/>
              </a:rPr>
              <a:t> gas price</a:t>
            </a:r>
            <a:endParaRPr lang="en-NG" sz="786" dirty="0">
              <a:solidFill>
                <a:srgbClr val="000000"/>
              </a:solidFill>
              <a:latin typeface="Century Gothic" panose="020B0502020202020204" pitchFamily="34" charset="0"/>
              <a:ea typeface="ＭＳ Ｐゴシック"/>
            </a:endParaRPr>
          </a:p>
        </p:txBody>
      </p:sp>
      <p:sp>
        <p:nvSpPr>
          <p:cNvPr id="15" name="Rectangle 14">
            <a:extLst>
              <a:ext uri="{FF2B5EF4-FFF2-40B4-BE49-F238E27FC236}">
                <a16:creationId xmlns:a16="http://schemas.microsoft.com/office/drawing/2014/main" id="{4BEBA093-FF52-4DE6-8E6E-8F96620B0785}"/>
              </a:ext>
            </a:extLst>
          </p:cNvPr>
          <p:cNvSpPr/>
          <p:nvPr/>
        </p:nvSpPr>
        <p:spPr>
          <a:xfrm>
            <a:off x="1186544" y="1489855"/>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C8A3862-4E92-4D76-96C7-39E36054085D}"/>
              </a:ext>
            </a:extLst>
          </p:cNvPr>
          <p:cNvSpPr/>
          <p:nvPr/>
        </p:nvSpPr>
        <p:spPr>
          <a:xfrm>
            <a:off x="1796144" y="1489855"/>
            <a:ext cx="94320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6EF86C1A-8343-41E2-A747-2B2E28C58859}"/>
              </a:ext>
            </a:extLst>
          </p:cNvPr>
          <p:cNvSpPr txBox="1"/>
          <p:nvPr/>
        </p:nvSpPr>
        <p:spPr>
          <a:xfrm>
            <a:off x="1186544" y="1458632"/>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29</a:t>
            </a:fld>
            <a:endParaRPr lang="en-GB" sz="1200" b="1" dirty="0">
              <a:latin typeface="Arial Black" pitchFamily="34" charset="0"/>
            </a:endParaRPr>
          </a:p>
        </p:txBody>
      </p:sp>
      <p:sp>
        <p:nvSpPr>
          <p:cNvPr id="18" name="Rectangle 17">
            <a:extLst>
              <a:ext uri="{FF2B5EF4-FFF2-40B4-BE49-F238E27FC236}">
                <a16:creationId xmlns:a16="http://schemas.microsoft.com/office/drawing/2014/main" id="{0F3914F6-199F-4B9F-9DF6-79B8A323EAB7}"/>
              </a:ext>
            </a:extLst>
          </p:cNvPr>
          <p:cNvSpPr/>
          <p:nvPr/>
        </p:nvSpPr>
        <p:spPr>
          <a:xfrm rot="10800000">
            <a:off x="1141371" y="5063343"/>
            <a:ext cx="93960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F4089D16-E9BD-48D7-83E1-D99317D70A86}"/>
              </a:ext>
            </a:extLst>
          </p:cNvPr>
          <p:cNvSpPr/>
          <p:nvPr/>
        </p:nvSpPr>
        <p:spPr>
          <a:xfrm rot="10800000">
            <a:off x="10613571" y="5063343"/>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5C3744DD-D9A0-4651-AAD1-8D8BC7DC5A03}"/>
              </a:ext>
            </a:extLst>
          </p:cNvPr>
          <p:cNvSpPr txBox="1"/>
          <p:nvPr/>
        </p:nvSpPr>
        <p:spPr>
          <a:xfrm>
            <a:off x="10607419" y="5041847"/>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29</a:t>
            </a:fld>
            <a:endParaRPr lang="en-GB" sz="1200" b="1" dirty="0">
              <a:latin typeface="Arial Black" pitchFamily="34" charset="0"/>
            </a:endParaRPr>
          </a:p>
        </p:txBody>
      </p:sp>
      <p:pic>
        <p:nvPicPr>
          <p:cNvPr id="5" name="Picture 4">
            <a:extLst>
              <a:ext uri="{FF2B5EF4-FFF2-40B4-BE49-F238E27FC236}">
                <a16:creationId xmlns:a16="http://schemas.microsoft.com/office/drawing/2014/main" id="{8B553124-78AC-4620-BFF5-4075F9F5CB98}"/>
              </a:ext>
            </a:extLst>
          </p:cNvPr>
          <p:cNvPicPr>
            <a:picLocks noChangeAspect="1"/>
          </p:cNvPicPr>
          <p:nvPr/>
        </p:nvPicPr>
        <p:blipFill>
          <a:blip r:embed="rId9"/>
          <a:stretch>
            <a:fillRect/>
          </a:stretch>
        </p:blipFill>
        <p:spPr>
          <a:xfrm>
            <a:off x="1209630" y="2099957"/>
            <a:ext cx="9937341" cy="2658086"/>
          </a:xfrm>
          <a:prstGeom prst="rect">
            <a:avLst/>
          </a:prstGeom>
        </p:spPr>
      </p:pic>
    </p:spTree>
    <p:extLst>
      <p:ext uri="{BB962C8B-B14F-4D97-AF65-F5344CB8AC3E}">
        <p14:creationId xmlns:p14="http://schemas.microsoft.com/office/powerpoint/2010/main" val="2108238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856C876-B962-48C0-B9B5-05694E7603AC}"/>
              </a:ext>
            </a:extLst>
          </p:cNvPr>
          <p:cNvSpPr/>
          <p:nvPr/>
        </p:nvSpPr>
        <p:spPr>
          <a:xfrm>
            <a:off x="6106886" y="5611081"/>
            <a:ext cx="5334000" cy="11033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6406"/>
            <a:endParaRPr lang="en-GB" sz="1718">
              <a:solidFill>
                <a:srgbClr val="FFFFFF"/>
              </a:solidFill>
              <a:latin typeface="Arial"/>
            </a:endParaRPr>
          </a:p>
        </p:txBody>
      </p:sp>
      <p:graphicFrame>
        <p:nvGraphicFramePr>
          <p:cNvPr id="181250" name="Object 172" hidden="1">
            <a:extLst>
              <a:ext uri="{FF2B5EF4-FFF2-40B4-BE49-F238E27FC236}">
                <a16:creationId xmlns:a16="http://schemas.microsoft.com/office/drawing/2014/main" id="{01595EC0-9C86-44BA-8771-9AC98D16187A}"/>
              </a:ext>
            </a:extLst>
          </p:cNvPr>
          <p:cNvGraphicFramePr>
            <a:graphicFrameLocks/>
          </p:cNvGraphicFramePr>
          <p:nvPr>
            <p:custDataLst>
              <p:tags r:id="rId2"/>
            </p:custDataLst>
          </p:nvPr>
        </p:nvGraphicFramePr>
        <p:xfrm>
          <a:off x="2202265" y="508698"/>
          <a:ext cx="1046" cy="1046"/>
        </p:xfrm>
        <a:graphic>
          <a:graphicData uri="http://schemas.openxmlformats.org/presentationml/2006/ole">
            <mc:AlternateContent xmlns:mc="http://schemas.openxmlformats.org/markup-compatibility/2006">
              <mc:Choice xmlns:v="urn:schemas-microsoft-com:vml" Requires="v">
                <p:oleObj spid="_x0000_s4098" name="think-cell Slide" r:id="rId5" imgW="360" imgH="360" progId="TCLayout.ActiveDocument.1">
                  <p:embed/>
                </p:oleObj>
              </mc:Choice>
              <mc:Fallback>
                <p:oleObj name="think-cell Slide" r:id="rId5" imgW="360" imgH="360" progId="TCLayout.ActiveDocument.1">
                  <p:embed/>
                  <p:pic>
                    <p:nvPicPr>
                      <p:cNvPr id="181250" name="Object 172" hidden="1">
                        <a:extLst>
                          <a:ext uri="{FF2B5EF4-FFF2-40B4-BE49-F238E27FC236}">
                            <a16:creationId xmlns:a16="http://schemas.microsoft.com/office/drawing/2014/main" id="{01595EC0-9C86-44BA-8771-9AC98D16187A}"/>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2265" y="508698"/>
                        <a:ext cx="1046" cy="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2" name="Rectangle 171" hidden="1">
            <a:extLst>
              <a:ext uri="{FF2B5EF4-FFF2-40B4-BE49-F238E27FC236}">
                <a16:creationId xmlns:a16="http://schemas.microsoft.com/office/drawing/2014/main" id="{CFC30221-2AFF-4150-A47B-358D9CADE58C}"/>
              </a:ext>
            </a:extLst>
          </p:cNvPr>
          <p:cNvSpPr/>
          <p:nvPr>
            <p:custDataLst>
              <p:tags r:id="rId3"/>
            </p:custDataLst>
          </p:nvPr>
        </p:nvSpPr>
        <p:spPr bwMode="auto">
          <a:xfrm>
            <a:off x="2200172" y="507652"/>
            <a:ext cx="138165" cy="137118"/>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779171" eaLnBrk="0" fontAlgn="base" hangingPunct="0">
              <a:spcBef>
                <a:spcPct val="0"/>
              </a:spcBef>
              <a:spcAft>
                <a:spcPct val="0"/>
              </a:spcAft>
              <a:defRPr/>
            </a:pPr>
            <a:endParaRPr lang="en-ZA" sz="696">
              <a:solidFill>
                <a:srgbClr val="000000"/>
              </a:solidFill>
              <a:latin typeface="Arial"/>
              <a:ea typeface="ＭＳ Ｐゴシック"/>
              <a:sym typeface="Arial" panose="020B0604020202020204" pitchFamily="34" charset="0"/>
            </a:endParaRPr>
          </a:p>
        </p:txBody>
      </p:sp>
      <p:sp>
        <p:nvSpPr>
          <p:cNvPr id="22" name="Title 1">
            <a:extLst>
              <a:ext uri="{FF2B5EF4-FFF2-40B4-BE49-F238E27FC236}">
                <a16:creationId xmlns:a16="http://schemas.microsoft.com/office/drawing/2014/main" id="{DFA5A2D7-0617-4DB3-AF07-137EB77CC3CB}"/>
              </a:ext>
            </a:extLst>
          </p:cNvPr>
          <p:cNvSpPr>
            <a:spLocks noGrp="1"/>
          </p:cNvSpPr>
          <p:nvPr>
            <p:ph type="title"/>
          </p:nvPr>
        </p:nvSpPr>
        <p:spPr>
          <a:xfrm>
            <a:off x="947055" y="459455"/>
            <a:ext cx="10415831" cy="1015663"/>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just" eaLnBrk="1" hangingPunct="1"/>
            <a:r>
              <a:rPr lang="en-US" sz="2200" b="1" kern="1200" dirty="0">
                <a:solidFill>
                  <a:schemeClr val="tx1"/>
                </a:solidFill>
                <a:latin typeface="Calibri" panose="020F0502020204030204" pitchFamily="34" charset="0"/>
                <a:ea typeface="+mn-ea"/>
                <a:cs typeface="Calibri" panose="020F0502020204030204" pitchFamily="34" charset="0"/>
              </a:rPr>
              <a:t>Nigeria’s crude oil production and revenues have been impacted by the daily cut of about 500,000bbl due to compliance with OPEC + since May 2020 and a soaring value shortfall due to under pricing of PMS against cost of supply</a:t>
            </a:r>
          </a:p>
        </p:txBody>
      </p:sp>
      <p:cxnSp>
        <p:nvCxnSpPr>
          <p:cNvPr id="10" name="Straight Connector 9">
            <a:extLst>
              <a:ext uri="{FF2B5EF4-FFF2-40B4-BE49-F238E27FC236}">
                <a16:creationId xmlns:a16="http://schemas.microsoft.com/office/drawing/2014/main" id="{F25AD640-E39A-4B96-A7CC-54A858EBA4B8}"/>
              </a:ext>
            </a:extLst>
          </p:cNvPr>
          <p:cNvCxnSpPr>
            <a:cxnSpLocks/>
          </p:cNvCxnSpPr>
          <p:nvPr/>
        </p:nvCxnSpPr>
        <p:spPr>
          <a:xfrm>
            <a:off x="1034828" y="5497287"/>
            <a:ext cx="103280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itle 1">
            <a:extLst>
              <a:ext uri="{FF2B5EF4-FFF2-40B4-BE49-F238E27FC236}">
                <a16:creationId xmlns:a16="http://schemas.microsoft.com/office/drawing/2014/main" id="{EA66BF90-61D4-4786-834C-6D793D6B359C}"/>
              </a:ext>
            </a:extLst>
          </p:cNvPr>
          <p:cNvSpPr txBox="1">
            <a:spLocks/>
          </p:cNvSpPr>
          <p:nvPr/>
        </p:nvSpPr>
        <p:spPr bwMode="gray">
          <a:xfrm>
            <a:off x="6267422" y="5810602"/>
            <a:ext cx="4795734" cy="7399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77">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77">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77">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77">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77">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9pPr>
          </a:lstStyle>
          <a:p>
            <a:pPr marL="204111" indent="-204111" algn="just" defTabSz="778424">
              <a:buFont typeface="Arial" panose="020B0604020202020204" pitchFamily="34" charset="0"/>
              <a:buChar char="•"/>
              <a:tabLst>
                <a:tab pos="234630" algn="l"/>
              </a:tabLst>
              <a:defRPr/>
            </a:pPr>
            <a:r>
              <a:rPr lang="en-US" sz="1400" kern="0" dirty="0">
                <a:latin typeface="Century Gothic" panose="020B0502020202020204" pitchFamily="34" charset="0"/>
                <a:ea typeface="+mj-ea"/>
              </a:rPr>
              <a:t>Average daily production is down by about </a:t>
            </a:r>
            <a:r>
              <a:rPr lang="en-US" sz="1400" u="sng" kern="0" dirty="0">
                <a:latin typeface="Century Gothic" panose="020B0502020202020204" pitchFamily="34" charset="0"/>
                <a:ea typeface="+mj-ea"/>
              </a:rPr>
              <a:t>500,000bbl/day</a:t>
            </a:r>
            <a:r>
              <a:rPr lang="en-US" sz="1400" kern="0" dirty="0">
                <a:latin typeface="Century Gothic" panose="020B0502020202020204" pitchFamily="34" charset="0"/>
                <a:ea typeface="+mj-ea"/>
              </a:rPr>
              <a:t> (</a:t>
            </a:r>
            <a:r>
              <a:rPr lang="en-US" sz="1400" i="1" kern="0" dirty="0">
                <a:latin typeface="Century Gothic" panose="020B0502020202020204" pitchFamily="34" charset="0"/>
                <a:ea typeface="+mj-ea"/>
              </a:rPr>
              <a:t>from Ave. of 2.1 Million </a:t>
            </a:r>
            <a:r>
              <a:rPr lang="en-US" sz="1400" i="1" kern="0" dirty="0" err="1">
                <a:latin typeface="Century Gothic" panose="020B0502020202020204" pitchFamily="34" charset="0"/>
                <a:ea typeface="+mj-ea"/>
              </a:rPr>
              <a:t>bbl</a:t>
            </a:r>
            <a:r>
              <a:rPr lang="en-US" sz="1400" i="1" kern="0" dirty="0">
                <a:latin typeface="Century Gothic" panose="020B0502020202020204" pitchFamily="34" charset="0"/>
                <a:ea typeface="+mj-ea"/>
              </a:rPr>
              <a:t>/day  to 1.6 Million </a:t>
            </a:r>
            <a:r>
              <a:rPr lang="en-US" sz="1400" i="1" kern="0" dirty="0" err="1">
                <a:latin typeface="Century Gothic" panose="020B0502020202020204" pitchFamily="34" charset="0"/>
                <a:ea typeface="+mj-ea"/>
              </a:rPr>
              <a:t>bbl</a:t>
            </a:r>
            <a:r>
              <a:rPr lang="en-US" sz="1400" i="1" kern="0" dirty="0">
                <a:latin typeface="Century Gothic" panose="020B0502020202020204" pitchFamily="34" charset="0"/>
                <a:ea typeface="+mj-ea"/>
              </a:rPr>
              <a:t>/day</a:t>
            </a:r>
            <a:r>
              <a:rPr lang="en-US" sz="1400" kern="0" dirty="0">
                <a:latin typeface="Century Gothic" panose="020B0502020202020204" pitchFamily="34" charset="0"/>
                <a:ea typeface="+mj-ea"/>
              </a:rPr>
              <a:t>)</a:t>
            </a:r>
          </a:p>
        </p:txBody>
      </p:sp>
      <p:sp>
        <p:nvSpPr>
          <p:cNvPr id="17" name="Rectangle 16">
            <a:extLst>
              <a:ext uri="{FF2B5EF4-FFF2-40B4-BE49-F238E27FC236}">
                <a16:creationId xmlns:a16="http://schemas.microsoft.com/office/drawing/2014/main" id="{90C762E6-A4A6-4DCB-8C18-5F06F29AB8E4}"/>
              </a:ext>
            </a:extLst>
          </p:cNvPr>
          <p:cNvSpPr/>
          <p:nvPr/>
        </p:nvSpPr>
        <p:spPr>
          <a:xfrm>
            <a:off x="1045028" y="5611008"/>
            <a:ext cx="5061858" cy="11028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436406">
              <a:buFont typeface="Arial" panose="020B0604020202020204" pitchFamily="34" charset="0"/>
              <a:buChar char="•"/>
            </a:pPr>
            <a:r>
              <a:rPr lang="en-GB" sz="1600" dirty="0">
                <a:solidFill>
                  <a:srgbClr val="FFFFFF"/>
                </a:solidFill>
                <a:latin typeface="Century Gothic" panose="020B0502020202020204" pitchFamily="34" charset="0"/>
              </a:rPr>
              <a:t>Crude oil production has dropped   by about  </a:t>
            </a:r>
            <a:r>
              <a:rPr lang="en-GB" sz="1600" b="1" dirty="0">
                <a:solidFill>
                  <a:srgbClr val="FFFFFF"/>
                </a:solidFill>
                <a:latin typeface="Century Gothic" panose="020B0502020202020204" pitchFamily="34" charset="0"/>
              </a:rPr>
              <a:t>12Million Barrels/Month </a:t>
            </a:r>
            <a:r>
              <a:rPr lang="en-GB" sz="1600" dirty="0">
                <a:solidFill>
                  <a:srgbClr val="FFFFFF"/>
                </a:solidFill>
                <a:latin typeface="Century Gothic" panose="020B0502020202020204" pitchFamily="34" charset="0"/>
              </a:rPr>
              <a:t>since May 2020 due to compliance with OPEC+ cut</a:t>
            </a:r>
          </a:p>
        </p:txBody>
      </p:sp>
      <p:sp>
        <p:nvSpPr>
          <p:cNvPr id="23" name="Rectangle 22">
            <a:extLst>
              <a:ext uri="{FF2B5EF4-FFF2-40B4-BE49-F238E27FC236}">
                <a16:creationId xmlns:a16="http://schemas.microsoft.com/office/drawing/2014/main" id="{FACFC221-8D2A-431F-ADAA-A57455010378}"/>
              </a:ext>
            </a:extLst>
          </p:cNvPr>
          <p:cNvSpPr/>
          <p:nvPr/>
        </p:nvSpPr>
        <p:spPr>
          <a:xfrm>
            <a:off x="870856" y="1500743"/>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6D04B826-6EAF-4BF5-B826-C4260E07C4FA}"/>
              </a:ext>
            </a:extLst>
          </p:cNvPr>
          <p:cNvSpPr/>
          <p:nvPr/>
        </p:nvSpPr>
        <p:spPr>
          <a:xfrm>
            <a:off x="1480456" y="1500743"/>
            <a:ext cx="98280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D0A5416C-C43A-49B3-9AFA-B423A297351D}"/>
              </a:ext>
            </a:extLst>
          </p:cNvPr>
          <p:cNvSpPr txBox="1"/>
          <p:nvPr/>
        </p:nvSpPr>
        <p:spPr>
          <a:xfrm>
            <a:off x="870856" y="1469520"/>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3</a:t>
            </a:fld>
            <a:endParaRPr lang="en-GB" sz="1200" b="1" dirty="0">
              <a:latin typeface="Arial Black" pitchFamily="34" charset="0"/>
            </a:endParaRPr>
          </a:p>
        </p:txBody>
      </p:sp>
      <p:pic>
        <p:nvPicPr>
          <p:cNvPr id="3" name="Picture 2">
            <a:extLst>
              <a:ext uri="{FF2B5EF4-FFF2-40B4-BE49-F238E27FC236}">
                <a16:creationId xmlns:a16="http://schemas.microsoft.com/office/drawing/2014/main" id="{60D872DC-2BB5-4524-9A92-5FF4327BC4EF}"/>
              </a:ext>
            </a:extLst>
          </p:cNvPr>
          <p:cNvPicPr>
            <a:picLocks noChangeAspect="1"/>
          </p:cNvPicPr>
          <p:nvPr/>
        </p:nvPicPr>
        <p:blipFill>
          <a:blip r:embed="rId7"/>
          <a:stretch>
            <a:fillRect/>
          </a:stretch>
        </p:blipFill>
        <p:spPr>
          <a:xfrm>
            <a:off x="1099895" y="1921180"/>
            <a:ext cx="9992210" cy="3389670"/>
          </a:xfrm>
          <a:prstGeom prst="rect">
            <a:avLst/>
          </a:prstGeom>
        </p:spPr>
      </p:pic>
    </p:spTree>
    <p:extLst>
      <p:ext uri="{BB962C8B-B14F-4D97-AF65-F5344CB8AC3E}">
        <p14:creationId xmlns:p14="http://schemas.microsoft.com/office/powerpoint/2010/main" val="3301564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24000" y="1267020"/>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524000" y="1821018"/>
            <a:ext cx="9144000" cy="3223369"/>
          </a:xfrm>
        </p:spPr>
        <p:txBody>
          <a:bodyPr>
            <a:noAutofit/>
          </a:bodyPr>
          <a:lstStyle/>
          <a:p>
            <a:pPr marL="514350" indent="-514350" algn="just">
              <a:buAutoNum type="romanLcPeriod" startAt="5"/>
            </a:pPr>
            <a:r>
              <a:rPr lang="en-US" sz="2400" dirty="0"/>
              <a:t>There is the need for the deregulation to commence immediately in order to provide the resources to finance the palliative programmes of both the Federal and State governments, to support the poor and vulnerable groups/households across the country through Conditional Cash Transfers (CCT), grants and credits.</a:t>
            </a:r>
          </a:p>
          <a:p>
            <a:pPr marL="514350" indent="-514350" algn="just">
              <a:buAutoNum type="romanLcPeriod" startAt="5"/>
            </a:pPr>
            <a:r>
              <a:rPr lang="en-US" sz="2400" dirty="0"/>
              <a:t>To encourage and ensure that petroleum products marketers remain in business after the deregulation. NNPC would be expected to grant marketers a minimum of 30 days credit facility backed by a bank bond or existing credit policy of NNPC.</a:t>
            </a:r>
          </a:p>
        </p:txBody>
      </p:sp>
      <p:sp>
        <p:nvSpPr>
          <p:cNvPr id="5" name="Rectangle 4"/>
          <p:cNvSpPr/>
          <p:nvPr/>
        </p:nvSpPr>
        <p:spPr>
          <a:xfrm>
            <a:off x="2133600" y="1267020"/>
            <a:ext cx="85344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10800000">
            <a:off x="1600200" y="5356980"/>
            <a:ext cx="85344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517848" y="849873"/>
            <a:ext cx="915015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just" fontAlgn="base">
              <a:spcBef>
                <a:spcPct val="0"/>
              </a:spcBef>
              <a:spcAft>
                <a:spcPct val="0"/>
              </a:spcAft>
              <a:buClr>
                <a:srgbClr val="000000"/>
              </a:buClr>
              <a:buFont typeface="Arial" panose="020B0604020202020204" pitchFamily="34" charset="0"/>
            </a:pPr>
            <a:r>
              <a:rPr lang="en-US" sz="2200" b="1" dirty="0">
                <a:latin typeface="Calibri" panose="020F0502020204030204" pitchFamily="34" charset="0"/>
                <a:cs typeface="Calibri" panose="020F0502020204030204" pitchFamily="34" charset="0"/>
              </a:rPr>
              <a:t>Recommendations - 3</a:t>
            </a:r>
          </a:p>
        </p:txBody>
      </p:sp>
      <p:sp>
        <p:nvSpPr>
          <p:cNvPr id="15" name="TextBox 14"/>
          <p:cNvSpPr txBox="1"/>
          <p:nvPr/>
        </p:nvSpPr>
        <p:spPr>
          <a:xfrm>
            <a:off x="1524000" y="1235797"/>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30</a:t>
            </a:fld>
            <a:endParaRPr lang="en-GB" sz="1200" b="1" dirty="0">
              <a:latin typeface="Arial Black" pitchFamily="34" charset="0"/>
            </a:endParaRPr>
          </a:p>
        </p:txBody>
      </p:sp>
      <p:sp>
        <p:nvSpPr>
          <p:cNvPr id="21" name="Rectangle 20"/>
          <p:cNvSpPr/>
          <p:nvPr/>
        </p:nvSpPr>
        <p:spPr>
          <a:xfrm rot="10800000">
            <a:off x="10210800" y="5356980"/>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0204648" y="5335484"/>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30</a:t>
            </a:fld>
            <a:endParaRPr lang="en-GB" sz="1200" b="1" dirty="0">
              <a:latin typeface="Arial Black" pitchFamily="34" charset="0"/>
            </a:endParaRPr>
          </a:p>
        </p:txBody>
      </p:sp>
    </p:spTree>
    <p:extLst>
      <p:ext uri="{BB962C8B-B14F-4D97-AF65-F5344CB8AC3E}">
        <p14:creationId xmlns:p14="http://schemas.microsoft.com/office/powerpoint/2010/main" val="654756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24000" y="1642256"/>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524000" y="2242770"/>
            <a:ext cx="9144000" cy="3048856"/>
          </a:xfrm>
        </p:spPr>
        <p:txBody>
          <a:bodyPr>
            <a:noAutofit/>
          </a:bodyPr>
          <a:lstStyle/>
          <a:p>
            <a:pPr marL="514350" indent="-514350" algn="just">
              <a:buAutoNum type="romanLcPeriod" startAt="7"/>
            </a:pPr>
            <a:r>
              <a:rPr lang="en-US" sz="2400" dirty="0" err="1"/>
              <a:t>Privatisation</a:t>
            </a:r>
            <a:r>
              <a:rPr lang="en-US" sz="2400" dirty="0"/>
              <a:t> of the three (3) government refineries after their full rehabilitation and expedite the licensing procedure for modular refineries to reduce recurring government expenditure on refinery maintenance and increase the country’s refining capacity.</a:t>
            </a:r>
          </a:p>
          <a:p>
            <a:pPr marL="514350" indent="-514350" algn="just">
              <a:lnSpc>
                <a:spcPct val="100000"/>
              </a:lnSpc>
              <a:spcBef>
                <a:spcPts val="0"/>
              </a:spcBef>
              <a:buAutoNum type="romanLcPeriod" startAt="7"/>
            </a:pPr>
            <a:endParaRPr lang="en-US" sz="2400" dirty="0"/>
          </a:p>
          <a:p>
            <a:pPr marL="514350" indent="-514350" algn="just">
              <a:spcBef>
                <a:spcPts val="0"/>
              </a:spcBef>
              <a:buAutoNum type="romanLcPeriod" startAt="7"/>
            </a:pPr>
            <a:r>
              <a:rPr lang="en-US" sz="2400" dirty="0"/>
              <a:t>Increase the scope of the Social Investment Programme across all States by providing additional financial resources to poor households especially the country’s 80 million poor population living on less than 1USD/per day.</a:t>
            </a:r>
          </a:p>
        </p:txBody>
      </p:sp>
      <p:sp>
        <p:nvSpPr>
          <p:cNvPr id="5" name="Rectangle 4"/>
          <p:cNvSpPr/>
          <p:nvPr/>
        </p:nvSpPr>
        <p:spPr>
          <a:xfrm>
            <a:off x="2133600" y="1642256"/>
            <a:ext cx="85344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10800000">
            <a:off x="1524000" y="5564087"/>
            <a:ext cx="85344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517848" y="1282200"/>
            <a:ext cx="915015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just" fontAlgn="base">
              <a:spcBef>
                <a:spcPct val="0"/>
              </a:spcBef>
              <a:spcAft>
                <a:spcPct val="0"/>
              </a:spcAft>
              <a:buClr>
                <a:srgbClr val="000000"/>
              </a:buClr>
              <a:buFont typeface="Arial" panose="020B0604020202020204" pitchFamily="34" charset="0"/>
            </a:pPr>
            <a:r>
              <a:rPr lang="en-US" sz="2200" b="1" dirty="0">
                <a:latin typeface="Calibri" panose="020F0502020204030204" pitchFamily="34" charset="0"/>
                <a:cs typeface="Calibri" panose="020F0502020204030204" pitchFamily="34" charset="0"/>
              </a:rPr>
              <a:t>Recommendations - 4</a:t>
            </a:r>
          </a:p>
        </p:txBody>
      </p:sp>
      <p:sp>
        <p:nvSpPr>
          <p:cNvPr id="15" name="TextBox 14"/>
          <p:cNvSpPr txBox="1"/>
          <p:nvPr/>
        </p:nvSpPr>
        <p:spPr>
          <a:xfrm>
            <a:off x="1524000" y="1611033"/>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31</a:t>
            </a:fld>
            <a:endParaRPr lang="en-GB" sz="1200" b="1" dirty="0">
              <a:latin typeface="Arial Black" pitchFamily="34" charset="0"/>
            </a:endParaRPr>
          </a:p>
        </p:txBody>
      </p:sp>
      <p:sp>
        <p:nvSpPr>
          <p:cNvPr id="21" name="Rectangle 20"/>
          <p:cNvSpPr/>
          <p:nvPr/>
        </p:nvSpPr>
        <p:spPr>
          <a:xfrm rot="10800000">
            <a:off x="10134600" y="5564087"/>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0128448" y="5542591"/>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31</a:t>
            </a:fld>
            <a:endParaRPr lang="en-GB" sz="1200" b="1" dirty="0">
              <a:latin typeface="Arial Black" pitchFamily="34" charset="0"/>
            </a:endParaRPr>
          </a:p>
        </p:txBody>
      </p:sp>
    </p:spTree>
    <p:extLst>
      <p:ext uri="{BB962C8B-B14F-4D97-AF65-F5344CB8AC3E}">
        <p14:creationId xmlns:p14="http://schemas.microsoft.com/office/powerpoint/2010/main" val="1515296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24000" y="1250369"/>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517848" y="1632327"/>
            <a:ext cx="9144000" cy="3376402"/>
          </a:xfrm>
        </p:spPr>
        <p:txBody>
          <a:bodyPr>
            <a:noAutofit/>
          </a:bodyPr>
          <a:lstStyle/>
          <a:p>
            <a:pPr marL="0" indent="0" algn="just">
              <a:buNone/>
            </a:pPr>
            <a:r>
              <a:rPr lang="en-US" sz="2400" dirty="0"/>
              <a:t>ix.	Autogas Conversion kits: Federal government and its agencies to ensure delivery of 1 million CNG/LPG Autogas conversion kits, storage skids and dispensing units under the Nigeria Gas Expansion Programme by December 2021 to enable delivery of cheaper transportation and power fuel. </a:t>
            </a:r>
          </a:p>
          <a:p>
            <a:pPr marL="0" indent="0" algn="just">
              <a:buNone/>
            </a:pPr>
            <a:r>
              <a:rPr lang="en-US" sz="2400" dirty="0"/>
              <a:t>x.	CNG/LPG Mass Transit Buses: FG to make available 113 CNG/LPG mass transit buses immediately and provide to the major cities across the country on a scale up basis thereafter to all states and local governments before December 2021.</a:t>
            </a:r>
          </a:p>
        </p:txBody>
      </p:sp>
      <p:sp>
        <p:nvSpPr>
          <p:cNvPr id="5" name="Rectangle 4"/>
          <p:cNvSpPr/>
          <p:nvPr/>
        </p:nvSpPr>
        <p:spPr>
          <a:xfrm>
            <a:off x="2133600" y="1250369"/>
            <a:ext cx="85344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10800000">
            <a:off x="1524000" y="5008916"/>
            <a:ext cx="85344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511696" y="696874"/>
            <a:ext cx="915015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just" fontAlgn="base">
              <a:spcBef>
                <a:spcPct val="0"/>
              </a:spcBef>
              <a:spcAft>
                <a:spcPct val="0"/>
              </a:spcAft>
              <a:buClr>
                <a:srgbClr val="000000"/>
              </a:buClr>
              <a:buFont typeface="Arial" panose="020B0604020202020204" pitchFamily="34" charset="0"/>
            </a:pPr>
            <a:r>
              <a:rPr lang="en-US" sz="2200" b="1" dirty="0">
                <a:latin typeface="Calibri" panose="020F0502020204030204" pitchFamily="34" charset="0"/>
                <a:cs typeface="Calibri" panose="020F0502020204030204" pitchFamily="34" charset="0"/>
              </a:rPr>
              <a:t>Recommendations - 5</a:t>
            </a:r>
          </a:p>
        </p:txBody>
      </p:sp>
      <p:sp>
        <p:nvSpPr>
          <p:cNvPr id="15" name="TextBox 14"/>
          <p:cNvSpPr txBox="1"/>
          <p:nvPr/>
        </p:nvSpPr>
        <p:spPr>
          <a:xfrm>
            <a:off x="1524000" y="1219146"/>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32</a:t>
            </a:fld>
            <a:endParaRPr lang="en-GB" sz="1200" b="1" dirty="0">
              <a:latin typeface="Arial Black" pitchFamily="34" charset="0"/>
            </a:endParaRPr>
          </a:p>
        </p:txBody>
      </p:sp>
      <p:sp>
        <p:nvSpPr>
          <p:cNvPr id="21" name="Rectangle 20"/>
          <p:cNvSpPr/>
          <p:nvPr/>
        </p:nvSpPr>
        <p:spPr>
          <a:xfrm rot="10800000">
            <a:off x="10134600" y="5008916"/>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0128448" y="4987420"/>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32</a:t>
            </a:fld>
            <a:endParaRPr lang="en-GB" sz="1200" b="1" dirty="0">
              <a:latin typeface="Arial Black" pitchFamily="34" charset="0"/>
            </a:endParaRPr>
          </a:p>
        </p:txBody>
      </p:sp>
    </p:spTree>
    <p:extLst>
      <p:ext uri="{BB962C8B-B14F-4D97-AF65-F5344CB8AC3E}">
        <p14:creationId xmlns:p14="http://schemas.microsoft.com/office/powerpoint/2010/main" val="2984474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24000" y="836712"/>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401170" y="3075264"/>
            <a:ext cx="9144000" cy="898480"/>
          </a:xfrm>
        </p:spPr>
        <p:txBody>
          <a:bodyPr>
            <a:noAutofit/>
          </a:bodyPr>
          <a:lstStyle/>
          <a:p>
            <a:pPr marL="0" lvl="0" indent="0" algn="ctr">
              <a:buNone/>
            </a:pPr>
            <a:r>
              <a:rPr lang="en-GB" sz="6000" b="1" dirty="0">
                <a:solidFill>
                  <a:srgbClr val="317F49"/>
                </a:solidFill>
                <a:latin typeface="Arial" pitchFamily="34" charset="0"/>
                <a:cs typeface="Arial" pitchFamily="34" charset="0"/>
              </a:rPr>
              <a:t>Thank You</a:t>
            </a:r>
          </a:p>
        </p:txBody>
      </p:sp>
      <p:sp>
        <p:nvSpPr>
          <p:cNvPr id="5" name="Rectangle 4"/>
          <p:cNvSpPr/>
          <p:nvPr/>
        </p:nvSpPr>
        <p:spPr>
          <a:xfrm>
            <a:off x="2133600" y="836712"/>
            <a:ext cx="85344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10800000">
            <a:off x="1524000" y="6021288"/>
            <a:ext cx="85344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524000" y="805489"/>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33</a:t>
            </a:fld>
            <a:endParaRPr lang="en-GB" sz="1200" b="1" dirty="0">
              <a:latin typeface="Arial Black" pitchFamily="34" charset="0"/>
            </a:endParaRPr>
          </a:p>
        </p:txBody>
      </p:sp>
      <p:sp>
        <p:nvSpPr>
          <p:cNvPr id="21" name="Rectangle 20"/>
          <p:cNvSpPr/>
          <p:nvPr/>
        </p:nvSpPr>
        <p:spPr>
          <a:xfrm rot="10800000">
            <a:off x="10134600" y="6021288"/>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0128448" y="5999792"/>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33</a:t>
            </a:fld>
            <a:endParaRPr lang="en-GB" sz="1200" b="1" dirty="0">
              <a:latin typeface="Arial Black" pitchFamily="34" charset="0"/>
            </a:endParaRPr>
          </a:p>
        </p:txBody>
      </p:sp>
    </p:spTree>
    <p:extLst>
      <p:ext uri="{BB962C8B-B14F-4D97-AF65-F5344CB8AC3E}">
        <p14:creationId xmlns:p14="http://schemas.microsoft.com/office/powerpoint/2010/main" val="1400163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24000" y="1529771"/>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863824" y="2147964"/>
            <a:ext cx="8534400" cy="3211488"/>
          </a:xfrm>
        </p:spPr>
        <p:txBody>
          <a:bodyPr>
            <a:noAutofit/>
          </a:bodyPr>
          <a:lstStyle/>
          <a:p>
            <a:pPr marL="342900" marR="0" lvl="0" indent="-342900" algn="just">
              <a:lnSpc>
                <a:spcPct val="100000"/>
              </a:lnSpc>
              <a:spcBef>
                <a:spcPts val="0"/>
              </a:spcBef>
              <a:spcAft>
                <a:spcPts val="0"/>
              </a:spcAft>
              <a:buFont typeface="Symbol" panose="05050102010706020507" pitchFamily="18" charset="2"/>
              <a:buChar char=""/>
            </a:pPr>
            <a:r>
              <a:rPr lang="en-US" sz="2000" dirty="0">
                <a:effectLst/>
                <a:ea typeface="Calibri" panose="020F0502020204030204" pitchFamily="34" charset="0"/>
                <a:cs typeface="Times New Roman" panose="02020603050405020304" pitchFamily="18" charset="0"/>
              </a:rPr>
              <a:t>The Federation will continue to bear the shortfall due to differentials between the current PMS retail price and actual open market price, unless PMS is fully deregulated </a:t>
            </a:r>
            <a:endParaRPr lang="en-GB" sz="2000" dirty="0">
              <a:effectLst/>
              <a:ea typeface="Calibri" panose="020F0502020204030204" pitchFamily="34" charset="0"/>
              <a:cs typeface="Times New Roman" panose="02020603050405020304" pitchFamily="18" charset="0"/>
            </a:endParaRPr>
          </a:p>
          <a:p>
            <a:pPr marL="342900" marR="0" lvl="0" indent="-342900" algn="just">
              <a:lnSpc>
                <a:spcPct val="100000"/>
              </a:lnSpc>
              <a:spcBef>
                <a:spcPts val="0"/>
              </a:spcBef>
              <a:spcAft>
                <a:spcPts val="0"/>
              </a:spcAft>
              <a:buFont typeface="Symbol" panose="05050102010706020507" pitchFamily="18" charset="2"/>
              <a:buChar char=""/>
            </a:pPr>
            <a:endParaRPr lang="en-US" sz="2000" dirty="0">
              <a:effectLst/>
              <a:ea typeface="Calibri" panose="020F0502020204030204" pitchFamily="34" charset="0"/>
              <a:cs typeface="Times New Roman" panose="02020603050405020304" pitchFamily="18" charset="0"/>
            </a:endParaRPr>
          </a:p>
          <a:p>
            <a:pPr marL="342900" marR="0" lvl="0" indent="-342900" algn="just">
              <a:lnSpc>
                <a:spcPct val="100000"/>
              </a:lnSpc>
              <a:spcBef>
                <a:spcPts val="0"/>
              </a:spcBef>
              <a:spcAft>
                <a:spcPts val="0"/>
              </a:spcAft>
              <a:buFont typeface="Symbol" panose="05050102010706020507" pitchFamily="18" charset="2"/>
              <a:buChar char=""/>
            </a:pPr>
            <a:r>
              <a:rPr lang="en-US" sz="2000" dirty="0">
                <a:effectLst/>
                <a:ea typeface="Calibri" panose="020F0502020204030204" pitchFamily="34" charset="0"/>
                <a:cs typeface="Times New Roman" panose="02020603050405020304" pitchFamily="18" charset="0"/>
              </a:rPr>
              <a:t>Remittances to Federation Account Allocation Committee (FAAC) would continue to shrink as NNPC recovers shortfall the Federation’s oil revenue</a:t>
            </a:r>
            <a:endParaRPr lang="en-US" sz="2000" dirty="0">
              <a:ea typeface="Calibri" panose="020F0502020204030204" pitchFamily="34" charset="0"/>
              <a:cs typeface="Times New Roman" panose="02020603050405020304" pitchFamily="18" charset="0"/>
            </a:endParaRPr>
          </a:p>
          <a:p>
            <a:pPr marL="342900" marR="0" lvl="0" indent="-342900" algn="just">
              <a:lnSpc>
                <a:spcPct val="100000"/>
              </a:lnSpc>
              <a:spcBef>
                <a:spcPts val="0"/>
              </a:spcBef>
              <a:spcAft>
                <a:spcPts val="0"/>
              </a:spcAft>
              <a:buFont typeface="Symbol" panose="05050102010706020507" pitchFamily="18" charset="2"/>
              <a:buChar char=""/>
            </a:pPr>
            <a:endParaRPr lang="en-US" sz="2000" dirty="0">
              <a:effectLst/>
              <a:ea typeface="Calibri" panose="020F0502020204030204" pitchFamily="34" charset="0"/>
              <a:cs typeface="Times New Roman" panose="02020603050405020304" pitchFamily="18" charset="0"/>
            </a:endParaRPr>
          </a:p>
          <a:p>
            <a:pPr marL="342900" marR="0" lvl="0" indent="-342900" algn="just">
              <a:lnSpc>
                <a:spcPct val="100000"/>
              </a:lnSpc>
              <a:spcBef>
                <a:spcPts val="0"/>
              </a:spcBef>
              <a:spcAft>
                <a:spcPts val="0"/>
              </a:spcAft>
              <a:buFont typeface="Symbol" panose="05050102010706020507" pitchFamily="18" charset="2"/>
              <a:buChar char=""/>
            </a:pPr>
            <a:r>
              <a:rPr lang="en-US" sz="2000" dirty="0">
                <a:effectLst/>
                <a:ea typeface="Calibri" panose="020F0502020204030204" pitchFamily="34" charset="0"/>
                <a:cs typeface="Times New Roman" panose="02020603050405020304" pitchFamily="18" charset="0"/>
              </a:rPr>
              <a:t>Between </a:t>
            </a:r>
            <a:r>
              <a:rPr lang="en-US" sz="2000" strike="sngStrike" dirty="0">
                <a:effectLst/>
                <a:ea typeface="Calibri" panose="020F0502020204030204" pitchFamily="34" charset="0"/>
                <a:cs typeface="Times New Roman" panose="02020603050405020304" pitchFamily="18" charset="0"/>
              </a:rPr>
              <a:t>N</a:t>
            </a:r>
            <a:r>
              <a:rPr lang="en-US" sz="2000" dirty="0">
                <a:effectLst/>
                <a:ea typeface="Calibri" panose="020F0502020204030204" pitchFamily="34" charset="0"/>
                <a:cs typeface="Times New Roman" panose="02020603050405020304" pitchFamily="18" charset="0"/>
              </a:rPr>
              <a:t>70billion and N210 billion is estimated to be spent every month to keep PMS price at </a:t>
            </a:r>
            <a:r>
              <a:rPr lang="en-US" sz="2000" strike="sngStrike" dirty="0">
                <a:effectLst/>
                <a:ea typeface="Calibri" panose="020F0502020204030204" pitchFamily="34" charset="0"/>
                <a:cs typeface="Times New Roman" panose="02020603050405020304" pitchFamily="18" charset="0"/>
              </a:rPr>
              <a:t>N</a:t>
            </a:r>
            <a:r>
              <a:rPr lang="en-US" sz="2000" dirty="0">
                <a:effectLst/>
                <a:ea typeface="Calibri" panose="020F0502020204030204" pitchFamily="34" charset="0"/>
                <a:cs typeface="Times New Roman" panose="02020603050405020304" pitchFamily="18" charset="0"/>
              </a:rPr>
              <a:t>162/</a:t>
            </a:r>
            <a:r>
              <a:rPr lang="en-US" sz="2000" dirty="0" err="1">
                <a:effectLst/>
                <a:ea typeface="Calibri" panose="020F0502020204030204" pitchFamily="34" charset="0"/>
                <a:cs typeface="Times New Roman" panose="02020603050405020304" pitchFamily="18" charset="0"/>
              </a:rPr>
              <a:t>litre</a:t>
            </a:r>
            <a:r>
              <a:rPr lang="en-US" sz="2000" dirty="0">
                <a:effectLst/>
                <a:ea typeface="Calibri" panose="020F0502020204030204" pitchFamily="34" charset="0"/>
                <a:cs typeface="Times New Roman" panose="02020603050405020304" pitchFamily="18" charset="0"/>
              </a:rPr>
              <a:t> (below cost), and remittance to FAAC would shrink down to </a:t>
            </a:r>
            <a:r>
              <a:rPr lang="en-US" sz="2000" dirty="0">
                <a:ea typeface="Calibri" panose="020F0502020204030204" pitchFamily="34" charset="0"/>
                <a:cs typeface="Times New Roman" panose="02020603050405020304" pitchFamily="18" charset="0"/>
              </a:rPr>
              <a:t>less than</a:t>
            </a:r>
            <a:r>
              <a:rPr lang="en-US" sz="2000" dirty="0">
                <a:effectLst/>
                <a:ea typeface="Calibri" panose="020F0502020204030204" pitchFamily="34" charset="0"/>
                <a:cs typeface="Times New Roman" panose="02020603050405020304" pitchFamily="18" charset="0"/>
              </a:rPr>
              <a:t> N50 billion per month or even zero if trends </a:t>
            </a:r>
            <a:r>
              <a:rPr lang="en-US" sz="2000" dirty="0" err="1">
                <a:effectLst/>
                <a:ea typeface="Calibri" panose="020F0502020204030204" pitchFamily="34" charset="0"/>
                <a:cs typeface="Times New Roman" panose="02020603050405020304" pitchFamily="18" charset="0"/>
              </a:rPr>
              <a:t>pesist</a:t>
            </a:r>
            <a:r>
              <a:rPr lang="en-US" sz="2000" dirty="0">
                <a:effectLst/>
                <a:ea typeface="Calibri" panose="020F0502020204030204" pitchFamily="34" charset="0"/>
                <a:cs typeface="Times New Roman" panose="02020603050405020304" pitchFamily="18" charset="0"/>
              </a:rPr>
              <a:t>.</a:t>
            </a:r>
          </a:p>
        </p:txBody>
      </p:sp>
      <p:sp>
        <p:nvSpPr>
          <p:cNvPr id="5" name="Rectangle 4"/>
          <p:cNvSpPr/>
          <p:nvPr/>
        </p:nvSpPr>
        <p:spPr>
          <a:xfrm>
            <a:off x="2133600" y="1529771"/>
            <a:ext cx="85344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10800000">
            <a:off x="1524000" y="5560459"/>
            <a:ext cx="85344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517848" y="976803"/>
            <a:ext cx="915015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just" fontAlgn="base">
              <a:spcBef>
                <a:spcPct val="0"/>
              </a:spcBef>
              <a:spcAft>
                <a:spcPct val="0"/>
              </a:spcAft>
              <a:buClr>
                <a:srgbClr val="000000"/>
              </a:buClr>
              <a:buFont typeface="Arial" panose="020B0604020202020204" pitchFamily="34" charset="0"/>
            </a:pPr>
            <a:r>
              <a:rPr lang="en-US" sz="2400" b="1" dirty="0">
                <a:latin typeface="Calibri" panose="020F0502020204030204" pitchFamily="34" charset="0"/>
                <a:cs typeface="Calibri" panose="020F0502020204030204" pitchFamily="34" charset="0"/>
                <a:sym typeface="Arial" panose="020B0604020202020204" pitchFamily="34" charset="0"/>
              </a:rPr>
              <a:t>Consequently, … </a:t>
            </a:r>
          </a:p>
        </p:txBody>
      </p:sp>
      <p:sp>
        <p:nvSpPr>
          <p:cNvPr id="15" name="TextBox 14"/>
          <p:cNvSpPr txBox="1"/>
          <p:nvPr/>
        </p:nvSpPr>
        <p:spPr>
          <a:xfrm>
            <a:off x="1524000" y="1498548"/>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4</a:t>
            </a:fld>
            <a:endParaRPr lang="en-GB" sz="1200" b="1" dirty="0">
              <a:latin typeface="Arial Black" pitchFamily="34" charset="0"/>
            </a:endParaRPr>
          </a:p>
        </p:txBody>
      </p:sp>
      <p:sp>
        <p:nvSpPr>
          <p:cNvPr id="21" name="Rectangle 20"/>
          <p:cNvSpPr/>
          <p:nvPr/>
        </p:nvSpPr>
        <p:spPr>
          <a:xfrm rot="10800000">
            <a:off x="10134600" y="5560459"/>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0128448" y="5538963"/>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4</a:t>
            </a:fld>
            <a:endParaRPr lang="en-GB" sz="1200" b="1" dirty="0">
              <a:latin typeface="Arial Black" pitchFamily="34" charset="0"/>
            </a:endParaRPr>
          </a:p>
        </p:txBody>
      </p:sp>
    </p:spTree>
    <p:extLst>
      <p:ext uri="{BB962C8B-B14F-4D97-AF65-F5344CB8AC3E}">
        <p14:creationId xmlns:p14="http://schemas.microsoft.com/office/powerpoint/2010/main" val="3445815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24000" y="1718460"/>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790700" y="2258074"/>
            <a:ext cx="8763000" cy="3211488"/>
          </a:xfrm>
        </p:spPr>
        <p:txBody>
          <a:bodyPr>
            <a:noAutofit/>
          </a:bodyPr>
          <a:lstStyle/>
          <a:p>
            <a:pPr marL="342900" marR="0" lvl="0" indent="-342900" algn="just">
              <a:lnSpc>
                <a:spcPct val="114000"/>
              </a:lnSpc>
              <a:spcBef>
                <a:spcPts val="0"/>
              </a:spcBef>
              <a:spcAft>
                <a:spcPts val="0"/>
              </a:spcAft>
              <a:buFont typeface="Symbol" panose="05050102010706020507" pitchFamily="18" charset="2"/>
              <a:buChar char=""/>
            </a:pPr>
            <a:r>
              <a:rPr lang="en-US" sz="2000" dirty="0">
                <a:effectLst/>
                <a:ea typeface="Calibri" panose="020F0502020204030204" pitchFamily="34" charset="0"/>
                <a:cs typeface="Times New Roman" panose="02020603050405020304" pitchFamily="18" charset="0"/>
              </a:rPr>
              <a:t>Tripartite meetings between the FGN and two Trade Unions ended with a suspension of the planned nationwide industrial action while progress was being made on the implementation of the mutually agreed terms and conditions</a:t>
            </a:r>
          </a:p>
          <a:p>
            <a:pPr marL="342900" marR="0" lvl="0" indent="-342900" algn="just">
              <a:lnSpc>
                <a:spcPct val="114000"/>
              </a:lnSpc>
              <a:spcBef>
                <a:spcPts val="0"/>
              </a:spcBef>
              <a:spcAft>
                <a:spcPts val="0"/>
              </a:spcAft>
              <a:buFont typeface="Symbol" panose="05050102010706020507" pitchFamily="18" charset="2"/>
              <a:buChar char=""/>
            </a:pPr>
            <a:endParaRPr lang="en-US" sz="1600" dirty="0">
              <a:effectLst/>
              <a:ea typeface="Calibri" panose="020F0502020204030204" pitchFamily="34" charset="0"/>
              <a:cs typeface="Times New Roman" panose="02020603050405020304" pitchFamily="18" charset="0"/>
            </a:endParaRPr>
          </a:p>
          <a:p>
            <a:pPr marL="342900" marR="0" lvl="0" indent="-342900" algn="just">
              <a:lnSpc>
                <a:spcPct val="114000"/>
              </a:lnSpc>
              <a:spcBef>
                <a:spcPts val="0"/>
              </a:spcBef>
              <a:spcAft>
                <a:spcPts val="1000"/>
              </a:spcAft>
              <a:buFont typeface="Symbol" panose="05050102010706020507" pitchFamily="18" charset="2"/>
              <a:buChar char=""/>
            </a:pPr>
            <a:r>
              <a:rPr lang="en-US" sz="2000" dirty="0">
                <a:effectLst/>
                <a:ea typeface="Calibri" panose="020F0502020204030204" pitchFamily="34" charset="0"/>
                <a:cs typeface="Times New Roman" panose="02020603050405020304" pitchFamily="18" charset="0"/>
              </a:rPr>
              <a:t>Crude oil market would continue to improve as the world recovers from the impact of Covid-19, PMS landing cost would escalate as well, leaving no option than to fully deregulate and save the estimated value shortfall of between </a:t>
            </a:r>
            <a:r>
              <a:rPr lang="en-US" sz="2000" strike="sngStrike" dirty="0">
                <a:effectLst/>
                <a:ea typeface="Calibri" panose="020F0502020204030204" pitchFamily="34" charset="0"/>
                <a:cs typeface="Times New Roman" panose="02020603050405020304" pitchFamily="18" charset="0"/>
              </a:rPr>
              <a:t>N</a:t>
            </a:r>
            <a:r>
              <a:rPr lang="en-US" sz="2000" dirty="0">
                <a:effectLst/>
                <a:ea typeface="Calibri" panose="020F0502020204030204" pitchFamily="34" charset="0"/>
                <a:cs typeface="Times New Roman" panose="02020603050405020304" pitchFamily="18" charset="0"/>
              </a:rPr>
              <a:t>70 billion/month up to N210billion/month to the Federation Account.</a:t>
            </a:r>
            <a:endParaRPr lang="en-US" sz="1600" dirty="0">
              <a:effectLst/>
              <a:ea typeface="Calibri" panose="020F0502020204030204" pitchFamily="34" charset="0"/>
              <a:cs typeface="Times New Roman" panose="02020603050405020304" pitchFamily="18" charset="0"/>
            </a:endParaRPr>
          </a:p>
        </p:txBody>
      </p:sp>
      <p:sp>
        <p:nvSpPr>
          <p:cNvPr id="5" name="Rectangle 4"/>
          <p:cNvSpPr/>
          <p:nvPr/>
        </p:nvSpPr>
        <p:spPr>
          <a:xfrm>
            <a:off x="2133600" y="1718460"/>
            <a:ext cx="85344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10800000">
            <a:off x="1524000" y="6021288"/>
            <a:ext cx="85344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524000" y="1687237"/>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5</a:t>
            </a:fld>
            <a:endParaRPr lang="en-GB" sz="1200" b="1" dirty="0">
              <a:latin typeface="Arial Black" pitchFamily="34" charset="0"/>
            </a:endParaRPr>
          </a:p>
        </p:txBody>
      </p:sp>
      <p:sp>
        <p:nvSpPr>
          <p:cNvPr id="21" name="Rectangle 20"/>
          <p:cNvSpPr/>
          <p:nvPr/>
        </p:nvSpPr>
        <p:spPr>
          <a:xfrm rot="10800000">
            <a:off x="10134600" y="6021288"/>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0128448" y="5999792"/>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5</a:t>
            </a:fld>
            <a:endParaRPr lang="en-GB" sz="1200" b="1" dirty="0">
              <a:latin typeface="Arial Black" pitchFamily="34" charset="0"/>
            </a:endParaRPr>
          </a:p>
        </p:txBody>
      </p:sp>
      <p:sp>
        <p:nvSpPr>
          <p:cNvPr id="10" name="Rectangle 9">
            <a:extLst>
              <a:ext uri="{FF2B5EF4-FFF2-40B4-BE49-F238E27FC236}">
                <a16:creationId xmlns:a16="http://schemas.microsoft.com/office/drawing/2014/main" id="{4C12459B-2C26-439F-AE36-777F8C7EFF27}"/>
              </a:ext>
            </a:extLst>
          </p:cNvPr>
          <p:cNvSpPr/>
          <p:nvPr/>
        </p:nvSpPr>
        <p:spPr>
          <a:xfrm>
            <a:off x="1524000" y="1057822"/>
            <a:ext cx="915015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just" fontAlgn="base">
              <a:spcBef>
                <a:spcPct val="0"/>
              </a:spcBef>
              <a:spcAft>
                <a:spcPct val="0"/>
              </a:spcAft>
              <a:buClr>
                <a:srgbClr val="000000"/>
              </a:buClr>
              <a:buFont typeface="Arial" panose="020B0604020202020204" pitchFamily="34" charset="0"/>
            </a:pPr>
            <a:r>
              <a:rPr lang="en-US" sz="2200" b="1" dirty="0">
                <a:latin typeface="Calibri" panose="020F0502020204030204" pitchFamily="34" charset="0"/>
                <a:cs typeface="Calibri" panose="020F0502020204030204" pitchFamily="34" charset="0"/>
                <a:sym typeface="Arial" panose="020B0604020202020204" pitchFamily="34" charset="0"/>
              </a:rPr>
              <a:t>Engagement with Trade Unions on Deregulation and the way forward</a:t>
            </a:r>
          </a:p>
        </p:txBody>
      </p:sp>
    </p:spTree>
    <p:extLst>
      <p:ext uri="{BB962C8B-B14F-4D97-AF65-F5344CB8AC3E}">
        <p14:creationId xmlns:p14="http://schemas.microsoft.com/office/powerpoint/2010/main" val="2561027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24000" y="1293914"/>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545772" y="1815000"/>
            <a:ext cx="9144000" cy="3885901"/>
          </a:xfrm>
        </p:spPr>
        <p:txBody>
          <a:bodyPr>
            <a:noAutofit/>
          </a:bodyPr>
          <a:lstStyle/>
          <a:p>
            <a:pPr marL="342900" marR="0" lvl="0" indent="-342900" algn="just">
              <a:lnSpc>
                <a:spcPct val="100000"/>
              </a:lnSpc>
              <a:spcBef>
                <a:spcPts val="0"/>
              </a:spcBef>
              <a:spcAft>
                <a:spcPts val="0"/>
              </a:spcAft>
              <a:buFont typeface="Symbol" panose="05050102010706020507" pitchFamily="18" charset="2"/>
              <a:buChar char=""/>
            </a:pPr>
            <a:r>
              <a:rPr lang="en-US" sz="2200" dirty="0">
                <a:effectLst/>
                <a:ea typeface="Calibri" panose="020F0502020204030204" pitchFamily="34" charset="0"/>
                <a:cs typeface="Times New Roman" panose="02020603050405020304" pitchFamily="18" charset="0"/>
              </a:rPr>
              <a:t>That there were no issues or disagreement on deregulation, but the issue was how to manage the fallout of deregulation on Nigerians.</a:t>
            </a:r>
            <a:endParaRPr lang="en-GB" sz="2200" dirty="0">
              <a:effectLst/>
              <a:ea typeface="Calibri" panose="020F0502020204030204" pitchFamily="34" charset="0"/>
              <a:cs typeface="Times New Roman" panose="02020603050405020304" pitchFamily="18" charset="0"/>
            </a:endParaRPr>
          </a:p>
          <a:p>
            <a:pPr marL="0" marR="0" lvl="0" indent="0" algn="just">
              <a:lnSpc>
                <a:spcPct val="100000"/>
              </a:lnSpc>
              <a:spcBef>
                <a:spcPts val="0"/>
              </a:spcBef>
              <a:spcAft>
                <a:spcPts val="0"/>
              </a:spcAft>
              <a:buNone/>
            </a:pPr>
            <a:endParaRPr lang="en-US" sz="2200" dirty="0">
              <a:effectLst/>
              <a:ea typeface="Calibri" panose="020F0502020204030204" pitchFamily="34" charset="0"/>
              <a:cs typeface="Times New Roman" panose="02020603050405020304" pitchFamily="18" charset="0"/>
            </a:endParaRPr>
          </a:p>
          <a:p>
            <a:pPr marL="342900" marR="0" lvl="0" indent="-342900" algn="just">
              <a:lnSpc>
                <a:spcPct val="100000"/>
              </a:lnSpc>
              <a:spcBef>
                <a:spcPts val="0"/>
              </a:spcBef>
              <a:spcAft>
                <a:spcPts val="0"/>
              </a:spcAft>
              <a:buFont typeface="Symbol" panose="05050102010706020507" pitchFamily="18" charset="2"/>
              <a:buChar char=""/>
            </a:pPr>
            <a:r>
              <a:rPr lang="en-US" sz="2200" dirty="0">
                <a:effectLst/>
                <a:ea typeface="Calibri" panose="020F0502020204030204" pitchFamily="34" charset="0"/>
                <a:cs typeface="Times New Roman" panose="02020603050405020304" pitchFamily="18" charset="0"/>
              </a:rPr>
              <a:t>That the Government had agreed with the Unions to give Nigerians a choice by providing auto gas conversion kits as well as CNG/LPG mass transit buses as alternatives to gasoline.  He however, noted that the programme was yet to be implemented fully.</a:t>
            </a:r>
          </a:p>
          <a:p>
            <a:pPr marL="342900" marR="0" lvl="0" indent="-342900" algn="just">
              <a:lnSpc>
                <a:spcPct val="100000"/>
              </a:lnSpc>
              <a:spcBef>
                <a:spcPts val="0"/>
              </a:spcBef>
              <a:spcAft>
                <a:spcPts val="0"/>
              </a:spcAft>
              <a:buFont typeface="Symbol" panose="05050102010706020507" pitchFamily="18" charset="2"/>
              <a:buChar char=""/>
            </a:pPr>
            <a:endParaRPr lang="en-US" sz="2200" dirty="0">
              <a:effectLst/>
              <a:ea typeface="Calibri" panose="020F0502020204030204" pitchFamily="34" charset="0"/>
              <a:cs typeface="Times New Roman" panose="02020603050405020304" pitchFamily="18" charset="0"/>
            </a:endParaRPr>
          </a:p>
          <a:p>
            <a:pPr marL="342900" marR="0" lvl="0" indent="-342900" algn="just">
              <a:lnSpc>
                <a:spcPct val="100000"/>
              </a:lnSpc>
              <a:spcBef>
                <a:spcPts val="0"/>
              </a:spcBef>
              <a:spcAft>
                <a:spcPts val="1000"/>
              </a:spcAft>
              <a:buFont typeface="Symbol" panose="05050102010706020507" pitchFamily="18" charset="2"/>
              <a:buChar char=""/>
            </a:pPr>
            <a:r>
              <a:rPr lang="en-US" sz="2200" dirty="0">
                <a:effectLst/>
                <a:ea typeface="Calibri" panose="020F0502020204030204" pitchFamily="34" charset="0"/>
                <a:cs typeface="Times New Roman" panose="02020603050405020304" pitchFamily="18" charset="0"/>
              </a:rPr>
              <a:t>He equally noted that inflation was close to 17%, adding that another fuel price increase would worsen the hardship on Nigerians without provision of adequate palliative measures to cushion the effects.</a:t>
            </a:r>
          </a:p>
        </p:txBody>
      </p:sp>
      <p:sp>
        <p:nvSpPr>
          <p:cNvPr id="5" name="Rectangle 4"/>
          <p:cNvSpPr/>
          <p:nvPr/>
        </p:nvSpPr>
        <p:spPr>
          <a:xfrm>
            <a:off x="2133600" y="1293914"/>
            <a:ext cx="85344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10800000">
            <a:off x="1524000" y="6021288"/>
            <a:ext cx="85344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441648" y="739249"/>
            <a:ext cx="915015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just" fontAlgn="base">
              <a:spcBef>
                <a:spcPct val="0"/>
              </a:spcBef>
              <a:spcAft>
                <a:spcPct val="0"/>
              </a:spcAft>
              <a:buClr>
                <a:srgbClr val="000000"/>
              </a:buClr>
              <a:buFont typeface="Arial" panose="020B0604020202020204" pitchFamily="34" charset="0"/>
            </a:pPr>
            <a:r>
              <a:rPr lang="en-US" sz="2200" b="1" dirty="0">
                <a:latin typeface="Calibri" panose="020F0502020204030204" pitchFamily="34" charset="0"/>
                <a:cs typeface="Calibri" panose="020F0502020204030204" pitchFamily="34" charset="0"/>
              </a:rPr>
              <a:t>Comments from the Chairman of the Council - 1</a:t>
            </a:r>
          </a:p>
        </p:txBody>
      </p:sp>
      <p:sp>
        <p:nvSpPr>
          <p:cNvPr id="15" name="TextBox 14"/>
          <p:cNvSpPr txBox="1"/>
          <p:nvPr/>
        </p:nvSpPr>
        <p:spPr>
          <a:xfrm>
            <a:off x="1524000" y="1262691"/>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6</a:t>
            </a:fld>
            <a:endParaRPr lang="en-GB" sz="1200" b="1" dirty="0">
              <a:latin typeface="Arial Black" pitchFamily="34" charset="0"/>
            </a:endParaRPr>
          </a:p>
        </p:txBody>
      </p:sp>
      <p:sp>
        <p:nvSpPr>
          <p:cNvPr id="21" name="Rectangle 20"/>
          <p:cNvSpPr/>
          <p:nvPr/>
        </p:nvSpPr>
        <p:spPr>
          <a:xfrm rot="10800000">
            <a:off x="10134600" y="6021288"/>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0128448" y="5999792"/>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6</a:t>
            </a:fld>
            <a:endParaRPr lang="en-GB" sz="1200" b="1" dirty="0">
              <a:latin typeface="Arial Black" pitchFamily="34" charset="0"/>
            </a:endParaRPr>
          </a:p>
        </p:txBody>
      </p:sp>
    </p:spTree>
    <p:extLst>
      <p:ext uri="{BB962C8B-B14F-4D97-AF65-F5344CB8AC3E}">
        <p14:creationId xmlns:p14="http://schemas.microsoft.com/office/powerpoint/2010/main" val="2318639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24000" y="2088570"/>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524000" y="2578172"/>
            <a:ext cx="9144000" cy="1468475"/>
          </a:xfrm>
        </p:spPr>
        <p:txBody>
          <a:bodyPr>
            <a:noAutofit/>
          </a:bodyPr>
          <a:lstStyle/>
          <a:p>
            <a:pPr marL="342900" marR="0" lvl="0" indent="-342900" algn="just">
              <a:lnSpc>
                <a:spcPct val="100000"/>
              </a:lnSpc>
              <a:spcBef>
                <a:spcPts val="0"/>
              </a:spcBef>
              <a:spcAft>
                <a:spcPts val="1000"/>
              </a:spcAft>
              <a:buFont typeface="Symbol" panose="05050102010706020507" pitchFamily="18" charset="2"/>
              <a:buChar char=""/>
            </a:pPr>
            <a:r>
              <a:rPr lang="en-US" sz="2000" dirty="0">
                <a:effectLst/>
                <a:ea typeface="Calibri" panose="020F0502020204030204" pitchFamily="34" charset="0"/>
                <a:cs typeface="Times New Roman" panose="02020603050405020304" pitchFamily="18" charset="0"/>
              </a:rPr>
              <a:t>Consequently, NEC mandated its Ad-hoc Committee on Excess Crude and Other Special Accounts of the Federation, chaired by the Governor of Kaduna State to interface with NNPC with a view to coming up with recommendations on an appropriate pricing of PMS, as well as actions/initiatives to address the impact of the deregulation on Nigerians.</a:t>
            </a:r>
          </a:p>
        </p:txBody>
      </p:sp>
      <p:sp>
        <p:nvSpPr>
          <p:cNvPr id="5" name="Rectangle 4"/>
          <p:cNvSpPr/>
          <p:nvPr/>
        </p:nvSpPr>
        <p:spPr>
          <a:xfrm>
            <a:off x="2133600" y="2088570"/>
            <a:ext cx="85344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10800000">
            <a:off x="1524000" y="4431974"/>
            <a:ext cx="85344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524000" y="2057347"/>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7</a:t>
            </a:fld>
            <a:endParaRPr lang="en-GB" sz="1200" b="1" dirty="0">
              <a:latin typeface="Arial Black" pitchFamily="34" charset="0"/>
            </a:endParaRPr>
          </a:p>
        </p:txBody>
      </p:sp>
      <p:sp>
        <p:nvSpPr>
          <p:cNvPr id="21" name="Rectangle 20"/>
          <p:cNvSpPr/>
          <p:nvPr/>
        </p:nvSpPr>
        <p:spPr>
          <a:xfrm rot="10800000">
            <a:off x="10134600" y="4431974"/>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0128448" y="4410478"/>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7</a:t>
            </a:fld>
            <a:endParaRPr lang="en-GB" sz="1200" b="1" dirty="0">
              <a:latin typeface="Arial Black" pitchFamily="34" charset="0"/>
            </a:endParaRPr>
          </a:p>
        </p:txBody>
      </p:sp>
      <p:sp>
        <p:nvSpPr>
          <p:cNvPr id="10" name="Rectangle 9">
            <a:extLst>
              <a:ext uri="{FF2B5EF4-FFF2-40B4-BE49-F238E27FC236}">
                <a16:creationId xmlns:a16="http://schemas.microsoft.com/office/drawing/2014/main" id="{7EFCD5CD-451F-432A-A087-2E9CB4EA8E54}"/>
              </a:ext>
            </a:extLst>
          </p:cNvPr>
          <p:cNvSpPr/>
          <p:nvPr/>
        </p:nvSpPr>
        <p:spPr>
          <a:xfrm>
            <a:off x="1441648" y="1555679"/>
            <a:ext cx="915015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just" fontAlgn="base">
              <a:spcBef>
                <a:spcPct val="0"/>
              </a:spcBef>
              <a:spcAft>
                <a:spcPct val="0"/>
              </a:spcAft>
              <a:buClr>
                <a:srgbClr val="000000"/>
              </a:buClr>
              <a:buFont typeface="Arial" panose="020B0604020202020204" pitchFamily="34" charset="0"/>
            </a:pPr>
            <a:r>
              <a:rPr lang="en-US" sz="2200" b="1" dirty="0">
                <a:latin typeface="Calibri" panose="020F0502020204030204" pitchFamily="34" charset="0"/>
                <a:cs typeface="Calibri" panose="020F0502020204030204" pitchFamily="34" charset="0"/>
              </a:rPr>
              <a:t>Comments from the Chairman of the Council - 2</a:t>
            </a:r>
          </a:p>
        </p:txBody>
      </p:sp>
    </p:spTree>
    <p:extLst>
      <p:ext uri="{BB962C8B-B14F-4D97-AF65-F5344CB8AC3E}">
        <p14:creationId xmlns:p14="http://schemas.microsoft.com/office/powerpoint/2010/main" val="2185888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77685" y="1391888"/>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784406" y="1741513"/>
            <a:ext cx="8883594" cy="4336063"/>
          </a:xfrm>
        </p:spPr>
        <p:txBody>
          <a:bodyPr>
            <a:noAutofit/>
          </a:bodyPr>
          <a:lstStyle/>
          <a:p>
            <a:pPr marL="0" marR="0" algn="just">
              <a:lnSpc>
                <a:spcPct val="100000"/>
              </a:lnSpc>
              <a:spcBef>
                <a:spcPts val="0"/>
              </a:spcBef>
              <a:spcAft>
                <a:spcPts val="600"/>
              </a:spcAft>
            </a:pPr>
            <a:r>
              <a:rPr lang="en-GB" sz="2000" dirty="0">
                <a:effectLst/>
                <a:ea typeface="Calibri" panose="020F0502020204030204" pitchFamily="34" charset="0"/>
                <a:cs typeface="Times New Roman" panose="02020603050405020304" pitchFamily="18" charset="0"/>
              </a:rPr>
              <a:t>Governor of Kaduna State 				-	Chairman</a:t>
            </a:r>
            <a:endParaRPr lang="en-US" sz="2000" dirty="0">
              <a:effectLst/>
              <a:ea typeface="Calibri" panose="020F0502020204030204" pitchFamily="34" charset="0"/>
              <a:cs typeface="Times New Roman" panose="02020603050405020304" pitchFamily="18" charset="0"/>
            </a:endParaRPr>
          </a:p>
          <a:p>
            <a:pPr marL="0" marR="0" algn="just">
              <a:lnSpc>
                <a:spcPct val="100000"/>
              </a:lnSpc>
              <a:spcBef>
                <a:spcPts val="0"/>
              </a:spcBef>
              <a:spcAft>
                <a:spcPts val="600"/>
              </a:spcAft>
            </a:pPr>
            <a:r>
              <a:rPr lang="en-GB" sz="2000" dirty="0">
                <a:effectLst/>
                <a:ea typeface="Calibri" panose="020F0502020204030204" pitchFamily="34" charset="0"/>
                <a:cs typeface="Times New Roman" panose="02020603050405020304" pitchFamily="18" charset="0"/>
              </a:rPr>
              <a:t>Governor of Edo State					-	Member</a:t>
            </a:r>
            <a:endParaRPr lang="en-US" sz="2000" dirty="0">
              <a:effectLst/>
              <a:ea typeface="Calibri" panose="020F0502020204030204" pitchFamily="34" charset="0"/>
              <a:cs typeface="Times New Roman" panose="02020603050405020304" pitchFamily="18" charset="0"/>
            </a:endParaRPr>
          </a:p>
          <a:p>
            <a:pPr marL="0" marR="0" algn="just">
              <a:lnSpc>
                <a:spcPct val="100000"/>
              </a:lnSpc>
              <a:spcBef>
                <a:spcPts val="0"/>
              </a:spcBef>
              <a:spcAft>
                <a:spcPts val="600"/>
              </a:spcAft>
            </a:pPr>
            <a:r>
              <a:rPr lang="en-GB" sz="2000" dirty="0">
                <a:effectLst/>
                <a:ea typeface="Calibri" panose="020F0502020204030204" pitchFamily="34" charset="0"/>
                <a:cs typeface="Times New Roman" panose="02020603050405020304" pitchFamily="18" charset="0"/>
              </a:rPr>
              <a:t>Governor of Jigawa State				-	Member</a:t>
            </a:r>
            <a:endParaRPr lang="en-US" sz="2000" dirty="0">
              <a:effectLst/>
              <a:ea typeface="Calibri" panose="020F0502020204030204" pitchFamily="34" charset="0"/>
              <a:cs typeface="Times New Roman" panose="02020603050405020304" pitchFamily="18" charset="0"/>
            </a:endParaRPr>
          </a:p>
          <a:p>
            <a:pPr marL="0" marR="0" algn="just">
              <a:lnSpc>
                <a:spcPct val="100000"/>
              </a:lnSpc>
              <a:spcBef>
                <a:spcPts val="0"/>
              </a:spcBef>
              <a:spcAft>
                <a:spcPts val="600"/>
              </a:spcAft>
            </a:pPr>
            <a:r>
              <a:rPr lang="en-GB" sz="2000" dirty="0">
                <a:effectLst/>
                <a:ea typeface="Calibri" panose="020F0502020204030204" pitchFamily="34" charset="0"/>
                <a:cs typeface="Times New Roman" panose="02020603050405020304" pitchFamily="18" charset="0"/>
              </a:rPr>
              <a:t>Governor of Ebonyi State				-	Member</a:t>
            </a:r>
            <a:endParaRPr lang="en-US" sz="2000" dirty="0">
              <a:effectLst/>
              <a:ea typeface="Calibri" panose="020F0502020204030204" pitchFamily="34" charset="0"/>
              <a:cs typeface="Times New Roman" panose="02020603050405020304" pitchFamily="18" charset="0"/>
            </a:endParaRPr>
          </a:p>
          <a:p>
            <a:pPr marL="0" marR="0" algn="just">
              <a:lnSpc>
                <a:spcPct val="100000"/>
              </a:lnSpc>
              <a:spcBef>
                <a:spcPts val="0"/>
              </a:spcBef>
              <a:spcAft>
                <a:spcPts val="600"/>
              </a:spcAft>
            </a:pPr>
            <a:r>
              <a:rPr lang="en-GB" sz="2000" dirty="0">
                <a:effectLst/>
                <a:ea typeface="Calibri" panose="020F0502020204030204" pitchFamily="34" charset="0"/>
                <a:cs typeface="Times New Roman" panose="02020603050405020304" pitchFamily="18" charset="0"/>
              </a:rPr>
              <a:t>Governor of Akwa-Ibom State				-	Member</a:t>
            </a:r>
            <a:endParaRPr lang="en-US" sz="2000" dirty="0">
              <a:effectLst/>
              <a:ea typeface="Calibri" panose="020F0502020204030204" pitchFamily="34" charset="0"/>
              <a:cs typeface="Times New Roman" panose="02020603050405020304" pitchFamily="18" charset="0"/>
            </a:endParaRPr>
          </a:p>
          <a:p>
            <a:pPr marL="0" marR="0" algn="just">
              <a:lnSpc>
                <a:spcPct val="100000"/>
              </a:lnSpc>
              <a:spcBef>
                <a:spcPts val="0"/>
              </a:spcBef>
              <a:spcAft>
                <a:spcPts val="600"/>
              </a:spcAft>
            </a:pPr>
            <a:r>
              <a:rPr lang="en-GB" sz="2000" dirty="0">
                <a:effectLst/>
                <a:ea typeface="Calibri" panose="020F0502020204030204" pitchFamily="34" charset="0"/>
                <a:cs typeface="Times New Roman" panose="02020603050405020304" pitchFamily="18" charset="0"/>
              </a:rPr>
              <a:t>Governor of Ekiti State					-	Member</a:t>
            </a:r>
            <a:endParaRPr lang="en-US" sz="2000" dirty="0">
              <a:effectLst/>
              <a:ea typeface="Calibri" panose="020F0502020204030204" pitchFamily="34" charset="0"/>
              <a:cs typeface="Times New Roman" panose="02020603050405020304" pitchFamily="18" charset="0"/>
            </a:endParaRPr>
          </a:p>
          <a:p>
            <a:pPr marL="0" marR="0" algn="just">
              <a:lnSpc>
                <a:spcPct val="100000"/>
              </a:lnSpc>
              <a:spcBef>
                <a:spcPts val="0"/>
              </a:spcBef>
              <a:spcAft>
                <a:spcPts val="600"/>
              </a:spcAft>
            </a:pPr>
            <a:r>
              <a:rPr lang="en-GB" sz="2000" dirty="0">
                <a:effectLst/>
                <a:ea typeface="Calibri" panose="020F0502020204030204" pitchFamily="34" charset="0"/>
                <a:cs typeface="Times New Roman" panose="02020603050405020304" pitchFamily="18" charset="0"/>
              </a:rPr>
              <a:t>Governor of CBN					-	Member</a:t>
            </a:r>
            <a:endParaRPr lang="en-US" sz="2000" dirty="0">
              <a:effectLst/>
              <a:ea typeface="Calibri" panose="020F0502020204030204" pitchFamily="34" charset="0"/>
              <a:cs typeface="Times New Roman" panose="02020603050405020304" pitchFamily="18" charset="0"/>
            </a:endParaRPr>
          </a:p>
          <a:p>
            <a:pPr marL="0" marR="0" algn="just">
              <a:lnSpc>
                <a:spcPct val="100000"/>
              </a:lnSpc>
              <a:spcBef>
                <a:spcPts val="0"/>
              </a:spcBef>
              <a:spcAft>
                <a:spcPts val="600"/>
              </a:spcAft>
            </a:pPr>
            <a:r>
              <a:rPr lang="en-GB" sz="2000" dirty="0">
                <a:effectLst/>
                <a:ea typeface="Calibri" panose="020F0502020204030204" pitchFamily="34" charset="0"/>
                <a:cs typeface="Times New Roman" panose="02020603050405020304" pitchFamily="18" charset="0"/>
              </a:rPr>
              <a:t>Hon. Minister of Finance, Budget &amp;</a:t>
            </a:r>
            <a:r>
              <a:rPr lang="en-US" sz="2000" dirty="0">
                <a:ea typeface="Calibri" panose="020F0502020204030204" pitchFamily="34" charset="0"/>
                <a:cs typeface="Times New Roman" panose="02020603050405020304" pitchFamily="18" charset="0"/>
              </a:rPr>
              <a:t> </a:t>
            </a:r>
            <a:r>
              <a:rPr lang="en-GB" sz="2000" dirty="0">
                <a:effectLst/>
                <a:ea typeface="Calibri" panose="020F0502020204030204" pitchFamily="34" charset="0"/>
                <a:cs typeface="Times New Roman" panose="02020603050405020304" pitchFamily="18" charset="0"/>
              </a:rPr>
              <a:t>National. Planning	-	Member</a:t>
            </a:r>
            <a:endParaRPr lang="en-US" sz="2000" dirty="0">
              <a:effectLst/>
              <a:ea typeface="Calibri" panose="020F0502020204030204" pitchFamily="34" charset="0"/>
              <a:cs typeface="Times New Roman" panose="02020603050405020304" pitchFamily="18" charset="0"/>
            </a:endParaRPr>
          </a:p>
          <a:p>
            <a:pPr marL="0" marR="0" algn="just">
              <a:lnSpc>
                <a:spcPct val="100000"/>
              </a:lnSpc>
              <a:spcBef>
                <a:spcPts val="0"/>
              </a:spcBef>
              <a:spcAft>
                <a:spcPts val="600"/>
              </a:spcAft>
            </a:pPr>
            <a:r>
              <a:rPr lang="en-GB" sz="2000" dirty="0">
                <a:effectLst/>
                <a:ea typeface="Calibri" panose="020F0502020204030204" pitchFamily="34" charset="0"/>
                <a:cs typeface="Times New Roman" panose="02020603050405020304" pitchFamily="18" charset="0"/>
              </a:rPr>
              <a:t>Accountant General of the Federation			-	Member</a:t>
            </a:r>
            <a:endParaRPr lang="en-US" sz="2000" dirty="0">
              <a:effectLst/>
              <a:ea typeface="Calibri" panose="020F0502020204030204" pitchFamily="34" charset="0"/>
              <a:cs typeface="Times New Roman" panose="02020603050405020304" pitchFamily="18" charset="0"/>
            </a:endParaRPr>
          </a:p>
          <a:p>
            <a:pPr marL="0" marR="0" algn="just">
              <a:lnSpc>
                <a:spcPct val="100000"/>
              </a:lnSpc>
              <a:spcBef>
                <a:spcPts val="0"/>
              </a:spcBef>
              <a:spcAft>
                <a:spcPts val="600"/>
              </a:spcAft>
            </a:pPr>
            <a:r>
              <a:rPr lang="en-GB" sz="2000" dirty="0">
                <a:effectLst/>
                <a:ea typeface="Calibri" panose="020F0502020204030204" pitchFamily="34" charset="0"/>
                <a:cs typeface="Times New Roman" panose="02020603050405020304" pitchFamily="18" charset="0"/>
              </a:rPr>
              <a:t>Group Managing Director, NNPC				-	Member</a:t>
            </a:r>
            <a:endParaRPr lang="en-US" sz="2000" dirty="0">
              <a:effectLst/>
              <a:ea typeface="Calibri" panose="020F0502020204030204" pitchFamily="34" charset="0"/>
              <a:cs typeface="Times New Roman" panose="02020603050405020304" pitchFamily="18" charset="0"/>
            </a:endParaRPr>
          </a:p>
          <a:p>
            <a:pPr marL="0" marR="0" algn="just">
              <a:lnSpc>
                <a:spcPct val="100000"/>
              </a:lnSpc>
              <a:spcBef>
                <a:spcPts val="0"/>
              </a:spcBef>
              <a:spcAft>
                <a:spcPts val="600"/>
              </a:spcAft>
            </a:pPr>
            <a:r>
              <a:rPr lang="en-GB" sz="2000" dirty="0">
                <a:effectLst/>
                <a:ea typeface="Calibri" panose="020F0502020204030204" pitchFamily="34" charset="0"/>
                <a:cs typeface="Times New Roman" panose="02020603050405020304" pitchFamily="18" charset="0"/>
              </a:rPr>
              <a:t>Permanent Secretary, MBNP				-	Secretary</a:t>
            </a:r>
            <a:endParaRPr lang="en-US" sz="2000" dirty="0">
              <a:effectLst/>
              <a:ea typeface="Calibri" panose="020F0502020204030204" pitchFamily="34" charset="0"/>
              <a:cs typeface="Times New Roman" panose="02020603050405020304" pitchFamily="18" charset="0"/>
            </a:endParaRPr>
          </a:p>
        </p:txBody>
      </p:sp>
      <p:sp>
        <p:nvSpPr>
          <p:cNvPr id="5" name="Rectangle 4"/>
          <p:cNvSpPr/>
          <p:nvPr/>
        </p:nvSpPr>
        <p:spPr>
          <a:xfrm>
            <a:off x="1687285" y="1391888"/>
            <a:ext cx="93960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10800000">
            <a:off x="874287" y="6137260"/>
            <a:ext cx="9576000" cy="216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125298" y="906486"/>
            <a:ext cx="966481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just" fontAlgn="base">
              <a:spcBef>
                <a:spcPct val="0"/>
              </a:spcBef>
              <a:spcAft>
                <a:spcPct val="0"/>
              </a:spcAft>
              <a:buClr>
                <a:srgbClr val="000000"/>
              </a:buClr>
              <a:buFont typeface="Arial" panose="020B0604020202020204" pitchFamily="34" charset="0"/>
            </a:pPr>
            <a:r>
              <a:rPr lang="en-US" sz="2200" b="1" dirty="0">
                <a:latin typeface="Calibri" panose="020F0502020204030204" pitchFamily="34" charset="0"/>
                <a:cs typeface="Calibri" panose="020F0502020204030204" pitchFamily="34" charset="0"/>
              </a:rPr>
              <a:t>Membership of the NEC Ad-hoc Committee include:</a:t>
            </a:r>
          </a:p>
        </p:txBody>
      </p:sp>
      <p:sp>
        <p:nvSpPr>
          <p:cNvPr id="15" name="TextBox 14"/>
          <p:cNvSpPr txBox="1"/>
          <p:nvPr/>
        </p:nvSpPr>
        <p:spPr>
          <a:xfrm>
            <a:off x="1077685" y="1360665"/>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8</a:t>
            </a:fld>
            <a:endParaRPr lang="en-GB" sz="1200" b="1" dirty="0">
              <a:latin typeface="Arial Black" pitchFamily="34" charset="0"/>
            </a:endParaRPr>
          </a:p>
        </p:txBody>
      </p:sp>
      <p:sp>
        <p:nvSpPr>
          <p:cNvPr id="21" name="Rectangle 20"/>
          <p:cNvSpPr/>
          <p:nvPr/>
        </p:nvSpPr>
        <p:spPr>
          <a:xfrm rot="10800000">
            <a:off x="10526487" y="6119260"/>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0520335" y="6097764"/>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8</a:t>
            </a:fld>
            <a:endParaRPr lang="en-GB" sz="1200" b="1" dirty="0">
              <a:latin typeface="Arial Black" pitchFamily="34" charset="0"/>
            </a:endParaRPr>
          </a:p>
        </p:txBody>
      </p:sp>
    </p:spTree>
    <p:extLst>
      <p:ext uri="{BB962C8B-B14F-4D97-AF65-F5344CB8AC3E}">
        <p14:creationId xmlns:p14="http://schemas.microsoft.com/office/powerpoint/2010/main" val="1327098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968829" y="1239485"/>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517848" y="1644005"/>
            <a:ext cx="9150152" cy="4272640"/>
          </a:xfrm>
        </p:spPr>
        <p:txBody>
          <a:bodyPr>
            <a:noAutofit/>
          </a:bodyPr>
          <a:lstStyle/>
          <a:p>
            <a:pPr marL="400050" marR="0" lvl="0" indent="-400050" algn="just">
              <a:lnSpc>
                <a:spcPct val="100000"/>
              </a:lnSpc>
              <a:spcBef>
                <a:spcPts val="0"/>
              </a:spcBef>
              <a:buFont typeface="+mj-lt"/>
              <a:buAutoNum type="romanLcPeriod"/>
            </a:pPr>
            <a:r>
              <a:rPr lang="en-GB" sz="2000" dirty="0">
                <a:effectLst/>
                <a:ea typeface="Calibri" panose="020F0502020204030204" pitchFamily="34" charset="0"/>
                <a:cs typeface="Times New Roman" panose="02020603050405020304" pitchFamily="18" charset="0"/>
              </a:rPr>
              <a:t>Interface with NNPC to determine the appropriate pricing of PMS in Nigeria taking into consideration the elements of subsidy, forex differentials and smuggling of PMS across neighbouring countries.</a:t>
            </a:r>
          </a:p>
          <a:p>
            <a:pPr marL="400050" marR="0" lvl="0" indent="-400050" algn="just">
              <a:lnSpc>
                <a:spcPct val="100000"/>
              </a:lnSpc>
              <a:spcBef>
                <a:spcPts val="0"/>
              </a:spcBef>
              <a:buFont typeface="+mj-lt"/>
              <a:buAutoNum type="romanLcPeriod"/>
            </a:pPr>
            <a:endParaRPr lang="en-US" sz="1400" dirty="0">
              <a:effectLst/>
              <a:ea typeface="Calibri" panose="020F0502020204030204" pitchFamily="34" charset="0"/>
              <a:cs typeface="Times New Roman" panose="02020603050405020304" pitchFamily="18" charset="0"/>
            </a:endParaRPr>
          </a:p>
          <a:p>
            <a:pPr marL="400050" marR="0" lvl="0" indent="-400050" algn="just">
              <a:lnSpc>
                <a:spcPct val="100000"/>
              </a:lnSpc>
              <a:spcBef>
                <a:spcPts val="0"/>
              </a:spcBef>
              <a:buFont typeface="+mj-lt"/>
              <a:buAutoNum type="romanLcPeriod"/>
            </a:pPr>
            <a:r>
              <a:rPr lang="en-GB" sz="2000" dirty="0">
                <a:effectLst/>
                <a:ea typeface="Calibri" panose="020F0502020204030204" pitchFamily="34" charset="0"/>
                <a:cs typeface="Times New Roman" panose="02020603050405020304" pitchFamily="18" charset="0"/>
              </a:rPr>
              <a:t>Come up with recommendations that would address the impact of </a:t>
            </a:r>
            <a:r>
              <a:rPr lang="en-US" sz="2000" dirty="0">
                <a:ea typeface="Calibri" panose="020F0502020204030204" pitchFamily="34" charset="0"/>
                <a:cs typeface="Times New Roman" panose="02020603050405020304" pitchFamily="18" charset="0"/>
              </a:rPr>
              <a:t>fuel price </a:t>
            </a:r>
            <a:r>
              <a:rPr lang="en-GB" sz="2000" dirty="0">
                <a:effectLst/>
                <a:ea typeface="Calibri" panose="020F0502020204030204" pitchFamily="34" charset="0"/>
                <a:cs typeface="Times New Roman" panose="02020603050405020304" pitchFamily="18" charset="0"/>
              </a:rPr>
              <a:t>deregulation</a:t>
            </a:r>
            <a:r>
              <a:rPr lang="en-US" sz="2000" dirty="0">
                <a:effectLst/>
                <a:ea typeface="Calibri" panose="020F0502020204030204" pitchFamily="34" charset="0"/>
                <a:cs typeface="Times New Roman" panose="02020603050405020304" pitchFamily="18" charset="0"/>
              </a:rPr>
              <a:t> </a:t>
            </a:r>
            <a:r>
              <a:rPr lang="en-GB" sz="2000" dirty="0">
                <a:effectLst/>
                <a:ea typeface="Calibri" panose="020F0502020204030204" pitchFamily="34" charset="0"/>
                <a:cs typeface="Times New Roman" panose="02020603050405020304" pitchFamily="18" charset="0"/>
              </a:rPr>
              <a:t>on Nigerians.</a:t>
            </a:r>
          </a:p>
          <a:p>
            <a:pPr marL="400050" marR="0" lvl="0" indent="-400050" algn="just">
              <a:lnSpc>
                <a:spcPct val="100000"/>
              </a:lnSpc>
              <a:spcBef>
                <a:spcPts val="0"/>
              </a:spcBef>
              <a:buFont typeface="+mj-lt"/>
              <a:buAutoNum type="romanLcPeriod"/>
            </a:pPr>
            <a:endParaRPr lang="en-US" sz="1400" dirty="0">
              <a:effectLst/>
              <a:ea typeface="Calibri" panose="020F0502020204030204" pitchFamily="34" charset="0"/>
              <a:cs typeface="Times New Roman" panose="02020603050405020304" pitchFamily="18" charset="0"/>
            </a:endParaRPr>
          </a:p>
          <a:p>
            <a:pPr marL="400050" marR="0" lvl="0" indent="-400050" algn="just">
              <a:lnSpc>
                <a:spcPct val="100000"/>
              </a:lnSpc>
              <a:spcBef>
                <a:spcPts val="0"/>
              </a:spcBef>
              <a:buFont typeface="+mj-lt"/>
              <a:buAutoNum type="romanLcPeriod"/>
            </a:pPr>
            <a:r>
              <a:rPr lang="en-GB" sz="2000" dirty="0">
                <a:effectLst/>
                <a:ea typeface="Calibri" panose="020F0502020204030204" pitchFamily="34" charset="0"/>
                <a:cs typeface="Times New Roman" panose="02020603050405020304" pitchFamily="18" charset="0"/>
              </a:rPr>
              <a:t>provide policy guidelines that would aggressively drive the roll out of gas-based alternatives to PMS.</a:t>
            </a:r>
          </a:p>
          <a:p>
            <a:pPr marL="400050" marR="0" lvl="0" indent="-400050" algn="just">
              <a:lnSpc>
                <a:spcPct val="100000"/>
              </a:lnSpc>
              <a:spcBef>
                <a:spcPts val="0"/>
              </a:spcBef>
              <a:buFont typeface="+mj-lt"/>
              <a:buAutoNum type="romanLcPeriod"/>
            </a:pPr>
            <a:endParaRPr lang="en-US" sz="1400" dirty="0">
              <a:effectLst/>
              <a:ea typeface="Calibri" panose="020F0502020204030204" pitchFamily="34" charset="0"/>
              <a:cs typeface="Times New Roman" panose="02020603050405020304" pitchFamily="18" charset="0"/>
            </a:endParaRPr>
          </a:p>
          <a:p>
            <a:pPr marL="400050" marR="0" lvl="0" indent="-400050" algn="just">
              <a:lnSpc>
                <a:spcPct val="100000"/>
              </a:lnSpc>
              <a:spcBef>
                <a:spcPts val="0"/>
              </a:spcBef>
              <a:buFont typeface="+mj-lt"/>
              <a:buAutoNum type="romanLcPeriod"/>
            </a:pPr>
            <a:r>
              <a:rPr lang="en-GB" sz="2000" dirty="0">
                <a:effectLst/>
                <a:ea typeface="Calibri" panose="020F0502020204030204" pitchFamily="34" charset="0"/>
                <a:cs typeface="Times New Roman" panose="02020603050405020304" pitchFamily="18" charset="0"/>
              </a:rPr>
              <a:t>co-opt and /or invite any individual or corporate body deemed appropriate to facilitate the work of a committee; and</a:t>
            </a:r>
          </a:p>
          <a:p>
            <a:pPr marL="400050" marR="0" lvl="0" indent="-400050" algn="just">
              <a:lnSpc>
                <a:spcPct val="100000"/>
              </a:lnSpc>
              <a:spcBef>
                <a:spcPts val="0"/>
              </a:spcBef>
              <a:buFont typeface="+mj-lt"/>
              <a:buAutoNum type="romanLcPeriod"/>
            </a:pPr>
            <a:endParaRPr lang="en-US" sz="1400" dirty="0">
              <a:effectLst/>
              <a:ea typeface="Calibri" panose="020F0502020204030204" pitchFamily="34" charset="0"/>
              <a:cs typeface="Times New Roman" panose="02020603050405020304" pitchFamily="18" charset="0"/>
            </a:endParaRPr>
          </a:p>
          <a:p>
            <a:pPr marL="400050" marR="0" lvl="0" indent="-400050" algn="just">
              <a:lnSpc>
                <a:spcPct val="100000"/>
              </a:lnSpc>
              <a:spcBef>
                <a:spcPts val="0"/>
              </a:spcBef>
              <a:buFont typeface="+mj-lt"/>
              <a:buAutoNum type="romanLcPeriod"/>
            </a:pPr>
            <a:r>
              <a:rPr lang="en-GB" sz="2000" dirty="0">
                <a:effectLst/>
                <a:ea typeface="Calibri" panose="020F0502020204030204" pitchFamily="34" charset="0"/>
                <a:cs typeface="Times New Roman" panose="02020603050405020304" pitchFamily="18" charset="0"/>
              </a:rPr>
              <a:t>update Council of regular intervals</a:t>
            </a:r>
            <a:endParaRPr lang="en-US" sz="2000" dirty="0">
              <a:effectLst/>
              <a:ea typeface="Calibri" panose="020F0502020204030204" pitchFamily="34" charset="0"/>
              <a:cs typeface="Times New Roman" panose="02020603050405020304" pitchFamily="18" charset="0"/>
            </a:endParaRPr>
          </a:p>
        </p:txBody>
      </p:sp>
      <p:sp>
        <p:nvSpPr>
          <p:cNvPr id="5" name="Rectangle 4"/>
          <p:cNvSpPr/>
          <p:nvPr/>
        </p:nvSpPr>
        <p:spPr>
          <a:xfrm>
            <a:off x="1578429" y="1239485"/>
            <a:ext cx="96480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rot="10800000">
            <a:off x="1368258" y="5814458"/>
            <a:ext cx="9180000" cy="23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968829" y="827113"/>
            <a:ext cx="915015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just" fontAlgn="base">
              <a:spcBef>
                <a:spcPct val="0"/>
              </a:spcBef>
              <a:spcAft>
                <a:spcPct val="0"/>
              </a:spcAft>
              <a:buClr>
                <a:srgbClr val="000000"/>
              </a:buClr>
              <a:buFont typeface="Arial" panose="020B0604020202020204" pitchFamily="34" charset="0"/>
            </a:pPr>
            <a:r>
              <a:rPr lang="en-US" sz="2200" b="1" dirty="0">
                <a:latin typeface="Calibri" panose="020F0502020204030204" pitchFamily="34" charset="0"/>
                <a:cs typeface="Calibri" panose="020F0502020204030204" pitchFamily="34" charset="0"/>
              </a:rPr>
              <a:t>Terms of </a:t>
            </a:r>
            <a:r>
              <a:rPr lang="en-GB" sz="2200" b="1" dirty="0">
                <a:latin typeface="Calibri" panose="020F0502020204030204" pitchFamily="34" charset="0"/>
                <a:cs typeface="Calibri" panose="020F0502020204030204" pitchFamily="34" charset="0"/>
              </a:rPr>
              <a:t>Reference (</a:t>
            </a:r>
            <a:r>
              <a:rPr lang="en-GB" sz="2200" b="1" dirty="0" err="1">
                <a:latin typeface="Calibri" panose="020F0502020204030204" pitchFamily="34" charset="0"/>
                <a:cs typeface="Calibri" panose="020F0502020204030204" pitchFamily="34" charset="0"/>
              </a:rPr>
              <a:t>ToR</a:t>
            </a:r>
            <a:r>
              <a:rPr lang="en-GB" sz="2200" b="1" dirty="0">
                <a:latin typeface="Calibri" panose="020F0502020204030204" pitchFamily="34" charset="0"/>
                <a:cs typeface="Calibri" panose="020F0502020204030204" pitchFamily="34" charset="0"/>
              </a:rPr>
              <a:t>) for the Ad-hoc Committee </a:t>
            </a:r>
            <a:endParaRPr lang="en-US" sz="2200" b="1" dirty="0">
              <a:latin typeface="Calibri" panose="020F0502020204030204" pitchFamily="34" charset="0"/>
              <a:cs typeface="Calibri" panose="020F0502020204030204" pitchFamily="34" charset="0"/>
            </a:endParaRPr>
          </a:p>
        </p:txBody>
      </p:sp>
      <p:sp>
        <p:nvSpPr>
          <p:cNvPr id="15" name="TextBox 14"/>
          <p:cNvSpPr txBox="1"/>
          <p:nvPr/>
        </p:nvSpPr>
        <p:spPr>
          <a:xfrm>
            <a:off x="968829" y="1208262"/>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9</a:t>
            </a:fld>
            <a:endParaRPr lang="en-GB" sz="1200" b="1" dirty="0">
              <a:latin typeface="Arial Black" pitchFamily="34" charset="0"/>
            </a:endParaRPr>
          </a:p>
        </p:txBody>
      </p:sp>
      <p:sp>
        <p:nvSpPr>
          <p:cNvPr id="21" name="Rectangle 20"/>
          <p:cNvSpPr/>
          <p:nvPr/>
        </p:nvSpPr>
        <p:spPr>
          <a:xfrm rot="10800000">
            <a:off x="10624458" y="5814458"/>
            <a:ext cx="533400" cy="23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0618306" y="5792962"/>
            <a:ext cx="539552" cy="276999"/>
          </a:xfrm>
          <a:prstGeom prst="rect">
            <a:avLst/>
          </a:prstGeom>
          <a:noFill/>
        </p:spPr>
        <p:txBody>
          <a:bodyPr wrap="square" rtlCol="0" anchor="ctr" anchorCtr="1">
            <a:spAutoFit/>
          </a:bodyPr>
          <a:lstStyle/>
          <a:p>
            <a:pPr algn="ctr"/>
            <a:fld id="{711CDE2B-A08C-4151-9DF6-B88A1BF68FF4}" type="slidenum">
              <a:rPr lang="en-GB" sz="1200" b="1">
                <a:latin typeface="Arial Black" pitchFamily="34" charset="0"/>
              </a:rPr>
              <a:pPr algn="ctr"/>
              <a:t>9</a:t>
            </a:fld>
            <a:endParaRPr lang="en-GB" sz="1200" b="1" dirty="0">
              <a:latin typeface="Arial Black" pitchFamily="34" charset="0"/>
            </a:endParaRPr>
          </a:p>
        </p:txBody>
      </p:sp>
    </p:spTree>
    <p:extLst>
      <p:ext uri="{BB962C8B-B14F-4D97-AF65-F5344CB8AC3E}">
        <p14:creationId xmlns:p14="http://schemas.microsoft.com/office/powerpoint/2010/main" val="17619638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6.xml><?xml version="1.0" encoding="utf-8"?>
<p:tagLst xmlns:a="http://schemas.openxmlformats.org/drawingml/2006/main" xmlns:r="http://schemas.openxmlformats.org/officeDocument/2006/relationships" xmlns:p="http://schemas.openxmlformats.org/presentationml/2006/main">
  <p:tag name="NAME" val="Moon"/>
</p:tagLst>
</file>

<file path=ppt/tags/tag27.xml><?xml version="1.0" encoding="utf-8"?>
<p:tagLst xmlns:a="http://schemas.openxmlformats.org/drawingml/2006/main" xmlns:r="http://schemas.openxmlformats.org/officeDocument/2006/relationships" xmlns:p="http://schemas.openxmlformats.org/presentationml/2006/main">
  <p:tag name="NAME" val="Moon"/>
</p:tagLst>
</file>

<file path=ppt/tags/tag28.xml><?xml version="1.0" encoding="utf-8"?>
<p:tagLst xmlns:a="http://schemas.openxmlformats.org/drawingml/2006/main" xmlns:r="http://schemas.openxmlformats.org/officeDocument/2006/relationships" xmlns:p="http://schemas.openxmlformats.org/presentationml/2006/main">
  <p:tag name="NAME" val="Moon"/>
</p:tagLst>
</file>

<file path=ppt/tags/tag2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0.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4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3.xml><?xml version="1.0" encoding="utf-8"?>
<p:tagLst xmlns:a="http://schemas.openxmlformats.org/drawingml/2006/main" xmlns:r="http://schemas.openxmlformats.org/officeDocument/2006/relationships" xmlns:p="http://schemas.openxmlformats.org/presentationml/2006/main">
  <p:tag name="NAME" val="Moon"/>
</p:tagLst>
</file>

<file path=ppt/tags/tag44.xml><?xml version="1.0" encoding="utf-8"?>
<p:tagLst xmlns:a="http://schemas.openxmlformats.org/drawingml/2006/main" xmlns:r="http://schemas.openxmlformats.org/officeDocument/2006/relationships" xmlns:p="http://schemas.openxmlformats.org/presentationml/2006/main">
  <p:tag name="NAME" val="Moon"/>
</p:tagLst>
</file>

<file path=ppt/tags/tag45.xml><?xml version="1.0" encoding="utf-8"?>
<p:tagLst xmlns:a="http://schemas.openxmlformats.org/drawingml/2006/main" xmlns:r="http://schemas.openxmlformats.org/officeDocument/2006/relationships" xmlns:p="http://schemas.openxmlformats.org/presentationml/2006/main">
  <p:tag name="NAME" val="Moon"/>
</p:tagLst>
</file>

<file path=ppt/tags/tag46.xml><?xml version="1.0" encoding="utf-8"?>
<p:tagLst xmlns:a="http://schemas.openxmlformats.org/drawingml/2006/main" xmlns:r="http://schemas.openxmlformats.org/officeDocument/2006/relationships" xmlns:p="http://schemas.openxmlformats.org/presentationml/2006/main">
  <p:tag name="NAME" val="Moon"/>
</p:tagLst>
</file>

<file path=ppt/tags/tag47.xml><?xml version="1.0" encoding="utf-8"?>
<p:tagLst xmlns:a="http://schemas.openxmlformats.org/drawingml/2006/main" xmlns:r="http://schemas.openxmlformats.org/officeDocument/2006/relationships" xmlns:p="http://schemas.openxmlformats.org/presentationml/2006/main">
  <p:tag name="NAME" val="Moon"/>
</p:tagLst>
</file>

<file path=ppt/tags/tag4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ak20ZlOLXkO0OEnKZRillQ"/>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ak20ZlOLXkO0OEnKZRill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ak20ZlOLXkO0OEnKZRill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ak20ZlOLXkO0OEnKZRill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ak20ZlOLXkO0OEnKZRill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XrJjfVj5ysQMo8aCfQWRNw"/>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PXJhzxL0aEPhpRxKkxpIWA"/>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NNP030_CF template">
  <a:themeElements>
    <a:clrScheme name="Current">
      <a:dk1>
        <a:srgbClr val="000000"/>
      </a:dk1>
      <a:lt1>
        <a:srgbClr val="FFFFFF"/>
      </a:lt1>
      <a:dk2>
        <a:srgbClr val="3D764D"/>
      </a:dk2>
      <a:lt2>
        <a:srgbClr val="EAEAEA"/>
      </a:lt2>
      <a:accent1>
        <a:srgbClr val="DFEDE4"/>
      </a:accent1>
      <a:accent2>
        <a:srgbClr val="A1CFB8"/>
      </a:accent2>
      <a:accent3>
        <a:srgbClr val="77B58C"/>
      </a:accent3>
      <a:accent4>
        <a:srgbClr val="DBE767"/>
      </a:accent4>
      <a:accent5>
        <a:srgbClr val="FF6600"/>
      </a:accent5>
      <a:accent6>
        <a:srgbClr val="808080"/>
      </a:accent6>
      <a:hlink>
        <a:srgbClr val="77B58C"/>
      </a:hlink>
      <a:folHlink>
        <a:srgbClr val="DBE76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NP_CF_NNP040">
  <a:themeElements>
    <a:clrScheme name="Current">
      <a:dk1>
        <a:srgbClr val="000000"/>
      </a:dk1>
      <a:lt1>
        <a:srgbClr val="FFFFFF"/>
      </a:lt1>
      <a:dk2>
        <a:srgbClr val="3D6E4D"/>
      </a:dk2>
      <a:lt2>
        <a:srgbClr val="FFFFFF"/>
      </a:lt2>
      <a:accent1>
        <a:srgbClr val="B7DBC9"/>
      </a:accent1>
      <a:accent2>
        <a:srgbClr val="77B58C"/>
      </a:accent2>
      <a:accent3>
        <a:srgbClr val="3D6E4D"/>
      </a:accent3>
      <a:accent4>
        <a:srgbClr val="DBE767"/>
      </a:accent4>
      <a:accent5>
        <a:srgbClr val="FF6600"/>
      </a:accent5>
      <a:accent6>
        <a:srgbClr val="808080"/>
      </a:accent6>
      <a:hlink>
        <a:srgbClr val="3D6E4D"/>
      </a:hlink>
      <a:folHlink>
        <a:srgbClr val="DBE767"/>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NNP_CF_NNP040 1">
        <a:dk1>
          <a:srgbClr val="000000"/>
        </a:dk1>
        <a:lt1>
          <a:srgbClr val="FFFFFF"/>
        </a:lt1>
        <a:dk2>
          <a:srgbClr val="3D6E4D"/>
        </a:dk2>
        <a:lt2>
          <a:srgbClr val="FFFFFF"/>
        </a:lt2>
        <a:accent1>
          <a:srgbClr val="B7DBC9"/>
        </a:accent1>
        <a:accent2>
          <a:srgbClr val="77B58C"/>
        </a:accent2>
        <a:accent3>
          <a:srgbClr val="FFFFFF"/>
        </a:accent3>
        <a:accent4>
          <a:srgbClr val="000000"/>
        </a:accent4>
        <a:accent5>
          <a:srgbClr val="D8EAE1"/>
        </a:accent5>
        <a:accent6>
          <a:srgbClr val="6BA47E"/>
        </a:accent6>
        <a:hlink>
          <a:srgbClr val="3D6E4D"/>
        </a:hlink>
        <a:folHlink>
          <a:srgbClr val="DBE76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NNP_CF_NNP040">
  <a:themeElements>
    <a:clrScheme name="Current">
      <a:dk1>
        <a:srgbClr val="000000"/>
      </a:dk1>
      <a:lt1>
        <a:srgbClr val="FFFFFF"/>
      </a:lt1>
      <a:dk2>
        <a:srgbClr val="3D6E4D"/>
      </a:dk2>
      <a:lt2>
        <a:srgbClr val="FFFFFF"/>
      </a:lt2>
      <a:accent1>
        <a:srgbClr val="B7DBC9"/>
      </a:accent1>
      <a:accent2>
        <a:srgbClr val="77B58C"/>
      </a:accent2>
      <a:accent3>
        <a:srgbClr val="3D6E4D"/>
      </a:accent3>
      <a:accent4>
        <a:srgbClr val="DBE767"/>
      </a:accent4>
      <a:accent5>
        <a:srgbClr val="FF6600"/>
      </a:accent5>
      <a:accent6>
        <a:srgbClr val="808080"/>
      </a:accent6>
      <a:hlink>
        <a:srgbClr val="3D6E4D"/>
      </a:hlink>
      <a:folHlink>
        <a:srgbClr val="DBE767"/>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NNP_CF_NNP040 1">
        <a:dk1>
          <a:srgbClr val="000000"/>
        </a:dk1>
        <a:lt1>
          <a:srgbClr val="FFFFFF"/>
        </a:lt1>
        <a:dk2>
          <a:srgbClr val="3D6E4D"/>
        </a:dk2>
        <a:lt2>
          <a:srgbClr val="FFFFFF"/>
        </a:lt2>
        <a:accent1>
          <a:srgbClr val="B7DBC9"/>
        </a:accent1>
        <a:accent2>
          <a:srgbClr val="77B58C"/>
        </a:accent2>
        <a:accent3>
          <a:srgbClr val="FFFFFF"/>
        </a:accent3>
        <a:accent4>
          <a:srgbClr val="000000"/>
        </a:accent4>
        <a:accent5>
          <a:srgbClr val="D8EAE1"/>
        </a:accent5>
        <a:accent6>
          <a:srgbClr val="6BA47E"/>
        </a:accent6>
        <a:hlink>
          <a:srgbClr val="3D6E4D"/>
        </a:hlink>
        <a:folHlink>
          <a:srgbClr val="DBE76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0_NNP_CF_NNP040">
  <a:themeElements>
    <a:clrScheme name="Current">
      <a:dk1>
        <a:srgbClr val="000000"/>
      </a:dk1>
      <a:lt1>
        <a:srgbClr val="FFFFFF"/>
      </a:lt1>
      <a:dk2>
        <a:srgbClr val="3D6E4D"/>
      </a:dk2>
      <a:lt2>
        <a:srgbClr val="FFFFFF"/>
      </a:lt2>
      <a:accent1>
        <a:srgbClr val="B7DBC9"/>
      </a:accent1>
      <a:accent2>
        <a:srgbClr val="77B58C"/>
      </a:accent2>
      <a:accent3>
        <a:srgbClr val="3D6E4D"/>
      </a:accent3>
      <a:accent4>
        <a:srgbClr val="DBE767"/>
      </a:accent4>
      <a:accent5>
        <a:srgbClr val="FF6600"/>
      </a:accent5>
      <a:accent6>
        <a:srgbClr val="808080"/>
      </a:accent6>
      <a:hlink>
        <a:srgbClr val="3D6E4D"/>
      </a:hlink>
      <a:folHlink>
        <a:srgbClr val="DBE767"/>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NNP_CF_NNP040 1">
        <a:dk1>
          <a:srgbClr val="000000"/>
        </a:dk1>
        <a:lt1>
          <a:srgbClr val="FFFFFF"/>
        </a:lt1>
        <a:dk2>
          <a:srgbClr val="3D6E4D"/>
        </a:dk2>
        <a:lt2>
          <a:srgbClr val="FFFFFF"/>
        </a:lt2>
        <a:accent1>
          <a:srgbClr val="B7DBC9"/>
        </a:accent1>
        <a:accent2>
          <a:srgbClr val="77B58C"/>
        </a:accent2>
        <a:accent3>
          <a:srgbClr val="FFFFFF"/>
        </a:accent3>
        <a:accent4>
          <a:srgbClr val="000000"/>
        </a:accent4>
        <a:accent5>
          <a:srgbClr val="D8EAE1"/>
        </a:accent5>
        <a:accent6>
          <a:srgbClr val="6BA47E"/>
        </a:accent6>
        <a:hlink>
          <a:srgbClr val="3D6E4D"/>
        </a:hlink>
        <a:folHlink>
          <a:srgbClr val="DBE767"/>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NNP030_CF template">
  <a:themeElements>
    <a:clrScheme name="Current">
      <a:dk1>
        <a:srgbClr val="000000"/>
      </a:dk1>
      <a:lt1>
        <a:srgbClr val="FFFFFF"/>
      </a:lt1>
      <a:dk2>
        <a:srgbClr val="3D764D"/>
      </a:dk2>
      <a:lt2>
        <a:srgbClr val="EAEAEA"/>
      </a:lt2>
      <a:accent1>
        <a:srgbClr val="DFEDE4"/>
      </a:accent1>
      <a:accent2>
        <a:srgbClr val="A1CFB8"/>
      </a:accent2>
      <a:accent3>
        <a:srgbClr val="77B58C"/>
      </a:accent3>
      <a:accent4>
        <a:srgbClr val="DBE767"/>
      </a:accent4>
      <a:accent5>
        <a:srgbClr val="FF6600"/>
      </a:accent5>
      <a:accent6>
        <a:srgbClr val="808080"/>
      </a:accent6>
      <a:hlink>
        <a:srgbClr val="77B58C"/>
      </a:hlink>
      <a:folHlink>
        <a:srgbClr val="DBE76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2527</TotalTime>
  <Words>2951</Words>
  <Application>Microsoft Office PowerPoint</Application>
  <PresentationFormat>Widescreen</PresentationFormat>
  <Paragraphs>218</Paragraphs>
  <Slides>33</Slides>
  <Notes>5</Notes>
  <HiddenSlides>0</HiddenSlides>
  <MMClips>0</MMClips>
  <ScaleCrop>false</ScaleCrop>
  <HeadingPairs>
    <vt:vector size="8" baseType="variant">
      <vt:variant>
        <vt:lpstr>Fonts Used</vt:lpstr>
      </vt:variant>
      <vt:variant>
        <vt:i4>6</vt:i4>
      </vt:variant>
      <vt:variant>
        <vt:lpstr>Theme</vt:lpstr>
      </vt:variant>
      <vt:variant>
        <vt:i4>7</vt:i4>
      </vt:variant>
      <vt:variant>
        <vt:lpstr>Embedded OLE Servers</vt:lpstr>
      </vt:variant>
      <vt:variant>
        <vt:i4>1</vt:i4>
      </vt:variant>
      <vt:variant>
        <vt:lpstr>Slide Titles</vt:lpstr>
      </vt:variant>
      <vt:variant>
        <vt:i4>33</vt:i4>
      </vt:variant>
    </vt:vector>
  </HeadingPairs>
  <TitlesOfParts>
    <vt:vector size="47" baseType="lpstr">
      <vt:lpstr>Arial</vt:lpstr>
      <vt:lpstr>Arial Black</vt:lpstr>
      <vt:lpstr>Calibri</vt:lpstr>
      <vt:lpstr>Calibri Light</vt:lpstr>
      <vt:lpstr>Century Gothic</vt:lpstr>
      <vt:lpstr>Symbol</vt:lpstr>
      <vt:lpstr>Office Theme</vt:lpstr>
      <vt:lpstr>5_NNP030_CF template</vt:lpstr>
      <vt:lpstr>1_NNP_CF_NNP040</vt:lpstr>
      <vt:lpstr>1_Office Theme</vt:lpstr>
      <vt:lpstr>2_NNP_CF_NNP040</vt:lpstr>
      <vt:lpstr>20_NNP_CF_NNP040</vt:lpstr>
      <vt:lpstr>6_NNP030_CF template</vt:lpstr>
      <vt:lpstr>think-cell Slide</vt:lpstr>
      <vt:lpstr>PowerPoint Presentation</vt:lpstr>
      <vt:lpstr>PowerPoint Presentation</vt:lpstr>
      <vt:lpstr>Nigeria’s crude oil production and revenues have been impacted by the daily cut of about 500,000bbl due to compliance with OPEC + since May 2020 and a soaring value shortfall due to under pricing of PMS against cost of supply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 of Crude Oil Price Movement on PMS Retail Pump Price at Different FX Regimes</vt:lpstr>
      <vt:lpstr>PowerPoint Presentation</vt:lpstr>
      <vt:lpstr>PowerPoint Presentation</vt:lpstr>
      <vt:lpstr>PowerPoint Presentation</vt:lpstr>
      <vt:lpstr>PowerPoint Presentation</vt:lpstr>
      <vt:lpstr>PowerPoint Presentation</vt:lpstr>
      <vt:lpstr>PowerPoint Presentation</vt:lpstr>
      <vt:lpstr>Crude Oil Price Movement, PMS Landing Cost  and the Impact on  Net Remittances to FAAC  </vt:lpstr>
      <vt:lpstr>With PMS retail  price fixed at N162/litre and open market price trailing crude oil price recovery, value shortfall against the Federation oil revenue will continue erode remittance to FAAC</vt:lpstr>
      <vt:lpstr>Average Monthly PMS Consumption (Million Litres) by State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Moses Chuks Clement Onwuanishia</dc:creator>
  <cp:lastModifiedBy>Naomi Tietie</cp:lastModifiedBy>
  <cp:revision>300</cp:revision>
  <dcterms:created xsi:type="dcterms:W3CDTF">2017-05-25T07:46:00Z</dcterms:created>
  <dcterms:modified xsi:type="dcterms:W3CDTF">2021-10-29T16:23:57Z</dcterms:modified>
</cp:coreProperties>
</file>