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331" r:id="rId2"/>
    <p:sldId id="257" r:id="rId3"/>
    <p:sldId id="258" r:id="rId4"/>
    <p:sldId id="3311" r:id="rId5"/>
    <p:sldId id="3392" r:id="rId6"/>
    <p:sldId id="3329" r:id="rId7"/>
    <p:sldId id="3393" r:id="rId8"/>
    <p:sldId id="3394" r:id="rId9"/>
    <p:sldId id="3330" r:id="rId10"/>
    <p:sldId id="3364" r:id="rId11"/>
    <p:sldId id="3351" r:id="rId12"/>
    <p:sldId id="262" r:id="rId13"/>
    <p:sldId id="3365" r:id="rId14"/>
    <p:sldId id="3409" r:id="rId15"/>
    <p:sldId id="3335" r:id="rId16"/>
    <p:sldId id="3366" r:id="rId17"/>
    <p:sldId id="3401" r:id="rId18"/>
    <p:sldId id="3337" r:id="rId19"/>
    <p:sldId id="3367" r:id="rId20"/>
    <p:sldId id="3402" r:id="rId21"/>
    <p:sldId id="3338" r:id="rId22"/>
    <p:sldId id="3368" r:id="rId23"/>
    <p:sldId id="3404" r:id="rId24"/>
    <p:sldId id="3339" r:id="rId25"/>
    <p:sldId id="3369" r:id="rId26"/>
    <p:sldId id="3405" r:id="rId27"/>
    <p:sldId id="3340" r:id="rId28"/>
    <p:sldId id="3370" r:id="rId29"/>
    <p:sldId id="3406" r:id="rId30"/>
    <p:sldId id="3341" r:id="rId31"/>
    <p:sldId id="3371" r:id="rId32"/>
    <p:sldId id="3408" r:id="rId33"/>
    <p:sldId id="3342" r:id="rId34"/>
    <p:sldId id="3372" r:id="rId35"/>
    <p:sldId id="3362" r:id="rId36"/>
    <p:sldId id="3382" r:id="rId37"/>
    <p:sldId id="3383" r:id="rId38"/>
    <p:sldId id="3410" r:id="rId39"/>
    <p:sldId id="3398" r:id="rId40"/>
    <p:sldId id="3391" r:id="rId4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a Odoko" initials="SO" lastIdx="1" clrIdx="0">
    <p:extLst>
      <p:ext uri="{19B8F6BF-5375-455C-9EA6-DF929625EA0E}">
        <p15:presenceInfo xmlns:p15="http://schemas.microsoft.com/office/powerpoint/2012/main" userId="S::SOdoko@daieurope.onmicrosoft.com::388dfb65-cb13-43e9-924b-5ac9077922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2E7"/>
    <a:srgbClr val="1A400E"/>
    <a:srgbClr val="485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3"/>
    <p:restoredTop sz="94884"/>
  </p:normalViewPr>
  <p:slideViewPr>
    <p:cSldViewPr>
      <p:cViewPr varScale="1">
        <p:scale>
          <a:sx n="68" d="100"/>
          <a:sy n="68" d="100"/>
        </p:scale>
        <p:origin x="11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9" d="100"/>
          <a:sy n="129" d="100"/>
        </p:scale>
        <p:origin x="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radeenmaidoki\Downloads\Graphs%20v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radeenmaidoki\Downloads\Graphs%20v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radeenmaidoki\Downloads\Graphs%20v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radeenmaidoki\Downloads\Graphs%20v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radeenmaidoki\Downloads\Graphs%20v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radeenmaidoki\Downloads\Graphs%20v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radeenmaidoki\Downloads\Graphs%20v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radeenmaidoki\Downloads\Graphs%20v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radeenmaidoki\Downloads\Graphs%20v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'Priority Deliverables Data'!$K$2</c:f>
              <c:strCache>
                <c:ptCount val="1"/>
                <c:pt idx="0">
                  <c:v>Performance &gt; 70%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'Priority Deliverables Data'!$A$3:$A$11</c:f>
              <c:strCache>
                <c:ptCount val="9"/>
                <c:pt idx="0">
                  <c:v>Priority Area 1</c:v>
                </c:pt>
                <c:pt idx="1">
                  <c:v>Priority Area 2</c:v>
                </c:pt>
                <c:pt idx="2">
                  <c:v>Priority Area 3</c:v>
                </c:pt>
                <c:pt idx="3">
                  <c:v>Priority Area 4</c:v>
                </c:pt>
                <c:pt idx="4">
                  <c:v>Priority Area 5</c:v>
                </c:pt>
                <c:pt idx="5">
                  <c:v>Priority Area 6</c:v>
                </c:pt>
                <c:pt idx="6">
                  <c:v>Priority Area 7</c:v>
                </c:pt>
                <c:pt idx="7">
                  <c:v>Priority Area 8</c:v>
                </c:pt>
                <c:pt idx="8">
                  <c:v>Priority Area 9</c:v>
                </c:pt>
              </c:strCache>
            </c:strRef>
          </c:cat>
          <c:val>
            <c:numRef>
              <c:f>'Priority Deliverables Data'!$O$3:$O$11</c:f>
              <c:numCache>
                <c:formatCode>0%</c:formatCode>
                <c:ptCount val="9"/>
                <c:pt idx="0">
                  <c:v>0.47169811320754718</c:v>
                </c:pt>
                <c:pt idx="1">
                  <c:v>0.80769230769230771</c:v>
                </c:pt>
                <c:pt idx="2">
                  <c:v>0.10526315789473684</c:v>
                </c:pt>
                <c:pt idx="3">
                  <c:v>0.56521739130434778</c:v>
                </c:pt>
                <c:pt idx="4">
                  <c:v>0.4</c:v>
                </c:pt>
                <c:pt idx="5">
                  <c:v>0.76595744680851063</c:v>
                </c:pt>
                <c:pt idx="6">
                  <c:v>0.73134328358208955</c:v>
                </c:pt>
                <c:pt idx="7">
                  <c:v>0.83333333333333337</c:v>
                </c:pt>
                <c:pt idx="8">
                  <c:v>0.5535714285714286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B-2C4E-AB03-90A13292CD14}"/>
            </c:ext>
          </c:extLst>
        </c:ser>
        <c:ser>
          <c:idx val="1"/>
          <c:order val="1"/>
          <c:tx>
            <c:strRef>
              <c:f>'Priority Deliverables Data'!$L$2</c:f>
              <c:strCache>
                <c:ptCount val="1"/>
                <c:pt idx="0">
                  <c:v>Performance 50-69%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9.4623590085725663E-3"/>
                  <c:y val="-3.13839871231493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EB-2C4E-AB03-90A13292C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'Priority Deliverables Data'!$A$3:$A$11</c:f>
              <c:strCache>
                <c:ptCount val="9"/>
                <c:pt idx="0">
                  <c:v>Priority Area 1</c:v>
                </c:pt>
                <c:pt idx="1">
                  <c:v>Priority Area 2</c:v>
                </c:pt>
                <c:pt idx="2">
                  <c:v>Priority Area 3</c:v>
                </c:pt>
                <c:pt idx="3">
                  <c:v>Priority Area 4</c:v>
                </c:pt>
                <c:pt idx="4">
                  <c:v>Priority Area 5</c:v>
                </c:pt>
                <c:pt idx="5">
                  <c:v>Priority Area 6</c:v>
                </c:pt>
                <c:pt idx="6">
                  <c:v>Priority Area 7</c:v>
                </c:pt>
                <c:pt idx="7">
                  <c:v>Priority Area 8</c:v>
                </c:pt>
                <c:pt idx="8">
                  <c:v>Priority Area 9</c:v>
                </c:pt>
              </c:strCache>
            </c:strRef>
          </c:cat>
          <c:val>
            <c:numRef>
              <c:f>'Priority Deliverables Data'!$P$3:$P$11</c:f>
              <c:numCache>
                <c:formatCode>0%</c:formatCode>
                <c:ptCount val="9"/>
                <c:pt idx="0">
                  <c:v>5.6603773584905662E-2</c:v>
                </c:pt>
                <c:pt idx="1">
                  <c:v>3.8461538461538464E-2</c:v>
                </c:pt>
                <c:pt idx="2">
                  <c:v>0.15789473684210525</c:v>
                </c:pt>
                <c:pt idx="3">
                  <c:v>0.21739130434782608</c:v>
                </c:pt>
                <c:pt idx="4">
                  <c:v>#N/A</c:v>
                </c:pt>
                <c:pt idx="5">
                  <c:v>4.2553191489361701E-2</c:v>
                </c:pt>
                <c:pt idx="6">
                  <c:v>8.9552238805970144E-2</c:v>
                </c:pt>
                <c:pt idx="7">
                  <c:v>8.3333333333333329E-2</c:v>
                </c:pt>
                <c:pt idx="8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B-2C4E-AB03-90A13292CD14}"/>
            </c:ext>
          </c:extLst>
        </c:ser>
        <c:ser>
          <c:idx val="2"/>
          <c:order val="2"/>
          <c:tx>
            <c:strRef>
              <c:f>'Priority Deliverables Data'!$M$2</c:f>
              <c:strCache>
                <c:ptCount val="1"/>
                <c:pt idx="0">
                  <c:v>Performance &lt; 50%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78992810538857E-2"/>
                  <c:y val="-3.25470028695179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EB-2C4E-AB03-90A13292CD14}"/>
                </c:ext>
              </c:extLst>
            </c:dLbl>
            <c:dLbl>
              <c:idx val="7"/>
              <c:layout>
                <c:manualLayout>
                  <c:x val="-6.814570876098044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EB-2C4E-AB03-90A13292C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'Priority Deliverables Data'!$A$3:$A$11</c:f>
              <c:strCache>
                <c:ptCount val="9"/>
                <c:pt idx="0">
                  <c:v>Priority Area 1</c:v>
                </c:pt>
                <c:pt idx="1">
                  <c:v>Priority Area 2</c:v>
                </c:pt>
                <c:pt idx="2">
                  <c:v>Priority Area 3</c:v>
                </c:pt>
                <c:pt idx="3">
                  <c:v>Priority Area 4</c:v>
                </c:pt>
                <c:pt idx="4">
                  <c:v>Priority Area 5</c:v>
                </c:pt>
                <c:pt idx="5">
                  <c:v>Priority Area 6</c:v>
                </c:pt>
                <c:pt idx="6">
                  <c:v>Priority Area 7</c:v>
                </c:pt>
                <c:pt idx="7">
                  <c:v>Priority Area 8</c:v>
                </c:pt>
                <c:pt idx="8">
                  <c:v>Priority Area 9</c:v>
                </c:pt>
              </c:strCache>
            </c:strRef>
          </c:cat>
          <c:val>
            <c:numRef>
              <c:f>'Priority Deliverables Data'!$Q$3:$Q$11</c:f>
              <c:numCache>
                <c:formatCode>0%</c:formatCode>
                <c:ptCount val="9"/>
                <c:pt idx="0">
                  <c:v>3.7735849056603772E-2</c:v>
                </c:pt>
                <c:pt idx="1">
                  <c:v>#N/A</c:v>
                </c:pt>
                <c:pt idx="2">
                  <c:v>#N/A</c:v>
                </c:pt>
                <c:pt idx="3">
                  <c:v>0.13043478260869565</c:v>
                </c:pt>
                <c:pt idx="4">
                  <c:v>0.08</c:v>
                </c:pt>
                <c:pt idx="5">
                  <c:v>0.1276595744680851</c:v>
                </c:pt>
                <c:pt idx="6">
                  <c:v>4.4776119402985072E-2</c:v>
                </c:pt>
                <c:pt idx="7">
                  <c:v>4.1666666666666664E-2</c:v>
                </c:pt>
                <c:pt idx="8">
                  <c:v>0.16071428571428573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B-2C4E-AB03-90A13292CD14}"/>
            </c:ext>
          </c:extLst>
        </c:ser>
        <c:ser>
          <c:idx val="3"/>
          <c:order val="3"/>
          <c:tx>
            <c:strRef>
              <c:f>'Priority Deliverables Data'!$N$2</c:f>
              <c:strCache>
                <c:ptCount val="1"/>
                <c:pt idx="0">
                  <c:v>Unrated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2604412729761484E-3"/>
                  <c:y val="-3.13839871231493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EB-2C4E-AB03-90A13292C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'Priority Deliverables Data'!$A$3:$A$11</c:f>
              <c:strCache>
                <c:ptCount val="9"/>
                <c:pt idx="0">
                  <c:v>Priority Area 1</c:v>
                </c:pt>
                <c:pt idx="1">
                  <c:v>Priority Area 2</c:v>
                </c:pt>
                <c:pt idx="2">
                  <c:v>Priority Area 3</c:v>
                </c:pt>
                <c:pt idx="3">
                  <c:v>Priority Area 4</c:v>
                </c:pt>
                <c:pt idx="4">
                  <c:v>Priority Area 5</c:v>
                </c:pt>
                <c:pt idx="5">
                  <c:v>Priority Area 6</c:v>
                </c:pt>
                <c:pt idx="6">
                  <c:v>Priority Area 7</c:v>
                </c:pt>
                <c:pt idx="7">
                  <c:v>Priority Area 8</c:v>
                </c:pt>
                <c:pt idx="8">
                  <c:v>Priority Area 9</c:v>
                </c:pt>
              </c:strCache>
            </c:strRef>
          </c:cat>
          <c:val>
            <c:numRef>
              <c:f>'Priority Deliverables Data'!$R$3:$R$11</c:f>
              <c:numCache>
                <c:formatCode>0%</c:formatCode>
                <c:ptCount val="9"/>
                <c:pt idx="0">
                  <c:v>0.43396226415094341</c:v>
                </c:pt>
                <c:pt idx="1">
                  <c:v>0.15384615384615385</c:v>
                </c:pt>
                <c:pt idx="2">
                  <c:v>0.73684210526315785</c:v>
                </c:pt>
                <c:pt idx="3">
                  <c:v>8.6956521739130432E-2</c:v>
                </c:pt>
                <c:pt idx="4">
                  <c:v>0.52</c:v>
                </c:pt>
                <c:pt idx="5">
                  <c:v>6.3829787234042548E-2</c:v>
                </c:pt>
                <c:pt idx="6">
                  <c:v>0.13432835820895522</c:v>
                </c:pt>
                <c:pt idx="7">
                  <c:v>4.1666666666666664E-2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B-2C4E-AB03-90A13292CD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0482432"/>
        <c:axId val="140483968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'Priority Deliverables Data'!$A$3</c15:sqref>
                        </c15:formulaRef>
                      </c:ext>
                    </c:extLst>
                    <c:strCache>
                      <c:ptCount val="1"/>
                      <c:pt idx="0">
                        <c:v>Priority Area 1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defRPr>
                      </a:pPr>
                      <a:endParaRPr lang="en-NG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'Priority Deliverables Data'!$A$3:$A$11</c15:sqref>
                        </c15:formulaRef>
                      </c:ext>
                    </c:extLst>
                    <c:strCache>
                      <c:ptCount val="9"/>
                      <c:pt idx="0">
                        <c:v>Priority Area 1</c:v>
                      </c:pt>
                      <c:pt idx="1">
                        <c:v>Priority Area 2</c:v>
                      </c:pt>
                      <c:pt idx="2">
                        <c:v>Priority Area 3</c:v>
                      </c:pt>
                      <c:pt idx="3">
                        <c:v>Priority Area 4</c:v>
                      </c:pt>
                      <c:pt idx="4">
                        <c:v>Priority Area 5</c:v>
                      </c:pt>
                      <c:pt idx="5">
                        <c:v>Priority Area 6</c:v>
                      </c:pt>
                      <c:pt idx="6">
                        <c:v>Priority Area 7</c:v>
                      </c:pt>
                      <c:pt idx="7">
                        <c:v>Priority Area 8</c:v>
                      </c:pt>
                      <c:pt idx="8">
                        <c:v>Priority Area 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'Priority Deliverables Data'!$A$4:$A$11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E1EB-2C4E-AB03-90A13292CD14}"/>
                  </c:ext>
                </c:extLst>
              </c15:ser>
            </c15:filteredBarSeries>
          </c:ext>
        </c:extLst>
      </c:barChart>
      <c:catAx>
        <c:axId val="140482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0483968"/>
        <c:crosses val="autoZero"/>
        <c:auto val="1"/>
        <c:lblAlgn val="ctr"/>
        <c:lblOffset val="100"/>
        <c:noMultiLvlLbl val="0"/>
      </c:catAx>
      <c:valAx>
        <c:axId val="14048396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04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oppins" pitchFamily="2" charset="77"/>
          <a:cs typeface="Poppins" pitchFamily="2" charset="77"/>
        </a:defRPr>
      </a:pPr>
      <a:endParaRPr lang="en-N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00669188021542E-2"/>
          <c:y val="1.9459329230752172E-2"/>
          <c:w val="0.86043920058582024"/>
          <c:h val="0.905701536086425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89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316244178435452"/>
                  <c:y val="1.1422199993486916E-4"/>
                </c:manualLayout>
              </c:layout>
              <c:tx>
                <c:rich>
                  <a:bodyPr/>
                  <a:lstStyle/>
                  <a:p>
                    <a:fld id="{0A65BA2E-D4C8-419C-BB08-DF3B80638EF6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76D-D344-96F3-9BFE696E17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46AE69-CD4A-4710-8D05-4F63F360596B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76D-D344-96F3-9BFE696E17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56E2FF-CC9F-428E-B9FE-A438DB88F423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76D-D344-96F3-9BFE696E17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B36ED2-149B-478B-B5CC-CBE0CB01ACB9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76D-D344-96F3-9BFE696E17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86D019C-D878-4309-9435-E7F91E465C58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76D-D344-96F3-9BFE696E17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D0DE790-825D-46F2-965D-D859139028FB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76D-D344-96F3-9BFE696E173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55F6301-A5BB-4DF0-B9B9-F68ABBA61B91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76D-D344-96F3-9BFE696E173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EBFC464-6DE5-4E43-845A-C0C4273EB5F0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76D-D344-96F3-9BFE696E173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515B262-EC18-47DB-93ED-304A1FDFE0A5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76D-D344-96F3-9BFE696E173F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'Priority Deliverables Data'!$W$3:$W$11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xVal>
          <c:yVal>
            <c:numRef>
              <c:f>'Priority Deliverables Data'!$X$3:$X$11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'Priority Deliverables Data'!$T$3:$T$11</c15:f>
                <c15:dlblRangeCache>
                  <c:ptCount val="9"/>
                  <c:pt idx="0">
                    <c:v>53</c:v>
                  </c:pt>
                  <c:pt idx="1">
                    <c:v>26</c:v>
                  </c:pt>
                  <c:pt idx="2">
                    <c:v>19</c:v>
                  </c:pt>
                  <c:pt idx="3">
                    <c:v>23</c:v>
                  </c:pt>
                  <c:pt idx="4">
                    <c:v>25</c:v>
                  </c:pt>
                  <c:pt idx="5">
                    <c:v>47</c:v>
                  </c:pt>
                  <c:pt idx="6">
                    <c:v>67</c:v>
                  </c:pt>
                  <c:pt idx="7">
                    <c:v>24</c:v>
                  </c:pt>
                  <c:pt idx="8">
                    <c:v>56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376D-D344-96F3-9BFE696E1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38240"/>
        <c:axId val="140539776"/>
      </c:scatterChart>
      <c:valAx>
        <c:axId val="140538240"/>
        <c:scaling>
          <c:orientation val="minMax"/>
          <c:max val="1.1000000000000001"/>
          <c:min val="0.9"/>
        </c:scaling>
        <c:delete val="1"/>
        <c:axPos val="b"/>
        <c:numFmt formatCode="General" sourceLinked="1"/>
        <c:majorTickMark val="none"/>
        <c:minorTickMark val="none"/>
        <c:tickLblPos val="nextTo"/>
        <c:crossAx val="140539776"/>
        <c:crosses val="autoZero"/>
        <c:crossBetween val="midCat"/>
      </c:valAx>
      <c:valAx>
        <c:axId val="14053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538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08193276281827E-2"/>
          <c:y val="0.2036571899845237"/>
          <c:w val="0.87217474231814285"/>
          <c:h val="0.59250904710561225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'Ministerial Deliverables Data'!$J$46</c:f>
              <c:strCache>
                <c:ptCount val="1"/>
                <c:pt idx="0">
                  <c:v>Unrated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Data'!$K$42:$M$42</c:f>
              <c:strCache>
                <c:ptCount val="3"/>
                <c:pt idx="0">
                  <c:v>2020</c:v>
                </c:pt>
                <c:pt idx="1">
                  <c:v>2021 Q1</c:v>
                </c:pt>
                <c:pt idx="2">
                  <c:v>2021 Q2</c:v>
                </c:pt>
              </c:strCache>
            </c:strRef>
          </c:cat>
          <c:val>
            <c:numRef>
              <c:f>'Ministerial Deliverables Data'!$K$46:$M$46</c:f>
              <c:numCache>
                <c:formatCode>_(* #,##0_);_(* \(#,##0\);_(* "-"??_);_(@_)</c:formatCode>
                <c:ptCount val="3"/>
                <c:pt idx="0">
                  <c:v>51</c:v>
                </c:pt>
                <c:pt idx="1">
                  <c:v>86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A-B140-93E1-B1DFC1F41BE5}"/>
            </c:ext>
          </c:extLst>
        </c:ser>
        <c:ser>
          <c:idx val="2"/>
          <c:order val="1"/>
          <c:tx>
            <c:strRef>
              <c:f>'Ministerial Deliverables Data'!$J$45</c:f>
              <c:strCache>
                <c:ptCount val="1"/>
                <c:pt idx="0">
                  <c:v>Performance &lt; 50%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Data'!$K$42:$M$42</c:f>
              <c:strCache>
                <c:ptCount val="3"/>
                <c:pt idx="0">
                  <c:v>2020</c:v>
                </c:pt>
                <c:pt idx="1">
                  <c:v>2021 Q1</c:v>
                </c:pt>
                <c:pt idx="2">
                  <c:v>2021 Q2</c:v>
                </c:pt>
              </c:strCache>
            </c:strRef>
          </c:cat>
          <c:val>
            <c:numRef>
              <c:f>'Ministerial Deliverables Data'!$K$45:$M$45</c:f>
              <c:numCache>
                <c:formatCode>_(* #,##0_);_(* \(#,##0\);_(* "-"??_);_(@_)</c:formatCode>
                <c:ptCount val="3"/>
                <c:pt idx="0">
                  <c:v>40</c:v>
                </c:pt>
                <c:pt idx="1">
                  <c:v>27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A-B140-93E1-B1DFC1F41BE5}"/>
            </c:ext>
          </c:extLst>
        </c:ser>
        <c:ser>
          <c:idx val="1"/>
          <c:order val="2"/>
          <c:tx>
            <c:strRef>
              <c:f>'Ministerial Deliverables Data'!$J$44</c:f>
              <c:strCache>
                <c:ptCount val="1"/>
                <c:pt idx="0">
                  <c:v>Performance 50-69%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Data'!$K$42:$M$42</c:f>
              <c:strCache>
                <c:ptCount val="3"/>
                <c:pt idx="0">
                  <c:v>2020</c:v>
                </c:pt>
                <c:pt idx="1">
                  <c:v>2021 Q1</c:v>
                </c:pt>
                <c:pt idx="2">
                  <c:v>2021 Q2</c:v>
                </c:pt>
              </c:strCache>
            </c:strRef>
          </c:cat>
          <c:val>
            <c:numRef>
              <c:f>'Ministerial Deliverables Data'!$K$44:$M$44</c:f>
              <c:numCache>
                <c:formatCode>_(* #,##0_);_(* \(#,##0\);_(* "-"??_);_(@_)</c:formatCode>
                <c:ptCount val="3"/>
                <c:pt idx="0">
                  <c:v>39</c:v>
                </c:pt>
                <c:pt idx="1">
                  <c:v>31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A-B140-93E1-B1DFC1F41BE5}"/>
            </c:ext>
          </c:extLst>
        </c:ser>
        <c:ser>
          <c:idx val="0"/>
          <c:order val="3"/>
          <c:tx>
            <c:strRef>
              <c:f>'Ministerial Deliverables Data'!$J$43</c:f>
              <c:strCache>
                <c:ptCount val="1"/>
                <c:pt idx="0">
                  <c:v>Performance &gt; 70%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Data'!$K$42:$M$42</c:f>
              <c:strCache>
                <c:ptCount val="3"/>
                <c:pt idx="0">
                  <c:v>2020</c:v>
                </c:pt>
                <c:pt idx="1">
                  <c:v>2021 Q1</c:v>
                </c:pt>
                <c:pt idx="2">
                  <c:v>2021 Q2</c:v>
                </c:pt>
              </c:strCache>
            </c:strRef>
          </c:cat>
          <c:val>
            <c:numRef>
              <c:f>'Ministerial Deliverables Data'!$K$43:$M$43</c:f>
              <c:numCache>
                <c:formatCode>_(* #,##0_);_(* \(#,##0\);_(* "-"??_);_(@_)</c:formatCode>
                <c:ptCount val="3"/>
                <c:pt idx="0">
                  <c:v>172</c:v>
                </c:pt>
                <c:pt idx="1">
                  <c:v>158</c:v>
                </c:pt>
                <c:pt idx="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2A-B140-93E1-B1DFC1F41B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40436992"/>
        <c:axId val="140438528"/>
      </c:barChart>
      <c:catAx>
        <c:axId val="14043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0438528"/>
        <c:crosses val="autoZero"/>
        <c:auto val="1"/>
        <c:lblAlgn val="ctr"/>
        <c:lblOffset val="100"/>
        <c:noMultiLvlLbl val="0"/>
      </c:catAx>
      <c:valAx>
        <c:axId val="1404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043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270774423232514E-2"/>
          <c:y val="0.86458223972003501"/>
          <c:w val="0.96595718511098538"/>
          <c:h val="0.1076399825021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200">
          <a:latin typeface="Poppins" pitchFamily="2" charset="77"/>
          <a:cs typeface="Poppins" pitchFamily="2" charset="77"/>
        </a:defRPr>
      </a:pPr>
      <a:endParaRPr lang="en-N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'Fiscal Data'!$A$42</c:f>
          <c:strCache>
            <c:ptCount val="1"/>
            <c:pt idx="0">
              <c:v>2021 Total MDA Recurrent Expenditure Performance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16161418852643231"/>
          <c:y val="0.20097222222222222"/>
          <c:w val="0.71626307752734175"/>
          <c:h val="0.608873213764945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'Fiscal Data'!$J$39</c:f>
              <c:strCache>
                <c:ptCount val="1"/>
                <c:pt idx="0">
                  <c:v>Personnel</c:v>
                </c:pt>
              </c:strCache>
            </c:strRef>
          </c:tx>
          <c:spPr>
            <a:solidFill>
              <a:srgbClr val="1A400E"/>
            </a:solidFill>
            <a:ln>
              <a:noFill/>
            </a:ln>
            <a:effectLst/>
          </c:spPr>
          <c:invertIfNegative val="0"/>
          <c:cat>
            <c:strRef>
              <c:f>'Fiscal Data'!$I$52:$I$54</c:f>
              <c:strCache>
                <c:ptCount val="3"/>
                <c:pt idx="0">
                  <c:v>Budget</c:v>
                </c:pt>
                <c:pt idx="1">
                  <c:v>Budget (Jan-Jul)</c:v>
                </c:pt>
                <c:pt idx="2">
                  <c:v>Actual (Jan-Jul)</c:v>
                </c:pt>
              </c:strCache>
            </c:strRef>
          </c:cat>
          <c:val>
            <c:numRef>
              <c:f>'Fiscal Data'!$J$52:$J$54</c:f>
              <c:numCache>
                <c:formatCode>_(* #,##0_);_(* \(#,##0\);_(* "-"??_);_(@_)</c:formatCode>
                <c:ptCount val="3"/>
                <c:pt idx="0">
                  <c:v>3216425348613.4888</c:v>
                </c:pt>
                <c:pt idx="1">
                  <c:v>1876248120024.5342</c:v>
                </c:pt>
                <c:pt idx="2">
                  <c:v>1829507315924.8701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9-F04D-870B-5F01C4F01D21}"/>
            </c:ext>
          </c:extLst>
        </c:ser>
        <c:ser>
          <c:idx val="1"/>
          <c:order val="1"/>
          <c:tx>
            <c:strRef>
              <c:f>'Fiscal Data'!$K$39</c:f>
              <c:strCache>
                <c:ptCount val="1"/>
                <c:pt idx="0">
                  <c:v>Overhead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'Fiscal Data'!$I$52:$I$54</c:f>
              <c:strCache>
                <c:ptCount val="3"/>
                <c:pt idx="0">
                  <c:v>Budget</c:v>
                </c:pt>
                <c:pt idx="1">
                  <c:v>Budget (Jan-Jul)</c:v>
                </c:pt>
                <c:pt idx="2">
                  <c:v>Actual (Jan-Jul)</c:v>
                </c:pt>
              </c:strCache>
            </c:strRef>
          </c:cat>
          <c:val>
            <c:numRef>
              <c:f>'Fiscal Data'!$K$52:$K$54</c:f>
              <c:numCache>
                <c:formatCode>_(* #,##0_);_(* \(#,##0\);_(* "-"??_);_(@_)</c:formatCode>
                <c:ptCount val="3"/>
                <c:pt idx="0">
                  <c:v>505819618275.41058</c:v>
                </c:pt>
                <c:pt idx="1">
                  <c:v>295061443993.98938</c:v>
                </c:pt>
                <c:pt idx="2">
                  <c:v>314253058666.93719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D9-F04D-870B-5F01C4F01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140868992"/>
        <c:axId val="140878976"/>
      </c:barChart>
      <c:scatterChart>
        <c:scatterStyle val="lineMarker"/>
        <c:varyColors val="0"/>
        <c:ser>
          <c:idx val="2"/>
          <c:order val="2"/>
          <c:tx>
            <c:strRef>
              <c:f>'Fiscal Data'!$E$46</c:f>
              <c:strCache>
                <c:ptCount val="1"/>
                <c:pt idx="0">
                  <c:v>Performance &lt;50%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0955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'Fiscal Data'!$L$52:$L$54</c:f>
              <c:numCache>
                <c:formatCode>General</c:formatCode>
                <c:ptCount val="3"/>
                <c:pt idx="2" formatCode="0%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3D9-F04D-870B-5F01C4F01D21}"/>
            </c:ext>
          </c:extLst>
        </c:ser>
        <c:ser>
          <c:idx val="3"/>
          <c:order val="3"/>
          <c:tx>
            <c:strRef>
              <c:f>'Fiscal Data'!$F$46</c:f>
              <c:strCache>
                <c:ptCount val="1"/>
                <c:pt idx="0">
                  <c:v>Performance 50-69%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09550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'Fiscal Data'!$M$52:$M$54</c:f>
              <c:numCache>
                <c:formatCode>General</c:formatCode>
                <c:ptCount val="3"/>
                <c:pt idx="2" formatCode="0%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3D9-F04D-870B-5F01C4F01D21}"/>
            </c:ext>
          </c:extLst>
        </c:ser>
        <c:ser>
          <c:idx val="4"/>
          <c:order val="4"/>
          <c:tx>
            <c:strRef>
              <c:f>'Fiscal Data'!$G$46</c:f>
              <c:strCache>
                <c:ptCount val="1"/>
                <c:pt idx="0">
                  <c:v>Performance 70+%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209550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'Fiscal Data'!$N$52:$N$54</c:f>
              <c:numCache>
                <c:formatCode>General</c:formatCode>
                <c:ptCount val="3"/>
                <c:pt idx="2" formatCode="0%">
                  <c:v>0.98731217792099168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3D9-F04D-870B-5F01C4F01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887168"/>
        <c:axId val="140880896"/>
      </c:scatterChart>
      <c:catAx>
        <c:axId val="1408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0878976"/>
        <c:crosses val="autoZero"/>
        <c:auto val="1"/>
        <c:lblAlgn val="ctr"/>
        <c:lblOffset val="100"/>
        <c:noMultiLvlLbl val="0"/>
      </c:catAx>
      <c:valAx>
        <c:axId val="1408789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0868992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</c:dispUnitsLbl>
        </c:dispUnits>
      </c:valAx>
      <c:valAx>
        <c:axId val="140880896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pPr>
              <a:endParaRPr lang="en-NG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0887168"/>
        <c:crosses val="max"/>
        <c:crossBetween val="midCat"/>
      </c:valAx>
      <c:valAx>
        <c:axId val="140887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40880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25219632048196E-2"/>
          <c:y val="0.90161929479936209"/>
          <c:w val="0.95916754155730533"/>
          <c:h val="9.8380723242927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>
          <a:latin typeface="Poppins" pitchFamily="2" charset="77"/>
          <a:cs typeface="Poppins" pitchFamily="2" charset="77"/>
        </a:defRPr>
      </a:pPr>
      <a:endParaRPr lang="en-N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'Fiscal Data'!$A$43</c:f>
          <c:strCache>
            <c:ptCount val="1"/>
            <c:pt idx="0">
              <c:v>2021 Total MDA Capital Expenditure Performance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14445603674540683"/>
          <c:y val="0.18245370370370367"/>
          <c:w val="0.71218503937007871"/>
          <c:h val="0.58116469816272964"/>
        </c:manualLayout>
      </c:layout>
      <c:barChart>
        <c:barDir val="col"/>
        <c:grouping val="clustered"/>
        <c:varyColors val="0"/>
        <c:ser>
          <c:idx val="0"/>
          <c:order val="0"/>
          <c:tx>
            <c:v>Capital Expenditure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'Fiscal Data'!$P$58:$P$61</c:f>
              <c:strCache>
                <c:ptCount val="4"/>
                <c:pt idx="0">
                  <c:v>Budget</c:v>
                </c:pt>
                <c:pt idx="1">
                  <c:v>Budget (Jan-Aug)</c:v>
                </c:pt>
                <c:pt idx="2">
                  <c:v>Releases (Jan-Aug)</c:v>
                </c:pt>
                <c:pt idx="3">
                  <c:v>Utilisation (Jan-Aug)</c:v>
                </c:pt>
              </c:strCache>
            </c:strRef>
          </c:cat>
          <c:val>
            <c:numRef>
              <c:f>'Fiscal Data'!$Q$58:$Q$61</c:f>
              <c:numCache>
                <c:formatCode>_(* #,##0_);_(* \(#,##0\);_(* "-"??_);_(@_)</c:formatCode>
                <c:ptCount val="4"/>
                <c:pt idx="0">
                  <c:v>2725017594547</c:v>
                </c:pt>
                <c:pt idx="1">
                  <c:v>1816678396364.6667</c:v>
                </c:pt>
                <c:pt idx="2">
                  <c:v>2002848258640</c:v>
                </c:pt>
                <c:pt idx="3">
                  <c:v>1079174622043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D-EF4D-B2EC-5842D03A4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40963840"/>
        <c:axId val="140965376"/>
      </c:barChart>
      <c:scatterChart>
        <c:scatterStyle val="lineMarker"/>
        <c:varyColors val="0"/>
        <c:ser>
          <c:idx val="1"/>
          <c:order val="1"/>
          <c:tx>
            <c:strRef>
              <c:f>'Fiscal Data'!$R$57</c:f>
              <c:strCache>
                <c:ptCount val="1"/>
                <c:pt idx="0">
                  <c:v>Performance &lt;50%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0955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'Fiscal Data'!$P$58:$P$61</c:f>
              <c:strCache>
                <c:ptCount val="4"/>
                <c:pt idx="0">
                  <c:v>Budget</c:v>
                </c:pt>
                <c:pt idx="1">
                  <c:v>Budget (Jan-Aug)</c:v>
                </c:pt>
                <c:pt idx="2">
                  <c:v>Releases (Jan-Aug)</c:v>
                </c:pt>
                <c:pt idx="3">
                  <c:v>Utilisation (Jan-Aug)</c:v>
                </c:pt>
              </c:strCache>
            </c:strRef>
          </c:xVal>
          <c:yVal>
            <c:numRef>
              <c:f>'Fiscal Data'!$R$58:$R$61</c:f>
              <c:numCache>
                <c:formatCode>General</c:formatCode>
                <c:ptCount val="4"/>
                <c:pt idx="2" formatCode="0%">
                  <c:v>#N/A</c:v>
                </c:pt>
                <c:pt idx="3" formatCode="0%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9D-EF4D-B2EC-5842D03A4528}"/>
            </c:ext>
          </c:extLst>
        </c:ser>
        <c:ser>
          <c:idx val="2"/>
          <c:order val="2"/>
          <c:tx>
            <c:strRef>
              <c:f>'Fiscal Data'!$S$57</c:f>
              <c:strCache>
                <c:ptCount val="1"/>
                <c:pt idx="0">
                  <c:v>Performance 50-69%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09550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'Fiscal Data'!$P$58:$P$61</c:f>
              <c:strCache>
                <c:ptCount val="4"/>
                <c:pt idx="0">
                  <c:v>Budget</c:v>
                </c:pt>
                <c:pt idx="1">
                  <c:v>Budget (Jan-Aug)</c:v>
                </c:pt>
                <c:pt idx="2">
                  <c:v>Releases (Jan-Aug)</c:v>
                </c:pt>
                <c:pt idx="3">
                  <c:v>Utilisation (Jan-Aug)</c:v>
                </c:pt>
              </c:strCache>
            </c:strRef>
          </c:xVal>
          <c:yVal>
            <c:numRef>
              <c:f>'Fiscal Data'!$S$58:$S$61</c:f>
              <c:numCache>
                <c:formatCode>General</c:formatCode>
                <c:ptCount val="4"/>
                <c:pt idx="2" formatCode="0%">
                  <c:v>#N/A</c:v>
                </c:pt>
                <c:pt idx="3" formatCode="0%">
                  <c:v>0.59403724082508125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A9D-EF4D-B2EC-5842D03A4528}"/>
            </c:ext>
          </c:extLst>
        </c:ser>
        <c:ser>
          <c:idx val="3"/>
          <c:order val="3"/>
          <c:tx>
            <c:strRef>
              <c:f>'Fiscal Data'!$T$57</c:f>
              <c:strCache>
                <c:ptCount val="1"/>
                <c:pt idx="0">
                  <c:v>Performance 70+%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09550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'Fiscal Data'!$P$58:$P$61</c:f>
              <c:strCache>
                <c:ptCount val="4"/>
                <c:pt idx="0">
                  <c:v>Budget</c:v>
                </c:pt>
                <c:pt idx="1">
                  <c:v>Budget (Jan-Aug)</c:v>
                </c:pt>
                <c:pt idx="2">
                  <c:v>Releases (Jan-Aug)</c:v>
                </c:pt>
                <c:pt idx="3">
                  <c:v>Utilisation (Jan-Aug)</c:v>
                </c:pt>
              </c:strCache>
            </c:strRef>
          </c:xVal>
          <c:yVal>
            <c:numRef>
              <c:f>'Fiscal Data'!$T$58:$T$61</c:f>
              <c:numCache>
                <c:formatCode>General</c:formatCode>
                <c:ptCount val="4"/>
                <c:pt idx="2" formatCode="0%">
                  <c:v>1.1024781615985941</c:v>
                </c:pt>
                <c:pt idx="3" formatCode="0%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A9D-EF4D-B2EC-5842D03A4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301248"/>
        <c:axId val="140967296"/>
      </c:scatterChart>
      <c:catAx>
        <c:axId val="14096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0965376"/>
        <c:crosses val="autoZero"/>
        <c:auto val="1"/>
        <c:lblAlgn val="ctr"/>
        <c:lblOffset val="100"/>
        <c:noMultiLvlLbl val="0"/>
      </c:catAx>
      <c:valAx>
        <c:axId val="140965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0963840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</c:dispUnitsLbl>
        </c:dispUnits>
      </c:valAx>
      <c:valAx>
        <c:axId val="140967296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r>
                  <a:rPr lang="en-US" b="1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itchFamily="2" charset="77"/>
                  <a:ea typeface="+mn-ea"/>
                  <a:cs typeface="Poppins" pitchFamily="2" charset="77"/>
                </a:defRPr>
              </a:pPr>
              <a:endParaRPr lang="en-NG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1301248"/>
        <c:crosses val="max"/>
        <c:crossBetween val="midCat"/>
      </c:valAx>
      <c:valAx>
        <c:axId val="141301248"/>
        <c:scaling>
          <c:orientation val="minMax"/>
        </c:scaling>
        <c:delete val="1"/>
        <c:axPos val="t"/>
        <c:majorTickMark val="out"/>
        <c:minorTickMark val="none"/>
        <c:tickLblPos val="nextTo"/>
        <c:crossAx val="14096729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3412073490828E-2"/>
          <c:y val="0.87847112860892385"/>
          <c:w val="0.95425984251968499"/>
          <c:h val="0.11145986681359027"/>
        </c:manualLayout>
      </c:layout>
      <c:overlay val="0"/>
      <c:spPr>
        <a:noFill/>
        <a:ln w="9525">
          <a:solidFill>
            <a:srgbClr val="1A400E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>
          <a:latin typeface="Poppins" pitchFamily="2" charset="77"/>
          <a:cs typeface="Poppins" pitchFamily="2" charset="77"/>
        </a:defRPr>
      </a:pPr>
      <a:endParaRPr lang="en-N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r>
              <a:rPr lang="en-US" sz="1000" b="1" dirty="0">
                <a:solidFill>
                  <a:schemeClr val="tx1"/>
                </a:solidFill>
              </a:rPr>
              <a:t>Breakdown of Ministries by Progress towards Deliverables (2020) - Number of Ministries</a:t>
            </a:r>
            <a:endParaRPr lang="en-GB" sz="1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23148984705994174"/>
          <c:y val="0.19583896177593554"/>
          <c:w val="0.73221472618098682"/>
          <c:h val="0.66203790596381407"/>
        </c:manualLayout>
      </c:layout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63-45AD-B24E-BB78A8E74A9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E0F33D-1063-4D63-B103-8CE3A2CA0738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163-45AD-B24E-BB78A8E74A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C21E62-AD93-480B-9901-8E5380D2C670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163-45AD-B24E-BB78A8E74A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472692-35A5-4E61-9941-7B58E422B005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163-45AD-B24E-BB78A8E74A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7EB6938-35DF-4D22-8352-068140A0271F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163-45AD-B24E-BB78A8E74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Data'!$AF$48:$AF$51</c:f>
              <c:strCache>
                <c:ptCount val="4"/>
                <c:pt idx="0">
                  <c:v>Ministries with &lt; 50% 
of Deliverables Green</c:v>
                </c:pt>
                <c:pt idx="1">
                  <c:v>Ministres with 50-69% 
Deliverables Green</c:v>
                </c:pt>
                <c:pt idx="2">
                  <c:v>Ministries with &gt; 70% 
of Deliverables Green</c:v>
                </c:pt>
                <c:pt idx="3">
                  <c:v>Ministries Reviewed</c:v>
                </c:pt>
              </c:strCache>
            </c:strRef>
          </c:cat>
          <c:val>
            <c:numRef>
              <c:f>'Ministerial Deliverables Data'!$AG$48:$AG$51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'Ministerial Deliverables Data'!$AG$56:$AK$56</c15:f>
                <c15:dlblRangeCache>
                  <c:ptCount val="5"/>
                </c15:dlblRangeCache>
              </c15:datalabelsRange>
            </c:ext>
            <c:ext xmlns:c16="http://schemas.microsoft.com/office/drawing/2014/chart" uri="{C3380CC4-5D6E-409C-BE32-E72D297353CC}">
              <c16:uniqueId val="{00000005-B163-45AD-B24E-BB78A8E74A9E}"/>
            </c:ext>
          </c:extLst>
        </c:ser>
        <c:ser>
          <c:idx val="3"/>
          <c:order val="1"/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63-45AD-B24E-BB78A8E74A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63-45AD-B24E-BB78A8E74A9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FD54035-F17D-444D-9B57-881235B96B74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163-45AD-B24E-BB78A8E74A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7B8317C-0169-4F39-84A2-653A38D1E352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163-45AD-B24E-BB78A8E74A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8963AE-1EBE-43B6-BF01-F136F6773F80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163-45AD-B24E-BB78A8E74A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74E77E-173C-45C8-9F9A-7DB8CC4255BB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163-45AD-B24E-BB78A8E74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Data'!$AF$48:$AF$51</c:f>
              <c:strCache>
                <c:ptCount val="4"/>
                <c:pt idx="0">
                  <c:v>Ministries with &lt; 50% 
of Deliverables Green</c:v>
                </c:pt>
                <c:pt idx="1">
                  <c:v>Ministres with 50-69% 
Deliverables Green</c:v>
                </c:pt>
                <c:pt idx="2">
                  <c:v>Ministries with &gt; 70% 
of Deliverables Green</c:v>
                </c:pt>
                <c:pt idx="3">
                  <c:v>Ministries Reviewed</c:v>
                </c:pt>
              </c:strCache>
            </c:strRef>
          </c:cat>
          <c:val>
            <c:numRef>
              <c:f>'Ministerial Deliverables Data'!$AJ$48:$AJ$51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'Ministerial Deliverables Data'!$AG$55:$AJ$55</c15:f>
                <c15:dlblRangeCache>
                  <c:ptCount val="4"/>
                  <c:pt idx="0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B163-45AD-B24E-BB78A8E74A9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163-45AD-B24E-BB78A8E74A9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163-45AD-B24E-BB78A8E74A9E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163-45AD-B24E-BB78A8E74A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163-45AD-B24E-BB78A8E74A9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6B29CF8-A2F1-4933-BF2C-0548E65E6464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163-45AD-B24E-BB78A8E74A9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defRPr>
                    </a:pPr>
                    <a:fld id="{FC896447-B919-4613-9E3C-97D006E54450}" type="CELLRANGE">
                      <a:rPr lang="en-NG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NG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pPr>
                  <a:endParaRPr lang="en-NG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163-45AD-B24E-BB78A8E74A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6D0D9B8-B0E7-4888-91BA-2E374F92E5C8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B163-45AD-B24E-BB78A8E74A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EFD4FFC-0259-458D-BA07-92D4E8661E66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B163-45AD-B24E-BB78A8E74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Data'!$AF$48:$AF$51</c:f>
              <c:strCache>
                <c:ptCount val="4"/>
                <c:pt idx="0">
                  <c:v>Ministries with &lt; 50% 
of Deliverables Green</c:v>
                </c:pt>
                <c:pt idx="1">
                  <c:v>Ministres with 50-69% 
Deliverables Green</c:v>
                </c:pt>
                <c:pt idx="2">
                  <c:v>Ministries with &gt; 70% 
of Deliverables Green</c:v>
                </c:pt>
                <c:pt idx="3">
                  <c:v>Ministries Reviewed</c:v>
                </c:pt>
              </c:strCache>
            </c:strRef>
          </c:cat>
          <c:val>
            <c:numRef>
              <c:f>'Ministerial Deliverables Data'!$AI$48:$AI$51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'Ministerial Deliverables Data'!$AG$54:$AK$54</c15:f>
                <c15:dlblRangeCache>
                  <c:ptCount val="5"/>
                  <c:pt idx="1">
                    <c:v>12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B163-45AD-B24E-BB78A8E74A9E}"/>
            </c:ext>
          </c:extLst>
        </c:ser>
        <c:ser>
          <c:idx val="1"/>
          <c:order val="3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163-45AD-B24E-BB78A8E74A9E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163-45AD-B24E-BB78A8E74A9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163-45AD-B24E-BB78A8E74A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163-45AD-B24E-BB78A8E74A9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5C4B1EA-0FE0-476B-8842-BB724A0B327D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B163-45AD-B24E-BB78A8E74A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228C85-90C4-4243-A6A5-BC6412636917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B163-45AD-B24E-BB78A8E74A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63DE2BE-AD6A-4785-9316-7AB14D32A63D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163-45AD-B24E-BB78A8E74A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7AA4E30-5BBF-4DD8-AECD-2B3536AA71FA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163-45AD-B24E-BB78A8E74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Data'!$AF$48:$AF$51</c:f>
              <c:strCache>
                <c:ptCount val="4"/>
                <c:pt idx="0">
                  <c:v>Ministries with &lt; 50% 
of Deliverables Green</c:v>
                </c:pt>
                <c:pt idx="1">
                  <c:v>Ministres with 50-69% 
Deliverables Green</c:v>
                </c:pt>
                <c:pt idx="2">
                  <c:v>Ministries with &gt; 70% 
of Deliverables Green</c:v>
                </c:pt>
                <c:pt idx="3">
                  <c:v>Ministries Reviewed</c:v>
                </c:pt>
              </c:strCache>
            </c:strRef>
          </c:cat>
          <c:val>
            <c:numRef>
              <c:f>'Ministerial Deliverables Data'!$AH$48:$AH$51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'Ministerial Deliverables Data'!$AG$53:$AJ$53</c15:f>
                <c15:dlblRangeCache>
                  <c:ptCount val="4"/>
                  <c:pt idx="2">
                    <c:v>13</c:v>
                  </c:pt>
                  <c:pt idx="3">
                    <c:v>29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B163-45AD-B24E-BB78A8E74A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41215616"/>
        <c:axId val="141217152"/>
      </c:barChart>
      <c:catAx>
        <c:axId val="14121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1217152"/>
        <c:crosses val="autoZero"/>
        <c:auto val="1"/>
        <c:lblAlgn val="ctr"/>
        <c:lblOffset val="100"/>
        <c:noMultiLvlLbl val="0"/>
      </c:catAx>
      <c:valAx>
        <c:axId val="141217152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121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oppins" pitchFamily="2" charset="77"/>
          <a:cs typeface="Poppins" pitchFamily="2" charset="77"/>
        </a:defRPr>
      </a:pPr>
      <a:endParaRPr lang="en-NG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r>
              <a:rPr lang="en-US" sz="800" b="1" i="0" baseline="0" dirty="0"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Budget Implementation 2020</a:t>
            </a:r>
            <a:endParaRPr lang="en-GB" sz="800" dirty="0">
              <a:solidFill>
                <a:schemeClr val="tx1"/>
              </a:solidFill>
              <a:effectLst/>
              <a:latin typeface="Poppins" pitchFamily="2" charset="77"/>
              <a:cs typeface="Poppins" pitchFamily="2" charset="77"/>
            </a:endParaRPr>
          </a:p>
        </c:rich>
      </c:tx>
      <c:layout>
        <c:manualLayout>
          <c:xMode val="edge"/>
          <c:yMode val="edge"/>
          <c:x val="0.10611109464511785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29778405056737911"/>
          <c:y val="0.31398963730569951"/>
          <c:w val="0.50843198151565616"/>
          <c:h val="0.6860104956323630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302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DF41712-F7DC-4AA9-9D92-D3ABBA30E4D7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E22-4025-BC6B-8174931535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3BCDA5E-E772-4DB7-95DB-17BB72727C7A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E22-4025-BC6B-8174931535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552B97-53E4-4B57-ADA8-E9BED8EA3A9E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E22-4025-BC6B-8174931535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E367D1A-5503-49B5-9050-BD795DB446BB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E22-4025-BC6B-817493153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'Ministerial Deliverables Data'!$AK$48:$AK$51</c:f>
              <c:numCache>
                <c:formatCode>0%</c:formatCode>
                <c:ptCount val="4"/>
                <c:pt idx="0">
                  <c:v>0.84188266090140063</c:v>
                </c:pt>
                <c:pt idx="1">
                  <c:v>0.8770799334472682</c:v>
                </c:pt>
                <c:pt idx="2">
                  <c:v>1.0478152988593761</c:v>
                </c:pt>
                <c:pt idx="3">
                  <c:v>0.81568226723737947</c:v>
                </c:pt>
              </c:numCache>
            </c:numRef>
          </c:xVal>
          <c:yVal>
            <c:numRef>
              <c:f>'Ministerial Deliverables Data'!$AL$48:$AL$51</c:f>
              <c:numCache>
                <c:formatCode>General</c:formatCode>
                <c:ptCount val="4"/>
                <c:pt idx="0">
                  <c:v>3.5</c:v>
                </c:pt>
                <c:pt idx="1">
                  <c:v>2.5</c:v>
                </c:pt>
                <c:pt idx="2">
                  <c:v>1.5</c:v>
                </c:pt>
                <c:pt idx="3">
                  <c:v>0.5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'Ministerial Deliverables Data'!$AK$48:$AK$51</c15:f>
                <c15:dlblRangeCache>
                  <c:ptCount val="4"/>
                  <c:pt idx="0">
                    <c:v>84%</c:v>
                  </c:pt>
                  <c:pt idx="1">
                    <c:v>88%</c:v>
                  </c:pt>
                  <c:pt idx="2">
                    <c:v>105%</c:v>
                  </c:pt>
                  <c:pt idx="3">
                    <c:v>82%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0E22-4025-BC6B-817493153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61760"/>
        <c:axId val="141471744"/>
      </c:scatterChart>
      <c:valAx>
        <c:axId val="141461760"/>
        <c:scaling>
          <c:orientation val="minMax"/>
          <c:max val="1.5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41471744"/>
        <c:crosses val="autoZero"/>
        <c:crossBetween val="midCat"/>
      </c:valAx>
      <c:valAx>
        <c:axId val="141471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46176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r>
              <a:rPr lang="en-US" sz="1000" b="1" dirty="0">
                <a:solidFill>
                  <a:schemeClr val="tx1"/>
                </a:solidFill>
              </a:rPr>
              <a:t>Breakdown of Ministries by Progress towards Deliverables </a:t>
            </a:r>
          </a:p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(Q2 2021) - Number of Ministries</a:t>
            </a:r>
            <a:endParaRPr lang="en-GB" sz="1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16-4182-BA02-609818812FBE}"/>
              </c:ext>
            </c:extLst>
          </c:dPt>
          <c:dLbls>
            <c:delete val="1"/>
          </c:dLbls>
          <c:cat>
            <c:strRef>
              <c:f>'Ministerial Deliverables Data'!$AF$58:$AF$61</c:f>
              <c:strCache>
                <c:ptCount val="4"/>
                <c:pt idx="0">
                  <c:v>Ministries with &lt; 50% 
of Deliverables Green</c:v>
                </c:pt>
                <c:pt idx="1">
                  <c:v>Ministres with 50-69% 
Deliverables Green</c:v>
                </c:pt>
                <c:pt idx="2">
                  <c:v>Ministries with &gt; 70% 
of Deliverables Green</c:v>
                </c:pt>
                <c:pt idx="3">
                  <c:v>Ministries Reviewed</c:v>
                </c:pt>
              </c:strCache>
            </c:strRef>
          </c:cat>
          <c:val>
            <c:numRef>
              <c:f>'Ministerial Deliverables Data'!$AG$58:$AG$61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16-4182-BA02-609818812FBE}"/>
            </c:ext>
          </c:extLst>
        </c:ser>
        <c:ser>
          <c:idx val="3"/>
          <c:order val="1"/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216-4182-BA02-609818812FB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216-4182-BA02-609818812F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FA06CD4-C125-4984-8504-D37E0B64844B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216-4182-BA02-609818812F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B00DD5-8DA1-49C7-A0BA-0A0F3EC16667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216-4182-BA02-609818812F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1A5703-3DDC-4527-89EF-A6D997D0C7C3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216-4182-BA02-609818812F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AB014C2-6C40-4FCD-9CCE-04F96B9F414B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216-4182-BA02-609818812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Data'!$AF$58:$AF$61</c:f>
              <c:strCache>
                <c:ptCount val="4"/>
                <c:pt idx="0">
                  <c:v>Ministries with &lt; 50% 
of Deliverables Green</c:v>
                </c:pt>
                <c:pt idx="1">
                  <c:v>Ministres with 50-69% 
Deliverables Green</c:v>
                </c:pt>
                <c:pt idx="2">
                  <c:v>Ministries with &gt; 70% 
of Deliverables Green</c:v>
                </c:pt>
                <c:pt idx="3">
                  <c:v>Ministries Reviewed</c:v>
                </c:pt>
              </c:strCache>
            </c:strRef>
          </c:cat>
          <c:val>
            <c:numRef>
              <c:f>'Ministerial Deliverables Data'!$AJ$58:$AJ$61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'Ministerial Deliverables Data'!$AG$65:$AJ$65</c15:f>
                <c15:dlblRangeCache>
                  <c:ptCount val="4"/>
                  <c:pt idx="0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5216-4182-BA02-609818812FBE}"/>
            </c:ext>
          </c:extLst>
        </c:ser>
        <c:ser>
          <c:idx val="2"/>
          <c:order val="2"/>
          <c:spPr>
            <a:noFill/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16-4182-BA02-609818812FB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216-4182-BA02-609818812F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B5FF09B-E924-4A74-A08E-F710195F66B3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5216-4182-BA02-609818812F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4685BA-7BF0-4A74-BF2E-CC8233E6C1A8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216-4182-BA02-609818812F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156459-C380-48DA-B387-D643EA9FE2E3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5216-4182-BA02-609818812F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C7D663-DAF1-4D2D-8585-1FE26AE1EADD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216-4182-BA02-609818812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Data'!$AF$58:$AF$61</c:f>
              <c:strCache>
                <c:ptCount val="4"/>
                <c:pt idx="0">
                  <c:v>Ministries with &lt; 50% 
of Deliverables Green</c:v>
                </c:pt>
                <c:pt idx="1">
                  <c:v>Ministres with 50-69% 
Deliverables Green</c:v>
                </c:pt>
                <c:pt idx="2">
                  <c:v>Ministries with &gt; 70% 
of Deliverables Green</c:v>
                </c:pt>
                <c:pt idx="3">
                  <c:v>Ministries Reviewed</c:v>
                </c:pt>
              </c:strCache>
            </c:strRef>
          </c:cat>
          <c:val>
            <c:numRef>
              <c:f>'Ministerial Deliverables Data'!$AI$58:$AI$61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'Ministerial Deliverables Data'!$AG$64:$AJ$64</c15:f>
                <c15:dlblRangeCache>
                  <c:ptCount val="4"/>
                  <c:pt idx="1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5216-4182-BA02-609818812FBE}"/>
            </c:ext>
          </c:extLst>
        </c:ser>
        <c:ser>
          <c:idx val="1"/>
          <c:order val="3"/>
          <c:spPr>
            <a:noFill/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5216-4182-BA02-609818812FB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5216-4182-BA02-609818812F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1D4BA3-7DB7-4C08-8105-A8DF4F0A4CCA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5216-4182-BA02-609818812F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D516B9C-0669-4C8E-B4B0-CACEEA953B42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5216-4182-BA02-609818812F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1EDFBB-E6F8-49E4-9037-A84B2A7F8DCE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216-4182-BA02-609818812F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B0C97C-7513-4B53-B3A2-CAB2D2926D00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216-4182-BA02-609818812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'Ministerial Deliverables Data'!$AF$58:$AF$61</c:f>
              <c:strCache>
                <c:ptCount val="4"/>
                <c:pt idx="0">
                  <c:v>Ministries with &lt; 50% 
of Deliverables Green</c:v>
                </c:pt>
                <c:pt idx="1">
                  <c:v>Ministres with 50-69% 
Deliverables Green</c:v>
                </c:pt>
                <c:pt idx="2">
                  <c:v>Ministries with &gt; 70% 
of Deliverables Green</c:v>
                </c:pt>
                <c:pt idx="3">
                  <c:v>Ministries Reviewed</c:v>
                </c:pt>
              </c:strCache>
            </c:strRef>
          </c:cat>
          <c:val>
            <c:numRef>
              <c:f>'Ministerial Deliverables Data'!$AH$58:$AH$61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'Ministerial Deliverables Data'!$AG$63:$AJ$63</c15:f>
                <c15:dlblRangeCache>
                  <c:ptCount val="4"/>
                  <c:pt idx="2">
                    <c:v>17</c:v>
                  </c:pt>
                  <c:pt idx="3">
                    <c:v>29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216-4182-BA02-609818812F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41878016"/>
        <c:axId val="141879552"/>
      </c:barChart>
      <c:catAx>
        <c:axId val="14187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1879552"/>
        <c:crosses val="autoZero"/>
        <c:auto val="1"/>
        <c:lblAlgn val="ctr"/>
        <c:lblOffset val="100"/>
        <c:noMultiLvlLbl val="0"/>
      </c:catAx>
      <c:valAx>
        <c:axId val="141879552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NG"/>
          </a:p>
        </c:txPr>
        <c:crossAx val="14187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oppins" pitchFamily="2" charset="77"/>
          <a:cs typeface="Poppins" pitchFamily="2" charset="77"/>
        </a:defRPr>
      </a:pPr>
      <a:endParaRPr lang="en-NG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r>
              <a:rPr lang="en-US" sz="800" b="1" i="0" baseline="0"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Budget Implementation 2021 YTD*</a:t>
            </a:r>
            <a:endParaRPr lang="en-GB" sz="800">
              <a:solidFill>
                <a:schemeClr val="tx1"/>
              </a:solidFill>
              <a:effectLst/>
              <a:latin typeface="Poppins" pitchFamily="2" charset="77"/>
              <a:cs typeface="Poppins" pitchFamily="2" charset="77"/>
            </a:endParaRPr>
          </a:p>
        </c:rich>
      </c:tx>
      <c:layout>
        <c:manualLayout>
          <c:xMode val="edge"/>
          <c:yMode val="edge"/>
          <c:x val="0.10965125764101256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30549092653996984"/>
          <c:y val="0.18182188056111781"/>
          <c:w val="0.59974018039671162"/>
          <c:h val="0.7871114528338611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302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D38F4CD-65AF-4022-9880-A58D6F495722}" type="CELLRANGE">
                      <a:rPr lang="en-US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DA0-4F2D-8067-08EB0EF5F8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2CF9C1C-97B4-4EB0-8821-ADA762407969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DA0-4F2D-8067-08EB0EF5F8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3C50CA9-AD00-4FEF-99BF-98E8ACBE38C6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A0-4F2D-8067-08EB0EF5F8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B49F3E9-CA13-4CA5-8526-020CF90213B1}" type="CELLRANGE">
                      <a:rPr lang="en-NG"/>
                      <a:pPr/>
                      <a:t>[CELLRANGE]</a:t>
                    </a:fld>
                    <a:endParaRPr lang="en-NG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DA0-4F2D-8067-08EB0EF5F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N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'Ministerial Deliverables Data'!$AK$58:$AK$61</c:f>
              <c:numCache>
                <c:formatCode>0%</c:formatCode>
                <c:ptCount val="4"/>
                <c:pt idx="0">
                  <c:v>0.49989200314451177</c:v>
                </c:pt>
                <c:pt idx="1">
                  <c:v>0.61541341691145857</c:v>
                </c:pt>
                <c:pt idx="2">
                  <c:v>0.7279767297525348</c:v>
                </c:pt>
                <c:pt idx="3">
                  <c:v>0.39767550656043699</c:v>
                </c:pt>
              </c:numCache>
            </c:numRef>
          </c:xVal>
          <c:yVal>
            <c:numRef>
              <c:f>'Ministerial Deliverables Data'!$AL$58:$AL$61</c:f>
              <c:numCache>
                <c:formatCode>General</c:formatCode>
                <c:ptCount val="4"/>
                <c:pt idx="0">
                  <c:v>3.5</c:v>
                </c:pt>
                <c:pt idx="1">
                  <c:v>2.5</c:v>
                </c:pt>
                <c:pt idx="2">
                  <c:v>1.5</c:v>
                </c:pt>
                <c:pt idx="3">
                  <c:v>0.5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'Ministerial Deliverables Data'!$AK$58:$AK$61</c15:f>
                <c15:dlblRangeCache>
                  <c:ptCount val="4"/>
                  <c:pt idx="0">
                    <c:v>50%</c:v>
                  </c:pt>
                  <c:pt idx="1">
                    <c:v>62%</c:v>
                  </c:pt>
                  <c:pt idx="2">
                    <c:v>73%</c:v>
                  </c:pt>
                  <c:pt idx="3">
                    <c:v>40%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DA0-4F2D-8067-08EB0EF5F8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41802880"/>
        <c:axId val="141805824"/>
      </c:scatterChart>
      <c:valAx>
        <c:axId val="141802880"/>
        <c:scaling>
          <c:orientation val="minMax"/>
          <c:max val="1.5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41805824"/>
        <c:crosses val="autoZero"/>
        <c:crossBetween val="midCat"/>
      </c:valAx>
      <c:valAx>
        <c:axId val="141805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802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EC27-C032-4342-A2B3-E9B7E518E97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DCFE-62AF-AF48-896E-F5D3B8E2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5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6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0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7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DCFE-62AF-AF48-896E-F5D3B8E2CF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3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6F85A-B6FD-EB48-A3DA-6602DE489F0B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2EA6-5738-DB40-9E45-B98581A30553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CAF0-FDB2-144F-ACEA-1B55EB0EAA2A}" type="datetime1">
              <a:rPr lang="en-US" smtClean="0"/>
              <a:t>10/14/2021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BD1D-30D6-FF42-883F-B8AAA3780466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1CB6-043E-4C94-9C00-8BAB59F01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BD30A-0F67-4B78-B23C-CB5EDDF02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7A2EE-249A-4D30-AA2C-BBB148D7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2D66-446E-A74E-9875-E737FA526B80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01E4-263D-45D2-A7D7-11A24C94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7C403-1426-4CD3-AC2B-AA631889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8F24-3B12-4A1A-BBFE-1D00F0DC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0436" y="348995"/>
            <a:ext cx="11309985" cy="701040"/>
          </a:xfrm>
          <a:custGeom>
            <a:avLst/>
            <a:gdLst/>
            <a:ahLst/>
            <a:cxnLst/>
            <a:rect l="l" t="t" r="r" b="b"/>
            <a:pathLst>
              <a:path w="11309985" h="701040">
                <a:moveTo>
                  <a:pt x="0" y="701039"/>
                </a:moveTo>
                <a:lnTo>
                  <a:pt x="11309604" y="701039"/>
                </a:lnTo>
                <a:lnTo>
                  <a:pt x="11309604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698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5883" y="365759"/>
            <a:ext cx="755904" cy="606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4791" y="366775"/>
            <a:ext cx="10202417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394" y="1961369"/>
            <a:ext cx="7191375" cy="3761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90D3-A69A-E74B-A994-CBCDD374E342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tags" Target="../tags/tag3.xml"/><Relationship Id="rId21" Type="http://schemas.openxmlformats.org/officeDocument/2006/relationships/image" Target="../media/image14.svg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jpeg"/><Relationship Id="rId24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21.png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12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igration.gov.ng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chart" Target="../charts/chart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7E96E6-983A-0A4E-8BCA-8112CE531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5D8FA-72D5-2143-AF44-39F01CDA8806}"/>
              </a:ext>
            </a:extLst>
          </p:cNvPr>
          <p:cNvSpPr txBox="1"/>
          <p:nvPr/>
        </p:nvSpPr>
        <p:spPr>
          <a:xfrm>
            <a:off x="5486400" y="5486400"/>
            <a:ext cx="61173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Overview of Performance Scorecard</a:t>
            </a:r>
          </a:p>
        </p:txBody>
      </p:sp>
    </p:spTree>
    <p:extLst>
      <p:ext uri="{BB962C8B-B14F-4D97-AF65-F5344CB8AC3E}">
        <p14:creationId xmlns:p14="http://schemas.microsoft.com/office/powerpoint/2010/main" val="130033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4403B8E-42EC-BD4A-9FA9-6F82EA661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6" name="AutoShape 49">
            <a:extLst>
              <a:ext uri="{FF2B5EF4-FFF2-40B4-BE49-F238E27FC236}">
                <a16:creationId xmlns:a16="http://schemas.microsoft.com/office/drawing/2014/main" id="{E6567D04-1C8D-7B45-A92E-2A596C2E52D7}"/>
              </a:ext>
            </a:extLst>
          </p:cNvPr>
          <p:cNvSpPr>
            <a:spLocks/>
          </p:cNvSpPr>
          <p:nvPr/>
        </p:nvSpPr>
        <p:spPr bwMode="auto">
          <a:xfrm>
            <a:off x="6634315" y="-1118471"/>
            <a:ext cx="549263" cy="551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8" name="Arrow: Pentagon 6">
            <a:extLst>
              <a:ext uri="{FF2B5EF4-FFF2-40B4-BE49-F238E27FC236}">
                <a16:creationId xmlns:a16="http://schemas.microsoft.com/office/drawing/2014/main" id="{B0361D94-F757-044B-B28E-53164FD7F0A8}"/>
              </a:ext>
            </a:extLst>
          </p:cNvPr>
          <p:cNvSpPr/>
          <p:nvPr/>
        </p:nvSpPr>
        <p:spPr>
          <a:xfrm>
            <a:off x="0" y="2057400"/>
            <a:ext cx="3581400" cy="247071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4CEEE-642F-E642-A2FE-6961E3A35DC6}"/>
              </a:ext>
            </a:extLst>
          </p:cNvPr>
          <p:cNvSpPr txBox="1"/>
          <p:nvPr/>
        </p:nvSpPr>
        <p:spPr>
          <a:xfrm>
            <a:off x="9296400" y="590916"/>
            <a:ext cx="2710440" cy="32316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Leading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22EE1-A360-0847-AB8E-F226A5F7C316}"/>
              </a:ext>
            </a:extLst>
          </p:cNvPr>
          <p:cNvSpPr txBox="1"/>
          <p:nvPr/>
        </p:nvSpPr>
        <p:spPr>
          <a:xfrm>
            <a:off x="9296400" y="916195"/>
            <a:ext cx="2710440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Contributing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-35689" y="2222244"/>
            <a:ext cx="28940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Priority 1: Stabilize the Macroeconomy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391308-E1D2-F449-AC74-2E9F9A252AD6}"/>
              </a:ext>
            </a:extLst>
          </p:cNvPr>
          <p:cNvSpPr/>
          <p:nvPr/>
        </p:nvSpPr>
        <p:spPr>
          <a:xfrm>
            <a:off x="3733800" y="1501128"/>
            <a:ext cx="6705600" cy="82933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Finance, Budget &amp; National Planning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EDCE40-E16F-3C48-9FAF-9A949EFD17F4}"/>
              </a:ext>
            </a:extLst>
          </p:cNvPr>
          <p:cNvSpPr/>
          <p:nvPr/>
        </p:nvSpPr>
        <p:spPr>
          <a:xfrm>
            <a:off x="3733800" y="2343419"/>
            <a:ext cx="6705600" cy="5597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Petroleum Resources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19E7DA-7D6B-0A42-BABD-7C520409392E}"/>
              </a:ext>
            </a:extLst>
          </p:cNvPr>
          <p:cNvSpPr/>
          <p:nvPr/>
        </p:nvSpPr>
        <p:spPr>
          <a:xfrm>
            <a:off x="3733800" y="2916159"/>
            <a:ext cx="6705600" cy="5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Communication &amp; Digital Economy</a:t>
            </a:r>
          </a:p>
          <a:p>
            <a:pPr algn="ctr"/>
            <a:endParaRPr lang="x-non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BA5FF0-6BDD-4148-B3C0-29D2B5F48BC5}"/>
              </a:ext>
            </a:extLst>
          </p:cNvPr>
          <p:cNvSpPr/>
          <p:nvPr/>
        </p:nvSpPr>
        <p:spPr>
          <a:xfrm>
            <a:off x="3739587" y="3533580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Environment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F60255-2554-0343-96E0-077B69FCBC58}"/>
              </a:ext>
            </a:extLst>
          </p:cNvPr>
          <p:cNvSpPr/>
          <p:nvPr/>
        </p:nvSpPr>
        <p:spPr>
          <a:xfrm>
            <a:off x="3733800" y="4084909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Aviation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F764DA-1224-1A43-8F5B-F708544D4FB7}"/>
              </a:ext>
            </a:extLst>
          </p:cNvPr>
          <p:cNvSpPr/>
          <p:nvPr/>
        </p:nvSpPr>
        <p:spPr>
          <a:xfrm>
            <a:off x="3733800" y="4629960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Information &amp; Culture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E6953B-DD59-2E48-A2AC-2EC0CA475810}"/>
              </a:ext>
            </a:extLst>
          </p:cNvPr>
          <p:cNvSpPr/>
          <p:nvPr/>
        </p:nvSpPr>
        <p:spPr>
          <a:xfrm>
            <a:off x="3744410" y="5186557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Interior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68CCD-3262-B242-A73B-B2330DF28A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10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9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AD706F-4DFC-0E4E-95C4-BFC8AD7CF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37" name="object 3"/>
          <p:cNvSpPr/>
          <p:nvPr/>
        </p:nvSpPr>
        <p:spPr>
          <a:xfrm>
            <a:off x="10341864" y="103937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8" name="object 4"/>
          <p:cNvSpPr/>
          <p:nvPr/>
        </p:nvSpPr>
        <p:spPr>
          <a:xfrm>
            <a:off x="9099805" y="103937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object 5"/>
          <p:cNvSpPr/>
          <p:nvPr/>
        </p:nvSpPr>
        <p:spPr>
          <a:xfrm>
            <a:off x="9099805" y="103937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object 6"/>
          <p:cNvSpPr txBox="1"/>
          <p:nvPr/>
        </p:nvSpPr>
        <p:spPr>
          <a:xfrm>
            <a:off x="9432925" y="1101473"/>
            <a:ext cx="19291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4760" algn="l"/>
              </a:tabLst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8	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9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object 7"/>
          <p:cNvSpPr/>
          <p:nvPr/>
        </p:nvSpPr>
        <p:spPr>
          <a:xfrm>
            <a:off x="7857745" y="103937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2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object 8"/>
          <p:cNvSpPr/>
          <p:nvPr/>
        </p:nvSpPr>
        <p:spPr>
          <a:xfrm>
            <a:off x="7857745" y="103937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2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3" name="object 9"/>
          <p:cNvSpPr txBox="1"/>
          <p:nvPr/>
        </p:nvSpPr>
        <p:spPr>
          <a:xfrm>
            <a:off x="8190865" y="1101473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7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4" name="object 10"/>
          <p:cNvSpPr/>
          <p:nvPr/>
        </p:nvSpPr>
        <p:spPr>
          <a:xfrm>
            <a:off x="6592824" y="104851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5" name="object 11"/>
          <p:cNvSpPr/>
          <p:nvPr/>
        </p:nvSpPr>
        <p:spPr>
          <a:xfrm>
            <a:off x="6592824" y="104851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6" name="object 12"/>
          <p:cNvSpPr txBox="1"/>
          <p:nvPr/>
        </p:nvSpPr>
        <p:spPr>
          <a:xfrm>
            <a:off x="6927723" y="1110616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6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object 13"/>
          <p:cNvSpPr/>
          <p:nvPr/>
        </p:nvSpPr>
        <p:spPr>
          <a:xfrm>
            <a:off x="5369052" y="103937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object 14"/>
          <p:cNvSpPr/>
          <p:nvPr/>
        </p:nvSpPr>
        <p:spPr>
          <a:xfrm>
            <a:off x="5369052" y="103937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object 15"/>
          <p:cNvSpPr txBox="1"/>
          <p:nvPr/>
        </p:nvSpPr>
        <p:spPr>
          <a:xfrm>
            <a:off x="5703951" y="1101473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5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object 16"/>
          <p:cNvSpPr/>
          <p:nvPr/>
        </p:nvSpPr>
        <p:spPr>
          <a:xfrm>
            <a:off x="4126993" y="103937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1" name="object 17"/>
          <p:cNvSpPr/>
          <p:nvPr/>
        </p:nvSpPr>
        <p:spPr>
          <a:xfrm>
            <a:off x="4126993" y="103937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2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2" name="object 18"/>
          <p:cNvSpPr txBox="1"/>
          <p:nvPr/>
        </p:nvSpPr>
        <p:spPr>
          <a:xfrm>
            <a:off x="4459478" y="1101473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4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3" name="object 19"/>
          <p:cNvSpPr/>
          <p:nvPr/>
        </p:nvSpPr>
        <p:spPr>
          <a:xfrm>
            <a:off x="2878837" y="103937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1252601" y="0"/>
                </a:moveTo>
                <a:lnTo>
                  <a:pt x="106806" y="0"/>
                </a:lnTo>
                <a:lnTo>
                  <a:pt x="0" y="341375"/>
                </a:lnTo>
                <a:lnTo>
                  <a:pt x="1359408" y="341375"/>
                </a:lnTo>
                <a:lnTo>
                  <a:pt x="12526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4" name="object 20"/>
          <p:cNvSpPr/>
          <p:nvPr/>
        </p:nvSpPr>
        <p:spPr>
          <a:xfrm>
            <a:off x="2878837" y="103937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0" y="341375"/>
                </a:moveTo>
                <a:lnTo>
                  <a:pt x="106806" y="0"/>
                </a:lnTo>
                <a:lnTo>
                  <a:pt x="1252601" y="0"/>
                </a:lnTo>
                <a:lnTo>
                  <a:pt x="1359408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object 21"/>
          <p:cNvSpPr txBox="1"/>
          <p:nvPr/>
        </p:nvSpPr>
        <p:spPr>
          <a:xfrm>
            <a:off x="3214625" y="1101473"/>
            <a:ext cx="685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3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object 22"/>
          <p:cNvSpPr/>
          <p:nvPr/>
        </p:nvSpPr>
        <p:spPr>
          <a:xfrm>
            <a:off x="1627632" y="103937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1253998" y="0"/>
                </a:moveTo>
                <a:lnTo>
                  <a:pt x="106934" y="0"/>
                </a:lnTo>
                <a:lnTo>
                  <a:pt x="0" y="341375"/>
                </a:lnTo>
                <a:lnTo>
                  <a:pt x="1360932" y="341375"/>
                </a:lnTo>
                <a:lnTo>
                  <a:pt x="12539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object 23"/>
          <p:cNvSpPr/>
          <p:nvPr/>
        </p:nvSpPr>
        <p:spPr>
          <a:xfrm>
            <a:off x="1627632" y="103937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0" y="341375"/>
                </a:moveTo>
                <a:lnTo>
                  <a:pt x="106934" y="0"/>
                </a:lnTo>
                <a:lnTo>
                  <a:pt x="1253998" y="0"/>
                </a:lnTo>
                <a:lnTo>
                  <a:pt x="1360932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object 24"/>
          <p:cNvSpPr txBox="1"/>
          <p:nvPr/>
        </p:nvSpPr>
        <p:spPr>
          <a:xfrm>
            <a:off x="1963421" y="1101473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2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9" name="object 25"/>
          <p:cNvSpPr/>
          <p:nvPr/>
        </p:nvSpPr>
        <p:spPr>
          <a:xfrm>
            <a:off x="381000" y="103937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1249806" y="0"/>
                </a:moveTo>
                <a:lnTo>
                  <a:pt x="106565" y="0"/>
                </a:lnTo>
                <a:lnTo>
                  <a:pt x="0" y="341375"/>
                </a:lnTo>
                <a:lnTo>
                  <a:pt x="1356360" y="341375"/>
                </a:lnTo>
                <a:lnTo>
                  <a:pt x="1249806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0" name="object 26"/>
          <p:cNvSpPr/>
          <p:nvPr/>
        </p:nvSpPr>
        <p:spPr>
          <a:xfrm>
            <a:off x="381000" y="103937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0" y="341375"/>
                </a:moveTo>
                <a:lnTo>
                  <a:pt x="106565" y="0"/>
                </a:lnTo>
                <a:lnTo>
                  <a:pt x="1249806" y="0"/>
                </a:lnTo>
                <a:lnTo>
                  <a:pt x="1356360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1" name="object 27"/>
          <p:cNvSpPr txBox="1"/>
          <p:nvPr/>
        </p:nvSpPr>
        <p:spPr>
          <a:xfrm>
            <a:off x="714706" y="1101473"/>
            <a:ext cx="685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1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2" name="object 28"/>
          <p:cNvSpPr txBox="1"/>
          <p:nvPr/>
        </p:nvSpPr>
        <p:spPr>
          <a:xfrm>
            <a:off x="5628490" y="1799498"/>
            <a:ext cx="1868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Selected key</a:t>
            </a:r>
            <a:r>
              <a:rPr sz="900" b="1" spc="-60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object 30"/>
          <p:cNvSpPr/>
          <p:nvPr/>
        </p:nvSpPr>
        <p:spPr>
          <a:xfrm flipH="1">
            <a:off x="5388102" y="2222754"/>
            <a:ext cx="45719" cy="3817603"/>
          </a:xfrm>
          <a:custGeom>
            <a:avLst/>
            <a:gdLst/>
            <a:ahLst/>
            <a:cxnLst/>
            <a:rect l="l" t="t" r="r" b="b"/>
            <a:pathLst>
              <a:path h="3627754">
                <a:moveTo>
                  <a:pt x="0" y="0"/>
                </a:moveTo>
                <a:lnTo>
                  <a:pt x="0" y="36271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1" name="object 37"/>
          <p:cNvSpPr txBox="1"/>
          <p:nvPr/>
        </p:nvSpPr>
        <p:spPr>
          <a:xfrm>
            <a:off x="3776948" y="2028720"/>
            <a:ext cx="5715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202</a:t>
            </a: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1</a:t>
            </a:r>
            <a:endParaRPr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000" b="1" spc="-45" dirty="0">
                <a:latin typeface="Poppins" pitchFamily="2" charset="77"/>
                <a:cs typeface="Poppins" pitchFamily="2" charset="77"/>
              </a:rPr>
              <a:t>A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c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t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ua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ls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2" name="object 38"/>
          <p:cNvSpPr txBox="1"/>
          <p:nvPr/>
        </p:nvSpPr>
        <p:spPr>
          <a:xfrm>
            <a:off x="4667094" y="2044962"/>
            <a:ext cx="56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2023</a:t>
            </a:r>
            <a:endParaRPr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000" b="1" spc="-90" dirty="0">
                <a:latin typeface="Poppins" pitchFamily="2" charset="77"/>
                <a:cs typeface="Poppins" pitchFamily="2" charset="77"/>
              </a:rPr>
              <a:t>T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argets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3" name="object 39"/>
          <p:cNvSpPr txBox="1"/>
          <p:nvPr/>
        </p:nvSpPr>
        <p:spPr>
          <a:xfrm>
            <a:off x="2858159" y="2044961"/>
            <a:ext cx="6540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2019</a:t>
            </a:r>
            <a:endParaRPr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Baseline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4" name="object 40"/>
          <p:cNvSpPr txBox="1"/>
          <p:nvPr/>
        </p:nvSpPr>
        <p:spPr>
          <a:xfrm>
            <a:off x="484680" y="2301590"/>
            <a:ext cx="18199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Macro economic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Indicators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5" name="object 41"/>
          <p:cNvSpPr/>
          <p:nvPr/>
        </p:nvSpPr>
        <p:spPr>
          <a:xfrm>
            <a:off x="494538" y="2512315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10">
                <a:moveTo>
                  <a:pt x="0" y="0"/>
                </a:moveTo>
                <a:lnTo>
                  <a:pt x="18196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6" name="object 42"/>
          <p:cNvSpPr/>
          <p:nvPr/>
        </p:nvSpPr>
        <p:spPr>
          <a:xfrm>
            <a:off x="2751582" y="2512315"/>
            <a:ext cx="2478405" cy="0"/>
          </a:xfrm>
          <a:custGeom>
            <a:avLst/>
            <a:gdLst/>
            <a:ahLst/>
            <a:cxnLst/>
            <a:rect l="l" t="t" r="r" b="b"/>
            <a:pathLst>
              <a:path w="2478404">
                <a:moveTo>
                  <a:pt x="0" y="0"/>
                </a:moveTo>
                <a:lnTo>
                  <a:pt x="24780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7" name="object 43"/>
          <p:cNvSpPr txBox="1"/>
          <p:nvPr/>
        </p:nvSpPr>
        <p:spPr>
          <a:xfrm>
            <a:off x="5607940" y="2139190"/>
            <a:ext cx="13023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2023</a:t>
            </a:r>
            <a:r>
              <a:rPr sz="1000" b="1" spc="-7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8" name="object 44"/>
          <p:cNvSpPr txBox="1"/>
          <p:nvPr/>
        </p:nvSpPr>
        <p:spPr>
          <a:xfrm>
            <a:off x="8678164" y="2121907"/>
            <a:ext cx="7118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Rationale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9" name="object 45"/>
          <p:cNvSpPr txBox="1"/>
          <p:nvPr/>
        </p:nvSpPr>
        <p:spPr>
          <a:xfrm>
            <a:off x="7681155" y="2121915"/>
            <a:ext cx="6877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Progress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0" name="object 46"/>
          <p:cNvSpPr/>
          <p:nvPr/>
        </p:nvSpPr>
        <p:spPr>
          <a:xfrm flipV="1">
            <a:off x="5628490" y="2253417"/>
            <a:ext cx="5857240" cy="90784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1" name="object 47"/>
          <p:cNvSpPr/>
          <p:nvPr/>
        </p:nvSpPr>
        <p:spPr>
          <a:xfrm>
            <a:off x="5270755" y="1840232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91059" y="0"/>
                </a:moveTo>
                <a:lnTo>
                  <a:pt x="0" y="0"/>
                </a:lnTo>
                <a:lnTo>
                  <a:pt x="87249" y="137159"/>
                </a:lnTo>
                <a:lnTo>
                  <a:pt x="0" y="274319"/>
                </a:lnTo>
                <a:lnTo>
                  <a:pt x="91059" y="274319"/>
                </a:lnTo>
                <a:lnTo>
                  <a:pt x="178308" y="137159"/>
                </a:lnTo>
                <a:lnTo>
                  <a:pt x="91059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2" name="object 48"/>
          <p:cNvSpPr/>
          <p:nvPr/>
        </p:nvSpPr>
        <p:spPr>
          <a:xfrm>
            <a:off x="5385055" y="1805180"/>
            <a:ext cx="222885" cy="344805"/>
          </a:xfrm>
          <a:custGeom>
            <a:avLst/>
            <a:gdLst/>
            <a:ahLst/>
            <a:cxnLst/>
            <a:rect l="l" t="t" r="r" b="b"/>
            <a:pathLst>
              <a:path w="222885" h="344805">
                <a:moveTo>
                  <a:pt x="113664" y="0"/>
                </a:moveTo>
                <a:lnTo>
                  <a:pt x="0" y="0"/>
                </a:lnTo>
                <a:lnTo>
                  <a:pt x="108838" y="172212"/>
                </a:lnTo>
                <a:lnTo>
                  <a:pt x="0" y="344424"/>
                </a:lnTo>
                <a:lnTo>
                  <a:pt x="113664" y="344424"/>
                </a:lnTo>
                <a:lnTo>
                  <a:pt x="222503" y="172212"/>
                </a:lnTo>
                <a:lnTo>
                  <a:pt x="113664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4" name="object 50"/>
          <p:cNvSpPr/>
          <p:nvPr/>
        </p:nvSpPr>
        <p:spPr>
          <a:xfrm>
            <a:off x="5638039" y="1989583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5" name="object 51"/>
          <p:cNvSpPr/>
          <p:nvPr/>
        </p:nvSpPr>
        <p:spPr>
          <a:xfrm>
            <a:off x="381000" y="1371600"/>
            <a:ext cx="11314430" cy="4744466"/>
          </a:xfrm>
          <a:custGeom>
            <a:avLst/>
            <a:gdLst/>
            <a:ahLst/>
            <a:cxnLst/>
            <a:rect l="l" t="t" r="r" b="b"/>
            <a:pathLst>
              <a:path w="11314430" h="4671060">
                <a:moveTo>
                  <a:pt x="0" y="4671060"/>
                </a:moveTo>
                <a:lnTo>
                  <a:pt x="11314176" y="4671060"/>
                </a:lnTo>
                <a:lnTo>
                  <a:pt x="11314176" y="0"/>
                </a:lnTo>
                <a:lnTo>
                  <a:pt x="0" y="0"/>
                </a:lnTo>
                <a:lnTo>
                  <a:pt x="0" y="4671060"/>
                </a:lnTo>
                <a:close/>
              </a:path>
            </a:pathLst>
          </a:custGeom>
          <a:ln w="19812">
            <a:solidFill>
              <a:srgbClr val="3D501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6" name="object 61"/>
          <p:cNvSpPr/>
          <p:nvPr/>
        </p:nvSpPr>
        <p:spPr>
          <a:xfrm flipV="1">
            <a:off x="5618492" y="3019247"/>
            <a:ext cx="5857240" cy="91578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7" name="object 62"/>
          <p:cNvSpPr/>
          <p:nvPr/>
        </p:nvSpPr>
        <p:spPr>
          <a:xfrm>
            <a:off x="5618831" y="3721478"/>
            <a:ext cx="5857240" cy="46077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8" name="object 63"/>
          <p:cNvSpPr/>
          <p:nvPr/>
        </p:nvSpPr>
        <p:spPr>
          <a:xfrm>
            <a:off x="5551162" y="4267200"/>
            <a:ext cx="5857240" cy="237675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0" name="object 65"/>
          <p:cNvSpPr txBox="1"/>
          <p:nvPr/>
        </p:nvSpPr>
        <p:spPr>
          <a:xfrm>
            <a:off x="5711381" y="3006781"/>
            <a:ext cx="59213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08040" algn="l"/>
              </a:tabLst>
            </a:pPr>
            <a:r>
              <a:rPr sz="1200" dirty="0">
                <a:latin typeface="Poppins" pitchFamily="2" charset="77"/>
                <a:cs typeface="Poppins" pitchFamily="2" charset="77"/>
              </a:rPr>
              <a:t> 	</a:t>
            </a:r>
          </a:p>
        </p:txBody>
      </p:sp>
      <p:sp>
        <p:nvSpPr>
          <p:cNvPr id="191" name="object 66"/>
          <p:cNvSpPr txBox="1"/>
          <p:nvPr/>
        </p:nvSpPr>
        <p:spPr>
          <a:xfrm>
            <a:off x="5624577" y="3779379"/>
            <a:ext cx="20896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Prioritize the implementation of the </a:t>
            </a: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National (Single Window) </a:t>
            </a:r>
            <a:r>
              <a:rPr lang="en-US" sz="1000" spc="-5" dirty="0">
                <a:latin typeface="Poppins" pitchFamily="2" charset="77"/>
                <a:cs typeface="Poppins" pitchFamily="2" charset="77"/>
              </a:rPr>
              <a:t>Project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2" name="object 67"/>
          <p:cNvSpPr txBox="1"/>
          <p:nvPr/>
        </p:nvSpPr>
        <p:spPr>
          <a:xfrm>
            <a:off x="8678162" y="3770010"/>
            <a:ext cx="289087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Low evidence of prioritization of the single window project. Even the lead agency is yet to be appointed.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3" name="object 68"/>
          <p:cNvSpPr/>
          <p:nvPr/>
        </p:nvSpPr>
        <p:spPr>
          <a:xfrm>
            <a:off x="7951101" y="3964676"/>
            <a:ext cx="280351" cy="254135"/>
          </a:xfrm>
          <a:custGeom>
            <a:avLst/>
            <a:gdLst/>
            <a:ahLst/>
            <a:cxnLst/>
            <a:rect l="l" t="t" r="r" b="b"/>
            <a:pathLst>
              <a:path w="256540" h="254635">
                <a:moveTo>
                  <a:pt x="128016" y="0"/>
                </a:moveTo>
                <a:lnTo>
                  <a:pt x="78170" y="10007"/>
                </a:lnTo>
                <a:lnTo>
                  <a:pt x="37480" y="37290"/>
                </a:lnTo>
                <a:lnTo>
                  <a:pt x="10054" y="77741"/>
                </a:lnTo>
                <a:lnTo>
                  <a:pt x="0" y="127254"/>
                </a:lnTo>
                <a:lnTo>
                  <a:pt x="10054" y="176766"/>
                </a:lnTo>
                <a:lnTo>
                  <a:pt x="37480" y="217217"/>
                </a:lnTo>
                <a:lnTo>
                  <a:pt x="78170" y="244500"/>
                </a:lnTo>
                <a:lnTo>
                  <a:pt x="128016" y="254508"/>
                </a:lnTo>
                <a:lnTo>
                  <a:pt x="177861" y="244500"/>
                </a:lnTo>
                <a:lnTo>
                  <a:pt x="218551" y="217217"/>
                </a:lnTo>
                <a:lnTo>
                  <a:pt x="245977" y="176766"/>
                </a:lnTo>
                <a:lnTo>
                  <a:pt x="256031" y="127254"/>
                </a:lnTo>
                <a:lnTo>
                  <a:pt x="245977" y="77741"/>
                </a:lnTo>
                <a:lnTo>
                  <a:pt x="218551" y="37290"/>
                </a:lnTo>
                <a:lnTo>
                  <a:pt x="177861" y="10007"/>
                </a:lnTo>
                <a:lnTo>
                  <a:pt x="1280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4" name="object 69"/>
          <p:cNvSpPr txBox="1"/>
          <p:nvPr/>
        </p:nvSpPr>
        <p:spPr>
          <a:xfrm>
            <a:off x="5597146" y="2433124"/>
            <a:ext cx="214452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Increase Revenue by implementing </a:t>
            </a: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the (Strategic Revenue Growth Initiatives) </a:t>
            </a:r>
            <a:r>
              <a:rPr lang="en-US" sz="1000" spc="-5" dirty="0">
                <a:latin typeface="Poppins" pitchFamily="2" charset="77"/>
                <a:cs typeface="Poppins" pitchFamily="2" charset="77"/>
              </a:rPr>
              <a:t>Program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5" name="object 70"/>
          <p:cNvSpPr txBox="1"/>
          <p:nvPr/>
        </p:nvSpPr>
        <p:spPr>
          <a:xfrm>
            <a:off x="8678163" y="2403853"/>
            <a:ext cx="298928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The coordination framework to achieve set targets and other internal factors identified within the SRGI framework itself, has not been resolved.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6" name="object 71"/>
          <p:cNvSpPr/>
          <p:nvPr/>
        </p:nvSpPr>
        <p:spPr>
          <a:xfrm>
            <a:off x="7951101" y="2580156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126492" y="0"/>
                </a:moveTo>
                <a:lnTo>
                  <a:pt x="77259" y="9941"/>
                </a:lnTo>
                <a:lnTo>
                  <a:pt x="37052" y="37052"/>
                </a:lnTo>
                <a:lnTo>
                  <a:pt x="9941" y="77259"/>
                </a:lnTo>
                <a:lnTo>
                  <a:pt x="0" y="126491"/>
                </a:lnTo>
                <a:lnTo>
                  <a:pt x="9941" y="175724"/>
                </a:lnTo>
                <a:lnTo>
                  <a:pt x="37052" y="215931"/>
                </a:lnTo>
                <a:lnTo>
                  <a:pt x="77259" y="243042"/>
                </a:lnTo>
                <a:lnTo>
                  <a:pt x="126492" y="252983"/>
                </a:lnTo>
                <a:lnTo>
                  <a:pt x="175724" y="243042"/>
                </a:lnTo>
                <a:lnTo>
                  <a:pt x="215931" y="215931"/>
                </a:lnTo>
                <a:lnTo>
                  <a:pt x="243042" y="175724"/>
                </a:lnTo>
                <a:lnTo>
                  <a:pt x="252983" y="126491"/>
                </a:lnTo>
                <a:lnTo>
                  <a:pt x="243042" y="77259"/>
                </a:lnTo>
                <a:lnTo>
                  <a:pt x="215931" y="37052"/>
                </a:lnTo>
                <a:lnTo>
                  <a:pt x="175724" y="9941"/>
                </a:lnTo>
                <a:lnTo>
                  <a:pt x="1264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7" name="object 72"/>
          <p:cNvSpPr txBox="1"/>
          <p:nvPr/>
        </p:nvSpPr>
        <p:spPr>
          <a:xfrm>
            <a:off x="5607939" y="3154955"/>
            <a:ext cx="192049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Raise </a:t>
            </a: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Revenue Collection Efficiency Levels </a:t>
            </a:r>
            <a:r>
              <a:rPr lang="en-US" sz="1000" spc="-5" dirty="0">
                <a:latin typeface="Poppins" pitchFamily="2" charset="77"/>
                <a:cs typeface="Poppins" pitchFamily="2" charset="77"/>
              </a:rPr>
              <a:t>(Cost of Collection)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8" name="object 73"/>
          <p:cNvSpPr txBox="1"/>
          <p:nvPr/>
        </p:nvSpPr>
        <p:spPr>
          <a:xfrm>
            <a:off x="8678162" y="3145586"/>
            <a:ext cx="27994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spcAft>
                <a:spcPts val="0"/>
              </a:spcAft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Revenue collection efficiency has improved but there is need to enhance the operational capacity of revenue agencies as well as employing appropriate technology</a:t>
            </a:r>
            <a:endParaRPr lang="en-GB" sz="900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99" name="object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479911"/>
              </p:ext>
            </p:extLst>
          </p:nvPr>
        </p:nvGraphicFramePr>
        <p:xfrm>
          <a:off x="446280" y="2598168"/>
          <a:ext cx="4866891" cy="2908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232">
                <a:tc>
                  <a:txBody>
                    <a:bodyPr/>
                    <a:lstStyle/>
                    <a:p>
                      <a:pPr marL="113664">
                        <a:lnSpc>
                          <a:spcPts val="1340"/>
                        </a:lnSpc>
                      </a:pPr>
                      <a:r>
                        <a:rPr sz="1000" b="1" dirty="0">
                          <a:latin typeface="Poppins" pitchFamily="2" charset="77"/>
                          <a:cs typeface="Poppins" pitchFamily="2" charset="77"/>
                        </a:rPr>
                        <a:t>GDP </a:t>
                      </a: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growth </a:t>
                      </a:r>
                      <a:r>
                        <a:rPr sz="1000" b="1" dirty="0">
                          <a:latin typeface="Poppins" pitchFamily="2" charset="77"/>
                          <a:cs typeface="Poppins" pitchFamily="2" charset="77"/>
                        </a:rPr>
                        <a:t>rate</a:t>
                      </a:r>
                      <a:r>
                        <a:rPr sz="1000" b="1" spc="-105" dirty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(%)</a:t>
                      </a:r>
                      <a:endParaRPr sz="10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2.27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5.01</a:t>
                      </a:r>
                      <a:r>
                        <a:rPr lang="en-GB" sz="1000" baseline="24305" dirty="0">
                          <a:latin typeface="Poppins" pitchFamily="2" charset="77"/>
                          <a:cs typeface="Poppins" pitchFamily="2" charset="77"/>
                        </a:rPr>
                        <a:t>2</a:t>
                      </a:r>
                    </a:p>
                  </a:txBody>
                  <a:tcPr marL="0" marR="0" marT="0" marB="0" anchor="ctr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3.86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000" b="1" dirty="0">
                          <a:latin typeface="Poppins" pitchFamily="2" charset="77"/>
                          <a:cs typeface="Poppins" pitchFamily="2" charset="77"/>
                        </a:rPr>
                        <a:t>Inflation rate</a:t>
                      </a:r>
                      <a:r>
                        <a:rPr sz="1000" b="1" spc="-120" dirty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(%)</a:t>
                      </a:r>
                      <a:endParaRPr sz="10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636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11.98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 17.01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&lt;10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Revenue/</a:t>
                      </a:r>
                      <a:r>
                        <a:rPr sz="1000" b="1" dirty="0">
                          <a:latin typeface="Poppins" pitchFamily="2" charset="77"/>
                          <a:cs typeface="Poppins" pitchFamily="2" charset="77"/>
                        </a:rPr>
                        <a:t>GDP</a:t>
                      </a:r>
                      <a:r>
                        <a:rPr sz="1000" b="1" spc="-105" dirty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sz="1000" b="1" dirty="0">
                          <a:latin typeface="Poppins" pitchFamily="2" charset="77"/>
                          <a:cs typeface="Poppins" pitchFamily="2" charset="77"/>
                        </a:rPr>
                        <a:t>(%)</a:t>
                      </a:r>
                    </a:p>
                  </a:txBody>
                  <a:tcPr marL="0" marR="0" marT="11176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cs typeface="Poppins" pitchFamily="2" charset="77"/>
                        </a:rPr>
                        <a:t>5.6</a:t>
                      </a: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cs typeface="Poppins" pitchFamily="2" charset="77"/>
                        </a:rPr>
                        <a:t>8.6</a:t>
                      </a: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cs typeface="Poppins" pitchFamily="2" charset="77"/>
                        </a:rPr>
                        <a:t>10.16</a:t>
                      </a: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Domestic</a:t>
                      </a:r>
                      <a:r>
                        <a:rPr lang="en-US" sz="1000" b="1" spc="-5" dirty="0">
                          <a:latin typeface="Poppins" pitchFamily="2" charset="77"/>
                          <a:cs typeface="Poppins" pitchFamily="2" charset="77"/>
                        </a:rPr>
                        <a:t>/T</a:t>
                      </a:r>
                      <a:r>
                        <a:rPr sz="1000" b="1" dirty="0">
                          <a:latin typeface="Poppins" pitchFamily="2" charset="77"/>
                          <a:cs typeface="Poppins" pitchFamily="2" charset="77"/>
                        </a:rPr>
                        <a:t>otal </a:t>
                      </a:r>
                      <a:r>
                        <a:rPr lang="en-US" sz="1000" b="1" spc="-5" dirty="0">
                          <a:latin typeface="Poppins" pitchFamily="2" charset="77"/>
                          <a:cs typeface="Poppins" pitchFamily="2" charset="77"/>
                        </a:rPr>
                        <a:t>D</a:t>
                      </a: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ebt</a:t>
                      </a:r>
                      <a:r>
                        <a:rPr sz="1000" b="1" spc="-70" dirty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(%)</a:t>
                      </a:r>
                      <a:endParaRPr sz="10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67.1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61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60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00" b="1" dirty="0">
                          <a:latin typeface="Poppins" pitchFamily="2" charset="77"/>
                          <a:cs typeface="Poppins" pitchFamily="2" charset="77"/>
                        </a:rPr>
                        <a:t>Oil </a:t>
                      </a: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production</a:t>
                      </a:r>
                      <a:r>
                        <a:rPr sz="1000" b="1" spc="-80" dirty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sz="1000" b="1" dirty="0">
                          <a:latin typeface="Poppins" pitchFamily="2" charset="77"/>
                          <a:cs typeface="Poppins" pitchFamily="2" charset="77"/>
                        </a:rPr>
                        <a:t>(mbpd)</a:t>
                      </a:r>
                    </a:p>
                  </a:txBody>
                  <a:tcPr marL="0" marR="0" marT="11239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2.3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1.24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13664" marR="69786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Oil revenue/</a:t>
                      </a:r>
                      <a:r>
                        <a:rPr sz="1000" b="1" spc="-45" dirty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Federal  Revenue</a:t>
                      </a:r>
                      <a:r>
                        <a:rPr sz="1000" b="1" spc="-95" dirty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(%)</a:t>
                      </a:r>
                      <a:endParaRPr sz="10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13664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39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37.3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40 - 45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281">
                <a:tc>
                  <a:txBody>
                    <a:bodyPr/>
                    <a:lstStyle/>
                    <a:p>
                      <a:pPr marL="113664">
                        <a:lnSpc>
                          <a:spcPts val="1355"/>
                        </a:lnSpc>
                        <a:spcBef>
                          <a:spcPts val="875"/>
                        </a:spcBef>
                      </a:pP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Exchange </a:t>
                      </a:r>
                      <a:r>
                        <a:rPr sz="1000" b="1" dirty="0">
                          <a:latin typeface="Poppins" pitchFamily="2" charset="77"/>
                          <a:cs typeface="Poppins" pitchFamily="2" charset="77"/>
                        </a:rPr>
                        <a:t>rate</a:t>
                      </a:r>
                      <a:r>
                        <a:rPr sz="1000" b="1" spc="-90" dirty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sz="1000" b="1" spc="-5" dirty="0">
                          <a:latin typeface="Poppins" pitchFamily="2" charset="77"/>
                          <a:cs typeface="Poppins" pitchFamily="2" charset="77"/>
                        </a:rPr>
                        <a:t>(N/$)</a:t>
                      </a:r>
                      <a:endParaRPr sz="10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306.5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404.19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Poppins" pitchFamily="2" charset="77"/>
                          <a:cs typeface="Poppins" pitchFamily="2" charset="77"/>
                        </a:rPr>
                        <a:t>N/A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281">
                <a:tc>
                  <a:txBody>
                    <a:bodyPr/>
                    <a:lstStyle/>
                    <a:p>
                      <a:pPr marL="113664">
                        <a:lnSpc>
                          <a:spcPts val="1355"/>
                        </a:lnSpc>
                        <a:spcBef>
                          <a:spcPts val="875"/>
                        </a:spcBef>
                      </a:pPr>
                      <a:r>
                        <a:rPr lang="en-US" sz="1000" b="1" dirty="0">
                          <a:latin typeface="Poppins" pitchFamily="2" charset="77"/>
                          <a:cs typeface="Poppins" pitchFamily="2" charset="77"/>
                        </a:rPr>
                        <a:t>Level of Completion (PIB)</a:t>
                      </a:r>
                    </a:p>
                  </a:txBody>
                  <a:tcPr marL="0" marR="0" marT="111125" marB="0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cs typeface="Poppins" pitchFamily="2" charset="77"/>
                        </a:rPr>
                        <a:t>Ongoing</a:t>
                      </a: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cs typeface="Poppins" pitchFamily="2" charset="77"/>
                        </a:rPr>
                        <a:t>Passed &amp; Assented by President</a:t>
                      </a: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cs typeface="Poppins" pitchFamily="2" charset="77"/>
                        </a:rPr>
                        <a:t>N/A</a:t>
                      </a:r>
                    </a:p>
                  </a:txBody>
                  <a:tcPr marL="0" marR="0" marT="0" marB="0" anchor="ctr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97819574"/>
                  </a:ext>
                </a:extLst>
              </a:tr>
            </a:tbl>
          </a:graphicData>
        </a:graphic>
      </p:graphicFrame>
      <p:sp>
        <p:nvSpPr>
          <p:cNvPr id="200" name="object 76"/>
          <p:cNvSpPr txBox="1"/>
          <p:nvPr/>
        </p:nvSpPr>
        <p:spPr>
          <a:xfrm>
            <a:off x="8652625" y="5089268"/>
            <a:ext cx="27647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There exist evidence of remarkable progress towards achieving this deliverable.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1" name="object 77"/>
          <p:cNvSpPr/>
          <p:nvPr/>
        </p:nvSpPr>
        <p:spPr>
          <a:xfrm>
            <a:off x="7951101" y="5217600"/>
            <a:ext cx="253365" cy="254635"/>
          </a:xfrm>
          <a:custGeom>
            <a:avLst/>
            <a:gdLst/>
            <a:ahLst/>
            <a:cxnLst/>
            <a:rect l="l" t="t" r="r" b="b"/>
            <a:pathLst>
              <a:path w="253365" h="254635">
                <a:moveTo>
                  <a:pt x="126492" y="0"/>
                </a:moveTo>
                <a:lnTo>
                  <a:pt x="77259" y="10007"/>
                </a:lnTo>
                <a:lnTo>
                  <a:pt x="37052" y="37290"/>
                </a:lnTo>
                <a:lnTo>
                  <a:pt x="9941" y="77741"/>
                </a:lnTo>
                <a:lnTo>
                  <a:pt x="0" y="127254"/>
                </a:lnTo>
                <a:lnTo>
                  <a:pt x="9941" y="176766"/>
                </a:lnTo>
                <a:lnTo>
                  <a:pt x="37052" y="217217"/>
                </a:lnTo>
                <a:lnTo>
                  <a:pt x="77259" y="244500"/>
                </a:lnTo>
                <a:lnTo>
                  <a:pt x="126492" y="254508"/>
                </a:lnTo>
                <a:lnTo>
                  <a:pt x="175724" y="244500"/>
                </a:lnTo>
                <a:lnTo>
                  <a:pt x="215931" y="217217"/>
                </a:lnTo>
                <a:lnTo>
                  <a:pt x="243042" y="176766"/>
                </a:lnTo>
                <a:lnTo>
                  <a:pt x="252983" y="127254"/>
                </a:lnTo>
                <a:lnTo>
                  <a:pt x="243042" y="77741"/>
                </a:lnTo>
                <a:lnTo>
                  <a:pt x="215931" y="37290"/>
                </a:lnTo>
                <a:lnTo>
                  <a:pt x="175724" y="10007"/>
                </a:lnTo>
                <a:lnTo>
                  <a:pt x="12649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2" name="object 78"/>
          <p:cNvSpPr txBox="1"/>
          <p:nvPr/>
        </p:nvSpPr>
        <p:spPr>
          <a:xfrm>
            <a:off x="5569731" y="5067307"/>
            <a:ext cx="23811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Optimize </a:t>
            </a: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fiscal incentives </a:t>
            </a:r>
            <a:r>
              <a:rPr lang="en-US" sz="1000" spc="-5" dirty="0">
                <a:latin typeface="Poppins" pitchFamily="2" charset="77"/>
                <a:cs typeface="Poppins" pitchFamily="2" charset="77"/>
              </a:rPr>
              <a:t>to boost productivity in critical sectors including Agriculture, Solid Minerals and Manufacturing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3" name="object 71">
            <a:extLst>
              <a:ext uri="{FF2B5EF4-FFF2-40B4-BE49-F238E27FC236}">
                <a16:creationId xmlns:a16="http://schemas.microsoft.com/office/drawing/2014/main" id="{90164374-2ABE-467B-AECD-E651F19CAFD6}"/>
              </a:ext>
            </a:extLst>
          </p:cNvPr>
          <p:cNvSpPr/>
          <p:nvPr/>
        </p:nvSpPr>
        <p:spPr>
          <a:xfrm>
            <a:off x="7951101" y="3344730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126492" y="0"/>
                </a:moveTo>
                <a:lnTo>
                  <a:pt x="77259" y="9941"/>
                </a:lnTo>
                <a:lnTo>
                  <a:pt x="37052" y="37052"/>
                </a:lnTo>
                <a:lnTo>
                  <a:pt x="9941" y="77259"/>
                </a:lnTo>
                <a:lnTo>
                  <a:pt x="0" y="126491"/>
                </a:lnTo>
                <a:lnTo>
                  <a:pt x="9941" y="175724"/>
                </a:lnTo>
                <a:lnTo>
                  <a:pt x="37052" y="215931"/>
                </a:lnTo>
                <a:lnTo>
                  <a:pt x="77259" y="243042"/>
                </a:lnTo>
                <a:lnTo>
                  <a:pt x="126492" y="252983"/>
                </a:lnTo>
                <a:lnTo>
                  <a:pt x="175724" y="243042"/>
                </a:lnTo>
                <a:lnTo>
                  <a:pt x="215931" y="215931"/>
                </a:lnTo>
                <a:lnTo>
                  <a:pt x="243042" y="175724"/>
                </a:lnTo>
                <a:lnTo>
                  <a:pt x="252983" y="126491"/>
                </a:lnTo>
                <a:lnTo>
                  <a:pt x="243042" y="77259"/>
                </a:lnTo>
                <a:lnTo>
                  <a:pt x="215931" y="37052"/>
                </a:lnTo>
                <a:lnTo>
                  <a:pt x="175724" y="9941"/>
                </a:lnTo>
                <a:lnTo>
                  <a:pt x="1264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4" name="object 62">
            <a:extLst>
              <a:ext uri="{FF2B5EF4-FFF2-40B4-BE49-F238E27FC236}">
                <a16:creationId xmlns:a16="http://schemas.microsoft.com/office/drawing/2014/main" id="{2E5CAB85-3F46-4906-A12B-4689D4F12E32}"/>
              </a:ext>
            </a:extLst>
          </p:cNvPr>
          <p:cNvSpPr/>
          <p:nvPr/>
        </p:nvSpPr>
        <p:spPr>
          <a:xfrm>
            <a:off x="5551162" y="5029200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BCD2998D-9AB4-4A22-BA6F-E1A038303CAE}"/>
              </a:ext>
            </a:extLst>
          </p:cNvPr>
          <p:cNvSpPr txBox="1"/>
          <p:nvPr/>
        </p:nvSpPr>
        <p:spPr>
          <a:xfrm>
            <a:off x="5513714" y="4267200"/>
            <a:ext cx="2227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1000" spc="-5" dirty="0">
                <a:latin typeface="Poppins" pitchFamily="2" charset="77"/>
                <a:cs typeface="Poppins" pitchFamily="2" charset="77"/>
              </a:rPr>
              <a:t>Develop and Implement the </a:t>
            </a:r>
            <a:r>
              <a:rPr lang="en-GB" sz="1000" b="1" spc="-5" dirty="0">
                <a:latin typeface="Poppins" pitchFamily="2" charset="77"/>
                <a:cs typeface="Poppins" pitchFamily="2" charset="77"/>
              </a:rPr>
              <a:t>Digital Economic Strategy</a:t>
            </a:r>
          </a:p>
        </p:txBody>
      </p:sp>
      <p:sp>
        <p:nvSpPr>
          <p:cNvPr id="206" name="object 77">
            <a:extLst>
              <a:ext uri="{FF2B5EF4-FFF2-40B4-BE49-F238E27FC236}">
                <a16:creationId xmlns:a16="http://schemas.microsoft.com/office/drawing/2014/main" id="{4AD40FD7-0177-44C8-B641-BDB06ED66A35}"/>
              </a:ext>
            </a:extLst>
          </p:cNvPr>
          <p:cNvSpPr/>
          <p:nvPr/>
        </p:nvSpPr>
        <p:spPr>
          <a:xfrm>
            <a:off x="7951101" y="4502403"/>
            <a:ext cx="253365" cy="254635"/>
          </a:xfrm>
          <a:custGeom>
            <a:avLst/>
            <a:gdLst/>
            <a:ahLst/>
            <a:cxnLst/>
            <a:rect l="l" t="t" r="r" b="b"/>
            <a:pathLst>
              <a:path w="253365" h="254635">
                <a:moveTo>
                  <a:pt x="126492" y="0"/>
                </a:moveTo>
                <a:lnTo>
                  <a:pt x="77259" y="10007"/>
                </a:lnTo>
                <a:lnTo>
                  <a:pt x="37052" y="37290"/>
                </a:lnTo>
                <a:lnTo>
                  <a:pt x="9941" y="77741"/>
                </a:lnTo>
                <a:lnTo>
                  <a:pt x="0" y="127254"/>
                </a:lnTo>
                <a:lnTo>
                  <a:pt x="9941" y="176766"/>
                </a:lnTo>
                <a:lnTo>
                  <a:pt x="37052" y="217217"/>
                </a:lnTo>
                <a:lnTo>
                  <a:pt x="77259" y="244500"/>
                </a:lnTo>
                <a:lnTo>
                  <a:pt x="126492" y="254508"/>
                </a:lnTo>
                <a:lnTo>
                  <a:pt x="175724" y="244500"/>
                </a:lnTo>
                <a:lnTo>
                  <a:pt x="215931" y="217217"/>
                </a:lnTo>
                <a:lnTo>
                  <a:pt x="243042" y="176766"/>
                </a:lnTo>
                <a:lnTo>
                  <a:pt x="252983" y="127254"/>
                </a:lnTo>
                <a:lnTo>
                  <a:pt x="243042" y="77741"/>
                </a:lnTo>
                <a:lnTo>
                  <a:pt x="215931" y="37290"/>
                </a:lnTo>
                <a:lnTo>
                  <a:pt x="175724" y="10007"/>
                </a:lnTo>
                <a:lnTo>
                  <a:pt x="12649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7" name="object 67">
            <a:extLst>
              <a:ext uri="{FF2B5EF4-FFF2-40B4-BE49-F238E27FC236}">
                <a16:creationId xmlns:a16="http://schemas.microsoft.com/office/drawing/2014/main" id="{FE674D49-0DD1-4D44-AEC5-AD0373C48B3C}"/>
              </a:ext>
            </a:extLst>
          </p:cNvPr>
          <p:cNvSpPr txBox="1"/>
          <p:nvPr/>
        </p:nvSpPr>
        <p:spPr>
          <a:xfrm>
            <a:off x="8669047" y="4324623"/>
            <a:ext cx="293632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Reasonable progress has been made in the areas of digital platforms, digital infrastructure and digital financial services and skills.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5" name="object 60">
            <a:extLst>
              <a:ext uri="{FF2B5EF4-FFF2-40B4-BE49-F238E27FC236}">
                <a16:creationId xmlns:a16="http://schemas.microsoft.com/office/drawing/2014/main" id="{E0A0E807-0F06-C445-8FEF-03ED8AEA8196}"/>
              </a:ext>
            </a:extLst>
          </p:cNvPr>
          <p:cNvSpPr txBox="1"/>
          <p:nvPr/>
        </p:nvSpPr>
        <p:spPr>
          <a:xfrm>
            <a:off x="9565811" y="1480367"/>
            <a:ext cx="200502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Not started / </a:t>
            </a:r>
            <a:r>
              <a:rPr sz="1000" spc="-10" dirty="0">
                <a:latin typeface="Poppins" pitchFamily="2" charset="77"/>
                <a:cs typeface="Poppins" pitchFamily="2" charset="77"/>
              </a:rPr>
              <a:t>Behind</a:t>
            </a:r>
            <a:r>
              <a:rPr sz="1000" spc="-5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schedule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6" name="object 61">
            <a:extLst>
              <a:ext uri="{FF2B5EF4-FFF2-40B4-BE49-F238E27FC236}">
                <a16:creationId xmlns:a16="http://schemas.microsoft.com/office/drawing/2014/main" id="{ACB934C1-6512-DA48-BF49-45D51D8671D9}"/>
              </a:ext>
            </a:extLst>
          </p:cNvPr>
          <p:cNvSpPr/>
          <p:nvPr/>
        </p:nvSpPr>
        <p:spPr>
          <a:xfrm>
            <a:off x="9341036" y="1487229"/>
            <a:ext cx="18413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object 62">
            <a:extLst>
              <a:ext uri="{FF2B5EF4-FFF2-40B4-BE49-F238E27FC236}">
                <a16:creationId xmlns:a16="http://schemas.microsoft.com/office/drawing/2014/main" id="{A69F45F5-8B35-824E-88B3-87833D08084C}"/>
              </a:ext>
            </a:extLst>
          </p:cNvPr>
          <p:cNvSpPr txBox="1"/>
          <p:nvPr/>
        </p:nvSpPr>
        <p:spPr>
          <a:xfrm>
            <a:off x="7152111" y="1480367"/>
            <a:ext cx="147655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On track /</a:t>
            </a:r>
            <a:r>
              <a:rPr sz="1000" spc="-7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Completed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object 63">
            <a:extLst>
              <a:ext uri="{FF2B5EF4-FFF2-40B4-BE49-F238E27FC236}">
                <a16:creationId xmlns:a16="http://schemas.microsoft.com/office/drawing/2014/main" id="{17A1F529-FF43-8B49-86DE-710D5E5A9160}"/>
              </a:ext>
            </a:extLst>
          </p:cNvPr>
          <p:cNvSpPr/>
          <p:nvPr/>
        </p:nvSpPr>
        <p:spPr>
          <a:xfrm>
            <a:off x="6968851" y="1481693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9" name="object 64">
            <a:extLst>
              <a:ext uri="{FF2B5EF4-FFF2-40B4-BE49-F238E27FC236}">
                <a16:creationId xmlns:a16="http://schemas.microsoft.com/office/drawing/2014/main" id="{9B2867A7-384D-3741-A950-1F1490672F56}"/>
              </a:ext>
            </a:extLst>
          </p:cNvPr>
          <p:cNvSpPr txBox="1"/>
          <p:nvPr/>
        </p:nvSpPr>
        <p:spPr>
          <a:xfrm>
            <a:off x="8852944" y="1473056"/>
            <a:ext cx="376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At</a:t>
            </a:r>
            <a:r>
              <a:rPr sz="1000" spc="-9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risk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0" name="object 65">
            <a:extLst>
              <a:ext uri="{FF2B5EF4-FFF2-40B4-BE49-F238E27FC236}">
                <a16:creationId xmlns:a16="http://schemas.microsoft.com/office/drawing/2014/main" id="{E7FF1F04-6983-4C48-9934-A21E1AC9C7F2}"/>
              </a:ext>
            </a:extLst>
          </p:cNvPr>
          <p:cNvSpPr/>
          <p:nvPr/>
        </p:nvSpPr>
        <p:spPr>
          <a:xfrm>
            <a:off x="8669047" y="1488168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167F6B6-E345-2145-9C6C-7D318B61780E}"/>
              </a:ext>
            </a:extLst>
          </p:cNvPr>
          <p:cNvSpPr txBox="1"/>
          <p:nvPr/>
        </p:nvSpPr>
        <p:spPr>
          <a:xfrm>
            <a:off x="291791" y="549785"/>
            <a:ext cx="33377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Priority 1 Scorecard</a:t>
            </a:r>
          </a:p>
        </p:txBody>
      </p:sp>
      <p:sp>
        <p:nvSpPr>
          <p:cNvPr id="73" name="object 59">
            <a:extLst>
              <a:ext uri="{FF2B5EF4-FFF2-40B4-BE49-F238E27FC236}">
                <a16:creationId xmlns:a16="http://schemas.microsoft.com/office/drawing/2014/main" id="{A2C84FBA-5D04-2244-9410-8DFCF307DD2F}"/>
              </a:ext>
            </a:extLst>
          </p:cNvPr>
          <p:cNvSpPr txBox="1"/>
          <p:nvPr/>
        </p:nvSpPr>
        <p:spPr>
          <a:xfrm>
            <a:off x="412242" y="1808751"/>
            <a:ext cx="17627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b="1" spc="-105" dirty="0">
                <a:latin typeface="Poppins" pitchFamily="2" charset="77"/>
                <a:cs typeface="Poppins" pitchFamily="2" charset="77"/>
              </a:rPr>
              <a:t>Key 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indicators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4" name="object 75">
            <a:extLst>
              <a:ext uri="{FF2B5EF4-FFF2-40B4-BE49-F238E27FC236}">
                <a16:creationId xmlns:a16="http://schemas.microsoft.com/office/drawing/2014/main" id="{A9637784-0F23-CC40-90C1-3668613FD0C7}"/>
              </a:ext>
            </a:extLst>
          </p:cNvPr>
          <p:cNvSpPr/>
          <p:nvPr/>
        </p:nvSpPr>
        <p:spPr>
          <a:xfrm>
            <a:off x="412242" y="2012933"/>
            <a:ext cx="4711065" cy="0"/>
          </a:xfrm>
          <a:custGeom>
            <a:avLst/>
            <a:gdLst/>
            <a:ahLst/>
            <a:cxnLst/>
            <a:rect l="l" t="t" r="r" b="b"/>
            <a:pathLst>
              <a:path w="4711065">
                <a:moveTo>
                  <a:pt x="0" y="0"/>
                </a:moveTo>
                <a:lnTo>
                  <a:pt x="4710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2" name="object 63">
            <a:extLst>
              <a:ext uri="{FF2B5EF4-FFF2-40B4-BE49-F238E27FC236}">
                <a16:creationId xmlns:a16="http://schemas.microsoft.com/office/drawing/2014/main" id="{A4340BF5-4E31-9A41-849E-E1E0969E273D}"/>
              </a:ext>
            </a:extLst>
          </p:cNvPr>
          <p:cNvSpPr/>
          <p:nvPr/>
        </p:nvSpPr>
        <p:spPr>
          <a:xfrm>
            <a:off x="5551162" y="5721074"/>
            <a:ext cx="5857240" cy="237675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3" name="object 78">
            <a:extLst>
              <a:ext uri="{FF2B5EF4-FFF2-40B4-BE49-F238E27FC236}">
                <a16:creationId xmlns:a16="http://schemas.microsoft.com/office/drawing/2014/main" id="{221DEC5A-3A32-6E44-A687-01C113C59BAB}"/>
              </a:ext>
            </a:extLst>
          </p:cNvPr>
          <p:cNvSpPr txBox="1"/>
          <p:nvPr/>
        </p:nvSpPr>
        <p:spPr>
          <a:xfrm>
            <a:off x="5555315" y="5741428"/>
            <a:ext cx="23024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 err="1">
                <a:latin typeface="Poppins" pitchFamily="2" charset="77"/>
                <a:cs typeface="Poppins" pitchFamily="2" charset="77"/>
              </a:rPr>
              <a:t>Aggresively</a:t>
            </a:r>
            <a:r>
              <a:rPr lang="en-US" sz="1000" spc="-5" dirty="0">
                <a:latin typeface="Poppins" pitchFamily="2" charset="77"/>
                <a:cs typeface="Poppins" pitchFamily="2" charset="77"/>
              </a:rPr>
              <a:t> promote passage of </a:t>
            </a: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Petroleum Industry Bill</a:t>
            </a:r>
            <a:endParaRPr sz="1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4" name="object 77">
            <a:extLst>
              <a:ext uri="{FF2B5EF4-FFF2-40B4-BE49-F238E27FC236}">
                <a16:creationId xmlns:a16="http://schemas.microsoft.com/office/drawing/2014/main" id="{1B5409DF-8744-0945-A8F4-594A939E77FD}"/>
              </a:ext>
            </a:extLst>
          </p:cNvPr>
          <p:cNvSpPr/>
          <p:nvPr/>
        </p:nvSpPr>
        <p:spPr>
          <a:xfrm>
            <a:off x="7951101" y="5778126"/>
            <a:ext cx="253365" cy="254635"/>
          </a:xfrm>
          <a:custGeom>
            <a:avLst/>
            <a:gdLst/>
            <a:ahLst/>
            <a:cxnLst/>
            <a:rect l="l" t="t" r="r" b="b"/>
            <a:pathLst>
              <a:path w="253365" h="254635">
                <a:moveTo>
                  <a:pt x="126492" y="0"/>
                </a:moveTo>
                <a:lnTo>
                  <a:pt x="77259" y="10007"/>
                </a:lnTo>
                <a:lnTo>
                  <a:pt x="37052" y="37290"/>
                </a:lnTo>
                <a:lnTo>
                  <a:pt x="9941" y="77741"/>
                </a:lnTo>
                <a:lnTo>
                  <a:pt x="0" y="127254"/>
                </a:lnTo>
                <a:lnTo>
                  <a:pt x="9941" y="176766"/>
                </a:lnTo>
                <a:lnTo>
                  <a:pt x="37052" y="217217"/>
                </a:lnTo>
                <a:lnTo>
                  <a:pt x="77259" y="244500"/>
                </a:lnTo>
                <a:lnTo>
                  <a:pt x="126492" y="254508"/>
                </a:lnTo>
                <a:lnTo>
                  <a:pt x="175724" y="244500"/>
                </a:lnTo>
                <a:lnTo>
                  <a:pt x="215931" y="217217"/>
                </a:lnTo>
                <a:lnTo>
                  <a:pt x="243042" y="176766"/>
                </a:lnTo>
                <a:lnTo>
                  <a:pt x="252983" y="127254"/>
                </a:lnTo>
                <a:lnTo>
                  <a:pt x="243042" y="77741"/>
                </a:lnTo>
                <a:lnTo>
                  <a:pt x="215931" y="37290"/>
                </a:lnTo>
                <a:lnTo>
                  <a:pt x="175724" y="10007"/>
                </a:lnTo>
                <a:lnTo>
                  <a:pt x="12649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5" name="object 76">
            <a:extLst>
              <a:ext uri="{FF2B5EF4-FFF2-40B4-BE49-F238E27FC236}">
                <a16:creationId xmlns:a16="http://schemas.microsoft.com/office/drawing/2014/main" id="{469B7EC1-3C76-AC40-9D6B-98E787781051}"/>
              </a:ext>
            </a:extLst>
          </p:cNvPr>
          <p:cNvSpPr txBox="1"/>
          <p:nvPr/>
        </p:nvSpPr>
        <p:spPr>
          <a:xfrm>
            <a:off x="8632652" y="5721074"/>
            <a:ext cx="28930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PIB is now an ACT as assented by the President with potential impact on diversifying the economy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E4C312-A145-4E28-83DE-68F5D47A950A}"/>
              </a:ext>
            </a:extLst>
          </p:cNvPr>
          <p:cNvSpPr/>
          <p:nvPr/>
        </p:nvSpPr>
        <p:spPr>
          <a:xfrm>
            <a:off x="5251714" y="262794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318BD52-96D2-4262-B42F-3E459FC8C974}"/>
              </a:ext>
            </a:extLst>
          </p:cNvPr>
          <p:cNvSpPr/>
          <p:nvPr/>
        </p:nvSpPr>
        <p:spPr>
          <a:xfrm>
            <a:off x="5225416" y="33528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89E0EDF-5E39-47CF-8E57-6BD240501E44}"/>
              </a:ext>
            </a:extLst>
          </p:cNvPr>
          <p:cNvSpPr/>
          <p:nvPr/>
        </p:nvSpPr>
        <p:spPr>
          <a:xfrm>
            <a:off x="5225416" y="44634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B643232-EC88-4242-B695-B4E487D2CD61}"/>
              </a:ext>
            </a:extLst>
          </p:cNvPr>
          <p:cNvSpPr/>
          <p:nvPr/>
        </p:nvSpPr>
        <p:spPr>
          <a:xfrm>
            <a:off x="5225416" y="53016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09346D-850E-48E6-9C49-D0174A5B4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1CA2A-9424-E645-917C-89F0FCE1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EABC8F24-3B12-4A1A-BBFE-1D00F0DC60C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D5B4E3F-F6C1-5A4A-B629-519DE737B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6" name="AutoShape 49">
            <a:extLst>
              <a:ext uri="{FF2B5EF4-FFF2-40B4-BE49-F238E27FC236}">
                <a16:creationId xmlns:a16="http://schemas.microsoft.com/office/drawing/2014/main" id="{E6567D04-1C8D-7B45-A92E-2A596C2E52D7}"/>
              </a:ext>
            </a:extLst>
          </p:cNvPr>
          <p:cNvSpPr>
            <a:spLocks/>
          </p:cNvSpPr>
          <p:nvPr/>
        </p:nvSpPr>
        <p:spPr bwMode="auto">
          <a:xfrm>
            <a:off x="6634315" y="-1118471"/>
            <a:ext cx="549263" cy="551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8" name="Arrow: Pentagon 6">
            <a:extLst>
              <a:ext uri="{FF2B5EF4-FFF2-40B4-BE49-F238E27FC236}">
                <a16:creationId xmlns:a16="http://schemas.microsoft.com/office/drawing/2014/main" id="{B0361D94-F757-044B-B28E-53164FD7F0A8}"/>
              </a:ext>
            </a:extLst>
          </p:cNvPr>
          <p:cNvSpPr/>
          <p:nvPr/>
        </p:nvSpPr>
        <p:spPr>
          <a:xfrm>
            <a:off x="0" y="2057400"/>
            <a:ext cx="3581400" cy="247071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4CEEE-642F-E642-A2FE-6961E3A35DC6}"/>
              </a:ext>
            </a:extLst>
          </p:cNvPr>
          <p:cNvSpPr txBox="1"/>
          <p:nvPr/>
        </p:nvSpPr>
        <p:spPr>
          <a:xfrm>
            <a:off x="9296400" y="590916"/>
            <a:ext cx="2710440" cy="32316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Leading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22EE1-A360-0847-AB8E-F226A5F7C316}"/>
              </a:ext>
            </a:extLst>
          </p:cNvPr>
          <p:cNvSpPr txBox="1"/>
          <p:nvPr/>
        </p:nvSpPr>
        <p:spPr>
          <a:xfrm>
            <a:off x="9296400" y="916195"/>
            <a:ext cx="2710440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Contributing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-35689" y="2222244"/>
            <a:ext cx="28940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Priority 2: Achieve Agriculture &amp; Food Security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0FDA9F-74B2-BA4F-BF37-1F6FFF97EA0A}"/>
              </a:ext>
            </a:extLst>
          </p:cNvPr>
          <p:cNvSpPr/>
          <p:nvPr/>
        </p:nvSpPr>
        <p:spPr>
          <a:xfrm>
            <a:off x="3733800" y="1501128"/>
            <a:ext cx="6705600" cy="82933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Agriculture &amp; Rural Development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1CE843-DBC2-3C45-87E6-2FF7CCEE63A9}"/>
              </a:ext>
            </a:extLst>
          </p:cNvPr>
          <p:cNvSpPr/>
          <p:nvPr/>
        </p:nvSpPr>
        <p:spPr>
          <a:xfrm>
            <a:off x="3733800" y="2343419"/>
            <a:ext cx="6705600" cy="5597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Defence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676479-2AD2-1347-BC0A-FF7C66A95797}"/>
              </a:ext>
            </a:extLst>
          </p:cNvPr>
          <p:cNvSpPr/>
          <p:nvPr/>
        </p:nvSpPr>
        <p:spPr>
          <a:xfrm>
            <a:off x="3733800" y="2916159"/>
            <a:ext cx="6705600" cy="5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Environment</a:t>
            </a:r>
          </a:p>
          <a:p>
            <a:pPr algn="ctr"/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6FAE6-6EB7-5A48-8074-D2E2F70758E1}"/>
              </a:ext>
            </a:extLst>
          </p:cNvPr>
          <p:cNvSpPr/>
          <p:nvPr/>
        </p:nvSpPr>
        <p:spPr>
          <a:xfrm>
            <a:off x="3739587" y="3533580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Finance, Budget &amp; National Planning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4AA3A6-A7D7-B747-8B2F-E5318BD3458A}"/>
              </a:ext>
            </a:extLst>
          </p:cNvPr>
          <p:cNvSpPr/>
          <p:nvPr/>
        </p:nvSpPr>
        <p:spPr>
          <a:xfrm>
            <a:off x="3733800" y="4084909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Industry, Trade &amp; Investment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9278F5-9397-3F43-AA7A-15499BF9D92E}"/>
              </a:ext>
            </a:extLst>
          </p:cNvPr>
          <p:cNvSpPr/>
          <p:nvPr/>
        </p:nvSpPr>
        <p:spPr>
          <a:xfrm>
            <a:off x="3733800" y="4629960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Science, Technology &amp; Innovation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FDC6E5-B11A-D840-A824-AD00C7B0DF10}"/>
              </a:ext>
            </a:extLst>
          </p:cNvPr>
          <p:cNvSpPr/>
          <p:nvPr/>
        </p:nvSpPr>
        <p:spPr>
          <a:xfrm>
            <a:off x="3744410" y="5184237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Transportation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C19EB1-75B9-4F40-A8E5-B622DB4742C2}"/>
              </a:ext>
            </a:extLst>
          </p:cNvPr>
          <p:cNvSpPr/>
          <p:nvPr/>
        </p:nvSpPr>
        <p:spPr>
          <a:xfrm>
            <a:off x="3744410" y="5723278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Water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45B50-7064-F64B-A533-34A663988E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13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2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A4B46ADF-6E68-994C-9FC0-9FAEF435D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2628"/>
            <a:ext cx="12189630" cy="6858000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32F77283-F271-F642-BF84-21C60C6BA0E8}"/>
              </a:ext>
            </a:extLst>
          </p:cNvPr>
          <p:cNvSpPr/>
          <p:nvPr/>
        </p:nvSpPr>
        <p:spPr>
          <a:xfrm>
            <a:off x="11456047" y="838200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4" h="14605">
                <a:moveTo>
                  <a:pt x="57405" y="14071"/>
                </a:moveTo>
                <a:lnTo>
                  <a:pt x="0" y="14071"/>
                </a:lnTo>
                <a:lnTo>
                  <a:pt x="0" y="0"/>
                </a:lnTo>
                <a:lnTo>
                  <a:pt x="57405" y="0"/>
                </a:lnTo>
                <a:lnTo>
                  <a:pt x="5740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DFFFEEB6-EC6F-E34C-8269-A719607D76E1}"/>
              </a:ext>
            </a:extLst>
          </p:cNvPr>
          <p:cNvGraphicFramePr>
            <a:graphicFrameLocks noGrp="1"/>
          </p:cNvGraphicFramePr>
          <p:nvPr/>
        </p:nvGraphicFramePr>
        <p:xfrm>
          <a:off x="377988" y="2637368"/>
          <a:ext cx="4883656" cy="308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710">
                <a:tc>
                  <a:txBody>
                    <a:bodyPr/>
                    <a:lstStyle/>
                    <a:p>
                      <a:pPr marL="113664" marR="5492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Annual Production of Stable Food(MT)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635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2740" algn="r">
                        <a:lnSpc>
                          <a:spcPts val="116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162.1 M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ts val="116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392 M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ts val="116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883.6 M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3664" marR="64008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Annual Production of</a:t>
                      </a:r>
                    </a:p>
                    <a:p>
                      <a:pPr marL="113664" marR="64008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Meat (MT)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571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332105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3.5 M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220345" algn="r">
                        <a:lnSpc>
                          <a:spcPct val="100000"/>
                        </a:lnSpc>
                      </a:pPr>
                      <a:r>
                        <a:rPr lang="en-US" sz="900" b="0" dirty="0">
                          <a:latin typeface="Arial"/>
                          <a:cs typeface="Arial"/>
                        </a:rPr>
                        <a:t>8.2 M</a:t>
                      </a:r>
                      <a:endParaRPr sz="900" b="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18.5 M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13664" marR="643255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Annal Production of</a:t>
                      </a:r>
                    </a:p>
                    <a:p>
                      <a:pPr marL="113664" marR="643255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Diary (Liters)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635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33274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1.2 M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9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220979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3.1 M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6.3 M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113664" marR="69596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Agric Contribution to GDP (US$ B)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635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33274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99.12 B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220979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22.1 B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n/a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33274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14.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7</a:t>
                      </a:r>
                      <a:r>
                        <a:rPr lang="en-US" sz="900" dirty="0">
                          <a:latin typeface="Arial"/>
                          <a:cs typeface="Arial"/>
                        </a:rPr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220979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900" dirty="0">
                          <a:latin typeface="Arial"/>
                          <a:cs typeface="Arial"/>
                        </a:rPr>
                        <a:t>1.8%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93345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900" dirty="0">
                          <a:latin typeface="Arial"/>
                          <a:cs typeface="Arial"/>
                        </a:rPr>
                        <a:t>0%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Consumer Food Price Index</a:t>
                      </a: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(%)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254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13664" marR="339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Global Hunger Index Score (%)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6350" marB="0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33274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2</a:t>
                      </a:r>
                      <a:r>
                        <a:rPr sz="900" dirty="0">
                          <a:latin typeface="Poppins" pitchFamily="2" charset="77"/>
                          <a:cs typeface="Poppins" pitchFamily="2" charset="77"/>
                        </a:rPr>
                        <a:t>7</a:t>
                      </a: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.9%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2540" marB="0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220979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29.2%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2540" marB="0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93345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19.9%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2540" marB="0"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4">
            <a:extLst>
              <a:ext uri="{FF2B5EF4-FFF2-40B4-BE49-F238E27FC236}">
                <a16:creationId xmlns:a16="http://schemas.microsoft.com/office/drawing/2014/main" id="{D0A827C8-D0E0-1C4A-BD81-4A7A0372E4DC}"/>
              </a:ext>
            </a:extLst>
          </p:cNvPr>
          <p:cNvSpPr txBox="1"/>
          <p:nvPr/>
        </p:nvSpPr>
        <p:spPr>
          <a:xfrm>
            <a:off x="5547515" y="3964728"/>
            <a:ext cx="265790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Implement the 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National Livestock Transformation </a:t>
            </a:r>
            <a:r>
              <a:rPr lang="en-US" sz="800" spc="-5" dirty="0">
                <a:latin typeface="Poppins" pitchFamily="2" charset="77"/>
                <a:cs typeface="Poppins" pitchFamily="2" charset="77"/>
              </a:rPr>
              <a:t>Plan along with the program on Animal Breeding and Conservation, Grazing Reserve Development, Dairy Value Chain Development and Small Ruminants Development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AA357AD7-DFAE-8C4C-A6FA-F26B2D276AB6}"/>
              </a:ext>
            </a:extLst>
          </p:cNvPr>
          <p:cNvSpPr txBox="1"/>
          <p:nvPr/>
        </p:nvSpPr>
        <p:spPr>
          <a:xfrm>
            <a:off x="8828100" y="3989892"/>
            <a:ext cx="22016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This programme has not taken-off as planned. It has been marred in controversy and the implementation of pilot sites in northern states is slow. 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8F688D3C-BBF6-7640-851C-C60A24394A37}"/>
              </a:ext>
            </a:extLst>
          </p:cNvPr>
          <p:cNvSpPr txBox="1"/>
          <p:nvPr/>
        </p:nvSpPr>
        <p:spPr>
          <a:xfrm>
            <a:off x="8828100" y="4649607"/>
            <a:ext cx="238811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Already achieved 58.3% by Q2 2021 but low public sector investment in water sector and non passage of National Water Resources Bill is slowing down this programme.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F2C0775-41DD-8648-B6A7-AACCFFA7B826}"/>
              </a:ext>
            </a:extLst>
          </p:cNvPr>
          <p:cNvSpPr txBox="1"/>
          <p:nvPr/>
        </p:nvSpPr>
        <p:spPr>
          <a:xfrm>
            <a:off x="5547515" y="3279849"/>
            <a:ext cx="257843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Implement a </a:t>
            </a:r>
            <a:r>
              <a:rPr lang="en-US" sz="800" b="1" dirty="0">
                <a:latin typeface="Poppins" pitchFamily="2" charset="77"/>
                <a:cs typeface="Poppins" pitchFamily="2" charset="77"/>
              </a:rPr>
              <a:t>Rural Transformation Plan</a:t>
            </a:r>
            <a:r>
              <a:rPr lang="en-US" sz="800" dirty="0">
                <a:latin typeface="Poppins" pitchFamily="2" charset="77"/>
                <a:cs typeface="Poppins" pitchFamily="2" charset="77"/>
              </a:rPr>
              <a:t>, including the Green Imperative on Public-Private Partnership Mechanisation Program under the Agricultural Equipment Hiring Enterprise (AEHE) Centres and Animal Traction Program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27A70D7-0011-5D47-A467-CEE18BCFA2BD}"/>
              </a:ext>
            </a:extLst>
          </p:cNvPr>
          <p:cNvSpPr txBox="1"/>
          <p:nvPr/>
        </p:nvSpPr>
        <p:spPr>
          <a:xfrm>
            <a:off x="8828100" y="3381569"/>
            <a:ext cx="2514857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The Nigeria/ Brazil cooperation mechanization programme has not taken off as planned. FMFBNP needs to fast track the take-off process. 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54B1F5C4-ED72-6E4C-B76D-558D15BC924C}"/>
              </a:ext>
            </a:extLst>
          </p:cNvPr>
          <p:cNvSpPr txBox="1"/>
          <p:nvPr/>
        </p:nvSpPr>
        <p:spPr>
          <a:xfrm>
            <a:off x="5547515" y="2583776"/>
            <a:ext cx="243963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b="1" dirty="0">
                <a:latin typeface="Poppins" pitchFamily="2" charset="77"/>
                <a:cs typeface="Poppins" pitchFamily="2" charset="77"/>
              </a:rPr>
              <a:t>Engage with State Governments and Private Entities to scale-up the production </a:t>
            </a:r>
            <a:r>
              <a:rPr lang="en-US" sz="800" dirty="0">
                <a:latin typeface="Poppins" pitchFamily="2" charset="77"/>
                <a:cs typeface="Poppins" pitchFamily="2" charset="77"/>
              </a:rPr>
              <a:t>of Cattle, Sheep, Goat, Dairy, Poultry, Maize, Sorghum, Rice, Tomato, Yam, Cowpea, </a:t>
            </a:r>
            <a:r>
              <a:rPr lang="en-US" sz="800" dirty="0" err="1">
                <a:latin typeface="Poppins" pitchFamily="2" charset="77"/>
                <a:cs typeface="Poppins" pitchFamily="2" charset="77"/>
              </a:rPr>
              <a:t>Acha</a:t>
            </a:r>
            <a:r>
              <a:rPr lang="en-US" sz="800" dirty="0">
                <a:latin typeface="Poppins" pitchFamily="2" charset="77"/>
                <a:cs typeface="Poppins" pitchFamily="2" charset="77"/>
              </a:rPr>
              <a:t>, Millet, Groundnut and Fish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7DCAFC1A-FBE9-D348-8F13-E187B14E72E3}"/>
              </a:ext>
            </a:extLst>
          </p:cNvPr>
          <p:cNvSpPr txBox="1"/>
          <p:nvPr/>
        </p:nvSpPr>
        <p:spPr>
          <a:xfrm>
            <a:off x="8828100" y="2553200"/>
            <a:ext cx="257070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Already achieved 44.4% of 2023 target set by FMARD but the 2021 yearly target of 523.7 million MT (which would have moved achievement to 59.3%) is threatened by insecurity. The 2023 target may not be met if insecurity is not resolved. 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6EA19E7B-3DBF-0041-9A5C-CB3AE663E82A}"/>
              </a:ext>
            </a:extLst>
          </p:cNvPr>
          <p:cNvSpPr txBox="1"/>
          <p:nvPr/>
        </p:nvSpPr>
        <p:spPr>
          <a:xfrm>
            <a:off x="5547515" y="4649607"/>
            <a:ext cx="238761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Complete all 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priority on-going dam and irrigation projects</a:t>
            </a:r>
            <a:endParaRPr sz="8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0AE9EFA4-2C00-4941-AB21-818FE42CA34C}"/>
              </a:ext>
            </a:extLst>
          </p:cNvPr>
          <p:cNvSpPr/>
          <p:nvPr/>
        </p:nvSpPr>
        <p:spPr>
          <a:xfrm>
            <a:off x="5568315" y="3250656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2E1D2DA6-B5FB-FD47-A657-2DC198EDF63D}"/>
              </a:ext>
            </a:extLst>
          </p:cNvPr>
          <p:cNvSpPr/>
          <p:nvPr/>
        </p:nvSpPr>
        <p:spPr>
          <a:xfrm>
            <a:off x="5581650" y="3928048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C1732E5F-6284-884A-972F-7FAF6B1BF293}"/>
              </a:ext>
            </a:extLst>
          </p:cNvPr>
          <p:cNvSpPr/>
          <p:nvPr/>
        </p:nvSpPr>
        <p:spPr>
          <a:xfrm>
            <a:off x="5561365" y="4611280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80EED162-38FF-6543-AC39-2A0550C2D9E2}"/>
              </a:ext>
            </a:extLst>
          </p:cNvPr>
          <p:cNvSpPr/>
          <p:nvPr/>
        </p:nvSpPr>
        <p:spPr>
          <a:xfrm flipV="1">
            <a:off x="5581650" y="5165003"/>
            <a:ext cx="5836920" cy="45719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A069327-00C1-334E-8FF2-0F023AAC282B}"/>
              </a:ext>
            </a:extLst>
          </p:cNvPr>
          <p:cNvSpPr/>
          <p:nvPr/>
        </p:nvSpPr>
        <p:spPr>
          <a:xfrm>
            <a:off x="10265664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16E0CE52-0276-944F-9D89-C5C70F44E6B3}"/>
              </a:ext>
            </a:extLst>
          </p:cNvPr>
          <p:cNvSpPr/>
          <p:nvPr/>
        </p:nvSpPr>
        <p:spPr>
          <a:xfrm>
            <a:off x="9023605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71730C3F-C182-E24B-ABB2-E09E12AF0825}"/>
              </a:ext>
            </a:extLst>
          </p:cNvPr>
          <p:cNvSpPr/>
          <p:nvPr/>
        </p:nvSpPr>
        <p:spPr>
          <a:xfrm>
            <a:off x="9023605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EDDA3129-EDA0-6946-8860-698971E53C93}"/>
              </a:ext>
            </a:extLst>
          </p:cNvPr>
          <p:cNvSpPr txBox="1"/>
          <p:nvPr/>
        </p:nvSpPr>
        <p:spPr>
          <a:xfrm>
            <a:off x="9356725" y="1124823"/>
            <a:ext cx="1929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4760" algn="l"/>
              </a:tabLst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8	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9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5F08CCC9-F84B-634D-9B61-E16138A4E8FF}"/>
              </a:ext>
            </a:extLst>
          </p:cNvPr>
          <p:cNvSpPr/>
          <p:nvPr/>
        </p:nvSpPr>
        <p:spPr>
          <a:xfrm>
            <a:off x="7781545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2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76AA8A53-31E1-2C4F-B3B8-CAE3FF49DDE4}"/>
              </a:ext>
            </a:extLst>
          </p:cNvPr>
          <p:cNvSpPr/>
          <p:nvPr/>
        </p:nvSpPr>
        <p:spPr>
          <a:xfrm>
            <a:off x="7781545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2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452EB34E-932C-BC4F-BDAD-D94DEA4835B1}"/>
              </a:ext>
            </a:extLst>
          </p:cNvPr>
          <p:cNvSpPr txBox="1"/>
          <p:nvPr/>
        </p:nvSpPr>
        <p:spPr>
          <a:xfrm>
            <a:off x="8114665" y="112482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7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1F018010-0993-D546-AD20-89EF2B108A57}"/>
              </a:ext>
            </a:extLst>
          </p:cNvPr>
          <p:cNvSpPr/>
          <p:nvPr/>
        </p:nvSpPr>
        <p:spPr>
          <a:xfrm>
            <a:off x="6516624" y="107186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32A2F21D-6BDC-344F-8142-EEAA54BD6C08}"/>
              </a:ext>
            </a:extLst>
          </p:cNvPr>
          <p:cNvSpPr/>
          <p:nvPr/>
        </p:nvSpPr>
        <p:spPr>
          <a:xfrm>
            <a:off x="6516624" y="107186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E6173630-9D72-9348-9944-899A9A0154FB}"/>
              </a:ext>
            </a:extLst>
          </p:cNvPr>
          <p:cNvSpPr txBox="1"/>
          <p:nvPr/>
        </p:nvSpPr>
        <p:spPr>
          <a:xfrm>
            <a:off x="6851523" y="1133966"/>
            <a:ext cx="687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6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CE433B0B-B2F7-A945-A55F-46D8D9C3139D}"/>
              </a:ext>
            </a:extLst>
          </p:cNvPr>
          <p:cNvSpPr/>
          <p:nvPr/>
        </p:nvSpPr>
        <p:spPr>
          <a:xfrm>
            <a:off x="5292852" y="106272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B29C4301-1A5E-E94E-8541-9B0DA007D1B5}"/>
              </a:ext>
            </a:extLst>
          </p:cNvPr>
          <p:cNvSpPr/>
          <p:nvPr/>
        </p:nvSpPr>
        <p:spPr>
          <a:xfrm>
            <a:off x="5292852" y="106272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7318C1A0-E61D-6640-B248-365DDB8373A8}"/>
              </a:ext>
            </a:extLst>
          </p:cNvPr>
          <p:cNvSpPr txBox="1"/>
          <p:nvPr/>
        </p:nvSpPr>
        <p:spPr>
          <a:xfrm>
            <a:off x="5627751" y="112482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5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3E147D4D-5493-BC4E-A1CB-D478CE47734B}"/>
              </a:ext>
            </a:extLst>
          </p:cNvPr>
          <p:cNvSpPr/>
          <p:nvPr/>
        </p:nvSpPr>
        <p:spPr>
          <a:xfrm>
            <a:off x="4050793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8BA5975F-0216-684D-B473-20B6F511BAE1}"/>
              </a:ext>
            </a:extLst>
          </p:cNvPr>
          <p:cNvSpPr/>
          <p:nvPr/>
        </p:nvSpPr>
        <p:spPr>
          <a:xfrm>
            <a:off x="4050793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2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A986DAA4-3CB8-3247-85DD-3B4F52A467C4}"/>
              </a:ext>
            </a:extLst>
          </p:cNvPr>
          <p:cNvSpPr txBox="1"/>
          <p:nvPr/>
        </p:nvSpPr>
        <p:spPr>
          <a:xfrm>
            <a:off x="4383278" y="112482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4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5514B46D-D323-294E-8809-19BD623CAEDF}"/>
              </a:ext>
            </a:extLst>
          </p:cNvPr>
          <p:cNvSpPr/>
          <p:nvPr/>
        </p:nvSpPr>
        <p:spPr>
          <a:xfrm>
            <a:off x="2802637" y="106272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1252601" y="0"/>
                </a:moveTo>
                <a:lnTo>
                  <a:pt x="106806" y="0"/>
                </a:lnTo>
                <a:lnTo>
                  <a:pt x="0" y="341375"/>
                </a:lnTo>
                <a:lnTo>
                  <a:pt x="1359408" y="341375"/>
                </a:lnTo>
                <a:lnTo>
                  <a:pt x="12526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id="{E3EEE2F9-F3BB-5D45-9A39-331B3361493A}"/>
              </a:ext>
            </a:extLst>
          </p:cNvPr>
          <p:cNvSpPr/>
          <p:nvPr/>
        </p:nvSpPr>
        <p:spPr>
          <a:xfrm>
            <a:off x="2802637" y="106272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0" y="341375"/>
                </a:moveTo>
                <a:lnTo>
                  <a:pt x="106806" y="0"/>
                </a:lnTo>
                <a:lnTo>
                  <a:pt x="1252601" y="0"/>
                </a:lnTo>
                <a:lnTo>
                  <a:pt x="1359408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id="{16657922-6D09-7148-B854-8154010B96E2}"/>
              </a:ext>
            </a:extLst>
          </p:cNvPr>
          <p:cNvSpPr txBox="1"/>
          <p:nvPr/>
        </p:nvSpPr>
        <p:spPr>
          <a:xfrm>
            <a:off x="3138425" y="1124823"/>
            <a:ext cx="685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3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id="{55FF8E47-B3D9-1946-9CD3-F7CAFD9CF4D7}"/>
              </a:ext>
            </a:extLst>
          </p:cNvPr>
          <p:cNvSpPr/>
          <p:nvPr/>
        </p:nvSpPr>
        <p:spPr>
          <a:xfrm>
            <a:off x="1551432" y="106272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1253998" y="0"/>
                </a:moveTo>
                <a:lnTo>
                  <a:pt x="106934" y="0"/>
                </a:lnTo>
                <a:lnTo>
                  <a:pt x="0" y="341375"/>
                </a:lnTo>
                <a:lnTo>
                  <a:pt x="1360932" y="341375"/>
                </a:lnTo>
                <a:lnTo>
                  <a:pt x="1253998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BA697F4A-AF40-114F-A8BE-3CB979C2A70E}"/>
              </a:ext>
            </a:extLst>
          </p:cNvPr>
          <p:cNvSpPr/>
          <p:nvPr/>
        </p:nvSpPr>
        <p:spPr>
          <a:xfrm>
            <a:off x="1551432" y="106272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0" y="341375"/>
                </a:moveTo>
                <a:lnTo>
                  <a:pt x="106934" y="0"/>
                </a:lnTo>
                <a:lnTo>
                  <a:pt x="1253998" y="0"/>
                </a:lnTo>
                <a:lnTo>
                  <a:pt x="1360932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object 54">
            <a:extLst>
              <a:ext uri="{FF2B5EF4-FFF2-40B4-BE49-F238E27FC236}">
                <a16:creationId xmlns:a16="http://schemas.microsoft.com/office/drawing/2014/main" id="{EF5D42C3-499A-8040-8C51-50524A73E86B}"/>
              </a:ext>
            </a:extLst>
          </p:cNvPr>
          <p:cNvSpPr txBox="1"/>
          <p:nvPr/>
        </p:nvSpPr>
        <p:spPr>
          <a:xfrm>
            <a:off x="1887221" y="1124823"/>
            <a:ext cx="687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10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2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60FB90AA-0514-F843-8F6E-BDA3FA75F464}"/>
              </a:ext>
            </a:extLst>
          </p:cNvPr>
          <p:cNvSpPr/>
          <p:nvPr/>
        </p:nvSpPr>
        <p:spPr>
          <a:xfrm>
            <a:off x="304800" y="106272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1249806" y="0"/>
                </a:moveTo>
                <a:lnTo>
                  <a:pt x="106565" y="0"/>
                </a:lnTo>
                <a:lnTo>
                  <a:pt x="0" y="341375"/>
                </a:lnTo>
                <a:lnTo>
                  <a:pt x="1356360" y="341375"/>
                </a:lnTo>
                <a:lnTo>
                  <a:pt x="12498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2CB06BCD-E796-FF4D-9186-50292267A229}"/>
              </a:ext>
            </a:extLst>
          </p:cNvPr>
          <p:cNvSpPr/>
          <p:nvPr/>
        </p:nvSpPr>
        <p:spPr>
          <a:xfrm>
            <a:off x="304800" y="106272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0" y="341375"/>
                </a:moveTo>
                <a:lnTo>
                  <a:pt x="106565" y="0"/>
                </a:lnTo>
                <a:lnTo>
                  <a:pt x="1249806" y="0"/>
                </a:lnTo>
                <a:lnTo>
                  <a:pt x="1356360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2B24D882-4EEF-D444-9223-2CBD98F6750B}"/>
              </a:ext>
            </a:extLst>
          </p:cNvPr>
          <p:cNvSpPr txBox="1"/>
          <p:nvPr/>
        </p:nvSpPr>
        <p:spPr>
          <a:xfrm>
            <a:off x="638506" y="1124823"/>
            <a:ext cx="685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1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FF0F399C-F645-904D-B997-BA564C8EA0DA}"/>
              </a:ext>
            </a:extLst>
          </p:cNvPr>
          <p:cNvSpPr txBox="1"/>
          <p:nvPr/>
        </p:nvSpPr>
        <p:spPr>
          <a:xfrm>
            <a:off x="5547515" y="1792605"/>
            <a:ext cx="174370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Selected key</a:t>
            </a:r>
            <a:r>
              <a:rPr sz="10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93915284-D471-3A40-8494-564FB520DDD1}"/>
              </a:ext>
            </a:extLst>
          </p:cNvPr>
          <p:cNvSpPr txBox="1"/>
          <p:nvPr/>
        </p:nvSpPr>
        <p:spPr>
          <a:xfrm>
            <a:off x="359574" y="1793915"/>
            <a:ext cx="17627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indicators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3" name="object 60">
            <a:extLst>
              <a:ext uri="{FF2B5EF4-FFF2-40B4-BE49-F238E27FC236}">
                <a16:creationId xmlns:a16="http://schemas.microsoft.com/office/drawing/2014/main" id="{E95C0759-FD4D-1949-A035-F9F135E108D8}"/>
              </a:ext>
            </a:extLst>
          </p:cNvPr>
          <p:cNvSpPr txBox="1"/>
          <p:nvPr/>
        </p:nvSpPr>
        <p:spPr>
          <a:xfrm>
            <a:off x="8146746" y="1535546"/>
            <a:ext cx="200502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Not started / </a:t>
            </a:r>
            <a:r>
              <a:rPr sz="1000" spc="-10" dirty="0">
                <a:latin typeface="Poppins" pitchFamily="2" charset="77"/>
                <a:cs typeface="Poppins" pitchFamily="2" charset="77"/>
              </a:rPr>
              <a:t>Behind</a:t>
            </a:r>
            <a:r>
              <a:rPr sz="1000" spc="-5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schedule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96A8AFB1-AACB-4B40-AAFA-DC7E4577939E}"/>
              </a:ext>
            </a:extLst>
          </p:cNvPr>
          <p:cNvSpPr/>
          <p:nvPr/>
        </p:nvSpPr>
        <p:spPr>
          <a:xfrm>
            <a:off x="7921971" y="1542408"/>
            <a:ext cx="18413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object 62">
            <a:extLst>
              <a:ext uri="{FF2B5EF4-FFF2-40B4-BE49-F238E27FC236}">
                <a16:creationId xmlns:a16="http://schemas.microsoft.com/office/drawing/2014/main" id="{46F47F79-134A-514C-858D-6AE292250CA7}"/>
              </a:ext>
            </a:extLst>
          </p:cNvPr>
          <p:cNvSpPr txBox="1"/>
          <p:nvPr/>
        </p:nvSpPr>
        <p:spPr>
          <a:xfrm>
            <a:off x="5733046" y="1535546"/>
            <a:ext cx="147655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On track /</a:t>
            </a:r>
            <a:r>
              <a:rPr sz="1000" spc="-7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Completed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object 63">
            <a:extLst>
              <a:ext uri="{FF2B5EF4-FFF2-40B4-BE49-F238E27FC236}">
                <a16:creationId xmlns:a16="http://schemas.microsoft.com/office/drawing/2014/main" id="{339B56E1-17CD-F942-954F-664BC781798D}"/>
              </a:ext>
            </a:extLst>
          </p:cNvPr>
          <p:cNvSpPr/>
          <p:nvPr/>
        </p:nvSpPr>
        <p:spPr>
          <a:xfrm>
            <a:off x="5549786" y="1536872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7" name="object 64">
            <a:extLst>
              <a:ext uri="{FF2B5EF4-FFF2-40B4-BE49-F238E27FC236}">
                <a16:creationId xmlns:a16="http://schemas.microsoft.com/office/drawing/2014/main" id="{51E6D4AD-8C67-2243-ABC7-08AFC5F3F5E3}"/>
              </a:ext>
            </a:extLst>
          </p:cNvPr>
          <p:cNvSpPr txBox="1"/>
          <p:nvPr/>
        </p:nvSpPr>
        <p:spPr>
          <a:xfrm>
            <a:off x="7433879" y="1528235"/>
            <a:ext cx="376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At</a:t>
            </a:r>
            <a:r>
              <a:rPr sz="1000" spc="-9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risk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8" name="object 65">
            <a:extLst>
              <a:ext uri="{FF2B5EF4-FFF2-40B4-BE49-F238E27FC236}">
                <a16:creationId xmlns:a16="http://schemas.microsoft.com/office/drawing/2014/main" id="{8623B18F-0BC2-9447-B398-94E614E45BEC}"/>
              </a:ext>
            </a:extLst>
          </p:cNvPr>
          <p:cNvSpPr/>
          <p:nvPr/>
        </p:nvSpPr>
        <p:spPr>
          <a:xfrm>
            <a:off x="7249982" y="1543347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9" name="object 66">
            <a:extLst>
              <a:ext uri="{FF2B5EF4-FFF2-40B4-BE49-F238E27FC236}">
                <a16:creationId xmlns:a16="http://schemas.microsoft.com/office/drawing/2014/main" id="{34745F59-F5D5-AC44-8DC6-00860757E234}"/>
              </a:ext>
            </a:extLst>
          </p:cNvPr>
          <p:cNvSpPr txBox="1"/>
          <p:nvPr/>
        </p:nvSpPr>
        <p:spPr>
          <a:xfrm>
            <a:off x="3881523" y="2148126"/>
            <a:ext cx="55255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b="1" dirty="0">
                <a:latin typeface="Poppins" pitchFamily="2" charset="77"/>
                <a:cs typeface="Poppins" pitchFamily="2" charset="77"/>
              </a:rPr>
              <a:t>Q2,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202</a:t>
            </a:r>
            <a:r>
              <a:rPr lang="en-US" sz="1000" b="1" dirty="0">
                <a:latin typeface="Poppins" pitchFamily="2" charset="77"/>
                <a:cs typeface="Poppins" pitchFamily="2" charset="77"/>
              </a:rPr>
              <a:t>1</a:t>
            </a:r>
            <a:endParaRPr lang="en-US"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lang="en-US" sz="1000" b="1" spc="-35" dirty="0">
                <a:latin typeface="Poppins" pitchFamily="2" charset="77"/>
                <a:cs typeface="Poppins" pitchFamily="2" charset="77"/>
              </a:rPr>
              <a:t>A</a:t>
            </a:r>
            <a:r>
              <a:rPr lang="en-US" sz="1000" b="1" dirty="0">
                <a:latin typeface="Poppins" pitchFamily="2" charset="77"/>
                <a:cs typeface="Poppins" pitchFamily="2" charset="77"/>
              </a:rPr>
              <a:t>ctua</a:t>
            </a: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l</a:t>
            </a:r>
            <a:r>
              <a:rPr lang="en-US" sz="1000" b="1" dirty="0">
                <a:latin typeface="Poppins" pitchFamily="2" charset="77"/>
                <a:cs typeface="Poppins" pitchFamily="2" charset="77"/>
              </a:rPr>
              <a:t>s</a:t>
            </a:r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0" name="object 67">
            <a:extLst>
              <a:ext uri="{FF2B5EF4-FFF2-40B4-BE49-F238E27FC236}">
                <a16:creationId xmlns:a16="http://schemas.microsoft.com/office/drawing/2014/main" id="{52B74EB4-E6D0-9549-A5F3-DC9C4FF3E074}"/>
              </a:ext>
            </a:extLst>
          </p:cNvPr>
          <p:cNvSpPr txBox="1"/>
          <p:nvPr/>
        </p:nvSpPr>
        <p:spPr>
          <a:xfrm>
            <a:off x="4659948" y="2148126"/>
            <a:ext cx="5730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2023</a:t>
            </a:r>
            <a:endParaRPr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Poppins" pitchFamily="2" charset="77"/>
                <a:cs typeface="Poppins" pitchFamily="2" charset="77"/>
              </a:rPr>
              <a:t>Targets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1" name="object 68">
            <a:extLst>
              <a:ext uri="{FF2B5EF4-FFF2-40B4-BE49-F238E27FC236}">
                <a16:creationId xmlns:a16="http://schemas.microsoft.com/office/drawing/2014/main" id="{33C136E1-CEC9-5A40-8F73-DDB3595A1EA5}"/>
              </a:ext>
            </a:extLst>
          </p:cNvPr>
          <p:cNvSpPr txBox="1"/>
          <p:nvPr/>
        </p:nvSpPr>
        <p:spPr>
          <a:xfrm>
            <a:off x="2907586" y="2138738"/>
            <a:ext cx="5765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2019</a:t>
            </a:r>
            <a:endParaRPr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Poppins" pitchFamily="2" charset="77"/>
                <a:cs typeface="Poppins" pitchFamily="2" charset="77"/>
              </a:rPr>
              <a:t>Basel</a:t>
            </a:r>
            <a:r>
              <a:rPr sz="10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ne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2" name="object 69">
            <a:extLst>
              <a:ext uri="{FF2B5EF4-FFF2-40B4-BE49-F238E27FC236}">
                <a16:creationId xmlns:a16="http://schemas.microsoft.com/office/drawing/2014/main" id="{D246DFC7-343A-4640-B0A0-3A88EA707073}"/>
              </a:ext>
            </a:extLst>
          </p:cNvPr>
          <p:cNvSpPr/>
          <p:nvPr/>
        </p:nvSpPr>
        <p:spPr>
          <a:xfrm>
            <a:off x="418338" y="2535665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10">
                <a:moveTo>
                  <a:pt x="0" y="0"/>
                </a:moveTo>
                <a:lnTo>
                  <a:pt x="18196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3" name="object 70">
            <a:extLst>
              <a:ext uri="{FF2B5EF4-FFF2-40B4-BE49-F238E27FC236}">
                <a16:creationId xmlns:a16="http://schemas.microsoft.com/office/drawing/2014/main" id="{7A9B562D-FD73-094B-97E2-1837AE23CA3D}"/>
              </a:ext>
            </a:extLst>
          </p:cNvPr>
          <p:cNvSpPr/>
          <p:nvPr/>
        </p:nvSpPr>
        <p:spPr>
          <a:xfrm>
            <a:off x="2772106" y="2569889"/>
            <a:ext cx="2478405" cy="0"/>
          </a:xfrm>
          <a:custGeom>
            <a:avLst/>
            <a:gdLst/>
            <a:ahLst/>
            <a:cxnLst/>
            <a:rect l="l" t="t" r="r" b="b"/>
            <a:pathLst>
              <a:path w="2478404">
                <a:moveTo>
                  <a:pt x="0" y="0"/>
                </a:moveTo>
                <a:lnTo>
                  <a:pt x="24780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4" name="object 71">
            <a:extLst>
              <a:ext uri="{FF2B5EF4-FFF2-40B4-BE49-F238E27FC236}">
                <a16:creationId xmlns:a16="http://schemas.microsoft.com/office/drawing/2014/main" id="{E371AE5F-93BB-0B4E-ABE3-129EF24D4B96}"/>
              </a:ext>
            </a:extLst>
          </p:cNvPr>
          <p:cNvSpPr txBox="1"/>
          <p:nvPr/>
        </p:nvSpPr>
        <p:spPr>
          <a:xfrm>
            <a:off x="5563609" y="2290037"/>
            <a:ext cx="114808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6" name="object 73">
            <a:extLst>
              <a:ext uri="{FF2B5EF4-FFF2-40B4-BE49-F238E27FC236}">
                <a16:creationId xmlns:a16="http://schemas.microsoft.com/office/drawing/2014/main" id="{520B8DDB-7D8A-6D4E-92DB-AA5557BCA2E3}"/>
              </a:ext>
            </a:extLst>
          </p:cNvPr>
          <p:cNvSpPr txBox="1"/>
          <p:nvPr/>
        </p:nvSpPr>
        <p:spPr>
          <a:xfrm>
            <a:off x="7939577" y="2297423"/>
            <a:ext cx="6070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Progress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object 74">
            <a:extLst>
              <a:ext uri="{FF2B5EF4-FFF2-40B4-BE49-F238E27FC236}">
                <a16:creationId xmlns:a16="http://schemas.microsoft.com/office/drawing/2014/main" id="{0EC2ACFD-58FC-454E-8E65-4E3BAE5D40A3}"/>
              </a:ext>
            </a:extLst>
          </p:cNvPr>
          <p:cNvSpPr/>
          <p:nvPr/>
        </p:nvSpPr>
        <p:spPr>
          <a:xfrm>
            <a:off x="5561839" y="2535665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object 75">
            <a:extLst>
              <a:ext uri="{FF2B5EF4-FFF2-40B4-BE49-F238E27FC236}">
                <a16:creationId xmlns:a16="http://schemas.microsoft.com/office/drawing/2014/main" id="{D2DE908D-8A08-8147-B648-BCE69D8ADD4F}"/>
              </a:ext>
            </a:extLst>
          </p:cNvPr>
          <p:cNvSpPr/>
          <p:nvPr/>
        </p:nvSpPr>
        <p:spPr>
          <a:xfrm>
            <a:off x="412242" y="2012933"/>
            <a:ext cx="4711065" cy="0"/>
          </a:xfrm>
          <a:custGeom>
            <a:avLst/>
            <a:gdLst/>
            <a:ahLst/>
            <a:cxnLst/>
            <a:rect l="l" t="t" r="r" b="b"/>
            <a:pathLst>
              <a:path w="4711065">
                <a:moveTo>
                  <a:pt x="0" y="0"/>
                </a:moveTo>
                <a:lnTo>
                  <a:pt x="4710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9" name="object 76">
            <a:extLst>
              <a:ext uri="{FF2B5EF4-FFF2-40B4-BE49-F238E27FC236}">
                <a16:creationId xmlns:a16="http://schemas.microsoft.com/office/drawing/2014/main" id="{C4B5A437-FDAE-A948-A81A-E126609929C0}"/>
              </a:ext>
            </a:extLst>
          </p:cNvPr>
          <p:cNvSpPr/>
          <p:nvPr/>
        </p:nvSpPr>
        <p:spPr>
          <a:xfrm>
            <a:off x="5561839" y="2012933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0" name="object 77">
            <a:extLst>
              <a:ext uri="{FF2B5EF4-FFF2-40B4-BE49-F238E27FC236}">
                <a16:creationId xmlns:a16="http://schemas.microsoft.com/office/drawing/2014/main" id="{BB95A804-4656-BC40-A05F-85E0DE3BBB90}"/>
              </a:ext>
            </a:extLst>
          </p:cNvPr>
          <p:cNvSpPr/>
          <p:nvPr/>
        </p:nvSpPr>
        <p:spPr>
          <a:xfrm>
            <a:off x="304800" y="1394951"/>
            <a:ext cx="11314430" cy="4879317"/>
          </a:xfrm>
          <a:custGeom>
            <a:avLst/>
            <a:gdLst/>
            <a:ahLst/>
            <a:cxnLst/>
            <a:rect l="l" t="t" r="r" b="b"/>
            <a:pathLst>
              <a:path w="11314430" h="5044440">
                <a:moveTo>
                  <a:pt x="0" y="5044440"/>
                </a:moveTo>
                <a:lnTo>
                  <a:pt x="11314176" y="5044440"/>
                </a:lnTo>
                <a:lnTo>
                  <a:pt x="11314176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ln w="19812">
            <a:solidFill>
              <a:srgbClr val="3D501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1" name="object 78">
            <a:extLst>
              <a:ext uri="{FF2B5EF4-FFF2-40B4-BE49-F238E27FC236}">
                <a16:creationId xmlns:a16="http://schemas.microsoft.com/office/drawing/2014/main" id="{50371E34-4FB2-6344-9124-D2FF427B3CE9}"/>
              </a:ext>
            </a:extLst>
          </p:cNvPr>
          <p:cNvSpPr txBox="1"/>
          <p:nvPr/>
        </p:nvSpPr>
        <p:spPr>
          <a:xfrm>
            <a:off x="406248" y="2289539"/>
            <a:ext cx="918057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nd</a:t>
            </a:r>
            <a:r>
              <a:rPr sz="10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FA9F2A5E-EECC-A94C-8845-6AE140DBBFAC}"/>
              </a:ext>
            </a:extLst>
          </p:cNvPr>
          <p:cNvSpPr/>
          <p:nvPr/>
        </p:nvSpPr>
        <p:spPr>
          <a:xfrm>
            <a:off x="5357622" y="2246105"/>
            <a:ext cx="0" cy="4017645"/>
          </a:xfrm>
          <a:custGeom>
            <a:avLst/>
            <a:gdLst/>
            <a:ahLst/>
            <a:cxnLst/>
            <a:rect l="l" t="t" r="r" b="b"/>
            <a:pathLst>
              <a:path h="4017645">
                <a:moveTo>
                  <a:pt x="0" y="0"/>
                </a:moveTo>
                <a:lnTo>
                  <a:pt x="0" y="401726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3" name="object 80">
            <a:extLst>
              <a:ext uri="{FF2B5EF4-FFF2-40B4-BE49-F238E27FC236}">
                <a16:creationId xmlns:a16="http://schemas.microsoft.com/office/drawing/2014/main" id="{27906764-8433-5E4A-BB22-EBD19EB6321E}"/>
              </a:ext>
            </a:extLst>
          </p:cNvPr>
          <p:cNvSpPr/>
          <p:nvPr/>
        </p:nvSpPr>
        <p:spPr>
          <a:xfrm>
            <a:off x="5194555" y="1863582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91059" y="0"/>
                </a:moveTo>
                <a:lnTo>
                  <a:pt x="0" y="0"/>
                </a:lnTo>
                <a:lnTo>
                  <a:pt x="87249" y="137159"/>
                </a:lnTo>
                <a:lnTo>
                  <a:pt x="0" y="274319"/>
                </a:lnTo>
                <a:lnTo>
                  <a:pt x="91059" y="274319"/>
                </a:lnTo>
                <a:lnTo>
                  <a:pt x="178308" y="137159"/>
                </a:lnTo>
                <a:lnTo>
                  <a:pt x="91059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4" name="object 81">
            <a:extLst>
              <a:ext uri="{FF2B5EF4-FFF2-40B4-BE49-F238E27FC236}">
                <a16:creationId xmlns:a16="http://schemas.microsoft.com/office/drawing/2014/main" id="{A44C5C83-C59F-6B48-8F6E-143A18E2168C}"/>
              </a:ext>
            </a:extLst>
          </p:cNvPr>
          <p:cNvSpPr/>
          <p:nvPr/>
        </p:nvSpPr>
        <p:spPr>
          <a:xfrm>
            <a:off x="5308855" y="1828530"/>
            <a:ext cx="222885" cy="344805"/>
          </a:xfrm>
          <a:custGeom>
            <a:avLst/>
            <a:gdLst/>
            <a:ahLst/>
            <a:cxnLst/>
            <a:rect l="l" t="t" r="r" b="b"/>
            <a:pathLst>
              <a:path w="222885" h="344805">
                <a:moveTo>
                  <a:pt x="113664" y="0"/>
                </a:moveTo>
                <a:lnTo>
                  <a:pt x="0" y="0"/>
                </a:lnTo>
                <a:lnTo>
                  <a:pt x="108838" y="172212"/>
                </a:lnTo>
                <a:lnTo>
                  <a:pt x="0" y="344424"/>
                </a:lnTo>
                <a:lnTo>
                  <a:pt x="113664" y="344424"/>
                </a:lnTo>
                <a:lnTo>
                  <a:pt x="222503" y="172212"/>
                </a:lnTo>
                <a:lnTo>
                  <a:pt x="113664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BD0D23-28A0-F34A-B151-EF40D6EFD2AA}"/>
              </a:ext>
            </a:extLst>
          </p:cNvPr>
          <p:cNvSpPr txBox="1"/>
          <p:nvPr/>
        </p:nvSpPr>
        <p:spPr>
          <a:xfrm>
            <a:off x="291791" y="549785"/>
            <a:ext cx="34002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Priority 2 Scorecard</a:t>
            </a:r>
          </a:p>
        </p:txBody>
      </p:sp>
      <p:sp>
        <p:nvSpPr>
          <p:cNvPr id="96" name="object 30">
            <a:extLst>
              <a:ext uri="{FF2B5EF4-FFF2-40B4-BE49-F238E27FC236}">
                <a16:creationId xmlns:a16="http://schemas.microsoft.com/office/drawing/2014/main" id="{DB661EC0-5979-A24C-AB91-457FA5F98C68}"/>
              </a:ext>
            </a:extLst>
          </p:cNvPr>
          <p:cNvSpPr txBox="1"/>
          <p:nvPr/>
        </p:nvSpPr>
        <p:spPr>
          <a:xfrm>
            <a:off x="8828100" y="5263822"/>
            <a:ext cx="255343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Post harvest losses still high. Processing programmes too slow.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7" name="object 31">
            <a:extLst>
              <a:ext uri="{FF2B5EF4-FFF2-40B4-BE49-F238E27FC236}">
                <a16:creationId xmlns:a16="http://schemas.microsoft.com/office/drawing/2014/main" id="{D03DCFF1-3989-2B48-9988-66E227EB4835}"/>
              </a:ext>
            </a:extLst>
          </p:cNvPr>
          <p:cNvSpPr/>
          <p:nvPr/>
        </p:nvSpPr>
        <p:spPr>
          <a:xfrm>
            <a:off x="8197454" y="5332292"/>
            <a:ext cx="220979" cy="226060"/>
          </a:xfrm>
          <a:custGeom>
            <a:avLst/>
            <a:gdLst/>
            <a:ahLst/>
            <a:cxnLst/>
            <a:rect l="l" t="t" r="r" b="b"/>
            <a:pathLst>
              <a:path w="220979" h="226060">
                <a:moveTo>
                  <a:pt x="110490" y="0"/>
                </a:moveTo>
                <a:lnTo>
                  <a:pt x="67508" y="8863"/>
                </a:lnTo>
                <a:lnTo>
                  <a:pt x="32385" y="33032"/>
                </a:lnTo>
                <a:lnTo>
                  <a:pt x="8691" y="68880"/>
                </a:lnTo>
                <a:lnTo>
                  <a:pt x="0" y="112776"/>
                </a:lnTo>
                <a:lnTo>
                  <a:pt x="8691" y="156671"/>
                </a:lnTo>
                <a:lnTo>
                  <a:pt x="32385" y="192519"/>
                </a:lnTo>
                <a:lnTo>
                  <a:pt x="67508" y="216688"/>
                </a:lnTo>
                <a:lnTo>
                  <a:pt x="110490" y="225552"/>
                </a:lnTo>
                <a:lnTo>
                  <a:pt x="153471" y="216688"/>
                </a:lnTo>
                <a:lnTo>
                  <a:pt x="188595" y="192519"/>
                </a:lnTo>
                <a:lnTo>
                  <a:pt x="212288" y="156671"/>
                </a:lnTo>
                <a:lnTo>
                  <a:pt x="220980" y="112776"/>
                </a:lnTo>
                <a:lnTo>
                  <a:pt x="212288" y="68880"/>
                </a:lnTo>
                <a:lnTo>
                  <a:pt x="188595" y="33032"/>
                </a:lnTo>
                <a:lnTo>
                  <a:pt x="153471" y="8863"/>
                </a:lnTo>
                <a:lnTo>
                  <a:pt x="11049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8" name="object 32">
            <a:extLst>
              <a:ext uri="{FF2B5EF4-FFF2-40B4-BE49-F238E27FC236}">
                <a16:creationId xmlns:a16="http://schemas.microsoft.com/office/drawing/2014/main" id="{90DEFCA8-8BB4-8F43-82AB-10E96B20E072}"/>
              </a:ext>
            </a:extLst>
          </p:cNvPr>
          <p:cNvSpPr txBox="1"/>
          <p:nvPr/>
        </p:nvSpPr>
        <p:spPr>
          <a:xfrm>
            <a:off x="5547515" y="5304963"/>
            <a:ext cx="243268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Reduce </a:t>
            </a:r>
            <a:r>
              <a:rPr lang="en-US" sz="800" b="1" dirty="0">
                <a:latin typeface="Poppins" pitchFamily="2" charset="77"/>
                <a:cs typeface="Poppins" pitchFamily="2" charset="77"/>
              </a:rPr>
              <a:t>Post Harvest Losses </a:t>
            </a:r>
            <a:r>
              <a:rPr lang="en-US" sz="800" dirty="0">
                <a:latin typeface="Poppins" pitchFamily="2" charset="77"/>
                <a:cs typeface="Poppins" pitchFamily="2" charset="77"/>
              </a:rPr>
              <a:t>of Agricultural Produce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9" name="object 30">
            <a:extLst>
              <a:ext uri="{FF2B5EF4-FFF2-40B4-BE49-F238E27FC236}">
                <a16:creationId xmlns:a16="http://schemas.microsoft.com/office/drawing/2014/main" id="{B8F443A9-DCBD-0848-AFE7-8361B60046A7}"/>
              </a:ext>
            </a:extLst>
          </p:cNvPr>
          <p:cNvSpPr txBox="1"/>
          <p:nvPr/>
        </p:nvSpPr>
        <p:spPr>
          <a:xfrm>
            <a:off x="8828100" y="5791372"/>
            <a:ext cx="270175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Nutrition sensitive practices are still not part of most agricultural interventions. It is important to mainstream nutrition into all interventions to reduce malnutrition.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B8FB7042-4CCA-B847-AF94-E1F60F6EC319}"/>
              </a:ext>
            </a:extLst>
          </p:cNvPr>
          <p:cNvSpPr/>
          <p:nvPr/>
        </p:nvSpPr>
        <p:spPr>
          <a:xfrm>
            <a:off x="8197454" y="5854478"/>
            <a:ext cx="220979" cy="226060"/>
          </a:xfrm>
          <a:custGeom>
            <a:avLst/>
            <a:gdLst/>
            <a:ahLst/>
            <a:cxnLst/>
            <a:rect l="l" t="t" r="r" b="b"/>
            <a:pathLst>
              <a:path w="220979" h="226060">
                <a:moveTo>
                  <a:pt x="110490" y="0"/>
                </a:moveTo>
                <a:lnTo>
                  <a:pt x="67508" y="8863"/>
                </a:lnTo>
                <a:lnTo>
                  <a:pt x="32385" y="33032"/>
                </a:lnTo>
                <a:lnTo>
                  <a:pt x="8691" y="68880"/>
                </a:lnTo>
                <a:lnTo>
                  <a:pt x="0" y="112776"/>
                </a:lnTo>
                <a:lnTo>
                  <a:pt x="8691" y="156671"/>
                </a:lnTo>
                <a:lnTo>
                  <a:pt x="32385" y="192519"/>
                </a:lnTo>
                <a:lnTo>
                  <a:pt x="67508" y="216688"/>
                </a:lnTo>
                <a:lnTo>
                  <a:pt x="110490" y="225552"/>
                </a:lnTo>
                <a:lnTo>
                  <a:pt x="153471" y="216688"/>
                </a:lnTo>
                <a:lnTo>
                  <a:pt x="188595" y="192519"/>
                </a:lnTo>
                <a:lnTo>
                  <a:pt x="212288" y="156671"/>
                </a:lnTo>
                <a:lnTo>
                  <a:pt x="220980" y="112776"/>
                </a:lnTo>
                <a:lnTo>
                  <a:pt x="212288" y="68880"/>
                </a:lnTo>
                <a:lnTo>
                  <a:pt x="188595" y="33032"/>
                </a:lnTo>
                <a:lnTo>
                  <a:pt x="153471" y="8863"/>
                </a:lnTo>
                <a:lnTo>
                  <a:pt x="11049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1" name="object 32">
            <a:extLst>
              <a:ext uri="{FF2B5EF4-FFF2-40B4-BE49-F238E27FC236}">
                <a16:creationId xmlns:a16="http://schemas.microsoft.com/office/drawing/2014/main" id="{4262A33D-8788-514C-889C-FEDEA6B66D54}"/>
              </a:ext>
            </a:extLst>
          </p:cNvPr>
          <p:cNvSpPr txBox="1"/>
          <p:nvPr/>
        </p:nvSpPr>
        <p:spPr>
          <a:xfrm>
            <a:off x="5542983" y="5822299"/>
            <a:ext cx="256714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Support </a:t>
            </a:r>
            <a:r>
              <a:rPr lang="en-US" sz="800" b="1" dirty="0">
                <a:latin typeface="Poppins" pitchFamily="2" charset="77"/>
                <a:cs typeface="Poppins" pitchFamily="2" charset="77"/>
              </a:rPr>
              <a:t>Food and Nutrition program </a:t>
            </a:r>
            <a:r>
              <a:rPr lang="en-US" sz="800" dirty="0">
                <a:latin typeface="Poppins" pitchFamily="2" charset="77"/>
                <a:cs typeface="Poppins" pitchFamily="2" charset="77"/>
              </a:rPr>
              <a:t>to enhance the quality and safety of food production consumption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2" name="object 29">
            <a:extLst>
              <a:ext uri="{FF2B5EF4-FFF2-40B4-BE49-F238E27FC236}">
                <a16:creationId xmlns:a16="http://schemas.microsoft.com/office/drawing/2014/main" id="{1F900187-0FE3-454E-97A0-6403DE271556}"/>
              </a:ext>
            </a:extLst>
          </p:cNvPr>
          <p:cNvSpPr/>
          <p:nvPr/>
        </p:nvSpPr>
        <p:spPr>
          <a:xfrm>
            <a:off x="5531740" y="5727278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4" name="object 73">
            <a:extLst>
              <a:ext uri="{FF2B5EF4-FFF2-40B4-BE49-F238E27FC236}">
                <a16:creationId xmlns:a16="http://schemas.microsoft.com/office/drawing/2014/main" id="{77254D52-3E70-DD44-BB3C-138686B260F2}"/>
              </a:ext>
            </a:extLst>
          </p:cNvPr>
          <p:cNvSpPr txBox="1"/>
          <p:nvPr/>
        </p:nvSpPr>
        <p:spPr>
          <a:xfrm>
            <a:off x="8847870" y="2299359"/>
            <a:ext cx="660853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b="1" dirty="0">
                <a:latin typeface="Poppins" pitchFamily="2" charset="77"/>
                <a:cs typeface="Poppins" pitchFamily="2" charset="77"/>
              </a:rPr>
              <a:t>Rationale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5" name="object 19">
            <a:extLst>
              <a:ext uri="{FF2B5EF4-FFF2-40B4-BE49-F238E27FC236}">
                <a16:creationId xmlns:a16="http://schemas.microsoft.com/office/drawing/2014/main" id="{11AFD0B5-3EEF-8746-B025-30C52DA1838E}"/>
              </a:ext>
            </a:extLst>
          </p:cNvPr>
          <p:cNvSpPr/>
          <p:nvPr/>
        </p:nvSpPr>
        <p:spPr>
          <a:xfrm>
            <a:off x="8197454" y="2681711"/>
            <a:ext cx="222885" cy="227329"/>
          </a:xfrm>
          <a:custGeom>
            <a:avLst/>
            <a:gdLst/>
            <a:ahLst/>
            <a:cxnLst/>
            <a:rect l="l" t="t" r="r" b="b"/>
            <a:pathLst>
              <a:path w="222884" h="227329">
                <a:moveTo>
                  <a:pt x="111252" y="0"/>
                </a:moveTo>
                <a:lnTo>
                  <a:pt x="67937" y="8917"/>
                </a:lnTo>
                <a:lnTo>
                  <a:pt x="32575" y="33242"/>
                </a:lnTo>
                <a:lnTo>
                  <a:pt x="8739" y="69330"/>
                </a:lnTo>
                <a:lnTo>
                  <a:pt x="0" y="113537"/>
                </a:lnTo>
                <a:lnTo>
                  <a:pt x="8739" y="157745"/>
                </a:lnTo>
                <a:lnTo>
                  <a:pt x="32575" y="193833"/>
                </a:lnTo>
                <a:lnTo>
                  <a:pt x="67937" y="218158"/>
                </a:lnTo>
                <a:lnTo>
                  <a:pt x="111252" y="227075"/>
                </a:lnTo>
                <a:lnTo>
                  <a:pt x="154566" y="218158"/>
                </a:lnTo>
                <a:lnTo>
                  <a:pt x="189928" y="193833"/>
                </a:lnTo>
                <a:lnTo>
                  <a:pt x="213764" y="157745"/>
                </a:lnTo>
                <a:lnTo>
                  <a:pt x="222504" y="113537"/>
                </a:lnTo>
                <a:lnTo>
                  <a:pt x="213764" y="69330"/>
                </a:lnTo>
                <a:lnTo>
                  <a:pt x="189928" y="33242"/>
                </a:lnTo>
                <a:lnTo>
                  <a:pt x="154566" y="8917"/>
                </a:lnTo>
                <a:lnTo>
                  <a:pt x="11125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object 61">
            <a:extLst>
              <a:ext uri="{FF2B5EF4-FFF2-40B4-BE49-F238E27FC236}">
                <a16:creationId xmlns:a16="http://schemas.microsoft.com/office/drawing/2014/main" id="{96A8AFB1-AACB-4B40-AAFA-DC7E4577939E}"/>
              </a:ext>
            </a:extLst>
          </p:cNvPr>
          <p:cNvSpPr/>
          <p:nvPr/>
        </p:nvSpPr>
        <p:spPr>
          <a:xfrm>
            <a:off x="8197454" y="3502352"/>
            <a:ext cx="220979" cy="199379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7" name="object 61">
            <a:extLst>
              <a:ext uri="{FF2B5EF4-FFF2-40B4-BE49-F238E27FC236}">
                <a16:creationId xmlns:a16="http://schemas.microsoft.com/office/drawing/2014/main" id="{96A8AFB1-AACB-4B40-AAFA-DC7E4577939E}"/>
              </a:ext>
            </a:extLst>
          </p:cNvPr>
          <p:cNvSpPr/>
          <p:nvPr/>
        </p:nvSpPr>
        <p:spPr>
          <a:xfrm>
            <a:off x="8197454" y="4061855"/>
            <a:ext cx="220979" cy="218072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8" name="object 19">
            <a:extLst>
              <a:ext uri="{FF2B5EF4-FFF2-40B4-BE49-F238E27FC236}">
                <a16:creationId xmlns:a16="http://schemas.microsoft.com/office/drawing/2014/main" id="{11AFD0B5-3EEF-8746-B025-30C52DA1838E}"/>
              </a:ext>
            </a:extLst>
          </p:cNvPr>
          <p:cNvSpPr/>
          <p:nvPr/>
        </p:nvSpPr>
        <p:spPr>
          <a:xfrm>
            <a:off x="8197454" y="4773427"/>
            <a:ext cx="222885" cy="227329"/>
          </a:xfrm>
          <a:custGeom>
            <a:avLst/>
            <a:gdLst/>
            <a:ahLst/>
            <a:cxnLst/>
            <a:rect l="l" t="t" r="r" b="b"/>
            <a:pathLst>
              <a:path w="222884" h="227329">
                <a:moveTo>
                  <a:pt x="111252" y="0"/>
                </a:moveTo>
                <a:lnTo>
                  <a:pt x="67937" y="8917"/>
                </a:lnTo>
                <a:lnTo>
                  <a:pt x="32575" y="33242"/>
                </a:lnTo>
                <a:lnTo>
                  <a:pt x="8739" y="69330"/>
                </a:lnTo>
                <a:lnTo>
                  <a:pt x="0" y="113537"/>
                </a:lnTo>
                <a:lnTo>
                  <a:pt x="8739" y="157745"/>
                </a:lnTo>
                <a:lnTo>
                  <a:pt x="32575" y="193833"/>
                </a:lnTo>
                <a:lnTo>
                  <a:pt x="67937" y="218158"/>
                </a:lnTo>
                <a:lnTo>
                  <a:pt x="111252" y="227075"/>
                </a:lnTo>
                <a:lnTo>
                  <a:pt x="154566" y="218158"/>
                </a:lnTo>
                <a:lnTo>
                  <a:pt x="189928" y="193833"/>
                </a:lnTo>
                <a:lnTo>
                  <a:pt x="213764" y="157745"/>
                </a:lnTo>
                <a:lnTo>
                  <a:pt x="222504" y="113537"/>
                </a:lnTo>
                <a:lnTo>
                  <a:pt x="213764" y="69330"/>
                </a:lnTo>
                <a:lnTo>
                  <a:pt x="189928" y="33242"/>
                </a:lnTo>
                <a:lnTo>
                  <a:pt x="154566" y="8917"/>
                </a:lnTo>
                <a:lnTo>
                  <a:pt x="11125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1" name="Slide Number Placeholder 3">
            <a:extLst>
              <a:ext uri="{FF2B5EF4-FFF2-40B4-BE49-F238E27FC236}">
                <a16:creationId xmlns:a16="http://schemas.microsoft.com/office/drawing/2014/main" id="{FB1E802C-2FD6-A745-81E7-7BA0B229DD65}"/>
              </a:ext>
            </a:extLst>
          </p:cNvPr>
          <p:cNvSpPr txBox="1">
            <a:spLocks/>
          </p:cNvSpPr>
          <p:nvPr/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x-none" smtClean="0">
                <a:solidFill>
                  <a:schemeClr val="bg1"/>
                </a:solidFill>
              </a:rPr>
              <a:pPr algn="r"/>
              <a:t>14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089138B-CE33-4148-9294-BD3CE1EBCB7D}"/>
              </a:ext>
            </a:extLst>
          </p:cNvPr>
          <p:cNvSpPr/>
          <p:nvPr/>
        </p:nvSpPr>
        <p:spPr>
          <a:xfrm>
            <a:off x="5181600" y="27108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5351707-8752-46A7-BFAE-BC81CA613652}"/>
              </a:ext>
            </a:extLst>
          </p:cNvPr>
          <p:cNvSpPr/>
          <p:nvPr/>
        </p:nvSpPr>
        <p:spPr>
          <a:xfrm>
            <a:off x="5187686" y="32442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F2C857B-CC2B-420B-A030-DEEDE9106B0C}"/>
              </a:ext>
            </a:extLst>
          </p:cNvPr>
          <p:cNvSpPr/>
          <p:nvPr/>
        </p:nvSpPr>
        <p:spPr>
          <a:xfrm>
            <a:off x="5187686" y="37338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36ECC438-57E7-4024-824C-F9E74DCC079E}"/>
              </a:ext>
            </a:extLst>
          </p:cNvPr>
          <p:cNvSpPr/>
          <p:nvPr/>
        </p:nvSpPr>
        <p:spPr>
          <a:xfrm>
            <a:off x="5187686" y="43110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96B3-972B-5E4E-B253-6225A4BF22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EEEC8-2771-2D4D-A880-B0BDBB611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5255"/>
            <a:ext cx="1218963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36827-2EF3-F348-9C02-0027A3C435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15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2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E7B7DA-676E-D54C-AF24-A8627294B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6" name="AutoShape 49">
            <a:extLst>
              <a:ext uri="{FF2B5EF4-FFF2-40B4-BE49-F238E27FC236}">
                <a16:creationId xmlns:a16="http://schemas.microsoft.com/office/drawing/2014/main" id="{E6567D04-1C8D-7B45-A92E-2A596C2E52D7}"/>
              </a:ext>
            </a:extLst>
          </p:cNvPr>
          <p:cNvSpPr>
            <a:spLocks/>
          </p:cNvSpPr>
          <p:nvPr/>
        </p:nvSpPr>
        <p:spPr bwMode="auto">
          <a:xfrm>
            <a:off x="6634315" y="-1118471"/>
            <a:ext cx="549263" cy="551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F6115B-1C1D-E74B-B50E-CD6ABFAD77F8}"/>
              </a:ext>
            </a:extLst>
          </p:cNvPr>
          <p:cNvSpPr/>
          <p:nvPr/>
        </p:nvSpPr>
        <p:spPr>
          <a:xfrm>
            <a:off x="3906456" y="2257101"/>
            <a:ext cx="6705600" cy="721133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Petroleum Resources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052C80-0C64-EB44-AEFA-07170C41A862}"/>
              </a:ext>
            </a:extLst>
          </p:cNvPr>
          <p:cNvSpPr/>
          <p:nvPr/>
        </p:nvSpPr>
        <p:spPr>
          <a:xfrm>
            <a:off x="3906456" y="3002874"/>
            <a:ext cx="6705600" cy="559783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Power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347B2-0970-1747-89B5-B0680BB9B3D7}"/>
              </a:ext>
            </a:extLst>
          </p:cNvPr>
          <p:cNvSpPr/>
          <p:nvPr/>
        </p:nvSpPr>
        <p:spPr>
          <a:xfrm>
            <a:off x="3906456" y="3598314"/>
            <a:ext cx="6705600" cy="5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Environment</a:t>
            </a:r>
          </a:p>
          <a:p>
            <a:pPr algn="ctr"/>
            <a:endParaRPr lang="x-none" dirty="0"/>
          </a:p>
        </p:txBody>
      </p:sp>
      <p:sp>
        <p:nvSpPr>
          <p:cNvPr id="28" name="Arrow: Pentagon 6">
            <a:extLst>
              <a:ext uri="{FF2B5EF4-FFF2-40B4-BE49-F238E27FC236}">
                <a16:creationId xmlns:a16="http://schemas.microsoft.com/office/drawing/2014/main" id="{B0361D94-F757-044B-B28E-53164FD7F0A8}"/>
              </a:ext>
            </a:extLst>
          </p:cNvPr>
          <p:cNvSpPr/>
          <p:nvPr/>
        </p:nvSpPr>
        <p:spPr>
          <a:xfrm>
            <a:off x="0" y="2057400"/>
            <a:ext cx="3581400" cy="247071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4CEEE-642F-E642-A2FE-6961E3A35DC6}"/>
              </a:ext>
            </a:extLst>
          </p:cNvPr>
          <p:cNvSpPr txBox="1"/>
          <p:nvPr/>
        </p:nvSpPr>
        <p:spPr>
          <a:xfrm>
            <a:off x="9296400" y="590916"/>
            <a:ext cx="2710440" cy="32316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Leading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22EE1-A360-0847-AB8E-F226A5F7C316}"/>
              </a:ext>
            </a:extLst>
          </p:cNvPr>
          <p:cNvSpPr txBox="1"/>
          <p:nvPr/>
        </p:nvSpPr>
        <p:spPr>
          <a:xfrm>
            <a:off x="9296400" y="916195"/>
            <a:ext cx="2710440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Contributing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-53533" y="2298769"/>
            <a:ext cx="3007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Priority 3: Ensure Energy Sufficiency in Power &amp; Petroleum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2C29D-E7B3-2742-ACE3-FE6CC8DFC7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16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8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id="{8BBCAF67-A83B-CB4A-BC15-7F7DA7409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2628"/>
            <a:ext cx="12189630" cy="6858000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32F77283-F271-F642-BF84-21C60C6BA0E8}"/>
              </a:ext>
            </a:extLst>
          </p:cNvPr>
          <p:cNvSpPr/>
          <p:nvPr/>
        </p:nvSpPr>
        <p:spPr>
          <a:xfrm>
            <a:off x="11456047" y="838200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4" h="14605">
                <a:moveTo>
                  <a:pt x="57405" y="14071"/>
                </a:moveTo>
                <a:lnTo>
                  <a:pt x="0" y="14071"/>
                </a:lnTo>
                <a:lnTo>
                  <a:pt x="0" y="0"/>
                </a:lnTo>
                <a:lnTo>
                  <a:pt x="57405" y="0"/>
                </a:lnTo>
                <a:lnTo>
                  <a:pt x="5740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0AE9EFA4-2C00-4941-AB21-818FE42CA34C}"/>
              </a:ext>
            </a:extLst>
          </p:cNvPr>
          <p:cNvSpPr/>
          <p:nvPr/>
        </p:nvSpPr>
        <p:spPr>
          <a:xfrm>
            <a:off x="5568315" y="3276600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2E1D2DA6-B5FB-FD47-A657-2DC198EDF63D}"/>
              </a:ext>
            </a:extLst>
          </p:cNvPr>
          <p:cNvSpPr/>
          <p:nvPr/>
        </p:nvSpPr>
        <p:spPr>
          <a:xfrm>
            <a:off x="5628177" y="3923456"/>
            <a:ext cx="5836920" cy="0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80EED162-38FF-6543-AC39-2A0550C2D9E2}"/>
              </a:ext>
            </a:extLst>
          </p:cNvPr>
          <p:cNvSpPr/>
          <p:nvPr/>
        </p:nvSpPr>
        <p:spPr>
          <a:xfrm flipV="1">
            <a:off x="5581650" y="4515449"/>
            <a:ext cx="5836920" cy="45719"/>
          </a:xfrm>
          <a:custGeom>
            <a:avLst/>
            <a:gdLst/>
            <a:ahLst/>
            <a:cxnLst/>
            <a:rect l="l" t="t" r="r" b="b"/>
            <a:pathLst>
              <a:path w="5836920">
                <a:moveTo>
                  <a:pt x="0" y="0"/>
                </a:moveTo>
                <a:lnTo>
                  <a:pt x="58369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A069327-00C1-334E-8FF2-0F023AAC282B}"/>
              </a:ext>
            </a:extLst>
          </p:cNvPr>
          <p:cNvSpPr/>
          <p:nvPr/>
        </p:nvSpPr>
        <p:spPr>
          <a:xfrm>
            <a:off x="10265664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16E0CE52-0276-944F-9D89-C5C70F44E6B3}"/>
              </a:ext>
            </a:extLst>
          </p:cNvPr>
          <p:cNvSpPr/>
          <p:nvPr/>
        </p:nvSpPr>
        <p:spPr>
          <a:xfrm>
            <a:off x="9023605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71730C3F-C182-E24B-ABB2-E09E12AF0825}"/>
              </a:ext>
            </a:extLst>
          </p:cNvPr>
          <p:cNvSpPr/>
          <p:nvPr/>
        </p:nvSpPr>
        <p:spPr>
          <a:xfrm>
            <a:off x="9023605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EDDA3129-EDA0-6946-8860-698971E53C93}"/>
              </a:ext>
            </a:extLst>
          </p:cNvPr>
          <p:cNvSpPr txBox="1"/>
          <p:nvPr/>
        </p:nvSpPr>
        <p:spPr>
          <a:xfrm>
            <a:off x="9356725" y="1124823"/>
            <a:ext cx="1929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4760" algn="l"/>
              </a:tabLst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8	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9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5F08CCC9-F84B-634D-9B61-E16138A4E8FF}"/>
              </a:ext>
            </a:extLst>
          </p:cNvPr>
          <p:cNvSpPr/>
          <p:nvPr/>
        </p:nvSpPr>
        <p:spPr>
          <a:xfrm>
            <a:off x="7781545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2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76AA8A53-31E1-2C4F-B3B8-CAE3FF49DDE4}"/>
              </a:ext>
            </a:extLst>
          </p:cNvPr>
          <p:cNvSpPr/>
          <p:nvPr/>
        </p:nvSpPr>
        <p:spPr>
          <a:xfrm>
            <a:off x="7781545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2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452EB34E-932C-BC4F-BDAD-D94DEA4835B1}"/>
              </a:ext>
            </a:extLst>
          </p:cNvPr>
          <p:cNvSpPr txBox="1"/>
          <p:nvPr/>
        </p:nvSpPr>
        <p:spPr>
          <a:xfrm>
            <a:off x="8114665" y="112482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7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1F018010-0993-D546-AD20-89EF2B108A57}"/>
              </a:ext>
            </a:extLst>
          </p:cNvPr>
          <p:cNvSpPr/>
          <p:nvPr/>
        </p:nvSpPr>
        <p:spPr>
          <a:xfrm>
            <a:off x="6516624" y="107186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32A2F21D-6BDC-344F-8142-EEAA54BD6C08}"/>
              </a:ext>
            </a:extLst>
          </p:cNvPr>
          <p:cNvSpPr/>
          <p:nvPr/>
        </p:nvSpPr>
        <p:spPr>
          <a:xfrm>
            <a:off x="6516624" y="107186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E6173630-9D72-9348-9944-899A9A0154FB}"/>
              </a:ext>
            </a:extLst>
          </p:cNvPr>
          <p:cNvSpPr txBox="1"/>
          <p:nvPr/>
        </p:nvSpPr>
        <p:spPr>
          <a:xfrm>
            <a:off x="6851523" y="1133966"/>
            <a:ext cx="687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6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CE433B0B-B2F7-A945-A55F-46D8D9C3139D}"/>
              </a:ext>
            </a:extLst>
          </p:cNvPr>
          <p:cNvSpPr/>
          <p:nvPr/>
        </p:nvSpPr>
        <p:spPr>
          <a:xfrm>
            <a:off x="5292852" y="106272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B29C4301-1A5E-E94E-8541-9B0DA007D1B5}"/>
              </a:ext>
            </a:extLst>
          </p:cNvPr>
          <p:cNvSpPr/>
          <p:nvPr/>
        </p:nvSpPr>
        <p:spPr>
          <a:xfrm>
            <a:off x="5292852" y="106272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7318C1A0-E61D-6640-B248-365DDB8373A8}"/>
              </a:ext>
            </a:extLst>
          </p:cNvPr>
          <p:cNvSpPr txBox="1"/>
          <p:nvPr/>
        </p:nvSpPr>
        <p:spPr>
          <a:xfrm>
            <a:off x="5627751" y="112482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5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3E147D4D-5493-BC4E-A1CB-D478CE47734B}"/>
              </a:ext>
            </a:extLst>
          </p:cNvPr>
          <p:cNvSpPr/>
          <p:nvPr/>
        </p:nvSpPr>
        <p:spPr>
          <a:xfrm>
            <a:off x="4050793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8BA5975F-0216-684D-B473-20B6F511BAE1}"/>
              </a:ext>
            </a:extLst>
          </p:cNvPr>
          <p:cNvSpPr/>
          <p:nvPr/>
        </p:nvSpPr>
        <p:spPr>
          <a:xfrm>
            <a:off x="4050793" y="10627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2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A986DAA4-3CB8-3247-85DD-3B4F52A467C4}"/>
              </a:ext>
            </a:extLst>
          </p:cNvPr>
          <p:cNvSpPr txBox="1"/>
          <p:nvPr/>
        </p:nvSpPr>
        <p:spPr>
          <a:xfrm>
            <a:off x="4383278" y="112482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4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5514B46D-D323-294E-8809-19BD623CAEDF}"/>
              </a:ext>
            </a:extLst>
          </p:cNvPr>
          <p:cNvSpPr/>
          <p:nvPr/>
        </p:nvSpPr>
        <p:spPr>
          <a:xfrm>
            <a:off x="2802637" y="106272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1252601" y="0"/>
                </a:moveTo>
                <a:lnTo>
                  <a:pt x="106806" y="0"/>
                </a:lnTo>
                <a:lnTo>
                  <a:pt x="0" y="341375"/>
                </a:lnTo>
                <a:lnTo>
                  <a:pt x="1359408" y="341375"/>
                </a:lnTo>
                <a:lnTo>
                  <a:pt x="1252601" y="0"/>
                </a:lnTo>
                <a:close/>
              </a:path>
            </a:pathLst>
          </a:custGeom>
          <a:solidFill>
            <a:srgbClr val="1A400E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id="{E3EEE2F9-F3BB-5D45-9A39-331B3361493A}"/>
              </a:ext>
            </a:extLst>
          </p:cNvPr>
          <p:cNvSpPr/>
          <p:nvPr/>
        </p:nvSpPr>
        <p:spPr>
          <a:xfrm>
            <a:off x="2802637" y="106272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0" y="341375"/>
                </a:moveTo>
                <a:lnTo>
                  <a:pt x="106806" y="0"/>
                </a:lnTo>
                <a:lnTo>
                  <a:pt x="1252601" y="0"/>
                </a:lnTo>
                <a:lnTo>
                  <a:pt x="1359408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id="{16657922-6D09-7148-B854-8154010B96E2}"/>
              </a:ext>
            </a:extLst>
          </p:cNvPr>
          <p:cNvSpPr txBox="1"/>
          <p:nvPr/>
        </p:nvSpPr>
        <p:spPr>
          <a:xfrm>
            <a:off x="3138425" y="1124823"/>
            <a:ext cx="685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  <a:endParaRPr sz="1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id="{55FF8E47-B3D9-1946-9CD3-F7CAFD9CF4D7}"/>
              </a:ext>
            </a:extLst>
          </p:cNvPr>
          <p:cNvSpPr/>
          <p:nvPr/>
        </p:nvSpPr>
        <p:spPr>
          <a:xfrm>
            <a:off x="1551432" y="106272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1253998" y="0"/>
                </a:moveTo>
                <a:lnTo>
                  <a:pt x="106934" y="0"/>
                </a:lnTo>
                <a:lnTo>
                  <a:pt x="0" y="341375"/>
                </a:lnTo>
                <a:lnTo>
                  <a:pt x="1360932" y="341375"/>
                </a:lnTo>
                <a:lnTo>
                  <a:pt x="12539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BA697F4A-AF40-114F-A8BE-3CB979C2A70E}"/>
              </a:ext>
            </a:extLst>
          </p:cNvPr>
          <p:cNvSpPr/>
          <p:nvPr/>
        </p:nvSpPr>
        <p:spPr>
          <a:xfrm>
            <a:off x="1551432" y="106272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0" y="341375"/>
                </a:moveTo>
                <a:lnTo>
                  <a:pt x="106934" y="0"/>
                </a:lnTo>
                <a:lnTo>
                  <a:pt x="1253998" y="0"/>
                </a:lnTo>
                <a:lnTo>
                  <a:pt x="1360932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object 54">
            <a:extLst>
              <a:ext uri="{FF2B5EF4-FFF2-40B4-BE49-F238E27FC236}">
                <a16:creationId xmlns:a16="http://schemas.microsoft.com/office/drawing/2014/main" id="{EF5D42C3-499A-8040-8C51-50524A73E86B}"/>
              </a:ext>
            </a:extLst>
          </p:cNvPr>
          <p:cNvSpPr txBox="1"/>
          <p:nvPr/>
        </p:nvSpPr>
        <p:spPr>
          <a:xfrm>
            <a:off x="1887221" y="1124823"/>
            <a:ext cx="687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105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2</a:t>
            </a:r>
            <a:endParaRPr sz="100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60FB90AA-0514-F843-8F6E-BDA3FA75F464}"/>
              </a:ext>
            </a:extLst>
          </p:cNvPr>
          <p:cNvSpPr/>
          <p:nvPr/>
        </p:nvSpPr>
        <p:spPr>
          <a:xfrm>
            <a:off x="304800" y="106272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1249806" y="0"/>
                </a:moveTo>
                <a:lnTo>
                  <a:pt x="106565" y="0"/>
                </a:lnTo>
                <a:lnTo>
                  <a:pt x="0" y="341375"/>
                </a:lnTo>
                <a:lnTo>
                  <a:pt x="1356360" y="341375"/>
                </a:lnTo>
                <a:lnTo>
                  <a:pt x="12498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2CB06BCD-E796-FF4D-9186-50292267A229}"/>
              </a:ext>
            </a:extLst>
          </p:cNvPr>
          <p:cNvSpPr/>
          <p:nvPr/>
        </p:nvSpPr>
        <p:spPr>
          <a:xfrm>
            <a:off x="304800" y="106272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0" y="341375"/>
                </a:moveTo>
                <a:lnTo>
                  <a:pt x="106565" y="0"/>
                </a:lnTo>
                <a:lnTo>
                  <a:pt x="1249806" y="0"/>
                </a:lnTo>
                <a:lnTo>
                  <a:pt x="1356360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2B24D882-4EEF-D444-9223-2CBD98F6750B}"/>
              </a:ext>
            </a:extLst>
          </p:cNvPr>
          <p:cNvSpPr txBox="1"/>
          <p:nvPr/>
        </p:nvSpPr>
        <p:spPr>
          <a:xfrm>
            <a:off x="638506" y="1124823"/>
            <a:ext cx="685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1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FF0F399C-F645-904D-B997-BA564C8EA0DA}"/>
              </a:ext>
            </a:extLst>
          </p:cNvPr>
          <p:cNvSpPr txBox="1"/>
          <p:nvPr/>
        </p:nvSpPr>
        <p:spPr>
          <a:xfrm>
            <a:off x="5547515" y="1792605"/>
            <a:ext cx="174370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Selected key</a:t>
            </a:r>
            <a:r>
              <a:rPr sz="10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93915284-D471-3A40-8494-564FB520DDD1}"/>
              </a:ext>
            </a:extLst>
          </p:cNvPr>
          <p:cNvSpPr txBox="1"/>
          <p:nvPr/>
        </p:nvSpPr>
        <p:spPr>
          <a:xfrm>
            <a:off x="359574" y="1793915"/>
            <a:ext cx="17627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b="1" spc="-105" dirty="0">
                <a:latin typeface="Poppins" pitchFamily="2" charset="77"/>
                <a:cs typeface="Poppins" pitchFamily="2" charset="77"/>
              </a:rPr>
              <a:t>Key 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indicators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3" name="object 60">
            <a:extLst>
              <a:ext uri="{FF2B5EF4-FFF2-40B4-BE49-F238E27FC236}">
                <a16:creationId xmlns:a16="http://schemas.microsoft.com/office/drawing/2014/main" id="{E95C0759-FD4D-1949-A035-F9F135E108D8}"/>
              </a:ext>
            </a:extLst>
          </p:cNvPr>
          <p:cNvSpPr txBox="1"/>
          <p:nvPr/>
        </p:nvSpPr>
        <p:spPr>
          <a:xfrm>
            <a:off x="8146746" y="1535546"/>
            <a:ext cx="200502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Not started / </a:t>
            </a:r>
            <a:r>
              <a:rPr sz="1000" spc="-10" dirty="0">
                <a:latin typeface="Poppins" pitchFamily="2" charset="77"/>
                <a:cs typeface="Poppins" pitchFamily="2" charset="77"/>
              </a:rPr>
              <a:t>Behind</a:t>
            </a:r>
            <a:r>
              <a:rPr sz="1000" spc="-5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schedule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96A8AFB1-AACB-4B40-AAFA-DC7E4577939E}"/>
              </a:ext>
            </a:extLst>
          </p:cNvPr>
          <p:cNvSpPr/>
          <p:nvPr/>
        </p:nvSpPr>
        <p:spPr>
          <a:xfrm>
            <a:off x="7921971" y="1542408"/>
            <a:ext cx="18413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object 62">
            <a:extLst>
              <a:ext uri="{FF2B5EF4-FFF2-40B4-BE49-F238E27FC236}">
                <a16:creationId xmlns:a16="http://schemas.microsoft.com/office/drawing/2014/main" id="{46F47F79-134A-514C-858D-6AE292250CA7}"/>
              </a:ext>
            </a:extLst>
          </p:cNvPr>
          <p:cNvSpPr txBox="1"/>
          <p:nvPr/>
        </p:nvSpPr>
        <p:spPr>
          <a:xfrm>
            <a:off x="5733046" y="1535546"/>
            <a:ext cx="147655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On track /</a:t>
            </a:r>
            <a:r>
              <a:rPr sz="1000" spc="-7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Completed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object 63">
            <a:extLst>
              <a:ext uri="{FF2B5EF4-FFF2-40B4-BE49-F238E27FC236}">
                <a16:creationId xmlns:a16="http://schemas.microsoft.com/office/drawing/2014/main" id="{339B56E1-17CD-F942-954F-664BC781798D}"/>
              </a:ext>
            </a:extLst>
          </p:cNvPr>
          <p:cNvSpPr/>
          <p:nvPr/>
        </p:nvSpPr>
        <p:spPr>
          <a:xfrm>
            <a:off x="5549786" y="1536872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7" name="object 64">
            <a:extLst>
              <a:ext uri="{FF2B5EF4-FFF2-40B4-BE49-F238E27FC236}">
                <a16:creationId xmlns:a16="http://schemas.microsoft.com/office/drawing/2014/main" id="{51E6D4AD-8C67-2243-ABC7-08AFC5F3F5E3}"/>
              </a:ext>
            </a:extLst>
          </p:cNvPr>
          <p:cNvSpPr txBox="1"/>
          <p:nvPr/>
        </p:nvSpPr>
        <p:spPr>
          <a:xfrm>
            <a:off x="7433879" y="1528235"/>
            <a:ext cx="376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At</a:t>
            </a:r>
            <a:r>
              <a:rPr sz="1000" spc="-9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risk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8" name="object 65">
            <a:extLst>
              <a:ext uri="{FF2B5EF4-FFF2-40B4-BE49-F238E27FC236}">
                <a16:creationId xmlns:a16="http://schemas.microsoft.com/office/drawing/2014/main" id="{8623B18F-0BC2-9447-B398-94E614E45BEC}"/>
              </a:ext>
            </a:extLst>
          </p:cNvPr>
          <p:cNvSpPr/>
          <p:nvPr/>
        </p:nvSpPr>
        <p:spPr>
          <a:xfrm>
            <a:off x="7249982" y="1543347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9" name="object 66">
            <a:extLst>
              <a:ext uri="{FF2B5EF4-FFF2-40B4-BE49-F238E27FC236}">
                <a16:creationId xmlns:a16="http://schemas.microsoft.com/office/drawing/2014/main" id="{34745F59-F5D5-AC44-8DC6-00860757E234}"/>
              </a:ext>
            </a:extLst>
          </p:cNvPr>
          <p:cNvSpPr txBox="1"/>
          <p:nvPr/>
        </p:nvSpPr>
        <p:spPr>
          <a:xfrm>
            <a:off x="3976414" y="2149367"/>
            <a:ext cx="55255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b="1" dirty="0">
                <a:latin typeface="Poppins" pitchFamily="2" charset="77"/>
                <a:cs typeface="Poppins" pitchFamily="2" charset="77"/>
              </a:rPr>
              <a:t>Q2,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202</a:t>
            </a:r>
            <a:r>
              <a:rPr lang="en-US" sz="1000" b="1" dirty="0">
                <a:latin typeface="Poppins" pitchFamily="2" charset="77"/>
                <a:cs typeface="Poppins" pitchFamily="2" charset="77"/>
              </a:rPr>
              <a:t>1</a:t>
            </a:r>
            <a:endParaRPr lang="en-US"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lang="en-US" sz="1000" b="1" spc="-35" dirty="0">
                <a:latin typeface="Poppins" pitchFamily="2" charset="77"/>
                <a:cs typeface="Poppins" pitchFamily="2" charset="77"/>
              </a:rPr>
              <a:t>A</a:t>
            </a:r>
            <a:r>
              <a:rPr lang="en-US" sz="1000" b="1" dirty="0">
                <a:latin typeface="Poppins" pitchFamily="2" charset="77"/>
                <a:cs typeface="Poppins" pitchFamily="2" charset="77"/>
              </a:rPr>
              <a:t>ctua</a:t>
            </a: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l</a:t>
            </a:r>
            <a:r>
              <a:rPr lang="en-US" sz="1000" b="1" dirty="0">
                <a:latin typeface="Poppins" pitchFamily="2" charset="77"/>
                <a:cs typeface="Poppins" pitchFamily="2" charset="77"/>
              </a:rPr>
              <a:t>s</a:t>
            </a:r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0" name="object 67">
            <a:extLst>
              <a:ext uri="{FF2B5EF4-FFF2-40B4-BE49-F238E27FC236}">
                <a16:creationId xmlns:a16="http://schemas.microsoft.com/office/drawing/2014/main" id="{52B74EB4-E6D0-9549-A5F3-DC9C4FF3E074}"/>
              </a:ext>
            </a:extLst>
          </p:cNvPr>
          <p:cNvSpPr txBox="1"/>
          <p:nvPr/>
        </p:nvSpPr>
        <p:spPr>
          <a:xfrm>
            <a:off x="4659948" y="2148126"/>
            <a:ext cx="5730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2023</a:t>
            </a:r>
            <a:endParaRPr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Poppins" pitchFamily="2" charset="77"/>
                <a:cs typeface="Poppins" pitchFamily="2" charset="77"/>
              </a:rPr>
              <a:t>Targets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1" name="object 68">
            <a:extLst>
              <a:ext uri="{FF2B5EF4-FFF2-40B4-BE49-F238E27FC236}">
                <a16:creationId xmlns:a16="http://schemas.microsoft.com/office/drawing/2014/main" id="{33C136E1-CEC9-5A40-8F73-DDB3595A1EA5}"/>
              </a:ext>
            </a:extLst>
          </p:cNvPr>
          <p:cNvSpPr txBox="1"/>
          <p:nvPr/>
        </p:nvSpPr>
        <p:spPr>
          <a:xfrm>
            <a:off x="2596094" y="2138738"/>
            <a:ext cx="5765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2019</a:t>
            </a:r>
            <a:endParaRPr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Poppins" pitchFamily="2" charset="77"/>
                <a:cs typeface="Poppins" pitchFamily="2" charset="77"/>
              </a:rPr>
              <a:t>Basel</a:t>
            </a:r>
            <a:r>
              <a:rPr sz="10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ne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2" name="object 69">
            <a:extLst>
              <a:ext uri="{FF2B5EF4-FFF2-40B4-BE49-F238E27FC236}">
                <a16:creationId xmlns:a16="http://schemas.microsoft.com/office/drawing/2014/main" id="{D246DFC7-343A-4640-B0A0-3A88EA707073}"/>
              </a:ext>
            </a:extLst>
          </p:cNvPr>
          <p:cNvSpPr/>
          <p:nvPr/>
        </p:nvSpPr>
        <p:spPr>
          <a:xfrm>
            <a:off x="418338" y="2535665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10">
                <a:moveTo>
                  <a:pt x="0" y="0"/>
                </a:moveTo>
                <a:lnTo>
                  <a:pt x="18196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3" name="object 70">
            <a:extLst>
              <a:ext uri="{FF2B5EF4-FFF2-40B4-BE49-F238E27FC236}">
                <a16:creationId xmlns:a16="http://schemas.microsoft.com/office/drawing/2014/main" id="{7A9B562D-FD73-094B-97E2-1837AE23CA3D}"/>
              </a:ext>
            </a:extLst>
          </p:cNvPr>
          <p:cNvSpPr/>
          <p:nvPr/>
        </p:nvSpPr>
        <p:spPr>
          <a:xfrm flipV="1">
            <a:off x="2574292" y="2569888"/>
            <a:ext cx="2676220" cy="45719"/>
          </a:xfrm>
          <a:custGeom>
            <a:avLst/>
            <a:gdLst/>
            <a:ahLst/>
            <a:cxnLst/>
            <a:rect l="l" t="t" r="r" b="b"/>
            <a:pathLst>
              <a:path w="2478404">
                <a:moveTo>
                  <a:pt x="0" y="0"/>
                </a:moveTo>
                <a:lnTo>
                  <a:pt x="24780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4" name="object 71">
            <a:extLst>
              <a:ext uri="{FF2B5EF4-FFF2-40B4-BE49-F238E27FC236}">
                <a16:creationId xmlns:a16="http://schemas.microsoft.com/office/drawing/2014/main" id="{E371AE5F-93BB-0B4E-ABE3-129EF24D4B96}"/>
              </a:ext>
            </a:extLst>
          </p:cNvPr>
          <p:cNvSpPr txBox="1"/>
          <p:nvPr/>
        </p:nvSpPr>
        <p:spPr>
          <a:xfrm>
            <a:off x="5563609" y="2290037"/>
            <a:ext cx="114808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6" name="object 73">
            <a:extLst>
              <a:ext uri="{FF2B5EF4-FFF2-40B4-BE49-F238E27FC236}">
                <a16:creationId xmlns:a16="http://schemas.microsoft.com/office/drawing/2014/main" id="{520B8DDB-7D8A-6D4E-92DB-AA5557BCA2E3}"/>
              </a:ext>
            </a:extLst>
          </p:cNvPr>
          <p:cNvSpPr txBox="1"/>
          <p:nvPr/>
        </p:nvSpPr>
        <p:spPr>
          <a:xfrm>
            <a:off x="7267829" y="2278586"/>
            <a:ext cx="6070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Progress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object 74">
            <a:extLst>
              <a:ext uri="{FF2B5EF4-FFF2-40B4-BE49-F238E27FC236}">
                <a16:creationId xmlns:a16="http://schemas.microsoft.com/office/drawing/2014/main" id="{0EC2ACFD-58FC-454E-8E65-4E3BAE5D40A3}"/>
              </a:ext>
            </a:extLst>
          </p:cNvPr>
          <p:cNvSpPr/>
          <p:nvPr/>
        </p:nvSpPr>
        <p:spPr>
          <a:xfrm>
            <a:off x="5561839" y="2535665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object 75">
            <a:extLst>
              <a:ext uri="{FF2B5EF4-FFF2-40B4-BE49-F238E27FC236}">
                <a16:creationId xmlns:a16="http://schemas.microsoft.com/office/drawing/2014/main" id="{D2DE908D-8A08-8147-B648-BCE69D8ADD4F}"/>
              </a:ext>
            </a:extLst>
          </p:cNvPr>
          <p:cNvSpPr/>
          <p:nvPr/>
        </p:nvSpPr>
        <p:spPr>
          <a:xfrm>
            <a:off x="412242" y="2012933"/>
            <a:ext cx="4711065" cy="0"/>
          </a:xfrm>
          <a:custGeom>
            <a:avLst/>
            <a:gdLst/>
            <a:ahLst/>
            <a:cxnLst/>
            <a:rect l="l" t="t" r="r" b="b"/>
            <a:pathLst>
              <a:path w="4711065">
                <a:moveTo>
                  <a:pt x="0" y="0"/>
                </a:moveTo>
                <a:lnTo>
                  <a:pt x="4710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9" name="object 76">
            <a:extLst>
              <a:ext uri="{FF2B5EF4-FFF2-40B4-BE49-F238E27FC236}">
                <a16:creationId xmlns:a16="http://schemas.microsoft.com/office/drawing/2014/main" id="{C4B5A437-FDAE-A948-A81A-E126609929C0}"/>
              </a:ext>
            </a:extLst>
          </p:cNvPr>
          <p:cNvSpPr/>
          <p:nvPr/>
        </p:nvSpPr>
        <p:spPr>
          <a:xfrm>
            <a:off x="5561839" y="2012933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0" name="object 77">
            <a:extLst>
              <a:ext uri="{FF2B5EF4-FFF2-40B4-BE49-F238E27FC236}">
                <a16:creationId xmlns:a16="http://schemas.microsoft.com/office/drawing/2014/main" id="{BB95A804-4656-BC40-A05F-85E0DE3BBB90}"/>
              </a:ext>
            </a:extLst>
          </p:cNvPr>
          <p:cNvSpPr/>
          <p:nvPr/>
        </p:nvSpPr>
        <p:spPr>
          <a:xfrm>
            <a:off x="304800" y="1394951"/>
            <a:ext cx="11314430" cy="5044440"/>
          </a:xfrm>
          <a:custGeom>
            <a:avLst/>
            <a:gdLst/>
            <a:ahLst/>
            <a:cxnLst/>
            <a:rect l="l" t="t" r="r" b="b"/>
            <a:pathLst>
              <a:path w="11314430" h="5044440">
                <a:moveTo>
                  <a:pt x="0" y="5044440"/>
                </a:moveTo>
                <a:lnTo>
                  <a:pt x="11314176" y="5044440"/>
                </a:lnTo>
                <a:lnTo>
                  <a:pt x="11314176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ln w="19812">
            <a:solidFill>
              <a:srgbClr val="3D501F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1" name="object 78">
            <a:extLst>
              <a:ext uri="{FF2B5EF4-FFF2-40B4-BE49-F238E27FC236}">
                <a16:creationId xmlns:a16="http://schemas.microsoft.com/office/drawing/2014/main" id="{50371E34-4FB2-6344-9124-D2FF427B3CE9}"/>
              </a:ext>
            </a:extLst>
          </p:cNvPr>
          <p:cNvSpPr txBox="1"/>
          <p:nvPr/>
        </p:nvSpPr>
        <p:spPr>
          <a:xfrm>
            <a:off x="406248" y="2289539"/>
            <a:ext cx="918057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nd</a:t>
            </a:r>
            <a:r>
              <a:rPr sz="10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FA9F2A5E-EECC-A94C-8845-6AE140DBBFAC}"/>
              </a:ext>
            </a:extLst>
          </p:cNvPr>
          <p:cNvSpPr/>
          <p:nvPr/>
        </p:nvSpPr>
        <p:spPr>
          <a:xfrm>
            <a:off x="5357622" y="2246105"/>
            <a:ext cx="0" cy="4017645"/>
          </a:xfrm>
          <a:custGeom>
            <a:avLst/>
            <a:gdLst/>
            <a:ahLst/>
            <a:cxnLst/>
            <a:rect l="l" t="t" r="r" b="b"/>
            <a:pathLst>
              <a:path h="4017645">
                <a:moveTo>
                  <a:pt x="0" y="0"/>
                </a:moveTo>
                <a:lnTo>
                  <a:pt x="0" y="401726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3" name="object 80">
            <a:extLst>
              <a:ext uri="{FF2B5EF4-FFF2-40B4-BE49-F238E27FC236}">
                <a16:creationId xmlns:a16="http://schemas.microsoft.com/office/drawing/2014/main" id="{27906764-8433-5E4A-BB22-EBD19EB6321E}"/>
              </a:ext>
            </a:extLst>
          </p:cNvPr>
          <p:cNvSpPr/>
          <p:nvPr/>
        </p:nvSpPr>
        <p:spPr>
          <a:xfrm>
            <a:off x="5194555" y="1863582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91059" y="0"/>
                </a:moveTo>
                <a:lnTo>
                  <a:pt x="0" y="0"/>
                </a:lnTo>
                <a:lnTo>
                  <a:pt x="87249" y="137159"/>
                </a:lnTo>
                <a:lnTo>
                  <a:pt x="0" y="274319"/>
                </a:lnTo>
                <a:lnTo>
                  <a:pt x="91059" y="274319"/>
                </a:lnTo>
                <a:lnTo>
                  <a:pt x="178308" y="137159"/>
                </a:lnTo>
                <a:lnTo>
                  <a:pt x="91059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4" name="object 81">
            <a:extLst>
              <a:ext uri="{FF2B5EF4-FFF2-40B4-BE49-F238E27FC236}">
                <a16:creationId xmlns:a16="http://schemas.microsoft.com/office/drawing/2014/main" id="{A44C5C83-C59F-6B48-8F6E-143A18E2168C}"/>
              </a:ext>
            </a:extLst>
          </p:cNvPr>
          <p:cNvSpPr/>
          <p:nvPr/>
        </p:nvSpPr>
        <p:spPr>
          <a:xfrm>
            <a:off x="5308855" y="1828530"/>
            <a:ext cx="222885" cy="344805"/>
          </a:xfrm>
          <a:custGeom>
            <a:avLst/>
            <a:gdLst/>
            <a:ahLst/>
            <a:cxnLst/>
            <a:rect l="l" t="t" r="r" b="b"/>
            <a:pathLst>
              <a:path w="222885" h="344805">
                <a:moveTo>
                  <a:pt x="113664" y="0"/>
                </a:moveTo>
                <a:lnTo>
                  <a:pt x="0" y="0"/>
                </a:lnTo>
                <a:lnTo>
                  <a:pt x="108838" y="172212"/>
                </a:lnTo>
                <a:lnTo>
                  <a:pt x="0" y="344424"/>
                </a:lnTo>
                <a:lnTo>
                  <a:pt x="113664" y="344424"/>
                </a:lnTo>
                <a:lnTo>
                  <a:pt x="222503" y="172212"/>
                </a:lnTo>
                <a:lnTo>
                  <a:pt x="113664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BD0D23-28A0-F34A-B151-EF40D6EFD2AA}"/>
              </a:ext>
            </a:extLst>
          </p:cNvPr>
          <p:cNvSpPr txBox="1"/>
          <p:nvPr/>
        </p:nvSpPr>
        <p:spPr>
          <a:xfrm>
            <a:off x="291791" y="549785"/>
            <a:ext cx="34115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Priority 3 Scorecard</a:t>
            </a:r>
          </a:p>
        </p:txBody>
      </p:sp>
      <p:sp>
        <p:nvSpPr>
          <p:cNvPr id="104" name="object 73">
            <a:extLst>
              <a:ext uri="{FF2B5EF4-FFF2-40B4-BE49-F238E27FC236}">
                <a16:creationId xmlns:a16="http://schemas.microsoft.com/office/drawing/2014/main" id="{77254D52-3E70-DD44-BB3C-138686B260F2}"/>
              </a:ext>
            </a:extLst>
          </p:cNvPr>
          <p:cNvSpPr txBox="1"/>
          <p:nvPr/>
        </p:nvSpPr>
        <p:spPr>
          <a:xfrm>
            <a:off x="8847870" y="2299359"/>
            <a:ext cx="660853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b="1" dirty="0">
                <a:latin typeface="Poppins" pitchFamily="2" charset="77"/>
                <a:cs typeface="Poppins" pitchFamily="2" charset="77"/>
              </a:rPr>
              <a:t>Rationale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5" name="object 60">
            <a:extLst>
              <a:ext uri="{FF2B5EF4-FFF2-40B4-BE49-F238E27FC236}">
                <a16:creationId xmlns:a16="http://schemas.microsoft.com/office/drawing/2014/main" id="{21E19836-569A-3A44-95E9-4820E923D5F3}"/>
              </a:ext>
            </a:extLst>
          </p:cNvPr>
          <p:cNvSpPr txBox="1"/>
          <p:nvPr/>
        </p:nvSpPr>
        <p:spPr>
          <a:xfrm>
            <a:off x="5616321" y="3274605"/>
            <a:ext cx="150431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Eradicate </a:t>
            </a:r>
            <a:r>
              <a:rPr lang="en-US" sz="900" b="1" spc="-5" dirty="0">
                <a:latin typeface="Poppins" pitchFamily="2" charset="77"/>
                <a:cs typeface="Poppins" pitchFamily="2" charset="77"/>
              </a:rPr>
              <a:t>smuggling of PMS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 across Nigerian borders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object 61">
            <a:extLst>
              <a:ext uri="{FF2B5EF4-FFF2-40B4-BE49-F238E27FC236}">
                <a16:creationId xmlns:a16="http://schemas.microsoft.com/office/drawing/2014/main" id="{45235714-B87C-EC49-9AD3-1CE37CB61B5B}"/>
              </a:ext>
            </a:extLst>
          </p:cNvPr>
          <p:cNvSpPr txBox="1"/>
          <p:nvPr/>
        </p:nvSpPr>
        <p:spPr>
          <a:xfrm>
            <a:off x="5616321" y="2651886"/>
            <a:ext cx="15024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Poppins" pitchFamily="2" charset="77"/>
                <a:cs typeface="Poppins" pitchFamily="2" charset="77"/>
              </a:rPr>
              <a:t>Increase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crude oil  production 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to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3</a:t>
            </a:r>
            <a:r>
              <a:rPr sz="900" b="1" spc="-80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Million  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bpd (crude oil </a:t>
            </a:r>
            <a:r>
              <a:rPr sz="900" dirty="0">
                <a:latin typeface="Poppins" pitchFamily="2" charset="77"/>
                <a:cs typeface="Poppins" pitchFamily="2" charset="77"/>
              </a:rPr>
              <a:t>+  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condensate)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7" name="object 62">
            <a:extLst>
              <a:ext uri="{FF2B5EF4-FFF2-40B4-BE49-F238E27FC236}">
                <a16:creationId xmlns:a16="http://schemas.microsoft.com/office/drawing/2014/main" id="{26CEC937-3D12-894A-907C-5B36DADDEBAA}"/>
              </a:ext>
            </a:extLst>
          </p:cNvPr>
          <p:cNvSpPr txBox="1"/>
          <p:nvPr/>
        </p:nvSpPr>
        <p:spPr>
          <a:xfrm>
            <a:off x="5616321" y="3965516"/>
            <a:ext cx="162623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Poppins" pitchFamily="2" charset="77"/>
                <a:cs typeface="Poppins" pitchFamily="2" charset="77"/>
              </a:rPr>
              <a:t>Implement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the Siemens  Grid and Distribution  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Enhancement</a:t>
            </a:r>
            <a:r>
              <a:rPr sz="900" spc="-75" dirty="0">
                <a:latin typeface="Poppins" pitchFamily="2" charset="77"/>
                <a:cs typeface="Poppins" pitchFamily="2" charset="77"/>
              </a:rPr>
              <a:t> </a:t>
            </a:r>
            <a:r>
              <a:rPr sz="900" dirty="0">
                <a:latin typeface="Poppins" pitchFamily="2" charset="77"/>
                <a:cs typeface="Poppins" pitchFamily="2" charset="77"/>
              </a:rPr>
              <a:t>Project</a:t>
            </a:r>
          </a:p>
        </p:txBody>
      </p:sp>
      <p:sp>
        <p:nvSpPr>
          <p:cNvPr id="88" name="object 63">
            <a:extLst>
              <a:ext uri="{FF2B5EF4-FFF2-40B4-BE49-F238E27FC236}">
                <a16:creationId xmlns:a16="http://schemas.microsoft.com/office/drawing/2014/main" id="{34B563F8-EB70-B645-ADE3-2E8AD7B347E7}"/>
              </a:ext>
            </a:extLst>
          </p:cNvPr>
          <p:cNvSpPr txBox="1"/>
          <p:nvPr/>
        </p:nvSpPr>
        <p:spPr>
          <a:xfrm>
            <a:off x="5616321" y="4638488"/>
            <a:ext cx="156083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Increase </a:t>
            </a:r>
            <a:r>
              <a:rPr lang="en-US" sz="900" b="1" spc="-5" dirty="0">
                <a:latin typeface="Poppins" pitchFamily="2" charset="77"/>
                <a:cs typeface="Poppins" pitchFamily="2" charset="77"/>
              </a:rPr>
              <a:t>Generation Capacity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by at least 1,000MW Annually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0" name="object 64">
            <a:extLst>
              <a:ext uri="{FF2B5EF4-FFF2-40B4-BE49-F238E27FC236}">
                <a16:creationId xmlns:a16="http://schemas.microsoft.com/office/drawing/2014/main" id="{515D4EF9-DEA5-854B-92E0-5F3E3D72B714}"/>
              </a:ext>
            </a:extLst>
          </p:cNvPr>
          <p:cNvSpPr txBox="1"/>
          <p:nvPr/>
        </p:nvSpPr>
        <p:spPr>
          <a:xfrm>
            <a:off x="7895653" y="3276600"/>
            <a:ext cx="36722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While the number of PMS trucks equalized increased and number of Diverted Trucked Out decreased by over 100%, the volume of PMS consumed has increased. So is the amount of subsidy paid by the government on the increase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1" name="object 66">
            <a:extLst>
              <a:ext uri="{FF2B5EF4-FFF2-40B4-BE49-F238E27FC236}">
                <a16:creationId xmlns:a16="http://schemas.microsoft.com/office/drawing/2014/main" id="{EBB4E939-05E2-784C-A7D1-97197132B8D3}"/>
              </a:ext>
            </a:extLst>
          </p:cNvPr>
          <p:cNvSpPr txBox="1"/>
          <p:nvPr/>
        </p:nvSpPr>
        <p:spPr>
          <a:xfrm>
            <a:off x="7909941" y="2591605"/>
            <a:ext cx="36436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16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Poppins" pitchFamily="2" charset="77"/>
                <a:cs typeface="Poppins" pitchFamily="2" charset="77"/>
              </a:rPr>
              <a:t>Current productivity is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1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.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86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 </a:t>
            </a:r>
            <a:r>
              <a:rPr sz="900" spc="-5" dirty="0" err="1">
                <a:latin typeface="Poppins" pitchFamily="2" charset="77"/>
                <a:cs typeface="Poppins" pitchFamily="2" charset="77"/>
              </a:rPr>
              <a:t>mbpd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, an increase from the current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OPEC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quota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of 1.4 </a:t>
            </a:r>
            <a:r>
              <a:rPr lang="en-US" sz="900" dirty="0" err="1">
                <a:latin typeface="Poppins" pitchFamily="2" charset="77"/>
                <a:cs typeface="Poppins" pitchFamily="2" charset="77"/>
              </a:rPr>
              <a:t>mbpd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. Without an increase in the current OPEC quota, this deliverable is at risk of achieving the target 3 mbpd , even with 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the Marginal Field bid</a:t>
            </a:r>
            <a:r>
              <a:rPr sz="900" spc="5" dirty="0">
                <a:latin typeface="Poppins" pitchFamily="2" charset="77"/>
                <a:cs typeface="Poppins" pitchFamily="2" charset="77"/>
              </a:rPr>
              <a:t> 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rounds.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2" name="object 68">
            <a:extLst>
              <a:ext uri="{FF2B5EF4-FFF2-40B4-BE49-F238E27FC236}">
                <a16:creationId xmlns:a16="http://schemas.microsoft.com/office/drawing/2014/main" id="{A599754B-27DD-C24F-AB26-3DC13D191CC4}"/>
              </a:ext>
            </a:extLst>
          </p:cNvPr>
          <p:cNvSpPr txBox="1"/>
          <p:nvPr/>
        </p:nvSpPr>
        <p:spPr>
          <a:xfrm>
            <a:off x="7917560" y="3965516"/>
            <a:ext cx="36283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Information on the exact status of 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execution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was not accessible. It is therefore difficult to know whether the project is on track, at risk of non-execution or would require external support to overcome challenges.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 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4" name="object 69">
            <a:extLst>
              <a:ext uri="{FF2B5EF4-FFF2-40B4-BE49-F238E27FC236}">
                <a16:creationId xmlns:a16="http://schemas.microsoft.com/office/drawing/2014/main" id="{B5CBD373-32FC-6947-930A-94F49946F513}"/>
              </a:ext>
            </a:extLst>
          </p:cNvPr>
          <p:cNvSpPr/>
          <p:nvPr/>
        </p:nvSpPr>
        <p:spPr>
          <a:xfrm>
            <a:off x="7413240" y="3981518"/>
            <a:ext cx="233679" cy="236220"/>
          </a:xfrm>
          <a:custGeom>
            <a:avLst/>
            <a:gdLst/>
            <a:ahLst/>
            <a:cxnLst/>
            <a:rect l="l" t="t" r="r" b="b"/>
            <a:pathLst>
              <a:path w="233679" h="236220">
                <a:moveTo>
                  <a:pt x="116585" y="0"/>
                </a:moveTo>
                <a:lnTo>
                  <a:pt x="71205" y="9274"/>
                </a:lnTo>
                <a:lnTo>
                  <a:pt x="34147" y="34575"/>
                </a:lnTo>
                <a:lnTo>
                  <a:pt x="9161" y="72116"/>
                </a:lnTo>
                <a:lnTo>
                  <a:pt x="0" y="118109"/>
                </a:lnTo>
                <a:lnTo>
                  <a:pt x="9161" y="164103"/>
                </a:lnTo>
                <a:lnTo>
                  <a:pt x="34147" y="201644"/>
                </a:lnTo>
                <a:lnTo>
                  <a:pt x="71205" y="226945"/>
                </a:lnTo>
                <a:lnTo>
                  <a:pt x="116585" y="236219"/>
                </a:lnTo>
                <a:lnTo>
                  <a:pt x="161966" y="226945"/>
                </a:lnTo>
                <a:lnTo>
                  <a:pt x="199024" y="201644"/>
                </a:lnTo>
                <a:lnTo>
                  <a:pt x="224010" y="164103"/>
                </a:lnTo>
                <a:lnTo>
                  <a:pt x="233172" y="118109"/>
                </a:lnTo>
                <a:lnTo>
                  <a:pt x="224010" y="72116"/>
                </a:lnTo>
                <a:lnTo>
                  <a:pt x="199024" y="34575"/>
                </a:lnTo>
                <a:lnTo>
                  <a:pt x="161966" y="9274"/>
                </a:lnTo>
                <a:lnTo>
                  <a:pt x="1165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5" name="object 70">
            <a:extLst>
              <a:ext uri="{FF2B5EF4-FFF2-40B4-BE49-F238E27FC236}">
                <a16:creationId xmlns:a16="http://schemas.microsoft.com/office/drawing/2014/main" id="{956D02E8-665E-D242-B4F0-4748AD9A9268}"/>
              </a:ext>
            </a:extLst>
          </p:cNvPr>
          <p:cNvSpPr/>
          <p:nvPr/>
        </p:nvSpPr>
        <p:spPr>
          <a:xfrm>
            <a:off x="7413240" y="4653982"/>
            <a:ext cx="233679" cy="236220"/>
          </a:xfrm>
          <a:custGeom>
            <a:avLst/>
            <a:gdLst/>
            <a:ahLst/>
            <a:cxnLst/>
            <a:rect l="l" t="t" r="r" b="b"/>
            <a:pathLst>
              <a:path w="233679" h="236220">
                <a:moveTo>
                  <a:pt x="116585" y="0"/>
                </a:moveTo>
                <a:lnTo>
                  <a:pt x="71205" y="9274"/>
                </a:lnTo>
                <a:lnTo>
                  <a:pt x="34147" y="34575"/>
                </a:lnTo>
                <a:lnTo>
                  <a:pt x="9161" y="72116"/>
                </a:lnTo>
                <a:lnTo>
                  <a:pt x="0" y="118109"/>
                </a:lnTo>
                <a:lnTo>
                  <a:pt x="9161" y="164103"/>
                </a:lnTo>
                <a:lnTo>
                  <a:pt x="34147" y="201644"/>
                </a:lnTo>
                <a:lnTo>
                  <a:pt x="71205" y="226945"/>
                </a:lnTo>
                <a:lnTo>
                  <a:pt x="116585" y="236219"/>
                </a:lnTo>
                <a:lnTo>
                  <a:pt x="161966" y="226945"/>
                </a:lnTo>
                <a:lnTo>
                  <a:pt x="199024" y="201644"/>
                </a:lnTo>
                <a:lnTo>
                  <a:pt x="224010" y="164103"/>
                </a:lnTo>
                <a:lnTo>
                  <a:pt x="233172" y="118109"/>
                </a:lnTo>
                <a:lnTo>
                  <a:pt x="224010" y="72116"/>
                </a:lnTo>
                <a:lnTo>
                  <a:pt x="199024" y="34575"/>
                </a:lnTo>
                <a:lnTo>
                  <a:pt x="161966" y="9274"/>
                </a:lnTo>
                <a:lnTo>
                  <a:pt x="1165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5" name="object 71">
            <a:extLst>
              <a:ext uri="{FF2B5EF4-FFF2-40B4-BE49-F238E27FC236}">
                <a16:creationId xmlns:a16="http://schemas.microsoft.com/office/drawing/2014/main" id="{E4C37518-EAC9-FF48-B84F-F64438710BE5}"/>
              </a:ext>
            </a:extLst>
          </p:cNvPr>
          <p:cNvSpPr txBox="1"/>
          <p:nvPr/>
        </p:nvSpPr>
        <p:spPr>
          <a:xfrm>
            <a:off x="7920735" y="4664841"/>
            <a:ext cx="362204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The delivery on this target is at </a:t>
            </a:r>
            <a:r>
              <a:rPr lang="en-US" sz="900" spc="-5">
                <a:latin typeface="Poppins" pitchFamily="2" charset="77"/>
                <a:cs typeface="Poppins" pitchFamily="2" charset="77"/>
              </a:rPr>
              <a:t>serious state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of non-execution, symptomatic of the existence of potential issues and would need assistance in the future</a:t>
            </a:r>
            <a:endParaRPr sz="900" spc="-5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6" name="object 72">
            <a:extLst>
              <a:ext uri="{FF2B5EF4-FFF2-40B4-BE49-F238E27FC236}">
                <a16:creationId xmlns:a16="http://schemas.microsoft.com/office/drawing/2014/main" id="{BEA10ABE-74FD-DF43-AB42-AC0076DB5374}"/>
              </a:ext>
            </a:extLst>
          </p:cNvPr>
          <p:cNvSpPr/>
          <p:nvPr/>
        </p:nvSpPr>
        <p:spPr>
          <a:xfrm>
            <a:off x="7413240" y="2668523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116585" y="0"/>
                </a:moveTo>
                <a:lnTo>
                  <a:pt x="71205" y="9227"/>
                </a:lnTo>
                <a:lnTo>
                  <a:pt x="34147" y="34385"/>
                </a:lnTo>
                <a:lnTo>
                  <a:pt x="9161" y="71687"/>
                </a:lnTo>
                <a:lnTo>
                  <a:pt x="0" y="117348"/>
                </a:lnTo>
                <a:lnTo>
                  <a:pt x="9161" y="163008"/>
                </a:lnTo>
                <a:lnTo>
                  <a:pt x="34147" y="200310"/>
                </a:lnTo>
                <a:lnTo>
                  <a:pt x="71205" y="225468"/>
                </a:lnTo>
                <a:lnTo>
                  <a:pt x="116585" y="234696"/>
                </a:lnTo>
                <a:lnTo>
                  <a:pt x="161966" y="225468"/>
                </a:lnTo>
                <a:lnTo>
                  <a:pt x="199024" y="200310"/>
                </a:lnTo>
                <a:lnTo>
                  <a:pt x="224010" y="163008"/>
                </a:lnTo>
                <a:lnTo>
                  <a:pt x="233172" y="117348"/>
                </a:lnTo>
                <a:lnTo>
                  <a:pt x="224010" y="71687"/>
                </a:lnTo>
                <a:lnTo>
                  <a:pt x="199024" y="34385"/>
                </a:lnTo>
                <a:lnTo>
                  <a:pt x="161966" y="9227"/>
                </a:lnTo>
                <a:lnTo>
                  <a:pt x="11658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73">
            <a:extLst>
              <a:ext uri="{FF2B5EF4-FFF2-40B4-BE49-F238E27FC236}">
                <a16:creationId xmlns:a16="http://schemas.microsoft.com/office/drawing/2014/main" id="{21CA770A-34CE-1141-8857-B12479C70A08}"/>
              </a:ext>
            </a:extLst>
          </p:cNvPr>
          <p:cNvSpPr/>
          <p:nvPr/>
        </p:nvSpPr>
        <p:spPr>
          <a:xfrm>
            <a:off x="7413240" y="3366514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116585" y="0"/>
                </a:moveTo>
                <a:lnTo>
                  <a:pt x="71205" y="9227"/>
                </a:lnTo>
                <a:lnTo>
                  <a:pt x="34147" y="34385"/>
                </a:lnTo>
                <a:lnTo>
                  <a:pt x="9161" y="71687"/>
                </a:lnTo>
                <a:lnTo>
                  <a:pt x="0" y="117348"/>
                </a:lnTo>
                <a:lnTo>
                  <a:pt x="9161" y="163008"/>
                </a:lnTo>
                <a:lnTo>
                  <a:pt x="34147" y="200310"/>
                </a:lnTo>
                <a:lnTo>
                  <a:pt x="71205" y="225468"/>
                </a:lnTo>
                <a:lnTo>
                  <a:pt x="116585" y="234695"/>
                </a:lnTo>
                <a:lnTo>
                  <a:pt x="161966" y="225468"/>
                </a:lnTo>
                <a:lnTo>
                  <a:pt x="199024" y="200310"/>
                </a:lnTo>
                <a:lnTo>
                  <a:pt x="224010" y="163008"/>
                </a:lnTo>
                <a:lnTo>
                  <a:pt x="233172" y="117348"/>
                </a:lnTo>
                <a:lnTo>
                  <a:pt x="224010" y="71687"/>
                </a:lnTo>
                <a:lnTo>
                  <a:pt x="199024" y="34385"/>
                </a:lnTo>
                <a:lnTo>
                  <a:pt x="161966" y="9227"/>
                </a:lnTo>
                <a:lnTo>
                  <a:pt x="11658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5">
            <a:extLst>
              <a:ext uri="{FF2B5EF4-FFF2-40B4-BE49-F238E27FC236}">
                <a16:creationId xmlns:a16="http://schemas.microsoft.com/office/drawing/2014/main" id="{38AE5815-04F2-E14B-93AC-23E5FACF9836}"/>
              </a:ext>
            </a:extLst>
          </p:cNvPr>
          <p:cNvSpPr txBox="1"/>
          <p:nvPr/>
        </p:nvSpPr>
        <p:spPr>
          <a:xfrm>
            <a:off x="3235981" y="2728796"/>
            <a:ext cx="4667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1.5</a:t>
            </a:r>
            <a:endParaRPr sz="1000" baseline="24305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AE3A3C2F-2B74-294A-A49E-FFF413821A58}"/>
              </a:ext>
            </a:extLst>
          </p:cNvPr>
          <p:cNvSpPr txBox="1"/>
          <p:nvPr/>
        </p:nvSpPr>
        <p:spPr>
          <a:xfrm>
            <a:off x="4823292" y="2728796"/>
            <a:ext cx="408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3</a:t>
            </a:r>
            <a:r>
              <a:rPr lang="en-US" sz="1000" spc="-5" dirty="0">
                <a:latin typeface="Poppins" pitchFamily="2" charset="77"/>
                <a:cs typeface="Poppins" pitchFamily="2" charset="77"/>
              </a:rPr>
              <a:t>.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00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object 17">
            <a:extLst>
              <a:ext uri="{FF2B5EF4-FFF2-40B4-BE49-F238E27FC236}">
                <a16:creationId xmlns:a16="http://schemas.microsoft.com/office/drawing/2014/main" id="{D222E3AC-631F-D241-9500-A803E4DF6988}"/>
              </a:ext>
            </a:extLst>
          </p:cNvPr>
          <p:cNvSpPr txBox="1"/>
          <p:nvPr/>
        </p:nvSpPr>
        <p:spPr>
          <a:xfrm>
            <a:off x="2586014" y="2728796"/>
            <a:ext cx="408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1.7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1" name="object 18">
            <a:extLst>
              <a:ext uri="{FF2B5EF4-FFF2-40B4-BE49-F238E27FC236}">
                <a16:creationId xmlns:a16="http://schemas.microsoft.com/office/drawing/2014/main" id="{E68F40FA-EFEA-1240-A604-C189C118582E}"/>
              </a:ext>
            </a:extLst>
          </p:cNvPr>
          <p:cNvSpPr txBox="1"/>
          <p:nvPr/>
        </p:nvSpPr>
        <p:spPr>
          <a:xfrm>
            <a:off x="433427" y="2717673"/>
            <a:ext cx="17519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000" b="1" spc="-5" dirty="0">
                <a:latin typeface="Poppins" pitchFamily="2" charset="77"/>
                <a:cs typeface="Poppins" pitchFamily="2" charset="77"/>
              </a:rPr>
              <a:t>Volume of crude oil production per day (</a:t>
            </a:r>
            <a:r>
              <a:rPr lang="en-US" sz="1000" b="1" spc="-5" dirty="0" err="1">
                <a:latin typeface="Poppins" pitchFamily="2" charset="77"/>
                <a:cs typeface="Poppins" pitchFamily="2" charset="77"/>
              </a:rPr>
              <a:t>mbpd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)</a:t>
            </a:r>
            <a:endParaRPr sz="1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2" name="object 19">
            <a:extLst>
              <a:ext uri="{FF2B5EF4-FFF2-40B4-BE49-F238E27FC236}">
                <a16:creationId xmlns:a16="http://schemas.microsoft.com/office/drawing/2014/main" id="{9C35848E-3299-434A-847C-9EB2DD795505}"/>
              </a:ext>
            </a:extLst>
          </p:cNvPr>
          <p:cNvSpPr txBox="1"/>
          <p:nvPr/>
        </p:nvSpPr>
        <p:spPr>
          <a:xfrm>
            <a:off x="3220741" y="3935063"/>
            <a:ext cx="4972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5,059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2500EC9A-E205-524D-918B-6A920708F18B}"/>
              </a:ext>
            </a:extLst>
          </p:cNvPr>
          <p:cNvSpPr txBox="1"/>
          <p:nvPr/>
        </p:nvSpPr>
        <p:spPr>
          <a:xfrm>
            <a:off x="4786145" y="3935063"/>
            <a:ext cx="4832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latin typeface="Poppins" pitchFamily="2" charset="77"/>
                <a:cs typeface="Poppins" pitchFamily="2" charset="77"/>
              </a:rPr>
              <a:t>1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1</a:t>
            </a:r>
            <a:r>
              <a:rPr sz="1000" dirty="0">
                <a:latin typeface="Poppins" pitchFamily="2" charset="77"/>
                <a:cs typeface="Poppins" pitchFamily="2" charset="77"/>
              </a:rPr>
              <a:t>,</a:t>
            </a:r>
            <a:r>
              <a:rPr sz="1000" spc="0" dirty="0">
                <a:latin typeface="Poppins" pitchFamily="2" charset="77"/>
                <a:cs typeface="Poppins" pitchFamily="2" charset="77"/>
              </a:rPr>
              <a:t>0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00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4" name="object 22">
            <a:extLst>
              <a:ext uri="{FF2B5EF4-FFF2-40B4-BE49-F238E27FC236}">
                <a16:creationId xmlns:a16="http://schemas.microsoft.com/office/drawing/2014/main" id="{5891A65C-4A23-314E-8C83-B57E21C450F4}"/>
              </a:ext>
            </a:extLst>
          </p:cNvPr>
          <p:cNvSpPr txBox="1"/>
          <p:nvPr/>
        </p:nvSpPr>
        <p:spPr>
          <a:xfrm>
            <a:off x="2541882" y="3935063"/>
            <a:ext cx="4972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8,100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5" name="object 23">
            <a:extLst>
              <a:ext uri="{FF2B5EF4-FFF2-40B4-BE49-F238E27FC236}">
                <a16:creationId xmlns:a16="http://schemas.microsoft.com/office/drawing/2014/main" id="{48599D1D-1F7A-0447-9375-97AC0F92D7EA}"/>
              </a:ext>
            </a:extLst>
          </p:cNvPr>
          <p:cNvSpPr txBox="1"/>
          <p:nvPr/>
        </p:nvSpPr>
        <p:spPr>
          <a:xfrm>
            <a:off x="433427" y="3923635"/>
            <a:ext cx="136144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Transmission and  distribution</a:t>
            </a:r>
            <a:r>
              <a:rPr sz="10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capacity  </a:t>
            </a:r>
            <a:r>
              <a:rPr sz="1000" b="1" spc="0" dirty="0">
                <a:latin typeface="Poppins" pitchFamily="2" charset="77"/>
                <a:cs typeface="Poppins" pitchFamily="2" charset="77"/>
              </a:rPr>
              <a:t>(MW)</a:t>
            </a:r>
            <a:endParaRPr sz="1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6" name="object 24">
            <a:extLst>
              <a:ext uri="{FF2B5EF4-FFF2-40B4-BE49-F238E27FC236}">
                <a16:creationId xmlns:a16="http://schemas.microsoft.com/office/drawing/2014/main" id="{2D306CF3-13E7-3848-8A30-3AD172488DE3}"/>
              </a:ext>
            </a:extLst>
          </p:cNvPr>
          <p:cNvSpPr txBox="1"/>
          <p:nvPr/>
        </p:nvSpPr>
        <p:spPr>
          <a:xfrm>
            <a:off x="3196992" y="4568308"/>
            <a:ext cx="5447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-742.4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7" name="object 25">
            <a:extLst>
              <a:ext uri="{FF2B5EF4-FFF2-40B4-BE49-F238E27FC236}">
                <a16:creationId xmlns:a16="http://schemas.microsoft.com/office/drawing/2014/main" id="{10B466B9-281A-1948-8901-693FAC827F42}"/>
              </a:ext>
            </a:extLst>
          </p:cNvPr>
          <p:cNvSpPr txBox="1"/>
          <p:nvPr/>
        </p:nvSpPr>
        <p:spPr>
          <a:xfrm>
            <a:off x="4748328" y="4568308"/>
            <a:ext cx="5588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9,801.6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8" name="object 26">
            <a:extLst>
              <a:ext uri="{FF2B5EF4-FFF2-40B4-BE49-F238E27FC236}">
                <a16:creationId xmlns:a16="http://schemas.microsoft.com/office/drawing/2014/main" id="{AE03EFAE-B70C-844B-91B9-FA2ABB0083E3}"/>
              </a:ext>
            </a:extLst>
          </p:cNvPr>
          <p:cNvSpPr txBox="1"/>
          <p:nvPr/>
        </p:nvSpPr>
        <p:spPr>
          <a:xfrm>
            <a:off x="2473289" y="4568308"/>
            <a:ext cx="6343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latin typeface="Poppins" pitchFamily="2" charset="77"/>
                <a:cs typeface="Poppins" pitchFamily="2" charset="77"/>
              </a:rPr>
              <a:t>5,801.6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9" name="object 27">
            <a:extLst>
              <a:ext uri="{FF2B5EF4-FFF2-40B4-BE49-F238E27FC236}">
                <a16:creationId xmlns:a16="http://schemas.microsoft.com/office/drawing/2014/main" id="{8CC5BE74-DFB2-2441-B34B-55D04FD32826}"/>
              </a:ext>
            </a:extLst>
          </p:cNvPr>
          <p:cNvSpPr txBox="1"/>
          <p:nvPr/>
        </p:nvSpPr>
        <p:spPr>
          <a:xfrm>
            <a:off x="433427" y="4558180"/>
            <a:ext cx="17608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Annual</a:t>
            </a:r>
            <a:r>
              <a:rPr sz="10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additional</a:t>
            </a:r>
            <a:endParaRPr sz="1000" b="1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generation capacity</a:t>
            </a:r>
            <a:r>
              <a:rPr sz="1000" b="1" spc="-80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0" dirty="0">
                <a:latin typeface="Poppins" pitchFamily="2" charset="77"/>
                <a:cs typeface="Poppins" pitchFamily="2" charset="77"/>
              </a:rPr>
              <a:t>(MW)</a:t>
            </a:r>
            <a:endParaRPr sz="1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0" name="object 28">
            <a:extLst>
              <a:ext uri="{FF2B5EF4-FFF2-40B4-BE49-F238E27FC236}">
                <a16:creationId xmlns:a16="http://schemas.microsoft.com/office/drawing/2014/main" id="{4867897D-B087-9944-94AD-5A5F06AA1089}"/>
              </a:ext>
            </a:extLst>
          </p:cNvPr>
          <p:cNvSpPr txBox="1"/>
          <p:nvPr/>
        </p:nvSpPr>
        <p:spPr>
          <a:xfrm>
            <a:off x="3264873" y="3428587"/>
            <a:ext cx="408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1,560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1" name="object 29">
            <a:extLst>
              <a:ext uri="{FF2B5EF4-FFF2-40B4-BE49-F238E27FC236}">
                <a16:creationId xmlns:a16="http://schemas.microsoft.com/office/drawing/2014/main" id="{399280E1-99AB-E24A-AC0D-8B2AEE72FAAD}"/>
              </a:ext>
            </a:extLst>
          </p:cNvPr>
          <p:cNvSpPr txBox="1"/>
          <p:nvPr/>
        </p:nvSpPr>
        <p:spPr>
          <a:xfrm>
            <a:off x="4780747" y="3428587"/>
            <a:ext cx="4940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398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2" name="object 30">
            <a:extLst>
              <a:ext uri="{FF2B5EF4-FFF2-40B4-BE49-F238E27FC236}">
                <a16:creationId xmlns:a16="http://schemas.microsoft.com/office/drawing/2014/main" id="{7974AC15-09A0-DD43-872A-7B5248C69ED2}"/>
              </a:ext>
            </a:extLst>
          </p:cNvPr>
          <p:cNvSpPr txBox="1"/>
          <p:nvPr/>
        </p:nvSpPr>
        <p:spPr>
          <a:xfrm>
            <a:off x="2586014" y="3428587"/>
            <a:ext cx="408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1,149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3" name="object 31">
            <a:extLst>
              <a:ext uri="{FF2B5EF4-FFF2-40B4-BE49-F238E27FC236}">
                <a16:creationId xmlns:a16="http://schemas.microsoft.com/office/drawing/2014/main" id="{E7E39B37-1A95-1C4D-9B10-9459C728345C}"/>
              </a:ext>
            </a:extLst>
          </p:cNvPr>
          <p:cNvSpPr txBox="1"/>
          <p:nvPr/>
        </p:nvSpPr>
        <p:spPr>
          <a:xfrm>
            <a:off x="433427" y="3440969"/>
            <a:ext cx="178053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b="1" dirty="0">
                <a:latin typeface="Poppins" pitchFamily="2" charset="77"/>
                <a:cs typeface="Poppins" pitchFamily="2" charset="77"/>
              </a:rPr>
              <a:t>Number of Diverted Trucked Out</a:t>
            </a:r>
            <a:endParaRPr sz="1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4" name="object 15">
            <a:extLst>
              <a:ext uri="{FF2B5EF4-FFF2-40B4-BE49-F238E27FC236}">
                <a16:creationId xmlns:a16="http://schemas.microsoft.com/office/drawing/2014/main" id="{2F1CB232-E54C-4E4A-82E4-C7F5F58EE82E}"/>
              </a:ext>
            </a:extLst>
          </p:cNvPr>
          <p:cNvSpPr txBox="1"/>
          <p:nvPr/>
        </p:nvSpPr>
        <p:spPr>
          <a:xfrm>
            <a:off x="4035191" y="2728796"/>
            <a:ext cx="4667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1</a:t>
            </a:r>
            <a:r>
              <a:rPr sz="1000" dirty="0">
                <a:latin typeface="Poppins" pitchFamily="2" charset="77"/>
                <a:cs typeface="Poppins" pitchFamily="2" charset="77"/>
              </a:rPr>
              <a:t>,</a:t>
            </a:r>
            <a:r>
              <a:rPr lang="en-US" sz="1000" dirty="0">
                <a:latin typeface="Poppins" pitchFamily="2" charset="77"/>
                <a:cs typeface="Poppins" pitchFamily="2" charset="77"/>
              </a:rPr>
              <a:t>86</a:t>
            </a:r>
            <a:endParaRPr sz="1000" baseline="24305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5" name="object 19">
            <a:extLst>
              <a:ext uri="{FF2B5EF4-FFF2-40B4-BE49-F238E27FC236}">
                <a16:creationId xmlns:a16="http://schemas.microsoft.com/office/drawing/2014/main" id="{FE85899F-553C-114D-B64C-ECAB66A4AEE7}"/>
              </a:ext>
            </a:extLst>
          </p:cNvPr>
          <p:cNvSpPr txBox="1"/>
          <p:nvPr/>
        </p:nvSpPr>
        <p:spPr>
          <a:xfrm>
            <a:off x="4019951" y="3935063"/>
            <a:ext cx="4972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4091.4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6" name="object 24">
            <a:extLst>
              <a:ext uri="{FF2B5EF4-FFF2-40B4-BE49-F238E27FC236}">
                <a16:creationId xmlns:a16="http://schemas.microsoft.com/office/drawing/2014/main" id="{EB8DA0D5-7DCC-3E45-AE9E-8E493F92CCFD}"/>
              </a:ext>
            </a:extLst>
          </p:cNvPr>
          <p:cNvSpPr txBox="1"/>
          <p:nvPr/>
        </p:nvSpPr>
        <p:spPr>
          <a:xfrm>
            <a:off x="4068074" y="4568308"/>
            <a:ext cx="40095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-532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7" name="object 28">
            <a:extLst>
              <a:ext uri="{FF2B5EF4-FFF2-40B4-BE49-F238E27FC236}">
                <a16:creationId xmlns:a16="http://schemas.microsoft.com/office/drawing/2014/main" id="{0322C76B-5C58-3C4D-AF8E-55D50E61A89B}"/>
              </a:ext>
            </a:extLst>
          </p:cNvPr>
          <p:cNvSpPr txBox="1"/>
          <p:nvPr/>
        </p:nvSpPr>
        <p:spPr>
          <a:xfrm>
            <a:off x="4064083" y="3428587"/>
            <a:ext cx="408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5" dirty="0">
                <a:latin typeface="Poppins" pitchFamily="2" charset="77"/>
                <a:cs typeface="Poppins" pitchFamily="2" charset="77"/>
              </a:rPr>
              <a:t>337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8" name="object 82">
            <a:extLst>
              <a:ext uri="{FF2B5EF4-FFF2-40B4-BE49-F238E27FC236}">
                <a16:creationId xmlns:a16="http://schemas.microsoft.com/office/drawing/2014/main" id="{D05F331F-8007-6446-91E3-67D244115D1E}"/>
              </a:ext>
            </a:extLst>
          </p:cNvPr>
          <p:cNvSpPr txBox="1"/>
          <p:nvPr/>
        </p:nvSpPr>
        <p:spPr>
          <a:xfrm>
            <a:off x="3290669" y="2144044"/>
            <a:ext cx="5715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Poppins" pitchFamily="2" charset="77"/>
                <a:cs typeface="Poppins" pitchFamily="2" charset="77"/>
              </a:rPr>
              <a:t>2020</a:t>
            </a:r>
            <a:endParaRPr sz="10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000" b="1" spc="-45" dirty="0">
                <a:latin typeface="Poppins" pitchFamily="2" charset="77"/>
                <a:cs typeface="Poppins" pitchFamily="2" charset="77"/>
              </a:rPr>
              <a:t>A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c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t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ua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ls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0E4D1C7-7B09-406D-95F6-FCE0810ADFB2}"/>
              </a:ext>
            </a:extLst>
          </p:cNvPr>
          <p:cNvSpPr/>
          <p:nvPr/>
        </p:nvSpPr>
        <p:spPr>
          <a:xfrm>
            <a:off x="5225416" y="27432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095DEC7-31AF-4D71-AA19-CC9DFD4FF441}"/>
              </a:ext>
            </a:extLst>
          </p:cNvPr>
          <p:cNvSpPr/>
          <p:nvPr/>
        </p:nvSpPr>
        <p:spPr>
          <a:xfrm>
            <a:off x="5225416" y="35052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5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93C11-6268-1044-A1D7-A00AC44B3F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257DD-AB50-4C40-95DE-E4D2FB9D9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149B5-0AB9-5F46-8AEE-6C1E236498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18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7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52139A-D202-7743-BD96-AD1687B3E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F6115B-1C1D-E74B-B50E-CD6ABFAD77F8}"/>
              </a:ext>
            </a:extLst>
          </p:cNvPr>
          <p:cNvSpPr/>
          <p:nvPr/>
        </p:nvSpPr>
        <p:spPr>
          <a:xfrm>
            <a:off x="3733800" y="1501128"/>
            <a:ext cx="6705600" cy="82933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Works &amp; Housing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052C80-0C64-EB44-AEFA-07170C41A862}"/>
              </a:ext>
            </a:extLst>
          </p:cNvPr>
          <p:cNvSpPr/>
          <p:nvPr/>
        </p:nvSpPr>
        <p:spPr>
          <a:xfrm>
            <a:off x="3733800" y="2343419"/>
            <a:ext cx="6705600" cy="559783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Transportation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347B2-0970-1747-89B5-B0680BB9B3D7}"/>
              </a:ext>
            </a:extLst>
          </p:cNvPr>
          <p:cNvSpPr/>
          <p:nvPr/>
        </p:nvSpPr>
        <p:spPr>
          <a:xfrm>
            <a:off x="3733800" y="2916159"/>
            <a:ext cx="6705600" cy="58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Capital Territory Administration (FCTA)</a:t>
            </a:r>
          </a:p>
          <a:p>
            <a:pPr algn="ctr"/>
            <a:endParaRPr lang="x-none" dirty="0"/>
          </a:p>
        </p:txBody>
      </p:sp>
      <p:sp>
        <p:nvSpPr>
          <p:cNvPr id="28" name="Arrow: Pentagon 6">
            <a:extLst>
              <a:ext uri="{FF2B5EF4-FFF2-40B4-BE49-F238E27FC236}">
                <a16:creationId xmlns:a16="http://schemas.microsoft.com/office/drawing/2014/main" id="{B0361D94-F757-044B-B28E-53164FD7F0A8}"/>
              </a:ext>
            </a:extLst>
          </p:cNvPr>
          <p:cNvSpPr/>
          <p:nvPr/>
        </p:nvSpPr>
        <p:spPr>
          <a:xfrm>
            <a:off x="0" y="2057400"/>
            <a:ext cx="3581400" cy="247071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4CEEE-642F-E642-A2FE-6961E3A35DC6}"/>
              </a:ext>
            </a:extLst>
          </p:cNvPr>
          <p:cNvSpPr txBox="1"/>
          <p:nvPr/>
        </p:nvSpPr>
        <p:spPr>
          <a:xfrm>
            <a:off x="9296400" y="590916"/>
            <a:ext cx="2710440" cy="32316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Leading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22EE1-A360-0847-AB8E-F226A5F7C316}"/>
              </a:ext>
            </a:extLst>
          </p:cNvPr>
          <p:cNvSpPr txBox="1"/>
          <p:nvPr/>
        </p:nvSpPr>
        <p:spPr>
          <a:xfrm>
            <a:off x="9296400" y="916195"/>
            <a:ext cx="2710440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Contributing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0" y="2427486"/>
            <a:ext cx="2894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Priority 4: Improve Transportation &amp; Other Infrastructure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B004DD-AF0B-244F-9BAE-6121D8AEB8FD}"/>
              </a:ext>
            </a:extLst>
          </p:cNvPr>
          <p:cNvSpPr/>
          <p:nvPr/>
        </p:nvSpPr>
        <p:spPr>
          <a:xfrm>
            <a:off x="3739587" y="3533580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Aviation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384800-4676-374F-B487-D002AB322E00}"/>
              </a:ext>
            </a:extLst>
          </p:cNvPr>
          <p:cNvSpPr/>
          <p:nvPr/>
        </p:nvSpPr>
        <p:spPr>
          <a:xfrm>
            <a:off x="3733800" y="4084909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Niger Delta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E2FD2C-7EF8-8E47-9B99-3DF41B51CB2F}"/>
              </a:ext>
            </a:extLst>
          </p:cNvPr>
          <p:cNvSpPr/>
          <p:nvPr/>
        </p:nvSpPr>
        <p:spPr>
          <a:xfrm>
            <a:off x="3733800" y="4629960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Office of the Head of Service of the Federation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C854AB-0E50-4750-AA51-B82EC9912B58}"/>
              </a:ext>
            </a:extLst>
          </p:cNvPr>
          <p:cNvSpPr/>
          <p:nvPr/>
        </p:nvSpPr>
        <p:spPr>
          <a:xfrm>
            <a:off x="3733800" y="5196606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Finance, Budget &amp; National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4CEDB-378D-2D44-AE53-99EC7C9D39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19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8969B65-28AB-5844-96A0-61A343514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B98FA-9C14-6E41-91C5-53A09F63FD81}"/>
              </a:ext>
            </a:extLst>
          </p:cNvPr>
          <p:cNvSpPr txBox="1"/>
          <p:nvPr/>
        </p:nvSpPr>
        <p:spPr>
          <a:xfrm>
            <a:off x="2560416" y="2363487"/>
            <a:ext cx="7086600" cy="86177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Overview of the Mid Year Performance Review</a:t>
            </a:r>
          </a:p>
          <a:p>
            <a:r>
              <a:rPr lang="en-US" sz="1500" dirty="0">
                <a:latin typeface="Poppins" pitchFamily="2" charset="77"/>
                <a:ea typeface="League Spartan" charset="0"/>
                <a:cs typeface="Poppins" pitchFamily="2" charset="77"/>
              </a:rPr>
              <a:t>Focuses on providing methodology, budget performance and summary of deliverables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0EB25-5343-5C4E-9351-F95DD0000E8F}"/>
              </a:ext>
            </a:extLst>
          </p:cNvPr>
          <p:cNvSpPr txBox="1"/>
          <p:nvPr/>
        </p:nvSpPr>
        <p:spPr>
          <a:xfrm>
            <a:off x="2560416" y="3928342"/>
            <a:ext cx="7726584" cy="63094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Summary of Priority Area Score Cards</a:t>
            </a:r>
          </a:p>
          <a:p>
            <a:r>
              <a:rPr lang="en-US" sz="1500" dirty="0">
                <a:latin typeface="Poppins" pitchFamily="2" charset="77"/>
                <a:ea typeface="League Spartan" charset="0"/>
                <a:cs typeface="Poppins" pitchFamily="2" charset="77"/>
              </a:rPr>
              <a:t>Focuses on deep dive into the Priority Areas and drivers of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DD1D5-2624-E346-8B0B-AB1C843F5F84}"/>
              </a:ext>
            </a:extLst>
          </p:cNvPr>
          <p:cNvSpPr txBox="1"/>
          <p:nvPr/>
        </p:nvSpPr>
        <p:spPr>
          <a:xfrm>
            <a:off x="2560416" y="5181600"/>
            <a:ext cx="7726584" cy="63094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Recommendations to Accelerate Delivery</a:t>
            </a:r>
          </a:p>
          <a:p>
            <a:r>
              <a:rPr lang="en-US" sz="1500" dirty="0">
                <a:latin typeface="Poppins" pitchFamily="2" charset="77"/>
                <a:ea typeface="League Spartan" charset="0"/>
                <a:cs typeface="Poppins" pitchFamily="2" charset="77"/>
              </a:rPr>
              <a:t>Focuses on providing recommendations across all the Priority Areas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5DAE77-2893-8D48-821A-36D4422B39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2</a:t>
            </a:fld>
            <a:endParaRPr lang="x-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B790F6-AAB9-6641-92D5-B43D9DDDA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ppins" pitchFamily="2" charset="77"/>
              <a:cs typeface="Poppins" pitchFamily="2" charset="77"/>
              <a:sym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DC0A91-4485-0A44-B227-FE304528B73C}"/>
              </a:ext>
            </a:extLst>
          </p:cNvPr>
          <p:cNvSpPr txBox="1"/>
          <p:nvPr/>
        </p:nvSpPr>
        <p:spPr>
          <a:xfrm>
            <a:off x="304800" y="609600"/>
            <a:ext cx="35253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Priority 4: Scorecard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6E6E7-6147-3846-A4DC-E3E0F762D8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</a:t>
            </a:fld>
            <a:endParaRPr lang="x-none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A7996807-C35A-024D-8FB7-CEDEA083E3F0}"/>
              </a:ext>
            </a:extLst>
          </p:cNvPr>
          <p:cNvSpPr txBox="1"/>
          <p:nvPr/>
        </p:nvSpPr>
        <p:spPr>
          <a:xfrm>
            <a:off x="5674487" y="2525206"/>
            <a:ext cx="2210435" cy="58400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09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Perfect Plans </a:t>
            </a:r>
            <a:r>
              <a:rPr lang="en-US" sz="800" b="1" dirty="0">
                <a:latin typeface="Poppins" pitchFamily="2" charset="77"/>
                <a:cs typeface="Poppins" pitchFamily="2" charset="77"/>
              </a:rPr>
              <a:t>for intermodal transport system</a:t>
            </a:r>
            <a:r>
              <a:rPr lang="en-US" sz="800" dirty="0">
                <a:latin typeface="Poppins" pitchFamily="2" charset="77"/>
                <a:cs typeface="Poppins" pitchFamily="2" charset="77"/>
              </a:rPr>
              <a:t> for efficient and seamless movement across the country and engage state governments on their respective roles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DBD29B9-C7A6-2942-9854-DA395EF4486F}"/>
              </a:ext>
            </a:extLst>
          </p:cNvPr>
          <p:cNvSpPr/>
          <p:nvPr/>
        </p:nvSpPr>
        <p:spPr>
          <a:xfrm>
            <a:off x="8006207" y="2613660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40" h="205739">
                <a:moveTo>
                  <a:pt x="102870" y="0"/>
                </a:moveTo>
                <a:lnTo>
                  <a:pt x="62847" y="8090"/>
                </a:lnTo>
                <a:lnTo>
                  <a:pt x="30146" y="30146"/>
                </a:lnTo>
                <a:lnTo>
                  <a:pt x="8090" y="62847"/>
                </a:lnTo>
                <a:lnTo>
                  <a:pt x="0" y="102869"/>
                </a:lnTo>
                <a:lnTo>
                  <a:pt x="8090" y="142892"/>
                </a:lnTo>
                <a:lnTo>
                  <a:pt x="30146" y="175593"/>
                </a:lnTo>
                <a:lnTo>
                  <a:pt x="62847" y="197649"/>
                </a:lnTo>
                <a:lnTo>
                  <a:pt x="102870" y="205739"/>
                </a:lnTo>
                <a:lnTo>
                  <a:pt x="142892" y="197649"/>
                </a:lnTo>
                <a:lnTo>
                  <a:pt x="175593" y="175593"/>
                </a:lnTo>
                <a:lnTo>
                  <a:pt x="197649" y="142892"/>
                </a:lnTo>
                <a:lnTo>
                  <a:pt x="205740" y="102869"/>
                </a:lnTo>
                <a:lnTo>
                  <a:pt x="197649" y="62847"/>
                </a:lnTo>
                <a:lnTo>
                  <a:pt x="175593" y="30146"/>
                </a:lnTo>
                <a:lnTo>
                  <a:pt x="142892" y="8090"/>
                </a:lnTo>
                <a:lnTo>
                  <a:pt x="10287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C3D8E484-ECF7-4945-A226-085A56AA0064}"/>
              </a:ext>
            </a:extLst>
          </p:cNvPr>
          <p:cNvSpPr txBox="1"/>
          <p:nvPr/>
        </p:nvSpPr>
        <p:spPr>
          <a:xfrm>
            <a:off x="5637656" y="3200400"/>
            <a:ext cx="2284096" cy="66813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0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Conclude the 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concessioning of Murtala Mohammed International airport Lagos</a:t>
            </a:r>
            <a:r>
              <a:rPr lang="en-US" sz="800" spc="-5" dirty="0">
                <a:latin typeface="Poppins" pitchFamily="2" charset="77"/>
                <a:cs typeface="Poppins" pitchFamily="2" charset="77"/>
              </a:rPr>
              <a:t>, Nnamdi Azikiwe International Airport, Abuja, Aminu Kano International Airport, Kano and Port Harcourt International Airport</a:t>
            </a:r>
            <a:endParaRPr lang="en-US"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B5A3C133-95A7-E14D-BE5D-6CD65343F933}"/>
              </a:ext>
            </a:extLst>
          </p:cNvPr>
          <p:cNvSpPr txBox="1"/>
          <p:nvPr/>
        </p:nvSpPr>
        <p:spPr>
          <a:xfrm>
            <a:off x="5666549" y="4165064"/>
            <a:ext cx="2226310" cy="2853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Implement Mortgage-based 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Affordable Housing scheme</a:t>
            </a:r>
            <a:endParaRPr sz="8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A7960667-6C5B-DD4C-BA29-B39880737413}"/>
              </a:ext>
            </a:extLst>
          </p:cNvPr>
          <p:cNvSpPr txBox="1"/>
          <p:nvPr/>
        </p:nvSpPr>
        <p:spPr>
          <a:xfrm>
            <a:off x="5683313" y="4777960"/>
            <a:ext cx="2192782" cy="41229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Collaborate with research institutions and the public sector to 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build quality houses </a:t>
            </a:r>
            <a:r>
              <a:rPr lang="en-US" sz="800" spc="-5" dirty="0">
                <a:latin typeface="Poppins" pitchFamily="2" charset="77"/>
                <a:cs typeface="Poppins" pitchFamily="2" charset="77"/>
              </a:rPr>
              <a:t>for Nigerians at lowest possible cost.(PPP)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62015480-18D7-D746-84F1-FC0614F26BEB}"/>
              </a:ext>
            </a:extLst>
          </p:cNvPr>
          <p:cNvSpPr txBox="1"/>
          <p:nvPr/>
        </p:nvSpPr>
        <p:spPr>
          <a:xfrm>
            <a:off x="5637657" y="5466353"/>
            <a:ext cx="2284095" cy="4161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Ensure completion of the 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2nd Niger Bridge,  Abuja – Kaduna – Kano expressway, Obajana – </a:t>
            </a:r>
            <a:r>
              <a:rPr lang="en-US" sz="800" b="1" spc="-5" dirty="0" err="1">
                <a:latin typeface="Poppins" pitchFamily="2" charset="77"/>
                <a:cs typeface="Poppins" pitchFamily="2" charset="77"/>
              </a:rPr>
              <a:t>Kabba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 Road</a:t>
            </a:r>
            <a:endParaRPr sz="8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83355A8B-498E-054F-8829-8DC0DD9EB1B3}"/>
              </a:ext>
            </a:extLst>
          </p:cNvPr>
          <p:cNvSpPr/>
          <p:nvPr/>
        </p:nvSpPr>
        <p:spPr>
          <a:xfrm>
            <a:off x="5649467" y="4038600"/>
            <a:ext cx="5855335" cy="0"/>
          </a:xfrm>
          <a:custGeom>
            <a:avLst/>
            <a:gdLst/>
            <a:ahLst/>
            <a:cxnLst/>
            <a:rect l="l" t="t" r="r" b="b"/>
            <a:pathLst>
              <a:path w="5855334">
                <a:moveTo>
                  <a:pt x="0" y="0"/>
                </a:moveTo>
                <a:lnTo>
                  <a:pt x="5855208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object 33">
            <a:extLst>
              <a:ext uri="{FF2B5EF4-FFF2-40B4-BE49-F238E27FC236}">
                <a16:creationId xmlns:a16="http://schemas.microsoft.com/office/drawing/2014/main" id="{E60EF989-685E-8849-A252-1BD8495909F7}"/>
              </a:ext>
            </a:extLst>
          </p:cNvPr>
          <p:cNvSpPr/>
          <p:nvPr/>
        </p:nvSpPr>
        <p:spPr>
          <a:xfrm>
            <a:off x="5649467" y="4748253"/>
            <a:ext cx="5855335" cy="0"/>
          </a:xfrm>
          <a:custGeom>
            <a:avLst/>
            <a:gdLst/>
            <a:ahLst/>
            <a:cxnLst/>
            <a:rect l="l" t="t" r="r" b="b"/>
            <a:pathLst>
              <a:path w="5855334">
                <a:moveTo>
                  <a:pt x="0" y="0"/>
                </a:moveTo>
                <a:lnTo>
                  <a:pt x="5855208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EB1AFFBF-EFD8-B34C-95AF-C10A35EB2D64}"/>
              </a:ext>
            </a:extLst>
          </p:cNvPr>
          <p:cNvSpPr/>
          <p:nvPr/>
        </p:nvSpPr>
        <p:spPr>
          <a:xfrm>
            <a:off x="5649467" y="5410043"/>
            <a:ext cx="5855335" cy="0"/>
          </a:xfrm>
          <a:custGeom>
            <a:avLst/>
            <a:gdLst/>
            <a:ahLst/>
            <a:cxnLst/>
            <a:rect l="l" t="t" r="r" b="b"/>
            <a:pathLst>
              <a:path w="5855334">
                <a:moveTo>
                  <a:pt x="0" y="0"/>
                </a:moveTo>
                <a:lnTo>
                  <a:pt x="5855208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object 36">
            <a:extLst>
              <a:ext uri="{FF2B5EF4-FFF2-40B4-BE49-F238E27FC236}">
                <a16:creationId xmlns:a16="http://schemas.microsoft.com/office/drawing/2014/main" id="{7D5443A3-E2A0-8841-A7C5-0C5F924DEE03}"/>
              </a:ext>
            </a:extLst>
          </p:cNvPr>
          <p:cNvSpPr/>
          <p:nvPr/>
        </p:nvSpPr>
        <p:spPr>
          <a:xfrm>
            <a:off x="5649467" y="5943600"/>
            <a:ext cx="5855335" cy="0"/>
          </a:xfrm>
          <a:custGeom>
            <a:avLst/>
            <a:gdLst/>
            <a:ahLst/>
            <a:cxnLst/>
            <a:rect l="l" t="t" r="r" b="b"/>
            <a:pathLst>
              <a:path w="5855334">
                <a:moveTo>
                  <a:pt x="0" y="0"/>
                </a:moveTo>
                <a:lnTo>
                  <a:pt x="5855208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object 37">
            <a:extLst>
              <a:ext uri="{FF2B5EF4-FFF2-40B4-BE49-F238E27FC236}">
                <a16:creationId xmlns:a16="http://schemas.microsoft.com/office/drawing/2014/main" id="{C1DED6BC-2502-E546-A271-3104CD33A690}"/>
              </a:ext>
            </a:extLst>
          </p:cNvPr>
          <p:cNvSpPr txBox="1"/>
          <p:nvPr/>
        </p:nvSpPr>
        <p:spPr>
          <a:xfrm>
            <a:off x="5637657" y="6075021"/>
            <a:ext cx="2284095" cy="28469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ts val="969"/>
              </a:lnSpc>
              <a:spcBef>
                <a:spcPts val="220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Monitor  and accelerate the completion of all 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ongoing rail projects</a:t>
            </a:r>
            <a:r>
              <a:rPr lang="en-US" sz="800" spc="-5" dirty="0">
                <a:latin typeface="Poppins" pitchFamily="2" charset="77"/>
                <a:cs typeface="Poppins" pitchFamily="2" charset="77"/>
              </a:rPr>
              <a:t>.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object 39">
            <a:extLst>
              <a:ext uri="{FF2B5EF4-FFF2-40B4-BE49-F238E27FC236}">
                <a16:creationId xmlns:a16="http://schemas.microsoft.com/office/drawing/2014/main" id="{80E68499-B89A-BD4A-84DB-9327C524C17C}"/>
              </a:ext>
            </a:extLst>
          </p:cNvPr>
          <p:cNvSpPr/>
          <p:nvPr/>
        </p:nvSpPr>
        <p:spPr>
          <a:xfrm>
            <a:off x="8006207" y="6118860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40" h="205739">
                <a:moveTo>
                  <a:pt x="102870" y="0"/>
                </a:moveTo>
                <a:lnTo>
                  <a:pt x="62847" y="8083"/>
                </a:lnTo>
                <a:lnTo>
                  <a:pt x="30146" y="30127"/>
                </a:lnTo>
                <a:lnTo>
                  <a:pt x="8090" y="62825"/>
                </a:lnTo>
                <a:lnTo>
                  <a:pt x="0" y="102869"/>
                </a:lnTo>
                <a:lnTo>
                  <a:pt x="8090" y="142908"/>
                </a:lnTo>
                <a:lnTo>
                  <a:pt x="30146" y="175607"/>
                </a:lnTo>
                <a:lnTo>
                  <a:pt x="62847" y="197655"/>
                </a:lnTo>
                <a:lnTo>
                  <a:pt x="102870" y="205739"/>
                </a:lnTo>
                <a:lnTo>
                  <a:pt x="142892" y="197655"/>
                </a:lnTo>
                <a:lnTo>
                  <a:pt x="175593" y="175607"/>
                </a:lnTo>
                <a:lnTo>
                  <a:pt x="197649" y="142908"/>
                </a:lnTo>
                <a:lnTo>
                  <a:pt x="205740" y="102869"/>
                </a:lnTo>
                <a:lnTo>
                  <a:pt x="197649" y="62825"/>
                </a:lnTo>
                <a:lnTo>
                  <a:pt x="175593" y="30127"/>
                </a:lnTo>
                <a:lnTo>
                  <a:pt x="142892" y="8083"/>
                </a:lnTo>
                <a:lnTo>
                  <a:pt x="10287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object 40">
            <a:extLst>
              <a:ext uri="{FF2B5EF4-FFF2-40B4-BE49-F238E27FC236}">
                <a16:creationId xmlns:a16="http://schemas.microsoft.com/office/drawing/2014/main" id="{EFECA433-1C92-954A-947E-EC54C5448775}"/>
              </a:ext>
            </a:extLst>
          </p:cNvPr>
          <p:cNvSpPr/>
          <p:nvPr/>
        </p:nvSpPr>
        <p:spPr>
          <a:xfrm>
            <a:off x="10367009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object 41">
            <a:extLst>
              <a:ext uri="{FF2B5EF4-FFF2-40B4-BE49-F238E27FC236}">
                <a16:creationId xmlns:a16="http://schemas.microsoft.com/office/drawing/2014/main" id="{AFAFCC3F-98D1-F440-818A-E0692BC9E28E}"/>
              </a:ext>
            </a:extLst>
          </p:cNvPr>
          <p:cNvSpPr/>
          <p:nvPr/>
        </p:nvSpPr>
        <p:spPr>
          <a:xfrm>
            <a:off x="9124950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object 42">
            <a:extLst>
              <a:ext uri="{FF2B5EF4-FFF2-40B4-BE49-F238E27FC236}">
                <a16:creationId xmlns:a16="http://schemas.microsoft.com/office/drawing/2014/main" id="{7F7206C7-8EE7-D84B-8E30-70D89D2C4EFE}"/>
              </a:ext>
            </a:extLst>
          </p:cNvPr>
          <p:cNvSpPr/>
          <p:nvPr/>
        </p:nvSpPr>
        <p:spPr>
          <a:xfrm>
            <a:off x="9124950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object 43">
            <a:extLst>
              <a:ext uri="{FF2B5EF4-FFF2-40B4-BE49-F238E27FC236}">
                <a16:creationId xmlns:a16="http://schemas.microsoft.com/office/drawing/2014/main" id="{C8E7C339-E666-904B-8212-19A4AA6B06A6}"/>
              </a:ext>
            </a:extLst>
          </p:cNvPr>
          <p:cNvSpPr txBox="1"/>
          <p:nvPr/>
        </p:nvSpPr>
        <p:spPr>
          <a:xfrm>
            <a:off x="9458070" y="1137285"/>
            <a:ext cx="19291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4760" algn="l"/>
              </a:tabLst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8	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9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object 44">
            <a:extLst>
              <a:ext uri="{FF2B5EF4-FFF2-40B4-BE49-F238E27FC236}">
                <a16:creationId xmlns:a16="http://schemas.microsoft.com/office/drawing/2014/main" id="{DB50B39A-727C-B640-B5E2-72711762B9BF}"/>
              </a:ext>
            </a:extLst>
          </p:cNvPr>
          <p:cNvSpPr/>
          <p:nvPr/>
        </p:nvSpPr>
        <p:spPr>
          <a:xfrm>
            <a:off x="7882890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2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object 45">
            <a:extLst>
              <a:ext uri="{FF2B5EF4-FFF2-40B4-BE49-F238E27FC236}">
                <a16:creationId xmlns:a16="http://schemas.microsoft.com/office/drawing/2014/main" id="{8D08A8C8-5113-8E4D-B5D8-4BA79FA5C46A}"/>
              </a:ext>
            </a:extLst>
          </p:cNvPr>
          <p:cNvSpPr/>
          <p:nvPr/>
        </p:nvSpPr>
        <p:spPr>
          <a:xfrm>
            <a:off x="7882890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2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object 46">
            <a:extLst>
              <a:ext uri="{FF2B5EF4-FFF2-40B4-BE49-F238E27FC236}">
                <a16:creationId xmlns:a16="http://schemas.microsoft.com/office/drawing/2014/main" id="{5239CBEF-778E-5D48-9C8A-2C4D95EBC8A6}"/>
              </a:ext>
            </a:extLst>
          </p:cNvPr>
          <p:cNvSpPr txBox="1"/>
          <p:nvPr/>
        </p:nvSpPr>
        <p:spPr>
          <a:xfrm>
            <a:off x="8216010" y="1137285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7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object 47">
            <a:extLst>
              <a:ext uri="{FF2B5EF4-FFF2-40B4-BE49-F238E27FC236}">
                <a16:creationId xmlns:a16="http://schemas.microsoft.com/office/drawing/2014/main" id="{AE264C58-69F1-AA47-BE1C-ACC546AED407}"/>
              </a:ext>
            </a:extLst>
          </p:cNvPr>
          <p:cNvSpPr/>
          <p:nvPr/>
        </p:nvSpPr>
        <p:spPr>
          <a:xfrm>
            <a:off x="6617969" y="1084325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object 48">
            <a:extLst>
              <a:ext uri="{FF2B5EF4-FFF2-40B4-BE49-F238E27FC236}">
                <a16:creationId xmlns:a16="http://schemas.microsoft.com/office/drawing/2014/main" id="{30204EB3-33D5-9047-807A-BD4953F13D5D}"/>
              </a:ext>
            </a:extLst>
          </p:cNvPr>
          <p:cNvSpPr/>
          <p:nvPr/>
        </p:nvSpPr>
        <p:spPr>
          <a:xfrm>
            <a:off x="6617969" y="1084325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object 49">
            <a:extLst>
              <a:ext uri="{FF2B5EF4-FFF2-40B4-BE49-F238E27FC236}">
                <a16:creationId xmlns:a16="http://schemas.microsoft.com/office/drawing/2014/main" id="{E1105027-C262-924F-97FD-AADDA6A12AC3}"/>
              </a:ext>
            </a:extLst>
          </p:cNvPr>
          <p:cNvSpPr txBox="1"/>
          <p:nvPr/>
        </p:nvSpPr>
        <p:spPr>
          <a:xfrm>
            <a:off x="6952868" y="1146428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6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object 50">
            <a:extLst>
              <a:ext uri="{FF2B5EF4-FFF2-40B4-BE49-F238E27FC236}">
                <a16:creationId xmlns:a16="http://schemas.microsoft.com/office/drawing/2014/main" id="{099A41B3-2F69-CF41-8950-900122DF2CD6}"/>
              </a:ext>
            </a:extLst>
          </p:cNvPr>
          <p:cNvSpPr/>
          <p:nvPr/>
        </p:nvSpPr>
        <p:spPr>
          <a:xfrm>
            <a:off x="5394197" y="1075182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object 51">
            <a:extLst>
              <a:ext uri="{FF2B5EF4-FFF2-40B4-BE49-F238E27FC236}">
                <a16:creationId xmlns:a16="http://schemas.microsoft.com/office/drawing/2014/main" id="{516C0074-7235-DB4C-B756-6DEE8528DFF0}"/>
              </a:ext>
            </a:extLst>
          </p:cNvPr>
          <p:cNvSpPr/>
          <p:nvPr/>
        </p:nvSpPr>
        <p:spPr>
          <a:xfrm>
            <a:off x="5394197" y="1075182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object 52">
            <a:extLst>
              <a:ext uri="{FF2B5EF4-FFF2-40B4-BE49-F238E27FC236}">
                <a16:creationId xmlns:a16="http://schemas.microsoft.com/office/drawing/2014/main" id="{F704EF75-85ED-C045-B920-DC92E33C1DB2}"/>
              </a:ext>
            </a:extLst>
          </p:cNvPr>
          <p:cNvSpPr txBox="1"/>
          <p:nvPr/>
        </p:nvSpPr>
        <p:spPr>
          <a:xfrm>
            <a:off x="5729096" y="1137285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5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object 53">
            <a:extLst>
              <a:ext uri="{FF2B5EF4-FFF2-40B4-BE49-F238E27FC236}">
                <a16:creationId xmlns:a16="http://schemas.microsoft.com/office/drawing/2014/main" id="{9718345A-7063-204F-9B0A-E1039D961103}"/>
              </a:ext>
            </a:extLst>
          </p:cNvPr>
          <p:cNvSpPr/>
          <p:nvPr/>
        </p:nvSpPr>
        <p:spPr>
          <a:xfrm>
            <a:off x="4152138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object 54">
            <a:extLst>
              <a:ext uri="{FF2B5EF4-FFF2-40B4-BE49-F238E27FC236}">
                <a16:creationId xmlns:a16="http://schemas.microsoft.com/office/drawing/2014/main" id="{F35E7FE4-866D-924C-B3F0-AEEB71A7F6BB}"/>
              </a:ext>
            </a:extLst>
          </p:cNvPr>
          <p:cNvSpPr/>
          <p:nvPr/>
        </p:nvSpPr>
        <p:spPr>
          <a:xfrm>
            <a:off x="4152138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2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object 55">
            <a:extLst>
              <a:ext uri="{FF2B5EF4-FFF2-40B4-BE49-F238E27FC236}">
                <a16:creationId xmlns:a16="http://schemas.microsoft.com/office/drawing/2014/main" id="{B0AF4FFB-E64F-6B4B-A7DE-A2A48AB57F8B}"/>
              </a:ext>
            </a:extLst>
          </p:cNvPr>
          <p:cNvSpPr txBox="1"/>
          <p:nvPr/>
        </p:nvSpPr>
        <p:spPr>
          <a:xfrm>
            <a:off x="4484623" y="1137285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4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object 56">
            <a:extLst>
              <a:ext uri="{FF2B5EF4-FFF2-40B4-BE49-F238E27FC236}">
                <a16:creationId xmlns:a16="http://schemas.microsoft.com/office/drawing/2014/main" id="{2083D29C-0B3F-004D-81EE-CFE70B1891A2}"/>
              </a:ext>
            </a:extLst>
          </p:cNvPr>
          <p:cNvSpPr/>
          <p:nvPr/>
        </p:nvSpPr>
        <p:spPr>
          <a:xfrm>
            <a:off x="2903982" y="1075182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1252601" y="0"/>
                </a:moveTo>
                <a:lnTo>
                  <a:pt x="106806" y="0"/>
                </a:lnTo>
                <a:lnTo>
                  <a:pt x="0" y="341375"/>
                </a:lnTo>
                <a:lnTo>
                  <a:pt x="1359408" y="341375"/>
                </a:lnTo>
                <a:lnTo>
                  <a:pt x="12526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object 57">
            <a:extLst>
              <a:ext uri="{FF2B5EF4-FFF2-40B4-BE49-F238E27FC236}">
                <a16:creationId xmlns:a16="http://schemas.microsoft.com/office/drawing/2014/main" id="{3FCE3100-D555-4F41-8788-5DFEB2BBB079}"/>
              </a:ext>
            </a:extLst>
          </p:cNvPr>
          <p:cNvSpPr/>
          <p:nvPr/>
        </p:nvSpPr>
        <p:spPr>
          <a:xfrm>
            <a:off x="2903982" y="1075182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0" y="341375"/>
                </a:moveTo>
                <a:lnTo>
                  <a:pt x="106806" y="0"/>
                </a:lnTo>
                <a:lnTo>
                  <a:pt x="1252601" y="0"/>
                </a:lnTo>
                <a:lnTo>
                  <a:pt x="1359408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object 58">
            <a:extLst>
              <a:ext uri="{FF2B5EF4-FFF2-40B4-BE49-F238E27FC236}">
                <a16:creationId xmlns:a16="http://schemas.microsoft.com/office/drawing/2014/main" id="{42EBB58C-675D-1D45-A47B-8B8324A400E1}"/>
              </a:ext>
            </a:extLst>
          </p:cNvPr>
          <p:cNvSpPr txBox="1"/>
          <p:nvPr/>
        </p:nvSpPr>
        <p:spPr>
          <a:xfrm>
            <a:off x="3239770" y="1137285"/>
            <a:ext cx="685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3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object 59">
            <a:extLst>
              <a:ext uri="{FF2B5EF4-FFF2-40B4-BE49-F238E27FC236}">
                <a16:creationId xmlns:a16="http://schemas.microsoft.com/office/drawing/2014/main" id="{54FBFED1-2210-A24B-93A1-FE28D5FA97EE}"/>
              </a:ext>
            </a:extLst>
          </p:cNvPr>
          <p:cNvSpPr/>
          <p:nvPr/>
        </p:nvSpPr>
        <p:spPr>
          <a:xfrm>
            <a:off x="1652777" y="1075182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1253998" y="0"/>
                </a:moveTo>
                <a:lnTo>
                  <a:pt x="106934" y="0"/>
                </a:lnTo>
                <a:lnTo>
                  <a:pt x="0" y="341375"/>
                </a:lnTo>
                <a:lnTo>
                  <a:pt x="1360932" y="341375"/>
                </a:lnTo>
                <a:lnTo>
                  <a:pt x="12539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object 60">
            <a:extLst>
              <a:ext uri="{FF2B5EF4-FFF2-40B4-BE49-F238E27FC236}">
                <a16:creationId xmlns:a16="http://schemas.microsoft.com/office/drawing/2014/main" id="{E7A78E90-8FC1-544A-9B62-D12748A55A1B}"/>
              </a:ext>
            </a:extLst>
          </p:cNvPr>
          <p:cNvSpPr/>
          <p:nvPr/>
        </p:nvSpPr>
        <p:spPr>
          <a:xfrm>
            <a:off x="1652777" y="1075182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0" y="341375"/>
                </a:moveTo>
                <a:lnTo>
                  <a:pt x="106934" y="0"/>
                </a:lnTo>
                <a:lnTo>
                  <a:pt x="1253998" y="0"/>
                </a:lnTo>
                <a:lnTo>
                  <a:pt x="1360932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object 61">
            <a:extLst>
              <a:ext uri="{FF2B5EF4-FFF2-40B4-BE49-F238E27FC236}">
                <a16:creationId xmlns:a16="http://schemas.microsoft.com/office/drawing/2014/main" id="{D67BBFE7-1908-044C-A571-BEF4BD648684}"/>
              </a:ext>
            </a:extLst>
          </p:cNvPr>
          <p:cNvSpPr txBox="1"/>
          <p:nvPr/>
        </p:nvSpPr>
        <p:spPr>
          <a:xfrm>
            <a:off x="1988566" y="1137285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2</a:t>
            </a:r>
            <a:endParaRPr sz="11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object 62">
            <a:extLst>
              <a:ext uri="{FF2B5EF4-FFF2-40B4-BE49-F238E27FC236}">
                <a16:creationId xmlns:a16="http://schemas.microsoft.com/office/drawing/2014/main" id="{2089A03E-4E1A-D848-B7D6-2BCAAA872756}"/>
              </a:ext>
            </a:extLst>
          </p:cNvPr>
          <p:cNvSpPr/>
          <p:nvPr/>
        </p:nvSpPr>
        <p:spPr>
          <a:xfrm>
            <a:off x="406145" y="1075182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1249806" y="0"/>
                </a:moveTo>
                <a:lnTo>
                  <a:pt x="106565" y="0"/>
                </a:lnTo>
                <a:lnTo>
                  <a:pt x="0" y="341375"/>
                </a:lnTo>
                <a:lnTo>
                  <a:pt x="1356360" y="341375"/>
                </a:lnTo>
                <a:lnTo>
                  <a:pt x="12498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object 63">
            <a:extLst>
              <a:ext uri="{FF2B5EF4-FFF2-40B4-BE49-F238E27FC236}">
                <a16:creationId xmlns:a16="http://schemas.microsoft.com/office/drawing/2014/main" id="{2AE8DAA1-6F31-4D4A-A7CC-64822FEAD4D3}"/>
              </a:ext>
            </a:extLst>
          </p:cNvPr>
          <p:cNvSpPr/>
          <p:nvPr/>
        </p:nvSpPr>
        <p:spPr>
          <a:xfrm>
            <a:off x="406145" y="1075182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0" y="341375"/>
                </a:moveTo>
                <a:lnTo>
                  <a:pt x="106565" y="0"/>
                </a:lnTo>
                <a:lnTo>
                  <a:pt x="1249806" y="0"/>
                </a:lnTo>
                <a:lnTo>
                  <a:pt x="1356360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object 64">
            <a:extLst>
              <a:ext uri="{FF2B5EF4-FFF2-40B4-BE49-F238E27FC236}">
                <a16:creationId xmlns:a16="http://schemas.microsoft.com/office/drawing/2014/main" id="{C1C207A4-8193-A84F-A61A-CACAC5E56902}"/>
              </a:ext>
            </a:extLst>
          </p:cNvPr>
          <p:cNvSpPr txBox="1"/>
          <p:nvPr/>
        </p:nvSpPr>
        <p:spPr>
          <a:xfrm>
            <a:off x="739851" y="1137285"/>
            <a:ext cx="685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1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object 67">
            <a:extLst>
              <a:ext uri="{FF2B5EF4-FFF2-40B4-BE49-F238E27FC236}">
                <a16:creationId xmlns:a16="http://schemas.microsoft.com/office/drawing/2014/main" id="{C6AE36EE-9EF4-D946-8279-739561AF023A}"/>
              </a:ext>
            </a:extLst>
          </p:cNvPr>
          <p:cNvSpPr/>
          <p:nvPr/>
        </p:nvSpPr>
        <p:spPr>
          <a:xfrm>
            <a:off x="5393435" y="2258567"/>
            <a:ext cx="0" cy="4083050"/>
          </a:xfrm>
          <a:custGeom>
            <a:avLst/>
            <a:gdLst/>
            <a:ahLst/>
            <a:cxnLst/>
            <a:rect l="l" t="t" r="r" b="b"/>
            <a:pathLst>
              <a:path h="4083050">
                <a:moveTo>
                  <a:pt x="0" y="0"/>
                </a:moveTo>
                <a:lnTo>
                  <a:pt x="0" y="408263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1" name="object 74">
            <a:extLst>
              <a:ext uri="{FF2B5EF4-FFF2-40B4-BE49-F238E27FC236}">
                <a16:creationId xmlns:a16="http://schemas.microsoft.com/office/drawing/2014/main" id="{93E5AD79-57D3-A74C-9336-17920CD38ECF}"/>
              </a:ext>
            </a:extLst>
          </p:cNvPr>
          <p:cNvSpPr txBox="1"/>
          <p:nvPr/>
        </p:nvSpPr>
        <p:spPr>
          <a:xfrm>
            <a:off x="3733971" y="2115156"/>
            <a:ext cx="8363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latin typeface="Poppins" pitchFamily="2" charset="77"/>
                <a:cs typeface="Poppins" pitchFamily="2" charset="77"/>
              </a:rPr>
              <a:t>2021 Q2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Actuals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2" name="object 75">
            <a:extLst>
              <a:ext uri="{FF2B5EF4-FFF2-40B4-BE49-F238E27FC236}">
                <a16:creationId xmlns:a16="http://schemas.microsoft.com/office/drawing/2014/main" id="{91412002-D156-A642-84EA-90EC7C270B35}"/>
              </a:ext>
            </a:extLst>
          </p:cNvPr>
          <p:cNvSpPr txBox="1"/>
          <p:nvPr/>
        </p:nvSpPr>
        <p:spPr>
          <a:xfrm>
            <a:off x="4777803" y="2070040"/>
            <a:ext cx="5348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2023</a:t>
            </a:r>
            <a:r>
              <a:rPr sz="900" b="1" spc="-70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Targets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3" name="object 76">
            <a:extLst>
              <a:ext uri="{FF2B5EF4-FFF2-40B4-BE49-F238E27FC236}">
                <a16:creationId xmlns:a16="http://schemas.microsoft.com/office/drawing/2014/main" id="{91133892-8EB0-AD4F-85FA-28EB675DE8F0}"/>
              </a:ext>
            </a:extLst>
          </p:cNvPr>
          <p:cNvSpPr txBox="1"/>
          <p:nvPr/>
        </p:nvSpPr>
        <p:spPr>
          <a:xfrm>
            <a:off x="2767882" y="2088162"/>
            <a:ext cx="7816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2019</a:t>
            </a:r>
            <a:r>
              <a:rPr sz="900" b="1" spc="-65" dirty="0">
                <a:latin typeface="Poppins" pitchFamily="2" charset="77"/>
                <a:cs typeface="Poppins" pitchFamily="2" charset="77"/>
              </a:rPr>
              <a:t> </a:t>
            </a:r>
            <a:endParaRPr lang="en-US" sz="900" b="1" spc="-65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Baseline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4" name="object 77">
            <a:extLst>
              <a:ext uri="{FF2B5EF4-FFF2-40B4-BE49-F238E27FC236}">
                <a16:creationId xmlns:a16="http://schemas.microsoft.com/office/drawing/2014/main" id="{E5AB4E73-361E-8B4C-93C7-423D5B548F27}"/>
              </a:ext>
            </a:extLst>
          </p:cNvPr>
          <p:cNvSpPr txBox="1"/>
          <p:nvPr/>
        </p:nvSpPr>
        <p:spPr>
          <a:xfrm>
            <a:off x="509346" y="2239486"/>
            <a:ext cx="78845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Indi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cators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object 78">
            <a:extLst>
              <a:ext uri="{FF2B5EF4-FFF2-40B4-BE49-F238E27FC236}">
                <a16:creationId xmlns:a16="http://schemas.microsoft.com/office/drawing/2014/main" id="{F7E5F556-8878-3742-BCF2-191F5BD3544D}"/>
              </a:ext>
            </a:extLst>
          </p:cNvPr>
          <p:cNvSpPr/>
          <p:nvPr/>
        </p:nvSpPr>
        <p:spPr>
          <a:xfrm>
            <a:off x="519683" y="2419150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10">
                <a:moveTo>
                  <a:pt x="0" y="0"/>
                </a:moveTo>
                <a:lnTo>
                  <a:pt x="18196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object 79">
            <a:extLst>
              <a:ext uri="{FF2B5EF4-FFF2-40B4-BE49-F238E27FC236}">
                <a16:creationId xmlns:a16="http://schemas.microsoft.com/office/drawing/2014/main" id="{CE4D3CCC-97B2-8E43-84B5-0C33EA388C26}"/>
              </a:ext>
            </a:extLst>
          </p:cNvPr>
          <p:cNvSpPr/>
          <p:nvPr/>
        </p:nvSpPr>
        <p:spPr>
          <a:xfrm>
            <a:off x="2776727" y="2419150"/>
            <a:ext cx="2478405" cy="0"/>
          </a:xfrm>
          <a:custGeom>
            <a:avLst/>
            <a:gdLst/>
            <a:ahLst/>
            <a:cxnLst/>
            <a:rect l="l" t="t" r="r" b="b"/>
            <a:pathLst>
              <a:path w="2478404">
                <a:moveTo>
                  <a:pt x="0" y="0"/>
                </a:moveTo>
                <a:lnTo>
                  <a:pt x="24780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7" name="object 80">
            <a:extLst>
              <a:ext uri="{FF2B5EF4-FFF2-40B4-BE49-F238E27FC236}">
                <a16:creationId xmlns:a16="http://schemas.microsoft.com/office/drawing/2014/main" id="{145F80A2-BFEF-214F-953E-B50C4100CCF5}"/>
              </a:ext>
            </a:extLst>
          </p:cNvPr>
          <p:cNvSpPr txBox="1"/>
          <p:nvPr/>
        </p:nvSpPr>
        <p:spPr>
          <a:xfrm>
            <a:off x="5649213" y="2142875"/>
            <a:ext cx="9842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2023</a:t>
            </a:r>
            <a:r>
              <a:rPr sz="9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8" name="object 81">
            <a:extLst>
              <a:ext uri="{FF2B5EF4-FFF2-40B4-BE49-F238E27FC236}">
                <a16:creationId xmlns:a16="http://schemas.microsoft.com/office/drawing/2014/main" id="{C844FC88-3DDC-CE46-B096-570F2608BE6E}"/>
              </a:ext>
            </a:extLst>
          </p:cNvPr>
          <p:cNvSpPr txBox="1"/>
          <p:nvPr/>
        </p:nvSpPr>
        <p:spPr>
          <a:xfrm>
            <a:off x="7772400" y="2217093"/>
            <a:ext cx="14884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80" algn="l"/>
              </a:tabLst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Progress	Rati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on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a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le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9" name="object 82">
            <a:extLst>
              <a:ext uri="{FF2B5EF4-FFF2-40B4-BE49-F238E27FC236}">
                <a16:creationId xmlns:a16="http://schemas.microsoft.com/office/drawing/2014/main" id="{360A46F7-6873-244C-8082-7C47F53148CC}"/>
              </a:ext>
            </a:extLst>
          </p:cNvPr>
          <p:cNvSpPr/>
          <p:nvPr/>
        </p:nvSpPr>
        <p:spPr>
          <a:xfrm>
            <a:off x="5649467" y="2428775"/>
            <a:ext cx="5855335" cy="0"/>
          </a:xfrm>
          <a:custGeom>
            <a:avLst/>
            <a:gdLst/>
            <a:ahLst/>
            <a:cxnLst/>
            <a:rect l="l" t="t" r="r" b="b"/>
            <a:pathLst>
              <a:path w="5855334">
                <a:moveTo>
                  <a:pt x="0" y="0"/>
                </a:moveTo>
                <a:lnTo>
                  <a:pt x="58552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0" name="object 83">
            <a:extLst>
              <a:ext uri="{FF2B5EF4-FFF2-40B4-BE49-F238E27FC236}">
                <a16:creationId xmlns:a16="http://schemas.microsoft.com/office/drawing/2014/main" id="{AC46632D-AD20-2C4B-A0C7-8A395722CBBB}"/>
              </a:ext>
            </a:extLst>
          </p:cNvPr>
          <p:cNvSpPr/>
          <p:nvPr/>
        </p:nvSpPr>
        <p:spPr>
          <a:xfrm>
            <a:off x="5230367" y="1876044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91059" y="0"/>
                </a:moveTo>
                <a:lnTo>
                  <a:pt x="0" y="0"/>
                </a:lnTo>
                <a:lnTo>
                  <a:pt x="87249" y="137159"/>
                </a:lnTo>
                <a:lnTo>
                  <a:pt x="0" y="274319"/>
                </a:lnTo>
                <a:lnTo>
                  <a:pt x="91059" y="274319"/>
                </a:lnTo>
                <a:lnTo>
                  <a:pt x="178308" y="137159"/>
                </a:lnTo>
                <a:lnTo>
                  <a:pt x="91059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1" name="object 84">
            <a:extLst>
              <a:ext uri="{FF2B5EF4-FFF2-40B4-BE49-F238E27FC236}">
                <a16:creationId xmlns:a16="http://schemas.microsoft.com/office/drawing/2014/main" id="{3B164981-329C-8B4D-BF19-B5583068B94E}"/>
              </a:ext>
            </a:extLst>
          </p:cNvPr>
          <p:cNvSpPr/>
          <p:nvPr/>
        </p:nvSpPr>
        <p:spPr>
          <a:xfrm>
            <a:off x="5344667" y="1840992"/>
            <a:ext cx="222885" cy="344805"/>
          </a:xfrm>
          <a:custGeom>
            <a:avLst/>
            <a:gdLst/>
            <a:ahLst/>
            <a:cxnLst/>
            <a:rect l="l" t="t" r="r" b="b"/>
            <a:pathLst>
              <a:path w="222885" h="344805">
                <a:moveTo>
                  <a:pt x="113665" y="0"/>
                </a:moveTo>
                <a:lnTo>
                  <a:pt x="0" y="0"/>
                </a:lnTo>
                <a:lnTo>
                  <a:pt x="108839" y="172212"/>
                </a:lnTo>
                <a:lnTo>
                  <a:pt x="0" y="344424"/>
                </a:lnTo>
                <a:lnTo>
                  <a:pt x="113665" y="344424"/>
                </a:lnTo>
                <a:lnTo>
                  <a:pt x="222504" y="172212"/>
                </a:lnTo>
                <a:lnTo>
                  <a:pt x="113665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4" name="object 87">
            <a:extLst>
              <a:ext uri="{FF2B5EF4-FFF2-40B4-BE49-F238E27FC236}">
                <a16:creationId xmlns:a16="http://schemas.microsoft.com/office/drawing/2014/main" id="{03D2AE6E-A3DD-2242-99E7-BC9249588B90}"/>
              </a:ext>
            </a:extLst>
          </p:cNvPr>
          <p:cNvSpPr/>
          <p:nvPr/>
        </p:nvSpPr>
        <p:spPr>
          <a:xfrm>
            <a:off x="406145" y="1407413"/>
            <a:ext cx="11314430" cy="5064760"/>
          </a:xfrm>
          <a:custGeom>
            <a:avLst/>
            <a:gdLst/>
            <a:ahLst/>
            <a:cxnLst/>
            <a:rect l="l" t="t" r="r" b="b"/>
            <a:pathLst>
              <a:path w="11314430" h="5064760">
                <a:moveTo>
                  <a:pt x="0" y="5064252"/>
                </a:moveTo>
                <a:lnTo>
                  <a:pt x="11314176" y="5064252"/>
                </a:lnTo>
                <a:lnTo>
                  <a:pt x="11314176" y="0"/>
                </a:lnTo>
                <a:lnTo>
                  <a:pt x="0" y="0"/>
                </a:lnTo>
                <a:lnTo>
                  <a:pt x="0" y="5064252"/>
                </a:lnTo>
                <a:close/>
              </a:path>
            </a:pathLst>
          </a:custGeom>
          <a:ln w="19812">
            <a:solidFill>
              <a:srgbClr val="3D501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5" name="object 88">
            <a:extLst>
              <a:ext uri="{FF2B5EF4-FFF2-40B4-BE49-F238E27FC236}">
                <a16:creationId xmlns:a16="http://schemas.microsoft.com/office/drawing/2014/main" id="{49068228-8852-4D42-AB9A-942E43FF486C}"/>
              </a:ext>
            </a:extLst>
          </p:cNvPr>
          <p:cNvSpPr txBox="1"/>
          <p:nvPr/>
        </p:nvSpPr>
        <p:spPr>
          <a:xfrm>
            <a:off x="5636767" y="3038094"/>
            <a:ext cx="590931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95975" algn="l"/>
              </a:tabLst>
            </a:pPr>
            <a:r>
              <a:rPr sz="900" u="dash" dirty="0">
                <a:latin typeface="Poppins" pitchFamily="2" charset="77"/>
                <a:cs typeface="Poppins" pitchFamily="2" charset="77"/>
              </a:rPr>
              <a:t> 	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6" name="object 22">
            <a:extLst>
              <a:ext uri="{FF2B5EF4-FFF2-40B4-BE49-F238E27FC236}">
                <a16:creationId xmlns:a16="http://schemas.microsoft.com/office/drawing/2014/main" id="{9B1BE201-A7DB-F847-88E7-632E2E32916C}"/>
              </a:ext>
            </a:extLst>
          </p:cNvPr>
          <p:cNvSpPr/>
          <p:nvPr/>
        </p:nvSpPr>
        <p:spPr>
          <a:xfrm>
            <a:off x="8006207" y="3284114"/>
            <a:ext cx="205740" cy="204470"/>
          </a:xfrm>
          <a:custGeom>
            <a:avLst/>
            <a:gdLst/>
            <a:ahLst/>
            <a:cxnLst/>
            <a:rect l="l" t="t" r="r" b="b"/>
            <a:pathLst>
              <a:path w="205740" h="204470">
                <a:moveTo>
                  <a:pt x="102870" y="0"/>
                </a:moveTo>
                <a:lnTo>
                  <a:pt x="62847" y="8024"/>
                </a:lnTo>
                <a:lnTo>
                  <a:pt x="30146" y="29908"/>
                </a:lnTo>
                <a:lnTo>
                  <a:pt x="8090" y="62364"/>
                </a:lnTo>
                <a:lnTo>
                  <a:pt x="0" y="102107"/>
                </a:lnTo>
                <a:lnTo>
                  <a:pt x="8090" y="141851"/>
                </a:lnTo>
                <a:lnTo>
                  <a:pt x="30146" y="174307"/>
                </a:lnTo>
                <a:lnTo>
                  <a:pt x="62847" y="196191"/>
                </a:lnTo>
                <a:lnTo>
                  <a:pt x="102870" y="204215"/>
                </a:lnTo>
                <a:lnTo>
                  <a:pt x="142892" y="196191"/>
                </a:lnTo>
                <a:lnTo>
                  <a:pt x="175593" y="174307"/>
                </a:lnTo>
                <a:lnTo>
                  <a:pt x="197649" y="141851"/>
                </a:lnTo>
                <a:lnTo>
                  <a:pt x="205740" y="102107"/>
                </a:lnTo>
                <a:lnTo>
                  <a:pt x="197649" y="62364"/>
                </a:lnTo>
                <a:lnTo>
                  <a:pt x="175593" y="29908"/>
                </a:lnTo>
                <a:lnTo>
                  <a:pt x="142892" y="8024"/>
                </a:lnTo>
                <a:lnTo>
                  <a:pt x="1028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object 31">
            <a:extLst>
              <a:ext uri="{FF2B5EF4-FFF2-40B4-BE49-F238E27FC236}">
                <a16:creationId xmlns:a16="http://schemas.microsoft.com/office/drawing/2014/main" id="{A995F4C6-F365-FC44-888E-55BDCBDB3D4E}"/>
              </a:ext>
            </a:extLst>
          </p:cNvPr>
          <p:cNvSpPr/>
          <p:nvPr/>
        </p:nvSpPr>
        <p:spPr>
          <a:xfrm>
            <a:off x="8006207" y="4223409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40" h="205739">
                <a:moveTo>
                  <a:pt x="102870" y="0"/>
                </a:moveTo>
                <a:lnTo>
                  <a:pt x="62847" y="8090"/>
                </a:lnTo>
                <a:lnTo>
                  <a:pt x="30146" y="30146"/>
                </a:lnTo>
                <a:lnTo>
                  <a:pt x="8090" y="62847"/>
                </a:lnTo>
                <a:lnTo>
                  <a:pt x="0" y="102870"/>
                </a:lnTo>
                <a:lnTo>
                  <a:pt x="8090" y="142892"/>
                </a:lnTo>
                <a:lnTo>
                  <a:pt x="30146" y="175593"/>
                </a:lnTo>
                <a:lnTo>
                  <a:pt x="62847" y="197649"/>
                </a:lnTo>
                <a:lnTo>
                  <a:pt x="102870" y="205740"/>
                </a:lnTo>
                <a:lnTo>
                  <a:pt x="142892" y="197649"/>
                </a:lnTo>
                <a:lnTo>
                  <a:pt x="175593" y="175593"/>
                </a:lnTo>
                <a:lnTo>
                  <a:pt x="197649" y="142892"/>
                </a:lnTo>
                <a:lnTo>
                  <a:pt x="205740" y="102870"/>
                </a:lnTo>
                <a:lnTo>
                  <a:pt x="197649" y="62847"/>
                </a:lnTo>
                <a:lnTo>
                  <a:pt x="175593" y="30146"/>
                </a:lnTo>
                <a:lnTo>
                  <a:pt x="142892" y="8090"/>
                </a:lnTo>
                <a:lnTo>
                  <a:pt x="10287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object 31">
            <a:extLst>
              <a:ext uri="{FF2B5EF4-FFF2-40B4-BE49-F238E27FC236}">
                <a16:creationId xmlns:a16="http://schemas.microsoft.com/office/drawing/2014/main" id="{2579B89D-D29B-B94C-8A68-994CD87C2F50}"/>
              </a:ext>
            </a:extLst>
          </p:cNvPr>
          <p:cNvSpPr/>
          <p:nvPr/>
        </p:nvSpPr>
        <p:spPr>
          <a:xfrm>
            <a:off x="8006207" y="4863898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40" h="205739">
                <a:moveTo>
                  <a:pt x="102870" y="0"/>
                </a:moveTo>
                <a:lnTo>
                  <a:pt x="62847" y="8090"/>
                </a:lnTo>
                <a:lnTo>
                  <a:pt x="30146" y="30146"/>
                </a:lnTo>
                <a:lnTo>
                  <a:pt x="8090" y="62847"/>
                </a:lnTo>
                <a:lnTo>
                  <a:pt x="0" y="102870"/>
                </a:lnTo>
                <a:lnTo>
                  <a:pt x="8090" y="142892"/>
                </a:lnTo>
                <a:lnTo>
                  <a:pt x="30146" y="175593"/>
                </a:lnTo>
                <a:lnTo>
                  <a:pt x="62847" y="197649"/>
                </a:lnTo>
                <a:lnTo>
                  <a:pt x="102870" y="205740"/>
                </a:lnTo>
                <a:lnTo>
                  <a:pt x="142892" y="197649"/>
                </a:lnTo>
                <a:lnTo>
                  <a:pt x="175593" y="175593"/>
                </a:lnTo>
                <a:lnTo>
                  <a:pt x="197649" y="142892"/>
                </a:lnTo>
                <a:lnTo>
                  <a:pt x="205740" y="102870"/>
                </a:lnTo>
                <a:lnTo>
                  <a:pt x="197649" y="62847"/>
                </a:lnTo>
                <a:lnTo>
                  <a:pt x="175593" y="30146"/>
                </a:lnTo>
                <a:lnTo>
                  <a:pt x="142892" y="8090"/>
                </a:lnTo>
                <a:lnTo>
                  <a:pt x="10287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9" name="object 39">
            <a:extLst>
              <a:ext uri="{FF2B5EF4-FFF2-40B4-BE49-F238E27FC236}">
                <a16:creationId xmlns:a16="http://schemas.microsoft.com/office/drawing/2014/main" id="{BCC0B4AC-B709-2A42-B5A6-6EE674DB9977}"/>
              </a:ext>
            </a:extLst>
          </p:cNvPr>
          <p:cNvSpPr/>
          <p:nvPr/>
        </p:nvSpPr>
        <p:spPr>
          <a:xfrm>
            <a:off x="8006207" y="5471893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40" h="205739">
                <a:moveTo>
                  <a:pt x="102870" y="0"/>
                </a:moveTo>
                <a:lnTo>
                  <a:pt x="62847" y="8083"/>
                </a:lnTo>
                <a:lnTo>
                  <a:pt x="30146" y="30127"/>
                </a:lnTo>
                <a:lnTo>
                  <a:pt x="8090" y="62825"/>
                </a:lnTo>
                <a:lnTo>
                  <a:pt x="0" y="102869"/>
                </a:lnTo>
                <a:lnTo>
                  <a:pt x="8090" y="142908"/>
                </a:lnTo>
                <a:lnTo>
                  <a:pt x="30146" y="175607"/>
                </a:lnTo>
                <a:lnTo>
                  <a:pt x="62847" y="197655"/>
                </a:lnTo>
                <a:lnTo>
                  <a:pt x="102870" y="205739"/>
                </a:lnTo>
                <a:lnTo>
                  <a:pt x="142892" y="197655"/>
                </a:lnTo>
                <a:lnTo>
                  <a:pt x="175593" y="175607"/>
                </a:lnTo>
                <a:lnTo>
                  <a:pt x="197649" y="142908"/>
                </a:lnTo>
                <a:lnTo>
                  <a:pt x="205740" y="102869"/>
                </a:lnTo>
                <a:lnTo>
                  <a:pt x="197649" y="62825"/>
                </a:lnTo>
                <a:lnTo>
                  <a:pt x="175593" y="30127"/>
                </a:lnTo>
                <a:lnTo>
                  <a:pt x="142892" y="8083"/>
                </a:lnTo>
                <a:lnTo>
                  <a:pt x="10287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81" name="object 89">
            <a:extLst>
              <a:ext uri="{FF2B5EF4-FFF2-40B4-BE49-F238E27FC236}">
                <a16:creationId xmlns:a16="http://schemas.microsoft.com/office/drawing/2014/main" id="{ADBF62CB-A47B-6D41-916B-1485BC593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60522"/>
              </p:ext>
            </p:extLst>
          </p:nvPr>
        </p:nvGraphicFramePr>
        <p:xfrm>
          <a:off x="471425" y="2473536"/>
          <a:ext cx="4746197" cy="2688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55">
                <a:tc>
                  <a:txBody>
                    <a:bodyPr/>
                    <a:lstStyle/>
                    <a:p>
                      <a:pPr marL="28575" indent="0">
                        <a:lnSpc>
                          <a:spcPts val="950"/>
                        </a:lnSpc>
                        <a:buFontTx/>
                        <a:buNone/>
                        <a:tabLst>
                          <a:tab pos="200660" algn="l"/>
                          <a:tab pos="201295" algn="l"/>
                        </a:tabLst>
                      </a:pP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955"/>
                        </a:lnSpc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955"/>
                        </a:lnSpc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955"/>
                        </a:lnSpc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78">
                <a:tc>
                  <a:txBody>
                    <a:bodyPr/>
                    <a:lstStyle/>
                    <a:p>
                      <a:pPr marL="28575" marR="854710" defTabSz="914400">
                        <a:lnSpc>
                          <a:spcPts val="969"/>
                        </a:lnSpc>
                        <a:spcBef>
                          <a:spcPts val="745"/>
                        </a:spcBef>
                        <a:buFontTx/>
                        <a:buNone/>
                      </a:pPr>
                      <a:r>
                        <a:rPr lang="en-US" sz="900" b="1" spc="-5" dirty="0">
                          <a:latin typeface="Poppins" pitchFamily="2" charset="77"/>
                          <a:cs typeface="Poppins" pitchFamily="2" charset="77"/>
                        </a:rPr>
                        <a:t>% Completion of MMIA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9461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0%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35%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100%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280">
                <a:tc>
                  <a:txBody>
                    <a:bodyPr/>
                    <a:lstStyle/>
                    <a:p>
                      <a:pPr marL="28575" indent="0">
                        <a:lnSpc>
                          <a:spcPct val="100000"/>
                        </a:lnSpc>
                        <a:spcBef>
                          <a:spcPts val="615"/>
                        </a:spcBef>
                        <a:buFontTx/>
                        <a:buNone/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Value of housing loans (Mortgages)                           advanced (N)</a:t>
                      </a:r>
                    </a:p>
                    <a:p>
                      <a:pPr marL="28575" indent="0">
                        <a:lnSpc>
                          <a:spcPct val="100000"/>
                        </a:lnSpc>
                        <a:spcBef>
                          <a:spcPts val="615"/>
                        </a:spcBef>
                        <a:buFontTx/>
                        <a:buNone/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Number of  Affordable Houses Constructed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81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0637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N/A</a:t>
                      </a:r>
                    </a:p>
                    <a:p>
                      <a:pPr marL="0" marR="20637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0" marR="20637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2,720</a:t>
                      </a:r>
                    </a:p>
                  </a:txBody>
                  <a:tcPr marL="0" marR="0" marT="768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6827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N/A</a:t>
                      </a:r>
                    </a:p>
                    <a:p>
                      <a:pPr marL="0" marR="16827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0" marR="16827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3,591</a:t>
                      </a:r>
                    </a:p>
                    <a:p>
                      <a:pPr marR="1682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en-US"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N/A</a:t>
                      </a:r>
                    </a:p>
                    <a:p>
                      <a:pPr marR="1016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en-US"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1016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27,896</a:t>
                      </a:r>
                    </a:p>
                  </a:txBody>
                  <a:tcPr marL="0" marR="0" marT="768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742">
                <a:tc>
                  <a:txBody>
                    <a:bodyPr/>
                    <a:lstStyle/>
                    <a:p>
                      <a:pPr marL="28575">
                        <a:lnSpc>
                          <a:spcPts val="1025"/>
                        </a:lnSpc>
                        <a:spcBef>
                          <a:spcPts val="620"/>
                        </a:spcBef>
                        <a:buFontTx/>
                        <a:buNone/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Length of SUKUK Bond Road Constructed (km)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8740" marB="0"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1,258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1,517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3,498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742">
                <a:tc>
                  <a:txBody>
                    <a:bodyPr/>
                    <a:lstStyle/>
                    <a:p>
                      <a:pPr marL="28575" marR="0" lvl="0" indent="0" algn="just" defTabSz="914400" eaLnBrk="1" fontAlgn="auto" latinLnBrk="0" hangingPunct="1">
                        <a:lnSpc>
                          <a:spcPts val="1025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Length of rail track constructed (KM)</a:t>
                      </a:r>
                    </a:p>
                    <a:p>
                      <a:pPr marL="28575" marR="0" lvl="0" indent="0" algn="just" defTabSz="914400" eaLnBrk="1" fontAlgn="auto" latinLnBrk="0" hangingPunct="1">
                        <a:lnSpc>
                          <a:spcPts val="1025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Number of stations building completed</a:t>
                      </a:r>
                    </a:p>
                    <a:p>
                      <a:pPr marL="28575" marR="0" lvl="0" indent="0" algn="just" defTabSz="914400" eaLnBrk="1" fontAlgn="auto" latinLnBrk="0" hangingPunct="1">
                        <a:lnSpc>
                          <a:spcPts val="1025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Length of Rail Track Rehabilitated (km)</a:t>
                      </a:r>
                    </a:p>
                    <a:p>
                      <a:pPr marL="28575" marR="0" lvl="0" indent="0" algn="just" defTabSz="914400" eaLnBrk="1" fontAlgn="auto" latinLnBrk="0" hangingPunct="1">
                        <a:lnSpc>
                          <a:spcPts val="1025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Poppins" pitchFamily="2" charset="77"/>
                          <a:cs typeface="Poppins" pitchFamily="2" charset="77"/>
                        </a:rPr>
                        <a:t>Number of station Building Rehabilitated</a:t>
                      </a:r>
                    </a:p>
                    <a:p>
                      <a:pPr marL="28575">
                        <a:lnSpc>
                          <a:spcPts val="1025"/>
                        </a:lnSpc>
                        <a:spcBef>
                          <a:spcPts val="620"/>
                        </a:spcBef>
                        <a:buFontTx/>
                        <a:buNone/>
                      </a:pP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874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575</a:t>
                      </a:r>
                    </a:p>
                    <a:p>
                      <a:pPr marR="2063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1 6</a:t>
                      </a:r>
                    </a:p>
                    <a:p>
                      <a:pPr marR="2063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245</a:t>
                      </a:r>
                    </a:p>
                    <a:p>
                      <a:pPr marR="2063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9</a:t>
                      </a:r>
                    </a:p>
                    <a:p>
                      <a:pPr marR="2063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670</a:t>
                      </a:r>
                    </a:p>
                    <a:p>
                      <a:pPr marR="1682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32</a:t>
                      </a:r>
                    </a:p>
                    <a:p>
                      <a:pPr marR="1682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326</a:t>
                      </a:r>
                    </a:p>
                    <a:p>
                      <a:pPr marR="16827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11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669.5</a:t>
                      </a:r>
                    </a:p>
                    <a:p>
                      <a:pPr marR="1016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31</a:t>
                      </a:r>
                    </a:p>
                    <a:p>
                      <a:pPr marR="1016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326</a:t>
                      </a:r>
                    </a:p>
                    <a:p>
                      <a:pPr marR="1016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11</a:t>
                      </a:r>
                    </a:p>
                    <a:p>
                      <a:pPr marR="889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768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912610"/>
                  </a:ext>
                </a:extLst>
              </a:tr>
            </a:tbl>
          </a:graphicData>
        </a:graphic>
      </p:graphicFrame>
      <p:sp>
        <p:nvSpPr>
          <p:cNvPr id="82" name="object 60">
            <a:extLst>
              <a:ext uri="{FF2B5EF4-FFF2-40B4-BE49-F238E27FC236}">
                <a16:creationId xmlns:a16="http://schemas.microsoft.com/office/drawing/2014/main" id="{6EC2D2B6-11A9-494D-BADA-55DF89A7F6F0}"/>
              </a:ext>
            </a:extLst>
          </p:cNvPr>
          <p:cNvSpPr txBox="1"/>
          <p:nvPr/>
        </p:nvSpPr>
        <p:spPr>
          <a:xfrm>
            <a:off x="9617857" y="1510329"/>
            <a:ext cx="200502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Not started / </a:t>
            </a:r>
            <a:r>
              <a:rPr sz="1000" spc="-10" dirty="0">
                <a:latin typeface="Poppins" pitchFamily="2" charset="77"/>
                <a:cs typeface="Poppins" pitchFamily="2" charset="77"/>
              </a:rPr>
              <a:t>Behind</a:t>
            </a:r>
            <a:r>
              <a:rPr sz="1000" spc="-5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schedule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3" name="object 61">
            <a:extLst>
              <a:ext uri="{FF2B5EF4-FFF2-40B4-BE49-F238E27FC236}">
                <a16:creationId xmlns:a16="http://schemas.microsoft.com/office/drawing/2014/main" id="{8E17D9C3-9726-D047-BD76-B9B1C96EF937}"/>
              </a:ext>
            </a:extLst>
          </p:cNvPr>
          <p:cNvSpPr/>
          <p:nvPr/>
        </p:nvSpPr>
        <p:spPr>
          <a:xfrm>
            <a:off x="9393082" y="1517191"/>
            <a:ext cx="18413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4" name="object 62">
            <a:extLst>
              <a:ext uri="{FF2B5EF4-FFF2-40B4-BE49-F238E27FC236}">
                <a16:creationId xmlns:a16="http://schemas.microsoft.com/office/drawing/2014/main" id="{B616CCC1-E062-0147-A4EB-7B538FE6B446}"/>
              </a:ext>
            </a:extLst>
          </p:cNvPr>
          <p:cNvSpPr txBox="1"/>
          <p:nvPr/>
        </p:nvSpPr>
        <p:spPr>
          <a:xfrm>
            <a:off x="7204157" y="1510329"/>
            <a:ext cx="147655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On track /</a:t>
            </a:r>
            <a:r>
              <a:rPr sz="1000" spc="-7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Completed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5" name="object 63">
            <a:extLst>
              <a:ext uri="{FF2B5EF4-FFF2-40B4-BE49-F238E27FC236}">
                <a16:creationId xmlns:a16="http://schemas.microsoft.com/office/drawing/2014/main" id="{E1E0322B-BB66-9647-B859-DECD41EDDA4A}"/>
              </a:ext>
            </a:extLst>
          </p:cNvPr>
          <p:cNvSpPr/>
          <p:nvPr/>
        </p:nvSpPr>
        <p:spPr>
          <a:xfrm>
            <a:off x="7020897" y="1511655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object 64">
            <a:extLst>
              <a:ext uri="{FF2B5EF4-FFF2-40B4-BE49-F238E27FC236}">
                <a16:creationId xmlns:a16="http://schemas.microsoft.com/office/drawing/2014/main" id="{36A8C87E-7A35-974A-AB77-F6128C28DD92}"/>
              </a:ext>
            </a:extLst>
          </p:cNvPr>
          <p:cNvSpPr txBox="1"/>
          <p:nvPr/>
        </p:nvSpPr>
        <p:spPr>
          <a:xfrm>
            <a:off x="8904990" y="1503018"/>
            <a:ext cx="376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At</a:t>
            </a:r>
            <a:r>
              <a:rPr sz="1000" spc="-9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risk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7" name="object 65">
            <a:extLst>
              <a:ext uri="{FF2B5EF4-FFF2-40B4-BE49-F238E27FC236}">
                <a16:creationId xmlns:a16="http://schemas.microsoft.com/office/drawing/2014/main" id="{B511BB33-28B4-F74D-8DDF-A55921B59F11}"/>
              </a:ext>
            </a:extLst>
          </p:cNvPr>
          <p:cNvSpPr/>
          <p:nvPr/>
        </p:nvSpPr>
        <p:spPr>
          <a:xfrm>
            <a:off x="8721093" y="1518130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0" name="object 14">
            <a:extLst>
              <a:ext uri="{FF2B5EF4-FFF2-40B4-BE49-F238E27FC236}">
                <a16:creationId xmlns:a16="http://schemas.microsoft.com/office/drawing/2014/main" id="{E8EDC45F-EF81-E048-A5A2-A8AFF22065FD}"/>
              </a:ext>
            </a:extLst>
          </p:cNvPr>
          <p:cNvSpPr txBox="1"/>
          <p:nvPr/>
        </p:nvSpPr>
        <p:spPr>
          <a:xfrm>
            <a:off x="8625550" y="2489183"/>
            <a:ext cx="3028368" cy="47320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09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Targets have been met for construction of rail tracks. To </a:t>
            </a:r>
            <a:r>
              <a:rPr lang="en-US" sz="800" dirty="0" err="1">
                <a:latin typeface="Poppins" pitchFamily="2" charset="77"/>
                <a:cs typeface="Poppins" pitchFamily="2" charset="77"/>
              </a:rPr>
              <a:t>maximise</a:t>
            </a:r>
            <a:r>
              <a:rPr lang="en-US" sz="800" dirty="0">
                <a:latin typeface="Poppins" pitchFamily="2" charset="77"/>
                <a:cs typeface="Poppins" pitchFamily="2" charset="77"/>
              </a:rPr>
              <a:t> the value of these investments, inter-connectivity of transport modes would need to be accelerated.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8" name="object 18">
            <a:extLst>
              <a:ext uri="{FF2B5EF4-FFF2-40B4-BE49-F238E27FC236}">
                <a16:creationId xmlns:a16="http://schemas.microsoft.com/office/drawing/2014/main" id="{9B88EEEC-6937-3D4A-A977-920AB9FCDAAA}"/>
              </a:ext>
            </a:extLst>
          </p:cNvPr>
          <p:cNvSpPr txBox="1"/>
          <p:nvPr/>
        </p:nvSpPr>
        <p:spPr>
          <a:xfrm>
            <a:off x="8625548" y="3188884"/>
            <a:ext cx="3028373" cy="66813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0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The </a:t>
            </a:r>
            <a:r>
              <a:rPr lang="en-US" sz="800" spc="-5" dirty="0" err="1">
                <a:latin typeface="Poppins" pitchFamily="2" charset="77"/>
                <a:cs typeface="Poppins" pitchFamily="2" charset="77"/>
              </a:rPr>
              <a:t>concessioning</a:t>
            </a:r>
            <a:r>
              <a:rPr lang="en-US" sz="800" spc="-5" dirty="0">
                <a:latin typeface="Poppins" pitchFamily="2" charset="77"/>
                <a:cs typeface="Poppins" pitchFamily="2" charset="77"/>
              </a:rPr>
              <a:t> process is stalled due to labor union and court issues. This issue has been long pending almost since the inception of this Administration. Further delays would hamper revenue-generation and Nigeria's overall aspirations of being a hub in the sub-region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9" name="object 21">
            <a:extLst>
              <a:ext uri="{FF2B5EF4-FFF2-40B4-BE49-F238E27FC236}">
                <a16:creationId xmlns:a16="http://schemas.microsoft.com/office/drawing/2014/main" id="{07514217-A6A8-3C4D-A1FA-9AD5717BCBBE}"/>
              </a:ext>
            </a:extLst>
          </p:cNvPr>
          <p:cNvSpPr txBox="1"/>
          <p:nvPr/>
        </p:nvSpPr>
        <p:spPr>
          <a:xfrm>
            <a:off x="8625548" y="4106385"/>
            <a:ext cx="3028372" cy="5418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Based on the targets set by the ministry for affordable housing, performance reflects 63% in Q2 2021. However, the accessibility of mortgage-based affordable housing is still work-in-progress. 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0" name="object 24">
            <a:extLst>
              <a:ext uri="{FF2B5EF4-FFF2-40B4-BE49-F238E27FC236}">
                <a16:creationId xmlns:a16="http://schemas.microsoft.com/office/drawing/2014/main" id="{B1A0D5C3-C379-1747-9D85-DAB6BB940BD2}"/>
              </a:ext>
            </a:extLst>
          </p:cNvPr>
          <p:cNvSpPr txBox="1"/>
          <p:nvPr/>
        </p:nvSpPr>
        <p:spPr>
          <a:xfrm>
            <a:off x="8633798" y="4727553"/>
            <a:ext cx="3011872" cy="6700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There is  an improvement in the number of houses constructed; from 57% in 2020, 94% in Q1  2021 and 98% in Q2 2021 (in relation to targets). However,  affordability  i.e. lower-cost housing for the average citizen, is still work-in-progress.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1" name="object 30">
            <a:extLst>
              <a:ext uri="{FF2B5EF4-FFF2-40B4-BE49-F238E27FC236}">
                <a16:creationId xmlns:a16="http://schemas.microsoft.com/office/drawing/2014/main" id="{98CEE091-AFFA-DE40-8335-C4282B26884F}"/>
              </a:ext>
            </a:extLst>
          </p:cNvPr>
          <p:cNvSpPr txBox="1"/>
          <p:nvPr/>
        </p:nvSpPr>
        <p:spPr>
          <a:xfrm>
            <a:off x="8650005" y="5410043"/>
            <a:ext cx="2979458" cy="4135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This project is on track.. The performance is up to 97% in Q2 2021.  This will open up new cities for development thereby easing cost of transportation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2" name="object 38">
            <a:extLst>
              <a:ext uri="{FF2B5EF4-FFF2-40B4-BE49-F238E27FC236}">
                <a16:creationId xmlns:a16="http://schemas.microsoft.com/office/drawing/2014/main" id="{DDD29554-47A2-AE49-91CC-483D5F911C3A}"/>
              </a:ext>
            </a:extLst>
          </p:cNvPr>
          <p:cNvSpPr txBox="1"/>
          <p:nvPr/>
        </p:nvSpPr>
        <p:spPr>
          <a:xfrm>
            <a:off x="8594510" y="5942468"/>
            <a:ext cx="3090449" cy="2509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04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This activity/deliverable is on track. The performance was 99% in 2020, 100% in Q1  2021 and 101% in Q2 2021. 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3" name="object 59">
            <a:extLst>
              <a:ext uri="{FF2B5EF4-FFF2-40B4-BE49-F238E27FC236}">
                <a16:creationId xmlns:a16="http://schemas.microsoft.com/office/drawing/2014/main" id="{4DE10D4A-539B-E840-AA15-7A33D8304933}"/>
              </a:ext>
            </a:extLst>
          </p:cNvPr>
          <p:cNvSpPr txBox="1"/>
          <p:nvPr/>
        </p:nvSpPr>
        <p:spPr>
          <a:xfrm>
            <a:off x="439021" y="1801835"/>
            <a:ext cx="17627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b="1" spc="-105" dirty="0">
                <a:latin typeface="Poppins" pitchFamily="2" charset="77"/>
                <a:cs typeface="Poppins" pitchFamily="2" charset="77"/>
              </a:rPr>
              <a:t>Key 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indicators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4" name="object 75">
            <a:extLst>
              <a:ext uri="{FF2B5EF4-FFF2-40B4-BE49-F238E27FC236}">
                <a16:creationId xmlns:a16="http://schemas.microsoft.com/office/drawing/2014/main" id="{58E7E1B1-C48C-6446-95F7-1BC757AF336C}"/>
              </a:ext>
            </a:extLst>
          </p:cNvPr>
          <p:cNvSpPr/>
          <p:nvPr/>
        </p:nvSpPr>
        <p:spPr>
          <a:xfrm>
            <a:off x="457200" y="2012933"/>
            <a:ext cx="4711065" cy="0"/>
          </a:xfrm>
          <a:custGeom>
            <a:avLst/>
            <a:gdLst/>
            <a:ahLst/>
            <a:cxnLst/>
            <a:rect l="l" t="t" r="r" b="b"/>
            <a:pathLst>
              <a:path w="4711065">
                <a:moveTo>
                  <a:pt x="0" y="0"/>
                </a:moveTo>
                <a:lnTo>
                  <a:pt x="4710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5" name="object 58">
            <a:extLst>
              <a:ext uri="{FF2B5EF4-FFF2-40B4-BE49-F238E27FC236}">
                <a16:creationId xmlns:a16="http://schemas.microsoft.com/office/drawing/2014/main" id="{FEE1E61F-E7D1-8E46-9801-61579347C190}"/>
              </a:ext>
            </a:extLst>
          </p:cNvPr>
          <p:cNvSpPr txBox="1"/>
          <p:nvPr/>
        </p:nvSpPr>
        <p:spPr>
          <a:xfrm>
            <a:off x="5547515" y="1913272"/>
            <a:ext cx="174370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Selected key</a:t>
            </a:r>
            <a:r>
              <a:rPr sz="10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6" name="object 76">
            <a:extLst>
              <a:ext uri="{FF2B5EF4-FFF2-40B4-BE49-F238E27FC236}">
                <a16:creationId xmlns:a16="http://schemas.microsoft.com/office/drawing/2014/main" id="{32300DB2-833C-404E-9DC0-DF64771EF978}"/>
              </a:ext>
            </a:extLst>
          </p:cNvPr>
          <p:cNvSpPr/>
          <p:nvPr/>
        </p:nvSpPr>
        <p:spPr>
          <a:xfrm>
            <a:off x="5561839" y="2133600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E1F7E7C-D884-43A6-A533-8C56CE6E42E2}"/>
              </a:ext>
            </a:extLst>
          </p:cNvPr>
          <p:cNvSpPr/>
          <p:nvPr/>
        </p:nvSpPr>
        <p:spPr>
          <a:xfrm>
            <a:off x="5257800" y="38538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2DDC4CD-745A-4149-853E-CBA724D7B2CD}"/>
              </a:ext>
            </a:extLst>
          </p:cNvPr>
          <p:cNvSpPr/>
          <p:nvPr/>
        </p:nvSpPr>
        <p:spPr>
          <a:xfrm>
            <a:off x="5257800" y="41910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E07111B-ADAC-458E-B5A4-28FA9F6CC6CC}"/>
              </a:ext>
            </a:extLst>
          </p:cNvPr>
          <p:cNvSpPr/>
          <p:nvPr/>
        </p:nvSpPr>
        <p:spPr>
          <a:xfrm>
            <a:off x="5257800" y="44196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B0B1B89-2C3C-46FA-BD76-1C09F4DF3506}"/>
              </a:ext>
            </a:extLst>
          </p:cNvPr>
          <p:cNvSpPr/>
          <p:nvPr/>
        </p:nvSpPr>
        <p:spPr>
          <a:xfrm>
            <a:off x="5257800" y="46158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0B027EB-460B-49F2-BC34-445C8FE2550C}"/>
              </a:ext>
            </a:extLst>
          </p:cNvPr>
          <p:cNvSpPr/>
          <p:nvPr/>
        </p:nvSpPr>
        <p:spPr>
          <a:xfrm>
            <a:off x="5257800" y="48006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56B80C7A-F5C0-0B4F-876F-7C83717EF7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6"/>
            <a:ext cx="12237556" cy="6883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1BB22-504E-044A-8A0C-7167DFC9A6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21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3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5962220-E9EF-0941-BF5E-906DDABAD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C35742C-913D-114F-B2DF-3DC0EBB53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F6115B-1C1D-E74B-B50E-CD6ABFAD77F8}"/>
              </a:ext>
            </a:extLst>
          </p:cNvPr>
          <p:cNvSpPr/>
          <p:nvPr/>
        </p:nvSpPr>
        <p:spPr>
          <a:xfrm>
            <a:off x="3733800" y="1126788"/>
            <a:ext cx="6705600" cy="632714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Industry, Trade &amp; Investment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052C80-0C64-EB44-AEFA-07170C41A862}"/>
              </a:ext>
            </a:extLst>
          </p:cNvPr>
          <p:cNvSpPr/>
          <p:nvPr/>
        </p:nvSpPr>
        <p:spPr>
          <a:xfrm>
            <a:off x="3733800" y="1783886"/>
            <a:ext cx="6705600" cy="559783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Communication &amp; Digital Economy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347B2-0970-1747-89B5-B0680BB9B3D7}"/>
              </a:ext>
            </a:extLst>
          </p:cNvPr>
          <p:cNvSpPr/>
          <p:nvPr/>
        </p:nvSpPr>
        <p:spPr>
          <a:xfrm>
            <a:off x="3733800" y="2906883"/>
            <a:ext cx="6705600" cy="4601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Finance,Budget &amp; Planning</a:t>
            </a:r>
          </a:p>
          <a:p>
            <a:pPr algn="ctr"/>
            <a:endParaRPr lang="x-none" dirty="0"/>
          </a:p>
        </p:txBody>
      </p:sp>
      <p:sp>
        <p:nvSpPr>
          <p:cNvPr id="28" name="Arrow: Pentagon 6">
            <a:extLst>
              <a:ext uri="{FF2B5EF4-FFF2-40B4-BE49-F238E27FC236}">
                <a16:creationId xmlns:a16="http://schemas.microsoft.com/office/drawing/2014/main" id="{B0361D94-F757-044B-B28E-53164FD7F0A8}"/>
              </a:ext>
            </a:extLst>
          </p:cNvPr>
          <p:cNvSpPr/>
          <p:nvPr/>
        </p:nvSpPr>
        <p:spPr>
          <a:xfrm>
            <a:off x="0" y="2057400"/>
            <a:ext cx="3581400" cy="247071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4CEEE-642F-E642-A2FE-6961E3A35DC6}"/>
              </a:ext>
            </a:extLst>
          </p:cNvPr>
          <p:cNvSpPr txBox="1"/>
          <p:nvPr/>
        </p:nvSpPr>
        <p:spPr>
          <a:xfrm>
            <a:off x="9372600" y="393946"/>
            <a:ext cx="2710440" cy="32316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Leading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22EE1-A360-0847-AB8E-F226A5F7C316}"/>
              </a:ext>
            </a:extLst>
          </p:cNvPr>
          <p:cNvSpPr txBox="1"/>
          <p:nvPr/>
        </p:nvSpPr>
        <p:spPr>
          <a:xfrm>
            <a:off x="9372600" y="719225"/>
            <a:ext cx="2710440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Contributing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-35689" y="2222244"/>
            <a:ext cx="2894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Priority 5: Drive Industrialization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B004DD-AF0B-244F-9BAE-6121D8AEB8FD}"/>
              </a:ext>
            </a:extLst>
          </p:cNvPr>
          <p:cNvSpPr/>
          <p:nvPr/>
        </p:nvSpPr>
        <p:spPr>
          <a:xfrm>
            <a:off x="3731171" y="3424151"/>
            <a:ext cx="6699813" cy="4293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</a:t>
            </a:r>
            <a:r>
              <a:rPr lang="en-GB" b="1" dirty="0">
                <a:latin typeface="Poppins" pitchFamily="2" charset="77"/>
                <a:cs typeface="Poppins" pitchFamily="2" charset="77"/>
              </a:rPr>
              <a:t>Power</a:t>
            </a:r>
            <a:endParaRPr lang="x-none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384800-4676-374F-B487-D002AB322E00}"/>
              </a:ext>
            </a:extLst>
          </p:cNvPr>
          <p:cNvSpPr/>
          <p:nvPr/>
        </p:nvSpPr>
        <p:spPr>
          <a:xfrm>
            <a:off x="3739587" y="3886120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Information &amp; Culture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E2FD2C-7EF8-8E47-9B99-3DF41B51CB2F}"/>
              </a:ext>
            </a:extLst>
          </p:cNvPr>
          <p:cNvSpPr/>
          <p:nvPr/>
        </p:nvSpPr>
        <p:spPr>
          <a:xfrm>
            <a:off x="3731169" y="4463354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Office of the Head of Service of the Federation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9CF862-8481-D440-880F-2689C4973853}"/>
              </a:ext>
            </a:extLst>
          </p:cNvPr>
          <p:cNvSpPr/>
          <p:nvPr/>
        </p:nvSpPr>
        <p:spPr>
          <a:xfrm>
            <a:off x="3731169" y="5040465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Federal Ministry of Science, Technology &amp; Innovation</a:t>
            </a:r>
            <a:endParaRPr lang="x-none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6359BF-FE1A-5C43-92CF-DF292A8D79AB}"/>
              </a:ext>
            </a:extLst>
          </p:cNvPr>
          <p:cNvSpPr/>
          <p:nvPr/>
        </p:nvSpPr>
        <p:spPr>
          <a:xfrm>
            <a:off x="3739587" y="5598247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Federal Capital Territory Administration (FCTA)</a:t>
            </a:r>
            <a:endParaRPr lang="x-none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82AE45-E5D2-A044-8FB8-209F6B4BC96E}"/>
              </a:ext>
            </a:extLst>
          </p:cNvPr>
          <p:cNvSpPr/>
          <p:nvPr/>
        </p:nvSpPr>
        <p:spPr>
          <a:xfrm>
            <a:off x="3731169" y="2373907"/>
            <a:ext cx="6699813" cy="525122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Federal Ministry of Mines &amp; Steel Development</a:t>
            </a:r>
            <a:endParaRPr lang="x-none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046CF-B47D-4746-8E8F-0CE2B872B3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22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6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0EF318B6-9E26-5748-9652-0CC86B149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71"/>
            <a:ext cx="1218963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26346" y="4030094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ppins" pitchFamily="2" charset="77"/>
              <a:cs typeface="Poppins" pitchFamily="2" charset="77"/>
              <a:sym typeface="Gill Sans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32A37-7F47-6143-8A94-F5A88C1A04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23852" y="6427886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23</a:t>
            </a:fld>
            <a:endParaRPr lang="x-none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0314432" y="897243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9072373" y="897243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9072373" y="897243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9405493" y="959346"/>
            <a:ext cx="19291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54760" algn="l"/>
              </a:tabLst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8	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9</a:t>
            </a:r>
            <a:endParaRPr sz="11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7"/>
          <p:cNvSpPr/>
          <p:nvPr/>
        </p:nvSpPr>
        <p:spPr>
          <a:xfrm>
            <a:off x="7830313" y="897243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2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object 8"/>
          <p:cNvSpPr/>
          <p:nvPr/>
        </p:nvSpPr>
        <p:spPr>
          <a:xfrm>
            <a:off x="7830313" y="897243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2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8163433" y="959346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7</a:t>
            </a:r>
            <a:endParaRPr sz="11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object 10"/>
          <p:cNvSpPr/>
          <p:nvPr/>
        </p:nvSpPr>
        <p:spPr>
          <a:xfrm>
            <a:off x="6565392" y="906386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object 11"/>
          <p:cNvSpPr/>
          <p:nvPr/>
        </p:nvSpPr>
        <p:spPr>
          <a:xfrm>
            <a:off x="6565392" y="906386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6900291" y="968489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6</a:t>
            </a:r>
            <a:endParaRPr sz="11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object 13"/>
          <p:cNvSpPr/>
          <p:nvPr/>
        </p:nvSpPr>
        <p:spPr>
          <a:xfrm>
            <a:off x="5341620" y="89724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object 14"/>
          <p:cNvSpPr/>
          <p:nvPr/>
        </p:nvSpPr>
        <p:spPr>
          <a:xfrm>
            <a:off x="5341620" y="89724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object 15"/>
          <p:cNvSpPr txBox="1"/>
          <p:nvPr/>
        </p:nvSpPr>
        <p:spPr>
          <a:xfrm>
            <a:off x="5676519" y="959346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5</a:t>
            </a:r>
            <a:endParaRPr sz="11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object 16"/>
          <p:cNvSpPr/>
          <p:nvPr/>
        </p:nvSpPr>
        <p:spPr>
          <a:xfrm>
            <a:off x="4099561" y="897243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object 17"/>
          <p:cNvSpPr/>
          <p:nvPr/>
        </p:nvSpPr>
        <p:spPr>
          <a:xfrm>
            <a:off x="4099561" y="897243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2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object 18"/>
          <p:cNvSpPr txBox="1"/>
          <p:nvPr/>
        </p:nvSpPr>
        <p:spPr>
          <a:xfrm>
            <a:off x="4432046" y="959346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4</a:t>
            </a:r>
            <a:endParaRPr sz="11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object 19"/>
          <p:cNvSpPr/>
          <p:nvPr/>
        </p:nvSpPr>
        <p:spPr>
          <a:xfrm>
            <a:off x="2851405" y="897243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1252601" y="0"/>
                </a:moveTo>
                <a:lnTo>
                  <a:pt x="106806" y="0"/>
                </a:lnTo>
                <a:lnTo>
                  <a:pt x="0" y="341375"/>
                </a:lnTo>
                <a:lnTo>
                  <a:pt x="1359408" y="341375"/>
                </a:lnTo>
                <a:lnTo>
                  <a:pt x="12526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object 20"/>
          <p:cNvSpPr/>
          <p:nvPr/>
        </p:nvSpPr>
        <p:spPr>
          <a:xfrm>
            <a:off x="2851405" y="897243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0" y="341375"/>
                </a:moveTo>
                <a:lnTo>
                  <a:pt x="106806" y="0"/>
                </a:lnTo>
                <a:lnTo>
                  <a:pt x="1252601" y="0"/>
                </a:lnTo>
                <a:lnTo>
                  <a:pt x="1359408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object 21"/>
          <p:cNvSpPr txBox="1"/>
          <p:nvPr/>
        </p:nvSpPr>
        <p:spPr>
          <a:xfrm>
            <a:off x="3187193" y="959346"/>
            <a:ext cx="685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3</a:t>
            </a:r>
            <a:endParaRPr sz="11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object 22"/>
          <p:cNvSpPr/>
          <p:nvPr/>
        </p:nvSpPr>
        <p:spPr>
          <a:xfrm>
            <a:off x="1600200" y="897243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1253998" y="0"/>
                </a:moveTo>
                <a:lnTo>
                  <a:pt x="106934" y="0"/>
                </a:lnTo>
                <a:lnTo>
                  <a:pt x="0" y="341375"/>
                </a:lnTo>
                <a:lnTo>
                  <a:pt x="1360932" y="341375"/>
                </a:lnTo>
                <a:lnTo>
                  <a:pt x="12539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object 23"/>
          <p:cNvSpPr/>
          <p:nvPr/>
        </p:nvSpPr>
        <p:spPr>
          <a:xfrm>
            <a:off x="1600200" y="897243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0" y="341375"/>
                </a:moveTo>
                <a:lnTo>
                  <a:pt x="106934" y="0"/>
                </a:lnTo>
                <a:lnTo>
                  <a:pt x="1253998" y="0"/>
                </a:lnTo>
                <a:lnTo>
                  <a:pt x="1360932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object 24"/>
          <p:cNvSpPr txBox="1"/>
          <p:nvPr/>
        </p:nvSpPr>
        <p:spPr>
          <a:xfrm>
            <a:off x="1935989" y="959346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2</a:t>
            </a:r>
            <a:endParaRPr sz="11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object 25"/>
          <p:cNvSpPr/>
          <p:nvPr/>
        </p:nvSpPr>
        <p:spPr>
          <a:xfrm>
            <a:off x="353568" y="897243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1249806" y="0"/>
                </a:moveTo>
                <a:lnTo>
                  <a:pt x="106565" y="0"/>
                </a:lnTo>
                <a:lnTo>
                  <a:pt x="0" y="341375"/>
                </a:lnTo>
                <a:lnTo>
                  <a:pt x="1356360" y="341375"/>
                </a:lnTo>
                <a:lnTo>
                  <a:pt x="12498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object 26"/>
          <p:cNvSpPr/>
          <p:nvPr/>
        </p:nvSpPr>
        <p:spPr>
          <a:xfrm>
            <a:off x="353568" y="897243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0" y="341375"/>
                </a:moveTo>
                <a:lnTo>
                  <a:pt x="106565" y="0"/>
                </a:lnTo>
                <a:lnTo>
                  <a:pt x="1249806" y="0"/>
                </a:lnTo>
                <a:lnTo>
                  <a:pt x="1356360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object 27"/>
          <p:cNvSpPr txBox="1"/>
          <p:nvPr/>
        </p:nvSpPr>
        <p:spPr>
          <a:xfrm>
            <a:off x="687274" y="959346"/>
            <a:ext cx="685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1</a:t>
            </a:r>
            <a:endParaRPr sz="11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object 30"/>
          <p:cNvSpPr/>
          <p:nvPr/>
        </p:nvSpPr>
        <p:spPr>
          <a:xfrm>
            <a:off x="5412487" y="2080628"/>
            <a:ext cx="0" cy="4077970"/>
          </a:xfrm>
          <a:custGeom>
            <a:avLst/>
            <a:gdLst/>
            <a:ahLst/>
            <a:cxnLst/>
            <a:rect l="l" t="t" r="r" b="b"/>
            <a:pathLst>
              <a:path h="4077970">
                <a:moveTo>
                  <a:pt x="0" y="0"/>
                </a:moveTo>
                <a:lnTo>
                  <a:pt x="0" y="407766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object 37"/>
          <p:cNvSpPr txBox="1"/>
          <p:nvPr/>
        </p:nvSpPr>
        <p:spPr>
          <a:xfrm>
            <a:off x="3456989" y="1792551"/>
            <a:ext cx="41389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</a:pP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2020</a:t>
            </a:r>
            <a:r>
              <a:rPr sz="800" b="1" spc="-3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b="1" spc="-1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Actuals</a:t>
            </a:r>
            <a:endParaRPr sz="8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object 38"/>
          <p:cNvSpPr txBox="1"/>
          <p:nvPr/>
        </p:nvSpPr>
        <p:spPr>
          <a:xfrm>
            <a:off x="4813119" y="1802370"/>
            <a:ext cx="41592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</a:pP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2023</a:t>
            </a:r>
            <a:r>
              <a:rPr sz="800" b="1" spc="-4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Targets</a:t>
            </a:r>
            <a:endParaRPr sz="8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object 39"/>
          <p:cNvSpPr txBox="1"/>
          <p:nvPr/>
        </p:nvSpPr>
        <p:spPr>
          <a:xfrm>
            <a:off x="2681997" y="1792551"/>
            <a:ext cx="51438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</a:pP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2019</a:t>
            </a:r>
            <a:r>
              <a:rPr sz="800" b="1" spc="-3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Baseline</a:t>
            </a:r>
            <a:endParaRPr sz="8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object 40"/>
          <p:cNvSpPr txBox="1"/>
          <p:nvPr/>
        </p:nvSpPr>
        <p:spPr>
          <a:xfrm>
            <a:off x="446725" y="1900705"/>
            <a:ext cx="710257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Indi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cat</a:t>
            </a: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ors</a:t>
            </a:r>
            <a:endParaRPr sz="8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object 41"/>
          <p:cNvSpPr/>
          <p:nvPr/>
        </p:nvSpPr>
        <p:spPr>
          <a:xfrm>
            <a:off x="456681" y="2107206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10">
                <a:moveTo>
                  <a:pt x="0" y="0"/>
                </a:moveTo>
                <a:lnTo>
                  <a:pt x="18196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object 42"/>
          <p:cNvSpPr/>
          <p:nvPr/>
        </p:nvSpPr>
        <p:spPr>
          <a:xfrm>
            <a:off x="2713725" y="2107206"/>
            <a:ext cx="2478405" cy="0"/>
          </a:xfrm>
          <a:custGeom>
            <a:avLst/>
            <a:gdLst/>
            <a:ahLst/>
            <a:cxnLst/>
            <a:rect l="l" t="t" r="r" b="b"/>
            <a:pathLst>
              <a:path w="2478404">
                <a:moveTo>
                  <a:pt x="0" y="0"/>
                </a:moveTo>
                <a:lnTo>
                  <a:pt x="24780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3" name="object 43"/>
          <p:cNvSpPr txBox="1"/>
          <p:nvPr/>
        </p:nvSpPr>
        <p:spPr>
          <a:xfrm>
            <a:off x="5599877" y="1848480"/>
            <a:ext cx="1034438" cy="27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2023</a:t>
            </a:r>
            <a:r>
              <a:rPr sz="800" b="1" spc="-1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endParaRPr lang="en-US" sz="800" b="1" spc="-1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  <a:p>
            <a:pPr marL="12700">
              <a:spcBef>
                <a:spcPts val="105"/>
              </a:spcBef>
            </a:pP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Deliverables</a:t>
            </a:r>
            <a:endParaRPr sz="8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object 44"/>
          <p:cNvSpPr txBox="1"/>
          <p:nvPr/>
        </p:nvSpPr>
        <p:spPr>
          <a:xfrm>
            <a:off x="7538851" y="1914393"/>
            <a:ext cx="70802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Rat</a:t>
            </a: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ionale</a:t>
            </a:r>
            <a:endParaRPr sz="8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5" name="object 45"/>
          <p:cNvSpPr txBox="1"/>
          <p:nvPr/>
        </p:nvSpPr>
        <p:spPr>
          <a:xfrm>
            <a:off x="6937506" y="1914393"/>
            <a:ext cx="5111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Progr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es</a:t>
            </a: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</a:t>
            </a:r>
            <a:endParaRPr sz="8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object 46"/>
          <p:cNvSpPr/>
          <p:nvPr/>
        </p:nvSpPr>
        <p:spPr>
          <a:xfrm>
            <a:off x="5610607" y="2116443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object 47"/>
          <p:cNvSpPr/>
          <p:nvPr/>
        </p:nvSpPr>
        <p:spPr>
          <a:xfrm>
            <a:off x="5249419" y="1698105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91058" y="0"/>
                </a:moveTo>
                <a:lnTo>
                  <a:pt x="0" y="0"/>
                </a:lnTo>
                <a:lnTo>
                  <a:pt x="87249" y="137159"/>
                </a:lnTo>
                <a:lnTo>
                  <a:pt x="0" y="274319"/>
                </a:lnTo>
                <a:lnTo>
                  <a:pt x="91058" y="274319"/>
                </a:lnTo>
                <a:lnTo>
                  <a:pt x="178307" y="137159"/>
                </a:lnTo>
                <a:lnTo>
                  <a:pt x="91058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object 48"/>
          <p:cNvSpPr/>
          <p:nvPr/>
        </p:nvSpPr>
        <p:spPr>
          <a:xfrm>
            <a:off x="5363719" y="1663053"/>
            <a:ext cx="222885" cy="344805"/>
          </a:xfrm>
          <a:custGeom>
            <a:avLst/>
            <a:gdLst/>
            <a:ahLst/>
            <a:cxnLst/>
            <a:rect l="l" t="t" r="r" b="b"/>
            <a:pathLst>
              <a:path w="222885" h="344805">
                <a:moveTo>
                  <a:pt x="113664" y="0"/>
                </a:moveTo>
                <a:lnTo>
                  <a:pt x="0" y="0"/>
                </a:lnTo>
                <a:lnTo>
                  <a:pt x="108838" y="172212"/>
                </a:lnTo>
                <a:lnTo>
                  <a:pt x="0" y="344424"/>
                </a:lnTo>
                <a:lnTo>
                  <a:pt x="113664" y="344424"/>
                </a:lnTo>
                <a:lnTo>
                  <a:pt x="222503" y="172212"/>
                </a:lnTo>
                <a:lnTo>
                  <a:pt x="113664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1" name="object 51"/>
          <p:cNvSpPr/>
          <p:nvPr/>
        </p:nvSpPr>
        <p:spPr>
          <a:xfrm>
            <a:off x="353568" y="1229474"/>
            <a:ext cx="11314430" cy="5064760"/>
          </a:xfrm>
          <a:custGeom>
            <a:avLst/>
            <a:gdLst/>
            <a:ahLst/>
            <a:cxnLst/>
            <a:rect l="l" t="t" r="r" b="b"/>
            <a:pathLst>
              <a:path w="11314430" h="5064760">
                <a:moveTo>
                  <a:pt x="0" y="5064252"/>
                </a:moveTo>
                <a:lnTo>
                  <a:pt x="11314176" y="5064252"/>
                </a:lnTo>
                <a:lnTo>
                  <a:pt x="11314176" y="0"/>
                </a:lnTo>
                <a:lnTo>
                  <a:pt x="0" y="0"/>
                </a:lnTo>
                <a:lnTo>
                  <a:pt x="0" y="5064252"/>
                </a:lnTo>
                <a:close/>
              </a:path>
            </a:pathLst>
          </a:custGeom>
          <a:ln w="19812">
            <a:solidFill>
              <a:srgbClr val="3D501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3" name="object 61"/>
          <p:cNvSpPr txBox="1"/>
          <p:nvPr/>
        </p:nvSpPr>
        <p:spPr>
          <a:xfrm>
            <a:off x="3465083" y="2614664"/>
            <a:ext cx="56373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$1.85bn</a:t>
            </a:r>
            <a:endParaRPr sz="9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4" name="object 62"/>
          <p:cNvSpPr txBox="1"/>
          <p:nvPr/>
        </p:nvSpPr>
        <p:spPr>
          <a:xfrm>
            <a:off x="4920400" y="2614664"/>
            <a:ext cx="395443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$2bn</a:t>
            </a:r>
            <a:endParaRPr sz="9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object 63"/>
          <p:cNvSpPr txBox="1"/>
          <p:nvPr/>
        </p:nvSpPr>
        <p:spPr>
          <a:xfrm>
            <a:off x="2820139" y="2614664"/>
            <a:ext cx="446822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$8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2b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</a:t>
            </a:r>
          </a:p>
        </p:txBody>
      </p:sp>
      <p:sp>
        <p:nvSpPr>
          <p:cNvPr id="66" name="object 64"/>
          <p:cNvSpPr txBox="1"/>
          <p:nvPr/>
        </p:nvSpPr>
        <p:spPr>
          <a:xfrm>
            <a:off x="448045" y="2641461"/>
            <a:ext cx="1418590" cy="264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lang="en-US"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V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alue of non-oil  exports (per</a:t>
            </a:r>
            <a:r>
              <a:rPr sz="900" b="1" spc="-1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annum)</a:t>
            </a:r>
            <a:endParaRPr sz="900" b="1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8" name="object 66"/>
          <p:cNvSpPr txBox="1"/>
          <p:nvPr/>
        </p:nvSpPr>
        <p:spPr>
          <a:xfrm>
            <a:off x="448045" y="2193989"/>
            <a:ext cx="1430655" cy="2500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915"/>
              </a:lnSpc>
              <a:spcBef>
                <a:spcPts val="105"/>
              </a:spcBef>
            </a:pPr>
            <a:r>
              <a:rPr lang="en-US"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Manufacturing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contribution to</a:t>
            </a:r>
            <a:r>
              <a:rPr sz="900" b="1" spc="-2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GDP</a:t>
            </a:r>
            <a:endParaRPr sz="900" b="1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9" name="object 67"/>
          <p:cNvSpPr txBox="1"/>
          <p:nvPr/>
        </p:nvSpPr>
        <p:spPr>
          <a:xfrm>
            <a:off x="3484005" y="2167751"/>
            <a:ext cx="37084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12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71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</a:t>
            </a:r>
            <a:endParaRPr sz="9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0" name="object 68"/>
          <p:cNvSpPr txBox="1"/>
          <p:nvPr/>
        </p:nvSpPr>
        <p:spPr>
          <a:xfrm>
            <a:off x="4940465" y="2167751"/>
            <a:ext cx="273899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20%</a:t>
            </a:r>
            <a:endParaRPr sz="9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1" name="object 69"/>
          <p:cNvSpPr txBox="1"/>
          <p:nvPr/>
        </p:nvSpPr>
        <p:spPr>
          <a:xfrm>
            <a:off x="2784453" y="2167751"/>
            <a:ext cx="37084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12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34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</a:t>
            </a:r>
          </a:p>
        </p:txBody>
      </p:sp>
      <p:sp>
        <p:nvSpPr>
          <p:cNvPr id="72" name="object 70"/>
          <p:cNvSpPr txBox="1"/>
          <p:nvPr/>
        </p:nvSpPr>
        <p:spPr>
          <a:xfrm>
            <a:off x="3377579" y="3092058"/>
            <a:ext cx="582656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N12.4</a:t>
            </a:r>
            <a:r>
              <a:rPr sz="900" spc="-6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bn*</a:t>
            </a:r>
            <a:endParaRPr sz="9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3" name="object 71"/>
          <p:cNvSpPr txBox="1"/>
          <p:nvPr/>
        </p:nvSpPr>
        <p:spPr>
          <a:xfrm>
            <a:off x="4731425" y="3092058"/>
            <a:ext cx="54014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N87.1</a:t>
            </a:r>
            <a:r>
              <a:rPr sz="900" spc="-6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bn</a:t>
            </a:r>
            <a:endParaRPr sz="9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4" name="object 72"/>
          <p:cNvSpPr txBox="1"/>
          <p:nvPr/>
        </p:nvSpPr>
        <p:spPr>
          <a:xfrm>
            <a:off x="2716507" y="3092058"/>
            <a:ext cx="51147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N53.5</a:t>
            </a:r>
            <a:r>
              <a:rPr sz="900" spc="-6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bn</a:t>
            </a:r>
            <a:endParaRPr sz="9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5" name="object 73"/>
          <p:cNvSpPr txBox="1"/>
          <p:nvPr/>
        </p:nvSpPr>
        <p:spPr>
          <a:xfrm>
            <a:off x="448045" y="3118854"/>
            <a:ext cx="1411605" cy="264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Disbursements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to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MSMEs (per  annum)</a:t>
            </a:r>
            <a:endParaRPr sz="900" b="1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6" name="object 74"/>
          <p:cNvSpPr txBox="1"/>
          <p:nvPr/>
        </p:nvSpPr>
        <p:spPr>
          <a:xfrm>
            <a:off x="3448318" y="4943590"/>
            <a:ext cx="511917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N2.32bn</a:t>
            </a:r>
            <a:endParaRPr sz="9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object 75"/>
          <p:cNvSpPr txBox="1"/>
          <p:nvPr/>
        </p:nvSpPr>
        <p:spPr>
          <a:xfrm>
            <a:off x="4847248" y="4943590"/>
            <a:ext cx="3930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N80b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</a:t>
            </a:r>
          </a:p>
        </p:txBody>
      </p:sp>
      <p:sp>
        <p:nvSpPr>
          <p:cNvPr id="78" name="object 76"/>
          <p:cNvSpPr txBox="1"/>
          <p:nvPr/>
        </p:nvSpPr>
        <p:spPr>
          <a:xfrm>
            <a:off x="2888718" y="4943590"/>
            <a:ext cx="36147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N5b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</a:t>
            </a:r>
          </a:p>
        </p:txBody>
      </p:sp>
      <p:sp>
        <p:nvSpPr>
          <p:cNvPr id="79" name="object 77"/>
          <p:cNvSpPr txBox="1"/>
          <p:nvPr/>
        </p:nvSpPr>
        <p:spPr>
          <a:xfrm>
            <a:off x="452312" y="4957001"/>
            <a:ext cx="148653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Revenue generated from</a:t>
            </a:r>
            <a:r>
              <a:rPr sz="900" b="1" spc="3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mining</a:t>
            </a:r>
            <a:endParaRPr sz="900" b="1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0" name="object 78"/>
          <p:cNvSpPr/>
          <p:nvPr/>
        </p:nvSpPr>
        <p:spPr>
          <a:xfrm>
            <a:off x="448045" y="2508859"/>
            <a:ext cx="4726305" cy="0"/>
          </a:xfrm>
          <a:custGeom>
            <a:avLst/>
            <a:gdLst/>
            <a:ahLst/>
            <a:cxnLst/>
            <a:rect l="l" t="t" r="r" b="b"/>
            <a:pathLst>
              <a:path w="4726305">
                <a:moveTo>
                  <a:pt x="0" y="0"/>
                </a:moveTo>
                <a:lnTo>
                  <a:pt x="4725924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1" name="object 79"/>
          <p:cNvSpPr/>
          <p:nvPr/>
        </p:nvSpPr>
        <p:spPr>
          <a:xfrm>
            <a:off x="442761" y="2994902"/>
            <a:ext cx="4726305" cy="0"/>
          </a:xfrm>
          <a:custGeom>
            <a:avLst/>
            <a:gdLst/>
            <a:ahLst/>
            <a:cxnLst/>
            <a:rect l="l" t="t" r="r" b="b"/>
            <a:pathLst>
              <a:path w="4726305">
                <a:moveTo>
                  <a:pt x="0" y="0"/>
                </a:moveTo>
                <a:lnTo>
                  <a:pt x="4725924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2" name="object 80"/>
          <p:cNvSpPr/>
          <p:nvPr/>
        </p:nvSpPr>
        <p:spPr>
          <a:xfrm>
            <a:off x="442761" y="3452864"/>
            <a:ext cx="4726305" cy="0"/>
          </a:xfrm>
          <a:custGeom>
            <a:avLst/>
            <a:gdLst/>
            <a:ahLst/>
            <a:cxnLst/>
            <a:rect l="l" t="t" r="r" b="b"/>
            <a:pathLst>
              <a:path w="4726305">
                <a:moveTo>
                  <a:pt x="0" y="0"/>
                </a:moveTo>
                <a:lnTo>
                  <a:pt x="4725924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3" name="object 81"/>
          <p:cNvSpPr/>
          <p:nvPr/>
        </p:nvSpPr>
        <p:spPr>
          <a:xfrm>
            <a:off x="451905" y="3910064"/>
            <a:ext cx="4726305" cy="0"/>
          </a:xfrm>
          <a:custGeom>
            <a:avLst/>
            <a:gdLst/>
            <a:ahLst/>
            <a:cxnLst/>
            <a:rect l="l" t="t" r="r" b="b"/>
            <a:pathLst>
              <a:path w="4726305">
                <a:moveTo>
                  <a:pt x="0" y="0"/>
                </a:moveTo>
                <a:lnTo>
                  <a:pt x="4725924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4" name="object 82"/>
          <p:cNvSpPr/>
          <p:nvPr/>
        </p:nvSpPr>
        <p:spPr>
          <a:xfrm>
            <a:off x="468669" y="4393988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40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5" name="object 83"/>
          <p:cNvSpPr/>
          <p:nvPr/>
        </p:nvSpPr>
        <p:spPr>
          <a:xfrm>
            <a:off x="457939" y="4824464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40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object 84"/>
          <p:cNvSpPr/>
          <p:nvPr/>
        </p:nvSpPr>
        <p:spPr>
          <a:xfrm>
            <a:off x="468669" y="5273862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40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7" name="object 85"/>
          <p:cNvSpPr txBox="1"/>
          <p:nvPr/>
        </p:nvSpPr>
        <p:spPr>
          <a:xfrm>
            <a:off x="3599195" y="5417249"/>
            <a:ext cx="25781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3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3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</a:t>
            </a:r>
            <a:endParaRPr sz="9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8" name="object 86"/>
          <p:cNvSpPr txBox="1"/>
          <p:nvPr/>
        </p:nvSpPr>
        <p:spPr>
          <a:xfrm>
            <a:off x="4912781" y="5417249"/>
            <a:ext cx="32265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6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6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</a:t>
            </a:r>
          </a:p>
        </p:txBody>
      </p:sp>
      <p:sp>
        <p:nvSpPr>
          <p:cNvPr id="89" name="object 87"/>
          <p:cNvSpPr txBox="1"/>
          <p:nvPr/>
        </p:nvSpPr>
        <p:spPr>
          <a:xfrm>
            <a:off x="2841475" y="5417249"/>
            <a:ext cx="38650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23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</a:t>
            </a:r>
          </a:p>
        </p:txBody>
      </p:sp>
      <p:sp>
        <p:nvSpPr>
          <p:cNvPr id="90" name="object 88"/>
          <p:cNvSpPr txBox="1"/>
          <p:nvPr/>
        </p:nvSpPr>
        <p:spPr>
          <a:xfrm>
            <a:off x="457939" y="5326245"/>
            <a:ext cx="1307465" cy="61042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increase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in contribution</a:t>
            </a:r>
            <a:r>
              <a:rPr sz="900" b="1" spc="-4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of 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Science, Technology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and  Innovation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to</a:t>
            </a:r>
            <a:r>
              <a:rPr sz="900" b="1" spc="-1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GDP</a:t>
            </a:r>
            <a:endParaRPr sz="900" b="1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1" name="object 89"/>
          <p:cNvSpPr txBox="1"/>
          <p:nvPr/>
        </p:nvSpPr>
        <p:spPr>
          <a:xfrm>
            <a:off x="5598545" y="2128261"/>
            <a:ext cx="1123315" cy="58003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195"/>
              </a:spcBef>
            </a:pPr>
            <a:r>
              <a:rPr sz="8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Fully </a:t>
            </a:r>
            <a:r>
              <a:rPr sz="8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activate </a:t>
            </a:r>
            <a:r>
              <a:rPr sz="8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</a:t>
            </a:r>
            <a:r>
              <a:rPr sz="800" spc="-12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private  </a:t>
            </a:r>
            <a:r>
              <a:rPr sz="8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sector</a:t>
            </a:r>
            <a:r>
              <a:rPr sz="800" spc="-7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led</a:t>
            </a:r>
            <a:r>
              <a:rPr sz="800" spc="-3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six</a:t>
            </a:r>
            <a:r>
              <a:rPr sz="800" spc="-5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(6)</a:t>
            </a:r>
            <a:r>
              <a:rPr sz="800" b="1" spc="-4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Special  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Economic Zones</a:t>
            </a:r>
            <a:r>
              <a:rPr sz="800" b="1" spc="-1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(SEZs)</a:t>
            </a:r>
          </a:p>
        </p:txBody>
      </p:sp>
      <p:sp>
        <p:nvSpPr>
          <p:cNvPr id="92" name="object 90"/>
          <p:cNvSpPr txBox="1"/>
          <p:nvPr/>
        </p:nvSpPr>
        <p:spPr>
          <a:xfrm>
            <a:off x="7538851" y="2128261"/>
            <a:ext cx="4032504" cy="9634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00"/>
              </a:spcBef>
            </a:pP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Brown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fields -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Calabar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&amp;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Kano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FTZ: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developed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project delivery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model,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inaugurated 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Transaction Implementation Committee,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appointed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 Transaction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Adviser and  obtained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FEC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approval for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renovation/development of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Kano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FTZ. The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Green 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Fields : Lekki, Enyimba, Ibom,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Funtua and Benue are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still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at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level of review of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land  assets;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need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to </a:t>
            </a:r>
            <a:r>
              <a:rPr sz="750" spc="-5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develop </a:t>
            </a:r>
            <a:r>
              <a:rPr sz="750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model </a:t>
            </a:r>
            <a:r>
              <a:rPr sz="750" spc="-5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for project structure, appoint </a:t>
            </a:r>
            <a:r>
              <a:rPr sz="750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Transaction </a:t>
            </a:r>
            <a:r>
              <a:rPr sz="750" spc="-5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adviser by </a:t>
            </a:r>
            <a:r>
              <a:rPr sz="750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Q2  </a:t>
            </a:r>
            <a:r>
              <a:rPr sz="750" spc="-5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2021 and </a:t>
            </a:r>
            <a:r>
              <a:rPr sz="750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include cost in </a:t>
            </a:r>
            <a:r>
              <a:rPr sz="750" spc="-5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2021 budget and advertise for bidders </a:t>
            </a:r>
            <a:r>
              <a:rPr sz="750" dirty="0">
                <a:solidFill>
                  <a:srgbClr val="212121"/>
                </a:solidFill>
                <a:latin typeface="Poppins" pitchFamily="2" charset="77"/>
                <a:cs typeface="Poppins" pitchFamily="2" charset="77"/>
              </a:rPr>
              <a:t>to invest/concession the SEZs.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Katsina State Gov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has provided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land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for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Funtua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FTZ;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determined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structure of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delivery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team, model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and process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to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be adopted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still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being</a:t>
            </a:r>
            <a:r>
              <a:rPr sz="750" spc="17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reviewed</a:t>
            </a:r>
            <a:endParaRPr sz="75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3" name="object 91"/>
          <p:cNvSpPr/>
          <p:nvPr/>
        </p:nvSpPr>
        <p:spPr>
          <a:xfrm>
            <a:off x="7062982" y="2155946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107442" y="0"/>
                </a:move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2"/>
                </a:lnTo>
                <a:lnTo>
                  <a:pt x="8447" y="149250"/>
                </a:lnTo>
                <a:lnTo>
                  <a:pt x="31480" y="183403"/>
                </a:lnTo>
                <a:lnTo>
                  <a:pt x="65633" y="206436"/>
                </a:lnTo>
                <a:lnTo>
                  <a:pt x="107442" y="214884"/>
                </a:lnTo>
                <a:lnTo>
                  <a:pt x="149250" y="206436"/>
                </a:lnTo>
                <a:lnTo>
                  <a:pt x="183403" y="183403"/>
                </a:lnTo>
                <a:lnTo>
                  <a:pt x="206436" y="149250"/>
                </a:lnTo>
                <a:lnTo>
                  <a:pt x="214884" y="107442"/>
                </a:lnTo>
                <a:lnTo>
                  <a:pt x="206436" y="65633"/>
                </a:lnTo>
                <a:lnTo>
                  <a:pt x="183403" y="31480"/>
                </a:lnTo>
                <a:lnTo>
                  <a:pt x="149250" y="8447"/>
                </a:lnTo>
                <a:lnTo>
                  <a:pt x="1074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4" name="object 92"/>
          <p:cNvSpPr txBox="1"/>
          <p:nvPr/>
        </p:nvSpPr>
        <p:spPr>
          <a:xfrm>
            <a:off x="5598545" y="3117718"/>
            <a:ext cx="1306195" cy="3738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spc="-5" dirty="0">
                <a:latin typeface="Poppins" pitchFamily="2" charset="77"/>
                <a:cs typeface="Poppins" pitchFamily="2" charset="77"/>
              </a:rPr>
              <a:t>Ensure </a:t>
            </a:r>
            <a:r>
              <a:rPr sz="800" b="1" spc="-5" dirty="0">
                <a:latin typeface="Poppins" pitchFamily="2" charset="77"/>
                <a:cs typeface="Poppins" pitchFamily="2" charset="77"/>
              </a:rPr>
              <a:t>credit </a:t>
            </a:r>
            <a:r>
              <a:rPr sz="800" b="1" dirty="0">
                <a:latin typeface="Poppins" pitchFamily="2" charset="77"/>
                <a:cs typeface="Poppins" pitchFamily="2" charset="77"/>
              </a:rPr>
              <a:t>access to </a:t>
            </a:r>
            <a:r>
              <a:rPr sz="800" b="1" spc="-5" dirty="0">
                <a:latin typeface="Poppins" pitchFamily="2" charset="77"/>
                <a:cs typeface="Poppins" pitchFamily="2" charset="77"/>
              </a:rPr>
              <a:t>10  Million MSMEs </a:t>
            </a:r>
            <a:r>
              <a:rPr sz="800" spc="-5" dirty="0">
                <a:latin typeface="Poppins" pitchFamily="2" charset="77"/>
                <a:cs typeface="Poppins" pitchFamily="2" charset="77"/>
              </a:rPr>
              <a:t>at </a:t>
            </a:r>
            <a:r>
              <a:rPr sz="800" dirty="0">
                <a:latin typeface="Poppins" pitchFamily="2" charset="77"/>
                <a:cs typeface="Poppins" pitchFamily="2" charset="77"/>
              </a:rPr>
              <a:t>single</a:t>
            </a:r>
            <a:r>
              <a:rPr sz="800" spc="-145" dirty="0">
                <a:latin typeface="Poppins" pitchFamily="2" charset="77"/>
                <a:cs typeface="Poppins" pitchFamily="2" charset="77"/>
              </a:rPr>
              <a:t> </a:t>
            </a:r>
            <a:r>
              <a:rPr sz="800" dirty="0">
                <a:latin typeface="Poppins" pitchFamily="2" charset="77"/>
                <a:cs typeface="Poppins" pitchFamily="2" charset="77"/>
              </a:rPr>
              <a:t>digit  rate</a:t>
            </a:r>
          </a:p>
        </p:txBody>
      </p:sp>
      <p:sp>
        <p:nvSpPr>
          <p:cNvPr id="95" name="object 93"/>
          <p:cNvSpPr txBox="1"/>
          <p:nvPr/>
        </p:nvSpPr>
        <p:spPr>
          <a:xfrm>
            <a:off x="7538851" y="3117334"/>
            <a:ext cx="3979545" cy="65889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00"/>
              </a:spcBef>
            </a:pPr>
            <a:r>
              <a:rPr sz="750" spc="-5" dirty="0">
                <a:latin typeface="Poppins" pitchFamily="2" charset="77"/>
                <a:cs typeface="Poppins" pitchFamily="2" charset="77"/>
              </a:rPr>
              <a:t>Disbursed ₦12.4bn </a:t>
            </a:r>
            <a:r>
              <a:rPr sz="750" dirty="0">
                <a:latin typeface="Poppins" pitchFamily="2" charset="77"/>
                <a:cs typeface="Poppins" pitchFamily="2" charset="77"/>
              </a:rPr>
              <a:t>to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978 MSMEs year-to-date across several sectors (behind 2020  target of N68.2bn). Secured approval </a:t>
            </a:r>
            <a:r>
              <a:rPr sz="750" dirty="0">
                <a:latin typeface="Poppins" pitchFamily="2" charset="77"/>
                <a:cs typeface="Poppins" pitchFamily="2" charset="77"/>
              </a:rPr>
              <a:t>to implement a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N100bn MSME Intervention Fund,  </a:t>
            </a:r>
            <a:r>
              <a:rPr sz="750" dirty="0">
                <a:latin typeface="Poppins" pitchFamily="2" charset="77"/>
                <a:cs typeface="Poppins" pitchFamily="2" charset="77"/>
              </a:rPr>
              <a:t>as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part </a:t>
            </a:r>
            <a:r>
              <a:rPr sz="750" dirty="0">
                <a:latin typeface="Poppins" pitchFamily="2" charset="77"/>
                <a:cs typeface="Poppins" pitchFamily="2" charset="77"/>
              </a:rPr>
              <a:t>of the Economic Sustainability Plan. BOI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needs </a:t>
            </a:r>
            <a:r>
              <a:rPr sz="750" dirty="0">
                <a:latin typeface="Poppins" pitchFamily="2" charset="77"/>
                <a:cs typeface="Poppins" pitchFamily="2" charset="77"/>
              </a:rPr>
              <a:t>to access the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N50 </a:t>
            </a:r>
            <a:r>
              <a:rPr sz="750" dirty="0">
                <a:latin typeface="Poppins" pitchFamily="2" charset="77"/>
                <a:cs typeface="Poppins" pitchFamily="2" charset="77"/>
              </a:rPr>
              <a:t>billion de-  risking facility to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be able </a:t>
            </a:r>
            <a:r>
              <a:rPr sz="750" dirty="0">
                <a:latin typeface="Poppins" pitchFamily="2" charset="77"/>
                <a:cs typeface="Poppins" pitchFamily="2" charset="77"/>
              </a:rPr>
              <a:t>to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disburse funds </a:t>
            </a:r>
            <a:r>
              <a:rPr sz="750" spc="-10" dirty="0">
                <a:latin typeface="Poppins" pitchFamily="2" charset="77"/>
                <a:cs typeface="Poppins" pitchFamily="2" charset="77"/>
              </a:rPr>
              <a:t>when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released by </a:t>
            </a:r>
            <a:r>
              <a:rPr sz="750" dirty="0">
                <a:latin typeface="Poppins" pitchFamily="2" charset="77"/>
                <a:cs typeface="Poppins" pitchFamily="2" charset="77"/>
              </a:rPr>
              <a:t>the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CBN. More  collaboration with </a:t>
            </a:r>
            <a:r>
              <a:rPr sz="750" dirty="0">
                <a:latin typeface="Poppins" pitchFamily="2" charset="77"/>
                <a:cs typeface="Poppins" pitchFamily="2" charset="77"/>
              </a:rPr>
              <a:t>CBN is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required and verification/prequalification of MSMEs needs </a:t>
            </a:r>
            <a:r>
              <a:rPr sz="750" spc="55" dirty="0">
                <a:latin typeface="Poppins" pitchFamily="2" charset="77"/>
                <a:cs typeface="Poppins" pitchFamily="2" charset="77"/>
              </a:rPr>
              <a:t> </a:t>
            </a:r>
            <a:r>
              <a:rPr sz="750" dirty="0">
                <a:latin typeface="Poppins" pitchFamily="2" charset="77"/>
                <a:cs typeface="Poppins" pitchFamily="2" charset="77"/>
              </a:rPr>
              <a:t>to</a:t>
            </a:r>
            <a:r>
              <a:rPr lang="en-US" sz="75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750" spc="-5" dirty="0">
                <a:latin typeface="Poppins" pitchFamily="2" charset="77"/>
                <a:cs typeface="Poppins" pitchFamily="2" charset="77"/>
              </a:rPr>
              <a:t>be done before</a:t>
            </a:r>
            <a:r>
              <a:rPr lang="en-US" sz="750" spc="6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750" spc="-5" dirty="0">
                <a:latin typeface="Poppins" pitchFamily="2" charset="77"/>
                <a:cs typeface="Poppins" pitchFamily="2" charset="77"/>
              </a:rPr>
              <a:t>disbursement</a:t>
            </a:r>
            <a:r>
              <a:rPr lang="en-US" sz="800" spc="-5" dirty="0">
                <a:latin typeface="Poppins" pitchFamily="2" charset="77"/>
                <a:cs typeface="Poppins" pitchFamily="2" charset="77"/>
              </a:rPr>
              <a:t>.</a:t>
            </a:r>
            <a:endParaRPr lang="en-US"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6" name="object 94"/>
          <p:cNvSpPr/>
          <p:nvPr/>
        </p:nvSpPr>
        <p:spPr>
          <a:xfrm>
            <a:off x="7062982" y="3145022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107442" y="0"/>
                </a:move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2"/>
                </a:lnTo>
                <a:lnTo>
                  <a:pt x="8447" y="149250"/>
                </a:lnTo>
                <a:lnTo>
                  <a:pt x="31480" y="183403"/>
                </a:lnTo>
                <a:lnTo>
                  <a:pt x="65633" y="206436"/>
                </a:lnTo>
                <a:lnTo>
                  <a:pt x="107442" y="214884"/>
                </a:lnTo>
                <a:lnTo>
                  <a:pt x="149250" y="206436"/>
                </a:lnTo>
                <a:lnTo>
                  <a:pt x="183403" y="183403"/>
                </a:lnTo>
                <a:lnTo>
                  <a:pt x="206436" y="149250"/>
                </a:lnTo>
                <a:lnTo>
                  <a:pt x="214884" y="107442"/>
                </a:lnTo>
                <a:lnTo>
                  <a:pt x="206436" y="65633"/>
                </a:lnTo>
                <a:lnTo>
                  <a:pt x="183403" y="31480"/>
                </a:lnTo>
                <a:lnTo>
                  <a:pt x="149250" y="8447"/>
                </a:lnTo>
                <a:lnTo>
                  <a:pt x="1074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7" name="object 95"/>
          <p:cNvSpPr txBox="1"/>
          <p:nvPr/>
        </p:nvSpPr>
        <p:spPr>
          <a:xfrm>
            <a:off x="5598545" y="3884925"/>
            <a:ext cx="1295400" cy="4911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Complete implementation</a:t>
            </a:r>
            <a:r>
              <a:rPr sz="800" spc="-8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of  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broadband connectivity </a:t>
            </a:r>
            <a:r>
              <a:rPr sz="8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for  all by</a:t>
            </a:r>
            <a:r>
              <a:rPr sz="800" spc="-5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2023</a:t>
            </a:r>
            <a:endParaRPr sz="8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8" name="object 96"/>
          <p:cNvSpPr txBox="1"/>
          <p:nvPr/>
        </p:nvSpPr>
        <p:spPr>
          <a:xfrm>
            <a:off x="7538851" y="3837401"/>
            <a:ext cx="3961765" cy="48923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750" spc="-5" dirty="0">
                <a:latin typeface="Poppins" pitchFamily="2" charset="77"/>
                <a:cs typeface="Poppins" pitchFamily="2" charset="77"/>
              </a:rPr>
              <a:t>Broadband penetration </a:t>
            </a:r>
            <a:r>
              <a:rPr sz="750" dirty="0">
                <a:latin typeface="Poppins" pitchFamily="2" charset="77"/>
                <a:cs typeface="Poppins" pitchFamily="2" charset="77"/>
              </a:rPr>
              <a:t>is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41.27% with 78.7 </a:t>
            </a:r>
            <a:r>
              <a:rPr sz="750" dirty="0">
                <a:latin typeface="Poppins" pitchFamily="2" charset="77"/>
                <a:cs typeface="Poppins" pitchFamily="2" charset="77"/>
              </a:rPr>
              <a:t>million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subscribers. New Broadband </a:t>
            </a:r>
            <a:r>
              <a:rPr sz="750" dirty="0">
                <a:latin typeface="Poppins" pitchFamily="2" charset="77"/>
                <a:cs typeface="Poppins" pitchFamily="2" charset="77"/>
              </a:rPr>
              <a:t>Plan 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for 2020 </a:t>
            </a:r>
            <a:r>
              <a:rPr sz="750" dirty="0">
                <a:latin typeface="Poppins" pitchFamily="2" charset="77"/>
                <a:cs typeface="Poppins" pitchFamily="2" charset="77"/>
              </a:rPr>
              <a:t>-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2025 developed and unveiled. </a:t>
            </a:r>
            <a:r>
              <a:rPr lang="en-US" sz="750" spc="-5" dirty="0">
                <a:latin typeface="Poppins" pitchFamily="2" charset="77"/>
                <a:cs typeface="Poppins" pitchFamily="2" charset="77"/>
              </a:rPr>
              <a:t>In 2020, some states reduced/eliminated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Right of </a:t>
            </a:r>
            <a:r>
              <a:rPr sz="750" dirty="0">
                <a:latin typeface="Poppins" pitchFamily="2" charset="77"/>
                <a:cs typeface="Poppins" pitchFamily="2" charset="77"/>
              </a:rPr>
              <a:t>Way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charges Kadun</a:t>
            </a:r>
            <a:r>
              <a:rPr lang="en-US" sz="750" spc="-5" dirty="0">
                <a:latin typeface="Poppins" pitchFamily="2" charset="77"/>
                <a:cs typeface="Poppins" pitchFamily="2" charset="77"/>
              </a:rPr>
              <a:t>a, </a:t>
            </a:r>
            <a:r>
              <a:rPr sz="750" dirty="0">
                <a:latin typeface="Poppins" pitchFamily="2" charset="77"/>
                <a:cs typeface="Poppins" pitchFamily="2" charset="77"/>
              </a:rPr>
              <a:t>Anambra</a:t>
            </a:r>
            <a:r>
              <a:rPr lang="en-US" sz="750" dirty="0">
                <a:latin typeface="Poppins" pitchFamily="2" charset="77"/>
                <a:cs typeface="Poppins" pitchFamily="2" charset="77"/>
              </a:rPr>
              <a:t>, </a:t>
            </a:r>
            <a:r>
              <a:rPr sz="750" spc="-5" dirty="0" err="1">
                <a:latin typeface="Poppins" pitchFamily="2" charset="77"/>
                <a:cs typeface="Poppins" pitchFamily="2" charset="77"/>
              </a:rPr>
              <a:t>Kwara</a:t>
            </a:r>
            <a:r>
              <a:rPr lang="en-US" sz="750" spc="-5" dirty="0">
                <a:latin typeface="Poppins" pitchFamily="2" charset="77"/>
                <a:cs typeface="Poppins" pitchFamily="2" charset="77"/>
              </a:rPr>
              <a:t>, </a:t>
            </a:r>
            <a:r>
              <a:rPr sz="750" dirty="0" err="1">
                <a:latin typeface="Poppins" pitchFamily="2" charset="77"/>
                <a:cs typeface="Poppins" pitchFamily="2" charset="77"/>
              </a:rPr>
              <a:t>Ekiti</a:t>
            </a:r>
            <a:r>
              <a:rPr sz="750" dirty="0">
                <a:latin typeface="Poppins" pitchFamily="2" charset="77"/>
                <a:cs typeface="Poppins" pitchFamily="2" charset="77"/>
              </a:rPr>
              <a:t>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and </a:t>
            </a:r>
            <a:r>
              <a:rPr sz="750" dirty="0">
                <a:latin typeface="Poppins" pitchFamily="2" charset="77"/>
                <a:cs typeface="Poppins" pitchFamily="2" charset="77"/>
              </a:rPr>
              <a:t>Imo</a:t>
            </a:r>
            <a:r>
              <a:rPr lang="en-US" sz="750" dirty="0">
                <a:latin typeface="Poppins" pitchFamily="2" charset="77"/>
                <a:cs typeface="Poppins" pitchFamily="2" charset="77"/>
              </a:rPr>
              <a:t>. No data on progress on this plan in 2021</a:t>
            </a:r>
            <a:endParaRPr sz="75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9" name="object 97"/>
          <p:cNvSpPr/>
          <p:nvPr/>
        </p:nvSpPr>
        <p:spPr>
          <a:xfrm>
            <a:off x="7062982" y="3911595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5" h="216535">
                <a:moveTo>
                  <a:pt x="107442" y="0"/>
                </a:moveTo>
                <a:lnTo>
                  <a:pt x="65633" y="8495"/>
                </a:lnTo>
                <a:lnTo>
                  <a:pt x="31480" y="31670"/>
                </a:lnTo>
                <a:lnTo>
                  <a:pt x="8447" y="66061"/>
                </a:lnTo>
                <a:lnTo>
                  <a:pt x="0" y="108204"/>
                </a:lnTo>
                <a:lnTo>
                  <a:pt x="8447" y="150346"/>
                </a:lnTo>
                <a:lnTo>
                  <a:pt x="31480" y="184737"/>
                </a:lnTo>
                <a:lnTo>
                  <a:pt x="65633" y="207912"/>
                </a:lnTo>
                <a:lnTo>
                  <a:pt x="107442" y="216408"/>
                </a:lnTo>
                <a:lnTo>
                  <a:pt x="149250" y="207912"/>
                </a:lnTo>
                <a:lnTo>
                  <a:pt x="183403" y="184737"/>
                </a:lnTo>
                <a:lnTo>
                  <a:pt x="206436" y="150346"/>
                </a:lnTo>
                <a:lnTo>
                  <a:pt x="214884" y="108204"/>
                </a:lnTo>
                <a:lnTo>
                  <a:pt x="206436" y="66061"/>
                </a:lnTo>
                <a:lnTo>
                  <a:pt x="183403" y="31670"/>
                </a:lnTo>
                <a:lnTo>
                  <a:pt x="149250" y="8495"/>
                </a:lnTo>
                <a:lnTo>
                  <a:pt x="1074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0" name="object 98"/>
          <p:cNvSpPr txBox="1"/>
          <p:nvPr/>
        </p:nvSpPr>
        <p:spPr>
          <a:xfrm>
            <a:off x="5589082" y="4454969"/>
            <a:ext cx="1311275" cy="2578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Execute </a:t>
            </a:r>
            <a:r>
              <a:rPr sz="8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 plan </a:t>
            </a: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to 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deploy </a:t>
            </a: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4G  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across </a:t>
            </a:r>
            <a:r>
              <a:rPr sz="8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</a:t>
            </a:r>
            <a:r>
              <a:rPr sz="800" b="1" spc="-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8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country</a:t>
            </a:r>
            <a:endParaRPr sz="800" b="1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1" name="object 99"/>
          <p:cNvSpPr txBox="1"/>
          <p:nvPr/>
        </p:nvSpPr>
        <p:spPr>
          <a:xfrm>
            <a:off x="7538851" y="4381749"/>
            <a:ext cx="3952875" cy="4911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4G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coverage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is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at 37.8% nationwide. Opening up of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60 GHz spectrum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to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aid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in 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expanding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4G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coverage. Continuous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monitoring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of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4G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spectrum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to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ensure effective  and efficient utilization. Enforcement of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“Use-It-Trade-It-OR-Lose-It” regulation for 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assigned spectrum. Licensing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of 5GHz</a:t>
            </a:r>
            <a:r>
              <a:rPr sz="750" spc="-5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spectrum.</a:t>
            </a:r>
          </a:p>
        </p:txBody>
      </p:sp>
      <p:sp>
        <p:nvSpPr>
          <p:cNvPr id="102" name="object 100"/>
          <p:cNvSpPr/>
          <p:nvPr/>
        </p:nvSpPr>
        <p:spPr>
          <a:xfrm>
            <a:off x="7062982" y="4539482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5" h="216535">
                <a:moveTo>
                  <a:pt x="107442" y="0"/>
                </a:moveTo>
                <a:lnTo>
                  <a:pt x="65633" y="8495"/>
                </a:lnTo>
                <a:lnTo>
                  <a:pt x="31480" y="31670"/>
                </a:lnTo>
                <a:lnTo>
                  <a:pt x="8447" y="66061"/>
                </a:lnTo>
                <a:lnTo>
                  <a:pt x="0" y="108203"/>
                </a:lnTo>
                <a:lnTo>
                  <a:pt x="8447" y="150346"/>
                </a:lnTo>
                <a:lnTo>
                  <a:pt x="31480" y="184737"/>
                </a:lnTo>
                <a:lnTo>
                  <a:pt x="65633" y="207912"/>
                </a:lnTo>
                <a:lnTo>
                  <a:pt x="107442" y="216407"/>
                </a:lnTo>
                <a:lnTo>
                  <a:pt x="149250" y="207912"/>
                </a:lnTo>
                <a:lnTo>
                  <a:pt x="183403" y="184737"/>
                </a:lnTo>
                <a:lnTo>
                  <a:pt x="206436" y="150346"/>
                </a:lnTo>
                <a:lnTo>
                  <a:pt x="214884" y="108203"/>
                </a:lnTo>
                <a:lnTo>
                  <a:pt x="206436" y="66061"/>
                </a:lnTo>
                <a:lnTo>
                  <a:pt x="183403" y="31670"/>
                </a:lnTo>
                <a:lnTo>
                  <a:pt x="149250" y="8495"/>
                </a:lnTo>
                <a:lnTo>
                  <a:pt x="10744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3" name="object 101"/>
          <p:cNvSpPr txBox="1"/>
          <p:nvPr/>
        </p:nvSpPr>
        <p:spPr>
          <a:xfrm>
            <a:off x="5599808" y="4926432"/>
            <a:ext cx="1355096" cy="48923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750" dirty="0">
                <a:latin typeface="Poppins" pitchFamily="2" charset="77"/>
                <a:cs typeface="Poppins" pitchFamily="2" charset="77"/>
              </a:rPr>
              <a:t>Implement a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policy for </a:t>
            </a:r>
            <a:r>
              <a:rPr sz="750" dirty="0">
                <a:latin typeface="Poppins" pitchFamily="2" charset="77"/>
                <a:cs typeface="Poppins" pitchFamily="2" charset="77"/>
              </a:rPr>
              <a:t>the 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orderly and </a:t>
            </a:r>
            <a:r>
              <a:rPr sz="750" dirty="0">
                <a:latin typeface="Poppins" pitchFamily="2" charset="77"/>
                <a:cs typeface="Poppins" pitchFamily="2" charset="77"/>
              </a:rPr>
              <a:t>efficient mining 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of </a:t>
            </a:r>
            <a:r>
              <a:rPr sz="750" dirty="0">
                <a:latin typeface="Poppins" pitchFamily="2" charset="77"/>
                <a:cs typeface="Poppins" pitchFamily="2" charset="77"/>
              </a:rPr>
              <a:t>the 7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priority </a:t>
            </a:r>
            <a:r>
              <a:rPr sz="750" dirty="0">
                <a:latin typeface="Poppins" pitchFamily="2" charset="77"/>
                <a:cs typeface="Poppins" pitchFamily="2" charset="77"/>
              </a:rPr>
              <a:t>minerals in  the </a:t>
            </a:r>
            <a:r>
              <a:rPr sz="750" b="1" spc="-5" dirty="0">
                <a:latin typeface="Poppins" pitchFamily="2" charset="77"/>
                <a:cs typeface="Poppins" pitchFamily="2" charset="77"/>
              </a:rPr>
              <a:t>Mining</a:t>
            </a:r>
            <a:r>
              <a:rPr sz="750" b="1" spc="-30" dirty="0">
                <a:latin typeface="Poppins" pitchFamily="2" charset="77"/>
                <a:cs typeface="Poppins" pitchFamily="2" charset="77"/>
              </a:rPr>
              <a:t> </a:t>
            </a:r>
            <a:r>
              <a:rPr sz="750" b="1" spc="-5" dirty="0">
                <a:latin typeface="Poppins" pitchFamily="2" charset="77"/>
                <a:cs typeface="Poppins" pitchFamily="2" charset="77"/>
              </a:rPr>
              <a:t>Roadmap</a:t>
            </a:r>
            <a:endParaRPr sz="75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4" name="object 102"/>
          <p:cNvSpPr txBox="1"/>
          <p:nvPr/>
        </p:nvSpPr>
        <p:spPr>
          <a:xfrm>
            <a:off x="7540374" y="4915149"/>
            <a:ext cx="4019550" cy="3738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lang="en-US" sz="750" dirty="0">
                <a:latin typeface="Poppins" pitchFamily="2" charset="77"/>
                <a:cs typeface="Poppins" pitchFamily="2" charset="77"/>
              </a:rPr>
              <a:t>Since 2019,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an </a:t>
            </a:r>
            <a:r>
              <a:rPr sz="750" dirty="0">
                <a:latin typeface="Poppins" pitchFamily="2" charset="77"/>
                <a:cs typeface="Poppins" pitchFamily="2" charset="77"/>
              </a:rPr>
              <a:t>implementation committee to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drive </a:t>
            </a:r>
            <a:r>
              <a:rPr sz="750" dirty="0">
                <a:latin typeface="Poppins" pitchFamily="2" charset="77"/>
                <a:cs typeface="Poppins" pitchFamily="2" charset="77"/>
              </a:rPr>
              <a:t>the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policy on </a:t>
            </a:r>
            <a:r>
              <a:rPr sz="750" dirty="0">
                <a:latin typeface="Poppins" pitchFamily="2" charset="77"/>
                <a:cs typeface="Poppins" pitchFamily="2" charset="77"/>
              </a:rPr>
              <a:t>efficient mining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of </a:t>
            </a:r>
            <a:r>
              <a:rPr sz="750" dirty="0">
                <a:latin typeface="Poppins" pitchFamily="2" charset="77"/>
                <a:cs typeface="Poppins" pitchFamily="2" charset="77"/>
              </a:rPr>
              <a:t>7  </a:t>
            </a:r>
            <a:r>
              <a:rPr sz="750" spc="-5" dirty="0">
                <a:latin typeface="Poppins" pitchFamily="2" charset="77"/>
                <a:cs typeface="Poppins" pitchFamily="2" charset="77"/>
              </a:rPr>
              <a:t>strategic </a:t>
            </a:r>
            <a:r>
              <a:rPr sz="750" dirty="0">
                <a:latin typeface="Poppins" pitchFamily="2" charset="77"/>
                <a:cs typeface="Poppins" pitchFamily="2" charset="77"/>
              </a:rPr>
              <a:t>minerals </a:t>
            </a:r>
            <a:r>
              <a:rPr lang="en-US" sz="750" spc="-5" dirty="0">
                <a:latin typeface="Poppins" pitchFamily="2" charset="77"/>
                <a:cs typeface="Poppins" pitchFamily="2" charset="77"/>
              </a:rPr>
              <a:t>was set up. There is no data to determine if any more progress has been made.</a:t>
            </a:r>
            <a:endParaRPr sz="75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5" name="object 103"/>
          <p:cNvSpPr/>
          <p:nvPr/>
        </p:nvSpPr>
        <p:spPr>
          <a:xfrm>
            <a:off x="7062982" y="5056119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107442" y="0"/>
                </a:move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2"/>
                </a:lnTo>
                <a:lnTo>
                  <a:pt x="8447" y="149261"/>
                </a:lnTo>
                <a:lnTo>
                  <a:pt x="31480" y="183413"/>
                </a:lnTo>
                <a:lnTo>
                  <a:pt x="65633" y="206440"/>
                </a:lnTo>
                <a:lnTo>
                  <a:pt x="107442" y="214884"/>
                </a:lnTo>
                <a:lnTo>
                  <a:pt x="149250" y="206440"/>
                </a:lnTo>
                <a:lnTo>
                  <a:pt x="183403" y="183413"/>
                </a:lnTo>
                <a:lnTo>
                  <a:pt x="206436" y="149261"/>
                </a:lnTo>
                <a:lnTo>
                  <a:pt x="214884" y="107442"/>
                </a:lnTo>
                <a:lnTo>
                  <a:pt x="206436" y="65633"/>
                </a:lnTo>
                <a:lnTo>
                  <a:pt x="183403" y="31480"/>
                </a:lnTo>
                <a:lnTo>
                  <a:pt x="149250" y="8447"/>
                </a:lnTo>
                <a:lnTo>
                  <a:pt x="1074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6" name="object 104"/>
          <p:cNvSpPr/>
          <p:nvPr/>
        </p:nvSpPr>
        <p:spPr>
          <a:xfrm>
            <a:off x="5610610" y="3085587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object 105"/>
          <p:cNvSpPr/>
          <p:nvPr/>
        </p:nvSpPr>
        <p:spPr>
          <a:xfrm>
            <a:off x="5610610" y="4381749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object 106"/>
          <p:cNvSpPr/>
          <p:nvPr/>
        </p:nvSpPr>
        <p:spPr>
          <a:xfrm>
            <a:off x="5598545" y="4915149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object 107"/>
          <p:cNvSpPr/>
          <p:nvPr/>
        </p:nvSpPr>
        <p:spPr>
          <a:xfrm>
            <a:off x="5610607" y="5393043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object 108"/>
          <p:cNvSpPr txBox="1"/>
          <p:nvPr/>
        </p:nvSpPr>
        <p:spPr>
          <a:xfrm>
            <a:off x="5589538" y="5441661"/>
            <a:ext cx="1257092" cy="37574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Establish </a:t>
            </a:r>
            <a:r>
              <a:rPr sz="75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Science </a:t>
            </a:r>
            <a:r>
              <a:rPr sz="75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and  </a:t>
            </a:r>
            <a:r>
              <a:rPr sz="75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Technology Parks</a:t>
            </a:r>
            <a:r>
              <a:rPr sz="750" b="1" spc="-6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across 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</a:t>
            </a:r>
            <a:r>
              <a:rPr sz="750" spc="-7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country</a:t>
            </a:r>
            <a:endParaRPr sz="75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1" name="object 109"/>
          <p:cNvSpPr txBox="1"/>
          <p:nvPr/>
        </p:nvSpPr>
        <p:spPr>
          <a:xfrm>
            <a:off x="7538851" y="5444380"/>
            <a:ext cx="4069079" cy="37574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Negotiating with private investors towards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establishing S &amp; T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Park on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PPP basis.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Unable 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to commence this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project due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to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unavailability of funds. However,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a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technology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incubation 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center has been established </a:t>
            </a:r>
            <a:r>
              <a:rPr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in</a:t>
            </a:r>
            <a:r>
              <a:rPr sz="750" spc="8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Nassarawa</a:t>
            </a:r>
            <a:endParaRPr sz="75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2" name="object 110"/>
          <p:cNvSpPr/>
          <p:nvPr/>
        </p:nvSpPr>
        <p:spPr>
          <a:xfrm>
            <a:off x="7062982" y="5486204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5" h="216535">
                <a:moveTo>
                  <a:pt x="107442" y="0"/>
                </a:moveTo>
                <a:lnTo>
                  <a:pt x="65633" y="8504"/>
                </a:lnTo>
                <a:lnTo>
                  <a:pt x="31480" y="31694"/>
                </a:lnTo>
                <a:lnTo>
                  <a:pt x="8447" y="66088"/>
                </a:lnTo>
                <a:lnTo>
                  <a:pt x="0" y="108203"/>
                </a:lnTo>
                <a:lnTo>
                  <a:pt x="8447" y="150319"/>
                </a:lnTo>
                <a:lnTo>
                  <a:pt x="31480" y="184713"/>
                </a:lnTo>
                <a:lnTo>
                  <a:pt x="65633" y="207903"/>
                </a:lnTo>
                <a:lnTo>
                  <a:pt x="107442" y="216407"/>
                </a:lnTo>
                <a:lnTo>
                  <a:pt x="149250" y="207903"/>
                </a:lnTo>
                <a:lnTo>
                  <a:pt x="183403" y="184713"/>
                </a:lnTo>
                <a:lnTo>
                  <a:pt x="206436" y="150319"/>
                </a:lnTo>
                <a:lnTo>
                  <a:pt x="214884" y="108203"/>
                </a:lnTo>
                <a:lnTo>
                  <a:pt x="206436" y="66088"/>
                </a:lnTo>
                <a:lnTo>
                  <a:pt x="183403" y="31694"/>
                </a:lnTo>
                <a:lnTo>
                  <a:pt x="149250" y="8504"/>
                </a:lnTo>
                <a:lnTo>
                  <a:pt x="1074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3" name="object 111"/>
          <p:cNvSpPr txBox="1"/>
          <p:nvPr/>
        </p:nvSpPr>
        <p:spPr>
          <a:xfrm>
            <a:off x="448045" y="4013060"/>
            <a:ext cx="1473835" cy="264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Broadband coverage across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country</a:t>
            </a:r>
            <a:r>
              <a:rPr sz="900" b="1" spc="-6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(%)</a:t>
            </a:r>
          </a:p>
        </p:txBody>
      </p:sp>
      <p:sp>
        <p:nvSpPr>
          <p:cNvPr id="114" name="object 112"/>
          <p:cNvSpPr txBox="1"/>
          <p:nvPr/>
        </p:nvSpPr>
        <p:spPr>
          <a:xfrm>
            <a:off x="3484005" y="3986264"/>
            <a:ext cx="37084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41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27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</a:t>
            </a:r>
          </a:p>
        </p:txBody>
      </p:sp>
      <p:sp>
        <p:nvSpPr>
          <p:cNvPr id="115" name="object 113"/>
          <p:cNvSpPr txBox="1"/>
          <p:nvPr/>
        </p:nvSpPr>
        <p:spPr>
          <a:xfrm>
            <a:off x="4941737" y="3986264"/>
            <a:ext cx="329828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70%</a:t>
            </a:r>
            <a:endParaRPr sz="9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6" name="object 114"/>
          <p:cNvSpPr txBox="1"/>
          <p:nvPr/>
        </p:nvSpPr>
        <p:spPr>
          <a:xfrm>
            <a:off x="2783943" y="3986264"/>
            <a:ext cx="4394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33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72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</a:t>
            </a:r>
          </a:p>
        </p:txBody>
      </p:sp>
      <p:sp>
        <p:nvSpPr>
          <p:cNvPr id="117" name="object 115"/>
          <p:cNvSpPr txBox="1"/>
          <p:nvPr/>
        </p:nvSpPr>
        <p:spPr>
          <a:xfrm>
            <a:off x="452312" y="4456800"/>
            <a:ext cx="1661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4G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coverage across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country</a:t>
            </a:r>
            <a:r>
              <a:rPr sz="900" b="1" spc="1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(%)</a:t>
            </a:r>
          </a:p>
        </p:txBody>
      </p:sp>
      <p:sp>
        <p:nvSpPr>
          <p:cNvPr id="118" name="object 116"/>
          <p:cNvSpPr txBox="1"/>
          <p:nvPr/>
        </p:nvSpPr>
        <p:spPr>
          <a:xfrm>
            <a:off x="3627897" y="4443464"/>
            <a:ext cx="22860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37%</a:t>
            </a:r>
            <a:endParaRPr sz="9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9" name="object 117"/>
          <p:cNvSpPr txBox="1"/>
          <p:nvPr/>
        </p:nvSpPr>
        <p:spPr>
          <a:xfrm>
            <a:off x="4941737" y="4443464"/>
            <a:ext cx="28829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65%</a:t>
            </a:r>
            <a:endParaRPr sz="9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0" name="object 118"/>
          <p:cNvSpPr txBox="1"/>
          <p:nvPr/>
        </p:nvSpPr>
        <p:spPr>
          <a:xfrm>
            <a:off x="2925041" y="4443464"/>
            <a:ext cx="22860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22%</a:t>
            </a:r>
            <a:endParaRPr sz="9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1" name="object 119"/>
          <p:cNvSpPr txBox="1"/>
          <p:nvPr/>
        </p:nvSpPr>
        <p:spPr>
          <a:xfrm>
            <a:off x="448045" y="3574178"/>
            <a:ext cx="143446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Contribution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of ICT to </a:t>
            </a:r>
            <a:r>
              <a:rPr sz="900" b="1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GDP </a:t>
            </a:r>
            <a:r>
              <a:rPr sz="900" b="1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(%)</a:t>
            </a:r>
          </a:p>
        </p:txBody>
      </p:sp>
      <p:sp>
        <p:nvSpPr>
          <p:cNvPr id="122" name="object 120"/>
          <p:cNvSpPr txBox="1"/>
          <p:nvPr/>
        </p:nvSpPr>
        <p:spPr>
          <a:xfrm>
            <a:off x="3484005" y="3561274"/>
            <a:ext cx="37084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14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07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</a:t>
            </a:r>
          </a:p>
        </p:txBody>
      </p:sp>
      <p:sp>
        <p:nvSpPr>
          <p:cNvPr id="123" name="object 121"/>
          <p:cNvSpPr txBox="1"/>
          <p:nvPr/>
        </p:nvSpPr>
        <p:spPr>
          <a:xfrm>
            <a:off x="4951770" y="3561274"/>
            <a:ext cx="220091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n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/a</a:t>
            </a:r>
          </a:p>
        </p:txBody>
      </p:sp>
      <p:sp>
        <p:nvSpPr>
          <p:cNvPr id="124" name="object 123"/>
          <p:cNvSpPr txBox="1"/>
          <p:nvPr/>
        </p:nvSpPr>
        <p:spPr>
          <a:xfrm>
            <a:off x="2783944" y="3561274"/>
            <a:ext cx="37084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11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.</a:t>
            </a:r>
            <a:r>
              <a:rPr sz="90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34</a:t>
            </a:r>
            <a:r>
              <a:rPr sz="9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%</a:t>
            </a:r>
          </a:p>
        </p:txBody>
      </p:sp>
      <p:sp>
        <p:nvSpPr>
          <p:cNvPr id="125" name="object 112"/>
          <p:cNvSpPr txBox="1"/>
          <p:nvPr/>
        </p:nvSpPr>
        <p:spPr>
          <a:xfrm>
            <a:off x="4167938" y="3986264"/>
            <a:ext cx="54118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39.97%</a:t>
            </a:r>
            <a:r>
              <a:rPr lang="en-US" sz="900" spc="-5" baseline="30000" dirty="0">
                <a:latin typeface="Poppins" pitchFamily="2" charset="77"/>
                <a:cs typeface="Poppins" pitchFamily="2" charset="77"/>
              </a:rPr>
              <a:t>2</a:t>
            </a:r>
            <a:endParaRPr sz="900" baseline="30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6" name="object 112"/>
          <p:cNvSpPr txBox="1"/>
          <p:nvPr/>
        </p:nvSpPr>
        <p:spPr>
          <a:xfrm>
            <a:off x="4180194" y="3577073"/>
            <a:ext cx="470441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17.92%</a:t>
            </a:r>
            <a:r>
              <a:rPr lang="en-US" sz="900" spc="-5" baseline="30000" dirty="0">
                <a:latin typeface="Poppins" pitchFamily="2" charset="77"/>
                <a:cs typeface="Poppins" pitchFamily="2" charset="77"/>
              </a:rPr>
              <a:t>1</a:t>
            </a:r>
            <a:endParaRPr sz="900" baseline="30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7" name="object 67"/>
          <p:cNvSpPr txBox="1"/>
          <p:nvPr/>
        </p:nvSpPr>
        <p:spPr>
          <a:xfrm>
            <a:off x="4195967" y="2167750"/>
            <a:ext cx="403042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14.18%</a:t>
            </a:r>
            <a:r>
              <a:rPr lang="en-US" sz="900" spc="-5" baseline="30000" dirty="0">
                <a:latin typeface="Poppins" pitchFamily="2" charset="77"/>
                <a:cs typeface="Poppins" pitchFamily="2" charset="77"/>
              </a:rPr>
              <a:t>1</a:t>
            </a:r>
            <a:endParaRPr sz="900" baseline="30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8" name="object 37"/>
          <p:cNvSpPr txBox="1"/>
          <p:nvPr/>
        </p:nvSpPr>
        <p:spPr>
          <a:xfrm>
            <a:off x="4183092" y="1800804"/>
            <a:ext cx="41389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</a:pPr>
            <a:r>
              <a:rPr lang="en-US" sz="800" b="1" spc="-5" dirty="0">
                <a:latin typeface="Poppins" pitchFamily="2" charset="77"/>
                <a:cs typeface="Poppins" pitchFamily="2" charset="77"/>
              </a:rPr>
              <a:t>Q2 </a:t>
            </a:r>
            <a:r>
              <a:rPr sz="800" b="1" spc="-5" dirty="0">
                <a:latin typeface="Poppins" pitchFamily="2" charset="77"/>
                <a:cs typeface="Poppins" pitchFamily="2" charset="77"/>
              </a:rPr>
              <a:t>202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1</a:t>
            </a:r>
            <a:r>
              <a:rPr sz="800" b="1" spc="-35" dirty="0">
                <a:latin typeface="Poppins" pitchFamily="2" charset="77"/>
                <a:cs typeface="Poppins" pitchFamily="2" charset="77"/>
              </a:rPr>
              <a:t> </a:t>
            </a:r>
            <a:r>
              <a:rPr sz="800" b="1" spc="-10" dirty="0">
                <a:latin typeface="Poppins" pitchFamily="2" charset="77"/>
                <a:cs typeface="Poppins" pitchFamily="2" charset="77"/>
              </a:rPr>
              <a:t>Actuals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9" name="object 112"/>
          <p:cNvSpPr txBox="1"/>
          <p:nvPr/>
        </p:nvSpPr>
        <p:spPr>
          <a:xfrm>
            <a:off x="4087247" y="3090230"/>
            <a:ext cx="37084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n/a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0" name="object 112"/>
          <p:cNvSpPr txBox="1"/>
          <p:nvPr/>
        </p:nvSpPr>
        <p:spPr>
          <a:xfrm>
            <a:off x="4120654" y="4943335"/>
            <a:ext cx="4783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n/a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1" name="object 95"/>
          <p:cNvSpPr txBox="1"/>
          <p:nvPr/>
        </p:nvSpPr>
        <p:spPr>
          <a:xfrm>
            <a:off x="5597019" y="5926379"/>
            <a:ext cx="1295400" cy="25840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lang="en-US" sz="75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Digitize all government processes by 2023</a:t>
            </a:r>
            <a:endParaRPr sz="75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2" name="object 96"/>
          <p:cNvSpPr txBox="1"/>
          <p:nvPr/>
        </p:nvSpPr>
        <p:spPr>
          <a:xfrm>
            <a:off x="7529961" y="5906448"/>
            <a:ext cx="3961765" cy="37574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lang="en-US" sz="750" spc="-5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More than 70% of MDAs have been engaged on this project but actual implementation is yet very low. Stronger collaboration and commitment from all MDAS is required. </a:t>
            </a:r>
            <a:endParaRPr sz="75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3" name="object 97"/>
          <p:cNvSpPr/>
          <p:nvPr/>
        </p:nvSpPr>
        <p:spPr>
          <a:xfrm>
            <a:off x="7058505" y="5986053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5" h="216535">
                <a:moveTo>
                  <a:pt x="107442" y="0"/>
                </a:moveTo>
                <a:lnTo>
                  <a:pt x="65633" y="8495"/>
                </a:lnTo>
                <a:lnTo>
                  <a:pt x="31480" y="31670"/>
                </a:lnTo>
                <a:lnTo>
                  <a:pt x="8447" y="66061"/>
                </a:lnTo>
                <a:lnTo>
                  <a:pt x="0" y="108204"/>
                </a:lnTo>
                <a:lnTo>
                  <a:pt x="8447" y="150346"/>
                </a:lnTo>
                <a:lnTo>
                  <a:pt x="31480" y="184737"/>
                </a:lnTo>
                <a:lnTo>
                  <a:pt x="65633" y="207912"/>
                </a:lnTo>
                <a:lnTo>
                  <a:pt x="107442" y="216408"/>
                </a:lnTo>
                <a:lnTo>
                  <a:pt x="149250" y="207912"/>
                </a:lnTo>
                <a:lnTo>
                  <a:pt x="183403" y="184737"/>
                </a:lnTo>
                <a:lnTo>
                  <a:pt x="206436" y="150346"/>
                </a:lnTo>
                <a:lnTo>
                  <a:pt x="214884" y="108204"/>
                </a:lnTo>
                <a:lnTo>
                  <a:pt x="206436" y="66061"/>
                </a:lnTo>
                <a:lnTo>
                  <a:pt x="183403" y="31670"/>
                </a:lnTo>
                <a:lnTo>
                  <a:pt x="149250" y="8495"/>
                </a:lnTo>
                <a:lnTo>
                  <a:pt x="1074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5" name="object 112"/>
          <p:cNvSpPr txBox="1"/>
          <p:nvPr/>
        </p:nvSpPr>
        <p:spPr>
          <a:xfrm>
            <a:off x="4270012" y="5428523"/>
            <a:ext cx="37084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3.09%</a:t>
            </a:r>
            <a:r>
              <a:rPr lang="en-US" sz="900" spc="-5" baseline="30000" dirty="0">
                <a:latin typeface="Poppins" pitchFamily="2" charset="77"/>
                <a:cs typeface="Poppins" pitchFamily="2" charset="77"/>
              </a:rPr>
              <a:t>1</a:t>
            </a:r>
            <a:endParaRPr sz="900" baseline="30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6" name="object 112"/>
          <p:cNvSpPr txBox="1"/>
          <p:nvPr/>
        </p:nvSpPr>
        <p:spPr>
          <a:xfrm>
            <a:off x="4106766" y="4451961"/>
            <a:ext cx="4783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n/a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4" name="object 105">
            <a:extLst>
              <a:ext uri="{FF2B5EF4-FFF2-40B4-BE49-F238E27FC236}">
                <a16:creationId xmlns:a16="http://schemas.microsoft.com/office/drawing/2014/main" id="{34418E57-5DC1-8046-BB4F-A75B78416D45}"/>
              </a:ext>
            </a:extLst>
          </p:cNvPr>
          <p:cNvSpPr/>
          <p:nvPr/>
        </p:nvSpPr>
        <p:spPr>
          <a:xfrm>
            <a:off x="5598545" y="3804891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7" name="object 107">
            <a:extLst>
              <a:ext uri="{FF2B5EF4-FFF2-40B4-BE49-F238E27FC236}">
                <a16:creationId xmlns:a16="http://schemas.microsoft.com/office/drawing/2014/main" id="{D14010F2-1B62-164E-9715-033B104331FA}"/>
              </a:ext>
            </a:extLst>
          </p:cNvPr>
          <p:cNvSpPr/>
          <p:nvPr/>
        </p:nvSpPr>
        <p:spPr>
          <a:xfrm>
            <a:off x="5610607" y="5905078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C0ED05B-EF09-9442-B9F7-EC663A8A298B}"/>
              </a:ext>
            </a:extLst>
          </p:cNvPr>
          <p:cNvSpPr txBox="1"/>
          <p:nvPr/>
        </p:nvSpPr>
        <p:spPr>
          <a:xfrm>
            <a:off x="329521" y="430665"/>
            <a:ext cx="35253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Priority 5: Scorecard</a:t>
            </a:r>
          </a:p>
        </p:txBody>
      </p:sp>
      <p:sp>
        <p:nvSpPr>
          <p:cNvPr id="140" name="object 59">
            <a:extLst>
              <a:ext uri="{FF2B5EF4-FFF2-40B4-BE49-F238E27FC236}">
                <a16:creationId xmlns:a16="http://schemas.microsoft.com/office/drawing/2014/main" id="{793C049E-FF8C-B34D-BF07-8A1280BFEAEC}"/>
              </a:ext>
            </a:extLst>
          </p:cNvPr>
          <p:cNvSpPr txBox="1"/>
          <p:nvPr/>
        </p:nvSpPr>
        <p:spPr>
          <a:xfrm>
            <a:off x="430177" y="1553300"/>
            <a:ext cx="17627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b="1" spc="-105" dirty="0">
                <a:latin typeface="Poppins" pitchFamily="2" charset="77"/>
                <a:cs typeface="Poppins" pitchFamily="2" charset="77"/>
              </a:rPr>
              <a:t>Key 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indicators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object 75">
            <a:extLst>
              <a:ext uri="{FF2B5EF4-FFF2-40B4-BE49-F238E27FC236}">
                <a16:creationId xmlns:a16="http://schemas.microsoft.com/office/drawing/2014/main" id="{21539474-58F3-FA4C-B6B2-3DB272B7F882}"/>
              </a:ext>
            </a:extLst>
          </p:cNvPr>
          <p:cNvSpPr/>
          <p:nvPr/>
        </p:nvSpPr>
        <p:spPr>
          <a:xfrm>
            <a:off x="448356" y="1764398"/>
            <a:ext cx="4711065" cy="0"/>
          </a:xfrm>
          <a:custGeom>
            <a:avLst/>
            <a:gdLst/>
            <a:ahLst/>
            <a:cxnLst/>
            <a:rect l="l" t="t" r="r" b="b"/>
            <a:pathLst>
              <a:path w="4711065">
                <a:moveTo>
                  <a:pt x="0" y="0"/>
                </a:moveTo>
                <a:lnTo>
                  <a:pt x="4710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3" name="object 58">
            <a:extLst>
              <a:ext uri="{FF2B5EF4-FFF2-40B4-BE49-F238E27FC236}">
                <a16:creationId xmlns:a16="http://schemas.microsoft.com/office/drawing/2014/main" id="{8D999EA8-795C-6442-B196-1FE8DFF328AD}"/>
              </a:ext>
            </a:extLst>
          </p:cNvPr>
          <p:cNvSpPr txBox="1"/>
          <p:nvPr/>
        </p:nvSpPr>
        <p:spPr>
          <a:xfrm>
            <a:off x="5629052" y="1572223"/>
            <a:ext cx="174370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Selected key</a:t>
            </a:r>
            <a:r>
              <a:rPr sz="10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4" name="object 76">
            <a:extLst>
              <a:ext uri="{FF2B5EF4-FFF2-40B4-BE49-F238E27FC236}">
                <a16:creationId xmlns:a16="http://schemas.microsoft.com/office/drawing/2014/main" id="{A326D1CA-C035-CE49-B1C6-B498D75E81A7}"/>
              </a:ext>
            </a:extLst>
          </p:cNvPr>
          <p:cNvSpPr/>
          <p:nvPr/>
        </p:nvSpPr>
        <p:spPr>
          <a:xfrm>
            <a:off x="5643376" y="1792551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8088ED4-1286-43F3-860A-B7B840C85A04}"/>
              </a:ext>
            </a:extLst>
          </p:cNvPr>
          <p:cNvSpPr/>
          <p:nvPr/>
        </p:nvSpPr>
        <p:spPr>
          <a:xfrm>
            <a:off x="5257800" y="35814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B1C9CF0F-5CA9-4033-B2F2-40F2BF6846C7}"/>
              </a:ext>
            </a:extLst>
          </p:cNvPr>
          <p:cNvSpPr/>
          <p:nvPr/>
        </p:nvSpPr>
        <p:spPr>
          <a:xfrm>
            <a:off x="5257800" y="44634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DB68E3C-4A30-457B-B8D4-8863706B5EB9}"/>
              </a:ext>
            </a:extLst>
          </p:cNvPr>
          <p:cNvSpPr/>
          <p:nvPr/>
        </p:nvSpPr>
        <p:spPr>
          <a:xfrm>
            <a:off x="5257800" y="22098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68AA-7533-4245-9689-B56B522823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F8B40-8227-CE47-9AB1-D79106CCE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9218B-3334-C541-8724-E51DAEDE50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24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0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0266766-ED0D-AE41-9064-A0B41EC6E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38412" y="3960554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F6115B-1C1D-E74B-B50E-CD6ABFAD77F8}"/>
              </a:ext>
            </a:extLst>
          </p:cNvPr>
          <p:cNvSpPr/>
          <p:nvPr/>
        </p:nvSpPr>
        <p:spPr>
          <a:xfrm>
            <a:off x="3552294" y="609600"/>
            <a:ext cx="6705600" cy="435026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500" b="1" dirty="0">
                <a:latin typeface="Poppins" pitchFamily="2" charset="77"/>
                <a:cs typeface="Poppins" pitchFamily="2" charset="77"/>
              </a:rPr>
              <a:t>Federal Ministry of Health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052C80-0C64-EB44-AEFA-07170C41A862}"/>
              </a:ext>
            </a:extLst>
          </p:cNvPr>
          <p:cNvSpPr/>
          <p:nvPr/>
        </p:nvSpPr>
        <p:spPr>
          <a:xfrm>
            <a:off x="3552294" y="1056878"/>
            <a:ext cx="6705600" cy="47154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500" b="1" dirty="0">
                <a:latin typeface="Poppins" pitchFamily="2" charset="77"/>
                <a:cs typeface="Poppins" pitchFamily="2" charset="77"/>
              </a:rPr>
              <a:t>Federal Ministry of Education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347B2-0970-1747-89B5-B0680BB9B3D7}"/>
              </a:ext>
            </a:extLst>
          </p:cNvPr>
          <p:cNvSpPr/>
          <p:nvPr/>
        </p:nvSpPr>
        <p:spPr>
          <a:xfrm>
            <a:off x="3552294" y="1540161"/>
            <a:ext cx="6705600" cy="471428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500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x-none" sz="1500" b="1" dirty="0">
                <a:latin typeface="Poppins" pitchFamily="2" charset="77"/>
                <a:cs typeface="Poppins" pitchFamily="2" charset="77"/>
              </a:rPr>
              <a:t>Federal Ministry of Labour &amp; Employment</a:t>
            </a:r>
          </a:p>
          <a:p>
            <a:pPr algn="ctr"/>
            <a:endParaRPr lang="x-none" sz="1500" dirty="0"/>
          </a:p>
        </p:txBody>
      </p:sp>
      <p:sp>
        <p:nvSpPr>
          <p:cNvPr id="28" name="Arrow: Pentagon 6">
            <a:extLst>
              <a:ext uri="{FF2B5EF4-FFF2-40B4-BE49-F238E27FC236}">
                <a16:creationId xmlns:a16="http://schemas.microsoft.com/office/drawing/2014/main" id="{B0361D94-F757-044B-B28E-53164FD7F0A8}"/>
              </a:ext>
            </a:extLst>
          </p:cNvPr>
          <p:cNvSpPr/>
          <p:nvPr/>
        </p:nvSpPr>
        <p:spPr>
          <a:xfrm>
            <a:off x="0" y="1684029"/>
            <a:ext cx="3581400" cy="247071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4CEEE-642F-E642-A2FE-6961E3A35DC6}"/>
              </a:ext>
            </a:extLst>
          </p:cNvPr>
          <p:cNvSpPr txBox="1"/>
          <p:nvPr/>
        </p:nvSpPr>
        <p:spPr>
          <a:xfrm>
            <a:off x="10375781" y="398296"/>
            <a:ext cx="1669839" cy="32316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Leading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22EE1-A360-0847-AB8E-F226A5F7C316}"/>
              </a:ext>
            </a:extLst>
          </p:cNvPr>
          <p:cNvSpPr txBox="1"/>
          <p:nvPr/>
        </p:nvSpPr>
        <p:spPr>
          <a:xfrm>
            <a:off x="10375781" y="721461"/>
            <a:ext cx="1669839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Contributing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0" y="1921530"/>
            <a:ext cx="2894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Priority 6: Improve Health, Education &amp; Productivity of Nigerians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B004DD-AF0B-244F-9BAE-6121D8AEB8FD}"/>
              </a:ext>
            </a:extLst>
          </p:cNvPr>
          <p:cNvSpPr/>
          <p:nvPr/>
        </p:nvSpPr>
        <p:spPr>
          <a:xfrm>
            <a:off x="3552294" y="2036558"/>
            <a:ext cx="6699813" cy="4350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Poppins" pitchFamily="2" charset="77"/>
                <a:cs typeface="Poppins" pitchFamily="2" charset="77"/>
              </a:rPr>
              <a:t>Federal Ministry of Power</a:t>
            </a:r>
            <a:endParaRPr lang="x-none" sz="15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384800-4676-374F-B487-D002AB322E00}"/>
              </a:ext>
            </a:extLst>
          </p:cNvPr>
          <p:cNvSpPr/>
          <p:nvPr/>
        </p:nvSpPr>
        <p:spPr>
          <a:xfrm>
            <a:off x="3561711" y="2503056"/>
            <a:ext cx="6699813" cy="4307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500" b="1" dirty="0">
                <a:latin typeface="Poppins" pitchFamily="2" charset="77"/>
                <a:cs typeface="Poppins" pitchFamily="2" charset="77"/>
              </a:rPr>
              <a:t>Federal Ministry of </a:t>
            </a:r>
            <a:r>
              <a:rPr lang="en-US" sz="1500" b="1" dirty="0">
                <a:latin typeface="Poppins" pitchFamily="2" charset="77"/>
                <a:cs typeface="Poppins" pitchFamily="2" charset="77"/>
              </a:rPr>
              <a:t>Water Resources</a:t>
            </a:r>
            <a:endParaRPr lang="x-none" sz="15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E2FD2C-7EF8-8E47-9B99-3DF41B51CB2F}"/>
              </a:ext>
            </a:extLst>
          </p:cNvPr>
          <p:cNvSpPr/>
          <p:nvPr/>
        </p:nvSpPr>
        <p:spPr>
          <a:xfrm>
            <a:off x="3573194" y="2965290"/>
            <a:ext cx="6699813" cy="4307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500" b="1" dirty="0">
                <a:latin typeface="Poppins" pitchFamily="2" charset="77"/>
                <a:cs typeface="Poppins" pitchFamily="2" charset="77"/>
              </a:rPr>
              <a:t>Ministry of </a:t>
            </a:r>
            <a:r>
              <a:rPr lang="en-US" sz="1500" b="1" dirty="0">
                <a:latin typeface="Poppins" pitchFamily="2" charset="77"/>
                <a:cs typeface="Poppins" pitchFamily="2" charset="77"/>
              </a:rPr>
              <a:t>Defence</a:t>
            </a:r>
            <a:endParaRPr lang="x-none" sz="15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9CF862-8481-D440-880F-2689C4973853}"/>
              </a:ext>
            </a:extLst>
          </p:cNvPr>
          <p:cNvSpPr/>
          <p:nvPr/>
        </p:nvSpPr>
        <p:spPr>
          <a:xfrm>
            <a:off x="3573194" y="3429760"/>
            <a:ext cx="6699813" cy="4307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500" b="1" dirty="0">
                <a:latin typeface="Poppins" pitchFamily="2" charset="77"/>
                <a:cs typeface="Poppins" pitchFamily="2" charset="77"/>
              </a:rPr>
              <a:t>Federal Ministry of Women Affairs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CCB791-33CE-8D49-84BC-E53C09458B34}"/>
              </a:ext>
            </a:extLst>
          </p:cNvPr>
          <p:cNvSpPr/>
          <p:nvPr/>
        </p:nvSpPr>
        <p:spPr>
          <a:xfrm>
            <a:off x="3573193" y="3886722"/>
            <a:ext cx="6699813" cy="4047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Poppins" pitchFamily="2" charset="77"/>
                <a:cs typeface="Poppins" pitchFamily="2" charset="77"/>
              </a:rPr>
              <a:t>Ministry of Niger Delta</a:t>
            </a:r>
            <a:endParaRPr lang="x-none" sz="15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2979DD-9F47-4E94-97F5-9D36F5BDE881}"/>
              </a:ext>
            </a:extLst>
          </p:cNvPr>
          <p:cNvSpPr/>
          <p:nvPr/>
        </p:nvSpPr>
        <p:spPr>
          <a:xfrm>
            <a:off x="3561711" y="4316085"/>
            <a:ext cx="6699813" cy="439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Poppins" pitchFamily="2" charset="77"/>
                <a:cs typeface="Poppins" pitchFamily="2" charset="77"/>
              </a:rPr>
              <a:t>Federal Ministry Special Duties and Intergovernmental Affairs</a:t>
            </a:r>
            <a:endParaRPr lang="x-none" sz="15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057B52-F0CE-4D5A-AEAD-9DE91424F2F5}"/>
              </a:ext>
            </a:extLst>
          </p:cNvPr>
          <p:cNvSpPr/>
          <p:nvPr/>
        </p:nvSpPr>
        <p:spPr>
          <a:xfrm>
            <a:off x="3573192" y="4787556"/>
            <a:ext cx="6699813" cy="439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Poppins" pitchFamily="2" charset="77"/>
                <a:cs typeface="Poppins" pitchFamily="2" charset="77"/>
              </a:rPr>
              <a:t>Federal Ministry of Finance, Budget and National Planning</a:t>
            </a:r>
            <a:endParaRPr lang="x-none" sz="15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23BF15-5858-40DC-8D20-8BF47572CE4F}"/>
              </a:ext>
            </a:extLst>
          </p:cNvPr>
          <p:cNvSpPr/>
          <p:nvPr/>
        </p:nvSpPr>
        <p:spPr>
          <a:xfrm>
            <a:off x="3573192" y="5272108"/>
            <a:ext cx="6699813" cy="3518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Poppins" pitchFamily="2" charset="77"/>
                <a:cs typeface="Poppins" pitchFamily="2" charset="77"/>
              </a:rPr>
              <a:t>Federal Ministry of Youths and Sports Development</a:t>
            </a:r>
            <a:endParaRPr lang="x-none" sz="15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519BAD-11D7-4FB2-B468-F3AF70D3DC03}"/>
              </a:ext>
            </a:extLst>
          </p:cNvPr>
          <p:cNvSpPr/>
          <p:nvPr/>
        </p:nvSpPr>
        <p:spPr>
          <a:xfrm>
            <a:off x="3573192" y="5669233"/>
            <a:ext cx="6682394" cy="4683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Poppins" pitchFamily="2" charset="77"/>
                <a:cs typeface="Poppins" pitchFamily="2" charset="77"/>
              </a:rPr>
              <a:t>Federal Ministry of Science, Technology and Innovation</a:t>
            </a:r>
            <a:endParaRPr lang="x-none" sz="15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D1F5E-09F8-3B4E-8443-3624A0D0F5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25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96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12031C37-4A8F-A941-86A4-11A0DD737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" y="34388"/>
            <a:ext cx="1218963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CDD01-8389-AC4C-972D-3F26A7FD0E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97569" y="6549587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26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7" name="object 5"/>
          <p:cNvSpPr/>
          <p:nvPr/>
        </p:nvSpPr>
        <p:spPr>
          <a:xfrm>
            <a:off x="10399649" y="9865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9157590" y="9865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9157590" y="9865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7915530" y="9865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2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7915530" y="9865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2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6650609" y="99566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6650609" y="99566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5426837" y="98652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5426837" y="98652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4184778" y="9865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4184778" y="98652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2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2936622" y="98652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1252601" y="0"/>
                </a:moveTo>
                <a:lnTo>
                  <a:pt x="106806" y="0"/>
                </a:lnTo>
                <a:lnTo>
                  <a:pt x="0" y="341375"/>
                </a:lnTo>
                <a:lnTo>
                  <a:pt x="1359408" y="341375"/>
                </a:lnTo>
                <a:lnTo>
                  <a:pt x="12526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2936622" y="98652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0" y="341375"/>
                </a:moveTo>
                <a:lnTo>
                  <a:pt x="106806" y="0"/>
                </a:lnTo>
                <a:lnTo>
                  <a:pt x="1252601" y="0"/>
                </a:lnTo>
                <a:lnTo>
                  <a:pt x="1359408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object 18"/>
          <p:cNvSpPr/>
          <p:nvPr/>
        </p:nvSpPr>
        <p:spPr>
          <a:xfrm>
            <a:off x="1685417" y="98652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1253998" y="0"/>
                </a:moveTo>
                <a:lnTo>
                  <a:pt x="106934" y="0"/>
                </a:lnTo>
                <a:lnTo>
                  <a:pt x="0" y="341375"/>
                </a:lnTo>
                <a:lnTo>
                  <a:pt x="1360932" y="341375"/>
                </a:lnTo>
                <a:lnTo>
                  <a:pt x="12539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1685417" y="98652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0" y="341375"/>
                </a:moveTo>
                <a:lnTo>
                  <a:pt x="106934" y="0"/>
                </a:lnTo>
                <a:lnTo>
                  <a:pt x="1253998" y="0"/>
                </a:lnTo>
                <a:lnTo>
                  <a:pt x="1360932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438785" y="98652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1249806" y="0"/>
                </a:moveTo>
                <a:lnTo>
                  <a:pt x="106565" y="0"/>
                </a:lnTo>
                <a:lnTo>
                  <a:pt x="0" y="341375"/>
                </a:lnTo>
                <a:lnTo>
                  <a:pt x="1356360" y="341375"/>
                </a:lnTo>
                <a:lnTo>
                  <a:pt x="12498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object 21"/>
          <p:cNvSpPr/>
          <p:nvPr/>
        </p:nvSpPr>
        <p:spPr>
          <a:xfrm>
            <a:off x="438785" y="98652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0" y="341375"/>
                </a:moveTo>
                <a:lnTo>
                  <a:pt x="106565" y="0"/>
                </a:lnTo>
                <a:lnTo>
                  <a:pt x="1249806" y="0"/>
                </a:lnTo>
                <a:lnTo>
                  <a:pt x="1356360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object 22"/>
          <p:cNvSpPr txBox="1"/>
          <p:nvPr/>
        </p:nvSpPr>
        <p:spPr>
          <a:xfrm>
            <a:off x="772491" y="1048623"/>
            <a:ext cx="685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2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2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1</a:t>
            </a:r>
            <a:endParaRPr sz="12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object 24"/>
          <p:cNvSpPr/>
          <p:nvPr/>
        </p:nvSpPr>
        <p:spPr>
          <a:xfrm>
            <a:off x="5426075" y="2169905"/>
            <a:ext cx="0" cy="3726815"/>
          </a:xfrm>
          <a:custGeom>
            <a:avLst/>
            <a:gdLst/>
            <a:ahLst/>
            <a:cxnLst/>
            <a:rect l="l" t="t" r="r" b="b"/>
            <a:pathLst>
              <a:path h="3726815">
                <a:moveTo>
                  <a:pt x="0" y="0"/>
                </a:moveTo>
                <a:lnTo>
                  <a:pt x="0" y="372657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3572245" y="2110206"/>
            <a:ext cx="7279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202</a:t>
            </a:r>
            <a:r>
              <a:rPr lang="en-US" sz="900" b="1" spc="-5" dirty="0">
                <a:latin typeface="Poppins" pitchFamily="2" charset="77"/>
                <a:cs typeface="Poppins" pitchFamily="2" charset="77"/>
              </a:rPr>
              <a:t>1 Q2</a:t>
            </a:r>
            <a:endParaRPr sz="9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900" b="1" spc="-45" dirty="0">
                <a:latin typeface="Poppins" pitchFamily="2" charset="77"/>
                <a:cs typeface="Poppins" pitchFamily="2" charset="77"/>
              </a:rPr>
              <a:t>A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c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t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ua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ls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4735829" y="2131073"/>
            <a:ext cx="5271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2023</a:t>
            </a:r>
            <a:endParaRPr sz="9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900" b="1" spc="-90" dirty="0">
                <a:latin typeface="Poppins" pitchFamily="2" charset="77"/>
                <a:cs typeface="Poppins" pitchFamily="2" charset="77"/>
              </a:rPr>
              <a:t>T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argets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2644289" y="2119973"/>
            <a:ext cx="803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2019</a:t>
            </a:r>
            <a:endParaRPr sz="9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Baseline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object 32"/>
          <p:cNvSpPr txBox="1"/>
          <p:nvPr/>
        </p:nvSpPr>
        <p:spPr>
          <a:xfrm>
            <a:off x="522406" y="2247312"/>
            <a:ext cx="94552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Indicators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497517" y="2450482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>
                <a:moveTo>
                  <a:pt x="0" y="0"/>
                </a:moveTo>
                <a:lnTo>
                  <a:pt x="18181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2638192" y="2450482"/>
            <a:ext cx="2478405" cy="0"/>
          </a:xfrm>
          <a:custGeom>
            <a:avLst/>
            <a:gdLst/>
            <a:ahLst/>
            <a:cxnLst/>
            <a:rect l="l" t="t" r="r" b="b"/>
            <a:pathLst>
              <a:path w="2478404">
                <a:moveTo>
                  <a:pt x="0" y="0"/>
                </a:moveTo>
                <a:lnTo>
                  <a:pt x="24780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5695824" y="2257998"/>
            <a:ext cx="13023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2023</a:t>
            </a:r>
            <a:r>
              <a:rPr sz="900" b="1" spc="-75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object 36"/>
          <p:cNvSpPr txBox="1"/>
          <p:nvPr/>
        </p:nvSpPr>
        <p:spPr>
          <a:xfrm>
            <a:off x="8267828" y="2190480"/>
            <a:ext cx="711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Rationale</a:t>
            </a:r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object 37"/>
          <p:cNvSpPr txBox="1"/>
          <p:nvPr/>
        </p:nvSpPr>
        <p:spPr>
          <a:xfrm>
            <a:off x="7530352" y="2190272"/>
            <a:ext cx="6877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Progress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object 38"/>
          <p:cNvSpPr/>
          <p:nvPr/>
        </p:nvSpPr>
        <p:spPr>
          <a:xfrm>
            <a:off x="5695824" y="2459465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object 39"/>
          <p:cNvSpPr/>
          <p:nvPr/>
        </p:nvSpPr>
        <p:spPr>
          <a:xfrm>
            <a:off x="5263007" y="1787382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91059" y="0"/>
                </a:moveTo>
                <a:lnTo>
                  <a:pt x="0" y="0"/>
                </a:lnTo>
                <a:lnTo>
                  <a:pt x="87249" y="137159"/>
                </a:lnTo>
                <a:lnTo>
                  <a:pt x="0" y="274319"/>
                </a:lnTo>
                <a:lnTo>
                  <a:pt x="91059" y="274319"/>
                </a:lnTo>
                <a:lnTo>
                  <a:pt x="178308" y="137159"/>
                </a:lnTo>
                <a:lnTo>
                  <a:pt x="91059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object 40"/>
          <p:cNvSpPr/>
          <p:nvPr/>
        </p:nvSpPr>
        <p:spPr>
          <a:xfrm>
            <a:off x="5377307" y="1752330"/>
            <a:ext cx="222885" cy="344805"/>
          </a:xfrm>
          <a:custGeom>
            <a:avLst/>
            <a:gdLst/>
            <a:ahLst/>
            <a:cxnLst/>
            <a:rect l="l" t="t" r="r" b="b"/>
            <a:pathLst>
              <a:path w="222885" h="344805">
                <a:moveTo>
                  <a:pt x="113665" y="0"/>
                </a:moveTo>
                <a:lnTo>
                  <a:pt x="0" y="0"/>
                </a:lnTo>
                <a:lnTo>
                  <a:pt x="108839" y="172212"/>
                </a:lnTo>
                <a:lnTo>
                  <a:pt x="0" y="344424"/>
                </a:lnTo>
                <a:lnTo>
                  <a:pt x="113665" y="344424"/>
                </a:lnTo>
                <a:lnTo>
                  <a:pt x="222504" y="172212"/>
                </a:lnTo>
                <a:lnTo>
                  <a:pt x="113665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object 43"/>
          <p:cNvSpPr/>
          <p:nvPr/>
        </p:nvSpPr>
        <p:spPr>
          <a:xfrm>
            <a:off x="438785" y="1318750"/>
            <a:ext cx="11314430" cy="5130267"/>
          </a:xfrm>
          <a:custGeom>
            <a:avLst/>
            <a:gdLst/>
            <a:ahLst/>
            <a:cxnLst/>
            <a:rect l="l" t="t" r="r" b="b"/>
            <a:pathLst>
              <a:path w="11314430" h="4792980">
                <a:moveTo>
                  <a:pt x="0" y="4792980"/>
                </a:moveTo>
                <a:lnTo>
                  <a:pt x="11314176" y="4792980"/>
                </a:lnTo>
                <a:lnTo>
                  <a:pt x="11314176" y="0"/>
                </a:lnTo>
                <a:lnTo>
                  <a:pt x="0" y="0"/>
                </a:lnTo>
                <a:lnTo>
                  <a:pt x="0" y="4792980"/>
                </a:lnTo>
                <a:close/>
              </a:path>
            </a:pathLst>
          </a:custGeom>
          <a:ln w="19812">
            <a:solidFill>
              <a:srgbClr val="3D501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object 48"/>
          <p:cNvSpPr/>
          <p:nvPr/>
        </p:nvSpPr>
        <p:spPr>
          <a:xfrm>
            <a:off x="11658054" y="762000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4" h="14605">
                <a:moveTo>
                  <a:pt x="57405" y="14071"/>
                </a:moveTo>
                <a:lnTo>
                  <a:pt x="0" y="14071"/>
                </a:lnTo>
                <a:lnTo>
                  <a:pt x="0" y="0"/>
                </a:lnTo>
                <a:lnTo>
                  <a:pt x="57405" y="0"/>
                </a:lnTo>
                <a:lnTo>
                  <a:pt x="5740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object 53"/>
          <p:cNvSpPr txBox="1"/>
          <p:nvPr/>
        </p:nvSpPr>
        <p:spPr>
          <a:xfrm>
            <a:off x="5676138" y="3001892"/>
            <a:ext cx="17500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Operational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 BHCPF </a:t>
            </a:r>
            <a:r>
              <a:rPr lang="en-US" sz="800" spc="-5" dirty="0">
                <a:latin typeface="Poppins" pitchFamily="2" charset="77"/>
                <a:cs typeface="Poppins" pitchFamily="2" charset="77"/>
              </a:rPr>
              <a:t>in collaboration with relevant agencies and partners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object 54"/>
          <p:cNvSpPr txBox="1"/>
          <p:nvPr/>
        </p:nvSpPr>
        <p:spPr>
          <a:xfrm>
            <a:off x="5683757" y="2505632"/>
            <a:ext cx="17087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Mandatory and </a:t>
            </a:r>
            <a:r>
              <a:rPr lang="en-US" sz="800" b="1" spc="-5" dirty="0">
                <a:latin typeface="Poppins" pitchFamily="2" charset="77"/>
                <a:cs typeface="Poppins" pitchFamily="2" charset="77"/>
              </a:rPr>
              <a:t>Universal Health Insurance</a:t>
            </a:r>
            <a:r>
              <a:rPr lang="en-US" sz="800" spc="-5" dirty="0">
                <a:latin typeface="Poppins" pitchFamily="2" charset="77"/>
                <a:cs typeface="Poppins" pitchFamily="2" charset="77"/>
              </a:rPr>
              <a:t> across all states and the FCT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object 55"/>
          <p:cNvSpPr txBox="1"/>
          <p:nvPr/>
        </p:nvSpPr>
        <p:spPr>
          <a:xfrm>
            <a:off x="5658287" y="3535989"/>
            <a:ext cx="17106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800" b="1" dirty="0">
                <a:latin typeface="Poppins" pitchFamily="2" charset="77"/>
                <a:cs typeface="Poppins" pitchFamily="2" charset="77"/>
              </a:rPr>
              <a:t>High quality  hospitals </a:t>
            </a:r>
            <a:r>
              <a:rPr lang="en-US" sz="800" dirty="0">
                <a:latin typeface="Poppins" pitchFamily="2" charset="77"/>
                <a:cs typeface="Poppins" pitchFamily="2" charset="77"/>
              </a:rPr>
              <a:t>established in collaboration with the private sector.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object 56"/>
          <p:cNvSpPr txBox="1"/>
          <p:nvPr/>
        </p:nvSpPr>
        <p:spPr>
          <a:xfrm>
            <a:off x="5658287" y="4540030"/>
            <a:ext cx="198515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Ensure country wide compliance with the June 12 Declaration on the </a:t>
            </a:r>
            <a:r>
              <a:rPr lang="en-US" sz="800" b="1" dirty="0">
                <a:latin typeface="Poppins" pitchFamily="2" charset="77"/>
                <a:cs typeface="Poppins" pitchFamily="2" charset="77"/>
              </a:rPr>
              <a:t>enforcement of free and compulsory education</a:t>
            </a:r>
            <a:endParaRPr sz="8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object 57"/>
          <p:cNvSpPr txBox="1"/>
          <p:nvPr/>
        </p:nvSpPr>
        <p:spPr>
          <a:xfrm>
            <a:off x="8258685" y="3000678"/>
            <a:ext cx="32943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At risk of not been delivered due to lack of appropriation in the last 2 years. Few states do not have adequate technical support to be able to access disbursed funds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3" name="object 58"/>
          <p:cNvSpPr txBox="1"/>
          <p:nvPr/>
        </p:nvSpPr>
        <p:spPr>
          <a:xfrm>
            <a:off x="8256079" y="2496015"/>
            <a:ext cx="33178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800" spc="-65" dirty="0">
                <a:latin typeface="Poppins" pitchFamily="2" charset="77"/>
                <a:cs typeface="Poppins" pitchFamily="2" charset="77"/>
              </a:rPr>
              <a:t>On track to meet the target. However, there is a need to firm up with a proper legal framework through relevant revisions in the extant laws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object 59"/>
          <p:cNvSpPr/>
          <p:nvPr/>
        </p:nvSpPr>
        <p:spPr>
          <a:xfrm flipV="1">
            <a:off x="5684379" y="2851188"/>
            <a:ext cx="5838825" cy="116097"/>
          </a:xfrm>
          <a:custGeom>
            <a:avLst/>
            <a:gdLst/>
            <a:ahLst/>
            <a:cxnLst/>
            <a:rect l="l" t="t" r="r" b="b"/>
            <a:pathLst>
              <a:path w="5838825">
                <a:moveTo>
                  <a:pt x="0" y="0"/>
                </a:moveTo>
                <a:lnTo>
                  <a:pt x="5838444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5" name="object 60"/>
          <p:cNvSpPr/>
          <p:nvPr/>
        </p:nvSpPr>
        <p:spPr>
          <a:xfrm flipV="1">
            <a:off x="5658287" y="3202988"/>
            <a:ext cx="5873750" cy="290450"/>
          </a:xfrm>
          <a:custGeom>
            <a:avLst/>
            <a:gdLst/>
            <a:ahLst/>
            <a:cxnLst/>
            <a:rect l="l" t="t" r="r" b="b"/>
            <a:pathLst>
              <a:path w="5873750">
                <a:moveTo>
                  <a:pt x="0" y="0"/>
                </a:moveTo>
                <a:lnTo>
                  <a:pt x="5873495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object 61"/>
          <p:cNvSpPr/>
          <p:nvPr/>
        </p:nvSpPr>
        <p:spPr>
          <a:xfrm>
            <a:off x="5686596" y="4495800"/>
            <a:ext cx="5873750" cy="0"/>
          </a:xfrm>
          <a:custGeom>
            <a:avLst/>
            <a:gdLst/>
            <a:ahLst/>
            <a:cxnLst/>
            <a:rect l="l" t="t" r="r" b="b"/>
            <a:pathLst>
              <a:path w="5873750">
                <a:moveTo>
                  <a:pt x="0" y="0"/>
                </a:moveTo>
                <a:lnTo>
                  <a:pt x="5873495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object 65"/>
          <p:cNvSpPr txBox="1"/>
          <p:nvPr/>
        </p:nvSpPr>
        <p:spPr>
          <a:xfrm>
            <a:off x="8267828" y="4556771"/>
            <a:ext cx="33470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This is on track based on the Ministry. However, the target of the Ministry is proportionately low compared to the number of students out of school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object 66"/>
          <p:cNvSpPr/>
          <p:nvPr/>
        </p:nvSpPr>
        <p:spPr>
          <a:xfrm>
            <a:off x="7801179" y="2551186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115062" y="0"/>
                </a:moveTo>
                <a:lnTo>
                  <a:pt x="70294" y="8983"/>
                </a:lnTo>
                <a:lnTo>
                  <a:pt x="33718" y="33480"/>
                </a:lnTo>
                <a:lnTo>
                  <a:pt x="9048" y="69812"/>
                </a:lnTo>
                <a:lnTo>
                  <a:pt x="0" y="114300"/>
                </a:lnTo>
                <a:lnTo>
                  <a:pt x="9048" y="158787"/>
                </a:lnTo>
                <a:lnTo>
                  <a:pt x="33718" y="195119"/>
                </a:lnTo>
                <a:lnTo>
                  <a:pt x="70294" y="219616"/>
                </a:lnTo>
                <a:lnTo>
                  <a:pt x="115062" y="228600"/>
                </a:lnTo>
                <a:lnTo>
                  <a:pt x="159829" y="219616"/>
                </a:lnTo>
                <a:lnTo>
                  <a:pt x="196405" y="195119"/>
                </a:lnTo>
                <a:lnTo>
                  <a:pt x="221075" y="158787"/>
                </a:lnTo>
                <a:lnTo>
                  <a:pt x="230124" y="114300"/>
                </a:lnTo>
                <a:lnTo>
                  <a:pt x="221075" y="69812"/>
                </a:lnTo>
                <a:lnTo>
                  <a:pt x="196405" y="33480"/>
                </a:lnTo>
                <a:lnTo>
                  <a:pt x="159829" y="8983"/>
                </a:lnTo>
                <a:lnTo>
                  <a:pt x="1150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object 67"/>
          <p:cNvSpPr/>
          <p:nvPr/>
        </p:nvSpPr>
        <p:spPr>
          <a:xfrm>
            <a:off x="7802527" y="3112079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115062" y="0"/>
                </a:moveTo>
                <a:lnTo>
                  <a:pt x="70294" y="8983"/>
                </a:lnTo>
                <a:lnTo>
                  <a:pt x="33718" y="33480"/>
                </a:lnTo>
                <a:lnTo>
                  <a:pt x="9048" y="69812"/>
                </a:lnTo>
                <a:lnTo>
                  <a:pt x="0" y="114300"/>
                </a:lnTo>
                <a:lnTo>
                  <a:pt x="9048" y="158787"/>
                </a:lnTo>
                <a:lnTo>
                  <a:pt x="33718" y="195119"/>
                </a:lnTo>
                <a:lnTo>
                  <a:pt x="70294" y="219616"/>
                </a:lnTo>
                <a:lnTo>
                  <a:pt x="115062" y="228600"/>
                </a:lnTo>
                <a:lnTo>
                  <a:pt x="159829" y="219616"/>
                </a:lnTo>
                <a:lnTo>
                  <a:pt x="196405" y="195119"/>
                </a:lnTo>
                <a:lnTo>
                  <a:pt x="221075" y="158787"/>
                </a:lnTo>
                <a:lnTo>
                  <a:pt x="230124" y="114300"/>
                </a:lnTo>
                <a:lnTo>
                  <a:pt x="221075" y="69812"/>
                </a:lnTo>
                <a:lnTo>
                  <a:pt x="196405" y="33480"/>
                </a:lnTo>
                <a:lnTo>
                  <a:pt x="159829" y="8983"/>
                </a:lnTo>
                <a:lnTo>
                  <a:pt x="11506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60" name="object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18776"/>
              </p:ext>
            </p:extLst>
          </p:nvPr>
        </p:nvGraphicFramePr>
        <p:xfrm>
          <a:off x="566176" y="2551388"/>
          <a:ext cx="4615271" cy="3389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612">
                <a:tc>
                  <a:txBody>
                    <a:bodyPr/>
                    <a:lstStyle/>
                    <a:p>
                      <a:pPr marL="9525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Number of Nigerians covered by any form of approved health insurance</a:t>
                      </a:r>
                    </a:p>
                  </a:txBody>
                  <a:tcPr marL="0" marR="0" marT="0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3.19 M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905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  12.1 M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905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51 M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905" marB="0"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5250" marR="52451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Number of PHC's operating the BHCPF</a:t>
                      </a:r>
                    </a:p>
                    <a:p>
                      <a:pPr marL="95250" marR="524510">
                        <a:lnSpc>
                          <a:spcPct val="100000"/>
                        </a:lnSpc>
                      </a:pP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571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247015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6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344805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4,425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6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9,205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63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7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Number of high quality hospitals established in collaboration with Private Sector investors.</a:t>
                      </a:r>
                    </a:p>
                  </a:txBody>
                  <a:tcPr marL="0" marR="0" marT="508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24765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34544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9525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Number of states benefitting from UBEC Funds</a:t>
                      </a:r>
                    </a:p>
                  </a:txBody>
                  <a:tcPr marL="0" marR="0" marT="635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  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              37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9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344805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37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9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37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905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Primary School </a:t>
                      </a: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Enrolment Rate (%)</a:t>
                      </a:r>
                      <a:endParaRPr sz="9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135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83%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7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ts val="135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 66%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7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35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 78%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7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65283"/>
                  </a:ext>
                </a:extLst>
              </a:tr>
              <a:tr h="38722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Primary School </a:t>
                      </a: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Completion Rate (%)</a:t>
                      </a:r>
                    </a:p>
                  </a:txBody>
                  <a:tcPr marL="0" marR="0" marT="0" marB="0"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135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68%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70" marB="0"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ts val="135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 71%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70" marB="0"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35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 80%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70" marB="0"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084600"/>
                  </a:ext>
                </a:extLst>
              </a:tr>
              <a:tr h="61346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Pass rate in Standardized</a:t>
                      </a:r>
                    </a:p>
                    <a:p>
                      <a:pPr marL="266700" indent="-1714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WASSCE</a:t>
                      </a:r>
                    </a:p>
                    <a:p>
                      <a:pPr marL="266700" indent="-1714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NECO</a:t>
                      </a:r>
                    </a:p>
                    <a:p>
                      <a:pPr marL="266700" indent="-1714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NABTEB</a:t>
                      </a:r>
                    </a:p>
                    <a:p>
                      <a:pPr marL="266700" indent="-1714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GB" sz="900" b="1" dirty="0">
                          <a:latin typeface="Poppins" pitchFamily="2" charset="77"/>
                          <a:cs typeface="Poppins" pitchFamily="2" charset="77"/>
                        </a:rPr>
                        <a:t>UTME</a:t>
                      </a:r>
                    </a:p>
                    <a:p>
                      <a:pPr marL="95250">
                        <a:lnSpc>
                          <a:spcPct val="100000"/>
                        </a:lnSpc>
                      </a:pPr>
                      <a:endParaRPr lang="en-GB"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247650" algn="r">
                        <a:lnSpc>
                          <a:spcPts val="135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73.5%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7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34544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 58.9%</a:t>
                      </a:r>
                    </a:p>
                    <a:p>
                      <a:pPr marR="345440"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(2020)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7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R="22860" algn="r">
                        <a:lnSpc>
                          <a:spcPts val="1355"/>
                        </a:lnSpc>
                      </a:pPr>
                      <a:r>
                        <a:rPr lang="en-US" sz="900" dirty="0">
                          <a:latin typeface="Poppins" pitchFamily="2" charset="77"/>
                          <a:cs typeface="Poppins" pitchFamily="2" charset="77"/>
                        </a:rPr>
                        <a:t> 67.1%</a:t>
                      </a:r>
                      <a:endParaRPr sz="9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0" marR="0" marT="127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object 67">
            <a:extLst>
              <a:ext uri="{FF2B5EF4-FFF2-40B4-BE49-F238E27FC236}">
                <a16:creationId xmlns:a16="http://schemas.microsoft.com/office/drawing/2014/main" id="{A2ED4DC6-9E5D-443F-9B82-41E58F757832}"/>
              </a:ext>
            </a:extLst>
          </p:cNvPr>
          <p:cNvSpPr/>
          <p:nvPr/>
        </p:nvSpPr>
        <p:spPr>
          <a:xfrm>
            <a:off x="7801872" y="3619197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115062" y="0"/>
                </a:moveTo>
                <a:lnTo>
                  <a:pt x="70294" y="8983"/>
                </a:lnTo>
                <a:lnTo>
                  <a:pt x="33718" y="33480"/>
                </a:lnTo>
                <a:lnTo>
                  <a:pt x="9048" y="69812"/>
                </a:lnTo>
                <a:lnTo>
                  <a:pt x="0" y="114300"/>
                </a:lnTo>
                <a:lnTo>
                  <a:pt x="9048" y="158787"/>
                </a:lnTo>
                <a:lnTo>
                  <a:pt x="33718" y="195119"/>
                </a:lnTo>
                <a:lnTo>
                  <a:pt x="70294" y="219616"/>
                </a:lnTo>
                <a:lnTo>
                  <a:pt x="115062" y="228600"/>
                </a:lnTo>
                <a:lnTo>
                  <a:pt x="159829" y="219616"/>
                </a:lnTo>
                <a:lnTo>
                  <a:pt x="196405" y="195119"/>
                </a:lnTo>
                <a:lnTo>
                  <a:pt x="221075" y="158787"/>
                </a:lnTo>
                <a:lnTo>
                  <a:pt x="230124" y="114300"/>
                </a:lnTo>
                <a:lnTo>
                  <a:pt x="221075" y="69812"/>
                </a:lnTo>
                <a:lnTo>
                  <a:pt x="196405" y="33480"/>
                </a:lnTo>
                <a:lnTo>
                  <a:pt x="159829" y="8983"/>
                </a:lnTo>
                <a:lnTo>
                  <a:pt x="1150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0" name="object 61">
            <a:extLst>
              <a:ext uri="{FF2B5EF4-FFF2-40B4-BE49-F238E27FC236}">
                <a16:creationId xmlns:a16="http://schemas.microsoft.com/office/drawing/2014/main" id="{5A03F23A-10F4-491B-B7E6-CB859823A8D3}"/>
              </a:ext>
            </a:extLst>
          </p:cNvPr>
          <p:cNvSpPr/>
          <p:nvPr/>
        </p:nvSpPr>
        <p:spPr>
          <a:xfrm>
            <a:off x="5674916" y="3962400"/>
            <a:ext cx="5873750" cy="0"/>
          </a:xfrm>
          <a:custGeom>
            <a:avLst/>
            <a:gdLst/>
            <a:ahLst/>
            <a:cxnLst/>
            <a:rect l="l" t="t" r="r" b="b"/>
            <a:pathLst>
              <a:path w="5873750">
                <a:moveTo>
                  <a:pt x="0" y="0"/>
                </a:moveTo>
                <a:lnTo>
                  <a:pt x="5873495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1" name="object 55">
            <a:extLst>
              <a:ext uri="{FF2B5EF4-FFF2-40B4-BE49-F238E27FC236}">
                <a16:creationId xmlns:a16="http://schemas.microsoft.com/office/drawing/2014/main" id="{2533CBE5-6407-4C75-88F3-4328A9F90D45}"/>
              </a:ext>
            </a:extLst>
          </p:cNvPr>
          <p:cNvSpPr txBox="1"/>
          <p:nvPr/>
        </p:nvSpPr>
        <p:spPr>
          <a:xfrm>
            <a:off x="5670703" y="3990533"/>
            <a:ext cx="21495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latin typeface="Poppins" pitchFamily="2" charset="77"/>
                <a:cs typeface="Poppins" pitchFamily="2" charset="77"/>
              </a:rPr>
              <a:t>Implement advocacies and prioritized funding to increase </a:t>
            </a:r>
            <a:r>
              <a:rPr lang="en-US" sz="800" b="1" dirty="0">
                <a:latin typeface="Poppins" pitchFamily="2" charset="77"/>
                <a:cs typeface="Poppins" pitchFamily="2" charset="77"/>
              </a:rPr>
              <a:t>enrolment and completion rates in Primary &amp; Secondary Schools</a:t>
            </a:r>
            <a:endParaRPr sz="8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2" name="object 67">
            <a:extLst>
              <a:ext uri="{FF2B5EF4-FFF2-40B4-BE49-F238E27FC236}">
                <a16:creationId xmlns:a16="http://schemas.microsoft.com/office/drawing/2014/main" id="{E9FC9DC0-A404-4299-B9B1-F24BEFEC02C4}"/>
              </a:ext>
            </a:extLst>
          </p:cNvPr>
          <p:cNvSpPr/>
          <p:nvPr/>
        </p:nvSpPr>
        <p:spPr>
          <a:xfrm>
            <a:off x="7801179" y="4711344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115062" y="0"/>
                </a:moveTo>
                <a:lnTo>
                  <a:pt x="70294" y="8983"/>
                </a:lnTo>
                <a:lnTo>
                  <a:pt x="33718" y="33480"/>
                </a:lnTo>
                <a:lnTo>
                  <a:pt x="9048" y="69812"/>
                </a:lnTo>
                <a:lnTo>
                  <a:pt x="0" y="114300"/>
                </a:lnTo>
                <a:lnTo>
                  <a:pt x="9048" y="158787"/>
                </a:lnTo>
                <a:lnTo>
                  <a:pt x="33718" y="195119"/>
                </a:lnTo>
                <a:lnTo>
                  <a:pt x="70294" y="219616"/>
                </a:lnTo>
                <a:lnTo>
                  <a:pt x="115062" y="228600"/>
                </a:lnTo>
                <a:lnTo>
                  <a:pt x="159829" y="219616"/>
                </a:lnTo>
                <a:lnTo>
                  <a:pt x="196405" y="195119"/>
                </a:lnTo>
                <a:lnTo>
                  <a:pt x="221075" y="158787"/>
                </a:lnTo>
                <a:lnTo>
                  <a:pt x="230124" y="114300"/>
                </a:lnTo>
                <a:lnTo>
                  <a:pt x="221075" y="69812"/>
                </a:lnTo>
                <a:lnTo>
                  <a:pt x="196405" y="33480"/>
                </a:lnTo>
                <a:lnTo>
                  <a:pt x="159829" y="8983"/>
                </a:lnTo>
                <a:lnTo>
                  <a:pt x="11506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3" name="object 61">
            <a:extLst>
              <a:ext uri="{FF2B5EF4-FFF2-40B4-BE49-F238E27FC236}">
                <a16:creationId xmlns:a16="http://schemas.microsoft.com/office/drawing/2014/main" id="{A19BBB1A-D582-4D30-AC1A-492500768A98}"/>
              </a:ext>
            </a:extLst>
          </p:cNvPr>
          <p:cNvSpPr/>
          <p:nvPr/>
        </p:nvSpPr>
        <p:spPr>
          <a:xfrm>
            <a:off x="5666916" y="5128750"/>
            <a:ext cx="5873750" cy="0"/>
          </a:xfrm>
          <a:custGeom>
            <a:avLst/>
            <a:gdLst/>
            <a:ahLst/>
            <a:cxnLst/>
            <a:rect l="l" t="t" r="r" b="b"/>
            <a:pathLst>
              <a:path w="5873750">
                <a:moveTo>
                  <a:pt x="0" y="0"/>
                </a:moveTo>
                <a:lnTo>
                  <a:pt x="5873495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4" name="object 61">
            <a:extLst>
              <a:ext uri="{FF2B5EF4-FFF2-40B4-BE49-F238E27FC236}">
                <a16:creationId xmlns:a16="http://schemas.microsoft.com/office/drawing/2014/main" id="{1535C644-D9E5-4F22-967B-5A9AECBA98AA}"/>
              </a:ext>
            </a:extLst>
          </p:cNvPr>
          <p:cNvSpPr/>
          <p:nvPr/>
        </p:nvSpPr>
        <p:spPr>
          <a:xfrm>
            <a:off x="5695824" y="5778738"/>
            <a:ext cx="5873750" cy="0"/>
          </a:xfrm>
          <a:custGeom>
            <a:avLst/>
            <a:gdLst/>
            <a:ahLst/>
            <a:cxnLst/>
            <a:rect l="l" t="t" r="r" b="b"/>
            <a:pathLst>
              <a:path w="5873750">
                <a:moveTo>
                  <a:pt x="0" y="0"/>
                </a:moveTo>
                <a:lnTo>
                  <a:pt x="5873495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5" name="object 56">
            <a:extLst>
              <a:ext uri="{FF2B5EF4-FFF2-40B4-BE49-F238E27FC236}">
                <a16:creationId xmlns:a16="http://schemas.microsoft.com/office/drawing/2014/main" id="{D56F3671-8471-4B09-A2BD-83B7A31A0B58}"/>
              </a:ext>
            </a:extLst>
          </p:cNvPr>
          <p:cNvSpPr txBox="1"/>
          <p:nvPr/>
        </p:nvSpPr>
        <p:spPr>
          <a:xfrm>
            <a:off x="5675577" y="5181751"/>
            <a:ext cx="17506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Poppins" pitchFamily="2" charset="77"/>
                <a:cs typeface="Poppins" pitchFamily="2" charset="77"/>
              </a:rPr>
              <a:t>Review the operation of </a:t>
            </a:r>
            <a:r>
              <a:rPr lang="en-GB" sz="800" b="1" dirty="0">
                <a:latin typeface="Poppins" pitchFamily="2" charset="77"/>
                <a:cs typeface="Poppins" pitchFamily="2" charset="77"/>
              </a:rPr>
              <a:t>specialized education funds </a:t>
            </a:r>
            <a:r>
              <a:rPr lang="en-GB" sz="800" dirty="0">
                <a:latin typeface="Poppins" pitchFamily="2" charset="77"/>
                <a:cs typeface="Poppins" pitchFamily="2" charset="77"/>
              </a:rPr>
              <a:t>and implement reforms to optimize their benefit to the sector</a:t>
            </a:r>
          </a:p>
        </p:txBody>
      </p:sp>
      <p:sp>
        <p:nvSpPr>
          <p:cNvPr id="76" name="object 67">
            <a:extLst>
              <a:ext uri="{FF2B5EF4-FFF2-40B4-BE49-F238E27FC236}">
                <a16:creationId xmlns:a16="http://schemas.microsoft.com/office/drawing/2014/main" id="{65C7C23F-EFC2-477F-8B8B-3EC7566F0250}"/>
              </a:ext>
            </a:extLst>
          </p:cNvPr>
          <p:cNvSpPr/>
          <p:nvPr/>
        </p:nvSpPr>
        <p:spPr>
          <a:xfrm>
            <a:off x="7801179" y="5272767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115062" y="0"/>
                </a:moveTo>
                <a:lnTo>
                  <a:pt x="70294" y="8983"/>
                </a:lnTo>
                <a:lnTo>
                  <a:pt x="33718" y="33480"/>
                </a:lnTo>
                <a:lnTo>
                  <a:pt x="9048" y="69812"/>
                </a:lnTo>
                <a:lnTo>
                  <a:pt x="0" y="114300"/>
                </a:lnTo>
                <a:lnTo>
                  <a:pt x="9048" y="158787"/>
                </a:lnTo>
                <a:lnTo>
                  <a:pt x="33718" y="195119"/>
                </a:lnTo>
                <a:lnTo>
                  <a:pt x="70294" y="219616"/>
                </a:lnTo>
                <a:lnTo>
                  <a:pt x="115062" y="228600"/>
                </a:lnTo>
                <a:lnTo>
                  <a:pt x="159829" y="219616"/>
                </a:lnTo>
                <a:lnTo>
                  <a:pt x="196405" y="195119"/>
                </a:lnTo>
                <a:lnTo>
                  <a:pt x="221075" y="158787"/>
                </a:lnTo>
                <a:lnTo>
                  <a:pt x="230124" y="114300"/>
                </a:lnTo>
                <a:lnTo>
                  <a:pt x="221075" y="69812"/>
                </a:lnTo>
                <a:lnTo>
                  <a:pt x="196405" y="33480"/>
                </a:lnTo>
                <a:lnTo>
                  <a:pt x="159829" y="8983"/>
                </a:lnTo>
                <a:lnTo>
                  <a:pt x="11506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object 6">
            <a:extLst>
              <a:ext uri="{FF2B5EF4-FFF2-40B4-BE49-F238E27FC236}">
                <a16:creationId xmlns:a16="http://schemas.microsoft.com/office/drawing/2014/main" id="{6A3CB449-5CB3-5845-A885-7ACB041EF94B}"/>
              </a:ext>
            </a:extLst>
          </p:cNvPr>
          <p:cNvSpPr txBox="1"/>
          <p:nvPr/>
        </p:nvSpPr>
        <p:spPr>
          <a:xfrm>
            <a:off x="9478595" y="1057059"/>
            <a:ext cx="19291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54760" algn="l"/>
              </a:tabLst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8	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9</a:t>
            </a:r>
            <a:endParaRPr sz="11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9" name="object 9">
            <a:extLst>
              <a:ext uri="{FF2B5EF4-FFF2-40B4-BE49-F238E27FC236}">
                <a16:creationId xmlns:a16="http://schemas.microsoft.com/office/drawing/2014/main" id="{E913E001-4965-534A-A8DA-C40C67AA3BBE}"/>
              </a:ext>
            </a:extLst>
          </p:cNvPr>
          <p:cNvSpPr txBox="1"/>
          <p:nvPr/>
        </p:nvSpPr>
        <p:spPr>
          <a:xfrm>
            <a:off x="8236535" y="1057059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7</a:t>
            </a:r>
            <a:endParaRPr sz="11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0" name="object 12">
            <a:extLst>
              <a:ext uri="{FF2B5EF4-FFF2-40B4-BE49-F238E27FC236}">
                <a16:creationId xmlns:a16="http://schemas.microsoft.com/office/drawing/2014/main" id="{F40C5C81-6C1D-4B4F-AD15-9E8C8A6C3EA3}"/>
              </a:ext>
            </a:extLst>
          </p:cNvPr>
          <p:cNvSpPr txBox="1"/>
          <p:nvPr/>
        </p:nvSpPr>
        <p:spPr>
          <a:xfrm>
            <a:off x="6973393" y="1066202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6</a:t>
            </a:r>
            <a:endParaRPr sz="11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1" name="object 15">
            <a:extLst>
              <a:ext uri="{FF2B5EF4-FFF2-40B4-BE49-F238E27FC236}">
                <a16:creationId xmlns:a16="http://schemas.microsoft.com/office/drawing/2014/main" id="{F7A41E8F-D08F-0C4F-846D-D36A932FB618}"/>
              </a:ext>
            </a:extLst>
          </p:cNvPr>
          <p:cNvSpPr txBox="1"/>
          <p:nvPr/>
        </p:nvSpPr>
        <p:spPr>
          <a:xfrm>
            <a:off x="5749621" y="1057059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5</a:t>
            </a:r>
            <a:endParaRPr sz="110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2" name="object 18">
            <a:extLst>
              <a:ext uri="{FF2B5EF4-FFF2-40B4-BE49-F238E27FC236}">
                <a16:creationId xmlns:a16="http://schemas.microsoft.com/office/drawing/2014/main" id="{1E83B979-CE44-E147-ACF0-6143649713DE}"/>
              </a:ext>
            </a:extLst>
          </p:cNvPr>
          <p:cNvSpPr txBox="1"/>
          <p:nvPr/>
        </p:nvSpPr>
        <p:spPr>
          <a:xfrm>
            <a:off x="4505148" y="1057059"/>
            <a:ext cx="686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4</a:t>
            </a:r>
            <a:endParaRPr sz="110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3" name="object 21">
            <a:extLst>
              <a:ext uri="{FF2B5EF4-FFF2-40B4-BE49-F238E27FC236}">
                <a16:creationId xmlns:a16="http://schemas.microsoft.com/office/drawing/2014/main" id="{7AFBFCA0-F099-784C-A858-2769F29BA642}"/>
              </a:ext>
            </a:extLst>
          </p:cNvPr>
          <p:cNvSpPr txBox="1"/>
          <p:nvPr/>
        </p:nvSpPr>
        <p:spPr>
          <a:xfrm>
            <a:off x="3260295" y="1057059"/>
            <a:ext cx="685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3</a:t>
            </a:r>
            <a:endParaRPr sz="11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4" name="object 24">
            <a:extLst>
              <a:ext uri="{FF2B5EF4-FFF2-40B4-BE49-F238E27FC236}">
                <a16:creationId xmlns:a16="http://schemas.microsoft.com/office/drawing/2014/main" id="{CD1A392E-AADF-B34D-9E83-FDB55C806B07}"/>
              </a:ext>
            </a:extLst>
          </p:cNvPr>
          <p:cNvSpPr txBox="1"/>
          <p:nvPr/>
        </p:nvSpPr>
        <p:spPr>
          <a:xfrm>
            <a:off x="2009091" y="1057059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1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2</a:t>
            </a:r>
            <a:endParaRPr sz="1100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643C6-CC4F-0145-B110-18AD3347C798}"/>
              </a:ext>
            </a:extLst>
          </p:cNvPr>
          <p:cNvSpPr txBox="1"/>
          <p:nvPr/>
        </p:nvSpPr>
        <p:spPr>
          <a:xfrm>
            <a:off x="407054" y="515873"/>
            <a:ext cx="34211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Priority 6 Scorecard</a:t>
            </a:r>
          </a:p>
        </p:txBody>
      </p:sp>
      <p:sp>
        <p:nvSpPr>
          <p:cNvPr id="94" name="object 57">
            <a:extLst>
              <a:ext uri="{FF2B5EF4-FFF2-40B4-BE49-F238E27FC236}">
                <a16:creationId xmlns:a16="http://schemas.microsoft.com/office/drawing/2014/main" id="{F4A18780-60EF-4E46-8C42-F4C60EDA8D98}"/>
              </a:ext>
            </a:extLst>
          </p:cNvPr>
          <p:cNvSpPr txBox="1"/>
          <p:nvPr/>
        </p:nvSpPr>
        <p:spPr>
          <a:xfrm>
            <a:off x="8258684" y="3527680"/>
            <a:ext cx="32943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It is at risk of not been achieved due to uncertain policy framework, poor investment climate and lack of direct engagement 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5" name="object 66">
            <a:extLst>
              <a:ext uri="{FF2B5EF4-FFF2-40B4-BE49-F238E27FC236}">
                <a16:creationId xmlns:a16="http://schemas.microsoft.com/office/drawing/2014/main" id="{30834C87-646D-1A4E-9726-559BBFDB6FF6}"/>
              </a:ext>
            </a:extLst>
          </p:cNvPr>
          <p:cNvSpPr/>
          <p:nvPr/>
        </p:nvSpPr>
        <p:spPr>
          <a:xfrm>
            <a:off x="7810755" y="4191047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115062" y="0"/>
                </a:moveTo>
                <a:lnTo>
                  <a:pt x="70294" y="8983"/>
                </a:lnTo>
                <a:lnTo>
                  <a:pt x="33718" y="33480"/>
                </a:lnTo>
                <a:lnTo>
                  <a:pt x="9048" y="69812"/>
                </a:lnTo>
                <a:lnTo>
                  <a:pt x="0" y="114300"/>
                </a:lnTo>
                <a:lnTo>
                  <a:pt x="9048" y="158787"/>
                </a:lnTo>
                <a:lnTo>
                  <a:pt x="33718" y="195119"/>
                </a:lnTo>
                <a:lnTo>
                  <a:pt x="70294" y="219616"/>
                </a:lnTo>
                <a:lnTo>
                  <a:pt x="115062" y="228600"/>
                </a:lnTo>
                <a:lnTo>
                  <a:pt x="159829" y="219616"/>
                </a:lnTo>
                <a:lnTo>
                  <a:pt x="196405" y="195119"/>
                </a:lnTo>
                <a:lnTo>
                  <a:pt x="221075" y="158787"/>
                </a:lnTo>
                <a:lnTo>
                  <a:pt x="230124" y="114300"/>
                </a:lnTo>
                <a:lnTo>
                  <a:pt x="221075" y="69812"/>
                </a:lnTo>
                <a:lnTo>
                  <a:pt x="196405" y="33480"/>
                </a:lnTo>
                <a:lnTo>
                  <a:pt x="159829" y="8983"/>
                </a:lnTo>
                <a:lnTo>
                  <a:pt x="1150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E78202B-D208-3F40-AE16-49984792A318}"/>
              </a:ext>
            </a:extLst>
          </p:cNvPr>
          <p:cNvSpPr txBox="1"/>
          <p:nvPr/>
        </p:nvSpPr>
        <p:spPr>
          <a:xfrm>
            <a:off x="8178294" y="4082039"/>
            <a:ext cx="233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Poppins" pitchFamily="2" charset="77"/>
                <a:cs typeface="Poppins" pitchFamily="2" charset="77"/>
              </a:rPr>
              <a:t>FME is on track to achieving their low target with minimal outcomes</a:t>
            </a:r>
            <a:endParaRPr lang="en-US"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5" name="object 60">
            <a:extLst>
              <a:ext uri="{FF2B5EF4-FFF2-40B4-BE49-F238E27FC236}">
                <a16:creationId xmlns:a16="http://schemas.microsoft.com/office/drawing/2014/main" id="{5B6B592E-B6B7-CC46-9DDF-5151C980A7C6}"/>
              </a:ext>
            </a:extLst>
          </p:cNvPr>
          <p:cNvSpPr txBox="1"/>
          <p:nvPr/>
        </p:nvSpPr>
        <p:spPr>
          <a:xfrm>
            <a:off x="9549629" y="1535740"/>
            <a:ext cx="200502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Not started / </a:t>
            </a:r>
            <a:r>
              <a:rPr sz="1000" spc="-10" dirty="0">
                <a:latin typeface="Poppins" pitchFamily="2" charset="77"/>
                <a:cs typeface="Poppins" pitchFamily="2" charset="77"/>
              </a:rPr>
              <a:t>Behind</a:t>
            </a:r>
            <a:r>
              <a:rPr sz="1000" spc="-5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schedule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object 61">
            <a:extLst>
              <a:ext uri="{FF2B5EF4-FFF2-40B4-BE49-F238E27FC236}">
                <a16:creationId xmlns:a16="http://schemas.microsoft.com/office/drawing/2014/main" id="{3F26E193-8937-1F4B-A554-E6F95BD312E4}"/>
              </a:ext>
            </a:extLst>
          </p:cNvPr>
          <p:cNvSpPr/>
          <p:nvPr/>
        </p:nvSpPr>
        <p:spPr>
          <a:xfrm>
            <a:off x="9324854" y="1542602"/>
            <a:ext cx="18413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7" name="object 62">
            <a:extLst>
              <a:ext uri="{FF2B5EF4-FFF2-40B4-BE49-F238E27FC236}">
                <a16:creationId xmlns:a16="http://schemas.microsoft.com/office/drawing/2014/main" id="{A10E4224-DE50-7849-ACF1-E84B38FFFC55}"/>
              </a:ext>
            </a:extLst>
          </p:cNvPr>
          <p:cNvSpPr txBox="1"/>
          <p:nvPr/>
        </p:nvSpPr>
        <p:spPr>
          <a:xfrm>
            <a:off x="7135929" y="1535740"/>
            <a:ext cx="147655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On track /</a:t>
            </a:r>
            <a:r>
              <a:rPr sz="1000" spc="-7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Completed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8" name="object 63">
            <a:extLst>
              <a:ext uri="{FF2B5EF4-FFF2-40B4-BE49-F238E27FC236}">
                <a16:creationId xmlns:a16="http://schemas.microsoft.com/office/drawing/2014/main" id="{578EC602-D2D2-B347-A72E-437013485A2E}"/>
              </a:ext>
            </a:extLst>
          </p:cNvPr>
          <p:cNvSpPr/>
          <p:nvPr/>
        </p:nvSpPr>
        <p:spPr>
          <a:xfrm>
            <a:off x="6952669" y="1537066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9" name="object 64">
            <a:extLst>
              <a:ext uri="{FF2B5EF4-FFF2-40B4-BE49-F238E27FC236}">
                <a16:creationId xmlns:a16="http://schemas.microsoft.com/office/drawing/2014/main" id="{29AB3E26-25AE-174E-B9A1-B8BB54A7316A}"/>
              </a:ext>
            </a:extLst>
          </p:cNvPr>
          <p:cNvSpPr txBox="1"/>
          <p:nvPr/>
        </p:nvSpPr>
        <p:spPr>
          <a:xfrm>
            <a:off x="8836762" y="1528429"/>
            <a:ext cx="376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At</a:t>
            </a:r>
            <a:r>
              <a:rPr sz="1000" spc="-9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risk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0" name="object 65">
            <a:extLst>
              <a:ext uri="{FF2B5EF4-FFF2-40B4-BE49-F238E27FC236}">
                <a16:creationId xmlns:a16="http://schemas.microsoft.com/office/drawing/2014/main" id="{6EA3AEEA-89A8-3949-9553-0F97982C4186}"/>
              </a:ext>
            </a:extLst>
          </p:cNvPr>
          <p:cNvSpPr/>
          <p:nvPr/>
        </p:nvSpPr>
        <p:spPr>
          <a:xfrm>
            <a:off x="8652865" y="1543541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9" name="object 65">
            <a:extLst>
              <a:ext uri="{FF2B5EF4-FFF2-40B4-BE49-F238E27FC236}">
                <a16:creationId xmlns:a16="http://schemas.microsoft.com/office/drawing/2014/main" id="{4515C85D-3B51-8249-AC3C-2D78B3ED0CE7}"/>
              </a:ext>
            </a:extLst>
          </p:cNvPr>
          <p:cNvSpPr txBox="1"/>
          <p:nvPr/>
        </p:nvSpPr>
        <p:spPr>
          <a:xfrm>
            <a:off x="8263006" y="5199198"/>
            <a:ext cx="33470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800" spc="-5" dirty="0">
                <a:latin typeface="Poppins" pitchFamily="2" charset="77"/>
                <a:cs typeface="Poppins" pitchFamily="2" charset="77"/>
              </a:rPr>
              <a:t>37 states are already implementing the reforms to  operationalize the specialized education fund.</a:t>
            </a:r>
            <a:endParaRPr sz="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5" name="object 59">
            <a:extLst>
              <a:ext uri="{FF2B5EF4-FFF2-40B4-BE49-F238E27FC236}">
                <a16:creationId xmlns:a16="http://schemas.microsoft.com/office/drawing/2014/main" id="{3F140D19-68A4-FF4A-9540-08ABFD4AEB44}"/>
              </a:ext>
            </a:extLst>
          </p:cNvPr>
          <p:cNvSpPr txBox="1"/>
          <p:nvPr/>
        </p:nvSpPr>
        <p:spPr>
          <a:xfrm>
            <a:off x="479250" y="1809823"/>
            <a:ext cx="17627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b="1" spc="-105" dirty="0">
                <a:latin typeface="Poppins" pitchFamily="2" charset="77"/>
                <a:cs typeface="Poppins" pitchFamily="2" charset="77"/>
              </a:rPr>
              <a:t>Key 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indicators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6" name="object 75">
            <a:extLst>
              <a:ext uri="{FF2B5EF4-FFF2-40B4-BE49-F238E27FC236}">
                <a16:creationId xmlns:a16="http://schemas.microsoft.com/office/drawing/2014/main" id="{ACA8133B-E8AE-654E-B1F4-425A17D5F121}"/>
              </a:ext>
            </a:extLst>
          </p:cNvPr>
          <p:cNvSpPr/>
          <p:nvPr/>
        </p:nvSpPr>
        <p:spPr>
          <a:xfrm>
            <a:off x="497429" y="2020921"/>
            <a:ext cx="4711065" cy="0"/>
          </a:xfrm>
          <a:custGeom>
            <a:avLst/>
            <a:gdLst/>
            <a:ahLst/>
            <a:cxnLst/>
            <a:rect l="l" t="t" r="r" b="b"/>
            <a:pathLst>
              <a:path w="4711065">
                <a:moveTo>
                  <a:pt x="0" y="0"/>
                </a:moveTo>
                <a:lnTo>
                  <a:pt x="4710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object 58">
            <a:extLst>
              <a:ext uri="{FF2B5EF4-FFF2-40B4-BE49-F238E27FC236}">
                <a16:creationId xmlns:a16="http://schemas.microsoft.com/office/drawing/2014/main" id="{D2685DAF-CACF-984C-A9DC-601732491CA7}"/>
              </a:ext>
            </a:extLst>
          </p:cNvPr>
          <p:cNvSpPr txBox="1"/>
          <p:nvPr/>
        </p:nvSpPr>
        <p:spPr>
          <a:xfrm>
            <a:off x="5678125" y="1828746"/>
            <a:ext cx="174370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Selected key</a:t>
            </a:r>
            <a:r>
              <a:rPr sz="10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object 76">
            <a:extLst>
              <a:ext uri="{FF2B5EF4-FFF2-40B4-BE49-F238E27FC236}">
                <a16:creationId xmlns:a16="http://schemas.microsoft.com/office/drawing/2014/main" id="{B89D0A27-D225-3F40-BDE1-A2A03FFF7AFB}"/>
              </a:ext>
            </a:extLst>
          </p:cNvPr>
          <p:cNvSpPr/>
          <p:nvPr/>
        </p:nvSpPr>
        <p:spPr>
          <a:xfrm>
            <a:off x="5692449" y="2049074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2F7E9B0-C525-4658-97A2-3224FAD5A321}"/>
              </a:ext>
            </a:extLst>
          </p:cNvPr>
          <p:cNvSpPr/>
          <p:nvPr/>
        </p:nvSpPr>
        <p:spPr>
          <a:xfrm>
            <a:off x="5257800" y="32004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E61BE9A-AC7E-4D98-853B-BC210982E546}"/>
              </a:ext>
            </a:extLst>
          </p:cNvPr>
          <p:cNvSpPr/>
          <p:nvPr/>
        </p:nvSpPr>
        <p:spPr>
          <a:xfrm>
            <a:off x="5257800" y="48444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FE5D5EE-BC07-4612-947D-FEAC75ECBD83}"/>
              </a:ext>
            </a:extLst>
          </p:cNvPr>
          <p:cNvSpPr/>
          <p:nvPr/>
        </p:nvSpPr>
        <p:spPr>
          <a:xfrm>
            <a:off x="5257800" y="44634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4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2ACE6-9932-D740-9ED8-788EFA824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24FD0-6C9B-8F4D-BC63-016EF6F0F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595CA-C273-7749-A566-F5F03AFEED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27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62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ADED4B6-035D-AF4C-8965-2369F069B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5F6115B-1C1D-E74B-B50E-CD6ABFAD77F8}"/>
              </a:ext>
            </a:extLst>
          </p:cNvPr>
          <p:cNvSpPr/>
          <p:nvPr/>
        </p:nvSpPr>
        <p:spPr>
          <a:xfrm>
            <a:off x="3733796" y="4476296"/>
            <a:ext cx="7455594" cy="1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All other 23 Ministries </a:t>
            </a:r>
          </a:p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+ </a:t>
            </a:r>
          </a:p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Office of the Head of Service of the Federation</a:t>
            </a:r>
          </a:p>
        </p:txBody>
      </p:sp>
      <p:sp>
        <p:nvSpPr>
          <p:cNvPr id="28" name="Arrow: Pentagon 6">
            <a:extLst>
              <a:ext uri="{FF2B5EF4-FFF2-40B4-BE49-F238E27FC236}">
                <a16:creationId xmlns:a16="http://schemas.microsoft.com/office/drawing/2014/main" id="{B0361D94-F757-044B-B28E-53164FD7F0A8}"/>
              </a:ext>
            </a:extLst>
          </p:cNvPr>
          <p:cNvSpPr/>
          <p:nvPr/>
        </p:nvSpPr>
        <p:spPr>
          <a:xfrm>
            <a:off x="0" y="2057400"/>
            <a:ext cx="3581400" cy="247071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4CEEE-642F-E642-A2FE-6961E3A35DC6}"/>
              </a:ext>
            </a:extLst>
          </p:cNvPr>
          <p:cNvSpPr txBox="1"/>
          <p:nvPr/>
        </p:nvSpPr>
        <p:spPr>
          <a:xfrm>
            <a:off x="9296400" y="590916"/>
            <a:ext cx="2710440" cy="32316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Leading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22EE1-A360-0847-AB8E-F226A5F7C316}"/>
              </a:ext>
            </a:extLst>
          </p:cNvPr>
          <p:cNvSpPr txBox="1"/>
          <p:nvPr/>
        </p:nvSpPr>
        <p:spPr>
          <a:xfrm>
            <a:off x="9296400" y="916195"/>
            <a:ext cx="2710440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Contributing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-35689" y="2222244"/>
            <a:ext cx="2894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Priority 7: Ensure Social Inclusion &amp; Reduce Poverty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AA1601-73CF-9944-9E58-5232267321AB}"/>
              </a:ext>
            </a:extLst>
          </p:cNvPr>
          <p:cNvSpPr/>
          <p:nvPr/>
        </p:nvSpPr>
        <p:spPr>
          <a:xfrm>
            <a:off x="3739046" y="1441081"/>
            <a:ext cx="7455595" cy="741521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Humanitarian Affairs, Disaster</a:t>
            </a:r>
            <a:r>
              <a:rPr lang="en-GB" b="1" dirty="0">
                <a:latin typeface="Poppins" pitchFamily="2" charset="77"/>
                <a:cs typeface="Poppins" pitchFamily="2" charset="77"/>
              </a:rPr>
              <a:t> Management</a:t>
            </a:r>
            <a:r>
              <a:rPr lang="x-none" b="1" dirty="0">
                <a:latin typeface="Poppins" pitchFamily="2" charset="77"/>
                <a:cs typeface="Poppins" pitchFamily="2" charset="77"/>
              </a:rPr>
              <a:t> &amp; Social Development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3B9FBB-AE03-8943-975E-999702515F1E}"/>
              </a:ext>
            </a:extLst>
          </p:cNvPr>
          <p:cNvSpPr/>
          <p:nvPr/>
        </p:nvSpPr>
        <p:spPr>
          <a:xfrm>
            <a:off x="3733791" y="2208609"/>
            <a:ext cx="7455595" cy="537869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Labour &amp; Employment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0A65B7-5D0B-2847-AD2B-927D76E04871}"/>
              </a:ext>
            </a:extLst>
          </p:cNvPr>
          <p:cNvSpPr/>
          <p:nvPr/>
        </p:nvSpPr>
        <p:spPr>
          <a:xfrm>
            <a:off x="3733792" y="2779240"/>
            <a:ext cx="7455595" cy="537869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Special Duties &amp; Intergovernmental Affairs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6C66FD-99D0-9747-AD43-DD20A94B20A1}"/>
              </a:ext>
            </a:extLst>
          </p:cNvPr>
          <p:cNvSpPr/>
          <p:nvPr/>
        </p:nvSpPr>
        <p:spPr>
          <a:xfrm>
            <a:off x="3733793" y="3335034"/>
            <a:ext cx="7455595" cy="537869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W</a:t>
            </a:r>
            <a:r>
              <a:rPr lang="en-GB" b="1" dirty="0">
                <a:latin typeface="Poppins" pitchFamily="2" charset="77"/>
                <a:cs typeface="Poppins" pitchFamily="2" charset="77"/>
              </a:rPr>
              <a:t>omen Affairs</a:t>
            </a:r>
            <a:endParaRPr lang="x-none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AF4F2E-7899-754B-86E7-506E55907F1A}"/>
              </a:ext>
            </a:extLst>
          </p:cNvPr>
          <p:cNvSpPr/>
          <p:nvPr/>
        </p:nvSpPr>
        <p:spPr>
          <a:xfrm>
            <a:off x="3733794" y="3909524"/>
            <a:ext cx="7455595" cy="537869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Youths &amp; Sports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D6565-4FB8-D148-94FB-7F3D362364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28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07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A57C502-A4CA-D645-92AE-5C903DCD3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" y="11762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8A467-A0A0-DE49-870F-00B11E6F82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075420" y="6474145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29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10418064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9176005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9176005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/>
          <p:nvPr/>
        </p:nvSpPr>
        <p:spPr>
          <a:xfrm>
            <a:off x="9509125" y="1052703"/>
            <a:ext cx="1929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4760" algn="l"/>
              </a:tabLst>
            </a:pP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Priority</a:t>
            </a:r>
            <a:r>
              <a:rPr sz="1200" b="1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8	Priority</a:t>
            </a:r>
            <a:r>
              <a:rPr sz="1200" b="1" spc="-7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7933945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2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2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7933945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2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8267065" y="1052703"/>
            <a:ext cx="686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6669024" y="99974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6669024" y="99974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 txBox="1"/>
          <p:nvPr/>
        </p:nvSpPr>
        <p:spPr>
          <a:xfrm>
            <a:off x="7003923" y="1061846"/>
            <a:ext cx="68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08080"/>
                </a:solidFill>
                <a:latin typeface="Arial"/>
                <a:cs typeface="Arial"/>
              </a:rPr>
              <a:t>Priority</a:t>
            </a:r>
            <a:r>
              <a:rPr sz="1200" b="1" spc="-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3"/>
          <p:cNvSpPr/>
          <p:nvPr/>
        </p:nvSpPr>
        <p:spPr>
          <a:xfrm>
            <a:off x="5445252" y="99060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5445252" y="99060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/>
          <p:cNvSpPr txBox="1"/>
          <p:nvPr/>
        </p:nvSpPr>
        <p:spPr>
          <a:xfrm>
            <a:off x="5780151" y="1052703"/>
            <a:ext cx="686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Priority</a:t>
            </a:r>
            <a:r>
              <a:rPr sz="1200" b="1" spc="-7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16"/>
          <p:cNvSpPr/>
          <p:nvPr/>
        </p:nvSpPr>
        <p:spPr>
          <a:xfrm>
            <a:off x="4203193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7"/>
          <p:cNvSpPr/>
          <p:nvPr/>
        </p:nvSpPr>
        <p:spPr>
          <a:xfrm>
            <a:off x="4203193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2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/>
          <p:cNvSpPr txBox="1"/>
          <p:nvPr/>
        </p:nvSpPr>
        <p:spPr>
          <a:xfrm>
            <a:off x="4535678" y="1052703"/>
            <a:ext cx="686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Priority</a:t>
            </a:r>
            <a:r>
              <a:rPr sz="1200" b="1" spc="-7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19"/>
          <p:cNvSpPr/>
          <p:nvPr/>
        </p:nvSpPr>
        <p:spPr>
          <a:xfrm>
            <a:off x="2955037" y="99060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1252601" y="0"/>
                </a:moveTo>
                <a:lnTo>
                  <a:pt x="106806" y="0"/>
                </a:lnTo>
                <a:lnTo>
                  <a:pt x="0" y="341375"/>
                </a:lnTo>
                <a:lnTo>
                  <a:pt x="1359408" y="341375"/>
                </a:lnTo>
                <a:lnTo>
                  <a:pt x="12526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0"/>
          <p:cNvSpPr/>
          <p:nvPr/>
        </p:nvSpPr>
        <p:spPr>
          <a:xfrm>
            <a:off x="2955037" y="99060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0" y="341375"/>
                </a:moveTo>
                <a:lnTo>
                  <a:pt x="106806" y="0"/>
                </a:lnTo>
                <a:lnTo>
                  <a:pt x="1252601" y="0"/>
                </a:lnTo>
                <a:lnTo>
                  <a:pt x="1359408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1"/>
          <p:cNvSpPr txBox="1"/>
          <p:nvPr/>
        </p:nvSpPr>
        <p:spPr>
          <a:xfrm>
            <a:off x="3290825" y="1052703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Priority</a:t>
            </a:r>
            <a:r>
              <a:rPr sz="1200" b="1" spc="-7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2"/>
          <p:cNvSpPr/>
          <p:nvPr/>
        </p:nvSpPr>
        <p:spPr>
          <a:xfrm>
            <a:off x="1703832" y="99060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1253998" y="0"/>
                </a:moveTo>
                <a:lnTo>
                  <a:pt x="106934" y="0"/>
                </a:lnTo>
                <a:lnTo>
                  <a:pt x="0" y="341375"/>
                </a:lnTo>
                <a:lnTo>
                  <a:pt x="1360932" y="341375"/>
                </a:lnTo>
                <a:lnTo>
                  <a:pt x="12539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3"/>
          <p:cNvSpPr/>
          <p:nvPr/>
        </p:nvSpPr>
        <p:spPr>
          <a:xfrm>
            <a:off x="1703832" y="99060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0" y="341375"/>
                </a:moveTo>
                <a:lnTo>
                  <a:pt x="106934" y="0"/>
                </a:lnTo>
                <a:lnTo>
                  <a:pt x="1253998" y="0"/>
                </a:lnTo>
                <a:lnTo>
                  <a:pt x="1360932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/>
          <p:cNvSpPr txBox="1"/>
          <p:nvPr/>
        </p:nvSpPr>
        <p:spPr>
          <a:xfrm>
            <a:off x="2039621" y="1052703"/>
            <a:ext cx="68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08080"/>
                </a:solidFill>
                <a:latin typeface="Arial"/>
                <a:cs typeface="Arial"/>
              </a:rPr>
              <a:t>Priority</a:t>
            </a:r>
            <a:r>
              <a:rPr sz="1200" b="1" spc="-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25"/>
          <p:cNvSpPr/>
          <p:nvPr/>
        </p:nvSpPr>
        <p:spPr>
          <a:xfrm>
            <a:off x="457200" y="99060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1249806" y="0"/>
                </a:moveTo>
                <a:lnTo>
                  <a:pt x="106565" y="0"/>
                </a:lnTo>
                <a:lnTo>
                  <a:pt x="0" y="341375"/>
                </a:lnTo>
                <a:lnTo>
                  <a:pt x="1356360" y="341375"/>
                </a:lnTo>
                <a:lnTo>
                  <a:pt x="12498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6"/>
          <p:cNvSpPr/>
          <p:nvPr/>
        </p:nvSpPr>
        <p:spPr>
          <a:xfrm>
            <a:off x="457200" y="99060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0" y="341375"/>
                </a:moveTo>
                <a:lnTo>
                  <a:pt x="106565" y="0"/>
                </a:lnTo>
                <a:lnTo>
                  <a:pt x="1249806" y="0"/>
                </a:lnTo>
                <a:lnTo>
                  <a:pt x="1356360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7"/>
          <p:cNvSpPr txBox="1"/>
          <p:nvPr/>
        </p:nvSpPr>
        <p:spPr>
          <a:xfrm>
            <a:off x="790906" y="1052703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Priority</a:t>
            </a:r>
            <a:r>
              <a:rPr sz="1200" b="1" spc="-7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0808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0"/>
          <p:cNvSpPr/>
          <p:nvPr/>
        </p:nvSpPr>
        <p:spPr>
          <a:xfrm>
            <a:off x="5444490" y="2173985"/>
            <a:ext cx="0" cy="3726815"/>
          </a:xfrm>
          <a:custGeom>
            <a:avLst/>
            <a:gdLst/>
            <a:ahLst/>
            <a:cxnLst/>
            <a:rect l="l" t="t" r="r" b="b"/>
            <a:pathLst>
              <a:path h="3726815">
                <a:moveTo>
                  <a:pt x="0" y="0"/>
                </a:moveTo>
                <a:lnTo>
                  <a:pt x="0" y="372657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1"/>
          <p:cNvSpPr txBox="1"/>
          <p:nvPr/>
        </p:nvSpPr>
        <p:spPr>
          <a:xfrm>
            <a:off x="9972675" y="1456309"/>
            <a:ext cx="16802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Not started / </a:t>
            </a:r>
            <a:r>
              <a:rPr sz="1000" spc="-10" dirty="0">
                <a:latin typeface="Arial"/>
                <a:cs typeface="Arial"/>
              </a:rPr>
              <a:t>Behind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schedule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2"/>
          <p:cNvSpPr/>
          <p:nvPr/>
        </p:nvSpPr>
        <p:spPr>
          <a:xfrm>
            <a:off x="9789414" y="1471421"/>
            <a:ext cx="15430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3"/>
          <p:cNvSpPr txBox="1"/>
          <p:nvPr/>
        </p:nvSpPr>
        <p:spPr>
          <a:xfrm>
            <a:off x="7854315" y="1456309"/>
            <a:ext cx="1221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On track /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Completed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34"/>
          <p:cNvSpPr/>
          <p:nvPr/>
        </p:nvSpPr>
        <p:spPr>
          <a:xfrm>
            <a:off x="7671055" y="1471421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5"/>
          <p:cNvSpPr txBox="1"/>
          <p:nvPr/>
        </p:nvSpPr>
        <p:spPr>
          <a:xfrm>
            <a:off x="9311895" y="1456309"/>
            <a:ext cx="376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36"/>
          <p:cNvSpPr/>
          <p:nvPr/>
        </p:nvSpPr>
        <p:spPr>
          <a:xfrm>
            <a:off x="9127998" y="1471421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7"/>
          <p:cNvSpPr txBox="1"/>
          <p:nvPr/>
        </p:nvSpPr>
        <p:spPr>
          <a:xfrm>
            <a:off x="4015335" y="2064594"/>
            <a:ext cx="69634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202</a:t>
            </a:r>
            <a:r>
              <a:rPr lang="en-US" sz="900" b="1" dirty="0">
                <a:latin typeface="Poppins" pitchFamily="2" charset="77"/>
                <a:cs typeface="Poppins" pitchFamily="2" charset="77"/>
              </a:rPr>
              <a:t>1 Q2</a:t>
            </a:r>
            <a:endParaRPr sz="9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900" b="1" spc="-35" dirty="0">
                <a:latin typeface="Poppins" pitchFamily="2" charset="77"/>
                <a:cs typeface="Poppins" pitchFamily="2" charset="77"/>
              </a:rPr>
              <a:t>A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ctua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l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object 38"/>
          <p:cNvSpPr txBox="1"/>
          <p:nvPr/>
        </p:nvSpPr>
        <p:spPr>
          <a:xfrm>
            <a:off x="4728784" y="2064594"/>
            <a:ext cx="51054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2023</a:t>
            </a:r>
            <a:endParaRPr sz="9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Poppins" pitchFamily="2" charset="77"/>
                <a:cs typeface="Poppins" pitchFamily="2" charset="77"/>
              </a:rPr>
              <a:t>Targets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object 39"/>
          <p:cNvSpPr txBox="1"/>
          <p:nvPr/>
        </p:nvSpPr>
        <p:spPr>
          <a:xfrm>
            <a:off x="2815718" y="2057400"/>
            <a:ext cx="57658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2019</a:t>
            </a:r>
            <a:endParaRPr sz="9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Poppins" pitchFamily="2" charset="77"/>
                <a:cs typeface="Poppins" pitchFamily="2" charset="77"/>
              </a:rPr>
              <a:t>Basel</a:t>
            </a:r>
            <a:r>
              <a:rPr sz="9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ne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object 40"/>
          <p:cNvSpPr txBox="1"/>
          <p:nvPr/>
        </p:nvSpPr>
        <p:spPr>
          <a:xfrm>
            <a:off x="540055" y="2217419"/>
            <a:ext cx="66611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nd</a:t>
            </a:r>
            <a:r>
              <a:rPr sz="9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cators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object 41"/>
          <p:cNvSpPr/>
          <p:nvPr/>
        </p:nvSpPr>
        <p:spPr>
          <a:xfrm>
            <a:off x="552450" y="2463545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>
                <a:moveTo>
                  <a:pt x="0" y="0"/>
                </a:moveTo>
                <a:lnTo>
                  <a:pt x="18181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2"/>
          <p:cNvSpPr/>
          <p:nvPr/>
        </p:nvSpPr>
        <p:spPr>
          <a:xfrm>
            <a:off x="2827782" y="2463545"/>
            <a:ext cx="2478405" cy="0"/>
          </a:xfrm>
          <a:custGeom>
            <a:avLst/>
            <a:gdLst/>
            <a:ahLst/>
            <a:cxnLst/>
            <a:rect l="l" t="t" r="r" b="b"/>
            <a:pathLst>
              <a:path w="2478404">
                <a:moveTo>
                  <a:pt x="0" y="0"/>
                </a:moveTo>
                <a:lnTo>
                  <a:pt x="24780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3"/>
          <p:cNvSpPr txBox="1"/>
          <p:nvPr/>
        </p:nvSpPr>
        <p:spPr>
          <a:xfrm>
            <a:off x="5716032" y="2255084"/>
            <a:ext cx="114808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2023</a:t>
            </a:r>
            <a:r>
              <a:rPr sz="900" b="1" spc="-35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object 44"/>
          <p:cNvSpPr txBox="1"/>
          <p:nvPr/>
        </p:nvSpPr>
        <p:spPr>
          <a:xfrm>
            <a:off x="8188848" y="2255084"/>
            <a:ext cx="62865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Rat</a:t>
            </a:r>
            <a:r>
              <a:rPr sz="900" b="1" spc="-10" dirty="0">
                <a:latin typeface="Poppins" pitchFamily="2" charset="77"/>
                <a:cs typeface="Poppins" pitchFamily="2" charset="77"/>
              </a:rPr>
              <a:t>i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ona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l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e</a:t>
            </a:r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object 45"/>
          <p:cNvSpPr txBox="1"/>
          <p:nvPr/>
        </p:nvSpPr>
        <p:spPr>
          <a:xfrm>
            <a:off x="7481458" y="2255084"/>
            <a:ext cx="60706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Progress</a:t>
            </a:r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object 46"/>
          <p:cNvSpPr/>
          <p:nvPr/>
        </p:nvSpPr>
        <p:spPr>
          <a:xfrm>
            <a:off x="5714239" y="2463545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7"/>
          <p:cNvSpPr/>
          <p:nvPr/>
        </p:nvSpPr>
        <p:spPr>
          <a:xfrm>
            <a:off x="5281422" y="1791462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91059" y="0"/>
                </a:moveTo>
                <a:lnTo>
                  <a:pt x="0" y="0"/>
                </a:lnTo>
                <a:lnTo>
                  <a:pt x="87249" y="137159"/>
                </a:lnTo>
                <a:lnTo>
                  <a:pt x="0" y="274319"/>
                </a:lnTo>
                <a:lnTo>
                  <a:pt x="91059" y="274319"/>
                </a:lnTo>
                <a:lnTo>
                  <a:pt x="178308" y="137159"/>
                </a:lnTo>
                <a:lnTo>
                  <a:pt x="91059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8"/>
          <p:cNvSpPr/>
          <p:nvPr/>
        </p:nvSpPr>
        <p:spPr>
          <a:xfrm>
            <a:off x="5395722" y="1756410"/>
            <a:ext cx="222885" cy="344805"/>
          </a:xfrm>
          <a:custGeom>
            <a:avLst/>
            <a:gdLst/>
            <a:ahLst/>
            <a:cxnLst/>
            <a:rect l="l" t="t" r="r" b="b"/>
            <a:pathLst>
              <a:path w="222885" h="344805">
                <a:moveTo>
                  <a:pt x="113665" y="0"/>
                </a:moveTo>
                <a:lnTo>
                  <a:pt x="0" y="0"/>
                </a:lnTo>
                <a:lnTo>
                  <a:pt x="108839" y="172212"/>
                </a:lnTo>
                <a:lnTo>
                  <a:pt x="0" y="344424"/>
                </a:lnTo>
                <a:lnTo>
                  <a:pt x="113665" y="344424"/>
                </a:lnTo>
                <a:lnTo>
                  <a:pt x="222504" y="172212"/>
                </a:lnTo>
                <a:lnTo>
                  <a:pt x="113665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1"/>
          <p:cNvSpPr/>
          <p:nvPr/>
        </p:nvSpPr>
        <p:spPr>
          <a:xfrm>
            <a:off x="457200" y="1322831"/>
            <a:ext cx="11314430" cy="4792980"/>
          </a:xfrm>
          <a:custGeom>
            <a:avLst/>
            <a:gdLst/>
            <a:ahLst/>
            <a:cxnLst/>
            <a:rect l="l" t="t" r="r" b="b"/>
            <a:pathLst>
              <a:path w="11314430" h="4792980">
                <a:moveTo>
                  <a:pt x="0" y="4792980"/>
                </a:moveTo>
                <a:lnTo>
                  <a:pt x="11314176" y="4792980"/>
                </a:lnTo>
                <a:lnTo>
                  <a:pt x="11314176" y="0"/>
                </a:lnTo>
                <a:lnTo>
                  <a:pt x="0" y="0"/>
                </a:lnTo>
                <a:lnTo>
                  <a:pt x="0" y="4792980"/>
                </a:lnTo>
                <a:close/>
              </a:path>
            </a:pathLst>
          </a:custGeom>
          <a:ln w="19812">
            <a:solidFill>
              <a:srgbClr val="3D5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6"/>
          <p:cNvSpPr/>
          <p:nvPr/>
        </p:nvSpPr>
        <p:spPr>
          <a:xfrm>
            <a:off x="11676469" y="766080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4" h="14605">
                <a:moveTo>
                  <a:pt x="57405" y="14071"/>
                </a:moveTo>
                <a:lnTo>
                  <a:pt x="0" y="14071"/>
                </a:lnTo>
                <a:lnTo>
                  <a:pt x="0" y="0"/>
                </a:lnTo>
                <a:lnTo>
                  <a:pt x="57405" y="0"/>
                </a:lnTo>
                <a:lnTo>
                  <a:pt x="5740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71"/>
          <p:cNvSpPr/>
          <p:nvPr/>
        </p:nvSpPr>
        <p:spPr>
          <a:xfrm>
            <a:off x="5682235" y="3200400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2"/>
          <p:cNvSpPr/>
          <p:nvPr/>
        </p:nvSpPr>
        <p:spPr>
          <a:xfrm>
            <a:off x="5675741" y="4067842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73"/>
          <p:cNvSpPr/>
          <p:nvPr/>
        </p:nvSpPr>
        <p:spPr>
          <a:xfrm>
            <a:off x="5714239" y="4953000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93"/>
          <p:cNvSpPr/>
          <p:nvPr/>
        </p:nvSpPr>
        <p:spPr>
          <a:xfrm flipV="1">
            <a:off x="521462" y="2920618"/>
            <a:ext cx="4759960" cy="45719"/>
          </a:xfrm>
          <a:custGeom>
            <a:avLst/>
            <a:gdLst/>
            <a:ahLst/>
            <a:cxnLst/>
            <a:rect l="l" t="t" r="r" b="b"/>
            <a:pathLst>
              <a:path w="4759960">
                <a:moveTo>
                  <a:pt x="0" y="0"/>
                </a:moveTo>
                <a:lnTo>
                  <a:pt x="475945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94"/>
          <p:cNvSpPr/>
          <p:nvPr/>
        </p:nvSpPr>
        <p:spPr>
          <a:xfrm>
            <a:off x="510238" y="3962400"/>
            <a:ext cx="4759960" cy="0"/>
          </a:xfrm>
          <a:custGeom>
            <a:avLst/>
            <a:gdLst/>
            <a:ahLst/>
            <a:cxnLst/>
            <a:rect l="l" t="t" r="r" b="b"/>
            <a:pathLst>
              <a:path w="4759960">
                <a:moveTo>
                  <a:pt x="0" y="0"/>
                </a:moveTo>
                <a:lnTo>
                  <a:pt x="475945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5"/>
          <p:cNvSpPr/>
          <p:nvPr/>
        </p:nvSpPr>
        <p:spPr>
          <a:xfrm>
            <a:off x="521462" y="3429000"/>
            <a:ext cx="4759960" cy="0"/>
          </a:xfrm>
          <a:custGeom>
            <a:avLst/>
            <a:gdLst/>
            <a:ahLst/>
            <a:cxnLst/>
            <a:rect l="l" t="t" r="r" b="b"/>
            <a:pathLst>
              <a:path w="4759960">
                <a:moveTo>
                  <a:pt x="0" y="0"/>
                </a:moveTo>
                <a:lnTo>
                  <a:pt x="475945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6"/>
          <p:cNvSpPr/>
          <p:nvPr/>
        </p:nvSpPr>
        <p:spPr>
          <a:xfrm>
            <a:off x="501318" y="5105400"/>
            <a:ext cx="4759960" cy="0"/>
          </a:xfrm>
          <a:custGeom>
            <a:avLst/>
            <a:gdLst/>
            <a:ahLst/>
            <a:cxnLst/>
            <a:rect l="l" t="t" r="r" b="b"/>
            <a:pathLst>
              <a:path w="4759960">
                <a:moveTo>
                  <a:pt x="0" y="0"/>
                </a:moveTo>
                <a:lnTo>
                  <a:pt x="475945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4">
            <a:extLst>
              <a:ext uri="{FF2B5EF4-FFF2-40B4-BE49-F238E27FC236}">
                <a16:creationId xmlns:a16="http://schemas.microsoft.com/office/drawing/2014/main" id="{B3B037DE-EDA9-41E2-AD6D-B9EE985B062B}"/>
              </a:ext>
            </a:extLst>
          </p:cNvPr>
          <p:cNvSpPr/>
          <p:nvPr/>
        </p:nvSpPr>
        <p:spPr>
          <a:xfrm>
            <a:off x="540054" y="4502942"/>
            <a:ext cx="4759960" cy="526883"/>
          </a:xfrm>
          <a:custGeom>
            <a:avLst/>
            <a:gdLst/>
            <a:ahLst/>
            <a:cxnLst/>
            <a:rect l="l" t="t" r="r" b="b"/>
            <a:pathLst>
              <a:path w="4759960">
                <a:moveTo>
                  <a:pt x="0" y="0"/>
                </a:moveTo>
                <a:lnTo>
                  <a:pt x="475945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152927-8AD7-5E4F-92F3-A5C211A24CAF}"/>
              </a:ext>
            </a:extLst>
          </p:cNvPr>
          <p:cNvSpPr txBox="1"/>
          <p:nvPr/>
        </p:nvSpPr>
        <p:spPr>
          <a:xfrm>
            <a:off x="407054" y="515873"/>
            <a:ext cx="3389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Priority 7 Scorecard</a:t>
            </a:r>
          </a:p>
        </p:txBody>
      </p:sp>
      <p:sp>
        <p:nvSpPr>
          <p:cNvPr id="105" name="object 77">
            <a:extLst>
              <a:ext uri="{FF2B5EF4-FFF2-40B4-BE49-F238E27FC236}">
                <a16:creationId xmlns:a16="http://schemas.microsoft.com/office/drawing/2014/main" id="{992E9949-FEC6-4848-A26A-FCB199125CAB}"/>
              </a:ext>
            </a:extLst>
          </p:cNvPr>
          <p:cNvSpPr txBox="1"/>
          <p:nvPr/>
        </p:nvSpPr>
        <p:spPr>
          <a:xfrm>
            <a:off x="3340590" y="3081207"/>
            <a:ext cx="51663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24.31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6" name="object 78">
            <a:extLst>
              <a:ext uri="{FF2B5EF4-FFF2-40B4-BE49-F238E27FC236}">
                <a16:creationId xmlns:a16="http://schemas.microsoft.com/office/drawing/2014/main" id="{3D4B48B6-9533-064E-BDBC-5DB00CC097B6}"/>
              </a:ext>
            </a:extLst>
          </p:cNvPr>
          <p:cNvSpPr txBox="1"/>
          <p:nvPr/>
        </p:nvSpPr>
        <p:spPr>
          <a:xfrm>
            <a:off x="4785743" y="3081207"/>
            <a:ext cx="40106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35.28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object 79">
            <a:extLst>
              <a:ext uri="{FF2B5EF4-FFF2-40B4-BE49-F238E27FC236}">
                <a16:creationId xmlns:a16="http://schemas.microsoft.com/office/drawing/2014/main" id="{F423D3D0-A39B-3C40-8DE1-0B0BEDF6F1E1}"/>
              </a:ext>
            </a:extLst>
          </p:cNvPr>
          <p:cNvSpPr txBox="1"/>
          <p:nvPr/>
        </p:nvSpPr>
        <p:spPr>
          <a:xfrm>
            <a:off x="2766203" y="3081207"/>
            <a:ext cx="40106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N/A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object 80">
            <a:extLst>
              <a:ext uri="{FF2B5EF4-FFF2-40B4-BE49-F238E27FC236}">
                <a16:creationId xmlns:a16="http://schemas.microsoft.com/office/drawing/2014/main" id="{F130306A-48F5-8B42-80A1-E43ADBB54B18}"/>
              </a:ext>
            </a:extLst>
          </p:cNvPr>
          <p:cNvSpPr txBox="1"/>
          <p:nvPr/>
        </p:nvSpPr>
        <p:spPr>
          <a:xfrm>
            <a:off x="516834" y="3069464"/>
            <a:ext cx="158749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b="1" dirty="0">
                <a:latin typeface="Poppins" pitchFamily="2" charset="77"/>
                <a:cs typeface="Poppins" pitchFamily="2" charset="77"/>
              </a:rPr>
              <a:t>#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 of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Individual 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in</a:t>
            </a:r>
            <a:r>
              <a:rPr sz="900" b="1" spc="-50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National Social Register</a:t>
            </a:r>
            <a:r>
              <a:rPr sz="900" b="1" spc="-75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(millions)</a:t>
            </a:r>
          </a:p>
        </p:txBody>
      </p:sp>
      <p:sp>
        <p:nvSpPr>
          <p:cNvPr id="109" name="object 81">
            <a:extLst>
              <a:ext uri="{FF2B5EF4-FFF2-40B4-BE49-F238E27FC236}">
                <a16:creationId xmlns:a16="http://schemas.microsoft.com/office/drawing/2014/main" id="{503AEDFE-2B53-6A42-BE09-5022DE31B794}"/>
              </a:ext>
            </a:extLst>
          </p:cNvPr>
          <p:cNvSpPr txBox="1"/>
          <p:nvPr/>
        </p:nvSpPr>
        <p:spPr>
          <a:xfrm>
            <a:off x="3286370" y="5150641"/>
            <a:ext cx="54211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253,358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object 82">
            <a:extLst>
              <a:ext uri="{FF2B5EF4-FFF2-40B4-BE49-F238E27FC236}">
                <a16:creationId xmlns:a16="http://schemas.microsoft.com/office/drawing/2014/main" id="{ED1C6D59-6293-D447-A4FB-80E5242BF03A}"/>
              </a:ext>
            </a:extLst>
          </p:cNvPr>
          <p:cNvSpPr txBox="1"/>
          <p:nvPr/>
        </p:nvSpPr>
        <p:spPr>
          <a:xfrm>
            <a:off x="4707922" y="5150641"/>
            <a:ext cx="527196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300,000 </a:t>
            </a:r>
          </a:p>
        </p:txBody>
      </p:sp>
      <p:sp>
        <p:nvSpPr>
          <p:cNvPr id="111" name="object 83">
            <a:extLst>
              <a:ext uri="{FF2B5EF4-FFF2-40B4-BE49-F238E27FC236}">
                <a16:creationId xmlns:a16="http://schemas.microsoft.com/office/drawing/2014/main" id="{59DD2874-D0AE-EA43-BAC1-8668E1D177DC}"/>
              </a:ext>
            </a:extLst>
          </p:cNvPr>
          <p:cNvSpPr txBox="1"/>
          <p:nvPr/>
        </p:nvSpPr>
        <p:spPr>
          <a:xfrm>
            <a:off x="2652655" y="5150641"/>
            <a:ext cx="575789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spc="0" dirty="0">
                <a:latin typeface="Poppins" pitchFamily="2" charset="77"/>
                <a:cs typeface="Poppins" pitchFamily="2" charset="77"/>
              </a:rPr>
              <a:t>242,064 </a:t>
            </a:r>
          </a:p>
        </p:txBody>
      </p:sp>
      <p:sp>
        <p:nvSpPr>
          <p:cNvPr id="112" name="object 84">
            <a:extLst>
              <a:ext uri="{FF2B5EF4-FFF2-40B4-BE49-F238E27FC236}">
                <a16:creationId xmlns:a16="http://schemas.microsoft.com/office/drawing/2014/main" id="{D5937616-AFFF-1644-8271-842D25C9146A}"/>
              </a:ext>
            </a:extLst>
          </p:cNvPr>
          <p:cNvSpPr txBox="1"/>
          <p:nvPr/>
        </p:nvSpPr>
        <p:spPr>
          <a:xfrm>
            <a:off x="496639" y="5166386"/>
            <a:ext cx="159321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b="1" dirty="0">
                <a:latin typeface="Poppins" pitchFamily="2" charset="77"/>
                <a:cs typeface="Poppins" pitchFamily="2" charset="77"/>
              </a:rPr>
              <a:t>Number of Improved Athletes in Priority Sports</a:t>
            </a:r>
          </a:p>
        </p:txBody>
      </p:sp>
      <p:sp>
        <p:nvSpPr>
          <p:cNvPr id="113" name="object 85">
            <a:extLst>
              <a:ext uri="{FF2B5EF4-FFF2-40B4-BE49-F238E27FC236}">
                <a16:creationId xmlns:a16="http://schemas.microsoft.com/office/drawing/2014/main" id="{A8D61F2C-0574-1744-9817-94AADA173142}"/>
              </a:ext>
            </a:extLst>
          </p:cNvPr>
          <p:cNvSpPr txBox="1"/>
          <p:nvPr/>
        </p:nvSpPr>
        <p:spPr>
          <a:xfrm>
            <a:off x="3348149" y="3440762"/>
            <a:ext cx="69888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Poppins" pitchFamily="2" charset="77"/>
                <a:cs typeface="Poppins" pitchFamily="2" charset="77"/>
              </a:rPr>
              <a:t>25</a:t>
            </a:r>
            <a:r>
              <a:rPr sz="900" spc="-85" dirty="0">
                <a:latin typeface="Poppins" pitchFamily="2" charset="77"/>
                <a:cs typeface="Poppins" pitchFamily="2" charset="77"/>
              </a:rPr>
              <a:t> </a:t>
            </a:r>
            <a:r>
              <a:rPr sz="900" dirty="0">
                <a:latin typeface="Poppins" pitchFamily="2" charset="77"/>
                <a:cs typeface="Poppins" pitchFamily="2" charset="77"/>
              </a:rPr>
              <a:t>+FCT</a:t>
            </a:r>
          </a:p>
        </p:txBody>
      </p:sp>
      <p:sp>
        <p:nvSpPr>
          <p:cNvPr id="114" name="object 86">
            <a:extLst>
              <a:ext uri="{FF2B5EF4-FFF2-40B4-BE49-F238E27FC236}">
                <a16:creationId xmlns:a16="http://schemas.microsoft.com/office/drawing/2014/main" id="{948595A9-60AC-D947-B6AA-72807BAAB92A}"/>
              </a:ext>
            </a:extLst>
          </p:cNvPr>
          <p:cNvSpPr txBox="1"/>
          <p:nvPr/>
        </p:nvSpPr>
        <p:spPr>
          <a:xfrm>
            <a:off x="4722652" y="3443696"/>
            <a:ext cx="55118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Poppins" pitchFamily="2" charset="77"/>
                <a:cs typeface="Poppins" pitchFamily="2" charset="77"/>
              </a:rPr>
              <a:t>36</a:t>
            </a:r>
            <a:r>
              <a:rPr sz="900" spc="-85" dirty="0">
                <a:latin typeface="Poppins" pitchFamily="2" charset="77"/>
                <a:cs typeface="Poppins" pitchFamily="2" charset="77"/>
              </a:rPr>
              <a:t> </a:t>
            </a:r>
            <a:r>
              <a:rPr sz="900" dirty="0">
                <a:latin typeface="Poppins" pitchFamily="2" charset="77"/>
                <a:cs typeface="Poppins" pitchFamily="2" charset="77"/>
              </a:rPr>
              <a:t>+FCT</a:t>
            </a:r>
          </a:p>
        </p:txBody>
      </p:sp>
      <p:sp>
        <p:nvSpPr>
          <p:cNvPr id="115" name="object 87">
            <a:extLst>
              <a:ext uri="{FF2B5EF4-FFF2-40B4-BE49-F238E27FC236}">
                <a16:creationId xmlns:a16="http://schemas.microsoft.com/office/drawing/2014/main" id="{4EA052C3-5FE2-DB44-9CE4-E19F097C4C51}"/>
              </a:ext>
            </a:extLst>
          </p:cNvPr>
          <p:cNvSpPr txBox="1"/>
          <p:nvPr/>
        </p:nvSpPr>
        <p:spPr>
          <a:xfrm>
            <a:off x="2707908" y="3454680"/>
            <a:ext cx="511399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Poppins" pitchFamily="2" charset="77"/>
                <a:cs typeface="Poppins" pitchFamily="2" charset="77"/>
              </a:rPr>
              <a:t>24</a:t>
            </a:r>
            <a:r>
              <a:rPr sz="900" spc="-85" dirty="0">
                <a:latin typeface="Poppins" pitchFamily="2" charset="77"/>
                <a:cs typeface="Poppins" pitchFamily="2" charset="77"/>
              </a:rPr>
              <a:t> </a:t>
            </a:r>
            <a:r>
              <a:rPr sz="900" dirty="0">
                <a:latin typeface="Poppins" pitchFamily="2" charset="77"/>
                <a:cs typeface="Poppins" pitchFamily="2" charset="77"/>
              </a:rPr>
              <a:t>+FCT</a:t>
            </a:r>
          </a:p>
        </p:txBody>
      </p:sp>
      <p:sp>
        <p:nvSpPr>
          <p:cNvPr id="116" name="object 88">
            <a:extLst>
              <a:ext uri="{FF2B5EF4-FFF2-40B4-BE49-F238E27FC236}">
                <a16:creationId xmlns:a16="http://schemas.microsoft.com/office/drawing/2014/main" id="{265887D6-CC6F-8E4F-95B9-97AEB8F77F08}"/>
              </a:ext>
            </a:extLst>
          </p:cNvPr>
          <p:cNvSpPr txBox="1"/>
          <p:nvPr/>
        </p:nvSpPr>
        <p:spPr>
          <a:xfrm>
            <a:off x="512250" y="3520861"/>
            <a:ext cx="123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b="1" dirty="0">
                <a:latin typeface="Poppins" pitchFamily="2" charset="77"/>
                <a:cs typeface="Poppins" pitchFamily="2" charset="77"/>
              </a:rPr>
              <a:t>#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 of states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with</a:t>
            </a:r>
            <a:r>
              <a:rPr sz="900" b="1" spc="-105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CRA  Domesticated</a:t>
            </a:r>
          </a:p>
        </p:txBody>
      </p:sp>
      <p:sp>
        <p:nvSpPr>
          <p:cNvPr id="117" name="object 89">
            <a:extLst>
              <a:ext uri="{FF2B5EF4-FFF2-40B4-BE49-F238E27FC236}">
                <a16:creationId xmlns:a16="http://schemas.microsoft.com/office/drawing/2014/main" id="{149160A1-E7AB-1440-97C7-2D664F5E4F3B}"/>
              </a:ext>
            </a:extLst>
          </p:cNvPr>
          <p:cNvSpPr txBox="1"/>
          <p:nvPr/>
        </p:nvSpPr>
        <p:spPr>
          <a:xfrm>
            <a:off x="3344835" y="4552322"/>
            <a:ext cx="660781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492,000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8" name="object 90">
            <a:extLst>
              <a:ext uri="{FF2B5EF4-FFF2-40B4-BE49-F238E27FC236}">
                <a16:creationId xmlns:a16="http://schemas.microsoft.com/office/drawing/2014/main" id="{A8565194-5897-BB44-BFA5-BD29529943AF}"/>
              </a:ext>
            </a:extLst>
          </p:cNvPr>
          <p:cNvSpPr txBox="1"/>
          <p:nvPr/>
        </p:nvSpPr>
        <p:spPr>
          <a:xfrm>
            <a:off x="4715499" y="4552322"/>
            <a:ext cx="517526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60,198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9" name="object 91">
            <a:extLst>
              <a:ext uri="{FF2B5EF4-FFF2-40B4-BE49-F238E27FC236}">
                <a16:creationId xmlns:a16="http://schemas.microsoft.com/office/drawing/2014/main" id="{13F55629-4BE5-6741-926B-53D5DB122341}"/>
              </a:ext>
            </a:extLst>
          </p:cNvPr>
          <p:cNvSpPr txBox="1"/>
          <p:nvPr/>
        </p:nvSpPr>
        <p:spPr>
          <a:xfrm>
            <a:off x="2716943" y="4552322"/>
            <a:ext cx="43690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15,702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0" name="object 92">
            <a:extLst>
              <a:ext uri="{FF2B5EF4-FFF2-40B4-BE49-F238E27FC236}">
                <a16:creationId xmlns:a16="http://schemas.microsoft.com/office/drawing/2014/main" id="{5A0B597C-10B6-6B4A-A8D0-5707949CBED5}"/>
              </a:ext>
            </a:extLst>
          </p:cNvPr>
          <p:cNvSpPr txBox="1"/>
          <p:nvPr/>
        </p:nvSpPr>
        <p:spPr>
          <a:xfrm>
            <a:off x="506986" y="4508446"/>
            <a:ext cx="1697056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# of women benefitted from  Economic Empowerment</a:t>
            </a:r>
            <a:r>
              <a:rPr sz="900" b="1" spc="-85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Funding</a:t>
            </a:r>
          </a:p>
        </p:txBody>
      </p:sp>
      <p:sp>
        <p:nvSpPr>
          <p:cNvPr id="121" name="object 97">
            <a:extLst>
              <a:ext uri="{FF2B5EF4-FFF2-40B4-BE49-F238E27FC236}">
                <a16:creationId xmlns:a16="http://schemas.microsoft.com/office/drawing/2014/main" id="{72558F86-37D7-D345-ACCE-B92432B74E4D}"/>
              </a:ext>
            </a:extLst>
          </p:cNvPr>
          <p:cNvSpPr txBox="1"/>
          <p:nvPr/>
        </p:nvSpPr>
        <p:spPr>
          <a:xfrm>
            <a:off x="3430344" y="2584269"/>
            <a:ext cx="455169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5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73</a:t>
            </a:r>
            <a:r>
              <a:rPr lang="x-none" sz="900" dirty="0">
                <a:latin typeface="Poppins" pitchFamily="2" charset="77"/>
                <a:cs typeface="Poppins" pitchFamily="2" charset="77"/>
              </a:rPr>
              <a:t> 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2" name="object 98">
            <a:extLst>
              <a:ext uri="{FF2B5EF4-FFF2-40B4-BE49-F238E27FC236}">
                <a16:creationId xmlns:a16="http://schemas.microsoft.com/office/drawing/2014/main" id="{9CB41D83-F39A-0147-9CCA-846E50EBA9BB}"/>
              </a:ext>
            </a:extLst>
          </p:cNvPr>
          <p:cNvSpPr txBox="1"/>
          <p:nvPr/>
        </p:nvSpPr>
        <p:spPr>
          <a:xfrm>
            <a:off x="4885140" y="2584269"/>
            <a:ext cx="41937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Poppins" pitchFamily="2" charset="77"/>
                <a:cs typeface="Poppins" pitchFamily="2" charset="77"/>
              </a:rPr>
              <a:t>5</a:t>
            </a:r>
          </a:p>
        </p:txBody>
      </p:sp>
      <p:sp>
        <p:nvSpPr>
          <p:cNvPr id="123" name="object 99">
            <a:extLst>
              <a:ext uri="{FF2B5EF4-FFF2-40B4-BE49-F238E27FC236}">
                <a16:creationId xmlns:a16="http://schemas.microsoft.com/office/drawing/2014/main" id="{57F2C554-2610-F647-A0C5-89B96C43212D}"/>
              </a:ext>
            </a:extLst>
          </p:cNvPr>
          <p:cNvSpPr txBox="1"/>
          <p:nvPr/>
        </p:nvSpPr>
        <p:spPr>
          <a:xfrm>
            <a:off x="2806679" y="2584269"/>
            <a:ext cx="4217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3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76 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4" name="object 100">
            <a:extLst>
              <a:ext uri="{FF2B5EF4-FFF2-40B4-BE49-F238E27FC236}">
                <a16:creationId xmlns:a16="http://schemas.microsoft.com/office/drawing/2014/main" id="{518A18BC-8960-4642-A73E-BFEAB454B0FE}"/>
              </a:ext>
            </a:extLst>
          </p:cNvPr>
          <p:cNvSpPr txBox="1"/>
          <p:nvPr/>
        </p:nvSpPr>
        <p:spPr>
          <a:xfrm>
            <a:off x="532982" y="2513229"/>
            <a:ext cx="1774904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b="1" dirty="0">
                <a:latin typeface="Poppins" pitchFamily="2" charset="77"/>
                <a:cs typeface="Poppins" pitchFamily="2" charset="77"/>
              </a:rPr>
              <a:t>#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 of Poor and Vulnerable</a:t>
            </a:r>
            <a:r>
              <a:rPr lang="en-US" sz="900" b="1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Households in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the</a:t>
            </a:r>
            <a:r>
              <a:rPr sz="900" b="1" spc="-75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National Social Register</a:t>
            </a:r>
            <a:r>
              <a:rPr sz="900" b="1" spc="-75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(millions)</a:t>
            </a:r>
          </a:p>
        </p:txBody>
      </p:sp>
      <p:sp>
        <p:nvSpPr>
          <p:cNvPr id="125" name="object 77">
            <a:extLst>
              <a:ext uri="{FF2B5EF4-FFF2-40B4-BE49-F238E27FC236}">
                <a16:creationId xmlns:a16="http://schemas.microsoft.com/office/drawing/2014/main" id="{7DD83182-7EAB-394B-A2BD-D0EA87849FB4}"/>
              </a:ext>
            </a:extLst>
          </p:cNvPr>
          <p:cNvSpPr txBox="1"/>
          <p:nvPr/>
        </p:nvSpPr>
        <p:spPr>
          <a:xfrm>
            <a:off x="4073010" y="3081207"/>
            <a:ext cx="50406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32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.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68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6" name="object 81">
            <a:extLst>
              <a:ext uri="{FF2B5EF4-FFF2-40B4-BE49-F238E27FC236}">
                <a16:creationId xmlns:a16="http://schemas.microsoft.com/office/drawing/2014/main" id="{FC49D495-8237-5347-A5DC-79A4922B4646}"/>
              </a:ext>
            </a:extLst>
          </p:cNvPr>
          <p:cNvSpPr txBox="1"/>
          <p:nvPr/>
        </p:nvSpPr>
        <p:spPr>
          <a:xfrm>
            <a:off x="4025192" y="5150641"/>
            <a:ext cx="52711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dirty="0">
                <a:latin typeface="Poppins" pitchFamily="2" charset="77"/>
                <a:cs typeface="Poppins" pitchFamily="2" charset="77"/>
              </a:rPr>
              <a:t>274,266 </a:t>
            </a:r>
          </a:p>
        </p:txBody>
      </p:sp>
      <p:sp>
        <p:nvSpPr>
          <p:cNvPr id="127" name="object 85">
            <a:extLst>
              <a:ext uri="{FF2B5EF4-FFF2-40B4-BE49-F238E27FC236}">
                <a16:creationId xmlns:a16="http://schemas.microsoft.com/office/drawing/2014/main" id="{E62EC190-AAC7-AD4D-B7CD-D93D06DF34D6}"/>
              </a:ext>
            </a:extLst>
          </p:cNvPr>
          <p:cNvSpPr txBox="1"/>
          <p:nvPr/>
        </p:nvSpPr>
        <p:spPr>
          <a:xfrm>
            <a:off x="4042003" y="3442002"/>
            <a:ext cx="55118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Poppins" pitchFamily="2" charset="77"/>
                <a:cs typeface="Poppins" pitchFamily="2" charset="77"/>
              </a:rPr>
              <a:t>2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6</a:t>
            </a:r>
            <a:r>
              <a:rPr sz="900" spc="-85" dirty="0">
                <a:latin typeface="Poppins" pitchFamily="2" charset="77"/>
                <a:cs typeface="Poppins" pitchFamily="2" charset="77"/>
              </a:rPr>
              <a:t> </a:t>
            </a:r>
            <a:r>
              <a:rPr sz="900" dirty="0">
                <a:latin typeface="Poppins" pitchFamily="2" charset="77"/>
                <a:cs typeface="Poppins" pitchFamily="2" charset="77"/>
              </a:rPr>
              <a:t>+FCT</a:t>
            </a:r>
          </a:p>
        </p:txBody>
      </p:sp>
      <p:sp>
        <p:nvSpPr>
          <p:cNvPr id="128" name="object 89">
            <a:extLst>
              <a:ext uri="{FF2B5EF4-FFF2-40B4-BE49-F238E27FC236}">
                <a16:creationId xmlns:a16="http://schemas.microsoft.com/office/drawing/2014/main" id="{AFC2D79A-206C-294F-BEBB-6E6FA1607813}"/>
              </a:ext>
            </a:extLst>
          </p:cNvPr>
          <p:cNvSpPr txBox="1"/>
          <p:nvPr/>
        </p:nvSpPr>
        <p:spPr>
          <a:xfrm>
            <a:off x="4045762" y="4552322"/>
            <a:ext cx="504319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80,000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9" name="object 97">
            <a:extLst>
              <a:ext uri="{FF2B5EF4-FFF2-40B4-BE49-F238E27FC236}">
                <a16:creationId xmlns:a16="http://schemas.microsoft.com/office/drawing/2014/main" id="{3E20E3C7-4C38-224F-A74E-DEC026D49DF4}"/>
              </a:ext>
            </a:extLst>
          </p:cNvPr>
          <p:cNvSpPr txBox="1"/>
          <p:nvPr/>
        </p:nvSpPr>
        <p:spPr>
          <a:xfrm>
            <a:off x="4085116" y="2584269"/>
            <a:ext cx="52686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8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.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30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0" name="object 81">
            <a:extLst>
              <a:ext uri="{FF2B5EF4-FFF2-40B4-BE49-F238E27FC236}">
                <a16:creationId xmlns:a16="http://schemas.microsoft.com/office/drawing/2014/main" id="{E5C83213-3D41-5A4C-8CA2-BDBC39A56297}"/>
              </a:ext>
            </a:extLst>
          </p:cNvPr>
          <p:cNvSpPr txBox="1"/>
          <p:nvPr/>
        </p:nvSpPr>
        <p:spPr>
          <a:xfrm>
            <a:off x="3985064" y="4051898"/>
            <a:ext cx="60960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1,081,116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1" name="object 82">
            <a:extLst>
              <a:ext uri="{FF2B5EF4-FFF2-40B4-BE49-F238E27FC236}">
                <a16:creationId xmlns:a16="http://schemas.microsoft.com/office/drawing/2014/main" id="{171BDF71-5133-B647-8CB1-DEDCA9315FD9}"/>
              </a:ext>
            </a:extLst>
          </p:cNvPr>
          <p:cNvSpPr txBox="1"/>
          <p:nvPr/>
        </p:nvSpPr>
        <p:spPr>
          <a:xfrm>
            <a:off x="4714108" y="4051898"/>
            <a:ext cx="645287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1,350,000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2" name="object 83">
            <a:extLst>
              <a:ext uri="{FF2B5EF4-FFF2-40B4-BE49-F238E27FC236}">
                <a16:creationId xmlns:a16="http://schemas.microsoft.com/office/drawing/2014/main" id="{FCD77F01-AA73-F542-BAFE-F548354DBA1D}"/>
              </a:ext>
            </a:extLst>
          </p:cNvPr>
          <p:cNvSpPr txBox="1"/>
          <p:nvPr/>
        </p:nvSpPr>
        <p:spPr>
          <a:xfrm>
            <a:off x="2703843" y="4051898"/>
            <a:ext cx="489092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549,193</a:t>
            </a:r>
            <a:r>
              <a:rPr lang="x-none" sz="900" dirty="0">
                <a:latin typeface="Poppins" pitchFamily="2" charset="77"/>
                <a:cs typeface="Poppins" pitchFamily="2" charset="77"/>
              </a:rPr>
              <a:t>  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3" name="object 84">
            <a:extLst>
              <a:ext uri="{FF2B5EF4-FFF2-40B4-BE49-F238E27FC236}">
                <a16:creationId xmlns:a16="http://schemas.microsoft.com/office/drawing/2014/main" id="{E5CCA3BD-95D4-1E48-AD22-DB6577736C5C}"/>
              </a:ext>
            </a:extLst>
          </p:cNvPr>
          <p:cNvSpPr txBox="1"/>
          <p:nvPr/>
        </p:nvSpPr>
        <p:spPr>
          <a:xfrm>
            <a:off x="492699" y="4015505"/>
            <a:ext cx="1593214" cy="3032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b="1" dirty="0">
                <a:latin typeface="Poppins" pitchFamily="2" charset="77"/>
                <a:cs typeface="Poppins" pitchFamily="2" charset="77"/>
              </a:rPr>
              <a:t>#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 of </a:t>
            </a:r>
            <a:r>
              <a:rPr lang="en-US" sz="900" b="1" dirty="0">
                <a:latin typeface="Poppins" pitchFamily="2" charset="77"/>
                <a:cs typeface="Poppins" pitchFamily="2" charset="77"/>
              </a:rPr>
              <a:t>Jobs created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b="1" dirty="0">
                <a:latin typeface="Poppins" pitchFamily="2" charset="77"/>
                <a:cs typeface="Poppins" pitchFamily="2" charset="77"/>
              </a:rPr>
              <a:t>(N-Power)</a:t>
            </a:r>
            <a:endParaRPr sz="9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1E4E5EF-3B59-3C48-B839-2F7D6E300C8E}"/>
              </a:ext>
            </a:extLst>
          </p:cNvPr>
          <p:cNvSpPr txBox="1"/>
          <p:nvPr/>
        </p:nvSpPr>
        <p:spPr>
          <a:xfrm>
            <a:off x="3265924" y="4012464"/>
            <a:ext cx="715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550,693</a:t>
            </a:r>
            <a:endParaRPr lang="x-none"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5" name="object 39">
            <a:extLst>
              <a:ext uri="{FF2B5EF4-FFF2-40B4-BE49-F238E27FC236}">
                <a16:creationId xmlns:a16="http://schemas.microsoft.com/office/drawing/2014/main" id="{2144976C-C806-8E4E-86D7-80B55556C42D}"/>
              </a:ext>
            </a:extLst>
          </p:cNvPr>
          <p:cNvSpPr txBox="1"/>
          <p:nvPr/>
        </p:nvSpPr>
        <p:spPr>
          <a:xfrm>
            <a:off x="3434396" y="2054402"/>
            <a:ext cx="57658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20</a:t>
            </a:r>
            <a:r>
              <a:rPr lang="en-US" sz="900" b="1" dirty="0">
                <a:latin typeface="Poppins" pitchFamily="2" charset="77"/>
                <a:cs typeface="Poppins" pitchFamily="2" charset="77"/>
              </a:rPr>
              <a:t>20</a:t>
            </a:r>
            <a:endParaRPr sz="900" dirty="0"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lang="en-US" sz="900" b="1" dirty="0">
                <a:latin typeface="Poppins" pitchFamily="2" charset="77"/>
                <a:cs typeface="Poppins" pitchFamily="2" charset="77"/>
              </a:rPr>
              <a:t>Actuals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6" name="object 61">
            <a:extLst>
              <a:ext uri="{FF2B5EF4-FFF2-40B4-BE49-F238E27FC236}">
                <a16:creationId xmlns:a16="http://schemas.microsoft.com/office/drawing/2014/main" id="{A714FBB6-CE7B-A649-8526-D6187865EC6C}"/>
              </a:ext>
            </a:extLst>
          </p:cNvPr>
          <p:cNvSpPr txBox="1"/>
          <p:nvPr/>
        </p:nvSpPr>
        <p:spPr>
          <a:xfrm>
            <a:off x="5732969" y="2547820"/>
            <a:ext cx="17814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Advocate for the</a:t>
            </a:r>
            <a:r>
              <a:rPr lang="en-US" sz="900" spc="-1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domestication  of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the </a:t>
            </a:r>
            <a:r>
              <a:rPr lang="en-US" sz="900" b="1" dirty="0">
                <a:latin typeface="Poppins" pitchFamily="2" charset="77"/>
                <a:cs typeface="Poppins" pitchFamily="2" charset="77"/>
              </a:rPr>
              <a:t>Childs Right Act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 by all  states of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the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Federation (Women</a:t>
            </a:r>
            <a:r>
              <a:rPr lang="en-US" sz="900" spc="-8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Affairs)</a:t>
            </a:r>
          </a:p>
        </p:txBody>
      </p:sp>
      <p:sp>
        <p:nvSpPr>
          <p:cNvPr id="137" name="object 66">
            <a:extLst>
              <a:ext uri="{FF2B5EF4-FFF2-40B4-BE49-F238E27FC236}">
                <a16:creationId xmlns:a16="http://schemas.microsoft.com/office/drawing/2014/main" id="{6BEBC390-13AA-4940-8F20-22FF4CFED024}"/>
              </a:ext>
            </a:extLst>
          </p:cNvPr>
          <p:cNvSpPr txBox="1"/>
          <p:nvPr/>
        </p:nvSpPr>
        <p:spPr>
          <a:xfrm>
            <a:off x="8199390" y="2535323"/>
            <a:ext cx="3495339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26 (72%) of states + </a:t>
            </a:r>
            <a:r>
              <a:rPr lang="en-US" sz="900" spc="0" dirty="0">
                <a:latin typeface="Poppins" pitchFamily="2" charset="77"/>
                <a:cs typeface="Poppins" pitchFamily="2" charset="77"/>
              </a:rPr>
              <a:t>FCT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have domesticated the CRA. For the Target to be achieved by 2023, the remaining 10 states need to domesticate CRA.</a:t>
            </a:r>
            <a:endParaRPr lang="en-GB" sz="900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8" name="object 67">
            <a:extLst>
              <a:ext uri="{FF2B5EF4-FFF2-40B4-BE49-F238E27FC236}">
                <a16:creationId xmlns:a16="http://schemas.microsoft.com/office/drawing/2014/main" id="{CFE66E72-8FE9-4841-91D3-DBE897AC197E}"/>
              </a:ext>
            </a:extLst>
          </p:cNvPr>
          <p:cNvSpPr txBox="1"/>
          <p:nvPr/>
        </p:nvSpPr>
        <p:spPr>
          <a:xfrm>
            <a:off x="5715488" y="3235369"/>
            <a:ext cx="2016689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Formulate and </a:t>
            </a:r>
            <a:r>
              <a:rPr lang="en-US" sz="900" b="1" dirty="0">
                <a:latin typeface="Poppins" pitchFamily="2" charset="77"/>
                <a:cs typeface="Poppins" pitchFamily="2" charset="77"/>
              </a:rPr>
              <a:t>Implement social policies for improved </a:t>
            </a:r>
            <a:r>
              <a:rPr lang="en-US" sz="900" b="1" spc="-5" dirty="0">
                <a:latin typeface="Poppins" pitchFamily="2" charset="77"/>
                <a:cs typeface="Poppins" pitchFamily="2" charset="77"/>
              </a:rPr>
              <a:t>living </a:t>
            </a:r>
            <a:r>
              <a:rPr lang="en-US" sz="900" b="1" dirty="0">
                <a:latin typeface="Poppins" pitchFamily="2" charset="77"/>
                <a:cs typeface="Poppins" pitchFamily="2" charset="77"/>
              </a:rPr>
              <a:t>standard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 for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the</a:t>
            </a:r>
            <a:r>
              <a:rPr lang="en-US" sz="900" spc="-7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elderly,  vulnerable, socially disadvantaged and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victims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of human</a:t>
            </a:r>
            <a:r>
              <a:rPr lang="en-US" sz="900" spc="-7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trafficking</a:t>
            </a:r>
          </a:p>
        </p:txBody>
      </p:sp>
      <p:sp>
        <p:nvSpPr>
          <p:cNvPr id="139" name="object 68">
            <a:extLst>
              <a:ext uri="{FF2B5EF4-FFF2-40B4-BE49-F238E27FC236}">
                <a16:creationId xmlns:a16="http://schemas.microsoft.com/office/drawing/2014/main" id="{F49B1E96-5018-114A-9E67-5F98D414D2A7}"/>
              </a:ext>
            </a:extLst>
          </p:cNvPr>
          <p:cNvSpPr txBox="1"/>
          <p:nvPr/>
        </p:nvSpPr>
        <p:spPr>
          <a:xfrm>
            <a:off x="8216835" y="3243480"/>
            <a:ext cx="3429201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Formulation of policies is on track as 6 national policies (Ageing, Migration, Disaster Risk Management, Disability, Internally Displaced Persons and Social Protection) have been achieved. However, policy implementation needs to be at the pace of policy formulation.</a:t>
            </a:r>
          </a:p>
        </p:txBody>
      </p:sp>
      <p:sp>
        <p:nvSpPr>
          <p:cNvPr id="140" name="object 69">
            <a:extLst>
              <a:ext uri="{FF2B5EF4-FFF2-40B4-BE49-F238E27FC236}">
                <a16:creationId xmlns:a16="http://schemas.microsoft.com/office/drawing/2014/main" id="{56883E29-F3FF-4247-BB7D-8B9CA8605C15}"/>
              </a:ext>
            </a:extLst>
          </p:cNvPr>
          <p:cNvSpPr txBox="1"/>
          <p:nvPr/>
        </p:nvSpPr>
        <p:spPr>
          <a:xfrm>
            <a:off x="5681153" y="4192775"/>
            <a:ext cx="206840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Develop and establish </a:t>
            </a:r>
            <a:r>
              <a:rPr lang="en-US" sz="900" b="1" dirty="0">
                <a:latin typeface="Poppins" pitchFamily="2" charset="77"/>
                <a:cs typeface="Poppins" pitchFamily="2" charset="77"/>
              </a:rPr>
              <a:t>a private sector driven sports development 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fund to support and invest in various programmes and sports facilities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object 70">
            <a:extLst>
              <a:ext uri="{FF2B5EF4-FFF2-40B4-BE49-F238E27FC236}">
                <a16:creationId xmlns:a16="http://schemas.microsoft.com/office/drawing/2014/main" id="{F4BD4036-0A7E-7C40-8771-3479FDF07D71}"/>
              </a:ext>
            </a:extLst>
          </p:cNvPr>
          <p:cNvSpPr txBox="1"/>
          <p:nvPr/>
        </p:nvSpPr>
        <p:spPr>
          <a:xfrm>
            <a:off x="8233450" y="4126495"/>
            <a:ext cx="3326164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 number of MoUs have been signed &amp; funds are being raised for Sports Initiative to </a:t>
            </a:r>
            <a:r>
              <a:rPr lang="en-US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establish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private sector-driven sports. However, more still needs to be done in order to attract desired investment into sports development.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object 74">
            <a:extLst>
              <a:ext uri="{FF2B5EF4-FFF2-40B4-BE49-F238E27FC236}">
                <a16:creationId xmlns:a16="http://schemas.microsoft.com/office/drawing/2014/main" id="{D179AD69-6443-DF4E-B36D-6BC6337DD8CE}"/>
              </a:ext>
            </a:extLst>
          </p:cNvPr>
          <p:cNvSpPr txBox="1"/>
          <p:nvPr/>
        </p:nvSpPr>
        <p:spPr>
          <a:xfrm>
            <a:off x="5695450" y="5023669"/>
            <a:ext cx="1982991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Conduct a review and propose amendments to </a:t>
            </a:r>
            <a:r>
              <a:rPr lang="en-US" sz="900" b="1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legislation to ensure gender equality 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and end all forms of discrimination against girls and women</a:t>
            </a:r>
            <a:endParaRPr lang="en-GB"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3" name="object 75">
            <a:extLst>
              <a:ext uri="{FF2B5EF4-FFF2-40B4-BE49-F238E27FC236}">
                <a16:creationId xmlns:a16="http://schemas.microsoft.com/office/drawing/2014/main" id="{655A53AE-F36B-6440-968E-9FC6591C066F}"/>
              </a:ext>
            </a:extLst>
          </p:cNvPr>
          <p:cNvSpPr txBox="1"/>
          <p:nvPr/>
        </p:nvSpPr>
        <p:spPr>
          <a:xfrm>
            <a:off x="8248661" y="5056538"/>
            <a:ext cx="33973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The National Gender Policy is being reviewed. VAPP Act is being domesticated in 30 states. Gender and Equal Opportunities Bill needs to be fast-tracked at the National Assembly and domesticated in all states of the federation. </a:t>
            </a:r>
          </a:p>
        </p:txBody>
      </p:sp>
      <p:sp>
        <p:nvSpPr>
          <p:cNvPr id="144" name="object 65">
            <a:extLst>
              <a:ext uri="{FF2B5EF4-FFF2-40B4-BE49-F238E27FC236}">
                <a16:creationId xmlns:a16="http://schemas.microsoft.com/office/drawing/2014/main" id="{C8AC7654-29C0-E748-B55C-018CFAB18B81}"/>
              </a:ext>
            </a:extLst>
          </p:cNvPr>
          <p:cNvSpPr/>
          <p:nvPr/>
        </p:nvSpPr>
        <p:spPr>
          <a:xfrm>
            <a:off x="7732135" y="2530921"/>
            <a:ext cx="271780" cy="268605"/>
          </a:xfrm>
          <a:custGeom>
            <a:avLst/>
            <a:gdLst/>
            <a:ahLst/>
            <a:cxnLst/>
            <a:rect l="l" t="t" r="r" b="b"/>
            <a:pathLst>
              <a:path w="271779" h="268604">
                <a:moveTo>
                  <a:pt x="135636" y="0"/>
                </a:moveTo>
                <a:lnTo>
                  <a:pt x="92756" y="6839"/>
                </a:lnTo>
                <a:lnTo>
                  <a:pt x="55522" y="25883"/>
                </a:lnTo>
                <a:lnTo>
                  <a:pt x="26164" y="54918"/>
                </a:lnTo>
                <a:lnTo>
                  <a:pt x="6912" y="91732"/>
                </a:lnTo>
                <a:lnTo>
                  <a:pt x="0" y="134112"/>
                </a:lnTo>
                <a:lnTo>
                  <a:pt x="6912" y="176491"/>
                </a:lnTo>
                <a:lnTo>
                  <a:pt x="26164" y="213305"/>
                </a:lnTo>
                <a:lnTo>
                  <a:pt x="55522" y="242340"/>
                </a:lnTo>
                <a:lnTo>
                  <a:pt x="92756" y="261384"/>
                </a:lnTo>
                <a:lnTo>
                  <a:pt x="135636" y="268224"/>
                </a:lnTo>
                <a:lnTo>
                  <a:pt x="178515" y="261384"/>
                </a:lnTo>
                <a:lnTo>
                  <a:pt x="215749" y="242340"/>
                </a:lnTo>
                <a:lnTo>
                  <a:pt x="245107" y="213305"/>
                </a:lnTo>
                <a:lnTo>
                  <a:pt x="264359" y="176491"/>
                </a:lnTo>
                <a:lnTo>
                  <a:pt x="271272" y="134112"/>
                </a:lnTo>
                <a:lnTo>
                  <a:pt x="264359" y="91732"/>
                </a:lnTo>
                <a:lnTo>
                  <a:pt x="245107" y="54918"/>
                </a:lnTo>
                <a:lnTo>
                  <a:pt x="215749" y="25883"/>
                </a:lnTo>
                <a:lnTo>
                  <a:pt x="178515" y="6839"/>
                </a:lnTo>
                <a:lnTo>
                  <a:pt x="13563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5" name="object 65">
            <a:extLst>
              <a:ext uri="{FF2B5EF4-FFF2-40B4-BE49-F238E27FC236}">
                <a16:creationId xmlns:a16="http://schemas.microsoft.com/office/drawing/2014/main" id="{3BE6F4A7-1F1B-6242-A617-64C4E5401C4B}"/>
              </a:ext>
            </a:extLst>
          </p:cNvPr>
          <p:cNvSpPr/>
          <p:nvPr/>
        </p:nvSpPr>
        <p:spPr>
          <a:xfrm>
            <a:off x="7732135" y="3338773"/>
            <a:ext cx="271780" cy="268605"/>
          </a:xfrm>
          <a:custGeom>
            <a:avLst/>
            <a:gdLst/>
            <a:ahLst/>
            <a:cxnLst/>
            <a:rect l="l" t="t" r="r" b="b"/>
            <a:pathLst>
              <a:path w="271779" h="268604">
                <a:moveTo>
                  <a:pt x="135636" y="0"/>
                </a:moveTo>
                <a:lnTo>
                  <a:pt x="92756" y="6839"/>
                </a:lnTo>
                <a:lnTo>
                  <a:pt x="55522" y="25883"/>
                </a:lnTo>
                <a:lnTo>
                  <a:pt x="26164" y="54918"/>
                </a:lnTo>
                <a:lnTo>
                  <a:pt x="6912" y="91732"/>
                </a:lnTo>
                <a:lnTo>
                  <a:pt x="0" y="134112"/>
                </a:lnTo>
                <a:lnTo>
                  <a:pt x="6912" y="176491"/>
                </a:lnTo>
                <a:lnTo>
                  <a:pt x="26164" y="213305"/>
                </a:lnTo>
                <a:lnTo>
                  <a:pt x="55522" y="242340"/>
                </a:lnTo>
                <a:lnTo>
                  <a:pt x="92756" y="261384"/>
                </a:lnTo>
                <a:lnTo>
                  <a:pt x="135636" y="268224"/>
                </a:lnTo>
                <a:lnTo>
                  <a:pt x="178515" y="261384"/>
                </a:lnTo>
                <a:lnTo>
                  <a:pt x="215749" y="242340"/>
                </a:lnTo>
                <a:lnTo>
                  <a:pt x="245107" y="213305"/>
                </a:lnTo>
                <a:lnTo>
                  <a:pt x="264359" y="176491"/>
                </a:lnTo>
                <a:lnTo>
                  <a:pt x="271272" y="134112"/>
                </a:lnTo>
                <a:lnTo>
                  <a:pt x="264359" y="91732"/>
                </a:lnTo>
                <a:lnTo>
                  <a:pt x="245107" y="54918"/>
                </a:lnTo>
                <a:lnTo>
                  <a:pt x="215749" y="25883"/>
                </a:lnTo>
                <a:lnTo>
                  <a:pt x="178515" y="6839"/>
                </a:lnTo>
                <a:lnTo>
                  <a:pt x="13563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6" name="object 63">
            <a:extLst>
              <a:ext uri="{FF2B5EF4-FFF2-40B4-BE49-F238E27FC236}">
                <a16:creationId xmlns:a16="http://schemas.microsoft.com/office/drawing/2014/main" id="{42C79F7F-0E53-174F-859D-BDFAE1F9CE3B}"/>
              </a:ext>
            </a:extLst>
          </p:cNvPr>
          <p:cNvSpPr/>
          <p:nvPr/>
        </p:nvSpPr>
        <p:spPr>
          <a:xfrm>
            <a:off x="7732135" y="4253238"/>
            <a:ext cx="271780" cy="268605"/>
          </a:xfrm>
          <a:custGeom>
            <a:avLst/>
            <a:gdLst/>
            <a:ahLst/>
            <a:cxnLst/>
            <a:rect l="l" t="t" r="r" b="b"/>
            <a:pathLst>
              <a:path w="271779" h="268604">
                <a:moveTo>
                  <a:pt x="135636" y="0"/>
                </a:moveTo>
                <a:lnTo>
                  <a:pt x="92756" y="6839"/>
                </a:lnTo>
                <a:lnTo>
                  <a:pt x="55522" y="25883"/>
                </a:lnTo>
                <a:lnTo>
                  <a:pt x="26164" y="54918"/>
                </a:lnTo>
                <a:lnTo>
                  <a:pt x="6912" y="91732"/>
                </a:lnTo>
                <a:lnTo>
                  <a:pt x="0" y="134112"/>
                </a:lnTo>
                <a:lnTo>
                  <a:pt x="6912" y="176501"/>
                </a:lnTo>
                <a:lnTo>
                  <a:pt x="26164" y="213316"/>
                </a:lnTo>
                <a:lnTo>
                  <a:pt x="55522" y="242347"/>
                </a:lnTo>
                <a:lnTo>
                  <a:pt x="92756" y="261386"/>
                </a:lnTo>
                <a:lnTo>
                  <a:pt x="135636" y="268223"/>
                </a:lnTo>
                <a:lnTo>
                  <a:pt x="178515" y="261386"/>
                </a:lnTo>
                <a:lnTo>
                  <a:pt x="215749" y="242347"/>
                </a:lnTo>
                <a:lnTo>
                  <a:pt x="245107" y="213316"/>
                </a:lnTo>
                <a:lnTo>
                  <a:pt x="264359" y="176501"/>
                </a:lnTo>
                <a:lnTo>
                  <a:pt x="271272" y="134112"/>
                </a:lnTo>
                <a:lnTo>
                  <a:pt x="264359" y="91732"/>
                </a:lnTo>
                <a:lnTo>
                  <a:pt x="245107" y="54918"/>
                </a:lnTo>
                <a:lnTo>
                  <a:pt x="215749" y="25883"/>
                </a:lnTo>
                <a:lnTo>
                  <a:pt x="178515" y="6839"/>
                </a:lnTo>
                <a:lnTo>
                  <a:pt x="1356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object 65">
            <a:extLst>
              <a:ext uri="{FF2B5EF4-FFF2-40B4-BE49-F238E27FC236}">
                <a16:creationId xmlns:a16="http://schemas.microsoft.com/office/drawing/2014/main" id="{7D5BE88C-04D5-F648-BA36-3F8E074751AF}"/>
              </a:ext>
            </a:extLst>
          </p:cNvPr>
          <p:cNvSpPr/>
          <p:nvPr/>
        </p:nvSpPr>
        <p:spPr>
          <a:xfrm>
            <a:off x="7732135" y="5293995"/>
            <a:ext cx="271780" cy="268605"/>
          </a:xfrm>
          <a:custGeom>
            <a:avLst/>
            <a:gdLst/>
            <a:ahLst/>
            <a:cxnLst/>
            <a:rect l="l" t="t" r="r" b="b"/>
            <a:pathLst>
              <a:path w="271779" h="268604">
                <a:moveTo>
                  <a:pt x="135636" y="0"/>
                </a:moveTo>
                <a:lnTo>
                  <a:pt x="92756" y="6839"/>
                </a:lnTo>
                <a:lnTo>
                  <a:pt x="55522" y="25883"/>
                </a:lnTo>
                <a:lnTo>
                  <a:pt x="26164" y="54918"/>
                </a:lnTo>
                <a:lnTo>
                  <a:pt x="6912" y="91732"/>
                </a:lnTo>
                <a:lnTo>
                  <a:pt x="0" y="134112"/>
                </a:lnTo>
                <a:lnTo>
                  <a:pt x="6912" y="176491"/>
                </a:lnTo>
                <a:lnTo>
                  <a:pt x="26164" y="213305"/>
                </a:lnTo>
                <a:lnTo>
                  <a:pt x="55522" y="242340"/>
                </a:lnTo>
                <a:lnTo>
                  <a:pt x="92756" y="261384"/>
                </a:lnTo>
                <a:lnTo>
                  <a:pt x="135636" y="268224"/>
                </a:lnTo>
                <a:lnTo>
                  <a:pt x="178515" y="261384"/>
                </a:lnTo>
                <a:lnTo>
                  <a:pt x="215749" y="242340"/>
                </a:lnTo>
                <a:lnTo>
                  <a:pt x="245107" y="213305"/>
                </a:lnTo>
                <a:lnTo>
                  <a:pt x="264359" y="176491"/>
                </a:lnTo>
                <a:lnTo>
                  <a:pt x="271272" y="134112"/>
                </a:lnTo>
                <a:lnTo>
                  <a:pt x="264359" y="91732"/>
                </a:lnTo>
                <a:lnTo>
                  <a:pt x="245107" y="54918"/>
                </a:lnTo>
                <a:lnTo>
                  <a:pt x="215749" y="25883"/>
                </a:lnTo>
                <a:lnTo>
                  <a:pt x="178515" y="6839"/>
                </a:lnTo>
                <a:lnTo>
                  <a:pt x="13563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2" name="object 59">
            <a:extLst>
              <a:ext uri="{FF2B5EF4-FFF2-40B4-BE49-F238E27FC236}">
                <a16:creationId xmlns:a16="http://schemas.microsoft.com/office/drawing/2014/main" id="{67A74280-63D6-9A49-9491-1EA491F95295}"/>
              </a:ext>
            </a:extLst>
          </p:cNvPr>
          <p:cNvSpPr txBox="1"/>
          <p:nvPr/>
        </p:nvSpPr>
        <p:spPr>
          <a:xfrm>
            <a:off x="524147" y="1746829"/>
            <a:ext cx="17627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b="1" spc="-105" dirty="0">
                <a:latin typeface="Poppins" pitchFamily="2" charset="77"/>
                <a:cs typeface="Poppins" pitchFamily="2" charset="77"/>
              </a:rPr>
              <a:t>Key 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indicators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3" name="object 75">
            <a:extLst>
              <a:ext uri="{FF2B5EF4-FFF2-40B4-BE49-F238E27FC236}">
                <a16:creationId xmlns:a16="http://schemas.microsoft.com/office/drawing/2014/main" id="{C84F3D6D-7F94-D146-B9EA-BE4B4AE70C2B}"/>
              </a:ext>
            </a:extLst>
          </p:cNvPr>
          <p:cNvSpPr/>
          <p:nvPr/>
        </p:nvSpPr>
        <p:spPr>
          <a:xfrm>
            <a:off x="542326" y="1957927"/>
            <a:ext cx="4711065" cy="0"/>
          </a:xfrm>
          <a:custGeom>
            <a:avLst/>
            <a:gdLst/>
            <a:ahLst/>
            <a:cxnLst/>
            <a:rect l="l" t="t" r="r" b="b"/>
            <a:pathLst>
              <a:path w="4711065">
                <a:moveTo>
                  <a:pt x="0" y="0"/>
                </a:moveTo>
                <a:lnTo>
                  <a:pt x="4710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4" name="object 58">
            <a:extLst>
              <a:ext uri="{FF2B5EF4-FFF2-40B4-BE49-F238E27FC236}">
                <a16:creationId xmlns:a16="http://schemas.microsoft.com/office/drawing/2014/main" id="{45114F5A-27BD-1C4E-9B5E-22CF9C9E5036}"/>
              </a:ext>
            </a:extLst>
          </p:cNvPr>
          <p:cNvSpPr txBox="1"/>
          <p:nvPr/>
        </p:nvSpPr>
        <p:spPr>
          <a:xfrm>
            <a:off x="5723022" y="1765752"/>
            <a:ext cx="174370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Selected key</a:t>
            </a:r>
            <a:r>
              <a:rPr sz="10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object 76">
            <a:extLst>
              <a:ext uri="{FF2B5EF4-FFF2-40B4-BE49-F238E27FC236}">
                <a16:creationId xmlns:a16="http://schemas.microsoft.com/office/drawing/2014/main" id="{38F6F747-4640-1942-BDBA-CCD8AFA5D2F6}"/>
              </a:ext>
            </a:extLst>
          </p:cNvPr>
          <p:cNvSpPr/>
          <p:nvPr/>
        </p:nvSpPr>
        <p:spPr>
          <a:xfrm>
            <a:off x="5737346" y="1986080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9B14CD0-65B1-4C80-972A-A622C76AE269}"/>
              </a:ext>
            </a:extLst>
          </p:cNvPr>
          <p:cNvSpPr/>
          <p:nvPr/>
        </p:nvSpPr>
        <p:spPr>
          <a:xfrm>
            <a:off x="5257800" y="26346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10C65B6-0F56-48FC-88AA-C3E0B26E9700}"/>
              </a:ext>
            </a:extLst>
          </p:cNvPr>
          <p:cNvSpPr/>
          <p:nvPr/>
        </p:nvSpPr>
        <p:spPr>
          <a:xfrm>
            <a:off x="5257800" y="31242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46F704C5-7CA4-4691-BB7A-CF0401BAD4E4}"/>
              </a:ext>
            </a:extLst>
          </p:cNvPr>
          <p:cNvSpPr/>
          <p:nvPr/>
        </p:nvSpPr>
        <p:spPr>
          <a:xfrm>
            <a:off x="5257800" y="35052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BF4F58D-0CCE-4F46-8704-D9354EB8103F}"/>
              </a:ext>
            </a:extLst>
          </p:cNvPr>
          <p:cNvSpPr/>
          <p:nvPr/>
        </p:nvSpPr>
        <p:spPr>
          <a:xfrm>
            <a:off x="5301616" y="51816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313A6C2-78CC-4F79-BC74-C42294001456}"/>
              </a:ext>
            </a:extLst>
          </p:cNvPr>
          <p:cNvSpPr/>
          <p:nvPr/>
        </p:nvSpPr>
        <p:spPr>
          <a:xfrm>
            <a:off x="5301616" y="40824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9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3A3DBB44-D496-C048-8123-08B83321AE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A1379E-7B21-EC40-A23C-64A84DB60749}"/>
              </a:ext>
            </a:extLst>
          </p:cNvPr>
          <p:cNvSpPr/>
          <p:nvPr/>
        </p:nvSpPr>
        <p:spPr>
          <a:xfrm>
            <a:off x="893215" y="1295400"/>
            <a:ext cx="97385" cy="13522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F3581-1D59-5149-9348-F50517BE2C33}"/>
              </a:ext>
            </a:extLst>
          </p:cNvPr>
          <p:cNvSpPr txBox="1"/>
          <p:nvPr/>
        </p:nvSpPr>
        <p:spPr>
          <a:xfrm>
            <a:off x="1292498" y="1823190"/>
            <a:ext cx="2286000" cy="61555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Stabilize the Macroeconomy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3FE90-BC33-C34E-AF20-3FAF88372D56}"/>
              </a:ext>
            </a:extLst>
          </p:cNvPr>
          <p:cNvSpPr txBox="1"/>
          <p:nvPr/>
        </p:nvSpPr>
        <p:spPr>
          <a:xfrm>
            <a:off x="922579" y="1730857"/>
            <a:ext cx="43794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92D05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pic>
        <p:nvPicPr>
          <p:cNvPr id="8" name="CustomIcon">
            <a:extLst>
              <a:ext uri="{FF2B5EF4-FFF2-40B4-BE49-F238E27FC236}">
                <a16:creationId xmlns:a16="http://schemas.microsoft.com/office/drawing/2014/main" id="{6F357F7C-83EB-CC41-8B23-DFB5200E4E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grayscl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10400" y="1295400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4C3A6B-ED8E-7D40-8FC4-E171ADB02B6C}"/>
              </a:ext>
            </a:extLst>
          </p:cNvPr>
          <p:cNvSpPr/>
          <p:nvPr/>
        </p:nvSpPr>
        <p:spPr>
          <a:xfrm>
            <a:off x="4353643" y="1295400"/>
            <a:ext cx="97385" cy="13522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6B575-8CCC-7149-AFA2-6D7FDADC1040}"/>
              </a:ext>
            </a:extLst>
          </p:cNvPr>
          <p:cNvSpPr txBox="1"/>
          <p:nvPr/>
        </p:nvSpPr>
        <p:spPr>
          <a:xfrm>
            <a:off x="4777557" y="1790865"/>
            <a:ext cx="2705549" cy="61555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Achieve Agriculture </a:t>
            </a:r>
          </a:p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&amp; Food 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EAA999-5380-D249-93ED-D05CC9502AC9}"/>
              </a:ext>
            </a:extLst>
          </p:cNvPr>
          <p:cNvSpPr txBox="1"/>
          <p:nvPr/>
        </p:nvSpPr>
        <p:spPr>
          <a:xfrm>
            <a:off x="4391677" y="1672087"/>
            <a:ext cx="513282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pic>
        <p:nvPicPr>
          <p:cNvPr id="13" name="CustomIcon">
            <a:extLst>
              <a:ext uri="{FF2B5EF4-FFF2-40B4-BE49-F238E27FC236}">
                <a16:creationId xmlns:a16="http://schemas.microsoft.com/office/drawing/2014/main" id="{EA8281FF-3BB0-C946-B848-96297B29CD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15600" y="1303791"/>
            <a:ext cx="533399" cy="533399"/>
          </a:xfrm>
          <a:prstGeom prst="rect">
            <a:avLst/>
          </a:prstGeom>
        </p:spPr>
      </p:pic>
      <p:pic>
        <p:nvPicPr>
          <p:cNvPr id="14" name="CustomIcon">
            <a:extLst>
              <a:ext uri="{FF2B5EF4-FFF2-40B4-BE49-F238E27FC236}">
                <a16:creationId xmlns:a16="http://schemas.microsoft.com/office/drawing/2014/main" id="{9A405BAF-D623-4F4C-A245-34FD2942BC8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01330" y="2942233"/>
            <a:ext cx="486767" cy="486767"/>
          </a:xfrm>
          <a:prstGeom prst="rect">
            <a:avLst/>
          </a:prstGeom>
        </p:spPr>
      </p:pic>
      <p:pic>
        <p:nvPicPr>
          <p:cNvPr id="15" name="CustomIcon">
            <a:extLst>
              <a:ext uri="{FF2B5EF4-FFF2-40B4-BE49-F238E27FC236}">
                <a16:creationId xmlns:a16="http://schemas.microsoft.com/office/drawing/2014/main" id="{FBA403EC-D1D0-7A45-BD8C-F6B2FFBD159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95147" y="2935257"/>
            <a:ext cx="486767" cy="486767"/>
          </a:xfrm>
          <a:prstGeom prst="rect">
            <a:avLst/>
          </a:prstGeom>
        </p:spPr>
      </p:pic>
      <p:pic>
        <p:nvPicPr>
          <p:cNvPr id="16" name="CustomIcon">
            <a:extLst>
              <a:ext uri="{FF2B5EF4-FFF2-40B4-BE49-F238E27FC236}">
                <a16:creationId xmlns:a16="http://schemas.microsoft.com/office/drawing/2014/main" id="{1A8CA985-8824-6945-AD0B-9C1FE0252CF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38432" y="2880816"/>
            <a:ext cx="486768" cy="486768"/>
          </a:xfrm>
          <a:prstGeom prst="rect">
            <a:avLst/>
          </a:prstGeom>
        </p:spPr>
      </p:pic>
      <p:pic>
        <p:nvPicPr>
          <p:cNvPr id="17" name="CustomIcon">
            <a:extLst>
              <a:ext uri="{FF2B5EF4-FFF2-40B4-BE49-F238E27FC236}">
                <a16:creationId xmlns:a16="http://schemas.microsoft.com/office/drawing/2014/main" id="{AE141506-79FF-964B-981F-A304F384C07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666160" y="4648200"/>
            <a:ext cx="486767" cy="486767"/>
          </a:xfrm>
          <a:prstGeom prst="rect">
            <a:avLst/>
          </a:prstGeom>
        </p:spPr>
      </p:pic>
      <p:pic>
        <p:nvPicPr>
          <p:cNvPr id="18" name="CustomIcon">
            <a:extLst>
              <a:ext uri="{FF2B5EF4-FFF2-40B4-BE49-F238E27FC236}">
                <a16:creationId xmlns:a16="http://schemas.microsoft.com/office/drawing/2014/main" id="{7C645CF6-0F44-E347-AD8A-C4DA7AE7DC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194647" y="4586783"/>
            <a:ext cx="486767" cy="486767"/>
          </a:xfrm>
          <a:prstGeom prst="rect">
            <a:avLst/>
          </a:prstGeom>
        </p:spPr>
      </p:pic>
      <p:pic>
        <p:nvPicPr>
          <p:cNvPr id="19" name="CustomIcon">
            <a:extLst>
              <a:ext uri="{FF2B5EF4-FFF2-40B4-BE49-F238E27FC236}">
                <a16:creationId xmlns:a16="http://schemas.microsoft.com/office/drawing/2014/main" id="{C5FB127F-D479-A54C-96A0-82DA831A065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38430" y="4548813"/>
            <a:ext cx="486769" cy="48676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CF0F5AC-0733-D84F-AE57-810F047CB68A}"/>
              </a:ext>
            </a:extLst>
          </p:cNvPr>
          <p:cNvSpPr/>
          <p:nvPr/>
        </p:nvSpPr>
        <p:spPr>
          <a:xfrm>
            <a:off x="7870279" y="1322828"/>
            <a:ext cx="97385" cy="13522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3D6EEF-BB5E-184F-A5B2-8D4143A1545F}"/>
              </a:ext>
            </a:extLst>
          </p:cNvPr>
          <p:cNvSpPr txBox="1"/>
          <p:nvPr/>
        </p:nvSpPr>
        <p:spPr>
          <a:xfrm>
            <a:off x="8300716" y="1577403"/>
            <a:ext cx="2705549" cy="8771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Ensure Energy Sufficiency in Power &amp; Petroleum Products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9E5298-672D-1B40-A289-D39706D3F486}"/>
              </a:ext>
            </a:extLst>
          </p:cNvPr>
          <p:cNvSpPr txBox="1"/>
          <p:nvPr/>
        </p:nvSpPr>
        <p:spPr>
          <a:xfrm>
            <a:off x="7889254" y="1631824"/>
            <a:ext cx="52610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485B28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F6E93B-F28C-4649-A251-D8BDA6599817}"/>
              </a:ext>
            </a:extLst>
          </p:cNvPr>
          <p:cNvSpPr/>
          <p:nvPr/>
        </p:nvSpPr>
        <p:spPr>
          <a:xfrm>
            <a:off x="904994" y="2923705"/>
            <a:ext cx="97385" cy="13522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4B8A43-304C-BB4A-AECD-8BB11829F7E7}"/>
              </a:ext>
            </a:extLst>
          </p:cNvPr>
          <p:cNvSpPr txBox="1"/>
          <p:nvPr/>
        </p:nvSpPr>
        <p:spPr>
          <a:xfrm>
            <a:off x="1413582" y="3364835"/>
            <a:ext cx="2705549" cy="8771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Improve Transportation &amp; Other Infrastructure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32431B-22CD-9243-859F-0DB75B871D51}"/>
              </a:ext>
            </a:extLst>
          </p:cNvPr>
          <p:cNvSpPr txBox="1"/>
          <p:nvPr/>
        </p:nvSpPr>
        <p:spPr>
          <a:xfrm>
            <a:off x="909984" y="3432443"/>
            <a:ext cx="553357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D9D77A-C6FA-7C48-B25D-863D62F8A8F8}"/>
              </a:ext>
            </a:extLst>
          </p:cNvPr>
          <p:cNvSpPr/>
          <p:nvPr/>
        </p:nvSpPr>
        <p:spPr>
          <a:xfrm>
            <a:off x="4343400" y="2946926"/>
            <a:ext cx="97385" cy="13522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7FFB92-FA27-8F4B-9E9C-B66C4279B7AC}"/>
              </a:ext>
            </a:extLst>
          </p:cNvPr>
          <p:cNvSpPr txBox="1"/>
          <p:nvPr/>
        </p:nvSpPr>
        <p:spPr>
          <a:xfrm>
            <a:off x="4440010" y="3432443"/>
            <a:ext cx="54374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BAE73A-C0E3-2F44-B880-423E88E99F12}"/>
              </a:ext>
            </a:extLst>
          </p:cNvPr>
          <p:cNvSpPr/>
          <p:nvPr/>
        </p:nvSpPr>
        <p:spPr>
          <a:xfrm>
            <a:off x="7885257" y="2923705"/>
            <a:ext cx="97385" cy="13522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78EA8F-DCA4-4E43-A43B-98F2741C77F1}"/>
              </a:ext>
            </a:extLst>
          </p:cNvPr>
          <p:cNvSpPr txBox="1"/>
          <p:nvPr/>
        </p:nvSpPr>
        <p:spPr>
          <a:xfrm>
            <a:off x="8364158" y="3105974"/>
            <a:ext cx="2705549" cy="113877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Improve Health. Education &amp; Productivity of Nigerians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A0C99B-9AB3-3948-9E31-7AF44BE13128}"/>
              </a:ext>
            </a:extLst>
          </p:cNvPr>
          <p:cNvSpPr txBox="1"/>
          <p:nvPr/>
        </p:nvSpPr>
        <p:spPr>
          <a:xfrm>
            <a:off x="7876430" y="3347558"/>
            <a:ext cx="53893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3052D3-CE3F-5E42-A1AA-2DAA1858198E}"/>
              </a:ext>
            </a:extLst>
          </p:cNvPr>
          <p:cNvSpPr/>
          <p:nvPr/>
        </p:nvSpPr>
        <p:spPr>
          <a:xfrm>
            <a:off x="945243" y="4584380"/>
            <a:ext cx="97385" cy="13522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C6729-C915-6846-ABE4-AF81B1180599}"/>
              </a:ext>
            </a:extLst>
          </p:cNvPr>
          <p:cNvSpPr txBox="1"/>
          <p:nvPr/>
        </p:nvSpPr>
        <p:spPr>
          <a:xfrm>
            <a:off x="1340239" y="4939851"/>
            <a:ext cx="2705549" cy="8771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Enhance Social Inclusion and Reduce Poverty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8F0656-E63E-434D-89CD-EE55B41509B0}"/>
              </a:ext>
            </a:extLst>
          </p:cNvPr>
          <p:cNvSpPr txBox="1"/>
          <p:nvPr/>
        </p:nvSpPr>
        <p:spPr>
          <a:xfrm>
            <a:off x="977843" y="4893376"/>
            <a:ext cx="49885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D27D86-6AC2-2D4A-BEAF-28AECB23456C}"/>
              </a:ext>
            </a:extLst>
          </p:cNvPr>
          <p:cNvSpPr/>
          <p:nvPr/>
        </p:nvSpPr>
        <p:spPr>
          <a:xfrm>
            <a:off x="4343400" y="4584380"/>
            <a:ext cx="97385" cy="13522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433E3-3DA9-B246-85B2-B5F36221007A}"/>
              </a:ext>
            </a:extLst>
          </p:cNvPr>
          <p:cNvSpPr txBox="1"/>
          <p:nvPr/>
        </p:nvSpPr>
        <p:spPr>
          <a:xfrm>
            <a:off x="4442826" y="4893376"/>
            <a:ext cx="54374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D3E776-AEE3-3D4A-8A0E-1C9EAD046779}"/>
              </a:ext>
            </a:extLst>
          </p:cNvPr>
          <p:cNvSpPr/>
          <p:nvPr/>
        </p:nvSpPr>
        <p:spPr>
          <a:xfrm>
            <a:off x="7848600" y="4584380"/>
            <a:ext cx="97385" cy="13522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458A89-AB1B-9D4F-98F0-FBBFDF6C45A9}"/>
              </a:ext>
            </a:extLst>
          </p:cNvPr>
          <p:cNvSpPr txBox="1"/>
          <p:nvPr/>
        </p:nvSpPr>
        <p:spPr>
          <a:xfrm>
            <a:off x="8412988" y="5004448"/>
            <a:ext cx="2705549" cy="61555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Provide  Security for All Citizens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53C01F-5E64-D542-B7F1-BE78F1E055FC}"/>
              </a:ext>
            </a:extLst>
          </p:cNvPr>
          <p:cNvSpPr txBox="1"/>
          <p:nvPr/>
        </p:nvSpPr>
        <p:spPr>
          <a:xfrm>
            <a:off x="7907134" y="4983528"/>
            <a:ext cx="53091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052760-0517-EF49-894F-65E0BFEBF444}"/>
              </a:ext>
            </a:extLst>
          </p:cNvPr>
          <p:cNvSpPr txBox="1"/>
          <p:nvPr/>
        </p:nvSpPr>
        <p:spPr>
          <a:xfrm>
            <a:off x="4876991" y="4885022"/>
            <a:ext cx="2705549" cy="61555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Fight Corruption and Improve Governance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635630-B809-0B45-8AA1-FF9EC85BE833}"/>
              </a:ext>
            </a:extLst>
          </p:cNvPr>
          <p:cNvSpPr txBox="1"/>
          <p:nvPr/>
        </p:nvSpPr>
        <p:spPr>
          <a:xfrm>
            <a:off x="4822301" y="3449452"/>
            <a:ext cx="2705549" cy="61555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Drive Industrialization</a:t>
            </a:r>
          </a:p>
          <a:p>
            <a:r>
              <a:rPr lang="en-US" sz="1700" b="1" dirty="0">
                <a:latin typeface="Poppins" pitchFamily="2" charset="77"/>
                <a:ea typeface="League Spartan" charset="0"/>
                <a:cs typeface="Poppins" pitchFamily="2" charset="77"/>
              </a:rPr>
              <a:t>Focusing on SMEs</a:t>
            </a:r>
          </a:p>
        </p:txBody>
      </p:sp>
      <p:pic>
        <p:nvPicPr>
          <p:cNvPr id="39" name="CustomIcon">
            <a:extLst>
              <a:ext uri="{FF2B5EF4-FFF2-40B4-BE49-F238E27FC236}">
                <a16:creationId xmlns:a16="http://schemas.microsoft.com/office/drawing/2014/main" id="{E77C8685-3E28-4E2C-9A58-33BF1E97C2D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94912" y="1303791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1529E363-FE26-7A4F-A7A7-2462A42F40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5"/>
            <a:ext cx="12153900" cy="68365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B006E-44A9-EE40-AE00-BF4C62EC1E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30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25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36ABD3-1CBE-CC44-BE63-8E3F8418E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2628"/>
            <a:ext cx="1218963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F6115B-1C1D-E74B-B50E-CD6ABFAD77F8}"/>
              </a:ext>
            </a:extLst>
          </p:cNvPr>
          <p:cNvSpPr/>
          <p:nvPr/>
        </p:nvSpPr>
        <p:spPr>
          <a:xfrm>
            <a:off x="3754287" y="1346855"/>
            <a:ext cx="6705600" cy="82933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Finance, Budget &amp; National Planning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052C80-0C64-EB44-AEFA-07170C41A862}"/>
              </a:ext>
            </a:extLst>
          </p:cNvPr>
          <p:cNvSpPr/>
          <p:nvPr/>
        </p:nvSpPr>
        <p:spPr>
          <a:xfrm>
            <a:off x="3744308" y="2197786"/>
            <a:ext cx="6705600" cy="559783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Foreign Affairs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347B2-0970-1747-89B5-B0680BB9B3D7}"/>
              </a:ext>
            </a:extLst>
          </p:cNvPr>
          <p:cNvSpPr/>
          <p:nvPr/>
        </p:nvSpPr>
        <p:spPr>
          <a:xfrm>
            <a:off x="3733798" y="2788150"/>
            <a:ext cx="6705600" cy="525122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Justice</a:t>
            </a:r>
          </a:p>
          <a:p>
            <a:pPr algn="ctr"/>
            <a:endParaRPr lang="x-none" dirty="0"/>
          </a:p>
        </p:txBody>
      </p:sp>
      <p:sp>
        <p:nvSpPr>
          <p:cNvPr id="28" name="Arrow: Pentagon 6">
            <a:extLst>
              <a:ext uri="{FF2B5EF4-FFF2-40B4-BE49-F238E27FC236}">
                <a16:creationId xmlns:a16="http://schemas.microsoft.com/office/drawing/2014/main" id="{B0361D94-F757-044B-B28E-53164FD7F0A8}"/>
              </a:ext>
            </a:extLst>
          </p:cNvPr>
          <p:cNvSpPr/>
          <p:nvPr/>
        </p:nvSpPr>
        <p:spPr>
          <a:xfrm>
            <a:off x="0" y="2057400"/>
            <a:ext cx="3581400" cy="247071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4CEEE-642F-E642-A2FE-6961E3A35DC6}"/>
              </a:ext>
            </a:extLst>
          </p:cNvPr>
          <p:cNvSpPr txBox="1"/>
          <p:nvPr/>
        </p:nvSpPr>
        <p:spPr>
          <a:xfrm>
            <a:off x="9296400" y="590916"/>
            <a:ext cx="2710440" cy="32316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Leading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22EE1-A360-0847-AB8E-F226A5F7C316}"/>
              </a:ext>
            </a:extLst>
          </p:cNvPr>
          <p:cNvSpPr txBox="1"/>
          <p:nvPr/>
        </p:nvSpPr>
        <p:spPr>
          <a:xfrm>
            <a:off x="9296400" y="916195"/>
            <a:ext cx="2710440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Contributing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-76200" y="2343419"/>
            <a:ext cx="2894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Priority 8: Fight Corruption &amp; Improve Governance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B004DD-AF0B-244F-9BAE-6121D8AEB8FD}"/>
              </a:ext>
            </a:extLst>
          </p:cNvPr>
          <p:cNvSpPr/>
          <p:nvPr/>
        </p:nvSpPr>
        <p:spPr>
          <a:xfrm>
            <a:off x="3733798" y="3341769"/>
            <a:ext cx="6699813" cy="525122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Office of the H</a:t>
            </a:r>
            <a:r>
              <a:rPr lang="en-GB" b="1" dirty="0">
                <a:latin typeface="Poppins" pitchFamily="2" charset="77"/>
                <a:cs typeface="Poppins" pitchFamily="2" charset="77"/>
              </a:rPr>
              <a:t>e</a:t>
            </a:r>
            <a:r>
              <a:rPr lang="x-none" b="1" dirty="0">
                <a:latin typeface="Poppins" pitchFamily="2" charset="77"/>
                <a:cs typeface="Poppins" pitchFamily="2" charset="77"/>
              </a:rPr>
              <a:t>ad of Service of the Federation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384800-4676-374F-B487-D002AB322E00}"/>
              </a:ext>
            </a:extLst>
          </p:cNvPr>
          <p:cNvSpPr/>
          <p:nvPr/>
        </p:nvSpPr>
        <p:spPr>
          <a:xfrm>
            <a:off x="3751659" y="3894802"/>
            <a:ext cx="6699813" cy="525122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Communication &amp; Digital Economy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E2FD2C-7EF8-8E47-9B99-3DF41B51CB2F}"/>
              </a:ext>
            </a:extLst>
          </p:cNvPr>
          <p:cNvSpPr/>
          <p:nvPr/>
        </p:nvSpPr>
        <p:spPr>
          <a:xfrm>
            <a:off x="3744308" y="4439680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Information &amp; Culture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9CF862-8481-D440-880F-2689C4973853}"/>
              </a:ext>
            </a:extLst>
          </p:cNvPr>
          <p:cNvSpPr/>
          <p:nvPr/>
        </p:nvSpPr>
        <p:spPr>
          <a:xfrm>
            <a:off x="3733798" y="4995961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Interior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55CB89-BA57-BD43-9011-F4E91900CA2D}"/>
              </a:ext>
            </a:extLst>
          </p:cNvPr>
          <p:cNvSpPr/>
          <p:nvPr/>
        </p:nvSpPr>
        <p:spPr>
          <a:xfrm>
            <a:off x="3733798" y="5551664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Police Affairs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2C956-EF1A-9142-82C0-311ADDA682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31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56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id="{F6682B50-961C-A347-BED6-F323979AD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3" y="-76200"/>
            <a:ext cx="1218963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BC3C2-2348-E842-9F69-8578B95B2B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9095" y="6938771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32</a:t>
            </a:fld>
            <a:endParaRPr lang="x-none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10408919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9166860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9166860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9499980" y="1052703"/>
            <a:ext cx="1929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4760" algn="l"/>
              </a:tabLst>
            </a:pPr>
            <a:r>
              <a:rPr sz="1000" b="1" spc="-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8	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9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7924800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2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924800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2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8257920" y="105270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7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6659879" y="99974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659879" y="99974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6994778" y="1061846"/>
            <a:ext cx="687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6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object 13"/>
          <p:cNvSpPr/>
          <p:nvPr/>
        </p:nvSpPr>
        <p:spPr>
          <a:xfrm>
            <a:off x="5436107" y="99060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object 14"/>
          <p:cNvSpPr/>
          <p:nvPr/>
        </p:nvSpPr>
        <p:spPr>
          <a:xfrm>
            <a:off x="5436107" y="99060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5771006" y="105270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5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object 16"/>
          <p:cNvSpPr/>
          <p:nvPr/>
        </p:nvSpPr>
        <p:spPr>
          <a:xfrm>
            <a:off x="4194048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object 17"/>
          <p:cNvSpPr/>
          <p:nvPr/>
        </p:nvSpPr>
        <p:spPr>
          <a:xfrm>
            <a:off x="4194048" y="9906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2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4526533" y="105270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4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object 19"/>
          <p:cNvSpPr/>
          <p:nvPr/>
        </p:nvSpPr>
        <p:spPr>
          <a:xfrm>
            <a:off x="2945892" y="99060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1252601" y="0"/>
                </a:moveTo>
                <a:lnTo>
                  <a:pt x="106806" y="0"/>
                </a:lnTo>
                <a:lnTo>
                  <a:pt x="0" y="341375"/>
                </a:lnTo>
                <a:lnTo>
                  <a:pt x="1359408" y="341375"/>
                </a:lnTo>
                <a:lnTo>
                  <a:pt x="12526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object 20"/>
          <p:cNvSpPr/>
          <p:nvPr/>
        </p:nvSpPr>
        <p:spPr>
          <a:xfrm>
            <a:off x="2945892" y="99060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0" y="341375"/>
                </a:moveTo>
                <a:lnTo>
                  <a:pt x="106806" y="0"/>
                </a:lnTo>
                <a:lnTo>
                  <a:pt x="1252601" y="0"/>
                </a:lnTo>
                <a:lnTo>
                  <a:pt x="1359408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object 21"/>
          <p:cNvSpPr txBox="1"/>
          <p:nvPr/>
        </p:nvSpPr>
        <p:spPr>
          <a:xfrm>
            <a:off x="3281680" y="1052703"/>
            <a:ext cx="685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3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object 22"/>
          <p:cNvSpPr/>
          <p:nvPr/>
        </p:nvSpPr>
        <p:spPr>
          <a:xfrm>
            <a:off x="1694687" y="99060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1253998" y="0"/>
                </a:moveTo>
                <a:lnTo>
                  <a:pt x="106934" y="0"/>
                </a:lnTo>
                <a:lnTo>
                  <a:pt x="0" y="341375"/>
                </a:lnTo>
                <a:lnTo>
                  <a:pt x="1360932" y="341375"/>
                </a:lnTo>
                <a:lnTo>
                  <a:pt x="12539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object 23"/>
          <p:cNvSpPr/>
          <p:nvPr/>
        </p:nvSpPr>
        <p:spPr>
          <a:xfrm>
            <a:off x="1694687" y="99060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0" y="341375"/>
                </a:moveTo>
                <a:lnTo>
                  <a:pt x="106934" y="0"/>
                </a:lnTo>
                <a:lnTo>
                  <a:pt x="1253998" y="0"/>
                </a:lnTo>
                <a:lnTo>
                  <a:pt x="1360932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2030476" y="1052703"/>
            <a:ext cx="687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10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2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object 25"/>
          <p:cNvSpPr/>
          <p:nvPr/>
        </p:nvSpPr>
        <p:spPr>
          <a:xfrm>
            <a:off x="448055" y="99060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1249806" y="0"/>
                </a:moveTo>
                <a:lnTo>
                  <a:pt x="106565" y="0"/>
                </a:lnTo>
                <a:lnTo>
                  <a:pt x="0" y="341375"/>
                </a:lnTo>
                <a:lnTo>
                  <a:pt x="1356360" y="341375"/>
                </a:lnTo>
                <a:lnTo>
                  <a:pt x="12498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object 26"/>
          <p:cNvSpPr/>
          <p:nvPr/>
        </p:nvSpPr>
        <p:spPr>
          <a:xfrm>
            <a:off x="448055" y="99060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0" y="341375"/>
                </a:moveTo>
                <a:lnTo>
                  <a:pt x="106565" y="0"/>
                </a:lnTo>
                <a:lnTo>
                  <a:pt x="1249806" y="0"/>
                </a:lnTo>
                <a:lnTo>
                  <a:pt x="1356360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object 27"/>
          <p:cNvSpPr txBox="1"/>
          <p:nvPr/>
        </p:nvSpPr>
        <p:spPr>
          <a:xfrm>
            <a:off x="781761" y="1052703"/>
            <a:ext cx="685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Priority</a:t>
            </a:r>
            <a:r>
              <a:rPr sz="1000" b="1" spc="-70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solidFill>
                  <a:srgbClr val="808080"/>
                </a:solidFill>
                <a:latin typeface="Poppins" pitchFamily="2" charset="77"/>
                <a:cs typeface="Poppins" pitchFamily="2" charset="77"/>
              </a:rPr>
              <a:t>1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object 30"/>
          <p:cNvSpPr/>
          <p:nvPr/>
        </p:nvSpPr>
        <p:spPr>
          <a:xfrm>
            <a:off x="5454903" y="2213006"/>
            <a:ext cx="0" cy="3726815"/>
          </a:xfrm>
          <a:custGeom>
            <a:avLst/>
            <a:gdLst/>
            <a:ahLst/>
            <a:cxnLst/>
            <a:rect l="l" t="t" r="r" b="b"/>
            <a:pathLst>
              <a:path h="3726815">
                <a:moveTo>
                  <a:pt x="0" y="0"/>
                </a:moveTo>
                <a:lnTo>
                  <a:pt x="0" y="372657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object 31"/>
          <p:cNvSpPr txBox="1"/>
          <p:nvPr/>
        </p:nvSpPr>
        <p:spPr>
          <a:xfrm>
            <a:off x="9735380" y="1456365"/>
            <a:ext cx="189991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Not started / </a:t>
            </a:r>
            <a:r>
              <a:rPr sz="1000" spc="-10" dirty="0">
                <a:latin typeface="Poppins" pitchFamily="2" charset="77"/>
                <a:cs typeface="Poppins" pitchFamily="2" charset="77"/>
              </a:rPr>
              <a:t>Behind</a:t>
            </a:r>
            <a:r>
              <a:rPr sz="1000" spc="-5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schedule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object 32"/>
          <p:cNvSpPr/>
          <p:nvPr/>
        </p:nvSpPr>
        <p:spPr>
          <a:xfrm>
            <a:off x="9552120" y="1471477"/>
            <a:ext cx="15430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object 33"/>
          <p:cNvSpPr txBox="1"/>
          <p:nvPr/>
        </p:nvSpPr>
        <p:spPr>
          <a:xfrm>
            <a:off x="7397668" y="1465543"/>
            <a:ext cx="152743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On track /</a:t>
            </a:r>
            <a:r>
              <a:rPr sz="1000" spc="-7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Completed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object 34"/>
          <p:cNvSpPr/>
          <p:nvPr/>
        </p:nvSpPr>
        <p:spPr>
          <a:xfrm>
            <a:off x="7214408" y="1480655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object 35"/>
          <p:cNvSpPr txBox="1"/>
          <p:nvPr/>
        </p:nvSpPr>
        <p:spPr>
          <a:xfrm>
            <a:off x="9074601" y="1456365"/>
            <a:ext cx="376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Poppins" pitchFamily="2" charset="77"/>
                <a:cs typeface="Poppins" pitchFamily="2" charset="77"/>
              </a:rPr>
              <a:t>At</a:t>
            </a:r>
            <a:r>
              <a:rPr sz="1000" spc="-90" dirty="0">
                <a:latin typeface="Poppins" pitchFamily="2" charset="77"/>
                <a:cs typeface="Poppins" pitchFamily="2" charset="77"/>
              </a:rPr>
              <a:t> </a:t>
            </a:r>
            <a:r>
              <a:rPr sz="1000" spc="-5" dirty="0">
                <a:latin typeface="Poppins" pitchFamily="2" charset="77"/>
                <a:cs typeface="Poppins" pitchFamily="2" charset="77"/>
              </a:rPr>
              <a:t>risk</a:t>
            </a:r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object 36"/>
          <p:cNvSpPr/>
          <p:nvPr/>
        </p:nvSpPr>
        <p:spPr>
          <a:xfrm>
            <a:off x="8890704" y="1471477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object 37"/>
          <p:cNvSpPr txBox="1"/>
          <p:nvPr/>
        </p:nvSpPr>
        <p:spPr>
          <a:xfrm>
            <a:off x="3504564" y="2160008"/>
            <a:ext cx="7226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latin typeface="Poppins" pitchFamily="2" charset="77"/>
                <a:cs typeface="Poppins" pitchFamily="2" charset="77"/>
              </a:rPr>
              <a:t>Q2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202</a:t>
            </a:r>
            <a:r>
              <a:rPr lang="en-US" sz="900" b="1" spc="-5" dirty="0">
                <a:latin typeface="Poppins" pitchFamily="2" charset="77"/>
                <a:cs typeface="Poppins" pitchFamily="2" charset="77"/>
              </a:rPr>
              <a:t>1</a:t>
            </a:r>
            <a:r>
              <a:rPr sz="900" b="1" spc="-80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Actuals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object 38"/>
          <p:cNvSpPr txBox="1"/>
          <p:nvPr/>
        </p:nvSpPr>
        <p:spPr>
          <a:xfrm>
            <a:off x="4580468" y="2176351"/>
            <a:ext cx="7239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2023</a:t>
            </a:r>
            <a:r>
              <a:rPr sz="900" b="1" spc="-70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Targets</a:t>
            </a:r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object 39"/>
          <p:cNvSpPr txBox="1"/>
          <p:nvPr/>
        </p:nvSpPr>
        <p:spPr>
          <a:xfrm>
            <a:off x="2500883" y="2241803"/>
            <a:ext cx="7816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</a:t>
            </a:r>
            <a:r>
              <a:rPr lang="en-US" sz="900" b="1" spc="-5" dirty="0">
                <a:latin typeface="Poppins" pitchFamily="2" charset="77"/>
                <a:cs typeface="Poppins" pitchFamily="2" charset="77"/>
              </a:rPr>
              <a:t>19 </a:t>
            </a:r>
            <a:r>
              <a:rPr lang="en-US" sz="900" b="1" spc="-65" dirty="0">
                <a:latin typeface="Poppins" pitchFamily="2" charset="77"/>
                <a:cs typeface="Poppins" pitchFamily="2" charset="77"/>
              </a:rPr>
              <a:t>Baseline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object 40"/>
          <p:cNvSpPr txBox="1"/>
          <p:nvPr/>
        </p:nvSpPr>
        <p:spPr>
          <a:xfrm>
            <a:off x="548982" y="2252248"/>
            <a:ext cx="683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Poppins" pitchFamily="2" charset="77"/>
                <a:cs typeface="Poppins" pitchFamily="2" charset="77"/>
              </a:rPr>
              <a:t>Indi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cators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object 41"/>
          <p:cNvSpPr/>
          <p:nvPr/>
        </p:nvSpPr>
        <p:spPr>
          <a:xfrm>
            <a:off x="561593" y="2463545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10">
                <a:moveTo>
                  <a:pt x="0" y="0"/>
                </a:moveTo>
                <a:lnTo>
                  <a:pt x="18196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object 42"/>
          <p:cNvSpPr/>
          <p:nvPr/>
        </p:nvSpPr>
        <p:spPr>
          <a:xfrm>
            <a:off x="2513837" y="2463545"/>
            <a:ext cx="2783205" cy="0"/>
          </a:xfrm>
          <a:custGeom>
            <a:avLst/>
            <a:gdLst/>
            <a:ahLst/>
            <a:cxnLst/>
            <a:rect l="l" t="t" r="r" b="b"/>
            <a:pathLst>
              <a:path w="2783204">
                <a:moveTo>
                  <a:pt x="0" y="0"/>
                </a:moveTo>
                <a:lnTo>
                  <a:pt x="27828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object 43"/>
          <p:cNvSpPr txBox="1"/>
          <p:nvPr/>
        </p:nvSpPr>
        <p:spPr>
          <a:xfrm>
            <a:off x="5649721" y="2147276"/>
            <a:ext cx="9842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2023</a:t>
            </a:r>
            <a:r>
              <a:rPr sz="9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object 44"/>
          <p:cNvSpPr txBox="1"/>
          <p:nvPr/>
        </p:nvSpPr>
        <p:spPr>
          <a:xfrm>
            <a:off x="8201208" y="2252189"/>
            <a:ext cx="74314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Rati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on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a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le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object 45"/>
          <p:cNvSpPr txBox="1"/>
          <p:nvPr/>
        </p:nvSpPr>
        <p:spPr>
          <a:xfrm>
            <a:off x="7431278" y="2241803"/>
            <a:ext cx="5921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Progress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object 46"/>
          <p:cNvSpPr/>
          <p:nvPr/>
        </p:nvSpPr>
        <p:spPr>
          <a:xfrm>
            <a:off x="5660898" y="2463545"/>
            <a:ext cx="5901055" cy="0"/>
          </a:xfrm>
          <a:custGeom>
            <a:avLst/>
            <a:gdLst/>
            <a:ahLst/>
            <a:cxnLst/>
            <a:rect l="l" t="t" r="r" b="b"/>
            <a:pathLst>
              <a:path w="5901055">
                <a:moveTo>
                  <a:pt x="0" y="0"/>
                </a:moveTo>
                <a:lnTo>
                  <a:pt x="59009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3" name="object 47"/>
          <p:cNvSpPr/>
          <p:nvPr/>
        </p:nvSpPr>
        <p:spPr>
          <a:xfrm>
            <a:off x="5272277" y="1791462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91059" y="0"/>
                </a:moveTo>
                <a:lnTo>
                  <a:pt x="0" y="0"/>
                </a:lnTo>
                <a:lnTo>
                  <a:pt x="87249" y="137159"/>
                </a:lnTo>
                <a:lnTo>
                  <a:pt x="0" y="274319"/>
                </a:lnTo>
                <a:lnTo>
                  <a:pt x="91059" y="274319"/>
                </a:lnTo>
                <a:lnTo>
                  <a:pt x="178308" y="137159"/>
                </a:lnTo>
                <a:lnTo>
                  <a:pt x="91059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object 48"/>
          <p:cNvSpPr/>
          <p:nvPr/>
        </p:nvSpPr>
        <p:spPr>
          <a:xfrm>
            <a:off x="5386577" y="1756410"/>
            <a:ext cx="222885" cy="344805"/>
          </a:xfrm>
          <a:custGeom>
            <a:avLst/>
            <a:gdLst/>
            <a:ahLst/>
            <a:cxnLst/>
            <a:rect l="l" t="t" r="r" b="b"/>
            <a:pathLst>
              <a:path w="222885" h="344805">
                <a:moveTo>
                  <a:pt x="113665" y="0"/>
                </a:moveTo>
                <a:lnTo>
                  <a:pt x="0" y="0"/>
                </a:lnTo>
                <a:lnTo>
                  <a:pt x="108839" y="172212"/>
                </a:lnTo>
                <a:lnTo>
                  <a:pt x="0" y="344424"/>
                </a:lnTo>
                <a:lnTo>
                  <a:pt x="113665" y="344424"/>
                </a:lnTo>
                <a:lnTo>
                  <a:pt x="222504" y="172212"/>
                </a:lnTo>
                <a:lnTo>
                  <a:pt x="113665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object 51"/>
          <p:cNvSpPr/>
          <p:nvPr/>
        </p:nvSpPr>
        <p:spPr>
          <a:xfrm>
            <a:off x="448055" y="1322831"/>
            <a:ext cx="11314430" cy="4883150"/>
          </a:xfrm>
          <a:custGeom>
            <a:avLst/>
            <a:gdLst/>
            <a:ahLst/>
            <a:cxnLst/>
            <a:rect l="l" t="t" r="r" b="b"/>
            <a:pathLst>
              <a:path w="11314430" h="4883150">
                <a:moveTo>
                  <a:pt x="0" y="4882896"/>
                </a:moveTo>
                <a:lnTo>
                  <a:pt x="11314176" y="4882896"/>
                </a:lnTo>
                <a:lnTo>
                  <a:pt x="11314176" y="0"/>
                </a:lnTo>
                <a:lnTo>
                  <a:pt x="0" y="0"/>
                </a:lnTo>
                <a:lnTo>
                  <a:pt x="0" y="4882896"/>
                </a:lnTo>
                <a:close/>
              </a:path>
            </a:pathLst>
          </a:custGeom>
          <a:ln w="19812">
            <a:solidFill>
              <a:srgbClr val="3D501F"/>
            </a:solidFill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object 56"/>
          <p:cNvSpPr/>
          <p:nvPr/>
        </p:nvSpPr>
        <p:spPr>
          <a:xfrm>
            <a:off x="11667324" y="766080"/>
            <a:ext cx="57785" cy="14604"/>
          </a:xfrm>
          <a:custGeom>
            <a:avLst/>
            <a:gdLst/>
            <a:ahLst/>
            <a:cxnLst/>
            <a:rect l="l" t="t" r="r" b="b"/>
            <a:pathLst>
              <a:path w="57784" h="14605">
                <a:moveTo>
                  <a:pt x="57405" y="14071"/>
                </a:moveTo>
                <a:lnTo>
                  <a:pt x="0" y="14071"/>
                </a:lnTo>
                <a:lnTo>
                  <a:pt x="0" y="0"/>
                </a:lnTo>
                <a:lnTo>
                  <a:pt x="57405" y="0"/>
                </a:lnTo>
                <a:lnTo>
                  <a:pt x="57405" y="14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0" name="object 62"/>
          <p:cNvSpPr txBox="1"/>
          <p:nvPr/>
        </p:nvSpPr>
        <p:spPr>
          <a:xfrm>
            <a:off x="5649721" y="2574290"/>
            <a:ext cx="154876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Establish </a:t>
            </a:r>
            <a:r>
              <a:rPr lang="en-US" sz="900" b="1" spc="-5" dirty="0">
                <a:latin typeface="Poppins" pitchFamily="2" charset="77"/>
                <a:cs typeface="Poppins" pitchFamily="2" charset="77"/>
              </a:rPr>
              <a:t>anti-corruption courts and special divisions</a:t>
            </a:r>
            <a:endParaRPr sz="9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1" name="object 77"/>
          <p:cNvSpPr/>
          <p:nvPr/>
        </p:nvSpPr>
        <p:spPr>
          <a:xfrm>
            <a:off x="5660898" y="3124200"/>
            <a:ext cx="5899785" cy="0"/>
          </a:xfrm>
          <a:custGeom>
            <a:avLst/>
            <a:gdLst/>
            <a:ahLst/>
            <a:cxnLst/>
            <a:rect l="l" t="t" r="r" b="b"/>
            <a:pathLst>
              <a:path w="5899784">
                <a:moveTo>
                  <a:pt x="0" y="0"/>
                </a:moveTo>
                <a:lnTo>
                  <a:pt x="5899404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2" name="object 78"/>
          <p:cNvSpPr/>
          <p:nvPr/>
        </p:nvSpPr>
        <p:spPr>
          <a:xfrm>
            <a:off x="5673489" y="5029200"/>
            <a:ext cx="5899785" cy="0"/>
          </a:xfrm>
          <a:custGeom>
            <a:avLst/>
            <a:gdLst/>
            <a:ahLst/>
            <a:cxnLst/>
            <a:rect l="l" t="t" r="r" b="b"/>
            <a:pathLst>
              <a:path w="5899784">
                <a:moveTo>
                  <a:pt x="0" y="0"/>
                </a:moveTo>
                <a:lnTo>
                  <a:pt x="5899404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3" name="object 79"/>
          <p:cNvSpPr/>
          <p:nvPr/>
        </p:nvSpPr>
        <p:spPr>
          <a:xfrm>
            <a:off x="5624667" y="5648953"/>
            <a:ext cx="5899785" cy="0"/>
          </a:xfrm>
          <a:custGeom>
            <a:avLst/>
            <a:gdLst/>
            <a:ahLst/>
            <a:cxnLst/>
            <a:rect l="l" t="t" r="r" b="b"/>
            <a:pathLst>
              <a:path w="5899784">
                <a:moveTo>
                  <a:pt x="0" y="0"/>
                </a:moveTo>
                <a:lnTo>
                  <a:pt x="5899404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4" name="object 80"/>
          <p:cNvSpPr/>
          <p:nvPr/>
        </p:nvSpPr>
        <p:spPr>
          <a:xfrm>
            <a:off x="5660898" y="4038600"/>
            <a:ext cx="5899785" cy="0"/>
          </a:xfrm>
          <a:custGeom>
            <a:avLst/>
            <a:gdLst/>
            <a:ahLst/>
            <a:cxnLst/>
            <a:rect l="l" t="t" r="r" b="b"/>
            <a:pathLst>
              <a:path w="5899784">
                <a:moveTo>
                  <a:pt x="0" y="0"/>
                </a:moveTo>
                <a:lnTo>
                  <a:pt x="5899404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5" name="object 81"/>
          <p:cNvSpPr txBox="1"/>
          <p:nvPr/>
        </p:nvSpPr>
        <p:spPr>
          <a:xfrm>
            <a:off x="3504564" y="3179206"/>
            <a:ext cx="8045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97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6" name="object 82"/>
          <p:cNvSpPr txBox="1"/>
          <p:nvPr/>
        </p:nvSpPr>
        <p:spPr>
          <a:xfrm>
            <a:off x="4640452" y="3170355"/>
            <a:ext cx="8045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272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object 83"/>
          <p:cNvSpPr txBox="1"/>
          <p:nvPr/>
        </p:nvSpPr>
        <p:spPr>
          <a:xfrm>
            <a:off x="2500883" y="3179206"/>
            <a:ext cx="7131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17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object 84"/>
          <p:cNvSpPr txBox="1"/>
          <p:nvPr/>
        </p:nvSpPr>
        <p:spPr>
          <a:xfrm>
            <a:off x="523704" y="3163918"/>
            <a:ext cx="16262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latin typeface="Poppins" pitchFamily="2" charset="77"/>
                <a:cs typeface="Poppins" pitchFamily="2" charset="77"/>
              </a:rPr>
              <a:t>Number of Disposed Assets</a:t>
            </a:r>
            <a:endParaRPr sz="9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9" name="object 85"/>
          <p:cNvSpPr txBox="1"/>
          <p:nvPr/>
        </p:nvSpPr>
        <p:spPr>
          <a:xfrm>
            <a:off x="3510468" y="4685645"/>
            <a:ext cx="571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5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0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3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0" name="object 86"/>
          <p:cNvSpPr txBox="1"/>
          <p:nvPr/>
        </p:nvSpPr>
        <p:spPr>
          <a:xfrm>
            <a:off x="4630987" y="4692787"/>
            <a:ext cx="3200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N/A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1" name="object 87"/>
          <p:cNvSpPr txBox="1"/>
          <p:nvPr/>
        </p:nvSpPr>
        <p:spPr>
          <a:xfrm>
            <a:off x="2488598" y="4681383"/>
            <a:ext cx="25590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450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2" name="object 88"/>
          <p:cNvSpPr txBox="1"/>
          <p:nvPr/>
        </p:nvSpPr>
        <p:spPr>
          <a:xfrm>
            <a:off x="539519" y="4654235"/>
            <a:ext cx="15379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latin typeface="Poppins" pitchFamily="2" charset="77"/>
                <a:cs typeface="Poppins" pitchFamily="2" charset="77"/>
              </a:rPr>
              <a:t>Number of Leadership Positions secured in UN, AU, ECOWAS and other major bodies</a:t>
            </a:r>
            <a:endParaRPr sz="9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3" name="object 89"/>
          <p:cNvSpPr txBox="1"/>
          <p:nvPr/>
        </p:nvSpPr>
        <p:spPr>
          <a:xfrm>
            <a:off x="3490782" y="3627504"/>
            <a:ext cx="9404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7475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latin typeface="Poppins" pitchFamily="2" charset="77"/>
                <a:cs typeface="Poppins" pitchFamily="2" charset="77"/>
              </a:rPr>
              <a:t>N/A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4" name="object 90"/>
          <p:cNvSpPr txBox="1"/>
          <p:nvPr/>
        </p:nvSpPr>
        <p:spPr>
          <a:xfrm>
            <a:off x="530910" y="3645380"/>
            <a:ext cx="15894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Poppins" pitchFamily="2" charset="77"/>
                <a:cs typeface="Poppins" pitchFamily="2" charset="77"/>
              </a:rPr>
              <a:t>Number of Presidential Cohort Trained</a:t>
            </a:r>
            <a:endParaRPr sz="9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5" name="object 91"/>
          <p:cNvSpPr txBox="1"/>
          <p:nvPr/>
        </p:nvSpPr>
        <p:spPr>
          <a:xfrm>
            <a:off x="3540429" y="4159110"/>
            <a:ext cx="2551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Poppins" pitchFamily="2" charset="77"/>
                <a:cs typeface="Poppins" pitchFamily="2" charset="77"/>
              </a:rPr>
              <a:t>50%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object 92"/>
          <p:cNvSpPr txBox="1"/>
          <p:nvPr/>
        </p:nvSpPr>
        <p:spPr>
          <a:xfrm>
            <a:off x="4640452" y="4159110"/>
            <a:ext cx="33135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100%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7" name="object 93"/>
          <p:cNvSpPr txBox="1"/>
          <p:nvPr/>
        </p:nvSpPr>
        <p:spPr>
          <a:xfrm>
            <a:off x="2420700" y="4159110"/>
            <a:ext cx="3511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25%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8" name="object 94"/>
          <p:cNvSpPr txBox="1"/>
          <p:nvPr/>
        </p:nvSpPr>
        <p:spPr>
          <a:xfrm>
            <a:off x="530910" y="4143678"/>
            <a:ext cx="160210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Poppins" pitchFamily="2" charset="77"/>
                <a:cs typeface="Poppins" pitchFamily="2" charset="77"/>
              </a:rPr>
              <a:t>% of Digitization on Existing Government Records</a:t>
            </a:r>
            <a:endParaRPr sz="9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9" name="object 95"/>
          <p:cNvSpPr/>
          <p:nvPr/>
        </p:nvSpPr>
        <p:spPr>
          <a:xfrm>
            <a:off x="543305" y="3124200"/>
            <a:ext cx="4759960" cy="0"/>
          </a:xfrm>
          <a:custGeom>
            <a:avLst/>
            <a:gdLst/>
            <a:ahLst/>
            <a:cxnLst/>
            <a:rect l="l" t="t" r="r" b="b"/>
            <a:pathLst>
              <a:path w="4759960">
                <a:moveTo>
                  <a:pt x="0" y="0"/>
                </a:moveTo>
                <a:lnTo>
                  <a:pt x="475945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0" name="object 96"/>
          <p:cNvSpPr/>
          <p:nvPr/>
        </p:nvSpPr>
        <p:spPr>
          <a:xfrm>
            <a:off x="544408" y="4054778"/>
            <a:ext cx="4759960" cy="0"/>
          </a:xfrm>
          <a:custGeom>
            <a:avLst/>
            <a:gdLst/>
            <a:ahLst/>
            <a:cxnLst/>
            <a:rect l="l" t="t" r="r" b="b"/>
            <a:pathLst>
              <a:path w="4759960">
                <a:moveTo>
                  <a:pt x="0" y="0"/>
                </a:moveTo>
                <a:lnTo>
                  <a:pt x="475945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1" name="object 97"/>
          <p:cNvSpPr/>
          <p:nvPr/>
        </p:nvSpPr>
        <p:spPr>
          <a:xfrm>
            <a:off x="543305" y="3551106"/>
            <a:ext cx="4759960" cy="0"/>
          </a:xfrm>
          <a:custGeom>
            <a:avLst/>
            <a:gdLst/>
            <a:ahLst/>
            <a:cxnLst/>
            <a:rect l="l" t="t" r="r" b="b"/>
            <a:pathLst>
              <a:path w="4759960">
                <a:moveTo>
                  <a:pt x="0" y="0"/>
                </a:moveTo>
                <a:lnTo>
                  <a:pt x="475945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2" name="object 98"/>
          <p:cNvSpPr/>
          <p:nvPr/>
        </p:nvSpPr>
        <p:spPr>
          <a:xfrm>
            <a:off x="544408" y="4572000"/>
            <a:ext cx="4759960" cy="0"/>
          </a:xfrm>
          <a:custGeom>
            <a:avLst/>
            <a:gdLst/>
            <a:ahLst/>
            <a:cxnLst/>
            <a:rect l="l" t="t" r="r" b="b"/>
            <a:pathLst>
              <a:path w="4759960">
                <a:moveTo>
                  <a:pt x="0" y="0"/>
                </a:moveTo>
                <a:lnTo>
                  <a:pt x="4759452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3" name="object 99"/>
          <p:cNvSpPr txBox="1"/>
          <p:nvPr/>
        </p:nvSpPr>
        <p:spPr>
          <a:xfrm>
            <a:off x="3504564" y="2575813"/>
            <a:ext cx="5429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600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4" name="object 100"/>
          <p:cNvSpPr txBox="1"/>
          <p:nvPr/>
        </p:nvSpPr>
        <p:spPr>
          <a:xfrm>
            <a:off x="4640452" y="2566962"/>
            <a:ext cx="5429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1,706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5" name="object 101"/>
          <p:cNvSpPr txBox="1"/>
          <p:nvPr/>
        </p:nvSpPr>
        <p:spPr>
          <a:xfrm>
            <a:off x="2500883" y="2575813"/>
            <a:ext cx="6137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256	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6" name="object 102"/>
          <p:cNvSpPr txBox="1"/>
          <p:nvPr/>
        </p:nvSpPr>
        <p:spPr>
          <a:xfrm>
            <a:off x="530910" y="2578226"/>
            <a:ext cx="18505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Poppins" pitchFamily="2" charset="77"/>
                <a:cs typeface="Poppins" pitchFamily="2" charset="77"/>
              </a:rPr>
              <a:t>Number of criminal cases concluded</a:t>
            </a:r>
            <a:r>
              <a:rPr sz="900" b="1" dirty="0"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97" name="object 89">
            <a:extLst>
              <a:ext uri="{FF2B5EF4-FFF2-40B4-BE49-F238E27FC236}">
                <a16:creationId xmlns:a16="http://schemas.microsoft.com/office/drawing/2014/main" id="{C7204EDD-AEAC-472E-AAE5-17E20A6495AC}"/>
              </a:ext>
            </a:extLst>
          </p:cNvPr>
          <p:cNvSpPr txBox="1"/>
          <p:nvPr/>
        </p:nvSpPr>
        <p:spPr>
          <a:xfrm>
            <a:off x="2443090" y="3638282"/>
            <a:ext cx="9404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7475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latin typeface="Poppins" pitchFamily="2" charset="77"/>
                <a:cs typeface="Poppins" pitchFamily="2" charset="77"/>
              </a:rPr>
              <a:t>N/A	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8" name="object 89">
            <a:extLst>
              <a:ext uri="{FF2B5EF4-FFF2-40B4-BE49-F238E27FC236}">
                <a16:creationId xmlns:a16="http://schemas.microsoft.com/office/drawing/2014/main" id="{D6BB4A6C-D9D3-43DE-AAA0-342039104422}"/>
              </a:ext>
            </a:extLst>
          </p:cNvPr>
          <p:cNvSpPr txBox="1"/>
          <p:nvPr/>
        </p:nvSpPr>
        <p:spPr>
          <a:xfrm>
            <a:off x="4662616" y="3639859"/>
            <a:ext cx="9404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7475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latin typeface="Poppins" pitchFamily="2" charset="77"/>
                <a:cs typeface="Poppins" pitchFamily="2" charset="77"/>
              </a:rPr>
              <a:t>300	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9" name="object 76">
            <a:extLst>
              <a:ext uri="{FF2B5EF4-FFF2-40B4-BE49-F238E27FC236}">
                <a16:creationId xmlns:a16="http://schemas.microsoft.com/office/drawing/2014/main" id="{DD95C80D-E4E1-4CE9-88FF-5A20514C0ED6}"/>
              </a:ext>
            </a:extLst>
          </p:cNvPr>
          <p:cNvSpPr/>
          <p:nvPr/>
        </p:nvSpPr>
        <p:spPr>
          <a:xfrm>
            <a:off x="7681847" y="2541604"/>
            <a:ext cx="254635" cy="256540"/>
          </a:xfrm>
          <a:custGeom>
            <a:avLst/>
            <a:gdLst/>
            <a:ahLst/>
            <a:cxnLst/>
            <a:rect l="l" t="t" r="r" b="b"/>
            <a:pathLst>
              <a:path w="254634" h="256539">
                <a:moveTo>
                  <a:pt x="127253" y="0"/>
                </a:moveTo>
                <a:lnTo>
                  <a:pt x="77741" y="10054"/>
                </a:lnTo>
                <a:lnTo>
                  <a:pt x="37290" y="37480"/>
                </a:lnTo>
                <a:lnTo>
                  <a:pt x="10007" y="78170"/>
                </a:lnTo>
                <a:lnTo>
                  <a:pt x="0" y="128015"/>
                </a:lnTo>
                <a:lnTo>
                  <a:pt x="10007" y="177861"/>
                </a:lnTo>
                <a:lnTo>
                  <a:pt x="37290" y="218551"/>
                </a:lnTo>
                <a:lnTo>
                  <a:pt x="77741" y="245977"/>
                </a:lnTo>
                <a:lnTo>
                  <a:pt x="127253" y="256031"/>
                </a:lnTo>
                <a:lnTo>
                  <a:pt x="176766" y="245977"/>
                </a:lnTo>
                <a:lnTo>
                  <a:pt x="217217" y="218551"/>
                </a:lnTo>
                <a:lnTo>
                  <a:pt x="244500" y="177861"/>
                </a:lnTo>
                <a:lnTo>
                  <a:pt x="254507" y="128015"/>
                </a:lnTo>
                <a:lnTo>
                  <a:pt x="244500" y="78170"/>
                </a:lnTo>
                <a:lnTo>
                  <a:pt x="217217" y="37480"/>
                </a:lnTo>
                <a:lnTo>
                  <a:pt x="176766" y="10054"/>
                </a:lnTo>
                <a:lnTo>
                  <a:pt x="12725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0" name="object 71">
            <a:extLst>
              <a:ext uri="{FF2B5EF4-FFF2-40B4-BE49-F238E27FC236}">
                <a16:creationId xmlns:a16="http://schemas.microsoft.com/office/drawing/2014/main" id="{B86CE7D8-C65A-4008-8DDC-CFCC3AE91591}"/>
              </a:ext>
            </a:extLst>
          </p:cNvPr>
          <p:cNvSpPr txBox="1"/>
          <p:nvPr/>
        </p:nvSpPr>
        <p:spPr>
          <a:xfrm>
            <a:off x="8173914" y="2481178"/>
            <a:ext cx="34613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This deliverable is on track, </a:t>
            </a:r>
            <a:r>
              <a:rPr lang="en-US" sz="900" spc="-5">
                <a:latin typeface="Poppins" pitchFamily="2" charset="77"/>
                <a:cs typeface="Poppins" pitchFamily="2" charset="77"/>
              </a:rPr>
              <a:t>but full </a:t>
            </a:r>
            <a:r>
              <a:rPr lang="en-US" sz="900" spc="-5" dirty="0">
                <a:latin typeface="Poppins" pitchFamily="2" charset="77"/>
                <a:cs typeface="Poppins" pitchFamily="2" charset="77"/>
              </a:rPr>
              <a:t>achievement is dependent on the alteration of the constitution by the National Assembly to allow for the establishment of special courts and divisions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E80A8F5-BF8C-9A47-90FF-788638A62615}"/>
              </a:ext>
            </a:extLst>
          </p:cNvPr>
          <p:cNvSpPr txBox="1"/>
          <p:nvPr/>
        </p:nvSpPr>
        <p:spPr>
          <a:xfrm>
            <a:off x="228600" y="533400"/>
            <a:ext cx="55867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Priority 8: Outcomes – Scorecard</a:t>
            </a:r>
          </a:p>
        </p:txBody>
      </p:sp>
      <p:sp>
        <p:nvSpPr>
          <p:cNvPr id="105" name="object 69">
            <a:extLst>
              <a:ext uri="{FF2B5EF4-FFF2-40B4-BE49-F238E27FC236}">
                <a16:creationId xmlns:a16="http://schemas.microsoft.com/office/drawing/2014/main" id="{E4D5B272-ACEE-B54A-A6C2-3AE843189C08}"/>
              </a:ext>
            </a:extLst>
          </p:cNvPr>
          <p:cNvSpPr txBox="1"/>
          <p:nvPr/>
        </p:nvSpPr>
        <p:spPr>
          <a:xfrm>
            <a:off x="8220875" y="4070744"/>
            <a:ext cx="33343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00" dirty="0">
                <a:latin typeface="Poppins" pitchFamily="2" charset="77"/>
                <a:cs typeface="Poppins" pitchFamily="2" charset="77"/>
              </a:rPr>
              <a:t>Efforts are ongoing towards achieving the deliverable. However, the lack of synergy between the investigating and prosecuting Agencies to achieve speedy dispensation of justice. 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6" name="object 70">
            <a:extLst>
              <a:ext uri="{FF2B5EF4-FFF2-40B4-BE49-F238E27FC236}">
                <a16:creationId xmlns:a16="http://schemas.microsoft.com/office/drawing/2014/main" id="{61DC4E11-61EA-B64A-960F-139B3ECB8E9D}"/>
              </a:ext>
            </a:extLst>
          </p:cNvPr>
          <p:cNvSpPr txBox="1"/>
          <p:nvPr/>
        </p:nvSpPr>
        <p:spPr>
          <a:xfrm>
            <a:off x="5607810" y="3124200"/>
            <a:ext cx="178498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00" dirty="0">
                <a:latin typeface="Poppins" pitchFamily="2" charset="77"/>
                <a:cs typeface="Poppins" pitchFamily="2" charset="77"/>
              </a:rPr>
              <a:t>Collaborate with the </a:t>
            </a:r>
            <a:r>
              <a:rPr lang="en-GB" sz="900" b="1" dirty="0">
                <a:latin typeface="Poppins" pitchFamily="2" charset="77"/>
                <a:cs typeface="Poppins" pitchFamily="2" charset="77"/>
              </a:rPr>
              <a:t>Presidential Committee on Asset Recovery (PCAR) </a:t>
            </a:r>
            <a:r>
              <a:rPr lang="en-GB" sz="900" dirty="0">
                <a:latin typeface="Poppins" pitchFamily="2" charset="77"/>
                <a:cs typeface="Poppins" pitchFamily="2" charset="77"/>
              </a:rPr>
              <a:t>to build better coordination of the anti-corruption effort and disposal of recovered assets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object 71">
            <a:extLst>
              <a:ext uri="{FF2B5EF4-FFF2-40B4-BE49-F238E27FC236}">
                <a16:creationId xmlns:a16="http://schemas.microsoft.com/office/drawing/2014/main" id="{9FDC0B6C-B21E-3F4A-9D3E-5BC603FDCD20}"/>
              </a:ext>
            </a:extLst>
          </p:cNvPr>
          <p:cNvSpPr txBox="1"/>
          <p:nvPr/>
        </p:nvSpPr>
        <p:spPr>
          <a:xfrm>
            <a:off x="8197215" y="3166978"/>
            <a:ext cx="34613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00" dirty="0">
                <a:latin typeface="Poppins" pitchFamily="2" charset="77"/>
                <a:cs typeface="Poppins" pitchFamily="2" charset="77"/>
              </a:rPr>
              <a:t>Efforts are on track but the lack of synergy between the various Agencies responsible for Assets Recovery and some cases lack of data on recovered assets is hampering progress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object 73">
            <a:extLst>
              <a:ext uri="{FF2B5EF4-FFF2-40B4-BE49-F238E27FC236}">
                <a16:creationId xmlns:a16="http://schemas.microsoft.com/office/drawing/2014/main" id="{BD0575D5-8AD4-4147-AC6E-9C21A8FC6187}"/>
              </a:ext>
            </a:extLst>
          </p:cNvPr>
          <p:cNvSpPr txBox="1"/>
          <p:nvPr/>
        </p:nvSpPr>
        <p:spPr>
          <a:xfrm>
            <a:off x="8205787" y="5083320"/>
            <a:ext cx="34442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Nigerians are gaining leadership positions across bilateral and multilateral institutions 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object 74">
            <a:extLst>
              <a:ext uri="{FF2B5EF4-FFF2-40B4-BE49-F238E27FC236}">
                <a16:creationId xmlns:a16="http://schemas.microsoft.com/office/drawing/2014/main" id="{D7776C42-2CF4-1E4D-8161-4666BBC26959}"/>
              </a:ext>
            </a:extLst>
          </p:cNvPr>
          <p:cNvSpPr txBox="1"/>
          <p:nvPr/>
        </p:nvSpPr>
        <p:spPr>
          <a:xfrm>
            <a:off x="5616624" y="5715000"/>
            <a:ext cx="175133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Poppins" pitchFamily="2" charset="77"/>
                <a:cs typeface="Poppins" pitchFamily="2" charset="77"/>
              </a:rPr>
              <a:t>Digitiz</a:t>
            </a:r>
            <a:r>
              <a:rPr lang="en-US" sz="900" b="1" spc="-5" dirty="0">
                <a:latin typeface="Poppins" pitchFamily="2" charset="77"/>
                <a:cs typeface="Poppins" pitchFamily="2" charset="77"/>
              </a:rPr>
              <a:t>ed</a:t>
            </a:r>
            <a:r>
              <a:rPr sz="900" b="1" spc="-5" dirty="0">
                <a:latin typeface="Poppins" pitchFamily="2" charset="77"/>
                <a:cs typeface="Poppins" pitchFamily="2" charset="77"/>
              </a:rPr>
              <a:t>  Government Correspondence and  Records</a:t>
            </a:r>
            <a:r>
              <a:rPr sz="900" b="1" spc="-60" dirty="0">
                <a:latin typeface="Poppins" pitchFamily="2" charset="77"/>
                <a:cs typeface="Poppins" pitchFamily="2" charset="77"/>
              </a:rPr>
              <a:t> </a:t>
            </a:r>
            <a:r>
              <a:rPr sz="900" spc="-5" dirty="0">
                <a:latin typeface="Poppins" pitchFamily="2" charset="77"/>
                <a:cs typeface="Poppins" pitchFamily="2" charset="77"/>
              </a:rPr>
              <a:t>(OHCSF)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object 75">
            <a:extLst>
              <a:ext uri="{FF2B5EF4-FFF2-40B4-BE49-F238E27FC236}">
                <a16:creationId xmlns:a16="http://schemas.microsoft.com/office/drawing/2014/main" id="{3ADA228C-366E-4348-8B35-8ACE09470875}"/>
              </a:ext>
            </a:extLst>
          </p:cNvPr>
          <p:cNvSpPr txBox="1"/>
          <p:nvPr/>
        </p:nvSpPr>
        <p:spPr>
          <a:xfrm>
            <a:off x="8187347" y="5723535"/>
            <a:ext cx="34905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latin typeface="Poppins" pitchFamily="2" charset="77"/>
                <a:cs typeface="Poppins" pitchFamily="2" charset="77"/>
              </a:rPr>
              <a:t>Only HR records at the OHCSF have so far been digitized. 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1" name="object 76">
            <a:extLst>
              <a:ext uri="{FF2B5EF4-FFF2-40B4-BE49-F238E27FC236}">
                <a16:creationId xmlns:a16="http://schemas.microsoft.com/office/drawing/2014/main" id="{A3618A61-7BF0-D347-84B7-303EBF2943EA}"/>
              </a:ext>
            </a:extLst>
          </p:cNvPr>
          <p:cNvSpPr/>
          <p:nvPr/>
        </p:nvSpPr>
        <p:spPr>
          <a:xfrm>
            <a:off x="7681848" y="5799197"/>
            <a:ext cx="254635" cy="256540"/>
          </a:xfrm>
          <a:custGeom>
            <a:avLst/>
            <a:gdLst/>
            <a:ahLst/>
            <a:cxnLst/>
            <a:rect l="l" t="t" r="r" b="b"/>
            <a:pathLst>
              <a:path w="254634" h="256539">
                <a:moveTo>
                  <a:pt x="127253" y="0"/>
                </a:moveTo>
                <a:lnTo>
                  <a:pt x="77741" y="10054"/>
                </a:lnTo>
                <a:lnTo>
                  <a:pt x="37290" y="37480"/>
                </a:lnTo>
                <a:lnTo>
                  <a:pt x="10007" y="78170"/>
                </a:lnTo>
                <a:lnTo>
                  <a:pt x="0" y="128015"/>
                </a:lnTo>
                <a:lnTo>
                  <a:pt x="10007" y="177861"/>
                </a:lnTo>
                <a:lnTo>
                  <a:pt x="37290" y="218551"/>
                </a:lnTo>
                <a:lnTo>
                  <a:pt x="77741" y="245977"/>
                </a:lnTo>
                <a:lnTo>
                  <a:pt x="127253" y="256031"/>
                </a:lnTo>
                <a:lnTo>
                  <a:pt x="176766" y="245977"/>
                </a:lnTo>
                <a:lnTo>
                  <a:pt x="217217" y="218551"/>
                </a:lnTo>
                <a:lnTo>
                  <a:pt x="244500" y="177861"/>
                </a:lnTo>
                <a:lnTo>
                  <a:pt x="254507" y="128015"/>
                </a:lnTo>
                <a:lnTo>
                  <a:pt x="244500" y="78170"/>
                </a:lnTo>
                <a:lnTo>
                  <a:pt x="217217" y="37480"/>
                </a:lnTo>
                <a:lnTo>
                  <a:pt x="176766" y="10054"/>
                </a:lnTo>
                <a:lnTo>
                  <a:pt x="12725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2" name="object 90">
            <a:extLst>
              <a:ext uri="{FF2B5EF4-FFF2-40B4-BE49-F238E27FC236}">
                <a16:creationId xmlns:a16="http://schemas.microsoft.com/office/drawing/2014/main" id="{0F11076B-CF86-8345-BAB4-A973DEFE9FF9}"/>
              </a:ext>
            </a:extLst>
          </p:cNvPr>
          <p:cNvSpPr txBox="1"/>
          <p:nvPr/>
        </p:nvSpPr>
        <p:spPr>
          <a:xfrm>
            <a:off x="5649595" y="4046880"/>
            <a:ext cx="1589405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Poppins" pitchFamily="2" charset="77"/>
                <a:cs typeface="Poppins" pitchFamily="2" charset="77"/>
              </a:rPr>
              <a:t>Coordinate all prosecuting agencies</a:t>
            </a:r>
            <a:r>
              <a:rPr lang="en-GB" sz="900" dirty="0">
                <a:latin typeface="Poppins" pitchFamily="2" charset="77"/>
                <a:cs typeface="Poppins" pitchFamily="2" charset="77"/>
              </a:rPr>
              <a:t> to streamline efforts, standardise practices, as well as improve speed and efficiency in the criminal trial process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3" name="object 94">
            <a:extLst>
              <a:ext uri="{FF2B5EF4-FFF2-40B4-BE49-F238E27FC236}">
                <a16:creationId xmlns:a16="http://schemas.microsoft.com/office/drawing/2014/main" id="{B311442C-4A2E-FE45-AC14-892CE279F73B}"/>
              </a:ext>
            </a:extLst>
          </p:cNvPr>
          <p:cNvSpPr txBox="1"/>
          <p:nvPr/>
        </p:nvSpPr>
        <p:spPr>
          <a:xfrm>
            <a:off x="5624667" y="5076459"/>
            <a:ext cx="18031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Poppins" pitchFamily="2" charset="77"/>
                <a:cs typeface="Poppins" pitchFamily="2" charset="77"/>
              </a:rPr>
              <a:t>Secure leadership positions for Nigerians in the UN, AU, ECOWAS </a:t>
            </a:r>
            <a:r>
              <a:rPr lang="en-GB" sz="900" dirty="0">
                <a:latin typeface="Poppins" pitchFamily="2" charset="77"/>
                <a:cs typeface="Poppins" pitchFamily="2" charset="77"/>
              </a:rPr>
              <a:t>and other major international bodies</a:t>
            </a:r>
            <a:endParaRPr sz="9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639C68C1-CC0D-454F-B435-B8E3149F265D}"/>
              </a:ext>
            </a:extLst>
          </p:cNvPr>
          <p:cNvSpPr/>
          <p:nvPr/>
        </p:nvSpPr>
        <p:spPr>
          <a:xfrm>
            <a:off x="7664703" y="3330529"/>
            <a:ext cx="271780" cy="268605"/>
          </a:xfrm>
          <a:custGeom>
            <a:avLst/>
            <a:gdLst/>
            <a:ahLst/>
            <a:cxnLst/>
            <a:rect l="l" t="t" r="r" b="b"/>
            <a:pathLst>
              <a:path w="271779" h="268604">
                <a:moveTo>
                  <a:pt x="135636" y="0"/>
                </a:moveTo>
                <a:lnTo>
                  <a:pt x="92756" y="6839"/>
                </a:lnTo>
                <a:lnTo>
                  <a:pt x="55522" y="25883"/>
                </a:lnTo>
                <a:lnTo>
                  <a:pt x="26164" y="54918"/>
                </a:lnTo>
                <a:lnTo>
                  <a:pt x="6912" y="91732"/>
                </a:lnTo>
                <a:lnTo>
                  <a:pt x="0" y="134112"/>
                </a:lnTo>
                <a:lnTo>
                  <a:pt x="6912" y="176491"/>
                </a:lnTo>
                <a:lnTo>
                  <a:pt x="26164" y="213305"/>
                </a:lnTo>
                <a:lnTo>
                  <a:pt x="55522" y="242340"/>
                </a:lnTo>
                <a:lnTo>
                  <a:pt x="92756" y="261384"/>
                </a:lnTo>
                <a:lnTo>
                  <a:pt x="135636" y="268224"/>
                </a:lnTo>
                <a:lnTo>
                  <a:pt x="178515" y="261384"/>
                </a:lnTo>
                <a:lnTo>
                  <a:pt x="215749" y="242340"/>
                </a:lnTo>
                <a:lnTo>
                  <a:pt x="245107" y="213305"/>
                </a:lnTo>
                <a:lnTo>
                  <a:pt x="264359" y="176491"/>
                </a:lnTo>
                <a:lnTo>
                  <a:pt x="271272" y="134112"/>
                </a:lnTo>
                <a:lnTo>
                  <a:pt x="264359" y="91732"/>
                </a:lnTo>
                <a:lnTo>
                  <a:pt x="245107" y="54918"/>
                </a:lnTo>
                <a:lnTo>
                  <a:pt x="215749" y="25883"/>
                </a:lnTo>
                <a:lnTo>
                  <a:pt x="178515" y="6839"/>
                </a:lnTo>
                <a:lnTo>
                  <a:pt x="1356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5" name="object 65">
            <a:extLst>
              <a:ext uri="{FF2B5EF4-FFF2-40B4-BE49-F238E27FC236}">
                <a16:creationId xmlns:a16="http://schemas.microsoft.com/office/drawing/2014/main" id="{F2C4344B-0FF1-5442-9F24-BF60871428D7}"/>
              </a:ext>
            </a:extLst>
          </p:cNvPr>
          <p:cNvSpPr/>
          <p:nvPr/>
        </p:nvSpPr>
        <p:spPr>
          <a:xfrm>
            <a:off x="7659247" y="4132874"/>
            <a:ext cx="271780" cy="268605"/>
          </a:xfrm>
          <a:custGeom>
            <a:avLst/>
            <a:gdLst/>
            <a:ahLst/>
            <a:cxnLst/>
            <a:rect l="l" t="t" r="r" b="b"/>
            <a:pathLst>
              <a:path w="271779" h="268604">
                <a:moveTo>
                  <a:pt x="135636" y="0"/>
                </a:moveTo>
                <a:lnTo>
                  <a:pt x="92756" y="6839"/>
                </a:lnTo>
                <a:lnTo>
                  <a:pt x="55522" y="25883"/>
                </a:lnTo>
                <a:lnTo>
                  <a:pt x="26164" y="54918"/>
                </a:lnTo>
                <a:lnTo>
                  <a:pt x="6912" y="91732"/>
                </a:lnTo>
                <a:lnTo>
                  <a:pt x="0" y="134112"/>
                </a:lnTo>
                <a:lnTo>
                  <a:pt x="6912" y="176491"/>
                </a:lnTo>
                <a:lnTo>
                  <a:pt x="26164" y="213305"/>
                </a:lnTo>
                <a:lnTo>
                  <a:pt x="55522" y="242340"/>
                </a:lnTo>
                <a:lnTo>
                  <a:pt x="92756" y="261384"/>
                </a:lnTo>
                <a:lnTo>
                  <a:pt x="135636" y="268224"/>
                </a:lnTo>
                <a:lnTo>
                  <a:pt x="178515" y="261384"/>
                </a:lnTo>
                <a:lnTo>
                  <a:pt x="215749" y="242340"/>
                </a:lnTo>
                <a:lnTo>
                  <a:pt x="245107" y="213305"/>
                </a:lnTo>
                <a:lnTo>
                  <a:pt x="264359" y="176491"/>
                </a:lnTo>
                <a:lnTo>
                  <a:pt x="271272" y="134112"/>
                </a:lnTo>
                <a:lnTo>
                  <a:pt x="264359" y="91732"/>
                </a:lnTo>
                <a:lnTo>
                  <a:pt x="245107" y="54918"/>
                </a:lnTo>
                <a:lnTo>
                  <a:pt x="215749" y="25883"/>
                </a:lnTo>
                <a:lnTo>
                  <a:pt x="178515" y="6839"/>
                </a:lnTo>
                <a:lnTo>
                  <a:pt x="1356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lang="en-US"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6" name="object 65">
            <a:extLst>
              <a:ext uri="{FF2B5EF4-FFF2-40B4-BE49-F238E27FC236}">
                <a16:creationId xmlns:a16="http://schemas.microsoft.com/office/drawing/2014/main" id="{FF7BEBFF-574E-554C-A54F-042B2B6A5498}"/>
              </a:ext>
            </a:extLst>
          </p:cNvPr>
          <p:cNvSpPr/>
          <p:nvPr/>
        </p:nvSpPr>
        <p:spPr>
          <a:xfrm>
            <a:off x="7659247" y="5093930"/>
            <a:ext cx="271780" cy="268605"/>
          </a:xfrm>
          <a:custGeom>
            <a:avLst/>
            <a:gdLst/>
            <a:ahLst/>
            <a:cxnLst/>
            <a:rect l="l" t="t" r="r" b="b"/>
            <a:pathLst>
              <a:path w="271779" h="268604">
                <a:moveTo>
                  <a:pt x="135636" y="0"/>
                </a:moveTo>
                <a:lnTo>
                  <a:pt x="92756" y="6839"/>
                </a:lnTo>
                <a:lnTo>
                  <a:pt x="55522" y="25883"/>
                </a:lnTo>
                <a:lnTo>
                  <a:pt x="26164" y="54918"/>
                </a:lnTo>
                <a:lnTo>
                  <a:pt x="6912" y="91732"/>
                </a:lnTo>
                <a:lnTo>
                  <a:pt x="0" y="134112"/>
                </a:lnTo>
                <a:lnTo>
                  <a:pt x="6912" y="176491"/>
                </a:lnTo>
                <a:lnTo>
                  <a:pt x="26164" y="213305"/>
                </a:lnTo>
                <a:lnTo>
                  <a:pt x="55522" y="242340"/>
                </a:lnTo>
                <a:lnTo>
                  <a:pt x="92756" y="261384"/>
                </a:lnTo>
                <a:lnTo>
                  <a:pt x="135636" y="268224"/>
                </a:lnTo>
                <a:lnTo>
                  <a:pt x="178515" y="261384"/>
                </a:lnTo>
                <a:lnTo>
                  <a:pt x="215749" y="242340"/>
                </a:lnTo>
                <a:lnTo>
                  <a:pt x="245107" y="213305"/>
                </a:lnTo>
                <a:lnTo>
                  <a:pt x="264359" y="176491"/>
                </a:lnTo>
                <a:lnTo>
                  <a:pt x="271272" y="134112"/>
                </a:lnTo>
                <a:lnTo>
                  <a:pt x="264359" y="91732"/>
                </a:lnTo>
                <a:lnTo>
                  <a:pt x="245107" y="54918"/>
                </a:lnTo>
                <a:lnTo>
                  <a:pt x="215749" y="25883"/>
                </a:lnTo>
                <a:lnTo>
                  <a:pt x="178515" y="6839"/>
                </a:lnTo>
                <a:lnTo>
                  <a:pt x="13563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lang="en-US" sz="9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7" name="object 59">
            <a:extLst>
              <a:ext uri="{FF2B5EF4-FFF2-40B4-BE49-F238E27FC236}">
                <a16:creationId xmlns:a16="http://schemas.microsoft.com/office/drawing/2014/main" id="{10B291EE-122B-294B-BCA0-2F004D839B90}"/>
              </a:ext>
            </a:extLst>
          </p:cNvPr>
          <p:cNvSpPr txBox="1"/>
          <p:nvPr/>
        </p:nvSpPr>
        <p:spPr>
          <a:xfrm>
            <a:off x="485255" y="1739538"/>
            <a:ext cx="17627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b="1" spc="-105" dirty="0">
                <a:latin typeface="Poppins" pitchFamily="2" charset="77"/>
                <a:cs typeface="Poppins" pitchFamily="2" charset="77"/>
              </a:rPr>
              <a:t>Key  </a:t>
            </a:r>
            <a:r>
              <a:rPr sz="1000" b="1" dirty="0">
                <a:latin typeface="Poppins" pitchFamily="2" charset="77"/>
                <a:cs typeface="Poppins" pitchFamily="2" charset="77"/>
              </a:rPr>
              <a:t>indicators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8" name="object 75">
            <a:extLst>
              <a:ext uri="{FF2B5EF4-FFF2-40B4-BE49-F238E27FC236}">
                <a16:creationId xmlns:a16="http://schemas.microsoft.com/office/drawing/2014/main" id="{5DE859B6-45BB-9943-9403-0CBB8EDCBC62}"/>
              </a:ext>
            </a:extLst>
          </p:cNvPr>
          <p:cNvSpPr/>
          <p:nvPr/>
        </p:nvSpPr>
        <p:spPr>
          <a:xfrm>
            <a:off x="503434" y="1950636"/>
            <a:ext cx="4711065" cy="0"/>
          </a:xfrm>
          <a:custGeom>
            <a:avLst/>
            <a:gdLst/>
            <a:ahLst/>
            <a:cxnLst/>
            <a:rect l="l" t="t" r="r" b="b"/>
            <a:pathLst>
              <a:path w="4711065">
                <a:moveTo>
                  <a:pt x="0" y="0"/>
                </a:moveTo>
                <a:lnTo>
                  <a:pt x="4710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9" name="object 58">
            <a:extLst>
              <a:ext uri="{FF2B5EF4-FFF2-40B4-BE49-F238E27FC236}">
                <a16:creationId xmlns:a16="http://schemas.microsoft.com/office/drawing/2014/main" id="{D1A2DC53-9245-984C-ACE8-8EF867B7EA48}"/>
              </a:ext>
            </a:extLst>
          </p:cNvPr>
          <p:cNvSpPr txBox="1"/>
          <p:nvPr/>
        </p:nvSpPr>
        <p:spPr>
          <a:xfrm>
            <a:off x="5684130" y="1758461"/>
            <a:ext cx="174370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 pitchFamily="2" charset="77"/>
                <a:cs typeface="Poppins" pitchFamily="2" charset="77"/>
              </a:rPr>
              <a:t>Selected key</a:t>
            </a:r>
            <a:r>
              <a:rPr sz="1000" b="1" spc="-55" dirty="0">
                <a:latin typeface="Poppins" pitchFamily="2" charset="77"/>
                <a:cs typeface="Poppins" pitchFamily="2" charset="77"/>
              </a:rPr>
              <a:t> </a:t>
            </a:r>
            <a:r>
              <a:rPr sz="1000" b="1" spc="-5" dirty="0">
                <a:latin typeface="Poppins" pitchFamily="2" charset="77"/>
                <a:cs typeface="Poppins" pitchFamily="2" charset="77"/>
              </a:rPr>
              <a:t>deliverables</a:t>
            </a:r>
            <a:endParaRPr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0" name="object 76">
            <a:extLst>
              <a:ext uri="{FF2B5EF4-FFF2-40B4-BE49-F238E27FC236}">
                <a16:creationId xmlns:a16="http://schemas.microsoft.com/office/drawing/2014/main" id="{A14ECA16-071F-2748-AEC0-46BE5B700E18}"/>
              </a:ext>
            </a:extLst>
          </p:cNvPr>
          <p:cNvSpPr/>
          <p:nvPr/>
        </p:nvSpPr>
        <p:spPr>
          <a:xfrm>
            <a:off x="5698454" y="1978789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F37DA90-BAB3-4463-9226-03EBA5B713F4}"/>
              </a:ext>
            </a:extLst>
          </p:cNvPr>
          <p:cNvSpPr/>
          <p:nvPr/>
        </p:nvSpPr>
        <p:spPr>
          <a:xfrm>
            <a:off x="5257800" y="47244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BE3F23E-8268-4E33-B022-48D531366CC5}"/>
              </a:ext>
            </a:extLst>
          </p:cNvPr>
          <p:cNvSpPr/>
          <p:nvPr/>
        </p:nvSpPr>
        <p:spPr>
          <a:xfrm>
            <a:off x="5257800" y="4234816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6A3E3B3-3B64-4167-9029-C2B1F651A95E}"/>
              </a:ext>
            </a:extLst>
          </p:cNvPr>
          <p:cNvSpPr/>
          <p:nvPr/>
        </p:nvSpPr>
        <p:spPr>
          <a:xfrm>
            <a:off x="5257800" y="2590800"/>
            <a:ext cx="108584" cy="108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19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F9878-B071-7343-A774-0C0BE2AFD8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DD067-6AEE-2240-B563-4D3896CAA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6CF5D-A53B-1F4A-82E6-163F591F2E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33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47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0BA2107-B597-5B4F-8037-F7AB57B488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6" name="AutoShape 49">
            <a:extLst>
              <a:ext uri="{FF2B5EF4-FFF2-40B4-BE49-F238E27FC236}">
                <a16:creationId xmlns:a16="http://schemas.microsoft.com/office/drawing/2014/main" id="{E6567D04-1C8D-7B45-A92E-2A596C2E52D7}"/>
              </a:ext>
            </a:extLst>
          </p:cNvPr>
          <p:cNvSpPr>
            <a:spLocks/>
          </p:cNvSpPr>
          <p:nvPr/>
        </p:nvSpPr>
        <p:spPr bwMode="auto">
          <a:xfrm>
            <a:off x="6634315" y="-1118471"/>
            <a:ext cx="549263" cy="551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F6115B-1C1D-E74B-B50E-CD6ABFAD77F8}"/>
              </a:ext>
            </a:extLst>
          </p:cNvPr>
          <p:cNvSpPr/>
          <p:nvPr/>
        </p:nvSpPr>
        <p:spPr>
          <a:xfrm>
            <a:off x="3815074" y="1147785"/>
            <a:ext cx="6705600" cy="633542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Defence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052C80-0C64-EB44-AEFA-07170C41A862}"/>
              </a:ext>
            </a:extLst>
          </p:cNvPr>
          <p:cNvSpPr/>
          <p:nvPr/>
        </p:nvSpPr>
        <p:spPr>
          <a:xfrm>
            <a:off x="3821996" y="1811004"/>
            <a:ext cx="6699813" cy="559783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Capital Territory Administration (FCTA)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347B2-0970-1747-89B5-B0680BB9B3D7}"/>
              </a:ext>
            </a:extLst>
          </p:cNvPr>
          <p:cNvSpPr/>
          <p:nvPr/>
        </p:nvSpPr>
        <p:spPr>
          <a:xfrm>
            <a:off x="3830778" y="2400807"/>
            <a:ext cx="6705600" cy="588640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Interior</a:t>
            </a:r>
          </a:p>
          <a:p>
            <a:pPr algn="ctr"/>
            <a:endParaRPr lang="x-none" dirty="0"/>
          </a:p>
        </p:txBody>
      </p:sp>
      <p:sp>
        <p:nvSpPr>
          <p:cNvPr id="28" name="Arrow: Pentagon 6">
            <a:extLst>
              <a:ext uri="{FF2B5EF4-FFF2-40B4-BE49-F238E27FC236}">
                <a16:creationId xmlns:a16="http://schemas.microsoft.com/office/drawing/2014/main" id="{B0361D94-F757-044B-B28E-53164FD7F0A8}"/>
              </a:ext>
            </a:extLst>
          </p:cNvPr>
          <p:cNvSpPr/>
          <p:nvPr/>
        </p:nvSpPr>
        <p:spPr>
          <a:xfrm>
            <a:off x="0" y="2057400"/>
            <a:ext cx="3581400" cy="247071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4CEEE-642F-E642-A2FE-6961E3A35DC6}"/>
              </a:ext>
            </a:extLst>
          </p:cNvPr>
          <p:cNvSpPr txBox="1"/>
          <p:nvPr/>
        </p:nvSpPr>
        <p:spPr>
          <a:xfrm>
            <a:off x="9312067" y="419609"/>
            <a:ext cx="2710440" cy="323165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Leading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22EE1-A360-0847-AB8E-F226A5F7C316}"/>
              </a:ext>
            </a:extLst>
          </p:cNvPr>
          <p:cNvSpPr txBox="1"/>
          <p:nvPr/>
        </p:nvSpPr>
        <p:spPr>
          <a:xfrm>
            <a:off x="9312067" y="758896"/>
            <a:ext cx="2710440" cy="3231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</a:rPr>
              <a:t>Contributing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-17533" y="2548759"/>
            <a:ext cx="2894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Priority 9: Improve Security for 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B004DD-AF0B-244F-9BAE-6121D8AEB8FD}"/>
              </a:ext>
            </a:extLst>
          </p:cNvPr>
          <p:cNvSpPr/>
          <p:nvPr/>
        </p:nvSpPr>
        <p:spPr>
          <a:xfrm>
            <a:off x="3833671" y="3009177"/>
            <a:ext cx="6699813" cy="525122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Justice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384800-4676-374F-B487-D002AB322E00}"/>
              </a:ext>
            </a:extLst>
          </p:cNvPr>
          <p:cNvSpPr/>
          <p:nvPr/>
        </p:nvSpPr>
        <p:spPr>
          <a:xfrm>
            <a:off x="3826748" y="3555154"/>
            <a:ext cx="6706736" cy="525122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Police Affairs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E2FD2C-7EF8-8E47-9B99-3DF41B51CB2F}"/>
              </a:ext>
            </a:extLst>
          </p:cNvPr>
          <p:cNvSpPr/>
          <p:nvPr/>
        </p:nvSpPr>
        <p:spPr>
          <a:xfrm>
            <a:off x="3839529" y="4664026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Communication &amp; Digital Economy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9CF862-8481-D440-880F-2689C4973853}"/>
              </a:ext>
            </a:extLst>
          </p:cNvPr>
          <p:cNvSpPr/>
          <p:nvPr/>
        </p:nvSpPr>
        <p:spPr>
          <a:xfrm>
            <a:off x="3851707" y="5208878"/>
            <a:ext cx="6692890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Mines &amp; Steel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647A46-EE67-FC44-A475-1BCCBB2BAFBF}"/>
              </a:ext>
            </a:extLst>
          </p:cNvPr>
          <p:cNvSpPr/>
          <p:nvPr/>
        </p:nvSpPr>
        <p:spPr>
          <a:xfrm>
            <a:off x="3839528" y="5761013"/>
            <a:ext cx="6699813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N</a:t>
            </a:r>
            <a:r>
              <a:rPr lang="en-GB" b="1" dirty="0" err="1">
                <a:latin typeface="Poppins" pitchFamily="2" charset="77"/>
                <a:cs typeface="Poppins" pitchFamily="2" charset="77"/>
              </a:rPr>
              <a:t>i</a:t>
            </a:r>
            <a:r>
              <a:rPr lang="x-none" b="1" dirty="0">
                <a:latin typeface="Poppins" pitchFamily="2" charset="77"/>
                <a:cs typeface="Poppins" pitchFamily="2" charset="77"/>
              </a:rPr>
              <a:t>ger Delta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C59B53-31BC-4AE9-8B19-BC8ACB68F3CD}"/>
              </a:ext>
            </a:extLst>
          </p:cNvPr>
          <p:cNvSpPr/>
          <p:nvPr/>
        </p:nvSpPr>
        <p:spPr>
          <a:xfrm>
            <a:off x="3839529" y="4103397"/>
            <a:ext cx="6692890" cy="525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Poppins" pitchFamily="2" charset="77"/>
                <a:cs typeface="Poppins" pitchFamily="2" charset="77"/>
              </a:rPr>
              <a:t>Federal Ministry of </a:t>
            </a:r>
            <a:r>
              <a:rPr lang="en-GB" b="1" dirty="0">
                <a:latin typeface="Poppins" pitchFamily="2" charset="77"/>
                <a:cs typeface="Poppins" pitchFamily="2" charset="77"/>
              </a:rPr>
              <a:t>Transport</a:t>
            </a:r>
            <a:endParaRPr lang="x-none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A255-43EC-0C44-ABF0-6F2C806BC1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34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21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201FB-54F8-4F4A-8787-6411EF77E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3" y="7070"/>
            <a:ext cx="1218963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DC0A91-4485-0A44-B227-FE304528B73C}"/>
              </a:ext>
            </a:extLst>
          </p:cNvPr>
          <p:cNvSpPr txBox="1"/>
          <p:nvPr/>
        </p:nvSpPr>
        <p:spPr>
          <a:xfrm>
            <a:off x="304800" y="533400"/>
            <a:ext cx="55755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Priority 9: Outcomes – Scorecard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C351A-86AD-A84B-8B78-5ED5897EE8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35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8413B995-0E95-554B-A177-66AA6CBBE2BA}"/>
              </a:ext>
            </a:extLst>
          </p:cNvPr>
          <p:cNvSpPr txBox="1"/>
          <p:nvPr/>
        </p:nvSpPr>
        <p:spPr>
          <a:xfrm>
            <a:off x="5519419" y="2596133"/>
            <a:ext cx="180441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End insurgency in the</a:t>
            </a:r>
            <a:r>
              <a:rPr kumimoji="0" sz="9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North-  East, banditry in the North- 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West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and other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forms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of  insecurity in Nigeria. 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ABF48837-B87E-B940-ACFB-8F5837981879}"/>
              </a:ext>
            </a:extLst>
          </p:cNvPr>
          <p:cNvSpPr/>
          <p:nvPr/>
        </p:nvSpPr>
        <p:spPr>
          <a:xfrm>
            <a:off x="7495031" y="4025429"/>
            <a:ext cx="230504" cy="230504"/>
          </a:xfrm>
          <a:custGeom>
            <a:avLst/>
            <a:gdLst/>
            <a:ahLst/>
            <a:cxnLst/>
            <a:rect l="l" t="t" r="r" b="b"/>
            <a:pathLst>
              <a:path w="230504" h="230504">
                <a:moveTo>
                  <a:pt x="115062" y="0"/>
                </a:moveTo>
                <a:lnTo>
                  <a:pt x="70294" y="9048"/>
                </a:lnTo>
                <a:lnTo>
                  <a:pt x="33718" y="33718"/>
                </a:lnTo>
                <a:lnTo>
                  <a:pt x="9048" y="70294"/>
                </a:lnTo>
                <a:lnTo>
                  <a:pt x="0" y="115062"/>
                </a:lnTo>
                <a:lnTo>
                  <a:pt x="9048" y="159829"/>
                </a:lnTo>
                <a:lnTo>
                  <a:pt x="33718" y="196405"/>
                </a:lnTo>
                <a:lnTo>
                  <a:pt x="70294" y="221075"/>
                </a:lnTo>
                <a:lnTo>
                  <a:pt x="115062" y="230124"/>
                </a:lnTo>
                <a:lnTo>
                  <a:pt x="159829" y="221075"/>
                </a:lnTo>
                <a:lnTo>
                  <a:pt x="196405" y="196405"/>
                </a:lnTo>
                <a:lnTo>
                  <a:pt x="221075" y="159829"/>
                </a:lnTo>
                <a:lnTo>
                  <a:pt x="230124" y="115062"/>
                </a:lnTo>
                <a:lnTo>
                  <a:pt x="221075" y="70294"/>
                </a:lnTo>
                <a:lnTo>
                  <a:pt x="196405" y="33718"/>
                </a:lnTo>
                <a:lnTo>
                  <a:pt x="159829" y="9048"/>
                </a:lnTo>
                <a:lnTo>
                  <a:pt x="11506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88BFF715-BDD6-6B43-A8CC-84FC841766FB}"/>
              </a:ext>
            </a:extLst>
          </p:cNvPr>
          <p:cNvSpPr/>
          <p:nvPr/>
        </p:nvSpPr>
        <p:spPr>
          <a:xfrm>
            <a:off x="7498945" y="4762587"/>
            <a:ext cx="230504" cy="230504"/>
          </a:xfrm>
          <a:custGeom>
            <a:avLst/>
            <a:gdLst/>
            <a:ahLst/>
            <a:cxnLst/>
            <a:rect l="l" t="t" r="r" b="b"/>
            <a:pathLst>
              <a:path w="230504" h="230504">
                <a:moveTo>
                  <a:pt x="115062" y="0"/>
                </a:moveTo>
                <a:lnTo>
                  <a:pt x="70294" y="9048"/>
                </a:lnTo>
                <a:lnTo>
                  <a:pt x="33718" y="33718"/>
                </a:lnTo>
                <a:lnTo>
                  <a:pt x="9048" y="70294"/>
                </a:lnTo>
                <a:lnTo>
                  <a:pt x="0" y="115062"/>
                </a:lnTo>
                <a:lnTo>
                  <a:pt x="9048" y="159850"/>
                </a:lnTo>
                <a:lnTo>
                  <a:pt x="33718" y="196424"/>
                </a:lnTo>
                <a:lnTo>
                  <a:pt x="70294" y="221082"/>
                </a:lnTo>
                <a:lnTo>
                  <a:pt x="115062" y="230124"/>
                </a:lnTo>
                <a:lnTo>
                  <a:pt x="159829" y="221082"/>
                </a:lnTo>
                <a:lnTo>
                  <a:pt x="196405" y="196424"/>
                </a:lnTo>
                <a:lnTo>
                  <a:pt x="221075" y="159850"/>
                </a:lnTo>
                <a:lnTo>
                  <a:pt x="230124" y="115062"/>
                </a:lnTo>
                <a:lnTo>
                  <a:pt x="221075" y="70294"/>
                </a:lnTo>
                <a:lnTo>
                  <a:pt x="196405" y="33718"/>
                </a:lnTo>
                <a:lnTo>
                  <a:pt x="159829" y="9048"/>
                </a:lnTo>
                <a:lnTo>
                  <a:pt x="1150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6F11833E-3F92-0149-918A-644D5C4AB044}"/>
              </a:ext>
            </a:extLst>
          </p:cNvPr>
          <p:cNvSpPr/>
          <p:nvPr/>
        </p:nvSpPr>
        <p:spPr>
          <a:xfrm>
            <a:off x="7495031" y="2610611"/>
            <a:ext cx="230504" cy="230504"/>
          </a:xfrm>
          <a:custGeom>
            <a:avLst/>
            <a:gdLst/>
            <a:ahLst/>
            <a:cxnLst/>
            <a:rect l="l" t="t" r="r" b="b"/>
            <a:pathLst>
              <a:path w="230504" h="230505">
                <a:moveTo>
                  <a:pt x="115062" y="0"/>
                </a:moveTo>
                <a:lnTo>
                  <a:pt x="70294" y="9048"/>
                </a:lnTo>
                <a:lnTo>
                  <a:pt x="33718" y="33718"/>
                </a:lnTo>
                <a:lnTo>
                  <a:pt x="9048" y="70294"/>
                </a:lnTo>
                <a:lnTo>
                  <a:pt x="0" y="115062"/>
                </a:lnTo>
                <a:lnTo>
                  <a:pt x="9048" y="159829"/>
                </a:lnTo>
                <a:lnTo>
                  <a:pt x="33718" y="196405"/>
                </a:lnTo>
                <a:lnTo>
                  <a:pt x="70294" y="221075"/>
                </a:lnTo>
                <a:lnTo>
                  <a:pt x="115062" y="230124"/>
                </a:lnTo>
                <a:lnTo>
                  <a:pt x="159829" y="221075"/>
                </a:lnTo>
                <a:lnTo>
                  <a:pt x="196405" y="196405"/>
                </a:lnTo>
                <a:lnTo>
                  <a:pt x="221075" y="159829"/>
                </a:lnTo>
                <a:lnTo>
                  <a:pt x="230124" y="115062"/>
                </a:lnTo>
                <a:lnTo>
                  <a:pt x="221075" y="70294"/>
                </a:lnTo>
                <a:lnTo>
                  <a:pt x="196405" y="33718"/>
                </a:lnTo>
                <a:lnTo>
                  <a:pt x="159829" y="9048"/>
                </a:lnTo>
                <a:lnTo>
                  <a:pt x="11506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42B1A747-714A-6B47-8F2D-3033B4934380}"/>
              </a:ext>
            </a:extLst>
          </p:cNvPr>
          <p:cNvSpPr/>
          <p:nvPr/>
        </p:nvSpPr>
        <p:spPr>
          <a:xfrm>
            <a:off x="7491693" y="3260026"/>
            <a:ext cx="230504" cy="230504"/>
          </a:xfrm>
          <a:custGeom>
            <a:avLst/>
            <a:gdLst/>
            <a:ahLst/>
            <a:cxnLst/>
            <a:rect l="l" t="t" r="r" b="b"/>
            <a:pathLst>
              <a:path w="230504" h="230504">
                <a:moveTo>
                  <a:pt x="115062" y="0"/>
                </a:moveTo>
                <a:lnTo>
                  <a:pt x="70294" y="9048"/>
                </a:lnTo>
                <a:lnTo>
                  <a:pt x="33718" y="33718"/>
                </a:lnTo>
                <a:lnTo>
                  <a:pt x="9048" y="70294"/>
                </a:lnTo>
                <a:lnTo>
                  <a:pt x="0" y="115061"/>
                </a:lnTo>
                <a:lnTo>
                  <a:pt x="9048" y="159829"/>
                </a:lnTo>
                <a:lnTo>
                  <a:pt x="33718" y="196405"/>
                </a:lnTo>
                <a:lnTo>
                  <a:pt x="70294" y="221075"/>
                </a:lnTo>
                <a:lnTo>
                  <a:pt x="115062" y="230123"/>
                </a:lnTo>
                <a:lnTo>
                  <a:pt x="159829" y="221075"/>
                </a:lnTo>
                <a:lnTo>
                  <a:pt x="196405" y="196405"/>
                </a:lnTo>
                <a:lnTo>
                  <a:pt x="221075" y="159829"/>
                </a:lnTo>
                <a:lnTo>
                  <a:pt x="230124" y="115061"/>
                </a:lnTo>
                <a:lnTo>
                  <a:pt x="221075" y="70294"/>
                </a:lnTo>
                <a:lnTo>
                  <a:pt x="196405" y="33718"/>
                </a:lnTo>
                <a:lnTo>
                  <a:pt x="159829" y="9048"/>
                </a:lnTo>
                <a:lnTo>
                  <a:pt x="1150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AEC38322-1113-2148-9B89-AD32E6983F67}"/>
              </a:ext>
            </a:extLst>
          </p:cNvPr>
          <p:cNvSpPr txBox="1"/>
          <p:nvPr/>
        </p:nvSpPr>
        <p:spPr>
          <a:xfrm>
            <a:off x="8044942" y="2596133"/>
            <a:ext cx="330898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Increased effectiveness  of  new Formations and Units established in 2020; Procurement of critical equipment for the Armed Forces of  Nigeria (AFN); Recovery of some territories that 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were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under the control of  insurgents.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B2FD9281-37F4-6043-B071-6121FE06B557}"/>
              </a:ext>
            </a:extLst>
          </p:cNvPr>
          <p:cNvSpPr txBox="1"/>
          <p:nvPr/>
        </p:nvSpPr>
        <p:spPr>
          <a:xfrm>
            <a:off x="5500312" y="3252745"/>
            <a:ext cx="1692275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Commence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 fully automated  </a:t>
            </a:r>
            <a:r>
              <a:rPr kumimoji="0" lang="en-US" sz="9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visa </a:t>
            </a:r>
            <a:r>
              <a:rPr kumimoji="0" lang="en-US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on arrival </a:t>
            </a:r>
            <a:r>
              <a:rPr kumimoji="0" lang="en-US" sz="9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(</a:t>
            </a:r>
            <a:r>
              <a:rPr kumimoji="0" lang="en-US" sz="9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VoA</a:t>
            </a:r>
            <a:r>
              <a:rPr kumimoji="0" lang="en-US" sz="9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) </a:t>
            </a:r>
            <a:r>
              <a:rPr kumimoji="0" lang="en-US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process 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and maintain a premium  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website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for its implementation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B4825848-5DAC-8E4C-BC2C-B0DAC7D331CB}"/>
              </a:ext>
            </a:extLst>
          </p:cNvPr>
          <p:cNvSpPr txBox="1"/>
          <p:nvPr/>
        </p:nvSpPr>
        <p:spPr>
          <a:xfrm>
            <a:off x="5519420" y="4011204"/>
            <a:ext cx="1817370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Fully implement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with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the Nigeria  Police, the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community Policing 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Policy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7733697D-FF31-384D-92C7-04E60F98B743}"/>
              </a:ext>
            </a:extLst>
          </p:cNvPr>
          <p:cNvSpPr/>
          <p:nvPr/>
        </p:nvSpPr>
        <p:spPr>
          <a:xfrm>
            <a:off x="5503672" y="3200400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DF8645C8-AB5F-694A-B536-C38F57621254}"/>
              </a:ext>
            </a:extLst>
          </p:cNvPr>
          <p:cNvSpPr/>
          <p:nvPr/>
        </p:nvSpPr>
        <p:spPr>
          <a:xfrm>
            <a:off x="5520134" y="3962400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4587876F-C023-AC47-9806-B18B89C3862D}"/>
              </a:ext>
            </a:extLst>
          </p:cNvPr>
          <p:cNvSpPr/>
          <p:nvPr/>
        </p:nvSpPr>
        <p:spPr>
          <a:xfrm>
            <a:off x="5520134" y="4648200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CE596FCC-8DFC-B840-AB02-8E8884404496}"/>
              </a:ext>
            </a:extLst>
          </p:cNvPr>
          <p:cNvSpPr txBox="1"/>
          <p:nvPr/>
        </p:nvSpPr>
        <p:spPr>
          <a:xfrm>
            <a:off x="8025834" y="3252745"/>
            <a:ext cx="3448050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There 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was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partial automation of </a:t>
            </a: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VoA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before August 2019.  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Now,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it is fully operational as existing </a:t>
            </a: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VoA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IT 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system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are  upgraded; Improve the Internet Speed; 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Enhance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the 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payment 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process; Introduce a dedicated 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website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for </a:t>
            </a: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VoA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and 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e-Visa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at 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hlinkClick r:id="rId3"/>
              </a:rPr>
              <a:t>www.immigration.gov.ng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object 25">
            <a:extLst>
              <a:ext uri="{FF2B5EF4-FFF2-40B4-BE49-F238E27FC236}">
                <a16:creationId xmlns:a16="http://schemas.microsoft.com/office/drawing/2014/main" id="{C4207794-2FDC-0240-A7AA-9EDAA411DE9A}"/>
              </a:ext>
            </a:extLst>
          </p:cNvPr>
          <p:cNvSpPr txBox="1"/>
          <p:nvPr/>
        </p:nvSpPr>
        <p:spPr>
          <a:xfrm>
            <a:off x="8044942" y="3998403"/>
            <a:ext cx="3411220" cy="7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Community Policing Unit established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in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the Nigerian Police,  and Community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Police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Committee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established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in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all 774  LGAs.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Community Policing policy will aid intelligence gathering at the community levels</a:t>
            </a:r>
          </a:p>
          <a:p>
            <a:pPr marL="12700" marR="5080" lvl="0" indent="0" algn="l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A1D3D127-489A-304E-96D2-0D84652168F3}"/>
              </a:ext>
            </a:extLst>
          </p:cNvPr>
          <p:cNvSpPr txBox="1"/>
          <p:nvPr/>
        </p:nvSpPr>
        <p:spPr>
          <a:xfrm>
            <a:off x="8052181" y="4734510"/>
            <a:ext cx="3467735" cy="440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224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. Shortage of Manpower; ii. Logistics problem; (iii) Apathy among the citizenship to divulge intelligence information</a:t>
            </a:r>
          </a:p>
          <a:p>
            <a:pPr marL="12700" marR="18224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object 28">
            <a:extLst>
              <a:ext uri="{FF2B5EF4-FFF2-40B4-BE49-F238E27FC236}">
                <a16:creationId xmlns:a16="http://schemas.microsoft.com/office/drawing/2014/main" id="{1F34CE37-F3E0-8241-A25E-824609294D22}"/>
              </a:ext>
            </a:extLst>
          </p:cNvPr>
          <p:cNvSpPr/>
          <p:nvPr/>
        </p:nvSpPr>
        <p:spPr>
          <a:xfrm>
            <a:off x="10432035" y="11224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F5DB2BB3-D794-2D40-A331-8F01AB8D86F2}"/>
              </a:ext>
            </a:extLst>
          </p:cNvPr>
          <p:cNvSpPr/>
          <p:nvPr/>
        </p:nvSpPr>
        <p:spPr>
          <a:xfrm>
            <a:off x="9144000" y="11224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6D0AF1DD-F585-5540-86F6-7EECC9EDBBD8}"/>
              </a:ext>
            </a:extLst>
          </p:cNvPr>
          <p:cNvSpPr/>
          <p:nvPr/>
        </p:nvSpPr>
        <p:spPr>
          <a:xfrm>
            <a:off x="9124950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object 31">
            <a:extLst>
              <a:ext uri="{FF2B5EF4-FFF2-40B4-BE49-F238E27FC236}">
                <a16:creationId xmlns:a16="http://schemas.microsoft.com/office/drawing/2014/main" id="{DCBC5A26-2765-7C4D-A191-783AEBCA1D45}"/>
              </a:ext>
            </a:extLst>
          </p:cNvPr>
          <p:cNvSpPr txBox="1"/>
          <p:nvPr/>
        </p:nvSpPr>
        <p:spPr>
          <a:xfrm>
            <a:off x="9458070" y="1137285"/>
            <a:ext cx="1929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4760" algn="l"/>
              </a:tabLst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Priority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8	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Priority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id="{06A2D1C2-45E9-B44C-875A-3A6F8FF90137}"/>
              </a:ext>
            </a:extLst>
          </p:cNvPr>
          <p:cNvSpPr/>
          <p:nvPr/>
        </p:nvSpPr>
        <p:spPr>
          <a:xfrm>
            <a:off x="7848600" y="11224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2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1" y="341375"/>
                </a:lnTo>
                <a:lnTo>
                  <a:pt x="124701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id="{E6E536DA-EBFA-6549-BE82-56D6FE8932EC}"/>
              </a:ext>
            </a:extLst>
          </p:cNvPr>
          <p:cNvSpPr/>
          <p:nvPr/>
        </p:nvSpPr>
        <p:spPr>
          <a:xfrm>
            <a:off x="7882890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2" y="0"/>
                </a:lnTo>
                <a:lnTo>
                  <a:pt x="1353311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object 34">
            <a:extLst>
              <a:ext uri="{FF2B5EF4-FFF2-40B4-BE49-F238E27FC236}">
                <a16:creationId xmlns:a16="http://schemas.microsoft.com/office/drawing/2014/main" id="{39EEF2F6-9C12-E347-9550-6E2A59485C78}"/>
              </a:ext>
            </a:extLst>
          </p:cNvPr>
          <p:cNvSpPr txBox="1"/>
          <p:nvPr/>
        </p:nvSpPr>
        <p:spPr>
          <a:xfrm>
            <a:off x="8281036" y="1184503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Priority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7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object 35">
            <a:extLst>
              <a:ext uri="{FF2B5EF4-FFF2-40B4-BE49-F238E27FC236}">
                <a16:creationId xmlns:a16="http://schemas.microsoft.com/office/drawing/2014/main" id="{DA79D34C-574C-634E-A78E-AA9FBB7539DF}"/>
              </a:ext>
            </a:extLst>
          </p:cNvPr>
          <p:cNvSpPr/>
          <p:nvPr/>
        </p:nvSpPr>
        <p:spPr>
          <a:xfrm>
            <a:off x="6629400" y="1131543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object 36">
            <a:extLst>
              <a:ext uri="{FF2B5EF4-FFF2-40B4-BE49-F238E27FC236}">
                <a16:creationId xmlns:a16="http://schemas.microsoft.com/office/drawing/2014/main" id="{71AE3F4C-5B0B-594E-9373-3C6E46EAB50B}"/>
              </a:ext>
            </a:extLst>
          </p:cNvPr>
          <p:cNvSpPr/>
          <p:nvPr/>
        </p:nvSpPr>
        <p:spPr>
          <a:xfrm>
            <a:off x="6617969" y="1084325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10A4B460-4E83-7D48-9C15-86848C70FA46}"/>
              </a:ext>
            </a:extLst>
          </p:cNvPr>
          <p:cNvSpPr txBox="1"/>
          <p:nvPr/>
        </p:nvSpPr>
        <p:spPr>
          <a:xfrm>
            <a:off x="6952868" y="1146428"/>
            <a:ext cx="687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Priority</a:t>
            </a:r>
            <a:r>
              <a:rPr kumimoji="0" sz="1000" b="1" i="0" u="none" strike="noStrike" kern="1200" cap="none" spc="-10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6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object 38">
            <a:extLst>
              <a:ext uri="{FF2B5EF4-FFF2-40B4-BE49-F238E27FC236}">
                <a16:creationId xmlns:a16="http://schemas.microsoft.com/office/drawing/2014/main" id="{9ED70CD2-5B84-0544-A08C-943634272EF6}"/>
              </a:ext>
            </a:extLst>
          </p:cNvPr>
          <p:cNvSpPr/>
          <p:nvPr/>
        </p:nvSpPr>
        <p:spPr>
          <a:xfrm>
            <a:off x="5410200" y="1122400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1251203" y="0"/>
                </a:moveTo>
                <a:lnTo>
                  <a:pt x="106679" y="0"/>
                </a:lnTo>
                <a:lnTo>
                  <a:pt x="0" y="341375"/>
                </a:lnTo>
                <a:lnTo>
                  <a:pt x="1357883" y="341375"/>
                </a:lnTo>
                <a:lnTo>
                  <a:pt x="12512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object 39">
            <a:extLst>
              <a:ext uri="{FF2B5EF4-FFF2-40B4-BE49-F238E27FC236}">
                <a16:creationId xmlns:a16="http://schemas.microsoft.com/office/drawing/2014/main" id="{81292FF6-08DD-8F41-945A-1FD2F3817F33}"/>
              </a:ext>
            </a:extLst>
          </p:cNvPr>
          <p:cNvSpPr/>
          <p:nvPr/>
        </p:nvSpPr>
        <p:spPr>
          <a:xfrm>
            <a:off x="5394197" y="1075182"/>
            <a:ext cx="1358265" cy="341630"/>
          </a:xfrm>
          <a:custGeom>
            <a:avLst/>
            <a:gdLst/>
            <a:ahLst/>
            <a:cxnLst/>
            <a:rect l="l" t="t" r="r" b="b"/>
            <a:pathLst>
              <a:path w="1358265" h="341630">
                <a:moveTo>
                  <a:pt x="0" y="341375"/>
                </a:moveTo>
                <a:lnTo>
                  <a:pt x="106679" y="0"/>
                </a:lnTo>
                <a:lnTo>
                  <a:pt x="1251203" y="0"/>
                </a:lnTo>
                <a:lnTo>
                  <a:pt x="1357883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object 40">
            <a:extLst>
              <a:ext uri="{FF2B5EF4-FFF2-40B4-BE49-F238E27FC236}">
                <a16:creationId xmlns:a16="http://schemas.microsoft.com/office/drawing/2014/main" id="{E3375D39-F418-A94B-AF2F-3A744112918D}"/>
              </a:ext>
            </a:extLst>
          </p:cNvPr>
          <p:cNvSpPr txBox="1"/>
          <p:nvPr/>
        </p:nvSpPr>
        <p:spPr>
          <a:xfrm>
            <a:off x="5729096" y="1137285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Priority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5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object 41">
            <a:extLst>
              <a:ext uri="{FF2B5EF4-FFF2-40B4-BE49-F238E27FC236}">
                <a16:creationId xmlns:a16="http://schemas.microsoft.com/office/drawing/2014/main" id="{6BBC632B-46AE-384E-91B0-F3C59EE1FF26}"/>
              </a:ext>
            </a:extLst>
          </p:cNvPr>
          <p:cNvSpPr/>
          <p:nvPr/>
        </p:nvSpPr>
        <p:spPr>
          <a:xfrm>
            <a:off x="4114800" y="1122400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1247013" y="0"/>
                </a:moveTo>
                <a:lnTo>
                  <a:pt x="106299" y="0"/>
                </a:lnTo>
                <a:lnTo>
                  <a:pt x="0" y="341375"/>
                </a:lnTo>
                <a:lnTo>
                  <a:pt x="1353312" y="341375"/>
                </a:lnTo>
                <a:lnTo>
                  <a:pt x="12470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object 42">
            <a:extLst>
              <a:ext uri="{FF2B5EF4-FFF2-40B4-BE49-F238E27FC236}">
                <a16:creationId xmlns:a16="http://schemas.microsoft.com/office/drawing/2014/main" id="{64C91787-1E24-3847-83C2-56016EE9239C}"/>
              </a:ext>
            </a:extLst>
          </p:cNvPr>
          <p:cNvSpPr/>
          <p:nvPr/>
        </p:nvSpPr>
        <p:spPr>
          <a:xfrm>
            <a:off x="4152138" y="1075182"/>
            <a:ext cx="1353820" cy="341630"/>
          </a:xfrm>
          <a:custGeom>
            <a:avLst/>
            <a:gdLst/>
            <a:ahLst/>
            <a:cxnLst/>
            <a:rect l="l" t="t" r="r" b="b"/>
            <a:pathLst>
              <a:path w="1353820" h="341630">
                <a:moveTo>
                  <a:pt x="0" y="341375"/>
                </a:moveTo>
                <a:lnTo>
                  <a:pt x="106299" y="0"/>
                </a:lnTo>
                <a:lnTo>
                  <a:pt x="1247013" y="0"/>
                </a:lnTo>
                <a:lnTo>
                  <a:pt x="1353312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object 43">
            <a:extLst>
              <a:ext uri="{FF2B5EF4-FFF2-40B4-BE49-F238E27FC236}">
                <a16:creationId xmlns:a16="http://schemas.microsoft.com/office/drawing/2014/main" id="{957D9067-777B-6E49-94A6-EB0BC694E033}"/>
              </a:ext>
            </a:extLst>
          </p:cNvPr>
          <p:cNvSpPr txBox="1"/>
          <p:nvPr/>
        </p:nvSpPr>
        <p:spPr>
          <a:xfrm>
            <a:off x="4484623" y="1137285"/>
            <a:ext cx="686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Priority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4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object 44">
            <a:extLst>
              <a:ext uri="{FF2B5EF4-FFF2-40B4-BE49-F238E27FC236}">
                <a16:creationId xmlns:a16="http://schemas.microsoft.com/office/drawing/2014/main" id="{1017C599-5AB8-DC41-95A5-4157FA83468D}"/>
              </a:ext>
            </a:extLst>
          </p:cNvPr>
          <p:cNvSpPr/>
          <p:nvPr/>
        </p:nvSpPr>
        <p:spPr>
          <a:xfrm>
            <a:off x="2969008" y="1122400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1252601" y="0"/>
                </a:moveTo>
                <a:lnTo>
                  <a:pt x="106806" y="0"/>
                </a:lnTo>
                <a:lnTo>
                  <a:pt x="0" y="341375"/>
                </a:lnTo>
                <a:lnTo>
                  <a:pt x="1359408" y="341375"/>
                </a:lnTo>
                <a:lnTo>
                  <a:pt x="125260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object 45">
            <a:extLst>
              <a:ext uri="{FF2B5EF4-FFF2-40B4-BE49-F238E27FC236}">
                <a16:creationId xmlns:a16="http://schemas.microsoft.com/office/drawing/2014/main" id="{40688A80-25F0-5B41-8006-111CEEA7ACE4}"/>
              </a:ext>
            </a:extLst>
          </p:cNvPr>
          <p:cNvSpPr/>
          <p:nvPr/>
        </p:nvSpPr>
        <p:spPr>
          <a:xfrm>
            <a:off x="2983865" y="1075182"/>
            <a:ext cx="1359535" cy="341630"/>
          </a:xfrm>
          <a:custGeom>
            <a:avLst/>
            <a:gdLst/>
            <a:ahLst/>
            <a:cxnLst/>
            <a:rect l="l" t="t" r="r" b="b"/>
            <a:pathLst>
              <a:path w="1359535" h="341630">
                <a:moveTo>
                  <a:pt x="0" y="341375"/>
                </a:moveTo>
                <a:lnTo>
                  <a:pt x="106806" y="0"/>
                </a:lnTo>
                <a:lnTo>
                  <a:pt x="1252601" y="0"/>
                </a:lnTo>
                <a:lnTo>
                  <a:pt x="1359408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64E326C8-7764-E24C-9A6E-A76A9C199E16}"/>
              </a:ext>
            </a:extLst>
          </p:cNvPr>
          <p:cNvSpPr txBox="1"/>
          <p:nvPr/>
        </p:nvSpPr>
        <p:spPr>
          <a:xfrm>
            <a:off x="3239770" y="1137285"/>
            <a:ext cx="685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Priority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3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6A03475A-8AAD-DB44-B452-2EB03E865629}"/>
              </a:ext>
            </a:extLst>
          </p:cNvPr>
          <p:cNvSpPr/>
          <p:nvPr/>
        </p:nvSpPr>
        <p:spPr>
          <a:xfrm>
            <a:off x="1676400" y="1122400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1253998" y="0"/>
                </a:moveTo>
                <a:lnTo>
                  <a:pt x="106934" y="0"/>
                </a:lnTo>
                <a:lnTo>
                  <a:pt x="0" y="341375"/>
                </a:lnTo>
                <a:lnTo>
                  <a:pt x="1360932" y="341375"/>
                </a:lnTo>
                <a:lnTo>
                  <a:pt x="12539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object 48">
            <a:extLst>
              <a:ext uri="{FF2B5EF4-FFF2-40B4-BE49-F238E27FC236}">
                <a16:creationId xmlns:a16="http://schemas.microsoft.com/office/drawing/2014/main" id="{60A39578-7503-064B-B6F5-B25BCC24C67E}"/>
              </a:ext>
            </a:extLst>
          </p:cNvPr>
          <p:cNvSpPr/>
          <p:nvPr/>
        </p:nvSpPr>
        <p:spPr>
          <a:xfrm>
            <a:off x="1652777" y="1075182"/>
            <a:ext cx="1361440" cy="341630"/>
          </a:xfrm>
          <a:custGeom>
            <a:avLst/>
            <a:gdLst/>
            <a:ahLst/>
            <a:cxnLst/>
            <a:rect l="l" t="t" r="r" b="b"/>
            <a:pathLst>
              <a:path w="1361439" h="341630">
                <a:moveTo>
                  <a:pt x="0" y="341375"/>
                </a:moveTo>
                <a:lnTo>
                  <a:pt x="106934" y="0"/>
                </a:lnTo>
                <a:lnTo>
                  <a:pt x="1253998" y="0"/>
                </a:lnTo>
                <a:lnTo>
                  <a:pt x="1360932" y="341375"/>
                </a:lnTo>
                <a:lnTo>
                  <a:pt x="0" y="341375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object 49">
            <a:extLst>
              <a:ext uri="{FF2B5EF4-FFF2-40B4-BE49-F238E27FC236}">
                <a16:creationId xmlns:a16="http://schemas.microsoft.com/office/drawing/2014/main" id="{1968763F-9CDF-4245-AC16-951A07198B6F}"/>
              </a:ext>
            </a:extLst>
          </p:cNvPr>
          <p:cNvSpPr txBox="1"/>
          <p:nvPr/>
        </p:nvSpPr>
        <p:spPr>
          <a:xfrm>
            <a:off x="1988566" y="1137285"/>
            <a:ext cx="687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Priority</a:t>
            </a:r>
            <a:r>
              <a:rPr kumimoji="0" sz="1000" b="1" i="0" u="none" strike="noStrike" kern="1200" cap="none" spc="-10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object 50">
            <a:extLst>
              <a:ext uri="{FF2B5EF4-FFF2-40B4-BE49-F238E27FC236}">
                <a16:creationId xmlns:a16="http://schemas.microsoft.com/office/drawing/2014/main" id="{257A930A-AF54-E644-95AC-2FC1B0CD5575}"/>
              </a:ext>
            </a:extLst>
          </p:cNvPr>
          <p:cNvSpPr/>
          <p:nvPr/>
        </p:nvSpPr>
        <p:spPr>
          <a:xfrm>
            <a:off x="548640" y="1122400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1249806" y="0"/>
                </a:moveTo>
                <a:lnTo>
                  <a:pt x="106565" y="0"/>
                </a:lnTo>
                <a:lnTo>
                  <a:pt x="0" y="341375"/>
                </a:lnTo>
                <a:lnTo>
                  <a:pt x="1356360" y="341375"/>
                </a:lnTo>
                <a:lnTo>
                  <a:pt x="12498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object 51">
            <a:extLst>
              <a:ext uri="{FF2B5EF4-FFF2-40B4-BE49-F238E27FC236}">
                <a16:creationId xmlns:a16="http://schemas.microsoft.com/office/drawing/2014/main" id="{87DE95F1-3A31-FA4A-968B-0716D302298F}"/>
              </a:ext>
            </a:extLst>
          </p:cNvPr>
          <p:cNvSpPr/>
          <p:nvPr/>
        </p:nvSpPr>
        <p:spPr>
          <a:xfrm>
            <a:off x="406145" y="1075182"/>
            <a:ext cx="1356360" cy="341630"/>
          </a:xfrm>
          <a:custGeom>
            <a:avLst/>
            <a:gdLst/>
            <a:ahLst/>
            <a:cxnLst/>
            <a:rect l="l" t="t" r="r" b="b"/>
            <a:pathLst>
              <a:path w="1356360" h="341630">
                <a:moveTo>
                  <a:pt x="0" y="341375"/>
                </a:moveTo>
                <a:lnTo>
                  <a:pt x="106565" y="0"/>
                </a:lnTo>
                <a:lnTo>
                  <a:pt x="1249806" y="0"/>
                </a:lnTo>
                <a:lnTo>
                  <a:pt x="1356360" y="341375"/>
                </a:lnTo>
                <a:lnTo>
                  <a:pt x="0" y="34137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object 52">
            <a:extLst>
              <a:ext uri="{FF2B5EF4-FFF2-40B4-BE49-F238E27FC236}">
                <a16:creationId xmlns:a16="http://schemas.microsoft.com/office/drawing/2014/main" id="{176AF54A-177F-4442-AFFD-A944FDB9B166}"/>
              </a:ext>
            </a:extLst>
          </p:cNvPr>
          <p:cNvSpPr txBox="1"/>
          <p:nvPr/>
        </p:nvSpPr>
        <p:spPr>
          <a:xfrm>
            <a:off x="739851" y="1137285"/>
            <a:ext cx="685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Priority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DD8D028-1F5B-FC47-A082-9E4E73D3C9EB}"/>
              </a:ext>
            </a:extLst>
          </p:cNvPr>
          <p:cNvSpPr txBox="1"/>
          <p:nvPr/>
        </p:nvSpPr>
        <p:spPr>
          <a:xfrm>
            <a:off x="5651119" y="1764029"/>
            <a:ext cx="155575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Selected key</a:t>
            </a:r>
            <a:r>
              <a:rPr kumimoji="0" sz="9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deliverables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object 55">
            <a:extLst>
              <a:ext uri="{FF2B5EF4-FFF2-40B4-BE49-F238E27FC236}">
                <a16:creationId xmlns:a16="http://schemas.microsoft.com/office/drawing/2014/main" id="{82B6AFA6-76D2-004B-9A82-7322394538E4}"/>
              </a:ext>
            </a:extLst>
          </p:cNvPr>
          <p:cNvSpPr/>
          <p:nvPr/>
        </p:nvSpPr>
        <p:spPr>
          <a:xfrm>
            <a:off x="5402579" y="2258567"/>
            <a:ext cx="0" cy="3959225"/>
          </a:xfrm>
          <a:custGeom>
            <a:avLst/>
            <a:gdLst/>
            <a:ahLst/>
            <a:cxnLst/>
            <a:rect l="l" t="t" r="r" b="b"/>
            <a:pathLst>
              <a:path h="3959225">
                <a:moveTo>
                  <a:pt x="0" y="0"/>
                </a:moveTo>
                <a:lnTo>
                  <a:pt x="0" y="395883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object 56">
            <a:extLst>
              <a:ext uri="{FF2B5EF4-FFF2-40B4-BE49-F238E27FC236}">
                <a16:creationId xmlns:a16="http://schemas.microsoft.com/office/drawing/2014/main" id="{4E24EF9C-5617-5845-9345-0DB090683694}"/>
              </a:ext>
            </a:extLst>
          </p:cNvPr>
          <p:cNvSpPr txBox="1"/>
          <p:nvPr/>
        </p:nvSpPr>
        <p:spPr>
          <a:xfrm>
            <a:off x="9921619" y="1540891"/>
            <a:ext cx="186423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Not started /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Behind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schedule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object 57">
            <a:extLst>
              <a:ext uri="{FF2B5EF4-FFF2-40B4-BE49-F238E27FC236}">
                <a16:creationId xmlns:a16="http://schemas.microsoft.com/office/drawing/2014/main" id="{B96D7849-6C67-AE4B-8A7C-1009398F2DF6}"/>
              </a:ext>
            </a:extLst>
          </p:cNvPr>
          <p:cNvSpPr/>
          <p:nvPr/>
        </p:nvSpPr>
        <p:spPr>
          <a:xfrm>
            <a:off x="9738359" y="1556003"/>
            <a:ext cx="15430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6962" y="0"/>
                </a:moveTo>
                <a:lnTo>
                  <a:pt x="46988" y="6107"/>
                </a:lnTo>
                <a:lnTo>
                  <a:pt x="22526" y="22764"/>
                </a:lnTo>
                <a:lnTo>
                  <a:pt x="6042" y="47470"/>
                </a:lnTo>
                <a:lnTo>
                  <a:pt x="0" y="77724"/>
                </a:lnTo>
                <a:lnTo>
                  <a:pt x="6042" y="107977"/>
                </a:lnTo>
                <a:lnTo>
                  <a:pt x="22526" y="132683"/>
                </a:lnTo>
                <a:lnTo>
                  <a:pt x="46988" y="149340"/>
                </a:lnTo>
                <a:lnTo>
                  <a:pt x="76962" y="155448"/>
                </a:lnTo>
                <a:lnTo>
                  <a:pt x="106935" y="149340"/>
                </a:lnTo>
                <a:lnTo>
                  <a:pt x="131397" y="132683"/>
                </a:lnTo>
                <a:lnTo>
                  <a:pt x="147881" y="107977"/>
                </a:lnTo>
                <a:lnTo>
                  <a:pt x="153924" y="77724"/>
                </a:lnTo>
                <a:lnTo>
                  <a:pt x="147881" y="47470"/>
                </a:lnTo>
                <a:lnTo>
                  <a:pt x="131397" y="22764"/>
                </a:lnTo>
                <a:lnTo>
                  <a:pt x="106935" y="6107"/>
                </a:lnTo>
                <a:lnTo>
                  <a:pt x="76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object 58">
            <a:extLst>
              <a:ext uri="{FF2B5EF4-FFF2-40B4-BE49-F238E27FC236}">
                <a16:creationId xmlns:a16="http://schemas.microsoft.com/office/drawing/2014/main" id="{CA7741E2-6FF4-0E42-B028-0380E8718F18}"/>
              </a:ext>
            </a:extLst>
          </p:cNvPr>
          <p:cNvSpPr txBox="1"/>
          <p:nvPr/>
        </p:nvSpPr>
        <p:spPr>
          <a:xfrm>
            <a:off x="7666100" y="1540891"/>
            <a:ext cx="135826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On track /</a:t>
            </a:r>
            <a:r>
              <a:rPr kumimoji="0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Completed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object 59">
            <a:extLst>
              <a:ext uri="{FF2B5EF4-FFF2-40B4-BE49-F238E27FC236}">
                <a16:creationId xmlns:a16="http://schemas.microsoft.com/office/drawing/2014/main" id="{48AC6837-324B-C249-A1D9-CF8D086333DF}"/>
              </a:ext>
            </a:extLst>
          </p:cNvPr>
          <p:cNvSpPr/>
          <p:nvPr/>
        </p:nvSpPr>
        <p:spPr>
          <a:xfrm>
            <a:off x="7271702" y="1574891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3" name="object 60">
            <a:extLst>
              <a:ext uri="{FF2B5EF4-FFF2-40B4-BE49-F238E27FC236}">
                <a16:creationId xmlns:a16="http://schemas.microsoft.com/office/drawing/2014/main" id="{66B80AD1-E708-524B-A721-F42EE50FF98C}"/>
              </a:ext>
            </a:extLst>
          </p:cNvPr>
          <p:cNvSpPr txBox="1"/>
          <p:nvPr/>
        </p:nvSpPr>
        <p:spPr>
          <a:xfrm>
            <a:off x="9260840" y="1540891"/>
            <a:ext cx="37655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At</a:t>
            </a:r>
            <a:r>
              <a:rPr kumimoji="0" sz="9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risk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object 61">
            <a:extLst>
              <a:ext uri="{FF2B5EF4-FFF2-40B4-BE49-F238E27FC236}">
                <a16:creationId xmlns:a16="http://schemas.microsoft.com/office/drawing/2014/main" id="{DFA4A338-0B13-8E40-9684-935CC7A17D7B}"/>
              </a:ext>
            </a:extLst>
          </p:cNvPr>
          <p:cNvSpPr/>
          <p:nvPr/>
        </p:nvSpPr>
        <p:spPr>
          <a:xfrm>
            <a:off x="9076943" y="1556003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77724" y="0"/>
                </a:move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6107" y="107977"/>
                </a:lnTo>
                <a:lnTo>
                  <a:pt x="22764" y="132683"/>
                </a:lnTo>
                <a:lnTo>
                  <a:pt x="47470" y="149340"/>
                </a:lnTo>
                <a:lnTo>
                  <a:pt x="77724" y="155448"/>
                </a:lnTo>
                <a:lnTo>
                  <a:pt x="107977" y="149340"/>
                </a:lnTo>
                <a:lnTo>
                  <a:pt x="132683" y="132683"/>
                </a:lnTo>
                <a:lnTo>
                  <a:pt x="149340" y="107977"/>
                </a:lnTo>
                <a:lnTo>
                  <a:pt x="155448" y="77724"/>
                </a:lnTo>
                <a:lnTo>
                  <a:pt x="149340" y="47470"/>
                </a:lnTo>
                <a:lnTo>
                  <a:pt x="132683" y="22764"/>
                </a:lnTo>
                <a:lnTo>
                  <a:pt x="107977" y="6107"/>
                </a:lnTo>
                <a:lnTo>
                  <a:pt x="777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5" name="object 66">
            <a:extLst>
              <a:ext uri="{FF2B5EF4-FFF2-40B4-BE49-F238E27FC236}">
                <a16:creationId xmlns:a16="http://schemas.microsoft.com/office/drawing/2014/main" id="{A06CBCC5-FDB9-7845-8515-A4F33274FCFE}"/>
              </a:ext>
            </a:extLst>
          </p:cNvPr>
          <p:cNvSpPr txBox="1"/>
          <p:nvPr/>
        </p:nvSpPr>
        <p:spPr>
          <a:xfrm>
            <a:off x="5519420" y="2311145"/>
            <a:ext cx="108521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2023</a:t>
            </a:r>
            <a:r>
              <a:rPr kumimoji="0" sz="9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Deliverables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object 67">
            <a:extLst>
              <a:ext uri="{FF2B5EF4-FFF2-40B4-BE49-F238E27FC236}">
                <a16:creationId xmlns:a16="http://schemas.microsoft.com/office/drawing/2014/main" id="{3405AD4E-B858-E540-A7D4-0A901D60A4F1}"/>
              </a:ext>
            </a:extLst>
          </p:cNvPr>
          <p:cNvSpPr txBox="1"/>
          <p:nvPr/>
        </p:nvSpPr>
        <p:spPr>
          <a:xfrm>
            <a:off x="8044942" y="2311145"/>
            <a:ext cx="5956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Rationale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object 68">
            <a:extLst>
              <a:ext uri="{FF2B5EF4-FFF2-40B4-BE49-F238E27FC236}">
                <a16:creationId xmlns:a16="http://schemas.microsoft.com/office/drawing/2014/main" id="{20036E37-A8C7-8943-8B7F-341F8F58282E}"/>
              </a:ext>
            </a:extLst>
          </p:cNvPr>
          <p:cNvSpPr txBox="1"/>
          <p:nvPr/>
        </p:nvSpPr>
        <p:spPr>
          <a:xfrm>
            <a:off x="7323835" y="2311145"/>
            <a:ext cx="57277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Pr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og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r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object 69">
            <a:extLst>
              <a:ext uri="{FF2B5EF4-FFF2-40B4-BE49-F238E27FC236}">
                <a16:creationId xmlns:a16="http://schemas.microsoft.com/office/drawing/2014/main" id="{6E54C829-8655-044B-9F22-387DF098AC2C}"/>
              </a:ext>
            </a:extLst>
          </p:cNvPr>
          <p:cNvSpPr/>
          <p:nvPr/>
        </p:nvSpPr>
        <p:spPr>
          <a:xfrm>
            <a:off x="5530596" y="254812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object 70">
            <a:extLst>
              <a:ext uri="{FF2B5EF4-FFF2-40B4-BE49-F238E27FC236}">
                <a16:creationId xmlns:a16="http://schemas.microsoft.com/office/drawing/2014/main" id="{193B8A05-51BC-6542-8F6E-F89FA021EFDB}"/>
              </a:ext>
            </a:extLst>
          </p:cNvPr>
          <p:cNvSpPr/>
          <p:nvPr/>
        </p:nvSpPr>
        <p:spPr>
          <a:xfrm>
            <a:off x="5230367" y="1876044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91059" y="0"/>
                </a:moveTo>
                <a:lnTo>
                  <a:pt x="0" y="0"/>
                </a:lnTo>
                <a:lnTo>
                  <a:pt x="87249" y="137159"/>
                </a:lnTo>
                <a:lnTo>
                  <a:pt x="0" y="274319"/>
                </a:lnTo>
                <a:lnTo>
                  <a:pt x="91059" y="274319"/>
                </a:lnTo>
                <a:lnTo>
                  <a:pt x="178308" y="137159"/>
                </a:lnTo>
                <a:lnTo>
                  <a:pt x="91059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0" name="object 71">
            <a:extLst>
              <a:ext uri="{FF2B5EF4-FFF2-40B4-BE49-F238E27FC236}">
                <a16:creationId xmlns:a16="http://schemas.microsoft.com/office/drawing/2014/main" id="{81C74971-3A22-ED4C-B16D-CF64D2ED7AC4}"/>
              </a:ext>
            </a:extLst>
          </p:cNvPr>
          <p:cNvSpPr/>
          <p:nvPr/>
        </p:nvSpPr>
        <p:spPr>
          <a:xfrm>
            <a:off x="5344667" y="1840992"/>
            <a:ext cx="222885" cy="344805"/>
          </a:xfrm>
          <a:custGeom>
            <a:avLst/>
            <a:gdLst/>
            <a:ahLst/>
            <a:cxnLst/>
            <a:rect l="l" t="t" r="r" b="b"/>
            <a:pathLst>
              <a:path w="222885" h="344805">
                <a:moveTo>
                  <a:pt x="113665" y="0"/>
                </a:moveTo>
                <a:lnTo>
                  <a:pt x="0" y="0"/>
                </a:lnTo>
                <a:lnTo>
                  <a:pt x="108839" y="172212"/>
                </a:lnTo>
                <a:lnTo>
                  <a:pt x="0" y="344424"/>
                </a:lnTo>
                <a:lnTo>
                  <a:pt x="113665" y="344424"/>
                </a:lnTo>
                <a:lnTo>
                  <a:pt x="222504" y="172212"/>
                </a:lnTo>
                <a:lnTo>
                  <a:pt x="113665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1" name="object 72">
            <a:extLst>
              <a:ext uri="{FF2B5EF4-FFF2-40B4-BE49-F238E27FC236}">
                <a16:creationId xmlns:a16="http://schemas.microsoft.com/office/drawing/2014/main" id="{6648FCD6-7A3E-8344-ADAA-6E37100A3C74}"/>
              </a:ext>
            </a:extLst>
          </p:cNvPr>
          <p:cNvSpPr/>
          <p:nvPr/>
        </p:nvSpPr>
        <p:spPr>
          <a:xfrm>
            <a:off x="513587" y="2025394"/>
            <a:ext cx="4794243" cy="3894717"/>
          </a:xfrm>
          <a:custGeom>
            <a:avLst/>
            <a:gdLst/>
            <a:ahLst/>
            <a:cxnLst/>
            <a:rect l="l" t="t" r="r" b="b"/>
            <a:pathLst>
              <a:path w="4711065">
                <a:moveTo>
                  <a:pt x="0" y="0"/>
                </a:moveTo>
                <a:lnTo>
                  <a:pt x="4710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2" name="object 73">
            <a:extLst>
              <a:ext uri="{FF2B5EF4-FFF2-40B4-BE49-F238E27FC236}">
                <a16:creationId xmlns:a16="http://schemas.microsoft.com/office/drawing/2014/main" id="{65F7E8CE-04D3-0E45-81EF-4360AFDA8522}"/>
              </a:ext>
            </a:extLst>
          </p:cNvPr>
          <p:cNvSpPr/>
          <p:nvPr/>
        </p:nvSpPr>
        <p:spPr>
          <a:xfrm>
            <a:off x="5663184" y="2025395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7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3" name="object 74">
            <a:extLst>
              <a:ext uri="{FF2B5EF4-FFF2-40B4-BE49-F238E27FC236}">
                <a16:creationId xmlns:a16="http://schemas.microsoft.com/office/drawing/2014/main" id="{8FAB224C-16F8-4D44-B76F-E18AB8293CC7}"/>
              </a:ext>
            </a:extLst>
          </p:cNvPr>
          <p:cNvSpPr/>
          <p:nvPr/>
        </p:nvSpPr>
        <p:spPr>
          <a:xfrm>
            <a:off x="513587" y="1456721"/>
            <a:ext cx="11314430" cy="5001600"/>
          </a:xfrm>
          <a:custGeom>
            <a:avLst/>
            <a:gdLst/>
            <a:ahLst/>
            <a:cxnLst/>
            <a:rect l="l" t="t" r="r" b="b"/>
            <a:pathLst>
              <a:path w="11314430" h="4986655">
                <a:moveTo>
                  <a:pt x="0" y="4986528"/>
                </a:moveTo>
                <a:lnTo>
                  <a:pt x="11314176" y="4986528"/>
                </a:lnTo>
                <a:lnTo>
                  <a:pt x="11314176" y="0"/>
                </a:lnTo>
                <a:lnTo>
                  <a:pt x="0" y="0"/>
                </a:lnTo>
                <a:lnTo>
                  <a:pt x="0" y="4986528"/>
                </a:lnTo>
                <a:close/>
              </a:path>
            </a:pathLst>
          </a:custGeom>
          <a:ln w="19812">
            <a:solidFill>
              <a:srgbClr val="3D50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DA2560-B87F-C246-A684-8AFF2F7DDB2E}"/>
              </a:ext>
            </a:extLst>
          </p:cNvPr>
          <p:cNvSpPr txBox="1"/>
          <p:nvPr/>
        </p:nvSpPr>
        <p:spPr>
          <a:xfrm rot="10800000" flipV="1">
            <a:off x="5441489" y="4719175"/>
            <a:ext cx="2050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Implement structures for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effective security information/intelligence gathering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from the grassroots, across the various States of the Federation.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445C7543-7C7F-1D48-9F4A-F6714CAB5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535670"/>
              </p:ext>
            </p:extLst>
          </p:nvPr>
        </p:nvGraphicFramePr>
        <p:xfrm>
          <a:off x="601217" y="2025394"/>
          <a:ext cx="4741037" cy="3710427"/>
        </p:xfrm>
        <a:graphic>
          <a:graphicData uri="http://schemas.openxmlformats.org/drawingml/2006/table">
            <a:tbl>
              <a:tblPr firstRow="1" firstCol="1" bandRow="1"/>
              <a:tblGrid>
                <a:gridCol w="1639376">
                  <a:extLst>
                    <a:ext uri="{9D8B030D-6E8A-4147-A177-3AD203B41FA5}">
                      <a16:colId xmlns:a16="http://schemas.microsoft.com/office/drawing/2014/main" val="506256747"/>
                    </a:ext>
                  </a:extLst>
                </a:gridCol>
                <a:gridCol w="870286">
                  <a:extLst>
                    <a:ext uri="{9D8B030D-6E8A-4147-A177-3AD203B41FA5}">
                      <a16:colId xmlns:a16="http://schemas.microsoft.com/office/drawing/2014/main" val="2913341736"/>
                    </a:ext>
                  </a:extLst>
                </a:gridCol>
                <a:gridCol w="728612">
                  <a:extLst>
                    <a:ext uri="{9D8B030D-6E8A-4147-A177-3AD203B41FA5}">
                      <a16:colId xmlns:a16="http://schemas.microsoft.com/office/drawing/2014/main" val="3593847281"/>
                    </a:ext>
                  </a:extLst>
                </a:gridCol>
                <a:gridCol w="733673">
                  <a:extLst>
                    <a:ext uri="{9D8B030D-6E8A-4147-A177-3AD203B41FA5}">
                      <a16:colId xmlns:a16="http://schemas.microsoft.com/office/drawing/2014/main" val="3785790974"/>
                    </a:ext>
                  </a:extLst>
                </a:gridCol>
                <a:gridCol w="769090">
                  <a:extLst>
                    <a:ext uri="{9D8B030D-6E8A-4147-A177-3AD203B41FA5}">
                      <a16:colId xmlns:a16="http://schemas.microsoft.com/office/drawing/2014/main" val="3232906381"/>
                    </a:ext>
                  </a:extLst>
                </a:gridCol>
              </a:tblGrid>
              <a:tr h="78282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 Indicators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 Baseline (2019)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Actual (2020)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Actual (2021)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Target (2023)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123334"/>
                  </a:ext>
                </a:extLst>
              </a:tr>
              <a:tr h="52341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Number of violent conflicts recorded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79094"/>
                  </a:ext>
                </a:extLst>
              </a:tr>
              <a:tr h="63077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Number of Corruption Cases Detected/Reported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57920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Reduction in the number of repeat offenders re-arrested for fresh crimes (% Recidivism)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20939"/>
                  </a:ext>
                </a:extLst>
              </a:tr>
              <a:tr h="78282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Proportion of successful criminal prosecutions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effectLst/>
                          <a:latin typeface="Poppins" pitchFamily="2" charset="77"/>
                          <a:ea typeface="Calibri" panose="020F0502020204030204" pitchFamily="34" charset="0"/>
                          <a:cs typeface="Poppins" pitchFamily="2" charset="77"/>
                        </a:rPr>
                        <a:t>N/A</a:t>
                      </a:r>
                      <a:endParaRPr lang="en-US" sz="900" b="0" i="0" u="none" strike="noStrike" dirty="0"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58182"/>
                  </a:ext>
                </a:extLst>
              </a:tr>
            </a:tbl>
          </a:graphicData>
        </a:graphic>
      </p:graphicFrame>
      <p:sp>
        <p:nvSpPr>
          <p:cNvPr id="66" name="object 22">
            <a:extLst>
              <a:ext uri="{FF2B5EF4-FFF2-40B4-BE49-F238E27FC236}">
                <a16:creationId xmlns:a16="http://schemas.microsoft.com/office/drawing/2014/main" id="{4C7C5BE7-BD0F-D841-A93A-14469F3564DB}"/>
              </a:ext>
            </a:extLst>
          </p:cNvPr>
          <p:cNvSpPr/>
          <p:nvPr/>
        </p:nvSpPr>
        <p:spPr>
          <a:xfrm>
            <a:off x="5567552" y="5642506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9144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FDE972B-B01A-7245-A987-EED146944967}"/>
              </a:ext>
            </a:extLst>
          </p:cNvPr>
          <p:cNvSpPr txBox="1"/>
          <p:nvPr/>
        </p:nvSpPr>
        <p:spPr>
          <a:xfrm rot="10800000" flipV="1">
            <a:off x="8057701" y="5693208"/>
            <a:ext cx="34484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No data to assess this deliverable but it is critical in building coordinated efforts to end insurgency and all forms of insecurity in the country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52E3586-A468-0E43-8B18-8AC8730CF65B}"/>
              </a:ext>
            </a:extLst>
          </p:cNvPr>
          <p:cNvSpPr txBox="1"/>
          <p:nvPr/>
        </p:nvSpPr>
        <p:spPr>
          <a:xfrm>
            <a:off x="5441350" y="5681213"/>
            <a:ext cx="19932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Develop and maintain </a:t>
            </a:r>
            <a:r>
              <a:rPr lang="en-US" sz="900" b="1" dirty="0">
                <a:latin typeface="Poppins" pitchFamily="2" charset="77"/>
                <a:cs typeface="Poppins" pitchFamily="2" charset="77"/>
              </a:rPr>
              <a:t>Central Security Database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 between all security agencies</a:t>
            </a:r>
          </a:p>
        </p:txBody>
      </p:sp>
      <p:sp>
        <p:nvSpPr>
          <p:cNvPr id="69" name="object 14">
            <a:extLst>
              <a:ext uri="{FF2B5EF4-FFF2-40B4-BE49-F238E27FC236}">
                <a16:creationId xmlns:a16="http://schemas.microsoft.com/office/drawing/2014/main" id="{B6ABC2B8-D7B3-C84A-90B6-A871E56FF5EB}"/>
              </a:ext>
            </a:extLst>
          </p:cNvPr>
          <p:cNvSpPr/>
          <p:nvPr/>
        </p:nvSpPr>
        <p:spPr>
          <a:xfrm>
            <a:off x="7524686" y="5809627"/>
            <a:ext cx="230504" cy="224340"/>
          </a:xfrm>
          <a:custGeom>
            <a:avLst/>
            <a:gdLst/>
            <a:ahLst/>
            <a:cxnLst/>
            <a:rect l="l" t="t" r="r" b="b"/>
            <a:pathLst>
              <a:path w="230504" h="230504">
                <a:moveTo>
                  <a:pt x="115062" y="0"/>
                </a:moveTo>
                <a:lnTo>
                  <a:pt x="70294" y="9048"/>
                </a:lnTo>
                <a:lnTo>
                  <a:pt x="33718" y="33718"/>
                </a:lnTo>
                <a:lnTo>
                  <a:pt x="9048" y="70294"/>
                </a:lnTo>
                <a:lnTo>
                  <a:pt x="0" y="115062"/>
                </a:lnTo>
                <a:lnTo>
                  <a:pt x="9048" y="159850"/>
                </a:lnTo>
                <a:lnTo>
                  <a:pt x="33718" y="196424"/>
                </a:lnTo>
                <a:lnTo>
                  <a:pt x="70294" y="221082"/>
                </a:lnTo>
                <a:lnTo>
                  <a:pt x="115062" y="230124"/>
                </a:lnTo>
                <a:lnTo>
                  <a:pt x="159829" y="221082"/>
                </a:lnTo>
                <a:lnTo>
                  <a:pt x="196405" y="196424"/>
                </a:lnTo>
                <a:lnTo>
                  <a:pt x="221075" y="159850"/>
                </a:lnTo>
                <a:lnTo>
                  <a:pt x="230124" y="115062"/>
                </a:lnTo>
                <a:lnTo>
                  <a:pt x="221075" y="70294"/>
                </a:lnTo>
                <a:lnTo>
                  <a:pt x="196405" y="33718"/>
                </a:lnTo>
                <a:lnTo>
                  <a:pt x="159829" y="9048"/>
                </a:lnTo>
                <a:lnTo>
                  <a:pt x="11506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2301882-3E7D-0E47-965F-201BAFE6D6A8}"/>
              </a:ext>
            </a:extLst>
          </p:cNvPr>
          <p:cNvSpPr txBox="1"/>
          <p:nvPr/>
        </p:nvSpPr>
        <p:spPr>
          <a:xfrm>
            <a:off x="647776" y="1827494"/>
            <a:ext cx="155575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Key Indicators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0" name="Arrow: Striped Right 69">
            <a:extLst>
              <a:ext uri="{FF2B5EF4-FFF2-40B4-BE49-F238E27FC236}">
                <a16:creationId xmlns:a16="http://schemas.microsoft.com/office/drawing/2014/main" id="{F2F65CD9-B7B9-499C-B39A-1377CBCE189B}"/>
              </a:ext>
            </a:extLst>
          </p:cNvPr>
          <p:cNvSpPr/>
          <p:nvPr/>
        </p:nvSpPr>
        <p:spPr>
          <a:xfrm>
            <a:off x="11676074" y="531762"/>
            <a:ext cx="304800" cy="529221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78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9">
            <a:extLst>
              <a:ext uri="{FF2B5EF4-FFF2-40B4-BE49-F238E27FC236}">
                <a16:creationId xmlns:a16="http://schemas.microsoft.com/office/drawing/2014/main" id="{E6567D04-1C8D-7B45-A92E-2A596C2E52D7}"/>
              </a:ext>
            </a:extLst>
          </p:cNvPr>
          <p:cNvSpPr>
            <a:spLocks/>
          </p:cNvSpPr>
          <p:nvPr/>
        </p:nvSpPr>
        <p:spPr bwMode="auto">
          <a:xfrm>
            <a:off x="6634315" y="-1118471"/>
            <a:ext cx="549263" cy="551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B6E5B-0559-0C4F-9593-8809B776565F}"/>
              </a:ext>
            </a:extLst>
          </p:cNvPr>
          <p:cNvSpPr txBox="1"/>
          <p:nvPr/>
        </p:nvSpPr>
        <p:spPr>
          <a:xfrm>
            <a:off x="-35689" y="2222244"/>
            <a:ext cx="28940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Contributing Ministries to Priority 1: Stabilize the Macroeconomy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916F3A-2C8B-AB46-8829-57E7F4064B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Arrow: Pentagon 6">
            <a:extLst>
              <a:ext uri="{FF2B5EF4-FFF2-40B4-BE49-F238E27FC236}">
                <a16:creationId xmlns:a16="http://schemas.microsoft.com/office/drawing/2014/main" id="{21FBCDC0-CEE1-D74B-8C00-3800C33F0329}"/>
              </a:ext>
            </a:extLst>
          </p:cNvPr>
          <p:cNvSpPr/>
          <p:nvPr/>
        </p:nvSpPr>
        <p:spPr>
          <a:xfrm>
            <a:off x="0" y="2057399"/>
            <a:ext cx="6781800" cy="2150633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8F4124-D1AB-DD4A-8846-E09925C97127}"/>
              </a:ext>
            </a:extLst>
          </p:cNvPr>
          <p:cNvSpPr txBox="1"/>
          <p:nvPr/>
        </p:nvSpPr>
        <p:spPr>
          <a:xfrm>
            <a:off x="76200" y="2778772"/>
            <a:ext cx="588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Accelerating Delivery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08204-A1A1-9844-BB48-07697071BF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rgbClr val="1A400E"/>
                </a:solidFill>
              </a:rPr>
              <a:t>36</a:t>
            </a:fld>
            <a:endParaRPr lang="x-none" dirty="0">
              <a:solidFill>
                <a:srgbClr val="1A4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04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3B8DBA-9466-A741-B185-2D919376E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30C3-EF42-9D4C-AAEC-5C3A77353132}"/>
              </a:ext>
            </a:extLst>
          </p:cNvPr>
          <p:cNvSpPr txBox="1"/>
          <p:nvPr/>
        </p:nvSpPr>
        <p:spPr>
          <a:xfrm>
            <a:off x="228600" y="609600"/>
            <a:ext cx="64716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Key Enablers for Accelerating Delivery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45D3-AE24-C743-B597-95ADEB89E7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37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96504-7A86-EA43-B577-986FB1047557}"/>
              </a:ext>
            </a:extLst>
          </p:cNvPr>
          <p:cNvSpPr txBox="1"/>
          <p:nvPr/>
        </p:nvSpPr>
        <p:spPr>
          <a:xfrm>
            <a:off x="152400" y="2374034"/>
            <a:ext cx="119622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Ministries should reprioritize and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focus more on those deliverables that have the highest impact on respective priority areas and can be delivered by 2023. </a:t>
            </a:r>
          </a:p>
          <a:p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The capacity strengthening of the PRS department in MDAs should be intensified,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focusing on Target setting, Tracking and Reporting. </a:t>
            </a:r>
          </a:p>
          <a:p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National Bureau of Statistics should expand their scope to include key outcome metrics that measure the impact of the nine priority areas.</a:t>
            </a:r>
          </a:p>
          <a:p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 Ministries and their Agencies are encouraged to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set up mini delivery units to improve systems and process of tracking and reporting on their deliverables.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5B6EA-D6FB-DE43-98C8-7F752DF97575}"/>
              </a:ext>
            </a:extLst>
          </p:cNvPr>
          <p:cNvSpPr txBox="1"/>
          <p:nvPr/>
        </p:nvSpPr>
        <p:spPr>
          <a:xfrm>
            <a:off x="228600" y="1309837"/>
            <a:ext cx="11658600" cy="646331"/>
          </a:xfrm>
          <a:prstGeom prst="rect">
            <a:avLst/>
          </a:prstGeom>
          <a:solidFill>
            <a:srgbClr val="1A400E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DEEPEN DELIVERY &amp; PERFORMANCE MANAGEMENT CAPABILITY OF MDAs TO COMPLETE KEY LEGACY PROJECTS, PROGRAMMES AND POLICIES OF GOVERNMENT</a:t>
            </a:r>
          </a:p>
        </p:txBody>
      </p:sp>
    </p:spTree>
    <p:extLst>
      <p:ext uri="{BB962C8B-B14F-4D97-AF65-F5344CB8AC3E}">
        <p14:creationId xmlns:p14="http://schemas.microsoft.com/office/powerpoint/2010/main" val="1877695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3B8DBA-9466-A741-B185-2D919376E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30C3-EF42-9D4C-AAEC-5C3A77353132}"/>
              </a:ext>
            </a:extLst>
          </p:cNvPr>
          <p:cNvSpPr txBox="1"/>
          <p:nvPr/>
        </p:nvSpPr>
        <p:spPr>
          <a:xfrm>
            <a:off x="228600" y="609600"/>
            <a:ext cx="64716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Key Enablers for Accelerating Delivery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45D3-AE24-C743-B597-95ADEB89E7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38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3390A-C16F-B649-B09C-26E560569EEB}"/>
              </a:ext>
            </a:extLst>
          </p:cNvPr>
          <p:cNvSpPr txBox="1"/>
          <p:nvPr/>
        </p:nvSpPr>
        <p:spPr>
          <a:xfrm>
            <a:off x="98239" y="2034399"/>
            <a:ext cx="1150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itchFamily="2" charset="77"/>
                <a:cs typeface="Poppins" pitchFamily="2" charset="77"/>
              </a:rPr>
              <a:t>▪ The harmonious working relationship between executive &amp; legislative arms of government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needs to be sustained to drive government’s agenda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</a:t>
            </a:r>
          </a:p>
          <a:p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r>
              <a:rPr lang="en-US" sz="1600" dirty="0">
                <a:latin typeface="Poppins" pitchFamily="2" charset="77"/>
                <a:cs typeface="Poppins" pitchFamily="2" charset="77"/>
              </a:rPr>
              <a:t> ▪ Leverage on the joint executive-legislature engagements to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agree on adequate funding for key projects and programmes that need to be completed by 2023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BB91B-C25C-0046-9157-4F43229EC3B4}"/>
              </a:ext>
            </a:extLst>
          </p:cNvPr>
          <p:cNvSpPr txBox="1"/>
          <p:nvPr/>
        </p:nvSpPr>
        <p:spPr>
          <a:xfrm>
            <a:off x="98239" y="1158639"/>
            <a:ext cx="11658599" cy="646331"/>
          </a:xfrm>
          <a:prstGeom prst="rect">
            <a:avLst/>
          </a:prstGeom>
          <a:solidFill>
            <a:srgbClr val="1A4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2. EXECUTIVE-LEGISLATIVE SYNERGY IS KEY TO ACHIEVING DELIVERY </a:t>
            </a:r>
          </a:p>
          <a:p>
            <a:pPr algn="just"/>
            <a:endParaRPr lang="en-US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6405E-B93C-4E65-9EC8-173CC8D214A1}"/>
              </a:ext>
            </a:extLst>
          </p:cNvPr>
          <p:cNvSpPr txBox="1"/>
          <p:nvPr/>
        </p:nvSpPr>
        <p:spPr>
          <a:xfrm>
            <a:off x="98239" y="3617863"/>
            <a:ext cx="11430000" cy="646331"/>
          </a:xfrm>
          <a:prstGeom prst="rect">
            <a:avLst/>
          </a:prstGeom>
          <a:solidFill>
            <a:srgbClr val="1A4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3. INNOVATIVE FINANCING FRAMEWORK IS A KEY ALTERNATIVE TO BRIDGING THE </a:t>
            </a:r>
          </a:p>
          <a:p>
            <a:pPr algn="just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    INFRASTRUCTURE GAP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C81D43-FC85-4592-A09A-E26A302AAF54}"/>
              </a:ext>
            </a:extLst>
          </p:cNvPr>
          <p:cNvSpPr txBox="1"/>
          <p:nvPr/>
        </p:nvSpPr>
        <p:spPr>
          <a:xfrm>
            <a:off x="174438" y="4435712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>
                <a:latin typeface="Poppins" pitchFamily="2" charset="77"/>
                <a:cs typeface="Poppins" pitchFamily="2" charset="77"/>
              </a:rPr>
              <a:t>▪ Broaden/fasten the operationalization of innovative financing vehicles like the Road Tax Credit, PPP, </a:t>
            </a:r>
            <a:r>
              <a:rPr lang="en-US" sz="1600" dirty="0" err="1">
                <a:latin typeface="Poppins" pitchFamily="2" charset="77"/>
                <a:cs typeface="Poppins" pitchFamily="2" charset="77"/>
              </a:rPr>
              <a:t>InfraCo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 as alternative options for bridging the infrastructure gap. </a:t>
            </a:r>
          </a:p>
          <a:p>
            <a:pPr fontAlgn="base"/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 fontAlgn="base"/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8979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3B8DBA-9466-A741-B185-2D919376E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841" y="-67889"/>
            <a:ext cx="1218963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30C3-EF42-9D4C-AAEC-5C3A77353132}"/>
              </a:ext>
            </a:extLst>
          </p:cNvPr>
          <p:cNvSpPr txBox="1"/>
          <p:nvPr/>
        </p:nvSpPr>
        <p:spPr>
          <a:xfrm>
            <a:off x="228600" y="609600"/>
            <a:ext cx="64716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Key Enablers for Accelerating Delivery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45D3-AE24-C743-B597-95ADEB89E7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39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DF9559-C1C2-C647-A0F8-4EA039A1B522}"/>
              </a:ext>
            </a:extLst>
          </p:cNvPr>
          <p:cNvSpPr txBox="1"/>
          <p:nvPr/>
        </p:nvSpPr>
        <p:spPr>
          <a:xfrm>
            <a:off x="118939" y="2062020"/>
            <a:ext cx="1150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>
                <a:latin typeface="Poppins" pitchFamily="2" charset="77"/>
                <a:cs typeface="Poppins" pitchFamily="2" charset="77"/>
              </a:rPr>
              <a:t>▪ Ministries are encouraged to set up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intra-ministerial task teams for effective data management. </a:t>
            </a:r>
          </a:p>
          <a:p>
            <a:pPr fontAlgn="base"/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 fontAlgn="base"/>
            <a:r>
              <a:rPr lang="en-US" sz="1600" dirty="0">
                <a:latin typeface="Poppins" pitchFamily="2" charset="77"/>
                <a:cs typeface="Poppins" pitchFamily="2" charset="77"/>
              </a:rPr>
              <a:t>▪ Building on the existing collaborative Results Framework, Ministers, Permanent Secretaries and Chief Executives are encouraged to have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periodic stock take engagements geared towards achieving their deliverables.</a:t>
            </a:r>
          </a:p>
          <a:p>
            <a:pPr fontAlgn="base"/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81E29-50B7-3C40-B9C2-DEA3EF69C02C}"/>
              </a:ext>
            </a:extLst>
          </p:cNvPr>
          <p:cNvSpPr txBox="1"/>
          <p:nvPr/>
        </p:nvSpPr>
        <p:spPr>
          <a:xfrm>
            <a:off x="228600" y="1237319"/>
            <a:ext cx="11430000" cy="646331"/>
          </a:xfrm>
          <a:prstGeom prst="rect">
            <a:avLst/>
          </a:prstGeom>
          <a:solidFill>
            <a:srgbClr val="1A4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4. EFFECTIVE COLLABORATION BETWEEN PARENT MINISTRIES &amp; THEIR AGENCIES IS A CRITICAL SUCCESS FACTOR FOR ACHIEVING THE 9 PRIORITY AREAS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2119D-4A09-4488-9E14-208F46B0BD8D}"/>
              </a:ext>
            </a:extLst>
          </p:cNvPr>
          <p:cNvSpPr txBox="1"/>
          <p:nvPr/>
        </p:nvSpPr>
        <p:spPr>
          <a:xfrm>
            <a:off x="228600" y="3681360"/>
            <a:ext cx="11430000" cy="646331"/>
          </a:xfrm>
          <a:prstGeom prst="rect">
            <a:avLst/>
          </a:prstGeom>
          <a:solidFill>
            <a:srgbClr val="1A400E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5. DEPLOY A STRATEGIC COMMUNICATION PLAN TO COMMUNICATE THE PLANS &amp; ACHIEVEMENTS OF THE 9 PRIORITY AREAS.</a:t>
            </a:r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5F470B-BD03-4E62-81B7-2EFEEDC722D6}"/>
              </a:ext>
            </a:extLst>
          </p:cNvPr>
          <p:cNvSpPr txBox="1"/>
          <p:nvPr/>
        </p:nvSpPr>
        <p:spPr>
          <a:xfrm>
            <a:off x="152400" y="4481145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>
                <a:latin typeface="Poppins" pitchFamily="2" charset="77"/>
                <a:cs typeface="Poppins" pitchFamily="2" charset="77"/>
              </a:rPr>
              <a:t>▪ There is a need for government to deepen its engagement  with citizens particularly around the nine priority areas.</a:t>
            </a:r>
          </a:p>
          <a:p>
            <a:r>
              <a:rPr lang="en-US" sz="1600" dirty="0">
                <a:latin typeface="Poppins" pitchFamily="2" charset="77"/>
                <a:cs typeface="Poppins" pitchFamily="2" charset="77"/>
              </a:rPr>
              <a:t> </a:t>
            </a: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5C2040DC-F804-4DBB-89A6-6B7117F64E05}"/>
              </a:ext>
            </a:extLst>
          </p:cNvPr>
          <p:cNvSpPr/>
          <p:nvPr/>
        </p:nvSpPr>
        <p:spPr>
          <a:xfrm>
            <a:off x="11676074" y="531762"/>
            <a:ext cx="304800" cy="529221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902A990-6E3A-3F4D-A52B-154D95800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AAA425F6-AF3C-2F4F-B80F-3E59B7779A95}"/>
              </a:ext>
            </a:extLst>
          </p:cNvPr>
          <p:cNvSpPr/>
          <p:nvPr/>
        </p:nvSpPr>
        <p:spPr>
          <a:xfrm>
            <a:off x="977929" y="1670222"/>
            <a:ext cx="2266993" cy="1878227"/>
          </a:xfrm>
          <a:prstGeom prst="homePlate">
            <a:avLst>
              <a:gd name="adj" fmla="val 228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078D2B55-DCE8-3648-823F-82EF12839445}"/>
              </a:ext>
            </a:extLst>
          </p:cNvPr>
          <p:cNvSpPr/>
          <p:nvPr/>
        </p:nvSpPr>
        <p:spPr>
          <a:xfrm>
            <a:off x="2997272" y="1670222"/>
            <a:ext cx="2331720" cy="1878227"/>
          </a:xfrm>
          <a:prstGeom prst="chevron">
            <a:avLst>
              <a:gd name="adj" fmla="val 232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0DC23951-A2FE-3840-82B9-8CF05179D7FC}"/>
              </a:ext>
            </a:extLst>
          </p:cNvPr>
          <p:cNvSpPr/>
          <p:nvPr/>
        </p:nvSpPr>
        <p:spPr>
          <a:xfrm>
            <a:off x="5081342" y="1670222"/>
            <a:ext cx="2331720" cy="1878227"/>
          </a:xfrm>
          <a:prstGeom prst="chevron">
            <a:avLst>
              <a:gd name="adj" fmla="val 232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85DF33F1-92DD-624F-A4C4-E8145363345E}"/>
              </a:ext>
            </a:extLst>
          </p:cNvPr>
          <p:cNvSpPr/>
          <p:nvPr/>
        </p:nvSpPr>
        <p:spPr>
          <a:xfrm>
            <a:off x="7165412" y="1670222"/>
            <a:ext cx="2331720" cy="1878227"/>
          </a:xfrm>
          <a:prstGeom prst="chevron">
            <a:avLst>
              <a:gd name="adj" fmla="val 232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EE959400-B74E-3340-9EC4-BAF18C7F4736}"/>
              </a:ext>
            </a:extLst>
          </p:cNvPr>
          <p:cNvSpPr/>
          <p:nvPr/>
        </p:nvSpPr>
        <p:spPr>
          <a:xfrm>
            <a:off x="9249482" y="1670222"/>
            <a:ext cx="2331720" cy="1878227"/>
          </a:xfrm>
          <a:prstGeom prst="chevron">
            <a:avLst>
              <a:gd name="adj" fmla="val 2322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0FEA15-6BBB-CE43-A53A-BC61AC155864}"/>
              </a:ext>
            </a:extLst>
          </p:cNvPr>
          <p:cNvSpPr/>
          <p:nvPr/>
        </p:nvSpPr>
        <p:spPr>
          <a:xfrm>
            <a:off x="959080" y="1447800"/>
            <a:ext cx="543698" cy="543698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A78DDF-DD97-E94C-8AE7-A2DFEDAD3CE3}"/>
              </a:ext>
            </a:extLst>
          </p:cNvPr>
          <p:cNvSpPr/>
          <p:nvPr/>
        </p:nvSpPr>
        <p:spPr>
          <a:xfrm>
            <a:off x="2973073" y="1447800"/>
            <a:ext cx="543698" cy="54369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CF25CC-25F3-0444-A0CF-067238AB53A4}"/>
              </a:ext>
            </a:extLst>
          </p:cNvPr>
          <p:cNvSpPr/>
          <p:nvPr/>
        </p:nvSpPr>
        <p:spPr>
          <a:xfrm>
            <a:off x="5081342" y="1447800"/>
            <a:ext cx="543698" cy="543698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BF5BD3-E9F6-594D-8D2D-350242CC6C0D}"/>
              </a:ext>
            </a:extLst>
          </p:cNvPr>
          <p:cNvSpPr/>
          <p:nvPr/>
        </p:nvSpPr>
        <p:spPr>
          <a:xfrm>
            <a:off x="7165412" y="1447800"/>
            <a:ext cx="543698" cy="543698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F6F219-329B-2A49-B4EC-6F0A3A15A74E}"/>
              </a:ext>
            </a:extLst>
          </p:cNvPr>
          <p:cNvSpPr/>
          <p:nvPr/>
        </p:nvSpPr>
        <p:spPr>
          <a:xfrm>
            <a:off x="9249482" y="1447800"/>
            <a:ext cx="543698" cy="543698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FFD5A6-0132-A24F-BFD4-F494FD5429E3}"/>
              </a:ext>
            </a:extLst>
          </p:cNvPr>
          <p:cNvSpPr txBox="1"/>
          <p:nvPr/>
        </p:nvSpPr>
        <p:spPr>
          <a:xfrm>
            <a:off x="1033599" y="1550372"/>
            <a:ext cx="39466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7138E-3DB8-3646-BAB9-473A16AB7F98}"/>
              </a:ext>
            </a:extLst>
          </p:cNvPr>
          <p:cNvSpPr txBox="1"/>
          <p:nvPr/>
        </p:nvSpPr>
        <p:spPr>
          <a:xfrm>
            <a:off x="3027554" y="1550372"/>
            <a:ext cx="4347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208A95-ECFF-3D4C-9D1E-C158769FFFD7}"/>
              </a:ext>
            </a:extLst>
          </p:cNvPr>
          <p:cNvSpPr txBox="1"/>
          <p:nvPr/>
        </p:nvSpPr>
        <p:spPr>
          <a:xfrm>
            <a:off x="5132618" y="1550372"/>
            <a:ext cx="44114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F2BA72-C41B-BD44-A40F-20675711F4B0}"/>
              </a:ext>
            </a:extLst>
          </p:cNvPr>
          <p:cNvSpPr txBox="1"/>
          <p:nvPr/>
        </p:nvSpPr>
        <p:spPr>
          <a:xfrm>
            <a:off x="7208673" y="1550372"/>
            <a:ext cx="4571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2A13C-05FB-9D48-B2F2-B7D4DAFA3FBD}"/>
              </a:ext>
            </a:extLst>
          </p:cNvPr>
          <p:cNvSpPr txBox="1"/>
          <p:nvPr/>
        </p:nvSpPr>
        <p:spPr>
          <a:xfrm>
            <a:off x="9295949" y="1550372"/>
            <a:ext cx="45076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483D8-42E8-CA40-BBFE-A67907144227}"/>
              </a:ext>
            </a:extLst>
          </p:cNvPr>
          <p:cNvSpPr txBox="1"/>
          <p:nvPr/>
        </p:nvSpPr>
        <p:spPr>
          <a:xfrm>
            <a:off x="1123092" y="2094070"/>
            <a:ext cx="186534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DEVELOP COLLABORATIVE RESULTS FRAMEWORK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CD092-463E-7E41-898E-FCE5256106F1}"/>
              </a:ext>
            </a:extLst>
          </p:cNvPr>
          <p:cNvSpPr txBox="1"/>
          <p:nvPr/>
        </p:nvSpPr>
        <p:spPr>
          <a:xfrm>
            <a:off x="3406012" y="1957822"/>
            <a:ext cx="159411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BILATERAL SESSIONS WITH MINISTERS &amp; PERM SECS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C6881-8BC7-B44A-A3B9-485C6230DF76}"/>
              </a:ext>
            </a:extLst>
          </p:cNvPr>
          <p:cNvSpPr txBox="1"/>
          <p:nvPr/>
        </p:nvSpPr>
        <p:spPr>
          <a:xfrm>
            <a:off x="5543447" y="2193837"/>
            <a:ext cx="15403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MINISTERIAL SELF ASSESSMENT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0F4011-D27F-0D4C-A55D-21212B124332}"/>
              </a:ext>
            </a:extLst>
          </p:cNvPr>
          <p:cNvSpPr txBox="1"/>
          <p:nvPr/>
        </p:nvSpPr>
        <p:spPr>
          <a:xfrm>
            <a:off x="7627517" y="2193837"/>
            <a:ext cx="166822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SECTOR ANALYSIS &amp; VALIDATION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6193F5-7ADD-9A4F-8A03-04A57C6BA1B7}"/>
              </a:ext>
            </a:extLst>
          </p:cNvPr>
          <p:cNvSpPr txBox="1"/>
          <p:nvPr/>
        </p:nvSpPr>
        <p:spPr>
          <a:xfrm>
            <a:off x="9643277" y="2332216"/>
            <a:ext cx="16601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SYNTHESIS OF FINDINGS</a:t>
            </a:r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FCF5124D-1DD5-2248-9730-0AA3B4C46A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0154" y="938002"/>
            <a:ext cx="629762" cy="631654"/>
          </a:xfrm>
          <a:custGeom>
            <a:avLst/>
            <a:gdLst>
              <a:gd name="T0" fmla="*/ 2147483646 w 811"/>
              <a:gd name="T1" fmla="*/ 2147483646 h 811"/>
              <a:gd name="T2" fmla="*/ 2147483646 w 811"/>
              <a:gd name="T3" fmla="*/ 2147483646 h 811"/>
              <a:gd name="T4" fmla="*/ 2147483646 w 811"/>
              <a:gd name="T5" fmla="*/ 2147483646 h 811"/>
              <a:gd name="T6" fmla="*/ 2147483646 w 811"/>
              <a:gd name="T7" fmla="*/ 2147483646 h 811"/>
              <a:gd name="T8" fmla="*/ 2147483646 w 811"/>
              <a:gd name="T9" fmla="*/ 2147483646 h 811"/>
              <a:gd name="T10" fmla="*/ 2147483646 w 811"/>
              <a:gd name="T11" fmla="*/ 2147483646 h 811"/>
              <a:gd name="T12" fmla="*/ 2147483646 w 811"/>
              <a:gd name="T13" fmla="*/ 2147483646 h 811"/>
              <a:gd name="T14" fmla="*/ 2147483646 w 811"/>
              <a:gd name="T15" fmla="*/ 2147483646 h 811"/>
              <a:gd name="T16" fmla="*/ 2147483646 w 811"/>
              <a:gd name="T17" fmla="*/ 2147483646 h 811"/>
              <a:gd name="T18" fmla="*/ 2147483646 w 811"/>
              <a:gd name="T19" fmla="*/ 2147483646 h 811"/>
              <a:gd name="T20" fmla="*/ 2147483646 w 811"/>
              <a:gd name="T21" fmla="*/ 2147483646 h 811"/>
              <a:gd name="T22" fmla="*/ 2147483646 w 811"/>
              <a:gd name="T23" fmla="*/ 2147483646 h 811"/>
              <a:gd name="T24" fmla="*/ 2147483646 w 811"/>
              <a:gd name="T25" fmla="*/ 2147483646 h 811"/>
              <a:gd name="T26" fmla="*/ 2147483646 w 811"/>
              <a:gd name="T27" fmla="*/ 2147483646 h 811"/>
              <a:gd name="T28" fmla="*/ 2147483646 w 811"/>
              <a:gd name="T29" fmla="*/ 2147483646 h 811"/>
              <a:gd name="T30" fmla="*/ 2147483646 w 811"/>
              <a:gd name="T31" fmla="*/ 2147483646 h 811"/>
              <a:gd name="T32" fmla="*/ 2147483646 w 811"/>
              <a:gd name="T33" fmla="*/ 2147483646 h 811"/>
              <a:gd name="T34" fmla="*/ 2147483646 w 811"/>
              <a:gd name="T35" fmla="*/ 2147483646 h 811"/>
              <a:gd name="T36" fmla="*/ 2147483646 w 811"/>
              <a:gd name="T37" fmla="*/ 2147483646 h 811"/>
              <a:gd name="T38" fmla="*/ 2147483646 w 811"/>
              <a:gd name="T39" fmla="*/ 2147483646 h 811"/>
              <a:gd name="T40" fmla="*/ 2147483646 w 811"/>
              <a:gd name="T41" fmla="*/ 2147483646 h 811"/>
              <a:gd name="T42" fmla="*/ 2147483646 w 811"/>
              <a:gd name="T43" fmla="*/ 2147483646 h 811"/>
              <a:gd name="T44" fmla="*/ 2147483646 w 811"/>
              <a:gd name="T45" fmla="*/ 2147483646 h 811"/>
              <a:gd name="T46" fmla="*/ 2147483646 w 811"/>
              <a:gd name="T47" fmla="*/ 2147483646 h 811"/>
              <a:gd name="T48" fmla="*/ 2147483646 w 811"/>
              <a:gd name="T49" fmla="*/ 2147483646 h 811"/>
              <a:gd name="T50" fmla="*/ 2147483646 w 811"/>
              <a:gd name="T51" fmla="*/ 2147483646 h 811"/>
              <a:gd name="T52" fmla="*/ 2147483646 w 811"/>
              <a:gd name="T53" fmla="*/ 2147483646 h 811"/>
              <a:gd name="T54" fmla="*/ 2147483646 w 811"/>
              <a:gd name="T55" fmla="*/ 2147483646 h 811"/>
              <a:gd name="T56" fmla="*/ 2147483646 w 811"/>
              <a:gd name="T57" fmla="*/ 2147483646 h 811"/>
              <a:gd name="T58" fmla="*/ 2147483646 w 811"/>
              <a:gd name="T59" fmla="*/ 2147483646 h 811"/>
              <a:gd name="T60" fmla="*/ 2147483646 w 811"/>
              <a:gd name="T61" fmla="*/ 2147483646 h 811"/>
              <a:gd name="T62" fmla="*/ 2147483646 w 811"/>
              <a:gd name="T63" fmla="*/ 2147483646 h 811"/>
              <a:gd name="T64" fmla="*/ 2147483646 w 811"/>
              <a:gd name="T65" fmla="*/ 2147483646 h 811"/>
              <a:gd name="T66" fmla="*/ 2147483646 w 811"/>
              <a:gd name="T67" fmla="*/ 2147483646 h 811"/>
              <a:gd name="T68" fmla="*/ 2147483646 w 811"/>
              <a:gd name="T69" fmla="*/ 2147483646 h 811"/>
              <a:gd name="T70" fmla="*/ 2147483646 w 811"/>
              <a:gd name="T71" fmla="*/ 2147483646 h 811"/>
              <a:gd name="T72" fmla="*/ 2147483646 w 811"/>
              <a:gd name="T73" fmla="*/ 2147483646 h 811"/>
              <a:gd name="T74" fmla="*/ 2147483646 w 811"/>
              <a:gd name="T75" fmla="*/ 2147483646 h 811"/>
              <a:gd name="T76" fmla="*/ 2147483646 w 811"/>
              <a:gd name="T77" fmla="*/ 2147483646 h 811"/>
              <a:gd name="T78" fmla="*/ 2147483646 w 811"/>
              <a:gd name="T79" fmla="*/ 2147483646 h 811"/>
              <a:gd name="T80" fmla="*/ 2147483646 w 811"/>
              <a:gd name="T81" fmla="*/ 2147483646 h 811"/>
              <a:gd name="T82" fmla="*/ 2147483646 w 811"/>
              <a:gd name="T83" fmla="*/ 2147483646 h 811"/>
              <a:gd name="T84" fmla="*/ 2147483646 w 811"/>
              <a:gd name="T85" fmla="*/ 2147483646 h 811"/>
              <a:gd name="T86" fmla="*/ 2147483646 w 811"/>
              <a:gd name="T87" fmla="*/ 2147483646 h 811"/>
              <a:gd name="T88" fmla="*/ 2147483646 w 811"/>
              <a:gd name="T89" fmla="*/ 2147483646 h 811"/>
              <a:gd name="T90" fmla="*/ 2147483646 w 811"/>
              <a:gd name="T91" fmla="*/ 2147483646 h 811"/>
              <a:gd name="T92" fmla="*/ 2147483646 w 811"/>
              <a:gd name="T93" fmla="*/ 2147483646 h 811"/>
              <a:gd name="T94" fmla="*/ 2147483646 w 811"/>
              <a:gd name="T95" fmla="*/ 2147483646 h 811"/>
              <a:gd name="T96" fmla="*/ 2147483646 w 811"/>
              <a:gd name="T97" fmla="*/ 2147483646 h 811"/>
              <a:gd name="T98" fmla="*/ 2147483646 w 811"/>
              <a:gd name="T99" fmla="*/ 2147483646 h 811"/>
              <a:gd name="T100" fmla="*/ 0 w 811"/>
              <a:gd name="T101" fmla="*/ 2147483646 h 811"/>
              <a:gd name="T102" fmla="*/ 2147483646 w 811"/>
              <a:gd name="T103" fmla="*/ 2147483646 h 811"/>
              <a:gd name="T104" fmla="*/ 2147483646 w 811"/>
              <a:gd name="T105" fmla="*/ 2147483646 h 8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11" h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7" name="Freeform 948">
            <a:extLst>
              <a:ext uri="{FF2B5EF4-FFF2-40B4-BE49-F238E27FC236}">
                <a16:creationId xmlns:a16="http://schemas.microsoft.com/office/drawing/2014/main" id="{77E8421C-7974-D740-B4B5-11348539AF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27412" y="1014085"/>
            <a:ext cx="629762" cy="633556"/>
          </a:xfrm>
          <a:custGeom>
            <a:avLst/>
            <a:gdLst>
              <a:gd name="T0" fmla="*/ 2474887 w 290404"/>
              <a:gd name="T1" fmla="*/ 2185195 h 291739"/>
              <a:gd name="T2" fmla="*/ 2150748 w 290404"/>
              <a:gd name="T3" fmla="*/ 2510412 h 291739"/>
              <a:gd name="T4" fmla="*/ 2713074 w 290404"/>
              <a:gd name="T5" fmla="*/ 3089423 h 291739"/>
              <a:gd name="T6" fmla="*/ 2826332 w 290404"/>
              <a:gd name="T7" fmla="*/ 3089423 h 291739"/>
              <a:gd name="T8" fmla="*/ 3037194 w 290404"/>
              <a:gd name="T9" fmla="*/ 2871294 h 291739"/>
              <a:gd name="T10" fmla="*/ 3060637 w 290404"/>
              <a:gd name="T11" fmla="*/ 2815774 h 291739"/>
              <a:gd name="T12" fmla="*/ 3037194 w 290404"/>
              <a:gd name="T13" fmla="*/ 2756294 h 291739"/>
              <a:gd name="T14" fmla="*/ 2131224 w 290404"/>
              <a:gd name="T15" fmla="*/ 2002770 h 291739"/>
              <a:gd name="T16" fmla="*/ 2056984 w 290404"/>
              <a:gd name="T17" fmla="*/ 2090018 h 291739"/>
              <a:gd name="T18" fmla="*/ 1971087 w 290404"/>
              <a:gd name="T19" fmla="*/ 2165379 h 291739"/>
              <a:gd name="T20" fmla="*/ 2162452 w 290404"/>
              <a:gd name="T21" fmla="*/ 2359695 h 291739"/>
              <a:gd name="T22" fmla="*/ 2326480 w 290404"/>
              <a:gd name="T23" fmla="*/ 2197099 h 291739"/>
              <a:gd name="T24" fmla="*/ 1208160 w 290404"/>
              <a:gd name="T25" fmla="*/ 628508 h 291739"/>
              <a:gd name="T26" fmla="*/ 1259135 w 290404"/>
              <a:gd name="T27" fmla="*/ 679717 h 291739"/>
              <a:gd name="T28" fmla="*/ 1208160 w 290404"/>
              <a:gd name="T29" fmla="*/ 726969 h 291739"/>
              <a:gd name="T30" fmla="*/ 718344 w 290404"/>
              <a:gd name="T31" fmla="*/ 1219327 h 291739"/>
              <a:gd name="T32" fmla="*/ 671281 w 290404"/>
              <a:gd name="T33" fmla="*/ 1270523 h 291739"/>
              <a:gd name="T34" fmla="*/ 624246 w 290404"/>
              <a:gd name="T35" fmla="*/ 1219327 h 291739"/>
              <a:gd name="T36" fmla="*/ 1208160 w 290404"/>
              <a:gd name="T37" fmla="*/ 628508 h 291739"/>
              <a:gd name="T38" fmla="*/ 1215844 w 290404"/>
              <a:gd name="T39" fmla="*/ 447794 h 291739"/>
              <a:gd name="T40" fmla="*/ 668382 w 290404"/>
              <a:gd name="T41" fmla="*/ 676589 h 291739"/>
              <a:gd name="T42" fmla="*/ 668382 w 290404"/>
              <a:gd name="T43" fmla="*/ 1781118 h 291739"/>
              <a:gd name="T44" fmla="*/ 1215844 w 290404"/>
              <a:gd name="T45" fmla="*/ 2013859 h 291739"/>
              <a:gd name="T46" fmla="*/ 1767165 w 290404"/>
              <a:gd name="T47" fmla="*/ 1781118 h 291739"/>
              <a:gd name="T48" fmla="*/ 1993973 w 290404"/>
              <a:gd name="T49" fmla="*/ 1228840 h 291739"/>
              <a:gd name="T50" fmla="*/ 1767165 w 290404"/>
              <a:gd name="T51" fmla="*/ 676589 h 291739"/>
              <a:gd name="T52" fmla="*/ 1215844 w 290404"/>
              <a:gd name="T53" fmla="*/ 447794 h 291739"/>
              <a:gd name="T54" fmla="*/ 1215844 w 290404"/>
              <a:gd name="T55" fmla="*/ 349158 h 291739"/>
              <a:gd name="T56" fmla="*/ 1833670 w 290404"/>
              <a:gd name="T57" fmla="*/ 609537 h 291739"/>
              <a:gd name="T58" fmla="*/ 2087824 w 290404"/>
              <a:gd name="T59" fmla="*/ 1228840 h 291739"/>
              <a:gd name="T60" fmla="*/ 1833670 w 290404"/>
              <a:gd name="T61" fmla="*/ 1852119 h 291739"/>
              <a:gd name="T62" fmla="*/ 1215844 w 290404"/>
              <a:gd name="T63" fmla="*/ 2108532 h 291739"/>
              <a:gd name="T64" fmla="*/ 601923 w 290404"/>
              <a:gd name="T65" fmla="*/ 1852119 h 291739"/>
              <a:gd name="T66" fmla="*/ 601923 w 290404"/>
              <a:gd name="T67" fmla="*/ 609537 h 291739"/>
              <a:gd name="T68" fmla="*/ 1215844 w 290404"/>
              <a:gd name="T69" fmla="*/ 349158 h 291739"/>
              <a:gd name="T70" fmla="*/ 1201795 w 290404"/>
              <a:gd name="T71" fmla="*/ 95201 h 291739"/>
              <a:gd name="T72" fmla="*/ 420765 w 290404"/>
              <a:gd name="T73" fmla="*/ 424356 h 291739"/>
              <a:gd name="T74" fmla="*/ 420765 w 290404"/>
              <a:gd name="T75" fmla="*/ 2018635 h 291739"/>
              <a:gd name="T76" fmla="*/ 1990623 w 290404"/>
              <a:gd name="T77" fmla="*/ 2018635 h 291739"/>
              <a:gd name="T78" fmla="*/ 2314734 w 290404"/>
              <a:gd name="T79" fmla="*/ 1221486 h 291739"/>
              <a:gd name="T80" fmla="*/ 1990623 w 290404"/>
              <a:gd name="T81" fmla="*/ 424356 h 291739"/>
              <a:gd name="T82" fmla="*/ 1201795 w 290404"/>
              <a:gd name="T83" fmla="*/ 95201 h 291739"/>
              <a:gd name="T84" fmla="*/ 1201795 w 290404"/>
              <a:gd name="T85" fmla="*/ 0 h 291739"/>
              <a:gd name="T86" fmla="*/ 2056984 w 290404"/>
              <a:gd name="T87" fmla="*/ 356901 h 291739"/>
              <a:gd name="T88" fmla="*/ 2408437 w 290404"/>
              <a:gd name="T89" fmla="*/ 1221486 h 291739"/>
              <a:gd name="T90" fmla="*/ 2189797 w 290404"/>
              <a:gd name="T91" fmla="*/ 1923447 h 291739"/>
              <a:gd name="T92" fmla="*/ 2392863 w 290404"/>
              <a:gd name="T93" fmla="*/ 2129695 h 291739"/>
              <a:gd name="T94" fmla="*/ 2439702 w 290404"/>
              <a:gd name="T95" fmla="*/ 2082094 h 291739"/>
              <a:gd name="T96" fmla="*/ 2510014 w 290404"/>
              <a:gd name="T97" fmla="*/ 2082094 h 291739"/>
              <a:gd name="T98" fmla="*/ 3107456 w 290404"/>
              <a:gd name="T99" fmla="*/ 2688879 h 291739"/>
              <a:gd name="T100" fmla="*/ 3158236 w 290404"/>
              <a:gd name="T101" fmla="*/ 2815774 h 291739"/>
              <a:gd name="T102" fmla="*/ 3107456 w 290404"/>
              <a:gd name="T103" fmla="*/ 2938719 h 291739"/>
              <a:gd name="T104" fmla="*/ 2892706 w 290404"/>
              <a:gd name="T105" fmla="*/ 3156843 h 291739"/>
              <a:gd name="T106" fmla="*/ 2771651 w 290404"/>
              <a:gd name="T107" fmla="*/ 3208396 h 291739"/>
              <a:gd name="T108" fmla="*/ 2650615 w 290404"/>
              <a:gd name="T109" fmla="*/ 3156843 h 291739"/>
              <a:gd name="T110" fmla="*/ 2049194 w 290404"/>
              <a:gd name="T111" fmla="*/ 2546096 h 291739"/>
              <a:gd name="T112" fmla="*/ 2037490 w 290404"/>
              <a:gd name="T113" fmla="*/ 2510412 h 291739"/>
              <a:gd name="T114" fmla="*/ 2049194 w 290404"/>
              <a:gd name="T115" fmla="*/ 2478688 h 291739"/>
              <a:gd name="T116" fmla="*/ 2099984 w 290404"/>
              <a:gd name="T117" fmla="*/ 2431094 h 291739"/>
              <a:gd name="T118" fmla="*/ 1892998 w 290404"/>
              <a:gd name="T119" fmla="*/ 2224859 h 291739"/>
              <a:gd name="T120" fmla="*/ 1201795 w 290404"/>
              <a:gd name="T121" fmla="*/ 2446948 h 291739"/>
              <a:gd name="T122" fmla="*/ 354367 w 290404"/>
              <a:gd name="T123" fmla="*/ 2090018 h 291739"/>
              <a:gd name="T124" fmla="*/ 354367 w 290404"/>
              <a:gd name="T125" fmla="*/ 356901 h 291739"/>
              <a:gd name="T126" fmla="*/ 1201795 w 290404"/>
              <a:gd name="T127" fmla="*/ 0 h 291739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290404" h="291739">
                <a:moveTo>
                  <a:pt x="227566" y="198700"/>
                </a:moveTo>
                <a:lnTo>
                  <a:pt x="197762" y="228271"/>
                </a:lnTo>
                <a:lnTo>
                  <a:pt x="249469" y="280921"/>
                </a:lnTo>
                <a:cubicBezTo>
                  <a:pt x="252701" y="283445"/>
                  <a:pt x="257010" y="283445"/>
                  <a:pt x="259882" y="280921"/>
                </a:cubicBezTo>
                <a:lnTo>
                  <a:pt x="279273" y="261087"/>
                </a:lnTo>
                <a:cubicBezTo>
                  <a:pt x="281068" y="259645"/>
                  <a:pt x="281427" y="257841"/>
                  <a:pt x="281427" y="256038"/>
                </a:cubicBezTo>
                <a:cubicBezTo>
                  <a:pt x="281427" y="254235"/>
                  <a:pt x="281068" y="252072"/>
                  <a:pt x="279273" y="250629"/>
                </a:cubicBezTo>
                <a:lnTo>
                  <a:pt x="227566" y="198700"/>
                </a:lnTo>
                <a:close/>
                <a:moveTo>
                  <a:pt x="195967" y="182112"/>
                </a:moveTo>
                <a:cubicBezTo>
                  <a:pt x="194171" y="184997"/>
                  <a:pt x="191658" y="187160"/>
                  <a:pt x="189144" y="190045"/>
                </a:cubicBezTo>
                <a:cubicBezTo>
                  <a:pt x="186631" y="192570"/>
                  <a:pt x="184117" y="194733"/>
                  <a:pt x="181245" y="196897"/>
                </a:cubicBezTo>
                <a:lnTo>
                  <a:pt x="198839" y="214567"/>
                </a:lnTo>
                <a:lnTo>
                  <a:pt x="213921" y="199782"/>
                </a:lnTo>
                <a:lnTo>
                  <a:pt x="195967" y="182112"/>
                </a:lnTo>
                <a:close/>
                <a:moveTo>
                  <a:pt x="111093" y="57150"/>
                </a:moveTo>
                <a:cubicBezTo>
                  <a:pt x="113976" y="57150"/>
                  <a:pt x="115778" y="59299"/>
                  <a:pt x="115778" y="61806"/>
                </a:cubicBezTo>
                <a:cubicBezTo>
                  <a:pt x="115778" y="63955"/>
                  <a:pt x="113976" y="66104"/>
                  <a:pt x="111093" y="66104"/>
                </a:cubicBezTo>
                <a:cubicBezTo>
                  <a:pt x="86229" y="66104"/>
                  <a:pt x="66050" y="86160"/>
                  <a:pt x="66050" y="110873"/>
                </a:cubicBezTo>
                <a:cubicBezTo>
                  <a:pt x="66050" y="113380"/>
                  <a:pt x="63887" y="115529"/>
                  <a:pt x="61725" y="115529"/>
                </a:cubicBezTo>
                <a:cubicBezTo>
                  <a:pt x="59203" y="115529"/>
                  <a:pt x="57401" y="113380"/>
                  <a:pt x="57401" y="110873"/>
                </a:cubicBezTo>
                <a:cubicBezTo>
                  <a:pt x="57401" y="81504"/>
                  <a:pt x="81545" y="57150"/>
                  <a:pt x="111093" y="57150"/>
                </a:cubicBezTo>
                <a:close/>
                <a:moveTo>
                  <a:pt x="111796" y="40717"/>
                </a:moveTo>
                <a:cubicBezTo>
                  <a:pt x="93099" y="40717"/>
                  <a:pt x="75121" y="48250"/>
                  <a:pt x="61458" y="61522"/>
                </a:cubicBezTo>
                <a:cubicBezTo>
                  <a:pt x="33771" y="89141"/>
                  <a:pt x="33771" y="134696"/>
                  <a:pt x="61458" y="161957"/>
                </a:cubicBezTo>
                <a:cubicBezTo>
                  <a:pt x="75121" y="175587"/>
                  <a:pt x="93099" y="183120"/>
                  <a:pt x="111796" y="183120"/>
                </a:cubicBezTo>
                <a:cubicBezTo>
                  <a:pt x="130853" y="183120"/>
                  <a:pt x="148831" y="175587"/>
                  <a:pt x="162494" y="161957"/>
                </a:cubicBezTo>
                <a:cubicBezTo>
                  <a:pt x="176158" y="149044"/>
                  <a:pt x="183349" y="131109"/>
                  <a:pt x="183349" y="111739"/>
                </a:cubicBezTo>
                <a:cubicBezTo>
                  <a:pt x="183349" y="92728"/>
                  <a:pt x="176158" y="74794"/>
                  <a:pt x="162494" y="61522"/>
                </a:cubicBezTo>
                <a:cubicBezTo>
                  <a:pt x="148831" y="48250"/>
                  <a:pt x="130853" y="40717"/>
                  <a:pt x="111796" y="40717"/>
                </a:cubicBezTo>
                <a:close/>
                <a:moveTo>
                  <a:pt x="111796" y="31750"/>
                </a:moveTo>
                <a:cubicBezTo>
                  <a:pt x="133370" y="31750"/>
                  <a:pt x="153505" y="40359"/>
                  <a:pt x="168607" y="55424"/>
                </a:cubicBezTo>
                <a:cubicBezTo>
                  <a:pt x="183709" y="70489"/>
                  <a:pt x="191979" y="90576"/>
                  <a:pt x="191979" y="111739"/>
                </a:cubicBezTo>
                <a:cubicBezTo>
                  <a:pt x="191979" y="133261"/>
                  <a:pt x="183709" y="153348"/>
                  <a:pt x="168607" y="168413"/>
                </a:cubicBezTo>
                <a:cubicBezTo>
                  <a:pt x="153505" y="183478"/>
                  <a:pt x="133370" y="191728"/>
                  <a:pt x="111796" y="191728"/>
                </a:cubicBezTo>
                <a:cubicBezTo>
                  <a:pt x="90582" y="191728"/>
                  <a:pt x="70447" y="183478"/>
                  <a:pt x="55345" y="168413"/>
                </a:cubicBezTo>
                <a:cubicBezTo>
                  <a:pt x="24063" y="137207"/>
                  <a:pt x="24063" y="86631"/>
                  <a:pt x="55345" y="55424"/>
                </a:cubicBezTo>
                <a:cubicBezTo>
                  <a:pt x="70447" y="40359"/>
                  <a:pt x="90582" y="31750"/>
                  <a:pt x="111796" y="31750"/>
                </a:cubicBezTo>
                <a:close/>
                <a:moveTo>
                  <a:pt x="110506" y="8655"/>
                </a:moveTo>
                <a:cubicBezTo>
                  <a:pt x="83575" y="8655"/>
                  <a:pt x="57722" y="19473"/>
                  <a:pt x="38691" y="38586"/>
                </a:cubicBezTo>
                <a:cubicBezTo>
                  <a:pt x="-1167" y="78615"/>
                  <a:pt x="-1167" y="143526"/>
                  <a:pt x="38691" y="183554"/>
                </a:cubicBezTo>
                <a:cubicBezTo>
                  <a:pt x="78548" y="223583"/>
                  <a:pt x="143182" y="223583"/>
                  <a:pt x="183040" y="183554"/>
                </a:cubicBezTo>
                <a:cubicBezTo>
                  <a:pt x="202071" y="164442"/>
                  <a:pt x="212843" y="138477"/>
                  <a:pt x="212843" y="111070"/>
                </a:cubicBezTo>
                <a:cubicBezTo>
                  <a:pt x="212843" y="83663"/>
                  <a:pt x="202071" y="58059"/>
                  <a:pt x="183040" y="38586"/>
                </a:cubicBezTo>
                <a:cubicBezTo>
                  <a:pt x="163650" y="19473"/>
                  <a:pt x="138155" y="8655"/>
                  <a:pt x="110506" y="8655"/>
                </a:cubicBezTo>
                <a:close/>
                <a:moveTo>
                  <a:pt x="110506" y="0"/>
                </a:moveTo>
                <a:cubicBezTo>
                  <a:pt x="140310" y="0"/>
                  <a:pt x="168318" y="11540"/>
                  <a:pt x="189144" y="32455"/>
                </a:cubicBezTo>
                <a:cubicBezTo>
                  <a:pt x="209971" y="53371"/>
                  <a:pt x="221461" y="81500"/>
                  <a:pt x="221461" y="111070"/>
                </a:cubicBezTo>
                <a:cubicBezTo>
                  <a:pt x="221461" y="134510"/>
                  <a:pt x="214280" y="156508"/>
                  <a:pt x="201353" y="174899"/>
                </a:cubicBezTo>
                <a:lnTo>
                  <a:pt x="220025" y="193652"/>
                </a:lnTo>
                <a:lnTo>
                  <a:pt x="224334" y="189324"/>
                </a:lnTo>
                <a:cubicBezTo>
                  <a:pt x="226129" y="187521"/>
                  <a:pt x="228643" y="187521"/>
                  <a:pt x="230797" y="189324"/>
                </a:cubicBezTo>
                <a:lnTo>
                  <a:pt x="285736" y="244499"/>
                </a:lnTo>
                <a:cubicBezTo>
                  <a:pt x="288609" y="247744"/>
                  <a:pt x="290404" y="251711"/>
                  <a:pt x="290404" y="256038"/>
                </a:cubicBezTo>
                <a:cubicBezTo>
                  <a:pt x="290404" y="260005"/>
                  <a:pt x="288609" y="264333"/>
                  <a:pt x="285736" y="267217"/>
                </a:cubicBezTo>
                <a:lnTo>
                  <a:pt x="265987" y="287051"/>
                </a:lnTo>
                <a:cubicBezTo>
                  <a:pt x="263114" y="289936"/>
                  <a:pt x="258805" y="291739"/>
                  <a:pt x="254855" y="291739"/>
                </a:cubicBezTo>
                <a:cubicBezTo>
                  <a:pt x="250546" y="291739"/>
                  <a:pt x="246597" y="289936"/>
                  <a:pt x="243724" y="287051"/>
                </a:cubicBezTo>
                <a:lnTo>
                  <a:pt x="188426" y="231516"/>
                </a:lnTo>
                <a:cubicBezTo>
                  <a:pt x="187708" y="230795"/>
                  <a:pt x="187349" y="229713"/>
                  <a:pt x="187349" y="228271"/>
                </a:cubicBezTo>
                <a:cubicBezTo>
                  <a:pt x="187349" y="227189"/>
                  <a:pt x="187708" y="226107"/>
                  <a:pt x="188426" y="225386"/>
                </a:cubicBezTo>
                <a:lnTo>
                  <a:pt x="193094" y="221058"/>
                </a:lnTo>
                <a:lnTo>
                  <a:pt x="174063" y="202306"/>
                </a:lnTo>
                <a:cubicBezTo>
                  <a:pt x="155032" y="215649"/>
                  <a:pt x="133128" y="222501"/>
                  <a:pt x="110506" y="222501"/>
                </a:cubicBezTo>
                <a:cubicBezTo>
                  <a:pt x="82498" y="222501"/>
                  <a:pt x="53772" y="211682"/>
                  <a:pt x="32586" y="190045"/>
                </a:cubicBezTo>
                <a:cubicBezTo>
                  <a:pt x="-10862" y="146411"/>
                  <a:pt x="-10862" y="76090"/>
                  <a:pt x="32586" y="32455"/>
                </a:cubicBezTo>
                <a:cubicBezTo>
                  <a:pt x="53413" y="11540"/>
                  <a:pt x="81062" y="0"/>
                  <a:pt x="1105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8" name="Freeform 942">
            <a:extLst>
              <a:ext uri="{FF2B5EF4-FFF2-40B4-BE49-F238E27FC236}">
                <a16:creationId xmlns:a16="http://schemas.microsoft.com/office/drawing/2014/main" id="{42985745-7BC5-B642-B97C-E3919C8AC7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1064" y="986963"/>
            <a:ext cx="543698" cy="626190"/>
          </a:xfrm>
          <a:custGeom>
            <a:avLst/>
            <a:gdLst>
              <a:gd name="T0" fmla="*/ 1970853 w 253639"/>
              <a:gd name="T1" fmla="*/ 3105418 h 291740"/>
              <a:gd name="T2" fmla="*/ 2137158 w 253639"/>
              <a:gd name="T3" fmla="*/ 2005451 h 291740"/>
              <a:gd name="T4" fmla="*/ 2303452 w 253639"/>
              <a:gd name="T5" fmla="*/ 3105418 h 291740"/>
              <a:gd name="T6" fmla="*/ 1852064 w 253639"/>
              <a:gd name="T7" fmla="*/ 1886741 h 291740"/>
              <a:gd name="T8" fmla="*/ 2187251 w 253639"/>
              <a:gd name="T9" fmla="*/ 1581591 h 291740"/>
              <a:gd name="T10" fmla="*/ 2086922 w 253639"/>
              <a:gd name="T11" fmla="*/ 1548752 h 291740"/>
              <a:gd name="T12" fmla="*/ 2187251 w 253639"/>
              <a:gd name="T13" fmla="*/ 1250676 h 291740"/>
              <a:gd name="T14" fmla="*/ 2086922 w 253639"/>
              <a:gd name="T15" fmla="*/ 1325968 h 291740"/>
              <a:gd name="T16" fmla="*/ 2139088 w 253639"/>
              <a:gd name="T17" fmla="*/ 906679 h 291740"/>
              <a:gd name="T18" fmla="*/ 2139088 w 253639"/>
              <a:gd name="T19" fmla="*/ 1077174 h 291740"/>
              <a:gd name="T20" fmla="*/ 2139088 w 253639"/>
              <a:gd name="T21" fmla="*/ 906679 h 291740"/>
              <a:gd name="T22" fmla="*/ 502381 w 253639"/>
              <a:gd name="T23" fmla="*/ 861228 h 291740"/>
              <a:gd name="T24" fmla="*/ 502381 w 253639"/>
              <a:gd name="T25" fmla="*/ 540541 h 291740"/>
              <a:gd name="T26" fmla="*/ 295646 w 253639"/>
              <a:gd name="T27" fmla="*/ 747807 h 291740"/>
              <a:gd name="T28" fmla="*/ 1143308 w 253639"/>
              <a:gd name="T29" fmla="*/ 244730 h 291740"/>
              <a:gd name="T30" fmla="*/ 1852064 w 253639"/>
              <a:gd name="T31" fmla="*/ 1182460 h 291740"/>
              <a:gd name="T32" fmla="*/ 2418289 w 253639"/>
              <a:gd name="T33" fmla="*/ 1024188 h 291740"/>
              <a:gd name="T34" fmla="*/ 2517272 w 253639"/>
              <a:gd name="T35" fmla="*/ 1851135 h 291740"/>
              <a:gd name="T36" fmla="*/ 2683577 w 253639"/>
              <a:gd name="T37" fmla="*/ 976705 h 291740"/>
              <a:gd name="T38" fmla="*/ 2137158 w 253639"/>
              <a:gd name="T39" fmla="*/ 798653 h 291740"/>
              <a:gd name="T40" fmla="*/ 1689727 w 253639"/>
              <a:gd name="T41" fmla="*/ 668076 h 291740"/>
              <a:gd name="T42" fmla="*/ 1202688 w 253639"/>
              <a:gd name="T43" fmla="*/ 122079 h 291740"/>
              <a:gd name="T44" fmla="*/ 1915421 w 253639"/>
              <a:gd name="T45" fmla="*/ 668076 h 291740"/>
              <a:gd name="T46" fmla="*/ 2778620 w 253639"/>
              <a:gd name="T47" fmla="*/ 1851135 h 291740"/>
              <a:gd name="T48" fmla="*/ 2517272 w 253639"/>
              <a:gd name="T49" fmla="*/ 2990670 h 291740"/>
              <a:gd name="T50" fmla="*/ 1970853 w 253639"/>
              <a:gd name="T51" fmla="*/ 3204328 h 291740"/>
              <a:gd name="T52" fmla="*/ 1701597 w 253639"/>
              <a:gd name="T53" fmla="*/ 1059807 h 291740"/>
              <a:gd name="T54" fmla="*/ 1202688 w 253639"/>
              <a:gd name="T55" fmla="*/ 122079 h 291740"/>
              <a:gd name="T56" fmla="*/ 382305 w 253639"/>
              <a:gd name="T57" fmla="*/ 336673 h 291740"/>
              <a:gd name="T58" fmla="*/ 354687 w 253639"/>
              <a:gd name="T59" fmla="*/ 1136767 h 291740"/>
              <a:gd name="T60" fmla="*/ 401988 w 253639"/>
              <a:gd name="T61" fmla="*/ 3105309 h 291740"/>
              <a:gd name="T62" fmla="*/ 610872 w 253639"/>
              <a:gd name="T63" fmla="*/ 2895368 h 291740"/>
              <a:gd name="T64" fmla="*/ 997098 w 253639"/>
              <a:gd name="T65" fmla="*/ 2685462 h 291740"/>
              <a:gd name="T66" fmla="*/ 610872 w 253639"/>
              <a:gd name="T67" fmla="*/ 2313140 h 291740"/>
              <a:gd name="T68" fmla="*/ 997098 w 253639"/>
              <a:gd name="T69" fmla="*/ 2103216 h 291740"/>
              <a:gd name="T70" fmla="*/ 610872 w 253639"/>
              <a:gd name="T71" fmla="*/ 1184302 h 291740"/>
              <a:gd name="T72" fmla="*/ 642404 w 253639"/>
              <a:gd name="T73" fmla="*/ 384183 h 291740"/>
              <a:gd name="T74" fmla="*/ 595112 w 253639"/>
              <a:gd name="T75" fmla="*/ 99008 h 291740"/>
              <a:gd name="T76" fmla="*/ 1955558 w 253639"/>
              <a:gd name="T77" fmla="*/ 280979 h 291740"/>
              <a:gd name="T78" fmla="*/ 2137118 w 253639"/>
              <a:gd name="T79" fmla="*/ 98917 h 291740"/>
              <a:gd name="T80" fmla="*/ 2137118 w 253639"/>
              <a:gd name="T81" fmla="*/ 554001 h 291740"/>
              <a:gd name="T82" fmla="*/ 401988 w 253639"/>
              <a:gd name="T83" fmla="*/ 0 h 291740"/>
              <a:gd name="T84" fmla="*/ 705454 w 253639"/>
              <a:gd name="T85" fmla="*/ 304957 h 291740"/>
              <a:gd name="T86" fmla="*/ 705454 w 253639"/>
              <a:gd name="T87" fmla="*/ 2004183 h 291740"/>
              <a:gd name="T88" fmla="*/ 1091687 w 253639"/>
              <a:gd name="T89" fmla="*/ 2313140 h 291740"/>
              <a:gd name="T90" fmla="*/ 705454 w 253639"/>
              <a:gd name="T91" fmla="*/ 2590391 h 291740"/>
              <a:gd name="T92" fmla="*/ 1091687 w 253639"/>
              <a:gd name="T93" fmla="*/ 2895368 h 291740"/>
              <a:gd name="T94" fmla="*/ 705454 w 253639"/>
              <a:gd name="T95" fmla="*/ 3089467 h 291740"/>
              <a:gd name="T96" fmla="*/ 287699 w 253639"/>
              <a:gd name="T97" fmla="*/ 3089467 h 291740"/>
              <a:gd name="T98" fmla="*/ 287699 w 253639"/>
              <a:gd name="T99" fmla="*/ 304957 h 2917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3639" h="291740">
                <a:moveTo>
                  <a:pt x="169062" y="171780"/>
                </a:moveTo>
                <a:lnTo>
                  <a:pt x="169062" y="272287"/>
                </a:lnTo>
                <a:cubicBezTo>
                  <a:pt x="169062" y="278051"/>
                  <a:pt x="173761" y="282734"/>
                  <a:pt x="179905" y="282734"/>
                </a:cubicBezTo>
                <a:cubicBezTo>
                  <a:pt x="185688" y="282734"/>
                  <a:pt x="190387" y="278051"/>
                  <a:pt x="190387" y="272287"/>
                </a:cubicBezTo>
                <a:lnTo>
                  <a:pt x="190387" y="187270"/>
                </a:lnTo>
                <a:cubicBezTo>
                  <a:pt x="190387" y="184388"/>
                  <a:pt x="192555" y="182587"/>
                  <a:pt x="195086" y="182587"/>
                </a:cubicBezTo>
                <a:cubicBezTo>
                  <a:pt x="197616" y="182587"/>
                  <a:pt x="199423" y="184388"/>
                  <a:pt x="199423" y="187270"/>
                </a:cubicBezTo>
                <a:lnTo>
                  <a:pt x="199423" y="272287"/>
                </a:lnTo>
                <a:cubicBezTo>
                  <a:pt x="199423" y="278051"/>
                  <a:pt x="204122" y="282734"/>
                  <a:pt x="210266" y="282734"/>
                </a:cubicBezTo>
                <a:cubicBezTo>
                  <a:pt x="216049" y="282734"/>
                  <a:pt x="220748" y="278051"/>
                  <a:pt x="220748" y="272287"/>
                </a:cubicBezTo>
                <a:lnTo>
                  <a:pt x="220748" y="171780"/>
                </a:lnTo>
                <a:lnTo>
                  <a:pt x="169062" y="171780"/>
                </a:lnTo>
                <a:close/>
                <a:moveTo>
                  <a:pt x="195263" y="136525"/>
                </a:moveTo>
                <a:cubicBezTo>
                  <a:pt x="197827" y="136525"/>
                  <a:pt x="199659" y="138393"/>
                  <a:pt x="199659" y="141007"/>
                </a:cubicBezTo>
                <a:lnTo>
                  <a:pt x="199659" y="143996"/>
                </a:lnTo>
                <a:cubicBezTo>
                  <a:pt x="199659" y="146610"/>
                  <a:pt x="197827" y="148852"/>
                  <a:pt x="195263" y="148852"/>
                </a:cubicBezTo>
                <a:cubicBezTo>
                  <a:pt x="192698" y="148852"/>
                  <a:pt x="190500" y="146610"/>
                  <a:pt x="190500" y="143996"/>
                </a:cubicBezTo>
                <a:lnTo>
                  <a:pt x="190500" y="141007"/>
                </a:lnTo>
                <a:cubicBezTo>
                  <a:pt x="190500" y="138393"/>
                  <a:pt x="192698" y="136525"/>
                  <a:pt x="195263" y="136525"/>
                </a:cubicBezTo>
                <a:close/>
                <a:moveTo>
                  <a:pt x="195263" y="109538"/>
                </a:moveTo>
                <a:cubicBezTo>
                  <a:pt x="197827" y="109538"/>
                  <a:pt x="199659" y="111342"/>
                  <a:pt x="199659" y="113868"/>
                </a:cubicBezTo>
                <a:lnTo>
                  <a:pt x="199659" y="120723"/>
                </a:lnTo>
                <a:cubicBezTo>
                  <a:pt x="199659" y="123248"/>
                  <a:pt x="197827" y="125052"/>
                  <a:pt x="195263" y="125052"/>
                </a:cubicBezTo>
                <a:cubicBezTo>
                  <a:pt x="192698" y="125052"/>
                  <a:pt x="190500" y="123248"/>
                  <a:pt x="190500" y="120723"/>
                </a:cubicBezTo>
                <a:lnTo>
                  <a:pt x="190500" y="113868"/>
                </a:lnTo>
                <a:cubicBezTo>
                  <a:pt x="190500" y="111342"/>
                  <a:pt x="192698" y="109538"/>
                  <a:pt x="195263" y="109538"/>
                </a:cubicBezTo>
                <a:close/>
                <a:moveTo>
                  <a:pt x="195263" y="82550"/>
                </a:moveTo>
                <a:cubicBezTo>
                  <a:pt x="197827" y="82550"/>
                  <a:pt x="199659" y="84667"/>
                  <a:pt x="199659" y="87136"/>
                </a:cubicBezTo>
                <a:lnTo>
                  <a:pt x="199659" y="93839"/>
                </a:lnTo>
                <a:cubicBezTo>
                  <a:pt x="199659" y="95956"/>
                  <a:pt x="197827" y="98072"/>
                  <a:pt x="195263" y="98072"/>
                </a:cubicBezTo>
                <a:cubicBezTo>
                  <a:pt x="192698" y="98072"/>
                  <a:pt x="190500" y="95956"/>
                  <a:pt x="190500" y="93839"/>
                </a:cubicBezTo>
                <a:lnTo>
                  <a:pt x="190500" y="87136"/>
                </a:lnTo>
                <a:cubicBezTo>
                  <a:pt x="190500" y="84667"/>
                  <a:pt x="192698" y="82550"/>
                  <a:pt x="195263" y="82550"/>
                </a:cubicBezTo>
                <a:close/>
                <a:moveTo>
                  <a:pt x="45859" y="57759"/>
                </a:moveTo>
                <a:cubicBezTo>
                  <a:pt x="40162" y="57759"/>
                  <a:pt x="35533" y="62388"/>
                  <a:pt x="35533" y="68085"/>
                </a:cubicBezTo>
                <a:cubicBezTo>
                  <a:pt x="35533" y="73782"/>
                  <a:pt x="40162" y="78411"/>
                  <a:pt x="45859" y="78411"/>
                </a:cubicBezTo>
                <a:cubicBezTo>
                  <a:pt x="51556" y="78411"/>
                  <a:pt x="56185" y="73782"/>
                  <a:pt x="56185" y="68085"/>
                </a:cubicBezTo>
                <a:cubicBezTo>
                  <a:pt x="56185" y="62388"/>
                  <a:pt x="51556" y="57759"/>
                  <a:pt x="45859" y="57759"/>
                </a:cubicBezTo>
                <a:close/>
                <a:moveTo>
                  <a:pt x="45859" y="49213"/>
                </a:moveTo>
                <a:cubicBezTo>
                  <a:pt x="56185" y="49213"/>
                  <a:pt x="64731" y="57759"/>
                  <a:pt x="64731" y="68085"/>
                </a:cubicBezTo>
                <a:cubicBezTo>
                  <a:pt x="64731" y="78411"/>
                  <a:pt x="56185" y="86957"/>
                  <a:pt x="45859" y="86957"/>
                </a:cubicBezTo>
                <a:cubicBezTo>
                  <a:pt x="35533" y="86957"/>
                  <a:pt x="26987" y="78411"/>
                  <a:pt x="26987" y="68085"/>
                </a:cubicBezTo>
                <a:cubicBezTo>
                  <a:pt x="26987" y="57759"/>
                  <a:pt x="35533" y="49213"/>
                  <a:pt x="45859" y="49213"/>
                </a:cubicBezTo>
                <a:close/>
                <a:moveTo>
                  <a:pt x="109786" y="20119"/>
                </a:moveTo>
                <a:cubicBezTo>
                  <a:pt x="107979" y="20119"/>
                  <a:pt x="106171" y="20839"/>
                  <a:pt x="104364" y="22280"/>
                </a:cubicBezTo>
                <a:cubicBezTo>
                  <a:pt x="101473" y="25162"/>
                  <a:pt x="101473" y="29845"/>
                  <a:pt x="104364" y="32727"/>
                </a:cubicBezTo>
                <a:lnTo>
                  <a:pt x="161833" y="90006"/>
                </a:lnTo>
                <a:cubicBezTo>
                  <a:pt x="166532" y="94689"/>
                  <a:pt x="169062" y="100813"/>
                  <a:pt x="169062" y="107657"/>
                </a:cubicBezTo>
                <a:lnTo>
                  <a:pt x="169062" y="162774"/>
                </a:lnTo>
                <a:lnTo>
                  <a:pt x="220748" y="162774"/>
                </a:lnTo>
                <a:lnTo>
                  <a:pt x="220748" y="93248"/>
                </a:lnTo>
                <a:cubicBezTo>
                  <a:pt x="220748" y="90726"/>
                  <a:pt x="222916" y="88565"/>
                  <a:pt x="225085" y="88565"/>
                </a:cubicBezTo>
                <a:cubicBezTo>
                  <a:pt x="227977" y="88565"/>
                  <a:pt x="229784" y="90726"/>
                  <a:pt x="229784" y="93248"/>
                </a:cubicBezTo>
                <a:lnTo>
                  <a:pt x="229784" y="168538"/>
                </a:lnTo>
                <a:cubicBezTo>
                  <a:pt x="229784" y="172500"/>
                  <a:pt x="233037" y="176103"/>
                  <a:pt x="237374" y="176103"/>
                </a:cubicBezTo>
                <a:cubicBezTo>
                  <a:pt x="241350" y="176103"/>
                  <a:pt x="244964" y="172500"/>
                  <a:pt x="244964" y="168538"/>
                </a:cubicBezTo>
                <a:lnTo>
                  <a:pt x="244964" y="88925"/>
                </a:lnTo>
                <a:cubicBezTo>
                  <a:pt x="244964" y="78478"/>
                  <a:pt x="235928" y="69832"/>
                  <a:pt x="225085" y="69832"/>
                </a:cubicBezTo>
                <a:lnTo>
                  <a:pt x="199061" y="69832"/>
                </a:lnTo>
                <a:cubicBezTo>
                  <a:pt x="198700" y="71273"/>
                  <a:pt x="196893" y="72714"/>
                  <a:pt x="195086" y="72714"/>
                </a:cubicBezTo>
                <a:cubicBezTo>
                  <a:pt x="192917" y="72714"/>
                  <a:pt x="191471" y="71273"/>
                  <a:pt x="190748" y="69832"/>
                </a:cubicBezTo>
                <a:lnTo>
                  <a:pt x="174845" y="69832"/>
                </a:lnTo>
                <a:cubicBezTo>
                  <a:pt x="167255" y="69832"/>
                  <a:pt x="159664" y="66590"/>
                  <a:pt x="154243" y="60826"/>
                </a:cubicBezTo>
                <a:lnTo>
                  <a:pt x="115207" y="22280"/>
                </a:lnTo>
                <a:cubicBezTo>
                  <a:pt x="113762" y="20839"/>
                  <a:pt x="111954" y="20119"/>
                  <a:pt x="109786" y="20119"/>
                </a:cubicBezTo>
                <a:close/>
                <a:moveTo>
                  <a:pt x="109786" y="11113"/>
                </a:moveTo>
                <a:cubicBezTo>
                  <a:pt x="114123" y="11113"/>
                  <a:pt x="118099" y="12914"/>
                  <a:pt x="121352" y="15796"/>
                </a:cubicBezTo>
                <a:lnTo>
                  <a:pt x="160387" y="55062"/>
                </a:lnTo>
                <a:cubicBezTo>
                  <a:pt x="164363" y="58665"/>
                  <a:pt x="169423" y="60826"/>
                  <a:pt x="174845" y="60826"/>
                </a:cubicBezTo>
                <a:lnTo>
                  <a:pt x="225085" y="60826"/>
                </a:lnTo>
                <a:cubicBezTo>
                  <a:pt x="240988" y="60826"/>
                  <a:pt x="253639" y="73435"/>
                  <a:pt x="253639" y="88925"/>
                </a:cubicBezTo>
                <a:lnTo>
                  <a:pt x="253639" y="168538"/>
                </a:lnTo>
                <a:cubicBezTo>
                  <a:pt x="253639" y="177184"/>
                  <a:pt x="246410" y="184749"/>
                  <a:pt x="237374" y="184749"/>
                </a:cubicBezTo>
                <a:cubicBezTo>
                  <a:pt x="234482" y="184749"/>
                  <a:pt x="231952" y="184028"/>
                  <a:pt x="229784" y="182947"/>
                </a:cubicBezTo>
                <a:lnTo>
                  <a:pt x="229784" y="272287"/>
                </a:lnTo>
                <a:cubicBezTo>
                  <a:pt x="229784" y="283094"/>
                  <a:pt x="221109" y="291740"/>
                  <a:pt x="210266" y="291740"/>
                </a:cubicBezTo>
                <a:cubicBezTo>
                  <a:pt x="204122" y="291740"/>
                  <a:pt x="198700" y="288858"/>
                  <a:pt x="195086" y="284535"/>
                </a:cubicBezTo>
                <a:cubicBezTo>
                  <a:pt x="191471" y="288858"/>
                  <a:pt x="185688" y="291740"/>
                  <a:pt x="179905" y="291740"/>
                </a:cubicBezTo>
                <a:cubicBezTo>
                  <a:pt x="169062" y="291740"/>
                  <a:pt x="160026" y="283094"/>
                  <a:pt x="160026" y="272287"/>
                </a:cubicBezTo>
                <a:lnTo>
                  <a:pt x="160026" y="107657"/>
                </a:lnTo>
                <a:cubicBezTo>
                  <a:pt x="160026" y="103334"/>
                  <a:pt x="158580" y="99372"/>
                  <a:pt x="155327" y="96490"/>
                </a:cubicBezTo>
                <a:lnTo>
                  <a:pt x="98220" y="38851"/>
                </a:lnTo>
                <a:cubicBezTo>
                  <a:pt x="92075" y="32727"/>
                  <a:pt x="92075" y="22280"/>
                  <a:pt x="98220" y="15796"/>
                </a:cubicBezTo>
                <a:cubicBezTo>
                  <a:pt x="101111" y="12914"/>
                  <a:pt x="105449" y="11113"/>
                  <a:pt x="109786" y="11113"/>
                </a:cubicBezTo>
                <a:close/>
                <a:moveTo>
                  <a:pt x="36695" y="9015"/>
                </a:moveTo>
                <a:cubicBezTo>
                  <a:pt x="35976" y="9015"/>
                  <a:pt x="34897" y="9376"/>
                  <a:pt x="34897" y="10458"/>
                </a:cubicBezTo>
                <a:lnTo>
                  <a:pt x="34897" y="30652"/>
                </a:lnTo>
                <a:cubicBezTo>
                  <a:pt x="34897" y="32816"/>
                  <a:pt x="33817" y="34259"/>
                  <a:pt x="32378" y="34980"/>
                </a:cubicBezTo>
                <a:cubicBezTo>
                  <a:pt x="17988" y="40389"/>
                  <a:pt x="8634" y="54093"/>
                  <a:pt x="8634" y="69239"/>
                </a:cubicBezTo>
                <a:cubicBezTo>
                  <a:pt x="8634" y="84384"/>
                  <a:pt x="17988" y="98449"/>
                  <a:pt x="32378" y="103497"/>
                </a:cubicBezTo>
                <a:cubicBezTo>
                  <a:pt x="33817" y="104218"/>
                  <a:pt x="34897" y="106022"/>
                  <a:pt x="34897" y="107825"/>
                </a:cubicBezTo>
                <a:lnTo>
                  <a:pt x="34897" y="281282"/>
                </a:lnTo>
                <a:cubicBezTo>
                  <a:pt x="34897" y="282003"/>
                  <a:pt x="35976" y="282724"/>
                  <a:pt x="36695" y="282724"/>
                </a:cubicBezTo>
                <a:lnTo>
                  <a:pt x="54323" y="282724"/>
                </a:lnTo>
                <a:cubicBezTo>
                  <a:pt x="55043" y="282724"/>
                  <a:pt x="55762" y="282003"/>
                  <a:pt x="55762" y="281282"/>
                </a:cubicBezTo>
                <a:lnTo>
                  <a:pt x="55762" y="263611"/>
                </a:lnTo>
                <a:cubicBezTo>
                  <a:pt x="55762" y="261087"/>
                  <a:pt x="57561" y="259284"/>
                  <a:pt x="60079" y="259284"/>
                </a:cubicBezTo>
                <a:lnTo>
                  <a:pt x="91018" y="259284"/>
                </a:lnTo>
                <a:lnTo>
                  <a:pt x="91018" y="244499"/>
                </a:lnTo>
                <a:lnTo>
                  <a:pt x="60079" y="244499"/>
                </a:lnTo>
                <a:cubicBezTo>
                  <a:pt x="57561" y="244499"/>
                  <a:pt x="55762" y="242335"/>
                  <a:pt x="55762" y="240171"/>
                </a:cubicBezTo>
                <a:lnTo>
                  <a:pt x="55762" y="210601"/>
                </a:lnTo>
                <a:cubicBezTo>
                  <a:pt x="55762" y="208076"/>
                  <a:pt x="57561" y="206273"/>
                  <a:pt x="60079" y="206273"/>
                </a:cubicBezTo>
                <a:lnTo>
                  <a:pt x="91018" y="206273"/>
                </a:lnTo>
                <a:lnTo>
                  <a:pt x="91018" y="191488"/>
                </a:lnTo>
                <a:lnTo>
                  <a:pt x="60079" y="191488"/>
                </a:lnTo>
                <a:cubicBezTo>
                  <a:pt x="57561" y="191488"/>
                  <a:pt x="55762" y="189685"/>
                  <a:pt x="55762" y="187160"/>
                </a:cubicBezTo>
                <a:lnTo>
                  <a:pt x="55762" y="107825"/>
                </a:lnTo>
                <a:cubicBezTo>
                  <a:pt x="55762" y="106022"/>
                  <a:pt x="56842" y="104218"/>
                  <a:pt x="58640" y="103497"/>
                </a:cubicBezTo>
                <a:cubicBezTo>
                  <a:pt x="72671" y="98449"/>
                  <a:pt x="82024" y="84384"/>
                  <a:pt x="82024" y="69239"/>
                </a:cubicBezTo>
                <a:cubicBezTo>
                  <a:pt x="82024" y="54093"/>
                  <a:pt x="72671" y="40389"/>
                  <a:pt x="58640" y="34980"/>
                </a:cubicBezTo>
                <a:cubicBezTo>
                  <a:pt x="56842" y="34259"/>
                  <a:pt x="55762" y="32816"/>
                  <a:pt x="55762" y="30652"/>
                </a:cubicBezTo>
                <a:lnTo>
                  <a:pt x="55762" y="10458"/>
                </a:lnTo>
                <a:cubicBezTo>
                  <a:pt x="55762" y="9376"/>
                  <a:pt x="55043" y="9015"/>
                  <a:pt x="54323" y="9015"/>
                </a:cubicBezTo>
                <a:lnTo>
                  <a:pt x="36695" y="9015"/>
                </a:lnTo>
                <a:close/>
                <a:moveTo>
                  <a:pt x="195082" y="9007"/>
                </a:moveTo>
                <a:cubicBezTo>
                  <a:pt x="185715" y="9007"/>
                  <a:pt x="178509" y="16213"/>
                  <a:pt x="178509" y="25580"/>
                </a:cubicBezTo>
                <a:cubicBezTo>
                  <a:pt x="178509" y="34227"/>
                  <a:pt x="185715" y="41793"/>
                  <a:pt x="195082" y="41793"/>
                </a:cubicBezTo>
                <a:cubicBezTo>
                  <a:pt x="204089" y="41793"/>
                  <a:pt x="211295" y="34227"/>
                  <a:pt x="211295" y="25580"/>
                </a:cubicBezTo>
                <a:cubicBezTo>
                  <a:pt x="211295" y="16213"/>
                  <a:pt x="204089" y="9007"/>
                  <a:pt x="195082" y="9007"/>
                </a:cubicBezTo>
                <a:close/>
                <a:moveTo>
                  <a:pt x="195082" y="0"/>
                </a:moveTo>
                <a:cubicBezTo>
                  <a:pt x="208773" y="0"/>
                  <a:pt x="220302" y="11529"/>
                  <a:pt x="220302" y="25580"/>
                </a:cubicBezTo>
                <a:cubicBezTo>
                  <a:pt x="220302" y="39271"/>
                  <a:pt x="208773" y="50440"/>
                  <a:pt x="195082" y="50440"/>
                </a:cubicBezTo>
                <a:cubicBezTo>
                  <a:pt x="181031" y="50440"/>
                  <a:pt x="169862" y="39271"/>
                  <a:pt x="169862" y="25580"/>
                </a:cubicBezTo>
                <a:cubicBezTo>
                  <a:pt x="169862" y="11529"/>
                  <a:pt x="181031" y="0"/>
                  <a:pt x="195082" y="0"/>
                </a:cubicBezTo>
                <a:close/>
                <a:moveTo>
                  <a:pt x="36695" y="0"/>
                </a:moveTo>
                <a:lnTo>
                  <a:pt x="54323" y="0"/>
                </a:lnTo>
                <a:cubicBezTo>
                  <a:pt x="60079" y="0"/>
                  <a:pt x="64396" y="4688"/>
                  <a:pt x="64396" y="10458"/>
                </a:cubicBezTo>
                <a:lnTo>
                  <a:pt x="64396" y="27767"/>
                </a:lnTo>
                <a:cubicBezTo>
                  <a:pt x="80585" y="34980"/>
                  <a:pt x="91018" y="51568"/>
                  <a:pt x="91018" y="69239"/>
                </a:cubicBezTo>
                <a:cubicBezTo>
                  <a:pt x="91018" y="86909"/>
                  <a:pt x="80585" y="103497"/>
                  <a:pt x="64396" y="110710"/>
                </a:cubicBezTo>
                <a:lnTo>
                  <a:pt x="64396" y="182472"/>
                </a:lnTo>
                <a:lnTo>
                  <a:pt x="95335" y="182472"/>
                </a:lnTo>
                <a:cubicBezTo>
                  <a:pt x="97854" y="182472"/>
                  <a:pt x="99652" y="184636"/>
                  <a:pt x="99652" y="187160"/>
                </a:cubicBezTo>
                <a:lnTo>
                  <a:pt x="99652" y="210601"/>
                </a:lnTo>
                <a:cubicBezTo>
                  <a:pt x="99652" y="213125"/>
                  <a:pt x="97854" y="214928"/>
                  <a:pt x="95335" y="214928"/>
                </a:cubicBezTo>
                <a:lnTo>
                  <a:pt x="64396" y="214928"/>
                </a:lnTo>
                <a:lnTo>
                  <a:pt x="64396" y="235844"/>
                </a:lnTo>
                <a:lnTo>
                  <a:pt x="95335" y="235844"/>
                </a:lnTo>
                <a:cubicBezTo>
                  <a:pt x="97854" y="235844"/>
                  <a:pt x="99652" y="237647"/>
                  <a:pt x="99652" y="240171"/>
                </a:cubicBezTo>
                <a:lnTo>
                  <a:pt x="99652" y="263611"/>
                </a:lnTo>
                <a:cubicBezTo>
                  <a:pt x="99652" y="266136"/>
                  <a:pt x="97854" y="267939"/>
                  <a:pt x="95335" y="267939"/>
                </a:cubicBezTo>
                <a:lnTo>
                  <a:pt x="64396" y="267939"/>
                </a:lnTo>
                <a:lnTo>
                  <a:pt x="64396" y="281282"/>
                </a:lnTo>
                <a:cubicBezTo>
                  <a:pt x="64396" y="287051"/>
                  <a:pt x="60079" y="291739"/>
                  <a:pt x="54323" y="291739"/>
                </a:cubicBezTo>
                <a:lnTo>
                  <a:pt x="36695" y="291739"/>
                </a:lnTo>
                <a:cubicBezTo>
                  <a:pt x="30939" y="291739"/>
                  <a:pt x="26262" y="287051"/>
                  <a:pt x="26262" y="281282"/>
                </a:cubicBezTo>
                <a:lnTo>
                  <a:pt x="26262" y="110710"/>
                </a:lnTo>
                <a:cubicBezTo>
                  <a:pt x="10433" y="103497"/>
                  <a:pt x="0" y="86909"/>
                  <a:pt x="0" y="69239"/>
                </a:cubicBezTo>
                <a:cubicBezTo>
                  <a:pt x="0" y="51568"/>
                  <a:pt x="10433" y="34980"/>
                  <a:pt x="26262" y="27767"/>
                </a:cubicBezTo>
                <a:lnTo>
                  <a:pt x="26262" y="10458"/>
                </a:lnTo>
                <a:cubicBezTo>
                  <a:pt x="26262" y="4688"/>
                  <a:pt x="30939" y="0"/>
                  <a:pt x="36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9" name="Freeform 960">
            <a:extLst>
              <a:ext uri="{FF2B5EF4-FFF2-40B4-BE49-F238E27FC236}">
                <a16:creationId xmlns:a16="http://schemas.microsoft.com/office/drawing/2014/main" id="{EDBD2D7B-ABE4-454F-B6A5-2C61474C78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65192" y="1004182"/>
            <a:ext cx="629762" cy="631654"/>
          </a:xfrm>
          <a:custGeom>
            <a:avLst/>
            <a:gdLst>
              <a:gd name="T0" fmla="*/ 1427835 w 291740"/>
              <a:gd name="T1" fmla="*/ 2723491 h 291740"/>
              <a:gd name="T2" fmla="*/ 1751725 w 291740"/>
              <a:gd name="T3" fmla="*/ 2482192 h 291740"/>
              <a:gd name="T4" fmla="*/ 544095 w 291740"/>
              <a:gd name="T5" fmla="*/ 2707924 h 291740"/>
              <a:gd name="T6" fmla="*/ 903517 w 291740"/>
              <a:gd name="T7" fmla="*/ 2497753 h 291740"/>
              <a:gd name="T8" fmla="*/ 1751725 w 291740"/>
              <a:gd name="T9" fmla="*/ 2388770 h 291740"/>
              <a:gd name="T10" fmla="*/ 1427835 w 291740"/>
              <a:gd name="T11" fmla="*/ 2820792 h 291740"/>
              <a:gd name="T12" fmla="*/ 559887 w 291740"/>
              <a:gd name="T13" fmla="*/ 2388770 h 291740"/>
              <a:gd name="T14" fmla="*/ 883752 w 291740"/>
              <a:gd name="T15" fmla="*/ 2820792 h 291740"/>
              <a:gd name="T16" fmla="*/ 559887 w 291740"/>
              <a:gd name="T17" fmla="*/ 2388770 h 291740"/>
              <a:gd name="T18" fmla="*/ 2305179 w 291740"/>
              <a:gd name="T19" fmla="*/ 2040359 h 291740"/>
              <a:gd name="T20" fmla="*/ 2633000 w 291740"/>
              <a:gd name="T21" fmla="*/ 1791629 h 291740"/>
              <a:gd name="T22" fmla="*/ 1412027 w 291740"/>
              <a:gd name="T23" fmla="*/ 2024313 h 291740"/>
              <a:gd name="T24" fmla="*/ 1767507 w 291740"/>
              <a:gd name="T25" fmla="*/ 1807667 h 291740"/>
              <a:gd name="T26" fmla="*/ 544095 w 291740"/>
              <a:gd name="T27" fmla="*/ 1807667 h 291740"/>
              <a:gd name="T28" fmla="*/ 903517 w 291740"/>
              <a:gd name="T29" fmla="*/ 2024313 h 291740"/>
              <a:gd name="T30" fmla="*/ 2305179 w 291740"/>
              <a:gd name="T31" fmla="*/ 1691313 h 291740"/>
              <a:gd name="T32" fmla="*/ 2633000 w 291740"/>
              <a:gd name="T33" fmla="*/ 2140650 h 291740"/>
              <a:gd name="T34" fmla="*/ 2305179 w 291740"/>
              <a:gd name="T35" fmla="*/ 1691313 h 291740"/>
              <a:gd name="T36" fmla="*/ 1862303 w 291740"/>
              <a:gd name="T37" fmla="*/ 2024313 h 291740"/>
              <a:gd name="T38" fmla="*/ 1313292 w 291740"/>
              <a:gd name="T39" fmla="*/ 1807667 h 291740"/>
              <a:gd name="T40" fmla="*/ 998293 w 291740"/>
              <a:gd name="T41" fmla="*/ 1807667 h 291740"/>
              <a:gd name="T42" fmla="*/ 449280 w 291740"/>
              <a:gd name="T43" fmla="*/ 2024313 h 291740"/>
              <a:gd name="T44" fmla="*/ 2289384 w 291740"/>
              <a:gd name="T45" fmla="*/ 1106192 h 291740"/>
              <a:gd name="T46" fmla="*/ 2644863 w 291740"/>
              <a:gd name="T47" fmla="*/ 1326853 h 291740"/>
              <a:gd name="T48" fmla="*/ 1427835 w 291740"/>
              <a:gd name="T49" fmla="*/ 1094169 h 291740"/>
              <a:gd name="T50" fmla="*/ 1751725 w 291740"/>
              <a:gd name="T51" fmla="*/ 1342899 h 291740"/>
              <a:gd name="T52" fmla="*/ 1427835 w 291740"/>
              <a:gd name="T53" fmla="*/ 1094169 h 291740"/>
              <a:gd name="T54" fmla="*/ 2743598 w 291740"/>
              <a:gd name="T55" fmla="*/ 1326853 h 291740"/>
              <a:gd name="T56" fmla="*/ 2194585 w 291740"/>
              <a:gd name="T57" fmla="*/ 1106192 h 291740"/>
              <a:gd name="T58" fmla="*/ 1862303 w 291740"/>
              <a:gd name="T59" fmla="*/ 1106192 h 291740"/>
              <a:gd name="T60" fmla="*/ 1313292 w 291740"/>
              <a:gd name="T61" fmla="*/ 1326853 h 291740"/>
              <a:gd name="T62" fmla="*/ 98121 w 291740"/>
              <a:gd name="T63" fmla="*/ 2958744 h 291740"/>
              <a:gd name="T64" fmla="*/ 3081413 w 291740"/>
              <a:gd name="T65" fmla="*/ 744643 h 291740"/>
              <a:gd name="T66" fmla="*/ 98121 w 291740"/>
              <a:gd name="T67" fmla="*/ 649561 h 291740"/>
              <a:gd name="T68" fmla="*/ 2755602 w 291740"/>
              <a:gd name="T69" fmla="*/ 225750 h 291740"/>
              <a:gd name="T70" fmla="*/ 2661405 w 291740"/>
              <a:gd name="T71" fmla="*/ 225750 h 291740"/>
              <a:gd name="T72" fmla="*/ 2209987 w 291740"/>
              <a:gd name="T73" fmla="*/ 308957 h 291740"/>
              <a:gd name="T74" fmla="*/ 1801747 w 291740"/>
              <a:gd name="T75" fmla="*/ 356460 h 291740"/>
              <a:gd name="T76" fmla="*/ 1397425 w 291740"/>
              <a:gd name="T77" fmla="*/ 308957 h 291740"/>
              <a:gd name="T78" fmla="*/ 946022 w 291740"/>
              <a:gd name="T79" fmla="*/ 225750 h 291740"/>
              <a:gd name="T80" fmla="*/ 851815 w 291740"/>
              <a:gd name="T81" fmla="*/ 225750 h 291740"/>
              <a:gd name="T82" fmla="*/ 396454 w 291740"/>
              <a:gd name="T83" fmla="*/ 308957 h 291740"/>
              <a:gd name="T84" fmla="*/ 494580 w 291740"/>
              <a:gd name="T85" fmla="*/ 47507 h 291740"/>
              <a:gd name="T86" fmla="*/ 898902 w 291740"/>
              <a:gd name="T87" fmla="*/ 0 h 291740"/>
              <a:gd name="T88" fmla="*/ 1303222 w 291740"/>
              <a:gd name="T89" fmla="*/ 47507 h 291740"/>
              <a:gd name="T90" fmla="*/ 1754637 w 291740"/>
              <a:gd name="T91" fmla="*/ 130722 h 291740"/>
              <a:gd name="T92" fmla="*/ 1852770 w 291740"/>
              <a:gd name="T93" fmla="*/ 130722 h 291740"/>
              <a:gd name="T94" fmla="*/ 2304199 w 291740"/>
              <a:gd name="T95" fmla="*/ 47507 h 291740"/>
              <a:gd name="T96" fmla="*/ 2708506 w 291740"/>
              <a:gd name="T97" fmla="*/ 0 h 291740"/>
              <a:gd name="T98" fmla="*/ 3175624 w 291740"/>
              <a:gd name="T99" fmla="*/ 372321 h 291740"/>
              <a:gd name="T100" fmla="*/ 0 w 291740"/>
              <a:gd name="T101" fmla="*/ 2958744 h 291740"/>
              <a:gd name="T102" fmla="*/ 396454 w 291740"/>
              <a:gd name="T103" fmla="*/ 47507 h 2917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1740" h="291740">
                <a:moveTo>
                  <a:pt x="131173" y="225992"/>
                </a:moveTo>
                <a:cubicBezTo>
                  <a:pt x="130447" y="225992"/>
                  <a:pt x="129721" y="226700"/>
                  <a:pt x="129721" y="227409"/>
                </a:cubicBezTo>
                <a:lnTo>
                  <a:pt x="129721" y="246544"/>
                </a:lnTo>
                <a:cubicBezTo>
                  <a:pt x="129721" y="247607"/>
                  <a:pt x="130447" y="247962"/>
                  <a:pt x="131173" y="247962"/>
                </a:cubicBezTo>
                <a:lnTo>
                  <a:pt x="160927" y="247962"/>
                </a:lnTo>
                <a:cubicBezTo>
                  <a:pt x="161653" y="247962"/>
                  <a:pt x="162378" y="247607"/>
                  <a:pt x="162378" y="246544"/>
                </a:cubicBezTo>
                <a:lnTo>
                  <a:pt x="162378" y="227409"/>
                </a:lnTo>
                <a:cubicBezTo>
                  <a:pt x="162378" y="226700"/>
                  <a:pt x="161653" y="225992"/>
                  <a:pt x="160927" y="225992"/>
                </a:cubicBezTo>
                <a:lnTo>
                  <a:pt x="131173" y="225992"/>
                </a:lnTo>
                <a:close/>
                <a:moveTo>
                  <a:pt x="51435" y="225992"/>
                </a:moveTo>
                <a:cubicBezTo>
                  <a:pt x="50709" y="225992"/>
                  <a:pt x="49984" y="226700"/>
                  <a:pt x="49984" y="227409"/>
                </a:cubicBezTo>
                <a:lnTo>
                  <a:pt x="49984" y="246544"/>
                </a:lnTo>
                <a:cubicBezTo>
                  <a:pt x="49984" y="247607"/>
                  <a:pt x="50709" y="247962"/>
                  <a:pt x="51435" y="247962"/>
                </a:cubicBezTo>
                <a:lnTo>
                  <a:pt x="81189" y="247962"/>
                </a:lnTo>
                <a:cubicBezTo>
                  <a:pt x="82278" y="247962"/>
                  <a:pt x="83004" y="247607"/>
                  <a:pt x="83004" y="246544"/>
                </a:cubicBezTo>
                <a:lnTo>
                  <a:pt x="83004" y="227409"/>
                </a:lnTo>
                <a:cubicBezTo>
                  <a:pt x="83004" y="226700"/>
                  <a:pt x="82278" y="225992"/>
                  <a:pt x="81189" y="225992"/>
                </a:cubicBezTo>
                <a:lnTo>
                  <a:pt x="51435" y="225992"/>
                </a:lnTo>
                <a:close/>
                <a:moveTo>
                  <a:pt x="131173" y="217487"/>
                </a:moveTo>
                <a:lnTo>
                  <a:pt x="160927" y="217487"/>
                </a:lnTo>
                <a:cubicBezTo>
                  <a:pt x="166733" y="217487"/>
                  <a:pt x="171087" y="221739"/>
                  <a:pt x="171087" y="227409"/>
                </a:cubicBezTo>
                <a:lnTo>
                  <a:pt x="171087" y="246544"/>
                </a:lnTo>
                <a:cubicBezTo>
                  <a:pt x="171087" y="252214"/>
                  <a:pt x="166733" y="256821"/>
                  <a:pt x="160927" y="256821"/>
                </a:cubicBezTo>
                <a:lnTo>
                  <a:pt x="131173" y="256821"/>
                </a:lnTo>
                <a:cubicBezTo>
                  <a:pt x="125367" y="256821"/>
                  <a:pt x="120650" y="252214"/>
                  <a:pt x="120650" y="246544"/>
                </a:cubicBezTo>
                <a:lnTo>
                  <a:pt x="120650" y="227409"/>
                </a:lnTo>
                <a:cubicBezTo>
                  <a:pt x="120650" y="221739"/>
                  <a:pt x="125367" y="217487"/>
                  <a:pt x="131173" y="217487"/>
                </a:cubicBezTo>
                <a:close/>
                <a:moveTo>
                  <a:pt x="51435" y="217487"/>
                </a:moveTo>
                <a:lnTo>
                  <a:pt x="81189" y="217487"/>
                </a:lnTo>
                <a:cubicBezTo>
                  <a:pt x="86995" y="217487"/>
                  <a:pt x="91712" y="221739"/>
                  <a:pt x="91712" y="227409"/>
                </a:cubicBezTo>
                <a:lnTo>
                  <a:pt x="91712" y="246544"/>
                </a:lnTo>
                <a:cubicBezTo>
                  <a:pt x="91712" y="252214"/>
                  <a:pt x="86995" y="256821"/>
                  <a:pt x="81189" y="256821"/>
                </a:cubicBezTo>
                <a:lnTo>
                  <a:pt x="51435" y="256821"/>
                </a:lnTo>
                <a:cubicBezTo>
                  <a:pt x="45992" y="256821"/>
                  <a:pt x="41275" y="252214"/>
                  <a:pt x="41275" y="246544"/>
                </a:cubicBezTo>
                <a:lnTo>
                  <a:pt x="41275" y="227409"/>
                </a:lnTo>
                <a:cubicBezTo>
                  <a:pt x="41275" y="221739"/>
                  <a:pt x="45992" y="217487"/>
                  <a:pt x="51435" y="217487"/>
                </a:cubicBezTo>
                <a:close/>
                <a:moveTo>
                  <a:pt x="211773" y="163119"/>
                </a:moveTo>
                <a:cubicBezTo>
                  <a:pt x="211047" y="163119"/>
                  <a:pt x="210322" y="163849"/>
                  <a:pt x="210322" y="164580"/>
                </a:cubicBezTo>
                <a:lnTo>
                  <a:pt x="210322" y="184304"/>
                </a:lnTo>
                <a:cubicBezTo>
                  <a:pt x="210322" y="185035"/>
                  <a:pt x="211047" y="185765"/>
                  <a:pt x="211773" y="185765"/>
                </a:cubicBezTo>
                <a:lnTo>
                  <a:pt x="241890" y="185765"/>
                </a:lnTo>
                <a:cubicBezTo>
                  <a:pt x="242253" y="185765"/>
                  <a:pt x="242979" y="185035"/>
                  <a:pt x="242979" y="184304"/>
                </a:cubicBezTo>
                <a:lnTo>
                  <a:pt x="242979" y="164580"/>
                </a:lnTo>
                <a:cubicBezTo>
                  <a:pt x="242979" y="163849"/>
                  <a:pt x="242253" y="163119"/>
                  <a:pt x="241890" y="163119"/>
                </a:cubicBezTo>
                <a:lnTo>
                  <a:pt x="211773" y="163119"/>
                </a:lnTo>
                <a:close/>
                <a:moveTo>
                  <a:pt x="131173" y="163119"/>
                </a:moveTo>
                <a:cubicBezTo>
                  <a:pt x="130447" y="163119"/>
                  <a:pt x="129721" y="163849"/>
                  <a:pt x="129721" y="164580"/>
                </a:cubicBezTo>
                <a:lnTo>
                  <a:pt x="129721" y="184304"/>
                </a:lnTo>
                <a:cubicBezTo>
                  <a:pt x="129721" y="185035"/>
                  <a:pt x="130447" y="185765"/>
                  <a:pt x="131173" y="185765"/>
                </a:cubicBezTo>
                <a:lnTo>
                  <a:pt x="160927" y="185765"/>
                </a:lnTo>
                <a:cubicBezTo>
                  <a:pt x="161653" y="185765"/>
                  <a:pt x="162378" y="185035"/>
                  <a:pt x="162378" y="184304"/>
                </a:cubicBezTo>
                <a:lnTo>
                  <a:pt x="162378" y="164580"/>
                </a:lnTo>
                <a:cubicBezTo>
                  <a:pt x="162378" y="163849"/>
                  <a:pt x="161653" y="163119"/>
                  <a:pt x="160927" y="163119"/>
                </a:cubicBezTo>
                <a:lnTo>
                  <a:pt x="131173" y="163119"/>
                </a:lnTo>
                <a:close/>
                <a:moveTo>
                  <a:pt x="51435" y="163119"/>
                </a:moveTo>
                <a:cubicBezTo>
                  <a:pt x="50709" y="163119"/>
                  <a:pt x="49984" y="163849"/>
                  <a:pt x="49984" y="164580"/>
                </a:cubicBezTo>
                <a:lnTo>
                  <a:pt x="49984" y="184304"/>
                </a:lnTo>
                <a:cubicBezTo>
                  <a:pt x="49984" y="185035"/>
                  <a:pt x="50709" y="185765"/>
                  <a:pt x="51435" y="185765"/>
                </a:cubicBezTo>
                <a:lnTo>
                  <a:pt x="81189" y="185765"/>
                </a:lnTo>
                <a:cubicBezTo>
                  <a:pt x="82278" y="185765"/>
                  <a:pt x="83004" y="185035"/>
                  <a:pt x="83004" y="184304"/>
                </a:cubicBezTo>
                <a:lnTo>
                  <a:pt x="83004" y="164580"/>
                </a:lnTo>
                <a:cubicBezTo>
                  <a:pt x="83004" y="163849"/>
                  <a:pt x="82278" y="163119"/>
                  <a:pt x="81189" y="163119"/>
                </a:cubicBezTo>
                <a:lnTo>
                  <a:pt x="51435" y="163119"/>
                </a:lnTo>
                <a:close/>
                <a:moveTo>
                  <a:pt x="211773" y="153987"/>
                </a:moveTo>
                <a:lnTo>
                  <a:pt x="241890" y="153987"/>
                </a:lnTo>
                <a:cubicBezTo>
                  <a:pt x="247333" y="153987"/>
                  <a:pt x="252050" y="158736"/>
                  <a:pt x="252050" y="164580"/>
                </a:cubicBezTo>
                <a:lnTo>
                  <a:pt x="252050" y="184304"/>
                </a:lnTo>
                <a:cubicBezTo>
                  <a:pt x="252050" y="190148"/>
                  <a:pt x="247333" y="194897"/>
                  <a:pt x="241890" y="194897"/>
                </a:cubicBezTo>
                <a:lnTo>
                  <a:pt x="211773" y="194897"/>
                </a:lnTo>
                <a:cubicBezTo>
                  <a:pt x="205967" y="194897"/>
                  <a:pt x="201613" y="190148"/>
                  <a:pt x="201613" y="184304"/>
                </a:cubicBezTo>
                <a:lnTo>
                  <a:pt x="201613" y="164580"/>
                </a:lnTo>
                <a:cubicBezTo>
                  <a:pt x="201613" y="158736"/>
                  <a:pt x="205967" y="153987"/>
                  <a:pt x="211773" y="153987"/>
                </a:cubicBezTo>
                <a:close/>
                <a:moveTo>
                  <a:pt x="131173" y="153987"/>
                </a:moveTo>
                <a:lnTo>
                  <a:pt x="160927" y="153987"/>
                </a:lnTo>
                <a:cubicBezTo>
                  <a:pt x="166733" y="153987"/>
                  <a:pt x="171087" y="158736"/>
                  <a:pt x="171087" y="164580"/>
                </a:cubicBezTo>
                <a:lnTo>
                  <a:pt x="171087" y="184304"/>
                </a:lnTo>
                <a:cubicBezTo>
                  <a:pt x="171087" y="190148"/>
                  <a:pt x="166733" y="194897"/>
                  <a:pt x="160927" y="194897"/>
                </a:cubicBezTo>
                <a:lnTo>
                  <a:pt x="131173" y="194897"/>
                </a:lnTo>
                <a:cubicBezTo>
                  <a:pt x="125367" y="194897"/>
                  <a:pt x="120650" y="190148"/>
                  <a:pt x="120650" y="184304"/>
                </a:cubicBezTo>
                <a:lnTo>
                  <a:pt x="120650" y="164580"/>
                </a:lnTo>
                <a:cubicBezTo>
                  <a:pt x="120650" y="158736"/>
                  <a:pt x="125367" y="153987"/>
                  <a:pt x="131173" y="153987"/>
                </a:cubicBezTo>
                <a:close/>
                <a:moveTo>
                  <a:pt x="51435" y="153987"/>
                </a:moveTo>
                <a:lnTo>
                  <a:pt x="81189" y="153987"/>
                </a:lnTo>
                <a:cubicBezTo>
                  <a:pt x="86995" y="153987"/>
                  <a:pt x="91712" y="158736"/>
                  <a:pt x="91712" y="164580"/>
                </a:cubicBezTo>
                <a:lnTo>
                  <a:pt x="91712" y="184304"/>
                </a:lnTo>
                <a:cubicBezTo>
                  <a:pt x="91712" y="190148"/>
                  <a:pt x="86995" y="194897"/>
                  <a:pt x="81189" y="194897"/>
                </a:cubicBezTo>
                <a:lnTo>
                  <a:pt x="51435" y="194897"/>
                </a:lnTo>
                <a:cubicBezTo>
                  <a:pt x="45992" y="194897"/>
                  <a:pt x="41275" y="190148"/>
                  <a:pt x="41275" y="184304"/>
                </a:cubicBezTo>
                <a:lnTo>
                  <a:pt x="41275" y="164580"/>
                </a:lnTo>
                <a:cubicBezTo>
                  <a:pt x="41275" y="158736"/>
                  <a:pt x="45992" y="153987"/>
                  <a:pt x="51435" y="153987"/>
                </a:cubicBezTo>
                <a:close/>
                <a:moveTo>
                  <a:pt x="211773" y="99619"/>
                </a:moveTo>
                <a:cubicBezTo>
                  <a:pt x="211047" y="99619"/>
                  <a:pt x="210322" y="100349"/>
                  <a:pt x="210322" y="100714"/>
                </a:cubicBezTo>
                <a:lnTo>
                  <a:pt x="210322" y="120804"/>
                </a:lnTo>
                <a:cubicBezTo>
                  <a:pt x="210322" y="121535"/>
                  <a:pt x="211047" y="122265"/>
                  <a:pt x="211773" y="122265"/>
                </a:cubicBezTo>
                <a:lnTo>
                  <a:pt x="241890" y="122265"/>
                </a:lnTo>
                <a:cubicBezTo>
                  <a:pt x="242253" y="122265"/>
                  <a:pt x="242979" y="121535"/>
                  <a:pt x="242979" y="120804"/>
                </a:cubicBezTo>
                <a:lnTo>
                  <a:pt x="242979" y="100714"/>
                </a:lnTo>
                <a:cubicBezTo>
                  <a:pt x="242979" y="100349"/>
                  <a:pt x="242253" y="99619"/>
                  <a:pt x="241890" y="99619"/>
                </a:cubicBezTo>
                <a:lnTo>
                  <a:pt x="211773" y="99619"/>
                </a:lnTo>
                <a:close/>
                <a:moveTo>
                  <a:pt x="131173" y="99619"/>
                </a:moveTo>
                <a:cubicBezTo>
                  <a:pt x="130447" y="99619"/>
                  <a:pt x="129721" y="100349"/>
                  <a:pt x="129721" y="100714"/>
                </a:cubicBezTo>
                <a:lnTo>
                  <a:pt x="129721" y="120804"/>
                </a:lnTo>
                <a:cubicBezTo>
                  <a:pt x="129721" y="121535"/>
                  <a:pt x="130447" y="122265"/>
                  <a:pt x="131173" y="122265"/>
                </a:cubicBezTo>
                <a:lnTo>
                  <a:pt x="160927" y="122265"/>
                </a:lnTo>
                <a:cubicBezTo>
                  <a:pt x="161653" y="122265"/>
                  <a:pt x="162378" y="121535"/>
                  <a:pt x="162378" y="120804"/>
                </a:cubicBezTo>
                <a:lnTo>
                  <a:pt x="162378" y="100714"/>
                </a:lnTo>
                <a:cubicBezTo>
                  <a:pt x="162378" y="100349"/>
                  <a:pt x="161653" y="99619"/>
                  <a:pt x="160927" y="99619"/>
                </a:cubicBezTo>
                <a:lnTo>
                  <a:pt x="131173" y="99619"/>
                </a:lnTo>
                <a:close/>
                <a:moveTo>
                  <a:pt x="211773" y="90487"/>
                </a:moveTo>
                <a:lnTo>
                  <a:pt x="241890" y="90487"/>
                </a:lnTo>
                <a:cubicBezTo>
                  <a:pt x="247333" y="90487"/>
                  <a:pt x="252050" y="95236"/>
                  <a:pt x="252050" y="100714"/>
                </a:cubicBezTo>
                <a:lnTo>
                  <a:pt x="252050" y="120804"/>
                </a:lnTo>
                <a:cubicBezTo>
                  <a:pt x="252050" y="126648"/>
                  <a:pt x="247333" y="131397"/>
                  <a:pt x="241890" y="131397"/>
                </a:cubicBezTo>
                <a:lnTo>
                  <a:pt x="211773" y="131397"/>
                </a:lnTo>
                <a:cubicBezTo>
                  <a:pt x="205967" y="131397"/>
                  <a:pt x="201613" y="126648"/>
                  <a:pt x="201613" y="120804"/>
                </a:cubicBezTo>
                <a:lnTo>
                  <a:pt x="201613" y="100714"/>
                </a:lnTo>
                <a:cubicBezTo>
                  <a:pt x="201613" y="95236"/>
                  <a:pt x="205967" y="90487"/>
                  <a:pt x="211773" y="90487"/>
                </a:cubicBezTo>
                <a:close/>
                <a:moveTo>
                  <a:pt x="131173" y="90487"/>
                </a:moveTo>
                <a:lnTo>
                  <a:pt x="160927" y="90487"/>
                </a:lnTo>
                <a:cubicBezTo>
                  <a:pt x="166733" y="90487"/>
                  <a:pt x="171087" y="95236"/>
                  <a:pt x="171087" y="100714"/>
                </a:cubicBezTo>
                <a:lnTo>
                  <a:pt x="171087" y="120804"/>
                </a:lnTo>
                <a:cubicBezTo>
                  <a:pt x="171087" y="126648"/>
                  <a:pt x="166733" y="131397"/>
                  <a:pt x="160927" y="131397"/>
                </a:cubicBezTo>
                <a:lnTo>
                  <a:pt x="131173" y="131397"/>
                </a:lnTo>
                <a:cubicBezTo>
                  <a:pt x="125367" y="131397"/>
                  <a:pt x="120650" y="126648"/>
                  <a:pt x="120650" y="120804"/>
                </a:cubicBezTo>
                <a:lnTo>
                  <a:pt x="120650" y="100714"/>
                </a:lnTo>
                <a:cubicBezTo>
                  <a:pt x="120650" y="95236"/>
                  <a:pt x="125367" y="90487"/>
                  <a:pt x="131173" y="90487"/>
                </a:cubicBezTo>
                <a:close/>
                <a:moveTo>
                  <a:pt x="9015" y="67796"/>
                </a:moveTo>
                <a:lnTo>
                  <a:pt x="9015" y="269381"/>
                </a:lnTo>
                <a:cubicBezTo>
                  <a:pt x="9015" y="276954"/>
                  <a:pt x="15146" y="282724"/>
                  <a:pt x="22358" y="282724"/>
                </a:cubicBezTo>
                <a:lnTo>
                  <a:pt x="269742" y="282724"/>
                </a:lnTo>
                <a:cubicBezTo>
                  <a:pt x="276954" y="282724"/>
                  <a:pt x="283085" y="276954"/>
                  <a:pt x="283085" y="269381"/>
                </a:cubicBezTo>
                <a:lnTo>
                  <a:pt x="283085" y="67796"/>
                </a:lnTo>
                <a:lnTo>
                  <a:pt x="9015" y="67796"/>
                </a:lnTo>
                <a:close/>
                <a:moveTo>
                  <a:pt x="22358" y="20555"/>
                </a:moveTo>
                <a:cubicBezTo>
                  <a:pt x="15146" y="20555"/>
                  <a:pt x="9015" y="26686"/>
                  <a:pt x="9015" y="33898"/>
                </a:cubicBezTo>
                <a:lnTo>
                  <a:pt x="9015" y="59141"/>
                </a:lnTo>
                <a:lnTo>
                  <a:pt x="283085" y="59141"/>
                </a:lnTo>
                <a:lnTo>
                  <a:pt x="283085" y="33898"/>
                </a:lnTo>
                <a:cubicBezTo>
                  <a:pt x="283085" y="26686"/>
                  <a:pt x="276954" y="20555"/>
                  <a:pt x="269742" y="20555"/>
                </a:cubicBezTo>
                <a:lnTo>
                  <a:pt x="253153" y="20555"/>
                </a:lnTo>
                <a:lnTo>
                  <a:pt x="253153" y="28128"/>
                </a:lnTo>
                <a:cubicBezTo>
                  <a:pt x="253153" y="30292"/>
                  <a:pt x="251350" y="32455"/>
                  <a:pt x="248826" y="32455"/>
                </a:cubicBezTo>
                <a:cubicBezTo>
                  <a:pt x="246302" y="32455"/>
                  <a:pt x="244499" y="30292"/>
                  <a:pt x="244499" y="28128"/>
                </a:cubicBezTo>
                <a:lnTo>
                  <a:pt x="244499" y="20555"/>
                </a:lnTo>
                <a:lnTo>
                  <a:pt x="211682" y="20555"/>
                </a:lnTo>
                <a:lnTo>
                  <a:pt x="211682" y="28128"/>
                </a:lnTo>
                <a:cubicBezTo>
                  <a:pt x="211682" y="30292"/>
                  <a:pt x="209519" y="32455"/>
                  <a:pt x="206994" y="32455"/>
                </a:cubicBezTo>
                <a:cubicBezTo>
                  <a:pt x="204831" y="32455"/>
                  <a:pt x="203028" y="30292"/>
                  <a:pt x="203028" y="28128"/>
                </a:cubicBezTo>
                <a:lnTo>
                  <a:pt x="203028" y="20555"/>
                </a:lnTo>
                <a:lnTo>
                  <a:pt x="170211" y="20555"/>
                </a:lnTo>
                <a:lnTo>
                  <a:pt x="170211" y="28128"/>
                </a:lnTo>
                <a:cubicBezTo>
                  <a:pt x="170211" y="30292"/>
                  <a:pt x="168048" y="32455"/>
                  <a:pt x="165523" y="32455"/>
                </a:cubicBezTo>
                <a:cubicBezTo>
                  <a:pt x="163359" y="32455"/>
                  <a:pt x="161196" y="30292"/>
                  <a:pt x="161196" y="28128"/>
                </a:cubicBezTo>
                <a:lnTo>
                  <a:pt x="161196" y="20555"/>
                </a:lnTo>
                <a:lnTo>
                  <a:pt x="128380" y="20555"/>
                </a:lnTo>
                <a:lnTo>
                  <a:pt x="128380" y="28128"/>
                </a:lnTo>
                <a:cubicBezTo>
                  <a:pt x="128380" y="30292"/>
                  <a:pt x="126577" y="32455"/>
                  <a:pt x="124052" y="32455"/>
                </a:cubicBezTo>
                <a:cubicBezTo>
                  <a:pt x="121889" y="32455"/>
                  <a:pt x="119725" y="30292"/>
                  <a:pt x="119725" y="28128"/>
                </a:cubicBezTo>
                <a:lnTo>
                  <a:pt x="119725" y="20555"/>
                </a:lnTo>
                <a:lnTo>
                  <a:pt x="86909" y="20555"/>
                </a:lnTo>
                <a:lnTo>
                  <a:pt x="86909" y="28128"/>
                </a:lnTo>
                <a:cubicBezTo>
                  <a:pt x="86909" y="30292"/>
                  <a:pt x="85106" y="32455"/>
                  <a:pt x="82581" y="32455"/>
                </a:cubicBezTo>
                <a:cubicBezTo>
                  <a:pt x="80057" y="32455"/>
                  <a:pt x="78254" y="30292"/>
                  <a:pt x="78254" y="28128"/>
                </a:cubicBezTo>
                <a:lnTo>
                  <a:pt x="78254" y="20555"/>
                </a:lnTo>
                <a:lnTo>
                  <a:pt x="45438" y="20555"/>
                </a:lnTo>
                <a:lnTo>
                  <a:pt x="45438" y="28128"/>
                </a:lnTo>
                <a:cubicBezTo>
                  <a:pt x="45438" y="30292"/>
                  <a:pt x="43635" y="32455"/>
                  <a:pt x="41110" y="32455"/>
                </a:cubicBezTo>
                <a:cubicBezTo>
                  <a:pt x="38586" y="32455"/>
                  <a:pt x="36422" y="30292"/>
                  <a:pt x="36422" y="28128"/>
                </a:cubicBezTo>
                <a:lnTo>
                  <a:pt x="36422" y="20555"/>
                </a:lnTo>
                <a:lnTo>
                  <a:pt x="22358" y="20555"/>
                </a:lnTo>
                <a:close/>
                <a:moveTo>
                  <a:pt x="41110" y="0"/>
                </a:moveTo>
                <a:cubicBezTo>
                  <a:pt x="43635" y="0"/>
                  <a:pt x="45438" y="1803"/>
                  <a:pt x="45438" y="4327"/>
                </a:cubicBezTo>
                <a:lnTo>
                  <a:pt x="45438" y="11900"/>
                </a:lnTo>
                <a:lnTo>
                  <a:pt x="78254" y="11900"/>
                </a:lnTo>
                <a:lnTo>
                  <a:pt x="78254" y="4327"/>
                </a:lnTo>
                <a:cubicBezTo>
                  <a:pt x="78254" y="1803"/>
                  <a:pt x="80057" y="0"/>
                  <a:pt x="82581" y="0"/>
                </a:cubicBezTo>
                <a:cubicBezTo>
                  <a:pt x="85106" y="0"/>
                  <a:pt x="86909" y="1803"/>
                  <a:pt x="86909" y="4327"/>
                </a:cubicBezTo>
                <a:lnTo>
                  <a:pt x="86909" y="11900"/>
                </a:lnTo>
                <a:lnTo>
                  <a:pt x="119725" y="11900"/>
                </a:lnTo>
                <a:lnTo>
                  <a:pt x="119725" y="4327"/>
                </a:lnTo>
                <a:cubicBezTo>
                  <a:pt x="119725" y="1803"/>
                  <a:pt x="121889" y="0"/>
                  <a:pt x="124052" y="0"/>
                </a:cubicBezTo>
                <a:cubicBezTo>
                  <a:pt x="126577" y="0"/>
                  <a:pt x="128380" y="1803"/>
                  <a:pt x="128380" y="4327"/>
                </a:cubicBezTo>
                <a:lnTo>
                  <a:pt x="128380" y="11900"/>
                </a:lnTo>
                <a:lnTo>
                  <a:pt x="161196" y="11900"/>
                </a:lnTo>
                <a:lnTo>
                  <a:pt x="161196" y="4327"/>
                </a:lnTo>
                <a:cubicBezTo>
                  <a:pt x="161196" y="1803"/>
                  <a:pt x="163359" y="0"/>
                  <a:pt x="165523" y="0"/>
                </a:cubicBezTo>
                <a:cubicBezTo>
                  <a:pt x="168048" y="0"/>
                  <a:pt x="170211" y="1803"/>
                  <a:pt x="170211" y="4327"/>
                </a:cubicBezTo>
                <a:lnTo>
                  <a:pt x="170211" y="11900"/>
                </a:lnTo>
                <a:lnTo>
                  <a:pt x="203028" y="11900"/>
                </a:lnTo>
                <a:lnTo>
                  <a:pt x="203028" y="4327"/>
                </a:lnTo>
                <a:cubicBezTo>
                  <a:pt x="203028" y="1803"/>
                  <a:pt x="204831" y="0"/>
                  <a:pt x="206994" y="0"/>
                </a:cubicBezTo>
                <a:cubicBezTo>
                  <a:pt x="209519" y="0"/>
                  <a:pt x="211682" y="1803"/>
                  <a:pt x="211682" y="4327"/>
                </a:cubicBezTo>
                <a:lnTo>
                  <a:pt x="211682" y="11900"/>
                </a:lnTo>
                <a:lnTo>
                  <a:pt x="244499" y="11900"/>
                </a:lnTo>
                <a:lnTo>
                  <a:pt x="244499" y="4327"/>
                </a:lnTo>
                <a:cubicBezTo>
                  <a:pt x="244499" y="1803"/>
                  <a:pt x="246302" y="0"/>
                  <a:pt x="248826" y="0"/>
                </a:cubicBezTo>
                <a:cubicBezTo>
                  <a:pt x="251350" y="0"/>
                  <a:pt x="253153" y="1803"/>
                  <a:pt x="253153" y="4327"/>
                </a:cubicBezTo>
                <a:lnTo>
                  <a:pt x="253153" y="11900"/>
                </a:lnTo>
                <a:lnTo>
                  <a:pt x="269742" y="11900"/>
                </a:lnTo>
                <a:cubicBezTo>
                  <a:pt x="281642" y="11900"/>
                  <a:pt x="291740" y="21637"/>
                  <a:pt x="291740" y="33898"/>
                </a:cubicBezTo>
                <a:lnTo>
                  <a:pt x="291740" y="269381"/>
                </a:lnTo>
                <a:cubicBezTo>
                  <a:pt x="291740" y="281642"/>
                  <a:pt x="281642" y="291740"/>
                  <a:pt x="269742" y="291740"/>
                </a:cubicBezTo>
                <a:lnTo>
                  <a:pt x="22358" y="291740"/>
                </a:lnTo>
                <a:cubicBezTo>
                  <a:pt x="10097" y="291740"/>
                  <a:pt x="0" y="281642"/>
                  <a:pt x="0" y="269381"/>
                </a:cubicBezTo>
                <a:lnTo>
                  <a:pt x="0" y="33898"/>
                </a:lnTo>
                <a:cubicBezTo>
                  <a:pt x="0" y="21637"/>
                  <a:pt x="10097" y="11900"/>
                  <a:pt x="22358" y="11900"/>
                </a:cubicBezTo>
                <a:lnTo>
                  <a:pt x="36422" y="11900"/>
                </a:lnTo>
                <a:lnTo>
                  <a:pt x="36422" y="4327"/>
                </a:lnTo>
                <a:cubicBezTo>
                  <a:pt x="36422" y="1803"/>
                  <a:pt x="38586" y="0"/>
                  <a:pt x="411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0" name="Freeform 199">
            <a:extLst>
              <a:ext uri="{FF2B5EF4-FFF2-40B4-BE49-F238E27FC236}">
                <a16:creationId xmlns:a16="http://schemas.microsoft.com/office/drawing/2014/main" id="{69D0FDDE-AC9B-4A44-B1D5-F655DAEDA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488" y="1014084"/>
            <a:ext cx="575694" cy="574029"/>
          </a:xfrm>
          <a:custGeom>
            <a:avLst/>
            <a:gdLst>
              <a:gd name="T0" fmla="*/ 2147483646 w 844"/>
              <a:gd name="T1" fmla="*/ 2147483646 h 836"/>
              <a:gd name="T2" fmla="*/ 2147483646 w 844"/>
              <a:gd name="T3" fmla="*/ 2147483646 h 836"/>
              <a:gd name="T4" fmla="*/ 2147483646 w 844"/>
              <a:gd name="T5" fmla="*/ 2147483646 h 836"/>
              <a:gd name="T6" fmla="*/ 2147483646 w 844"/>
              <a:gd name="T7" fmla="*/ 2147483646 h 836"/>
              <a:gd name="T8" fmla="*/ 2147483646 w 844"/>
              <a:gd name="T9" fmla="*/ 2147483646 h 836"/>
              <a:gd name="T10" fmla="*/ 2147483646 w 844"/>
              <a:gd name="T11" fmla="*/ 2147483646 h 836"/>
              <a:gd name="T12" fmla="*/ 2147483646 w 844"/>
              <a:gd name="T13" fmla="*/ 2147483646 h 836"/>
              <a:gd name="T14" fmla="*/ 2147483646 w 844"/>
              <a:gd name="T15" fmla="*/ 2147483646 h 836"/>
              <a:gd name="T16" fmla="*/ 2147483646 w 844"/>
              <a:gd name="T17" fmla="*/ 2147483646 h 836"/>
              <a:gd name="T18" fmla="*/ 2147483646 w 844"/>
              <a:gd name="T19" fmla="*/ 2147483646 h 836"/>
              <a:gd name="T20" fmla="*/ 2147483646 w 844"/>
              <a:gd name="T21" fmla="*/ 2147483646 h 836"/>
              <a:gd name="T22" fmla="*/ 2147483646 w 844"/>
              <a:gd name="T23" fmla="*/ 2147483646 h 836"/>
              <a:gd name="T24" fmla="*/ 2147483646 w 844"/>
              <a:gd name="T25" fmla="*/ 2147483646 h 836"/>
              <a:gd name="T26" fmla="*/ 2147483646 w 844"/>
              <a:gd name="T27" fmla="*/ 2147483646 h 836"/>
              <a:gd name="T28" fmla="*/ 2147483646 w 844"/>
              <a:gd name="T29" fmla="*/ 2147483646 h 836"/>
              <a:gd name="T30" fmla="*/ 2147483646 w 844"/>
              <a:gd name="T31" fmla="*/ 2147483646 h 836"/>
              <a:gd name="T32" fmla="*/ 2147483646 w 844"/>
              <a:gd name="T33" fmla="*/ 2147483646 h 836"/>
              <a:gd name="T34" fmla="*/ 2147483646 w 844"/>
              <a:gd name="T35" fmla="*/ 2147483646 h 836"/>
              <a:gd name="T36" fmla="*/ 2147483646 w 844"/>
              <a:gd name="T37" fmla="*/ 2147483646 h 836"/>
              <a:gd name="T38" fmla="*/ 2147483646 w 844"/>
              <a:gd name="T39" fmla="*/ 2147483646 h 836"/>
              <a:gd name="T40" fmla="*/ 2147483646 w 844"/>
              <a:gd name="T41" fmla="*/ 2147483646 h 836"/>
              <a:gd name="T42" fmla="*/ 2147483646 w 844"/>
              <a:gd name="T43" fmla="*/ 2147483646 h 836"/>
              <a:gd name="T44" fmla="*/ 2147483646 w 844"/>
              <a:gd name="T45" fmla="*/ 2147483646 h 836"/>
              <a:gd name="T46" fmla="*/ 2147483646 w 844"/>
              <a:gd name="T47" fmla="*/ 2147483646 h 836"/>
              <a:gd name="T48" fmla="*/ 2147483646 w 844"/>
              <a:gd name="T49" fmla="*/ 2147483646 h 836"/>
              <a:gd name="T50" fmla="*/ 2147483646 w 844"/>
              <a:gd name="T51" fmla="*/ 2147483646 h 836"/>
              <a:gd name="T52" fmla="*/ 2147483646 w 844"/>
              <a:gd name="T53" fmla="*/ 2147483646 h 836"/>
              <a:gd name="T54" fmla="*/ 2147483646 w 844"/>
              <a:gd name="T55" fmla="*/ 2147483646 h 836"/>
              <a:gd name="T56" fmla="*/ 2147483646 w 844"/>
              <a:gd name="T57" fmla="*/ 2147483646 h 836"/>
              <a:gd name="T58" fmla="*/ 2147483646 w 844"/>
              <a:gd name="T59" fmla="*/ 2147483646 h 836"/>
              <a:gd name="T60" fmla="*/ 2147483646 w 844"/>
              <a:gd name="T61" fmla="*/ 2147483646 h 836"/>
              <a:gd name="T62" fmla="*/ 2147483646 w 844"/>
              <a:gd name="T63" fmla="*/ 2147483646 h 836"/>
              <a:gd name="T64" fmla="*/ 2147483646 w 844"/>
              <a:gd name="T65" fmla="*/ 2147483646 h 836"/>
              <a:gd name="T66" fmla="*/ 2147483646 w 844"/>
              <a:gd name="T67" fmla="*/ 2147483646 h 836"/>
              <a:gd name="T68" fmla="*/ 2147483646 w 844"/>
              <a:gd name="T69" fmla="*/ 2147483646 h 836"/>
              <a:gd name="T70" fmla="*/ 2147483646 w 844"/>
              <a:gd name="T71" fmla="*/ 2147483646 h 836"/>
              <a:gd name="T72" fmla="*/ 2147483646 w 844"/>
              <a:gd name="T73" fmla="*/ 2147483646 h 836"/>
              <a:gd name="T74" fmla="*/ 2147483646 w 844"/>
              <a:gd name="T75" fmla="*/ 2147483646 h 836"/>
              <a:gd name="T76" fmla="*/ 2147483646 w 844"/>
              <a:gd name="T77" fmla="*/ 2147483646 h 836"/>
              <a:gd name="T78" fmla="*/ 2147483646 w 844"/>
              <a:gd name="T79" fmla="*/ 2147483646 h 836"/>
              <a:gd name="T80" fmla="*/ 2147483646 w 844"/>
              <a:gd name="T81" fmla="*/ 2147483646 h 836"/>
              <a:gd name="T82" fmla="*/ 2147483646 w 844"/>
              <a:gd name="T83" fmla="*/ 2147483646 h 836"/>
              <a:gd name="T84" fmla="*/ 2147483646 w 844"/>
              <a:gd name="T85" fmla="*/ 2147483646 h 836"/>
              <a:gd name="T86" fmla="*/ 2147483646 w 844"/>
              <a:gd name="T87" fmla="*/ 2147483646 h 836"/>
              <a:gd name="T88" fmla="*/ 2147483646 w 844"/>
              <a:gd name="T89" fmla="*/ 2147483646 h 836"/>
              <a:gd name="T90" fmla="*/ 2147483646 w 844"/>
              <a:gd name="T91" fmla="*/ 2147483646 h 836"/>
              <a:gd name="T92" fmla="*/ 2147483646 w 844"/>
              <a:gd name="T93" fmla="*/ 2147483646 h 836"/>
              <a:gd name="T94" fmla="*/ 2147483646 w 844"/>
              <a:gd name="T95" fmla="*/ 2147483646 h 8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836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70E55-01FA-F745-A591-7660565CE212}"/>
              </a:ext>
            </a:extLst>
          </p:cNvPr>
          <p:cNvSpPr txBox="1"/>
          <p:nvPr/>
        </p:nvSpPr>
        <p:spPr>
          <a:xfrm>
            <a:off x="506235" y="492363"/>
            <a:ext cx="23663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9D085-76D1-F746-8A5B-43AF1394666A}"/>
              </a:ext>
            </a:extLst>
          </p:cNvPr>
          <p:cNvSpPr txBox="1"/>
          <p:nvPr/>
        </p:nvSpPr>
        <p:spPr>
          <a:xfrm>
            <a:off x="991273" y="3591757"/>
            <a:ext cx="1809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>
                <a:latin typeface="Poppins" pitchFamily="2" charset="77"/>
                <a:cs typeface="Poppins" pitchFamily="2" charset="77"/>
              </a:rPr>
              <a:t>A collaborative results framework developed to drive collaboration and deliver joint accountability for results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4CB7CD-DED0-CD4E-84F8-AC51EEF82B58}"/>
              </a:ext>
            </a:extLst>
          </p:cNvPr>
          <p:cNvSpPr txBox="1"/>
          <p:nvPr/>
        </p:nvSpPr>
        <p:spPr>
          <a:xfrm>
            <a:off x="3029027" y="3591757"/>
            <a:ext cx="1809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>
                <a:latin typeface="Poppins" pitchFamily="2" charset="77"/>
                <a:cs typeface="Poppins" pitchFamily="2" charset="77"/>
              </a:rPr>
              <a:t>Bilateral Session engagement with Ministers &amp; PS to negotiate results and agree on Indicators for tracking progress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C09046-85B7-3340-9B7E-3C2B2F40B5F0}"/>
              </a:ext>
            </a:extLst>
          </p:cNvPr>
          <p:cNvSpPr txBox="1"/>
          <p:nvPr/>
        </p:nvSpPr>
        <p:spPr>
          <a:xfrm>
            <a:off x="5168944" y="3638719"/>
            <a:ext cx="180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>
                <a:latin typeface="Poppins" pitchFamily="2" charset="77"/>
                <a:cs typeface="Poppins" pitchFamily="2" charset="77"/>
              </a:rPr>
              <a:t>Ministries were provided with self reporting template on results and projects to determine progress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EE997B-9C02-D84E-B238-B94E60D573FB}"/>
              </a:ext>
            </a:extLst>
          </p:cNvPr>
          <p:cNvSpPr txBox="1"/>
          <p:nvPr/>
        </p:nvSpPr>
        <p:spPr>
          <a:xfrm>
            <a:off x="7308861" y="3644205"/>
            <a:ext cx="1986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>
                <a:latin typeface="Poppins" pitchFamily="2" charset="77"/>
                <a:cs typeface="Poppins" pitchFamily="2" charset="77"/>
              </a:rPr>
              <a:t>Engagement of Sector Experts to provide analysis of reporting and validate submissions based on further engagement with Ministries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08B0E3-9FC0-DD42-B98E-FD9738452EBB}"/>
              </a:ext>
            </a:extLst>
          </p:cNvPr>
          <p:cNvSpPr txBox="1"/>
          <p:nvPr/>
        </p:nvSpPr>
        <p:spPr>
          <a:xfrm>
            <a:off x="9390776" y="3629064"/>
            <a:ext cx="1809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>
                <a:latin typeface="Poppins" pitchFamily="2" charset="77"/>
                <a:cs typeface="Poppins" pitchFamily="2" charset="77"/>
              </a:rPr>
              <a:t>Findings were collated and analyzed to provide key challenges and recommendations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49226-B7BA-E041-8129-3947475F9C8C}"/>
              </a:ext>
            </a:extLst>
          </p:cNvPr>
          <p:cNvSpPr/>
          <p:nvPr/>
        </p:nvSpPr>
        <p:spPr>
          <a:xfrm>
            <a:off x="959080" y="5092263"/>
            <a:ext cx="10547120" cy="89337"/>
          </a:xfrm>
          <a:prstGeom prst="rect">
            <a:avLst/>
          </a:prstGeom>
          <a:solidFill>
            <a:srgbClr val="1A4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6" name="Picture 2" descr="Engine Icon Png #245298 - Free Icons Library">
            <a:extLst>
              <a:ext uri="{FF2B5EF4-FFF2-40B4-BE49-F238E27FC236}">
                <a16:creationId xmlns:a16="http://schemas.microsoft.com/office/drawing/2014/main" id="{EEA21D5E-E1FB-B549-B3EE-49444063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3" y="5181600"/>
            <a:ext cx="629767" cy="6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7EEACD0-6B40-6846-9170-2B226AA66902}"/>
              </a:ext>
            </a:extLst>
          </p:cNvPr>
          <p:cNvSpPr txBox="1"/>
          <p:nvPr/>
        </p:nvSpPr>
        <p:spPr>
          <a:xfrm>
            <a:off x="1652037" y="5271870"/>
            <a:ext cx="6196563" cy="307777"/>
          </a:xfrm>
          <a:prstGeom prst="rect">
            <a:avLst/>
          </a:prstGeom>
          <a:solidFill>
            <a:srgbClr val="1A40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PERFORMANCE MANAGEMENT SYSTEM &amp; EXECUTIVE DASHBOARD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E5E7B4-FBBF-1241-ACE5-A1158B2947F4}"/>
              </a:ext>
            </a:extLst>
          </p:cNvPr>
          <p:cNvSpPr txBox="1"/>
          <p:nvPr/>
        </p:nvSpPr>
        <p:spPr>
          <a:xfrm>
            <a:off x="1581807" y="5602069"/>
            <a:ext cx="996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200" dirty="0">
                <a:latin typeface="Poppins" pitchFamily="2" charset="77"/>
                <a:cs typeface="Poppins" pitchFamily="2" charset="77"/>
              </a:rPr>
              <a:t>Digitizing the tracking of Projects, Programmes and Policies powering delivery of the 9 Priority Areas.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200" dirty="0">
                <a:latin typeface="Poppins" pitchFamily="2" charset="77"/>
                <a:cs typeface="Poppins" pitchFamily="2" charset="77"/>
              </a:rPr>
              <a:t>Integrating Citizen Engagement Mechanism to track citizen’s perception of impact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200" dirty="0">
                <a:latin typeface="Poppins" pitchFamily="2" charset="77"/>
                <a:cs typeface="Poppins" pitchFamily="2" charset="77"/>
              </a:rPr>
              <a:t>Creates a knowledge management system on what works and why</a:t>
            </a:r>
            <a:r>
              <a:rPr lang="x-none" sz="1000" b="1" dirty="0">
                <a:latin typeface="Poppins" pitchFamily="2" charset="77"/>
                <a:cs typeface="Poppins" pitchFamily="2" charset="77"/>
              </a:rPr>
              <a:t>?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BE1FD49-B6B4-3845-AC6E-872D4E46B0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4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6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3B8DBA-9466-A741-B185-2D919376E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7" name="AutoShape 32">
            <a:extLst>
              <a:ext uri="{FF2B5EF4-FFF2-40B4-BE49-F238E27FC236}">
                <a16:creationId xmlns:a16="http://schemas.microsoft.com/office/drawing/2014/main" id="{C008C481-1734-4446-8FC2-B505E2DB4EC3}"/>
              </a:ext>
            </a:extLst>
          </p:cNvPr>
          <p:cNvSpPr>
            <a:spLocks/>
          </p:cNvSpPr>
          <p:nvPr/>
        </p:nvSpPr>
        <p:spPr bwMode="auto">
          <a:xfrm>
            <a:off x="7678923" y="4208033"/>
            <a:ext cx="604189" cy="607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DC0A91-4485-0A44-B227-FE304528B73C}"/>
              </a:ext>
            </a:extLst>
          </p:cNvPr>
          <p:cNvSpPr txBox="1"/>
          <p:nvPr/>
        </p:nvSpPr>
        <p:spPr>
          <a:xfrm>
            <a:off x="5562600" y="2951946"/>
            <a:ext cx="135165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78EA8-582F-B341-A52F-16BC5D2638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40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4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0B1E9E9B-86FA-EB47-BCD5-0C4CAF37C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" y="0"/>
            <a:ext cx="12189630" cy="6858000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F26587AB-C1FD-EC48-9280-45B38A780ACD}"/>
              </a:ext>
            </a:extLst>
          </p:cNvPr>
          <p:cNvSpPr/>
          <p:nvPr/>
        </p:nvSpPr>
        <p:spPr>
          <a:xfrm>
            <a:off x="598096" y="1981200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9144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757950B9-2FB5-EF4A-A7FE-B2970282946F}"/>
              </a:ext>
            </a:extLst>
          </p:cNvPr>
          <p:cNvSpPr txBox="1"/>
          <p:nvPr/>
        </p:nvSpPr>
        <p:spPr>
          <a:xfrm>
            <a:off x="562927" y="1384448"/>
            <a:ext cx="55626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Progress </a:t>
            </a:r>
            <a:r>
              <a:rPr sz="1400" b="1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towards </a:t>
            </a:r>
            <a:r>
              <a:rPr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achieving </a:t>
            </a:r>
            <a:r>
              <a:rPr lang="en-US"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M</a:t>
            </a:r>
            <a:r>
              <a:rPr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andate, </a:t>
            </a:r>
            <a:r>
              <a:rPr lang="en-US"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status of ministerial deliverables contributing to p</a:t>
            </a:r>
            <a:r>
              <a:rPr sz="1400" b="1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riority</a:t>
            </a:r>
            <a:r>
              <a:rPr sz="1400" b="1" spc="-13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400" b="1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area</a:t>
            </a:r>
            <a:endParaRPr sz="1400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object 73">
            <a:extLst>
              <a:ext uri="{FF2B5EF4-FFF2-40B4-BE49-F238E27FC236}">
                <a16:creationId xmlns:a16="http://schemas.microsoft.com/office/drawing/2014/main" id="{2647D01E-AB1F-8046-87D1-BB7DD3B4A2D6}"/>
              </a:ext>
            </a:extLst>
          </p:cNvPr>
          <p:cNvSpPr/>
          <p:nvPr/>
        </p:nvSpPr>
        <p:spPr>
          <a:xfrm>
            <a:off x="6304610" y="1981200"/>
            <a:ext cx="1267460" cy="0"/>
          </a:xfrm>
          <a:custGeom>
            <a:avLst/>
            <a:gdLst/>
            <a:ahLst/>
            <a:cxnLst/>
            <a:rect l="l" t="t" r="r" b="b"/>
            <a:pathLst>
              <a:path w="1267459">
                <a:moveTo>
                  <a:pt x="0" y="0"/>
                </a:moveTo>
                <a:lnTo>
                  <a:pt x="1267078" y="0"/>
                </a:lnTo>
              </a:path>
            </a:pathLst>
          </a:custGeom>
          <a:ln w="9144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4">
            <a:extLst>
              <a:ext uri="{FF2B5EF4-FFF2-40B4-BE49-F238E27FC236}">
                <a16:creationId xmlns:a16="http://schemas.microsoft.com/office/drawing/2014/main" id="{6BB638CE-9BF4-454D-9CEE-804A07F24518}"/>
              </a:ext>
            </a:extLst>
          </p:cNvPr>
          <p:cNvSpPr txBox="1"/>
          <p:nvPr/>
        </p:nvSpPr>
        <p:spPr>
          <a:xfrm>
            <a:off x="6283141" y="1439713"/>
            <a:ext cx="118277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Number</a:t>
            </a:r>
            <a:r>
              <a:rPr sz="1400" b="1" spc="-7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of</a:t>
            </a:r>
            <a:endParaRPr sz="1400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deliverables</a:t>
            </a:r>
            <a:endParaRPr sz="1400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F3F151F5-A946-8249-A342-B4BBB696830C}"/>
              </a:ext>
            </a:extLst>
          </p:cNvPr>
          <p:cNvSpPr/>
          <p:nvPr/>
        </p:nvSpPr>
        <p:spPr>
          <a:xfrm>
            <a:off x="7829296" y="2133600"/>
            <a:ext cx="3982720" cy="4114794"/>
          </a:xfrm>
          <a:custGeom>
            <a:avLst/>
            <a:gdLst/>
            <a:ahLst/>
            <a:cxnLst/>
            <a:rect l="l" t="t" r="r" b="b"/>
            <a:pathLst>
              <a:path w="3982720" h="4683760">
                <a:moveTo>
                  <a:pt x="0" y="4683252"/>
                </a:moveTo>
                <a:lnTo>
                  <a:pt x="3982212" y="4683252"/>
                </a:lnTo>
                <a:lnTo>
                  <a:pt x="3982212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rgbClr val="E2E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5">
            <a:extLst>
              <a:ext uri="{FF2B5EF4-FFF2-40B4-BE49-F238E27FC236}">
                <a16:creationId xmlns:a16="http://schemas.microsoft.com/office/drawing/2014/main" id="{2417BC74-36BA-7043-A704-DB557F352051}"/>
              </a:ext>
            </a:extLst>
          </p:cNvPr>
          <p:cNvSpPr/>
          <p:nvPr/>
        </p:nvSpPr>
        <p:spPr>
          <a:xfrm>
            <a:off x="7545070" y="3505200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304038" y="0"/>
                </a:moveTo>
                <a:lnTo>
                  <a:pt x="254726" y="3979"/>
                </a:lnTo>
                <a:lnTo>
                  <a:pt x="207946" y="15502"/>
                </a:lnTo>
                <a:lnTo>
                  <a:pt x="164324" y="33940"/>
                </a:lnTo>
                <a:lnTo>
                  <a:pt x="124486" y="58667"/>
                </a:lnTo>
                <a:lnTo>
                  <a:pt x="89058" y="89058"/>
                </a:lnTo>
                <a:lnTo>
                  <a:pt x="58667" y="124486"/>
                </a:lnTo>
                <a:lnTo>
                  <a:pt x="33940" y="164324"/>
                </a:lnTo>
                <a:lnTo>
                  <a:pt x="15502" y="207946"/>
                </a:lnTo>
                <a:lnTo>
                  <a:pt x="3979" y="254726"/>
                </a:lnTo>
                <a:lnTo>
                  <a:pt x="0" y="304038"/>
                </a:lnTo>
                <a:lnTo>
                  <a:pt x="3979" y="353349"/>
                </a:lnTo>
                <a:lnTo>
                  <a:pt x="15502" y="400129"/>
                </a:lnTo>
                <a:lnTo>
                  <a:pt x="33940" y="443751"/>
                </a:lnTo>
                <a:lnTo>
                  <a:pt x="58667" y="483589"/>
                </a:lnTo>
                <a:lnTo>
                  <a:pt x="89058" y="519017"/>
                </a:lnTo>
                <a:lnTo>
                  <a:pt x="124486" y="549408"/>
                </a:lnTo>
                <a:lnTo>
                  <a:pt x="164324" y="574135"/>
                </a:lnTo>
                <a:lnTo>
                  <a:pt x="207946" y="592573"/>
                </a:lnTo>
                <a:lnTo>
                  <a:pt x="254726" y="604096"/>
                </a:lnTo>
                <a:lnTo>
                  <a:pt x="304038" y="608076"/>
                </a:lnTo>
                <a:lnTo>
                  <a:pt x="353349" y="604096"/>
                </a:lnTo>
                <a:lnTo>
                  <a:pt x="400129" y="592573"/>
                </a:lnTo>
                <a:lnTo>
                  <a:pt x="443751" y="574135"/>
                </a:lnTo>
                <a:lnTo>
                  <a:pt x="483589" y="549408"/>
                </a:lnTo>
                <a:lnTo>
                  <a:pt x="519017" y="519017"/>
                </a:lnTo>
                <a:lnTo>
                  <a:pt x="549408" y="483589"/>
                </a:lnTo>
                <a:lnTo>
                  <a:pt x="574135" y="443751"/>
                </a:lnTo>
                <a:lnTo>
                  <a:pt x="592573" y="400129"/>
                </a:lnTo>
                <a:lnTo>
                  <a:pt x="604096" y="353349"/>
                </a:lnTo>
                <a:lnTo>
                  <a:pt x="608076" y="304038"/>
                </a:lnTo>
                <a:lnTo>
                  <a:pt x="604096" y="254726"/>
                </a:lnTo>
                <a:lnTo>
                  <a:pt x="592573" y="207946"/>
                </a:lnTo>
                <a:lnTo>
                  <a:pt x="574135" y="164324"/>
                </a:lnTo>
                <a:lnTo>
                  <a:pt x="549408" y="124486"/>
                </a:lnTo>
                <a:lnTo>
                  <a:pt x="519017" y="89058"/>
                </a:lnTo>
                <a:lnTo>
                  <a:pt x="483589" y="58667"/>
                </a:lnTo>
                <a:lnTo>
                  <a:pt x="443751" y="33940"/>
                </a:lnTo>
                <a:lnTo>
                  <a:pt x="400129" y="15502"/>
                </a:lnTo>
                <a:lnTo>
                  <a:pt x="353349" y="3979"/>
                </a:lnTo>
                <a:lnTo>
                  <a:pt x="304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7">
            <a:extLst>
              <a:ext uri="{FF2B5EF4-FFF2-40B4-BE49-F238E27FC236}">
                <a16:creationId xmlns:a16="http://schemas.microsoft.com/office/drawing/2014/main" id="{BBA5BEA3-8ED1-C544-86DA-BB77B11CC35D}"/>
              </a:ext>
            </a:extLst>
          </p:cNvPr>
          <p:cNvSpPr/>
          <p:nvPr/>
        </p:nvSpPr>
        <p:spPr>
          <a:xfrm>
            <a:off x="7750810" y="3657600"/>
            <a:ext cx="173990" cy="297180"/>
          </a:xfrm>
          <a:custGeom>
            <a:avLst/>
            <a:gdLst/>
            <a:ahLst/>
            <a:cxnLst/>
            <a:rect l="l" t="t" r="r" b="b"/>
            <a:pathLst>
              <a:path w="173990" h="297179">
                <a:moveTo>
                  <a:pt x="88773" y="0"/>
                </a:moveTo>
                <a:lnTo>
                  <a:pt x="0" y="0"/>
                </a:lnTo>
                <a:lnTo>
                  <a:pt x="84963" y="148589"/>
                </a:lnTo>
                <a:lnTo>
                  <a:pt x="0" y="297179"/>
                </a:lnTo>
                <a:lnTo>
                  <a:pt x="88773" y="297179"/>
                </a:lnTo>
                <a:lnTo>
                  <a:pt x="173736" y="148589"/>
                </a:lnTo>
                <a:lnTo>
                  <a:pt x="88773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8">
            <a:extLst>
              <a:ext uri="{FF2B5EF4-FFF2-40B4-BE49-F238E27FC236}">
                <a16:creationId xmlns:a16="http://schemas.microsoft.com/office/drawing/2014/main" id="{E517ED64-00B3-9546-8414-3EDF04906304}"/>
              </a:ext>
            </a:extLst>
          </p:cNvPr>
          <p:cNvSpPr/>
          <p:nvPr/>
        </p:nvSpPr>
        <p:spPr>
          <a:xfrm>
            <a:off x="7842250" y="3630168"/>
            <a:ext cx="218440" cy="370840"/>
          </a:xfrm>
          <a:custGeom>
            <a:avLst/>
            <a:gdLst/>
            <a:ahLst/>
            <a:cxnLst/>
            <a:rect l="l" t="t" r="r" b="b"/>
            <a:pathLst>
              <a:path w="218440" h="370839">
                <a:moveTo>
                  <a:pt x="111251" y="0"/>
                </a:moveTo>
                <a:lnTo>
                  <a:pt x="0" y="0"/>
                </a:lnTo>
                <a:lnTo>
                  <a:pt x="106679" y="185165"/>
                </a:lnTo>
                <a:lnTo>
                  <a:pt x="0" y="370331"/>
                </a:lnTo>
                <a:lnTo>
                  <a:pt x="111251" y="370331"/>
                </a:lnTo>
                <a:lnTo>
                  <a:pt x="217932" y="185165"/>
                </a:lnTo>
                <a:lnTo>
                  <a:pt x="111251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4">
            <a:extLst>
              <a:ext uri="{FF2B5EF4-FFF2-40B4-BE49-F238E27FC236}">
                <a16:creationId xmlns:a16="http://schemas.microsoft.com/office/drawing/2014/main" id="{4A46252C-1D44-EB43-BC84-E3DEEFED08B8}"/>
              </a:ext>
            </a:extLst>
          </p:cNvPr>
          <p:cNvSpPr txBox="1"/>
          <p:nvPr/>
        </p:nvSpPr>
        <p:spPr>
          <a:xfrm>
            <a:off x="7806449" y="1642911"/>
            <a:ext cx="14870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Key Takeaways</a:t>
            </a:r>
            <a:endParaRPr sz="1400" b="1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73">
            <a:extLst>
              <a:ext uri="{FF2B5EF4-FFF2-40B4-BE49-F238E27FC236}">
                <a16:creationId xmlns:a16="http://schemas.microsoft.com/office/drawing/2014/main" id="{8BF4E00D-D893-EA46-A58E-D2D6C30D44AD}"/>
              </a:ext>
            </a:extLst>
          </p:cNvPr>
          <p:cNvSpPr/>
          <p:nvPr/>
        </p:nvSpPr>
        <p:spPr>
          <a:xfrm>
            <a:off x="7829296" y="1959079"/>
            <a:ext cx="3982720" cy="45719"/>
          </a:xfrm>
          <a:custGeom>
            <a:avLst/>
            <a:gdLst/>
            <a:ahLst/>
            <a:cxnLst/>
            <a:rect l="l" t="t" r="r" b="b"/>
            <a:pathLst>
              <a:path w="1267459">
                <a:moveTo>
                  <a:pt x="0" y="0"/>
                </a:moveTo>
                <a:lnTo>
                  <a:pt x="1267078" y="0"/>
                </a:lnTo>
              </a:path>
            </a:pathLst>
          </a:custGeom>
          <a:ln w="9144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D5DE6C-3234-B248-9882-DD67503D0209}"/>
              </a:ext>
            </a:extLst>
          </p:cNvPr>
          <p:cNvSpPr txBox="1"/>
          <p:nvPr/>
        </p:nvSpPr>
        <p:spPr>
          <a:xfrm>
            <a:off x="533400" y="589746"/>
            <a:ext cx="69044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Overall Performance of the Priority Areas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B81B7E-7DBB-4E41-8BF5-4A607271F08B}"/>
              </a:ext>
            </a:extLst>
          </p:cNvPr>
          <p:cNvGrpSpPr/>
          <p:nvPr/>
        </p:nvGrpSpPr>
        <p:grpSpPr>
          <a:xfrm>
            <a:off x="11337342" y="2226906"/>
            <a:ext cx="443111" cy="409888"/>
            <a:chOff x="11175017" y="1659247"/>
            <a:chExt cx="443111" cy="409888"/>
          </a:xfrm>
        </p:grpSpPr>
        <p:sp>
          <p:nvSpPr>
            <p:cNvPr id="44" name="object 11">
              <a:extLst>
                <a:ext uri="{FF2B5EF4-FFF2-40B4-BE49-F238E27FC236}">
                  <a16:creationId xmlns:a16="http://schemas.microsoft.com/office/drawing/2014/main" id="{9D14218B-1925-6542-92D2-3DE46473513C}"/>
                </a:ext>
              </a:extLst>
            </p:cNvPr>
            <p:cNvSpPr/>
            <p:nvPr/>
          </p:nvSpPr>
          <p:spPr>
            <a:xfrm>
              <a:off x="11175017" y="185757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246EBE46-FE68-CD43-9A99-D9957E2A7F7B}"/>
                </a:ext>
              </a:extLst>
            </p:cNvPr>
            <p:cNvSpPr/>
            <p:nvPr/>
          </p:nvSpPr>
          <p:spPr>
            <a:xfrm>
              <a:off x="11237353" y="1697728"/>
              <a:ext cx="38100" cy="38735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6812" y="0"/>
                  </a:moveTo>
                  <a:lnTo>
                    <a:pt x="0" y="6658"/>
                  </a:lnTo>
                  <a:lnTo>
                    <a:pt x="30727" y="38105"/>
                  </a:lnTo>
                  <a:lnTo>
                    <a:pt x="37539" y="31447"/>
                  </a:lnTo>
                  <a:lnTo>
                    <a:pt x="6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3">
              <a:extLst>
                <a:ext uri="{FF2B5EF4-FFF2-40B4-BE49-F238E27FC236}">
                  <a16:creationId xmlns:a16="http://schemas.microsoft.com/office/drawing/2014/main" id="{457C07A1-916E-5A46-88FF-7290ACFB3207}"/>
                </a:ext>
              </a:extLst>
            </p:cNvPr>
            <p:cNvSpPr/>
            <p:nvPr/>
          </p:nvSpPr>
          <p:spPr>
            <a:xfrm>
              <a:off x="11391775" y="16592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527" y="0"/>
                  </a:lnTo>
                </a:path>
              </a:pathLst>
            </a:custGeom>
            <a:ln w="43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4">
              <a:extLst>
                <a:ext uri="{FF2B5EF4-FFF2-40B4-BE49-F238E27FC236}">
                  <a16:creationId xmlns:a16="http://schemas.microsoft.com/office/drawing/2014/main" id="{896D18F2-7067-AA41-91F5-39FCE25D74AD}"/>
                </a:ext>
              </a:extLst>
            </p:cNvPr>
            <p:cNvSpPr/>
            <p:nvPr/>
          </p:nvSpPr>
          <p:spPr>
            <a:xfrm>
              <a:off x="11518186" y="1697728"/>
              <a:ext cx="38100" cy="38735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30727" y="0"/>
                  </a:moveTo>
                  <a:lnTo>
                    <a:pt x="0" y="31447"/>
                  </a:lnTo>
                  <a:lnTo>
                    <a:pt x="6812" y="38105"/>
                  </a:lnTo>
                  <a:lnTo>
                    <a:pt x="37539" y="6658"/>
                  </a:lnTo>
                  <a:lnTo>
                    <a:pt x="30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id="{FCD60B83-1F32-8944-9EDE-497E56F9BAB7}"/>
                </a:ext>
              </a:extLst>
            </p:cNvPr>
            <p:cNvSpPr/>
            <p:nvPr/>
          </p:nvSpPr>
          <p:spPr>
            <a:xfrm>
              <a:off x="11573043" y="185757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6">
              <a:extLst>
                <a:ext uri="{FF2B5EF4-FFF2-40B4-BE49-F238E27FC236}">
                  <a16:creationId xmlns:a16="http://schemas.microsoft.com/office/drawing/2014/main" id="{A5679510-764B-0449-BEE4-A6B77EC49DE8}"/>
                </a:ext>
              </a:extLst>
            </p:cNvPr>
            <p:cNvSpPr/>
            <p:nvPr/>
          </p:nvSpPr>
          <p:spPr>
            <a:xfrm>
              <a:off x="11266733" y="1727895"/>
              <a:ext cx="259715" cy="312420"/>
            </a:xfrm>
            <a:custGeom>
              <a:avLst/>
              <a:gdLst/>
              <a:ahLst/>
              <a:cxnLst/>
              <a:rect l="l" t="t" r="r" b="b"/>
              <a:pathLst>
                <a:path w="259715" h="312419">
                  <a:moveTo>
                    <a:pt x="73681" y="246823"/>
                  </a:moveTo>
                  <a:lnTo>
                    <a:pt x="73681" y="311966"/>
                  </a:lnTo>
                  <a:lnTo>
                    <a:pt x="186378" y="311966"/>
                  </a:lnTo>
                  <a:lnTo>
                    <a:pt x="186378" y="307202"/>
                  </a:lnTo>
                  <a:lnTo>
                    <a:pt x="83209" y="307202"/>
                  </a:lnTo>
                  <a:lnTo>
                    <a:pt x="78445" y="302437"/>
                  </a:lnTo>
                  <a:lnTo>
                    <a:pt x="83209" y="302437"/>
                  </a:lnTo>
                  <a:lnTo>
                    <a:pt x="83209" y="248230"/>
                  </a:lnTo>
                  <a:lnTo>
                    <a:pt x="75826" y="248200"/>
                  </a:lnTo>
                  <a:lnTo>
                    <a:pt x="73681" y="246823"/>
                  </a:lnTo>
                  <a:close/>
                </a:path>
                <a:path w="259715" h="312419">
                  <a:moveTo>
                    <a:pt x="83209" y="302437"/>
                  </a:moveTo>
                  <a:lnTo>
                    <a:pt x="78445" y="302437"/>
                  </a:lnTo>
                  <a:lnTo>
                    <a:pt x="83209" y="307202"/>
                  </a:lnTo>
                  <a:lnTo>
                    <a:pt x="83209" y="302437"/>
                  </a:lnTo>
                  <a:close/>
                </a:path>
                <a:path w="259715" h="312419">
                  <a:moveTo>
                    <a:pt x="176850" y="302437"/>
                  </a:moveTo>
                  <a:lnTo>
                    <a:pt x="83209" y="302437"/>
                  </a:lnTo>
                  <a:lnTo>
                    <a:pt x="83209" y="307202"/>
                  </a:lnTo>
                  <a:lnTo>
                    <a:pt x="176850" y="307202"/>
                  </a:lnTo>
                  <a:lnTo>
                    <a:pt x="176850" y="302437"/>
                  </a:lnTo>
                  <a:close/>
                </a:path>
                <a:path w="259715" h="312419">
                  <a:moveTo>
                    <a:pt x="221274" y="220583"/>
                  </a:moveTo>
                  <a:lnTo>
                    <a:pt x="208923" y="220583"/>
                  </a:lnTo>
                  <a:lnTo>
                    <a:pt x="207934" y="221447"/>
                  </a:lnTo>
                  <a:lnTo>
                    <a:pt x="207608" y="221447"/>
                  </a:lnTo>
                  <a:lnTo>
                    <a:pt x="176904" y="241613"/>
                  </a:lnTo>
                  <a:lnTo>
                    <a:pt x="176850" y="307202"/>
                  </a:lnTo>
                  <a:lnTo>
                    <a:pt x="181614" y="302437"/>
                  </a:lnTo>
                  <a:lnTo>
                    <a:pt x="186378" y="302437"/>
                  </a:lnTo>
                  <a:lnTo>
                    <a:pt x="186378" y="248201"/>
                  </a:lnTo>
                  <a:lnTo>
                    <a:pt x="184228" y="248201"/>
                  </a:lnTo>
                  <a:lnTo>
                    <a:pt x="186378" y="244216"/>
                  </a:lnTo>
                  <a:lnTo>
                    <a:pt x="190294" y="244216"/>
                  </a:lnTo>
                  <a:lnTo>
                    <a:pt x="214705" y="228183"/>
                  </a:lnTo>
                  <a:lnTo>
                    <a:pt x="221274" y="220583"/>
                  </a:lnTo>
                  <a:close/>
                </a:path>
                <a:path w="259715" h="312419">
                  <a:moveTo>
                    <a:pt x="186378" y="302437"/>
                  </a:moveTo>
                  <a:lnTo>
                    <a:pt x="181614" y="302437"/>
                  </a:lnTo>
                  <a:lnTo>
                    <a:pt x="176850" y="307202"/>
                  </a:lnTo>
                  <a:lnTo>
                    <a:pt x="186378" y="307202"/>
                  </a:lnTo>
                  <a:lnTo>
                    <a:pt x="186378" y="302437"/>
                  </a:lnTo>
                  <a:close/>
                </a:path>
                <a:path w="259715" h="312419">
                  <a:moveTo>
                    <a:pt x="73681" y="244216"/>
                  </a:moveTo>
                  <a:lnTo>
                    <a:pt x="73681" y="246823"/>
                  </a:lnTo>
                  <a:lnTo>
                    <a:pt x="75873" y="248230"/>
                  </a:lnTo>
                  <a:lnTo>
                    <a:pt x="73681" y="244216"/>
                  </a:lnTo>
                  <a:close/>
                </a:path>
                <a:path w="259715" h="312419">
                  <a:moveTo>
                    <a:pt x="83209" y="244216"/>
                  </a:moveTo>
                  <a:lnTo>
                    <a:pt x="73681" y="244216"/>
                  </a:lnTo>
                  <a:lnTo>
                    <a:pt x="75873" y="248230"/>
                  </a:lnTo>
                  <a:lnTo>
                    <a:pt x="83209" y="248230"/>
                  </a:lnTo>
                  <a:lnTo>
                    <a:pt x="83209" y="244216"/>
                  </a:lnTo>
                  <a:close/>
                </a:path>
                <a:path w="259715" h="312419">
                  <a:moveTo>
                    <a:pt x="186378" y="244216"/>
                  </a:moveTo>
                  <a:lnTo>
                    <a:pt x="184228" y="248201"/>
                  </a:lnTo>
                  <a:lnTo>
                    <a:pt x="186325" y="246823"/>
                  </a:lnTo>
                  <a:lnTo>
                    <a:pt x="186378" y="244216"/>
                  </a:lnTo>
                  <a:close/>
                </a:path>
                <a:path w="259715" h="312419">
                  <a:moveTo>
                    <a:pt x="186378" y="246789"/>
                  </a:moveTo>
                  <a:lnTo>
                    <a:pt x="184228" y="248201"/>
                  </a:lnTo>
                  <a:lnTo>
                    <a:pt x="186378" y="248201"/>
                  </a:lnTo>
                  <a:lnTo>
                    <a:pt x="186378" y="246789"/>
                  </a:lnTo>
                  <a:close/>
                </a:path>
                <a:path w="259715" h="312419">
                  <a:moveTo>
                    <a:pt x="129806" y="0"/>
                  </a:moveTo>
                  <a:lnTo>
                    <a:pt x="79273" y="10202"/>
                  </a:lnTo>
                  <a:lnTo>
                    <a:pt x="37993" y="38034"/>
                  </a:lnTo>
                  <a:lnTo>
                    <a:pt x="10155" y="79356"/>
                  </a:lnTo>
                  <a:lnTo>
                    <a:pt x="0" y="129517"/>
                  </a:lnTo>
                  <a:lnTo>
                    <a:pt x="1365" y="149320"/>
                  </a:lnTo>
                  <a:lnTo>
                    <a:pt x="5581" y="168052"/>
                  </a:lnTo>
                  <a:lnTo>
                    <a:pt x="21278" y="201298"/>
                  </a:lnTo>
                  <a:lnTo>
                    <a:pt x="45389" y="228659"/>
                  </a:lnTo>
                  <a:lnTo>
                    <a:pt x="73681" y="246823"/>
                  </a:lnTo>
                  <a:lnTo>
                    <a:pt x="73681" y="244216"/>
                  </a:lnTo>
                  <a:lnTo>
                    <a:pt x="83209" y="244216"/>
                  </a:lnTo>
                  <a:lnTo>
                    <a:pt x="83209" y="241613"/>
                  </a:lnTo>
                  <a:lnTo>
                    <a:pt x="52430" y="221857"/>
                  </a:lnTo>
                  <a:lnTo>
                    <a:pt x="52095" y="221857"/>
                  </a:lnTo>
                  <a:lnTo>
                    <a:pt x="51516" y="221361"/>
                  </a:lnTo>
                  <a:lnTo>
                    <a:pt x="51339" y="221000"/>
                  </a:lnTo>
                  <a:lnTo>
                    <a:pt x="29857" y="196622"/>
                  </a:lnTo>
                  <a:lnTo>
                    <a:pt x="29603" y="196622"/>
                  </a:lnTo>
                  <a:lnTo>
                    <a:pt x="29196" y="196001"/>
                  </a:lnTo>
                  <a:lnTo>
                    <a:pt x="28880" y="195092"/>
                  </a:lnTo>
                  <a:lnTo>
                    <a:pt x="14885" y="165449"/>
                  </a:lnTo>
                  <a:lnTo>
                    <a:pt x="14757" y="165449"/>
                  </a:lnTo>
                  <a:lnTo>
                    <a:pt x="10845" y="148284"/>
                  </a:lnTo>
                  <a:lnTo>
                    <a:pt x="9565" y="130363"/>
                  </a:lnTo>
                  <a:lnTo>
                    <a:pt x="12078" y="105806"/>
                  </a:lnTo>
                  <a:lnTo>
                    <a:pt x="18868" y="83442"/>
                  </a:lnTo>
                  <a:lnTo>
                    <a:pt x="29958" y="62775"/>
                  </a:lnTo>
                  <a:lnTo>
                    <a:pt x="30377" y="62001"/>
                  </a:lnTo>
                  <a:lnTo>
                    <a:pt x="30555" y="61935"/>
                  </a:lnTo>
                  <a:lnTo>
                    <a:pt x="44496" y="45121"/>
                  </a:lnTo>
                  <a:lnTo>
                    <a:pt x="62098" y="30422"/>
                  </a:lnTo>
                  <a:lnTo>
                    <a:pt x="61956" y="30422"/>
                  </a:lnTo>
                  <a:lnTo>
                    <a:pt x="62730" y="29898"/>
                  </a:lnTo>
                  <a:lnTo>
                    <a:pt x="62923" y="29898"/>
                  </a:lnTo>
                  <a:lnTo>
                    <a:pt x="82712" y="19178"/>
                  </a:lnTo>
                  <a:lnTo>
                    <a:pt x="82524" y="19172"/>
                  </a:lnTo>
                  <a:lnTo>
                    <a:pt x="83393" y="18808"/>
                  </a:lnTo>
                  <a:lnTo>
                    <a:pt x="83782" y="18784"/>
                  </a:lnTo>
                  <a:lnTo>
                    <a:pt x="105148" y="12209"/>
                  </a:lnTo>
                  <a:lnTo>
                    <a:pt x="104849" y="12209"/>
                  </a:lnTo>
                  <a:lnTo>
                    <a:pt x="105748" y="12024"/>
                  </a:lnTo>
                  <a:lnTo>
                    <a:pt x="106603" y="12024"/>
                  </a:lnTo>
                  <a:lnTo>
                    <a:pt x="129806" y="9582"/>
                  </a:lnTo>
                  <a:lnTo>
                    <a:pt x="129306" y="9529"/>
                  </a:lnTo>
                  <a:lnTo>
                    <a:pt x="178568" y="9529"/>
                  </a:lnTo>
                  <a:lnTo>
                    <a:pt x="156210" y="2781"/>
                  </a:lnTo>
                  <a:lnTo>
                    <a:pt x="129806" y="0"/>
                  </a:lnTo>
                  <a:close/>
                </a:path>
                <a:path w="259715" h="312419">
                  <a:moveTo>
                    <a:pt x="190294" y="244216"/>
                  </a:moveTo>
                  <a:lnTo>
                    <a:pt x="186378" y="244216"/>
                  </a:lnTo>
                  <a:lnTo>
                    <a:pt x="186378" y="246789"/>
                  </a:lnTo>
                  <a:lnTo>
                    <a:pt x="190294" y="244216"/>
                  </a:lnTo>
                  <a:close/>
                </a:path>
                <a:path w="259715" h="312419">
                  <a:moveTo>
                    <a:pt x="51094" y="221000"/>
                  </a:moveTo>
                  <a:lnTo>
                    <a:pt x="52095" y="221857"/>
                  </a:lnTo>
                  <a:lnTo>
                    <a:pt x="51657" y="221361"/>
                  </a:lnTo>
                  <a:lnTo>
                    <a:pt x="51094" y="221000"/>
                  </a:lnTo>
                  <a:close/>
                </a:path>
                <a:path w="259715" h="312419">
                  <a:moveTo>
                    <a:pt x="51657" y="221361"/>
                  </a:moveTo>
                  <a:lnTo>
                    <a:pt x="52095" y="221857"/>
                  </a:lnTo>
                  <a:lnTo>
                    <a:pt x="52430" y="221857"/>
                  </a:lnTo>
                  <a:lnTo>
                    <a:pt x="51657" y="221361"/>
                  </a:lnTo>
                  <a:close/>
                </a:path>
                <a:path w="259715" h="312419">
                  <a:moveTo>
                    <a:pt x="208363" y="220951"/>
                  </a:moveTo>
                  <a:lnTo>
                    <a:pt x="207608" y="221447"/>
                  </a:lnTo>
                  <a:lnTo>
                    <a:pt x="207934" y="221447"/>
                  </a:lnTo>
                  <a:lnTo>
                    <a:pt x="208363" y="220951"/>
                  </a:lnTo>
                  <a:close/>
                </a:path>
                <a:path w="259715" h="312419">
                  <a:moveTo>
                    <a:pt x="208923" y="220583"/>
                  </a:moveTo>
                  <a:lnTo>
                    <a:pt x="208363" y="220951"/>
                  </a:lnTo>
                  <a:lnTo>
                    <a:pt x="207934" y="221447"/>
                  </a:lnTo>
                  <a:lnTo>
                    <a:pt x="208923" y="220583"/>
                  </a:lnTo>
                  <a:close/>
                </a:path>
                <a:path w="259715" h="312419">
                  <a:moveTo>
                    <a:pt x="51339" y="221000"/>
                  </a:moveTo>
                  <a:lnTo>
                    <a:pt x="51094" y="221000"/>
                  </a:lnTo>
                  <a:lnTo>
                    <a:pt x="51657" y="221361"/>
                  </a:lnTo>
                  <a:lnTo>
                    <a:pt x="51339" y="221000"/>
                  </a:lnTo>
                  <a:close/>
                </a:path>
                <a:path w="259715" h="312419">
                  <a:moveTo>
                    <a:pt x="241056" y="195092"/>
                  </a:moveTo>
                  <a:lnTo>
                    <a:pt x="230712" y="195092"/>
                  </a:lnTo>
                  <a:lnTo>
                    <a:pt x="230009" y="196176"/>
                  </a:lnTo>
                  <a:lnTo>
                    <a:pt x="229775" y="196176"/>
                  </a:lnTo>
                  <a:lnTo>
                    <a:pt x="208363" y="220951"/>
                  </a:lnTo>
                  <a:lnTo>
                    <a:pt x="208923" y="220583"/>
                  </a:lnTo>
                  <a:lnTo>
                    <a:pt x="221274" y="220583"/>
                  </a:lnTo>
                  <a:lnTo>
                    <a:pt x="238346" y="200833"/>
                  </a:lnTo>
                  <a:lnTo>
                    <a:pt x="241056" y="195092"/>
                  </a:lnTo>
                  <a:close/>
                </a:path>
                <a:path w="259715" h="312419">
                  <a:moveTo>
                    <a:pt x="28871" y="195502"/>
                  </a:moveTo>
                  <a:lnTo>
                    <a:pt x="29603" y="196622"/>
                  </a:lnTo>
                  <a:lnTo>
                    <a:pt x="29310" y="196001"/>
                  </a:lnTo>
                  <a:lnTo>
                    <a:pt x="28871" y="195502"/>
                  </a:lnTo>
                  <a:close/>
                </a:path>
                <a:path w="259715" h="312419">
                  <a:moveTo>
                    <a:pt x="29310" y="196001"/>
                  </a:moveTo>
                  <a:lnTo>
                    <a:pt x="29603" y="196622"/>
                  </a:lnTo>
                  <a:lnTo>
                    <a:pt x="29857" y="196622"/>
                  </a:lnTo>
                  <a:lnTo>
                    <a:pt x="29310" y="196001"/>
                  </a:lnTo>
                  <a:close/>
                </a:path>
                <a:path w="259715" h="312419">
                  <a:moveTo>
                    <a:pt x="230291" y="195578"/>
                  </a:moveTo>
                  <a:lnTo>
                    <a:pt x="229775" y="196176"/>
                  </a:lnTo>
                  <a:lnTo>
                    <a:pt x="230009" y="196176"/>
                  </a:lnTo>
                  <a:lnTo>
                    <a:pt x="230291" y="195578"/>
                  </a:lnTo>
                  <a:close/>
                </a:path>
                <a:path w="259715" h="312419">
                  <a:moveTo>
                    <a:pt x="230712" y="195092"/>
                  </a:moveTo>
                  <a:lnTo>
                    <a:pt x="230357" y="195503"/>
                  </a:lnTo>
                  <a:lnTo>
                    <a:pt x="230009" y="196176"/>
                  </a:lnTo>
                  <a:lnTo>
                    <a:pt x="230712" y="195092"/>
                  </a:lnTo>
                  <a:close/>
                </a:path>
                <a:path w="259715" h="312419">
                  <a:moveTo>
                    <a:pt x="29074" y="195502"/>
                  </a:moveTo>
                  <a:lnTo>
                    <a:pt x="28871" y="195502"/>
                  </a:lnTo>
                  <a:lnTo>
                    <a:pt x="29310" y="196001"/>
                  </a:lnTo>
                  <a:lnTo>
                    <a:pt x="29074" y="195502"/>
                  </a:lnTo>
                  <a:close/>
                </a:path>
                <a:path w="259715" h="312419">
                  <a:moveTo>
                    <a:pt x="254840" y="164014"/>
                  </a:moveTo>
                  <a:lnTo>
                    <a:pt x="245194" y="164014"/>
                  </a:lnTo>
                  <a:lnTo>
                    <a:pt x="244855" y="165002"/>
                  </a:lnTo>
                  <a:lnTo>
                    <a:pt x="244517" y="165449"/>
                  </a:lnTo>
                  <a:lnTo>
                    <a:pt x="230291" y="195578"/>
                  </a:lnTo>
                  <a:lnTo>
                    <a:pt x="230712" y="195092"/>
                  </a:lnTo>
                  <a:lnTo>
                    <a:pt x="241056" y="195092"/>
                  </a:lnTo>
                  <a:lnTo>
                    <a:pt x="254031" y="167605"/>
                  </a:lnTo>
                  <a:lnTo>
                    <a:pt x="254840" y="164014"/>
                  </a:lnTo>
                  <a:close/>
                </a:path>
                <a:path w="259715" h="312419">
                  <a:moveTo>
                    <a:pt x="14641" y="164934"/>
                  </a:moveTo>
                  <a:lnTo>
                    <a:pt x="14757" y="165449"/>
                  </a:lnTo>
                  <a:lnTo>
                    <a:pt x="14885" y="165449"/>
                  </a:lnTo>
                  <a:lnTo>
                    <a:pt x="14641" y="164934"/>
                  </a:lnTo>
                  <a:close/>
                </a:path>
                <a:path w="259715" h="312419">
                  <a:moveTo>
                    <a:pt x="244971" y="164487"/>
                  </a:moveTo>
                  <a:lnTo>
                    <a:pt x="244727" y="165002"/>
                  </a:lnTo>
                  <a:lnTo>
                    <a:pt x="244855" y="165002"/>
                  </a:lnTo>
                  <a:lnTo>
                    <a:pt x="244971" y="164487"/>
                  </a:lnTo>
                  <a:close/>
                </a:path>
                <a:path w="259715" h="312419">
                  <a:moveTo>
                    <a:pt x="14535" y="164460"/>
                  </a:moveTo>
                  <a:lnTo>
                    <a:pt x="14641" y="164934"/>
                  </a:lnTo>
                  <a:lnTo>
                    <a:pt x="14535" y="164460"/>
                  </a:lnTo>
                  <a:close/>
                </a:path>
                <a:path w="259715" h="312419">
                  <a:moveTo>
                    <a:pt x="258375" y="147135"/>
                  </a:moveTo>
                  <a:lnTo>
                    <a:pt x="248874" y="147135"/>
                  </a:lnTo>
                  <a:lnTo>
                    <a:pt x="244971" y="164487"/>
                  </a:lnTo>
                  <a:lnTo>
                    <a:pt x="245194" y="164014"/>
                  </a:lnTo>
                  <a:lnTo>
                    <a:pt x="254840" y="164014"/>
                  </a:lnTo>
                  <a:lnTo>
                    <a:pt x="258148" y="149320"/>
                  </a:lnTo>
                  <a:lnTo>
                    <a:pt x="258375" y="147135"/>
                  </a:lnTo>
                  <a:close/>
                </a:path>
                <a:path w="259715" h="312419">
                  <a:moveTo>
                    <a:pt x="10821" y="147952"/>
                  </a:moveTo>
                  <a:lnTo>
                    <a:pt x="10845" y="148284"/>
                  </a:lnTo>
                  <a:lnTo>
                    <a:pt x="10821" y="147952"/>
                  </a:lnTo>
                  <a:close/>
                </a:path>
                <a:path w="259715" h="312419">
                  <a:moveTo>
                    <a:pt x="10795" y="147581"/>
                  </a:moveTo>
                  <a:lnTo>
                    <a:pt x="10821" y="147952"/>
                  </a:lnTo>
                  <a:lnTo>
                    <a:pt x="10795" y="147581"/>
                  </a:lnTo>
                  <a:close/>
                </a:path>
                <a:path w="259715" h="312419">
                  <a:moveTo>
                    <a:pt x="259613" y="129517"/>
                  </a:moveTo>
                  <a:lnTo>
                    <a:pt x="250107" y="129517"/>
                  </a:lnTo>
                  <a:lnTo>
                    <a:pt x="250119" y="130363"/>
                  </a:lnTo>
                  <a:lnTo>
                    <a:pt x="248791" y="147505"/>
                  </a:lnTo>
                  <a:lnTo>
                    <a:pt x="248874" y="147135"/>
                  </a:lnTo>
                  <a:lnTo>
                    <a:pt x="258375" y="147135"/>
                  </a:lnTo>
                  <a:lnTo>
                    <a:pt x="259613" y="129517"/>
                  </a:lnTo>
                  <a:close/>
                </a:path>
                <a:path w="259715" h="312419">
                  <a:moveTo>
                    <a:pt x="9536" y="129956"/>
                  </a:moveTo>
                  <a:lnTo>
                    <a:pt x="9493" y="130363"/>
                  </a:lnTo>
                  <a:lnTo>
                    <a:pt x="9536" y="129956"/>
                  </a:lnTo>
                  <a:close/>
                </a:path>
                <a:path w="259715" h="312419">
                  <a:moveTo>
                    <a:pt x="250075" y="129949"/>
                  </a:moveTo>
                  <a:lnTo>
                    <a:pt x="250045" y="130363"/>
                  </a:lnTo>
                  <a:lnTo>
                    <a:pt x="250075" y="129949"/>
                  </a:lnTo>
                  <a:close/>
                </a:path>
                <a:path w="259715" h="312419">
                  <a:moveTo>
                    <a:pt x="9582" y="129523"/>
                  </a:moveTo>
                  <a:lnTo>
                    <a:pt x="9536" y="129956"/>
                  </a:lnTo>
                  <a:lnTo>
                    <a:pt x="9582" y="129523"/>
                  </a:lnTo>
                  <a:close/>
                </a:path>
                <a:path w="259715" h="312419">
                  <a:moveTo>
                    <a:pt x="257019" y="104901"/>
                  </a:moveTo>
                  <a:lnTo>
                    <a:pt x="247439" y="104901"/>
                  </a:lnTo>
                  <a:lnTo>
                    <a:pt x="247624" y="105806"/>
                  </a:lnTo>
                  <a:lnTo>
                    <a:pt x="250075" y="129949"/>
                  </a:lnTo>
                  <a:lnTo>
                    <a:pt x="250107" y="129517"/>
                  </a:lnTo>
                  <a:lnTo>
                    <a:pt x="259613" y="129517"/>
                  </a:lnTo>
                  <a:lnTo>
                    <a:pt x="257019" y="104901"/>
                  </a:lnTo>
                  <a:close/>
                </a:path>
                <a:path w="259715" h="312419">
                  <a:moveTo>
                    <a:pt x="12124" y="105365"/>
                  </a:moveTo>
                  <a:lnTo>
                    <a:pt x="11988" y="105806"/>
                  </a:lnTo>
                  <a:lnTo>
                    <a:pt x="12124" y="105365"/>
                  </a:lnTo>
                  <a:close/>
                </a:path>
                <a:path w="259715" h="312419">
                  <a:moveTo>
                    <a:pt x="247488" y="105365"/>
                  </a:moveTo>
                  <a:lnTo>
                    <a:pt x="247534" y="105806"/>
                  </a:lnTo>
                  <a:lnTo>
                    <a:pt x="247488" y="105365"/>
                  </a:lnTo>
                  <a:close/>
                </a:path>
                <a:path w="259715" h="312419">
                  <a:moveTo>
                    <a:pt x="12267" y="104901"/>
                  </a:moveTo>
                  <a:lnTo>
                    <a:pt x="12124" y="105365"/>
                  </a:lnTo>
                  <a:lnTo>
                    <a:pt x="12267" y="104901"/>
                  </a:lnTo>
                  <a:close/>
                </a:path>
                <a:path w="259715" h="312419">
                  <a:moveTo>
                    <a:pt x="250449" y="82578"/>
                  </a:moveTo>
                  <a:lnTo>
                    <a:pt x="240478" y="82578"/>
                  </a:lnTo>
                  <a:lnTo>
                    <a:pt x="240805" y="83376"/>
                  </a:lnTo>
                  <a:lnTo>
                    <a:pt x="247488" y="105365"/>
                  </a:lnTo>
                  <a:lnTo>
                    <a:pt x="247439" y="104901"/>
                  </a:lnTo>
                  <a:lnTo>
                    <a:pt x="257019" y="104901"/>
                  </a:lnTo>
                  <a:lnTo>
                    <a:pt x="256866" y="103442"/>
                  </a:lnTo>
                  <a:lnTo>
                    <a:pt x="250449" y="82578"/>
                  </a:lnTo>
                  <a:close/>
                </a:path>
                <a:path w="259715" h="312419">
                  <a:moveTo>
                    <a:pt x="19005" y="82999"/>
                  </a:moveTo>
                  <a:lnTo>
                    <a:pt x="18765" y="83442"/>
                  </a:lnTo>
                  <a:lnTo>
                    <a:pt x="19005" y="82999"/>
                  </a:lnTo>
                  <a:close/>
                </a:path>
                <a:path w="259715" h="312419">
                  <a:moveTo>
                    <a:pt x="240605" y="82992"/>
                  </a:moveTo>
                  <a:lnTo>
                    <a:pt x="240723" y="83376"/>
                  </a:lnTo>
                  <a:lnTo>
                    <a:pt x="240605" y="82992"/>
                  </a:lnTo>
                  <a:close/>
                </a:path>
                <a:path w="259715" h="312419">
                  <a:moveTo>
                    <a:pt x="19233" y="82578"/>
                  </a:moveTo>
                  <a:lnTo>
                    <a:pt x="19005" y="82999"/>
                  </a:lnTo>
                  <a:lnTo>
                    <a:pt x="19233" y="82578"/>
                  </a:lnTo>
                  <a:close/>
                </a:path>
                <a:path w="259715" h="312419">
                  <a:moveTo>
                    <a:pt x="240385" y="61935"/>
                  </a:moveTo>
                  <a:lnTo>
                    <a:pt x="229640" y="61935"/>
                  </a:lnTo>
                  <a:lnTo>
                    <a:pt x="230200" y="62775"/>
                  </a:lnTo>
                  <a:lnTo>
                    <a:pt x="240605" y="82992"/>
                  </a:lnTo>
                  <a:lnTo>
                    <a:pt x="240478" y="82578"/>
                  </a:lnTo>
                  <a:lnTo>
                    <a:pt x="250449" y="82578"/>
                  </a:lnTo>
                  <a:lnTo>
                    <a:pt x="249439" y="79321"/>
                  </a:lnTo>
                  <a:lnTo>
                    <a:pt x="240385" y="61935"/>
                  </a:lnTo>
                  <a:close/>
                </a:path>
                <a:path w="259715" h="312419">
                  <a:moveTo>
                    <a:pt x="30144" y="62431"/>
                  </a:moveTo>
                  <a:lnTo>
                    <a:pt x="29859" y="62775"/>
                  </a:lnTo>
                  <a:lnTo>
                    <a:pt x="30144" y="62431"/>
                  </a:lnTo>
                  <a:close/>
                </a:path>
                <a:path w="259715" h="312419">
                  <a:moveTo>
                    <a:pt x="229870" y="62378"/>
                  </a:moveTo>
                  <a:lnTo>
                    <a:pt x="230077" y="62775"/>
                  </a:lnTo>
                  <a:lnTo>
                    <a:pt x="229870" y="62378"/>
                  </a:lnTo>
                  <a:close/>
                </a:path>
                <a:path w="259715" h="312419">
                  <a:moveTo>
                    <a:pt x="30501" y="62001"/>
                  </a:moveTo>
                  <a:lnTo>
                    <a:pt x="30144" y="62431"/>
                  </a:lnTo>
                  <a:lnTo>
                    <a:pt x="30501" y="62001"/>
                  </a:lnTo>
                  <a:close/>
                </a:path>
                <a:path w="259715" h="312419">
                  <a:moveTo>
                    <a:pt x="227395" y="44461"/>
                  </a:moveTo>
                  <a:lnTo>
                    <a:pt x="215015" y="44461"/>
                  </a:lnTo>
                  <a:lnTo>
                    <a:pt x="215688" y="45122"/>
                  </a:lnTo>
                  <a:lnTo>
                    <a:pt x="229870" y="62378"/>
                  </a:lnTo>
                  <a:lnTo>
                    <a:pt x="229640" y="61935"/>
                  </a:lnTo>
                  <a:lnTo>
                    <a:pt x="240385" y="61935"/>
                  </a:lnTo>
                  <a:lnTo>
                    <a:pt x="237833" y="57051"/>
                  </a:lnTo>
                  <a:lnTo>
                    <a:pt x="227395" y="44461"/>
                  </a:lnTo>
                  <a:close/>
                </a:path>
                <a:path w="259715" h="312419">
                  <a:moveTo>
                    <a:pt x="215308" y="44814"/>
                  </a:moveTo>
                  <a:lnTo>
                    <a:pt x="215563" y="45122"/>
                  </a:lnTo>
                  <a:lnTo>
                    <a:pt x="215308" y="44814"/>
                  </a:lnTo>
                  <a:close/>
                </a:path>
                <a:path w="259715" h="312419">
                  <a:moveTo>
                    <a:pt x="44760" y="44802"/>
                  </a:moveTo>
                  <a:lnTo>
                    <a:pt x="44419" y="45086"/>
                  </a:lnTo>
                  <a:lnTo>
                    <a:pt x="44760" y="44802"/>
                  </a:lnTo>
                  <a:close/>
                </a:path>
                <a:path w="259715" h="312419">
                  <a:moveTo>
                    <a:pt x="212073" y="29934"/>
                  </a:moveTo>
                  <a:lnTo>
                    <a:pt x="196930" y="29934"/>
                  </a:lnTo>
                  <a:lnTo>
                    <a:pt x="197620" y="30399"/>
                  </a:lnTo>
                  <a:lnTo>
                    <a:pt x="215308" y="44814"/>
                  </a:lnTo>
                  <a:lnTo>
                    <a:pt x="215015" y="44461"/>
                  </a:lnTo>
                  <a:lnTo>
                    <a:pt x="227395" y="44461"/>
                  </a:lnTo>
                  <a:lnTo>
                    <a:pt x="222047" y="38010"/>
                  </a:lnTo>
                  <a:lnTo>
                    <a:pt x="212073" y="29934"/>
                  </a:lnTo>
                  <a:close/>
                </a:path>
                <a:path w="259715" h="312419">
                  <a:moveTo>
                    <a:pt x="45173" y="44460"/>
                  </a:moveTo>
                  <a:lnTo>
                    <a:pt x="45044" y="44460"/>
                  </a:lnTo>
                  <a:lnTo>
                    <a:pt x="44760" y="44802"/>
                  </a:lnTo>
                  <a:lnTo>
                    <a:pt x="45173" y="44460"/>
                  </a:lnTo>
                  <a:close/>
                </a:path>
                <a:path w="259715" h="312419">
                  <a:moveTo>
                    <a:pt x="62366" y="30200"/>
                  </a:moveTo>
                  <a:lnTo>
                    <a:pt x="61956" y="30422"/>
                  </a:lnTo>
                  <a:lnTo>
                    <a:pt x="62098" y="30422"/>
                  </a:lnTo>
                  <a:lnTo>
                    <a:pt x="62366" y="30200"/>
                  </a:lnTo>
                  <a:close/>
                </a:path>
                <a:path w="259715" h="312419">
                  <a:moveTo>
                    <a:pt x="197251" y="30194"/>
                  </a:moveTo>
                  <a:lnTo>
                    <a:pt x="197503" y="30399"/>
                  </a:lnTo>
                  <a:lnTo>
                    <a:pt x="197251" y="30194"/>
                  </a:lnTo>
                  <a:close/>
                </a:path>
                <a:path w="259715" h="312419">
                  <a:moveTo>
                    <a:pt x="62923" y="29898"/>
                  </a:moveTo>
                  <a:lnTo>
                    <a:pt x="62730" y="29898"/>
                  </a:lnTo>
                  <a:lnTo>
                    <a:pt x="62366" y="30200"/>
                  </a:lnTo>
                  <a:lnTo>
                    <a:pt x="62923" y="29898"/>
                  </a:lnTo>
                  <a:close/>
                </a:path>
                <a:path w="259715" h="312419">
                  <a:moveTo>
                    <a:pt x="196311" y="18785"/>
                  </a:moveTo>
                  <a:lnTo>
                    <a:pt x="176629" y="18785"/>
                  </a:lnTo>
                  <a:lnTo>
                    <a:pt x="177558" y="19178"/>
                  </a:lnTo>
                  <a:lnTo>
                    <a:pt x="177340" y="19178"/>
                  </a:lnTo>
                  <a:lnTo>
                    <a:pt x="197251" y="30194"/>
                  </a:lnTo>
                  <a:lnTo>
                    <a:pt x="196930" y="29934"/>
                  </a:lnTo>
                  <a:lnTo>
                    <a:pt x="212073" y="29934"/>
                  </a:lnTo>
                  <a:lnTo>
                    <a:pt x="202599" y="22263"/>
                  </a:lnTo>
                  <a:lnTo>
                    <a:pt x="196311" y="18785"/>
                  </a:lnTo>
                  <a:close/>
                </a:path>
                <a:path w="259715" h="312419">
                  <a:moveTo>
                    <a:pt x="177077" y="19032"/>
                  </a:moveTo>
                  <a:lnTo>
                    <a:pt x="177340" y="19178"/>
                  </a:lnTo>
                  <a:lnTo>
                    <a:pt x="177558" y="19178"/>
                  </a:lnTo>
                  <a:lnTo>
                    <a:pt x="177077" y="19032"/>
                  </a:lnTo>
                  <a:close/>
                </a:path>
                <a:path w="259715" h="312419">
                  <a:moveTo>
                    <a:pt x="184103" y="12030"/>
                  </a:moveTo>
                  <a:lnTo>
                    <a:pt x="153887" y="12030"/>
                  </a:lnTo>
                  <a:lnTo>
                    <a:pt x="154763" y="12209"/>
                  </a:lnTo>
                  <a:lnTo>
                    <a:pt x="154479" y="12209"/>
                  </a:lnTo>
                  <a:lnTo>
                    <a:pt x="177077" y="19032"/>
                  </a:lnTo>
                  <a:lnTo>
                    <a:pt x="176629" y="18785"/>
                  </a:lnTo>
                  <a:lnTo>
                    <a:pt x="196311" y="18785"/>
                  </a:lnTo>
                  <a:lnTo>
                    <a:pt x="184103" y="12030"/>
                  </a:lnTo>
                  <a:close/>
                </a:path>
                <a:path w="259715" h="312419">
                  <a:moveTo>
                    <a:pt x="83704" y="18808"/>
                  </a:moveTo>
                  <a:lnTo>
                    <a:pt x="83393" y="18808"/>
                  </a:lnTo>
                  <a:lnTo>
                    <a:pt x="82984" y="19030"/>
                  </a:lnTo>
                  <a:lnTo>
                    <a:pt x="83704" y="18808"/>
                  </a:lnTo>
                  <a:close/>
                </a:path>
                <a:path w="259715" h="312419">
                  <a:moveTo>
                    <a:pt x="154327" y="12163"/>
                  </a:moveTo>
                  <a:lnTo>
                    <a:pt x="154479" y="12209"/>
                  </a:lnTo>
                  <a:lnTo>
                    <a:pt x="154763" y="12209"/>
                  </a:lnTo>
                  <a:lnTo>
                    <a:pt x="154327" y="12163"/>
                  </a:lnTo>
                  <a:close/>
                </a:path>
                <a:path w="259715" h="312419">
                  <a:moveTo>
                    <a:pt x="178568" y="9529"/>
                  </a:moveTo>
                  <a:lnTo>
                    <a:pt x="129806" y="9582"/>
                  </a:lnTo>
                  <a:lnTo>
                    <a:pt x="154327" y="12163"/>
                  </a:lnTo>
                  <a:lnTo>
                    <a:pt x="153887" y="12030"/>
                  </a:lnTo>
                  <a:lnTo>
                    <a:pt x="184103" y="12030"/>
                  </a:lnTo>
                  <a:lnTo>
                    <a:pt x="180798" y="10202"/>
                  </a:lnTo>
                  <a:lnTo>
                    <a:pt x="178568" y="9529"/>
                  </a:lnTo>
                  <a:close/>
                </a:path>
                <a:path w="259715" h="312419">
                  <a:moveTo>
                    <a:pt x="106603" y="12024"/>
                  </a:moveTo>
                  <a:lnTo>
                    <a:pt x="105748" y="12024"/>
                  </a:lnTo>
                  <a:lnTo>
                    <a:pt x="105304" y="12161"/>
                  </a:lnTo>
                  <a:lnTo>
                    <a:pt x="106603" y="12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7">
              <a:extLst>
                <a:ext uri="{FF2B5EF4-FFF2-40B4-BE49-F238E27FC236}">
                  <a16:creationId xmlns:a16="http://schemas.microsoft.com/office/drawing/2014/main" id="{AABC5BC7-0347-AE47-85EE-29F9769722CE}"/>
                </a:ext>
              </a:extLst>
            </p:cNvPr>
            <p:cNvSpPr/>
            <p:nvPr/>
          </p:nvSpPr>
          <p:spPr>
            <a:xfrm>
              <a:off x="11341517" y="2069135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90">
                  <a:moveTo>
                    <a:pt x="0" y="0"/>
                  </a:moveTo>
                  <a:lnTo>
                    <a:pt x="110046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B7EEC-13C6-6947-8E38-541640DB2F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5</a:t>
            </a:fld>
            <a:endParaRPr lang="x-none" dirty="0">
              <a:solidFill>
                <a:schemeClr val="bg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620CB23-6F2B-044A-81DE-8955785B212B}"/>
              </a:ext>
            </a:extLst>
          </p:cNvPr>
          <p:cNvGrpSpPr/>
          <p:nvPr/>
        </p:nvGrpSpPr>
        <p:grpSpPr>
          <a:xfrm>
            <a:off x="533412" y="2056133"/>
            <a:ext cx="7142338" cy="4114794"/>
            <a:chOff x="0" y="-78969"/>
            <a:chExt cx="6383561" cy="4746219"/>
          </a:xfrm>
        </p:grpSpPr>
        <p:graphicFrame>
          <p:nvGraphicFramePr>
            <p:cNvPr id="68" name="Chart 67">
              <a:extLst>
                <a:ext uri="{FF2B5EF4-FFF2-40B4-BE49-F238E27FC236}">
                  <a16:creationId xmlns:a16="http://schemas.microsoft.com/office/drawing/2014/main" id="{02D39E7C-DC4F-4746-9FF5-915AC589B3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1678431"/>
                </p:ext>
              </p:extLst>
            </p:nvPr>
          </p:nvGraphicFramePr>
          <p:xfrm>
            <a:off x="0" y="0"/>
            <a:ext cx="5138898" cy="4667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9" name="Chart 68">
              <a:extLst>
                <a:ext uri="{FF2B5EF4-FFF2-40B4-BE49-F238E27FC236}">
                  <a16:creationId xmlns:a16="http://schemas.microsoft.com/office/drawing/2014/main" id="{43846005-5B55-FF45-941E-04DF7D855F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1741505"/>
                </p:ext>
              </p:extLst>
            </p:nvPr>
          </p:nvGraphicFramePr>
          <p:xfrm>
            <a:off x="5079547" y="-78969"/>
            <a:ext cx="1304014" cy="47462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0C64D85-FFBF-514A-9134-EF96DB5E7C21}"/>
              </a:ext>
            </a:extLst>
          </p:cNvPr>
          <p:cNvSpPr txBox="1"/>
          <p:nvPr/>
        </p:nvSpPr>
        <p:spPr>
          <a:xfrm>
            <a:off x="8061774" y="2438889"/>
            <a:ext cx="36458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8915" marR="103505" indent="-196215">
              <a:lnSpc>
                <a:spcPct val="100000"/>
              </a:lnSpc>
              <a:spcAft>
                <a:spcPts val="1200"/>
              </a:spcAft>
              <a:buSzPct val="125000"/>
              <a:buFont typeface="Wingdings" pitchFamily="2" charset="2"/>
              <a:buChar char="v"/>
              <a:tabLst>
                <a:tab pos="209550" algn="l"/>
              </a:tabLst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The </a:t>
            </a:r>
            <a:r>
              <a:rPr lang="en-US" sz="1200" b="1" dirty="0">
                <a:latin typeface="Poppins" pitchFamily="2" charset="77"/>
                <a:cs typeface="Poppins" pitchFamily="2" charset="77"/>
              </a:rPr>
              <a:t>9 Priority Areas 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are being delivered through 302 </a:t>
            </a:r>
            <a:r>
              <a:rPr lang="en-US" sz="1200" spc="-5" dirty="0">
                <a:latin typeface="Poppins" pitchFamily="2" charset="77"/>
                <a:cs typeface="Poppins" pitchFamily="2" charset="77"/>
              </a:rPr>
              <a:t>deliverables 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in 29 Ministries and OHCSF</a:t>
            </a:r>
          </a:p>
          <a:p>
            <a:pPr marL="208915" marR="103505" indent="-196215">
              <a:lnSpc>
                <a:spcPct val="100000"/>
              </a:lnSpc>
              <a:spcAft>
                <a:spcPts val="1200"/>
              </a:spcAft>
              <a:buSzPct val="125000"/>
              <a:buFont typeface="Wingdings" pitchFamily="2" charset="2"/>
              <a:buChar char="v"/>
              <a:tabLst>
                <a:tab pos="209550" algn="l"/>
              </a:tabLst>
            </a:pPr>
            <a:r>
              <a:rPr lang="en-US" sz="1200" b="1" dirty="0">
                <a:latin typeface="Poppins" pitchFamily="2" charset="77"/>
                <a:cs typeface="Poppins" pitchFamily="2" charset="77"/>
              </a:rPr>
              <a:t>4 of the 9 priorities (2, 6, 7 &amp; 8)  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have more than 70% of their  deliverables on track</a:t>
            </a:r>
          </a:p>
          <a:p>
            <a:pPr marL="208915" marR="103505" indent="-196215">
              <a:lnSpc>
                <a:spcPct val="100000"/>
              </a:lnSpc>
              <a:spcAft>
                <a:spcPts val="1200"/>
              </a:spcAft>
              <a:buSzPct val="125000"/>
              <a:buFont typeface="Wingdings" pitchFamily="2" charset="2"/>
              <a:buChar char="v"/>
              <a:tabLst>
                <a:tab pos="209550" algn="l"/>
              </a:tabLst>
            </a:pPr>
            <a:r>
              <a:rPr lang="en-US" sz="1200" b="1" dirty="0">
                <a:latin typeface="Poppins" pitchFamily="2" charset="77"/>
                <a:cs typeface="Poppins" pitchFamily="2" charset="77"/>
              </a:rPr>
              <a:t>2 of the 9 priorities (4 &amp; 9)  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have between 50% to 70% of their  constituent deliverables on track</a:t>
            </a:r>
          </a:p>
          <a:p>
            <a:pPr marL="208915" marR="103505" indent="-196215">
              <a:lnSpc>
                <a:spcPct val="100000"/>
              </a:lnSpc>
              <a:spcAft>
                <a:spcPts val="1200"/>
              </a:spcAft>
              <a:buSzPct val="125000"/>
              <a:buFont typeface="Wingdings" pitchFamily="2" charset="2"/>
              <a:buChar char="v"/>
              <a:tabLst>
                <a:tab pos="209550" algn="l"/>
              </a:tabLst>
            </a:pPr>
            <a:r>
              <a:rPr lang="en-US" sz="1200" b="1" dirty="0">
                <a:latin typeface="Poppins" pitchFamily="2" charset="77"/>
                <a:cs typeface="Poppins" pitchFamily="2" charset="77"/>
              </a:rPr>
              <a:t>3 of the 9 priorities (1, 3 &amp; 5)  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have less than 50% of their constituent  deliverables on track</a:t>
            </a:r>
          </a:p>
          <a:p>
            <a:pPr marL="208915" marR="103505" indent="-196215">
              <a:lnSpc>
                <a:spcPct val="100000"/>
              </a:lnSpc>
              <a:spcAft>
                <a:spcPts val="1200"/>
              </a:spcAft>
              <a:buSzPct val="125000"/>
              <a:buFont typeface="Wingdings" pitchFamily="2" charset="2"/>
              <a:buChar char="v"/>
              <a:tabLst>
                <a:tab pos="209550" algn="l"/>
              </a:tabLst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Progress on a number of deliverables unrated are due to lack of data</a:t>
            </a:r>
          </a:p>
        </p:txBody>
      </p:sp>
    </p:spTree>
    <p:extLst>
      <p:ext uri="{BB962C8B-B14F-4D97-AF65-F5344CB8AC3E}">
        <p14:creationId xmlns:p14="http://schemas.microsoft.com/office/powerpoint/2010/main" val="243896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B9BB389-62EC-2941-99AE-945C18D80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5"/>
            <a:ext cx="12189630" cy="6858000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F26587AB-C1FD-EC48-9280-45B38A780ACD}"/>
              </a:ext>
            </a:extLst>
          </p:cNvPr>
          <p:cNvSpPr/>
          <p:nvPr/>
        </p:nvSpPr>
        <p:spPr>
          <a:xfrm>
            <a:off x="533400" y="1586905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9144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F3F151F5-A946-8249-A342-B4BBB696830C}"/>
              </a:ext>
            </a:extLst>
          </p:cNvPr>
          <p:cNvSpPr/>
          <p:nvPr/>
        </p:nvSpPr>
        <p:spPr>
          <a:xfrm>
            <a:off x="7723201" y="1653503"/>
            <a:ext cx="4077091" cy="2842297"/>
          </a:xfrm>
          <a:custGeom>
            <a:avLst/>
            <a:gdLst/>
            <a:ahLst/>
            <a:cxnLst/>
            <a:rect l="l" t="t" r="r" b="b"/>
            <a:pathLst>
              <a:path w="3982720" h="4683760">
                <a:moveTo>
                  <a:pt x="0" y="4683252"/>
                </a:moveTo>
                <a:lnTo>
                  <a:pt x="3982212" y="4683252"/>
                </a:lnTo>
                <a:lnTo>
                  <a:pt x="3982212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rgbClr val="E2E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5">
            <a:extLst>
              <a:ext uri="{FF2B5EF4-FFF2-40B4-BE49-F238E27FC236}">
                <a16:creationId xmlns:a16="http://schemas.microsoft.com/office/drawing/2014/main" id="{2417BC74-36BA-7043-A704-DB557F352051}"/>
              </a:ext>
            </a:extLst>
          </p:cNvPr>
          <p:cNvSpPr/>
          <p:nvPr/>
        </p:nvSpPr>
        <p:spPr>
          <a:xfrm>
            <a:off x="7468870" y="3475089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304038" y="0"/>
                </a:moveTo>
                <a:lnTo>
                  <a:pt x="254726" y="3979"/>
                </a:lnTo>
                <a:lnTo>
                  <a:pt x="207946" y="15502"/>
                </a:lnTo>
                <a:lnTo>
                  <a:pt x="164324" y="33940"/>
                </a:lnTo>
                <a:lnTo>
                  <a:pt x="124486" y="58667"/>
                </a:lnTo>
                <a:lnTo>
                  <a:pt x="89058" y="89058"/>
                </a:lnTo>
                <a:lnTo>
                  <a:pt x="58667" y="124486"/>
                </a:lnTo>
                <a:lnTo>
                  <a:pt x="33940" y="164324"/>
                </a:lnTo>
                <a:lnTo>
                  <a:pt x="15502" y="207946"/>
                </a:lnTo>
                <a:lnTo>
                  <a:pt x="3979" y="254726"/>
                </a:lnTo>
                <a:lnTo>
                  <a:pt x="0" y="304038"/>
                </a:lnTo>
                <a:lnTo>
                  <a:pt x="3979" y="353349"/>
                </a:lnTo>
                <a:lnTo>
                  <a:pt x="15502" y="400129"/>
                </a:lnTo>
                <a:lnTo>
                  <a:pt x="33940" y="443751"/>
                </a:lnTo>
                <a:lnTo>
                  <a:pt x="58667" y="483589"/>
                </a:lnTo>
                <a:lnTo>
                  <a:pt x="89058" y="519017"/>
                </a:lnTo>
                <a:lnTo>
                  <a:pt x="124486" y="549408"/>
                </a:lnTo>
                <a:lnTo>
                  <a:pt x="164324" y="574135"/>
                </a:lnTo>
                <a:lnTo>
                  <a:pt x="207946" y="592573"/>
                </a:lnTo>
                <a:lnTo>
                  <a:pt x="254726" y="604096"/>
                </a:lnTo>
                <a:lnTo>
                  <a:pt x="304038" y="608076"/>
                </a:lnTo>
                <a:lnTo>
                  <a:pt x="353349" y="604096"/>
                </a:lnTo>
                <a:lnTo>
                  <a:pt x="400129" y="592573"/>
                </a:lnTo>
                <a:lnTo>
                  <a:pt x="443751" y="574135"/>
                </a:lnTo>
                <a:lnTo>
                  <a:pt x="483589" y="549408"/>
                </a:lnTo>
                <a:lnTo>
                  <a:pt x="519017" y="519017"/>
                </a:lnTo>
                <a:lnTo>
                  <a:pt x="549408" y="483589"/>
                </a:lnTo>
                <a:lnTo>
                  <a:pt x="574135" y="443751"/>
                </a:lnTo>
                <a:lnTo>
                  <a:pt x="592573" y="400129"/>
                </a:lnTo>
                <a:lnTo>
                  <a:pt x="604096" y="353349"/>
                </a:lnTo>
                <a:lnTo>
                  <a:pt x="608076" y="304038"/>
                </a:lnTo>
                <a:lnTo>
                  <a:pt x="604096" y="254726"/>
                </a:lnTo>
                <a:lnTo>
                  <a:pt x="592573" y="207946"/>
                </a:lnTo>
                <a:lnTo>
                  <a:pt x="574135" y="164324"/>
                </a:lnTo>
                <a:lnTo>
                  <a:pt x="549408" y="124486"/>
                </a:lnTo>
                <a:lnTo>
                  <a:pt x="519017" y="89058"/>
                </a:lnTo>
                <a:lnTo>
                  <a:pt x="483589" y="58667"/>
                </a:lnTo>
                <a:lnTo>
                  <a:pt x="443751" y="33940"/>
                </a:lnTo>
                <a:lnTo>
                  <a:pt x="400129" y="15502"/>
                </a:lnTo>
                <a:lnTo>
                  <a:pt x="353349" y="3979"/>
                </a:lnTo>
                <a:lnTo>
                  <a:pt x="304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7">
            <a:extLst>
              <a:ext uri="{FF2B5EF4-FFF2-40B4-BE49-F238E27FC236}">
                <a16:creationId xmlns:a16="http://schemas.microsoft.com/office/drawing/2014/main" id="{BBA5BEA3-8ED1-C544-86DA-BB77B11CC35D}"/>
              </a:ext>
            </a:extLst>
          </p:cNvPr>
          <p:cNvSpPr/>
          <p:nvPr/>
        </p:nvSpPr>
        <p:spPr>
          <a:xfrm>
            <a:off x="7674610" y="3636632"/>
            <a:ext cx="173990" cy="297180"/>
          </a:xfrm>
          <a:custGeom>
            <a:avLst/>
            <a:gdLst/>
            <a:ahLst/>
            <a:cxnLst/>
            <a:rect l="l" t="t" r="r" b="b"/>
            <a:pathLst>
              <a:path w="173990" h="297179">
                <a:moveTo>
                  <a:pt x="88773" y="0"/>
                </a:moveTo>
                <a:lnTo>
                  <a:pt x="0" y="0"/>
                </a:lnTo>
                <a:lnTo>
                  <a:pt x="84963" y="148589"/>
                </a:lnTo>
                <a:lnTo>
                  <a:pt x="0" y="297179"/>
                </a:lnTo>
                <a:lnTo>
                  <a:pt x="88773" y="297179"/>
                </a:lnTo>
                <a:lnTo>
                  <a:pt x="173736" y="148589"/>
                </a:lnTo>
                <a:lnTo>
                  <a:pt x="88773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8">
            <a:extLst>
              <a:ext uri="{FF2B5EF4-FFF2-40B4-BE49-F238E27FC236}">
                <a16:creationId xmlns:a16="http://schemas.microsoft.com/office/drawing/2014/main" id="{E517ED64-00B3-9546-8414-3EDF04906304}"/>
              </a:ext>
            </a:extLst>
          </p:cNvPr>
          <p:cNvSpPr/>
          <p:nvPr/>
        </p:nvSpPr>
        <p:spPr>
          <a:xfrm>
            <a:off x="7766050" y="3600057"/>
            <a:ext cx="218440" cy="370840"/>
          </a:xfrm>
          <a:custGeom>
            <a:avLst/>
            <a:gdLst/>
            <a:ahLst/>
            <a:cxnLst/>
            <a:rect l="l" t="t" r="r" b="b"/>
            <a:pathLst>
              <a:path w="218440" h="370839">
                <a:moveTo>
                  <a:pt x="111251" y="0"/>
                </a:moveTo>
                <a:lnTo>
                  <a:pt x="0" y="0"/>
                </a:lnTo>
                <a:lnTo>
                  <a:pt x="106679" y="185165"/>
                </a:lnTo>
                <a:lnTo>
                  <a:pt x="0" y="370331"/>
                </a:lnTo>
                <a:lnTo>
                  <a:pt x="111251" y="370331"/>
                </a:lnTo>
                <a:lnTo>
                  <a:pt x="217932" y="185165"/>
                </a:lnTo>
                <a:lnTo>
                  <a:pt x="111251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4">
            <a:extLst>
              <a:ext uri="{FF2B5EF4-FFF2-40B4-BE49-F238E27FC236}">
                <a16:creationId xmlns:a16="http://schemas.microsoft.com/office/drawing/2014/main" id="{4A46252C-1D44-EB43-BC84-E3DEEFED08B8}"/>
              </a:ext>
            </a:extLst>
          </p:cNvPr>
          <p:cNvSpPr txBox="1"/>
          <p:nvPr/>
        </p:nvSpPr>
        <p:spPr>
          <a:xfrm>
            <a:off x="7796706" y="1314541"/>
            <a:ext cx="14870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Key Takeaways</a:t>
            </a:r>
            <a:endParaRPr sz="1400" b="1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73">
            <a:extLst>
              <a:ext uri="{FF2B5EF4-FFF2-40B4-BE49-F238E27FC236}">
                <a16:creationId xmlns:a16="http://schemas.microsoft.com/office/drawing/2014/main" id="{8BF4E00D-D893-EA46-A58E-D2D6C30D44AD}"/>
              </a:ext>
            </a:extLst>
          </p:cNvPr>
          <p:cNvSpPr/>
          <p:nvPr/>
        </p:nvSpPr>
        <p:spPr>
          <a:xfrm>
            <a:off x="7796706" y="1585971"/>
            <a:ext cx="4003587" cy="161497"/>
          </a:xfrm>
          <a:custGeom>
            <a:avLst/>
            <a:gdLst/>
            <a:ahLst/>
            <a:cxnLst/>
            <a:rect l="l" t="t" r="r" b="b"/>
            <a:pathLst>
              <a:path w="1267459">
                <a:moveTo>
                  <a:pt x="0" y="0"/>
                </a:moveTo>
                <a:lnTo>
                  <a:pt x="1267078" y="0"/>
                </a:lnTo>
              </a:path>
            </a:pathLst>
          </a:custGeom>
          <a:ln w="9144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53EC2-BE57-8149-9C38-CA192A22EA32}"/>
              </a:ext>
            </a:extLst>
          </p:cNvPr>
          <p:cNvSpPr txBox="1"/>
          <p:nvPr/>
        </p:nvSpPr>
        <p:spPr>
          <a:xfrm>
            <a:off x="303043" y="614639"/>
            <a:ext cx="109648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Approximately 58% Ministerial Deliverables appear to be on track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06C3DD9-92C0-2040-8078-FE8D0D6E626F}"/>
              </a:ext>
            </a:extLst>
          </p:cNvPr>
          <p:cNvSpPr txBox="1"/>
          <p:nvPr/>
        </p:nvSpPr>
        <p:spPr>
          <a:xfrm>
            <a:off x="533400" y="1314541"/>
            <a:ext cx="55626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The Journey So Far as at Mid Term</a:t>
            </a:r>
            <a:endParaRPr sz="1400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60B04-7E9C-D147-A809-87F2FE7CE57D}"/>
              </a:ext>
            </a:extLst>
          </p:cNvPr>
          <p:cNvGrpSpPr/>
          <p:nvPr/>
        </p:nvGrpSpPr>
        <p:grpSpPr>
          <a:xfrm>
            <a:off x="11647714" y="1144677"/>
            <a:ext cx="437089" cy="364286"/>
            <a:chOff x="11175017" y="1659247"/>
            <a:chExt cx="443111" cy="409888"/>
          </a:xfrm>
        </p:grpSpPr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553D6E82-744C-1D41-9B95-5C8CF71A8768}"/>
                </a:ext>
              </a:extLst>
            </p:cNvPr>
            <p:cNvSpPr/>
            <p:nvPr/>
          </p:nvSpPr>
          <p:spPr>
            <a:xfrm>
              <a:off x="11175017" y="185757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211B0792-BDCE-9A4E-A7B8-8E35D0115028}"/>
                </a:ext>
              </a:extLst>
            </p:cNvPr>
            <p:cNvSpPr/>
            <p:nvPr/>
          </p:nvSpPr>
          <p:spPr>
            <a:xfrm>
              <a:off x="11237353" y="1697728"/>
              <a:ext cx="38100" cy="38735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6812" y="0"/>
                  </a:moveTo>
                  <a:lnTo>
                    <a:pt x="0" y="6658"/>
                  </a:lnTo>
                  <a:lnTo>
                    <a:pt x="30727" y="38105"/>
                  </a:lnTo>
                  <a:lnTo>
                    <a:pt x="37539" y="31447"/>
                  </a:lnTo>
                  <a:lnTo>
                    <a:pt x="6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C8CBA3D9-9612-964C-A465-B52705B47014}"/>
                </a:ext>
              </a:extLst>
            </p:cNvPr>
            <p:cNvSpPr/>
            <p:nvPr/>
          </p:nvSpPr>
          <p:spPr>
            <a:xfrm>
              <a:off x="11391775" y="16592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527" y="0"/>
                  </a:lnTo>
                </a:path>
              </a:pathLst>
            </a:custGeom>
            <a:ln w="43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78767C72-82EA-A842-9FCC-474CA223E792}"/>
                </a:ext>
              </a:extLst>
            </p:cNvPr>
            <p:cNvSpPr/>
            <p:nvPr/>
          </p:nvSpPr>
          <p:spPr>
            <a:xfrm>
              <a:off x="11518186" y="1697728"/>
              <a:ext cx="38100" cy="38735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30727" y="0"/>
                  </a:moveTo>
                  <a:lnTo>
                    <a:pt x="0" y="31447"/>
                  </a:lnTo>
                  <a:lnTo>
                    <a:pt x="6812" y="38105"/>
                  </a:lnTo>
                  <a:lnTo>
                    <a:pt x="37539" y="6658"/>
                  </a:lnTo>
                  <a:lnTo>
                    <a:pt x="30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5">
              <a:extLst>
                <a:ext uri="{FF2B5EF4-FFF2-40B4-BE49-F238E27FC236}">
                  <a16:creationId xmlns:a16="http://schemas.microsoft.com/office/drawing/2014/main" id="{CC3E048D-1450-A544-B08C-C59F57C4F5C9}"/>
                </a:ext>
              </a:extLst>
            </p:cNvPr>
            <p:cNvSpPr/>
            <p:nvPr/>
          </p:nvSpPr>
          <p:spPr>
            <a:xfrm>
              <a:off x="11573043" y="185757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4BD1A4DF-3BD6-E74D-8DDF-CF09D16D3708}"/>
                </a:ext>
              </a:extLst>
            </p:cNvPr>
            <p:cNvSpPr/>
            <p:nvPr/>
          </p:nvSpPr>
          <p:spPr>
            <a:xfrm>
              <a:off x="11266733" y="1727895"/>
              <a:ext cx="259715" cy="312420"/>
            </a:xfrm>
            <a:custGeom>
              <a:avLst/>
              <a:gdLst/>
              <a:ahLst/>
              <a:cxnLst/>
              <a:rect l="l" t="t" r="r" b="b"/>
              <a:pathLst>
                <a:path w="259715" h="312419">
                  <a:moveTo>
                    <a:pt x="73681" y="246823"/>
                  </a:moveTo>
                  <a:lnTo>
                    <a:pt x="73681" y="311966"/>
                  </a:lnTo>
                  <a:lnTo>
                    <a:pt x="186378" y="311966"/>
                  </a:lnTo>
                  <a:lnTo>
                    <a:pt x="186378" y="307202"/>
                  </a:lnTo>
                  <a:lnTo>
                    <a:pt x="83209" y="307202"/>
                  </a:lnTo>
                  <a:lnTo>
                    <a:pt x="78445" y="302437"/>
                  </a:lnTo>
                  <a:lnTo>
                    <a:pt x="83209" y="302437"/>
                  </a:lnTo>
                  <a:lnTo>
                    <a:pt x="83209" y="248230"/>
                  </a:lnTo>
                  <a:lnTo>
                    <a:pt x="75826" y="248200"/>
                  </a:lnTo>
                  <a:lnTo>
                    <a:pt x="73681" y="246823"/>
                  </a:lnTo>
                  <a:close/>
                </a:path>
                <a:path w="259715" h="312419">
                  <a:moveTo>
                    <a:pt x="83209" y="302437"/>
                  </a:moveTo>
                  <a:lnTo>
                    <a:pt x="78445" y="302437"/>
                  </a:lnTo>
                  <a:lnTo>
                    <a:pt x="83209" y="307202"/>
                  </a:lnTo>
                  <a:lnTo>
                    <a:pt x="83209" y="302437"/>
                  </a:lnTo>
                  <a:close/>
                </a:path>
                <a:path w="259715" h="312419">
                  <a:moveTo>
                    <a:pt x="176850" y="302437"/>
                  </a:moveTo>
                  <a:lnTo>
                    <a:pt x="83209" y="302437"/>
                  </a:lnTo>
                  <a:lnTo>
                    <a:pt x="83209" y="307202"/>
                  </a:lnTo>
                  <a:lnTo>
                    <a:pt x="176850" y="307202"/>
                  </a:lnTo>
                  <a:lnTo>
                    <a:pt x="176850" y="302437"/>
                  </a:lnTo>
                  <a:close/>
                </a:path>
                <a:path w="259715" h="312419">
                  <a:moveTo>
                    <a:pt x="221274" y="220583"/>
                  </a:moveTo>
                  <a:lnTo>
                    <a:pt x="208923" y="220583"/>
                  </a:lnTo>
                  <a:lnTo>
                    <a:pt x="207934" y="221447"/>
                  </a:lnTo>
                  <a:lnTo>
                    <a:pt x="207608" y="221447"/>
                  </a:lnTo>
                  <a:lnTo>
                    <a:pt x="176904" y="241613"/>
                  </a:lnTo>
                  <a:lnTo>
                    <a:pt x="176850" y="307202"/>
                  </a:lnTo>
                  <a:lnTo>
                    <a:pt x="181614" y="302437"/>
                  </a:lnTo>
                  <a:lnTo>
                    <a:pt x="186378" y="302437"/>
                  </a:lnTo>
                  <a:lnTo>
                    <a:pt x="186378" y="248201"/>
                  </a:lnTo>
                  <a:lnTo>
                    <a:pt x="184228" y="248201"/>
                  </a:lnTo>
                  <a:lnTo>
                    <a:pt x="186378" y="244216"/>
                  </a:lnTo>
                  <a:lnTo>
                    <a:pt x="190294" y="244216"/>
                  </a:lnTo>
                  <a:lnTo>
                    <a:pt x="214705" y="228183"/>
                  </a:lnTo>
                  <a:lnTo>
                    <a:pt x="221274" y="220583"/>
                  </a:lnTo>
                  <a:close/>
                </a:path>
                <a:path w="259715" h="312419">
                  <a:moveTo>
                    <a:pt x="186378" y="302437"/>
                  </a:moveTo>
                  <a:lnTo>
                    <a:pt x="181614" y="302437"/>
                  </a:lnTo>
                  <a:lnTo>
                    <a:pt x="176850" y="307202"/>
                  </a:lnTo>
                  <a:lnTo>
                    <a:pt x="186378" y="307202"/>
                  </a:lnTo>
                  <a:lnTo>
                    <a:pt x="186378" y="302437"/>
                  </a:lnTo>
                  <a:close/>
                </a:path>
                <a:path w="259715" h="312419">
                  <a:moveTo>
                    <a:pt x="73681" y="244216"/>
                  </a:moveTo>
                  <a:lnTo>
                    <a:pt x="73681" y="246823"/>
                  </a:lnTo>
                  <a:lnTo>
                    <a:pt x="75873" y="248230"/>
                  </a:lnTo>
                  <a:lnTo>
                    <a:pt x="73681" y="244216"/>
                  </a:lnTo>
                  <a:close/>
                </a:path>
                <a:path w="259715" h="312419">
                  <a:moveTo>
                    <a:pt x="83209" y="244216"/>
                  </a:moveTo>
                  <a:lnTo>
                    <a:pt x="73681" y="244216"/>
                  </a:lnTo>
                  <a:lnTo>
                    <a:pt x="75873" y="248230"/>
                  </a:lnTo>
                  <a:lnTo>
                    <a:pt x="83209" y="248230"/>
                  </a:lnTo>
                  <a:lnTo>
                    <a:pt x="83209" y="244216"/>
                  </a:lnTo>
                  <a:close/>
                </a:path>
                <a:path w="259715" h="312419">
                  <a:moveTo>
                    <a:pt x="186378" y="244216"/>
                  </a:moveTo>
                  <a:lnTo>
                    <a:pt x="184228" y="248201"/>
                  </a:lnTo>
                  <a:lnTo>
                    <a:pt x="186325" y="246823"/>
                  </a:lnTo>
                  <a:lnTo>
                    <a:pt x="186378" y="244216"/>
                  </a:lnTo>
                  <a:close/>
                </a:path>
                <a:path w="259715" h="312419">
                  <a:moveTo>
                    <a:pt x="186378" y="246789"/>
                  </a:moveTo>
                  <a:lnTo>
                    <a:pt x="184228" y="248201"/>
                  </a:lnTo>
                  <a:lnTo>
                    <a:pt x="186378" y="248201"/>
                  </a:lnTo>
                  <a:lnTo>
                    <a:pt x="186378" y="246789"/>
                  </a:lnTo>
                  <a:close/>
                </a:path>
                <a:path w="259715" h="312419">
                  <a:moveTo>
                    <a:pt x="129806" y="0"/>
                  </a:moveTo>
                  <a:lnTo>
                    <a:pt x="79273" y="10202"/>
                  </a:lnTo>
                  <a:lnTo>
                    <a:pt x="37993" y="38034"/>
                  </a:lnTo>
                  <a:lnTo>
                    <a:pt x="10155" y="79356"/>
                  </a:lnTo>
                  <a:lnTo>
                    <a:pt x="0" y="129517"/>
                  </a:lnTo>
                  <a:lnTo>
                    <a:pt x="1365" y="149320"/>
                  </a:lnTo>
                  <a:lnTo>
                    <a:pt x="5581" y="168052"/>
                  </a:lnTo>
                  <a:lnTo>
                    <a:pt x="21278" y="201298"/>
                  </a:lnTo>
                  <a:lnTo>
                    <a:pt x="45389" y="228659"/>
                  </a:lnTo>
                  <a:lnTo>
                    <a:pt x="73681" y="246823"/>
                  </a:lnTo>
                  <a:lnTo>
                    <a:pt x="73681" y="244216"/>
                  </a:lnTo>
                  <a:lnTo>
                    <a:pt x="83209" y="244216"/>
                  </a:lnTo>
                  <a:lnTo>
                    <a:pt x="83209" y="241613"/>
                  </a:lnTo>
                  <a:lnTo>
                    <a:pt x="52430" y="221857"/>
                  </a:lnTo>
                  <a:lnTo>
                    <a:pt x="52095" y="221857"/>
                  </a:lnTo>
                  <a:lnTo>
                    <a:pt x="51516" y="221361"/>
                  </a:lnTo>
                  <a:lnTo>
                    <a:pt x="51339" y="221000"/>
                  </a:lnTo>
                  <a:lnTo>
                    <a:pt x="29857" y="196622"/>
                  </a:lnTo>
                  <a:lnTo>
                    <a:pt x="29603" y="196622"/>
                  </a:lnTo>
                  <a:lnTo>
                    <a:pt x="29196" y="196001"/>
                  </a:lnTo>
                  <a:lnTo>
                    <a:pt x="28880" y="195092"/>
                  </a:lnTo>
                  <a:lnTo>
                    <a:pt x="14885" y="165449"/>
                  </a:lnTo>
                  <a:lnTo>
                    <a:pt x="14757" y="165449"/>
                  </a:lnTo>
                  <a:lnTo>
                    <a:pt x="10845" y="148284"/>
                  </a:lnTo>
                  <a:lnTo>
                    <a:pt x="9565" y="130363"/>
                  </a:lnTo>
                  <a:lnTo>
                    <a:pt x="12078" y="105806"/>
                  </a:lnTo>
                  <a:lnTo>
                    <a:pt x="18868" y="83442"/>
                  </a:lnTo>
                  <a:lnTo>
                    <a:pt x="29958" y="62775"/>
                  </a:lnTo>
                  <a:lnTo>
                    <a:pt x="30377" y="62001"/>
                  </a:lnTo>
                  <a:lnTo>
                    <a:pt x="30555" y="61935"/>
                  </a:lnTo>
                  <a:lnTo>
                    <a:pt x="44496" y="45121"/>
                  </a:lnTo>
                  <a:lnTo>
                    <a:pt x="62098" y="30422"/>
                  </a:lnTo>
                  <a:lnTo>
                    <a:pt x="61956" y="30422"/>
                  </a:lnTo>
                  <a:lnTo>
                    <a:pt x="62730" y="29898"/>
                  </a:lnTo>
                  <a:lnTo>
                    <a:pt x="62923" y="29898"/>
                  </a:lnTo>
                  <a:lnTo>
                    <a:pt x="82712" y="19178"/>
                  </a:lnTo>
                  <a:lnTo>
                    <a:pt x="82524" y="19172"/>
                  </a:lnTo>
                  <a:lnTo>
                    <a:pt x="83393" y="18808"/>
                  </a:lnTo>
                  <a:lnTo>
                    <a:pt x="83782" y="18784"/>
                  </a:lnTo>
                  <a:lnTo>
                    <a:pt x="105148" y="12209"/>
                  </a:lnTo>
                  <a:lnTo>
                    <a:pt x="104849" y="12209"/>
                  </a:lnTo>
                  <a:lnTo>
                    <a:pt x="105748" y="12024"/>
                  </a:lnTo>
                  <a:lnTo>
                    <a:pt x="106603" y="12024"/>
                  </a:lnTo>
                  <a:lnTo>
                    <a:pt x="129806" y="9582"/>
                  </a:lnTo>
                  <a:lnTo>
                    <a:pt x="129306" y="9529"/>
                  </a:lnTo>
                  <a:lnTo>
                    <a:pt x="178568" y="9529"/>
                  </a:lnTo>
                  <a:lnTo>
                    <a:pt x="156210" y="2781"/>
                  </a:lnTo>
                  <a:lnTo>
                    <a:pt x="129806" y="0"/>
                  </a:lnTo>
                  <a:close/>
                </a:path>
                <a:path w="259715" h="312419">
                  <a:moveTo>
                    <a:pt x="190294" y="244216"/>
                  </a:moveTo>
                  <a:lnTo>
                    <a:pt x="186378" y="244216"/>
                  </a:lnTo>
                  <a:lnTo>
                    <a:pt x="186378" y="246789"/>
                  </a:lnTo>
                  <a:lnTo>
                    <a:pt x="190294" y="244216"/>
                  </a:lnTo>
                  <a:close/>
                </a:path>
                <a:path w="259715" h="312419">
                  <a:moveTo>
                    <a:pt x="51094" y="221000"/>
                  </a:moveTo>
                  <a:lnTo>
                    <a:pt x="52095" y="221857"/>
                  </a:lnTo>
                  <a:lnTo>
                    <a:pt x="51657" y="221361"/>
                  </a:lnTo>
                  <a:lnTo>
                    <a:pt x="51094" y="221000"/>
                  </a:lnTo>
                  <a:close/>
                </a:path>
                <a:path w="259715" h="312419">
                  <a:moveTo>
                    <a:pt x="51657" y="221361"/>
                  </a:moveTo>
                  <a:lnTo>
                    <a:pt x="52095" y="221857"/>
                  </a:lnTo>
                  <a:lnTo>
                    <a:pt x="52430" y="221857"/>
                  </a:lnTo>
                  <a:lnTo>
                    <a:pt x="51657" y="221361"/>
                  </a:lnTo>
                  <a:close/>
                </a:path>
                <a:path w="259715" h="312419">
                  <a:moveTo>
                    <a:pt x="208363" y="220951"/>
                  </a:moveTo>
                  <a:lnTo>
                    <a:pt x="207608" y="221447"/>
                  </a:lnTo>
                  <a:lnTo>
                    <a:pt x="207934" y="221447"/>
                  </a:lnTo>
                  <a:lnTo>
                    <a:pt x="208363" y="220951"/>
                  </a:lnTo>
                  <a:close/>
                </a:path>
                <a:path w="259715" h="312419">
                  <a:moveTo>
                    <a:pt x="208923" y="220583"/>
                  </a:moveTo>
                  <a:lnTo>
                    <a:pt x="208363" y="220951"/>
                  </a:lnTo>
                  <a:lnTo>
                    <a:pt x="207934" y="221447"/>
                  </a:lnTo>
                  <a:lnTo>
                    <a:pt x="208923" y="220583"/>
                  </a:lnTo>
                  <a:close/>
                </a:path>
                <a:path w="259715" h="312419">
                  <a:moveTo>
                    <a:pt x="51339" y="221000"/>
                  </a:moveTo>
                  <a:lnTo>
                    <a:pt x="51094" y="221000"/>
                  </a:lnTo>
                  <a:lnTo>
                    <a:pt x="51657" y="221361"/>
                  </a:lnTo>
                  <a:lnTo>
                    <a:pt x="51339" y="221000"/>
                  </a:lnTo>
                  <a:close/>
                </a:path>
                <a:path w="259715" h="312419">
                  <a:moveTo>
                    <a:pt x="241056" y="195092"/>
                  </a:moveTo>
                  <a:lnTo>
                    <a:pt x="230712" y="195092"/>
                  </a:lnTo>
                  <a:lnTo>
                    <a:pt x="230009" y="196176"/>
                  </a:lnTo>
                  <a:lnTo>
                    <a:pt x="229775" y="196176"/>
                  </a:lnTo>
                  <a:lnTo>
                    <a:pt x="208363" y="220951"/>
                  </a:lnTo>
                  <a:lnTo>
                    <a:pt x="208923" y="220583"/>
                  </a:lnTo>
                  <a:lnTo>
                    <a:pt x="221274" y="220583"/>
                  </a:lnTo>
                  <a:lnTo>
                    <a:pt x="238346" y="200833"/>
                  </a:lnTo>
                  <a:lnTo>
                    <a:pt x="241056" y="195092"/>
                  </a:lnTo>
                  <a:close/>
                </a:path>
                <a:path w="259715" h="312419">
                  <a:moveTo>
                    <a:pt x="28871" y="195502"/>
                  </a:moveTo>
                  <a:lnTo>
                    <a:pt x="29603" y="196622"/>
                  </a:lnTo>
                  <a:lnTo>
                    <a:pt x="29310" y="196001"/>
                  </a:lnTo>
                  <a:lnTo>
                    <a:pt x="28871" y="195502"/>
                  </a:lnTo>
                  <a:close/>
                </a:path>
                <a:path w="259715" h="312419">
                  <a:moveTo>
                    <a:pt x="29310" y="196001"/>
                  </a:moveTo>
                  <a:lnTo>
                    <a:pt x="29603" y="196622"/>
                  </a:lnTo>
                  <a:lnTo>
                    <a:pt x="29857" y="196622"/>
                  </a:lnTo>
                  <a:lnTo>
                    <a:pt x="29310" y="196001"/>
                  </a:lnTo>
                  <a:close/>
                </a:path>
                <a:path w="259715" h="312419">
                  <a:moveTo>
                    <a:pt x="230291" y="195578"/>
                  </a:moveTo>
                  <a:lnTo>
                    <a:pt x="229775" y="196176"/>
                  </a:lnTo>
                  <a:lnTo>
                    <a:pt x="230009" y="196176"/>
                  </a:lnTo>
                  <a:lnTo>
                    <a:pt x="230291" y="195578"/>
                  </a:lnTo>
                  <a:close/>
                </a:path>
                <a:path w="259715" h="312419">
                  <a:moveTo>
                    <a:pt x="230712" y="195092"/>
                  </a:moveTo>
                  <a:lnTo>
                    <a:pt x="230357" y="195503"/>
                  </a:lnTo>
                  <a:lnTo>
                    <a:pt x="230009" y="196176"/>
                  </a:lnTo>
                  <a:lnTo>
                    <a:pt x="230712" y="195092"/>
                  </a:lnTo>
                  <a:close/>
                </a:path>
                <a:path w="259715" h="312419">
                  <a:moveTo>
                    <a:pt x="29074" y="195502"/>
                  </a:moveTo>
                  <a:lnTo>
                    <a:pt x="28871" y="195502"/>
                  </a:lnTo>
                  <a:lnTo>
                    <a:pt x="29310" y="196001"/>
                  </a:lnTo>
                  <a:lnTo>
                    <a:pt x="29074" y="195502"/>
                  </a:lnTo>
                  <a:close/>
                </a:path>
                <a:path w="259715" h="312419">
                  <a:moveTo>
                    <a:pt x="254840" y="164014"/>
                  </a:moveTo>
                  <a:lnTo>
                    <a:pt x="245194" y="164014"/>
                  </a:lnTo>
                  <a:lnTo>
                    <a:pt x="244855" y="165002"/>
                  </a:lnTo>
                  <a:lnTo>
                    <a:pt x="244517" y="165449"/>
                  </a:lnTo>
                  <a:lnTo>
                    <a:pt x="230291" y="195578"/>
                  </a:lnTo>
                  <a:lnTo>
                    <a:pt x="230712" y="195092"/>
                  </a:lnTo>
                  <a:lnTo>
                    <a:pt x="241056" y="195092"/>
                  </a:lnTo>
                  <a:lnTo>
                    <a:pt x="254031" y="167605"/>
                  </a:lnTo>
                  <a:lnTo>
                    <a:pt x="254840" y="164014"/>
                  </a:lnTo>
                  <a:close/>
                </a:path>
                <a:path w="259715" h="312419">
                  <a:moveTo>
                    <a:pt x="14641" y="164934"/>
                  </a:moveTo>
                  <a:lnTo>
                    <a:pt x="14757" y="165449"/>
                  </a:lnTo>
                  <a:lnTo>
                    <a:pt x="14885" y="165449"/>
                  </a:lnTo>
                  <a:lnTo>
                    <a:pt x="14641" y="164934"/>
                  </a:lnTo>
                  <a:close/>
                </a:path>
                <a:path w="259715" h="312419">
                  <a:moveTo>
                    <a:pt x="244971" y="164487"/>
                  </a:moveTo>
                  <a:lnTo>
                    <a:pt x="244727" y="165002"/>
                  </a:lnTo>
                  <a:lnTo>
                    <a:pt x="244855" y="165002"/>
                  </a:lnTo>
                  <a:lnTo>
                    <a:pt x="244971" y="164487"/>
                  </a:lnTo>
                  <a:close/>
                </a:path>
                <a:path w="259715" h="312419">
                  <a:moveTo>
                    <a:pt x="14535" y="164460"/>
                  </a:moveTo>
                  <a:lnTo>
                    <a:pt x="14641" y="164934"/>
                  </a:lnTo>
                  <a:lnTo>
                    <a:pt x="14535" y="164460"/>
                  </a:lnTo>
                  <a:close/>
                </a:path>
                <a:path w="259715" h="312419">
                  <a:moveTo>
                    <a:pt x="258375" y="147135"/>
                  </a:moveTo>
                  <a:lnTo>
                    <a:pt x="248874" y="147135"/>
                  </a:lnTo>
                  <a:lnTo>
                    <a:pt x="244971" y="164487"/>
                  </a:lnTo>
                  <a:lnTo>
                    <a:pt x="245194" y="164014"/>
                  </a:lnTo>
                  <a:lnTo>
                    <a:pt x="254840" y="164014"/>
                  </a:lnTo>
                  <a:lnTo>
                    <a:pt x="258148" y="149320"/>
                  </a:lnTo>
                  <a:lnTo>
                    <a:pt x="258375" y="147135"/>
                  </a:lnTo>
                  <a:close/>
                </a:path>
                <a:path w="259715" h="312419">
                  <a:moveTo>
                    <a:pt x="10821" y="147952"/>
                  </a:moveTo>
                  <a:lnTo>
                    <a:pt x="10845" y="148284"/>
                  </a:lnTo>
                  <a:lnTo>
                    <a:pt x="10821" y="147952"/>
                  </a:lnTo>
                  <a:close/>
                </a:path>
                <a:path w="259715" h="312419">
                  <a:moveTo>
                    <a:pt x="10795" y="147581"/>
                  </a:moveTo>
                  <a:lnTo>
                    <a:pt x="10821" y="147952"/>
                  </a:lnTo>
                  <a:lnTo>
                    <a:pt x="10795" y="147581"/>
                  </a:lnTo>
                  <a:close/>
                </a:path>
                <a:path w="259715" h="312419">
                  <a:moveTo>
                    <a:pt x="259613" y="129517"/>
                  </a:moveTo>
                  <a:lnTo>
                    <a:pt x="250107" y="129517"/>
                  </a:lnTo>
                  <a:lnTo>
                    <a:pt x="250119" y="130363"/>
                  </a:lnTo>
                  <a:lnTo>
                    <a:pt x="248791" y="147505"/>
                  </a:lnTo>
                  <a:lnTo>
                    <a:pt x="248874" y="147135"/>
                  </a:lnTo>
                  <a:lnTo>
                    <a:pt x="258375" y="147135"/>
                  </a:lnTo>
                  <a:lnTo>
                    <a:pt x="259613" y="129517"/>
                  </a:lnTo>
                  <a:close/>
                </a:path>
                <a:path w="259715" h="312419">
                  <a:moveTo>
                    <a:pt x="9536" y="129956"/>
                  </a:moveTo>
                  <a:lnTo>
                    <a:pt x="9493" y="130363"/>
                  </a:lnTo>
                  <a:lnTo>
                    <a:pt x="9536" y="129956"/>
                  </a:lnTo>
                  <a:close/>
                </a:path>
                <a:path w="259715" h="312419">
                  <a:moveTo>
                    <a:pt x="250075" y="129949"/>
                  </a:moveTo>
                  <a:lnTo>
                    <a:pt x="250045" y="130363"/>
                  </a:lnTo>
                  <a:lnTo>
                    <a:pt x="250075" y="129949"/>
                  </a:lnTo>
                  <a:close/>
                </a:path>
                <a:path w="259715" h="312419">
                  <a:moveTo>
                    <a:pt x="9582" y="129523"/>
                  </a:moveTo>
                  <a:lnTo>
                    <a:pt x="9536" y="129956"/>
                  </a:lnTo>
                  <a:lnTo>
                    <a:pt x="9582" y="129523"/>
                  </a:lnTo>
                  <a:close/>
                </a:path>
                <a:path w="259715" h="312419">
                  <a:moveTo>
                    <a:pt x="257019" y="104901"/>
                  </a:moveTo>
                  <a:lnTo>
                    <a:pt x="247439" y="104901"/>
                  </a:lnTo>
                  <a:lnTo>
                    <a:pt x="247624" y="105806"/>
                  </a:lnTo>
                  <a:lnTo>
                    <a:pt x="250075" y="129949"/>
                  </a:lnTo>
                  <a:lnTo>
                    <a:pt x="250107" y="129517"/>
                  </a:lnTo>
                  <a:lnTo>
                    <a:pt x="259613" y="129517"/>
                  </a:lnTo>
                  <a:lnTo>
                    <a:pt x="257019" y="104901"/>
                  </a:lnTo>
                  <a:close/>
                </a:path>
                <a:path w="259715" h="312419">
                  <a:moveTo>
                    <a:pt x="12124" y="105365"/>
                  </a:moveTo>
                  <a:lnTo>
                    <a:pt x="11988" y="105806"/>
                  </a:lnTo>
                  <a:lnTo>
                    <a:pt x="12124" y="105365"/>
                  </a:lnTo>
                  <a:close/>
                </a:path>
                <a:path w="259715" h="312419">
                  <a:moveTo>
                    <a:pt x="247488" y="105365"/>
                  </a:moveTo>
                  <a:lnTo>
                    <a:pt x="247534" y="105806"/>
                  </a:lnTo>
                  <a:lnTo>
                    <a:pt x="247488" y="105365"/>
                  </a:lnTo>
                  <a:close/>
                </a:path>
                <a:path w="259715" h="312419">
                  <a:moveTo>
                    <a:pt x="12267" y="104901"/>
                  </a:moveTo>
                  <a:lnTo>
                    <a:pt x="12124" y="105365"/>
                  </a:lnTo>
                  <a:lnTo>
                    <a:pt x="12267" y="104901"/>
                  </a:lnTo>
                  <a:close/>
                </a:path>
                <a:path w="259715" h="312419">
                  <a:moveTo>
                    <a:pt x="250449" y="82578"/>
                  </a:moveTo>
                  <a:lnTo>
                    <a:pt x="240478" y="82578"/>
                  </a:lnTo>
                  <a:lnTo>
                    <a:pt x="240805" y="83376"/>
                  </a:lnTo>
                  <a:lnTo>
                    <a:pt x="247488" y="105365"/>
                  </a:lnTo>
                  <a:lnTo>
                    <a:pt x="247439" y="104901"/>
                  </a:lnTo>
                  <a:lnTo>
                    <a:pt x="257019" y="104901"/>
                  </a:lnTo>
                  <a:lnTo>
                    <a:pt x="256866" y="103442"/>
                  </a:lnTo>
                  <a:lnTo>
                    <a:pt x="250449" y="82578"/>
                  </a:lnTo>
                  <a:close/>
                </a:path>
                <a:path w="259715" h="312419">
                  <a:moveTo>
                    <a:pt x="19005" y="82999"/>
                  </a:moveTo>
                  <a:lnTo>
                    <a:pt x="18765" y="83442"/>
                  </a:lnTo>
                  <a:lnTo>
                    <a:pt x="19005" y="82999"/>
                  </a:lnTo>
                  <a:close/>
                </a:path>
                <a:path w="259715" h="312419">
                  <a:moveTo>
                    <a:pt x="240605" y="82992"/>
                  </a:moveTo>
                  <a:lnTo>
                    <a:pt x="240723" y="83376"/>
                  </a:lnTo>
                  <a:lnTo>
                    <a:pt x="240605" y="82992"/>
                  </a:lnTo>
                  <a:close/>
                </a:path>
                <a:path w="259715" h="312419">
                  <a:moveTo>
                    <a:pt x="19233" y="82578"/>
                  </a:moveTo>
                  <a:lnTo>
                    <a:pt x="19005" y="82999"/>
                  </a:lnTo>
                  <a:lnTo>
                    <a:pt x="19233" y="82578"/>
                  </a:lnTo>
                  <a:close/>
                </a:path>
                <a:path w="259715" h="312419">
                  <a:moveTo>
                    <a:pt x="240385" y="61935"/>
                  </a:moveTo>
                  <a:lnTo>
                    <a:pt x="229640" y="61935"/>
                  </a:lnTo>
                  <a:lnTo>
                    <a:pt x="230200" y="62775"/>
                  </a:lnTo>
                  <a:lnTo>
                    <a:pt x="240605" y="82992"/>
                  </a:lnTo>
                  <a:lnTo>
                    <a:pt x="240478" y="82578"/>
                  </a:lnTo>
                  <a:lnTo>
                    <a:pt x="250449" y="82578"/>
                  </a:lnTo>
                  <a:lnTo>
                    <a:pt x="249439" y="79321"/>
                  </a:lnTo>
                  <a:lnTo>
                    <a:pt x="240385" y="61935"/>
                  </a:lnTo>
                  <a:close/>
                </a:path>
                <a:path w="259715" h="312419">
                  <a:moveTo>
                    <a:pt x="30144" y="62431"/>
                  </a:moveTo>
                  <a:lnTo>
                    <a:pt x="29859" y="62775"/>
                  </a:lnTo>
                  <a:lnTo>
                    <a:pt x="30144" y="62431"/>
                  </a:lnTo>
                  <a:close/>
                </a:path>
                <a:path w="259715" h="312419">
                  <a:moveTo>
                    <a:pt x="229870" y="62378"/>
                  </a:moveTo>
                  <a:lnTo>
                    <a:pt x="230077" y="62775"/>
                  </a:lnTo>
                  <a:lnTo>
                    <a:pt x="229870" y="62378"/>
                  </a:lnTo>
                  <a:close/>
                </a:path>
                <a:path w="259715" h="312419">
                  <a:moveTo>
                    <a:pt x="30501" y="62001"/>
                  </a:moveTo>
                  <a:lnTo>
                    <a:pt x="30144" y="62431"/>
                  </a:lnTo>
                  <a:lnTo>
                    <a:pt x="30501" y="62001"/>
                  </a:lnTo>
                  <a:close/>
                </a:path>
                <a:path w="259715" h="312419">
                  <a:moveTo>
                    <a:pt x="227395" y="44461"/>
                  </a:moveTo>
                  <a:lnTo>
                    <a:pt x="215015" y="44461"/>
                  </a:lnTo>
                  <a:lnTo>
                    <a:pt x="215688" y="45122"/>
                  </a:lnTo>
                  <a:lnTo>
                    <a:pt x="229870" y="62378"/>
                  </a:lnTo>
                  <a:lnTo>
                    <a:pt x="229640" y="61935"/>
                  </a:lnTo>
                  <a:lnTo>
                    <a:pt x="240385" y="61935"/>
                  </a:lnTo>
                  <a:lnTo>
                    <a:pt x="237833" y="57051"/>
                  </a:lnTo>
                  <a:lnTo>
                    <a:pt x="227395" y="44461"/>
                  </a:lnTo>
                  <a:close/>
                </a:path>
                <a:path w="259715" h="312419">
                  <a:moveTo>
                    <a:pt x="215308" y="44814"/>
                  </a:moveTo>
                  <a:lnTo>
                    <a:pt x="215563" y="45122"/>
                  </a:lnTo>
                  <a:lnTo>
                    <a:pt x="215308" y="44814"/>
                  </a:lnTo>
                  <a:close/>
                </a:path>
                <a:path w="259715" h="312419">
                  <a:moveTo>
                    <a:pt x="44760" y="44802"/>
                  </a:moveTo>
                  <a:lnTo>
                    <a:pt x="44419" y="45086"/>
                  </a:lnTo>
                  <a:lnTo>
                    <a:pt x="44760" y="44802"/>
                  </a:lnTo>
                  <a:close/>
                </a:path>
                <a:path w="259715" h="312419">
                  <a:moveTo>
                    <a:pt x="212073" y="29934"/>
                  </a:moveTo>
                  <a:lnTo>
                    <a:pt x="196930" y="29934"/>
                  </a:lnTo>
                  <a:lnTo>
                    <a:pt x="197620" y="30399"/>
                  </a:lnTo>
                  <a:lnTo>
                    <a:pt x="215308" y="44814"/>
                  </a:lnTo>
                  <a:lnTo>
                    <a:pt x="215015" y="44461"/>
                  </a:lnTo>
                  <a:lnTo>
                    <a:pt x="227395" y="44461"/>
                  </a:lnTo>
                  <a:lnTo>
                    <a:pt x="222047" y="38010"/>
                  </a:lnTo>
                  <a:lnTo>
                    <a:pt x="212073" y="29934"/>
                  </a:lnTo>
                  <a:close/>
                </a:path>
                <a:path w="259715" h="312419">
                  <a:moveTo>
                    <a:pt x="45173" y="44460"/>
                  </a:moveTo>
                  <a:lnTo>
                    <a:pt x="45044" y="44460"/>
                  </a:lnTo>
                  <a:lnTo>
                    <a:pt x="44760" y="44802"/>
                  </a:lnTo>
                  <a:lnTo>
                    <a:pt x="45173" y="44460"/>
                  </a:lnTo>
                  <a:close/>
                </a:path>
                <a:path w="259715" h="312419">
                  <a:moveTo>
                    <a:pt x="62366" y="30200"/>
                  </a:moveTo>
                  <a:lnTo>
                    <a:pt x="61956" y="30422"/>
                  </a:lnTo>
                  <a:lnTo>
                    <a:pt x="62098" y="30422"/>
                  </a:lnTo>
                  <a:lnTo>
                    <a:pt x="62366" y="30200"/>
                  </a:lnTo>
                  <a:close/>
                </a:path>
                <a:path w="259715" h="312419">
                  <a:moveTo>
                    <a:pt x="197251" y="30194"/>
                  </a:moveTo>
                  <a:lnTo>
                    <a:pt x="197503" y="30399"/>
                  </a:lnTo>
                  <a:lnTo>
                    <a:pt x="197251" y="30194"/>
                  </a:lnTo>
                  <a:close/>
                </a:path>
                <a:path w="259715" h="312419">
                  <a:moveTo>
                    <a:pt x="62923" y="29898"/>
                  </a:moveTo>
                  <a:lnTo>
                    <a:pt x="62730" y="29898"/>
                  </a:lnTo>
                  <a:lnTo>
                    <a:pt x="62366" y="30200"/>
                  </a:lnTo>
                  <a:lnTo>
                    <a:pt x="62923" y="29898"/>
                  </a:lnTo>
                  <a:close/>
                </a:path>
                <a:path w="259715" h="312419">
                  <a:moveTo>
                    <a:pt x="196311" y="18785"/>
                  </a:moveTo>
                  <a:lnTo>
                    <a:pt x="176629" y="18785"/>
                  </a:lnTo>
                  <a:lnTo>
                    <a:pt x="177558" y="19178"/>
                  </a:lnTo>
                  <a:lnTo>
                    <a:pt x="177340" y="19178"/>
                  </a:lnTo>
                  <a:lnTo>
                    <a:pt x="197251" y="30194"/>
                  </a:lnTo>
                  <a:lnTo>
                    <a:pt x="196930" y="29934"/>
                  </a:lnTo>
                  <a:lnTo>
                    <a:pt x="212073" y="29934"/>
                  </a:lnTo>
                  <a:lnTo>
                    <a:pt x="202599" y="22263"/>
                  </a:lnTo>
                  <a:lnTo>
                    <a:pt x="196311" y="18785"/>
                  </a:lnTo>
                  <a:close/>
                </a:path>
                <a:path w="259715" h="312419">
                  <a:moveTo>
                    <a:pt x="177077" y="19032"/>
                  </a:moveTo>
                  <a:lnTo>
                    <a:pt x="177340" y="19178"/>
                  </a:lnTo>
                  <a:lnTo>
                    <a:pt x="177558" y="19178"/>
                  </a:lnTo>
                  <a:lnTo>
                    <a:pt x="177077" y="19032"/>
                  </a:lnTo>
                  <a:close/>
                </a:path>
                <a:path w="259715" h="312419">
                  <a:moveTo>
                    <a:pt x="184103" y="12030"/>
                  </a:moveTo>
                  <a:lnTo>
                    <a:pt x="153887" y="12030"/>
                  </a:lnTo>
                  <a:lnTo>
                    <a:pt x="154763" y="12209"/>
                  </a:lnTo>
                  <a:lnTo>
                    <a:pt x="154479" y="12209"/>
                  </a:lnTo>
                  <a:lnTo>
                    <a:pt x="177077" y="19032"/>
                  </a:lnTo>
                  <a:lnTo>
                    <a:pt x="176629" y="18785"/>
                  </a:lnTo>
                  <a:lnTo>
                    <a:pt x="196311" y="18785"/>
                  </a:lnTo>
                  <a:lnTo>
                    <a:pt x="184103" y="12030"/>
                  </a:lnTo>
                  <a:close/>
                </a:path>
                <a:path w="259715" h="312419">
                  <a:moveTo>
                    <a:pt x="83704" y="18808"/>
                  </a:moveTo>
                  <a:lnTo>
                    <a:pt x="83393" y="18808"/>
                  </a:lnTo>
                  <a:lnTo>
                    <a:pt x="82984" y="19030"/>
                  </a:lnTo>
                  <a:lnTo>
                    <a:pt x="83704" y="18808"/>
                  </a:lnTo>
                  <a:close/>
                </a:path>
                <a:path w="259715" h="312419">
                  <a:moveTo>
                    <a:pt x="154327" y="12163"/>
                  </a:moveTo>
                  <a:lnTo>
                    <a:pt x="154479" y="12209"/>
                  </a:lnTo>
                  <a:lnTo>
                    <a:pt x="154763" y="12209"/>
                  </a:lnTo>
                  <a:lnTo>
                    <a:pt x="154327" y="12163"/>
                  </a:lnTo>
                  <a:close/>
                </a:path>
                <a:path w="259715" h="312419">
                  <a:moveTo>
                    <a:pt x="178568" y="9529"/>
                  </a:moveTo>
                  <a:lnTo>
                    <a:pt x="129806" y="9582"/>
                  </a:lnTo>
                  <a:lnTo>
                    <a:pt x="154327" y="12163"/>
                  </a:lnTo>
                  <a:lnTo>
                    <a:pt x="153887" y="12030"/>
                  </a:lnTo>
                  <a:lnTo>
                    <a:pt x="184103" y="12030"/>
                  </a:lnTo>
                  <a:lnTo>
                    <a:pt x="180798" y="10202"/>
                  </a:lnTo>
                  <a:lnTo>
                    <a:pt x="178568" y="9529"/>
                  </a:lnTo>
                  <a:close/>
                </a:path>
                <a:path w="259715" h="312419">
                  <a:moveTo>
                    <a:pt x="106603" y="12024"/>
                  </a:moveTo>
                  <a:lnTo>
                    <a:pt x="105748" y="12024"/>
                  </a:lnTo>
                  <a:lnTo>
                    <a:pt x="105304" y="12161"/>
                  </a:lnTo>
                  <a:lnTo>
                    <a:pt x="106603" y="12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8E3408B4-8473-9749-8092-622AFA84A892}"/>
                </a:ext>
              </a:extLst>
            </p:cNvPr>
            <p:cNvSpPr/>
            <p:nvPr/>
          </p:nvSpPr>
          <p:spPr>
            <a:xfrm>
              <a:off x="11341517" y="2069135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90">
                  <a:moveTo>
                    <a:pt x="0" y="0"/>
                  </a:moveTo>
                  <a:lnTo>
                    <a:pt x="110046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D6088-0357-4244-B4A3-C66A5DCFE3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200001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6</a:t>
            </a:fld>
            <a:endParaRPr lang="x-none" dirty="0">
              <a:solidFill>
                <a:schemeClr val="bg1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9A35508A-CDED-4A35-9BF9-69CB4138A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031658"/>
              </p:ext>
            </p:extLst>
          </p:nvPr>
        </p:nvGraphicFramePr>
        <p:xfrm>
          <a:off x="571965" y="1777473"/>
          <a:ext cx="6864942" cy="406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177ED09B-E472-3C47-9713-E0E4732BF4E5}"/>
              </a:ext>
            </a:extLst>
          </p:cNvPr>
          <p:cNvSpPr txBox="1"/>
          <p:nvPr/>
        </p:nvSpPr>
        <p:spPr>
          <a:xfrm>
            <a:off x="8011092" y="1803007"/>
            <a:ext cx="3738673" cy="220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300" dirty="0">
                <a:latin typeface="Poppins" pitchFamily="2" charset="77"/>
                <a:cs typeface="Poppins" pitchFamily="2" charset="77"/>
              </a:rPr>
              <a:t>58% of deliverables are on track - a 5% increase from 2020 performance (53%). There is a need to ramp up implementation on the deliverables.</a:t>
            </a:r>
          </a:p>
          <a:p>
            <a:pPr marL="666115" lvl="1" indent="-196215">
              <a:spcBef>
                <a:spcPts val="835"/>
              </a:spcBef>
              <a:buSzPct val="125000"/>
              <a:buFontTx/>
              <a:buChar char="▪"/>
              <a:tabLst>
                <a:tab pos="209550" algn="l"/>
              </a:tabLst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18% of all Ministerial </a:t>
            </a:r>
            <a:r>
              <a:rPr lang="en-US" sz="1200" spc="-5" dirty="0">
                <a:latin typeface="Poppins" pitchFamily="2" charset="77"/>
                <a:cs typeface="Poppins" pitchFamily="2" charset="77"/>
              </a:rPr>
              <a:t>deliverables</a:t>
            </a:r>
            <a:r>
              <a:rPr lang="en-US" sz="1200" spc="-114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are at risk / not on track to achieve their </a:t>
            </a:r>
            <a:r>
              <a:rPr lang="en-US" sz="1200" spc="-225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2023 targets</a:t>
            </a:r>
          </a:p>
          <a:p>
            <a:pPr marL="666115" lvl="1" indent="-196215">
              <a:spcBef>
                <a:spcPts val="835"/>
              </a:spcBef>
              <a:buSzPct val="125000"/>
              <a:buFontTx/>
              <a:buChar char="▪"/>
              <a:tabLst>
                <a:tab pos="209550" algn="l"/>
              </a:tabLst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24% of all Ministerial </a:t>
            </a:r>
            <a:r>
              <a:rPr lang="en-US" sz="1200" spc="-5" dirty="0">
                <a:latin typeface="Poppins" pitchFamily="2" charset="77"/>
                <a:cs typeface="Poppins" pitchFamily="2" charset="77"/>
              </a:rPr>
              <a:t>deliverables</a:t>
            </a:r>
            <a:r>
              <a:rPr lang="en-US" sz="1200" spc="-114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were not assessed in 2021 Q2 due to lack of data</a:t>
            </a:r>
          </a:p>
        </p:txBody>
      </p:sp>
    </p:spTree>
    <p:extLst>
      <p:ext uri="{BB962C8B-B14F-4D97-AF65-F5344CB8AC3E}">
        <p14:creationId xmlns:p14="http://schemas.microsoft.com/office/powerpoint/2010/main" val="218692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0ECBD27-9C39-B846-8110-5C59919DE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F26587AB-C1FD-EC48-9280-45B38A780ACD}"/>
              </a:ext>
            </a:extLst>
          </p:cNvPr>
          <p:cNvSpPr/>
          <p:nvPr/>
        </p:nvSpPr>
        <p:spPr>
          <a:xfrm>
            <a:off x="533400" y="1498157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9144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F3F151F5-A946-8249-A342-B4BBB696830C}"/>
              </a:ext>
            </a:extLst>
          </p:cNvPr>
          <p:cNvSpPr/>
          <p:nvPr/>
        </p:nvSpPr>
        <p:spPr>
          <a:xfrm>
            <a:off x="7848600" y="1615564"/>
            <a:ext cx="3963416" cy="4112514"/>
          </a:xfrm>
          <a:custGeom>
            <a:avLst/>
            <a:gdLst/>
            <a:ahLst/>
            <a:cxnLst/>
            <a:rect l="l" t="t" r="r" b="b"/>
            <a:pathLst>
              <a:path w="3982720" h="4683760">
                <a:moveTo>
                  <a:pt x="0" y="4683252"/>
                </a:moveTo>
                <a:lnTo>
                  <a:pt x="3982212" y="4683252"/>
                </a:lnTo>
                <a:lnTo>
                  <a:pt x="3982212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rgbClr val="E2EC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75">
            <a:extLst>
              <a:ext uri="{FF2B5EF4-FFF2-40B4-BE49-F238E27FC236}">
                <a16:creationId xmlns:a16="http://schemas.microsoft.com/office/drawing/2014/main" id="{2417BC74-36BA-7043-A704-DB557F352051}"/>
              </a:ext>
            </a:extLst>
          </p:cNvPr>
          <p:cNvSpPr/>
          <p:nvPr/>
        </p:nvSpPr>
        <p:spPr>
          <a:xfrm>
            <a:off x="7468870" y="3653028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304038" y="0"/>
                </a:moveTo>
                <a:lnTo>
                  <a:pt x="254726" y="3979"/>
                </a:lnTo>
                <a:lnTo>
                  <a:pt x="207946" y="15502"/>
                </a:lnTo>
                <a:lnTo>
                  <a:pt x="164324" y="33940"/>
                </a:lnTo>
                <a:lnTo>
                  <a:pt x="124486" y="58667"/>
                </a:lnTo>
                <a:lnTo>
                  <a:pt x="89058" y="89058"/>
                </a:lnTo>
                <a:lnTo>
                  <a:pt x="58667" y="124486"/>
                </a:lnTo>
                <a:lnTo>
                  <a:pt x="33940" y="164324"/>
                </a:lnTo>
                <a:lnTo>
                  <a:pt x="15502" y="207946"/>
                </a:lnTo>
                <a:lnTo>
                  <a:pt x="3979" y="254726"/>
                </a:lnTo>
                <a:lnTo>
                  <a:pt x="0" y="304038"/>
                </a:lnTo>
                <a:lnTo>
                  <a:pt x="3979" y="353349"/>
                </a:lnTo>
                <a:lnTo>
                  <a:pt x="15502" y="400129"/>
                </a:lnTo>
                <a:lnTo>
                  <a:pt x="33940" y="443751"/>
                </a:lnTo>
                <a:lnTo>
                  <a:pt x="58667" y="483589"/>
                </a:lnTo>
                <a:lnTo>
                  <a:pt x="89058" y="519017"/>
                </a:lnTo>
                <a:lnTo>
                  <a:pt x="124486" y="549408"/>
                </a:lnTo>
                <a:lnTo>
                  <a:pt x="164324" y="574135"/>
                </a:lnTo>
                <a:lnTo>
                  <a:pt x="207946" y="592573"/>
                </a:lnTo>
                <a:lnTo>
                  <a:pt x="254726" y="604096"/>
                </a:lnTo>
                <a:lnTo>
                  <a:pt x="304038" y="608076"/>
                </a:lnTo>
                <a:lnTo>
                  <a:pt x="353349" y="604096"/>
                </a:lnTo>
                <a:lnTo>
                  <a:pt x="400129" y="592573"/>
                </a:lnTo>
                <a:lnTo>
                  <a:pt x="443751" y="574135"/>
                </a:lnTo>
                <a:lnTo>
                  <a:pt x="483589" y="549408"/>
                </a:lnTo>
                <a:lnTo>
                  <a:pt x="519017" y="519017"/>
                </a:lnTo>
                <a:lnTo>
                  <a:pt x="549408" y="483589"/>
                </a:lnTo>
                <a:lnTo>
                  <a:pt x="574135" y="443751"/>
                </a:lnTo>
                <a:lnTo>
                  <a:pt x="592573" y="400129"/>
                </a:lnTo>
                <a:lnTo>
                  <a:pt x="604096" y="353349"/>
                </a:lnTo>
                <a:lnTo>
                  <a:pt x="608076" y="304038"/>
                </a:lnTo>
                <a:lnTo>
                  <a:pt x="604096" y="254726"/>
                </a:lnTo>
                <a:lnTo>
                  <a:pt x="592573" y="207946"/>
                </a:lnTo>
                <a:lnTo>
                  <a:pt x="574135" y="164324"/>
                </a:lnTo>
                <a:lnTo>
                  <a:pt x="549408" y="124486"/>
                </a:lnTo>
                <a:lnTo>
                  <a:pt x="519017" y="89058"/>
                </a:lnTo>
                <a:lnTo>
                  <a:pt x="483589" y="58667"/>
                </a:lnTo>
                <a:lnTo>
                  <a:pt x="443751" y="33940"/>
                </a:lnTo>
                <a:lnTo>
                  <a:pt x="400129" y="15502"/>
                </a:lnTo>
                <a:lnTo>
                  <a:pt x="353349" y="3979"/>
                </a:lnTo>
                <a:lnTo>
                  <a:pt x="304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7">
            <a:extLst>
              <a:ext uri="{FF2B5EF4-FFF2-40B4-BE49-F238E27FC236}">
                <a16:creationId xmlns:a16="http://schemas.microsoft.com/office/drawing/2014/main" id="{BBA5BEA3-8ED1-C544-86DA-BB77B11CC35D}"/>
              </a:ext>
            </a:extLst>
          </p:cNvPr>
          <p:cNvSpPr/>
          <p:nvPr/>
        </p:nvSpPr>
        <p:spPr>
          <a:xfrm>
            <a:off x="7674610" y="3814571"/>
            <a:ext cx="173990" cy="297180"/>
          </a:xfrm>
          <a:custGeom>
            <a:avLst/>
            <a:gdLst/>
            <a:ahLst/>
            <a:cxnLst/>
            <a:rect l="l" t="t" r="r" b="b"/>
            <a:pathLst>
              <a:path w="173990" h="297179">
                <a:moveTo>
                  <a:pt x="88773" y="0"/>
                </a:moveTo>
                <a:lnTo>
                  <a:pt x="0" y="0"/>
                </a:lnTo>
                <a:lnTo>
                  <a:pt x="84963" y="148589"/>
                </a:lnTo>
                <a:lnTo>
                  <a:pt x="0" y="297179"/>
                </a:lnTo>
                <a:lnTo>
                  <a:pt x="88773" y="297179"/>
                </a:lnTo>
                <a:lnTo>
                  <a:pt x="173736" y="148589"/>
                </a:lnTo>
                <a:lnTo>
                  <a:pt x="88773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8">
            <a:extLst>
              <a:ext uri="{FF2B5EF4-FFF2-40B4-BE49-F238E27FC236}">
                <a16:creationId xmlns:a16="http://schemas.microsoft.com/office/drawing/2014/main" id="{E517ED64-00B3-9546-8414-3EDF04906304}"/>
              </a:ext>
            </a:extLst>
          </p:cNvPr>
          <p:cNvSpPr/>
          <p:nvPr/>
        </p:nvSpPr>
        <p:spPr>
          <a:xfrm>
            <a:off x="7766050" y="3777996"/>
            <a:ext cx="218440" cy="370840"/>
          </a:xfrm>
          <a:custGeom>
            <a:avLst/>
            <a:gdLst/>
            <a:ahLst/>
            <a:cxnLst/>
            <a:rect l="l" t="t" r="r" b="b"/>
            <a:pathLst>
              <a:path w="218440" h="370839">
                <a:moveTo>
                  <a:pt x="111251" y="0"/>
                </a:moveTo>
                <a:lnTo>
                  <a:pt x="0" y="0"/>
                </a:lnTo>
                <a:lnTo>
                  <a:pt x="106679" y="185165"/>
                </a:lnTo>
                <a:lnTo>
                  <a:pt x="0" y="370331"/>
                </a:lnTo>
                <a:lnTo>
                  <a:pt x="111251" y="370331"/>
                </a:lnTo>
                <a:lnTo>
                  <a:pt x="217932" y="185165"/>
                </a:lnTo>
                <a:lnTo>
                  <a:pt x="111251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4">
            <a:extLst>
              <a:ext uri="{FF2B5EF4-FFF2-40B4-BE49-F238E27FC236}">
                <a16:creationId xmlns:a16="http://schemas.microsoft.com/office/drawing/2014/main" id="{4A46252C-1D44-EB43-BC84-E3DEEFED08B8}"/>
              </a:ext>
            </a:extLst>
          </p:cNvPr>
          <p:cNvSpPr txBox="1"/>
          <p:nvPr/>
        </p:nvSpPr>
        <p:spPr>
          <a:xfrm>
            <a:off x="7726677" y="1226727"/>
            <a:ext cx="14870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Key Takeaways</a:t>
            </a:r>
            <a:endParaRPr sz="1400" b="1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73">
            <a:extLst>
              <a:ext uri="{FF2B5EF4-FFF2-40B4-BE49-F238E27FC236}">
                <a16:creationId xmlns:a16="http://schemas.microsoft.com/office/drawing/2014/main" id="{8BF4E00D-D893-EA46-A58E-D2D6C30D44AD}"/>
              </a:ext>
            </a:extLst>
          </p:cNvPr>
          <p:cNvSpPr/>
          <p:nvPr/>
        </p:nvSpPr>
        <p:spPr>
          <a:xfrm>
            <a:off x="7726677" y="1498157"/>
            <a:ext cx="4003587" cy="161497"/>
          </a:xfrm>
          <a:custGeom>
            <a:avLst/>
            <a:gdLst/>
            <a:ahLst/>
            <a:cxnLst/>
            <a:rect l="l" t="t" r="r" b="b"/>
            <a:pathLst>
              <a:path w="1267459">
                <a:moveTo>
                  <a:pt x="0" y="0"/>
                </a:moveTo>
                <a:lnTo>
                  <a:pt x="1267078" y="0"/>
                </a:lnTo>
              </a:path>
            </a:pathLst>
          </a:custGeom>
          <a:ln w="9144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53EC2-BE57-8149-9C38-CA192A22EA32}"/>
              </a:ext>
            </a:extLst>
          </p:cNvPr>
          <p:cNvSpPr txBox="1"/>
          <p:nvPr/>
        </p:nvSpPr>
        <p:spPr>
          <a:xfrm>
            <a:off x="533400" y="589746"/>
            <a:ext cx="58368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Budget Performance as at Q2, 2021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06C3DD9-92C0-2040-8078-FE8D0D6E626F}"/>
              </a:ext>
            </a:extLst>
          </p:cNvPr>
          <p:cNvSpPr txBox="1"/>
          <p:nvPr/>
        </p:nvSpPr>
        <p:spPr>
          <a:xfrm>
            <a:off x="533400" y="1224742"/>
            <a:ext cx="55626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Recurrent &amp; Capital Budget Performance</a:t>
            </a:r>
            <a:endParaRPr sz="1400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60B04-7E9C-D147-A809-87F2FE7CE57D}"/>
              </a:ext>
            </a:extLst>
          </p:cNvPr>
          <p:cNvGrpSpPr/>
          <p:nvPr/>
        </p:nvGrpSpPr>
        <p:grpSpPr>
          <a:xfrm>
            <a:off x="11353800" y="1709886"/>
            <a:ext cx="474674" cy="395611"/>
            <a:chOff x="11175017" y="1659247"/>
            <a:chExt cx="443111" cy="409888"/>
          </a:xfrm>
        </p:grpSpPr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553D6E82-744C-1D41-9B95-5C8CF71A8768}"/>
                </a:ext>
              </a:extLst>
            </p:cNvPr>
            <p:cNvSpPr/>
            <p:nvPr/>
          </p:nvSpPr>
          <p:spPr>
            <a:xfrm>
              <a:off x="11175017" y="185757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211B0792-BDCE-9A4E-A7B8-8E35D0115028}"/>
                </a:ext>
              </a:extLst>
            </p:cNvPr>
            <p:cNvSpPr/>
            <p:nvPr/>
          </p:nvSpPr>
          <p:spPr>
            <a:xfrm>
              <a:off x="11237353" y="1697728"/>
              <a:ext cx="38100" cy="38735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6812" y="0"/>
                  </a:moveTo>
                  <a:lnTo>
                    <a:pt x="0" y="6658"/>
                  </a:lnTo>
                  <a:lnTo>
                    <a:pt x="30727" y="38105"/>
                  </a:lnTo>
                  <a:lnTo>
                    <a:pt x="37539" y="31447"/>
                  </a:lnTo>
                  <a:lnTo>
                    <a:pt x="6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C8CBA3D9-9612-964C-A465-B52705B47014}"/>
                </a:ext>
              </a:extLst>
            </p:cNvPr>
            <p:cNvSpPr/>
            <p:nvPr/>
          </p:nvSpPr>
          <p:spPr>
            <a:xfrm>
              <a:off x="11391775" y="16592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527" y="0"/>
                  </a:lnTo>
                </a:path>
              </a:pathLst>
            </a:custGeom>
            <a:ln w="43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78767C72-82EA-A842-9FCC-474CA223E792}"/>
                </a:ext>
              </a:extLst>
            </p:cNvPr>
            <p:cNvSpPr/>
            <p:nvPr/>
          </p:nvSpPr>
          <p:spPr>
            <a:xfrm>
              <a:off x="11518186" y="1697728"/>
              <a:ext cx="38100" cy="38735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30727" y="0"/>
                  </a:moveTo>
                  <a:lnTo>
                    <a:pt x="0" y="31447"/>
                  </a:lnTo>
                  <a:lnTo>
                    <a:pt x="6812" y="38105"/>
                  </a:lnTo>
                  <a:lnTo>
                    <a:pt x="37539" y="6658"/>
                  </a:lnTo>
                  <a:lnTo>
                    <a:pt x="30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5">
              <a:extLst>
                <a:ext uri="{FF2B5EF4-FFF2-40B4-BE49-F238E27FC236}">
                  <a16:creationId xmlns:a16="http://schemas.microsoft.com/office/drawing/2014/main" id="{CC3E048D-1450-A544-B08C-C59F57C4F5C9}"/>
                </a:ext>
              </a:extLst>
            </p:cNvPr>
            <p:cNvSpPr/>
            <p:nvPr/>
          </p:nvSpPr>
          <p:spPr>
            <a:xfrm>
              <a:off x="11573043" y="185757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4BD1A4DF-3BD6-E74D-8DDF-CF09D16D3708}"/>
                </a:ext>
              </a:extLst>
            </p:cNvPr>
            <p:cNvSpPr/>
            <p:nvPr/>
          </p:nvSpPr>
          <p:spPr>
            <a:xfrm>
              <a:off x="11266733" y="1727895"/>
              <a:ext cx="259715" cy="312420"/>
            </a:xfrm>
            <a:custGeom>
              <a:avLst/>
              <a:gdLst/>
              <a:ahLst/>
              <a:cxnLst/>
              <a:rect l="l" t="t" r="r" b="b"/>
              <a:pathLst>
                <a:path w="259715" h="312419">
                  <a:moveTo>
                    <a:pt x="73681" y="246823"/>
                  </a:moveTo>
                  <a:lnTo>
                    <a:pt x="73681" y="311966"/>
                  </a:lnTo>
                  <a:lnTo>
                    <a:pt x="186378" y="311966"/>
                  </a:lnTo>
                  <a:lnTo>
                    <a:pt x="186378" y="307202"/>
                  </a:lnTo>
                  <a:lnTo>
                    <a:pt x="83209" y="307202"/>
                  </a:lnTo>
                  <a:lnTo>
                    <a:pt x="78445" y="302437"/>
                  </a:lnTo>
                  <a:lnTo>
                    <a:pt x="83209" y="302437"/>
                  </a:lnTo>
                  <a:lnTo>
                    <a:pt x="83209" y="248230"/>
                  </a:lnTo>
                  <a:lnTo>
                    <a:pt x="75826" y="248200"/>
                  </a:lnTo>
                  <a:lnTo>
                    <a:pt x="73681" y="246823"/>
                  </a:lnTo>
                  <a:close/>
                </a:path>
                <a:path w="259715" h="312419">
                  <a:moveTo>
                    <a:pt x="83209" y="302437"/>
                  </a:moveTo>
                  <a:lnTo>
                    <a:pt x="78445" y="302437"/>
                  </a:lnTo>
                  <a:lnTo>
                    <a:pt x="83209" y="307202"/>
                  </a:lnTo>
                  <a:lnTo>
                    <a:pt x="83209" y="302437"/>
                  </a:lnTo>
                  <a:close/>
                </a:path>
                <a:path w="259715" h="312419">
                  <a:moveTo>
                    <a:pt x="176850" y="302437"/>
                  </a:moveTo>
                  <a:lnTo>
                    <a:pt x="83209" y="302437"/>
                  </a:lnTo>
                  <a:lnTo>
                    <a:pt x="83209" y="307202"/>
                  </a:lnTo>
                  <a:lnTo>
                    <a:pt x="176850" y="307202"/>
                  </a:lnTo>
                  <a:lnTo>
                    <a:pt x="176850" y="302437"/>
                  </a:lnTo>
                  <a:close/>
                </a:path>
                <a:path w="259715" h="312419">
                  <a:moveTo>
                    <a:pt x="221274" y="220583"/>
                  </a:moveTo>
                  <a:lnTo>
                    <a:pt x="208923" y="220583"/>
                  </a:lnTo>
                  <a:lnTo>
                    <a:pt x="207934" y="221447"/>
                  </a:lnTo>
                  <a:lnTo>
                    <a:pt x="207608" y="221447"/>
                  </a:lnTo>
                  <a:lnTo>
                    <a:pt x="176904" y="241613"/>
                  </a:lnTo>
                  <a:lnTo>
                    <a:pt x="176850" y="307202"/>
                  </a:lnTo>
                  <a:lnTo>
                    <a:pt x="181614" y="302437"/>
                  </a:lnTo>
                  <a:lnTo>
                    <a:pt x="186378" y="302437"/>
                  </a:lnTo>
                  <a:lnTo>
                    <a:pt x="186378" y="248201"/>
                  </a:lnTo>
                  <a:lnTo>
                    <a:pt x="184228" y="248201"/>
                  </a:lnTo>
                  <a:lnTo>
                    <a:pt x="186378" y="244216"/>
                  </a:lnTo>
                  <a:lnTo>
                    <a:pt x="190294" y="244216"/>
                  </a:lnTo>
                  <a:lnTo>
                    <a:pt x="214705" y="228183"/>
                  </a:lnTo>
                  <a:lnTo>
                    <a:pt x="221274" y="220583"/>
                  </a:lnTo>
                  <a:close/>
                </a:path>
                <a:path w="259715" h="312419">
                  <a:moveTo>
                    <a:pt x="186378" y="302437"/>
                  </a:moveTo>
                  <a:lnTo>
                    <a:pt x="181614" y="302437"/>
                  </a:lnTo>
                  <a:lnTo>
                    <a:pt x="176850" y="307202"/>
                  </a:lnTo>
                  <a:lnTo>
                    <a:pt x="186378" y="307202"/>
                  </a:lnTo>
                  <a:lnTo>
                    <a:pt x="186378" y="302437"/>
                  </a:lnTo>
                  <a:close/>
                </a:path>
                <a:path w="259715" h="312419">
                  <a:moveTo>
                    <a:pt x="73681" y="244216"/>
                  </a:moveTo>
                  <a:lnTo>
                    <a:pt x="73681" y="246823"/>
                  </a:lnTo>
                  <a:lnTo>
                    <a:pt x="75873" y="248230"/>
                  </a:lnTo>
                  <a:lnTo>
                    <a:pt x="73681" y="244216"/>
                  </a:lnTo>
                  <a:close/>
                </a:path>
                <a:path w="259715" h="312419">
                  <a:moveTo>
                    <a:pt x="83209" y="244216"/>
                  </a:moveTo>
                  <a:lnTo>
                    <a:pt x="73681" y="244216"/>
                  </a:lnTo>
                  <a:lnTo>
                    <a:pt x="75873" y="248230"/>
                  </a:lnTo>
                  <a:lnTo>
                    <a:pt x="83209" y="248230"/>
                  </a:lnTo>
                  <a:lnTo>
                    <a:pt x="83209" y="244216"/>
                  </a:lnTo>
                  <a:close/>
                </a:path>
                <a:path w="259715" h="312419">
                  <a:moveTo>
                    <a:pt x="186378" y="244216"/>
                  </a:moveTo>
                  <a:lnTo>
                    <a:pt x="184228" y="248201"/>
                  </a:lnTo>
                  <a:lnTo>
                    <a:pt x="186325" y="246823"/>
                  </a:lnTo>
                  <a:lnTo>
                    <a:pt x="186378" y="244216"/>
                  </a:lnTo>
                  <a:close/>
                </a:path>
                <a:path w="259715" h="312419">
                  <a:moveTo>
                    <a:pt x="186378" y="246789"/>
                  </a:moveTo>
                  <a:lnTo>
                    <a:pt x="184228" y="248201"/>
                  </a:lnTo>
                  <a:lnTo>
                    <a:pt x="186378" y="248201"/>
                  </a:lnTo>
                  <a:lnTo>
                    <a:pt x="186378" y="246789"/>
                  </a:lnTo>
                  <a:close/>
                </a:path>
                <a:path w="259715" h="312419">
                  <a:moveTo>
                    <a:pt x="129806" y="0"/>
                  </a:moveTo>
                  <a:lnTo>
                    <a:pt x="79273" y="10202"/>
                  </a:lnTo>
                  <a:lnTo>
                    <a:pt x="37993" y="38034"/>
                  </a:lnTo>
                  <a:lnTo>
                    <a:pt x="10155" y="79356"/>
                  </a:lnTo>
                  <a:lnTo>
                    <a:pt x="0" y="129517"/>
                  </a:lnTo>
                  <a:lnTo>
                    <a:pt x="1365" y="149320"/>
                  </a:lnTo>
                  <a:lnTo>
                    <a:pt x="5581" y="168052"/>
                  </a:lnTo>
                  <a:lnTo>
                    <a:pt x="21278" y="201298"/>
                  </a:lnTo>
                  <a:lnTo>
                    <a:pt x="45389" y="228659"/>
                  </a:lnTo>
                  <a:lnTo>
                    <a:pt x="73681" y="246823"/>
                  </a:lnTo>
                  <a:lnTo>
                    <a:pt x="73681" y="244216"/>
                  </a:lnTo>
                  <a:lnTo>
                    <a:pt x="83209" y="244216"/>
                  </a:lnTo>
                  <a:lnTo>
                    <a:pt x="83209" y="241613"/>
                  </a:lnTo>
                  <a:lnTo>
                    <a:pt x="52430" y="221857"/>
                  </a:lnTo>
                  <a:lnTo>
                    <a:pt x="52095" y="221857"/>
                  </a:lnTo>
                  <a:lnTo>
                    <a:pt x="51516" y="221361"/>
                  </a:lnTo>
                  <a:lnTo>
                    <a:pt x="51339" y="221000"/>
                  </a:lnTo>
                  <a:lnTo>
                    <a:pt x="29857" y="196622"/>
                  </a:lnTo>
                  <a:lnTo>
                    <a:pt x="29603" y="196622"/>
                  </a:lnTo>
                  <a:lnTo>
                    <a:pt x="29196" y="196001"/>
                  </a:lnTo>
                  <a:lnTo>
                    <a:pt x="28880" y="195092"/>
                  </a:lnTo>
                  <a:lnTo>
                    <a:pt x="14885" y="165449"/>
                  </a:lnTo>
                  <a:lnTo>
                    <a:pt x="14757" y="165449"/>
                  </a:lnTo>
                  <a:lnTo>
                    <a:pt x="10845" y="148284"/>
                  </a:lnTo>
                  <a:lnTo>
                    <a:pt x="9565" y="130363"/>
                  </a:lnTo>
                  <a:lnTo>
                    <a:pt x="12078" y="105806"/>
                  </a:lnTo>
                  <a:lnTo>
                    <a:pt x="18868" y="83442"/>
                  </a:lnTo>
                  <a:lnTo>
                    <a:pt x="29958" y="62775"/>
                  </a:lnTo>
                  <a:lnTo>
                    <a:pt x="30377" y="62001"/>
                  </a:lnTo>
                  <a:lnTo>
                    <a:pt x="30555" y="61935"/>
                  </a:lnTo>
                  <a:lnTo>
                    <a:pt x="44496" y="45121"/>
                  </a:lnTo>
                  <a:lnTo>
                    <a:pt x="62098" y="30422"/>
                  </a:lnTo>
                  <a:lnTo>
                    <a:pt x="61956" y="30422"/>
                  </a:lnTo>
                  <a:lnTo>
                    <a:pt x="62730" y="29898"/>
                  </a:lnTo>
                  <a:lnTo>
                    <a:pt x="62923" y="29898"/>
                  </a:lnTo>
                  <a:lnTo>
                    <a:pt x="82712" y="19178"/>
                  </a:lnTo>
                  <a:lnTo>
                    <a:pt x="82524" y="19172"/>
                  </a:lnTo>
                  <a:lnTo>
                    <a:pt x="83393" y="18808"/>
                  </a:lnTo>
                  <a:lnTo>
                    <a:pt x="83782" y="18784"/>
                  </a:lnTo>
                  <a:lnTo>
                    <a:pt x="105148" y="12209"/>
                  </a:lnTo>
                  <a:lnTo>
                    <a:pt x="104849" y="12209"/>
                  </a:lnTo>
                  <a:lnTo>
                    <a:pt x="105748" y="12024"/>
                  </a:lnTo>
                  <a:lnTo>
                    <a:pt x="106603" y="12024"/>
                  </a:lnTo>
                  <a:lnTo>
                    <a:pt x="129806" y="9582"/>
                  </a:lnTo>
                  <a:lnTo>
                    <a:pt x="129306" y="9529"/>
                  </a:lnTo>
                  <a:lnTo>
                    <a:pt x="178568" y="9529"/>
                  </a:lnTo>
                  <a:lnTo>
                    <a:pt x="156210" y="2781"/>
                  </a:lnTo>
                  <a:lnTo>
                    <a:pt x="129806" y="0"/>
                  </a:lnTo>
                  <a:close/>
                </a:path>
                <a:path w="259715" h="312419">
                  <a:moveTo>
                    <a:pt x="190294" y="244216"/>
                  </a:moveTo>
                  <a:lnTo>
                    <a:pt x="186378" y="244216"/>
                  </a:lnTo>
                  <a:lnTo>
                    <a:pt x="186378" y="246789"/>
                  </a:lnTo>
                  <a:lnTo>
                    <a:pt x="190294" y="244216"/>
                  </a:lnTo>
                  <a:close/>
                </a:path>
                <a:path w="259715" h="312419">
                  <a:moveTo>
                    <a:pt x="51094" y="221000"/>
                  </a:moveTo>
                  <a:lnTo>
                    <a:pt x="52095" y="221857"/>
                  </a:lnTo>
                  <a:lnTo>
                    <a:pt x="51657" y="221361"/>
                  </a:lnTo>
                  <a:lnTo>
                    <a:pt x="51094" y="221000"/>
                  </a:lnTo>
                  <a:close/>
                </a:path>
                <a:path w="259715" h="312419">
                  <a:moveTo>
                    <a:pt x="51657" y="221361"/>
                  </a:moveTo>
                  <a:lnTo>
                    <a:pt x="52095" y="221857"/>
                  </a:lnTo>
                  <a:lnTo>
                    <a:pt x="52430" y="221857"/>
                  </a:lnTo>
                  <a:lnTo>
                    <a:pt x="51657" y="221361"/>
                  </a:lnTo>
                  <a:close/>
                </a:path>
                <a:path w="259715" h="312419">
                  <a:moveTo>
                    <a:pt x="208363" y="220951"/>
                  </a:moveTo>
                  <a:lnTo>
                    <a:pt x="207608" y="221447"/>
                  </a:lnTo>
                  <a:lnTo>
                    <a:pt x="207934" y="221447"/>
                  </a:lnTo>
                  <a:lnTo>
                    <a:pt x="208363" y="220951"/>
                  </a:lnTo>
                  <a:close/>
                </a:path>
                <a:path w="259715" h="312419">
                  <a:moveTo>
                    <a:pt x="208923" y="220583"/>
                  </a:moveTo>
                  <a:lnTo>
                    <a:pt x="208363" y="220951"/>
                  </a:lnTo>
                  <a:lnTo>
                    <a:pt x="207934" y="221447"/>
                  </a:lnTo>
                  <a:lnTo>
                    <a:pt x="208923" y="220583"/>
                  </a:lnTo>
                  <a:close/>
                </a:path>
                <a:path w="259715" h="312419">
                  <a:moveTo>
                    <a:pt x="51339" y="221000"/>
                  </a:moveTo>
                  <a:lnTo>
                    <a:pt x="51094" y="221000"/>
                  </a:lnTo>
                  <a:lnTo>
                    <a:pt x="51657" y="221361"/>
                  </a:lnTo>
                  <a:lnTo>
                    <a:pt x="51339" y="221000"/>
                  </a:lnTo>
                  <a:close/>
                </a:path>
                <a:path w="259715" h="312419">
                  <a:moveTo>
                    <a:pt x="241056" y="195092"/>
                  </a:moveTo>
                  <a:lnTo>
                    <a:pt x="230712" y="195092"/>
                  </a:lnTo>
                  <a:lnTo>
                    <a:pt x="230009" y="196176"/>
                  </a:lnTo>
                  <a:lnTo>
                    <a:pt x="229775" y="196176"/>
                  </a:lnTo>
                  <a:lnTo>
                    <a:pt x="208363" y="220951"/>
                  </a:lnTo>
                  <a:lnTo>
                    <a:pt x="208923" y="220583"/>
                  </a:lnTo>
                  <a:lnTo>
                    <a:pt x="221274" y="220583"/>
                  </a:lnTo>
                  <a:lnTo>
                    <a:pt x="238346" y="200833"/>
                  </a:lnTo>
                  <a:lnTo>
                    <a:pt x="241056" y="195092"/>
                  </a:lnTo>
                  <a:close/>
                </a:path>
                <a:path w="259715" h="312419">
                  <a:moveTo>
                    <a:pt x="28871" y="195502"/>
                  </a:moveTo>
                  <a:lnTo>
                    <a:pt x="29603" y="196622"/>
                  </a:lnTo>
                  <a:lnTo>
                    <a:pt x="29310" y="196001"/>
                  </a:lnTo>
                  <a:lnTo>
                    <a:pt x="28871" y="195502"/>
                  </a:lnTo>
                  <a:close/>
                </a:path>
                <a:path w="259715" h="312419">
                  <a:moveTo>
                    <a:pt x="29310" y="196001"/>
                  </a:moveTo>
                  <a:lnTo>
                    <a:pt x="29603" y="196622"/>
                  </a:lnTo>
                  <a:lnTo>
                    <a:pt x="29857" y="196622"/>
                  </a:lnTo>
                  <a:lnTo>
                    <a:pt x="29310" y="196001"/>
                  </a:lnTo>
                  <a:close/>
                </a:path>
                <a:path w="259715" h="312419">
                  <a:moveTo>
                    <a:pt x="230291" y="195578"/>
                  </a:moveTo>
                  <a:lnTo>
                    <a:pt x="229775" y="196176"/>
                  </a:lnTo>
                  <a:lnTo>
                    <a:pt x="230009" y="196176"/>
                  </a:lnTo>
                  <a:lnTo>
                    <a:pt x="230291" y="195578"/>
                  </a:lnTo>
                  <a:close/>
                </a:path>
                <a:path w="259715" h="312419">
                  <a:moveTo>
                    <a:pt x="230712" y="195092"/>
                  </a:moveTo>
                  <a:lnTo>
                    <a:pt x="230357" y="195503"/>
                  </a:lnTo>
                  <a:lnTo>
                    <a:pt x="230009" y="196176"/>
                  </a:lnTo>
                  <a:lnTo>
                    <a:pt x="230712" y="195092"/>
                  </a:lnTo>
                  <a:close/>
                </a:path>
                <a:path w="259715" h="312419">
                  <a:moveTo>
                    <a:pt x="29074" y="195502"/>
                  </a:moveTo>
                  <a:lnTo>
                    <a:pt x="28871" y="195502"/>
                  </a:lnTo>
                  <a:lnTo>
                    <a:pt x="29310" y="196001"/>
                  </a:lnTo>
                  <a:lnTo>
                    <a:pt x="29074" y="195502"/>
                  </a:lnTo>
                  <a:close/>
                </a:path>
                <a:path w="259715" h="312419">
                  <a:moveTo>
                    <a:pt x="254840" y="164014"/>
                  </a:moveTo>
                  <a:lnTo>
                    <a:pt x="245194" y="164014"/>
                  </a:lnTo>
                  <a:lnTo>
                    <a:pt x="244855" y="165002"/>
                  </a:lnTo>
                  <a:lnTo>
                    <a:pt x="244517" y="165449"/>
                  </a:lnTo>
                  <a:lnTo>
                    <a:pt x="230291" y="195578"/>
                  </a:lnTo>
                  <a:lnTo>
                    <a:pt x="230712" y="195092"/>
                  </a:lnTo>
                  <a:lnTo>
                    <a:pt x="241056" y="195092"/>
                  </a:lnTo>
                  <a:lnTo>
                    <a:pt x="254031" y="167605"/>
                  </a:lnTo>
                  <a:lnTo>
                    <a:pt x="254840" y="164014"/>
                  </a:lnTo>
                  <a:close/>
                </a:path>
                <a:path w="259715" h="312419">
                  <a:moveTo>
                    <a:pt x="14641" y="164934"/>
                  </a:moveTo>
                  <a:lnTo>
                    <a:pt x="14757" y="165449"/>
                  </a:lnTo>
                  <a:lnTo>
                    <a:pt x="14885" y="165449"/>
                  </a:lnTo>
                  <a:lnTo>
                    <a:pt x="14641" y="164934"/>
                  </a:lnTo>
                  <a:close/>
                </a:path>
                <a:path w="259715" h="312419">
                  <a:moveTo>
                    <a:pt x="244971" y="164487"/>
                  </a:moveTo>
                  <a:lnTo>
                    <a:pt x="244727" y="165002"/>
                  </a:lnTo>
                  <a:lnTo>
                    <a:pt x="244855" y="165002"/>
                  </a:lnTo>
                  <a:lnTo>
                    <a:pt x="244971" y="164487"/>
                  </a:lnTo>
                  <a:close/>
                </a:path>
                <a:path w="259715" h="312419">
                  <a:moveTo>
                    <a:pt x="14535" y="164460"/>
                  </a:moveTo>
                  <a:lnTo>
                    <a:pt x="14641" y="164934"/>
                  </a:lnTo>
                  <a:lnTo>
                    <a:pt x="14535" y="164460"/>
                  </a:lnTo>
                  <a:close/>
                </a:path>
                <a:path w="259715" h="312419">
                  <a:moveTo>
                    <a:pt x="258375" y="147135"/>
                  </a:moveTo>
                  <a:lnTo>
                    <a:pt x="248874" y="147135"/>
                  </a:lnTo>
                  <a:lnTo>
                    <a:pt x="244971" y="164487"/>
                  </a:lnTo>
                  <a:lnTo>
                    <a:pt x="245194" y="164014"/>
                  </a:lnTo>
                  <a:lnTo>
                    <a:pt x="254840" y="164014"/>
                  </a:lnTo>
                  <a:lnTo>
                    <a:pt x="258148" y="149320"/>
                  </a:lnTo>
                  <a:lnTo>
                    <a:pt x="258375" y="147135"/>
                  </a:lnTo>
                  <a:close/>
                </a:path>
                <a:path w="259715" h="312419">
                  <a:moveTo>
                    <a:pt x="10821" y="147952"/>
                  </a:moveTo>
                  <a:lnTo>
                    <a:pt x="10845" y="148284"/>
                  </a:lnTo>
                  <a:lnTo>
                    <a:pt x="10821" y="147952"/>
                  </a:lnTo>
                  <a:close/>
                </a:path>
                <a:path w="259715" h="312419">
                  <a:moveTo>
                    <a:pt x="10795" y="147581"/>
                  </a:moveTo>
                  <a:lnTo>
                    <a:pt x="10821" y="147952"/>
                  </a:lnTo>
                  <a:lnTo>
                    <a:pt x="10795" y="147581"/>
                  </a:lnTo>
                  <a:close/>
                </a:path>
                <a:path w="259715" h="312419">
                  <a:moveTo>
                    <a:pt x="259613" y="129517"/>
                  </a:moveTo>
                  <a:lnTo>
                    <a:pt x="250107" y="129517"/>
                  </a:lnTo>
                  <a:lnTo>
                    <a:pt x="250119" y="130363"/>
                  </a:lnTo>
                  <a:lnTo>
                    <a:pt x="248791" y="147505"/>
                  </a:lnTo>
                  <a:lnTo>
                    <a:pt x="248874" y="147135"/>
                  </a:lnTo>
                  <a:lnTo>
                    <a:pt x="258375" y="147135"/>
                  </a:lnTo>
                  <a:lnTo>
                    <a:pt x="259613" y="129517"/>
                  </a:lnTo>
                  <a:close/>
                </a:path>
                <a:path w="259715" h="312419">
                  <a:moveTo>
                    <a:pt x="9536" y="129956"/>
                  </a:moveTo>
                  <a:lnTo>
                    <a:pt x="9493" y="130363"/>
                  </a:lnTo>
                  <a:lnTo>
                    <a:pt x="9536" y="129956"/>
                  </a:lnTo>
                  <a:close/>
                </a:path>
                <a:path w="259715" h="312419">
                  <a:moveTo>
                    <a:pt x="250075" y="129949"/>
                  </a:moveTo>
                  <a:lnTo>
                    <a:pt x="250045" y="130363"/>
                  </a:lnTo>
                  <a:lnTo>
                    <a:pt x="250075" y="129949"/>
                  </a:lnTo>
                  <a:close/>
                </a:path>
                <a:path w="259715" h="312419">
                  <a:moveTo>
                    <a:pt x="9582" y="129523"/>
                  </a:moveTo>
                  <a:lnTo>
                    <a:pt x="9536" y="129956"/>
                  </a:lnTo>
                  <a:lnTo>
                    <a:pt x="9582" y="129523"/>
                  </a:lnTo>
                  <a:close/>
                </a:path>
                <a:path w="259715" h="312419">
                  <a:moveTo>
                    <a:pt x="257019" y="104901"/>
                  </a:moveTo>
                  <a:lnTo>
                    <a:pt x="247439" y="104901"/>
                  </a:lnTo>
                  <a:lnTo>
                    <a:pt x="247624" y="105806"/>
                  </a:lnTo>
                  <a:lnTo>
                    <a:pt x="250075" y="129949"/>
                  </a:lnTo>
                  <a:lnTo>
                    <a:pt x="250107" y="129517"/>
                  </a:lnTo>
                  <a:lnTo>
                    <a:pt x="259613" y="129517"/>
                  </a:lnTo>
                  <a:lnTo>
                    <a:pt x="257019" y="104901"/>
                  </a:lnTo>
                  <a:close/>
                </a:path>
                <a:path w="259715" h="312419">
                  <a:moveTo>
                    <a:pt x="12124" y="105365"/>
                  </a:moveTo>
                  <a:lnTo>
                    <a:pt x="11988" y="105806"/>
                  </a:lnTo>
                  <a:lnTo>
                    <a:pt x="12124" y="105365"/>
                  </a:lnTo>
                  <a:close/>
                </a:path>
                <a:path w="259715" h="312419">
                  <a:moveTo>
                    <a:pt x="247488" y="105365"/>
                  </a:moveTo>
                  <a:lnTo>
                    <a:pt x="247534" y="105806"/>
                  </a:lnTo>
                  <a:lnTo>
                    <a:pt x="247488" y="105365"/>
                  </a:lnTo>
                  <a:close/>
                </a:path>
                <a:path w="259715" h="312419">
                  <a:moveTo>
                    <a:pt x="12267" y="104901"/>
                  </a:moveTo>
                  <a:lnTo>
                    <a:pt x="12124" y="105365"/>
                  </a:lnTo>
                  <a:lnTo>
                    <a:pt x="12267" y="104901"/>
                  </a:lnTo>
                  <a:close/>
                </a:path>
                <a:path w="259715" h="312419">
                  <a:moveTo>
                    <a:pt x="250449" y="82578"/>
                  </a:moveTo>
                  <a:lnTo>
                    <a:pt x="240478" y="82578"/>
                  </a:lnTo>
                  <a:lnTo>
                    <a:pt x="240805" y="83376"/>
                  </a:lnTo>
                  <a:lnTo>
                    <a:pt x="247488" y="105365"/>
                  </a:lnTo>
                  <a:lnTo>
                    <a:pt x="247439" y="104901"/>
                  </a:lnTo>
                  <a:lnTo>
                    <a:pt x="257019" y="104901"/>
                  </a:lnTo>
                  <a:lnTo>
                    <a:pt x="256866" y="103442"/>
                  </a:lnTo>
                  <a:lnTo>
                    <a:pt x="250449" y="82578"/>
                  </a:lnTo>
                  <a:close/>
                </a:path>
                <a:path w="259715" h="312419">
                  <a:moveTo>
                    <a:pt x="19005" y="82999"/>
                  </a:moveTo>
                  <a:lnTo>
                    <a:pt x="18765" y="83442"/>
                  </a:lnTo>
                  <a:lnTo>
                    <a:pt x="19005" y="82999"/>
                  </a:lnTo>
                  <a:close/>
                </a:path>
                <a:path w="259715" h="312419">
                  <a:moveTo>
                    <a:pt x="240605" y="82992"/>
                  </a:moveTo>
                  <a:lnTo>
                    <a:pt x="240723" y="83376"/>
                  </a:lnTo>
                  <a:lnTo>
                    <a:pt x="240605" y="82992"/>
                  </a:lnTo>
                  <a:close/>
                </a:path>
                <a:path w="259715" h="312419">
                  <a:moveTo>
                    <a:pt x="19233" y="82578"/>
                  </a:moveTo>
                  <a:lnTo>
                    <a:pt x="19005" y="82999"/>
                  </a:lnTo>
                  <a:lnTo>
                    <a:pt x="19233" y="82578"/>
                  </a:lnTo>
                  <a:close/>
                </a:path>
                <a:path w="259715" h="312419">
                  <a:moveTo>
                    <a:pt x="240385" y="61935"/>
                  </a:moveTo>
                  <a:lnTo>
                    <a:pt x="229640" y="61935"/>
                  </a:lnTo>
                  <a:lnTo>
                    <a:pt x="230200" y="62775"/>
                  </a:lnTo>
                  <a:lnTo>
                    <a:pt x="240605" y="82992"/>
                  </a:lnTo>
                  <a:lnTo>
                    <a:pt x="240478" y="82578"/>
                  </a:lnTo>
                  <a:lnTo>
                    <a:pt x="250449" y="82578"/>
                  </a:lnTo>
                  <a:lnTo>
                    <a:pt x="249439" y="79321"/>
                  </a:lnTo>
                  <a:lnTo>
                    <a:pt x="240385" y="61935"/>
                  </a:lnTo>
                  <a:close/>
                </a:path>
                <a:path w="259715" h="312419">
                  <a:moveTo>
                    <a:pt x="30144" y="62431"/>
                  </a:moveTo>
                  <a:lnTo>
                    <a:pt x="29859" y="62775"/>
                  </a:lnTo>
                  <a:lnTo>
                    <a:pt x="30144" y="62431"/>
                  </a:lnTo>
                  <a:close/>
                </a:path>
                <a:path w="259715" h="312419">
                  <a:moveTo>
                    <a:pt x="229870" y="62378"/>
                  </a:moveTo>
                  <a:lnTo>
                    <a:pt x="230077" y="62775"/>
                  </a:lnTo>
                  <a:lnTo>
                    <a:pt x="229870" y="62378"/>
                  </a:lnTo>
                  <a:close/>
                </a:path>
                <a:path w="259715" h="312419">
                  <a:moveTo>
                    <a:pt x="30501" y="62001"/>
                  </a:moveTo>
                  <a:lnTo>
                    <a:pt x="30144" y="62431"/>
                  </a:lnTo>
                  <a:lnTo>
                    <a:pt x="30501" y="62001"/>
                  </a:lnTo>
                  <a:close/>
                </a:path>
                <a:path w="259715" h="312419">
                  <a:moveTo>
                    <a:pt x="227395" y="44461"/>
                  </a:moveTo>
                  <a:lnTo>
                    <a:pt x="215015" y="44461"/>
                  </a:lnTo>
                  <a:lnTo>
                    <a:pt x="215688" y="45122"/>
                  </a:lnTo>
                  <a:lnTo>
                    <a:pt x="229870" y="62378"/>
                  </a:lnTo>
                  <a:lnTo>
                    <a:pt x="229640" y="61935"/>
                  </a:lnTo>
                  <a:lnTo>
                    <a:pt x="240385" y="61935"/>
                  </a:lnTo>
                  <a:lnTo>
                    <a:pt x="237833" y="57051"/>
                  </a:lnTo>
                  <a:lnTo>
                    <a:pt x="227395" y="44461"/>
                  </a:lnTo>
                  <a:close/>
                </a:path>
                <a:path w="259715" h="312419">
                  <a:moveTo>
                    <a:pt x="215308" y="44814"/>
                  </a:moveTo>
                  <a:lnTo>
                    <a:pt x="215563" y="45122"/>
                  </a:lnTo>
                  <a:lnTo>
                    <a:pt x="215308" y="44814"/>
                  </a:lnTo>
                  <a:close/>
                </a:path>
                <a:path w="259715" h="312419">
                  <a:moveTo>
                    <a:pt x="44760" y="44802"/>
                  </a:moveTo>
                  <a:lnTo>
                    <a:pt x="44419" y="45086"/>
                  </a:lnTo>
                  <a:lnTo>
                    <a:pt x="44760" y="44802"/>
                  </a:lnTo>
                  <a:close/>
                </a:path>
                <a:path w="259715" h="312419">
                  <a:moveTo>
                    <a:pt x="212073" y="29934"/>
                  </a:moveTo>
                  <a:lnTo>
                    <a:pt x="196930" y="29934"/>
                  </a:lnTo>
                  <a:lnTo>
                    <a:pt x="197620" y="30399"/>
                  </a:lnTo>
                  <a:lnTo>
                    <a:pt x="215308" y="44814"/>
                  </a:lnTo>
                  <a:lnTo>
                    <a:pt x="215015" y="44461"/>
                  </a:lnTo>
                  <a:lnTo>
                    <a:pt x="227395" y="44461"/>
                  </a:lnTo>
                  <a:lnTo>
                    <a:pt x="222047" y="38010"/>
                  </a:lnTo>
                  <a:lnTo>
                    <a:pt x="212073" y="29934"/>
                  </a:lnTo>
                  <a:close/>
                </a:path>
                <a:path w="259715" h="312419">
                  <a:moveTo>
                    <a:pt x="45173" y="44460"/>
                  </a:moveTo>
                  <a:lnTo>
                    <a:pt x="45044" y="44460"/>
                  </a:lnTo>
                  <a:lnTo>
                    <a:pt x="44760" y="44802"/>
                  </a:lnTo>
                  <a:lnTo>
                    <a:pt x="45173" y="44460"/>
                  </a:lnTo>
                  <a:close/>
                </a:path>
                <a:path w="259715" h="312419">
                  <a:moveTo>
                    <a:pt x="62366" y="30200"/>
                  </a:moveTo>
                  <a:lnTo>
                    <a:pt x="61956" y="30422"/>
                  </a:lnTo>
                  <a:lnTo>
                    <a:pt x="62098" y="30422"/>
                  </a:lnTo>
                  <a:lnTo>
                    <a:pt x="62366" y="30200"/>
                  </a:lnTo>
                  <a:close/>
                </a:path>
                <a:path w="259715" h="312419">
                  <a:moveTo>
                    <a:pt x="197251" y="30194"/>
                  </a:moveTo>
                  <a:lnTo>
                    <a:pt x="197503" y="30399"/>
                  </a:lnTo>
                  <a:lnTo>
                    <a:pt x="197251" y="30194"/>
                  </a:lnTo>
                  <a:close/>
                </a:path>
                <a:path w="259715" h="312419">
                  <a:moveTo>
                    <a:pt x="62923" y="29898"/>
                  </a:moveTo>
                  <a:lnTo>
                    <a:pt x="62730" y="29898"/>
                  </a:lnTo>
                  <a:lnTo>
                    <a:pt x="62366" y="30200"/>
                  </a:lnTo>
                  <a:lnTo>
                    <a:pt x="62923" y="29898"/>
                  </a:lnTo>
                  <a:close/>
                </a:path>
                <a:path w="259715" h="312419">
                  <a:moveTo>
                    <a:pt x="196311" y="18785"/>
                  </a:moveTo>
                  <a:lnTo>
                    <a:pt x="176629" y="18785"/>
                  </a:lnTo>
                  <a:lnTo>
                    <a:pt x="177558" y="19178"/>
                  </a:lnTo>
                  <a:lnTo>
                    <a:pt x="177340" y="19178"/>
                  </a:lnTo>
                  <a:lnTo>
                    <a:pt x="197251" y="30194"/>
                  </a:lnTo>
                  <a:lnTo>
                    <a:pt x="196930" y="29934"/>
                  </a:lnTo>
                  <a:lnTo>
                    <a:pt x="212073" y="29934"/>
                  </a:lnTo>
                  <a:lnTo>
                    <a:pt x="202599" y="22263"/>
                  </a:lnTo>
                  <a:lnTo>
                    <a:pt x="196311" y="18785"/>
                  </a:lnTo>
                  <a:close/>
                </a:path>
                <a:path w="259715" h="312419">
                  <a:moveTo>
                    <a:pt x="177077" y="19032"/>
                  </a:moveTo>
                  <a:lnTo>
                    <a:pt x="177340" y="19178"/>
                  </a:lnTo>
                  <a:lnTo>
                    <a:pt x="177558" y="19178"/>
                  </a:lnTo>
                  <a:lnTo>
                    <a:pt x="177077" y="19032"/>
                  </a:lnTo>
                  <a:close/>
                </a:path>
                <a:path w="259715" h="312419">
                  <a:moveTo>
                    <a:pt x="184103" y="12030"/>
                  </a:moveTo>
                  <a:lnTo>
                    <a:pt x="153887" y="12030"/>
                  </a:lnTo>
                  <a:lnTo>
                    <a:pt x="154763" y="12209"/>
                  </a:lnTo>
                  <a:lnTo>
                    <a:pt x="154479" y="12209"/>
                  </a:lnTo>
                  <a:lnTo>
                    <a:pt x="177077" y="19032"/>
                  </a:lnTo>
                  <a:lnTo>
                    <a:pt x="176629" y="18785"/>
                  </a:lnTo>
                  <a:lnTo>
                    <a:pt x="196311" y="18785"/>
                  </a:lnTo>
                  <a:lnTo>
                    <a:pt x="184103" y="12030"/>
                  </a:lnTo>
                  <a:close/>
                </a:path>
                <a:path w="259715" h="312419">
                  <a:moveTo>
                    <a:pt x="83704" y="18808"/>
                  </a:moveTo>
                  <a:lnTo>
                    <a:pt x="83393" y="18808"/>
                  </a:lnTo>
                  <a:lnTo>
                    <a:pt x="82984" y="19030"/>
                  </a:lnTo>
                  <a:lnTo>
                    <a:pt x="83704" y="18808"/>
                  </a:lnTo>
                  <a:close/>
                </a:path>
                <a:path w="259715" h="312419">
                  <a:moveTo>
                    <a:pt x="154327" y="12163"/>
                  </a:moveTo>
                  <a:lnTo>
                    <a:pt x="154479" y="12209"/>
                  </a:lnTo>
                  <a:lnTo>
                    <a:pt x="154763" y="12209"/>
                  </a:lnTo>
                  <a:lnTo>
                    <a:pt x="154327" y="12163"/>
                  </a:lnTo>
                  <a:close/>
                </a:path>
                <a:path w="259715" h="312419">
                  <a:moveTo>
                    <a:pt x="178568" y="9529"/>
                  </a:moveTo>
                  <a:lnTo>
                    <a:pt x="129806" y="9582"/>
                  </a:lnTo>
                  <a:lnTo>
                    <a:pt x="154327" y="12163"/>
                  </a:lnTo>
                  <a:lnTo>
                    <a:pt x="153887" y="12030"/>
                  </a:lnTo>
                  <a:lnTo>
                    <a:pt x="184103" y="12030"/>
                  </a:lnTo>
                  <a:lnTo>
                    <a:pt x="180798" y="10202"/>
                  </a:lnTo>
                  <a:lnTo>
                    <a:pt x="178568" y="9529"/>
                  </a:lnTo>
                  <a:close/>
                </a:path>
                <a:path w="259715" h="312419">
                  <a:moveTo>
                    <a:pt x="106603" y="12024"/>
                  </a:moveTo>
                  <a:lnTo>
                    <a:pt x="105748" y="12024"/>
                  </a:lnTo>
                  <a:lnTo>
                    <a:pt x="105304" y="12161"/>
                  </a:lnTo>
                  <a:lnTo>
                    <a:pt x="106603" y="12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8E3408B4-8473-9749-8092-622AFA84A892}"/>
                </a:ext>
              </a:extLst>
            </p:cNvPr>
            <p:cNvSpPr/>
            <p:nvPr/>
          </p:nvSpPr>
          <p:spPr>
            <a:xfrm>
              <a:off x="11341517" y="2069135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90">
                  <a:moveTo>
                    <a:pt x="0" y="0"/>
                  </a:moveTo>
                  <a:lnTo>
                    <a:pt x="110046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D6088-0357-4244-B4A3-C66A5DCFE3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7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FFEBF-C8A7-7F43-94C8-4B606C5E8FA3}"/>
              </a:ext>
            </a:extLst>
          </p:cNvPr>
          <p:cNvSpPr txBox="1"/>
          <p:nvPr/>
        </p:nvSpPr>
        <p:spPr>
          <a:xfrm>
            <a:off x="7943216" y="1707952"/>
            <a:ext cx="344539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300" dirty="0">
                <a:latin typeface="Poppins" pitchFamily="2" charset="77"/>
                <a:cs typeface="Poppins" pitchFamily="2" charset="77"/>
              </a:rPr>
              <a:t>Graphs show MDAs expenditure only (Debt Services, Statutory Transfers etc. are excluded). This only represents around 60% of Total FGN Expenditure (excluding GOEs).</a:t>
            </a:r>
          </a:p>
          <a:p>
            <a:pPr algn="just"/>
            <a:endParaRPr lang="en-US" sz="1300" dirty="0">
              <a:latin typeface="Poppins" pitchFamily="2" charset="77"/>
              <a:cs typeface="Poppins" pitchFamily="2" charset="77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300" dirty="0">
                <a:latin typeface="Poppins" pitchFamily="2" charset="77"/>
                <a:cs typeface="Poppins" pitchFamily="2" charset="77"/>
              </a:rPr>
              <a:t>As with 2020, recurrent expenditure performance is strong whereas Capital Expenditure utilisation lags significantly behind releases</a:t>
            </a:r>
          </a:p>
          <a:p>
            <a:pPr algn="just"/>
            <a:endParaRPr lang="en-US" sz="1300" dirty="0">
              <a:latin typeface="Poppins" pitchFamily="2" charset="77"/>
              <a:cs typeface="Poppins" pitchFamily="2" charset="77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300" dirty="0">
                <a:latin typeface="Poppins" pitchFamily="2" charset="77"/>
                <a:cs typeface="Poppins" pitchFamily="2" charset="77"/>
              </a:rPr>
              <a:t>Improved Ex Ante cash planning – matching bottom-up capital work plans with top-down cash flow forecasts would help improve predictability in budget execution. This should close the gap between capital expenditure releases and utilisation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0CCA3D-072A-422B-A270-4E3393D8F701}"/>
              </a:ext>
            </a:extLst>
          </p:cNvPr>
          <p:cNvGrpSpPr/>
          <p:nvPr/>
        </p:nvGrpSpPr>
        <p:grpSpPr>
          <a:xfrm>
            <a:off x="558095" y="1521069"/>
            <a:ext cx="6828863" cy="4747167"/>
            <a:chOff x="27854" y="-24144"/>
            <a:chExt cx="4259025" cy="5800459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DA3C820C-4F4C-48E1-8E02-9D4826FD530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1564246"/>
                </p:ext>
              </p:extLst>
            </p:nvPr>
          </p:nvGraphicFramePr>
          <p:xfrm>
            <a:off x="30530" y="-24144"/>
            <a:ext cx="4245715" cy="28818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4C879DC1-464D-4F7D-A813-ABFB14CE07B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9486824"/>
                </p:ext>
              </p:extLst>
            </p:nvPr>
          </p:nvGraphicFramePr>
          <p:xfrm>
            <a:off x="27854" y="2940065"/>
            <a:ext cx="4259025" cy="283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0735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0ECBD27-9C39-B846-8110-5C59919DE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F26587AB-C1FD-EC48-9280-45B38A780ACD}"/>
              </a:ext>
            </a:extLst>
          </p:cNvPr>
          <p:cNvSpPr/>
          <p:nvPr/>
        </p:nvSpPr>
        <p:spPr>
          <a:xfrm>
            <a:off x="533400" y="1498157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0" y="0"/>
                </a:moveTo>
                <a:lnTo>
                  <a:pt x="5467350" y="0"/>
                </a:lnTo>
              </a:path>
            </a:pathLst>
          </a:custGeom>
          <a:ln w="9144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F3F151F5-A946-8249-A342-B4BBB696830C}"/>
              </a:ext>
            </a:extLst>
          </p:cNvPr>
          <p:cNvSpPr/>
          <p:nvPr/>
        </p:nvSpPr>
        <p:spPr>
          <a:xfrm>
            <a:off x="7848600" y="1615563"/>
            <a:ext cx="3963416" cy="4652673"/>
          </a:xfrm>
          <a:custGeom>
            <a:avLst/>
            <a:gdLst/>
            <a:ahLst/>
            <a:cxnLst/>
            <a:rect l="l" t="t" r="r" b="b"/>
            <a:pathLst>
              <a:path w="3982720" h="4683760">
                <a:moveTo>
                  <a:pt x="0" y="4683252"/>
                </a:moveTo>
                <a:lnTo>
                  <a:pt x="3982212" y="4683252"/>
                </a:lnTo>
                <a:lnTo>
                  <a:pt x="3982212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rgbClr val="E2EC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75">
            <a:extLst>
              <a:ext uri="{FF2B5EF4-FFF2-40B4-BE49-F238E27FC236}">
                <a16:creationId xmlns:a16="http://schemas.microsoft.com/office/drawing/2014/main" id="{2417BC74-36BA-7043-A704-DB557F352051}"/>
              </a:ext>
            </a:extLst>
          </p:cNvPr>
          <p:cNvSpPr/>
          <p:nvPr/>
        </p:nvSpPr>
        <p:spPr>
          <a:xfrm>
            <a:off x="7468870" y="3653028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304038" y="0"/>
                </a:moveTo>
                <a:lnTo>
                  <a:pt x="254726" y="3979"/>
                </a:lnTo>
                <a:lnTo>
                  <a:pt x="207946" y="15502"/>
                </a:lnTo>
                <a:lnTo>
                  <a:pt x="164324" y="33940"/>
                </a:lnTo>
                <a:lnTo>
                  <a:pt x="124486" y="58667"/>
                </a:lnTo>
                <a:lnTo>
                  <a:pt x="89058" y="89058"/>
                </a:lnTo>
                <a:lnTo>
                  <a:pt x="58667" y="124486"/>
                </a:lnTo>
                <a:lnTo>
                  <a:pt x="33940" y="164324"/>
                </a:lnTo>
                <a:lnTo>
                  <a:pt x="15502" y="207946"/>
                </a:lnTo>
                <a:lnTo>
                  <a:pt x="3979" y="254726"/>
                </a:lnTo>
                <a:lnTo>
                  <a:pt x="0" y="304038"/>
                </a:lnTo>
                <a:lnTo>
                  <a:pt x="3979" y="353349"/>
                </a:lnTo>
                <a:lnTo>
                  <a:pt x="15502" y="400129"/>
                </a:lnTo>
                <a:lnTo>
                  <a:pt x="33940" y="443751"/>
                </a:lnTo>
                <a:lnTo>
                  <a:pt x="58667" y="483589"/>
                </a:lnTo>
                <a:lnTo>
                  <a:pt x="89058" y="519017"/>
                </a:lnTo>
                <a:lnTo>
                  <a:pt x="124486" y="549408"/>
                </a:lnTo>
                <a:lnTo>
                  <a:pt x="164324" y="574135"/>
                </a:lnTo>
                <a:lnTo>
                  <a:pt x="207946" y="592573"/>
                </a:lnTo>
                <a:lnTo>
                  <a:pt x="254726" y="604096"/>
                </a:lnTo>
                <a:lnTo>
                  <a:pt x="304038" y="608076"/>
                </a:lnTo>
                <a:lnTo>
                  <a:pt x="353349" y="604096"/>
                </a:lnTo>
                <a:lnTo>
                  <a:pt x="400129" y="592573"/>
                </a:lnTo>
                <a:lnTo>
                  <a:pt x="443751" y="574135"/>
                </a:lnTo>
                <a:lnTo>
                  <a:pt x="483589" y="549408"/>
                </a:lnTo>
                <a:lnTo>
                  <a:pt x="519017" y="519017"/>
                </a:lnTo>
                <a:lnTo>
                  <a:pt x="549408" y="483589"/>
                </a:lnTo>
                <a:lnTo>
                  <a:pt x="574135" y="443751"/>
                </a:lnTo>
                <a:lnTo>
                  <a:pt x="592573" y="400129"/>
                </a:lnTo>
                <a:lnTo>
                  <a:pt x="604096" y="353349"/>
                </a:lnTo>
                <a:lnTo>
                  <a:pt x="608076" y="304038"/>
                </a:lnTo>
                <a:lnTo>
                  <a:pt x="604096" y="254726"/>
                </a:lnTo>
                <a:lnTo>
                  <a:pt x="592573" y="207946"/>
                </a:lnTo>
                <a:lnTo>
                  <a:pt x="574135" y="164324"/>
                </a:lnTo>
                <a:lnTo>
                  <a:pt x="549408" y="124486"/>
                </a:lnTo>
                <a:lnTo>
                  <a:pt x="519017" y="89058"/>
                </a:lnTo>
                <a:lnTo>
                  <a:pt x="483589" y="58667"/>
                </a:lnTo>
                <a:lnTo>
                  <a:pt x="443751" y="33940"/>
                </a:lnTo>
                <a:lnTo>
                  <a:pt x="400129" y="15502"/>
                </a:lnTo>
                <a:lnTo>
                  <a:pt x="353349" y="3979"/>
                </a:lnTo>
                <a:lnTo>
                  <a:pt x="304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7">
            <a:extLst>
              <a:ext uri="{FF2B5EF4-FFF2-40B4-BE49-F238E27FC236}">
                <a16:creationId xmlns:a16="http://schemas.microsoft.com/office/drawing/2014/main" id="{BBA5BEA3-8ED1-C544-86DA-BB77B11CC35D}"/>
              </a:ext>
            </a:extLst>
          </p:cNvPr>
          <p:cNvSpPr/>
          <p:nvPr/>
        </p:nvSpPr>
        <p:spPr>
          <a:xfrm>
            <a:off x="7674610" y="3814571"/>
            <a:ext cx="173990" cy="297180"/>
          </a:xfrm>
          <a:custGeom>
            <a:avLst/>
            <a:gdLst/>
            <a:ahLst/>
            <a:cxnLst/>
            <a:rect l="l" t="t" r="r" b="b"/>
            <a:pathLst>
              <a:path w="173990" h="297179">
                <a:moveTo>
                  <a:pt x="88773" y="0"/>
                </a:moveTo>
                <a:lnTo>
                  <a:pt x="0" y="0"/>
                </a:lnTo>
                <a:lnTo>
                  <a:pt x="84963" y="148589"/>
                </a:lnTo>
                <a:lnTo>
                  <a:pt x="0" y="297179"/>
                </a:lnTo>
                <a:lnTo>
                  <a:pt x="88773" y="297179"/>
                </a:lnTo>
                <a:lnTo>
                  <a:pt x="173736" y="148589"/>
                </a:lnTo>
                <a:lnTo>
                  <a:pt x="88773" y="0"/>
                </a:lnTo>
                <a:close/>
              </a:path>
            </a:pathLst>
          </a:custGeom>
          <a:solidFill>
            <a:srgbClr val="81A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8">
            <a:extLst>
              <a:ext uri="{FF2B5EF4-FFF2-40B4-BE49-F238E27FC236}">
                <a16:creationId xmlns:a16="http://schemas.microsoft.com/office/drawing/2014/main" id="{E517ED64-00B3-9546-8414-3EDF04906304}"/>
              </a:ext>
            </a:extLst>
          </p:cNvPr>
          <p:cNvSpPr/>
          <p:nvPr/>
        </p:nvSpPr>
        <p:spPr>
          <a:xfrm>
            <a:off x="7766050" y="3777996"/>
            <a:ext cx="218440" cy="370840"/>
          </a:xfrm>
          <a:custGeom>
            <a:avLst/>
            <a:gdLst/>
            <a:ahLst/>
            <a:cxnLst/>
            <a:rect l="l" t="t" r="r" b="b"/>
            <a:pathLst>
              <a:path w="218440" h="370839">
                <a:moveTo>
                  <a:pt x="111251" y="0"/>
                </a:moveTo>
                <a:lnTo>
                  <a:pt x="0" y="0"/>
                </a:lnTo>
                <a:lnTo>
                  <a:pt x="106679" y="185165"/>
                </a:lnTo>
                <a:lnTo>
                  <a:pt x="0" y="370331"/>
                </a:lnTo>
                <a:lnTo>
                  <a:pt x="111251" y="370331"/>
                </a:lnTo>
                <a:lnTo>
                  <a:pt x="217932" y="185165"/>
                </a:lnTo>
                <a:lnTo>
                  <a:pt x="111251" y="0"/>
                </a:lnTo>
                <a:close/>
              </a:path>
            </a:pathLst>
          </a:custGeom>
          <a:solidFill>
            <a:srgbClr val="3D50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4">
            <a:extLst>
              <a:ext uri="{FF2B5EF4-FFF2-40B4-BE49-F238E27FC236}">
                <a16:creationId xmlns:a16="http://schemas.microsoft.com/office/drawing/2014/main" id="{4A46252C-1D44-EB43-BC84-E3DEEFED08B8}"/>
              </a:ext>
            </a:extLst>
          </p:cNvPr>
          <p:cNvSpPr txBox="1"/>
          <p:nvPr/>
        </p:nvSpPr>
        <p:spPr>
          <a:xfrm>
            <a:off x="7726677" y="1226727"/>
            <a:ext cx="14870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Key Takeaways</a:t>
            </a:r>
            <a:endParaRPr sz="1400" b="1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73">
            <a:extLst>
              <a:ext uri="{FF2B5EF4-FFF2-40B4-BE49-F238E27FC236}">
                <a16:creationId xmlns:a16="http://schemas.microsoft.com/office/drawing/2014/main" id="{8BF4E00D-D893-EA46-A58E-D2D6C30D44AD}"/>
              </a:ext>
            </a:extLst>
          </p:cNvPr>
          <p:cNvSpPr/>
          <p:nvPr/>
        </p:nvSpPr>
        <p:spPr>
          <a:xfrm>
            <a:off x="7726677" y="1498157"/>
            <a:ext cx="4003587" cy="161497"/>
          </a:xfrm>
          <a:custGeom>
            <a:avLst/>
            <a:gdLst/>
            <a:ahLst/>
            <a:cxnLst/>
            <a:rect l="l" t="t" r="r" b="b"/>
            <a:pathLst>
              <a:path w="1267459">
                <a:moveTo>
                  <a:pt x="0" y="0"/>
                </a:moveTo>
                <a:lnTo>
                  <a:pt x="1267078" y="0"/>
                </a:lnTo>
              </a:path>
            </a:pathLst>
          </a:custGeom>
          <a:ln w="9144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06C3DD9-92C0-2040-8078-FE8D0D6E626F}"/>
              </a:ext>
            </a:extLst>
          </p:cNvPr>
          <p:cNvSpPr txBox="1"/>
          <p:nvPr/>
        </p:nvSpPr>
        <p:spPr>
          <a:xfrm>
            <a:off x="533400" y="1224742"/>
            <a:ext cx="55626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spc="-5" dirty="0">
                <a:solidFill>
                  <a:srgbClr val="1A400E"/>
                </a:solidFill>
                <a:latin typeface="Poppins" pitchFamily="2" charset="77"/>
                <a:cs typeface="Poppins" pitchFamily="2" charset="77"/>
              </a:rPr>
              <a:t>Breakdown of Ministries Progress on the 9 Priority Areas</a:t>
            </a:r>
            <a:endParaRPr sz="1400" dirty="0">
              <a:solidFill>
                <a:srgbClr val="1A400E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60B04-7E9C-D147-A809-87F2FE7CE57D}"/>
              </a:ext>
            </a:extLst>
          </p:cNvPr>
          <p:cNvGrpSpPr/>
          <p:nvPr/>
        </p:nvGrpSpPr>
        <p:grpSpPr>
          <a:xfrm>
            <a:off x="11353800" y="1709886"/>
            <a:ext cx="474674" cy="395611"/>
            <a:chOff x="11175017" y="1659247"/>
            <a:chExt cx="443111" cy="409888"/>
          </a:xfrm>
        </p:grpSpPr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553D6E82-744C-1D41-9B95-5C8CF71A8768}"/>
                </a:ext>
              </a:extLst>
            </p:cNvPr>
            <p:cNvSpPr/>
            <p:nvPr/>
          </p:nvSpPr>
          <p:spPr>
            <a:xfrm>
              <a:off x="11175017" y="185757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211B0792-BDCE-9A4E-A7B8-8E35D0115028}"/>
                </a:ext>
              </a:extLst>
            </p:cNvPr>
            <p:cNvSpPr/>
            <p:nvPr/>
          </p:nvSpPr>
          <p:spPr>
            <a:xfrm>
              <a:off x="11237353" y="1697728"/>
              <a:ext cx="38100" cy="38735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6812" y="0"/>
                  </a:moveTo>
                  <a:lnTo>
                    <a:pt x="0" y="6658"/>
                  </a:lnTo>
                  <a:lnTo>
                    <a:pt x="30727" y="38105"/>
                  </a:lnTo>
                  <a:lnTo>
                    <a:pt x="37539" y="31447"/>
                  </a:lnTo>
                  <a:lnTo>
                    <a:pt x="6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C8CBA3D9-9612-964C-A465-B52705B47014}"/>
                </a:ext>
              </a:extLst>
            </p:cNvPr>
            <p:cNvSpPr/>
            <p:nvPr/>
          </p:nvSpPr>
          <p:spPr>
            <a:xfrm>
              <a:off x="11391775" y="16592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527" y="0"/>
                  </a:lnTo>
                </a:path>
              </a:pathLst>
            </a:custGeom>
            <a:ln w="43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78767C72-82EA-A842-9FCC-474CA223E792}"/>
                </a:ext>
              </a:extLst>
            </p:cNvPr>
            <p:cNvSpPr/>
            <p:nvPr/>
          </p:nvSpPr>
          <p:spPr>
            <a:xfrm>
              <a:off x="11518186" y="1697728"/>
              <a:ext cx="38100" cy="38735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30727" y="0"/>
                  </a:moveTo>
                  <a:lnTo>
                    <a:pt x="0" y="31447"/>
                  </a:lnTo>
                  <a:lnTo>
                    <a:pt x="6812" y="38105"/>
                  </a:lnTo>
                  <a:lnTo>
                    <a:pt x="37539" y="6658"/>
                  </a:lnTo>
                  <a:lnTo>
                    <a:pt x="30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5">
              <a:extLst>
                <a:ext uri="{FF2B5EF4-FFF2-40B4-BE49-F238E27FC236}">
                  <a16:creationId xmlns:a16="http://schemas.microsoft.com/office/drawing/2014/main" id="{CC3E048D-1450-A544-B08C-C59F57C4F5C9}"/>
                </a:ext>
              </a:extLst>
            </p:cNvPr>
            <p:cNvSpPr/>
            <p:nvPr/>
          </p:nvSpPr>
          <p:spPr>
            <a:xfrm>
              <a:off x="11573043" y="185757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5019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4BD1A4DF-3BD6-E74D-8DDF-CF09D16D3708}"/>
                </a:ext>
              </a:extLst>
            </p:cNvPr>
            <p:cNvSpPr/>
            <p:nvPr/>
          </p:nvSpPr>
          <p:spPr>
            <a:xfrm>
              <a:off x="11266733" y="1727895"/>
              <a:ext cx="259715" cy="312420"/>
            </a:xfrm>
            <a:custGeom>
              <a:avLst/>
              <a:gdLst/>
              <a:ahLst/>
              <a:cxnLst/>
              <a:rect l="l" t="t" r="r" b="b"/>
              <a:pathLst>
                <a:path w="259715" h="312419">
                  <a:moveTo>
                    <a:pt x="73681" y="246823"/>
                  </a:moveTo>
                  <a:lnTo>
                    <a:pt x="73681" y="311966"/>
                  </a:lnTo>
                  <a:lnTo>
                    <a:pt x="186378" y="311966"/>
                  </a:lnTo>
                  <a:lnTo>
                    <a:pt x="186378" y="307202"/>
                  </a:lnTo>
                  <a:lnTo>
                    <a:pt x="83209" y="307202"/>
                  </a:lnTo>
                  <a:lnTo>
                    <a:pt x="78445" y="302437"/>
                  </a:lnTo>
                  <a:lnTo>
                    <a:pt x="83209" y="302437"/>
                  </a:lnTo>
                  <a:lnTo>
                    <a:pt x="83209" y="248230"/>
                  </a:lnTo>
                  <a:lnTo>
                    <a:pt x="75826" y="248200"/>
                  </a:lnTo>
                  <a:lnTo>
                    <a:pt x="73681" y="246823"/>
                  </a:lnTo>
                  <a:close/>
                </a:path>
                <a:path w="259715" h="312419">
                  <a:moveTo>
                    <a:pt x="83209" y="302437"/>
                  </a:moveTo>
                  <a:lnTo>
                    <a:pt x="78445" y="302437"/>
                  </a:lnTo>
                  <a:lnTo>
                    <a:pt x="83209" y="307202"/>
                  </a:lnTo>
                  <a:lnTo>
                    <a:pt x="83209" y="302437"/>
                  </a:lnTo>
                  <a:close/>
                </a:path>
                <a:path w="259715" h="312419">
                  <a:moveTo>
                    <a:pt x="176850" y="302437"/>
                  </a:moveTo>
                  <a:lnTo>
                    <a:pt x="83209" y="302437"/>
                  </a:lnTo>
                  <a:lnTo>
                    <a:pt x="83209" y="307202"/>
                  </a:lnTo>
                  <a:lnTo>
                    <a:pt x="176850" y="307202"/>
                  </a:lnTo>
                  <a:lnTo>
                    <a:pt x="176850" y="302437"/>
                  </a:lnTo>
                  <a:close/>
                </a:path>
                <a:path w="259715" h="312419">
                  <a:moveTo>
                    <a:pt x="221274" y="220583"/>
                  </a:moveTo>
                  <a:lnTo>
                    <a:pt x="208923" y="220583"/>
                  </a:lnTo>
                  <a:lnTo>
                    <a:pt x="207934" y="221447"/>
                  </a:lnTo>
                  <a:lnTo>
                    <a:pt x="207608" y="221447"/>
                  </a:lnTo>
                  <a:lnTo>
                    <a:pt x="176904" y="241613"/>
                  </a:lnTo>
                  <a:lnTo>
                    <a:pt x="176850" y="307202"/>
                  </a:lnTo>
                  <a:lnTo>
                    <a:pt x="181614" y="302437"/>
                  </a:lnTo>
                  <a:lnTo>
                    <a:pt x="186378" y="302437"/>
                  </a:lnTo>
                  <a:lnTo>
                    <a:pt x="186378" y="248201"/>
                  </a:lnTo>
                  <a:lnTo>
                    <a:pt x="184228" y="248201"/>
                  </a:lnTo>
                  <a:lnTo>
                    <a:pt x="186378" y="244216"/>
                  </a:lnTo>
                  <a:lnTo>
                    <a:pt x="190294" y="244216"/>
                  </a:lnTo>
                  <a:lnTo>
                    <a:pt x="214705" y="228183"/>
                  </a:lnTo>
                  <a:lnTo>
                    <a:pt x="221274" y="220583"/>
                  </a:lnTo>
                  <a:close/>
                </a:path>
                <a:path w="259715" h="312419">
                  <a:moveTo>
                    <a:pt x="186378" y="302437"/>
                  </a:moveTo>
                  <a:lnTo>
                    <a:pt x="181614" y="302437"/>
                  </a:lnTo>
                  <a:lnTo>
                    <a:pt x="176850" y="307202"/>
                  </a:lnTo>
                  <a:lnTo>
                    <a:pt x="186378" y="307202"/>
                  </a:lnTo>
                  <a:lnTo>
                    <a:pt x="186378" y="302437"/>
                  </a:lnTo>
                  <a:close/>
                </a:path>
                <a:path w="259715" h="312419">
                  <a:moveTo>
                    <a:pt x="73681" y="244216"/>
                  </a:moveTo>
                  <a:lnTo>
                    <a:pt x="73681" y="246823"/>
                  </a:lnTo>
                  <a:lnTo>
                    <a:pt x="75873" y="248230"/>
                  </a:lnTo>
                  <a:lnTo>
                    <a:pt x="73681" y="244216"/>
                  </a:lnTo>
                  <a:close/>
                </a:path>
                <a:path w="259715" h="312419">
                  <a:moveTo>
                    <a:pt x="83209" y="244216"/>
                  </a:moveTo>
                  <a:lnTo>
                    <a:pt x="73681" y="244216"/>
                  </a:lnTo>
                  <a:lnTo>
                    <a:pt x="75873" y="248230"/>
                  </a:lnTo>
                  <a:lnTo>
                    <a:pt x="83209" y="248230"/>
                  </a:lnTo>
                  <a:lnTo>
                    <a:pt x="83209" y="244216"/>
                  </a:lnTo>
                  <a:close/>
                </a:path>
                <a:path w="259715" h="312419">
                  <a:moveTo>
                    <a:pt x="186378" y="244216"/>
                  </a:moveTo>
                  <a:lnTo>
                    <a:pt x="184228" y="248201"/>
                  </a:lnTo>
                  <a:lnTo>
                    <a:pt x="186325" y="246823"/>
                  </a:lnTo>
                  <a:lnTo>
                    <a:pt x="186378" y="244216"/>
                  </a:lnTo>
                  <a:close/>
                </a:path>
                <a:path w="259715" h="312419">
                  <a:moveTo>
                    <a:pt x="186378" y="246789"/>
                  </a:moveTo>
                  <a:lnTo>
                    <a:pt x="184228" y="248201"/>
                  </a:lnTo>
                  <a:lnTo>
                    <a:pt x="186378" y="248201"/>
                  </a:lnTo>
                  <a:lnTo>
                    <a:pt x="186378" y="246789"/>
                  </a:lnTo>
                  <a:close/>
                </a:path>
                <a:path w="259715" h="312419">
                  <a:moveTo>
                    <a:pt x="129806" y="0"/>
                  </a:moveTo>
                  <a:lnTo>
                    <a:pt x="79273" y="10202"/>
                  </a:lnTo>
                  <a:lnTo>
                    <a:pt x="37993" y="38034"/>
                  </a:lnTo>
                  <a:lnTo>
                    <a:pt x="10155" y="79356"/>
                  </a:lnTo>
                  <a:lnTo>
                    <a:pt x="0" y="129517"/>
                  </a:lnTo>
                  <a:lnTo>
                    <a:pt x="1365" y="149320"/>
                  </a:lnTo>
                  <a:lnTo>
                    <a:pt x="5581" y="168052"/>
                  </a:lnTo>
                  <a:lnTo>
                    <a:pt x="21278" y="201298"/>
                  </a:lnTo>
                  <a:lnTo>
                    <a:pt x="45389" y="228659"/>
                  </a:lnTo>
                  <a:lnTo>
                    <a:pt x="73681" y="246823"/>
                  </a:lnTo>
                  <a:lnTo>
                    <a:pt x="73681" y="244216"/>
                  </a:lnTo>
                  <a:lnTo>
                    <a:pt x="83209" y="244216"/>
                  </a:lnTo>
                  <a:lnTo>
                    <a:pt x="83209" y="241613"/>
                  </a:lnTo>
                  <a:lnTo>
                    <a:pt x="52430" y="221857"/>
                  </a:lnTo>
                  <a:lnTo>
                    <a:pt x="52095" y="221857"/>
                  </a:lnTo>
                  <a:lnTo>
                    <a:pt x="51516" y="221361"/>
                  </a:lnTo>
                  <a:lnTo>
                    <a:pt x="51339" y="221000"/>
                  </a:lnTo>
                  <a:lnTo>
                    <a:pt x="29857" y="196622"/>
                  </a:lnTo>
                  <a:lnTo>
                    <a:pt x="29603" y="196622"/>
                  </a:lnTo>
                  <a:lnTo>
                    <a:pt x="29196" y="196001"/>
                  </a:lnTo>
                  <a:lnTo>
                    <a:pt x="28880" y="195092"/>
                  </a:lnTo>
                  <a:lnTo>
                    <a:pt x="14885" y="165449"/>
                  </a:lnTo>
                  <a:lnTo>
                    <a:pt x="14757" y="165449"/>
                  </a:lnTo>
                  <a:lnTo>
                    <a:pt x="10845" y="148284"/>
                  </a:lnTo>
                  <a:lnTo>
                    <a:pt x="9565" y="130363"/>
                  </a:lnTo>
                  <a:lnTo>
                    <a:pt x="12078" y="105806"/>
                  </a:lnTo>
                  <a:lnTo>
                    <a:pt x="18868" y="83442"/>
                  </a:lnTo>
                  <a:lnTo>
                    <a:pt x="29958" y="62775"/>
                  </a:lnTo>
                  <a:lnTo>
                    <a:pt x="30377" y="62001"/>
                  </a:lnTo>
                  <a:lnTo>
                    <a:pt x="30555" y="61935"/>
                  </a:lnTo>
                  <a:lnTo>
                    <a:pt x="44496" y="45121"/>
                  </a:lnTo>
                  <a:lnTo>
                    <a:pt x="62098" y="30422"/>
                  </a:lnTo>
                  <a:lnTo>
                    <a:pt x="61956" y="30422"/>
                  </a:lnTo>
                  <a:lnTo>
                    <a:pt x="62730" y="29898"/>
                  </a:lnTo>
                  <a:lnTo>
                    <a:pt x="62923" y="29898"/>
                  </a:lnTo>
                  <a:lnTo>
                    <a:pt x="82712" y="19178"/>
                  </a:lnTo>
                  <a:lnTo>
                    <a:pt x="82524" y="19172"/>
                  </a:lnTo>
                  <a:lnTo>
                    <a:pt x="83393" y="18808"/>
                  </a:lnTo>
                  <a:lnTo>
                    <a:pt x="83782" y="18784"/>
                  </a:lnTo>
                  <a:lnTo>
                    <a:pt x="105148" y="12209"/>
                  </a:lnTo>
                  <a:lnTo>
                    <a:pt x="104849" y="12209"/>
                  </a:lnTo>
                  <a:lnTo>
                    <a:pt x="105748" y="12024"/>
                  </a:lnTo>
                  <a:lnTo>
                    <a:pt x="106603" y="12024"/>
                  </a:lnTo>
                  <a:lnTo>
                    <a:pt x="129806" y="9582"/>
                  </a:lnTo>
                  <a:lnTo>
                    <a:pt x="129306" y="9529"/>
                  </a:lnTo>
                  <a:lnTo>
                    <a:pt x="178568" y="9529"/>
                  </a:lnTo>
                  <a:lnTo>
                    <a:pt x="156210" y="2781"/>
                  </a:lnTo>
                  <a:lnTo>
                    <a:pt x="129806" y="0"/>
                  </a:lnTo>
                  <a:close/>
                </a:path>
                <a:path w="259715" h="312419">
                  <a:moveTo>
                    <a:pt x="190294" y="244216"/>
                  </a:moveTo>
                  <a:lnTo>
                    <a:pt x="186378" y="244216"/>
                  </a:lnTo>
                  <a:lnTo>
                    <a:pt x="186378" y="246789"/>
                  </a:lnTo>
                  <a:lnTo>
                    <a:pt x="190294" y="244216"/>
                  </a:lnTo>
                  <a:close/>
                </a:path>
                <a:path w="259715" h="312419">
                  <a:moveTo>
                    <a:pt x="51094" y="221000"/>
                  </a:moveTo>
                  <a:lnTo>
                    <a:pt x="52095" y="221857"/>
                  </a:lnTo>
                  <a:lnTo>
                    <a:pt x="51657" y="221361"/>
                  </a:lnTo>
                  <a:lnTo>
                    <a:pt x="51094" y="221000"/>
                  </a:lnTo>
                  <a:close/>
                </a:path>
                <a:path w="259715" h="312419">
                  <a:moveTo>
                    <a:pt x="51657" y="221361"/>
                  </a:moveTo>
                  <a:lnTo>
                    <a:pt x="52095" y="221857"/>
                  </a:lnTo>
                  <a:lnTo>
                    <a:pt x="52430" y="221857"/>
                  </a:lnTo>
                  <a:lnTo>
                    <a:pt x="51657" y="221361"/>
                  </a:lnTo>
                  <a:close/>
                </a:path>
                <a:path w="259715" h="312419">
                  <a:moveTo>
                    <a:pt x="208363" y="220951"/>
                  </a:moveTo>
                  <a:lnTo>
                    <a:pt x="207608" y="221447"/>
                  </a:lnTo>
                  <a:lnTo>
                    <a:pt x="207934" y="221447"/>
                  </a:lnTo>
                  <a:lnTo>
                    <a:pt x="208363" y="220951"/>
                  </a:lnTo>
                  <a:close/>
                </a:path>
                <a:path w="259715" h="312419">
                  <a:moveTo>
                    <a:pt x="208923" y="220583"/>
                  </a:moveTo>
                  <a:lnTo>
                    <a:pt x="208363" y="220951"/>
                  </a:lnTo>
                  <a:lnTo>
                    <a:pt x="207934" y="221447"/>
                  </a:lnTo>
                  <a:lnTo>
                    <a:pt x="208923" y="220583"/>
                  </a:lnTo>
                  <a:close/>
                </a:path>
                <a:path w="259715" h="312419">
                  <a:moveTo>
                    <a:pt x="51339" y="221000"/>
                  </a:moveTo>
                  <a:lnTo>
                    <a:pt x="51094" y="221000"/>
                  </a:lnTo>
                  <a:lnTo>
                    <a:pt x="51657" y="221361"/>
                  </a:lnTo>
                  <a:lnTo>
                    <a:pt x="51339" y="221000"/>
                  </a:lnTo>
                  <a:close/>
                </a:path>
                <a:path w="259715" h="312419">
                  <a:moveTo>
                    <a:pt x="241056" y="195092"/>
                  </a:moveTo>
                  <a:lnTo>
                    <a:pt x="230712" y="195092"/>
                  </a:lnTo>
                  <a:lnTo>
                    <a:pt x="230009" y="196176"/>
                  </a:lnTo>
                  <a:lnTo>
                    <a:pt x="229775" y="196176"/>
                  </a:lnTo>
                  <a:lnTo>
                    <a:pt x="208363" y="220951"/>
                  </a:lnTo>
                  <a:lnTo>
                    <a:pt x="208923" y="220583"/>
                  </a:lnTo>
                  <a:lnTo>
                    <a:pt x="221274" y="220583"/>
                  </a:lnTo>
                  <a:lnTo>
                    <a:pt x="238346" y="200833"/>
                  </a:lnTo>
                  <a:lnTo>
                    <a:pt x="241056" y="195092"/>
                  </a:lnTo>
                  <a:close/>
                </a:path>
                <a:path w="259715" h="312419">
                  <a:moveTo>
                    <a:pt x="28871" y="195502"/>
                  </a:moveTo>
                  <a:lnTo>
                    <a:pt x="29603" y="196622"/>
                  </a:lnTo>
                  <a:lnTo>
                    <a:pt x="29310" y="196001"/>
                  </a:lnTo>
                  <a:lnTo>
                    <a:pt x="28871" y="195502"/>
                  </a:lnTo>
                  <a:close/>
                </a:path>
                <a:path w="259715" h="312419">
                  <a:moveTo>
                    <a:pt x="29310" y="196001"/>
                  </a:moveTo>
                  <a:lnTo>
                    <a:pt x="29603" y="196622"/>
                  </a:lnTo>
                  <a:lnTo>
                    <a:pt x="29857" y="196622"/>
                  </a:lnTo>
                  <a:lnTo>
                    <a:pt x="29310" y="196001"/>
                  </a:lnTo>
                  <a:close/>
                </a:path>
                <a:path w="259715" h="312419">
                  <a:moveTo>
                    <a:pt x="230291" y="195578"/>
                  </a:moveTo>
                  <a:lnTo>
                    <a:pt x="229775" y="196176"/>
                  </a:lnTo>
                  <a:lnTo>
                    <a:pt x="230009" y="196176"/>
                  </a:lnTo>
                  <a:lnTo>
                    <a:pt x="230291" y="195578"/>
                  </a:lnTo>
                  <a:close/>
                </a:path>
                <a:path w="259715" h="312419">
                  <a:moveTo>
                    <a:pt x="230712" y="195092"/>
                  </a:moveTo>
                  <a:lnTo>
                    <a:pt x="230357" y="195503"/>
                  </a:lnTo>
                  <a:lnTo>
                    <a:pt x="230009" y="196176"/>
                  </a:lnTo>
                  <a:lnTo>
                    <a:pt x="230712" y="195092"/>
                  </a:lnTo>
                  <a:close/>
                </a:path>
                <a:path w="259715" h="312419">
                  <a:moveTo>
                    <a:pt x="29074" y="195502"/>
                  </a:moveTo>
                  <a:lnTo>
                    <a:pt x="28871" y="195502"/>
                  </a:lnTo>
                  <a:lnTo>
                    <a:pt x="29310" y="196001"/>
                  </a:lnTo>
                  <a:lnTo>
                    <a:pt x="29074" y="195502"/>
                  </a:lnTo>
                  <a:close/>
                </a:path>
                <a:path w="259715" h="312419">
                  <a:moveTo>
                    <a:pt x="254840" y="164014"/>
                  </a:moveTo>
                  <a:lnTo>
                    <a:pt x="245194" y="164014"/>
                  </a:lnTo>
                  <a:lnTo>
                    <a:pt x="244855" y="165002"/>
                  </a:lnTo>
                  <a:lnTo>
                    <a:pt x="244517" y="165449"/>
                  </a:lnTo>
                  <a:lnTo>
                    <a:pt x="230291" y="195578"/>
                  </a:lnTo>
                  <a:lnTo>
                    <a:pt x="230712" y="195092"/>
                  </a:lnTo>
                  <a:lnTo>
                    <a:pt x="241056" y="195092"/>
                  </a:lnTo>
                  <a:lnTo>
                    <a:pt x="254031" y="167605"/>
                  </a:lnTo>
                  <a:lnTo>
                    <a:pt x="254840" y="164014"/>
                  </a:lnTo>
                  <a:close/>
                </a:path>
                <a:path w="259715" h="312419">
                  <a:moveTo>
                    <a:pt x="14641" y="164934"/>
                  </a:moveTo>
                  <a:lnTo>
                    <a:pt x="14757" y="165449"/>
                  </a:lnTo>
                  <a:lnTo>
                    <a:pt x="14885" y="165449"/>
                  </a:lnTo>
                  <a:lnTo>
                    <a:pt x="14641" y="164934"/>
                  </a:lnTo>
                  <a:close/>
                </a:path>
                <a:path w="259715" h="312419">
                  <a:moveTo>
                    <a:pt x="244971" y="164487"/>
                  </a:moveTo>
                  <a:lnTo>
                    <a:pt x="244727" y="165002"/>
                  </a:lnTo>
                  <a:lnTo>
                    <a:pt x="244855" y="165002"/>
                  </a:lnTo>
                  <a:lnTo>
                    <a:pt x="244971" y="164487"/>
                  </a:lnTo>
                  <a:close/>
                </a:path>
                <a:path w="259715" h="312419">
                  <a:moveTo>
                    <a:pt x="14535" y="164460"/>
                  </a:moveTo>
                  <a:lnTo>
                    <a:pt x="14641" y="164934"/>
                  </a:lnTo>
                  <a:lnTo>
                    <a:pt x="14535" y="164460"/>
                  </a:lnTo>
                  <a:close/>
                </a:path>
                <a:path w="259715" h="312419">
                  <a:moveTo>
                    <a:pt x="258375" y="147135"/>
                  </a:moveTo>
                  <a:lnTo>
                    <a:pt x="248874" y="147135"/>
                  </a:lnTo>
                  <a:lnTo>
                    <a:pt x="244971" y="164487"/>
                  </a:lnTo>
                  <a:lnTo>
                    <a:pt x="245194" y="164014"/>
                  </a:lnTo>
                  <a:lnTo>
                    <a:pt x="254840" y="164014"/>
                  </a:lnTo>
                  <a:lnTo>
                    <a:pt x="258148" y="149320"/>
                  </a:lnTo>
                  <a:lnTo>
                    <a:pt x="258375" y="147135"/>
                  </a:lnTo>
                  <a:close/>
                </a:path>
                <a:path w="259715" h="312419">
                  <a:moveTo>
                    <a:pt x="10821" y="147952"/>
                  </a:moveTo>
                  <a:lnTo>
                    <a:pt x="10845" y="148284"/>
                  </a:lnTo>
                  <a:lnTo>
                    <a:pt x="10821" y="147952"/>
                  </a:lnTo>
                  <a:close/>
                </a:path>
                <a:path w="259715" h="312419">
                  <a:moveTo>
                    <a:pt x="10795" y="147581"/>
                  </a:moveTo>
                  <a:lnTo>
                    <a:pt x="10821" y="147952"/>
                  </a:lnTo>
                  <a:lnTo>
                    <a:pt x="10795" y="147581"/>
                  </a:lnTo>
                  <a:close/>
                </a:path>
                <a:path w="259715" h="312419">
                  <a:moveTo>
                    <a:pt x="259613" y="129517"/>
                  </a:moveTo>
                  <a:lnTo>
                    <a:pt x="250107" y="129517"/>
                  </a:lnTo>
                  <a:lnTo>
                    <a:pt x="250119" y="130363"/>
                  </a:lnTo>
                  <a:lnTo>
                    <a:pt x="248791" y="147505"/>
                  </a:lnTo>
                  <a:lnTo>
                    <a:pt x="248874" y="147135"/>
                  </a:lnTo>
                  <a:lnTo>
                    <a:pt x="258375" y="147135"/>
                  </a:lnTo>
                  <a:lnTo>
                    <a:pt x="259613" y="129517"/>
                  </a:lnTo>
                  <a:close/>
                </a:path>
                <a:path w="259715" h="312419">
                  <a:moveTo>
                    <a:pt x="9536" y="129956"/>
                  </a:moveTo>
                  <a:lnTo>
                    <a:pt x="9493" y="130363"/>
                  </a:lnTo>
                  <a:lnTo>
                    <a:pt x="9536" y="129956"/>
                  </a:lnTo>
                  <a:close/>
                </a:path>
                <a:path w="259715" h="312419">
                  <a:moveTo>
                    <a:pt x="250075" y="129949"/>
                  </a:moveTo>
                  <a:lnTo>
                    <a:pt x="250045" y="130363"/>
                  </a:lnTo>
                  <a:lnTo>
                    <a:pt x="250075" y="129949"/>
                  </a:lnTo>
                  <a:close/>
                </a:path>
                <a:path w="259715" h="312419">
                  <a:moveTo>
                    <a:pt x="9582" y="129523"/>
                  </a:moveTo>
                  <a:lnTo>
                    <a:pt x="9536" y="129956"/>
                  </a:lnTo>
                  <a:lnTo>
                    <a:pt x="9582" y="129523"/>
                  </a:lnTo>
                  <a:close/>
                </a:path>
                <a:path w="259715" h="312419">
                  <a:moveTo>
                    <a:pt x="257019" y="104901"/>
                  </a:moveTo>
                  <a:lnTo>
                    <a:pt x="247439" y="104901"/>
                  </a:lnTo>
                  <a:lnTo>
                    <a:pt x="247624" y="105806"/>
                  </a:lnTo>
                  <a:lnTo>
                    <a:pt x="250075" y="129949"/>
                  </a:lnTo>
                  <a:lnTo>
                    <a:pt x="250107" y="129517"/>
                  </a:lnTo>
                  <a:lnTo>
                    <a:pt x="259613" y="129517"/>
                  </a:lnTo>
                  <a:lnTo>
                    <a:pt x="257019" y="104901"/>
                  </a:lnTo>
                  <a:close/>
                </a:path>
                <a:path w="259715" h="312419">
                  <a:moveTo>
                    <a:pt x="12124" y="105365"/>
                  </a:moveTo>
                  <a:lnTo>
                    <a:pt x="11988" y="105806"/>
                  </a:lnTo>
                  <a:lnTo>
                    <a:pt x="12124" y="105365"/>
                  </a:lnTo>
                  <a:close/>
                </a:path>
                <a:path w="259715" h="312419">
                  <a:moveTo>
                    <a:pt x="247488" y="105365"/>
                  </a:moveTo>
                  <a:lnTo>
                    <a:pt x="247534" y="105806"/>
                  </a:lnTo>
                  <a:lnTo>
                    <a:pt x="247488" y="105365"/>
                  </a:lnTo>
                  <a:close/>
                </a:path>
                <a:path w="259715" h="312419">
                  <a:moveTo>
                    <a:pt x="12267" y="104901"/>
                  </a:moveTo>
                  <a:lnTo>
                    <a:pt x="12124" y="105365"/>
                  </a:lnTo>
                  <a:lnTo>
                    <a:pt x="12267" y="104901"/>
                  </a:lnTo>
                  <a:close/>
                </a:path>
                <a:path w="259715" h="312419">
                  <a:moveTo>
                    <a:pt x="250449" y="82578"/>
                  </a:moveTo>
                  <a:lnTo>
                    <a:pt x="240478" y="82578"/>
                  </a:lnTo>
                  <a:lnTo>
                    <a:pt x="240805" y="83376"/>
                  </a:lnTo>
                  <a:lnTo>
                    <a:pt x="247488" y="105365"/>
                  </a:lnTo>
                  <a:lnTo>
                    <a:pt x="247439" y="104901"/>
                  </a:lnTo>
                  <a:lnTo>
                    <a:pt x="257019" y="104901"/>
                  </a:lnTo>
                  <a:lnTo>
                    <a:pt x="256866" y="103442"/>
                  </a:lnTo>
                  <a:lnTo>
                    <a:pt x="250449" y="82578"/>
                  </a:lnTo>
                  <a:close/>
                </a:path>
                <a:path w="259715" h="312419">
                  <a:moveTo>
                    <a:pt x="19005" y="82999"/>
                  </a:moveTo>
                  <a:lnTo>
                    <a:pt x="18765" y="83442"/>
                  </a:lnTo>
                  <a:lnTo>
                    <a:pt x="19005" y="82999"/>
                  </a:lnTo>
                  <a:close/>
                </a:path>
                <a:path w="259715" h="312419">
                  <a:moveTo>
                    <a:pt x="240605" y="82992"/>
                  </a:moveTo>
                  <a:lnTo>
                    <a:pt x="240723" y="83376"/>
                  </a:lnTo>
                  <a:lnTo>
                    <a:pt x="240605" y="82992"/>
                  </a:lnTo>
                  <a:close/>
                </a:path>
                <a:path w="259715" h="312419">
                  <a:moveTo>
                    <a:pt x="19233" y="82578"/>
                  </a:moveTo>
                  <a:lnTo>
                    <a:pt x="19005" y="82999"/>
                  </a:lnTo>
                  <a:lnTo>
                    <a:pt x="19233" y="82578"/>
                  </a:lnTo>
                  <a:close/>
                </a:path>
                <a:path w="259715" h="312419">
                  <a:moveTo>
                    <a:pt x="240385" y="61935"/>
                  </a:moveTo>
                  <a:lnTo>
                    <a:pt x="229640" y="61935"/>
                  </a:lnTo>
                  <a:lnTo>
                    <a:pt x="230200" y="62775"/>
                  </a:lnTo>
                  <a:lnTo>
                    <a:pt x="240605" y="82992"/>
                  </a:lnTo>
                  <a:lnTo>
                    <a:pt x="240478" y="82578"/>
                  </a:lnTo>
                  <a:lnTo>
                    <a:pt x="250449" y="82578"/>
                  </a:lnTo>
                  <a:lnTo>
                    <a:pt x="249439" y="79321"/>
                  </a:lnTo>
                  <a:lnTo>
                    <a:pt x="240385" y="61935"/>
                  </a:lnTo>
                  <a:close/>
                </a:path>
                <a:path w="259715" h="312419">
                  <a:moveTo>
                    <a:pt x="30144" y="62431"/>
                  </a:moveTo>
                  <a:lnTo>
                    <a:pt x="29859" y="62775"/>
                  </a:lnTo>
                  <a:lnTo>
                    <a:pt x="30144" y="62431"/>
                  </a:lnTo>
                  <a:close/>
                </a:path>
                <a:path w="259715" h="312419">
                  <a:moveTo>
                    <a:pt x="229870" y="62378"/>
                  </a:moveTo>
                  <a:lnTo>
                    <a:pt x="230077" y="62775"/>
                  </a:lnTo>
                  <a:lnTo>
                    <a:pt x="229870" y="62378"/>
                  </a:lnTo>
                  <a:close/>
                </a:path>
                <a:path w="259715" h="312419">
                  <a:moveTo>
                    <a:pt x="30501" y="62001"/>
                  </a:moveTo>
                  <a:lnTo>
                    <a:pt x="30144" y="62431"/>
                  </a:lnTo>
                  <a:lnTo>
                    <a:pt x="30501" y="62001"/>
                  </a:lnTo>
                  <a:close/>
                </a:path>
                <a:path w="259715" h="312419">
                  <a:moveTo>
                    <a:pt x="227395" y="44461"/>
                  </a:moveTo>
                  <a:lnTo>
                    <a:pt x="215015" y="44461"/>
                  </a:lnTo>
                  <a:lnTo>
                    <a:pt x="215688" y="45122"/>
                  </a:lnTo>
                  <a:lnTo>
                    <a:pt x="229870" y="62378"/>
                  </a:lnTo>
                  <a:lnTo>
                    <a:pt x="229640" y="61935"/>
                  </a:lnTo>
                  <a:lnTo>
                    <a:pt x="240385" y="61935"/>
                  </a:lnTo>
                  <a:lnTo>
                    <a:pt x="237833" y="57051"/>
                  </a:lnTo>
                  <a:lnTo>
                    <a:pt x="227395" y="44461"/>
                  </a:lnTo>
                  <a:close/>
                </a:path>
                <a:path w="259715" h="312419">
                  <a:moveTo>
                    <a:pt x="215308" y="44814"/>
                  </a:moveTo>
                  <a:lnTo>
                    <a:pt x="215563" y="45122"/>
                  </a:lnTo>
                  <a:lnTo>
                    <a:pt x="215308" y="44814"/>
                  </a:lnTo>
                  <a:close/>
                </a:path>
                <a:path w="259715" h="312419">
                  <a:moveTo>
                    <a:pt x="44760" y="44802"/>
                  </a:moveTo>
                  <a:lnTo>
                    <a:pt x="44419" y="45086"/>
                  </a:lnTo>
                  <a:lnTo>
                    <a:pt x="44760" y="44802"/>
                  </a:lnTo>
                  <a:close/>
                </a:path>
                <a:path w="259715" h="312419">
                  <a:moveTo>
                    <a:pt x="212073" y="29934"/>
                  </a:moveTo>
                  <a:lnTo>
                    <a:pt x="196930" y="29934"/>
                  </a:lnTo>
                  <a:lnTo>
                    <a:pt x="197620" y="30399"/>
                  </a:lnTo>
                  <a:lnTo>
                    <a:pt x="215308" y="44814"/>
                  </a:lnTo>
                  <a:lnTo>
                    <a:pt x="215015" y="44461"/>
                  </a:lnTo>
                  <a:lnTo>
                    <a:pt x="227395" y="44461"/>
                  </a:lnTo>
                  <a:lnTo>
                    <a:pt x="222047" y="38010"/>
                  </a:lnTo>
                  <a:lnTo>
                    <a:pt x="212073" y="29934"/>
                  </a:lnTo>
                  <a:close/>
                </a:path>
                <a:path w="259715" h="312419">
                  <a:moveTo>
                    <a:pt x="45173" y="44460"/>
                  </a:moveTo>
                  <a:lnTo>
                    <a:pt x="45044" y="44460"/>
                  </a:lnTo>
                  <a:lnTo>
                    <a:pt x="44760" y="44802"/>
                  </a:lnTo>
                  <a:lnTo>
                    <a:pt x="45173" y="44460"/>
                  </a:lnTo>
                  <a:close/>
                </a:path>
                <a:path w="259715" h="312419">
                  <a:moveTo>
                    <a:pt x="62366" y="30200"/>
                  </a:moveTo>
                  <a:lnTo>
                    <a:pt x="61956" y="30422"/>
                  </a:lnTo>
                  <a:lnTo>
                    <a:pt x="62098" y="30422"/>
                  </a:lnTo>
                  <a:lnTo>
                    <a:pt x="62366" y="30200"/>
                  </a:lnTo>
                  <a:close/>
                </a:path>
                <a:path w="259715" h="312419">
                  <a:moveTo>
                    <a:pt x="197251" y="30194"/>
                  </a:moveTo>
                  <a:lnTo>
                    <a:pt x="197503" y="30399"/>
                  </a:lnTo>
                  <a:lnTo>
                    <a:pt x="197251" y="30194"/>
                  </a:lnTo>
                  <a:close/>
                </a:path>
                <a:path w="259715" h="312419">
                  <a:moveTo>
                    <a:pt x="62923" y="29898"/>
                  </a:moveTo>
                  <a:lnTo>
                    <a:pt x="62730" y="29898"/>
                  </a:lnTo>
                  <a:lnTo>
                    <a:pt x="62366" y="30200"/>
                  </a:lnTo>
                  <a:lnTo>
                    <a:pt x="62923" y="29898"/>
                  </a:lnTo>
                  <a:close/>
                </a:path>
                <a:path w="259715" h="312419">
                  <a:moveTo>
                    <a:pt x="196311" y="18785"/>
                  </a:moveTo>
                  <a:lnTo>
                    <a:pt x="176629" y="18785"/>
                  </a:lnTo>
                  <a:lnTo>
                    <a:pt x="177558" y="19178"/>
                  </a:lnTo>
                  <a:lnTo>
                    <a:pt x="177340" y="19178"/>
                  </a:lnTo>
                  <a:lnTo>
                    <a:pt x="197251" y="30194"/>
                  </a:lnTo>
                  <a:lnTo>
                    <a:pt x="196930" y="29934"/>
                  </a:lnTo>
                  <a:lnTo>
                    <a:pt x="212073" y="29934"/>
                  </a:lnTo>
                  <a:lnTo>
                    <a:pt x="202599" y="22263"/>
                  </a:lnTo>
                  <a:lnTo>
                    <a:pt x="196311" y="18785"/>
                  </a:lnTo>
                  <a:close/>
                </a:path>
                <a:path w="259715" h="312419">
                  <a:moveTo>
                    <a:pt x="177077" y="19032"/>
                  </a:moveTo>
                  <a:lnTo>
                    <a:pt x="177340" y="19178"/>
                  </a:lnTo>
                  <a:lnTo>
                    <a:pt x="177558" y="19178"/>
                  </a:lnTo>
                  <a:lnTo>
                    <a:pt x="177077" y="19032"/>
                  </a:lnTo>
                  <a:close/>
                </a:path>
                <a:path w="259715" h="312419">
                  <a:moveTo>
                    <a:pt x="184103" y="12030"/>
                  </a:moveTo>
                  <a:lnTo>
                    <a:pt x="153887" y="12030"/>
                  </a:lnTo>
                  <a:lnTo>
                    <a:pt x="154763" y="12209"/>
                  </a:lnTo>
                  <a:lnTo>
                    <a:pt x="154479" y="12209"/>
                  </a:lnTo>
                  <a:lnTo>
                    <a:pt x="177077" y="19032"/>
                  </a:lnTo>
                  <a:lnTo>
                    <a:pt x="176629" y="18785"/>
                  </a:lnTo>
                  <a:lnTo>
                    <a:pt x="196311" y="18785"/>
                  </a:lnTo>
                  <a:lnTo>
                    <a:pt x="184103" y="12030"/>
                  </a:lnTo>
                  <a:close/>
                </a:path>
                <a:path w="259715" h="312419">
                  <a:moveTo>
                    <a:pt x="83704" y="18808"/>
                  </a:moveTo>
                  <a:lnTo>
                    <a:pt x="83393" y="18808"/>
                  </a:lnTo>
                  <a:lnTo>
                    <a:pt x="82984" y="19030"/>
                  </a:lnTo>
                  <a:lnTo>
                    <a:pt x="83704" y="18808"/>
                  </a:lnTo>
                  <a:close/>
                </a:path>
                <a:path w="259715" h="312419">
                  <a:moveTo>
                    <a:pt x="154327" y="12163"/>
                  </a:moveTo>
                  <a:lnTo>
                    <a:pt x="154479" y="12209"/>
                  </a:lnTo>
                  <a:lnTo>
                    <a:pt x="154763" y="12209"/>
                  </a:lnTo>
                  <a:lnTo>
                    <a:pt x="154327" y="12163"/>
                  </a:lnTo>
                  <a:close/>
                </a:path>
                <a:path w="259715" h="312419">
                  <a:moveTo>
                    <a:pt x="178568" y="9529"/>
                  </a:moveTo>
                  <a:lnTo>
                    <a:pt x="129806" y="9582"/>
                  </a:lnTo>
                  <a:lnTo>
                    <a:pt x="154327" y="12163"/>
                  </a:lnTo>
                  <a:lnTo>
                    <a:pt x="153887" y="12030"/>
                  </a:lnTo>
                  <a:lnTo>
                    <a:pt x="184103" y="12030"/>
                  </a:lnTo>
                  <a:lnTo>
                    <a:pt x="180798" y="10202"/>
                  </a:lnTo>
                  <a:lnTo>
                    <a:pt x="178568" y="9529"/>
                  </a:lnTo>
                  <a:close/>
                </a:path>
                <a:path w="259715" h="312419">
                  <a:moveTo>
                    <a:pt x="106603" y="12024"/>
                  </a:moveTo>
                  <a:lnTo>
                    <a:pt x="105748" y="12024"/>
                  </a:lnTo>
                  <a:lnTo>
                    <a:pt x="105304" y="12161"/>
                  </a:lnTo>
                  <a:lnTo>
                    <a:pt x="106603" y="12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8E3408B4-8473-9749-8092-622AFA84A892}"/>
                </a:ext>
              </a:extLst>
            </p:cNvPr>
            <p:cNvSpPr/>
            <p:nvPr/>
          </p:nvSpPr>
          <p:spPr>
            <a:xfrm>
              <a:off x="11341517" y="2069135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90">
                  <a:moveTo>
                    <a:pt x="0" y="0"/>
                  </a:moveTo>
                  <a:lnTo>
                    <a:pt x="110046" y="0"/>
                  </a:lnTo>
                </a:path>
              </a:pathLst>
            </a:custGeom>
            <a:ln w="9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D6088-0357-4244-B4A3-C66A5DCFE3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8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FFEBF-C8A7-7F43-94C8-4B606C5E8FA3}"/>
              </a:ext>
            </a:extLst>
          </p:cNvPr>
          <p:cNvSpPr txBox="1"/>
          <p:nvPr/>
        </p:nvSpPr>
        <p:spPr>
          <a:xfrm>
            <a:off x="7987596" y="1867884"/>
            <a:ext cx="33606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300" dirty="0">
                <a:latin typeface="Poppins" pitchFamily="2" charset="77"/>
                <a:cs typeface="Poppins" pitchFamily="2" charset="77"/>
              </a:rPr>
              <a:t>2021 Q2 performance is an improvement on 2020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Poppins" pitchFamily="2" charset="77"/>
                <a:cs typeface="Poppins" pitchFamily="2" charset="77"/>
              </a:rPr>
              <a:t>17 of the 29 Ministries are now on track to deliver </a:t>
            </a:r>
            <a:r>
              <a:rPr lang="en-US" sz="1300" b="1" dirty="0">
                <a:latin typeface="Poppins" pitchFamily="2" charset="77"/>
                <a:cs typeface="Poppins" pitchFamily="2" charset="77"/>
              </a:rPr>
              <a:t>70% or more of their deliverables.</a:t>
            </a:r>
          </a:p>
          <a:p>
            <a:endParaRPr lang="en-US" sz="13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300" dirty="0">
                <a:latin typeface="Poppins" pitchFamily="2" charset="77"/>
                <a:cs typeface="Poppins" pitchFamily="2" charset="77"/>
              </a:rPr>
              <a:t>On the average, budget performance by 2021 Q2 is lower than in 2020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3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300" dirty="0">
                <a:latin typeface="Poppins" pitchFamily="2" charset="77"/>
                <a:cs typeface="Poppins" pitchFamily="2" charset="77"/>
              </a:rPr>
              <a:t>Ministries with majority of their deliverables rated green have </a:t>
            </a:r>
            <a:r>
              <a:rPr lang="en-US" sz="1300" b="1" dirty="0">
                <a:latin typeface="Poppins" pitchFamily="2" charset="77"/>
                <a:cs typeface="Poppins" pitchFamily="2" charset="77"/>
              </a:rPr>
              <a:t>62</a:t>
            </a:r>
            <a:r>
              <a:rPr lang="en-US" sz="1300" dirty="0">
                <a:latin typeface="Poppins" pitchFamily="2" charset="77"/>
                <a:cs typeface="Poppins" pitchFamily="2" charset="77"/>
              </a:rPr>
              <a:t>% budget performance</a:t>
            </a:r>
          </a:p>
          <a:p>
            <a:endParaRPr lang="en-US" sz="13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300" dirty="0">
                <a:latin typeface="Poppins" pitchFamily="2" charset="77"/>
                <a:cs typeface="Poppins" pitchFamily="2" charset="77"/>
              </a:rPr>
              <a:t>Increasing the fiscal space for MDA expenditure (by increasing revenues and/or reducing debt service burden) may help accelerate delivery of Ministerial Mandates and Priority Area Outcomes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3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096EA1-397B-644B-B59D-A50A5724FBC0}"/>
              </a:ext>
            </a:extLst>
          </p:cNvPr>
          <p:cNvSpPr txBox="1"/>
          <p:nvPr/>
        </p:nvSpPr>
        <p:spPr>
          <a:xfrm>
            <a:off x="282581" y="589764"/>
            <a:ext cx="85363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Progress of Ministerial Deliverables: 2020 – Q2 2021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1CEF15-E432-9C49-80B2-E9ADCB646CB5}"/>
              </a:ext>
            </a:extLst>
          </p:cNvPr>
          <p:cNvSpPr/>
          <p:nvPr/>
        </p:nvSpPr>
        <p:spPr>
          <a:xfrm>
            <a:off x="1340784" y="2438405"/>
            <a:ext cx="411816" cy="152393"/>
          </a:xfrm>
          <a:prstGeom prst="rect">
            <a:avLst/>
          </a:prstGeom>
          <a:solidFill>
            <a:srgbClr val="D6F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4E7B07-467C-7C45-9671-9B9C82A2622A}"/>
              </a:ext>
            </a:extLst>
          </p:cNvPr>
          <p:cNvSpPr/>
          <p:nvPr/>
        </p:nvSpPr>
        <p:spPr>
          <a:xfrm>
            <a:off x="1243385" y="2825065"/>
            <a:ext cx="381000" cy="149932"/>
          </a:xfrm>
          <a:prstGeom prst="rect">
            <a:avLst/>
          </a:prstGeom>
          <a:solidFill>
            <a:srgbClr val="D6F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8D4A67-8A86-A34D-A8C3-C554C012E517}"/>
              </a:ext>
            </a:extLst>
          </p:cNvPr>
          <p:cNvSpPr/>
          <p:nvPr/>
        </p:nvSpPr>
        <p:spPr>
          <a:xfrm>
            <a:off x="1354565" y="3185463"/>
            <a:ext cx="381000" cy="149932"/>
          </a:xfrm>
          <a:prstGeom prst="rect">
            <a:avLst/>
          </a:prstGeom>
          <a:solidFill>
            <a:srgbClr val="D6F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D33400-EC48-C244-9498-A62CA87B1FE7}"/>
              </a:ext>
            </a:extLst>
          </p:cNvPr>
          <p:cNvSpPr/>
          <p:nvPr/>
        </p:nvSpPr>
        <p:spPr>
          <a:xfrm>
            <a:off x="1340784" y="4959922"/>
            <a:ext cx="381000" cy="149932"/>
          </a:xfrm>
          <a:prstGeom prst="rect">
            <a:avLst/>
          </a:prstGeom>
          <a:solidFill>
            <a:srgbClr val="D6F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F696D9-3618-E044-9647-6297520BFF7D}"/>
              </a:ext>
            </a:extLst>
          </p:cNvPr>
          <p:cNvSpPr/>
          <p:nvPr/>
        </p:nvSpPr>
        <p:spPr>
          <a:xfrm>
            <a:off x="1243385" y="5335238"/>
            <a:ext cx="381000" cy="149932"/>
          </a:xfrm>
          <a:prstGeom prst="rect">
            <a:avLst/>
          </a:prstGeom>
          <a:solidFill>
            <a:srgbClr val="D6F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CF5077-620E-D740-8C70-EE2796EF7673}"/>
              </a:ext>
            </a:extLst>
          </p:cNvPr>
          <p:cNvSpPr/>
          <p:nvPr/>
        </p:nvSpPr>
        <p:spPr>
          <a:xfrm>
            <a:off x="1340784" y="5726771"/>
            <a:ext cx="381000" cy="149932"/>
          </a:xfrm>
          <a:prstGeom prst="rect">
            <a:avLst/>
          </a:prstGeom>
          <a:solidFill>
            <a:srgbClr val="D6F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A9DB8A-3278-44FD-B3AB-00FBDEDEFB51}"/>
              </a:ext>
            </a:extLst>
          </p:cNvPr>
          <p:cNvGrpSpPr/>
          <p:nvPr/>
        </p:nvGrpSpPr>
        <p:grpSpPr>
          <a:xfrm>
            <a:off x="-8001000" y="2336498"/>
            <a:ext cx="7012044" cy="2460067"/>
            <a:chOff x="282582" y="1907529"/>
            <a:chExt cx="7012044" cy="24600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76A595-6AC5-4A02-90E6-9BB6E9F8A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13" t="55255" r="38974" b="9492"/>
            <a:stretch/>
          </p:blipFill>
          <p:spPr>
            <a:xfrm>
              <a:off x="290160" y="1907529"/>
              <a:ext cx="7004466" cy="241503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E90E3D-8390-4473-8846-A629376C7ABE}"/>
                </a:ext>
              </a:extLst>
            </p:cNvPr>
            <p:cNvSpPr/>
            <p:nvPr/>
          </p:nvSpPr>
          <p:spPr>
            <a:xfrm>
              <a:off x="282582" y="4047277"/>
              <a:ext cx="707248" cy="320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9EE684-277E-4763-9399-10AEE3C12225}"/>
              </a:ext>
            </a:extLst>
          </p:cNvPr>
          <p:cNvGrpSpPr/>
          <p:nvPr/>
        </p:nvGrpSpPr>
        <p:grpSpPr>
          <a:xfrm>
            <a:off x="377829" y="1079856"/>
            <a:ext cx="7327259" cy="5261369"/>
            <a:chOff x="-2495" y="196534"/>
            <a:chExt cx="6492988" cy="6125408"/>
          </a:xfrm>
        </p:grpSpPr>
        <p:graphicFrame>
          <p:nvGraphicFramePr>
            <p:cNvPr id="49" name="Chart 48">
              <a:extLst>
                <a:ext uri="{FF2B5EF4-FFF2-40B4-BE49-F238E27FC236}">
                  <a16:creationId xmlns:a16="http://schemas.microsoft.com/office/drawing/2014/main" id="{688CA78F-FC7C-4DFD-8866-1790AF1BD1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1389848"/>
                </p:ext>
              </p:extLst>
            </p:nvPr>
          </p:nvGraphicFramePr>
          <p:xfrm>
            <a:off x="10700" y="601095"/>
            <a:ext cx="5193694" cy="2696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4" name="Chart 53">
              <a:extLst>
                <a:ext uri="{FF2B5EF4-FFF2-40B4-BE49-F238E27FC236}">
                  <a16:creationId xmlns:a16="http://schemas.microsoft.com/office/drawing/2014/main" id="{9683CB96-C072-4C49-ABEC-DAD0D52F47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64238493"/>
                </p:ext>
              </p:extLst>
            </p:nvPr>
          </p:nvGraphicFramePr>
          <p:xfrm>
            <a:off x="4950638" y="196534"/>
            <a:ext cx="1339099" cy="29287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5" name="Chart 54">
              <a:extLst>
                <a:ext uri="{FF2B5EF4-FFF2-40B4-BE49-F238E27FC236}">
                  <a16:creationId xmlns:a16="http://schemas.microsoft.com/office/drawing/2014/main" id="{317CC110-BF1A-4C95-B00C-07F6EE09EF7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3314163"/>
                </p:ext>
              </p:extLst>
            </p:nvPr>
          </p:nvGraphicFramePr>
          <p:xfrm>
            <a:off x="-2495" y="3297955"/>
            <a:ext cx="5071089" cy="3023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057AB678-F7BB-4211-BAAA-60376207D2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67675012"/>
                </p:ext>
              </p:extLst>
            </p:nvPr>
          </p:nvGraphicFramePr>
          <p:xfrm>
            <a:off x="4919476" y="3662690"/>
            <a:ext cx="1571017" cy="2569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57" name="Arrow: Striped Right 56">
            <a:extLst>
              <a:ext uri="{FF2B5EF4-FFF2-40B4-BE49-F238E27FC236}">
                <a16:creationId xmlns:a16="http://schemas.microsoft.com/office/drawing/2014/main" id="{9D4DBBE0-A202-4136-9D99-656AD2212833}"/>
              </a:ext>
            </a:extLst>
          </p:cNvPr>
          <p:cNvSpPr/>
          <p:nvPr/>
        </p:nvSpPr>
        <p:spPr>
          <a:xfrm>
            <a:off x="11676074" y="531762"/>
            <a:ext cx="304800" cy="529221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9A8F3-1C51-6141-BF03-C9B730526E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7"/>
            <a:ext cx="1218963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C93A4-3F9F-784F-B9F7-6681EA619E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B6F15528-21DE-4FAA-801E-634DDDAF4B2B}" type="slidenum">
              <a:rPr lang="x-none" smtClean="0">
                <a:solidFill>
                  <a:schemeClr val="bg1"/>
                </a:solidFill>
              </a:rPr>
              <a:t>9</a:t>
            </a:fld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22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4117</TotalTime>
  <Words>5252</Words>
  <Application>Microsoft Office PowerPoint</Application>
  <PresentationFormat>Widescreen</PresentationFormat>
  <Paragraphs>897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Gill Sans</vt:lpstr>
      <vt:lpstr>Lato Light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Umaru Joseph Abu</dc:creator>
  <cp:lastModifiedBy>Naomi Tietie</cp:lastModifiedBy>
  <cp:revision>656</cp:revision>
  <dcterms:created xsi:type="dcterms:W3CDTF">2021-09-25T15:24:22Z</dcterms:created>
  <dcterms:modified xsi:type="dcterms:W3CDTF">2021-10-14T09:41:35Z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LastSaved">
    <vt:filetime>2021-09-25T00:00:00Z</vt:filetime>
  </property>
</Properties>
</file>