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1" r:id="rId2"/>
    <p:sldId id="302" r:id="rId3"/>
    <p:sldId id="317" r:id="rId4"/>
    <p:sldId id="260" r:id="rId5"/>
    <p:sldId id="307" r:id="rId6"/>
    <p:sldId id="4425" r:id="rId7"/>
    <p:sldId id="323" r:id="rId8"/>
    <p:sldId id="321" r:id="rId9"/>
    <p:sldId id="314" r:id="rId10"/>
    <p:sldId id="4426" r:id="rId11"/>
    <p:sldId id="316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8"/>
    <p:restoredTop sz="94643"/>
  </p:normalViewPr>
  <p:slideViewPr>
    <p:cSldViewPr snapToGrid="0" snapToObjects="1">
      <p:cViewPr varScale="1">
        <p:scale>
          <a:sx n="68" d="100"/>
          <a:sy n="68" d="100"/>
        </p:scale>
        <p:origin x="10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5F6E3-D926-433C-B31F-D9BC3B57CCC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G"/>
        </a:p>
      </dgm:t>
    </dgm:pt>
    <dgm:pt modelId="{1CB51A21-7723-4064-A9F0-41B04B96366E}">
      <dgm:prSet phldrT="[Text]" custT="1"/>
      <dgm:spPr>
        <a:solidFill>
          <a:srgbClr val="06A615"/>
        </a:solidFill>
      </dgm:spPr>
      <dgm:t>
        <a:bodyPr/>
        <a:lstStyle/>
        <a:p>
          <a:r>
            <a:rPr lang="en-GB" sz="1400" dirty="0"/>
            <a:t>SMOF/BEP</a:t>
          </a:r>
          <a:endParaRPr lang="en-NG" sz="1400" dirty="0"/>
        </a:p>
      </dgm:t>
    </dgm:pt>
    <dgm:pt modelId="{BF5C322D-2D2C-414A-9ECB-56058B7DB1F3}" type="parTrans" cxnId="{B14ED4BD-F24E-4CD1-AE93-24DB627E4567}">
      <dgm:prSet/>
      <dgm:spPr/>
      <dgm:t>
        <a:bodyPr/>
        <a:lstStyle/>
        <a:p>
          <a:endParaRPr lang="en-NG"/>
        </a:p>
      </dgm:t>
    </dgm:pt>
    <dgm:pt modelId="{16FF4B44-5385-449F-8B6E-3CC0E883B5D3}" type="sibTrans" cxnId="{B14ED4BD-F24E-4CD1-AE93-24DB627E4567}">
      <dgm:prSet/>
      <dgm:spPr/>
      <dgm:t>
        <a:bodyPr/>
        <a:lstStyle/>
        <a:p>
          <a:endParaRPr lang="en-NG"/>
        </a:p>
      </dgm:t>
    </dgm:pt>
    <dgm:pt modelId="{16BC2FCD-81EC-48F1-B68B-6A8C97EE902B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Co-chairs the steering committee</a:t>
          </a:r>
          <a:endParaRPr lang="en-NG" sz="1600" dirty="0"/>
        </a:p>
      </dgm:t>
    </dgm:pt>
    <dgm:pt modelId="{D876D9C8-0DE4-47D2-9EE1-F382A0464ABE}" type="parTrans" cxnId="{68256A28-FE86-4EDA-A83B-30FB64E14F59}">
      <dgm:prSet/>
      <dgm:spPr/>
      <dgm:t>
        <a:bodyPr/>
        <a:lstStyle/>
        <a:p>
          <a:endParaRPr lang="en-NG"/>
        </a:p>
      </dgm:t>
    </dgm:pt>
    <dgm:pt modelId="{FC20E0A1-3B07-4689-86F5-B89DB8448399}" type="sibTrans" cxnId="{68256A28-FE86-4EDA-A83B-30FB64E14F59}">
      <dgm:prSet/>
      <dgm:spPr/>
      <dgm:t>
        <a:bodyPr/>
        <a:lstStyle/>
        <a:p>
          <a:endParaRPr lang="en-NG"/>
        </a:p>
      </dgm:t>
    </dgm:pt>
    <dgm:pt modelId="{BC3BA417-F328-4847-9549-95EAF034DD21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Supervision/monitoring to ensure availability of benefit package and  provision of quality services</a:t>
          </a:r>
          <a:endParaRPr lang="en-NG" sz="1600" dirty="0"/>
        </a:p>
      </dgm:t>
    </dgm:pt>
    <dgm:pt modelId="{1E0FAE2A-C302-4CDE-B990-7579D0F4C9D8}" type="parTrans" cxnId="{1509990B-B50B-4962-8D22-2E66CF7A91B8}">
      <dgm:prSet/>
      <dgm:spPr/>
      <dgm:t>
        <a:bodyPr/>
        <a:lstStyle/>
        <a:p>
          <a:endParaRPr lang="en-NG"/>
        </a:p>
      </dgm:t>
    </dgm:pt>
    <dgm:pt modelId="{45AF4E10-EF65-46C4-9B92-371F2F378AB8}" type="sibTrans" cxnId="{1509990B-B50B-4962-8D22-2E66CF7A91B8}">
      <dgm:prSet/>
      <dgm:spPr/>
      <dgm:t>
        <a:bodyPr/>
        <a:lstStyle/>
        <a:p>
          <a:endParaRPr lang="en-NG"/>
        </a:p>
      </dgm:t>
    </dgm:pt>
    <dgm:pt modelId="{1CF7EF2B-FEFF-4EDA-ADAB-EB92D3A38D23}">
      <dgm:prSet phldrT="[Text]" custT="1"/>
      <dgm:spPr>
        <a:solidFill>
          <a:srgbClr val="06A615"/>
        </a:solidFill>
      </dgm:spPr>
      <dgm:t>
        <a:bodyPr/>
        <a:lstStyle/>
        <a:p>
          <a:r>
            <a:rPr lang="en-GB" sz="1600" dirty="0"/>
            <a:t>HF</a:t>
          </a:r>
          <a:endParaRPr lang="en-NG" sz="1600" dirty="0"/>
        </a:p>
      </dgm:t>
    </dgm:pt>
    <dgm:pt modelId="{D86CAD61-4386-4833-94DD-503E08C4BCE7}" type="parTrans" cxnId="{D57B4981-D2D6-454B-A5C7-3CA605A0C536}">
      <dgm:prSet/>
      <dgm:spPr/>
      <dgm:t>
        <a:bodyPr/>
        <a:lstStyle/>
        <a:p>
          <a:endParaRPr lang="en-NG"/>
        </a:p>
      </dgm:t>
    </dgm:pt>
    <dgm:pt modelId="{CEC73B32-6030-4EF3-8F08-CCFD1505A9EA}" type="sibTrans" cxnId="{D57B4981-D2D6-454B-A5C7-3CA605A0C536}">
      <dgm:prSet/>
      <dgm:spPr/>
      <dgm:t>
        <a:bodyPr/>
        <a:lstStyle/>
        <a:p>
          <a:endParaRPr lang="en-NG"/>
        </a:p>
      </dgm:t>
    </dgm:pt>
    <dgm:pt modelId="{6F6DC865-E2AA-4FED-B026-6CCC7FFEED6B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Provision of benefit package</a:t>
          </a:r>
          <a:endParaRPr lang="en-NG" sz="1600" dirty="0"/>
        </a:p>
      </dgm:t>
    </dgm:pt>
    <dgm:pt modelId="{FCFC7791-FF64-4506-85B9-828CC3148ACA}" type="parTrans" cxnId="{44A8F901-4F02-491C-9D77-2C3DBA9E979F}">
      <dgm:prSet/>
      <dgm:spPr/>
      <dgm:t>
        <a:bodyPr/>
        <a:lstStyle/>
        <a:p>
          <a:endParaRPr lang="en-NG"/>
        </a:p>
      </dgm:t>
    </dgm:pt>
    <dgm:pt modelId="{5D0FC55C-87F8-4AD9-AFF3-659612F50003}" type="sibTrans" cxnId="{44A8F901-4F02-491C-9D77-2C3DBA9E979F}">
      <dgm:prSet/>
      <dgm:spPr/>
      <dgm:t>
        <a:bodyPr/>
        <a:lstStyle/>
        <a:p>
          <a:endParaRPr lang="en-NG"/>
        </a:p>
      </dgm:t>
    </dgm:pt>
    <dgm:pt modelId="{C5C99041-1015-4C25-8EA5-25E9C5380338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Data Management</a:t>
          </a:r>
          <a:endParaRPr lang="en-NG" sz="1600" dirty="0"/>
        </a:p>
      </dgm:t>
    </dgm:pt>
    <dgm:pt modelId="{188F0675-27B7-4518-A9E4-08267DF9CBD7}" type="parTrans" cxnId="{FAA7DE80-3F9A-4D04-92AD-5452B421C11F}">
      <dgm:prSet/>
      <dgm:spPr/>
      <dgm:t>
        <a:bodyPr/>
        <a:lstStyle/>
        <a:p>
          <a:endParaRPr lang="en-NG"/>
        </a:p>
      </dgm:t>
    </dgm:pt>
    <dgm:pt modelId="{43DE4F4C-1E2A-415A-A671-C851EC53FBC2}" type="sibTrans" cxnId="{FAA7DE80-3F9A-4D04-92AD-5452B421C11F}">
      <dgm:prSet/>
      <dgm:spPr/>
      <dgm:t>
        <a:bodyPr/>
        <a:lstStyle/>
        <a:p>
          <a:endParaRPr lang="en-NG"/>
        </a:p>
      </dgm:t>
    </dgm:pt>
    <dgm:pt modelId="{17820194-6C05-4555-9128-AB5EAD1A685F}">
      <dgm:prSet custT="1"/>
      <dgm:spPr>
        <a:solidFill>
          <a:srgbClr val="06A615"/>
        </a:solidFill>
      </dgm:spPr>
      <dgm:t>
        <a:bodyPr/>
        <a:lstStyle/>
        <a:p>
          <a:r>
            <a:rPr lang="en-GB" sz="1400" dirty="0"/>
            <a:t>SBIRS</a:t>
          </a:r>
          <a:endParaRPr lang="en-NG" sz="500" dirty="0"/>
        </a:p>
      </dgm:t>
    </dgm:pt>
    <dgm:pt modelId="{9B1AB854-A57D-4471-9F5C-B162B32C089A}" type="parTrans" cxnId="{BC5EE414-B77F-4D0A-9D98-35C6E8CA0B38}">
      <dgm:prSet/>
      <dgm:spPr/>
      <dgm:t>
        <a:bodyPr/>
        <a:lstStyle/>
        <a:p>
          <a:endParaRPr lang="en-NG"/>
        </a:p>
      </dgm:t>
    </dgm:pt>
    <dgm:pt modelId="{B8FC4942-95AE-47A2-A143-93EF74187C7D}" type="sibTrans" cxnId="{BC5EE414-B77F-4D0A-9D98-35C6E8CA0B38}">
      <dgm:prSet/>
      <dgm:spPr/>
      <dgm:t>
        <a:bodyPr/>
        <a:lstStyle/>
        <a:p>
          <a:endParaRPr lang="en-NG"/>
        </a:p>
      </dgm:t>
    </dgm:pt>
    <dgm:pt modelId="{D701FEEF-68CA-4A0A-B605-C8CA9E1047A6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800" dirty="0"/>
            <a:t>Registration of Taxpayers</a:t>
          </a:r>
          <a:endParaRPr lang="en-NG" sz="1800" dirty="0"/>
        </a:p>
      </dgm:t>
    </dgm:pt>
    <dgm:pt modelId="{4848E0AD-4CBD-4EF3-8781-41CF698AF3BB}" type="parTrans" cxnId="{324071F8-E11D-45EB-B90F-3B93F5E23F49}">
      <dgm:prSet/>
      <dgm:spPr/>
      <dgm:t>
        <a:bodyPr/>
        <a:lstStyle/>
        <a:p>
          <a:endParaRPr lang="en-NG"/>
        </a:p>
      </dgm:t>
    </dgm:pt>
    <dgm:pt modelId="{D6085DA2-8054-4719-B8F8-A9D9A290A10C}" type="sibTrans" cxnId="{324071F8-E11D-45EB-B90F-3B93F5E23F49}">
      <dgm:prSet/>
      <dgm:spPr/>
      <dgm:t>
        <a:bodyPr/>
        <a:lstStyle/>
        <a:p>
          <a:endParaRPr lang="en-NG"/>
        </a:p>
      </dgm:t>
    </dgm:pt>
    <dgm:pt modelId="{D4516B86-FED4-4257-9E2D-F44113B5264D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800" dirty="0"/>
            <a:t>Tax collection</a:t>
          </a:r>
          <a:endParaRPr lang="en-NG" sz="1800" dirty="0"/>
        </a:p>
      </dgm:t>
    </dgm:pt>
    <dgm:pt modelId="{E654C089-8B3A-4C84-95C2-C52D840CDC3E}" type="parTrans" cxnId="{2E9E810C-21B8-4508-AB93-946DEB040029}">
      <dgm:prSet/>
      <dgm:spPr/>
      <dgm:t>
        <a:bodyPr/>
        <a:lstStyle/>
        <a:p>
          <a:endParaRPr lang="en-NG"/>
        </a:p>
      </dgm:t>
    </dgm:pt>
    <dgm:pt modelId="{6F6E5438-6406-499D-948F-4FBF69791FFD}" type="sibTrans" cxnId="{2E9E810C-21B8-4508-AB93-946DEB040029}">
      <dgm:prSet/>
      <dgm:spPr/>
      <dgm:t>
        <a:bodyPr/>
        <a:lstStyle/>
        <a:p>
          <a:endParaRPr lang="en-NG"/>
        </a:p>
      </dgm:t>
    </dgm:pt>
    <dgm:pt modelId="{5519D095-BD13-4DA9-A6D8-2049750CDA1D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800" dirty="0"/>
            <a:t>Remittance to SSHIS</a:t>
          </a:r>
          <a:endParaRPr lang="en-NG" sz="1800" dirty="0"/>
        </a:p>
      </dgm:t>
    </dgm:pt>
    <dgm:pt modelId="{E6B0DBA2-9348-41D5-91D0-EDA7FAF56251}" type="parTrans" cxnId="{3AFD507F-4455-46D5-86C4-56BA307EB1A0}">
      <dgm:prSet/>
      <dgm:spPr/>
      <dgm:t>
        <a:bodyPr/>
        <a:lstStyle/>
        <a:p>
          <a:endParaRPr lang="en-NG"/>
        </a:p>
      </dgm:t>
    </dgm:pt>
    <dgm:pt modelId="{582AADDE-1754-4D3F-A233-6847EBD7E7A0}" type="sibTrans" cxnId="{3AFD507F-4455-46D5-86C4-56BA307EB1A0}">
      <dgm:prSet/>
      <dgm:spPr/>
      <dgm:t>
        <a:bodyPr/>
        <a:lstStyle/>
        <a:p>
          <a:endParaRPr lang="en-NG"/>
        </a:p>
      </dgm:t>
    </dgm:pt>
    <dgm:pt modelId="{11DC545A-AB95-4298-BD78-FF376EE50A81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800" dirty="0"/>
            <a:t>Mobilization in collaboration with SSHIS</a:t>
          </a:r>
          <a:endParaRPr lang="en-NG" sz="1800" dirty="0"/>
        </a:p>
      </dgm:t>
    </dgm:pt>
    <dgm:pt modelId="{1A8F10DD-0409-4E52-A535-3EAD81D82295}" type="parTrans" cxnId="{C5A155C7-EA91-480E-B2D4-36804AC9305E}">
      <dgm:prSet/>
      <dgm:spPr/>
      <dgm:t>
        <a:bodyPr/>
        <a:lstStyle/>
        <a:p>
          <a:endParaRPr lang="en-NG"/>
        </a:p>
      </dgm:t>
    </dgm:pt>
    <dgm:pt modelId="{396BDF5F-3343-40D0-B469-EDD18FC29785}" type="sibTrans" cxnId="{C5A155C7-EA91-480E-B2D4-36804AC9305E}">
      <dgm:prSet/>
      <dgm:spPr/>
      <dgm:t>
        <a:bodyPr/>
        <a:lstStyle/>
        <a:p>
          <a:endParaRPr lang="en-NG"/>
        </a:p>
      </dgm:t>
    </dgm:pt>
    <dgm:pt modelId="{1040B267-411B-46D2-8EE5-B0C16CFD1FA3}">
      <dgm:prSet phldrT="[Text]" custT="1"/>
      <dgm:spPr>
        <a:solidFill>
          <a:srgbClr val="06A615"/>
        </a:solidFill>
      </dgm:spPr>
      <dgm:t>
        <a:bodyPr/>
        <a:lstStyle/>
        <a:p>
          <a:r>
            <a:rPr lang="en-GB" sz="1100" dirty="0"/>
            <a:t>SPHCB/</a:t>
          </a:r>
        </a:p>
        <a:p>
          <a:r>
            <a:rPr lang="en-GB" sz="1100" dirty="0"/>
            <a:t>HSMB</a:t>
          </a:r>
          <a:endParaRPr lang="en-NG" sz="1100" dirty="0"/>
        </a:p>
      </dgm:t>
    </dgm:pt>
    <dgm:pt modelId="{796DE867-7333-468A-A5E7-31C7457ACF37}" type="sibTrans" cxnId="{31E645EF-063C-4A52-8AF2-3C03D4F28555}">
      <dgm:prSet/>
      <dgm:spPr/>
      <dgm:t>
        <a:bodyPr/>
        <a:lstStyle/>
        <a:p>
          <a:endParaRPr lang="en-NG"/>
        </a:p>
      </dgm:t>
    </dgm:pt>
    <dgm:pt modelId="{E1B285FB-D991-4865-871E-E34661FD5A0F}" type="parTrans" cxnId="{31E645EF-063C-4A52-8AF2-3C03D4F28555}">
      <dgm:prSet/>
      <dgm:spPr/>
      <dgm:t>
        <a:bodyPr/>
        <a:lstStyle/>
        <a:p>
          <a:endParaRPr lang="en-NG"/>
        </a:p>
      </dgm:t>
    </dgm:pt>
    <dgm:pt modelId="{5DB2BE97-D1DB-454B-A6B5-A5A4335299E5}">
      <dgm:prSet custT="1"/>
      <dgm:spPr>
        <a:solidFill>
          <a:srgbClr val="06A615"/>
        </a:solidFill>
      </dgm:spPr>
      <dgm:t>
        <a:bodyPr/>
        <a:lstStyle/>
        <a:p>
          <a:r>
            <a:rPr lang="en-GB" sz="1600" dirty="0"/>
            <a:t>SHIS</a:t>
          </a:r>
          <a:endParaRPr lang="en-NG" sz="1600" dirty="0"/>
        </a:p>
      </dgm:t>
    </dgm:pt>
    <dgm:pt modelId="{431133BA-E3B9-4C23-A332-E79268732229}" type="sibTrans" cxnId="{1D0DE3BD-9ACE-492D-A4B3-186543F7CE18}">
      <dgm:prSet/>
      <dgm:spPr/>
      <dgm:t>
        <a:bodyPr/>
        <a:lstStyle/>
        <a:p>
          <a:endParaRPr lang="en-NG"/>
        </a:p>
      </dgm:t>
    </dgm:pt>
    <dgm:pt modelId="{D5AEB7D1-3318-4ED8-BDBE-C77FA7723B47}" type="parTrans" cxnId="{1D0DE3BD-9ACE-492D-A4B3-186543F7CE18}">
      <dgm:prSet/>
      <dgm:spPr/>
      <dgm:t>
        <a:bodyPr/>
        <a:lstStyle/>
        <a:p>
          <a:endParaRPr lang="en-NG"/>
        </a:p>
      </dgm:t>
    </dgm:pt>
    <dgm:pt modelId="{1CC130D3-133D-4AE8-AC8A-012BA43DD692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400" dirty="0"/>
            <a:t>Register beneficiaries</a:t>
          </a:r>
          <a:endParaRPr lang="en-NG" sz="1400" dirty="0"/>
        </a:p>
      </dgm:t>
    </dgm:pt>
    <dgm:pt modelId="{106B31D8-C3CA-4945-B852-BD58DE76F36C}" type="sibTrans" cxnId="{5DDA7DAA-A128-49E5-82C4-A882BB678563}">
      <dgm:prSet/>
      <dgm:spPr/>
      <dgm:t>
        <a:bodyPr/>
        <a:lstStyle/>
        <a:p>
          <a:endParaRPr lang="en-NG"/>
        </a:p>
      </dgm:t>
    </dgm:pt>
    <dgm:pt modelId="{CF251243-C274-43DC-ABF9-EBE71209A1C1}" type="parTrans" cxnId="{5DDA7DAA-A128-49E5-82C4-A882BB678563}">
      <dgm:prSet/>
      <dgm:spPr/>
      <dgm:t>
        <a:bodyPr/>
        <a:lstStyle/>
        <a:p>
          <a:endParaRPr lang="en-NG"/>
        </a:p>
      </dgm:t>
    </dgm:pt>
    <dgm:pt modelId="{C73EDC85-3383-4F91-BF0E-52E7D2A1D49A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400" dirty="0"/>
            <a:t>Accredits/sanctions HFs</a:t>
          </a:r>
          <a:endParaRPr lang="en-NG" sz="1400" dirty="0"/>
        </a:p>
      </dgm:t>
    </dgm:pt>
    <dgm:pt modelId="{1BDD528E-CECA-4681-A79E-16035430B95A}" type="sibTrans" cxnId="{BB825210-EB26-478A-B02B-9635FE1FD4C5}">
      <dgm:prSet/>
      <dgm:spPr/>
      <dgm:t>
        <a:bodyPr/>
        <a:lstStyle/>
        <a:p>
          <a:endParaRPr lang="en-NG"/>
        </a:p>
      </dgm:t>
    </dgm:pt>
    <dgm:pt modelId="{2CE37AC2-EB3C-4E8C-AA26-7ECA97EEABB0}" type="parTrans" cxnId="{BB825210-EB26-478A-B02B-9635FE1FD4C5}">
      <dgm:prSet/>
      <dgm:spPr/>
      <dgm:t>
        <a:bodyPr/>
        <a:lstStyle/>
        <a:p>
          <a:endParaRPr lang="en-NG"/>
        </a:p>
      </dgm:t>
    </dgm:pt>
    <dgm:pt modelId="{B38C4AE4-98B5-458D-98D3-4484BDA93BBF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400" dirty="0"/>
            <a:t>Claims management</a:t>
          </a:r>
          <a:endParaRPr lang="en-NG" sz="1400" dirty="0"/>
        </a:p>
      </dgm:t>
    </dgm:pt>
    <dgm:pt modelId="{B2C81B3F-18A5-4C23-A386-B5F95C35B7A2}" type="sibTrans" cxnId="{7082609C-57D8-4A39-A9D3-78F9A9C769BD}">
      <dgm:prSet/>
      <dgm:spPr/>
      <dgm:t>
        <a:bodyPr/>
        <a:lstStyle/>
        <a:p>
          <a:endParaRPr lang="en-NG"/>
        </a:p>
      </dgm:t>
    </dgm:pt>
    <dgm:pt modelId="{E04DF8C9-7A02-4047-BAA5-E4FA3990C4C7}" type="parTrans" cxnId="{7082609C-57D8-4A39-A9D3-78F9A9C769BD}">
      <dgm:prSet/>
      <dgm:spPr/>
      <dgm:t>
        <a:bodyPr/>
        <a:lstStyle/>
        <a:p>
          <a:endParaRPr lang="en-NG"/>
        </a:p>
      </dgm:t>
    </dgm:pt>
    <dgm:pt modelId="{B925AAA3-35CF-45A8-9726-EA86DC6B769E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400" dirty="0"/>
            <a:t>Payment of capitation</a:t>
          </a:r>
          <a:endParaRPr lang="en-NG" sz="1400" dirty="0"/>
        </a:p>
      </dgm:t>
    </dgm:pt>
    <dgm:pt modelId="{FADC365B-B33E-4D72-8A19-70FF2B27ADEE}" type="sibTrans" cxnId="{BC3AE980-A921-4C61-83CD-8DA658BD42BD}">
      <dgm:prSet/>
      <dgm:spPr/>
      <dgm:t>
        <a:bodyPr/>
        <a:lstStyle/>
        <a:p>
          <a:endParaRPr lang="en-NG"/>
        </a:p>
      </dgm:t>
    </dgm:pt>
    <dgm:pt modelId="{E95136C8-2347-469E-BB88-8AFE479EFFA6}" type="parTrans" cxnId="{BC3AE980-A921-4C61-83CD-8DA658BD42BD}">
      <dgm:prSet/>
      <dgm:spPr/>
      <dgm:t>
        <a:bodyPr/>
        <a:lstStyle/>
        <a:p>
          <a:endParaRPr lang="en-NG"/>
        </a:p>
      </dgm:t>
    </dgm:pt>
    <dgm:pt modelId="{47FE5E95-DA2E-44A3-9F42-F6C71DD2E120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400" dirty="0"/>
            <a:t>Mobilization in collaboration with SBIRS</a:t>
          </a:r>
          <a:endParaRPr lang="en-NG" sz="1400" dirty="0"/>
        </a:p>
      </dgm:t>
    </dgm:pt>
    <dgm:pt modelId="{8989AE02-2AF6-4B0B-87AC-2F411FF3C730}" type="sibTrans" cxnId="{11B1848B-77D8-4E14-A191-3B617E9E8DA2}">
      <dgm:prSet/>
      <dgm:spPr/>
      <dgm:t>
        <a:bodyPr/>
        <a:lstStyle/>
        <a:p>
          <a:endParaRPr lang="en-NG"/>
        </a:p>
      </dgm:t>
    </dgm:pt>
    <dgm:pt modelId="{3EA4F49B-518F-4940-BE85-439D618E5B23}" type="parTrans" cxnId="{11B1848B-77D8-4E14-A191-3B617E9E8DA2}">
      <dgm:prSet/>
      <dgm:spPr/>
      <dgm:t>
        <a:bodyPr/>
        <a:lstStyle/>
        <a:p>
          <a:endParaRPr lang="en-NG"/>
        </a:p>
      </dgm:t>
    </dgm:pt>
    <dgm:pt modelId="{197BA098-EE10-4329-B885-3FCCB348BBF7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endParaRPr lang="en-NG" sz="1400" dirty="0"/>
        </a:p>
      </dgm:t>
    </dgm:pt>
    <dgm:pt modelId="{EACF4DA3-9DEE-48D6-8300-01B18495160B}" type="sibTrans" cxnId="{ED8B6747-285B-406C-BBEE-1B7CECB550AF}">
      <dgm:prSet/>
      <dgm:spPr/>
      <dgm:t>
        <a:bodyPr/>
        <a:lstStyle/>
        <a:p>
          <a:endParaRPr lang="en-NG"/>
        </a:p>
      </dgm:t>
    </dgm:pt>
    <dgm:pt modelId="{9DC838ED-0ED4-414C-B6CB-B2AC9CC50811}" type="parTrans" cxnId="{ED8B6747-285B-406C-BBEE-1B7CECB550AF}">
      <dgm:prSet/>
      <dgm:spPr/>
      <dgm:t>
        <a:bodyPr/>
        <a:lstStyle/>
        <a:p>
          <a:endParaRPr lang="en-NG"/>
        </a:p>
      </dgm:t>
    </dgm:pt>
    <dgm:pt modelId="{40E64D74-397F-491E-897C-7212D216F647}">
      <dgm:prSet custT="1"/>
      <dgm:spPr>
        <a:solidFill>
          <a:srgbClr val="06A615"/>
        </a:solidFill>
      </dgm:spPr>
      <dgm:t>
        <a:bodyPr/>
        <a:lstStyle/>
        <a:p>
          <a:r>
            <a:rPr lang="en-GB" sz="1200" dirty="0"/>
            <a:t>SMOH</a:t>
          </a:r>
          <a:endParaRPr lang="en-NG" sz="1200" dirty="0"/>
        </a:p>
      </dgm:t>
    </dgm:pt>
    <dgm:pt modelId="{0AB32AFA-7CA6-4FB0-B6B9-0BED86C01105}" type="parTrans" cxnId="{03DDB4FA-FCEE-4E12-89B5-F49046F42271}">
      <dgm:prSet/>
      <dgm:spPr/>
      <dgm:t>
        <a:bodyPr/>
        <a:lstStyle/>
        <a:p>
          <a:endParaRPr lang="en-NG"/>
        </a:p>
      </dgm:t>
    </dgm:pt>
    <dgm:pt modelId="{4F75763C-6A05-48D9-97A7-F2E652654F14}" type="sibTrans" cxnId="{03DDB4FA-FCEE-4E12-89B5-F49046F42271}">
      <dgm:prSet/>
      <dgm:spPr/>
      <dgm:t>
        <a:bodyPr/>
        <a:lstStyle/>
        <a:p>
          <a:endParaRPr lang="en-NG"/>
        </a:p>
      </dgm:t>
    </dgm:pt>
    <dgm:pt modelId="{E8555AE6-02E0-4B6C-984E-D08E525B91F9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Fiscal policy coordination</a:t>
          </a:r>
          <a:endParaRPr lang="en-NG" sz="1600" dirty="0"/>
        </a:p>
      </dgm:t>
    </dgm:pt>
    <dgm:pt modelId="{BF085900-AEAF-4106-92E2-24935E254453}" type="parTrans" cxnId="{CF591361-5AF8-43C6-92AA-E9BD814D1E9B}">
      <dgm:prSet/>
      <dgm:spPr/>
      <dgm:t>
        <a:bodyPr/>
        <a:lstStyle/>
        <a:p>
          <a:endParaRPr lang="en-NG"/>
        </a:p>
      </dgm:t>
    </dgm:pt>
    <dgm:pt modelId="{1B500656-FC34-45E5-8337-B462470722E5}" type="sibTrans" cxnId="{CF591361-5AF8-43C6-92AA-E9BD814D1E9B}">
      <dgm:prSet/>
      <dgm:spPr/>
      <dgm:t>
        <a:bodyPr/>
        <a:lstStyle/>
        <a:p>
          <a:endParaRPr lang="en-NG"/>
        </a:p>
      </dgm:t>
    </dgm:pt>
    <dgm:pt modelId="{6F398AEC-F40D-465A-AD41-B8346CA1C9F8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Co-chairs the steering committee</a:t>
          </a:r>
          <a:endParaRPr lang="en-NG" sz="1600" dirty="0"/>
        </a:p>
      </dgm:t>
    </dgm:pt>
    <dgm:pt modelId="{5C55B35C-F523-485C-AF5E-510D79C8A1F8}" type="parTrans" cxnId="{D277E959-CEFA-417F-B816-56FACA2D0768}">
      <dgm:prSet/>
      <dgm:spPr/>
      <dgm:t>
        <a:bodyPr/>
        <a:lstStyle/>
        <a:p>
          <a:endParaRPr lang="en-NG"/>
        </a:p>
      </dgm:t>
    </dgm:pt>
    <dgm:pt modelId="{26F0D17A-3359-40FF-9DCD-1EF345787E8E}" type="sibTrans" cxnId="{D277E959-CEFA-417F-B816-56FACA2D0768}">
      <dgm:prSet/>
      <dgm:spPr/>
      <dgm:t>
        <a:bodyPr/>
        <a:lstStyle/>
        <a:p>
          <a:endParaRPr lang="en-NG"/>
        </a:p>
      </dgm:t>
    </dgm:pt>
    <dgm:pt modelId="{35F420B0-021B-42D9-987F-04496E842E9A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Policy formulation</a:t>
          </a:r>
          <a:endParaRPr lang="en-NG" sz="1600" dirty="0"/>
        </a:p>
      </dgm:t>
    </dgm:pt>
    <dgm:pt modelId="{2DC58F41-0A63-4925-8E61-237822CC6225}" type="parTrans" cxnId="{A1EC090C-3386-485F-9405-78477FA36CA7}">
      <dgm:prSet/>
      <dgm:spPr/>
      <dgm:t>
        <a:bodyPr/>
        <a:lstStyle/>
        <a:p>
          <a:endParaRPr lang="en-NG"/>
        </a:p>
      </dgm:t>
    </dgm:pt>
    <dgm:pt modelId="{70803C5E-2B75-4776-85F6-890F11EAA3A3}" type="sibTrans" cxnId="{A1EC090C-3386-485F-9405-78477FA36CA7}">
      <dgm:prSet/>
      <dgm:spPr/>
      <dgm:t>
        <a:bodyPr/>
        <a:lstStyle/>
        <a:p>
          <a:endParaRPr lang="en-NG"/>
        </a:p>
      </dgm:t>
    </dgm:pt>
    <dgm:pt modelId="{D6379978-DC0C-40FE-9117-E969FEE6E812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Regulation</a:t>
          </a:r>
          <a:endParaRPr lang="en-NG" sz="1600" dirty="0"/>
        </a:p>
      </dgm:t>
    </dgm:pt>
    <dgm:pt modelId="{6D3E303A-5CBC-4F02-A933-C32A5D358FF0}" type="parTrans" cxnId="{34A66F2C-6D27-4E63-8C2B-20C8FC67D36F}">
      <dgm:prSet/>
      <dgm:spPr/>
      <dgm:t>
        <a:bodyPr/>
        <a:lstStyle/>
        <a:p>
          <a:endParaRPr lang="en-NG"/>
        </a:p>
      </dgm:t>
    </dgm:pt>
    <dgm:pt modelId="{D91EC1BF-1A6F-49E2-829C-C152855545EC}" type="sibTrans" cxnId="{34A66F2C-6D27-4E63-8C2B-20C8FC67D36F}">
      <dgm:prSet/>
      <dgm:spPr/>
      <dgm:t>
        <a:bodyPr/>
        <a:lstStyle/>
        <a:p>
          <a:endParaRPr lang="en-NG"/>
        </a:p>
      </dgm:t>
    </dgm:pt>
    <dgm:pt modelId="{42035A66-0FE7-4C59-84A3-C9E74F8A2E75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endParaRPr lang="en-NG" sz="1600" dirty="0"/>
        </a:p>
      </dgm:t>
    </dgm:pt>
    <dgm:pt modelId="{601D509E-30E7-4D42-875A-CF33DFEB1C10}" type="parTrans" cxnId="{F9C2F721-566E-49B9-B44F-3DCCCD512A9C}">
      <dgm:prSet/>
      <dgm:spPr/>
      <dgm:t>
        <a:bodyPr/>
        <a:lstStyle/>
        <a:p>
          <a:endParaRPr lang="en-NG"/>
        </a:p>
      </dgm:t>
    </dgm:pt>
    <dgm:pt modelId="{42079801-4ED5-4AD8-8D8C-D5DC6148FCF4}" type="sibTrans" cxnId="{F9C2F721-566E-49B9-B44F-3DCCCD512A9C}">
      <dgm:prSet/>
      <dgm:spPr/>
      <dgm:t>
        <a:bodyPr/>
        <a:lstStyle/>
        <a:p>
          <a:endParaRPr lang="en-NG"/>
        </a:p>
      </dgm:t>
    </dgm:pt>
    <dgm:pt modelId="{CA3B5FD3-5905-46EE-A09A-F94DE2498850}">
      <dgm:prSet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Setting of standards</a:t>
          </a:r>
          <a:endParaRPr lang="en-NG" sz="1600" dirty="0"/>
        </a:p>
      </dgm:t>
    </dgm:pt>
    <dgm:pt modelId="{50EA0922-083C-4C08-BEDF-8561C0334842}" type="parTrans" cxnId="{8FF84B81-7E4E-427E-9495-2F64A62C0C47}">
      <dgm:prSet/>
      <dgm:spPr/>
      <dgm:t>
        <a:bodyPr/>
        <a:lstStyle/>
        <a:p>
          <a:endParaRPr lang="en-NG"/>
        </a:p>
      </dgm:t>
    </dgm:pt>
    <dgm:pt modelId="{A4E7E709-70DE-4798-AE83-20AD74C6A233}" type="sibTrans" cxnId="{8FF84B81-7E4E-427E-9495-2F64A62C0C47}">
      <dgm:prSet/>
      <dgm:spPr/>
      <dgm:t>
        <a:bodyPr/>
        <a:lstStyle/>
        <a:p>
          <a:endParaRPr lang="en-NG"/>
        </a:p>
      </dgm:t>
    </dgm:pt>
    <dgm:pt modelId="{A4C8610F-5B39-4F66-8308-9A5639B436F6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Policy formulation </a:t>
          </a:r>
          <a:endParaRPr lang="en-NG" sz="1600" dirty="0"/>
        </a:p>
      </dgm:t>
    </dgm:pt>
    <dgm:pt modelId="{427D489A-19ED-4D02-AAD3-377D81F5E93D}" type="parTrans" cxnId="{95361B1E-2CE4-4096-B96A-47FC58787842}">
      <dgm:prSet/>
      <dgm:spPr/>
      <dgm:t>
        <a:bodyPr/>
        <a:lstStyle/>
        <a:p>
          <a:endParaRPr lang="en-NG"/>
        </a:p>
      </dgm:t>
    </dgm:pt>
    <dgm:pt modelId="{F31AD946-2926-46A2-82D6-A84AEE7E042F}" type="sibTrans" cxnId="{95361B1E-2CE4-4096-B96A-47FC58787842}">
      <dgm:prSet/>
      <dgm:spPr/>
      <dgm:t>
        <a:bodyPr/>
        <a:lstStyle/>
        <a:p>
          <a:endParaRPr lang="en-NG"/>
        </a:p>
      </dgm:t>
    </dgm:pt>
    <dgm:pt modelId="{F3F17E23-9A67-4852-A093-52AD549F4093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Reporting</a:t>
          </a:r>
          <a:endParaRPr lang="en-NG" sz="1600" dirty="0"/>
        </a:p>
      </dgm:t>
    </dgm:pt>
    <dgm:pt modelId="{1399A70F-80A3-460E-9C13-B5DBD839DF27}" type="parTrans" cxnId="{D4F33CC3-8A5F-43FD-92BE-AC882E116EE1}">
      <dgm:prSet/>
      <dgm:spPr/>
      <dgm:t>
        <a:bodyPr/>
        <a:lstStyle/>
        <a:p>
          <a:endParaRPr lang="en-NG"/>
        </a:p>
      </dgm:t>
    </dgm:pt>
    <dgm:pt modelId="{05A3C6CF-245D-4DDC-A5EC-AA0A0796ACE1}" type="sibTrans" cxnId="{D4F33CC3-8A5F-43FD-92BE-AC882E116EE1}">
      <dgm:prSet/>
      <dgm:spPr/>
      <dgm:t>
        <a:bodyPr/>
        <a:lstStyle/>
        <a:p>
          <a:endParaRPr lang="en-NG"/>
        </a:p>
      </dgm:t>
    </dgm:pt>
    <dgm:pt modelId="{464414D4-4552-4237-B39A-3945FF4AA91A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Impact evaluation</a:t>
          </a:r>
          <a:endParaRPr lang="en-NG" sz="1600" dirty="0"/>
        </a:p>
      </dgm:t>
    </dgm:pt>
    <dgm:pt modelId="{C91F6C30-558F-429A-A14A-9A2BD9A77CC6}" type="parTrans" cxnId="{C41C1075-2691-451B-87A1-0613E82807D8}">
      <dgm:prSet/>
      <dgm:spPr/>
      <dgm:t>
        <a:bodyPr/>
        <a:lstStyle/>
        <a:p>
          <a:endParaRPr lang="en-NG"/>
        </a:p>
      </dgm:t>
    </dgm:pt>
    <dgm:pt modelId="{0D0B7FF8-6F90-4E28-BF77-667242F7F456}" type="sibTrans" cxnId="{C41C1075-2691-451B-87A1-0613E82807D8}">
      <dgm:prSet/>
      <dgm:spPr/>
      <dgm:t>
        <a:bodyPr/>
        <a:lstStyle/>
        <a:p>
          <a:endParaRPr lang="en-NG"/>
        </a:p>
      </dgm:t>
    </dgm:pt>
    <dgm:pt modelId="{5649D09A-1D57-4B15-BF4E-1F603AF0536A}">
      <dgm:prSet phldrT="[Text]" custT="1"/>
      <dgm:spPr>
        <a:noFill/>
        <a:ln w="19050">
          <a:solidFill>
            <a:srgbClr val="06A615">
              <a:alpha val="90000"/>
            </a:srgbClr>
          </a:solidFill>
        </a:ln>
      </dgm:spPr>
      <dgm:t>
        <a:bodyPr/>
        <a:lstStyle/>
        <a:p>
          <a:r>
            <a:rPr lang="en-GB" sz="1600" dirty="0"/>
            <a:t>Client satisfaction surveys (SBS)</a:t>
          </a:r>
          <a:endParaRPr lang="en-NG" sz="1600" dirty="0"/>
        </a:p>
      </dgm:t>
    </dgm:pt>
    <dgm:pt modelId="{D960A2F2-7732-465D-9202-3D8DEC8DF80D}" type="parTrans" cxnId="{E6D7C7C3-2E41-46A2-BD7A-5DED36C3F1CB}">
      <dgm:prSet/>
      <dgm:spPr/>
      <dgm:t>
        <a:bodyPr/>
        <a:lstStyle/>
        <a:p>
          <a:endParaRPr lang="en-NG"/>
        </a:p>
      </dgm:t>
    </dgm:pt>
    <dgm:pt modelId="{F49E0C65-7909-401E-AE48-D55FD22B628D}" type="sibTrans" cxnId="{E6D7C7C3-2E41-46A2-BD7A-5DED36C3F1CB}">
      <dgm:prSet/>
      <dgm:spPr/>
      <dgm:t>
        <a:bodyPr/>
        <a:lstStyle/>
        <a:p>
          <a:endParaRPr lang="en-NG"/>
        </a:p>
      </dgm:t>
    </dgm:pt>
    <dgm:pt modelId="{5786568C-5F19-4667-A79A-FE58E61E7B3D}" type="pres">
      <dgm:prSet presAssocID="{18B5F6E3-D926-433C-B31F-D9BC3B57CCC1}" presName="Name0" presStyleCnt="0">
        <dgm:presLayoutVars>
          <dgm:dir/>
          <dgm:animLvl val="lvl"/>
          <dgm:resizeHandles val="exact"/>
        </dgm:presLayoutVars>
      </dgm:prSet>
      <dgm:spPr/>
    </dgm:pt>
    <dgm:pt modelId="{E9E2D837-7DCF-4B26-A990-76A68B5B6605}" type="pres">
      <dgm:prSet presAssocID="{1CB51A21-7723-4064-A9F0-41B04B96366E}" presName="composite" presStyleCnt="0"/>
      <dgm:spPr/>
    </dgm:pt>
    <dgm:pt modelId="{A5B8B003-8BDC-4446-B0FC-EE31EC42717F}" type="pres">
      <dgm:prSet presAssocID="{1CB51A21-7723-4064-A9F0-41B04B96366E}" presName="parTx" presStyleLbl="alignNode1" presStyleIdx="0" presStyleCnt="6" custScaleX="94460">
        <dgm:presLayoutVars>
          <dgm:chMax val="0"/>
          <dgm:chPref val="0"/>
          <dgm:bulletEnabled val="1"/>
        </dgm:presLayoutVars>
      </dgm:prSet>
      <dgm:spPr/>
    </dgm:pt>
    <dgm:pt modelId="{531D9DCF-1A68-47E6-999C-4F02CBBAF9C7}" type="pres">
      <dgm:prSet presAssocID="{1CB51A21-7723-4064-A9F0-41B04B96366E}" presName="desTx" presStyleLbl="alignAccFollowNode1" presStyleIdx="0" presStyleCnt="6" custScaleX="95258" custScaleY="100000">
        <dgm:presLayoutVars>
          <dgm:bulletEnabled val="1"/>
        </dgm:presLayoutVars>
      </dgm:prSet>
      <dgm:spPr/>
    </dgm:pt>
    <dgm:pt modelId="{90E3AD6A-A4C9-40F3-858E-AA7CBCB72B21}" type="pres">
      <dgm:prSet presAssocID="{16FF4B44-5385-449F-8B6E-3CC0E883B5D3}" presName="space" presStyleCnt="0"/>
      <dgm:spPr/>
    </dgm:pt>
    <dgm:pt modelId="{0DDD4815-B435-404C-A8FB-16607D999DB8}" type="pres">
      <dgm:prSet presAssocID="{40E64D74-397F-491E-897C-7212D216F647}" presName="composite" presStyleCnt="0"/>
      <dgm:spPr/>
    </dgm:pt>
    <dgm:pt modelId="{17C5160A-D0A0-4511-9335-AA9B61FE0BF4}" type="pres">
      <dgm:prSet presAssocID="{40E64D74-397F-491E-897C-7212D216F647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A6B4B408-98B9-435C-830C-FD9C26D930FC}" type="pres">
      <dgm:prSet presAssocID="{40E64D74-397F-491E-897C-7212D216F647}" presName="desTx" presStyleLbl="alignAccFollowNode1" presStyleIdx="1" presStyleCnt="6">
        <dgm:presLayoutVars>
          <dgm:bulletEnabled val="1"/>
        </dgm:presLayoutVars>
      </dgm:prSet>
      <dgm:spPr/>
    </dgm:pt>
    <dgm:pt modelId="{0BC1DC7D-86B5-42E4-B1AF-E313B4819DB6}" type="pres">
      <dgm:prSet presAssocID="{4F75763C-6A05-48D9-97A7-F2E652654F14}" presName="space" presStyleCnt="0"/>
      <dgm:spPr/>
    </dgm:pt>
    <dgm:pt modelId="{6B022A89-685A-4506-96B3-D3B92733C5C4}" type="pres">
      <dgm:prSet presAssocID="{17820194-6C05-4555-9128-AB5EAD1A685F}" presName="composite" presStyleCnt="0"/>
      <dgm:spPr/>
    </dgm:pt>
    <dgm:pt modelId="{D78749D8-D9B1-419E-A529-D850090BE7B3}" type="pres">
      <dgm:prSet presAssocID="{17820194-6C05-4555-9128-AB5EAD1A685F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26D1CA63-1ADB-45E9-B138-706E6CE7B49A}" type="pres">
      <dgm:prSet presAssocID="{17820194-6C05-4555-9128-AB5EAD1A685F}" presName="desTx" presStyleLbl="alignAccFollowNode1" presStyleIdx="2" presStyleCnt="6">
        <dgm:presLayoutVars>
          <dgm:bulletEnabled val="1"/>
        </dgm:presLayoutVars>
      </dgm:prSet>
      <dgm:spPr/>
    </dgm:pt>
    <dgm:pt modelId="{5A723E78-89F9-489F-9B39-7B68BE91BD72}" type="pres">
      <dgm:prSet presAssocID="{B8FC4942-95AE-47A2-A143-93EF74187C7D}" presName="space" presStyleCnt="0"/>
      <dgm:spPr/>
    </dgm:pt>
    <dgm:pt modelId="{565D1787-A68E-4B2B-8881-4D85166EA92B}" type="pres">
      <dgm:prSet presAssocID="{5DB2BE97-D1DB-454B-A6B5-A5A4335299E5}" presName="composite" presStyleCnt="0"/>
      <dgm:spPr/>
    </dgm:pt>
    <dgm:pt modelId="{A497D1DB-3D61-4535-BA68-1A2D179ACC13}" type="pres">
      <dgm:prSet presAssocID="{5DB2BE97-D1DB-454B-A6B5-A5A4335299E5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04A9CC6B-614E-43F8-BF50-FC50C0765D26}" type="pres">
      <dgm:prSet presAssocID="{5DB2BE97-D1DB-454B-A6B5-A5A4335299E5}" presName="desTx" presStyleLbl="alignAccFollowNode1" presStyleIdx="3" presStyleCnt="6">
        <dgm:presLayoutVars>
          <dgm:bulletEnabled val="1"/>
        </dgm:presLayoutVars>
      </dgm:prSet>
      <dgm:spPr/>
    </dgm:pt>
    <dgm:pt modelId="{C5A9E994-167A-4F01-8991-C05743C5677F}" type="pres">
      <dgm:prSet presAssocID="{431133BA-E3B9-4C23-A332-E79268732229}" presName="space" presStyleCnt="0"/>
      <dgm:spPr/>
    </dgm:pt>
    <dgm:pt modelId="{BE3CF248-A1BA-4E19-BF3C-6B5C31DE7FA4}" type="pres">
      <dgm:prSet presAssocID="{1040B267-411B-46D2-8EE5-B0C16CFD1FA3}" presName="composite" presStyleCnt="0"/>
      <dgm:spPr/>
    </dgm:pt>
    <dgm:pt modelId="{6B6FD615-9E6E-4978-96F4-3B0519BE60CD}" type="pres">
      <dgm:prSet presAssocID="{1040B267-411B-46D2-8EE5-B0C16CFD1FA3}" presName="parTx" presStyleLbl="alignNode1" presStyleIdx="4" presStyleCnt="6" custScaleX="98048">
        <dgm:presLayoutVars>
          <dgm:chMax val="0"/>
          <dgm:chPref val="0"/>
          <dgm:bulletEnabled val="1"/>
        </dgm:presLayoutVars>
      </dgm:prSet>
      <dgm:spPr/>
    </dgm:pt>
    <dgm:pt modelId="{54D9AB2C-6492-4E90-83AB-0FFEEE5601D8}" type="pres">
      <dgm:prSet presAssocID="{1040B267-411B-46D2-8EE5-B0C16CFD1FA3}" presName="desTx" presStyleLbl="alignAccFollowNode1" presStyleIdx="4" presStyleCnt="6" custScaleX="96625" custScaleY="100000">
        <dgm:presLayoutVars>
          <dgm:bulletEnabled val="1"/>
        </dgm:presLayoutVars>
      </dgm:prSet>
      <dgm:spPr/>
    </dgm:pt>
    <dgm:pt modelId="{B5D9D848-7B32-413C-BC8D-6A659A1D1B70}" type="pres">
      <dgm:prSet presAssocID="{796DE867-7333-468A-A5E7-31C7457ACF37}" presName="space" presStyleCnt="0"/>
      <dgm:spPr/>
    </dgm:pt>
    <dgm:pt modelId="{57FA56DB-CBC7-4579-8F3E-8672F3EF25B2}" type="pres">
      <dgm:prSet presAssocID="{1CF7EF2B-FEFF-4EDA-ADAB-EB92D3A38D23}" presName="composite" presStyleCnt="0"/>
      <dgm:spPr/>
    </dgm:pt>
    <dgm:pt modelId="{83E8F27B-FA2E-47CB-988E-66FC9345EF75}" type="pres">
      <dgm:prSet presAssocID="{1CF7EF2B-FEFF-4EDA-ADAB-EB92D3A38D23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2BAECC31-6CD3-4668-9188-E83102C9E9F4}" type="pres">
      <dgm:prSet presAssocID="{1CF7EF2B-FEFF-4EDA-ADAB-EB92D3A38D23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44A8F901-4F02-491C-9D77-2C3DBA9E979F}" srcId="{1CF7EF2B-FEFF-4EDA-ADAB-EB92D3A38D23}" destId="{6F6DC865-E2AA-4FED-B026-6CCC7FFEED6B}" srcOrd="0" destOrd="0" parTransId="{FCFC7791-FF64-4506-85B9-828CC3148ACA}" sibTransId="{5D0FC55C-87F8-4AD9-AFF3-659612F50003}"/>
    <dgm:cxn modelId="{1D46B204-7221-49DA-A974-BFFEA505E81C}" type="presOf" srcId="{5649D09A-1D57-4B15-BF4E-1F603AF0536A}" destId="{531D9DCF-1A68-47E6-999C-4F02CBBAF9C7}" srcOrd="0" destOrd="4" presId="urn:microsoft.com/office/officeart/2005/8/layout/hList1"/>
    <dgm:cxn modelId="{1509990B-B50B-4962-8D22-2E66CF7A91B8}" srcId="{1040B267-411B-46D2-8EE5-B0C16CFD1FA3}" destId="{BC3BA417-F328-4847-9549-95EAF034DD21}" srcOrd="0" destOrd="0" parTransId="{1E0FAE2A-C302-4CDE-B990-7579D0F4C9D8}" sibTransId="{45AF4E10-EF65-46C4-9B92-371F2F378AB8}"/>
    <dgm:cxn modelId="{A1EC090C-3386-485F-9405-78477FA36CA7}" srcId="{40E64D74-397F-491E-897C-7212D216F647}" destId="{35F420B0-021B-42D9-987F-04496E842E9A}" srcOrd="1" destOrd="0" parTransId="{2DC58F41-0A63-4925-8E61-237822CC6225}" sibTransId="{70803C5E-2B75-4776-85F6-890F11EAA3A3}"/>
    <dgm:cxn modelId="{2E9E810C-21B8-4508-AB93-946DEB040029}" srcId="{17820194-6C05-4555-9128-AB5EAD1A685F}" destId="{D4516B86-FED4-4257-9E2D-F44113B5264D}" srcOrd="1" destOrd="0" parTransId="{E654C089-8B3A-4C84-95C2-C52D840CDC3E}" sibTransId="{6F6E5438-6406-499D-948F-4FBF69791FFD}"/>
    <dgm:cxn modelId="{01DBD60E-E8B8-4147-AFD1-F6E5FF2F4ADD}" type="presOf" srcId="{CA3B5FD3-5905-46EE-A09A-F94DE2498850}" destId="{A6B4B408-98B9-435C-830C-FD9C26D930FC}" srcOrd="0" destOrd="2" presId="urn:microsoft.com/office/officeart/2005/8/layout/hList1"/>
    <dgm:cxn modelId="{4C689F0F-0691-4280-BB03-30D57409BB4F}" type="presOf" srcId="{5DB2BE97-D1DB-454B-A6B5-A5A4335299E5}" destId="{A497D1DB-3D61-4535-BA68-1A2D179ACC13}" srcOrd="0" destOrd="0" presId="urn:microsoft.com/office/officeart/2005/8/layout/hList1"/>
    <dgm:cxn modelId="{BB825210-EB26-478A-B02B-9635FE1FD4C5}" srcId="{5DB2BE97-D1DB-454B-A6B5-A5A4335299E5}" destId="{C73EDC85-3383-4F91-BF0E-52E7D2A1D49A}" srcOrd="1" destOrd="0" parTransId="{2CE37AC2-EB3C-4E8C-AA26-7ECA97EEABB0}" sibTransId="{1BDD528E-CECA-4681-A79E-16035430B95A}"/>
    <dgm:cxn modelId="{BC5EE414-B77F-4D0A-9D98-35C6E8CA0B38}" srcId="{18B5F6E3-D926-433C-B31F-D9BC3B57CCC1}" destId="{17820194-6C05-4555-9128-AB5EAD1A685F}" srcOrd="2" destOrd="0" parTransId="{9B1AB854-A57D-4471-9F5C-B162B32C089A}" sibTransId="{B8FC4942-95AE-47A2-A143-93EF74187C7D}"/>
    <dgm:cxn modelId="{0C89DD19-FFCE-4896-A972-78BE18F2E12B}" type="presOf" srcId="{11DC545A-AB95-4298-BD78-FF376EE50A81}" destId="{26D1CA63-1ADB-45E9-B138-706E6CE7B49A}" srcOrd="0" destOrd="3" presId="urn:microsoft.com/office/officeart/2005/8/layout/hList1"/>
    <dgm:cxn modelId="{554DB31D-8DC3-43A1-AE74-625FAC0A44BB}" type="presOf" srcId="{E8555AE6-02E0-4B6C-984E-D08E525B91F9}" destId="{531D9DCF-1A68-47E6-999C-4F02CBBAF9C7}" srcOrd="0" destOrd="2" presId="urn:microsoft.com/office/officeart/2005/8/layout/hList1"/>
    <dgm:cxn modelId="{95361B1E-2CE4-4096-B96A-47FC58787842}" srcId="{1CB51A21-7723-4064-A9F0-41B04B96366E}" destId="{A4C8610F-5B39-4F66-8308-9A5639B436F6}" srcOrd="1" destOrd="0" parTransId="{427D489A-19ED-4D02-AAD3-377D81F5E93D}" sibTransId="{F31AD946-2926-46A2-82D6-A84AEE7E042F}"/>
    <dgm:cxn modelId="{F9C2F721-566E-49B9-B44F-3DCCCD512A9C}" srcId="{40E64D74-397F-491E-897C-7212D216F647}" destId="{42035A66-0FE7-4C59-84A3-C9E74F8A2E75}" srcOrd="4" destOrd="0" parTransId="{601D509E-30E7-4D42-875A-CF33DFEB1C10}" sibTransId="{42079801-4ED5-4AD8-8D8C-D5DC6148FCF4}"/>
    <dgm:cxn modelId="{68256A28-FE86-4EDA-A83B-30FB64E14F59}" srcId="{1CB51A21-7723-4064-A9F0-41B04B96366E}" destId="{16BC2FCD-81EC-48F1-B68B-6A8C97EE902B}" srcOrd="0" destOrd="0" parTransId="{D876D9C8-0DE4-47D2-9EE1-F382A0464ABE}" sibTransId="{FC20E0A1-3B07-4689-86F5-B89DB8448399}"/>
    <dgm:cxn modelId="{34A66F2C-6D27-4E63-8C2B-20C8FC67D36F}" srcId="{40E64D74-397F-491E-897C-7212D216F647}" destId="{D6379978-DC0C-40FE-9117-E969FEE6E812}" srcOrd="3" destOrd="0" parTransId="{6D3E303A-5CBC-4F02-A933-C32A5D358FF0}" sibTransId="{D91EC1BF-1A6F-49E2-829C-C152855545EC}"/>
    <dgm:cxn modelId="{20E7BA36-4DC8-47CC-A578-E3DAF22A17BC}" type="presOf" srcId="{C73EDC85-3383-4F91-BF0E-52E7D2A1D49A}" destId="{04A9CC6B-614E-43F8-BF50-FC50C0765D26}" srcOrd="0" destOrd="1" presId="urn:microsoft.com/office/officeart/2005/8/layout/hList1"/>
    <dgm:cxn modelId="{E17C9540-768B-4F4B-B24D-18ADBF4F3368}" type="presOf" srcId="{C5C99041-1015-4C25-8EA5-25E9C5380338}" destId="{2BAECC31-6CD3-4668-9188-E83102C9E9F4}" srcOrd="0" destOrd="1" presId="urn:microsoft.com/office/officeart/2005/8/layout/hList1"/>
    <dgm:cxn modelId="{AEF1BE60-7401-4BAA-B084-9795BCB7C471}" type="presOf" srcId="{D6379978-DC0C-40FE-9117-E969FEE6E812}" destId="{A6B4B408-98B9-435C-830C-FD9C26D930FC}" srcOrd="0" destOrd="3" presId="urn:microsoft.com/office/officeart/2005/8/layout/hList1"/>
    <dgm:cxn modelId="{CF591361-5AF8-43C6-92AA-E9BD814D1E9B}" srcId="{1CB51A21-7723-4064-A9F0-41B04B96366E}" destId="{E8555AE6-02E0-4B6C-984E-D08E525B91F9}" srcOrd="2" destOrd="0" parTransId="{BF085900-AEAF-4106-92E2-24935E254453}" sibTransId="{1B500656-FC34-45E5-8337-B462470722E5}"/>
    <dgm:cxn modelId="{F4D06161-2F1B-4106-A7CC-0462F40F5A86}" type="presOf" srcId="{1CB51A21-7723-4064-A9F0-41B04B96366E}" destId="{A5B8B003-8BDC-4446-B0FC-EE31EC42717F}" srcOrd="0" destOrd="0" presId="urn:microsoft.com/office/officeart/2005/8/layout/hList1"/>
    <dgm:cxn modelId="{ED8B6747-285B-406C-BBEE-1B7CECB550AF}" srcId="{5DB2BE97-D1DB-454B-A6B5-A5A4335299E5}" destId="{197BA098-EE10-4329-B885-3FCCB348BBF7}" srcOrd="5" destOrd="0" parTransId="{9DC838ED-0ED4-414C-B6CB-B2AC9CC50811}" sibTransId="{EACF4DA3-9DEE-48D6-8300-01B18495160B}"/>
    <dgm:cxn modelId="{DCA38D49-6260-4775-9E23-86D2B6E61528}" type="presOf" srcId="{BC3BA417-F328-4847-9549-95EAF034DD21}" destId="{54D9AB2C-6492-4E90-83AB-0FFEEE5601D8}" srcOrd="0" destOrd="0" presId="urn:microsoft.com/office/officeart/2005/8/layout/hList1"/>
    <dgm:cxn modelId="{3BCA684A-C4CA-4380-8C0A-272E4392826C}" type="presOf" srcId="{6F6DC865-E2AA-4FED-B026-6CCC7FFEED6B}" destId="{2BAECC31-6CD3-4668-9188-E83102C9E9F4}" srcOrd="0" destOrd="0" presId="urn:microsoft.com/office/officeart/2005/8/layout/hList1"/>
    <dgm:cxn modelId="{C41C1075-2691-451B-87A1-0613E82807D8}" srcId="{1CB51A21-7723-4064-A9F0-41B04B96366E}" destId="{464414D4-4552-4237-B39A-3945FF4AA91A}" srcOrd="3" destOrd="0" parTransId="{C91F6C30-558F-429A-A14A-9A2BD9A77CC6}" sibTransId="{0D0B7FF8-6F90-4E28-BF77-667242F7F456}"/>
    <dgm:cxn modelId="{D277E959-CEFA-417F-B816-56FACA2D0768}" srcId="{40E64D74-397F-491E-897C-7212D216F647}" destId="{6F398AEC-F40D-465A-AD41-B8346CA1C9F8}" srcOrd="0" destOrd="0" parTransId="{5C55B35C-F523-485C-AF5E-510D79C8A1F8}" sibTransId="{26F0D17A-3359-40FF-9DCD-1EF345787E8E}"/>
    <dgm:cxn modelId="{B127517A-425C-4E60-8B3B-E2B3DFE6F34D}" type="presOf" srcId="{47FE5E95-DA2E-44A3-9F42-F6C71DD2E120}" destId="{04A9CC6B-614E-43F8-BF50-FC50C0765D26}" srcOrd="0" destOrd="4" presId="urn:microsoft.com/office/officeart/2005/8/layout/hList1"/>
    <dgm:cxn modelId="{F1589F7E-BFF0-40BB-BBC7-4261989A53DB}" type="presOf" srcId="{6F398AEC-F40D-465A-AD41-B8346CA1C9F8}" destId="{A6B4B408-98B9-435C-830C-FD9C26D930FC}" srcOrd="0" destOrd="0" presId="urn:microsoft.com/office/officeart/2005/8/layout/hList1"/>
    <dgm:cxn modelId="{3AFD507F-4455-46D5-86C4-56BA307EB1A0}" srcId="{17820194-6C05-4555-9128-AB5EAD1A685F}" destId="{5519D095-BD13-4DA9-A6D8-2049750CDA1D}" srcOrd="2" destOrd="0" parTransId="{E6B0DBA2-9348-41D5-91D0-EDA7FAF56251}" sibTransId="{582AADDE-1754-4D3F-A233-6847EBD7E7A0}"/>
    <dgm:cxn modelId="{FAA7DE80-3F9A-4D04-92AD-5452B421C11F}" srcId="{1CF7EF2B-FEFF-4EDA-ADAB-EB92D3A38D23}" destId="{C5C99041-1015-4C25-8EA5-25E9C5380338}" srcOrd="1" destOrd="0" parTransId="{188F0675-27B7-4518-A9E4-08267DF9CBD7}" sibTransId="{43DE4F4C-1E2A-415A-A671-C851EC53FBC2}"/>
    <dgm:cxn modelId="{BC3AE980-A921-4C61-83CD-8DA658BD42BD}" srcId="{5DB2BE97-D1DB-454B-A6B5-A5A4335299E5}" destId="{B925AAA3-35CF-45A8-9726-EA86DC6B769E}" srcOrd="3" destOrd="0" parTransId="{E95136C8-2347-469E-BB88-8AFE479EFFA6}" sibTransId="{FADC365B-B33E-4D72-8A19-70FF2B27ADEE}"/>
    <dgm:cxn modelId="{D57B4981-D2D6-454B-A5C7-3CA605A0C536}" srcId="{18B5F6E3-D926-433C-B31F-D9BC3B57CCC1}" destId="{1CF7EF2B-FEFF-4EDA-ADAB-EB92D3A38D23}" srcOrd="5" destOrd="0" parTransId="{D86CAD61-4386-4833-94DD-503E08C4BCE7}" sibTransId="{CEC73B32-6030-4EF3-8F08-CCFD1505A9EA}"/>
    <dgm:cxn modelId="{8FF84B81-7E4E-427E-9495-2F64A62C0C47}" srcId="{40E64D74-397F-491E-897C-7212D216F647}" destId="{CA3B5FD3-5905-46EE-A09A-F94DE2498850}" srcOrd="2" destOrd="0" parTransId="{50EA0922-083C-4C08-BEDF-8561C0334842}" sibTransId="{A4E7E709-70DE-4798-AE83-20AD74C6A233}"/>
    <dgm:cxn modelId="{F2FB388A-078F-441C-B16E-504B580DF2DB}" type="presOf" srcId="{B925AAA3-35CF-45A8-9726-EA86DC6B769E}" destId="{04A9CC6B-614E-43F8-BF50-FC50C0765D26}" srcOrd="0" destOrd="3" presId="urn:microsoft.com/office/officeart/2005/8/layout/hList1"/>
    <dgm:cxn modelId="{11B1848B-77D8-4E14-A191-3B617E9E8DA2}" srcId="{5DB2BE97-D1DB-454B-A6B5-A5A4335299E5}" destId="{47FE5E95-DA2E-44A3-9F42-F6C71DD2E120}" srcOrd="4" destOrd="0" parTransId="{3EA4F49B-518F-4940-BE85-439D618E5B23}" sibTransId="{8989AE02-2AF6-4B0B-87AC-2F411FF3C730}"/>
    <dgm:cxn modelId="{6ECF688F-74B6-4262-AF8E-7E0F3A3C9021}" type="presOf" srcId="{464414D4-4552-4237-B39A-3945FF4AA91A}" destId="{531D9DCF-1A68-47E6-999C-4F02CBBAF9C7}" srcOrd="0" destOrd="3" presId="urn:microsoft.com/office/officeart/2005/8/layout/hList1"/>
    <dgm:cxn modelId="{7082609C-57D8-4A39-A9D3-78F9A9C769BD}" srcId="{5DB2BE97-D1DB-454B-A6B5-A5A4335299E5}" destId="{B38C4AE4-98B5-458D-98D3-4484BDA93BBF}" srcOrd="2" destOrd="0" parTransId="{E04DF8C9-7A02-4047-BAA5-E4FA3990C4C7}" sibTransId="{B2C81B3F-18A5-4C23-A386-B5F95C35B7A2}"/>
    <dgm:cxn modelId="{5DDA7DAA-A128-49E5-82C4-A882BB678563}" srcId="{5DB2BE97-D1DB-454B-A6B5-A5A4335299E5}" destId="{1CC130D3-133D-4AE8-AC8A-012BA43DD692}" srcOrd="0" destOrd="0" parTransId="{CF251243-C274-43DC-ABF9-EBE71209A1C1}" sibTransId="{106B31D8-C3CA-4945-B852-BD58DE76F36C}"/>
    <dgm:cxn modelId="{5221F2AE-593B-40D8-8F9B-65621CE8D1AF}" type="presOf" srcId="{D701FEEF-68CA-4A0A-B605-C8CA9E1047A6}" destId="{26D1CA63-1ADB-45E9-B138-706E6CE7B49A}" srcOrd="0" destOrd="0" presId="urn:microsoft.com/office/officeart/2005/8/layout/hList1"/>
    <dgm:cxn modelId="{68F6F2B5-6F6B-4E0D-AA24-9B326F70F9D8}" type="presOf" srcId="{5519D095-BD13-4DA9-A6D8-2049750CDA1D}" destId="{26D1CA63-1ADB-45E9-B138-706E6CE7B49A}" srcOrd="0" destOrd="2" presId="urn:microsoft.com/office/officeart/2005/8/layout/hList1"/>
    <dgm:cxn modelId="{835F15B8-B1F5-48B4-A188-5F00F70415E1}" type="presOf" srcId="{18B5F6E3-D926-433C-B31F-D9BC3B57CCC1}" destId="{5786568C-5F19-4667-A79A-FE58E61E7B3D}" srcOrd="0" destOrd="0" presId="urn:microsoft.com/office/officeart/2005/8/layout/hList1"/>
    <dgm:cxn modelId="{4A7337BC-131A-4C5B-88DE-12B82BC39135}" type="presOf" srcId="{1CC130D3-133D-4AE8-AC8A-012BA43DD692}" destId="{04A9CC6B-614E-43F8-BF50-FC50C0765D26}" srcOrd="0" destOrd="0" presId="urn:microsoft.com/office/officeart/2005/8/layout/hList1"/>
    <dgm:cxn modelId="{B14ED4BD-F24E-4CD1-AE93-24DB627E4567}" srcId="{18B5F6E3-D926-433C-B31F-D9BC3B57CCC1}" destId="{1CB51A21-7723-4064-A9F0-41B04B96366E}" srcOrd="0" destOrd="0" parTransId="{BF5C322D-2D2C-414A-9ECB-56058B7DB1F3}" sibTransId="{16FF4B44-5385-449F-8B6E-3CC0E883B5D3}"/>
    <dgm:cxn modelId="{1D0DE3BD-9ACE-492D-A4B3-186543F7CE18}" srcId="{18B5F6E3-D926-433C-B31F-D9BC3B57CCC1}" destId="{5DB2BE97-D1DB-454B-A6B5-A5A4335299E5}" srcOrd="3" destOrd="0" parTransId="{D5AEB7D1-3318-4ED8-BDBE-C77FA7723B47}" sibTransId="{431133BA-E3B9-4C23-A332-E79268732229}"/>
    <dgm:cxn modelId="{197835BE-5183-45AD-8A45-1A167C90E276}" type="presOf" srcId="{40E64D74-397F-491E-897C-7212D216F647}" destId="{17C5160A-D0A0-4511-9335-AA9B61FE0BF4}" srcOrd="0" destOrd="0" presId="urn:microsoft.com/office/officeart/2005/8/layout/hList1"/>
    <dgm:cxn modelId="{025177C1-F534-47F1-96AB-70BAB17F0D4B}" type="presOf" srcId="{A4C8610F-5B39-4F66-8308-9A5639B436F6}" destId="{531D9DCF-1A68-47E6-999C-4F02CBBAF9C7}" srcOrd="0" destOrd="1" presId="urn:microsoft.com/office/officeart/2005/8/layout/hList1"/>
    <dgm:cxn modelId="{D4F33CC3-8A5F-43FD-92BE-AC882E116EE1}" srcId="{1CF7EF2B-FEFF-4EDA-ADAB-EB92D3A38D23}" destId="{F3F17E23-9A67-4852-A093-52AD549F4093}" srcOrd="2" destOrd="0" parTransId="{1399A70F-80A3-460E-9C13-B5DBD839DF27}" sibTransId="{05A3C6CF-245D-4DDC-A5EC-AA0A0796ACE1}"/>
    <dgm:cxn modelId="{E6D7C7C3-2E41-46A2-BD7A-5DED36C3F1CB}" srcId="{1CB51A21-7723-4064-A9F0-41B04B96366E}" destId="{5649D09A-1D57-4B15-BF4E-1F603AF0536A}" srcOrd="4" destOrd="0" parTransId="{D960A2F2-7732-465D-9202-3D8DEC8DF80D}" sibTransId="{F49E0C65-7909-401E-AE48-D55FD22B628D}"/>
    <dgm:cxn modelId="{3BB761C4-9EC5-4A58-A386-DA0B3D297A3D}" type="presOf" srcId="{1040B267-411B-46D2-8EE5-B0C16CFD1FA3}" destId="{6B6FD615-9E6E-4978-96F4-3B0519BE60CD}" srcOrd="0" destOrd="0" presId="urn:microsoft.com/office/officeart/2005/8/layout/hList1"/>
    <dgm:cxn modelId="{C5A155C7-EA91-480E-B2D4-36804AC9305E}" srcId="{17820194-6C05-4555-9128-AB5EAD1A685F}" destId="{11DC545A-AB95-4298-BD78-FF376EE50A81}" srcOrd="3" destOrd="0" parTransId="{1A8F10DD-0409-4E52-A535-3EAD81D82295}" sibTransId="{396BDF5F-3343-40D0-B469-EDD18FC29785}"/>
    <dgm:cxn modelId="{A08EE8D3-2D1B-46F7-83D5-87F51DF35C41}" type="presOf" srcId="{1CF7EF2B-FEFF-4EDA-ADAB-EB92D3A38D23}" destId="{83E8F27B-FA2E-47CB-988E-66FC9345EF75}" srcOrd="0" destOrd="0" presId="urn:microsoft.com/office/officeart/2005/8/layout/hList1"/>
    <dgm:cxn modelId="{3117E8D5-8F7F-4FEB-B26D-FCF2791413B9}" type="presOf" srcId="{B38C4AE4-98B5-458D-98D3-4484BDA93BBF}" destId="{04A9CC6B-614E-43F8-BF50-FC50C0765D26}" srcOrd="0" destOrd="2" presId="urn:microsoft.com/office/officeart/2005/8/layout/hList1"/>
    <dgm:cxn modelId="{981DB9D7-5D22-414D-8699-B4D9E6381B55}" type="presOf" srcId="{35F420B0-021B-42D9-987F-04496E842E9A}" destId="{A6B4B408-98B9-435C-830C-FD9C26D930FC}" srcOrd="0" destOrd="1" presId="urn:microsoft.com/office/officeart/2005/8/layout/hList1"/>
    <dgm:cxn modelId="{26066FD8-F31B-4825-925A-B9C5BD17E95A}" type="presOf" srcId="{17820194-6C05-4555-9128-AB5EAD1A685F}" destId="{D78749D8-D9B1-419E-A529-D850090BE7B3}" srcOrd="0" destOrd="0" presId="urn:microsoft.com/office/officeart/2005/8/layout/hList1"/>
    <dgm:cxn modelId="{F9FE46DC-F463-4CE0-8ACC-BF090C5BB7E8}" type="presOf" srcId="{197BA098-EE10-4329-B885-3FCCB348BBF7}" destId="{04A9CC6B-614E-43F8-BF50-FC50C0765D26}" srcOrd="0" destOrd="5" presId="urn:microsoft.com/office/officeart/2005/8/layout/hList1"/>
    <dgm:cxn modelId="{474321DF-698D-474C-A640-7084F84E514A}" type="presOf" srcId="{16BC2FCD-81EC-48F1-B68B-6A8C97EE902B}" destId="{531D9DCF-1A68-47E6-999C-4F02CBBAF9C7}" srcOrd="0" destOrd="0" presId="urn:microsoft.com/office/officeart/2005/8/layout/hList1"/>
    <dgm:cxn modelId="{257899E1-A217-4439-A1D0-2E6A665E4C61}" type="presOf" srcId="{42035A66-0FE7-4C59-84A3-C9E74F8A2E75}" destId="{A6B4B408-98B9-435C-830C-FD9C26D930FC}" srcOrd="0" destOrd="4" presId="urn:microsoft.com/office/officeart/2005/8/layout/hList1"/>
    <dgm:cxn modelId="{31E645EF-063C-4A52-8AF2-3C03D4F28555}" srcId="{18B5F6E3-D926-433C-B31F-D9BC3B57CCC1}" destId="{1040B267-411B-46D2-8EE5-B0C16CFD1FA3}" srcOrd="4" destOrd="0" parTransId="{E1B285FB-D991-4865-871E-E34661FD5A0F}" sibTransId="{796DE867-7333-468A-A5E7-31C7457ACF37}"/>
    <dgm:cxn modelId="{09F562F1-423E-4F32-B901-73BB9E1E40A5}" type="presOf" srcId="{D4516B86-FED4-4257-9E2D-F44113B5264D}" destId="{26D1CA63-1ADB-45E9-B138-706E6CE7B49A}" srcOrd="0" destOrd="1" presId="urn:microsoft.com/office/officeart/2005/8/layout/hList1"/>
    <dgm:cxn modelId="{700C84F5-1469-4AED-BD3E-A7618C23DC87}" type="presOf" srcId="{F3F17E23-9A67-4852-A093-52AD549F4093}" destId="{2BAECC31-6CD3-4668-9188-E83102C9E9F4}" srcOrd="0" destOrd="2" presId="urn:microsoft.com/office/officeart/2005/8/layout/hList1"/>
    <dgm:cxn modelId="{324071F8-E11D-45EB-B90F-3B93F5E23F49}" srcId="{17820194-6C05-4555-9128-AB5EAD1A685F}" destId="{D701FEEF-68CA-4A0A-B605-C8CA9E1047A6}" srcOrd="0" destOrd="0" parTransId="{4848E0AD-4CBD-4EF3-8781-41CF698AF3BB}" sibTransId="{D6085DA2-8054-4719-B8F8-A9D9A290A10C}"/>
    <dgm:cxn modelId="{03DDB4FA-FCEE-4E12-89B5-F49046F42271}" srcId="{18B5F6E3-D926-433C-B31F-D9BC3B57CCC1}" destId="{40E64D74-397F-491E-897C-7212D216F647}" srcOrd="1" destOrd="0" parTransId="{0AB32AFA-7CA6-4FB0-B6B9-0BED86C01105}" sibTransId="{4F75763C-6A05-48D9-97A7-F2E652654F14}"/>
    <dgm:cxn modelId="{8FE763FB-9D76-4885-A2D0-91B42DB1FB1F}" type="presParOf" srcId="{5786568C-5F19-4667-A79A-FE58E61E7B3D}" destId="{E9E2D837-7DCF-4B26-A990-76A68B5B6605}" srcOrd="0" destOrd="0" presId="urn:microsoft.com/office/officeart/2005/8/layout/hList1"/>
    <dgm:cxn modelId="{6B22937D-6CE2-4980-B720-2B8FB5A2FF25}" type="presParOf" srcId="{E9E2D837-7DCF-4B26-A990-76A68B5B6605}" destId="{A5B8B003-8BDC-4446-B0FC-EE31EC42717F}" srcOrd="0" destOrd="0" presId="urn:microsoft.com/office/officeart/2005/8/layout/hList1"/>
    <dgm:cxn modelId="{C982CDE9-0C01-4DFA-98AF-5EA675129040}" type="presParOf" srcId="{E9E2D837-7DCF-4B26-A990-76A68B5B6605}" destId="{531D9DCF-1A68-47E6-999C-4F02CBBAF9C7}" srcOrd="1" destOrd="0" presId="urn:microsoft.com/office/officeart/2005/8/layout/hList1"/>
    <dgm:cxn modelId="{E3906CDB-879D-47D9-B226-4F33EB9F18A8}" type="presParOf" srcId="{5786568C-5F19-4667-A79A-FE58E61E7B3D}" destId="{90E3AD6A-A4C9-40F3-858E-AA7CBCB72B21}" srcOrd="1" destOrd="0" presId="urn:microsoft.com/office/officeart/2005/8/layout/hList1"/>
    <dgm:cxn modelId="{3A43B187-CD7D-4AA1-96D3-6C6A9BE44BFB}" type="presParOf" srcId="{5786568C-5F19-4667-A79A-FE58E61E7B3D}" destId="{0DDD4815-B435-404C-A8FB-16607D999DB8}" srcOrd="2" destOrd="0" presId="urn:microsoft.com/office/officeart/2005/8/layout/hList1"/>
    <dgm:cxn modelId="{94EF4844-CAC0-4BAA-BB98-59A802C6AE3E}" type="presParOf" srcId="{0DDD4815-B435-404C-A8FB-16607D999DB8}" destId="{17C5160A-D0A0-4511-9335-AA9B61FE0BF4}" srcOrd="0" destOrd="0" presId="urn:microsoft.com/office/officeart/2005/8/layout/hList1"/>
    <dgm:cxn modelId="{37AC79B1-48A7-4716-B986-A32AE6C730EC}" type="presParOf" srcId="{0DDD4815-B435-404C-A8FB-16607D999DB8}" destId="{A6B4B408-98B9-435C-830C-FD9C26D930FC}" srcOrd="1" destOrd="0" presId="urn:microsoft.com/office/officeart/2005/8/layout/hList1"/>
    <dgm:cxn modelId="{A3C93A6C-73E2-48D3-A3E7-BDC71029F77D}" type="presParOf" srcId="{5786568C-5F19-4667-A79A-FE58E61E7B3D}" destId="{0BC1DC7D-86B5-42E4-B1AF-E313B4819DB6}" srcOrd="3" destOrd="0" presId="urn:microsoft.com/office/officeart/2005/8/layout/hList1"/>
    <dgm:cxn modelId="{AD4997B2-42C6-457F-A2D3-B74BD85F9ECC}" type="presParOf" srcId="{5786568C-5F19-4667-A79A-FE58E61E7B3D}" destId="{6B022A89-685A-4506-96B3-D3B92733C5C4}" srcOrd="4" destOrd="0" presId="urn:microsoft.com/office/officeart/2005/8/layout/hList1"/>
    <dgm:cxn modelId="{4058FDF9-F076-4C19-B817-7B515C9643E0}" type="presParOf" srcId="{6B022A89-685A-4506-96B3-D3B92733C5C4}" destId="{D78749D8-D9B1-419E-A529-D850090BE7B3}" srcOrd="0" destOrd="0" presId="urn:microsoft.com/office/officeart/2005/8/layout/hList1"/>
    <dgm:cxn modelId="{6E32EF6F-1D8D-4078-AA49-0BEE1017633D}" type="presParOf" srcId="{6B022A89-685A-4506-96B3-D3B92733C5C4}" destId="{26D1CA63-1ADB-45E9-B138-706E6CE7B49A}" srcOrd="1" destOrd="0" presId="urn:microsoft.com/office/officeart/2005/8/layout/hList1"/>
    <dgm:cxn modelId="{AF4B018D-2919-4B3E-BDCE-5FC7E19BA5CE}" type="presParOf" srcId="{5786568C-5F19-4667-A79A-FE58E61E7B3D}" destId="{5A723E78-89F9-489F-9B39-7B68BE91BD72}" srcOrd="5" destOrd="0" presId="urn:microsoft.com/office/officeart/2005/8/layout/hList1"/>
    <dgm:cxn modelId="{2DF2CAFB-DA24-448C-82BE-6D13274AB7AE}" type="presParOf" srcId="{5786568C-5F19-4667-A79A-FE58E61E7B3D}" destId="{565D1787-A68E-4B2B-8881-4D85166EA92B}" srcOrd="6" destOrd="0" presId="urn:microsoft.com/office/officeart/2005/8/layout/hList1"/>
    <dgm:cxn modelId="{3C9A8BCD-D6BA-4DFD-88D7-8419A49FA1E0}" type="presParOf" srcId="{565D1787-A68E-4B2B-8881-4D85166EA92B}" destId="{A497D1DB-3D61-4535-BA68-1A2D179ACC13}" srcOrd="0" destOrd="0" presId="urn:microsoft.com/office/officeart/2005/8/layout/hList1"/>
    <dgm:cxn modelId="{39C5CF51-80C0-4FC3-8A5D-AAFC0142304D}" type="presParOf" srcId="{565D1787-A68E-4B2B-8881-4D85166EA92B}" destId="{04A9CC6B-614E-43F8-BF50-FC50C0765D26}" srcOrd="1" destOrd="0" presId="urn:microsoft.com/office/officeart/2005/8/layout/hList1"/>
    <dgm:cxn modelId="{CD135CAE-3FF9-48CF-B013-8FF2D4447A8C}" type="presParOf" srcId="{5786568C-5F19-4667-A79A-FE58E61E7B3D}" destId="{C5A9E994-167A-4F01-8991-C05743C5677F}" srcOrd="7" destOrd="0" presId="urn:microsoft.com/office/officeart/2005/8/layout/hList1"/>
    <dgm:cxn modelId="{10EFFBB8-C52C-4A81-9ED5-A6B5A518537B}" type="presParOf" srcId="{5786568C-5F19-4667-A79A-FE58E61E7B3D}" destId="{BE3CF248-A1BA-4E19-BF3C-6B5C31DE7FA4}" srcOrd="8" destOrd="0" presId="urn:microsoft.com/office/officeart/2005/8/layout/hList1"/>
    <dgm:cxn modelId="{6E6B479C-9ED0-4916-A452-17278A185CF2}" type="presParOf" srcId="{BE3CF248-A1BA-4E19-BF3C-6B5C31DE7FA4}" destId="{6B6FD615-9E6E-4978-96F4-3B0519BE60CD}" srcOrd="0" destOrd="0" presId="urn:microsoft.com/office/officeart/2005/8/layout/hList1"/>
    <dgm:cxn modelId="{8D92FCAC-3616-42C5-99BF-63B55BC776C8}" type="presParOf" srcId="{BE3CF248-A1BA-4E19-BF3C-6B5C31DE7FA4}" destId="{54D9AB2C-6492-4E90-83AB-0FFEEE5601D8}" srcOrd="1" destOrd="0" presId="urn:microsoft.com/office/officeart/2005/8/layout/hList1"/>
    <dgm:cxn modelId="{30690B17-E7B5-4B65-BD84-FE751C90207E}" type="presParOf" srcId="{5786568C-5F19-4667-A79A-FE58E61E7B3D}" destId="{B5D9D848-7B32-413C-BC8D-6A659A1D1B70}" srcOrd="9" destOrd="0" presId="urn:microsoft.com/office/officeart/2005/8/layout/hList1"/>
    <dgm:cxn modelId="{BC881ADA-D28C-4011-A94A-AFE2147CE4C5}" type="presParOf" srcId="{5786568C-5F19-4667-A79A-FE58E61E7B3D}" destId="{57FA56DB-CBC7-4579-8F3E-8672F3EF25B2}" srcOrd="10" destOrd="0" presId="urn:microsoft.com/office/officeart/2005/8/layout/hList1"/>
    <dgm:cxn modelId="{9C2EB15E-6B81-4BCF-856C-EA82610BAE73}" type="presParOf" srcId="{57FA56DB-CBC7-4579-8F3E-8672F3EF25B2}" destId="{83E8F27B-FA2E-47CB-988E-66FC9345EF75}" srcOrd="0" destOrd="0" presId="urn:microsoft.com/office/officeart/2005/8/layout/hList1"/>
    <dgm:cxn modelId="{F67110B2-91AF-4013-81CC-634258D2CF2C}" type="presParOf" srcId="{57FA56DB-CBC7-4579-8F3E-8672F3EF25B2}" destId="{2BAECC31-6CD3-4668-9188-E83102C9E9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F16193-3962-447F-B7FF-9CBAFEE8D3A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G"/>
        </a:p>
      </dgm:t>
    </dgm:pt>
    <dgm:pt modelId="{F3A9C3FD-2963-43D3-BE94-25C3255EACE1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400" dirty="0">
              <a:solidFill>
                <a:schemeClr val="tx1"/>
              </a:solidFill>
            </a:rPr>
            <a:t>Community Buy-in</a:t>
          </a:r>
          <a:endParaRPr lang="en-NG" sz="1400" dirty="0">
            <a:solidFill>
              <a:schemeClr val="tx1"/>
            </a:solidFill>
          </a:endParaRPr>
        </a:p>
      </dgm:t>
    </dgm:pt>
    <dgm:pt modelId="{B0DAC9DB-145C-475D-8855-892C367C21B6}" type="parTrans" cxnId="{6B985C39-5F55-41AF-8536-3B5C9F2A6CF1}">
      <dgm:prSet/>
      <dgm:spPr/>
      <dgm:t>
        <a:bodyPr/>
        <a:lstStyle/>
        <a:p>
          <a:endParaRPr lang="en-NG"/>
        </a:p>
      </dgm:t>
    </dgm:pt>
    <dgm:pt modelId="{C19E3C10-7EA4-4EC7-9B26-62EC37526AF5}" type="sibTrans" cxnId="{6B985C39-5F55-41AF-8536-3B5C9F2A6CF1}">
      <dgm:prSet/>
      <dgm:spPr/>
      <dgm:t>
        <a:bodyPr/>
        <a:lstStyle/>
        <a:p>
          <a:endParaRPr lang="en-NG"/>
        </a:p>
      </dgm:t>
    </dgm:pt>
    <dgm:pt modelId="{1D9819E1-E043-41E3-844E-DEDB612DDF9E}">
      <dgm:prSet phldrT="[Text]" custT="1"/>
      <dgm:spPr/>
      <dgm:t>
        <a:bodyPr/>
        <a:lstStyle/>
        <a:p>
          <a:r>
            <a:rPr lang="en-GB" sz="1600" dirty="0"/>
            <a:t>Political Buy-in</a:t>
          </a:r>
          <a:endParaRPr lang="en-NG" sz="1600" dirty="0"/>
        </a:p>
      </dgm:t>
    </dgm:pt>
    <dgm:pt modelId="{DF89661C-4821-45C7-9ED0-7841E82B56B7}" type="parTrans" cxnId="{A6585EE4-55E8-4E69-B7D0-63A4F98D8BB0}">
      <dgm:prSet/>
      <dgm:spPr/>
      <dgm:t>
        <a:bodyPr/>
        <a:lstStyle/>
        <a:p>
          <a:endParaRPr lang="en-NG"/>
        </a:p>
      </dgm:t>
    </dgm:pt>
    <dgm:pt modelId="{E046DAA2-E6DC-4638-9A18-7FC7CB56E522}" type="sibTrans" cxnId="{A6585EE4-55E8-4E69-B7D0-63A4F98D8BB0}">
      <dgm:prSet/>
      <dgm:spPr/>
      <dgm:t>
        <a:bodyPr/>
        <a:lstStyle/>
        <a:p>
          <a:endParaRPr lang="en-NG"/>
        </a:p>
      </dgm:t>
    </dgm:pt>
    <dgm:pt modelId="{286C1C81-E28E-4623-B47C-C4AD9ABD368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1800" dirty="0">
              <a:solidFill>
                <a:schemeClr val="tx1"/>
              </a:solidFill>
            </a:rPr>
            <a:t>Quality of service</a:t>
          </a:r>
          <a:endParaRPr lang="en-NG" sz="1800" dirty="0">
            <a:solidFill>
              <a:schemeClr val="tx1"/>
            </a:solidFill>
          </a:endParaRPr>
        </a:p>
      </dgm:t>
    </dgm:pt>
    <dgm:pt modelId="{97A1A821-6B2F-44A6-A2E7-85A3F3472D34}" type="parTrans" cxnId="{4AE47F37-0126-4013-ADE3-530E60721F52}">
      <dgm:prSet/>
      <dgm:spPr/>
      <dgm:t>
        <a:bodyPr/>
        <a:lstStyle/>
        <a:p>
          <a:endParaRPr lang="en-NG"/>
        </a:p>
      </dgm:t>
    </dgm:pt>
    <dgm:pt modelId="{27B18BD1-29C7-4209-8553-A7B6F5E25C14}" type="sibTrans" cxnId="{4AE47F37-0126-4013-ADE3-530E60721F52}">
      <dgm:prSet/>
      <dgm:spPr/>
      <dgm:t>
        <a:bodyPr/>
        <a:lstStyle/>
        <a:p>
          <a:endParaRPr lang="en-NG"/>
        </a:p>
      </dgm:t>
    </dgm:pt>
    <dgm:pt modelId="{C23A9AA1-8C34-4147-AAD9-2623C326EFFD}">
      <dgm:prSet phldrT="[Text]"/>
      <dgm:spPr/>
      <dgm:t>
        <a:bodyPr/>
        <a:lstStyle/>
        <a:p>
          <a:r>
            <a:rPr lang="en-GB" dirty="0"/>
            <a:t>Successful T4S</a:t>
          </a:r>
          <a:endParaRPr lang="en-NG" dirty="0"/>
        </a:p>
      </dgm:t>
    </dgm:pt>
    <dgm:pt modelId="{2ACA5140-7767-4D5C-8DFB-F741C3EFBD1A}" type="parTrans" cxnId="{CFAD8283-6722-450C-8AAF-E6F194AF84ED}">
      <dgm:prSet/>
      <dgm:spPr/>
      <dgm:t>
        <a:bodyPr/>
        <a:lstStyle/>
        <a:p>
          <a:endParaRPr lang="en-NG"/>
        </a:p>
      </dgm:t>
    </dgm:pt>
    <dgm:pt modelId="{3C144FB0-0DE5-4A8F-91A4-AF8C3ABB05E0}" type="sibTrans" cxnId="{CFAD8283-6722-450C-8AAF-E6F194AF84ED}">
      <dgm:prSet/>
      <dgm:spPr/>
      <dgm:t>
        <a:bodyPr/>
        <a:lstStyle/>
        <a:p>
          <a:endParaRPr lang="en-NG"/>
        </a:p>
      </dgm:t>
    </dgm:pt>
    <dgm:pt modelId="{27B5FA3B-463B-41C7-BBEF-5CD2025DE68B}" type="pres">
      <dgm:prSet presAssocID="{BEF16193-3962-447F-B7FF-9CBAFEE8D3A9}" presName="Name0" presStyleCnt="0">
        <dgm:presLayoutVars>
          <dgm:chMax val="4"/>
          <dgm:resizeHandles val="exact"/>
        </dgm:presLayoutVars>
      </dgm:prSet>
      <dgm:spPr/>
    </dgm:pt>
    <dgm:pt modelId="{FE9D68E8-E79F-423D-8BEE-E160CC93620C}" type="pres">
      <dgm:prSet presAssocID="{BEF16193-3962-447F-B7FF-9CBAFEE8D3A9}" presName="ellipse" presStyleLbl="trBgShp" presStyleIdx="0" presStyleCnt="1"/>
      <dgm:spPr/>
    </dgm:pt>
    <dgm:pt modelId="{3A51FAFD-61CF-426B-8854-E72681F9CC20}" type="pres">
      <dgm:prSet presAssocID="{BEF16193-3962-447F-B7FF-9CBAFEE8D3A9}" presName="arrow1" presStyleLbl="fgShp" presStyleIdx="0" presStyleCnt="1"/>
      <dgm:spPr/>
    </dgm:pt>
    <dgm:pt modelId="{79A705DA-5A1B-4AB2-8A7A-00616CAA961F}" type="pres">
      <dgm:prSet presAssocID="{BEF16193-3962-447F-B7FF-9CBAFEE8D3A9}" presName="rectangle" presStyleLbl="revTx" presStyleIdx="0" presStyleCnt="1">
        <dgm:presLayoutVars>
          <dgm:bulletEnabled val="1"/>
        </dgm:presLayoutVars>
      </dgm:prSet>
      <dgm:spPr/>
    </dgm:pt>
    <dgm:pt modelId="{64AF6914-A2F0-4786-9519-9319D7D5F3FF}" type="pres">
      <dgm:prSet presAssocID="{1D9819E1-E043-41E3-844E-DEDB612DDF9E}" presName="item1" presStyleLbl="node1" presStyleIdx="0" presStyleCnt="3">
        <dgm:presLayoutVars>
          <dgm:bulletEnabled val="1"/>
        </dgm:presLayoutVars>
      </dgm:prSet>
      <dgm:spPr/>
    </dgm:pt>
    <dgm:pt modelId="{C7B00CEA-A77A-4ABF-8D98-0122717DFCF6}" type="pres">
      <dgm:prSet presAssocID="{286C1C81-E28E-4623-B47C-C4AD9ABD368F}" presName="item2" presStyleLbl="node1" presStyleIdx="1" presStyleCnt="3">
        <dgm:presLayoutVars>
          <dgm:bulletEnabled val="1"/>
        </dgm:presLayoutVars>
      </dgm:prSet>
      <dgm:spPr/>
    </dgm:pt>
    <dgm:pt modelId="{1F0ED352-16B7-4CD7-BDD1-31A00148203A}" type="pres">
      <dgm:prSet presAssocID="{C23A9AA1-8C34-4147-AAD9-2623C326EFFD}" presName="item3" presStyleLbl="node1" presStyleIdx="2" presStyleCnt="3">
        <dgm:presLayoutVars>
          <dgm:bulletEnabled val="1"/>
        </dgm:presLayoutVars>
      </dgm:prSet>
      <dgm:spPr/>
    </dgm:pt>
    <dgm:pt modelId="{C4BF9D62-3608-4B60-8DD2-FB987BA314CB}" type="pres">
      <dgm:prSet presAssocID="{BEF16193-3962-447F-B7FF-9CBAFEE8D3A9}" presName="funnel" presStyleLbl="trAlignAcc1" presStyleIdx="0" presStyleCnt="1" custLinFactNeighborY="-37001"/>
      <dgm:spPr/>
    </dgm:pt>
  </dgm:ptLst>
  <dgm:cxnLst>
    <dgm:cxn modelId="{4AE47F37-0126-4013-ADE3-530E60721F52}" srcId="{BEF16193-3962-447F-B7FF-9CBAFEE8D3A9}" destId="{286C1C81-E28E-4623-B47C-C4AD9ABD368F}" srcOrd="2" destOrd="0" parTransId="{97A1A821-6B2F-44A6-A2E7-85A3F3472D34}" sibTransId="{27B18BD1-29C7-4209-8553-A7B6F5E25C14}"/>
    <dgm:cxn modelId="{6B985C39-5F55-41AF-8536-3B5C9F2A6CF1}" srcId="{BEF16193-3962-447F-B7FF-9CBAFEE8D3A9}" destId="{F3A9C3FD-2963-43D3-BE94-25C3255EACE1}" srcOrd="0" destOrd="0" parTransId="{B0DAC9DB-145C-475D-8855-892C367C21B6}" sibTransId="{C19E3C10-7EA4-4EC7-9B26-62EC37526AF5}"/>
    <dgm:cxn modelId="{FF7EBA54-1385-4C98-B04C-ABD3C8C43353}" type="presOf" srcId="{F3A9C3FD-2963-43D3-BE94-25C3255EACE1}" destId="{1F0ED352-16B7-4CD7-BDD1-31A00148203A}" srcOrd="0" destOrd="0" presId="urn:microsoft.com/office/officeart/2005/8/layout/funnel1"/>
    <dgm:cxn modelId="{7EEB237B-8909-4617-974F-B965112B6504}" type="presOf" srcId="{C23A9AA1-8C34-4147-AAD9-2623C326EFFD}" destId="{79A705DA-5A1B-4AB2-8A7A-00616CAA961F}" srcOrd="0" destOrd="0" presId="urn:microsoft.com/office/officeart/2005/8/layout/funnel1"/>
    <dgm:cxn modelId="{CFAD8283-6722-450C-8AAF-E6F194AF84ED}" srcId="{BEF16193-3962-447F-B7FF-9CBAFEE8D3A9}" destId="{C23A9AA1-8C34-4147-AAD9-2623C326EFFD}" srcOrd="3" destOrd="0" parTransId="{2ACA5140-7767-4D5C-8DFB-F741C3EFBD1A}" sibTransId="{3C144FB0-0DE5-4A8F-91A4-AF8C3ABB05E0}"/>
    <dgm:cxn modelId="{CFF39E9F-E5A7-480D-B65E-0A74CCDE4B86}" type="presOf" srcId="{286C1C81-E28E-4623-B47C-C4AD9ABD368F}" destId="{64AF6914-A2F0-4786-9519-9319D7D5F3FF}" srcOrd="0" destOrd="0" presId="urn:microsoft.com/office/officeart/2005/8/layout/funnel1"/>
    <dgm:cxn modelId="{C62522B2-65FB-4366-BA3E-20062EAA8F38}" type="presOf" srcId="{1D9819E1-E043-41E3-844E-DEDB612DDF9E}" destId="{C7B00CEA-A77A-4ABF-8D98-0122717DFCF6}" srcOrd="0" destOrd="0" presId="urn:microsoft.com/office/officeart/2005/8/layout/funnel1"/>
    <dgm:cxn modelId="{4C7597C5-26DC-4B7E-B3F0-15A25D57F0C0}" type="presOf" srcId="{BEF16193-3962-447F-B7FF-9CBAFEE8D3A9}" destId="{27B5FA3B-463B-41C7-BBEF-5CD2025DE68B}" srcOrd="0" destOrd="0" presId="urn:microsoft.com/office/officeart/2005/8/layout/funnel1"/>
    <dgm:cxn modelId="{A6585EE4-55E8-4E69-B7D0-63A4F98D8BB0}" srcId="{BEF16193-3962-447F-B7FF-9CBAFEE8D3A9}" destId="{1D9819E1-E043-41E3-844E-DEDB612DDF9E}" srcOrd="1" destOrd="0" parTransId="{DF89661C-4821-45C7-9ED0-7841E82B56B7}" sibTransId="{E046DAA2-E6DC-4638-9A18-7FC7CB56E522}"/>
    <dgm:cxn modelId="{092E1748-4CEA-4908-AC81-DB8279A43C5D}" type="presParOf" srcId="{27B5FA3B-463B-41C7-BBEF-5CD2025DE68B}" destId="{FE9D68E8-E79F-423D-8BEE-E160CC93620C}" srcOrd="0" destOrd="0" presId="urn:microsoft.com/office/officeart/2005/8/layout/funnel1"/>
    <dgm:cxn modelId="{BF222EFF-4593-4009-AA1A-63B822832820}" type="presParOf" srcId="{27B5FA3B-463B-41C7-BBEF-5CD2025DE68B}" destId="{3A51FAFD-61CF-426B-8854-E72681F9CC20}" srcOrd="1" destOrd="0" presId="urn:microsoft.com/office/officeart/2005/8/layout/funnel1"/>
    <dgm:cxn modelId="{3403281C-32FD-4B54-9391-CA12D6809A40}" type="presParOf" srcId="{27B5FA3B-463B-41C7-BBEF-5CD2025DE68B}" destId="{79A705DA-5A1B-4AB2-8A7A-00616CAA961F}" srcOrd="2" destOrd="0" presId="urn:microsoft.com/office/officeart/2005/8/layout/funnel1"/>
    <dgm:cxn modelId="{B9285318-0764-4359-9020-D4A128442129}" type="presParOf" srcId="{27B5FA3B-463B-41C7-BBEF-5CD2025DE68B}" destId="{64AF6914-A2F0-4786-9519-9319D7D5F3FF}" srcOrd="3" destOrd="0" presId="urn:microsoft.com/office/officeart/2005/8/layout/funnel1"/>
    <dgm:cxn modelId="{FD639283-3A4D-408A-BF43-59FEF5146B01}" type="presParOf" srcId="{27B5FA3B-463B-41C7-BBEF-5CD2025DE68B}" destId="{C7B00CEA-A77A-4ABF-8D98-0122717DFCF6}" srcOrd="4" destOrd="0" presId="urn:microsoft.com/office/officeart/2005/8/layout/funnel1"/>
    <dgm:cxn modelId="{AEF4079B-D011-41E0-97B4-77A89110C664}" type="presParOf" srcId="{27B5FA3B-463B-41C7-BBEF-5CD2025DE68B}" destId="{1F0ED352-16B7-4CD7-BDD1-31A00148203A}" srcOrd="5" destOrd="0" presId="urn:microsoft.com/office/officeart/2005/8/layout/funnel1"/>
    <dgm:cxn modelId="{19A2A647-E046-4467-BB11-F0A73850BE0A}" type="presParOf" srcId="{27B5FA3B-463B-41C7-BBEF-5CD2025DE68B}" destId="{C4BF9D62-3608-4B60-8DD2-FB987BA314C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01127-8CDC-4914-AF74-7CD41394E1EA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G"/>
        </a:p>
      </dgm:t>
    </dgm:pt>
    <dgm:pt modelId="{5060DB22-05CD-4E7C-8B3E-D142F3BC5558}">
      <dgm:prSet custT="1"/>
      <dgm:spPr>
        <a:noFill/>
      </dgm:spPr>
      <dgm:t>
        <a:bodyPr/>
        <a:lstStyle/>
        <a:p>
          <a:pPr algn="l"/>
          <a:r>
            <a:rPr lang="en-GB" sz="2000" b="1" dirty="0"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solidFill>
                <a:schemeClr val="tx1"/>
              </a:solidFill>
            </a:rPr>
            <a:t>Increases Internally Generated Revenue</a:t>
          </a:r>
          <a:endParaRPr lang="en-NG" sz="2000" b="1" dirty="0"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solidFill>
              <a:schemeClr val="tx1"/>
            </a:solidFill>
          </a:endParaRPr>
        </a:p>
      </dgm:t>
    </dgm:pt>
    <dgm:pt modelId="{70B82C36-3574-4000-98AB-CC05901DADD3}" type="parTrans" cxnId="{4F64161E-49F6-4181-A1EE-393338593F4F}">
      <dgm:prSet/>
      <dgm:spPr/>
      <dgm:t>
        <a:bodyPr/>
        <a:lstStyle/>
        <a:p>
          <a:endParaRPr lang="en-NG"/>
        </a:p>
      </dgm:t>
    </dgm:pt>
    <dgm:pt modelId="{1E574182-0A18-48F5-A27F-C0B9E1AF59BB}" type="sibTrans" cxnId="{4F64161E-49F6-4181-A1EE-393338593F4F}">
      <dgm:prSet/>
      <dgm:spPr/>
      <dgm:t>
        <a:bodyPr/>
        <a:lstStyle/>
        <a:p>
          <a:endParaRPr lang="en-NG"/>
        </a:p>
      </dgm:t>
    </dgm:pt>
    <dgm:pt modelId="{9A630C53-A919-4BB0-B7AA-770B288C6B6B}">
      <dgm:prSet custT="1"/>
      <dgm:spPr>
        <a:noFill/>
      </dgm:spPr>
      <dgm:t>
        <a:bodyPr/>
        <a:lstStyle/>
        <a:p>
          <a:pPr algn="l"/>
          <a:r>
            <a:rPr lang="en-GB" sz="2400" b="1" dirty="0"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solidFill>
                <a:schemeClr val="tx1"/>
              </a:solidFill>
            </a:rPr>
            <a:t>Increases the funding basket for SSHIS</a:t>
          </a:r>
          <a:endParaRPr lang="en-NG" sz="2400" b="1" dirty="0"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solidFill>
              <a:schemeClr val="tx1"/>
            </a:solidFill>
          </a:endParaRPr>
        </a:p>
      </dgm:t>
    </dgm:pt>
    <dgm:pt modelId="{FAECC077-15F1-42D7-818D-62D75A09575F}" type="parTrans" cxnId="{0BF46064-1126-43C8-BC3A-74D32D396034}">
      <dgm:prSet/>
      <dgm:spPr/>
      <dgm:t>
        <a:bodyPr/>
        <a:lstStyle/>
        <a:p>
          <a:endParaRPr lang="en-NG"/>
        </a:p>
      </dgm:t>
    </dgm:pt>
    <dgm:pt modelId="{A1913CBF-E02D-466B-8712-A21325F705A6}" type="sibTrans" cxnId="{0BF46064-1126-43C8-BC3A-74D32D396034}">
      <dgm:prSet/>
      <dgm:spPr/>
      <dgm:t>
        <a:bodyPr/>
        <a:lstStyle/>
        <a:p>
          <a:endParaRPr lang="en-NG"/>
        </a:p>
      </dgm:t>
    </dgm:pt>
    <dgm:pt modelId="{64494AFB-A963-4D8B-A47A-2A6FF31929C3}">
      <dgm:prSet custT="1"/>
      <dgm:spPr>
        <a:noFill/>
      </dgm:spPr>
      <dgm:t>
        <a:bodyPr/>
        <a:lstStyle/>
        <a:p>
          <a:pPr algn="l"/>
          <a:r>
            <a:rPr lang="en-GB" sz="2400" b="1" dirty="0"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solidFill>
                <a:schemeClr val="tx1"/>
              </a:solidFill>
            </a:rPr>
            <a:t>Improves tax morale</a:t>
          </a:r>
          <a:endParaRPr lang="en-NG" sz="2400" b="1" dirty="0"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solidFill>
              <a:schemeClr val="tx1"/>
            </a:solidFill>
          </a:endParaRPr>
        </a:p>
      </dgm:t>
    </dgm:pt>
    <dgm:pt modelId="{8B5F8EF0-79E9-4CCF-828D-7C0E9A47760E}" type="sibTrans" cxnId="{E6E5671A-48CE-4805-8780-9816C51A3C3F}">
      <dgm:prSet/>
      <dgm:spPr/>
      <dgm:t>
        <a:bodyPr/>
        <a:lstStyle/>
        <a:p>
          <a:endParaRPr lang="en-NG"/>
        </a:p>
      </dgm:t>
    </dgm:pt>
    <dgm:pt modelId="{64D42419-55DF-4523-B5CE-46725B67141D}" type="parTrans" cxnId="{E6E5671A-48CE-4805-8780-9816C51A3C3F}">
      <dgm:prSet/>
      <dgm:spPr/>
      <dgm:t>
        <a:bodyPr/>
        <a:lstStyle/>
        <a:p>
          <a:endParaRPr lang="en-NG"/>
        </a:p>
      </dgm:t>
    </dgm:pt>
    <dgm:pt modelId="{EBCEB9B6-7900-4AD2-BB7E-FCBA3DB7FBA8}">
      <dgm:prSet custT="1"/>
      <dgm:spPr>
        <a:noFill/>
      </dgm:spPr>
      <dgm:t>
        <a:bodyPr/>
        <a:lstStyle/>
        <a:p>
          <a:pPr algn="l"/>
          <a:r>
            <a:rPr lang="en-GB" sz="2400" dirty="0">
              <a:solidFill>
                <a:schemeClr val="tx1"/>
              </a:solidFill>
            </a:rPr>
            <a:t>Accelerates progress towards SDG3</a:t>
          </a:r>
          <a:endParaRPr lang="en-NG" sz="2400" dirty="0">
            <a:solidFill>
              <a:schemeClr val="tx1"/>
            </a:solidFill>
          </a:endParaRPr>
        </a:p>
      </dgm:t>
    </dgm:pt>
    <dgm:pt modelId="{B962CA1E-DEA6-45C8-BB7A-08A6442D822C}" type="parTrans" cxnId="{E7A9D2E9-931E-43D0-A4B1-FB152588479B}">
      <dgm:prSet/>
      <dgm:spPr/>
      <dgm:t>
        <a:bodyPr/>
        <a:lstStyle/>
        <a:p>
          <a:endParaRPr lang="en-NG"/>
        </a:p>
      </dgm:t>
    </dgm:pt>
    <dgm:pt modelId="{FBB67F36-8AAE-4147-87C6-2E09F92A709F}" type="sibTrans" cxnId="{E7A9D2E9-931E-43D0-A4B1-FB152588479B}">
      <dgm:prSet/>
      <dgm:spPr/>
      <dgm:t>
        <a:bodyPr/>
        <a:lstStyle/>
        <a:p>
          <a:endParaRPr lang="en-NG"/>
        </a:p>
      </dgm:t>
    </dgm:pt>
    <dgm:pt modelId="{D43B0129-0555-4600-AF4F-2E4523395255}">
      <dgm:prSet custT="1"/>
      <dgm:spPr>
        <a:noFill/>
      </dgm:spPr>
      <dgm:t>
        <a:bodyPr/>
        <a:lstStyle/>
        <a:p>
          <a:pPr algn="l"/>
          <a:r>
            <a:rPr lang="en-GB" sz="2400" dirty="0">
              <a:solidFill>
                <a:schemeClr val="tx1"/>
              </a:solidFill>
            </a:rPr>
            <a:t>Increases accountability in health</a:t>
          </a:r>
          <a:endParaRPr lang="en-NG" sz="2400" dirty="0">
            <a:solidFill>
              <a:schemeClr val="tx1"/>
            </a:solidFill>
          </a:endParaRPr>
        </a:p>
      </dgm:t>
    </dgm:pt>
    <dgm:pt modelId="{1930E1CC-87DC-46F4-85FA-6648BA7BCD02}" type="parTrans" cxnId="{DB6DCF41-155F-48D7-B394-397A5AC54A64}">
      <dgm:prSet/>
      <dgm:spPr/>
      <dgm:t>
        <a:bodyPr/>
        <a:lstStyle/>
        <a:p>
          <a:endParaRPr lang="en-NG"/>
        </a:p>
      </dgm:t>
    </dgm:pt>
    <dgm:pt modelId="{0D138A03-36D0-42B6-B02C-F667830563CD}" type="sibTrans" cxnId="{DB6DCF41-155F-48D7-B394-397A5AC54A64}">
      <dgm:prSet/>
      <dgm:spPr/>
      <dgm:t>
        <a:bodyPr/>
        <a:lstStyle/>
        <a:p>
          <a:endParaRPr lang="en-NG"/>
        </a:p>
      </dgm:t>
    </dgm:pt>
    <dgm:pt modelId="{3A0BC1E8-D618-4B67-823D-64C4916AD520}" type="pres">
      <dgm:prSet presAssocID="{85D01127-8CDC-4914-AF74-7CD41394E1EA}" presName="linearFlow" presStyleCnt="0">
        <dgm:presLayoutVars>
          <dgm:dir/>
          <dgm:resizeHandles val="exact"/>
        </dgm:presLayoutVars>
      </dgm:prSet>
      <dgm:spPr/>
    </dgm:pt>
    <dgm:pt modelId="{A507D1B3-CEE4-4661-A49B-F782F551F6DE}" type="pres">
      <dgm:prSet presAssocID="{64494AFB-A963-4D8B-A47A-2A6FF31929C3}" presName="composite" presStyleCnt="0"/>
      <dgm:spPr/>
    </dgm:pt>
    <dgm:pt modelId="{03EA5EBF-81E9-468B-B721-197176876A28}" type="pres">
      <dgm:prSet presAssocID="{64494AFB-A963-4D8B-A47A-2A6FF31929C3}" presName="imgShp" presStyleLbl="fgImgPlace1" presStyleIdx="0" presStyleCnt="5"/>
      <dgm:spPr>
        <a:solidFill>
          <a:srgbClr val="06A615"/>
        </a:solidFill>
      </dgm:spPr>
    </dgm:pt>
    <dgm:pt modelId="{BF766EC7-B733-4870-99E2-F30252BFAF4B}" type="pres">
      <dgm:prSet presAssocID="{64494AFB-A963-4D8B-A47A-2A6FF31929C3}" presName="txShp" presStyleLbl="node1" presStyleIdx="0" presStyleCnt="5">
        <dgm:presLayoutVars>
          <dgm:bulletEnabled val="1"/>
        </dgm:presLayoutVars>
      </dgm:prSet>
      <dgm:spPr/>
    </dgm:pt>
    <dgm:pt modelId="{DBB11524-45E4-40E4-A79B-885F1BA151AB}" type="pres">
      <dgm:prSet presAssocID="{8B5F8EF0-79E9-4CCF-828D-7C0E9A47760E}" presName="spacing" presStyleCnt="0"/>
      <dgm:spPr/>
    </dgm:pt>
    <dgm:pt modelId="{F285EE3C-A8BC-484D-86C5-4F3031B7A481}" type="pres">
      <dgm:prSet presAssocID="{5060DB22-05CD-4E7C-8B3E-D142F3BC5558}" presName="composite" presStyleCnt="0"/>
      <dgm:spPr/>
    </dgm:pt>
    <dgm:pt modelId="{AD77E4CC-77A5-4872-8D4F-C42986B5A61C}" type="pres">
      <dgm:prSet presAssocID="{5060DB22-05CD-4E7C-8B3E-D142F3BC5558}" presName="imgShp" presStyleLbl="fgImgPlace1" presStyleIdx="1" presStyleCnt="5"/>
      <dgm:spPr>
        <a:solidFill>
          <a:srgbClr val="06A615"/>
        </a:solidFill>
      </dgm:spPr>
    </dgm:pt>
    <dgm:pt modelId="{56C90007-02C9-4826-8830-77652CD17DDF}" type="pres">
      <dgm:prSet presAssocID="{5060DB22-05CD-4E7C-8B3E-D142F3BC5558}" presName="txShp" presStyleLbl="node1" presStyleIdx="1" presStyleCnt="5">
        <dgm:presLayoutVars>
          <dgm:bulletEnabled val="1"/>
        </dgm:presLayoutVars>
      </dgm:prSet>
      <dgm:spPr/>
    </dgm:pt>
    <dgm:pt modelId="{00A0912D-B243-4F28-AA59-F21447C87D06}" type="pres">
      <dgm:prSet presAssocID="{1E574182-0A18-48F5-A27F-C0B9E1AF59BB}" presName="spacing" presStyleCnt="0"/>
      <dgm:spPr/>
    </dgm:pt>
    <dgm:pt modelId="{2F4FA153-2882-46EC-B303-557AE97A7DD4}" type="pres">
      <dgm:prSet presAssocID="{9A630C53-A919-4BB0-B7AA-770B288C6B6B}" presName="composite" presStyleCnt="0"/>
      <dgm:spPr/>
    </dgm:pt>
    <dgm:pt modelId="{9578E854-5BF7-42CF-B8AB-C09D96E87342}" type="pres">
      <dgm:prSet presAssocID="{9A630C53-A919-4BB0-B7AA-770B288C6B6B}" presName="imgShp" presStyleLbl="fgImgPlace1" presStyleIdx="2" presStyleCnt="5"/>
      <dgm:spPr>
        <a:solidFill>
          <a:srgbClr val="06A615"/>
        </a:solidFill>
      </dgm:spPr>
    </dgm:pt>
    <dgm:pt modelId="{03B4C62C-52D8-4082-8DAB-3C35CB6C5B2A}" type="pres">
      <dgm:prSet presAssocID="{9A630C53-A919-4BB0-B7AA-770B288C6B6B}" presName="txShp" presStyleLbl="node1" presStyleIdx="2" presStyleCnt="5">
        <dgm:presLayoutVars>
          <dgm:bulletEnabled val="1"/>
        </dgm:presLayoutVars>
      </dgm:prSet>
      <dgm:spPr/>
    </dgm:pt>
    <dgm:pt modelId="{38B8D7D5-45C6-4839-92D8-D6B5BBF02EE4}" type="pres">
      <dgm:prSet presAssocID="{A1913CBF-E02D-466B-8712-A21325F705A6}" presName="spacing" presStyleCnt="0"/>
      <dgm:spPr/>
    </dgm:pt>
    <dgm:pt modelId="{593AF021-034A-43BB-879E-72DC7C8A3525}" type="pres">
      <dgm:prSet presAssocID="{D43B0129-0555-4600-AF4F-2E4523395255}" presName="composite" presStyleCnt="0"/>
      <dgm:spPr/>
    </dgm:pt>
    <dgm:pt modelId="{FE4D194D-4893-42DC-A4D0-FD44F875B97D}" type="pres">
      <dgm:prSet presAssocID="{D43B0129-0555-4600-AF4F-2E4523395255}" presName="imgShp" presStyleLbl="fgImgPlace1" presStyleIdx="3" presStyleCnt="5"/>
      <dgm:spPr>
        <a:solidFill>
          <a:srgbClr val="06A615"/>
        </a:solidFill>
      </dgm:spPr>
    </dgm:pt>
    <dgm:pt modelId="{9CCAB273-2D39-4116-96CD-E8EE7FE1273B}" type="pres">
      <dgm:prSet presAssocID="{D43B0129-0555-4600-AF4F-2E4523395255}" presName="txShp" presStyleLbl="node1" presStyleIdx="3" presStyleCnt="5">
        <dgm:presLayoutVars>
          <dgm:bulletEnabled val="1"/>
        </dgm:presLayoutVars>
      </dgm:prSet>
      <dgm:spPr/>
    </dgm:pt>
    <dgm:pt modelId="{30D21810-1363-476B-B2B5-EF8A992147C2}" type="pres">
      <dgm:prSet presAssocID="{0D138A03-36D0-42B6-B02C-F667830563CD}" presName="spacing" presStyleCnt="0"/>
      <dgm:spPr/>
    </dgm:pt>
    <dgm:pt modelId="{84D60D4C-D828-4FE6-B936-11BB1F95F1EA}" type="pres">
      <dgm:prSet presAssocID="{EBCEB9B6-7900-4AD2-BB7E-FCBA3DB7FBA8}" presName="composite" presStyleCnt="0"/>
      <dgm:spPr/>
    </dgm:pt>
    <dgm:pt modelId="{3A1FBBBB-9E71-4A45-9D6E-C92132F5AC42}" type="pres">
      <dgm:prSet presAssocID="{EBCEB9B6-7900-4AD2-BB7E-FCBA3DB7FBA8}" presName="imgShp" presStyleLbl="fgImgPlace1" presStyleIdx="4" presStyleCnt="5"/>
      <dgm:spPr>
        <a:solidFill>
          <a:srgbClr val="06A615"/>
        </a:solidFill>
      </dgm:spPr>
    </dgm:pt>
    <dgm:pt modelId="{849421F5-D97E-4FD1-9D1C-346735A24358}" type="pres">
      <dgm:prSet presAssocID="{EBCEB9B6-7900-4AD2-BB7E-FCBA3DB7FBA8}" presName="txShp" presStyleLbl="node1" presStyleIdx="4" presStyleCnt="5">
        <dgm:presLayoutVars>
          <dgm:bulletEnabled val="1"/>
        </dgm:presLayoutVars>
      </dgm:prSet>
      <dgm:spPr/>
    </dgm:pt>
  </dgm:ptLst>
  <dgm:cxnLst>
    <dgm:cxn modelId="{DDDA1207-E25A-4F18-B7D9-1E9F50A759DB}" type="presOf" srcId="{85D01127-8CDC-4914-AF74-7CD41394E1EA}" destId="{3A0BC1E8-D618-4B67-823D-64C4916AD520}" srcOrd="0" destOrd="0" presId="urn:microsoft.com/office/officeart/2005/8/layout/vList3"/>
    <dgm:cxn modelId="{E6E5671A-48CE-4805-8780-9816C51A3C3F}" srcId="{85D01127-8CDC-4914-AF74-7CD41394E1EA}" destId="{64494AFB-A963-4D8B-A47A-2A6FF31929C3}" srcOrd="0" destOrd="0" parTransId="{64D42419-55DF-4523-B5CE-46725B67141D}" sibTransId="{8B5F8EF0-79E9-4CCF-828D-7C0E9A47760E}"/>
    <dgm:cxn modelId="{0C90EA1A-1CDB-4061-9357-857528FC7A81}" type="presOf" srcId="{9A630C53-A919-4BB0-B7AA-770B288C6B6B}" destId="{03B4C62C-52D8-4082-8DAB-3C35CB6C5B2A}" srcOrd="0" destOrd="0" presId="urn:microsoft.com/office/officeart/2005/8/layout/vList3"/>
    <dgm:cxn modelId="{4F64161E-49F6-4181-A1EE-393338593F4F}" srcId="{85D01127-8CDC-4914-AF74-7CD41394E1EA}" destId="{5060DB22-05CD-4E7C-8B3E-D142F3BC5558}" srcOrd="1" destOrd="0" parTransId="{70B82C36-3574-4000-98AB-CC05901DADD3}" sibTransId="{1E574182-0A18-48F5-A27F-C0B9E1AF59BB}"/>
    <dgm:cxn modelId="{DB6DCF41-155F-48D7-B394-397A5AC54A64}" srcId="{85D01127-8CDC-4914-AF74-7CD41394E1EA}" destId="{D43B0129-0555-4600-AF4F-2E4523395255}" srcOrd="3" destOrd="0" parTransId="{1930E1CC-87DC-46F4-85FA-6648BA7BCD02}" sibTransId="{0D138A03-36D0-42B6-B02C-F667830563CD}"/>
    <dgm:cxn modelId="{0BF46064-1126-43C8-BC3A-74D32D396034}" srcId="{85D01127-8CDC-4914-AF74-7CD41394E1EA}" destId="{9A630C53-A919-4BB0-B7AA-770B288C6B6B}" srcOrd="2" destOrd="0" parTransId="{FAECC077-15F1-42D7-818D-62D75A09575F}" sibTransId="{A1913CBF-E02D-466B-8712-A21325F705A6}"/>
    <dgm:cxn modelId="{AA068D6A-2DE1-44A8-A613-21FCA6DDF1CC}" type="presOf" srcId="{D43B0129-0555-4600-AF4F-2E4523395255}" destId="{9CCAB273-2D39-4116-96CD-E8EE7FE1273B}" srcOrd="0" destOrd="0" presId="urn:microsoft.com/office/officeart/2005/8/layout/vList3"/>
    <dgm:cxn modelId="{56C6444E-1057-40DC-8638-C7F2357A7DC4}" type="presOf" srcId="{EBCEB9B6-7900-4AD2-BB7E-FCBA3DB7FBA8}" destId="{849421F5-D97E-4FD1-9D1C-346735A24358}" srcOrd="0" destOrd="0" presId="urn:microsoft.com/office/officeart/2005/8/layout/vList3"/>
    <dgm:cxn modelId="{9592E289-FC85-4C59-8B95-F23131441384}" type="presOf" srcId="{5060DB22-05CD-4E7C-8B3E-D142F3BC5558}" destId="{56C90007-02C9-4826-8830-77652CD17DDF}" srcOrd="0" destOrd="0" presId="urn:microsoft.com/office/officeart/2005/8/layout/vList3"/>
    <dgm:cxn modelId="{E7A9D2E9-931E-43D0-A4B1-FB152588479B}" srcId="{85D01127-8CDC-4914-AF74-7CD41394E1EA}" destId="{EBCEB9B6-7900-4AD2-BB7E-FCBA3DB7FBA8}" srcOrd="4" destOrd="0" parTransId="{B962CA1E-DEA6-45C8-BB7A-08A6442D822C}" sibTransId="{FBB67F36-8AAE-4147-87C6-2E09F92A709F}"/>
    <dgm:cxn modelId="{42E1D6FE-383B-449E-A092-BD6CCFA0B57C}" type="presOf" srcId="{64494AFB-A963-4D8B-A47A-2A6FF31929C3}" destId="{BF766EC7-B733-4870-99E2-F30252BFAF4B}" srcOrd="0" destOrd="0" presId="urn:microsoft.com/office/officeart/2005/8/layout/vList3"/>
    <dgm:cxn modelId="{579CE781-24AE-4CF2-B8F7-F345CBE7F00F}" type="presParOf" srcId="{3A0BC1E8-D618-4B67-823D-64C4916AD520}" destId="{A507D1B3-CEE4-4661-A49B-F782F551F6DE}" srcOrd="0" destOrd="0" presId="urn:microsoft.com/office/officeart/2005/8/layout/vList3"/>
    <dgm:cxn modelId="{4E7FE663-8FB5-46D6-A31A-E166EF99FD13}" type="presParOf" srcId="{A507D1B3-CEE4-4661-A49B-F782F551F6DE}" destId="{03EA5EBF-81E9-468B-B721-197176876A28}" srcOrd="0" destOrd="0" presId="urn:microsoft.com/office/officeart/2005/8/layout/vList3"/>
    <dgm:cxn modelId="{353778DC-E4F4-421E-9AB7-076E373F81AF}" type="presParOf" srcId="{A507D1B3-CEE4-4661-A49B-F782F551F6DE}" destId="{BF766EC7-B733-4870-99E2-F30252BFAF4B}" srcOrd="1" destOrd="0" presId="urn:microsoft.com/office/officeart/2005/8/layout/vList3"/>
    <dgm:cxn modelId="{D6188A2A-272B-4A50-B869-D4F52F6B8828}" type="presParOf" srcId="{3A0BC1E8-D618-4B67-823D-64C4916AD520}" destId="{DBB11524-45E4-40E4-A79B-885F1BA151AB}" srcOrd="1" destOrd="0" presId="urn:microsoft.com/office/officeart/2005/8/layout/vList3"/>
    <dgm:cxn modelId="{3FCA9871-8218-4729-ACD7-FF27437CF20B}" type="presParOf" srcId="{3A0BC1E8-D618-4B67-823D-64C4916AD520}" destId="{F285EE3C-A8BC-484D-86C5-4F3031B7A481}" srcOrd="2" destOrd="0" presId="urn:microsoft.com/office/officeart/2005/8/layout/vList3"/>
    <dgm:cxn modelId="{4F43B6AF-B4D9-446F-8BD0-1B5BCEAC91C3}" type="presParOf" srcId="{F285EE3C-A8BC-484D-86C5-4F3031B7A481}" destId="{AD77E4CC-77A5-4872-8D4F-C42986B5A61C}" srcOrd="0" destOrd="0" presId="urn:microsoft.com/office/officeart/2005/8/layout/vList3"/>
    <dgm:cxn modelId="{3204C0F6-CC74-48B9-8EBB-BB35E9D70A12}" type="presParOf" srcId="{F285EE3C-A8BC-484D-86C5-4F3031B7A481}" destId="{56C90007-02C9-4826-8830-77652CD17DDF}" srcOrd="1" destOrd="0" presId="urn:microsoft.com/office/officeart/2005/8/layout/vList3"/>
    <dgm:cxn modelId="{8F52D4DF-9E12-4A38-AED1-A664085A4A22}" type="presParOf" srcId="{3A0BC1E8-D618-4B67-823D-64C4916AD520}" destId="{00A0912D-B243-4F28-AA59-F21447C87D06}" srcOrd="3" destOrd="0" presId="urn:microsoft.com/office/officeart/2005/8/layout/vList3"/>
    <dgm:cxn modelId="{0EC7E886-7460-4E4D-B6BC-D47479FBBDBB}" type="presParOf" srcId="{3A0BC1E8-D618-4B67-823D-64C4916AD520}" destId="{2F4FA153-2882-46EC-B303-557AE97A7DD4}" srcOrd="4" destOrd="0" presId="urn:microsoft.com/office/officeart/2005/8/layout/vList3"/>
    <dgm:cxn modelId="{F68FDAB2-CA49-4EC3-8CB9-A64F1A5E4746}" type="presParOf" srcId="{2F4FA153-2882-46EC-B303-557AE97A7DD4}" destId="{9578E854-5BF7-42CF-B8AB-C09D96E87342}" srcOrd="0" destOrd="0" presId="urn:microsoft.com/office/officeart/2005/8/layout/vList3"/>
    <dgm:cxn modelId="{FC90D15A-74CF-43C0-8EB2-ACCADF4FD470}" type="presParOf" srcId="{2F4FA153-2882-46EC-B303-557AE97A7DD4}" destId="{03B4C62C-52D8-4082-8DAB-3C35CB6C5B2A}" srcOrd="1" destOrd="0" presId="urn:microsoft.com/office/officeart/2005/8/layout/vList3"/>
    <dgm:cxn modelId="{6CCCA5E3-51AC-4464-B4D5-C0C1EBB88F9C}" type="presParOf" srcId="{3A0BC1E8-D618-4B67-823D-64C4916AD520}" destId="{38B8D7D5-45C6-4839-92D8-D6B5BBF02EE4}" srcOrd="5" destOrd="0" presId="urn:microsoft.com/office/officeart/2005/8/layout/vList3"/>
    <dgm:cxn modelId="{24FFDDDD-5317-446A-B606-6D42B150D723}" type="presParOf" srcId="{3A0BC1E8-D618-4B67-823D-64C4916AD520}" destId="{593AF021-034A-43BB-879E-72DC7C8A3525}" srcOrd="6" destOrd="0" presId="urn:microsoft.com/office/officeart/2005/8/layout/vList3"/>
    <dgm:cxn modelId="{0DCF091C-2B0F-4FBD-8198-E591CC339013}" type="presParOf" srcId="{593AF021-034A-43BB-879E-72DC7C8A3525}" destId="{FE4D194D-4893-42DC-A4D0-FD44F875B97D}" srcOrd="0" destOrd="0" presId="urn:microsoft.com/office/officeart/2005/8/layout/vList3"/>
    <dgm:cxn modelId="{8F10150A-3FCB-4CC4-9238-341394698166}" type="presParOf" srcId="{593AF021-034A-43BB-879E-72DC7C8A3525}" destId="{9CCAB273-2D39-4116-96CD-E8EE7FE1273B}" srcOrd="1" destOrd="0" presId="urn:microsoft.com/office/officeart/2005/8/layout/vList3"/>
    <dgm:cxn modelId="{44B14895-6E08-43C4-AD9E-BC8700A054D4}" type="presParOf" srcId="{3A0BC1E8-D618-4B67-823D-64C4916AD520}" destId="{30D21810-1363-476B-B2B5-EF8A992147C2}" srcOrd="7" destOrd="0" presId="urn:microsoft.com/office/officeart/2005/8/layout/vList3"/>
    <dgm:cxn modelId="{7FEEE9BB-6C80-4319-91F8-202F5A6555C7}" type="presParOf" srcId="{3A0BC1E8-D618-4B67-823D-64C4916AD520}" destId="{84D60D4C-D828-4FE6-B936-11BB1F95F1EA}" srcOrd="8" destOrd="0" presId="urn:microsoft.com/office/officeart/2005/8/layout/vList3"/>
    <dgm:cxn modelId="{646095D0-4B72-4474-9A92-49FC25F2B375}" type="presParOf" srcId="{84D60D4C-D828-4FE6-B936-11BB1F95F1EA}" destId="{3A1FBBBB-9E71-4A45-9D6E-C92132F5AC42}" srcOrd="0" destOrd="0" presId="urn:microsoft.com/office/officeart/2005/8/layout/vList3"/>
    <dgm:cxn modelId="{B7198B54-C3F7-485E-A5E7-7EAC1B5781C0}" type="presParOf" srcId="{84D60D4C-D828-4FE6-B936-11BB1F95F1EA}" destId="{849421F5-D97E-4FD1-9D1C-346735A2435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8B003-8BDC-4446-B0FC-EE31EC42717F}">
      <dsp:nvSpPr>
        <dsp:cNvPr id="0" name=""/>
        <dsp:cNvSpPr/>
      </dsp:nvSpPr>
      <dsp:spPr>
        <a:xfrm>
          <a:off x="228423" y="848250"/>
          <a:ext cx="1468631" cy="464947"/>
        </a:xfrm>
        <a:prstGeom prst="rect">
          <a:avLst/>
        </a:prstGeom>
        <a:solidFill>
          <a:srgbClr val="06A61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SMOF/BEP</a:t>
          </a:r>
          <a:endParaRPr lang="en-NG" sz="1400" kern="1200" dirty="0"/>
        </a:p>
      </dsp:txBody>
      <dsp:txXfrm>
        <a:off x="228423" y="848250"/>
        <a:ext cx="1468631" cy="464947"/>
      </dsp:txXfrm>
    </dsp:sp>
    <dsp:sp modelId="{531D9DCF-1A68-47E6-999C-4F02CBBAF9C7}">
      <dsp:nvSpPr>
        <dsp:cNvPr id="0" name=""/>
        <dsp:cNvSpPr/>
      </dsp:nvSpPr>
      <dsp:spPr>
        <a:xfrm>
          <a:off x="222530" y="1313198"/>
          <a:ext cx="1493550" cy="3074399"/>
        </a:xfrm>
        <a:prstGeom prst="rect">
          <a:avLst/>
        </a:prstGeom>
        <a:noFill/>
        <a:ln w="19050" cap="flat" cmpd="sng" algn="ctr">
          <a:solidFill>
            <a:srgbClr val="06A615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Co-chairs the steering committee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Policy formulation 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Fiscal policy coordination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Impact evaluation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Client satisfaction surveys (SBS)</a:t>
          </a:r>
          <a:endParaRPr lang="en-NG" sz="1600" kern="1200" dirty="0"/>
        </a:p>
      </dsp:txBody>
      <dsp:txXfrm>
        <a:off x="222530" y="1313198"/>
        <a:ext cx="1493550" cy="3074399"/>
      </dsp:txXfrm>
    </dsp:sp>
    <dsp:sp modelId="{17C5160A-D0A0-4511-9335-AA9B61FE0BF4}">
      <dsp:nvSpPr>
        <dsp:cNvPr id="0" name=""/>
        <dsp:cNvSpPr/>
      </dsp:nvSpPr>
      <dsp:spPr>
        <a:xfrm>
          <a:off x="1946289" y="848250"/>
          <a:ext cx="1566369" cy="464947"/>
        </a:xfrm>
        <a:prstGeom prst="rect">
          <a:avLst/>
        </a:prstGeom>
        <a:solidFill>
          <a:srgbClr val="06A61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SMOH</a:t>
          </a:r>
          <a:endParaRPr lang="en-NG" sz="1200" kern="1200" dirty="0"/>
        </a:p>
      </dsp:txBody>
      <dsp:txXfrm>
        <a:off x="1946289" y="848250"/>
        <a:ext cx="1566369" cy="464947"/>
      </dsp:txXfrm>
    </dsp:sp>
    <dsp:sp modelId="{A6B4B408-98B9-435C-830C-FD9C26D930FC}">
      <dsp:nvSpPr>
        <dsp:cNvPr id="0" name=""/>
        <dsp:cNvSpPr/>
      </dsp:nvSpPr>
      <dsp:spPr>
        <a:xfrm>
          <a:off x="1946289" y="1313198"/>
          <a:ext cx="1566369" cy="3074399"/>
        </a:xfrm>
        <a:prstGeom prst="rect">
          <a:avLst/>
        </a:prstGeom>
        <a:noFill/>
        <a:ln w="19050" cap="flat" cmpd="sng" algn="ctr">
          <a:solidFill>
            <a:srgbClr val="06A615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Co-chairs the steering committee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Policy formulation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Setting of standards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Regulation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NG" sz="1600" kern="1200" dirty="0"/>
        </a:p>
      </dsp:txBody>
      <dsp:txXfrm>
        <a:off x="1946289" y="1313198"/>
        <a:ext cx="1566369" cy="3074399"/>
      </dsp:txXfrm>
    </dsp:sp>
    <dsp:sp modelId="{D78749D8-D9B1-419E-A529-D850090BE7B3}">
      <dsp:nvSpPr>
        <dsp:cNvPr id="0" name=""/>
        <dsp:cNvSpPr/>
      </dsp:nvSpPr>
      <dsp:spPr>
        <a:xfrm>
          <a:off x="3742866" y="848250"/>
          <a:ext cx="1566369" cy="464947"/>
        </a:xfrm>
        <a:prstGeom prst="rect">
          <a:avLst/>
        </a:prstGeom>
        <a:solidFill>
          <a:srgbClr val="06A61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SBIRS</a:t>
          </a:r>
          <a:endParaRPr lang="en-NG" sz="500" kern="1200" dirty="0"/>
        </a:p>
      </dsp:txBody>
      <dsp:txXfrm>
        <a:off x="3742866" y="848250"/>
        <a:ext cx="1566369" cy="464947"/>
      </dsp:txXfrm>
    </dsp:sp>
    <dsp:sp modelId="{26D1CA63-1ADB-45E9-B138-706E6CE7B49A}">
      <dsp:nvSpPr>
        <dsp:cNvPr id="0" name=""/>
        <dsp:cNvSpPr/>
      </dsp:nvSpPr>
      <dsp:spPr>
        <a:xfrm>
          <a:off x="3742866" y="1313198"/>
          <a:ext cx="1566369" cy="3074399"/>
        </a:xfrm>
        <a:prstGeom prst="rect">
          <a:avLst/>
        </a:prstGeom>
        <a:noFill/>
        <a:ln w="19050" cap="flat" cmpd="sng" algn="ctr">
          <a:solidFill>
            <a:srgbClr val="06A615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Registration of Taxpayers</a:t>
          </a:r>
          <a:endParaRPr lang="en-N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Tax collection</a:t>
          </a:r>
          <a:endParaRPr lang="en-N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Remittance to SSHIS</a:t>
          </a:r>
          <a:endParaRPr lang="en-N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Mobilization in collaboration with SSHIS</a:t>
          </a:r>
          <a:endParaRPr lang="en-NG" sz="1800" kern="1200" dirty="0"/>
        </a:p>
      </dsp:txBody>
      <dsp:txXfrm>
        <a:off x="3742866" y="1313198"/>
        <a:ext cx="1566369" cy="3074399"/>
      </dsp:txXfrm>
    </dsp:sp>
    <dsp:sp modelId="{A497D1DB-3D61-4535-BA68-1A2D179ACC13}">
      <dsp:nvSpPr>
        <dsp:cNvPr id="0" name=""/>
        <dsp:cNvSpPr/>
      </dsp:nvSpPr>
      <dsp:spPr>
        <a:xfrm>
          <a:off x="5539444" y="848250"/>
          <a:ext cx="1566369" cy="464947"/>
        </a:xfrm>
        <a:prstGeom prst="rect">
          <a:avLst/>
        </a:prstGeom>
        <a:solidFill>
          <a:srgbClr val="06A61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SHIS</a:t>
          </a:r>
          <a:endParaRPr lang="en-NG" sz="1600" kern="1200" dirty="0"/>
        </a:p>
      </dsp:txBody>
      <dsp:txXfrm>
        <a:off x="5539444" y="848250"/>
        <a:ext cx="1566369" cy="464947"/>
      </dsp:txXfrm>
    </dsp:sp>
    <dsp:sp modelId="{04A9CC6B-614E-43F8-BF50-FC50C0765D26}">
      <dsp:nvSpPr>
        <dsp:cNvPr id="0" name=""/>
        <dsp:cNvSpPr/>
      </dsp:nvSpPr>
      <dsp:spPr>
        <a:xfrm>
          <a:off x="5539444" y="1313198"/>
          <a:ext cx="1566369" cy="3074399"/>
        </a:xfrm>
        <a:prstGeom prst="rect">
          <a:avLst/>
        </a:prstGeom>
        <a:noFill/>
        <a:ln w="19050" cap="flat" cmpd="sng" algn="ctr">
          <a:solidFill>
            <a:srgbClr val="06A615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Register beneficiaries</a:t>
          </a:r>
          <a:endParaRPr lang="en-N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Accredits/sanctions HFs</a:t>
          </a:r>
          <a:endParaRPr lang="en-N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Claims management</a:t>
          </a:r>
          <a:endParaRPr lang="en-N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Payment of capitation</a:t>
          </a:r>
          <a:endParaRPr lang="en-N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Mobilization in collaboration with SBIRS</a:t>
          </a:r>
          <a:endParaRPr lang="en-NG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NG" sz="1400" kern="1200" dirty="0"/>
        </a:p>
      </dsp:txBody>
      <dsp:txXfrm>
        <a:off x="5539444" y="1313198"/>
        <a:ext cx="1566369" cy="3074399"/>
      </dsp:txXfrm>
    </dsp:sp>
    <dsp:sp modelId="{6B6FD615-9E6E-4978-96F4-3B0519BE60CD}">
      <dsp:nvSpPr>
        <dsp:cNvPr id="0" name=""/>
        <dsp:cNvSpPr/>
      </dsp:nvSpPr>
      <dsp:spPr>
        <a:xfrm>
          <a:off x="7336021" y="848250"/>
          <a:ext cx="1582320" cy="464947"/>
        </a:xfrm>
        <a:prstGeom prst="rect">
          <a:avLst/>
        </a:prstGeom>
        <a:solidFill>
          <a:srgbClr val="06A61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SPHCB/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HSMB</a:t>
          </a:r>
          <a:endParaRPr lang="en-NG" sz="1100" kern="1200" dirty="0"/>
        </a:p>
      </dsp:txBody>
      <dsp:txXfrm>
        <a:off x="7336021" y="848250"/>
        <a:ext cx="1582320" cy="464947"/>
      </dsp:txXfrm>
    </dsp:sp>
    <dsp:sp modelId="{54D9AB2C-6492-4E90-83AB-0FFEEE5601D8}">
      <dsp:nvSpPr>
        <dsp:cNvPr id="0" name=""/>
        <dsp:cNvSpPr/>
      </dsp:nvSpPr>
      <dsp:spPr>
        <a:xfrm>
          <a:off x="7347108" y="1313198"/>
          <a:ext cx="1536724" cy="3074399"/>
        </a:xfrm>
        <a:prstGeom prst="rect">
          <a:avLst/>
        </a:prstGeom>
        <a:noFill/>
        <a:ln w="19050" cap="flat" cmpd="sng" algn="ctr">
          <a:solidFill>
            <a:srgbClr val="06A615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Supervision/monitoring to ensure availability of benefit package and  provision of quality services</a:t>
          </a:r>
          <a:endParaRPr lang="en-NG" sz="1600" kern="1200" dirty="0"/>
        </a:p>
      </dsp:txBody>
      <dsp:txXfrm>
        <a:off x="7347108" y="1313198"/>
        <a:ext cx="1536724" cy="3074399"/>
      </dsp:txXfrm>
    </dsp:sp>
    <dsp:sp modelId="{83E8F27B-FA2E-47CB-988E-66FC9345EF75}">
      <dsp:nvSpPr>
        <dsp:cNvPr id="0" name=""/>
        <dsp:cNvSpPr/>
      </dsp:nvSpPr>
      <dsp:spPr>
        <a:xfrm>
          <a:off x="9148549" y="848250"/>
          <a:ext cx="1566369" cy="464947"/>
        </a:xfrm>
        <a:prstGeom prst="rect">
          <a:avLst/>
        </a:prstGeom>
        <a:solidFill>
          <a:srgbClr val="06A61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HF</a:t>
          </a:r>
          <a:endParaRPr lang="en-NG" sz="1600" kern="1200" dirty="0"/>
        </a:p>
      </dsp:txBody>
      <dsp:txXfrm>
        <a:off x="9148549" y="848250"/>
        <a:ext cx="1566369" cy="464947"/>
      </dsp:txXfrm>
    </dsp:sp>
    <dsp:sp modelId="{2BAECC31-6CD3-4668-9188-E83102C9E9F4}">
      <dsp:nvSpPr>
        <dsp:cNvPr id="0" name=""/>
        <dsp:cNvSpPr/>
      </dsp:nvSpPr>
      <dsp:spPr>
        <a:xfrm>
          <a:off x="9148549" y="1313198"/>
          <a:ext cx="1566369" cy="3074399"/>
        </a:xfrm>
        <a:prstGeom prst="rect">
          <a:avLst/>
        </a:prstGeom>
        <a:noFill/>
        <a:ln w="19050" cap="flat" cmpd="sng" algn="ctr">
          <a:solidFill>
            <a:srgbClr val="06A615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Provision of benefit package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Data Management</a:t>
          </a:r>
          <a:endParaRPr lang="en-NG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Reporting</a:t>
          </a:r>
          <a:endParaRPr lang="en-NG" sz="1600" kern="1200" dirty="0"/>
        </a:p>
      </dsp:txBody>
      <dsp:txXfrm>
        <a:off x="9148549" y="1313198"/>
        <a:ext cx="1566369" cy="3074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D68E8-E79F-423D-8BEE-E160CC93620C}">
      <dsp:nvSpPr>
        <dsp:cNvPr id="0" name=""/>
        <dsp:cNvSpPr/>
      </dsp:nvSpPr>
      <dsp:spPr>
        <a:xfrm>
          <a:off x="3290651" y="197627"/>
          <a:ext cx="3922136" cy="136210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1FAFD-61CF-426B-8854-E72681F9CC20}">
      <dsp:nvSpPr>
        <dsp:cNvPr id="0" name=""/>
        <dsp:cNvSpPr/>
      </dsp:nvSpPr>
      <dsp:spPr>
        <a:xfrm>
          <a:off x="4877748" y="3532962"/>
          <a:ext cx="760103" cy="4864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705DA-5A1B-4AB2-8A7A-00616CAA961F}">
      <dsp:nvSpPr>
        <dsp:cNvPr id="0" name=""/>
        <dsp:cNvSpPr/>
      </dsp:nvSpPr>
      <dsp:spPr>
        <a:xfrm>
          <a:off x="3433550" y="3922136"/>
          <a:ext cx="3648498" cy="91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Successful T4S</a:t>
          </a:r>
          <a:endParaRPr lang="en-NG" sz="3200" kern="1200" dirty="0"/>
        </a:p>
      </dsp:txBody>
      <dsp:txXfrm>
        <a:off x="3433550" y="3922136"/>
        <a:ext cx="3648498" cy="912124"/>
      </dsp:txXfrm>
    </dsp:sp>
    <dsp:sp modelId="{64AF6914-A2F0-4786-9519-9319D7D5F3FF}">
      <dsp:nvSpPr>
        <dsp:cNvPr id="0" name=""/>
        <dsp:cNvSpPr/>
      </dsp:nvSpPr>
      <dsp:spPr>
        <a:xfrm>
          <a:off x="4716606" y="1664931"/>
          <a:ext cx="1368187" cy="136818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Quality of service</a:t>
          </a:r>
          <a:endParaRPr lang="en-NG" sz="1800" kern="1200" dirty="0">
            <a:solidFill>
              <a:schemeClr val="tx1"/>
            </a:solidFill>
          </a:endParaRPr>
        </a:p>
      </dsp:txBody>
      <dsp:txXfrm>
        <a:off x="4916972" y="1865297"/>
        <a:ext cx="967455" cy="967455"/>
      </dsp:txXfrm>
    </dsp:sp>
    <dsp:sp modelId="{C7B00CEA-A77A-4ABF-8D98-0122717DFCF6}">
      <dsp:nvSpPr>
        <dsp:cNvPr id="0" name=""/>
        <dsp:cNvSpPr/>
      </dsp:nvSpPr>
      <dsp:spPr>
        <a:xfrm>
          <a:off x="3737592" y="638487"/>
          <a:ext cx="1368187" cy="1368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Political Buy-in</a:t>
          </a:r>
          <a:endParaRPr lang="en-NG" sz="1600" kern="1200" dirty="0"/>
        </a:p>
      </dsp:txBody>
      <dsp:txXfrm>
        <a:off x="3937958" y="838853"/>
        <a:ext cx="967455" cy="967455"/>
      </dsp:txXfrm>
    </dsp:sp>
    <dsp:sp modelId="{1F0ED352-16B7-4CD7-BDD1-31A00148203A}">
      <dsp:nvSpPr>
        <dsp:cNvPr id="0" name=""/>
        <dsp:cNvSpPr/>
      </dsp:nvSpPr>
      <dsp:spPr>
        <a:xfrm>
          <a:off x="5136183" y="307690"/>
          <a:ext cx="1368187" cy="136818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Community Buy-in</a:t>
          </a:r>
          <a:endParaRPr lang="en-NG" sz="1400" kern="1200" dirty="0">
            <a:solidFill>
              <a:schemeClr val="tx1"/>
            </a:solidFill>
          </a:endParaRPr>
        </a:p>
      </dsp:txBody>
      <dsp:txXfrm>
        <a:off x="5336549" y="508056"/>
        <a:ext cx="967455" cy="967455"/>
      </dsp:txXfrm>
    </dsp:sp>
    <dsp:sp modelId="{C4BF9D62-3608-4B60-8DD2-FB987BA314CB}">
      <dsp:nvSpPr>
        <dsp:cNvPr id="0" name=""/>
        <dsp:cNvSpPr/>
      </dsp:nvSpPr>
      <dsp:spPr>
        <a:xfrm>
          <a:off x="3129509" y="0"/>
          <a:ext cx="4256581" cy="340526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66EC7-B733-4870-99E2-F30252BFAF4B}">
      <dsp:nvSpPr>
        <dsp:cNvPr id="0" name=""/>
        <dsp:cNvSpPr/>
      </dsp:nvSpPr>
      <dsp:spPr>
        <a:xfrm rot="10800000">
          <a:off x="2009018" y="1900"/>
          <a:ext cx="7278627" cy="702720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880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solidFill>
                <a:schemeClr val="tx1"/>
              </a:solidFill>
            </a:rPr>
            <a:t>Improves tax morale</a:t>
          </a:r>
          <a:endParaRPr lang="en-NG" sz="2400" b="1" kern="1200" dirty="0"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solidFill>
              <a:schemeClr val="tx1"/>
            </a:solidFill>
          </a:endParaRPr>
        </a:p>
      </dsp:txBody>
      <dsp:txXfrm rot="10800000">
        <a:off x="2184698" y="1900"/>
        <a:ext cx="7102947" cy="702720"/>
      </dsp:txXfrm>
    </dsp:sp>
    <dsp:sp modelId="{03EA5EBF-81E9-468B-B721-197176876A28}">
      <dsp:nvSpPr>
        <dsp:cNvPr id="0" name=""/>
        <dsp:cNvSpPr/>
      </dsp:nvSpPr>
      <dsp:spPr>
        <a:xfrm>
          <a:off x="1657658" y="1900"/>
          <a:ext cx="702720" cy="702720"/>
        </a:xfrm>
        <a:prstGeom prst="ellipse">
          <a:avLst/>
        </a:prstGeom>
        <a:solidFill>
          <a:srgbClr val="06A6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90007-02C9-4826-8830-77652CD17DDF}">
      <dsp:nvSpPr>
        <dsp:cNvPr id="0" name=""/>
        <dsp:cNvSpPr/>
      </dsp:nvSpPr>
      <dsp:spPr>
        <a:xfrm rot="10800000">
          <a:off x="2009018" y="913104"/>
          <a:ext cx="7278627" cy="702720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880" tIns="76200" rIns="14224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solidFill>
                <a:schemeClr val="tx1"/>
              </a:solidFill>
            </a:rPr>
            <a:t>Increases Internally Generated Revenue</a:t>
          </a:r>
          <a:endParaRPr lang="en-NG" sz="2000" b="1" kern="1200" dirty="0"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solidFill>
              <a:schemeClr val="tx1"/>
            </a:solidFill>
          </a:endParaRPr>
        </a:p>
      </dsp:txBody>
      <dsp:txXfrm rot="10800000">
        <a:off x="2184698" y="913104"/>
        <a:ext cx="7102947" cy="702720"/>
      </dsp:txXfrm>
    </dsp:sp>
    <dsp:sp modelId="{AD77E4CC-77A5-4872-8D4F-C42986B5A61C}">
      <dsp:nvSpPr>
        <dsp:cNvPr id="0" name=""/>
        <dsp:cNvSpPr/>
      </dsp:nvSpPr>
      <dsp:spPr>
        <a:xfrm>
          <a:off x="1657658" y="913104"/>
          <a:ext cx="702720" cy="702720"/>
        </a:xfrm>
        <a:prstGeom prst="ellipse">
          <a:avLst/>
        </a:prstGeom>
        <a:solidFill>
          <a:srgbClr val="06A6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B4C62C-52D8-4082-8DAB-3C35CB6C5B2A}">
      <dsp:nvSpPr>
        <dsp:cNvPr id="0" name=""/>
        <dsp:cNvSpPr/>
      </dsp:nvSpPr>
      <dsp:spPr>
        <a:xfrm rot="10800000">
          <a:off x="2009018" y="1824308"/>
          <a:ext cx="7278627" cy="702720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880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solidFill>
                <a:schemeClr val="tx1"/>
              </a:solidFill>
            </a:rPr>
            <a:t>Increases the funding basket for SSHIS</a:t>
          </a:r>
          <a:endParaRPr lang="en-NG" sz="2400" b="1" kern="1200" dirty="0"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solidFill>
              <a:schemeClr val="tx1"/>
            </a:solidFill>
          </a:endParaRPr>
        </a:p>
      </dsp:txBody>
      <dsp:txXfrm rot="10800000">
        <a:off x="2184698" y="1824308"/>
        <a:ext cx="7102947" cy="702720"/>
      </dsp:txXfrm>
    </dsp:sp>
    <dsp:sp modelId="{9578E854-5BF7-42CF-B8AB-C09D96E87342}">
      <dsp:nvSpPr>
        <dsp:cNvPr id="0" name=""/>
        <dsp:cNvSpPr/>
      </dsp:nvSpPr>
      <dsp:spPr>
        <a:xfrm>
          <a:off x="1657658" y="1824308"/>
          <a:ext cx="702720" cy="702720"/>
        </a:xfrm>
        <a:prstGeom prst="ellipse">
          <a:avLst/>
        </a:prstGeom>
        <a:solidFill>
          <a:srgbClr val="06A6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AB273-2D39-4116-96CD-E8EE7FE1273B}">
      <dsp:nvSpPr>
        <dsp:cNvPr id="0" name=""/>
        <dsp:cNvSpPr/>
      </dsp:nvSpPr>
      <dsp:spPr>
        <a:xfrm rot="10800000">
          <a:off x="2009018" y="2735512"/>
          <a:ext cx="7278627" cy="702720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880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Increases accountability in health</a:t>
          </a:r>
          <a:endParaRPr lang="en-NG" sz="2400" kern="1200" dirty="0">
            <a:solidFill>
              <a:schemeClr val="tx1"/>
            </a:solidFill>
          </a:endParaRPr>
        </a:p>
      </dsp:txBody>
      <dsp:txXfrm rot="10800000">
        <a:off x="2184698" y="2735512"/>
        <a:ext cx="7102947" cy="702720"/>
      </dsp:txXfrm>
    </dsp:sp>
    <dsp:sp modelId="{FE4D194D-4893-42DC-A4D0-FD44F875B97D}">
      <dsp:nvSpPr>
        <dsp:cNvPr id="0" name=""/>
        <dsp:cNvSpPr/>
      </dsp:nvSpPr>
      <dsp:spPr>
        <a:xfrm>
          <a:off x="1657658" y="2735512"/>
          <a:ext cx="702720" cy="702720"/>
        </a:xfrm>
        <a:prstGeom prst="ellipse">
          <a:avLst/>
        </a:prstGeom>
        <a:solidFill>
          <a:srgbClr val="06A6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421F5-D97E-4FD1-9D1C-346735A24358}">
      <dsp:nvSpPr>
        <dsp:cNvPr id="0" name=""/>
        <dsp:cNvSpPr/>
      </dsp:nvSpPr>
      <dsp:spPr>
        <a:xfrm rot="10800000">
          <a:off x="2009018" y="3646716"/>
          <a:ext cx="7278627" cy="702720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880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Accelerates progress towards SDG3</a:t>
          </a:r>
          <a:endParaRPr lang="en-NG" sz="2400" kern="1200" dirty="0">
            <a:solidFill>
              <a:schemeClr val="tx1"/>
            </a:solidFill>
          </a:endParaRPr>
        </a:p>
      </dsp:txBody>
      <dsp:txXfrm rot="10800000">
        <a:off x="2184698" y="3646716"/>
        <a:ext cx="7102947" cy="702720"/>
      </dsp:txXfrm>
    </dsp:sp>
    <dsp:sp modelId="{3A1FBBBB-9E71-4A45-9D6E-C92132F5AC42}">
      <dsp:nvSpPr>
        <dsp:cNvPr id="0" name=""/>
        <dsp:cNvSpPr/>
      </dsp:nvSpPr>
      <dsp:spPr>
        <a:xfrm>
          <a:off x="1657658" y="3646716"/>
          <a:ext cx="702720" cy="702720"/>
        </a:xfrm>
        <a:prstGeom prst="ellipse">
          <a:avLst/>
        </a:prstGeom>
        <a:solidFill>
          <a:srgbClr val="06A6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7C7DFC-A4F0-6840-881D-C2400AFEBC9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8C7007-62DB-1E4C-A47D-A64BA76BB6F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387EC6E5-D67D-1F40-8197-D86621B6209B}" type="datetime1">
              <a:rPr lang="en-US"/>
              <a:pPr lvl="0"/>
              <a:t>10/1/2021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AA94D79-ADB8-3D42-A725-058BC6E0C3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3D88903-1466-DC49-B7E7-62A05E21A33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5DB1B-F5ED-2447-9AEA-F15ACBB4EE0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2471-5C06-2C4D-8230-AE051169E8B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335F9245-DDD1-3E4D-B676-8929B9D5A4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9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9A2453-E157-E646-A3D1-7E1908C57A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2AB393-158F-D242-BC36-A4A6723B974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052D9-37AD-4248-9923-0894744E28C3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87A536-D2DD-CD49-B556-AC83C7881EEF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335F9245-DDD1-3E4D-B676-8929B9D5A46E}" type="slidenum">
              <a:rPr lang="en-NG" smtClean="0"/>
              <a:t>4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010281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168D6C-CD12-6A43-984D-84137121A7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BAD2A1-0DAA-6040-B22C-FC8C6999F4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/>
              <a:t>Fund pooled in the SSHIB because there could also be other sources of fund such as the BHCPF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54D15-62A9-EF40-ACDF-523AEB28D93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9075F1-F5A7-1B45-B35F-847F5BC11759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6299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DE03-99B1-804A-AEF6-0A071E814B7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D8D52-1152-5246-A4E7-8A127EE5F89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D6DB9-359F-1044-8FC3-308DF85165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A4AF26-C10A-1244-95AB-5396E4430EEE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C145-BE3A-E04E-BFE8-02490E272A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262CD-B769-384C-BCA0-A743604ADD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E77ED8-8AF5-A148-B827-622FB8F48F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480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6119-3FFB-1546-9BD2-BD72CF523E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BC411-6C12-8E47-AC70-92AF72C21D0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9F229-C9FC-6648-A58F-E25E8A379B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6A93A0-ED1F-AD43-AF81-64F82916A6D1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3E79B-ED82-B24A-B450-5DAB75A4AD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CD157-4A40-9F4D-9FED-2D2A4E8273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D56E60-77A3-0248-8CF9-14F52C6B420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35ADF-FFDD-094E-AFD7-1931683327D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CDFCA-D02D-754E-AE3F-EEB44768270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39BCD-31B8-314D-8056-42D62A51DF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0653AC-D8BD-F541-B8FB-1627545E836C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4D2BD-3CAB-5F44-9680-DE11862532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479E-2548-4845-8CE6-CB1F5CA3E5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FEA78F-BAA2-EE4F-BC27-262C1E50AC5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1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B5C40-9997-3841-A747-0DCD792142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5249" y="365129"/>
            <a:ext cx="6829068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8ED3E-5732-A846-8F35-5233F9956C1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D7F1-9CF4-0343-8985-5C9F0B532F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5BD2B6-45E2-3748-9DAB-4251CC01164B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EDF67-AAA7-4B49-BEEC-2AB140638F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51949-1BFC-AA40-A697-C80ADA5245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034A20-64CE-9347-8A13-836683FB68E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28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0CD67-C335-324A-BE31-B007806B48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85DFF-19C0-0141-9438-06DC4EF74D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0324D-01D6-474E-844A-87FF4CDAB8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DE91AF-9868-1D49-9D84-D2705F6A132B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EE27F-DC5C-DD41-9E68-058F4B1BC9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28BF-02B0-F647-8CB5-ED34A306FF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5E2B04-3271-0341-9B05-EEB39EAAEDB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51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BE87-0345-3B4C-AA64-DE46368C03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3B684-EFD1-884D-B5E0-E0617FFC77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935A6-FF05-4B46-8A2F-5550A7B8C16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99F4-C94F-0D44-AAE4-B230EA46D0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CE6615-6801-B74A-B641-1D4B03C78DD5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F440E-710F-1D45-BC16-DB5327C940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C4AEB-CB3B-E342-B495-7366C23A68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329E2-9C46-5043-8208-FE515DC50F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7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D8DC7-FA59-D942-94AB-13C2F56BEC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F8D16-9059-4041-9AAC-1BA93F4F65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539D7-F935-BB47-B78F-D4942719CCD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172A0-77AC-9746-8161-064225EAB38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9FB72-AAC2-284A-8F5A-4FB8547DA19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F1E967-61B5-0746-8A50-B15EE58A1B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39F155-51B2-7048-BE72-DEAF22E37FAB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46BD9-7A09-F44D-A856-A38227A42E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3C751-0F5F-524E-AD52-0BEDDE1959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2A15A-A1CB-FE4A-AAB8-D12D7367C6D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6189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848B-B6BF-A24E-9D7C-6F7E3A809C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F37E7-6D64-CD43-B74C-2E3D104243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057CBB-0BA1-A847-A02F-6550B324303D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9FE9D-7D0C-3342-81BA-A27B4C0148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4204C-9424-C449-AA90-DB581C3ECC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D7BE5-4DEF-E44D-8D01-5DE3AF0D67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2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9D7FD-BC67-7F46-BECD-400F7E3B5C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E9E4F7-A48A-D340-AB20-F020FA318952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399D5-5C2C-884F-907E-DE5DAAAAD4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49AFC-4FC8-874B-AAC2-A51A51AA93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6DADE-23A8-A046-A22F-CA64EC5C68E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56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8617-C9DF-494B-A0A0-513EF84DE3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F14B0-BB36-764D-9F7E-AE21BFD41A2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7363B-DFF9-A743-981A-4995978D477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9498B-AD67-1E46-A01C-DB118983F7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918DB5-4179-2743-9E97-6B063973F417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9908E-3686-B14D-8553-0268C7186B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CA92-0D18-4242-A0DD-844DDC84A1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9CEA1C-E305-D44F-BFA0-9D4FADC126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54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BD9E-E0D7-9E45-91EF-13D1912795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69581-B68F-7046-955C-BEDE1895FC6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49AF7-B9F4-EF41-9F5D-AFA8067CCB2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F8290-D46B-E144-8B3A-1D46274628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BB017A-B891-E040-A042-95E0D572A9AC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46033-EAE2-2D40-838D-F023DFDCB3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1B042-8549-B64B-AAF1-0D87F29948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CCE5F8-93E8-4744-ABA3-256597E2D8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6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5A3E81F-8DCC-AE4F-B39F-0EAAA04D89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>
            <a:extLst>
              <a:ext uri="{FF2B5EF4-FFF2-40B4-BE49-F238E27FC236}">
                <a16:creationId xmlns:a16="http://schemas.microsoft.com/office/drawing/2014/main" id="{B5B7D56D-D274-C54A-8074-5305BD32BA05}"/>
              </a:ext>
            </a:extLst>
          </p:cNvPr>
          <p:cNvSpPr/>
          <p:nvPr/>
        </p:nvSpPr>
        <p:spPr>
          <a:xfrm>
            <a:off x="9733102" y="-5093"/>
            <a:ext cx="2107097" cy="980657"/>
          </a:xfrm>
          <a:prstGeom prst="rect">
            <a:avLst/>
          </a:prstGeom>
          <a:solidFill>
            <a:srgbClr val="B5002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marL="0" marR="0" lvl="0" indent="0" algn="ct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HEALTH</a:t>
            </a:r>
          </a:p>
        </p:txBody>
      </p:sp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95B12E9A-D013-5B43-B394-B45400BA4A87}"/>
              </a:ext>
            </a:extLst>
          </p:cNvPr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>
            <a:extLst>
              <a:ext uri="{FF2B5EF4-FFF2-40B4-BE49-F238E27FC236}">
                <a16:creationId xmlns:a16="http://schemas.microsoft.com/office/drawing/2014/main" id="{ABA7E04C-EB6E-9E41-907A-98E1290B89F0}"/>
              </a:ext>
            </a:extLst>
          </p:cNvPr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  <a:ea typeface=""/>
                <a:cs typeface=""/>
              </a:rPr>
              <a:t>www.nggovernorsforum.org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BD02F93-70F6-E249-85E4-0E62614632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63D216C-6041-4840-8EAA-B14F150B74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9D12CC1-B7B6-3B41-B80E-16E3CA0234B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81574CEB-885F-ED41-97D4-94E42031ABCE}" type="datetime1">
              <a:rPr lang="en-GB"/>
              <a:pPr lvl="0"/>
              <a:t>01/10/2021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5F1FF6F-9328-0E43-AC44-CEA319268F2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>
            <a:lvl1pPr marL="0" marR="0" lvl="0" indent="0" algn="ct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B93D3C5-CDC1-CD41-8D41-A4398D724ED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0E1638DB-1B37-7841-8ADA-6666BED4516F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354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590" marR="0" lvl="0" indent="-228590" algn="l" defTabSz="914354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763" marR="0" lvl="1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2945" marR="0" lvl="2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117" marR="0" lvl="3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299" marR="0" lvl="4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7B029604-585A-8746-9CC2-7ADA836FC89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3464" y="1678543"/>
            <a:ext cx="11575910" cy="1590361"/>
          </a:xfrm>
        </p:spPr>
        <p:txBody>
          <a:bodyPr>
            <a:normAutofit/>
          </a:bodyPr>
          <a:lstStyle/>
          <a:p>
            <a:pPr lvl="0"/>
            <a:r>
              <a:rPr lang="en-GB" sz="4800" b="1" dirty="0"/>
              <a:t>Feasibility of the Tax for Service for Universal Health Coverage in Nigeria</a:t>
            </a:r>
            <a:endParaRPr lang="en-US" sz="4800" b="1" dirty="0"/>
          </a:p>
        </p:txBody>
      </p:sp>
      <p:sp>
        <p:nvSpPr>
          <p:cNvPr id="3" name="Subtitle 5">
            <a:extLst>
              <a:ext uri="{FF2B5EF4-FFF2-40B4-BE49-F238E27FC236}">
                <a16:creationId xmlns:a16="http://schemas.microsoft.com/office/drawing/2014/main" id="{0AEC632F-815B-AB46-90D7-EB06FE45F08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449415" y="3854964"/>
            <a:ext cx="9144000" cy="1655758"/>
          </a:xfrm>
        </p:spPr>
        <p:txBody>
          <a:bodyPr/>
          <a:lstStyle/>
          <a:p>
            <a:pPr lvl="0"/>
            <a:r>
              <a:rPr lang="en-GB" dirty="0"/>
              <a:t>Dr Ahmad Abdulwahab, Senior Health Advisor, NGF</a:t>
            </a:r>
            <a:r>
              <a:rPr lang="en-US" dirty="0"/>
              <a:t> </a:t>
            </a:r>
          </a:p>
          <a:p>
            <a:pPr lvl="0"/>
            <a:r>
              <a:rPr lang="en-US" sz="1600" dirty="0"/>
              <a:t>Presentation @ the  Nigeria Governors’ Forum Peer Learning Event, Transcorp Hilton Hotel, Abuja</a:t>
            </a:r>
          </a:p>
          <a:p>
            <a:pPr lvl="0"/>
            <a:r>
              <a:rPr lang="en-US" sz="1600" dirty="0"/>
              <a:t>29</a:t>
            </a:r>
            <a:r>
              <a:rPr lang="en-US" sz="1600" baseline="30000" dirty="0"/>
              <a:t>th</a:t>
            </a:r>
            <a:r>
              <a:rPr lang="en-US" sz="1600" dirty="0"/>
              <a:t> September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rma libre 354">
            <a:extLst>
              <a:ext uri="{FF2B5EF4-FFF2-40B4-BE49-F238E27FC236}">
                <a16:creationId xmlns:a16="http://schemas.microsoft.com/office/drawing/2014/main" id="{CA30002D-FBA7-4E7A-8579-36FE3CDAD712}"/>
              </a:ext>
            </a:extLst>
          </p:cNvPr>
          <p:cNvSpPr/>
          <p:nvPr/>
        </p:nvSpPr>
        <p:spPr>
          <a:xfrm>
            <a:off x="3278815" y="1822726"/>
            <a:ext cx="4037006" cy="459862"/>
          </a:xfrm>
          <a:custGeom>
            <a:avLst/>
            <a:gdLst>
              <a:gd name="connsiteX0" fmla="*/ 46 w 346890"/>
              <a:gd name="connsiteY0" fmla="*/ 46 h 79815"/>
              <a:gd name="connsiteX1" fmla="*/ 347520 w 346890"/>
              <a:gd name="connsiteY1" fmla="*/ 46 h 79815"/>
              <a:gd name="connsiteX2" fmla="*/ 347520 w 346890"/>
              <a:gd name="connsiteY2" fmla="*/ 79785 h 79815"/>
              <a:gd name="connsiteX3" fmla="*/ 46 w 346890"/>
              <a:gd name="connsiteY3" fmla="*/ 79785 h 7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890" h="79815">
                <a:moveTo>
                  <a:pt x="46" y="46"/>
                </a:moveTo>
                <a:lnTo>
                  <a:pt x="347520" y="46"/>
                </a:lnTo>
                <a:lnTo>
                  <a:pt x="347520" y="79785"/>
                </a:lnTo>
                <a:lnTo>
                  <a:pt x="46" y="79785"/>
                </a:lnTo>
                <a:close/>
              </a:path>
            </a:pathLst>
          </a:custGeom>
          <a:solidFill>
            <a:srgbClr val="06A615"/>
          </a:solidFill>
          <a:ln w="767" cap="flat">
            <a:noFill/>
            <a:prstDash val="solid"/>
            <a:miter/>
          </a:ln>
        </p:spPr>
        <p:txBody>
          <a:bodyPr rtlCol="0" anchor="ctr"/>
          <a:lstStyle/>
          <a:p>
            <a:pPr defTabSz="914217"/>
            <a:endParaRPr lang="es-MX">
              <a:solidFill>
                <a:srgbClr val="999999"/>
              </a:solidFill>
              <a:latin typeface="Calibri" panose="020F0502020204030204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2F2F1A-A053-4D23-B978-AC127D0998E0}"/>
              </a:ext>
            </a:extLst>
          </p:cNvPr>
          <p:cNvGrpSpPr/>
          <p:nvPr/>
        </p:nvGrpSpPr>
        <p:grpSpPr>
          <a:xfrm>
            <a:off x="1354838" y="983745"/>
            <a:ext cx="9587372" cy="5460328"/>
            <a:chOff x="1302314" y="925830"/>
            <a:chExt cx="9587372" cy="5908108"/>
          </a:xfrm>
        </p:grpSpPr>
        <p:sp>
          <p:nvSpPr>
            <p:cNvPr id="5" name="Forma libre 318">
              <a:extLst>
                <a:ext uri="{FF2B5EF4-FFF2-40B4-BE49-F238E27FC236}">
                  <a16:creationId xmlns:a16="http://schemas.microsoft.com/office/drawing/2014/main" id="{ADB17D2B-D9AD-4355-89FF-461EEAD1D465}"/>
                </a:ext>
              </a:extLst>
            </p:cNvPr>
            <p:cNvSpPr/>
            <p:nvPr/>
          </p:nvSpPr>
          <p:spPr>
            <a:xfrm>
              <a:off x="4534569" y="1373610"/>
              <a:ext cx="245642" cy="239201"/>
            </a:xfrm>
            <a:custGeom>
              <a:avLst/>
              <a:gdLst>
                <a:gd name="connsiteX0" fmla="*/ 130815 w 261630"/>
                <a:gd name="connsiteY0" fmla="*/ 0 h 261631"/>
                <a:gd name="connsiteX1" fmla="*/ 0 w 261630"/>
                <a:gd name="connsiteY1" fmla="*/ 130815 h 261631"/>
                <a:gd name="connsiteX2" fmla="*/ 130815 w 261630"/>
                <a:gd name="connsiteY2" fmla="*/ 261631 h 261631"/>
                <a:gd name="connsiteX3" fmla="*/ 261630 w 261630"/>
                <a:gd name="connsiteY3" fmla="*/ 130816 h 261631"/>
                <a:gd name="connsiteX4" fmla="*/ 130815 w 261630"/>
                <a:gd name="connsiteY4" fmla="*/ 0 h 261631"/>
                <a:gd name="connsiteX5" fmla="*/ 198685 w 261630"/>
                <a:gd name="connsiteY5" fmla="*/ 103547 h 261631"/>
                <a:gd name="connsiteX6" fmla="*/ 115438 w 261630"/>
                <a:gd name="connsiteY6" fmla="*/ 186793 h 261631"/>
                <a:gd name="connsiteX7" fmla="*/ 107030 w 261630"/>
                <a:gd name="connsiteY7" fmla="*/ 190277 h 261631"/>
                <a:gd name="connsiteX8" fmla="*/ 98621 w 261630"/>
                <a:gd name="connsiteY8" fmla="*/ 186793 h 261631"/>
                <a:gd name="connsiteX9" fmla="*/ 62944 w 261630"/>
                <a:gd name="connsiteY9" fmla="*/ 151116 h 261631"/>
                <a:gd name="connsiteX10" fmla="*/ 62944 w 261630"/>
                <a:gd name="connsiteY10" fmla="*/ 134300 h 261631"/>
                <a:gd name="connsiteX11" fmla="*/ 79760 w 261630"/>
                <a:gd name="connsiteY11" fmla="*/ 134300 h 261631"/>
                <a:gd name="connsiteX12" fmla="*/ 107029 w 261630"/>
                <a:gd name="connsiteY12" fmla="*/ 161569 h 261631"/>
                <a:gd name="connsiteX13" fmla="*/ 181867 w 261630"/>
                <a:gd name="connsiteY13" fmla="*/ 86731 h 261631"/>
                <a:gd name="connsiteX14" fmla="*/ 198683 w 261630"/>
                <a:gd name="connsiteY14" fmla="*/ 86731 h 261631"/>
                <a:gd name="connsiteX15" fmla="*/ 198685 w 261630"/>
                <a:gd name="connsiteY15" fmla="*/ 103547 h 261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1630" h="261631">
                  <a:moveTo>
                    <a:pt x="130815" y="0"/>
                  </a:moveTo>
                  <a:cubicBezTo>
                    <a:pt x="58694" y="0"/>
                    <a:pt x="0" y="58683"/>
                    <a:pt x="0" y="130815"/>
                  </a:cubicBezTo>
                  <a:cubicBezTo>
                    <a:pt x="0" y="202947"/>
                    <a:pt x="58695" y="261631"/>
                    <a:pt x="130815" y="261631"/>
                  </a:cubicBezTo>
                  <a:cubicBezTo>
                    <a:pt x="202935" y="261631"/>
                    <a:pt x="261630" y="202948"/>
                    <a:pt x="261630" y="130816"/>
                  </a:cubicBezTo>
                  <a:cubicBezTo>
                    <a:pt x="261630" y="58684"/>
                    <a:pt x="202936" y="0"/>
                    <a:pt x="130815" y="0"/>
                  </a:cubicBezTo>
                  <a:close/>
                  <a:moveTo>
                    <a:pt x="198685" y="103547"/>
                  </a:moveTo>
                  <a:lnTo>
                    <a:pt x="115438" y="186793"/>
                  </a:lnTo>
                  <a:cubicBezTo>
                    <a:pt x="113116" y="189116"/>
                    <a:pt x="110072" y="190277"/>
                    <a:pt x="107030" y="190277"/>
                  </a:cubicBezTo>
                  <a:cubicBezTo>
                    <a:pt x="103987" y="190277"/>
                    <a:pt x="100945" y="189116"/>
                    <a:pt x="98621" y="186793"/>
                  </a:cubicBezTo>
                  <a:lnTo>
                    <a:pt x="62944" y="151116"/>
                  </a:lnTo>
                  <a:cubicBezTo>
                    <a:pt x="58298" y="146471"/>
                    <a:pt x="58298" y="138945"/>
                    <a:pt x="62944" y="134300"/>
                  </a:cubicBezTo>
                  <a:cubicBezTo>
                    <a:pt x="67590" y="129656"/>
                    <a:pt x="75116" y="129654"/>
                    <a:pt x="79760" y="134300"/>
                  </a:cubicBezTo>
                  <a:lnTo>
                    <a:pt x="107029" y="161569"/>
                  </a:lnTo>
                  <a:lnTo>
                    <a:pt x="181867" y="86731"/>
                  </a:lnTo>
                  <a:cubicBezTo>
                    <a:pt x="186512" y="82085"/>
                    <a:pt x="194038" y="82085"/>
                    <a:pt x="198683" y="86731"/>
                  </a:cubicBezTo>
                  <a:cubicBezTo>
                    <a:pt x="203331" y="91376"/>
                    <a:pt x="203331" y="98902"/>
                    <a:pt x="198685" y="103547"/>
                  </a:cubicBezTo>
                  <a:close/>
                </a:path>
              </a:pathLst>
            </a:custGeom>
            <a:solidFill>
              <a:srgbClr val="C00000"/>
            </a:solidFill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A7E239F-209B-4C0D-A354-AB9480A70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62124" y="936413"/>
              <a:ext cx="672583" cy="659131"/>
            </a:xfrm>
            <a:prstGeom prst="rect">
              <a:avLst/>
            </a:prstGeom>
            <a:solidFill>
              <a:srgbClr val="3EEC9C">
                <a:lumMod val="40000"/>
                <a:lumOff val="60000"/>
              </a:srgbClr>
            </a:solidFill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A7BB894-9546-47D2-A897-18F6697EDE3D}"/>
                </a:ext>
              </a:extLst>
            </p:cNvPr>
            <p:cNvGrpSpPr/>
            <p:nvPr/>
          </p:nvGrpSpPr>
          <p:grpSpPr>
            <a:xfrm>
              <a:off x="1302314" y="925830"/>
              <a:ext cx="9587372" cy="5908108"/>
              <a:chOff x="1306576" y="949892"/>
              <a:chExt cx="9587372" cy="5908108"/>
            </a:xfrm>
          </p:grpSpPr>
          <p:sp>
            <p:nvSpPr>
              <p:cNvPr id="8" name="CuadroTexto 395">
                <a:extLst>
                  <a:ext uri="{FF2B5EF4-FFF2-40B4-BE49-F238E27FC236}">
                    <a16:creationId xmlns:a16="http://schemas.microsoft.com/office/drawing/2014/main" id="{D7C4357C-579D-4955-A95F-77F80E9CE7D5}"/>
                  </a:ext>
                </a:extLst>
              </p:cNvPr>
              <p:cNvSpPr txBox="1"/>
              <p:nvPr/>
            </p:nvSpPr>
            <p:spPr>
              <a:xfrm>
                <a:off x="3417769" y="1897898"/>
                <a:ext cx="17108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Poppins Medium" pitchFamily="2" charset="77"/>
                    <a:ea typeface="Lato Semibold" panose="020F0502020204030203" pitchFamily="34" charset="0"/>
                    <a:cs typeface="Poppins Medium" pitchFamily="2" charset="77"/>
                  </a:rPr>
                  <a:t>Plan</a:t>
                </a:r>
              </a:p>
            </p:txBody>
          </p:sp>
          <p:sp>
            <p:nvSpPr>
              <p:cNvPr id="9" name="Rectangle 56">
                <a:extLst>
                  <a:ext uri="{FF2B5EF4-FFF2-40B4-BE49-F238E27FC236}">
                    <a16:creationId xmlns:a16="http://schemas.microsoft.com/office/drawing/2014/main" id="{5B58A6E9-0860-401F-BFEE-FAA0E3985873}"/>
                  </a:ext>
                </a:extLst>
              </p:cNvPr>
              <p:cNvSpPr/>
              <p:nvPr/>
            </p:nvSpPr>
            <p:spPr>
              <a:xfrm>
                <a:off x="1331765" y="2344150"/>
                <a:ext cx="183867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64556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MANDATE</a:t>
                </a: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For strategic oversight, coordination, and review of implementation progress.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Consist of representatives of relevant MDAs (SHIS, SPHCDA, SDMA, SHMB). SMoF, SAG, SIRS, etc.) 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Institute Technical Working Groups (TWGs) as may be necessary.</a:t>
                </a:r>
              </a:p>
            </p:txBody>
          </p:sp>
          <p:sp>
            <p:nvSpPr>
              <p:cNvPr id="10" name="Rectangle 56">
                <a:extLst>
                  <a:ext uri="{FF2B5EF4-FFF2-40B4-BE49-F238E27FC236}">
                    <a16:creationId xmlns:a16="http://schemas.microsoft.com/office/drawing/2014/main" id="{833B0529-4482-46D5-B874-9475725CEC54}"/>
                  </a:ext>
                </a:extLst>
              </p:cNvPr>
              <p:cNvSpPr/>
              <p:nvPr/>
            </p:nvSpPr>
            <p:spPr>
              <a:xfrm>
                <a:off x="5323716" y="2298039"/>
                <a:ext cx="1998622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64556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ADOPTION BY STATE EXCO &amp; APPROVAL BY SHOA</a:t>
                </a:r>
              </a:p>
              <a:p>
                <a:pPr marL="0" marR="0" lvl="0" indent="0" algn="ctr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Considerations for  SExco and SHoA:</a:t>
                </a: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Review TfS plan and funds voted for take-off.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Consider ring fencing TfS funding to a dedicated FUND.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Consider official virement/supplementary budget as may be appropriate and request legislative approval where necessary.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Other relevant laws or bills necessary to effectively operationalizes e.g., presumptive tax regulation, SHIA, etc.</a:t>
                </a:r>
              </a:p>
            </p:txBody>
          </p:sp>
          <p:sp>
            <p:nvSpPr>
              <p:cNvPr id="11" name="Rectangle 56">
                <a:extLst>
                  <a:ext uri="{FF2B5EF4-FFF2-40B4-BE49-F238E27FC236}">
                    <a16:creationId xmlns:a16="http://schemas.microsoft.com/office/drawing/2014/main" id="{EBC9C55F-E0D8-4621-AAE2-EC4CD0EEB273}"/>
                  </a:ext>
                </a:extLst>
              </p:cNvPr>
              <p:cNvSpPr/>
              <p:nvPr/>
            </p:nvSpPr>
            <p:spPr>
              <a:xfrm>
                <a:off x="7352623" y="2330412"/>
                <a:ext cx="1880999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64556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IMPLEMENTATION OF TFS</a:t>
                </a: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Considerations:</a:t>
                </a: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Enrolment of beneficiaries and service providers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Public awareness and enlightenment campaigns</a:t>
                </a:r>
              </a:p>
            </p:txBody>
          </p:sp>
          <p:sp>
            <p:nvSpPr>
              <p:cNvPr id="12" name="Rectangle 56">
                <a:extLst>
                  <a:ext uri="{FF2B5EF4-FFF2-40B4-BE49-F238E27FC236}">
                    <a16:creationId xmlns:a16="http://schemas.microsoft.com/office/drawing/2014/main" id="{349EC92A-771B-471B-B762-EDF4259EE573}"/>
                  </a:ext>
                </a:extLst>
              </p:cNvPr>
              <p:cNvSpPr/>
              <p:nvPr/>
            </p:nvSpPr>
            <p:spPr>
              <a:xfrm>
                <a:off x="9284437" y="2316700"/>
                <a:ext cx="1609511" cy="40934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64556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MONITORING AND EVALUATION</a:t>
                </a: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Considerations SC and SExco:</a:t>
                </a:r>
              </a:p>
              <a:p>
                <a:pPr marL="0" marR="0" lvl="0" indent="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SC should enlist the support of NGOs and CSOs in M&amp;E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SC should also institute TWG to conduct on the spot checks at service provider centres/facilities.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SC should meet at least twice a month to review implementation progress as well as quality control and assurances concerns.</a:t>
                </a:r>
              </a:p>
              <a:p>
                <a:pPr marL="171450" marR="0" lvl="0" indent="-171450" defTabSz="91421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SExco should consider the SC progress report on TfS implementation at least once monthly and consider required interventions.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0229DBC-E972-4F1E-89F3-BCA6FBD8D21E}"/>
                  </a:ext>
                </a:extLst>
              </p:cNvPr>
              <p:cNvGrpSpPr/>
              <p:nvPr/>
            </p:nvGrpSpPr>
            <p:grpSpPr>
              <a:xfrm>
                <a:off x="1306576" y="949892"/>
                <a:ext cx="9578848" cy="5908108"/>
                <a:chOff x="1306576" y="949892"/>
                <a:chExt cx="9578848" cy="5908108"/>
              </a:xfrm>
            </p:grpSpPr>
            <p:sp>
              <p:nvSpPr>
                <p:cNvPr id="14" name="Forma libre 350">
                  <a:extLst>
                    <a:ext uri="{FF2B5EF4-FFF2-40B4-BE49-F238E27FC236}">
                      <a16:creationId xmlns:a16="http://schemas.microsoft.com/office/drawing/2014/main" id="{DD382127-C318-487D-A95A-8D372C57DEFC}"/>
                    </a:ext>
                  </a:extLst>
                </p:cNvPr>
                <p:cNvSpPr/>
                <p:nvPr/>
              </p:nvSpPr>
              <p:spPr>
                <a:xfrm>
                  <a:off x="1337100" y="1822726"/>
                  <a:ext cx="1941139" cy="459862"/>
                </a:xfrm>
                <a:custGeom>
                  <a:avLst/>
                  <a:gdLst>
                    <a:gd name="connsiteX0" fmla="*/ 46 w 336913"/>
                    <a:gd name="connsiteY0" fmla="*/ 46 h 79815"/>
                    <a:gd name="connsiteX1" fmla="*/ 337052 w 336913"/>
                    <a:gd name="connsiteY1" fmla="*/ 46 h 79815"/>
                    <a:gd name="connsiteX2" fmla="*/ 337052 w 336913"/>
                    <a:gd name="connsiteY2" fmla="*/ 79785 h 79815"/>
                    <a:gd name="connsiteX3" fmla="*/ 46 w 336913"/>
                    <a:gd name="connsiteY3" fmla="*/ 79785 h 798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6913" h="79815">
                      <a:moveTo>
                        <a:pt x="46" y="46"/>
                      </a:moveTo>
                      <a:lnTo>
                        <a:pt x="337052" y="46"/>
                      </a:lnTo>
                      <a:lnTo>
                        <a:pt x="337052" y="79785"/>
                      </a:lnTo>
                      <a:lnTo>
                        <a:pt x="46" y="79785"/>
                      </a:lnTo>
                      <a:close/>
                    </a:path>
                  </a:pathLst>
                </a:custGeom>
                <a:solidFill>
                  <a:srgbClr val="06A615"/>
                </a:solidFill>
                <a:ln w="76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rPr>
                    <a:t>TfS Steering Committee</a:t>
                  </a:r>
                </a:p>
              </p:txBody>
            </p:sp>
            <p:sp>
              <p:nvSpPr>
                <p:cNvPr id="15" name="Forma libre 362">
                  <a:extLst>
                    <a:ext uri="{FF2B5EF4-FFF2-40B4-BE49-F238E27FC236}">
                      <a16:creationId xmlns:a16="http://schemas.microsoft.com/office/drawing/2014/main" id="{E8D66921-51CF-4AD5-AE81-083458897F3F}"/>
                    </a:ext>
                  </a:extLst>
                </p:cNvPr>
                <p:cNvSpPr/>
                <p:nvPr/>
              </p:nvSpPr>
              <p:spPr>
                <a:xfrm>
                  <a:off x="7334244" y="1822726"/>
                  <a:ext cx="1941139" cy="459862"/>
                </a:xfrm>
                <a:custGeom>
                  <a:avLst/>
                  <a:gdLst>
                    <a:gd name="connsiteX0" fmla="*/ 46 w 336913"/>
                    <a:gd name="connsiteY0" fmla="*/ 46 h 79815"/>
                    <a:gd name="connsiteX1" fmla="*/ 337052 w 336913"/>
                    <a:gd name="connsiteY1" fmla="*/ 46 h 79815"/>
                    <a:gd name="connsiteX2" fmla="*/ 337052 w 336913"/>
                    <a:gd name="connsiteY2" fmla="*/ 79785 h 79815"/>
                    <a:gd name="connsiteX3" fmla="*/ 46 w 336913"/>
                    <a:gd name="connsiteY3" fmla="*/ 79785 h 798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6913" h="79815">
                      <a:moveTo>
                        <a:pt x="46" y="46"/>
                      </a:moveTo>
                      <a:lnTo>
                        <a:pt x="337052" y="46"/>
                      </a:lnTo>
                      <a:lnTo>
                        <a:pt x="337052" y="79785"/>
                      </a:lnTo>
                      <a:lnTo>
                        <a:pt x="46" y="79785"/>
                      </a:lnTo>
                      <a:close/>
                    </a:path>
                  </a:pathLst>
                </a:custGeom>
                <a:solidFill>
                  <a:srgbClr val="06A615"/>
                </a:solidFill>
                <a:ln w="76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ctr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</a:rPr>
                    <a:t>Implement</a:t>
                  </a:r>
                </a:p>
              </p:txBody>
            </p:sp>
            <p:sp>
              <p:nvSpPr>
                <p:cNvPr id="16" name="Forma libre 366">
                  <a:extLst>
                    <a:ext uri="{FF2B5EF4-FFF2-40B4-BE49-F238E27FC236}">
                      <a16:creationId xmlns:a16="http://schemas.microsoft.com/office/drawing/2014/main" id="{EE8BAEE9-0D8E-46AD-A5B5-A41EBB8366A4}"/>
                    </a:ext>
                  </a:extLst>
                </p:cNvPr>
                <p:cNvSpPr/>
                <p:nvPr/>
              </p:nvSpPr>
              <p:spPr>
                <a:xfrm>
                  <a:off x="9275913" y="1822726"/>
                  <a:ext cx="1609511" cy="459862"/>
                </a:xfrm>
                <a:custGeom>
                  <a:avLst/>
                  <a:gdLst>
                    <a:gd name="connsiteX0" fmla="*/ 46 w 279354"/>
                    <a:gd name="connsiteY0" fmla="*/ 46 h 79815"/>
                    <a:gd name="connsiteX1" fmla="*/ 279700 w 279354"/>
                    <a:gd name="connsiteY1" fmla="*/ 46 h 79815"/>
                    <a:gd name="connsiteX2" fmla="*/ 279700 w 279354"/>
                    <a:gd name="connsiteY2" fmla="*/ 79785 h 79815"/>
                    <a:gd name="connsiteX3" fmla="*/ 46 w 279354"/>
                    <a:gd name="connsiteY3" fmla="*/ 79785 h 798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9354" h="79815">
                      <a:moveTo>
                        <a:pt x="46" y="46"/>
                      </a:moveTo>
                      <a:lnTo>
                        <a:pt x="279700" y="46"/>
                      </a:lnTo>
                      <a:lnTo>
                        <a:pt x="279700" y="79785"/>
                      </a:lnTo>
                      <a:lnTo>
                        <a:pt x="46" y="79785"/>
                      </a:lnTo>
                      <a:close/>
                    </a:path>
                  </a:pathLst>
                </a:custGeom>
                <a:solidFill>
                  <a:srgbClr val="06A615"/>
                </a:solidFill>
                <a:ln w="76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" name="Forma libre 351">
                  <a:extLst>
                    <a:ext uri="{FF2B5EF4-FFF2-40B4-BE49-F238E27FC236}">
                      <a16:creationId xmlns:a16="http://schemas.microsoft.com/office/drawing/2014/main" id="{21D53D97-73D3-4E7A-BC7A-349F077536C4}"/>
                    </a:ext>
                  </a:extLst>
                </p:cNvPr>
                <p:cNvSpPr/>
                <p:nvPr/>
              </p:nvSpPr>
              <p:spPr>
                <a:xfrm>
                  <a:off x="1306576" y="1618399"/>
                  <a:ext cx="756114" cy="5239601"/>
                </a:xfrm>
                <a:custGeom>
                  <a:avLst/>
                  <a:gdLst>
                    <a:gd name="connsiteX0" fmla="*/ 232 w 131235"/>
                    <a:gd name="connsiteY0" fmla="*/ 580529 h 580197"/>
                    <a:gd name="connsiteX1" fmla="*/ 232 w 131235"/>
                    <a:gd name="connsiteY1" fmla="*/ 232 h 580197"/>
                    <a:gd name="connsiteX2" fmla="*/ 131344 w 131235"/>
                    <a:gd name="connsiteY2" fmla="*/ 232 h 580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1235" h="580197">
                      <a:moveTo>
                        <a:pt x="232" y="580529"/>
                      </a:moveTo>
                      <a:lnTo>
                        <a:pt x="232" y="232"/>
                      </a:lnTo>
                      <a:lnTo>
                        <a:pt x="131344" y="232"/>
                      </a:lnTo>
                    </a:path>
                  </a:pathLst>
                </a:custGeom>
                <a:noFill/>
                <a:ln w="38100" cap="rnd">
                  <a:solidFill>
                    <a:srgbClr val="FFFFFF">
                      <a:lumMod val="85000"/>
                    </a:srgbClr>
                  </a:solidFill>
                  <a:prstDash val="solid"/>
                  <a:round/>
                  <a:headEnd type="triangle"/>
                  <a:tailEnd type="triangle"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" name="Forma libre 355">
                  <a:extLst>
                    <a:ext uri="{FF2B5EF4-FFF2-40B4-BE49-F238E27FC236}">
                      <a16:creationId xmlns:a16="http://schemas.microsoft.com/office/drawing/2014/main" id="{685F2EAE-E70E-464E-88AE-9BF0DBF88B34}"/>
                    </a:ext>
                  </a:extLst>
                </p:cNvPr>
                <p:cNvSpPr/>
                <p:nvPr/>
              </p:nvSpPr>
              <p:spPr>
                <a:xfrm>
                  <a:off x="3263456" y="1618400"/>
                  <a:ext cx="756114" cy="5239600"/>
                </a:xfrm>
                <a:custGeom>
                  <a:avLst/>
                  <a:gdLst>
                    <a:gd name="connsiteX0" fmla="*/ 232 w 131235"/>
                    <a:gd name="connsiteY0" fmla="*/ 580529 h 580197"/>
                    <a:gd name="connsiteX1" fmla="*/ 232 w 131235"/>
                    <a:gd name="connsiteY1" fmla="*/ 232 h 580197"/>
                    <a:gd name="connsiteX2" fmla="*/ 131337 w 131235"/>
                    <a:gd name="connsiteY2" fmla="*/ 232 h 580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1235" h="580197">
                      <a:moveTo>
                        <a:pt x="232" y="580529"/>
                      </a:moveTo>
                      <a:lnTo>
                        <a:pt x="232" y="232"/>
                      </a:lnTo>
                      <a:lnTo>
                        <a:pt x="131337" y="232"/>
                      </a:lnTo>
                    </a:path>
                  </a:pathLst>
                </a:custGeom>
                <a:noFill/>
                <a:ln w="38100" cap="rnd">
                  <a:solidFill>
                    <a:srgbClr val="FFFFFF">
                      <a:lumMod val="85000"/>
                    </a:srgbClr>
                  </a:solidFill>
                  <a:prstDash val="solid"/>
                  <a:round/>
                  <a:headEnd type="triangle"/>
                  <a:tailEnd type="triangle"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" name="Forma libre 359">
                  <a:extLst>
                    <a:ext uri="{FF2B5EF4-FFF2-40B4-BE49-F238E27FC236}">
                      <a16:creationId xmlns:a16="http://schemas.microsoft.com/office/drawing/2014/main" id="{C277D882-7E00-4863-8B56-8092DE5ECA5A}"/>
                    </a:ext>
                  </a:extLst>
                </p:cNvPr>
                <p:cNvSpPr/>
                <p:nvPr/>
              </p:nvSpPr>
              <p:spPr>
                <a:xfrm>
                  <a:off x="5267297" y="1618400"/>
                  <a:ext cx="756114" cy="5239600"/>
                </a:xfrm>
                <a:custGeom>
                  <a:avLst/>
                  <a:gdLst>
                    <a:gd name="connsiteX0" fmla="*/ 232 w 131235"/>
                    <a:gd name="connsiteY0" fmla="*/ 580529 h 580197"/>
                    <a:gd name="connsiteX1" fmla="*/ 232 w 131235"/>
                    <a:gd name="connsiteY1" fmla="*/ 232 h 580197"/>
                    <a:gd name="connsiteX2" fmla="*/ 131344 w 131235"/>
                    <a:gd name="connsiteY2" fmla="*/ 232 h 580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1235" h="580197">
                      <a:moveTo>
                        <a:pt x="232" y="580529"/>
                      </a:moveTo>
                      <a:lnTo>
                        <a:pt x="232" y="232"/>
                      </a:lnTo>
                      <a:lnTo>
                        <a:pt x="131344" y="232"/>
                      </a:lnTo>
                    </a:path>
                  </a:pathLst>
                </a:custGeom>
                <a:noFill/>
                <a:ln w="38100" cap="rnd">
                  <a:solidFill>
                    <a:srgbClr val="FFFFFF">
                      <a:lumMod val="85000"/>
                    </a:srgbClr>
                  </a:solidFill>
                  <a:prstDash val="solid"/>
                  <a:round/>
                  <a:headEnd type="triangle"/>
                  <a:tailEnd type="triangle"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" name="Forma libre 363">
                  <a:extLst>
                    <a:ext uri="{FF2B5EF4-FFF2-40B4-BE49-F238E27FC236}">
                      <a16:creationId xmlns:a16="http://schemas.microsoft.com/office/drawing/2014/main" id="{16EABEAB-F905-4A61-9E9E-268E9C959DA6}"/>
                    </a:ext>
                  </a:extLst>
                </p:cNvPr>
                <p:cNvSpPr/>
                <p:nvPr/>
              </p:nvSpPr>
              <p:spPr>
                <a:xfrm>
                  <a:off x="7320083" y="1618400"/>
                  <a:ext cx="756114" cy="5239600"/>
                </a:xfrm>
                <a:custGeom>
                  <a:avLst/>
                  <a:gdLst>
                    <a:gd name="connsiteX0" fmla="*/ 232 w 131235"/>
                    <a:gd name="connsiteY0" fmla="*/ 580529 h 580197"/>
                    <a:gd name="connsiteX1" fmla="*/ 232 w 131235"/>
                    <a:gd name="connsiteY1" fmla="*/ 232 h 580197"/>
                    <a:gd name="connsiteX2" fmla="*/ 131344 w 131235"/>
                    <a:gd name="connsiteY2" fmla="*/ 232 h 580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1235" h="580197">
                      <a:moveTo>
                        <a:pt x="232" y="580529"/>
                      </a:moveTo>
                      <a:lnTo>
                        <a:pt x="232" y="232"/>
                      </a:lnTo>
                      <a:lnTo>
                        <a:pt x="131344" y="232"/>
                      </a:lnTo>
                    </a:path>
                  </a:pathLst>
                </a:custGeom>
                <a:noFill/>
                <a:ln w="38100" cap="rnd">
                  <a:solidFill>
                    <a:srgbClr val="FFFFFF">
                      <a:lumMod val="85000"/>
                    </a:srgbClr>
                  </a:solidFill>
                  <a:prstDash val="solid"/>
                  <a:round/>
                  <a:headEnd type="triangle"/>
                  <a:tailEnd type="triangle"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1" name="Forma libre 367">
                  <a:extLst>
                    <a:ext uri="{FF2B5EF4-FFF2-40B4-BE49-F238E27FC236}">
                      <a16:creationId xmlns:a16="http://schemas.microsoft.com/office/drawing/2014/main" id="{2BF685F4-08BD-4D97-88AE-9A365AF1301A}"/>
                    </a:ext>
                  </a:extLst>
                </p:cNvPr>
                <p:cNvSpPr/>
                <p:nvPr/>
              </p:nvSpPr>
              <p:spPr>
                <a:xfrm>
                  <a:off x="9259804" y="1618400"/>
                  <a:ext cx="756114" cy="5239600"/>
                </a:xfrm>
                <a:custGeom>
                  <a:avLst/>
                  <a:gdLst>
                    <a:gd name="connsiteX0" fmla="*/ 232 w 131235"/>
                    <a:gd name="connsiteY0" fmla="*/ 580529 h 580197"/>
                    <a:gd name="connsiteX1" fmla="*/ 232 w 131235"/>
                    <a:gd name="connsiteY1" fmla="*/ 232 h 580197"/>
                    <a:gd name="connsiteX2" fmla="*/ 131337 w 131235"/>
                    <a:gd name="connsiteY2" fmla="*/ 232 h 580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1235" h="580197">
                      <a:moveTo>
                        <a:pt x="232" y="580529"/>
                      </a:moveTo>
                      <a:lnTo>
                        <a:pt x="232" y="232"/>
                      </a:lnTo>
                      <a:lnTo>
                        <a:pt x="131337" y="232"/>
                      </a:lnTo>
                    </a:path>
                  </a:pathLst>
                </a:custGeom>
                <a:noFill/>
                <a:ln w="38100" cap="rnd">
                  <a:solidFill>
                    <a:srgbClr val="FFFFFF">
                      <a:lumMod val="85000"/>
                    </a:srgbClr>
                  </a:solidFill>
                  <a:prstDash val="solid"/>
                  <a:round/>
                  <a:headEnd type="triangle"/>
                  <a:tailEnd type="triangle"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2" name="CuadroTexto 395">
                  <a:extLst>
                    <a:ext uri="{FF2B5EF4-FFF2-40B4-BE49-F238E27FC236}">
                      <a16:creationId xmlns:a16="http://schemas.microsoft.com/office/drawing/2014/main" id="{4B136F1C-2DA8-4C88-A1A1-F748C7B01618}"/>
                    </a:ext>
                  </a:extLst>
                </p:cNvPr>
                <p:cNvSpPr txBox="1"/>
                <p:nvPr/>
              </p:nvSpPr>
              <p:spPr>
                <a:xfrm>
                  <a:off x="5406452" y="1897898"/>
                  <a:ext cx="186468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Poppins Medium" pitchFamily="2" charset="77"/>
                      <a:ea typeface="Lato Semibold" panose="020F0502020204030203" pitchFamily="34" charset="0"/>
                      <a:cs typeface="Poppins Medium" pitchFamily="2" charset="77"/>
                    </a:rPr>
                    <a:t>Adopt</a:t>
                  </a: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Poppins Medium" pitchFamily="2" charset="77"/>
                    <a:ea typeface="Lato Semibold" panose="020F0502020204030203" pitchFamily="34" charset="0"/>
                    <a:cs typeface="Poppins Medium" pitchFamily="2" charset="77"/>
                  </a:endParaRPr>
                </a:p>
              </p:txBody>
            </p:sp>
            <p:sp>
              <p:nvSpPr>
                <p:cNvPr id="23" name="CuadroTexto 395">
                  <a:extLst>
                    <a:ext uri="{FF2B5EF4-FFF2-40B4-BE49-F238E27FC236}">
                      <a16:creationId xmlns:a16="http://schemas.microsoft.com/office/drawing/2014/main" id="{90EB5251-50E3-47CB-8879-B13204140C5D}"/>
                    </a:ext>
                  </a:extLst>
                </p:cNvPr>
                <p:cNvSpPr txBox="1"/>
                <p:nvPr/>
              </p:nvSpPr>
              <p:spPr>
                <a:xfrm>
                  <a:off x="9429454" y="1897898"/>
                  <a:ext cx="12621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Poppins Medium" pitchFamily="2" charset="77"/>
                      <a:ea typeface="Lato Semibold" panose="020F0502020204030203" pitchFamily="34" charset="0"/>
                      <a:cs typeface="Poppins Medium" pitchFamily="2" charset="77"/>
                    </a:rPr>
                    <a:t>M&amp;E</a:t>
                  </a:r>
                </a:p>
              </p:txBody>
            </p:sp>
            <p:sp>
              <p:nvSpPr>
                <p:cNvPr id="24" name="Rectangle 56">
                  <a:extLst>
                    <a:ext uri="{FF2B5EF4-FFF2-40B4-BE49-F238E27FC236}">
                      <a16:creationId xmlns:a16="http://schemas.microsoft.com/office/drawing/2014/main" id="{A19184CA-618D-480F-B576-A5130C8839F3}"/>
                    </a:ext>
                  </a:extLst>
                </p:cNvPr>
                <p:cNvSpPr/>
                <p:nvPr/>
              </p:nvSpPr>
              <p:spPr>
                <a:xfrm>
                  <a:off x="3328490" y="2298039"/>
                  <a:ext cx="1891845" cy="393954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64556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DEVELOP TFS PLAN</a:t>
                  </a:r>
                </a:p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endParaRPr>
                </a:p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Considerations for SC &amp; TWGs:</a:t>
                  </a:r>
                </a:p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endParaRP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Identify TfS package of interest (Minimum Standard Package)</a:t>
                  </a: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Stakeholder mapping and engagement</a:t>
                  </a: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Demand side – beneficiaries</a:t>
                  </a: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Supply side – service providers, funding aggregators and authorizers, etc.</a:t>
                  </a: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Costing of TfS package (including actuarial analysis)</a:t>
                  </a: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Design funding programme (including fit-for-purpose presumptive tax and revenue sharing arrangement).</a:t>
                  </a: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Identify technology needs</a:t>
                  </a:r>
                </a:p>
                <a:p>
                  <a:pPr marL="171450" marR="0" lvl="0" indent="-17145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999999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Develop TfS operational plan and guideline </a:t>
                  </a:r>
                </a:p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endParaRPr>
                </a:p>
              </p:txBody>
            </p:sp>
            <p:sp>
              <p:nvSpPr>
                <p:cNvPr id="25" name="Forma libre 369">
                  <a:extLst>
                    <a:ext uri="{FF2B5EF4-FFF2-40B4-BE49-F238E27FC236}">
                      <a16:creationId xmlns:a16="http://schemas.microsoft.com/office/drawing/2014/main" id="{E7AF02AC-04FF-4028-AB32-33C20A7DC536}"/>
                    </a:ext>
                  </a:extLst>
                </p:cNvPr>
                <p:cNvSpPr/>
                <p:nvPr/>
              </p:nvSpPr>
              <p:spPr>
                <a:xfrm>
                  <a:off x="2200066" y="1041523"/>
                  <a:ext cx="400893" cy="601337"/>
                </a:xfrm>
                <a:custGeom>
                  <a:avLst/>
                  <a:gdLst>
                    <a:gd name="connsiteX0" fmla="*/ 219024 w 436983"/>
                    <a:gd name="connsiteY0" fmla="*/ 958 h 655474"/>
                    <a:gd name="connsiteX1" fmla="*/ 958 w 436983"/>
                    <a:gd name="connsiteY1" fmla="*/ 219024 h 655474"/>
                    <a:gd name="connsiteX2" fmla="*/ 62489 w 436983"/>
                    <a:gd name="connsiteY2" fmla="*/ 377224 h 655474"/>
                    <a:gd name="connsiteX3" fmla="*/ 82733 w 436983"/>
                    <a:gd name="connsiteY3" fmla="*/ 409833 h 655474"/>
                    <a:gd name="connsiteX4" fmla="*/ 82733 w 436983"/>
                    <a:gd name="connsiteY4" fmla="*/ 437091 h 655474"/>
                    <a:gd name="connsiteX5" fmla="*/ 109991 w 436983"/>
                    <a:gd name="connsiteY5" fmla="*/ 484025 h 655474"/>
                    <a:gd name="connsiteX6" fmla="*/ 109991 w 436983"/>
                    <a:gd name="connsiteY6" fmla="*/ 570080 h 655474"/>
                    <a:gd name="connsiteX7" fmla="*/ 125962 w 436983"/>
                    <a:gd name="connsiteY7" fmla="*/ 608626 h 655474"/>
                    <a:gd name="connsiteX8" fmla="*/ 141225 w 436983"/>
                    <a:gd name="connsiteY8" fmla="*/ 623888 h 655474"/>
                    <a:gd name="connsiteX9" fmla="*/ 141258 w 436983"/>
                    <a:gd name="connsiteY9" fmla="*/ 623921 h 655474"/>
                    <a:gd name="connsiteX10" fmla="*/ 152528 w 436983"/>
                    <a:gd name="connsiteY10" fmla="*/ 635191 h 655474"/>
                    <a:gd name="connsiteX11" fmla="*/ 200723 w 436983"/>
                    <a:gd name="connsiteY11" fmla="*/ 655155 h 655474"/>
                    <a:gd name="connsiteX12" fmla="*/ 237325 w 436983"/>
                    <a:gd name="connsiteY12" fmla="*/ 655155 h 655474"/>
                    <a:gd name="connsiteX13" fmla="*/ 285520 w 436983"/>
                    <a:gd name="connsiteY13" fmla="*/ 635191 h 655474"/>
                    <a:gd name="connsiteX14" fmla="*/ 296790 w 436983"/>
                    <a:gd name="connsiteY14" fmla="*/ 623921 h 655474"/>
                    <a:gd name="connsiteX15" fmla="*/ 296823 w 436983"/>
                    <a:gd name="connsiteY15" fmla="*/ 623888 h 655474"/>
                    <a:gd name="connsiteX16" fmla="*/ 312085 w 436983"/>
                    <a:gd name="connsiteY16" fmla="*/ 608626 h 655474"/>
                    <a:gd name="connsiteX17" fmla="*/ 328057 w 436983"/>
                    <a:gd name="connsiteY17" fmla="*/ 570080 h 655474"/>
                    <a:gd name="connsiteX18" fmla="*/ 328057 w 436983"/>
                    <a:gd name="connsiteY18" fmla="*/ 484025 h 655474"/>
                    <a:gd name="connsiteX19" fmla="*/ 355315 w 436983"/>
                    <a:gd name="connsiteY19" fmla="*/ 437091 h 655474"/>
                    <a:gd name="connsiteX20" fmla="*/ 355315 w 436983"/>
                    <a:gd name="connsiteY20" fmla="*/ 409831 h 655474"/>
                    <a:gd name="connsiteX21" fmla="*/ 375559 w 436983"/>
                    <a:gd name="connsiteY21" fmla="*/ 377223 h 655474"/>
                    <a:gd name="connsiteX22" fmla="*/ 437089 w 436983"/>
                    <a:gd name="connsiteY22" fmla="*/ 219023 h 655474"/>
                    <a:gd name="connsiteX23" fmla="*/ 219024 w 436983"/>
                    <a:gd name="connsiteY23" fmla="*/ 958 h 655474"/>
                    <a:gd name="connsiteX24" fmla="*/ 219024 w 436983"/>
                    <a:gd name="connsiteY24" fmla="*/ 246282 h 655474"/>
                    <a:gd name="connsiteX25" fmla="*/ 178137 w 436983"/>
                    <a:gd name="connsiteY25" fmla="*/ 205395 h 655474"/>
                    <a:gd name="connsiteX26" fmla="*/ 205395 w 436983"/>
                    <a:gd name="connsiteY26" fmla="*/ 167018 h 655474"/>
                    <a:gd name="connsiteX27" fmla="*/ 205395 w 436983"/>
                    <a:gd name="connsiteY27" fmla="*/ 164508 h 655474"/>
                    <a:gd name="connsiteX28" fmla="*/ 219024 w 436983"/>
                    <a:gd name="connsiteY28" fmla="*/ 150878 h 655474"/>
                    <a:gd name="connsiteX29" fmla="*/ 232654 w 436983"/>
                    <a:gd name="connsiteY29" fmla="*/ 164508 h 655474"/>
                    <a:gd name="connsiteX30" fmla="*/ 246283 w 436983"/>
                    <a:gd name="connsiteY30" fmla="*/ 164508 h 655474"/>
                    <a:gd name="connsiteX31" fmla="*/ 259913 w 436983"/>
                    <a:gd name="connsiteY31" fmla="*/ 178137 h 655474"/>
                    <a:gd name="connsiteX32" fmla="*/ 246283 w 436983"/>
                    <a:gd name="connsiteY32" fmla="*/ 191767 h 655474"/>
                    <a:gd name="connsiteX33" fmla="*/ 219024 w 436983"/>
                    <a:gd name="connsiteY33" fmla="*/ 191767 h 655474"/>
                    <a:gd name="connsiteX34" fmla="*/ 205395 w 436983"/>
                    <a:gd name="connsiteY34" fmla="*/ 205396 h 655474"/>
                    <a:gd name="connsiteX35" fmla="*/ 219024 w 436983"/>
                    <a:gd name="connsiteY35" fmla="*/ 219026 h 655474"/>
                    <a:gd name="connsiteX36" fmla="*/ 259912 w 436983"/>
                    <a:gd name="connsiteY36" fmla="*/ 259913 h 655474"/>
                    <a:gd name="connsiteX37" fmla="*/ 232654 w 436983"/>
                    <a:gd name="connsiteY37" fmla="*/ 298290 h 655474"/>
                    <a:gd name="connsiteX38" fmla="*/ 232654 w 436983"/>
                    <a:gd name="connsiteY38" fmla="*/ 300800 h 655474"/>
                    <a:gd name="connsiteX39" fmla="*/ 219024 w 436983"/>
                    <a:gd name="connsiteY39" fmla="*/ 314430 h 655474"/>
                    <a:gd name="connsiteX40" fmla="*/ 205395 w 436983"/>
                    <a:gd name="connsiteY40" fmla="*/ 300800 h 655474"/>
                    <a:gd name="connsiteX41" fmla="*/ 191765 w 436983"/>
                    <a:gd name="connsiteY41" fmla="*/ 300800 h 655474"/>
                    <a:gd name="connsiteX42" fmla="*/ 178136 w 436983"/>
                    <a:gd name="connsiteY42" fmla="*/ 287171 h 655474"/>
                    <a:gd name="connsiteX43" fmla="*/ 191765 w 436983"/>
                    <a:gd name="connsiteY43" fmla="*/ 273541 h 655474"/>
                    <a:gd name="connsiteX44" fmla="*/ 219024 w 436983"/>
                    <a:gd name="connsiteY44" fmla="*/ 273541 h 655474"/>
                    <a:gd name="connsiteX45" fmla="*/ 232654 w 436983"/>
                    <a:gd name="connsiteY45" fmla="*/ 259912 h 655474"/>
                    <a:gd name="connsiteX46" fmla="*/ 219024 w 436983"/>
                    <a:gd name="connsiteY46" fmla="*/ 246282 h 655474"/>
                    <a:gd name="connsiteX47" fmla="*/ 292813 w 436983"/>
                    <a:gd name="connsiteY47" fmla="*/ 589352 h 655474"/>
                    <a:gd name="connsiteX48" fmla="*/ 281527 w 436983"/>
                    <a:gd name="connsiteY48" fmla="*/ 600638 h 655474"/>
                    <a:gd name="connsiteX49" fmla="*/ 156523 w 436983"/>
                    <a:gd name="connsiteY49" fmla="*/ 600638 h 655474"/>
                    <a:gd name="connsiteX50" fmla="*/ 145237 w 436983"/>
                    <a:gd name="connsiteY50" fmla="*/ 589352 h 655474"/>
                    <a:gd name="connsiteX51" fmla="*/ 137913 w 436983"/>
                    <a:gd name="connsiteY51" fmla="*/ 573381 h 655474"/>
                    <a:gd name="connsiteX52" fmla="*/ 300138 w 436983"/>
                    <a:gd name="connsiteY52" fmla="*/ 573381 h 655474"/>
                    <a:gd name="connsiteX53" fmla="*/ 292813 w 436983"/>
                    <a:gd name="connsiteY53" fmla="*/ 589352 h 655474"/>
                    <a:gd name="connsiteX54" fmla="*/ 300799 w 436983"/>
                    <a:gd name="connsiteY54" fmla="*/ 518864 h 655474"/>
                    <a:gd name="connsiteX55" fmla="*/ 137250 w 436983"/>
                    <a:gd name="connsiteY55" fmla="*/ 518864 h 655474"/>
                    <a:gd name="connsiteX56" fmla="*/ 137250 w 436983"/>
                    <a:gd name="connsiteY56" fmla="*/ 491606 h 655474"/>
                    <a:gd name="connsiteX57" fmla="*/ 300799 w 436983"/>
                    <a:gd name="connsiteY57" fmla="*/ 491606 h 655474"/>
                    <a:gd name="connsiteX58" fmla="*/ 300799 w 436983"/>
                    <a:gd name="connsiteY58" fmla="*/ 518864 h 655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</a:cxnLst>
                  <a:rect l="l" t="t" r="r" b="b"/>
                  <a:pathLst>
                    <a:path w="436983" h="655474">
                      <a:moveTo>
                        <a:pt x="219024" y="958"/>
                      </a:moveTo>
                      <a:cubicBezTo>
                        <a:pt x="98785" y="958"/>
                        <a:pt x="958" y="98785"/>
                        <a:pt x="958" y="219024"/>
                      </a:cubicBezTo>
                      <a:cubicBezTo>
                        <a:pt x="958" y="301118"/>
                        <a:pt x="37986" y="346917"/>
                        <a:pt x="62489" y="377224"/>
                      </a:cubicBezTo>
                      <a:cubicBezTo>
                        <a:pt x="73349" y="390653"/>
                        <a:pt x="82733" y="402260"/>
                        <a:pt x="82733" y="409833"/>
                      </a:cubicBezTo>
                      <a:lnTo>
                        <a:pt x="82733" y="437091"/>
                      </a:lnTo>
                      <a:cubicBezTo>
                        <a:pt x="82733" y="457183"/>
                        <a:pt x="93775" y="474570"/>
                        <a:pt x="109991" y="484025"/>
                      </a:cubicBezTo>
                      <a:lnTo>
                        <a:pt x="109991" y="570080"/>
                      </a:lnTo>
                      <a:cubicBezTo>
                        <a:pt x="109991" y="584428"/>
                        <a:pt x="115807" y="598483"/>
                        <a:pt x="125962" y="608626"/>
                      </a:cubicBezTo>
                      <a:lnTo>
                        <a:pt x="141225" y="623888"/>
                      </a:lnTo>
                      <a:lnTo>
                        <a:pt x="141258" y="623921"/>
                      </a:lnTo>
                      <a:lnTo>
                        <a:pt x="152528" y="635191"/>
                      </a:lnTo>
                      <a:cubicBezTo>
                        <a:pt x="165399" y="648061"/>
                        <a:pt x="182516" y="655155"/>
                        <a:pt x="200723" y="655155"/>
                      </a:cubicBezTo>
                      <a:lnTo>
                        <a:pt x="237325" y="655155"/>
                      </a:lnTo>
                      <a:cubicBezTo>
                        <a:pt x="255533" y="655155"/>
                        <a:pt x="272649" y="648061"/>
                        <a:pt x="285520" y="635191"/>
                      </a:cubicBezTo>
                      <a:lnTo>
                        <a:pt x="296790" y="623921"/>
                      </a:lnTo>
                      <a:lnTo>
                        <a:pt x="296823" y="623888"/>
                      </a:lnTo>
                      <a:lnTo>
                        <a:pt x="312085" y="608626"/>
                      </a:lnTo>
                      <a:cubicBezTo>
                        <a:pt x="322241" y="598483"/>
                        <a:pt x="328057" y="584428"/>
                        <a:pt x="328057" y="570080"/>
                      </a:cubicBezTo>
                      <a:lnTo>
                        <a:pt x="328057" y="484025"/>
                      </a:lnTo>
                      <a:cubicBezTo>
                        <a:pt x="344272" y="474570"/>
                        <a:pt x="355315" y="457183"/>
                        <a:pt x="355315" y="437091"/>
                      </a:cubicBezTo>
                      <a:lnTo>
                        <a:pt x="355315" y="409831"/>
                      </a:lnTo>
                      <a:cubicBezTo>
                        <a:pt x="355315" y="402258"/>
                        <a:pt x="364698" y="390653"/>
                        <a:pt x="375559" y="377223"/>
                      </a:cubicBezTo>
                      <a:cubicBezTo>
                        <a:pt x="400062" y="346916"/>
                        <a:pt x="437089" y="301117"/>
                        <a:pt x="437089" y="219023"/>
                      </a:cubicBezTo>
                      <a:cubicBezTo>
                        <a:pt x="437090" y="98785"/>
                        <a:pt x="339264" y="958"/>
                        <a:pt x="219024" y="958"/>
                      </a:cubicBezTo>
                      <a:close/>
                      <a:moveTo>
                        <a:pt x="219024" y="246282"/>
                      </a:moveTo>
                      <a:cubicBezTo>
                        <a:pt x="196478" y="246282"/>
                        <a:pt x="178137" y="227942"/>
                        <a:pt x="178137" y="205395"/>
                      </a:cubicBezTo>
                      <a:cubicBezTo>
                        <a:pt x="178137" y="187650"/>
                        <a:pt x="189565" y="172663"/>
                        <a:pt x="205395" y="167018"/>
                      </a:cubicBezTo>
                      <a:lnTo>
                        <a:pt x="205395" y="164508"/>
                      </a:lnTo>
                      <a:cubicBezTo>
                        <a:pt x="205395" y="156974"/>
                        <a:pt x="211491" y="150878"/>
                        <a:pt x="219024" y="150878"/>
                      </a:cubicBezTo>
                      <a:cubicBezTo>
                        <a:pt x="226558" y="150878"/>
                        <a:pt x="232654" y="156974"/>
                        <a:pt x="232654" y="164508"/>
                      </a:cubicBezTo>
                      <a:lnTo>
                        <a:pt x="246283" y="164508"/>
                      </a:lnTo>
                      <a:cubicBezTo>
                        <a:pt x="253817" y="164508"/>
                        <a:pt x="259913" y="170604"/>
                        <a:pt x="259913" y="178137"/>
                      </a:cubicBezTo>
                      <a:cubicBezTo>
                        <a:pt x="259913" y="185671"/>
                        <a:pt x="253817" y="191767"/>
                        <a:pt x="246283" y="191767"/>
                      </a:cubicBezTo>
                      <a:lnTo>
                        <a:pt x="219024" y="191767"/>
                      </a:lnTo>
                      <a:cubicBezTo>
                        <a:pt x="211505" y="191767"/>
                        <a:pt x="205395" y="197875"/>
                        <a:pt x="205395" y="205396"/>
                      </a:cubicBezTo>
                      <a:cubicBezTo>
                        <a:pt x="205395" y="212917"/>
                        <a:pt x="211504" y="219026"/>
                        <a:pt x="219024" y="219026"/>
                      </a:cubicBezTo>
                      <a:cubicBezTo>
                        <a:pt x="241571" y="219026"/>
                        <a:pt x="259912" y="237366"/>
                        <a:pt x="259912" y="259913"/>
                      </a:cubicBezTo>
                      <a:cubicBezTo>
                        <a:pt x="259912" y="277658"/>
                        <a:pt x="248484" y="292645"/>
                        <a:pt x="232654" y="298290"/>
                      </a:cubicBezTo>
                      <a:lnTo>
                        <a:pt x="232654" y="300800"/>
                      </a:lnTo>
                      <a:cubicBezTo>
                        <a:pt x="232654" y="308334"/>
                        <a:pt x="226558" y="314430"/>
                        <a:pt x="219024" y="314430"/>
                      </a:cubicBezTo>
                      <a:cubicBezTo>
                        <a:pt x="211491" y="314430"/>
                        <a:pt x="205395" y="308334"/>
                        <a:pt x="205395" y="300800"/>
                      </a:cubicBezTo>
                      <a:lnTo>
                        <a:pt x="191765" y="300800"/>
                      </a:lnTo>
                      <a:cubicBezTo>
                        <a:pt x="184232" y="300800"/>
                        <a:pt x="178136" y="294704"/>
                        <a:pt x="178136" y="287171"/>
                      </a:cubicBezTo>
                      <a:cubicBezTo>
                        <a:pt x="178136" y="279637"/>
                        <a:pt x="184232" y="273541"/>
                        <a:pt x="191765" y="273541"/>
                      </a:cubicBezTo>
                      <a:lnTo>
                        <a:pt x="219024" y="273541"/>
                      </a:lnTo>
                      <a:cubicBezTo>
                        <a:pt x="226544" y="273541"/>
                        <a:pt x="232654" y="267432"/>
                        <a:pt x="232654" y="259912"/>
                      </a:cubicBezTo>
                      <a:cubicBezTo>
                        <a:pt x="232654" y="252391"/>
                        <a:pt x="226544" y="246282"/>
                        <a:pt x="219024" y="246282"/>
                      </a:cubicBezTo>
                      <a:close/>
                      <a:moveTo>
                        <a:pt x="292813" y="589352"/>
                      </a:moveTo>
                      <a:lnTo>
                        <a:pt x="281527" y="600638"/>
                      </a:lnTo>
                      <a:lnTo>
                        <a:pt x="156523" y="600638"/>
                      </a:lnTo>
                      <a:lnTo>
                        <a:pt x="145237" y="589352"/>
                      </a:lnTo>
                      <a:cubicBezTo>
                        <a:pt x="140969" y="585085"/>
                        <a:pt x="138673" y="579341"/>
                        <a:pt x="137913" y="573381"/>
                      </a:cubicBezTo>
                      <a:lnTo>
                        <a:pt x="300138" y="573381"/>
                      </a:lnTo>
                      <a:cubicBezTo>
                        <a:pt x="299377" y="579341"/>
                        <a:pt x="297081" y="585085"/>
                        <a:pt x="292813" y="589352"/>
                      </a:cubicBezTo>
                      <a:close/>
                      <a:moveTo>
                        <a:pt x="300799" y="518864"/>
                      </a:moveTo>
                      <a:lnTo>
                        <a:pt x="137250" y="518864"/>
                      </a:lnTo>
                      <a:lnTo>
                        <a:pt x="137250" y="491606"/>
                      </a:lnTo>
                      <a:lnTo>
                        <a:pt x="300799" y="491606"/>
                      </a:lnTo>
                      <a:lnTo>
                        <a:pt x="300799" y="518864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" name="Gráfico 221">
                  <a:extLst>
                    <a:ext uri="{FF2B5EF4-FFF2-40B4-BE49-F238E27FC236}">
                      <a16:creationId xmlns:a16="http://schemas.microsoft.com/office/drawing/2014/main" id="{3BD65A1C-E1D0-4589-9E30-3669597A8C78}"/>
                    </a:ext>
                  </a:extLst>
                </p:cNvPr>
                <p:cNvSpPr/>
                <p:nvPr/>
              </p:nvSpPr>
              <p:spPr>
                <a:xfrm>
                  <a:off x="4158283" y="1024748"/>
                  <a:ext cx="672583" cy="513208"/>
                </a:xfrm>
                <a:custGeom>
                  <a:avLst/>
                  <a:gdLst>
                    <a:gd name="connsiteX0" fmla="*/ 561819 w 570828"/>
                    <a:gd name="connsiteY0" fmla="*/ 105009 h 475690"/>
                    <a:gd name="connsiteX1" fmla="*/ 538278 w 570828"/>
                    <a:gd name="connsiteY1" fmla="*/ 99122 h 475690"/>
                    <a:gd name="connsiteX2" fmla="*/ 536850 w 570828"/>
                    <a:gd name="connsiteY2" fmla="*/ 95614 h 475690"/>
                    <a:gd name="connsiteX3" fmla="*/ 549323 w 570828"/>
                    <a:gd name="connsiteY3" fmla="*/ 74826 h 475690"/>
                    <a:gd name="connsiteX4" fmla="*/ 547535 w 570828"/>
                    <a:gd name="connsiteY4" fmla="*/ 60297 h 475690"/>
                    <a:gd name="connsiteX5" fmla="*/ 510534 w 570828"/>
                    <a:gd name="connsiteY5" fmla="*/ 23297 h 475690"/>
                    <a:gd name="connsiteX6" fmla="*/ 496005 w 570828"/>
                    <a:gd name="connsiteY6" fmla="*/ 21509 h 475690"/>
                    <a:gd name="connsiteX7" fmla="*/ 475217 w 570828"/>
                    <a:gd name="connsiteY7" fmla="*/ 33981 h 475690"/>
                    <a:gd name="connsiteX8" fmla="*/ 471709 w 570828"/>
                    <a:gd name="connsiteY8" fmla="*/ 32553 h 475690"/>
                    <a:gd name="connsiteX9" fmla="*/ 465822 w 570828"/>
                    <a:gd name="connsiteY9" fmla="*/ 9012 h 475690"/>
                    <a:gd name="connsiteX10" fmla="*/ 454289 w 570828"/>
                    <a:gd name="connsiteY10" fmla="*/ 0 h 475690"/>
                    <a:gd name="connsiteX11" fmla="*/ 401958 w 570828"/>
                    <a:gd name="connsiteY11" fmla="*/ 0 h 475690"/>
                    <a:gd name="connsiteX12" fmla="*/ 390425 w 570828"/>
                    <a:gd name="connsiteY12" fmla="*/ 9012 h 475690"/>
                    <a:gd name="connsiteX13" fmla="*/ 384537 w 570828"/>
                    <a:gd name="connsiteY13" fmla="*/ 32553 h 475690"/>
                    <a:gd name="connsiteX14" fmla="*/ 381030 w 570828"/>
                    <a:gd name="connsiteY14" fmla="*/ 33981 h 475690"/>
                    <a:gd name="connsiteX15" fmla="*/ 360241 w 570828"/>
                    <a:gd name="connsiteY15" fmla="*/ 21509 h 475690"/>
                    <a:gd name="connsiteX16" fmla="*/ 345713 w 570828"/>
                    <a:gd name="connsiteY16" fmla="*/ 23297 h 475690"/>
                    <a:gd name="connsiteX17" fmla="*/ 308713 w 570828"/>
                    <a:gd name="connsiteY17" fmla="*/ 60297 h 475690"/>
                    <a:gd name="connsiteX18" fmla="*/ 306924 w 570828"/>
                    <a:gd name="connsiteY18" fmla="*/ 74826 h 475690"/>
                    <a:gd name="connsiteX19" fmla="*/ 319398 w 570828"/>
                    <a:gd name="connsiteY19" fmla="*/ 95614 h 475690"/>
                    <a:gd name="connsiteX20" fmla="*/ 317970 w 570828"/>
                    <a:gd name="connsiteY20" fmla="*/ 99122 h 475690"/>
                    <a:gd name="connsiteX21" fmla="*/ 294428 w 570828"/>
                    <a:gd name="connsiteY21" fmla="*/ 105009 h 475690"/>
                    <a:gd name="connsiteX22" fmla="*/ 285417 w 570828"/>
                    <a:gd name="connsiteY22" fmla="*/ 116542 h 475690"/>
                    <a:gd name="connsiteX23" fmla="*/ 285417 w 570828"/>
                    <a:gd name="connsiteY23" fmla="*/ 168873 h 475690"/>
                    <a:gd name="connsiteX24" fmla="*/ 294428 w 570828"/>
                    <a:gd name="connsiteY24" fmla="*/ 180406 h 475690"/>
                    <a:gd name="connsiteX25" fmla="*/ 317970 w 570828"/>
                    <a:gd name="connsiteY25" fmla="*/ 186294 h 475690"/>
                    <a:gd name="connsiteX26" fmla="*/ 319398 w 570828"/>
                    <a:gd name="connsiteY26" fmla="*/ 189801 h 475690"/>
                    <a:gd name="connsiteX27" fmla="*/ 306924 w 570828"/>
                    <a:gd name="connsiteY27" fmla="*/ 210590 h 475690"/>
                    <a:gd name="connsiteX28" fmla="*/ 306264 w 570828"/>
                    <a:gd name="connsiteY28" fmla="*/ 213704 h 475690"/>
                    <a:gd name="connsiteX29" fmla="*/ 306088 w 570828"/>
                    <a:gd name="connsiteY29" fmla="*/ 213343 h 475690"/>
                    <a:gd name="connsiteX30" fmla="*/ 262351 w 570828"/>
                    <a:gd name="connsiteY30" fmla="*/ 169606 h 475690"/>
                    <a:gd name="connsiteX31" fmla="*/ 247823 w 570828"/>
                    <a:gd name="connsiteY31" fmla="*/ 167818 h 475690"/>
                    <a:gd name="connsiteX32" fmla="*/ 227326 w 570828"/>
                    <a:gd name="connsiteY32" fmla="*/ 180128 h 475690"/>
                    <a:gd name="connsiteX33" fmla="*/ 214748 w 570828"/>
                    <a:gd name="connsiteY33" fmla="*/ 174902 h 475690"/>
                    <a:gd name="connsiteX34" fmla="*/ 208942 w 570828"/>
                    <a:gd name="connsiteY34" fmla="*/ 151709 h 475690"/>
                    <a:gd name="connsiteX35" fmla="*/ 197409 w 570828"/>
                    <a:gd name="connsiteY35" fmla="*/ 142709 h 475690"/>
                    <a:gd name="connsiteX36" fmla="*/ 135579 w 570828"/>
                    <a:gd name="connsiteY36" fmla="*/ 142709 h 475690"/>
                    <a:gd name="connsiteX37" fmla="*/ 124046 w 570828"/>
                    <a:gd name="connsiteY37" fmla="*/ 151709 h 475690"/>
                    <a:gd name="connsiteX38" fmla="*/ 118240 w 570828"/>
                    <a:gd name="connsiteY38" fmla="*/ 174902 h 475690"/>
                    <a:gd name="connsiteX39" fmla="*/ 105663 w 570828"/>
                    <a:gd name="connsiteY39" fmla="*/ 180128 h 475690"/>
                    <a:gd name="connsiteX40" fmla="*/ 85165 w 570828"/>
                    <a:gd name="connsiteY40" fmla="*/ 167818 h 475690"/>
                    <a:gd name="connsiteX41" fmla="*/ 70637 w 570828"/>
                    <a:gd name="connsiteY41" fmla="*/ 169606 h 475690"/>
                    <a:gd name="connsiteX42" fmla="*/ 26900 w 570828"/>
                    <a:gd name="connsiteY42" fmla="*/ 213343 h 475690"/>
                    <a:gd name="connsiteX43" fmla="*/ 25112 w 570828"/>
                    <a:gd name="connsiteY43" fmla="*/ 227871 h 475690"/>
                    <a:gd name="connsiteX44" fmla="*/ 37423 w 570828"/>
                    <a:gd name="connsiteY44" fmla="*/ 248368 h 475690"/>
                    <a:gd name="connsiteX45" fmla="*/ 32196 w 570828"/>
                    <a:gd name="connsiteY45" fmla="*/ 260946 h 475690"/>
                    <a:gd name="connsiteX46" fmla="*/ 9004 w 570828"/>
                    <a:gd name="connsiteY46" fmla="*/ 266752 h 475690"/>
                    <a:gd name="connsiteX47" fmla="*/ 0 w 570828"/>
                    <a:gd name="connsiteY47" fmla="*/ 278285 h 475690"/>
                    <a:gd name="connsiteX48" fmla="*/ 0 w 570828"/>
                    <a:gd name="connsiteY48" fmla="*/ 340115 h 475690"/>
                    <a:gd name="connsiteX49" fmla="*/ 9001 w 570828"/>
                    <a:gd name="connsiteY49" fmla="*/ 351648 h 475690"/>
                    <a:gd name="connsiteX50" fmla="*/ 32193 w 570828"/>
                    <a:gd name="connsiteY50" fmla="*/ 357454 h 475690"/>
                    <a:gd name="connsiteX51" fmla="*/ 37420 w 570828"/>
                    <a:gd name="connsiteY51" fmla="*/ 370031 h 475690"/>
                    <a:gd name="connsiteX52" fmla="*/ 25109 w 570828"/>
                    <a:gd name="connsiteY52" fmla="*/ 390529 h 475690"/>
                    <a:gd name="connsiteX53" fmla="*/ 26897 w 570828"/>
                    <a:gd name="connsiteY53" fmla="*/ 405057 h 475690"/>
                    <a:gd name="connsiteX54" fmla="*/ 70634 w 570828"/>
                    <a:gd name="connsiteY54" fmla="*/ 448794 h 475690"/>
                    <a:gd name="connsiteX55" fmla="*/ 85162 w 570828"/>
                    <a:gd name="connsiteY55" fmla="*/ 450582 h 475690"/>
                    <a:gd name="connsiteX56" fmla="*/ 105659 w 570828"/>
                    <a:gd name="connsiteY56" fmla="*/ 438271 h 475690"/>
                    <a:gd name="connsiteX57" fmla="*/ 118237 w 570828"/>
                    <a:gd name="connsiteY57" fmla="*/ 443498 h 475690"/>
                    <a:gd name="connsiteX58" fmla="*/ 124043 w 570828"/>
                    <a:gd name="connsiteY58" fmla="*/ 466690 h 475690"/>
                    <a:gd name="connsiteX59" fmla="*/ 135576 w 570828"/>
                    <a:gd name="connsiteY59" fmla="*/ 475691 h 475690"/>
                    <a:gd name="connsiteX60" fmla="*/ 197406 w 570828"/>
                    <a:gd name="connsiteY60" fmla="*/ 475691 h 475690"/>
                    <a:gd name="connsiteX61" fmla="*/ 208939 w 570828"/>
                    <a:gd name="connsiteY61" fmla="*/ 466690 h 475690"/>
                    <a:gd name="connsiteX62" fmla="*/ 214745 w 570828"/>
                    <a:gd name="connsiteY62" fmla="*/ 443498 h 475690"/>
                    <a:gd name="connsiteX63" fmla="*/ 227322 w 570828"/>
                    <a:gd name="connsiteY63" fmla="*/ 438271 h 475690"/>
                    <a:gd name="connsiteX64" fmla="*/ 247820 w 570828"/>
                    <a:gd name="connsiteY64" fmla="*/ 450582 h 475690"/>
                    <a:gd name="connsiteX65" fmla="*/ 262348 w 570828"/>
                    <a:gd name="connsiteY65" fmla="*/ 448794 h 475690"/>
                    <a:gd name="connsiteX66" fmla="*/ 306085 w 570828"/>
                    <a:gd name="connsiteY66" fmla="*/ 405057 h 475690"/>
                    <a:gd name="connsiteX67" fmla="*/ 307873 w 570828"/>
                    <a:gd name="connsiteY67" fmla="*/ 390529 h 475690"/>
                    <a:gd name="connsiteX68" fmla="*/ 295562 w 570828"/>
                    <a:gd name="connsiteY68" fmla="*/ 370031 h 475690"/>
                    <a:gd name="connsiteX69" fmla="*/ 300789 w 570828"/>
                    <a:gd name="connsiteY69" fmla="*/ 357454 h 475690"/>
                    <a:gd name="connsiteX70" fmla="*/ 323981 w 570828"/>
                    <a:gd name="connsiteY70" fmla="*/ 351648 h 475690"/>
                    <a:gd name="connsiteX71" fmla="*/ 332982 w 570828"/>
                    <a:gd name="connsiteY71" fmla="*/ 340115 h 475690"/>
                    <a:gd name="connsiteX72" fmla="*/ 332982 w 570828"/>
                    <a:gd name="connsiteY72" fmla="*/ 278285 h 475690"/>
                    <a:gd name="connsiteX73" fmla="*/ 323981 w 570828"/>
                    <a:gd name="connsiteY73" fmla="*/ 266752 h 475690"/>
                    <a:gd name="connsiteX74" fmla="*/ 300789 w 570828"/>
                    <a:gd name="connsiteY74" fmla="*/ 260946 h 475690"/>
                    <a:gd name="connsiteX75" fmla="*/ 295562 w 570828"/>
                    <a:gd name="connsiteY75" fmla="*/ 248368 h 475690"/>
                    <a:gd name="connsiteX76" fmla="*/ 307873 w 570828"/>
                    <a:gd name="connsiteY76" fmla="*/ 227871 h 475690"/>
                    <a:gd name="connsiteX77" fmla="*/ 308533 w 570828"/>
                    <a:gd name="connsiteY77" fmla="*/ 224757 h 475690"/>
                    <a:gd name="connsiteX78" fmla="*/ 308709 w 570828"/>
                    <a:gd name="connsiteY78" fmla="*/ 225118 h 475690"/>
                    <a:gd name="connsiteX79" fmla="*/ 345711 w 570828"/>
                    <a:gd name="connsiteY79" fmla="*/ 262120 h 475690"/>
                    <a:gd name="connsiteX80" fmla="*/ 360239 w 570828"/>
                    <a:gd name="connsiteY80" fmla="*/ 263908 h 475690"/>
                    <a:gd name="connsiteX81" fmla="*/ 381027 w 570828"/>
                    <a:gd name="connsiteY81" fmla="*/ 251434 h 475690"/>
                    <a:gd name="connsiteX82" fmla="*/ 384535 w 570828"/>
                    <a:gd name="connsiteY82" fmla="*/ 252863 h 475690"/>
                    <a:gd name="connsiteX83" fmla="*/ 390423 w 570828"/>
                    <a:gd name="connsiteY83" fmla="*/ 276404 h 475690"/>
                    <a:gd name="connsiteX84" fmla="*/ 401955 w 570828"/>
                    <a:gd name="connsiteY84" fmla="*/ 285416 h 475690"/>
                    <a:gd name="connsiteX85" fmla="*/ 454287 w 570828"/>
                    <a:gd name="connsiteY85" fmla="*/ 285416 h 475690"/>
                    <a:gd name="connsiteX86" fmla="*/ 465819 w 570828"/>
                    <a:gd name="connsiteY86" fmla="*/ 276404 h 475690"/>
                    <a:gd name="connsiteX87" fmla="*/ 471707 w 570828"/>
                    <a:gd name="connsiteY87" fmla="*/ 252863 h 475690"/>
                    <a:gd name="connsiteX88" fmla="*/ 475215 w 570828"/>
                    <a:gd name="connsiteY88" fmla="*/ 251434 h 475690"/>
                    <a:gd name="connsiteX89" fmla="*/ 496003 w 570828"/>
                    <a:gd name="connsiteY89" fmla="*/ 263908 h 475690"/>
                    <a:gd name="connsiteX90" fmla="*/ 510531 w 570828"/>
                    <a:gd name="connsiteY90" fmla="*/ 262120 h 475690"/>
                    <a:gd name="connsiteX91" fmla="*/ 547533 w 570828"/>
                    <a:gd name="connsiteY91" fmla="*/ 225118 h 475690"/>
                    <a:gd name="connsiteX92" fmla="*/ 549321 w 570828"/>
                    <a:gd name="connsiteY92" fmla="*/ 210590 h 475690"/>
                    <a:gd name="connsiteX93" fmla="*/ 536848 w 570828"/>
                    <a:gd name="connsiteY93" fmla="*/ 189801 h 475690"/>
                    <a:gd name="connsiteX94" fmla="*/ 538276 w 570828"/>
                    <a:gd name="connsiteY94" fmla="*/ 186294 h 475690"/>
                    <a:gd name="connsiteX95" fmla="*/ 561817 w 570828"/>
                    <a:gd name="connsiteY95" fmla="*/ 180406 h 475690"/>
                    <a:gd name="connsiteX96" fmla="*/ 570829 w 570828"/>
                    <a:gd name="connsiteY96" fmla="*/ 168873 h 475690"/>
                    <a:gd name="connsiteX97" fmla="*/ 570829 w 570828"/>
                    <a:gd name="connsiteY97" fmla="*/ 116542 h 475690"/>
                    <a:gd name="connsiteX98" fmla="*/ 561819 w 570828"/>
                    <a:gd name="connsiteY98" fmla="*/ 105009 h 475690"/>
                    <a:gd name="connsiteX99" fmla="*/ 166492 w 570828"/>
                    <a:gd name="connsiteY99" fmla="*/ 380554 h 475690"/>
                    <a:gd name="connsiteX100" fmla="*/ 95138 w 570828"/>
                    <a:gd name="connsiteY100" fmla="*/ 309200 h 475690"/>
                    <a:gd name="connsiteX101" fmla="*/ 166492 w 570828"/>
                    <a:gd name="connsiteY101" fmla="*/ 237846 h 475690"/>
                    <a:gd name="connsiteX102" fmla="*/ 237846 w 570828"/>
                    <a:gd name="connsiteY102" fmla="*/ 309200 h 475690"/>
                    <a:gd name="connsiteX103" fmla="*/ 166492 w 570828"/>
                    <a:gd name="connsiteY103" fmla="*/ 380554 h 475690"/>
                    <a:gd name="connsiteX104" fmla="*/ 428123 w 570828"/>
                    <a:gd name="connsiteY104" fmla="*/ 190276 h 475690"/>
                    <a:gd name="connsiteX105" fmla="*/ 380554 w 570828"/>
                    <a:gd name="connsiteY105" fmla="*/ 142707 h 475690"/>
                    <a:gd name="connsiteX106" fmla="*/ 428123 w 570828"/>
                    <a:gd name="connsiteY106" fmla="*/ 95138 h 475690"/>
                    <a:gd name="connsiteX107" fmla="*/ 475693 w 570828"/>
                    <a:gd name="connsiteY107" fmla="*/ 142708 h 475690"/>
                    <a:gd name="connsiteX108" fmla="*/ 428123 w 570828"/>
                    <a:gd name="connsiteY108" fmla="*/ 190276 h 4756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</a:cxnLst>
                  <a:rect l="l" t="t" r="r" b="b"/>
                  <a:pathLst>
                    <a:path w="570828" h="475690">
                      <a:moveTo>
                        <a:pt x="561819" y="105009"/>
                      </a:moveTo>
                      <a:lnTo>
                        <a:pt x="538278" y="99122"/>
                      </a:lnTo>
                      <a:cubicBezTo>
                        <a:pt x="537825" y="97937"/>
                        <a:pt x="537337" y="96776"/>
                        <a:pt x="536850" y="95614"/>
                      </a:cubicBezTo>
                      <a:lnTo>
                        <a:pt x="549323" y="74826"/>
                      </a:lnTo>
                      <a:cubicBezTo>
                        <a:pt x="552134" y="70145"/>
                        <a:pt x="551390" y="64153"/>
                        <a:pt x="547535" y="60297"/>
                      </a:cubicBezTo>
                      <a:lnTo>
                        <a:pt x="510534" y="23297"/>
                      </a:lnTo>
                      <a:cubicBezTo>
                        <a:pt x="506666" y="19406"/>
                        <a:pt x="500686" y="18698"/>
                        <a:pt x="496005" y="21509"/>
                      </a:cubicBezTo>
                      <a:lnTo>
                        <a:pt x="475217" y="33981"/>
                      </a:lnTo>
                      <a:cubicBezTo>
                        <a:pt x="474055" y="33482"/>
                        <a:pt x="472882" y="33006"/>
                        <a:pt x="471709" y="32553"/>
                      </a:cubicBezTo>
                      <a:lnTo>
                        <a:pt x="465822" y="9012"/>
                      </a:lnTo>
                      <a:cubicBezTo>
                        <a:pt x="464497" y="3716"/>
                        <a:pt x="459748" y="0"/>
                        <a:pt x="454289" y="0"/>
                      </a:cubicBezTo>
                      <a:lnTo>
                        <a:pt x="401958" y="0"/>
                      </a:lnTo>
                      <a:cubicBezTo>
                        <a:pt x="396499" y="0"/>
                        <a:pt x="391750" y="3716"/>
                        <a:pt x="390425" y="9012"/>
                      </a:cubicBezTo>
                      <a:lnTo>
                        <a:pt x="384537" y="32553"/>
                      </a:lnTo>
                      <a:cubicBezTo>
                        <a:pt x="383364" y="33006"/>
                        <a:pt x="382191" y="33482"/>
                        <a:pt x="381030" y="33981"/>
                      </a:cubicBezTo>
                      <a:lnTo>
                        <a:pt x="360241" y="21509"/>
                      </a:lnTo>
                      <a:cubicBezTo>
                        <a:pt x="355561" y="18721"/>
                        <a:pt x="349568" y="19429"/>
                        <a:pt x="345713" y="23297"/>
                      </a:cubicBezTo>
                      <a:lnTo>
                        <a:pt x="308713" y="60297"/>
                      </a:lnTo>
                      <a:cubicBezTo>
                        <a:pt x="304857" y="64153"/>
                        <a:pt x="304114" y="70145"/>
                        <a:pt x="306924" y="74826"/>
                      </a:cubicBezTo>
                      <a:lnTo>
                        <a:pt x="319398" y="95614"/>
                      </a:lnTo>
                      <a:cubicBezTo>
                        <a:pt x="318909" y="96776"/>
                        <a:pt x="318422" y="97937"/>
                        <a:pt x="317970" y="99122"/>
                      </a:cubicBezTo>
                      <a:lnTo>
                        <a:pt x="294428" y="105009"/>
                      </a:lnTo>
                      <a:cubicBezTo>
                        <a:pt x="289133" y="106334"/>
                        <a:pt x="285417" y="111083"/>
                        <a:pt x="285417" y="116542"/>
                      </a:cubicBezTo>
                      <a:lnTo>
                        <a:pt x="285417" y="168873"/>
                      </a:lnTo>
                      <a:cubicBezTo>
                        <a:pt x="285417" y="174332"/>
                        <a:pt x="289133" y="179082"/>
                        <a:pt x="294428" y="180406"/>
                      </a:cubicBezTo>
                      <a:lnTo>
                        <a:pt x="317970" y="186294"/>
                      </a:lnTo>
                      <a:cubicBezTo>
                        <a:pt x="318422" y="187479"/>
                        <a:pt x="318898" y="188640"/>
                        <a:pt x="319398" y="189801"/>
                      </a:cubicBezTo>
                      <a:lnTo>
                        <a:pt x="306924" y="210590"/>
                      </a:lnTo>
                      <a:cubicBezTo>
                        <a:pt x="306347" y="211552"/>
                        <a:pt x="306545" y="212661"/>
                        <a:pt x="306264" y="213704"/>
                      </a:cubicBezTo>
                      <a:cubicBezTo>
                        <a:pt x="306168" y="213601"/>
                        <a:pt x="306188" y="213443"/>
                        <a:pt x="306088" y="213343"/>
                      </a:cubicBezTo>
                      <a:lnTo>
                        <a:pt x="262351" y="169606"/>
                      </a:lnTo>
                      <a:cubicBezTo>
                        <a:pt x="258484" y="165738"/>
                        <a:pt x="252480" y="165007"/>
                        <a:pt x="247823" y="167818"/>
                      </a:cubicBezTo>
                      <a:lnTo>
                        <a:pt x="227326" y="180128"/>
                      </a:lnTo>
                      <a:cubicBezTo>
                        <a:pt x="223203" y="178177"/>
                        <a:pt x="218998" y="176435"/>
                        <a:pt x="214748" y="174902"/>
                      </a:cubicBezTo>
                      <a:lnTo>
                        <a:pt x="208942" y="151709"/>
                      </a:lnTo>
                      <a:cubicBezTo>
                        <a:pt x="207617" y="146425"/>
                        <a:pt x="202868" y="142709"/>
                        <a:pt x="197409" y="142709"/>
                      </a:cubicBezTo>
                      <a:lnTo>
                        <a:pt x="135579" y="142709"/>
                      </a:lnTo>
                      <a:cubicBezTo>
                        <a:pt x="130120" y="142709"/>
                        <a:pt x="125371" y="146425"/>
                        <a:pt x="124046" y="151709"/>
                      </a:cubicBezTo>
                      <a:lnTo>
                        <a:pt x="118240" y="174902"/>
                      </a:lnTo>
                      <a:cubicBezTo>
                        <a:pt x="113989" y="176435"/>
                        <a:pt x="109786" y="178177"/>
                        <a:pt x="105663" y="180128"/>
                      </a:cubicBezTo>
                      <a:lnTo>
                        <a:pt x="85165" y="167818"/>
                      </a:lnTo>
                      <a:cubicBezTo>
                        <a:pt x="80520" y="165019"/>
                        <a:pt x="74492" y="165738"/>
                        <a:pt x="70637" y="169606"/>
                      </a:cubicBezTo>
                      <a:lnTo>
                        <a:pt x="26900" y="213343"/>
                      </a:lnTo>
                      <a:cubicBezTo>
                        <a:pt x="23045" y="217198"/>
                        <a:pt x="22301" y="223190"/>
                        <a:pt x="25112" y="227871"/>
                      </a:cubicBezTo>
                      <a:lnTo>
                        <a:pt x="37423" y="248368"/>
                      </a:lnTo>
                      <a:cubicBezTo>
                        <a:pt x="35472" y="252491"/>
                        <a:pt x="33729" y="256696"/>
                        <a:pt x="32196" y="260946"/>
                      </a:cubicBezTo>
                      <a:lnTo>
                        <a:pt x="9004" y="266752"/>
                      </a:lnTo>
                      <a:cubicBezTo>
                        <a:pt x="3716" y="268077"/>
                        <a:pt x="0" y="272826"/>
                        <a:pt x="0" y="278285"/>
                      </a:cubicBezTo>
                      <a:lnTo>
                        <a:pt x="0" y="340115"/>
                      </a:lnTo>
                      <a:cubicBezTo>
                        <a:pt x="0" y="345574"/>
                        <a:pt x="3716" y="350323"/>
                        <a:pt x="9001" y="351648"/>
                      </a:cubicBezTo>
                      <a:lnTo>
                        <a:pt x="32193" y="357454"/>
                      </a:lnTo>
                      <a:cubicBezTo>
                        <a:pt x="33726" y="361705"/>
                        <a:pt x="35468" y="365908"/>
                        <a:pt x="37420" y="370031"/>
                      </a:cubicBezTo>
                      <a:lnTo>
                        <a:pt x="25109" y="390529"/>
                      </a:lnTo>
                      <a:cubicBezTo>
                        <a:pt x="22298" y="395209"/>
                        <a:pt x="23042" y="401202"/>
                        <a:pt x="26897" y="405057"/>
                      </a:cubicBezTo>
                      <a:lnTo>
                        <a:pt x="70634" y="448794"/>
                      </a:lnTo>
                      <a:cubicBezTo>
                        <a:pt x="74489" y="452638"/>
                        <a:pt x="80505" y="453358"/>
                        <a:pt x="85162" y="450582"/>
                      </a:cubicBezTo>
                      <a:lnTo>
                        <a:pt x="105659" y="438271"/>
                      </a:lnTo>
                      <a:cubicBezTo>
                        <a:pt x="109782" y="440222"/>
                        <a:pt x="113987" y="441965"/>
                        <a:pt x="118237" y="443498"/>
                      </a:cubicBezTo>
                      <a:lnTo>
                        <a:pt x="124043" y="466690"/>
                      </a:lnTo>
                      <a:cubicBezTo>
                        <a:pt x="125368" y="471975"/>
                        <a:pt x="130117" y="475691"/>
                        <a:pt x="135576" y="475691"/>
                      </a:cubicBezTo>
                      <a:lnTo>
                        <a:pt x="197406" y="475691"/>
                      </a:lnTo>
                      <a:cubicBezTo>
                        <a:pt x="202865" y="475691"/>
                        <a:pt x="207614" y="471975"/>
                        <a:pt x="208939" y="466690"/>
                      </a:cubicBezTo>
                      <a:lnTo>
                        <a:pt x="214745" y="443498"/>
                      </a:lnTo>
                      <a:cubicBezTo>
                        <a:pt x="218996" y="441965"/>
                        <a:pt x="223199" y="440222"/>
                        <a:pt x="227322" y="438271"/>
                      </a:cubicBezTo>
                      <a:lnTo>
                        <a:pt x="247820" y="450582"/>
                      </a:lnTo>
                      <a:cubicBezTo>
                        <a:pt x="252489" y="453369"/>
                        <a:pt x="258504" y="452638"/>
                        <a:pt x="262348" y="448794"/>
                      </a:cubicBezTo>
                      <a:lnTo>
                        <a:pt x="306085" y="405057"/>
                      </a:lnTo>
                      <a:cubicBezTo>
                        <a:pt x="309940" y="401202"/>
                        <a:pt x="310684" y="395209"/>
                        <a:pt x="307873" y="390529"/>
                      </a:cubicBezTo>
                      <a:lnTo>
                        <a:pt x="295562" y="370031"/>
                      </a:lnTo>
                      <a:cubicBezTo>
                        <a:pt x="297513" y="365908"/>
                        <a:pt x="299256" y="361704"/>
                        <a:pt x="300789" y="357454"/>
                      </a:cubicBezTo>
                      <a:lnTo>
                        <a:pt x="323981" y="351648"/>
                      </a:lnTo>
                      <a:cubicBezTo>
                        <a:pt x="329266" y="350323"/>
                        <a:pt x="332982" y="345574"/>
                        <a:pt x="332982" y="340115"/>
                      </a:cubicBezTo>
                      <a:lnTo>
                        <a:pt x="332982" y="278285"/>
                      </a:lnTo>
                      <a:cubicBezTo>
                        <a:pt x="332982" y="272826"/>
                        <a:pt x="329266" y="268077"/>
                        <a:pt x="323981" y="266752"/>
                      </a:cubicBezTo>
                      <a:lnTo>
                        <a:pt x="300789" y="260946"/>
                      </a:lnTo>
                      <a:cubicBezTo>
                        <a:pt x="299256" y="256694"/>
                        <a:pt x="297513" y="252491"/>
                        <a:pt x="295562" y="248368"/>
                      </a:cubicBezTo>
                      <a:lnTo>
                        <a:pt x="307873" y="227871"/>
                      </a:lnTo>
                      <a:cubicBezTo>
                        <a:pt x="308451" y="226909"/>
                        <a:pt x="308252" y="225799"/>
                        <a:pt x="308533" y="224757"/>
                      </a:cubicBezTo>
                      <a:cubicBezTo>
                        <a:pt x="308629" y="224859"/>
                        <a:pt x="308609" y="225018"/>
                        <a:pt x="308709" y="225118"/>
                      </a:cubicBezTo>
                      <a:lnTo>
                        <a:pt x="345711" y="262120"/>
                      </a:lnTo>
                      <a:cubicBezTo>
                        <a:pt x="349566" y="265987"/>
                        <a:pt x="355547" y="266684"/>
                        <a:pt x="360239" y="263908"/>
                      </a:cubicBezTo>
                      <a:lnTo>
                        <a:pt x="381027" y="251434"/>
                      </a:lnTo>
                      <a:cubicBezTo>
                        <a:pt x="382189" y="251934"/>
                        <a:pt x="383350" y="252410"/>
                        <a:pt x="384535" y="252863"/>
                      </a:cubicBezTo>
                      <a:lnTo>
                        <a:pt x="390423" y="276404"/>
                      </a:lnTo>
                      <a:cubicBezTo>
                        <a:pt x="391747" y="281700"/>
                        <a:pt x="396497" y="285416"/>
                        <a:pt x="401955" y="285416"/>
                      </a:cubicBezTo>
                      <a:lnTo>
                        <a:pt x="454287" y="285416"/>
                      </a:lnTo>
                      <a:cubicBezTo>
                        <a:pt x="459745" y="285416"/>
                        <a:pt x="464495" y="281700"/>
                        <a:pt x="465819" y="276404"/>
                      </a:cubicBezTo>
                      <a:lnTo>
                        <a:pt x="471707" y="252863"/>
                      </a:lnTo>
                      <a:cubicBezTo>
                        <a:pt x="472892" y="252410"/>
                        <a:pt x="474053" y="251934"/>
                        <a:pt x="475215" y="251434"/>
                      </a:cubicBezTo>
                      <a:lnTo>
                        <a:pt x="496003" y="263908"/>
                      </a:lnTo>
                      <a:cubicBezTo>
                        <a:pt x="500695" y="266695"/>
                        <a:pt x="506687" y="265964"/>
                        <a:pt x="510531" y="262120"/>
                      </a:cubicBezTo>
                      <a:lnTo>
                        <a:pt x="547533" y="225118"/>
                      </a:lnTo>
                      <a:cubicBezTo>
                        <a:pt x="551388" y="221263"/>
                        <a:pt x="552132" y="215270"/>
                        <a:pt x="549321" y="210590"/>
                      </a:cubicBezTo>
                      <a:lnTo>
                        <a:pt x="536848" y="189801"/>
                      </a:lnTo>
                      <a:cubicBezTo>
                        <a:pt x="537347" y="188640"/>
                        <a:pt x="537823" y="187479"/>
                        <a:pt x="538276" y="186294"/>
                      </a:cubicBezTo>
                      <a:lnTo>
                        <a:pt x="561817" y="180406"/>
                      </a:lnTo>
                      <a:cubicBezTo>
                        <a:pt x="567113" y="179082"/>
                        <a:pt x="570829" y="174332"/>
                        <a:pt x="570829" y="168873"/>
                      </a:cubicBezTo>
                      <a:lnTo>
                        <a:pt x="570829" y="116542"/>
                      </a:lnTo>
                      <a:cubicBezTo>
                        <a:pt x="570831" y="111083"/>
                        <a:pt x="567115" y="106334"/>
                        <a:pt x="561819" y="105009"/>
                      </a:cubicBezTo>
                      <a:close/>
                      <a:moveTo>
                        <a:pt x="166492" y="380554"/>
                      </a:moveTo>
                      <a:cubicBezTo>
                        <a:pt x="127145" y="380554"/>
                        <a:pt x="95138" y="348547"/>
                        <a:pt x="95138" y="309200"/>
                      </a:cubicBezTo>
                      <a:cubicBezTo>
                        <a:pt x="95138" y="269853"/>
                        <a:pt x="127145" y="237846"/>
                        <a:pt x="166492" y="237846"/>
                      </a:cubicBezTo>
                      <a:cubicBezTo>
                        <a:pt x="205839" y="237846"/>
                        <a:pt x="237846" y="269853"/>
                        <a:pt x="237846" y="309200"/>
                      </a:cubicBezTo>
                      <a:cubicBezTo>
                        <a:pt x="237846" y="348547"/>
                        <a:pt x="205839" y="380554"/>
                        <a:pt x="166492" y="380554"/>
                      </a:cubicBezTo>
                      <a:close/>
                      <a:moveTo>
                        <a:pt x="428123" y="190276"/>
                      </a:moveTo>
                      <a:cubicBezTo>
                        <a:pt x="401888" y="190276"/>
                        <a:pt x="380554" y="168943"/>
                        <a:pt x="380554" y="142707"/>
                      </a:cubicBezTo>
                      <a:cubicBezTo>
                        <a:pt x="380554" y="116471"/>
                        <a:pt x="401888" y="95138"/>
                        <a:pt x="428123" y="95138"/>
                      </a:cubicBezTo>
                      <a:cubicBezTo>
                        <a:pt x="454358" y="95138"/>
                        <a:pt x="475693" y="116472"/>
                        <a:pt x="475693" y="142708"/>
                      </a:cubicBezTo>
                      <a:cubicBezTo>
                        <a:pt x="475693" y="168944"/>
                        <a:pt x="454358" y="190276"/>
                        <a:pt x="428123" y="190276"/>
                      </a:cubicBezTo>
                      <a:close/>
                    </a:path>
                  </a:pathLst>
                </a:custGeom>
                <a:solidFill>
                  <a:srgbClr val="FEB833">
                    <a:lumMod val="75000"/>
                  </a:srgbClr>
                </a:solidFill>
                <a:ln w="109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21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99999"/>
                    </a:solidFill>
                    <a:effectLst/>
                    <a:uLnTx/>
                    <a:uFillTx/>
                  </a:endParaRPr>
                </a:p>
              </p:txBody>
            </p:sp>
            <p:pic>
              <p:nvPicPr>
                <p:cNvPr id="27" name="Picture 26">
                  <a:extLst>
                    <a:ext uri="{FF2B5EF4-FFF2-40B4-BE49-F238E27FC236}">
                      <a16:creationId xmlns:a16="http://schemas.microsoft.com/office/drawing/2014/main" id="{F401E00D-D612-40D8-9A55-75E77CCF19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127378" y="949892"/>
                  <a:ext cx="480045" cy="662919"/>
                </a:xfrm>
                <a:prstGeom prst="rect">
                  <a:avLst/>
                </a:prstGeom>
                <a:solidFill>
                  <a:srgbClr val="92D050"/>
                </a:solidFill>
              </p:spPr>
            </p:pic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FFE2C85C-890A-4F4D-AE25-F392643FFB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216621" y="1032993"/>
                  <a:ext cx="633300" cy="618399"/>
                </a:xfrm>
                <a:prstGeom prst="rect">
                  <a:avLst/>
                </a:prstGeom>
                <a:solidFill>
                  <a:srgbClr val="A1ADFD">
                    <a:lumMod val="90000"/>
                  </a:srgbClr>
                </a:solidFill>
              </p:spPr>
            </p:pic>
          </p:grpSp>
        </p:grpSp>
      </p:grpSp>
      <p:sp>
        <p:nvSpPr>
          <p:cNvPr id="30" name="Title 4">
            <a:extLst>
              <a:ext uri="{FF2B5EF4-FFF2-40B4-BE49-F238E27FC236}">
                <a16:creationId xmlns:a16="http://schemas.microsoft.com/office/drawing/2014/main" id="{C3600CCE-5839-4344-90E0-5C924EC808EF}"/>
              </a:ext>
            </a:extLst>
          </p:cNvPr>
          <p:cNvSpPr txBox="1">
            <a:spLocks/>
          </p:cNvSpPr>
          <p:nvPr/>
        </p:nvSpPr>
        <p:spPr>
          <a:xfrm>
            <a:off x="2857055" y="203512"/>
            <a:ext cx="6829068" cy="701673"/>
          </a:xfrm>
          <a:prstGeom prst="rect">
            <a:avLst/>
          </a:prstGeom>
        </p:spPr>
        <p:txBody>
          <a:bodyPr/>
          <a:lstStyle>
            <a:lvl1pPr marL="0" marR="0" lvl="0" indent="0" algn="l" defTabSz="914354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r>
              <a:rPr lang="en-GB" sz="4000" dirty="0">
                <a:solidFill>
                  <a:srgbClr val="C00000"/>
                </a:solidFill>
              </a:rPr>
              <a:t>Implementation Framework</a:t>
            </a:r>
          </a:p>
        </p:txBody>
      </p:sp>
    </p:spTree>
    <p:extLst>
      <p:ext uri="{BB962C8B-B14F-4D97-AF65-F5344CB8AC3E}">
        <p14:creationId xmlns:p14="http://schemas.microsoft.com/office/powerpoint/2010/main" val="234931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48706B5B-F13B-8348-9B3A-2EF18B948A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5249" y="194562"/>
            <a:ext cx="6829068" cy="701673"/>
          </a:xfrm>
        </p:spPr>
        <p:txBody>
          <a:bodyPr>
            <a:normAutofit/>
          </a:bodyPr>
          <a:lstStyle/>
          <a:p>
            <a:pPr lvl="0"/>
            <a:r>
              <a:rPr lang="en-US" sz="4000" dirty="0">
                <a:solidFill>
                  <a:srgbClr val="C00000"/>
                </a:solidFill>
              </a:rPr>
              <a:t>Summary and Conclusion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32DDEB9A-9169-424A-9623-10F42A814A2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447796"/>
            <a:ext cx="4806121" cy="4729167"/>
          </a:xfrm>
        </p:spPr>
        <p:txBody>
          <a:bodyPr>
            <a:normAutofit lnSpcReduction="10000"/>
          </a:bodyPr>
          <a:lstStyle/>
          <a:p>
            <a:pPr lvl="0"/>
            <a:endParaRPr lang="en-GB" sz="1800" dirty="0"/>
          </a:p>
          <a:p>
            <a:pPr lvl="0"/>
            <a:r>
              <a:rPr lang="en-GB" sz="1800" dirty="0"/>
              <a:t>Tax for Service is a fit for purpose reform that will improve the fiscal space and attainment of UHC</a:t>
            </a:r>
          </a:p>
          <a:p>
            <a:pPr lvl="0"/>
            <a:endParaRPr lang="en-GB" sz="1800" dirty="0"/>
          </a:p>
          <a:p>
            <a:pPr lvl="0"/>
            <a:r>
              <a:rPr lang="en-US" sz="1800" dirty="0"/>
              <a:t>Studies have shown that provision of a social service, especially HEALTH, would incentivize tax compliance.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Strong political and community buy-in coupled with sustained availability of quality health services are critical for the sustainability of the scheme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It is important to ensure that the additional fund generated from the scheme is ring-fenced and pooled into a single pool (SSHIS)</a:t>
            </a:r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4A1CFFB6-61D5-4A58-8DE7-D6983B4746AB}"/>
              </a:ext>
            </a:extLst>
          </p:cNvPr>
          <p:cNvGrpSpPr/>
          <p:nvPr/>
        </p:nvGrpSpPr>
        <p:grpSpPr>
          <a:xfrm>
            <a:off x="6928051" y="2038922"/>
            <a:ext cx="4782555" cy="3128098"/>
            <a:chOff x="1185857" y="1580448"/>
            <a:chExt cx="9509294" cy="4533623"/>
          </a:xfrm>
        </p:grpSpPr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DE967C47-AA11-4AA1-946D-03B27E8B2E9C}"/>
                </a:ext>
              </a:extLst>
            </p:cNvPr>
            <p:cNvGrpSpPr/>
            <p:nvPr/>
          </p:nvGrpSpPr>
          <p:grpSpPr>
            <a:xfrm>
              <a:off x="1185857" y="1580448"/>
              <a:ext cx="9509294" cy="4533623"/>
              <a:chOff x="1185857" y="1580448"/>
              <a:chExt cx="9509294" cy="4533623"/>
            </a:xfrm>
          </p:grpSpPr>
          <p:grpSp>
            <p:nvGrpSpPr>
              <p:cNvPr id="9" name="Content Placeholder 3">
                <a:extLst>
                  <a:ext uri="{FF2B5EF4-FFF2-40B4-BE49-F238E27FC236}">
                    <a16:creationId xmlns:a16="http://schemas.microsoft.com/office/drawing/2014/main" id="{F8C53A81-D032-4134-816F-37F321EADCA9}"/>
                  </a:ext>
                </a:extLst>
              </p:cNvPr>
              <p:cNvGrpSpPr/>
              <p:nvPr/>
            </p:nvGrpSpPr>
            <p:grpSpPr>
              <a:xfrm>
                <a:off x="3741167" y="1580448"/>
                <a:ext cx="5036981" cy="4533623"/>
                <a:chOff x="3741167" y="1580448"/>
                <a:chExt cx="5036981" cy="4533623"/>
              </a:xfrm>
            </p:grpSpPr>
            <p:sp>
              <p:nvSpPr>
                <p:cNvPr id="13" name="Freeform 3">
                  <a:extLst>
                    <a:ext uri="{FF2B5EF4-FFF2-40B4-BE49-F238E27FC236}">
                      <a16:creationId xmlns:a16="http://schemas.microsoft.com/office/drawing/2014/main" id="{AD84E7DF-7E33-4291-B1FB-1D24CCF0EC24}"/>
                    </a:ext>
                  </a:extLst>
                </p:cNvPr>
                <p:cNvSpPr/>
                <p:nvPr/>
              </p:nvSpPr>
              <p:spPr>
                <a:xfrm>
                  <a:off x="5037220" y="1580448"/>
                  <a:ext cx="2029189" cy="145225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530551"/>
                    <a:gd name="f7" fmla="val 765276"/>
                    <a:gd name="f8" fmla="val 342626"/>
                    <a:gd name="f9" fmla="val 1187926"/>
                    <a:gd name="f10" fmla="val 1530552"/>
                    <a:gd name="f11" fmla="+- 0 0 -90"/>
                    <a:gd name="f12" fmla="*/ f3 1 1530551"/>
                    <a:gd name="f13" fmla="*/ f4 1 1530551"/>
                    <a:gd name="f14" fmla="+- f6 0 f5"/>
                    <a:gd name="f15" fmla="*/ f11 f0 1"/>
                    <a:gd name="f16" fmla="*/ f14 1 1530551"/>
                    <a:gd name="f17" fmla="*/ 0 f14 1"/>
                    <a:gd name="f18" fmla="*/ 765276 f14 1"/>
                    <a:gd name="f19" fmla="*/ 1530552 f14 1"/>
                    <a:gd name="f20" fmla="*/ f15 1 f2"/>
                    <a:gd name="f21" fmla="*/ f17 1 1530551"/>
                    <a:gd name="f22" fmla="*/ f18 1 1530551"/>
                    <a:gd name="f23" fmla="*/ f19 1 1530551"/>
                    <a:gd name="f24" fmla="*/ f5 1 f16"/>
                    <a:gd name="f25" fmla="*/ f6 1 f16"/>
                    <a:gd name="f26" fmla="+- f20 0 f1"/>
                    <a:gd name="f27" fmla="*/ f21 1 f16"/>
                    <a:gd name="f28" fmla="*/ f22 1 f16"/>
                    <a:gd name="f29" fmla="*/ f23 1 f16"/>
                    <a:gd name="f30" fmla="*/ f24 f12 1"/>
                    <a:gd name="f31" fmla="*/ f25 f12 1"/>
                    <a:gd name="f32" fmla="*/ f25 f13 1"/>
                    <a:gd name="f33" fmla="*/ f24 f13 1"/>
                    <a:gd name="f34" fmla="*/ f27 f12 1"/>
                    <a:gd name="f35" fmla="*/ f28 f13 1"/>
                    <a:gd name="f36" fmla="*/ f28 f12 1"/>
                    <a:gd name="f37" fmla="*/ f27 f13 1"/>
                    <a:gd name="f38" fmla="*/ f29 f12 1"/>
                    <a:gd name="f39" fmla="*/ f29 f1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6">
                      <a:pos x="f34" y="f35"/>
                    </a:cxn>
                    <a:cxn ang="f26">
                      <a:pos x="f36" y="f37"/>
                    </a:cxn>
                    <a:cxn ang="f26">
                      <a:pos x="f38" y="f35"/>
                    </a:cxn>
                    <a:cxn ang="f26">
                      <a:pos x="f36" y="f39"/>
                    </a:cxn>
                    <a:cxn ang="f26">
                      <a:pos x="f34" y="f35"/>
                    </a:cxn>
                  </a:cxnLst>
                  <a:rect l="f30" t="f33" r="f31" b="f32"/>
                  <a:pathLst>
                    <a:path w="1530551" h="1530551">
                      <a:moveTo>
                        <a:pt x="f5" y="f7"/>
                      </a:moveTo>
                      <a:cubicBezTo>
                        <a:pt x="f5" y="f8"/>
                        <a:pt x="f8" y="f5"/>
                        <a:pt x="f7" y="f5"/>
                      </a:cubicBezTo>
                      <a:cubicBezTo>
                        <a:pt x="f9" y="f5"/>
                        <a:pt x="f10" y="f8"/>
                        <a:pt x="f10" y="f7"/>
                      </a:cubicBezTo>
                      <a:cubicBezTo>
                        <a:pt x="f10" y="f9"/>
                        <a:pt x="f9" y="f10"/>
                        <a:pt x="f7" y="f10"/>
                      </a:cubicBezTo>
                      <a:cubicBezTo>
                        <a:pt x="f8" y="f10"/>
                        <a:pt x="f5" y="f9"/>
                        <a:pt x="f5" y="f7"/>
                      </a:cubicBezTo>
                      <a:close/>
                    </a:path>
                  </a:pathLst>
                </a:custGeom>
                <a:solidFill>
                  <a:srgbClr val="C5E0B4"/>
                </a:solidFill>
                <a:ln w="12701" cap="flat">
                  <a:solidFill>
                    <a:srgbClr val="FFFFFF"/>
                  </a:solidFill>
                  <a:prstDash val="solid"/>
                  <a:miter/>
                </a:ln>
              </p:spPr>
              <p:txBody>
                <a:bodyPr vert="horz" wrap="square" lIns="243193" tIns="243193" rIns="243193" bIns="243193" anchor="ctr" anchorCtr="1" compatLnSpc="1">
                  <a:noAutofit/>
                </a:bodyPr>
                <a:lstStyle/>
                <a:p>
                  <a:pPr marL="0" marR="0" lvl="0" indent="0" algn="ctr" defTabSz="666753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800" b="1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Increased tax compliance</a:t>
                  </a:r>
                </a:p>
              </p:txBody>
            </p:sp>
            <p:sp>
              <p:nvSpPr>
                <p:cNvPr id="14" name="Freeform 4">
                  <a:extLst>
                    <a:ext uri="{FF2B5EF4-FFF2-40B4-BE49-F238E27FC236}">
                      <a16:creationId xmlns:a16="http://schemas.microsoft.com/office/drawing/2014/main" id="{23BE0AFE-42C2-46A0-90BF-067D23210F4D}"/>
                    </a:ext>
                  </a:extLst>
                </p:cNvPr>
                <p:cNvSpPr/>
                <p:nvPr/>
              </p:nvSpPr>
              <p:spPr>
                <a:xfrm rot="2700006">
                  <a:off x="6914426" y="2796943"/>
                  <a:ext cx="385099" cy="544561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05855"/>
                    <a:gd name="f7" fmla="val 516561"/>
                    <a:gd name="f8" fmla="val 103312"/>
                    <a:gd name="f9" fmla="val 202928"/>
                    <a:gd name="f10" fmla="val 258281"/>
                    <a:gd name="f11" fmla="val 413249"/>
                    <a:gd name="f12" fmla="+- 0 0 -90"/>
                    <a:gd name="f13" fmla="*/ f3 1 405855"/>
                    <a:gd name="f14" fmla="*/ f4 1 516561"/>
                    <a:gd name="f15" fmla="+- f7 0 f5"/>
                    <a:gd name="f16" fmla="+- f6 0 f5"/>
                    <a:gd name="f17" fmla="*/ f12 f0 1"/>
                    <a:gd name="f18" fmla="*/ f16 1 405855"/>
                    <a:gd name="f19" fmla="*/ f15 1 516561"/>
                    <a:gd name="f20" fmla="*/ 0 f16 1"/>
                    <a:gd name="f21" fmla="*/ 103312 f15 1"/>
                    <a:gd name="f22" fmla="*/ 202928 f16 1"/>
                    <a:gd name="f23" fmla="*/ 0 f15 1"/>
                    <a:gd name="f24" fmla="*/ 405855 f16 1"/>
                    <a:gd name="f25" fmla="*/ 258281 f15 1"/>
                    <a:gd name="f26" fmla="*/ 516561 f15 1"/>
                    <a:gd name="f27" fmla="*/ 413249 f15 1"/>
                    <a:gd name="f28" fmla="*/ f17 1 f2"/>
                    <a:gd name="f29" fmla="*/ f20 1 405855"/>
                    <a:gd name="f30" fmla="*/ f21 1 516561"/>
                    <a:gd name="f31" fmla="*/ f22 1 405855"/>
                    <a:gd name="f32" fmla="*/ f23 1 516561"/>
                    <a:gd name="f33" fmla="*/ f24 1 405855"/>
                    <a:gd name="f34" fmla="*/ f25 1 516561"/>
                    <a:gd name="f35" fmla="*/ f26 1 516561"/>
                    <a:gd name="f36" fmla="*/ f27 1 516561"/>
                    <a:gd name="f37" fmla="*/ f5 1 f18"/>
                    <a:gd name="f38" fmla="*/ f6 1 f18"/>
                    <a:gd name="f39" fmla="*/ f5 1 f19"/>
                    <a:gd name="f40" fmla="*/ f7 1 f19"/>
                    <a:gd name="f41" fmla="+- f28 0 f1"/>
                    <a:gd name="f42" fmla="*/ f29 1 f18"/>
                    <a:gd name="f43" fmla="*/ f30 1 f19"/>
                    <a:gd name="f44" fmla="*/ f31 1 f18"/>
                    <a:gd name="f45" fmla="*/ f32 1 f19"/>
                    <a:gd name="f46" fmla="*/ f33 1 f18"/>
                    <a:gd name="f47" fmla="*/ f34 1 f19"/>
                    <a:gd name="f48" fmla="*/ f35 1 f19"/>
                    <a:gd name="f49" fmla="*/ f36 1 f19"/>
                    <a:gd name="f50" fmla="*/ f37 f13 1"/>
                    <a:gd name="f51" fmla="*/ f38 f13 1"/>
                    <a:gd name="f52" fmla="*/ f40 f14 1"/>
                    <a:gd name="f53" fmla="*/ f39 f14 1"/>
                    <a:gd name="f54" fmla="*/ f42 f13 1"/>
                    <a:gd name="f55" fmla="*/ f43 f14 1"/>
                    <a:gd name="f56" fmla="*/ f44 f13 1"/>
                    <a:gd name="f57" fmla="*/ f45 f14 1"/>
                    <a:gd name="f58" fmla="*/ f46 f13 1"/>
                    <a:gd name="f59" fmla="*/ f47 f14 1"/>
                    <a:gd name="f60" fmla="*/ f48 f14 1"/>
                    <a:gd name="f61" fmla="*/ f49 f1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1">
                      <a:pos x="f54" y="f55"/>
                    </a:cxn>
                    <a:cxn ang="f41">
                      <a:pos x="f56" y="f55"/>
                    </a:cxn>
                    <a:cxn ang="f41">
                      <a:pos x="f56" y="f57"/>
                    </a:cxn>
                    <a:cxn ang="f41">
                      <a:pos x="f58" y="f59"/>
                    </a:cxn>
                    <a:cxn ang="f41">
                      <a:pos x="f56" y="f60"/>
                    </a:cxn>
                    <a:cxn ang="f41">
                      <a:pos x="f56" y="f61"/>
                    </a:cxn>
                    <a:cxn ang="f41">
                      <a:pos x="f54" y="f61"/>
                    </a:cxn>
                    <a:cxn ang="f41">
                      <a:pos x="f54" y="f55"/>
                    </a:cxn>
                  </a:cxnLst>
                  <a:rect l="f50" t="f53" r="f51" b="f52"/>
                  <a:pathLst>
                    <a:path w="405855" h="516561">
                      <a:moveTo>
                        <a:pt x="f5" y="f8"/>
                      </a:moveTo>
                      <a:lnTo>
                        <a:pt x="f9" y="f8"/>
                      </a:lnTo>
                      <a:lnTo>
                        <a:pt x="f9" y="f5"/>
                      </a:lnTo>
                      <a:lnTo>
                        <a:pt x="f6" y="f10"/>
                      </a:lnTo>
                      <a:lnTo>
                        <a:pt x="f9" y="f7"/>
                      </a:lnTo>
                      <a:lnTo>
                        <a:pt x="f9" y="f11"/>
                      </a:lnTo>
                      <a:lnTo>
                        <a:pt x="f5" y="f11"/>
                      </a:lnTo>
                      <a:lnTo>
                        <a:pt x="f5" y="f8"/>
                      </a:lnTo>
                      <a:close/>
                    </a:path>
                  </a:pathLst>
                </a:custGeom>
                <a:solidFill>
                  <a:srgbClr val="B0BCDE"/>
                </a:solidFill>
                <a:ln cap="flat">
                  <a:noFill/>
                  <a:prstDash val="solid"/>
                </a:ln>
              </p:spPr>
              <p:txBody>
                <a:bodyPr vert="horz" wrap="square" lIns="0" tIns="103308" rIns="121752" bIns="103308" anchor="ctr" anchorCtr="1" compatLnSpc="1">
                  <a:normAutofit fontScale="92500" lnSpcReduction="20000"/>
                </a:bodyPr>
                <a:lstStyle/>
                <a:p>
                  <a:pPr marL="0" marR="0" lvl="0" indent="0" algn="ctr" defTabSz="533396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50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2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  <a:ea typeface=""/>
                    <a:cs typeface=""/>
                  </a:endParaRPr>
                </a:p>
              </p:txBody>
            </p:sp>
            <p:sp>
              <p:nvSpPr>
                <p:cNvPr id="15" name="Freeform 5">
                  <a:extLst>
                    <a:ext uri="{FF2B5EF4-FFF2-40B4-BE49-F238E27FC236}">
                      <a16:creationId xmlns:a16="http://schemas.microsoft.com/office/drawing/2014/main" id="{35546123-938D-411B-890E-BAEE6D3FEC70}"/>
                    </a:ext>
                  </a:extLst>
                </p:cNvPr>
                <p:cNvSpPr/>
                <p:nvPr/>
              </p:nvSpPr>
              <p:spPr>
                <a:xfrm>
                  <a:off x="7164644" y="3121130"/>
                  <a:ext cx="1613504" cy="145225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530551"/>
                    <a:gd name="f7" fmla="val 765276"/>
                    <a:gd name="f8" fmla="val 342626"/>
                    <a:gd name="f9" fmla="val 1187926"/>
                    <a:gd name="f10" fmla="val 1530552"/>
                    <a:gd name="f11" fmla="+- 0 0 -90"/>
                    <a:gd name="f12" fmla="*/ f3 1 1530551"/>
                    <a:gd name="f13" fmla="*/ f4 1 1530551"/>
                    <a:gd name="f14" fmla="+- f6 0 f5"/>
                    <a:gd name="f15" fmla="*/ f11 f0 1"/>
                    <a:gd name="f16" fmla="*/ f14 1 1530551"/>
                    <a:gd name="f17" fmla="*/ 0 f14 1"/>
                    <a:gd name="f18" fmla="*/ 765276 f14 1"/>
                    <a:gd name="f19" fmla="*/ 1530552 f14 1"/>
                    <a:gd name="f20" fmla="*/ f15 1 f2"/>
                    <a:gd name="f21" fmla="*/ f17 1 1530551"/>
                    <a:gd name="f22" fmla="*/ f18 1 1530551"/>
                    <a:gd name="f23" fmla="*/ f19 1 1530551"/>
                    <a:gd name="f24" fmla="*/ f5 1 f16"/>
                    <a:gd name="f25" fmla="*/ f6 1 f16"/>
                    <a:gd name="f26" fmla="+- f20 0 f1"/>
                    <a:gd name="f27" fmla="*/ f21 1 f16"/>
                    <a:gd name="f28" fmla="*/ f22 1 f16"/>
                    <a:gd name="f29" fmla="*/ f23 1 f16"/>
                    <a:gd name="f30" fmla="*/ f24 f12 1"/>
                    <a:gd name="f31" fmla="*/ f25 f12 1"/>
                    <a:gd name="f32" fmla="*/ f25 f13 1"/>
                    <a:gd name="f33" fmla="*/ f24 f13 1"/>
                    <a:gd name="f34" fmla="*/ f27 f12 1"/>
                    <a:gd name="f35" fmla="*/ f28 f13 1"/>
                    <a:gd name="f36" fmla="*/ f28 f12 1"/>
                    <a:gd name="f37" fmla="*/ f27 f13 1"/>
                    <a:gd name="f38" fmla="*/ f29 f12 1"/>
                    <a:gd name="f39" fmla="*/ f29 f1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6">
                      <a:pos x="f34" y="f35"/>
                    </a:cxn>
                    <a:cxn ang="f26">
                      <a:pos x="f36" y="f37"/>
                    </a:cxn>
                    <a:cxn ang="f26">
                      <a:pos x="f38" y="f35"/>
                    </a:cxn>
                    <a:cxn ang="f26">
                      <a:pos x="f36" y="f39"/>
                    </a:cxn>
                    <a:cxn ang="f26">
                      <a:pos x="f34" y="f35"/>
                    </a:cxn>
                  </a:cxnLst>
                  <a:rect l="f30" t="f33" r="f31" b="f32"/>
                  <a:pathLst>
                    <a:path w="1530551" h="1530551">
                      <a:moveTo>
                        <a:pt x="f5" y="f7"/>
                      </a:moveTo>
                      <a:cubicBezTo>
                        <a:pt x="f5" y="f8"/>
                        <a:pt x="f8" y="f5"/>
                        <a:pt x="f7" y="f5"/>
                      </a:cubicBezTo>
                      <a:cubicBezTo>
                        <a:pt x="f9" y="f5"/>
                        <a:pt x="f10" y="f8"/>
                        <a:pt x="f10" y="f7"/>
                      </a:cubicBezTo>
                      <a:cubicBezTo>
                        <a:pt x="f10" y="f9"/>
                        <a:pt x="f9" y="f10"/>
                        <a:pt x="f7" y="f10"/>
                      </a:cubicBezTo>
                      <a:cubicBezTo>
                        <a:pt x="f8" y="f10"/>
                        <a:pt x="f5" y="f9"/>
                        <a:pt x="f5" y="f7"/>
                      </a:cubicBezTo>
                      <a:close/>
                    </a:path>
                  </a:pathLst>
                </a:custGeom>
                <a:solidFill>
                  <a:srgbClr val="F8CBAD"/>
                </a:solidFill>
                <a:ln w="12701" cap="flat">
                  <a:solidFill>
                    <a:srgbClr val="FFFFFF"/>
                  </a:solidFill>
                  <a:prstDash val="solid"/>
                  <a:miter/>
                </a:ln>
              </p:spPr>
              <p:txBody>
                <a:bodyPr vert="horz" wrap="square" lIns="243193" tIns="243193" rIns="243193" bIns="243193" anchor="ctr" anchorCtr="1" compatLnSpc="1">
                  <a:noAutofit/>
                </a:bodyPr>
                <a:lstStyle/>
                <a:p>
                  <a:pPr marL="0" marR="0" lvl="0" indent="0" algn="ctr" defTabSz="666753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800" b="1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Increased IGR</a:t>
                  </a:r>
                </a:p>
              </p:txBody>
            </p:sp>
            <p:sp>
              <p:nvSpPr>
                <p:cNvPr id="16" name="Freeform 6">
                  <a:extLst>
                    <a:ext uri="{FF2B5EF4-FFF2-40B4-BE49-F238E27FC236}">
                      <a16:creationId xmlns:a16="http://schemas.microsoft.com/office/drawing/2014/main" id="{53AA0BAC-FBC6-4637-8A1D-F691DE93B9ED}"/>
                    </a:ext>
                  </a:extLst>
                </p:cNvPr>
                <p:cNvSpPr/>
                <p:nvPr/>
              </p:nvSpPr>
              <p:spPr>
                <a:xfrm rot="18900010">
                  <a:off x="6910166" y="4364823"/>
                  <a:ext cx="427847" cy="49013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05855"/>
                    <a:gd name="f7" fmla="val 516561"/>
                    <a:gd name="f8" fmla="val 413249"/>
                    <a:gd name="f9" fmla="val 202927"/>
                    <a:gd name="f10" fmla="val 258280"/>
                    <a:gd name="f11" fmla="val 103312"/>
                    <a:gd name="f12" fmla="+- 0 0 -90"/>
                    <a:gd name="f13" fmla="*/ f3 1 405855"/>
                    <a:gd name="f14" fmla="*/ f4 1 516561"/>
                    <a:gd name="f15" fmla="+- f7 0 f5"/>
                    <a:gd name="f16" fmla="+- f6 0 f5"/>
                    <a:gd name="f17" fmla="*/ f12 f0 1"/>
                    <a:gd name="f18" fmla="*/ f16 1 405855"/>
                    <a:gd name="f19" fmla="*/ f15 1 516561"/>
                    <a:gd name="f20" fmla="*/ 0 f16 1"/>
                    <a:gd name="f21" fmla="*/ 103312 f15 1"/>
                    <a:gd name="f22" fmla="*/ 202928 f16 1"/>
                    <a:gd name="f23" fmla="*/ 0 f15 1"/>
                    <a:gd name="f24" fmla="*/ 405855 f16 1"/>
                    <a:gd name="f25" fmla="*/ 258281 f15 1"/>
                    <a:gd name="f26" fmla="*/ 516561 f15 1"/>
                    <a:gd name="f27" fmla="*/ 413249 f15 1"/>
                    <a:gd name="f28" fmla="*/ f17 1 f2"/>
                    <a:gd name="f29" fmla="*/ f20 1 405855"/>
                    <a:gd name="f30" fmla="*/ f21 1 516561"/>
                    <a:gd name="f31" fmla="*/ f22 1 405855"/>
                    <a:gd name="f32" fmla="*/ f23 1 516561"/>
                    <a:gd name="f33" fmla="*/ f24 1 405855"/>
                    <a:gd name="f34" fmla="*/ f25 1 516561"/>
                    <a:gd name="f35" fmla="*/ f26 1 516561"/>
                    <a:gd name="f36" fmla="*/ f27 1 516561"/>
                    <a:gd name="f37" fmla="*/ f5 1 f18"/>
                    <a:gd name="f38" fmla="*/ f6 1 f18"/>
                    <a:gd name="f39" fmla="*/ f5 1 f19"/>
                    <a:gd name="f40" fmla="*/ f7 1 f19"/>
                    <a:gd name="f41" fmla="+- f28 0 f1"/>
                    <a:gd name="f42" fmla="*/ f29 1 f18"/>
                    <a:gd name="f43" fmla="*/ f30 1 f19"/>
                    <a:gd name="f44" fmla="*/ f31 1 f18"/>
                    <a:gd name="f45" fmla="*/ f32 1 f19"/>
                    <a:gd name="f46" fmla="*/ f33 1 f18"/>
                    <a:gd name="f47" fmla="*/ f34 1 f19"/>
                    <a:gd name="f48" fmla="*/ f35 1 f19"/>
                    <a:gd name="f49" fmla="*/ f36 1 f19"/>
                    <a:gd name="f50" fmla="*/ f37 f13 1"/>
                    <a:gd name="f51" fmla="*/ f38 f13 1"/>
                    <a:gd name="f52" fmla="*/ f40 f14 1"/>
                    <a:gd name="f53" fmla="*/ f39 f14 1"/>
                    <a:gd name="f54" fmla="*/ f42 f13 1"/>
                    <a:gd name="f55" fmla="*/ f43 f14 1"/>
                    <a:gd name="f56" fmla="*/ f44 f13 1"/>
                    <a:gd name="f57" fmla="*/ f45 f14 1"/>
                    <a:gd name="f58" fmla="*/ f46 f13 1"/>
                    <a:gd name="f59" fmla="*/ f47 f14 1"/>
                    <a:gd name="f60" fmla="*/ f48 f14 1"/>
                    <a:gd name="f61" fmla="*/ f49 f1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1">
                      <a:pos x="f54" y="f55"/>
                    </a:cxn>
                    <a:cxn ang="f41">
                      <a:pos x="f56" y="f55"/>
                    </a:cxn>
                    <a:cxn ang="f41">
                      <a:pos x="f56" y="f57"/>
                    </a:cxn>
                    <a:cxn ang="f41">
                      <a:pos x="f58" y="f59"/>
                    </a:cxn>
                    <a:cxn ang="f41">
                      <a:pos x="f56" y="f60"/>
                    </a:cxn>
                    <a:cxn ang="f41">
                      <a:pos x="f56" y="f61"/>
                    </a:cxn>
                    <a:cxn ang="f41">
                      <a:pos x="f54" y="f61"/>
                    </a:cxn>
                    <a:cxn ang="f41">
                      <a:pos x="f54" y="f55"/>
                    </a:cxn>
                  </a:cxnLst>
                  <a:rect l="f50" t="f53" r="f51" b="f52"/>
                  <a:pathLst>
                    <a:path w="405855" h="516561">
                      <a:moveTo>
                        <a:pt x="f6" y="f8"/>
                      </a:moveTo>
                      <a:lnTo>
                        <a:pt x="f9" y="f8"/>
                      </a:lnTo>
                      <a:lnTo>
                        <a:pt x="f9" y="f7"/>
                      </a:lnTo>
                      <a:lnTo>
                        <a:pt x="f5" y="f10"/>
                      </a:lnTo>
                      <a:lnTo>
                        <a:pt x="f9" y="f5"/>
                      </a:lnTo>
                      <a:lnTo>
                        <a:pt x="f9" y="f11"/>
                      </a:lnTo>
                      <a:lnTo>
                        <a:pt x="f6" y="f11"/>
                      </a:lnTo>
                      <a:lnTo>
                        <a:pt x="f6" y="f8"/>
                      </a:lnTo>
                      <a:close/>
                    </a:path>
                  </a:pathLst>
                </a:custGeom>
                <a:solidFill>
                  <a:srgbClr val="B0BCDE"/>
                </a:solidFill>
                <a:ln cap="flat">
                  <a:noFill/>
                  <a:prstDash val="solid"/>
                </a:ln>
              </p:spPr>
              <p:txBody>
                <a:bodyPr vert="horz" wrap="square" lIns="121752" tIns="103308" rIns="0" bIns="103308" anchor="ctr" anchorCtr="1" compatLnSpc="1">
                  <a:normAutofit/>
                </a:bodyPr>
                <a:lstStyle/>
                <a:p>
                  <a:pPr marL="0" marR="0" lvl="0" indent="0" algn="ctr" defTabSz="533396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50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2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  <a:ea typeface=""/>
                    <a:cs typeface=""/>
                  </a:endParaRPr>
                </a:p>
              </p:txBody>
            </p:sp>
            <p:sp>
              <p:nvSpPr>
                <p:cNvPr id="17" name="Freeform 7">
                  <a:extLst>
                    <a:ext uri="{FF2B5EF4-FFF2-40B4-BE49-F238E27FC236}">
                      <a16:creationId xmlns:a16="http://schemas.microsoft.com/office/drawing/2014/main" id="{3D5CD220-84D8-4CC4-B232-E1BAE1FFA40B}"/>
                    </a:ext>
                  </a:extLst>
                </p:cNvPr>
                <p:cNvSpPr/>
                <p:nvPr/>
              </p:nvSpPr>
              <p:spPr>
                <a:xfrm>
                  <a:off x="5452906" y="4661812"/>
                  <a:ext cx="1811544" cy="145225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530551"/>
                    <a:gd name="f7" fmla="val 765276"/>
                    <a:gd name="f8" fmla="val 342626"/>
                    <a:gd name="f9" fmla="val 1187926"/>
                    <a:gd name="f10" fmla="val 1530552"/>
                    <a:gd name="f11" fmla="+- 0 0 -90"/>
                    <a:gd name="f12" fmla="*/ f3 1 1530551"/>
                    <a:gd name="f13" fmla="*/ f4 1 1530551"/>
                    <a:gd name="f14" fmla="+- f6 0 f5"/>
                    <a:gd name="f15" fmla="*/ f11 f0 1"/>
                    <a:gd name="f16" fmla="*/ f14 1 1530551"/>
                    <a:gd name="f17" fmla="*/ 0 f14 1"/>
                    <a:gd name="f18" fmla="*/ 765276 f14 1"/>
                    <a:gd name="f19" fmla="*/ 1530552 f14 1"/>
                    <a:gd name="f20" fmla="*/ f15 1 f2"/>
                    <a:gd name="f21" fmla="*/ f17 1 1530551"/>
                    <a:gd name="f22" fmla="*/ f18 1 1530551"/>
                    <a:gd name="f23" fmla="*/ f19 1 1530551"/>
                    <a:gd name="f24" fmla="*/ f5 1 f16"/>
                    <a:gd name="f25" fmla="*/ f6 1 f16"/>
                    <a:gd name="f26" fmla="+- f20 0 f1"/>
                    <a:gd name="f27" fmla="*/ f21 1 f16"/>
                    <a:gd name="f28" fmla="*/ f22 1 f16"/>
                    <a:gd name="f29" fmla="*/ f23 1 f16"/>
                    <a:gd name="f30" fmla="*/ f24 f12 1"/>
                    <a:gd name="f31" fmla="*/ f25 f12 1"/>
                    <a:gd name="f32" fmla="*/ f25 f13 1"/>
                    <a:gd name="f33" fmla="*/ f24 f13 1"/>
                    <a:gd name="f34" fmla="*/ f27 f12 1"/>
                    <a:gd name="f35" fmla="*/ f28 f13 1"/>
                    <a:gd name="f36" fmla="*/ f28 f12 1"/>
                    <a:gd name="f37" fmla="*/ f27 f13 1"/>
                    <a:gd name="f38" fmla="*/ f29 f12 1"/>
                    <a:gd name="f39" fmla="*/ f29 f1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6">
                      <a:pos x="f34" y="f35"/>
                    </a:cxn>
                    <a:cxn ang="f26">
                      <a:pos x="f36" y="f37"/>
                    </a:cxn>
                    <a:cxn ang="f26">
                      <a:pos x="f38" y="f35"/>
                    </a:cxn>
                    <a:cxn ang="f26">
                      <a:pos x="f36" y="f39"/>
                    </a:cxn>
                    <a:cxn ang="f26">
                      <a:pos x="f34" y="f35"/>
                    </a:cxn>
                  </a:cxnLst>
                  <a:rect l="f30" t="f33" r="f31" b="f32"/>
                  <a:pathLst>
                    <a:path w="1530551" h="1530551">
                      <a:moveTo>
                        <a:pt x="f5" y="f7"/>
                      </a:moveTo>
                      <a:cubicBezTo>
                        <a:pt x="f5" y="f8"/>
                        <a:pt x="f8" y="f5"/>
                        <a:pt x="f7" y="f5"/>
                      </a:cubicBezTo>
                      <a:cubicBezTo>
                        <a:pt x="f9" y="f5"/>
                        <a:pt x="f10" y="f8"/>
                        <a:pt x="f10" y="f7"/>
                      </a:cubicBezTo>
                      <a:cubicBezTo>
                        <a:pt x="f10" y="f9"/>
                        <a:pt x="f9" y="f10"/>
                        <a:pt x="f7" y="f10"/>
                      </a:cubicBezTo>
                      <a:cubicBezTo>
                        <a:pt x="f8" y="f10"/>
                        <a:pt x="f5" y="f9"/>
                        <a:pt x="f5" y="f7"/>
                      </a:cubicBezTo>
                      <a:close/>
                    </a:path>
                  </a:pathLst>
                </a:custGeom>
                <a:solidFill>
                  <a:srgbClr val="DEEBF7"/>
                </a:solidFill>
                <a:ln w="12701" cap="flat">
                  <a:solidFill>
                    <a:srgbClr val="FFFFFF"/>
                  </a:solidFill>
                  <a:prstDash val="solid"/>
                  <a:miter/>
                </a:ln>
              </p:spPr>
              <p:txBody>
                <a:bodyPr vert="horz" wrap="square" lIns="243193" tIns="243193" rIns="243193" bIns="243193" anchor="ctr" anchorCtr="1" compatLnSpc="1">
                  <a:normAutofit/>
                </a:bodyPr>
                <a:lstStyle/>
                <a:p>
                  <a:pPr marL="0" marR="0" lvl="0" indent="0" algn="ctr" defTabSz="666753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800" b="1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Increased fund allocation to health</a:t>
                  </a:r>
                </a:p>
              </p:txBody>
            </p:sp>
            <p:sp>
              <p:nvSpPr>
                <p:cNvPr id="18" name="Freeform 8">
                  <a:extLst>
                    <a:ext uri="{FF2B5EF4-FFF2-40B4-BE49-F238E27FC236}">
                      <a16:creationId xmlns:a16="http://schemas.microsoft.com/office/drawing/2014/main" id="{AB8618DE-8861-44FB-8CC7-2C5F04298DA9}"/>
                    </a:ext>
                  </a:extLst>
                </p:cNvPr>
                <p:cNvSpPr/>
                <p:nvPr/>
              </p:nvSpPr>
              <p:spPr>
                <a:xfrm rot="2700006">
                  <a:off x="5219805" y="4353032"/>
                  <a:ext cx="385099" cy="544561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05855"/>
                    <a:gd name="f7" fmla="val 516561"/>
                    <a:gd name="f8" fmla="val 413249"/>
                    <a:gd name="f9" fmla="val 202927"/>
                    <a:gd name="f10" fmla="val 258280"/>
                    <a:gd name="f11" fmla="val 103312"/>
                    <a:gd name="f12" fmla="+- 0 0 -90"/>
                    <a:gd name="f13" fmla="*/ f3 1 405855"/>
                    <a:gd name="f14" fmla="*/ f4 1 516561"/>
                    <a:gd name="f15" fmla="+- f7 0 f5"/>
                    <a:gd name="f16" fmla="+- f6 0 f5"/>
                    <a:gd name="f17" fmla="*/ f12 f0 1"/>
                    <a:gd name="f18" fmla="*/ f16 1 405855"/>
                    <a:gd name="f19" fmla="*/ f15 1 516561"/>
                    <a:gd name="f20" fmla="*/ 0 f16 1"/>
                    <a:gd name="f21" fmla="*/ 103312 f15 1"/>
                    <a:gd name="f22" fmla="*/ 202928 f16 1"/>
                    <a:gd name="f23" fmla="*/ 0 f15 1"/>
                    <a:gd name="f24" fmla="*/ 405855 f16 1"/>
                    <a:gd name="f25" fmla="*/ 258281 f15 1"/>
                    <a:gd name="f26" fmla="*/ 516561 f15 1"/>
                    <a:gd name="f27" fmla="*/ 413249 f15 1"/>
                    <a:gd name="f28" fmla="*/ f17 1 f2"/>
                    <a:gd name="f29" fmla="*/ f20 1 405855"/>
                    <a:gd name="f30" fmla="*/ f21 1 516561"/>
                    <a:gd name="f31" fmla="*/ f22 1 405855"/>
                    <a:gd name="f32" fmla="*/ f23 1 516561"/>
                    <a:gd name="f33" fmla="*/ f24 1 405855"/>
                    <a:gd name="f34" fmla="*/ f25 1 516561"/>
                    <a:gd name="f35" fmla="*/ f26 1 516561"/>
                    <a:gd name="f36" fmla="*/ f27 1 516561"/>
                    <a:gd name="f37" fmla="*/ f5 1 f18"/>
                    <a:gd name="f38" fmla="*/ f6 1 f18"/>
                    <a:gd name="f39" fmla="*/ f5 1 f19"/>
                    <a:gd name="f40" fmla="*/ f7 1 f19"/>
                    <a:gd name="f41" fmla="+- f28 0 f1"/>
                    <a:gd name="f42" fmla="*/ f29 1 f18"/>
                    <a:gd name="f43" fmla="*/ f30 1 f19"/>
                    <a:gd name="f44" fmla="*/ f31 1 f18"/>
                    <a:gd name="f45" fmla="*/ f32 1 f19"/>
                    <a:gd name="f46" fmla="*/ f33 1 f18"/>
                    <a:gd name="f47" fmla="*/ f34 1 f19"/>
                    <a:gd name="f48" fmla="*/ f35 1 f19"/>
                    <a:gd name="f49" fmla="*/ f36 1 f19"/>
                    <a:gd name="f50" fmla="*/ f37 f13 1"/>
                    <a:gd name="f51" fmla="*/ f38 f13 1"/>
                    <a:gd name="f52" fmla="*/ f40 f14 1"/>
                    <a:gd name="f53" fmla="*/ f39 f14 1"/>
                    <a:gd name="f54" fmla="*/ f42 f13 1"/>
                    <a:gd name="f55" fmla="*/ f43 f14 1"/>
                    <a:gd name="f56" fmla="*/ f44 f13 1"/>
                    <a:gd name="f57" fmla="*/ f45 f14 1"/>
                    <a:gd name="f58" fmla="*/ f46 f13 1"/>
                    <a:gd name="f59" fmla="*/ f47 f14 1"/>
                    <a:gd name="f60" fmla="*/ f48 f14 1"/>
                    <a:gd name="f61" fmla="*/ f49 f1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1">
                      <a:pos x="f54" y="f55"/>
                    </a:cxn>
                    <a:cxn ang="f41">
                      <a:pos x="f56" y="f55"/>
                    </a:cxn>
                    <a:cxn ang="f41">
                      <a:pos x="f56" y="f57"/>
                    </a:cxn>
                    <a:cxn ang="f41">
                      <a:pos x="f58" y="f59"/>
                    </a:cxn>
                    <a:cxn ang="f41">
                      <a:pos x="f56" y="f60"/>
                    </a:cxn>
                    <a:cxn ang="f41">
                      <a:pos x="f56" y="f61"/>
                    </a:cxn>
                    <a:cxn ang="f41">
                      <a:pos x="f54" y="f61"/>
                    </a:cxn>
                    <a:cxn ang="f41">
                      <a:pos x="f54" y="f55"/>
                    </a:cxn>
                  </a:cxnLst>
                  <a:rect l="f50" t="f53" r="f51" b="f52"/>
                  <a:pathLst>
                    <a:path w="405855" h="516561">
                      <a:moveTo>
                        <a:pt x="f6" y="f8"/>
                      </a:moveTo>
                      <a:lnTo>
                        <a:pt x="f9" y="f8"/>
                      </a:lnTo>
                      <a:lnTo>
                        <a:pt x="f9" y="f7"/>
                      </a:lnTo>
                      <a:lnTo>
                        <a:pt x="f5" y="f10"/>
                      </a:lnTo>
                      <a:lnTo>
                        <a:pt x="f9" y="f5"/>
                      </a:lnTo>
                      <a:lnTo>
                        <a:pt x="f9" y="f11"/>
                      </a:lnTo>
                      <a:lnTo>
                        <a:pt x="f6" y="f11"/>
                      </a:lnTo>
                      <a:lnTo>
                        <a:pt x="f6" y="f8"/>
                      </a:lnTo>
                      <a:close/>
                    </a:path>
                  </a:pathLst>
                </a:custGeom>
                <a:solidFill>
                  <a:srgbClr val="B0BCDE"/>
                </a:solidFill>
                <a:ln cap="flat">
                  <a:noFill/>
                  <a:prstDash val="solid"/>
                </a:ln>
              </p:spPr>
              <p:txBody>
                <a:bodyPr vert="horz" wrap="square" lIns="121752" tIns="103308" rIns="0" bIns="103308" anchor="ctr" anchorCtr="1" compatLnSpc="1">
                  <a:normAutofit fontScale="92500" lnSpcReduction="20000"/>
                </a:bodyPr>
                <a:lstStyle/>
                <a:p>
                  <a:pPr marL="0" marR="0" lvl="0" indent="0" algn="ctr" defTabSz="533396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50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2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  <a:ea typeface=""/>
                    <a:cs typeface=""/>
                  </a:endParaRPr>
                </a:p>
              </p:txBody>
            </p:sp>
            <p:sp>
              <p:nvSpPr>
                <p:cNvPr id="19" name="Freeform 9">
                  <a:extLst>
                    <a:ext uri="{FF2B5EF4-FFF2-40B4-BE49-F238E27FC236}">
                      <a16:creationId xmlns:a16="http://schemas.microsoft.com/office/drawing/2014/main" id="{4811EF49-4EA8-4890-AF14-F1E5F0B51CEC}"/>
                    </a:ext>
                  </a:extLst>
                </p:cNvPr>
                <p:cNvSpPr/>
                <p:nvPr/>
              </p:nvSpPr>
              <p:spPr>
                <a:xfrm>
                  <a:off x="3741167" y="3121130"/>
                  <a:ext cx="1811544" cy="145225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530551"/>
                    <a:gd name="f7" fmla="val 765276"/>
                    <a:gd name="f8" fmla="val 342626"/>
                    <a:gd name="f9" fmla="val 1187926"/>
                    <a:gd name="f10" fmla="val 1530552"/>
                    <a:gd name="f11" fmla="+- 0 0 -90"/>
                    <a:gd name="f12" fmla="*/ f3 1 1530551"/>
                    <a:gd name="f13" fmla="*/ f4 1 1530551"/>
                    <a:gd name="f14" fmla="+- f6 0 f5"/>
                    <a:gd name="f15" fmla="*/ f11 f0 1"/>
                    <a:gd name="f16" fmla="*/ f14 1 1530551"/>
                    <a:gd name="f17" fmla="*/ 0 f14 1"/>
                    <a:gd name="f18" fmla="*/ 765276 f14 1"/>
                    <a:gd name="f19" fmla="*/ 1530552 f14 1"/>
                    <a:gd name="f20" fmla="*/ f15 1 f2"/>
                    <a:gd name="f21" fmla="*/ f17 1 1530551"/>
                    <a:gd name="f22" fmla="*/ f18 1 1530551"/>
                    <a:gd name="f23" fmla="*/ f19 1 1530551"/>
                    <a:gd name="f24" fmla="*/ f5 1 f16"/>
                    <a:gd name="f25" fmla="*/ f6 1 f16"/>
                    <a:gd name="f26" fmla="+- f20 0 f1"/>
                    <a:gd name="f27" fmla="*/ f21 1 f16"/>
                    <a:gd name="f28" fmla="*/ f22 1 f16"/>
                    <a:gd name="f29" fmla="*/ f23 1 f16"/>
                    <a:gd name="f30" fmla="*/ f24 f12 1"/>
                    <a:gd name="f31" fmla="*/ f25 f12 1"/>
                    <a:gd name="f32" fmla="*/ f25 f13 1"/>
                    <a:gd name="f33" fmla="*/ f24 f13 1"/>
                    <a:gd name="f34" fmla="*/ f27 f12 1"/>
                    <a:gd name="f35" fmla="*/ f28 f13 1"/>
                    <a:gd name="f36" fmla="*/ f28 f12 1"/>
                    <a:gd name="f37" fmla="*/ f27 f13 1"/>
                    <a:gd name="f38" fmla="*/ f29 f12 1"/>
                    <a:gd name="f39" fmla="*/ f29 f1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6">
                      <a:pos x="f34" y="f35"/>
                    </a:cxn>
                    <a:cxn ang="f26">
                      <a:pos x="f36" y="f37"/>
                    </a:cxn>
                    <a:cxn ang="f26">
                      <a:pos x="f38" y="f35"/>
                    </a:cxn>
                    <a:cxn ang="f26">
                      <a:pos x="f36" y="f39"/>
                    </a:cxn>
                    <a:cxn ang="f26">
                      <a:pos x="f34" y="f35"/>
                    </a:cxn>
                  </a:cxnLst>
                  <a:rect l="f30" t="f33" r="f31" b="f32"/>
                  <a:pathLst>
                    <a:path w="1530551" h="1530551">
                      <a:moveTo>
                        <a:pt x="f5" y="f7"/>
                      </a:moveTo>
                      <a:cubicBezTo>
                        <a:pt x="f5" y="f8"/>
                        <a:pt x="f8" y="f5"/>
                        <a:pt x="f7" y="f5"/>
                      </a:cubicBezTo>
                      <a:cubicBezTo>
                        <a:pt x="f9" y="f5"/>
                        <a:pt x="f10" y="f8"/>
                        <a:pt x="f10" y="f7"/>
                      </a:cubicBezTo>
                      <a:cubicBezTo>
                        <a:pt x="f10" y="f9"/>
                        <a:pt x="f9" y="f10"/>
                        <a:pt x="f7" y="f10"/>
                      </a:cubicBezTo>
                      <a:cubicBezTo>
                        <a:pt x="f8" y="f10"/>
                        <a:pt x="f5" y="f9"/>
                        <a:pt x="f5" y="f7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12701" cap="flat">
                  <a:solidFill>
                    <a:srgbClr val="FFFFFF"/>
                  </a:solidFill>
                  <a:prstDash val="solid"/>
                  <a:miter/>
                </a:ln>
              </p:spPr>
              <p:txBody>
                <a:bodyPr vert="horz" wrap="square" lIns="243193" tIns="243193" rIns="243193" bIns="243193" anchor="ctr" anchorCtr="1" compatLnSpc="1">
                  <a:noAutofit/>
                </a:bodyPr>
                <a:lstStyle/>
                <a:p>
                  <a:pPr marL="0" marR="0" lvl="0" indent="0" algn="ctr" defTabSz="666753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  <a:tabLst/>
                    <a:defRPr sz="17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700" b="1" i="0" u="none" strike="noStrike" kern="1200" cap="none" spc="0" baseline="0" dirty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rPr>
                    <a:t>Access and availability of better health services</a:t>
                  </a:r>
                </a:p>
              </p:txBody>
            </p:sp>
            <p:sp>
              <p:nvSpPr>
                <p:cNvPr id="20" name="Freeform 10">
                  <a:extLst>
                    <a:ext uri="{FF2B5EF4-FFF2-40B4-BE49-F238E27FC236}">
                      <a16:creationId xmlns:a16="http://schemas.microsoft.com/office/drawing/2014/main" id="{CB5A91D5-D01E-4A9A-90A1-33C92E1C630D}"/>
                    </a:ext>
                  </a:extLst>
                </p:cNvPr>
                <p:cNvSpPr/>
                <p:nvPr/>
              </p:nvSpPr>
              <p:spPr>
                <a:xfrm rot="18900010">
                  <a:off x="5181301" y="2839558"/>
                  <a:ext cx="427847" cy="49013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05855"/>
                    <a:gd name="f7" fmla="val 516561"/>
                    <a:gd name="f8" fmla="val 103312"/>
                    <a:gd name="f9" fmla="val 202928"/>
                    <a:gd name="f10" fmla="val 258281"/>
                    <a:gd name="f11" fmla="val 413249"/>
                    <a:gd name="f12" fmla="+- 0 0 -90"/>
                    <a:gd name="f13" fmla="*/ f3 1 405855"/>
                    <a:gd name="f14" fmla="*/ f4 1 516561"/>
                    <a:gd name="f15" fmla="+- f7 0 f5"/>
                    <a:gd name="f16" fmla="+- f6 0 f5"/>
                    <a:gd name="f17" fmla="*/ f12 f0 1"/>
                    <a:gd name="f18" fmla="*/ f16 1 405855"/>
                    <a:gd name="f19" fmla="*/ f15 1 516561"/>
                    <a:gd name="f20" fmla="*/ 0 f16 1"/>
                    <a:gd name="f21" fmla="*/ 103312 f15 1"/>
                    <a:gd name="f22" fmla="*/ 202928 f16 1"/>
                    <a:gd name="f23" fmla="*/ 0 f15 1"/>
                    <a:gd name="f24" fmla="*/ 405855 f16 1"/>
                    <a:gd name="f25" fmla="*/ 258281 f15 1"/>
                    <a:gd name="f26" fmla="*/ 516561 f15 1"/>
                    <a:gd name="f27" fmla="*/ 413249 f15 1"/>
                    <a:gd name="f28" fmla="*/ f17 1 f2"/>
                    <a:gd name="f29" fmla="*/ f20 1 405855"/>
                    <a:gd name="f30" fmla="*/ f21 1 516561"/>
                    <a:gd name="f31" fmla="*/ f22 1 405855"/>
                    <a:gd name="f32" fmla="*/ f23 1 516561"/>
                    <a:gd name="f33" fmla="*/ f24 1 405855"/>
                    <a:gd name="f34" fmla="*/ f25 1 516561"/>
                    <a:gd name="f35" fmla="*/ f26 1 516561"/>
                    <a:gd name="f36" fmla="*/ f27 1 516561"/>
                    <a:gd name="f37" fmla="*/ f5 1 f18"/>
                    <a:gd name="f38" fmla="*/ f6 1 f18"/>
                    <a:gd name="f39" fmla="*/ f5 1 f19"/>
                    <a:gd name="f40" fmla="*/ f7 1 f19"/>
                    <a:gd name="f41" fmla="+- f28 0 f1"/>
                    <a:gd name="f42" fmla="*/ f29 1 f18"/>
                    <a:gd name="f43" fmla="*/ f30 1 f19"/>
                    <a:gd name="f44" fmla="*/ f31 1 f18"/>
                    <a:gd name="f45" fmla="*/ f32 1 f19"/>
                    <a:gd name="f46" fmla="*/ f33 1 f18"/>
                    <a:gd name="f47" fmla="*/ f34 1 f19"/>
                    <a:gd name="f48" fmla="*/ f35 1 f19"/>
                    <a:gd name="f49" fmla="*/ f36 1 f19"/>
                    <a:gd name="f50" fmla="*/ f37 f13 1"/>
                    <a:gd name="f51" fmla="*/ f38 f13 1"/>
                    <a:gd name="f52" fmla="*/ f40 f14 1"/>
                    <a:gd name="f53" fmla="*/ f39 f14 1"/>
                    <a:gd name="f54" fmla="*/ f42 f13 1"/>
                    <a:gd name="f55" fmla="*/ f43 f14 1"/>
                    <a:gd name="f56" fmla="*/ f44 f13 1"/>
                    <a:gd name="f57" fmla="*/ f45 f14 1"/>
                    <a:gd name="f58" fmla="*/ f46 f13 1"/>
                    <a:gd name="f59" fmla="*/ f47 f14 1"/>
                    <a:gd name="f60" fmla="*/ f48 f14 1"/>
                    <a:gd name="f61" fmla="*/ f49 f1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1">
                      <a:pos x="f54" y="f55"/>
                    </a:cxn>
                    <a:cxn ang="f41">
                      <a:pos x="f56" y="f55"/>
                    </a:cxn>
                    <a:cxn ang="f41">
                      <a:pos x="f56" y="f57"/>
                    </a:cxn>
                    <a:cxn ang="f41">
                      <a:pos x="f58" y="f59"/>
                    </a:cxn>
                    <a:cxn ang="f41">
                      <a:pos x="f56" y="f60"/>
                    </a:cxn>
                    <a:cxn ang="f41">
                      <a:pos x="f56" y="f61"/>
                    </a:cxn>
                    <a:cxn ang="f41">
                      <a:pos x="f54" y="f61"/>
                    </a:cxn>
                    <a:cxn ang="f41">
                      <a:pos x="f54" y="f55"/>
                    </a:cxn>
                  </a:cxnLst>
                  <a:rect l="f50" t="f53" r="f51" b="f52"/>
                  <a:pathLst>
                    <a:path w="405855" h="516561">
                      <a:moveTo>
                        <a:pt x="f5" y="f8"/>
                      </a:moveTo>
                      <a:lnTo>
                        <a:pt x="f9" y="f8"/>
                      </a:lnTo>
                      <a:lnTo>
                        <a:pt x="f9" y="f5"/>
                      </a:lnTo>
                      <a:lnTo>
                        <a:pt x="f6" y="f10"/>
                      </a:lnTo>
                      <a:lnTo>
                        <a:pt x="f9" y="f7"/>
                      </a:lnTo>
                      <a:lnTo>
                        <a:pt x="f9" y="f11"/>
                      </a:lnTo>
                      <a:lnTo>
                        <a:pt x="f5" y="f11"/>
                      </a:lnTo>
                      <a:lnTo>
                        <a:pt x="f5" y="f8"/>
                      </a:lnTo>
                      <a:close/>
                    </a:path>
                  </a:pathLst>
                </a:custGeom>
                <a:solidFill>
                  <a:srgbClr val="B0BCDE"/>
                </a:solidFill>
                <a:ln cap="flat">
                  <a:noFill/>
                  <a:prstDash val="solid"/>
                </a:ln>
              </p:spPr>
              <p:txBody>
                <a:bodyPr vert="horz" wrap="square" lIns="0" tIns="103308" rIns="121752" bIns="103308" anchor="ctr" anchorCtr="1" compatLnSpc="1">
                  <a:normAutofit/>
                </a:bodyPr>
                <a:lstStyle/>
                <a:p>
                  <a:pPr marL="0" marR="0" lvl="0" indent="0" algn="ctr" defTabSz="533396" rtl="0" fontAlgn="auto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50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200" b="0" i="0" u="none" strike="noStrike" kern="1200" cap="none" spc="0" baseline="0">
                    <a:solidFill>
                      <a:srgbClr val="FFFFFF"/>
                    </a:solidFill>
                    <a:uFillTx/>
                    <a:latin typeface="Calibri"/>
                    <a:ea typeface=""/>
                    <a:cs typeface=""/>
                  </a:endParaRPr>
                </a:p>
              </p:txBody>
            </p:sp>
          </p:grpSp>
          <p:sp>
            <p:nvSpPr>
              <p:cNvPr id="10" name="TextBox 4">
                <a:extLst>
                  <a:ext uri="{FF2B5EF4-FFF2-40B4-BE49-F238E27FC236}">
                    <a16:creationId xmlns:a16="http://schemas.microsoft.com/office/drawing/2014/main" id="{FA9D0456-36B8-41C0-BFC7-27E419CB9182}"/>
                  </a:ext>
                </a:extLst>
              </p:cNvPr>
              <p:cNvSpPr txBox="1"/>
              <p:nvPr/>
            </p:nvSpPr>
            <p:spPr>
              <a:xfrm>
                <a:off x="7086836" y="1673004"/>
                <a:ext cx="3269629" cy="677201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ct val="100000"/>
                  <a:buFont typeface="Arial" pitchFamily="34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Mobilization </a:t>
                </a:r>
              </a:p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ct val="100000"/>
                  <a:buFont typeface="Arial" pitchFamily="34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Use of Technology</a:t>
                </a:r>
              </a:p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ct val="100000"/>
                  <a:buFont typeface="Arial" pitchFamily="34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Tax harmonization</a:t>
                </a:r>
              </a:p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ct val="100000"/>
                  <a:buFont typeface="Arial" pitchFamily="34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dirty="0">
                    <a:solidFill>
                      <a:srgbClr val="000000"/>
                    </a:solidFill>
                    <a:latin typeface="Calibri"/>
                    <a:ea typeface=""/>
                    <a:cs typeface=""/>
                  </a:rPr>
                  <a:t>Presumptive Tax </a:t>
                </a:r>
                <a:endParaRPr lang="en-US" sz="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11" name="TextBox 5">
                <a:extLst>
                  <a:ext uri="{FF2B5EF4-FFF2-40B4-BE49-F238E27FC236}">
                    <a16:creationId xmlns:a16="http://schemas.microsoft.com/office/drawing/2014/main" id="{1081A71E-BF09-4313-BAC1-EB10AEAB3BAB}"/>
                  </a:ext>
                </a:extLst>
              </p:cNvPr>
              <p:cNvSpPr txBox="1"/>
              <p:nvPr/>
            </p:nvSpPr>
            <p:spPr>
              <a:xfrm>
                <a:off x="1185857" y="3350809"/>
                <a:ext cx="2709494" cy="534633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ct val="100000"/>
                  <a:buFont typeface="Arial" pitchFamily="34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”Free” minimum package of healthcare at point of access</a:t>
                </a:r>
              </a:p>
            </p:txBody>
          </p:sp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2185B229-9652-4D11-8180-C11428A3A594}"/>
                  </a:ext>
                </a:extLst>
              </p:cNvPr>
              <p:cNvSpPr txBox="1"/>
              <p:nvPr/>
            </p:nvSpPr>
            <p:spPr>
              <a:xfrm>
                <a:off x="7425522" y="4842580"/>
                <a:ext cx="3269629" cy="392064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ct val="100000"/>
                  <a:buFont typeface="Arial" pitchFamily="34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Guaranteed allocation of agreed proportion to health</a:t>
                </a:r>
              </a:p>
            </p:txBody>
          </p:sp>
        </p:grpSp>
        <p:sp>
          <p:nvSpPr>
            <p:cNvPr id="8" name="TextBox 5">
              <a:extLst>
                <a:ext uri="{FF2B5EF4-FFF2-40B4-BE49-F238E27FC236}">
                  <a16:creationId xmlns:a16="http://schemas.microsoft.com/office/drawing/2014/main" id="{6B45341B-5B1B-43AA-89C1-FF7E7149F2BB}"/>
                </a:ext>
              </a:extLst>
            </p:cNvPr>
            <p:cNvSpPr txBox="1"/>
            <p:nvPr/>
          </p:nvSpPr>
          <p:spPr>
            <a:xfrm>
              <a:off x="2843219" y="5212126"/>
              <a:ext cx="2352805" cy="53463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"/>
                  <a:cs typeface=""/>
                </a:rPr>
                <a:t>Strengthened PFM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"/>
                  <a:cs typeface=""/>
                </a:rPr>
                <a:t>Allocative efficiency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DB5EC5A-3835-4C8D-9320-2D1D6238FE3B}"/>
              </a:ext>
            </a:extLst>
          </p:cNvPr>
          <p:cNvCxnSpPr>
            <a:cxnSpLocks/>
          </p:cNvCxnSpPr>
          <p:nvPr/>
        </p:nvCxnSpPr>
        <p:spPr>
          <a:xfrm>
            <a:off x="5946688" y="1272619"/>
            <a:ext cx="0" cy="504334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4AE5C-04CB-ED48-9389-35ECB75495BF}"/>
              </a:ext>
            </a:extLst>
          </p:cNvPr>
          <p:cNvSpPr txBox="1"/>
          <p:nvPr/>
        </p:nvSpPr>
        <p:spPr>
          <a:xfrm>
            <a:off x="1847526" y="2857500"/>
            <a:ext cx="8229600" cy="11430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  <a:ea typeface=""/>
                <a:cs typeface=""/>
              </a:rPr>
              <a:t>Thank you for Listening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400" b="0" i="0" u="none" strike="noStrike" kern="1200" cap="none" spc="0" baseline="0" dirty="0">
              <a:solidFill>
                <a:srgbClr val="000000"/>
              </a:solidFill>
              <a:uFillTx/>
              <a:latin typeface="Calibri Light"/>
              <a:ea typeface=""/>
              <a:cs typeface="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5C1E-D6E2-334F-9258-699A85C16C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5249" y="119018"/>
            <a:ext cx="6829068" cy="853748"/>
          </a:xfrm>
        </p:spPr>
        <p:txBody>
          <a:bodyPr/>
          <a:lstStyle/>
          <a:p>
            <a:pPr lvl="0" algn="ctr"/>
            <a:r>
              <a:rPr lang="en-US" b="1" dirty="0">
                <a:solidFill>
                  <a:srgbClr val="C00000"/>
                </a:solidFill>
              </a:rPr>
              <a:t>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2FC9A-F760-D34D-99F2-D927116954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74384" y="1338606"/>
            <a:ext cx="6112215" cy="4669065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Context</a:t>
            </a:r>
          </a:p>
          <a:p>
            <a:pPr lvl="0"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The Journey towards UHC</a:t>
            </a:r>
          </a:p>
          <a:p>
            <a:pPr lvl="0"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Linkage of UHC and T4S</a:t>
            </a:r>
          </a:p>
          <a:p>
            <a:pPr lvl="0"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Feasibility of the T4S model</a:t>
            </a:r>
          </a:p>
          <a:p>
            <a:pPr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Critical success factors</a:t>
            </a:r>
          </a:p>
          <a:p>
            <a:pPr lvl="0"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Benefits and Results</a:t>
            </a:r>
          </a:p>
          <a:p>
            <a:pPr lvl="0"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Implementation framework</a:t>
            </a:r>
          </a:p>
          <a:p>
            <a:pPr lvl="0">
              <a:lnSpc>
                <a:spcPct val="80000"/>
              </a:lnSpc>
              <a:spcBef>
                <a:spcPts val="3600"/>
              </a:spcBef>
            </a:pPr>
            <a:r>
              <a:rPr lang="en-US" sz="3300" dirty="0"/>
              <a:t>Conclusion </a:t>
            </a:r>
          </a:p>
          <a:p>
            <a:pPr lvl="0">
              <a:lnSpc>
                <a:spcPct val="80000"/>
              </a:lnSpc>
            </a:pPr>
            <a:endParaRPr lang="en-US" sz="2400" dirty="0"/>
          </a:p>
          <a:p>
            <a:pPr lvl="0">
              <a:lnSpc>
                <a:spcPct val="80000"/>
              </a:lnSpc>
            </a:pPr>
            <a:endParaRPr lang="en-US" sz="2400" dirty="0"/>
          </a:p>
          <a:p>
            <a:pPr lvl="0">
              <a:lnSpc>
                <a:spcPct val="80000"/>
              </a:lnSpc>
            </a:pPr>
            <a:endParaRPr lang="en-US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1CD916-5B09-2C4E-B1D1-AD11F4FCA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972766"/>
            <a:ext cx="4683867" cy="533075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E88E-6D06-4F9F-A4AC-C26B1857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249" y="170257"/>
            <a:ext cx="6955188" cy="1045801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Health is a human right … and Nigeria reaffirmed its commitments to UHC at the UHC presidential summit held in 2014</a:t>
            </a:r>
            <a:endParaRPr lang="en-NG" sz="2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9270-A2D4-4706-AF2C-FA1ADDD9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95167"/>
            <a:ext cx="6750374" cy="478179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1800" dirty="0"/>
              <a:t>Health is a human right … </a:t>
            </a:r>
          </a:p>
          <a:p>
            <a:pPr>
              <a:spcAft>
                <a:spcPts val="1200"/>
              </a:spcAft>
            </a:pPr>
            <a:r>
              <a:rPr lang="en-GB" sz="1800" dirty="0"/>
              <a:t>UHC seeks to achieve this by ensuring all persons receive the health services they need without suffering financial hardship.</a:t>
            </a:r>
          </a:p>
          <a:p>
            <a:pPr>
              <a:spcAft>
                <a:spcPts val="1200"/>
              </a:spcAft>
            </a:pPr>
            <a:r>
              <a:rPr lang="en-GB" sz="1800" dirty="0"/>
              <a:t>Out of pocket expenses on health in Nigeria still remains very high </a:t>
            </a:r>
            <a:r>
              <a:rPr lang="en-GB" sz="1800"/>
              <a:t>at 77%</a:t>
            </a:r>
            <a:endParaRPr lang="en-GB" sz="1800" dirty="0"/>
          </a:p>
          <a:p>
            <a:pPr>
              <a:spcAft>
                <a:spcPts val="1200"/>
              </a:spcAft>
            </a:pPr>
            <a:r>
              <a:rPr lang="en-GB" sz="1800" dirty="0"/>
              <a:t>Need for reforms to create fiscal space and convert out-of-pocket payments into pooled funding for health</a:t>
            </a:r>
          </a:p>
          <a:p>
            <a:pPr>
              <a:spcAft>
                <a:spcPts val="1200"/>
              </a:spcAft>
            </a:pPr>
            <a:r>
              <a:rPr lang="en-GB" sz="1800" dirty="0"/>
              <a:t>Pooling funds from compulsory funding sources (</a:t>
            </a:r>
            <a:r>
              <a:rPr lang="en-GB" sz="1800" dirty="0" err="1"/>
              <a:t>eg.</a:t>
            </a:r>
            <a:r>
              <a:rPr lang="en-GB" sz="1800" dirty="0"/>
              <a:t> Tax revenue) can spread the financial risks of illness across a population (WHO)</a:t>
            </a:r>
          </a:p>
          <a:p>
            <a:pPr>
              <a:spcAft>
                <a:spcPts val="1200"/>
              </a:spcAft>
            </a:pPr>
            <a:r>
              <a:rPr lang="en-GB" sz="1800" dirty="0"/>
              <a:t>Tax for Service is a fit for purpose reform that will improve the fiscal space and attainment of UHC</a:t>
            </a:r>
            <a:endParaRPr lang="en-NG" sz="1800" dirty="0"/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3226D313-B3A7-462D-89B1-EDB84BBDB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987" y="1825627"/>
            <a:ext cx="4100660" cy="39215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19A2ED-3E62-4462-8D7D-A90A5FD100AE}"/>
              </a:ext>
            </a:extLst>
          </p:cNvPr>
          <p:cNvSpPr txBox="1"/>
          <p:nvPr/>
        </p:nvSpPr>
        <p:spPr>
          <a:xfrm>
            <a:off x="143759" y="648866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84915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0E4B56A-D593-47AA-8E83-B4E581C6A448}"/>
              </a:ext>
            </a:extLst>
          </p:cNvPr>
          <p:cNvGrpSpPr/>
          <p:nvPr/>
        </p:nvGrpSpPr>
        <p:grpSpPr>
          <a:xfrm>
            <a:off x="838985" y="2283595"/>
            <a:ext cx="10378911" cy="3175948"/>
            <a:chOff x="74163" y="1891251"/>
            <a:chExt cx="11299305" cy="3535619"/>
          </a:xfrm>
        </p:grpSpPr>
        <p:grpSp>
          <p:nvGrpSpPr>
            <p:cNvPr id="19" name="Graphic 8" descr="Wallet outline">
              <a:extLst>
                <a:ext uri="{FF2B5EF4-FFF2-40B4-BE49-F238E27FC236}">
                  <a16:creationId xmlns:a16="http://schemas.microsoft.com/office/drawing/2014/main" id="{D8043757-DF06-4CBD-91AF-6F0A789A30FA}"/>
                </a:ext>
              </a:extLst>
            </p:cNvPr>
            <p:cNvGrpSpPr/>
            <p:nvPr/>
          </p:nvGrpSpPr>
          <p:grpSpPr>
            <a:xfrm rot="20289038">
              <a:off x="3238893" y="2331371"/>
              <a:ext cx="1989634" cy="1333319"/>
              <a:chOff x="8337048" y="3316641"/>
              <a:chExt cx="685800" cy="571500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7C3895F-DF1A-4D98-AB8B-626803D492DD}"/>
                  </a:ext>
                </a:extLst>
              </p:cNvPr>
              <p:cNvSpPr/>
              <p:nvPr/>
            </p:nvSpPr>
            <p:spPr>
              <a:xfrm>
                <a:off x="8337048" y="3316641"/>
                <a:ext cx="685800" cy="571500"/>
              </a:xfrm>
              <a:custGeom>
                <a:avLst/>
                <a:gdLst>
                  <a:gd name="connsiteX0" fmla="*/ 647700 w 685800"/>
                  <a:gd name="connsiteY0" fmla="*/ 238125 h 571500"/>
                  <a:gd name="connsiteX1" fmla="*/ 647700 w 685800"/>
                  <a:gd name="connsiteY1" fmla="*/ 123825 h 571500"/>
                  <a:gd name="connsiteX2" fmla="*/ 609600 w 685800"/>
                  <a:gd name="connsiteY2" fmla="*/ 85725 h 571500"/>
                  <a:gd name="connsiteX3" fmla="*/ 52388 w 685800"/>
                  <a:gd name="connsiteY3" fmla="*/ 85725 h 571500"/>
                  <a:gd name="connsiteX4" fmla="*/ 19050 w 685800"/>
                  <a:gd name="connsiteY4" fmla="*/ 52388 h 571500"/>
                  <a:gd name="connsiteX5" fmla="*/ 52388 w 685800"/>
                  <a:gd name="connsiteY5" fmla="*/ 19050 h 571500"/>
                  <a:gd name="connsiteX6" fmla="*/ 561975 w 685800"/>
                  <a:gd name="connsiteY6" fmla="*/ 19050 h 571500"/>
                  <a:gd name="connsiteX7" fmla="*/ 590550 w 685800"/>
                  <a:gd name="connsiteY7" fmla="*/ 47625 h 571500"/>
                  <a:gd name="connsiteX8" fmla="*/ 590550 w 685800"/>
                  <a:gd name="connsiteY8" fmla="*/ 66675 h 571500"/>
                  <a:gd name="connsiteX9" fmla="*/ 609600 w 685800"/>
                  <a:gd name="connsiteY9" fmla="*/ 66675 h 571500"/>
                  <a:gd name="connsiteX10" fmla="*/ 609600 w 685800"/>
                  <a:gd name="connsiteY10" fmla="*/ 47625 h 571500"/>
                  <a:gd name="connsiteX11" fmla="*/ 561975 w 685800"/>
                  <a:gd name="connsiteY11" fmla="*/ 0 h 571500"/>
                  <a:gd name="connsiteX12" fmla="*/ 52388 w 685800"/>
                  <a:gd name="connsiteY12" fmla="*/ 0 h 571500"/>
                  <a:gd name="connsiteX13" fmla="*/ 0 w 685800"/>
                  <a:gd name="connsiteY13" fmla="*/ 47625 h 571500"/>
                  <a:gd name="connsiteX14" fmla="*/ 0 w 685800"/>
                  <a:gd name="connsiteY14" fmla="*/ 485775 h 571500"/>
                  <a:gd name="connsiteX15" fmla="*/ 85725 w 685800"/>
                  <a:gd name="connsiteY15" fmla="*/ 571500 h 571500"/>
                  <a:gd name="connsiteX16" fmla="*/ 600075 w 685800"/>
                  <a:gd name="connsiteY16" fmla="*/ 571500 h 571500"/>
                  <a:gd name="connsiteX17" fmla="*/ 647700 w 685800"/>
                  <a:gd name="connsiteY17" fmla="*/ 523875 h 571500"/>
                  <a:gd name="connsiteX18" fmla="*/ 647700 w 685800"/>
                  <a:gd name="connsiteY18" fmla="*/ 428625 h 571500"/>
                  <a:gd name="connsiteX19" fmla="*/ 685800 w 685800"/>
                  <a:gd name="connsiteY19" fmla="*/ 390525 h 571500"/>
                  <a:gd name="connsiteX20" fmla="*/ 685800 w 685800"/>
                  <a:gd name="connsiteY20" fmla="*/ 276225 h 571500"/>
                  <a:gd name="connsiteX21" fmla="*/ 647700 w 685800"/>
                  <a:gd name="connsiteY21" fmla="*/ 238125 h 571500"/>
                  <a:gd name="connsiteX22" fmla="*/ 628650 w 685800"/>
                  <a:gd name="connsiteY22" fmla="*/ 523875 h 571500"/>
                  <a:gd name="connsiteX23" fmla="*/ 600075 w 685800"/>
                  <a:gd name="connsiteY23" fmla="*/ 552450 h 571500"/>
                  <a:gd name="connsiteX24" fmla="*/ 85725 w 685800"/>
                  <a:gd name="connsiteY24" fmla="*/ 552450 h 571500"/>
                  <a:gd name="connsiteX25" fmla="*/ 19050 w 685800"/>
                  <a:gd name="connsiteY25" fmla="*/ 485775 h 571500"/>
                  <a:gd name="connsiteX26" fmla="*/ 19050 w 685800"/>
                  <a:gd name="connsiteY26" fmla="*/ 92764 h 571500"/>
                  <a:gd name="connsiteX27" fmla="*/ 52388 w 685800"/>
                  <a:gd name="connsiteY27" fmla="*/ 104775 h 571500"/>
                  <a:gd name="connsiteX28" fmla="*/ 609600 w 685800"/>
                  <a:gd name="connsiteY28" fmla="*/ 104775 h 571500"/>
                  <a:gd name="connsiteX29" fmla="*/ 628650 w 685800"/>
                  <a:gd name="connsiteY29" fmla="*/ 123825 h 571500"/>
                  <a:gd name="connsiteX30" fmla="*/ 628650 w 685800"/>
                  <a:gd name="connsiteY30" fmla="*/ 238125 h 571500"/>
                  <a:gd name="connsiteX31" fmla="*/ 552450 w 685800"/>
                  <a:gd name="connsiteY31" fmla="*/ 238125 h 571500"/>
                  <a:gd name="connsiteX32" fmla="*/ 457200 w 685800"/>
                  <a:gd name="connsiteY32" fmla="*/ 333375 h 571500"/>
                  <a:gd name="connsiteX33" fmla="*/ 552450 w 685800"/>
                  <a:gd name="connsiteY33" fmla="*/ 428625 h 571500"/>
                  <a:gd name="connsiteX34" fmla="*/ 628650 w 685800"/>
                  <a:gd name="connsiteY34" fmla="*/ 428625 h 571500"/>
                  <a:gd name="connsiteX35" fmla="*/ 666750 w 685800"/>
                  <a:gd name="connsiteY35" fmla="*/ 390525 h 571500"/>
                  <a:gd name="connsiteX36" fmla="*/ 647700 w 685800"/>
                  <a:gd name="connsiteY36" fmla="*/ 409575 h 571500"/>
                  <a:gd name="connsiteX37" fmla="*/ 552450 w 685800"/>
                  <a:gd name="connsiteY37" fmla="*/ 409575 h 571500"/>
                  <a:gd name="connsiteX38" fmla="*/ 476250 w 685800"/>
                  <a:gd name="connsiteY38" fmla="*/ 333375 h 571500"/>
                  <a:gd name="connsiteX39" fmla="*/ 552450 w 685800"/>
                  <a:gd name="connsiteY39" fmla="*/ 257175 h 571500"/>
                  <a:gd name="connsiteX40" fmla="*/ 647700 w 685800"/>
                  <a:gd name="connsiteY40" fmla="*/ 257175 h 571500"/>
                  <a:gd name="connsiteX41" fmla="*/ 666750 w 685800"/>
                  <a:gd name="connsiteY41" fmla="*/ 276225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685800" h="571500">
                    <a:moveTo>
                      <a:pt x="647700" y="238125"/>
                    </a:moveTo>
                    <a:lnTo>
                      <a:pt x="647700" y="123825"/>
                    </a:lnTo>
                    <a:cubicBezTo>
                      <a:pt x="647700" y="102783"/>
                      <a:pt x="630642" y="85725"/>
                      <a:pt x="609600" y="85725"/>
                    </a:cubicBezTo>
                    <a:lnTo>
                      <a:pt x="52388" y="85725"/>
                    </a:lnTo>
                    <a:cubicBezTo>
                      <a:pt x="33976" y="85725"/>
                      <a:pt x="19050" y="70799"/>
                      <a:pt x="19050" y="52388"/>
                    </a:cubicBezTo>
                    <a:cubicBezTo>
                      <a:pt x="19050" y="33976"/>
                      <a:pt x="33976" y="19050"/>
                      <a:pt x="52388" y="19050"/>
                    </a:cubicBezTo>
                    <a:lnTo>
                      <a:pt x="561975" y="19050"/>
                    </a:lnTo>
                    <a:cubicBezTo>
                      <a:pt x="577757" y="19050"/>
                      <a:pt x="590550" y="31843"/>
                      <a:pt x="590550" y="47625"/>
                    </a:cubicBezTo>
                    <a:lnTo>
                      <a:pt x="590550" y="66675"/>
                    </a:lnTo>
                    <a:lnTo>
                      <a:pt x="609600" y="66675"/>
                    </a:lnTo>
                    <a:lnTo>
                      <a:pt x="609600" y="47625"/>
                    </a:lnTo>
                    <a:cubicBezTo>
                      <a:pt x="609569" y="21335"/>
                      <a:pt x="588265" y="31"/>
                      <a:pt x="561975" y="0"/>
                    </a:cubicBezTo>
                    <a:lnTo>
                      <a:pt x="52388" y="0"/>
                    </a:lnTo>
                    <a:cubicBezTo>
                      <a:pt x="25267" y="18"/>
                      <a:pt x="2595" y="20629"/>
                      <a:pt x="0" y="47625"/>
                    </a:cubicBezTo>
                    <a:lnTo>
                      <a:pt x="0" y="485775"/>
                    </a:lnTo>
                    <a:cubicBezTo>
                      <a:pt x="58" y="533095"/>
                      <a:pt x="38404" y="571442"/>
                      <a:pt x="85725" y="571500"/>
                    </a:cubicBezTo>
                    <a:lnTo>
                      <a:pt x="600075" y="571500"/>
                    </a:lnTo>
                    <a:cubicBezTo>
                      <a:pt x="626365" y="571469"/>
                      <a:pt x="647669" y="550165"/>
                      <a:pt x="647700" y="523875"/>
                    </a:cubicBezTo>
                    <a:lnTo>
                      <a:pt x="647700" y="428625"/>
                    </a:lnTo>
                    <a:cubicBezTo>
                      <a:pt x="668742" y="428625"/>
                      <a:pt x="685800" y="411567"/>
                      <a:pt x="685800" y="390525"/>
                    </a:cubicBezTo>
                    <a:lnTo>
                      <a:pt x="685800" y="276225"/>
                    </a:lnTo>
                    <a:cubicBezTo>
                      <a:pt x="685800" y="255183"/>
                      <a:pt x="668742" y="238125"/>
                      <a:pt x="647700" y="238125"/>
                    </a:cubicBezTo>
                    <a:close/>
                    <a:moveTo>
                      <a:pt x="628650" y="523875"/>
                    </a:moveTo>
                    <a:cubicBezTo>
                      <a:pt x="628650" y="539657"/>
                      <a:pt x="615857" y="552450"/>
                      <a:pt x="600075" y="552450"/>
                    </a:cubicBezTo>
                    <a:lnTo>
                      <a:pt x="85725" y="552450"/>
                    </a:lnTo>
                    <a:cubicBezTo>
                      <a:pt x="48918" y="552408"/>
                      <a:pt x="19092" y="522581"/>
                      <a:pt x="19050" y="485775"/>
                    </a:cubicBezTo>
                    <a:lnTo>
                      <a:pt x="19050" y="92764"/>
                    </a:lnTo>
                    <a:cubicBezTo>
                      <a:pt x="28421" y="100534"/>
                      <a:pt x="40214" y="104784"/>
                      <a:pt x="52388" y="104775"/>
                    </a:cubicBezTo>
                    <a:lnTo>
                      <a:pt x="609600" y="104775"/>
                    </a:lnTo>
                    <a:cubicBezTo>
                      <a:pt x="620121" y="104775"/>
                      <a:pt x="628650" y="113304"/>
                      <a:pt x="628650" y="123825"/>
                    </a:cubicBezTo>
                    <a:lnTo>
                      <a:pt x="628650" y="238125"/>
                    </a:lnTo>
                    <a:lnTo>
                      <a:pt x="552450" y="238125"/>
                    </a:lnTo>
                    <a:cubicBezTo>
                      <a:pt x="499844" y="238125"/>
                      <a:pt x="457200" y="280770"/>
                      <a:pt x="457200" y="333375"/>
                    </a:cubicBezTo>
                    <a:cubicBezTo>
                      <a:pt x="457200" y="385980"/>
                      <a:pt x="499844" y="428625"/>
                      <a:pt x="552450" y="428625"/>
                    </a:cubicBezTo>
                    <a:lnTo>
                      <a:pt x="628650" y="428625"/>
                    </a:lnTo>
                    <a:close/>
                    <a:moveTo>
                      <a:pt x="666750" y="390525"/>
                    </a:moveTo>
                    <a:cubicBezTo>
                      <a:pt x="666750" y="401046"/>
                      <a:pt x="658221" y="409575"/>
                      <a:pt x="647700" y="409575"/>
                    </a:cubicBezTo>
                    <a:lnTo>
                      <a:pt x="552450" y="409575"/>
                    </a:lnTo>
                    <a:cubicBezTo>
                      <a:pt x="510366" y="409575"/>
                      <a:pt x="476250" y="375459"/>
                      <a:pt x="476250" y="333375"/>
                    </a:cubicBezTo>
                    <a:cubicBezTo>
                      <a:pt x="476250" y="291291"/>
                      <a:pt x="510366" y="257175"/>
                      <a:pt x="552450" y="257175"/>
                    </a:cubicBezTo>
                    <a:lnTo>
                      <a:pt x="647700" y="257175"/>
                    </a:lnTo>
                    <a:cubicBezTo>
                      <a:pt x="658221" y="257175"/>
                      <a:pt x="666750" y="265704"/>
                      <a:pt x="666750" y="27622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865597E-45F8-42E0-B086-8D2334D3362D}"/>
                  </a:ext>
                </a:extLst>
              </p:cNvPr>
              <p:cNvSpPr/>
              <p:nvPr/>
            </p:nvSpPr>
            <p:spPr>
              <a:xfrm>
                <a:off x="8870448" y="3611916"/>
                <a:ext cx="76200" cy="76200"/>
              </a:xfrm>
              <a:custGeom>
                <a:avLst/>
                <a:gdLst>
                  <a:gd name="connsiteX0" fmla="*/ 38100 w 76200"/>
                  <a:gd name="connsiteY0" fmla="*/ 0 h 76200"/>
                  <a:gd name="connsiteX1" fmla="*/ 0 w 76200"/>
                  <a:gd name="connsiteY1" fmla="*/ 38100 h 76200"/>
                  <a:gd name="connsiteX2" fmla="*/ 38100 w 76200"/>
                  <a:gd name="connsiteY2" fmla="*/ 76200 h 76200"/>
                  <a:gd name="connsiteX3" fmla="*/ 76200 w 76200"/>
                  <a:gd name="connsiteY3" fmla="*/ 38100 h 76200"/>
                  <a:gd name="connsiteX4" fmla="*/ 38100 w 76200"/>
                  <a:gd name="connsiteY4" fmla="*/ 0 h 76200"/>
                  <a:gd name="connsiteX5" fmla="*/ 38100 w 76200"/>
                  <a:gd name="connsiteY5" fmla="*/ 57150 h 76200"/>
                  <a:gd name="connsiteX6" fmla="*/ 19050 w 76200"/>
                  <a:gd name="connsiteY6" fmla="*/ 38100 h 76200"/>
                  <a:gd name="connsiteX7" fmla="*/ 38100 w 76200"/>
                  <a:gd name="connsiteY7" fmla="*/ 19050 h 76200"/>
                  <a:gd name="connsiteX8" fmla="*/ 57150 w 76200"/>
                  <a:gd name="connsiteY8" fmla="*/ 38100 h 76200"/>
                  <a:gd name="connsiteX9" fmla="*/ 38100 w 76200"/>
                  <a:gd name="connsiteY9" fmla="*/ 5715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200" h="76200">
                    <a:moveTo>
                      <a:pt x="38100" y="0"/>
                    </a:moveTo>
                    <a:cubicBezTo>
                      <a:pt x="17058" y="0"/>
                      <a:pt x="0" y="17058"/>
                      <a:pt x="0" y="38100"/>
                    </a:cubicBezTo>
                    <a:cubicBezTo>
                      <a:pt x="0" y="59142"/>
                      <a:pt x="17058" y="76200"/>
                      <a:pt x="38100" y="76200"/>
                    </a:cubicBezTo>
                    <a:cubicBezTo>
                      <a:pt x="59142" y="76200"/>
                      <a:pt x="76200" y="59142"/>
                      <a:pt x="76200" y="38100"/>
                    </a:cubicBezTo>
                    <a:cubicBezTo>
                      <a:pt x="76200" y="17058"/>
                      <a:pt x="59142" y="0"/>
                      <a:pt x="38100" y="0"/>
                    </a:cubicBezTo>
                    <a:close/>
                    <a:moveTo>
                      <a:pt x="38100" y="57150"/>
                    </a:moveTo>
                    <a:cubicBezTo>
                      <a:pt x="27579" y="57150"/>
                      <a:pt x="19050" y="48621"/>
                      <a:pt x="19050" y="38100"/>
                    </a:cubicBezTo>
                    <a:cubicBezTo>
                      <a:pt x="19050" y="27579"/>
                      <a:pt x="27579" y="19050"/>
                      <a:pt x="38100" y="19050"/>
                    </a:cubicBezTo>
                    <a:cubicBezTo>
                      <a:pt x="48621" y="19050"/>
                      <a:pt x="57150" y="27579"/>
                      <a:pt x="57150" y="38100"/>
                    </a:cubicBezTo>
                    <a:cubicBezTo>
                      <a:pt x="57150" y="48621"/>
                      <a:pt x="48621" y="57150"/>
                      <a:pt x="38100" y="5715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pic>
          <p:nvPicPr>
            <p:cNvPr id="23" name="Graphic 22" descr="Umbrella outline">
              <a:extLst>
                <a:ext uri="{FF2B5EF4-FFF2-40B4-BE49-F238E27FC236}">
                  <a16:creationId xmlns:a16="http://schemas.microsoft.com/office/drawing/2014/main" id="{62CC50FE-D5F0-4FDC-84FA-923EDF7A5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30540" y="1993698"/>
              <a:ext cx="2342928" cy="197802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307CCBB-34E5-4A4B-ADD9-B30CCAE8F6CF}"/>
                </a:ext>
              </a:extLst>
            </p:cNvPr>
            <p:cNvSpPr txBox="1"/>
            <p:nvPr/>
          </p:nvSpPr>
          <p:spPr>
            <a:xfrm>
              <a:off x="74163" y="4157508"/>
              <a:ext cx="2403771" cy="1210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Health Expenditure as a % of GDP</a:t>
              </a:r>
            </a:p>
            <a:p>
              <a:pPr algn="ctr"/>
              <a:r>
                <a:rPr lang="en-GB" b="1" dirty="0"/>
                <a:t> </a:t>
              </a:r>
              <a:r>
                <a:rPr lang="en-US" b="1" dirty="0">
                  <a:solidFill>
                    <a:srgbClr val="00B050"/>
                  </a:solidFill>
                </a:rPr>
                <a:t>Global Av.: 9.9%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Actual: 3.9%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4B97DDC-00E8-48C9-9C5A-7AAA00BAD5BC}"/>
                </a:ext>
              </a:extLst>
            </p:cNvPr>
            <p:cNvGrpSpPr/>
            <p:nvPr/>
          </p:nvGrpSpPr>
          <p:grpSpPr>
            <a:xfrm>
              <a:off x="347899" y="2117102"/>
              <a:ext cx="2229794" cy="1653208"/>
              <a:chOff x="341845" y="2687459"/>
              <a:chExt cx="2229794" cy="1653208"/>
            </a:xfrm>
            <a:solidFill>
              <a:schemeClr val="accent2">
                <a:lumMod val="60000"/>
                <a:lumOff val="40000"/>
              </a:schemeClr>
            </a:solidFill>
          </p:grpSpPr>
          <p:grpSp>
            <p:nvGrpSpPr>
              <p:cNvPr id="10" name="Graphic 4" descr="Money outline">
                <a:extLst>
                  <a:ext uri="{FF2B5EF4-FFF2-40B4-BE49-F238E27FC236}">
                    <a16:creationId xmlns:a16="http://schemas.microsoft.com/office/drawing/2014/main" id="{31D206E6-D5B5-4C08-9A97-857CB8C2FBD1}"/>
                  </a:ext>
                </a:extLst>
              </p:cNvPr>
              <p:cNvGrpSpPr/>
              <p:nvPr/>
            </p:nvGrpSpPr>
            <p:grpSpPr>
              <a:xfrm>
                <a:off x="341845" y="2687459"/>
                <a:ext cx="2229794" cy="1653208"/>
                <a:chOff x="7941798" y="2992733"/>
                <a:chExt cx="838314" cy="614457"/>
              </a:xfrm>
              <a:grpFill/>
            </p:grpSpPr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C873DDEA-70B5-4996-8FDA-356A9CAEEE6F}"/>
                    </a:ext>
                  </a:extLst>
                </p:cNvPr>
                <p:cNvSpPr/>
                <p:nvPr/>
              </p:nvSpPr>
              <p:spPr>
                <a:xfrm>
                  <a:off x="8189058" y="3098794"/>
                  <a:ext cx="516053" cy="98831"/>
                </a:xfrm>
                <a:custGeom>
                  <a:avLst/>
                  <a:gdLst>
                    <a:gd name="connsiteX0" fmla="*/ 481611 w 516053"/>
                    <a:gd name="connsiteY0" fmla="*/ 22403 h 98831"/>
                    <a:gd name="connsiteX1" fmla="*/ 496642 w 516053"/>
                    <a:gd name="connsiteY1" fmla="*/ 98822 h 98831"/>
                    <a:gd name="connsiteX2" fmla="*/ 516054 w 516053"/>
                    <a:gd name="connsiteY2" fmla="*/ 98822 h 98831"/>
                    <a:gd name="connsiteX3" fmla="*/ 496642 w 516053"/>
                    <a:gd name="connsiteY3" fmla="*/ 0 h 98831"/>
                    <a:gd name="connsiteX4" fmla="*/ 389 w 516053"/>
                    <a:gd name="connsiteY4" fmla="*/ 98650 h 98831"/>
                    <a:gd name="connsiteX5" fmla="*/ 389 w 516053"/>
                    <a:gd name="connsiteY5" fmla="*/ 98831 h 98831"/>
                    <a:gd name="connsiteX6" fmla="*/ 97173 w 516053"/>
                    <a:gd name="connsiteY6" fmla="*/ 98831 h 98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6053" h="98831">
                      <a:moveTo>
                        <a:pt x="481611" y="22403"/>
                      </a:moveTo>
                      <a:lnTo>
                        <a:pt x="496642" y="98822"/>
                      </a:lnTo>
                      <a:lnTo>
                        <a:pt x="516054" y="98822"/>
                      </a:lnTo>
                      <a:lnTo>
                        <a:pt x="496642" y="0"/>
                      </a:lnTo>
                      <a:lnTo>
                        <a:pt x="389" y="98650"/>
                      </a:lnTo>
                      <a:cubicBezTo>
                        <a:pt x="-135" y="98755"/>
                        <a:pt x="-125" y="98831"/>
                        <a:pt x="389" y="98831"/>
                      </a:cubicBezTo>
                      <a:lnTo>
                        <a:pt x="97173" y="98831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FD500FFB-4C74-4F45-B1E8-B38492EE642F}"/>
                    </a:ext>
                  </a:extLst>
                </p:cNvPr>
                <p:cNvSpPr/>
                <p:nvPr/>
              </p:nvSpPr>
              <p:spPr>
                <a:xfrm>
                  <a:off x="8067425" y="2992733"/>
                  <a:ext cx="537960" cy="204892"/>
                </a:xfrm>
                <a:custGeom>
                  <a:avLst/>
                  <a:gdLst>
                    <a:gd name="connsiteX0" fmla="*/ 490211 w 537960"/>
                    <a:gd name="connsiteY0" fmla="*/ 24927 h 204892"/>
                    <a:gd name="connsiteX1" fmla="*/ 518910 w 537960"/>
                    <a:gd name="connsiteY1" fmla="*/ 96679 h 204892"/>
                    <a:gd name="connsiteX2" fmla="*/ 537960 w 537960"/>
                    <a:gd name="connsiteY2" fmla="*/ 92869 h 204892"/>
                    <a:gd name="connsiteX3" fmla="*/ 500813 w 537960"/>
                    <a:gd name="connsiteY3" fmla="*/ 0 h 204892"/>
                    <a:gd name="connsiteX4" fmla="*/ 179 w 537960"/>
                    <a:gd name="connsiteY4" fmla="*/ 204711 h 204892"/>
                    <a:gd name="connsiteX5" fmla="*/ 179 w 537960"/>
                    <a:gd name="connsiteY5" fmla="*/ 204892 h 204892"/>
                    <a:gd name="connsiteX6" fmla="*/ 50033 w 537960"/>
                    <a:gd name="connsiteY6" fmla="*/ 204892 h 2048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37960" h="204892">
                      <a:moveTo>
                        <a:pt x="490211" y="24927"/>
                      </a:moveTo>
                      <a:lnTo>
                        <a:pt x="518910" y="96679"/>
                      </a:lnTo>
                      <a:lnTo>
                        <a:pt x="537960" y="92869"/>
                      </a:lnTo>
                      <a:lnTo>
                        <a:pt x="500813" y="0"/>
                      </a:lnTo>
                      <a:lnTo>
                        <a:pt x="179" y="204711"/>
                      </a:lnTo>
                      <a:cubicBezTo>
                        <a:pt x="-69" y="204816"/>
                        <a:pt x="-50" y="204892"/>
                        <a:pt x="179" y="204892"/>
                      </a:cubicBezTo>
                      <a:lnTo>
                        <a:pt x="50033" y="20489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1C977BD8-2352-4ABA-A11A-A1C1411B1866}"/>
                    </a:ext>
                  </a:extLst>
                </p:cNvPr>
                <p:cNvSpPr/>
                <p:nvPr/>
              </p:nvSpPr>
              <p:spPr>
                <a:xfrm>
                  <a:off x="7941798" y="3226191"/>
                  <a:ext cx="838314" cy="381000"/>
                </a:xfrm>
                <a:custGeom>
                  <a:avLst/>
                  <a:gdLst>
                    <a:gd name="connsiteX0" fmla="*/ 838314 w 838314"/>
                    <a:gd name="connsiteY0" fmla="*/ 0 h 381000"/>
                    <a:gd name="connsiteX1" fmla="*/ 0 w 838314"/>
                    <a:gd name="connsiteY1" fmla="*/ 0 h 381000"/>
                    <a:gd name="connsiteX2" fmla="*/ 0 w 838314"/>
                    <a:gd name="connsiteY2" fmla="*/ 381000 h 381000"/>
                    <a:gd name="connsiteX3" fmla="*/ 838314 w 838314"/>
                    <a:gd name="connsiteY3" fmla="*/ 381000 h 381000"/>
                    <a:gd name="connsiteX4" fmla="*/ 819264 w 838314"/>
                    <a:gd name="connsiteY4" fmla="*/ 361950 h 381000"/>
                    <a:gd name="connsiteX5" fmla="*/ 19050 w 838314"/>
                    <a:gd name="connsiteY5" fmla="*/ 361950 h 381000"/>
                    <a:gd name="connsiteX6" fmla="*/ 19050 w 838314"/>
                    <a:gd name="connsiteY6" fmla="*/ 19050 h 381000"/>
                    <a:gd name="connsiteX7" fmla="*/ 819264 w 838314"/>
                    <a:gd name="connsiteY7" fmla="*/ 19050 h 38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38314" h="381000">
                      <a:moveTo>
                        <a:pt x="838314" y="0"/>
                      </a:moveTo>
                      <a:lnTo>
                        <a:pt x="0" y="0"/>
                      </a:lnTo>
                      <a:lnTo>
                        <a:pt x="0" y="381000"/>
                      </a:lnTo>
                      <a:lnTo>
                        <a:pt x="838314" y="381000"/>
                      </a:lnTo>
                      <a:close/>
                      <a:moveTo>
                        <a:pt x="819264" y="361950"/>
                      </a:moveTo>
                      <a:lnTo>
                        <a:pt x="19050" y="361950"/>
                      </a:lnTo>
                      <a:lnTo>
                        <a:pt x="19050" y="19050"/>
                      </a:lnTo>
                      <a:lnTo>
                        <a:pt x="819264" y="1905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E3CE86F9-D86B-40E3-9592-9AA067087AE1}"/>
                    </a:ext>
                  </a:extLst>
                </p:cNvPr>
                <p:cNvSpPr/>
                <p:nvPr/>
              </p:nvSpPr>
              <p:spPr>
                <a:xfrm>
                  <a:off x="8292375" y="3330966"/>
                  <a:ext cx="137160" cy="171450"/>
                </a:xfrm>
                <a:custGeom>
                  <a:avLst/>
                  <a:gdLst>
                    <a:gd name="connsiteX0" fmla="*/ 68580 w 137160"/>
                    <a:gd name="connsiteY0" fmla="*/ 171450 h 171450"/>
                    <a:gd name="connsiteX1" fmla="*/ 137160 w 137160"/>
                    <a:gd name="connsiteY1" fmla="*/ 85725 h 171450"/>
                    <a:gd name="connsiteX2" fmla="*/ 68580 w 137160"/>
                    <a:gd name="connsiteY2" fmla="*/ 0 h 171450"/>
                    <a:gd name="connsiteX3" fmla="*/ 0 w 137160"/>
                    <a:gd name="connsiteY3" fmla="*/ 85725 h 171450"/>
                    <a:gd name="connsiteX4" fmla="*/ 68580 w 137160"/>
                    <a:gd name="connsiteY4" fmla="*/ 171450 h 171450"/>
                    <a:gd name="connsiteX5" fmla="*/ 68580 w 137160"/>
                    <a:gd name="connsiteY5" fmla="*/ 19050 h 171450"/>
                    <a:gd name="connsiteX6" fmla="*/ 118110 w 137160"/>
                    <a:gd name="connsiteY6" fmla="*/ 85725 h 171450"/>
                    <a:gd name="connsiteX7" fmla="*/ 68580 w 137160"/>
                    <a:gd name="connsiteY7" fmla="*/ 152400 h 171450"/>
                    <a:gd name="connsiteX8" fmla="*/ 19050 w 137160"/>
                    <a:gd name="connsiteY8" fmla="*/ 85725 h 171450"/>
                    <a:gd name="connsiteX9" fmla="*/ 68580 w 137160"/>
                    <a:gd name="connsiteY9" fmla="*/ 19050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7160" h="171450">
                      <a:moveTo>
                        <a:pt x="68580" y="171450"/>
                      </a:moveTo>
                      <a:cubicBezTo>
                        <a:pt x="106461" y="171450"/>
                        <a:pt x="137160" y="133074"/>
                        <a:pt x="137160" y="85725"/>
                      </a:cubicBezTo>
                      <a:cubicBezTo>
                        <a:pt x="137160" y="38376"/>
                        <a:pt x="106451" y="0"/>
                        <a:pt x="68580" y="0"/>
                      </a:cubicBezTo>
                      <a:cubicBezTo>
                        <a:pt x="30709" y="0"/>
                        <a:pt x="0" y="38376"/>
                        <a:pt x="0" y="85725"/>
                      </a:cubicBezTo>
                      <a:cubicBezTo>
                        <a:pt x="0" y="133074"/>
                        <a:pt x="30699" y="171450"/>
                        <a:pt x="68580" y="171450"/>
                      </a:cubicBezTo>
                      <a:close/>
                      <a:moveTo>
                        <a:pt x="68580" y="19050"/>
                      </a:moveTo>
                      <a:cubicBezTo>
                        <a:pt x="95898" y="19050"/>
                        <a:pt x="118110" y="48958"/>
                        <a:pt x="118110" y="85725"/>
                      </a:cubicBezTo>
                      <a:cubicBezTo>
                        <a:pt x="118110" y="122492"/>
                        <a:pt x="95888" y="152400"/>
                        <a:pt x="68580" y="152400"/>
                      </a:cubicBezTo>
                      <a:cubicBezTo>
                        <a:pt x="41272" y="152400"/>
                        <a:pt x="19050" y="122492"/>
                        <a:pt x="19050" y="85725"/>
                      </a:cubicBezTo>
                      <a:cubicBezTo>
                        <a:pt x="19050" y="48958"/>
                        <a:pt x="41272" y="19050"/>
                        <a:pt x="68580" y="19050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217B9599-72C1-4FF2-9AE2-C489E39764FF}"/>
                    </a:ext>
                  </a:extLst>
                </p:cNvPr>
                <p:cNvSpPr/>
                <p:nvPr/>
              </p:nvSpPr>
              <p:spPr>
                <a:xfrm>
                  <a:off x="8084671" y="3378572"/>
                  <a:ext cx="76261" cy="76276"/>
                </a:xfrm>
                <a:custGeom>
                  <a:avLst/>
                  <a:gdLst>
                    <a:gd name="connsiteX0" fmla="*/ 27795 w 76261"/>
                    <a:gd name="connsiteY0" fmla="*/ 74875 h 76276"/>
                    <a:gd name="connsiteX1" fmla="*/ 74870 w 76261"/>
                    <a:gd name="connsiteY1" fmla="*/ 48248 h 76276"/>
                    <a:gd name="connsiteX2" fmla="*/ 74868 w 76261"/>
                    <a:gd name="connsiteY2" fmla="*/ 27793 h 76276"/>
                    <a:gd name="connsiteX3" fmla="*/ 48493 w 76261"/>
                    <a:gd name="connsiteY3" fmla="*/ 1409 h 76276"/>
                    <a:gd name="connsiteX4" fmla="*/ 1400 w 76261"/>
                    <a:gd name="connsiteY4" fmla="*/ 28003 h 76276"/>
                    <a:gd name="connsiteX5" fmla="*/ 1401 w 76261"/>
                    <a:gd name="connsiteY5" fmla="*/ 48510 h 76276"/>
                    <a:gd name="connsiteX6" fmla="*/ 27795 w 76261"/>
                    <a:gd name="connsiteY6" fmla="*/ 74875 h 76276"/>
                    <a:gd name="connsiteX7" fmla="*/ 38101 w 76261"/>
                    <a:gd name="connsiteY7" fmla="*/ 19068 h 76276"/>
                    <a:gd name="connsiteX8" fmla="*/ 57151 w 76261"/>
                    <a:gd name="connsiteY8" fmla="*/ 38118 h 76276"/>
                    <a:gd name="connsiteX9" fmla="*/ 38101 w 76261"/>
                    <a:gd name="connsiteY9" fmla="*/ 57168 h 76276"/>
                    <a:gd name="connsiteX10" fmla="*/ 19051 w 76261"/>
                    <a:gd name="connsiteY10" fmla="*/ 38118 h 76276"/>
                    <a:gd name="connsiteX11" fmla="*/ 38101 w 76261"/>
                    <a:gd name="connsiteY11" fmla="*/ 19068 h 76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6261" h="76276">
                      <a:moveTo>
                        <a:pt x="27795" y="74875"/>
                      </a:moveTo>
                      <a:cubicBezTo>
                        <a:pt x="48147" y="80522"/>
                        <a:pt x="69223" y="68600"/>
                        <a:pt x="74870" y="48248"/>
                      </a:cubicBezTo>
                      <a:cubicBezTo>
                        <a:pt x="76726" y="41556"/>
                        <a:pt x="76726" y="34484"/>
                        <a:pt x="74868" y="27793"/>
                      </a:cubicBezTo>
                      <a:cubicBezTo>
                        <a:pt x="71365" y="14950"/>
                        <a:pt x="61335" y="4915"/>
                        <a:pt x="48493" y="1409"/>
                      </a:cubicBezTo>
                      <a:cubicBezTo>
                        <a:pt x="28145" y="-4252"/>
                        <a:pt x="7060" y="7654"/>
                        <a:pt x="1400" y="28003"/>
                      </a:cubicBezTo>
                      <a:cubicBezTo>
                        <a:pt x="-467" y="34711"/>
                        <a:pt x="-466" y="41802"/>
                        <a:pt x="1401" y="48510"/>
                      </a:cubicBezTo>
                      <a:cubicBezTo>
                        <a:pt x="4910" y="61353"/>
                        <a:pt x="14949" y="71381"/>
                        <a:pt x="27795" y="74875"/>
                      </a:cubicBezTo>
                      <a:close/>
                      <a:moveTo>
                        <a:pt x="38101" y="19068"/>
                      </a:moveTo>
                      <a:cubicBezTo>
                        <a:pt x="48623" y="19068"/>
                        <a:pt x="57151" y="27597"/>
                        <a:pt x="57151" y="38118"/>
                      </a:cubicBezTo>
                      <a:cubicBezTo>
                        <a:pt x="57151" y="48640"/>
                        <a:pt x="48623" y="57168"/>
                        <a:pt x="38101" y="57168"/>
                      </a:cubicBezTo>
                      <a:cubicBezTo>
                        <a:pt x="27580" y="57168"/>
                        <a:pt x="19051" y="48640"/>
                        <a:pt x="19051" y="38118"/>
                      </a:cubicBezTo>
                      <a:cubicBezTo>
                        <a:pt x="19051" y="27597"/>
                        <a:pt x="27580" y="19068"/>
                        <a:pt x="38101" y="1906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FA62B0C0-55FF-4EA9-AD20-B62FE4884319}"/>
                    </a:ext>
                  </a:extLst>
                </p:cNvPr>
                <p:cNvSpPr/>
                <p:nvPr/>
              </p:nvSpPr>
              <p:spPr>
                <a:xfrm>
                  <a:off x="8561018" y="3378394"/>
                  <a:ext cx="76208" cy="76429"/>
                </a:xfrm>
                <a:custGeom>
                  <a:avLst/>
                  <a:gdLst>
                    <a:gd name="connsiteX0" fmla="*/ 45872 w 76208"/>
                    <a:gd name="connsiteY0" fmla="*/ 75644 h 76429"/>
                    <a:gd name="connsiteX1" fmla="*/ 76200 w 76208"/>
                    <a:gd name="connsiteY1" fmla="*/ 36591 h 76429"/>
                    <a:gd name="connsiteX2" fmla="*/ 76200 w 76208"/>
                    <a:gd name="connsiteY2" fmla="*/ 36591 h 76429"/>
                    <a:gd name="connsiteX3" fmla="*/ 59055 w 76208"/>
                    <a:gd name="connsiteY3" fmla="*/ 5883 h 76429"/>
                    <a:gd name="connsiteX4" fmla="*/ 5876 w 76208"/>
                    <a:gd name="connsiteY4" fmla="*/ 18120 h 76429"/>
                    <a:gd name="connsiteX5" fmla="*/ 0 w 76208"/>
                    <a:gd name="connsiteY5" fmla="*/ 38268 h 76429"/>
                    <a:gd name="connsiteX6" fmla="*/ 38171 w 76208"/>
                    <a:gd name="connsiteY6" fmla="*/ 76430 h 76429"/>
                    <a:gd name="connsiteX7" fmla="*/ 45872 w 76208"/>
                    <a:gd name="connsiteY7" fmla="*/ 75644 h 76429"/>
                    <a:gd name="connsiteX8" fmla="*/ 38100 w 76208"/>
                    <a:gd name="connsiteY8" fmla="*/ 19246 h 76429"/>
                    <a:gd name="connsiteX9" fmla="*/ 57150 w 76208"/>
                    <a:gd name="connsiteY9" fmla="*/ 38296 h 76429"/>
                    <a:gd name="connsiteX10" fmla="*/ 38100 w 76208"/>
                    <a:gd name="connsiteY10" fmla="*/ 57346 h 76429"/>
                    <a:gd name="connsiteX11" fmla="*/ 19050 w 76208"/>
                    <a:gd name="connsiteY11" fmla="*/ 38296 h 76429"/>
                    <a:gd name="connsiteX12" fmla="*/ 38100 w 76208"/>
                    <a:gd name="connsiteY12" fmla="*/ 19246 h 76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6208" h="76429">
                      <a:moveTo>
                        <a:pt x="45872" y="75644"/>
                      </a:moveTo>
                      <a:cubicBezTo>
                        <a:pt x="63942" y="71433"/>
                        <a:pt x="76594" y="55141"/>
                        <a:pt x="76200" y="36591"/>
                      </a:cubicBezTo>
                      <a:lnTo>
                        <a:pt x="76200" y="36591"/>
                      </a:lnTo>
                      <a:cubicBezTo>
                        <a:pt x="76448" y="24011"/>
                        <a:pt x="69894" y="12273"/>
                        <a:pt x="59055" y="5883"/>
                      </a:cubicBezTo>
                      <a:cubicBezTo>
                        <a:pt x="40991" y="-5423"/>
                        <a:pt x="17182" y="56"/>
                        <a:pt x="5876" y="18120"/>
                      </a:cubicBezTo>
                      <a:cubicBezTo>
                        <a:pt x="2094" y="24164"/>
                        <a:pt x="60" y="31138"/>
                        <a:pt x="0" y="38268"/>
                      </a:cubicBezTo>
                      <a:cubicBezTo>
                        <a:pt x="3" y="59346"/>
                        <a:pt x="17093" y="76432"/>
                        <a:pt x="38171" y="76430"/>
                      </a:cubicBezTo>
                      <a:cubicBezTo>
                        <a:pt x="40758" y="76430"/>
                        <a:pt x="43339" y="76166"/>
                        <a:pt x="45872" y="75644"/>
                      </a:cubicBezTo>
                      <a:close/>
                      <a:moveTo>
                        <a:pt x="38100" y="19246"/>
                      </a:moveTo>
                      <a:cubicBezTo>
                        <a:pt x="48621" y="19246"/>
                        <a:pt x="57150" y="27775"/>
                        <a:pt x="57150" y="38296"/>
                      </a:cubicBezTo>
                      <a:cubicBezTo>
                        <a:pt x="57150" y="48818"/>
                        <a:pt x="48621" y="57346"/>
                        <a:pt x="38100" y="57346"/>
                      </a:cubicBezTo>
                      <a:cubicBezTo>
                        <a:pt x="27579" y="57346"/>
                        <a:pt x="19050" y="48818"/>
                        <a:pt x="19050" y="38296"/>
                      </a:cubicBezTo>
                      <a:cubicBezTo>
                        <a:pt x="19050" y="27775"/>
                        <a:pt x="27579" y="19246"/>
                        <a:pt x="38100" y="1924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E55473B8-12CD-42D3-B893-F9A6B24BF608}"/>
                    </a:ext>
                  </a:extLst>
                </p:cNvPr>
                <p:cNvSpPr/>
                <p:nvPr/>
              </p:nvSpPr>
              <p:spPr>
                <a:xfrm>
                  <a:off x="7998948" y="3283341"/>
                  <a:ext cx="724004" cy="266700"/>
                </a:xfrm>
                <a:custGeom>
                  <a:avLst/>
                  <a:gdLst>
                    <a:gd name="connsiteX0" fmla="*/ 695430 w 724004"/>
                    <a:gd name="connsiteY0" fmla="*/ 266700 h 266700"/>
                    <a:gd name="connsiteX1" fmla="*/ 724005 w 724004"/>
                    <a:gd name="connsiteY1" fmla="*/ 238125 h 266700"/>
                    <a:gd name="connsiteX2" fmla="*/ 724005 w 724004"/>
                    <a:gd name="connsiteY2" fmla="*/ 28575 h 266700"/>
                    <a:gd name="connsiteX3" fmla="*/ 695430 w 724004"/>
                    <a:gd name="connsiteY3" fmla="*/ 0 h 266700"/>
                    <a:gd name="connsiteX4" fmla="*/ 38100 w 724004"/>
                    <a:gd name="connsiteY4" fmla="*/ 0 h 266700"/>
                    <a:gd name="connsiteX5" fmla="*/ 0 w 724004"/>
                    <a:gd name="connsiteY5" fmla="*/ 38100 h 266700"/>
                    <a:gd name="connsiteX6" fmla="*/ 0 w 724004"/>
                    <a:gd name="connsiteY6" fmla="*/ 228600 h 266700"/>
                    <a:gd name="connsiteX7" fmla="*/ 38100 w 724004"/>
                    <a:gd name="connsiteY7" fmla="*/ 266700 h 266700"/>
                    <a:gd name="connsiteX8" fmla="*/ 19050 w 724004"/>
                    <a:gd name="connsiteY8" fmla="*/ 46006 h 266700"/>
                    <a:gd name="connsiteX9" fmla="*/ 46006 w 724004"/>
                    <a:gd name="connsiteY9" fmla="*/ 19050 h 266700"/>
                    <a:gd name="connsiteX10" fmla="*/ 687543 w 724004"/>
                    <a:gd name="connsiteY10" fmla="*/ 19050 h 266700"/>
                    <a:gd name="connsiteX11" fmla="*/ 704955 w 724004"/>
                    <a:gd name="connsiteY11" fmla="*/ 36462 h 266700"/>
                    <a:gd name="connsiteX12" fmla="*/ 704955 w 724004"/>
                    <a:gd name="connsiteY12" fmla="*/ 230257 h 266700"/>
                    <a:gd name="connsiteX13" fmla="*/ 687543 w 724004"/>
                    <a:gd name="connsiteY13" fmla="*/ 247650 h 266700"/>
                    <a:gd name="connsiteX14" fmla="*/ 46006 w 724004"/>
                    <a:gd name="connsiteY14" fmla="*/ 247650 h 266700"/>
                    <a:gd name="connsiteX15" fmla="*/ 19050 w 724004"/>
                    <a:gd name="connsiteY15" fmla="*/ 220732 h 266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724004" h="266700">
                      <a:moveTo>
                        <a:pt x="695430" y="266700"/>
                      </a:moveTo>
                      <a:lnTo>
                        <a:pt x="724005" y="238125"/>
                      </a:lnTo>
                      <a:lnTo>
                        <a:pt x="724005" y="28575"/>
                      </a:lnTo>
                      <a:lnTo>
                        <a:pt x="695430" y="0"/>
                      </a:lnTo>
                      <a:lnTo>
                        <a:pt x="38100" y="0"/>
                      </a:lnTo>
                      <a:lnTo>
                        <a:pt x="0" y="38100"/>
                      </a:lnTo>
                      <a:lnTo>
                        <a:pt x="0" y="228600"/>
                      </a:lnTo>
                      <a:lnTo>
                        <a:pt x="38100" y="266700"/>
                      </a:lnTo>
                      <a:close/>
                      <a:moveTo>
                        <a:pt x="19050" y="46006"/>
                      </a:moveTo>
                      <a:lnTo>
                        <a:pt x="46006" y="19050"/>
                      </a:lnTo>
                      <a:lnTo>
                        <a:pt x="687543" y="19050"/>
                      </a:lnTo>
                      <a:lnTo>
                        <a:pt x="704955" y="36462"/>
                      </a:lnTo>
                      <a:lnTo>
                        <a:pt x="704955" y="230257"/>
                      </a:lnTo>
                      <a:lnTo>
                        <a:pt x="687543" y="247650"/>
                      </a:lnTo>
                      <a:lnTo>
                        <a:pt x="46006" y="247650"/>
                      </a:lnTo>
                      <a:lnTo>
                        <a:pt x="19050" y="2207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pic>
            <p:nvPicPr>
              <p:cNvPr id="2054" name="Picture 6" descr="221 Naira Sign Illustrations &amp;amp; Clip Art - iStock">
                <a:extLst>
                  <a:ext uri="{FF2B5EF4-FFF2-40B4-BE49-F238E27FC236}">
                    <a16:creationId xmlns:a16="http://schemas.microsoft.com/office/drawing/2014/main" id="{FAD9ADAB-30DC-4E0E-8C94-80B53CB321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277" t="30013" r="28911" b="30293"/>
              <a:stretch/>
            </p:blipFill>
            <p:spPr bwMode="auto">
              <a:xfrm>
                <a:off x="2171169" y="3573569"/>
                <a:ext cx="173462" cy="160815"/>
              </a:xfrm>
              <a:prstGeom prst="rect">
                <a:avLst/>
              </a:prstGeom>
              <a:grpFill/>
            </p:spPr>
          </p:pic>
          <p:pic>
            <p:nvPicPr>
              <p:cNvPr id="35" name="Picture 6" descr="221 Naira Sign Illustrations &amp;amp; Clip Art - iStock">
                <a:extLst>
                  <a:ext uri="{FF2B5EF4-FFF2-40B4-BE49-F238E27FC236}">
                    <a16:creationId xmlns:a16="http://schemas.microsoft.com/office/drawing/2014/main" id="{C3A1C22E-D237-4BA1-BD7E-E6987E6D90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277" t="30013" r="28911" b="30293"/>
              <a:stretch/>
            </p:blipFill>
            <p:spPr bwMode="auto">
              <a:xfrm>
                <a:off x="575549" y="3568387"/>
                <a:ext cx="178583" cy="165562"/>
              </a:xfrm>
              <a:prstGeom prst="rect">
                <a:avLst/>
              </a:prstGeom>
              <a:grpFill/>
            </p:spPr>
          </p:pic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90A9DC8-C974-4B86-8148-5A5BE6F68147}"/>
                </a:ext>
              </a:extLst>
            </p:cNvPr>
            <p:cNvSpPr txBox="1"/>
            <p:nvPr/>
          </p:nvSpPr>
          <p:spPr>
            <a:xfrm>
              <a:off x="2785918" y="4184015"/>
              <a:ext cx="2202603" cy="1210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Out of Pocket Expenses on Health</a:t>
              </a: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Global Av: 40%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Actual: 77%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925EFCD-F7F2-46EB-AE2E-11DDDDC717CE}"/>
                </a:ext>
              </a:extLst>
            </p:cNvPr>
            <p:cNvSpPr txBox="1"/>
            <p:nvPr/>
          </p:nvSpPr>
          <p:spPr>
            <a:xfrm>
              <a:off x="5736478" y="4216287"/>
              <a:ext cx="3153560" cy="1210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Population covered by pre-payment and risk pooling</a:t>
              </a: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PHC Summit target: 90%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Actual: 5%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9C80159-CFE4-46E8-AC50-F571B1535565}"/>
                </a:ext>
              </a:extLst>
            </p:cNvPr>
            <p:cNvSpPr txBox="1"/>
            <p:nvPr/>
          </p:nvSpPr>
          <p:spPr>
            <a:xfrm>
              <a:off x="8994650" y="4184014"/>
              <a:ext cx="2202603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UHC Service Coverage</a:t>
              </a:r>
            </a:p>
            <a:p>
              <a:pPr algn="ctr"/>
              <a:r>
                <a:rPr lang="en-GB" sz="1800" b="1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Index</a:t>
              </a: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Target: 80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Actual: 42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pic>
          <p:nvPicPr>
            <p:cNvPr id="2060" name="Picture 12" descr="Population Icons - Download Free Vector Icons | Noun Project">
              <a:extLst>
                <a:ext uri="{FF2B5EF4-FFF2-40B4-BE49-F238E27FC236}">
                  <a16:creationId xmlns:a16="http://schemas.microsoft.com/office/drawing/2014/main" id="{EA276EB0-0147-4253-8BA9-B2E4B2B5E1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6399" y="1891251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2FAFC8A-5E69-42EF-89AE-6431FB0117E2}"/>
              </a:ext>
            </a:extLst>
          </p:cNvPr>
          <p:cNvSpPr txBox="1"/>
          <p:nvPr/>
        </p:nvSpPr>
        <p:spPr>
          <a:xfrm>
            <a:off x="2930071" y="178266"/>
            <a:ext cx="69389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Even though there has been some progress towards UHC especially with the BHCPF and establishment of SSHIS, the country still has a long way to go to achieve UHC</a:t>
            </a:r>
            <a:endParaRPr lang="en-NG" sz="2000" b="1" dirty="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A9BE26-E839-47FF-A149-337202DB20C2}"/>
              </a:ext>
            </a:extLst>
          </p:cNvPr>
          <p:cNvSpPr txBox="1"/>
          <p:nvPr/>
        </p:nvSpPr>
        <p:spPr>
          <a:xfrm>
            <a:off x="91374" y="648259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The Journey towards UHC</a:t>
            </a:r>
          </a:p>
        </p:txBody>
      </p:sp>
    </p:spTree>
    <p:extLst>
      <p:ext uri="{BB962C8B-B14F-4D97-AF65-F5344CB8AC3E}">
        <p14:creationId xmlns:p14="http://schemas.microsoft.com/office/powerpoint/2010/main" val="395502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8C420-87EF-434B-B823-3117BD54BB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3217" y="135413"/>
            <a:ext cx="7015157" cy="1040450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b="1" dirty="0">
                <a:solidFill>
                  <a:srgbClr val="C00000"/>
                </a:solidFill>
              </a:rPr>
              <a:t>Model seeks to improve health outcomes by  addressing the problems of low revenue base, poor health allocation and high out of pocket expenses …ultimately leads to attainment of UHC</a:t>
            </a:r>
          </a:p>
        </p:txBody>
      </p:sp>
      <p:grpSp>
        <p:nvGrpSpPr>
          <p:cNvPr id="3" name="Group 20">
            <a:extLst>
              <a:ext uri="{FF2B5EF4-FFF2-40B4-BE49-F238E27FC236}">
                <a16:creationId xmlns:a16="http://schemas.microsoft.com/office/drawing/2014/main" id="{32F48696-CB48-B240-A779-38488812A5ED}"/>
              </a:ext>
            </a:extLst>
          </p:cNvPr>
          <p:cNvGrpSpPr/>
          <p:nvPr/>
        </p:nvGrpSpPr>
        <p:grpSpPr>
          <a:xfrm>
            <a:off x="358219" y="1371600"/>
            <a:ext cx="7560296" cy="4742471"/>
            <a:chOff x="1185857" y="1371600"/>
            <a:chExt cx="9509294" cy="4742471"/>
          </a:xfrm>
        </p:grpSpPr>
        <p:grpSp>
          <p:nvGrpSpPr>
            <p:cNvPr id="4" name="Group 17">
              <a:extLst>
                <a:ext uri="{FF2B5EF4-FFF2-40B4-BE49-F238E27FC236}">
                  <a16:creationId xmlns:a16="http://schemas.microsoft.com/office/drawing/2014/main" id="{1E8C2861-9DDA-2447-B7B7-5CE0DD5BB894}"/>
                </a:ext>
              </a:extLst>
            </p:cNvPr>
            <p:cNvGrpSpPr/>
            <p:nvPr/>
          </p:nvGrpSpPr>
          <p:grpSpPr>
            <a:xfrm>
              <a:off x="1185857" y="1580448"/>
              <a:ext cx="9509294" cy="4533623"/>
              <a:chOff x="1185857" y="1580448"/>
              <a:chExt cx="9509294" cy="4533623"/>
            </a:xfrm>
          </p:grpSpPr>
          <p:grpSp>
            <p:nvGrpSpPr>
              <p:cNvPr id="5" name="Group 14">
                <a:extLst>
                  <a:ext uri="{FF2B5EF4-FFF2-40B4-BE49-F238E27FC236}">
                    <a16:creationId xmlns:a16="http://schemas.microsoft.com/office/drawing/2014/main" id="{209E2F7D-9EF4-0C41-8A68-52BB5EF95DFD}"/>
                  </a:ext>
                </a:extLst>
              </p:cNvPr>
              <p:cNvGrpSpPr/>
              <p:nvPr/>
            </p:nvGrpSpPr>
            <p:grpSpPr>
              <a:xfrm>
                <a:off x="1185857" y="1580448"/>
                <a:ext cx="9509294" cy="4533623"/>
                <a:chOff x="1185857" y="1580448"/>
                <a:chExt cx="9509294" cy="4533623"/>
              </a:xfrm>
            </p:grpSpPr>
            <p:grpSp>
              <p:nvGrpSpPr>
                <p:cNvPr id="6" name="Content Placeholder 3">
                  <a:extLst>
                    <a:ext uri="{FF2B5EF4-FFF2-40B4-BE49-F238E27FC236}">
                      <a16:creationId xmlns:a16="http://schemas.microsoft.com/office/drawing/2014/main" id="{FFC48E89-7CD7-D940-863B-F7DD8A155965}"/>
                    </a:ext>
                  </a:extLst>
                </p:cNvPr>
                <p:cNvGrpSpPr/>
                <p:nvPr/>
              </p:nvGrpSpPr>
              <p:grpSpPr>
                <a:xfrm>
                  <a:off x="3741167" y="1580448"/>
                  <a:ext cx="5036981" cy="4533623"/>
                  <a:chOff x="3741167" y="1580448"/>
                  <a:chExt cx="5036981" cy="4533623"/>
                </a:xfrm>
              </p:grpSpPr>
              <p:sp>
                <p:nvSpPr>
                  <p:cNvPr id="7" name="Freeform 3">
                    <a:extLst>
                      <a:ext uri="{FF2B5EF4-FFF2-40B4-BE49-F238E27FC236}">
                        <a16:creationId xmlns:a16="http://schemas.microsoft.com/office/drawing/2014/main" id="{FBB7145C-FD71-4942-ABD7-243A6D00D8F5}"/>
                      </a:ext>
                    </a:extLst>
                  </p:cNvPr>
                  <p:cNvSpPr/>
                  <p:nvPr/>
                </p:nvSpPr>
                <p:spPr>
                  <a:xfrm>
                    <a:off x="5037220" y="1580448"/>
                    <a:ext cx="2029189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C5E0B4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500" b="1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Increased tax compliance</a:t>
                    </a:r>
                  </a:p>
                </p:txBody>
              </p:sp>
              <p:sp>
                <p:nvSpPr>
                  <p:cNvPr id="8" name="Freeform 4">
                    <a:extLst>
                      <a:ext uri="{FF2B5EF4-FFF2-40B4-BE49-F238E27FC236}">
                        <a16:creationId xmlns:a16="http://schemas.microsoft.com/office/drawing/2014/main" id="{B102ABFA-7E31-9341-8546-9B393D7D79BB}"/>
                      </a:ext>
                    </a:extLst>
                  </p:cNvPr>
                  <p:cNvSpPr/>
                  <p:nvPr/>
                </p:nvSpPr>
                <p:spPr>
                  <a:xfrm rot="2700006">
                    <a:off x="6914426" y="2796943"/>
                    <a:ext cx="385099" cy="54456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103312"/>
                      <a:gd name="f9" fmla="val 202928"/>
                      <a:gd name="f10" fmla="val 258281"/>
                      <a:gd name="f11" fmla="val 413249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5" y="f8"/>
                        </a:moveTo>
                        <a:lnTo>
                          <a:pt x="f9" y="f8"/>
                        </a:lnTo>
                        <a:lnTo>
                          <a:pt x="f9" y="f5"/>
                        </a:lnTo>
                        <a:lnTo>
                          <a:pt x="f6" y="f10"/>
                        </a:lnTo>
                        <a:lnTo>
                          <a:pt x="f9" y="f7"/>
                        </a:lnTo>
                        <a:lnTo>
                          <a:pt x="f9" y="f11"/>
                        </a:lnTo>
                        <a:lnTo>
                          <a:pt x="f5" y="f11"/>
                        </a:lnTo>
                        <a:lnTo>
                          <a:pt x="f5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0" tIns="103308" rIns="121752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  <p:sp>
                <p:nvSpPr>
                  <p:cNvPr id="9" name="Freeform 5">
                    <a:extLst>
                      <a:ext uri="{FF2B5EF4-FFF2-40B4-BE49-F238E27FC236}">
                        <a16:creationId xmlns:a16="http://schemas.microsoft.com/office/drawing/2014/main" id="{C6F340F0-1E6E-3043-B948-FE3EBC788EA5}"/>
                      </a:ext>
                    </a:extLst>
                  </p:cNvPr>
                  <p:cNvSpPr/>
                  <p:nvPr/>
                </p:nvSpPr>
                <p:spPr>
                  <a:xfrm>
                    <a:off x="7164644" y="3121130"/>
                    <a:ext cx="1613504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F8CBAD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500" b="1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Increased IGR</a:t>
                    </a:r>
                  </a:p>
                </p:txBody>
              </p:sp>
              <p:sp>
                <p:nvSpPr>
                  <p:cNvPr id="10" name="Freeform 6">
                    <a:extLst>
                      <a:ext uri="{FF2B5EF4-FFF2-40B4-BE49-F238E27FC236}">
                        <a16:creationId xmlns:a16="http://schemas.microsoft.com/office/drawing/2014/main" id="{0A015327-A2BD-5E4C-86A4-DC89FD6B24AB}"/>
                      </a:ext>
                    </a:extLst>
                  </p:cNvPr>
                  <p:cNvSpPr/>
                  <p:nvPr/>
                </p:nvSpPr>
                <p:spPr>
                  <a:xfrm rot="18900010">
                    <a:off x="6910166" y="4364823"/>
                    <a:ext cx="427847" cy="490136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413249"/>
                      <a:gd name="f9" fmla="val 202927"/>
                      <a:gd name="f10" fmla="val 258280"/>
                      <a:gd name="f11" fmla="val 103312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6" y="f8"/>
                        </a:moveTo>
                        <a:lnTo>
                          <a:pt x="f9" y="f8"/>
                        </a:lnTo>
                        <a:lnTo>
                          <a:pt x="f9" y="f7"/>
                        </a:lnTo>
                        <a:lnTo>
                          <a:pt x="f5" y="f10"/>
                        </a:lnTo>
                        <a:lnTo>
                          <a:pt x="f9" y="f5"/>
                        </a:lnTo>
                        <a:lnTo>
                          <a:pt x="f9" y="f11"/>
                        </a:lnTo>
                        <a:lnTo>
                          <a:pt x="f6" y="f11"/>
                        </a:lnTo>
                        <a:lnTo>
                          <a:pt x="f6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121752" tIns="103308" rIns="0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  <p:sp>
                <p:nvSpPr>
                  <p:cNvPr id="11" name="Freeform 7">
                    <a:extLst>
                      <a:ext uri="{FF2B5EF4-FFF2-40B4-BE49-F238E27FC236}">
                        <a16:creationId xmlns:a16="http://schemas.microsoft.com/office/drawing/2014/main" id="{A0F6CCEA-03ED-1B47-AFBC-25953E0F0AFA}"/>
                      </a:ext>
                    </a:extLst>
                  </p:cNvPr>
                  <p:cNvSpPr/>
                  <p:nvPr/>
                </p:nvSpPr>
                <p:spPr>
                  <a:xfrm>
                    <a:off x="5452906" y="4661812"/>
                    <a:ext cx="1811544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DEEBF7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500" b="1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Increased fund allocation to health</a:t>
                    </a:r>
                  </a:p>
                </p:txBody>
              </p:sp>
              <p:sp>
                <p:nvSpPr>
                  <p:cNvPr id="12" name="Freeform 8">
                    <a:extLst>
                      <a:ext uri="{FF2B5EF4-FFF2-40B4-BE49-F238E27FC236}">
                        <a16:creationId xmlns:a16="http://schemas.microsoft.com/office/drawing/2014/main" id="{3BD76225-872A-C04F-BB74-0B30A259EC05}"/>
                      </a:ext>
                    </a:extLst>
                  </p:cNvPr>
                  <p:cNvSpPr/>
                  <p:nvPr/>
                </p:nvSpPr>
                <p:spPr>
                  <a:xfrm rot="2700006">
                    <a:off x="5219805" y="4353032"/>
                    <a:ext cx="385099" cy="54456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413249"/>
                      <a:gd name="f9" fmla="val 202927"/>
                      <a:gd name="f10" fmla="val 258280"/>
                      <a:gd name="f11" fmla="val 103312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6" y="f8"/>
                        </a:moveTo>
                        <a:lnTo>
                          <a:pt x="f9" y="f8"/>
                        </a:lnTo>
                        <a:lnTo>
                          <a:pt x="f9" y="f7"/>
                        </a:lnTo>
                        <a:lnTo>
                          <a:pt x="f5" y="f10"/>
                        </a:lnTo>
                        <a:lnTo>
                          <a:pt x="f9" y="f5"/>
                        </a:lnTo>
                        <a:lnTo>
                          <a:pt x="f9" y="f11"/>
                        </a:lnTo>
                        <a:lnTo>
                          <a:pt x="f6" y="f11"/>
                        </a:lnTo>
                        <a:lnTo>
                          <a:pt x="f6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121752" tIns="103308" rIns="0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  <p:sp>
                <p:nvSpPr>
                  <p:cNvPr id="13" name="Freeform 9">
                    <a:extLst>
                      <a:ext uri="{FF2B5EF4-FFF2-40B4-BE49-F238E27FC236}">
                        <a16:creationId xmlns:a16="http://schemas.microsoft.com/office/drawing/2014/main" id="{4D5DEEE6-FA47-C143-94ED-3BAE2C130644}"/>
                      </a:ext>
                    </a:extLst>
                  </p:cNvPr>
                  <p:cNvSpPr/>
                  <p:nvPr/>
                </p:nvSpPr>
                <p:spPr>
                  <a:xfrm>
                    <a:off x="3741167" y="3121130"/>
                    <a:ext cx="1811544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7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400" b="1" i="0" u="none" strike="noStrike" kern="1200" cap="none" spc="0" baseline="0" dirty="0">
                        <a:solidFill>
                          <a:srgbClr val="FFFFFF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Access and availability of better health services</a:t>
                    </a:r>
                  </a:p>
                </p:txBody>
              </p:sp>
              <p:sp>
                <p:nvSpPr>
                  <p:cNvPr id="14" name="Freeform 10">
                    <a:extLst>
                      <a:ext uri="{FF2B5EF4-FFF2-40B4-BE49-F238E27FC236}">
                        <a16:creationId xmlns:a16="http://schemas.microsoft.com/office/drawing/2014/main" id="{588B88C3-42DE-1C41-B530-A79DECCB79A8}"/>
                      </a:ext>
                    </a:extLst>
                  </p:cNvPr>
                  <p:cNvSpPr/>
                  <p:nvPr/>
                </p:nvSpPr>
                <p:spPr>
                  <a:xfrm rot="18900010">
                    <a:off x="5181301" y="2839558"/>
                    <a:ext cx="427847" cy="490136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103312"/>
                      <a:gd name="f9" fmla="val 202928"/>
                      <a:gd name="f10" fmla="val 258281"/>
                      <a:gd name="f11" fmla="val 413249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5" y="f8"/>
                        </a:moveTo>
                        <a:lnTo>
                          <a:pt x="f9" y="f8"/>
                        </a:lnTo>
                        <a:lnTo>
                          <a:pt x="f9" y="f5"/>
                        </a:lnTo>
                        <a:lnTo>
                          <a:pt x="f6" y="f10"/>
                        </a:lnTo>
                        <a:lnTo>
                          <a:pt x="f9" y="f7"/>
                        </a:lnTo>
                        <a:lnTo>
                          <a:pt x="f9" y="f11"/>
                        </a:lnTo>
                        <a:lnTo>
                          <a:pt x="f5" y="f11"/>
                        </a:lnTo>
                        <a:lnTo>
                          <a:pt x="f5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0" tIns="103308" rIns="121752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</p:grpSp>
            <p:sp>
              <p:nvSpPr>
                <p:cNvPr id="15" name="TextBox 4">
                  <a:extLst>
                    <a:ext uri="{FF2B5EF4-FFF2-40B4-BE49-F238E27FC236}">
                      <a16:creationId xmlns:a16="http://schemas.microsoft.com/office/drawing/2014/main" id="{5F27219B-8C11-5345-9FFD-E4B3DE1A7958}"/>
                    </a:ext>
                  </a:extLst>
                </p:cNvPr>
                <p:cNvSpPr txBox="1"/>
                <p:nvPr/>
              </p:nvSpPr>
              <p:spPr>
                <a:xfrm>
                  <a:off x="7086837" y="1673004"/>
                  <a:ext cx="3269629" cy="954107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Mobilization </a:t>
                  </a:r>
                </a:p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Use of Technology</a:t>
                  </a:r>
                </a:p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Tax harmonization</a:t>
                  </a:r>
                </a:p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dirty="0">
                      <a:solidFill>
                        <a:srgbClr val="000000"/>
                      </a:solidFill>
                      <a:latin typeface="Calibri"/>
                      <a:ea typeface=""/>
                      <a:cs typeface=""/>
                    </a:rPr>
                    <a:t>Presumptive Tax </a:t>
                  </a:r>
                  <a:endParaRPr lang="en-US" sz="14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endParaRPr>
                </a:p>
              </p:txBody>
            </p:sp>
            <p:sp>
              <p:nvSpPr>
                <p:cNvPr id="16" name="TextBox 5">
                  <a:extLst>
                    <a:ext uri="{FF2B5EF4-FFF2-40B4-BE49-F238E27FC236}">
                      <a16:creationId xmlns:a16="http://schemas.microsoft.com/office/drawing/2014/main" id="{3B42769E-EFB3-8A4B-AC39-D92B22119E72}"/>
                    </a:ext>
                  </a:extLst>
                </p:cNvPr>
                <p:cNvSpPr txBox="1"/>
                <p:nvPr/>
              </p:nvSpPr>
              <p:spPr>
                <a:xfrm>
                  <a:off x="1185857" y="3350809"/>
                  <a:ext cx="2709495" cy="700878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”Free” minimum package of healthcare at point of access</a:t>
                  </a:r>
                </a:p>
              </p:txBody>
            </p:sp>
            <p:sp>
              <p:nvSpPr>
                <p:cNvPr id="17" name="TextBox 6">
                  <a:extLst>
                    <a:ext uri="{FF2B5EF4-FFF2-40B4-BE49-F238E27FC236}">
                      <a16:creationId xmlns:a16="http://schemas.microsoft.com/office/drawing/2014/main" id="{E7C53E69-FE35-4C48-A921-11838E50A232}"/>
                    </a:ext>
                  </a:extLst>
                </p:cNvPr>
                <p:cNvSpPr txBox="1"/>
                <p:nvPr/>
              </p:nvSpPr>
              <p:spPr>
                <a:xfrm>
                  <a:off x="7425522" y="4842580"/>
                  <a:ext cx="3269629" cy="496455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Guaranteed allocation of agreed proportion to health</a:t>
                  </a:r>
                </a:p>
              </p:txBody>
            </p:sp>
          </p:grpSp>
          <p:sp>
            <p:nvSpPr>
              <p:cNvPr id="18" name="TextBox 5">
                <a:extLst>
                  <a:ext uri="{FF2B5EF4-FFF2-40B4-BE49-F238E27FC236}">
                    <a16:creationId xmlns:a16="http://schemas.microsoft.com/office/drawing/2014/main" id="{90864A04-E10D-D543-8FB8-F5089BA47935}"/>
                  </a:ext>
                </a:extLst>
              </p:cNvPr>
              <p:cNvSpPr txBox="1"/>
              <p:nvPr/>
            </p:nvSpPr>
            <p:spPr>
              <a:xfrm>
                <a:off x="2843217" y="5212126"/>
                <a:ext cx="2709495" cy="738661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4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Strengthened PFM</a:t>
                </a:r>
              </a:p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4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Allocative efficiency</a:t>
                </a:r>
              </a:p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758DE9-7C19-1346-8625-08D029351DAD}"/>
                </a:ext>
              </a:extLst>
            </p:cNvPr>
            <p:cNvSpPr txBox="1"/>
            <p:nvPr/>
          </p:nvSpPr>
          <p:spPr>
            <a:xfrm>
              <a:off x="1700207" y="1371600"/>
              <a:ext cx="298609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"/>
                  <a:cs typeface=""/>
                </a:rPr>
                <a:t>Tax for Health Model</a:t>
              </a:r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EDB8D78-8B4A-4863-AE0E-72E8C1BAC1C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229368" y="1819373"/>
            <a:ext cx="3462553" cy="3799002"/>
          </a:xfrm>
        </p:spPr>
        <p:txBody>
          <a:bodyPr>
            <a:normAutofit/>
          </a:bodyPr>
          <a:lstStyle/>
          <a:p>
            <a:pPr marL="0" lvl="0" indent="0">
              <a:lnSpc>
                <a:spcPct val="60000"/>
              </a:lnSpc>
              <a:buNone/>
            </a:pPr>
            <a:r>
              <a:rPr lang="en-US" sz="1800" dirty="0"/>
              <a:t>	CORE ELEMENTS</a:t>
            </a:r>
          </a:p>
          <a:p>
            <a:pPr>
              <a:lnSpc>
                <a:spcPct val="60000"/>
              </a:lnSpc>
            </a:pPr>
            <a:r>
              <a:rPr lang="en-US" sz="1800" dirty="0"/>
              <a:t>Focuses on informal sector </a:t>
            </a:r>
          </a:p>
          <a:p>
            <a:pPr marL="0" indent="0">
              <a:lnSpc>
                <a:spcPct val="60000"/>
              </a:lnSpc>
              <a:buNone/>
            </a:pPr>
            <a:endParaRPr lang="en-US" sz="1800" dirty="0"/>
          </a:p>
          <a:p>
            <a:pPr lvl="0">
              <a:lnSpc>
                <a:spcPct val="60000"/>
              </a:lnSpc>
            </a:pPr>
            <a:r>
              <a:rPr lang="en-GB" sz="1800" dirty="0"/>
              <a:t>Based on Presumptive Tax Regime</a:t>
            </a:r>
          </a:p>
          <a:p>
            <a:pPr marL="0" lvl="0" indent="0">
              <a:lnSpc>
                <a:spcPct val="60000"/>
              </a:lnSpc>
              <a:buNone/>
            </a:pPr>
            <a:endParaRPr lang="en-GB" sz="1800" dirty="0"/>
          </a:p>
          <a:p>
            <a:pPr lvl="0">
              <a:lnSpc>
                <a:spcPct val="60000"/>
              </a:lnSpc>
            </a:pPr>
            <a:r>
              <a:rPr lang="en-GB" sz="1800" dirty="0"/>
              <a:t>Stakeholder engagement and buy-in</a:t>
            </a:r>
          </a:p>
          <a:p>
            <a:pPr marL="0" lvl="0" indent="0">
              <a:lnSpc>
                <a:spcPct val="60000"/>
              </a:lnSpc>
              <a:buNone/>
            </a:pPr>
            <a:endParaRPr lang="en-GB" sz="1800" dirty="0"/>
          </a:p>
          <a:p>
            <a:pPr lvl="0">
              <a:lnSpc>
                <a:spcPct val="60000"/>
              </a:lnSpc>
            </a:pPr>
            <a:r>
              <a:rPr lang="en-GB" sz="1800" dirty="0"/>
              <a:t>Guaranteed and ringfenced fund allocation to health sector</a:t>
            </a:r>
          </a:p>
          <a:p>
            <a:pPr marL="0" lvl="0" indent="0">
              <a:lnSpc>
                <a:spcPct val="60000"/>
              </a:lnSpc>
              <a:buNone/>
            </a:pPr>
            <a:endParaRPr lang="en-GB" sz="1800" dirty="0"/>
          </a:p>
          <a:p>
            <a:pPr lvl="0">
              <a:lnSpc>
                <a:spcPct val="60000"/>
              </a:lnSpc>
            </a:pPr>
            <a:r>
              <a:rPr lang="en-GB" sz="1800" dirty="0"/>
              <a:t>Availability and access to quality health services</a:t>
            </a:r>
          </a:p>
          <a:p>
            <a:pPr marL="0" lvl="0" indent="0">
              <a:lnSpc>
                <a:spcPct val="60000"/>
              </a:lnSpc>
              <a:buNone/>
            </a:pPr>
            <a:endParaRPr lang="en-US" sz="1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49E8C7-8ED2-48FB-B416-C970F51BE67F}"/>
              </a:ext>
            </a:extLst>
          </p:cNvPr>
          <p:cNvSpPr txBox="1"/>
          <p:nvPr/>
        </p:nvSpPr>
        <p:spPr>
          <a:xfrm>
            <a:off x="162613" y="6458702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Linkage of UHC and T4S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8BDE27C8-797F-DF4E-92B5-0647B89805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517" y="0"/>
            <a:ext cx="6800850" cy="1480008"/>
          </a:xfrm>
        </p:spPr>
        <p:txBody>
          <a:bodyPr>
            <a:normAutofit/>
          </a:bodyPr>
          <a:lstStyle/>
          <a:p>
            <a:pPr lvl="0"/>
            <a:r>
              <a:rPr lang="en-GB" sz="2200" b="1" dirty="0">
                <a:solidFill>
                  <a:srgbClr val="C00000"/>
                </a:solidFill>
              </a:rPr>
              <a:t>Findings from the perceptions survey of informal sector workers on payment of taxes in exchange for a minimum package of care supports  the feasibility of </a:t>
            </a:r>
            <a:r>
              <a:rPr lang="en-GB" sz="2200" b="1" dirty="0" err="1">
                <a:solidFill>
                  <a:srgbClr val="C00000"/>
                </a:solidFill>
              </a:rPr>
              <a:t>TfS</a:t>
            </a:r>
            <a:r>
              <a:rPr lang="en-GB" sz="2200" b="1" dirty="0">
                <a:solidFill>
                  <a:srgbClr val="C00000"/>
                </a:solidFill>
              </a:rPr>
              <a:t> … stakeholders to play expected roles</a:t>
            </a:r>
            <a:endParaRPr lang="en-US" sz="2200" b="1" dirty="0">
              <a:solidFill>
                <a:srgbClr val="C00000"/>
              </a:solidFill>
            </a:endParaRP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A98528DA-A05D-4EB8-BFBE-15112715D55F}"/>
              </a:ext>
            </a:extLst>
          </p:cNvPr>
          <p:cNvGraphicFramePr>
            <a:graphicFrameLocks noGrp="1"/>
          </p:cNvGraphicFramePr>
          <p:nvPr>
            <p:ph idx="4"/>
            <p:extLst>
              <p:ext uri="{D42A27DB-BD31-4B8C-83A1-F6EECF244321}">
                <p14:modId xmlns:p14="http://schemas.microsoft.com/office/powerpoint/2010/main" val="139882581"/>
              </p:ext>
            </p:extLst>
          </p:nvPr>
        </p:nvGraphicFramePr>
        <p:xfrm>
          <a:off x="525544" y="1000722"/>
          <a:ext cx="10937450" cy="523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C78884-B75D-41E9-9367-65C3FB51DF1A}"/>
              </a:ext>
            </a:extLst>
          </p:cNvPr>
          <p:cNvSpPr txBox="1"/>
          <p:nvPr/>
        </p:nvSpPr>
        <p:spPr>
          <a:xfrm>
            <a:off x="134333" y="648866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Feasibility of the T4S model 2/2</a:t>
            </a:r>
          </a:p>
        </p:txBody>
      </p:sp>
    </p:spTree>
    <p:extLst>
      <p:ext uri="{BB962C8B-B14F-4D97-AF65-F5344CB8AC3E}">
        <p14:creationId xmlns:p14="http://schemas.microsoft.com/office/powerpoint/2010/main" val="216702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863D-435F-40F2-9ECE-7C5A36AB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944" y="0"/>
            <a:ext cx="6829068" cy="992331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Success of the T4S is dependent on an interplay between three critical variables</a:t>
            </a:r>
            <a:endParaRPr lang="en-NG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C2F0C3-4B7C-4BD4-AA03-238B63468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34522"/>
              </p:ext>
            </p:extLst>
          </p:nvPr>
        </p:nvGraphicFramePr>
        <p:xfrm>
          <a:off x="743932" y="1253330"/>
          <a:ext cx="10515600" cy="4864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B21D4BA-A7B9-4040-BBF6-E898C5C918D3}"/>
              </a:ext>
            </a:extLst>
          </p:cNvPr>
          <p:cNvSpPr txBox="1"/>
          <p:nvPr/>
        </p:nvSpPr>
        <p:spPr>
          <a:xfrm>
            <a:off x="1572" y="650667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Critical success factors</a:t>
            </a:r>
          </a:p>
        </p:txBody>
      </p:sp>
    </p:spTree>
    <p:extLst>
      <p:ext uri="{BB962C8B-B14F-4D97-AF65-F5344CB8AC3E}">
        <p14:creationId xmlns:p14="http://schemas.microsoft.com/office/powerpoint/2010/main" val="233019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343C-159F-416E-95E2-791F9233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6317" y="110605"/>
            <a:ext cx="6829068" cy="1325559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Tax for Service reform increases the fiscal space and convert out-of-pocket payments into pooled funding for health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CC3CE7-04FE-49FE-9FBE-B47335EE6D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407961"/>
              </p:ext>
            </p:extLst>
          </p:nvPr>
        </p:nvGraphicFramePr>
        <p:xfrm>
          <a:off x="838199" y="1825625"/>
          <a:ext cx="1094530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3D69742-7283-457A-9E64-D0DF773ED5A2}"/>
              </a:ext>
            </a:extLst>
          </p:cNvPr>
          <p:cNvSpPr txBox="1"/>
          <p:nvPr/>
        </p:nvSpPr>
        <p:spPr>
          <a:xfrm>
            <a:off x="216423" y="648866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Benefits and Results</a:t>
            </a:r>
          </a:p>
        </p:txBody>
      </p:sp>
    </p:spTree>
    <p:extLst>
      <p:ext uri="{BB962C8B-B14F-4D97-AF65-F5344CB8AC3E}">
        <p14:creationId xmlns:p14="http://schemas.microsoft.com/office/powerpoint/2010/main" val="46483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4CF6-5CC8-9B49-BB5D-E603300E85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0860" y="212726"/>
            <a:ext cx="5313404" cy="854067"/>
          </a:xfrm>
        </p:spPr>
        <p:txBody>
          <a:bodyPr>
            <a:normAutofit/>
          </a:bodyPr>
          <a:lstStyle/>
          <a:p>
            <a:pPr lvl="0"/>
            <a:r>
              <a:rPr lang="en-US" sz="4000" dirty="0">
                <a:solidFill>
                  <a:srgbClr val="C00000"/>
                </a:solidFill>
              </a:rPr>
              <a:t>Projected Results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A79AABD4-98D1-C64C-972A-1722A7BAA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8665" y="1020945"/>
            <a:ext cx="5157782" cy="456285"/>
          </a:xfrm>
        </p:spPr>
        <p:txBody>
          <a:bodyPr/>
          <a:lstStyle/>
          <a:p>
            <a:pPr lvl="0"/>
            <a:r>
              <a:rPr lang="en-US"/>
              <a:t>Assumptions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40A5972E-C5F6-EE4E-9A13-8D1170F1041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062673" y="997473"/>
            <a:ext cx="5183184" cy="443639"/>
          </a:xfrm>
        </p:spPr>
        <p:txBody>
          <a:bodyPr anchor="b"/>
          <a:lstStyle/>
          <a:p>
            <a:pPr marL="0" lvl="0" indent="0">
              <a:buNone/>
            </a:pPr>
            <a:r>
              <a:rPr lang="en-US" sz="2400" b="1"/>
              <a:t>Results</a:t>
            </a: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995254EC-230D-4B4E-9AE5-BAE3BE1EE905}"/>
              </a:ext>
            </a:extLst>
          </p:cNvPr>
          <p:cNvGrpSpPr/>
          <p:nvPr/>
        </p:nvGrpSpPr>
        <p:grpSpPr>
          <a:xfrm>
            <a:off x="5196836" y="1851541"/>
            <a:ext cx="6532171" cy="4338114"/>
            <a:chOff x="5196836" y="1851541"/>
            <a:chExt cx="6532171" cy="4338114"/>
          </a:xfrm>
        </p:grpSpPr>
        <p:sp>
          <p:nvSpPr>
            <p:cNvPr id="7" name="Rounded Rectangle 9">
              <a:extLst>
                <a:ext uri="{FF2B5EF4-FFF2-40B4-BE49-F238E27FC236}">
                  <a16:creationId xmlns:a16="http://schemas.microsoft.com/office/drawing/2014/main" id="{BE4D15FF-12EA-3448-B3BE-823254F9C18B}"/>
                </a:ext>
              </a:extLst>
            </p:cNvPr>
            <p:cNvSpPr/>
            <p:nvPr/>
          </p:nvSpPr>
          <p:spPr>
            <a:xfrm>
              <a:off x="5196836" y="1851541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F4B183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50</a:t>
              </a:r>
              <a:r>
                <a:rPr lang="en-US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%</a:t>
              </a: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Informal Sector </a:t>
              </a:r>
              <a:r>
                <a:rPr lang="en-US" sz="1800" b="0" i="0" u="none" strike="noStrike" kern="1200" cap="none" spc="0" baseline="0" dirty="0" err="1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labour</a:t>
              </a: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 force paying tax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8" name="Rounded Rectangle 10">
              <a:extLst>
                <a:ext uri="{FF2B5EF4-FFF2-40B4-BE49-F238E27FC236}">
                  <a16:creationId xmlns:a16="http://schemas.microsoft.com/office/drawing/2014/main" id="{E4312B74-C8EA-1149-9A76-F4DEAE51EEC3}"/>
                </a:ext>
              </a:extLst>
            </p:cNvPr>
            <p:cNvSpPr/>
            <p:nvPr/>
          </p:nvSpPr>
          <p:spPr>
            <a:xfrm>
              <a:off x="5196836" y="4157612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2D050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32%</a:t>
              </a: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Total population </a:t>
              </a:r>
              <a:r>
                <a:rPr lang="en-US" sz="1800" b="0" i="0" u="none" strike="noStrike" kern="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under</a:t>
              </a: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 Universal health </a:t>
              </a:r>
              <a:r>
                <a:rPr lang="en-US" sz="1800" b="0" i="0" u="none" strike="noStrike" kern="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Coverag</a:t>
              </a: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e in 4yrs</a:t>
              </a:r>
              <a:endParaRPr lang="en-US" sz="18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9" name="Rounded Rectangle 11">
              <a:extLst>
                <a:ext uri="{FF2B5EF4-FFF2-40B4-BE49-F238E27FC236}">
                  <a16:creationId xmlns:a16="http://schemas.microsoft.com/office/drawing/2014/main" id="{165AD5F1-8487-B447-87FA-C8E20D343EAB}"/>
                </a:ext>
              </a:extLst>
            </p:cNvPr>
            <p:cNvSpPr/>
            <p:nvPr/>
          </p:nvSpPr>
          <p:spPr>
            <a:xfrm>
              <a:off x="8556379" y="1851541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DC3E6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&gt;15%</a:t>
              </a: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Budget allocation to Health</a:t>
              </a:r>
            </a:p>
          </p:txBody>
        </p:sp>
        <p:sp>
          <p:nvSpPr>
            <p:cNvPr id="10" name="Rounded Rectangle 12">
              <a:extLst>
                <a:ext uri="{FF2B5EF4-FFF2-40B4-BE49-F238E27FC236}">
                  <a16:creationId xmlns:a16="http://schemas.microsoft.com/office/drawing/2014/main" id="{5562EC36-9477-A14D-A136-B182785903E9}"/>
                </a:ext>
              </a:extLst>
            </p:cNvPr>
            <p:cNvSpPr/>
            <p:nvPr/>
          </p:nvSpPr>
          <p:spPr>
            <a:xfrm>
              <a:off x="8611544" y="4157612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2D050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60%</a:t>
              </a: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Total population under Universal Health Coverage in 8yrs</a:t>
              </a:r>
              <a:endParaRPr lang="en-US" sz="1800" b="0" i="0" u="none" strike="noStrike" kern="0" cap="none" spc="0" baseline="0">
                <a:solidFill>
                  <a:srgbClr val="FF0000"/>
                </a:solidFill>
                <a:uFillTx/>
                <a:latin typeface="Calibri"/>
                <a:ea typeface=""/>
                <a:cs typeface=""/>
              </a:endParaRPr>
            </a:p>
          </p:txBody>
        </p:sp>
      </p:grpSp>
      <p:sp>
        <p:nvSpPr>
          <p:cNvPr id="13" name="Callout: Right Arrow 12">
            <a:extLst>
              <a:ext uri="{FF2B5EF4-FFF2-40B4-BE49-F238E27FC236}">
                <a16:creationId xmlns:a16="http://schemas.microsoft.com/office/drawing/2014/main" id="{FED2838F-E3FE-42DC-9DED-F29CF28B6CB8}"/>
              </a:ext>
            </a:extLst>
          </p:cNvPr>
          <p:cNvSpPr/>
          <p:nvPr/>
        </p:nvSpPr>
        <p:spPr>
          <a:xfrm>
            <a:off x="698665" y="2017336"/>
            <a:ext cx="4256091" cy="3648173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9A44C2A4-801B-634E-A67F-FD244938D53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98665" y="2017336"/>
            <a:ext cx="2299059" cy="3648173"/>
          </a:xfrm>
        </p:spPr>
        <p:txBody>
          <a:bodyPr anchor="t">
            <a:normAutofit/>
          </a:bodyPr>
          <a:lstStyle/>
          <a:p>
            <a:pPr marL="228590" lvl="0" indent="-228590">
              <a:buChar char="•"/>
            </a:pPr>
            <a:endParaRPr lang="en-US" sz="1800" b="0" dirty="0"/>
          </a:p>
          <a:p>
            <a:pPr marL="228590" lvl="0" indent="-228590">
              <a:buChar char="•"/>
            </a:pPr>
            <a:r>
              <a:rPr lang="en-US" sz="1800" b="0" dirty="0"/>
              <a:t>Based on the willingness to pay study of 1,500/month</a:t>
            </a:r>
          </a:p>
          <a:p>
            <a:pPr lvl="0"/>
            <a:endParaRPr lang="en-US" sz="1800" b="0" dirty="0"/>
          </a:p>
          <a:p>
            <a:pPr marL="228590" lvl="0" indent="-228590">
              <a:buChar char="•"/>
            </a:pPr>
            <a:r>
              <a:rPr lang="en-US" sz="1800" b="0" dirty="0"/>
              <a:t>55% of generated fund allocated for purchase of health care</a:t>
            </a:r>
          </a:p>
          <a:p>
            <a:pPr marL="228590" lvl="0" indent="-228590">
              <a:buChar char="•"/>
            </a:pPr>
            <a:endParaRPr lang="en-US" sz="18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5018</TotalTime>
  <Words>1104</Words>
  <Application>Microsoft Office PowerPoint</Application>
  <PresentationFormat>Widescreen</PresentationFormat>
  <Paragraphs>192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Lato Light</vt:lpstr>
      <vt:lpstr>Poppins Medium</vt:lpstr>
      <vt:lpstr>Office Theme</vt:lpstr>
      <vt:lpstr>Feasibility of the Tax for Service for Universal Health Coverage in Nigeria</vt:lpstr>
      <vt:lpstr>Outline </vt:lpstr>
      <vt:lpstr>Health is a human right … and Nigeria reaffirmed its commitments to UHC at the UHC presidential summit held in 2014</vt:lpstr>
      <vt:lpstr>PowerPoint Presentation</vt:lpstr>
      <vt:lpstr>Model seeks to improve health outcomes by  addressing the problems of low revenue base, poor health allocation and high out of pocket expenses …ultimately leads to attainment of UHC</vt:lpstr>
      <vt:lpstr>Findings from the perceptions survey of informal sector workers on payment of taxes in exchange for a minimum package of care supports  the feasibility of TfS … stakeholders to play expected roles</vt:lpstr>
      <vt:lpstr>Success of the T4S is dependent on an interplay between three critical variables</vt:lpstr>
      <vt:lpstr>Tax for Service reform increases the fiscal space and convert out-of-pocket payments into pooled funding for health</vt:lpstr>
      <vt:lpstr>Projected Results</vt:lpstr>
      <vt:lpstr>PowerPoint Presentation</vt:lpstr>
      <vt:lpstr>Summary and 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Timilehin Ogunbeku</dc:creator>
  <cp:lastModifiedBy>Naomi Tietie</cp:lastModifiedBy>
  <cp:revision>76</cp:revision>
  <dcterms:created xsi:type="dcterms:W3CDTF">2017-05-18T08:37:25Z</dcterms:created>
  <dcterms:modified xsi:type="dcterms:W3CDTF">2021-10-01T22:17:04Z</dcterms:modified>
</cp:coreProperties>
</file>