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0" r:id="rId2"/>
    <p:sldId id="292" r:id="rId3"/>
    <p:sldId id="285" r:id="rId4"/>
    <p:sldId id="280" r:id="rId5"/>
    <p:sldId id="281" r:id="rId6"/>
    <p:sldId id="282" r:id="rId7"/>
    <p:sldId id="286" r:id="rId8"/>
    <p:sldId id="283" r:id="rId9"/>
    <p:sldId id="271" r:id="rId10"/>
    <p:sldId id="284" r:id="rId11"/>
    <p:sldId id="293" r:id="rId12"/>
    <p:sldId id="296" r:id="rId13"/>
    <p:sldId id="295" r:id="rId14"/>
    <p:sldId id="298" r:id="rId15"/>
    <p:sldId id="297" r:id="rId16"/>
    <p:sldId id="287" r:id="rId17"/>
    <p:sldId id="274" r:id="rId18"/>
    <p:sldId id="289" r:id="rId19"/>
    <p:sldId id="301" r:id="rId20"/>
    <p:sldId id="299"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userDrawn="1">
          <p15:clr>
            <a:srgbClr val="A4A3A4"/>
          </p15:clr>
        </p15:guide>
        <p15:guide id="2" pos="73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BC5C"/>
    <a:srgbClr val="97CB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2796-F852-46EA-BC97-2AFAFCA40B3C}" v="3" dt="2021-09-03T13:28:54.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78" autoAdjust="0"/>
    <p:restoredTop sz="94660"/>
  </p:normalViewPr>
  <p:slideViewPr>
    <p:cSldViewPr snapToGrid="0">
      <p:cViewPr varScale="1">
        <p:scale>
          <a:sx n="72" d="100"/>
          <a:sy n="72" d="100"/>
        </p:scale>
        <p:origin x="138" y="66"/>
      </p:cViewPr>
      <p:guideLst>
        <p:guide orient="horz" pos="3816"/>
        <p:guide pos="73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UWAGBENGA SADIK" userId="26ea768cee5c7159" providerId="LiveId" clId="{A8E86989-9686-48CC-9425-E5B232622480}"/>
    <pc:docChg chg="delSld">
      <pc:chgData name="OLUWAGBENGA SADIK" userId="26ea768cee5c7159" providerId="LiveId" clId="{A8E86989-9686-48CC-9425-E5B232622480}" dt="2021-09-03T17:32:44.865" v="0" actId="47"/>
      <pc:docMkLst>
        <pc:docMk/>
      </pc:docMkLst>
      <pc:sldChg chg="del">
        <pc:chgData name="OLUWAGBENGA SADIK" userId="26ea768cee5c7159" providerId="LiveId" clId="{A8E86989-9686-48CC-9425-E5B232622480}" dt="2021-09-03T17:32:44.865" v="0" actId="47"/>
        <pc:sldMkLst>
          <pc:docMk/>
          <pc:sldMk cId="3902813755"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9/3/2021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9/3/2021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9/3/2021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9/3/2021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9/3/2021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90F738B-9D9F-41C4-9393-74835261E47B}"/>
              </a:ext>
            </a:extLst>
          </p:cNvPr>
          <p:cNvSpPr>
            <a:spLocks noGrp="1"/>
          </p:cNvSpPr>
          <p:nvPr>
            <p:ph type="pic" sz="quarter" idx="13"/>
          </p:nvPr>
        </p:nvSpPr>
        <p:spPr>
          <a:xfrm>
            <a:off x="7366000" y="998538"/>
            <a:ext cx="4114800" cy="4597400"/>
          </a:xfrm>
          <a:prstGeom prst="rect">
            <a:avLst/>
          </a:prstGeom>
        </p:spPr>
        <p:txBody>
          <a:bodyPr/>
          <a:lstStyle/>
          <a:p>
            <a:endParaRPr lang="en-N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E6B30C5-FEB9-4F12-9B3E-1BDFB9042940}"/>
              </a:ext>
            </a:extLst>
          </p:cNvPr>
          <p:cNvSpPr>
            <a:spLocks noGrp="1"/>
          </p:cNvSpPr>
          <p:nvPr>
            <p:ph type="pic" sz="quarter" idx="10"/>
          </p:nvPr>
        </p:nvSpPr>
        <p:spPr>
          <a:xfrm>
            <a:off x="7604125" y="1300163"/>
            <a:ext cx="4078288" cy="4449762"/>
          </a:xfrm>
          <a:prstGeom prst="rect">
            <a:avLst/>
          </a:prstGeom>
        </p:spPr>
        <p:txBody>
          <a:bodyPr/>
          <a:lstStyle/>
          <a:p>
            <a:endParaRPr lang="en-N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ample">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8B693021-12A1-430C-87B3-605D9136CECC}"/>
              </a:ext>
            </a:extLst>
          </p:cNvPr>
          <p:cNvSpPr>
            <a:spLocks noGrp="1"/>
          </p:cNvSpPr>
          <p:nvPr>
            <p:ph type="chart" sz="quarter" idx="10"/>
          </p:nvPr>
        </p:nvSpPr>
        <p:spPr>
          <a:xfrm>
            <a:off x="620713" y="709613"/>
            <a:ext cx="4416425" cy="4625975"/>
          </a:xfrm>
          <a:prstGeom prst="rect">
            <a:avLst/>
          </a:prstGeom>
        </p:spPr>
        <p:txBody>
          <a:bodyPr/>
          <a:lstStyle/>
          <a:p>
            <a:endParaRPr lang="en-N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9/3/2021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9/3/2021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3A1C593-65D0-4073-BCC9-577B9352EA97}" type="datetimeFigureOut">
              <a:rPr lang="en-US" smtClean="0"/>
              <a:t>9/3/2021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s 5">
            <a:extLst>
              <a:ext uri="{FF2B5EF4-FFF2-40B4-BE49-F238E27FC236}">
                <a16:creationId xmlns:a16="http://schemas.microsoft.com/office/drawing/2014/main" id="{E1335DA7-154A-41E0-BC8E-312DCB1BC461}"/>
              </a:ext>
            </a:extLst>
          </p:cNvPr>
          <p:cNvSpPr/>
          <p:nvPr userDrawn="1"/>
        </p:nvSpPr>
        <p:spPr>
          <a:xfrm>
            <a:off x="992505" y="6053138"/>
            <a:ext cx="7237095" cy="367030"/>
          </a:xfrm>
          <a:prstGeom prst="rect">
            <a:avLst/>
          </a:prstGeom>
          <a:solidFill>
            <a:srgbClr val="4AB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s 12">
            <a:extLst>
              <a:ext uri="{FF2B5EF4-FFF2-40B4-BE49-F238E27FC236}">
                <a16:creationId xmlns:a16="http://schemas.microsoft.com/office/drawing/2014/main" id="{EF5B32B7-E150-4529-BBF3-ABAC9D7E19CA}"/>
              </a:ext>
            </a:extLst>
          </p:cNvPr>
          <p:cNvSpPr/>
          <p:nvPr userDrawn="1"/>
        </p:nvSpPr>
        <p:spPr>
          <a:xfrm flipH="1">
            <a:off x="76835" y="6104573"/>
            <a:ext cx="1002030" cy="264160"/>
          </a:xfrm>
          <a:prstGeom prst="rect">
            <a:avLst/>
          </a:prstGeom>
          <a:solidFill>
            <a:srgbClr val="97C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sset 2">
            <a:extLst>
              <a:ext uri="{FF2B5EF4-FFF2-40B4-BE49-F238E27FC236}">
                <a16:creationId xmlns:a16="http://schemas.microsoft.com/office/drawing/2014/main" id="{D63EC4BD-90BE-49D1-849F-A7304B7D42A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164808" y="6052820"/>
            <a:ext cx="1546860" cy="6318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A3E3E2-E19E-1448-9361-86947D0A24F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2025567"/>
            <a:ext cx="5636861" cy="4673600"/>
          </a:xfrm>
          <a:prstGeom prst="rect">
            <a:avLst/>
          </a:prstGeom>
        </p:spPr>
      </p:pic>
      <p:pic>
        <p:nvPicPr>
          <p:cNvPr id="10" name="Picture 9" descr="Asset 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8077" y="2410519"/>
            <a:ext cx="4137914" cy="1690158"/>
          </a:xfrm>
          <a:prstGeom prst="rect">
            <a:avLst/>
          </a:prstGeom>
        </p:spPr>
      </p:pic>
    </p:spTree>
    <p:extLst>
      <p:ext uri="{BB962C8B-B14F-4D97-AF65-F5344CB8AC3E}">
        <p14:creationId xmlns:p14="http://schemas.microsoft.com/office/powerpoint/2010/main" val="1210132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857036" y="267377"/>
            <a:ext cx="10488297" cy="6678751"/>
          </a:xfrm>
          <a:prstGeom prst="rect">
            <a:avLst/>
          </a:prstGeom>
          <a:noFill/>
        </p:spPr>
        <p:txBody>
          <a:bodyPr wrap="square" rtlCol="0">
            <a:spAutoFit/>
          </a:bodyPr>
          <a:lstStyle/>
          <a:p>
            <a:r>
              <a:rPr lang="en-GB" sz="2800" dirty="0">
                <a:solidFill>
                  <a:srgbClr val="4ABC5C"/>
                </a:solidFill>
              </a:rPr>
              <a:t>ADVOCACY EFFORTS GEARED AT:</a:t>
            </a:r>
          </a:p>
          <a:p>
            <a:endParaRPr lang="en-GB" sz="2800" dirty="0"/>
          </a:p>
          <a:p>
            <a:r>
              <a:rPr lang="en-GB" sz="2800" b="1" dirty="0"/>
              <a:t>Improved engagement on health issues in Nigeria with emphasis on</a:t>
            </a:r>
            <a:r>
              <a:rPr lang="en-GB" sz="2800" dirty="0"/>
              <a:t>:</a:t>
            </a:r>
          </a:p>
          <a:p>
            <a:endParaRPr lang="en-GB" sz="2800" dirty="0"/>
          </a:p>
          <a:p>
            <a:r>
              <a:rPr lang="en-GB" sz="2800" dirty="0"/>
              <a:t>• Primary health care</a:t>
            </a:r>
          </a:p>
          <a:p>
            <a:r>
              <a:rPr lang="en-GB" sz="2800" dirty="0"/>
              <a:t>• Maternal, </a:t>
            </a:r>
            <a:r>
              <a:rPr lang="en-GB" sz="2800" dirty="0" err="1"/>
              <a:t>Newborn</a:t>
            </a:r>
            <a:r>
              <a:rPr lang="en-GB" sz="2800" dirty="0"/>
              <a:t> &amp; Child Health (MNCH)</a:t>
            </a:r>
          </a:p>
          <a:p>
            <a:r>
              <a:rPr lang="en-GB" sz="2800" dirty="0"/>
              <a:t>• Routine immunisation</a:t>
            </a:r>
          </a:p>
          <a:p>
            <a:r>
              <a:rPr lang="en-GB" sz="2800" dirty="0"/>
              <a:t>• Nutrition</a:t>
            </a:r>
          </a:p>
          <a:p>
            <a:r>
              <a:rPr lang="en-GB" sz="2800" dirty="0"/>
              <a:t>• Sexual and Reproductive Health and Rights (SRHR)</a:t>
            </a:r>
          </a:p>
          <a:p>
            <a:r>
              <a:rPr lang="en-GB" sz="2800" dirty="0"/>
              <a:t>• Universal Health Coverage (UHC)</a:t>
            </a:r>
          </a:p>
          <a:p>
            <a:r>
              <a:rPr lang="en-GB" sz="2800" dirty="0"/>
              <a:t>• Gender equality</a:t>
            </a:r>
          </a:p>
          <a:p>
            <a:r>
              <a:rPr lang="en-GB" sz="2800" dirty="0"/>
              <a:t>• Noncommunicable diseases (NCDs)</a:t>
            </a:r>
          </a:p>
          <a:p>
            <a:r>
              <a:rPr lang="en-GB" sz="2800" dirty="0"/>
              <a:t>• Epidemic preparedness</a:t>
            </a:r>
          </a:p>
          <a:p>
            <a:br>
              <a:rPr lang="en-GB" sz="3200" dirty="0"/>
            </a:br>
            <a:endParaRPr lang="en-US" sz="3200" dirty="0"/>
          </a:p>
        </p:txBody>
      </p:sp>
      <p:sp>
        <p:nvSpPr>
          <p:cNvPr id="7" name="Rectangles 6"/>
          <p:cNvSpPr/>
          <p:nvPr/>
        </p:nvSpPr>
        <p:spPr>
          <a:xfrm flipH="1">
            <a:off x="10180992" y="5434592"/>
            <a:ext cx="566420" cy="120015"/>
          </a:xfrm>
          <a:prstGeom prst="rect">
            <a:avLst/>
          </a:prstGeom>
          <a:solidFill>
            <a:srgbClr val="97C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944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sset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2625" y="511175"/>
            <a:ext cx="1546860" cy="631825"/>
          </a:xfrm>
          <a:prstGeom prst="rect">
            <a:avLst/>
          </a:prstGeom>
        </p:spPr>
      </p:pic>
      <p:sp>
        <p:nvSpPr>
          <p:cNvPr id="6" name="Text Box 14">
            <a:extLst>
              <a:ext uri="{FF2B5EF4-FFF2-40B4-BE49-F238E27FC236}">
                <a16:creationId xmlns:a16="http://schemas.microsoft.com/office/drawing/2014/main" id="{FB222AD8-E2F2-7D49-96F1-D98636B056E7}"/>
              </a:ext>
            </a:extLst>
          </p:cNvPr>
          <p:cNvSpPr txBox="1"/>
          <p:nvPr/>
        </p:nvSpPr>
        <p:spPr>
          <a:xfrm>
            <a:off x="5597665" y="2299655"/>
            <a:ext cx="6326935" cy="923330"/>
          </a:xfrm>
          <a:prstGeom prst="rect">
            <a:avLst/>
          </a:prstGeom>
          <a:noFill/>
        </p:spPr>
        <p:txBody>
          <a:bodyPr wrap="square" rtlCol="0">
            <a:spAutoFit/>
          </a:bodyPr>
          <a:lstStyle/>
          <a:p>
            <a:pPr algn="ctr"/>
            <a:r>
              <a:rPr lang="en-US" sz="5400" b="1" dirty="0">
                <a:solidFill>
                  <a:srgbClr val="4ABC5C"/>
                </a:solidFill>
                <a:latin typeface="Futura Md BT" panose="020B0602020204020303" charset="0"/>
                <a:cs typeface="Futura Md BT" panose="020B0602020204020303" charset="0"/>
              </a:rPr>
              <a:t>Case Study</a:t>
            </a:r>
          </a:p>
        </p:txBody>
      </p:sp>
      <p:pic>
        <p:nvPicPr>
          <p:cNvPr id="4" name="Picture 3" descr="A person sitting on a bed&#10;&#10;Description automatically generated with low confidence">
            <a:extLst>
              <a:ext uri="{FF2B5EF4-FFF2-40B4-BE49-F238E27FC236}">
                <a16:creationId xmlns:a16="http://schemas.microsoft.com/office/drawing/2014/main" id="{8FC5720D-DD2D-AB4A-BBEF-0AC1AD645A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8808" y="1326012"/>
            <a:ext cx="3513677" cy="5020813"/>
          </a:xfrm>
          <a:prstGeom prst="rect">
            <a:avLst/>
          </a:prstGeom>
        </p:spPr>
      </p:pic>
    </p:spTree>
    <p:extLst>
      <p:ext uri="{BB962C8B-B14F-4D97-AF65-F5344CB8AC3E}">
        <p14:creationId xmlns:p14="http://schemas.microsoft.com/office/powerpoint/2010/main" val="1092020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9AF670-EC2B-B54F-B6C6-A8C6E7A36B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9286" y="376051"/>
            <a:ext cx="7593344" cy="5701099"/>
          </a:xfrm>
          <a:prstGeom prst="rect">
            <a:avLst/>
          </a:prstGeom>
        </p:spPr>
      </p:pic>
      <p:sp>
        <p:nvSpPr>
          <p:cNvPr id="6" name="Rectangle 5">
            <a:extLst>
              <a:ext uri="{FF2B5EF4-FFF2-40B4-BE49-F238E27FC236}">
                <a16:creationId xmlns:a16="http://schemas.microsoft.com/office/drawing/2014/main" id="{E612D53A-A755-8748-ADCF-1AC84A0C162D}"/>
              </a:ext>
            </a:extLst>
          </p:cNvPr>
          <p:cNvSpPr/>
          <p:nvPr/>
        </p:nvSpPr>
        <p:spPr>
          <a:xfrm>
            <a:off x="4441371" y="5453744"/>
            <a:ext cx="2024743" cy="538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Tree>
    <p:extLst>
      <p:ext uri="{BB962C8B-B14F-4D97-AF65-F5344CB8AC3E}">
        <p14:creationId xmlns:p14="http://schemas.microsoft.com/office/powerpoint/2010/main" val="428577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A899DF24-2F75-DA40-B052-BC87D3B5B85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47284" y="1004725"/>
            <a:ext cx="4745640" cy="4693946"/>
          </a:xfrm>
        </p:spPr>
      </p:pic>
      <p:sp>
        <p:nvSpPr>
          <p:cNvPr id="6" name="Text Box 3">
            <a:extLst>
              <a:ext uri="{FF2B5EF4-FFF2-40B4-BE49-F238E27FC236}">
                <a16:creationId xmlns:a16="http://schemas.microsoft.com/office/drawing/2014/main" id="{5EFCF4BB-E025-5A4B-A95C-56F7C431C542}"/>
              </a:ext>
            </a:extLst>
          </p:cNvPr>
          <p:cNvSpPr txBox="1"/>
          <p:nvPr/>
        </p:nvSpPr>
        <p:spPr>
          <a:xfrm>
            <a:off x="5453742" y="1004725"/>
            <a:ext cx="5878768" cy="5093702"/>
          </a:xfrm>
          <a:prstGeom prst="rect">
            <a:avLst/>
          </a:prstGeom>
          <a:noFill/>
        </p:spPr>
        <p:txBody>
          <a:bodyPr wrap="square" rtlCol="0">
            <a:spAutoFit/>
          </a:bodyPr>
          <a:lstStyle/>
          <a:p>
            <a:pPr marL="457200" indent="-457200" algn="just">
              <a:buFont typeface="Arial" panose="020B0604020202020204" pitchFamily="34" charset="0"/>
              <a:buChar char="•"/>
            </a:pPr>
            <a:r>
              <a:rPr lang="en-US" sz="2500" dirty="0"/>
              <a:t>The study aimed to understand the leading causes of maternal death and inform advocacy efforts at the national, state and local levels and ensure accountability and use lessons learnt to drive improvements in maternal health care</a:t>
            </a:r>
            <a:endParaRPr lang="en-NG" sz="2500" dirty="0"/>
          </a:p>
          <a:p>
            <a:pPr algn="just"/>
            <a:endParaRPr lang="en-US" sz="2500" dirty="0"/>
          </a:p>
          <a:p>
            <a:pPr marL="457200" indent="-457200" algn="just">
              <a:buFont typeface="Arial" panose="020B0604020202020204" pitchFamily="34" charset="0"/>
              <a:buChar char="•"/>
            </a:pPr>
            <a:r>
              <a:rPr lang="en-US" sz="2500" dirty="0"/>
              <a:t>Understand the health literacy and beliefs around pregnancies and how they affect health-seeking </a:t>
            </a:r>
            <a:r>
              <a:rPr lang="en-US" sz="2500" dirty="0" err="1"/>
              <a:t>behaviours</a:t>
            </a:r>
            <a:r>
              <a:rPr lang="en-US" sz="2500" dirty="0"/>
              <a:t> around pregnancy and maternal death</a:t>
            </a:r>
            <a:endParaRPr lang="en-NG" sz="2500" dirty="0"/>
          </a:p>
          <a:p>
            <a:pPr marL="457200" indent="-457200" algn="just">
              <a:buFont typeface="Arial" panose="020B0604020202020204" pitchFamily="34" charset="0"/>
              <a:buChar char="•"/>
            </a:pPr>
            <a:endParaRPr lang="en-NG" sz="2500" dirty="0"/>
          </a:p>
        </p:txBody>
      </p:sp>
      <p:sp>
        <p:nvSpPr>
          <p:cNvPr id="7" name="Text Box 3">
            <a:extLst>
              <a:ext uri="{FF2B5EF4-FFF2-40B4-BE49-F238E27FC236}">
                <a16:creationId xmlns:a16="http://schemas.microsoft.com/office/drawing/2014/main" id="{D2CE1C00-B565-DF41-9ACC-3C63C3239764}"/>
              </a:ext>
            </a:extLst>
          </p:cNvPr>
          <p:cNvSpPr txBox="1"/>
          <p:nvPr/>
        </p:nvSpPr>
        <p:spPr>
          <a:xfrm>
            <a:off x="381966" y="323633"/>
            <a:ext cx="11097020" cy="523220"/>
          </a:xfrm>
          <a:prstGeom prst="rect">
            <a:avLst/>
          </a:prstGeom>
          <a:noFill/>
        </p:spPr>
        <p:txBody>
          <a:bodyPr wrap="square" rtlCol="0">
            <a:spAutoFit/>
          </a:bodyPr>
          <a:lstStyle/>
          <a:p>
            <a:r>
              <a:rPr lang="en-GB" sz="2800" b="1" dirty="0">
                <a:solidFill>
                  <a:srgbClr val="4ABC5C"/>
                </a:solidFill>
              </a:rPr>
              <a:t>COMMUNITY INFORMED MATERNAL DEATH REVIEW</a:t>
            </a:r>
          </a:p>
        </p:txBody>
      </p:sp>
    </p:spTree>
    <p:extLst>
      <p:ext uri="{BB962C8B-B14F-4D97-AF65-F5344CB8AC3E}">
        <p14:creationId xmlns:p14="http://schemas.microsoft.com/office/powerpoint/2010/main" val="51019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5EFCF4BB-E025-5A4B-A95C-56F7C431C542}"/>
              </a:ext>
            </a:extLst>
          </p:cNvPr>
          <p:cNvSpPr txBox="1"/>
          <p:nvPr/>
        </p:nvSpPr>
        <p:spPr>
          <a:xfrm>
            <a:off x="5453742" y="408212"/>
            <a:ext cx="6258833" cy="6740307"/>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Local cultural beliefs play a significant role in the health-seeking behaviors of younger women, impeding ability to seek facility-based births</a:t>
            </a:r>
            <a:endParaRPr lang="en-NG" sz="2400" dirty="0"/>
          </a:p>
          <a:p>
            <a:pPr marL="285750" indent="-285750">
              <a:buFont typeface="Arial" panose="020B0604020202020204" pitchFamily="34" charset="0"/>
              <a:buChar char="•"/>
            </a:pPr>
            <a:r>
              <a:rPr lang="en-US" sz="2400" dirty="0"/>
              <a:t>High level of trust between Traditional Birth Attendants and expectant mothers due to the poor interaction of women with the formal healthcare system.</a:t>
            </a:r>
            <a:endParaRPr lang="en-NG" sz="2400" dirty="0"/>
          </a:p>
          <a:p>
            <a:pPr marL="285750" indent="-285750">
              <a:buFont typeface="Arial" panose="020B0604020202020204" pitchFamily="34" charset="0"/>
              <a:buChar char="•"/>
            </a:pPr>
            <a:r>
              <a:rPr lang="en-US" sz="2400" dirty="0"/>
              <a:t>Influence of husbands making healthcare decisions on behalf of their wives, disempowering women to act</a:t>
            </a:r>
            <a:endParaRPr lang="en-NG" sz="2400" dirty="0"/>
          </a:p>
          <a:p>
            <a:pPr marL="285750" indent="-285750">
              <a:buFont typeface="Arial" panose="020B0604020202020204" pitchFamily="34" charset="0"/>
              <a:buChar char="•"/>
            </a:pPr>
            <a:r>
              <a:rPr lang="en-US" sz="2400" dirty="0"/>
              <a:t>During pregnancy, women are faced with high levels of anxiety and no support mechanisms</a:t>
            </a:r>
            <a:endParaRPr lang="en-NG" sz="2400" dirty="0"/>
          </a:p>
          <a:p>
            <a:pPr marL="285750" indent="-285750">
              <a:buFont typeface="Arial" panose="020B0604020202020204" pitchFamily="34" charset="0"/>
              <a:buChar char="•"/>
            </a:pPr>
            <a:r>
              <a:rPr lang="en-US" sz="2400" dirty="0"/>
              <a:t>Women lack information on the causes of maternal death and how it can be prevented</a:t>
            </a:r>
            <a:endParaRPr lang="en-NG" sz="2400" dirty="0"/>
          </a:p>
          <a:p>
            <a:pPr marL="342900" indent="-342900" algn="just">
              <a:buFont typeface="Arial" panose="020B0604020202020204" pitchFamily="34" charset="0"/>
              <a:buChar char="•"/>
            </a:pPr>
            <a:endParaRPr lang="en-NG" sz="2400" dirty="0"/>
          </a:p>
          <a:p>
            <a:pPr marL="457200" indent="-457200" algn="just">
              <a:buFont typeface="Arial" panose="020B0604020202020204" pitchFamily="34" charset="0"/>
              <a:buChar char="•"/>
            </a:pPr>
            <a:endParaRPr lang="en-NG" sz="2400" dirty="0"/>
          </a:p>
          <a:p>
            <a:pPr marL="457200" indent="-457200" algn="just">
              <a:buFont typeface="Arial" panose="020B0604020202020204" pitchFamily="34" charset="0"/>
              <a:buChar char="•"/>
            </a:pPr>
            <a:endParaRPr lang="en-NG" sz="2400" dirty="0"/>
          </a:p>
        </p:txBody>
      </p:sp>
      <p:sp>
        <p:nvSpPr>
          <p:cNvPr id="7" name="Text Box 3">
            <a:extLst>
              <a:ext uri="{FF2B5EF4-FFF2-40B4-BE49-F238E27FC236}">
                <a16:creationId xmlns:a16="http://schemas.microsoft.com/office/drawing/2014/main" id="{D2CE1C00-B565-DF41-9ACC-3C63C3239764}"/>
              </a:ext>
            </a:extLst>
          </p:cNvPr>
          <p:cNvSpPr txBox="1"/>
          <p:nvPr/>
        </p:nvSpPr>
        <p:spPr>
          <a:xfrm>
            <a:off x="381966" y="323633"/>
            <a:ext cx="11097020" cy="523220"/>
          </a:xfrm>
          <a:prstGeom prst="rect">
            <a:avLst/>
          </a:prstGeom>
          <a:noFill/>
        </p:spPr>
        <p:txBody>
          <a:bodyPr wrap="square" rtlCol="0">
            <a:spAutoFit/>
          </a:bodyPr>
          <a:lstStyle/>
          <a:p>
            <a:r>
              <a:rPr lang="en-GB" sz="2800" b="1" dirty="0">
                <a:solidFill>
                  <a:srgbClr val="4ABC5C"/>
                </a:solidFill>
              </a:rPr>
              <a:t>KEY FINDINGS</a:t>
            </a:r>
          </a:p>
        </p:txBody>
      </p:sp>
      <p:pic>
        <p:nvPicPr>
          <p:cNvPr id="3" name="Picture 2">
            <a:extLst>
              <a:ext uri="{FF2B5EF4-FFF2-40B4-BE49-F238E27FC236}">
                <a16:creationId xmlns:a16="http://schemas.microsoft.com/office/drawing/2014/main" id="{EB3CF001-4E08-6844-B0BC-16B8F62908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472" y="996043"/>
            <a:ext cx="5071657" cy="4652180"/>
          </a:xfrm>
          <a:prstGeom prst="rect">
            <a:avLst/>
          </a:prstGeom>
        </p:spPr>
      </p:pic>
    </p:spTree>
    <p:extLst>
      <p:ext uri="{BB962C8B-B14F-4D97-AF65-F5344CB8AC3E}">
        <p14:creationId xmlns:p14="http://schemas.microsoft.com/office/powerpoint/2010/main" val="101203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5EFCF4BB-E025-5A4B-A95C-56F7C431C542}"/>
              </a:ext>
            </a:extLst>
          </p:cNvPr>
          <p:cNvSpPr txBox="1"/>
          <p:nvPr/>
        </p:nvSpPr>
        <p:spPr>
          <a:xfrm>
            <a:off x="5453741" y="367916"/>
            <a:ext cx="6258833" cy="6463308"/>
          </a:xfrm>
          <a:prstGeom prst="rect">
            <a:avLst/>
          </a:prstGeom>
          <a:noFill/>
        </p:spPr>
        <p:txBody>
          <a:bodyPr wrap="square" rtlCol="0">
            <a:spAutoFit/>
          </a:bodyPr>
          <a:lstStyle/>
          <a:p>
            <a:pPr marL="285750" indent="-285750" algn="just">
              <a:buFont typeface="Arial" panose="020B0604020202020204" pitchFamily="34" charset="0"/>
              <a:buChar char="•"/>
            </a:pPr>
            <a:r>
              <a:rPr lang="en-US" sz="2300" dirty="0"/>
              <a:t>Multi-stakeholder approach involving the federal, state and local governments, and traditional and community leaders to facilitate effective community Maternal and Perinatal Death Surveillance and response (MPDSR)</a:t>
            </a:r>
          </a:p>
          <a:p>
            <a:pPr marL="285750" indent="-285750" algn="just">
              <a:buFont typeface="Arial" panose="020B0604020202020204" pitchFamily="34" charset="0"/>
              <a:buChar char="•"/>
            </a:pPr>
            <a:endParaRPr lang="en-NG" sz="2300" dirty="0"/>
          </a:p>
          <a:p>
            <a:pPr marL="285750" indent="-285750" algn="just">
              <a:buFont typeface="Arial" panose="020B0604020202020204" pitchFamily="34" charset="0"/>
              <a:buChar char="•"/>
            </a:pPr>
            <a:r>
              <a:rPr lang="en-US" sz="2300" dirty="0"/>
              <a:t>Traditional birth assistants must be better equipped and trained to identify dangers in pregnancy, referring women to health facilities</a:t>
            </a:r>
          </a:p>
          <a:p>
            <a:pPr marL="285750" indent="-285750" algn="just">
              <a:buFont typeface="Arial" panose="020B0604020202020204" pitchFamily="34" charset="0"/>
              <a:buChar char="•"/>
            </a:pPr>
            <a:endParaRPr lang="en-NG" sz="2300" dirty="0"/>
          </a:p>
          <a:p>
            <a:pPr marL="285750" indent="-285750" algn="just">
              <a:buFont typeface="Arial" panose="020B0604020202020204" pitchFamily="34" charset="0"/>
              <a:buChar char="•"/>
            </a:pPr>
            <a:r>
              <a:rPr lang="en-US" sz="2300" dirty="0"/>
              <a:t>Better availability and access to quality Primary Healthcare </a:t>
            </a:r>
            <a:r>
              <a:rPr lang="en-US" sz="2300" dirty="0" err="1"/>
              <a:t>Centres</a:t>
            </a:r>
            <a:r>
              <a:rPr lang="en-US" sz="2300" dirty="0"/>
              <a:t> in local communities </a:t>
            </a:r>
          </a:p>
          <a:p>
            <a:pPr marL="285750" indent="-285750" algn="just">
              <a:buFont typeface="Arial" panose="020B0604020202020204" pitchFamily="34" charset="0"/>
              <a:buChar char="•"/>
            </a:pPr>
            <a:endParaRPr lang="en-NG" sz="2300" dirty="0"/>
          </a:p>
          <a:p>
            <a:pPr marL="285750" indent="-285750" algn="just">
              <a:buFont typeface="Arial" panose="020B0604020202020204" pitchFamily="34" charset="0"/>
              <a:buChar char="•"/>
            </a:pPr>
            <a:r>
              <a:rPr lang="en-US" sz="2300" dirty="0"/>
              <a:t>Health education must take place at the community level with the involvement of multiple stakeholders</a:t>
            </a:r>
            <a:endParaRPr lang="en-NG" sz="2300" dirty="0"/>
          </a:p>
          <a:p>
            <a:pPr marL="457200" indent="-457200" algn="just">
              <a:buFont typeface="Arial" panose="020B0604020202020204" pitchFamily="34" charset="0"/>
              <a:buChar char="•"/>
            </a:pPr>
            <a:endParaRPr lang="en-NG" sz="2300" dirty="0"/>
          </a:p>
          <a:p>
            <a:pPr marL="457200" indent="-457200" algn="just">
              <a:buFont typeface="Arial" panose="020B0604020202020204" pitchFamily="34" charset="0"/>
              <a:buChar char="•"/>
            </a:pPr>
            <a:endParaRPr lang="en-NG" sz="2300" dirty="0"/>
          </a:p>
        </p:txBody>
      </p:sp>
      <p:sp>
        <p:nvSpPr>
          <p:cNvPr id="7" name="Text Box 3">
            <a:extLst>
              <a:ext uri="{FF2B5EF4-FFF2-40B4-BE49-F238E27FC236}">
                <a16:creationId xmlns:a16="http://schemas.microsoft.com/office/drawing/2014/main" id="{D2CE1C00-B565-DF41-9ACC-3C63C3239764}"/>
              </a:ext>
            </a:extLst>
          </p:cNvPr>
          <p:cNvSpPr txBox="1"/>
          <p:nvPr/>
        </p:nvSpPr>
        <p:spPr>
          <a:xfrm>
            <a:off x="381966" y="323633"/>
            <a:ext cx="11097020" cy="523220"/>
          </a:xfrm>
          <a:prstGeom prst="rect">
            <a:avLst/>
          </a:prstGeom>
          <a:noFill/>
        </p:spPr>
        <p:txBody>
          <a:bodyPr wrap="square" rtlCol="0">
            <a:spAutoFit/>
          </a:bodyPr>
          <a:lstStyle/>
          <a:p>
            <a:r>
              <a:rPr lang="en-GB" sz="2800" b="1" dirty="0">
                <a:solidFill>
                  <a:srgbClr val="4ABC5C"/>
                </a:solidFill>
              </a:rPr>
              <a:t>KEY RECOMMENDATIONS</a:t>
            </a:r>
          </a:p>
        </p:txBody>
      </p:sp>
      <p:pic>
        <p:nvPicPr>
          <p:cNvPr id="8" name="Picture 7">
            <a:extLst>
              <a:ext uri="{FF2B5EF4-FFF2-40B4-BE49-F238E27FC236}">
                <a16:creationId xmlns:a16="http://schemas.microsoft.com/office/drawing/2014/main" id="{F286A5BB-4C2C-264C-BB14-4D7715B639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662" y="1257299"/>
            <a:ext cx="5075604" cy="3988707"/>
          </a:xfrm>
          <a:prstGeom prst="rect">
            <a:avLst/>
          </a:prstGeom>
        </p:spPr>
      </p:pic>
    </p:spTree>
    <p:extLst>
      <p:ext uri="{BB962C8B-B14F-4D97-AF65-F5344CB8AC3E}">
        <p14:creationId xmlns:p14="http://schemas.microsoft.com/office/powerpoint/2010/main" val="216395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sset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2625" y="511175"/>
            <a:ext cx="1546860" cy="631825"/>
          </a:xfrm>
          <a:prstGeom prst="rect">
            <a:avLst/>
          </a:prstGeom>
        </p:spPr>
      </p:pic>
      <p:sp>
        <p:nvSpPr>
          <p:cNvPr id="6" name="Text Box 14">
            <a:extLst>
              <a:ext uri="{FF2B5EF4-FFF2-40B4-BE49-F238E27FC236}">
                <a16:creationId xmlns:a16="http://schemas.microsoft.com/office/drawing/2014/main" id="{FB222AD8-E2F2-7D49-96F1-D98636B056E7}"/>
              </a:ext>
            </a:extLst>
          </p:cNvPr>
          <p:cNvSpPr txBox="1"/>
          <p:nvPr/>
        </p:nvSpPr>
        <p:spPr>
          <a:xfrm>
            <a:off x="5597665" y="2299655"/>
            <a:ext cx="6326935" cy="1754326"/>
          </a:xfrm>
          <a:prstGeom prst="rect">
            <a:avLst/>
          </a:prstGeom>
          <a:noFill/>
        </p:spPr>
        <p:txBody>
          <a:bodyPr wrap="square" rtlCol="0">
            <a:spAutoFit/>
          </a:bodyPr>
          <a:lstStyle/>
          <a:p>
            <a:pPr algn="ctr"/>
            <a:r>
              <a:rPr lang="en-US" sz="5400" b="1" dirty="0">
                <a:solidFill>
                  <a:srgbClr val="4ABC5C"/>
                </a:solidFill>
                <a:latin typeface="Futura Md BT" panose="020B0602020204020303" charset="0"/>
                <a:cs typeface="Futura Md BT" panose="020B0602020204020303" charset="0"/>
              </a:rPr>
              <a:t>Opportunities for Collaboration</a:t>
            </a:r>
          </a:p>
        </p:txBody>
      </p:sp>
      <p:pic>
        <p:nvPicPr>
          <p:cNvPr id="3" name="Picture 2">
            <a:extLst>
              <a:ext uri="{FF2B5EF4-FFF2-40B4-BE49-F238E27FC236}">
                <a16:creationId xmlns:a16="http://schemas.microsoft.com/office/drawing/2014/main" id="{17C9E16B-88BB-9044-9ECC-C9B95B694BD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1219" y="1673759"/>
            <a:ext cx="5556446" cy="3931394"/>
          </a:xfrm>
          <a:prstGeom prst="rect">
            <a:avLst/>
          </a:prstGeom>
        </p:spPr>
      </p:pic>
    </p:spTree>
    <p:extLst>
      <p:ext uri="{BB962C8B-B14F-4D97-AF65-F5344CB8AC3E}">
        <p14:creationId xmlns:p14="http://schemas.microsoft.com/office/powerpoint/2010/main" val="4256450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s 10">
            <a:extLst>
              <a:ext uri="{FF2B5EF4-FFF2-40B4-BE49-F238E27FC236}">
                <a16:creationId xmlns:a16="http://schemas.microsoft.com/office/drawing/2014/main" id="{F56840E2-47C1-474A-BAC3-2C0713709C08}"/>
              </a:ext>
            </a:extLst>
          </p:cNvPr>
          <p:cNvSpPr/>
          <p:nvPr/>
        </p:nvSpPr>
        <p:spPr>
          <a:xfrm flipH="1">
            <a:off x="9248720" y="1593327"/>
            <a:ext cx="2705589" cy="4214718"/>
          </a:xfrm>
          <a:prstGeom prst="rect">
            <a:avLst/>
          </a:prstGeom>
          <a:gradFill flip="none" rotWithShape="1">
            <a:gsLst>
              <a:gs pos="0">
                <a:srgbClr val="4ABC5C">
                  <a:tint val="66000"/>
                  <a:satMod val="160000"/>
                </a:srgbClr>
              </a:gs>
              <a:gs pos="61000">
                <a:srgbClr val="4ABC5C">
                  <a:tint val="44500"/>
                  <a:satMod val="160000"/>
                  <a:lumMod val="12000"/>
                  <a:lumOff val="88000"/>
                </a:srgbClr>
              </a:gs>
              <a:gs pos="100000">
                <a:srgbClr val="4ABC5C">
                  <a:tint val="23500"/>
                  <a:satMod val="160000"/>
                </a:srgb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s 12">
            <a:extLst>
              <a:ext uri="{FF2B5EF4-FFF2-40B4-BE49-F238E27FC236}">
                <a16:creationId xmlns:a16="http://schemas.microsoft.com/office/drawing/2014/main" id="{0A3DB068-6D95-498A-B3B6-14F18C3AF43A}"/>
              </a:ext>
            </a:extLst>
          </p:cNvPr>
          <p:cNvSpPr/>
          <p:nvPr/>
        </p:nvSpPr>
        <p:spPr>
          <a:xfrm flipH="1">
            <a:off x="76834" y="489267"/>
            <a:ext cx="12115165" cy="264160"/>
          </a:xfrm>
          <a:prstGeom prst="rect">
            <a:avLst/>
          </a:prstGeom>
          <a:solidFill>
            <a:srgbClr val="4AB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5">
            <a:extLst>
              <a:ext uri="{FF2B5EF4-FFF2-40B4-BE49-F238E27FC236}">
                <a16:creationId xmlns:a16="http://schemas.microsoft.com/office/drawing/2014/main" id="{6CDE6064-D9EA-4EEE-9D6A-CC4B69D45019}"/>
              </a:ext>
            </a:extLst>
          </p:cNvPr>
          <p:cNvSpPr/>
          <p:nvPr/>
        </p:nvSpPr>
        <p:spPr>
          <a:xfrm>
            <a:off x="510720" y="243570"/>
            <a:ext cx="7993253" cy="1433224"/>
          </a:xfrm>
          <a:prstGeom prst="rect">
            <a:avLst/>
          </a:prstGeom>
          <a:solidFill>
            <a:srgbClr val="97C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 Box 14">
            <a:extLst>
              <a:ext uri="{FF2B5EF4-FFF2-40B4-BE49-F238E27FC236}">
                <a16:creationId xmlns:a16="http://schemas.microsoft.com/office/drawing/2014/main" id="{7D5EC88A-801A-4CBA-8C18-ECE2253CEFA6}"/>
              </a:ext>
            </a:extLst>
          </p:cNvPr>
          <p:cNvSpPr txBox="1"/>
          <p:nvPr/>
        </p:nvSpPr>
        <p:spPr>
          <a:xfrm>
            <a:off x="640812" y="341788"/>
            <a:ext cx="8066268" cy="1169551"/>
          </a:xfrm>
          <a:prstGeom prst="rect">
            <a:avLst/>
          </a:prstGeom>
          <a:noFill/>
        </p:spPr>
        <p:txBody>
          <a:bodyPr wrap="square" rtlCol="0">
            <a:spAutoFit/>
          </a:bodyPr>
          <a:lstStyle/>
          <a:p>
            <a:r>
              <a:rPr lang="en-US" sz="3500" b="1" dirty="0">
                <a:solidFill>
                  <a:schemeClr val="bg1"/>
                </a:solidFill>
                <a:latin typeface="Futura Md BT" panose="020B0602020204020303" charset="0"/>
                <a:cs typeface="Futura Md BT" panose="020B0602020204020303" charset="0"/>
              </a:rPr>
              <a:t>Nigeria Health Watch’s</a:t>
            </a:r>
          </a:p>
          <a:p>
            <a:r>
              <a:rPr lang="en-US" sz="3500" b="1" dirty="0">
                <a:solidFill>
                  <a:schemeClr val="bg1"/>
                </a:solidFill>
                <a:latin typeface="Futura Md BT" panose="020B0602020204020303" charset="0"/>
                <a:cs typeface="Futura Md BT" panose="020B0602020204020303" charset="0"/>
              </a:rPr>
              <a:t>Expansive and Unique Audience</a:t>
            </a:r>
          </a:p>
        </p:txBody>
      </p:sp>
      <p:sp>
        <p:nvSpPr>
          <p:cNvPr id="27" name="Text Box 3">
            <a:extLst>
              <a:ext uri="{FF2B5EF4-FFF2-40B4-BE49-F238E27FC236}">
                <a16:creationId xmlns:a16="http://schemas.microsoft.com/office/drawing/2014/main" id="{152E46A8-C6DB-8A4A-B1E8-557BFF2E3E32}"/>
              </a:ext>
            </a:extLst>
          </p:cNvPr>
          <p:cNvSpPr txBox="1"/>
          <p:nvPr/>
        </p:nvSpPr>
        <p:spPr>
          <a:xfrm>
            <a:off x="409274" y="1244059"/>
            <a:ext cx="8635724" cy="6324808"/>
          </a:xfrm>
          <a:prstGeom prst="rect">
            <a:avLst/>
          </a:prstGeom>
          <a:noFill/>
        </p:spPr>
        <p:txBody>
          <a:bodyPr wrap="square" rtlCol="0">
            <a:spAutoFit/>
          </a:bodyPr>
          <a:lstStyle/>
          <a:p>
            <a:endParaRPr lang="en-GB" sz="2700" dirty="0"/>
          </a:p>
          <a:p>
            <a:pPr marL="457200" indent="-457200" algn="just">
              <a:buFont typeface="Arial" panose="020B0604020202020204" pitchFamily="34" charset="0"/>
              <a:buChar char="•"/>
            </a:pPr>
            <a:r>
              <a:rPr lang="en-GB" sz="2700" dirty="0"/>
              <a:t>Collaborate with state health leadership to share and amplify the work that you are doing</a:t>
            </a:r>
          </a:p>
          <a:p>
            <a:pPr marL="457200" indent="-457200" algn="just">
              <a:buFont typeface="Arial" panose="020B0604020202020204" pitchFamily="34" charset="0"/>
              <a:buChar char="•"/>
            </a:pPr>
            <a:endParaRPr lang="en-GB" sz="2700" dirty="0"/>
          </a:p>
          <a:p>
            <a:pPr marL="457200" indent="-457200" algn="just">
              <a:buFont typeface="Arial" panose="020B0604020202020204" pitchFamily="34" charset="0"/>
              <a:buChar char="•"/>
            </a:pPr>
            <a:r>
              <a:rPr lang="en-GB" sz="2700" dirty="0"/>
              <a:t>Nigeria Health Watch’s editorial expertise - write articles highlighting stories of interventions and solutions that have led to positive change at the state level</a:t>
            </a:r>
          </a:p>
          <a:p>
            <a:pPr marL="457200" indent="-457200">
              <a:buFont typeface="Arial" panose="020B0604020202020204" pitchFamily="34" charset="0"/>
              <a:buChar char="•"/>
            </a:pPr>
            <a:endParaRPr lang="en-GB" sz="2700" dirty="0"/>
          </a:p>
          <a:p>
            <a:pPr marL="457200" indent="-457200">
              <a:buFont typeface="Arial" panose="020B0604020202020204" pitchFamily="34" charset="0"/>
              <a:buChar char="•"/>
            </a:pPr>
            <a:r>
              <a:rPr lang="en-GB" sz="2700" dirty="0"/>
              <a:t>Harnessing our HCF/NHW convening power to support you in organising events and forums to share outputs from community interventions</a:t>
            </a:r>
          </a:p>
          <a:p>
            <a:pPr marL="457200" indent="-457200">
              <a:buFont typeface="Arial" panose="020B0604020202020204" pitchFamily="34" charset="0"/>
              <a:buChar char="•"/>
            </a:pPr>
            <a:endParaRPr lang="en-GB" sz="2700" dirty="0"/>
          </a:p>
          <a:p>
            <a:pPr marL="457200" indent="-457200">
              <a:buFont typeface="Arial" panose="020B0604020202020204" pitchFamily="34" charset="0"/>
              <a:buChar char="•"/>
            </a:pPr>
            <a:endParaRPr lang="en-GB" sz="2700" dirty="0"/>
          </a:p>
          <a:p>
            <a:pPr marL="457200" indent="-457200">
              <a:buFont typeface="Arial" panose="020B0604020202020204" pitchFamily="34" charset="0"/>
              <a:buChar char="•"/>
            </a:pPr>
            <a:endParaRPr lang="en-GB" sz="2700" dirty="0"/>
          </a:p>
          <a:p>
            <a:endParaRPr lang="en-GB" sz="2700" dirty="0"/>
          </a:p>
        </p:txBody>
      </p:sp>
      <p:pic>
        <p:nvPicPr>
          <p:cNvPr id="3" name="Picture 2" descr="A person holding a baby&#10;&#10;Description automatically generated with medium confidence">
            <a:extLst>
              <a:ext uri="{FF2B5EF4-FFF2-40B4-BE49-F238E27FC236}">
                <a16:creationId xmlns:a16="http://schemas.microsoft.com/office/drawing/2014/main" id="{3E88B46E-BA1F-A142-AF8E-E534D13836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873415" y="1218951"/>
            <a:ext cx="3247229" cy="4642242"/>
          </a:xfrm>
          <a:prstGeom prst="rect">
            <a:avLst/>
          </a:prstGeom>
        </p:spPr>
      </p:pic>
    </p:spTree>
    <p:extLst>
      <p:ext uri="{BB962C8B-B14F-4D97-AF65-F5344CB8AC3E}">
        <p14:creationId xmlns:p14="http://schemas.microsoft.com/office/powerpoint/2010/main" val="1758862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639854" y="733246"/>
            <a:ext cx="6679058" cy="6555641"/>
          </a:xfrm>
          <a:prstGeom prst="rect">
            <a:avLst/>
          </a:prstGeom>
          <a:noFill/>
        </p:spPr>
        <p:txBody>
          <a:bodyPr wrap="square" rtlCol="0">
            <a:spAutoFit/>
          </a:bodyPr>
          <a:lstStyle/>
          <a:p>
            <a:pPr marL="457200" indent="-457200">
              <a:buFont typeface="Arial" panose="020B0604020202020204" pitchFamily="34" charset="0"/>
              <a:buChar char="•"/>
            </a:pPr>
            <a:endParaRPr lang="en-GB" sz="2800" dirty="0"/>
          </a:p>
          <a:p>
            <a:endParaRPr lang="en-GB" sz="2800" dirty="0"/>
          </a:p>
          <a:p>
            <a:pPr marL="457200" indent="-457200">
              <a:buFont typeface="Arial" panose="020B0604020202020204" pitchFamily="34" charset="0"/>
              <a:buChar char="•"/>
            </a:pPr>
            <a:r>
              <a:rPr lang="en-GB" sz="2800" dirty="0"/>
              <a:t>Align with states’ plan to improve WASH and PHC services</a:t>
            </a:r>
          </a:p>
          <a:p>
            <a:endParaRPr lang="en-GB" sz="2800" dirty="0"/>
          </a:p>
          <a:p>
            <a:pPr marL="457200" indent="-457200">
              <a:buFont typeface="Arial" panose="020B0604020202020204" pitchFamily="34" charset="0"/>
              <a:buChar char="•"/>
            </a:pPr>
            <a:r>
              <a:rPr lang="en-GB" sz="2800" dirty="0"/>
              <a:t>Spur action and community awareness in the area of WASH services in primary healthcare centres</a:t>
            </a:r>
          </a:p>
          <a:p>
            <a:endParaRPr lang="en-GB" sz="2800" dirty="0"/>
          </a:p>
          <a:p>
            <a:pPr marL="457200" indent="-457200">
              <a:buFont typeface="Arial" panose="020B0604020202020204" pitchFamily="34" charset="0"/>
              <a:buChar char="•"/>
            </a:pPr>
            <a:r>
              <a:rPr lang="en-GB" sz="2800" dirty="0"/>
              <a:t>Currently conducting WASH assessment in PHCs in Kaduna State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endParaRPr lang="en-GB" sz="2800" dirty="0"/>
          </a:p>
          <a:p>
            <a:endParaRPr lang="en-GB" sz="2800" dirty="0"/>
          </a:p>
        </p:txBody>
      </p:sp>
      <p:sp>
        <p:nvSpPr>
          <p:cNvPr id="5" name="Rectangles 6">
            <a:extLst>
              <a:ext uri="{FF2B5EF4-FFF2-40B4-BE49-F238E27FC236}">
                <a16:creationId xmlns:a16="http://schemas.microsoft.com/office/drawing/2014/main" id="{28C7AED6-61C9-F746-AC58-D47EBA9DD9C6}"/>
              </a:ext>
            </a:extLst>
          </p:cNvPr>
          <p:cNvSpPr/>
          <p:nvPr/>
        </p:nvSpPr>
        <p:spPr>
          <a:xfrm flipH="1">
            <a:off x="10180992" y="5464436"/>
            <a:ext cx="566420" cy="120015"/>
          </a:xfrm>
          <a:prstGeom prst="rect">
            <a:avLst/>
          </a:prstGeom>
          <a:solidFill>
            <a:srgbClr val="97C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ign, vector graphics&#10;&#10;Description automatically generated">
            <a:extLst>
              <a:ext uri="{FF2B5EF4-FFF2-40B4-BE49-F238E27FC236}">
                <a16:creationId xmlns:a16="http://schemas.microsoft.com/office/drawing/2014/main" id="{BCF62997-6782-864D-9B2E-5076A474F9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3088" y="1526591"/>
            <a:ext cx="3013112" cy="4057860"/>
          </a:xfrm>
          <a:prstGeom prst="rect">
            <a:avLst/>
          </a:prstGeom>
        </p:spPr>
      </p:pic>
      <p:sp>
        <p:nvSpPr>
          <p:cNvPr id="6" name="Text Box 3">
            <a:extLst>
              <a:ext uri="{FF2B5EF4-FFF2-40B4-BE49-F238E27FC236}">
                <a16:creationId xmlns:a16="http://schemas.microsoft.com/office/drawing/2014/main" id="{8EEB57E7-7F51-2745-B9A0-F2B1E5BFC66F}"/>
              </a:ext>
            </a:extLst>
          </p:cNvPr>
          <p:cNvSpPr txBox="1"/>
          <p:nvPr/>
        </p:nvSpPr>
        <p:spPr>
          <a:xfrm>
            <a:off x="381966" y="323633"/>
            <a:ext cx="11097020" cy="523220"/>
          </a:xfrm>
          <a:prstGeom prst="rect">
            <a:avLst/>
          </a:prstGeom>
          <a:noFill/>
        </p:spPr>
        <p:txBody>
          <a:bodyPr wrap="square" rtlCol="0">
            <a:spAutoFit/>
          </a:bodyPr>
          <a:lstStyle/>
          <a:p>
            <a:r>
              <a:rPr lang="en-GB" sz="2800" b="1" dirty="0">
                <a:solidFill>
                  <a:srgbClr val="4ABC5C"/>
                </a:solidFill>
              </a:rPr>
              <a:t>ASSESSMENT OF WATER, SANITATION &amp; HYGIENCE FACILITIES</a:t>
            </a:r>
          </a:p>
        </p:txBody>
      </p:sp>
    </p:spTree>
    <p:extLst>
      <p:ext uri="{BB962C8B-B14F-4D97-AF65-F5344CB8AC3E}">
        <p14:creationId xmlns:p14="http://schemas.microsoft.com/office/powerpoint/2010/main" val="4259531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639854" y="733246"/>
            <a:ext cx="6679058" cy="6555641"/>
          </a:xfrm>
          <a:prstGeom prst="rect">
            <a:avLst/>
          </a:prstGeom>
          <a:noFill/>
        </p:spPr>
        <p:txBody>
          <a:bodyPr wrap="square" rtlCol="0">
            <a:spAutoFit/>
          </a:bodyPr>
          <a:lstStyle/>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Elevate evidence on the impact of poor-quality maternal health medicines on maternal outcomes.</a:t>
            </a:r>
          </a:p>
          <a:p>
            <a:pPr marL="457200" indent="-457200">
              <a:buFont typeface="Arial" panose="020B0604020202020204" pitchFamily="34" charset="0"/>
              <a:buChar char="•"/>
            </a:pPr>
            <a:r>
              <a:rPr lang="en-GB" sz="2800" dirty="0"/>
              <a:t>Improve engagement at state government level to achieve leadership on issues of quality maternal medicines.</a:t>
            </a:r>
          </a:p>
          <a:p>
            <a:pPr marL="457200" indent="-457200">
              <a:buFont typeface="Arial" panose="020B0604020202020204" pitchFamily="34" charset="0"/>
              <a:buChar char="•"/>
            </a:pPr>
            <a:r>
              <a:rPr lang="en-GB" sz="2800" dirty="0"/>
              <a:t>Create and strengthen accountability mechanisms for the procurement and distribution of quality maternal health medicines.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endParaRPr lang="en-GB" sz="2800" dirty="0"/>
          </a:p>
          <a:p>
            <a:endParaRPr lang="en-GB" sz="2800" dirty="0"/>
          </a:p>
        </p:txBody>
      </p:sp>
      <p:sp>
        <p:nvSpPr>
          <p:cNvPr id="5" name="Rectangles 6">
            <a:extLst>
              <a:ext uri="{FF2B5EF4-FFF2-40B4-BE49-F238E27FC236}">
                <a16:creationId xmlns:a16="http://schemas.microsoft.com/office/drawing/2014/main" id="{28C7AED6-61C9-F746-AC58-D47EBA9DD9C6}"/>
              </a:ext>
            </a:extLst>
          </p:cNvPr>
          <p:cNvSpPr/>
          <p:nvPr/>
        </p:nvSpPr>
        <p:spPr>
          <a:xfrm flipH="1">
            <a:off x="10180992" y="5464436"/>
            <a:ext cx="566420" cy="120015"/>
          </a:xfrm>
          <a:prstGeom prst="rect">
            <a:avLst/>
          </a:prstGeom>
          <a:solidFill>
            <a:srgbClr val="97C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3">
            <a:extLst>
              <a:ext uri="{FF2B5EF4-FFF2-40B4-BE49-F238E27FC236}">
                <a16:creationId xmlns:a16="http://schemas.microsoft.com/office/drawing/2014/main" id="{8EEB57E7-7F51-2745-B9A0-F2B1E5BFC66F}"/>
              </a:ext>
            </a:extLst>
          </p:cNvPr>
          <p:cNvSpPr txBox="1"/>
          <p:nvPr/>
        </p:nvSpPr>
        <p:spPr>
          <a:xfrm>
            <a:off x="381966" y="323633"/>
            <a:ext cx="11097020" cy="523220"/>
          </a:xfrm>
          <a:prstGeom prst="rect">
            <a:avLst/>
          </a:prstGeom>
          <a:noFill/>
        </p:spPr>
        <p:txBody>
          <a:bodyPr wrap="square" rtlCol="0">
            <a:spAutoFit/>
          </a:bodyPr>
          <a:lstStyle/>
          <a:p>
            <a:r>
              <a:rPr lang="en-GB" sz="2800" b="1" dirty="0">
                <a:solidFill>
                  <a:srgbClr val="4ABC5C"/>
                </a:solidFill>
              </a:rPr>
              <a:t>QUALITY OF MATERNAL MEDICINES ADVOCACY</a:t>
            </a:r>
          </a:p>
        </p:txBody>
      </p:sp>
      <p:pic>
        <p:nvPicPr>
          <p:cNvPr id="7" name="Picture 6" descr="Diagram&#10;&#10;Description automatically generated">
            <a:extLst>
              <a:ext uri="{FF2B5EF4-FFF2-40B4-BE49-F238E27FC236}">
                <a16:creationId xmlns:a16="http://schemas.microsoft.com/office/drawing/2014/main" id="{16B5FF86-F0FA-476C-8CD8-91DBC8006CD5}"/>
              </a:ext>
            </a:extLst>
          </p:cNvPr>
          <p:cNvPicPr/>
          <p:nvPr/>
        </p:nvPicPr>
        <p:blipFill>
          <a:blip r:embed="rId2">
            <a:extLst>
              <a:ext uri="{28A0092B-C50C-407E-A947-70E740481C1C}">
                <a14:useLocalDpi xmlns:a14="http://schemas.microsoft.com/office/drawing/2010/main" val="0"/>
              </a:ext>
            </a:extLst>
          </a:blip>
          <a:stretch>
            <a:fillRect/>
          </a:stretch>
        </p:blipFill>
        <p:spPr>
          <a:xfrm>
            <a:off x="381966" y="1775577"/>
            <a:ext cx="4257888" cy="3518317"/>
          </a:xfrm>
          <a:prstGeom prst="rect">
            <a:avLst/>
          </a:prstGeom>
        </p:spPr>
      </p:pic>
    </p:spTree>
    <p:extLst>
      <p:ext uri="{BB962C8B-B14F-4D97-AF65-F5344CB8AC3E}">
        <p14:creationId xmlns:p14="http://schemas.microsoft.com/office/powerpoint/2010/main" val="1542171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992504" y="1758085"/>
            <a:ext cx="9564011" cy="390350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800" dirty="0"/>
              <a:t>Nigeria Health Watch is a not-for-profit organisation offering communication and advocacy expertise in the health sector.</a:t>
            </a:r>
          </a:p>
          <a:p>
            <a:pPr marL="457200" indent="-457200">
              <a:lnSpc>
                <a:spcPct val="150000"/>
              </a:lnSpc>
              <a:buFont typeface="Arial" panose="020B0604020202020204" pitchFamily="34" charset="0"/>
              <a:buChar char="•"/>
            </a:pPr>
            <a:endParaRPr lang="en-GB" sz="2800" dirty="0"/>
          </a:p>
          <a:p>
            <a:pPr marL="457200" indent="-457200">
              <a:lnSpc>
                <a:spcPct val="150000"/>
              </a:lnSpc>
              <a:buFont typeface="Arial" panose="020B0604020202020204" pitchFamily="34" charset="0"/>
              <a:buChar char="•"/>
            </a:pPr>
            <a:r>
              <a:rPr lang="en-GB" sz="2800" dirty="0"/>
              <a:t>Our dual strength in health and communication enables us to provide perfect solutions for communication and advocacy for key health issues</a:t>
            </a:r>
            <a:endParaRPr lang="en-US" sz="2800" dirty="0"/>
          </a:p>
        </p:txBody>
      </p:sp>
      <p:sp>
        <p:nvSpPr>
          <p:cNvPr id="10" name="Text Box 14">
            <a:extLst>
              <a:ext uri="{FF2B5EF4-FFF2-40B4-BE49-F238E27FC236}">
                <a16:creationId xmlns:a16="http://schemas.microsoft.com/office/drawing/2014/main" id="{FA887C1C-ACA5-4DD8-B813-3DB45FE1CE34}"/>
              </a:ext>
            </a:extLst>
          </p:cNvPr>
          <p:cNvSpPr txBox="1"/>
          <p:nvPr/>
        </p:nvSpPr>
        <p:spPr>
          <a:xfrm>
            <a:off x="992504" y="705682"/>
            <a:ext cx="8032963" cy="707886"/>
          </a:xfrm>
          <a:prstGeom prst="rect">
            <a:avLst/>
          </a:prstGeom>
          <a:noFill/>
        </p:spPr>
        <p:txBody>
          <a:bodyPr wrap="square" rtlCol="0">
            <a:spAutoFit/>
          </a:bodyPr>
          <a:lstStyle/>
          <a:p>
            <a:r>
              <a:rPr lang="en-GB" sz="4000" b="1" dirty="0">
                <a:solidFill>
                  <a:srgbClr val="4ABC5C"/>
                </a:solidFill>
              </a:rPr>
              <a:t>WHO WE ARE</a:t>
            </a:r>
            <a:endParaRPr lang="en-GB" sz="4400" dirty="0"/>
          </a:p>
        </p:txBody>
      </p:sp>
      <p:sp>
        <p:nvSpPr>
          <p:cNvPr id="11" name="Rectangles 5">
            <a:extLst>
              <a:ext uri="{FF2B5EF4-FFF2-40B4-BE49-F238E27FC236}">
                <a16:creationId xmlns:a16="http://schemas.microsoft.com/office/drawing/2014/main" id="{071BF9FF-6F71-488E-A65D-9F9CC1145D7E}"/>
              </a:ext>
            </a:extLst>
          </p:cNvPr>
          <p:cNvSpPr/>
          <p:nvPr/>
        </p:nvSpPr>
        <p:spPr>
          <a:xfrm>
            <a:off x="992504" y="1487965"/>
            <a:ext cx="7237095" cy="45719"/>
          </a:xfrm>
          <a:prstGeom prst="rect">
            <a:avLst/>
          </a:prstGeom>
          <a:solidFill>
            <a:srgbClr val="4AB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2669174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39C13-629D-6D4D-A078-CC7D31AFB364}"/>
              </a:ext>
            </a:extLst>
          </p:cNvPr>
          <p:cNvSpPr>
            <a:spLocks noGrp="1"/>
          </p:cNvSpPr>
          <p:nvPr>
            <p:ph idx="1"/>
          </p:nvPr>
        </p:nvSpPr>
        <p:spPr>
          <a:xfrm>
            <a:off x="3037113" y="2266496"/>
            <a:ext cx="6117773" cy="1031875"/>
          </a:xfrm>
        </p:spPr>
        <p:txBody>
          <a:bodyPr/>
          <a:lstStyle/>
          <a:p>
            <a:pPr marL="0" indent="0">
              <a:buNone/>
            </a:pPr>
            <a:r>
              <a:rPr lang="en-NG" sz="6600" b="1" dirty="0">
                <a:solidFill>
                  <a:schemeClr val="accent6">
                    <a:lumMod val="75000"/>
                  </a:schemeClr>
                </a:solidFill>
                <a:latin typeface="Lucida Handwriting" panose="03010101010101010101" pitchFamily="66" charset="77"/>
              </a:rPr>
              <a:t>THANK YOU</a:t>
            </a:r>
          </a:p>
        </p:txBody>
      </p:sp>
    </p:spTree>
    <p:extLst>
      <p:ext uri="{BB962C8B-B14F-4D97-AF65-F5344CB8AC3E}">
        <p14:creationId xmlns:p14="http://schemas.microsoft.com/office/powerpoint/2010/main" val="2520182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s 5"/>
          <p:cNvSpPr/>
          <p:nvPr/>
        </p:nvSpPr>
        <p:spPr>
          <a:xfrm>
            <a:off x="0" y="-192741"/>
            <a:ext cx="12514729" cy="7243481"/>
          </a:xfrm>
          <a:prstGeom prst="rect">
            <a:avLst/>
          </a:prstGeom>
          <a:solidFill>
            <a:srgbClr val="4AB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Oval 4"/>
          <p:cNvSpPr/>
          <p:nvPr/>
        </p:nvSpPr>
        <p:spPr>
          <a:xfrm>
            <a:off x="2683921" y="618127"/>
            <a:ext cx="4873849" cy="48738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9" descr="Asset 2"/>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344979" y="2450267"/>
            <a:ext cx="3608122" cy="1473611"/>
          </a:xfrm>
          <a:prstGeom prst="rect">
            <a:avLst/>
          </a:prstGeom>
        </p:spPr>
      </p:pic>
      <p:sp>
        <p:nvSpPr>
          <p:cNvPr id="11" name="Oval 10"/>
          <p:cNvSpPr/>
          <p:nvPr/>
        </p:nvSpPr>
        <p:spPr>
          <a:xfrm>
            <a:off x="6491605" y="4233545"/>
            <a:ext cx="1066165" cy="1066165"/>
          </a:xfrm>
          <a:prstGeom prst="ellipse">
            <a:avLst/>
          </a:prstGeom>
          <a:solidFill>
            <a:srgbClr val="97C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1">
            <a:extLst>
              <a:ext uri="{FF2B5EF4-FFF2-40B4-BE49-F238E27FC236}">
                <a16:creationId xmlns:a16="http://schemas.microsoft.com/office/drawing/2014/main" id="{DF4A3F23-CA2F-40EC-8D69-3AF2DA2F4328}"/>
              </a:ext>
            </a:extLst>
          </p:cNvPr>
          <p:cNvSpPr txBox="1"/>
          <p:nvPr/>
        </p:nvSpPr>
        <p:spPr>
          <a:xfrm>
            <a:off x="1214203" y="5684242"/>
            <a:ext cx="9488774" cy="1015663"/>
          </a:xfrm>
          <a:prstGeom prst="rect">
            <a:avLst/>
          </a:prstGeom>
          <a:noFill/>
        </p:spPr>
        <p:txBody>
          <a:bodyPr wrap="square" rtlCol="0" anchor="t">
            <a:spAutoFit/>
          </a:bodyPr>
          <a:lstStyle/>
          <a:p>
            <a:pPr algn="ctr"/>
            <a:r>
              <a:rPr lang="en-US" sz="3000" b="1" dirty="0">
                <a:solidFill>
                  <a:schemeClr val="bg1"/>
                </a:solidFill>
                <a:sym typeface="+mn-ea"/>
              </a:rPr>
              <a:t>                 </a:t>
            </a:r>
            <a:r>
              <a:rPr lang="en-US" sz="3000" b="1" dirty="0" err="1">
                <a:solidFill>
                  <a:schemeClr val="bg1"/>
                </a:solidFill>
                <a:sym typeface="+mn-ea"/>
              </a:rPr>
              <a:t>www.nigeriahealthwatch.com</a:t>
            </a:r>
            <a:r>
              <a:rPr lang="en-US" sz="3000" b="1" dirty="0">
                <a:solidFill>
                  <a:schemeClr val="bg1"/>
                </a:solidFill>
                <a:sym typeface="+mn-ea"/>
              </a:rPr>
              <a:t>		</a:t>
            </a:r>
          </a:p>
          <a:p>
            <a:pPr algn="ctr"/>
            <a:r>
              <a:rPr lang="en-US" sz="3000" b="1" dirty="0" err="1">
                <a:solidFill>
                  <a:schemeClr val="bg1"/>
                </a:solidFill>
                <a:sym typeface="+mn-ea"/>
              </a:rPr>
              <a:t>info@nigeriahealthwatch.com</a:t>
            </a:r>
            <a:endParaRPr lang="en-US" sz="3000" b="1" dirty="0">
              <a:solidFill>
                <a:schemeClr val="bg1"/>
              </a:solidFill>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 calcmode="lin" valueType="num">
                                      <p:cBhvr>
                                        <p:cTn id="9" dur="3000" fill="hold"/>
                                        <p:tgtEl>
                                          <p:spTgt spid="8"/>
                                        </p:tgtEl>
                                        <p:attrNameLst>
                                          <p:attrName>style.rotation</p:attrName>
                                        </p:attrNameLst>
                                      </p:cBhvr>
                                      <p:tavLst>
                                        <p:tav tm="0">
                                          <p:val>
                                            <p:fltVal val="360"/>
                                          </p:val>
                                        </p:tav>
                                        <p:tav tm="100000">
                                          <p:val>
                                            <p:fltVal val="0"/>
                                          </p:val>
                                        </p:tav>
                                      </p:tavLst>
                                    </p:anim>
                                    <p:animEffect transition="in" filter="fade">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992504" y="1737295"/>
            <a:ext cx="9564011" cy="390350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800" dirty="0"/>
              <a:t>Amplify some of the great work happening in the health sector</a:t>
            </a:r>
          </a:p>
          <a:p>
            <a:pPr marL="457200" indent="-457200">
              <a:lnSpc>
                <a:spcPct val="150000"/>
              </a:lnSpc>
              <a:buFont typeface="Arial" panose="020B0604020202020204" pitchFamily="34" charset="0"/>
              <a:buChar char="•"/>
            </a:pPr>
            <a:r>
              <a:rPr lang="en-GB" sz="2800" dirty="0"/>
              <a:t>Hold decision makers accountable for the implementation of  health policy</a:t>
            </a:r>
          </a:p>
          <a:p>
            <a:pPr marL="457200" indent="-457200">
              <a:lnSpc>
                <a:spcPct val="150000"/>
              </a:lnSpc>
              <a:buFont typeface="Arial" panose="020B0604020202020204" pitchFamily="34" charset="0"/>
              <a:buChar char="•"/>
            </a:pPr>
            <a:r>
              <a:rPr lang="en-GB" sz="2800" dirty="0"/>
              <a:t>Create opportunities for positive ideas and action</a:t>
            </a:r>
          </a:p>
          <a:p>
            <a:pPr marL="457200" indent="-457200">
              <a:lnSpc>
                <a:spcPct val="150000"/>
              </a:lnSpc>
              <a:buFont typeface="Arial" panose="020B0604020202020204" pitchFamily="34" charset="0"/>
              <a:buChar char="•"/>
            </a:pPr>
            <a:r>
              <a:rPr lang="en-GB" sz="2800" dirty="0"/>
              <a:t>Advocate for better health and access to healthcare in Nigeria </a:t>
            </a:r>
            <a:endParaRPr lang="en-US" sz="2800" dirty="0"/>
          </a:p>
        </p:txBody>
      </p:sp>
      <p:sp>
        <p:nvSpPr>
          <p:cNvPr id="10" name="Text Box 14">
            <a:extLst>
              <a:ext uri="{FF2B5EF4-FFF2-40B4-BE49-F238E27FC236}">
                <a16:creationId xmlns:a16="http://schemas.microsoft.com/office/drawing/2014/main" id="{FA887C1C-ACA5-4DD8-B813-3DB45FE1CE34}"/>
              </a:ext>
            </a:extLst>
          </p:cNvPr>
          <p:cNvSpPr txBox="1"/>
          <p:nvPr/>
        </p:nvSpPr>
        <p:spPr>
          <a:xfrm>
            <a:off x="992504" y="705682"/>
            <a:ext cx="8032963" cy="707886"/>
          </a:xfrm>
          <a:prstGeom prst="rect">
            <a:avLst/>
          </a:prstGeom>
          <a:noFill/>
        </p:spPr>
        <p:txBody>
          <a:bodyPr wrap="square" rtlCol="0">
            <a:spAutoFit/>
          </a:bodyPr>
          <a:lstStyle/>
          <a:p>
            <a:r>
              <a:rPr lang="en-GB" sz="4000" b="1" dirty="0">
                <a:solidFill>
                  <a:srgbClr val="4ABC5C"/>
                </a:solidFill>
              </a:rPr>
              <a:t>WHAT WE DO</a:t>
            </a:r>
            <a:endParaRPr lang="en-GB" sz="4400" dirty="0"/>
          </a:p>
        </p:txBody>
      </p:sp>
      <p:sp>
        <p:nvSpPr>
          <p:cNvPr id="11" name="Rectangles 5">
            <a:extLst>
              <a:ext uri="{FF2B5EF4-FFF2-40B4-BE49-F238E27FC236}">
                <a16:creationId xmlns:a16="http://schemas.microsoft.com/office/drawing/2014/main" id="{071BF9FF-6F71-488E-A65D-9F9CC1145D7E}"/>
              </a:ext>
            </a:extLst>
          </p:cNvPr>
          <p:cNvSpPr/>
          <p:nvPr/>
        </p:nvSpPr>
        <p:spPr>
          <a:xfrm>
            <a:off x="992504" y="1487965"/>
            <a:ext cx="7237095" cy="45719"/>
          </a:xfrm>
          <a:prstGeom prst="rect">
            <a:avLst/>
          </a:prstGeom>
          <a:solidFill>
            <a:srgbClr val="4AB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1701129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sset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2625" y="511175"/>
            <a:ext cx="1546860" cy="631825"/>
          </a:xfrm>
          <a:prstGeom prst="rect">
            <a:avLst/>
          </a:prstGeom>
        </p:spPr>
      </p:pic>
      <p:pic>
        <p:nvPicPr>
          <p:cNvPr id="3" name="Picture 2">
            <a:extLst>
              <a:ext uri="{FF2B5EF4-FFF2-40B4-BE49-F238E27FC236}">
                <a16:creationId xmlns:a16="http://schemas.microsoft.com/office/drawing/2014/main" id="{0ED66A47-E0B7-A843-A89B-97E6D11A993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37067" y="1949519"/>
            <a:ext cx="5544585" cy="3689281"/>
          </a:xfrm>
          <a:prstGeom prst="rect">
            <a:avLst/>
          </a:prstGeom>
        </p:spPr>
      </p:pic>
      <p:pic>
        <p:nvPicPr>
          <p:cNvPr id="5" name="Picture 4">
            <a:extLst>
              <a:ext uri="{FF2B5EF4-FFF2-40B4-BE49-F238E27FC236}">
                <a16:creationId xmlns:a16="http://schemas.microsoft.com/office/drawing/2014/main" id="{43670794-309E-8540-A499-44AC00A3B1F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27305" y="1949518"/>
            <a:ext cx="5427628" cy="3689281"/>
          </a:xfrm>
          <a:prstGeom prst="rect">
            <a:avLst/>
          </a:prstGeom>
        </p:spPr>
      </p:pic>
    </p:spTree>
    <p:extLst>
      <p:ext uri="{BB962C8B-B14F-4D97-AF65-F5344CB8AC3E}">
        <p14:creationId xmlns:p14="http://schemas.microsoft.com/office/powerpoint/2010/main" val="201451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sset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2625" y="511175"/>
            <a:ext cx="1546860" cy="631825"/>
          </a:xfrm>
          <a:prstGeom prst="rect">
            <a:avLst/>
          </a:prstGeom>
        </p:spPr>
      </p:pic>
      <p:pic>
        <p:nvPicPr>
          <p:cNvPr id="3" name="Picture 2">
            <a:extLst>
              <a:ext uri="{FF2B5EF4-FFF2-40B4-BE49-F238E27FC236}">
                <a16:creationId xmlns:a16="http://schemas.microsoft.com/office/drawing/2014/main" id="{0ED66A47-E0B7-A843-A89B-97E6D11A993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41398" y="1949519"/>
            <a:ext cx="5535924" cy="3689281"/>
          </a:xfrm>
          <a:prstGeom prst="rect">
            <a:avLst/>
          </a:prstGeom>
        </p:spPr>
      </p:pic>
      <p:pic>
        <p:nvPicPr>
          <p:cNvPr id="5" name="Picture 4">
            <a:extLst>
              <a:ext uri="{FF2B5EF4-FFF2-40B4-BE49-F238E27FC236}">
                <a16:creationId xmlns:a16="http://schemas.microsoft.com/office/drawing/2014/main" id="{43670794-309E-8540-A499-44AC00A3B1F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27305" y="1984949"/>
            <a:ext cx="5427628" cy="3618418"/>
          </a:xfrm>
          <a:prstGeom prst="rect">
            <a:avLst/>
          </a:prstGeom>
        </p:spPr>
      </p:pic>
    </p:spTree>
    <p:extLst>
      <p:ext uri="{BB962C8B-B14F-4D97-AF65-F5344CB8AC3E}">
        <p14:creationId xmlns:p14="http://schemas.microsoft.com/office/powerpoint/2010/main" val="2073083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sset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2625" y="511175"/>
            <a:ext cx="1546860" cy="631825"/>
          </a:xfrm>
          <a:prstGeom prst="rect">
            <a:avLst/>
          </a:prstGeom>
        </p:spPr>
      </p:pic>
      <p:pic>
        <p:nvPicPr>
          <p:cNvPr id="5" name="Picture 4">
            <a:extLst>
              <a:ext uri="{FF2B5EF4-FFF2-40B4-BE49-F238E27FC236}">
                <a16:creationId xmlns:a16="http://schemas.microsoft.com/office/drawing/2014/main" id="{43670794-309E-8540-A499-44AC00A3B1F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30571" y="1984949"/>
            <a:ext cx="5421095" cy="3618418"/>
          </a:xfrm>
          <a:prstGeom prst="rect">
            <a:avLst/>
          </a:prstGeom>
        </p:spPr>
      </p:pic>
      <p:pic>
        <p:nvPicPr>
          <p:cNvPr id="6" name="Picture 5">
            <a:extLst>
              <a:ext uri="{FF2B5EF4-FFF2-40B4-BE49-F238E27FC236}">
                <a16:creationId xmlns:a16="http://schemas.microsoft.com/office/drawing/2014/main" id="{0C7A8A91-68CD-D945-B03B-5DC27DCE7AF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42399" y="1949519"/>
            <a:ext cx="5533921" cy="3689280"/>
          </a:xfrm>
          <a:prstGeom prst="rect">
            <a:avLst/>
          </a:prstGeom>
        </p:spPr>
      </p:pic>
    </p:spTree>
    <p:extLst>
      <p:ext uri="{BB962C8B-B14F-4D97-AF65-F5344CB8AC3E}">
        <p14:creationId xmlns:p14="http://schemas.microsoft.com/office/powerpoint/2010/main" val="3313307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50145" y="2062618"/>
            <a:ext cx="10962430"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a:t>Editorial – </a:t>
            </a:r>
            <a:r>
              <a:rPr lang="en-GB" sz="3200" i="1" dirty="0"/>
              <a:t>solutions focus and thought leadership articles</a:t>
            </a:r>
          </a:p>
          <a:p>
            <a:pPr marL="457200" indent="-457200">
              <a:buFont typeface="Arial" panose="020B0604020202020204" pitchFamily="34" charset="0"/>
              <a:buChar char="•"/>
            </a:pPr>
            <a:r>
              <a:rPr lang="en-GB" sz="3200" dirty="0"/>
              <a:t>Developing strategic communication plans</a:t>
            </a:r>
          </a:p>
          <a:p>
            <a:pPr marL="457200" indent="-457200">
              <a:buFont typeface="Arial" panose="020B0604020202020204" pitchFamily="34" charset="0"/>
              <a:buChar char="•"/>
            </a:pPr>
            <a:r>
              <a:rPr lang="en-GB" sz="3200" dirty="0"/>
              <a:t>Convening health events – </a:t>
            </a:r>
            <a:r>
              <a:rPr lang="en-GB" sz="3200" i="1" dirty="0"/>
              <a:t>policy dialogues and forums</a:t>
            </a:r>
          </a:p>
          <a:p>
            <a:pPr marL="457200" indent="-457200">
              <a:buFont typeface="Arial" panose="020B0604020202020204" pitchFamily="34" charset="0"/>
              <a:buChar char="•"/>
            </a:pPr>
            <a:r>
              <a:rPr lang="en-GB" sz="3200" dirty="0"/>
              <a:t>Documentation of health interventions</a:t>
            </a:r>
          </a:p>
          <a:p>
            <a:pPr marL="457200" indent="-457200">
              <a:buFont typeface="Arial" panose="020B0604020202020204" pitchFamily="34" charset="0"/>
              <a:buChar char="•"/>
            </a:pPr>
            <a:r>
              <a:rPr lang="en-GB" sz="3200" dirty="0"/>
              <a:t>Assessment of health services</a:t>
            </a:r>
          </a:p>
          <a:p>
            <a:pPr marL="457200" indent="-457200">
              <a:buFont typeface="Arial" panose="020B0604020202020204" pitchFamily="34" charset="0"/>
              <a:buChar char="•"/>
            </a:pPr>
            <a:r>
              <a:rPr lang="en-GB" sz="3200" dirty="0"/>
              <a:t>Advocacy using multiple platforms – </a:t>
            </a:r>
            <a:r>
              <a:rPr lang="en-GB" sz="3200" i="1" dirty="0"/>
              <a:t>social media, print, TV</a:t>
            </a:r>
            <a:endParaRPr lang="en-US" sz="3200" i="1" dirty="0"/>
          </a:p>
          <a:p>
            <a:endParaRPr lang="en-GB" sz="3200" dirty="0"/>
          </a:p>
        </p:txBody>
      </p:sp>
      <p:sp>
        <p:nvSpPr>
          <p:cNvPr id="10" name="Text Box 14">
            <a:extLst>
              <a:ext uri="{FF2B5EF4-FFF2-40B4-BE49-F238E27FC236}">
                <a16:creationId xmlns:a16="http://schemas.microsoft.com/office/drawing/2014/main" id="{FA887C1C-ACA5-4DD8-B813-3DB45FE1CE34}"/>
              </a:ext>
            </a:extLst>
          </p:cNvPr>
          <p:cNvSpPr txBox="1"/>
          <p:nvPr/>
        </p:nvSpPr>
        <p:spPr>
          <a:xfrm>
            <a:off x="992504" y="705682"/>
            <a:ext cx="8032963" cy="707886"/>
          </a:xfrm>
          <a:prstGeom prst="rect">
            <a:avLst/>
          </a:prstGeom>
          <a:noFill/>
        </p:spPr>
        <p:txBody>
          <a:bodyPr wrap="square" rtlCol="0">
            <a:spAutoFit/>
          </a:bodyPr>
          <a:lstStyle/>
          <a:p>
            <a:r>
              <a:rPr lang="en-GB" sz="4000" b="1" dirty="0">
                <a:solidFill>
                  <a:srgbClr val="4ABC5C"/>
                </a:solidFill>
              </a:rPr>
              <a:t>HOW DO WE WORK?</a:t>
            </a:r>
          </a:p>
        </p:txBody>
      </p:sp>
      <p:sp>
        <p:nvSpPr>
          <p:cNvPr id="11" name="Rectangles 5">
            <a:extLst>
              <a:ext uri="{FF2B5EF4-FFF2-40B4-BE49-F238E27FC236}">
                <a16:creationId xmlns:a16="http://schemas.microsoft.com/office/drawing/2014/main" id="{071BF9FF-6F71-488E-A65D-9F9CC1145D7E}"/>
              </a:ext>
            </a:extLst>
          </p:cNvPr>
          <p:cNvSpPr/>
          <p:nvPr/>
        </p:nvSpPr>
        <p:spPr>
          <a:xfrm>
            <a:off x="992504" y="1487965"/>
            <a:ext cx="7237095" cy="45719"/>
          </a:xfrm>
          <a:prstGeom prst="rect">
            <a:avLst/>
          </a:prstGeom>
          <a:solidFill>
            <a:srgbClr val="4AB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2269869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A3E3E2-E19E-1448-9361-86947D0A2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2202814"/>
            <a:ext cx="6865227" cy="3695962"/>
          </a:xfrm>
          <a:prstGeom prst="rect">
            <a:avLst/>
          </a:prstGeom>
        </p:spPr>
      </p:pic>
      <p:pic>
        <p:nvPicPr>
          <p:cNvPr id="10" name="Picture 9" descr="Asset 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625" y="511175"/>
            <a:ext cx="1546860" cy="631825"/>
          </a:xfrm>
          <a:prstGeom prst="rect">
            <a:avLst/>
          </a:prstGeom>
        </p:spPr>
      </p:pic>
      <p:sp>
        <p:nvSpPr>
          <p:cNvPr id="5" name="Text Box 14">
            <a:extLst>
              <a:ext uri="{FF2B5EF4-FFF2-40B4-BE49-F238E27FC236}">
                <a16:creationId xmlns:a16="http://schemas.microsoft.com/office/drawing/2014/main" id="{16F8F42A-5C81-174E-A729-8958E6C5C162}"/>
              </a:ext>
            </a:extLst>
          </p:cNvPr>
          <p:cNvSpPr txBox="1"/>
          <p:nvPr/>
        </p:nvSpPr>
        <p:spPr>
          <a:xfrm>
            <a:off x="7257551" y="2758133"/>
            <a:ext cx="4934449" cy="2585323"/>
          </a:xfrm>
          <a:prstGeom prst="rect">
            <a:avLst/>
          </a:prstGeom>
          <a:noFill/>
        </p:spPr>
        <p:txBody>
          <a:bodyPr wrap="square" rtlCol="0">
            <a:spAutoFit/>
          </a:bodyPr>
          <a:lstStyle/>
          <a:p>
            <a:r>
              <a:rPr lang="en-US" sz="5400" b="1" dirty="0">
                <a:solidFill>
                  <a:srgbClr val="4ABC5C"/>
                </a:solidFill>
                <a:latin typeface="Futura Md BT" panose="020B0602020204020303" charset="0"/>
                <a:cs typeface="Futura Md BT" panose="020B0602020204020303" charset="0"/>
              </a:rPr>
              <a:t>OUR WORK ACROSS STATES</a:t>
            </a:r>
          </a:p>
        </p:txBody>
      </p:sp>
    </p:spTree>
    <p:extLst>
      <p:ext uri="{BB962C8B-B14F-4D97-AF65-F5344CB8AC3E}">
        <p14:creationId xmlns:p14="http://schemas.microsoft.com/office/powerpoint/2010/main" val="3065624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913335" y="1776792"/>
            <a:ext cx="10574062" cy="4724948"/>
          </a:xfrm>
          <a:prstGeom prst="rect">
            <a:avLst/>
          </a:prstGeom>
          <a:noFill/>
        </p:spPr>
        <p:txBody>
          <a:bodyPr wrap="square" rtlCol="0">
            <a:spAutoFit/>
          </a:bodyPr>
          <a:lstStyle/>
          <a:p>
            <a:pPr>
              <a:lnSpc>
                <a:spcPct val="150000"/>
              </a:lnSpc>
            </a:pPr>
            <a:r>
              <a:rPr lang="en-GB" sz="2800" b="1" dirty="0">
                <a:solidFill>
                  <a:srgbClr val="4ABC5C"/>
                </a:solidFill>
              </a:rPr>
              <a:t>OVERARCHING AIM</a:t>
            </a:r>
          </a:p>
          <a:p>
            <a:pPr marL="457200" indent="-457200">
              <a:lnSpc>
                <a:spcPct val="150000"/>
              </a:lnSpc>
              <a:buFont typeface="Arial" panose="020B0604020202020204" pitchFamily="34" charset="0"/>
              <a:buChar char="•"/>
            </a:pPr>
            <a:r>
              <a:rPr lang="en-GB" sz="2800" dirty="0"/>
              <a:t>Improve formulation of health policies.</a:t>
            </a:r>
          </a:p>
          <a:p>
            <a:pPr marL="457200" indent="-457200">
              <a:lnSpc>
                <a:spcPct val="150000"/>
              </a:lnSpc>
              <a:buFont typeface="Arial" panose="020B0604020202020204" pitchFamily="34" charset="0"/>
              <a:buChar char="•"/>
            </a:pPr>
            <a:r>
              <a:rPr lang="en-GB" sz="2800" dirty="0"/>
              <a:t>Advocate for the allocation of more resources to healthcare</a:t>
            </a:r>
          </a:p>
          <a:p>
            <a:pPr marL="457200" indent="-457200">
              <a:lnSpc>
                <a:spcPct val="150000"/>
              </a:lnSpc>
              <a:buFont typeface="Arial" panose="020B0604020202020204" pitchFamily="34" charset="0"/>
              <a:buChar char="•"/>
            </a:pPr>
            <a:r>
              <a:rPr lang="en-GB" sz="2800" dirty="0"/>
              <a:t>Collaborate with health authorities and key stakeholders to conduct health assessments</a:t>
            </a:r>
          </a:p>
          <a:p>
            <a:pPr>
              <a:lnSpc>
                <a:spcPct val="150000"/>
              </a:lnSpc>
            </a:pPr>
            <a:br>
              <a:rPr lang="en-GB" sz="3200" dirty="0"/>
            </a:br>
            <a:endParaRPr lang="en-US" sz="3200" dirty="0"/>
          </a:p>
        </p:txBody>
      </p:sp>
      <p:sp>
        <p:nvSpPr>
          <p:cNvPr id="7" name="Rectangles 6"/>
          <p:cNvSpPr/>
          <p:nvPr/>
        </p:nvSpPr>
        <p:spPr>
          <a:xfrm flipH="1">
            <a:off x="10198922" y="5255297"/>
            <a:ext cx="566420" cy="120015"/>
          </a:xfrm>
          <a:prstGeom prst="rect">
            <a:avLst/>
          </a:prstGeom>
          <a:solidFill>
            <a:srgbClr val="97C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a:extLst>
              <a:ext uri="{FF2B5EF4-FFF2-40B4-BE49-F238E27FC236}">
                <a16:creationId xmlns:a16="http://schemas.microsoft.com/office/drawing/2014/main" id="{FA887C1C-ACA5-4DD8-B813-3DB45FE1CE34}"/>
              </a:ext>
            </a:extLst>
          </p:cNvPr>
          <p:cNvSpPr txBox="1"/>
          <p:nvPr/>
        </p:nvSpPr>
        <p:spPr>
          <a:xfrm>
            <a:off x="992504" y="705682"/>
            <a:ext cx="8032963" cy="707886"/>
          </a:xfrm>
          <a:prstGeom prst="rect">
            <a:avLst/>
          </a:prstGeom>
          <a:noFill/>
        </p:spPr>
        <p:txBody>
          <a:bodyPr wrap="square" rtlCol="0">
            <a:spAutoFit/>
          </a:bodyPr>
          <a:lstStyle/>
          <a:p>
            <a:r>
              <a:rPr lang="en-US" sz="4000" b="1" dirty="0">
                <a:latin typeface="Futura Md BT" panose="020B0602020204020303" charset="0"/>
                <a:cs typeface="Futura Md BT" panose="020B0602020204020303" charset="0"/>
              </a:rPr>
              <a:t>OUR WORK ACROSS STATES</a:t>
            </a:r>
          </a:p>
        </p:txBody>
      </p:sp>
      <p:sp>
        <p:nvSpPr>
          <p:cNvPr id="11" name="Rectangles 5">
            <a:extLst>
              <a:ext uri="{FF2B5EF4-FFF2-40B4-BE49-F238E27FC236}">
                <a16:creationId xmlns:a16="http://schemas.microsoft.com/office/drawing/2014/main" id="{071BF9FF-6F71-488E-A65D-9F9CC1145D7E}"/>
              </a:ext>
            </a:extLst>
          </p:cNvPr>
          <p:cNvSpPr/>
          <p:nvPr/>
        </p:nvSpPr>
        <p:spPr>
          <a:xfrm>
            <a:off x="992504" y="1487965"/>
            <a:ext cx="7237095" cy="45719"/>
          </a:xfrm>
          <a:prstGeom prst="rect">
            <a:avLst/>
          </a:prstGeom>
          <a:solidFill>
            <a:srgbClr val="4AB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737363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642</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Futura Md BT</vt:lpstr>
      <vt:lpstr>Lucida Handwriting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Samuel Alawiye</dc:creator>
  <cp:lastModifiedBy>GS</cp:lastModifiedBy>
  <cp:revision>34</cp:revision>
  <dcterms:created xsi:type="dcterms:W3CDTF">2021-07-15T20:15:00Z</dcterms:created>
  <dcterms:modified xsi:type="dcterms:W3CDTF">2021-09-03T17:32:46Z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1033-11.2.0.10200</vt:lpwstr>
  </property>
</Properties>
</file>