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70" r:id="rId2"/>
    <p:sldId id="257" r:id="rId3"/>
    <p:sldId id="261" r:id="rId4"/>
    <p:sldId id="264" r:id="rId5"/>
    <p:sldId id="281" r:id="rId6"/>
    <p:sldId id="266" r:id="rId7"/>
    <p:sldId id="268" r:id="rId8"/>
    <p:sldId id="273" r:id="rId9"/>
    <p:sldId id="274" r:id="rId10"/>
    <p:sldId id="262" r:id="rId11"/>
    <p:sldId id="269" r:id="rId12"/>
    <p:sldId id="260" r:id="rId13"/>
    <p:sldId id="279" r:id="rId14"/>
    <p:sldId id="283" r:id="rId15"/>
    <p:sldId id="284" r:id="rId16"/>
    <p:sldId id="285" r:id="rId17"/>
    <p:sldId id="275" r:id="rId18"/>
    <p:sldId id="276" r:id="rId19"/>
    <p:sldId id="278" r:id="rId20"/>
    <p:sldId id="286" r:id="rId21"/>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Accredited PHCs Per State</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7582233114198462E-2"/>
          <c:y val="9.439716778236204E-2"/>
          <c:w val="0.89524456161435628"/>
          <c:h val="0.6674420823036098"/>
        </c:manualLayout>
      </c:layout>
      <c:barChart>
        <c:barDir val="col"/>
        <c:grouping val="clustered"/>
        <c:varyColors val="0"/>
        <c:ser>
          <c:idx val="0"/>
          <c:order val="0"/>
          <c:tx>
            <c:strRef>
              <c:f>Sheet1!$B$1</c:f>
              <c:strCache>
                <c:ptCount val="1"/>
                <c:pt idx="0">
                  <c:v>PHCs accredited</c:v>
                </c:pt>
              </c:strCache>
            </c:strRef>
          </c:tx>
          <c:spPr>
            <a:solidFill>
              <a:schemeClr val="accent4"/>
            </a:solidFill>
            <a:ln w="57150">
              <a:solidFill>
                <a:srgbClr val="FFC000"/>
              </a:solidFill>
            </a:ln>
            <a:effectLst/>
          </c:spPr>
          <c:invertIfNegative val="0"/>
          <c:cat>
            <c:strRef>
              <c:f>Sheet1!$A$2:$A$38</c:f>
              <c:strCache>
                <c:ptCount val="37"/>
                <c:pt idx="0">
                  <c:v>Abia</c:v>
                </c:pt>
                <c:pt idx="1">
                  <c:v>Adamawa</c:v>
                </c:pt>
                <c:pt idx="2">
                  <c:v>Anambra</c:v>
                </c:pt>
                <c:pt idx="3">
                  <c:v>Akwa Ibom</c:v>
                </c:pt>
                <c:pt idx="4">
                  <c:v>Bauchi</c:v>
                </c:pt>
                <c:pt idx="5">
                  <c:v>Bayelsa</c:v>
                </c:pt>
                <c:pt idx="6">
                  <c:v>Benue</c:v>
                </c:pt>
                <c:pt idx="7">
                  <c:v>Borno</c:v>
                </c:pt>
                <c:pt idx="8">
                  <c:v>Cross River</c:v>
                </c:pt>
                <c:pt idx="9">
                  <c:v>Delta</c:v>
                </c:pt>
                <c:pt idx="10">
                  <c:v>Ebonyi</c:v>
                </c:pt>
                <c:pt idx="11">
                  <c:v>Edo</c:v>
                </c:pt>
                <c:pt idx="12">
                  <c:v>Ekiti</c:v>
                </c:pt>
                <c:pt idx="13">
                  <c:v>Enugu</c:v>
                </c:pt>
                <c:pt idx="14">
                  <c:v>FCT</c:v>
                </c:pt>
                <c:pt idx="15">
                  <c:v>Gombe</c:v>
                </c:pt>
                <c:pt idx="16">
                  <c:v>Imo</c:v>
                </c:pt>
                <c:pt idx="17">
                  <c:v>Jigawa</c:v>
                </c:pt>
                <c:pt idx="18">
                  <c:v>Kaduna</c:v>
                </c:pt>
                <c:pt idx="19">
                  <c:v>Kano</c:v>
                </c:pt>
                <c:pt idx="20">
                  <c:v>Katsina</c:v>
                </c:pt>
                <c:pt idx="21">
                  <c:v>Kebbi</c:v>
                </c:pt>
                <c:pt idx="22">
                  <c:v>Kogi</c:v>
                </c:pt>
                <c:pt idx="23">
                  <c:v>Kwara</c:v>
                </c:pt>
                <c:pt idx="24">
                  <c:v>Lagos</c:v>
                </c:pt>
                <c:pt idx="25">
                  <c:v>Nasarawa</c:v>
                </c:pt>
                <c:pt idx="26">
                  <c:v>Niger</c:v>
                </c:pt>
                <c:pt idx="27">
                  <c:v>Ogun</c:v>
                </c:pt>
                <c:pt idx="28">
                  <c:v>Ondo</c:v>
                </c:pt>
                <c:pt idx="29">
                  <c:v>Osun</c:v>
                </c:pt>
                <c:pt idx="30">
                  <c:v>Oyo</c:v>
                </c:pt>
                <c:pt idx="31">
                  <c:v>Plateau</c:v>
                </c:pt>
                <c:pt idx="32">
                  <c:v>Rivers</c:v>
                </c:pt>
                <c:pt idx="33">
                  <c:v>Sokoto</c:v>
                </c:pt>
                <c:pt idx="34">
                  <c:v>Taraba</c:v>
                </c:pt>
                <c:pt idx="35">
                  <c:v>Yobe</c:v>
                </c:pt>
                <c:pt idx="36">
                  <c:v>Zamfara</c:v>
                </c:pt>
              </c:strCache>
            </c:strRef>
          </c:cat>
          <c:val>
            <c:numRef>
              <c:f>Sheet1!$B$2:$B$38</c:f>
              <c:numCache>
                <c:formatCode>General</c:formatCode>
                <c:ptCount val="37"/>
                <c:pt idx="1">
                  <c:v>232</c:v>
                </c:pt>
                <c:pt idx="2">
                  <c:v>285</c:v>
                </c:pt>
                <c:pt idx="4">
                  <c:v>321</c:v>
                </c:pt>
                <c:pt idx="5">
                  <c:v>103</c:v>
                </c:pt>
                <c:pt idx="6">
                  <c:v>255</c:v>
                </c:pt>
                <c:pt idx="7">
                  <c:v>156</c:v>
                </c:pt>
                <c:pt idx="8">
                  <c:v>196</c:v>
                </c:pt>
                <c:pt idx="10">
                  <c:v>154</c:v>
                </c:pt>
                <c:pt idx="11">
                  <c:v>170</c:v>
                </c:pt>
                <c:pt idx="13">
                  <c:v>116</c:v>
                </c:pt>
                <c:pt idx="15">
                  <c:v>109</c:v>
                </c:pt>
                <c:pt idx="16">
                  <c:v>270</c:v>
                </c:pt>
                <c:pt idx="17">
                  <c:v>286</c:v>
                </c:pt>
                <c:pt idx="18">
                  <c:v>252</c:v>
                </c:pt>
                <c:pt idx="19">
                  <c:v>497</c:v>
                </c:pt>
                <c:pt idx="20">
                  <c:v>359</c:v>
                </c:pt>
                <c:pt idx="21">
                  <c:v>211</c:v>
                </c:pt>
                <c:pt idx="22">
                  <c:v>235</c:v>
                </c:pt>
                <c:pt idx="23">
                  <c:v>181</c:v>
                </c:pt>
                <c:pt idx="25">
                  <c:v>147</c:v>
                </c:pt>
                <c:pt idx="26">
                  <c:v>262</c:v>
                </c:pt>
                <c:pt idx="30">
                  <c:v>352</c:v>
                </c:pt>
                <c:pt idx="31">
                  <c:v>252</c:v>
                </c:pt>
                <c:pt idx="33">
                  <c:v>91</c:v>
                </c:pt>
                <c:pt idx="35">
                  <c:v>172</c:v>
                </c:pt>
                <c:pt idx="36">
                  <c:v>142</c:v>
                </c:pt>
              </c:numCache>
            </c:numRef>
          </c:val>
          <c:extLst>
            <c:ext xmlns:c16="http://schemas.microsoft.com/office/drawing/2014/chart" uri="{C3380CC4-5D6E-409C-BE32-E72D297353CC}">
              <c16:uniqueId val="{00000000-865F-499D-90B8-7F426E368D03}"/>
            </c:ext>
          </c:extLst>
        </c:ser>
        <c:dLbls>
          <c:showLegendKey val="0"/>
          <c:showVal val="0"/>
          <c:showCatName val="0"/>
          <c:showSerName val="0"/>
          <c:showPercent val="0"/>
          <c:showBubbleSize val="0"/>
        </c:dLbls>
        <c:gapWidth val="219"/>
        <c:overlap val="-27"/>
        <c:axId val="347379928"/>
        <c:axId val="347376792"/>
      </c:barChart>
      <c:catAx>
        <c:axId val="347379928"/>
        <c:scaling>
          <c:orientation val="minMax"/>
        </c:scaling>
        <c:delete val="0"/>
        <c:axPos val="b"/>
        <c:numFmt formatCode="General" sourceLinked="1"/>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47376792"/>
        <c:crosses val="autoZero"/>
        <c:auto val="1"/>
        <c:lblAlgn val="ctr"/>
        <c:lblOffset val="100"/>
        <c:noMultiLvlLbl val="0"/>
      </c:catAx>
      <c:valAx>
        <c:axId val="347376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47379928"/>
        <c:crosses val="autoZero"/>
        <c:crossBetween val="between"/>
      </c:valAx>
      <c:spPr>
        <a:solidFill>
          <a:schemeClr val="accent6">
            <a:lumMod val="75000"/>
          </a:schemeClr>
        </a:soli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Access</a:t>
            </a:r>
            <a:r>
              <a:rPr lang="en-US" sz="1600" b="1" baseline="0" dirty="0">
                <a:solidFill>
                  <a:schemeClr val="tx1"/>
                </a:solidFill>
              </a:rPr>
              <a:t> to Care per State </a:t>
            </a:r>
            <a:endParaRPr lang="en-US" sz="1600" b="1" dirty="0">
              <a:solidFill>
                <a:schemeClr val="tx1"/>
              </a:solidFill>
            </a:endParaRPr>
          </a:p>
        </c:rich>
      </c:tx>
      <c:layout>
        <c:manualLayout>
          <c:xMode val="edge"/>
          <c:yMode val="edge"/>
          <c:x val="0.41834856338740545"/>
          <c:y val="1.3318113630774699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6667534831586361E-2"/>
          <c:y val="9.9606779312201951E-2"/>
          <c:w val="0.93729024448164433"/>
          <c:h val="0.62506529820169066"/>
        </c:manualLayout>
      </c:layout>
      <c:barChart>
        <c:barDir val="col"/>
        <c:grouping val="clustered"/>
        <c:varyColors val="0"/>
        <c:ser>
          <c:idx val="0"/>
          <c:order val="0"/>
          <c:tx>
            <c:strRef>
              <c:f>Sheet2!$B$1</c:f>
              <c:strCache>
                <c:ptCount val="1"/>
                <c:pt idx="0">
                  <c:v>Target</c:v>
                </c:pt>
              </c:strCache>
            </c:strRef>
          </c:tx>
          <c:spPr>
            <a:solidFill>
              <a:srgbClr val="FF0000"/>
            </a:solidFill>
            <a:ln w="38100">
              <a:solidFill>
                <a:srgbClr val="FF0000"/>
              </a:solidFill>
            </a:ln>
            <a:effectLst/>
          </c:spPr>
          <c:invertIfNegative val="0"/>
          <c:cat>
            <c:strRef>
              <c:f>Sheet2!$A$2:$A$38</c:f>
              <c:strCache>
                <c:ptCount val="37"/>
                <c:pt idx="0">
                  <c:v>Abia</c:v>
                </c:pt>
                <c:pt idx="1">
                  <c:v>Adamawa</c:v>
                </c:pt>
                <c:pt idx="2">
                  <c:v>Anambra</c:v>
                </c:pt>
                <c:pt idx="3">
                  <c:v>Akwa Ibom</c:v>
                </c:pt>
                <c:pt idx="4">
                  <c:v>Bauchi</c:v>
                </c:pt>
                <c:pt idx="5">
                  <c:v>Bayelsa</c:v>
                </c:pt>
                <c:pt idx="6">
                  <c:v>Benue</c:v>
                </c:pt>
                <c:pt idx="7">
                  <c:v>Borno</c:v>
                </c:pt>
                <c:pt idx="8">
                  <c:v>Cross River</c:v>
                </c:pt>
                <c:pt idx="9">
                  <c:v>Delta</c:v>
                </c:pt>
                <c:pt idx="10">
                  <c:v>Ebonyi</c:v>
                </c:pt>
                <c:pt idx="11">
                  <c:v>Edo</c:v>
                </c:pt>
                <c:pt idx="12">
                  <c:v>Ekiti</c:v>
                </c:pt>
                <c:pt idx="13">
                  <c:v>Enugu</c:v>
                </c:pt>
                <c:pt idx="14">
                  <c:v>FCT</c:v>
                </c:pt>
                <c:pt idx="15">
                  <c:v>Gombe</c:v>
                </c:pt>
                <c:pt idx="16">
                  <c:v>Imo</c:v>
                </c:pt>
                <c:pt idx="17">
                  <c:v>Jigawa</c:v>
                </c:pt>
                <c:pt idx="18">
                  <c:v>Kaduna</c:v>
                </c:pt>
                <c:pt idx="19">
                  <c:v>Kano</c:v>
                </c:pt>
                <c:pt idx="20">
                  <c:v>Katsina</c:v>
                </c:pt>
                <c:pt idx="21">
                  <c:v>Kebbi</c:v>
                </c:pt>
                <c:pt idx="22">
                  <c:v>Kogi</c:v>
                </c:pt>
                <c:pt idx="23">
                  <c:v>Kwara</c:v>
                </c:pt>
                <c:pt idx="24">
                  <c:v>Lagos</c:v>
                </c:pt>
                <c:pt idx="25">
                  <c:v>Nasarawa</c:v>
                </c:pt>
                <c:pt idx="26">
                  <c:v>Niger</c:v>
                </c:pt>
                <c:pt idx="27">
                  <c:v>Ogun</c:v>
                </c:pt>
                <c:pt idx="28">
                  <c:v>Ondo</c:v>
                </c:pt>
                <c:pt idx="29">
                  <c:v>Osun</c:v>
                </c:pt>
                <c:pt idx="30">
                  <c:v>Oyo</c:v>
                </c:pt>
                <c:pt idx="31">
                  <c:v>Plateau</c:v>
                </c:pt>
                <c:pt idx="32">
                  <c:v>Rivers</c:v>
                </c:pt>
                <c:pt idx="33">
                  <c:v>Sokoto</c:v>
                </c:pt>
                <c:pt idx="34">
                  <c:v>Taraba</c:v>
                </c:pt>
                <c:pt idx="35">
                  <c:v>Yobe</c:v>
                </c:pt>
                <c:pt idx="36">
                  <c:v>Zamfara</c:v>
                </c:pt>
              </c:strCache>
            </c:strRef>
          </c:cat>
          <c:val>
            <c:numRef>
              <c:f>Sheet2!$B$2:$B$38</c:f>
              <c:numCache>
                <c:formatCode>_-* #,##0_-;\-* #,##0_-;_-* "-"??_-;_-@_-</c:formatCode>
                <c:ptCount val="37"/>
                <c:pt idx="0">
                  <c:v>50503</c:v>
                </c:pt>
                <c:pt idx="1">
                  <c:v>29045</c:v>
                </c:pt>
                <c:pt idx="2">
                  <c:v>28720</c:v>
                </c:pt>
                <c:pt idx="3">
                  <c:v>32191</c:v>
                </c:pt>
                <c:pt idx="4">
                  <c:v>44925</c:v>
                </c:pt>
                <c:pt idx="5">
                  <c:v>9878</c:v>
                </c:pt>
                <c:pt idx="6">
                  <c:v>41149</c:v>
                </c:pt>
                <c:pt idx="7">
                  <c:v>34911</c:v>
                </c:pt>
                <c:pt idx="8">
                  <c:v>21901</c:v>
                </c:pt>
                <c:pt idx="9">
                  <c:v>33404</c:v>
                </c:pt>
                <c:pt idx="10">
                  <c:v>19491</c:v>
                </c:pt>
                <c:pt idx="11">
                  <c:v>25555</c:v>
                </c:pt>
                <c:pt idx="12">
                  <c:v>18432</c:v>
                </c:pt>
                <c:pt idx="13">
                  <c:v>29971</c:v>
                </c:pt>
                <c:pt idx="14">
                  <c:v>10012</c:v>
                </c:pt>
                <c:pt idx="15">
                  <c:v>25995</c:v>
                </c:pt>
                <c:pt idx="16">
                  <c:v>25566</c:v>
                </c:pt>
                <c:pt idx="17">
                  <c:v>46242</c:v>
                </c:pt>
                <c:pt idx="18">
                  <c:v>46849</c:v>
                </c:pt>
                <c:pt idx="19">
                  <c:v>80373</c:v>
                </c:pt>
                <c:pt idx="20">
                  <c:v>54144</c:v>
                </c:pt>
                <c:pt idx="21">
                  <c:v>43509</c:v>
                </c:pt>
                <c:pt idx="22">
                  <c:v>32022</c:v>
                </c:pt>
                <c:pt idx="23">
                  <c:v>21335</c:v>
                </c:pt>
                <c:pt idx="24">
                  <c:v>56947</c:v>
                </c:pt>
                <c:pt idx="25">
                  <c:v>16333</c:v>
                </c:pt>
                <c:pt idx="26">
                  <c:v>45276</c:v>
                </c:pt>
                <c:pt idx="27">
                  <c:v>35119</c:v>
                </c:pt>
                <c:pt idx="28">
                  <c:v>23022</c:v>
                </c:pt>
                <c:pt idx="29">
                  <c:v>43683</c:v>
                </c:pt>
                <c:pt idx="30">
                  <c:v>38065</c:v>
                </c:pt>
                <c:pt idx="31">
                  <c:v>28817</c:v>
                </c:pt>
                <c:pt idx="32">
                  <c:v>40047</c:v>
                </c:pt>
                <c:pt idx="33">
                  <c:v>43943</c:v>
                </c:pt>
                <c:pt idx="34">
                  <c:v>22717</c:v>
                </c:pt>
                <c:pt idx="35">
                  <c:v>22894</c:v>
                </c:pt>
                <c:pt idx="36">
                  <c:v>34594</c:v>
                </c:pt>
              </c:numCache>
            </c:numRef>
          </c:val>
          <c:extLst>
            <c:ext xmlns:c16="http://schemas.microsoft.com/office/drawing/2014/chart" uri="{C3380CC4-5D6E-409C-BE32-E72D297353CC}">
              <c16:uniqueId val="{00000000-D8B9-4026-8BBF-A9C8004B69B5}"/>
            </c:ext>
          </c:extLst>
        </c:ser>
        <c:ser>
          <c:idx val="1"/>
          <c:order val="1"/>
          <c:tx>
            <c:strRef>
              <c:f>Sheet2!$C$1</c:f>
              <c:strCache>
                <c:ptCount val="1"/>
                <c:pt idx="0">
                  <c:v>Access to Care</c:v>
                </c:pt>
              </c:strCache>
            </c:strRef>
          </c:tx>
          <c:spPr>
            <a:solidFill>
              <a:schemeClr val="tx1">
                <a:lumMod val="95000"/>
                <a:lumOff val="5000"/>
              </a:schemeClr>
            </a:solidFill>
            <a:ln w="57150">
              <a:solidFill>
                <a:schemeClr val="tx1"/>
              </a:solidFill>
            </a:ln>
            <a:effectLst/>
          </c:spPr>
          <c:invertIfNegative val="0"/>
          <c:cat>
            <c:strRef>
              <c:f>Sheet2!$A$2:$A$38</c:f>
              <c:strCache>
                <c:ptCount val="37"/>
                <c:pt idx="0">
                  <c:v>Abia</c:v>
                </c:pt>
                <c:pt idx="1">
                  <c:v>Adamawa</c:v>
                </c:pt>
                <c:pt idx="2">
                  <c:v>Anambra</c:v>
                </c:pt>
                <c:pt idx="3">
                  <c:v>Akwa Ibom</c:v>
                </c:pt>
                <c:pt idx="4">
                  <c:v>Bauchi</c:v>
                </c:pt>
                <c:pt idx="5">
                  <c:v>Bayelsa</c:v>
                </c:pt>
                <c:pt idx="6">
                  <c:v>Benue</c:v>
                </c:pt>
                <c:pt idx="7">
                  <c:v>Borno</c:v>
                </c:pt>
                <c:pt idx="8">
                  <c:v>Cross River</c:v>
                </c:pt>
                <c:pt idx="9">
                  <c:v>Delta</c:v>
                </c:pt>
                <c:pt idx="10">
                  <c:v>Ebonyi</c:v>
                </c:pt>
                <c:pt idx="11">
                  <c:v>Edo</c:v>
                </c:pt>
                <c:pt idx="12">
                  <c:v>Ekiti</c:v>
                </c:pt>
                <c:pt idx="13">
                  <c:v>Enugu</c:v>
                </c:pt>
                <c:pt idx="14">
                  <c:v>FCT</c:v>
                </c:pt>
                <c:pt idx="15">
                  <c:v>Gombe</c:v>
                </c:pt>
                <c:pt idx="16">
                  <c:v>Imo</c:v>
                </c:pt>
                <c:pt idx="17">
                  <c:v>Jigawa</c:v>
                </c:pt>
                <c:pt idx="18">
                  <c:v>Kaduna</c:v>
                </c:pt>
                <c:pt idx="19">
                  <c:v>Kano</c:v>
                </c:pt>
                <c:pt idx="20">
                  <c:v>Katsina</c:v>
                </c:pt>
                <c:pt idx="21">
                  <c:v>Kebbi</c:v>
                </c:pt>
                <c:pt idx="22">
                  <c:v>Kogi</c:v>
                </c:pt>
                <c:pt idx="23">
                  <c:v>Kwara</c:v>
                </c:pt>
                <c:pt idx="24">
                  <c:v>Lagos</c:v>
                </c:pt>
                <c:pt idx="25">
                  <c:v>Nasarawa</c:v>
                </c:pt>
                <c:pt idx="26">
                  <c:v>Niger</c:v>
                </c:pt>
                <c:pt idx="27">
                  <c:v>Ogun</c:v>
                </c:pt>
                <c:pt idx="28">
                  <c:v>Ondo</c:v>
                </c:pt>
                <c:pt idx="29">
                  <c:v>Osun</c:v>
                </c:pt>
                <c:pt idx="30">
                  <c:v>Oyo</c:v>
                </c:pt>
                <c:pt idx="31">
                  <c:v>Plateau</c:v>
                </c:pt>
                <c:pt idx="32">
                  <c:v>Rivers</c:v>
                </c:pt>
                <c:pt idx="33">
                  <c:v>Sokoto</c:v>
                </c:pt>
                <c:pt idx="34">
                  <c:v>Taraba</c:v>
                </c:pt>
                <c:pt idx="35">
                  <c:v>Yobe</c:v>
                </c:pt>
                <c:pt idx="36">
                  <c:v>Zamfara</c:v>
                </c:pt>
              </c:strCache>
            </c:strRef>
          </c:cat>
          <c:val>
            <c:numRef>
              <c:f>Sheet2!$C$2:$C$38</c:f>
              <c:numCache>
                <c:formatCode>General</c:formatCode>
                <c:ptCount val="37"/>
                <c:pt idx="0" formatCode="_-* #,##0_-;\-* #,##0_-;_-* &quot;-&quot;??_-;_-@_-">
                  <c:v>45852</c:v>
                </c:pt>
                <c:pt idx="2" formatCode="_-* #,##0_-;\-* #,##0_-;_-* &quot;-&quot;??_-;_-@_-">
                  <c:v>28381</c:v>
                </c:pt>
                <c:pt idx="10" formatCode="_-* #,##0_-;\-* #,##0_-;_-* &quot;-&quot;??_-;_-@_-">
                  <c:v>19417</c:v>
                </c:pt>
                <c:pt idx="15" formatCode="_-* #,##0_-;\-* #,##0_-;_-* &quot;-&quot;??_-;_-@_-">
                  <c:v>24662</c:v>
                </c:pt>
                <c:pt idx="18" formatCode="_-* #,##0_-;\-* #,##0_-;_-* &quot;-&quot;??_-;_-@_-">
                  <c:v>45529</c:v>
                </c:pt>
                <c:pt idx="19" formatCode="_-* #,##0_-;\-* #,##0_-;_-* &quot;-&quot;??_-;_-@_-">
                  <c:v>51054</c:v>
                </c:pt>
                <c:pt idx="21" formatCode="_-* #,##0_-;\-* #,##0_-;_-* &quot;-&quot;??_-;_-@_-">
                  <c:v>33938</c:v>
                </c:pt>
                <c:pt idx="23" formatCode="_-* #,##0_-;\-* #,##0_-;_-* &quot;-&quot;??_-;_-@_-">
                  <c:v>18536</c:v>
                </c:pt>
                <c:pt idx="26" formatCode="_-* #,##0_-;\-* #,##0_-;_-* &quot;-&quot;??_-;_-@_-">
                  <c:v>39725</c:v>
                </c:pt>
                <c:pt idx="33" formatCode="_-* #,##0_-;\-* #,##0_-;_-* &quot;-&quot;??_-;_-@_-">
                  <c:v>40311</c:v>
                </c:pt>
                <c:pt idx="35" formatCode="_-* #,##0_-;\-* #,##0_-;_-* &quot;-&quot;??_-;_-@_-">
                  <c:v>12425</c:v>
                </c:pt>
              </c:numCache>
            </c:numRef>
          </c:val>
          <c:extLst>
            <c:ext xmlns:c16="http://schemas.microsoft.com/office/drawing/2014/chart" uri="{C3380CC4-5D6E-409C-BE32-E72D297353CC}">
              <c16:uniqueId val="{00000001-D8B9-4026-8BBF-A9C8004B69B5}"/>
            </c:ext>
          </c:extLst>
        </c:ser>
        <c:dLbls>
          <c:showLegendKey val="0"/>
          <c:showVal val="0"/>
          <c:showCatName val="0"/>
          <c:showSerName val="0"/>
          <c:showPercent val="0"/>
          <c:showBubbleSize val="0"/>
        </c:dLbls>
        <c:gapWidth val="219"/>
        <c:overlap val="-27"/>
        <c:axId val="347557272"/>
        <c:axId val="347563544"/>
      </c:barChart>
      <c:catAx>
        <c:axId val="3475572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47563544"/>
        <c:crosses val="autoZero"/>
        <c:auto val="1"/>
        <c:lblAlgn val="ctr"/>
        <c:lblOffset val="100"/>
        <c:noMultiLvlLbl val="0"/>
      </c:catAx>
      <c:valAx>
        <c:axId val="347563544"/>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347557272"/>
        <c:crosses val="autoZero"/>
        <c:crossBetween val="between"/>
      </c:valAx>
      <c:spPr>
        <a:solidFill>
          <a:schemeClr val="accent1">
            <a:lumMod val="60000"/>
            <a:lumOff val="40000"/>
          </a:schemeClr>
        </a:solidFill>
        <a:ln>
          <a:solidFill>
            <a:schemeClr val="tx1"/>
          </a:solidFill>
        </a:ln>
        <a:effectLst/>
      </c:spPr>
    </c:plotArea>
    <c:legend>
      <c:legendPos val="b"/>
      <c:layout>
        <c:manualLayout>
          <c:xMode val="edge"/>
          <c:yMode val="edge"/>
          <c:x val="0.39835099711509847"/>
          <c:y val="0.92471053639314371"/>
          <c:w val="0.21670796711849319"/>
          <c:h val="6.1971349976081579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a:solidFill>
                  <a:schemeClr val="tx1"/>
                </a:solidFill>
              </a:rPr>
              <a:t>Enrolment</a:t>
            </a:r>
            <a:r>
              <a:rPr lang="en-US" sz="2000" b="1" baseline="0" dirty="0">
                <a:solidFill>
                  <a:schemeClr val="tx1"/>
                </a:solidFill>
              </a:rPr>
              <a:t> Update Per State </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6188847443368162E-2"/>
          <c:y val="9.5903541653051039E-2"/>
          <c:w val="0.9297764483598735"/>
          <c:h val="0.63344227876960679"/>
        </c:manualLayout>
      </c:layout>
      <c:barChart>
        <c:barDir val="col"/>
        <c:grouping val="clustered"/>
        <c:varyColors val="0"/>
        <c:ser>
          <c:idx val="0"/>
          <c:order val="0"/>
          <c:tx>
            <c:strRef>
              <c:f>Sheet3!$B$1</c:f>
              <c:strCache>
                <c:ptCount val="1"/>
                <c:pt idx="0">
                  <c:v>Target</c:v>
                </c:pt>
              </c:strCache>
            </c:strRef>
          </c:tx>
          <c:spPr>
            <a:solidFill>
              <a:srgbClr val="FF0000"/>
            </a:solidFill>
            <a:ln w="57150">
              <a:solidFill>
                <a:srgbClr val="FF0000"/>
              </a:solidFill>
            </a:ln>
            <a:effectLst/>
          </c:spPr>
          <c:invertIfNegative val="0"/>
          <c:dPt>
            <c:idx val="3"/>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1-35AA-44D6-9DC1-09E44C78AF5D}"/>
              </c:ext>
            </c:extLst>
          </c:dPt>
          <c:dPt>
            <c:idx val="5"/>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3-35AA-44D6-9DC1-09E44C78AF5D}"/>
              </c:ext>
            </c:extLst>
          </c:dPt>
          <c:dPt>
            <c:idx val="9"/>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5-35AA-44D6-9DC1-09E44C78AF5D}"/>
              </c:ext>
            </c:extLst>
          </c:dPt>
          <c:dPt>
            <c:idx val="20"/>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7-35AA-44D6-9DC1-09E44C78AF5D}"/>
              </c:ext>
            </c:extLst>
          </c:dPt>
          <c:dPt>
            <c:idx val="24"/>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9-35AA-44D6-9DC1-09E44C78AF5D}"/>
              </c:ext>
            </c:extLst>
          </c:dPt>
          <c:dPt>
            <c:idx val="30"/>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B-35AA-44D6-9DC1-09E44C78AF5D}"/>
              </c:ext>
            </c:extLst>
          </c:dPt>
          <c:dPt>
            <c:idx val="32"/>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D-35AA-44D6-9DC1-09E44C78AF5D}"/>
              </c:ext>
            </c:extLst>
          </c:dPt>
          <c:dPt>
            <c:idx val="34"/>
            <c:invertIfNegative val="0"/>
            <c:bubble3D val="0"/>
            <c:spPr>
              <a:solidFill>
                <a:schemeClr val="tx1"/>
              </a:solidFill>
              <a:ln w="57150">
                <a:solidFill>
                  <a:schemeClr val="tx1"/>
                </a:solidFill>
              </a:ln>
              <a:effectLst/>
            </c:spPr>
            <c:extLst>
              <c:ext xmlns:c16="http://schemas.microsoft.com/office/drawing/2014/chart" uri="{C3380CC4-5D6E-409C-BE32-E72D297353CC}">
                <c16:uniqueId val="{0000000F-35AA-44D6-9DC1-09E44C78AF5D}"/>
              </c:ext>
            </c:extLst>
          </c:dPt>
          <c:cat>
            <c:strRef>
              <c:f>Sheet3!$A$2:$A$38</c:f>
              <c:strCache>
                <c:ptCount val="37"/>
                <c:pt idx="0">
                  <c:v>Abia</c:v>
                </c:pt>
                <c:pt idx="1">
                  <c:v>Adamawa</c:v>
                </c:pt>
                <c:pt idx="2">
                  <c:v>Anambra</c:v>
                </c:pt>
                <c:pt idx="3">
                  <c:v>Akwa Ibom</c:v>
                </c:pt>
                <c:pt idx="4">
                  <c:v>Bauchi</c:v>
                </c:pt>
                <c:pt idx="5">
                  <c:v>Bayelsa</c:v>
                </c:pt>
                <c:pt idx="6">
                  <c:v>Benue</c:v>
                </c:pt>
                <c:pt idx="7">
                  <c:v>Borno</c:v>
                </c:pt>
                <c:pt idx="8">
                  <c:v>Cross River</c:v>
                </c:pt>
                <c:pt idx="9">
                  <c:v>Delta</c:v>
                </c:pt>
                <c:pt idx="10">
                  <c:v>Ebonyi</c:v>
                </c:pt>
                <c:pt idx="11">
                  <c:v>Edo</c:v>
                </c:pt>
                <c:pt idx="12">
                  <c:v>Ekiti</c:v>
                </c:pt>
                <c:pt idx="13">
                  <c:v>Enugu</c:v>
                </c:pt>
                <c:pt idx="14">
                  <c:v>FCT</c:v>
                </c:pt>
                <c:pt idx="15">
                  <c:v>Gombe</c:v>
                </c:pt>
                <c:pt idx="16">
                  <c:v>Imo</c:v>
                </c:pt>
                <c:pt idx="17">
                  <c:v>Jigawa</c:v>
                </c:pt>
                <c:pt idx="18">
                  <c:v>Kaduna</c:v>
                </c:pt>
                <c:pt idx="19">
                  <c:v>Kano</c:v>
                </c:pt>
                <c:pt idx="20">
                  <c:v>Katsina</c:v>
                </c:pt>
                <c:pt idx="21">
                  <c:v>Kebbi</c:v>
                </c:pt>
                <c:pt idx="22">
                  <c:v>Kogi</c:v>
                </c:pt>
                <c:pt idx="23">
                  <c:v>Kwara</c:v>
                </c:pt>
                <c:pt idx="24">
                  <c:v>Lagos</c:v>
                </c:pt>
                <c:pt idx="25">
                  <c:v>Nasarawa</c:v>
                </c:pt>
                <c:pt idx="26">
                  <c:v>Niger</c:v>
                </c:pt>
                <c:pt idx="27">
                  <c:v>Ogun</c:v>
                </c:pt>
                <c:pt idx="28">
                  <c:v>Ondo</c:v>
                </c:pt>
                <c:pt idx="29">
                  <c:v>Osun</c:v>
                </c:pt>
                <c:pt idx="30">
                  <c:v>Oyo</c:v>
                </c:pt>
                <c:pt idx="31">
                  <c:v>Plateau</c:v>
                </c:pt>
                <c:pt idx="32">
                  <c:v>Rivers</c:v>
                </c:pt>
                <c:pt idx="33">
                  <c:v>Sokoto</c:v>
                </c:pt>
                <c:pt idx="34">
                  <c:v>Taraba</c:v>
                </c:pt>
                <c:pt idx="35">
                  <c:v>Yobe</c:v>
                </c:pt>
                <c:pt idx="36">
                  <c:v>Zamfara</c:v>
                </c:pt>
              </c:strCache>
            </c:strRef>
          </c:cat>
          <c:val>
            <c:numRef>
              <c:f>Sheet3!$B$2:$B$38</c:f>
              <c:numCache>
                <c:formatCode>_-* #,##0_-;\-* #,##0_-;_-* "-"??_-;_-@_-</c:formatCode>
                <c:ptCount val="37"/>
                <c:pt idx="0">
                  <c:v>50503</c:v>
                </c:pt>
                <c:pt idx="1">
                  <c:v>29045</c:v>
                </c:pt>
                <c:pt idx="2">
                  <c:v>28720</c:v>
                </c:pt>
                <c:pt idx="3">
                  <c:v>32191</c:v>
                </c:pt>
                <c:pt idx="4">
                  <c:v>44925</c:v>
                </c:pt>
                <c:pt idx="5">
                  <c:v>9878</c:v>
                </c:pt>
                <c:pt idx="6">
                  <c:v>41149</c:v>
                </c:pt>
                <c:pt idx="7">
                  <c:v>34911</c:v>
                </c:pt>
                <c:pt idx="8">
                  <c:v>21901</c:v>
                </c:pt>
                <c:pt idx="9">
                  <c:v>33404</c:v>
                </c:pt>
                <c:pt idx="10">
                  <c:v>19491</c:v>
                </c:pt>
                <c:pt idx="11">
                  <c:v>25555</c:v>
                </c:pt>
                <c:pt idx="12">
                  <c:v>18432</c:v>
                </c:pt>
                <c:pt idx="13">
                  <c:v>29971</c:v>
                </c:pt>
                <c:pt idx="14">
                  <c:v>10012</c:v>
                </c:pt>
                <c:pt idx="15">
                  <c:v>25995</c:v>
                </c:pt>
                <c:pt idx="16">
                  <c:v>25566</c:v>
                </c:pt>
                <c:pt idx="17">
                  <c:v>46242</c:v>
                </c:pt>
                <c:pt idx="18">
                  <c:v>46849</c:v>
                </c:pt>
                <c:pt idx="19">
                  <c:v>80373</c:v>
                </c:pt>
                <c:pt idx="20">
                  <c:v>54144</c:v>
                </c:pt>
                <c:pt idx="21">
                  <c:v>43509</c:v>
                </c:pt>
                <c:pt idx="22">
                  <c:v>32022</c:v>
                </c:pt>
                <c:pt idx="23">
                  <c:v>21335</c:v>
                </c:pt>
                <c:pt idx="24">
                  <c:v>56947</c:v>
                </c:pt>
                <c:pt idx="25">
                  <c:v>16333</c:v>
                </c:pt>
                <c:pt idx="26">
                  <c:v>45276</c:v>
                </c:pt>
                <c:pt idx="27">
                  <c:v>35119</c:v>
                </c:pt>
                <c:pt idx="28">
                  <c:v>23022</c:v>
                </c:pt>
                <c:pt idx="29">
                  <c:v>43683</c:v>
                </c:pt>
                <c:pt idx="30">
                  <c:v>38065</c:v>
                </c:pt>
                <c:pt idx="31">
                  <c:v>28817</c:v>
                </c:pt>
                <c:pt idx="32">
                  <c:v>40047</c:v>
                </c:pt>
                <c:pt idx="33">
                  <c:v>43943</c:v>
                </c:pt>
                <c:pt idx="34">
                  <c:v>22717</c:v>
                </c:pt>
                <c:pt idx="35">
                  <c:v>22894</c:v>
                </c:pt>
                <c:pt idx="36">
                  <c:v>34594</c:v>
                </c:pt>
              </c:numCache>
            </c:numRef>
          </c:val>
          <c:extLst>
            <c:ext xmlns:c16="http://schemas.microsoft.com/office/drawing/2014/chart" uri="{C3380CC4-5D6E-409C-BE32-E72D297353CC}">
              <c16:uniqueId val="{00000000-3A38-4315-8CE9-C2C3C347BF50}"/>
            </c:ext>
          </c:extLst>
        </c:ser>
        <c:ser>
          <c:idx val="1"/>
          <c:order val="1"/>
          <c:tx>
            <c:strRef>
              <c:f>Sheet3!$C$1</c:f>
              <c:strCache>
                <c:ptCount val="1"/>
                <c:pt idx="0">
                  <c:v>No. of Enrolees 2021</c:v>
                </c:pt>
              </c:strCache>
            </c:strRef>
          </c:tx>
          <c:spPr>
            <a:solidFill>
              <a:schemeClr val="accent6">
                <a:lumMod val="75000"/>
              </a:schemeClr>
            </a:solidFill>
            <a:ln w="57150">
              <a:solidFill>
                <a:schemeClr val="accent6">
                  <a:lumMod val="75000"/>
                </a:schemeClr>
              </a:solidFill>
            </a:ln>
            <a:effectLst/>
          </c:spPr>
          <c:invertIfNegative val="0"/>
          <c:cat>
            <c:strRef>
              <c:f>Sheet3!$A$2:$A$38</c:f>
              <c:strCache>
                <c:ptCount val="37"/>
                <c:pt idx="0">
                  <c:v>Abia</c:v>
                </c:pt>
                <c:pt idx="1">
                  <c:v>Adamawa</c:v>
                </c:pt>
                <c:pt idx="2">
                  <c:v>Anambra</c:v>
                </c:pt>
                <c:pt idx="3">
                  <c:v>Akwa Ibom</c:v>
                </c:pt>
                <c:pt idx="4">
                  <c:v>Bauchi</c:v>
                </c:pt>
                <c:pt idx="5">
                  <c:v>Bayelsa</c:v>
                </c:pt>
                <c:pt idx="6">
                  <c:v>Benue</c:v>
                </c:pt>
                <c:pt idx="7">
                  <c:v>Borno</c:v>
                </c:pt>
                <c:pt idx="8">
                  <c:v>Cross River</c:v>
                </c:pt>
                <c:pt idx="9">
                  <c:v>Delta</c:v>
                </c:pt>
                <c:pt idx="10">
                  <c:v>Ebonyi</c:v>
                </c:pt>
                <c:pt idx="11">
                  <c:v>Edo</c:v>
                </c:pt>
                <c:pt idx="12">
                  <c:v>Ekiti</c:v>
                </c:pt>
                <c:pt idx="13">
                  <c:v>Enugu</c:v>
                </c:pt>
                <c:pt idx="14">
                  <c:v>FCT</c:v>
                </c:pt>
                <c:pt idx="15">
                  <c:v>Gombe</c:v>
                </c:pt>
                <c:pt idx="16">
                  <c:v>Imo</c:v>
                </c:pt>
                <c:pt idx="17">
                  <c:v>Jigawa</c:v>
                </c:pt>
                <c:pt idx="18">
                  <c:v>Kaduna</c:v>
                </c:pt>
                <c:pt idx="19">
                  <c:v>Kano</c:v>
                </c:pt>
                <c:pt idx="20">
                  <c:v>Katsina</c:v>
                </c:pt>
                <c:pt idx="21">
                  <c:v>Kebbi</c:v>
                </c:pt>
                <c:pt idx="22">
                  <c:v>Kogi</c:v>
                </c:pt>
                <c:pt idx="23">
                  <c:v>Kwara</c:v>
                </c:pt>
                <c:pt idx="24">
                  <c:v>Lagos</c:v>
                </c:pt>
                <c:pt idx="25">
                  <c:v>Nasarawa</c:v>
                </c:pt>
                <c:pt idx="26">
                  <c:v>Niger</c:v>
                </c:pt>
                <c:pt idx="27">
                  <c:v>Ogun</c:v>
                </c:pt>
                <c:pt idx="28">
                  <c:v>Ondo</c:v>
                </c:pt>
                <c:pt idx="29">
                  <c:v>Osun</c:v>
                </c:pt>
                <c:pt idx="30">
                  <c:v>Oyo</c:v>
                </c:pt>
                <c:pt idx="31">
                  <c:v>Plateau</c:v>
                </c:pt>
                <c:pt idx="32">
                  <c:v>Rivers</c:v>
                </c:pt>
                <c:pt idx="33">
                  <c:v>Sokoto</c:v>
                </c:pt>
                <c:pt idx="34">
                  <c:v>Taraba</c:v>
                </c:pt>
                <c:pt idx="35">
                  <c:v>Yobe</c:v>
                </c:pt>
                <c:pt idx="36">
                  <c:v>Zamfara</c:v>
                </c:pt>
              </c:strCache>
            </c:strRef>
          </c:cat>
          <c:val>
            <c:numRef>
              <c:f>Sheet3!$C$2:$C$38</c:f>
              <c:numCache>
                <c:formatCode>_-* #,##0_-;\-* #,##0_-;_-* "-"??_-;_-@_-</c:formatCode>
                <c:ptCount val="37"/>
                <c:pt idx="0">
                  <c:v>45852</c:v>
                </c:pt>
                <c:pt idx="1">
                  <c:v>28246</c:v>
                </c:pt>
                <c:pt idx="2">
                  <c:v>28381</c:v>
                </c:pt>
                <c:pt idx="4">
                  <c:v>44250</c:v>
                </c:pt>
                <c:pt idx="6">
                  <c:v>146</c:v>
                </c:pt>
                <c:pt idx="7">
                  <c:v>2331</c:v>
                </c:pt>
                <c:pt idx="8">
                  <c:v>18944</c:v>
                </c:pt>
                <c:pt idx="10">
                  <c:v>19417</c:v>
                </c:pt>
                <c:pt idx="11">
                  <c:v>25076</c:v>
                </c:pt>
                <c:pt idx="12">
                  <c:v>7149</c:v>
                </c:pt>
                <c:pt idx="13">
                  <c:v>16773</c:v>
                </c:pt>
                <c:pt idx="14">
                  <c:v>980</c:v>
                </c:pt>
                <c:pt idx="15">
                  <c:v>24662</c:v>
                </c:pt>
                <c:pt idx="16">
                  <c:v>5876</c:v>
                </c:pt>
                <c:pt idx="17">
                  <c:v>45476</c:v>
                </c:pt>
                <c:pt idx="18">
                  <c:v>45529</c:v>
                </c:pt>
                <c:pt idx="19">
                  <c:v>51054</c:v>
                </c:pt>
                <c:pt idx="21">
                  <c:v>33938</c:v>
                </c:pt>
                <c:pt idx="22">
                  <c:v>31509</c:v>
                </c:pt>
                <c:pt idx="23">
                  <c:v>18536</c:v>
                </c:pt>
                <c:pt idx="25">
                  <c:v>14936</c:v>
                </c:pt>
                <c:pt idx="26">
                  <c:v>39725</c:v>
                </c:pt>
                <c:pt idx="27">
                  <c:v>14500</c:v>
                </c:pt>
                <c:pt idx="28">
                  <c:v>20533</c:v>
                </c:pt>
                <c:pt idx="29">
                  <c:v>38793</c:v>
                </c:pt>
                <c:pt idx="31">
                  <c:v>28091</c:v>
                </c:pt>
                <c:pt idx="33">
                  <c:v>40311</c:v>
                </c:pt>
                <c:pt idx="35">
                  <c:v>12425</c:v>
                </c:pt>
                <c:pt idx="36">
                  <c:v>29590</c:v>
                </c:pt>
              </c:numCache>
            </c:numRef>
          </c:val>
          <c:extLst>
            <c:ext xmlns:c16="http://schemas.microsoft.com/office/drawing/2014/chart" uri="{C3380CC4-5D6E-409C-BE32-E72D297353CC}">
              <c16:uniqueId val="{00000001-3A38-4315-8CE9-C2C3C347BF50}"/>
            </c:ext>
          </c:extLst>
        </c:ser>
        <c:dLbls>
          <c:showLegendKey val="0"/>
          <c:showVal val="0"/>
          <c:showCatName val="0"/>
          <c:showSerName val="0"/>
          <c:showPercent val="0"/>
          <c:showBubbleSize val="0"/>
        </c:dLbls>
        <c:gapWidth val="219"/>
        <c:overlap val="-27"/>
        <c:axId val="347559624"/>
        <c:axId val="347558056"/>
      </c:barChart>
      <c:catAx>
        <c:axId val="347559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47558056"/>
        <c:crosses val="autoZero"/>
        <c:auto val="1"/>
        <c:lblAlgn val="ctr"/>
        <c:lblOffset val="100"/>
        <c:noMultiLvlLbl val="0"/>
      </c:catAx>
      <c:valAx>
        <c:axId val="347558056"/>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347559624"/>
        <c:crosses val="autoZero"/>
        <c:crossBetween val="between"/>
      </c:valAx>
      <c:spPr>
        <a:noFill/>
        <a:ln>
          <a:noFill/>
        </a:ln>
        <a:effectLst/>
      </c:spPr>
    </c:plotArea>
    <c:legend>
      <c:legendPos val="b"/>
      <c:layout>
        <c:manualLayout>
          <c:xMode val="edge"/>
          <c:yMode val="edge"/>
          <c:x val="0.33333172711590203"/>
          <c:y val="0.88433473544042873"/>
          <c:w val="0.36104825143836772"/>
          <c:h val="6.86621467315399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9686F-9C26-4FE4-BD34-00DA2B031B3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x-none"/>
        </a:p>
      </dgm:t>
    </dgm:pt>
    <dgm:pt modelId="{1DE0B555-A77C-4360-91C4-751127ACA7ED}">
      <dgm:prSet phldrT="[Text]"/>
      <dgm:spPr/>
      <dgm:t>
        <a:bodyPr/>
        <a:lstStyle/>
        <a:p>
          <a:r>
            <a:rPr lang="en-US" dirty="0">
              <a:solidFill>
                <a:schemeClr val="tx1"/>
              </a:solidFill>
            </a:rPr>
            <a:t>At  least 1% CRF</a:t>
          </a:r>
          <a:endParaRPr lang="x-none" dirty="0">
            <a:solidFill>
              <a:schemeClr val="tx1"/>
            </a:solidFill>
          </a:endParaRPr>
        </a:p>
      </dgm:t>
    </dgm:pt>
    <dgm:pt modelId="{BA0A5360-0E11-481D-ADB9-03C6A0C91EDF}" type="parTrans" cxnId="{013FFBBF-A0F7-4794-88BE-0C3CB89639D1}">
      <dgm:prSet/>
      <dgm:spPr/>
      <dgm:t>
        <a:bodyPr/>
        <a:lstStyle/>
        <a:p>
          <a:endParaRPr lang="x-none"/>
        </a:p>
      </dgm:t>
    </dgm:pt>
    <dgm:pt modelId="{1CD75BA2-7ADC-4392-8EF7-9852B902A09D}" type="sibTrans" cxnId="{013FFBBF-A0F7-4794-88BE-0C3CB89639D1}">
      <dgm:prSet/>
      <dgm:spPr/>
      <dgm:t>
        <a:bodyPr/>
        <a:lstStyle/>
        <a:p>
          <a:endParaRPr lang="x-none"/>
        </a:p>
      </dgm:t>
    </dgm:pt>
    <dgm:pt modelId="{E61AE18D-12C2-45C3-A741-CA8672189BA3}">
      <dgm:prSet phldrT="[Text]"/>
      <dgm:spPr/>
      <dgm:t>
        <a:bodyPr/>
        <a:lstStyle/>
        <a:p>
          <a:r>
            <a:rPr lang="en-US" dirty="0">
              <a:solidFill>
                <a:schemeClr val="tx1"/>
              </a:solidFill>
            </a:rPr>
            <a:t>Funds from donors</a:t>
          </a:r>
          <a:endParaRPr lang="x-none" dirty="0">
            <a:solidFill>
              <a:schemeClr val="tx1"/>
            </a:solidFill>
          </a:endParaRPr>
        </a:p>
      </dgm:t>
    </dgm:pt>
    <dgm:pt modelId="{E2F36D0F-15F9-4D90-9101-FCECCBBD5732}" type="parTrans" cxnId="{7DD6DC30-CD20-4D67-8D23-4717D767166E}">
      <dgm:prSet/>
      <dgm:spPr/>
      <dgm:t>
        <a:bodyPr/>
        <a:lstStyle/>
        <a:p>
          <a:endParaRPr lang="x-none"/>
        </a:p>
      </dgm:t>
    </dgm:pt>
    <dgm:pt modelId="{F367FFFE-7B41-4E54-9E33-6E98574814D4}" type="sibTrans" cxnId="{7DD6DC30-CD20-4D67-8D23-4717D767166E}">
      <dgm:prSet/>
      <dgm:spPr/>
      <dgm:t>
        <a:bodyPr/>
        <a:lstStyle/>
        <a:p>
          <a:endParaRPr lang="x-none"/>
        </a:p>
      </dgm:t>
    </dgm:pt>
    <dgm:pt modelId="{3A99E02D-24A3-4ABF-9F42-B54E789E1EE4}">
      <dgm:prSet phldrT="[Text]"/>
      <dgm:spPr/>
      <dgm:t>
        <a:bodyPr/>
        <a:lstStyle/>
        <a:p>
          <a:r>
            <a:rPr lang="en-US" dirty="0">
              <a:solidFill>
                <a:schemeClr val="tx1"/>
              </a:solidFill>
            </a:rPr>
            <a:t>Other sources</a:t>
          </a:r>
          <a:endParaRPr lang="x-none" dirty="0">
            <a:solidFill>
              <a:schemeClr val="tx1"/>
            </a:solidFill>
          </a:endParaRPr>
        </a:p>
      </dgm:t>
    </dgm:pt>
    <dgm:pt modelId="{67DDA858-21BB-4B2E-9ED0-8CEE49C6D981}" type="parTrans" cxnId="{B7AE9B30-DDAD-49C4-95D1-EB770D4F16F5}">
      <dgm:prSet/>
      <dgm:spPr/>
      <dgm:t>
        <a:bodyPr/>
        <a:lstStyle/>
        <a:p>
          <a:endParaRPr lang="x-none"/>
        </a:p>
      </dgm:t>
    </dgm:pt>
    <dgm:pt modelId="{7F87B02D-9D1B-4C93-86AE-29F788A57355}" type="sibTrans" cxnId="{B7AE9B30-DDAD-49C4-95D1-EB770D4F16F5}">
      <dgm:prSet/>
      <dgm:spPr/>
      <dgm:t>
        <a:bodyPr/>
        <a:lstStyle/>
        <a:p>
          <a:endParaRPr lang="x-none"/>
        </a:p>
      </dgm:t>
    </dgm:pt>
    <dgm:pt modelId="{C8C825E9-BB8E-439C-9840-CCAE7727D988}">
      <dgm:prSet phldrT="[Text]"/>
      <dgm:spPr/>
      <dgm:t>
        <a:bodyPr/>
        <a:lstStyle/>
        <a:p>
          <a:r>
            <a:rPr lang="en-US" b="1" dirty="0"/>
            <a:t>Basic Health Care Provision Fund</a:t>
          </a:r>
          <a:endParaRPr lang="x-none" b="1" dirty="0"/>
        </a:p>
      </dgm:t>
    </dgm:pt>
    <dgm:pt modelId="{4C97FAD8-D7B3-40C2-9FD1-FE68521A0843}" type="parTrans" cxnId="{CAC9700D-C1E7-4D40-BF9B-F932A5A517A9}">
      <dgm:prSet/>
      <dgm:spPr/>
      <dgm:t>
        <a:bodyPr/>
        <a:lstStyle/>
        <a:p>
          <a:endParaRPr lang="x-none"/>
        </a:p>
      </dgm:t>
    </dgm:pt>
    <dgm:pt modelId="{C3926DE5-CB1F-4458-9AAD-83F1E61ECF36}" type="sibTrans" cxnId="{CAC9700D-C1E7-4D40-BF9B-F932A5A517A9}">
      <dgm:prSet/>
      <dgm:spPr/>
      <dgm:t>
        <a:bodyPr/>
        <a:lstStyle/>
        <a:p>
          <a:endParaRPr lang="x-none"/>
        </a:p>
      </dgm:t>
    </dgm:pt>
    <dgm:pt modelId="{A57ED1A9-3DD4-4DFE-9F69-1DAB620CFA0B}" type="pres">
      <dgm:prSet presAssocID="{38F9686F-9C26-4FE4-BD34-00DA2B031B36}" presName="Name0" presStyleCnt="0">
        <dgm:presLayoutVars>
          <dgm:chMax val="4"/>
          <dgm:resizeHandles val="exact"/>
        </dgm:presLayoutVars>
      </dgm:prSet>
      <dgm:spPr/>
    </dgm:pt>
    <dgm:pt modelId="{D7D7FF33-1416-4A7D-9D49-A723DC20D9CA}" type="pres">
      <dgm:prSet presAssocID="{38F9686F-9C26-4FE4-BD34-00DA2B031B36}" presName="ellipse" presStyleLbl="trBgShp" presStyleIdx="0" presStyleCnt="1" custAng="16200000" custFlipVert="1" custFlipHor="1" custScaleX="1377" custScaleY="4847" custLinFactNeighborX="-6534" custLinFactNeighborY="77515"/>
      <dgm:spPr/>
    </dgm:pt>
    <dgm:pt modelId="{FA55B1B2-3D30-446B-82D1-E38D24FECE94}" type="pres">
      <dgm:prSet presAssocID="{38F9686F-9C26-4FE4-BD34-00DA2B031B36}" presName="arrow1" presStyleLbl="fgShp" presStyleIdx="0" presStyleCnt="1" custAng="16200000" custLinFactX="-47234" custLinFactY="-119529" custLinFactNeighborX="-100000" custLinFactNeighborY="-200000"/>
      <dgm:spPr/>
    </dgm:pt>
    <dgm:pt modelId="{FC42B8FD-6F23-4430-A28F-1BF73C963D41}" type="pres">
      <dgm:prSet presAssocID="{38F9686F-9C26-4FE4-BD34-00DA2B031B36}" presName="rectangle" presStyleLbl="revTx" presStyleIdx="0" presStyleCnt="1" custScaleX="87124" custLinFactY="-100000" custLinFactNeighborX="10396" custLinFactNeighborY="-146207">
        <dgm:presLayoutVars>
          <dgm:bulletEnabled val="1"/>
        </dgm:presLayoutVars>
      </dgm:prSet>
      <dgm:spPr/>
    </dgm:pt>
    <dgm:pt modelId="{CDB5ECDE-EC74-49F8-A1BF-516F141F93F9}" type="pres">
      <dgm:prSet presAssocID="{E61AE18D-12C2-45C3-A741-CA8672189BA3}" presName="item1" presStyleLbl="node1" presStyleIdx="0" presStyleCnt="3" custLinFactX="-85346" custLinFactNeighborX="-100000" custLinFactNeighborY="-265">
        <dgm:presLayoutVars>
          <dgm:bulletEnabled val="1"/>
        </dgm:presLayoutVars>
      </dgm:prSet>
      <dgm:spPr/>
    </dgm:pt>
    <dgm:pt modelId="{B1567C58-8D53-48BE-B33C-492791A330B5}" type="pres">
      <dgm:prSet presAssocID="{3A99E02D-24A3-4ABF-9F42-B54E789E1EE4}" presName="item2" presStyleLbl="node1" presStyleIdx="1" presStyleCnt="3" custLinFactX="-100000" custLinFactNeighborX="-119583" custLinFactNeighborY="75862">
        <dgm:presLayoutVars>
          <dgm:bulletEnabled val="1"/>
        </dgm:presLayoutVars>
      </dgm:prSet>
      <dgm:spPr/>
    </dgm:pt>
    <dgm:pt modelId="{366A61BF-7BBF-4079-A8F6-3ACB57D73B17}" type="pres">
      <dgm:prSet presAssocID="{C8C825E9-BB8E-439C-9840-CCAE7727D988}" presName="item3" presStyleLbl="node1" presStyleIdx="2" presStyleCnt="3" custLinFactX="-200000" custLinFactY="3538" custLinFactNeighborX="-229298" custLinFactNeighborY="100000">
        <dgm:presLayoutVars>
          <dgm:bulletEnabled val="1"/>
        </dgm:presLayoutVars>
      </dgm:prSet>
      <dgm:spPr/>
    </dgm:pt>
    <dgm:pt modelId="{2D8249AB-F14F-4242-A922-F2346B515E2F}" type="pres">
      <dgm:prSet presAssocID="{38F9686F-9C26-4FE4-BD34-00DA2B031B36}" presName="funnel" presStyleLbl="trAlignAcc1" presStyleIdx="0" presStyleCnt="1" custAng="16200000" custScaleX="85870" custScaleY="104065" custLinFactNeighborX="-883" custLinFactNeighborY="14353"/>
      <dgm:spPr/>
    </dgm:pt>
  </dgm:ptLst>
  <dgm:cxnLst>
    <dgm:cxn modelId="{CAC9700D-C1E7-4D40-BF9B-F932A5A517A9}" srcId="{38F9686F-9C26-4FE4-BD34-00DA2B031B36}" destId="{C8C825E9-BB8E-439C-9840-CCAE7727D988}" srcOrd="3" destOrd="0" parTransId="{4C97FAD8-D7B3-40C2-9FD1-FE68521A0843}" sibTransId="{C3926DE5-CB1F-4458-9AAD-83F1E61ECF36}"/>
    <dgm:cxn modelId="{FEFDAC1A-5E77-4CC6-BDA2-792A2C44A04F}" type="presOf" srcId="{1DE0B555-A77C-4360-91C4-751127ACA7ED}" destId="{366A61BF-7BBF-4079-A8F6-3ACB57D73B17}" srcOrd="0" destOrd="0" presId="urn:microsoft.com/office/officeart/2005/8/layout/funnel1"/>
    <dgm:cxn modelId="{B7AE9B30-DDAD-49C4-95D1-EB770D4F16F5}" srcId="{38F9686F-9C26-4FE4-BD34-00DA2B031B36}" destId="{3A99E02D-24A3-4ABF-9F42-B54E789E1EE4}" srcOrd="2" destOrd="0" parTransId="{67DDA858-21BB-4B2E-9ED0-8CEE49C6D981}" sibTransId="{7F87B02D-9D1B-4C93-86AE-29F788A57355}"/>
    <dgm:cxn modelId="{7DD6DC30-CD20-4D67-8D23-4717D767166E}" srcId="{38F9686F-9C26-4FE4-BD34-00DA2B031B36}" destId="{E61AE18D-12C2-45C3-A741-CA8672189BA3}" srcOrd="1" destOrd="0" parTransId="{E2F36D0F-15F9-4D90-9101-FCECCBBD5732}" sibTransId="{F367FFFE-7B41-4E54-9E33-6E98574814D4}"/>
    <dgm:cxn modelId="{60CC6487-69FF-4BB9-BD38-A57D9FD50153}" type="presOf" srcId="{3A99E02D-24A3-4ABF-9F42-B54E789E1EE4}" destId="{CDB5ECDE-EC74-49F8-A1BF-516F141F93F9}" srcOrd="0" destOrd="0" presId="urn:microsoft.com/office/officeart/2005/8/layout/funnel1"/>
    <dgm:cxn modelId="{4C80E697-9B6D-4704-A762-78079643C874}" type="presOf" srcId="{E61AE18D-12C2-45C3-A741-CA8672189BA3}" destId="{B1567C58-8D53-48BE-B33C-492791A330B5}" srcOrd="0" destOrd="0" presId="urn:microsoft.com/office/officeart/2005/8/layout/funnel1"/>
    <dgm:cxn modelId="{308AE19F-C006-44DC-AEA4-E0C6FCEC1786}" type="presOf" srcId="{38F9686F-9C26-4FE4-BD34-00DA2B031B36}" destId="{A57ED1A9-3DD4-4DFE-9F69-1DAB620CFA0B}" srcOrd="0" destOrd="0" presId="urn:microsoft.com/office/officeart/2005/8/layout/funnel1"/>
    <dgm:cxn modelId="{6851C2A3-DC95-4E75-820D-D15FD03D1551}" type="presOf" srcId="{C8C825E9-BB8E-439C-9840-CCAE7727D988}" destId="{FC42B8FD-6F23-4430-A28F-1BF73C963D41}" srcOrd="0" destOrd="0" presId="urn:microsoft.com/office/officeart/2005/8/layout/funnel1"/>
    <dgm:cxn modelId="{013FFBBF-A0F7-4794-88BE-0C3CB89639D1}" srcId="{38F9686F-9C26-4FE4-BD34-00DA2B031B36}" destId="{1DE0B555-A77C-4360-91C4-751127ACA7ED}" srcOrd="0" destOrd="0" parTransId="{BA0A5360-0E11-481D-ADB9-03C6A0C91EDF}" sibTransId="{1CD75BA2-7ADC-4392-8EF7-9852B902A09D}"/>
    <dgm:cxn modelId="{7315D4EB-3486-43FA-A2AB-E4990AC8F8E8}" type="presParOf" srcId="{A57ED1A9-3DD4-4DFE-9F69-1DAB620CFA0B}" destId="{D7D7FF33-1416-4A7D-9D49-A723DC20D9CA}" srcOrd="0" destOrd="0" presId="urn:microsoft.com/office/officeart/2005/8/layout/funnel1"/>
    <dgm:cxn modelId="{9B2C9241-F70E-41C8-AB0D-760570AEB65A}" type="presParOf" srcId="{A57ED1A9-3DD4-4DFE-9F69-1DAB620CFA0B}" destId="{FA55B1B2-3D30-446B-82D1-E38D24FECE94}" srcOrd="1" destOrd="0" presId="urn:microsoft.com/office/officeart/2005/8/layout/funnel1"/>
    <dgm:cxn modelId="{63B5D04E-ECE6-44E3-9BAC-9CF3F52B578A}" type="presParOf" srcId="{A57ED1A9-3DD4-4DFE-9F69-1DAB620CFA0B}" destId="{FC42B8FD-6F23-4430-A28F-1BF73C963D41}" srcOrd="2" destOrd="0" presId="urn:microsoft.com/office/officeart/2005/8/layout/funnel1"/>
    <dgm:cxn modelId="{6BDD9389-554D-45DC-9628-C0BC945ACAFF}" type="presParOf" srcId="{A57ED1A9-3DD4-4DFE-9F69-1DAB620CFA0B}" destId="{CDB5ECDE-EC74-49F8-A1BF-516F141F93F9}" srcOrd="3" destOrd="0" presId="urn:microsoft.com/office/officeart/2005/8/layout/funnel1"/>
    <dgm:cxn modelId="{943EEB08-ED86-4D6B-A70F-498B1C416D9E}" type="presParOf" srcId="{A57ED1A9-3DD4-4DFE-9F69-1DAB620CFA0B}" destId="{B1567C58-8D53-48BE-B33C-492791A330B5}" srcOrd="4" destOrd="0" presId="urn:microsoft.com/office/officeart/2005/8/layout/funnel1"/>
    <dgm:cxn modelId="{4578AD46-3A8C-4A46-9545-0BDC2C4C9C53}" type="presParOf" srcId="{A57ED1A9-3DD4-4DFE-9F69-1DAB620CFA0B}" destId="{366A61BF-7BBF-4079-A8F6-3ACB57D73B17}" srcOrd="5" destOrd="0" presId="urn:microsoft.com/office/officeart/2005/8/layout/funnel1"/>
    <dgm:cxn modelId="{4BFB220C-C557-42CD-8D8A-437F5D6F624F}" type="presParOf" srcId="{A57ED1A9-3DD4-4DFE-9F69-1DAB620CFA0B}" destId="{2D8249AB-F14F-4242-A922-F2346B515E2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7CFCDD-BA03-4B8A-893A-AAD1E37A5667}"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x-none"/>
        </a:p>
      </dgm:t>
    </dgm:pt>
    <dgm:pt modelId="{044D71F0-C50C-44C4-879C-47F510246C01}">
      <dgm:prSet phldrT="[Text]"/>
      <dgm:spPr/>
      <dgm:t>
        <a:bodyPr/>
        <a:lstStyle/>
        <a:p>
          <a:r>
            <a:rPr lang="en-US" dirty="0"/>
            <a:t>INPUTS</a:t>
          </a:r>
          <a:endParaRPr lang="x-none" dirty="0"/>
        </a:p>
      </dgm:t>
    </dgm:pt>
    <dgm:pt modelId="{4FF5057C-1886-432A-B50B-B97FF87C9BB6}" type="parTrans" cxnId="{0517F991-1071-4F51-9950-AA9F9E7B97F8}">
      <dgm:prSet/>
      <dgm:spPr/>
      <dgm:t>
        <a:bodyPr/>
        <a:lstStyle/>
        <a:p>
          <a:endParaRPr lang="x-none"/>
        </a:p>
      </dgm:t>
    </dgm:pt>
    <dgm:pt modelId="{6A18C990-28DD-4E46-9925-F81B7CB98254}" type="sibTrans" cxnId="{0517F991-1071-4F51-9950-AA9F9E7B97F8}">
      <dgm:prSet/>
      <dgm:spPr/>
      <dgm:t>
        <a:bodyPr/>
        <a:lstStyle/>
        <a:p>
          <a:endParaRPr lang="x-none"/>
        </a:p>
      </dgm:t>
    </dgm:pt>
    <dgm:pt modelId="{6477479F-16A3-44AB-9358-ECF867FA2039}">
      <dgm:prSet phldrT="[Text]"/>
      <dgm:spPr/>
      <dgm:t>
        <a:bodyPr/>
        <a:lstStyle/>
        <a:p>
          <a:r>
            <a:rPr lang="en-US" dirty="0"/>
            <a:t>Funds (50% of BHCPF)</a:t>
          </a:r>
          <a:endParaRPr lang="x-none" dirty="0"/>
        </a:p>
      </dgm:t>
    </dgm:pt>
    <dgm:pt modelId="{AF53F21D-ABC1-42D3-ACB0-C15D07A4B0BC}" type="parTrans" cxnId="{CA40832A-862D-44E8-840F-2906A1D42C69}">
      <dgm:prSet/>
      <dgm:spPr/>
      <dgm:t>
        <a:bodyPr/>
        <a:lstStyle/>
        <a:p>
          <a:endParaRPr lang="x-none"/>
        </a:p>
      </dgm:t>
    </dgm:pt>
    <dgm:pt modelId="{601A5C16-559B-4D2C-BCA3-C9E7B5BC9D42}" type="sibTrans" cxnId="{CA40832A-862D-44E8-840F-2906A1D42C69}">
      <dgm:prSet/>
      <dgm:spPr/>
      <dgm:t>
        <a:bodyPr/>
        <a:lstStyle/>
        <a:p>
          <a:endParaRPr lang="x-none"/>
        </a:p>
      </dgm:t>
    </dgm:pt>
    <dgm:pt modelId="{91AB7933-B151-48CA-85A9-62496EE86385}">
      <dgm:prSet phldrT="[Text]"/>
      <dgm:spPr/>
      <dgm:t>
        <a:bodyPr/>
        <a:lstStyle/>
        <a:p>
          <a:r>
            <a:rPr lang="en-US" dirty="0"/>
            <a:t>Institutional arrangements including the Human Resources and necessary infrastructure</a:t>
          </a:r>
          <a:endParaRPr lang="x-none" dirty="0"/>
        </a:p>
      </dgm:t>
    </dgm:pt>
    <dgm:pt modelId="{26947657-DC8D-4662-BF0D-4E5755011C0C}" type="parTrans" cxnId="{DCFEDDB6-A2F9-47B5-885B-6A83FD0DC4B0}">
      <dgm:prSet/>
      <dgm:spPr/>
      <dgm:t>
        <a:bodyPr/>
        <a:lstStyle/>
        <a:p>
          <a:endParaRPr lang="x-none"/>
        </a:p>
      </dgm:t>
    </dgm:pt>
    <dgm:pt modelId="{AD423403-BBB5-4D40-9312-88C1A95D64C4}" type="sibTrans" cxnId="{DCFEDDB6-A2F9-47B5-885B-6A83FD0DC4B0}">
      <dgm:prSet/>
      <dgm:spPr/>
      <dgm:t>
        <a:bodyPr/>
        <a:lstStyle/>
        <a:p>
          <a:endParaRPr lang="x-none"/>
        </a:p>
      </dgm:t>
    </dgm:pt>
    <dgm:pt modelId="{0D9B21FD-7F1D-4BC3-9D39-A3B168A86952}">
      <dgm:prSet phldrT="[Text]"/>
      <dgm:spPr/>
      <dgm:t>
        <a:bodyPr/>
        <a:lstStyle/>
        <a:p>
          <a:r>
            <a:rPr lang="en-US" dirty="0"/>
            <a:t>PROCESSES</a:t>
          </a:r>
          <a:endParaRPr lang="x-none" dirty="0"/>
        </a:p>
      </dgm:t>
    </dgm:pt>
    <dgm:pt modelId="{50720FFE-843E-438E-9102-6D01FC75E9FF}" type="parTrans" cxnId="{5F4FBAB3-0B43-4CDA-BAAA-60D1A6654F25}">
      <dgm:prSet/>
      <dgm:spPr/>
      <dgm:t>
        <a:bodyPr/>
        <a:lstStyle/>
        <a:p>
          <a:endParaRPr lang="x-none"/>
        </a:p>
      </dgm:t>
    </dgm:pt>
    <dgm:pt modelId="{5518D3DD-E67E-4686-B815-C79271F34A14}" type="sibTrans" cxnId="{5F4FBAB3-0B43-4CDA-BAAA-60D1A6654F25}">
      <dgm:prSet/>
      <dgm:spPr/>
      <dgm:t>
        <a:bodyPr/>
        <a:lstStyle/>
        <a:p>
          <a:endParaRPr lang="x-none"/>
        </a:p>
      </dgm:t>
    </dgm:pt>
    <dgm:pt modelId="{8D7D6326-9AF4-4765-B5C7-0C5DF4E7B4F6}">
      <dgm:prSet phldrT="[Text]"/>
      <dgm:spPr/>
      <dgm:t>
        <a:bodyPr/>
        <a:lstStyle/>
        <a:p>
          <a:r>
            <a:rPr lang="en-US" dirty="0"/>
            <a:t>Capacity building</a:t>
          </a:r>
          <a:endParaRPr lang="x-none" dirty="0"/>
        </a:p>
      </dgm:t>
    </dgm:pt>
    <dgm:pt modelId="{508351E4-9240-4D41-8D7B-F04E79A7E24F}" type="parTrans" cxnId="{81A04EC1-2830-4024-919A-0029661DC436}">
      <dgm:prSet/>
      <dgm:spPr/>
      <dgm:t>
        <a:bodyPr/>
        <a:lstStyle/>
        <a:p>
          <a:endParaRPr lang="x-none"/>
        </a:p>
      </dgm:t>
    </dgm:pt>
    <dgm:pt modelId="{D85CCAEF-5EF1-40C8-AEAB-D0968AABDD7C}" type="sibTrans" cxnId="{81A04EC1-2830-4024-919A-0029661DC436}">
      <dgm:prSet/>
      <dgm:spPr/>
      <dgm:t>
        <a:bodyPr/>
        <a:lstStyle/>
        <a:p>
          <a:endParaRPr lang="x-none"/>
        </a:p>
      </dgm:t>
    </dgm:pt>
    <dgm:pt modelId="{970EAA8E-CB7E-42A3-A2C9-C46DC8B1CBDA}">
      <dgm:prSet phldrT="[Text]"/>
      <dgm:spPr/>
      <dgm:t>
        <a:bodyPr/>
        <a:lstStyle/>
        <a:p>
          <a:r>
            <a:rPr lang="en-US" dirty="0"/>
            <a:t>Enrolment</a:t>
          </a:r>
          <a:endParaRPr lang="x-none" dirty="0"/>
        </a:p>
      </dgm:t>
    </dgm:pt>
    <dgm:pt modelId="{0A9C1F3D-B326-47FF-8605-C78A962701FD}" type="parTrans" cxnId="{F3528719-4DD4-4648-9612-15E936279B1B}">
      <dgm:prSet/>
      <dgm:spPr/>
      <dgm:t>
        <a:bodyPr/>
        <a:lstStyle/>
        <a:p>
          <a:endParaRPr lang="x-none"/>
        </a:p>
      </dgm:t>
    </dgm:pt>
    <dgm:pt modelId="{71786574-643E-4EE5-BFC4-400B925FE92E}" type="sibTrans" cxnId="{F3528719-4DD4-4648-9612-15E936279B1B}">
      <dgm:prSet/>
      <dgm:spPr/>
      <dgm:t>
        <a:bodyPr/>
        <a:lstStyle/>
        <a:p>
          <a:endParaRPr lang="x-none"/>
        </a:p>
      </dgm:t>
    </dgm:pt>
    <dgm:pt modelId="{98E995CD-B8AF-48C8-977C-EAB5A1F5514F}">
      <dgm:prSet phldrT="[Text]"/>
      <dgm:spPr/>
      <dgm:t>
        <a:bodyPr/>
        <a:lstStyle/>
        <a:p>
          <a:r>
            <a:rPr lang="en-US" dirty="0"/>
            <a:t>OUTPUTS</a:t>
          </a:r>
          <a:endParaRPr lang="x-none" dirty="0"/>
        </a:p>
      </dgm:t>
    </dgm:pt>
    <dgm:pt modelId="{A02BEF70-2086-4ABB-9E7C-80291BFCB154}" type="parTrans" cxnId="{C176C252-7B5F-4BC8-B5E0-1D3F17154B31}">
      <dgm:prSet/>
      <dgm:spPr/>
      <dgm:t>
        <a:bodyPr/>
        <a:lstStyle/>
        <a:p>
          <a:endParaRPr lang="x-none"/>
        </a:p>
      </dgm:t>
    </dgm:pt>
    <dgm:pt modelId="{81B96EEB-B08D-4921-9D48-0B9BADC1FF23}" type="sibTrans" cxnId="{C176C252-7B5F-4BC8-B5E0-1D3F17154B31}">
      <dgm:prSet/>
      <dgm:spPr/>
      <dgm:t>
        <a:bodyPr/>
        <a:lstStyle/>
        <a:p>
          <a:endParaRPr lang="x-none"/>
        </a:p>
      </dgm:t>
    </dgm:pt>
    <dgm:pt modelId="{19DDCCF1-5782-442F-8EE2-971944C123DD}">
      <dgm:prSet phldrT="[Text]" custT="1"/>
      <dgm:spPr/>
      <dgm:t>
        <a:bodyPr/>
        <a:lstStyle/>
        <a:p>
          <a:r>
            <a:rPr lang="en-US" sz="1400" dirty="0"/>
            <a:t>Amount of funds released to SSHIAs and health care facilities</a:t>
          </a:r>
          <a:endParaRPr lang="x-none" sz="1400" dirty="0"/>
        </a:p>
      </dgm:t>
    </dgm:pt>
    <dgm:pt modelId="{53213CD2-E89B-490F-B465-4B37CF625D5F}" type="parTrans" cxnId="{E3B89345-3076-4E3A-AC8C-0EEB58C84C95}">
      <dgm:prSet/>
      <dgm:spPr/>
      <dgm:t>
        <a:bodyPr/>
        <a:lstStyle/>
        <a:p>
          <a:endParaRPr lang="x-none"/>
        </a:p>
      </dgm:t>
    </dgm:pt>
    <dgm:pt modelId="{2997F8A2-FBFD-4E18-8ED8-4CE445E0F28D}" type="sibTrans" cxnId="{E3B89345-3076-4E3A-AC8C-0EEB58C84C95}">
      <dgm:prSet/>
      <dgm:spPr/>
      <dgm:t>
        <a:bodyPr/>
        <a:lstStyle/>
        <a:p>
          <a:endParaRPr lang="x-none"/>
        </a:p>
      </dgm:t>
    </dgm:pt>
    <dgm:pt modelId="{E3A23268-7E8A-4029-A61E-FE554DFF16A1}">
      <dgm:prSet phldrT="[Text]" custT="1"/>
      <dgm:spPr/>
      <dgm:t>
        <a:bodyPr/>
        <a:lstStyle/>
        <a:p>
          <a:r>
            <a:rPr lang="en-US" sz="1400" dirty="0"/>
            <a:t>Number of people trained</a:t>
          </a:r>
          <a:endParaRPr lang="x-none" sz="1400" dirty="0"/>
        </a:p>
      </dgm:t>
    </dgm:pt>
    <dgm:pt modelId="{1CA4F1A6-CDF1-4B56-8AE0-D7FA0773B1E6}" type="parTrans" cxnId="{45D62A96-A3CF-455B-BA7F-5373D52714BD}">
      <dgm:prSet/>
      <dgm:spPr/>
      <dgm:t>
        <a:bodyPr/>
        <a:lstStyle/>
        <a:p>
          <a:endParaRPr lang="x-none"/>
        </a:p>
      </dgm:t>
    </dgm:pt>
    <dgm:pt modelId="{ED08EEB3-66AC-429D-9274-26E3DBAF4204}" type="sibTrans" cxnId="{45D62A96-A3CF-455B-BA7F-5373D52714BD}">
      <dgm:prSet/>
      <dgm:spPr/>
      <dgm:t>
        <a:bodyPr/>
        <a:lstStyle/>
        <a:p>
          <a:endParaRPr lang="x-none"/>
        </a:p>
      </dgm:t>
    </dgm:pt>
    <dgm:pt modelId="{E949BFC2-8EB3-43D8-BF7F-601609DE3E56}">
      <dgm:prSet phldrT="[Text]"/>
      <dgm:spPr/>
      <dgm:t>
        <a:bodyPr/>
        <a:lstStyle/>
        <a:p>
          <a:r>
            <a:rPr lang="en-US" dirty="0"/>
            <a:t>Accreditation, QA</a:t>
          </a:r>
          <a:endParaRPr lang="x-none" dirty="0"/>
        </a:p>
      </dgm:t>
    </dgm:pt>
    <dgm:pt modelId="{7F8C1254-1F23-4A9C-B24E-83486A8E2D3E}" type="parTrans" cxnId="{2EB19134-5AF0-4664-8D17-8C2678FAB7EC}">
      <dgm:prSet/>
      <dgm:spPr/>
      <dgm:t>
        <a:bodyPr/>
        <a:lstStyle/>
        <a:p>
          <a:endParaRPr lang="x-none"/>
        </a:p>
      </dgm:t>
    </dgm:pt>
    <dgm:pt modelId="{A0C779F2-4412-41E3-B092-8392AE3D96F4}" type="sibTrans" cxnId="{2EB19134-5AF0-4664-8D17-8C2678FAB7EC}">
      <dgm:prSet/>
      <dgm:spPr/>
      <dgm:t>
        <a:bodyPr/>
        <a:lstStyle/>
        <a:p>
          <a:endParaRPr lang="x-none"/>
        </a:p>
      </dgm:t>
    </dgm:pt>
    <dgm:pt modelId="{A4FE475B-9BAD-4E31-8168-4004C60B7A87}">
      <dgm:prSet phldrT="[Text]"/>
      <dgm:spPr/>
      <dgm:t>
        <a:bodyPr/>
        <a:lstStyle/>
        <a:p>
          <a:r>
            <a:rPr lang="en-US" dirty="0"/>
            <a:t>Monitoring and Evaluation</a:t>
          </a:r>
          <a:endParaRPr lang="x-none" dirty="0"/>
        </a:p>
      </dgm:t>
    </dgm:pt>
    <dgm:pt modelId="{A6408764-1C79-4429-B1D7-2F3DB0B889F0}" type="parTrans" cxnId="{DBFCFC7C-D952-4455-8E62-9640FEF016C4}">
      <dgm:prSet/>
      <dgm:spPr/>
      <dgm:t>
        <a:bodyPr/>
        <a:lstStyle/>
        <a:p>
          <a:endParaRPr lang="x-none"/>
        </a:p>
      </dgm:t>
    </dgm:pt>
    <dgm:pt modelId="{6DAE941C-8B32-44B0-8A85-342D6E8B957F}" type="sibTrans" cxnId="{DBFCFC7C-D952-4455-8E62-9640FEF016C4}">
      <dgm:prSet/>
      <dgm:spPr/>
      <dgm:t>
        <a:bodyPr/>
        <a:lstStyle/>
        <a:p>
          <a:endParaRPr lang="x-none"/>
        </a:p>
      </dgm:t>
    </dgm:pt>
    <dgm:pt modelId="{7C1403DE-9A09-4BCA-B45F-859F490176AA}">
      <dgm:prSet phldrT="[Text]" custT="1"/>
      <dgm:spPr/>
      <dgm:t>
        <a:bodyPr/>
        <a:lstStyle/>
        <a:p>
          <a:r>
            <a:rPr lang="en-US" sz="1400" dirty="0"/>
            <a:t>Number of facilities accredited</a:t>
          </a:r>
          <a:endParaRPr lang="x-none" sz="1400" dirty="0"/>
        </a:p>
      </dgm:t>
    </dgm:pt>
    <dgm:pt modelId="{EEE71ADB-3123-4355-A142-C3C8C22A2DBF}" type="parTrans" cxnId="{4B47D30A-EFB3-4BE9-A835-263529A1990F}">
      <dgm:prSet/>
      <dgm:spPr/>
      <dgm:t>
        <a:bodyPr/>
        <a:lstStyle/>
        <a:p>
          <a:endParaRPr lang="x-none"/>
        </a:p>
      </dgm:t>
    </dgm:pt>
    <dgm:pt modelId="{9D7E51CB-9EC8-45CB-B887-6890ECF6BD2A}" type="sibTrans" cxnId="{4B47D30A-EFB3-4BE9-A835-263529A1990F}">
      <dgm:prSet/>
      <dgm:spPr/>
      <dgm:t>
        <a:bodyPr/>
        <a:lstStyle/>
        <a:p>
          <a:endParaRPr lang="x-none"/>
        </a:p>
      </dgm:t>
    </dgm:pt>
    <dgm:pt modelId="{E6E8DAB6-BE3A-41CC-815F-02F78DB1CEF5}">
      <dgm:prSet phldrT="[Text]" custT="1"/>
      <dgm:spPr/>
      <dgm:t>
        <a:bodyPr/>
        <a:lstStyle/>
        <a:p>
          <a:r>
            <a:rPr lang="en-US" sz="1400" dirty="0"/>
            <a:t>Number of individuals enrolled and accessing care</a:t>
          </a:r>
          <a:endParaRPr lang="x-none" sz="1400" dirty="0"/>
        </a:p>
      </dgm:t>
    </dgm:pt>
    <dgm:pt modelId="{3129EB68-6F79-4FB5-BA75-8AE28FC10CC3}" type="parTrans" cxnId="{9C3F9F22-FCF7-4BC5-BD3E-8CBB4273B0D8}">
      <dgm:prSet/>
      <dgm:spPr/>
      <dgm:t>
        <a:bodyPr/>
        <a:lstStyle/>
        <a:p>
          <a:endParaRPr lang="x-none"/>
        </a:p>
      </dgm:t>
    </dgm:pt>
    <dgm:pt modelId="{3CFF1A82-5A17-42D4-901B-3F0296481FE1}" type="sibTrans" cxnId="{9C3F9F22-FCF7-4BC5-BD3E-8CBB4273B0D8}">
      <dgm:prSet/>
      <dgm:spPr/>
      <dgm:t>
        <a:bodyPr/>
        <a:lstStyle/>
        <a:p>
          <a:endParaRPr lang="x-none"/>
        </a:p>
      </dgm:t>
    </dgm:pt>
    <dgm:pt modelId="{63C045FA-81F4-46F2-A5A3-B86A8A66ECD2}">
      <dgm:prSet phldrT="[Text]"/>
      <dgm:spPr/>
      <dgm:t>
        <a:bodyPr/>
        <a:lstStyle/>
        <a:p>
          <a:r>
            <a:rPr lang="en-US" dirty="0"/>
            <a:t>Development of Implementation Protocol</a:t>
          </a:r>
          <a:endParaRPr lang="x-none" dirty="0"/>
        </a:p>
      </dgm:t>
    </dgm:pt>
    <dgm:pt modelId="{2261D8EE-0AF4-4D9D-871F-844E04DDAC73}" type="parTrans" cxnId="{182151A7-0DB3-4822-BC90-D5043C5CE99A}">
      <dgm:prSet/>
      <dgm:spPr/>
      <dgm:t>
        <a:bodyPr/>
        <a:lstStyle/>
        <a:p>
          <a:endParaRPr lang="en-GB"/>
        </a:p>
      </dgm:t>
    </dgm:pt>
    <dgm:pt modelId="{16CCFCA6-39A8-4784-8043-C7FC1433B7FD}" type="sibTrans" cxnId="{182151A7-0DB3-4822-BC90-D5043C5CE99A}">
      <dgm:prSet/>
      <dgm:spPr/>
      <dgm:t>
        <a:bodyPr/>
        <a:lstStyle/>
        <a:p>
          <a:endParaRPr lang="en-GB"/>
        </a:p>
      </dgm:t>
    </dgm:pt>
    <dgm:pt modelId="{8F82D24D-0180-4458-8446-9A94B1C4917A}" type="pres">
      <dgm:prSet presAssocID="{C47CFCDD-BA03-4B8A-893A-AAD1E37A5667}" presName="Name0" presStyleCnt="0">
        <dgm:presLayoutVars>
          <dgm:dir/>
          <dgm:animLvl val="lvl"/>
          <dgm:resizeHandles val="exact"/>
        </dgm:presLayoutVars>
      </dgm:prSet>
      <dgm:spPr/>
    </dgm:pt>
    <dgm:pt modelId="{71CF7553-980D-4530-B462-A8BC283BE532}" type="pres">
      <dgm:prSet presAssocID="{C47CFCDD-BA03-4B8A-893A-AAD1E37A5667}" presName="tSp" presStyleCnt="0"/>
      <dgm:spPr/>
    </dgm:pt>
    <dgm:pt modelId="{20BBAF62-6D2E-4EB6-8DB4-1DA58154AFB1}" type="pres">
      <dgm:prSet presAssocID="{C47CFCDD-BA03-4B8A-893A-AAD1E37A5667}" presName="bSp" presStyleCnt="0"/>
      <dgm:spPr/>
    </dgm:pt>
    <dgm:pt modelId="{F10318BC-D096-487B-A714-35E286D532A5}" type="pres">
      <dgm:prSet presAssocID="{C47CFCDD-BA03-4B8A-893A-AAD1E37A5667}" presName="process" presStyleCnt="0"/>
      <dgm:spPr/>
    </dgm:pt>
    <dgm:pt modelId="{200CEC00-704F-4037-88DD-20BCFE642EEA}" type="pres">
      <dgm:prSet presAssocID="{044D71F0-C50C-44C4-879C-47F510246C01}" presName="composite1" presStyleCnt="0"/>
      <dgm:spPr/>
    </dgm:pt>
    <dgm:pt modelId="{2A538EF4-4ABF-4450-B15E-9B74C67A9F71}" type="pres">
      <dgm:prSet presAssocID="{044D71F0-C50C-44C4-879C-47F510246C01}" presName="dummyNode1" presStyleLbl="node1" presStyleIdx="0" presStyleCnt="3"/>
      <dgm:spPr/>
    </dgm:pt>
    <dgm:pt modelId="{1AB13591-0A05-43D1-B6A9-140CC0B628AD}" type="pres">
      <dgm:prSet presAssocID="{044D71F0-C50C-44C4-879C-47F510246C01}" presName="childNode1" presStyleLbl="bgAcc1" presStyleIdx="0" presStyleCnt="3">
        <dgm:presLayoutVars>
          <dgm:bulletEnabled val="1"/>
        </dgm:presLayoutVars>
      </dgm:prSet>
      <dgm:spPr/>
    </dgm:pt>
    <dgm:pt modelId="{847429DB-DF6C-4392-A580-19234BB86BEA}" type="pres">
      <dgm:prSet presAssocID="{044D71F0-C50C-44C4-879C-47F510246C01}" presName="childNode1tx" presStyleLbl="bgAcc1" presStyleIdx="0" presStyleCnt="3">
        <dgm:presLayoutVars>
          <dgm:bulletEnabled val="1"/>
        </dgm:presLayoutVars>
      </dgm:prSet>
      <dgm:spPr/>
    </dgm:pt>
    <dgm:pt modelId="{50EFDC48-2DC7-467C-8F98-67D25B0BB122}" type="pres">
      <dgm:prSet presAssocID="{044D71F0-C50C-44C4-879C-47F510246C01}" presName="parentNode1" presStyleLbl="node1" presStyleIdx="0" presStyleCnt="3">
        <dgm:presLayoutVars>
          <dgm:chMax val="1"/>
          <dgm:bulletEnabled val="1"/>
        </dgm:presLayoutVars>
      </dgm:prSet>
      <dgm:spPr/>
    </dgm:pt>
    <dgm:pt modelId="{70C83FC7-A98C-4D7B-AF33-EAC61BF5A48D}" type="pres">
      <dgm:prSet presAssocID="{044D71F0-C50C-44C4-879C-47F510246C01}" presName="connSite1" presStyleCnt="0"/>
      <dgm:spPr/>
    </dgm:pt>
    <dgm:pt modelId="{1FC3FA86-D465-4253-9640-786AAB3F83ED}" type="pres">
      <dgm:prSet presAssocID="{6A18C990-28DD-4E46-9925-F81B7CB98254}" presName="Name9" presStyleLbl="sibTrans2D1" presStyleIdx="0" presStyleCnt="2"/>
      <dgm:spPr/>
    </dgm:pt>
    <dgm:pt modelId="{CEDE847C-3DB3-40CD-8F24-A958B8C0D1EB}" type="pres">
      <dgm:prSet presAssocID="{0D9B21FD-7F1D-4BC3-9D39-A3B168A86952}" presName="composite2" presStyleCnt="0"/>
      <dgm:spPr/>
    </dgm:pt>
    <dgm:pt modelId="{C4CB0C80-8F35-4176-ADEA-2B05A9BDBE42}" type="pres">
      <dgm:prSet presAssocID="{0D9B21FD-7F1D-4BC3-9D39-A3B168A86952}" presName="dummyNode2" presStyleLbl="node1" presStyleIdx="0" presStyleCnt="3"/>
      <dgm:spPr/>
    </dgm:pt>
    <dgm:pt modelId="{94417413-E0BD-4C3F-B5D3-256A85A5A52A}" type="pres">
      <dgm:prSet presAssocID="{0D9B21FD-7F1D-4BC3-9D39-A3B168A86952}" presName="childNode2" presStyleLbl="bgAcc1" presStyleIdx="1" presStyleCnt="3">
        <dgm:presLayoutVars>
          <dgm:bulletEnabled val="1"/>
        </dgm:presLayoutVars>
      </dgm:prSet>
      <dgm:spPr/>
    </dgm:pt>
    <dgm:pt modelId="{7616B395-0760-4921-A2EC-87AC7FFEDCDB}" type="pres">
      <dgm:prSet presAssocID="{0D9B21FD-7F1D-4BC3-9D39-A3B168A86952}" presName="childNode2tx" presStyleLbl="bgAcc1" presStyleIdx="1" presStyleCnt="3">
        <dgm:presLayoutVars>
          <dgm:bulletEnabled val="1"/>
        </dgm:presLayoutVars>
      </dgm:prSet>
      <dgm:spPr/>
    </dgm:pt>
    <dgm:pt modelId="{BC63C9DF-51FB-47A4-96EB-C5D29F784D3A}" type="pres">
      <dgm:prSet presAssocID="{0D9B21FD-7F1D-4BC3-9D39-A3B168A86952}" presName="parentNode2" presStyleLbl="node1" presStyleIdx="1" presStyleCnt="3">
        <dgm:presLayoutVars>
          <dgm:chMax val="0"/>
          <dgm:bulletEnabled val="1"/>
        </dgm:presLayoutVars>
      </dgm:prSet>
      <dgm:spPr/>
    </dgm:pt>
    <dgm:pt modelId="{05410DB8-93E9-4AB9-AB07-FC737B158CCF}" type="pres">
      <dgm:prSet presAssocID="{0D9B21FD-7F1D-4BC3-9D39-A3B168A86952}" presName="connSite2" presStyleCnt="0"/>
      <dgm:spPr/>
    </dgm:pt>
    <dgm:pt modelId="{B42C936D-3ED8-4F18-9737-AC310CCD7574}" type="pres">
      <dgm:prSet presAssocID="{5518D3DD-E67E-4686-B815-C79271F34A14}" presName="Name18" presStyleLbl="sibTrans2D1" presStyleIdx="1" presStyleCnt="2"/>
      <dgm:spPr/>
    </dgm:pt>
    <dgm:pt modelId="{7D5B7552-B959-46F0-AB0C-ABC3D604B23F}" type="pres">
      <dgm:prSet presAssocID="{98E995CD-B8AF-48C8-977C-EAB5A1F5514F}" presName="composite1" presStyleCnt="0"/>
      <dgm:spPr/>
    </dgm:pt>
    <dgm:pt modelId="{E5118C59-C4B6-481B-A92F-D603D111A43D}" type="pres">
      <dgm:prSet presAssocID="{98E995CD-B8AF-48C8-977C-EAB5A1F5514F}" presName="dummyNode1" presStyleLbl="node1" presStyleIdx="1" presStyleCnt="3"/>
      <dgm:spPr/>
    </dgm:pt>
    <dgm:pt modelId="{7473B871-BFA5-4809-8060-1097979C5C3C}" type="pres">
      <dgm:prSet presAssocID="{98E995CD-B8AF-48C8-977C-EAB5A1F5514F}" presName="childNode1" presStyleLbl="bgAcc1" presStyleIdx="2" presStyleCnt="3" custScaleX="98604">
        <dgm:presLayoutVars>
          <dgm:bulletEnabled val="1"/>
        </dgm:presLayoutVars>
      </dgm:prSet>
      <dgm:spPr/>
    </dgm:pt>
    <dgm:pt modelId="{30289B89-3061-402D-9892-DBBDA94A3414}" type="pres">
      <dgm:prSet presAssocID="{98E995CD-B8AF-48C8-977C-EAB5A1F5514F}" presName="childNode1tx" presStyleLbl="bgAcc1" presStyleIdx="2" presStyleCnt="3">
        <dgm:presLayoutVars>
          <dgm:bulletEnabled val="1"/>
        </dgm:presLayoutVars>
      </dgm:prSet>
      <dgm:spPr/>
    </dgm:pt>
    <dgm:pt modelId="{60D12BEF-49E2-4EED-A7DB-A78BD71A429E}" type="pres">
      <dgm:prSet presAssocID="{98E995CD-B8AF-48C8-977C-EAB5A1F5514F}" presName="parentNode1" presStyleLbl="node1" presStyleIdx="2" presStyleCnt="3" custLinFactNeighborX="15452" custLinFactNeighborY="33459">
        <dgm:presLayoutVars>
          <dgm:chMax val="1"/>
          <dgm:bulletEnabled val="1"/>
        </dgm:presLayoutVars>
      </dgm:prSet>
      <dgm:spPr/>
    </dgm:pt>
    <dgm:pt modelId="{7B14C2E9-DAD2-4A0A-BDED-E27C6B2A4A4D}" type="pres">
      <dgm:prSet presAssocID="{98E995CD-B8AF-48C8-977C-EAB5A1F5514F}" presName="connSite1" presStyleCnt="0"/>
      <dgm:spPr/>
    </dgm:pt>
  </dgm:ptLst>
  <dgm:cxnLst>
    <dgm:cxn modelId="{99468403-7E02-45BA-9628-7F6D59E7630E}" type="presOf" srcId="{E949BFC2-8EB3-43D8-BF7F-601609DE3E56}" destId="{7616B395-0760-4921-A2EC-87AC7FFEDCDB}" srcOrd="1" destOrd="2" presId="urn:microsoft.com/office/officeart/2005/8/layout/hProcess4"/>
    <dgm:cxn modelId="{3FCFDA08-ABCF-4E24-8B29-2D9649E2FACA}" type="presOf" srcId="{970EAA8E-CB7E-42A3-A2C9-C46DC8B1CBDA}" destId="{94417413-E0BD-4C3F-B5D3-256A85A5A52A}" srcOrd="0" destOrd="3" presId="urn:microsoft.com/office/officeart/2005/8/layout/hProcess4"/>
    <dgm:cxn modelId="{63C35D09-5292-49C7-AB2C-2D505877AFDA}" type="presOf" srcId="{E949BFC2-8EB3-43D8-BF7F-601609DE3E56}" destId="{94417413-E0BD-4C3F-B5D3-256A85A5A52A}" srcOrd="0" destOrd="2" presId="urn:microsoft.com/office/officeart/2005/8/layout/hProcess4"/>
    <dgm:cxn modelId="{4B47D30A-EFB3-4BE9-A835-263529A1990F}" srcId="{98E995CD-B8AF-48C8-977C-EAB5A1F5514F}" destId="{7C1403DE-9A09-4BCA-B45F-859F490176AA}" srcOrd="2" destOrd="0" parTransId="{EEE71ADB-3123-4355-A142-C3C8C22A2DBF}" sibTransId="{9D7E51CB-9EC8-45CB-B887-6890ECF6BD2A}"/>
    <dgm:cxn modelId="{61DB360E-AD4C-4C8C-8BC5-45519342292E}" type="presOf" srcId="{7C1403DE-9A09-4BCA-B45F-859F490176AA}" destId="{7473B871-BFA5-4809-8060-1097979C5C3C}" srcOrd="0" destOrd="2" presId="urn:microsoft.com/office/officeart/2005/8/layout/hProcess4"/>
    <dgm:cxn modelId="{80D00D16-A773-44A9-A7E6-EAB67897549B}" type="presOf" srcId="{8D7D6326-9AF4-4765-B5C7-0C5DF4E7B4F6}" destId="{94417413-E0BD-4C3F-B5D3-256A85A5A52A}" srcOrd="0" destOrd="1" presId="urn:microsoft.com/office/officeart/2005/8/layout/hProcess4"/>
    <dgm:cxn modelId="{44529416-F222-479C-A2F4-9072913EA038}" type="presOf" srcId="{91AB7933-B151-48CA-85A9-62496EE86385}" destId="{847429DB-DF6C-4392-A580-19234BB86BEA}" srcOrd="1" destOrd="1" presId="urn:microsoft.com/office/officeart/2005/8/layout/hProcess4"/>
    <dgm:cxn modelId="{F3528719-4DD4-4648-9612-15E936279B1B}" srcId="{0D9B21FD-7F1D-4BC3-9D39-A3B168A86952}" destId="{970EAA8E-CB7E-42A3-A2C9-C46DC8B1CBDA}" srcOrd="3" destOrd="0" parTransId="{0A9C1F3D-B326-47FF-8605-C78A962701FD}" sibTransId="{71786574-643E-4EE5-BFC4-400B925FE92E}"/>
    <dgm:cxn modelId="{9C3F9F22-FCF7-4BC5-BD3E-8CBB4273B0D8}" srcId="{98E995CD-B8AF-48C8-977C-EAB5A1F5514F}" destId="{E6E8DAB6-BE3A-41CC-815F-02F78DB1CEF5}" srcOrd="3" destOrd="0" parTransId="{3129EB68-6F79-4FB5-BA75-8AE28FC10CC3}" sibTransId="{3CFF1A82-5A17-42D4-901B-3F0296481FE1}"/>
    <dgm:cxn modelId="{279F8D23-D4AE-45BD-8671-65442D5126D3}" type="presOf" srcId="{E3A23268-7E8A-4029-A61E-FE554DFF16A1}" destId="{30289B89-3061-402D-9892-DBBDA94A3414}" srcOrd="1" destOrd="1" presId="urn:microsoft.com/office/officeart/2005/8/layout/hProcess4"/>
    <dgm:cxn modelId="{24BE0A2A-E664-41ED-875D-9A44515E679E}" type="presOf" srcId="{63C045FA-81F4-46F2-A5A3-B86A8A66ECD2}" destId="{94417413-E0BD-4C3F-B5D3-256A85A5A52A}" srcOrd="0" destOrd="0" presId="urn:microsoft.com/office/officeart/2005/8/layout/hProcess4"/>
    <dgm:cxn modelId="{CA40832A-862D-44E8-840F-2906A1D42C69}" srcId="{044D71F0-C50C-44C4-879C-47F510246C01}" destId="{6477479F-16A3-44AB-9358-ECF867FA2039}" srcOrd="0" destOrd="0" parTransId="{AF53F21D-ABC1-42D3-ACB0-C15D07A4B0BC}" sibTransId="{601A5C16-559B-4D2C-BCA3-C9E7B5BC9D42}"/>
    <dgm:cxn modelId="{D47B292C-DB07-42A3-8518-BB15C5E9AD9F}" type="presOf" srcId="{044D71F0-C50C-44C4-879C-47F510246C01}" destId="{50EFDC48-2DC7-467C-8F98-67D25B0BB122}" srcOrd="0" destOrd="0" presId="urn:microsoft.com/office/officeart/2005/8/layout/hProcess4"/>
    <dgm:cxn modelId="{2EB19134-5AF0-4664-8D17-8C2678FAB7EC}" srcId="{0D9B21FD-7F1D-4BC3-9D39-A3B168A86952}" destId="{E949BFC2-8EB3-43D8-BF7F-601609DE3E56}" srcOrd="2" destOrd="0" parTransId="{7F8C1254-1F23-4A9C-B24E-83486A8E2D3E}" sibTransId="{A0C779F2-4412-41E3-B092-8392AE3D96F4}"/>
    <dgm:cxn modelId="{9DA98B5B-D1EF-4886-9BEF-D34EA7019788}" type="presOf" srcId="{A4FE475B-9BAD-4E31-8168-4004C60B7A87}" destId="{7616B395-0760-4921-A2EC-87AC7FFEDCDB}" srcOrd="1" destOrd="4" presId="urn:microsoft.com/office/officeart/2005/8/layout/hProcess4"/>
    <dgm:cxn modelId="{0306AF5C-EF83-4216-AE7F-AC6911797EC3}" type="presOf" srcId="{19DDCCF1-5782-442F-8EE2-971944C123DD}" destId="{7473B871-BFA5-4809-8060-1097979C5C3C}" srcOrd="0" destOrd="0" presId="urn:microsoft.com/office/officeart/2005/8/layout/hProcess4"/>
    <dgm:cxn modelId="{716CE95F-859F-4029-B9D3-E23E9568EAC5}" type="presOf" srcId="{6A18C990-28DD-4E46-9925-F81B7CB98254}" destId="{1FC3FA86-D465-4253-9640-786AAB3F83ED}" srcOrd="0" destOrd="0" presId="urn:microsoft.com/office/officeart/2005/8/layout/hProcess4"/>
    <dgm:cxn modelId="{0A2CC342-201C-4082-AF11-0E25B89F495B}" type="presOf" srcId="{7C1403DE-9A09-4BCA-B45F-859F490176AA}" destId="{30289B89-3061-402D-9892-DBBDA94A3414}" srcOrd="1" destOrd="2" presId="urn:microsoft.com/office/officeart/2005/8/layout/hProcess4"/>
    <dgm:cxn modelId="{E3B89345-3076-4E3A-AC8C-0EEB58C84C95}" srcId="{98E995CD-B8AF-48C8-977C-EAB5A1F5514F}" destId="{19DDCCF1-5782-442F-8EE2-971944C123DD}" srcOrd="0" destOrd="0" parTransId="{53213CD2-E89B-490F-B465-4B37CF625D5F}" sibTransId="{2997F8A2-FBFD-4E18-8ED8-4CE445E0F28D}"/>
    <dgm:cxn modelId="{6051D570-0D57-4759-87DB-E2556317CDBB}" type="presOf" srcId="{E6E8DAB6-BE3A-41CC-815F-02F78DB1CEF5}" destId="{7473B871-BFA5-4809-8060-1097979C5C3C}" srcOrd="0" destOrd="3" presId="urn:microsoft.com/office/officeart/2005/8/layout/hProcess4"/>
    <dgm:cxn modelId="{BD7FEB71-C821-4C7A-ABCE-57BDA1E48025}" type="presOf" srcId="{5518D3DD-E67E-4686-B815-C79271F34A14}" destId="{B42C936D-3ED8-4F18-9737-AC310CCD7574}" srcOrd="0" destOrd="0" presId="urn:microsoft.com/office/officeart/2005/8/layout/hProcess4"/>
    <dgm:cxn modelId="{3E143C72-303B-4F11-9B28-DA5049BF9757}" type="presOf" srcId="{0D9B21FD-7F1D-4BC3-9D39-A3B168A86952}" destId="{BC63C9DF-51FB-47A4-96EB-C5D29F784D3A}" srcOrd="0" destOrd="0" presId="urn:microsoft.com/office/officeart/2005/8/layout/hProcess4"/>
    <dgm:cxn modelId="{C176C252-7B5F-4BC8-B5E0-1D3F17154B31}" srcId="{C47CFCDD-BA03-4B8A-893A-AAD1E37A5667}" destId="{98E995CD-B8AF-48C8-977C-EAB5A1F5514F}" srcOrd="2" destOrd="0" parTransId="{A02BEF70-2086-4ABB-9E7C-80291BFCB154}" sibTransId="{81B96EEB-B08D-4921-9D48-0B9BADC1FF23}"/>
    <dgm:cxn modelId="{DBFCFC7C-D952-4455-8E62-9640FEF016C4}" srcId="{0D9B21FD-7F1D-4BC3-9D39-A3B168A86952}" destId="{A4FE475B-9BAD-4E31-8168-4004C60B7A87}" srcOrd="4" destOrd="0" parTransId="{A6408764-1C79-4429-B1D7-2F3DB0B889F0}" sibTransId="{6DAE941C-8B32-44B0-8A85-342D6E8B957F}"/>
    <dgm:cxn modelId="{D200B786-F1D9-4EF0-87A3-2DE0A1D22A6A}" type="presOf" srcId="{6477479F-16A3-44AB-9358-ECF867FA2039}" destId="{1AB13591-0A05-43D1-B6A9-140CC0B628AD}" srcOrd="0" destOrd="0" presId="urn:microsoft.com/office/officeart/2005/8/layout/hProcess4"/>
    <dgm:cxn modelId="{8283148D-97EF-4908-8E16-2E24C6AD1A17}" type="presOf" srcId="{A4FE475B-9BAD-4E31-8168-4004C60B7A87}" destId="{94417413-E0BD-4C3F-B5D3-256A85A5A52A}" srcOrd="0" destOrd="4" presId="urn:microsoft.com/office/officeart/2005/8/layout/hProcess4"/>
    <dgm:cxn modelId="{DA1D858F-CD30-4330-8A18-743C2894693C}" type="presOf" srcId="{6477479F-16A3-44AB-9358-ECF867FA2039}" destId="{847429DB-DF6C-4392-A580-19234BB86BEA}" srcOrd="1" destOrd="0" presId="urn:microsoft.com/office/officeart/2005/8/layout/hProcess4"/>
    <dgm:cxn modelId="{0517F991-1071-4F51-9950-AA9F9E7B97F8}" srcId="{C47CFCDD-BA03-4B8A-893A-AAD1E37A5667}" destId="{044D71F0-C50C-44C4-879C-47F510246C01}" srcOrd="0" destOrd="0" parTransId="{4FF5057C-1886-432A-B50B-B97FF87C9BB6}" sibTransId="{6A18C990-28DD-4E46-9925-F81B7CB98254}"/>
    <dgm:cxn modelId="{45D62A96-A3CF-455B-BA7F-5373D52714BD}" srcId="{98E995CD-B8AF-48C8-977C-EAB5A1F5514F}" destId="{E3A23268-7E8A-4029-A61E-FE554DFF16A1}" srcOrd="1" destOrd="0" parTransId="{1CA4F1A6-CDF1-4B56-8AE0-D7FA0773B1E6}" sibTransId="{ED08EEB3-66AC-429D-9274-26E3DBAF4204}"/>
    <dgm:cxn modelId="{182151A7-0DB3-4822-BC90-D5043C5CE99A}" srcId="{0D9B21FD-7F1D-4BC3-9D39-A3B168A86952}" destId="{63C045FA-81F4-46F2-A5A3-B86A8A66ECD2}" srcOrd="0" destOrd="0" parTransId="{2261D8EE-0AF4-4D9D-871F-844E04DDAC73}" sibTransId="{16CCFCA6-39A8-4784-8043-C7FC1433B7FD}"/>
    <dgm:cxn modelId="{4B085AAF-9B5B-4416-9960-944E9ADC4D68}" type="presOf" srcId="{E6E8DAB6-BE3A-41CC-815F-02F78DB1CEF5}" destId="{30289B89-3061-402D-9892-DBBDA94A3414}" srcOrd="1" destOrd="3" presId="urn:microsoft.com/office/officeart/2005/8/layout/hProcess4"/>
    <dgm:cxn modelId="{5F4FBAB3-0B43-4CDA-BAAA-60D1A6654F25}" srcId="{C47CFCDD-BA03-4B8A-893A-AAD1E37A5667}" destId="{0D9B21FD-7F1D-4BC3-9D39-A3B168A86952}" srcOrd="1" destOrd="0" parTransId="{50720FFE-843E-438E-9102-6D01FC75E9FF}" sibTransId="{5518D3DD-E67E-4686-B815-C79271F34A14}"/>
    <dgm:cxn modelId="{DCFEDDB6-A2F9-47B5-885B-6A83FD0DC4B0}" srcId="{044D71F0-C50C-44C4-879C-47F510246C01}" destId="{91AB7933-B151-48CA-85A9-62496EE86385}" srcOrd="1" destOrd="0" parTransId="{26947657-DC8D-4662-BF0D-4E5755011C0C}" sibTransId="{AD423403-BBB5-4D40-9312-88C1A95D64C4}"/>
    <dgm:cxn modelId="{81A04EC1-2830-4024-919A-0029661DC436}" srcId="{0D9B21FD-7F1D-4BC3-9D39-A3B168A86952}" destId="{8D7D6326-9AF4-4765-B5C7-0C5DF4E7B4F6}" srcOrd="1" destOrd="0" parTransId="{508351E4-9240-4D41-8D7B-F04E79A7E24F}" sibTransId="{D85CCAEF-5EF1-40C8-AEAB-D0968AABDD7C}"/>
    <dgm:cxn modelId="{3A8CFDC2-4E7F-4EC8-8D39-9B6010EB6639}" type="presOf" srcId="{8D7D6326-9AF4-4765-B5C7-0C5DF4E7B4F6}" destId="{7616B395-0760-4921-A2EC-87AC7FFEDCDB}" srcOrd="1" destOrd="1" presId="urn:microsoft.com/office/officeart/2005/8/layout/hProcess4"/>
    <dgm:cxn modelId="{262C01C5-485E-4AFE-9335-45CEBAF378FD}" type="presOf" srcId="{C47CFCDD-BA03-4B8A-893A-AAD1E37A5667}" destId="{8F82D24D-0180-4458-8446-9A94B1C4917A}" srcOrd="0" destOrd="0" presId="urn:microsoft.com/office/officeart/2005/8/layout/hProcess4"/>
    <dgm:cxn modelId="{DAF58FC9-53D7-454B-A219-464C50F9EB44}" type="presOf" srcId="{98E995CD-B8AF-48C8-977C-EAB5A1F5514F}" destId="{60D12BEF-49E2-4EED-A7DB-A78BD71A429E}" srcOrd="0" destOrd="0" presId="urn:microsoft.com/office/officeart/2005/8/layout/hProcess4"/>
    <dgm:cxn modelId="{2374A2CE-B254-4BCA-BA65-8426A4230BF2}" type="presOf" srcId="{970EAA8E-CB7E-42A3-A2C9-C46DC8B1CBDA}" destId="{7616B395-0760-4921-A2EC-87AC7FFEDCDB}" srcOrd="1" destOrd="3" presId="urn:microsoft.com/office/officeart/2005/8/layout/hProcess4"/>
    <dgm:cxn modelId="{EE9AB4CF-C29E-438F-A294-B49207C07415}" type="presOf" srcId="{63C045FA-81F4-46F2-A5A3-B86A8A66ECD2}" destId="{7616B395-0760-4921-A2EC-87AC7FFEDCDB}" srcOrd="1" destOrd="0" presId="urn:microsoft.com/office/officeart/2005/8/layout/hProcess4"/>
    <dgm:cxn modelId="{D48898DA-1C65-4475-BA04-6072137B9F82}" type="presOf" srcId="{91AB7933-B151-48CA-85A9-62496EE86385}" destId="{1AB13591-0A05-43D1-B6A9-140CC0B628AD}" srcOrd="0" destOrd="1" presId="urn:microsoft.com/office/officeart/2005/8/layout/hProcess4"/>
    <dgm:cxn modelId="{6011DCED-56E8-4F48-BA4F-FE67D007D8D8}" type="presOf" srcId="{E3A23268-7E8A-4029-A61E-FE554DFF16A1}" destId="{7473B871-BFA5-4809-8060-1097979C5C3C}" srcOrd="0" destOrd="1" presId="urn:microsoft.com/office/officeart/2005/8/layout/hProcess4"/>
    <dgm:cxn modelId="{BAC16AF1-188D-40F0-A7B1-A95F3E3D88E7}" type="presOf" srcId="{19DDCCF1-5782-442F-8EE2-971944C123DD}" destId="{30289B89-3061-402D-9892-DBBDA94A3414}" srcOrd="1" destOrd="0" presId="urn:microsoft.com/office/officeart/2005/8/layout/hProcess4"/>
    <dgm:cxn modelId="{3ED575C1-F276-4218-8B18-8A034EA8D3C8}" type="presParOf" srcId="{8F82D24D-0180-4458-8446-9A94B1C4917A}" destId="{71CF7553-980D-4530-B462-A8BC283BE532}" srcOrd="0" destOrd="0" presId="urn:microsoft.com/office/officeart/2005/8/layout/hProcess4"/>
    <dgm:cxn modelId="{8038C8FF-A7CE-4388-A997-46F6CAE064D0}" type="presParOf" srcId="{8F82D24D-0180-4458-8446-9A94B1C4917A}" destId="{20BBAF62-6D2E-4EB6-8DB4-1DA58154AFB1}" srcOrd="1" destOrd="0" presId="urn:microsoft.com/office/officeart/2005/8/layout/hProcess4"/>
    <dgm:cxn modelId="{4E14A6A5-F917-4D6F-B48D-BDF390FC355B}" type="presParOf" srcId="{8F82D24D-0180-4458-8446-9A94B1C4917A}" destId="{F10318BC-D096-487B-A714-35E286D532A5}" srcOrd="2" destOrd="0" presId="urn:microsoft.com/office/officeart/2005/8/layout/hProcess4"/>
    <dgm:cxn modelId="{0F0F9197-25C7-4BBF-A5B6-768BA8CFEF76}" type="presParOf" srcId="{F10318BC-D096-487B-A714-35E286D532A5}" destId="{200CEC00-704F-4037-88DD-20BCFE642EEA}" srcOrd="0" destOrd="0" presId="urn:microsoft.com/office/officeart/2005/8/layout/hProcess4"/>
    <dgm:cxn modelId="{8C9F7F13-A766-4F62-8A28-402D56DECB76}" type="presParOf" srcId="{200CEC00-704F-4037-88DD-20BCFE642EEA}" destId="{2A538EF4-4ABF-4450-B15E-9B74C67A9F71}" srcOrd="0" destOrd="0" presId="urn:microsoft.com/office/officeart/2005/8/layout/hProcess4"/>
    <dgm:cxn modelId="{D32D83DB-00BB-4C1A-909E-531DAD57ACBB}" type="presParOf" srcId="{200CEC00-704F-4037-88DD-20BCFE642EEA}" destId="{1AB13591-0A05-43D1-B6A9-140CC0B628AD}" srcOrd="1" destOrd="0" presId="urn:microsoft.com/office/officeart/2005/8/layout/hProcess4"/>
    <dgm:cxn modelId="{986BAE09-5FD6-4060-90C0-7FE6F13DCBEA}" type="presParOf" srcId="{200CEC00-704F-4037-88DD-20BCFE642EEA}" destId="{847429DB-DF6C-4392-A580-19234BB86BEA}" srcOrd="2" destOrd="0" presId="urn:microsoft.com/office/officeart/2005/8/layout/hProcess4"/>
    <dgm:cxn modelId="{7B50B9A3-1CEB-41ED-8A22-F11ED31F1442}" type="presParOf" srcId="{200CEC00-704F-4037-88DD-20BCFE642EEA}" destId="{50EFDC48-2DC7-467C-8F98-67D25B0BB122}" srcOrd="3" destOrd="0" presId="urn:microsoft.com/office/officeart/2005/8/layout/hProcess4"/>
    <dgm:cxn modelId="{4043BC76-7CE7-4F1A-A0E0-AEF20771C8D3}" type="presParOf" srcId="{200CEC00-704F-4037-88DD-20BCFE642EEA}" destId="{70C83FC7-A98C-4D7B-AF33-EAC61BF5A48D}" srcOrd="4" destOrd="0" presId="urn:microsoft.com/office/officeart/2005/8/layout/hProcess4"/>
    <dgm:cxn modelId="{07DE47AE-A966-4DFC-B118-235EBA6676ED}" type="presParOf" srcId="{F10318BC-D096-487B-A714-35E286D532A5}" destId="{1FC3FA86-D465-4253-9640-786AAB3F83ED}" srcOrd="1" destOrd="0" presId="urn:microsoft.com/office/officeart/2005/8/layout/hProcess4"/>
    <dgm:cxn modelId="{3284EC18-2319-45FC-9121-AB0DEC9DD164}" type="presParOf" srcId="{F10318BC-D096-487B-A714-35E286D532A5}" destId="{CEDE847C-3DB3-40CD-8F24-A958B8C0D1EB}" srcOrd="2" destOrd="0" presId="urn:microsoft.com/office/officeart/2005/8/layout/hProcess4"/>
    <dgm:cxn modelId="{742454DA-67EC-4BD5-B01F-7B51101B2139}" type="presParOf" srcId="{CEDE847C-3DB3-40CD-8F24-A958B8C0D1EB}" destId="{C4CB0C80-8F35-4176-ADEA-2B05A9BDBE42}" srcOrd="0" destOrd="0" presId="urn:microsoft.com/office/officeart/2005/8/layout/hProcess4"/>
    <dgm:cxn modelId="{6A7A2206-B1B3-4E39-B5C9-4338D8B3C595}" type="presParOf" srcId="{CEDE847C-3DB3-40CD-8F24-A958B8C0D1EB}" destId="{94417413-E0BD-4C3F-B5D3-256A85A5A52A}" srcOrd="1" destOrd="0" presId="urn:microsoft.com/office/officeart/2005/8/layout/hProcess4"/>
    <dgm:cxn modelId="{1FB165FD-BD12-4922-8BA4-91EC789BB882}" type="presParOf" srcId="{CEDE847C-3DB3-40CD-8F24-A958B8C0D1EB}" destId="{7616B395-0760-4921-A2EC-87AC7FFEDCDB}" srcOrd="2" destOrd="0" presId="urn:microsoft.com/office/officeart/2005/8/layout/hProcess4"/>
    <dgm:cxn modelId="{B721F7D5-BE26-4F1A-AE56-49088040786A}" type="presParOf" srcId="{CEDE847C-3DB3-40CD-8F24-A958B8C0D1EB}" destId="{BC63C9DF-51FB-47A4-96EB-C5D29F784D3A}" srcOrd="3" destOrd="0" presId="urn:microsoft.com/office/officeart/2005/8/layout/hProcess4"/>
    <dgm:cxn modelId="{3A440960-0A16-4C33-A661-A5F14B124C50}" type="presParOf" srcId="{CEDE847C-3DB3-40CD-8F24-A958B8C0D1EB}" destId="{05410DB8-93E9-4AB9-AB07-FC737B158CCF}" srcOrd="4" destOrd="0" presId="urn:microsoft.com/office/officeart/2005/8/layout/hProcess4"/>
    <dgm:cxn modelId="{2B6BBD30-6CAE-4560-AEC7-D031B3FC4D36}" type="presParOf" srcId="{F10318BC-D096-487B-A714-35E286D532A5}" destId="{B42C936D-3ED8-4F18-9737-AC310CCD7574}" srcOrd="3" destOrd="0" presId="urn:microsoft.com/office/officeart/2005/8/layout/hProcess4"/>
    <dgm:cxn modelId="{814EE6BC-3B50-426B-BAF0-9734DE7AD648}" type="presParOf" srcId="{F10318BC-D096-487B-A714-35E286D532A5}" destId="{7D5B7552-B959-46F0-AB0C-ABC3D604B23F}" srcOrd="4" destOrd="0" presId="urn:microsoft.com/office/officeart/2005/8/layout/hProcess4"/>
    <dgm:cxn modelId="{BF17A7EB-E3E8-4B49-B8A7-5E218B263943}" type="presParOf" srcId="{7D5B7552-B959-46F0-AB0C-ABC3D604B23F}" destId="{E5118C59-C4B6-481B-A92F-D603D111A43D}" srcOrd="0" destOrd="0" presId="urn:microsoft.com/office/officeart/2005/8/layout/hProcess4"/>
    <dgm:cxn modelId="{D37F5EF1-E9EA-406D-826B-C9EBD55CC3E5}" type="presParOf" srcId="{7D5B7552-B959-46F0-AB0C-ABC3D604B23F}" destId="{7473B871-BFA5-4809-8060-1097979C5C3C}" srcOrd="1" destOrd="0" presId="urn:microsoft.com/office/officeart/2005/8/layout/hProcess4"/>
    <dgm:cxn modelId="{54C4D497-BA79-405E-A7E0-0906BD812C61}" type="presParOf" srcId="{7D5B7552-B959-46F0-AB0C-ABC3D604B23F}" destId="{30289B89-3061-402D-9892-DBBDA94A3414}" srcOrd="2" destOrd="0" presId="urn:microsoft.com/office/officeart/2005/8/layout/hProcess4"/>
    <dgm:cxn modelId="{DA02075D-4FFF-408D-8C7C-D863676CAC61}" type="presParOf" srcId="{7D5B7552-B959-46F0-AB0C-ABC3D604B23F}" destId="{60D12BEF-49E2-4EED-A7DB-A78BD71A429E}" srcOrd="3" destOrd="0" presId="urn:microsoft.com/office/officeart/2005/8/layout/hProcess4"/>
    <dgm:cxn modelId="{145E2464-F660-41F8-9A72-1080DEEBDF5A}" type="presParOf" srcId="{7D5B7552-B959-46F0-AB0C-ABC3D604B23F}" destId="{7B14C2E9-DAD2-4A0A-BDED-E27C6B2A4A4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5F3D90-3F00-423E-9393-BC5630866D4A}" type="doc">
      <dgm:prSet loTypeId="urn:microsoft.com/office/officeart/2005/8/layout/hProcess9" loCatId="process" qsTypeId="urn:microsoft.com/office/officeart/2005/8/quickstyle/simple1" qsCatId="simple" csTypeId="urn:microsoft.com/office/officeart/2005/8/colors/accent1_2" csCatId="accent1" phldr="1"/>
      <dgm:spPr/>
    </dgm:pt>
    <dgm:pt modelId="{419E9701-421D-44D2-8458-CEFB77CEC294}">
      <dgm:prSet phldrT="[Text]"/>
      <dgm:spPr/>
      <dgm:t>
        <a:bodyPr/>
        <a:lstStyle/>
        <a:p>
          <a:r>
            <a:rPr lang="en-US" dirty="0"/>
            <a:t>Program Funds</a:t>
          </a:r>
        </a:p>
        <a:p>
          <a:r>
            <a:rPr lang="en-GB" b="1" i="0" u="none" strike="noStrike" dirty="0">
              <a:solidFill>
                <a:srgbClr val="000000"/>
              </a:solidFill>
              <a:effectLst/>
              <a:latin typeface="Calibri"/>
            </a:rPr>
            <a:t>13,086,250,000.00</a:t>
          </a:r>
          <a:endParaRPr lang="x-none" dirty="0"/>
        </a:p>
      </dgm:t>
    </dgm:pt>
    <dgm:pt modelId="{BEEF9751-B787-436E-9457-CB78EFCBACAA}" type="parTrans" cxnId="{34645762-0B18-4E2D-B114-D6A0A107948C}">
      <dgm:prSet/>
      <dgm:spPr/>
      <dgm:t>
        <a:bodyPr/>
        <a:lstStyle/>
        <a:p>
          <a:endParaRPr lang="x-none"/>
        </a:p>
      </dgm:t>
    </dgm:pt>
    <dgm:pt modelId="{463B37BF-095E-4F8E-9DC0-FD0758626555}" type="sibTrans" cxnId="{34645762-0B18-4E2D-B114-D6A0A107948C}">
      <dgm:prSet/>
      <dgm:spPr/>
      <dgm:t>
        <a:bodyPr/>
        <a:lstStyle/>
        <a:p>
          <a:endParaRPr lang="x-none"/>
        </a:p>
      </dgm:t>
    </dgm:pt>
    <dgm:pt modelId="{8B2EACDF-F06D-41EF-836C-107C7A468F3E}">
      <dgm:prSet phldrT="[Text]"/>
      <dgm:spPr/>
      <dgm:t>
        <a:bodyPr/>
        <a:lstStyle/>
        <a:p>
          <a:r>
            <a:rPr lang="en-US" dirty="0"/>
            <a:t>Operational Funds</a:t>
          </a:r>
        </a:p>
        <a:p>
          <a:r>
            <a:rPr lang="en-GB" b="1" i="0" u="none" strike="noStrike" dirty="0">
              <a:solidFill>
                <a:srgbClr val="000000"/>
              </a:solidFill>
              <a:effectLst/>
              <a:latin typeface="Calibri"/>
            </a:rPr>
            <a:t>225,062,500.00</a:t>
          </a:r>
          <a:endParaRPr lang="x-none" dirty="0"/>
        </a:p>
      </dgm:t>
    </dgm:pt>
    <dgm:pt modelId="{D92E26B4-3E72-4751-8E6D-DF89AB388F9E}" type="parTrans" cxnId="{DF17CB93-4F8A-4C58-8190-8C137BAF83F4}">
      <dgm:prSet/>
      <dgm:spPr/>
      <dgm:t>
        <a:bodyPr/>
        <a:lstStyle/>
        <a:p>
          <a:endParaRPr lang="x-none"/>
        </a:p>
      </dgm:t>
    </dgm:pt>
    <dgm:pt modelId="{D371503E-FF78-4560-AB09-A5A7D99E9814}" type="sibTrans" cxnId="{DF17CB93-4F8A-4C58-8190-8C137BAF83F4}">
      <dgm:prSet/>
      <dgm:spPr/>
      <dgm:t>
        <a:bodyPr/>
        <a:lstStyle/>
        <a:p>
          <a:endParaRPr lang="x-none"/>
        </a:p>
      </dgm:t>
    </dgm:pt>
    <dgm:pt modelId="{07FB2434-1003-4867-BAD6-38C816F84317}">
      <dgm:prSet phldrT="[Text]"/>
      <dgm:spPr/>
      <dgm:t>
        <a:bodyPr/>
        <a:lstStyle/>
        <a:p>
          <a:r>
            <a:rPr lang="en-US" dirty="0"/>
            <a:t>Total NHIS Gateway Disbursements to States </a:t>
          </a:r>
        </a:p>
        <a:p>
          <a:r>
            <a:rPr lang="en-GB" b="1" i="0" u="none" strike="noStrike" dirty="0">
              <a:solidFill>
                <a:srgbClr val="000000"/>
              </a:solidFill>
              <a:effectLst/>
              <a:latin typeface="Calibri"/>
            </a:rPr>
            <a:t>N13,311,312,500 </a:t>
          </a:r>
          <a:endParaRPr lang="x-none" dirty="0"/>
        </a:p>
      </dgm:t>
    </dgm:pt>
    <dgm:pt modelId="{0BEA11DB-63C8-42C3-8B77-39CE61CE3794}" type="parTrans" cxnId="{1322829E-A8A1-4E01-9AA7-CFEF73545E8A}">
      <dgm:prSet/>
      <dgm:spPr/>
      <dgm:t>
        <a:bodyPr/>
        <a:lstStyle/>
        <a:p>
          <a:endParaRPr lang="x-none"/>
        </a:p>
      </dgm:t>
    </dgm:pt>
    <dgm:pt modelId="{AA892C54-239E-4B46-9C06-F0A3744C087C}" type="sibTrans" cxnId="{1322829E-A8A1-4E01-9AA7-CFEF73545E8A}">
      <dgm:prSet/>
      <dgm:spPr/>
      <dgm:t>
        <a:bodyPr/>
        <a:lstStyle/>
        <a:p>
          <a:endParaRPr lang="x-none"/>
        </a:p>
      </dgm:t>
    </dgm:pt>
    <dgm:pt modelId="{B3EC5789-905B-4F1E-B667-CE817CD1841E}" type="pres">
      <dgm:prSet presAssocID="{635F3D90-3F00-423E-9393-BC5630866D4A}" presName="CompostProcess" presStyleCnt="0">
        <dgm:presLayoutVars>
          <dgm:dir/>
          <dgm:resizeHandles val="exact"/>
        </dgm:presLayoutVars>
      </dgm:prSet>
      <dgm:spPr/>
    </dgm:pt>
    <dgm:pt modelId="{B8618204-F706-419A-8A69-513D3A758E8B}" type="pres">
      <dgm:prSet presAssocID="{635F3D90-3F00-423E-9393-BC5630866D4A}" presName="arrow" presStyleLbl="bgShp" presStyleIdx="0" presStyleCnt="1"/>
      <dgm:spPr/>
    </dgm:pt>
    <dgm:pt modelId="{58E73400-BD99-474A-A564-F234E1EB2728}" type="pres">
      <dgm:prSet presAssocID="{635F3D90-3F00-423E-9393-BC5630866D4A}" presName="linearProcess" presStyleCnt="0"/>
      <dgm:spPr/>
    </dgm:pt>
    <dgm:pt modelId="{E5108609-DF43-420B-BFD6-0711BFABE633}" type="pres">
      <dgm:prSet presAssocID="{419E9701-421D-44D2-8458-CEFB77CEC294}" presName="textNode" presStyleLbl="node1" presStyleIdx="0" presStyleCnt="3">
        <dgm:presLayoutVars>
          <dgm:bulletEnabled val="1"/>
        </dgm:presLayoutVars>
      </dgm:prSet>
      <dgm:spPr/>
    </dgm:pt>
    <dgm:pt modelId="{25F9F2B4-B4CD-4C34-A2C8-D99319044E61}" type="pres">
      <dgm:prSet presAssocID="{463B37BF-095E-4F8E-9DC0-FD0758626555}" presName="sibTrans" presStyleCnt="0"/>
      <dgm:spPr/>
    </dgm:pt>
    <dgm:pt modelId="{1DC8E5CD-A434-4172-B8AE-69CCB862D767}" type="pres">
      <dgm:prSet presAssocID="{8B2EACDF-F06D-41EF-836C-107C7A468F3E}" presName="textNode" presStyleLbl="node1" presStyleIdx="1" presStyleCnt="3">
        <dgm:presLayoutVars>
          <dgm:bulletEnabled val="1"/>
        </dgm:presLayoutVars>
      </dgm:prSet>
      <dgm:spPr/>
    </dgm:pt>
    <dgm:pt modelId="{42C80A46-8E03-44FE-A947-D8D94D982268}" type="pres">
      <dgm:prSet presAssocID="{D371503E-FF78-4560-AB09-A5A7D99E9814}" presName="sibTrans" presStyleCnt="0"/>
      <dgm:spPr/>
    </dgm:pt>
    <dgm:pt modelId="{AE46ED4B-EFC2-4EE5-AF35-38F9DF898B2A}" type="pres">
      <dgm:prSet presAssocID="{07FB2434-1003-4867-BAD6-38C816F84317}" presName="textNode" presStyleLbl="node1" presStyleIdx="2" presStyleCnt="3">
        <dgm:presLayoutVars>
          <dgm:bulletEnabled val="1"/>
        </dgm:presLayoutVars>
      </dgm:prSet>
      <dgm:spPr/>
    </dgm:pt>
  </dgm:ptLst>
  <dgm:cxnLst>
    <dgm:cxn modelId="{C9FDDA5C-D694-41C8-B97D-0399BE3ADBC2}" type="presOf" srcId="{07FB2434-1003-4867-BAD6-38C816F84317}" destId="{AE46ED4B-EFC2-4EE5-AF35-38F9DF898B2A}" srcOrd="0" destOrd="0" presId="urn:microsoft.com/office/officeart/2005/8/layout/hProcess9"/>
    <dgm:cxn modelId="{09763141-DC86-442E-B7D3-1654EACA87A7}" type="presOf" srcId="{8B2EACDF-F06D-41EF-836C-107C7A468F3E}" destId="{1DC8E5CD-A434-4172-B8AE-69CCB862D767}" srcOrd="0" destOrd="0" presId="urn:microsoft.com/office/officeart/2005/8/layout/hProcess9"/>
    <dgm:cxn modelId="{34645762-0B18-4E2D-B114-D6A0A107948C}" srcId="{635F3D90-3F00-423E-9393-BC5630866D4A}" destId="{419E9701-421D-44D2-8458-CEFB77CEC294}" srcOrd="0" destOrd="0" parTransId="{BEEF9751-B787-436E-9457-CB78EFCBACAA}" sibTransId="{463B37BF-095E-4F8E-9DC0-FD0758626555}"/>
    <dgm:cxn modelId="{50CA9B49-7661-4C1E-AE8D-8DCC915C387E}" type="presOf" srcId="{419E9701-421D-44D2-8458-CEFB77CEC294}" destId="{E5108609-DF43-420B-BFD6-0711BFABE633}" srcOrd="0" destOrd="0" presId="urn:microsoft.com/office/officeart/2005/8/layout/hProcess9"/>
    <dgm:cxn modelId="{83914A59-88C5-40BE-8944-43A327F36691}" type="presOf" srcId="{635F3D90-3F00-423E-9393-BC5630866D4A}" destId="{B3EC5789-905B-4F1E-B667-CE817CD1841E}" srcOrd="0" destOrd="0" presId="urn:microsoft.com/office/officeart/2005/8/layout/hProcess9"/>
    <dgm:cxn modelId="{DF17CB93-4F8A-4C58-8190-8C137BAF83F4}" srcId="{635F3D90-3F00-423E-9393-BC5630866D4A}" destId="{8B2EACDF-F06D-41EF-836C-107C7A468F3E}" srcOrd="1" destOrd="0" parTransId="{D92E26B4-3E72-4751-8E6D-DF89AB388F9E}" sibTransId="{D371503E-FF78-4560-AB09-A5A7D99E9814}"/>
    <dgm:cxn modelId="{1322829E-A8A1-4E01-9AA7-CFEF73545E8A}" srcId="{635F3D90-3F00-423E-9393-BC5630866D4A}" destId="{07FB2434-1003-4867-BAD6-38C816F84317}" srcOrd="2" destOrd="0" parTransId="{0BEA11DB-63C8-42C3-8B77-39CE61CE3794}" sibTransId="{AA892C54-239E-4B46-9C06-F0A3744C087C}"/>
    <dgm:cxn modelId="{ECBEFE5E-6BC8-4DA8-9671-A5041F47DFE5}" type="presParOf" srcId="{B3EC5789-905B-4F1E-B667-CE817CD1841E}" destId="{B8618204-F706-419A-8A69-513D3A758E8B}" srcOrd="0" destOrd="0" presId="urn:microsoft.com/office/officeart/2005/8/layout/hProcess9"/>
    <dgm:cxn modelId="{EA62A2BB-E6E3-4481-90B7-BE26646D9A6A}" type="presParOf" srcId="{B3EC5789-905B-4F1E-B667-CE817CD1841E}" destId="{58E73400-BD99-474A-A564-F234E1EB2728}" srcOrd="1" destOrd="0" presId="urn:microsoft.com/office/officeart/2005/8/layout/hProcess9"/>
    <dgm:cxn modelId="{98880E34-2CE3-412F-B1F9-AB4ECAD44BCD}" type="presParOf" srcId="{58E73400-BD99-474A-A564-F234E1EB2728}" destId="{E5108609-DF43-420B-BFD6-0711BFABE633}" srcOrd="0" destOrd="0" presId="urn:microsoft.com/office/officeart/2005/8/layout/hProcess9"/>
    <dgm:cxn modelId="{48FD9971-C7C2-4F67-900D-F9BF624B978F}" type="presParOf" srcId="{58E73400-BD99-474A-A564-F234E1EB2728}" destId="{25F9F2B4-B4CD-4C34-A2C8-D99319044E61}" srcOrd="1" destOrd="0" presId="urn:microsoft.com/office/officeart/2005/8/layout/hProcess9"/>
    <dgm:cxn modelId="{03091598-D916-4A96-B7D0-DE5D2073BEA0}" type="presParOf" srcId="{58E73400-BD99-474A-A564-F234E1EB2728}" destId="{1DC8E5CD-A434-4172-B8AE-69CCB862D767}" srcOrd="2" destOrd="0" presId="urn:microsoft.com/office/officeart/2005/8/layout/hProcess9"/>
    <dgm:cxn modelId="{46DD3D50-7994-4A94-A78B-B9437391EF2F}" type="presParOf" srcId="{58E73400-BD99-474A-A564-F234E1EB2728}" destId="{42C80A46-8E03-44FE-A947-D8D94D982268}" srcOrd="3" destOrd="0" presId="urn:microsoft.com/office/officeart/2005/8/layout/hProcess9"/>
    <dgm:cxn modelId="{C160075E-74A9-4A56-B9A3-3FE018354F08}" type="presParOf" srcId="{58E73400-BD99-474A-A564-F234E1EB2728}" destId="{AE46ED4B-EFC2-4EE5-AF35-38F9DF898B2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7FF33-1416-4A7D-9D49-A723DC20D9CA}">
      <dsp:nvSpPr>
        <dsp:cNvPr id="0" name=""/>
        <dsp:cNvSpPr/>
      </dsp:nvSpPr>
      <dsp:spPr>
        <a:xfrm rot="16200000" flipH="1" flipV="1">
          <a:off x="5008888" y="1638933"/>
          <a:ext cx="45718" cy="5588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55B1B2-3D30-446B-82D1-E38D24FECE94}">
      <dsp:nvSpPr>
        <dsp:cNvPr id="0" name=""/>
        <dsp:cNvSpPr/>
      </dsp:nvSpPr>
      <dsp:spPr>
        <a:xfrm rot="16200000">
          <a:off x="3984761" y="1704161"/>
          <a:ext cx="643433" cy="411797"/>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42B8FD-6F23-4430-A28F-1BF73C963D41}">
      <dsp:nvSpPr>
        <dsp:cNvPr id="0" name=""/>
        <dsp:cNvSpPr/>
      </dsp:nvSpPr>
      <dsp:spPr>
        <a:xfrm>
          <a:off x="4229505" y="1448397"/>
          <a:ext cx="2690808" cy="772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dirty="0"/>
            <a:t>Basic Health Care Provision Fund</a:t>
          </a:r>
          <a:endParaRPr lang="x-none" sz="1900" b="1" kern="1200" dirty="0"/>
        </a:p>
      </dsp:txBody>
      <dsp:txXfrm>
        <a:off x="4229505" y="1448397"/>
        <a:ext cx="2690808" cy="772120"/>
      </dsp:txXfrm>
    </dsp:sp>
    <dsp:sp modelId="{CDB5ECDE-EC74-49F8-A1BF-516F141F93F9}">
      <dsp:nvSpPr>
        <dsp:cNvPr id="0" name=""/>
        <dsp:cNvSpPr/>
      </dsp:nvSpPr>
      <dsp:spPr>
        <a:xfrm>
          <a:off x="2649065" y="1435602"/>
          <a:ext cx="1158180" cy="11581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Other sources</a:t>
          </a:r>
          <a:endParaRPr lang="x-none" sz="1600" kern="1200" dirty="0">
            <a:solidFill>
              <a:schemeClr val="tx1"/>
            </a:solidFill>
          </a:endParaRPr>
        </a:p>
      </dsp:txBody>
      <dsp:txXfrm>
        <a:off x="2818677" y="1605214"/>
        <a:ext cx="818956" cy="818956"/>
      </dsp:txXfrm>
    </dsp:sp>
    <dsp:sp modelId="{B1567C58-8D53-48BE-B33C-492791A330B5}">
      <dsp:nvSpPr>
        <dsp:cNvPr id="0" name=""/>
        <dsp:cNvSpPr/>
      </dsp:nvSpPr>
      <dsp:spPr>
        <a:xfrm>
          <a:off x="1423796" y="1448397"/>
          <a:ext cx="1158180" cy="11581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Funds from donors</a:t>
          </a:r>
          <a:endParaRPr lang="x-none" sz="1600" kern="1200" dirty="0">
            <a:solidFill>
              <a:schemeClr val="tx1"/>
            </a:solidFill>
          </a:endParaRPr>
        </a:p>
      </dsp:txBody>
      <dsp:txXfrm>
        <a:off x="1593408" y="1618009"/>
        <a:ext cx="818956" cy="818956"/>
      </dsp:txXfrm>
    </dsp:sp>
    <dsp:sp modelId="{366A61BF-7BBF-4079-A8F6-3ACB57D73B17}">
      <dsp:nvSpPr>
        <dsp:cNvPr id="0" name=""/>
        <dsp:cNvSpPr/>
      </dsp:nvSpPr>
      <dsp:spPr>
        <a:xfrm>
          <a:off x="178836" y="1488913"/>
          <a:ext cx="1158180" cy="11581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At  least 1% CRF</a:t>
          </a:r>
          <a:endParaRPr lang="x-none" sz="1600" kern="1200" dirty="0">
            <a:solidFill>
              <a:schemeClr val="tx1"/>
            </a:solidFill>
          </a:endParaRPr>
        </a:p>
      </dsp:txBody>
      <dsp:txXfrm>
        <a:off x="348448" y="1658525"/>
        <a:ext cx="818956" cy="818956"/>
      </dsp:txXfrm>
    </dsp:sp>
    <dsp:sp modelId="{2D8249AB-F14F-4242-A922-F2346B515E2F}">
      <dsp:nvSpPr>
        <dsp:cNvPr id="0" name=""/>
        <dsp:cNvSpPr/>
      </dsp:nvSpPr>
      <dsp:spPr>
        <a:xfrm rot="16200000">
          <a:off x="3674969" y="410180"/>
          <a:ext cx="3094091" cy="2999759"/>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13591-0A05-43D1-B6A9-140CC0B628AD}">
      <dsp:nvSpPr>
        <dsp:cNvPr id="0" name=""/>
        <dsp:cNvSpPr/>
      </dsp:nvSpPr>
      <dsp:spPr>
        <a:xfrm>
          <a:off x="652382" y="1049736"/>
          <a:ext cx="2445639" cy="2017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Funds (50% of BHCPF)</a:t>
          </a:r>
          <a:endParaRPr lang="x-none" sz="1400" kern="1200" dirty="0"/>
        </a:p>
        <a:p>
          <a:pPr marL="114300" lvl="1" indent="-114300" algn="l" defTabSz="622300">
            <a:lnSpc>
              <a:spcPct val="90000"/>
            </a:lnSpc>
            <a:spcBef>
              <a:spcPct val="0"/>
            </a:spcBef>
            <a:spcAft>
              <a:spcPct val="15000"/>
            </a:spcAft>
            <a:buChar char="•"/>
          </a:pPr>
          <a:r>
            <a:rPr lang="en-US" sz="1400" kern="1200" dirty="0"/>
            <a:t>Institutional arrangements including the Human Resources and necessary infrastructure</a:t>
          </a:r>
          <a:endParaRPr lang="x-none" sz="1400" kern="1200" dirty="0"/>
        </a:p>
      </dsp:txBody>
      <dsp:txXfrm>
        <a:off x="698802" y="1096156"/>
        <a:ext cx="2352799" cy="1492056"/>
      </dsp:txXfrm>
    </dsp:sp>
    <dsp:sp modelId="{1FC3FA86-D465-4253-9640-786AAB3F83ED}">
      <dsp:nvSpPr>
        <dsp:cNvPr id="0" name=""/>
        <dsp:cNvSpPr/>
      </dsp:nvSpPr>
      <dsp:spPr>
        <a:xfrm>
          <a:off x="1990389" y="1399500"/>
          <a:ext cx="2890104" cy="2890104"/>
        </a:xfrm>
        <a:prstGeom prst="leftCircularArrow">
          <a:avLst>
            <a:gd name="adj1" fmla="val 3818"/>
            <a:gd name="adj2" fmla="val 477285"/>
            <a:gd name="adj3" fmla="val 2252796"/>
            <a:gd name="adj4" fmla="val 9024489"/>
            <a:gd name="adj5" fmla="val 445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EFDC48-2DC7-467C-8F98-67D25B0BB122}">
      <dsp:nvSpPr>
        <dsp:cNvPr id="0" name=""/>
        <dsp:cNvSpPr/>
      </dsp:nvSpPr>
      <dsp:spPr>
        <a:xfrm>
          <a:off x="1195858" y="2634632"/>
          <a:ext cx="2173901" cy="864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INPUTS</a:t>
          </a:r>
          <a:endParaRPr lang="x-none" sz="2500" kern="1200" dirty="0"/>
        </a:p>
      </dsp:txBody>
      <dsp:txXfrm>
        <a:off x="1221178" y="2659952"/>
        <a:ext cx="2123261" cy="813848"/>
      </dsp:txXfrm>
    </dsp:sp>
    <dsp:sp modelId="{94417413-E0BD-4C3F-B5D3-256A85A5A52A}">
      <dsp:nvSpPr>
        <dsp:cNvPr id="0" name=""/>
        <dsp:cNvSpPr/>
      </dsp:nvSpPr>
      <dsp:spPr>
        <a:xfrm>
          <a:off x="3895143" y="1049736"/>
          <a:ext cx="2445639" cy="2017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Development of Implementation Protocol</a:t>
          </a:r>
          <a:endParaRPr lang="x-none" sz="1400" kern="1200" dirty="0"/>
        </a:p>
        <a:p>
          <a:pPr marL="114300" lvl="1" indent="-114300" algn="l" defTabSz="622300">
            <a:lnSpc>
              <a:spcPct val="90000"/>
            </a:lnSpc>
            <a:spcBef>
              <a:spcPct val="0"/>
            </a:spcBef>
            <a:spcAft>
              <a:spcPct val="15000"/>
            </a:spcAft>
            <a:buChar char="•"/>
          </a:pPr>
          <a:r>
            <a:rPr lang="en-US" sz="1400" kern="1200" dirty="0"/>
            <a:t>Capacity building</a:t>
          </a:r>
          <a:endParaRPr lang="x-none" sz="1400" kern="1200" dirty="0"/>
        </a:p>
        <a:p>
          <a:pPr marL="114300" lvl="1" indent="-114300" algn="l" defTabSz="622300">
            <a:lnSpc>
              <a:spcPct val="90000"/>
            </a:lnSpc>
            <a:spcBef>
              <a:spcPct val="0"/>
            </a:spcBef>
            <a:spcAft>
              <a:spcPct val="15000"/>
            </a:spcAft>
            <a:buChar char="•"/>
          </a:pPr>
          <a:r>
            <a:rPr lang="en-US" sz="1400" kern="1200" dirty="0"/>
            <a:t>Accreditation, QA</a:t>
          </a:r>
          <a:endParaRPr lang="x-none" sz="1400" kern="1200" dirty="0"/>
        </a:p>
        <a:p>
          <a:pPr marL="114300" lvl="1" indent="-114300" algn="l" defTabSz="622300">
            <a:lnSpc>
              <a:spcPct val="90000"/>
            </a:lnSpc>
            <a:spcBef>
              <a:spcPct val="0"/>
            </a:spcBef>
            <a:spcAft>
              <a:spcPct val="15000"/>
            </a:spcAft>
            <a:buChar char="•"/>
          </a:pPr>
          <a:r>
            <a:rPr lang="en-US" sz="1400" kern="1200" dirty="0"/>
            <a:t>Enrolment</a:t>
          </a:r>
          <a:endParaRPr lang="x-none" sz="1400" kern="1200" dirty="0"/>
        </a:p>
        <a:p>
          <a:pPr marL="114300" lvl="1" indent="-114300" algn="l" defTabSz="622300">
            <a:lnSpc>
              <a:spcPct val="90000"/>
            </a:lnSpc>
            <a:spcBef>
              <a:spcPct val="0"/>
            </a:spcBef>
            <a:spcAft>
              <a:spcPct val="15000"/>
            </a:spcAft>
            <a:buChar char="•"/>
          </a:pPr>
          <a:r>
            <a:rPr lang="en-US" sz="1400" kern="1200" dirty="0"/>
            <a:t>Monitoring and Evaluation</a:t>
          </a:r>
          <a:endParaRPr lang="x-none" sz="1400" kern="1200" dirty="0"/>
        </a:p>
      </dsp:txBody>
      <dsp:txXfrm>
        <a:off x="3941563" y="1528401"/>
        <a:ext cx="2352799" cy="1492056"/>
      </dsp:txXfrm>
    </dsp:sp>
    <dsp:sp modelId="{B42C936D-3ED8-4F18-9737-AC310CCD7574}">
      <dsp:nvSpPr>
        <dsp:cNvPr id="0" name=""/>
        <dsp:cNvSpPr/>
      </dsp:nvSpPr>
      <dsp:spPr>
        <a:xfrm>
          <a:off x="5212769" y="-252081"/>
          <a:ext cx="3202602" cy="3202602"/>
        </a:xfrm>
        <a:prstGeom prst="circularArrow">
          <a:avLst>
            <a:gd name="adj1" fmla="val 3445"/>
            <a:gd name="adj2" fmla="val 426888"/>
            <a:gd name="adj3" fmla="val 19397601"/>
            <a:gd name="adj4" fmla="val 12575511"/>
            <a:gd name="adj5" fmla="val 40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63C9DF-51FB-47A4-96EB-C5D29F784D3A}">
      <dsp:nvSpPr>
        <dsp:cNvPr id="0" name=""/>
        <dsp:cNvSpPr/>
      </dsp:nvSpPr>
      <dsp:spPr>
        <a:xfrm>
          <a:off x="4438618" y="617492"/>
          <a:ext cx="2173901" cy="864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PROCESSES</a:t>
          </a:r>
          <a:endParaRPr lang="x-none" sz="2500" kern="1200" dirty="0"/>
        </a:p>
      </dsp:txBody>
      <dsp:txXfrm>
        <a:off x="4463938" y="642812"/>
        <a:ext cx="2123261" cy="813848"/>
      </dsp:txXfrm>
    </dsp:sp>
    <dsp:sp modelId="{7473B871-BFA5-4809-8060-1097979C5C3C}">
      <dsp:nvSpPr>
        <dsp:cNvPr id="0" name=""/>
        <dsp:cNvSpPr/>
      </dsp:nvSpPr>
      <dsp:spPr>
        <a:xfrm>
          <a:off x="7154973" y="1049736"/>
          <a:ext cx="2411498" cy="2017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Amount of funds released to SSHIAs and health care facilities</a:t>
          </a:r>
          <a:endParaRPr lang="x-none" sz="1400" kern="1200" dirty="0"/>
        </a:p>
        <a:p>
          <a:pPr marL="114300" lvl="1" indent="-114300" algn="l" defTabSz="622300">
            <a:lnSpc>
              <a:spcPct val="90000"/>
            </a:lnSpc>
            <a:spcBef>
              <a:spcPct val="0"/>
            </a:spcBef>
            <a:spcAft>
              <a:spcPct val="15000"/>
            </a:spcAft>
            <a:buChar char="•"/>
          </a:pPr>
          <a:r>
            <a:rPr lang="en-US" sz="1400" kern="1200" dirty="0"/>
            <a:t>Number of people trained</a:t>
          </a:r>
          <a:endParaRPr lang="x-none" sz="1400" kern="1200" dirty="0"/>
        </a:p>
        <a:p>
          <a:pPr marL="114300" lvl="1" indent="-114300" algn="l" defTabSz="622300">
            <a:lnSpc>
              <a:spcPct val="90000"/>
            </a:lnSpc>
            <a:spcBef>
              <a:spcPct val="0"/>
            </a:spcBef>
            <a:spcAft>
              <a:spcPct val="15000"/>
            </a:spcAft>
            <a:buChar char="•"/>
          </a:pPr>
          <a:r>
            <a:rPr lang="en-US" sz="1400" kern="1200" dirty="0"/>
            <a:t>Number of facilities accredited</a:t>
          </a:r>
          <a:endParaRPr lang="x-none" sz="1400" kern="1200" dirty="0"/>
        </a:p>
        <a:p>
          <a:pPr marL="114300" lvl="1" indent="-114300" algn="l" defTabSz="622300">
            <a:lnSpc>
              <a:spcPct val="90000"/>
            </a:lnSpc>
            <a:spcBef>
              <a:spcPct val="0"/>
            </a:spcBef>
            <a:spcAft>
              <a:spcPct val="15000"/>
            </a:spcAft>
            <a:buChar char="•"/>
          </a:pPr>
          <a:r>
            <a:rPr lang="en-US" sz="1400" kern="1200" dirty="0"/>
            <a:t>Number of individuals enrolled and accessing care</a:t>
          </a:r>
          <a:endParaRPr lang="x-none" sz="1400" kern="1200" dirty="0"/>
        </a:p>
      </dsp:txBody>
      <dsp:txXfrm>
        <a:off x="7201393" y="1096156"/>
        <a:ext cx="2318658" cy="1492056"/>
      </dsp:txXfrm>
    </dsp:sp>
    <dsp:sp modelId="{60D12BEF-49E2-4EED-A7DB-A78BD71A429E}">
      <dsp:nvSpPr>
        <dsp:cNvPr id="0" name=""/>
        <dsp:cNvSpPr/>
      </dsp:nvSpPr>
      <dsp:spPr>
        <a:xfrm>
          <a:off x="8017289" y="2923882"/>
          <a:ext cx="2173901" cy="8644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OUTPUTS</a:t>
          </a:r>
          <a:endParaRPr lang="x-none" sz="2500" kern="1200" dirty="0"/>
        </a:p>
      </dsp:txBody>
      <dsp:txXfrm>
        <a:off x="8042609" y="2949202"/>
        <a:ext cx="2123261" cy="813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18204-F706-419A-8A69-513D3A758E8B}">
      <dsp:nvSpPr>
        <dsp:cNvPr id="0" name=""/>
        <dsp:cNvSpPr/>
      </dsp:nvSpPr>
      <dsp:spPr>
        <a:xfrm>
          <a:off x="788074" y="0"/>
          <a:ext cx="8931513" cy="401397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108609-DF43-420B-BFD6-0711BFABE633}">
      <dsp:nvSpPr>
        <dsp:cNvPr id="0" name=""/>
        <dsp:cNvSpPr/>
      </dsp:nvSpPr>
      <dsp:spPr>
        <a:xfrm>
          <a:off x="7107" y="1204193"/>
          <a:ext cx="3376560" cy="1605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Program Funds</a:t>
          </a:r>
        </a:p>
        <a:p>
          <a:pPr marL="0" lvl="0" indent="0" algn="ctr" defTabSz="977900">
            <a:lnSpc>
              <a:spcPct val="90000"/>
            </a:lnSpc>
            <a:spcBef>
              <a:spcPct val="0"/>
            </a:spcBef>
            <a:spcAft>
              <a:spcPct val="35000"/>
            </a:spcAft>
            <a:buNone/>
          </a:pPr>
          <a:r>
            <a:rPr lang="en-GB" sz="2200" b="1" i="0" u="none" strike="noStrike" kern="1200" dirty="0">
              <a:solidFill>
                <a:srgbClr val="000000"/>
              </a:solidFill>
              <a:effectLst/>
              <a:latin typeface="Calibri"/>
            </a:rPr>
            <a:t>13,086,250,000.00</a:t>
          </a:r>
          <a:endParaRPr lang="x-none" sz="2200" kern="1200" dirty="0"/>
        </a:p>
      </dsp:txBody>
      <dsp:txXfrm>
        <a:off x="85485" y="1282571"/>
        <a:ext cx="3219804" cy="1448835"/>
      </dsp:txXfrm>
    </dsp:sp>
    <dsp:sp modelId="{1DC8E5CD-A434-4172-B8AE-69CCB862D767}">
      <dsp:nvSpPr>
        <dsp:cNvPr id="0" name=""/>
        <dsp:cNvSpPr/>
      </dsp:nvSpPr>
      <dsp:spPr>
        <a:xfrm>
          <a:off x="3565551" y="1204193"/>
          <a:ext cx="3376560" cy="1605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Operational Funds</a:t>
          </a:r>
        </a:p>
        <a:p>
          <a:pPr marL="0" lvl="0" indent="0" algn="ctr" defTabSz="977900">
            <a:lnSpc>
              <a:spcPct val="90000"/>
            </a:lnSpc>
            <a:spcBef>
              <a:spcPct val="0"/>
            </a:spcBef>
            <a:spcAft>
              <a:spcPct val="35000"/>
            </a:spcAft>
            <a:buNone/>
          </a:pPr>
          <a:r>
            <a:rPr lang="en-GB" sz="2200" b="1" i="0" u="none" strike="noStrike" kern="1200" dirty="0">
              <a:solidFill>
                <a:srgbClr val="000000"/>
              </a:solidFill>
              <a:effectLst/>
              <a:latin typeface="Calibri"/>
            </a:rPr>
            <a:t>225,062,500.00</a:t>
          </a:r>
          <a:endParaRPr lang="x-none" sz="2200" kern="1200" dirty="0"/>
        </a:p>
      </dsp:txBody>
      <dsp:txXfrm>
        <a:off x="3643929" y="1282571"/>
        <a:ext cx="3219804" cy="1448835"/>
      </dsp:txXfrm>
    </dsp:sp>
    <dsp:sp modelId="{AE46ED4B-EFC2-4EE5-AF35-38F9DF898B2A}">
      <dsp:nvSpPr>
        <dsp:cNvPr id="0" name=""/>
        <dsp:cNvSpPr/>
      </dsp:nvSpPr>
      <dsp:spPr>
        <a:xfrm>
          <a:off x="7123995" y="1204193"/>
          <a:ext cx="3376560" cy="1605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Total NHIS Gateway Disbursements to States </a:t>
          </a:r>
        </a:p>
        <a:p>
          <a:pPr marL="0" lvl="0" indent="0" algn="ctr" defTabSz="977900">
            <a:lnSpc>
              <a:spcPct val="90000"/>
            </a:lnSpc>
            <a:spcBef>
              <a:spcPct val="0"/>
            </a:spcBef>
            <a:spcAft>
              <a:spcPct val="35000"/>
            </a:spcAft>
            <a:buNone/>
          </a:pPr>
          <a:r>
            <a:rPr lang="en-GB" sz="2200" b="1" i="0" u="none" strike="noStrike" kern="1200" dirty="0">
              <a:solidFill>
                <a:srgbClr val="000000"/>
              </a:solidFill>
              <a:effectLst/>
              <a:latin typeface="Calibri"/>
            </a:rPr>
            <a:t>N13,311,312,500 </a:t>
          </a:r>
          <a:endParaRPr lang="x-none" sz="2200" kern="1200" dirty="0"/>
        </a:p>
      </dsp:txBody>
      <dsp:txXfrm>
        <a:off x="7202373" y="1282571"/>
        <a:ext cx="3219804" cy="1448835"/>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0.11396</cdr:x>
      <cdr:y>0.88822</cdr:y>
    </cdr:from>
    <cdr:to>
      <cdr:x>0.2615</cdr:x>
      <cdr:y>0.95595</cdr:y>
    </cdr:to>
    <cdr:sp macro="" textlink="">
      <cdr:nvSpPr>
        <cdr:cNvPr id="2" name="TextBox 1"/>
        <cdr:cNvSpPr txBox="1"/>
      </cdr:nvSpPr>
      <cdr:spPr>
        <a:xfrm xmlns:a="http://schemas.openxmlformats.org/drawingml/2006/main">
          <a:off x="1253481" y="4559856"/>
          <a:ext cx="1622738" cy="3477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0.1327</cdr:x>
      <cdr:y>0.8832</cdr:y>
    </cdr:from>
    <cdr:to>
      <cdr:x>0.32824</cdr:x>
      <cdr:y>0.95846</cdr:y>
    </cdr:to>
    <cdr:sp macro="" textlink="">
      <cdr:nvSpPr>
        <cdr:cNvPr id="4" name="TextBox 3"/>
        <cdr:cNvSpPr txBox="1"/>
      </cdr:nvSpPr>
      <cdr:spPr>
        <a:xfrm xmlns:a="http://schemas.openxmlformats.org/drawingml/2006/main">
          <a:off x="1459543" y="4288232"/>
          <a:ext cx="2150744" cy="3654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      No Enrolment</a:t>
          </a:r>
        </a:p>
      </cdr:txBody>
    </cdr:sp>
  </cdr:relSizeAnchor>
  <cdr:relSizeAnchor xmlns:cdr="http://schemas.openxmlformats.org/drawingml/2006/chartDrawing">
    <cdr:from>
      <cdr:x>0.1491</cdr:x>
      <cdr:y>0.91109</cdr:y>
    </cdr:from>
    <cdr:to>
      <cdr:x>0.169</cdr:x>
      <cdr:y>0.93869</cdr:y>
    </cdr:to>
    <cdr:sp macro="" textlink="">
      <cdr:nvSpPr>
        <cdr:cNvPr id="5" name="Rectangle 4"/>
        <cdr:cNvSpPr/>
      </cdr:nvSpPr>
      <cdr:spPr>
        <a:xfrm xmlns:a="http://schemas.openxmlformats.org/drawingml/2006/main">
          <a:off x="1639890" y="4423623"/>
          <a:ext cx="218878" cy="134008"/>
        </a:xfrm>
        <a:prstGeom xmlns:a="http://schemas.openxmlformats.org/drawingml/2006/main" prst="rect">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ln>
              <a:solidFill>
                <a:sysClr val="windowText" lastClr="000000"/>
              </a:solidFill>
            </a:l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876E9023-8459-4174-A581-E476B0A7288B}" type="datetimeFigureOut">
              <a:rPr lang="en-US" smtClean="0"/>
              <a:t>9/3/2021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B9776D20-17EF-4761-A3A1-DA630E20C7EA}" type="slidenum">
              <a:rPr lang="en-US" smtClean="0"/>
              <a:t>‹#›</a:t>
            </a:fld>
            <a:endParaRPr lang="en-US"/>
          </a:p>
        </p:txBody>
      </p:sp>
    </p:spTree>
    <p:extLst>
      <p:ext uri="{BB962C8B-B14F-4D97-AF65-F5344CB8AC3E}">
        <p14:creationId xmlns:p14="http://schemas.microsoft.com/office/powerpoint/2010/main" val="3587390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1262063"/>
            <a:ext cx="6056312" cy="34067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1A224-49A4-4AC0-BFA4-EE6078C363BB}" type="slidenum">
              <a:rPr lang="en-GB" altLang="en-US" smtClean="0"/>
              <a:pPr/>
              <a:t>8</a:t>
            </a:fld>
            <a:endParaRPr lang="en-GB" altLang="en-US"/>
          </a:p>
        </p:txBody>
      </p:sp>
      <p:sp>
        <p:nvSpPr>
          <p:cNvPr id="5" name="Header Placeholder 4"/>
          <p:cNvSpPr>
            <a:spLocks noGrp="1"/>
          </p:cNvSpPr>
          <p:nvPr>
            <p:ph type="hdr" sz="quarter" idx="10"/>
          </p:nvPr>
        </p:nvSpPr>
        <p:spPr/>
        <p:txBody>
          <a:bodyPr/>
          <a:lstStyle/>
          <a:p>
            <a:endParaRPr lang="en-GB"/>
          </a:p>
        </p:txBody>
      </p:sp>
    </p:spTree>
    <p:extLst>
      <p:ext uri="{BB962C8B-B14F-4D97-AF65-F5344CB8AC3E}">
        <p14:creationId xmlns:p14="http://schemas.microsoft.com/office/powerpoint/2010/main" val="313056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1262063"/>
            <a:ext cx="6056312" cy="34067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41A224-49A4-4AC0-BFA4-EE6078C363BB}" type="slidenum">
              <a:rPr lang="en-GB" altLang="en-US" smtClean="0"/>
              <a:pPr/>
              <a:t>9</a:t>
            </a:fld>
            <a:endParaRPr lang="en-GB" altLang="en-US"/>
          </a:p>
        </p:txBody>
      </p:sp>
      <p:sp>
        <p:nvSpPr>
          <p:cNvPr id="5" name="Header Placeholder 4"/>
          <p:cNvSpPr>
            <a:spLocks noGrp="1"/>
          </p:cNvSpPr>
          <p:nvPr>
            <p:ph type="hdr" sz="quarter" idx="10"/>
          </p:nvPr>
        </p:nvSpPr>
        <p:spPr/>
        <p:txBody>
          <a:bodyPr/>
          <a:lstStyle/>
          <a:p>
            <a:endParaRPr lang="en-GB"/>
          </a:p>
        </p:txBody>
      </p:sp>
    </p:spTree>
    <p:extLst>
      <p:ext uri="{BB962C8B-B14F-4D97-AF65-F5344CB8AC3E}">
        <p14:creationId xmlns:p14="http://schemas.microsoft.com/office/powerpoint/2010/main" val="14213727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138CF2-7AED-4BBA-9917-B36A9D6EDED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0E9836BC-4BA9-46EA-AB14-DEAEC3DECF27}" type="slidenum">
              <a:rPr lang="en-US" smtClean="0"/>
              <a:t>‹#›</a:t>
            </a:fld>
            <a:endParaRPr lang="en-US"/>
          </a:p>
        </p:txBody>
      </p:sp>
    </p:spTree>
    <p:extLst>
      <p:ext uri="{BB962C8B-B14F-4D97-AF65-F5344CB8AC3E}">
        <p14:creationId xmlns:p14="http://schemas.microsoft.com/office/powerpoint/2010/main" val="418001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38CF2-7AED-4BBA-9917-B36A9D6EDED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275543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38CF2-7AED-4BBA-9917-B36A9D6EDED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134463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38CF2-7AED-4BBA-9917-B36A9D6EDED6}"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95066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B138CF2-7AED-4BBA-9917-B36A9D6EDED6}" type="datetimeFigureOut">
              <a:rPr lang="en-US" smtClean="0"/>
              <a:t>9/3/2021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E9836BC-4BA9-46EA-AB14-DEAEC3DECF27}" type="slidenum">
              <a:rPr lang="en-US" smtClean="0"/>
              <a:t>‹#›</a:t>
            </a:fld>
            <a:endParaRPr lang="en-US"/>
          </a:p>
        </p:txBody>
      </p:sp>
    </p:spTree>
    <p:extLst>
      <p:ext uri="{BB962C8B-B14F-4D97-AF65-F5344CB8AC3E}">
        <p14:creationId xmlns:p14="http://schemas.microsoft.com/office/powerpoint/2010/main" val="66176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138CF2-7AED-4BBA-9917-B36A9D6EDED6}"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243442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138CF2-7AED-4BBA-9917-B36A9D6EDED6}"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356785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138CF2-7AED-4BBA-9917-B36A9D6EDED6}"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356491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38CF2-7AED-4BBA-9917-B36A9D6EDED6}"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222005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138CF2-7AED-4BBA-9917-B36A9D6EDED6}"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280921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138CF2-7AED-4BBA-9917-B36A9D6EDED6}" type="datetimeFigureOut">
              <a:rPr lang="en-US" smtClean="0"/>
              <a:t>9/3/2021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E9836BC-4BA9-46EA-AB14-DEAEC3DECF27}" type="slidenum">
              <a:rPr lang="en-US" smtClean="0"/>
              <a:t>‹#›</a:t>
            </a:fld>
            <a:endParaRPr lang="en-US"/>
          </a:p>
        </p:txBody>
      </p:sp>
    </p:spTree>
    <p:extLst>
      <p:ext uri="{BB962C8B-B14F-4D97-AF65-F5344CB8AC3E}">
        <p14:creationId xmlns:p14="http://schemas.microsoft.com/office/powerpoint/2010/main" val="12157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B138CF2-7AED-4BBA-9917-B36A9D6EDED6}" type="datetimeFigureOut">
              <a:rPr lang="en-US" smtClean="0"/>
              <a:t>9/3/2021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0E9836BC-4BA9-46EA-AB14-DEAEC3DECF27}" type="slidenum">
              <a:rPr lang="en-US" smtClean="0"/>
              <a:t>‹#›</a:t>
            </a:fld>
            <a:endParaRPr lang="en-US"/>
          </a:p>
        </p:txBody>
      </p:sp>
    </p:spTree>
    <p:extLst>
      <p:ext uri="{BB962C8B-B14F-4D97-AF65-F5344CB8AC3E}">
        <p14:creationId xmlns:p14="http://schemas.microsoft.com/office/powerpoint/2010/main" val="2819140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24" name="Rectangle 23">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9A5AA6-B9B5-41CA-8B32-F57992F7C425}"/>
              </a:ext>
            </a:extLst>
          </p:cNvPr>
          <p:cNvSpPr>
            <a:spLocks noGrp="1"/>
          </p:cNvSpPr>
          <p:nvPr>
            <p:ph type="ctrTitle"/>
          </p:nvPr>
        </p:nvSpPr>
        <p:spPr>
          <a:xfrm>
            <a:off x="482601" y="976160"/>
            <a:ext cx="5189964" cy="2237925"/>
          </a:xfrm>
        </p:spPr>
        <p:txBody>
          <a:bodyPr vert="horz" lIns="91440" tIns="45720" rIns="91440" bIns="45720" rtlCol="0" anchor="ctr">
            <a:normAutofit/>
          </a:bodyPr>
          <a:lstStyle/>
          <a:p>
            <a:pPr>
              <a:lnSpc>
                <a:spcPct val="90000"/>
              </a:lnSpc>
            </a:pPr>
            <a:r>
              <a:rPr lang="en-US" sz="2600" b="1" dirty="0"/>
              <a:t>THE OPERATIONS OF THE NHIS GATEWAY OF THE BASIC HEALTH CARE PROVISION FUND (BHCPF)</a:t>
            </a:r>
            <a:endParaRPr lang="en-US" sz="2600" dirty="0"/>
          </a:p>
        </p:txBody>
      </p:sp>
      <p:sp>
        <p:nvSpPr>
          <p:cNvPr id="3" name="Subtitle 2">
            <a:extLst>
              <a:ext uri="{FF2B5EF4-FFF2-40B4-BE49-F238E27FC236}">
                <a16:creationId xmlns:a16="http://schemas.microsoft.com/office/drawing/2014/main" id="{AA2A9608-3637-4673-BDCD-EF000FDD1B89}"/>
              </a:ext>
            </a:extLst>
          </p:cNvPr>
          <p:cNvSpPr>
            <a:spLocks noGrp="1"/>
          </p:cNvSpPr>
          <p:nvPr>
            <p:ph type="subTitle" idx="1"/>
          </p:nvPr>
        </p:nvSpPr>
        <p:spPr>
          <a:xfrm>
            <a:off x="482600" y="3408254"/>
            <a:ext cx="5189963" cy="2470031"/>
          </a:xfrm>
        </p:spPr>
        <p:txBody>
          <a:bodyPr vert="horz" lIns="91440" tIns="45720" rIns="91440" bIns="45720" rtlCol="0">
            <a:normAutofit fontScale="92500" lnSpcReduction="20000"/>
          </a:bodyPr>
          <a:lstStyle/>
          <a:p>
            <a:r>
              <a:rPr lang="en-US" sz="2000" dirty="0"/>
              <a:t>Presented at the Quarterly Meeting of the Nigeria Health Commissioners’ Forum</a:t>
            </a:r>
          </a:p>
          <a:p>
            <a:r>
              <a:rPr lang="en-US" sz="2000" dirty="0"/>
              <a:t>by </a:t>
            </a:r>
          </a:p>
          <a:p>
            <a:r>
              <a:rPr lang="en-US" sz="2000" dirty="0"/>
              <a:t>Prof M. N. Sambo </a:t>
            </a:r>
          </a:p>
          <a:p>
            <a:r>
              <a:rPr lang="en-US" sz="2000" dirty="0"/>
              <a:t>Executive Secretary/CEO</a:t>
            </a:r>
          </a:p>
          <a:p>
            <a:r>
              <a:rPr lang="en-US" sz="2000" dirty="0"/>
              <a:t>National Health Insurance Scheme (NHIS)</a:t>
            </a:r>
          </a:p>
          <a:p>
            <a:r>
              <a:rPr lang="en-US" sz="2000" dirty="0"/>
              <a:t>3</a:t>
            </a:r>
            <a:r>
              <a:rPr lang="en-US" sz="2000" baseline="30000" dirty="0"/>
              <a:t>rd</a:t>
            </a:r>
            <a:r>
              <a:rPr lang="en-US" sz="2000" dirty="0"/>
              <a:t> September, 2021</a:t>
            </a:r>
          </a:p>
          <a:p>
            <a:endParaRPr lang="en-US" sz="2000" b="1" dirty="0"/>
          </a:p>
        </p:txBody>
      </p:sp>
      <p:sp>
        <p:nvSpPr>
          <p:cNvPr id="5" name="Footer Placeholder 4">
            <a:extLst>
              <a:ext uri="{FF2B5EF4-FFF2-40B4-BE49-F238E27FC236}">
                <a16:creationId xmlns:a16="http://schemas.microsoft.com/office/drawing/2014/main" id="{69340C7D-BD20-4C5B-8E80-F526745222C1}"/>
              </a:ext>
            </a:extLst>
          </p:cNvPr>
          <p:cNvSpPr>
            <a:spLocks noGrp="1"/>
          </p:cNvSpPr>
          <p:nvPr>
            <p:ph type="ftr" sz="quarter" idx="11"/>
          </p:nvPr>
        </p:nvSpPr>
        <p:spPr/>
        <p:txBody>
          <a:bodyPr/>
          <a:lstStyle/>
          <a:p>
            <a:r>
              <a:rPr lang="en-US" dirty="0"/>
              <a:t>National Health Insurance Scheme (NHIS) September 2021</a:t>
            </a:r>
          </a:p>
        </p:txBody>
      </p:sp>
      <p:sp>
        <p:nvSpPr>
          <p:cNvPr id="6" name="Slide Number Placeholder 5">
            <a:extLst>
              <a:ext uri="{FF2B5EF4-FFF2-40B4-BE49-F238E27FC236}">
                <a16:creationId xmlns:a16="http://schemas.microsoft.com/office/drawing/2014/main" id="{2F708A6C-EA7A-4A1D-A373-0354DBA8FC26}"/>
              </a:ext>
            </a:extLst>
          </p:cNvPr>
          <p:cNvSpPr>
            <a:spLocks noGrp="1"/>
          </p:cNvSpPr>
          <p:nvPr>
            <p:ph type="sldNum" sz="quarter" idx="12"/>
          </p:nvPr>
        </p:nvSpPr>
        <p:spPr/>
        <p:txBody>
          <a:bodyPr/>
          <a:lstStyle/>
          <a:p>
            <a:fld id="{60553ECD-7F6D-420D-93CA-D8D15EB427AC}" type="slidenum">
              <a:rPr lang="en-US" smtClean="0"/>
              <a:t>1</a:t>
            </a:fld>
            <a:endParaRPr lang="en-US" dirty="0"/>
          </a:p>
        </p:txBody>
      </p:sp>
      <p:cxnSp>
        <p:nvCxnSpPr>
          <p:cNvPr id="26" name="Straight Connector 25">
            <a:extLst>
              <a:ext uri="{FF2B5EF4-FFF2-40B4-BE49-F238E27FC236}">
                <a16:creationId xmlns:a16="http://schemas.microsoft.com/office/drawing/2014/main" id="{6F9D4A57-BD34-46D7-A145-EA1AE70461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 company name&#10;&#10;Description automatically generated">
            <a:extLst>
              <a:ext uri="{FF2B5EF4-FFF2-40B4-BE49-F238E27FC236}">
                <a16:creationId xmlns:a16="http://schemas.microsoft.com/office/drawing/2014/main" id="{D56B5943-370B-4C09-ABC9-9A6586AFC173}"/>
              </a:ext>
            </a:extLst>
          </p:cNvPr>
          <p:cNvPicPr/>
          <p:nvPr/>
        </p:nvPicPr>
        <p:blipFill>
          <a:blip r:embed="rId2">
            <a:alphaModFix/>
          </a:blip>
          <a:stretch>
            <a:fillRect/>
          </a:stretch>
        </p:blipFill>
        <p:spPr>
          <a:xfrm>
            <a:off x="6280340" y="874691"/>
            <a:ext cx="5349331" cy="5108611"/>
          </a:xfrm>
          <a:prstGeom prst="rect">
            <a:avLst/>
          </a:prstGeom>
        </p:spPr>
      </p:pic>
      <p:cxnSp>
        <p:nvCxnSpPr>
          <p:cNvPr id="28" name="Straight Connector 27">
            <a:extLst>
              <a:ext uri="{FF2B5EF4-FFF2-40B4-BE49-F238E27FC236}">
                <a16:creationId xmlns:a16="http://schemas.microsoft.com/office/drawing/2014/main" id="{8ADA513F-B70D-4972-B24A-65F26C0AE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60426FBF-B4BA-4383-B9BE-2642A6845A40}"/>
              </a:ext>
            </a:extLst>
          </p:cNvPr>
          <p:cNvSpPr/>
          <p:nvPr/>
        </p:nvSpPr>
        <p:spPr>
          <a:xfrm>
            <a:off x="10786601" y="611035"/>
            <a:ext cx="1405399" cy="1006750"/>
          </a:xfrm>
          <a:prstGeom prst="ellipse">
            <a:avLst/>
          </a:prstGeom>
          <a:blipFill>
            <a:blip r:embed="rId3">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83470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9BBE-1D8F-471D-8087-68A22BB1FF7E}"/>
              </a:ext>
            </a:extLst>
          </p:cNvPr>
          <p:cNvSpPr>
            <a:spLocks noGrp="1"/>
          </p:cNvSpPr>
          <p:nvPr>
            <p:ph type="title"/>
          </p:nvPr>
        </p:nvSpPr>
        <p:spPr>
          <a:xfrm>
            <a:off x="482600" y="745143"/>
            <a:ext cx="10634472" cy="803739"/>
          </a:xfrm>
        </p:spPr>
        <p:txBody>
          <a:bodyPr/>
          <a:lstStyle/>
          <a:p>
            <a:pPr algn="ctr"/>
            <a:r>
              <a:rPr lang="en-US" sz="4000" dirty="0"/>
              <a:t>NHIS Gateway Activities</a:t>
            </a:r>
            <a:endParaRPr lang="x-none" sz="4000" dirty="0"/>
          </a:p>
        </p:txBody>
      </p:sp>
      <p:graphicFrame>
        <p:nvGraphicFramePr>
          <p:cNvPr id="4" name="Content Placeholder 3">
            <a:extLst>
              <a:ext uri="{FF2B5EF4-FFF2-40B4-BE49-F238E27FC236}">
                <a16:creationId xmlns:a16="http://schemas.microsoft.com/office/drawing/2014/main" id="{D8E2549E-FE76-42D0-80FE-05560E49820F}"/>
              </a:ext>
            </a:extLst>
          </p:cNvPr>
          <p:cNvGraphicFramePr>
            <a:graphicFrameLocks noGrp="1"/>
          </p:cNvGraphicFramePr>
          <p:nvPr>
            <p:ph idx="1"/>
          </p:nvPr>
        </p:nvGraphicFramePr>
        <p:xfrm>
          <a:off x="482600" y="1775362"/>
          <a:ext cx="10507663" cy="4116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A64AA089-8518-4125-8451-0A801DF348C2}"/>
              </a:ext>
            </a:extLst>
          </p:cNvPr>
          <p:cNvSpPr>
            <a:spLocks noGrp="1"/>
          </p:cNvSpPr>
          <p:nvPr>
            <p:ph type="sldNum" sz="quarter" idx="12"/>
          </p:nvPr>
        </p:nvSpPr>
        <p:spPr/>
        <p:txBody>
          <a:bodyPr/>
          <a:lstStyle/>
          <a:p>
            <a:fld id="{60553ECD-7F6D-420D-93CA-D8D15EB427AC}" type="slidenum">
              <a:rPr lang="en-US" smtClean="0"/>
              <a:t>10</a:t>
            </a:fld>
            <a:endParaRPr lang="en-US"/>
          </a:p>
        </p:txBody>
      </p:sp>
      <p:sp>
        <p:nvSpPr>
          <p:cNvPr id="6" name="Oval 5">
            <a:extLst>
              <a:ext uri="{FF2B5EF4-FFF2-40B4-BE49-F238E27FC236}">
                <a16:creationId xmlns:a16="http://schemas.microsoft.com/office/drawing/2014/main" id="{D3F9240A-8B0C-43B1-B1F5-A83A5A5740B5}"/>
              </a:ext>
            </a:extLst>
          </p:cNvPr>
          <p:cNvSpPr/>
          <p:nvPr/>
        </p:nvSpPr>
        <p:spPr>
          <a:xfrm>
            <a:off x="10871749" y="613282"/>
            <a:ext cx="875763" cy="653543"/>
          </a:xfrm>
          <a:prstGeom prst="ellipse">
            <a:avLst/>
          </a:prstGeom>
          <a:blipFill>
            <a:blip r:embed="rId7"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06926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9BBE-1D8F-471D-8087-68A22BB1FF7E}"/>
              </a:ext>
            </a:extLst>
          </p:cNvPr>
          <p:cNvSpPr>
            <a:spLocks noGrp="1"/>
          </p:cNvSpPr>
          <p:nvPr>
            <p:ph type="title"/>
          </p:nvPr>
        </p:nvSpPr>
        <p:spPr>
          <a:xfrm>
            <a:off x="482600" y="745143"/>
            <a:ext cx="10634472" cy="803739"/>
          </a:xfrm>
        </p:spPr>
        <p:txBody>
          <a:bodyPr/>
          <a:lstStyle/>
          <a:p>
            <a:r>
              <a:rPr lang="en-US" sz="4000" dirty="0"/>
              <a:t>Total Disbursements to States</a:t>
            </a:r>
            <a:endParaRPr lang="x-none" sz="4000" dirty="0"/>
          </a:p>
        </p:txBody>
      </p:sp>
      <p:graphicFrame>
        <p:nvGraphicFramePr>
          <p:cNvPr id="4" name="Content Placeholder 3">
            <a:extLst>
              <a:ext uri="{FF2B5EF4-FFF2-40B4-BE49-F238E27FC236}">
                <a16:creationId xmlns:a16="http://schemas.microsoft.com/office/drawing/2014/main" id="{25EBD80A-F57C-4C88-8C9A-1CEC08D594C8}"/>
              </a:ext>
            </a:extLst>
          </p:cNvPr>
          <p:cNvGraphicFramePr>
            <a:graphicFrameLocks noGrp="1"/>
          </p:cNvGraphicFramePr>
          <p:nvPr>
            <p:ph idx="1"/>
          </p:nvPr>
        </p:nvGraphicFramePr>
        <p:xfrm>
          <a:off x="482600" y="1866123"/>
          <a:ext cx="10507663" cy="4013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720FEEB6-3C9C-4632-A6CB-DCC49587F5A1}"/>
              </a:ext>
            </a:extLst>
          </p:cNvPr>
          <p:cNvSpPr>
            <a:spLocks noGrp="1"/>
          </p:cNvSpPr>
          <p:nvPr>
            <p:ph type="sldNum" sz="quarter" idx="12"/>
          </p:nvPr>
        </p:nvSpPr>
        <p:spPr/>
        <p:txBody>
          <a:bodyPr/>
          <a:lstStyle/>
          <a:p>
            <a:fld id="{60553ECD-7F6D-420D-93CA-D8D15EB427AC}" type="slidenum">
              <a:rPr lang="en-US" smtClean="0"/>
              <a:t>11</a:t>
            </a:fld>
            <a:endParaRPr lang="en-US"/>
          </a:p>
        </p:txBody>
      </p:sp>
      <p:sp>
        <p:nvSpPr>
          <p:cNvPr id="6" name="Oval 5">
            <a:extLst>
              <a:ext uri="{FF2B5EF4-FFF2-40B4-BE49-F238E27FC236}">
                <a16:creationId xmlns:a16="http://schemas.microsoft.com/office/drawing/2014/main" id="{A039F46E-AC75-4BFD-8A0F-C41EF575156B}"/>
              </a:ext>
            </a:extLst>
          </p:cNvPr>
          <p:cNvSpPr/>
          <p:nvPr/>
        </p:nvSpPr>
        <p:spPr>
          <a:xfrm>
            <a:off x="10871749" y="613282"/>
            <a:ext cx="875763" cy="653543"/>
          </a:xfrm>
          <a:prstGeom prst="ellipse">
            <a:avLst/>
          </a:prstGeom>
          <a:blipFill>
            <a:blip r:embed="rId7"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285766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a:t>BHCPF Implementation – NHIS Perspective</a:t>
            </a:r>
            <a:br>
              <a:rPr lang="en-US" dirty="0"/>
            </a:br>
            <a:endParaRPr lang="en-US" dirty="0"/>
          </a:p>
        </p:txBody>
      </p:sp>
      <p:sp>
        <p:nvSpPr>
          <p:cNvPr id="3" name="Content Placeholder 2"/>
          <p:cNvSpPr>
            <a:spLocks noGrp="1"/>
          </p:cNvSpPr>
          <p:nvPr>
            <p:ph idx="1"/>
          </p:nvPr>
        </p:nvSpPr>
        <p:spPr>
          <a:xfrm>
            <a:off x="838200" y="2021983"/>
            <a:ext cx="10515600" cy="4154980"/>
          </a:xfrm>
        </p:spPr>
        <p:txBody>
          <a:bodyPr>
            <a:normAutofit fontScale="85000" lnSpcReduction="10000"/>
          </a:bodyPr>
          <a:lstStyle/>
          <a:p>
            <a:pPr algn="just"/>
            <a:r>
              <a:rPr lang="en-US" sz="2800" dirty="0"/>
              <a:t>At inception and using the old BHCPF manual, skeletal activities were carried out in 2019 and 2020 by 4 states; FCT, Osun, Abia and Ebonyi.</a:t>
            </a:r>
          </a:p>
          <a:p>
            <a:pPr algn="just"/>
            <a:r>
              <a:rPr lang="en-US" sz="2800" dirty="0"/>
              <a:t>Following the review of the BHCPF Operational manual in August 2020 to align with the NHAct, </a:t>
            </a:r>
            <a:r>
              <a:rPr lang="en-GB" sz="2800" dirty="0"/>
              <a:t>the S</a:t>
            </a:r>
            <a:r>
              <a:rPr lang="en-US" sz="2800" dirty="0"/>
              <a:t>cheme</a:t>
            </a:r>
            <a:r>
              <a:rPr lang="en-GB" sz="2800" dirty="0"/>
              <a:t> has been closely monitoring </a:t>
            </a:r>
            <a:r>
              <a:rPr lang="en-US" sz="2800" dirty="0"/>
              <a:t>the implementation of the programme through the s</a:t>
            </a:r>
            <a:r>
              <a:rPr lang="en-GB" sz="2800" dirty="0"/>
              <a:t>upervisi</a:t>
            </a:r>
            <a:r>
              <a:rPr lang="en-US" sz="2800" dirty="0"/>
              <a:t>on of t</a:t>
            </a:r>
            <a:r>
              <a:rPr lang="en-GB" sz="2800" dirty="0"/>
              <a:t>he activities of various Gateway stakeholders </a:t>
            </a:r>
          </a:p>
          <a:p>
            <a:pPr algn="just"/>
            <a:r>
              <a:rPr lang="en-GB" sz="2800" dirty="0"/>
              <a:t> Full implementation commenced in January 2021 by most of the SSHIAs.</a:t>
            </a:r>
          </a:p>
          <a:p>
            <a:pPr algn="just"/>
            <a:r>
              <a:rPr lang="en-GB" sz="2800" dirty="0"/>
              <a:t>Significant progress has been made towards ensuring delivery of adequate healthcare services to its enrolees</a:t>
            </a:r>
          </a:p>
          <a:p>
            <a:pPr algn="just"/>
            <a:r>
              <a:rPr lang="en-US" sz="2800" dirty="0"/>
              <a:t>Capacity Building carried out in 16 states; North-West, South-East and South-South (except Akwa-Ibom and Rivers who do not have SSHIAs)</a:t>
            </a:r>
          </a:p>
          <a:p>
            <a:pPr algn="just"/>
            <a:endParaRPr lang="en-GB" sz="2800"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511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8872"/>
            <a:ext cx="10058400" cy="1609344"/>
          </a:xfrm>
        </p:spPr>
        <p:txBody>
          <a:bodyPr>
            <a:normAutofit/>
          </a:bodyPr>
          <a:lstStyle/>
          <a:p>
            <a:r>
              <a:rPr lang="en-US" sz="4000" b="1" dirty="0"/>
              <a:t>…BHCPF Implementation – NHIS Perspective</a:t>
            </a:r>
            <a:endParaRPr lang="en-US" sz="4000" dirty="0"/>
          </a:p>
        </p:txBody>
      </p:sp>
      <p:sp>
        <p:nvSpPr>
          <p:cNvPr id="3" name="Content Placeholder 2"/>
          <p:cNvSpPr>
            <a:spLocks noGrp="1"/>
          </p:cNvSpPr>
          <p:nvPr>
            <p:ph idx="1"/>
          </p:nvPr>
        </p:nvSpPr>
        <p:spPr>
          <a:xfrm>
            <a:off x="1069848" y="1728216"/>
            <a:ext cx="10058400" cy="4700719"/>
          </a:xfrm>
        </p:spPr>
        <p:txBody>
          <a:bodyPr>
            <a:noAutofit/>
          </a:bodyPr>
          <a:lstStyle/>
          <a:p>
            <a:r>
              <a:rPr lang="en-US" sz="2400" dirty="0"/>
              <a:t>Capacity Building for 19 states in the North-East, North-Central and South-West ongoing</a:t>
            </a:r>
          </a:p>
          <a:p>
            <a:r>
              <a:rPr lang="en-US" sz="2400" dirty="0"/>
              <a:t>Development of implementation documents and tools finalized; Implementation Protocol, M&amp;E Tools, QA Tools, etc</a:t>
            </a:r>
          </a:p>
          <a:p>
            <a:r>
              <a:rPr lang="en-US" sz="2400" dirty="0"/>
              <a:t>M&amp;E Tools and QA Tools developed and validated in conjunction with SSHIAs. </a:t>
            </a:r>
          </a:p>
          <a:p>
            <a:r>
              <a:rPr lang="en-US" sz="2400" dirty="0"/>
              <a:t>SSHIA M&amp;E officers trained by NHIS</a:t>
            </a:r>
          </a:p>
          <a:p>
            <a:r>
              <a:rPr lang="en-US" sz="2400" dirty="0"/>
              <a:t>These tools will be deployed as more states commence access to care.</a:t>
            </a:r>
          </a:p>
          <a:p>
            <a:r>
              <a:rPr lang="en-US" sz="2400" dirty="0"/>
              <a:t>Validation of enrolment ongoing</a:t>
            </a:r>
          </a:p>
          <a:p>
            <a:r>
              <a:rPr lang="en-GB" sz="2400" dirty="0"/>
              <a:t>The following slides show the operationalization of the NHIS gateway activities and progress made so far</a:t>
            </a:r>
            <a:endParaRPr lang="en-US" sz="2400" dirty="0"/>
          </a:p>
          <a:p>
            <a:endParaRPr lang="en-US" sz="2400" dirty="0"/>
          </a:p>
          <a:p>
            <a:endParaRPr lang="en-US" sz="2400"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2644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235131" y="1210613"/>
          <a:ext cx="11534503" cy="529468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069725" y="605307"/>
            <a:ext cx="4816697" cy="369332"/>
          </a:xfrm>
          <a:prstGeom prst="rect">
            <a:avLst/>
          </a:prstGeom>
          <a:noFill/>
        </p:spPr>
        <p:txBody>
          <a:bodyPr wrap="square" rtlCol="0">
            <a:spAutoFit/>
          </a:bodyPr>
          <a:lstStyle/>
          <a:p>
            <a:pPr marL="285750" indent="-285750">
              <a:buFont typeface="Wingdings" panose="05000000000000000000" pitchFamily="2" charset="2"/>
              <a:buChar char="§"/>
            </a:pPr>
            <a:r>
              <a:rPr lang="en-US" b="1" dirty="0"/>
              <a:t>5,806 PHCs accredited in 28 states</a:t>
            </a:r>
          </a:p>
        </p:txBody>
      </p:sp>
    </p:spTree>
    <p:extLst>
      <p:ext uri="{BB962C8B-B14F-4D97-AF65-F5344CB8AC3E}">
        <p14:creationId xmlns:p14="http://schemas.microsoft.com/office/powerpoint/2010/main" val="411950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418011" y="1339402"/>
          <a:ext cx="11364686" cy="515154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28811" y="321972"/>
            <a:ext cx="5422006" cy="923330"/>
          </a:xfrm>
          <a:prstGeom prst="rect">
            <a:avLst/>
          </a:prstGeom>
          <a:noFill/>
        </p:spPr>
        <p:txBody>
          <a:bodyPr wrap="square" rtlCol="0">
            <a:spAutoFit/>
          </a:bodyPr>
          <a:lstStyle/>
          <a:p>
            <a:pPr marL="285750" indent="-285750">
              <a:buFont typeface="Wingdings" panose="05000000000000000000" pitchFamily="2" charset="2"/>
              <a:buChar char="§"/>
            </a:pPr>
            <a:r>
              <a:rPr lang="en-US" b="1" dirty="0"/>
              <a:t>Total enrolment figure as at August 2021 is 733,029 from 29 states. This represents 58.2% enrolment of target figure of 1,257,580</a:t>
            </a:r>
          </a:p>
        </p:txBody>
      </p:sp>
    </p:spTree>
    <p:extLst>
      <p:ext uri="{BB962C8B-B14F-4D97-AF65-F5344CB8AC3E}">
        <p14:creationId xmlns:p14="http://schemas.microsoft.com/office/powerpoint/2010/main" val="1153073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196013327"/>
              </p:ext>
            </p:extLst>
          </p:nvPr>
        </p:nvGraphicFramePr>
        <p:xfrm>
          <a:off x="678350" y="1442434"/>
          <a:ext cx="10998926" cy="485533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554569" y="519104"/>
            <a:ext cx="6452315" cy="923330"/>
          </a:xfrm>
          <a:prstGeom prst="rect">
            <a:avLst/>
          </a:prstGeom>
          <a:noFill/>
        </p:spPr>
        <p:txBody>
          <a:bodyPr wrap="square" rtlCol="0">
            <a:spAutoFit/>
          </a:bodyPr>
          <a:lstStyle/>
          <a:p>
            <a:pPr marL="285750" indent="-285750">
              <a:buFont typeface="Wingdings" panose="05000000000000000000" pitchFamily="2" charset="2"/>
              <a:buChar char="§"/>
            </a:pPr>
            <a:r>
              <a:rPr lang="en-US" b="1" dirty="0"/>
              <a:t>Eleven (11) states have currently commenced access to care, with a total population of 733,029 potentially having access to care</a:t>
            </a:r>
          </a:p>
        </p:txBody>
      </p:sp>
    </p:spTree>
    <p:extLst>
      <p:ext uri="{BB962C8B-B14F-4D97-AF65-F5344CB8AC3E}">
        <p14:creationId xmlns:p14="http://schemas.microsoft.com/office/powerpoint/2010/main" val="1191815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BHCPF Implementation Challenges</a:t>
            </a:r>
            <a:br>
              <a:rPr lang="en-US" dirty="0"/>
            </a:br>
            <a:endParaRPr lang="en-US" dirty="0"/>
          </a:p>
        </p:txBody>
      </p:sp>
      <p:sp>
        <p:nvSpPr>
          <p:cNvPr id="3" name="Content Placeholder 2"/>
          <p:cNvSpPr>
            <a:spLocks noGrp="1"/>
          </p:cNvSpPr>
          <p:nvPr>
            <p:ph idx="1"/>
          </p:nvPr>
        </p:nvSpPr>
        <p:spPr>
          <a:xfrm>
            <a:off x="838200" y="2093975"/>
            <a:ext cx="10515600" cy="4255309"/>
          </a:xfrm>
        </p:spPr>
        <p:txBody>
          <a:bodyPr>
            <a:normAutofit fontScale="92500"/>
          </a:bodyPr>
          <a:lstStyle/>
          <a:p>
            <a:pPr lvl="0"/>
            <a:r>
              <a:rPr lang="en-US" sz="2400" dirty="0"/>
              <a:t>Delays in commencement due to hiccups in operationalizing the NHAct 2014 with the 2018 implementation manual resulting in its revision for hitch free implementation.</a:t>
            </a:r>
          </a:p>
          <a:p>
            <a:pPr lvl="0"/>
            <a:r>
              <a:rPr lang="en-US" sz="2400" dirty="0"/>
              <a:t>The limited amount of funds available for the programme has constrained numerical coverage by limiting the number of vulnerables to benefit from the programme.</a:t>
            </a:r>
          </a:p>
          <a:p>
            <a:pPr lvl="0"/>
            <a:r>
              <a:rPr lang="en-US" sz="2400" dirty="0"/>
              <a:t>Inadequate population data especially for the informal sector affect project planning, monitoring and evaluation. </a:t>
            </a:r>
          </a:p>
          <a:p>
            <a:pPr lvl="0"/>
            <a:r>
              <a:rPr lang="en-US" sz="2400" dirty="0"/>
              <a:t>Poor sensitization and awareness creation by some state agencies.</a:t>
            </a:r>
          </a:p>
          <a:p>
            <a:pPr lvl="0"/>
            <a:r>
              <a:rPr lang="en-US" sz="2400" dirty="0"/>
              <a:t>Poor relationship between some SSHIAs and NHIS Offices</a:t>
            </a:r>
          </a:p>
          <a:p>
            <a:pPr lvl="0"/>
            <a:r>
              <a:rPr lang="en-US" sz="2400" dirty="0"/>
              <a:t>SSHIAs being unresponsive to requests for appropriate programmatic reports </a:t>
            </a:r>
          </a:p>
          <a:p>
            <a:endParaRPr lang="en-US"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31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..BHCPF Implementation Challenges</a:t>
            </a:r>
            <a:br>
              <a:rPr lang="en-US" sz="4000" dirty="0"/>
            </a:br>
            <a:endParaRPr lang="en-US" sz="4000" dirty="0"/>
          </a:p>
        </p:txBody>
      </p:sp>
      <p:sp>
        <p:nvSpPr>
          <p:cNvPr id="3" name="Content Placeholder 2"/>
          <p:cNvSpPr>
            <a:spLocks noGrp="1"/>
          </p:cNvSpPr>
          <p:nvPr>
            <p:ph idx="1"/>
          </p:nvPr>
        </p:nvSpPr>
        <p:spPr>
          <a:xfrm>
            <a:off x="838200" y="1969477"/>
            <a:ext cx="10515600" cy="4611626"/>
          </a:xfrm>
        </p:spPr>
        <p:txBody>
          <a:bodyPr>
            <a:normAutofit fontScale="85000" lnSpcReduction="10000"/>
          </a:bodyPr>
          <a:lstStyle/>
          <a:p>
            <a:pPr lvl="0"/>
            <a:r>
              <a:rPr lang="en-US" sz="2600" dirty="0"/>
              <a:t>Lack of political will leading to weak commitment from the states, as evidenced by inadequate funding of the SSHIAs, non-payment of counterpart funds, equity funds releases, failures to address human resource gap and facility upgrade, etc.</a:t>
            </a:r>
          </a:p>
          <a:p>
            <a:pPr lvl="0"/>
            <a:r>
              <a:rPr lang="en-US" sz="2600" dirty="0"/>
              <a:t>Inadequate ICT infrastructure for enrollment by most SSHIAs.</a:t>
            </a:r>
          </a:p>
          <a:p>
            <a:pPr lvl="0"/>
            <a:r>
              <a:rPr lang="en-US" sz="2600" dirty="0"/>
              <a:t>Poor supply side readiness of health facilities to guarantee optimal quality of care.</a:t>
            </a:r>
          </a:p>
          <a:p>
            <a:pPr lvl="0"/>
            <a:r>
              <a:rPr lang="en-US" sz="2600" dirty="0"/>
              <a:t>Absence of donor support in some states for capacity building has slowed the progress of programme implementation</a:t>
            </a:r>
          </a:p>
          <a:p>
            <a:pPr lvl="0"/>
            <a:r>
              <a:rPr lang="en-US" sz="2600" dirty="0"/>
              <a:t>Non release of BHCPF funds for 2019, 2020 and 2021 after the initial disbursement</a:t>
            </a:r>
          </a:p>
          <a:p>
            <a:pPr lvl="0"/>
            <a:r>
              <a:rPr lang="en-US" sz="2600" dirty="0"/>
              <a:t>Termination of World Bank funding support to legacy states.</a:t>
            </a:r>
          </a:p>
          <a:p>
            <a:pPr lvl="0"/>
            <a:r>
              <a:rPr lang="en-US" sz="2600" dirty="0"/>
              <a:t>Hard to reach areas due to distance and difficult terrain in some states</a:t>
            </a:r>
          </a:p>
          <a:p>
            <a:pPr lvl="0"/>
            <a:r>
              <a:rPr lang="en-US" sz="2600" dirty="0"/>
              <a:t>Problem of insecurity leading to restriction of movement in some states</a:t>
            </a:r>
          </a:p>
          <a:p>
            <a:endParaRPr lang="en-US"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0452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9BBE-1D8F-471D-8087-68A22BB1FF7E}"/>
              </a:ext>
            </a:extLst>
          </p:cNvPr>
          <p:cNvSpPr>
            <a:spLocks noGrp="1"/>
          </p:cNvSpPr>
          <p:nvPr>
            <p:ph type="title"/>
          </p:nvPr>
        </p:nvSpPr>
        <p:spPr>
          <a:xfrm>
            <a:off x="482600" y="745143"/>
            <a:ext cx="10634472" cy="803739"/>
          </a:xfrm>
        </p:spPr>
        <p:txBody>
          <a:bodyPr/>
          <a:lstStyle/>
          <a:p>
            <a:pPr algn="ctr"/>
            <a:r>
              <a:rPr lang="en-US" sz="4000" dirty="0"/>
              <a:t>Lessons learnt</a:t>
            </a:r>
            <a:endParaRPr lang="x-none" sz="4000" dirty="0"/>
          </a:p>
        </p:txBody>
      </p:sp>
      <p:sp>
        <p:nvSpPr>
          <p:cNvPr id="9" name="Content Placeholder 8">
            <a:extLst>
              <a:ext uri="{FF2B5EF4-FFF2-40B4-BE49-F238E27FC236}">
                <a16:creationId xmlns:a16="http://schemas.microsoft.com/office/drawing/2014/main" id="{EADB8E3B-AF3E-4395-9155-F23CD133EEC9}"/>
              </a:ext>
            </a:extLst>
          </p:cNvPr>
          <p:cNvSpPr>
            <a:spLocks noGrp="1"/>
          </p:cNvSpPr>
          <p:nvPr>
            <p:ph idx="1"/>
          </p:nvPr>
        </p:nvSpPr>
        <p:spPr>
          <a:xfrm>
            <a:off x="482600" y="1856935"/>
            <a:ext cx="10506991" cy="4022656"/>
          </a:xfrm>
        </p:spPr>
        <p:txBody>
          <a:bodyPr>
            <a:normAutofit fontScale="92500"/>
          </a:bodyPr>
          <a:lstStyle/>
          <a:p>
            <a:pPr marL="457200" indent="-457200">
              <a:buFont typeface="+mj-lt"/>
              <a:buAutoNum type="arabicPeriod"/>
            </a:pPr>
            <a:r>
              <a:rPr lang="en-GB" sz="2400" dirty="0"/>
              <a:t>Improved stakeholder engagement and consensus building during programme design is necessary.</a:t>
            </a:r>
          </a:p>
          <a:p>
            <a:pPr marL="457200" indent="-457200">
              <a:buFont typeface="+mj-lt"/>
              <a:buAutoNum type="arabicPeriod"/>
            </a:pPr>
            <a:r>
              <a:rPr lang="en-GB" sz="2400" dirty="0"/>
              <a:t>Improved collaboration between implementation agencies at all levels is critical.</a:t>
            </a:r>
          </a:p>
          <a:p>
            <a:pPr marL="457200" indent="-457200">
              <a:buFont typeface="+mj-lt"/>
              <a:buAutoNum type="arabicPeriod"/>
            </a:pPr>
            <a:r>
              <a:rPr lang="en-GB" sz="2400" dirty="0"/>
              <a:t>More funding is required to provide for all Nigerians, especially the vulnerables.</a:t>
            </a:r>
          </a:p>
          <a:p>
            <a:pPr marL="457200" indent="-457200">
              <a:buFont typeface="+mj-lt"/>
              <a:buAutoNum type="arabicPeriod"/>
            </a:pPr>
            <a:r>
              <a:rPr lang="en-GB" sz="2400" dirty="0"/>
              <a:t>More sensitization is needed to increase the level of awareness of BHCPF. </a:t>
            </a:r>
          </a:p>
          <a:p>
            <a:pPr marL="457200" indent="-457200">
              <a:buFont typeface="+mj-lt"/>
              <a:buAutoNum type="arabicPeriod"/>
            </a:pPr>
            <a:r>
              <a:rPr lang="en-GB" sz="2400" dirty="0"/>
              <a:t>States need to release necessary funds to their Health Insurance Agencies and ensure efficient processes for improved performance.</a:t>
            </a:r>
          </a:p>
          <a:p>
            <a:pPr marL="457200" indent="-457200">
              <a:buFont typeface="+mj-lt"/>
              <a:buAutoNum type="arabicPeriod"/>
            </a:pPr>
            <a:r>
              <a:rPr lang="en-GB" sz="2400" dirty="0"/>
              <a:t>Increased State Ministry of Health oversight over the activities of their SSHIAs is very important. Regular State Oversight Committee (SOC) meeting is encouraged.</a:t>
            </a:r>
          </a:p>
          <a:p>
            <a:endParaRPr lang="x-none" dirty="0"/>
          </a:p>
        </p:txBody>
      </p:sp>
      <p:sp>
        <p:nvSpPr>
          <p:cNvPr id="4" name="Slide Number Placeholder 3">
            <a:extLst>
              <a:ext uri="{FF2B5EF4-FFF2-40B4-BE49-F238E27FC236}">
                <a16:creationId xmlns:a16="http://schemas.microsoft.com/office/drawing/2014/main" id="{3C767430-FDAF-4AA2-9D41-90E04CDCA9B2}"/>
              </a:ext>
            </a:extLst>
          </p:cNvPr>
          <p:cNvSpPr>
            <a:spLocks noGrp="1"/>
          </p:cNvSpPr>
          <p:nvPr>
            <p:ph type="sldNum" sz="quarter" idx="12"/>
          </p:nvPr>
        </p:nvSpPr>
        <p:spPr/>
        <p:txBody>
          <a:bodyPr/>
          <a:lstStyle/>
          <a:p>
            <a:fld id="{60553ECD-7F6D-420D-93CA-D8D15EB427AC}" type="slidenum">
              <a:rPr lang="en-US" smtClean="0"/>
              <a:t>19</a:t>
            </a:fld>
            <a:endParaRPr lang="en-US"/>
          </a:p>
        </p:txBody>
      </p:sp>
      <p:sp>
        <p:nvSpPr>
          <p:cNvPr id="6" name="Oval 5">
            <a:extLst>
              <a:ext uri="{FF2B5EF4-FFF2-40B4-BE49-F238E27FC236}">
                <a16:creationId xmlns:a16="http://schemas.microsoft.com/office/drawing/2014/main" id="{96EDD5EC-2664-4C2F-870E-344D922F0FB7}"/>
              </a:ext>
            </a:extLst>
          </p:cNvPr>
          <p:cNvSpPr/>
          <p:nvPr/>
        </p:nvSpPr>
        <p:spPr>
          <a:xfrm>
            <a:off x="10871749" y="613282"/>
            <a:ext cx="875763" cy="653543"/>
          </a:xfrm>
          <a:prstGeom prst="ellipse">
            <a:avLst/>
          </a:prstGeom>
          <a:blipFill>
            <a:blip r:embed="rId2"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8619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203491"/>
          </a:xfrm>
        </p:spPr>
        <p:txBody>
          <a:bodyPr/>
          <a:lstStyle/>
          <a:p>
            <a:pPr algn="ctr"/>
            <a:r>
              <a:rPr lang="en-US" dirty="0"/>
              <a:t>Outline</a:t>
            </a:r>
          </a:p>
        </p:txBody>
      </p:sp>
      <p:sp>
        <p:nvSpPr>
          <p:cNvPr id="3" name="Content Placeholder 2"/>
          <p:cNvSpPr>
            <a:spLocks noGrp="1"/>
          </p:cNvSpPr>
          <p:nvPr>
            <p:ph idx="1"/>
          </p:nvPr>
        </p:nvSpPr>
        <p:spPr>
          <a:xfrm>
            <a:off x="1069848" y="1688123"/>
            <a:ext cx="10058400" cy="4783015"/>
          </a:xfrm>
        </p:spPr>
        <p:txBody>
          <a:bodyPr>
            <a:normAutofit fontScale="55000" lnSpcReduction="20000"/>
          </a:bodyPr>
          <a:lstStyle/>
          <a:p>
            <a:pPr marL="342900" indent="-342900">
              <a:buFont typeface="Arial" panose="020B0604020202020204" pitchFamily="34" charset="0"/>
              <a:buChar char="•"/>
            </a:pPr>
            <a:r>
              <a:rPr lang="en-US" sz="4200" dirty="0"/>
              <a:t>Introduction</a:t>
            </a:r>
          </a:p>
          <a:p>
            <a:pPr marL="342900" indent="-342900">
              <a:buFont typeface="Arial" panose="020B0604020202020204" pitchFamily="34" charset="0"/>
              <a:buChar char="•"/>
            </a:pPr>
            <a:r>
              <a:rPr lang="en-US" sz="4200" dirty="0"/>
              <a:t>Aim of the BHCPF</a:t>
            </a:r>
          </a:p>
          <a:p>
            <a:pPr marL="342900" indent="-342900">
              <a:buFont typeface="Arial" panose="020B0604020202020204" pitchFamily="34" charset="0"/>
              <a:buChar char="•"/>
            </a:pPr>
            <a:r>
              <a:rPr lang="en-US" sz="4200" dirty="0"/>
              <a:t>Purpose of the BHCPF</a:t>
            </a:r>
          </a:p>
          <a:p>
            <a:pPr marL="342900" indent="-342900">
              <a:buFont typeface="Arial" panose="020B0604020202020204" pitchFamily="34" charset="0"/>
              <a:buChar char="•"/>
            </a:pPr>
            <a:r>
              <a:rPr lang="en-US" sz="4200" dirty="0"/>
              <a:t>Specific Objectives of BHCPF</a:t>
            </a:r>
          </a:p>
          <a:p>
            <a:pPr marL="342900" indent="-342900">
              <a:buFont typeface="Arial" panose="020B0604020202020204" pitchFamily="34" charset="0"/>
              <a:buChar char="•"/>
            </a:pPr>
            <a:r>
              <a:rPr lang="en-US" sz="4200" dirty="0"/>
              <a:t>BHCPF Guideline Development</a:t>
            </a:r>
          </a:p>
          <a:p>
            <a:pPr marL="342900" indent="-342900">
              <a:buFont typeface="Arial" panose="020B0604020202020204" pitchFamily="34" charset="0"/>
              <a:buChar char="•"/>
            </a:pPr>
            <a:r>
              <a:rPr lang="en-US" sz="4200" dirty="0"/>
              <a:t>Summary of Key Revisions</a:t>
            </a:r>
          </a:p>
          <a:p>
            <a:pPr marL="342900" indent="-342900">
              <a:buFont typeface="Arial" panose="020B0604020202020204" pitchFamily="34" charset="0"/>
              <a:buChar char="•"/>
            </a:pPr>
            <a:r>
              <a:rPr lang="en-US" sz="4200" dirty="0"/>
              <a:t>NHIS Gateway Activities</a:t>
            </a:r>
          </a:p>
          <a:p>
            <a:pPr marL="342900" indent="-342900">
              <a:buFont typeface="Arial" panose="020B0604020202020204" pitchFamily="34" charset="0"/>
              <a:buChar char="•"/>
            </a:pPr>
            <a:r>
              <a:rPr lang="en-US" sz="4200" dirty="0"/>
              <a:t>Total Disbursements to States</a:t>
            </a:r>
          </a:p>
          <a:p>
            <a:pPr marL="342900" indent="-342900">
              <a:buFont typeface="Arial" panose="020B0604020202020204" pitchFamily="34" charset="0"/>
              <a:buChar char="•"/>
            </a:pPr>
            <a:r>
              <a:rPr lang="en-US" sz="4200" dirty="0"/>
              <a:t>BHCPF Implementation – NHIS Perspective</a:t>
            </a:r>
          </a:p>
          <a:p>
            <a:pPr marL="342900" indent="-342900">
              <a:buFont typeface="Arial" panose="020B0604020202020204" pitchFamily="34" charset="0"/>
              <a:buChar char="•"/>
            </a:pPr>
            <a:r>
              <a:rPr lang="en-US" sz="4200" dirty="0"/>
              <a:t>BHCPF Implementation Challenges</a:t>
            </a:r>
          </a:p>
          <a:p>
            <a:pPr marL="342900" indent="-342900">
              <a:buFont typeface="Arial" panose="020B0604020202020204" pitchFamily="34" charset="0"/>
              <a:buChar char="•"/>
            </a:pPr>
            <a:r>
              <a:rPr lang="en-US" sz="4200" dirty="0"/>
              <a:t>Lessons learnt</a:t>
            </a:r>
          </a:p>
          <a:p>
            <a:pPr marL="342900" indent="-342900">
              <a:buFont typeface="Arial" panose="020B0604020202020204" pitchFamily="34" charset="0"/>
              <a:buChar char="•"/>
            </a:pPr>
            <a:r>
              <a:rPr lang="en-US" sz="4200" dirty="0"/>
              <a:t>Challenges</a:t>
            </a:r>
          </a:p>
          <a:p>
            <a:endParaRPr lang="en-US"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347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 dirty="0"/>
              <a:t>g</a:t>
            </a:r>
          </a:p>
        </p:txBody>
      </p:sp>
      <p:sp>
        <p:nvSpPr>
          <p:cNvPr id="3" name="Content Placeholder 2"/>
          <p:cNvSpPr>
            <a:spLocks noGrp="1"/>
          </p:cNvSpPr>
          <p:nvPr>
            <p:ph idx="1"/>
          </p:nvPr>
        </p:nvSpPr>
        <p:spPr/>
        <p:txBody>
          <a:bodyPr>
            <a:normAutofit/>
          </a:bodyPr>
          <a:lstStyle/>
          <a:p>
            <a:pPr marL="0" indent="0" algn="ctr">
              <a:buNone/>
            </a:pPr>
            <a:endParaRPr lang="en-US" sz="5400" dirty="0"/>
          </a:p>
          <a:p>
            <a:pPr marL="0" indent="0" algn="ctr">
              <a:buNone/>
            </a:pPr>
            <a:r>
              <a:rPr lang="en-US" sz="5400" b="1" dirty="0">
                <a:latin typeface="Algerian" panose="04020705040A02060702" pitchFamily="82" charset="0"/>
              </a:rPr>
              <a:t>Thank you for listening</a:t>
            </a:r>
          </a:p>
        </p:txBody>
      </p:sp>
    </p:spTree>
    <p:extLst>
      <p:ext uri="{BB962C8B-B14F-4D97-AF65-F5344CB8AC3E}">
        <p14:creationId xmlns:p14="http://schemas.microsoft.com/office/powerpoint/2010/main" val="9676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9BBE-1D8F-471D-8087-68A22BB1FF7E}"/>
              </a:ext>
            </a:extLst>
          </p:cNvPr>
          <p:cNvSpPr>
            <a:spLocks noGrp="1"/>
          </p:cNvSpPr>
          <p:nvPr>
            <p:ph type="title"/>
          </p:nvPr>
        </p:nvSpPr>
        <p:spPr>
          <a:xfrm>
            <a:off x="482600" y="745143"/>
            <a:ext cx="10634472" cy="803739"/>
          </a:xfrm>
        </p:spPr>
        <p:txBody>
          <a:bodyPr/>
          <a:lstStyle/>
          <a:p>
            <a:pPr algn="ctr"/>
            <a:r>
              <a:rPr lang="en-US" sz="4000" dirty="0"/>
              <a:t>Introduction</a:t>
            </a:r>
            <a:endParaRPr lang="x-none" sz="4000" dirty="0"/>
          </a:p>
        </p:txBody>
      </p:sp>
      <p:graphicFrame>
        <p:nvGraphicFramePr>
          <p:cNvPr id="4" name="Content Placeholder 3">
            <a:extLst>
              <a:ext uri="{FF2B5EF4-FFF2-40B4-BE49-F238E27FC236}">
                <a16:creationId xmlns:a16="http://schemas.microsoft.com/office/drawing/2014/main" id="{1EF39819-16CA-41C1-8C7C-3B020F9A457D}"/>
              </a:ext>
            </a:extLst>
          </p:cNvPr>
          <p:cNvGraphicFramePr>
            <a:graphicFrameLocks noGrp="1"/>
          </p:cNvGraphicFramePr>
          <p:nvPr>
            <p:ph idx="1"/>
          </p:nvPr>
        </p:nvGraphicFramePr>
        <p:xfrm>
          <a:off x="482600" y="1762125"/>
          <a:ext cx="10507663"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Slide Number Placeholder 14">
            <a:extLst>
              <a:ext uri="{FF2B5EF4-FFF2-40B4-BE49-F238E27FC236}">
                <a16:creationId xmlns:a16="http://schemas.microsoft.com/office/drawing/2014/main" id="{16351A54-BF05-47FC-B220-971F27DB8A6F}"/>
              </a:ext>
            </a:extLst>
          </p:cNvPr>
          <p:cNvSpPr>
            <a:spLocks noGrp="1"/>
          </p:cNvSpPr>
          <p:nvPr>
            <p:ph type="sldNum" sz="quarter" idx="12"/>
          </p:nvPr>
        </p:nvSpPr>
        <p:spPr/>
        <p:txBody>
          <a:bodyPr/>
          <a:lstStyle/>
          <a:p>
            <a:fld id="{60553ECD-7F6D-420D-93CA-D8D15EB427AC}" type="slidenum">
              <a:rPr lang="en-US" smtClean="0"/>
              <a:t>3</a:t>
            </a:fld>
            <a:endParaRPr lang="en-US"/>
          </a:p>
        </p:txBody>
      </p:sp>
      <p:sp>
        <p:nvSpPr>
          <p:cNvPr id="6" name="TextBox 5">
            <a:extLst>
              <a:ext uri="{FF2B5EF4-FFF2-40B4-BE49-F238E27FC236}">
                <a16:creationId xmlns:a16="http://schemas.microsoft.com/office/drawing/2014/main" id="{52714A83-6C0B-4AD5-AF2A-10C8C8F6106C}"/>
              </a:ext>
            </a:extLst>
          </p:cNvPr>
          <p:cNvSpPr txBox="1"/>
          <p:nvPr/>
        </p:nvSpPr>
        <p:spPr>
          <a:xfrm>
            <a:off x="8269097" y="2163158"/>
            <a:ext cx="2847975" cy="923330"/>
          </a:xfrm>
          <a:prstGeom prst="rect">
            <a:avLst/>
          </a:prstGeom>
          <a:noFill/>
        </p:spPr>
        <p:txBody>
          <a:bodyPr wrap="square" rtlCol="0">
            <a:spAutoFit/>
          </a:bodyPr>
          <a:lstStyle/>
          <a:p>
            <a:r>
              <a:rPr lang="en-US" dirty="0"/>
              <a:t>National Health Insurance Scheme (NHIS) Gateway (50%)</a:t>
            </a:r>
            <a:endParaRPr lang="x-none" dirty="0"/>
          </a:p>
        </p:txBody>
      </p:sp>
      <p:sp>
        <p:nvSpPr>
          <p:cNvPr id="7" name="TextBox 6">
            <a:extLst>
              <a:ext uri="{FF2B5EF4-FFF2-40B4-BE49-F238E27FC236}">
                <a16:creationId xmlns:a16="http://schemas.microsoft.com/office/drawing/2014/main" id="{551A9CAD-A5DE-4A8A-9DD8-FE24FFF7B843}"/>
              </a:ext>
            </a:extLst>
          </p:cNvPr>
          <p:cNvSpPr txBox="1"/>
          <p:nvPr/>
        </p:nvSpPr>
        <p:spPr>
          <a:xfrm>
            <a:off x="8267698" y="3210521"/>
            <a:ext cx="2941640" cy="923330"/>
          </a:xfrm>
          <a:prstGeom prst="rect">
            <a:avLst/>
          </a:prstGeom>
          <a:noFill/>
        </p:spPr>
        <p:txBody>
          <a:bodyPr wrap="square" rtlCol="0">
            <a:spAutoFit/>
          </a:bodyPr>
          <a:lstStyle/>
          <a:p>
            <a:r>
              <a:rPr lang="en-US" dirty="0"/>
              <a:t>National Primary Health Care Development Agency (NPHCDA) Gateway (45%)</a:t>
            </a:r>
            <a:endParaRPr lang="x-none" dirty="0"/>
          </a:p>
        </p:txBody>
      </p:sp>
      <p:sp>
        <p:nvSpPr>
          <p:cNvPr id="8" name="TextBox 7">
            <a:extLst>
              <a:ext uri="{FF2B5EF4-FFF2-40B4-BE49-F238E27FC236}">
                <a16:creationId xmlns:a16="http://schemas.microsoft.com/office/drawing/2014/main" id="{5AFCDA30-447C-4F80-93F1-B9C1414182FA}"/>
              </a:ext>
            </a:extLst>
          </p:cNvPr>
          <p:cNvSpPr txBox="1"/>
          <p:nvPr/>
        </p:nvSpPr>
        <p:spPr>
          <a:xfrm>
            <a:off x="8267698" y="4534883"/>
            <a:ext cx="2941640" cy="646331"/>
          </a:xfrm>
          <a:prstGeom prst="rect">
            <a:avLst/>
          </a:prstGeom>
          <a:noFill/>
        </p:spPr>
        <p:txBody>
          <a:bodyPr wrap="square" rtlCol="0">
            <a:spAutoFit/>
          </a:bodyPr>
          <a:lstStyle/>
          <a:p>
            <a:r>
              <a:rPr lang="en-US" dirty="0"/>
              <a:t>Emergency Medical Treatment Gateway (5%)</a:t>
            </a:r>
            <a:endParaRPr lang="x-none" dirty="0"/>
          </a:p>
        </p:txBody>
      </p:sp>
      <p:sp>
        <p:nvSpPr>
          <p:cNvPr id="10" name="Arrow: Right 9">
            <a:extLst>
              <a:ext uri="{FF2B5EF4-FFF2-40B4-BE49-F238E27FC236}">
                <a16:creationId xmlns:a16="http://schemas.microsoft.com/office/drawing/2014/main" id="{BED1D708-1318-4325-8DEE-655C3A89A88E}"/>
              </a:ext>
            </a:extLst>
          </p:cNvPr>
          <p:cNvSpPr/>
          <p:nvPr/>
        </p:nvSpPr>
        <p:spPr>
          <a:xfrm>
            <a:off x="7402925" y="3410296"/>
            <a:ext cx="864773" cy="419830"/>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2" name="Arrow: Right 11">
            <a:extLst>
              <a:ext uri="{FF2B5EF4-FFF2-40B4-BE49-F238E27FC236}">
                <a16:creationId xmlns:a16="http://schemas.microsoft.com/office/drawing/2014/main" id="{8515F549-564E-42A5-8797-0E03A4827FC1}"/>
              </a:ext>
            </a:extLst>
          </p:cNvPr>
          <p:cNvSpPr/>
          <p:nvPr/>
        </p:nvSpPr>
        <p:spPr>
          <a:xfrm rot="20168966">
            <a:off x="7362906" y="2582294"/>
            <a:ext cx="864773" cy="419830"/>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3" name="Arrow: Right 12">
            <a:extLst>
              <a:ext uri="{FF2B5EF4-FFF2-40B4-BE49-F238E27FC236}">
                <a16:creationId xmlns:a16="http://schemas.microsoft.com/office/drawing/2014/main" id="{3ABBED16-ACCF-47BF-AB01-A9C59C622B5E}"/>
              </a:ext>
            </a:extLst>
          </p:cNvPr>
          <p:cNvSpPr/>
          <p:nvPr/>
        </p:nvSpPr>
        <p:spPr>
          <a:xfrm rot="1442804">
            <a:off x="7354913" y="4213150"/>
            <a:ext cx="864773" cy="419830"/>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6" name="Oval 15">
            <a:extLst>
              <a:ext uri="{FF2B5EF4-FFF2-40B4-BE49-F238E27FC236}">
                <a16:creationId xmlns:a16="http://schemas.microsoft.com/office/drawing/2014/main" id="{82D963B2-295C-436D-9A7C-49BE38112FEF}"/>
              </a:ext>
            </a:extLst>
          </p:cNvPr>
          <p:cNvSpPr/>
          <p:nvPr/>
        </p:nvSpPr>
        <p:spPr>
          <a:xfrm>
            <a:off x="10871749" y="613282"/>
            <a:ext cx="875763" cy="653543"/>
          </a:xfrm>
          <a:prstGeom prst="ellipse">
            <a:avLst/>
          </a:prstGeom>
          <a:blipFill>
            <a:blip r:embed="rId7" cstate="print">
              <a:extLst>
                <a:ext uri="{28A0092B-C50C-407E-A947-70E740481C1C}">
                  <a14:useLocalDpi xmlns:a14="http://schemas.microsoft.com/office/drawing/2010/main" val="0"/>
                </a:ext>
              </a:extLst>
            </a:blip>
            <a:srcRect/>
            <a:stretch>
              <a:fillRect l="-2000" r="-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9150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575516" y="30591"/>
            <a:ext cx="8046786" cy="707886"/>
          </a:xfrm>
          <a:prstGeom prst="rect">
            <a:avLst/>
          </a:prstGeom>
          <a:noFill/>
        </p:spPr>
        <p:txBody>
          <a:bodyPr wrap="square" rtlCol="0">
            <a:spAutoFit/>
          </a:bodyPr>
          <a:lstStyle/>
          <a:p>
            <a:pPr algn="ctr"/>
            <a:r>
              <a:rPr lang="en-US" sz="4000" b="1" dirty="0">
                <a:latin typeface="Rockwell Condensed" pitchFamily="18" charset="0"/>
              </a:rPr>
              <a:t>AIM OF THE BHCPF</a:t>
            </a:r>
          </a:p>
        </p:txBody>
      </p:sp>
      <p:sp>
        <p:nvSpPr>
          <p:cNvPr id="3" name="TextBox 2"/>
          <p:cNvSpPr txBox="1"/>
          <p:nvPr/>
        </p:nvSpPr>
        <p:spPr>
          <a:xfrm>
            <a:off x="2152889" y="1082509"/>
            <a:ext cx="7616570" cy="1323439"/>
          </a:xfrm>
          <a:prstGeom prst="rect">
            <a:avLst/>
          </a:prstGeom>
          <a:noFill/>
        </p:spPr>
        <p:txBody>
          <a:bodyPr wrap="square" rtlCol="0">
            <a:spAutoFit/>
          </a:bodyPr>
          <a:lstStyle/>
          <a:p>
            <a:pPr algn="ctr"/>
            <a:r>
              <a:rPr lang="en-US" sz="2000" b="1" dirty="0"/>
              <a:t>To significantly move Nigeria towards achieving Universal Health Coverage (UHC) based on the current National Strategic Health Development Plan II (2018 – 2022) in the medium term; and the long-term goals for UHC including the health-related SDG Goals.</a:t>
            </a:r>
          </a:p>
        </p:txBody>
      </p:sp>
      <p:sp>
        <p:nvSpPr>
          <p:cNvPr id="6" name="Rectangle 5"/>
          <p:cNvSpPr/>
          <p:nvPr/>
        </p:nvSpPr>
        <p:spPr>
          <a:xfrm>
            <a:off x="3391437" y="3269087"/>
            <a:ext cx="1342622" cy="3026696"/>
          </a:xfrm>
          <a:prstGeom prst="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03285" y="3269088"/>
            <a:ext cx="1411847" cy="3026702"/>
          </a:xfrm>
          <a:prstGeom prst="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216886" y="3279504"/>
            <a:ext cx="1342622" cy="3016285"/>
          </a:xfrm>
          <a:prstGeom prst="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717389" y="2718049"/>
            <a:ext cx="7472554" cy="400110"/>
          </a:xfrm>
          <a:prstGeom prst="rect">
            <a:avLst/>
          </a:prstGeom>
          <a:noFill/>
        </p:spPr>
        <p:txBody>
          <a:bodyPr wrap="square" rtlCol="0">
            <a:spAutoFit/>
          </a:bodyPr>
          <a:lstStyle/>
          <a:p>
            <a:pPr algn="ctr"/>
            <a:r>
              <a:rPr lang="en-US" sz="2000" b="1" dirty="0"/>
              <a:t>       To within the next three years, meet the NSHDP targets</a:t>
            </a:r>
          </a:p>
        </p:txBody>
      </p:sp>
      <p:sp>
        <p:nvSpPr>
          <p:cNvPr id="14" name="TextBox 13"/>
          <p:cNvSpPr txBox="1"/>
          <p:nvPr/>
        </p:nvSpPr>
        <p:spPr>
          <a:xfrm>
            <a:off x="3880030" y="3091806"/>
            <a:ext cx="318752" cy="646331"/>
          </a:xfrm>
          <a:prstGeom prst="rect">
            <a:avLst/>
          </a:prstGeom>
          <a:noFill/>
        </p:spPr>
        <p:txBody>
          <a:bodyPr wrap="square" rtlCol="0">
            <a:spAutoFit/>
          </a:bodyPr>
          <a:lstStyle/>
          <a:p>
            <a:r>
              <a:rPr lang="en-US" dirty="0"/>
              <a:t> </a:t>
            </a:r>
            <a:r>
              <a:rPr lang="en-US" b="1" dirty="0"/>
              <a:t>1</a:t>
            </a:r>
          </a:p>
        </p:txBody>
      </p:sp>
      <p:sp>
        <p:nvSpPr>
          <p:cNvPr id="15" name="TextBox 14"/>
          <p:cNvSpPr txBox="1"/>
          <p:nvPr/>
        </p:nvSpPr>
        <p:spPr>
          <a:xfrm>
            <a:off x="3869566" y="3160445"/>
            <a:ext cx="318752" cy="369332"/>
          </a:xfrm>
          <a:prstGeom prst="rect">
            <a:avLst/>
          </a:prstGeom>
          <a:noFill/>
        </p:spPr>
        <p:txBody>
          <a:bodyPr wrap="square" rtlCol="0">
            <a:spAutoFit/>
          </a:bodyPr>
          <a:lstStyle/>
          <a:p>
            <a:endParaRPr lang="en-US" b="1" dirty="0"/>
          </a:p>
        </p:txBody>
      </p:sp>
      <p:sp>
        <p:nvSpPr>
          <p:cNvPr id="16" name="TextBox 15"/>
          <p:cNvSpPr txBox="1"/>
          <p:nvPr/>
        </p:nvSpPr>
        <p:spPr>
          <a:xfrm>
            <a:off x="5241523" y="3402635"/>
            <a:ext cx="318752" cy="369332"/>
          </a:xfrm>
          <a:prstGeom prst="rect">
            <a:avLst/>
          </a:prstGeom>
          <a:noFill/>
        </p:spPr>
        <p:txBody>
          <a:bodyPr wrap="square" rtlCol="0">
            <a:spAutoFit/>
          </a:bodyPr>
          <a:lstStyle/>
          <a:p>
            <a:endParaRPr lang="en-US" dirty="0"/>
          </a:p>
        </p:txBody>
      </p:sp>
      <p:sp>
        <p:nvSpPr>
          <p:cNvPr id="17" name="TextBox 16"/>
          <p:cNvSpPr txBox="1"/>
          <p:nvPr/>
        </p:nvSpPr>
        <p:spPr>
          <a:xfrm>
            <a:off x="3594280" y="3786414"/>
            <a:ext cx="1015016" cy="2308324"/>
          </a:xfrm>
          <a:prstGeom prst="rect">
            <a:avLst/>
          </a:prstGeom>
          <a:noFill/>
        </p:spPr>
        <p:txBody>
          <a:bodyPr wrap="square" rtlCol="0">
            <a:spAutoFit/>
          </a:bodyPr>
          <a:lstStyle/>
          <a:p>
            <a:r>
              <a:rPr lang="en-US" sz="1600" b="1" dirty="0"/>
              <a:t>Reduce MMR from 576 to 400 per 100,000 live births (31%)</a:t>
            </a:r>
          </a:p>
        </p:txBody>
      </p:sp>
      <p:sp>
        <p:nvSpPr>
          <p:cNvPr id="18" name="TextBox 17"/>
          <p:cNvSpPr txBox="1"/>
          <p:nvPr/>
        </p:nvSpPr>
        <p:spPr>
          <a:xfrm>
            <a:off x="5274971" y="3338286"/>
            <a:ext cx="318752" cy="369332"/>
          </a:xfrm>
          <a:prstGeom prst="rect">
            <a:avLst/>
          </a:prstGeom>
          <a:noFill/>
        </p:spPr>
        <p:txBody>
          <a:bodyPr wrap="square" rtlCol="0">
            <a:spAutoFit/>
          </a:bodyPr>
          <a:lstStyle/>
          <a:p>
            <a:pPr algn="ctr"/>
            <a:r>
              <a:rPr lang="en-US" b="1" dirty="0"/>
              <a:t>2</a:t>
            </a:r>
          </a:p>
        </p:txBody>
      </p:sp>
      <p:sp>
        <p:nvSpPr>
          <p:cNvPr id="19" name="TextBox 18"/>
          <p:cNvSpPr txBox="1"/>
          <p:nvPr/>
        </p:nvSpPr>
        <p:spPr>
          <a:xfrm>
            <a:off x="4946158" y="3786388"/>
            <a:ext cx="1015016" cy="1815882"/>
          </a:xfrm>
          <a:prstGeom prst="rect">
            <a:avLst/>
          </a:prstGeom>
          <a:noFill/>
        </p:spPr>
        <p:txBody>
          <a:bodyPr wrap="square" rtlCol="0">
            <a:spAutoFit/>
          </a:bodyPr>
          <a:lstStyle/>
          <a:p>
            <a:r>
              <a:rPr lang="en-US" sz="1600" b="1" dirty="0"/>
              <a:t>Reduce NMR from 39 to 26 per 1000 live births (33%)</a:t>
            </a:r>
          </a:p>
        </p:txBody>
      </p:sp>
      <p:sp>
        <p:nvSpPr>
          <p:cNvPr id="20" name="TextBox 19"/>
          <p:cNvSpPr txBox="1"/>
          <p:nvPr/>
        </p:nvSpPr>
        <p:spPr>
          <a:xfrm>
            <a:off x="6364645" y="3786413"/>
            <a:ext cx="1015016" cy="1815882"/>
          </a:xfrm>
          <a:prstGeom prst="rect">
            <a:avLst/>
          </a:prstGeom>
          <a:noFill/>
        </p:spPr>
        <p:txBody>
          <a:bodyPr wrap="square" rtlCol="0">
            <a:spAutoFit/>
          </a:bodyPr>
          <a:lstStyle/>
          <a:p>
            <a:r>
              <a:rPr lang="en-US" sz="1600" b="1" dirty="0"/>
              <a:t>Reduce U5MR from 120 to 85 per 1000 live births (29%)</a:t>
            </a:r>
          </a:p>
        </p:txBody>
      </p:sp>
      <p:sp>
        <p:nvSpPr>
          <p:cNvPr id="21" name="TextBox 20"/>
          <p:cNvSpPr txBox="1"/>
          <p:nvPr/>
        </p:nvSpPr>
        <p:spPr>
          <a:xfrm>
            <a:off x="6686818" y="3336409"/>
            <a:ext cx="318752" cy="369332"/>
          </a:xfrm>
          <a:prstGeom prst="rect">
            <a:avLst/>
          </a:prstGeom>
          <a:noFill/>
        </p:spPr>
        <p:txBody>
          <a:bodyPr wrap="square" rtlCol="0">
            <a:spAutoFit/>
          </a:bodyPr>
          <a:lstStyle/>
          <a:p>
            <a:pPr algn="ctr"/>
            <a:r>
              <a:rPr lang="en-US" b="1" dirty="0"/>
              <a:t>3</a:t>
            </a:r>
          </a:p>
        </p:txBody>
      </p:sp>
      <p:pic>
        <p:nvPicPr>
          <p:cNvPr id="22" name="Picture 21">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24523"/>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79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254E-C69D-41C2-B37B-BD3FACD0703F}"/>
              </a:ext>
            </a:extLst>
          </p:cNvPr>
          <p:cNvSpPr>
            <a:spLocks noGrp="1"/>
          </p:cNvSpPr>
          <p:nvPr>
            <p:ph type="title"/>
          </p:nvPr>
        </p:nvSpPr>
        <p:spPr>
          <a:xfrm>
            <a:off x="1549095" y="116632"/>
            <a:ext cx="8094761" cy="720080"/>
          </a:xfrm>
        </p:spPr>
        <p:txBody>
          <a:bodyPr>
            <a:normAutofit/>
          </a:bodyPr>
          <a:lstStyle/>
          <a:p>
            <a:pPr algn="ctr">
              <a:defRPr/>
            </a:pPr>
            <a:r>
              <a:rPr lang="en-GB" sz="3200" b="1" dirty="0">
                <a:solidFill>
                  <a:schemeClr val="tx1"/>
                </a:solidFill>
              </a:rPr>
              <a:t>PURPOSE OF BHCPF</a:t>
            </a:r>
          </a:p>
        </p:txBody>
      </p:sp>
      <p:sp>
        <p:nvSpPr>
          <p:cNvPr id="3" name="Content Placeholder 2">
            <a:extLst>
              <a:ext uri="{FF2B5EF4-FFF2-40B4-BE49-F238E27FC236}">
                <a16:creationId xmlns:a16="http://schemas.microsoft.com/office/drawing/2014/main" id="{0ED06D5C-7232-4A38-97BA-E40421628ED7}"/>
              </a:ext>
            </a:extLst>
          </p:cNvPr>
          <p:cNvSpPr>
            <a:spLocks noGrp="1"/>
          </p:cNvSpPr>
          <p:nvPr>
            <p:ph idx="1"/>
          </p:nvPr>
        </p:nvSpPr>
        <p:spPr>
          <a:xfrm>
            <a:off x="1775520" y="1412776"/>
            <a:ext cx="8568952" cy="4959454"/>
          </a:xfrm>
        </p:spPr>
        <p:txBody>
          <a:bodyPr>
            <a:noAutofit/>
          </a:bodyPr>
          <a:lstStyle/>
          <a:p>
            <a:pPr>
              <a:defRPr/>
            </a:pPr>
            <a:r>
              <a:rPr lang="en-US" sz="2800" dirty="0"/>
              <a:t>Ensuring the provision of a basic minimum package of health services to all Nigerians through the National Health Insurance Scheme (NHIS) with 50% of BHCPF</a:t>
            </a:r>
          </a:p>
          <a:p>
            <a:pPr>
              <a:defRPr/>
            </a:pPr>
            <a:r>
              <a:rPr lang="en-US" sz="2800" dirty="0"/>
              <a:t>Strengthening the Primary Health Care (PHC) system through  the National Primary Health Care Development Agency (NPHCDA) with 45% of BHCPF	</a:t>
            </a:r>
          </a:p>
          <a:p>
            <a:pPr>
              <a:defRPr/>
            </a:pPr>
            <a:r>
              <a:rPr lang="en-US" sz="2800" dirty="0"/>
              <a:t>Providing Emergency Medical Treatment - with 5% of the BHCPF to be administered by the National Emergency Medical Treatment Committee (NEMTC)</a:t>
            </a:r>
            <a:endParaRPr lang="en-GB" sz="2800" dirty="0"/>
          </a:p>
        </p:txBody>
      </p:sp>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132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5868"/>
            <a:ext cx="8546274" cy="689496"/>
          </a:xfrm>
        </p:spPr>
        <p:txBody>
          <a:bodyPr>
            <a:normAutofit/>
          </a:bodyPr>
          <a:lstStyle/>
          <a:p>
            <a:pPr algn="l"/>
            <a:r>
              <a:rPr lang="en-US" sz="3200" dirty="0">
                <a:solidFill>
                  <a:schemeClr val="tx1"/>
                </a:solidFill>
              </a:rPr>
              <a:t>SPECIFIC OBJECTIVES OF BHCPF</a:t>
            </a:r>
            <a:endParaRPr lang="en-IN" sz="3200" dirty="0">
              <a:solidFill>
                <a:schemeClr val="tx1"/>
              </a:solidFill>
            </a:endParaRPr>
          </a:p>
        </p:txBody>
      </p:sp>
      <p:grpSp>
        <p:nvGrpSpPr>
          <p:cNvPr id="37" name="Group 36">
            <a:extLst>
              <a:ext uri="{FF2B5EF4-FFF2-40B4-BE49-F238E27FC236}">
                <a16:creationId xmlns:a16="http://schemas.microsoft.com/office/drawing/2014/main" id="{22F724F0-9CE4-42E4-98AD-1C75FA6318C1}"/>
              </a:ext>
            </a:extLst>
          </p:cNvPr>
          <p:cNvGrpSpPr/>
          <p:nvPr/>
        </p:nvGrpSpPr>
        <p:grpSpPr>
          <a:xfrm>
            <a:off x="4083570" y="1309952"/>
            <a:ext cx="4024864" cy="4771004"/>
            <a:chOff x="3257108" y="1365372"/>
            <a:chExt cx="5366485" cy="4771004"/>
          </a:xfrm>
        </p:grpSpPr>
        <p:grpSp>
          <p:nvGrpSpPr>
            <p:cNvPr id="12" name="Group 11">
              <a:extLst>
                <a:ext uri="{FF2B5EF4-FFF2-40B4-BE49-F238E27FC236}">
                  <a16:creationId xmlns:a16="http://schemas.microsoft.com/office/drawing/2014/main" id="{812904E6-18CA-44E3-8EA0-B64D27E46F6E}"/>
                </a:ext>
              </a:extLst>
            </p:cNvPr>
            <p:cNvGrpSpPr/>
            <p:nvPr/>
          </p:nvGrpSpPr>
          <p:grpSpPr>
            <a:xfrm rot="987981">
              <a:off x="4779792" y="2879285"/>
              <a:ext cx="2102895" cy="2714300"/>
              <a:chOff x="5284140" y="3068960"/>
              <a:chExt cx="1620543" cy="2091707"/>
            </a:xfrm>
          </p:grpSpPr>
          <p:sp>
            <p:nvSpPr>
              <p:cNvPr id="9" name="Oval 8">
                <a:extLst>
                  <a:ext uri="{FF2B5EF4-FFF2-40B4-BE49-F238E27FC236}">
                    <a16:creationId xmlns:a16="http://schemas.microsoft.com/office/drawing/2014/main" id="{DA02E6AD-C59D-41BB-8AB9-23AEFB9BC09F}"/>
                  </a:ext>
                </a:extLst>
              </p:cNvPr>
              <p:cNvSpPr/>
              <p:nvPr/>
            </p:nvSpPr>
            <p:spPr>
              <a:xfrm rot="1265022">
                <a:off x="5631541" y="4623289"/>
                <a:ext cx="233732" cy="233732"/>
              </a:xfrm>
              <a:prstGeom prst="ellipse">
                <a:avLst/>
              </a:prstGeom>
              <a:solidFill>
                <a:schemeClr val="tx1">
                  <a:lumMod val="65000"/>
                  <a:lumOff val="35000"/>
                </a:schemeClr>
              </a:solidFill>
              <a:ln>
                <a:noFill/>
              </a:ln>
              <a:scene3d>
                <a:camera prst="isometricOffAxis2Top"/>
                <a:lightRig rig="flat" dir="t"/>
              </a:scene3d>
              <a:sp3d>
                <a:bevelT w="0"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A5DCD-691F-47E8-89D1-D262B8713827}"/>
                  </a:ext>
                </a:extLst>
              </p:cNvPr>
              <p:cNvSpPr/>
              <p:nvPr/>
            </p:nvSpPr>
            <p:spPr>
              <a:xfrm rot="1265022">
                <a:off x="5633298" y="4436970"/>
                <a:ext cx="311643" cy="395176"/>
              </a:xfrm>
              <a:prstGeom prst="ellipse">
                <a:avLst/>
              </a:prstGeom>
              <a:solidFill>
                <a:schemeClr val="tx1">
                  <a:lumMod val="65000"/>
                  <a:lumOff val="35000"/>
                </a:schemeClr>
              </a:solidFill>
              <a:ln>
                <a:noFill/>
              </a:ln>
              <a:scene3d>
                <a:camera prst="isometricOffAxis2Top"/>
                <a:lightRig rig="flat" dir="t"/>
              </a:scene3d>
              <a:sp3d prstMaterial="plastic">
                <a:bevelT w="0" h="1968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4017BFE-654F-417A-8102-792F540F70C8}"/>
                  </a:ext>
                </a:extLst>
              </p:cNvPr>
              <p:cNvSpPr/>
              <p:nvPr/>
            </p:nvSpPr>
            <p:spPr>
              <a:xfrm rot="1265022">
                <a:off x="5517593" y="4833442"/>
                <a:ext cx="252162" cy="327225"/>
              </a:xfrm>
              <a:prstGeom prst="ellipse">
                <a:avLst/>
              </a:prstGeom>
              <a:solidFill>
                <a:schemeClr val="tx1">
                  <a:lumMod val="95000"/>
                  <a:lumOff val="5000"/>
                </a:schemeClr>
              </a:solidFill>
              <a:ln>
                <a:noFill/>
              </a:ln>
              <a:scene3d>
                <a:camera prst="isometricOffAxis2Top"/>
                <a:lightRig rig="contrasting" dir="t"/>
              </a:scene3d>
              <a:sp3d prstMaterial="plastic">
                <a:bevelT w="0" h="1022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A53EE6C8-C311-4664-A586-AF4AF139E1EB}"/>
                  </a:ext>
                </a:extLst>
              </p:cNvPr>
              <p:cNvGrpSpPr/>
              <p:nvPr/>
            </p:nvGrpSpPr>
            <p:grpSpPr>
              <a:xfrm>
                <a:off x="5284140" y="3068960"/>
                <a:ext cx="1620543" cy="1620543"/>
                <a:chOff x="2061964" y="1628800"/>
                <a:chExt cx="2038628" cy="2038628"/>
              </a:xfrm>
            </p:grpSpPr>
            <p:sp>
              <p:nvSpPr>
                <p:cNvPr id="6" name="Donut 6">
                  <a:extLst>
                    <a:ext uri="{FF2B5EF4-FFF2-40B4-BE49-F238E27FC236}">
                      <a16:creationId xmlns:a16="http://schemas.microsoft.com/office/drawing/2014/main" id="{E3AC42D8-F5A2-4764-91A8-EA519877204B}"/>
                    </a:ext>
                  </a:extLst>
                </p:cNvPr>
                <p:cNvSpPr/>
                <p:nvPr/>
              </p:nvSpPr>
              <p:spPr>
                <a:xfrm>
                  <a:off x="2061964" y="1628800"/>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DC8ACDB8-076A-4FD2-8760-982F94EC3A2F}"/>
                    </a:ext>
                  </a:extLst>
                </p:cNvPr>
                <p:cNvSpPr/>
                <p:nvPr/>
              </p:nvSpPr>
              <p:spPr>
                <a:xfrm>
                  <a:off x="2248185" y="1726811"/>
                  <a:ext cx="1754396" cy="1705391"/>
                </a:xfrm>
                <a:prstGeom prst="ellipse">
                  <a:avLst/>
                </a:prstGeom>
                <a:gradFill flip="none" rotWithShape="1">
                  <a:gsLst>
                    <a:gs pos="0">
                      <a:srgbClr val="83B7E6">
                        <a:alpha val="14000"/>
                      </a:srgbClr>
                    </a:gs>
                    <a:gs pos="100000">
                      <a:srgbClr val="A0C8EA">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A906201-D7FE-4A60-B085-28783FBED76C}"/>
                    </a:ext>
                  </a:extLst>
                </p:cNvPr>
                <p:cNvSpPr/>
                <p:nvPr/>
              </p:nvSpPr>
              <p:spPr>
                <a:xfrm rot="761494">
                  <a:off x="2357457" y="1736927"/>
                  <a:ext cx="1574937" cy="1229043"/>
                </a:xfrm>
                <a:prstGeom prst="ellipse">
                  <a:avLst/>
                </a:prstGeom>
                <a:gradFill>
                  <a:gsLst>
                    <a:gs pos="16000">
                      <a:schemeClr val="bg1">
                        <a:lumMod val="85000"/>
                      </a:schemeClr>
                    </a:gs>
                    <a:gs pos="100000">
                      <a:sysClr val="window" lastClr="FFFFFF">
                        <a:alpha val="0"/>
                      </a:sysClr>
                    </a:gs>
                  </a:gsLst>
                  <a:lin ang="5400000" scaled="1"/>
                </a:gradFill>
                <a:ln w="12700" cap="flat" cmpd="sng" algn="ctr">
                  <a:noFill/>
                  <a:prstDash val="solid"/>
                </a:ln>
                <a:effectLst/>
              </p:spPr>
              <p:txBody>
                <a:bodyPr rtlCol="0" anchor="ctr"/>
                <a:lstStyle/>
                <a:p>
                  <a:pPr algn="ctr">
                    <a:defRPr/>
                  </a:pPr>
                  <a:endParaRPr lang="en-US" kern="0">
                    <a:solidFill>
                      <a:sysClr val="window" lastClr="FFFFFF"/>
                    </a:solidFill>
                    <a:latin typeface="Calibri"/>
                  </a:endParaRPr>
                </a:p>
              </p:txBody>
            </p:sp>
          </p:grpSp>
        </p:grpSp>
        <p:grpSp>
          <p:nvGrpSpPr>
            <p:cNvPr id="17" name="Group 16">
              <a:extLst>
                <a:ext uri="{FF2B5EF4-FFF2-40B4-BE49-F238E27FC236}">
                  <a16:creationId xmlns:a16="http://schemas.microsoft.com/office/drawing/2014/main" id="{C947D39D-BCB1-4718-A96B-13B4F9F051ED}"/>
                </a:ext>
              </a:extLst>
            </p:cNvPr>
            <p:cNvGrpSpPr/>
            <p:nvPr/>
          </p:nvGrpSpPr>
          <p:grpSpPr>
            <a:xfrm rot="987981">
              <a:off x="3257108" y="2595954"/>
              <a:ext cx="1520395" cy="1520395"/>
              <a:chOff x="2061964" y="1628802"/>
              <a:chExt cx="2038628" cy="2038628"/>
            </a:xfrm>
          </p:grpSpPr>
          <p:sp>
            <p:nvSpPr>
              <p:cNvPr id="19" name="Oval 18">
                <a:extLst>
                  <a:ext uri="{FF2B5EF4-FFF2-40B4-BE49-F238E27FC236}">
                    <a16:creationId xmlns:a16="http://schemas.microsoft.com/office/drawing/2014/main" id="{3E1E11B3-228C-42EB-B54F-6D0E860CB602}"/>
                  </a:ext>
                </a:extLst>
              </p:cNvPr>
              <p:cNvSpPr/>
              <p:nvPr/>
            </p:nvSpPr>
            <p:spPr>
              <a:xfrm rot="20612019">
                <a:off x="2074910" y="1678512"/>
                <a:ext cx="1987064" cy="1931559"/>
              </a:xfrm>
              <a:prstGeom prst="ellipse">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nut 6">
                <a:extLst>
                  <a:ext uri="{FF2B5EF4-FFF2-40B4-BE49-F238E27FC236}">
                    <a16:creationId xmlns:a16="http://schemas.microsoft.com/office/drawing/2014/main" id="{9F27AD02-CCE3-42F2-AA00-93FA40B0C8B5}"/>
                  </a:ext>
                </a:extLst>
              </p:cNvPr>
              <p:cNvSpPr/>
              <p:nvPr/>
            </p:nvSpPr>
            <p:spPr>
              <a:xfrm>
                <a:off x="2061964" y="1628802"/>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 name="Group 20">
              <a:extLst>
                <a:ext uri="{FF2B5EF4-FFF2-40B4-BE49-F238E27FC236}">
                  <a16:creationId xmlns:a16="http://schemas.microsoft.com/office/drawing/2014/main" id="{2252F2E4-BF79-4387-ABCE-5962BDD5EF7E}"/>
                </a:ext>
              </a:extLst>
            </p:cNvPr>
            <p:cNvGrpSpPr/>
            <p:nvPr/>
          </p:nvGrpSpPr>
          <p:grpSpPr>
            <a:xfrm rot="987981">
              <a:off x="4497146" y="1365372"/>
              <a:ext cx="1520395" cy="1520395"/>
              <a:chOff x="2061964" y="1628802"/>
              <a:chExt cx="2038628" cy="2038628"/>
            </a:xfrm>
          </p:grpSpPr>
          <p:sp>
            <p:nvSpPr>
              <p:cNvPr id="22" name="Oval 21">
                <a:extLst>
                  <a:ext uri="{FF2B5EF4-FFF2-40B4-BE49-F238E27FC236}">
                    <a16:creationId xmlns:a16="http://schemas.microsoft.com/office/drawing/2014/main" id="{4435A271-2843-40AF-9861-706B3A388521}"/>
                  </a:ext>
                </a:extLst>
              </p:cNvPr>
              <p:cNvSpPr/>
              <p:nvPr/>
            </p:nvSpPr>
            <p:spPr>
              <a:xfrm>
                <a:off x="2074910" y="1678512"/>
                <a:ext cx="1987064" cy="1931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nut 6">
                <a:extLst>
                  <a:ext uri="{FF2B5EF4-FFF2-40B4-BE49-F238E27FC236}">
                    <a16:creationId xmlns:a16="http://schemas.microsoft.com/office/drawing/2014/main" id="{831B7390-A75B-495B-A8DE-C5966DE230DD}"/>
                  </a:ext>
                </a:extLst>
              </p:cNvPr>
              <p:cNvSpPr/>
              <p:nvPr/>
            </p:nvSpPr>
            <p:spPr>
              <a:xfrm>
                <a:off x="2061964" y="1628802"/>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AC4F18B9-9BB1-45DD-9B1D-65EA4207B962}"/>
                  </a:ext>
                </a:extLst>
              </p:cNvPr>
              <p:cNvSpPr/>
              <p:nvPr/>
            </p:nvSpPr>
            <p:spPr>
              <a:xfrm rot="761494">
                <a:off x="2357457" y="1736927"/>
                <a:ext cx="1574937" cy="1229043"/>
              </a:xfrm>
              <a:prstGeom prst="ellipse">
                <a:avLst/>
              </a:prstGeom>
              <a:gradFill>
                <a:gsLst>
                  <a:gs pos="0">
                    <a:schemeClr val="bg1">
                      <a:alpha val="32000"/>
                    </a:schemeClr>
                  </a:gs>
                  <a:gs pos="48000">
                    <a:sysClr val="window" lastClr="FFFFFF">
                      <a:alpha val="0"/>
                    </a:sysClr>
                  </a:gs>
                </a:gsLst>
                <a:lin ang="5400000" scaled="1"/>
              </a:gradFill>
              <a:ln w="12700" cap="flat" cmpd="sng" algn="ctr">
                <a:noFill/>
                <a:prstDash val="solid"/>
              </a:ln>
              <a:effectLst/>
            </p:spPr>
            <p:txBody>
              <a:bodyPr rtlCol="0" anchor="ctr"/>
              <a:lstStyle/>
              <a:p>
                <a:pPr algn="ctr">
                  <a:defRPr/>
                </a:pPr>
                <a:endParaRPr lang="en-US" kern="0">
                  <a:solidFill>
                    <a:sysClr val="window" lastClr="FFFFFF"/>
                  </a:solidFill>
                  <a:latin typeface="Calibri"/>
                </a:endParaRPr>
              </a:p>
            </p:txBody>
          </p:sp>
        </p:grpSp>
        <p:grpSp>
          <p:nvGrpSpPr>
            <p:cNvPr id="25" name="Group 24">
              <a:extLst>
                <a:ext uri="{FF2B5EF4-FFF2-40B4-BE49-F238E27FC236}">
                  <a16:creationId xmlns:a16="http://schemas.microsoft.com/office/drawing/2014/main" id="{EA63E8E7-2C20-4F3F-8AF9-C0E4D787C81A}"/>
                </a:ext>
              </a:extLst>
            </p:cNvPr>
            <p:cNvGrpSpPr/>
            <p:nvPr/>
          </p:nvGrpSpPr>
          <p:grpSpPr>
            <a:xfrm rot="987981">
              <a:off x="6246584" y="1516776"/>
              <a:ext cx="1520395" cy="1520395"/>
              <a:chOff x="2061964" y="1628802"/>
              <a:chExt cx="2038628" cy="2038628"/>
            </a:xfrm>
          </p:grpSpPr>
          <p:sp>
            <p:nvSpPr>
              <p:cNvPr id="26" name="Oval 25">
                <a:extLst>
                  <a:ext uri="{FF2B5EF4-FFF2-40B4-BE49-F238E27FC236}">
                    <a16:creationId xmlns:a16="http://schemas.microsoft.com/office/drawing/2014/main" id="{9E9E492B-0F90-4B49-8875-063B85B22444}"/>
                  </a:ext>
                </a:extLst>
              </p:cNvPr>
              <p:cNvSpPr/>
              <p:nvPr/>
            </p:nvSpPr>
            <p:spPr>
              <a:xfrm>
                <a:off x="2074910" y="1678512"/>
                <a:ext cx="1987064" cy="1931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nut 6">
                <a:extLst>
                  <a:ext uri="{FF2B5EF4-FFF2-40B4-BE49-F238E27FC236}">
                    <a16:creationId xmlns:a16="http://schemas.microsoft.com/office/drawing/2014/main" id="{9B20850F-C346-434F-A818-5D2F16B21BF9}"/>
                  </a:ext>
                </a:extLst>
              </p:cNvPr>
              <p:cNvSpPr/>
              <p:nvPr/>
            </p:nvSpPr>
            <p:spPr>
              <a:xfrm>
                <a:off x="2061964" y="1628802"/>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6F9087EE-D449-4C90-8D26-35CA803F92F6}"/>
                  </a:ext>
                </a:extLst>
              </p:cNvPr>
              <p:cNvSpPr/>
              <p:nvPr/>
            </p:nvSpPr>
            <p:spPr>
              <a:xfrm rot="761494">
                <a:off x="2357457" y="1736927"/>
                <a:ext cx="1574937" cy="1229043"/>
              </a:xfrm>
              <a:prstGeom prst="ellipse">
                <a:avLst/>
              </a:prstGeom>
              <a:gradFill>
                <a:gsLst>
                  <a:gs pos="0">
                    <a:schemeClr val="bg1">
                      <a:alpha val="32000"/>
                    </a:schemeClr>
                  </a:gs>
                  <a:gs pos="48000">
                    <a:sysClr val="window" lastClr="FFFFFF">
                      <a:alpha val="0"/>
                    </a:sysClr>
                  </a:gs>
                </a:gsLst>
                <a:lin ang="5400000" scaled="1"/>
              </a:gradFill>
              <a:ln w="12700" cap="flat" cmpd="sng" algn="ctr">
                <a:noFill/>
                <a:prstDash val="solid"/>
              </a:ln>
              <a:effectLst/>
            </p:spPr>
            <p:txBody>
              <a:bodyPr rtlCol="0" anchor="ctr"/>
              <a:lstStyle/>
              <a:p>
                <a:pPr algn="ctr">
                  <a:defRPr/>
                </a:pPr>
                <a:endParaRPr lang="en-US" kern="0">
                  <a:solidFill>
                    <a:sysClr val="window" lastClr="FFFFFF"/>
                  </a:solidFill>
                  <a:latin typeface="Calibri"/>
                </a:endParaRPr>
              </a:p>
            </p:txBody>
          </p:sp>
        </p:grpSp>
        <p:grpSp>
          <p:nvGrpSpPr>
            <p:cNvPr id="29" name="Group 28">
              <a:extLst>
                <a:ext uri="{FF2B5EF4-FFF2-40B4-BE49-F238E27FC236}">
                  <a16:creationId xmlns:a16="http://schemas.microsoft.com/office/drawing/2014/main" id="{2D200808-2697-41D6-ADF0-7458EDD8D9A6}"/>
                </a:ext>
              </a:extLst>
            </p:cNvPr>
            <p:cNvGrpSpPr/>
            <p:nvPr/>
          </p:nvGrpSpPr>
          <p:grpSpPr>
            <a:xfrm rot="987981">
              <a:off x="7103198" y="3013242"/>
              <a:ext cx="1520395" cy="1520395"/>
              <a:chOff x="2061964" y="1628802"/>
              <a:chExt cx="2038628" cy="2038628"/>
            </a:xfrm>
          </p:grpSpPr>
          <p:sp>
            <p:nvSpPr>
              <p:cNvPr id="30" name="Oval 29">
                <a:extLst>
                  <a:ext uri="{FF2B5EF4-FFF2-40B4-BE49-F238E27FC236}">
                    <a16:creationId xmlns:a16="http://schemas.microsoft.com/office/drawing/2014/main" id="{8FB7F20C-7777-4A20-872E-1A30E3ADAAA7}"/>
                  </a:ext>
                </a:extLst>
              </p:cNvPr>
              <p:cNvSpPr/>
              <p:nvPr/>
            </p:nvSpPr>
            <p:spPr>
              <a:xfrm>
                <a:off x="2074910" y="1678512"/>
                <a:ext cx="1987064" cy="1931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nut 6">
                <a:extLst>
                  <a:ext uri="{FF2B5EF4-FFF2-40B4-BE49-F238E27FC236}">
                    <a16:creationId xmlns:a16="http://schemas.microsoft.com/office/drawing/2014/main" id="{F3744D26-C293-4B7F-9DFF-1D16ABDF7633}"/>
                  </a:ext>
                </a:extLst>
              </p:cNvPr>
              <p:cNvSpPr/>
              <p:nvPr/>
            </p:nvSpPr>
            <p:spPr>
              <a:xfrm>
                <a:off x="2061964" y="1628802"/>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3" name="Group 32">
              <a:extLst>
                <a:ext uri="{FF2B5EF4-FFF2-40B4-BE49-F238E27FC236}">
                  <a16:creationId xmlns:a16="http://schemas.microsoft.com/office/drawing/2014/main" id="{65A63F7F-7D52-4DA0-8288-6A704182E90F}"/>
                </a:ext>
              </a:extLst>
            </p:cNvPr>
            <p:cNvGrpSpPr/>
            <p:nvPr/>
          </p:nvGrpSpPr>
          <p:grpSpPr>
            <a:xfrm rot="987981">
              <a:off x="6509947" y="4615981"/>
              <a:ext cx="1520395" cy="1520395"/>
              <a:chOff x="2061964" y="1628802"/>
              <a:chExt cx="2038628" cy="2038628"/>
            </a:xfrm>
          </p:grpSpPr>
          <p:sp>
            <p:nvSpPr>
              <p:cNvPr id="34" name="Oval 33">
                <a:extLst>
                  <a:ext uri="{FF2B5EF4-FFF2-40B4-BE49-F238E27FC236}">
                    <a16:creationId xmlns:a16="http://schemas.microsoft.com/office/drawing/2014/main" id="{17B9F3B9-46BD-4DD6-ACBB-2190F611DDD6}"/>
                  </a:ext>
                </a:extLst>
              </p:cNvPr>
              <p:cNvSpPr/>
              <p:nvPr/>
            </p:nvSpPr>
            <p:spPr>
              <a:xfrm>
                <a:off x="2074910" y="1678512"/>
                <a:ext cx="1987064" cy="1931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nut 6">
                <a:extLst>
                  <a:ext uri="{FF2B5EF4-FFF2-40B4-BE49-F238E27FC236}">
                    <a16:creationId xmlns:a16="http://schemas.microsoft.com/office/drawing/2014/main" id="{8561B2EE-6FDB-4D43-B88D-350E69F0EDE6}"/>
                  </a:ext>
                </a:extLst>
              </p:cNvPr>
              <p:cNvSpPr/>
              <p:nvPr/>
            </p:nvSpPr>
            <p:spPr>
              <a:xfrm>
                <a:off x="2061964" y="1628802"/>
                <a:ext cx="2038628" cy="2038628"/>
              </a:xfrm>
              <a:prstGeom prst="donut">
                <a:avLst>
                  <a:gd name="adj" fmla="val 4052"/>
                </a:avLst>
              </a:prstGeom>
              <a:solidFill>
                <a:schemeClr val="tx1">
                  <a:lumMod val="75000"/>
                  <a:lumOff val="25000"/>
                </a:schemeClr>
              </a:solidFill>
              <a:ln>
                <a:noFill/>
              </a:ln>
              <a:scene3d>
                <a:camera prst="orthographicFront"/>
                <a:lightRig rig="flat" dir="t"/>
              </a:scene3d>
              <a:sp3d extrusionH="76200" contourW="12700" prstMaterial="metal">
                <a:bevelT w="1358900" h="254000"/>
                <a:extrusionClr>
                  <a:schemeClr val="tx1">
                    <a:lumMod val="50000"/>
                    <a:lumOff val="50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39" name="Rectangle 38">
            <a:extLst>
              <a:ext uri="{FF2B5EF4-FFF2-40B4-BE49-F238E27FC236}">
                <a16:creationId xmlns:a16="http://schemas.microsoft.com/office/drawing/2014/main" id="{5F4DFBA5-C880-4D99-AA1A-D9871B8F2430}"/>
              </a:ext>
            </a:extLst>
          </p:cNvPr>
          <p:cNvSpPr/>
          <p:nvPr/>
        </p:nvSpPr>
        <p:spPr>
          <a:xfrm>
            <a:off x="4142037" y="3081381"/>
            <a:ext cx="995128" cy="341632"/>
          </a:xfrm>
          <a:prstGeom prst="rect">
            <a:avLst/>
          </a:prstGeom>
        </p:spPr>
        <p:txBody>
          <a:bodyPr wrap="square" lIns="0" rIns="0" anchor="ctr">
            <a:spAutoFit/>
          </a:bodyPr>
          <a:lstStyle/>
          <a:p>
            <a:pPr algn="ctr">
              <a:lnSpc>
                <a:spcPct val="90000"/>
              </a:lnSpc>
            </a:pPr>
            <a:r>
              <a:rPr lang="en-US" b="1" dirty="0"/>
              <a:t>PHC</a:t>
            </a:r>
            <a:endParaRPr lang="en-IN"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Rectangle 39">
            <a:extLst>
              <a:ext uri="{FF2B5EF4-FFF2-40B4-BE49-F238E27FC236}">
                <a16:creationId xmlns:a16="http://schemas.microsoft.com/office/drawing/2014/main" id="{6BE75D50-5B6C-4B2C-9BFF-665639A7F707}"/>
              </a:ext>
            </a:extLst>
          </p:cNvPr>
          <p:cNvSpPr/>
          <p:nvPr/>
        </p:nvSpPr>
        <p:spPr>
          <a:xfrm>
            <a:off x="5515694" y="3683676"/>
            <a:ext cx="1121975" cy="369332"/>
          </a:xfrm>
          <a:prstGeom prst="rect">
            <a:avLst/>
          </a:prstGeom>
        </p:spPr>
        <p:txBody>
          <a:bodyPr wrap="square" lIns="0" rIns="0" anchor="ctr">
            <a:spAutoFit/>
          </a:bodyPr>
          <a:lstStyle/>
          <a:p>
            <a:pPr algn="ctr"/>
            <a:r>
              <a:rPr lang="en-IN" b="1" dirty="0">
                <a:solidFill>
                  <a:schemeClr val="tx1">
                    <a:lumMod val="75000"/>
                    <a:lumOff val="25000"/>
                  </a:schemeClr>
                </a:solidFill>
                <a:ea typeface="Open Sans" panose="020B0606030504020204" pitchFamily="34" charset="0"/>
                <a:cs typeface="Open Sans" panose="020B0606030504020204" pitchFamily="34" charset="0"/>
              </a:rPr>
              <a:t>Objectives</a:t>
            </a:r>
          </a:p>
        </p:txBody>
      </p:sp>
      <p:sp>
        <p:nvSpPr>
          <p:cNvPr id="41" name="Rectangle 40">
            <a:extLst>
              <a:ext uri="{FF2B5EF4-FFF2-40B4-BE49-F238E27FC236}">
                <a16:creationId xmlns:a16="http://schemas.microsoft.com/office/drawing/2014/main" id="{E18433BF-A931-4801-904A-121A559E92B2}"/>
              </a:ext>
            </a:extLst>
          </p:cNvPr>
          <p:cNvSpPr/>
          <p:nvPr/>
        </p:nvSpPr>
        <p:spPr>
          <a:xfrm>
            <a:off x="5085084" y="1811731"/>
            <a:ext cx="995128" cy="341632"/>
          </a:xfrm>
          <a:prstGeom prst="rect">
            <a:avLst/>
          </a:prstGeom>
        </p:spPr>
        <p:txBody>
          <a:bodyPr wrap="square" lIns="0" rIns="0" anchor="ctr">
            <a:spAutoFit/>
          </a:bodyPr>
          <a:lstStyle/>
          <a:p>
            <a:pPr algn="ctr">
              <a:lnSpc>
                <a:spcPct val="90000"/>
              </a:lnSpc>
            </a:pPr>
            <a:r>
              <a:rPr lang="en-US" b="1" dirty="0"/>
              <a:t>SHF</a:t>
            </a:r>
            <a:endParaRPr lang="en-IN" sz="1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2" name="Rectangle 41">
            <a:extLst>
              <a:ext uri="{FF2B5EF4-FFF2-40B4-BE49-F238E27FC236}">
                <a16:creationId xmlns:a16="http://schemas.microsoft.com/office/drawing/2014/main" id="{024D8CCE-3262-4697-A245-49ACDF8888C9}"/>
              </a:ext>
            </a:extLst>
          </p:cNvPr>
          <p:cNvSpPr/>
          <p:nvPr/>
        </p:nvSpPr>
        <p:spPr>
          <a:xfrm>
            <a:off x="6471091" y="1865926"/>
            <a:ext cx="981536" cy="584775"/>
          </a:xfrm>
          <a:prstGeom prst="rect">
            <a:avLst/>
          </a:prstGeom>
        </p:spPr>
        <p:txBody>
          <a:bodyPr wrap="square" lIns="0" rIns="0" anchor="ctr">
            <a:spAutoFit/>
          </a:bodyPr>
          <a:lstStyle/>
          <a:p>
            <a:r>
              <a:rPr lang="en-US" sz="1400" b="1" dirty="0"/>
              <a:t>EMR </a:t>
            </a:r>
            <a:r>
              <a:rPr lang="en-US" b="1" dirty="0"/>
              <a:t>services</a:t>
            </a:r>
            <a:endParaRPr lang="en-US" sz="1400" b="1" dirty="0"/>
          </a:p>
        </p:txBody>
      </p:sp>
      <p:sp>
        <p:nvSpPr>
          <p:cNvPr id="43" name="Rectangle 42">
            <a:extLst>
              <a:ext uri="{FF2B5EF4-FFF2-40B4-BE49-F238E27FC236}">
                <a16:creationId xmlns:a16="http://schemas.microsoft.com/office/drawing/2014/main" id="{09C4BE74-AE68-4839-812A-A536D3090E0D}"/>
              </a:ext>
            </a:extLst>
          </p:cNvPr>
          <p:cNvSpPr/>
          <p:nvPr/>
        </p:nvSpPr>
        <p:spPr>
          <a:xfrm>
            <a:off x="7320311" y="3355986"/>
            <a:ext cx="502068" cy="646331"/>
          </a:xfrm>
          <a:prstGeom prst="rect">
            <a:avLst/>
          </a:prstGeom>
        </p:spPr>
        <p:txBody>
          <a:bodyPr wrap="square" lIns="0" rIns="0" anchor="ctr">
            <a:spAutoFit/>
          </a:bodyPr>
          <a:lstStyle/>
          <a:p>
            <a:r>
              <a:rPr lang="en-US" b="1" dirty="0"/>
              <a:t>OOPE</a:t>
            </a:r>
          </a:p>
        </p:txBody>
      </p:sp>
      <p:sp>
        <p:nvSpPr>
          <p:cNvPr id="65" name="TextBox 64">
            <a:extLst>
              <a:ext uri="{FF2B5EF4-FFF2-40B4-BE49-F238E27FC236}">
                <a16:creationId xmlns:a16="http://schemas.microsoft.com/office/drawing/2014/main" id="{8F67180A-9380-4355-8B6A-169045CDB579}"/>
              </a:ext>
            </a:extLst>
          </p:cNvPr>
          <p:cNvSpPr txBox="1"/>
          <p:nvPr/>
        </p:nvSpPr>
        <p:spPr>
          <a:xfrm>
            <a:off x="8472265" y="5028334"/>
            <a:ext cx="1800200" cy="738664"/>
          </a:xfrm>
          <a:prstGeom prst="rect">
            <a:avLst/>
          </a:prstGeom>
          <a:noFill/>
        </p:spPr>
        <p:txBody>
          <a:bodyPr wrap="square" rtlCol="0" anchor="ctr">
            <a:spAutoFit/>
          </a:bodyPr>
          <a:lstStyle/>
          <a:p>
            <a:r>
              <a:rPr lang="en-US" sz="1400" b="1" dirty="0"/>
              <a:t>Increase to at least 60 years over the next decade</a:t>
            </a:r>
          </a:p>
        </p:txBody>
      </p:sp>
      <p:sp>
        <p:nvSpPr>
          <p:cNvPr id="66" name="TextBox 65">
            <a:extLst>
              <a:ext uri="{FF2B5EF4-FFF2-40B4-BE49-F238E27FC236}">
                <a16:creationId xmlns:a16="http://schemas.microsoft.com/office/drawing/2014/main" id="{029B01A5-4F7D-4F11-B06C-B97BB0E000BC}"/>
              </a:ext>
            </a:extLst>
          </p:cNvPr>
          <p:cNvSpPr txBox="1"/>
          <p:nvPr/>
        </p:nvSpPr>
        <p:spPr>
          <a:xfrm>
            <a:off x="1991544" y="2546783"/>
            <a:ext cx="2144370" cy="1985159"/>
          </a:xfrm>
          <a:prstGeom prst="rect">
            <a:avLst/>
          </a:prstGeom>
          <a:noFill/>
        </p:spPr>
        <p:txBody>
          <a:bodyPr wrap="square" rtlCol="0" anchor="ctr">
            <a:spAutoFit/>
          </a:bodyPr>
          <a:lstStyle/>
          <a:p>
            <a:pPr>
              <a:spcAft>
                <a:spcPts val="600"/>
              </a:spcAft>
            </a:pPr>
            <a:r>
              <a:rPr lang="en-US" sz="1400" b="1" dirty="0"/>
              <a:t>To have 1 functional PHF in:</a:t>
            </a:r>
          </a:p>
          <a:p>
            <a:pPr marL="171450" indent="-171450">
              <a:spcAft>
                <a:spcPts val="600"/>
              </a:spcAft>
              <a:buFont typeface="Arial" panose="020B0604020202020204" pitchFamily="34" charset="0"/>
              <a:buChar char="•"/>
            </a:pPr>
            <a:r>
              <a:rPr lang="en-US" sz="1600" b="1" dirty="0"/>
              <a:t>30% of wards in 3 years</a:t>
            </a:r>
          </a:p>
          <a:p>
            <a:pPr marL="171450" indent="-171450">
              <a:spcAft>
                <a:spcPts val="600"/>
              </a:spcAft>
              <a:buFont typeface="Arial" panose="020B0604020202020204" pitchFamily="34" charset="0"/>
              <a:buChar char="•"/>
            </a:pPr>
            <a:r>
              <a:rPr lang="en-US" sz="1600" b="1" dirty="0"/>
              <a:t>70% of wards in 5 years</a:t>
            </a:r>
          </a:p>
          <a:p>
            <a:pPr marL="171450" indent="-171450">
              <a:spcAft>
                <a:spcPts val="600"/>
              </a:spcAft>
              <a:buFont typeface="Arial" panose="020B0604020202020204" pitchFamily="34" charset="0"/>
              <a:buChar char="•"/>
            </a:pPr>
            <a:r>
              <a:rPr lang="en-US" sz="1600" b="1" dirty="0"/>
              <a:t>All wards in 7 years</a:t>
            </a:r>
            <a:r>
              <a:rPr lang="en-US" sz="1600" kern="0" dirty="0">
                <a:solidFill>
                  <a:schemeClr val="tx1">
                    <a:lumMod val="65000"/>
                    <a:lumOff val="35000"/>
                  </a:schemeClr>
                </a:solidFill>
                <a:latin typeface="Arial" pitchFamily="34" charset="0"/>
                <a:cs typeface="Arial" pitchFamily="34" charset="0"/>
              </a:rPr>
              <a:t>.</a:t>
            </a:r>
          </a:p>
        </p:txBody>
      </p:sp>
      <p:sp>
        <p:nvSpPr>
          <p:cNvPr id="67" name="TextBox 66">
            <a:extLst>
              <a:ext uri="{FF2B5EF4-FFF2-40B4-BE49-F238E27FC236}">
                <a16:creationId xmlns:a16="http://schemas.microsoft.com/office/drawing/2014/main" id="{029B01A5-4F7D-4F11-B06C-B97BB0E000BC}"/>
              </a:ext>
            </a:extLst>
          </p:cNvPr>
          <p:cNvSpPr txBox="1"/>
          <p:nvPr/>
        </p:nvSpPr>
        <p:spPr>
          <a:xfrm>
            <a:off x="2495601" y="1258510"/>
            <a:ext cx="2529502" cy="954107"/>
          </a:xfrm>
          <a:prstGeom prst="rect">
            <a:avLst/>
          </a:prstGeom>
          <a:noFill/>
        </p:spPr>
        <p:txBody>
          <a:bodyPr wrap="square" rtlCol="0" anchor="ctr">
            <a:spAutoFit/>
          </a:bodyPr>
          <a:lstStyle/>
          <a:p>
            <a:r>
              <a:rPr lang="en-US" sz="1400" b="1" dirty="0"/>
              <a:t>To have 3 functional P/P SHF in:</a:t>
            </a:r>
          </a:p>
          <a:p>
            <a:pPr marL="171450" indent="-171450">
              <a:buFont typeface="Arial" panose="020B0604020202020204" pitchFamily="34" charset="0"/>
              <a:buChar char="•"/>
            </a:pPr>
            <a:r>
              <a:rPr lang="en-US" sz="1400" b="1" dirty="0"/>
              <a:t>At least 50% o states within  3 years</a:t>
            </a:r>
          </a:p>
          <a:p>
            <a:pPr marL="171450" indent="-171450">
              <a:buFont typeface="Arial" panose="020B0604020202020204" pitchFamily="34" charset="0"/>
              <a:buChar char="•"/>
            </a:pPr>
            <a:r>
              <a:rPr lang="en-US" sz="1400" b="1" dirty="0"/>
              <a:t>All states in the next 5 years</a:t>
            </a:r>
          </a:p>
        </p:txBody>
      </p:sp>
      <p:sp>
        <p:nvSpPr>
          <p:cNvPr id="68" name="TextBox 67">
            <a:extLst>
              <a:ext uri="{FF2B5EF4-FFF2-40B4-BE49-F238E27FC236}">
                <a16:creationId xmlns:a16="http://schemas.microsoft.com/office/drawing/2014/main" id="{029B01A5-4F7D-4F11-B06C-B97BB0E000BC}"/>
              </a:ext>
            </a:extLst>
          </p:cNvPr>
          <p:cNvSpPr txBox="1"/>
          <p:nvPr/>
        </p:nvSpPr>
        <p:spPr>
          <a:xfrm>
            <a:off x="7658069" y="1411735"/>
            <a:ext cx="1803582" cy="984885"/>
          </a:xfrm>
          <a:prstGeom prst="rect">
            <a:avLst/>
          </a:prstGeom>
          <a:noFill/>
        </p:spPr>
        <p:txBody>
          <a:bodyPr wrap="square" rtlCol="0" anchor="ctr">
            <a:spAutoFit/>
          </a:bodyPr>
          <a:lstStyle/>
          <a:p>
            <a:r>
              <a:rPr lang="en-US" sz="1400" b="1" dirty="0"/>
              <a:t>To establish effective medical response Services  in 36 states &amp; FCT in  5 years</a:t>
            </a:r>
            <a:r>
              <a:rPr lang="en-US" sz="1600" kern="0" dirty="0">
                <a:latin typeface="Arial" pitchFamily="34" charset="0"/>
                <a:cs typeface="Arial" pitchFamily="34" charset="0"/>
              </a:rPr>
              <a:t>.</a:t>
            </a:r>
          </a:p>
        </p:txBody>
      </p:sp>
      <p:sp>
        <p:nvSpPr>
          <p:cNvPr id="69" name="TextBox 68">
            <a:extLst>
              <a:ext uri="{FF2B5EF4-FFF2-40B4-BE49-F238E27FC236}">
                <a16:creationId xmlns:a16="http://schemas.microsoft.com/office/drawing/2014/main" id="{029B01A5-4F7D-4F11-B06C-B97BB0E000BC}"/>
              </a:ext>
            </a:extLst>
          </p:cNvPr>
          <p:cNvSpPr txBox="1"/>
          <p:nvPr/>
        </p:nvSpPr>
        <p:spPr>
          <a:xfrm>
            <a:off x="8506822" y="2916115"/>
            <a:ext cx="1909658" cy="1415772"/>
          </a:xfrm>
          <a:prstGeom prst="rect">
            <a:avLst/>
          </a:prstGeom>
          <a:noFill/>
        </p:spPr>
        <p:txBody>
          <a:bodyPr wrap="square" rtlCol="0" anchor="ctr">
            <a:spAutoFit/>
          </a:bodyPr>
          <a:lstStyle/>
          <a:p>
            <a:pPr marL="285750" indent="-285750">
              <a:buFont typeface="Arial" panose="020B0604020202020204" pitchFamily="34" charset="0"/>
              <a:buChar char="•"/>
            </a:pPr>
            <a:r>
              <a:rPr lang="en-US" sz="1400" b="1" dirty="0"/>
              <a:t>To reduce OOPE by 30% in 5 years</a:t>
            </a:r>
          </a:p>
          <a:p>
            <a:pPr marL="285750" indent="-285750">
              <a:buFont typeface="Arial" panose="020B0604020202020204" pitchFamily="34" charset="0"/>
              <a:buChar char="•"/>
            </a:pPr>
            <a:r>
              <a:rPr lang="en-US" sz="1400" b="1" dirty="0"/>
              <a:t>Increase financial risk protection for all Nigerians through </a:t>
            </a:r>
            <a:r>
              <a:rPr lang="en-US" sz="1600" kern="0" dirty="0">
                <a:solidFill>
                  <a:schemeClr val="tx1">
                    <a:lumMod val="65000"/>
                    <a:lumOff val="35000"/>
                  </a:schemeClr>
                </a:solidFill>
                <a:latin typeface="Arial" pitchFamily="34" charset="0"/>
                <a:cs typeface="Arial" pitchFamily="34" charset="0"/>
              </a:rPr>
              <a:t> </a:t>
            </a:r>
            <a:r>
              <a:rPr lang="en-US" sz="1400" b="1" kern="0" dirty="0">
                <a:cs typeface="Arial" pitchFamily="34" charset="0"/>
              </a:rPr>
              <a:t>insurance</a:t>
            </a:r>
          </a:p>
        </p:txBody>
      </p:sp>
      <p:sp>
        <p:nvSpPr>
          <p:cNvPr id="3" name="Rectangle 2"/>
          <p:cNvSpPr/>
          <p:nvPr/>
        </p:nvSpPr>
        <p:spPr>
          <a:xfrm>
            <a:off x="6520103" y="5084266"/>
            <a:ext cx="1660776" cy="369332"/>
          </a:xfrm>
          <a:prstGeom prst="rect">
            <a:avLst/>
          </a:prstGeom>
        </p:spPr>
        <p:txBody>
          <a:bodyPr wrap="none">
            <a:spAutoFit/>
          </a:bodyPr>
          <a:lstStyle/>
          <a:p>
            <a:r>
              <a:rPr lang="en-US" b="1" dirty="0"/>
              <a:t>life expectancy </a:t>
            </a:r>
          </a:p>
        </p:txBody>
      </p:sp>
      <p:pic>
        <p:nvPicPr>
          <p:cNvPr id="44" name="Picture 43">
            <a:extLst>
              <a:ext uri="{FF2B5EF4-FFF2-40B4-BE49-F238E27FC236}">
                <a16:creationId xmlns:a16="http://schemas.microsoft.com/office/drawing/2014/main" id="{B2DC8F68-34CB-414D-AB55-12C618BE1723}"/>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1079924"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97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1" y="5"/>
            <a:ext cx="9111174" cy="839549"/>
          </a:xfrm>
        </p:spPr>
        <p:txBody>
          <a:bodyPr>
            <a:noAutofit/>
          </a:bodyPr>
          <a:lstStyle/>
          <a:p>
            <a:pPr algn="l"/>
            <a:r>
              <a:rPr lang="en-US" sz="4000" b="1" dirty="0">
                <a:solidFill>
                  <a:schemeClr val="tx1"/>
                </a:solidFill>
                <a:latin typeface="+mn-lt"/>
              </a:rPr>
              <a:t>BHCPF GUIDELINE DEVELOPMENT</a:t>
            </a:r>
          </a:p>
        </p:txBody>
      </p:sp>
      <p:grpSp>
        <p:nvGrpSpPr>
          <p:cNvPr id="5" name="Group 4">
            <a:extLst>
              <a:ext uri="{FF2B5EF4-FFF2-40B4-BE49-F238E27FC236}">
                <a16:creationId xmlns:a16="http://schemas.microsoft.com/office/drawing/2014/main" id="{4AB08660-2ABB-4458-96EC-0B2A620CF61B}"/>
              </a:ext>
            </a:extLst>
          </p:cNvPr>
          <p:cNvGrpSpPr/>
          <p:nvPr/>
        </p:nvGrpSpPr>
        <p:grpSpPr>
          <a:xfrm>
            <a:off x="3308367" y="2188097"/>
            <a:ext cx="6523195" cy="2363900"/>
            <a:chOff x="1633635" y="1755670"/>
            <a:chExt cx="6682781" cy="1816297"/>
          </a:xfrm>
          <a:solidFill>
            <a:schemeClr val="accent6"/>
          </a:solidFill>
        </p:grpSpPr>
        <p:sp>
          <p:nvSpPr>
            <p:cNvPr id="6" name="Block Arc 5">
              <a:extLst>
                <a:ext uri="{FF2B5EF4-FFF2-40B4-BE49-F238E27FC236}">
                  <a16:creationId xmlns:a16="http://schemas.microsoft.com/office/drawing/2014/main" id="{DEC09911-D9C7-4B46-93DA-AC460363BC33}"/>
                </a:ext>
              </a:extLst>
            </p:cNvPr>
            <p:cNvSpPr/>
            <p:nvPr/>
          </p:nvSpPr>
          <p:spPr>
            <a:xfrm>
              <a:off x="6500119" y="1755670"/>
              <a:ext cx="1816297" cy="1816297"/>
            </a:xfrm>
            <a:prstGeom prst="blockArc">
              <a:avLst>
                <a:gd name="adj1" fmla="val 16127381"/>
                <a:gd name="adj2" fmla="val 5490194"/>
                <a:gd name="adj3" fmla="val 40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7" name="Rectangle 6">
              <a:extLst>
                <a:ext uri="{FF2B5EF4-FFF2-40B4-BE49-F238E27FC236}">
                  <a16:creationId xmlns:a16="http://schemas.microsoft.com/office/drawing/2014/main" id="{FB190ED3-B18E-4B36-9D8A-ACA3ABB90FF9}"/>
                </a:ext>
              </a:extLst>
            </p:cNvPr>
            <p:cNvSpPr/>
            <p:nvPr/>
          </p:nvSpPr>
          <p:spPr>
            <a:xfrm>
              <a:off x="1633635" y="1755670"/>
              <a:ext cx="5808713" cy="72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8" name="Rectangle 7">
              <a:extLst>
                <a:ext uri="{FF2B5EF4-FFF2-40B4-BE49-F238E27FC236}">
                  <a16:creationId xmlns:a16="http://schemas.microsoft.com/office/drawing/2014/main" id="{F7A1A37C-EA04-4A96-9F22-5F4E0B7DAFB8}"/>
                </a:ext>
              </a:extLst>
            </p:cNvPr>
            <p:cNvSpPr/>
            <p:nvPr/>
          </p:nvSpPr>
          <p:spPr>
            <a:xfrm>
              <a:off x="1673366" y="3501515"/>
              <a:ext cx="5754432" cy="704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grpSp>
      <p:grpSp>
        <p:nvGrpSpPr>
          <p:cNvPr id="14" name="Group 13">
            <a:extLst>
              <a:ext uri="{FF2B5EF4-FFF2-40B4-BE49-F238E27FC236}">
                <a16:creationId xmlns:a16="http://schemas.microsoft.com/office/drawing/2014/main" id="{846ADDA0-8002-4DE4-B24A-316D3E13A027}"/>
              </a:ext>
            </a:extLst>
          </p:cNvPr>
          <p:cNvGrpSpPr/>
          <p:nvPr/>
        </p:nvGrpSpPr>
        <p:grpSpPr>
          <a:xfrm>
            <a:off x="4318158" y="2012942"/>
            <a:ext cx="326308" cy="435077"/>
            <a:chOff x="1547664" y="3147814"/>
            <a:chExt cx="720080" cy="720080"/>
          </a:xfrm>
        </p:grpSpPr>
        <p:sp>
          <p:nvSpPr>
            <p:cNvPr id="15" name="Oval 14">
              <a:extLst>
                <a:ext uri="{FF2B5EF4-FFF2-40B4-BE49-F238E27FC236}">
                  <a16:creationId xmlns:a16="http://schemas.microsoft.com/office/drawing/2014/main" id="{4097E548-5743-4D07-9052-5766FF382FA8}"/>
                </a:ext>
              </a:extLst>
            </p:cNvPr>
            <p:cNvSpPr/>
            <p:nvPr/>
          </p:nvSpPr>
          <p:spPr>
            <a:xfrm>
              <a:off x="1547664" y="3147814"/>
              <a:ext cx="720080" cy="7200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6" name="Chevron 50">
              <a:extLst>
                <a:ext uri="{FF2B5EF4-FFF2-40B4-BE49-F238E27FC236}">
                  <a16:creationId xmlns:a16="http://schemas.microsoft.com/office/drawing/2014/main" id="{983D1925-76C6-4B96-8BBE-2DB6DBC6F439}"/>
                </a:ext>
              </a:extLst>
            </p:cNvPr>
            <p:cNvSpPr/>
            <p:nvPr/>
          </p:nvSpPr>
          <p:spPr>
            <a:xfrm>
              <a:off x="1741237" y="3312127"/>
              <a:ext cx="391455" cy="39145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bg1"/>
                </a:solidFill>
              </a:endParaRPr>
            </a:p>
          </p:txBody>
        </p:sp>
      </p:grpSp>
      <p:grpSp>
        <p:nvGrpSpPr>
          <p:cNvPr id="17" name="Group 16">
            <a:extLst>
              <a:ext uri="{FF2B5EF4-FFF2-40B4-BE49-F238E27FC236}">
                <a16:creationId xmlns:a16="http://schemas.microsoft.com/office/drawing/2014/main" id="{CB469E06-2381-4736-81DE-CD893BB54B36}"/>
              </a:ext>
            </a:extLst>
          </p:cNvPr>
          <p:cNvGrpSpPr/>
          <p:nvPr/>
        </p:nvGrpSpPr>
        <p:grpSpPr>
          <a:xfrm>
            <a:off x="7032759" y="2012942"/>
            <a:ext cx="326308" cy="435077"/>
            <a:chOff x="1547664" y="3147814"/>
            <a:chExt cx="720080" cy="720080"/>
          </a:xfrm>
        </p:grpSpPr>
        <p:sp>
          <p:nvSpPr>
            <p:cNvPr id="18" name="Oval 17">
              <a:extLst>
                <a:ext uri="{FF2B5EF4-FFF2-40B4-BE49-F238E27FC236}">
                  <a16:creationId xmlns:a16="http://schemas.microsoft.com/office/drawing/2014/main" id="{E605D8AB-95E8-4DFE-B7FA-55438693A5AE}"/>
                </a:ext>
              </a:extLst>
            </p:cNvPr>
            <p:cNvSpPr/>
            <p:nvPr/>
          </p:nvSpPr>
          <p:spPr>
            <a:xfrm>
              <a:off x="1547664" y="3147814"/>
              <a:ext cx="720080" cy="7200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19" name="Chevron 53">
              <a:extLst>
                <a:ext uri="{FF2B5EF4-FFF2-40B4-BE49-F238E27FC236}">
                  <a16:creationId xmlns:a16="http://schemas.microsoft.com/office/drawing/2014/main" id="{E61BB4CA-29DB-4F28-B71A-566D35397CAA}"/>
                </a:ext>
              </a:extLst>
            </p:cNvPr>
            <p:cNvSpPr/>
            <p:nvPr/>
          </p:nvSpPr>
          <p:spPr>
            <a:xfrm>
              <a:off x="1741237" y="3312127"/>
              <a:ext cx="391455" cy="39145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bg1"/>
                </a:solidFill>
              </a:endParaRPr>
            </a:p>
          </p:txBody>
        </p:sp>
      </p:grpSp>
      <p:grpSp>
        <p:nvGrpSpPr>
          <p:cNvPr id="20" name="Group 19">
            <a:extLst>
              <a:ext uri="{FF2B5EF4-FFF2-40B4-BE49-F238E27FC236}">
                <a16:creationId xmlns:a16="http://schemas.microsoft.com/office/drawing/2014/main" id="{FC8A31A9-3ECD-47D4-A502-7C2DDDFAFF88}"/>
              </a:ext>
            </a:extLst>
          </p:cNvPr>
          <p:cNvGrpSpPr/>
          <p:nvPr/>
        </p:nvGrpSpPr>
        <p:grpSpPr>
          <a:xfrm rot="10800000">
            <a:off x="6552447" y="4283767"/>
            <a:ext cx="326308" cy="435077"/>
            <a:chOff x="1547664" y="3147814"/>
            <a:chExt cx="720080" cy="720080"/>
          </a:xfrm>
        </p:grpSpPr>
        <p:sp>
          <p:nvSpPr>
            <p:cNvPr id="21" name="Oval 20">
              <a:extLst>
                <a:ext uri="{FF2B5EF4-FFF2-40B4-BE49-F238E27FC236}">
                  <a16:creationId xmlns:a16="http://schemas.microsoft.com/office/drawing/2014/main" id="{DCFEFDCE-2291-487B-A3DC-A926F7BC631E}"/>
                </a:ext>
              </a:extLst>
            </p:cNvPr>
            <p:cNvSpPr/>
            <p:nvPr/>
          </p:nvSpPr>
          <p:spPr>
            <a:xfrm>
              <a:off x="1547664" y="3147814"/>
              <a:ext cx="720080" cy="7200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2" name="Chevron 56">
              <a:extLst>
                <a:ext uri="{FF2B5EF4-FFF2-40B4-BE49-F238E27FC236}">
                  <a16:creationId xmlns:a16="http://schemas.microsoft.com/office/drawing/2014/main" id="{ECAE21BE-9933-47F2-9089-BA29744A216C}"/>
                </a:ext>
              </a:extLst>
            </p:cNvPr>
            <p:cNvSpPr/>
            <p:nvPr/>
          </p:nvSpPr>
          <p:spPr>
            <a:xfrm>
              <a:off x="1741237" y="3312127"/>
              <a:ext cx="391455" cy="39145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bg1"/>
                </a:solidFill>
              </a:endParaRPr>
            </a:p>
          </p:txBody>
        </p:sp>
      </p:grpSp>
      <p:grpSp>
        <p:nvGrpSpPr>
          <p:cNvPr id="23" name="Group 22">
            <a:extLst>
              <a:ext uri="{FF2B5EF4-FFF2-40B4-BE49-F238E27FC236}">
                <a16:creationId xmlns:a16="http://schemas.microsoft.com/office/drawing/2014/main" id="{663B1E5F-F1F8-435F-9EE6-1EBB3331E034}"/>
              </a:ext>
            </a:extLst>
          </p:cNvPr>
          <p:cNvGrpSpPr/>
          <p:nvPr/>
        </p:nvGrpSpPr>
        <p:grpSpPr>
          <a:xfrm rot="5400000">
            <a:off x="9589954" y="3206921"/>
            <a:ext cx="435077" cy="326308"/>
            <a:chOff x="1547664" y="3147814"/>
            <a:chExt cx="720080" cy="720080"/>
          </a:xfrm>
        </p:grpSpPr>
        <p:sp>
          <p:nvSpPr>
            <p:cNvPr id="24" name="Oval 23">
              <a:extLst>
                <a:ext uri="{FF2B5EF4-FFF2-40B4-BE49-F238E27FC236}">
                  <a16:creationId xmlns:a16="http://schemas.microsoft.com/office/drawing/2014/main" id="{D1D6D068-07B1-476A-8271-EB3F7E56BC94}"/>
                </a:ext>
              </a:extLst>
            </p:cNvPr>
            <p:cNvSpPr/>
            <p:nvPr/>
          </p:nvSpPr>
          <p:spPr>
            <a:xfrm>
              <a:off x="1547664" y="3147814"/>
              <a:ext cx="720080" cy="7200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5" name="Chevron 59">
              <a:extLst>
                <a:ext uri="{FF2B5EF4-FFF2-40B4-BE49-F238E27FC236}">
                  <a16:creationId xmlns:a16="http://schemas.microsoft.com/office/drawing/2014/main" id="{A3C92881-80D0-4814-AAAE-D74CAF84B79E}"/>
                </a:ext>
              </a:extLst>
            </p:cNvPr>
            <p:cNvSpPr/>
            <p:nvPr/>
          </p:nvSpPr>
          <p:spPr>
            <a:xfrm>
              <a:off x="1741237" y="3312127"/>
              <a:ext cx="391455" cy="39145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bg1"/>
                </a:solidFill>
              </a:endParaRPr>
            </a:p>
          </p:txBody>
        </p:sp>
      </p:grpSp>
      <p:sp>
        <p:nvSpPr>
          <p:cNvPr id="27" name="TextBox 26">
            <a:extLst>
              <a:ext uri="{FF2B5EF4-FFF2-40B4-BE49-F238E27FC236}">
                <a16:creationId xmlns:a16="http://schemas.microsoft.com/office/drawing/2014/main" id="{C6A6AD8A-BE2E-48A1-AC57-2A58D515B796}"/>
              </a:ext>
            </a:extLst>
          </p:cNvPr>
          <p:cNvSpPr txBox="1"/>
          <p:nvPr/>
        </p:nvSpPr>
        <p:spPr>
          <a:xfrm>
            <a:off x="2209828" y="3078361"/>
            <a:ext cx="1784201" cy="523220"/>
          </a:xfrm>
          <a:prstGeom prst="rect">
            <a:avLst/>
          </a:prstGeom>
          <a:noFill/>
        </p:spPr>
        <p:txBody>
          <a:bodyPr wrap="square" rtlCol="0">
            <a:spAutoFit/>
          </a:bodyPr>
          <a:lstStyle/>
          <a:p>
            <a:pPr algn="ctr"/>
            <a:r>
              <a:rPr lang="en-US" altLang="ko-KR" sz="1400" b="1" dirty="0">
                <a:solidFill>
                  <a:schemeClr val="tx1">
                    <a:lumMod val="75000"/>
                    <a:lumOff val="25000"/>
                  </a:schemeClr>
                </a:solidFill>
                <a:cs typeface="Arial" pitchFamily="34" charset="0"/>
              </a:rPr>
              <a:t>National Health Act Signed</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8" name="TextBox 27">
            <a:extLst>
              <a:ext uri="{FF2B5EF4-FFF2-40B4-BE49-F238E27FC236}">
                <a16:creationId xmlns:a16="http://schemas.microsoft.com/office/drawing/2014/main" id="{DE3264D7-6B7D-4E4A-A5F8-5E2D6AF357ED}"/>
              </a:ext>
            </a:extLst>
          </p:cNvPr>
          <p:cNvSpPr txBox="1"/>
          <p:nvPr/>
        </p:nvSpPr>
        <p:spPr>
          <a:xfrm>
            <a:off x="2209828" y="2659090"/>
            <a:ext cx="1784201" cy="523220"/>
          </a:xfrm>
          <a:prstGeom prst="rect">
            <a:avLst/>
          </a:prstGeom>
          <a:noFill/>
        </p:spPr>
        <p:txBody>
          <a:bodyPr wrap="square" rtlCol="0">
            <a:spAutoFit/>
          </a:bodyPr>
          <a:lstStyle/>
          <a:p>
            <a:pPr algn="ctr"/>
            <a:r>
              <a:rPr lang="en-US" altLang="ko-KR" sz="2800" b="1" dirty="0">
                <a:solidFill>
                  <a:schemeClr val="accent6"/>
                </a:solidFill>
                <a:cs typeface="Arial" pitchFamily="34" charset="0"/>
              </a:rPr>
              <a:t>2014</a:t>
            </a:r>
            <a:endParaRPr lang="ko-KR" altLang="en-US" sz="2800" b="1" dirty="0">
              <a:solidFill>
                <a:schemeClr val="accent6"/>
              </a:solidFill>
              <a:cs typeface="Arial" pitchFamily="34" charset="0"/>
            </a:endParaRPr>
          </a:p>
        </p:txBody>
      </p:sp>
      <p:sp>
        <p:nvSpPr>
          <p:cNvPr id="30" name="TextBox 29">
            <a:extLst>
              <a:ext uri="{FF2B5EF4-FFF2-40B4-BE49-F238E27FC236}">
                <a16:creationId xmlns:a16="http://schemas.microsoft.com/office/drawing/2014/main" id="{8595DD87-6262-4AF8-B381-8D7865AAC4E9}"/>
              </a:ext>
            </a:extLst>
          </p:cNvPr>
          <p:cNvSpPr txBox="1"/>
          <p:nvPr/>
        </p:nvSpPr>
        <p:spPr>
          <a:xfrm>
            <a:off x="4917616" y="3078392"/>
            <a:ext cx="1784201" cy="461665"/>
          </a:xfrm>
          <a:prstGeom prst="rect">
            <a:avLst/>
          </a:prstGeom>
          <a:noFill/>
        </p:spPr>
        <p:txBody>
          <a:bodyPr wrap="square" rtlCol="0">
            <a:spAutoFit/>
          </a:bodyPr>
          <a:lstStyle/>
          <a:p>
            <a:pPr algn="ctr"/>
            <a:r>
              <a:rPr lang="en-US" altLang="ko-KR" sz="1200" b="1" dirty="0">
                <a:solidFill>
                  <a:schemeClr val="tx1">
                    <a:lumMod val="75000"/>
                    <a:lumOff val="25000"/>
                  </a:schemeClr>
                </a:solidFill>
                <a:cs typeface="Arial" pitchFamily="34" charset="0"/>
              </a:rPr>
              <a:t>Decentralization and establishment of SSHIS </a:t>
            </a:r>
            <a:endParaRPr lang="ko-KR" altLang="en-US" sz="1200" b="1" dirty="0">
              <a:solidFill>
                <a:schemeClr val="tx1">
                  <a:lumMod val="75000"/>
                  <a:lumOff val="25000"/>
                </a:schemeClr>
              </a:solidFill>
              <a:cs typeface="Arial" pitchFamily="34" charset="0"/>
            </a:endParaRPr>
          </a:p>
        </p:txBody>
      </p:sp>
      <p:sp>
        <p:nvSpPr>
          <p:cNvPr id="31" name="TextBox 30">
            <a:extLst>
              <a:ext uri="{FF2B5EF4-FFF2-40B4-BE49-F238E27FC236}">
                <a16:creationId xmlns:a16="http://schemas.microsoft.com/office/drawing/2014/main" id="{912C8869-8E5F-4D36-BFF6-9FDEE89D0B4D}"/>
              </a:ext>
            </a:extLst>
          </p:cNvPr>
          <p:cNvSpPr txBox="1"/>
          <p:nvPr/>
        </p:nvSpPr>
        <p:spPr>
          <a:xfrm>
            <a:off x="4917616" y="2659090"/>
            <a:ext cx="1784201" cy="523220"/>
          </a:xfrm>
          <a:prstGeom prst="rect">
            <a:avLst/>
          </a:prstGeom>
          <a:noFill/>
        </p:spPr>
        <p:txBody>
          <a:bodyPr wrap="square" rtlCol="0">
            <a:spAutoFit/>
          </a:bodyPr>
          <a:lstStyle/>
          <a:p>
            <a:pPr algn="ctr"/>
            <a:r>
              <a:rPr lang="en-US" altLang="ko-KR" sz="2800" b="1" dirty="0">
                <a:solidFill>
                  <a:schemeClr val="accent1"/>
                </a:solidFill>
                <a:cs typeface="Arial" pitchFamily="34" charset="0"/>
              </a:rPr>
              <a:t>2015</a:t>
            </a:r>
            <a:endParaRPr lang="ko-KR" altLang="en-US" sz="2800" b="1" dirty="0">
              <a:solidFill>
                <a:schemeClr val="accent1"/>
              </a:solidFill>
              <a:cs typeface="Arial" pitchFamily="34" charset="0"/>
            </a:endParaRPr>
          </a:p>
        </p:txBody>
      </p:sp>
      <p:sp>
        <p:nvSpPr>
          <p:cNvPr id="33" name="TextBox 32">
            <a:extLst>
              <a:ext uri="{FF2B5EF4-FFF2-40B4-BE49-F238E27FC236}">
                <a16:creationId xmlns:a16="http://schemas.microsoft.com/office/drawing/2014/main" id="{7D2542B7-89A1-4EB5-8547-B5ED48EF7F0C}"/>
              </a:ext>
            </a:extLst>
          </p:cNvPr>
          <p:cNvSpPr txBox="1"/>
          <p:nvPr/>
        </p:nvSpPr>
        <p:spPr>
          <a:xfrm>
            <a:off x="7625410" y="3078338"/>
            <a:ext cx="1784201" cy="954107"/>
          </a:xfrm>
          <a:prstGeom prst="rect">
            <a:avLst/>
          </a:prstGeom>
          <a:noFill/>
        </p:spPr>
        <p:txBody>
          <a:bodyPr wrap="square" rtlCol="0">
            <a:spAutoFit/>
          </a:bodyPr>
          <a:lstStyle/>
          <a:p>
            <a:pPr algn="ctr"/>
            <a:r>
              <a:rPr lang="en-US" altLang="ko-KR" sz="1400" b="1" dirty="0">
                <a:solidFill>
                  <a:schemeClr val="tx1">
                    <a:lumMod val="75000"/>
                    <a:lumOff val="25000"/>
                  </a:schemeClr>
                </a:solidFill>
                <a:cs typeface="Arial" pitchFamily="34" charset="0"/>
              </a:rPr>
              <a:t>NHIS/NPHCDA/FMOH Develop implementation Guidelines</a:t>
            </a:r>
            <a:endParaRPr lang="ko-KR" altLang="en-US" sz="1400" b="1" dirty="0">
              <a:solidFill>
                <a:schemeClr val="tx1">
                  <a:lumMod val="75000"/>
                  <a:lumOff val="25000"/>
                </a:schemeClr>
              </a:solidFill>
              <a:cs typeface="Arial" pitchFamily="34" charset="0"/>
            </a:endParaRPr>
          </a:p>
        </p:txBody>
      </p:sp>
      <p:sp>
        <p:nvSpPr>
          <p:cNvPr id="34" name="TextBox 33">
            <a:extLst>
              <a:ext uri="{FF2B5EF4-FFF2-40B4-BE49-F238E27FC236}">
                <a16:creationId xmlns:a16="http://schemas.microsoft.com/office/drawing/2014/main" id="{AE8DAFA3-F626-4679-96F1-3ED95C0C099C}"/>
              </a:ext>
            </a:extLst>
          </p:cNvPr>
          <p:cNvSpPr txBox="1"/>
          <p:nvPr/>
        </p:nvSpPr>
        <p:spPr>
          <a:xfrm>
            <a:off x="7625410" y="2659090"/>
            <a:ext cx="1784201" cy="523220"/>
          </a:xfrm>
          <a:prstGeom prst="rect">
            <a:avLst/>
          </a:prstGeom>
          <a:noFill/>
        </p:spPr>
        <p:txBody>
          <a:bodyPr wrap="square" rtlCol="0">
            <a:spAutoFit/>
          </a:bodyPr>
          <a:lstStyle/>
          <a:p>
            <a:pPr algn="ctr"/>
            <a:r>
              <a:rPr lang="en-US" altLang="ko-KR" sz="2800" b="1" dirty="0">
                <a:solidFill>
                  <a:schemeClr val="accent2"/>
                </a:solidFill>
                <a:cs typeface="Arial" pitchFamily="34" charset="0"/>
              </a:rPr>
              <a:t>2016</a:t>
            </a:r>
            <a:endParaRPr lang="ko-KR" altLang="en-US" sz="2800" b="1" dirty="0">
              <a:solidFill>
                <a:schemeClr val="accent2"/>
              </a:solidFill>
              <a:cs typeface="Arial" pitchFamily="34" charset="0"/>
            </a:endParaRPr>
          </a:p>
        </p:txBody>
      </p:sp>
      <p:sp>
        <p:nvSpPr>
          <p:cNvPr id="36" name="TextBox 35">
            <a:extLst>
              <a:ext uri="{FF2B5EF4-FFF2-40B4-BE49-F238E27FC236}">
                <a16:creationId xmlns:a16="http://schemas.microsoft.com/office/drawing/2014/main" id="{09EF1F2D-AD1E-4977-B77B-D87AE35488B0}"/>
              </a:ext>
            </a:extLst>
          </p:cNvPr>
          <p:cNvSpPr txBox="1"/>
          <p:nvPr/>
        </p:nvSpPr>
        <p:spPr>
          <a:xfrm>
            <a:off x="4671161" y="5316374"/>
            <a:ext cx="1784201" cy="738664"/>
          </a:xfrm>
          <a:prstGeom prst="rect">
            <a:avLst/>
          </a:prstGeom>
          <a:noFill/>
        </p:spPr>
        <p:txBody>
          <a:bodyPr wrap="square" rtlCol="0">
            <a:spAutoFit/>
          </a:bodyPr>
          <a:lstStyle/>
          <a:p>
            <a:pPr algn="ctr"/>
            <a:r>
              <a:rPr lang="en-US" altLang="ko-KR" sz="1400" b="1" dirty="0">
                <a:solidFill>
                  <a:schemeClr val="tx1">
                    <a:lumMod val="75000"/>
                    <a:lumOff val="25000"/>
                  </a:schemeClr>
                </a:solidFill>
                <a:cs typeface="Arial" pitchFamily="34" charset="0"/>
              </a:rPr>
              <a:t>Guideline Review Committee Constituted</a:t>
            </a:r>
            <a:endParaRPr lang="ko-KR" altLang="en-US" sz="1400" b="1" dirty="0">
              <a:solidFill>
                <a:schemeClr val="tx1">
                  <a:lumMod val="75000"/>
                  <a:lumOff val="25000"/>
                </a:schemeClr>
              </a:solidFill>
              <a:cs typeface="Arial" pitchFamily="34" charset="0"/>
            </a:endParaRPr>
          </a:p>
        </p:txBody>
      </p:sp>
      <p:sp>
        <p:nvSpPr>
          <p:cNvPr id="37" name="TextBox 36">
            <a:extLst>
              <a:ext uri="{FF2B5EF4-FFF2-40B4-BE49-F238E27FC236}">
                <a16:creationId xmlns:a16="http://schemas.microsoft.com/office/drawing/2014/main" id="{62F2DA60-05E1-425F-87A8-2BDD142E252E}"/>
              </a:ext>
            </a:extLst>
          </p:cNvPr>
          <p:cNvSpPr txBox="1"/>
          <p:nvPr/>
        </p:nvSpPr>
        <p:spPr>
          <a:xfrm>
            <a:off x="4671161" y="4888339"/>
            <a:ext cx="1784201" cy="523220"/>
          </a:xfrm>
          <a:prstGeom prst="rect">
            <a:avLst/>
          </a:prstGeom>
          <a:noFill/>
        </p:spPr>
        <p:txBody>
          <a:bodyPr wrap="square" rtlCol="0">
            <a:spAutoFit/>
          </a:bodyPr>
          <a:lstStyle/>
          <a:p>
            <a:pPr algn="ctr"/>
            <a:r>
              <a:rPr lang="en-US" altLang="ko-KR" sz="2800" b="1" dirty="0">
                <a:solidFill>
                  <a:schemeClr val="accent4"/>
                </a:solidFill>
                <a:cs typeface="Arial" pitchFamily="34" charset="0"/>
              </a:rPr>
              <a:t>Jan 2020</a:t>
            </a:r>
            <a:endParaRPr lang="ko-KR" altLang="en-US" sz="2800" b="1" dirty="0">
              <a:solidFill>
                <a:schemeClr val="accent4"/>
              </a:solidFill>
              <a:cs typeface="Arial" pitchFamily="34" charset="0"/>
            </a:endParaRPr>
          </a:p>
        </p:txBody>
      </p:sp>
      <p:sp>
        <p:nvSpPr>
          <p:cNvPr id="39" name="TextBox 38">
            <a:extLst>
              <a:ext uri="{FF2B5EF4-FFF2-40B4-BE49-F238E27FC236}">
                <a16:creationId xmlns:a16="http://schemas.microsoft.com/office/drawing/2014/main" id="{2321270C-C6FE-4862-8A2E-9D7220741211}"/>
              </a:ext>
            </a:extLst>
          </p:cNvPr>
          <p:cNvSpPr txBox="1"/>
          <p:nvPr/>
        </p:nvSpPr>
        <p:spPr>
          <a:xfrm>
            <a:off x="7291136" y="5715975"/>
            <a:ext cx="1784201" cy="954107"/>
          </a:xfrm>
          <a:prstGeom prst="rect">
            <a:avLst/>
          </a:prstGeom>
          <a:noFill/>
        </p:spPr>
        <p:txBody>
          <a:bodyPr wrap="square" rtlCol="0">
            <a:spAutoFit/>
          </a:bodyPr>
          <a:lstStyle/>
          <a:p>
            <a:pPr algn="ctr"/>
            <a:r>
              <a:rPr lang="en-US" altLang="ko-KR" sz="1400" b="1" dirty="0">
                <a:solidFill>
                  <a:schemeClr val="tx1">
                    <a:lumMod val="75000"/>
                    <a:lumOff val="25000"/>
                  </a:schemeClr>
                </a:solidFill>
                <a:cs typeface="Arial" pitchFamily="34" charset="0"/>
              </a:rPr>
              <a:t>Development of Operational Manual led by the World bank</a:t>
            </a:r>
            <a:endParaRPr lang="ko-KR" altLang="en-US" sz="1400" b="1" dirty="0">
              <a:solidFill>
                <a:schemeClr val="tx1">
                  <a:lumMod val="75000"/>
                  <a:lumOff val="25000"/>
                </a:schemeClr>
              </a:solidFill>
              <a:cs typeface="Arial" pitchFamily="34" charset="0"/>
            </a:endParaRPr>
          </a:p>
        </p:txBody>
      </p:sp>
      <p:sp>
        <p:nvSpPr>
          <p:cNvPr id="40" name="TextBox 39">
            <a:extLst>
              <a:ext uri="{FF2B5EF4-FFF2-40B4-BE49-F238E27FC236}">
                <a16:creationId xmlns:a16="http://schemas.microsoft.com/office/drawing/2014/main" id="{851D11C8-8299-4567-A5D7-E35F25F0DDF4}"/>
              </a:ext>
            </a:extLst>
          </p:cNvPr>
          <p:cNvSpPr txBox="1"/>
          <p:nvPr/>
        </p:nvSpPr>
        <p:spPr>
          <a:xfrm>
            <a:off x="7179961" y="4910915"/>
            <a:ext cx="1784201" cy="523220"/>
          </a:xfrm>
          <a:prstGeom prst="rect">
            <a:avLst/>
          </a:prstGeom>
          <a:noFill/>
        </p:spPr>
        <p:txBody>
          <a:bodyPr wrap="square" rtlCol="0">
            <a:spAutoFit/>
          </a:bodyPr>
          <a:lstStyle/>
          <a:p>
            <a:pPr algn="ctr"/>
            <a:r>
              <a:rPr lang="en-US" altLang="ko-KR" sz="2800" b="1" dirty="0">
                <a:solidFill>
                  <a:schemeClr val="accent3"/>
                </a:solidFill>
                <a:cs typeface="Arial" pitchFamily="34" charset="0"/>
              </a:rPr>
              <a:t>2016-2018</a:t>
            </a:r>
            <a:endParaRPr lang="ko-KR" altLang="en-US" sz="2800" b="1" dirty="0">
              <a:solidFill>
                <a:schemeClr val="accent3"/>
              </a:solidFill>
              <a:cs typeface="Arial" pitchFamily="34" charset="0"/>
            </a:endParaRPr>
          </a:p>
        </p:txBody>
      </p:sp>
      <p:sp>
        <p:nvSpPr>
          <p:cNvPr id="9" name="Oval 8">
            <a:extLst>
              <a:ext uri="{FF2B5EF4-FFF2-40B4-BE49-F238E27FC236}">
                <a16:creationId xmlns:a16="http://schemas.microsoft.com/office/drawing/2014/main" id="{5ACC28A3-61EC-4DA1-B8FB-6BBA12F843C9}"/>
              </a:ext>
            </a:extLst>
          </p:cNvPr>
          <p:cNvSpPr/>
          <p:nvPr/>
        </p:nvSpPr>
        <p:spPr>
          <a:xfrm>
            <a:off x="2869100" y="1911723"/>
            <a:ext cx="478049" cy="637398"/>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 name="Oval 9">
            <a:extLst>
              <a:ext uri="{FF2B5EF4-FFF2-40B4-BE49-F238E27FC236}">
                <a16:creationId xmlns:a16="http://schemas.microsoft.com/office/drawing/2014/main" id="{8610EE0D-8B6D-4623-858C-FB810BD6B824}"/>
              </a:ext>
            </a:extLst>
          </p:cNvPr>
          <p:cNvSpPr/>
          <p:nvPr/>
        </p:nvSpPr>
        <p:spPr>
          <a:xfrm>
            <a:off x="5583879" y="1950359"/>
            <a:ext cx="478049" cy="637398"/>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1" name="Oval 10">
            <a:extLst>
              <a:ext uri="{FF2B5EF4-FFF2-40B4-BE49-F238E27FC236}">
                <a16:creationId xmlns:a16="http://schemas.microsoft.com/office/drawing/2014/main" id="{6F72AF3E-3450-43A0-A0F0-3D5BFA87E688}"/>
              </a:ext>
            </a:extLst>
          </p:cNvPr>
          <p:cNvSpPr/>
          <p:nvPr/>
        </p:nvSpPr>
        <p:spPr>
          <a:xfrm>
            <a:off x="8274830" y="1911723"/>
            <a:ext cx="478049" cy="637398"/>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2" name="Oval 11">
            <a:extLst>
              <a:ext uri="{FF2B5EF4-FFF2-40B4-BE49-F238E27FC236}">
                <a16:creationId xmlns:a16="http://schemas.microsoft.com/office/drawing/2014/main" id="{34CFCCFD-0537-4C06-B49B-A500C0615CE2}"/>
              </a:ext>
            </a:extLst>
          </p:cNvPr>
          <p:cNvSpPr/>
          <p:nvPr/>
        </p:nvSpPr>
        <p:spPr>
          <a:xfrm>
            <a:off x="5297183" y="4211734"/>
            <a:ext cx="478049" cy="637398"/>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3" name="Oval 12">
            <a:extLst>
              <a:ext uri="{FF2B5EF4-FFF2-40B4-BE49-F238E27FC236}">
                <a16:creationId xmlns:a16="http://schemas.microsoft.com/office/drawing/2014/main" id="{C2E06044-79E3-4EEE-83D1-88F1DE0088FF}"/>
              </a:ext>
            </a:extLst>
          </p:cNvPr>
          <p:cNvSpPr/>
          <p:nvPr/>
        </p:nvSpPr>
        <p:spPr>
          <a:xfrm>
            <a:off x="7895049" y="4190973"/>
            <a:ext cx="478049" cy="637398"/>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41" name="Isosceles Triangle 51">
            <a:extLst>
              <a:ext uri="{FF2B5EF4-FFF2-40B4-BE49-F238E27FC236}">
                <a16:creationId xmlns:a16="http://schemas.microsoft.com/office/drawing/2014/main" id="{BC04B301-A548-43C5-8AB5-46CC1D23442C}"/>
              </a:ext>
            </a:extLst>
          </p:cNvPr>
          <p:cNvSpPr/>
          <p:nvPr/>
        </p:nvSpPr>
        <p:spPr>
          <a:xfrm>
            <a:off x="5715839" y="2108487"/>
            <a:ext cx="223494" cy="218518"/>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5" name="Round Same Side Corner Rectangle 36">
            <a:extLst>
              <a:ext uri="{FF2B5EF4-FFF2-40B4-BE49-F238E27FC236}">
                <a16:creationId xmlns:a16="http://schemas.microsoft.com/office/drawing/2014/main" id="{D6AC2DA9-9662-4A2C-9DBE-07050F3C2352}"/>
              </a:ext>
            </a:extLst>
          </p:cNvPr>
          <p:cNvSpPr/>
          <p:nvPr/>
        </p:nvSpPr>
        <p:spPr>
          <a:xfrm>
            <a:off x="8013981" y="4374794"/>
            <a:ext cx="240135" cy="253140"/>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grpSp>
        <p:nvGrpSpPr>
          <p:cNvPr id="50" name="Group 49">
            <a:extLst>
              <a:ext uri="{FF2B5EF4-FFF2-40B4-BE49-F238E27FC236}">
                <a16:creationId xmlns:a16="http://schemas.microsoft.com/office/drawing/2014/main" id="{FC8A31A9-3ECD-47D4-A502-7C2DDDFAFF88}"/>
              </a:ext>
            </a:extLst>
          </p:cNvPr>
          <p:cNvGrpSpPr/>
          <p:nvPr/>
        </p:nvGrpSpPr>
        <p:grpSpPr>
          <a:xfrm rot="10800000">
            <a:off x="4256959" y="4312950"/>
            <a:ext cx="326308" cy="435077"/>
            <a:chOff x="1547664" y="3147814"/>
            <a:chExt cx="720080" cy="720080"/>
          </a:xfrm>
        </p:grpSpPr>
        <p:sp>
          <p:nvSpPr>
            <p:cNvPr id="51" name="Oval 50">
              <a:extLst>
                <a:ext uri="{FF2B5EF4-FFF2-40B4-BE49-F238E27FC236}">
                  <a16:creationId xmlns:a16="http://schemas.microsoft.com/office/drawing/2014/main" id="{DCFEFDCE-2291-487B-A3DC-A926F7BC631E}"/>
                </a:ext>
              </a:extLst>
            </p:cNvPr>
            <p:cNvSpPr/>
            <p:nvPr/>
          </p:nvSpPr>
          <p:spPr>
            <a:xfrm>
              <a:off x="1547664" y="3147814"/>
              <a:ext cx="720080" cy="72008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52" name="Chevron 56">
              <a:extLst>
                <a:ext uri="{FF2B5EF4-FFF2-40B4-BE49-F238E27FC236}">
                  <a16:creationId xmlns:a16="http://schemas.microsoft.com/office/drawing/2014/main" id="{ECAE21BE-9933-47F2-9089-BA29744A216C}"/>
                </a:ext>
              </a:extLst>
            </p:cNvPr>
            <p:cNvSpPr/>
            <p:nvPr/>
          </p:nvSpPr>
          <p:spPr>
            <a:xfrm>
              <a:off x="1741237" y="3312127"/>
              <a:ext cx="391455" cy="39145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bg1"/>
                </a:solidFill>
              </a:endParaRPr>
            </a:p>
          </p:txBody>
        </p:sp>
      </p:grpSp>
      <p:sp>
        <p:nvSpPr>
          <p:cNvPr id="55" name="Oval 54">
            <a:extLst>
              <a:ext uri="{FF2B5EF4-FFF2-40B4-BE49-F238E27FC236}">
                <a16:creationId xmlns:a16="http://schemas.microsoft.com/office/drawing/2014/main" id="{34CFCCFD-0537-4C06-B49B-A500C0615CE2}"/>
              </a:ext>
            </a:extLst>
          </p:cNvPr>
          <p:cNvSpPr/>
          <p:nvPr/>
        </p:nvSpPr>
        <p:spPr>
          <a:xfrm>
            <a:off x="2856757" y="4141605"/>
            <a:ext cx="478049" cy="637398"/>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6" name="TextBox 55">
            <a:extLst>
              <a:ext uri="{FF2B5EF4-FFF2-40B4-BE49-F238E27FC236}">
                <a16:creationId xmlns:a16="http://schemas.microsoft.com/office/drawing/2014/main" id="{09EF1F2D-AD1E-4977-B77B-D87AE35488B0}"/>
              </a:ext>
            </a:extLst>
          </p:cNvPr>
          <p:cNvSpPr txBox="1"/>
          <p:nvPr/>
        </p:nvSpPr>
        <p:spPr>
          <a:xfrm>
            <a:off x="2217665" y="5312089"/>
            <a:ext cx="1784201" cy="523220"/>
          </a:xfrm>
          <a:prstGeom prst="rect">
            <a:avLst/>
          </a:prstGeom>
          <a:noFill/>
        </p:spPr>
        <p:txBody>
          <a:bodyPr wrap="square" rtlCol="0">
            <a:spAutoFit/>
          </a:bodyPr>
          <a:lstStyle/>
          <a:p>
            <a:pPr algn="ctr"/>
            <a:r>
              <a:rPr lang="en-US" altLang="ko-KR" sz="1400" b="1" dirty="0">
                <a:solidFill>
                  <a:schemeClr val="tx1">
                    <a:lumMod val="75000"/>
                    <a:lumOff val="25000"/>
                  </a:schemeClr>
                </a:solidFill>
                <a:cs typeface="Arial" pitchFamily="34" charset="0"/>
              </a:rPr>
              <a:t>New Guideline approved by NCH</a:t>
            </a:r>
            <a:endParaRPr lang="ko-KR" altLang="en-US" sz="1400" b="1" dirty="0">
              <a:solidFill>
                <a:schemeClr val="tx1">
                  <a:lumMod val="75000"/>
                  <a:lumOff val="25000"/>
                </a:schemeClr>
              </a:solidFill>
              <a:cs typeface="Arial" pitchFamily="34" charset="0"/>
            </a:endParaRPr>
          </a:p>
        </p:txBody>
      </p:sp>
      <p:sp>
        <p:nvSpPr>
          <p:cNvPr id="57" name="TextBox 56">
            <a:extLst>
              <a:ext uri="{FF2B5EF4-FFF2-40B4-BE49-F238E27FC236}">
                <a16:creationId xmlns:a16="http://schemas.microsoft.com/office/drawing/2014/main" id="{62F2DA60-05E1-425F-87A8-2BDD142E252E}"/>
              </a:ext>
            </a:extLst>
          </p:cNvPr>
          <p:cNvSpPr txBox="1"/>
          <p:nvPr/>
        </p:nvSpPr>
        <p:spPr>
          <a:xfrm>
            <a:off x="2099350" y="4864373"/>
            <a:ext cx="1784201" cy="523220"/>
          </a:xfrm>
          <a:prstGeom prst="rect">
            <a:avLst/>
          </a:prstGeom>
          <a:noFill/>
        </p:spPr>
        <p:txBody>
          <a:bodyPr wrap="square" rtlCol="0">
            <a:spAutoFit/>
          </a:bodyPr>
          <a:lstStyle/>
          <a:p>
            <a:pPr algn="ctr"/>
            <a:r>
              <a:rPr lang="en-US" altLang="ko-KR" sz="2800" b="1" dirty="0">
                <a:solidFill>
                  <a:srgbClr val="7030A0"/>
                </a:solidFill>
                <a:cs typeface="Arial" pitchFamily="34" charset="0"/>
              </a:rPr>
              <a:t>Aug 2020</a:t>
            </a:r>
            <a:endParaRPr lang="ko-KR" altLang="en-US" sz="2800" b="1" dirty="0">
              <a:solidFill>
                <a:srgbClr val="7030A0"/>
              </a:solidFill>
              <a:cs typeface="Arial" pitchFamily="34" charset="0"/>
            </a:endParaRPr>
          </a:p>
        </p:txBody>
      </p:sp>
      <p:pic>
        <p:nvPicPr>
          <p:cNvPr id="58" name="Picture 2" descr="Operational Guideli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1438" y="4358206"/>
            <a:ext cx="184314" cy="261304"/>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4" descr="Crowd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3672" y="4294521"/>
            <a:ext cx="340130" cy="453507"/>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 descr="Operational Guideli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1669" y="2112747"/>
            <a:ext cx="184314" cy="261304"/>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6" descr="Law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3389" y="2041109"/>
            <a:ext cx="310634" cy="41417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5">
            <a:extLst>
              <a:ext uri="{FF2B5EF4-FFF2-40B4-BE49-F238E27FC236}">
                <a16:creationId xmlns:a16="http://schemas.microsoft.com/office/drawing/2014/main" id="{B2DC8F68-34CB-414D-AB55-12C618BE1723}"/>
              </a:ext>
            </a:extLst>
          </p:cNvPr>
          <p:cNvPicPr>
            <a:picLocks noChangeAspect="1" noChangeArrowheads="1"/>
          </p:cNvPicPr>
          <p:nvPr/>
        </p:nvPicPr>
        <p:blipFill>
          <a:blip r:embed="rId5">
            <a:lum contrast="24000"/>
            <a:extLst>
              <a:ext uri="{28A0092B-C50C-407E-A947-70E740481C1C}">
                <a14:useLocalDpi xmlns:a14="http://schemas.microsoft.com/office/drawing/2010/main" val="0"/>
              </a:ext>
            </a:extLst>
          </a:blip>
          <a:srcRect/>
          <a:stretch>
            <a:fillRect/>
          </a:stretch>
        </p:blipFill>
        <p:spPr bwMode="auto">
          <a:xfrm>
            <a:off x="11068050" y="5"/>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394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ECCC-8835-4558-A30D-17F088D5FCF1}"/>
              </a:ext>
            </a:extLst>
          </p:cNvPr>
          <p:cNvSpPr>
            <a:spLocks noGrp="1"/>
          </p:cNvSpPr>
          <p:nvPr>
            <p:ph type="title"/>
          </p:nvPr>
        </p:nvSpPr>
        <p:spPr>
          <a:xfrm>
            <a:off x="1524000" y="5"/>
            <a:ext cx="8343900" cy="620689"/>
          </a:xfrm>
        </p:spPr>
        <p:txBody>
          <a:bodyPr>
            <a:normAutofit/>
          </a:bodyPr>
          <a:lstStyle/>
          <a:p>
            <a:pPr algn="ctr">
              <a:defRPr/>
            </a:pPr>
            <a:r>
              <a:rPr lang="en-US" sz="3200" b="1" dirty="0">
                <a:solidFill>
                  <a:schemeClr val="tx1"/>
                </a:solidFill>
              </a:rPr>
              <a:t>SUMMARY OF KEY REVISIONS</a:t>
            </a:r>
          </a:p>
        </p:txBody>
      </p:sp>
      <p:graphicFrame>
        <p:nvGraphicFramePr>
          <p:cNvPr id="5" name="Content Placeholder 4">
            <a:extLst>
              <a:ext uri="{FF2B5EF4-FFF2-40B4-BE49-F238E27FC236}">
                <a16:creationId xmlns:a16="http://schemas.microsoft.com/office/drawing/2014/main" id="{DF712D9D-7E85-284E-9A73-26EFC1C946FF}"/>
              </a:ext>
            </a:extLst>
          </p:cNvPr>
          <p:cNvGraphicFramePr>
            <a:graphicFrameLocks noGrp="1"/>
          </p:cNvGraphicFramePr>
          <p:nvPr>
            <p:ph idx="1"/>
            <p:extLst>
              <p:ext uri="{D42A27DB-BD31-4B8C-83A1-F6EECF244321}">
                <p14:modId xmlns:p14="http://schemas.microsoft.com/office/powerpoint/2010/main" val="4086249259"/>
              </p:ext>
            </p:extLst>
          </p:nvPr>
        </p:nvGraphicFramePr>
        <p:xfrm>
          <a:off x="1766890" y="624840"/>
          <a:ext cx="9009632" cy="7051040"/>
        </p:xfrm>
        <a:graphic>
          <a:graphicData uri="http://schemas.openxmlformats.org/drawingml/2006/table">
            <a:tbl>
              <a:tblPr firstRow="1" bandRow="1">
                <a:tableStyleId>{5C22544A-7EE6-4342-B048-85BDC9FD1C3A}</a:tableStyleId>
              </a:tblPr>
              <a:tblGrid>
                <a:gridCol w="2021964">
                  <a:extLst>
                    <a:ext uri="{9D8B030D-6E8A-4147-A177-3AD203B41FA5}">
                      <a16:colId xmlns:a16="http://schemas.microsoft.com/office/drawing/2014/main" val="3548353135"/>
                    </a:ext>
                  </a:extLst>
                </a:gridCol>
                <a:gridCol w="6987668">
                  <a:extLst>
                    <a:ext uri="{9D8B030D-6E8A-4147-A177-3AD203B41FA5}">
                      <a16:colId xmlns:a16="http://schemas.microsoft.com/office/drawing/2014/main" val="3855449284"/>
                    </a:ext>
                  </a:extLst>
                </a:gridCol>
              </a:tblGrid>
              <a:tr h="370840">
                <a:tc>
                  <a:txBody>
                    <a:bodyPr/>
                    <a:lstStyle/>
                    <a:p>
                      <a:r>
                        <a:rPr lang="en-US" dirty="0"/>
                        <a:t>Oversight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Description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1638696"/>
                  </a:ext>
                </a:extLst>
              </a:tr>
              <a:tr h="370840">
                <a:tc>
                  <a:txBody>
                    <a:bodyPr/>
                    <a:lstStyle/>
                    <a:p>
                      <a:r>
                        <a:rPr lang="en-US" b="1" dirty="0"/>
                        <a:t>Nomenclature</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Ministerial Oversight Committee (chaired by the Honorable Minister of Health)</a:t>
                      </a:r>
                    </a:p>
                    <a:p>
                      <a:pPr marL="285750" indent="-285750">
                        <a:buFont typeface="Arial" panose="020B0604020202020204" pitchFamily="34" charset="0"/>
                        <a:buChar char="•"/>
                      </a:pPr>
                      <a:r>
                        <a:rPr lang="en-US" dirty="0"/>
                        <a:t>State Oversight Committee (SOC) chaired by the Honorable Commissioner for Health</a:t>
                      </a:r>
                    </a:p>
                    <a:p>
                      <a:pPr marL="285750" indent="-285750">
                        <a:buFont typeface="Arial" panose="020B0604020202020204" pitchFamily="34" charset="0"/>
                        <a:buChar char="•"/>
                      </a:pPr>
                      <a:r>
                        <a:rPr lang="en-US" dirty="0"/>
                        <a:t>LGHA PHC Advisory Committee chaired by  LGA Chairperson (PHCUOR)</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647338"/>
                  </a:ext>
                </a:extLst>
              </a:tr>
              <a:tr h="370840">
                <a:tc>
                  <a:txBody>
                    <a:bodyPr/>
                    <a:lstStyle/>
                    <a:p>
                      <a:r>
                        <a:rPr lang="en-US" b="1" dirty="0"/>
                        <a:t>Nomenclature</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Document to be referred to as BHCPF Guidelines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822745"/>
                  </a:ext>
                </a:extLst>
              </a:tr>
              <a:tr h="370840">
                <a:tc>
                  <a:txBody>
                    <a:bodyPr/>
                    <a:lstStyle/>
                    <a:p>
                      <a:r>
                        <a:rPr lang="en-US" b="1" dirty="0"/>
                        <a:t>Gateway Forum</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For periodic meeting of the 3 Gateways to ensure synergy </a:t>
                      </a:r>
                    </a:p>
                    <a:p>
                      <a:pPr marL="285750" indent="-285750">
                        <a:buFont typeface="Arial" panose="020B0604020202020204" pitchFamily="34" charset="0"/>
                        <a:buChar char="•"/>
                      </a:pPr>
                      <a:r>
                        <a:rPr lang="en-US" dirty="0"/>
                        <a:t>To facilitate common reporting and communications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16491"/>
                  </a:ext>
                </a:extLst>
              </a:tr>
              <a:tr h="370840">
                <a:tc>
                  <a:txBody>
                    <a:bodyPr/>
                    <a:lstStyle/>
                    <a:p>
                      <a:r>
                        <a:rPr lang="en-US" b="1" dirty="0"/>
                        <a:t>Implementation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Emphasis on the NHIS, NPHCDA &amp; NEMTC as the authorized implementors </a:t>
                      </a:r>
                    </a:p>
                    <a:p>
                      <a:pPr marL="285750" indent="-285750">
                        <a:buFont typeface="Arial" panose="020B0604020202020204" pitchFamily="34" charset="0"/>
                        <a:buChar char="•"/>
                      </a:pPr>
                      <a:r>
                        <a:rPr lang="en-US" dirty="0"/>
                        <a:t>Responsible for communication, actions &amp; sanction to States</a:t>
                      </a:r>
                    </a:p>
                    <a:p>
                      <a:pPr marL="285750" indent="-285750">
                        <a:buFont typeface="Arial" panose="020B0604020202020204" pitchFamily="34" charset="0"/>
                        <a:buChar char="•"/>
                      </a:pPr>
                      <a:r>
                        <a:rPr lang="en-US" dirty="0"/>
                        <a:t>To develop additional SOPs as required</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9469893"/>
                  </a:ext>
                </a:extLst>
              </a:tr>
              <a:tr h="370840">
                <a:tc>
                  <a:txBody>
                    <a:bodyPr/>
                    <a:lstStyle/>
                    <a:p>
                      <a:r>
                        <a:rPr lang="en-US" b="1" dirty="0"/>
                        <a:t>Funding</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Direct credit of the BHCPF CRF Account (CBN/</a:t>
                      </a:r>
                      <a:r>
                        <a:rPr lang="en-US" dirty="0" err="1"/>
                        <a:t>FMoF</a:t>
                      </a:r>
                      <a:r>
                        <a:rPr lang="en-US" dirty="0"/>
                        <a:t>) to TSAs of NHIS/NPHCDA/NEMTC</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1575381"/>
                  </a:ext>
                </a:extLst>
              </a:tr>
              <a:tr h="370840">
                <a:tc>
                  <a:txBody>
                    <a:bodyPr/>
                    <a:lstStyle/>
                    <a:p>
                      <a:r>
                        <a:rPr lang="en-US" b="1" dirty="0"/>
                        <a:t>Enrolment</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All beneficiaries shall be enrolled to benefit in the programme. Enrolment activities shall be conducted by the States’ Health Insurance Agencies and the NHIS to ensure the validity of data gathered. </a:t>
                      </a: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9534622"/>
                  </a:ext>
                </a:extLst>
              </a:tr>
              <a:tr h="370840">
                <a:tc>
                  <a:txBody>
                    <a:bodyPr/>
                    <a:lstStyle/>
                    <a:p>
                      <a:r>
                        <a:rPr lang="en-US" b="0" dirty="0"/>
                        <a:t>BMPHS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 BMPHS has been updated, which now covers the entire spectrum of care (Preventive, promotive, curative and Rehabilitative)</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8426642"/>
                  </a:ext>
                </a:extLst>
              </a:tr>
            </a:tbl>
          </a:graphicData>
        </a:graphic>
      </p:graphicFrame>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11068050" y="-72003"/>
            <a:ext cx="1123950"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95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ECCC-8835-4558-A30D-17F088D5FCF1}"/>
              </a:ext>
            </a:extLst>
          </p:cNvPr>
          <p:cNvSpPr>
            <a:spLocks noGrp="1"/>
          </p:cNvSpPr>
          <p:nvPr>
            <p:ph type="title"/>
          </p:nvPr>
        </p:nvSpPr>
        <p:spPr>
          <a:xfrm>
            <a:off x="1631505" y="103239"/>
            <a:ext cx="8236396" cy="445445"/>
          </a:xfrm>
        </p:spPr>
        <p:txBody>
          <a:bodyPr>
            <a:normAutofit fontScale="90000"/>
          </a:bodyPr>
          <a:lstStyle/>
          <a:p>
            <a:pPr algn="l">
              <a:defRPr/>
            </a:pPr>
            <a:r>
              <a:rPr lang="en-US" sz="4000" dirty="0">
                <a:solidFill>
                  <a:schemeClr val="tx1"/>
                </a:solidFill>
              </a:rPr>
              <a:t>…</a:t>
            </a:r>
            <a:r>
              <a:rPr lang="en-US" sz="3600" dirty="0">
                <a:solidFill>
                  <a:schemeClr val="tx1"/>
                </a:solidFill>
              </a:rPr>
              <a:t>SUMMARY OF KEY REVISIONS</a:t>
            </a:r>
          </a:p>
        </p:txBody>
      </p:sp>
      <p:graphicFrame>
        <p:nvGraphicFramePr>
          <p:cNvPr id="5" name="Content Placeholder 4">
            <a:extLst>
              <a:ext uri="{FF2B5EF4-FFF2-40B4-BE49-F238E27FC236}">
                <a16:creationId xmlns:a16="http://schemas.microsoft.com/office/drawing/2014/main" id="{DF712D9D-7E85-284E-9A73-26EFC1C946FF}"/>
              </a:ext>
            </a:extLst>
          </p:cNvPr>
          <p:cNvGraphicFramePr>
            <a:graphicFrameLocks noGrp="1"/>
          </p:cNvGraphicFramePr>
          <p:nvPr>
            <p:ph idx="1"/>
          </p:nvPr>
        </p:nvGraphicFramePr>
        <p:xfrm>
          <a:off x="1703512" y="1089026"/>
          <a:ext cx="8658226" cy="5674321"/>
        </p:xfrm>
        <a:graphic>
          <a:graphicData uri="http://schemas.openxmlformats.org/drawingml/2006/table">
            <a:tbl>
              <a:tblPr firstRow="1" bandRow="1">
                <a:tableStyleId>{5C22544A-7EE6-4342-B048-85BDC9FD1C3A}</a:tableStyleId>
              </a:tblPr>
              <a:tblGrid>
                <a:gridCol w="2721827">
                  <a:extLst>
                    <a:ext uri="{9D8B030D-6E8A-4147-A177-3AD203B41FA5}">
                      <a16:colId xmlns:a16="http://schemas.microsoft.com/office/drawing/2014/main" val="3548353135"/>
                    </a:ext>
                  </a:extLst>
                </a:gridCol>
                <a:gridCol w="5936399">
                  <a:extLst>
                    <a:ext uri="{9D8B030D-6E8A-4147-A177-3AD203B41FA5}">
                      <a16:colId xmlns:a16="http://schemas.microsoft.com/office/drawing/2014/main" val="3855449284"/>
                    </a:ext>
                  </a:extLst>
                </a:gridCol>
              </a:tblGrid>
              <a:tr h="445045">
                <a:tc>
                  <a:txBody>
                    <a:bodyPr/>
                    <a:lstStyle/>
                    <a:p>
                      <a:r>
                        <a:rPr lang="en-US" dirty="0"/>
                        <a:t>Oversight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Description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1638696"/>
                  </a:ext>
                </a:extLst>
              </a:tr>
              <a:tr h="1112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Premium Rate </a:t>
                      </a:r>
                      <a:endParaRPr lang="en-US" b="1" dirty="0"/>
                    </a:p>
                    <a:p>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benefit package has been actuarially valued, and this costs approximately N12, 000 as premium per annum per covered beneficiary to SSHIA by the NHIS. </a:t>
                      </a: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647338"/>
                  </a:ext>
                </a:extLst>
              </a:tr>
              <a:tr h="1112612">
                <a:tc>
                  <a:txBody>
                    <a:bodyPr/>
                    <a:lstStyle/>
                    <a:p>
                      <a:r>
                        <a:rPr lang="en-US" b="1" dirty="0"/>
                        <a:t>Purchase of Services</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t>Purchase of Primary Healthcare services will be via</a:t>
                      </a:r>
                      <a:r>
                        <a:rPr lang="en-US" b="1" dirty="0"/>
                        <a:t> Capitation </a:t>
                      </a:r>
                      <a:r>
                        <a:rPr lang="en-US" b="0" dirty="0"/>
                        <a:t>based on total enrollees; while Secondary care would be based on </a:t>
                      </a:r>
                      <a:r>
                        <a:rPr lang="en-US" b="1" dirty="0"/>
                        <a:t>Fee-For-Service.</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822745"/>
                  </a:ext>
                </a:extLst>
              </a:tr>
              <a:tr h="7788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Quality Assurance </a:t>
                      </a: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State Health Insurance Agencies shall monitor service quality using tools developed by the NHIS. </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16491"/>
                  </a:ext>
                </a:extLst>
              </a:tr>
              <a:tr h="445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780179">
                <a:tc>
                  <a:txBody>
                    <a:bodyPr/>
                    <a:lstStyle/>
                    <a:p>
                      <a:r>
                        <a:rPr lang="en-US" b="1" dirty="0"/>
                        <a:t>Monitoring &amp; Evaluation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Every participating PHC and secondary health facility shall provide service utilization (encounter), financial, morbidity and mortality reports to the States health insurance agencies monthly as it concurrently submits its routine NHMIS reports to the SPHCB/A and </a:t>
                      </a:r>
                      <a:r>
                        <a:rPr lang="en-US" sz="1800" kern="1200" dirty="0" err="1">
                          <a:solidFill>
                            <a:schemeClr val="dk1"/>
                          </a:solidFill>
                          <a:effectLst/>
                          <a:latin typeface="+mn-lt"/>
                          <a:ea typeface="+mn-ea"/>
                          <a:cs typeface="+mn-cs"/>
                        </a:rPr>
                        <a:t>SMoH</a:t>
                      </a:r>
                      <a:r>
                        <a:rPr lang="en-US" sz="1800" kern="1200" dirty="0">
                          <a:solidFill>
                            <a:schemeClr val="dk1"/>
                          </a:solidFill>
                          <a:effectLst/>
                          <a:latin typeface="+mn-lt"/>
                          <a:ea typeface="+mn-ea"/>
                          <a:cs typeface="+mn-cs"/>
                        </a:rPr>
                        <a:t>, respectively. </a:t>
                      </a:r>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0482128"/>
                  </a:ext>
                </a:extLst>
              </a:tr>
            </a:tbl>
          </a:graphicData>
        </a:graphic>
      </p:graphicFrame>
      <p:pic>
        <p:nvPicPr>
          <p:cNvPr id="4" name="Picture 3">
            <a:extLst>
              <a:ext uri="{FF2B5EF4-FFF2-40B4-BE49-F238E27FC236}">
                <a16:creationId xmlns:a16="http://schemas.microsoft.com/office/drawing/2014/main" id="{B2DC8F68-34CB-414D-AB55-12C618BE1723}"/>
              </a:ext>
            </a:extLst>
          </p:cNvPr>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11068050" y="0"/>
            <a:ext cx="11239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8331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547</TotalTime>
  <Words>1504</Words>
  <Application>Microsoft Office PowerPoint</Application>
  <PresentationFormat>Widescreen</PresentationFormat>
  <Paragraphs>182</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Algerian</vt:lpstr>
      <vt:lpstr>Arial</vt:lpstr>
      <vt:lpstr>Arial Black</vt:lpstr>
      <vt:lpstr>Calibri</vt:lpstr>
      <vt:lpstr>Open Sans</vt:lpstr>
      <vt:lpstr>Rockwell Condensed</vt:lpstr>
      <vt:lpstr>Wingdings</vt:lpstr>
      <vt:lpstr>Wood Type</vt:lpstr>
      <vt:lpstr>THE OPERATIONS OF THE NHIS GATEWAY OF THE BASIC HEALTH CARE PROVISION FUND (BHCPF)</vt:lpstr>
      <vt:lpstr>Outline</vt:lpstr>
      <vt:lpstr>Introduction</vt:lpstr>
      <vt:lpstr>PowerPoint Presentation</vt:lpstr>
      <vt:lpstr>PURPOSE OF BHCPF</vt:lpstr>
      <vt:lpstr>SPECIFIC OBJECTIVES OF BHCPF</vt:lpstr>
      <vt:lpstr>BHCPF GUIDELINE DEVELOPMENT</vt:lpstr>
      <vt:lpstr>SUMMARY OF KEY REVISIONS</vt:lpstr>
      <vt:lpstr>…SUMMARY OF KEY REVISIONS</vt:lpstr>
      <vt:lpstr>NHIS Gateway Activities</vt:lpstr>
      <vt:lpstr>Total Disbursements to States</vt:lpstr>
      <vt:lpstr>BHCPF Implementation – NHIS Perspective </vt:lpstr>
      <vt:lpstr>…BHCPF Implementation – NHIS Perspective</vt:lpstr>
      <vt:lpstr>PowerPoint Presentation</vt:lpstr>
      <vt:lpstr>PowerPoint Presentation</vt:lpstr>
      <vt:lpstr>PowerPoint Presentation</vt:lpstr>
      <vt:lpstr>BHCPF Implementation Challenges </vt:lpstr>
      <vt:lpstr>..BHCPF Implementation Challenges </vt:lpstr>
      <vt:lpstr>Lessons learnt</vt:lpstr>
      <vt:lpst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ISD DGM</dc:creator>
  <cp:lastModifiedBy>GS</cp:lastModifiedBy>
  <cp:revision>54</cp:revision>
  <dcterms:created xsi:type="dcterms:W3CDTF">2021-08-31T11:03:18Z</dcterms:created>
  <dcterms:modified xsi:type="dcterms:W3CDTF">2021-09-03T17:23:17Z</dcterms:modified>
</cp:coreProperties>
</file>