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64" r:id="rId4"/>
    <p:sldId id="265" r:id="rId5"/>
    <p:sldId id="266" r:id="rId6"/>
    <p:sldId id="258" r:id="rId7"/>
    <p:sldId id="267" r:id="rId8"/>
    <p:sldId id="269" r:id="rId9"/>
    <p:sldId id="270" r:id="rId10"/>
    <p:sldId id="268" r:id="rId11"/>
    <p:sldId id="261" r:id="rId12"/>
    <p:sldId id="259" r:id="rId13"/>
    <p:sldId id="263"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5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75BB11-BB20-4690-9469-D6AD41AFBF2F}"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A0050D00-26B8-4FC9-B81C-9B25E88755E0}">
      <dgm:prSet/>
      <dgm:spPr/>
      <dgm:t>
        <a:bodyPr/>
        <a:lstStyle/>
        <a:p>
          <a:r>
            <a:rPr lang="en-GB" dirty="0"/>
            <a:t>Provided an opportunity to revamp health care delivery in Nigeria</a:t>
          </a:r>
          <a:endParaRPr lang="en-US" dirty="0"/>
        </a:p>
      </dgm:t>
    </dgm:pt>
    <dgm:pt modelId="{3DDD6946-4B22-45AE-8104-FCDE6E904047}" type="parTrans" cxnId="{D1315168-1653-4690-80CB-9B4B13343449}">
      <dgm:prSet/>
      <dgm:spPr/>
      <dgm:t>
        <a:bodyPr/>
        <a:lstStyle/>
        <a:p>
          <a:endParaRPr lang="en-US"/>
        </a:p>
      </dgm:t>
    </dgm:pt>
    <dgm:pt modelId="{5979B00A-F19E-48ED-B153-9D12A641DAB9}" type="sibTrans" cxnId="{D1315168-1653-4690-80CB-9B4B13343449}">
      <dgm:prSet/>
      <dgm:spPr/>
      <dgm:t>
        <a:bodyPr/>
        <a:lstStyle/>
        <a:p>
          <a:endParaRPr lang="en-US"/>
        </a:p>
      </dgm:t>
    </dgm:pt>
    <dgm:pt modelId="{55776EC8-0F4F-4273-B4D0-C6A53E78A731}">
      <dgm:prSet/>
      <dgm:spPr/>
      <dgm:t>
        <a:bodyPr/>
        <a:lstStyle/>
        <a:p>
          <a:r>
            <a:rPr lang="en-GB" dirty="0"/>
            <a:t>Elements</a:t>
          </a:r>
          <a:endParaRPr lang="en-US" dirty="0"/>
        </a:p>
      </dgm:t>
    </dgm:pt>
    <dgm:pt modelId="{72C51017-90C1-4D86-B90C-3B79FF446D2F}" type="parTrans" cxnId="{A41FFC5C-9ABF-4337-9B94-FC27AFE8BBF6}">
      <dgm:prSet/>
      <dgm:spPr/>
      <dgm:t>
        <a:bodyPr/>
        <a:lstStyle/>
        <a:p>
          <a:endParaRPr lang="en-US"/>
        </a:p>
      </dgm:t>
    </dgm:pt>
    <dgm:pt modelId="{D66653C1-B734-4982-BE74-E2CA42DE83BF}" type="sibTrans" cxnId="{A41FFC5C-9ABF-4337-9B94-FC27AFE8BBF6}">
      <dgm:prSet/>
      <dgm:spPr/>
      <dgm:t>
        <a:bodyPr/>
        <a:lstStyle/>
        <a:p>
          <a:endParaRPr lang="en-US"/>
        </a:p>
      </dgm:t>
    </dgm:pt>
    <dgm:pt modelId="{43492707-BF75-4F51-B2F9-21E2BFA2E54F}">
      <dgm:prSet/>
      <dgm:spPr/>
      <dgm:t>
        <a:bodyPr/>
        <a:lstStyle/>
        <a:p>
          <a:r>
            <a:rPr lang="en-GB" dirty="0"/>
            <a:t>Levels (EMS largely missing)</a:t>
          </a:r>
          <a:endParaRPr lang="en-US" dirty="0"/>
        </a:p>
      </dgm:t>
    </dgm:pt>
    <dgm:pt modelId="{7D3B37D3-7819-4528-8DCB-FAA688EB43DD}" type="parTrans" cxnId="{4641BAC2-BE86-44A7-9308-F62BE0B05535}">
      <dgm:prSet/>
      <dgm:spPr/>
      <dgm:t>
        <a:bodyPr/>
        <a:lstStyle/>
        <a:p>
          <a:endParaRPr lang="en-US"/>
        </a:p>
      </dgm:t>
    </dgm:pt>
    <dgm:pt modelId="{0B80ED2A-4A09-45FA-9D42-EA1D743ED926}" type="sibTrans" cxnId="{4641BAC2-BE86-44A7-9308-F62BE0B05535}">
      <dgm:prSet/>
      <dgm:spPr/>
      <dgm:t>
        <a:bodyPr/>
        <a:lstStyle/>
        <a:p>
          <a:endParaRPr lang="en-US"/>
        </a:p>
      </dgm:t>
    </dgm:pt>
    <dgm:pt modelId="{CFE4FD66-33D5-4926-BFA7-10BB4D7759A4}">
      <dgm:prSet/>
      <dgm:spPr/>
      <dgm:t>
        <a:bodyPr/>
        <a:lstStyle/>
        <a:p>
          <a:r>
            <a:rPr lang="en-GB" dirty="0"/>
            <a:t>P</a:t>
          </a:r>
          <a:r>
            <a:rPr lang="en-NG"/>
            <a:t>rovided an opportunity to reorganise emergency medical services </a:t>
          </a:r>
          <a:endParaRPr lang="en-US" dirty="0"/>
        </a:p>
      </dgm:t>
    </dgm:pt>
    <dgm:pt modelId="{7A68D10B-2843-4A4F-B0C4-1830B6B1DC1A}" type="parTrans" cxnId="{86CF0119-724D-426F-B345-460516B50CBF}">
      <dgm:prSet/>
      <dgm:spPr/>
      <dgm:t>
        <a:bodyPr/>
        <a:lstStyle/>
        <a:p>
          <a:endParaRPr lang="en-US"/>
        </a:p>
      </dgm:t>
    </dgm:pt>
    <dgm:pt modelId="{E192EA81-3AC9-4852-B46E-CE644E7C4D26}" type="sibTrans" cxnId="{86CF0119-724D-426F-B345-460516B50CBF}">
      <dgm:prSet/>
      <dgm:spPr/>
      <dgm:t>
        <a:bodyPr/>
        <a:lstStyle/>
        <a:p>
          <a:endParaRPr lang="en-US"/>
        </a:p>
      </dgm:t>
    </dgm:pt>
    <dgm:pt modelId="{9FF3A93A-E850-4358-AAB3-F6DE37EBC49C}">
      <dgm:prSet/>
      <dgm:spPr/>
      <dgm:t>
        <a:bodyPr/>
        <a:lstStyle/>
        <a:p>
          <a:r>
            <a:rPr lang="en-NG"/>
            <a:t>National Emergency M</a:t>
          </a:r>
          <a:r>
            <a:rPr lang="en-GB" dirty="0"/>
            <a:t>e</a:t>
          </a:r>
          <a:r>
            <a:rPr lang="en-NG"/>
            <a:t>dical Services and Ambulance System (NEMSAS) </a:t>
          </a:r>
          <a:endParaRPr lang="en-US" dirty="0"/>
        </a:p>
      </dgm:t>
    </dgm:pt>
    <dgm:pt modelId="{AEDD3F0A-C004-4547-9044-3D0DBA265502}" type="parTrans" cxnId="{7337F813-A467-4EB8-82FD-79B8194DE63C}">
      <dgm:prSet/>
      <dgm:spPr/>
      <dgm:t>
        <a:bodyPr/>
        <a:lstStyle/>
        <a:p>
          <a:endParaRPr lang="en-US"/>
        </a:p>
      </dgm:t>
    </dgm:pt>
    <dgm:pt modelId="{ED41CD2F-D038-46BE-92AF-778CDD803695}" type="sibTrans" cxnId="{7337F813-A467-4EB8-82FD-79B8194DE63C}">
      <dgm:prSet/>
      <dgm:spPr/>
      <dgm:t>
        <a:bodyPr/>
        <a:lstStyle/>
        <a:p>
          <a:endParaRPr lang="en-US"/>
        </a:p>
      </dgm:t>
    </dgm:pt>
    <dgm:pt modelId="{9DE3C572-4C40-4D46-BB14-4C32F2A37A91}">
      <dgm:prSet/>
      <dgm:spPr/>
      <dgm:t>
        <a:bodyPr/>
        <a:lstStyle/>
        <a:p>
          <a:r>
            <a:rPr lang="en-NG"/>
            <a:t>Provided funding through the BHCPF</a:t>
          </a:r>
          <a:endParaRPr lang="en-US" dirty="0"/>
        </a:p>
      </dgm:t>
    </dgm:pt>
    <dgm:pt modelId="{16DD471B-5A29-405F-B1E5-FD29CE471DA7}" type="parTrans" cxnId="{BF015F4C-5201-4792-8FA8-3203E970F9FE}">
      <dgm:prSet/>
      <dgm:spPr/>
      <dgm:t>
        <a:bodyPr/>
        <a:lstStyle/>
        <a:p>
          <a:endParaRPr lang="en-US"/>
        </a:p>
      </dgm:t>
    </dgm:pt>
    <dgm:pt modelId="{A19D9833-5321-416E-B694-14D7994F1E81}" type="sibTrans" cxnId="{BF015F4C-5201-4792-8FA8-3203E970F9FE}">
      <dgm:prSet/>
      <dgm:spPr/>
      <dgm:t>
        <a:bodyPr/>
        <a:lstStyle/>
        <a:p>
          <a:endParaRPr lang="en-US"/>
        </a:p>
      </dgm:t>
    </dgm:pt>
    <dgm:pt modelId="{8B4D7B83-8BA3-49EF-BF8B-88CE4DE76160}">
      <dgm:prSet/>
      <dgm:spPr/>
      <dgm:t>
        <a:bodyPr/>
        <a:lstStyle/>
        <a:p>
          <a:r>
            <a:rPr lang="en-NG"/>
            <a:t>At least 1% of the consolidated revenue fund</a:t>
          </a:r>
          <a:endParaRPr lang="en-US" dirty="0"/>
        </a:p>
      </dgm:t>
    </dgm:pt>
    <dgm:pt modelId="{34EBDBAD-CEFD-4744-8454-05CD8BE7CCE4}" type="parTrans" cxnId="{B2A901BB-C884-4105-B1FF-86735943BB21}">
      <dgm:prSet/>
      <dgm:spPr/>
      <dgm:t>
        <a:bodyPr/>
        <a:lstStyle/>
        <a:p>
          <a:endParaRPr lang="en-US"/>
        </a:p>
      </dgm:t>
    </dgm:pt>
    <dgm:pt modelId="{CB8664F4-D833-4C92-B5B2-97A2CBEE1B8A}" type="sibTrans" cxnId="{B2A901BB-C884-4105-B1FF-86735943BB21}">
      <dgm:prSet/>
      <dgm:spPr/>
      <dgm:t>
        <a:bodyPr/>
        <a:lstStyle/>
        <a:p>
          <a:endParaRPr lang="en-US"/>
        </a:p>
      </dgm:t>
    </dgm:pt>
    <dgm:pt modelId="{24C06C05-5ED1-40D9-ABA7-2E8797BF385C}">
      <dgm:prSet/>
      <dgm:spPr/>
      <dgm:t>
        <a:bodyPr/>
        <a:lstStyle/>
        <a:p>
          <a:r>
            <a:rPr lang="en-NG"/>
            <a:t>Provided funding for EMT</a:t>
          </a:r>
          <a:endParaRPr lang="en-US" dirty="0"/>
        </a:p>
      </dgm:t>
    </dgm:pt>
    <dgm:pt modelId="{1482A3DD-5F90-4D18-91EB-8B212B1DD133}" type="parTrans" cxnId="{75828878-5054-44C1-94DA-022B61856C70}">
      <dgm:prSet/>
      <dgm:spPr/>
      <dgm:t>
        <a:bodyPr/>
        <a:lstStyle/>
        <a:p>
          <a:endParaRPr lang="en-US"/>
        </a:p>
      </dgm:t>
    </dgm:pt>
    <dgm:pt modelId="{2EA624B5-B5B9-43F1-A8D2-C87DB55D7F69}" type="sibTrans" cxnId="{75828878-5054-44C1-94DA-022B61856C70}">
      <dgm:prSet/>
      <dgm:spPr/>
      <dgm:t>
        <a:bodyPr/>
        <a:lstStyle/>
        <a:p>
          <a:endParaRPr lang="en-US"/>
        </a:p>
      </dgm:t>
    </dgm:pt>
    <dgm:pt modelId="{0291EB4F-1F52-4CA6-8FE1-24A784216F7B}">
      <dgm:prSet/>
      <dgm:spPr/>
      <dgm:t>
        <a:bodyPr/>
        <a:lstStyle/>
        <a:p>
          <a:r>
            <a:rPr lang="en-NG"/>
            <a:t>5% BHCPF</a:t>
          </a:r>
          <a:endParaRPr lang="en-US" dirty="0"/>
        </a:p>
      </dgm:t>
    </dgm:pt>
    <dgm:pt modelId="{A46D8DCE-3D76-4FB4-B3E0-F746939B6F39}" type="parTrans" cxnId="{13D05FB5-29CA-45C8-8D2F-9B39CFA2E5E7}">
      <dgm:prSet/>
      <dgm:spPr/>
      <dgm:t>
        <a:bodyPr/>
        <a:lstStyle/>
        <a:p>
          <a:endParaRPr lang="en-US"/>
        </a:p>
      </dgm:t>
    </dgm:pt>
    <dgm:pt modelId="{66802F38-B426-43E7-8B9E-697A5D9E0ACD}" type="sibTrans" cxnId="{13D05FB5-29CA-45C8-8D2F-9B39CFA2E5E7}">
      <dgm:prSet/>
      <dgm:spPr/>
      <dgm:t>
        <a:bodyPr/>
        <a:lstStyle/>
        <a:p>
          <a:endParaRPr lang="en-US"/>
        </a:p>
      </dgm:t>
    </dgm:pt>
    <dgm:pt modelId="{E5913351-0A02-4D0D-98AA-CD0B7F2978EC}" type="pres">
      <dgm:prSet presAssocID="{2975BB11-BB20-4690-9469-D6AD41AFBF2F}" presName="linear" presStyleCnt="0">
        <dgm:presLayoutVars>
          <dgm:dir/>
          <dgm:animLvl val="lvl"/>
          <dgm:resizeHandles val="exact"/>
        </dgm:presLayoutVars>
      </dgm:prSet>
      <dgm:spPr/>
    </dgm:pt>
    <dgm:pt modelId="{B8AADF71-9848-4985-A119-640A0A8FC6C3}" type="pres">
      <dgm:prSet presAssocID="{A0050D00-26B8-4FC9-B81C-9B25E88755E0}" presName="parentLin" presStyleCnt="0"/>
      <dgm:spPr/>
    </dgm:pt>
    <dgm:pt modelId="{011B259A-D35F-4ABC-9DE2-CC3FDCC6F533}" type="pres">
      <dgm:prSet presAssocID="{A0050D00-26B8-4FC9-B81C-9B25E88755E0}" presName="parentLeftMargin" presStyleLbl="node1" presStyleIdx="0" presStyleCnt="4"/>
      <dgm:spPr/>
    </dgm:pt>
    <dgm:pt modelId="{309B9F8F-891B-4643-A9AD-7A745C828367}" type="pres">
      <dgm:prSet presAssocID="{A0050D00-26B8-4FC9-B81C-9B25E88755E0}" presName="parentText" presStyleLbl="node1" presStyleIdx="0" presStyleCnt="4">
        <dgm:presLayoutVars>
          <dgm:chMax val="0"/>
          <dgm:bulletEnabled val="1"/>
        </dgm:presLayoutVars>
      </dgm:prSet>
      <dgm:spPr/>
    </dgm:pt>
    <dgm:pt modelId="{A456C69E-AAAB-4879-8DD0-FDB604A54F66}" type="pres">
      <dgm:prSet presAssocID="{A0050D00-26B8-4FC9-B81C-9B25E88755E0}" presName="negativeSpace" presStyleCnt="0"/>
      <dgm:spPr/>
    </dgm:pt>
    <dgm:pt modelId="{4B81B1E5-142B-47C4-B4CF-108A5BA1A2AA}" type="pres">
      <dgm:prSet presAssocID="{A0050D00-26B8-4FC9-B81C-9B25E88755E0}" presName="childText" presStyleLbl="conFgAcc1" presStyleIdx="0" presStyleCnt="4">
        <dgm:presLayoutVars>
          <dgm:bulletEnabled val="1"/>
        </dgm:presLayoutVars>
      </dgm:prSet>
      <dgm:spPr/>
    </dgm:pt>
    <dgm:pt modelId="{4BE401C7-962E-4933-90EA-C5E3A0F12256}" type="pres">
      <dgm:prSet presAssocID="{5979B00A-F19E-48ED-B153-9D12A641DAB9}" presName="spaceBetweenRectangles" presStyleCnt="0"/>
      <dgm:spPr/>
    </dgm:pt>
    <dgm:pt modelId="{54A049DB-5130-408C-8A27-C81E38F4CE98}" type="pres">
      <dgm:prSet presAssocID="{CFE4FD66-33D5-4926-BFA7-10BB4D7759A4}" presName="parentLin" presStyleCnt="0"/>
      <dgm:spPr/>
    </dgm:pt>
    <dgm:pt modelId="{603905BE-146C-4839-9CBE-6E82BB625F77}" type="pres">
      <dgm:prSet presAssocID="{CFE4FD66-33D5-4926-BFA7-10BB4D7759A4}" presName="parentLeftMargin" presStyleLbl="node1" presStyleIdx="0" presStyleCnt="4"/>
      <dgm:spPr/>
    </dgm:pt>
    <dgm:pt modelId="{8A8AC6B9-8C92-41FF-9C3E-972A45B8092E}" type="pres">
      <dgm:prSet presAssocID="{CFE4FD66-33D5-4926-BFA7-10BB4D7759A4}" presName="parentText" presStyleLbl="node1" presStyleIdx="1" presStyleCnt="4">
        <dgm:presLayoutVars>
          <dgm:chMax val="0"/>
          <dgm:bulletEnabled val="1"/>
        </dgm:presLayoutVars>
      </dgm:prSet>
      <dgm:spPr/>
    </dgm:pt>
    <dgm:pt modelId="{F7C3E77F-07EE-4342-BB40-0E25C36E61AB}" type="pres">
      <dgm:prSet presAssocID="{CFE4FD66-33D5-4926-BFA7-10BB4D7759A4}" presName="negativeSpace" presStyleCnt="0"/>
      <dgm:spPr/>
    </dgm:pt>
    <dgm:pt modelId="{0F1B8CEF-91F9-4555-BBB7-60A63A100F01}" type="pres">
      <dgm:prSet presAssocID="{CFE4FD66-33D5-4926-BFA7-10BB4D7759A4}" presName="childText" presStyleLbl="conFgAcc1" presStyleIdx="1" presStyleCnt="4">
        <dgm:presLayoutVars>
          <dgm:bulletEnabled val="1"/>
        </dgm:presLayoutVars>
      </dgm:prSet>
      <dgm:spPr/>
    </dgm:pt>
    <dgm:pt modelId="{6CCD6D70-686F-494E-BEEC-277BB041D44E}" type="pres">
      <dgm:prSet presAssocID="{E192EA81-3AC9-4852-B46E-CE644E7C4D26}" presName="spaceBetweenRectangles" presStyleCnt="0"/>
      <dgm:spPr/>
    </dgm:pt>
    <dgm:pt modelId="{6137F452-2485-4ABE-AD61-37CC4D96B4CA}" type="pres">
      <dgm:prSet presAssocID="{9DE3C572-4C40-4D46-BB14-4C32F2A37A91}" presName="parentLin" presStyleCnt="0"/>
      <dgm:spPr/>
    </dgm:pt>
    <dgm:pt modelId="{2ABD52CB-011C-4311-AB73-43385B1D0BB8}" type="pres">
      <dgm:prSet presAssocID="{9DE3C572-4C40-4D46-BB14-4C32F2A37A91}" presName="parentLeftMargin" presStyleLbl="node1" presStyleIdx="1" presStyleCnt="4"/>
      <dgm:spPr/>
    </dgm:pt>
    <dgm:pt modelId="{49B7BFCF-E220-4107-B865-D6C6A87C5C67}" type="pres">
      <dgm:prSet presAssocID="{9DE3C572-4C40-4D46-BB14-4C32F2A37A91}" presName="parentText" presStyleLbl="node1" presStyleIdx="2" presStyleCnt="4">
        <dgm:presLayoutVars>
          <dgm:chMax val="0"/>
          <dgm:bulletEnabled val="1"/>
        </dgm:presLayoutVars>
      </dgm:prSet>
      <dgm:spPr/>
    </dgm:pt>
    <dgm:pt modelId="{215B5CFD-78B7-4A0F-ACF0-F71031EBCDB9}" type="pres">
      <dgm:prSet presAssocID="{9DE3C572-4C40-4D46-BB14-4C32F2A37A91}" presName="negativeSpace" presStyleCnt="0"/>
      <dgm:spPr/>
    </dgm:pt>
    <dgm:pt modelId="{17591C92-9EB1-40CC-94F6-1A0621346FBF}" type="pres">
      <dgm:prSet presAssocID="{9DE3C572-4C40-4D46-BB14-4C32F2A37A91}" presName="childText" presStyleLbl="conFgAcc1" presStyleIdx="2" presStyleCnt="4">
        <dgm:presLayoutVars>
          <dgm:bulletEnabled val="1"/>
        </dgm:presLayoutVars>
      </dgm:prSet>
      <dgm:spPr/>
    </dgm:pt>
    <dgm:pt modelId="{0BDF0EC0-F053-498E-BD3C-DB9455977EFB}" type="pres">
      <dgm:prSet presAssocID="{A19D9833-5321-416E-B694-14D7994F1E81}" presName="spaceBetweenRectangles" presStyleCnt="0"/>
      <dgm:spPr/>
    </dgm:pt>
    <dgm:pt modelId="{B9C5D29C-8FAA-4D24-9FE4-38DFDDF6CAA1}" type="pres">
      <dgm:prSet presAssocID="{24C06C05-5ED1-40D9-ABA7-2E8797BF385C}" presName="parentLin" presStyleCnt="0"/>
      <dgm:spPr/>
    </dgm:pt>
    <dgm:pt modelId="{F531635C-8FFE-4E79-B03C-641E6AA50718}" type="pres">
      <dgm:prSet presAssocID="{24C06C05-5ED1-40D9-ABA7-2E8797BF385C}" presName="parentLeftMargin" presStyleLbl="node1" presStyleIdx="2" presStyleCnt="4"/>
      <dgm:spPr/>
    </dgm:pt>
    <dgm:pt modelId="{92F33A41-62B2-4070-86D4-65700ED7AAA4}" type="pres">
      <dgm:prSet presAssocID="{24C06C05-5ED1-40D9-ABA7-2E8797BF385C}" presName="parentText" presStyleLbl="node1" presStyleIdx="3" presStyleCnt="4">
        <dgm:presLayoutVars>
          <dgm:chMax val="0"/>
          <dgm:bulletEnabled val="1"/>
        </dgm:presLayoutVars>
      </dgm:prSet>
      <dgm:spPr/>
    </dgm:pt>
    <dgm:pt modelId="{62088073-2DE9-4A1B-B7CE-9E392FF0A941}" type="pres">
      <dgm:prSet presAssocID="{24C06C05-5ED1-40D9-ABA7-2E8797BF385C}" presName="negativeSpace" presStyleCnt="0"/>
      <dgm:spPr/>
    </dgm:pt>
    <dgm:pt modelId="{AECF3BD3-D27C-482F-AD5E-C22097BBFDE7}" type="pres">
      <dgm:prSet presAssocID="{24C06C05-5ED1-40D9-ABA7-2E8797BF385C}" presName="childText" presStyleLbl="conFgAcc1" presStyleIdx="3" presStyleCnt="4">
        <dgm:presLayoutVars>
          <dgm:bulletEnabled val="1"/>
        </dgm:presLayoutVars>
      </dgm:prSet>
      <dgm:spPr/>
    </dgm:pt>
  </dgm:ptLst>
  <dgm:cxnLst>
    <dgm:cxn modelId="{CC753801-0715-4989-9933-AF46A2E0B557}" type="presOf" srcId="{0291EB4F-1F52-4CA6-8FE1-24A784216F7B}" destId="{AECF3BD3-D27C-482F-AD5E-C22097BBFDE7}" srcOrd="0" destOrd="0" presId="urn:microsoft.com/office/officeart/2005/8/layout/list1"/>
    <dgm:cxn modelId="{7337F813-A467-4EB8-82FD-79B8194DE63C}" srcId="{CFE4FD66-33D5-4926-BFA7-10BB4D7759A4}" destId="{9FF3A93A-E850-4358-AAB3-F6DE37EBC49C}" srcOrd="0" destOrd="0" parTransId="{AEDD3F0A-C004-4547-9044-3D0DBA265502}" sibTransId="{ED41CD2F-D038-46BE-92AF-778CDD803695}"/>
    <dgm:cxn modelId="{3868F617-418E-4FCB-9FAF-9E8A3AC6B2AC}" type="presOf" srcId="{24C06C05-5ED1-40D9-ABA7-2E8797BF385C}" destId="{F531635C-8FFE-4E79-B03C-641E6AA50718}" srcOrd="0" destOrd="0" presId="urn:microsoft.com/office/officeart/2005/8/layout/list1"/>
    <dgm:cxn modelId="{86CF0119-724D-426F-B345-460516B50CBF}" srcId="{2975BB11-BB20-4690-9469-D6AD41AFBF2F}" destId="{CFE4FD66-33D5-4926-BFA7-10BB4D7759A4}" srcOrd="1" destOrd="0" parTransId="{7A68D10B-2843-4A4F-B0C4-1830B6B1DC1A}" sibTransId="{E192EA81-3AC9-4852-B46E-CE644E7C4D26}"/>
    <dgm:cxn modelId="{E223B439-7F62-409C-8875-CE3D8AF0D732}" type="presOf" srcId="{24C06C05-5ED1-40D9-ABA7-2E8797BF385C}" destId="{92F33A41-62B2-4070-86D4-65700ED7AAA4}" srcOrd="1" destOrd="0" presId="urn:microsoft.com/office/officeart/2005/8/layout/list1"/>
    <dgm:cxn modelId="{8C1CFE44-3166-4A70-9398-3F53D3372CBA}" type="presOf" srcId="{9DE3C572-4C40-4D46-BB14-4C32F2A37A91}" destId="{49B7BFCF-E220-4107-B865-D6C6A87C5C67}" srcOrd="1" destOrd="0" presId="urn:microsoft.com/office/officeart/2005/8/layout/list1"/>
    <dgm:cxn modelId="{99B00849-F863-4342-81EE-0436ACC11F07}" type="presOf" srcId="{8B4D7B83-8BA3-49EF-BF8B-88CE4DE76160}" destId="{17591C92-9EB1-40CC-94F6-1A0621346FBF}" srcOrd="0" destOrd="0" presId="urn:microsoft.com/office/officeart/2005/8/layout/list1"/>
    <dgm:cxn modelId="{A7F1204C-0FF2-45BE-8C05-31B18114516C}" type="presOf" srcId="{9DE3C572-4C40-4D46-BB14-4C32F2A37A91}" destId="{2ABD52CB-011C-4311-AB73-43385B1D0BB8}" srcOrd="0" destOrd="0" presId="urn:microsoft.com/office/officeart/2005/8/layout/list1"/>
    <dgm:cxn modelId="{BF015F4C-5201-4792-8FA8-3203E970F9FE}" srcId="{2975BB11-BB20-4690-9469-D6AD41AFBF2F}" destId="{9DE3C572-4C40-4D46-BB14-4C32F2A37A91}" srcOrd="2" destOrd="0" parTransId="{16DD471B-5A29-405F-B1E5-FD29CE471DA7}" sibTransId="{A19D9833-5321-416E-B694-14D7994F1E81}"/>
    <dgm:cxn modelId="{13919A53-BC52-49B8-8892-3E795E003500}" type="presOf" srcId="{A0050D00-26B8-4FC9-B81C-9B25E88755E0}" destId="{309B9F8F-891B-4643-A9AD-7A745C828367}" srcOrd="1" destOrd="0" presId="urn:microsoft.com/office/officeart/2005/8/layout/list1"/>
    <dgm:cxn modelId="{8AE16459-AB48-44E8-8DD9-2E06A23B5A93}" type="presOf" srcId="{43492707-BF75-4F51-B2F9-21E2BFA2E54F}" destId="{4B81B1E5-142B-47C4-B4CF-108A5BA1A2AA}" srcOrd="0" destOrd="1" presId="urn:microsoft.com/office/officeart/2005/8/layout/list1"/>
    <dgm:cxn modelId="{01C34D5A-FA5E-4B58-8786-495F1DD56C76}" type="presOf" srcId="{CFE4FD66-33D5-4926-BFA7-10BB4D7759A4}" destId="{8A8AC6B9-8C92-41FF-9C3E-972A45B8092E}" srcOrd="1" destOrd="0" presId="urn:microsoft.com/office/officeart/2005/8/layout/list1"/>
    <dgm:cxn modelId="{A41FFC5C-9ABF-4337-9B94-FC27AFE8BBF6}" srcId="{A0050D00-26B8-4FC9-B81C-9B25E88755E0}" destId="{55776EC8-0F4F-4273-B4D0-C6A53E78A731}" srcOrd="0" destOrd="0" parTransId="{72C51017-90C1-4D86-B90C-3B79FF446D2F}" sibTransId="{D66653C1-B734-4982-BE74-E2CA42DE83BF}"/>
    <dgm:cxn modelId="{D1315168-1653-4690-80CB-9B4B13343449}" srcId="{2975BB11-BB20-4690-9469-D6AD41AFBF2F}" destId="{A0050D00-26B8-4FC9-B81C-9B25E88755E0}" srcOrd="0" destOrd="0" parTransId="{3DDD6946-4B22-45AE-8104-FCDE6E904047}" sibTransId="{5979B00A-F19E-48ED-B153-9D12A641DAB9}"/>
    <dgm:cxn modelId="{75828878-5054-44C1-94DA-022B61856C70}" srcId="{2975BB11-BB20-4690-9469-D6AD41AFBF2F}" destId="{24C06C05-5ED1-40D9-ABA7-2E8797BF385C}" srcOrd="3" destOrd="0" parTransId="{1482A3DD-5F90-4D18-91EB-8B212B1DD133}" sibTransId="{2EA624B5-B5B9-43F1-A8D2-C87DB55D7F69}"/>
    <dgm:cxn modelId="{B21F1BA5-8715-4F99-A7C8-0929F42F4E32}" type="presOf" srcId="{2975BB11-BB20-4690-9469-D6AD41AFBF2F}" destId="{E5913351-0A02-4D0D-98AA-CD0B7F2978EC}" srcOrd="0" destOrd="0" presId="urn:microsoft.com/office/officeart/2005/8/layout/list1"/>
    <dgm:cxn modelId="{13D05FB5-29CA-45C8-8D2F-9B39CFA2E5E7}" srcId="{24C06C05-5ED1-40D9-ABA7-2E8797BF385C}" destId="{0291EB4F-1F52-4CA6-8FE1-24A784216F7B}" srcOrd="0" destOrd="0" parTransId="{A46D8DCE-3D76-4FB4-B3E0-F746939B6F39}" sibTransId="{66802F38-B426-43E7-8B9E-697A5D9E0ACD}"/>
    <dgm:cxn modelId="{BDC461BA-4FE8-411B-B351-0F231744723C}" type="presOf" srcId="{55776EC8-0F4F-4273-B4D0-C6A53E78A731}" destId="{4B81B1E5-142B-47C4-B4CF-108A5BA1A2AA}" srcOrd="0" destOrd="0" presId="urn:microsoft.com/office/officeart/2005/8/layout/list1"/>
    <dgm:cxn modelId="{B2A901BB-C884-4105-B1FF-86735943BB21}" srcId="{9DE3C572-4C40-4D46-BB14-4C32F2A37A91}" destId="{8B4D7B83-8BA3-49EF-BF8B-88CE4DE76160}" srcOrd="0" destOrd="0" parTransId="{34EBDBAD-CEFD-4744-8454-05CD8BE7CCE4}" sibTransId="{CB8664F4-D833-4C92-B5B2-97A2CBEE1B8A}"/>
    <dgm:cxn modelId="{4641BAC2-BE86-44A7-9308-F62BE0B05535}" srcId="{A0050D00-26B8-4FC9-B81C-9B25E88755E0}" destId="{43492707-BF75-4F51-B2F9-21E2BFA2E54F}" srcOrd="1" destOrd="0" parTransId="{7D3B37D3-7819-4528-8DCB-FAA688EB43DD}" sibTransId="{0B80ED2A-4A09-45FA-9D42-EA1D743ED926}"/>
    <dgm:cxn modelId="{55D4A1C3-33AA-4773-986F-0DC6131248E0}" type="presOf" srcId="{A0050D00-26B8-4FC9-B81C-9B25E88755E0}" destId="{011B259A-D35F-4ABC-9DE2-CC3FDCC6F533}" srcOrd="0" destOrd="0" presId="urn:microsoft.com/office/officeart/2005/8/layout/list1"/>
    <dgm:cxn modelId="{EFDB68E7-D776-4F6B-B739-17C698046526}" type="presOf" srcId="{9FF3A93A-E850-4358-AAB3-F6DE37EBC49C}" destId="{0F1B8CEF-91F9-4555-BBB7-60A63A100F01}" srcOrd="0" destOrd="0" presId="urn:microsoft.com/office/officeart/2005/8/layout/list1"/>
    <dgm:cxn modelId="{CF9544F1-6E54-44E4-A4DD-A1CA63D7709A}" type="presOf" srcId="{CFE4FD66-33D5-4926-BFA7-10BB4D7759A4}" destId="{603905BE-146C-4839-9CBE-6E82BB625F77}" srcOrd="0" destOrd="0" presId="urn:microsoft.com/office/officeart/2005/8/layout/list1"/>
    <dgm:cxn modelId="{8BCBF503-E020-4EB2-AC9F-717610BB0008}" type="presParOf" srcId="{E5913351-0A02-4D0D-98AA-CD0B7F2978EC}" destId="{B8AADF71-9848-4985-A119-640A0A8FC6C3}" srcOrd="0" destOrd="0" presId="urn:microsoft.com/office/officeart/2005/8/layout/list1"/>
    <dgm:cxn modelId="{B6FD69E0-F696-4CB3-A7FA-00E74FC2CF91}" type="presParOf" srcId="{B8AADF71-9848-4985-A119-640A0A8FC6C3}" destId="{011B259A-D35F-4ABC-9DE2-CC3FDCC6F533}" srcOrd="0" destOrd="0" presId="urn:microsoft.com/office/officeart/2005/8/layout/list1"/>
    <dgm:cxn modelId="{17B07DEE-92C5-4D39-9C50-E7DC039BB870}" type="presParOf" srcId="{B8AADF71-9848-4985-A119-640A0A8FC6C3}" destId="{309B9F8F-891B-4643-A9AD-7A745C828367}" srcOrd="1" destOrd="0" presId="urn:microsoft.com/office/officeart/2005/8/layout/list1"/>
    <dgm:cxn modelId="{52076E69-FB8D-4E47-943C-613325972B26}" type="presParOf" srcId="{E5913351-0A02-4D0D-98AA-CD0B7F2978EC}" destId="{A456C69E-AAAB-4879-8DD0-FDB604A54F66}" srcOrd="1" destOrd="0" presId="urn:microsoft.com/office/officeart/2005/8/layout/list1"/>
    <dgm:cxn modelId="{0222C60F-78F6-49A5-A27D-AA906007EFAB}" type="presParOf" srcId="{E5913351-0A02-4D0D-98AA-CD0B7F2978EC}" destId="{4B81B1E5-142B-47C4-B4CF-108A5BA1A2AA}" srcOrd="2" destOrd="0" presId="urn:microsoft.com/office/officeart/2005/8/layout/list1"/>
    <dgm:cxn modelId="{963A76BC-BAA0-4BA8-BED4-1ADB7CDC19B5}" type="presParOf" srcId="{E5913351-0A02-4D0D-98AA-CD0B7F2978EC}" destId="{4BE401C7-962E-4933-90EA-C5E3A0F12256}" srcOrd="3" destOrd="0" presId="urn:microsoft.com/office/officeart/2005/8/layout/list1"/>
    <dgm:cxn modelId="{0F5FCF0C-4891-4838-BED6-52590671EFBA}" type="presParOf" srcId="{E5913351-0A02-4D0D-98AA-CD0B7F2978EC}" destId="{54A049DB-5130-408C-8A27-C81E38F4CE98}" srcOrd="4" destOrd="0" presId="urn:microsoft.com/office/officeart/2005/8/layout/list1"/>
    <dgm:cxn modelId="{51725699-4D5C-4BFE-B2EC-D0CE8648DCDD}" type="presParOf" srcId="{54A049DB-5130-408C-8A27-C81E38F4CE98}" destId="{603905BE-146C-4839-9CBE-6E82BB625F77}" srcOrd="0" destOrd="0" presId="urn:microsoft.com/office/officeart/2005/8/layout/list1"/>
    <dgm:cxn modelId="{1A49AB6D-7C94-4AD8-BCCB-E9DEB7A0388B}" type="presParOf" srcId="{54A049DB-5130-408C-8A27-C81E38F4CE98}" destId="{8A8AC6B9-8C92-41FF-9C3E-972A45B8092E}" srcOrd="1" destOrd="0" presId="urn:microsoft.com/office/officeart/2005/8/layout/list1"/>
    <dgm:cxn modelId="{63F956E7-6ECF-4DCD-ACDA-3CCE0A526584}" type="presParOf" srcId="{E5913351-0A02-4D0D-98AA-CD0B7F2978EC}" destId="{F7C3E77F-07EE-4342-BB40-0E25C36E61AB}" srcOrd="5" destOrd="0" presId="urn:microsoft.com/office/officeart/2005/8/layout/list1"/>
    <dgm:cxn modelId="{AFE85BF1-59D4-417C-AFF4-356E9B860FB3}" type="presParOf" srcId="{E5913351-0A02-4D0D-98AA-CD0B7F2978EC}" destId="{0F1B8CEF-91F9-4555-BBB7-60A63A100F01}" srcOrd="6" destOrd="0" presId="urn:microsoft.com/office/officeart/2005/8/layout/list1"/>
    <dgm:cxn modelId="{F1F3CD03-C692-4832-9D4F-4694C7844243}" type="presParOf" srcId="{E5913351-0A02-4D0D-98AA-CD0B7F2978EC}" destId="{6CCD6D70-686F-494E-BEEC-277BB041D44E}" srcOrd="7" destOrd="0" presId="urn:microsoft.com/office/officeart/2005/8/layout/list1"/>
    <dgm:cxn modelId="{96466FD7-7133-472B-9DB3-15BF64427733}" type="presParOf" srcId="{E5913351-0A02-4D0D-98AA-CD0B7F2978EC}" destId="{6137F452-2485-4ABE-AD61-37CC4D96B4CA}" srcOrd="8" destOrd="0" presId="urn:microsoft.com/office/officeart/2005/8/layout/list1"/>
    <dgm:cxn modelId="{70170C8C-0FFB-46D0-9059-C7D384FC07B5}" type="presParOf" srcId="{6137F452-2485-4ABE-AD61-37CC4D96B4CA}" destId="{2ABD52CB-011C-4311-AB73-43385B1D0BB8}" srcOrd="0" destOrd="0" presId="urn:microsoft.com/office/officeart/2005/8/layout/list1"/>
    <dgm:cxn modelId="{3491114E-3BCE-4DD0-9909-AE22C61FAB10}" type="presParOf" srcId="{6137F452-2485-4ABE-AD61-37CC4D96B4CA}" destId="{49B7BFCF-E220-4107-B865-D6C6A87C5C67}" srcOrd="1" destOrd="0" presId="urn:microsoft.com/office/officeart/2005/8/layout/list1"/>
    <dgm:cxn modelId="{B79B1E97-77E3-497C-AF68-85320B60B88B}" type="presParOf" srcId="{E5913351-0A02-4D0D-98AA-CD0B7F2978EC}" destId="{215B5CFD-78B7-4A0F-ACF0-F71031EBCDB9}" srcOrd="9" destOrd="0" presId="urn:microsoft.com/office/officeart/2005/8/layout/list1"/>
    <dgm:cxn modelId="{26879DB5-CA72-4F9C-B2DC-4BE678DC8FB2}" type="presParOf" srcId="{E5913351-0A02-4D0D-98AA-CD0B7F2978EC}" destId="{17591C92-9EB1-40CC-94F6-1A0621346FBF}" srcOrd="10" destOrd="0" presId="urn:microsoft.com/office/officeart/2005/8/layout/list1"/>
    <dgm:cxn modelId="{66764C3D-0A12-4853-8A01-E188E103D9FC}" type="presParOf" srcId="{E5913351-0A02-4D0D-98AA-CD0B7F2978EC}" destId="{0BDF0EC0-F053-498E-BD3C-DB9455977EFB}" srcOrd="11" destOrd="0" presId="urn:microsoft.com/office/officeart/2005/8/layout/list1"/>
    <dgm:cxn modelId="{9BCF8A90-8B24-43F7-B479-6F38EA49C733}" type="presParOf" srcId="{E5913351-0A02-4D0D-98AA-CD0B7F2978EC}" destId="{B9C5D29C-8FAA-4D24-9FE4-38DFDDF6CAA1}" srcOrd="12" destOrd="0" presId="urn:microsoft.com/office/officeart/2005/8/layout/list1"/>
    <dgm:cxn modelId="{2435A017-15BB-4791-B334-159CB04173F4}" type="presParOf" srcId="{B9C5D29C-8FAA-4D24-9FE4-38DFDDF6CAA1}" destId="{F531635C-8FFE-4E79-B03C-641E6AA50718}" srcOrd="0" destOrd="0" presId="urn:microsoft.com/office/officeart/2005/8/layout/list1"/>
    <dgm:cxn modelId="{0B027FCD-D580-446D-A800-A56CFC7226EC}" type="presParOf" srcId="{B9C5D29C-8FAA-4D24-9FE4-38DFDDF6CAA1}" destId="{92F33A41-62B2-4070-86D4-65700ED7AAA4}" srcOrd="1" destOrd="0" presId="urn:microsoft.com/office/officeart/2005/8/layout/list1"/>
    <dgm:cxn modelId="{453D8AF8-C357-44CB-AA55-56B37839EEFB}" type="presParOf" srcId="{E5913351-0A02-4D0D-98AA-CD0B7F2978EC}" destId="{62088073-2DE9-4A1B-B7CE-9E392FF0A941}" srcOrd="13" destOrd="0" presId="urn:microsoft.com/office/officeart/2005/8/layout/list1"/>
    <dgm:cxn modelId="{464BBB72-C457-4E04-96EA-E1E8F5582E1F}" type="presParOf" srcId="{E5913351-0A02-4D0D-98AA-CD0B7F2978EC}" destId="{AECF3BD3-D27C-482F-AD5E-C22097BBFDE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D151C6-0DE6-45FB-9724-4CB285AAAC4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A104A357-6F03-4403-AD75-5E66E3080FEA}">
      <dgm:prSet/>
      <dgm:spPr/>
      <dgm:t>
        <a:bodyPr/>
        <a:lstStyle/>
        <a:p>
          <a:r>
            <a:rPr lang="en-GB" dirty="0"/>
            <a:t>S</a:t>
          </a:r>
          <a:r>
            <a:rPr lang="en-NG" dirty="0"/>
            <a:t>outh Africa</a:t>
          </a:r>
          <a:endParaRPr lang="en-US" dirty="0"/>
        </a:p>
      </dgm:t>
    </dgm:pt>
    <dgm:pt modelId="{8176B2B2-5BFC-4453-9C79-68B219E474B4}" type="parTrans" cxnId="{E08E949A-D701-4AB1-9195-F157D428DC81}">
      <dgm:prSet/>
      <dgm:spPr/>
      <dgm:t>
        <a:bodyPr/>
        <a:lstStyle/>
        <a:p>
          <a:endParaRPr lang="en-US"/>
        </a:p>
      </dgm:t>
    </dgm:pt>
    <dgm:pt modelId="{2EDD0B77-FAEE-4796-9908-EA62A1DB7CF5}" type="sibTrans" cxnId="{E08E949A-D701-4AB1-9195-F157D428DC81}">
      <dgm:prSet/>
      <dgm:spPr/>
      <dgm:t>
        <a:bodyPr/>
        <a:lstStyle/>
        <a:p>
          <a:endParaRPr lang="en-US"/>
        </a:p>
      </dgm:t>
    </dgm:pt>
    <dgm:pt modelId="{5457C523-10EE-4C4E-9968-75190B67B041}">
      <dgm:prSet/>
      <dgm:spPr/>
      <dgm:t>
        <a:bodyPr/>
        <a:lstStyle/>
        <a:p>
          <a:r>
            <a:rPr lang="en-NG"/>
            <a:t>Egypt</a:t>
          </a:r>
          <a:endParaRPr lang="en-US"/>
        </a:p>
      </dgm:t>
    </dgm:pt>
    <dgm:pt modelId="{F0A07DCB-C944-477D-8E9F-FC456F0AF436}" type="parTrans" cxnId="{5C1AA4EF-214D-4A8E-A099-080F7CFD790E}">
      <dgm:prSet/>
      <dgm:spPr/>
      <dgm:t>
        <a:bodyPr/>
        <a:lstStyle/>
        <a:p>
          <a:endParaRPr lang="en-US"/>
        </a:p>
      </dgm:t>
    </dgm:pt>
    <dgm:pt modelId="{B02464EB-12BB-466E-930B-426773D66FAB}" type="sibTrans" cxnId="{5C1AA4EF-214D-4A8E-A099-080F7CFD790E}">
      <dgm:prSet/>
      <dgm:spPr/>
      <dgm:t>
        <a:bodyPr/>
        <a:lstStyle/>
        <a:p>
          <a:endParaRPr lang="en-US"/>
        </a:p>
      </dgm:t>
    </dgm:pt>
    <dgm:pt modelId="{AF0C5889-C0DB-404A-BD30-5C65564A0DCC}">
      <dgm:prSet/>
      <dgm:spPr/>
      <dgm:t>
        <a:bodyPr/>
        <a:lstStyle/>
        <a:p>
          <a:r>
            <a:rPr lang="en-NG"/>
            <a:t>Tunisia</a:t>
          </a:r>
          <a:endParaRPr lang="en-US"/>
        </a:p>
      </dgm:t>
    </dgm:pt>
    <dgm:pt modelId="{0B9AFC6A-A847-442A-A2DC-A8B0BD8A3218}" type="parTrans" cxnId="{F4EC822E-C5C6-424F-97F5-0B0EF7698ABE}">
      <dgm:prSet/>
      <dgm:spPr/>
      <dgm:t>
        <a:bodyPr/>
        <a:lstStyle/>
        <a:p>
          <a:endParaRPr lang="en-US"/>
        </a:p>
      </dgm:t>
    </dgm:pt>
    <dgm:pt modelId="{75072CAC-13BB-48F3-A825-334E026743DE}" type="sibTrans" cxnId="{F4EC822E-C5C6-424F-97F5-0B0EF7698ABE}">
      <dgm:prSet/>
      <dgm:spPr/>
      <dgm:t>
        <a:bodyPr/>
        <a:lstStyle/>
        <a:p>
          <a:endParaRPr lang="en-US"/>
        </a:p>
      </dgm:t>
    </dgm:pt>
    <dgm:pt modelId="{A6C5C5C2-C8A2-4DC6-A3A4-346FC386A9E2}">
      <dgm:prSet/>
      <dgm:spPr/>
      <dgm:t>
        <a:bodyPr/>
        <a:lstStyle/>
        <a:p>
          <a:r>
            <a:rPr lang="en-GB"/>
            <a:t>G</a:t>
          </a:r>
          <a:r>
            <a:rPr lang="en-NG"/>
            <a:t>hana </a:t>
          </a:r>
          <a:endParaRPr lang="en-US"/>
        </a:p>
      </dgm:t>
    </dgm:pt>
    <dgm:pt modelId="{152B558A-F008-4321-90F2-CC67DB8165BA}" type="parTrans" cxnId="{6F8B7407-1FBC-4BE0-B152-9FF740FBBDA9}">
      <dgm:prSet/>
      <dgm:spPr/>
      <dgm:t>
        <a:bodyPr/>
        <a:lstStyle/>
        <a:p>
          <a:endParaRPr lang="en-US"/>
        </a:p>
      </dgm:t>
    </dgm:pt>
    <dgm:pt modelId="{DFEB7537-9793-49C8-9617-076FBA7BE41C}" type="sibTrans" cxnId="{6F8B7407-1FBC-4BE0-B152-9FF740FBBDA9}">
      <dgm:prSet/>
      <dgm:spPr/>
      <dgm:t>
        <a:bodyPr/>
        <a:lstStyle/>
        <a:p>
          <a:endParaRPr lang="en-US"/>
        </a:p>
      </dgm:t>
    </dgm:pt>
    <dgm:pt modelId="{4066276D-F28F-4406-8D9D-7CA34B6765BE}" type="pres">
      <dgm:prSet presAssocID="{49D151C6-0DE6-45FB-9724-4CB285AAAC4D}" presName="linear" presStyleCnt="0">
        <dgm:presLayoutVars>
          <dgm:animLvl val="lvl"/>
          <dgm:resizeHandles val="exact"/>
        </dgm:presLayoutVars>
      </dgm:prSet>
      <dgm:spPr/>
    </dgm:pt>
    <dgm:pt modelId="{BAB17738-167A-48CC-A587-879E442F5A1A}" type="pres">
      <dgm:prSet presAssocID="{A104A357-6F03-4403-AD75-5E66E3080FEA}" presName="parentText" presStyleLbl="node1" presStyleIdx="0" presStyleCnt="4">
        <dgm:presLayoutVars>
          <dgm:chMax val="0"/>
          <dgm:bulletEnabled val="1"/>
        </dgm:presLayoutVars>
      </dgm:prSet>
      <dgm:spPr/>
    </dgm:pt>
    <dgm:pt modelId="{7E739FEB-9194-4236-A9E7-AFAC3AF91CFC}" type="pres">
      <dgm:prSet presAssocID="{2EDD0B77-FAEE-4796-9908-EA62A1DB7CF5}" presName="spacer" presStyleCnt="0"/>
      <dgm:spPr/>
    </dgm:pt>
    <dgm:pt modelId="{CF53B243-9C0C-4CDA-A843-79CFB09E99F8}" type="pres">
      <dgm:prSet presAssocID="{5457C523-10EE-4C4E-9968-75190B67B041}" presName="parentText" presStyleLbl="node1" presStyleIdx="1" presStyleCnt="4">
        <dgm:presLayoutVars>
          <dgm:chMax val="0"/>
          <dgm:bulletEnabled val="1"/>
        </dgm:presLayoutVars>
      </dgm:prSet>
      <dgm:spPr/>
    </dgm:pt>
    <dgm:pt modelId="{16CA812E-931F-422A-B0C2-7D22847C2C86}" type="pres">
      <dgm:prSet presAssocID="{B02464EB-12BB-466E-930B-426773D66FAB}" presName="spacer" presStyleCnt="0"/>
      <dgm:spPr/>
    </dgm:pt>
    <dgm:pt modelId="{DD5AE5B6-F16F-44F7-B8E8-EE973E0C5007}" type="pres">
      <dgm:prSet presAssocID="{AF0C5889-C0DB-404A-BD30-5C65564A0DCC}" presName="parentText" presStyleLbl="node1" presStyleIdx="2" presStyleCnt="4">
        <dgm:presLayoutVars>
          <dgm:chMax val="0"/>
          <dgm:bulletEnabled val="1"/>
        </dgm:presLayoutVars>
      </dgm:prSet>
      <dgm:spPr/>
    </dgm:pt>
    <dgm:pt modelId="{2CA9A419-AD76-430B-994B-CFC48887F251}" type="pres">
      <dgm:prSet presAssocID="{75072CAC-13BB-48F3-A825-334E026743DE}" presName="spacer" presStyleCnt="0"/>
      <dgm:spPr/>
    </dgm:pt>
    <dgm:pt modelId="{7559F2E5-CA45-4725-89DE-26E1938944A0}" type="pres">
      <dgm:prSet presAssocID="{A6C5C5C2-C8A2-4DC6-A3A4-346FC386A9E2}" presName="parentText" presStyleLbl="node1" presStyleIdx="3" presStyleCnt="4">
        <dgm:presLayoutVars>
          <dgm:chMax val="0"/>
          <dgm:bulletEnabled val="1"/>
        </dgm:presLayoutVars>
      </dgm:prSet>
      <dgm:spPr/>
    </dgm:pt>
  </dgm:ptLst>
  <dgm:cxnLst>
    <dgm:cxn modelId="{6F8B7407-1FBC-4BE0-B152-9FF740FBBDA9}" srcId="{49D151C6-0DE6-45FB-9724-4CB285AAAC4D}" destId="{A6C5C5C2-C8A2-4DC6-A3A4-346FC386A9E2}" srcOrd="3" destOrd="0" parTransId="{152B558A-F008-4321-90F2-CC67DB8165BA}" sibTransId="{DFEB7537-9793-49C8-9617-076FBA7BE41C}"/>
    <dgm:cxn modelId="{F4EC822E-C5C6-424F-97F5-0B0EF7698ABE}" srcId="{49D151C6-0DE6-45FB-9724-4CB285AAAC4D}" destId="{AF0C5889-C0DB-404A-BD30-5C65564A0DCC}" srcOrd="2" destOrd="0" parTransId="{0B9AFC6A-A847-442A-A2DC-A8B0BD8A3218}" sibTransId="{75072CAC-13BB-48F3-A825-334E026743DE}"/>
    <dgm:cxn modelId="{A1A0793B-8ED1-4D09-AB71-19800A268C83}" type="presOf" srcId="{AF0C5889-C0DB-404A-BD30-5C65564A0DCC}" destId="{DD5AE5B6-F16F-44F7-B8E8-EE973E0C5007}" srcOrd="0" destOrd="0" presId="urn:microsoft.com/office/officeart/2005/8/layout/vList2"/>
    <dgm:cxn modelId="{7DE01E65-31DB-46D5-9060-86EE7D406107}" type="presOf" srcId="{49D151C6-0DE6-45FB-9724-4CB285AAAC4D}" destId="{4066276D-F28F-4406-8D9D-7CA34B6765BE}" srcOrd="0" destOrd="0" presId="urn:microsoft.com/office/officeart/2005/8/layout/vList2"/>
    <dgm:cxn modelId="{1A9C6D67-F031-47FD-B4A9-36FCE8EA6820}" type="presOf" srcId="{A6C5C5C2-C8A2-4DC6-A3A4-346FC386A9E2}" destId="{7559F2E5-CA45-4725-89DE-26E1938944A0}" srcOrd="0" destOrd="0" presId="urn:microsoft.com/office/officeart/2005/8/layout/vList2"/>
    <dgm:cxn modelId="{72FEB36A-8F7C-4DF5-87AE-7601B90DD9F2}" type="presOf" srcId="{A104A357-6F03-4403-AD75-5E66E3080FEA}" destId="{BAB17738-167A-48CC-A587-879E442F5A1A}" srcOrd="0" destOrd="0" presId="urn:microsoft.com/office/officeart/2005/8/layout/vList2"/>
    <dgm:cxn modelId="{E08E949A-D701-4AB1-9195-F157D428DC81}" srcId="{49D151C6-0DE6-45FB-9724-4CB285AAAC4D}" destId="{A104A357-6F03-4403-AD75-5E66E3080FEA}" srcOrd="0" destOrd="0" parTransId="{8176B2B2-5BFC-4453-9C79-68B219E474B4}" sibTransId="{2EDD0B77-FAEE-4796-9908-EA62A1DB7CF5}"/>
    <dgm:cxn modelId="{785C77BE-E7E0-44A2-80E9-EA0D868DDA8B}" type="presOf" srcId="{5457C523-10EE-4C4E-9968-75190B67B041}" destId="{CF53B243-9C0C-4CDA-A843-79CFB09E99F8}" srcOrd="0" destOrd="0" presId="urn:microsoft.com/office/officeart/2005/8/layout/vList2"/>
    <dgm:cxn modelId="{5C1AA4EF-214D-4A8E-A099-080F7CFD790E}" srcId="{49D151C6-0DE6-45FB-9724-4CB285AAAC4D}" destId="{5457C523-10EE-4C4E-9968-75190B67B041}" srcOrd="1" destOrd="0" parTransId="{F0A07DCB-C944-477D-8E9F-FC456F0AF436}" sibTransId="{B02464EB-12BB-466E-930B-426773D66FAB}"/>
    <dgm:cxn modelId="{D4CC5D9D-0E31-40F5-A4FC-21557045AC7E}" type="presParOf" srcId="{4066276D-F28F-4406-8D9D-7CA34B6765BE}" destId="{BAB17738-167A-48CC-A587-879E442F5A1A}" srcOrd="0" destOrd="0" presId="urn:microsoft.com/office/officeart/2005/8/layout/vList2"/>
    <dgm:cxn modelId="{3A060783-793A-4A9E-8B2D-C95067698FE6}" type="presParOf" srcId="{4066276D-F28F-4406-8D9D-7CA34B6765BE}" destId="{7E739FEB-9194-4236-A9E7-AFAC3AF91CFC}" srcOrd="1" destOrd="0" presId="urn:microsoft.com/office/officeart/2005/8/layout/vList2"/>
    <dgm:cxn modelId="{D58D196E-4E76-4B62-BEDB-F50FD639AF84}" type="presParOf" srcId="{4066276D-F28F-4406-8D9D-7CA34B6765BE}" destId="{CF53B243-9C0C-4CDA-A843-79CFB09E99F8}" srcOrd="2" destOrd="0" presId="urn:microsoft.com/office/officeart/2005/8/layout/vList2"/>
    <dgm:cxn modelId="{B8792325-E94F-4F5F-BA33-A2B097979714}" type="presParOf" srcId="{4066276D-F28F-4406-8D9D-7CA34B6765BE}" destId="{16CA812E-931F-422A-B0C2-7D22847C2C86}" srcOrd="3" destOrd="0" presId="urn:microsoft.com/office/officeart/2005/8/layout/vList2"/>
    <dgm:cxn modelId="{4D02E641-1B98-4002-8B89-BECC9C80B17C}" type="presParOf" srcId="{4066276D-F28F-4406-8D9D-7CA34B6765BE}" destId="{DD5AE5B6-F16F-44F7-B8E8-EE973E0C5007}" srcOrd="4" destOrd="0" presId="urn:microsoft.com/office/officeart/2005/8/layout/vList2"/>
    <dgm:cxn modelId="{1C6FA142-930A-4DBC-A653-1A5626EEC11D}" type="presParOf" srcId="{4066276D-F28F-4406-8D9D-7CA34B6765BE}" destId="{2CA9A419-AD76-430B-994B-CFC48887F251}" srcOrd="5" destOrd="0" presId="urn:microsoft.com/office/officeart/2005/8/layout/vList2"/>
    <dgm:cxn modelId="{2B961709-A074-4301-8DE1-CE67514E0F77}" type="presParOf" srcId="{4066276D-F28F-4406-8D9D-7CA34B6765BE}" destId="{7559F2E5-CA45-4725-89DE-26E1938944A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66664D-55C8-4192-AADE-1039561F23D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C547367-95EA-4725-A43E-4FA48DF8F73F}">
      <dgm:prSet/>
      <dgm:spPr/>
      <dgm:t>
        <a:bodyPr/>
        <a:lstStyle/>
        <a:p>
          <a:r>
            <a:rPr lang="en-GB" dirty="0"/>
            <a:t>N</a:t>
          </a:r>
          <a:r>
            <a:rPr lang="en-NG" dirty="0"/>
            <a:t>ational governance and coordination</a:t>
          </a:r>
          <a:endParaRPr lang="en-US" dirty="0"/>
        </a:p>
      </dgm:t>
    </dgm:pt>
    <dgm:pt modelId="{478DAFE6-5449-45FE-825A-B304453C9E0D}" type="parTrans" cxnId="{DD9F2F90-338B-4D5B-A7C0-12CA669B0CD3}">
      <dgm:prSet/>
      <dgm:spPr/>
      <dgm:t>
        <a:bodyPr/>
        <a:lstStyle/>
        <a:p>
          <a:endParaRPr lang="en-US"/>
        </a:p>
      </dgm:t>
    </dgm:pt>
    <dgm:pt modelId="{9FDDC6C5-A76B-4CFF-BC2F-C8B714C2C5BC}" type="sibTrans" cxnId="{DD9F2F90-338B-4D5B-A7C0-12CA669B0CD3}">
      <dgm:prSet/>
      <dgm:spPr/>
      <dgm:t>
        <a:bodyPr/>
        <a:lstStyle/>
        <a:p>
          <a:endParaRPr lang="en-US"/>
        </a:p>
      </dgm:t>
    </dgm:pt>
    <dgm:pt modelId="{7AE09346-605A-4432-A5AF-79BAAF448EC4}">
      <dgm:prSet/>
      <dgm:spPr/>
      <dgm:t>
        <a:bodyPr/>
        <a:lstStyle/>
        <a:p>
          <a:r>
            <a:rPr lang="en-GB" dirty="0"/>
            <a:t>C</a:t>
          </a:r>
          <a:r>
            <a:rPr lang="en-NG"/>
            <a:t>onsulting and Technical Support</a:t>
          </a:r>
          <a:endParaRPr lang="en-US" dirty="0"/>
        </a:p>
      </dgm:t>
    </dgm:pt>
    <dgm:pt modelId="{5ADBF50A-66A2-45BD-B291-B42016F65FD2}" type="parTrans" cxnId="{48132109-9702-405B-8252-885977FC2F91}">
      <dgm:prSet/>
      <dgm:spPr/>
      <dgm:t>
        <a:bodyPr/>
        <a:lstStyle/>
        <a:p>
          <a:endParaRPr lang="en-US"/>
        </a:p>
      </dgm:t>
    </dgm:pt>
    <dgm:pt modelId="{DBEB5F9B-395A-44D3-9126-E4DDC98848CB}" type="sibTrans" cxnId="{48132109-9702-405B-8252-885977FC2F91}">
      <dgm:prSet/>
      <dgm:spPr/>
      <dgm:t>
        <a:bodyPr/>
        <a:lstStyle/>
        <a:p>
          <a:endParaRPr lang="en-US"/>
        </a:p>
      </dgm:t>
    </dgm:pt>
    <dgm:pt modelId="{3E92040A-D941-4445-A176-25EA761B67DD}">
      <dgm:prSet/>
      <dgm:spPr/>
      <dgm:t>
        <a:bodyPr/>
        <a:lstStyle/>
        <a:p>
          <a:r>
            <a:rPr lang="en-GB" dirty="0"/>
            <a:t>Operated through FCT and States</a:t>
          </a:r>
          <a:endParaRPr lang="en-US" dirty="0"/>
        </a:p>
      </dgm:t>
    </dgm:pt>
    <dgm:pt modelId="{C99A56FD-E68E-4568-AEEB-CFF3FE80ACB7}" type="parTrans" cxnId="{ABC8CA06-408F-4AC8-8ED7-FF6E2A4AEB12}">
      <dgm:prSet/>
      <dgm:spPr/>
      <dgm:t>
        <a:bodyPr/>
        <a:lstStyle/>
        <a:p>
          <a:endParaRPr lang="en-US"/>
        </a:p>
      </dgm:t>
    </dgm:pt>
    <dgm:pt modelId="{99A7FB01-7AC3-4641-97BD-5614277B3902}" type="sibTrans" cxnId="{ABC8CA06-408F-4AC8-8ED7-FF6E2A4AEB12}">
      <dgm:prSet/>
      <dgm:spPr/>
      <dgm:t>
        <a:bodyPr/>
        <a:lstStyle/>
        <a:p>
          <a:endParaRPr lang="en-US"/>
        </a:p>
      </dgm:t>
    </dgm:pt>
    <dgm:pt modelId="{5A03106B-E128-41CB-BF0F-698BC54F4E97}">
      <dgm:prSet/>
      <dgm:spPr/>
      <dgm:t>
        <a:bodyPr/>
        <a:lstStyle/>
        <a:p>
          <a:r>
            <a:rPr lang="en-GB" dirty="0"/>
            <a:t>I</a:t>
          </a:r>
          <a:r>
            <a:rPr lang="en-NG"/>
            <a:t>ntegrated software, communication and M &amp; E components</a:t>
          </a:r>
          <a:endParaRPr lang="en-US" dirty="0"/>
        </a:p>
      </dgm:t>
    </dgm:pt>
    <dgm:pt modelId="{0A663B19-C207-4614-B7E9-6831D8A59F64}" type="parTrans" cxnId="{11064081-D225-4994-8E53-F95B846AB87A}">
      <dgm:prSet/>
      <dgm:spPr/>
      <dgm:t>
        <a:bodyPr/>
        <a:lstStyle/>
        <a:p>
          <a:endParaRPr lang="en-US"/>
        </a:p>
      </dgm:t>
    </dgm:pt>
    <dgm:pt modelId="{016AD49D-0592-4794-8602-B04F107C3688}" type="sibTrans" cxnId="{11064081-D225-4994-8E53-F95B846AB87A}">
      <dgm:prSet/>
      <dgm:spPr/>
      <dgm:t>
        <a:bodyPr/>
        <a:lstStyle/>
        <a:p>
          <a:endParaRPr lang="en-US"/>
        </a:p>
      </dgm:t>
    </dgm:pt>
    <dgm:pt modelId="{51B0A2BB-616E-4A49-B1B7-471927348774}">
      <dgm:prSet/>
      <dgm:spPr/>
      <dgm:t>
        <a:bodyPr/>
        <a:lstStyle/>
        <a:p>
          <a:r>
            <a:rPr lang="en-GB" dirty="0"/>
            <a:t>U</a:t>
          </a:r>
          <a:r>
            <a:rPr lang="en-NG"/>
            <a:t>se of existing ambulances services and hospital emergency healthcare facilities</a:t>
          </a:r>
          <a:endParaRPr lang="en-US" dirty="0"/>
        </a:p>
      </dgm:t>
    </dgm:pt>
    <dgm:pt modelId="{4CC38E4F-DEF8-49C7-9E9A-97997DD231B0}" type="parTrans" cxnId="{1DCF79B3-289D-4F63-B4D7-8FDC2B6BD868}">
      <dgm:prSet/>
      <dgm:spPr/>
      <dgm:t>
        <a:bodyPr/>
        <a:lstStyle/>
        <a:p>
          <a:endParaRPr lang="en-US"/>
        </a:p>
      </dgm:t>
    </dgm:pt>
    <dgm:pt modelId="{42E4D8EA-A469-4A5D-9591-44DB644C4E58}" type="sibTrans" cxnId="{1DCF79B3-289D-4F63-B4D7-8FDC2B6BD868}">
      <dgm:prSet/>
      <dgm:spPr/>
      <dgm:t>
        <a:bodyPr/>
        <a:lstStyle/>
        <a:p>
          <a:endParaRPr lang="en-US"/>
        </a:p>
      </dgm:t>
    </dgm:pt>
    <dgm:pt modelId="{0D344866-26DA-4E4B-8AF7-215AE99B81AD}">
      <dgm:prSet/>
      <dgm:spPr/>
      <dgm:t>
        <a:bodyPr/>
        <a:lstStyle/>
        <a:p>
          <a:r>
            <a:rPr lang="en-GB" dirty="0"/>
            <a:t>S</a:t>
          </a:r>
          <a:r>
            <a:rPr lang="en-NG"/>
            <a:t>trong public / private partnership and involvement </a:t>
          </a:r>
          <a:endParaRPr lang="en-US" dirty="0"/>
        </a:p>
      </dgm:t>
    </dgm:pt>
    <dgm:pt modelId="{65871BA3-DCB3-44DA-ACC5-C2DFC928A422}" type="parTrans" cxnId="{FD6F30D8-B5D2-472D-880B-6E1909D80A3B}">
      <dgm:prSet/>
      <dgm:spPr/>
      <dgm:t>
        <a:bodyPr/>
        <a:lstStyle/>
        <a:p>
          <a:endParaRPr lang="en-US"/>
        </a:p>
      </dgm:t>
    </dgm:pt>
    <dgm:pt modelId="{DA7A5D08-4FF8-4224-9422-3E1E4CEEC594}" type="sibTrans" cxnId="{FD6F30D8-B5D2-472D-880B-6E1909D80A3B}">
      <dgm:prSet/>
      <dgm:spPr/>
      <dgm:t>
        <a:bodyPr/>
        <a:lstStyle/>
        <a:p>
          <a:endParaRPr lang="en-US"/>
        </a:p>
      </dgm:t>
    </dgm:pt>
    <dgm:pt modelId="{5F191A94-6E4B-49B8-B6FC-68930CF6D922}">
      <dgm:prSet/>
      <dgm:spPr/>
      <dgm:t>
        <a:bodyPr/>
        <a:lstStyle/>
        <a:p>
          <a:r>
            <a:rPr lang="en-GB" dirty="0"/>
            <a:t>A</a:t>
          </a:r>
          <a:r>
            <a:rPr lang="en-NG"/>
            <a:t>ll disease conditions resulting in emergencies catered for</a:t>
          </a:r>
          <a:endParaRPr lang="en-US" dirty="0"/>
        </a:p>
      </dgm:t>
    </dgm:pt>
    <dgm:pt modelId="{2B61F2B7-6E24-4A67-B2F5-0FAFB6ED4BE1}" type="parTrans" cxnId="{FCCD9A5D-3E57-4B92-84F8-3C7E0F7C29AB}">
      <dgm:prSet/>
      <dgm:spPr/>
      <dgm:t>
        <a:bodyPr/>
        <a:lstStyle/>
        <a:p>
          <a:endParaRPr lang="en-US"/>
        </a:p>
      </dgm:t>
    </dgm:pt>
    <dgm:pt modelId="{C1CF6D6C-C6E1-45C1-A915-EF2D03431B51}" type="sibTrans" cxnId="{FCCD9A5D-3E57-4B92-84F8-3C7E0F7C29AB}">
      <dgm:prSet/>
      <dgm:spPr/>
      <dgm:t>
        <a:bodyPr/>
        <a:lstStyle/>
        <a:p>
          <a:endParaRPr lang="en-US"/>
        </a:p>
      </dgm:t>
    </dgm:pt>
    <dgm:pt modelId="{595BB8FA-BDEE-4E67-8A28-58B4A770150F}">
      <dgm:prSet/>
      <dgm:spPr/>
      <dgm:t>
        <a:bodyPr/>
        <a:lstStyle/>
        <a:p>
          <a:r>
            <a:rPr lang="en-GB" dirty="0"/>
            <a:t>G</a:t>
          </a:r>
          <a:r>
            <a:rPr lang="en-NG"/>
            <a:t>uaranteed payment to providers</a:t>
          </a:r>
          <a:endParaRPr lang="en-US" dirty="0"/>
        </a:p>
      </dgm:t>
    </dgm:pt>
    <dgm:pt modelId="{96D31F14-F867-4116-B095-2B56A5E97C72}" type="parTrans" cxnId="{18B6404F-2FAF-4A05-ACF5-3F29C0F0AA82}">
      <dgm:prSet/>
      <dgm:spPr/>
      <dgm:t>
        <a:bodyPr/>
        <a:lstStyle/>
        <a:p>
          <a:endParaRPr lang="en-US"/>
        </a:p>
      </dgm:t>
    </dgm:pt>
    <dgm:pt modelId="{9E520820-9317-4D8E-8904-BC18BF366A41}" type="sibTrans" cxnId="{18B6404F-2FAF-4A05-ACF5-3F29C0F0AA82}">
      <dgm:prSet/>
      <dgm:spPr/>
      <dgm:t>
        <a:bodyPr/>
        <a:lstStyle/>
        <a:p>
          <a:endParaRPr lang="en-US"/>
        </a:p>
      </dgm:t>
    </dgm:pt>
    <dgm:pt modelId="{58D10F78-3307-4774-B6D1-1A5348FD7241}">
      <dgm:prSet/>
      <dgm:spPr/>
      <dgm:t>
        <a:bodyPr/>
        <a:lstStyle/>
        <a:p>
          <a:r>
            <a:rPr lang="en-GB" dirty="0"/>
            <a:t>P</a:t>
          </a:r>
          <a:r>
            <a:rPr lang="en-NG"/>
            <a:t>ayments for services provided, no capitation</a:t>
          </a:r>
          <a:endParaRPr lang="en-US" dirty="0"/>
        </a:p>
      </dgm:t>
    </dgm:pt>
    <dgm:pt modelId="{99FDCF42-C919-47B6-812F-BB8745CFEAC1}" type="parTrans" cxnId="{247BD6ED-3742-4E02-9DE1-67771D5F7BD7}">
      <dgm:prSet/>
      <dgm:spPr/>
      <dgm:t>
        <a:bodyPr/>
        <a:lstStyle/>
        <a:p>
          <a:endParaRPr lang="en-US"/>
        </a:p>
      </dgm:t>
    </dgm:pt>
    <dgm:pt modelId="{410FD785-423A-4A9C-AE1F-CA3618601129}" type="sibTrans" cxnId="{247BD6ED-3742-4E02-9DE1-67771D5F7BD7}">
      <dgm:prSet/>
      <dgm:spPr/>
      <dgm:t>
        <a:bodyPr/>
        <a:lstStyle/>
        <a:p>
          <a:endParaRPr lang="en-US"/>
        </a:p>
      </dgm:t>
    </dgm:pt>
    <dgm:pt modelId="{2CAD19F7-4F98-42E5-BFA3-5D00A08CAD3E}">
      <dgm:prSet/>
      <dgm:spPr/>
      <dgm:t>
        <a:bodyPr/>
        <a:lstStyle/>
        <a:p>
          <a:r>
            <a:rPr lang="en-GB" dirty="0"/>
            <a:t>N</a:t>
          </a:r>
          <a:r>
            <a:rPr lang="en-NG"/>
            <a:t>o prepayments required from patients</a:t>
          </a:r>
          <a:endParaRPr lang="en-US" dirty="0"/>
        </a:p>
      </dgm:t>
    </dgm:pt>
    <dgm:pt modelId="{00B62DC7-82D3-4DA1-A9A0-D2FD175D55F8}" type="parTrans" cxnId="{C969B7EA-CDD0-415D-B74E-4E2585849D91}">
      <dgm:prSet/>
      <dgm:spPr/>
      <dgm:t>
        <a:bodyPr/>
        <a:lstStyle/>
        <a:p>
          <a:endParaRPr lang="en-US"/>
        </a:p>
      </dgm:t>
    </dgm:pt>
    <dgm:pt modelId="{B47366A0-E8AB-4940-A4DD-E2AE193BBB8E}" type="sibTrans" cxnId="{C969B7EA-CDD0-415D-B74E-4E2585849D91}">
      <dgm:prSet/>
      <dgm:spPr/>
      <dgm:t>
        <a:bodyPr/>
        <a:lstStyle/>
        <a:p>
          <a:endParaRPr lang="en-US"/>
        </a:p>
      </dgm:t>
    </dgm:pt>
    <dgm:pt modelId="{F587E823-E651-49AD-984F-733B99A23F1C}">
      <dgm:prSet/>
      <dgm:spPr/>
      <dgm:t>
        <a:bodyPr/>
        <a:lstStyle/>
        <a:p>
          <a:r>
            <a:rPr lang="en-NG" dirty="0"/>
            <a:t>Enhanced community and citizen emergency medical services awareness</a:t>
          </a:r>
          <a:endParaRPr lang="en-US" dirty="0"/>
        </a:p>
      </dgm:t>
    </dgm:pt>
    <dgm:pt modelId="{0A6A6482-D3EB-4CAB-9A1F-963F6002A3BC}" type="parTrans" cxnId="{7D0A7165-23EA-4944-BAD5-445C045EAC5E}">
      <dgm:prSet/>
      <dgm:spPr/>
      <dgm:t>
        <a:bodyPr/>
        <a:lstStyle/>
        <a:p>
          <a:endParaRPr lang="en-US"/>
        </a:p>
      </dgm:t>
    </dgm:pt>
    <dgm:pt modelId="{7F4E358D-66E9-4696-B256-BAC825C3E085}" type="sibTrans" cxnId="{7D0A7165-23EA-4944-BAD5-445C045EAC5E}">
      <dgm:prSet/>
      <dgm:spPr/>
      <dgm:t>
        <a:bodyPr/>
        <a:lstStyle/>
        <a:p>
          <a:endParaRPr lang="en-US"/>
        </a:p>
      </dgm:t>
    </dgm:pt>
    <dgm:pt modelId="{0F8B04A5-08AD-4DE9-AAAD-54CC9C6B5A34}">
      <dgm:prSet/>
      <dgm:spPr/>
      <dgm:t>
        <a:bodyPr/>
        <a:lstStyle/>
        <a:p>
          <a:r>
            <a:rPr lang="en-GB" dirty="0"/>
            <a:t>Ensure States 36 + 1 States set up own vision of SEMSAS</a:t>
          </a:r>
          <a:endParaRPr lang="en-US" dirty="0"/>
        </a:p>
      </dgm:t>
    </dgm:pt>
    <dgm:pt modelId="{8FC8CC3A-6E49-4FEC-93E2-9EAD5618334C}" type="parTrans" cxnId="{18DAAA6F-71CD-42D5-B6F4-D1E7CC6D02F4}">
      <dgm:prSet/>
      <dgm:spPr/>
      <dgm:t>
        <a:bodyPr/>
        <a:lstStyle/>
        <a:p>
          <a:endParaRPr lang="en-US"/>
        </a:p>
      </dgm:t>
    </dgm:pt>
    <dgm:pt modelId="{2BC8DBB0-4F03-4A05-A484-08F477B603F1}" type="sibTrans" cxnId="{18DAAA6F-71CD-42D5-B6F4-D1E7CC6D02F4}">
      <dgm:prSet/>
      <dgm:spPr/>
      <dgm:t>
        <a:bodyPr/>
        <a:lstStyle/>
        <a:p>
          <a:endParaRPr lang="en-US"/>
        </a:p>
      </dgm:t>
    </dgm:pt>
    <dgm:pt modelId="{E379340C-561E-42D5-A871-2167024F2DDA}" type="pres">
      <dgm:prSet presAssocID="{0566664D-55C8-4192-AADE-1039561F23DC}" presName="diagram" presStyleCnt="0">
        <dgm:presLayoutVars>
          <dgm:dir/>
          <dgm:resizeHandles val="exact"/>
        </dgm:presLayoutVars>
      </dgm:prSet>
      <dgm:spPr/>
    </dgm:pt>
    <dgm:pt modelId="{A50B0816-D99C-4630-84C1-7F58A9DE84F5}" type="pres">
      <dgm:prSet presAssocID="{4C547367-95EA-4725-A43E-4FA48DF8F73F}" presName="node" presStyleLbl="node1" presStyleIdx="0" presStyleCnt="12">
        <dgm:presLayoutVars>
          <dgm:bulletEnabled val="1"/>
        </dgm:presLayoutVars>
      </dgm:prSet>
      <dgm:spPr/>
    </dgm:pt>
    <dgm:pt modelId="{BF022F17-E2DD-42B9-8F15-D23FCA4C5339}" type="pres">
      <dgm:prSet presAssocID="{9FDDC6C5-A76B-4CFF-BC2F-C8B714C2C5BC}" presName="sibTrans" presStyleCnt="0"/>
      <dgm:spPr/>
    </dgm:pt>
    <dgm:pt modelId="{44CFD168-1F15-43D3-A883-2A74F03F3DB2}" type="pres">
      <dgm:prSet presAssocID="{7AE09346-605A-4432-A5AF-79BAAF448EC4}" presName="node" presStyleLbl="node1" presStyleIdx="1" presStyleCnt="12">
        <dgm:presLayoutVars>
          <dgm:bulletEnabled val="1"/>
        </dgm:presLayoutVars>
      </dgm:prSet>
      <dgm:spPr/>
    </dgm:pt>
    <dgm:pt modelId="{FA2B1CC1-4BC5-4341-A0E4-FA379BE63685}" type="pres">
      <dgm:prSet presAssocID="{DBEB5F9B-395A-44D3-9126-E4DDC98848CB}" presName="sibTrans" presStyleCnt="0"/>
      <dgm:spPr/>
    </dgm:pt>
    <dgm:pt modelId="{9A480FF0-3298-4600-8E84-111247E102A8}" type="pres">
      <dgm:prSet presAssocID="{3E92040A-D941-4445-A176-25EA761B67DD}" presName="node" presStyleLbl="node1" presStyleIdx="2" presStyleCnt="12">
        <dgm:presLayoutVars>
          <dgm:bulletEnabled val="1"/>
        </dgm:presLayoutVars>
      </dgm:prSet>
      <dgm:spPr/>
    </dgm:pt>
    <dgm:pt modelId="{53AB6590-9D2B-43AF-877C-5B6C3FC70CC6}" type="pres">
      <dgm:prSet presAssocID="{99A7FB01-7AC3-4641-97BD-5614277B3902}" presName="sibTrans" presStyleCnt="0"/>
      <dgm:spPr/>
    </dgm:pt>
    <dgm:pt modelId="{5D54F004-FC83-48B5-8A23-E1FB89154E7D}" type="pres">
      <dgm:prSet presAssocID="{5A03106B-E128-41CB-BF0F-698BC54F4E97}" presName="node" presStyleLbl="node1" presStyleIdx="3" presStyleCnt="12">
        <dgm:presLayoutVars>
          <dgm:bulletEnabled val="1"/>
        </dgm:presLayoutVars>
      </dgm:prSet>
      <dgm:spPr/>
    </dgm:pt>
    <dgm:pt modelId="{1F2A75C9-2710-463C-9467-1E3FCBF4E8C8}" type="pres">
      <dgm:prSet presAssocID="{016AD49D-0592-4794-8602-B04F107C3688}" presName="sibTrans" presStyleCnt="0"/>
      <dgm:spPr/>
    </dgm:pt>
    <dgm:pt modelId="{24029C7B-2FCF-4026-9217-E5DFDA4A7636}" type="pres">
      <dgm:prSet presAssocID="{51B0A2BB-616E-4A49-B1B7-471927348774}" presName="node" presStyleLbl="node1" presStyleIdx="4" presStyleCnt="12">
        <dgm:presLayoutVars>
          <dgm:bulletEnabled val="1"/>
        </dgm:presLayoutVars>
      </dgm:prSet>
      <dgm:spPr/>
    </dgm:pt>
    <dgm:pt modelId="{F6742F32-2095-4F67-B029-3CBA7FE298D2}" type="pres">
      <dgm:prSet presAssocID="{42E4D8EA-A469-4A5D-9591-44DB644C4E58}" presName="sibTrans" presStyleCnt="0"/>
      <dgm:spPr/>
    </dgm:pt>
    <dgm:pt modelId="{6F94045A-FBD2-4663-BAC0-FA64BE7A05DA}" type="pres">
      <dgm:prSet presAssocID="{0D344866-26DA-4E4B-8AF7-215AE99B81AD}" presName="node" presStyleLbl="node1" presStyleIdx="5" presStyleCnt="12">
        <dgm:presLayoutVars>
          <dgm:bulletEnabled val="1"/>
        </dgm:presLayoutVars>
      </dgm:prSet>
      <dgm:spPr/>
    </dgm:pt>
    <dgm:pt modelId="{BFABED68-1C9F-44DD-AAF7-D7BE88161135}" type="pres">
      <dgm:prSet presAssocID="{DA7A5D08-4FF8-4224-9422-3E1E4CEEC594}" presName="sibTrans" presStyleCnt="0"/>
      <dgm:spPr/>
    </dgm:pt>
    <dgm:pt modelId="{DA2F167A-08D8-4FF8-B4BD-A45BBB0BA9F9}" type="pres">
      <dgm:prSet presAssocID="{5F191A94-6E4B-49B8-B6FC-68930CF6D922}" presName="node" presStyleLbl="node1" presStyleIdx="6" presStyleCnt="12">
        <dgm:presLayoutVars>
          <dgm:bulletEnabled val="1"/>
        </dgm:presLayoutVars>
      </dgm:prSet>
      <dgm:spPr/>
    </dgm:pt>
    <dgm:pt modelId="{410B507F-34A2-472E-88DE-AF709072BD96}" type="pres">
      <dgm:prSet presAssocID="{C1CF6D6C-C6E1-45C1-A915-EF2D03431B51}" presName="sibTrans" presStyleCnt="0"/>
      <dgm:spPr/>
    </dgm:pt>
    <dgm:pt modelId="{6ACFE8E6-317E-4D7B-B7ED-4C6582104B76}" type="pres">
      <dgm:prSet presAssocID="{595BB8FA-BDEE-4E67-8A28-58B4A770150F}" presName="node" presStyleLbl="node1" presStyleIdx="7" presStyleCnt="12">
        <dgm:presLayoutVars>
          <dgm:bulletEnabled val="1"/>
        </dgm:presLayoutVars>
      </dgm:prSet>
      <dgm:spPr/>
    </dgm:pt>
    <dgm:pt modelId="{9BBF0AF7-D622-498A-BCBC-C1CDF669BC91}" type="pres">
      <dgm:prSet presAssocID="{9E520820-9317-4D8E-8904-BC18BF366A41}" presName="sibTrans" presStyleCnt="0"/>
      <dgm:spPr/>
    </dgm:pt>
    <dgm:pt modelId="{77C3A313-29F5-4769-9D4D-1BFF854D7FEE}" type="pres">
      <dgm:prSet presAssocID="{58D10F78-3307-4774-B6D1-1A5348FD7241}" presName="node" presStyleLbl="node1" presStyleIdx="8" presStyleCnt="12">
        <dgm:presLayoutVars>
          <dgm:bulletEnabled val="1"/>
        </dgm:presLayoutVars>
      </dgm:prSet>
      <dgm:spPr/>
    </dgm:pt>
    <dgm:pt modelId="{3800941B-36AE-406D-A53D-A9F085403647}" type="pres">
      <dgm:prSet presAssocID="{410FD785-423A-4A9C-AE1F-CA3618601129}" presName="sibTrans" presStyleCnt="0"/>
      <dgm:spPr/>
    </dgm:pt>
    <dgm:pt modelId="{39338201-E1A3-4E06-BDDB-B59256F5B01A}" type="pres">
      <dgm:prSet presAssocID="{2CAD19F7-4F98-42E5-BFA3-5D00A08CAD3E}" presName="node" presStyleLbl="node1" presStyleIdx="9" presStyleCnt="12">
        <dgm:presLayoutVars>
          <dgm:bulletEnabled val="1"/>
        </dgm:presLayoutVars>
      </dgm:prSet>
      <dgm:spPr/>
    </dgm:pt>
    <dgm:pt modelId="{09306E06-5776-4ED4-A27F-930666216143}" type="pres">
      <dgm:prSet presAssocID="{B47366A0-E8AB-4940-A4DD-E2AE193BBB8E}" presName="sibTrans" presStyleCnt="0"/>
      <dgm:spPr/>
    </dgm:pt>
    <dgm:pt modelId="{E2CDB292-E672-44B6-85F4-4D7C620D076F}" type="pres">
      <dgm:prSet presAssocID="{F587E823-E651-49AD-984F-733B99A23F1C}" presName="node" presStyleLbl="node1" presStyleIdx="10" presStyleCnt="12">
        <dgm:presLayoutVars>
          <dgm:bulletEnabled val="1"/>
        </dgm:presLayoutVars>
      </dgm:prSet>
      <dgm:spPr/>
    </dgm:pt>
    <dgm:pt modelId="{24527D24-1326-4718-8792-74F7957F0105}" type="pres">
      <dgm:prSet presAssocID="{7F4E358D-66E9-4696-B256-BAC825C3E085}" presName="sibTrans" presStyleCnt="0"/>
      <dgm:spPr/>
    </dgm:pt>
    <dgm:pt modelId="{5B78A5F3-4892-4DAD-8741-45F92B539CFB}" type="pres">
      <dgm:prSet presAssocID="{0F8B04A5-08AD-4DE9-AAAD-54CC9C6B5A34}" presName="node" presStyleLbl="node1" presStyleIdx="11" presStyleCnt="12">
        <dgm:presLayoutVars>
          <dgm:bulletEnabled val="1"/>
        </dgm:presLayoutVars>
      </dgm:prSet>
      <dgm:spPr/>
    </dgm:pt>
  </dgm:ptLst>
  <dgm:cxnLst>
    <dgm:cxn modelId="{ABC8CA06-408F-4AC8-8ED7-FF6E2A4AEB12}" srcId="{0566664D-55C8-4192-AADE-1039561F23DC}" destId="{3E92040A-D941-4445-A176-25EA761B67DD}" srcOrd="2" destOrd="0" parTransId="{C99A56FD-E68E-4568-AEEB-CFF3FE80ACB7}" sibTransId="{99A7FB01-7AC3-4641-97BD-5614277B3902}"/>
    <dgm:cxn modelId="{48132109-9702-405B-8252-885977FC2F91}" srcId="{0566664D-55C8-4192-AADE-1039561F23DC}" destId="{7AE09346-605A-4432-A5AF-79BAAF448EC4}" srcOrd="1" destOrd="0" parTransId="{5ADBF50A-66A2-45BD-B291-B42016F65FD2}" sibTransId="{DBEB5F9B-395A-44D3-9126-E4DDC98848CB}"/>
    <dgm:cxn modelId="{68919B1F-77A4-4441-B256-9520FE8E23BE}" type="presOf" srcId="{7AE09346-605A-4432-A5AF-79BAAF448EC4}" destId="{44CFD168-1F15-43D3-A883-2A74F03F3DB2}" srcOrd="0" destOrd="0" presId="urn:microsoft.com/office/officeart/2005/8/layout/default"/>
    <dgm:cxn modelId="{DC1D6E2C-6A35-4E56-880D-43B434D0A16C}" type="presOf" srcId="{F587E823-E651-49AD-984F-733B99A23F1C}" destId="{E2CDB292-E672-44B6-85F4-4D7C620D076F}" srcOrd="0" destOrd="0" presId="urn:microsoft.com/office/officeart/2005/8/layout/default"/>
    <dgm:cxn modelId="{3A2B5E36-619D-4DA0-A20F-1C6BBCB3E0FD}" type="presOf" srcId="{0F8B04A5-08AD-4DE9-AAAD-54CC9C6B5A34}" destId="{5B78A5F3-4892-4DAD-8741-45F92B539CFB}" srcOrd="0" destOrd="0" presId="urn:microsoft.com/office/officeart/2005/8/layout/default"/>
    <dgm:cxn modelId="{C6282F39-5EF7-4F72-951B-D40601745F3E}" type="presOf" srcId="{0566664D-55C8-4192-AADE-1039561F23DC}" destId="{E379340C-561E-42D5-A871-2167024F2DDA}" srcOrd="0" destOrd="0" presId="urn:microsoft.com/office/officeart/2005/8/layout/default"/>
    <dgm:cxn modelId="{18B6404F-2FAF-4A05-ACF5-3F29C0F0AA82}" srcId="{0566664D-55C8-4192-AADE-1039561F23DC}" destId="{595BB8FA-BDEE-4E67-8A28-58B4A770150F}" srcOrd="7" destOrd="0" parTransId="{96D31F14-F867-4116-B095-2B56A5E97C72}" sibTransId="{9E520820-9317-4D8E-8904-BC18BF366A41}"/>
    <dgm:cxn modelId="{47954855-D9FD-46C7-9076-C26E1C1A625A}" type="presOf" srcId="{0D344866-26DA-4E4B-8AF7-215AE99B81AD}" destId="{6F94045A-FBD2-4663-BAC0-FA64BE7A05DA}" srcOrd="0" destOrd="0" presId="urn:microsoft.com/office/officeart/2005/8/layout/default"/>
    <dgm:cxn modelId="{9F30D655-160E-474A-B830-A407B7207441}" type="presOf" srcId="{58D10F78-3307-4774-B6D1-1A5348FD7241}" destId="{77C3A313-29F5-4769-9D4D-1BFF854D7FEE}" srcOrd="0" destOrd="0" presId="urn:microsoft.com/office/officeart/2005/8/layout/default"/>
    <dgm:cxn modelId="{FCCD9A5D-3E57-4B92-84F8-3C7E0F7C29AB}" srcId="{0566664D-55C8-4192-AADE-1039561F23DC}" destId="{5F191A94-6E4B-49B8-B6FC-68930CF6D922}" srcOrd="6" destOrd="0" parTransId="{2B61F2B7-6E24-4A67-B2F5-0FAFB6ED4BE1}" sibTransId="{C1CF6D6C-C6E1-45C1-A915-EF2D03431B51}"/>
    <dgm:cxn modelId="{527F6A5F-38F9-4B6D-B153-044DA26B205A}" type="presOf" srcId="{5F191A94-6E4B-49B8-B6FC-68930CF6D922}" destId="{DA2F167A-08D8-4FF8-B4BD-A45BBB0BA9F9}" srcOrd="0" destOrd="0" presId="urn:microsoft.com/office/officeart/2005/8/layout/default"/>
    <dgm:cxn modelId="{6F126860-DAF5-4799-ADCE-A0A62525BE55}" type="presOf" srcId="{51B0A2BB-616E-4A49-B1B7-471927348774}" destId="{24029C7B-2FCF-4026-9217-E5DFDA4A7636}" srcOrd="0" destOrd="0" presId="urn:microsoft.com/office/officeart/2005/8/layout/default"/>
    <dgm:cxn modelId="{7D0A7165-23EA-4944-BAD5-445C045EAC5E}" srcId="{0566664D-55C8-4192-AADE-1039561F23DC}" destId="{F587E823-E651-49AD-984F-733B99A23F1C}" srcOrd="10" destOrd="0" parTransId="{0A6A6482-D3EB-4CAB-9A1F-963F6002A3BC}" sibTransId="{7F4E358D-66E9-4696-B256-BAC825C3E085}"/>
    <dgm:cxn modelId="{18DAAA6F-71CD-42D5-B6F4-D1E7CC6D02F4}" srcId="{0566664D-55C8-4192-AADE-1039561F23DC}" destId="{0F8B04A5-08AD-4DE9-AAAD-54CC9C6B5A34}" srcOrd="11" destOrd="0" parTransId="{8FC8CC3A-6E49-4FEC-93E2-9EAD5618334C}" sibTransId="{2BC8DBB0-4F03-4A05-A484-08F477B603F1}"/>
    <dgm:cxn modelId="{4520DC72-E81D-4587-9B76-09CF0117E380}" type="presOf" srcId="{5A03106B-E128-41CB-BF0F-698BC54F4E97}" destId="{5D54F004-FC83-48B5-8A23-E1FB89154E7D}" srcOrd="0" destOrd="0" presId="urn:microsoft.com/office/officeart/2005/8/layout/default"/>
    <dgm:cxn modelId="{11064081-D225-4994-8E53-F95B846AB87A}" srcId="{0566664D-55C8-4192-AADE-1039561F23DC}" destId="{5A03106B-E128-41CB-BF0F-698BC54F4E97}" srcOrd="3" destOrd="0" parTransId="{0A663B19-C207-4614-B7E9-6831D8A59F64}" sibTransId="{016AD49D-0592-4794-8602-B04F107C3688}"/>
    <dgm:cxn modelId="{D0CB2A87-6F23-42F6-8E39-B7CA8D700D48}" type="presOf" srcId="{3E92040A-D941-4445-A176-25EA761B67DD}" destId="{9A480FF0-3298-4600-8E84-111247E102A8}" srcOrd="0" destOrd="0" presId="urn:microsoft.com/office/officeart/2005/8/layout/default"/>
    <dgm:cxn modelId="{DD9F2F90-338B-4D5B-A7C0-12CA669B0CD3}" srcId="{0566664D-55C8-4192-AADE-1039561F23DC}" destId="{4C547367-95EA-4725-A43E-4FA48DF8F73F}" srcOrd="0" destOrd="0" parTransId="{478DAFE6-5449-45FE-825A-B304453C9E0D}" sibTransId="{9FDDC6C5-A76B-4CFF-BC2F-C8B714C2C5BC}"/>
    <dgm:cxn modelId="{B9A0F596-2AF3-4ED6-A8E8-315F2C58F8E8}" type="presOf" srcId="{595BB8FA-BDEE-4E67-8A28-58B4A770150F}" destId="{6ACFE8E6-317E-4D7B-B7ED-4C6582104B76}" srcOrd="0" destOrd="0" presId="urn:microsoft.com/office/officeart/2005/8/layout/default"/>
    <dgm:cxn modelId="{A8285198-7692-463C-A8C4-8360B0406416}" type="presOf" srcId="{2CAD19F7-4F98-42E5-BFA3-5D00A08CAD3E}" destId="{39338201-E1A3-4E06-BDDB-B59256F5B01A}" srcOrd="0" destOrd="0" presId="urn:microsoft.com/office/officeart/2005/8/layout/default"/>
    <dgm:cxn modelId="{1DCF79B3-289D-4F63-B4D7-8FDC2B6BD868}" srcId="{0566664D-55C8-4192-AADE-1039561F23DC}" destId="{51B0A2BB-616E-4A49-B1B7-471927348774}" srcOrd="4" destOrd="0" parTransId="{4CC38E4F-DEF8-49C7-9E9A-97997DD231B0}" sibTransId="{42E4D8EA-A469-4A5D-9591-44DB644C4E58}"/>
    <dgm:cxn modelId="{7F4338C9-308E-40CC-A1F5-A54C04107956}" type="presOf" srcId="{4C547367-95EA-4725-A43E-4FA48DF8F73F}" destId="{A50B0816-D99C-4630-84C1-7F58A9DE84F5}" srcOrd="0" destOrd="0" presId="urn:microsoft.com/office/officeart/2005/8/layout/default"/>
    <dgm:cxn modelId="{FD6F30D8-B5D2-472D-880B-6E1909D80A3B}" srcId="{0566664D-55C8-4192-AADE-1039561F23DC}" destId="{0D344866-26DA-4E4B-8AF7-215AE99B81AD}" srcOrd="5" destOrd="0" parTransId="{65871BA3-DCB3-44DA-ACC5-C2DFC928A422}" sibTransId="{DA7A5D08-4FF8-4224-9422-3E1E4CEEC594}"/>
    <dgm:cxn modelId="{C969B7EA-CDD0-415D-B74E-4E2585849D91}" srcId="{0566664D-55C8-4192-AADE-1039561F23DC}" destId="{2CAD19F7-4F98-42E5-BFA3-5D00A08CAD3E}" srcOrd="9" destOrd="0" parTransId="{00B62DC7-82D3-4DA1-A9A0-D2FD175D55F8}" sibTransId="{B47366A0-E8AB-4940-A4DD-E2AE193BBB8E}"/>
    <dgm:cxn modelId="{247BD6ED-3742-4E02-9DE1-67771D5F7BD7}" srcId="{0566664D-55C8-4192-AADE-1039561F23DC}" destId="{58D10F78-3307-4774-B6D1-1A5348FD7241}" srcOrd="8" destOrd="0" parTransId="{99FDCF42-C919-47B6-812F-BB8745CFEAC1}" sibTransId="{410FD785-423A-4A9C-AE1F-CA3618601129}"/>
    <dgm:cxn modelId="{188E0BB6-A1D7-45D0-9A5B-84F20FF8784D}" type="presParOf" srcId="{E379340C-561E-42D5-A871-2167024F2DDA}" destId="{A50B0816-D99C-4630-84C1-7F58A9DE84F5}" srcOrd="0" destOrd="0" presId="urn:microsoft.com/office/officeart/2005/8/layout/default"/>
    <dgm:cxn modelId="{CB9A9B4A-DF13-4892-952A-59FD81F10932}" type="presParOf" srcId="{E379340C-561E-42D5-A871-2167024F2DDA}" destId="{BF022F17-E2DD-42B9-8F15-D23FCA4C5339}" srcOrd="1" destOrd="0" presId="urn:microsoft.com/office/officeart/2005/8/layout/default"/>
    <dgm:cxn modelId="{284DA520-7EF0-4B2F-90EA-AEF9311F207A}" type="presParOf" srcId="{E379340C-561E-42D5-A871-2167024F2DDA}" destId="{44CFD168-1F15-43D3-A883-2A74F03F3DB2}" srcOrd="2" destOrd="0" presId="urn:microsoft.com/office/officeart/2005/8/layout/default"/>
    <dgm:cxn modelId="{31D44625-B983-4519-A4E4-F3D8650D5412}" type="presParOf" srcId="{E379340C-561E-42D5-A871-2167024F2DDA}" destId="{FA2B1CC1-4BC5-4341-A0E4-FA379BE63685}" srcOrd="3" destOrd="0" presId="urn:microsoft.com/office/officeart/2005/8/layout/default"/>
    <dgm:cxn modelId="{2F91E14D-9CD6-49E6-8F8E-F7E466BE3861}" type="presParOf" srcId="{E379340C-561E-42D5-A871-2167024F2DDA}" destId="{9A480FF0-3298-4600-8E84-111247E102A8}" srcOrd="4" destOrd="0" presId="urn:microsoft.com/office/officeart/2005/8/layout/default"/>
    <dgm:cxn modelId="{58D9EC37-3201-4247-8B6D-D0485CFA97C7}" type="presParOf" srcId="{E379340C-561E-42D5-A871-2167024F2DDA}" destId="{53AB6590-9D2B-43AF-877C-5B6C3FC70CC6}" srcOrd="5" destOrd="0" presId="urn:microsoft.com/office/officeart/2005/8/layout/default"/>
    <dgm:cxn modelId="{29416FDA-E866-464E-A6C4-D81F0E82354B}" type="presParOf" srcId="{E379340C-561E-42D5-A871-2167024F2DDA}" destId="{5D54F004-FC83-48B5-8A23-E1FB89154E7D}" srcOrd="6" destOrd="0" presId="urn:microsoft.com/office/officeart/2005/8/layout/default"/>
    <dgm:cxn modelId="{CDFCDD6D-249C-42CC-B61B-1E927E314CAB}" type="presParOf" srcId="{E379340C-561E-42D5-A871-2167024F2DDA}" destId="{1F2A75C9-2710-463C-9467-1E3FCBF4E8C8}" srcOrd="7" destOrd="0" presId="urn:microsoft.com/office/officeart/2005/8/layout/default"/>
    <dgm:cxn modelId="{7DE9BB54-57C0-49D1-A093-CC66B804228F}" type="presParOf" srcId="{E379340C-561E-42D5-A871-2167024F2DDA}" destId="{24029C7B-2FCF-4026-9217-E5DFDA4A7636}" srcOrd="8" destOrd="0" presId="urn:microsoft.com/office/officeart/2005/8/layout/default"/>
    <dgm:cxn modelId="{6E727BDD-3DDA-46FD-B48A-51D3355BC695}" type="presParOf" srcId="{E379340C-561E-42D5-A871-2167024F2DDA}" destId="{F6742F32-2095-4F67-B029-3CBA7FE298D2}" srcOrd="9" destOrd="0" presId="urn:microsoft.com/office/officeart/2005/8/layout/default"/>
    <dgm:cxn modelId="{0F449F65-C86B-43CE-818A-CB703DB578EC}" type="presParOf" srcId="{E379340C-561E-42D5-A871-2167024F2DDA}" destId="{6F94045A-FBD2-4663-BAC0-FA64BE7A05DA}" srcOrd="10" destOrd="0" presId="urn:microsoft.com/office/officeart/2005/8/layout/default"/>
    <dgm:cxn modelId="{1B05229F-0E40-4F91-B0C7-4B5AA53A88BD}" type="presParOf" srcId="{E379340C-561E-42D5-A871-2167024F2DDA}" destId="{BFABED68-1C9F-44DD-AAF7-D7BE88161135}" srcOrd="11" destOrd="0" presId="urn:microsoft.com/office/officeart/2005/8/layout/default"/>
    <dgm:cxn modelId="{7F0AB5A6-02B5-4FF9-BEC6-EA43E2EAC6E3}" type="presParOf" srcId="{E379340C-561E-42D5-A871-2167024F2DDA}" destId="{DA2F167A-08D8-4FF8-B4BD-A45BBB0BA9F9}" srcOrd="12" destOrd="0" presId="urn:microsoft.com/office/officeart/2005/8/layout/default"/>
    <dgm:cxn modelId="{6649E81C-4F15-4BDF-8607-CB315DDE181D}" type="presParOf" srcId="{E379340C-561E-42D5-A871-2167024F2DDA}" destId="{410B507F-34A2-472E-88DE-AF709072BD96}" srcOrd="13" destOrd="0" presId="urn:microsoft.com/office/officeart/2005/8/layout/default"/>
    <dgm:cxn modelId="{EEEAE0F7-B925-4DB0-AF51-026783B08A0C}" type="presParOf" srcId="{E379340C-561E-42D5-A871-2167024F2DDA}" destId="{6ACFE8E6-317E-4D7B-B7ED-4C6582104B76}" srcOrd="14" destOrd="0" presId="urn:microsoft.com/office/officeart/2005/8/layout/default"/>
    <dgm:cxn modelId="{9FDD54B8-BB98-4FCA-8B24-E67858C288FC}" type="presParOf" srcId="{E379340C-561E-42D5-A871-2167024F2DDA}" destId="{9BBF0AF7-D622-498A-BCBC-C1CDF669BC91}" srcOrd="15" destOrd="0" presId="urn:microsoft.com/office/officeart/2005/8/layout/default"/>
    <dgm:cxn modelId="{290AB04E-9581-4049-9EF1-9D297562E4D6}" type="presParOf" srcId="{E379340C-561E-42D5-A871-2167024F2DDA}" destId="{77C3A313-29F5-4769-9D4D-1BFF854D7FEE}" srcOrd="16" destOrd="0" presId="urn:microsoft.com/office/officeart/2005/8/layout/default"/>
    <dgm:cxn modelId="{AA53211B-7C1B-4AEA-83DF-757970B70D6B}" type="presParOf" srcId="{E379340C-561E-42D5-A871-2167024F2DDA}" destId="{3800941B-36AE-406D-A53D-A9F085403647}" srcOrd="17" destOrd="0" presId="urn:microsoft.com/office/officeart/2005/8/layout/default"/>
    <dgm:cxn modelId="{101E9704-6D42-4EDF-8770-CFB3178F3240}" type="presParOf" srcId="{E379340C-561E-42D5-A871-2167024F2DDA}" destId="{39338201-E1A3-4E06-BDDB-B59256F5B01A}" srcOrd="18" destOrd="0" presId="urn:microsoft.com/office/officeart/2005/8/layout/default"/>
    <dgm:cxn modelId="{53E1D325-0D3E-4DC9-AA58-B9C5188CD0C1}" type="presParOf" srcId="{E379340C-561E-42D5-A871-2167024F2DDA}" destId="{09306E06-5776-4ED4-A27F-930666216143}" srcOrd="19" destOrd="0" presId="urn:microsoft.com/office/officeart/2005/8/layout/default"/>
    <dgm:cxn modelId="{3738DA6B-C5C4-41E9-9EFE-D512F348F3FD}" type="presParOf" srcId="{E379340C-561E-42D5-A871-2167024F2DDA}" destId="{E2CDB292-E672-44B6-85F4-4D7C620D076F}" srcOrd="20" destOrd="0" presId="urn:microsoft.com/office/officeart/2005/8/layout/default"/>
    <dgm:cxn modelId="{9F2F32B3-6989-4BA2-BC63-82FBA96F8D95}" type="presParOf" srcId="{E379340C-561E-42D5-A871-2167024F2DDA}" destId="{24527D24-1326-4718-8792-74F7957F0105}" srcOrd="21" destOrd="0" presId="urn:microsoft.com/office/officeart/2005/8/layout/default"/>
    <dgm:cxn modelId="{9BACB293-A5F2-4BE9-9829-660601FF24CF}" type="presParOf" srcId="{E379340C-561E-42D5-A871-2167024F2DDA}" destId="{5B78A5F3-4892-4DAD-8741-45F92B539CFB}"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1B1E5-142B-47C4-B4CF-108A5BA1A2AA}">
      <dsp:nvSpPr>
        <dsp:cNvPr id="0" name=""/>
        <dsp:cNvSpPr/>
      </dsp:nvSpPr>
      <dsp:spPr>
        <a:xfrm>
          <a:off x="0" y="323108"/>
          <a:ext cx="10515600" cy="932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Elements</a:t>
          </a:r>
          <a:endParaRPr lang="en-US" sz="1600" kern="1200" dirty="0"/>
        </a:p>
        <a:p>
          <a:pPr marL="171450" lvl="1" indent="-171450" algn="l" defTabSz="711200">
            <a:lnSpc>
              <a:spcPct val="90000"/>
            </a:lnSpc>
            <a:spcBef>
              <a:spcPct val="0"/>
            </a:spcBef>
            <a:spcAft>
              <a:spcPct val="15000"/>
            </a:spcAft>
            <a:buChar char="•"/>
          </a:pPr>
          <a:r>
            <a:rPr lang="en-GB" sz="1600" kern="1200" dirty="0"/>
            <a:t>Levels (EMS largely missing)</a:t>
          </a:r>
          <a:endParaRPr lang="en-US" sz="1600" kern="1200" dirty="0"/>
        </a:p>
      </dsp:txBody>
      <dsp:txXfrm>
        <a:off x="0" y="323108"/>
        <a:ext cx="10515600" cy="932400"/>
      </dsp:txXfrm>
    </dsp:sp>
    <dsp:sp modelId="{309B9F8F-891B-4643-A9AD-7A745C828367}">
      <dsp:nvSpPr>
        <dsp:cNvPr id="0" name=""/>
        <dsp:cNvSpPr/>
      </dsp:nvSpPr>
      <dsp:spPr>
        <a:xfrm>
          <a:off x="525780" y="86948"/>
          <a:ext cx="7360920" cy="472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GB" sz="1600" kern="1200" dirty="0"/>
            <a:t>Provided an opportunity to revamp health care delivery in Nigeria</a:t>
          </a:r>
          <a:endParaRPr lang="en-US" sz="1600" kern="1200" dirty="0"/>
        </a:p>
      </dsp:txBody>
      <dsp:txXfrm>
        <a:off x="548837" y="110005"/>
        <a:ext cx="7314806" cy="426206"/>
      </dsp:txXfrm>
    </dsp:sp>
    <dsp:sp modelId="{0F1B8CEF-91F9-4555-BBB7-60A63A100F01}">
      <dsp:nvSpPr>
        <dsp:cNvPr id="0" name=""/>
        <dsp:cNvSpPr/>
      </dsp:nvSpPr>
      <dsp:spPr>
        <a:xfrm>
          <a:off x="0" y="1578068"/>
          <a:ext cx="10515600" cy="680400"/>
        </a:xfrm>
        <a:prstGeom prst="rect">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en-NG" sz="1600" kern="1200"/>
            <a:t>National Emergency M</a:t>
          </a:r>
          <a:r>
            <a:rPr lang="en-GB" sz="1600" kern="1200" dirty="0"/>
            <a:t>e</a:t>
          </a:r>
          <a:r>
            <a:rPr lang="en-NG" sz="1600" kern="1200"/>
            <a:t>dical Services and Ambulance System (NEMSAS) </a:t>
          </a:r>
          <a:endParaRPr lang="en-US" sz="1600" kern="1200" dirty="0"/>
        </a:p>
      </dsp:txBody>
      <dsp:txXfrm>
        <a:off x="0" y="1578068"/>
        <a:ext cx="10515600" cy="680400"/>
      </dsp:txXfrm>
    </dsp:sp>
    <dsp:sp modelId="{8A8AC6B9-8C92-41FF-9C3E-972A45B8092E}">
      <dsp:nvSpPr>
        <dsp:cNvPr id="0" name=""/>
        <dsp:cNvSpPr/>
      </dsp:nvSpPr>
      <dsp:spPr>
        <a:xfrm>
          <a:off x="525780" y="1341908"/>
          <a:ext cx="7360920" cy="47232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GB" sz="1600" kern="1200" dirty="0"/>
            <a:t>P</a:t>
          </a:r>
          <a:r>
            <a:rPr lang="en-NG" sz="1600" kern="1200"/>
            <a:t>rovided an opportunity to reorganise emergency medical services </a:t>
          </a:r>
          <a:endParaRPr lang="en-US" sz="1600" kern="1200" dirty="0"/>
        </a:p>
      </dsp:txBody>
      <dsp:txXfrm>
        <a:off x="548837" y="1364965"/>
        <a:ext cx="7314806" cy="426206"/>
      </dsp:txXfrm>
    </dsp:sp>
    <dsp:sp modelId="{17591C92-9EB1-40CC-94F6-1A0621346FBF}">
      <dsp:nvSpPr>
        <dsp:cNvPr id="0" name=""/>
        <dsp:cNvSpPr/>
      </dsp:nvSpPr>
      <dsp:spPr>
        <a:xfrm>
          <a:off x="0" y="2581028"/>
          <a:ext cx="10515600" cy="680400"/>
        </a:xfrm>
        <a:prstGeom prst="rect">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en-NG" sz="1600" kern="1200"/>
            <a:t>At least 1% of the consolidated revenue fund</a:t>
          </a:r>
          <a:endParaRPr lang="en-US" sz="1600" kern="1200" dirty="0"/>
        </a:p>
      </dsp:txBody>
      <dsp:txXfrm>
        <a:off x="0" y="2581028"/>
        <a:ext cx="10515600" cy="680400"/>
      </dsp:txXfrm>
    </dsp:sp>
    <dsp:sp modelId="{49B7BFCF-E220-4107-B865-D6C6A87C5C67}">
      <dsp:nvSpPr>
        <dsp:cNvPr id="0" name=""/>
        <dsp:cNvSpPr/>
      </dsp:nvSpPr>
      <dsp:spPr>
        <a:xfrm>
          <a:off x="525780" y="2344868"/>
          <a:ext cx="7360920" cy="47232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NG" sz="1600" kern="1200"/>
            <a:t>Provided funding through the BHCPF</a:t>
          </a:r>
          <a:endParaRPr lang="en-US" sz="1600" kern="1200" dirty="0"/>
        </a:p>
      </dsp:txBody>
      <dsp:txXfrm>
        <a:off x="548837" y="2367925"/>
        <a:ext cx="7314806" cy="426206"/>
      </dsp:txXfrm>
    </dsp:sp>
    <dsp:sp modelId="{AECF3BD3-D27C-482F-AD5E-C22097BBFDE7}">
      <dsp:nvSpPr>
        <dsp:cNvPr id="0" name=""/>
        <dsp:cNvSpPr/>
      </dsp:nvSpPr>
      <dsp:spPr>
        <a:xfrm>
          <a:off x="0" y="3583989"/>
          <a:ext cx="10515600" cy="6804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en-NG" sz="1600" kern="1200"/>
            <a:t>5% BHCPF</a:t>
          </a:r>
          <a:endParaRPr lang="en-US" sz="1600" kern="1200" dirty="0"/>
        </a:p>
      </dsp:txBody>
      <dsp:txXfrm>
        <a:off x="0" y="3583989"/>
        <a:ext cx="10515600" cy="680400"/>
      </dsp:txXfrm>
    </dsp:sp>
    <dsp:sp modelId="{92F33A41-62B2-4070-86D4-65700ED7AAA4}">
      <dsp:nvSpPr>
        <dsp:cNvPr id="0" name=""/>
        <dsp:cNvSpPr/>
      </dsp:nvSpPr>
      <dsp:spPr>
        <a:xfrm>
          <a:off x="525780" y="3347829"/>
          <a:ext cx="7360920" cy="47232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NG" sz="1600" kern="1200"/>
            <a:t>Provided funding for EMT</a:t>
          </a:r>
          <a:endParaRPr lang="en-US" sz="1600" kern="1200" dirty="0"/>
        </a:p>
      </dsp:txBody>
      <dsp:txXfrm>
        <a:off x="548837" y="3370886"/>
        <a:ext cx="731480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17738-167A-48CC-A587-879E442F5A1A}">
      <dsp:nvSpPr>
        <dsp:cNvPr id="0" name=""/>
        <dsp:cNvSpPr/>
      </dsp:nvSpPr>
      <dsp:spPr>
        <a:xfrm>
          <a:off x="0" y="32774"/>
          <a:ext cx="6403018"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S</a:t>
          </a:r>
          <a:r>
            <a:rPr lang="en-NG" sz="2700" kern="1200" dirty="0"/>
            <a:t>outh Africa</a:t>
          </a:r>
          <a:endParaRPr lang="en-US" sz="2700" kern="1200" dirty="0"/>
        </a:p>
      </dsp:txBody>
      <dsp:txXfrm>
        <a:off x="31613" y="64387"/>
        <a:ext cx="6339792" cy="584369"/>
      </dsp:txXfrm>
    </dsp:sp>
    <dsp:sp modelId="{CF53B243-9C0C-4CDA-A843-79CFB09E99F8}">
      <dsp:nvSpPr>
        <dsp:cNvPr id="0" name=""/>
        <dsp:cNvSpPr/>
      </dsp:nvSpPr>
      <dsp:spPr>
        <a:xfrm>
          <a:off x="0" y="758129"/>
          <a:ext cx="6403018" cy="6475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NG" sz="2700" kern="1200"/>
            <a:t>Egypt</a:t>
          </a:r>
          <a:endParaRPr lang="en-US" sz="2700" kern="1200"/>
        </a:p>
      </dsp:txBody>
      <dsp:txXfrm>
        <a:off x="31613" y="789742"/>
        <a:ext cx="6339792" cy="584369"/>
      </dsp:txXfrm>
    </dsp:sp>
    <dsp:sp modelId="{DD5AE5B6-F16F-44F7-B8E8-EE973E0C5007}">
      <dsp:nvSpPr>
        <dsp:cNvPr id="0" name=""/>
        <dsp:cNvSpPr/>
      </dsp:nvSpPr>
      <dsp:spPr>
        <a:xfrm>
          <a:off x="0" y="1483484"/>
          <a:ext cx="6403018" cy="6475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NG" sz="2700" kern="1200"/>
            <a:t>Tunisia</a:t>
          </a:r>
          <a:endParaRPr lang="en-US" sz="2700" kern="1200"/>
        </a:p>
      </dsp:txBody>
      <dsp:txXfrm>
        <a:off x="31613" y="1515097"/>
        <a:ext cx="6339792" cy="584369"/>
      </dsp:txXfrm>
    </dsp:sp>
    <dsp:sp modelId="{7559F2E5-CA45-4725-89DE-26E1938944A0}">
      <dsp:nvSpPr>
        <dsp:cNvPr id="0" name=""/>
        <dsp:cNvSpPr/>
      </dsp:nvSpPr>
      <dsp:spPr>
        <a:xfrm>
          <a:off x="0" y="2208839"/>
          <a:ext cx="6403018"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G</a:t>
          </a:r>
          <a:r>
            <a:rPr lang="en-NG" sz="2700" kern="1200"/>
            <a:t>hana </a:t>
          </a:r>
          <a:endParaRPr lang="en-US" sz="2700" kern="1200"/>
        </a:p>
      </dsp:txBody>
      <dsp:txXfrm>
        <a:off x="31613" y="2240452"/>
        <a:ext cx="6339792" cy="584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B0816-D99C-4630-84C1-7F58A9DE84F5}">
      <dsp:nvSpPr>
        <dsp:cNvPr id="0" name=""/>
        <dsp:cNvSpPr/>
      </dsp:nvSpPr>
      <dsp:spPr>
        <a:xfrm>
          <a:off x="786872" y="917"/>
          <a:ext cx="2079500" cy="12477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N</a:t>
          </a:r>
          <a:r>
            <a:rPr lang="en-NG" sz="1600" kern="1200" dirty="0"/>
            <a:t>ational governance and coordination</a:t>
          </a:r>
          <a:endParaRPr lang="en-US" sz="1600" kern="1200" dirty="0"/>
        </a:p>
      </dsp:txBody>
      <dsp:txXfrm>
        <a:off x="786872" y="917"/>
        <a:ext cx="2079500" cy="1247700"/>
      </dsp:txXfrm>
    </dsp:sp>
    <dsp:sp modelId="{44CFD168-1F15-43D3-A883-2A74F03F3DB2}">
      <dsp:nvSpPr>
        <dsp:cNvPr id="0" name=""/>
        <dsp:cNvSpPr/>
      </dsp:nvSpPr>
      <dsp:spPr>
        <a:xfrm>
          <a:off x="3074323" y="917"/>
          <a:ext cx="2079500" cy="12477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a:t>
          </a:r>
          <a:r>
            <a:rPr lang="en-NG" sz="1600" kern="1200"/>
            <a:t>onsulting and Technical Support</a:t>
          </a:r>
          <a:endParaRPr lang="en-US" sz="1600" kern="1200" dirty="0"/>
        </a:p>
      </dsp:txBody>
      <dsp:txXfrm>
        <a:off x="3074323" y="917"/>
        <a:ext cx="2079500" cy="1247700"/>
      </dsp:txXfrm>
    </dsp:sp>
    <dsp:sp modelId="{9A480FF0-3298-4600-8E84-111247E102A8}">
      <dsp:nvSpPr>
        <dsp:cNvPr id="0" name=""/>
        <dsp:cNvSpPr/>
      </dsp:nvSpPr>
      <dsp:spPr>
        <a:xfrm>
          <a:off x="5361775" y="917"/>
          <a:ext cx="2079500" cy="12477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Operated through FCT and States</a:t>
          </a:r>
          <a:endParaRPr lang="en-US" sz="1600" kern="1200" dirty="0"/>
        </a:p>
      </dsp:txBody>
      <dsp:txXfrm>
        <a:off x="5361775" y="917"/>
        <a:ext cx="2079500" cy="1247700"/>
      </dsp:txXfrm>
    </dsp:sp>
    <dsp:sp modelId="{5D54F004-FC83-48B5-8A23-E1FB89154E7D}">
      <dsp:nvSpPr>
        <dsp:cNvPr id="0" name=""/>
        <dsp:cNvSpPr/>
      </dsp:nvSpPr>
      <dsp:spPr>
        <a:xfrm>
          <a:off x="7649226" y="917"/>
          <a:ext cx="2079500" cy="12477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a:t>
          </a:r>
          <a:r>
            <a:rPr lang="en-NG" sz="1600" kern="1200"/>
            <a:t>ntegrated software, communication and M &amp; E components</a:t>
          </a:r>
          <a:endParaRPr lang="en-US" sz="1600" kern="1200" dirty="0"/>
        </a:p>
      </dsp:txBody>
      <dsp:txXfrm>
        <a:off x="7649226" y="917"/>
        <a:ext cx="2079500" cy="1247700"/>
      </dsp:txXfrm>
    </dsp:sp>
    <dsp:sp modelId="{24029C7B-2FCF-4026-9217-E5DFDA4A7636}">
      <dsp:nvSpPr>
        <dsp:cNvPr id="0" name=""/>
        <dsp:cNvSpPr/>
      </dsp:nvSpPr>
      <dsp:spPr>
        <a:xfrm>
          <a:off x="786872" y="1456568"/>
          <a:ext cx="2079500" cy="124770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U</a:t>
          </a:r>
          <a:r>
            <a:rPr lang="en-NG" sz="1600" kern="1200"/>
            <a:t>se of existing ambulances services and hospital emergency healthcare facilities</a:t>
          </a:r>
          <a:endParaRPr lang="en-US" sz="1600" kern="1200" dirty="0"/>
        </a:p>
      </dsp:txBody>
      <dsp:txXfrm>
        <a:off x="786872" y="1456568"/>
        <a:ext cx="2079500" cy="1247700"/>
      </dsp:txXfrm>
    </dsp:sp>
    <dsp:sp modelId="{6F94045A-FBD2-4663-BAC0-FA64BE7A05DA}">
      <dsp:nvSpPr>
        <dsp:cNvPr id="0" name=""/>
        <dsp:cNvSpPr/>
      </dsp:nvSpPr>
      <dsp:spPr>
        <a:xfrm>
          <a:off x="3074323" y="1456568"/>
          <a:ext cx="2079500" cy="12477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a:t>
          </a:r>
          <a:r>
            <a:rPr lang="en-NG" sz="1600" kern="1200"/>
            <a:t>trong public / private partnership and involvement </a:t>
          </a:r>
          <a:endParaRPr lang="en-US" sz="1600" kern="1200" dirty="0"/>
        </a:p>
      </dsp:txBody>
      <dsp:txXfrm>
        <a:off x="3074323" y="1456568"/>
        <a:ext cx="2079500" cy="1247700"/>
      </dsp:txXfrm>
    </dsp:sp>
    <dsp:sp modelId="{DA2F167A-08D8-4FF8-B4BD-A45BBB0BA9F9}">
      <dsp:nvSpPr>
        <dsp:cNvPr id="0" name=""/>
        <dsp:cNvSpPr/>
      </dsp:nvSpPr>
      <dsp:spPr>
        <a:xfrm>
          <a:off x="5361775" y="1456568"/>
          <a:ext cx="2079500" cy="12477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a:t>
          </a:r>
          <a:r>
            <a:rPr lang="en-NG" sz="1600" kern="1200"/>
            <a:t>ll disease conditions resulting in emergencies catered for</a:t>
          </a:r>
          <a:endParaRPr lang="en-US" sz="1600" kern="1200" dirty="0"/>
        </a:p>
      </dsp:txBody>
      <dsp:txXfrm>
        <a:off x="5361775" y="1456568"/>
        <a:ext cx="2079500" cy="1247700"/>
      </dsp:txXfrm>
    </dsp:sp>
    <dsp:sp modelId="{6ACFE8E6-317E-4D7B-B7ED-4C6582104B76}">
      <dsp:nvSpPr>
        <dsp:cNvPr id="0" name=""/>
        <dsp:cNvSpPr/>
      </dsp:nvSpPr>
      <dsp:spPr>
        <a:xfrm>
          <a:off x="7649226" y="1456568"/>
          <a:ext cx="2079500" cy="12477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G</a:t>
          </a:r>
          <a:r>
            <a:rPr lang="en-NG" sz="1600" kern="1200"/>
            <a:t>uaranteed payment to providers</a:t>
          </a:r>
          <a:endParaRPr lang="en-US" sz="1600" kern="1200" dirty="0"/>
        </a:p>
      </dsp:txBody>
      <dsp:txXfrm>
        <a:off x="7649226" y="1456568"/>
        <a:ext cx="2079500" cy="1247700"/>
      </dsp:txXfrm>
    </dsp:sp>
    <dsp:sp modelId="{77C3A313-29F5-4769-9D4D-1BFF854D7FEE}">
      <dsp:nvSpPr>
        <dsp:cNvPr id="0" name=""/>
        <dsp:cNvSpPr/>
      </dsp:nvSpPr>
      <dsp:spPr>
        <a:xfrm>
          <a:off x="786872" y="2912218"/>
          <a:ext cx="2079500" cy="12477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a:t>
          </a:r>
          <a:r>
            <a:rPr lang="en-NG" sz="1600" kern="1200"/>
            <a:t>ayments for services provided, no capitation</a:t>
          </a:r>
          <a:endParaRPr lang="en-US" sz="1600" kern="1200" dirty="0"/>
        </a:p>
      </dsp:txBody>
      <dsp:txXfrm>
        <a:off x="786872" y="2912218"/>
        <a:ext cx="2079500" cy="1247700"/>
      </dsp:txXfrm>
    </dsp:sp>
    <dsp:sp modelId="{39338201-E1A3-4E06-BDDB-B59256F5B01A}">
      <dsp:nvSpPr>
        <dsp:cNvPr id="0" name=""/>
        <dsp:cNvSpPr/>
      </dsp:nvSpPr>
      <dsp:spPr>
        <a:xfrm>
          <a:off x="3074323" y="2912218"/>
          <a:ext cx="2079500" cy="124770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N</a:t>
          </a:r>
          <a:r>
            <a:rPr lang="en-NG" sz="1600" kern="1200"/>
            <a:t>o prepayments required from patients</a:t>
          </a:r>
          <a:endParaRPr lang="en-US" sz="1600" kern="1200" dirty="0"/>
        </a:p>
      </dsp:txBody>
      <dsp:txXfrm>
        <a:off x="3074323" y="2912218"/>
        <a:ext cx="2079500" cy="1247700"/>
      </dsp:txXfrm>
    </dsp:sp>
    <dsp:sp modelId="{E2CDB292-E672-44B6-85F4-4D7C620D076F}">
      <dsp:nvSpPr>
        <dsp:cNvPr id="0" name=""/>
        <dsp:cNvSpPr/>
      </dsp:nvSpPr>
      <dsp:spPr>
        <a:xfrm>
          <a:off x="5361775" y="2912218"/>
          <a:ext cx="2079500" cy="12477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G" sz="1600" kern="1200" dirty="0"/>
            <a:t>Enhanced community and citizen emergency medical services awareness</a:t>
          </a:r>
          <a:endParaRPr lang="en-US" sz="1600" kern="1200" dirty="0"/>
        </a:p>
      </dsp:txBody>
      <dsp:txXfrm>
        <a:off x="5361775" y="2912218"/>
        <a:ext cx="2079500" cy="1247700"/>
      </dsp:txXfrm>
    </dsp:sp>
    <dsp:sp modelId="{5B78A5F3-4892-4DAD-8741-45F92B539CFB}">
      <dsp:nvSpPr>
        <dsp:cNvPr id="0" name=""/>
        <dsp:cNvSpPr/>
      </dsp:nvSpPr>
      <dsp:spPr>
        <a:xfrm>
          <a:off x="7649226" y="2912218"/>
          <a:ext cx="2079500" cy="12477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Ensure States 36 + 1 States set up own vision of SEMSAS</a:t>
          </a:r>
          <a:endParaRPr lang="en-US" sz="1600" kern="1200" dirty="0"/>
        </a:p>
      </dsp:txBody>
      <dsp:txXfrm>
        <a:off x="7649226" y="2912218"/>
        <a:ext cx="2079500" cy="12477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CA9064F-1F06-4E93-8799-57A64B0B9AE5}" type="datetimeFigureOut">
              <a:rPr lang="en-GB" smtClean="0"/>
              <a:t>03/09/2021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7CEEF5-4CD1-4EEF-B788-80FE925C4A14}" type="slidenum">
              <a:rPr lang="en-GB" smtClean="0"/>
              <a:t>‹#›</a:t>
            </a:fld>
            <a:endParaRPr lang="en-GB" dirty="0"/>
          </a:p>
        </p:txBody>
      </p:sp>
    </p:spTree>
    <p:extLst>
      <p:ext uri="{BB962C8B-B14F-4D97-AF65-F5344CB8AC3E}">
        <p14:creationId xmlns:p14="http://schemas.microsoft.com/office/powerpoint/2010/main" val="102922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A9064F-1F06-4E93-8799-57A64B0B9AE5}" type="datetimeFigureOut">
              <a:rPr lang="en-GB" smtClean="0"/>
              <a:t>03/09/2021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7CEEF5-4CD1-4EEF-B788-80FE925C4A14}" type="slidenum">
              <a:rPr lang="en-GB" smtClean="0"/>
              <a:t>‹#›</a:t>
            </a:fld>
            <a:endParaRPr lang="en-GB" dirty="0"/>
          </a:p>
        </p:txBody>
      </p:sp>
    </p:spTree>
    <p:extLst>
      <p:ext uri="{BB962C8B-B14F-4D97-AF65-F5344CB8AC3E}">
        <p14:creationId xmlns:p14="http://schemas.microsoft.com/office/powerpoint/2010/main" val="225484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A9064F-1F06-4E93-8799-57A64B0B9AE5}" type="datetimeFigureOut">
              <a:rPr lang="en-GB" smtClean="0"/>
              <a:t>03/09/2021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7CEEF5-4CD1-4EEF-B788-80FE925C4A14}" type="slidenum">
              <a:rPr lang="en-GB" smtClean="0"/>
              <a:t>‹#›</a:t>
            </a:fld>
            <a:endParaRPr lang="en-GB" dirty="0"/>
          </a:p>
        </p:txBody>
      </p:sp>
    </p:spTree>
    <p:extLst>
      <p:ext uri="{BB962C8B-B14F-4D97-AF65-F5344CB8AC3E}">
        <p14:creationId xmlns:p14="http://schemas.microsoft.com/office/powerpoint/2010/main" val="100143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A9064F-1F06-4E93-8799-57A64B0B9AE5}" type="datetimeFigureOut">
              <a:rPr lang="en-GB" smtClean="0"/>
              <a:t>03/09/2021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7CEEF5-4CD1-4EEF-B788-80FE925C4A14}" type="slidenum">
              <a:rPr lang="en-GB" smtClean="0"/>
              <a:t>‹#›</a:t>
            </a:fld>
            <a:endParaRPr lang="en-GB" dirty="0"/>
          </a:p>
        </p:txBody>
      </p:sp>
    </p:spTree>
    <p:extLst>
      <p:ext uri="{BB962C8B-B14F-4D97-AF65-F5344CB8AC3E}">
        <p14:creationId xmlns:p14="http://schemas.microsoft.com/office/powerpoint/2010/main" val="3699558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A9064F-1F06-4E93-8799-57A64B0B9AE5}" type="datetimeFigureOut">
              <a:rPr lang="en-GB" smtClean="0"/>
              <a:t>03/09/2021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7CEEF5-4CD1-4EEF-B788-80FE925C4A14}" type="slidenum">
              <a:rPr lang="en-GB" smtClean="0"/>
              <a:t>‹#›</a:t>
            </a:fld>
            <a:endParaRPr lang="en-GB" dirty="0"/>
          </a:p>
        </p:txBody>
      </p:sp>
    </p:spTree>
    <p:extLst>
      <p:ext uri="{BB962C8B-B14F-4D97-AF65-F5344CB8AC3E}">
        <p14:creationId xmlns:p14="http://schemas.microsoft.com/office/powerpoint/2010/main" val="46595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CA9064F-1F06-4E93-8799-57A64B0B9AE5}" type="datetimeFigureOut">
              <a:rPr lang="en-GB" smtClean="0"/>
              <a:t>03/09/2021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7CEEF5-4CD1-4EEF-B788-80FE925C4A14}" type="slidenum">
              <a:rPr lang="en-GB" smtClean="0"/>
              <a:t>‹#›</a:t>
            </a:fld>
            <a:endParaRPr lang="en-GB" dirty="0"/>
          </a:p>
        </p:txBody>
      </p:sp>
    </p:spTree>
    <p:extLst>
      <p:ext uri="{BB962C8B-B14F-4D97-AF65-F5344CB8AC3E}">
        <p14:creationId xmlns:p14="http://schemas.microsoft.com/office/powerpoint/2010/main" val="58219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CA9064F-1F06-4E93-8799-57A64B0B9AE5}" type="datetimeFigureOut">
              <a:rPr lang="en-GB" smtClean="0"/>
              <a:t>03/09/2021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77CEEF5-4CD1-4EEF-B788-80FE925C4A14}" type="slidenum">
              <a:rPr lang="en-GB" smtClean="0"/>
              <a:t>‹#›</a:t>
            </a:fld>
            <a:endParaRPr lang="en-GB" dirty="0"/>
          </a:p>
        </p:txBody>
      </p:sp>
    </p:spTree>
    <p:extLst>
      <p:ext uri="{BB962C8B-B14F-4D97-AF65-F5344CB8AC3E}">
        <p14:creationId xmlns:p14="http://schemas.microsoft.com/office/powerpoint/2010/main" val="333555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CA9064F-1F06-4E93-8799-57A64B0B9AE5}" type="datetimeFigureOut">
              <a:rPr lang="en-GB" smtClean="0"/>
              <a:t>03/09/2021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77CEEF5-4CD1-4EEF-B788-80FE925C4A14}" type="slidenum">
              <a:rPr lang="en-GB" smtClean="0"/>
              <a:t>‹#›</a:t>
            </a:fld>
            <a:endParaRPr lang="en-GB" dirty="0"/>
          </a:p>
        </p:txBody>
      </p:sp>
    </p:spTree>
    <p:extLst>
      <p:ext uri="{BB962C8B-B14F-4D97-AF65-F5344CB8AC3E}">
        <p14:creationId xmlns:p14="http://schemas.microsoft.com/office/powerpoint/2010/main" val="356665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9064F-1F06-4E93-8799-57A64B0B9AE5}" type="datetimeFigureOut">
              <a:rPr lang="en-GB" smtClean="0"/>
              <a:t>03/09/2021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77CEEF5-4CD1-4EEF-B788-80FE925C4A14}" type="slidenum">
              <a:rPr lang="en-GB" smtClean="0"/>
              <a:t>‹#›</a:t>
            </a:fld>
            <a:endParaRPr lang="en-GB" dirty="0"/>
          </a:p>
        </p:txBody>
      </p:sp>
    </p:spTree>
    <p:extLst>
      <p:ext uri="{BB962C8B-B14F-4D97-AF65-F5344CB8AC3E}">
        <p14:creationId xmlns:p14="http://schemas.microsoft.com/office/powerpoint/2010/main" val="2863150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A9064F-1F06-4E93-8799-57A64B0B9AE5}" type="datetimeFigureOut">
              <a:rPr lang="en-GB" smtClean="0"/>
              <a:t>03/09/2021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7CEEF5-4CD1-4EEF-B788-80FE925C4A14}" type="slidenum">
              <a:rPr lang="en-GB" smtClean="0"/>
              <a:t>‹#›</a:t>
            </a:fld>
            <a:endParaRPr lang="en-GB" dirty="0"/>
          </a:p>
        </p:txBody>
      </p:sp>
    </p:spTree>
    <p:extLst>
      <p:ext uri="{BB962C8B-B14F-4D97-AF65-F5344CB8AC3E}">
        <p14:creationId xmlns:p14="http://schemas.microsoft.com/office/powerpoint/2010/main" val="495025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A9064F-1F06-4E93-8799-57A64B0B9AE5}" type="datetimeFigureOut">
              <a:rPr lang="en-GB" smtClean="0"/>
              <a:t>03/09/2021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7CEEF5-4CD1-4EEF-B788-80FE925C4A14}" type="slidenum">
              <a:rPr lang="en-GB" smtClean="0"/>
              <a:t>‹#›</a:t>
            </a:fld>
            <a:endParaRPr lang="en-GB" dirty="0"/>
          </a:p>
        </p:txBody>
      </p:sp>
    </p:spTree>
    <p:extLst>
      <p:ext uri="{BB962C8B-B14F-4D97-AF65-F5344CB8AC3E}">
        <p14:creationId xmlns:p14="http://schemas.microsoft.com/office/powerpoint/2010/main" val="39036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9064F-1F06-4E93-8799-57A64B0B9AE5}" type="datetimeFigureOut">
              <a:rPr lang="en-GB" smtClean="0"/>
              <a:t>03/09/2021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CEEF5-4CD1-4EEF-B788-80FE925C4A14}" type="slidenum">
              <a:rPr lang="en-GB" smtClean="0"/>
              <a:t>‹#›</a:t>
            </a:fld>
            <a:endParaRPr lang="en-GB" dirty="0"/>
          </a:p>
        </p:txBody>
      </p:sp>
    </p:spTree>
    <p:extLst>
      <p:ext uri="{BB962C8B-B14F-4D97-AF65-F5344CB8AC3E}">
        <p14:creationId xmlns:p14="http://schemas.microsoft.com/office/powerpoint/2010/main" val="2512102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4.png"/><Relationship Id="rId16" Type="http://schemas.openxmlformats.org/officeDocument/2006/relationships/image" Target="../media/image21.sv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564B1-9C80-2D46-93A0-A4C892647971}"/>
              </a:ext>
            </a:extLst>
          </p:cNvPr>
          <p:cNvSpPr>
            <a:spLocks noGrp="1"/>
          </p:cNvSpPr>
          <p:nvPr>
            <p:ph type="ctrTitle"/>
          </p:nvPr>
        </p:nvSpPr>
        <p:spPr>
          <a:xfrm>
            <a:off x="535387" y="2639459"/>
            <a:ext cx="4758508" cy="988232"/>
          </a:xfrm>
        </p:spPr>
        <p:txBody>
          <a:bodyPr>
            <a:normAutofit fontScale="90000"/>
          </a:bodyPr>
          <a:lstStyle/>
          <a:p>
            <a:pPr algn="l"/>
            <a:br>
              <a:rPr lang="en-NG" sz="3700" b="1">
                <a:latin typeface="Poppins" panose="00000500000000000000" pitchFamily="50" charset="0"/>
                <a:cs typeface="Poppins" panose="00000500000000000000" pitchFamily="50" charset="0"/>
              </a:rPr>
            </a:br>
            <a:endParaRPr lang="en-NG" sz="3700" b="1" dirty="0">
              <a:latin typeface="Poppins" panose="00000500000000000000" pitchFamily="50" charset="0"/>
              <a:cs typeface="Poppins" panose="00000500000000000000" pitchFamily="50" charset="0"/>
            </a:endParaRPr>
          </a:p>
        </p:txBody>
      </p:sp>
      <p:sp>
        <p:nvSpPr>
          <p:cNvPr id="3" name="Subtitle 2">
            <a:extLst>
              <a:ext uri="{FF2B5EF4-FFF2-40B4-BE49-F238E27FC236}">
                <a16:creationId xmlns:a16="http://schemas.microsoft.com/office/drawing/2014/main" id="{9C1491CD-41A6-9C42-8722-3EAE4EC55431}"/>
              </a:ext>
            </a:extLst>
          </p:cNvPr>
          <p:cNvSpPr>
            <a:spLocks noGrp="1"/>
          </p:cNvSpPr>
          <p:nvPr>
            <p:ph type="subTitle" idx="1"/>
          </p:nvPr>
        </p:nvSpPr>
        <p:spPr>
          <a:xfrm>
            <a:off x="0" y="3627692"/>
            <a:ext cx="8001000" cy="2807870"/>
          </a:xfrm>
        </p:spPr>
        <p:txBody>
          <a:bodyPr>
            <a:noAutofit/>
          </a:bodyPr>
          <a:lstStyle/>
          <a:p>
            <a:pPr algn="l">
              <a:spcBef>
                <a:spcPts val="0"/>
              </a:spcBef>
            </a:pPr>
            <a:r>
              <a:rPr lang="en-GB" sz="2800" b="1" dirty="0">
                <a:latin typeface="Tahoma" panose="020B0604030504040204" pitchFamily="34" charset="0"/>
                <a:ea typeface="Tahoma" panose="020B0604030504040204" pitchFamily="34" charset="0"/>
                <a:cs typeface="Tahoma" panose="020B0604030504040204" pitchFamily="34" charset="0"/>
              </a:rPr>
              <a:t>DR SAIDU AHMED DUMBULWA</a:t>
            </a:r>
          </a:p>
          <a:p>
            <a:pPr algn="l">
              <a:spcBef>
                <a:spcPts val="0"/>
              </a:spcBef>
            </a:pPr>
            <a:r>
              <a:rPr lang="en-GB" sz="2800" b="1" dirty="0">
                <a:latin typeface="Tahoma" panose="020B0604030504040204" pitchFamily="34" charset="0"/>
                <a:ea typeface="Tahoma" panose="020B0604030504040204" pitchFamily="34" charset="0"/>
                <a:cs typeface="Tahoma" panose="020B0604030504040204" pitchFamily="34" charset="0"/>
              </a:rPr>
              <a:t>NATIONAL PROGRAMME MANAGER</a:t>
            </a:r>
          </a:p>
          <a:p>
            <a:pPr algn="l">
              <a:spcBef>
                <a:spcPts val="0"/>
              </a:spcBef>
            </a:pPr>
            <a:r>
              <a:rPr lang="en-GB" sz="2800" b="1" dirty="0">
                <a:latin typeface="Tahoma" panose="020B0604030504040204" pitchFamily="34" charset="0"/>
                <a:ea typeface="Tahoma" panose="020B0604030504040204" pitchFamily="34" charset="0"/>
                <a:cs typeface="Tahoma" panose="020B0604030504040204" pitchFamily="34" charset="0"/>
              </a:rPr>
              <a:t>NEMSAS/SPECIAL TECHNICAL ASSISTANT TO THE HONOURABLE MINISTER OF HEALTH</a:t>
            </a:r>
            <a:endParaRPr lang="en-NG"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1C32BA71-7F39-F44F-9643-707B2916099F}"/>
              </a:ext>
            </a:extLst>
          </p:cNvPr>
          <p:cNvSpPr txBox="1"/>
          <p:nvPr/>
        </p:nvSpPr>
        <p:spPr>
          <a:xfrm>
            <a:off x="11174680" y="5415148"/>
            <a:ext cx="1017319" cy="723275"/>
          </a:xfrm>
          <a:prstGeom prst="rect">
            <a:avLst/>
          </a:prstGeom>
          <a:noFill/>
        </p:spPr>
        <p:txBody>
          <a:bodyPr wrap="square" rtlCol="0">
            <a:spAutoFit/>
          </a:bodyPr>
          <a:lstStyle/>
          <a:p>
            <a:pPr>
              <a:spcAft>
                <a:spcPts val="600"/>
              </a:spcAft>
            </a:pPr>
            <a:endParaRPr lang="en-NG"/>
          </a:p>
          <a:p>
            <a:pPr>
              <a:spcAft>
                <a:spcPts val="600"/>
              </a:spcAft>
            </a:pPr>
            <a:endParaRPr lang="en-NG"/>
          </a:p>
        </p:txBody>
      </p:sp>
      <p:sp>
        <p:nvSpPr>
          <p:cNvPr id="11" name="Rectangle 10">
            <a:extLst>
              <a:ext uri="{FF2B5EF4-FFF2-40B4-BE49-F238E27FC236}">
                <a16:creationId xmlns:a16="http://schemas.microsoft.com/office/drawing/2014/main" id="{AC4A4DCF-D03E-461E-B777-D851FB02BD61}"/>
              </a:ext>
            </a:extLst>
          </p:cNvPr>
          <p:cNvSpPr/>
          <p:nvPr/>
        </p:nvSpPr>
        <p:spPr>
          <a:xfrm>
            <a:off x="791955" y="1101874"/>
            <a:ext cx="9354368" cy="1754326"/>
          </a:xfrm>
          <a:prstGeom prst="rect">
            <a:avLst/>
          </a:prstGeom>
          <a:noFill/>
        </p:spPr>
        <p:txBody>
          <a:bodyPr wrap="square" lIns="91440" tIns="45720" rIns="91440" bIns="45720">
            <a:spAutoFit/>
          </a:bodyPr>
          <a:lstStyle/>
          <a:p>
            <a:pPr algn="ctr">
              <a:spcAft>
                <a:spcPts val="600"/>
              </a:spcAft>
            </a:pPr>
            <a:r>
              <a:rPr lang="en-NG" sz="3600" b="1" dirty="0">
                <a:latin typeface="Tahoma" panose="020B0604030504040204" pitchFamily="34" charset="0"/>
                <a:ea typeface="Tahoma" panose="020B0604030504040204" pitchFamily="34" charset="0"/>
                <a:cs typeface="Tahoma" panose="020B0604030504040204" pitchFamily="34" charset="0"/>
              </a:rPr>
              <a:t>THE </a:t>
            </a:r>
            <a:r>
              <a:rPr lang="en-GB" sz="3600" b="1" dirty="0">
                <a:latin typeface="Tahoma" panose="020B0604030504040204" pitchFamily="34" charset="0"/>
                <a:ea typeface="Tahoma" panose="020B0604030504040204" pitchFamily="34" charset="0"/>
                <a:cs typeface="Tahoma" panose="020B0604030504040204" pitchFamily="34" charset="0"/>
              </a:rPr>
              <a:t>NATIONAL</a:t>
            </a:r>
            <a:r>
              <a:rPr lang="en-NG" sz="3600" b="1" dirty="0">
                <a:latin typeface="Tahoma" panose="020B0604030504040204" pitchFamily="34" charset="0"/>
                <a:ea typeface="Tahoma" panose="020B0604030504040204" pitchFamily="34" charset="0"/>
                <a:cs typeface="Tahoma" panose="020B0604030504040204" pitchFamily="34" charset="0"/>
              </a:rPr>
              <a:t> EMERGENCY MEDICAL SERVICES </a:t>
            </a:r>
            <a:r>
              <a:rPr lang="en-GB" sz="3600" b="1" dirty="0">
                <a:latin typeface="Tahoma" panose="020B0604030504040204" pitchFamily="34" charset="0"/>
                <a:ea typeface="Tahoma" panose="020B0604030504040204" pitchFamily="34" charset="0"/>
                <a:cs typeface="Tahoma" panose="020B0604030504040204" pitchFamily="34" charset="0"/>
              </a:rPr>
              <a:t>AND AMBULANCE SYSTEM</a:t>
            </a:r>
            <a:r>
              <a:rPr lang="en-NG" sz="3600" b="1" dirty="0">
                <a:latin typeface="Tahoma" panose="020B0604030504040204" pitchFamily="34" charset="0"/>
                <a:ea typeface="Tahoma" panose="020B0604030504040204" pitchFamily="34" charset="0"/>
                <a:cs typeface="Tahoma" panose="020B0604030504040204" pitchFamily="34" charset="0"/>
              </a:rPr>
              <a:t> </a:t>
            </a:r>
            <a:r>
              <a:rPr lang="en-GB" sz="3600" b="1" dirty="0">
                <a:latin typeface="Tahoma" panose="020B0604030504040204" pitchFamily="34" charset="0"/>
                <a:ea typeface="Tahoma" panose="020B0604030504040204" pitchFamily="34" charset="0"/>
                <a:cs typeface="Tahoma" panose="020B0604030504040204" pitchFamily="34" charset="0"/>
              </a:rPr>
              <a:t>(</a:t>
            </a:r>
            <a:r>
              <a:rPr lang="en-NG" sz="3600" b="1" dirty="0">
                <a:latin typeface="Tahoma" panose="020B0604030504040204" pitchFamily="34" charset="0"/>
                <a:ea typeface="Tahoma" panose="020B0604030504040204" pitchFamily="34" charset="0"/>
                <a:cs typeface="Tahoma" panose="020B0604030504040204" pitchFamily="34" charset="0"/>
              </a:rPr>
              <a:t>N</a:t>
            </a:r>
            <a:r>
              <a:rPr lang="en-GB" sz="3600" b="1" dirty="0">
                <a:latin typeface="Tahoma" panose="020B0604030504040204" pitchFamily="34" charset="0"/>
                <a:ea typeface="Tahoma" panose="020B0604030504040204" pitchFamily="34" charset="0"/>
                <a:cs typeface="Tahoma" panose="020B0604030504040204" pitchFamily="34" charset="0"/>
              </a:rPr>
              <a:t>EMSAS)</a:t>
            </a:r>
            <a:endParaRPr lang="en-GB" sz="3600" b="1" dirty="0">
              <a:latin typeface="Poppins" panose="00000500000000000000" pitchFamily="50"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A610DE57-16DE-2B48-AAA7-BA5DB19706E7}"/>
              </a:ext>
            </a:extLst>
          </p:cNvPr>
          <p:cNvPicPr>
            <a:picLocks noChangeAspect="1"/>
          </p:cNvPicPr>
          <p:nvPr/>
        </p:nvPicPr>
        <p:blipFill>
          <a:blip r:embed="rId2"/>
          <a:stretch>
            <a:fillRect/>
          </a:stretch>
        </p:blipFill>
        <p:spPr>
          <a:xfrm>
            <a:off x="9939666" y="4794832"/>
            <a:ext cx="2252333" cy="1922587"/>
          </a:xfrm>
          <a:prstGeom prst="rect">
            <a:avLst/>
          </a:prstGeom>
        </p:spPr>
      </p:pic>
      <p:pic>
        <p:nvPicPr>
          <p:cNvPr id="16" name="Picture 15">
            <a:extLst>
              <a:ext uri="{FF2B5EF4-FFF2-40B4-BE49-F238E27FC236}">
                <a16:creationId xmlns:a16="http://schemas.microsoft.com/office/drawing/2014/main" id="{7B568E0D-0BD0-7346-8EE6-DEB0ABD51CA3}"/>
              </a:ext>
            </a:extLst>
          </p:cNvPr>
          <p:cNvPicPr>
            <a:picLocks noChangeAspect="1"/>
          </p:cNvPicPr>
          <p:nvPr/>
        </p:nvPicPr>
        <p:blipFill>
          <a:blip r:embed="rId3"/>
          <a:stretch>
            <a:fillRect/>
          </a:stretch>
        </p:blipFill>
        <p:spPr>
          <a:xfrm>
            <a:off x="10146323" y="0"/>
            <a:ext cx="2045676" cy="1754327"/>
          </a:xfrm>
          <a:prstGeom prst="rect">
            <a:avLst/>
          </a:prstGeom>
        </p:spPr>
      </p:pic>
    </p:spTree>
    <p:extLst>
      <p:ext uri="{BB962C8B-B14F-4D97-AF65-F5344CB8AC3E}">
        <p14:creationId xmlns:p14="http://schemas.microsoft.com/office/powerpoint/2010/main" val="351610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G" sz="3200" b="1">
                <a:solidFill>
                  <a:schemeClr val="tx2"/>
                </a:solidFill>
                <a:latin typeface="Poppins" panose="00000500000000000000" pitchFamily="50" charset="0"/>
                <a:cs typeface="Poppins" panose="00000500000000000000" pitchFamily="50" charset="0"/>
              </a:rPr>
              <a:t>AFRICAN COUNTRIES WITH EMS SYSTEMS</a:t>
            </a:r>
            <a:endParaRPr lang="en-GB" sz="3200" b="1" dirty="0">
              <a:latin typeface="Poppins"/>
            </a:endParaRPr>
          </a:p>
        </p:txBody>
      </p:sp>
      <p:sp>
        <p:nvSpPr>
          <p:cNvPr id="3" name="Content Placeholder 2"/>
          <p:cNvSpPr>
            <a:spLocks noGrp="1"/>
          </p:cNvSpPr>
          <p:nvPr>
            <p:ph idx="1"/>
          </p:nvPr>
        </p:nvSpPr>
        <p:spPr>
          <a:xfrm>
            <a:off x="838200" y="1225486"/>
            <a:ext cx="10515600" cy="3524934"/>
          </a:xfrm>
        </p:spPr>
        <p:txBody>
          <a:bodyPr>
            <a:normAutofit/>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10790511" y="0"/>
            <a:ext cx="1066394" cy="782425"/>
          </a:xfrm>
          <a:prstGeom prst="rect">
            <a:avLst/>
          </a:prstGeom>
        </p:spPr>
      </p:pic>
      <p:graphicFrame>
        <p:nvGraphicFramePr>
          <p:cNvPr id="5" name="Content Placeholder 2">
            <a:extLst>
              <a:ext uri="{FF2B5EF4-FFF2-40B4-BE49-F238E27FC236}">
                <a16:creationId xmlns:a16="http://schemas.microsoft.com/office/drawing/2014/main" id="{454557E1-A9F1-904C-8469-C20B8B822345}"/>
              </a:ext>
            </a:extLst>
          </p:cNvPr>
          <p:cNvGraphicFramePr>
            <a:graphicFrameLocks/>
          </p:cNvGraphicFramePr>
          <p:nvPr>
            <p:extLst>
              <p:ext uri="{D42A27DB-BD31-4B8C-83A1-F6EECF244321}">
                <p14:modId xmlns:p14="http://schemas.microsoft.com/office/powerpoint/2010/main" val="2841051727"/>
              </p:ext>
            </p:extLst>
          </p:nvPr>
        </p:nvGraphicFramePr>
        <p:xfrm>
          <a:off x="3449319" y="1657033"/>
          <a:ext cx="6403019" cy="2889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F31D2F5-230A-4240-8CE3-031E847903CC}"/>
              </a:ext>
            </a:extLst>
          </p:cNvPr>
          <p:cNvSpPr txBox="1"/>
          <p:nvPr/>
        </p:nvSpPr>
        <p:spPr>
          <a:xfrm>
            <a:off x="289932" y="5170849"/>
            <a:ext cx="12410919" cy="923330"/>
          </a:xfrm>
          <a:prstGeom prst="rect">
            <a:avLst/>
          </a:prstGeom>
          <a:noFill/>
        </p:spPr>
        <p:txBody>
          <a:bodyPr wrap="square" rtlCol="0">
            <a:spAutoFit/>
          </a:bodyPr>
          <a:lstStyle/>
          <a:p>
            <a:r>
              <a:rPr lang="en-GB" dirty="0"/>
              <a:t>EMS is critical to the improvement of outcomes in patients with obstetric and medical emergencies and </a:t>
            </a:r>
          </a:p>
          <a:p>
            <a:r>
              <a:rPr lang="en-GB" dirty="0"/>
              <a:t>severe injuries, and other serious time sensitive illnesses. Despite this pivotal role, many countries in Africa have been slow</a:t>
            </a:r>
          </a:p>
          <a:p>
            <a:r>
              <a:rPr lang="en-GB" dirty="0"/>
              <a:t> to develop EMS systems. </a:t>
            </a:r>
          </a:p>
        </p:txBody>
      </p:sp>
    </p:spTree>
    <p:extLst>
      <p:ext uri="{BB962C8B-B14F-4D97-AF65-F5344CB8AC3E}">
        <p14:creationId xmlns:p14="http://schemas.microsoft.com/office/powerpoint/2010/main" val="218611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428370-D945-41A3-BBFD-650DED0773E0}"/>
              </a:ext>
            </a:extLst>
          </p:cNvPr>
          <p:cNvPicPr>
            <a:picLocks noChangeAspect="1"/>
          </p:cNvPicPr>
          <p:nvPr/>
        </p:nvPicPr>
        <p:blipFill>
          <a:blip r:embed="rId2"/>
          <a:stretch>
            <a:fillRect/>
          </a:stretch>
        </p:blipFill>
        <p:spPr>
          <a:xfrm>
            <a:off x="196661" y="45720"/>
            <a:ext cx="688908" cy="688908"/>
          </a:xfrm>
          <a:prstGeom prst="rect">
            <a:avLst/>
          </a:prstGeom>
        </p:spPr>
      </p:pic>
      <p:sp>
        <p:nvSpPr>
          <p:cNvPr id="2" name="Title 1">
            <a:extLst>
              <a:ext uri="{FF2B5EF4-FFF2-40B4-BE49-F238E27FC236}">
                <a16:creationId xmlns:a16="http://schemas.microsoft.com/office/drawing/2014/main" id="{B01BC2F8-5048-8945-8271-2AAC98242E08}"/>
              </a:ext>
            </a:extLst>
          </p:cNvPr>
          <p:cNvSpPr>
            <a:spLocks noGrp="1"/>
          </p:cNvSpPr>
          <p:nvPr>
            <p:ph type="title"/>
          </p:nvPr>
        </p:nvSpPr>
        <p:spPr/>
        <p:txBody>
          <a:bodyPr>
            <a:normAutofit/>
          </a:bodyPr>
          <a:lstStyle/>
          <a:p>
            <a:pPr algn="ctr"/>
            <a:r>
              <a:rPr lang="en-NG" sz="4100" b="1" dirty="0">
                <a:solidFill>
                  <a:schemeClr val="tx2"/>
                </a:solidFill>
                <a:latin typeface="Poppins" panose="00000500000000000000" pitchFamily="50" charset="0"/>
                <a:ea typeface="+mn-ea"/>
                <a:cs typeface="Poppins" panose="00000500000000000000" pitchFamily="50" charset="0"/>
              </a:rPr>
              <a:t>The NEMSAS Approach</a:t>
            </a:r>
          </a:p>
        </p:txBody>
      </p:sp>
      <p:graphicFrame>
        <p:nvGraphicFramePr>
          <p:cNvPr id="5" name="Content Placeholder 2">
            <a:extLst>
              <a:ext uri="{FF2B5EF4-FFF2-40B4-BE49-F238E27FC236}">
                <a16:creationId xmlns:a16="http://schemas.microsoft.com/office/drawing/2014/main" id="{EE017756-AE98-4C27-A675-BA9A16A9EB38}"/>
              </a:ext>
            </a:extLst>
          </p:cNvPr>
          <p:cNvGraphicFramePr>
            <a:graphicFrameLocks noGrp="1"/>
          </p:cNvGraphicFramePr>
          <p:nvPr>
            <p:ph idx="1"/>
            <p:extLst>
              <p:ext uri="{D42A27DB-BD31-4B8C-83A1-F6EECF244321}">
                <p14:modId xmlns:p14="http://schemas.microsoft.com/office/powerpoint/2010/main" val="3253784193"/>
              </p:ext>
            </p:extLst>
          </p:nvPr>
        </p:nvGraphicFramePr>
        <p:xfrm>
          <a:off x="838200" y="2001902"/>
          <a:ext cx="10515600" cy="416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E0100C4F-A7B8-054E-AA00-8F9DB299C142}"/>
              </a:ext>
            </a:extLst>
          </p:cNvPr>
          <p:cNvPicPr>
            <a:picLocks noChangeAspect="1"/>
          </p:cNvPicPr>
          <p:nvPr/>
        </p:nvPicPr>
        <p:blipFill>
          <a:blip r:embed="rId2"/>
          <a:stretch>
            <a:fillRect/>
          </a:stretch>
        </p:blipFill>
        <p:spPr>
          <a:xfrm>
            <a:off x="9932341" y="0"/>
            <a:ext cx="2149932" cy="1575816"/>
          </a:xfrm>
          <a:prstGeom prst="rect">
            <a:avLst/>
          </a:prstGeom>
        </p:spPr>
      </p:pic>
    </p:spTree>
    <p:extLst>
      <p:ext uri="{BB962C8B-B14F-4D97-AF65-F5344CB8AC3E}">
        <p14:creationId xmlns:p14="http://schemas.microsoft.com/office/powerpoint/2010/main" val="1815877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Poppins"/>
              </a:rPr>
              <a:t>8 Steps to State Partnership with NEMSAS</a:t>
            </a:r>
          </a:p>
        </p:txBody>
      </p:sp>
      <p:sp>
        <p:nvSpPr>
          <p:cNvPr id="3" name="Content Placeholder 2"/>
          <p:cNvSpPr>
            <a:spLocks noGrp="1"/>
          </p:cNvSpPr>
          <p:nvPr>
            <p:ph idx="1"/>
          </p:nvPr>
        </p:nvSpPr>
        <p:spPr>
          <a:xfrm>
            <a:off x="838200" y="1225486"/>
            <a:ext cx="10515600" cy="5632514"/>
          </a:xfrm>
        </p:spPr>
        <p:txBody>
          <a:bodyPr>
            <a:normAutofit/>
          </a:bodyPr>
          <a:lstStyle/>
          <a:p>
            <a:pPr marL="514350" indent="-514350">
              <a:buFont typeface="+mj-lt"/>
              <a:buAutoNum type="arabicPeriod"/>
            </a:pPr>
            <a:r>
              <a:rPr lang="en-GB" dirty="0"/>
              <a:t>Letter of Expression of Interest to HONOURABLE MINISTER</a:t>
            </a:r>
          </a:p>
          <a:p>
            <a:pPr marL="514350" indent="-514350">
              <a:buFont typeface="+mj-lt"/>
              <a:buAutoNum type="arabicPeriod"/>
            </a:pPr>
            <a:r>
              <a:rPr lang="en-GB" dirty="0"/>
              <a:t>National programme Office send Guidelines</a:t>
            </a:r>
          </a:p>
          <a:p>
            <a:pPr marL="514350" indent="-514350">
              <a:buFont typeface="+mj-lt"/>
              <a:buAutoNum type="arabicPeriod"/>
            </a:pPr>
            <a:r>
              <a:rPr lang="en-US" dirty="0"/>
              <a:t>Establish SEMTC Committee and transmit membership for approval by the NEMTC</a:t>
            </a:r>
            <a:endParaRPr lang="en-GB" dirty="0"/>
          </a:p>
          <a:p>
            <a:pPr marL="514350" indent="-514350">
              <a:buFont typeface="+mj-lt"/>
              <a:buAutoNum type="arabicPeriod"/>
            </a:pPr>
            <a:r>
              <a:rPr lang="en-GB" dirty="0"/>
              <a:t>Set up SEMSAS</a:t>
            </a:r>
          </a:p>
          <a:p>
            <a:pPr marL="514350" indent="-514350">
              <a:buFont typeface="+mj-lt"/>
              <a:buAutoNum type="arabicPeriod"/>
            </a:pPr>
            <a:r>
              <a:rPr lang="en-US" dirty="0"/>
              <a:t>Evidence of contribution of the state 25% counterpart funding</a:t>
            </a:r>
            <a:endParaRPr lang="en-GB" dirty="0"/>
          </a:p>
          <a:p>
            <a:pPr marL="514350" indent="-514350">
              <a:buAutoNum type="arabicPeriod"/>
            </a:pPr>
            <a:r>
              <a:rPr lang="en-GB" dirty="0"/>
              <a:t>Map State Level Emergency Services ( Public and Private Emergency Treatment Centres and Ambulance Services) </a:t>
            </a:r>
          </a:p>
          <a:p>
            <a:pPr marL="514350" indent="-514350">
              <a:buAutoNum type="arabicPeriod"/>
            </a:pPr>
            <a:r>
              <a:rPr lang="en-US" dirty="0"/>
              <a:t>Provide infrastructure, equipment and personnel for operation of a medical emergency response centre </a:t>
            </a:r>
          </a:p>
          <a:p>
            <a:pPr marL="514350" indent="-514350">
              <a:buAutoNum type="arabicPeriod"/>
            </a:pPr>
            <a:r>
              <a:rPr lang="en-US" dirty="0"/>
              <a:t>Posses a functional SSHIA to support claim management for the Gateway</a:t>
            </a:r>
          </a:p>
          <a:p>
            <a:pPr marL="514350" indent="-514350">
              <a:buAutoNum type="arabicPeriod"/>
            </a:pPr>
            <a:endParaRPr lang="en-US" dirty="0"/>
          </a:p>
          <a:p>
            <a:pPr marL="514350" indent="-514350">
              <a:buAutoNum type="arabicPeriod"/>
            </a:pPr>
            <a:endParaRPr lang="en-GB" dirty="0"/>
          </a:p>
        </p:txBody>
      </p:sp>
      <p:pic>
        <p:nvPicPr>
          <p:cNvPr id="4" name="Picture 3"/>
          <p:cNvPicPr>
            <a:picLocks noChangeAspect="1"/>
          </p:cNvPicPr>
          <p:nvPr/>
        </p:nvPicPr>
        <p:blipFill>
          <a:blip r:embed="rId2"/>
          <a:stretch>
            <a:fillRect/>
          </a:stretch>
        </p:blipFill>
        <p:spPr>
          <a:xfrm>
            <a:off x="10790511" y="0"/>
            <a:ext cx="1066394" cy="782425"/>
          </a:xfrm>
          <a:prstGeom prst="rect">
            <a:avLst/>
          </a:prstGeom>
        </p:spPr>
      </p:pic>
    </p:spTree>
    <p:extLst>
      <p:ext uri="{BB962C8B-B14F-4D97-AF65-F5344CB8AC3E}">
        <p14:creationId xmlns:p14="http://schemas.microsoft.com/office/powerpoint/2010/main" val="34934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Poppins"/>
              </a:rPr>
              <a:t>How States will Benefit from NEMSAS</a:t>
            </a:r>
          </a:p>
        </p:txBody>
      </p:sp>
      <p:sp>
        <p:nvSpPr>
          <p:cNvPr id="3" name="Content Placeholder 2"/>
          <p:cNvSpPr>
            <a:spLocks noGrp="1"/>
          </p:cNvSpPr>
          <p:nvPr>
            <p:ph idx="1"/>
          </p:nvPr>
        </p:nvSpPr>
        <p:spPr/>
        <p:txBody>
          <a:bodyPr/>
          <a:lstStyle/>
          <a:p>
            <a:r>
              <a:rPr lang="en-GB" dirty="0"/>
              <a:t>Funding for Emergency treatment in States</a:t>
            </a:r>
          </a:p>
          <a:p>
            <a:r>
              <a:rPr lang="en-GB" dirty="0"/>
              <a:t>Provision of Specific training and certification of State EMS personnel (ATLS, ACLS, BLS)</a:t>
            </a:r>
          </a:p>
          <a:p>
            <a:r>
              <a:rPr lang="en-GB" dirty="0"/>
              <a:t>Support State EMS System Improvement over time</a:t>
            </a:r>
          </a:p>
          <a:p>
            <a:r>
              <a:rPr lang="en-GB" dirty="0"/>
              <a:t>Assist States in Overcoming the Challenge of the Last Mile</a:t>
            </a:r>
          </a:p>
          <a:p>
            <a:r>
              <a:rPr lang="en-GB" dirty="0"/>
              <a:t>Improved Health indices and Quality of Life over time.</a:t>
            </a:r>
          </a:p>
          <a:p>
            <a:endParaRPr lang="en-GB" dirty="0"/>
          </a:p>
        </p:txBody>
      </p:sp>
      <p:pic>
        <p:nvPicPr>
          <p:cNvPr id="4" name="Picture 3"/>
          <p:cNvPicPr>
            <a:picLocks noChangeAspect="1"/>
          </p:cNvPicPr>
          <p:nvPr/>
        </p:nvPicPr>
        <p:blipFill>
          <a:blip r:embed="rId2"/>
          <a:stretch>
            <a:fillRect/>
          </a:stretch>
        </p:blipFill>
        <p:spPr>
          <a:xfrm>
            <a:off x="10216735" y="230188"/>
            <a:ext cx="1505843" cy="1103472"/>
          </a:xfrm>
          <a:prstGeom prst="rect">
            <a:avLst/>
          </a:prstGeom>
        </p:spPr>
      </p:pic>
    </p:spTree>
    <p:extLst>
      <p:ext uri="{BB962C8B-B14F-4D97-AF65-F5344CB8AC3E}">
        <p14:creationId xmlns:p14="http://schemas.microsoft.com/office/powerpoint/2010/main" val="85219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G" sz="3600" b="1">
                <a:latin typeface="Tahoma" panose="020B0604030504040204" pitchFamily="34" charset="0"/>
                <a:ea typeface="Tahoma" panose="020B0604030504040204" pitchFamily="34" charset="0"/>
                <a:cs typeface="Tahoma" panose="020B0604030504040204" pitchFamily="34" charset="0"/>
              </a:rPr>
              <a:t>NOW IS THE TIME!</a:t>
            </a:r>
            <a:r>
              <a:rPr lang="en-GB" sz="3600" b="1" dirty="0">
                <a:latin typeface="Tahoma" panose="020B0604030504040204" pitchFamily="34" charset="0"/>
                <a:ea typeface="Tahoma" panose="020B0604030504040204" pitchFamily="34" charset="0"/>
                <a:cs typeface="Tahoma" panose="020B0604030504040204" pitchFamily="34" charset="0"/>
              </a:rPr>
              <a:t>    </a:t>
            </a:r>
            <a:br>
              <a:rPr lang="en-US" sz="3600" dirty="0">
                <a:latin typeface="Tahoma" panose="020B0604030504040204" pitchFamily="34" charset="0"/>
                <a:ea typeface="Tahoma" panose="020B0604030504040204" pitchFamily="34" charset="0"/>
                <a:cs typeface="Tahoma" panose="020B0604030504040204" pitchFamily="34" charset="0"/>
              </a:rPr>
            </a:br>
            <a:endParaRPr lang="en-GB" sz="3600" b="1" dirty="0">
              <a:latin typeface="Poppins"/>
            </a:endParaRPr>
          </a:p>
        </p:txBody>
      </p:sp>
      <p:sp>
        <p:nvSpPr>
          <p:cNvPr id="3" name="Content Placeholder 2"/>
          <p:cNvSpPr>
            <a:spLocks noGrp="1"/>
          </p:cNvSpPr>
          <p:nvPr>
            <p:ph idx="1"/>
          </p:nvPr>
        </p:nvSpPr>
        <p:spPr/>
        <p:txBody>
          <a:bodyPr>
            <a:normAutofit fontScale="92500" lnSpcReduction="10000"/>
          </a:bodyPr>
          <a:lstStyle/>
          <a:p>
            <a:endParaRPr lang="en-GB" b="1" dirty="0">
              <a:latin typeface="Tahoma" panose="020B0604030504040204" pitchFamily="34" charset="0"/>
              <a:ea typeface="Tahoma" panose="020B0604030504040204" pitchFamily="34" charset="0"/>
              <a:cs typeface="Tahoma" panose="020B0604030504040204" pitchFamily="34" charset="0"/>
            </a:endParaRPr>
          </a:p>
          <a:p>
            <a:endParaRPr lang="en-GB" b="1" dirty="0">
              <a:latin typeface="Tahoma" panose="020B0604030504040204" pitchFamily="34" charset="0"/>
              <a:ea typeface="Tahoma" panose="020B0604030504040204" pitchFamily="34" charset="0"/>
              <a:cs typeface="Tahoma" panose="020B0604030504040204" pitchFamily="34" charset="0"/>
            </a:endParaRPr>
          </a:p>
          <a:p>
            <a:endParaRPr lang="en-GB" b="1" dirty="0">
              <a:latin typeface="Tahoma" panose="020B0604030504040204" pitchFamily="34" charset="0"/>
              <a:ea typeface="Tahoma" panose="020B0604030504040204" pitchFamily="34" charset="0"/>
              <a:cs typeface="Tahoma" panose="020B0604030504040204" pitchFamily="34" charset="0"/>
            </a:endParaRPr>
          </a:p>
          <a:p>
            <a:endParaRPr lang="en-GB" b="1" dirty="0">
              <a:latin typeface="Tahoma" panose="020B0604030504040204" pitchFamily="34" charset="0"/>
              <a:ea typeface="Tahoma" panose="020B0604030504040204" pitchFamily="34" charset="0"/>
              <a:cs typeface="Tahoma" panose="020B0604030504040204" pitchFamily="34" charset="0"/>
            </a:endParaRPr>
          </a:p>
          <a:p>
            <a:endParaRPr lang="en-GB" b="1" dirty="0">
              <a:latin typeface="Tahoma" panose="020B0604030504040204" pitchFamily="34" charset="0"/>
              <a:ea typeface="Tahoma" panose="020B0604030504040204" pitchFamily="34" charset="0"/>
              <a:cs typeface="Tahoma" panose="020B0604030504040204" pitchFamily="34" charset="0"/>
            </a:endParaRPr>
          </a:p>
          <a:p>
            <a:endParaRPr lang="en-GB"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b="1" dirty="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LET’S MAKE IT HAPPEN  TOGETHER!</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 </a:t>
            </a:r>
          </a:p>
          <a:p>
            <a:r>
              <a:rPr lang="en-US" b="1" dirty="0">
                <a:latin typeface="Tahoma" panose="020B0604030504040204" pitchFamily="34" charset="0"/>
                <a:ea typeface="Tahoma" panose="020B0604030504040204" pitchFamily="34" charset="0"/>
                <a:cs typeface="Tahoma" panose="020B0604030504040204" pitchFamily="34" charset="0"/>
              </a:rPr>
              <a:t>THANK YOU</a:t>
            </a:r>
            <a:endParaRPr lang="en-GB" dirty="0"/>
          </a:p>
        </p:txBody>
      </p:sp>
      <p:pic>
        <p:nvPicPr>
          <p:cNvPr id="4" name="Picture 3"/>
          <p:cNvPicPr>
            <a:picLocks noChangeAspect="1"/>
          </p:cNvPicPr>
          <p:nvPr/>
        </p:nvPicPr>
        <p:blipFill>
          <a:blip r:embed="rId2"/>
          <a:stretch>
            <a:fillRect/>
          </a:stretch>
        </p:blipFill>
        <p:spPr>
          <a:xfrm>
            <a:off x="10216735" y="230188"/>
            <a:ext cx="1505843" cy="1103472"/>
          </a:xfrm>
          <a:prstGeom prst="rect">
            <a:avLst/>
          </a:prstGeom>
        </p:spPr>
      </p:pic>
      <p:pic>
        <p:nvPicPr>
          <p:cNvPr id="5" name="Picture 4">
            <a:extLst>
              <a:ext uri="{FF2B5EF4-FFF2-40B4-BE49-F238E27FC236}">
                <a16:creationId xmlns:a16="http://schemas.microsoft.com/office/drawing/2014/main" id="{87258EF0-2641-6D46-8F2E-2B1C9B882D09}"/>
              </a:ext>
            </a:extLst>
          </p:cNvPr>
          <p:cNvPicPr>
            <a:picLocks noChangeAspect="1"/>
          </p:cNvPicPr>
          <p:nvPr/>
        </p:nvPicPr>
        <p:blipFill>
          <a:blip r:embed="rId3"/>
          <a:stretch>
            <a:fillRect/>
          </a:stretch>
        </p:blipFill>
        <p:spPr>
          <a:xfrm>
            <a:off x="1384265" y="1825625"/>
            <a:ext cx="3844515" cy="3112946"/>
          </a:xfrm>
          <a:prstGeom prst="rect">
            <a:avLst/>
          </a:prstGeom>
        </p:spPr>
      </p:pic>
      <p:pic>
        <p:nvPicPr>
          <p:cNvPr id="6" name="Graphic 5" descr="Watch">
            <a:extLst>
              <a:ext uri="{FF2B5EF4-FFF2-40B4-BE49-F238E27FC236}">
                <a16:creationId xmlns:a16="http://schemas.microsoft.com/office/drawing/2014/main" id="{DEEC8A03-2596-8943-A148-454454A9B1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1145" y="1872527"/>
            <a:ext cx="4101434" cy="3112945"/>
          </a:xfrm>
          <a:prstGeom prst="rect">
            <a:avLst/>
          </a:prstGeom>
        </p:spPr>
      </p:pic>
    </p:spTree>
    <p:extLst>
      <p:ext uri="{BB962C8B-B14F-4D97-AF65-F5344CB8AC3E}">
        <p14:creationId xmlns:p14="http://schemas.microsoft.com/office/powerpoint/2010/main" val="368645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20E3-1BBC-B24F-B68B-8212FCC1168E}"/>
              </a:ext>
            </a:extLst>
          </p:cNvPr>
          <p:cNvSpPr>
            <a:spLocks noGrp="1"/>
          </p:cNvSpPr>
          <p:nvPr>
            <p:ph type="title"/>
          </p:nvPr>
        </p:nvSpPr>
        <p:spPr>
          <a:xfrm>
            <a:off x="838200" y="556995"/>
            <a:ext cx="10515600" cy="1133693"/>
          </a:xfrm>
        </p:spPr>
        <p:txBody>
          <a:bodyPr>
            <a:normAutofit/>
          </a:bodyPr>
          <a:lstStyle/>
          <a:p>
            <a:r>
              <a:rPr lang="en-GB" sz="5200" b="1" dirty="0">
                <a:latin typeface="Poppins" panose="00000500000000000000"/>
                <a:ea typeface="+mn-ea"/>
                <a:cs typeface="Poppins" panose="00000500000000000000" pitchFamily="50" charset="0"/>
              </a:rPr>
              <a:t>N</a:t>
            </a:r>
            <a:r>
              <a:rPr lang="en-NG" sz="5200" b="1" dirty="0">
                <a:latin typeface="Poppins" panose="00000500000000000000"/>
                <a:ea typeface="+mn-ea"/>
                <a:cs typeface="Poppins" panose="00000500000000000000" pitchFamily="50" charset="0"/>
              </a:rPr>
              <a:t>ATIONAL HEALTH ACT 2014</a:t>
            </a:r>
          </a:p>
        </p:txBody>
      </p:sp>
      <p:graphicFrame>
        <p:nvGraphicFramePr>
          <p:cNvPr id="5" name="Content Placeholder 2">
            <a:extLst>
              <a:ext uri="{FF2B5EF4-FFF2-40B4-BE49-F238E27FC236}">
                <a16:creationId xmlns:a16="http://schemas.microsoft.com/office/drawing/2014/main" id="{F4939E24-266C-4252-A87E-3D257ABB32C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CC8C30BD-CFCE-4FC3-94C3-4C3E962D6637}"/>
              </a:ext>
            </a:extLst>
          </p:cNvPr>
          <p:cNvPicPr>
            <a:picLocks noChangeAspect="1"/>
          </p:cNvPicPr>
          <p:nvPr/>
        </p:nvPicPr>
        <p:blipFill>
          <a:blip r:embed="rId7"/>
          <a:stretch>
            <a:fillRect/>
          </a:stretch>
        </p:blipFill>
        <p:spPr>
          <a:xfrm>
            <a:off x="196661" y="45720"/>
            <a:ext cx="688908" cy="688908"/>
          </a:xfrm>
          <a:prstGeom prst="rect">
            <a:avLst/>
          </a:prstGeom>
        </p:spPr>
      </p:pic>
    </p:spTree>
    <p:extLst>
      <p:ext uri="{BB962C8B-B14F-4D97-AF65-F5344CB8AC3E}">
        <p14:creationId xmlns:p14="http://schemas.microsoft.com/office/powerpoint/2010/main" val="2490606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20E3-1BBC-B24F-B68B-8212FCC1168E}"/>
              </a:ext>
            </a:extLst>
          </p:cNvPr>
          <p:cNvSpPr>
            <a:spLocks noGrp="1"/>
          </p:cNvSpPr>
          <p:nvPr>
            <p:ph type="title"/>
          </p:nvPr>
        </p:nvSpPr>
        <p:spPr>
          <a:xfrm>
            <a:off x="838200" y="556995"/>
            <a:ext cx="10515600" cy="1133693"/>
          </a:xfrm>
        </p:spPr>
        <p:txBody>
          <a:bodyPr>
            <a:norm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F</a:t>
            </a:r>
            <a:r>
              <a:rPr lang="en-NG" sz="3200" b="1">
                <a:latin typeface="Tahoma" panose="020B0604030504040204" pitchFamily="34" charset="0"/>
                <a:ea typeface="Tahoma" panose="020B0604030504040204" pitchFamily="34" charset="0"/>
                <a:cs typeface="Tahoma" panose="020B0604030504040204" pitchFamily="34" charset="0"/>
              </a:rPr>
              <a:t>ixing the problem: UNIVERSAL HEALTH COVERAGE</a:t>
            </a:r>
            <a:r>
              <a:rPr lang="en-GB" sz="3200" b="1" dirty="0">
                <a:latin typeface="Tahoma" panose="020B0604030504040204" pitchFamily="34" charset="0"/>
                <a:ea typeface="Tahoma" panose="020B0604030504040204" pitchFamily="34" charset="0"/>
                <a:cs typeface="Tahoma" panose="020B0604030504040204" pitchFamily="34" charset="0"/>
              </a:rPr>
              <a:t>- The Missing link</a:t>
            </a:r>
            <a:endParaRPr lang="en-NG" sz="3200" b="1" dirty="0">
              <a:latin typeface="Poppins" panose="00000500000000000000"/>
              <a:ea typeface="+mn-ea"/>
              <a:cs typeface="Poppins" panose="00000500000000000000" pitchFamily="50" charset="0"/>
            </a:endParaRPr>
          </a:p>
        </p:txBody>
      </p:sp>
      <p:pic>
        <p:nvPicPr>
          <p:cNvPr id="6" name="Picture 5">
            <a:extLst>
              <a:ext uri="{FF2B5EF4-FFF2-40B4-BE49-F238E27FC236}">
                <a16:creationId xmlns:a16="http://schemas.microsoft.com/office/drawing/2014/main" id="{CC8C30BD-CFCE-4FC3-94C3-4C3E962D6637}"/>
              </a:ext>
            </a:extLst>
          </p:cNvPr>
          <p:cNvPicPr>
            <a:picLocks noChangeAspect="1"/>
          </p:cNvPicPr>
          <p:nvPr/>
        </p:nvPicPr>
        <p:blipFill>
          <a:blip r:embed="rId2"/>
          <a:stretch>
            <a:fillRect/>
          </a:stretch>
        </p:blipFill>
        <p:spPr>
          <a:xfrm>
            <a:off x="196661" y="45720"/>
            <a:ext cx="688908" cy="688908"/>
          </a:xfrm>
          <a:prstGeom prst="rect">
            <a:avLst/>
          </a:prstGeom>
        </p:spPr>
      </p:pic>
      <p:sp>
        <p:nvSpPr>
          <p:cNvPr id="3" name="Content Placeholder 2">
            <a:extLst>
              <a:ext uri="{FF2B5EF4-FFF2-40B4-BE49-F238E27FC236}">
                <a16:creationId xmlns:a16="http://schemas.microsoft.com/office/drawing/2014/main" id="{08205F07-2AC1-B449-8949-6EC944DD6083}"/>
              </a:ext>
            </a:extLst>
          </p:cNvPr>
          <p:cNvSpPr>
            <a:spLocks noGrp="1"/>
          </p:cNvSpPr>
          <p:nvPr>
            <p:ph idx="1"/>
          </p:nvPr>
        </p:nvSpPr>
        <p:spPr>
          <a:xfrm>
            <a:off x="838200" y="1825625"/>
            <a:ext cx="7168376" cy="4351338"/>
          </a:xfrm>
        </p:spPr>
        <p:txBody>
          <a:bodyPr/>
          <a:lstStyle/>
          <a:p>
            <a:pPr marL="92075" lvl="1" indent="0">
              <a:buNone/>
            </a:pPr>
            <a:r>
              <a:rPr lang="en-US" sz="2800" dirty="0">
                <a:latin typeface="Tahoma" panose="020B0604030504040204" pitchFamily="34" charset="0"/>
                <a:ea typeface="Tahoma" panose="020B0604030504040204" pitchFamily="34" charset="0"/>
                <a:cs typeface="Tahoma" panose="020B0604030504040204" pitchFamily="34" charset="0"/>
              </a:rPr>
              <a:t>. Primary	Primary Care Centers</a:t>
            </a:r>
          </a:p>
          <a:p>
            <a:pPr marL="92075" lvl="1" indent="0">
              <a:buNone/>
            </a:pPr>
            <a:r>
              <a:rPr lang="en-US" sz="2800" dirty="0">
                <a:latin typeface="Tahoma" panose="020B0604030504040204" pitchFamily="34" charset="0"/>
                <a:ea typeface="Tahoma" panose="020B0604030504040204" pitchFamily="34" charset="0"/>
                <a:cs typeface="Tahoma" panose="020B0604030504040204" pitchFamily="34" charset="0"/>
              </a:rPr>
              <a:t>2. Secondary Hospitals</a:t>
            </a:r>
          </a:p>
          <a:p>
            <a:pPr marL="92075" lvl="1" indent="0">
              <a:buNone/>
            </a:pPr>
            <a:r>
              <a:rPr lang="en-US" sz="2800" dirty="0">
                <a:latin typeface="Tahoma" panose="020B0604030504040204" pitchFamily="34" charset="0"/>
                <a:ea typeface="Tahoma" panose="020B0604030504040204" pitchFamily="34" charset="0"/>
                <a:cs typeface="Tahoma" panose="020B0604030504040204" pitchFamily="34" charset="0"/>
              </a:rPr>
              <a:t>3. Tertiary Hospitals/Specialist Hospitals</a:t>
            </a:r>
          </a:p>
          <a:p>
            <a:pPr marL="92075" lvl="1" indent="0">
              <a:buNone/>
            </a:pPr>
            <a:r>
              <a:rPr lang="en-US" sz="2800" dirty="0">
                <a:latin typeface="Tahoma" panose="020B0604030504040204" pitchFamily="34" charset="0"/>
                <a:ea typeface="Tahoma" panose="020B0604030504040204" pitchFamily="34" charset="0"/>
                <a:cs typeface="Tahoma" panose="020B0604030504040204" pitchFamily="34" charset="0"/>
              </a:rPr>
              <a:t>4. Emergency Medical Services,</a:t>
            </a:r>
          </a:p>
          <a:p>
            <a:pPr marL="92075" lvl="1" indent="0">
              <a:buNone/>
            </a:pPr>
            <a:r>
              <a:rPr lang="en-US" sz="2800" dirty="0">
                <a:latin typeface="Tahoma" panose="020B0604030504040204" pitchFamily="34" charset="0"/>
                <a:ea typeface="Tahoma" panose="020B0604030504040204" pitchFamily="34" charset="0"/>
                <a:cs typeface="Tahoma" panose="020B0604030504040204" pitchFamily="34" charset="0"/>
              </a:rPr>
              <a:t>Ambulance Services/Emergency Treatment </a:t>
            </a:r>
            <a:r>
              <a:rPr lang="en-US" sz="2800" dirty="0" err="1">
                <a:latin typeface="Tahoma" panose="020B0604030504040204" pitchFamily="34" charset="0"/>
                <a:ea typeface="Tahoma" panose="020B0604030504040204" pitchFamily="34" charset="0"/>
                <a:cs typeface="Tahoma" panose="020B0604030504040204" pitchFamily="34" charset="0"/>
              </a:rPr>
              <a:t>Centres</a:t>
            </a:r>
            <a:endParaRPr lang="en-NG" sz="2800">
              <a:latin typeface="Tahoma" panose="020B0604030504040204" pitchFamily="34" charset="0"/>
              <a:ea typeface="Tahoma" panose="020B0604030504040204" pitchFamily="34" charset="0"/>
              <a:cs typeface="Tahoma" panose="020B0604030504040204" pitchFamily="34" charset="0"/>
            </a:endParaRPr>
          </a:p>
          <a:p>
            <a:endParaRPr lang="en-US" dirty="0"/>
          </a:p>
        </p:txBody>
      </p:sp>
      <p:pic>
        <p:nvPicPr>
          <p:cNvPr id="7" name="Picture 6" descr="TOP 5 EMS job opportunities in UK, India, Tanzania and South Africa">
            <a:extLst>
              <a:ext uri="{FF2B5EF4-FFF2-40B4-BE49-F238E27FC236}">
                <a16:creationId xmlns:a16="http://schemas.microsoft.com/office/drawing/2014/main" id="{E12384F7-A8D8-1C49-A4B5-D8BF9E3025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13" r="19413"/>
          <a:stretch/>
        </p:blipFill>
        <p:spPr bwMode="auto">
          <a:xfrm>
            <a:off x="7861610" y="1527718"/>
            <a:ext cx="4308909" cy="464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521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35852" y="0"/>
            <a:ext cx="2152075" cy="1579001"/>
          </a:xfrm>
          <a:prstGeom prst="rect">
            <a:avLst/>
          </a:prstGeom>
        </p:spPr>
      </p:pic>
      <p:sp>
        <p:nvSpPr>
          <p:cNvPr id="2" name="Title 1"/>
          <p:cNvSpPr>
            <a:spLocks noGrp="1"/>
          </p:cNvSpPr>
          <p:nvPr>
            <p:ph type="title"/>
          </p:nvPr>
        </p:nvSpPr>
        <p:spPr/>
        <p:txBody>
          <a:bodyPr/>
          <a:lstStyle/>
          <a:p>
            <a:r>
              <a:rPr lang="en-NG" b="1">
                <a:solidFill>
                  <a:schemeClr val="tx2"/>
                </a:solidFill>
                <a:latin typeface="Poppins" pitchFamily="2" charset="77"/>
                <a:cs typeface="Poppins" pitchFamily="2" charset="77"/>
              </a:rPr>
              <a:t>EMERGENCY MEDICAL SERVICES (EMS)</a:t>
            </a:r>
            <a:endParaRPr lang="en-GB" b="1" dirty="0">
              <a:latin typeface="Poppins" panose="00000500000000000000"/>
            </a:endParaRPr>
          </a:p>
        </p:txBody>
      </p:sp>
      <p:sp>
        <p:nvSpPr>
          <p:cNvPr id="3" name="Content Placeholder 2"/>
          <p:cNvSpPr>
            <a:spLocks noGrp="1"/>
          </p:cNvSpPr>
          <p:nvPr>
            <p:ph idx="1"/>
          </p:nvPr>
        </p:nvSpPr>
        <p:spPr>
          <a:xfrm>
            <a:off x="838200" y="1825625"/>
            <a:ext cx="6711176" cy="4351338"/>
          </a:xfrm>
        </p:spPr>
        <p:txBody>
          <a:bodyPr>
            <a:normAutofit fontScale="92500" lnSpcReduction="20000"/>
          </a:bodyPr>
          <a:lstStyle/>
          <a:p>
            <a:r>
              <a:rPr lang="en-GB" dirty="0"/>
              <a:t>T</a:t>
            </a:r>
            <a:r>
              <a:rPr lang="en-NG"/>
              <a:t>he missing link</a:t>
            </a:r>
          </a:p>
          <a:p>
            <a:r>
              <a:rPr lang="en-GB" dirty="0"/>
              <a:t>D</a:t>
            </a:r>
            <a:r>
              <a:rPr lang="en-NG"/>
              <a:t>eliberate national programme</a:t>
            </a:r>
          </a:p>
          <a:p>
            <a:r>
              <a:rPr lang="en-GB" dirty="0"/>
              <a:t>S</a:t>
            </a:r>
            <a:r>
              <a:rPr lang="en-NG"/>
              <a:t>ocial responsibility</a:t>
            </a:r>
          </a:p>
          <a:p>
            <a:r>
              <a:rPr lang="en-GB" dirty="0"/>
              <a:t>B</a:t>
            </a:r>
            <a:r>
              <a:rPr lang="en-NG"/>
              <a:t>ecomes even more important when the other healthcare levels are weak</a:t>
            </a:r>
          </a:p>
          <a:p>
            <a:pPr marL="0" indent="0">
              <a:buNone/>
            </a:pPr>
            <a:endParaRPr lang="en-NG" b="1" i="1"/>
          </a:p>
          <a:p>
            <a:pPr marL="0" indent="0">
              <a:buNone/>
            </a:pPr>
            <a:r>
              <a:rPr lang="en-NG" b="1" i="1"/>
              <a:t>No attainment of UHC without EMS!</a:t>
            </a:r>
          </a:p>
          <a:p>
            <a:endParaRPr lang="en-NG" altLang="en-NG" i="1">
              <a:solidFill>
                <a:srgbClr val="000000"/>
              </a:solidFill>
              <a:latin typeface="Alegreya"/>
            </a:endParaRPr>
          </a:p>
          <a:p>
            <a:pPr marL="0" indent="0">
              <a:buNone/>
            </a:pPr>
            <a:r>
              <a:rPr lang="en-NG" altLang="en-NG" b="1" i="1">
                <a:solidFill>
                  <a:srgbClr val="000000"/>
                </a:solidFill>
                <a:latin typeface="Alegreya"/>
              </a:rPr>
              <a:t>“No spaces in wards: Nigeria’s inadequate emergency medical services fill mortuaries with corpses!”</a:t>
            </a:r>
            <a:endParaRPr lang="en-NG" b="1" i="1"/>
          </a:p>
          <a:p>
            <a:endParaRPr lang="en-GB" dirty="0"/>
          </a:p>
        </p:txBody>
      </p:sp>
      <p:pic>
        <p:nvPicPr>
          <p:cNvPr id="5" name="Picture 2">
            <a:extLst>
              <a:ext uri="{FF2B5EF4-FFF2-40B4-BE49-F238E27FC236}">
                <a16:creationId xmlns:a16="http://schemas.microsoft.com/office/drawing/2014/main" id="{A7D574C4-9779-4A4F-B237-FE3C95C204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58" r="16444" b="-2"/>
          <a:stretch/>
        </p:blipFill>
        <p:spPr bwMode="auto">
          <a:xfrm>
            <a:off x="7359805" y="1397484"/>
            <a:ext cx="4728122" cy="520762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96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35852" y="0"/>
            <a:ext cx="2152075" cy="1579001"/>
          </a:xfrm>
          <a:prstGeom prst="rect">
            <a:avLst/>
          </a:prstGeom>
        </p:spPr>
      </p:pic>
      <p:sp>
        <p:nvSpPr>
          <p:cNvPr id="2" name="Title 1"/>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NEMSAS- Indications</a:t>
            </a:r>
            <a:endParaRPr lang="en-GB" b="1" dirty="0">
              <a:latin typeface="Poppins" panose="00000500000000000000"/>
            </a:endParaRPr>
          </a:p>
        </p:txBody>
      </p:sp>
      <p:sp>
        <p:nvSpPr>
          <p:cNvPr id="3" name="Content Placeholder 2"/>
          <p:cNvSpPr>
            <a:spLocks noGrp="1"/>
          </p:cNvSpPr>
          <p:nvPr>
            <p:ph idx="1"/>
          </p:nvPr>
        </p:nvSpPr>
        <p:spPr/>
        <p:txBody>
          <a:bodyPr>
            <a:normAutofit fontScale="85000" lnSpcReduction="20000"/>
          </a:bodyPr>
          <a:lstStyle/>
          <a:p>
            <a:r>
              <a:rPr lang="en-NG">
                <a:latin typeface="Tahoma" panose="020B0604030504040204" pitchFamily="34" charset="0"/>
                <a:ea typeface="Tahoma" panose="020B0604030504040204" pitchFamily="34" charset="0"/>
                <a:cs typeface="Tahoma" panose="020B0604030504040204" pitchFamily="34" charset="0"/>
              </a:rPr>
              <a:t>Nigeria’s healthcare indices are dismal</a:t>
            </a:r>
          </a:p>
          <a:p>
            <a:r>
              <a:rPr lang="en-NG">
                <a:latin typeface="Tahoma" panose="020B0604030504040204" pitchFamily="34" charset="0"/>
                <a:ea typeface="Tahoma" panose="020B0604030504040204" pitchFamily="34" charset="0"/>
                <a:cs typeface="Tahoma" panose="020B0604030504040204" pitchFamily="34" charset="0"/>
              </a:rPr>
              <a:t>Maternal, Neonatal, Infant, </a:t>
            </a:r>
            <a:r>
              <a:rPr lang="en-GB" dirty="0">
                <a:latin typeface="Tahoma" panose="020B0604030504040204" pitchFamily="34" charset="0"/>
                <a:ea typeface="Tahoma" panose="020B0604030504040204" pitchFamily="34" charset="0"/>
                <a:cs typeface="Tahoma" panose="020B0604030504040204" pitchFamily="34" charset="0"/>
              </a:rPr>
              <a:t>CVA, </a:t>
            </a:r>
            <a:r>
              <a:rPr lang="en-NG">
                <a:latin typeface="Tahoma" panose="020B0604030504040204" pitchFamily="34" charset="0"/>
                <a:ea typeface="Tahoma" panose="020B0604030504040204" pitchFamily="34" charset="0"/>
                <a:cs typeface="Tahoma" panose="020B0604030504040204" pitchFamily="34" charset="0"/>
              </a:rPr>
              <a:t>Road Traffic Accident, Violent Events H</a:t>
            </a:r>
            <a:r>
              <a:rPr lang="en-GB" dirty="0">
                <a:latin typeface="Tahoma" panose="020B0604030504040204" pitchFamily="34" charset="0"/>
                <a:ea typeface="Tahoma" panose="020B0604030504040204" pitchFamily="34" charset="0"/>
                <a:cs typeface="Tahoma" panose="020B0604030504040204" pitchFamily="34" charset="0"/>
              </a:rPr>
              <a:t>a</a:t>
            </a:r>
            <a:r>
              <a:rPr lang="en-NG">
                <a:latin typeface="Tahoma" panose="020B0604030504040204" pitchFamily="34" charset="0"/>
                <a:ea typeface="Tahoma" panose="020B0604030504040204" pitchFamily="34" charset="0"/>
                <a:cs typeface="Tahoma" panose="020B0604030504040204" pitchFamily="34" charset="0"/>
              </a:rPr>
              <a:t>ve High Morbidity and Mortality</a:t>
            </a:r>
          </a:p>
          <a:p>
            <a:r>
              <a:rPr lang="en-NG">
                <a:latin typeface="Tahoma" panose="020B0604030504040204" pitchFamily="34" charset="0"/>
                <a:ea typeface="Tahoma" panose="020B0604030504040204" pitchFamily="34" charset="0"/>
                <a:cs typeface="Tahoma" panose="020B0604030504040204" pitchFamily="34" charset="0"/>
              </a:rPr>
              <a:t>Lack of EMS contributes up to 50%</a:t>
            </a:r>
          </a:p>
          <a:p>
            <a:r>
              <a:rPr lang="en-GB" dirty="0">
                <a:latin typeface="Tahoma" panose="020B0604030504040204" pitchFamily="34" charset="0"/>
                <a:ea typeface="Tahoma" panose="020B0604030504040204" pitchFamily="34" charset="0"/>
                <a:cs typeface="Tahoma" panose="020B0604030504040204" pitchFamily="34" charset="0"/>
              </a:rPr>
              <a:t>Existing services are </a:t>
            </a:r>
            <a:r>
              <a:rPr lang="en-NG">
                <a:latin typeface="Tahoma" panose="020B0604030504040204" pitchFamily="34" charset="0"/>
                <a:ea typeface="Tahoma" panose="020B0604030504040204" pitchFamily="34" charset="0"/>
                <a:cs typeface="Tahoma" panose="020B0604030504040204" pitchFamily="34" charset="0"/>
              </a:rPr>
              <a:t>fragmented, no national coordination</a:t>
            </a:r>
          </a:p>
          <a:p>
            <a:r>
              <a:rPr lang="en-NG">
                <a:latin typeface="Tahoma" panose="020B0604030504040204" pitchFamily="34" charset="0"/>
                <a:ea typeface="Tahoma" panose="020B0604030504040204" pitchFamily="34" charset="0"/>
                <a:cs typeface="Tahoma" panose="020B0604030504040204" pitchFamily="34" charset="0"/>
              </a:rPr>
              <a:t>No effective national 3 digit medical emergency number, 112, 911, 999, 111, </a:t>
            </a:r>
          </a:p>
          <a:p>
            <a:r>
              <a:rPr lang="en-GB" dirty="0">
                <a:latin typeface="Tahoma" panose="020B0604030504040204" pitchFamily="34" charset="0"/>
                <a:ea typeface="Tahoma" panose="020B0604030504040204" pitchFamily="34" charset="0"/>
                <a:cs typeface="Tahoma" panose="020B0604030504040204" pitchFamily="34" charset="0"/>
              </a:rPr>
              <a:t>N</a:t>
            </a:r>
            <a:r>
              <a:rPr lang="en-NG">
                <a:latin typeface="Tahoma" panose="020B0604030504040204" pitchFamily="34" charset="0"/>
                <a:ea typeface="Tahoma" panose="020B0604030504040204" pitchFamily="34" charset="0"/>
                <a:cs typeface="Tahoma" panose="020B0604030504040204" pitchFamily="34" charset="0"/>
              </a:rPr>
              <a:t>o national governance struture</a:t>
            </a:r>
          </a:p>
          <a:p>
            <a:r>
              <a:rPr lang="en-GB" dirty="0">
                <a:latin typeface="Tahoma" panose="020B0604030504040204" pitchFamily="34" charset="0"/>
                <a:ea typeface="Tahoma" panose="020B0604030504040204" pitchFamily="34" charset="0"/>
                <a:cs typeface="Tahoma" panose="020B0604030504040204" pitchFamily="34" charset="0"/>
              </a:rPr>
              <a:t>N</a:t>
            </a:r>
            <a:r>
              <a:rPr lang="en-NG">
                <a:latin typeface="Tahoma" panose="020B0604030504040204" pitchFamily="34" charset="0"/>
                <a:ea typeface="Tahoma" panose="020B0604030504040204" pitchFamily="34" charset="0"/>
                <a:cs typeface="Tahoma" panose="020B0604030504040204" pitchFamily="34" charset="0"/>
              </a:rPr>
              <a:t>o shared facilities between states</a:t>
            </a:r>
          </a:p>
          <a:p>
            <a:r>
              <a:rPr lang="en-GB" dirty="0">
                <a:latin typeface="Tahoma" panose="020B0604030504040204" pitchFamily="34" charset="0"/>
                <a:ea typeface="Tahoma" panose="020B0604030504040204" pitchFamily="34" charset="0"/>
                <a:cs typeface="Tahoma" panose="020B0604030504040204" pitchFamily="34" charset="0"/>
              </a:rPr>
              <a:t>N</a:t>
            </a:r>
            <a:r>
              <a:rPr lang="en-NG">
                <a:latin typeface="Tahoma" panose="020B0604030504040204" pitchFamily="34" charset="0"/>
                <a:ea typeface="Tahoma" panose="020B0604030504040204" pitchFamily="34" charset="0"/>
                <a:cs typeface="Tahoma" panose="020B0604030504040204" pitchFamily="34" charset="0"/>
              </a:rPr>
              <a:t>o nationwide data</a:t>
            </a:r>
          </a:p>
          <a:p>
            <a:r>
              <a:rPr lang="en-NG">
                <a:latin typeface="Tahoma" panose="020B0604030504040204" pitchFamily="34" charset="0"/>
                <a:ea typeface="Tahoma" panose="020B0604030504040204" pitchFamily="34" charset="0"/>
                <a:cs typeface="Tahoma" panose="020B0604030504040204" pitchFamily="34" charset="0"/>
              </a:rPr>
              <a:t>The Current Covid-19 pandemic further exposed the effects of the lack of EMS</a:t>
            </a:r>
          </a:p>
          <a:p>
            <a:endParaRPr lang="en-GB" dirty="0"/>
          </a:p>
        </p:txBody>
      </p:sp>
    </p:spTree>
    <p:extLst>
      <p:ext uri="{BB962C8B-B14F-4D97-AF65-F5344CB8AC3E}">
        <p14:creationId xmlns:p14="http://schemas.microsoft.com/office/powerpoint/2010/main" val="272821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35852" y="0"/>
            <a:ext cx="2152075" cy="1579001"/>
          </a:xfrm>
          <a:prstGeom prst="rect">
            <a:avLst/>
          </a:prstGeom>
        </p:spPr>
      </p:pic>
      <p:sp>
        <p:nvSpPr>
          <p:cNvPr id="2" name="Title 1"/>
          <p:cNvSpPr>
            <a:spLocks noGrp="1"/>
          </p:cNvSpPr>
          <p:nvPr>
            <p:ph type="title"/>
          </p:nvPr>
        </p:nvSpPr>
        <p:spPr/>
        <p:txBody>
          <a:bodyPr/>
          <a:lstStyle/>
          <a:p>
            <a:r>
              <a:rPr lang="en-GB" b="1" dirty="0">
                <a:latin typeface="Poppins" panose="00000500000000000000"/>
              </a:rPr>
              <a:t>NEMSAS Status</a:t>
            </a:r>
          </a:p>
        </p:txBody>
      </p:sp>
      <p:sp>
        <p:nvSpPr>
          <p:cNvPr id="3" name="Content Placeholder 2"/>
          <p:cNvSpPr>
            <a:spLocks noGrp="1"/>
          </p:cNvSpPr>
          <p:nvPr>
            <p:ph idx="1"/>
          </p:nvPr>
        </p:nvSpPr>
        <p:spPr/>
        <p:txBody>
          <a:bodyPr>
            <a:normAutofit lnSpcReduction="10000"/>
          </a:bodyPr>
          <a:lstStyle/>
          <a:p>
            <a:r>
              <a:rPr lang="en-US" dirty="0"/>
              <a:t>The NEMTC was approved by the 61st National Council on Health in June 2018, as the statutory body tasked with the administration of EMS in Nigeria.  </a:t>
            </a:r>
          </a:p>
          <a:p>
            <a:r>
              <a:rPr lang="en-US" dirty="0"/>
              <a:t>NEMTC was mandated at its inauguration to set up an operational platform to be known as the National Emergency Medical Service and Ambulance System (NEMSAS).</a:t>
            </a:r>
          </a:p>
          <a:p>
            <a:r>
              <a:rPr lang="en-US" dirty="0"/>
              <a:t>NEMSAS shall coordinate all ambulance services and emergency treatment centres in the country. </a:t>
            </a:r>
          </a:p>
          <a:p>
            <a:r>
              <a:rPr lang="en-US" dirty="0"/>
              <a:t>NEMSAS is a Programme Implementing Unit (PIU) for the EMT Gateway domiciled in the office of the HMH, headed by the National Programme Manager</a:t>
            </a:r>
          </a:p>
          <a:p>
            <a:endParaRPr lang="en-GB" dirty="0"/>
          </a:p>
        </p:txBody>
      </p:sp>
    </p:spTree>
    <p:extLst>
      <p:ext uri="{BB962C8B-B14F-4D97-AF65-F5344CB8AC3E}">
        <p14:creationId xmlns:p14="http://schemas.microsoft.com/office/powerpoint/2010/main" val="227664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35852" y="0"/>
            <a:ext cx="2152075" cy="1579001"/>
          </a:xfrm>
          <a:prstGeom prst="rect">
            <a:avLst/>
          </a:prstGeom>
        </p:spPr>
      </p:pic>
      <p:sp>
        <p:nvSpPr>
          <p:cNvPr id="2" name="Title 1"/>
          <p:cNvSpPr>
            <a:spLocks noGrp="1"/>
          </p:cNvSpPr>
          <p:nvPr>
            <p:ph type="title"/>
          </p:nvPr>
        </p:nvSpPr>
        <p:spPr/>
        <p:txBody>
          <a:bodyPr/>
          <a:lstStyle/>
          <a:p>
            <a:r>
              <a:rPr lang="en-GB" b="1" dirty="0">
                <a:latin typeface="Poppins" panose="00000500000000000000"/>
              </a:rPr>
              <a:t>NEMSAS Vision and Mission</a:t>
            </a:r>
          </a:p>
        </p:txBody>
      </p:sp>
      <p:sp>
        <p:nvSpPr>
          <p:cNvPr id="3" name="Content Placeholder 2"/>
          <p:cNvSpPr>
            <a:spLocks noGrp="1"/>
          </p:cNvSpPr>
          <p:nvPr>
            <p:ph idx="1"/>
          </p:nvPr>
        </p:nvSpPr>
        <p:spPr/>
        <p:txBody>
          <a:bodyPr>
            <a:normAutofit fontScale="77500" lnSpcReduction="20000"/>
          </a:bodyPr>
          <a:lstStyle/>
          <a:p>
            <a:pPr marL="0" indent="0" algn="just">
              <a:lnSpc>
                <a:spcPct val="170000"/>
              </a:lnSpc>
              <a:buNone/>
            </a:pPr>
            <a:r>
              <a:rPr lang="en-GB" b="1" dirty="0">
                <a:latin typeface="Tahoma" panose="020B0604030504040204" pitchFamily="34" charset="0"/>
                <a:ea typeface="Tahoma" panose="020B0604030504040204" pitchFamily="34" charset="0"/>
                <a:cs typeface="Tahoma" panose="020B0604030504040204" pitchFamily="34" charset="0"/>
              </a:rPr>
              <a:t>VISION: To strengthen the Nigerian health system through institutionalising  emergency medical services and an ambulance system that provide free services at point of care across Nigeria.</a:t>
            </a:r>
          </a:p>
          <a:p>
            <a:pPr marL="0" indent="0" algn="just">
              <a:lnSpc>
                <a:spcPct val="170000"/>
              </a:lnSpc>
              <a:buNone/>
            </a:pPr>
            <a:r>
              <a:rPr lang="en-GB" b="1" dirty="0">
                <a:latin typeface="Tahoma" panose="020B0604030504040204" pitchFamily="34" charset="0"/>
                <a:ea typeface="Tahoma" panose="020B0604030504040204" pitchFamily="34" charset="0"/>
                <a:cs typeface="Tahoma" panose="020B0604030504040204" pitchFamily="34" charset="0"/>
              </a:rPr>
              <a:t>Mission: To establish an ICT enabled Emergency Medical Service that is effective, efficient, timely and at no cost to the patient at the point of care, thereby increasing  access to care reduce mortality and morbidity rates and improve health care outcomes for all Nigeria.</a:t>
            </a:r>
          </a:p>
          <a:p>
            <a:endParaRPr lang="en-GB" dirty="0"/>
          </a:p>
        </p:txBody>
      </p:sp>
    </p:spTree>
    <p:extLst>
      <p:ext uri="{BB962C8B-B14F-4D97-AF65-F5344CB8AC3E}">
        <p14:creationId xmlns:p14="http://schemas.microsoft.com/office/powerpoint/2010/main" val="416640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35852" y="0"/>
            <a:ext cx="2152075" cy="1579001"/>
          </a:xfrm>
          <a:prstGeom prst="rect">
            <a:avLst/>
          </a:prstGeom>
        </p:spPr>
      </p:pic>
      <p:sp>
        <p:nvSpPr>
          <p:cNvPr id="2" name="Title 1"/>
          <p:cNvSpPr>
            <a:spLocks noGrp="1"/>
          </p:cNvSpPr>
          <p:nvPr>
            <p:ph type="title"/>
          </p:nvPr>
        </p:nvSpPr>
        <p:spPr>
          <a:xfrm>
            <a:off x="838200" y="365125"/>
            <a:ext cx="9231351" cy="1325563"/>
          </a:xfrm>
        </p:spPr>
        <p:txBody>
          <a:bodyPr/>
          <a:lstStyle/>
          <a:p>
            <a:r>
              <a:rPr lang="en-NG" b="1">
                <a:solidFill>
                  <a:schemeClr val="tx2"/>
                </a:solidFill>
                <a:latin typeface="Poppins" panose="00000500000000000000" pitchFamily="50" charset="0"/>
                <a:cs typeface="Poppins" panose="00000500000000000000" pitchFamily="50" charset="0"/>
              </a:rPr>
              <a:t>NEMSAS Resources</a:t>
            </a:r>
            <a:r>
              <a:rPr lang="en-GB" b="1" dirty="0">
                <a:solidFill>
                  <a:schemeClr val="tx2"/>
                </a:solidFill>
                <a:latin typeface="Poppins" panose="00000500000000000000" pitchFamily="50" charset="0"/>
                <a:cs typeface="Poppins" panose="00000500000000000000" pitchFamily="50" charset="0"/>
              </a:rPr>
              <a:t>-</a:t>
            </a:r>
            <a:br>
              <a:rPr lang="en-GB" b="1" dirty="0">
                <a:solidFill>
                  <a:schemeClr val="tx2"/>
                </a:solidFill>
                <a:latin typeface="Poppins" panose="00000500000000000000" pitchFamily="50" charset="0"/>
                <a:cs typeface="Poppins" panose="00000500000000000000" pitchFamily="50" charset="0"/>
              </a:rPr>
            </a:br>
            <a:r>
              <a:rPr lang="en-GB" b="1" dirty="0">
                <a:solidFill>
                  <a:schemeClr val="tx2"/>
                </a:solidFill>
                <a:latin typeface="Poppins" panose="00000500000000000000" pitchFamily="50" charset="0"/>
                <a:cs typeface="Poppins" panose="00000500000000000000" pitchFamily="50" charset="0"/>
              </a:rPr>
              <a:t>PUBLIC and PRIVATE</a:t>
            </a:r>
            <a:endParaRPr lang="en-GB" b="1" dirty="0">
              <a:latin typeface="Poppins" panose="00000500000000000000"/>
            </a:endParaRPr>
          </a:p>
        </p:txBody>
      </p:sp>
      <p:pic>
        <p:nvPicPr>
          <p:cNvPr id="5" name="Content Placeholder 4">
            <a:extLst>
              <a:ext uri="{FF2B5EF4-FFF2-40B4-BE49-F238E27FC236}">
                <a16:creationId xmlns:a16="http://schemas.microsoft.com/office/drawing/2014/main" id="{D7A1FA69-D9F6-444E-8791-A08D4A558DCB}"/>
              </a:ext>
            </a:extLst>
          </p:cNvPr>
          <p:cNvPicPr>
            <a:picLocks noGrp="1" noChangeAspect="1"/>
          </p:cNvPicPr>
          <p:nvPr>
            <p:ph idx="1"/>
          </p:nvPr>
        </p:nvPicPr>
        <p:blipFill>
          <a:blip r:embed="rId3"/>
          <a:stretch>
            <a:fillRect/>
          </a:stretch>
        </p:blipFill>
        <p:spPr>
          <a:xfrm>
            <a:off x="747132" y="1825625"/>
            <a:ext cx="6032809" cy="4351338"/>
          </a:xfrm>
          <a:prstGeom prst="rect">
            <a:avLst/>
          </a:prstGeom>
        </p:spPr>
      </p:pic>
      <p:pic>
        <p:nvPicPr>
          <p:cNvPr id="6" name="Picture 5">
            <a:extLst>
              <a:ext uri="{FF2B5EF4-FFF2-40B4-BE49-F238E27FC236}">
                <a16:creationId xmlns:a16="http://schemas.microsoft.com/office/drawing/2014/main" id="{8DF26089-4A4C-F347-B077-B5B43DAC189E}"/>
              </a:ext>
            </a:extLst>
          </p:cNvPr>
          <p:cNvPicPr>
            <a:picLocks noChangeAspect="1"/>
          </p:cNvPicPr>
          <p:nvPr/>
        </p:nvPicPr>
        <p:blipFill>
          <a:blip r:embed="rId4"/>
          <a:stretch>
            <a:fillRect/>
          </a:stretch>
        </p:blipFill>
        <p:spPr>
          <a:xfrm>
            <a:off x="6760921" y="1828863"/>
            <a:ext cx="5431079" cy="4348099"/>
          </a:xfrm>
          <a:prstGeom prst="rect">
            <a:avLst/>
          </a:prstGeom>
        </p:spPr>
      </p:pic>
    </p:spTree>
    <p:extLst>
      <p:ext uri="{BB962C8B-B14F-4D97-AF65-F5344CB8AC3E}">
        <p14:creationId xmlns:p14="http://schemas.microsoft.com/office/powerpoint/2010/main" val="268467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35852" y="0"/>
            <a:ext cx="2152075" cy="1579001"/>
          </a:xfrm>
          <a:prstGeom prst="rect">
            <a:avLst/>
          </a:prstGeom>
        </p:spPr>
      </p:pic>
      <p:sp>
        <p:nvSpPr>
          <p:cNvPr id="2" name="Title 1"/>
          <p:cNvSpPr>
            <a:spLocks noGrp="1"/>
          </p:cNvSpPr>
          <p:nvPr>
            <p:ph type="title"/>
          </p:nvPr>
        </p:nvSpPr>
        <p:spPr>
          <a:xfrm>
            <a:off x="838200" y="365125"/>
            <a:ext cx="9231351" cy="1325563"/>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NEMSAS OPERATIONALISATION</a:t>
            </a:r>
            <a:endParaRPr lang="en-GB" b="1" dirty="0">
              <a:latin typeface="Poppins" panose="00000500000000000000"/>
            </a:endParaRPr>
          </a:p>
        </p:txBody>
      </p:sp>
      <p:sp>
        <p:nvSpPr>
          <p:cNvPr id="3" name="Content Placeholder 2">
            <a:extLst>
              <a:ext uri="{FF2B5EF4-FFF2-40B4-BE49-F238E27FC236}">
                <a16:creationId xmlns:a16="http://schemas.microsoft.com/office/drawing/2014/main" id="{1ABB5B7B-647B-4F44-92EF-E9AD4D55653E}"/>
              </a:ext>
            </a:extLst>
          </p:cNvPr>
          <p:cNvSpPr>
            <a:spLocks noGrp="1"/>
          </p:cNvSpPr>
          <p:nvPr>
            <p:ph idx="1"/>
          </p:nvPr>
        </p:nvSpPr>
        <p:spPr>
          <a:xfrm>
            <a:off x="838199" y="1825625"/>
            <a:ext cx="9922727" cy="4351338"/>
          </a:xfrm>
        </p:spPr>
        <p:txBody>
          <a:bodyPr/>
          <a:lstStyle/>
          <a:p>
            <a:pPr marL="0" indent="0">
              <a:buNone/>
            </a:pPr>
            <a:endParaRPr lang="en-US" dirty="0"/>
          </a:p>
        </p:txBody>
      </p:sp>
      <p:grpSp>
        <p:nvGrpSpPr>
          <p:cNvPr id="7" name="Group 6">
            <a:extLst>
              <a:ext uri="{FF2B5EF4-FFF2-40B4-BE49-F238E27FC236}">
                <a16:creationId xmlns:a16="http://schemas.microsoft.com/office/drawing/2014/main" id="{750B25A7-E959-F54F-8F51-BCEFCFFC8A81}"/>
              </a:ext>
            </a:extLst>
          </p:cNvPr>
          <p:cNvGrpSpPr/>
          <p:nvPr/>
        </p:nvGrpSpPr>
        <p:grpSpPr>
          <a:xfrm>
            <a:off x="944395" y="1547446"/>
            <a:ext cx="9870143" cy="5070856"/>
            <a:chOff x="1099527" y="1521857"/>
            <a:chExt cx="9405309" cy="4472316"/>
          </a:xfrm>
        </p:grpSpPr>
        <p:sp>
          <p:nvSpPr>
            <p:cNvPr id="8" name="Oval 7">
              <a:extLst>
                <a:ext uri="{FF2B5EF4-FFF2-40B4-BE49-F238E27FC236}">
                  <a16:creationId xmlns:a16="http://schemas.microsoft.com/office/drawing/2014/main" id="{0B19704C-3AF8-FA4F-A5E6-C18678BB212C}"/>
                </a:ext>
              </a:extLst>
            </p:cNvPr>
            <p:cNvSpPr/>
            <p:nvPr/>
          </p:nvSpPr>
          <p:spPr bwMode="auto">
            <a:xfrm>
              <a:off x="4025869" y="1759899"/>
              <a:ext cx="3700684" cy="3700684"/>
            </a:xfrm>
            <a:prstGeom prst="ellipse">
              <a:avLst/>
            </a:prstGeom>
            <a:noFill/>
            <a:ln w="76200">
              <a:solidFill>
                <a:schemeClr val="tx2">
                  <a:lumMod val="90000"/>
                  <a:lumOff val="10000"/>
                </a:schemeClr>
              </a:solid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9" name="Oval 8">
              <a:extLst>
                <a:ext uri="{FF2B5EF4-FFF2-40B4-BE49-F238E27FC236}">
                  <a16:creationId xmlns:a16="http://schemas.microsoft.com/office/drawing/2014/main" id="{D9B6F24B-63C5-E94C-B663-685621074FFA}"/>
                </a:ext>
              </a:extLst>
            </p:cNvPr>
            <p:cNvSpPr/>
            <p:nvPr/>
          </p:nvSpPr>
          <p:spPr bwMode="auto">
            <a:xfrm>
              <a:off x="6394495" y="1521857"/>
              <a:ext cx="1800000" cy="1800000"/>
            </a:xfrm>
            <a:prstGeom prst="ellipse">
              <a:avLst/>
            </a:prstGeom>
            <a:solidFill>
              <a:schemeClr val="bg1"/>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10" name="Oval 9">
              <a:extLst>
                <a:ext uri="{FF2B5EF4-FFF2-40B4-BE49-F238E27FC236}">
                  <a16:creationId xmlns:a16="http://schemas.microsoft.com/office/drawing/2014/main" id="{CC8C9548-965C-0F4E-B8D2-EE1FEE639CC1}"/>
                </a:ext>
              </a:extLst>
            </p:cNvPr>
            <p:cNvSpPr/>
            <p:nvPr/>
          </p:nvSpPr>
          <p:spPr bwMode="auto">
            <a:xfrm>
              <a:off x="6691932" y="1819294"/>
              <a:ext cx="1205126" cy="1205126"/>
            </a:xfrm>
            <a:prstGeom prst="ellipse">
              <a:avLst/>
            </a:prstGeom>
            <a:solidFill>
              <a:schemeClr val="accent6">
                <a:lumMod val="20000"/>
                <a:lumOff val="80000"/>
              </a:schemeClr>
            </a:solidFill>
            <a:ln w="38100">
              <a:solidFill>
                <a:schemeClr val="tx2">
                  <a:lumMod val="90000"/>
                  <a:lumOff val="10000"/>
                </a:schemeClr>
              </a:solid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pic>
          <p:nvPicPr>
            <p:cNvPr id="11" name="Graphic 10" descr="Ambulance">
              <a:extLst>
                <a:ext uri="{FF2B5EF4-FFF2-40B4-BE49-F238E27FC236}">
                  <a16:creationId xmlns:a16="http://schemas.microsoft.com/office/drawing/2014/main" id="{73B718C0-1D14-8041-B2AD-1D3CDF5C4EC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4495" y="1961614"/>
              <a:ext cx="540000" cy="540000"/>
            </a:xfrm>
            <a:prstGeom prst="rect">
              <a:avLst/>
            </a:prstGeom>
          </p:spPr>
        </p:pic>
        <p:sp>
          <p:nvSpPr>
            <p:cNvPr id="12" name="Oval 11">
              <a:extLst>
                <a:ext uri="{FF2B5EF4-FFF2-40B4-BE49-F238E27FC236}">
                  <a16:creationId xmlns:a16="http://schemas.microsoft.com/office/drawing/2014/main" id="{CC2AD422-B3B1-5743-9EA7-E75D2BF7633A}"/>
                </a:ext>
              </a:extLst>
            </p:cNvPr>
            <p:cNvSpPr/>
            <p:nvPr/>
          </p:nvSpPr>
          <p:spPr bwMode="auto">
            <a:xfrm>
              <a:off x="3529285" y="1521857"/>
              <a:ext cx="1800000" cy="1800000"/>
            </a:xfrm>
            <a:prstGeom prst="ellipse">
              <a:avLst/>
            </a:prstGeom>
            <a:solidFill>
              <a:schemeClr val="bg1"/>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13" name="Oval 12">
              <a:extLst>
                <a:ext uri="{FF2B5EF4-FFF2-40B4-BE49-F238E27FC236}">
                  <a16:creationId xmlns:a16="http://schemas.microsoft.com/office/drawing/2014/main" id="{57C1EB79-6126-D546-9AD4-1701449CF7B0}"/>
                </a:ext>
              </a:extLst>
            </p:cNvPr>
            <p:cNvSpPr/>
            <p:nvPr/>
          </p:nvSpPr>
          <p:spPr bwMode="auto">
            <a:xfrm>
              <a:off x="3826722" y="1819294"/>
              <a:ext cx="1205126" cy="1205126"/>
            </a:xfrm>
            <a:prstGeom prst="ellipse">
              <a:avLst/>
            </a:prstGeom>
            <a:solidFill>
              <a:schemeClr val="accent6">
                <a:lumMod val="20000"/>
                <a:lumOff val="80000"/>
              </a:schemeClr>
            </a:solidFill>
            <a:ln w="38100">
              <a:solidFill>
                <a:schemeClr val="tx2">
                  <a:lumMod val="90000"/>
                  <a:lumOff val="10000"/>
                </a:schemeClr>
              </a:solid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14" name="Oval 13">
              <a:extLst>
                <a:ext uri="{FF2B5EF4-FFF2-40B4-BE49-F238E27FC236}">
                  <a16:creationId xmlns:a16="http://schemas.microsoft.com/office/drawing/2014/main" id="{C264EDF6-68D3-3748-81AC-9B6DAF5A69B0}"/>
                </a:ext>
              </a:extLst>
            </p:cNvPr>
            <p:cNvSpPr/>
            <p:nvPr/>
          </p:nvSpPr>
          <p:spPr bwMode="auto">
            <a:xfrm>
              <a:off x="6394495" y="4194173"/>
              <a:ext cx="1800000" cy="1800000"/>
            </a:xfrm>
            <a:prstGeom prst="ellipse">
              <a:avLst/>
            </a:prstGeom>
            <a:solidFill>
              <a:schemeClr val="bg1"/>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15" name="Oval 14">
              <a:extLst>
                <a:ext uri="{FF2B5EF4-FFF2-40B4-BE49-F238E27FC236}">
                  <a16:creationId xmlns:a16="http://schemas.microsoft.com/office/drawing/2014/main" id="{A12CCACB-8853-2A40-A1E1-7C399A2BA53B}"/>
                </a:ext>
              </a:extLst>
            </p:cNvPr>
            <p:cNvSpPr/>
            <p:nvPr/>
          </p:nvSpPr>
          <p:spPr bwMode="auto">
            <a:xfrm>
              <a:off x="6691932" y="4491610"/>
              <a:ext cx="1205126" cy="1205126"/>
            </a:xfrm>
            <a:prstGeom prst="ellipse">
              <a:avLst/>
            </a:prstGeom>
            <a:solidFill>
              <a:schemeClr val="accent6">
                <a:lumMod val="20000"/>
                <a:lumOff val="80000"/>
              </a:schemeClr>
            </a:solidFill>
            <a:ln w="38100">
              <a:solidFill>
                <a:schemeClr val="tx2">
                  <a:lumMod val="90000"/>
                  <a:lumOff val="10000"/>
                </a:schemeClr>
              </a:solid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16" name="Oval 15">
              <a:extLst>
                <a:ext uri="{FF2B5EF4-FFF2-40B4-BE49-F238E27FC236}">
                  <a16:creationId xmlns:a16="http://schemas.microsoft.com/office/drawing/2014/main" id="{9D753A55-4699-8D4F-8465-09DAF0AC2CB1}"/>
                </a:ext>
              </a:extLst>
            </p:cNvPr>
            <p:cNvSpPr/>
            <p:nvPr/>
          </p:nvSpPr>
          <p:spPr bwMode="auto">
            <a:xfrm>
              <a:off x="3529285" y="4194173"/>
              <a:ext cx="1800000" cy="1800000"/>
            </a:xfrm>
            <a:prstGeom prst="ellipse">
              <a:avLst/>
            </a:prstGeom>
            <a:solidFill>
              <a:schemeClr val="bg1"/>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17" name="Oval 16">
              <a:extLst>
                <a:ext uri="{FF2B5EF4-FFF2-40B4-BE49-F238E27FC236}">
                  <a16:creationId xmlns:a16="http://schemas.microsoft.com/office/drawing/2014/main" id="{9C1D0632-C14F-D746-8BEC-CD77FBCF2924}"/>
                </a:ext>
              </a:extLst>
            </p:cNvPr>
            <p:cNvSpPr/>
            <p:nvPr/>
          </p:nvSpPr>
          <p:spPr bwMode="auto">
            <a:xfrm>
              <a:off x="3826722" y="4491610"/>
              <a:ext cx="1205126" cy="1205126"/>
            </a:xfrm>
            <a:prstGeom prst="ellipse">
              <a:avLst/>
            </a:prstGeom>
            <a:solidFill>
              <a:schemeClr val="accent6">
                <a:lumMod val="20000"/>
                <a:lumOff val="80000"/>
              </a:schemeClr>
            </a:solidFill>
            <a:ln w="38100">
              <a:solidFill>
                <a:schemeClr val="tx2">
                  <a:lumMod val="90000"/>
                  <a:lumOff val="10000"/>
                </a:schemeClr>
              </a:solid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18" name="Text Placeholder 17">
              <a:extLst>
                <a:ext uri="{FF2B5EF4-FFF2-40B4-BE49-F238E27FC236}">
                  <a16:creationId xmlns:a16="http://schemas.microsoft.com/office/drawing/2014/main" id="{1E65A766-8433-294B-B171-52F8518AA710}"/>
                </a:ext>
              </a:extLst>
            </p:cNvPr>
            <p:cNvSpPr txBox="1">
              <a:spLocks/>
            </p:cNvSpPr>
            <p:nvPr/>
          </p:nvSpPr>
          <p:spPr>
            <a:xfrm>
              <a:off x="8042294" y="1875125"/>
              <a:ext cx="2462542" cy="1502701"/>
            </a:xfrm>
            <a:prstGeom prst="rect">
              <a:avLst/>
            </a:prstGeom>
            <a:solidFill>
              <a:schemeClr val="accent6">
                <a:lumMod val="20000"/>
                <a:lumOff val="80000"/>
              </a:schemeClr>
            </a:solidFill>
          </p:spPr>
          <p:txBody>
            <a:bodyPr vert="horz" wrap="square" lIns="91440" tIns="72000" rIns="91440" bIns="72000" rtlCol="0">
              <a:spAutoFit/>
            </a:bodyPr>
            <a:lstStyle>
              <a:defPPr>
                <a:defRPr lang="en-US"/>
              </a:defPPr>
              <a:lvl1pPr marL="182880" indent="-182880" defTabSz="711182">
                <a:lnSpc>
                  <a:spcPct val="90000"/>
                </a:lnSpc>
                <a:spcBef>
                  <a:spcPts val="200"/>
                </a:spcBef>
                <a:spcAft>
                  <a:spcPts val="200"/>
                </a:spcAft>
                <a:buFont typeface="Wingdings" panose="05000000000000000000" pitchFamily="2" charset="2"/>
                <a:buChar char="§"/>
                <a:defRPr sz="1400" kern="0" baseline="0">
                  <a:solidFill>
                    <a:schemeClr val="tx2">
                      <a:lumMod val="90000"/>
                      <a:lumOff val="10000"/>
                    </a:schemeClr>
                  </a:solidFill>
                  <a:latin typeface="Arial" panose="020B0604020202020204" pitchFamily="34" charset="0"/>
                  <a:cs typeface="Arial" panose="020B0604020202020204" pitchFamily="34" charset="0"/>
                </a:defRPr>
              </a:lvl1pPr>
              <a:lvl2pPr marL="557213" indent="-214313" defTabSz="685800">
                <a:spcBef>
                  <a:spcPct val="20000"/>
                </a:spcBef>
                <a:buFont typeface="Arial" pitchFamily="34" charset="0"/>
                <a:buChar char="–"/>
                <a:defRPr sz="2100"/>
              </a:lvl2pPr>
              <a:lvl3pPr marL="857250" indent="-171450" defTabSz="685800">
                <a:spcBef>
                  <a:spcPct val="20000"/>
                </a:spcBef>
                <a:buFont typeface="Arial" pitchFamily="34" charset="0"/>
                <a:buChar char="•"/>
              </a:lvl3pPr>
              <a:lvl4pPr marL="1200150" indent="-171450" defTabSz="685800">
                <a:spcBef>
                  <a:spcPct val="20000"/>
                </a:spcBef>
                <a:buFont typeface="Arial" pitchFamily="34" charset="0"/>
                <a:buChar char="–"/>
                <a:defRPr sz="1500"/>
              </a:lvl4pPr>
              <a:lvl5pPr marL="1543050" indent="-171450" defTabSz="685800">
                <a:spcBef>
                  <a:spcPct val="20000"/>
                </a:spcBef>
                <a:buFont typeface="Arial" pitchFamily="34" charset="0"/>
                <a:buChar char="»"/>
                <a:defRPr sz="1500"/>
              </a:lvl5pPr>
              <a:lvl6pPr marL="1885950" indent="-171450" defTabSz="685800">
                <a:spcBef>
                  <a:spcPct val="20000"/>
                </a:spcBef>
                <a:buFont typeface="Arial" pitchFamily="34" charset="0"/>
                <a:buChar char="•"/>
                <a:defRPr sz="1500"/>
              </a:lvl6pPr>
              <a:lvl7pPr marL="2228850" indent="-171450" defTabSz="685800">
                <a:spcBef>
                  <a:spcPct val="20000"/>
                </a:spcBef>
                <a:buFont typeface="Arial" pitchFamily="34" charset="0"/>
                <a:buChar char="•"/>
                <a:defRPr sz="1500"/>
              </a:lvl7pPr>
              <a:lvl8pPr marL="2571750" indent="-171450" defTabSz="685800">
                <a:spcBef>
                  <a:spcPct val="20000"/>
                </a:spcBef>
                <a:buFont typeface="Arial" pitchFamily="34" charset="0"/>
                <a:buChar char="•"/>
                <a:defRPr sz="1500"/>
              </a:lvl8pPr>
              <a:lvl9pPr marL="2914650" indent="-171450" defTabSz="685800">
                <a:spcBef>
                  <a:spcPct val="20000"/>
                </a:spcBef>
                <a:buFont typeface="Arial" pitchFamily="34" charset="0"/>
                <a:buChar char="•"/>
                <a:defRPr sz="1500"/>
              </a:lvl9pPr>
            </a:lstStyle>
            <a:p>
              <a:r>
                <a:rPr lang="en-US" dirty="0">
                  <a:solidFill>
                    <a:schemeClr val="tx1"/>
                  </a:solidFill>
                </a:rPr>
                <a:t>An integrated and efficient ambulance system to provide interim medical services to patients and transport them to the nearest and appropriate medical treatment center</a:t>
              </a:r>
            </a:p>
          </p:txBody>
        </p:sp>
        <p:sp>
          <p:nvSpPr>
            <p:cNvPr id="19" name="Text Placeholder 15">
              <a:extLst>
                <a:ext uri="{FF2B5EF4-FFF2-40B4-BE49-F238E27FC236}">
                  <a16:creationId xmlns:a16="http://schemas.microsoft.com/office/drawing/2014/main" id="{7B835037-6064-0D4E-B145-66138A2632BD}"/>
                </a:ext>
              </a:extLst>
            </p:cNvPr>
            <p:cNvSpPr txBox="1">
              <a:spLocks/>
            </p:cNvSpPr>
            <p:nvPr/>
          </p:nvSpPr>
          <p:spPr>
            <a:xfrm>
              <a:off x="8042294" y="4541011"/>
              <a:ext cx="2340000" cy="1114902"/>
            </a:xfrm>
            <a:prstGeom prst="rect">
              <a:avLst/>
            </a:prstGeom>
            <a:solidFill>
              <a:schemeClr val="accent6">
                <a:lumMod val="20000"/>
                <a:lumOff val="80000"/>
              </a:schemeClr>
            </a:solidFill>
          </p:spPr>
          <p:txBody>
            <a:bodyPr vert="horz" wrap="square" lIns="91440" tIns="72000" rIns="91440" bIns="72000" rtlCol="0">
              <a:spAutoFit/>
            </a:bodyPr>
            <a:lstStyle>
              <a:defPPr>
                <a:defRPr lang="en-US"/>
              </a:defPPr>
              <a:lvl1pPr marL="182880" indent="-182880" defTabSz="711182">
                <a:lnSpc>
                  <a:spcPct val="90000"/>
                </a:lnSpc>
                <a:spcBef>
                  <a:spcPts val="200"/>
                </a:spcBef>
                <a:spcAft>
                  <a:spcPts val="200"/>
                </a:spcAft>
                <a:buFont typeface="Wingdings" panose="05000000000000000000" pitchFamily="2" charset="2"/>
                <a:buChar char="§"/>
                <a:defRPr sz="1400" kern="0" baseline="0">
                  <a:solidFill>
                    <a:schemeClr val="tx2">
                      <a:lumMod val="90000"/>
                      <a:lumOff val="10000"/>
                    </a:schemeClr>
                  </a:solidFill>
                  <a:latin typeface="Arial" panose="020B0604020202020204" pitchFamily="34" charset="0"/>
                  <a:cs typeface="Arial" panose="020B0604020202020204" pitchFamily="34" charset="0"/>
                </a:defRPr>
              </a:lvl1pPr>
              <a:lvl2pPr marL="557213" indent="-214313" defTabSz="685800">
                <a:spcBef>
                  <a:spcPct val="20000"/>
                </a:spcBef>
                <a:buFont typeface="Arial" pitchFamily="34" charset="0"/>
                <a:buChar char="–"/>
                <a:defRPr sz="2100"/>
              </a:lvl2pPr>
              <a:lvl3pPr marL="857250" indent="-171450" defTabSz="685800">
                <a:spcBef>
                  <a:spcPct val="20000"/>
                </a:spcBef>
                <a:buFont typeface="Arial" pitchFamily="34" charset="0"/>
                <a:buChar char="•"/>
              </a:lvl3pPr>
              <a:lvl4pPr marL="1200150" indent="-171450" defTabSz="685800">
                <a:spcBef>
                  <a:spcPct val="20000"/>
                </a:spcBef>
                <a:buFont typeface="Arial" pitchFamily="34" charset="0"/>
                <a:buChar char="–"/>
                <a:defRPr sz="1500"/>
              </a:lvl4pPr>
              <a:lvl5pPr marL="1543050" indent="-171450" defTabSz="685800">
                <a:spcBef>
                  <a:spcPct val="20000"/>
                </a:spcBef>
                <a:buFont typeface="Arial" pitchFamily="34" charset="0"/>
                <a:buChar char="»"/>
                <a:defRPr sz="1500"/>
              </a:lvl5pPr>
              <a:lvl6pPr marL="1885950" indent="-171450" defTabSz="685800">
                <a:spcBef>
                  <a:spcPct val="20000"/>
                </a:spcBef>
                <a:buFont typeface="Arial" pitchFamily="34" charset="0"/>
                <a:buChar char="•"/>
                <a:defRPr sz="1500"/>
              </a:lvl6pPr>
              <a:lvl7pPr marL="2228850" indent="-171450" defTabSz="685800">
                <a:spcBef>
                  <a:spcPct val="20000"/>
                </a:spcBef>
                <a:buFont typeface="Arial" pitchFamily="34" charset="0"/>
                <a:buChar char="•"/>
                <a:defRPr sz="1500"/>
              </a:lvl7pPr>
              <a:lvl8pPr marL="2571750" indent="-171450" defTabSz="685800">
                <a:spcBef>
                  <a:spcPct val="20000"/>
                </a:spcBef>
                <a:buFont typeface="Arial" pitchFamily="34" charset="0"/>
                <a:buChar char="•"/>
                <a:defRPr sz="1500"/>
              </a:lvl8pPr>
              <a:lvl9pPr marL="2914650" indent="-171450" defTabSz="685800">
                <a:spcBef>
                  <a:spcPct val="20000"/>
                </a:spcBef>
                <a:buFont typeface="Arial" pitchFamily="34" charset="0"/>
                <a:buChar char="•"/>
                <a:defRPr sz="1500"/>
              </a:lvl9pPr>
            </a:lstStyle>
            <a:p>
              <a:r>
                <a:rPr lang="en-US" dirty="0">
                  <a:solidFill>
                    <a:schemeClr val="tx1"/>
                  </a:solidFill>
                </a:rPr>
                <a:t>A network of well equipped health facilities to provide adequate and timely medical care to patients</a:t>
              </a:r>
            </a:p>
          </p:txBody>
        </p:sp>
        <p:pic>
          <p:nvPicPr>
            <p:cNvPr id="20" name="Graphic 19">
              <a:extLst>
                <a:ext uri="{FF2B5EF4-FFF2-40B4-BE49-F238E27FC236}">
                  <a16:creationId xmlns:a16="http://schemas.microsoft.com/office/drawing/2014/main" id="{07C29B99-57D3-E045-A686-F4A00B5313C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4135" y="1961614"/>
              <a:ext cx="396000" cy="396000"/>
            </a:xfrm>
            <a:prstGeom prst="rect">
              <a:avLst/>
            </a:prstGeom>
          </p:spPr>
        </p:pic>
        <p:pic>
          <p:nvPicPr>
            <p:cNvPr id="21" name="Graphic 20">
              <a:extLst>
                <a:ext uri="{FF2B5EF4-FFF2-40B4-BE49-F238E27FC236}">
                  <a16:creationId xmlns:a16="http://schemas.microsoft.com/office/drawing/2014/main" id="{99C10EF4-43E9-4340-BCF0-E1AA2949FF9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31285" y="4647605"/>
              <a:ext cx="396000" cy="396000"/>
            </a:xfrm>
            <a:prstGeom prst="rect">
              <a:avLst/>
            </a:prstGeom>
          </p:spPr>
        </p:pic>
        <p:pic>
          <p:nvPicPr>
            <p:cNvPr id="22" name="Graphic 21">
              <a:extLst>
                <a:ext uri="{FF2B5EF4-FFF2-40B4-BE49-F238E27FC236}">
                  <a16:creationId xmlns:a16="http://schemas.microsoft.com/office/drawing/2014/main" id="{240C19FD-AD82-6F41-89A7-73C9417C7A5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60495" y="4619422"/>
              <a:ext cx="468000" cy="468000"/>
            </a:xfrm>
            <a:prstGeom prst="rect">
              <a:avLst/>
            </a:prstGeom>
          </p:spPr>
        </p:pic>
        <p:sp>
          <p:nvSpPr>
            <p:cNvPr id="23" name="Text Placeholder 16">
              <a:extLst>
                <a:ext uri="{FF2B5EF4-FFF2-40B4-BE49-F238E27FC236}">
                  <a16:creationId xmlns:a16="http://schemas.microsoft.com/office/drawing/2014/main" id="{8D68B8A0-6CDC-E645-B0FE-DAABAA3E8FA9}"/>
                </a:ext>
              </a:extLst>
            </p:cNvPr>
            <p:cNvSpPr txBox="1">
              <a:spLocks/>
            </p:cNvSpPr>
            <p:nvPr/>
          </p:nvSpPr>
          <p:spPr>
            <a:xfrm>
              <a:off x="1229370" y="4541011"/>
              <a:ext cx="2429253" cy="1308802"/>
            </a:xfrm>
            <a:prstGeom prst="rect">
              <a:avLst/>
            </a:prstGeom>
            <a:solidFill>
              <a:schemeClr val="accent6">
                <a:lumMod val="20000"/>
                <a:lumOff val="80000"/>
              </a:schemeClr>
            </a:solidFill>
          </p:spPr>
          <p:txBody>
            <a:bodyPr vert="horz" wrap="square" lIns="91440" tIns="72000" rIns="91440" bIns="72000" rtlCol="0">
              <a:spAutoFit/>
            </a:bodyPr>
            <a:lstStyle>
              <a:defPPr>
                <a:defRPr lang="fr-FR"/>
              </a:defPPr>
              <a:lvl1pPr indent="0" defTabSz="711182">
                <a:lnSpc>
                  <a:spcPct val="90000"/>
                </a:lnSpc>
                <a:spcBef>
                  <a:spcPts val="0"/>
                </a:spcBef>
                <a:spcAft>
                  <a:spcPts val="0"/>
                </a:spcAft>
                <a:buFont typeface="+mj-lt"/>
                <a:buNone/>
                <a:defRPr sz="1100" kern="0" baseline="0">
                  <a:solidFill>
                    <a:srgbClr val="000000"/>
                  </a:solidFill>
                  <a:latin typeface="Arial" panose="020B0604020202020204" pitchFamily="34" charset="0"/>
                  <a:cs typeface="Arial" panose="020B0604020202020204" pitchFamily="34" charset="0"/>
                </a:defRPr>
              </a:lvl1pPr>
              <a:lvl2pPr marL="557213" indent="-214313" defTabSz="685800">
                <a:spcBef>
                  <a:spcPct val="20000"/>
                </a:spcBef>
                <a:buFont typeface="Arial" pitchFamily="34" charset="0"/>
                <a:buChar char="–"/>
                <a:defRPr sz="2100"/>
              </a:lvl2pPr>
              <a:lvl3pPr marL="857250" indent="-171450" defTabSz="685800">
                <a:spcBef>
                  <a:spcPct val="20000"/>
                </a:spcBef>
                <a:buFont typeface="Arial" pitchFamily="34" charset="0"/>
                <a:buChar char="•"/>
              </a:lvl3pPr>
              <a:lvl4pPr marL="1200150" indent="-171450" defTabSz="685800">
                <a:spcBef>
                  <a:spcPct val="20000"/>
                </a:spcBef>
                <a:buFont typeface="Arial" pitchFamily="34" charset="0"/>
                <a:buChar char="–"/>
                <a:defRPr sz="1500"/>
              </a:lvl4pPr>
              <a:lvl5pPr marL="1543050" indent="-171450" defTabSz="685800">
                <a:spcBef>
                  <a:spcPct val="20000"/>
                </a:spcBef>
                <a:buFont typeface="Arial" pitchFamily="34" charset="0"/>
                <a:buChar char="»"/>
                <a:defRPr sz="1500"/>
              </a:lvl5pPr>
              <a:lvl6pPr marL="1885950" indent="-171450" defTabSz="685800">
                <a:spcBef>
                  <a:spcPct val="20000"/>
                </a:spcBef>
                <a:buFont typeface="Arial" pitchFamily="34" charset="0"/>
                <a:buChar char="•"/>
                <a:defRPr sz="1500"/>
              </a:lvl6pPr>
              <a:lvl7pPr marL="2228850" indent="-171450" defTabSz="685800">
                <a:spcBef>
                  <a:spcPct val="20000"/>
                </a:spcBef>
                <a:buFont typeface="Arial" pitchFamily="34" charset="0"/>
                <a:buChar char="•"/>
                <a:defRPr sz="1500"/>
              </a:lvl7pPr>
              <a:lvl8pPr marL="2571750" indent="-171450" defTabSz="685800">
                <a:spcBef>
                  <a:spcPct val="20000"/>
                </a:spcBef>
                <a:buFont typeface="Arial" pitchFamily="34" charset="0"/>
                <a:buChar char="•"/>
                <a:defRPr sz="1500"/>
              </a:lvl8pPr>
              <a:lvl9pPr marL="2914650" indent="-171450" defTabSz="685800">
                <a:spcBef>
                  <a:spcPct val="20000"/>
                </a:spcBef>
                <a:buFont typeface="Arial" pitchFamily="34" charset="0"/>
                <a:buChar char="•"/>
                <a:defRPr sz="1500"/>
              </a:lvl9pPr>
            </a:lstStyle>
            <a:p>
              <a:pPr marL="182880" indent="-182880">
                <a:spcBef>
                  <a:spcPts val="100"/>
                </a:spcBef>
                <a:spcAft>
                  <a:spcPts val="100"/>
                </a:spcAft>
                <a:buFont typeface="Wingdings" panose="05000000000000000000" pitchFamily="2" charset="2"/>
                <a:buChar char="§"/>
                <a:defRPr/>
              </a:pPr>
              <a:r>
                <a:rPr lang="en-US" sz="1400" dirty="0">
                  <a:solidFill>
                    <a:schemeClr val="tx1"/>
                  </a:solidFill>
                </a:rPr>
                <a:t>An efficient system to manage payment for services provided through HMOs, directly to the patient, or through the BHCPF</a:t>
              </a:r>
            </a:p>
          </p:txBody>
        </p:sp>
        <p:sp>
          <p:nvSpPr>
            <p:cNvPr id="24" name="Text Placeholder 13">
              <a:extLst>
                <a:ext uri="{FF2B5EF4-FFF2-40B4-BE49-F238E27FC236}">
                  <a16:creationId xmlns:a16="http://schemas.microsoft.com/office/drawing/2014/main" id="{94C4221A-180C-0746-AD8B-A0D9DCF822E7}"/>
                </a:ext>
              </a:extLst>
            </p:cNvPr>
            <p:cNvSpPr txBox="1">
              <a:spLocks/>
            </p:cNvSpPr>
            <p:nvPr/>
          </p:nvSpPr>
          <p:spPr>
            <a:xfrm>
              <a:off x="1099527" y="1823829"/>
              <a:ext cx="2559097" cy="1370571"/>
            </a:xfrm>
            <a:prstGeom prst="rect">
              <a:avLst/>
            </a:prstGeom>
            <a:solidFill>
              <a:schemeClr val="accent6">
                <a:lumMod val="20000"/>
                <a:lumOff val="80000"/>
              </a:schemeClr>
            </a:solidFill>
          </p:spPr>
          <p:txBody>
            <a:bodyPr vert="horz" wrap="square" lIns="91440" tIns="72000" rIns="91440" bIns="72000" rtlCol="0">
              <a:spAutoFit/>
            </a:bodyPr>
            <a:lstStyle>
              <a:defPPr>
                <a:defRPr lang="en-US"/>
              </a:defPPr>
              <a:lvl1pPr marL="231775" indent="-231775" defTabSz="711182">
                <a:lnSpc>
                  <a:spcPct val="90000"/>
                </a:lnSpc>
                <a:spcBef>
                  <a:spcPts val="200"/>
                </a:spcBef>
                <a:spcAft>
                  <a:spcPts val="200"/>
                </a:spcAft>
                <a:buFont typeface="+mj-lt"/>
                <a:buAutoNum type="alphaLcPeriod"/>
                <a:defRPr sz="1350" baseline="0">
                  <a:latin typeface="Arial" panose="020B0604020202020204" pitchFamily="34" charset="0"/>
                  <a:cs typeface="Arial" panose="020B0604020202020204" pitchFamily="34" charset="0"/>
                </a:defRPr>
              </a:lvl1pPr>
              <a:lvl2pPr marL="557213" indent="-214313" defTabSz="685800">
                <a:spcBef>
                  <a:spcPct val="20000"/>
                </a:spcBef>
                <a:buFont typeface="Arial" pitchFamily="34" charset="0"/>
                <a:buChar char="–"/>
                <a:defRPr sz="2100"/>
              </a:lvl2pPr>
              <a:lvl3pPr marL="857250" indent="-171450" defTabSz="685800">
                <a:spcBef>
                  <a:spcPct val="20000"/>
                </a:spcBef>
                <a:buFont typeface="Arial" pitchFamily="34" charset="0"/>
                <a:buChar char="•"/>
              </a:lvl3pPr>
              <a:lvl4pPr marL="1200150" indent="-171450" defTabSz="685800">
                <a:spcBef>
                  <a:spcPct val="20000"/>
                </a:spcBef>
                <a:buFont typeface="Arial" pitchFamily="34" charset="0"/>
                <a:buChar char="–"/>
                <a:defRPr sz="1500"/>
              </a:lvl4pPr>
              <a:lvl5pPr marL="1543050" indent="-171450" defTabSz="685800">
                <a:spcBef>
                  <a:spcPct val="20000"/>
                </a:spcBef>
                <a:buFont typeface="Arial" pitchFamily="34" charset="0"/>
                <a:buChar char="»"/>
                <a:defRPr sz="1500"/>
              </a:lvl5pPr>
              <a:lvl6pPr marL="1885950" indent="-171450" defTabSz="685800">
                <a:spcBef>
                  <a:spcPct val="20000"/>
                </a:spcBef>
                <a:buFont typeface="Arial" pitchFamily="34" charset="0"/>
                <a:buChar char="•"/>
                <a:defRPr sz="1500"/>
              </a:lvl6pPr>
              <a:lvl7pPr marL="2228850" indent="-171450" defTabSz="685800">
                <a:spcBef>
                  <a:spcPct val="20000"/>
                </a:spcBef>
                <a:buFont typeface="Arial" pitchFamily="34" charset="0"/>
                <a:buChar char="•"/>
                <a:defRPr sz="1500"/>
              </a:lvl7pPr>
              <a:lvl8pPr marL="2571750" indent="-171450" defTabSz="685800">
                <a:spcBef>
                  <a:spcPct val="20000"/>
                </a:spcBef>
                <a:buFont typeface="Arial" pitchFamily="34" charset="0"/>
                <a:buChar char="•"/>
                <a:defRPr sz="1500"/>
              </a:lvl8pPr>
              <a:lvl9pPr marL="2914650" indent="-171450" defTabSz="685800">
                <a:spcBef>
                  <a:spcPct val="20000"/>
                </a:spcBef>
                <a:buFont typeface="Arial" pitchFamily="34" charset="0"/>
                <a:buChar char="•"/>
                <a:defRPr sz="1500"/>
              </a:lvl9pPr>
            </a:lstStyle>
            <a:p>
              <a:pPr marL="182880" indent="-182880">
                <a:buFont typeface="Wingdings" panose="05000000000000000000" pitchFamily="2" charset="2"/>
                <a:buChar char="§"/>
                <a:defRPr/>
              </a:pPr>
              <a:r>
                <a:rPr lang="en-US" sz="1400" kern="0" dirty="0"/>
                <a:t>An emergency number for persons with medical emergencies </a:t>
              </a:r>
              <a:r>
                <a:rPr lang="en-US" sz="1400" kern="0" dirty="0">
                  <a:solidFill>
                    <a:srgbClr val="FF0000"/>
                  </a:solidFill>
                </a:rPr>
                <a:t>112</a:t>
              </a:r>
            </a:p>
            <a:p>
              <a:pPr marL="182880" indent="-182880">
                <a:buFont typeface="Wingdings" panose="05000000000000000000" pitchFamily="2" charset="2"/>
                <a:buChar char="§"/>
                <a:defRPr/>
              </a:pPr>
              <a:r>
                <a:rPr lang="en-US" sz="1400" kern="0" dirty="0"/>
                <a:t>An emergency response center to optimally deploy ambulances to emergency sites</a:t>
              </a:r>
            </a:p>
          </p:txBody>
        </p:sp>
        <p:sp>
          <p:nvSpPr>
            <p:cNvPr id="25" name="Octagon 24">
              <a:extLst>
                <a:ext uri="{FF2B5EF4-FFF2-40B4-BE49-F238E27FC236}">
                  <a16:creationId xmlns:a16="http://schemas.microsoft.com/office/drawing/2014/main" id="{818FAEEE-CEA3-854F-839D-181416305B9B}"/>
                </a:ext>
              </a:extLst>
            </p:cNvPr>
            <p:cNvSpPr/>
            <p:nvPr/>
          </p:nvSpPr>
          <p:spPr bwMode="auto">
            <a:xfrm>
              <a:off x="5054362" y="2776089"/>
              <a:ext cx="1668304" cy="1668304"/>
            </a:xfrm>
            <a:prstGeom prst="octagon">
              <a:avLst/>
            </a:prstGeom>
            <a:solidFill>
              <a:schemeClr val="tx2">
                <a:lumMod val="90000"/>
                <a:lumOff val="10000"/>
              </a:schemeClr>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26" name="Text Placeholder 15">
              <a:extLst>
                <a:ext uri="{FF2B5EF4-FFF2-40B4-BE49-F238E27FC236}">
                  <a16:creationId xmlns:a16="http://schemas.microsoft.com/office/drawing/2014/main" id="{0937A5FF-F329-3C4C-9C0D-22738080210B}"/>
                </a:ext>
              </a:extLst>
            </p:cNvPr>
            <p:cNvSpPr txBox="1">
              <a:spLocks/>
            </p:cNvSpPr>
            <p:nvPr/>
          </p:nvSpPr>
          <p:spPr>
            <a:xfrm>
              <a:off x="5035007" y="3585512"/>
              <a:ext cx="1707014" cy="674031"/>
            </a:xfrm>
            <a:prstGeom prst="rect">
              <a:avLst/>
            </a:prstGeom>
            <a:noFill/>
          </p:spPr>
          <p:txBody>
            <a:bodyPr vert="horz" wrap="square" lIns="91440" tIns="45720" rIns="91440" bIns="45720" rtlCol="0">
              <a:spAutoFit/>
            </a:bodyPr>
            <a:lstStyle>
              <a:defPPr>
                <a:defRPr lang="en-US"/>
              </a:defPPr>
              <a:lvl1pPr marL="231775" indent="-231775" defTabSz="711182">
                <a:lnSpc>
                  <a:spcPct val="90000"/>
                </a:lnSpc>
                <a:spcBef>
                  <a:spcPts val="200"/>
                </a:spcBef>
                <a:spcAft>
                  <a:spcPts val="200"/>
                </a:spcAft>
                <a:buFont typeface="+mj-lt"/>
                <a:buAutoNum type="alphaLcPeriod"/>
                <a:defRPr sz="1350" baseline="0">
                  <a:latin typeface="Arial" panose="020B0604020202020204" pitchFamily="34" charset="0"/>
                  <a:cs typeface="Arial" panose="020B0604020202020204" pitchFamily="34" charset="0"/>
                </a:defRPr>
              </a:lvl1pPr>
              <a:lvl2pPr marL="557213" indent="-214313" defTabSz="685800">
                <a:spcBef>
                  <a:spcPct val="20000"/>
                </a:spcBef>
                <a:buFont typeface="Arial" pitchFamily="34" charset="0"/>
                <a:buChar char="–"/>
                <a:defRPr sz="2100"/>
              </a:lvl2pPr>
              <a:lvl3pPr marL="857250" indent="-171450" defTabSz="685800">
                <a:spcBef>
                  <a:spcPct val="20000"/>
                </a:spcBef>
                <a:buFont typeface="Arial" pitchFamily="34" charset="0"/>
                <a:buChar char="•"/>
              </a:lvl3pPr>
              <a:lvl4pPr marL="1200150" indent="-171450" defTabSz="685800">
                <a:spcBef>
                  <a:spcPct val="20000"/>
                </a:spcBef>
                <a:buFont typeface="Arial" pitchFamily="34" charset="0"/>
                <a:buChar char="–"/>
                <a:defRPr sz="1500"/>
              </a:lvl4pPr>
              <a:lvl5pPr marL="1543050" indent="-171450" defTabSz="685800">
                <a:spcBef>
                  <a:spcPct val="20000"/>
                </a:spcBef>
                <a:buFont typeface="Arial" pitchFamily="34" charset="0"/>
                <a:buChar char="»"/>
                <a:defRPr sz="1500"/>
              </a:lvl5pPr>
              <a:lvl6pPr marL="1885950" indent="-171450" defTabSz="685800">
                <a:spcBef>
                  <a:spcPct val="20000"/>
                </a:spcBef>
                <a:buFont typeface="Arial" pitchFamily="34" charset="0"/>
                <a:buChar char="•"/>
                <a:defRPr sz="1500"/>
              </a:lvl6pPr>
              <a:lvl7pPr marL="2228850" indent="-171450" defTabSz="685800">
                <a:spcBef>
                  <a:spcPct val="20000"/>
                </a:spcBef>
                <a:buFont typeface="Arial" pitchFamily="34" charset="0"/>
                <a:buChar char="•"/>
                <a:defRPr sz="1500"/>
              </a:lvl7pPr>
              <a:lvl8pPr marL="2571750" indent="-171450" defTabSz="685800">
                <a:spcBef>
                  <a:spcPct val="20000"/>
                </a:spcBef>
                <a:buFont typeface="Arial" pitchFamily="34" charset="0"/>
                <a:buChar char="•"/>
                <a:defRPr sz="1500"/>
              </a:lvl8pPr>
              <a:lvl9pPr marL="2914650" indent="-171450" defTabSz="685800">
                <a:spcBef>
                  <a:spcPct val="20000"/>
                </a:spcBef>
                <a:buFont typeface="Arial" pitchFamily="34" charset="0"/>
                <a:buChar char="•"/>
                <a:defRPr sz="1500"/>
              </a:lvl9pPr>
            </a:lstStyle>
            <a:p>
              <a:pPr marL="0" indent="0" algn="ctr">
                <a:buNone/>
                <a:defRPr/>
              </a:pPr>
              <a:r>
                <a:rPr lang="en-US" sz="1400" b="1" kern="0" dirty="0">
                  <a:solidFill>
                    <a:schemeClr val="bg1"/>
                  </a:solidFill>
                </a:rPr>
                <a:t>An integrated cloud-based EMS software</a:t>
              </a:r>
            </a:p>
          </p:txBody>
        </p:sp>
        <p:grpSp>
          <p:nvGrpSpPr>
            <p:cNvPr id="27" name="Group 26">
              <a:extLst>
                <a:ext uri="{FF2B5EF4-FFF2-40B4-BE49-F238E27FC236}">
                  <a16:creationId xmlns:a16="http://schemas.microsoft.com/office/drawing/2014/main" id="{77CDEE06-619A-D141-926F-95DBE42E8CE4}"/>
                </a:ext>
              </a:extLst>
            </p:cNvPr>
            <p:cNvGrpSpPr>
              <a:grpSpLocks noChangeAspect="1"/>
            </p:cNvGrpSpPr>
            <p:nvPr/>
          </p:nvGrpSpPr>
          <p:grpSpPr>
            <a:xfrm>
              <a:off x="5500635" y="3004644"/>
              <a:ext cx="775759" cy="535687"/>
              <a:chOff x="4968509" y="2887976"/>
              <a:chExt cx="2199680" cy="1518949"/>
            </a:xfrm>
            <a:solidFill>
              <a:schemeClr val="bg1"/>
            </a:solidFill>
          </p:grpSpPr>
          <p:sp>
            <p:nvSpPr>
              <p:cNvPr id="32" name="Graphic 4" descr="Cloud Computing">
                <a:extLst>
                  <a:ext uri="{FF2B5EF4-FFF2-40B4-BE49-F238E27FC236}">
                    <a16:creationId xmlns:a16="http://schemas.microsoft.com/office/drawing/2014/main" id="{49A4E38D-A351-3041-A519-189DBD141062}"/>
                  </a:ext>
                </a:extLst>
              </p:cNvPr>
              <p:cNvSpPr>
                <a:spLocks noChangeAspect="1"/>
              </p:cNvSpPr>
              <p:nvPr/>
            </p:nvSpPr>
            <p:spPr>
              <a:xfrm rot="1726578">
                <a:off x="6423514" y="3865524"/>
                <a:ext cx="270049" cy="340162"/>
              </a:xfrm>
              <a:custGeom>
                <a:avLst/>
                <a:gdLst>
                  <a:gd name="connsiteX0" fmla="*/ 214943 w 375068"/>
                  <a:gd name="connsiteY0" fmla="*/ 0 h 472448"/>
                  <a:gd name="connsiteX1" fmla="*/ 246865 w 375068"/>
                  <a:gd name="connsiteY1" fmla="*/ 97895 h 472448"/>
                  <a:gd name="connsiteX2" fmla="*/ 155355 w 375068"/>
                  <a:gd name="connsiteY2" fmla="*/ 248993 h 472448"/>
                  <a:gd name="connsiteX3" fmla="*/ 155355 w 375068"/>
                  <a:gd name="connsiteY3" fmla="*/ 161739 h 472448"/>
                  <a:gd name="connsiteX4" fmla="*/ 0 w 375068"/>
                  <a:gd name="connsiteY4" fmla="*/ 319222 h 472448"/>
                  <a:gd name="connsiteX5" fmla="*/ 155355 w 375068"/>
                  <a:gd name="connsiteY5" fmla="*/ 472448 h 472448"/>
                  <a:gd name="connsiteX6" fmla="*/ 155355 w 375068"/>
                  <a:gd name="connsiteY6" fmla="*/ 385194 h 472448"/>
                  <a:gd name="connsiteX7" fmla="*/ 363913 w 375068"/>
                  <a:gd name="connsiteY7" fmla="*/ 19153 h 472448"/>
                  <a:gd name="connsiteX8" fmla="*/ 357528 w 375068"/>
                  <a:gd name="connsiteY8" fmla="*/ 0 h 472448"/>
                  <a:gd name="connsiteX9" fmla="*/ 214943 w 375068"/>
                  <a:gd name="connsiteY9" fmla="*/ 0 h 47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068" h="472448">
                    <a:moveTo>
                      <a:pt x="214943" y="0"/>
                    </a:moveTo>
                    <a:cubicBezTo>
                      <a:pt x="236224" y="27666"/>
                      <a:pt x="246865" y="63844"/>
                      <a:pt x="246865" y="97895"/>
                    </a:cubicBezTo>
                    <a:cubicBezTo>
                      <a:pt x="246865" y="161739"/>
                      <a:pt x="210686" y="219199"/>
                      <a:pt x="155355" y="248993"/>
                    </a:cubicBezTo>
                    <a:lnTo>
                      <a:pt x="155355" y="161739"/>
                    </a:lnTo>
                    <a:lnTo>
                      <a:pt x="0" y="319222"/>
                    </a:lnTo>
                    <a:lnTo>
                      <a:pt x="155355" y="472448"/>
                    </a:lnTo>
                    <a:lnTo>
                      <a:pt x="155355" y="385194"/>
                    </a:lnTo>
                    <a:cubicBezTo>
                      <a:pt x="314966" y="342631"/>
                      <a:pt x="408604" y="178764"/>
                      <a:pt x="363913" y="19153"/>
                    </a:cubicBezTo>
                    <a:cubicBezTo>
                      <a:pt x="361785" y="12769"/>
                      <a:pt x="359657" y="6384"/>
                      <a:pt x="357528" y="0"/>
                    </a:cubicBezTo>
                    <a:lnTo>
                      <a:pt x="214943" y="0"/>
                    </a:lnTo>
                    <a:close/>
                  </a:path>
                </a:pathLst>
              </a:custGeom>
              <a:grpFill/>
              <a:ln w="21233" cap="flat">
                <a:noFill/>
                <a:prstDash val="solid"/>
                <a:miter/>
              </a:ln>
            </p:spPr>
            <p:txBody>
              <a:bodyPr rtlCol="0" anchor="ctr"/>
              <a:lstStyle/>
              <a:p>
                <a:endParaRPr lang="en-US"/>
              </a:p>
            </p:txBody>
          </p:sp>
          <p:sp>
            <p:nvSpPr>
              <p:cNvPr id="33" name="Graphic 4" descr="Cloud Computing">
                <a:extLst>
                  <a:ext uri="{FF2B5EF4-FFF2-40B4-BE49-F238E27FC236}">
                    <a16:creationId xmlns:a16="http://schemas.microsoft.com/office/drawing/2014/main" id="{6CEC2E84-1B97-414E-B800-1CD64B7337EF}"/>
                  </a:ext>
                </a:extLst>
              </p:cNvPr>
              <p:cNvSpPr>
                <a:spLocks noChangeAspect="1"/>
              </p:cNvSpPr>
              <p:nvPr/>
            </p:nvSpPr>
            <p:spPr>
              <a:xfrm rot="1226639">
                <a:off x="5380179" y="3063098"/>
                <a:ext cx="270049" cy="340162"/>
              </a:xfrm>
              <a:custGeom>
                <a:avLst/>
                <a:gdLst>
                  <a:gd name="connsiteX0" fmla="*/ 160125 w 375068"/>
                  <a:gd name="connsiteY0" fmla="*/ 472448 h 472448"/>
                  <a:gd name="connsiteX1" fmla="*/ 128203 w 375068"/>
                  <a:gd name="connsiteY1" fmla="*/ 374554 h 472448"/>
                  <a:gd name="connsiteX2" fmla="*/ 219713 w 375068"/>
                  <a:gd name="connsiteY2" fmla="*/ 223455 h 472448"/>
                  <a:gd name="connsiteX3" fmla="*/ 219713 w 375068"/>
                  <a:gd name="connsiteY3" fmla="*/ 310709 h 472448"/>
                  <a:gd name="connsiteX4" fmla="*/ 375068 w 375068"/>
                  <a:gd name="connsiteY4" fmla="*/ 153227 h 472448"/>
                  <a:gd name="connsiteX5" fmla="*/ 219713 w 375068"/>
                  <a:gd name="connsiteY5" fmla="*/ 0 h 472448"/>
                  <a:gd name="connsiteX6" fmla="*/ 219713 w 375068"/>
                  <a:gd name="connsiteY6" fmla="*/ 87254 h 472448"/>
                  <a:gd name="connsiteX7" fmla="*/ 11155 w 375068"/>
                  <a:gd name="connsiteY7" fmla="*/ 453295 h 472448"/>
                  <a:gd name="connsiteX8" fmla="*/ 17540 w 375068"/>
                  <a:gd name="connsiteY8" fmla="*/ 472448 h 472448"/>
                  <a:gd name="connsiteX9" fmla="*/ 160125 w 375068"/>
                  <a:gd name="connsiteY9" fmla="*/ 472448 h 47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068" h="472448">
                    <a:moveTo>
                      <a:pt x="160125" y="472448"/>
                    </a:moveTo>
                    <a:cubicBezTo>
                      <a:pt x="143100" y="451167"/>
                      <a:pt x="128203" y="408604"/>
                      <a:pt x="128203" y="374554"/>
                    </a:cubicBezTo>
                    <a:cubicBezTo>
                      <a:pt x="128203" y="310709"/>
                      <a:pt x="164382" y="253249"/>
                      <a:pt x="219713" y="223455"/>
                    </a:cubicBezTo>
                    <a:lnTo>
                      <a:pt x="219713" y="310709"/>
                    </a:lnTo>
                    <a:lnTo>
                      <a:pt x="375068" y="153227"/>
                    </a:lnTo>
                    <a:lnTo>
                      <a:pt x="219713" y="0"/>
                    </a:lnTo>
                    <a:lnTo>
                      <a:pt x="219713" y="87254"/>
                    </a:lnTo>
                    <a:cubicBezTo>
                      <a:pt x="60103" y="129817"/>
                      <a:pt x="-33536" y="293684"/>
                      <a:pt x="11155" y="453295"/>
                    </a:cubicBezTo>
                    <a:cubicBezTo>
                      <a:pt x="13283" y="459680"/>
                      <a:pt x="15411" y="466064"/>
                      <a:pt x="17540" y="472448"/>
                    </a:cubicBezTo>
                    <a:lnTo>
                      <a:pt x="160125" y="472448"/>
                    </a:lnTo>
                    <a:close/>
                  </a:path>
                </a:pathLst>
              </a:custGeom>
              <a:grpFill/>
              <a:ln w="21233"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id="{D936DF76-CA8A-0B46-8BD9-6F5680C26532}"/>
                  </a:ext>
                </a:extLst>
              </p:cNvPr>
              <p:cNvGrpSpPr/>
              <p:nvPr/>
            </p:nvGrpSpPr>
            <p:grpSpPr>
              <a:xfrm>
                <a:off x="4968509" y="2887976"/>
                <a:ext cx="2199680" cy="1518949"/>
                <a:chOff x="4968510" y="2887980"/>
                <a:chExt cx="2199681" cy="1518951"/>
              </a:xfrm>
              <a:grpFill/>
            </p:grpSpPr>
            <p:pic>
              <p:nvPicPr>
                <p:cNvPr id="37" name="Graphic 36" descr="Smart Phone">
                  <a:extLst>
                    <a:ext uri="{FF2B5EF4-FFF2-40B4-BE49-F238E27FC236}">
                      <a16:creationId xmlns:a16="http://schemas.microsoft.com/office/drawing/2014/main" id="{36FF1A7D-DE13-C94A-8582-35458399E67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8111" y="3273441"/>
                  <a:ext cx="640080" cy="640080"/>
                </a:xfrm>
                <a:prstGeom prst="rect">
                  <a:avLst/>
                </a:prstGeom>
              </p:spPr>
            </p:pic>
            <p:sp>
              <p:nvSpPr>
                <p:cNvPr id="38" name="Graphic 4" descr="Cloud Computing">
                  <a:extLst>
                    <a:ext uri="{FF2B5EF4-FFF2-40B4-BE49-F238E27FC236}">
                      <a16:creationId xmlns:a16="http://schemas.microsoft.com/office/drawing/2014/main" id="{5F9BDBBB-16BB-F848-BC62-EDDB69C0175D}"/>
                    </a:ext>
                  </a:extLst>
                </p:cNvPr>
                <p:cNvSpPr/>
                <p:nvPr/>
              </p:nvSpPr>
              <p:spPr>
                <a:xfrm>
                  <a:off x="5691213" y="2887980"/>
                  <a:ext cx="754275" cy="532131"/>
                </a:xfrm>
                <a:custGeom>
                  <a:avLst/>
                  <a:gdLst>
                    <a:gd name="connsiteX0" fmla="*/ 944897 w 1108763"/>
                    <a:gd name="connsiteY0" fmla="*/ 278787 h 717185"/>
                    <a:gd name="connsiteX1" fmla="*/ 734210 w 1108763"/>
                    <a:gd name="connsiteY1" fmla="*/ 102151 h 717185"/>
                    <a:gd name="connsiteX2" fmla="*/ 700160 w 1108763"/>
                    <a:gd name="connsiteY2" fmla="*/ 104279 h 717185"/>
                    <a:gd name="connsiteX3" fmla="*/ 480961 w 1108763"/>
                    <a:gd name="connsiteY3" fmla="*/ 0 h 717185"/>
                    <a:gd name="connsiteX4" fmla="*/ 208558 w 1108763"/>
                    <a:gd name="connsiteY4" fmla="*/ 206430 h 717185"/>
                    <a:gd name="connsiteX5" fmla="*/ 0 w 1108763"/>
                    <a:gd name="connsiteY5" fmla="*/ 459680 h 717185"/>
                    <a:gd name="connsiteX6" fmla="*/ 255378 w 1108763"/>
                    <a:gd name="connsiteY6" fmla="*/ 717185 h 717185"/>
                    <a:gd name="connsiteX7" fmla="*/ 255378 w 1108763"/>
                    <a:gd name="connsiteY7" fmla="*/ 717185 h 717185"/>
                    <a:gd name="connsiteX8" fmla="*/ 893821 w 1108763"/>
                    <a:gd name="connsiteY8" fmla="*/ 717185 h 717185"/>
                    <a:gd name="connsiteX9" fmla="*/ 1108764 w 1108763"/>
                    <a:gd name="connsiteY9" fmla="*/ 493730 h 717185"/>
                    <a:gd name="connsiteX10" fmla="*/ 944897 w 1108763"/>
                    <a:gd name="connsiteY10" fmla="*/ 278787 h 717185"/>
                    <a:gd name="connsiteX11" fmla="*/ 881052 w 1108763"/>
                    <a:gd name="connsiteY11" fmla="*/ 589496 h 717185"/>
                    <a:gd name="connsiteX12" fmla="*/ 251121 w 1108763"/>
                    <a:gd name="connsiteY12" fmla="*/ 589496 h 717185"/>
                    <a:gd name="connsiteX13" fmla="*/ 138329 w 1108763"/>
                    <a:gd name="connsiteY13" fmla="*/ 515011 h 717185"/>
                    <a:gd name="connsiteX14" fmla="*/ 153227 w 1108763"/>
                    <a:gd name="connsiteY14" fmla="*/ 378810 h 717185"/>
                    <a:gd name="connsiteX15" fmla="*/ 257506 w 1108763"/>
                    <a:gd name="connsiteY15" fmla="*/ 325606 h 717185"/>
                    <a:gd name="connsiteX16" fmla="*/ 278787 w 1108763"/>
                    <a:gd name="connsiteY16" fmla="*/ 327734 h 717185"/>
                    <a:gd name="connsiteX17" fmla="*/ 317094 w 1108763"/>
                    <a:gd name="connsiteY17" fmla="*/ 334119 h 717185"/>
                    <a:gd name="connsiteX18" fmla="*/ 317094 w 1108763"/>
                    <a:gd name="connsiteY18" fmla="*/ 291556 h 717185"/>
                    <a:gd name="connsiteX19" fmla="*/ 442654 w 1108763"/>
                    <a:gd name="connsiteY19" fmla="*/ 131945 h 717185"/>
                    <a:gd name="connsiteX20" fmla="*/ 480961 w 1108763"/>
                    <a:gd name="connsiteY20" fmla="*/ 127689 h 717185"/>
                    <a:gd name="connsiteX21" fmla="*/ 480961 w 1108763"/>
                    <a:gd name="connsiteY21" fmla="*/ 127689 h 717185"/>
                    <a:gd name="connsiteX22" fmla="*/ 480961 w 1108763"/>
                    <a:gd name="connsiteY22" fmla="*/ 127689 h 717185"/>
                    <a:gd name="connsiteX23" fmla="*/ 480961 w 1108763"/>
                    <a:gd name="connsiteY23" fmla="*/ 127689 h 717185"/>
                    <a:gd name="connsiteX24" fmla="*/ 625675 w 1108763"/>
                    <a:gd name="connsiteY24" fmla="*/ 217071 h 717185"/>
                    <a:gd name="connsiteX25" fmla="*/ 638444 w 1108763"/>
                    <a:gd name="connsiteY25" fmla="*/ 242609 h 717185"/>
                    <a:gd name="connsiteX26" fmla="*/ 666110 w 1108763"/>
                    <a:gd name="connsiteY26" fmla="*/ 231968 h 717185"/>
                    <a:gd name="connsiteX27" fmla="*/ 708673 w 1108763"/>
                    <a:gd name="connsiteY27" fmla="*/ 225583 h 717185"/>
                    <a:gd name="connsiteX28" fmla="*/ 785286 w 1108763"/>
                    <a:gd name="connsiteY28" fmla="*/ 248993 h 717185"/>
                    <a:gd name="connsiteX29" fmla="*/ 840618 w 1108763"/>
                    <a:gd name="connsiteY29" fmla="*/ 357529 h 717185"/>
                    <a:gd name="connsiteX30" fmla="*/ 840618 w 1108763"/>
                    <a:gd name="connsiteY30" fmla="*/ 391579 h 717185"/>
                    <a:gd name="connsiteX31" fmla="*/ 883181 w 1108763"/>
                    <a:gd name="connsiteY31" fmla="*/ 391579 h 717185"/>
                    <a:gd name="connsiteX32" fmla="*/ 983203 w 1108763"/>
                    <a:gd name="connsiteY32" fmla="*/ 491602 h 717185"/>
                    <a:gd name="connsiteX33" fmla="*/ 881052 w 1108763"/>
                    <a:gd name="connsiteY33" fmla="*/ 589496 h 71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08763" h="717185">
                      <a:moveTo>
                        <a:pt x="944897" y="278787"/>
                      </a:moveTo>
                      <a:cubicBezTo>
                        <a:pt x="927872" y="178764"/>
                        <a:pt x="838490" y="102151"/>
                        <a:pt x="734210" y="102151"/>
                      </a:cubicBezTo>
                      <a:cubicBezTo>
                        <a:pt x="723570" y="102151"/>
                        <a:pt x="710801" y="104279"/>
                        <a:pt x="700160" y="104279"/>
                      </a:cubicBezTo>
                      <a:cubicBezTo>
                        <a:pt x="649085" y="40435"/>
                        <a:pt x="570343" y="0"/>
                        <a:pt x="480961" y="0"/>
                      </a:cubicBezTo>
                      <a:cubicBezTo>
                        <a:pt x="351144" y="0"/>
                        <a:pt x="242609" y="87254"/>
                        <a:pt x="208558" y="206430"/>
                      </a:cubicBezTo>
                      <a:cubicBezTo>
                        <a:pt x="89382" y="229840"/>
                        <a:pt x="0" y="334119"/>
                        <a:pt x="0" y="459680"/>
                      </a:cubicBezTo>
                      <a:cubicBezTo>
                        <a:pt x="0" y="602265"/>
                        <a:pt x="114920" y="717185"/>
                        <a:pt x="255378" y="717185"/>
                      </a:cubicBezTo>
                      <a:lnTo>
                        <a:pt x="255378" y="717185"/>
                      </a:lnTo>
                      <a:cubicBezTo>
                        <a:pt x="255378" y="717185"/>
                        <a:pt x="885309" y="717185"/>
                        <a:pt x="893821" y="717185"/>
                      </a:cubicBezTo>
                      <a:cubicBezTo>
                        <a:pt x="1017254" y="717185"/>
                        <a:pt x="1108764" y="617162"/>
                        <a:pt x="1108764" y="493730"/>
                      </a:cubicBezTo>
                      <a:cubicBezTo>
                        <a:pt x="1108764" y="391579"/>
                        <a:pt x="1038535" y="306453"/>
                        <a:pt x="944897" y="278787"/>
                      </a:cubicBezTo>
                      <a:close/>
                      <a:moveTo>
                        <a:pt x="881052" y="589496"/>
                      </a:moveTo>
                      <a:lnTo>
                        <a:pt x="251121" y="589496"/>
                      </a:lnTo>
                      <a:cubicBezTo>
                        <a:pt x="202174" y="585240"/>
                        <a:pt x="159611" y="557574"/>
                        <a:pt x="138329" y="515011"/>
                      </a:cubicBezTo>
                      <a:cubicBezTo>
                        <a:pt x="119176" y="470320"/>
                        <a:pt x="123432" y="419245"/>
                        <a:pt x="153227" y="378810"/>
                      </a:cubicBezTo>
                      <a:cubicBezTo>
                        <a:pt x="178764" y="344760"/>
                        <a:pt x="217071" y="325606"/>
                        <a:pt x="257506" y="325606"/>
                      </a:cubicBezTo>
                      <a:cubicBezTo>
                        <a:pt x="263890" y="325606"/>
                        <a:pt x="272403" y="325606"/>
                        <a:pt x="278787" y="327734"/>
                      </a:cubicBezTo>
                      <a:lnTo>
                        <a:pt x="317094" y="334119"/>
                      </a:lnTo>
                      <a:lnTo>
                        <a:pt x="317094" y="291556"/>
                      </a:lnTo>
                      <a:cubicBezTo>
                        <a:pt x="317094" y="214943"/>
                        <a:pt x="368169" y="148970"/>
                        <a:pt x="442654" y="131945"/>
                      </a:cubicBezTo>
                      <a:cubicBezTo>
                        <a:pt x="455423" y="129817"/>
                        <a:pt x="468192" y="127689"/>
                        <a:pt x="480961" y="127689"/>
                      </a:cubicBezTo>
                      <a:cubicBezTo>
                        <a:pt x="480961" y="127689"/>
                        <a:pt x="480961" y="127689"/>
                        <a:pt x="480961" y="127689"/>
                      </a:cubicBezTo>
                      <a:lnTo>
                        <a:pt x="480961" y="127689"/>
                      </a:lnTo>
                      <a:cubicBezTo>
                        <a:pt x="480961" y="127689"/>
                        <a:pt x="480961" y="127689"/>
                        <a:pt x="480961" y="127689"/>
                      </a:cubicBezTo>
                      <a:cubicBezTo>
                        <a:pt x="542677" y="127689"/>
                        <a:pt x="598009" y="161739"/>
                        <a:pt x="625675" y="217071"/>
                      </a:cubicBezTo>
                      <a:lnTo>
                        <a:pt x="638444" y="242609"/>
                      </a:lnTo>
                      <a:lnTo>
                        <a:pt x="666110" y="231968"/>
                      </a:lnTo>
                      <a:cubicBezTo>
                        <a:pt x="678879" y="227712"/>
                        <a:pt x="693776" y="225583"/>
                        <a:pt x="708673" y="225583"/>
                      </a:cubicBezTo>
                      <a:cubicBezTo>
                        <a:pt x="736338" y="225583"/>
                        <a:pt x="761876" y="234096"/>
                        <a:pt x="785286" y="248993"/>
                      </a:cubicBezTo>
                      <a:cubicBezTo>
                        <a:pt x="819336" y="274531"/>
                        <a:pt x="840618" y="314966"/>
                        <a:pt x="840618" y="357529"/>
                      </a:cubicBezTo>
                      <a:lnTo>
                        <a:pt x="840618" y="391579"/>
                      </a:lnTo>
                      <a:lnTo>
                        <a:pt x="883181" y="391579"/>
                      </a:lnTo>
                      <a:cubicBezTo>
                        <a:pt x="938512" y="391579"/>
                        <a:pt x="983203" y="436270"/>
                        <a:pt x="983203" y="491602"/>
                      </a:cubicBezTo>
                      <a:cubicBezTo>
                        <a:pt x="981075" y="544805"/>
                        <a:pt x="936384" y="589496"/>
                        <a:pt x="881052" y="589496"/>
                      </a:cubicBezTo>
                      <a:close/>
                    </a:path>
                  </a:pathLst>
                </a:custGeom>
                <a:grpFill/>
                <a:ln w="21233" cap="flat">
                  <a:noFill/>
                  <a:prstDash val="solid"/>
                  <a:miter/>
                </a:ln>
              </p:spPr>
              <p:txBody>
                <a:bodyPr rtlCol="0" anchor="ctr"/>
                <a:lstStyle/>
                <a:p>
                  <a:endParaRPr lang="en-US"/>
                </a:p>
              </p:txBody>
            </p:sp>
            <p:pic>
              <p:nvPicPr>
                <p:cNvPr id="39" name="Graphic 38" descr="Computer">
                  <a:extLst>
                    <a:ext uri="{FF2B5EF4-FFF2-40B4-BE49-F238E27FC236}">
                      <a16:creationId xmlns:a16="http://schemas.microsoft.com/office/drawing/2014/main" id="{4DAC3FE2-51EC-084C-AE70-7112B9DDFED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48310" y="3766851"/>
                  <a:ext cx="640080" cy="640080"/>
                </a:xfrm>
                <a:prstGeom prst="rect">
                  <a:avLst/>
                </a:prstGeom>
              </p:spPr>
            </p:pic>
            <p:pic>
              <p:nvPicPr>
                <p:cNvPr id="40" name="Graphic 39" descr="Internet">
                  <a:extLst>
                    <a:ext uri="{FF2B5EF4-FFF2-40B4-BE49-F238E27FC236}">
                      <a16:creationId xmlns:a16="http://schemas.microsoft.com/office/drawing/2014/main" id="{1D8A7599-4D80-9543-BE6C-ED41D0E0498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968510" y="3273441"/>
                  <a:ext cx="640080" cy="640080"/>
                </a:xfrm>
                <a:prstGeom prst="rect">
                  <a:avLst/>
                </a:prstGeom>
              </p:spPr>
            </p:pic>
          </p:grpSp>
          <p:sp>
            <p:nvSpPr>
              <p:cNvPr id="35" name="Graphic 4" descr="Cloud Computing">
                <a:extLst>
                  <a:ext uri="{FF2B5EF4-FFF2-40B4-BE49-F238E27FC236}">
                    <a16:creationId xmlns:a16="http://schemas.microsoft.com/office/drawing/2014/main" id="{69BDCF42-A57C-234C-8341-D6818A62E573}"/>
                  </a:ext>
                </a:extLst>
              </p:cNvPr>
              <p:cNvSpPr>
                <a:spLocks noChangeAspect="1"/>
              </p:cNvSpPr>
              <p:nvPr/>
            </p:nvSpPr>
            <p:spPr>
              <a:xfrm rot="15851545">
                <a:off x="6469572" y="2989332"/>
                <a:ext cx="270049" cy="340163"/>
              </a:xfrm>
              <a:custGeom>
                <a:avLst/>
                <a:gdLst>
                  <a:gd name="connsiteX0" fmla="*/ 214943 w 375068"/>
                  <a:gd name="connsiteY0" fmla="*/ 0 h 472448"/>
                  <a:gd name="connsiteX1" fmla="*/ 246865 w 375068"/>
                  <a:gd name="connsiteY1" fmla="*/ 97895 h 472448"/>
                  <a:gd name="connsiteX2" fmla="*/ 155355 w 375068"/>
                  <a:gd name="connsiteY2" fmla="*/ 248993 h 472448"/>
                  <a:gd name="connsiteX3" fmla="*/ 155355 w 375068"/>
                  <a:gd name="connsiteY3" fmla="*/ 161739 h 472448"/>
                  <a:gd name="connsiteX4" fmla="*/ 0 w 375068"/>
                  <a:gd name="connsiteY4" fmla="*/ 319222 h 472448"/>
                  <a:gd name="connsiteX5" fmla="*/ 155355 w 375068"/>
                  <a:gd name="connsiteY5" fmla="*/ 472448 h 472448"/>
                  <a:gd name="connsiteX6" fmla="*/ 155355 w 375068"/>
                  <a:gd name="connsiteY6" fmla="*/ 385194 h 472448"/>
                  <a:gd name="connsiteX7" fmla="*/ 363913 w 375068"/>
                  <a:gd name="connsiteY7" fmla="*/ 19153 h 472448"/>
                  <a:gd name="connsiteX8" fmla="*/ 357528 w 375068"/>
                  <a:gd name="connsiteY8" fmla="*/ 0 h 472448"/>
                  <a:gd name="connsiteX9" fmla="*/ 214943 w 375068"/>
                  <a:gd name="connsiteY9" fmla="*/ 0 h 47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068" h="472448">
                    <a:moveTo>
                      <a:pt x="214943" y="0"/>
                    </a:moveTo>
                    <a:cubicBezTo>
                      <a:pt x="236224" y="27666"/>
                      <a:pt x="246865" y="63844"/>
                      <a:pt x="246865" y="97895"/>
                    </a:cubicBezTo>
                    <a:cubicBezTo>
                      <a:pt x="246865" y="161739"/>
                      <a:pt x="210686" y="219199"/>
                      <a:pt x="155355" y="248993"/>
                    </a:cubicBezTo>
                    <a:lnTo>
                      <a:pt x="155355" y="161739"/>
                    </a:lnTo>
                    <a:lnTo>
                      <a:pt x="0" y="319222"/>
                    </a:lnTo>
                    <a:lnTo>
                      <a:pt x="155355" y="472448"/>
                    </a:lnTo>
                    <a:lnTo>
                      <a:pt x="155355" y="385194"/>
                    </a:lnTo>
                    <a:cubicBezTo>
                      <a:pt x="314966" y="342631"/>
                      <a:pt x="408604" y="178764"/>
                      <a:pt x="363913" y="19153"/>
                    </a:cubicBezTo>
                    <a:cubicBezTo>
                      <a:pt x="361785" y="12769"/>
                      <a:pt x="359657" y="6384"/>
                      <a:pt x="357528" y="0"/>
                    </a:cubicBezTo>
                    <a:lnTo>
                      <a:pt x="214943" y="0"/>
                    </a:lnTo>
                    <a:close/>
                  </a:path>
                </a:pathLst>
              </a:custGeom>
              <a:grpFill/>
              <a:ln w="21233" cap="flat">
                <a:noFill/>
                <a:prstDash val="solid"/>
                <a:miter/>
              </a:ln>
            </p:spPr>
            <p:txBody>
              <a:bodyPr rtlCol="0" anchor="ctr"/>
              <a:lstStyle/>
              <a:p>
                <a:endParaRPr lang="en-US"/>
              </a:p>
            </p:txBody>
          </p:sp>
          <p:sp>
            <p:nvSpPr>
              <p:cNvPr id="36" name="Graphic 4" descr="Cloud Computing">
                <a:extLst>
                  <a:ext uri="{FF2B5EF4-FFF2-40B4-BE49-F238E27FC236}">
                    <a16:creationId xmlns:a16="http://schemas.microsoft.com/office/drawing/2014/main" id="{F10C0AA8-8103-3C47-A9F1-F4E5D3E07475}"/>
                  </a:ext>
                </a:extLst>
              </p:cNvPr>
              <p:cNvSpPr>
                <a:spLocks noChangeAspect="1"/>
              </p:cNvSpPr>
              <p:nvPr/>
            </p:nvSpPr>
            <p:spPr>
              <a:xfrm rot="15700061">
                <a:off x="5414610" y="3776060"/>
                <a:ext cx="270049" cy="340163"/>
              </a:xfrm>
              <a:custGeom>
                <a:avLst/>
                <a:gdLst>
                  <a:gd name="connsiteX0" fmla="*/ 160125 w 375068"/>
                  <a:gd name="connsiteY0" fmla="*/ 472448 h 472448"/>
                  <a:gd name="connsiteX1" fmla="*/ 128203 w 375068"/>
                  <a:gd name="connsiteY1" fmla="*/ 374554 h 472448"/>
                  <a:gd name="connsiteX2" fmla="*/ 219713 w 375068"/>
                  <a:gd name="connsiteY2" fmla="*/ 223455 h 472448"/>
                  <a:gd name="connsiteX3" fmla="*/ 219713 w 375068"/>
                  <a:gd name="connsiteY3" fmla="*/ 310709 h 472448"/>
                  <a:gd name="connsiteX4" fmla="*/ 375068 w 375068"/>
                  <a:gd name="connsiteY4" fmla="*/ 153227 h 472448"/>
                  <a:gd name="connsiteX5" fmla="*/ 219713 w 375068"/>
                  <a:gd name="connsiteY5" fmla="*/ 0 h 472448"/>
                  <a:gd name="connsiteX6" fmla="*/ 219713 w 375068"/>
                  <a:gd name="connsiteY6" fmla="*/ 87254 h 472448"/>
                  <a:gd name="connsiteX7" fmla="*/ 11155 w 375068"/>
                  <a:gd name="connsiteY7" fmla="*/ 453295 h 472448"/>
                  <a:gd name="connsiteX8" fmla="*/ 17540 w 375068"/>
                  <a:gd name="connsiteY8" fmla="*/ 472448 h 472448"/>
                  <a:gd name="connsiteX9" fmla="*/ 160125 w 375068"/>
                  <a:gd name="connsiteY9" fmla="*/ 472448 h 47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068" h="472448">
                    <a:moveTo>
                      <a:pt x="160125" y="472448"/>
                    </a:moveTo>
                    <a:cubicBezTo>
                      <a:pt x="143100" y="451167"/>
                      <a:pt x="128203" y="408604"/>
                      <a:pt x="128203" y="374554"/>
                    </a:cubicBezTo>
                    <a:cubicBezTo>
                      <a:pt x="128203" y="310709"/>
                      <a:pt x="164382" y="253249"/>
                      <a:pt x="219713" y="223455"/>
                    </a:cubicBezTo>
                    <a:lnTo>
                      <a:pt x="219713" y="310709"/>
                    </a:lnTo>
                    <a:lnTo>
                      <a:pt x="375068" y="153227"/>
                    </a:lnTo>
                    <a:lnTo>
                      <a:pt x="219713" y="0"/>
                    </a:lnTo>
                    <a:lnTo>
                      <a:pt x="219713" y="87254"/>
                    </a:lnTo>
                    <a:cubicBezTo>
                      <a:pt x="60103" y="129817"/>
                      <a:pt x="-33536" y="293684"/>
                      <a:pt x="11155" y="453295"/>
                    </a:cubicBezTo>
                    <a:cubicBezTo>
                      <a:pt x="13283" y="459680"/>
                      <a:pt x="15411" y="466064"/>
                      <a:pt x="17540" y="472448"/>
                    </a:cubicBezTo>
                    <a:lnTo>
                      <a:pt x="160125" y="472448"/>
                    </a:lnTo>
                    <a:close/>
                  </a:path>
                </a:pathLst>
              </a:custGeom>
              <a:grpFill/>
              <a:ln w="21233" cap="flat">
                <a:noFill/>
                <a:prstDash val="solid"/>
                <a:miter/>
              </a:ln>
            </p:spPr>
            <p:txBody>
              <a:bodyPr rtlCol="0" anchor="ctr"/>
              <a:lstStyle/>
              <a:p>
                <a:endParaRPr lang="en-US"/>
              </a:p>
            </p:txBody>
          </p:sp>
        </p:grpSp>
        <p:sp>
          <p:nvSpPr>
            <p:cNvPr id="28" name="Text Placeholder 13">
              <a:extLst>
                <a:ext uri="{FF2B5EF4-FFF2-40B4-BE49-F238E27FC236}">
                  <a16:creationId xmlns:a16="http://schemas.microsoft.com/office/drawing/2014/main" id="{1698DDDB-25C0-4945-99E5-1AFE3E76F7DC}"/>
                </a:ext>
              </a:extLst>
            </p:cNvPr>
            <p:cNvSpPr txBox="1">
              <a:spLocks/>
            </p:cNvSpPr>
            <p:nvPr/>
          </p:nvSpPr>
          <p:spPr>
            <a:xfrm>
              <a:off x="3889285" y="2389630"/>
              <a:ext cx="1080000" cy="581698"/>
            </a:xfrm>
            <a:prstGeom prst="rect">
              <a:avLst/>
            </a:prstGeom>
            <a:noFill/>
          </p:spPr>
          <p:txBody>
            <a:bodyPr vert="horz" wrap="square" lIns="36000" tIns="0" rIns="36000" bIns="0" rtlCol="0">
              <a:spAutoFit/>
            </a:bodyPr>
            <a:lstStyle>
              <a:defPPr>
                <a:defRPr lang="en-US"/>
              </a:defPPr>
              <a:lvl1pPr marL="231775" indent="-231775" defTabSz="711182">
                <a:lnSpc>
                  <a:spcPct val="90000"/>
                </a:lnSpc>
                <a:spcBef>
                  <a:spcPts val="200"/>
                </a:spcBef>
                <a:spcAft>
                  <a:spcPts val="200"/>
                </a:spcAft>
                <a:buFont typeface="+mj-lt"/>
                <a:buAutoNum type="alphaLcPeriod"/>
                <a:defRPr sz="1350" baseline="0">
                  <a:latin typeface="Arial" panose="020B0604020202020204" pitchFamily="34" charset="0"/>
                  <a:cs typeface="Arial" panose="020B0604020202020204" pitchFamily="34" charset="0"/>
                </a:defRPr>
              </a:lvl1pPr>
              <a:lvl2pPr marL="557213" indent="-214313" defTabSz="685800">
                <a:spcBef>
                  <a:spcPct val="20000"/>
                </a:spcBef>
                <a:buFont typeface="Arial" pitchFamily="34" charset="0"/>
                <a:buChar char="–"/>
                <a:defRPr sz="2100"/>
              </a:lvl2pPr>
              <a:lvl3pPr marL="857250" indent="-171450" defTabSz="685800">
                <a:spcBef>
                  <a:spcPct val="20000"/>
                </a:spcBef>
                <a:buFont typeface="Arial" pitchFamily="34" charset="0"/>
                <a:buChar char="•"/>
              </a:lvl3pPr>
              <a:lvl4pPr marL="1200150" indent="-171450" defTabSz="685800">
                <a:spcBef>
                  <a:spcPct val="20000"/>
                </a:spcBef>
                <a:buFont typeface="Arial" pitchFamily="34" charset="0"/>
                <a:buChar char="–"/>
                <a:defRPr sz="1500"/>
              </a:lvl4pPr>
              <a:lvl5pPr marL="1543050" indent="-171450" defTabSz="685800">
                <a:spcBef>
                  <a:spcPct val="20000"/>
                </a:spcBef>
                <a:buFont typeface="Arial" pitchFamily="34" charset="0"/>
                <a:buChar char="»"/>
                <a:defRPr sz="1500"/>
              </a:lvl5pPr>
              <a:lvl6pPr marL="1885950" indent="-171450" defTabSz="685800">
                <a:spcBef>
                  <a:spcPct val="20000"/>
                </a:spcBef>
                <a:buFont typeface="Arial" pitchFamily="34" charset="0"/>
                <a:buChar char="•"/>
                <a:defRPr sz="1500"/>
              </a:lvl6pPr>
              <a:lvl7pPr marL="2228850" indent="-171450" defTabSz="685800">
                <a:spcBef>
                  <a:spcPct val="20000"/>
                </a:spcBef>
                <a:buFont typeface="Arial" pitchFamily="34" charset="0"/>
                <a:buChar char="•"/>
                <a:defRPr sz="1500"/>
              </a:lvl7pPr>
              <a:lvl8pPr marL="2571750" indent="-171450" defTabSz="685800">
                <a:spcBef>
                  <a:spcPct val="20000"/>
                </a:spcBef>
                <a:buFont typeface="Arial" pitchFamily="34" charset="0"/>
                <a:buChar char="•"/>
                <a:defRPr sz="1500"/>
              </a:lvl8pPr>
              <a:lvl9pPr marL="2914650" indent="-171450" defTabSz="685800">
                <a:spcBef>
                  <a:spcPct val="20000"/>
                </a:spcBef>
                <a:buFont typeface="Arial" pitchFamily="34" charset="0"/>
                <a:buChar char="•"/>
                <a:defRPr sz="1500"/>
              </a:lvl9pPr>
            </a:lstStyle>
            <a:p>
              <a:pPr marL="0" indent="0" algn="ctr">
                <a:buNone/>
                <a:defRPr/>
              </a:pPr>
              <a:r>
                <a:rPr lang="en-US" sz="1400" b="1" kern="0" dirty="0">
                  <a:solidFill>
                    <a:schemeClr val="tx2">
                      <a:lumMod val="90000"/>
                      <a:lumOff val="10000"/>
                    </a:schemeClr>
                  </a:solidFill>
                </a:rPr>
                <a:t>Emergency call center service</a:t>
              </a:r>
            </a:p>
          </p:txBody>
        </p:sp>
        <p:sp>
          <p:nvSpPr>
            <p:cNvPr id="29" name="Text Placeholder 13">
              <a:extLst>
                <a:ext uri="{FF2B5EF4-FFF2-40B4-BE49-F238E27FC236}">
                  <a16:creationId xmlns:a16="http://schemas.microsoft.com/office/drawing/2014/main" id="{E6B999E6-F987-6F48-A466-2CD5A16E033C}"/>
                </a:ext>
              </a:extLst>
            </p:cNvPr>
            <p:cNvSpPr txBox="1">
              <a:spLocks/>
            </p:cNvSpPr>
            <p:nvPr/>
          </p:nvSpPr>
          <p:spPr>
            <a:xfrm>
              <a:off x="6754495" y="2389630"/>
              <a:ext cx="1080000" cy="387798"/>
            </a:xfrm>
            <a:prstGeom prst="rect">
              <a:avLst/>
            </a:prstGeom>
            <a:noFill/>
          </p:spPr>
          <p:txBody>
            <a:bodyPr vert="horz" wrap="square" lIns="36000" tIns="0" rIns="36000" bIns="0" rtlCol="0">
              <a:spAutoFit/>
            </a:bodyPr>
            <a:lstStyle>
              <a:defPPr>
                <a:defRPr lang="en-US"/>
              </a:defPPr>
              <a:lvl1pPr marL="231775" indent="-231775" defTabSz="711182">
                <a:lnSpc>
                  <a:spcPct val="90000"/>
                </a:lnSpc>
                <a:spcBef>
                  <a:spcPts val="200"/>
                </a:spcBef>
                <a:spcAft>
                  <a:spcPts val="200"/>
                </a:spcAft>
                <a:buFont typeface="+mj-lt"/>
                <a:buAutoNum type="alphaLcPeriod"/>
                <a:defRPr sz="1350" baseline="0">
                  <a:latin typeface="Arial" panose="020B0604020202020204" pitchFamily="34" charset="0"/>
                  <a:cs typeface="Arial" panose="020B0604020202020204" pitchFamily="34" charset="0"/>
                </a:defRPr>
              </a:lvl1pPr>
              <a:lvl2pPr marL="557213" indent="-214313" defTabSz="685800">
                <a:spcBef>
                  <a:spcPct val="20000"/>
                </a:spcBef>
                <a:buFont typeface="Arial" pitchFamily="34" charset="0"/>
                <a:buChar char="–"/>
                <a:defRPr sz="2100"/>
              </a:lvl2pPr>
              <a:lvl3pPr marL="857250" indent="-171450" defTabSz="685800">
                <a:spcBef>
                  <a:spcPct val="20000"/>
                </a:spcBef>
                <a:buFont typeface="Arial" pitchFamily="34" charset="0"/>
                <a:buChar char="•"/>
              </a:lvl3pPr>
              <a:lvl4pPr marL="1200150" indent="-171450" defTabSz="685800">
                <a:spcBef>
                  <a:spcPct val="20000"/>
                </a:spcBef>
                <a:buFont typeface="Arial" pitchFamily="34" charset="0"/>
                <a:buChar char="–"/>
                <a:defRPr sz="1500"/>
              </a:lvl4pPr>
              <a:lvl5pPr marL="1543050" indent="-171450" defTabSz="685800">
                <a:spcBef>
                  <a:spcPct val="20000"/>
                </a:spcBef>
                <a:buFont typeface="Arial" pitchFamily="34" charset="0"/>
                <a:buChar char="»"/>
                <a:defRPr sz="1500"/>
              </a:lvl5pPr>
              <a:lvl6pPr marL="1885950" indent="-171450" defTabSz="685800">
                <a:spcBef>
                  <a:spcPct val="20000"/>
                </a:spcBef>
                <a:buFont typeface="Arial" pitchFamily="34" charset="0"/>
                <a:buChar char="•"/>
                <a:defRPr sz="1500"/>
              </a:lvl6pPr>
              <a:lvl7pPr marL="2228850" indent="-171450" defTabSz="685800">
                <a:spcBef>
                  <a:spcPct val="20000"/>
                </a:spcBef>
                <a:buFont typeface="Arial" pitchFamily="34" charset="0"/>
                <a:buChar char="•"/>
                <a:defRPr sz="1500"/>
              </a:lvl7pPr>
              <a:lvl8pPr marL="2571750" indent="-171450" defTabSz="685800">
                <a:spcBef>
                  <a:spcPct val="20000"/>
                </a:spcBef>
                <a:buFont typeface="Arial" pitchFamily="34" charset="0"/>
                <a:buChar char="•"/>
                <a:defRPr sz="1500"/>
              </a:lvl8pPr>
              <a:lvl9pPr marL="2914650" indent="-171450" defTabSz="685800">
                <a:spcBef>
                  <a:spcPct val="20000"/>
                </a:spcBef>
                <a:buFont typeface="Arial" pitchFamily="34" charset="0"/>
                <a:buChar char="•"/>
                <a:defRPr sz="1500"/>
              </a:lvl9pPr>
            </a:lstStyle>
            <a:p>
              <a:pPr marL="0" indent="0" algn="ctr">
                <a:buNone/>
                <a:defRPr/>
              </a:pPr>
              <a:r>
                <a:rPr lang="en-US" sz="1400" b="1" kern="0" dirty="0">
                  <a:solidFill>
                    <a:schemeClr val="tx2">
                      <a:lumMod val="90000"/>
                      <a:lumOff val="10000"/>
                    </a:schemeClr>
                  </a:solidFill>
                </a:rPr>
                <a:t>Ambulance service</a:t>
              </a:r>
            </a:p>
          </p:txBody>
        </p:sp>
        <p:sp>
          <p:nvSpPr>
            <p:cNvPr id="30" name="Text Placeholder 13">
              <a:extLst>
                <a:ext uri="{FF2B5EF4-FFF2-40B4-BE49-F238E27FC236}">
                  <a16:creationId xmlns:a16="http://schemas.microsoft.com/office/drawing/2014/main" id="{13FCD9A3-3712-694D-B2F1-F7186173B445}"/>
                </a:ext>
              </a:extLst>
            </p:cNvPr>
            <p:cNvSpPr txBox="1">
              <a:spLocks/>
            </p:cNvSpPr>
            <p:nvPr/>
          </p:nvSpPr>
          <p:spPr>
            <a:xfrm>
              <a:off x="6754495" y="5046455"/>
              <a:ext cx="1080000" cy="581698"/>
            </a:xfrm>
            <a:prstGeom prst="rect">
              <a:avLst/>
            </a:prstGeom>
            <a:noFill/>
          </p:spPr>
          <p:txBody>
            <a:bodyPr vert="horz" wrap="square" lIns="36000" tIns="0" rIns="36000" bIns="0" rtlCol="0">
              <a:spAutoFit/>
            </a:bodyPr>
            <a:lstStyle>
              <a:defPPr>
                <a:defRPr lang="en-US"/>
              </a:defPPr>
              <a:lvl1pPr marL="231775" indent="-231775" defTabSz="711182">
                <a:lnSpc>
                  <a:spcPct val="90000"/>
                </a:lnSpc>
                <a:spcBef>
                  <a:spcPts val="200"/>
                </a:spcBef>
                <a:spcAft>
                  <a:spcPts val="200"/>
                </a:spcAft>
                <a:buFont typeface="+mj-lt"/>
                <a:buAutoNum type="alphaLcPeriod"/>
                <a:defRPr sz="1350" baseline="0">
                  <a:latin typeface="Arial" panose="020B0604020202020204" pitchFamily="34" charset="0"/>
                  <a:cs typeface="Arial" panose="020B0604020202020204" pitchFamily="34" charset="0"/>
                </a:defRPr>
              </a:lvl1pPr>
              <a:lvl2pPr marL="557213" indent="-214313" defTabSz="685800">
                <a:spcBef>
                  <a:spcPct val="20000"/>
                </a:spcBef>
                <a:buFont typeface="Arial" pitchFamily="34" charset="0"/>
                <a:buChar char="–"/>
                <a:defRPr sz="2100"/>
              </a:lvl2pPr>
              <a:lvl3pPr marL="857250" indent="-171450" defTabSz="685800">
                <a:spcBef>
                  <a:spcPct val="20000"/>
                </a:spcBef>
                <a:buFont typeface="Arial" pitchFamily="34" charset="0"/>
                <a:buChar char="•"/>
              </a:lvl3pPr>
              <a:lvl4pPr marL="1200150" indent="-171450" defTabSz="685800">
                <a:spcBef>
                  <a:spcPct val="20000"/>
                </a:spcBef>
                <a:buFont typeface="Arial" pitchFamily="34" charset="0"/>
                <a:buChar char="–"/>
                <a:defRPr sz="1500"/>
              </a:lvl4pPr>
              <a:lvl5pPr marL="1543050" indent="-171450" defTabSz="685800">
                <a:spcBef>
                  <a:spcPct val="20000"/>
                </a:spcBef>
                <a:buFont typeface="Arial" pitchFamily="34" charset="0"/>
                <a:buChar char="»"/>
                <a:defRPr sz="1500"/>
              </a:lvl5pPr>
              <a:lvl6pPr marL="1885950" indent="-171450" defTabSz="685800">
                <a:spcBef>
                  <a:spcPct val="20000"/>
                </a:spcBef>
                <a:buFont typeface="Arial" pitchFamily="34" charset="0"/>
                <a:buChar char="•"/>
                <a:defRPr sz="1500"/>
              </a:lvl6pPr>
              <a:lvl7pPr marL="2228850" indent="-171450" defTabSz="685800">
                <a:spcBef>
                  <a:spcPct val="20000"/>
                </a:spcBef>
                <a:buFont typeface="Arial" pitchFamily="34" charset="0"/>
                <a:buChar char="•"/>
                <a:defRPr sz="1500"/>
              </a:lvl7pPr>
              <a:lvl8pPr marL="2571750" indent="-171450" defTabSz="685800">
                <a:spcBef>
                  <a:spcPct val="20000"/>
                </a:spcBef>
                <a:buFont typeface="Arial" pitchFamily="34" charset="0"/>
                <a:buChar char="•"/>
                <a:defRPr sz="1500"/>
              </a:lvl8pPr>
              <a:lvl9pPr marL="2914650" indent="-171450" defTabSz="685800">
                <a:spcBef>
                  <a:spcPct val="20000"/>
                </a:spcBef>
                <a:buFont typeface="Arial" pitchFamily="34" charset="0"/>
                <a:buChar char="•"/>
                <a:defRPr sz="1500"/>
              </a:lvl9pPr>
            </a:lstStyle>
            <a:p>
              <a:pPr marL="0" indent="0" algn="ctr">
                <a:buNone/>
                <a:defRPr/>
              </a:pPr>
              <a:r>
                <a:rPr lang="en-US" sz="1400" b="1" kern="0" dirty="0">
                  <a:solidFill>
                    <a:schemeClr val="tx2">
                      <a:lumMod val="90000"/>
                      <a:lumOff val="10000"/>
                    </a:schemeClr>
                  </a:solidFill>
                </a:rPr>
                <a:t>Treatment center service</a:t>
              </a:r>
            </a:p>
          </p:txBody>
        </p:sp>
        <p:sp>
          <p:nvSpPr>
            <p:cNvPr id="31" name="Text Placeholder 13">
              <a:extLst>
                <a:ext uri="{FF2B5EF4-FFF2-40B4-BE49-F238E27FC236}">
                  <a16:creationId xmlns:a16="http://schemas.microsoft.com/office/drawing/2014/main" id="{620F7D22-96D9-884B-81EB-289E8A3A9BE6}"/>
                </a:ext>
              </a:extLst>
            </p:cNvPr>
            <p:cNvSpPr txBox="1">
              <a:spLocks/>
            </p:cNvSpPr>
            <p:nvPr/>
          </p:nvSpPr>
          <p:spPr>
            <a:xfrm>
              <a:off x="3889285" y="5046455"/>
              <a:ext cx="1080000" cy="387798"/>
            </a:xfrm>
            <a:prstGeom prst="rect">
              <a:avLst/>
            </a:prstGeom>
            <a:noFill/>
          </p:spPr>
          <p:txBody>
            <a:bodyPr vert="horz" wrap="square" lIns="36000" tIns="0" rIns="36000" bIns="0" rtlCol="0">
              <a:spAutoFit/>
            </a:bodyPr>
            <a:lstStyle>
              <a:defPPr>
                <a:defRPr lang="en-US"/>
              </a:defPPr>
              <a:lvl1pPr marL="231775" indent="-231775" defTabSz="711182">
                <a:lnSpc>
                  <a:spcPct val="90000"/>
                </a:lnSpc>
                <a:spcBef>
                  <a:spcPts val="200"/>
                </a:spcBef>
                <a:spcAft>
                  <a:spcPts val="200"/>
                </a:spcAft>
                <a:buFont typeface="+mj-lt"/>
                <a:buAutoNum type="alphaLcPeriod"/>
                <a:defRPr sz="1350" baseline="0">
                  <a:latin typeface="Arial" panose="020B0604020202020204" pitchFamily="34" charset="0"/>
                  <a:cs typeface="Arial" panose="020B0604020202020204" pitchFamily="34" charset="0"/>
                </a:defRPr>
              </a:lvl1pPr>
              <a:lvl2pPr marL="557213" indent="-214313" defTabSz="685800">
                <a:spcBef>
                  <a:spcPct val="20000"/>
                </a:spcBef>
                <a:buFont typeface="Arial" pitchFamily="34" charset="0"/>
                <a:buChar char="–"/>
                <a:defRPr sz="2100"/>
              </a:lvl2pPr>
              <a:lvl3pPr marL="857250" indent="-171450" defTabSz="685800">
                <a:spcBef>
                  <a:spcPct val="20000"/>
                </a:spcBef>
                <a:buFont typeface="Arial" pitchFamily="34" charset="0"/>
                <a:buChar char="•"/>
              </a:lvl3pPr>
              <a:lvl4pPr marL="1200150" indent="-171450" defTabSz="685800">
                <a:spcBef>
                  <a:spcPct val="20000"/>
                </a:spcBef>
                <a:buFont typeface="Arial" pitchFamily="34" charset="0"/>
                <a:buChar char="–"/>
                <a:defRPr sz="1500"/>
              </a:lvl4pPr>
              <a:lvl5pPr marL="1543050" indent="-171450" defTabSz="685800">
                <a:spcBef>
                  <a:spcPct val="20000"/>
                </a:spcBef>
                <a:buFont typeface="Arial" pitchFamily="34" charset="0"/>
                <a:buChar char="»"/>
                <a:defRPr sz="1500"/>
              </a:lvl5pPr>
              <a:lvl6pPr marL="1885950" indent="-171450" defTabSz="685800">
                <a:spcBef>
                  <a:spcPct val="20000"/>
                </a:spcBef>
                <a:buFont typeface="Arial" pitchFamily="34" charset="0"/>
                <a:buChar char="•"/>
                <a:defRPr sz="1500"/>
              </a:lvl6pPr>
              <a:lvl7pPr marL="2228850" indent="-171450" defTabSz="685800">
                <a:spcBef>
                  <a:spcPct val="20000"/>
                </a:spcBef>
                <a:buFont typeface="Arial" pitchFamily="34" charset="0"/>
                <a:buChar char="•"/>
                <a:defRPr sz="1500"/>
              </a:lvl7pPr>
              <a:lvl8pPr marL="2571750" indent="-171450" defTabSz="685800">
                <a:spcBef>
                  <a:spcPct val="20000"/>
                </a:spcBef>
                <a:buFont typeface="Arial" pitchFamily="34" charset="0"/>
                <a:buChar char="•"/>
                <a:defRPr sz="1500"/>
              </a:lvl8pPr>
              <a:lvl9pPr marL="2914650" indent="-171450" defTabSz="685800">
                <a:spcBef>
                  <a:spcPct val="20000"/>
                </a:spcBef>
                <a:buFont typeface="Arial" pitchFamily="34" charset="0"/>
                <a:buChar char="•"/>
                <a:defRPr sz="1500"/>
              </a:lvl9pPr>
            </a:lstStyle>
            <a:p>
              <a:pPr marL="0" indent="0" algn="ctr">
                <a:buNone/>
                <a:defRPr/>
              </a:pPr>
              <a:r>
                <a:rPr lang="en-US" sz="1400" b="1" kern="0" dirty="0">
                  <a:solidFill>
                    <a:schemeClr val="tx2">
                      <a:lumMod val="90000"/>
                      <a:lumOff val="10000"/>
                    </a:schemeClr>
                  </a:solidFill>
                </a:rPr>
                <a:t>Tariff and claims</a:t>
              </a:r>
            </a:p>
          </p:txBody>
        </p:sp>
      </p:grpSp>
    </p:spTree>
    <p:extLst>
      <p:ext uri="{BB962C8B-B14F-4D97-AF65-F5344CB8AC3E}">
        <p14:creationId xmlns:p14="http://schemas.microsoft.com/office/powerpoint/2010/main" val="2797073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872</Words>
  <Application>Microsoft Macintosh PowerPoint</Application>
  <PresentationFormat>Widescreen</PresentationFormat>
  <Paragraphs>106</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Alegreya</vt:lpstr>
      <vt:lpstr>Arial</vt:lpstr>
      <vt:lpstr>Calibri</vt:lpstr>
      <vt:lpstr>Calibri Light</vt:lpstr>
      <vt:lpstr>Poppins</vt:lpstr>
      <vt:lpstr>Tahoma</vt:lpstr>
      <vt:lpstr>Wingdings</vt:lpstr>
      <vt:lpstr>Office Theme</vt:lpstr>
      <vt:lpstr> </vt:lpstr>
      <vt:lpstr>NATIONAL HEALTH ACT 2014</vt:lpstr>
      <vt:lpstr>Fixing the problem: UNIVERSAL HEALTH COVERAGE- The Missing link</vt:lpstr>
      <vt:lpstr>EMERGENCY MEDICAL SERVICES (EMS)</vt:lpstr>
      <vt:lpstr>NEMSAS- Indications</vt:lpstr>
      <vt:lpstr>NEMSAS Status</vt:lpstr>
      <vt:lpstr>NEMSAS Vision and Mission</vt:lpstr>
      <vt:lpstr>NEMSAS Resources- PUBLIC and PRIVATE</vt:lpstr>
      <vt:lpstr>NEMSAS OPERATIONALISATION</vt:lpstr>
      <vt:lpstr>AFRICAN COUNTRIES WITH EMS SYSTEMS</vt:lpstr>
      <vt:lpstr>The NEMSAS Approach</vt:lpstr>
      <vt:lpstr>8 Steps to State Partnership with NEMSAS</vt:lpstr>
      <vt:lpstr>How States will Benefit from NEMSAS</vt:lpstr>
      <vt:lpstr>NOW IS THE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Olugbenga Omonije</dc:creator>
  <cp:lastModifiedBy>saidu Ahmed</cp:lastModifiedBy>
  <cp:revision>15</cp:revision>
  <dcterms:created xsi:type="dcterms:W3CDTF">2021-09-02T19:57:43Z</dcterms:created>
  <dcterms:modified xsi:type="dcterms:W3CDTF">2021-09-03T09:59:38Z</dcterms:modified>
</cp:coreProperties>
</file>