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80" r:id="rId3"/>
    <p:sldId id="269" r:id="rId4"/>
    <p:sldId id="273" r:id="rId5"/>
    <p:sldId id="272" r:id="rId6"/>
    <p:sldId id="270" r:id="rId7"/>
    <p:sldId id="274" r:id="rId8"/>
    <p:sldId id="279" r:id="rId9"/>
    <p:sldId id="277" r:id="rId10"/>
    <p:sldId id="275" r:id="rId11"/>
    <p:sldId id="271" r:id="rId12"/>
    <p:sldId id="276" r:id="rId13"/>
    <p:sldId id="268"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 Aminu [HQ]" initials="FA[" lastIdx="1" clrIdx="0">
    <p:extLst>
      <p:ext uri="{19B8F6BF-5375-455C-9EA6-DF929625EA0E}">
        <p15:presenceInfo xmlns:p15="http://schemas.microsoft.com/office/powerpoint/2012/main" userId="S::Francis.Aminu@DANGOTE-GROUP.COM::931b8d03-b025-41fc-bd81-38c2d81b5d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37" autoAdjust="0"/>
    <p:restoredTop sz="94640"/>
  </p:normalViewPr>
  <p:slideViewPr>
    <p:cSldViewPr snapToGrid="0" snapToObjects="1">
      <p:cViewPr varScale="1">
        <p:scale>
          <a:sx n="62" d="100"/>
          <a:sy n="6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285E6-7B3D-DD4E-9C11-D5452B75B64B}" type="datetimeFigureOut">
              <a:rPr lang="en-US" smtClean="0"/>
              <a:t>9/1/2021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311A2-6C2B-BE49-ABBC-2C7FB9CF571A}" type="slidenum">
              <a:rPr lang="en-US" smtClean="0"/>
              <a:t>‹#›</a:t>
            </a:fld>
            <a:endParaRPr lang="en-US"/>
          </a:p>
        </p:txBody>
      </p:sp>
    </p:spTree>
    <p:extLst>
      <p:ext uri="{BB962C8B-B14F-4D97-AF65-F5344CB8AC3E}">
        <p14:creationId xmlns:p14="http://schemas.microsoft.com/office/powerpoint/2010/main" val="70933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311A2-6C2B-BE49-ABBC-2C7FB9CF571A}" type="slidenum">
              <a:rPr lang="en-US" smtClean="0"/>
              <a:t>1</a:t>
            </a:fld>
            <a:endParaRPr lang="en-US"/>
          </a:p>
        </p:txBody>
      </p:sp>
    </p:spTree>
    <p:extLst>
      <p:ext uri="{BB962C8B-B14F-4D97-AF65-F5344CB8AC3E}">
        <p14:creationId xmlns:p14="http://schemas.microsoft.com/office/powerpoint/2010/main" val="11360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ADF’s investment in Primary Health Care/Health system strengthening efforts have evolved over the years with the aim of improving overall healthcare service delivery in Nigeria. The efforts have expanded from a primary focus on Routine Immunization (RI) to include broader health services in partnership with the State Ministry of Health.</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Book Antiqua" panose="02040602050305030304" pitchFamily="18" charset="0"/>
                <a:ea typeface="Calibri" panose="020F0502020204030204" pitchFamily="34" charset="0"/>
              </a:rPr>
              <a:t>It’s close to 10 years since we signed off on the first MoU in Kano in 2012 and expanded to 5 other states in subsequent years. After a decade of implementation, there’s a need to take stock and learn lessons on whether the </a:t>
            </a:r>
            <a:r>
              <a:rPr lang="en-GB" sz="1800" dirty="0" err="1">
                <a:solidFill>
                  <a:srgbClr val="000000"/>
                </a:solidFill>
                <a:effectLst/>
                <a:latin typeface="Book Antiqua" panose="02040602050305030304" pitchFamily="18" charset="0"/>
                <a:ea typeface="Calibri" panose="020F0502020204030204" pitchFamily="34" charset="0"/>
              </a:rPr>
              <a:t>MoUs</a:t>
            </a:r>
            <a:r>
              <a:rPr lang="en-GB" sz="1800" dirty="0">
                <a:solidFill>
                  <a:srgbClr val="000000"/>
                </a:solidFill>
                <a:effectLst/>
                <a:latin typeface="Book Antiqua" panose="02040602050305030304" pitchFamily="18" charset="0"/>
                <a:ea typeface="Calibri" panose="020F0502020204030204" pitchFamily="34" charset="0"/>
              </a:rPr>
              <a:t> have achieved their desired objectives, determine the applicability of the RI MoU model/approach for broader PHC system improvement and how to sustain the intended objectives. The evaluation will also look at the modalities for executing the regular </a:t>
            </a:r>
            <a:r>
              <a:rPr lang="en-NG"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Video Tele-Conference </a:t>
            </a:r>
            <a:r>
              <a:rPr lang="en-GB" sz="1800" dirty="0">
                <a:solidFill>
                  <a:srgbClr val="000000"/>
                </a:solidFill>
                <a:effectLst/>
                <a:latin typeface="Book Antiqua" panose="02040602050305030304" pitchFamily="18" charset="0"/>
                <a:ea typeface="Calibri" panose="020F0502020204030204" pitchFamily="34" charset="0"/>
              </a:rPr>
              <a:t>(VTCs), how the partnership has evolved over the years, what the key results have been, and determine the extent of collective fidelity to the original principles and philosophy of the MoU mechanism. We will be working closely with your teams in the Kano state on this activity over the next few months. We hope that the insights and learnings of this process will help in further refining and strengthening the principles, modalities, and outcomes of this great partnership.</a:t>
            </a:r>
            <a:endParaRPr lang="en-NG" sz="1800" dirty="0">
              <a:solidFill>
                <a:srgbClr val="000000"/>
              </a:solidFill>
              <a:effectLst/>
              <a:latin typeface="Calibri" panose="020F0502020204030204" pitchFamily="34" charset="0"/>
              <a:ea typeface="Calibri" panose="020F0502020204030204" pitchFamily="34" charset="0"/>
            </a:endParaRPr>
          </a:p>
          <a:p>
            <a:r>
              <a:rPr lang="en-NG" sz="1800" dirty="0">
                <a:solidFill>
                  <a:srgbClr val="000000"/>
                </a:solidFill>
                <a:effectLst/>
                <a:latin typeface="Book Antiqua" panose="02040602050305030304" pitchFamily="18" charset="0"/>
                <a:ea typeface="Calibri" panose="020F0502020204030204" pitchFamily="34" charset="0"/>
              </a:rPr>
              <a:t> </a:t>
            </a:r>
            <a:endParaRPr lang="en-NG"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W</a:t>
            </a:r>
            <a:r>
              <a:rPr lang="en-GB" sz="1800" dirty="0" err="1">
                <a:effectLst/>
                <a:latin typeface="Book Antiqua" panose="02040602050305030304" pitchFamily="18" charset="0"/>
                <a:ea typeface="Calibri" panose="020F0502020204030204" pitchFamily="34" charset="0"/>
                <a:cs typeface="Times New Roman" panose="02020603050405020304" pitchFamily="18" charset="0"/>
              </a:rPr>
              <a:t>hil</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e </a:t>
            </a:r>
            <a:r>
              <a:rPr lang="en-GB" sz="1800" dirty="0">
                <a:effectLst/>
                <a:latin typeface="Book Antiqua" panose="02040602050305030304" pitchFamily="18" charset="0"/>
                <a:ea typeface="Calibri" panose="020F0502020204030204" pitchFamily="34" charset="0"/>
                <a:cs typeface="Times New Roman" panose="02020603050405020304" pitchFamily="18" charset="0"/>
              </a:rPr>
              <a:t>we </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deeply appreciate the joint progress we have made over the years in eradicating polio, reinvigorating routine immunization and charting a steady pathway to a more comprehensive primary healthcare agenda</a:t>
            </a:r>
            <a:r>
              <a:rPr lang="en-GB" sz="1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the Foundation is committed in its modest way to working in partnership with you on the following beyond the Ri/PHC MOU:</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p:cNvSpPr>
            <a:spLocks noGrp="1"/>
          </p:cNvSpPr>
          <p:nvPr>
            <p:ph type="sldNum" sz="quarter" idx="5"/>
          </p:nvPr>
        </p:nvSpPr>
        <p:spPr/>
        <p:txBody>
          <a:bodyPr/>
          <a:lstStyle/>
          <a:p>
            <a:fld id="{55D311A2-6C2B-BE49-ABBC-2C7FB9CF571A}" type="slidenum">
              <a:rPr lang="en-US" smtClean="0"/>
              <a:t>3</a:t>
            </a:fld>
            <a:endParaRPr lang="en-US"/>
          </a:p>
        </p:txBody>
      </p:sp>
    </p:spTree>
    <p:extLst>
      <p:ext uri="{BB962C8B-B14F-4D97-AF65-F5344CB8AC3E}">
        <p14:creationId xmlns:p14="http://schemas.microsoft.com/office/powerpoint/2010/main" val="189658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ADF’s investment in Primary Health Care/Health system strengthening efforts have evolved over the years with the aim of improving overall healthcare service delivery in Nigeria. The efforts have expanded from a primary focus on Routine Immunization (RI) to include broader health services in partnership with the State Ministry of Health.</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Book Antiqua" panose="02040602050305030304" pitchFamily="18" charset="0"/>
                <a:ea typeface="Calibri" panose="020F0502020204030204" pitchFamily="34" charset="0"/>
              </a:rPr>
              <a:t>It’s close to 10 years since we signed off on the first MoU in Kano in 2012 and expanded to 5 other states in subsequent years. After a decade of implementation, there’s a need to take stock and learn lessons on whether the </a:t>
            </a:r>
            <a:r>
              <a:rPr lang="en-GB" sz="1800" dirty="0" err="1">
                <a:solidFill>
                  <a:srgbClr val="000000"/>
                </a:solidFill>
                <a:effectLst/>
                <a:latin typeface="Book Antiqua" panose="02040602050305030304" pitchFamily="18" charset="0"/>
                <a:ea typeface="Calibri" panose="020F0502020204030204" pitchFamily="34" charset="0"/>
              </a:rPr>
              <a:t>MoUs</a:t>
            </a:r>
            <a:r>
              <a:rPr lang="en-GB" sz="1800" dirty="0">
                <a:solidFill>
                  <a:srgbClr val="000000"/>
                </a:solidFill>
                <a:effectLst/>
                <a:latin typeface="Book Antiqua" panose="02040602050305030304" pitchFamily="18" charset="0"/>
                <a:ea typeface="Calibri" panose="020F0502020204030204" pitchFamily="34" charset="0"/>
              </a:rPr>
              <a:t> have achieved their desired objectives, determine the applicability of the RI MoU model/approach for broader PHC system improvement and how to sustain the intended objectives. The evaluation will also look at the modalities for executing the regular </a:t>
            </a:r>
            <a:r>
              <a:rPr lang="en-NG"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Video Tele-Conference </a:t>
            </a:r>
            <a:r>
              <a:rPr lang="en-GB" sz="1800" dirty="0">
                <a:solidFill>
                  <a:srgbClr val="000000"/>
                </a:solidFill>
                <a:effectLst/>
                <a:latin typeface="Book Antiqua" panose="02040602050305030304" pitchFamily="18" charset="0"/>
                <a:ea typeface="Calibri" panose="020F0502020204030204" pitchFamily="34" charset="0"/>
              </a:rPr>
              <a:t>(VTCs), how the partnership has evolved over the years, what the key results have been, and determine the extent of collective fidelity to the original principles and philosophy of the MoU mechanism. We will be working closely with your teams in the Kano state on this activity over the next few months. We hope that the insights and learnings of this process will help in further refining and strengthening the principles, modalities, and outcomes of this great partnership.</a:t>
            </a:r>
            <a:endParaRPr lang="en-NG" sz="1800" dirty="0">
              <a:solidFill>
                <a:srgbClr val="000000"/>
              </a:solidFill>
              <a:effectLst/>
              <a:latin typeface="Calibri" panose="020F0502020204030204" pitchFamily="34" charset="0"/>
              <a:ea typeface="Calibri" panose="020F0502020204030204" pitchFamily="34" charset="0"/>
            </a:endParaRPr>
          </a:p>
          <a:p>
            <a:r>
              <a:rPr lang="en-NG" sz="1800" dirty="0">
                <a:solidFill>
                  <a:srgbClr val="000000"/>
                </a:solidFill>
                <a:effectLst/>
                <a:latin typeface="Book Antiqua" panose="02040602050305030304" pitchFamily="18" charset="0"/>
                <a:ea typeface="Calibri" panose="020F0502020204030204" pitchFamily="34" charset="0"/>
              </a:rPr>
              <a:t> </a:t>
            </a:r>
            <a:endParaRPr lang="en-NG"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W</a:t>
            </a:r>
            <a:r>
              <a:rPr lang="en-GB" sz="1800" dirty="0" err="1">
                <a:effectLst/>
                <a:latin typeface="Book Antiqua" panose="02040602050305030304" pitchFamily="18" charset="0"/>
                <a:ea typeface="Calibri" panose="020F0502020204030204" pitchFamily="34" charset="0"/>
                <a:cs typeface="Times New Roman" panose="02020603050405020304" pitchFamily="18" charset="0"/>
              </a:rPr>
              <a:t>hil</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e </a:t>
            </a:r>
            <a:r>
              <a:rPr lang="en-GB" sz="1800" dirty="0">
                <a:effectLst/>
                <a:latin typeface="Book Antiqua" panose="02040602050305030304" pitchFamily="18" charset="0"/>
                <a:ea typeface="Calibri" panose="020F0502020204030204" pitchFamily="34" charset="0"/>
                <a:cs typeface="Times New Roman" panose="02020603050405020304" pitchFamily="18" charset="0"/>
              </a:rPr>
              <a:t>we </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deeply appreciate the joint progress we have made over the years in eradicating polio, reinvigorating routine immunization and charting a steady pathway to a more comprehensive primary healthcare agenda</a:t>
            </a:r>
            <a:r>
              <a:rPr lang="en-GB" sz="18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the Foundation is committed in its modest way to working in partnership with you on the following beyond the Ri/PHC MOU:</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p:cNvSpPr>
            <a:spLocks noGrp="1"/>
          </p:cNvSpPr>
          <p:nvPr>
            <p:ph type="sldNum" sz="quarter" idx="5"/>
          </p:nvPr>
        </p:nvSpPr>
        <p:spPr/>
        <p:txBody>
          <a:bodyPr/>
          <a:lstStyle/>
          <a:p>
            <a:fld id="{55D311A2-6C2B-BE49-ABBC-2C7FB9CF571A}" type="slidenum">
              <a:rPr lang="en-US" smtClean="0"/>
              <a:t>4</a:t>
            </a:fld>
            <a:endParaRPr lang="en-US"/>
          </a:p>
        </p:txBody>
      </p:sp>
    </p:spTree>
    <p:extLst>
      <p:ext uri="{BB962C8B-B14F-4D97-AF65-F5344CB8AC3E}">
        <p14:creationId xmlns:p14="http://schemas.microsoft.com/office/powerpoint/2010/main" val="62244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Clr>
                <a:schemeClr val="tx2"/>
              </a:buClr>
              <a:buSzPct val="125000"/>
              <a:buFont typeface="Arial" panose="020B0604020202020204" pitchFamily="34" charset="0"/>
              <a:buChar char="•"/>
            </a:pPr>
            <a:r>
              <a:rPr lang="en-US" sz="1200" dirty="0"/>
              <a:t>Dangote Foundation committed to improving the general standard of healthcare services at the Murtala Muhammed Specialist Hospital, Kano (MMSH) through the construction of a new main operating theatre complex and central laboratory facility to replace the old, inefficient, and obsolete main operating theatre and pathology buildings.</a:t>
            </a:r>
          </a:p>
          <a:p>
            <a:pPr marL="285750" indent="-285750" algn="just">
              <a:buClr>
                <a:schemeClr val="tx2"/>
              </a:buClr>
              <a:buSzPct val="125000"/>
              <a:buFont typeface="Arial" panose="020B0604020202020204" pitchFamily="34" charset="0"/>
              <a:buChar char="•"/>
            </a:pPr>
            <a:r>
              <a:rPr lang="en-US" sz="1200" dirty="0"/>
              <a:t>The Foundation commissioned first one design and building construction on the site of the old operating theatre complex and then a second design and building construction on the site of the old pathology department building. </a:t>
            </a:r>
          </a:p>
          <a:p>
            <a:pPr marL="285750" indent="-285750" algn="just">
              <a:buClr>
                <a:schemeClr val="tx2"/>
              </a:buClr>
              <a:buSzPct val="125000"/>
              <a:buFont typeface="Arial" panose="020B0604020202020204" pitchFamily="34" charset="0"/>
              <a:buChar char="•"/>
            </a:pPr>
            <a:r>
              <a:rPr lang="en-US" sz="1200" dirty="0"/>
              <a:t>Both buildings had reached an advanced stage of construction when we had cause to revisit the entire project model in 2015. The review derived from our improved familiarity and understanding of the challenges faced by the hospital and the infrastructure deficit within the existing MMSH complex with the potential consequence of this on the long term success and sustainability of the proposed new buildings, facilities and services. </a:t>
            </a:r>
          </a:p>
          <a:p>
            <a:pPr marL="285750" indent="-285750" algn="just">
              <a:buClr>
                <a:schemeClr val="tx2"/>
              </a:buClr>
              <a:buSzPct val="125000"/>
              <a:buFont typeface="Arial" panose="020B0604020202020204" pitchFamily="34" charset="0"/>
              <a:buChar char="•"/>
            </a:pPr>
            <a:r>
              <a:rPr lang="en-US" sz="1200" dirty="0"/>
              <a:t>A new plan was approved by the Board in 2017 for a redesigned 3-unit new build (maternity, A&amp;E, and surgical &amp; diagnostic </a:t>
            </a:r>
            <a:r>
              <a:rPr lang="en-US" sz="1200" dirty="0" err="1"/>
              <a:t>centre</a:t>
            </a:r>
            <a:r>
              <a:rPr lang="en-US" sz="1200" dirty="0"/>
              <a:t>, rehabilitation of selected support buildings, &amp; reconstruction of primary infrastructure (power, water, sewage, drainage, and waste management).</a:t>
            </a:r>
          </a:p>
        </p:txBody>
      </p:sp>
      <p:sp>
        <p:nvSpPr>
          <p:cNvPr id="4" name="Slide Number Placeholder 3"/>
          <p:cNvSpPr>
            <a:spLocks noGrp="1"/>
          </p:cNvSpPr>
          <p:nvPr>
            <p:ph type="sldNum" sz="quarter" idx="5"/>
          </p:nvPr>
        </p:nvSpPr>
        <p:spPr/>
        <p:txBody>
          <a:bodyPr/>
          <a:lstStyle/>
          <a:p>
            <a:fld id="{55D311A2-6C2B-BE49-ABBC-2C7FB9CF571A}" type="slidenum">
              <a:rPr lang="en-US" smtClean="0"/>
              <a:t>5</a:t>
            </a:fld>
            <a:endParaRPr lang="en-US"/>
          </a:p>
        </p:txBody>
      </p:sp>
    </p:spTree>
    <p:extLst>
      <p:ext uri="{BB962C8B-B14F-4D97-AF65-F5344CB8AC3E}">
        <p14:creationId xmlns:p14="http://schemas.microsoft.com/office/powerpoint/2010/main" val="30456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0" i="0" u="none" strike="noStrike" kern="1200" baseline="0" dirty="0">
                <a:solidFill>
                  <a:schemeClr val="dk1"/>
                </a:solidFill>
                <a:latin typeface="+mn-lt"/>
                <a:ea typeface="+mn-ea"/>
                <a:cs typeface="+mn-cs"/>
              </a:rPr>
              <a:t>The coalition unlocks synergies to help companies and their leadership contribute more directly to meeting national and regional health goals in the context of SDG Agenda 2030 and Africa Agenda 2063 — ultimately improving the standard of living, quality of life, and the overall health and wellbeing of all Africans.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ABCHealth will work with companies of all sizes, from SMEs to large multinationals, to maximize the impact of workplace and community health programs. We generate impact by: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Leveraging the skills, influence and infrastructure of business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Advocating for policies and initiatives that drive real systems-level changes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Discovering efficiencies through multisector partnerships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Fostering open dialogue between the business community and government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We work together to: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Save lives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Create healthier and more productive workforces and societies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Provide more accessible and higher-quality health services to communities </a:t>
            </a:r>
          </a:p>
          <a:p>
            <a:pPr marL="171450" indent="-171450">
              <a:buFont typeface="Arial" panose="020B0604020202020204" pitchFamily="34" charset="0"/>
              <a:buChar char="•"/>
            </a:pPr>
            <a:r>
              <a:rPr lang="en-GB" sz="1200" b="0" i="0" u="none" strike="noStrike" kern="1200" baseline="0" dirty="0">
                <a:solidFill>
                  <a:schemeClr val="dk1"/>
                </a:solidFill>
                <a:latin typeface="+mn-lt"/>
                <a:ea typeface="+mn-ea"/>
                <a:cs typeface="+mn-cs"/>
              </a:rPr>
              <a:t>Increase visibility and recognition of the private sector as a legitimate development partner </a:t>
            </a:r>
            <a:endParaRPr lang="en-NG"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
        <p:nvSpPr>
          <p:cNvPr id="4" name="Slide Number Placeholder 3"/>
          <p:cNvSpPr>
            <a:spLocks noGrp="1"/>
          </p:cNvSpPr>
          <p:nvPr>
            <p:ph type="sldNum" sz="quarter" idx="5"/>
          </p:nvPr>
        </p:nvSpPr>
        <p:spPr/>
        <p:txBody>
          <a:bodyPr/>
          <a:lstStyle/>
          <a:p>
            <a:fld id="{55D311A2-6C2B-BE49-ABBC-2C7FB9CF571A}" type="slidenum">
              <a:rPr lang="en-US" smtClean="0"/>
              <a:t>8</a:t>
            </a:fld>
            <a:endParaRPr lang="en-US"/>
          </a:p>
        </p:txBody>
      </p:sp>
    </p:spTree>
    <p:extLst>
      <p:ext uri="{BB962C8B-B14F-4D97-AF65-F5344CB8AC3E}">
        <p14:creationId xmlns:p14="http://schemas.microsoft.com/office/powerpoint/2010/main" val="401630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lvl1pPr>
          </a:lstStyle>
          <a:p>
            <a:r>
              <a:rPr lang="en-US"/>
              <a:t>April 2018</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648" y="245508"/>
            <a:ext cx="4049454" cy="1629333"/>
          </a:xfrm>
          <a:prstGeom prst="rect">
            <a:avLst/>
          </a:prstGeom>
        </p:spPr>
      </p:pic>
      <p:pic>
        <p:nvPicPr>
          <p:cNvPr id="9" name="Picture 8"/>
          <p:cNvPicPr>
            <a:picLocks noChangeAspect="1"/>
          </p:cNvPicPr>
          <p:nvPr/>
        </p:nvPicPr>
        <p:blipFill rotWithShape="1">
          <a:blip r:embed="rId3"/>
          <a:srcRect l="80983"/>
          <a:stretch/>
        </p:blipFill>
        <p:spPr>
          <a:xfrm>
            <a:off x="891668" y="2491693"/>
            <a:ext cx="1114817" cy="18746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14818" y="365129"/>
            <a:ext cx="7400533"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r>
              <a:rPr lang="en-US"/>
              <a:t>April 2018</a:t>
            </a:r>
          </a:p>
        </p:txBody>
      </p:sp>
      <p:sp>
        <p:nvSpPr>
          <p:cNvPr id="6" name="Slide Number Placeholder 5"/>
          <p:cNvSpPr>
            <a:spLocks noGrp="1"/>
          </p:cNvSpPr>
          <p:nvPr>
            <p:ph type="sldNum" sz="quarter" idx="12"/>
          </p:nvPr>
        </p:nvSpPr>
        <p:spPr>
          <a:xfrm>
            <a:off x="-1044446" y="6377772"/>
            <a:ext cx="2057400" cy="365125"/>
          </a:xfrm>
        </p:spPr>
        <p:txBody>
          <a:bodyPr/>
          <a:lstStyle>
            <a:lvl1pPr>
              <a:defRPr sz="1000"/>
            </a:lvl1pPr>
          </a:lstStyle>
          <a:p>
            <a:fld id="{1B84C941-5DCE-864E-9BAC-FE6D160F1266}" type="slidenum">
              <a:rPr lang="en-US" smtClean="0"/>
              <a:pPr/>
              <a:t>‹#›</a:t>
            </a:fld>
            <a:endParaRPr lang="en-US"/>
          </a:p>
        </p:txBody>
      </p:sp>
      <p:pic>
        <p:nvPicPr>
          <p:cNvPr id="7" name="Picture 6"/>
          <p:cNvPicPr>
            <a:picLocks noChangeAspect="1"/>
          </p:cNvPicPr>
          <p:nvPr/>
        </p:nvPicPr>
        <p:blipFill rotWithShape="1">
          <a:blip r:embed="rId2"/>
          <a:srcRect l="80983"/>
          <a:stretch/>
        </p:blipFill>
        <p:spPr>
          <a:xfrm>
            <a:off x="628652" y="403430"/>
            <a:ext cx="825117" cy="1387471"/>
          </a:xfrm>
          <a:prstGeom prst="rect">
            <a:avLst/>
          </a:prstGeom>
        </p:spPr>
      </p:pic>
      <p:cxnSp>
        <p:nvCxnSpPr>
          <p:cNvPr id="9" name="Straight Connector 8"/>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srcRect l="62800" b="-2974"/>
          <a:stretch/>
        </p:blipFill>
        <p:spPr>
          <a:xfrm>
            <a:off x="8017627" y="6200761"/>
            <a:ext cx="497723" cy="54213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000"/>
            </a:lvl1pPr>
          </a:lstStyle>
          <a:p>
            <a:r>
              <a:rPr lang="en-US"/>
              <a:t>April 2018</a:t>
            </a:r>
          </a:p>
        </p:txBody>
      </p:sp>
      <p:sp>
        <p:nvSpPr>
          <p:cNvPr id="6" name="Slide Number Placeholder 5"/>
          <p:cNvSpPr>
            <a:spLocks noGrp="1"/>
          </p:cNvSpPr>
          <p:nvPr>
            <p:ph type="sldNum" sz="quarter" idx="12"/>
          </p:nvPr>
        </p:nvSpPr>
        <p:spPr>
          <a:xfrm>
            <a:off x="-1032723" y="6377772"/>
            <a:ext cx="2057400" cy="365125"/>
          </a:xfrm>
        </p:spPr>
        <p:txBody>
          <a:bodyPr/>
          <a:lstStyle>
            <a:lvl1pPr>
              <a:defRPr sz="1000"/>
            </a:lvl1pPr>
          </a:lstStyle>
          <a:p>
            <a:fld id="{1B84C941-5DCE-864E-9BAC-FE6D160F1266}" type="slidenum">
              <a:rPr lang="en-US" smtClean="0"/>
              <a:pPr/>
              <a:t>‹#›</a:t>
            </a:fld>
            <a:endParaRPr lang="en-US"/>
          </a:p>
        </p:txBody>
      </p:sp>
      <p:cxnSp>
        <p:nvCxnSpPr>
          <p:cNvPr id="8" name="Straight Connector 7"/>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srcRect l="62800" b="-2974"/>
          <a:stretch/>
        </p:blipFill>
        <p:spPr>
          <a:xfrm>
            <a:off x="8017627" y="6200761"/>
            <a:ext cx="497723" cy="54213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62800" b="-2974"/>
          <a:stretch/>
        </p:blipFill>
        <p:spPr>
          <a:xfrm>
            <a:off x="8017627" y="6200761"/>
            <a:ext cx="497723" cy="542136"/>
          </a:xfrm>
          <a:prstGeom prst="rect">
            <a:avLst/>
          </a:prstGeom>
        </p:spPr>
      </p:pic>
      <p:cxnSp>
        <p:nvCxnSpPr>
          <p:cNvPr id="8" name="Straight Connector 7"/>
          <p:cNvCxnSpPr/>
          <p:nvPr userDrawn="1"/>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977785" y="6377772"/>
            <a:ext cx="2057400" cy="365125"/>
          </a:xfrm>
        </p:spPr>
        <p:txBody>
          <a:bodyPr/>
          <a:lstStyle>
            <a:lvl1pPr>
              <a:defRPr sz="1000"/>
            </a:lvl1pPr>
          </a:lstStyle>
          <a:p>
            <a:r>
              <a:rPr lang="en-US"/>
              <a:t>April 2018</a:t>
            </a:r>
          </a:p>
        </p:txBody>
      </p:sp>
      <p:sp>
        <p:nvSpPr>
          <p:cNvPr id="10" name="Slide Number Placeholder 5"/>
          <p:cNvSpPr>
            <a:spLocks noGrp="1"/>
          </p:cNvSpPr>
          <p:nvPr>
            <p:ph type="sldNum" sz="quarter" idx="12"/>
          </p:nvPr>
        </p:nvSpPr>
        <p:spPr>
          <a:xfrm>
            <a:off x="-1032723" y="6377772"/>
            <a:ext cx="2057400" cy="365125"/>
          </a:xfrm>
        </p:spPr>
        <p:txBody>
          <a:bodyPr/>
          <a:lstStyle>
            <a:lvl1pPr>
              <a:defRPr sz="1000"/>
            </a:lvl1pPr>
          </a:lstStyle>
          <a:p>
            <a:fld id="{1B84C941-5DCE-864E-9BAC-FE6D160F1266}" type="slidenum">
              <a:rPr lang="en-US" smtClean="0"/>
              <a:pPr/>
              <a:t>‹#›</a:t>
            </a:fld>
            <a:endParaRPr lang="en-US"/>
          </a:p>
        </p:txBody>
      </p:sp>
      <p:cxnSp>
        <p:nvCxnSpPr>
          <p:cNvPr id="11" name="Straight Connector 10"/>
          <p:cNvCxnSpPr/>
          <p:nvPr userDrawn="1"/>
        </p:nvCxnSpPr>
        <p:spPr>
          <a:xfrm>
            <a:off x="977786" y="6412938"/>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7449" y="365129"/>
            <a:ext cx="7337903" cy="790275"/>
          </a:xfrm>
          <a:prstGeom prst="rect">
            <a:avLst/>
          </a:prstGeom>
        </p:spPr>
        <p:txBody>
          <a:bodyPr/>
          <a:lstStyle>
            <a:lvl1pPr>
              <a:lnSpc>
                <a:spcPct val="150000"/>
              </a:lnSpc>
              <a:defRPr sz="2400"/>
            </a:lvl1pPr>
          </a:lstStyle>
          <a:p>
            <a:r>
              <a:rPr lang="en-US" dirty="0"/>
              <a:t>Click to edit Master title style</a:t>
            </a:r>
          </a:p>
        </p:txBody>
      </p:sp>
      <p:sp>
        <p:nvSpPr>
          <p:cNvPr id="3" name="Content Placeholder 2"/>
          <p:cNvSpPr>
            <a:spLocks noGrp="1"/>
          </p:cNvSpPr>
          <p:nvPr>
            <p:ph idx="1"/>
          </p:nvPr>
        </p:nvSpPr>
        <p:spPr>
          <a:xfrm>
            <a:off x="628650" y="1408670"/>
            <a:ext cx="7886700" cy="4768293"/>
          </a:xfrm>
        </p:spPr>
        <p:txBody>
          <a:bodyPr/>
          <a:lstStyle>
            <a:lvl1pPr>
              <a:lnSpc>
                <a:spcPct val="150000"/>
              </a:lnSpc>
              <a:spcBef>
                <a:spcPts val="0"/>
              </a:spcBef>
              <a:defRPr sz="1800"/>
            </a:lvl1pPr>
            <a:lvl2pPr>
              <a:lnSpc>
                <a:spcPct val="150000"/>
              </a:lnSpc>
              <a:spcBef>
                <a:spcPts val="0"/>
              </a:spcBef>
              <a:defRPr sz="1600"/>
            </a:lvl2pPr>
            <a:lvl3pPr>
              <a:lnSpc>
                <a:spcPct val="150000"/>
              </a:lnSpc>
              <a:spcBef>
                <a:spcPts val="0"/>
              </a:spcBef>
              <a:defRPr sz="1400"/>
            </a:lvl3pPr>
            <a:lvl4pPr>
              <a:lnSpc>
                <a:spcPct val="150000"/>
              </a:lnSpc>
              <a:spcBef>
                <a:spcPts val="0"/>
              </a:spcBef>
              <a:defRPr sz="1200"/>
            </a:lvl4pPr>
            <a:lvl5pPr>
              <a:lnSpc>
                <a:spcPct val="150000"/>
              </a:lnSpc>
              <a:spcBef>
                <a:spcPts val="0"/>
              </a:spcBef>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000"/>
            </a:lvl1pPr>
          </a:lstStyle>
          <a:p>
            <a:r>
              <a:rPr lang="en-US" dirty="0"/>
              <a:t>July 2018</a:t>
            </a:r>
          </a:p>
        </p:txBody>
      </p:sp>
      <p:sp>
        <p:nvSpPr>
          <p:cNvPr id="6" name="Slide Number Placeholder 5"/>
          <p:cNvSpPr>
            <a:spLocks noGrp="1"/>
          </p:cNvSpPr>
          <p:nvPr>
            <p:ph type="sldNum" sz="quarter" idx="12"/>
          </p:nvPr>
        </p:nvSpPr>
        <p:spPr>
          <a:xfrm>
            <a:off x="-1044446" y="6377772"/>
            <a:ext cx="2057400" cy="365125"/>
          </a:xfrm>
        </p:spPr>
        <p:txBody>
          <a:bodyPr/>
          <a:lstStyle>
            <a:lvl1pPr>
              <a:defRPr sz="1000"/>
            </a:lvl1pPr>
          </a:lstStyle>
          <a:p>
            <a:fld id="{1B84C941-5DCE-864E-9BAC-FE6D160F1266}" type="slidenum">
              <a:rPr lang="en-US" smtClean="0"/>
              <a:pPr/>
              <a:t>‹#›</a:t>
            </a:fld>
            <a:endParaRPr lang="en-US"/>
          </a:p>
        </p:txBody>
      </p:sp>
      <p:pic>
        <p:nvPicPr>
          <p:cNvPr id="8" name="Picture 7"/>
          <p:cNvPicPr>
            <a:picLocks noChangeAspect="1"/>
          </p:cNvPicPr>
          <p:nvPr/>
        </p:nvPicPr>
        <p:blipFill rotWithShape="1">
          <a:blip r:embed="rId2"/>
          <a:srcRect l="80983"/>
          <a:stretch/>
        </p:blipFill>
        <p:spPr>
          <a:xfrm>
            <a:off x="628670" y="390904"/>
            <a:ext cx="406745" cy="764500"/>
          </a:xfrm>
          <a:prstGeom prst="rect">
            <a:avLst/>
          </a:prstGeom>
        </p:spPr>
      </p:pic>
      <p:pic>
        <p:nvPicPr>
          <p:cNvPr id="10" name="Picture 9"/>
          <p:cNvPicPr>
            <a:picLocks noChangeAspect="1"/>
          </p:cNvPicPr>
          <p:nvPr/>
        </p:nvPicPr>
        <p:blipFill rotWithShape="1">
          <a:blip r:embed="rId3"/>
          <a:srcRect l="62800" b="-2974"/>
          <a:stretch/>
        </p:blipFill>
        <p:spPr>
          <a:xfrm>
            <a:off x="8017627" y="6200761"/>
            <a:ext cx="497723" cy="542136"/>
          </a:xfrm>
          <a:prstGeom prst="rect">
            <a:avLst/>
          </a:prstGeom>
        </p:spPr>
      </p:pic>
      <p:cxnSp>
        <p:nvCxnSpPr>
          <p:cNvPr id="11" name="Straight Connector 10"/>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000"/>
            </a:lvl1pPr>
          </a:lstStyle>
          <a:p>
            <a:r>
              <a:rPr lang="en-US"/>
              <a:t>April 2018</a:t>
            </a:r>
          </a:p>
        </p:txBody>
      </p:sp>
      <p:sp>
        <p:nvSpPr>
          <p:cNvPr id="6" name="Slide Number Placeholder 5"/>
          <p:cNvSpPr>
            <a:spLocks noGrp="1"/>
          </p:cNvSpPr>
          <p:nvPr>
            <p:ph type="sldNum" sz="quarter" idx="12"/>
          </p:nvPr>
        </p:nvSpPr>
        <p:spPr>
          <a:xfrm>
            <a:off x="-1044446" y="6377772"/>
            <a:ext cx="2057400" cy="365125"/>
          </a:xfrm>
        </p:spPr>
        <p:txBody>
          <a:bodyPr/>
          <a:lstStyle>
            <a:lvl1pPr>
              <a:defRPr sz="1000"/>
            </a:lvl1pPr>
          </a:lstStyle>
          <a:p>
            <a:fld id="{1B84C941-5DCE-864E-9BAC-FE6D160F1266}" type="slidenum">
              <a:rPr lang="en-US" smtClean="0"/>
              <a:pPr/>
              <a:t>‹#›</a:t>
            </a:fld>
            <a:endParaRPr lang="en-US"/>
          </a:p>
        </p:txBody>
      </p:sp>
      <p:cxnSp>
        <p:nvCxnSpPr>
          <p:cNvPr id="8" name="Straight Connector 7"/>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62800" b="-2974"/>
          <a:stretch/>
        </p:blipFill>
        <p:spPr>
          <a:xfrm>
            <a:off x="8017627" y="6200761"/>
            <a:ext cx="497723" cy="5421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553" y="365129"/>
            <a:ext cx="7287799"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000"/>
            </a:lvl1pPr>
          </a:lstStyle>
          <a:p>
            <a:r>
              <a:rPr lang="en-US"/>
              <a:t>April 2018</a:t>
            </a:r>
          </a:p>
        </p:txBody>
      </p:sp>
      <p:sp>
        <p:nvSpPr>
          <p:cNvPr id="7" name="Slide Number Placeholder 6"/>
          <p:cNvSpPr>
            <a:spLocks noGrp="1"/>
          </p:cNvSpPr>
          <p:nvPr>
            <p:ph type="sldNum" sz="quarter" idx="12"/>
          </p:nvPr>
        </p:nvSpPr>
        <p:spPr>
          <a:xfrm>
            <a:off x="-1044446" y="6377772"/>
            <a:ext cx="2057400" cy="365125"/>
          </a:xfrm>
        </p:spPr>
        <p:txBody>
          <a:bodyPr/>
          <a:lstStyle>
            <a:lvl1pPr>
              <a:defRPr sz="1000"/>
            </a:lvl1pPr>
          </a:lstStyle>
          <a:p>
            <a:fld id="{1B84C941-5DCE-864E-9BAC-FE6D160F1266}" type="slidenum">
              <a:rPr lang="en-US" smtClean="0"/>
              <a:pPr/>
              <a:t>‹#›</a:t>
            </a:fld>
            <a:endParaRPr lang="en-US"/>
          </a:p>
        </p:txBody>
      </p:sp>
      <p:pic>
        <p:nvPicPr>
          <p:cNvPr id="10" name="Picture 9"/>
          <p:cNvPicPr>
            <a:picLocks noChangeAspect="1"/>
          </p:cNvPicPr>
          <p:nvPr/>
        </p:nvPicPr>
        <p:blipFill rotWithShape="1">
          <a:blip r:embed="rId2"/>
          <a:srcRect l="80983"/>
          <a:stretch/>
        </p:blipFill>
        <p:spPr>
          <a:xfrm>
            <a:off x="628652" y="390904"/>
            <a:ext cx="825117" cy="1387471"/>
          </a:xfrm>
          <a:prstGeom prst="rect">
            <a:avLst/>
          </a:prstGeom>
        </p:spPr>
      </p:pic>
      <p:cxnSp>
        <p:nvCxnSpPr>
          <p:cNvPr id="12" name="Straight Connector 11"/>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3"/>
          <a:srcRect l="62800" b="-2974"/>
          <a:stretch/>
        </p:blipFill>
        <p:spPr>
          <a:xfrm>
            <a:off x="8017627" y="6200761"/>
            <a:ext cx="497723" cy="5421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64923" y="365129"/>
            <a:ext cx="7351619"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1000"/>
            </a:lvl1pPr>
          </a:lstStyle>
          <a:p>
            <a:r>
              <a:rPr lang="en-US"/>
              <a:t>April 2018</a:t>
            </a:r>
          </a:p>
        </p:txBody>
      </p:sp>
      <p:sp>
        <p:nvSpPr>
          <p:cNvPr id="9" name="Slide Number Placeholder 8"/>
          <p:cNvSpPr>
            <a:spLocks noGrp="1"/>
          </p:cNvSpPr>
          <p:nvPr>
            <p:ph type="sldNum" sz="quarter" idx="12"/>
          </p:nvPr>
        </p:nvSpPr>
        <p:spPr>
          <a:xfrm>
            <a:off x="-1044446" y="6377772"/>
            <a:ext cx="2057400" cy="365125"/>
          </a:xfrm>
        </p:spPr>
        <p:txBody>
          <a:bodyPr/>
          <a:lstStyle>
            <a:lvl1pPr>
              <a:defRPr sz="1000"/>
            </a:lvl1pPr>
          </a:lstStyle>
          <a:p>
            <a:fld id="{1B84C941-5DCE-864E-9BAC-FE6D160F1266}" type="slidenum">
              <a:rPr lang="en-US" smtClean="0"/>
              <a:pPr/>
              <a:t>‹#›</a:t>
            </a:fld>
            <a:endParaRPr lang="en-US"/>
          </a:p>
        </p:txBody>
      </p:sp>
      <p:pic>
        <p:nvPicPr>
          <p:cNvPr id="11" name="Picture 10"/>
          <p:cNvPicPr>
            <a:picLocks noChangeAspect="1"/>
          </p:cNvPicPr>
          <p:nvPr/>
        </p:nvPicPr>
        <p:blipFill rotWithShape="1">
          <a:blip r:embed="rId2"/>
          <a:srcRect l="80983"/>
          <a:stretch/>
        </p:blipFill>
        <p:spPr>
          <a:xfrm>
            <a:off x="628652" y="390904"/>
            <a:ext cx="825117" cy="1387471"/>
          </a:xfrm>
          <a:prstGeom prst="rect">
            <a:avLst/>
          </a:prstGeom>
        </p:spPr>
      </p:pic>
      <p:cxnSp>
        <p:nvCxnSpPr>
          <p:cNvPr id="13" name="Straight Connector 12"/>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3"/>
          <a:srcRect l="62800" b="-2974"/>
          <a:stretch/>
        </p:blipFill>
        <p:spPr>
          <a:xfrm>
            <a:off x="8017627" y="6200761"/>
            <a:ext cx="497723" cy="5421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2292" y="365129"/>
            <a:ext cx="7413059"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000"/>
            </a:lvl1pPr>
          </a:lstStyle>
          <a:p>
            <a:r>
              <a:rPr lang="en-US"/>
              <a:t>April 2018</a:t>
            </a:r>
          </a:p>
        </p:txBody>
      </p:sp>
      <p:sp>
        <p:nvSpPr>
          <p:cNvPr id="5" name="Slide Number Placeholder 4"/>
          <p:cNvSpPr>
            <a:spLocks noGrp="1"/>
          </p:cNvSpPr>
          <p:nvPr>
            <p:ph type="sldNum" sz="quarter" idx="12"/>
          </p:nvPr>
        </p:nvSpPr>
        <p:spPr>
          <a:xfrm>
            <a:off x="-1032723" y="6377772"/>
            <a:ext cx="2057400" cy="365125"/>
          </a:xfrm>
        </p:spPr>
        <p:txBody>
          <a:bodyPr/>
          <a:lstStyle>
            <a:lvl1pPr>
              <a:defRPr sz="1000"/>
            </a:lvl1pPr>
          </a:lstStyle>
          <a:p>
            <a:fld id="{1B84C941-5DCE-864E-9BAC-FE6D160F1266}" type="slidenum">
              <a:rPr lang="en-US" smtClean="0"/>
              <a:pPr/>
              <a:t>‹#›</a:t>
            </a:fld>
            <a:endParaRPr lang="en-US"/>
          </a:p>
        </p:txBody>
      </p:sp>
      <p:pic>
        <p:nvPicPr>
          <p:cNvPr id="7" name="Picture 6"/>
          <p:cNvPicPr>
            <a:picLocks noChangeAspect="1"/>
          </p:cNvPicPr>
          <p:nvPr/>
        </p:nvPicPr>
        <p:blipFill rotWithShape="1">
          <a:blip r:embed="rId2"/>
          <a:srcRect l="80983"/>
          <a:stretch/>
        </p:blipFill>
        <p:spPr>
          <a:xfrm>
            <a:off x="628652" y="390904"/>
            <a:ext cx="825117" cy="1387471"/>
          </a:xfrm>
          <a:prstGeom prst="rect">
            <a:avLst/>
          </a:prstGeom>
        </p:spPr>
      </p:pic>
      <p:cxnSp>
        <p:nvCxnSpPr>
          <p:cNvPr id="9" name="Straight Connector 8"/>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3"/>
          <a:srcRect l="62800" b="-2974"/>
          <a:stretch/>
        </p:blipFill>
        <p:spPr>
          <a:xfrm>
            <a:off x="8017627" y="6200761"/>
            <a:ext cx="497723" cy="5421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a:lvl1pPr>
          </a:lstStyle>
          <a:p>
            <a:r>
              <a:rPr lang="en-US"/>
              <a:t>April 2018</a:t>
            </a:r>
          </a:p>
        </p:txBody>
      </p:sp>
      <p:sp>
        <p:nvSpPr>
          <p:cNvPr id="4" name="Slide Number Placeholder 3"/>
          <p:cNvSpPr>
            <a:spLocks noGrp="1"/>
          </p:cNvSpPr>
          <p:nvPr>
            <p:ph type="sldNum" sz="quarter" idx="12"/>
          </p:nvPr>
        </p:nvSpPr>
        <p:spPr>
          <a:xfrm>
            <a:off x="-1044446" y="6377772"/>
            <a:ext cx="2057400" cy="365125"/>
          </a:xfrm>
        </p:spPr>
        <p:txBody>
          <a:bodyPr/>
          <a:lstStyle>
            <a:lvl1pPr>
              <a:defRPr sz="1000"/>
            </a:lvl1pPr>
          </a:lstStyle>
          <a:p>
            <a:fld id="{1B84C941-5DCE-864E-9BAC-FE6D160F1266}" type="slidenum">
              <a:rPr lang="en-US" smtClean="0"/>
              <a:pPr/>
              <a:t>‹#›</a:t>
            </a:fld>
            <a:endParaRPr lang="en-US"/>
          </a:p>
        </p:txBody>
      </p:sp>
      <p:pic>
        <p:nvPicPr>
          <p:cNvPr id="5" name="Picture 4"/>
          <p:cNvPicPr>
            <a:picLocks noChangeAspect="1"/>
          </p:cNvPicPr>
          <p:nvPr/>
        </p:nvPicPr>
        <p:blipFill rotWithShape="1">
          <a:blip r:embed="rId2"/>
          <a:srcRect l="80983"/>
          <a:stretch/>
        </p:blipFill>
        <p:spPr>
          <a:xfrm>
            <a:off x="628652" y="390904"/>
            <a:ext cx="825117" cy="1387471"/>
          </a:xfrm>
          <a:prstGeom prst="rect">
            <a:avLst/>
          </a:prstGeom>
        </p:spPr>
      </p:pic>
      <p:cxnSp>
        <p:nvCxnSpPr>
          <p:cNvPr id="7" name="Straight Connector 6"/>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3"/>
          <a:srcRect l="62800" b="-2974"/>
          <a:stretch/>
        </p:blipFill>
        <p:spPr>
          <a:xfrm>
            <a:off x="8017627" y="6200761"/>
            <a:ext cx="497723" cy="5421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9870" y="457200"/>
            <a:ext cx="2439151" cy="1600200"/>
          </a:xfrm>
          <a:prstGeom prst="rect">
            <a:avLst/>
          </a:prstGeo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lvl1pPr>
              <a:defRPr sz="1000"/>
            </a:lvl1pPr>
          </a:lstStyle>
          <a:p>
            <a:r>
              <a:rPr lang="en-US"/>
              <a:t>April 2018</a:t>
            </a:r>
          </a:p>
        </p:txBody>
      </p:sp>
      <p:sp>
        <p:nvSpPr>
          <p:cNvPr id="7" name="Slide Number Placeholder 6"/>
          <p:cNvSpPr>
            <a:spLocks noGrp="1"/>
          </p:cNvSpPr>
          <p:nvPr>
            <p:ph type="sldNum" sz="quarter" idx="12"/>
          </p:nvPr>
        </p:nvSpPr>
        <p:spPr>
          <a:xfrm>
            <a:off x="-1032723" y="6377772"/>
            <a:ext cx="2057400" cy="365125"/>
          </a:xfrm>
        </p:spPr>
        <p:txBody>
          <a:bodyPr/>
          <a:lstStyle>
            <a:lvl1pPr>
              <a:defRPr sz="1000"/>
            </a:lvl1pPr>
          </a:lstStyle>
          <a:p>
            <a:fld id="{1B84C941-5DCE-864E-9BAC-FE6D160F1266}" type="slidenum">
              <a:rPr lang="en-US" smtClean="0"/>
              <a:pPr/>
              <a:t>‹#›</a:t>
            </a:fld>
            <a:endParaRPr lang="en-US"/>
          </a:p>
        </p:txBody>
      </p:sp>
      <p:pic>
        <p:nvPicPr>
          <p:cNvPr id="9" name="Picture 8"/>
          <p:cNvPicPr>
            <a:picLocks noChangeAspect="1"/>
          </p:cNvPicPr>
          <p:nvPr/>
        </p:nvPicPr>
        <p:blipFill rotWithShape="1">
          <a:blip r:embed="rId2"/>
          <a:srcRect l="80983"/>
          <a:stretch/>
        </p:blipFill>
        <p:spPr>
          <a:xfrm>
            <a:off x="628652" y="712186"/>
            <a:ext cx="825117" cy="1387471"/>
          </a:xfrm>
          <a:prstGeom prst="rect">
            <a:avLst/>
          </a:prstGeom>
        </p:spPr>
      </p:pic>
      <p:cxnSp>
        <p:nvCxnSpPr>
          <p:cNvPr id="11" name="Straight Connector 10"/>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rotWithShape="1">
          <a:blip r:embed="rId3"/>
          <a:srcRect l="62800" b="-2974"/>
          <a:stretch/>
        </p:blipFill>
        <p:spPr>
          <a:xfrm>
            <a:off x="8017627" y="6200761"/>
            <a:ext cx="497723" cy="5421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lvl1pPr>
              <a:defRPr sz="1000"/>
            </a:lvl1pPr>
          </a:lstStyle>
          <a:p>
            <a:r>
              <a:rPr lang="en-US"/>
              <a:t>April 2018</a:t>
            </a:r>
          </a:p>
        </p:txBody>
      </p:sp>
      <p:sp>
        <p:nvSpPr>
          <p:cNvPr id="7" name="Slide Number Placeholder 6"/>
          <p:cNvSpPr>
            <a:spLocks noGrp="1"/>
          </p:cNvSpPr>
          <p:nvPr>
            <p:ph type="sldNum" sz="quarter" idx="12"/>
          </p:nvPr>
        </p:nvSpPr>
        <p:spPr>
          <a:xfrm>
            <a:off x="-1032723" y="6377772"/>
            <a:ext cx="2057400" cy="365125"/>
          </a:xfrm>
        </p:spPr>
        <p:txBody>
          <a:bodyPr/>
          <a:lstStyle>
            <a:lvl1pPr>
              <a:defRPr sz="1000"/>
            </a:lvl1pPr>
          </a:lstStyle>
          <a:p>
            <a:fld id="{1B84C941-5DCE-864E-9BAC-FE6D160F1266}" type="slidenum">
              <a:rPr lang="en-US" smtClean="0"/>
              <a:pPr/>
              <a:t>‹#›</a:t>
            </a:fld>
            <a:endParaRPr lang="en-US"/>
          </a:p>
        </p:txBody>
      </p:sp>
      <p:cxnSp>
        <p:nvCxnSpPr>
          <p:cNvPr id="9" name="Straight Connector 8"/>
          <p:cNvCxnSpPr/>
          <p:nvPr/>
        </p:nvCxnSpPr>
        <p:spPr>
          <a:xfrm>
            <a:off x="977785" y="6401214"/>
            <a:ext cx="0" cy="281354"/>
          </a:xfrm>
          <a:prstGeom prst="line">
            <a:avLst/>
          </a:prstGeom>
          <a:ln>
            <a:solidFill>
              <a:srgbClr val="C3003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62800" b="-2974"/>
          <a:stretch/>
        </p:blipFill>
        <p:spPr>
          <a:xfrm>
            <a:off x="8017627" y="6200761"/>
            <a:ext cx="497723" cy="5421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7785" y="6377772"/>
            <a:ext cx="2057400" cy="365125"/>
          </a:xfrm>
          <a:prstGeom prst="rect">
            <a:avLst/>
          </a:prstGeom>
        </p:spPr>
        <p:txBody>
          <a:bodyPr vert="horz" lIns="91440" tIns="45720" rIns="91440" bIns="45720" rtlCol="0" anchor="ctr"/>
          <a:lstStyle>
            <a:lvl1pPr algn="l">
              <a:defRPr sz="506">
                <a:solidFill>
                  <a:schemeClr val="accent3">
                    <a:lumMod val="50000"/>
                  </a:schemeClr>
                </a:solidFill>
              </a:defRPr>
            </a:lvl1pPr>
          </a:lstStyle>
          <a:p>
            <a:r>
              <a:rPr lang="en-US"/>
              <a:t>April 2018</a:t>
            </a:r>
          </a:p>
        </p:txBody>
      </p:sp>
      <p:sp>
        <p:nvSpPr>
          <p:cNvPr id="6" name="Slide Number Placeholder 5"/>
          <p:cNvSpPr>
            <a:spLocks noGrp="1"/>
          </p:cNvSpPr>
          <p:nvPr>
            <p:ph type="sldNum" sz="quarter" idx="4"/>
          </p:nvPr>
        </p:nvSpPr>
        <p:spPr>
          <a:xfrm>
            <a:off x="-1079615" y="6377772"/>
            <a:ext cx="2057400" cy="365125"/>
          </a:xfrm>
          <a:prstGeom prst="rect">
            <a:avLst/>
          </a:prstGeom>
        </p:spPr>
        <p:txBody>
          <a:bodyPr vert="horz" lIns="91440" tIns="45720" rIns="91440" bIns="45720" rtlCol="0" anchor="ctr"/>
          <a:lstStyle>
            <a:lvl1pPr algn="r">
              <a:defRPr sz="506">
                <a:solidFill>
                  <a:schemeClr val="accent3">
                    <a:lumMod val="50000"/>
                  </a:schemeClr>
                </a:solidFill>
              </a:defRPr>
            </a:lvl1pPr>
          </a:lstStyle>
          <a:p>
            <a:fld id="{1B84C941-5DCE-864E-9BAC-FE6D160F1266}" type="slidenum">
              <a:rPr lang="en-US" smtClean="0"/>
              <a:t>‹#›</a:t>
            </a:fld>
            <a:endParaRPr lang="en-US"/>
          </a:p>
        </p:txBody>
      </p:sp>
    </p:spTree>
    <p:extLst>
      <p:ext uri="{BB962C8B-B14F-4D97-AF65-F5344CB8AC3E}">
        <p14:creationId xmlns:p14="http://schemas.microsoft.com/office/powerpoint/2010/main" val="1341055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385763" rtl="0" eaLnBrk="1" latinLnBrk="0" hangingPunct="1">
        <a:lnSpc>
          <a:spcPct val="90000"/>
        </a:lnSpc>
        <a:spcBef>
          <a:spcPct val="0"/>
        </a:spcBef>
        <a:buNone/>
        <a:defRPr sz="1856" b="1" i="0" kern="1200">
          <a:solidFill>
            <a:srgbClr val="002060"/>
          </a:solidFill>
          <a:latin typeface="Arial" charset="0"/>
          <a:ea typeface="Arial" charset="0"/>
          <a:cs typeface="Arial" charset="0"/>
        </a:defRPr>
      </a:lvl1pPr>
    </p:titleStyle>
    <p:bodyStyle>
      <a:lvl1pPr marL="96441" indent="-96441" algn="l" defTabSz="385763" rtl="0" eaLnBrk="1" latinLnBrk="0" hangingPunct="1">
        <a:lnSpc>
          <a:spcPct val="90000"/>
        </a:lnSpc>
        <a:spcBef>
          <a:spcPts val="422"/>
        </a:spcBef>
        <a:buFont typeface="Arial"/>
        <a:buChar char="•"/>
        <a:defRPr sz="1181" b="0" i="0" kern="1200">
          <a:solidFill>
            <a:srgbClr val="002060"/>
          </a:solidFill>
          <a:latin typeface="Arial" charset="0"/>
          <a:ea typeface="Arial" charset="0"/>
          <a:cs typeface="Arial" charset="0"/>
        </a:defRPr>
      </a:lvl1pPr>
      <a:lvl2pPr marL="289322" indent="-96441" algn="l" defTabSz="385763" rtl="0" eaLnBrk="1" latinLnBrk="0" hangingPunct="1">
        <a:lnSpc>
          <a:spcPct val="90000"/>
        </a:lnSpc>
        <a:spcBef>
          <a:spcPts val="211"/>
        </a:spcBef>
        <a:buFont typeface="Arial"/>
        <a:buChar char="•"/>
        <a:defRPr sz="1013" b="0" i="0" kern="1200">
          <a:solidFill>
            <a:srgbClr val="002060"/>
          </a:solidFill>
          <a:latin typeface="Arial" charset="0"/>
          <a:ea typeface="Arial" charset="0"/>
          <a:cs typeface="Arial" charset="0"/>
        </a:defRPr>
      </a:lvl2pPr>
      <a:lvl3pPr marL="482204" indent="-96441" algn="l" defTabSz="385763" rtl="0" eaLnBrk="1" latinLnBrk="0" hangingPunct="1">
        <a:lnSpc>
          <a:spcPct val="90000"/>
        </a:lnSpc>
        <a:spcBef>
          <a:spcPts val="211"/>
        </a:spcBef>
        <a:buFont typeface="Arial"/>
        <a:buChar char="•"/>
        <a:defRPr sz="844" b="0" i="0" kern="1200">
          <a:solidFill>
            <a:srgbClr val="002060"/>
          </a:solidFill>
          <a:latin typeface="Arial" charset="0"/>
          <a:ea typeface="Arial" charset="0"/>
          <a:cs typeface="Arial" charset="0"/>
        </a:defRPr>
      </a:lvl3pPr>
      <a:lvl4pPr marL="675085" indent="-96441" algn="l" defTabSz="385763" rtl="0" eaLnBrk="1" latinLnBrk="0" hangingPunct="1">
        <a:lnSpc>
          <a:spcPct val="90000"/>
        </a:lnSpc>
        <a:spcBef>
          <a:spcPts val="211"/>
        </a:spcBef>
        <a:buFont typeface="Arial"/>
        <a:buChar char="•"/>
        <a:defRPr sz="760" b="0" i="0" kern="1200">
          <a:solidFill>
            <a:srgbClr val="002060"/>
          </a:solidFill>
          <a:latin typeface="Arial" charset="0"/>
          <a:ea typeface="Arial" charset="0"/>
          <a:cs typeface="Arial" charset="0"/>
        </a:defRPr>
      </a:lvl4pPr>
      <a:lvl5pPr marL="867966" indent="-96441" algn="l" defTabSz="385763" rtl="0" eaLnBrk="1" latinLnBrk="0" hangingPunct="1">
        <a:lnSpc>
          <a:spcPct val="90000"/>
        </a:lnSpc>
        <a:spcBef>
          <a:spcPts val="211"/>
        </a:spcBef>
        <a:buFont typeface="Arial"/>
        <a:buChar char="•"/>
        <a:defRPr sz="760" b="0" i="0" kern="1200">
          <a:solidFill>
            <a:srgbClr val="002060"/>
          </a:solidFill>
          <a:latin typeface="Arial" charset="0"/>
          <a:ea typeface="Arial" charset="0"/>
          <a:cs typeface="Arial" charset="0"/>
        </a:defRPr>
      </a:lvl5pPr>
      <a:lvl6pPr marL="1060847"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079615" y="6377772"/>
            <a:ext cx="2057400" cy="365125"/>
          </a:xfrm>
        </p:spPr>
        <p:txBody>
          <a:bodyPr/>
          <a:lstStyle/>
          <a:p>
            <a:fld id="{1B84C941-5DCE-864E-9BAC-FE6D160F1266}" type="slidenum">
              <a:rPr lang="en-US" smtClean="0"/>
              <a:t>1</a:t>
            </a:fld>
            <a:endParaRPr lang="en-US" dirty="0"/>
          </a:p>
        </p:txBody>
      </p:sp>
      <p:sp>
        <p:nvSpPr>
          <p:cNvPr id="2" name="TextBox 1">
            <a:extLst>
              <a:ext uri="{FF2B5EF4-FFF2-40B4-BE49-F238E27FC236}">
                <a16:creationId xmlns:a16="http://schemas.microsoft.com/office/drawing/2014/main" id="{D0723FD8-27C0-47EF-9945-8908F2669172}"/>
              </a:ext>
            </a:extLst>
          </p:cNvPr>
          <p:cNvSpPr txBox="1"/>
          <p:nvPr/>
        </p:nvSpPr>
        <p:spPr>
          <a:xfrm>
            <a:off x="2006485" y="2816909"/>
            <a:ext cx="6780676" cy="1778179"/>
          </a:xfrm>
          <a:prstGeom prst="rect">
            <a:avLst/>
          </a:prstGeom>
          <a:noFill/>
        </p:spPr>
        <p:txBody>
          <a:bodyPr wrap="square" rtlCol="0">
            <a:spAutoFit/>
          </a:bodyPr>
          <a:lstStyle/>
          <a:p>
            <a:pPr algn="ctr">
              <a:lnSpc>
                <a:spcPct val="150000"/>
              </a:lnSpc>
            </a:pPr>
            <a:r>
              <a:rPr lang="en-GB" sz="2800" b="1" dirty="0">
                <a:solidFill>
                  <a:schemeClr val="accent1"/>
                </a:solidFill>
              </a:rPr>
              <a:t>Aliko Dangote Foundation</a:t>
            </a:r>
          </a:p>
          <a:p>
            <a:pPr algn="ctr">
              <a:lnSpc>
                <a:spcPct val="150000"/>
              </a:lnSpc>
            </a:pPr>
            <a:r>
              <a:rPr lang="en-GB" sz="2400" b="1" dirty="0">
                <a:solidFill>
                  <a:schemeClr val="accent1"/>
                </a:solidFill>
              </a:rPr>
              <a:t>Programmatic Areas of Operation in Health &amp; Nutrition</a:t>
            </a:r>
            <a:endParaRPr lang="en-US" sz="2400" b="1" dirty="0">
              <a:solidFill>
                <a:schemeClr val="accent1"/>
              </a:solidFill>
            </a:endParaRPr>
          </a:p>
        </p:txBody>
      </p:sp>
    </p:spTree>
    <p:extLst>
      <p:ext uri="{BB962C8B-B14F-4D97-AF65-F5344CB8AC3E}">
        <p14:creationId xmlns:p14="http://schemas.microsoft.com/office/powerpoint/2010/main" val="155858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8/10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10</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2885604610"/>
              </p:ext>
            </p:extLst>
          </p:nvPr>
        </p:nvGraphicFramePr>
        <p:xfrm>
          <a:off x="723693" y="1624815"/>
          <a:ext cx="8265507" cy="4897755"/>
        </p:xfrm>
        <a:graphic>
          <a:graphicData uri="http://schemas.openxmlformats.org/drawingml/2006/table">
            <a:tbl>
              <a:tblPr firstRow="1" firstCol="1" bandRow="1">
                <a:tableStyleId>{5C22544A-7EE6-4342-B048-85BDC9FD1C3A}</a:tableStyleId>
              </a:tblPr>
              <a:tblGrid>
                <a:gridCol w="414757">
                  <a:extLst>
                    <a:ext uri="{9D8B030D-6E8A-4147-A177-3AD203B41FA5}">
                      <a16:colId xmlns:a16="http://schemas.microsoft.com/office/drawing/2014/main" val="1658352228"/>
                    </a:ext>
                  </a:extLst>
                </a:gridCol>
                <a:gridCol w="1388993">
                  <a:extLst>
                    <a:ext uri="{9D8B030D-6E8A-4147-A177-3AD203B41FA5}">
                      <a16:colId xmlns:a16="http://schemas.microsoft.com/office/drawing/2014/main" val="3622755230"/>
                    </a:ext>
                  </a:extLst>
                </a:gridCol>
                <a:gridCol w="3564445">
                  <a:extLst>
                    <a:ext uri="{9D8B030D-6E8A-4147-A177-3AD203B41FA5}">
                      <a16:colId xmlns:a16="http://schemas.microsoft.com/office/drawing/2014/main" val="991764435"/>
                    </a:ext>
                  </a:extLst>
                </a:gridCol>
                <a:gridCol w="1376737">
                  <a:extLst>
                    <a:ext uri="{9D8B030D-6E8A-4147-A177-3AD203B41FA5}">
                      <a16:colId xmlns:a16="http://schemas.microsoft.com/office/drawing/2014/main" val="1146680130"/>
                    </a:ext>
                  </a:extLst>
                </a:gridCol>
                <a:gridCol w="1520575">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2455190">
                <a:tc>
                  <a:txBody>
                    <a:bodyPr/>
                    <a:lstStyle/>
                    <a:p>
                      <a:pPr>
                        <a:lnSpc>
                          <a:spcPct val="107000"/>
                        </a:lnSpc>
                        <a:spcAft>
                          <a:spcPts val="800"/>
                        </a:spcAft>
                      </a:pPr>
                      <a:r>
                        <a:rPr lang="en-US" sz="1600" dirty="0">
                          <a:effectLst/>
                        </a:rPr>
                        <a:t>8.</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b="1" kern="1200" dirty="0">
                          <a:solidFill>
                            <a:schemeClr val="dk1"/>
                          </a:solidFill>
                          <a:effectLst/>
                          <a:latin typeface="+mn-lt"/>
                          <a:ea typeface="+mn-ea"/>
                          <a:cs typeface="+mn-cs"/>
                        </a:rPr>
                        <a:t>Partnership for Accelerating Nutrition Results in Nigeria (</a:t>
                      </a:r>
                      <a:r>
                        <a:rPr lang="en-US" sz="1600" b="1" kern="1200" dirty="0" err="1">
                          <a:solidFill>
                            <a:schemeClr val="dk1"/>
                          </a:solidFill>
                          <a:effectLst/>
                          <a:latin typeface="+mn-lt"/>
                          <a:ea typeface="+mn-ea"/>
                          <a:cs typeface="+mn-cs"/>
                        </a:rPr>
                        <a:t>PANRiN</a:t>
                      </a:r>
                      <a:r>
                        <a:rPr lang="en-US" sz="1600" b="1" kern="1200" dirty="0">
                          <a:solidFill>
                            <a:schemeClr val="dk1"/>
                          </a:solidFill>
                          <a:effectLst/>
                          <a:latin typeface="+mn-lt"/>
                          <a:ea typeface="+mn-ea"/>
                          <a:cs typeface="+mn-cs"/>
                        </a:rPr>
                        <a:t>) Multi-Donor Trust Fund (MDTF) </a:t>
                      </a:r>
                      <a:endParaRPr lang="en-NG"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Improve capacity and capability at community level to deliver nutrition interventions through institutional strengthening, empowerment and participation.</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Accelerate scale and effectiveness of programs of the Federal Government of Nigeria and participating State governments to improve and sustain nutrition outcomes.</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To increase utilization of quality, cost-effective nutrition services for pregnant and lactating women, adolescent girls and children under five years of age in 12 States.</a:t>
                      </a:r>
                      <a:endParaRPr lang="en-NG" sz="1600" kern="1200" dirty="0">
                        <a:solidFill>
                          <a:schemeClr val="dk1"/>
                        </a:solidFill>
                        <a:effectLst/>
                        <a:latin typeface="+mn-lt"/>
                        <a:ea typeface="+mn-ea"/>
                        <a:cs typeface="+mn-cs"/>
                      </a:endParaRPr>
                    </a:p>
                    <a:p>
                      <a:pPr marL="171450" indent="-171450">
                        <a:buFont typeface="Arial" panose="020B0604020202020204" pitchFamily="34" charset="0"/>
                        <a:buChar char="•"/>
                      </a:pPr>
                      <a:r>
                        <a:rPr lang="en-US" sz="1600" kern="1200" dirty="0">
                          <a:solidFill>
                            <a:schemeClr val="dk1"/>
                          </a:solidFill>
                          <a:effectLst/>
                          <a:latin typeface="+mn-lt"/>
                          <a:ea typeface="+mn-ea"/>
                          <a:cs typeface="+mn-cs"/>
                        </a:rPr>
                        <a:t>To generate, share and use evidence to improve project</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600" kern="1200" dirty="0" err="1">
                          <a:solidFill>
                            <a:schemeClr val="dk1"/>
                          </a:solidFill>
                          <a:effectLst/>
                          <a:latin typeface="+mn-lt"/>
                          <a:ea typeface="+mn-ea"/>
                          <a:cs typeface="+mn-cs"/>
                        </a:rPr>
                        <a:t>Abia</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Akwa</a:t>
                      </a:r>
                      <a:r>
                        <a:rPr lang="en-US" sz="1600" kern="1200" dirty="0">
                          <a:solidFill>
                            <a:schemeClr val="dk1"/>
                          </a:solidFill>
                          <a:effectLst/>
                          <a:latin typeface="+mn-lt"/>
                          <a:ea typeface="+mn-ea"/>
                          <a:cs typeface="+mn-cs"/>
                        </a:rPr>
                        <a:t> Ibom, Gombe, Kaduna, Kano, Katsina, Kogi, </a:t>
                      </a:r>
                      <a:r>
                        <a:rPr lang="en-US" sz="1600" kern="1200" dirty="0" err="1">
                          <a:solidFill>
                            <a:schemeClr val="dk1"/>
                          </a:solidFill>
                          <a:effectLst/>
                          <a:latin typeface="+mn-lt"/>
                          <a:ea typeface="+mn-ea"/>
                          <a:cs typeface="+mn-cs"/>
                        </a:rPr>
                        <a:t>Kwara</a:t>
                      </a:r>
                      <a:r>
                        <a:rPr lang="en-US" sz="1600" kern="1200" dirty="0">
                          <a:solidFill>
                            <a:schemeClr val="dk1"/>
                          </a:solidFill>
                          <a:effectLst/>
                          <a:latin typeface="+mn-lt"/>
                          <a:ea typeface="+mn-ea"/>
                          <a:cs typeface="+mn-cs"/>
                        </a:rPr>
                        <a:t>, Nasarawa, Niger, Oyo, and Plateau</a:t>
                      </a:r>
                      <a:endParaRPr lang="en-US" sz="1600" dirty="0">
                        <a:effectLst/>
                      </a:endParaRP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600" dirty="0" err="1">
                          <a:effectLst/>
                          <a:latin typeface="+mn-lt"/>
                        </a:rPr>
                        <a:t>WorldBank</a:t>
                      </a:r>
                      <a:endParaRPr lang="en-GB" sz="1600" dirty="0">
                        <a:effectLst/>
                        <a:latin typeface="+mn-lt"/>
                      </a:endParaRPr>
                    </a:p>
                    <a:p>
                      <a:pPr marL="285750" indent="-285750">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Power of Nutrition</a:t>
                      </a:r>
                    </a:p>
                    <a:p>
                      <a:pPr marL="285750" indent="-285750">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BMGF</a:t>
                      </a:r>
                    </a:p>
                    <a:p>
                      <a:pPr marL="0" indent="0">
                        <a:lnSpc>
                          <a:spcPct val="107000"/>
                        </a:lnSpc>
                        <a:spcAft>
                          <a:spcPts val="800"/>
                        </a:spcAft>
                        <a:buFont typeface="Arial" panose="020B0604020202020204" pitchFamily="34" charset="0"/>
                        <a:buNone/>
                      </a:pPr>
                      <a:endParaRPr lang="en-NG" sz="1600" dirty="0">
                        <a:effectLst/>
                        <a:latin typeface="+mn-lt"/>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622719268"/>
                  </a:ext>
                </a:extLst>
              </a:tr>
            </a:tbl>
          </a:graphicData>
        </a:graphic>
      </p:graphicFrame>
    </p:spTree>
    <p:extLst>
      <p:ext uri="{BB962C8B-B14F-4D97-AF65-F5344CB8AC3E}">
        <p14:creationId xmlns:p14="http://schemas.microsoft.com/office/powerpoint/2010/main" val="371065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9/10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11</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1320202563"/>
              </p:ext>
            </p:extLst>
          </p:nvPr>
        </p:nvGraphicFramePr>
        <p:xfrm>
          <a:off x="723693" y="1367961"/>
          <a:ext cx="7999068" cy="5076571"/>
        </p:xfrm>
        <a:graphic>
          <a:graphicData uri="http://schemas.openxmlformats.org/drawingml/2006/table">
            <a:tbl>
              <a:tblPr firstRow="1" firstCol="1" bandRow="1">
                <a:tableStyleId>{5C22544A-7EE6-4342-B048-85BDC9FD1C3A}</a:tableStyleId>
              </a:tblPr>
              <a:tblGrid>
                <a:gridCol w="401387">
                  <a:extLst>
                    <a:ext uri="{9D8B030D-6E8A-4147-A177-3AD203B41FA5}">
                      <a16:colId xmlns:a16="http://schemas.microsoft.com/office/drawing/2014/main" val="1658352228"/>
                    </a:ext>
                  </a:extLst>
                </a:gridCol>
                <a:gridCol w="1194409">
                  <a:extLst>
                    <a:ext uri="{9D8B030D-6E8A-4147-A177-3AD203B41FA5}">
                      <a16:colId xmlns:a16="http://schemas.microsoft.com/office/drawing/2014/main" val="3622755230"/>
                    </a:ext>
                  </a:extLst>
                </a:gridCol>
                <a:gridCol w="3599355">
                  <a:extLst>
                    <a:ext uri="{9D8B030D-6E8A-4147-A177-3AD203B41FA5}">
                      <a16:colId xmlns:a16="http://schemas.microsoft.com/office/drawing/2014/main" val="991764435"/>
                    </a:ext>
                  </a:extLst>
                </a:gridCol>
                <a:gridCol w="1332358">
                  <a:extLst>
                    <a:ext uri="{9D8B030D-6E8A-4147-A177-3AD203B41FA5}">
                      <a16:colId xmlns:a16="http://schemas.microsoft.com/office/drawing/2014/main" val="1146680130"/>
                    </a:ext>
                  </a:extLst>
                </a:gridCol>
                <a:gridCol w="1471559">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2455190">
                <a:tc>
                  <a:txBody>
                    <a:bodyPr/>
                    <a:lstStyle/>
                    <a:p>
                      <a:pPr>
                        <a:lnSpc>
                          <a:spcPct val="107000"/>
                        </a:lnSpc>
                        <a:spcAft>
                          <a:spcPts val="800"/>
                        </a:spcAft>
                      </a:pPr>
                      <a:r>
                        <a:rPr lang="en-US" sz="1600" dirty="0">
                          <a:effectLst/>
                        </a:rPr>
                        <a:t>9.</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b="1" dirty="0">
                          <a:effectLst/>
                        </a:rPr>
                        <a:t>Aliko Dangote Foundation Integrated Nutrition (ADFIN) </a:t>
                      </a:r>
                      <a:r>
                        <a:rPr lang="en-US" sz="1600" b="1" dirty="0" err="1">
                          <a:effectLst/>
                        </a:rPr>
                        <a:t>Programme</a:t>
                      </a:r>
                      <a:endParaRPr lang="en-NG"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Health service delivery and coordination (HSDC); </a:t>
                      </a: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Community-based management of acute malnutrition (CMAM); </a:t>
                      </a: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Food security, livelihoods, and social protection (FSLSP); </a:t>
                      </a: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Social and behavioural change (SBC); </a:t>
                      </a: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Water, sanitation and hygiene (WASH); </a:t>
                      </a: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Nutrition leadership and governance (NLG); and </a:t>
                      </a: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Monitoring and Evaluation, Accountability and Learning (MEAL).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dirty="0">
                          <a:effectLst/>
                        </a:rPr>
                        <a:t>North-West (Kaduna, </a:t>
                      </a:r>
                      <a:r>
                        <a:rPr lang="en-US" sz="1600" b="1" u="sng" dirty="0">
                          <a:effectLst/>
                          <a:highlight>
                            <a:srgbClr val="FFFF00"/>
                          </a:highlight>
                        </a:rPr>
                        <a:t>Kano, </a:t>
                      </a:r>
                      <a:r>
                        <a:rPr lang="en-US" sz="1600" dirty="0">
                          <a:effectLst/>
                        </a:rPr>
                        <a:t>Katsina, Kebbi, Jigawa, Sokoto &amp; Zamfara)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600" dirty="0">
                          <a:effectLst/>
                        </a:rPr>
                        <a:t>North-East (Adamawa, Bauchi, </a:t>
                      </a:r>
                      <a:r>
                        <a:rPr lang="en-US" sz="1600" dirty="0" err="1">
                          <a:effectLst/>
                        </a:rPr>
                        <a:t>Borno</a:t>
                      </a:r>
                      <a:r>
                        <a:rPr lang="en-US" sz="1600" dirty="0">
                          <a:effectLst/>
                        </a:rPr>
                        <a:t>, Gombe, Taraba, &amp; Yobe </a:t>
                      </a: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US" sz="1600" dirty="0">
                          <a:effectLst/>
                        </a:rPr>
                        <a:t>Kano State Government</a:t>
                      </a:r>
                    </a:p>
                    <a:p>
                      <a:pPr marL="285750" indent="-285750">
                        <a:lnSpc>
                          <a:spcPct val="107000"/>
                        </a:lnSpc>
                        <a:spcAft>
                          <a:spcPts val="800"/>
                        </a:spcAft>
                        <a:buFont typeface="Arial" panose="020B0604020202020204" pitchFamily="34" charset="0"/>
                        <a:buChar char="•"/>
                      </a:pPr>
                      <a:r>
                        <a:rPr lang="en-US" sz="1600" dirty="0">
                          <a:effectLst/>
                        </a:rPr>
                        <a:t>Specialist/ Leveraging Partners (SLP)</a:t>
                      </a:r>
                    </a:p>
                    <a:p>
                      <a:pPr marL="285750" indent="-285750">
                        <a:lnSpc>
                          <a:spcPct val="107000"/>
                        </a:lnSpc>
                        <a:spcAft>
                          <a:spcPts val="800"/>
                        </a:spcAft>
                        <a:buFont typeface="Arial" panose="020B0604020202020204" pitchFamily="34" charset="0"/>
                        <a:buChar char="•"/>
                      </a:pPr>
                      <a:r>
                        <a:rPr lang="en-US" sz="1600" dirty="0">
                          <a:effectLst/>
                        </a:rPr>
                        <a:t>Local Implementing Partners (LIP)</a:t>
                      </a:r>
                    </a:p>
                    <a:p>
                      <a:pPr marL="285750" indent="-285750">
                        <a:lnSpc>
                          <a:spcPct val="107000"/>
                        </a:lnSpc>
                        <a:spcAft>
                          <a:spcPts val="800"/>
                        </a:spcAft>
                        <a:buFont typeface="Arial" panose="020B0604020202020204" pitchFamily="34" charset="0"/>
                        <a:buChar char="•"/>
                      </a:pPr>
                      <a:r>
                        <a:rPr lang="en-US" sz="1600" dirty="0">
                          <a:effectLst/>
                        </a:rPr>
                        <a:t>Materials &amp; Commodity Suppliers (MCS)</a:t>
                      </a:r>
                      <a:endParaRPr lang="en-NG" sz="1600" dirty="0">
                        <a:effectLst/>
                      </a:endParaRPr>
                    </a:p>
                    <a:p>
                      <a:pPr>
                        <a:lnSpc>
                          <a:spcPct val="107000"/>
                        </a:lnSpc>
                        <a:spcAft>
                          <a:spcPts val="800"/>
                        </a:spcAft>
                      </a:pPr>
                      <a:r>
                        <a:rPr lang="en-US" sz="1600" dirty="0">
                          <a:effectLst/>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622719268"/>
                  </a:ext>
                </a:extLst>
              </a:tr>
            </a:tbl>
          </a:graphicData>
        </a:graphic>
      </p:graphicFrame>
    </p:spTree>
    <p:extLst>
      <p:ext uri="{BB962C8B-B14F-4D97-AF65-F5344CB8AC3E}">
        <p14:creationId xmlns:p14="http://schemas.microsoft.com/office/powerpoint/2010/main" val="422014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10/10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12</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1070210516"/>
              </p:ext>
            </p:extLst>
          </p:nvPr>
        </p:nvGraphicFramePr>
        <p:xfrm>
          <a:off x="538758" y="1495425"/>
          <a:ext cx="8265507" cy="5362575"/>
        </p:xfrm>
        <a:graphic>
          <a:graphicData uri="http://schemas.openxmlformats.org/drawingml/2006/table">
            <a:tbl>
              <a:tblPr firstRow="1" firstCol="1" bandRow="1">
                <a:tableStyleId>{5C22544A-7EE6-4342-B048-85BDC9FD1C3A}</a:tableStyleId>
              </a:tblPr>
              <a:tblGrid>
                <a:gridCol w="414757">
                  <a:extLst>
                    <a:ext uri="{9D8B030D-6E8A-4147-A177-3AD203B41FA5}">
                      <a16:colId xmlns:a16="http://schemas.microsoft.com/office/drawing/2014/main" val="1658352228"/>
                    </a:ext>
                  </a:extLst>
                </a:gridCol>
                <a:gridCol w="1224606">
                  <a:extLst>
                    <a:ext uri="{9D8B030D-6E8A-4147-A177-3AD203B41FA5}">
                      <a16:colId xmlns:a16="http://schemas.microsoft.com/office/drawing/2014/main" val="3622755230"/>
                    </a:ext>
                  </a:extLst>
                </a:gridCol>
                <a:gridCol w="3728832">
                  <a:extLst>
                    <a:ext uri="{9D8B030D-6E8A-4147-A177-3AD203B41FA5}">
                      <a16:colId xmlns:a16="http://schemas.microsoft.com/office/drawing/2014/main" val="991764435"/>
                    </a:ext>
                  </a:extLst>
                </a:gridCol>
                <a:gridCol w="1376737">
                  <a:extLst>
                    <a:ext uri="{9D8B030D-6E8A-4147-A177-3AD203B41FA5}">
                      <a16:colId xmlns:a16="http://schemas.microsoft.com/office/drawing/2014/main" val="1146680130"/>
                    </a:ext>
                  </a:extLst>
                </a:gridCol>
                <a:gridCol w="1520575">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2455190">
                <a:tc>
                  <a:txBody>
                    <a:bodyPr/>
                    <a:lstStyle/>
                    <a:p>
                      <a:pPr>
                        <a:lnSpc>
                          <a:spcPct val="107000"/>
                        </a:lnSpc>
                        <a:spcAft>
                          <a:spcPts val="800"/>
                        </a:spcAft>
                      </a:pPr>
                      <a:r>
                        <a:rPr lang="en-US" sz="1600" dirty="0">
                          <a:effectLst/>
                        </a:rPr>
                        <a:t>10.</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b="1" kern="1200" dirty="0">
                          <a:solidFill>
                            <a:schemeClr val="dk1"/>
                          </a:solidFill>
                          <a:effectLst/>
                          <a:latin typeface="+mn-lt"/>
                          <a:ea typeface="+mn-ea"/>
                          <a:cs typeface="+mn-cs"/>
                        </a:rPr>
                        <a:t>Banking on Nutrition (BON) Partnership</a:t>
                      </a:r>
                      <a:endParaRPr lang="en-NG"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indent="-285750" algn="just">
                        <a:lnSpc>
                          <a:spcPct val="100000"/>
                        </a:lnSpc>
                        <a:spcAft>
                          <a:spcPts val="2530"/>
                        </a:spcAft>
                        <a:buFont typeface="Arial" panose="020B0604020202020204" pitchFamily="34" charset="0"/>
                        <a:buChar char="•"/>
                      </a:pPr>
                      <a:r>
                        <a:rPr lang="en-US" sz="1600" kern="1200" dirty="0">
                          <a:solidFill>
                            <a:schemeClr val="dk1"/>
                          </a:solidFill>
                          <a:effectLst/>
                          <a:latin typeface="+mn-lt"/>
                          <a:ea typeface="+mn-ea"/>
                          <a:cs typeface="+mn-cs"/>
                        </a:rPr>
                        <a:t>Deployment of the Nutrition Technical Specialists at the AfDB’s HQs and Abuja Office, who will support nutrition integration at the Bank; </a:t>
                      </a:r>
                    </a:p>
                    <a:p>
                      <a:pPr marL="285750" indent="-285750" algn="just">
                        <a:lnSpc>
                          <a:spcPct val="100000"/>
                        </a:lnSpc>
                        <a:spcAft>
                          <a:spcPts val="2530"/>
                        </a:spcAft>
                        <a:buFont typeface="Arial" panose="020B0604020202020204" pitchFamily="34" charset="0"/>
                        <a:buChar char="•"/>
                      </a:pPr>
                      <a:r>
                        <a:rPr lang="en-US" sz="1600" kern="1200" dirty="0">
                          <a:solidFill>
                            <a:schemeClr val="dk1"/>
                          </a:solidFill>
                          <a:effectLst/>
                          <a:latin typeface="+mn-lt"/>
                          <a:ea typeface="+mn-ea"/>
                          <a:cs typeface="+mn-cs"/>
                        </a:rPr>
                        <a:t>Series of nutrition capacity development workshops for Task Team Leaders of the AfDB, partner agencies, as well as national and international development banks; and </a:t>
                      </a:r>
                    </a:p>
                    <a:p>
                      <a:pPr marL="285750" indent="-285750" algn="just">
                        <a:lnSpc>
                          <a:spcPct val="100000"/>
                        </a:lnSpc>
                        <a:spcAft>
                          <a:spcPts val="2530"/>
                        </a:spcAft>
                        <a:buFont typeface="Arial" panose="020B0604020202020204" pitchFamily="34" charset="0"/>
                        <a:buChar char="•"/>
                      </a:pPr>
                      <a:r>
                        <a:rPr lang="en-US" sz="1600" kern="1200" dirty="0">
                          <a:solidFill>
                            <a:schemeClr val="dk1"/>
                          </a:solidFill>
                          <a:effectLst/>
                          <a:latin typeface="+mn-lt"/>
                          <a:ea typeface="+mn-ea"/>
                          <a:cs typeface="+mn-cs"/>
                        </a:rPr>
                        <a:t>Development of Private Sector Nutrition Programming Toolkit.</a:t>
                      </a:r>
                    </a:p>
                    <a:p>
                      <a:pPr marL="285750" indent="-285750" algn="just">
                        <a:lnSpc>
                          <a:spcPct val="100000"/>
                        </a:lnSpc>
                        <a:spcAft>
                          <a:spcPts val="2530"/>
                        </a:spcAft>
                        <a:buFont typeface="Arial" panose="020B0604020202020204" pitchFamily="34" charset="0"/>
                        <a:buChar char="•"/>
                      </a:pPr>
                      <a:r>
                        <a:rPr lang="en-US" sz="1600" kern="1200" dirty="0">
                          <a:solidFill>
                            <a:schemeClr val="dk1"/>
                          </a:solidFill>
                          <a:effectLst/>
                          <a:latin typeface="+mn-lt"/>
                          <a:ea typeface="+mn-ea"/>
                          <a:cs typeface="+mn-cs"/>
                        </a:rPr>
                        <a:t>Leverage the Bank’s voice and leadership to catalyze greater efforts on nutrition across Africa.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National  Intercontinental</a:t>
                      </a:r>
                      <a:endParaRPr lang="en-US" sz="1600" dirty="0">
                        <a:effectLst/>
                      </a:endParaRP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600" dirty="0">
                          <a:effectLst/>
                          <a:latin typeface="+mn-lt"/>
                        </a:rPr>
                        <a:t>African Development Bank</a:t>
                      </a:r>
                    </a:p>
                    <a:p>
                      <a:pPr marL="285750" indent="-285750">
                        <a:lnSpc>
                          <a:spcPct val="107000"/>
                        </a:lnSpc>
                        <a:spcAft>
                          <a:spcPts val="800"/>
                        </a:spcAft>
                        <a:buFont typeface="Arial" panose="020B0604020202020204" pitchFamily="34" charset="0"/>
                        <a:buChar char="•"/>
                      </a:pPr>
                      <a:r>
                        <a:rPr lang="en-GB" sz="1600" dirty="0" err="1">
                          <a:effectLst/>
                          <a:latin typeface="+mn-lt"/>
                          <a:ea typeface="Calibri" panose="020F0502020204030204" pitchFamily="34" charset="0"/>
                          <a:cs typeface="Times New Roman" panose="02020603050405020304" pitchFamily="18" charset="0"/>
                        </a:rPr>
                        <a:t>Bigwin</a:t>
                      </a:r>
                      <a:r>
                        <a:rPr lang="en-GB" sz="1600" dirty="0">
                          <a:effectLst/>
                          <a:latin typeface="+mn-lt"/>
                          <a:ea typeface="Calibri" panose="020F0502020204030204" pitchFamily="34" charset="0"/>
                          <a:cs typeface="Times New Roman" panose="02020603050405020304" pitchFamily="18" charset="0"/>
                        </a:rPr>
                        <a:t> Philanthropy</a:t>
                      </a:r>
                    </a:p>
                    <a:p>
                      <a:pPr marL="285750" indent="-285750">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Central Bank of Nigeria</a:t>
                      </a:r>
                    </a:p>
                    <a:p>
                      <a:pPr marL="285750" indent="-285750">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Nutrition International</a:t>
                      </a:r>
                    </a:p>
                    <a:p>
                      <a:pPr marL="0" indent="0">
                        <a:lnSpc>
                          <a:spcPct val="107000"/>
                        </a:lnSpc>
                        <a:spcAft>
                          <a:spcPts val="800"/>
                        </a:spcAft>
                        <a:buFont typeface="Arial" panose="020B0604020202020204" pitchFamily="34" charset="0"/>
                        <a:buNone/>
                      </a:pPr>
                      <a:endParaRPr lang="en-NG" sz="1600" dirty="0">
                        <a:effectLst/>
                        <a:latin typeface="+mn-lt"/>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622719268"/>
                  </a:ext>
                </a:extLst>
              </a:tr>
            </a:tbl>
          </a:graphicData>
        </a:graphic>
      </p:graphicFrame>
    </p:spTree>
    <p:extLst>
      <p:ext uri="{BB962C8B-B14F-4D97-AF65-F5344CB8AC3E}">
        <p14:creationId xmlns:p14="http://schemas.microsoft.com/office/powerpoint/2010/main" val="34893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DC14-8011-400E-B9C0-1FF34F8F7D58}"/>
              </a:ext>
            </a:extLst>
          </p:cNvPr>
          <p:cNvSpPr>
            <a:spLocks noGrp="1"/>
          </p:cNvSpPr>
          <p:nvPr>
            <p:ph type="title"/>
          </p:nvPr>
        </p:nvSpPr>
        <p:spPr/>
        <p:txBody>
          <a:bodyPr/>
          <a:lstStyle/>
          <a:p>
            <a:r>
              <a:rPr lang="en-GB" dirty="0"/>
              <a:t>The Task Ahead of Us</a:t>
            </a:r>
            <a:endParaRPr lang="en-US" dirty="0"/>
          </a:p>
        </p:txBody>
      </p:sp>
      <p:sp>
        <p:nvSpPr>
          <p:cNvPr id="3" name="Content Placeholder 2">
            <a:extLst>
              <a:ext uri="{FF2B5EF4-FFF2-40B4-BE49-F238E27FC236}">
                <a16:creationId xmlns:a16="http://schemas.microsoft.com/office/drawing/2014/main" id="{4830B829-10FD-49AB-95E3-EF621D1DB540}"/>
              </a:ext>
            </a:extLst>
          </p:cNvPr>
          <p:cNvSpPr>
            <a:spLocks noGrp="1"/>
          </p:cNvSpPr>
          <p:nvPr>
            <p:ph idx="1"/>
          </p:nvPr>
        </p:nvSpPr>
        <p:spPr>
          <a:xfrm>
            <a:off x="628650" y="1408670"/>
            <a:ext cx="7886700" cy="4768293"/>
          </a:xfrm>
        </p:spPr>
        <p:txBody>
          <a:bodyPr/>
          <a:lstStyle/>
          <a:p>
            <a:pPr marL="0" indent="0" algn="just">
              <a:lnSpc>
                <a:spcPct val="200000"/>
              </a:lnSpc>
              <a:buNone/>
            </a:pPr>
            <a:endParaRPr lang="en-GB" b="1" dirty="0"/>
          </a:p>
          <a:p>
            <a:pPr marL="0" indent="0" algn="just">
              <a:lnSpc>
                <a:spcPct val="200000"/>
              </a:lnSpc>
              <a:buNone/>
            </a:pPr>
            <a:r>
              <a:rPr lang="en-GB" b="1" dirty="0"/>
              <a:t>We continue to refine and further define and articulate our strategy for delivering on our mandate to realize and embed the vision of Alhaji Aliko Dangote for posterity.</a:t>
            </a:r>
            <a:endParaRPr lang="en-US" b="1" dirty="0"/>
          </a:p>
        </p:txBody>
      </p:sp>
      <p:sp>
        <p:nvSpPr>
          <p:cNvPr id="5" name="Slide Number Placeholder 4">
            <a:extLst>
              <a:ext uri="{FF2B5EF4-FFF2-40B4-BE49-F238E27FC236}">
                <a16:creationId xmlns:a16="http://schemas.microsoft.com/office/drawing/2014/main" id="{C2294DED-3EF4-4672-B29D-96D821192516}"/>
              </a:ext>
            </a:extLst>
          </p:cNvPr>
          <p:cNvSpPr>
            <a:spLocks noGrp="1"/>
          </p:cNvSpPr>
          <p:nvPr>
            <p:ph type="sldNum" sz="quarter" idx="12"/>
          </p:nvPr>
        </p:nvSpPr>
        <p:spPr/>
        <p:txBody>
          <a:bodyPr/>
          <a:lstStyle/>
          <a:p>
            <a:fld id="{1B84C941-5DCE-864E-9BAC-FE6D160F1266}" type="slidenum">
              <a:rPr lang="en-US" smtClean="0"/>
              <a:pPr/>
              <a:t>13</a:t>
            </a:fld>
            <a:endParaRPr lang="en-US"/>
          </a:p>
        </p:txBody>
      </p:sp>
    </p:spTree>
    <p:extLst>
      <p:ext uri="{BB962C8B-B14F-4D97-AF65-F5344CB8AC3E}">
        <p14:creationId xmlns:p14="http://schemas.microsoft.com/office/powerpoint/2010/main" val="339769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427C1D-2158-41DA-9A48-CEDAA0B20EE5}"/>
              </a:ext>
            </a:extLst>
          </p:cNvPr>
          <p:cNvSpPr>
            <a:spLocks noGrp="1"/>
          </p:cNvSpPr>
          <p:nvPr>
            <p:ph type="sldNum" sz="quarter" idx="12"/>
          </p:nvPr>
        </p:nvSpPr>
        <p:spPr/>
        <p:txBody>
          <a:bodyPr/>
          <a:lstStyle/>
          <a:p>
            <a:fld id="{1B84C941-5DCE-864E-9BAC-FE6D160F1266}" type="slidenum">
              <a:rPr lang="en-US" smtClean="0"/>
              <a:pPr/>
              <a:t>14</a:t>
            </a:fld>
            <a:endParaRPr lang="en-US"/>
          </a:p>
        </p:txBody>
      </p:sp>
      <p:grpSp>
        <p:nvGrpSpPr>
          <p:cNvPr id="9" name="Group 8">
            <a:extLst>
              <a:ext uri="{FF2B5EF4-FFF2-40B4-BE49-F238E27FC236}">
                <a16:creationId xmlns:a16="http://schemas.microsoft.com/office/drawing/2014/main" id="{B19F5839-587A-4E50-8009-A916A4612D07}"/>
              </a:ext>
            </a:extLst>
          </p:cNvPr>
          <p:cNvGrpSpPr>
            <a:grpSpLocks noChangeAspect="1"/>
          </p:cNvGrpSpPr>
          <p:nvPr/>
        </p:nvGrpSpPr>
        <p:grpSpPr>
          <a:xfrm>
            <a:off x="1430982" y="1028699"/>
            <a:ext cx="6282035" cy="4800601"/>
            <a:chOff x="1828800" y="0"/>
            <a:chExt cx="8974336" cy="6858000"/>
          </a:xfrm>
        </p:grpSpPr>
        <p:pic>
          <p:nvPicPr>
            <p:cNvPr id="10" name="Picture 9" descr="shutterstock_355287812.jpg">
              <a:extLst>
                <a:ext uri="{FF2B5EF4-FFF2-40B4-BE49-F238E27FC236}">
                  <a16:creationId xmlns:a16="http://schemas.microsoft.com/office/drawing/2014/main" id="{567E5ECF-59E7-4DDB-BC04-2E9D6F0AF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974336" cy="6858000"/>
            </a:xfrm>
            <a:prstGeom prst="rect">
              <a:avLst/>
            </a:prstGeom>
          </p:spPr>
        </p:pic>
        <p:sp>
          <p:nvSpPr>
            <p:cNvPr id="11" name="TextBox 10">
              <a:extLst>
                <a:ext uri="{FF2B5EF4-FFF2-40B4-BE49-F238E27FC236}">
                  <a16:creationId xmlns:a16="http://schemas.microsoft.com/office/drawing/2014/main" id="{B37F9B37-227A-43F7-A7EA-EB940FE1E32F}"/>
                </a:ext>
              </a:extLst>
            </p:cNvPr>
            <p:cNvSpPr txBox="1"/>
            <p:nvPr/>
          </p:nvSpPr>
          <p:spPr>
            <a:xfrm>
              <a:off x="3839469" y="4875809"/>
              <a:ext cx="4953000" cy="425081"/>
            </a:xfrm>
            <a:prstGeom prst="rect">
              <a:avLst/>
            </a:prstGeom>
            <a:noFill/>
          </p:spPr>
          <p:txBody>
            <a:bodyPr wrap="none" lIns="0" tIns="0" rIns="0" bIns="0" rtlCol="0">
              <a:noAutofit/>
            </a:bodyPr>
            <a:lstStyle/>
            <a:p>
              <a:r>
                <a:rPr lang="en-US" sz="2000" dirty="0">
                  <a:solidFill>
                    <a:srgbClr val="002060"/>
                  </a:solidFill>
                  <a:cs typeface="Helvetica Neue Medium"/>
                </a:rPr>
                <a:t>Setting Africans up for success </a:t>
              </a:r>
              <a:br>
                <a:rPr lang="en-US" sz="2000" dirty="0">
                  <a:solidFill>
                    <a:srgbClr val="002060"/>
                  </a:solidFill>
                  <a:cs typeface="Helvetica Neue Light"/>
                </a:rPr>
              </a:br>
              <a:r>
                <a:rPr lang="en-US" sz="2000" dirty="0">
                  <a:solidFill>
                    <a:srgbClr val="002060"/>
                  </a:solidFill>
                  <a:cs typeface="Helvetica Neue Light"/>
                </a:rPr>
                <a:t>      </a:t>
              </a:r>
            </a:p>
          </p:txBody>
        </p:sp>
        <p:pic>
          <p:nvPicPr>
            <p:cNvPr id="12" name="Picture 11">
              <a:extLst>
                <a:ext uri="{FF2B5EF4-FFF2-40B4-BE49-F238E27FC236}">
                  <a16:creationId xmlns:a16="http://schemas.microsoft.com/office/drawing/2014/main" id="{D8ACA115-EBB2-495B-84F5-37AB5EEDDB83}"/>
                </a:ext>
              </a:extLst>
            </p:cNvPr>
            <p:cNvPicPr>
              <a:picLocks noChangeAspect="1"/>
            </p:cNvPicPr>
            <p:nvPr/>
          </p:nvPicPr>
          <p:blipFill rotWithShape="1">
            <a:blip r:embed="rId3"/>
            <a:srcRect t="60250" b="10038"/>
            <a:stretch/>
          </p:blipFill>
          <p:spPr>
            <a:xfrm>
              <a:off x="3839469" y="3402946"/>
              <a:ext cx="4953000" cy="1241445"/>
            </a:xfrm>
            <a:prstGeom prst="rect">
              <a:avLst/>
            </a:prstGeom>
          </p:spPr>
        </p:pic>
        <p:pic>
          <p:nvPicPr>
            <p:cNvPr id="13" name="Picture 12">
              <a:extLst>
                <a:ext uri="{FF2B5EF4-FFF2-40B4-BE49-F238E27FC236}">
                  <a16:creationId xmlns:a16="http://schemas.microsoft.com/office/drawing/2014/main" id="{A5B3F6F2-AA07-4C97-802F-BFB926C16BD3}"/>
                </a:ext>
              </a:extLst>
            </p:cNvPr>
            <p:cNvPicPr>
              <a:picLocks noChangeAspect="1"/>
            </p:cNvPicPr>
            <p:nvPr/>
          </p:nvPicPr>
          <p:blipFill rotWithShape="1">
            <a:blip r:embed="rId3"/>
            <a:srcRect l="38224" t="8433" b="40831"/>
            <a:stretch/>
          </p:blipFill>
          <p:spPr>
            <a:xfrm>
              <a:off x="4464424" y="1283077"/>
              <a:ext cx="3059750" cy="2119870"/>
            </a:xfrm>
            <a:prstGeom prst="rect">
              <a:avLst/>
            </a:prstGeom>
          </p:spPr>
        </p:pic>
      </p:grpSp>
    </p:spTree>
    <p:extLst>
      <p:ext uri="{BB962C8B-B14F-4D97-AF65-F5344CB8AC3E}">
        <p14:creationId xmlns:p14="http://schemas.microsoft.com/office/powerpoint/2010/main" val="67813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2C5267-BF6F-4089-92FF-E14B79DCE397}"/>
              </a:ext>
            </a:extLst>
          </p:cNvPr>
          <p:cNvSpPr>
            <a:spLocks noGrp="1"/>
          </p:cNvSpPr>
          <p:nvPr>
            <p:ph type="title"/>
          </p:nvPr>
        </p:nvSpPr>
        <p:spPr>
          <a:xfrm>
            <a:off x="1287274" y="825504"/>
            <a:ext cx="7287799" cy="754754"/>
          </a:xfrm>
        </p:spPr>
        <p:txBody>
          <a:bodyPr/>
          <a:lstStyle/>
          <a:p>
            <a:r>
              <a:rPr lang="en-GB" sz="2400" dirty="0"/>
              <a:t>Our Vision</a:t>
            </a:r>
            <a:endParaRPr lang="en-NG" sz="2400" dirty="0"/>
          </a:p>
        </p:txBody>
      </p:sp>
      <p:sp>
        <p:nvSpPr>
          <p:cNvPr id="9" name="Content Placeholder 8">
            <a:extLst>
              <a:ext uri="{FF2B5EF4-FFF2-40B4-BE49-F238E27FC236}">
                <a16:creationId xmlns:a16="http://schemas.microsoft.com/office/drawing/2014/main" id="{CCDBC743-898F-4C5D-B782-FAB837AEB5C6}"/>
              </a:ext>
            </a:extLst>
          </p:cNvPr>
          <p:cNvSpPr>
            <a:spLocks noGrp="1"/>
          </p:cNvSpPr>
          <p:nvPr>
            <p:ph sz="half" idx="2"/>
          </p:nvPr>
        </p:nvSpPr>
        <p:spPr>
          <a:xfrm>
            <a:off x="3657600" y="2275235"/>
            <a:ext cx="4518705" cy="4351338"/>
          </a:xfrm>
        </p:spPr>
        <p:txBody>
          <a:bodyPr>
            <a:normAutofit/>
          </a:bodyPr>
          <a:lstStyle/>
          <a:p>
            <a:pPr marL="0" indent="0">
              <a:buNone/>
            </a:pPr>
            <a:r>
              <a:rPr lang="en-GB" sz="2800" dirty="0"/>
              <a:t>An Africa whose people are healthier, better educated and empowered.</a:t>
            </a:r>
          </a:p>
          <a:p>
            <a:endParaRPr lang="en-GB" sz="2800" dirty="0"/>
          </a:p>
          <a:p>
            <a:pPr marL="0" indent="0">
              <a:buNone/>
            </a:pPr>
            <a:r>
              <a:rPr lang="en-GB" sz="2800" dirty="0"/>
              <a:t>A shift towards Africans helping Africans and sometimes Africans helping the world. </a:t>
            </a:r>
            <a:endParaRPr lang="en-NG" sz="2800" dirty="0"/>
          </a:p>
        </p:txBody>
      </p:sp>
      <p:sp>
        <p:nvSpPr>
          <p:cNvPr id="5" name="Slide Number Placeholder 4">
            <a:extLst>
              <a:ext uri="{FF2B5EF4-FFF2-40B4-BE49-F238E27FC236}">
                <a16:creationId xmlns:a16="http://schemas.microsoft.com/office/drawing/2014/main" id="{D1CF99C8-953B-41D8-9CF2-C06C20798D9A}"/>
              </a:ext>
            </a:extLst>
          </p:cNvPr>
          <p:cNvSpPr>
            <a:spLocks noGrp="1"/>
          </p:cNvSpPr>
          <p:nvPr>
            <p:ph type="sldNum" sz="quarter" idx="12"/>
          </p:nvPr>
        </p:nvSpPr>
        <p:spPr/>
        <p:txBody>
          <a:bodyPr/>
          <a:lstStyle/>
          <a:p>
            <a:fld id="{1B84C941-5DCE-864E-9BAC-FE6D160F1266}" type="slidenum">
              <a:rPr lang="en-US" smtClean="0"/>
              <a:pPr/>
              <a:t>2</a:t>
            </a:fld>
            <a:endParaRPr lang="en-US"/>
          </a:p>
        </p:txBody>
      </p:sp>
      <p:pic>
        <p:nvPicPr>
          <p:cNvPr id="10" name="Content Placeholder 9">
            <a:extLst>
              <a:ext uri="{FF2B5EF4-FFF2-40B4-BE49-F238E27FC236}">
                <a16:creationId xmlns:a16="http://schemas.microsoft.com/office/drawing/2014/main" id="{E52A392F-D293-4FD5-ABBC-68A587A2480E}"/>
              </a:ext>
            </a:extLst>
          </p:cNvPr>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6" t="22309" r="58864" b="19439"/>
          <a:stretch/>
        </p:blipFill>
        <p:spPr>
          <a:xfrm>
            <a:off x="628648" y="2059478"/>
            <a:ext cx="2731001" cy="3452117"/>
          </a:xfrm>
          <a:prstGeom prst="rect">
            <a:avLst/>
          </a:prstGeom>
        </p:spPr>
      </p:pic>
    </p:spTree>
    <p:extLst>
      <p:ext uri="{BB962C8B-B14F-4D97-AF65-F5344CB8AC3E}">
        <p14:creationId xmlns:p14="http://schemas.microsoft.com/office/powerpoint/2010/main" val="86980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1/10 </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3</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3107089980"/>
              </p:ext>
            </p:extLst>
          </p:nvPr>
        </p:nvGraphicFramePr>
        <p:xfrm>
          <a:off x="685800" y="1843890"/>
          <a:ext cx="7839076" cy="3684016"/>
        </p:xfrm>
        <a:graphic>
          <a:graphicData uri="http://schemas.openxmlformats.org/drawingml/2006/table">
            <a:tbl>
              <a:tblPr firstRow="1" firstCol="1" bandRow="1">
                <a:tableStyleId>{5C22544A-7EE6-4342-B048-85BDC9FD1C3A}</a:tableStyleId>
              </a:tblPr>
              <a:tblGrid>
                <a:gridCol w="393359">
                  <a:extLst>
                    <a:ext uri="{9D8B030D-6E8A-4147-A177-3AD203B41FA5}">
                      <a16:colId xmlns:a16="http://schemas.microsoft.com/office/drawing/2014/main" val="1658352228"/>
                    </a:ext>
                  </a:extLst>
                </a:gridCol>
                <a:gridCol w="1439973">
                  <a:extLst>
                    <a:ext uri="{9D8B030D-6E8A-4147-A177-3AD203B41FA5}">
                      <a16:colId xmlns:a16="http://schemas.microsoft.com/office/drawing/2014/main" val="3622755230"/>
                    </a:ext>
                  </a:extLst>
                </a:gridCol>
                <a:gridCol w="2973370">
                  <a:extLst>
                    <a:ext uri="{9D8B030D-6E8A-4147-A177-3AD203B41FA5}">
                      <a16:colId xmlns:a16="http://schemas.microsoft.com/office/drawing/2014/main" val="991764435"/>
                    </a:ext>
                  </a:extLst>
                </a:gridCol>
                <a:gridCol w="1263664">
                  <a:extLst>
                    <a:ext uri="{9D8B030D-6E8A-4147-A177-3AD203B41FA5}">
                      <a16:colId xmlns:a16="http://schemas.microsoft.com/office/drawing/2014/main" val="1146680130"/>
                    </a:ext>
                  </a:extLst>
                </a:gridCol>
                <a:gridCol w="1768710">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1498041">
                <a:tc>
                  <a:txBody>
                    <a:bodyPr/>
                    <a:lstStyle/>
                    <a:p>
                      <a:pPr>
                        <a:lnSpc>
                          <a:spcPct val="107000"/>
                        </a:lnSpc>
                        <a:spcAft>
                          <a:spcPts val="800"/>
                        </a:spcAft>
                      </a:pPr>
                      <a:r>
                        <a:rPr lang="en-US" sz="1600">
                          <a:effectLst/>
                        </a:rPr>
                        <a:t>1.</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GB" sz="1600" b="1" dirty="0"/>
                        <a:t>Polio Eradication and Routine Immunization/Primary Health Care (Ri/PHC) Programme</a:t>
                      </a:r>
                    </a:p>
                    <a:p>
                      <a:pPr>
                        <a:lnSpc>
                          <a:spcPct val="107000"/>
                        </a:lnSpc>
                        <a:spcAft>
                          <a:spcPts val="800"/>
                        </a:spcAft>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Support to the roll-out of the minimum service package, under the one robust health sector plan;</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Improved quality of care across all service delivery points;</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Standardized financial management and accountability practices across all agencies of the State Ministry of Health.</a:t>
                      </a:r>
                      <a:endParaRPr lang="en-NG" sz="1600" kern="1200" dirty="0">
                        <a:solidFill>
                          <a:schemeClr val="dk1"/>
                        </a:solidFill>
                        <a:effectLst/>
                        <a:latin typeface="+mn-lt"/>
                        <a:ea typeface="+mn-ea"/>
                        <a:cs typeface="+mn-cs"/>
                      </a:endParaRPr>
                    </a:p>
                    <a:p>
                      <a:pPr marL="285750" indent="-285750">
                        <a:lnSpc>
                          <a:spcPct val="107000"/>
                        </a:lnSpc>
                        <a:spcAft>
                          <a:spcPts val="800"/>
                        </a:spcAft>
                        <a:buFont typeface="Arial" panose="020B0604020202020204" pitchFamily="34" charset="0"/>
                        <a:buChar char="•"/>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GB" sz="1600" dirty="0"/>
                        <a:t>Kano, Kaduna, Bauchi, </a:t>
                      </a:r>
                      <a:r>
                        <a:rPr lang="en-GB" sz="1600" dirty="0" err="1"/>
                        <a:t>Borno</a:t>
                      </a:r>
                      <a:r>
                        <a:rPr lang="en-GB" sz="1600" dirty="0"/>
                        <a:t>, Sokoto, Yobe.</a:t>
                      </a:r>
                    </a:p>
                    <a:p>
                      <a:pPr>
                        <a:lnSpc>
                          <a:spcPct val="107000"/>
                        </a:lnSpc>
                        <a:spcAft>
                          <a:spcPts val="800"/>
                        </a:spcAft>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BMGF</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SMOH (6 MOU States)</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FMOH/ NPHCDA</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UNICEF</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USAID</a:t>
                      </a:r>
                    </a:p>
                    <a:p>
                      <a:pPr marL="285750" indent="-285750">
                        <a:lnSpc>
                          <a:spcPct val="107000"/>
                        </a:lnSpc>
                        <a:spcAft>
                          <a:spcPts val="800"/>
                        </a:spcAft>
                        <a:buFont typeface="Arial" panose="020B0604020202020204" pitchFamily="34" charset="0"/>
                        <a:buChar cha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NG" sz="1600" dirty="0">
                        <a:effectLst/>
                        <a:latin typeface="Arial" panose="020B0604020202020204" pitchFamily="34" charset="0"/>
                        <a:ea typeface="Calibri" panose="020F0502020204030204" pitchFamily="34" charset="0"/>
                        <a:cs typeface="Arial" panose="020B0604020202020204" pitchFamily="34" charset="0"/>
                      </a:endParaRPr>
                    </a:p>
                  </a:txBody>
                  <a:tcPr marL="52274" marR="52274" marT="0" marB="0"/>
                </a:tc>
                <a:extLst>
                  <a:ext uri="{0D108BD9-81ED-4DB2-BD59-A6C34878D82A}">
                    <a16:rowId xmlns:a16="http://schemas.microsoft.com/office/drawing/2014/main" val="3683616823"/>
                  </a:ext>
                </a:extLst>
              </a:tr>
            </a:tbl>
          </a:graphicData>
        </a:graphic>
      </p:graphicFrame>
    </p:spTree>
    <p:extLst>
      <p:ext uri="{BB962C8B-B14F-4D97-AF65-F5344CB8AC3E}">
        <p14:creationId xmlns:p14="http://schemas.microsoft.com/office/powerpoint/2010/main" val="161553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2/10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4</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1910422783"/>
              </p:ext>
            </p:extLst>
          </p:nvPr>
        </p:nvGraphicFramePr>
        <p:xfrm>
          <a:off x="685800" y="1474556"/>
          <a:ext cx="8047234" cy="4903216"/>
        </p:xfrm>
        <a:graphic>
          <a:graphicData uri="http://schemas.openxmlformats.org/drawingml/2006/table">
            <a:tbl>
              <a:tblPr firstRow="1" firstCol="1" bandRow="1">
                <a:tableStyleId>{5C22544A-7EE6-4342-B048-85BDC9FD1C3A}</a:tableStyleId>
              </a:tblPr>
              <a:tblGrid>
                <a:gridCol w="403804">
                  <a:extLst>
                    <a:ext uri="{9D8B030D-6E8A-4147-A177-3AD203B41FA5}">
                      <a16:colId xmlns:a16="http://schemas.microsoft.com/office/drawing/2014/main" val="1658352228"/>
                    </a:ext>
                  </a:extLst>
                </a:gridCol>
                <a:gridCol w="1478209">
                  <a:extLst>
                    <a:ext uri="{9D8B030D-6E8A-4147-A177-3AD203B41FA5}">
                      <a16:colId xmlns:a16="http://schemas.microsoft.com/office/drawing/2014/main" val="3622755230"/>
                    </a:ext>
                  </a:extLst>
                </a:gridCol>
                <a:gridCol w="2021590">
                  <a:extLst>
                    <a:ext uri="{9D8B030D-6E8A-4147-A177-3AD203B41FA5}">
                      <a16:colId xmlns:a16="http://schemas.microsoft.com/office/drawing/2014/main" val="991764435"/>
                    </a:ext>
                  </a:extLst>
                </a:gridCol>
                <a:gridCol w="1435112">
                  <a:extLst>
                    <a:ext uri="{9D8B030D-6E8A-4147-A177-3AD203B41FA5}">
                      <a16:colId xmlns:a16="http://schemas.microsoft.com/office/drawing/2014/main" val="1146680130"/>
                    </a:ext>
                  </a:extLst>
                </a:gridCol>
                <a:gridCol w="2708519">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1498041">
                <a:tc>
                  <a:txBody>
                    <a:bodyPr/>
                    <a:lstStyle/>
                    <a:p>
                      <a:pPr>
                        <a:lnSpc>
                          <a:spcPct val="107000"/>
                        </a:lnSpc>
                        <a:spcAft>
                          <a:spcPts val="800"/>
                        </a:spcAft>
                      </a:pPr>
                      <a:r>
                        <a:rPr lang="en-US" sz="1600" dirty="0">
                          <a:effectLst/>
                        </a:rPr>
                        <a:t>2.</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GB" sz="1600" b="1" dirty="0"/>
                        <a:t>ADF’s Malaria Elimination Programme</a:t>
                      </a:r>
                    </a:p>
                    <a:p>
                      <a:pPr>
                        <a:lnSpc>
                          <a:spcPct val="107000"/>
                        </a:lnSpc>
                        <a:spcAft>
                          <a:spcPts val="800"/>
                        </a:spcAft>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171450" lvl="0" indent="-171450">
                        <a:buFont typeface="Arial" panose="020B0604020202020204" pitchFamily="34" charset="0"/>
                        <a:buChar char="•"/>
                      </a:pPr>
                      <a:r>
                        <a:rPr lang="en-GB" sz="1600" kern="1200" dirty="0">
                          <a:solidFill>
                            <a:schemeClr val="dk1"/>
                          </a:solidFill>
                          <a:effectLst/>
                          <a:latin typeface="+mn-lt"/>
                          <a:ea typeface="+mn-ea"/>
                          <a:cs typeface="+mn-cs"/>
                        </a:rPr>
                        <a:t>Private sector engagement in support of malaria control and elimination through CAMA</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600" kern="1200" dirty="0">
                          <a:solidFill>
                            <a:schemeClr val="dk1"/>
                          </a:solidFill>
                          <a:effectLst/>
                          <a:latin typeface="+mn-lt"/>
                          <a:ea typeface="+mn-ea"/>
                          <a:cs typeface="+mn-cs"/>
                        </a:rPr>
                        <a:t>Promoting research and data-driven approaches, </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600" kern="1200" dirty="0">
                          <a:solidFill>
                            <a:schemeClr val="dk1"/>
                          </a:solidFill>
                          <a:effectLst/>
                          <a:latin typeface="+mn-lt"/>
                          <a:ea typeface="+mn-ea"/>
                          <a:cs typeface="+mn-cs"/>
                        </a:rPr>
                        <a:t>Improving health systems and the integration of malaria programs with related issues including nutrition and maternal and child health</a:t>
                      </a:r>
                      <a:endParaRPr lang="en-NG" sz="1600" kern="1200" dirty="0">
                        <a:solidFill>
                          <a:schemeClr val="dk1"/>
                        </a:solidFill>
                        <a:effectLst/>
                        <a:latin typeface="+mn-lt"/>
                        <a:ea typeface="+mn-ea"/>
                        <a:cs typeface="+mn-cs"/>
                      </a:endParaRPr>
                    </a:p>
                    <a:p>
                      <a:pPr marL="285750" indent="-285750">
                        <a:lnSpc>
                          <a:spcPct val="107000"/>
                        </a:lnSpc>
                        <a:spcAft>
                          <a:spcPts val="800"/>
                        </a:spcAft>
                        <a:buFont typeface="Arial" panose="020B0604020202020204" pitchFamily="34" charset="0"/>
                        <a:buChar char="•"/>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t>Workplace</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t>National</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Federal Ministry of Health (FMOH)/ National Malaria Elimination </a:t>
                      </a:r>
                      <a:r>
                        <a:rPr lang="en-US" sz="1600" kern="1200" dirty="0" err="1">
                          <a:solidFill>
                            <a:schemeClr val="dk1"/>
                          </a:solidFill>
                          <a:effectLst/>
                          <a:latin typeface="+mn-lt"/>
                          <a:ea typeface="+mn-ea"/>
                          <a:cs typeface="+mn-cs"/>
                        </a:rPr>
                        <a:t>Programme</a:t>
                      </a:r>
                      <a:r>
                        <a:rPr lang="en-US" sz="1600" kern="1200" dirty="0">
                          <a:solidFill>
                            <a:schemeClr val="dk1"/>
                          </a:solidFill>
                          <a:effectLst/>
                          <a:latin typeface="+mn-lt"/>
                          <a:ea typeface="+mn-ea"/>
                          <a:cs typeface="+mn-cs"/>
                        </a:rPr>
                        <a:t> (NMEP)</a:t>
                      </a: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Corporate Alliance on Malaria in Africa (CAMA), </a:t>
                      </a: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kern="1200" baseline="0" dirty="0" err="1">
                          <a:solidFill>
                            <a:schemeClr val="dk1"/>
                          </a:solidFill>
                          <a:latin typeface="+mn-lt"/>
                          <a:ea typeface="+mn-ea"/>
                          <a:cs typeface="+mn-cs"/>
                        </a:rPr>
                        <a:t>GBCHealth</a:t>
                      </a:r>
                      <a:endParaRPr lang="en-GB"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err="1">
                          <a:solidFill>
                            <a:schemeClr val="dk1"/>
                          </a:solidFill>
                          <a:effectLst/>
                          <a:latin typeface="+mn-lt"/>
                          <a:ea typeface="+mn-ea"/>
                          <a:cs typeface="+mn-cs"/>
                        </a:rPr>
                        <a:t>Anadach</a:t>
                      </a:r>
                      <a:r>
                        <a:rPr lang="en-US" sz="1600" kern="1200" dirty="0">
                          <a:solidFill>
                            <a:schemeClr val="dk1"/>
                          </a:solidFill>
                          <a:effectLst/>
                          <a:latin typeface="+mn-lt"/>
                          <a:ea typeface="+mn-ea"/>
                          <a:cs typeface="+mn-cs"/>
                        </a:rPr>
                        <a:t> Group</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CAMA members</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PSHAN</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Malaria No More</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Clinton Health Access Initiative (CHAI)</a:t>
                      </a: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JHU/CCP</a:t>
                      </a:r>
                      <a:endParaRPr lang="en-NG" sz="1600" kern="1200" dirty="0">
                        <a:solidFill>
                          <a:schemeClr val="dk1"/>
                        </a:solidFill>
                        <a:effectLst/>
                        <a:latin typeface="+mn-lt"/>
                        <a:ea typeface="+mn-ea"/>
                        <a:cs typeface="+mn-cs"/>
                      </a:endParaRPr>
                    </a:p>
                  </a:txBody>
                  <a:tcPr marL="52274" marR="52274" marT="0" marB="0"/>
                </a:tc>
                <a:extLst>
                  <a:ext uri="{0D108BD9-81ED-4DB2-BD59-A6C34878D82A}">
                    <a16:rowId xmlns:a16="http://schemas.microsoft.com/office/drawing/2014/main" val="3683616823"/>
                  </a:ext>
                </a:extLst>
              </a:tr>
            </a:tbl>
          </a:graphicData>
        </a:graphic>
      </p:graphicFrame>
    </p:spTree>
    <p:extLst>
      <p:ext uri="{BB962C8B-B14F-4D97-AF65-F5344CB8AC3E}">
        <p14:creationId xmlns:p14="http://schemas.microsoft.com/office/powerpoint/2010/main" val="112919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3/10 </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5</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2061664241"/>
              </p:ext>
            </p:extLst>
          </p:nvPr>
        </p:nvGraphicFramePr>
        <p:xfrm>
          <a:off x="652462" y="1552895"/>
          <a:ext cx="7839076" cy="4897755"/>
        </p:xfrm>
        <a:graphic>
          <a:graphicData uri="http://schemas.openxmlformats.org/drawingml/2006/table">
            <a:tbl>
              <a:tblPr firstRow="1" firstCol="1" bandRow="1">
                <a:tableStyleId>{5C22544A-7EE6-4342-B048-85BDC9FD1C3A}</a:tableStyleId>
              </a:tblPr>
              <a:tblGrid>
                <a:gridCol w="393359">
                  <a:extLst>
                    <a:ext uri="{9D8B030D-6E8A-4147-A177-3AD203B41FA5}">
                      <a16:colId xmlns:a16="http://schemas.microsoft.com/office/drawing/2014/main" val="1658352228"/>
                    </a:ext>
                  </a:extLst>
                </a:gridCol>
                <a:gridCol w="1439973">
                  <a:extLst>
                    <a:ext uri="{9D8B030D-6E8A-4147-A177-3AD203B41FA5}">
                      <a16:colId xmlns:a16="http://schemas.microsoft.com/office/drawing/2014/main" val="3622755230"/>
                    </a:ext>
                  </a:extLst>
                </a:gridCol>
                <a:gridCol w="3576439">
                  <a:extLst>
                    <a:ext uri="{9D8B030D-6E8A-4147-A177-3AD203B41FA5}">
                      <a16:colId xmlns:a16="http://schemas.microsoft.com/office/drawing/2014/main" val="991764435"/>
                    </a:ext>
                  </a:extLst>
                </a:gridCol>
                <a:gridCol w="1160980">
                  <a:extLst>
                    <a:ext uri="{9D8B030D-6E8A-4147-A177-3AD203B41FA5}">
                      <a16:colId xmlns:a16="http://schemas.microsoft.com/office/drawing/2014/main" val="1146680130"/>
                    </a:ext>
                  </a:extLst>
                </a:gridCol>
                <a:gridCol w="1268325">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PARTNERS</a:t>
                      </a:r>
                      <a:endParaRPr lang="en-NG" sz="1600" dirty="0">
                        <a:effectLst/>
                        <a:latin typeface="Arial" panose="020B0604020202020204" pitchFamily="34" charset="0"/>
                        <a:ea typeface="Calibri" panose="020F0502020204030204" pitchFamily="34" charset="0"/>
                        <a:cs typeface="Arial" panose="020B0604020202020204" pitchFamily="34" charset="0"/>
                      </a:endParaRPr>
                    </a:p>
                  </a:txBody>
                  <a:tcPr marL="52274" marR="52274" marT="0" marB="0"/>
                </a:tc>
                <a:extLst>
                  <a:ext uri="{0D108BD9-81ED-4DB2-BD59-A6C34878D82A}">
                    <a16:rowId xmlns:a16="http://schemas.microsoft.com/office/drawing/2014/main" val="2215708016"/>
                  </a:ext>
                </a:extLst>
              </a:tr>
              <a:tr h="1498041">
                <a:tc>
                  <a:txBody>
                    <a:bodyPr/>
                    <a:lstStyle/>
                    <a:p>
                      <a:pPr>
                        <a:lnSpc>
                          <a:spcPct val="107000"/>
                        </a:lnSpc>
                        <a:spcAft>
                          <a:spcPts val="800"/>
                        </a:spcAft>
                      </a:pPr>
                      <a:r>
                        <a:rPr lang="en-US" sz="1600" dirty="0">
                          <a:effectLst/>
                        </a:rPr>
                        <a:t>3.</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GB" sz="1600" b="1" u="none" dirty="0"/>
                        <a:t>ADF’s  Support to </a:t>
                      </a:r>
                      <a:r>
                        <a:rPr lang="en-GB" sz="1600" b="1" u="none" kern="1200" dirty="0">
                          <a:solidFill>
                            <a:schemeClr val="dk1"/>
                          </a:solidFill>
                          <a:effectLst/>
                          <a:latin typeface="+mn-lt"/>
                          <a:ea typeface="+mn-ea"/>
                          <a:cs typeface="+mn-cs"/>
                        </a:rPr>
                        <a:t>Health Infrastructure</a:t>
                      </a:r>
                      <a:endParaRPr lang="en-NG" sz="1600" u="none" kern="1200" dirty="0">
                        <a:solidFill>
                          <a:schemeClr val="dk1"/>
                        </a:solidFill>
                        <a:effectLst/>
                        <a:latin typeface="+mn-lt"/>
                        <a:ea typeface="+mn-ea"/>
                        <a:cs typeface="+mn-cs"/>
                      </a:endParaRPr>
                    </a:p>
                    <a:p>
                      <a:pPr marL="0" marR="0" lvl="0" indent="0" algn="l" defTabSz="385763" rtl="0" eaLnBrk="1" fontAlgn="auto" latinLnBrk="0" hangingPunct="1">
                        <a:lnSpc>
                          <a:spcPct val="107000"/>
                        </a:lnSpc>
                        <a:spcBef>
                          <a:spcPts val="0"/>
                        </a:spcBef>
                        <a:spcAft>
                          <a:spcPts val="800"/>
                        </a:spcAft>
                        <a:buClrTx/>
                        <a:buSzTx/>
                        <a:buFontTx/>
                        <a:buNone/>
                        <a:tabLst/>
                        <a:defRPr/>
                      </a:pPr>
                      <a:endParaRPr lang="en-NG"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171450" lvl="0" indent="-171450">
                        <a:buFont typeface="Arial" panose="020B0604020202020204" pitchFamily="34" charset="0"/>
                        <a:buChar char="•"/>
                      </a:pPr>
                      <a:r>
                        <a:rPr lang="en-US" sz="1600" kern="1200" dirty="0">
                          <a:solidFill>
                            <a:schemeClr val="dk1"/>
                          </a:solidFill>
                          <a:effectLst/>
                          <a:latin typeface="+mn-lt"/>
                          <a:ea typeface="+mn-ea"/>
                          <a:cs typeface="+mn-cs"/>
                        </a:rPr>
                        <a:t>Construction of a new maternity, A&amp;E, operating theatre complex and central laboratory facility buildings. </a:t>
                      </a:r>
                    </a:p>
                    <a:p>
                      <a:pPr marL="171450" lvl="0" indent="-171450">
                        <a:buFont typeface="Arial" panose="020B0604020202020204" pitchFamily="34" charset="0"/>
                        <a:buChar char="•"/>
                      </a:pP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600" kern="1200" dirty="0">
                          <a:solidFill>
                            <a:schemeClr val="dk1"/>
                          </a:solidFill>
                          <a:effectLst/>
                          <a:latin typeface="+mn-lt"/>
                          <a:ea typeface="+mn-ea"/>
                          <a:cs typeface="+mn-cs"/>
                        </a:rPr>
                        <a:t>Construction of primary healthcare centres in </a:t>
                      </a:r>
                      <a:r>
                        <a:rPr lang="en-GB" sz="1600" kern="1200" dirty="0" err="1">
                          <a:solidFill>
                            <a:schemeClr val="dk1"/>
                          </a:solidFill>
                          <a:effectLst/>
                          <a:latin typeface="+mn-lt"/>
                          <a:ea typeface="+mn-ea"/>
                          <a:cs typeface="+mn-cs"/>
                        </a:rPr>
                        <a:t>Borno</a:t>
                      </a:r>
                      <a:r>
                        <a:rPr lang="en-GB" sz="1600" kern="1200" dirty="0">
                          <a:solidFill>
                            <a:schemeClr val="dk1"/>
                          </a:solidFill>
                          <a:effectLst/>
                          <a:latin typeface="+mn-lt"/>
                          <a:ea typeface="+mn-ea"/>
                          <a:cs typeface="+mn-cs"/>
                        </a:rPr>
                        <a:t>, Kano, and Yobe states</a:t>
                      </a:r>
                    </a:p>
                    <a:p>
                      <a:pPr marL="171450" lvl="0" indent="-171450">
                        <a:buFont typeface="Arial" panose="020B0604020202020204" pitchFamily="34" charset="0"/>
                        <a:buChar char="•"/>
                      </a:pP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600" kern="1200" dirty="0">
                          <a:solidFill>
                            <a:schemeClr val="dk1"/>
                          </a:solidFill>
                          <a:effectLst/>
                          <a:latin typeface="+mn-lt"/>
                          <a:ea typeface="+mn-ea"/>
                          <a:cs typeface="+mn-cs"/>
                        </a:rPr>
                        <a:t>Renovation &amp; rehabilitation of 5 nos. PHC buildings to support ADFIN in Kano state</a:t>
                      </a:r>
                    </a:p>
                    <a:p>
                      <a:pPr marL="171450" lvl="0" indent="-171450">
                        <a:buFont typeface="Arial" panose="020B0604020202020204" pitchFamily="34" charset="0"/>
                        <a:buChar char="•"/>
                      </a:pPr>
                      <a:endParaRPr lang="en-NG" sz="16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1600" kern="1200" dirty="0">
                          <a:solidFill>
                            <a:schemeClr val="dk1"/>
                          </a:solidFill>
                          <a:effectLst/>
                          <a:latin typeface="+mn-lt"/>
                          <a:ea typeface="+mn-ea"/>
                          <a:cs typeface="+mn-cs"/>
                        </a:rPr>
                        <a:t>Construction of </a:t>
                      </a:r>
                      <a:r>
                        <a:rPr lang="en-NG" sz="1600" kern="1200" dirty="0">
                          <a:solidFill>
                            <a:schemeClr val="dk1"/>
                          </a:solidFill>
                          <a:effectLst/>
                          <a:latin typeface="+mn-lt"/>
                          <a:ea typeface="+mn-ea"/>
                          <a:cs typeface="+mn-cs"/>
                        </a:rPr>
                        <a:t>171 boreholes sited across 27 LGAs in Kano</a:t>
                      </a: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Construction of new Ibeju Lekki General Hospital</a:t>
                      </a: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u="none" kern="1200" dirty="0">
                        <a:solidFill>
                          <a:schemeClr val="dk1"/>
                        </a:solidFill>
                        <a:effectLst/>
                        <a:latin typeface="+mn-lt"/>
                        <a:ea typeface="+mn-ea"/>
                        <a:cs typeface="+mn-cs"/>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Kano State</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err="1">
                          <a:effectLst/>
                          <a:latin typeface="Arial" panose="020B0604020202020204" pitchFamily="34" charset="0"/>
                          <a:ea typeface="Calibri" panose="020F0502020204030204" pitchFamily="34" charset="0"/>
                          <a:cs typeface="Arial" panose="020B0604020202020204" pitchFamily="34" charset="0"/>
                        </a:rPr>
                        <a:t>Borno</a:t>
                      </a:r>
                      <a:r>
                        <a:rPr lang="en-GB" sz="1600" dirty="0">
                          <a:effectLst/>
                          <a:latin typeface="Arial" panose="020B0604020202020204" pitchFamily="34" charset="0"/>
                          <a:ea typeface="Calibri" panose="020F0502020204030204" pitchFamily="34" charset="0"/>
                          <a:cs typeface="Arial" panose="020B0604020202020204" pitchFamily="34" charset="0"/>
                        </a:rPr>
                        <a:t>, Kano &amp; Yobe</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Kano State</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Kano State</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Lagos State</a:t>
                      </a:r>
                      <a:endParaRPr lang="en-NG" sz="1600" dirty="0">
                        <a:effectLst/>
                        <a:latin typeface="Arial" panose="020B0604020202020204" pitchFamily="34" charset="0"/>
                        <a:ea typeface="Calibri" panose="020F0502020204030204" pitchFamily="34" charset="0"/>
                        <a:cs typeface="Arial" panose="020B0604020202020204" pitchFamily="34" charset="0"/>
                      </a:endParaRP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Kano State Gov</a:t>
                      </a:r>
                    </a:p>
                    <a:p>
                      <a:pPr marL="285750" indent="-285750">
                        <a:lnSpc>
                          <a:spcPct val="107000"/>
                        </a:lnSpc>
                        <a:spcAft>
                          <a:spcPts val="800"/>
                        </a:spcAft>
                        <a:buFont typeface="Arial" panose="020B0604020202020204" pitchFamily="34" charset="0"/>
                        <a:buChar char="•"/>
                      </a:pPr>
                      <a:r>
                        <a:rPr lang="en-GB" sz="1600" dirty="0" err="1">
                          <a:effectLst/>
                          <a:latin typeface="Arial" panose="020B0604020202020204" pitchFamily="34" charset="0"/>
                          <a:ea typeface="Calibri" panose="020F0502020204030204" pitchFamily="34" charset="0"/>
                          <a:cs typeface="Arial" panose="020B0604020202020204" pitchFamily="34" charset="0"/>
                        </a:rPr>
                        <a:t>Borno</a:t>
                      </a:r>
                      <a:r>
                        <a:rPr lang="en-GB" sz="1600" dirty="0">
                          <a:effectLst/>
                          <a:latin typeface="Arial" panose="020B0604020202020204" pitchFamily="34" charset="0"/>
                          <a:ea typeface="Calibri" panose="020F0502020204030204" pitchFamily="34" charset="0"/>
                          <a:cs typeface="Arial" panose="020B0604020202020204" pitchFamily="34" charset="0"/>
                        </a:rPr>
                        <a:t>, Kano &amp; Yobe Govt</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Kano State Govt</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Kano</a:t>
                      </a:r>
                    </a:p>
                    <a:p>
                      <a:pPr marL="285750" indent="-285750">
                        <a:lnSpc>
                          <a:spcPct val="107000"/>
                        </a:lnSpc>
                        <a:spcAft>
                          <a:spcPts val="800"/>
                        </a:spcAft>
                        <a:buFont typeface="Arial" panose="020B0604020202020204" pitchFamily="34" charset="0"/>
                        <a:buChar cha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Lagos SMOH</a:t>
                      </a:r>
                      <a:endParaRPr lang="en-NG" sz="1600" dirty="0">
                        <a:effectLst/>
                        <a:latin typeface="Arial" panose="020B0604020202020204" pitchFamily="34" charset="0"/>
                        <a:ea typeface="Calibri" panose="020F0502020204030204" pitchFamily="34" charset="0"/>
                        <a:cs typeface="Arial" panose="020B0604020202020204" pitchFamily="34" charset="0"/>
                      </a:endParaRPr>
                    </a:p>
                  </a:txBody>
                  <a:tcPr marL="52274" marR="52274" marT="0" marB="0"/>
                </a:tc>
                <a:extLst>
                  <a:ext uri="{0D108BD9-81ED-4DB2-BD59-A6C34878D82A}">
                    <a16:rowId xmlns:a16="http://schemas.microsoft.com/office/drawing/2014/main" val="3683616823"/>
                  </a:ext>
                </a:extLst>
              </a:tr>
            </a:tbl>
          </a:graphicData>
        </a:graphic>
      </p:graphicFrame>
    </p:spTree>
    <p:extLst>
      <p:ext uri="{BB962C8B-B14F-4D97-AF65-F5344CB8AC3E}">
        <p14:creationId xmlns:p14="http://schemas.microsoft.com/office/powerpoint/2010/main" val="125717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4/10 </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6</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3684154406"/>
              </p:ext>
            </p:extLst>
          </p:nvPr>
        </p:nvGraphicFramePr>
        <p:xfrm>
          <a:off x="713626" y="1727556"/>
          <a:ext cx="8122148" cy="4410075"/>
        </p:xfrm>
        <a:graphic>
          <a:graphicData uri="http://schemas.openxmlformats.org/drawingml/2006/table">
            <a:tbl>
              <a:tblPr firstRow="1" firstCol="1" bandRow="1">
                <a:tableStyleId>{5C22544A-7EE6-4342-B048-85BDC9FD1C3A}</a:tableStyleId>
              </a:tblPr>
              <a:tblGrid>
                <a:gridCol w="407563">
                  <a:extLst>
                    <a:ext uri="{9D8B030D-6E8A-4147-A177-3AD203B41FA5}">
                      <a16:colId xmlns:a16="http://schemas.microsoft.com/office/drawing/2014/main" val="1658352228"/>
                    </a:ext>
                  </a:extLst>
                </a:gridCol>
                <a:gridCol w="1491971">
                  <a:extLst>
                    <a:ext uri="{9D8B030D-6E8A-4147-A177-3AD203B41FA5}">
                      <a16:colId xmlns:a16="http://schemas.microsoft.com/office/drawing/2014/main" val="3622755230"/>
                    </a:ext>
                  </a:extLst>
                </a:gridCol>
                <a:gridCol w="3263657">
                  <a:extLst>
                    <a:ext uri="{9D8B030D-6E8A-4147-A177-3AD203B41FA5}">
                      <a16:colId xmlns:a16="http://schemas.microsoft.com/office/drawing/2014/main" val="991764435"/>
                    </a:ext>
                  </a:extLst>
                </a:gridCol>
                <a:gridCol w="1448656">
                  <a:extLst>
                    <a:ext uri="{9D8B030D-6E8A-4147-A177-3AD203B41FA5}">
                      <a16:colId xmlns:a16="http://schemas.microsoft.com/office/drawing/2014/main" val="1146680130"/>
                    </a:ext>
                  </a:extLst>
                </a:gridCol>
                <a:gridCol w="1510301">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a:effectLst/>
                        </a:rPr>
                        <a:t>TARGET LOCATION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1498041">
                <a:tc>
                  <a:txBody>
                    <a:bodyPr/>
                    <a:lstStyle/>
                    <a:p>
                      <a:pPr>
                        <a:lnSpc>
                          <a:spcPct val="107000"/>
                        </a:lnSpc>
                        <a:spcAft>
                          <a:spcPts val="800"/>
                        </a:spcAft>
                      </a:pPr>
                      <a:r>
                        <a:rPr lang="en-US" sz="1600" dirty="0">
                          <a:effectLst/>
                        </a:rPr>
                        <a:t>4.</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GB" sz="1600" b="1" u="none" dirty="0"/>
                        <a:t>ADF’s  Support to </a:t>
                      </a:r>
                      <a:r>
                        <a:rPr lang="en-GB" sz="1600" b="1" u="none" kern="1200" dirty="0">
                          <a:solidFill>
                            <a:schemeClr val="dk1"/>
                          </a:solidFill>
                          <a:effectLst/>
                          <a:latin typeface="+mn-lt"/>
                          <a:ea typeface="+mn-ea"/>
                          <a:cs typeface="+mn-cs"/>
                        </a:rPr>
                        <a:t>Health Emergency Preparedness &amp; Response</a:t>
                      </a:r>
                      <a:endParaRPr lang="en-NG" sz="1600" u="none" kern="1200" dirty="0">
                        <a:solidFill>
                          <a:schemeClr val="dk1"/>
                        </a:solidFill>
                        <a:effectLst/>
                        <a:latin typeface="+mn-lt"/>
                        <a:ea typeface="+mn-ea"/>
                        <a:cs typeface="+mn-cs"/>
                      </a:endParaRPr>
                    </a:p>
                    <a:p>
                      <a:pPr marL="0" marR="0" lvl="0" indent="0" algn="l" defTabSz="385763" rtl="0" eaLnBrk="1" fontAlgn="auto" latinLnBrk="0" hangingPunct="1">
                        <a:lnSpc>
                          <a:spcPct val="107000"/>
                        </a:lnSpc>
                        <a:spcBef>
                          <a:spcPts val="0"/>
                        </a:spcBef>
                        <a:spcAft>
                          <a:spcPts val="800"/>
                        </a:spcAft>
                        <a:buClrTx/>
                        <a:buSzTx/>
                        <a:buFontTx/>
                        <a:buNone/>
                        <a:tabLst/>
                        <a:defRPr/>
                      </a:pPr>
                      <a:endParaRPr lang="en-NG"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u="none" kern="1200" dirty="0">
                          <a:solidFill>
                            <a:schemeClr val="dk1"/>
                          </a:solidFill>
                          <a:effectLst/>
                          <a:latin typeface="+mn-lt"/>
                          <a:ea typeface="+mn-ea"/>
                          <a:cs typeface="+mn-cs"/>
                        </a:rPr>
                        <a:t>Support to the containment of Ebola Virus Disease in Nigeria and West Africa </a:t>
                      </a: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u="none" kern="1200" dirty="0">
                        <a:solidFill>
                          <a:schemeClr val="dk1"/>
                        </a:solidFill>
                        <a:effectLst/>
                        <a:latin typeface="+mn-lt"/>
                        <a:ea typeface="+mn-ea"/>
                        <a:cs typeface="+mn-cs"/>
                      </a:endParaRP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u="none" kern="1200" dirty="0">
                        <a:solidFill>
                          <a:schemeClr val="dk1"/>
                        </a:solidFill>
                        <a:effectLst/>
                        <a:latin typeface="+mn-lt"/>
                        <a:ea typeface="+mn-ea"/>
                        <a:cs typeface="+mn-cs"/>
                      </a:endParaRPr>
                    </a:p>
                    <a:p>
                      <a:pPr marL="171450" marR="0" lvl="0" indent="-171450" algn="l" defTabSz="3857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u="none" kern="1200" dirty="0">
                          <a:solidFill>
                            <a:schemeClr val="dk1"/>
                          </a:solidFill>
                          <a:effectLst/>
                          <a:latin typeface="+mn-lt"/>
                          <a:ea typeface="+mn-ea"/>
                          <a:cs typeface="+mn-cs"/>
                        </a:rPr>
                        <a:t>Mobilization of private sector to address the Covid-19 pandemic </a:t>
                      </a:r>
                      <a:r>
                        <a:rPr lang="en-US" sz="1600" b="0" u="none" kern="1200" dirty="0">
                          <a:solidFill>
                            <a:schemeClr val="dk1"/>
                          </a:solidFill>
                          <a:effectLst/>
                          <a:latin typeface="+mn-lt"/>
                          <a:ea typeface="+mn-ea"/>
                          <a:cs typeface="+mn-cs"/>
                        </a:rPr>
                        <a:t>through CACOVID with </a:t>
                      </a:r>
                      <a:r>
                        <a:rPr lang="en" sz="1600" b="0" u="none" kern="1200" dirty="0">
                          <a:solidFill>
                            <a:schemeClr val="dk1"/>
                          </a:solidFill>
                          <a:effectLst/>
                          <a:latin typeface="+mn-lt"/>
                          <a:ea typeface="+mn-ea"/>
                          <a:cs typeface="+mn-cs"/>
                        </a:rPr>
                        <a:t>various projects, including building fully equipped isolation centres, medical equipment and supplies, on food palliatives, as well as embarked on COVID-19 awareness drives across states in Nigeria, leveraging multiple communication channels. </a:t>
                      </a:r>
                      <a:endParaRPr lang="en-NG" sz="1600" b="0" u="none" kern="1200" dirty="0">
                        <a:solidFill>
                          <a:schemeClr val="dk1"/>
                        </a:solidFill>
                        <a:effectLst/>
                        <a:latin typeface="+mn-lt"/>
                        <a:ea typeface="+mn-ea"/>
                        <a:cs typeface="+mn-cs"/>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National (Point of entry)</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36 states + FCT</a:t>
                      </a:r>
                      <a:endParaRPr lang="en-NG" sz="1600" dirty="0">
                        <a:effectLst/>
                        <a:latin typeface="Arial" panose="020B0604020202020204" pitchFamily="34" charset="0"/>
                        <a:ea typeface="Calibri" panose="020F0502020204030204" pitchFamily="34" charset="0"/>
                        <a:cs typeface="Arial" panose="020B0604020202020204" pitchFamily="34" charset="0"/>
                      </a:endParaRP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NCDC</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WHO</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UNICEF</a:t>
                      </a:r>
                    </a:p>
                    <a:p>
                      <a:pPr marL="285750" indent="-285750">
                        <a:lnSpc>
                          <a:spcPct val="107000"/>
                        </a:lnSpc>
                        <a:spcAft>
                          <a:spcPts val="800"/>
                        </a:spcAft>
                        <a:buFont typeface="Arial" panose="020B0604020202020204" pitchFamily="34" charset="0"/>
                        <a:buChar char="•"/>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CACOVID</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FGN/PSC</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NCDC</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SMOH</a:t>
                      </a:r>
                    </a:p>
                    <a:p>
                      <a:pPr marL="285750" indent="-285750">
                        <a:lnSpc>
                          <a:spcPct val="107000"/>
                        </a:lnSpc>
                        <a:spcAft>
                          <a:spcPts val="8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UN</a:t>
                      </a:r>
                      <a:endParaRPr lang="en-NG" sz="1600" dirty="0">
                        <a:effectLst/>
                        <a:latin typeface="Arial" panose="020B0604020202020204" pitchFamily="34" charset="0"/>
                        <a:ea typeface="Calibri" panose="020F0502020204030204" pitchFamily="34" charset="0"/>
                        <a:cs typeface="Arial" panose="020B0604020202020204" pitchFamily="34" charset="0"/>
                      </a:endParaRPr>
                    </a:p>
                  </a:txBody>
                  <a:tcPr marL="52274" marR="52274" marT="0" marB="0"/>
                </a:tc>
                <a:extLst>
                  <a:ext uri="{0D108BD9-81ED-4DB2-BD59-A6C34878D82A}">
                    <a16:rowId xmlns:a16="http://schemas.microsoft.com/office/drawing/2014/main" val="3683616823"/>
                  </a:ext>
                </a:extLst>
              </a:tr>
            </a:tbl>
          </a:graphicData>
        </a:graphic>
      </p:graphicFrame>
    </p:spTree>
    <p:extLst>
      <p:ext uri="{BB962C8B-B14F-4D97-AF65-F5344CB8AC3E}">
        <p14:creationId xmlns:p14="http://schemas.microsoft.com/office/powerpoint/2010/main" val="110888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5/10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7</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35168091"/>
              </p:ext>
            </p:extLst>
          </p:nvPr>
        </p:nvGraphicFramePr>
        <p:xfrm>
          <a:off x="719191" y="1532348"/>
          <a:ext cx="7843786" cy="4707192"/>
        </p:xfrm>
        <a:graphic>
          <a:graphicData uri="http://schemas.openxmlformats.org/drawingml/2006/table">
            <a:tbl>
              <a:tblPr firstRow="1" firstCol="1" bandRow="1">
                <a:tableStyleId>{5C22544A-7EE6-4342-B048-85BDC9FD1C3A}</a:tableStyleId>
              </a:tblPr>
              <a:tblGrid>
                <a:gridCol w="393595">
                  <a:extLst>
                    <a:ext uri="{9D8B030D-6E8A-4147-A177-3AD203B41FA5}">
                      <a16:colId xmlns:a16="http://schemas.microsoft.com/office/drawing/2014/main" val="1658352228"/>
                    </a:ext>
                  </a:extLst>
                </a:gridCol>
                <a:gridCol w="1171222">
                  <a:extLst>
                    <a:ext uri="{9D8B030D-6E8A-4147-A177-3AD203B41FA5}">
                      <a16:colId xmlns:a16="http://schemas.microsoft.com/office/drawing/2014/main" val="3622755230"/>
                    </a:ext>
                  </a:extLst>
                </a:gridCol>
                <a:gridCol w="3773884">
                  <a:extLst>
                    <a:ext uri="{9D8B030D-6E8A-4147-A177-3AD203B41FA5}">
                      <a16:colId xmlns:a16="http://schemas.microsoft.com/office/drawing/2014/main" val="991764435"/>
                    </a:ext>
                  </a:extLst>
                </a:gridCol>
                <a:gridCol w="1189494">
                  <a:extLst>
                    <a:ext uri="{9D8B030D-6E8A-4147-A177-3AD203B41FA5}">
                      <a16:colId xmlns:a16="http://schemas.microsoft.com/office/drawing/2014/main" val="1146680130"/>
                    </a:ext>
                  </a:extLst>
                </a:gridCol>
                <a:gridCol w="1315591">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400">
                          <a:effectLst/>
                        </a:rPr>
                        <a:t>S/N</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dirty="0">
                          <a:effectLst/>
                        </a:rPr>
                        <a:t>PROGRAM</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400" dirty="0">
                          <a:effectLst/>
                        </a:rPr>
                        <a:t>AREAS OF OPERATION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a:effectLst/>
                        </a:rPr>
                        <a:t>TARGET LOCATION</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dirty="0">
                          <a:effectLst/>
                        </a:rPr>
                        <a:t>PARTNERS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2455190">
                <a:tc>
                  <a:txBody>
                    <a:bodyPr/>
                    <a:lstStyle/>
                    <a:p>
                      <a:pPr>
                        <a:lnSpc>
                          <a:spcPct val="107000"/>
                        </a:lnSpc>
                        <a:spcAft>
                          <a:spcPts val="800"/>
                        </a:spcAft>
                      </a:pPr>
                      <a:r>
                        <a:rPr lang="en-US" sz="1400" dirty="0">
                          <a:effectLst/>
                        </a:rPr>
                        <a:t>5.</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b="1" dirty="0">
                          <a:effectLst/>
                        </a:rPr>
                        <a:t>Support to Private Health Sector Alliance of Nigeria (PSHAN)</a:t>
                      </a:r>
                      <a:endParaRPr lang="en-NG"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indent="-285750" algn="just">
                        <a:lnSpc>
                          <a:spcPct val="100000"/>
                        </a:lnSpc>
                        <a:spcAft>
                          <a:spcPts val="2530"/>
                        </a:spcAft>
                        <a:buFont typeface="Arial" panose="020B0604020202020204" pitchFamily="34" charset="0"/>
                        <a:buChar char="•"/>
                      </a:pPr>
                      <a:r>
                        <a:rPr lang="en-US" sz="1400" kern="1200" dirty="0">
                          <a:solidFill>
                            <a:schemeClr val="dk1"/>
                          </a:solidFill>
                          <a:effectLst/>
                          <a:latin typeface="+mn-lt"/>
                          <a:ea typeface="+mn-ea"/>
                          <a:cs typeface="+mn-cs"/>
                        </a:rPr>
                        <a:t>Funding and technical assistance to PSHAN to mobilize the private sector across one coordinated platform, to leverage their capabilities, advocacy, innovation and resources to complement government efforts in advancing health outcomes</a:t>
                      </a:r>
                    </a:p>
                    <a:p>
                      <a:pPr marL="285750" indent="-285750" algn="just">
                        <a:lnSpc>
                          <a:spcPct val="100000"/>
                        </a:lnSpc>
                        <a:spcAft>
                          <a:spcPts val="2530"/>
                        </a:spcAft>
                        <a:buFont typeface="Arial" panose="020B0604020202020204" pitchFamily="34" charset="0"/>
                        <a:buChar char="•"/>
                      </a:pPr>
                      <a:r>
                        <a:rPr lang="en-US" sz="1400" kern="1200" dirty="0">
                          <a:solidFill>
                            <a:schemeClr val="dk1"/>
                          </a:solidFill>
                          <a:effectLst/>
                          <a:latin typeface="+mn-lt"/>
                          <a:ea typeface="+mn-ea"/>
                          <a:cs typeface="+mn-cs"/>
                        </a:rPr>
                        <a:t>Nigeria Health Innovation Marketplace (NHIM) is t</a:t>
                      </a:r>
                      <a:r>
                        <a:rPr lang="en-GB" sz="1400" kern="1200" dirty="0">
                          <a:solidFill>
                            <a:schemeClr val="dk1"/>
                          </a:solidFill>
                          <a:effectLst/>
                          <a:latin typeface="+mn-lt"/>
                          <a:ea typeface="+mn-ea"/>
                          <a:cs typeface="+mn-cs"/>
                        </a:rPr>
                        <a:t>o identify, incubate, and spur promising health innovations that tackle healthcare challenges and </a:t>
                      </a:r>
                      <a:r>
                        <a:rPr lang="en-GB" sz="1400" kern="1200" dirty="0" err="1">
                          <a:solidFill>
                            <a:schemeClr val="dk1"/>
                          </a:solidFill>
                          <a:effectLst/>
                          <a:latin typeface="+mn-lt"/>
                          <a:ea typeface="+mn-ea"/>
                          <a:cs typeface="+mn-cs"/>
                        </a:rPr>
                        <a:t>catalyze</a:t>
                      </a:r>
                      <a:r>
                        <a:rPr lang="en-GB" sz="1400" kern="1200" dirty="0">
                          <a:solidFill>
                            <a:schemeClr val="dk1"/>
                          </a:solidFill>
                          <a:effectLst/>
                          <a:latin typeface="+mn-lt"/>
                          <a:ea typeface="+mn-ea"/>
                          <a:cs typeface="+mn-cs"/>
                        </a:rPr>
                        <a:t> progress in improving health outcomes.</a:t>
                      </a:r>
                      <a:endParaRPr lang="en-US" sz="1400" kern="1200" dirty="0">
                        <a:solidFill>
                          <a:schemeClr val="dk1"/>
                        </a:solidFill>
                        <a:effectLst/>
                        <a:latin typeface="+mn-lt"/>
                        <a:ea typeface="+mn-ea"/>
                        <a:cs typeface="+mn-cs"/>
                      </a:endParaRPr>
                    </a:p>
                    <a:p>
                      <a:pPr marL="285750" indent="-285750" algn="just">
                        <a:lnSpc>
                          <a:spcPct val="100000"/>
                        </a:lnSpc>
                        <a:spcAft>
                          <a:spcPts val="2530"/>
                        </a:spcAft>
                        <a:buFont typeface="Arial" panose="020B0604020202020204" pitchFamily="34" charset="0"/>
                        <a:buChar char="•"/>
                      </a:pPr>
                      <a:r>
                        <a:rPr lang="en-GB" sz="1400" kern="1200" dirty="0">
                          <a:solidFill>
                            <a:schemeClr val="dk1"/>
                          </a:solidFill>
                          <a:effectLst/>
                          <a:latin typeface="+mn-lt"/>
                          <a:ea typeface="+mn-ea"/>
                          <a:cs typeface="+mn-cs"/>
                        </a:rPr>
                        <a:t>Roll-out of the </a:t>
                      </a:r>
                      <a:r>
                        <a:rPr lang="en-NG" sz="1400" kern="1200" dirty="0">
                          <a:solidFill>
                            <a:schemeClr val="dk1"/>
                          </a:solidFill>
                          <a:effectLst/>
                          <a:latin typeface="+mn-lt"/>
                          <a:ea typeface="+mn-ea"/>
                          <a:cs typeface="+mn-cs"/>
                        </a:rPr>
                        <a:t>Adopt-A-Health Facility Program (ADHFP)</a:t>
                      </a:r>
                      <a:r>
                        <a:rPr lang="en-GB" sz="1400" kern="1200" dirty="0">
                          <a:solidFill>
                            <a:schemeClr val="dk1"/>
                          </a:solidFill>
                          <a:effectLst/>
                          <a:latin typeface="+mn-lt"/>
                          <a:ea typeface="+mn-ea"/>
                          <a:cs typeface="+mn-cs"/>
                        </a:rPr>
                        <a:t> while </a:t>
                      </a:r>
                      <a:r>
                        <a:rPr lang="en-NG" sz="1400" kern="1200" dirty="0">
                          <a:solidFill>
                            <a:schemeClr val="dk1"/>
                          </a:solidFill>
                          <a:effectLst/>
                          <a:latin typeface="+mn-lt"/>
                          <a:ea typeface="+mn-ea"/>
                          <a:cs typeface="+mn-cs"/>
                        </a:rPr>
                        <a:t>implement</a:t>
                      </a:r>
                      <a:r>
                        <a:rPr lang="en-GB" sz="1400" kern="1200" dirty="0" err="1">
                          <a:solidFill>
                            <a:schemeClr val="dk1"/>
                          </a:solidFill>
                          <a:effectLst/>
                          <a:latin typeface="+mn-lt"/>
                          <a:ea typeface="+mn-ea"/>
                          <a:cs typeface="+mn-cs"/>
                        </a:rPr>
                        <a:t>ing</a:t>
                      </a:r>
                      <a:r>
                        <a:rPr lang="en-GB" sz="1400" kern="1200" dirty="0">
                          <a:solidFill>
                            <a:schemeClr val="dk1"/>
                          </a:solidFill>
                          <a:effectLst/>
                          <a:latin typeface="+mn-lt"/>
                          <a:ea typeface="+mn-ea"/>
                          <a:cs typeface="+mn-cs"/>
                        </a:rPr>
                        <a:t> </a:t>
                      </a:r>
                      <a:r>
                        <a:rPr lang="en-NG" sz="1400" kern="1200" dirty="0">
                          <a:solidFill>
                            <a:schemeClr val="dk1"/>
                          </a:solidFill>
                          <a:effectLst/>
                          <a:latin typeface="+mn-lt"/>
                          <a:ea typeface="+mn-ea"/>
                          <a:cs typeface="+mn-cs"/>
                        </a:rPr>
                        <a:t>a market-based private sector driven intervention to provide low-cost, high volume health services to the public</a:t>
                      </a:r>
                      <a:r>
                        <a:rPr lang="en-GB" sz="1400" kern="1200" dirty="0">
                          <a:solidFill>
                            <a:schemeClr val="dk1"/>
                          </a:solidFill>
                          <a:effectLst/>
                          <a:latin typeface="+mn-lt"/>
                          <a:ea typeface="+mn-ea"/>
                          <a:cs typeface="+mn-cs"/>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dirty="0">
                          <a:effectLst/>
                        </a:rPr>
                        <a:t>National</a:t>
                      </a: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400" dirty="0">
                          <a:effectLst/>
                          <a:latin typeface="+mn-lt"/>
                          <a:ea typeface="Calibri" panose="020F0502020204030204" pitchFamily="34" charset="0"/>
                          <a:cs typeface="Times New Roman" panose="02020603050405020304" pitchFamily="18" charset="0"/>
                        </a:rPr>
                        <a:t>FMOH</a:t>
                      </a:r>
                    </a:p>
                    <a:p>
                      <a:pPr marL="285750" indent="-285750">
                        <a:lnSpc>
                          <a:spcPct val="107000"/>
                        </a:lnSpc>
                        <a:spcAft>
                          <a:spcPts val="800"/>
                        </a:spcAft>
                        <a:buFont typeface="Arial" panose="020B0604020202020204" pitchFamily="34" charset="0"/>
                        <a:buChar char="•"/>
                      </a:pPr>
                      <a:r>
                        <a:rPr lang="en-US" sz="1400" kern="1200" dirty="0">
                          <a:solidFill>
                            <a:schemeClr val="dk1"/>
                          </a:solidFill>
                          <a:effectLst/>
                          <a:latin typeface="+mn-lt"/>
                          <a:ea typeface="+mn-ea"/>
                          <a:cs typeface="+mn-cs"/>
                        </a:rPr>
                        <a:t>PHSAN</a:t>
                      </a:r>
                      <a:endParaRPr lang="en-GB" sz="1400" kern="1200" dirty="0">
                        <a:solidFill>
                          <a:schemeClr val="dk1"/>
                        </a:solidFill>
                        <a:effectLst/>
                        <a:latin typeface="+mn-lt"/>
                        <a:ea typeface="+mn-ea"/>
                        <a:cs typeface="+mn-cs"/>
                      </a:endParaRPr>
                    </a:p>
                    <a:p>
                      <a:pPr marL="285750" indent="-285750">
                        <a:lnSpc>
                          <a:spcPct val="107000"/>
                        </a:lnSpc>
                        <a:spcAft>
                          <a:spcPts val="800"/>
                        </a:spcAft>
                        <a:buFont typeface="Arial" panose="020B0604020202020204" pitchFamily="34" charset="0"/>
                        <a:buChar char="•"/>
                      </a:pPr>
                      <a:r>
                        <a:rPr lang="en-US" sz="1400" kern="1200" dirty="0">
                          <a:solidFill>
                            <a:schemeClr val="dk1"/>
                          </a:solidFill>
                          <a:effectLst/>
                          <a:latin typeface="+mn-lt"/>
                          <a:ea typeface="+mn-ea"/>
                          <a:cs typeface="+mn-cs"/>
                        </a:rPr>
                        <a:t>Access Bank, </a:t>
                      </a:r>
                      <a:endParaRPr lang="en-GB" sz="1400" kern="1200" dirty="0">
                        <a:solidFill>
                          <a:schemeClr val="dk1"/>
                        </a:solidFill>
                        <a:effectLst/>
                        <a:latin typeface="+mn-lt"/>
                        <a:ea typeface="+mn-ea"/>
                        <a:cs typeface="+mn-cs"/>
                      </a:endParaRPr>
                    </a:p>
                    <a:p>
                      <a:pPr marL="285750" indent="-285750">
                        <a:lnSpc>
                          <a:spcPct val="107000"/>
                        </a:lnSpc>
                        <a:spcAft>
                          <a:spcPts val="800"/>
                        </a:spcAft>
                        <a:buFont typeface="Arial" panose="020B0604020202020204" pitchFamily="34" charset="0"/>
                        <a:buChar char="•"/>
                      </a:pPr>
                      <a:r>
                        <a:rPr lang="en-US" sz="1400" kern="1200" dirty="0">
                          <a:solidFill>
                            <a:schemeClr val="dk1"/>
                          </a:solidFill>
                          <a:effectLst/>
                          <a:latin typeface="+mn-lt"/>
                          <a:ea typeface="+mn-ea"/>
                          <a:cs typeface="+mn-cs"/>
                        </a:rPr>
                        <a:t>HACEY Health Initiative</a:t>
                      </a:r>
                      <a:endParaRPr lang="en-NG" sz="1400" kern="1200" dirty="0">
                        <a:solidFill>
                          <a:schemeClr val="dk1"/>
                        </a:solidFill>
                        <a:effectLst/>
                        <a:latin typeface="+mn-lt"/>
                        <a:ea typeface="+mn-ea"/>
                        <a:cs typeface="+mn-cs"/>
                      </a:endParaRPr>
                    </a:p>
                    <a:p>
                      <a:pPr marL="285750" indent="-285750">
                        <a:lnSpc>
                          <a:spcPct val="107000"/>
                        </a:lnSpc>
                        <a:spcAft>
                          <a:spcPts val="800"/>
                        </a:spcAft>
                        <a:buFont typeface="Arial" panose="020B0604020202020204" pitchFamily="34" charset="0"/>
                        <a:buChar char="•"/>
                      </a:pPr>
                      <a:endParaRPr lang="en-GB" sz="14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NG" sz="1400" dirty="0">
                        <a:effectLst/>
                        <a:latin typeface="+mn-lt"/>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622719268"/>
                  </a:ext>
                </a:extLst>
              </a:tr>
            </a:tbl>
          </a:graphicData>
        </a:graphic>
      </p:graphicFrame>
    </p:spTree>
    <p:extLst>
      <p:ext uri="{BB962C8B-B14F-4D97-AF65-F5344CB8AC3E}">
        <p14:creationId xmlns:p14="http://schemas.microsoft.com/office/powerpoint/2010/main" val="261627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6/10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8</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4213400553"/>
              </p:ext>
            </p:extLst>
          </p:nvPr>
        </p:nvGraphicFramePr>
        <p:xfrm>
          <a:off x="719190" y="1532348"/>
          <a:ext cx="8054938" cy="4834192"/>
        </p:xfrm>
        <a:graphic>
          <a:graphicData uri="http://schemas.openxmlformats.org/drawingml/2006/table">
            <a:tbl>
              <a:tblPr firstRow="1" firstCol="1" bandRow="1">
                <a:tableStyleId>{5C22544A-7EE6-4342-B048-85BDC9FD1C3A}</a:tableStyleId>
              </a:tblPr>
              <a:tblGrid>
                <a:gridCol w="404190">
                  <a:extLst>
                    <a:ext uri="{9D8B030D-6E8A-4147-A177-3AD203B41FA5}">
                      <a16:colId xmlns:a16="http://schemas.microsoft.com/office/drawing/2014/main" val="1658352228"/>
                    </a:ext>
                  </a:extLst>
                </a:gridCol>
                <a:gridCol w="1013645">
                  <a:extLst>
                    <a:ext uri="{9D8B030D-6E8A-4147-A177-3AD203B41FA5}">
                      <a16:colId xmlns:a16="http://schemas.microsoft.com/office/drawing/2014/main" val="3622755230"/>
                    </a:ext>
                  </a:extLst>
                </a:gridCol>
                <a:gridCol w="4064582">
                  <a:extLst>
                    <a:ext uri="{9D8B030D-6E8A-4147-A177-3AD203B41FA5}">
                      <a16:colId xmlns:a16="http://schemas.microsoft.com/office/drawing/2014/main" val="991764435"/>
                    </a:ext>
                  </a:extLst>
                </a:gridCol>
                <a:gridCol w="1221515">
                  <a:extLst>
                    <a:ext uri="{9D8B030D-6E8A-4147-A177-3AD203B41FA5}">
                      <a16:colId xmlns:a16="http://schemas.microsoft.com/office/drawing/2014/main" val="1146680130"/>
                    </a:ext>
                  </a:extLst>
                </a:gridCol>
                <a:gridCol w="1351006">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400">
                          <a:effectLst/>
                        </a:rPr>
                        <a:t>S/N</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dirty="0">
                          <a:effectLst/>
                        </a:rPr>
                        <a:t>PROGRAM</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400" dirty="0">
                          <a:effectLst/>
                        </a:rPr>
                        <a:t>AREAS OF OPERATION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dirty="0">
                          <a:effectLst/>
                        </a:rPr>
                        <a:t>TARGET LOCATION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400" dirty="0">
                          <a:effectLst/>
                        </a:rPr>
                        <a:t>PARTNERS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2455190">
                <a:tc>
                  <a:txBody>
                    <a:bodyPr/>
                    <a:lstStyle/>
                    <a:p>
                      <a:pPr>
                        <a:lnSpc>
                          <a:spcPct val="107000"/>
                        </a:lnSpc>
                        <a:spcAft>
                          <a:spcPts val="800"/>
                        </a:spcAft>
                      </a:pPr>
                      <a:r>
                        <a:rPr lang="en-US" sz="1400" dirty="0">
                          <a:effectLst/>
                        </a:rPr>
                        <a:t>6.</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b="1" dirty="0">
                          <a:effectLst/>
                          <a:latin typeface="+mn-lt"/>
                        </a:rPr>
                        <a:t>Support to </a:t>
                      </a:r>
                      <a:r>
                        <a:rPr lang="en-GB" sz="1600" b="1" i="0" u="none" strike="noStrike" baseline="0" dirty="0">
                          <a:solidFill>
                            <a:srgbClr val="000000"/>
                          </a:solidFill>
                          <a:latin typeface="+mn-lt"/>
                        </a:rPr>
                        <a:t>African Business Coalition for Health (ABC Health)</a:t>
                      </a:r>
                      <a:endParaRPr lang="en-NG" sz="1600" b="1" dirty="0">
                        <a:latin typeface="+mn-lt"/>
                      </a:endParaRPr>
                    </a:p>
                  </a:txBody>
                  <a:tcPr marL="52274" marR="52274" marT="0" marB="0"/>
                </a:tc>
                <a:tc>
                  <a:txBody>
                    <a:bodyPr/>
                    <a:lstStyle/>
                    <a:p>
                      <a:pPr marL="285750" indent="-285750">
                        <a:buFont typeface="Arial" panose="020B0604020202020204" pitchFamily="34" charset="0"/>
                        <a:buChar char="•"/>
                      </a:pPr>
                      <a:r>
                        <a:rPr lang="en-GB" sz="1600" b="0" i="0" u="none" strike="noStrike" kern="1200" baseline="0" dirty="0">
                          <a:solidFill>
                            <a:schemeClr val="dk1"/>
                          </a:solidFill>
                          <a:latin typeface="+mn-lt"/>
                          <a:ea typeface="+mn-ea"/>
                          <a:cs typeface="+mn-cs"/>
                        </a:rPr>
                        <a:t>The coalition unlocks synergies to help companies and their leadership contribute more directly to meeting national and regional health goals in the context of SDG Agenda 2030 and Africa Agenda 2063.</a:t>
                      </a:r>
                    </a:p>
                    <a:p>
                      <a:pPr marL="171450" indent="-171450">
                        <a:buFont typeface="Arial" panose="020B0604020202020204" pitchFamily="34" charset="0"/>
                        <a:buChar char="•"/>
                      </a:pPr>
                      <a:r>
                        <a:rPr lang="en-GB" sz="1600" b="0" i="0" u="none" strike="noStrike" kern="1200" baseline="0" dirty="0">
                          <a:solidFill>
                            <a:schemeClr val="dk1"/>
                          </a:solidFill>
                          <a:latin typeface="+mn-lt"/>
                          <a:ea typeface="+mn-ea"/>
                          <a:cs typeface="+mn-cs"/>
                        </a:rPr>
                        <a:t>ABCHealth works with companies of all sizes, from SMEs to large multinationals, to maximize the impact of workplace and community health programs by: </a:t>
                      </a:r>
                    </a:p>
                    <a:p>
                      <a:pPr marL="478631" lvl="1" indent="-285750">
                        <a:buFont typeface="Wingdings" panose="05000000000000000000" pitchFamily="2" charset="2"/>
                        <a:buChar char="ü"/>
                      </a:pPr>
                      <a:r>
                        <a:rPr lang="en-GB" sz="1600" b="0" i="0" u="none" strike="noStrike" kern="1200" baseline="0" dirty="0">
                          <a:solidFill>
                            <a:schemeClr val="dk1"/>
                          </a:solidFill>
                          <a:latin typeface="+mn-lt"/>
                          <a:ea typeface="+mn-ea"/>
                          <a:cs typeface="+mn-cs"/>
                        </a:rPr>
                        <a:t>Leveraging the skills, influence and infrastructure of business. </a:t>
                      </a:r>
                    </a:p>
                    <a:p>
                      <a:pPr marL="478631" lvl="1" indent="-285750">
                        <a:buFont typeface="Wingdings" panose="05000000000000000000" pitchFamily="2" charset="2"/>
                        <a:buChar char="ü"/>
                      </a:pPr>
                      <a:r>
                        <a:rPr lang="en-GB" sz="1600" b="0" i="0" u="none" strike="noStrike" kern="1200" baseline="0" dirty="0">
                          <a:solidFill>
                            <a:schemeClr val="dk1"/>
                          </a:solidFill>
                          <a:latin typeface="+mn-lt"/>
                          <a:ea typeface="+mn-ea"/>
                          <a:cs typeface="+mn-cs"/>
                        </a:rPr>
                        <a:t>Advocating for policies and initiatives that drive real systems-level changes </a:t>
                      </a:r>
                    </a:p>
                    <a:p>
                      <a:pPr marL="478631" lvl="1" indent="-285750">
                        <a:buFont typeface="Wingdings" panose="05000000000000000000" pitchFamily="2" charset="2"/>
                        <a:buChar char="ü"/>
                      </a:pPr>
                      <a:r>
                        <a:rPr lang="en-GB" sz="1600" b="0" i="0" u="none" strike="noStrike" kern="1200" baseline="0" dirty="0">
                          <a:solidFill>
                            <a:schemeClr val="dk1"/>
                          </a:solidFill>
                          <a:latin typeface="+mn-lt"/>
                          <a:ea typeface="+mn-ea"/>
                          <a:cs typeface="+mn-cs"/>
                        </a:rPr>
                        <a:t>Discovering efficiencies through multisector partnerships.</a:t>
                      </a:r>
                    </a:p>
                    <a:p>
                      <a:pPr marL="478631" lvl="1" indent="-285750">
                        <a:buFont typeface="Wingdings" panose="05000000000000000000" pitchFamily="2" charset="2"/>
                        <a:buChar char="ü"/>
                      </a:pPr>
                      <a:r>
                        <a:rPr lang="en-GB" sz="1600" b="0" i="0" u="none" strike="noStrike" kern="1200" baseline="0" dirty="0">
                          <a:solidFill>
                            <a:schemeClr val="dk1"/>
                          </a:solidFill>
                          <a:latin typeface="+mn-lt"/>
                          <a:ea typeface="+mn-ea"/>
                          <a:cs typeface="+mn-cs"/>
                        </a:rPr>
                        <a:t>Fostering open dialogue between the business community and government.</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dirty="0">
                          <a:effectLst/>
                        </a:rPr>
                        <a:t>National </a:t>
                      </a:r>
                    </a:p>
                    <a:p>
                      <a:pPr marL="285750" marR="0" lvl="0" indent="-285750" algn="l" defTabSz="3857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600" dirty="0">
                          <a:effectLst/>
                        </a:rPr>
                        <a:t>Intercontinental</a:t>
                      </a: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FMOH</a:t>
                      </a:r>
                    </a:p>
                    <a:p>
                      <a:pPr marL="285750" indent="-285750">
                        <a:lnSpc>
                          <a:spcPct val="107000"/>
                        </a:lnSpc>
                        <a:spcAft>
                          <a:spcPts val="800"/>
                        </a:spcAft>
                        <a:buFont typeface="Arial" panose="020B0604020202020204" pitchFamily="34" charset="0"/>
                        <a:buChar char="•"/>
                      </a:pPr>
                      <a:r>
                        <a:rPr lang="en-GB" sz="1600" b="0" i="0" kern="1200" dirty="0" err="1">
                          <a:solidFill>
                            <a:schemeClr val="dk1"/>
                          </a:solidFill>
                          <a:effectLst/>
                          <a:latin typeface="+mn-lt"/>
                          <a:ea typeface="+mn-ea"/>
                          <a:cs typeface="+mn-cs"/>
                        </a:rPr>
                        <a:t>GBCHealth</a:t>
                      </a:r>
                      <a:endParaRPr lang="en-GB" sz="16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600" kern="1200" dirty="0">
                          <a:solidFill>
                            <a:schemeClr val="dk1"/>
                          </a:solidFill>
                          <a:effectLst/>
                          <a:latin typeface="+mn-lt"/>
                          <a:ea typeface="+mn-ea"/>
                          <a:cs typeface="+mn-cs"/>
                        </a:rPr>
                        <a:t>PHSAN</a:t>
                      </a:r>
                      <a:endParaRPr lang="en-GB" sz="1600" kern="1200" dirty="0">
                        <a:solidFill>
                          <a:schemeClr val="dk1"/>
                        </a:solidFill>
                        <a:effectLst/>
                        <a:latin typeface="+mn-lt"/>
                        <a:ea typeface="+mn-ea"/>
                        <a:cs typeface="+mn-cs"/>
                      </a:endParaRPr>
                    </a:p>
                    <a:p>
                      <a:pPr marL="285750" indent="-285750">
                        <a:lnSpc>
                          <a:spcPct val="107000"/>
                        </a:lnSpc>
                        <a:spcAft>
                          <a:spcPts val="800"/>
                        </a:spcAft>
                        <a:buFont typeface="Arial" panose="020B0604020202020204" pitchFamily="34" charset="0"/>
                        <a:buChar char="•"/>
                      </a:pPr>
                      <a:r>
                        <a:rPr lang="en-US" sz="1600" kern="1200" dirty="0">
                          <a:solidFill>
                            <a:schemeClr val="dk1"/>
                          </a:solidFill>
                          <a:effectLst/>
                          <a:latin typeface="+mn-lt"/>
                          <a:ea typeface="+mn-ea"/>
                          <a:cs typeface="+mn-cs"/>
                        </a:rPr>
                        <a:t>Access Bank</a:t>
                      </a:r>
                      <a:endParaRPr lang="en-GB" sz="16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NG" sz="1600" dirty="0">
                        <a:effectLst/>
                        <a:latin typeface="+mn-lt"/>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622719268"/>
                  </a:ext>
                </a:extLst>
              </a:tr>
            </a:tbl>
          </a:graphicData>
        </a:graphic>
      </p:graphicFrame>
    </p:spTree>
    <p:extLst>
      <p:ext uri="{BB962C8B-B14F-4D97-AF65-F5344CB8AC3E}">
        <p14:creationId xmlns:p14="http://schemas.microsoft.com/office/powerpoint/2010/main" val="311672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FC1A-2B9C-46C6-B9BA-BC7F758D0C69}"/>
              </a:ext>
            </a:extLst>
          </p:cNvPr>
          <p:cNvSpPr>
            <a:spLocks noGrp="1"/>
          </p:cNvSpPr>
          <p:nvPr>
            <p:ph type="title"/>
          </p:nvPr>
        </p:nvSpPr>
        <p:spPr>
          <a:xfrm>
            <a:off x="1149918" y="865994"/>
            <a:ext cx="7413059" cy="758821"/>
          </a:xfrm>
        </p:spPr>
        <p:txBody>
          <a:bodyPr/>
          <a:lstStyle/>
          <a:p>
            <a:r>
              <a:rPr lang="en-GB" dirty="0"/>
              <a:t>Health and Nutrition Programme &amp; Activities – 7/10</a:t>
            </a:r>
            <a:endParaRPr lang="en-NG" dirty="0"/>
          </a:p>
        </p:txBody>
      </p:sp>
      <p:sp>
        <p:nvSpPr>
          <p:cNvPr id="4" name="Slide Number Placeholder 3">
            <a:extLst>
              <a:ext uri="{FF2B5EF4-FFF2-40B4-BE49-F238E27FC236}">
                <a16:creationId xmlns:a16="http://schemas.microsoft.com/office/drawing/2014/main" id="{8E1DF6F0-67D3-463C-8D3C-4B63E906BD2F}"/>
              </a:ext>
            </a:extLst>
          </p:cNvPr>
          <p:cNvSpPr>
            <a:spLocks noGrp="1"/>
          </p:cNvSpPr>
          <p:nvPr>
            <p:ph type="sldNum" sz="quarter" idx="12"/>
          </p:nvPr>
        </p:nvSpPr>
        <p:spPr/>
        <p:txBody>
          <a:bodyPr/>
          <a:lstStyle/>
          <a:p>
            <a:fld id="{1B84C941-5DCE-864E-9BAC-FE6D160F1266}" type="slidenum">
              <a:rPr lang="en-US" smtClean="0"/>
              <a:pPr/>
              <a:t>9</a:t>
            </a:fld>
            <a:endParaRPr lang="en-US"/>
          </a:p>
        </p:txBody>
      </p:sp>
      <p:graphicFrame>
        <p:nvGraphicFramePr>
          <p:cNvPr id="5" name="Table 4">
            <a:extLst>
              <a:ext uri="{FF2B5EF4-FFF2-40B4-BE49-F238E27FC236}">
                <a16:creationId xmlns:a16="http://schemas.microsoft.com/office/drawing/2014/main" id="{0E2EF582-382F-435F-AB5B-24FDE5B3C735}"/>
              </a:ext>
            </a:extLst>
          </p:cNvPr>
          <p:cNvGraphicFramePr>
            <a:graphicFrameLocks noGrp="1"/>
          </p:cNvGraphicFramePr>
          <p:nvPr>
            <p:extLst>
              <p:ext uri="{D42A27DB-BD31-4B8C-83A1-F6EECF244321}">
                <p14:modId xmlns:p14="http://schemas.microsoft.com/office/powerpoint/2010/main" val="2931130780"/>
              </p:ext>
            </p:extLst>
          </p:nvPr>
        </p:nvGraphicFramePr>
        <p:xfrm>
          <a:off x="723693" y="1933040"/>
          <a:ext cx="8265507" cy="4483735"/>
        </p:xfrm>
        <a:graphic>
          <a:graphicData uri="http://schemas.openxmlformats.org/drawingml/2006/table">
            <a:tbl>
              <a:tblPr firstRow="1" firstCol="1" bandRow="1">
                <a:tableStyleId>{5C22544A-7EE6-4342-B048-85BDC9FD1C3A}</a:tableStyleId>
              </a:tblPr>
              <a:tblGrid>
                <a:gridCol w="414757">
                  <a:extLst>
                    <a:ext uri="{9D8B030D-6E8A-4147-A177-3AD203B41FA5}">
                      <a16:colId xmlns:a16="http://schemas.microsoft.com/office/drawing/2014/main" val="1658352228"/>
                    </a:ext>
                  </a:extLst>
                </a:gridCol>
                <a:gridCol w="1388993">
                  <a:extLst>
                    <a:ext uri="{9D8B030D-6E8A-4147-A177-3AD203B41FA5}">
                      <a16:colId xmlns:a16="http://schemas.microsoft.com/office/drawing/2014/main" val="3622755230"/>
                    </a:ext>
                  </a:extLst>
                </a:gridCol>
                <a:gridCol w="3564445">
                  <a:extLst>
                    <a:ext uri="{9D8B030D-6E8A-4147-A177-3AD203B41FA5}">
                      <a16:colId xmlns:a16="http://schemas.microsoft.com/office/drawing/2014/main" val="991764435"/>
                    </a:ext>
                  </a:extLst>
                </a:gridCol>
                <a:gridCol w="1376737">
                  <a:extLst>
                    <a:ext uri="{9D8B030D-6E8A-4147-A177-3AD203B41FA5}">
                      <a16:colId xmlns:a16="http://schemas.microsoft.com/office/drawing/2014/main" val="1146680130"/>
                    </a:ext>
                  </a:extLst>
                </a:gridCol>
                <a:gridCol w="1520575">
                  <a:extLst>
                    <a:ext uri="{9D8B030D-6E8A-4147-A177-3AD203B41FA5}">
                      <a16:colId xmlns:a16="http://schemas.microsoft.com/office/drawing/2014/main" val="3137589781"/>
                    </a:ext>
                  </a:extLst>
                </a:gridCol>
              </a:tblGrid>
              <a:tr h="267421">
                <a:tc>
                  <a:txBody>
                    <a:bodyPr/>
                    <a:lstStyle/>
                    <a:p>
                      <a:pPr>
                        <a:lnSpc>
                          <a:spcPct val="107000"/>
                        </a:lnSpc>
                        <a:spcAft>
                          <a:spcPts val="800"/>
                        </a:spcAft>
                      </a:pPr>
                      <a:r>
                        <a:rPr lang="en-US" sz="1600">
                          <a:effectLst/>
                        </a:rPr>
                        <a:t>S/N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PROGRAM</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Tx/>
                        <a:buNone/>
                        <a:tabLst/>
                        <a:defRPr/>
                      </a:pPr>
                      <a:r>
                        <a:rPr lang="en-US" sz="1600" dirty="0">
                          <a:effectLst/>
                        </a:rPr>
                        <a:t>AREAS OF OPERATION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TARGET LOCATION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dirty="0">
                          <a:effectLst/>
                        </a:rPr>
                        <a:t>PARTNERS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215708016"/>
                  </a:ext>
                </a:extLst>
              </a:tr>
              <a:tr h="2455190">
                <a:tc>
                  <a:txBody>
                    <a:bodyPr/>
                    <a:lstStyle/>
                    <a:p>
                      <a:pPr>
                        <a:lnSpc>
                          <a:spcPct val="107000"/>
                        </a:lnSpc>
                        <a:spcAft>
                          <a:spcPts val="800"/>
                        </a:spcAft>
                      </a:pPr>
                      <a:r>
                        <a:rPr lang="en-US" sz="1600" dirty="0">
                          <a:effectLst/>
                        </a:rPr>
                        <a:t>7.</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a:lnSpc>
                          <a:spcPct val="107000"/>
                        </a:lnSpc>
                        <a:spcAft>
                          <a:spcPts val="800"/>
                        </a:spcAft>
                      </a:pPr>
                      <a:r>
                        <a:rPr lang="en-US" sz="1600" kern="1200" dirty="0">
                          <a:solidFill>
                            <a:schemeClr val="dk1"/>
                          </a:solidFill>
                          <a:effectLst/>
                          <a:latin typeface="+mn-lt"/>
                          <a:ea typeface="+mn-ea"/>
                          <a:cs typeface="+mn-cs"/>
                        </a:rPr>
                        <a:t>Aliko Dangote Foundation Workforce Health &amp; Nutrition </a:t>
                      </a:r>
                      <a:endParaRPr lang="en-NG"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285750" indent="-285750" algn="just">
                        <a:lnSpc>
                          <a:spcPct val="100000"/>
                        </a:lnSpc>
                        <a:spcAft>
                          <a:spcPts val="2530"/>
                        </a:spcAft>
                        <a:buFont typeface="Arial" panose="020B0604020202020204" pitchFamily="34" charset="0"/>
                        <a:buChar char="•"/>
                      </a:pPr>
                      <a:r>
                        <a:rPr lang="en-US" sz="1600" kern="1200" dirty="0">
                          <a:solidFill>
                            <a:schemeClr val="dk1"/>
                          </a:solidFill>
                          <a:effectLst/>
                          <a:latin typeface="+mn-lt"/>
                          <a:ea typeface="+mn-ea"/>
                          <a:cs typeface="+mn-cs"/>
                        </a:rPr>
                        <a:t>To engage, motivate, and improve workplace wellbeing of workforce of Dangote Industries Limited (DIL) through workforce health &amp; nutrition </a:t>
                      </a:r>
                      <a:r>
                        <a:rPr lang="en-US" sz="1600" kern="1200" dirty="0" err="1">
                          <a:solidFill>
                            <a:schemeClr val="dk1"/>
                          </a:solidFill>
                          <a:effectLst/>
                          <a:latin typeface="+mn-lt"/>
                          <a:ea typeface="+mn-ea"/>
                          <a:cs typeface="+mn-cs"/>
                        </a:rPr>
                        <a:t>programmes</a:t>
                      </a:r>
                      <a:r>
                        <a:rPr lang="en-US" sz="1600" kern="1200" dirty="0">
                          <a:solidFill>
                            <a:schemeClr val="dk1"/>
                          </a:solidFill>
                          <a:effectLst/>
                          <a:latin typeface="+mn-lt"/>
                          <a:ea typeface="+mn-ea"/>
                          <a:cs typeface="+mn-cs"/>
                        </a:rPr>
                        <a:t>:</a:t>
                      </a:r>
                    </a:p>
                    <a:p>
                      <a:pPr marL="478631" lvl="1" indent="-285750">
                        <a:buFont typeface="Wingdings" panose="05000000000000000000" pitchFamily="2" charset="2"/>
                        <a:buChar char="ü"/>
                      </a:pPr>
                      <a:r>
                        <a:rPr lang="en-US" sz="1600" kern="1200" dirty="0">
                          <a:solidFill>
                            <a:schemeClr val="dk1"/>
                          </a:solidFill>
                          <a:effectLst/>
                          <a:latin typeface="+mn-lt"/>
                          <a:ea typeface="+mn-ea"/>
                          <a:cs typeface="+mn-cs"/>
                        </a:rPr>
                        <a:t>Access to healthy food at work;</a:t>
                      </a:r>
                      <a:endParaRPr lang="en-NG" sz="1600" kern="1200" dirty="0">
                        <a:solidFill>
                          <a:schemeClr val="dk1"/>
                        </a:solidFill>
                        <a:effectLst/>
                        <a:latin typeface="+mn-lt"/>
                        <a:ea typeface="+mn-ea"/>
                        <a:cs typeface="+mn-cs"/>
                      </a:endParaRPr>
                    </a:p>
                    <a:p>
                      <a:pPr marL="478631" lvl="1" indent="-285750">
                        <a:buFont typeface="Wingdings" panose="05000000000000000000" pitchFamily="2" charset="2"/>
                        <a:buChar char="ü"/>
                      </a:pPr>
                      <a:r>
                        <a:rPr lang="en-US" sz="1600" kern="1200" dirty="0">
                          <a:solidFill>
                            <a:schemeClr val="dk1"/>
                          </a:solidFill>
                          <a:effectLst/>
                          <a:latin typeface="+mn-lt"/>
                          <a:ea typeface="+mn-ea"/>
                          <a:cs typeface="+mn-cs"/>
                        </a:rPr>
                        <a:t>Nutrition education and/or behavior change communication in the workplace;</a:t>
                      </a:r>
                      <a:endParaRPr lang="en-NG" sz="1600" kern="1200" dirty="0">
                        <a:solidFill>
                          <a:schemeClr val="dk1"/>
                        </a:solidFill>
                        <a:effectLst/>
                        <a:latin typeface="+mn-lt"/>
                        <a:ea typeface="+mn-ea"/>
                        <a:cs typeface="+mn-cs"/>
                      </a:endParaRPr>
                    </a:p>
                    <a:p>
                      <a:pPr marL="478631" lvl="1" indent="-285750">
                        <a:buFont typeface="Wingdings" panose="05000000000000000000" pitchFamily="2" charset="2"/>
                        <a:buChar char="ü"/>
                      </a:pPr>
                      <a:r>
                        <a:rPr lang="en-US" sz="1600" kern="1200" dirty="0">
                          <a:solidFill>
                            <a:schemeClr val="dk1"/>
                          </a:solidFill>
                          <a:effectLst/>
                          <a:latin typeface="+mn-lt"/>
                          <a:ea typeface="+mn-ea"/>
                          <a:cs typeface="+mn-cs"/>
                        </a:rPr>
                        <a:t>Nutrition-focused health checks in the workplace. </a:t>
                      </a:r>
                    </a:p>
                    <a:p>
                      <a:pPr marL="478631" lvl="1" indent="-285750">
                        <a:buFont typeface="Wingdings" panose="05000000000000000000" pitchFamily="2" charset="2"/>
                        <a:buChar char="ü"/>
                      </a:pPr>
                      <a:r>
                        <a:rPr lang="en-US" sz="1600" kern="1200" dirty="0">
                          <a:solidFill>
                            <a:schemeClr val="dk1"/>
                          </a:solidFill>
                          <a:effectLst/>
                          <a:latin typeface="+mn-lt"/>
                          <a:ea typeface="+mn-ea"/>
                          <a:cs typeface="+mn-cs"/>
                        </a:rPr>
                        <a:t>Support breastfeeding in the workplace</a:t>
                      </a:r>
                    </a:p>
                    <a:p>
                      <a:pPr marL="285750" lvl="0" indent="-285750">
                        <a:buFont typeface="Arial" panose="020B0604020202020204" pitchFamily="34" charset="0"/>
                        <a:buChar char="•"/>
                      </a:pPr>
                      <a:endParaRPr lang="en-NG" sz="1600" kern="1200" dirty="0">
                        <a:solidFill>
                          <a:schemeClr val="dk1"/>
                        </a:solidFill>
                        <a:effectLst/>
                        <a:latin typeface="+mn-lt"/>
                        <a:ea typeface="+mn-ea"/>
                        <a:cs typeface="+mn-cs"/>
                      </a:endParaRPr>
                    </a:p>
                    <a:p>
                      <a:pPr marL="285750" indent="-285750">
                        <a:buFont typeface="Arial" panose="020B0604020202020204" pitchFamily="34" charset="0"/>
                        <a:buChar char="•"/>
                      </a:pP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274" marR="52274" marT="0" marB="0"/>
                </a:tc>
                <a:tc>
                  <a:txBody>
                    <a:bodyPr/>
                    <a:lstStyle/>
                    <a:p>
                      <a:pPr marL="0" marR="0" lvl="0" indent="0" algn="l" defTabSz="385763"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600" kern="1200" dirty="0">
                          <a:solidFill>
                            <a:schemeClr val="dk1"/>
                          </a:solidFill>
                          <a:effectLst/>
                          <a:latin typeface="+mn-lt"/>
                          <a:ea typeface="+mn-ea"/>
                          <a:cs typeface="+mn-cs"/>
                        </a:rPr>
                        <a:t>National &amp; Intercontinental</a:t>
                      </a:r>
                      <a:endParaRPr lang="en-US" sz="1600" dirty="0">
                        <a:effectLst/>
                      </a:endParaRPr>
                    </a:p>
                  </a:txBody>
                  <a:tcPr marL="52274" marR="52274" marT="0" marB="0"/>
                </a:tc>
                <a:tc>
                  <a:txBody>
                    <a:bodyPr/>
                    <a:lstStyle/>
                    <a:p>
                      <a:pPr marL="285750" indent="-285750">
                        <a:lnSpc>
                          <a:spcPct val="107000"/>
                        </a:lnSpc>
                        <a:spcAft>
                          <a:spcPts val="800"/>
                        </a:spcAft>
                        <a:buFont typeface="Arial" panose="020B0604020202020204" pitchFamily="34" charset="0"/>
                        <a:buChar char="•"/>
                      </a:pPr>
                      <a:r>
                        <a:rPr lang="en-GB" sz="1600" dirty="0">
                          <a:effectLst/>
                          <a:latin typeface="+mn-lt"/>
                        </a:rPr>
                        <a:t>Health, Safety, Social &amp; Environmental Partners</a:t>
                      </a:r>
                      <a:endParaRPr lang="en-NG" sz="1600" dirty="0">
                        <a:effectLst/>
                        <a:latin typeface="+mn-lt"/>
                        <a:ea typeface="Calibri" panose="020F0502020204030204" pitchFamily="34" charset="0"/>
                        <a:cs typeface="Times New Roman" panose="02020603050405020304" pitchFamily="18" charset="0"/>
                      </a:endParaRPr>
                    </a:p>
                  </a:txBody>
                  <a:tcPr marL="52274" marR="52274" marT="0" marB="0"/>
                </a:tc>
                <a:extLst>
                  <a:ext uri="{0D108BD9-81ED-4DB2-BD59-A6C34878D82A}">
                    <a16:rowId xmlns:a16="http://schemas.microsoft.com/office/drawing/2014/main" val="2622719268"/>
                  </a:ext>
                </a:extLst>
              </a:tr>
            </a:tbl>
          </a:graphicData>
        </a:graphic>
      </p:graphicFrame>
    </p:spTree>
    <p:extLst>
      <p:ext uri="{BB962C8B-B14F-4D97-AF65-F5344CB8AC3E}">
        <p14:creationId xmlns:p14="http://schemas.microsoft.com/office/powerpoint/2010/main" val="2924345462"/>
      </p:ext>
    </p:extLst>
  </p:cSld>
  <p:clrMapOvr>
    <a:masterClrMapping/>
  </p:clrMapOvr>
</p:sld>
</file>

<file path=ppt/theme/theme1.xml><?xml version="1.0" encoding="utf-8"?>
<a:theme xmlns:a="http://schemas.openxmlformats.org/drawingml/2006/main" name="ADF Presentation Template">
  <a:themeElements>
    <a:clrScheme name="ADF">
      <a:dk1>
        <a:srgbClr val="000000"/>
      </a:dk1>
      <a:lt1>
        <a:srgbClr val="FFFFFF"/>
      </a:lt1>
      <a:dk2>
        <a:srgbClr val="44546A"/>
      </a:dk2>
      <a:lt2>
        <a:srgbClr val="E7E6E6"/>
      </a:lt2>
      <a:accent1>
        <a:srgbClr val="1A498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C186582-C0CF-C74E-952F-6288D39771C9}" vid="{21BBDD6B-145D-9149-AC70-A8245991EC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ADF Presentation Template</Template>
  <TotalTime>780</TotalTime>
  <Words>2245</Words>
  <Application>Microsoft Office PowerPoint</Application>
  <PresentationFormat>On-screen Show (4:3)</PresentationFormat>
  <Paragraphs>251</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Calibri</vt:lpstr>
      <vt:lpstr>Wingdings</vt:lpstr>
      <vt:lpstr>ADF Presentation Template</vt:lpstr>
      <vt:lpstr>PowerPoint Presentation</vt:lpstr>
      <vt:lpstr>Our Vision</vt:lpstr>
      <vt:lpstr>Health and Nutrition Programme &amp; Activities – 1/10 </vt:lpstr>
      <vt:lpstr>Health and Nutrition Programme &amp; Activities – 2/10</vt:lpstr>
      <vt:lpstr>Health and Nutrition Programme &amp; Activities – 3/10 </vt:lpstr>
      <vt:lpstr>Health and Nutrition Programme &amp; Activities – 4/10 </vt:lpstr>
      <vt:lpstr>Health and Nutrition Programme &amp; Activities – 5/10</vt:lpstr>
      <vt:lpstr>Health and Nutrition Programme &amp; Activities – 6/10</vt:lpstr>
      <vt:lpstr>Health and Nutrition Programme &amp; Activities – 7/10</vt:lpstr>
      <vt:lpstr>Health and Nutrition Programme &amp; Activities – 8/10</vt:lpstr>
      <vt:lpstr>Health and Nutrition Programme &amp; Activities – 9/10</vt:lpstr>
      <vt:lpstr>Health and Nutrition Programme &amp; Activities – 10/10</vt:lpstr>
      <vt:lpstr>The Task Ahead of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Zakari Momodu [HQ]</dc:creator>
  <cp:lastModifiedBy>Francis Aminu [HQ]</cp:lastModifiedBy>
  <cp:revision>51</cp:revision>
  <dcterms:created xsi:type="dcterms:W3CDTF">2018-07-15T22:37:21Z</dcterms:created>
  <dcterms:modified xsi:type="dcterms:W3CDTF">2021-09-01T12:28:52Z</dcterms:modified>
</cp:coreProperties>
</file>