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2"/>
  </p:notesMasterIdLst>
  <p:sldIdLst>
    <p:sldId id="256" r:id="rId5"/>
    <p:sldId id="267" r:id="rId6"/>
    <p:sldId id="275" r:id="rId7"/>
    <p:sldId id="279" r:id="rId8"/>
    <p:sldId id="273" r:id="rId9"/>
    <p:sldId id="27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8" clrIdx="0">
    <p:extLst>
      <p:ext uri="{19B8F6BF-5375-455C-9EA6-DF929625EA0E}">
        <p15:presenceInfo xmlns:p15="http://schemas.microsoft.com/office/powerpoint/2012/main" userId="S::oajogbasile@ngf.org.ng::23635f07-2378-489c-b5c7-c9d0e7c4dbbd" providerId="AD"/>
      </p:ext>
    </p:extLst>
  </p:cmAuthor>
  <p:cmAuthor id="2" name="Uzochukwu Amakom" initials="UA" lastIdx="1" clrIdx="1">
    <p:extLst>
      <p:ext uri="{19B8F6BF-5375-455C-9EA6-DF929625EA0E}">
        <p15:presenceInfo xmlns:p15="http://schemas.microsoft.com/office/powerpoint/2012/main" userId="3e0a9917f3ff2798" providerId="Windows Live"/>
      </p:ext>
    </p:extLst>
  </p:cmAuthor>
  <p:cmAuthor id="3" name="Solomon Affun" initials="SA" lastIdx="2" clrIdx="2">
    <p:extLst>
      <p:ext uri="{19B8F6BF-5375-455C-9EA6-DF929625EA0E}">
        <p15:presenceInfo xmlns:p15="http://schemas.microsoft.com/office/powerpoint/2012/main" userId="S::saffun@ngf.org.ng::a196e86d-4797-4e19-965a-8f8f7b45d77c" providerId="AD"/>
      </p:ext>
    </p:extLst>
  </p:cmAuthor>
  <p:cmAuthor id="4" name="Yue Man Lee" initials="YML" lastIdx="7" clrIdx="3">
    <p:extLst>
      <p:ext uri="{19B8F6BF-5375-455C-9EA6-DF929625EA0E}">
        <p15:presenceInfo xmlns:p15="http://schemas.microsoft.com/office/powerpoint/2012/main" userId="S::ylee8@worldbank.org::0d1b104e-3af3-489b-842b-e1d7dc2b4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0167" autoAdjust="0"/>
  </p:normalViewPr>
  <p:slideViewPr>
    <p:cSldViewPr snapToGrid="0">
      <p:cViewPr varScale="1">
        <p:scale>
          <a:sx n="65" d="100"/>
          <a:sy n="65" d="100"/>
        </p:scale>
        <p:origin x="1260" y="6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D3176-06DF-4DB5-8461-09031C39CE62}" type="datetimeFigureOut">
              <a:rPr lang="en-NG" smtClean="0"/>
              <a:t>26/08/2021</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D1711-B968-4411-B144-DDF060456B53}" type="slidenum">
              <a:rPr lang="en-NG" smtClean="0"/>
              <a:t>‹#›</a:t>
            </a:fld>
            <a:endParaRPr lang="en-NG"/>
          </a:p>
        </p:txBody>
      </p:sp>
    </p:spTree>
    <p:extLst>
      <p:ext uri="{BB962C8B-B14F-4D97-AF65-F5344CB8AC3E}">
        <p14:creationId xmlns:p14="http://schemas.microsoft.com/office/powerpoint/2010/main" val="89769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846D1711-B968-4411-B144-DDF060456B53}" type="slidenum">
              <a:rPr lang="en-NG" smtClean="0"/>
              <a:t>1</a:t>
            </a:fld>
            <a:endParaRPr lang="en-NG"/>
          </a:p>
        </p:txBody>
      </p:sp>
    </p:spTree>
    <p:extLst>
      <p:ext uri="{BB962C8B-B14F-4D97-AF65-F5344CB8AC3E}">
        <p14:creationId xmlns:p14="http://schemas.microsoft.com/office/powerpoint/2010/main" val="47989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6D1711-B968-4411-B144-DDF060456B53}" type="slidenum">
              <a:rPr lang="en-NG" smtClean="0"/>
              <a:t>5</a:t>
            </a:fld>
            <a:endParaRPr lang="en-NG"/>
          </a:p>
        </p:txBody>
      </p:sp>
    </p:spTree>
    <p:extLst>
      <p:ext uri="{BB962C8B-B14F-4D97-AF65-F5344CB8AC3E}">
        <p14:creationId xmlns:p14="http://schemas.microsoft.com/office/powerpoint/2010/main" val="165634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8/26/2021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033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023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8/26/2021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799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8/26/2021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673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8/26/2021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155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444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181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859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128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8/26/2021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0714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8/26/2021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428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8/26/2021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643137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oajogbasile@ngf.org.ng" TargetMode="Externa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sftas@oaugf.ng" TargetMode="External"/><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mailto:oyindak@yahoo.com" TargetMode="External"/><Relationship Id="rId4" Type="http://schemas.openxmlformats.org/officeDocument/2006/relationships/hyperlink" Target="mailto:oadedokun@sftas.org.ng" TargetMode="External"/><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Andrew.Onyeanakwe@ogpnigeria.gov.ng" TargetMode="External"/><Relationship Id="rId3" Type="http://schemas.openxmlformats.org/officeDocument/2006/relationships/hyperlink" Target="mailto:ali4m1968@gmail.com" TargetMode="External"/><Relationship Id="rId7" Type="http://schemas.openxmlformats.org/officeDocument/2006/relationships/hyperlink" Target="mailto:Akomolafe.tosin@yahoo.co.uk" TargetMode="External"/><Relationship Id="rId2" Type="http://schemas.openxmlformats.org/officeDocument/2006/relationships/hyperlink" Target="mailto:stephenokon117@yahoo.com" TargetMode="External"/><Relationship Id="rId1" Type="http://schemas.openxmlformats.org/officeDocument/2006/relationships/slideLayout" Target="../slideLayouts/slideLayout2.xml"/><Relationship Id="rId6" Type="http://schemas.openxmlformats.org/officeDocument/2006/relationships/hyperlink" Target="mailto:saffun@ngf.org.ng" TargetMode="External"/><Relationship Id="rId5" Type="http://schemas.openxmlformats.org/officeDocument/2006/relationships/hyperlink" Target="mailto:sftas@oaugf.ng" TargetMode="External"/><Relationship Id="rId4" Type="http://schemas.openxmlformats.org/officeDocument/2006/relationships/hyperlink" Target="mailto:oadedokun@sftas.org.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427EA3-1645-4B27-A5C2-55E8E24C6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85CDBF6-7B87-4A58-92CA-E887CA36A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6BFF2B2E-1CF1-403F-BB44-3F9C3E7F6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9D8B4D3C-0DE0-43B9-B032-32B536B96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8AE96DBC-75CC-4A2A-8B66-B8B595203AF7}"/>
              </a:ext>
            </a:extLst>
          </p:cNvPr>
          <p:cNvPicPr/>
          <p:nvPr/>
        </p:nvPicPr>
        <p:blipFill>
          <a:blip r:embed="rId3" cstate="print"/>
          <a:stretch>
            <a:fillRect/>
          </a:stretch>
        </p:blipFill>
        <p:spPr bwMode="auto">
          <a:xfrm>
            <a:off x="2015207" y="1633825"/>
            <a:ext cx="4815754" cy="2279989"/>
          </a:xfrm>
          <a:prstGeom prst="rect">
            <a:avLst/>
          </a:prstGeom>
          <a:noFill/>
        </p:spPr>
      </p:pic>
      <p:sp>
        <p:nvSpPr>
          <p:cNvPr id="20" name="Rectangle 19">
            <a:extLst>
              <a:ext uri="{FF2B5EF4-FFF2-40B4-BE49-F238E27FC236}">
                <a16:creationId xmlns:a16="http://schemas.microsoft.com/office/drawing/2014/main" id="{707788D3-E467-4E25-A5E9-FD41795BD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 name="Title 1">
            <a:extLst>
              <a:ext uri="{FF2B5EF4-FFF2-40B4-BE49-F238E27FC236}">
                <a16:creationId xmlns:a16="http://schemas.microsoft.com/office/drawing/2014/main" id="{37F85FE9-96E4-490E-983D-25D5ECE8D59A}"/>
              </a:ext>
            </a:extLst>
          </p:cNvPr>
          <p:cNvSpPr>
            <a:spLocks noGrp="1"/>
          </p:cNvSpPr>
          <p:nvPr>
            <p:ph type="ctrTitle"/>
          </p:nvPr>
        </p:nvSpPr>
        <p:spPr>
          <a:xfrm>
            <a:off x="8296275" y="1343131"/>
            <a:ext cx="3081576" cy="2085869"/>
          </a:xfrm>
        </p:spPr>
        <p:txBody>
          <a:bodyPr>
            <a:normAutofit/>
          </a:bodyPr>
          <a:lstStyle/>
          <a:p>
            <a:pPr>
              <a:lnSpc>
                <a:spcPct val="90000"/>
              </a:lnSpc>
            </a:pPr>
            <a:r>
              <a:rPr lang="en-US" b="1" dirty="0">
                <a:solidFill>
                  <a:srgbClr val="FFFFFF"/>
                </a:solidFill>
                <a:latin typeface="Candara" panose="020E0502030303020204" pitchFamily="34" charset="0"/>
              </a:rPr>
              <a:t>SFTAS PROGRAMME UPDATE</a:t>
            </a:r>
          </a:p>
        </p:txBody>
      </p:sp>
      <p:sp>
        <p:nvSpPr>
          <p:cNvPr id="7" name="Subtitle 7">
            <a:extLst>
              <a:ext uri="{FF2B5EF4-FFF2-40B4-BE49-F238E27FC236}">
                <a16:creationId xmlns:a16="http://schemas.microsoft.com/office/drawing/2014/main" id="{23FDF931-A765-459F-8561-440AEF3EBBC0}"/>
              </a:ext>
            </a:extLst>
          </p:cNvPr>
          <p:cNvSpPr>
            <a:spLocks noGrp="1"/>
          </p:cNvSpPr>
          <p:nvPr>
            <p:ph type="subTitle" idx="1"/>
          </p:nvPr>
        </p:nvSpPr>
        <p:spPr>
          <a:xfrm>
            <a:off x="8367563" y="3500278"/>
            <a:ext cx="2476028" cy="401605"/>
          </a:xfrm>
        </p:spPr>
        <p:txBody>
          <a:bodyPr>
            <a:normAutofit/>
          </a:bodyPr>
          <a:lstStyle/>
          <a:p>
            <a:r>
              <a:rPr lang="en-US" b="1" cap="none" dirty="0">
                <a:solidFill>
                  <a:srgbClr val="FFFFFF">
                    <a:alpha val="75000"/>
                  </a:srgbClr>
                </a:solidFill>
                <a:latin typeface="Candara" panose="020E0502030303020204" pitchFamily="34" charset="0"/>
              </a:rPr>
              <a:t>Date: 25</a:t>
            </a:r>
            <a:r>
              <a:rPr lang="en-US" b="1" cap="none" baseline="30000" dirty="0">
                <a:solidFill>
                  <a:srgbClr val="FFFFFF">
                    <a:alpha val="75000"/>
                  </a:srgbClr>
                </a:solidFill>
                <a:latin typeface="Candara" panose="020E0502030303020204" pitchFamily="34" charset="0"/>
              </a:rPr>
              <a:t>th</a:t>
            </a:r>
            <a:r>
              <a:rPr lang="en-US" b="1" cap="none" dirty="0">
                <a:solidFill>
                  <a:srgbClr val="FFFFFF">
                    <a:alpha val="75000"/>
                  </a:srgbClr>
                </a:solidFill>
                <a:latin typeface="Candara" panose="020E0502030303020204" pitchFamily="34" charset="0"/>
              </a:rPr>
              <a:t> August 2021</a:t>
            </a:r>
            <a:endParaRPr lang="en-US" b="1" dirty="0">
              <a:solidFill>
                <a:srgbClr val="FFFFFF">
                  <a:alpha val="75000"/>
                </a:srgbClr>
              </a:solidFill>
              <a:latin typeface="Candara" panose="020E0502030303020204" pitchFamily="34" charset="0"/>
            </a:endParaRPr>
          </a:p>
        </p:txBody>
      </p:sp>
      <p:sp>
        <p:nvSpPr>
          <p:cNvPr id="15" name="TextBox 14">
            <a:extLst>
              <a:ext uri="{FF2B5EF4-FFF2-40B4-BE49-F238E27FC236}">
                <a16:creationId xmlns:a16="http://schemas.microsoft.com/office/drawing/2014/main" id="{6EF9C3DF-3533-4AB8-BF9E-E39E58906FAE}"/>
              </a:ext>
            </a:extLst>
          </p:cNvPr>
          <p:cNvSpPr txBox="1"/>
          <p:nvPr/>
        </p:nvSpPr>
        <p:spPr>
          <a:xfrm>
            <a:off x="298042" y="3794848"/>
            <a:ext cx="7617041" cy="830997"/>
          </a:xfrm>
          <a:prstGeom prst="rect">
            <a:avLst/>
          </a:prstGeom>
          <a:noFill/>
        </p:spPr>
        <p:txBody>
          <a:bodyPr wrap="square">
            <a:spAutoFit/>
          </a:bodyPr>
          <a:lstStyle/>
          <a:p>
            <a:pPr algn="ctr"/>
            <a:r>
              <a:rPr lang="en-US" sz="1600" b="1" dirty="0">
                <a:solidFill>
                  <a:schemeClr val="accent3">
                    <a:lumMod val="50000"/>
                  </a:schemeClr>
                </a:solidFill>
                <a:latin typeface="Candara" panose="020E0502030303020204" pitchFamily="34" charset="0"/>
              </a:rPr>
              <a:t>NIGERIA GOVERNORS’ FORUM (NGF) </a:t>
            </a:r>
          </a:p>
          <a:p>
            <a:pPr algn="ctr"/>
            <a:r>
              <a:rPr lang="en-US" sz="1600" b="1" dirty="0">
                <a:solidFill>
                  <a:schemeClr val="accent3">
                    <a:lumMod val="50000"/>
                  </a:schemeClr>
                </a:solidFill>
                <a:latin typeface="Candara" panose="020E0502030303020204" pitchFamily="34" charset="0"/>
              </a:rPr>
              <a:t>STATES FISCAL TRANSPARENCY, ACCOUNTABILITY AND SUSTAINABILITY(SFTAS) TECHNICAL ASSISTANCE PROJECT</a:t>
            </a:r>
          </a:p>
        </p:txBody>
      </p:sp>
      <p:pic>
        <p:nvPicPr>
          <p:cNvPr id="3" name="Graphic 2" descr="Receiver">
            <a:extLst>
              <a:ext uri="{FF2B5EF4-FFF2-40B4-BE49-F238E27FC236}">
                <a16:creationId xmlns:a16="http://schemas.microsoft.com/office/drawing/2014/main" id="{A1C2F76C-3A9E-45B9-8B95-546AE186D4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9484" y="4888064"/>
            <a:ext cx="476158" cy="476158"/>
          </a:xfrm>
          <a:prstGeom prst="rect">
            <a:avLst/>
          </a:prstGeom>
        </p:spPr>
      </p:pic>
      <p:sp>
        <p:nvSpPr>
          <p:cNvPr id="17" name="TextBox 16">
            <a:extLst>
              <a:ext uri="{FF2B5EF4-FFF2-40B4-BE49-F238E27FC236}">
                <a16:creationId xmlns:a16="http://schemas.microsoft.com/office/drawing/2014/main" id="{B3F3CEDA-08CA-48BF-86A4-CE68F17D61E4}"/>
              </a:ext>
            </a:extLst>
          </p:cNvPr>
          <p:cNvSpPr txBox="1"/>
          <p:nvPr/>
        </p:nvSpPr>
        <p:spPr>
          <a:xfrm>
            <a:off x="8576017" y="4146862"/>
            <a:ext cx="2574858" cy="1384995"/>
          </a:xfrm>
          <a:prstGeom prst="rect">
            <a:avLst/>
          </a:prstGeom>
          <a:noFill/>
        </p:spPr>
        <p:txBody>
          <a:bodyPr wrap="square">
            <a:spAutoFit/>
          </a:bodyPr>
          <a:lstStyle/>
          <a:p>
            <a:r>
              <a:rPr lang="en-US" sz="1200" b="1" dirty="0">
                <a:solidFill>
                  <a:srgbClr val="FFFFFF">
                    <a:alpha val="75000"/>
                  </a:srgbClr>
                </a:solidFill>
                <a:latin typeface="Candara" panose="020E0502030303020204" pitchFamily="34" charset="0"/>
              </a:rPr>
              <a:t>Presented by:</a:t>
            </a:r>
          </a:p>
          <a:p>
            <a:r>
              <a:rPr lang="en-US" sz="1200" dirty="0">
                <a:solidFill>
                  <a:srgbClr val="FFFFFF">
                    <a:alpha val="75000"/>
                  </a:srgbClr>
                </a:solidFill>
                <a:latin typeface="Candara" panose="020E0502030303020204" pitchFamily="34" charset="0"/>
              </a:rPr>
              <a:t>Olanrewaju Ajogbasile</a:t>
            </a:r>
          </a:p>
          <a:p>
            <a:r>
              <a:rPr lang="en-US" sz="1200" dirty="0">
                <a:solidFill>
                  <a:srgbClr val="FFFFFF">
                    <a:alpha val="75000"/>
                  </a:srgbClr>
                </a:solidFill>
                <a:latin typeface="Candara" panose="020E0502030303020204" pitchFamily="34" charset="0"/>
              </a:rPr>
              <a:t>Senior Programme Manager, </a:t>
            </a:r>
          </a:p>
          <a:p>
            <a:r>
              <a:rPr lang="en-US" sz="1200" dirty="0">
                <a:solidFill>
                  <a:srgbClr val="FFFFFF">
                    <a:alpha val="75000"/>
                  </a:srgbClr>
                </a:solidFill>
                <a:latin typeface="Candara" panose="020E0502030303020204" pitchFamily="34" charset="0"/>
              </a:rPr>
              <a:t>NGF HelpDesk &amp; SFTAS TA</a:t>
            </a:r>
          </a:p>
          <a:p>
            <a:endParaRPr lang="en-US" sz="1200" dirty="0">
              <a:solidFill>
                <a:srgbClr val="FFFFFF">
                  <a:alpha val="75000"/>
                </a:srgbClr>
              </a:solidFill>
              <a:latin typeface="Candara" panose="020E0502030303020204" pitchFamily="34" charset="0"/>
            </a:endParaRPr>
          </a:p>
          <a:p>
            <a:r>
              <a:rPr lang="en-US" sz="1200" b="1" dirty="0">
                <a:solidFill>
                  <a:srgbClr val="FFFFFF">
                    <a:alpha val="75000"/>
                  </a:srgbClr>
                </a:solidFill>
                <a:latin typeface="Candara" panose="020E0502030303020204" pitchFamily="34" charset="0"/>
                <a:hlinkClick r:id="rId6"/>
              </a:rPr>
              <a:t>o</a:t>
            </a:r>
            <a:r>
              <a:rPr lang="en-US" sz="1200" b="1" cap="none" dirty="0">
                <a:solidFill>
                  <a:srgbClr val="FFFFFF">
                    <a:alpha val="75000"/>
                  </a:srgbClr>
                </a:solidFill>
                <a:latin typeface="Candara" panose="020E0502030303020204" pitchFamily="34" charset="0"/>
                <a:hlinkClick r:id="rId6"/>
              </a:rPr>
              <a:t>ajogbasile@ngf.org.ng</a:t>
            </a:r>
            <a:endParaRPr lang="en-US" sz="1200" b="1" cap="none" dirty="0">
              <a:solidFill>
                <a:srgbClr val="FFFFFF">
                  <a:alpha val="75000"/>
                </a:srgbClr>
              </a:solidFill>
              <a:latin typeface="Candara" panose="020E0502030303020204" pitchFamily="34" charset="0"/>
            </a:endParaRPr>
          </a:p>
          <a:p>
            <a:r>
              <a:rPr lang="en-US" sz="1200" b="1" cap="none" dirty="0">
                <a:solidFill>
                  <a:srgbClr val="FFFFFF">
                    <a:alpha val="75000"/>
                  </a:srgbClr>
                </a:solidFill>
                <a:latin typeface="Candara" panose="020E0502030303020204" pitchFamily="34" charset="0"/>
              </a:rPr>
              <a:t>+2349083411461</a:t>
            </a:r>
          </a:p>
        </p:txBody>
      </p:sp>
    </p:spTree>
    <p:extLst>
      <p:ext uri="{BB962C8B-B14F-4D97-AF65-F5344CB8AC3E}">
        <p14:creationId xmlns:p14="http://schemas.microsoft.com/office/powerpoint/2010/main" val="9560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1488752" y="4409372"/>
            <a:ext cx="1899681" cy="649668"/>
          </a:xfrm>
        </p:spPr>
        <p:txBody>
          <a:bodyPr anchor="ctr">
            <a:normAutofit/>
          </a:bodyPr>
          <a:lstStyle/>
          <a:p>
            <a:pPr algn="ctr"/>
            <a:r>
              <a:rPr lang="en-US" b="1" dirty="0">
                <a:solidFill>
                  <a:srgbClr val="FFFFFF"/>
                </a:solidFill>
                <a:latin typeface="Candara" panose="020E0502030303020204" pitchFamily="34" charset="0"/>
              </a:rPr>
              <a:t>Good</a:t>
            </a:r>
          </a:p>
        </p:txBody>
      </p:sp>
      <p:sp>
        <p:nvSpPr>
          <p:cNvPr id="54" name="TextBox 53">
            <a:extLst>
              <a:ext uri="{FF2B5EF4-FFF2-40B4-BE49-F238E27FC236}">
                <a16:creationId xmlns:a16="http://schemas.microsoft.com/office/drawing/2014/main" id="{CF8D3471-AA7E-4597-94CD-8962D6957BD9}"/>
              </a:ext>
            </a:extLst>
          </p:cNvPr>
          <p:cNvSpPr txBox="1"/>
          <p:nvPr/>
        </p:nvSpPr>
        <p:spPr>
          <a:xfrm>
            <a:off x="4655653" y="7697"/>
            <a:ext cx="6762946" cy="461665"/>
          </a:xfrm>
          <a:prstGeom prst="rect">
            <a:avLst/>
          </a:prstGeom>
          <a:noFill/>
        </p:spPr>
        <p:txBody>
          <a:bodyPr wrap="square">
            <a:spAutoFit/>
          </a:bodyPr>
          <a:lstStyle/>
          <a:p>
            <a:pPr algn="ctr"/>
            <a:r>
              <a:rPr lang="en-US" sz="2400" b="1" cap="all" dirty="0">
                <a:solidFill>
                  <a:schemeClr val="accent6">
                    <a:lumMod val="50000"/>
                  </a:schemeClr>
                </a:solidFill>
                <a:latin typeface="+mj-lt"/>
                <a:ea typeface="+mj-ea"/>
                <a:cs typeface="+mj-cs"/>
              </a:rPr>
              <a:t>STATES PERFORMANCE SUMMARY</a:t>
            </a:r>
          </a:p>
        </p:txBody>
      </p:sp>
      <p:sp>
        <p:nvSpPr>
          <p:cNvPr id="17" name="Title 1">
            <a:extLst>
              <a:ext uri="{FF2B5EF4-FFF2-40B4-BE49-F238E27FC236}">
                <a16:creationId xmlns:a16="http://schemas.microsoft.com/office/drawing/2014/main" id="{707CA05B-09B5-4FE0-AEA2-B93A83AC267E}"/>
              </a:ext>
            </a:extLst>
          </p:cNvPr>
          <p:cNvSpPr txBox="1">
            <a:spLocks/>
          </p:cNvSpPr>
          <p:nvPr/>
        </p:nvSpPr>
        <p:spPr>
          <a:xfrm>
            <a:off x="768501" y="1551993"/>
            <a:ext cx="3089189" cy="887819"/>
          </a:xfrm>
          <a:prstGeom prst="rect">
            <a:avLst/>
          </a:prstGeom>
        </p:spPr>
        <p:txBody>
          <a:bodyPr vert="horz" lIns="91440" tIns="45720" rIns="91440" bIns="45720" rtlCol="0" anchor="ctr">
            <a:normAutofit fontScale="77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spcAft>
                <a:spcPts val="800"/>
              </a:spcAft>
            </a:pPr>
            <a:r>
              <a:rPr lang="en-US" sz="2800" b="1" kern="1200" dirty="0">
                <a:solidFill>
                  <a:schemeClr val="bg1"/>
                </a:solidFill>
                <a:effectLst/>
                <a:latin typeface="Candara" panose="020E0502030303020204" pitchFamily="34" charset="0"/>
                <a:ea typeface="Calibri" panose="020F0502020204030204" pitchFamily="34" charset="0"/>
                <a:cs typeface="Arial" panose="020B0604020202020204" pitchFamily="34" charset="0"/>
              </a:rPr>
              <a:t>States PERFORMANCE PRIOR ASSESSMENT</a:t>
            </a:r>
            <a:endParaRPr lang="en-US" sz="2800"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19A8DB9-C7C7-4B2B-A736-F9D98180E82B}"/>
              </a:ext>
            </a:extLst>
          </p:cNvPr>
          <p:cNvSpPr txBox="1"/>
          <p:nvPr/>
        </p:nvSpPr>
        <p:spPr>
          <a:xfrm>
            <a:off x="446534" y="2784101"/>
            <a:ext cx="3710769" cy="1072281"/>
          </a:xfrm>
          <a:prstGeom prst="rect">
            <a:avLst/>
          </a:prstGeom>
          <a:noFill/>
        </p:spPr>
        <p:txBody>
          <a:bodyPr wrap="square">
            <a:spAutoFit/>
          </a:bodyPr>
          <a:lstStyle/>
          <a:p>
            <a:pPr marL="171450" indent="-171450" algn="ctr">
              <a:lnSpc>
                <a:spcPct val="106000"/>
              </a:lnSpc>
              <a:spcAft>
                <a:spcPts val="800"/>
              </a:spcAft>
              <a:buFont typeface="Wingdings" panose="05000000000000000000" pitchFamily="2" charset="2"/>
              <a:buChar char="v"/>
            </a:pPr>
            <a:r>
              <a:rPr lang="en-US" sz="1200" b="1" dirty="0">
                <a:solidFill>
                  <a:schemeClr val="bg1"/>
                </a:solidFill>
                <a:latin typeface="Candara" panose="020E0502030303020204" pitchFamily="34" charset="0"/>
                <a:ea typeface="Calibri" panose="020F0502020204030204" pitchFamily="34" charset="0"/>
                <a:cs typeface="Arial" panose="020B0604020202020204" pitchFamily="34" charset="0"/>
              </a:rPr>
              <a:t>36 States published AFS FY 20 by 31</a:t>
            </a:r>
            <a:r>
              <a:rPr lang="en-US" sz="1200" b="1" baseline="30000" dirty="0">
                <a:solidFill>
                  <a:schemeClr val="bg1"/>
                </a:solidFill>
                <a:latin typeface="Candara" panose="020E0502030303020204" pitchFamily="34" charset="0"/>
                <a:ea typeface="Calibri" panose="020F0502020204030204" pitchFamily="34" charset="0"/>
                <a:cs typeface="Arial" panose="020B0604020202020204" pitchFamily="34" charset="0"/>
              </a:rPr>
              <a:t>st</a:t>
            </a:r>
            <a:r>
              <a:rPr lang="en-US" sz="1200" b="1" dirty="0">
                <a:solidFill>
                  <a:schemeClr val="bg1"/>
                </a:solidFill>
                <a:latin typeface="Candara" panose="020E0502030303020204" pitchFamily="34" charset="0"/>
                <a:ea typeface="Calibri" panose="020F0502020204030204" pitchFamily="34" charset="0"/>
                <a:cs typeface="Arial" panose="020B0604020202020204" pitchFamily="34" charset="0"/>
              </a:rPr>
              <a:t> July 2021</a:t>
            </a:r>
          </a:p>
          <a:p>
            <a:pPr marL="171450" indent="-171450" algn="ctr">
              <a:lnSpc>
                <a:spcPct val="106000"/>
              </a:lnSpc>
              <a:spcAft>
                <a:spcPts val="800"/>
              </a:spcAft>
              <a:buFont typeface="Wingdings" panose="05000000000000000000" pitchFamily="2" charset="2"/>
              <a:buChar char="v"/>
            </a:pPr>
            <a:r>
              <a:rPr lang="en-US" sz="1200" b="1" dirty="0">
                <a:solidFill>
                  <a:schemeClr val="bg1"/>
                </a:solidFill>
                <a:effectLst/>
                <a:latin typeface="Candara" panose="020E0502030303020204" pitchFamily="34" charset="0"/>
                <a:ea typeface="Calibri" panose="020F0502020204030204" pitchFamily="34" charset="0"/>
                <a:cs typeface="Arial" panose="020B0604020202020204" pitchFamily="34" charset="0"/>
              </a:rPr>
              <a:t>36 States published BPR by 28</a:t>
            </a:r>
            <a:r>
              <a:rPr lang="en-US" sz="1200" b="1" baseline="30000" dirty="0">
                <a:solidFill>
                  <a:schemeClr val="bg1"/>
                </a:solidFill>
                <a:effectLst/>
                <a:latin typeface="Candara" panose="020E0502030303020204" pitchFamily="34" charset="0"/>
                <a:ea typeface="Calibri" panose="020F0502020204030204" pitchFamily="34" charset="0"/>
                <a:cs typeface="Arial" panose="020B0604020202020204" pitchFamily="34" charset="0"/>
              </a:rPr>
              <a:t>th</a:t>
            </a:r>
            <a:r>
              <a:rPr lang="en-US" sz="1200" b="1" dirty="0">
                <a:solidFill>
                  <a:schemeClr val="bg1"/>
                </a:solidFill>
                <a:effectLst/>
                <a:latin typeface="Candara" panose="020E0502030303020204" pitchFamily="34" charset="0"/>
                <a:ea typeface="Calibri" panose="020F0502020204030204" pitchFamily="34" charset="0"/>
                <a:cs typeface="Arial" panose="020B0604020202020204" pitchFamily="34" charset="0"/>
              </a:rPr>
              <a:t> July 2021</a:t>
            </a:r>
          </a:p>
          <a:p>
            <a:pPr marL="171450" indent="-171450" algn="ctr">
              <a:lnSpc>
                <a:spcPct val="106000"/>
              </a:lnSpc>
              <a:spcAft>
                <a:spcPts val="800"/>
              </a:spcAft>
              <a:buFont typeface="Wingdings" panose="05000000000000000000" pitchFamily="2" charset="2"/>
              <a:buChar char="v"/>
            </a:pPr>
            <a:r>
              <a:rPr lang="en-US" sz="1200" b="1" dirty="0">
                <a:solidFill>
                  <a:schemeClr val="bg1"/>
                </a:solidFill>
                <a:latin typeface="Candara" panose="020E0502030303020204" pitchFamily="34" charset="0"/>
                <a:ea typeface="Calibri" panose="020F0502020204030204" pitchFamily="34" charset="0"/>
                <a:cs typeface="Arial" panose="020B0604020202020204" pitchFamily="34" charset="0"/>
              </a:rPr>
              <a:t>32 States enacted improved audit laws by 31</a:t>
            </a:r>
            <a:r>
              <a:rPr lang="en-US" sz="1200" b="1" baseline="30000" dirty="0">
                <a:solidFill>
                  <a:schemeClr val="bg1"/>
                </a:solidFill>
                <a:latin typeface="Candara" panose="020E0502030303020204" pitchFamily="34" charset="0"/>
                <a:ea typeface="Calibri" panose="020F0502020204030204" pitchFamily="34" charset="0"/>
                <a:cs typeface="Arial" panose="020B0604020202020204" pitchFamily="34" charset="0"/>
              </a:rPr>
              <a:t>st</a:t>
            </a:r>
            <a:r>
              <a:rPr lang="en-US" sz="1200" b="1" dirty="0">
                <a:solidFill>
                  <a:schemeClr val="bg1"/>
                </a:solidFill>
                <a:latin typeface="Candara" panose="020E0502030303020204" pitchFamily="34" charset="0"/>
                <a:ea typeface="Calibri" panose="020F0502020204030204" pitchFamily="34" charset="0"/>
                <a:cs typeface="Arial" panose="020B0604020202020204" pitchFamily="34" charset="0"/>
              </a:rPr>
              <a:t> July 2021</a:t>
            </a:r>
            <a:endParaRPr lang="en-US" sz="1200" b="1" dirty="0">
              <a:solidFill>
                <a:schemeClr val="bg1"/>
              </a:solidFill>
              <a:effectLst/>
              <a:latin typeface="Candara" panose="020E0502030303020204" pitchFamily="34" charset="0"/>
              <a:ea typeface="Calibri" panose="020F050202020403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1D41C30C-7C5E-435E-B572-932B092EE9A0}"/>
              </a:ext>
            </a:extLst>
          </p:cNvPr>
          <p:cNvCxnSpPr>
            <a:cxnSpLocks/>
          </p:cNvCxnSpPr>
          <p:nvPr/>
        </p:nvCxnSpPr>
        <p:spPr>
          <a:xfrm flipV="1">
            <a:off x="743874" y="2611514"/>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7B610CC-2E95-4194-8479-7619590AD079}"/>
              </a:ext>
            </a:extLst>
          </p:cNvPr>
          <p:cNvCxnSpPr>
            <a:cxnSpLocks/>
          </p:cNvCxnSpPr>
          <p:nvPr/>
        </p:nvCxnSpPr>
        <p:spPr>
          <a:xfrm flipV="1">
            <a:off x="743874" y="4063169"/>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A0D4E1D1-9CC1-44C1-BE67-4E98B832C0E9}"/>
              </a:ext>
            </a:extLst>
          </p:cNvPr>
          <p:cNvGraphicFramePr>
            <a:graphicFrameLocks noGrp="1"/>
          </p:cNvGraphicFramePr>
          <p:nvPr>
            <p:extLst>
              <p:ext uri="{D42A27DB-BD31-4B8C-83A1-F6EECF244321}">
                <p14:modId xmlns:p14="http://schemas.microsoft.com/office/powerpoint/2010/main" val="1541254371"/>
              </p:ext>
            </p:extLst>
          </p:nvPr>
        </p:nvGraphicFramePr>
        <p:xfrm>
          <a:off x="4274659" y="548640"/>
          <a:ext cx="7811325" cy="6123233"/>
        </p:xfrm>
        <a:graphic>
          <a:graphicData uri="http://schemas.openxmlformats.org/drawingml/2006/table">
            <a:tbl>
              <a:tblPr/>
              <a:tblGrid>
                <a:gridCol w="514163">
                  <a:extLst>
                    <a:ext uri="{9D8B030D-6E8A-4147-A177-3AD203B41FA5}">
                      <a16:colId xmlns:a16="http://schemas.microsoft.com/office/drawing/2014/main" val="3638666895"/>
                    </a:ext>
                  </a:extLst>
                </a:gridCol>
                <a:gridCol w="1292654">
                  <a:extLst>
                    <a:ext uri="{9D8B030D-6E8A-4147-A177-3AD203B41FA5}">
                      <a16:colId xmlns:a16="http://schemas.microsoft.com/office/drawing/2014/main" val="1121201245"/>
                    </a:ext>
                  </a:extLst>
                </a:gridCol>
                <a:gridCol w="2242484">
                  <a:extLst>
                    <a:ext uri="{9D8B030D-6E8A-4147-A177-3AD203B41FA5}">
                      <a16:colId xmlns:a16="http://schemas.microsoft.com/office/drawing/2014/main" val="4216240505"/>
                    </a:ext>
                  </a:extLst>
                </a:gridCol>
                <a:gridCol w="1525718">
                  <a:extLst>
                    <a:ext uri="{9D8B030D-6E8A-4147-A177-3AD203B41FA5}">
                      <a16:colId xmlns:a16="http://schemas.microsoft.com/office/drawing/2014/main" val="3036017821"/>
                    </a:ext>
                  </a:extLst>
                </a:gridCol>
                <a:gridCol w="2236306">
                  <a:extLst>
                    <a:ext uri="{9D8B030D-6E8A-4147-A177-3AD203B41FA5}">
                      <a16:colId xmlns:a16="http://schemas.microsoft.com/office/drawing/2014/main" val="3645467447"/>
                    </a:ext>
                  </a:extLst>
                </a:gridCol>
              </a:tblGrid>
              <a:tr h="159893">
                <a:tc>
                  <a:txBody>
                    <a:bodyPr/>
                    <a:lstStyle/>
                    <a:p>
                      <a:pPr algn="l" fontAlgn="t"/>
                      <a:r>
                        <a:rPr lang="en-GB" sz="1000" b="1" i="0" u="none" strike="noStrike">
                          <a:solidFill>
                            <a:srgbClr val="FFFFFF"/>
                          </a:solidFill>
                          <a:effectLst/>
                          <a:latin typeface="Candara" panose="020E0502030303020204" pitchFamily="34" charset="0"/>
                        </a:rPr>
                        <a:t>S/N</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a:txBody>
                    <a:bodyPr/>
                    <a:lstStyle/>
                    <a:p>
                      <a:pPr algn="l" fontAlgn="t"/>
                      <a:r>
                        <a:rPr lang="en-GB" sz="1000" b="1" i="0" u="none" strike="noStrike">
                          <a:solidFill>
                            <a:srgbClr val="FFFFFF"/>
                          </a:solidFill>
                          <a:effectLst/>
                          <a:latin typeface="Candara" panose="020E0502030303020204" pitchFamily="34" charset="0"/>
                        </a:rPr>
                        <a:t>STATE</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a:txBody>
                    <a:bodyPr/>
                    <a:lstStyle/>
                    <a:p>
                      <a:pPr algn="ctr" fontAlgn="t"/>
                      <a:r>
                        <a:rPr lang="en-GB" sz="1000" b="1" i="0" u="none" strike="noStrike" dirty="0">
                          <a:solidFill>
                            <a:srgbClr val="FFFFFF"/>
                          </a:solidFill>
                          <a:effectLst/>
                          <a:latin typeface="Candara" panose="020E0502030303020204" pitchFamily="34" charset="0"/>
                        </a:rPr>
                        <a:t>Eligibility Criteria 2021 APA (Part 1):</a:t>
                      </a:r>
                    </a:p>
                    <a:p>
                      <a:pPr algn="ctr" fontAlgn="t"/>
                      <a:r>
                        <a:rPr lang="en-GB" sz="1000" b="1" i="0" u="none" strike="noStrike" dirty="0">
                          <a:solidFill>
                            <a:srgbClr val="FFFFFF"/>
                          </a:solidFill>
                          <a:effectLst/>
                          <a:latin typeface="Candara" panose="020E0502030303020204" pitchFamily="34" charset="0"/>
                        </a:rPr>
                        <a:t>Publication of Audited Financial Statement for FY2020</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a:txBody>
                    <a:bodyPr/>
                    <a:lstStyle/>
                    <a:p>
                      <a:pPr algn="ctr" fontAlgn="t"/>
                      <a:r>
                        <a:rPr lang="en-GB" sz="1000" b="1" i="0" u="none" strike="noStrike" dirty="0">
                          <a:solidFill>
                            <a:srgbClr val="FFFFFF"/>
                          </a:solidFill>
                          <a:effectLst/>
                          <a:latin typeface="Candara" panose="020E0502030303020204" pitchFamily="34" charset="0"/>
                        </a:rPr>
                        <a:t>DLI 10.3a: Audit Law Enactment</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a:txBody>
                    <a:bodyPr/>
                    <a:lstStyle/>
                    <a:p>
                      <a:pPr algn="ctr" fontAlgn="t"/>
                      <a:r>
                        <a:rPr lang="en-GB" sz="1000" b="1" i="0" u="none" strike="noStrike" dirty="0">
                          <a:solidFill>
                            <a:srgbClr val="FFFFFF"/>
                          </a:solidFill>
                          <a:effectLst/>
                          <a:latin typeface="Candara" panose="020E0502030303020204" pitchFamily="34" charset="0"/>
                        </a:rPr>
                        <a:t>DLI 1.1: Publication of 2021 Q2 Budget Performance Report</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extLst>
                  <a:ext uri="{0D108BD9-81ED-4DB2-BD59-A6C34878D82A}">
                    <a16:rowId xmlns:a16="http://schemas.microsoft.com/office/drawing/2014/main" val="1556034207"/>
                  </a:ext>
                </a:extLst>
              </a:tr>
              <a:tr h="140368">
                <a:tc>
                  <a:txBody>
                    <a:bodyPr/>
                    <a:lstStyle/>
                    <a:p>
                      <a:pPr algn="ctr" fontAlgn="t"/>
                      <a:r>
                        <a:rPr lang="en-GB" sz="1000" b="0" i="0" u="none" strike="noStrike">
                          <a:solidFill>
                            <a:srgbClr val="000000"/>
                          </a:solidFill>
                          <a:effectLst/>
                          <a:latin typeface="Candara" panose="020E0502030303020204" pitchFamily="34" charset="0"/>
                        </a:rPr>
                        <a:t>1</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err="1">
                          <a:solidFill>
                            <a:srgbClr val="000000"/>
                          </a:solidFill>
                          <a:effectLst/>
                          <a:latin typeface="Candara" panose="020E0502030303020204" pitchFamily="34" charset="0"/>
                        </a:rPr>
                        <a:t>Abia</a:t>
                      </a:r>
                      <a:endParaRPr lang="en-GB" sz="1000" b="1"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604771739"/>
                  </a:ext>
                </a:extLst>
              </a:tr>
              <a:tr h="140368">
                <a:tc>
                  <a:txBody>
                    <a:bodyPr/>
                    <a:lstStyle/>
                    <a:p>
                      <a:pPr algn="ctr" fontAlgn="t"/>
                      <a:r>
                        <a:rPr lang="en-GB" sz="1000" b="0" i="0" u="none" strike="noStrike">
                          <a:solidFill>
                            <a:srgbClr val="000000"/>
                          </a:solidFill>
                          <a:effectLst/>
                          <a:latin typeface="Candara" panose="020E0502030303020204" pitchFamily="34" charset="0"/>
                        </a:rPr>
                        <a:t>2</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Adamawa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637909865"/>
                  </a:ext>
                </a:extLst>
              </a:tr>
              <a:tr h="140368">
                <a:tc>
                  <a:txBody>
                    <a:bodyPr/>
                    <a:lstStyle/>
                    <a:p>
                      <a:pPr algn="ctr" fontAlgn="t"/>
                      <a:r>
                        <a:rPr lang="en-GB" sz="1000" b="0" i="0" u="none" strike="noStrike">
                          <a:solidFill>
                            <a:srgbClr val="000000"/>
                          </a:solidFill>
                          <a:effectLst/>
                          <a:latin typeface="Candara" panose="020E0502030303020204" pitchFamily="34" charset="0"/>
                        </a:rPr>
                        <a:t>3</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Akwa Ibom</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369987829"/>
                  </a:ext>
                </a:extLst>
              </a:tr>
              <a:tr h="140368">
                <a:tc>
                  <a:txBody>
                    <a:bodyPr/>
                    <a:lstStyle/>
                    <a:p>
                      <a:pPr algn="ctr" fontAlgn="t"/>
                      <a:r>
                        <a:rPr lang="en-GB" sz="1000" b="0" i="0" u="none" strike="noStrike">
                          <a:solidFill>
                            <a:srgbClr val="000000"/>
                          </a:solidFill>
                          <a:effectLst/>
                          <a:latin typeface="Candara" panose="020E0502030303020204" pitchFamily="34" charset="0"/>
                        </a:rPr>
                        <a:t>4</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Anambra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600948642"/>
                  </a:ext>
                </a:extLst>
              </a:tr>
              <a:tr h="140368">
                <a:tc>
                  <a:txBody>
                    <a:bodyPr/>
                    <a:lstStyle/>
                    <a:p>
                      <a:pPr algn="ctr" fontAlgn="t"/>
                      <a:r>
                        <a:rPr lang="en-GB" sz="1000" b="0" i="0" u="none" strike="noStrike">
                          <a:solidFill>
                            <a:srgbClr val="000000"/>
                          </a:solidFill>
                          <a:effectLst/>
                          <a:latin typeface="Candara" panose="020E0502030303020204" pitchFamily="34" charset="0"/>
                        </a:rPr>
                        <a:t>5</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Bauchi</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097759478"/>
                  </a:ext>
                </a:extLst>
              </a:tr>
              <a:tr h="140368">
                <a:tc>
                  <a:txBody>
                    <a:bodyPr/>
                    <a:lstStyle/>
                    <a:p>
                      <a:pPr algn="ctr" fontAlgn="t"/>
                      <a:r>
                        <a:rPr lang="en-GB" sz="1000" b="0" i="0" u="none" strike="noStrike">
                          <a:solidFill>
                            <a:srgbClr val="000000"/>
                          </a:solidFill>
                          <a:effectLst/>
                          <a:latin typeface="Candara" panose="020E0502030303020204" pitchFamily="34" charset="0"/>
                        </a:rPr>
                        <a:t>6</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Bayelsa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736346582"/>
                  </a:ext>
                </a:extLst>
              </a:tr>
              <a:tr h="140368">
                <a:tc>
                  <a:txBody>
                    <a:bodyPr/>
                    <a:lstStyle/>
                    <a:p>
                      <a:pPr algn="ctr" fontAlgn="t"/>
                      <a:r>
                        <a:rPr lang="en-GB" sz="1000" b="0" i="0" u="none" strike="noStrike">
                          <a:solidFill>
                            <a:srgbClr val="000000"/>
                          </a:solidFill>
                          <a:effectLst/>
                          <a:latin typeface="Candara" panose="020E0502030303020204" pitchFamily="34" charset="0"/>
                        </a:rPr>
                        <a:t>7</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Benue</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4279164704"/>
                  </a:ext>
                </a:extLst>
              </a:tr>
              <a:tr h="140368">
                <a:tc>
                  <a:txBody>
                    <a:bodyPr/>
                    <a:lstStyle/>
                    <a:p>
                      <a:pPr algn="ctr" fontAlgn="t"/>
                      <a:r>
                        <a:rPr lang="en-GB" sz="1000" b="0" i="0" u="none" strike="noStrike">
                          <a:solidFill>
                            <a:srgbClr val="000000"/>
                          </a:solidFill>
                          <a:effectLst/>
                          <a:latin typeface="Candara" panose="020E0502030303020204" pitchFamily="34" charset="0"/>
                        </a:rPr>
                        <a:t>8</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Borno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768447320"/>
                  </a:ext>
                </a:extLst>
              </a:tr>
              <a:tr h="140368">
                <a:tc>
                  <a:txBody>
                    <a:bodyPr/>
                    <a:lstStyle/>
                    <a:p>
                      <a:pPr algn="ctr" fontAlgn="t"/>
                      <a:r>
                        <a:rPr lang="en-GB" sz="1000" b="0" i="0" u="none" strike="noStrike">
                          <a:solidFill>
                            <a:srgbClr val="000000"/>
                          </a:solidFill>
                          <a:effectLst/>
                          <a:latin typeface="Candara" panose="020E0502030303020204" pitchFamily="34" charset="0"/>
                        </a:rPr>
                        <a:t>9</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Cross River</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547209409"/>
                  </a:ext>
                </a:extLst>
              </a:tr>
              <a:tr h="191525">
                <a:tc>
                  <a:txBody>
                    <a:bodyPr/>
                    <a:lstStyle/>
                    <a:p>
                      <a:pPr algn="ctr" fontAlgn="t"/>
                      <a:r>
                        <a:rPr lang="en-GB" sz="1000" b="0" i="0" u="none" strike="noStrike">
                          <a:solidFill>
                            <a:srgbClr val="000000"/>
                          </a:solidFill>
                          <a:effectLst/>
                          <a:latin typeface="Candara" panose="020E0502030303020204" pitchFamily="34" charset="0"/>
                        </a:rPr>
                        <a:t>10</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Delta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238787346"/>
                  </a:ext>
                </a:extLst>
              </a:tr>
              <a:tr h="140368">
                <a:tc>
                  <a:txBody>
                    <a:bodyPr/>
                    <a:lstStyle/>
                    <a:p>
                      <a:pPr algn="ctr" fontAlgn="t"/>
                      <a:r>
                        <a:rPr lang="en-GB" sz="1000" b="0" i="0" u="none" strike="noStrike">
                          <a:solidFill>
                            <a:srgbClr val="000000"/>
                          </a:solidFill>
                          <a:effectLst/>
                          <a:latin typeface="Candara" panose="020E0502030303020204" pitchFamily="34" charset="0"/>
                        </a:rPr>
                        <a:t>11</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Ebonyi</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967814921"/>
                  </a:ext>
                </a:extLst>
              </a:tr>
              <a:tr h="140368">
                <a:tc>
                  <a:txBody>
                    <a:bodyPr/>
                    <a:lstStyle/>
                    <a:p>
                      <a:pPr algn="ctr" fontAlgn="t"/>
                      <a:r>
                        <a:rPr lang="en-GB" sz="1000" b="0" i="0" u="none" strike="noStrike">
                          <a:solidFill>
                            <a:srgbClr val="000000"/>
                          </a:solidFill>
                          <a:effectLst/>
                          <a:latin typeface="Candara" panose="020E0502030303020204" pitchFamily="34" charset="0"/>
                        </a:rPr>
                        <a:t>12</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Edo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40058462"/>
                  </a:ext>
                </a:extLst>
              </a:tr>
              <a:tr h="140368">
                <a:tc>
                  <a:txBody>
                    <a:bodyPr/>
                    <a:lstStyle/>
                    <a:p>
                      <a:pPr algn="ctr" fontAlgn="t"/>
                      <a:r>
                        <a:rPr lang="en-GB" sz="1000" b="0" i="0" u="none" strike="noStrike">
                          <a:solidFill>
                            <a:srgbClr val="000000"/>
                          </a:solidFill>
                          <a:effectLst/>
                          <a:latin typeface="Candara" panose="020E0502030303020204" pitchFamily="34" charset="0"/>
                        </a:rPr>
                        <a:t>13</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Ekiti</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275715311"/>
                  </a:ext>
                </a:extLst>
              </a:tr>
              <a:tr h="140368">
                <a:tc>
                  <a:txBody>
                    <a:bodyPr/>
                    <a:lstStyle/>
                    <a:p>
                      <a:pPr algn="ctr" fontAlgn="t"/>
                      <a:r>
                        <a:rPr lang="en-GB" sz="1000" b="0" i="0" u="none" strike="noStrike">
                          <a:solidFill>
                            <a:srgbClr val="000000"/>
                          </a:solidFill>
                          <a:effectLst/>
                          <a:latin typeface="Candara" panose="020E0502030303020204" pitchFamily="34" charset="0"/>
                        </a:rPr>
                        <a:t>14</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Enugu</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771010910"/>
                  </a:ext>
                </a:extLst>
              </a:tr>
              <a:tr h="140368">
                <a:tc>
                  <a:txBody>
                    <a:bodyPr/>
                    <a:lstStyle/>
                    <a:p>
                      <a:pPr algn="ctr" fontAlgn="t"/>
                      <a:r>
                        <a:rPr lang="en-GB" sz="1000" b="0" i="0" u="none" strike="noStrike">
                          <a:solidFill>
                            <a:srgbClr val="000000"/>
                          </a:solidFill>
                          <a:effectLst/>
                          <a:latin typeface="Candara" panose="020E0502030303020204" pitchFamily="34" charset="0"/>
                        </a:rPr>
                        <a:t>15</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Gombe</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4111678492"/>
                  </a:ext>
                </a:extLst>
              </a:tr>
              <a:tr h="140368">
                <a:tc>
                  <a:txBody>
                    <a:bodyPr/>
                    <a:lstStyle/>
                    <a:p>
                      <a:pPr algn="ctr" fontAlgn="t"/>
                      <a:r>
                        <a:rPr lang="en-GB" sz="1000" b="0" i="0" u="none" strike="noStrike">
                          <a:solidFill>
                            <a:srgbClr val="000000"/>
                          </a:solidFill>
                          <a:effectLst/>
                          <a:latin typeface="Candara" panose="020E0502030303020204" pitchFamily="34" charset="0"/>
                        </a:rPr>
                        <a:t>16</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Imo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881236295"/>
                  </a:ext>
                </a:extLst>
              </a:tr>
              <a:tr h="140368">
                <a:tc>
                  <a:txBody>
                    <a:bodyPr/>
                    <a:lstStyle/>
                    <a:p>
                      <a:pPr algn="ctr" fontAlgn="t"/>
                      <a:r>
                        <a:rPr lang="en-GB" sz="1000" b="0" i="0" u="none" strike="noStrike">
                          <a:solidFill>
                            <a:srgbClr val="000000"/>
                          </a:solidFill>
                          <a:effectLst/>
                          <a:latin typeface="Candara" panose="020E0502030303020204" pitchFamily="34" charset="0"/>
                        </a:rPr>
                        <a:t>17</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Jigawa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347493661"/>
                  </a:ext>
                </a:extLst>
              </a:tr>
              <a:tr h="140368">
                <a:tc>
                  <a:txBody>
                    <a:bodyPr/>
                    <a:lstStyle/>
                    <a:p>
                      <a:pPr algn="ctr" fontAlgn="t"/>
                      <a:r>
                        <a:rPr lang="en-GB" sz="1000" b="0" i="0" u="none" strike="noStrike">
                          <a:solidFill>
                            <a:srgbClr val="000000"/>
                          </a:solidFill>
                          <a:effectLst/>
                          <a:latin typeface="Candara" panose="020E0502030303020204" pitchFamily="34" charset="0"/>
                        </a:rPr>
                        <a:t>18</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Kaduna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969777311"/>
                  </a:ext>
                </a:extLst>
              </a:tr>
              <a:tr h="140368">
                <a:tc>
                  <a:txBody>
                    <a:bodyPr/>
                    <a:lstStyle/>
                    <a:p>
                      <a:pPr algn="ctr" fontAlgn="t"/>
                      <a:r>
                        <a:rPr lang="en-GB" sz="1000" b="0" i="0" u="none" strike="noStrike">
                          <a:solidFill>
                            <a:srgbClr val="000000"/>
                          </a:solidFill>
                          <a:effectLst/>
                          <a:latin typeface="Candara" panose="020E0502030303020204" pitchFamily="34" charset="0"/>
                        </a:rPr>
                        <a:t>19</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Kano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889181628"/>
                  </a:ext>
                </a:extLst>
              </a:tr>
              <a:tr h="140368">
                <a:tc>
                  <a:txBody>
                    <a:bodyPr/>
                    <a:lstStyle/>
                    <a:p>
                      <a:pPr algn="ctr" fontAlgn="t"/>
                      <a:r>
                        <a:rPr lang="en-GB" sz="1000" b="0" i="0" u="none" strike="noStrike">
                          <a:solidFill>
                            <a:srgbClr val="000000"/>
                          </a:solidFill>
                          <a:effectLst/>
                          <a:latin typeface="Candara" panose="020E0502030303020204" pitchFamily="34" charset="0"/>
                        </a:rPr>
                        <a:t>20</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Katsina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4257306651"/>
                  </a:ext>
                </a:extLst>
              </a:tr>
              <a:tr h="140368">
                <a:tc>
                  <a:txBody>
                    <a:bodyPr/>
                    <a:lstStyle/>
                    <a:p>
                      <a:pPr algn="ctr" fontAlgn="t"/>
                      <a:r>
                        <a:rPr lang="en-GB" sz="1000" b="0" i="0" u="none" strike="noStrike">
                          <a:solidFill>
                            <a:srgbClr val="000000"/>
                          </a:solidFill>
                          <a:effectLst/>
                          <a:latin typeface="Candara" panose="020E0502030303020204" pitchFamily="34" charset="0"/>
                        </a:rPr>
                        <a:t>21</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Kebbi</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229765433"/>
                  </a:ext>
                </a:extLst>
              </a:tr>
              <a:tr h="140368">
                <a:tc>
                  <a:txBody>
                    <a:bodyPr/>
                    <a:lstStyle/>
                    <a:p>
                      <a:pPr algn="ctr" fontAlgn="t"/>
                      <a:r>
                        <a:rPr lang="en-GB" sz="1000" b="0" i="0" u="none" strike="noStrike">
                          <a:solidFill>
                            <a:srgbClr val="000000"/>
                          </a:solidFill>
                          <a:effectLst/>
                          <a:latin typeface="Candara" panose="020E0502030303020204" pitchFamily="34" charset="0"/>
                        </a:rPr>
                        <a:t>22</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Kogi</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4255052528"/>
                  </a:ext>
                </a:extLst>
              </a:tr>
              <a:tr h="140368">
                <a:tc>
                  <a:txBody>
                    <a:bodyPr/>
                    <a:lstStyle/>
                    <a:p>
                      <a:pPr algn="ctr" fontAlgn="t"/>
                      <a:r>
                        <a:rPr lang="en-GB" sz="1000" b="0" i="0" u="none" strike="noStrike">
                          <a:solidFill>
                            <a:srgbClr val="000000"/>
                          </a:solidFill>
                          <a:effectLst/>
                          <a:latin typeface="Candara" panose="020E0502030303020204" pitchFamily="34" charset="0"/>
                        </a:rPr>
                        <a:t>23</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Kwara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302357707"/>
                  </a:ext>
                </a:extLst>
              </a:tr>
              <a:tr h="140368">
                <a:tc>
                  <a:txBody>
                    <a:bodyPr/>
                    <a:lstStyle/>
                    <a:p>
                      <a:pPr algn="ctr" fontAlgn="t"/>
                      <a:r>
                        <a:rPr lang="en-GB" sz="1000" b="0" i="0" u="none" strike="noStrike">
                          <a:solidFill>
                            <a:srgbClr val="000000"/>
                          </a:solidFill>
                          <a:effectLst/>
                          <a:latin typeface="Candara" panose="020E0502030303020204" pitchFamily="34" charset="0"/>
                        </a:rPr>
                        <a:t>24</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Lagos</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250489591"/>
                  </a:ext>
                </a:extLst>
              </a:tr>
              <a:tr h="140368">
                <a:tc>
                  <a:txBody>
                    <a:bodyPr/>
                    <a:lstStyle/>
                    <a:p>
                      <a:pPr algn="ctr" fontAlgn="t"/>
                      <a:r>
                        <a:rPr lang="en-GB" sz="1000" b="0" i="0" u="none" strike="noStrike">
                          <a:solidFill>
                            <a:srgbClr val="000000"/>
                          </a:solidFill>
                          <a:effectLst/>
                          <a:latin typeface="Candara" panose="020E0502030303020204" pitchFamily="34" charset="0"/>
                        </a:rPr>
                        <a:t>25</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Nasarawa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977837718"/>
                  </a:ext>
                </a:extLst>
              </a:tr>
              <a:tr h="140368">
                <a:tc>
                  <a:txBody>
                    <a:bodyPr/>
                    <a:lstStyle/>
                    <a:p>
                      <a:pPr algn="ctr" fontAlgn="t"/>
                      <a:r>
                        <a:rPr lang="en-GB" sz="1000" b="0" i="0" u="none" strike="noStrike">
                          <a:solidFill>
                            <a:srgbClr val="000000"/>
                          </a:solidFill>
                          <a:effectLst/>
                          <a:latin typeface="Candara" panose="020E0502030303020204" pitchFamily="34" charset="0"/>
                        </a:rPr>
                        <a:t>26</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Niger</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821286610"/>
                  </a:ext>
                </a:extLst>
              </a:tr>
              <a:tr h="140368">
                <a:tc>
                  <a:txBody>
                    <a:bodyPr/>
                    <a:lstStyle/>
                    <a:p>
                      <a:pPr algn="ctr" fontAlgn="t"/>
                      <a:r>
                        <a:rPr lang="en-GB" sz="1000" b="0" i="0" u="none" strike="noStrike">
                          <a:solidFill>
                            <a:srgbClr val="000000"/>
                          </a:solidFill>
                          <a:effectLst/>
                          <a:latin typeface="Candara" panose="020E0502030303020204" pitchFamily="34" charset="0"/>
                        </a:rPr>
                        <a:t>27</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Ogun</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938485086"/>
                  </a:ext>
                </a:extLst>
              </a:tr>
              <a:tr h="140368">
                <a:tc>
                  <a:txBody>
                    <a:bodyPr/>
                    <a:lstStyle/>
                    <a:p>
                      <a:pPr algn="ctr" fontAlgn="t"/>
                      <a:r>
                        <a:rPr lang="en-GB" sz="1000" b="0" i="0" u="none" strike="noStrike">
                          <a:solidFill>
                            <a:srgbClr val="000000"/>
                          </a:solidFill>
                          <a:effectLst/>
                          <a:latin typeface="Candara" panose="020E0502030303020204" pitchFamily="34" charset="0"/>
                        </a:rPr>
                        <a:t>28</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Ondo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396566034"/>
                  </a:ext>
                </a:extLst>
              </a:tr>
              <a:tr h="140368">
                <a:tc>
                  <a:txBody>
                    <a:bodyPr/>
                    <a:lstStyle/>
                    <a:p>
                      <a:pPr algn="ctr" fontAlgn="t"/>
                      <a:r>
                        <a:rPr lang="en-GB" sz="1000" b="0" i="0" u="none" strike="noStrike">
                          <a:solidFill>
                            <a:srgbClr val="000000"/>
                          </a:solidFill>
                          <a:effectLst/>
                          <a:latin typeface="Candara" panose="020E0502030303020204" pitchFamily="34" charset="0"/>
                        </a:rPr>
                        <a:t>29</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Osun</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419733546"/>
                  </a:ext>
                </a:extLst>
              </a:tr>
              <a:tr h="140368">
                <a:tc>
                  <a:txBody>
                    <a:bodyPr/>
                    <a:lstStyle/>
                    <a:p>
                      <a:pPr algn="ctr" fontAlgn="t"/>
                      <a:r>
                        <a:rPr lang="en-GB" sz="1000" b="0" i="0" u="none" strike="noStrike">
                          <a:solidFill>
                            <a:srgbClr val="000000"/>
                          </a:solidFill>
                          <a:effectLst/>
                          <a:latin typeface="Candara" panose="020E0502030303020204" pitchFamily="34" charset="0"/>
                        </a:rPr>
                        <a:t>30</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Oyo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637378276"/>
                  </a:ext>
                </a:extLst>
              </a:tr>
              <a:tr h="140368">
                <a:tc>
                  <a:txBody>
                    <a:bodyPr/>
                    <a:lstStyle/>
                    <a:p>
                      <a:pPr algn="ctr" fontAlgn="t"/>
                      <a:r>
                        <a:rPr lang="en-GB" sz="1000" b="0" i="0" u="none" strike="noStrike">
                          <a:solidFill>
                            <a:srgbClr val="000000"/>
                          </a:solidFill>
                          <a:effectLst/>
                          <a:latin typeface="Candara" panose="020E0502030303020204" pitchFamily="34" charset="0"/>
                        </a:rPr>
                        <a:t>31</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Candara" panose="020E0502030303020204" pitchFamily="34" charset="0"/>
                        </a:rPr>
                        <a:t>Plateau</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72292863"/>
                  </a:ext>
                </a:extLst>
              </a:tr>
              <a:tr h="140368">
                <a:tc>
                  <a:txBody>
                    <a:bodyPr/>
                    <a:lstStyle/>
                    <a:p>
                      <a:pPr algn="ctr" fontAlgn="t"/>
                      <a:r>
                        <a:rPr lang="en-GB" sz="1000" b="0" i="0" u="none" strike="noStrike">
                          <a:solidFill>
                            <a:srgbClr val="000000"/>
                          </a:solidFill>
                          <a:effectLst/>
                          <a:latin typeface="Candara" panose="020E0502030303020204" pitchFamily="34" charset="0"/>
                        </a:rPr>
                        <a:t>32</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Rivers</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ndara" panose="020E0502030303020204" pitchFamily="34" charset="0"/>
                        </a:rPr>
                        <a:t>  </a:t>
                      </a:r>
                      <a:r>
                        <a:rPr lang="en-GB" sz="1000" b="0" i="0" u="none" strike="noStrike" dirty="0">
                          <a:solidFill>
                            <a:srgbClr val="000000"/>
                          </a:solidFill>
                          <a:effectLst/>
                          <a:latin typeface="Candara" panose="020E0502030303020204" pitchFamily="34" charset="0"/>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079259909"/>
                  </a:ext>
                </a:extLst>
              </a:tr>
              <a:tr h="140368">
                <a:tc>
                  <a:txBody>
                    <a:bodyPr/>
                    <a:lstStyle/>
                    <a:p>
                      <a:pPr algn="ctr" fontAlgn="t"/>
                      <a:r>
                        <a:rPr lang="en-GB" sz="1000" b="0" i="0" u="none" strike="noStrike">
                          <a:solidFill>
                            <a:srgbClr val="000000"/>
                          </a:solidFill>
                          <a:effectLst/>
                          <a:latin typeface="Candara" panose="020E0502030303020204" pitchFamily="34" charset="0"/>
                        </a:rPr>
                        <a:t>33</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Sokoto</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736705632"/>
                  </a:ext>
                </a:extLst>
              </a:tr>
              <a:tr h="140368">
                <a:tc>
                  <a:txBody>
                    <a:bodyPr/>
                    <a:lstStyle/>
                    <a:p>
                      <a:pPr algn="ctr" fontAlgn="t"/>
                      <a:r>
                        <a:rPr lang="en-GB" sz="1000" b="0" i="0" u="none" strike="noStrike">
                          <a:solidFill>
                            <a:srgbClr val="000000"/>
                          </a:solidFill>
                          <a:effectLst/>
                          <a:latin typeface="Candara" panose="020E0502030303020204" pitchFamily="34" charset="0"/>
                        </a:rPr>
                        <a:t>34</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Taraba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638391312"/>
                  </a:ext>
                </a:extLst>
              </a:tr>
              <a:tr h="140368">
                <a:tc>
                  <a:txBody>
                    <a:bodyPr/>
                    <a:lstStyle/>
                    <a:p>
                      <a:pPr algn="ctr" fontAlgn="t"/>
                      <a:r>
                        <a:rPr lang="en-GB" sz="1000" b="0" i="0" u="none" strike="noStrike">
                          <a:solidFill>
                            <a:srgbClr val="000000"/>
                          </a:solidFill>
                          <a:effectLst/>
                          <a:latin typeface="Candara" panose="020E0502030303020204" pitchFamily="34" charset="0"/>
                        </a:rPr>
                        <a:t>35</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Yobe</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2031091517"/>
                  </a:ext>
                </a:extLst>
              </a:tr>
              <a:tr h="140368">
                <a:tc>
                  <a:txBody>
                    <a:bodyPr/>
                    <a:lstStyle/>
                    <a:p>
                      <a:pPr algn="ctr" fontAlgn="t"/>
                      <a:r>
                        <a:rPr lang="en-GB" sz="1000" b="0" i="0" u="none" strike="noStrike">
                          <a:solidFill>
                            <a:srgbClr val="000000"/>
                          </a:solidFill>
                          <a:effectLst/>
                          <a:latin typeface="Candara" panose="020E0502030303020204" pitchFamily="34" charset="0"/>
                        </a:rPr>
                        <a:t>36</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ndara" panose="020E0502030303020204" pitchFamily="34" charset="0"/>
                        </a:rPr>
                        <a:t>Zamfara</a:t>
                      </a: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t"/>
                      <a:r>
                        <a:rPr kumimoji="0" lang="en-GB" sz="10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sym typeface="Wingdings" panose="05000000000000000000" pitchFamily="2" charset="2"/>
                        </a:rPr>
                        <a:t></a:t>
                      </a:r>
                      <a:endParaRPr lang="en-GB" sz="1000" b="0" i="0" u="none" strike="noStrike" dirty="0">
                        <a:solidFill>
                          <a:srgbClr val="000000"/>
                        </a:solidFill>
                        <a:effectLst/>
                        <a:latin typeface="Candara" panose="020E0502030303020204" pitchFamily="34" charset="0"/>
                      </a:endParaRPr>
                    </a:p>
                  </a:txBody>
                  <a:tcPr marL="3903" marR="3903" marT="39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513347336"/>
                  </a:ext>
                </a:extLst>
              </a:tr>
            </a:tbl>
          </a:graphicData>
        </a:graphic>
      </p:graphicFrame>
      <p:sp>
        <p:nvSpPr>
          <p:cNvPr id="24" name="TextBox 23">
            <a:extLst>
              <a:ext uri="{FF2B5EF4-FFF2-40B4-BE49-F238E27FC236}">
                <a16:creationId xmlns:a16="http://schemas.microsoft.com/office/drawing/2014/main" id="{4A4F9553-B91D-49FA-937B-2BC469779942}"/>
              </a:ext>
            </a:extLst>
          </p:cNvPr>
          <p:cNvSpPr txBox="1"/>
          <p:nvPr/>
        </p:nvSpPr>
        <p:spPr>
          <a:xfrm>
            <a:off x="1123122" y="6615161"/>
            <a:ext cx="11397597" cy="276999"/>
          </a:xfrm>
          <a:prstGeom prst="rect">
            <a:avLst/>
          </a:prstGeom>
          <a:noFill/>
        </p:spPr>
        <p:txBody>
          <a:bodyPr wrap="square" rtlCol="0">
            <a:spAutoFit/>
          </a:bodyPr>
          <a:lstStyle/>
          <a:p>
            <a:r>
              <a:rPr lang="en-US" sz="1200" b="1" dirty="0">
                <a:solidFill>
                  <a:schemeClr val="accent6">
                    <a:lumMod val="50000"/>
                  </a:schemeClr>
                </a:solidFill>
                <a:latin typeface="Candara" panose="020E0502030303020204" pitchFamily="34" charset="0"/>
              </a:rPr>
              <a:t>N.B: Disbursement Linked Results (DLRS) are subject to verification by the Independent Verification Agent (IVA) Office of the Auditor General of the Federation (</a:t>
            </a:r>
            <a:r>
              <a:rPr lang="en-US" sz="1200" b="1" dirty="0" err="1">
                <a:solidFill>
                  <a:schemeClr val="accent6">
                    <a:lumMod val="50000"/>
                  </a:schemeClr>
                </a:solidFill>
                <a:latin typeface="Candara" panose="020E0502030303020204" pitchFamily="34" charset="0"/>
              </a:rPr>
              <a:t>OAuGF</a:t>
            </a:r>
            <a:r>
              <a:rPr lang="en-US" sz="1200" b="1" dirty="0">
                <a:solidFill>
                  <a:schemeClr val="accent6">
                    <a:lumMod val="50000"/>
                  </a:schemeClr>
                </a:solidFill>
                <a:latin typeface="Candara" panose="020E0502030303020204" pitchFamily="34" charset="0"/>
              </a:rPr>
              <a:t>)</a:t>
            </a:r>
            <a:endParaRPr lang="en-GB" sz="1200" b="1" dirty="0">
              <a:solidFill>
                <a:schemeClr val="accent6">
                  <a:lumMod val="50000"/>
                </a:schemeClr>
              </a:solidFill>
              <a:latin typeface="Candara" panose="020E0502030303020204" pitchFamily="34" charset="0"/>
            </a:endParaRPr>
          </a:p>
        </p:txBody>
      </p:sp>
      <p:pic>
        <p:nvPicPr>
          <p:cNvPr id="26" name="Graphic 25" descr="Thumbs up sign outline">
            <a:extLst>
              <a:ext uri="{FF2B5EF4-FFF2-40B4-BE49-F238E27FC236}">
                <a16:creationId xmlns:a16="http://schemas.microsoft.com/office/drawing/2014/main" id="{0041807E-471B-4C4F-926C-4443847A67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52" y="4235756"/>
            <a:ext cx="914400" cy="914400"/>
          </a:xfrm>
          <a:prstGeom prst="rect">
            <a:avLst/>
          </a:prstGeom>
        </p:spPr>
      </p:pic>
    </p:spTree>
    <p:extLst>
      <p:ext uri="{BB962C8B-B14F-4D97-AF65-F5344CB8AC3E}">
        <p14:creationId xmlns:p14="http://schemas.microsoft.com/office/powerpoint/2010/main" val="323333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1014210" y="129254"/>
            <a:ext cx="10539170" cy="968710"/>
          </a:xfrm>
        </p:spPr>
        <p:txBody>
          <a:bodyPr vert="horz" lIns="91440" tIns="45720" rIns="91440" bIns="45720" rtlCol="0" anchor="b">
            <a:normAutofit/>
          </a:bodyPr>
          <a:lstStyle/>
          <a:p>
            <a:pPr algn="ctr"/>
            <a:r>
              <a:rPr lang="en-US" sz="2000" b="1" dirty="0">
                <a:solidFill>
                  <a:schemeClr val="accent6">
                    <a:lumMod val="50000"/>
                  </a:schemeClr>
                </a:solidFill>
              </a:rPr>
              <a:t>SFTAS PROGRAMME UPDATE</a:t>
            </a:r>
            <a:br>
              <a:rPr lang="en-US" sz="2000" dirty="0">
                <a:solidFill>
                  <a:schemeClr val="tx1">
                    <a:lumMod val="75000"/>
                    <a:lumOff val="25000"/>
                  </a:schemeClr>
                </a:solidFill>
              </a:rPr>
            </a:br>
            <a:r>
              <a:rPr lang="en-US" sz="2000" b="1" dirty="0"/>
              <a:t>Upcoming Disbursement Linked indicators’ deadlines</a:t>
            </a:r>
          </a:p>
        </p:txBody>
      </p:sp>
      <p:sp>
        <p:nvSpPr>
          <p:cNvPr id="61" name="Rectangle 6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4" name="TextBox 53">
            <a:extLst>
              <a:ext uri="{FF2B5EF4-FFF2-40B4-BE49-F238E27FC236}">
                <a16:creationId xmlns:a16="http://schemas.microsoft.com/office/drawing/2014/main" id="{CF8D3471-AA7E-4597-94CD-8962D6957BD9}"/>
              </a:ext>
            </a:extLst>
          </p:cNvPr>
          <p:cNvSpPr txBox="1"/>
          <p:nvPr/>
        </p:nvSpPr>
        <p:spPr>
          <a:xfrm>
            <a:off x="521171" y="1611757"/>
            <a:ext cx="3568661" cy="3634486"/>
          </a:xfrm>
          <a:prstGeom prst="rect">
            <a:avLst/>
          </a:prstGeom>
        </p:spPr>
        <p:txBody>
          <a:bodyPr vert="horz" lIns="91440" tIns="45720" rIns="91440" bIns="45720" rtlCol="0" anchor="ctr">
            <a:normAutofit/>
          </a:bodyPr>
          <a:lstStyle/>
          <a:p>
            <a:pPr defTabSz="457200">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p:txBody>
      </p:sp>
      <p:graphicFrame>
        <p:nvGraphicFramePr>
          <p:cNvPr id="15" name="Content Placeholder 3">
            <a:extLst>
              <a:ext uri="{FF2B5EF4-FFF2-40B4-BE49-F238E27FC236}">
                <a16:creationId xmlns:a16="http://schemas.microsoft.com/office/drawing/2014/main" id="{6BB491C3-EDFD-4A19-BC4F-6B254359656E}"/>
              </a:ext>
            </a:extLst>
          </p:cNvPr>
          <p:cNvGraphicFramePr>
            <a:graphicFrameLocks/>
          </p:cNvGraphicFramePr>
          <p:nvPr>
            <p:extLst>
              <p:ext uri="{D42A27DB-BD31-4B8C-83A1-F6EECF244321}">
                <p14:modId xmlns:p14="http://schemas.microsoft.com/office/powerpoint/2010/main" val="2646349825"/>
              </p:ext>
            </p:extLst>
          </p:nvPr>
        </p:nvGraphicFramePr>
        <p:xfrm>
          <a:off x="358320" y="1227218"/>
          <a:ext cx="11475360" cy="4328557"/>
        </p:xfrm>
        <a:graphic>
          <a:graphicData uri="http://schemas.openxmlformats.org/drawingml/2006/table">
            <a:tbl>
              <a:tblPr firstRow="1" firstCol="1" bandRow="1"/>
              <a:tblGrid>
                <a:gridCol w="1287261">
                  <a:extLst>
                    <a:ext uri="{9D8B030D-6E8A-4147-A177-3AD203B41FA5}">
                      <a16:colId xmlns:a16="http://schemas.microsoft.com/office/drawing/2014/main" val="146392436"/>
                    </a:ext>
                  </a:extLst>
                </a:gridCol>
                <a:gridCol w="7453940">
                  <a:extLst>
                    <a:ext uri="{9D8B030D-6E8A-4147-A177-3AD203B41FA5}">
                      <a16:colId xmlns:a16="http://schemas.microsoft.com/office/drawing/2014/main" val="2989267570"/>
                    </a:ext>
                  </a:extLst>
                </a:gridCol>
                <a:gridCol w="1402066">
                  <a:extLst>
                    <a:ext uri="{9D8B030D-6E8A-4147-A177-3AD203B41FA5}">
                      <a16:colId xmlns:a16="http://schemas.microsoft.com/office/drawing/2014/main" val="659297331"/>
                    </a:ext>
                  </a:extLst>
                </a:gridCol>
                <a:gridCol w="705927">
                  <a:extLst>
                    <a:ext uri="{9D8B030D-6E8A-4147-A177-3AD203B41FA5}">
                      <a16:colId xmlns:a16="http://schemas.microsoft.com/office/drawing/2014/main" val="1800286390"/>
                    </a:ext>
                  </a:extLst>
                </a:gridCol>
                <a:gridCol w="626166">
                  <a:extLst>
                    <a:ext uri="{9D8B030D-6E8A-4147-A177-3AD203B41FA5}">
                      <a16:colId xmlns:a16="http://schemas.microsoft.com/office/drawing/2014/main" val="1807205870"/>
                    </a:ext>
                  </a:extLst>
                </a:gridCol>
              </a:tblGrid>
              <a:tr h="191332">
                <a:tc>
                  <a:txBody>
                    <a:bodyPr/>
                    <a:lstStyle/>
                    <a:p>
                      <a:pPr>
                        <a:lnSpc>
                          <a:spcPct val="106000"/>
                        </a:lnSpc>
                        <a:spcAft>
                          <a:spcPts val="800"/>
                        </a:spcAft>
                      </a:pPr>
                      <a:r>
                        <a:rPr lang="en-US" sz="16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EC/DLI</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06000"/>
                        </a:lnSpc>
                        <a:spcAft>
                          <a:spcPts val="800"/>
                        </a:spcAft>
                      </a:pPr>
                      <a:r>
                        <a:rPr lang="en-US" sz="16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Eligibility Criteria/ Disbursement-linked results (DLRs)</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6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DEADLINES</a:t>
                      </a:r>
                      <a:endParaRPr lang="en-US" sz="16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600" b="1" kern="1200" dirty="0">
                          <a:solidFill>
                            <a:srgbClr val="FFFFFF"/>
                          </a:solidFill>
                          <a:effectLst/>
                          <a:latin typeface="Candara" panose="020E0502030303020204" pitchFamily="34" charset="0"/>
                          <a:ea typeface="Calibri" panose="020F0502020204030204" pitchFamily="34" charset="0"/>
                          <a:cs typeface="Arial" panose="020B0604020202020204" pitchFamily="34" charset="0"/>
                        </a:rPr>
                        <a:t>AUG</a:t>
                      </a:r>
                      <a:endParaRPr lang="en-US" sz="16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800"/>
                        </a:spcAft>
                      </a:pPr>
                      <a:r>
                        <a:rPr lang="en-US" sz="1600" b="1" dirty="0">
                          <a:solidFill>
                            <a:schemeClr val="bg1"/>
                          </a:solidFill>
                          <a:effectLst/>
                          <a:latin typeface="Candara" panose="020E0502030303020204" pitchFamily="34" charset="0"/>
                          <a:ea typeface="Calibri" panose="020F0502020204030204" pitchFamily="34" charset="0"/>
                          <a:cs typeface="Arial" panose="020B0604020202020204" pitchFamily="34" charset="0"/>
                        </a:rPr>
                        <a:t>SEPT</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74328725"/>
                  </a:ext>
                </a:extLst>
              </a:tr>
              <a:tr h="398554">
                <a:tc>
                  <a:txBody>
                    <a:bodyPr/>
                    <a:lstStyle/>
                    <a:p>
                      <a:pPr>
                        <a:lnSpc>
                          <a:spcPct val="106000"/>
                        </a:lnSpc>
                        <a:spcAft>
                          <a:spcPts val="800"/>
                        </a:spcAft>
                      </a:pPr>
                      <a:r>
                        <a:rPr lang="en-US" sz="1600" b="1" dirty="0">
                          <a:effectLst/>
                          <a:latin typeface="Candara" panose="020E0502030303020204" pitchFamily="34" charset="0"/>
                          <a:ea typeface="Calibri" panose="020F0502020204030204" pitchFamily="34" charset="0"/>
                          <a:cs typeface="Arial" panose="020B0604020202020204" pitchFamily="34" charset="0"/>
                        </a:rPr>
                        <a:t>DLI 7.2 </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GB" sz="1400" b="1" dirty="0">
                          <a:effectLst/>
                          <a:latin typeface="Candara" panose="020E0502030303020204" pitchFamily="34" charset="0"/>
                          <a:ea typeface="Calibri" panose="020F0502020204030204" pitchFamily="34" charset="0"/>
                          <a:cs typeface="Arial" panose="020B0604020202020204" pitchFamily="34" charset="0"/>
                        </a:rPr>
                        <a:t>Quarterly State debt reports accepted by the DMO on average two months or less after the end of the quarter in 2021 </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400" b="1" dirty="0">
                          <a:effectLst/>
                          <a:latin typeface="Candara" panose="020E0502030303020204" pitchFamily="34" charset="0"/>
                          <a:ea typeface="Calibri" panose="020F0502020204030204" pitchFamily="34" charset="0"/>
                          <a:cs typeface="Arial" panose="020B0604020202020204" pitchFamily="34" charset="0"/>
                        </a:rPr>
                        <a:t>31-Aug-21</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4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07000"/>
                        </a:lnSpc>
                      </a:pP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320956"/>
                  </a:ext>
                </a:extLst>
              </a:tr>
              <a:tr h="272963">
                <a:tc>
                  <a:txBody>
                    <a:bodyPr/>
                    <a:lstStyle/>
                    <a:p>
                      <a:pPr>
                        <a:lnSpc>
                          <a:spcPct val="106000"/>
                        </a:lnSpc>
                        <a:spcAft>
                          <a:spcPts val="800"/>
                        </a:spcAft>
                      </a:pPr>
                      <a:r>
                        <a:rPr lang="en-US" sz="1600" b="1" dirty="0">
                          <a:effectLst/>
                          <a:latin typeface="Candara" panose="020E0502030303020204" pitchFamily="34" charset="0"/>
                          <a:ea typeface="Calibri" panose="020F0502020204030204" pitchFamily="34" charset="0"/>
                          <a:cs typeface="Arial" panose="020B0604020202020204" pitchFamily="34" charset="0"/>
                        </a:rPr>
                        <a:t>DLI 10.1 (2021)</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GB" sz="1400" b="1" dirty="0">
                          <a:effectLst/>
                          <a:latin typeface="Candara" panose="020E0502030303020204" pitchFamily="34" charset="0"/>
                          <a:ea typeface="Calibri" panose="020F0502020204030204" pitchFamily="34" charset="0"/>
                          <a:cs typeface="Arial" panose="020B0604020202020204" pitchFamily="34" charset="0"/>
                        </a:rPr>
                        <a:t>Published online on an official State website by September 30, 2021, the Audited Financial Statements* of all local government authorities** within the State for fiscal year 2020***, </a:t>
                      </a:r>
                      <a:r>
                        <a:rPr lang="en-GB" sz="1400" b="0" dirty="0">
                          <a:effectLst/>
                          <a:latin typeface="Candara" panose="020E0502030303020204" pitchFamily="34" charset="0"/>
                          <a:ea typeface="Calibri" panose="020F0502020204030204" pitchFamily="34" charset="0"/>
                          <a:cs typeface="Arial" panose="020B0604020202020204" pitchFamily="34" charset="0"/>
                        </a:rPr>
                        <a:t>which includes showing all allocations and actual receipts of state-local government joint account allocation committee (SLJAAC) transfers for each local government authority in the State</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p>
                      <a:pPr algn="ctr">
                        <a:lnSpc>
                          <a:spcPct val="106000"/>
                        </a:lnSpc>
                        <a:spcAft>
                          <a:spcPts val="800"/>
                        </a:spcAft>
                      </a:pP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4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400" b="1" dirty="0">
                        <a:effectLst/>
                        <a:latin typeface="Candara" panose="020E0502030303020204" pitchFamily="34" charset="0"/>
                        <a:cs typeface="Arial" panose="020B0604020202020204" pitchFamily="34" charset="0"/>
                      </a:endParaRPr>
                    </a:p>
                    <a:p>
                      <a:pPr algn="ctr">
                        <a:lnSpc>
                          <a:spcPct val="107000"/>
                        </a:lnSpc>
                      </a:pP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88374651"/>
                  </a:ext>
                </a:extLst>
              </a:tr>
              <a:tr h="844156">
                <a:tc>
                  <a:txBody>
                    <a:bodyPr/>
                    <a:lstStyle/>
                    <a:p>
                      <a:pPr>
                        <a:lnSpc>
                          <a:spcPct val="106000"/>
                        </a:lnSpc>
                        <a:spcAft>
                          <a:spcPts val="800"/>
                        </a:spcAft>
                      </a:pPr>
                      <a:r>
                        <a:rPr lang="en-US" sz="16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DLI 12.2 </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INTERIM MILESTONE: </a:t>
                      </a:r>
                      <a:r>
                        <a:rPr lang="en-GB"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No later than September 30, 2021, the Participating State must have awarded at least 20 more contracts to SMEs in the period after September 30, 2020, as compared to the period January 1, 2020 to September 30, 2020. </a:t>
                      </a:r>
                      <a:r>
                        <a:rPr lang="en-GB" sz="1400" b="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Information on the contract award is to be published on the PPA or state official website or the eProcurement system of the state (if it exists). For each contract award publication, the minimum information on the contractor/supplier/service provider include the full name, the number of employees and the total assets in Naira</a:t>
                      </a:r>
                      <a:endParaRPr lang="en-US" sz="1400" b="0"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1400" b="1" kern="1200" dirty="0">
                          <a:solidFill>
                            <a:srgbClr val="001D3A"/>
                          </a:solidFill>
                          <a:effectLst/>
                          <a:latin typeface="Candara" panose="020E0502030303020204" pitchFamily="34" charset="0"/>
                          <a:ea typeface="Calibri" panose="020F0502020204030204" pitchFamily="34" charset="0"/>
                          <a:cs typeface="Arial" panose="020B0604020202020204" pitchFamily="34" charset="0"/>
                        </a:rPr>
                        <a:t>Part DLI</a:t>
                      </a:r>
                      <a:endParaRPr lang="en-US" sz="1400" b="1" dirty="0">
                        <a:effectLst/>
                        <a:latin typeface="Candara" panose="020E050203030302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779074698"/>
                  </a:ext>
                </a:extLst>
              </a:tr>
              <a:tr h="517744">
                <a:tc>
                  <a:txBody>
                    <a:bodyPr/>
                    <a:lstStyle/>
                    <a:p>
                      <a:pPr>
                        <a:lnSpc>
                          <a:spcPct val="106000"/>
                        </a:lnSpc>
                        <a:spcAft>
                          <a:spcPts val="800"/>
                        </a:spcAft>
                      </a:pPr>
                      <a:r>
                        <a:rPr lang="en-US" sz="1600" b="1" dirty="0">
                          <a:effectLst/>
                          <a:latin typeface="Candara" panose="020E0502030303020204" pitchFamily="34" charset="0"/>
                          <a:ea typeface="Calibri" panose="020F0502020204030204" pitchFamily="34" charset="0"/>
                          <a:cs typeface="Arial" panose="020B0604020202020204" pitchFamily="34" charset="0"/>
                        </a:rPr>
                        <a:t>DLI 2.2</a:t>
                      </a: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06000"/>
                        </a:lnSpc>
                        <a:spcBef>
                          <a:spcPts val="0"/>
                        </a:spcBef>
                        <a:spcAft>
                          <a:spcPts val="800"/>
                        </a:spcAft>
                        <a:buClrTx/>
                        <a:buSzTx/>
                        <a:buFontTx/>
                        <a:buNone/>
                        <a:tabLst/>
                        <a:defRPr/>
                      </a:pPr>
                      <a:r>
                        <a:rPr lang="en-GB" sz="1400" b="1" kern="1200" dirty="0">
                          <a:solidFill>
                            <a:srgbClr val="000000"/>
                          </a:solidFill>
                          <a:effectLst/>
                          <a:latin typeface="Candara" panose="020E0502030303020204" pitchFamily="34" charset="0"/>
                          <a:ea typeface="+mn-ea"/>
                          <a:cs typeface="Arial" panose="020B0604020202020204" pitchFamily="34" charset="0"/>
                        </a:rPr>
                        <a:t>Publish online Citizens’ accountability report based on audited financial statements/reports for FY2020, no later than September 2021</a:t>
                      </a:r>
                      <a:r>
                        <a:rPr lang="en-GB" sz="1400" b="0" kern="1200" dirty="0">
                          <a:solidFill>
                            <a:srgbClr val="000000"/>
                          </a:solidFill>
                          <a:effectLst/>
                          <a:latin typeface="Candara" panose="020E0502030303020204" pitchFamily="34" charset="0"/>
                          <a:ea typeface="+mn-ea"/>
                          <a:cs typeface="Arial" panose="020B0604020202020204" pitchFamily="34" charset="0"/>
                        </a:rPr>
                        <a:t>. Citizen’s accountability reports are summarized and comprehensible versions of the audited financial statements and details of State government public consultations with citizens presenting the annual financial statements that are made available on the state official website(s) </a:t>
                      </a:r>
                      <a:endParaRPr lang="en-US" sz="1400" b="0"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1400" b="1" kern="1200" dirty="0">
                          <a:solidFill>
                            <a:srgbClr val="000000"/>
                          </a:solidFill>
                          <a:effectLst/>
                          <a:latin typeface="Candara" panose="020E0502030303020204" pitchFamily="34" charset="0"/>
                          <a:ea typeface="Calibri" panose="020F0502020204030204" pitchFamily="34" charset="0"/>
                          <a:cs typeface="Arial" panose="020B0604020202020204" pitchFamily="34" charset="0"/>
                        </a:rPr>
                        <a:t>30-Sep-21</a:t>
                      </a: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6000"/>
                        </a:lnSpc>
                        <a:spcAft>
                          <a:spcPts val="800"/>
                        </a:spcAft>
                      </a:pPr>
                      <a:r>
                        <a:rPr lang="en-US" sz="1400" b="1" dirty="0">
                          <a:effectLst/>
                          <a:latin typeface="Candara" panose="020E0502030303020204" pitchFamily="34" charset="0"/>
                          <a:ea typeface="Calibri" panose="020F0502020204030204" pitchFamily="34" charset="0"/>
                          <a:cs typeface="Arial" panose="020B0604020202020204" pitchFamily="34" charset="0"/>
                        </a:rPr>
                        <a:t>Full DLI</a:t>
                      </a:r>
                    </a:p>
                    <a:p>
                      <a:pPr algn="ctr">
                        <a:lnSpc>
                          <a:spcPct val="106000"/>
                        </a:lnSpc>
                        <a:spcAft>
                          <a:spcPts val="800"/>
                        </a:spcAft>
                      </a:pPr>
                      <a:endParaRPr lang="en-US" sz="1400" b="1" dirty="0">
                        <a:effectLst/>
                        <a:latin typeface="Candara" panose="020E0502030303020204" pitchFamily="34" charset="0"/>
                        <a:ea typeface="Calibri" panose="020F0502020204030204" pitchFamily="34" charset="0"/>
                        <a:cs typeface="Arial" panose="020B0604020202020204" pitchFamily="34" charset="0"/>
                      </a:endParaRPr>
                    </a:p>
                  </a:txBody>
                  <a:tcPr marL="69857" marR="69857" marT="8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760294200"/>
                  </a:ext>
                </a:extLst>
              </a:tr>
            </a:tbl>
          </a:graphicData>
        </a:graphic>
      </p:graphicFrame>
    </p:spTree>
    <p:extLst>
      <p:ext uri="{BB962C8B-B14F-4D97-AF65-F5344CB8AC3E}">
        <p14:creationId xmlns:p14="http://schemas.microsoft.com/office/powerpoint/2010/main" val="385404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65">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67">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69">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71">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84" name="Rectangle 73">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75">
            <a:extLst>
              <a:ext uri="{FF2B5EF4-FFF2-40B4-BE49-F238E27FC236}">
                <a16:creationId xmlns:a16="http://schemas.microsoft.com/office/drawing/2014/main" id="{79394E1F-0B5F-497D-B2A6-8383A2A548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3"/>
            <a:chOff x="438068" y="457200"/>
            <a:chExt cx="3703320" cy="5935133"/>
          </a:xfrm>
        </p:grpSpPr>
        <p:sp>
          <p:nvSpPr>
            <p:cNvPr id="77" name="Rectangle 76">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811F263-2882-44B5-8E89-CA7673D0A50F}"/>
              </a:ext>
            </a:extLst>
          </p:cNvPr>
          <p:cNvSpPr>
            <a:spLocks noGrp="1"/>
          </p:cNvSpPr>
          <p:nvPr>
            <p:ph type="title"/>
          </p:nvPr>
        </p:nvSpPr>
        <p:spPr>
          <a:xfrm>
            <a:off x="592160" y="791210"/>
            <a:ext cx="3412067" cy="3128342"/>
          </a:xfrm>
        </p:spPr>
        <p:txBody>
          <a:bodyPr vert="horz" lIns="91440" tIns="45720" rIns="91440" bIns="45720" rtlCol="0" anchor="b">
            <a:normAutofit/>
          </a:bodyPr>
          <a:lstStyle/>
          <a:p>
            <a:pPr>
              <a:lnSpc>
                <a:spcPct val="90000"/>
              </a:lnSpc>
            </a:pPr>
            <a:r>
              <a:rPr lang="en-US" sz="3200" dirty="0">
                <a:solidFill>
                  <a:srgbClr val="FFFFFF"/>
                </a:solidFill>
              </a:rPr>
              <a:t>DLI 10.1 – FY 2020 Local Governments Audited Financial STATEMENTS</a:t>
            </a:r>
          </a:p>
        </p:txBody>
      </p:sp>
      <p:graphicFrame>
        <p:nvGraphicFramePr>
          <p:cNvPr id="3" name="Table 2">
            <a:extLst>
              <a:ext uri="{FF2B5EF4-FFF2-40B4-BE49-F238E27FC236}">
                <a16:creationId xmlns:a16="http://schemas.microsoft.com/office/drawing/2014/main" id="{68A75984-1287-43B5-92F1-5464C1DD4A95}"/>
              </a:ext>
            </a:extLst>
          </p:cNvPr>
          <p:cNvGraphicFramePr>
            <a:graphicFrameLocks noGrp="1"/>
          </p:cNvGraphicFramePr>
          <p:nvPr>
            <p:extLst>
              <p:ext uri="{D42A27DB-BD31-4B8C-83A1-F6EECF244321}">
                <p14:modId xmlns:p14="http://schemas.microsoft.com/office/powerpoint/2010/main" val="1036537529"/>
              </p:ext>
            </p:extLst>
          </p:nvPr>
        </p:nvGraphicFramePr>
        <p:xfrm>
          <a:off x="4384377" y="375705"/>
          <a:ext cx="5177065" cy="6356255"/>
        </p:xfrm>
        <a:graphic>
          <a:graphicData uri="http://schemas.openxmlformats.org/drawingml/2006/table">
            <a:tbl>
              <a:tblPr firstRow="1" bandRow="1">
                <a:tableStyleId>{93296810-A885-4BE3-A3E7-6D5BEEA58F35}</a:tableStyleId>
              </a:tblPr>
              <a:tblGrid>
                <a:gridCol w="477671">
                  <a:extLst>
                    <a:ext uri="{9D8B030D-6E8A-4147-A177-3AD203B41FA5}">
                      <a16:colId xmlns:a16="http://schemas.microsoft.com/office/drawing/2014/main" val="2576174390"/>
                    </a:ext>
                  </a:extLst>
                </a:gridCol>
                <a:gridCol w="2085251">
                  <a:extLst>
                    <a:ext uri="{9D8B030D-6E8A-4147-A177-3AD203B41FA5}">
                      <a16:colId xmlns:a16="http://schemas.microsoft.com/office/drawing/2014/main" val="589742405"/>
                    </a:ext>
                  </a:extLst>
                </a:gridCol>
                <a:gridCol w="2614143">
                  <a:extLst>
                    <a:ext uri="{9D8B030D-6E8A-4147-A177-3AD203B41FA5}">
                      <a16:colId xmlns:a16="http://schemas.microsoft.com/office/drawing/2014/main" val="3779798601"/>
                    </a:ext>
                  </a:extLst>
                </a:gridCol>
              </a:tblGrid>
              <a:tr h="76150">
                <a:tc>
                  <a:txBody>
                    <a:bodyPr/>
                    <a:lstStyle/>
                    <a:p>
                      <a:pPr algn="ctr" fontAlgn="t"/>
                      <a:r>
                        <a:rPr lang="en-GB" sz="1100" u="none" strike="noStrike">
                          <a:effectLst/>
                          <a:latin typeface="Candara" panose="020E0502030303020204" pitchFamily="34" charset="0"/>
                        </a:rPr>
                        <a:t>S/N</a:t>
                      </a:r>
                      <a:endParaRPr lang="en-GB" sz="1100" b="1"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400" u="none" strike="noStrike" dirty="0">
                          <a:effectLst/>
                          <a:latin typeface="Candara" panose="020E0502030303020204" pitchFamily="34" charset="0"/>
                        </a:rPr>
                        <a:t>STATES</a:t>
                      </a:r>
                      <a:endParaRPr lang="en-GB" sz="1400" b="1"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NGF TA</a:t>
                      </a:r>
                      <a:endParaRPr lang="en-GB" sz="1100" b="1"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8661839"/>
                  </a:ext>
                </a:extLst>
              </a:tr>
              <a:tr h="163957">
                <a:tc>
                  <a:txBody>
                    <a:bodyPr/>
                    <a:lstStyle/>
                    <a:p>
                      <a:pPr algn="ctr" fontAlgn="t"/>
                      <a:r>
                        <a:rPr lang="en-GB" sz="1000" u="none" strike="noStrike">
                          <a:effectLst/>
                          <a:latin typeface="Candara" panose="020E0502030303020204" pitchFamily="34" charset="0"/>
                        </a:rPr>
                        <a:t>1</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err="1">
                          <a:effectLst/>
                          <a:latin typeface="Candara" panose="020E0502030303020204" pitchFamily="34" charset="0"/>
                        </a:rPr>
                        <a:t>Abia</a:t>
                      </a:r>
                      <a:r>
                        <a:rPr lang="en-GB" sz="1100" u="none" strike="noStrike" dirty="0">
                          <a:effectLst/>
                          <a:latin typeface="Candara" panose="020E0502030303020204" pitchFamily="34" charset="0"/>
                        </a:rPr>
                        <a:t>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3177357"/>
                  </a:ext>
                </a:extLst>
              </a:tr>
              <a:tr h="163957">
                <a:tc>
                  <a:txBody>
                    <a:bodyPr/>
                    <a:lstStyle/>
                    <a:p>
                      <a:pPr algn="ctr" fontAlgn="t"/>
                      <a:r>
                        <a:rPr lang="en-GB" sz="1000" u="none" strike="noStrike">
                          <a:effectLst/>
                          <a:latin typeface="Candara" panose="020E0502030303020204" pitchFamily="34" charset="0"/>
                        </a:rPr>
                        <a:t>2</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Adamawa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226572"/>
                  </a:ext>
                </a:extLst>
              </a:tr>
              <a:tr h="163957">
                <a:tc>
                  <a:txBody>
                    <a:bodyPr/>
                    <a:lstStyle/>
                    <a:p>
                      <a:pPr algn="ctr" fontAlgn="t"/>
                      <a:r>
                        <a:rPr lang="en-GB" sz="1000" u="none" strike="noStrike">
                          <a:effectLst/>
                          <a:latin typeface="Candara" panose="020E0502030303020204" pitchFamily="34" charset="0"/>
                        </a:rPr>
                        <a:t>3</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err="1">
                          <a:effectLst/>
                          <a:latin typeface="Candara" panose="020E0502030303020204" pitchFamily="34" charset="0"/>
                        </a:rPr>
                        <a:t>Akwa</a:t>
                      </a:r>
                      <a:r>
                        <a:rPr lang="en-GB" sz="1100" u="none" strike="noStrike" dirty="0">
                          <a:effectLst/>
                          <a:latin typeface="Candara" panose="020E0502030303020204" pitchFamily="34" charset="0"/>
                        </a:rPr>
                        <a:t> Ibom</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0519853"/>
                  </a:ext>
                </a:extLst>
              </a:tr>
              <a:tr h="163957">
                <a:tc>
                  <a:txBody>
                    <a:bodyPr/>
                    <a:lstStyle/>
                    <a:p>
                      <a:pPr algn="ctr" fontAlgn="t"/>
                      <a:r>
                        <a:rPr lang="en-GB" sz="1000" u="none" strike="noStrike">
                          <a:effectLst/>
                          <a:latin typeface="Candara" panose="020E0502030303020204" pitchFamily="34" charset="0"/>
                        </a:rPr>
                        <a:t>4</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Anambra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154630"/>
                  </a:ext>
                </a:extLst>
              </a:tr>
              <a:tr h="163957">
                <a:tc>
                  <a:txBody>
                    <a:bodyPr/>
                    <a:lstStyle/>
                    <a:p>
                      <a:pPr algn="ctr" fontAlgn="t"/>
                      <a:r>
                        <a:rPr lang="en-GB" sz="1000" u="none" strike="noStrike">
                          <a:effectLst/>
                          <a:latin typeface="Candara" panose="020E0502030303020204" pitchFamily="34" charset="0"/>
                        </a:rPr>
                        <a:t>5</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Bauchi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69564418"/>
                  </a:ext>
                </a:extLst>
              </a:tr>
              <a:tr h="163957">
                <a:tc>
                  <a:txBody>
                    <a:bodyPr/>
                    <a:lstStyle/>
                    <a:p>
                      <a:pPr algn="ctr" fontAlgn="t"/>
                      <a:r>
                        <a:rPr lang="en-GB" sz="1000" u="none" strike="noStrike">
                          <a:effectLst/>
                          <a:latin typeface="Candara" panose="020E0502030303020204" pitchFamily="34" charset="0"/>
                        </a:rPr>
                        <a:t>6</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Bayelsa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1546907"/>
                  </a:ext>
                </a:extLst>
              </a:tr>
              <a:tr h="163957">
                <a:tc>
                  <a:txBody>
                    <a:bodyPr/>
                    <a:lstStyle/>
                    <a:p>
                      <a:pPr algn="ctr" fontAlgn="t"/>
                      <a:r>
                        <a:rPr lang="en-GB" sz="1000" u="none" strike="noStrike">
                          <a:effectLst/>
                          <a:latin typeface="Candara" panose="020E0502030303020204" pitchFamily="34" charset="0"/>
                        </a:rPr>
                        <a:t>7</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Benue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187643304"/>
                  </a:ext>
                </a:extLst>
              </a:tr>
              <a:tr h="163957">
                <a:tc>
                  <a:txBody>
                    <a:bodyPr/>
                    <a:lstStyle/>
                    <a:p>
                      <a:pPr algn="ctr" fontAlgn="t"/>
                      <a:r>
                        <a:rPr lang="en-GB" sz="1000" u="none" strike="noStrike">
                          <a:effectLst/>
                          <a:latin typeface="Candara" panose="020E0502030303020204" pitchFamily="34" charset="0"/>
                        </a:rPr>
                        <a:t>8</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Borno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8613589"/>
                  </a:ext>
                </a:extLst>
              </a:tr>
              <a:tr h="163957">
                <a:tc>
                  <a:txBody>
                    <a:bodyPr/>
                    <a:lstStyle/>
                    <a:p>
                      <a:pPr algn="ctr" fontAlgn="t"/>
                      <a:r>
                        <a:rPr lang="en-GB" sz="1000" u="none" strike="noStrike">
                          <a:effectLst/>
                          <a:latin typeface="Candara" panose="020E0502030303020204" pitchFamily="34" charset="0"/>
                        </a:rPr>
                        <a:t>9</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Cross River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65695388"/>
                  </a:ext>
                </a:extLst>
              </a:tr>
              <a:tr h="163957">
                <a:tc>
                  <a:txBody>
                    <a:bodyPr/>
                    <a:lstStyle/>
                    <a:p>
                      <a:pPr algn="ctr" fontAlgn="t"/>
                      <a:r>
                        <a:rPr lang="en-GB" sz="1000" u="none" strike="noStrike">
                          <a:effectLst/>
                          <a:latin typeface="Candara" panose="020E0502030303020204" pitchFamily="34" charset="0"/>
                        </a:rPr>
                        <a:t>10</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Delta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947316745"/>
                  </a:ext>
                </a:extLst>
              </a:tr>
              <a:tr h="163957">
                <a:tc>
                  <a:txBody>
                    <a:bodyPr/>
                    <a:lstStyle/>
                    <a:p>
                      <a:pPr algn="ctr" fontAlgn="t"/>
                      <a:r>
                        <a:rPr lang="en-GB" sz="1000" u="none" strike="noStrike">
                          <a:effectLst/>
                          <a:latin typeface="Candara" panose="020E0502030303020204" pitchFamily="34" charset="0"/>
                        </a:rPr>
                        <a:t>11</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Ebonyi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98471542"/>
                  </a:ext>
                </a:extLst>
              </a:tr>
              <a:tr h="163957">
                <a:tc>
                  <a:txBody>
                    <a:bodyPr/>
                    <a:lstStyle/>
                    <a:p>
                      <a:pPr algn="ctr" fontAlgn="t"/>
                      <a:r>
                        <a:rPr lang="en-GB" sz="1000" u="none" strike="noStrike">
                          <a:effectLst/>
                          <a:latin typeface="Candara" panose="020E0502030303020204" pitchFamily="34" charset="0"/>
                        </a:rPr>
                        <a:t>12</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Edo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YES</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269615"/>
                  </a:ext>
                </a:extLst>
              </a:tr>
              <a:tr h="163957">
                <a:tc>
                  <a:txBody>
                    <a:bodyPr/>
                    <a:lstStyle/>
                    <a:p>
                      <a:pPr algn="ctr" fontAlgn="t"/>
                      <a:r>
                        <a:rPr lang="en-GB" sz="1000" u="none" strike="noStrike">
                          <a:effectLst/>
                          <a:latin typeface="Candara" panose="020E0502030303020204" pitchFamily="34" charset="0"/>
                        </a:rPr>
                        <a:t>13</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Ekiti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53245"/>
                  </a:ext>
                </a:extLst>
              </a:tr>
              <a:tr h="163957">
                <a:tc>
                  <a:txBody>
                    <a:bodyPr/>
                    <a:lstStyle/>
                    <a:p>
                      <a:pPr algn="ctr" fontAlgn="t"/>
                      <a:r>
                        <a:rPr lang="en-GB" sz="1000" u="none" strike="noStrike">
                          <a:effectLst/>
                          <a:latin typeface="Candara" panose="020E0502030303020204" pitchFamily="34" charset="0"/>
                        </a:rPr>
                        <a:t>14</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Enugu State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YES</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27909"/>
                  </a:ext>
                </a:extLst>
              </a:tr>
              <a:tr h="163957">
                <a:tc>
                  <a:txBody>
                    <a:bodyPr/>
                    <a:lstStyle/>
                    <a:p>
                      <a:pPr algn="ctr" fontAlgn="t"/>
                      <a:r>
                        <a:rPr lang="en-GB" sz="1000" u="none" strike="noStrike">
                          <a:effectLst/>
                          <a:latin typeface="Candara" panose="020E0502030303020204" pitchFamily="34" charset="0"/>
                        </a:rPr>
                        <a:t>15</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Gombe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487257"/>
                  </a:ext>
                </a:extLst>
              </a:tr>
              <a:tr h="163957">
                <a:tc>
                  <a:txBody>
                    <a:bodyPr/>
                    <a:lstStyle/>
                    <a:p>
                      <a:pPr algn="ctr" fontAlgn="t"/>
                      <a:r>
                        <a:rPr lang="en-GB" sz="1000" u="none" strike="noStrike">
                          <a:effectLst/>
                          <a:latin typeface="Candara" panose="020E0502030303020204" pitchFamily="34" charset="0"/>
                        </a:rPr>
                        <a:t>16</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Imo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YES</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609386"/>
                  </a:ext>
                </a:extLst>
              </a:tr>
              <a:tr h="163957">
                <a:tc>
                  <a:txBody>
                    <a:bodyPr/>
                    <a:lstStyle/>
                    <a:p>
                      <a:pPr algn="ctr" fontAlgn="t"/>
                      <a:r>
                        <a:rPr lang="en-GB" sz="1000" u="none" strike="noStrike">
                          <a:effectLst/>
                          <a:latin typeface="Candara" panose="020E0502030303020204" pitchFamily="34" charset="0"/>
                        </a:rPr>
                        <a:t>17</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Jigawa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YES</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0186678"/>
                  </a:ext>
                </a:extLst>
              </a:tr>
              <a:tr h="163957">
                <a:tc>
                  <a:txBody>
                    <a:bodyPr/>
                    <a:lstStyle/>
                    <a:p>
                      <a:pPr algn="ctr" fontAlgn="t"/>
                      <a:r>
                        <a:rPr lang="en-GB" sz="1000" u="none" strike="noStrike">
                          <a:effectLst/>
                          <a:latin typeface="Candara" panose="020E0502030303020204" pitchFamily="34" charset="0"/>
                        </a:rPr>
                        <a:t>18</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Kaduna State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565621"/>
                  </a:ext>
                </a:extLst>
              </a:tr>
              <a:tr h="163957">
                <a:tc>
                  <a:txBody>
                    <a:bodyPr/>
                    <a:lstStyle/>
                    <a:p>
                      <a:pPr algn="ctr" fontAlgn="t"/>
                      <a:r>
                        <a:rPr lang="en-GB" sz="1000" u="none" strike="noStrike">
                          <a:effectLst/>
                          <a:latin typeface="Candara" panose="020E0502030303020204" pitchFamily="34" charset="0"/>
                        </a:rPr>
                        <a:t>19</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Kano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597363083"/>
                  </a:ext>
                </a:extLst>
              </a:tr>
              <a:tr h="163957">
                <a:tc>
                  <a:txBody>
                    <a:bodyPr/>
                    <a:lstStyle/>
                    <a:p>
                      <a:pPr algn="ctr" fontAlgn="t"/>
                      <a:r>
                        <a:rPr lang="en-GB" sz="1000" u="none" strike="noStrike">
                          <a:effectLst/>
                          <a:latin typeface="Candara" panose="020E0502030303020204" pitchFamily="34" charset="0"/>
                        </a:rPr>
                        <a:t>20</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Katsina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02585488"/>
                  </a:ext>
                </a:extLst>
              </a:tr>
              <a:tr h="163957">
                <a:tc>
                  <a:txBody>
                    <a:bodyPr/>
                    <a:lstStyle/>
                    <a:p>
                      <a:pPr algn="ctr" fontAlgn="t"/>
                      <a:r>
                        <a:rPr lang="en-GB" sz="1000" u="none" strike="noStrike">
                          <a:effectLst/>
                          <a:latin typeface="Candara" panose="020E0502030303020204" pitchFamily="34" charset="0"/>
                        </a:rPr>
                        <a:t>21</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Kebbi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6461439"/>
                  </a:ext>
                </a:extLst>
              </a:tr>
              <a:tr h="163957">
                <a:tc>
                  <a:txBody>
                    <a:bodyPr/>
                    <a:lstStyle/>
                    <a:p>
                      <a:pPr algn="ctr" fontAlgn="t"/>
                      <a:r>
                        <a:rPr lang="en-GB" sz="1000" u="none" strike="noStrike">
                          <a:effectLst/>
                          <a:latin typeface="Candara" panose="020E0502030303020204" pitchFamily="34" charset="0"/>
                        </a:rPr>
                        <a:t>22</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Kogi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57834152"/>
                  </a:ext>
                </a:extLst>
              </a:tr>
              <a:tr h="163957">
                <a:tc>
                  <a:txBody>
                    <a:bodyPr/>
                    <a:lstStyle/>
                    <a:p>
                      <a:pPr algn="ctr" fontAlgn="t"/>
                      <a:r>
                        <a:rPr lang="en-GB" sz="1000" u="none" strike="noStrike">
                          <a:effectLst/>
                          <a:latin typeface="Candara" panose="020E0502030303020204" pitchFamily="34" charset="0"/>
                        </a:rPr>
                        <a:t>23</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Kwara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6534362"/>
                  </a:ext>
                </a:extLst>
              </a:tr>
              <a:tr h="163957">
                <a:tc>
                  <a:txBody>
                    <a:bodyPr/>
                    <a:lstStyle/>
                    <a:p>
                      <a:pPr algn="ctr" fontAlgn="t"/>
                      <a:r>
                        <a:rPr lang="en-GB" sz="1000" u="none" strike="noStrike">
                          <a:effectLst/>
                          <a:latin typeface="Candara" panose="020E0502030303020204" pitchFamily="34" charset="0"/>
                        </a:rPr>
                        <a:t>24</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Lagos State</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ndara" panose="020E0502030303020204" pitchFamily="34" charset="0"/>
                        </a:rPr>
                        <a:t>Y</a:t>
                      </a:r>
                      <a:r>
                        <a:rPr lang="en-GB" sz="1100" b="0" i="0" u="none" strike="noStrike" dirty="0">
                          <a:solidFill>
                            <a:srgbClr val="000000"/>
                          </a:solidFill>
                          <a:effectLst/>
                          <a:latin typeface="Candara" panose="020E0502030303020204" pitchFamily="34" charset="0"/>
                        </a:rPr>
                        <a:t>ES</a:t>
                      </a: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3660383"/>
                  </a:ext>
                </a:extLst>
              </a:tr>
              <a:tr h="163957">
                <a:tc>
                  <a:txBody>
                    <a:bodyPr/>
                    <a:lstStyle/>
                    <a:p>
                      <a:pPr algn="ctr" fontAlgn="t"/>
                      <a:r>
                        <a:rPr lang="en-GB" sz="1000" u="none" strike="noStrike">
                          <a:effectLst/>
                          <a:latin typeface="Candara" panose="020E0502030303020204" pitchFamily="34" charset="0"/>
                        </a:rPr>
                        <a:t>25</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Nasarawa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959832557"/>
                  </a:ext>
                </a:extLst>
              </a:tr>
              <a:tr h="163957">
                <a:tc>
                  <a:txBody>
                    <a:bodyPr/>
                    <a:lstStyle/>
                    <a:p>
                      <a:pPr algn="ctr" fontAlgn="t"/>
                      <a:r>
                        <a:rPr lang="en-GB" sz="1000" u="none" strike="noStrike">
                          <a:effectLst/>
                          <a:latin typeface="Candara" panose="020E0502030303020204" pitchFamily="34" charset="0"/>
                        </a:rPr>
                        <a:t>26</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Niger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680048"/>
                  </a:ext>
                </a:extLst>
              </a:tr>
              <a:tr h="163957">
                <a:tc>
                  <a:txBody>
                    <a:bodyPr/>
                    <a:lstStyle/>
                    <a:p>
                      <a:pPr algn="ctr" fontAlgn="t"/>
                      <a:r>
                        <a:rPr lang="en-GB" sz="1000" u="none" strike="noStrike">
                          <a:effectLst/>
                          <a:latin typeface="Candara" panose="020E0502030303020204" pitchFamily="34" charset="0"/>
                        </a:rPr>
                        <a:t>27</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Ogun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YES</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251649"/>
                  </a:ext>
                </a:extLst>
              </a:tr>
              <a:tr h="163957">
                <a:tc>
                  <a:txBody>
                    <a:bodyPr/>
                    <a:lstStyle/>
                    <a:p>
                      <a:pPr algn="ctr" fontAlgn="t"/>
                      <a:r>
                        <a:rPr lang="en-GB" sz="1000" u="none" strike="noStrike">
                          <a:effectLst/>
                          <a:latin typeface="Candara" panose="020E0502030303020204" pitchFamily="34" charset="0"/>
                        </a:rPr>
                        <a:t>28</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Ondo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39458200"/>
                  </a:ext>
                </a:extLst>
              </a:tr>
              <a:tr h="163957">
                <a:tc>
                  <a:txBody>
                    <a:bodyPr/>
                    <a:lstStyle/>
                    <a:p>
                      <a:pPr algn="ctr" fontAlgn="t"/>
                      <a:r>
                        <a:rPr lang="en-GB" sz="1000" u="none" strike="noStrike">
                          <a:effectLst/>
                          <a:latin typeface="Candara" panose="020E0502030303020204" pitchFamily="34" charset="0"/>
                        </a:rPr>
                        <a:t>29</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Osun</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27329332"/>
                  </a:ext>
                </a:extLst>
              </a:tr>
              <a:tr h="163957">
                <a:tc>
                  <a:txBody>
                    <a:bodyPr/>
                    <a:lstStyle/>
                    <a:p>
                      <a:pPr algn="ctr" fontAlgn="t"/>
                      <a:r>
                        <a:rPr lang="en-GB" sz="1000" u="none" strike="noStrike">
                          <a:effectLst/>
                          <a:latin typeface="Candara" panose="020E0502030303020204" pitchFamily="34" charset="0"/>
                        </a:rPr>
                        <a:t>30</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Oyo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68451894"/>
                  </a:ext>
                </a:extLst>
              </a:tr>
              <a:tr h="163957">
                <a:tc>
                  <a:txBody>
                    <a:bodyPr/>
                    <a:lstStyle/>
                    <a:p>
                      <a:pPr algn="ctr" fontAlgn="t"/>
                      <a:r>
                        <a:rPr lang="en-GB" sz="1000" u="none" strike="noStrike">
                          <a:effectLst/>
                          <a:latin typeface="Candara" panose="020E0502030303020204" pitchFamily="34" charset="0"/>
                        </a:rPr>
                        <a:t>31</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Plateau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91222166"/>
                  </a:ext>
                </a:extLst>
              </a:tr>
              <a:tr h="163957">
                <a:tc>
                  <a:txBody>
                    <a:bodyPr/>
                    <a:lstStyle/>
                    <a:p>
                      <a:pPr algn="ctr" fontAlgn="t"/>
                      <a:r>
                        <a:rPr lang="en-GB" sz="1000" u="none" strike="noStrike">
                          <a:effectLst/>
                          <a:latin typeface="Candara" panose="020E0502030303020204" pitchFamily="34" charset="0"/>
                        </a:rPr>
                        <a:t>32</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Rivers State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6045015"/>
                  </a:ext>
                </a:extLst>
              </a:tr>
              <a:tr h="163957">
                <a:tc>
                  <a:txBody>
                    <a:bodyPr/>
                    <a:lstStyle/>
                    <a:p>
                      <a:pPr algn="ctr" fontAlgn="t"/>
                      <a:r>
                        <a:rPr lang="en-GB" sz="1000" u="none" strike="noStrike">
                          <a:effectLst/>
                          <a:latin typeface="Candara" panose="020E0502030303020204" pitchFamily="34" charset="0"/>
                        </a:rPr>
                        <a:t>33</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Sokoto State</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704040597"/>
                  </a:ext>
                </a:extLst>
              </a:tr>
              <a:tr h="163957">
                <a:tc>
                  <a:txBody>
                    <a:bodyPr/>
                    <a:lstStyle/>
                    <a:p>
                      <a:pPr algn="ctr" fontAlgn="t"/>
                      <a:r>
                        <a:rPr lang="en-GB" sz="1000" u="none" strike="noStrike">
                          <a:effectLst/>
                          <a:latin typeface="Candara" panose="020E0502030303020204" pitchFamily="34" charset="0"/>
                        </a:rPr>
                        <a:t>34</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a:effectLst/>
                          <a:latin typeface="Candara" panose="020E0502030303020204" pitchFamily="34" charset="0"/>
                        </a:rPr>
                        <a:t>Taraba State </a:t>
                      </a:r>
                      <a:endParaRPr lang="en-GB" sz="11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92983440"/>
                  </a:ext>
                </a:extLst>
              </a:tr>
              <a:tr h="163957">
                <a:tc>
                  <a:txBody>
                    <a:bodyPr/>
                    <a:lstStyle/>
                    <a:p>
                      <a:pPr algn="ctr" fontAlgn="t"/>
                      <a:r>
                        <a:rPr lang="en-GB" sz="1000" u="none" strike="noStrike">
                          <a:effectLst/>
                          <a:latin typeface="Candara" panose="020E0502030303020204" pitchFamily="34" charset="0"/>
                        </a:rPr>
                        <a:t>35</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Yobe State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40436872"/>
                  </a:ext>
                </a:extLst>
              </a:tr>
              <a:tr h="163957">
                <a:tc>
                  <a:txBody>
                    <a:bodyPr/>
                    <a:lstStyle/>
                    <a:p>
                      <a:pPr algn="ctr" fontAlgn="t"/>
                      <a:r>
                        <a:rPr lang="en-GB" sz="1000" u="none" strike="noStrike">
                          <a:effectLst/>
                          <a:latin typeface="Candara" panose="020E0502030303020204" pitchFamily="34" charset="0"/>
                        </a:rPr>
                        <a:t>36</a:t>
                      </a:r>
                      <a:endParaRPr lang="en-GB" sz="1000" b="0" i="0" u="none" strike="noStrike">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Zamfara State </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u="none" strike="noStrike" dirty="0">
                          <a:effectLst/>
                          <a:latin typeface="Candara" panose="020E0502030303020204" pitchFamily="34" charset="0"/>
                        </a:rPr>
                        <a:t>NO</a:t>
                      </a:r>
                      <a:endParaRPr lang="en-GB" sz="1100" b="0" i="0" u="none" strike="noStrike" dirty="0">
                        <a:solidFill>
                          <a:srgbClr val="000000"/>
                        </a:solidFill>
                        <a:effectLst/>
                        <a:latin typeface="Candara" panose="020E0502030303020204" pitchFamily="34" charset="0"/>
                      </a:endParaRPr>
                    </a:p>
                  </a:txBody>
                  <a:tcPr marL="2915" marR="2915" marT="29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4878398"/>
                  </a:ext>
                </a:extLst>
              </a:tr>
            </a:tbl>
          </a:graphicData>
        </a:graphic>
      </p:graphicFrame>
      <p:sp>
        <p:nvSpPr>
          <p:cNvPr id="23" name="TextBox 22">
            <a:extLst>
              <a:ext uri="{FF2B5EF4-FFF2-40B4-BE49-F238E27FC236}">
                <a16:creationId xmlns:a16="http://schemas.microsoft.com/office/drawing/2014/main" id="{514D1470-620C-41BC-91CE-5FD71387F3A6}"/>
              </a:ext>
            </a:extLst>
          </p:cNvPr>
          <p:cNvSpPr txBox="1"/>
          <p:nvPr/>
        </p:nvSpPr>
        <p:spPr>
          <a:xfrm>
            <a:off x="429010" y="4686868"/>
            <a:ext cx="3702134" cy="369332"/>
          </a:xfrm>
          <a:prstGeom prst="rect">
            <a:avLst/>
          </a:prstGeom>
          <a:noFill/>
        </p:spPr>
        <p:txBody>
          <a:bodyPr wrap="square">
            <a:spAutoFit/>
          </a:bodyPr>
          <a:lstStyle/>
          <a:p>
            <a:pPr algn="ctr"/>
            <a:r>
              <a:rPr lang="en-GB" b="1" i="0" dirty="0">
                <a:solidFill>
                  <a:schemeClr val="bg1"/>
                </a:solidFill>
                <a:effectLst/>
                <a:latin typeface="Candara" panose="020E0502030303020204" pitchFamily="34" charset="0"/>
              </a:rPr>
              <a:t>DLI Deadline: </a:t>
            </a:r>
            <a:r>
              <a:rPr lang="en-GB" b="1" i="0" u="sng" dirty="0">
                <a:solidFill>
                  <a:schemeClr val="bg1"/>
                </a:solidFill>
                <a:effectLst/>
                <a:latin typeface="Candara" panose="020E0502030303020204" pitchFamily="34" charset="0"/>
              </a:rPr>
              <a:t>30</a:t>
            </a:r>
            <a:r>
              <a:rPr lang="en-GB" b="1" i="0" u="sng" baseline="30000" dirty="0">
                <a:solidFill>
                  <a:schemeClr val="bg1"/>
                </a:solidFill>
                <a:effectLst/>
                <a:latin typeface="Candara" panose="020E0502030303020204" pitchFamily="34" charset="0"/>
              </a:rPr>
              <a:t>th</a:t>
            </a:r>
            <a:r>
              <a:rPr lang="en-GB" b="1" i="0" u="sng" dirty="0">
                <a:solidFill>
                  <a:schemeClr val="bg1"/>
                </a:solidFill>
                <a:effectLst/>
                <a:latin typeface="Candara" panose="020E0502030303020204" pitchFamily="34" charset="0"/>
              </a:rPr>
              <a:t> September 2021</a:t>
            </a:r>
            <a:endParaRPr lang="en-GB" b="1" u="sng" dirty="0">
              <a:solidFill>
                <a:schemeClr val="bg1"/>
              </a:solidFill>
            </a:endParaRPr>
          </a:p>
        </p:txBody>
      </p:sp>
      <p:sp>
        <p:nvSpPr>
          <p:cNvPr id="24" name="TextBox 23">
            <a:extLst>
              <a:ext uri="{FF2B5EF4-FFF2-40B4-BE49-F238E27FC236}">
                <a16:creationId xmlns:a16="http://schemas.microsoft.com/office/drawing/2014/main" id="{69460762-5430-43B7-B691-173C8B1902BD}"/>
              </a:ext>
            </a:extLst>
          </p:cNvPr>
          <p:cNvSpPr txBox="1"/>
          <p:nvPr/>
        </p:nvSpPr>
        <p:spPr>
          <a:xfrm>
            <a:off x="447126" y="4150617"/>
            <a:ext cx="3702134" cy="369332"/>
          </a:xfrm>
          <a:prstGeom prst="rect">
            <a:avLst/>
          </a:prstGeom>
          <a:noFill/>
        </p:spPr>
        <p:txBody>
          <a:bodyPr wrap="square">
            <a:spAutoFit/>
          </a:bodyPr>
          <a:lstStyle/>
          <a:p>
            <a:pPr algn="ctr"/>
            <a:r>
              <a:rPr lang="en-GB" b="1" dirty="0">
                <a:solidFill>
                  <a:schemeClr val="bg1"/>
                </a:solidFill>
                <a:latin typeface="Candara" panose="020E0502030303020204" pitchFamily="34" charset="0"/>
              </a:rPr>
              <a:t>TA </a:t>
            </a:r>
            <a:r>
              <a:rPr lang="en-GB" b="1" i="0" dirty="0">
                <a:solidFill>
                  <a:schemeClr val="bg1"/>
                </a:solidFill>
                <a:effectLst/>
                <a:latin typeface="Candara" panose="020E0502030303020204" pitchFamily="34" charset="0"/>
              </a:rPr>
              <a:t>Deadline: </a:t>
            </a:r>
            <a:r>
              <a:rPr lang="en-GB" b="1" i="0" u="sng" dirty="0">
                <a:solidFill>
                  <a:schemeClr val="bg1"/>
                </a:solidFill>
                <a:effectLst/>
                <a:latin typeface="Candara" panose="020E0502030303020204" pitchFamily="34" charset="0"/>
              </a:rPr>
              <a:t>31</a:t>
            </a:r>
            <a:r>
              <a:rPr lang="en-GB" b="1" i="0" u="sng" baseline="30000" dirty="0">
                <a:solidFill>
                  <a:schemeClr val="bg1"/>
                </a:solidFill>
                <a:effectLst/>
                <a:latin typeface="Candara" panose="020E0502030303020204" pitchFamily="34" charset="0"/>
              </a:rPr>
              <a:t>st</a:t>
            </a:r>
            <a:r>
              <a:rPr lang="en-GB" b="1" i="0" u="sng" dirty="0">
                <a:solidFill>
                  <a:schemeClr val="bg1"/>
                </a:solidFill>
                <a:effectLst/>
                <a:latin typeface="Candara" panose="020E0502030303020204" pitchFamily="34" charset="0"/>
              </a:rPr>
              <a:t> August 2021</a:t>
            </a:r>
            <a:endParaRPr lang="en-GB" b="1" u="sng" dirty="0">
              <a:solidFill>
                <a:schemeClr val="bg1"/>
              </a:solidFill>
            </a:endParaRPr>
          </a:p>
        </p:txBody>
      </p:sp>
      <p:sp>
        <p:nvSpPr>
          <p:cNvPr id="27" name="Title 1">
            <a:extLst>
              <a:ext uri="{FF2B5EF4-FFF2-40B4-BE49-F238E27FC236}">
                <a16:creationId xmlns:a16="http://schemas.microsoft.com/office/drawing/2014/main" id="{F3DEC77D-7978-4FD9-B2E4-6CA5561F0B0F}"/>
              </a:ext>
            </a:extLst>
          </p:cNvPr>
          <p:cNvSpPr txBox="1">
            <a:spLocks/>
          </p:cNvSpPr>
          <p:nvPr/>
        </p:nvSpPr>
        <p:spPr>
          <a:xfrm>
            <a:off x="4371380" y="51316"/>
            <a:ext cx="6375093" cy="324389"/>
          </a:xfrm>
          <a:prstGeom prst="rect">
            <a:avLst/>
          </a:prstGeom>
        </p:spPr>
        <p:txBody>
          <a:bodyPr vert="horz" lIns="91440" tIns="45720" rIns="91440" bIns="45720" rtlCol="0" anchor="b">
            <a:normAutofit fontScale="92500" lnSpcReduction="20000"/>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b="1" dirty="0">
                <a:solidFill>
                  <a:schemeClr val="accent6">
                    <a:lumMod val="50000"/>
                  </a:schemeClr>
                </a:solidFill>
              </a:rPr>
              <a:t>STATES’ ENGAGEMENT OF NGF TA SUPPORT (DLI 10.1) </a:t>
            </a:r>
          </a:p>
        </p:txBody>
      </p:sp>
      <p:sp>
        <p:nvSpPr>
          <p:cNvPr id="6" name="TextBox 5">
            <a:extLst>
              <a:ext uri="{FF2B5EF4-FFF2-40B4-BE49-F238E27FC236}">
                <a16:creationId xmlns:a16="http://schemas.microsoft.com/office/drawing/2014/main" id="{5F53C625-37FD-4A69-9A92-B6D89207C9B1}"/>
              </a:ext>
            </a:extLst>
          </p:cNvPr>
          <p:cNvSpPr txBox="1"/>
          <p:nvPr/>
        </p:nvSpPr>
        <p:spPr>
          <a:xfrm>
            <a:off x="9833147" y="2067264"/>
            <a:ext cx="2146841" cy="2092881"/>
          </a:xfrm>
          <a:prstGeom prst="rect">
            <a:avLst/>
          </a:prstGeom>
          <a:noFill/>
        </p:spPr>
        <p:txBody>
          <a:bodyPr wrap="square" rtlCol="0">
            <a:spAutoFit/>
          </a:bodyPr>
          <a:lstStyle/>
          <a:p>
            <a:pPr algn="ctr"/>
            <a:r>
              <a:rPr lang="en-US" sz="2000" b="1" u="sng" dirty="0">
                <a:solidFill>
                  <a:schemeClr val="accent6">
                    <a:lumMod val="50000"/>
                  </a:schemeClr>
                </a:solidFill>
                <a:latin typeface="Candara" panose="020E0502030303020204" pitchFamily="34" charset="0"/>
              </a:rPr>
              <a:t>ONLINE PUBLICATION</a:t>
            </a:r>
          </a:p>
          <a:p>
            <a:pPr algn="ctr"/>
            <a:r>
              <a:rPr lang="en-US" dirty="0">
                <a:latin typeface="Candara" panose="020E0502030303020204" pitchFamily="34" charset="0"/>
              </a:rPr>
              <a:t>Edo, Ekiti and Kogi State have published and provided publication links</a:t>
            </a:r>
            <a:r>
              <a:rPr lang="en-US" dirty="0"/>
              <a:t>.</a:t>
            </a:r>
            <a:endParaRPr lang="en-GB" dirty="0"/>
          </a:p>
        </p:txBody>
      </p:sp>
    </p:spTree>
    <p:extLst>
      <p:ext uri="{BB962C8B-B14F-4D97-AF65-F5344CB8AC3E}">
        <p14:creationId xmlns:p14="http://schemas.microsoft.com/office/powerpoint/2010/main" val="214591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TextBox 14">
            <a:extLst>
              <a:ext uri="{FF2B5EF4-FFF2-40B4-BE49-F238E27FC236}">
                <a16:creationId xmlns:a16="http://schemas.microsoft.com/office/drawing/2014/main" id="{5F9A42DC-666D-4155-B875-92FD41379441}"/>
              </a:ext>
            </a:extLst>
          </p:cNvPr>
          <p:cNvSpPr txBox="1"/>
          <p:nvPr/>
        </p:nvSpPr>
        <p:spPr>
          <a:xfrm>
            <a:off x="3938366" y="10017"/>
            <a:ext cx="8299621" cy="459549"/>
          </a:xfrm>
          <a:prstGeom prst="rect">
            <a:avLst/>
          </a:prstGeom>
          <a:noFill/>
        </p:spPr>
        <p:txBody>
          <a:bodyPr wrap="square">
            <a:spAutoFit/>
          </a:bodyPr>
          <a:lstStyle/>
          <a:p>
            <a:pPr marL="0" marR="0" algn="ctr">
              <a:lnSpc>
                <a:spcPct val="107000"/>
              </a:lnSpc>
              <a:spcBef>
                <a:spcPts val="0"/>
              </a:spcBef>
              <a:spcAft>
                <a:spcPts val="0"/>
              </a:spcAft>
            </a:pPr>
            <a:r>
              <a:rPr lang="en-US" sz="2400" b="1" cap="all" dirty="0">
                <a:solidFill>
                  <a:schemeClr val="accent6">
                    <a:lumMod val="50000"/>
                  </a:schemeClr>
                </a:solidFill>
                <a:latin typeface="+mj-lt"/>
                <a:ea typeface="+mj-ea"/>
                <a:cs typeface="+mj-cs"/>
              </a:rPr>
              <a:t>KEY UPDATES</a:t>
            </a:r>
            <a:endParaRPr lang="en-GB" sz="2400" b="1" cap="all" dirty="0">
              <a:solidFill>
                <a:schemeClr val="accent6">
                  <a:lumMod val="50000"/>
                </a:schemeClr>
              </a:solidFill>
              <a:latin typeface="+mj-lt"/>
              <a:ea typeface="+mj-ea"/>
              <a:cs typeface="+mj-cs"/>
            </a:endParaRPr>
          </a:p>
        </p:txBody>
      </p:sp>
      <p:sp>
        <p:nvSpPr>
          <p:cNvPr id="17" name="TextBox 16">
            <a:extLst>
              <a:ext uri="{FF2B5EF4-FFF2-40B4-BE49-F238E27FC236}">
                <a16:creationId xmlns:a16="http://schemas.microsoft.com/office/drawing/2014/main" id="{C5748690-379C-4360-950C-DA243D107590}"/>
              </a:ext>
            </a:extLst>
          </p:cNvPr>
          <p:cNvSpPr txBox="1"/>
          <p:nvPr/>
        </p:nvSpPr>
        <p:spPr>
          <a:xfrm>
            <a:off x="4204877" y="583977"/>
            <a:ext cx="7766598" cy="4739759"/>
          </a:xfrm>
          <a:prstGeom prst="rect">
            <a:avLst/>
          </a:prstGeom>
          <a:noFill/>
        </p:spPr>
        <p:txBody>
          <a:bodyPr wrap="square">
            <a:spAutoFit/>
          </a:bodyPr>
          <a:lstStyle/>
          <a:p>
            <a:pPr marL="342900" indent="-342900" algn="just">
              <a:buFont typeface="Wingdings" panose="05000000000000000000" pitchFamily="2" charset="2"/>
              <a:buChar char="q"/>
            </a:pPr>
            <a:r>
              <a:rPr lang="en-US" sz="1600" b="1" dirty="0">
                <a:solidFill>
                  <a:schemeClr val="accent6">
                    <a:lumMod val="50000"/>
                  </a:schemeClr>
                </a:solidFill>
                <a:latin typeface="Candara" panose="020E0502030303020204" pitchFamily="34" charset="0"/>
              </a:rPr>
              <a:t>FOR THE UPCOMING 2020 APA: NGF in collaboration with the FMFBNP, CBN, DMO and the World Bank has concluded the reconciliation exercise for State debt as at end of FY2020</a:t>
            </a:r>
            <a:r>
              <a:rPr lang="en-US" sz="1600" dirty="0">
                <a:solidFill>
                  <a:schemeClr val="accent6">
                    <a:lumMod val="50000"/>
                  </a:schemeClr>
                </a:solidFill>
                <a:latin typeface="Candara" panose="020E0502030303020204" pitchFamily="34" charset="0"/>
              </a:rPr>
              <a:t>. </a:t>
            </a:r>
            <a:r>
              <a:rPr lang="en-US" sz="1600" b="1" dirty="0">
                <a:latin typeface="Candara" panose="020E0502030303020204" pitchFamily="34" charset="0"/>
              </a:rPr>
              <a:t>This reconciled data was sent to all States on 9</a:t>
            </a:r>
            <a:r>
              <a:rPr lang="en-US" sz="1600" b="1" baseline="30000" dirty="0">
                <a:latin typeface="Candara" panose="020E0502030303020204" pitchFamily="34" charset="0"/>
              </a:rPr>
              <a:t>th</a:t>
            </a:r>
            <a:r>
              <a:rPr lang="en-US" sz="1600" b="1" dirty="0">
                <a:latin typeface="Candara" panose="020E0502030303020204" pitchFamily="34" charset="0"/>
              </a:rPr>
              <a:t> August 2021 for feedback</a:t>
            </a:r>
            <a:r>
              <a:rPr lang="en-US" sz="1600" b="1" dirty="0">
                <a:solidFill>
                  <a:srgbClr val="C00000"/>
                </a:solidFill>
                <a:latin typeface="Candara" panose="020E0502030303020204" pitchFamily="34" charset="0"/>
              </a:rPr>
              <a:t>. </a:t>
            </a:r>
            <a:r>
              <a:rPr lang="en-US" sz="1600" b="1" u="sng" dirty="0">
                <a:solidFill>
                  <a:srgbClr val="C00000"/>
                </a:solidFill>
                <a:latin typeface="Candara" panose="020E0502030303020204" pitchFamily="34" charset="0"/>
              </a:rPr>
              <a:t>It is important States send in their feedback by Friday 3</a:t>
            </a:r>
            <a:r>
              <a:rPr lang="en-US" sz="1600" b="1" u="sng" baseline="30000" dirty="0">
                <a:solidFill>
                  <a:srgbClr val="C00000"/>
                </a:solidFill>
                <a:latin typeface="Candara" panose="020E0502030303020204" pitchFamily="34" charset="0"/>
              </a:rPr>
              <a:t>rd</a:t>
            </a:r>
            <a:r>
              <a:rPr lang="en-US" sz="1600" b="1" u="sng" dirty="0">
                <a:solidFill>
                  <a:srgbClr val="C00000"/>
                </a:solidFill>
                <a:latin typeface="Candara" panose="020E0502030303020204" pitchFamily="34" charset="0"/>
              </a:rPr>
              <a:t> September 2021 for consideration prior to final adoption</a:t>
            </a:r>
            <a:r>
              <a:rPr lang="en-US" sz="1600" b="1" dirty="0">
                <a:solidFill>
                  <a:srgbClr val="C00000"/>
                </a:solidFill>
                <a:latin typeface="Candara" panose="020E0502030303020204" pitchFamily="34" charset="0"/>
              </a:rPr>
              <a:t>.</a:t>
            </a:r>
            <a:r>
              <a:rPr lang="en-US" sz="1600" dirty="0">
                <a:solidFill>
                  <a:srgbClr val="C00000"/>
                </a:solidFill>
                <a:latin typeface="Candara" panose="020E0502030303020204" pitchFamily="34" charset="0"/>
              </a:rPr>
              <a:t> </a:t>
            </a:r>
            <a:r>
              <a:rPr lang="en-US" sz="1600" b="1" dirty="0">
                <a:solidFill>
                  <a:schemeClr val="accent6">
                    <a:lumMod val="50000"/>
                  </a:schemeClr>
                </a:solidFill>
                <a:latin typeface="Candara" panose="020E0502030303020204" pitchFamily="34" charset="0"/>
              </a:rPr>
              <a:t>The reconciled data will be used to verify the debt-related DLIs for the 2020 APA</a:t>
            </a:r>
            <a:r>
              <a:rPr lang="en-US" sz="1400" b="1" dirty="0">
                <a:solidFill>
                  <a:schemeClr val="accent6">
                    <a:lumMod val="50000"/>
                  </a:schemeClr>
                </a:solidFill>
                <a:latin typeface="Candara" panose="020E0502030303020204" pitchFamily="34" charset="0"/>
              </a:rPr>
              <a:t>.</a:t>
            </a:r>
          </a:p>
          <a:p>
            <a:pPr algn="just"/>
            <a:endParaRPr lang="en-US" sz="1400" b="1" dirty="0">
              <a:solidFill>
                <a:schemeClr val="accent6">
                  <a:lumMod val="50000"/>
                </a:schemeClr>
              </a:solidFill>
              <a:latin typeface="Candara" panose="020E0502030303020204" pitchFamily="34" charset="0"/>
            </a:endParaRPr>
          </a:p>
          <a:p>
            <a:pPr marL="800100" lvl="1" indent="-342900" algn="just">
              <a:buFont typeface="Wingdings" panose="05000000000000000000" pitchFamily="2" charset="2"/>
              <a:buChar char="v"/>
            </a:pPr>
            <a:r>
              <a:rPr lang="en-US" sz="1400" b="1" dirty="0">
                <a:solidFill>
                  <a:schemeClr val="accent6">
                    <a:lumMod val="50000"/>
                  </a:schemeClr>
                </a:solidFill>
                <a:latin typeface="Candara" panose="020E0502030303020204" pitchFamily="34" charset="0"/>
              </a:rPr>
              <a:t>Only 13 States have responded - </a:t>
            </a:r>
            <a:r>
              <a:rPr lang="en-US" sz="1400" b="1" dirty="0" err="1">
                <a:solidFill>
                  <a:schemeClr val="accent6">
                    <a:lumMod val="50000"/>
                  </a:schemeClr>
                </a:solidFill>
                <a:latin typeface="Candara" panose="020E0502030303020204" pitchFamily="34" charset="0"/>
              </a:rPr>
              <a:t>Abia</a:t>
            </a:r>
            <a:r>
              <a:rPr lang="en-US" sz="1400" b="1" dirty="0">
                <a:solidFill>
                  <a:schemeClr val="accent6">
                    <a:lumMod val="50000"/>
                  </a:schemeClr>
                </a:solidFill>
                <a:latin typeface="Candara" panose="020E0502030303020204" pitchFamily="34" charset="0"/>
              </a:rPr>
              <a:t>, Adamawa, Bauchi, Benue, Cross River, Gombe, Kano, Kogi, Nasarawa, Niger, Ogun, Plateau and Zamfara State.</a:t>
            </a:r>
          </a:p>
          <a:p>
            <a:pPr lvl="1" algn="just"/>
            <a:endParaRPr lang="en-GB" sz="1400" b="1" dirty="0">
              <a:solidFill>
                <a:schemeClr val="accent6">
                  <a:lumMod val="50000"/>
                </a:schemeClr>
              </a:solidFill>
              <a:latin typeface="Candara" panose="020E0502030303020204" pitchFamily="34" charset="0"/>
            </a:endParaRPr>
          </a:p>
          <a:p>
            <a:pPr marL="342900" indent="-342900" algn="just">
              <a:buFont typeface="Wingdings" panose="05000000000000000000" pitchFamily="2" charset="2"/>
              <a:buChar char="q"/>
            </a:pPr>
            <a:r>
              <a:rPr lang="en-GB" sz="1600" b="1" dirty="0">
                <a:solidFill>
                  <a:schemeClr val="accent6">
                    <a:lumMod val="50000"/>
                  </a:schemeClr>
                </a:solidFill>
                <a:latin typeface="Candara" panose="020E0502030303020204" pitchFamily="34" charset="0"/>
              </a:rPr>
              <a:t>The Verification of NEW DLIs 10-13: the data request was sent to States via email on </a:t>
            </a:r>
            <a:r>
              <a:rPr lang="en-GB" sz="1600" b="1" u="sng" dirty="0">
                <a:solidFill>
                  <a:schemeClr val="accent6">
                    <a:lumMod val="50000"/>
                  </a:schemeClr>
                </a:solidFill>
                <a:latin typeface="Candara" panose="020E0502030303020204" pitchFamily="34" charset="0"/>
              </a:rPr>
              <a:t>12</a:t>
            </a:r>
            <a:r>
              <a:rPr lang="en-GB" sz="1600" b="1" u="sng" baseline="30000" dirty="0">
                <a:solidFill>
                  <a:schemeClr val="accent6">
                    <a:lumMod val="50000"/>
                  </a:schemeClr>
                </a:solidFill>
                <a:latin typeface="Candara" panose="020E0502030303020204" pitchFamily="34" charset="0"/>
              </a:rPr>
              <a:t>th</a:t>
            </a:r>
            <a:r>
              <a:rPr lang="en-GB" sz="1600" b="1" u="sng" dirty="0">
                <a:solidFill>
                  <a:schemeClr val="accent6">
                    <a:lumMod val="50000"/>
                  </a:schemeClr>
                </a:solidFill>
                <a:latin typeface="Candara" panose="020E0502030303020204" pitchFamily="34" charset="0"/>
              </a:rPr>
              <a:t> July 2021 </a:t>
            </a:r>
            <a:r>
              <a:rPr lang="en-GB" sz="1600" b="1" dirty="0">
                <a:solidFill>
                  <a:schemeClr val="accent6">
                    <a:lumMod val="50000"/>
                  </a:schemeClr>
                </a:solidFill>
                <a:latin typeface="Candara" panose="020E0502030303020204" pitchFamily="34" charset="0"/>
              </a:rPr>
              <a:t>from the IVA. </a:t>
            </a:r>
            <a:r>
              <a:rPr lang="en-GB" sz="1600" dirty="0">
                <a:latin typeface="Candara" panose="020E0502030303020204" pitchFamily="34" charset="0"/>
              </a:rPr>
              <a:t>This will be a purely desk-based assessment i.e. no physical/on-site visits are required to the States</a:t>
            </a:r>
            <a:r>
              <a:rPr lang="en-GB" sz="1600" b="1" u="sng" dirty="0">
                <a:latin typeface="Candara" panose="020E0502030303020204" pitchFamily="34" charset="0"/>
              </a:rPr>
              <a:t>.</a:t>
            </a:r>
            <a:r>
              <a:rPr lang="en-GB" sz="1600" dirty="0">
                <a:latin typeface="Candara" panose="020E0502030303020204" pitchFamily="34" charset="0"/>
              </a:rPr>
              <a:t> </a:t>
            </a:r>
            <a:r>
              <a:rPr lang="en-GB" sz="1600" b="1" u="sng" dirty="0">
                <a:solidFill>
                  <a:srgbClr val="C00000"/>
                </a:solidFill>
                <a:latin typeface="Candara" panose="020E0502030303020204" pitchFamily="34" charset="0"/>
              </a:rPr>
              <a:t>All States are advised to respond to the data request by email to the IVA Team Leader assigned to them, copying </a:t>
            </a:r>
            <a:r>
              <a:rPr lang="en-GB" sz="1600" b="1" u="sng" dirty="0">
                <a:solidFill>
                  <a:srgbClr val="C00000"/>
                </a:solidFill>
                <a:latin typeface="Candara" panose="020E0502030303020204" pitchFamily="34" charset="0"/>
                <a:hlinkClick r:id="rId3">
                  <a:extLst>
                    <a:ext uri="{A12FA001-AC4F-418D-AE19-62706E023703}">
                      <ahyp:hlinkClr xmlns:ahyp="http://schemas.microsoft.com/office/drawing/2018/hyperlinkcolor" val="tx"/>
                    </a:ext>
                  </a:extLst>
                </a:hlinkClick>
              </a:rPr>
              <a:t>sftas@oaugf.ng</a:t>
            </a:r>
            <a:r>
              <a:rPr lang="en-GB" sz="1600" b="1" u="sng" dirty="0">
                <a:solidFill>
                  <a:srgbClr val="C00000"/>
                </a:solidFill>
                <a:latin typeface="Candara" panose="020E0502030303020204" pitchFamily="34" charset="0"/>
              </a:rPr>
              <a:t> &amp; </a:t>
            </a:r>
            <a:r>
              <a:rPr lang="en-GB" sz="1600" b="1" u="sng" dirty="0">
                <a:solidFill>
                  <a:srgbClr val="C00000"/>
                </a:solidFill>
                <a:latin typeface="Candara" panose="020E0502030303020204" pitchFamily="34" charset="0"/>
                <a:hlinkClick r:id="rId4">
                  <a:extLst>
                    <a:ext uri="{A12FA001-AC4F-418D-AE19-62706E023703}">
                      <ahyp:hlinkClr xmlns:ahyp="http://schemas.microsoft.com/office/drawing/2018/hyperlinkcolor" val="tx"/>
                    </a:ext>
                  </a:extLst>
                </a:hlinkClick>
              </a:rPr>
              <a:t>oadedokun@sftas.org.ng</a:t>
            </a:r>
            <a:endParaRPr lang="en-GB" sz="1600" b="1" u="sng" dirty="0">
              <a:solidFill>
                <a:srgbClr val="C00000"/>
              </a:solidFill>
              <a:latin typeface="Candara" panose="020E0502030303020204" pitchFamily="34" charset="0"/>
            </a:endParaRPr>
          </a:p>
          <a:p>
            <a:pPr marL="342900" indent="-342900" algn="just">
              <a:buFont typeface="Wingdings" panose="05000000000000000000" pitchFamily="2" charset="2"/>
              <a:buChar char="q"/>
            </a:pPr>
            <a:endParaRPr lang="en-GB" sz="1400" b="1" u="sng" dirty="0">
              <a:solidFill>
                <a:srgbClr val="C00000"/>
              </a:solidFill>
              <a:latin typeface="Candara" panose="020E0502030303020204" pitchFamily="34" charset="0"/>
              <a:ea typeface="MS PGothic" pitchFamily="34" charset="-128"/>
            </a:endParaRPr>
          </a:p>
          <a:p>
            <a:pPr marL="742950" lvl="1" indent="-285750" algn="just">
              <a:buFont typeface="Wingdings" panose="05000000000000000000" pitchFamily="2" charset="2"/>
              <a:buChar char="v"/>
            </a:pPr>
            <a:r>
              <a:rPr lang="en-US" sz="1400" b="1" dirty="0">
                <a:solidFill>
                  <a:schemeClr val="accent6">
                    <a:lumMod val="50000"/>
                  </a:schemeClr>
                </a:solidFill>
                <a:latin typeface="Candara" panose="020E0502030303020204" pitchFamily="34" charset="0"/>
              </a:rPr>
              <a:t>Benue, Taraba, </a:t>
            </a:r>
            <a:r>
              <a:rPr lang="en-US" sz="1400" b="1" dirty="0" err="1">
                <a:solidFill>
                  <a:schemeClr val="accent6">
                    <a:lumMod val="50000"/>
                  </a:schemeClr>
                </a:solidFill>
                <a:latin typeface="Candara" panose="020E0502030303020204" pitchFamily="34" charset="0"/>
              </a:rPr>
              <a:t>Kwara</a:t>
            </a:r>
            <a:r>
              <a:rPr lang="en-US" sz="1400" b="1" dirty="0">
                <a:solidFill>
                  <a:schemeClr val="accent6">
                    <a:lumMod val="50000"/>
                  </a:schemeClr>
                </a:solidFill>
                <a:latin typeface="Candara" panose="020E0502030303020204" pitchFamily="34" charset="0"/>
              </a:rPr>
              <a:t>, Kogi, Sokoto, Kebbi, Enugu, Ebonyi, Anambra, Gombe, Bauchi, Zamfara and Katsina State should please reach their assigned  IVA team lead and the FMFBNP-PCU (</a:t>
            </a:r>
            <a:r>
              <a:rPr lang="en-US" sz="1400" b="1" dirty="0">
                <a:solidFill>
                  <a:schemeClr val="accent6">
                    <a:lumMod val="50000"/>
                  </a:schemeClr>
                </a:solidFill>
                <a:latin typeface="Candara" panose="020E0502030303020204" pitchFamily="34" charset="0"/>
                <a:hlinkClick r:id="rId5"/>
              </a:rPr>
              <a:t>oyindak@yahoo.com</a:t>
            </a:r>
            <a:r>
              <a:rPr lang="en-US" sz="1400" b="1" dirty="0">
                <a:solidFill>
                  <a:schemeClr val="accent6">
                    <a:lumMod val="50000"/>
                  </a:schemeClr>
                </a:solidFill>
                <a:latin typeface="Candara" panose="020E0502030303020204" pitchFamily="34" charset="0"/>
              </a:rPr>
              <a:t>, +2348095360073) to address some verification queries and data request requiring immediate feedback.</a:t>
            </a:r>
          </a:p>
        </p:txBody>
      </p:sp>
      <p:grpSp>
        <p:nvGrpSpPr>
          <p:cNvPr id="9" name="Group 8">
            <a:extLst>
              <a:ext uri="{FF2B5EF4-FFF2-40B4-BE49-F238E27FC236}">
                <a16:creationId xmlns:a16="http://schemas.microsoft.com/office/drawing/2014/main" id="{B78C5481-5769-4F70-BF61-718291B54C83}"/>
              </a:ext>
            </a:extLst>
          </p:cNvPr>
          <p:cNvGrpSpPr/>
          <p:nvPr/>
        </p:nvGrpSpPr>
        <p:grpSpPr>
          <a:xfrm>
            <a:off x="995250" y="5380074"/>
            <a:ext cx="2635691" cy="951362"/>
            <a:chOff x="951241" y="2708777"/>
            <a:chExt cx="2635691" cy="1363614"/>
          </a:xfrm>
        </p:grpSpPr>
        <p:pic>
          <p:nvPicPr>
            <p:cNvPr id="4" name="Graphic 3" descr="Chevron arrows with solid fill">
              <a:extLst>
                <a:ext uri="{FF2B5EF4-FFF2-40B4-BE49-F238E27FC236}">
                  <a16:creationId xmlns:a16="http://schemas.microsoft.com/office/drawing/2014/main" id="{B9E06887-0EC0-43AB-A620-B20606F85B6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23318" y="2708777"/>
              <a:ext cx="1363614" cy="1363614"/>
            </a:xfrm>
            <a:prstGeom prst="rect">
              <a:avLst/>
            </a:prstGeom>
          </p:spPr>
        </p:pic>
        <p:pic>
          <p:nvPicPr>
            <p:cNvPr id="6" name="Graphic 5" descr="Comment Important with solid fill">
              <a:extLst>
                <a:ext uri="{FF2B5EF4-FFF2-40B4-BE49-F238E27FC236}">
                  <a16:creationId xmlns:a16="http://schemas.microsoft.com/office/drawing/2014/main" id="{C8F24736-9D33-48BF-A90E-9A60980BE8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1241" y="2785608"/>
              <a:ext cx="1286783" cy="1286783"/>
            </a:xfrm>
            <a:prstGeom prst="rect">
              <a:avLst/>
            </a:prstGeom>
          </p:spPr>
        </p:pic>
      </p:grpSp>
      <p:sp>
        <p:nvSpPr>
          <p:cNvPr id="2" name="Rectangle 1">
            <a:extLst>
              <a:ext uri="{FF2B5EF4-FFF2-40B4-BE49-F238E27FC236}">
                <a16:creationId xmlns:a16="http://schemas.microsoft.com/office/drawing/2014/main" id="{9DD7FCA6-4B16-4024-961D-3D63F4CFF342}"/>
              </a:ext>
            </a:extLst>
          </p:cNvPr>
          <p:cNvSpPr/>
          <p:nvPr/>
        </p:nvSpPr>
        <p:spPr>
          <a:xfrm>
            <a:off x="669850" y="911956"/>
            <a:ext cx="3268515" cy="4959627"/>
          </a:xfrm>
          <a:prstGeom prst="rect">
            <a:avLst/>
          </a:prstGeom>
        </p:spPr>
        <p:txBody>
          <a:bodyPr wrap="square">
            <a:spAutoFit/>
          </a:bodyPr>
          <a:lstStyle/>
          <a:p>
            <a:pPr algn="ctr">
              <a:lnSpc>
                <a:spcPct val="106000"/>
              </a:lnSpc>
              <a:spcAft>
                <a:spcPts val="800"/>
              </a:spcAft>
            </a:pPr>
            <a:r>
              <a:rPr lang="en-US" b="1" dirty="0">
                <a:solidFill>
                  <a:schemeClr val="bg1"/>
                </a:solidFill>
                <a:latin typeface="Candara" panose="020E0502030303020204" pitchFamily="34" charset="0"/>
                <a:ea typeface="Calibri" panose="020F0502020204030204" pitchFamily="34" charset="0"/>
                <a:cs typeface="Arial" panose="020B0604020202020204" pitchFamily="34" charset="0"/>
              </a:rPr>
              <a:t>THE VERIFICATION OF 5 </a:t>
            </a:r>
            <a:r>
              <a:rPr lang="en-US" b="1" dirty="0">
                <a:solidFill>
                  <a:schemeClr val="bg1"/>
                </a:solidFill>
                <a:latin typeface="Candara" panose="020E0502030303020204" pitchFamily="34" charset="0"/>
                <a:cs typeface="Arial" panose="020B0604020202020204" pitchFamily="34" charset="0"/>
              </a:rPr>
              <a:t>New COVID-19 DLI Results with </a:t>
            </a:r>
            <a:r>
              <a:rPr lang="en-US" b="1" u="sng" dirty="0">
                <a:solidFill>
                  <a:schemeClr val="bg1"/>
                </a:solidFill>
                <a:latin typeface="Candara" panose="020E0502030303020204" pitchFamily="34" charset="0"/>
                <a:cs typeface="Arial" panose="020B0604020202020204" pitchFamily="34" charset="0"/>
              </a:rPr>
              <a:t>deadlines Dec 2020 to July 2021 </a:t>
            </a:r>
            <a:r>
              <a:rPr lang="en-US" b="1" dirty="0">
                <a:solidFill>
                  <a:schemeClr val="bg1"/>
                </a:solidFill>
                <a:latin typeface="Candara" panose="020E0502030303020204" pitchFamily="34" charset="0"/>
                <a:cs typeface="Arial" panose="020B0604020202020204" pitchFamily="34" charset="0"/>
              </a:rPr>
              <a:t>has commenced</a:t>
            </a:r>
          </a:p>
          <a:p>
            <a:pPr algn="ctr">
              <a:lnSpc>
                <a:spcPct val="106000"/>
              </a:lnSpc>
              <a:spcAft>
                <a:spcPts val="800"/>
              </a:spcAft>
            </a:pPr>
            <a:br>
              <a:rPr lang="en-US" b="1" dirty="0">
                <a:solidFill>
                  <a:schemeClr val="bg1"/>
                </a:solidFill>
                <a:latin typeface="Candara" panose="020E0502030303020204" pitchFamily="34" charset="0"/>
                <a:cs typeface="Arial" panose="020B0604020202020204" pitchFamily="34" charset="0"/>
              </a:rPr>
            </a:br>
            <a:r>
              <a:rPr lang="en-US" sz="2000" b="1" dirty="0">
                <a:solidFill>
                  <a:schemeClr val="bg1"/>
                </a:solidFill>
                <a:latin typeface="Candara" panose="020E0502030303020204" pitchFamily="34" charset="0"/>
                <a:cs typeface="Arial" panose="020B0604020202020204" pitchFamily="34" charset="0"/>
              </a:rPr>
              <a:t>DLRs: 10.1 (2020), 10.2, 10.3, 11.2, and 13.2</a:t>
            </a:r>
          </a:p>
          <a:p>
            <a:pPr algn="ctr">
              <a:lnSpc>
                <a:spcPct val="106000"/>
              </a:lnSpc>
              <a:spcAft>
                <a:spcPts val="800"/>
              </a:spcAft>
            </a:pPr>
            <a:endParaRPr lang="en-US" b="1" dirty="0">
              <a:solidFill>
                <a:schemeClr val="bg1"/>
              </a:solidFill>
              <a:latin typeface="Candara" panose="020E0502030303020204" pitchFamily="34" charset="0"/>
              <a:cs typeface="Arial" panose="020B0604020202020204" pitchFamily="34" charset="0"/>
            </a:endParaRPr>
          </a:p>
          <a:p>
            <a:pPr algn="ctr">
              <a:lnSpc>
                <a:spcPct val="106000"/>
              </a:lnSpc>
              <a:spcAft>
                <a:spcPts val="800"/>
              </a:spcAft>
            </a:pPr>
            <a:r>
              <a:rPr lang="en-US" b="1" dirty="0">
                <a:solidFill>
                  <a:schemeClr val="bg1"/>
                </a:solidFill>
                <a:latin typeface="Candara" panose="020E0502030303020204" pitchFamily="34" charset="0"/>
                <a:cs typeface="Arial" panose="020B0604020202020204" pitchFamily="34" charset="0"/>
              </a:rPr>
              <a:t>A desk-based review FOR 36 States BY the IVA WITH enhanced review by the World Bank and PCU given the external firm is not yet on board</a:t>
            </a:r>
          </a:p>
          <a:p>
            <a:pPr algn="ctr">
              <a:lnSpc>
                <a:spcPct val="106000"/>
              </a:lnSpc>
              <a:spcAft>
                <a:spcPts val="800"/>
              </a:spcAft>
            </a:pPr>
            <a:endParaRPr lang="en-US" b="1" dirty="0">
              <a:solidFill>
                <a:schemeClr val="bg1"/>
              </a:solidFill>
              <a:latin typeface="Candara" panose="020E0502030303020204" pitchFamily="34" charset="0"/>
              <a:cs typeface="Arial" panose="020B0604020202020204" pitchFamily="34" charset="0"/>
            </a:endParaRPr>
          </a:p>
        </p:txBody>
      </p:sp>
      <p:graphicFrame>
        <p:nvGraphicFramePr>
          <p:cNvPr id="19" name="Table 18">
            <a:extLst>
              <a:ext uri="{FF2B5EF4-FFF2-40B4-BE49-F238E27FC236}">
                <a16:creationId xmlns:a16="http://schemas.microsoft.com/office/drawing/2014/main" id="{37291128-41AA-43BF-8BB2-74A078784C75}"/>
              </a:ext>
            </a:extLst>
          </p:cNvPr>
          <p:cNvGraphicFramePr>
            <a:graphicFrameLocks noGrp="1"/>
          </p:cNvGraphicFramePr>
          <p:nvPr>
            <p:extLst>
              <p:ext uri="{D42A27DB-BD31-4B8C-83A1-F6EECF244321}">
                <p14:modId xmlns:p14="http://schemas.microsoft.com/office/powerpoint/2010/main" val="3811723674"/>
              </p:ext>
            </p:extLst>
          </p:nvPr>
        </p:nvGraphicFramePr>
        <p:xfrm>
          <a:off x="4315141" y="5355516"/>
          <a:ext cx="7656334" cy="1465954"/>
        </p:xfrm>
        <a:graphic>
          <a:graphicData uri="http://schemas.openxmlformats.org/drawingml/2006/table">
            <a:tbl>
              <a:tblPr/>
              <a:tblGrid>
                <a:gridCol w="3310983">
                  <a:extLst>
                    <a:ext uri="{9D8B030D-6E8A-4147-A177-3AD203B41FA5}">
                      <a16:colId xmlns:a16="http://schemas.microsoft.com/office/drawing/2014/main" val="279493677"/>
                    </a:ext>
                  </a:extLst>
                </a:gridCol>
                <a:gridCol w="1859037">
                  <a:extLst>
                    <a:ext uri="{9D8B030D-6E8A-4147-A177-3AD203B41FA5}">
                      <a16:colId xmlns:a16="http://schemas.microsoft.com/office/drawing/2014/main" val="3640382760"/>
                    </a:ext>
                  </a:extLst>
                </a:gridCol>
                <a:gridCol w="1199350">
                  <a:extLst>
                    <a:ext uri="{9D8B030D-6E8A-4147-A177-3AD203B41FA5}">
                      <a16:colId xmlns:a16="http://schemas.microsoft.com/office/drawing/2014/main" val="2751475522"/>
                    </a:ext>
                  </a:extLst>
                </a:gridCol>
                <a:gridCol w="1286964">
                  <a:extLst>
                    <a:ext uri="{9D8B030D-6E8A-4147-A177-3AD203B41FA5}">
                      <a16:colId xmlns:a16="http://schemas.microsoft.com/office/drawing/2014/main" val="1445246579"/>
                    </a:ext>
                  </a:extLst>
                </a:gridCol>
              </a:tblGrid>
              <a:tr h="489857">
                <a:tc>
                  <a:txBody>
                    <a:bodyPr/>
                    <a:lstStyle/>
                    <a:p>
                      <a:pPr algn="ctr" rtl="0" fontAlgn="ctr"/>
                      <a:r>
                        <a:rPr lang="en-US" sz="1200" b="1" i="0" u="none" strike="noStrike" dirty="0">
                          <a:solidFill>
                            <a:srgbClr val="FFFFFF"/>
                          </a:solidFill>
                          <a:effectLst/>
                          <a:latin typeface="Candara" panose="020E0502030303020204" pitchFamily="34" charset="0"/>
                        </a:rPr>
                        <a:t>Program DLIs</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ADB"/>
                      </a:solidFill>
                      <a:prstDash val="solid"/>
                      <a:round/>
                      <a:headEnd type="none" w="med" len="med"/>
                      <a:tailEnd type="none" w="med" len="med"/>
                    </a:lnR>
                    <a:lnT>
                      <a:noFill/>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Candara" panose="020E0502030303020204" pitchFamily="34" charset="0"/>
                        </a:rPr>
                        <a:t>UPDATED Verification and Disbursement Timeline</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9DB"/>
                      </a:solidFill>
                      <a:prstDash val="solid"/>
                      <a:round/>
                      <a:headEnd type="none" w="med" len="med"/>
                      <a:tailEnd type="none" w="med" len="med"/>
                    </a:lnR>
                    <a:lnT>
                      <a:noFill/>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Candara" panose="020E0502030303020204" pitchFamily="34" charset="0"/>
                        </a:rPr>
                        <a:t># Eligible States Receiving Grants</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Candara" panose="020E0502030303020204" pitchFamily="34" charset="0"/>
                        </a:rPr>
                        <a:t>Grants per State USD Million</a:t>
                      </a:r>
                    </a:p>
                  </a:txBody>
                  <a:tcPr marL="9416" marR="9416" marT="9416"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002060"/>
                    </a:solidFill>
                  </a:tcPr>
                </a:tc>
                <a:extLst>
                  <a:ext uri="{0D108BD9-81ED-4DB2-BD59-A6C34878D82A}">
                    <a16:rowId xmlns:a16="http://schemas.microsoft.com/office/drawing/2014/main" val="119214304"/>
                  </a:ext>
                </a:extLst>
              </a:tr>
              <a:tr h="492076">
                <a:tc>
                  <a:txBody>
                    <a:bodyPr/>
                    <a:lstStyle/>
                    <a:p>
                      <a:pPr algn="l" rtl="0" fontAlgn="ctr"/>
                      <a:r>
                        <a:rPr lang="en-US" sz="1200" b="1" i="0" u="none" strike="noStrike" dirty="0">
                          <a:solidFill>
                            <a:srgbClr val="000000"/>
                          </a:solidFill>
                          <a:effectLst/>
                          <a:latin typeface="Candara" panose="020E0502030303020204" pitchFamily="34" charset="0"/>
                        </a:rPr>
                        <a:t>New COVID-19 DLIs Results Dec 2020 to July 2021</a:t>
                      </a:r>
                      <a:br>
                        <a:rPr lang="en-US" sz="1200" b="1" i="0" u="none" strike="noStrike" dirty="0">
                          <a:solidFill>
                            <a:srgbClr val="000000"/>
                          </a:solidFill>
                          <a:effectLst/>
                          <a:latin typeface="Candara" panose="020E0502030303020204" pitchFamily="34" charset="0"/>
                        </a:rPr>
                      </a:br>
                      <a:r>
                        <a:rPr lang="en-US" sz="1200" b="0" i="0" u="none" strike="noStrike" dirty="0">
                          <a:solidFill>
                            <a:srgbClr val="000000"/>
                          </a:solidFill>
                          <a:effectLst/>
                          <a:latin typeface="Candara" panose="020E0502030303020204" pitchFamily="34" charset="0"/>
                        </a:rPr>
                        <a:t>5 X DLRs 10.1 (2020), 10.2, 10.3, 11.2, 13.2</a:t>
                      </a:r>
                      <a:endParaRPr lang="en-US" sz="1200" b="1" i="0" u="none" strike="noStrike" dirty="0">
                        <a:solidFill>
                          <a:srgbClr val="000000"/>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l" rtl="0" fontAlgn="ctr"/>
                      <a:r>
                        <a:rPr lang="en-US" sz="1200" b="0" i="0" u="none" strike="noStrike" dirty="0">
                          <a:solidFill>
                            <a:schemeClr val="tx1"/>
                          </a:solidFill>
                          <a:effectLst/>
                          <a:latin typeface="Candara" panose="020E0502030303020204" pitchFamily="34" charset="0"/>
                        </a:rPr>
                        <a:t>To be verified and disbursed by</a:t>
                      </a:r>
                      <a:r>
                        <a:rPr lang="en-US" sz="1200" b="1" i="0" u="none" strike="noStrike" dirty="0">
                          <a:solidFill>
                            <a:schemeClr val="tx1"/>
                          </a:solidFill>
                          <a:effectLst/>
                          <a:latin typeface="Candara" panose="020E0502030303020204" pitchFamily="34" charset="0"/>
                        </a:rPr>
                        <a:t> Q4 2021. </a:t>
                      </a:r>
                      <a:endParaRPr lang="en-US" sz="1200" b="0" i="0" u="none" strike="noStrike" dirty="0">
                        <a:solidFill>
                          <a:schemeClr val="tx1"/>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ctr" rtl="0" fontAlgn="ctr"/>
                      <a:r>
                        <a:rPr lang="en-US" sz="1200" b="1" i="1" u="none" strike="noStrike" dirty="0">
                          <a:solidFill>
                            <a:srgbClr val="000000"/>
                          </a:solidFill>
                          <a:effectLst/>
                          <a:latin typeface="Candara" panose="020E0502030303020204" pitchFamily="34" charset="0"/>
                        </a:rPr>
                        <a:t>36</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tc>
                  <a:txBody>
                    <a:bodyPr/>
                    <a:lstStyle/>
                    <a:p>
                      <a:pPr algn="ctr" rtl="0" fontAlgn="ctr"/>
                      <a:r>
                        <a:rPr lang="en-US" sz="1200" b="1" i="0" u="none" strike="noStrike">
                          <a:solidFill>
                            <a:srgbClr val="000000"/>
                          </a:solidFill>
                          <a:effectLst/>
                          <a:latin typeface="Candara" panose="020E0502030303020204" pitchFamily="34" charset="0"/>
                        </a:rPr>
                        <a:t> Up to $7 million per State</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E7E6E6"/>
                    </a:solidFill>
                  </a:tcPr>
                </a:tc>
                <a:extLst>
                  <a:ext uri="{0D108BD9-81ED-4DB2-BD59-A6C34878D82A}">
                    <a16:rowId xmlns:a16="http://schemas.microsoft.com/office/drawing/2014/main" val="44722995"/>
                  </a:ext>
                </a:extLst>
              </a:tr>
              <a:tr h="484021">
                <a:tc>
                  <a:txBody>
                    <a:bodyPr/>
                    <a:lstStyle/>
                    <a:p>
                      <a:pPr algn="l" rtl="0" fontAlgn="ctr"/>
                      <a:r>
                        <a:rPr lang="pt-BR" sz="1200" b="1" i="0" u="none" strike="noStrike" dirty="0">
                          <a:solidFill>
                            <a:srgbClr val="000000"/>
                          </a:solidFill>
                          <a:effectLst/>
                          <a:latin typeface="Candara" panose="020E0502030303020204" pitchFamily="34" charset="0"/>
                        </a:rPr>
                        <a:t>Original DLIs 1-9 2020 Results  (2020 APA)</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l" rtl="0" fontAlgn="ctr"/>
                      <a:r>
                        <a:rPr lang="en-US" sz="1200" b="0" i="0" u="none" strike="noStrike" dirty="0">
                          <a:solidFill>
                            <a:schemeClr val="tx1"/>
                          </a:solidFill>
                          <a:effectLst/>
                          <a:latin typeface="Candara" panose="020E0502030303020204" pitchFamily="34" charset="0"/>
                        </a:rPr>
                        <a:t>To be verified and disbursed by </a:t>
                      </a:r>
                      <a:r>
                        <a:rPr lang="en-US" sz="1200" b="1" i="0" u="none" strike="noStrike" dirty="0">
                          <a:solidFill>
                            <a:schemeClr val="tx1"/>
                          </a:solidFill>
                          <a:effectLst/>
                          <a:latin typeface="Candara" panose="020E0502030303020204" pitchFamily="34" charset="0"/>
                        </a:rPr>
                        <a:t>end Q1 2022</a:t>
                      </a:r>
                      <a:endParaRPr lang="en-US" sz="1200" b="0" i="0" u="none" strike="noStrike" dirty="0">
                        <a:solidFill>
                          <a:schemeClr val="tx1"/>
                        </a:solidFill>
                        <a:effectLst/>
                        <a:latin typeface="Candara" panose="020E0502030303020204" pitchFamily="34" charset="0"/>
                      </a:endParaRP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ctr" rtl="0" fontAlgn="ctr"/>
                      <a:r>
                        <a:rPr lang="en-US" sz="1200" b="1" i="1" u="none" strike="noStrike" dirty="0">
                          <a:solidFill>
                            <a:srgbClr val="000000"/>
                          </a:solidFill>
                          <a:effectLst/>
                          <a:latin typeface="Candara" panose="020E0502030303020204" pitchFamily="34" charset="0"/>
                        </a:rPr>
                        <a:t>36</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tc>
                  <a:txBody>
                    <a:bodyPr/>
                    <a:lstStyle/>
                    <a:p>
                      <a:pPr algn="ctr" rtl="0" fontAlgn="ctr"/>
                      <a:r>
                        <a:rPr lang="en-US" sz="1200" b="1" i="0" u="none" strike="noStrike" dirty="0">
                          <a:solidFill>
                            <a:srgbClr val="000000"/>
                          </a:solidFill>
                          <a:effectLst/>
                          <a:latin typeface="Candara" panose="020E0502030303020204" pitchFamily="34" charset="0"/>
                        </a:rPr>
                        <a:t>Up to $9-15 million per State </a:t>
                      </a:r>
                    </a:p>
                  </a:txBody>
                  <a:tcPr marL="9416" marR="9416" marT="9416"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E7E6E6"/>
                    </a:solidFill>
                  </a:tcPr>
                </a:tc>
                <a:extLst>
                  <a:ext uri="{0D108BD9-81ED-4DB2-BD59-A6C34878D82A}">
                    <a16:rowId xmlns:a16="http://schemas.microsoft.com/office/drawing/2014/main" val="3938051440"/>
                  </a:ext>
                </a:extLst>
              </a:tr>
            </a:tbl>
          </a:graphicData>
        </a:graphic>
      </p:graphicFrame>
    </p:spTree>
    <p:extLst>
      <p:ext uri="{BB962C8B-B14F-4D97-AF65-F5344CB8AC3E}">
        <p14:creationId xmlns:p14="http://schemas.microsoft.com/office/powerpoint/2010/main" val="205412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TextBox 21">
            <a:extLst>
              <a:ext uri="{FF2B5EF4-FFF2-40B4-BE49-F238E27FC236}">
                <a16:creationId xmlns:a16="http://schemas.microsoft.com/office/drawing/2014/main" id="{B50A121B-6426-4F7D-93FE-DC87A0AC9D9E}"/>
              </a:ext>
            </a:extLst>
          </p:cNvPr>
          <p:cNvSpPr txBox="1"/>
          <p:nvPr/>
        </p:nvSpPr>
        <p:spPr>
          <a:xfrm>
            <a:off x="5689989" y="3056999"/>
            <a:ext cx="5207595" cy="1000465"/>
          </a:xfrm>
          <a:prstGeom prst="rect">
            <a:avLst/>
          </a:prstGeom>
        </p:spPr>
        <p:txBody>
          <a:bodyPr rtlCol="0">
            <a:normAutofit/>
          </a:bodyPr>
          <a:lstStyle/>
          <a:p>
            <a:pPr algn="ctr">
              <a:spcAft>
                <a:spcPts val="600"/>
              </a:spcAft>
            </a:pPr>
            <a:r>
              <a:rPr lang="en-US" sz="4800" b="1" cap="all" dirty="0">
                <a:solidFill>
                  <a:schemeClr val="accent6">
                    <a:lumMod val="50000"/>
                  </a:schemeClr>
                </a:solidFill>
                <a:latin typeface="+mj-lt"/>
                <a:ea typeface="+mj-ea"/>
                <a:cs typeface="+mj-cs"/>
              </a:rPr>
              <a:t>THANK YOU</a:t>
            </a:r>
          </a:p>
        </p:txBody>
      </p:sp>
    </p:spTree>
    <p:extLst>
      <p:ext uri="{BB962C8B-B14F-4D97-AF65-F5344CB8AC3E}">
        <p14:creationId xmlns:p14="http://schemas.microsoft.com/office/powerpoint/2010/main" val="200259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2">
            <a:extLst>
              <a:ext uri="{FF2B5EF4-FFF2-40B4-BE49-F238E27FC236}">
                <a16:creationId xmlns:a16="http://schemas.microsoft.com/office/drawing/2014/main" id="{FB5E0912-3175-4F98-9F6D-430B64B6DA3D}"/>
              </a:ext>
            </a:extLst>
          </p:cNvPr>
          <p:cNvSpPr>
            <a:spLocks noGrp="1"/>
          </p:cNvSpPr>
          <p:nvPr>
            <p:ph idx="1"/>
          </p:nvPr>
        </p:nvSpPr>
        <p:spPr>
          <a:xfrm>
            <a:off x="4234131" y="591710"/>
            <a:ext cx="3553045" cy="4125402"/>
          </a:xfrm>
        </p:spPr>
        <p:txBody>
          <a:bodyPr>
            <a:normAutofit/>
          </a:bodyPr>
          <a:lstStyle/>
          <a:p>
            <a:pPr marL="0" marR="0" indent="0" algn="just">
              <a:lnSpc>
                <a:spcPct val="107000"/>
              </a:lnSpc>
              <a:spcBef>
                <a:spcPts val="0"/>
              </a:spcBef>
              <a:spcAft>
                <a:spcPts val="0"/>
              </a:spcAft>
              <a:buNone/>
            </a:pPr>
            <a:r>
              <a:rPr lang="en-US" sz="1200" b="1" u="sng"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Programme</a:t>
            </a:r>
            <a:r>
              <a:rPr lang="en-US" sz="1200" b="1"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Coordination Unit</a:t>
            </a:r>
            <a:endParaRPr lang="en-US" sz="1200" b="1"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Mr. Stephen Okon,</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SFTAS-National Program Coordinator,</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Director Home Finance Department,</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Federal Ministry of Finance, Budget and Planning</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Central Business District,</a:t>
            </a:r>
            <a:r>
              <a:rPr lang="en-US" sz="1200" dirty="0">
                <a:latin typeface="Candara" panose="020E0502030303020204" pitchFamily="34" charset="0"/>
                <a:ea typeface="Times New Roman" panose="02020603050405020304" pitchFamily="18" charset="0"/>
                <a:cs typeface="Times New Roman" panose="02020603050405020304" pitchFamily="18" charset="0"/>
              </a:rPr>
              <a:t> </a:t>
            </a: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Abuja.</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u="sng" dirty="0">
                <a:solidFill>
                  <a:schemeClr val="tx1"/>
                </a:solidFill>
                <a:latin typeface="Candara" panose="020E05020303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stephenokon117@yahoo.com</a:t>
            </a:r>
            <a:endParaRPr lang="en-US" sz="1200" u="sng" dirty="0">
              <a:solidFill>
                <a:schemeClr val="tx1"/>
              </a:solidFill>
              <a:latin typeface="Candara" panose="020E050203030302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08065643949</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Mr. Ali Mohammed,</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The Deputy National Program Coordinator</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u="sng" dirty="0">
                <a:solidFill>
                  <a:srgbClr val="196AD4"/>
                </a:solidFill>
                <a:latin typeface="Candara" panose="020E0502030303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ali4m1968@gmail.com</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07033337112</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b="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t>
            </a:r>
            <a:endParaRPr lang="en-US" sz="1200" b="1"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b="1" dirty="0">
                <a:solidFill>
                  <a:srgbClr val="000000"/>
                </a:solidFill>
                <a:latin typeface="Candara" panose="020E0502030303020204" pitchFamily="34" charset="0"/>
                <a:cs typeface="Times New Roman" panose="02020603050405020304" pitchFamily="18" charset="0"/>
              </a:rPr>
              <a:t>Please copy enquires to:</a:t>
            </a:r>
          </a:p>
          <a:p>
            <a:pPr marL="0" indent="0" algn="just">
              <a:lnSpc>
                <a:spcPct val="107000"/>
              </a:lnSpc>
              <a:spcBef>
                <a:spcPts val="0"/>
              </a:spcBef>
              <a:buNone/>
            </a:pPr>
            <a:r>
              <a:rPr lang="en-US" sz="1200" dirty="0" err="1">
                <a:solidFill>
                  <a:srgbClr val="000000"/>
                </a:solidFill>
                <a:latin typeface="Candara" panose="020E0502030303020204" pitchFamily="34" charset="0"/>
                <a:cs typeface="Times New Roman" panose="02020603050405020304" pitchFamily="18" charset="0"/>
              </a:rPr>
              <a:t>Oyinda</a:t>
            </a:r>
            <a:r>
              <a:rPr lang="en-US" sz="1200" dirty="0">
                <a:solidFill>
                  <a:srgbClr val="000000"/>
                </a:solidFill>
                <a:latin typeface="Candara" panose="020E0502030303020204" pitchFamily="34" charset="0"/>
                <a:cs typeface="Times New Roman" panose="02020603050405020304" pitchFamily="18" charset="0"/>
              </a:rPr>
              <a:t> </a:t>
            </a:r>
            <a:r>
              <a:rPr lang="en-US" sz="1200" dirty="0" err="1">
                <a:solidFill>
                  <a:srgbClr val="000000"/>
                </a:solidFill>
                <a:latin typeface="Candara" panose="020E0502030303020204" pitchFamily="34" charset="0"/>
                <a:cs typeface="Times New Roman" panose="02020603050405020304" pitchFamily="18" charset="0"/>
              </a:rPr>
              <a:t>Adedokun</a:t>
            </a:r>
            <a:r>
              <a:rPr lang="en-US" sz="1200" dirty="0">
                <a:solidFill>
                  <a:srgbClr val="000000"/>
                </a:solidFill>
                <a:latin typeface="Candara" panose="020E0502030303020204" pitchFamily="34" charset="0"/>
                <a:cs typeface="Times New Roman" panose="02020603050405020304" pitchFamily="18" charset="0"/>
              </a:rPr>
              <a:t>,</a:t>
            </a:r>
          </a:p>
          <a:p>
            <a:pPr marL="0" indent="0" algn="just">
              <a:lnSpc>
                <a:spcPct val="107000"/>
              </a:lnSpc>
              <a:spcBef>
                <a:spcPts val="0"/>
              </a:spcBef>
              <a:buNone/>
            </a:pPr>
            <a:r>
              <a:rPr lang="en-US" sz="1200" dirty="0">
                <a:solidFill>
                  <a:srgbClr val="000000"/>
                </a:solidFill>
                <a:latin typeface="Candara" panose="020E0502030303020204" pitchFamily="34" charset="0"/>
                <a:cs typeface="Times New Roman" panose="02020603050405020304" pitchFamily="18" charset="0"/>
              </a:rPr>
              <a:t>Programme Manager</a:t>
            </a:r>
          </a:p>
          <a:p>
            <a:pPr marL="0" indent="0" algn="just">
              <a:lnSpc>
                <a:spcPct val="107000"/>
              </a:lnSpc>
              <a:spcBef>
                <a:spcPts val="0"/>
              </a:spcBef>
              <a:buNone/>
            </a:pPr>
            <a:r>
              <a:rPr lang="en-GB" sz="1200" b="0" i="0" dirty="0">
                <a:solidFill>
                  <a:srgbClr val="000000"/>
                </a:solidFill>
                <a:effectLst/>
                <a:latin typeface="Calibri" panose="020F0502020204030204" pitchFamily="34" charset="0"/>
                <a:hlinkClick r:id="rId4"/>
              </a:rPr>
              <a:t>oadedokun@sftas.org.ng</a:t>
            </a:r>
            <a:endParaRPr lang="en-GB" sz="1200" b="0" i="0" dirty="0">
              <a:solidFill>
                <a:srgbClr val="000000"/>
              </a:solidFill>
              <a:effectLst/>
              <a:latin typeface="Calibri" panose="020F0502020204030204" pitchFamily="34" charset="0"/>
            </a:endParaRPr>
          </a:p>
          <a:p>
            <a:pPr marL="0" indent="0" algn="just">
              <a:lnSpc>
                <a:spcPct val="107000"/>
              </a:lnSpc>
              <a:spcBef>
                <a:spcPts val="0"/>
              </a:spcBef>
              <a:buNone/>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08095360073</a:t>
            </a:r>
            <a:endParaRPr lang="en-US" sz="1200" dirty="0">
              <a:latin typeface="Candara" panose="020E0502030303020204" pitchFamily="34" charset="0"/>
              <a:ea typeface="Calibri" panose="020F0502020204030204" pitchFamily="34"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7973577E-692A-46EC-9A25-06BF17304A2E}"/>
              </a:ext>
            </a:extLst>
          </p:cNvPr>
          <p:cNvSpPr txBox="1">
            <a:spLocks/>
          </p:cNvSpPr>
          <p:nvPr/>
        </p:nvSpPr>
        <p:spPr>
          <a:xfrm>
            <a:off x="8103823" y="573819"/>
            <a:ext cx="3785507" cy="1933301"/>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457200">
              <a:lnSpc>
                <a:spcPct val="97000"/>
              </a:lnSpc>
              <a:spcBef>
                <a:spcPts val="0"/>
              </a:spcBef>
              <a:buClr>
                <a:schemeClr val="accent1"/>
              </a:buClr>
              <a:buSzPct val="92000"/>
              <a:buNone/>
            </a:pPr>
            <a:r>
              <a:rPr lang="en-US" sz="1200" u="sng" dirty="0">
                <a:solidFill>
                  <a:srgbClr val="000000"/>
                </a:solidFill>
                <a:latin typeface="Candara" panose="020E0502030303020204" pitchFamily="34" charset="0"/>
                <a:cs typeface="Times New Roman" panose="02020603050405020304" pitchFamily="18" charset="0"/>
              </a:rPr>
              <a:t>Office of the Auditor-General for the Federation as the IVA</a:t>
            </a:r>
          </a:p>
          <a:p>
            <a:pPr marL="0" indent="0" algn="just" defTabSz="457200">
              <a:lnSpc>
                <a:spcPct val="97000"/>
              </a:lnSpc>
              <a:spcBef>
                <a:spcPts val="0"/>
              </a:spcBef>
              <a:buClr>
                <a:schemeClr val="accent1"/>
              </a:buClr>
              <a:buSzPct val="92000"/>
              <a:buNone/>
            </a:pPr>
            <a:r>
              <a:rPr lang="en-US" sz="1200" b="0" dirty="0" err="1">
                <a:solidFill>
                  <a:srgbClr val="000000"/>
                </a:solidFill>
                <a:latin typeface="Candara" panose="020E0502030303020204" pitchFamily="34" charset="0"/>
                <a:cs typeface="Times New Roman" panose="02020603050405020304" pitchFamily="18" charset="0"/>
              </a:rPr>
              <a:t>Busayo</a:t>
            </a:r>
            <a:r>
              <a:rPr lang="en-US" sz="1200" b="0" dirty="0">
                <a:solidFill>
                  <a:srgbClr val="000000"/>
                </a:solidFill>
                <a:latin typeface="Candara" panose="020E0502030303020204" pitchFamily="34" charset="0"/>
                <a:cs typeface="Times New Roman" panose="02020603050405020304" pitchFamily="18" charset="0"/>
              </a:rPr>
              <a:t> </a:t>
            </a:r>
            <a:r>
              <a:rPr lang="en-US" sz="1200" b="0" dirty="0" err="1">
                <a:solidFill>
                  <a:srgbClr val="000000"/>
                </a:solidFill>
                <a:latin typeface="Candara" panose="020E0502030303020204" pitchFamily="34" charset="0"/>
                <a:cs typeface="Times New Roman" panose="02020603050405020304" pitchFamily="18" charset="0"/>
              </a:rPr>
              <a:t>Fawale</a:t>
            </a:r>
            <a:endParaRPr lang="en-US" sz="1200" b="0" dirty="0">
              <a:solidFill>
                <a:srgbClr val="000000"/>
              </a:solidFill>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Programme Manager</a:t>
            </a:r>
          </a:p>
          <a:p>
            <a:pPr marL="0" indent="0" algn="just" defTabSz="457200">
              <a:lnSpc>
                <a:spcPct val="97000"/>
              </a:lnSpc>
              <a:spcBef>
                <a:spcPts val="0"/>
              </a:spcBef>
              <a:buClr>
                <a:schemeClr val="accent1"/>
              </a:buClr>
              <a:buSzPct val="92000"/>
              <a:buNone/>
            </a:pPr>
            <a:r>
              <a:rPr lang="en-US" sz="1200" b="0" u="sng" dirty="0">
                <a:solidFill>
                  <a:srgbClr val="000000"/>
                </a:solidFill>
                <a:latin typeface="Candara" panose="020E0502030303020204" pitchFamily="34" charset="0"/>
                <a:cs typeface="Times New Roman" panose="02020603050405020304" pitchFamily="18" charset="0"/>
              </a:rPr>
              <a:t>fawale2002@gmail.com</a:t>
            </a: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08146505040</a:t>
            </a:r>
          </a:p>
          <a:p>
            <a:pPr marL="0" indent="0" algn="just" defTabSz="457200">
              <a:lnSpc>
                <a:spcPct val="97000"/>
              </a:lnSpc>
              <a:spcBef>
                <a:spcPts val="0"/>
              </a:spcBef>
              <a:buClr>
                <a:schemeClr val="accent1"/>
              </a:buClr>
              <a:buSzPct val="92000"/>
              <a:buNone/>
            </a:pPr>
            <a:endParaRPr lang="en-US" sz="1200"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200" b="0" u="sng" dirty="0">
                <a:solidFill>
                  <a:srgbClr val="000000"/>
                </a:solidFill>
                <a:latin typeface="Candara" panose="020E05020303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sftas@oaugf.ng</a:t>
            </a:r>
            <a:endParaRPr lang="en-US" sz="1200" b="0" u="sng" dirty="0">
              <a:solidFill>
                <a:srgbClr val="000000"/>
              </a:solidFill>
              <a:latin typeface="Candara" panose="020E0502030303020204" pitchFamily="34" charset="0"/>
              <a:cs typeface="Times New Roman" panose="02020603050405020304" pitchFamily="18" charset="0"/>
            </a:endParaRPr>
          </a:p>
        </p:txBody>
      </p:sp>
      <p:sp>
        <p:nvSpPr>
          <p:cNvPr id="10" name="Title 1">
            <a:extLst>
              <a:ext uri="{FF2B5EF4-FFF2-40B4-BE49-F238E27FC236}">
                <a16:creationId xmlns:a16="http://schemas.microsoft.com/office/drawing/2014/main" id="{DBB90DC9-1F88-4C8E-A460-83A29DD7E026}"/>
              </a:ext>
            </a:extLst>
          </p:cNvPr>
          <p:cNvSpPr>
            <a:spLocks noGrp="1"/>
          </p:cNvSpPr>
          <p:nvPr>
            <p:ph type="title"/>
          </p:nvPr>
        </p:nvSpPr>
        <p:spPr>
          <a:xfrm>
            <a:off x="803189" y="1209184"/>
            <a:ext cx="3089189" cy="4734416"/>
          </a:xfrm>
        </p:spPr>
        <p:txBody>
          <a:bodyPr anchor="ctr">
            <a:normAutofit/>
          </a:bodyPr>
          <a:lstStyle/>
          <a:p>
            <a:pPr algn="ctr"/>
            <a:r>
              <a:rPr lang="en-US" b="1" dirty="0">
                <a:solidFill>
                  <a:srgbClr val="FFFFFF"/>
                </a:solidFill>
                <a:latin typeface="Candara" panose="020E0502030303020204" pitchFamily="34" charset="0"/>
              </a:rPr>
              <a:t>CONTACTS</a:t>
            </a:r>
          </a:p>
        </p:txBody>
      </p:sp>
      <p:sp>
        <p:nvSpPr>
          <p:cNvPr id="13" name="TextBox 12">
            <a:extLst>
              <a:ext uri="{FF2B5EF4-FFF2-40B4-BE49-F238E27FC236}">
                <a16:creationId xmlns:a16="http://schemas.microsoft.com/office/drawing/2014/main" id="{76CC355D-F268-45C9-8376-39305CA8F90E}"/>
              </a:ext>
            </a:extLst>
          </p:cNvPr>
          <p:cNvSpPr txBox="1"/>
          <p:nvPr/>
        </p:nvSpPr>
        <p:spPr>
          <a:xfrm>
            <a:off x="4226929" y="4717112"/>
            <a:ext cx="3800317" cy="1815497"/>
          </a:xfrm>
          <a:prstGeom prst="rect">
            <a:avLst/>
          </a:prstGeom>
          <a:noFill/>
        </p:spPr>
        <p:txBody>
          <a:bodyPr wrap="square">
            <a:spAutoFit/>
          </a:bodyPr>
          <a:lstStyle/>
          <a:p>
            <a:pPr marL="0" indent="0">
              <a:lnSpc>
                <a:spcPct val="107000"/>
              </a:lnSpc>
              <a:spcBef>
                <a:spcPts val="0"/>
              </a:spcBef>
              <a:buFont typeface="Arial" pitchFamily="34" charset="0"/>
              <a:buNone/>
            </a:pPr>
            <a:r>
              <a:rPr lang="en-US" sz="1200" b="1" u="sng" dirty="0">
                <a:solidFill>
                  <a:srgbClr val="000000"/>
                </a:solidFill>
                <a:latin typeface="Candara" panose="020E0502030303020204" pitchFamily="34" charset="0"/>
                <a:ea typeface="Calibri" panose="020F0502020204030204" pitchFamily="34" charset="0"/>
                <a:cs typeface="Times New Roman" panose="02020603050405020304" pitchFamily="18" charset="0"/>
              </a:rPr>
              <a:t>Nigeria Governors’ Forum</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Olanrewaju Ajogbasile</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Senior Programme Manager, NGF HelpDesk &amp; SFTAS TA</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oajogbasile@ngf.org.ng</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+2349083411461</a:t>
            </a:r>
          </a:p>
          <a:p>
            <a:pPr marL="0" indent="0">
              <a:lnSpc>
                <a:spcPct val="107000"/>
              </a:lnSpc>
              <a:spcBef>
                <a:spcPts val="0"/>
              </a:spcBef>
              <a:buFont typeface="Arial" pitchFamily="34" charset="0"/>
              <a:buNone/>
            </a:pPr>
            <a:endPar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b="0" dirty="0">
                <a:solidFill>
                  <a:srgbClr val="000000"/>
                </a:solidFill>
                <a:latin typeface="Candara" panose="020E0502030303020204" pitchFamily="34" charset="0"/>
                <a:cs typeface="Times New Roman" panose="02020603050405020304" pitchFamily="18" charset="0"/>
              </a:rPr>
              <a:t>Please copy enquires to:</a:t>
            </a:r>
          </a:p>
          <a:p>
            <a:pPr marL="0" indent="0" algn="just" defTabSz="457200">
              <a:lnSpc>
                <a:spcPct val="97000"/>
              </a:lnSpc>
              <a:spcBef>
                <a:spcPts val="0"/>
              </a:spcBef>
              <a:buClr>
                <a:schemeClr val="accent1"/>
              </a:buClr>
              <a:buSzPct val="92000"/>
              <a:buNone/>
            </a:pPr>
            <a:r>
              <a:rPr lang="en-US" sz="1200" b="0" dirty="0">
                <a:latin typeface="Candara" panose="020E05020303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saffun@ngf.org.ng</a:t>
            </a:r>
            <a:endParaRPr lang="en-US" sz="1200" b="0" dirty="0">
              <a:latin typeface="Candara" panose="020E0502030303020204" pitchFamily="34" charset="0"/>
              <a:cs typeface="Times New Roman" panose="02020603050405020304" pitchFamily="18" charset="0"/>
            </a:endParaRPr>
          </a:p>
          <a:p>
            <a:pPr marL="0" indent="0" algn="just" defTabSz="457200">
              <a:lnSpc>
                <a:spcPct val="97000"/>
              </a:lnSpc>
              <a:spcBef>
                <a:spcPts val="0"/>
              </a:spcBef>
              <a:buClr>
                <a:schemeClr val="accent1"/>
              </a:buClr>
              <a:buSzPct val="92000"/>
              <a:buNone/>
            </a:pPr>
            <a:r>
              <a:rPr lang="en-US" sz="1200" dirty="0">
                <a:latin typeface="Candara" panose="020E0502030303020204" pitchFamily="34" charset="0"/>
                <a:cs typeface="Times New Roman" panose="02020603050405020304" pitchFamily="18" charset="0"/>
              </a:rPr>
              <a:t>Zabiola@ngf.org.ng</a:t>
            </a:r>
            <a:endParaRPr lang="en-US" sz="1200" b="0" dirty="0">
              <a:latin typeface="Candara" panose="020E0502030303020204" pitchFamily="34"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FF943431-9A30-4E71-9E21-E251AC25CAAB}"/>
              </a:ext>
            </a:extLst>
          </p:cNvPr>
          <p:cNvSpPr txBox="1">
            <a:spLocks/>
          </p:cNvSpPr>
          <p:nvPr/>
        </p:nvSpPr>
        <p:spPr>
          <a:xfrm>
            <a:off x="8103824" y="3704008"/>
            <a:ext cx="3917484" cy="1815498"/>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buFont typeface="Wingdings 2" panose="05020102010507070707" pitchFamily="18" charset="2"/>
              <a:buNone/>
            </a:pPr>
            <a:r>
              <a:rPr lang="en-US" sz="1200" b="1" u="sng" dirty="0">
                <a:solidFill>
                  <a:srgbClr val="000000"/>
                </a:solidFill>
                <a:latin typeface="Candara" panose="020E0502030303020204" pitchFamily="34" charset="0"/>
                <a:cs typeface="Times New Roman" panose="02020603050405020304" pitchFamily="18" charset="0"/>
              </a:rPr>
              <a:t>Debt Management Office</a:t>
            </a: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Oluwatosin </a:t>
            </a:r>
            <a:r>
              <a:rPr lang="en-US" sz="1200" dirty="0" err="1">
                <a:solidFill>
                  <a:srgbClr val="000000"/>
                </a:solidFill>
                <a:latin typeface="Candara" panose="020E0502030303020204" pitchFamily="34" charset="0"/>
                <a:ea typeface="Times New Roman" panose="02020603050405020304" pitchFamily="18" charset="0"/>
                <a:cs typeface="Times New Roman" panose="02020603050405020304" pitchFamily="18" charset="0"/>
              </a:rPr>
              <a:t>Akomolafe</a:t>
            </a: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SFTAS DMO </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hlinkClick r:id="rId7"/>
              </a:rPr>
              <a:t>Akomolafe.tosin@yahoo.co.uk</a:t>
            </a:r>
            <a:endPar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endParaRPr>
          </a:p>
          <a:p>
            <a:pPr marL="0" indent="0" algn="just">
              <a:spcBef>
                <a:spcPts val="0"/>
              </a:spcBef>
              <a:buFont typeface="Wingdings 2" panose="05020102010507070707" pitchFamily="18" charset="2"/>
              <a:buNone/>
            </a:pPr>
            <a:r>
              <a:rPr lang="en-US" sz="1200" dirty="0">
                <a:solidFill>
                  <a:srgbClr val="000000"/>
                </a:solidFill>
                <a:latin typeface="Candara" panose="020E0502030303020204" pitchFamily="34" charset="0"/>
                <a:ea typeface="Calibri" panose="020F0502020204030204" pitchFamily="34" charset="0"/>
                <a:cs typeface="Times New Roman" panose="02020603050405020304" pitchFamily="18" charset="0"/>
              </a:rPr>
              <a:t>08095918519</a:t>
            </a:r>
            <a:endParaRPr lang="en-US" sz="1200" dirty="0">
              <a:latin typeface="Candara" panose="020E0502030303020204" pitchFamily="34" charset="0"/>
            </a:endParaRPr>
          </a:p>
        </p:txBody>
      </p:sp>
      <p:sp>
        <p:nvSpPr>
          <p:cNvPr id="17" name="Content Placeholder 2">
            <a:extLst>
              <a:ext uri="{FF2B5EF4-FFF2-40B4-BE49-F238E27FC236}">
                <a16:creationId xmlns:a16="http://schemas.microsoft.com/office/drawing/2014/main" id="{21BA0A77-6A52-452F-BE9D-1DEE9A63F0EA}"/>
              </a:ext>
            </a:extLst>
          </p:cNvPr>
          <p:cNvSpPr txBox="1">
            <a:spLocks/>
          </p:cNvSpPr>
          <p:nvPr/>
        </p:nvSpPr>
        <p:spPr>
          <a:xfrm>
            <a:off x="8103823" y="2528742"/>
            <a:ext cx="3523334" cy="1233342"/>
          </a:xfrm>
          <a:prstGeom prst="rect">
            <a:avLst/>
          </a:prstGeom>
        </p:spPr>
        <p:txBody>
          <a:bodyPr/>
          <a:lstStyle>
            <a:lvl1pPr marL="342900" indent="-342900" algn="l" defTabSz="914400" rtl="0" eaLnBrk="1" latinLnBrk="0" hangingPunct="1">
              <a:spcBef>
                <a:spcPct val="20000"/>
              </a:spcBef>
              <a:buFont typeface="Arial" pitchFamily="34" charset="0"/>
              <a:buChar char="•"/>
              <a:defRPr sz="1800" b="1" kern="1200">
                <a:solidFill>
                  <a:schemeClr val="tx1"/>
                </a:solidFill>
                <a:latin typeface="Calibri" panose="020F050202020403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Calibri" panose="020F0502020204030204" pitchFamily="34" charset="0"/>
                <a:ea typeface="+mn-ea"/>
                <a:cs typeface="Arial" panose="020B0604020202020204" pitchFamily="34" charset="0"/>
              </a:defRPr>
            </a:lvl2pPr>
            <a:lvl3pPr marL="1371600" indent="-457200" algn="l" defTabSz="914400" rtl="0" eaLnBrk="1" latinLnBrk="0" hangingPunct="1">
              <a:spcBef>
                <a:spcPct val="20000"/>
              </a:spcBef>
              <a:buFont typeface="Courier New" panose="02070309020205020404" pitchFamily="49" charset="0"/>
              <a:buChar char="o"/>
              <a:defRPr sz="1500" kern="1200">
                <a:solidFill>
                  <a:schemeClr val="tx1"/>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7000"/>
              </a:lnSpc>
              <a:spcBef>
                <a:spcPts val="0"/>
              </a:spcBef>
              <a:buFont typeface="Arial" pitchFamily="34" charset="0"/>
              <a:buNone/>
            </a:pPr>
            <a:r>
              <a:rPr lang="en-US" sz="1200" u="sng"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OGP</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Mr. Andrew Onyeanakwe</a:t>
            </a:r>
          </a:p>
          <a:p>
            <a:pPr marL="0" indent="0">
              <a:lnSpc>
                <a:spcPct val="107000"/>
              </a:lnSpc>
              <a:spcBef>
                <a:spcPts val="0"/>
              </a:spcBef>
              <a:buFont typeface="Arial" pitchFamily="34" charset="0"/>
              <a:buNone/>
            </a:pPr>
            <a:r>
              <a:rPr lang="en-US" sz="1200" b="0" dirty="0">
                <a:solidFill>
                  <a:srgbClr val="000000"/>
                </a:solidFill>
                <a:latin typeface="Candara" panose="020E0502030303020204" pitchFamily="34" charset="0"/>
                <a:ea typeface="Calibri" panose="020F0502020204030204" pitchFamily="34" charset="0"/>
                <a:cs typeface="Times New Roman" panose="02020603050405020304" pitchFamily="18" charset="0"/>
              </a:rPr>
              <a:t>Program Manager SFTAS OGP</a:t>
            </a:r>
            <a:endParaRPr lang="en-US" sz="1200" b="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latin typeface="Candara" panose="020E0502030303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Andrew.Onyeanakwe@ogpnigeria.gov.ng</a:t>
            </a:r>
            <a:endParaRPr lang="en-US" sz="1200" dirty="0">
              <a:latin typeface="Candara" panose="020E0502030303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2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08033138503</a:t>
            </a:r>
            <a:endParaRPr lang="en-US" sz="1200" dirty="0">
              <a:latin typeface="Candara" panose="020E0502030303020204" pitchFamily="34" charset="0"/>
            </a:endParaRPr>
          </a:p>
        </p:txBody>
      </p:sp>
    </p:spTree>
    <p:extLst>
      <p:ext uri="{BB962C8B-B14F-4D97-AF65-F5344CB8AC3E}">
        <p14:creationId xmlns:p14="http://schemas.microsoft.com/office/powerpoint/2010/main" val="2677422306"/>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4" ma:contentTypeDescription="Create a new document." ma:contentTypeScope="" ma:versionID="be98f2df55755188e5b5187aef601ba9">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678ef604ca9dbfcf574ce9b4356931ca"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D1068E-6670-4BCB-B41D-FB9C133D0B04}">
  <ds:schemaRefs>
    <ds:schemaRef ds:uri="http://schemas.microsoft.com/sharepoint/v3/contenttype/forms"/>
  </ds:schemaRefs>
</ds:datastoreItem>
</file>

<file path=customXml/itemProps2.xml><?xml version="1.0" encoding="utf-8"?>
<ds:datastoreItem xmlns:ds="http://schemas.openxmlformats.org/officeDocument/2006/customXml" ds:itemID="{180C0D91-23C4-4740-8FFF-88512B29DA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7F4177-9E71-48BF-9A6B-67D1639129D6}">
  <ds:schemaRefs>
    <ds:schemaRef ds:uri="0c867391-8214-4b58-86b3-de07547409f9"/>
    <ds:schemaRef ds:uri="fddef6a8-5936-4909-96e0-2ad7a6b1720b"/>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7210</TotalTime>
  <Words>1466</Words>
  <Application>Microsoft Office PowerPoint</Application>
  <PresentationFormat>Widescreen</PresentationFormat>
  <Paragraphs>416</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Candara</vt:lpstr>
      <vt:lpstr>Franklin Gothic Book</vt:lpstr>
      <vt:lpstr>Franklin Gothic Demi</vt:lpstr>
      <vt:lpstr>Wingdings</vt:lpstr>
      <vt:lpstr>Wingdings 2</vt:lpstr>
      <vt:lpstr>DividendVTI</vt:lpstr>
      <vt:lpstr>SFTAS PROGRAMME UPDATE</vt:lpstr>
      <vt:lpstr>Good</vt:lpstr>
      <vt:lpstr>SFTAS PROGRAMME UPDATE Upcoming Disbursement Linked indicators’ deadlines</vt:lpstr>
      <vt:lpstr>DLI 10.1 – FY 2020 Local Governments Audited Financial STATEMENTS</vt:lpstr>
      <vt:lpstr>PowerPoint Presentation</vt:lpstr>
      <vt:lpstr>PowerPoint Presentation</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SFTAS PROGRAMME UPDATE</dc:title>
  <dc:creator>Olanrewaju Ajogbasile</dc:creator>
  <cp:lastModifiedBy>Naomi Tietie</cp:lastModifiedBy>
  <cp:revision>235</cp:revision>
  <dcterms:created xsi:type="dcterms:W3CDTF">2020-10-14T08:42:52Z</dcterms:created>
  <dcterms:modified xsi:type="dcterms:W3CDTF">2021-08-26T12:14:53Z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