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8" r:id="rId3"/>
    <p:sldId id="273" r:id="rId4"/>
    <p:sldId id="262" r:id="rId5"/>
    <p:sldId id="270" r:id="rId6"/>
    <p:sldId id="275" r:id="rId7"/>
    <p:sldId id="265" r:id="rId8"/>
    <p:sldId id="261" r:id="rId9"/>
    <p:sldId id="260" r:id="rId10"/>
    <p:sldId id="266" r:id="rId11"/>
    <p:sldId id="268" r:id="rId12"/>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uwa Haliru" initials="HH" lastIdx="1" clrIdx="0">
    <p:extLst>
      <p:ext uri="{19B8F6BF-5375-455C-9EA6-DF929625EA0E}">
        <p15:presenceInfo xmlns:p15="http://schemas.microsoft.com/office/powerpoint/2012/main" userId="S::hhaliru@ngf.org.ng::21f2e4d2-784d-448a-b653-a337e897f0d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snapToGrid="0" snapToObjects="1">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8-17T09:16:19.427" idx="1">
    <p:pos x="10" y="10"/>
    <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78CE0C-68DE-4158-AE23-25ADBA854F27}" type="doc">
      <dgm:prSet loTypeId="urn:microsoft.com/office/officeart/2005/8/layout/lProcess2" loCatId="list" qsTypeId="urn:microsoft.com/office/officeart/2005/8/quickstyle/3d4" qsCatId="3D" csTypeId="urn:microsoft.com/office/officeart/2005/8/colors/accent1_2" csCatId="accent1" phldr="1"/>
      <dgm:spPr/>
      <dgm:t>
        <a:bodyPr/>
        <a:lstStyle/>
        <a:p>
          <a:endParaRPr lang="en-NG"/>
        </a:p>
      </dgm:t>
    </dgm:pt>
    <dgm:pt modelId="{3DB35DBA-6F6C-4AC6-BC9F-CC114864572D}">
      <dgm:prSet phldrT="[Text]" custT="1"/>
      <dgm:spPr>
        <a:solidFill>
          <a:schemeClr val="accent2">
            <a:lumMod val="20000"/>
            <a:lumOff val="80000"/>
          </a:schemeClr>
        </a:solidFill>
      </dgm:spPr>
      <dgm:t>
        <a:bodyPr/>
        <a:lstStyle/>
        <a:p>
          <a:pPr>
            <a:buFont typeface="Wingdings" panose="05000000000000000000" pitchFamily="2" charset="2"/>
            <a:buChar char="§"/>
          </a:pPr>
          <a:r>
            <a:rPr lang="en-US" sz="16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Sustainable</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Development Goals (SDGs)</a:t>
          </a:r>
          <a:endParaRPr lang="en-NG" sz="1600" dirty="0"/>
        </a:p>
      </dgm:t>
    </dgm:pt>
    <dgm:pt modelId="{6D70A4F1-3589-46DA-A236-BA96D9C82EE3}">
      <dgm:prSet phldrT="[Text]" custT="1"/>
      <dgm:spPr>
        <a:solidFill>
          <a:schemeClr val="bg1">
            <a:lumMod val="50000"/>
          </a:schemeClr>
        </a:solidFill>
      </dgm:spPr>
      <dgm:t>
        <a:bodyPr/>
        <a:lstStyle/>
        <a:p>
          <a:r>
            <a:rPr lang="en-US" sz="2000" b="1" dirty="0">
              <a:solidFill>
                <a:schemeClr val="tx1"/>
              </a:solidFill>
              <a:effectLst/>
              <a:latin typeface="Candara" panose="020E0502030303020204" pitchFamily="34" charset="0"/>
              <a:ea typeface="Calibri" panose="020F0502020204030204" pitchFamily="34" charset="0"/>
              <a:cs typeface="Calibri" panose="020F0502020204030204" pitchFamily="34" charset="0"/>
            </a:rPr>
            <a:t>Crosscutting Objectives </a:t>
          </a:r>
          <a:endParaRPr lang="en-NG" sz="2000" b="1" dirty="0">
            <a:solidFill>
              <a:schemeClr val="tx1"/>
            </a:solidFill>
          </a:endParaRPr>
        </a:p>
      </dgm:t>
    </dgm:pt>
    <dgm:pt modelId="{38E7E98E-FF82-4C02-BB52-B90F171AE98A}" type="sibTrans" cxnId="{1F198B26-C9C5-48E6-A73F-65AD7A31941B}">
      <dgm:prSet/>
      <dgm:spPr/>
      <dgm:t>
        <a:bodyPr/>
        <a:lstStyle/>
        <a:p>
          <a:endParaRPr lang="en-NG"/>
        </a:p>
      </dgm:t>
    </dgm:pt>
    <dgm:pt modelId="{9D926487-1255-4D90-A769-E3AB8D26E466}" type="parTrans" cxnId="{1F198B26-C9C5-48E6-A73F-65AD7A31941B}">
      <dgm:prSet/>
      <dgm:spPr/>
      <dgm:t>
        <a:bodyPr/>
        <a:lstStyle/>
        <a:p>
          <a:endParaRPr lang="en-NG"/>
        </a:p>
      </dgm:t>
    </dgm:pt>
    <dgm:pt modelId="{521211DB-B3BD-47B5-98E8-552D1603B494}" type="sibTrans" cxnId="{67669A84-2804-442A-BC6A-10F4D6E74324}">
      <dgm:prSet/>
      <dgm:spPr/>
      <dgm:t>
        <a:bodyPr/>
        <a:lstStyle/>
        <a:p>
          <a:endParaRPr lang="en-NG"/>
        </a:p>
      </dgm:t>
    </dgm:pt>
    <dgm:pt modelId="{F32A204B-68BB-4E69-A34C-9FF262A6F375}" type="parTrans" cxnId="{67669A84-2804-442A-BC6A-10F4D6E74324}">
      <dgm:prSet/>
      <dgm:spPr/>
      <dgm:t>
        <a:bodyPr/>
        <a:lstStyle/>
        <a:p>
          <a:endParaRPr lang="en-NG"/>
        </a:p>
      </dgm:t>
    </dgm:pt>
    <dgm:pt modelId="{3AAA306E-6563-40CC-B7A9-9A640D6397DA}">
      <dgm:prSet phldrT="[Text]" custT="1"/>
      <dgm:spPr>
        <a:solidFill>
          <a:schemeClr val="accent5">
            <a:lumMod val="40000"/>
            <a:lumOff val="60000"/>
          </a:schemeClr>
        </a:solidFill>
      </dgm:spPr>
      <dgm:t>
        <a:bodyPr/>
        <a:lstStyle/>
        <a:p>
          <a:pPr>
            <a:buFont typeface="Wingdings" panose="05000000000000000000" pitchFamily="2" charset="2"/>
            <a:buChar char="q"/>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Economy</a:t>
          </a:r>
          <a:endParaRPr lang="en-NG" sz="1600" dirty="0">
            <a:latin typeface="Candara" panose="020E0502030303020204" pitchFamily="34" charset="0"/>
          </a:endParaRPr>
        </a:p>
      </dgm:t>
    </dgm:pt>
    <dgm:pt modelId="{BA6B80EE-8FC7-4097-B392-D73C2BF3A159}">
      <dgm:prSet phldrT="[Text]" custT="1"/>
      <dgm:spPr>
        <a:solidFill>
          <a:schemeClr val="accent6">
            <a:lumMod val="75000"/>
          </a:schemeClr>
        </a:solidFill>
      </dgm:spPr>
      <dgm:t>
        <a:bodyPr/>
        <a:lstStyle/>
        <a:p>
          <a:r>
            <a:rPr lang="en-US" sz="2000" b="1" dirty="0">
              <a:solidFill>
                <a:schemeClr val="tx1"/>
              </a:solidFill>
              <a:effectLst/>
              <a:latin typeface="Candara" panose="020E0502030303020204" pitchFamily="34" charset="0"/>
              <a:ea typeface="Calibri" panose="020F0502020204030204" pitchFamily="34" charset="0"/>
              <a:cs typeface="Calibri" panose="020F0502020204030204" pitchFamily="34" charset="0"/>
            </a:rPr>
            <a:t>Sectoral Objectives </a:t>
          </a:r>
          <a:endParaRPr lang="en-NG" sz="2000" b="1" dirty="0">
            <a:solidFill>
              <a:schemeClr val="tx1"/>
            </a:solidFill>
          </a:endParaRPr>
        </a:p>
      </dgm:t>
    </dgm:pt>
    <dgm:pt modelId="{38105FED-68BE-4A41-81A1-C28E1731BA90}" type="sibTrans" cxnId="{7E525AC8-6D58-49DF-8AE8-404F89356EF6}">
      <dgm:prSet/>
      <dgm:spPr/>
      <dgm:t>
        <a:bodyPr/>
        <a:lstStyle/>
        <a:p>
          <a:endParaRPr lang="en-NG"/>
        </a:p>
      </dgm:t>
    </dgm:pt>
    <dgm:pt modelId="{070A6862-DBC0-428B-A2FA-37536C0C5860}" type="parTrans" cxnId="{7E525AC8-6D58-49DF-8AE8-404F89356EF6}">
      <dgm:prSet/>
      <dgm:spPr/>
      <dgm:t>
        <a:bodyPr/>
        <a:lstStyle/>
        <a:p>
          <a:endParaRPr lang="en-NG"/>
        </a:p>
      </dgm:t>
    </dgm:pt>
    <dgm:pt modelId="{2D3B3BDB-9FC8-416D-B5AC-B092CB601602}" type="sibTrans" cxnId="{093FDDC3-D5DC-4299-B068-AF615291BD5A}">
      <dgm:prSet/>
      <dgm:spPr/>
      <dgm:t>
        <a:bodyPr/>
        <a:lstStyle/>
        <a:p>
          <a:endParaRPr lang="en-NG"/>
        </a:p>
      </dgm:t>
    </dgm:pt>
    <dgm:pt modelId="{447414EB-C80A-4494-8633-7A81FEAB7996}" type="parTrans" cxnId="{093FDDC3-D5DC-4299-B068-AF615291BD5A}">
      <dgm:prSet/>
      <dgm:spPr/>
      <dgm:t>
        <a:bodyPr/>
        <a:lstStyle/>
        <a:p>
          <a:endParaRPr lang="en-NG"/>
        </a:p>
      </dgm:t>
    </dgm:pt>
    <dgm:pt modelId="{72A92CC5-DA42-4186-9025-14DD8B46DC3C}">
      <dgm:prSet phldrT="[Text]" custT="1"/>
      <dgm:spPr>
        <a:solidFill>
          <a:schemeClr val="bg1"/>
        </a:solidFill>
      </dgm:spPr>
      <dgm:t>
        <a:bodyPr/>
        <a:lstStyle/>
        <a:p>
          <a:pPr algn="ctr">
            <a:buFont typeface="+mj-lt"/>
            <a:buAutoNum type="arabicPeriod"/>
          </a:pPr>
          <a:r>
            <a:rPr lang="en-US" sz="16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 T</a:t>
          </a:r>
          <a:r>
            <a:rPr lang="en-US" sz="16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o ensure convergence of efforts towards tackling insecurity</a:t>
          </a:r>
          <a:endParaRPr lang="en-NG" sz="1600" dirty="0">
            <a:solidFill>
              <a:schemeClr val="tx1"/>
            </a:solidFill>
            <a:latin typeface="Candara" panose="020E0502030303020204" pitchFamily="34" charset="0"/>
          </a:endParaRPr>
        </a:p>
      </dgm:t>
    </dgm:pt>
    <dgm:pt modelId="{0F218412-4142-4F9B-BCEB-E979164D5802}">
      <dgm:prSet phldrT="[Text]" custT="1"/>
      <dgm:spPr>
        <a:solidFill>
          <a:schemeClr val="accent6">
            <a:lumMod val="40000"/>
            <a:lumOff val="60000"/>
          </a:schemeClr>
        </a:solidFill>
      </dgm:spPr>
      <dgm:t>
        <a:bodyPr/>
        <a:lstStyle/>
        <a:p>
          <a:r>
            <a:rPr lang="en-US" sz="2000" b="1" dirty="0">
              <a:solidFill>
                <a:schemeClr val="tx1"/>
              </a:solidFill>
              <a:effectLst/>
              <a:latin typeface="Candara" panose="020E0502030303020204" pitchFamily="34" charset="0"/>
              <a:ea typeface="Calibri" panose="020F0502020204030204" pitchFamily="34" charset="0"/>
              <a:cs typeface="Calibri" panose="020F0502020204030204" pitchFamily="34" charset="0"/>
            </a:rPr>
            <a:t>Strategic Objectives</a:t>
          </a:r>
          <a:endParaRPr lang="en-NG" sz="2000" b="1" dirty="0">
            <a:solidFill>
              <a:schemeClr val="tx1"/>
            </a:solidFill>
          </a:endParaRPr>
        </a:p>
      </dgm:t>
    </dgm:pt>
    <dgm:pt modelId="{EE833CCA-625B-42EC-B912-37666C4ED9D0}" type="sibTrans" cxnId="{837E4E2B-CA0E-4BBB-B62A-49C2A355B988}">
      <dgm:prSet/>
      <dgm:spPr/>
      <dgm:t>
        <a:bodyPr/>
        <a:lstStyle/>
        <a:p>
          <a:endParaRPr lang="en-NG"/>
        </a:p>
      </dgm:t>
    </dgm:pt>
    <dgm:pt modelId="{D0477168-AE57-4C43-A2C1-C961E0ADABEC}" type="parTrans" cxnId="{837E4E2B-CA0E-4BBB-B62A-49C2A355B988}">
      <dgm:prSet/>
      <dgm:spPr/>
      <dgm:t>
        <a:bodyPr/>
        <a:lstStyle/>
        <a:p>
          <a:endParaRPr lang="en-NG"/>
        </a:p>
      </dgm:t>
    </dgm:pt>
    <dgm:pt modelId="{9DEA74AD-C74F-47E0-8D2E-EFC492B82830}" type="sibTrans" cxnId="{3D2D1771-6625-4663-9C1C-56D0DC7BBA37}">
      <dgm:prSet/>
      <dgm:spPr/>
      <dgm:t>
        <a:bodyPr/>
        <a:lstStyle/>
        <a:p>
          <a:endParaRPr lang="en-NG"/>
        </a:p>
      </dgm:t>
    </dgm:pt>
    <dgm:pt modelId="{DAA5F1EA-28B2-4ED6-B340-B3BE9BD4CB49}" type="parTrans" cxnId="{3D2D1771-6625-4663-9C1C-56D0DC7BBA37}">
      <dgm:prSet/>
      <dgm:spPr/>
      <dgm:t>
        <a:bodyPr/>
        <a:lstStyle/>
        <a:p>
          <a:endParaRPr lang="en-NG"/>
        </a:p>
      </dgm:t>
    </dgm:pt>
    <dgm:pt modelId="{A0824192-ED34-4FE6-8F07-A30664F98308}">
      <dgm:prSet custT="1"/>
      <dgm:spPr>
        <a:solidFill>
          <a:schemeClr val="bg1"/>
        </a:solidFill>
      </dgm:spPr>
      <dgm:t>
        <a:bodyPr/>
        <a:lstStyle/>
        <a:p>
          <a:pPr>
            <a:buFont typeface="Wingdings" panose="05000000000000000000" pitchFamily="2" charset="2"/>
            <a:buChar char="Ø"/>
          </a:pPr>
          <a:r>
            <a:rPr lang="en-US" sz="15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optimize Development Partners’ relations and improve linkage to FGN’s programmes.	</a:t>
          </a:r>
          <a:endParaRPr lang="en-NG" sz="1500" dirty="0">
            <a:solidFill>
              <a:schemeClr val="tx1"/>
            </a:solidFill>
            <a:effectLst/>
            <a:latin typeface="Candara" panose="020E0502030303020204" pitchFamily="34" charset="0"/>
            <a:ea typeface="Calibri" panose="020F0502020204030204" pitchFamily="34" charset="0"/>
          </a:endParaRPr>
        </a:p>
      </dgm:t>
    </dgm:pt>
    <dgm:pt modelId="{1B33DD36-D895-445F-8B03-A5018051E45B}" type="parTrans" cxnId="{4F745FE5-E169-48E1-B9D1-5DE548289214}">
      <dgm:prSet/>
      <dgm:spPr/>
      <dgm:t>
        <a:bodyPr/>
        <a:lstStyle/>
        <a:p>
          <a:endParaRPr lang="en-NG"/>
        </a:p>
      </dgm:t>
    </dgm:pt>
    <dgm:pt modelId="{9F5996DF-A2C9-491D-B5DD-1B338D68506B}" type="sibTrans" cxnId="{4F745FE5-E169-48E1-B9D1-5DE548289214}">
      <dgm:prSet/>
      <dgm:spPr/>
      <dgm:t>
        <a:bodyPr/>
        <a:lstStyle/>
        <a:p>
          <a:endParaRPr lang="en-NG"/>
        </a:p>
      </dgm:t>
    </dgm:pt>
    <dgm:pt modelId="{F8E957B3-3953-4ACB-A9DF-8B3D1F85C5F5}">
      <dgm:prSet custT="1"/>
      <dgm:spPr>
        <a:solidFill>
          <a:schemeClr val="bg1"/>
        </a:solidFill>
      </dgm:spPr>
      <dgm:t>
        <a:bodyPr/>
        <a:lstStyle/>
        <a:p>
          <a:pPr>
            <a:buFont typeface="Wingdings" panose="05000000000000000000" pitchFamily="2" charset="2"/>
            <a:buChar char="Ø"/>
          </a:pPr>
          <a:r>
            <a:rPr lang="en-US" sz="15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render assistance to States for better management of their economies.</a:t>
          </a:r>
        </a:p>
      </dgm:t>
    </dgm:pt>
    <dgm:pt modelId="{42E3DAD1-908B-4D26-B935-0CD5E3F28CD9}" type="parTrans" cxnId="{7D7D545A-958C-45C0-A4CD-380154D7DB89}">
      <dgm:prSet/>
      <dgm:spPr/>
      <dgm:t>
        <a:bodyPr/>
        <a:lstStyle/>
        <a:p>
          <a:endParaRPr lang="en-NG"/>
        </a:p>
      </dgm:t>
    </dgm:pt>
    <dgm:pt modelId="{B0BDE2A9-B415-45ED-A807-5BEDD1D3F54B}" type="sibTrans" cxnId="{7D7D545A-958C-45C0-A4CD-380154D7DB89}">
      <dgm:prSet/>
      <dgm:spPr/>
      <dgm:t>
        <a:bodyPr/>
        <a:lstStyle/>
        <a:p>
          <a:endParaRPr lang="en-NG"/>
        </a:p>
      </dgm:t>
    </dgm:pt>
    <dgm:pt modelId="{F24F935F-2CB2-4CA1-9DB3-3BC5EA1DE7C1}">
      <dgm:prSet custT="1"/>
      <dgm:spPr>
        <a:solidFill>
          <a:schemeClr val="bg1">
            <a:lumMod val="95000"/>
          </a:schemeClr>
        </a:solidFill>
      </dgm:spPr>
      <dgm:t>
        <a:bodyPr/>
        <a:lstStyle/>
        <a:p>
          <a:pPr>
            <a:buFont typeface="Wingdings" panose="05000000000000000000" pitchFamily="2" charset="2"/>
            <a:buChar char="Ø"/>
          </a:pPr>
          <a:r>
            <a:rPr lang="en-US" sz="16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remain the anchor for peer learning, reflection and sharing of experiences on sub-national issues.</a:t>
          </a:r>
          <a:endParaRPr lang="en-NG" sz="1500" dirty="0">
            <a:solidFill>
              <a:schemeClr val="bg1"/>
            </a:solidFill>
            <a:effectLst/>
            <a:latin typeface="Candara" panose="020E0502030303020204" pitchFamily="34" charset="0"/>
            <a:ea typeface="Calibri" panose="020F0502020204030204" pitchFamily="34" charset="0"/>
          </a:endParaRPr>
        </a:p>
      </dgm:t>
    </dgm:pt>
    <dgm:pt modelId="{BC300CE5-0755-466A-8D2B-33C110693263}" type="parTrans" cxnId="{12A8A48A-8661-4597-9915-0DB45790E8E4}">
      <dgm:prSet/>
      <dgm:spPr/>
      <dgm:t>
        <a:bodyPr/>
        <a:lstStyle/>
        <a:p>
          <a:endParaRPr lang="en-NG"/>
        </a:p>
      </dgm:t>
    </dgm:pt>
    <dgm:pt modelId="{CF333A1E-150A-4D79-9573-F1449464B04A}" type="sibTrans" cxnId="{12A8A48A-8661-4597-9915-0DB45790E8E4}">
      <dgm:prSet/>
      <dgm:spPr/>
      <dgm:t>
        <a:bodyPr/>
        <a:lstStyle/>
        <a:p>
          <a:endParaRPr lang="en-NG"/>
        </a:p>
      </dgm:t>
    </dgm:pt>
    <dgm:pt modelId="{1A81B3A8-657F-49AD-A8ED-D40C5A99D306}">
      <dgm:prSet custT="1"/>
      <dgm:spPr>
        <a:solidFill>
          <a:schemeClr val="bg1"/>
        </a:solidFill>
      </dgm:spPr>
      <dgm:t>
        <a:bodyPr/>
        <a:lstStyle/>
        <a:p>
          <a:pPr>
            <a:buFont typeface="Wingdings" panose="05000000000000000000" pitchFamily="2" charset="2"/>
            <a:buChar char="Ø"/>
          </a:pPr>
          <a:r>
            <a:rPr lang="en-US" sz="16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enhance NGF’s communication with the Nigerian public and other stakeholders. </a:t>
          </a:r>
          <a:endParaRPr lang="en-NG" sz="1600" dirty="0">
            <a:solidFill>
              <a:schemeClr val="tx1"/>
            </a:solidFill>
            <a:effectLst/>
            <a:latin typeface="Candara" panose="020E0502030303020204" pitchFamily="34" charset="0"/>
            <a:ea typeface="Calibri" panose="020F0502020204030204" pitchFamily="34" charset="0"/>
          </a:endParaRPr>
        </a:p>
      </dgm:t>
    </dgm:pt>
    <dgm:pt modelId="{241F778C-ED50-40EE-9A6F-9FBA9E4C0E0F}" type="parTrans" cxnId="{3D32FD7A-1140-4B06-A556-15F32D0D4673}">
      <dgm:prSet/>
      <dgm:spPr/>
      <dgm:t>
        <a:bodyPr/>
        <a:lstStyle/>
        <a:p>
          <a:endParaRPr lang="en-NG"/>
        </a:p>
      </dgm:t>
    </dgm:pt>
    <dgm:pt modelId="{EC907AF0-3E2E-40CC-96A6-B1D3B2049FD1}" type="sibTrans" cxnId="{3D32FD7A-1140-4B06-A556-15F32D0D4673}">
      <dgm:prSet/>
      <dgm:spPr/>
      <dgm:t>
        <a:bodyPr/>
        <a:lstStyle/>
        <a:p>
          <a:endParaRPr lang="en-NG"/>
        </a:p>
      </dgm:t>
    </dgm:pt>
    <dgm:pt modelId="{3721E43B-2846-4BF8-A61F-438AFBF048C0}">
      <dgm:prSet custT="1"/>
      <dgm:spPr>
        <a:solidFill>
          <a:schemeClr val="bg1"/>
        </a:solidFill>
      </dgm:spPr>
      <dgm:t>
        <a:bodyPr/>
        <a:lstStyle/>
        <a:p>
          <a:pPr>
            <a:buFont typeface="Wingdings" panose="05000000000000000000" pitchFamily="2" charset="2"/>
            <a:buChar char="Ø"/>
          </a:pPr>
          <a:r>
            <a:rPr lang="en-US" sz="16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strengthen the </a:t>
          </a:r>
          <a:r>
            <a:rPr lang="en-US" sz="14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NGF</a:t>
          </a:r>
          <a:r>
            <a:rPr lang="en-US" sz="16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 Secretariat as a policy hub and a resource center   on matters of sub-national governance. </a:t>
          </a:r>
          <a:endParaRPr lang="en-NG" sz="1600" dirty="0">
            <a:solidFill>
              <a:schemeClr val="tx1"/>
            </a:solidFill>
            <a:effectLst/>
            <a:latin typeface="Candara" panose="020E0502030303020204" pitchFamily="34" charset="0"/>
            <a:ea typeface="Calibri" panose="020F0502020204030204" pitchFamily="34" charset="0"/>
          </a:endParaRPr>
        </a:p>
      </dgm:t>
    </dgm:pt>
    <dgm:pt modelId="{4767A578-37F2-4C25-B3B8-1123E88DDF81}" type="parTrans" cxnId="{ADF7F862-9B2B-49C9-B873-E42F4BC6B309}">
      <dgm:prSet/>
      <dgm:spPr/>
      <dgm:t>
        <a:bodyPr/>
        <a:lstStyle/>
        <a:p>
          <a:endParaRPr lang="en-NG"/>
        </a:p>
      </dgm:t>
    </dgm:pt>
    <dgm:pt modelId="{4F1AE166-58FA-449A-BD19-D677173D2255}" type="sibTrans" cxnId="{ADF7F862-9B2B-49C9-B873-E42F4BC6B309}">
      <dgm:prSet/>
      <dgm:spPr/>
      <dgm:t>
        <a:bodyPr/>
        <a:lstStyle/>
        <a:p>
          <a:endParaRPr lang="en-NG"/>
        </a:p>
      </dgm:t>
    </dgm:pt>
    <dgm:pt modelId="{BF072667-C0D3-4A2B-9C3E-9D8E6D0CAE3B}">
      <dgm:prSet custT="1"/>
      <dgm:spPr>
        <a:solidFill>
          <a:schemeClr val="tx1">
            <a:lumMod val="50000"/>
            <a:lumOff val="50000"/>
          </a:schemeClr>
        </a:solidFill>
      </dgm:spPr>
      <dgm:t>
        <a:bodyPr/>
        <a:lstStyle/>
        <a:p>
          <a:pPr>
            <a:buFont typeface="Wingdings" panose="05000000000000000000" pitchFamily="2" charset="2"/>
            <a:buChar char="q"/>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Agriculture</a:t>
          </a:r>
          <a:endParaRPr lang="en-NG" sz="1600" dirty="0">
            <a:effectLst/>
            <a:latin typeface="Candara" panose="020E0502030303020204" pitchFamily="34" charset="0"/>
            <a:ea typeface="Calibri" panose="020F0502020204030204" pitchFamily="34" charset="0"/>
          </a:endParaRPr>
        </a:p>
      </dgm:t>
    </dgm:pt>
    <dgm:pt modelId="{28A7ED03-9ECF-4614-B2A7-34FC0D5E25F8}" type="parTrans" cxnId="{02CF06BE-6E20-4F95-97E0-C1B2AEFF1EA4}">
      <dgm:prSet/>
      <dgm:spPr/>
      <dgm:t>
        <a:bodyPr/>
        <a:lstStyle/>
        <a:p>
          <a:endParaRPr lang="en-NG"/>
        </a:p>
      </dgm:t>
    </dgm:pt>
    <dgm:pt modelId="{627FEB3A-DEC5-43FB-A501-5146059B84F8}" type="sibTrans" cxnId="{02CF06BE-6E20-4F95-97E0-C1B2AEFF1EA4}">
      <dgm:prSet/>
      <dgm:spPr/>
      <dgm:t>
        <a:bodyPr/>
        <a:lstStyle/>
        <a:p>
          <a:endParaRPr lang="en-NG"/>
        </a:p>
      </dgm:t>
    </dgm:pt>
    <dgm:pt modelId="{BB749D68-0497-4850-BF85-06A1053F446C}">
      <dgm:prSet custT="1"/>
      <dgm:spPr>
        <a:solidFill>
          <a:schemeClr val="accent4">
            <a:lumMod val="20000"/>
            <a:lumOff val="80000"/>
          </a:schemeClr>
        </a:solidFill>
      </dgm:spPr>
      <dgm:t>
        <a:bodyPr/>
        <a:lstStyle/>
        <a:p>
          <a:pPr>
            <a:buFont typeface="Wingdings" panose="05000000000000000000" pitchFamily="2" charset="2"/>
            <a:buChar char="q"/>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Health</a:t>
          </a:r>
          <a:endParaRPr lang="en-NG" sz="1600" dirty="0">
            <a:effectLst/>
            <a:latin typeface="Calibri" panose="020F0502020204030204" pitchFamily="34" charset="0"/>
            <a:ea typeface="Calibri" panose="020F0502020204030204" pitchFamily="34" charset="0"/>
          </a:endParaRPr>
        </a:p>
      </dgm:t>
    </dgm:pt>
    <dgm:pt modelId="{20A013E4-7134-42F4-A99D-ECE5F1A4208F}" type="parTrans" cxnId="{14CDBD42-CEAE-4DCB-B71A-29A843377359}">
      <dgm:prSet/>
      <dgm:spPr/>
      <dgm:t>
        <a:bodyPr/>
        <a:lstStyle/>
        <a:p>
          <a:endParaRPr lang="en-NG"/>
        </a:p>
      </dgm:t>
    </dgm:pt>
    <dgm:pt modelId="{045CAA8E-1C92-4E9A-8BF3-F09847E4ED09}" type="sibTrans" cxnId="{14CDBD42-CEAE-4DCB-B71A-29A843377359}">
      <dgm:prSet/>
      <dgm:spPr/>
      <dgm:t>
        <a:bodyPr/>
        <a:lstStyle/>
        <a:p>
          <a:endParaRPr lang="en-NG"/>
        </a:p>
      </dgm:t>
    </dgm:pt>
    <dgm:pt modelId="{958362F6-C5A9-4076-9A46-491EC6AA074C}">
      <dgm:prSet custT="1"/>
      <dgm:spPr>
        <a:solidFill>
          <a:schemeClr val="tx1">
            <a:lumMod val="50000"/>
            <a:lumOff val="50000"/>
          </a:schemeClr>
        </a:solidFill>
      </dgm:spPr>
      <dgm:t>
        <a:bodyPr/>
        <a:lstStyle/>
        <a:p>
          <a:pPr>
            <a:buFont typeface="Wingdings" panose="05000000000000000000" pitchFamily="2" charset="2"/>
            <a:buChar char="q"/>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Education</a:t>
          </a:r>
          <a:endParaRPr lang="en-NG" sz="1600" dirty="0">
            <a:effectLst/>
            <a:latin typeface="Calibri" panose="020F0502020204030204" pitchFamily="34" charset="0"/>
            <a:ea typeface="Calibri" panose="020F0502020204030204" pitchFamily="34" charset="0"/>
          </a:endParaRPr>
        </a:p>
      </dgm:t>
    </dgm:pt>
    <dgm:pt modelId="{04262400-D606-429D-B058-C517184B52D5}" type="parTrans" cxnId="{B5DD4E62-EFA2-42FD-BFCA-8F14F85779D4}">
      <dgm:prSet/>
      <dgm:spPr/>
      <dgm:t>
        <a:bodyPr/>
        <a:lstStyle/>
        <a:p>
          <a:endParaRPr lang="en-NG"/>
        </a:p>
      </dgm:t>
    </dgm:pt>
    <dgm:pt modelId="{F6288834-F991-40BC-90E6-B767E6DA8A59}" type="sibTrans" cxnId="{B5DD4E62-EFA2-42FD-BFCA-8F14F85779D4}">
      <dgm:prSet/>
      <dgm:spPr/>
      <dgm:t>
        <a:bodyPr/>
        <a:lstStyle/>
        <a:p>
          <a:endParaRPr lang="en-NG"/>
        </a:p>
      </dgm:t>
    </dgm:pt>
    <dgm:pt modelId="{359EB347-57F8-4FDC-8C4D-04E17CA53E25}">
      <dgm:prSet custT="1"/>
      <dgm:spPr>
        <a:solidFill>
          <a:schemeClr val="accent5">
            <a:lumMod val="40000"/>
            <a:lumOff val="60000"/>
          </a:schemeClr>
        </a:solidFill>
      </dgm:spPr>
      <dgm:t>
        <a:bodyPr/>
        <a:lstStyle/>
        <a:p>
          <a:pPr>
            <a:buFont typeface="Wingdings" panose="05000000000000000000" pitchFamily="2" charset="2"/>
            <a:buChar char="q"/>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Youth &amp; Gender</a:t>
          </a:r>
          <a:endParaRPr lang="en-NG" sz="1600" dirty="0">
            <a:effectLst/>
            <a:latin typeface="Candara" panose="020E0502030303020204" pitchFamily="34" charset="0"/>
            <a:ea typeface="Calibri" panose="020F0502020204030204" pitchFamily="34" charset="0"/>
          </a:endParaRPr>
        </a:p>
      </dgm:t>
    </dgm:pt>
    <dgm:pt modelId="{792CA550-20DE-4D4C-AB91-55CF9B8419AF}" type="parTrans" cxnId="{9C642605-DC3D-4D64-8A9C-A83CC26C126C}">
      <dgm:prSet/>
      <dgm:spPr/>
      <dgm:t>
        <a:bodyPr/>
        <a:lstStyle/>
        <a:p>
          <a:endParaRPr lang="en-NG"/>
        </a:p>
      </dgm:t>
    </dgm:pt>
    <dgm:pt modelId="{F436997F-5793-4B04-88CD-B1330AEF9F9E}" type="sibTrans" cxnId="{9C642605-DC3D-4D64-8A9C-A83CC26C126C}">
      <dgm:prSet/>
      <dgm:spPr/>
      <dgm:t>
        <a:bodyPr/>
        <a:lstStyle/>
        <a:p>
          <a:endParaRPr lang="en-NG"/>
        </a:p>
      </dgm:t>
    </dgm:pt>
    <dgm:pt modelId="{8A19AC58-EB4D-4CB9-BE72-F824D2C0E680}">
      <dgm:prSet custT="1"/>
      <dgm:spPr>
        <a:solidFill>
          <a:schemeClr val="bg1"/>
        </a:solidFill>
        <a:ln>
          <a:solidFill>
            <a:schemeClr val="accent6">
              <a:lumMod val="75000"/>
            </a:schemeClr>
          </a:solidFill>
        </a:ln>
      </dgm:spPr>
      <dgm:t>
        <a:bodyPr/>
        <a:lstStyle/>
        <a:p>
          <a:pPr>
            <a:buFont typeface="Wingdings" panose="05000000000000000000" pitchFamily="2" charset="2"/>
            <a:buChar char="§"/>
          </a:pPr>
          <a:r>
            <a:rPr lang="en-US" sz="16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NGF and Legislative Interaction </a:t>
          </a:r>
          <a:endParaRPr lang="en-NG" sz="1600" dirty="0">
            <a:effectLst/>
            <a:latin typeface="Candara" panose="020E0502030303020204" pitchFamily="34" charset="0"/>
            <a:ea typeface="Calibri" panose="020F0502020204030204" pitchFamily="34" charset="0"/>
          </a:endParaRPr>
        </a:p>
      </dgm:t>
    </dgm:pt>
    <dgm:pt modelId="{B94E0F98-7FB0-4D96-932C-3D3670C6F51C}" type="parTrans" cxnId="{38F696DB-349D-4F9B-B34E-605951F780FD}">
      <dgm:prSet/>
      <dgm:spPr/>
      <dgm:t>
        <a:bodyPr/>
        <a:lstStyle/>
        <a:p>
          <a:endParaRPr lang="en-NG"/>
        </a:p>
      </dgm:t>
    </dgm:pt>
    <dgm:pt modelId="{6B0E491B-DDFD-4D0B-B555-035EDF62FE32}" type="sibTrans" cxnId="{38F696DB-349D-4F9B-B34E-605951F780FD}">
      <dgm:prSet/>
      <dgm:spPr/>
      <dgm:t>
        <a:bodyPr/>
        <a:lstStyle/>
        <a:p>
          <a:endParaRPr lang="en-NG"/>
        </a:p>
      </dgm:t>
    </dgm:pt>
    <dgm:pt modelId="{E3D54C5D-BEA0-4808-8844-EA71C2FD111A}">
      <dgm:prSet custT="1"/>
      <dgm:spPr>
        <a:solidFill>
          <a:schemeClr val="accent5"/>
        </a:solidFill>
      </dgm:spPr>
      <dgm:t>
        <a:bodyPr/>
        <a:lstStyle/>
        <a:p>
          <a:pPr>
            <a:buFont typeface="Wingdings" panose="05000000000000000000" pitchFamily="2" charset="2"/>
            <a:buChar char="§"/>
          </a:pPr>
          <a:r>
            <a:rPr lang="en-US" sz="16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States and Nigeria’s Federation</a:t>
          </a:r>
          <a:endParaRPr lang="en-NG" sz="1600" dirty="0">
            <a:effectLst/>
            <a:latin typeface="Candara" panose="020E0502030303020204" pitchFamily="34" charset="0"/>
            <a:ea typeface="Calibri" panose="020F0502020204030204" pitchFamily="34" charset="0"/>
          </a:endParaRPr>
        </a:p>
      </dgm:t>
    </dgm:pt>
    <dgm:pt modelId="{C10DFCFA-A023-4073-B8F6-6F7044C25545}" type="parTrans" cxnId="{4D5E06DC-C291-46A8-A5F6-F701F6B41077}">
      <dgm:prSet/>
      <dgm:spPr/>
      <dgm:t>
        <a:bodyPr/>
        <a:lstStyle/>
        <a:p>
          <a:endParaRPr lang="en-NG"/>
        </a:p>
      </dgm:t>
    </dgm:pt>
    <dgm:pt modelId="{1D6BD6AD-4C3B-4F67-A037-3A437ACBA772}" type="sibTrans" cxnId="{4D5E06DC-C291-46A8-A5F6-F701F6B41077}">
      <dgm:prSet/>
      <dgm:spPr/>
      <dgm:t>
        <a:bodyPr/>
        <a:lstStyle/>
        <a:p>
          <a:endParaRPr lang="en-NG"/>
        </a:p>
      </dgm:t>
    </dgm:pt>
    <dgm:pt modelId="{5C2B6CBC-8A2C-4ABD-B662-D7E876B490D3}">
      <dgm:prSet custT="1"/>
      <dgm:spPr>
        <a:solidFill>
          <a:schemeClr val="accent6">
            <a:lumMod val="20000"/>
            <a:lumOff val="80000"/>
          </a:schemeClr>
        </a:solidFill>
      </dgm:spPr>
      <dgm:t>
        <a:bodyPr/>
        <a:lstStyle/>
        <a:p>
          <a:pPr>
            <a:buFont typeface="Wingdings" panose="05000000000000000000" pitchFamily="2" charset="2"/>
            <a:buNone/>
          </a:pPr>
          <a:r>
            <a:rPr lang="en-NG" sz="1600" dirty="0">
              <a:solidFill>
                <a:schemeClr val="tx1"/>
              </a:solidFill>
              <a:latin typeface="Candara" panose="020E0502030303020204" pitchFamily="34" charset="0"/>
            </a:rPr>
            <a:t>Open Government Initiative </a:t>
          </a:r>
          <a:r>
            <a:rPr lang="en-NG" sz="1600">
              <a:solidFill>
                <a:schemeClr val="tx1"/>
              </a:solidFill>
              <a:latin typeface="Candara" panose="020E0502030303020204" pitchFamily="34" charset="0"/>
            </a:rPr>
            <a:t>(OGP)</a:t>
          </a:r>
          <a:endParaRPr lang="en-NG" sz="1600" dirty="0">
            <a:latin typeface="Candara" panose="020E0502030303020204" pitchFamily="34" charset="0"/>
          </a:endParaRPr>
        </a:p>
      </dgm:t>
    </dgm:pt>
    <dgm:pt modelId="{2712D952-4304-4A0F-8E5A-AC2112117174}" type="parTrans" cxnId="{6DDBB31F-A26D-4C6E-AA0D-AF60A2C90488}">
      <dgm:prSet/>
      <dgm:spPr/>
      <dgm:t>
        <a:bodyPr/>
        <a:lstStyle/>
        <a:p>
          <a:endParaRPr lang="en-NG"/>
        </a:p>
      </dgm:t>
    </dgm:pt>
    <dgm:pt modelId="{EE5CA03F-F41E-4B5F-B9D9-51A8E1B25D5F}" type="sibTrans" cxnId="{6DDBB31F-A26D-4C6E-AA0D-AF60A2C90488}">
      <dgm:prSet/>
      <dgm:spPr/>
      <dgm:t>
        <a:bodyPr/>
        <a:lstStyle/>
        <a:p>
          <a:endParaRPr lang="en-NG"/>
        </a:p>
      </dgm:t>
    </dgm:pt>
    <dgm:pt modelId="{B196B716-933E-4D94-8A76-94CFB1233808}" type="pres">
      <dgm:prSet presAssocID="{9878CE0C-68DE-4158-AE23-25ADBA854F27}" presName="theList" presStyleCnt="0">
        <dgm:presLayoutVars>
          <dgm:dir/>
          <dgm:animLvl val="lvl"/>
          <dgm:resizeHandles val="exact"/>
        </dgm:presLayoutVars>
      </dgm:prSet>
      <dgm:spPr/>
    </dgm:pt>
    <dgm:pt modelId="{0C03F1F6-0B63-4C89-997E-E1E1076015AB}" type="pres">
      <dgm:prSet presAssocID="{0F218412-4142-4F9B-BCEB-E979164D5802}" presName="compNode" presStyleCnt="0"/>
      <dgm:spPr/>
    </dgm:pt>
    <dgm:pt modelId="{A42CB45D-86B3-46CF-80BC-644259A789F9}" type="pres">
      <dgm:prSet presAssocID="{0F218412-4142-4F9B-BCEB-E979164D5802}" presName="aNode" presStyleLbl="bgShp" presStyleIdx="0" presStyleCnt="3" custScaleX="99908" custLinFactNeighborX="-5034" custLinFactNeighborY="9929"/>
      <dgm:spPr/>
    </dgm:pt>
    <dgm:pt modelId="{AA095C78-E64D-475C-AAF2-B1FA767B0FFC}" type="pres">
      <dgm:prSet presAssocID="{0F218412-4142-4F9B-BCEB-E979164D5802}" presName="textNode" presStyleLbl="bgShp" presStyleIdx="0" presStyleCnt="3"/>
      <dgm:spPr/>
    </dgm:pt>
    <dgm:pt modelId="{511F8E44-3344-465E-9291-E3D9BB45C0B9}" type="pres">
      <dgm:prSet presAssocID="{0F218412-4142-4F9B-BCEB-E979164D5802}" presName="compChildNode" presStyleCnt="0"/>
      <dgm:spPr/>
    </dgm:pt>
    <dgm:pt modelId="{24103E99-4D14-4F76-BE17-F51C8D3E4279}" type="pres">
      <dgm:prSet presAssocID="{0F218412-4142-4F9B-BCEB-E979164D5802}" presName="theInnerList" presStyleCnt="0"/>
      <dgm:spPr/>
    </dgm:pt>
    <dgm:pt modelId="{B2642860-42A3-41A4-8612-3D374DFD8F4A}" type="pres">
      <dgm:prSet presAssocID="{72A92CC5-DA42-4186-9025-14DD8B46DC3C}" presName="childNode" presStyleLbl="node1" presStyleIdx="0" presStyleCnt="15" custScaleX="119978" custScaleY="2000000" custLinFactY="-1636408" custLinFactNeighborX="-895" custLinFactNeighborY="-1700000">
        <dgm:presLayoutVars>
          <dgm:bulletEnabled val="1"/>
        </dgm:presLayoutVars>
      </dgm:prSet>
      <dgm:spPr/>
    </dgm:pt>
    <dgm:pt modelId="{65BD42C7-64E1-4B63-9E44-B24A7D693990}" type="pres">
      <dgm:prSet presAssocID="{72A92CC5-DA42-4186-9025-14DD8B46DC3C}" presName="aSpace2" presStyleCnt="0"/>
      <dgm:spPr/>
    </dgm:pt>
    <dgm:pt modelId="{B724D1C3-5BD9-437A-B4F0-5A64C86FFA6E}" type="pres">
      <dgm:prSet presAssocID="{A0824192-ED34-4FE6-8F07-A30664F98308}" presName="childNode" presStyleLbl="node1" presStyleIdx="1" presStyleCnt="15" custScaleX="119092" custScaleY="2000000" custLinFactY="-1378264" custLinFactNeighborX="-1507" custLinFactNeighborY="-1400000">
        <dgm:presLayoutVars>
          <dgm:bulletEnabled val="1"/>
        </dgm:presLayoutVars>
      </dgm:prSet>
      <dgm:spPr/>
    </dgm:pt>
    <dgm:pt modelId="{EFE3799C-0FAB-442D-9B50-FBC5D076A821}" type="pres">
      <dgm:prSet presAssocID="{A0824192-ED34-4FE6-8F07-A30664F98308}" presName="aSpace2" presStyleCnt="0"/>
      <dgm:spPr/>
    </dgm:pt>
    <dgm:pt modelId="{1B7278E0-0D7A-4A58-A59B-0DF2D755CAE7}" type="pres">
      <dgm:prSet presAssocID="{F8E957B3-3953-4ACB-A9DF-8B3D1F85C5F5}" presName="childNode" presStyleLbl="node1" presStyleIdx="2" presStyleCnt="15" custScaleX="119216" custScaleY="2000000" custLinFactY="-963737" custLinFactNeighborX="-1673" custLinFactNeighborY="-1000000">
        <dgm:presLayoutVars>
          <dgm:bulletEnabled val="1"/>
        </dgm:presLayoutVars>
      </dgm:prSet>
      <dgm:spPr/>
    </dgm:pt>
    <dgm:pt modelId="{E59D5BBD-9886-4CC7-9662-CBF8230134A3}" type="pres">
      <dgm:prSet presAssocID="{F8E957B3-3953-4ACB-A9DF-8B3D1F85C5F5}" presName="aSpace2" presStyleCnt="0"/>
      <dgm:spPr/>
    </dgm:pt>
    <dgm:pt modelId="{DB0DEAFA-D150-410C-B9C9-843DB3C95358}" type="pres">
      <dgm:prSet presAssocID="{F24F935F-2CB2-4CA1-9DB3-3BC5EA1DE7C1}" presName="childNode" presStyleLbl="node1" presStyleIdx="3" presStyleCnt="15" custScaleX="119563" custScaleY="2000000" custLinFactY="-679462" custLinFactNeighborX="-1750" custLinFactNeighborY="-700000">
        <dgm:presLayoutVars>
          <dgm:bulletEnabled val="1"/>
        </dgm:presLayoutVars>
      </dgm:prSet>
      <dgm:spPr/>
    </dgm:pt>
    <dgm:pt modelId="{59C35300-25BF-48B2-B93B-F494FE29248C}" type="pres">
      <dgm:prSet presAssocID="{F24F935F-2CB2-4CA1-9DB3-3BC5EA1DE7C1}" presName="aSpace2" presStyleCnt="0"/>
      <dgm:spPr/>
    </dgm:pt>
    <dgm:pt modelId="{FFC5AFB1-5112-4DE1-BC4B-1F3A17E9E181}" type="pres">
      <dgm:prSet presAssocID="{1A81B3A8-657F-49AD-A8ED-D40C5A99D306}" presName="childNode" presStyleLbl="node1" presStyleIdx="4" presStyleCnt="15" custScaleX="120069" custScaleY="2000000" custLinFactY="-500000" custLinFactNeighborX="-2082" custLinFactNeighborY="-520049">
        <dgm:presLayoutVars>
          <dgm:bulletEnabled val="1"/>
        </dgm:presLayoutVars>
      </dgm:prSet>
      <dgm:spPr/>
    </dgm:pt>
    <dgm:pt modelId="{BD2C7C3D-45E5-4A53-8A4C-D08A1BF9ADD7}" type="pres">
      <dgm:prSet presAssocID="{1A81B3A8-657F-49AD-A8ED-D40C5A99D306}" presName="aSpace2" presStyleCnt="0"/>
      <dgm:spPr/>
    </dgm:pt>
    <dgm:pt modelId="{CC5A6B85-A93B-4D24-A12D-9D274B2A28F0}" type="pres">
      <dgm:prSet presAssocID="{3721E43B-2846-4BF8-A61F-438AFBF048C0}" presName="childNode" presStyleLbl="node1" presStyleIdx="5" presStyleCnt="15" custScaleX="120113" custScaleY="2000000" custLinFactNeighborX="-1660" custLinFactNeighborY="-79272">
        <dgm:presLayoutVars>
          <dgm:bulletEnabled val="1"/>
        </dgm:presLayoutVars>
      </dgm:prSet>
      <dgm:spPr/>
    </dgm:pt>
    <dgm:pt modelId="{022D2BCF-AE4C-4046-8CFC-6704F210F5DA}" type="pres">
      <dgm:prSet presAssocID="{0F218412-4142-4F9B-BCEB-E979164D5802}" presName="aSpace" presStyleCnt="0"/>
      <dgm:spPr/>
    </dgm:pt>
    <dgm:pt modelId="{DFC9EEA1-7535-405C-B7FE-B173CE5DF950}" type="pres">
      <dgm:prSet presAssocID="{BA6B80EE-8FC7-4097-B392-D73C2BF3A159}" presName="compNode" presStyleCnt="0"/>
      <dgm:spPr/>
    </dgm:pt>
    <dgm:pt modelId="{B71B1B06-1F45-477D-BC57-42FA7A72A072}" type="pres">
      <dgm:prSet presAssocID="{BA6B80EE-8FC7-4097-B392-D73C2BF3A159}" presName="aNode" presStyleLbl="bgShp" presStyleIdx="1" presStyleCnt="3" custScaleX="59072"/>
      <dgm:spPr/>
    </dgm:pt>
    <dgm:pt modelId="{CD138890-EB8F-46C4-881C-62699CE261F0}" type="pres">
      <dgm:prSet presAssocID="{BA6B80EE-8FC7-4097-B392-D73C2BF3A159}" presName="textNode" presStyleLbl="bgShp" presStyleIdx="1" presStyleCnt="3"/>
      <dgm:spPr/>
    </dgm:pt>
    <dgm:pt modelId="{21EB4A00-0C17-4E26-B4B3-A14DCBE23E97}" type="pres">
      <dgm:prSet presAssocID="{BA6B80EE-8FC7-4097-B392-D73C2BF3A159}" presName="compChildNode" presStyleCnt="0"/>
      <dgm:spPr/>
    </dgm:pt>
    <dgm:pt modelId="{E5493832-EF0D-495B-83F3-41E26C9A42B1}" type="pres">
      <dgm:prSet presAssocID="{BA6B80EE-8FC7-4097-B392-D73C2BF3A159}" presName="theInnerList" presStyleCnt="0"/>
      <dgm:spPr/>
    </dgm:pt>
    <dgm:pt modelId="{6C69F4F3-579E-4E2F-9BEC-894FC1D69615}" type="pres">
      <dgm:prSet presAssocID="{3AAA306E-6563-40CC-B7A9-9A640D6397DA}" presName="childNode" presStyleLbl="node1" presStyleIdx="6" presStyleCnt="15" custScaleX="43096" custLinFactY="-61620" custLinFactNeighborX="-2813" custLinFactNeighborY="-100000">
        <dgm:presLayoutVars>
          <dgm:bulletEnabled val="1"/>
        </dgm:presLayoutVars>
      </dgm:prSet>
      <dgm:spPr/>
    </dgm:pt>
    <dgm:pt modelId="{7ED96854-0B3D-432D-A47A-57D70B7F9DE5}" type="pres">
      <dgm:prSet presAssocID="{3AAA306E-6563-40CC-B7A9-9A640D6397DA}" presName="aSpace2" presStyleCnt="0"/>
      <dgm:spPr/>
    </dgm:pt>
    <dgm:pt modelId="{487A9416-52CB-4818-9FBD-7912E9AE226C}" type="pres">
      <dgm:prSet presAssocID="{BF072667-C0D3-4A2B-9C3E-9D8E6D0CAE3B}" presName="childNode" presStyleLbl="node1" presStyleIdx="7" presStyleCnt="15" custScaleX="42624" custLinFactY="-49892" custLinFactNeighborX="-3049" custLinFactNeighborY="-100000">
        <dgm:presLayoutVars>
          <dgm:bulletEnabled val="1"/>
        </dgm:presLayoutVars>
      </dgm:prSet>
      <dgm:spPr/>
    </dgm:pt>
    <dgm:pt modelId="{B9D983EE-FAF9-44C4-9181-F7B99ADA0D5E}" type="pres">
      <dgm:prSet presAssocID="{BF072667-C0D3-4A2B-9C3E-9D8E6D0CAE3B}" presName="aSpace2" presStyleCnt="0"/>
      <dgm:spPr/>
    </dgm:pt>
    <dgm:pt modelId="{D92BB0EF-4A70-408C-9517-893357BAE14A}" type="pres">
      <dgm:prSet presAssocID="{BB749D68-0497-4850-BF85-06A1053F446C}" presName="childNode" presStyleLbl="node1" presStyleIdx="8" presStyleCnt="15" custScaleX="42624" custLinFactY="-23118" custLinFactNeighborX="-3049" custLinFactNeighborY="-100000">
        <dgm:presLayoutVars>
          <dgm:bulletEnabled val="1"/>
        </dgm:presLayoutVars>
      </dgm:prSet>
      <dgm:spPr/>
    </dgm:pt>
    <dgm:pt modelId="{E2ACE4EE-34B1-4E96-B399-56C0EAFD0C81}" type="pres">
      <dgm:prSet presAssocID="{BB749D68-0497-4850-BF85-06A1053F446C}" presName="aSpace2" presStyleCnt="0"/>
      <dgm:spPr/>
    </dgm:pt>
    <dgm:pt modelId="{4CAB7CC9-B0B9-4EDA-84E6-079832520B67}" type="pres">
      <dgm:prSet presAssocID="{958362F6-C5A9-4076-9A46-491EC6AA074C}" presName="childNode" presStyleLbl="node1" presStyleIdx="9" presStyleCnt="15" custScaleX="41750" custLinFactY="-9642" custLinFactNeighborX="-3486" custLinFactNeighborY="-100000">
        <dgm:presLayoutVars>
          <dgm:bulletEnabled val="1"/>
        </dgm:presLayoutVars>
      </dgm:prSet>
      <dgm:spPr/>
    </dgm:pt>
    <dgm:pt modelId="{EF398EF7-FFC7-4607-99FA-6C5A3B441D11}" type="pres">
      <dgm:prSet presAssocID="{958362F6-C5A9-4076-9A46-491EC6AA074C}" presName="aSpace2" presStyleCnt="0"/>
      <dgm:spPr/>
    </dgm:pt>
    <dgm:pt modelId="{14A84DDD-EFD6-42B4-944F-AE0434D4D216}" type="pres">
      <dgm:prSet presAssocID="{359EB347-57F8-4FDC-8C4D-04E17CA53E25}" presName="childNode" presStyleLbl="node1" presStyleIdx="10" presStyleCnt="15" custScaleX="41326" custLinFactY="-3867" custLinFactNeighborX="-3999" custLinFactNeighborY="-100000">
        <dgm:presLayoutVars>
          <dgm:bulletEnabled val="1"/>
        </dgm:presLayoutVars>
      </dgm:prSet>
      <dgm:spPr/>
    </dgm:pt>
    <dgm:pt modelId="{5CFD6D7E-BB0A-4982-8720-C611C4EE9BB3}" type="pres">
      <dgm:prSet presAssocID="{BA6B80EE-8FC7-4097-B392-D73C2BF3A159}" presName="aSpace" presStyleCnt="0"/>
      <dgm:spPr/>
    </dgm:pt>
    <dgm:pt modelId="{23B0B9B4-7C86-473B-8A64-B5670AFF2ED5}" type="pres">
      <dgm:prSet presAssocID="{6D70A4F1-3589-46DA-A236-BA96D9C82EE3}" presName="compNode" presStyleCnt="0"/>
      <dgm:spPr/>
    </dgm:pt>
    <dgm:pt modelId="{8655372E-A939-4700-83BC-A030740E3EBE}" type="pres">
      <dgm:prSet presAssocID="{6D70A4F1-3589-46DA-A236-BA96D9C82EE3}" presName="aNode" presStyleLbl="bgShp" presStyleIdx="2" presStyleCnt="3" custScaleX="57531" custLinFactNeighborY="1031"/>
      <dgm:spPr/>
    </dgm:pt>
    <dgm:pt modelId="{0DC34E39-79A9-47C8-9BC2-C45F1B0E6B19}" type="pres">
      <dgm:prSet presAssocID="{6D70A4F1-3589-46DA-A236-BA96D9C82EE3}" presName="textNode" presStyleLbl="bgShp" presStyleIdx="2" presStyleCnt="3"/>
      <dgm:spPr/>
    </dgm:pt>
    <dgm:pt modelId="{16929D16-620B-47BF-B864-4B997D283AD4}" type="pres">
      <dgm:prSet presAssocID="{6D70A4F1-3589-46DA-A236-BA96D9C82EE3}" presName="compChildNode" presStyleCnt="0"/>
      <dgm:spPr/>
    </dgm:pt>
    <dgm:pt modelId="{816D2D33-1105-47A6-BE98-4D8566613E08}" type="pres">
      <dgm:prSet presAssocID="{6D70A4F1-3589-46DA-A236-BA96D9C82EE3}" presName="theInnerList" presStyleCnt="0"/>
      <dgm:spPr/>
    </dgm:pt>
    <dgm:pt modelId="{6FF88745-E7A6-47E8-A171-0AFD141B8488}" type="pres">
      <dgm:prSet presAssocID="{3DB35DBA-6F6C-4AC6-BC9F-CC114864572D}" presName="childNode" presStyleLbl="node1" presStyleIdx="11" presStyleCnt="15" custScaleX="62053" custLinFactY="-42709" custLinFactNeighborX="-996" custLinFactNeighborY="-100000">
        <dgm:presLayoutVars>
          <dgm:bulletEnabled val="1"/>
        </dgm:presLayoutVars>
      </dgm:prSet>
      <dgm:spPr/>
    </dgm:pt>
    <dgm:pt modelId="{B1EFA0ED-037A-4BC9-B33B-D7C6D4E31573}" type="pres">
      <dgm:prSet presAssocID="{3DB35DBA-6F6C-4AC6-BC9F-CC114864572D}" presName="aSpace2" presStyleCnt="0"/>
      <dgm:spPr/>
    </dgm:pt>
    <dgm:pt modelId="{FC094AE8-41C1-43EB-AC28-B46B321C9E29}" type="pres">
      <dgm:prSet presAssocID="{8A19AC58-EB4D-4CB9-BE72-F824D2C0E680}" presName="childNode" presStyleLbl="node1" presStyleIdx="12" presStyleCnt="15" custScaleX="62053" custLinFactY="-42248" custLinFactNeighborX="-1328" custLinFactNeighborY="-100000">
        <dgm:presLayoutVars>
          <dgm:bulletEnabled val="1"/>
        </dgm:presLayoutVars>
      </dgm:prSet>
      <dgm:spPr/>
    </dgm:pt>
    <dgm:pt modelId="{0DE0700D-9E12-41BC-9C98-110E05865CB2}" type="pres">
      <dgm:prSet presAssocID="{8A19AC58-EB4D-4CB9-BE72-F824D2C0E680}" presName="aSpace2" presStyleCnt="0"/>
      <dgm:spPr/>
    </dgm:pt>
    <dgm:pt modelId="{9B5A2D51-E576-4826-82B0-3D8693DCF667}" type="pres">
      <dgm:prSet presAssocID="{E3D54C5D-BEA0-4808-8844-EA71C2FD111A}" presName="childNode" presStyleLbl="node1" presStyleIdx="13" presStyleCnt="15" custScaleX="62737" custLinFactY="-24364" custLinFactNeighborX="-664" custLinFactNeighborY="-100000">
        <dgm:presLayoutVars>
          <dgm:bulletEnabled val="1"/>
        </dgm:presLayoutVars>
      </dgm:prSet>
      <dgm:spPr/>
    </dgm:pt>
    <dgm:pt modelId="{9FACC7FF-93E9-4300-9616-9532672F87AD}" type="pres">
      <dgm:prSet presAssocID="{E3D54C5D-BEA0-4808-8844-EA71C2FD111A}" presName="aSpace2" presStyleCnt="0"/>
      <dgm:spPr/>
    </dgm:pt>
    <dgm:pt modelId="{1EDD81BF-E762-4970-8741-3C27EC2B4C4E}" type="pres">
      <dgm:prSet presAssocID="{5C2B6CBC-8A2C-4ABD-B662-D7E876B490D3}" presName="childNode" presStyleLbl="node1" presStyleIdx="14" presStyleCnt="15" custScaleX="62954" custLinFactY="-13345" custLinFactNeighborX="-206" custLinFactNeighborY="-100000">
        <dgm:presLayoutVars>
          <dgm:bulletEnabled val="1"/>
        </dgm:presLayoutVars>
      </dgm:prSet>
      <dgm:spPr/>
    </dgm:pt>
  </dgm:ptLst>
  <dgm:cxnLst>
    <dgm:cxn modelId="{1FE55D04-FA8D-4ADE-8908-323A7E1F58DC}" type="presOf" srcId="{F8E957B3-3953-4ACB-A9DF-8B3D1F85C5F5}" destId="{1B7278E0-0D7A-4A58-A59B-0DF2D755CAE7}" srcOrd="0" destOrd="0" presId="urn:microsoft.com/office/officeart/2005/8/layout/lProcess2"/>
    <dgm:cxn modelId="{9C642605-DC3D-4D64-8A9C-A83CC26C126C}" srcId="{BA6B80EE-8FC7-4097-B392-D73C2BF3A159}" destId="{359EB347-57F8-4FDC-8C4D-04E17CA53E25}" srcOrd="4" destOrd="0" parTransId="{792CA550-20DE-4D4C-AB91-55CF9B8419AF}" sibTransId="{F436997F-5793-4B04-88CD-B1330AEF9F9E}"/>
    <dgm:cxn modelId="{4FB47B08-7AF9-41E3-99B9-AB4DBDA7D58A}" type="presOf" srcId="{958362F6-C5A9-4076-9A46-491EC6AA074C}" destId="{4CAB7CC9-B0B9-4EDA-84E6-079832520B67}" srcOrd="0" destOrd="0" presId="urn:microsoft.com/office/officeart/2005/8/layout/lProcess2"/>
    <dgm:cxn modelId="{A6ACC509-77A2-4F58-AAEC-9B47A7508595}" type="presOf" srcId="{BA6B80EE-8FC7-4097-B392-D73C2BF3A159}" destId="{CD138890-EB8F-46C4-881C-62699CE261F0}" srcOrd="1" destOrd="0" presId="urn:microsoft.com/office/officeart/2005/8/layout/lProcess2"/>
    <dgm:cxn modelId="{B7F5480A-5F5C-4074-9400-1AC15BA4053E}" type="presOf" srcId="{3721E43B-2846-4BF8-A61F-438AFBF048C0}" destId="{CC5A6B85-A93B-4D24-A12D-9D274B2A28F0}" srcOrd="0" destOrd="0" presId="urn:microsoft.com/office/officeart/2005/8/layout/lProcess2"/>
    <dgm:cxn modelId="{AE8D260F-9E4E-4D45-A72D-1A4963A6CBA1}" type="presOf" srcId="{8A19AC58-EB4D-4CB9-BE72-F824D2C0E680}" destId="{FC094AE8-41C1-43EB-AC28-B46B321C9E29}" srcOrd="0" destOrd="0" presId="urn:microsoft.com/office/officeart/2005/8/layout/lProcess2"/>
    <dgm:cxn modelId="{C4029110-6E71-4070-9C18-E0501AC72C16}" type="presOf" srcId="{3DB35DBA-6F6C-4AC6-BC9F-CC114864572D}" destId="{6FF88745-E7A6-47E8-A171-0AFD141B8488}" srcOrd="0" destOrd="0" presId="urn:microsoft.com/office/officeart/2005/8/layout/lProcess2"/>
    <dgm:cxn modelId="{6DDBB31F-A26D-4C6E-AA0D-AF60A2C90488}" srcId="{6D70A4F1-3589-46DA-A236-BA96D9C82EE3}" destId="{5C2B6CBC-8A2C-4ABD-B662-D7E876B490D3}" srcOrd="3" destOrd="0" parTransId="{2712D952-4304-4A0F-8E5A-AC2112117174}" sibTransId="{EE5CA03F-F41E-4B5F-B9D9-51A8E1B25D5F}"/>
    <dgm:cxn modelId="{43C34D21-7AFA-4FD4-B7F9-06EC0F0C65DE}" type="presOf" srcId="{BB749D68-0497-4850-BF85-06A1053F446C}" destId="{D92BB0EF-4A70-408C-9517-893357BAE14A}" srcOrd="0" destOrd="0" presId="urn:microsoft.com/office/officeart/2005/8/layout/lProcess2"/>
    <dgm:cxn modelId="{97DF7A25-2047-4D39-BB65-B80FA672C632}" type="presOf" srcId="{A0824192-ED34-4FE6-8F07-A30664F98308}" destId="{B724D1C3-5BD9-437A-B4F0-5A64C86FFA6E}" srcOrd="0" destOrd="0" presId="urn:microsoft.com/office/officeart/2005/8/layout/lProcess2"/>
    <dgm:cxn modelId="{1F198B26-C9C5-48E6-A73F-65AD7A31941B}" srcId="{9878CE0C-68DE-4158-AE23-25ADBA854F27}" destId="{6D70A4F1-3589-46DA-A236-BA96D9C82EE3}" srcOrd="2" destOrd="0" parTransId="{9D926487-1255-4D90-A769-E3AB8D26E466}" sibTransId="{38E7E98E-FF82-4C02-BB52-B90F171AE98A}"/>
    <dgm:cxn modelId="{AA98DC2A-CE76-4421-BDAB-CDA2EAEDCE86}" type="presOf" srcId="{BA6B80EE-8FC7-4097-B392-D73C2BF3A159}" destId="{B71B1B06-1F45-477D-BC57-42FA7A72A072}" srcOrd="0" destOrd="0" presId="urn:microsoft.com/office/officeart/2005/8/layout/lProcess2"/>
    <dgm:cxn modelId="{837E4E2B-CA0E-4BBB-B62A-49C2A355B988}" srcId="{9878CE0C-68DE-4158-AE23-25ADBA854F27}" destId="{0F218412-4142-4F9B-BCEB-E979164D5802}" srcOrd="0" destOrd="0" parTransId="{D0477168-AE57-4C43-A2C1-C961E0ADABEC}" sibTransId="{EE833CCA-625B-42EC-B912-37666C4ED9D0}"/>
    <dgm:cxn modelId="{CAEAFB2E-3FD7-4D51-A469-8233BC0011B7}" type="presOf" srcId="{0F218412-4142-4F9B-BCEB-E979164D5802}" destId="{AA095C78-E64D-475C-AAF2-B1FA767B0FFC}" srcOrd="1" destOrd="0" presId="urn:microsoft.com/office/officeart/2005/8/layout/lProcess2"/>
    <dgm:cxn modelId="{B5DD4E62-EFA2-42FD-BFCA-8F14F85779D4}" srcId="{BA6B80EE-8FC7-4097-B392-D73C2BF3A159}" destId="{958362F6-C5A9-4076-9A46-491EC6AA074C}" srcOrd="3" destOrd="0" parTransId="{04262400-D606-429D-B058-C517184B52D5}" sibTransId="{F6288834-F991-40BC-90E6-B767E6DA8A59}"/>
    <dgm:cxn modelId="{14CDBD42-CEAE-4DCB-B71A-29A843377359}" srcId="{BA6B80EE-8FC7-4097-B392-D73C2BF3A159}" destId="{BB749D68-0497-4850-BF85-06A1053F446C}" srcOrd="2" destOrd="0" parTransId="{20A013E4-7134-42F4-A99D-ECE5F1A4208F}" sibTransId="{045CAA8E-1C92-4E9A-8BF3-F09847E4ED09}"/>
    <dgm:cxn modelId="{ADF7F862-9B2B-49C9-B873-E42F4BC6B309}" srcId="{0F218412-4142-4F9B-BCEB-E979164D5802}" destId="{3721E43B-2846-4BF8-A61F-438AFBF048C0}" srcOrd="5" destOrd="0" parTransId="{4767A578-37F2-4C25-B3B8-1123E88DDF81}" sibTransId="{4F1AE166-58FA-449A-BD19-D677173D2255}"/>
    <dgm:cxn modelId="{4B0C8743-2605-4EBC-9270-9F3A9FC781F3}" type="presOf" srcId="{6D70A4F1-3589-46DA-A236-BA96D9C82EE3}" destId="{8655372E-A939-4700-83BC-A030740E3EBE}" srcOrd="0" destOrd="0" presId="urn:microsoft.com/office/officeart/2005/8/layout/lProcess2"/>
    <dgm:cxn modelId="{EE10924B-AAFC-4249-99F1-548F35CFC692}" type="presOf" srcId="{6D70A4F1-3589-46DA-A236-BA96D9C82EE3}" destId="{0DC34E39-79A9-47C8-9BC2-C45F1B0E6B19}" srcOrd="1" destOrd="0" presId="urn:microsoft.com/office/officeart/2005/8/layout/lProcess2"/>
    <dgm:cxn modelId="{A567194E-2751-4311-B656-9A83491E5A0C}" type="presOf" srcId="{359EB347-57F8-4FDC-8C4D-04E17CA53E25}" destId="{14A84DDD-EFD6-42B4-944F-AE0434D4D216}" srcOrd="0" destOrd="0" presId="urn:microsoft.com/office/officeart/2005/8/layout/lProcess2"/>
    <dgm:cxn modelId="{3D2D1771-6625-4663-9C1C-56D0DC7BBA37}" srcId="{0F218412-4142-4F9B-BCEB-E979164D5802}" destId="{72A92CC5-DA42-4186-9025-14DD8B46DC3C}" srcOrd="0" destOrd="0" parTransId="{DAA5F1EA-28B2-4ED6-B340-B3BE9BD4CB49}" sibTransId="{9DEA74AD-C74F-47E0-8D2E-EFC492B82830}"/>
    <dgm:cxn modelId="{DC9ED577-9B05-44CE-9A1B-645B08F6BBC9}" type="presOf" srcId="{BF072667-C0D3-4A2B-9C3E-9D8E6D0CAE3B}" destId="{487A9416-52CB-4818-9FBD-7912E9AE226C}" srcOrd="0" destOrd="0" presId="urn:microsoft.com/office/officeart/2005/8/layout/lProcess2"/>
    <dgm:cxn modelId="{7D7D545A-958C-45C0-A4CD-380154D7DB89}" srcId="{0F218412-4142-4F9B-BCEB-E979164D5802}" destId="{F8E957B3-3953-4ACB-A9DF-8B3D1F85C5F5}" srcOrd="2" destOrd="0" parTransId="{42E3DAD1-908B-4D26-B935-0CD5E3F28CD9}" sibTransId="{B0BDE2A9-B415-45ED-A807-5BEDD1D3F54B}"/>
    <dgm:cxn modelId="{3D32FD7A-1140-4B06-A556-15F32D0D4673}" srcId="{0F218412-4142-4F9B-BCEB-E979164D5802}" destId="{1A81B3A8-657F-49AD-A8ED-D40C5A99D306}" srcOrd="4" destOrd="0" parTransId="{241F778C-ED50-40EE-9A6F-9FBA9E4C0E0F}" sibTransId="{EC907AF0-3E2E-40CC-96A6-B1D3B2049FD1}"/>
    <dgm:cxn modelId="{67669A84-2804-442A-BC6A-10F4D6E74324}" srcId="{6D70A4F1-3589-46DA-A236-BA96D9C82EE3}" destId="{3DB35DBA-6F6C-4AC6-BC9F-CC114864572D}" srcOrd="0" destOrd="0" parTransId="{F32A204B-68BB-4E69-A34C-9FF262A6F375}" sibTransId="{521211DB-B3BD-47B5-98E8-552D1603B494}"/>
    <dgm:cxn modelId="{12A8A48A-8661-4597-9915-0DB45790E8E4}" srcId="{0F218412-4142-4F9B-BCEB-E979164D5802}" destId="{F24F935F-2CB2-4CA1-9DB3-3BC5EA1DE7C1}" srcOrd="3" destOrd="0" parTransId="{BC300CE5-0755-466A-8D2B-33C110693263}" sibTransId="{CF333A1E-150A-4D79-9573-F1449464B04A}"/>
    <dgm:cxn modelId="{3A674AAD-236C-4311-BDB7-A8489216560D}" type="presOf" srcId="{3AAA306E-6563-40CC-B7A9-9A640D6397DA}" destId="{6C69F4F3-579E-4E2F-9BEC-894FC1D69615}" srcOrd="0" destOrd="0" presId="urn:microsoft.com/office/officeart/2005/8/layout/lProcess2"/>
    <dgm:cxn modelId="{9C8AFFB1-8A08-4460-A972-EC1618118370}" type="presOf" srcId="{E3D54C5D-BEA0-4808-8844-EA71C2FD111A}" destId="{9B5A2D51-E576-4826-82B0-3D8693DCF667}" srcOrd="0" destOrd="0" presId="urn:microsoft.com/office/officeart/2005/8/layout/lProcess2"/>
    <dgm:cxn modelId="{02CF06BE-6E20-4F95-97E0-C1B2AEFF1EA4}" srcId="{BA6B80EE-8FC7-4097-B392-D73C2BF3A159}" destId="{BF072667-C0D3-4A2B-9C3E-9D8E6D0CAE3B}" srcOrd="1" destOrd="0" parTransId="{28A7ED03-9ECF-4614-B2A7-34FC0D5E25F8}" sibTransId="{627FEB3A-DEC5-43FB-A501-5146059B84F8}"/>
    <dgm:cxn modelId="{093FDDC3-D5DC-4299-B068-AF615291BD5A}" srcId="{BA6B80EE-8FC7-4097-B392-D73C2BF3A159}" destId="{3AAA306E-6563-40CC-B7A9-9A640D6397DA}" srcOrd="0" destOrd="0" parTransId="{447414EB-C80A-4494-8633-7A81FEAB7996}" sibTransId="{2D3B3BDB-9FC8-416D-B5AC-B092CB601602}"/>
    <dgm:cxn modelId="{890B3AC8-D56F-41C1-97B9-0AC42DEEE21E}" type="presOf" srcId="{1A81B3A8-657F-49AD-A8ED-D40C5A99D306}" destId="{FFC5AFB1-5112-4DE1-BC4B-1F3A17E9E181}" srcOrd="0" destOrd="0" presId="urn:microsoft.com/office/officeart/2005/8/layout/lProcess2"/>
    <dgm:cxn modelId="{7E525AC8-6D58-49DF-8AE8-404F89356EF6}" srcId="{9878CE0C-68DE-4158-AE23-25ADBA854F27}" destId="{BA6B80EE-8FC7-4097-B392-D73C2BF3A159}" srcOrd="1" destOrd="0" parTransId="{070A6862-DBC0-428B-A2FA-37536C0C5860}" sibTransId="{38105FED-68BE-4A41-81A1-C28E1731BA90}"/>
    <dgm:cxn modelId="{624285D2-BB71-44B3-9131-D159AE22677B}" type="presOf" srcId="{72A92CC5-DA42-4186-9025-14DD8B46DC3C}" destId="{B2642860-42A3-41A4-8612-3D374DFD8F4A}" srcOrd="0" destOrd="0" presId="urn:microsoft.com/office/officeart/2005/8/layout/lProcess2"/>
    <dgm:cxn modelId="{EFBB63DA-E7B3-4FF0-9320-027B17E9A416}" type="presOf" srcId="{5C2B6CBC-8A2C-4ABD-B662-D7E876B490D3}" destId="{1EDD81BF-E762-4970-8741-3C27EC2B4C4E}" srcOrd="0" destOrd="0" presId="urn:microsoft.com/office/officeart/2005/8/layout/lProcess2"/>
    <dgm:cxn modelId="{38F696DB-349D-4F9B-B34E-605951F780FD}" srcId="{6D70A4F1-3589-46DA-A236-BA96D9C82EE3}" destId="{8A19AC58-EB4D-4CB9-BE72-F824D2C0E680}" srcOrd="1" destOrd="0" parTransId="{B94E0F98-7FB0-4D96-932C-3D3670C6F51C}" sibTransId="{6B0E491B-DDFD-4D0B-B555-035EDF62FE32}"/>
    <dgm:cxn modelId="{4D5E06DC-C291-46A8-A5F6-F701F6B41077}" srcId="{6D70A4F1-3589-46DA-A236-BA96D9C82EE3}" destId="{E3D54C5D-BEA0-4808-8844-EA71C2FD111A}" srcOrd="2" destOrd="0" parTransId="{C10DFCFA-A023-4073-B8F6-6F7044C25545}" sibTransId="{1D6BD6AD-4C3B-4F67-A037-3A437ACBA772}"/>
    <dgm:cxn modelId="{0DBA86E2-79F2-478B-8BA1-88DBE32AFF41}" type="presOf" srcId="{0F218412-4142-4F9B-BCEB-E979164D5802}" destId="{A42CB45D-86B3-46CF-80BC-644259A789F9}" srcOrd="0" destOrd="0" presId="urn:microsoft.com/office/officeart/2005/8/layout/lProcess2"/>
    <dgm:cxn modelId="{B9CFC7E4-153A-42E5-BDED-3363C8D355EA}" type="presOf" srcId="{9878CE0C-68DE-4158-AE23-25ADBA854F27}" destId="{B196B716-933E-4D94-8A76-94CFB1233808}" srcOrd="0" destOrd="0" presId="urn:microsoft.com/office/officeart/2005/8/layout/lProcess2"/>
    <dgm:cxn modelId="{4F745FE5-E169-48E1-B9D1-5DE548289214}" srcId="{0F218412-4142-4F9B-BCEB-E979164D5802}" destId="{A0824192-ED34-4FE6-8F07-A30664F98308}" srcOrd="1" destOrd="0" parTransId="{1B33DD36-D895-445F-8B03-A5018051E45B}" sibTransId="{9F5996DF-A2C9-491D-B5DD-1B338D68506B}"/>
    <dgm:cxn modelId="{D213CDE7-5D1C-4791-A005-66BA8392A706}" type="presOf" srcId="{F24F935F-2CB2-4CA1-9DB3-3BC5EA1DE7C1}" destId="{DB0DEAFA-D150-410C-B9C9-843DB3C95358}" srcOrd="0" destOrd="0" presId="urn:microsoft.com/office/officeart/2005/8/layout/lProcess2"/>
    <dgm:cxn modelId="{C1318FAC-9D67-4024-A096-3A6A1775BECA}" type="presParOf" srcId="{B196B716-933E-4D94-8A76-94CFB1233808}" destId="{0C03F1F6-0B63-4C89-997E-E1E1076015AB}" srcOrd="0" destOrd="0" presId="urn:microsoft.com/office/officeart/2005/8/layout/lProcess2"/>
    <dgm:cxn modelId="{E0983112-D655-4C09-83B5-AE1401427B01}" type="presParOf" srcId="{0C03F1F6-0B63-4C89-997E-E1E1076015AB}" destId="{A42CB45D-86B3-46CF-80BC-644259A789F9}" srcOrd="0" destOrd="0" presId="urn:microsoft.com/office/officeart/2005/8/layout/lProcess2"/>
    <dgm:cxn modelId="{BDD9E6FE-7830-4D82-9199-91DBAC369EDB}" type="presParOf" srcId="{0C03F1F6-0B63-4C89-997E-E1E1076015AB}" destId="{AA095C78-E64D-475C-AAF2-B1FA767B0FFC}" srcOrd="1" destOrd="0" presId="urn:microsoft.com/office/officeart/2005/8/layout/lProcess2"/>
    <dgm:cxn modelId="{863647ED-0E21-49D6-A450-7171771935B3}" type="presParOf" srcId="{0C03F1F6-0B63-4C89-997E-E1E1076015AB}" destId="{511F8E44-3344-465E-9291-E3D9BB45C0B9}" srcOrd="2" destOrd="0" presId="urn:microsoft.com/office/officeart/2005/8/layout/lProcess2"/>
    <dgm:cxn modelId="{FEBF045D-0B83-465A-A63B-6D4DA77FE025}" type="presParOf" srcId="{511F8E44-3344-465E-9291-E3D9BB45C0B9}" destId="{24103E99-4D14-4F76-BE17-F51C8D3E4279}" srcOrd="0" destOrd="0" presId="urn:microsoft.com/office/officeart/2005/8/layout/lProcess2"/>
    <dgm:cxn modelId="{AEFF8EA7-DCCE-4785-961A-377849EE6EF3}" type="presParOf" srcId="{24103E99-4D14-4F76-BE17-F51C8D3E4279}" destId="{B2642860-42A3-41A4-8612-3D374DFD8F4A}" srcOrd="0" destOrd="0" presId="urn:microsoft.com/office/officeart/2005/8/layout/lProcess2"/>
    <dgm:cxn modelId="{470C5C57-5182-4896-AFF3-2B366E22E6B5}" type="presParOf" srcId="{24103E99-4D14-4F76-BE17-F51C8D3E4279}" destId="{65BD42C7-64E1-4B63-9E44-B24A7D693990}" srcOrd="1" destOrd="0" presId="urn:microsoft.com/office/officeart/2005/8/layout/lProcess2"/>
    <dgm:cxn modelId="{66553C18-10CB-432E-9333-F0418B6F2B6C}" type="presParOf" srcId="{24103E99-4D14-4F76-BE17-F51C8D3E4279}" destId="{B724D1C3-5BD9-437A-B4F0-5A64C86FFA6E}" srcOrd="2" destOrd="0" presId="urn:microsoft.com/office/officeart/2005/8/layout/lProcess2"/>
    <dgm:cxn modelId="{A520FCFC-7569-434B-ACB9-313EC3676E62}" type="presParOf" srcId="{24103E99-4D14-4F76-BE17-F51C8D3E4279}" destId="{EFE3799C-0FAB-442D-9B50-FBC5D076A821}" srcOrd="3" destOrd="0" presId="urn:microsoft.com/office/officeart/2005/8/layout/lProcess2"/>
    <dgm:cxn modelId="{A3436710-D579-4D42-9C03-70F43645330C}" type="presParOf" srcId="{24103E99-4D14-4F76-BE17-F51C8D3E4279}" destId="{1B7278E0-0D7A-4A58-A59B-0DF2D755CAE7}" srcOrd="4" destOrd="0" presId="urn:microsoft.com/office/officeart/2005/8/layout/lProcess2"/>
    <dgm:cxn modelId="{797222A7-96F5-4378-A57A-8C8A0BC17375}" type="presParOf" srcId="{24103E99-4D14-4F76-BE17-F51C8D3E4279}" destId="{E59D5BBD-9886-4CC7-9662-CBF8230134A3}" srcOrd="5" destOrd="0" presId="urn:microsoft.com/office/officeart/2005/8/layout/lProcess2"/>
    <dgm:cxn modelId="{F11422BD-E137-436F-92BD-E903C295CA5D}" type="presParOf" srcId="{24103E99-4D14-4F76-BE17-F51C8D3E4279}" destId="{DB0DEAFA-D150-410C-B9C9-843DB3C95358}" srcOrd="6" destOrd="0" presId="urn:microsoft.com/office/officeart/2005/8/layout/lProcess2"/>
    <dgm:cxn modelId="{7337AB81-A823-4ED2-8D46-51F92E380CF6}" type="presParOf" srcId="{24103E99-4D14-4F76-BE17-F51C8D3E4279}" destId="{59C35300-25BF-48B2-B93B-F494FE29248C}" srcOrd="7" destOrd="0" presId="urn:microsoft.com/office/officeart/2005/8/layout/lProcess2"/>
    <dgm:cxn modelId="{1F60652F-0A25-42AE-A4DD-2257A1148DFF}" type="presParOf" srcId="{24103E99-4D14-4F76-BE17-F51C8D3E4279}" destId="{FFC5AFB1-5112-4DE1-BC4B-1F3A17E9E181}" srcOrd="8" destOrd="0" presId="urn:microsoft.com/office/officeart/2005/8/layout/lProcess2"/>
    <dgm:cxn modelId="{4EB6BCCA-4B59-4FE8-9BBA-FA6FF3A8F001}" type="presParOf" srcId="{24103E99-4D14-4F76-BE17-F51C8D3E4279}" destId="{BD2C7C3D-45E5-4A53-8A4C-D08A1BF9ADD7}" srcOrd="9" destOrd="0" presId="urn:microsoft.com/office/officeart/2005/8/layout/lProcess2"/>
    <dgm:cxn modelId="{5EC6DEF1-1940-4A78-A4B2-6CAFCBE96A27}" type="presParOf" srcId="{24103E99-4D14-4F76-BE17-F51C8D3E4279}" destId="{CC5A6B85-A93B-4D24-A12D-9D274B2A28F0}" srcOrd="10" destOrd="0" presId="urn:microsoft.com/office/officeart/2005/8/layout/lProcess2"/>
    <dgm:cxn modelId="{CF6FE68E-686B-459A-97B4-0FE6984E2AA4}" type="presParOf" srcId="{B196B716-933E-4D94-8A76-94CFB1233808}" destId="{022D2BCF-AE4C-4046-8CFC-6704F210F5DA}" srcOrd="1" destOrd="0" presId="urn:microsoft.com/office/officeart/2005/8/layout/lProcess2"/>
    <dgm:cxn modelId="{6CECC6F3-EC1C-4142-A106-0CF3F49C8F0F}" type="presParOf" srcId="{B196B716-933E-4D94-8A76-94CFB1233808}" destId="{DFC9EEA1-7535-405C-B7FE-B173CE5DF950}" srcOrd="2" destOrd="0" presId="urn:microsoft.com/office/officeart/2005/8/layout/lProcess2"/>
    <dgm:cxn modelId="{9A82BCC8-521C-4F76-BE2B-CD25D38FD22B}" type="presParOf" srcId="{DFC9EEA1-7535-405C-B7FE-B173CE5DF950}" destId="{B71B1B06-1F45-477D-BC57-42FA7A72A072}" srcOrd="0" destOrd="0" presId="urn:microsoft.com/office/officeart/2005/8/layout/lProcess2"/>
    <dgm:cxn modelId="{079EE6C4-DD6C-4BF8-BA7B-FC38C7B48813}" type="presParOf" srcId="{DFC9EEA1-7535-405C-B7FE-B173CE5DF950}" destId="{CD138890-EB8F-46C4-881C-62699CE261F0}" srcOrd="1" destOrd="0" presId="urn:microsoft.com/office/officeart/2005/8/layout/lProcess2"/>
    <dgm:cxn modelId="{8132ACDE-99CB-4EE7-ACD3-9A32AF9C83D5}" type="presParOf" srcId="{DFC9EEA1-7535-405C-B7FE-B173CE5DF950}" destId="{21EB4A00-0C17-4E26-B4B3-A14DCBE23E97}" srcOrd="2" destOrd="0" presId="urn:microsoft.com/office/officeart/2005/8/layout/lProcess2"/>
    <dgm:cxn modelId="{BB0DEA33-0152-45E4-A719-F8559DA8C5BD}" type="presParOf" srcId="{21EB4A00-0C17-4E26-B4B3-A14DCBE23E97}" destId="{E5493832-EF0D-495B-83F3-41E26C9A42B1}" srcOrd="0" destOrd="0" presId="urn:microsoft.com/office/officeart/2005/8/layout/lProcess2"/>
    <dgm:cxn modelId="{4425BD2B-5926-4778-970F-CA408D71B8AB}" type="presParOf" srcId="{E5493832-EF0D-495B-83F3-41E26C9A42B1}" destId="{6C69F4F3-579E-4E2F-9BEC-894FC1D69615}" srcOrd="0" destOrd="0" presId="urn:microsoft.com/office/officeart/2005/8/layout/lProcess2"/>
    <dgm:cxn modelId="{9B5E4B1E-5F23-4585-BCCD-A731540FC1B5}" type="presParOf" srcId="{E5493832-EF0D-495B-83F3-41E26C9A42B1}" destId="{7ED96854-0B3D-432D-A47A-57D70B7F9DE5}" srcOrd="1" destOrd="0" presId="urn:microsoft.com/office/officeart/2005/8/layout/lProcess2"/>
    <dgm:cxn modelId="{265BB5A0-61CB-412D-8037-2BAFFAC98DB6}" type="presParOf" srcId="{E5493832-EF0D-495B-83F3-41E26C9A42B1}" destId="{487A9416-52CB-4818-9FBD-7912E9AE226C}" srcOrd="2" destOrd="0" presId="urn:microsoft.com/office/officeart/2005/8/layout/lProcess2"/>
    <dgm:cxn modelId="{92CD296B-FF7A-4E10-83F1-9DABB45C8CEA}" type="presParOf" srcId="{E5493832-EF0D-495B-83F3-41E26C9A42B1}" destId="{B9D983EE-FAF9-44C4-9181-F7B99ADA0D5E}" srcOrd="3" destOrd="0" presId="urn:microsoft.com/office/officeart/2005/8/layout/lProcess2"/>
    <dgm:cxn modelId="{549F9939-9C25-411D-A801-FAFE38065704}" type="presParOf" srcId="{E5493832-EF0D-495B-83F3-41E26C9A42B1}" destId="{D92BB0EF-4A70-408C-9517-893357BAE14A}" srcOrd="4" destOrd="0" presId="urn:microsoft.com/office/officeart/2005/8/layout/lProcess2"/>
    <dgm:cxn modelId="{32C5090B-D931-4F48-BF2E-032EC13950FE}" type="presParOf" srcId="{E5493832-EF0D-495B-83F3-41E26C9A42B1}" destId="{E2ACE4EE-34B1-4E96-B399-56C0EAFD0C81}" srcOrd="5" destOrd="0" presId="urn:microsoft.com/office/officeart/2005/8/layout/lProcess2"/>
    <dgm:cxn modelId="{4A994EA8-7DE1-48ED-9DF6-D9667B660398}" type="presParOf" srcId="{E5493832-EF0D-495B-83F3-41E26C9A42B1}" destId="{4CAB7CC9-B0B9-4EDA-84E6-079832520B67}" srcOrd="6" destOrd="0" presId="urn:microsoft.com/office/officeart/2005/8/layout/lProcess2"/>
    <dgm:cxn modelId="{73EA848F-2683-48B9-A54C-DB146957FAB0}" type="presParOf" srcId="{E5493832-EF0D-495B-83F3-41E26C9A42B1}" destId="{EF398EF7-FFC7-4607-99FA-6C5A3B441D11}" srcOrd="7" destOrd="0" presId="urn:microsoft.com/office/officeart/2005/8/layout/lProcess2"/>
    <dgm:cxn modelId="{D2AA7053-38F4-47A5-ACC0-3E9BD578C85C}" type="presParOf" srcId="{E5493832-EF0D-495B-83F3-41E26C9A42B1}" destId="{14A84DDD-EFD6-42B4-944F-AE0434D4D216}" srcOrd="8" destOrd="0" presId="urn:microsoft.com/office/officeart/2005/8/layout/lProcess2"/>
    <dgm:cxn modelId="{FF3D1DA7-733D-4EF5-8D92-2F1754278BB7}" type="presParOf" srcId="{B196B716-933E-4D94-8A76-94CFB1233808}" destId="{5CFD6D7E-BB0A-4982-8720-C611C4EE9BB3}" srcOrd="3" destOrd="0" presId="urn:microsoft.com/office/officeart/2005/8/layout/lProcess2"/>
    <dgm:cxn modelId="{20999644-E445-4F35-B12F-A8AB1C64E5A1}" type="presParOf" srcId="{B196B716-933E-4D94-8A76-94CFB1233808}" destId="{23B0B9B4-7C86-473B-8A64-B5670AFF2ED5}" srcOrd="4" destOrd="0" presId="urn:microsoft.com/office/officeart/2005/8/layout/lProcess2"/>
    <dgm:cxn modelId="{FEAEED22-BC68-43B7-9F91-B8FEBD6B2223}" type="presParOf" srcId="{23B0B9B4-7C86-473B-8A64-B5670AFF2ED5}" destId="{8655372E-A939-4700-83BC-A030740E3EBE}" srcOrd="0" destOrd="0" presId="urn:microsoft.com/office/officeart/2005/8/layout/lProcess2"/>
    <dgm:cxn modelId="{047A8783-2D4E-4C07-ACFE-F0941C35E1F3}" type="presParOf" srcId="{23B0B9B4-7C86-473B-8A64-B5670AFF2ED5}" destId="{0DC34E39-79A9-47C8-9BC2-C45F1B0E6B19}" srcOrd="1" destOrd="0" presId="urn:microsoft.com/office/officeart/2005/8/layout/lProcess2"/>
    <dgm:cxn modelId="{269CAB72-47F9-4B8D-A4A7-ABB728CF43CD}" type="presParOf" srcId="{23B0B9B4-7C86-473B-8A64-B5670AFF2ED5}" destId="{16929D16-620B-47BF-B864-4B997D283AD4}" srcOrd="2" destOrd="0" presId="urn:microsoft.com/office/officeart/2005/8/layout/lProcess2"/>
    <dgm:cxn modelId="{56592F51-4F3F-4DD0-9449-1311223D72DF}" type="presParOf" srcId="{16929D16-620B-47BF-B864-4B997D283AD4}" destId="{816D2D33-1105-47A6-BE98-4D8566613E08}" srcOrd="0" destOrd="0" presId="urn:microsoft.com/office/officeart/2005/8/layout/lProcess2"/>
    <dgm:cxn modelId="{2350FDD1-7585-4535-B825-E87F043F995B}" type="presParOf" srcId="{816D2D33-1105-47A6-BE98-4D8566613E08}" destId="{6FF88745-E7A6-47E8-A171-0AFD141B8488}" srcOrd="0" destOrd="0" presId="urn:microsoft.com/office/officeart/2005/8/layout/lProcess2"/>
    <dgm:cxn modelId="{A97D021D-9E51-4E70-B0C0-FCB8A30F81F4}" type="presParOf" srcId="{816D2D33-1105-47A6-BE98-4D8566613E08}" destId="{B1EFA0ED-037A-4BC9-B33B-D7C6D4E31573}" srcOrd="1" destOrd="0" presId="urn:microsoft.com/office/officeart/2005/8/layout/lProcess2"/>
    <dgm:cxn modelId="{3378698A-1282-43C7-BC39-9ECB04967354}" type="presParOf" srcId="{816D2D33-1105-47A6-BE98-4D8566613E08}" destId="{FC094AE8-41C1-43EB-AC28-B46B321C9E29}" srcOrd="2" destOrd="0" presId="urn:microsoft.com/office/officeart/2005/8/layout/lProcess2"/>
    <dgm:cxn modelId="{B6918E99-4E19-4122-B859-1A71552388AE}" type="presParOf" srcId="{816D2D33-1105-47A6-BE98-4D8566613E08}" destId="{0DE0700D-9E12-41BC-9C98-110E05865CB2}" srcOrd="3" destOrd="0" presId="urn:microsoft.com/office/officeart/2005/8/layout/lProcess2"/>
    <dgm:cxn modelId="{C2DB99D9-1BD0-4C8F-AE5A-82919F458498}" type="presParOf" srcId="{816D2D33-1105-47A6-BE98-4D8566613E08}" destId="{9B5A2D51-E576-4826-82B0-3D8693DCF667}" srcOrd="4" destOrd="0" presId="urn:microsoft.com/office/officeart/2005/8/layout/lProcess2"/>
    <dgm:cxn modelId="{C20743D0-78D6-4D36-B261-248A3DD2B57F}" type="presParOf" srcId="{816D2D33-1105-47A6-BE98-4D8566613E08}" destId="{9FACC7FF-93E9-4300-9616-9532672F87AD}" srcOrd="5" destOrd="0" presId="urn:microsoft.com/office/officeart/2005/8/layout/lProcess2"/>
    <dgm:cxn modelId="{7466C19D-4194-49D7-847B-5C6376EB4B9D}" type="presParOf" srcId="{816D2D33-1105-47A6-BE98-4D8566613E08}" destId="{1EDD81BF-E762-4970-8741-3C27EC2B4C4E}"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CB45D-86B3-46CF-80BC-644259A789F9}">
      <dsp:nvSpPr>
        <dsp:cNvPr id="0" name=""/>
        <dsp:cNvSpPr/>
      </dsp:nvSpPr>
      <dsp:spPr>
        <a:xfrm>
          <a:off x="0" y="0"/>
          <a:ext cx="4984471" cy="5950423"/>
        </a:xfrm>
        <a:prstGeom prst="roundRect">
          <a:avLst>
            <a:gd name="adj" fmla="val 10000"/>
          </a:avLst>
        </a:prstGeom>
        <a:solidFill>
          <a:schemeClr val="accent6">
            <a:lumMod val="40000"/>
            <a:lumOff val="6000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Strategic Objectives</a:t>
          </a:r>
          <a:endParaRPr lang="en-NG" sz="2000" b="1" kern="1200" dirty="0">
            <a:solidFill>
              <a:schemeClr val="tx1"/>
            </a:solidFill>
          </a:endParaRPr>
        </a:p>
      </dsp:txBody>
      <dsp:txXfrm>
        <a:off x="0" y="0"/>
        <a:ext cx="4984471" cy="1785126"/>
      </dsp:txXfrm>
    </dsp:sp>
    <dsp:sp modelId="{B2642860-42A3-41A4-8612-3D374DFD8F4A}">
      <dsp:nvSpPr>
        <dsp:cNvPr id="0" name=""/>
        <dsp:cNvSpPr/>
      </dsp:nvSpPr>
      <dsp:spPr>
        <a:xfrm>
          <a:off x="66274" y="1180354"/>
          <a:ext cx="4788621" cy="639750"/>
        </a:xfrm>
        <a:prstGeom prst="roundRect">
          <a:avLst>
            <a:gd name="adj" fmla="val 10000"/>
          </a:avLst>
        </a:prstGeom>
        <a:solidFill>
          <a:schemeClr val="bg1"/>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mj-lt"/>
            <a:buNone/>
          </a:pPr>
          <a:r>
            <a:rPr lang="en-US" sz="1600" kern="12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 T</a:t>
          </a:r>
          <a:r>
            <a:rPr lang="en-US" sz="1600" kern="12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o ensure convergence of efforts towards tackling insecurity</a:t>
          </a:r>
          <a:endParaRPr lang="en-NG" sz="1600" kern="1200" dirty="0">
            <a:solidFill>
              <a:schemeClr val="tx1"/>
            </a:solidFill>
            <a:latin typeface="Candara" panose="020E0502030303020204" pitchFamily="34" charset="0"/>
          </a:endParaRPr>
        </a:p>
      </dsp:txBody>
      <dsp:txXfrm>
        <a:off x="85012" y="1199092"/>
        <a:ext cx="4751145" cy="602274"/>
      </dsp:txXfrm>
    </dsp:sp>
    <dsp:sp modelId="{B724D1C3-5BD9-437A-B4F0-5A64C86FFA6E}">
      <dsp:nvSpPr>
        <dsp:cNvPr id="0" name=""/>
        <dsp:cNvSpPr/>
      </dsp:nvSpPr>
      <dsp:spPr>
        <a:xfrm>
          <a:off x="59529" y="1922363"/>
          <a:ext cx="4753258" cy="639750"/>
        </a:xfrm>
        <a:prstGeom prst="roundRect">
          <a:avLst>
            <a:gd name="adj" fmla="val 10000"/>
          </a:avLst>
        </a:prstGeom>
        <a:solidFill>
          <a:schemeClr val="bg1"/>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Font typeface="Wingdings" panose="05000000000000000000" pitchFamily="2" charset="2"/>
            <a:buNone/>
          </a:pPr>
          <a:r>
            <a:rPr lang="en-US" sz="1500" kern="12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optimize Development Partners’ relations and improve linkage to FGN’s programmes.	</a:t>
          </a:r>
          <a:endParaRPr lang="en-NG" sz="1500" kern="1200" dirty="0">
            <a:solidFill>
              <a:schemeClr val="tx1"/>
            </a:solidFill>
            <a:effectLst/>
            <a:latin typeface="Candara" panose="020E0502030303020204" pitchFamily="34" charset="0"/>
            <a:ea typeface="Calibri" panose="020F0502020204030204" pitchFamily="34" charset="0"/>
          </a:endParaRPr>
        </a:p>
      </dsp:txBody>
      <dsp:txXfrm>
        <a:off x="78267" y="1941101"/>
        <a:ext cx="4715782" cy="602274"/>
      </dsp:txXfrm>
    </dsp:sp>
    <dsp:sp modelId="{1B7278E0-0D7A-4A58-A59B-0DF2D755CAE7}">
      <dsp:nvSpPr>
        <dsp:cNvPr id="0" name=""/>
        <dsp:cNvSpPr/>
      </dsp:nvSpPr>
      <dsp:spPr>
        <a:xfrm>
          <a:off x="50429" y="2719316"/>
          <a:ext cx="4758207" cy="639750"/>
        </a:xfrm>
        <a:prstGeom prst="roundRect">
          <a:avLst>
            <a:gd name="adj" fmla="val 10000"/>
          </a:avLst>
        </a:prstGeom>
        <a:solidFill>
          <a:schemeClr val="bg1"/>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Font typeface="Wingdings" panose="05000000000000000000" pitchFamily="2" charset="2"/>
            <a:buNone/>
          </a:pPr>
          <a:r>
            <a:rPr lang="en-US" sz="1500" kern="12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render assistance to States for better management of their economies.</a:t>
          </a:r>
        </a:p>
      </dsp:txBody>
      <dsp:txXfrm>
        <a:off x="69167" y="2738054"/>
        <a:ext cx="4720731" cy="602274"/>
      </dsp:txXfrm>
    </dsp:sp>
    <dsp:sp modelId="{DB0DEAFA-D150-410C-B9C9-843DB3C95358}">
      <dsp:nvSpPr>
        <dsp:cNvPr id="0" name=""/>
        <dsp:cNvSpPr/>
      </dsp:nvSpPr>
      <dsp:spPr>
        <a:xfrm>
          <a:off x="40431" y="3469683"/>
          <a:ext cx="4772057" cy="639750"/>
        </a:xfrm>
        <a:prstGeom prst="roundRect">
          <a:avLst>
            <a:gd name="adj" fmla="val 10000"/>
          </a:avLst>
        </a:prstGeom>
        <a:solidFill>
          <a:schemeClr val="bg1">
            <a:lumMod val="9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remain the anchor for peer learning, reflection and sharing of experiences on sub-national issues.</a:t>
          </a:r>
          <a:endParaRPr lang="en-NG" sz="1500" kern="1200" dirty="0">
            <a:solidFill>
              <a:schemeClr val="bg1"/>
            </a:solidFill>
            <a:effectLst/>
            <a:latin typeface="Candara" panose="020E0502030303020204" pitchFamily="34" charset="0"/>
            <a:ea typeface="Calibri" panose="020F0502020204030204" pitchFamily="34" charset="0"/>
          </a:endParaRPr>
        </a:p>
      </dsp:txBody>
      <dsp:txXfrm>
        <a:off x="59169" y="3488421"/>
        <a:ext cx="4734581" cy="602274"/>
      </dsp:txXfrm>
    </dsp:sp>
    <dsp:sp modelId="{FFC5AFB1-5112-4DE1-BC4B-1F3A17E9E181}">
      <dsp:nvSpPr>
        <dsp:cNvPr id="0" name=""/>
        <dsp:cNvSpPr/>
      </dsp:nvSpPr>
      <dsp:spPr>
        <a:xfrm>
          <a:off x="17082" y="4180616"/>
          <a:ext cx="4792253" cy="639750"/>
        </a:xfrm>
        <a:prstGeom prst="roundRect">
          <a:avLst>
            <a:gd name="adj" fmla="val 10000"/>
          </a:avLst>
        </a:prstGeom>
        <a:solidFill>
          <a:schemeClr val="bg1"/>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enhance NGF’s communication with the Nigerian public and other stakeholders. </a:t>
          </a:r>
          <a:endParaRPr lang="en-NG" sz="1600" kern="1200" dirty="0">
            <a:solidFill>
              <a:schemeClr val="tx1"/>
            </a:solidFill>
            <a:effectLst/>
            <a:latin typeface="Candara" panose="020E0502030303020204" pitchFamily="34" charset="0"/>
            <a:ea typeface="Calibri" panose="020F0502020204030204" pitchFamily="34" charset="0"/>
          </a:endParaRPr>
        </a:p>
      </dsp:txBody>
      <dsp:txXfrm>
        <a:off x="35820" y="4199354"/>
        <a:ext cx="4754777" cy="602274"/>
      </dsp:txXfrm>
    </dsp:sp>
    <dsp:sp modelId="{CC5A6B85-A93B-4D24-A12D-9D274B2A28F0}">
      <dsp:nvSpPr>
        <dsp:cNvPr id="0" name=""/>
        <dsp:cNvSpPr/>
      </dsp:nvSpPr>
      <dsp:spPr>
        <a:xfrm>
          <a:off x="33047" y="5006916"/>
          <a:ext cx="4794009" cy="639750"/>
        </a:xfrm>
        <a:prstGeom prst="roundRect">
          <a:avLst>
            <a:gd name="adj" fmla="val 10000"/>
          </a:avLst>
        </a:prstGeom>
        <a:solidFill>
          <a:schemeClr val="bg1"/>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strengthen the </a:t>
          </a:r>
          <a:r>
            <a:rPr lang="en-US" sz="1400" kern="12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NGF</a:t>
          </a:r>
          <a:r>
            <a:rPr lang="en-US" sz="1600" kern="12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 Secretariat as a policy hub and a resource center   on matters of sub-national governance. </a:t>
          </a:r>
          <a:endParaRPr lang="en-NG" sz="1600" kern="1200" dirty="0">
            <a:solidFill>
              <a:schemeClr val="tx1"/>
            </a:solidFill>
            <a:effectLst/>
            <a:latin typeface="Candara" panose="020E0502030303020204" pitchFamily="34" charset="0"/>
            <a:ea typeface="Calibri" panose="020F0502020204030204" pitchFamily="34" charset="0"/>
          </a:endParaRPr>
        </a:p>
      </dsp:txBody>
      <dsp:txXfrm>
        <a:off x="51785" y="5025654"/>
        <a:ext cx="4756533" cy="602274"/>
      </dsp:txXfrm>
    </dsp:sp>
    <dsp:sp modelId="{B71B1B06-1F45-477D-BC57-42FA7A72A072}">
      <dsp:nvSpPr>
        <dsp:cNvPr id="0" name=""/>
        <dsp:cNvSpPr/>
      </dsp:nvSpPr>
      <dsp:spPr>
        <a:xfrm>
          <a:off x="5362722" y="0"/>
          <a:ext cx="2947138" cy="5950423"/>
        </a:xfrm>
        <a:prstGeom prst="roundRect">
          <a:avLst>
            <a:gd name="adj" fmla="val 10000"/>
          </a:avLst>
        </a:prstGeom>
        <a:solidFill>
          <a:schemeClr val="accent6">
            <a:lumMod val="7500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Sectoral Objectives </a:t>
          </a:r>
          <a:endParaRPr lang="en-NG" sz="2000" b="1" kern="1200" dirty="0">
            <a:solidFill>
              <a:schemeClr val="tx1"/>
            </a:solidFill>
          </a:endParaRPr>
        </a:p>
      </dsp:txBody>
      <dsp:txXfrm>
        <a:off x="5362722" y="0"/>
        <a:ext cx="2947138" cy="1785126"/>
      </dsp:txXfrm>
    </dsp:sp>
    <dsp:sp modelId="{6C69F4F3-579E-4E2F-9BEC-894FC1D69615}">
      <dsp:nvSpPr>
        <dsp:cNvPr id="0" name=""/>
        <dsp:cNvSpPr/>
      </dsp:nvSpPr>
      <dsp:spPr>
        <a:xfrm>
          <a:off x="5863983" y="1256167"/>
          <a:ext cx="1720068" cy="688380"/>
        </a:xfrm>
        <a:prstGeom prst="roundRect">
          <a:avLst>
            <a:gd name="adj" fmla="val 10000"/>
          </a:avLst>
        </a:prstGeom>
        <a:solidFill>
          <a:schemeClr val="accent5">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Economy</a:t>
          </a:r>
          <a:endParaRPr lang="en-NG" sz="1600" kern="1200" dirty="0">
            <a:latin typeface="Candara" panose="020E0502030303020204" pitchFamily="34" charset="0"/>
          </a:endParaRPr>
        </a:p>
      </dsp:txBody>
      <dsp:txXfrm>
        <a:off x="5884145" y="1276329"/>
        <a:ext cx="1679744" cy="648056"/>
      </dsp:txXfrm>
    </dsp:sp>
    <dsp:sp modelId="{487A9416-52CB-4818-9FBD-7912E9AE226C}">
      <dsp:nvSpPr>
        <dsp:cNvPr id="0" name=""/>
        <dsp:cNvSpPr/>
      </dsp:nvSpPr>
      <dsp:spPr>
        <a:xfrm>
          <a:off x="5863983" y="2131186"/>
          <a:ext cx="1701230" cy="688380"/>
        </a:xfrm>
        <a:prstGeom prst="roundRect">
          <a:avLst>
            <a:gd name="adj" fmla="val 10000"/>
          </a:avLst>
        </a:prstGeom>
        <a:solidFill>
          <a:schemeClr val="tx1">
            <a:lumMod val="50000"/>
            <a:lumOff val="5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Agriculture</a:t>
          </a:r>
          <a:endParaRPr lang="en-NG" sz="1600" kern="1200" dirty="0">
            <a:effectLst/>
            <a:latin typeface="Candara" panose="020E0502030303020204" pitchFamily="34" charset="0"/>
            <a:ea typeface="Calibri" panose="020F0502020204030204" pitchFamily="34" charset="0"/>
          </a:endParaRPr>
        </a:p>
      </dsp:txBody>
      <dsp:txXfrm>
        <a:off x="5884145" y="2151348"/>
        <a:ext cx="1660906" cy="648056"/>
      </dsp:txXfrm>
    </dsp:sp>
    <dsp:sp modelId="{D92BB0EF-4A70-408C-9517-893357BAE14A}">
      <dsp:nvSpPr>
        <dsp:cNvPr id="0" name=""/>
        <dsp:cNvSpPr/>
      </dsp:nvSpPr>
      <dsp:spPr>
        <a:xfrm>
          <a:off x="5863983" y="3109779"/>
          <a:ext cx="1701230" cy="688380"/>
        </a:xfrm>
        <a:prstGeom prst="roundRect">
          <a:avLst>
            <a:gd name="adj" fmla="val 10000"/>
          </a:avLst>
        </a:prstGeom>
        <a:solidFill>
          <a:schemeClr val="accent4">
            <a:lumMod val="20000"/>
            <a:lumOff val="8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Health</a:t>
          </a:r>
          <a:endParaRPr lang="en-NG" sz="1600" kern="1200" dirty="0">
            <a:effectLst/>
            <a:latin typeface="Calibri" panose="020F0502020204030204" pitchFamily="34" charset="0"/>
            <a:ea typeface="Calibri" panose="020F0502020204030204" pitchFamily="34" charset="0"/>
          </a:endParaRPr>
        </a:p>
      </dsp:txBody>
      <dsp:txXfrm>
        <a:off x="5884145" y="3129941"/>
        <a:ext cx="1660906" cy="648056"/>
      </dsp:txXfrm>
    </dsp:sp>
    <dsp:sp modelId="{4CAB7CC9-B0B9-4EDA-84E6-079832520B67}">
      <dsp:nvSpPr>
        <dsp:cNvPr id="0" name=""/>
        <dsp:cNvSpPr/>
      </dsp:nvSpPr>
      <dsp:spPr>
        <a:xfrm>
          <a:off x="5863983" y="3996831"/>
          <a:ext cx="1666346" cy="688380"/>
        </a:xfrm>
        <a:prstGeom prst="roundRect">
          <a:avLst>
            <a:gd name="adj" fmla="val 10000"/>
          </a:avLst>
        </a:prstGeom>
        <a:solidFill>
          <a:schemeClr val="tx1">
            <a:lumMod val="50000"/>
            <a:lumOff val="5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Education</a:t>
          </a:r>
          <a:endParaRPr lang="en-NG" sz="1600" kern="1200" dirty="0">
            <a:effectLst/>
            <a:latin typeface="Calibri" panose="020F0502020204030204" pitchFamily="34" charset="0"/>
            <a:ea typeface="Calibri" panose="020F0502020204030204" pitchFamily="34" charset="0"/>
          </a:endParaRPr>
        </a:p>
      </dsp:txBody>
      <dsp:txXfrm>
        <a:off x="5884145" y="4016993"/>
        <a:ext cx="1626022" cy="648056"/>
      </dsp:txXfrm>
    </dsp:sp>
    <dsp:sp modelId="{14A84DDD-EFD6-42B4-944F-AE0434D4D216}">
      <dsp:nvSpPr>
        <dsp:cNvPr id="0" name=""/>
        <dsp:cNvSpPr/>
      </dsp:nvSpPr>
      <dsp:spPr>
        <a:xfrm>
          <a:off x="5851969" y="4830870"/>
          <a:ext cx="1649423" cy="688380"/>
        </a:xfrm>
        <a:prstGeom prst="roundRect">
          <a:avLst>
            <a:gd name="adj" fmla="val 10000"/>
          </a:avLst>
        </a:prstGeom>
        <a:solidFill>
          <a:schemeClr val="accent5">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Youth &amp; Gender</a:t>
          </a:r>
          <a:endParaRPr lang="en-NG" sz="1600" kern="1200" dirty="0">
            <a:effectLst/>
            <a:latin typeface="Candara" panose="020E0502030303020204" pitchFamily="34" charset="0"/>
            <a:ea typeface="Calibri" panose="020F0502020204030204" pitchFamily="34" charset="0"/>
          </a:endParaRPr>
        </a:p>
      </dsp:txBody>
      <dsp:txXfrm>
        <a:off x="5872131" y="4851032"/>
        <a:ext cx="1609099" cy="648056"/>
      </dsp:txXfrm>
    </dsp:sp>
    <dsp:sp modelId="{8655372E-A939-4700-83BC-A030740E3EBE}">
      <dsp:nvSpPr>
        <dsp:cNvPr id="0" name=""/>
        <dsp:cNvSpPr/>
      </dsp:nvSpPr>
      <dsp:spPr>
        <a:xfrm>
          <a:off x="8684040" y="0"/>
          <a:ext cx="2870257" cy="5950423"/>
        </a:xfrm>
        <a:prstGeom prst="roundRect">
          <a:avLst>
            <a:gd name="adj" fmla="val 10000"/>
          </a:avLst>
        </a:prstGeom>
        <a:solidFill>
          <a:schemeClr val="bg1">
            <a:lumMod val="5000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Crosscutting Objectives </a:t>
          </a:r>
          <a:endParaRPr lang="en-NG" sz="2000" b="1" kern="1200" dirty="0">
            <a:solidFill>
              <a:schemeClr val="tx1"/>
            </a:solidFill>
          </a:endParaRPr>
        </a:p>
      </dsp:txBody>
      <dsp:txXfrm>
        <a:off x="8684040" y="0"/>
        <a:ext cx="2870257" cy="1785126"/>
      </dsp:txXfrm>
    </dsp:sp>
    <dsp:sp modelId="{6FF88745-E7A6-47E8-A171-0AFD141B8488}">
      <dsp:nvSpPr>
        <dsp:cNvPr id="0" name=""/>
        <dsp:cNvSpPr/>
      </dsp:nvSpPr>
      <dsp:spPr>
        <a:xfrm>
          <a:off x="8841071" y="1281687"/>
          <a:ext cx="2476689" cy="866849"/>
        </a:xfrm>
        <a:prstGeom prst="roundRect">
          <a:avLst>
            <a:gd name="adj" fmla="val 10000"/>
          </a:avLst>
        </a:prstGeom>
        <a:solidFill>
          <a:schemeClr val="accent2">
            <a:lumMod val="20000"/>
            <a:lumOff val="8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Sustainable</a:t>
          </a:r>
          <a:r>
            <a:rPr lang="en-US" sz="16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Development Goals (SDGs)</a:t>
          </a:r>
          <a:endParaRPr lang="en-NG" sz="1600" kern="1200" dirty="0"/>
        </a:p>
      </dsp:txBody>
      <dsp:txXfrm>
        <a:off x="8866460" y="1307076"/>
        <a:ext cx="2425911" cy="816071"/>
      </dsp:txXfrm>
    </dsp:sp>
    <dsp:sp modelId="{FC094AE8-41C1-43EB-AC28-B46B321C9E29}">
      <dsp:nvSpPr>
        <dsp:cNvPr id="0" name=""/>
        <dsp:cNvSpPr/>
      </dsp:nvSpPr>
      <dsp:spPr>
        <a:xfrm>
          <a:off x="8827820" y="2285895"/>
          <a:ext cx="2476689" cy="866849"/>
        </a:xfrm>
        <a:prstGeom prst="roundRect">
          <a:avLst>
            <a:gd name="adj" fmla="val 10000"/>
          </a:avLst>
        </a:prstGeom>
        <a:solidFill>
          <a:schemeClr val="bg1"/>
        </a:solidFill>
        <a:ln>
          <a:solidFill>
            <a:schemeClr val="accent6">
              <a:lumMod val="75000"/>
            </a:schemeClr>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NGF and Legislative Interaction </a:t>
          </a:r>
          <a:endParaRPr lang="en-NG" sz="1600" kern="1200" dirty="0">
            <a:effectLst/>
            <a:latin typeface="Candara" panose="020E0502030303020204" pitchFamily="34" charset="0"/>
            <a:ea typeface="Calibri" panose="020F0502020204030204" pitchFamily="34" charset="0"/>
          </a:endParaRPr>
        </a:p>
      </dsp:txBody>
      <dsp:txXfrm>
        <a:off x="8853209" y="2311284"/>
        <a:ext cx="2425911" cy="816071"/>
      </dsp:txXfrm>
    </dsp:sp>
    <dsp:sp modelId="{9B5A2D51-E576-4826-82B0-3D8693DCF667}">
      <dsp:nvSpPr>
        <dsp:cNvPr id="0" name=""/>
        <dsp:cNvSpPr/>
      </dsp:nvSpPr>
      <dsp:spPr>
        <a:xfrm>
          <a:off x="8840672" y="3441134"/>
          <a:ext cx="2503990" cy="866849"/>
        </a:xfrm>
        <a:prstGeom prst="roundRect">
          <a:avLst>
            <a:gd name="adj" fmla="val 10000"/>
          </a:avLst>
        </a:prstGeom>
        <a:solidFill>
          <a:schemeClr val="accent5"/>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States and Nigeria’s Federation</a:t>
          </a:r>
          <a:endParaRPr lang="en-NG" sz="1600" kern="1200" dirty="0">
            <a:effectLst/>
            <a:latin typeface="Candara" panose="020E0502030303020204" pitchFamily="34" charset="0"/>
            <a:ea typeface="Calibri" panose="020F0502020204030204" pitchFamily="34" charset="0"/>
          </a:endParaRPr>
        </a:p>
      </dsp:txBody>
      <dsp:txXfrm>
        <a:off x="8866061" y="3466523"/>
        <a:ext cx="2453212" cy="816071"/>
      </dsp:txXfrm>
    </dsp:sp>
    <dsp:sp modelId="{1EDD81BF-E762-4970-8741-3C27EC2B4C4E}">
      <dsp:nvSpPr>
        <dsp:cNvPr id="0" name=""/>
        <dsp:cNvSpPr/>
      </dsp:nvSpPr>
      <dsp:spPr>
        <a:xfrm>
          <a:off x="8854621" y="4536863"/>
          <a:ext cx="2512651" cy="866849"/>
        </a:xfrm>
        <a:prstGeom prst="roundRect">
          <a:avLst>
            <a:gd name="adj" fmla="val 10000"/>
          </a:avLst>
        </a:prstGeom>
        <a:solidFill>
          <a:schemeClr val="accent6">
            <a:lumMod val="20000"/>
            <a:lumOff val="8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NG" sz="1600" kern="1200" dirty="0">
              <a:solidFill>
                <a:schemeClr val="tx1"/>
              </a:solidFill>
              <a:latin typeface="Candara" panose="020E0502030303020204" pitchFamily="34" charset="0"/>
            </a:rPr>
            <a:t>Open Government Initiative </a:t>
          </a:r>
          <a:r>
            <a:rPr lang="en-NG" sz="1600" kern="1200">
              <a:solidFill>
                <a:schemeClr val="tx1"/>
              </a:solidFill>
              <a:latin typeface="Candara" panose="020E0502030303020204" pitchFamily="34" charset="0"/>
            </a:rPr>
            <a:t>(OGP)</a:t>
          </a:r>
          <a:endParaRPr lang="en-NG" sz="1600" kern="1200" dirty="0">
            <a:latin typeface="Candara" panose="020E0502030303020204" pitchFamily="34" charset="0"/>
          </a:endParaRPr>
        </a:p>
      </dsp:txBody>
      <dsp:txXfrm>
        <a:off x="8880010" y="4562252"/>
        <a:ext cx="2461873" cy="81607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8EC3EC-C531-8E4A-BA9D-880FCB5D5856}" type="datetimeFigureOut">
              <a:rPr lang="en-NG" smtClean="0"/>
              <a:t>26/08/2021</a:t>
            </a:fld>
            <a:endParaRPr lang="en-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098A71-351A-D642-8BB8-679E614C2B07}" type="slidenum">
              <a:rPr lang="en-NG" smtClean="0"/>
              <a:t>‹#›</a:t>
            </a:fld>
            <a:endParaRPr lang="en-NG"/>
          </a:p>
        </p:txBody>
      </p:sp>
    </p:spTree>
    <p:extLst>
      <p:ext uri="{BB962C8B-B14F-4D97-AF65-F5344CB8AC3E}">
        <p14:creationId xmlns:p14="http://schemas.microsoft.com/office/powerpoint/2010/main" val="409323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5C239-1821-48BE-8A28-5895811EC7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AA97F71-85ED-4EB9-8F80-8ACB93C814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64A4AD6-9649-4C17-AD0E-5EE98C94742F}"/>
              </a:ext>
            </a:extLst>
          </p:cNvPr>
          <p:cNvSpPr>
            <a:spLocks noGrp="1"/>
          </p:cNvSpPr>
          <p:nvPr>
            <p:ph type="dt" sz="half" idx="10"/>
          </p:nvPr>
        </p:nvSpPr>
        <p:spPr/>
        <p:txBody>
          <a:bodyPr/>
          <a:lstStyle/>
          <a:p>
            <a:fld id="{79DF10FC-2656-CF44-982D-7A67E8410BBB}" type="datetime1">
              <a:rPr lang="en-US" smtClean="0"/>
              <a:t>8/26/2021</a:t>
            </a:fld>
            <a:endParaRPr lang="en-IN"/>
          </a:p>
        </p:txBody>
      </p:sp>
      <p:sp>
        <p:nvSpPr>
          <p:cNvPr id="5" name="Footer Placeholder 4">
            <a:extLst>
              <a:ext uri="{FF2B5EF4-FFF2-40B4-BE49-F238E27FC236}">
                <a16:creationId xmlns:a16="http://schemas.microsoft.com/office/drawing/2014/main" id="{EFECB0EE-7DE6-4324-9232-68D5216BCA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0611DB8-BC6C-4FED-8876-59DD073FE899}"/>
              </a:ext>
            </a:extLst>
          </p:cNvPr>
          <p:cNvSpPr>
            <a:spLocks noGrp="1"/>
          </p:cNvSpPr>
          <p:nvPr>
            <p:ph type="sldNum" sz="quarter" idx="12"/>
          </p:nvPr>
        </p:nvSpPr>
        <p:spPr/>
        <p:txBody>
          <a:bodyPr/>
          <a:lstStyle/>
          <a:p>
            <a:fld id="{C45E7DC6-22B8-4546-AA39-2D8F431C163B}" type="slidenum">
              <a:rPr lang="en-IN" smtClean="0"/>
              <a:t>‹#›</a:t>
            </a:fld>
            <a:endParaRPr lang="en-IN"/>
          </a:p>
        </p:txBody>
      </p:sp>
    </p:spTree>
    <p:extLst>
      <p:ext uri="{BB962C8B-B14F-4D97-AF65-F5344CB8AC3E}">
        <p14:creationId xmlns:p14="http://schemas.microsoft.com/office/powerpoint/2010/main" val="256998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C5EC-1825-4141-A12D-6AB1B1C0FC6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F2303E-2C36-4274-973A-4797478627C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DA193F9-6C61-49AF-819C-FA6877FD6B3A}"/>
              </a:ext>
            </a:extLst>
          </p:cNvPr>
          <p:cNvSpPr>
            <a:spLocks noGrp="1"/>
          </p:cNvSpPr>
          <p:nvPr>
            <p:ph type="dt" sz="half" idx="10"/>
          </p:nvPr>
        </p:nvSpPr>
        <p:spPr/>
        <p:txBody>
          <a:bodyPr/>
          <a:lstStyle/>
          <a:p>
            <a:fld id="{1BA1B982-3A7D-E042-8CDE-13BFCCB4C2BD}" type="datetime1">
              <a:rPr lang="en-US" smtClean="0"/>
              <a:t>8/26/2021</a:t>
            </a:fld>
            <a:endParaRPr lang="en-IN"/>
          </a:p>
        </p:txBody>
      </p:sp>
      <p:sp>
        <p:nvSpPr>
          <p:cNvPr id="5" name="Footer Placeholder 4">
            <a:extLst>
              <a:ext uri="{FF2B5EF4-FFF2-40B4-BE49-F238E27FC236}">
                <a16:creationId xmlns:a16="http://schemas.microsoft.com/office/drawing/2014/main" id="{4060E052-11EA-4668-87D1-AC77C9B039B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AF4362A-E9BF-4BF2-9577-CB7ED53F3CAC}"/>
              </a:ext>
            </a:extLst>
          </p:cNvPr>
          <p:cNvSpPr>
            <a:spLocks noGrp="1"/>
          </p:cNvSpPr>
          <p:nvPr>
            <p:ph type="sldNum" sz="quarter" idx="12"/>
          </p:nvPr>
        </p:nvSpPr>
        <p:spPr/>
        <p:txBody>
          <a:bodyPr/>
          <a:lstStyle/>
          <a:p>
            <a:fld id="{C45E7DC6-22B8-4546-AA39-2D8F431C163B}" type="slidenum">
              <a:rPr lang="en-IN" smtClean="0"/>
              <a:t>‹#›</a:t>
            </a:fld>
            <a:endParaRPr lang="en-IN"/>
          </a:p>
        </p:txBody>
      </p:sp>
    </p:spTree>
    <p:extLst>
      <p:ext uri="{BB962C8B-B14F-4D97-AF65-F5344CB8AC3E}">
        <p14:creationId xmlns:p14="http://schemas.microsoft.com/office/powerpoint/2010/main" val="271906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F608E4-0EF7-4E82-B56F-E319F18289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0C8926F-6C22-43DC-ABCE-C946C9A794B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2230E3-5832-4890-8CE4-8F24CDA49EB3}"/>
              </a:ext>
            </a:extLst>
          </p:cNvPr>
          <p:cNvSpPr>
            <a:spLocks noGrp="1"/>
          </p:cNvSpPr>
          <p:nvPr>
            <p:ph type="dt" sz="half" idx="10"/>
          </p:nvPr>
        </p:nvSpPr>
        <p:spPr/>
        <p:txBody>
          <a:bodyPr/>
          <a:lstStyle/>
          <a:p>
            <a:fld id="{48C33D89-033B-724D-9D88-D0DEAB26875A}" type="datetime1">
              <a:rPr lang="en-US" smtClean="0"/>
              <a:t>8/26/2021</a:t>
            </a:fld>
            <a:endParaRPr lang="en-IN"/>
          </a:p>
        </p:txBody>
      </p:sp>
      <p:sp>
        <p:nvSpPr>
          <p:cNvPr id="5" name="Footer Placeholder 4">
            <a:extLst>
              <a:ext uri="{FF2B5EF4-FFF2-40B4-BE49-F238E27FC236}">
                <a16:creationId xmlns:a16="http://schemas.microsoft.com/office/drawing/2014/main" id="{A934739B-315D-4347-A32B-D91BA526520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90DA6C-8AB8-4693-8D4B-ED7A58062869}"/>
              </a:ext>
            </a:extLst>
          </p:cNvPr>
          <p:cNvSpPr>
            <a:spLocks noGrp="1"/>
          </p:cNvSpPr>
          <p:nvPr>
            <p:ph type="sldNum" sz="quarter" idx="12"/>
          </p:nvPr>
        </p:nvSpPr>
        <p:spPr/>
        <p:txBody>
          <a:bodyPr/>
          <a:lstStyle/>
          <a:p>
            <a:fld id="{C45E7DC6-22B8-4546-AA39-2D8F431C163B}" type="slidenum">
              <a:rPr lang="en-IN" smtClean="0"/>
              <a:t>‹#›</a:t>
            </a:fld>
            <a:endParaRPr lang="en-IN"/>
          </a:p>
        </p:txBody>
      </p:sp>
    </p:spTree>
    <p:extLst>
      <p:ext uri="{BB962C8B-B14F-4D97-AF65-F5344CB8AC3E}">
        <p14:creationId xmlns:p14="http://schemas.microsoft.com/office/powerpoint/2010/main" val="4001145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64BFE-2B4A-49DE-BDE8-D5AD95E8339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9433D6D-08E2-4480-8537-C750656F7C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76986F8-20B4-4B3D-9DCF-CAEB76A3D4DE}"/>
              </a:ext>
            </a:extLst>
          </p:cNvPr>
          <p:cNvSpPr>
            <a:spLocks noGrp="1"/>
          </p:cNvSpPr>
          <p:nvPr>
            <p:ph type="dt" sz="half" idx="10"/>
          </p:nvPr>
        </p:nvSpPr>
        <p:spPr/>
        <p:txBody>
          <a:bodyPr/>
          <a:lstStyle/>
          <a:p>
            <a:fld id="{094FB810-EEBA-3347-9AEE-9CAD935B3377}" type="datetime1">
              <a:rPr lang="en-US" smtClean="0"/>
              <a:t>8/26/2021</a:t>
            </a:fld>
            <a:endParaRPr lang="en-IN"/>
          </a:p>
        </p:txBody>
      </p:sp>
      <p:sp>
        <p:nvSpPr>
          <p:cNvPr id="5" name="Footer Placeholder 4">
            <a:extLst>
              <a:ext uri="{FF2B5EF4-FFF2-40B4-BE49-F238E27FC236}">
                <a16:creationId xmlns:a16="http://schemas.microsoft.com/office/drawing/2014/main" id="{BBCFC974-8ABD-43E0-92B5-92CF3357ABD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17D635-2AA3-4404-9A70-7E090CA51501}"/>
              </a:ext>
            </a:extLst>
          </p:cNvPr>
          <p:cNvSpPr>
            <a:spLocks noGrp="1"/>
          </p:cNvSpPr>
          <p:nvPr>
            <p:ph type="sldNum" sz="quarter" idx="12"/>
          </p:nvPr>
        </p:nvSpPr>
        <p:spPr/>
        <p:txBody>
          <a:bodyPr/>
          <a:lstStyle/>
          <a:p>
            <a:fld id="{C45E7DC6-22B8-4546-AA39-2D8F431C163B}" type="slidenum">
              <a:rPr lang="en-IN" smtClean="0"/>
              <a:t>‹#›</a:t>
            </a:fld>
            <a:endParaRPr lang="en-IN"/>
          </a:p>
        </p:txBody>
      </p:sp>
    </p:spTree>
    <p:extLst>
      <p:ext uri="{BB962C8B-B14F-4D97-AF65-F5344CB8AC3E}">
        <p14:creationId xmlns:p14="http://schemas.microsoft.com/office/powerpoint/2010/main" val="179953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D868C-9726-4F23-9F21-E7744583C3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F3754C6-DF03-41F7-82FA-D75395150A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4C2B60-BC13-4BFB-B711-D8DA47DA303F}"/>
              </a:ext>
            </a:extLst>
          </p:cNvPr>
          <p:cNvSpPr>
            <a:spLocks noGrp="1"/>
          </p:cNvSpPr>
          <p:nvPr>
            <p:ph type="dt" sz="half" idx="10"/>
          </p:nvPr>
        </p:nvSpPr>
        <p:spPr/>
        <p:txBody>
          <a:bodyPr/>
          <a:lstStyle/>
          <a:p>
            <a:fld id="{14991282-D8F8-664A-9602-389218499850}" type="datetime1">
              <a:rPr lang="en-US" smtClean="0"/>
              <a:t>8/26/2021</a:t>
            </a:fld>
            <a:endParaRPr lang="en-IN"/>
          </a:p>
        </p:txBody>
      </p:sp>
      <p:sp>
        <p:nvSpPr>
          <p:cNvPr id="5" name="Footer Placeholder 4">
            <a:extLst>
              <a:ext uri="{FF2B5EF4-FFF2-40B4-BE49-F238E27FC236}">
                <a16:creationId xmlns:a16="http://schemas.microsoft.com/office/drawing/2014/main" id="{C5135820-B5DE-4693-BBBB-E99E83E348E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1056ECD-8442-480B-8D30-308149288504}"/>
              </a:ext>
            </a:extLst>
          </p:cNvPr>
          <p:cNvSpPr>
            <a:spLocks noGrp="1"/>
          </p:cNvSpPr>
          <p:nvPr>
            <p:ph type="sldNum" sz="quarter" idx="12"/>
          </p:nvPr>
        </p:nvSpPr>
        <p:spPr/>
        <p:txBody>
          <a:bodyPr/>
          <a:lstStyle/>
          <a:p>
            <a:fld id="{C45E7DC6-22B8-4546-AA39-2D8F431C163B}" type="slidenum">
              <a:rPr lang="en-IN" smtClean="0"/>
              <a:t>‹#›</a:t>
            </a:fld>
            <a:endParaRPr lang="en-IN"/>
          </a:p>
        </p:txBody>
      </p:sp>
    </p:spTree>
    <p:extLst>
      <p:ext uri="{BB962C8B-B14F-4D97-AF65-F5344CB8AC3E}">
        <p14:creationId xmlns:p14="http://schemas.microsoft.com/office/powerpoint/2010/main" val="235382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799E-EA7A-464A-9725-21F26240D4F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4A1B95C-DC39-47E9-BE1C-566FC4FC6B9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180029D-666F-49A5-AF85-B7560CBB680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4BCB2F0-03FA-4332-A086-68CACF9DBF06}"/>
              </a:ext>
            </a:extLst>
          </p:cNvPr>
          <p:cNvSpPr>
            <a:spLocks noGrp="1"/>
          </p:cNvSpPr>
          <p:nvPr>
            <p:ph type="dt" sz="half" idx="10"/>
          </p:nvPr>
        </p:nvSpPr>
        <p:spPr/>
        <p:txBody>
          <a:bodyPr/>
          <a:lstStyle/>
          <a:p>
            <a:fld id="{3706F370-6F72-984F-BB7E-11B781D56B35}" type="datetime1">
              <a:rPr lang="en-US" smtClean="0"/>
              <a:t>8/26/2021</a:t>
            </a:fld>
            <a:endParaRPr lang="en-IN"/>
          </a:p>
        </p:txBody>
      </p:sp>
      <p:sp>
        <p:nvSpPr>
          <p:cNvPr id="6" name="Footer Placeholder 5">
            <a:extLst>
              <a:ext uri="{FF2B5EF4-FFF2-40B4-BE49-F238E27FC236}">
                <a16:creationId xmlns:a16="http://schemas.microsoft.com/office/drawing/2014/main" id="{0FE10EB0-25D0-47FE-B83B-105E383031A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DEEEC67-EC4D-4754-B9FE-FC030FDB72AE}"/>
              </a:ext>
            </a:extLst>
          </p:cNvPr>
          <p:cNvSpPr>
            <a:spLocks noGrp="1"/>
          </p:cNvSpPr>
          <p:nvPr>
            <p:ph type="sldNum" sz="quarter" idx="12"/>
          </p:nvPr>
        </p:nvSpPr>
        <p:spPr/>
        <p:txBody>
          <a:bodyPr/>
          <a:lstStyle/>
          <a:p>
            <a:fld id="{C45E7DC6-22B8-4546-AA39-2D8F431C163B}" type="slidenum">
              <a:rPr lang="en-IN" smtClean="0"/>
              <a:t>‹#›</a:t>
            </a:fld>
            <a:endParaRPr lang="en-IN"/>
          </a:p>
        </p:txBody>
      </p:sp>
    </p:spTree>
    <p:extLst>
      <p:ext uri="{BB962C8B-B14F-4D97-AF65-F5344CB8AC3E}">
        <p14:creationId xmlns:p14="http://schemas.microsoft.com/office/powerpoint/2010/main" val="2091497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B019C-245F-4622-B4F9-1735DA14E2A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D4168B6-21C6-4651-B542-A023B40889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342142B-FB9D-46CF-A238-A0F3BAD0888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5611621-ED2A-42F9-BFB2-EA876D6398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73EDC75-BEA6-46A7-872B-09BC021523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5F0F66F-7204-4CC0-8276-C9C9D4AC94BC}"/>
              </a:ext>
            </a:extLst>
          </p:cNvPr>
          <p:cNvSpPr>
            <a:spLocks noGrp="1"/>
          </p:cNvSpPr>
          <p:nvPr>
            <p:ph type="dt" sz="half" idx="10"/>
          </p:nvPr>
        </p:nvSpPr>
        <p:spPr/>
        <p:txBody>
          <a:bodyPr/>
          <a:lstStyle/>
          <a:p>
            <a:fld id="{A9922597-2020-9E40-8F88-3A6E88B1056D}" type="datetime1">
              <a:rPr lang="en-US" smtClean="0"/>
              <a:t>8/26/2021</a:t>
            </a:fld>
            <a:endParaRPr lang="en-IN"/>
          </a:p>
        </p:txBody>
      </p:sp>
      <p:sp>
        <p:nvSpPr>
          <p:cNvPr id="8" name="Footer Placeholder 7">
            <a:extLst>
              <a:ext uri="{FF2B5EF4-FFF2-40B4-BE49-F238E27FC236}">
                <a16:creationId xmlns:a16="http://schemas.microsoft.com/office/drawing/2014/main" id="{C202A345-41C6-45B6-92E5-CB13B91194E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BEF740D-7A9E-4D2C-BE8B-88818328DC81}"/>
              </a:ext>
            </a:extLst>
          </p:cNvPr>
          <p:cNvSpPr>
            <a:spLocks noGrp="1"/>
          </p:cNvSpPr>
          <p:nvPr>
            <p:ph type="sldNum" sz="quarter" idx="12"/>
          </p:nvPr>
        </p:nvSpPr>
        <p:spPr/>
        <p:txBody>
          <a:bodyPr/>
          <a:lstStyle/>
          <a:p>
            <a:fld id="{C45E7DC6-22B8-4546-AA39-2D8F431C163B}" type="slidenum">
              <a:rPr lang="en-IN" smtClean="0"/>
              <a:t>‹#›</a:t>
            </a:fld>
            <a:endParaRPr lang="en-IN"/>
          </a:p>
        </p:txBody>
      </p:sp>
    </p:spTree>
    <p:extLst>
      <p:ext uri="{BB962C8B-B14F-4D97-AF65-F5344CB8AC3E}">
        <p14:creationId xmlns:p14="http://schemas.microsoft.com/office/powerpoint/2010/main" val="302881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DABF9-D02C-41BB-9B6E-1D32F9227A9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579A5FE-439C-4759-8016-1A2784421FFA}"/>
              </a:ext>
            </a:extLst>
          </p:cNvPr>
          <p:cNvSpPr>
            <a:spLocks noGrp="1"/>
          </p:cNvSpPr>
          <p:nvPr>
            <p:ph type="dt" sz="half" idx="10"/>
          </p:nvPr>
        </p:nvSpPr>
        <p:spPr/>
        <p:txBody>
          <a:bodyPr/>
          <a:lstStyle/>
          <a:p>
            <a:fld id="{6BF563F6-445B-6546-BF19-885B7880E6B0}" type="datetime1">
              <a:rPr lang="en-US" smtClean="0"/>
              <a:t>8/26/2021</a:t>
            </a:fld>
            <a:endParaRPr lang="en-IN"/>
          </a:p>
        </p:txBody>
      </p:sp>
      <p:sp>
        <p:nvSpPr>
          <p:cNvPr id="4" name="Footer Placeholder 3">
            <a:extLst>
              <a:ext uri="{FF2B5EF4-FFF2-40B4-BE49-F238E27FC236}">
                <a16:creationId xmlns:a16="http://schemas.microsoft.com/office/drawing/2014/main" id="{3AC22DB1-572B-4B5A-9E1E-C96C5209594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9BD7ACD-0CF8-40C7-B27F-9229D4D0FEC9}"/>
              </a:ext>
            </a:extLst>
          </p:cNvPr>
          <p:cNvSpPr>
            <a:spLocks noGrp="1"/>
          </p:cNvSpPr>
          <p:nvPr>
            <p:ph type="sldNum" sz="quarter" idx="12"/>
          </p:nvPr>
        </p:nvSpPr>
        <p:spPr/>
        <p:txBody>
          <a:bodyPr/>
          <a:lstStyle/>
          <a:p>
            <a:fld id="{C45E7DC6-22B8-4546-AA39-2D8F431C163B}" type="slidenum">
              <a:rPr lang="en-IN" smtClean="0"/>
              <a:t>‹#›</a:t>
            </a:fld>
            <a:endParaRPr lang="en-IN"/>
          </a:p>
        </p:txBody>
      </p:sp>
    </p:spTree>
    <p:extLst>
      <p:ext uri="{BB962C8B-B14F-4D97-AF65-F5344CB8AC3E}">
        <p14:creationId xmlns:p14="http://schemas.microsoft.com/office/powerpoint/2010/main" val="67629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4843AC-DB55-4D06-8FFB-5C5B24721F6D}"/>
              </a:ext>
            </a:extLst>
          </p:cNvPr>
          <p:cNvSpPr>
            <a:spLocks noGrp="1"/>
          </p:cNvSpPr>
          <p:nvPr>
            <p:ph type="dt" sz="half" idx="10"/>
          </p:nvPr>
        </p:nvSpPr>
        <p:spPr/>
        <p:txBody>
          <a:bodyPr/>
          <a:lstStyle/>
          <a:p>
            <a:fld id="{01ADBFE9-8C64-E247-8A98-1ACF6F21FAA4}" type="datetime1">
              <a:rPr lang="en-US" smtClean="0"/>
              <a:t>8/26/2021</a:t>
            </a:fld>
            <a:endParaRPr lang="en-IN"/>
          </a:p>
        </p:txBody>
      </p:sp>
      <p:sp>
        <p:nvSpPr>
          <p:cNvPr id="3" name="Footer Placeholder 2">
            <a:extLst>
              <a:ext uri="{FF2B5EF4-FFF2-40B4-BE49-F238E27FC236}">
                <a16:creationId xmlns:a16="http://schemas.microsoft.com/office/drawing/2014/main" id="{15D3F3DB-7928-4987-A6BE-45CF9D88AE8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06A7C11-9CC3-49AA-A9A2-0A6038A685C3}"/>
              </a:ext>
            </a:extLst>
          </p:cNvPr>
          <p:cNvSpPr>
            <a:spLocks noGrp="1"/>
          </p:cNvSpPr>
          <p:nvPr>
            <p:ph type="sldNum" sz="quarter" idx="12"/>
          </p:nvPr>
        </p:nvSpPr>
        <p:spPr/>
        <p:txBody>
          <a:bodyPr/>
          <a:lstStyle/>
          <a:p>
            <a:fld id="{C45E7DC6-22B8-4546-AA39-2D8F431C163B}" type="slidenum">
              <a:rPr lang="en-IN" smtClean="0"/>
              <a:t>‹#›</a:t>
            </a:fld>
            <a:endParaRPr lang="en-IN"/>
          </a:p>
        </p:txBody>
      </p:sp>
    </p:spTree>
    <p:extLst>
      <p:ext uri="{BB962C8B-B14F-4D97-AF65-F5344CB8AC3E}">
        <p14:creationId xmlns:p14="http://schemas.microsoft.com/office/powerpoint/2010/main" val="379454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AC209-300C-4C1A-9239-7586034F4A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732D9E1-2BBD-4B74-A4BE-F5F8CD162D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220DD32-4D98-4929-959B-6797EA8981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9253307-175E-4EB9-89FA-FDF4F4D0F613}"/>
              </a:ext>
            </a:extLst>
          </p:cNvPr>
          <p:cNvSpPr>
            <a:spLocks noGrp="1"/>
          </p:cNvSpPr>
          <p:nvPr>
            <p:ph type="dt" sz="half" idx="10"/>
          </p:nvPr>
        </p:nvSpPr>
        <p:spPr/>
        <p:txBody>
          <a:bodyPr/>
          <a:lstStyle/>
          <a:p>
            <a:fld id="{836A8353-0316-4B44-8CD0-855D9079B414}" type="datetime1">
              <a:rPr lang="en-US" smtClean="0"/>
              <a:t>8/26/2021</a:t>
            </a:fld>
            <a:endParaRPr lang="en-IN"/>
          </a:p>
        </p:txBody>
      </p:sp>
      <p:sp>
        <p:nvSpPr>
          <p:cNvPr id="6" name="Footer Placeholder 5">
            <a:extLst>
              <a:ext uri="{FF2B5EF4-FFF2-40B4-BE49-F238E27FC236}">
                <a16:creationId xmlns:a16="http://schemas.microsoft.com/office/drawing/2014/main" id="{803C066E-9239-4647-B976-A75D8B9E40F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C94E31F-FF2D-4E47-AB4D-767196B9166C}"/>
              </a:ext>
            </a:extLst>
          </p:cNvPr>
          <p:cNvSpPr>
            <a:spLocks noGrp="1"/>
          </p:cNvSpPr>
          <p:nvPr>
            <p:ph type="sldNum" sz="quarter" idx="12"/>
          </p:nvPr>
        </p:nvSpPr>
        <p:spPr/>
        <p:txBody>
          <a:bodyPr/>
          <a:lstStyle/>
          <a:p>
            <a:fld id="{C45E7DC6-22B8-4546-AA39-2D8F431C163B}" type="slidenum">
              <a:rPr lang="en-IN" smtClean="0"/>
              <a:t>‹#›</a:t>
            </a:fld>
            <a:endParaRPr lang="en-IN"/>
          </a:p>
        </p:txBody>
      </p:sp>
    </p:spTree>
    <p:extLst>
      <p:ext uri="{BB962C8B-B14F-4D97-AF65-F5344CB8AC3E}">
        <p14:creationId xmlns:p14="http://schemas.microsoft.com/office/powerpoint/2010/main" val="34322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9B14-57CF-4956-BCC2-0FECD26AC7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03B4056-8F44-4FD4-A87B-CAA58920BA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89019AD-F2E6-417E-939A-168A7E1844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769EC4-5DA1-42D0-B66B-D6CADF27CA23}"/>
              </a:ext>
            </a:extLst>
          </p:cNvPr>
          <p:cNvSpPr>
            <a:spLocks noGrp="1"/>
          </p:cNvSpPr>
          <p:nvPr>
            <p:ph type="dt" sz="half" idx="10"/>
          </p:nvPr>
        </p:nvSpPr>
        <p:spPr/>
        <p:txBody>
          <a:bodyPr/>
          <a:lstStyle/>
          <a:p>
            <a:fld id="{A3D61462-23EE-C44F-A046-C4D9B7BE1358}" type="datetime1">
              <a:rPr lang="en-US" smtClean="0"/>
              <a:t>8/26/2021</a:t>
            </a:fld>
            <a:endParaRPr lang="en-IN"/>
          </a:p>
        </p:txBody>
      </p:sp>
      <p:sp>
        <p:nvSpPr>
          <p:cNvPr id="6" name="Footer Placeholder 5">
            <a:extLst>
              <a:ext uri="{FF2B5EF4-FFF2-40B4-BE49-F238E27FC236}">
                <a16:creationId xmlns:a16="http://schemas.microsoft.com/office/drawing/2014/main" id="{D6EDA19A-35BA-478A-9840-83BB55D5741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7DE8D23-7B85-4670-A72F-C197852C8A67}"/>
              </a:ext>
            </a:extLst>
          </p:cNvPr>
          <p:cNvSpPr>
            <a:spLocks noGrp="1"/>
          </p:cNvSpPr>
          <p:nvPr>
            <p:ph type="sldNum" sz="quarter" idx="12"/>
          </p:nvPr>
        </p:nvSpPr>
        <p:spPr/>
        <p:txBody>
          <a:bodyPr/>
          <a:lstStyle/>
          <a:p>
            <a:fld id="{C45E7DC6-22B8-4546-AA39-2D8F431C163B}" type="slidenum">
              <a:rPr lang="en-IN" smtClean="0"/>
              <a:t>‹#›</a:t>
            </a:fld>
            <a:endParaRPr lang="en-IN"/>
          </a:p>
        </p:txBody>
      </p:sp>
    </p:spTree>
    <p:extLst>
      <p:ext uri="{BB962C8B-B14F-4D97-AF65-F5344CB8AC3E}">
        <p14:creationId xmlns:p14="http://schemas.microsoft.com/office/powerpoint/2010/main" val="2054233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15B8A8-7B77-45D8-AA8D-8C8170D758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FE3B148-4D6E-4600-9D38-E5A808DF2F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B4FF698-C28C-42A3-89ED-6469106F70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89799-1D50-834D-90B1-2233E097864C}" type="datetime1">
              <a:rPr lang="en-US" smtClean="0"/>
              <a:t>8/26/2021</a:t>
            </a:fld>
            <a:endParaRPr lang="en-IN"/>
          </a:p>
        </p:txBody>
      </p:sp>
      <p:sp>
        <p:nvSpPr>
          <p:cNvPr id="5" name="Footer Placeholder 4">
            <a:extLst>
              <a:ext uri="{FF2B5EF4-FFF2-40B4-BE49-F238E27FC236}">
                <a16:creationId xmlns:a16="http://schemas.microsoft.com/office/drawing/2014/main" id="{27D073B1-BCBE-4CF3-BE47-F9542C52AA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A24DF4F-1AFD-424E-9A2F-D98A511484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5E7DC6-22B8-4546-AA39-2D8F431C163B}" type="slidenum">
              <a:rPr lang="en-IN" smtClean="0"/>
              <a:t>‹#›</a:t>
            </a:fld>
            <a:endParaRPr lang="en-IN"/>
          </a:p>
        </p:txBody>
      </p:sp>
    </p:spTree>
    <p:extLst>
      <p:ext uri="{BB962C8B-B14F-4D97-AF65-F5344CB8AC3E}">
        <p14:creationId xmlns:p14="http://schemas.microsoft.com/office/powerpoint/2010/main" val="310863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B02F112E-A082-4DA0-8E4D-96DD6E952CA1}"/>
              </a:ext>
            </a:extLst>
          </p:cNvPr>
          <p:cNvSpPr txBox="1"/>
          <p:nvPr/>
        </p:nvSpPr>
        <p:spPr>
          <a:xfrm>
            <a:off x="8525501" y="2403611"/>
            <a:ext cx="3249547" cy="276999"/>
          </a:xfrm>
          <a:prstGeom prst="rect">
            <a:avLst/>
          </a:prstGeom>
          <a:noFill/>
        </p:spPr>
        <p:txBody>
          <a:bodyPr wrap="square" lIns="0" tIns="0" rIns="0" bIns="0" rtlCol="0">
            <a:spAutoFit/>
          </a:bodyPr>
          <a:lstStyle/>
          <a:p>
            <a:pPr lvl="0"/>
            <a:endParaRPr lang="en-IN" dirty="0"/>
          </a:p>
        </p:txBody>
      </p:sp>
      <p:pic>
        <p:nvPicPr>
          <p:cNvPr id="35" name="Content Placeholder 4">
            <a:extLst>
              <a:ext uri="{FF2B5EF4-FFF2-40B4-BE49-F238E27FC236}">
                <a16:creationId xmlns:a16="http://schemas.microsoft.com/office/drawing/2014/main" id="{3A3F9594-9A5A-4EC0-AF8F-14A8D22EC901}"/>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938" y="1153149"/>
            <a:ext cx="4859001" cy="19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46448D87-91D7-9E4A-AB17-6F519606EAB9}"/>
              </a:ext>
            </a:extLst>
          </p:cNvPr>
          <p:cNvSpPr>
            <a:spLocks noGrp="1"/>
          </p:cNvSpPr>
          <p:nvPr>
            <p:ph type="sldNum" sz="quarter" idx="12"/>
          </p:nvPr>
        </p:nvSpPr>
        <p:spPr/>
        <p:txBody>
          <a:bodyPr/>
          <a:lstStyle/>
          <a:p>
            <a:fld id="{C45E7DC6-22B8-4546-AA39-2D8F431C163B}" type="slidenum">
              <a:rPr lang="en-IN" smtClean="0"/>
              <a:t>1</a:t>
            </a:fld>
            <a:endParaRPr lang="en-IN"/>
          </a:p>
        </p:txBody>
      </p:sp>
      <p:sp>
        <p:nvSpPr>
          <p:cNvPr id="4" name="TextBox 3">
            <a:extLst>
              <a:ext uri="{FF2B5EF4-FFF2-40B4-BE49-F238E27FC236}">
                <a16:creationId xmlns:a16="http://schemas.microsoft.com/office/drawing/2014/main" id="{B6DEB25B-991B-4645-8D0B-F96277C2C3B2}"/>
              </a:ext>
            </a:extLst>
          </p:cNvPr>
          <p:cNvSpPr txBox="1"/>
          <p:nvPr/>
        </p:nvSpPr>
        <p:spPr>
          <a:xfrm>
            <a:off x="2133600" y="3339013"/>
            <a:ext cx="7510272" cy="2954655"/>
          </a:xfrm>
          <a:prstGeom prst="rect">
            <a:avLst/>
          </a:prstGeom>
          <a:noFill/>
        </p:spPr>
        <p:txBody>
          <a:bodyPr wrap="square" rtlCol="0">
            <a:spAutoFit/>
          </a:bodyPr>
          <a:lstStyle/>
          <a:p>
            <a:pPr algn="ctr"/>
            <a:r>
              <a:rPr lang="en-NG" sz="2400" b="1" dirty="0">
                <a:latin typeface="Candara" panose="020E0502030303020204" pitchFamily="34" charset="0"/>
              </a:rPr>
              <a:t> </a:t>
            </a:r>
            <a:r>
              <a:rPr lang="en-NG" sz="2400" b="1" dirty="0"/>
              <a:t>Strategic Plan </a:t>
            </a:r>
          </a:p>
          <a:p>
            <a:pPr algn="ctr"/>
            <a:r>
              <a:rPr lang="en-NG" sz="2000" b="1" dirty="0"/>
              <a:t>2021 – 2024</a:t>
            </a:r>
          </a:p>
          <a:p>
            <a:pPr algn="ctr"/>
            <a:endParaRPr lang="en-NG" sz="2400" dirty="0"/>
          </a:p>
          <a:p>
            <a:pPr algn="ctr"/>
            <a:r>
              <a:rPr lang="en-NG" sz="2400" b="1" dirty="0"/>
              <a:t>Presented </a:t>
            </a:r>
          </a:p>
          <a:p>
            <a:pPr algn="ctr"/>
            <a:r>
              <a:rPr lang="en-NG" sz="2400" b="1" dirty="0"/>
              <a:t>By</a:t>
            </a:r>
          </a:p>
          <a:p>
            <a:pPr algn="ctr"/>
            <a:r>
              <a:rPr lang="en-NG" sz="2400" b="1" dirty="0"/>
              <a:t>Asishana  Okauru Esq.</a:t>
            </a:r>
          </a:p>
          <a:p>
            <a:pPr algn="ctr"/>
            <a:r>
              <a:rPr lang="en-NG" sz="2400" b="1" dirty="0"/>
              <a:t>Director General</a:t>
            </a:r>
          </a:p>
          <a:p>
            <a:pPr algn="ctr"/>
            <a:endParaRPr lang="en-NG" dirty="0"/>
          </a:p>
        </p:txBody>
      </p:sp>
    </p:spTree>
    <p:extLst>
      <p:ext uri="{BB962C8B-B14F-4D97-AF65-F5344CB8AC3E}">
        <p14:creationId xmlns:p14="http://schemas.microsoft.com/office/powerpoint/2010/main" val="2186411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FBD2EC0-086F-F340-87B0-BE1B48F2C49E}"/>
              </a:ext>
            </a:extLst>
          </p:cNvPr>
          <p:cNvSpPr>
            <a:spLocks noGrp="1"/>
          </p:cNvSpPr>
          <p:nvPr>
            <p:ph type="title"/>
          </p:nvPr>
        </p:nvSpPr>
        <p:spPr>
          <a:xfrm>
            <a:off x="0" y="-13252"/>
            <a:ext cx="10515600" cy="501222"/>
          </a:xfrm>
          <a:solidFill>
            <a:schemeClr val="accent5">
              <a:lumMod val="40000"/>
              <a:lumOff val="60000"/>
            </a:schemeClr>
          </a:solidFill>
        </p:spPr>
        <p:txBody>
          <a:bodyPr>
            <a:noAutofit/>
          </a:bodyPr>
          <a:lstStyle/>
          <a:p>
            <a:pPr algn="ctr"/>
            <a:r>
              <a:rPr lang="en-US" sz="3200" b="1" dirty="0">
                <a:effectLst/>
                <a:latin typeface="Candara" panose="020E0502030303020204" pitchFamily="34" charset="0"/>
                <a:ea typeface="Calibri" panose="020F0502020204030204" pitchFamily="34" charset="0"/>
              </a:rPr>
              <a:t>Risk Factors</a:t>
            </a:r>
            <a:endParaRPr lang="en-NG" sz="3200" b="1" dirty="0">
              <a:latin typeface="Candara" panose="020E0502030303020204" pitchFamily="34" charset="0"/>
            </a:endParaRPr>
          </a:p>
        </p:txBody>
      </p:sp>
      <p:pic>
        <p:nvPicPr>
          <p:cNvPr id="5" name="Content Placeholder 4">
            <a:extLst>
              <a:ext uri="{FF2B5EF4-FFF2-40B4-BE49-F238E27FC236}">
                <a16:creationId xmlns:a16="http://schemas.microsoft.com/office/drawing/2014/main" id="{6CCD71BE-2950-D446-9255-AC11D2DE33E2}"/>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9852" y="51478"/>
            <a:ext cx="1689100" cy="436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6">
            <a:extLst>
              <a:ext uri="{FF2B5EF4-FFF2-40B4-BE49-F238E27FC236}">
                <a16:creationId xmlns:a16="http://schemas.microsoft.com/office/drawing/2014/main" id="{A012B1CC-EF4B-AE40-8C74-F566C182AAEC}"/>
              </a:ext>
            </a:extLst>
          </p:cNvPr>
          <p:cNvGraphicFramePr>
            <a:graphicFrameLocks noGrp="1"/>
          </p:cNvGraphicFramePr>
          <p:nvPr>
            <p:extLst>
              <p:ext uri="{D42A27DB-BD31-4B8C-83A1-F6EECF244321}">
                <p14:modId xmlns:p14="http://schemas.microsoft.com/office/powerpoint/2010/main" val="3714001891"/>
              </p:ext>
            </p:extLst>
          </p:nvPr>
        </p:nvGraphicFramePr>
        <p:xfrm>
          <a:off x="838200" y="842964"/>
          <a:ext cx="9905999" cy="5740574"/>
        </p:xfrm>
        <a:graphic>
          <a:graphicData uri="http://schemas.openxmlformats.org/drawingml/2006/table">
            <a:tbl>
              <a:tblPr firstRow="1" bandRow="1">
                <a:tableStyleId>{5C22544A-7EE6-4342-B048-85BDC9FD1C3A}</a:tableStyleId>
              </a:tblPr>
              <a:tblGrid>
                <a:gridCol w="1037146">
                  <a:extLst>
                    <a:ext uri="{9D8B030D-6E8A-4147-A177-3AD203B41FA5}">
                      <a16:colId xmlns:a16="http://schemas.microsoft.com/office/drawing/2014/main" val="3705328451"/>
                    </a:ext>
                  </a:extLst>
                </a:gridCol>
                <a:gridCol w="5066386">
                  <a:extLst>
                    <a:ext uri="{9D8B030D-6E8A-4147-A177-3AD203B41FA5}">
                      <a16:colId xmlns:a16="http://schemas.microsoft.com/office/drawing/2014/main" val="3891256269"/>
                    </a:ext>
                  </a:extLst>
                </a:gridCol>
                <a:gridCol w="2121549">
                  <a:extLst>
                    <a:ext uri="{9D8B030D-6E8A-4147-A177-3AD203B41FA5}">
                      <a16:colId xmlns:a16="http://schemas.microsoft.com/office/drawing/2014/main" val="2909624776"/>
                    </a:ext>
                  </a:extLst>
                </a:gridCol>
                <a:gridCol w="1680918">
                  <a:extLst>
                    <a:ext uri="{9D8B030D-6E8A-4147-A177-3AD203B41FA5}">
                      <a16:colId xmlns:a16="http://schemas.microsoft.com/office/drawing/2014/main" val="385063102"/>
                    </a:ext>
                  </a:extLst>
                </a:gridCol>
              </a:tblGrid>
              <a:tr h="625582">
                <a:tc>
                  <a:txBody>
                    <a:bodyPr/>
                    <a:lstStyle/>
                    <a:p>
                      <a:r>
                        <a:rPr lang="en-NG" sz="1600" dirty="0">
                          <a:solidFill>
                            <a:schemeClr val="tx1"/>
                          </a:solidFill>
                          <a:latin typeface="+mn-lt"/>
                        </a:rPr>
                        <a:t>S/No</a:t>
                      </a:r>
                    </a:p>
                  </a:txBody>
                  <a:tcPr>
                    <a:solidFill>
                      <a:schemeClr val="bg1">
                        <a:lumMod val="75000"/>
                      </a:schemeClr>
                    </a:solidFill>
                  </a:tcPr>
                </a:tc>
                <a:tc>
                  <a:txBody>
                    <a:bodyPr/>
                    <a:lstStyle/>
                    <a:p>
                      <a:pPr algn="ctr">
                        <a:lnSpc>
                          <a:spcPct val="107000"/>
                        </a:lnSpc>
                        <a:spcAft>
                          <a:spcPts val="800"/>
                        </a:spcAft>
                      </a:pPr>
                      <a:r>
                        <a:rPr lang="en-US" sz="1800" b="1" dirty="0">
                          <a:solidFill>
                            <a:schemeClr val="tx1"/>
                          </a:solidFill>
                          <a:effectLst/>
                          <a:latin typeface="+mn-lt"/>
                          <a:ea typeface="Calibri" panose="020F0502020204030204" pitchFamily="34" charset="0"/>
                          <a:cs typeface="Calibri" panose="020F0502020204030204" pitchFamily="34" charset="0"/>
                        </a:rPr>
                        <a:t>Risk Identified</a:t>
                      </a:r>
                      <a:endParaRPr lang="en-NG" sz="1600" dirty="0">
                        <a:solidFill>
                          <a:schemeClr val="tx1"/>
                        </a:solidFill>
                        <a:effectLst/>
                        <a:latin typeface="+mn-lt"/>
                        <a:ea typeface="Calibri" panose="020F0502020204030204" pitchFamily="34" charset="0"/>
                      </a:endParaRPr>
                    </a:p>
                  </a:txBody>
                  <a:tcPr marL="68580" marR="68580" marT="0" marB="0">
                    <a:solidFill>
                      <a:schemeClr val="bg1">
                        <a:lumMod val="75000"/>
                      </a:schemeClr>
                    </a:solidFill>
                  </a:tcPr>
                </a:tc>
                <a:tc>
                  <a:txBody>
                    <a:bodyPr/>
                    <a:lstStyle/>
                    <a:p>
                      <a:pPr algn="ctr">
                        <a:lnSpc>
                          <a:spcPct val="107000"/>
                        </a:lnSpc>
                        <a:spcAft>
                          <a:spcPts val="800"/>
                        </a:spcAft>
                      </a:pPr>
                      <a:r>
                        <a:rPr lang="en-US" sz="1800" b="1" dirty="0">
                          <a:solidFill>
                            <a:srgbClr val="000000"/>
                          </a:solidFill>
                          <a:effectLst/>
                          <a:latin typeface="+mn-lt"/>
                          <a:ea typeface="Calibri" panose="020F0502020204030204" pitchFamily="34" charset="0"/>
                          <a:cs typeface="Calibri" panose="020F0502020204030204" pitchFamily="34" charset="0"/>
                        </a:rPr>
                        <a:t> Occurring Possibility</a:t>
                      </a:r>
                      <a:endParaRPr lang="en-NG" sz="1600" dirty="0">
                        <a:effectLst/>
                        <a:latin typeface="+mn-lt"/>
                        <a:ea typeface="Calibri" panose="020F0502020204030204" pitchFamily="34" charset="0"/>
                      </a:endParaRPr>
                    </a:p>
                  </a:txBody>
                  <a:tcPr marL="68580" marR="68580" marT="0" marB="0">
                    <a:solidFill>
                      <a:schemeClr val="bg1">
                        <a:lumMod val="75000"/>
                      </a:schemeClr>
                    </a:solidFill>
                  </a:tcPr>
                </a:tc>
                <a:tc>
                  <a:txBody>
                    <a:bodyPr/>
                    <a:lstStyle/>
                    <a:p>
                      <a:pPr algn="ctr">
                        <a:lnSpc>
                          <a:spcPct val="107000"/>
                        </a:lnSpc>
                        <a:spcAft>
                          <a:spcPts val="800"/>
                        </a:spcAft>
                      </a:pPr>
                      <a:r>
                        <a:rPr lang="en-US" sz="1800" b="1" dirty="0">
                          <a:solidFill>
                            <a:srgbClr val="000000"/>
                          </a:solidFill>
                          <a:effectLst/>
                          <a:latin typeface="+mn-lt"/>
                          <a:ea typeface="Calibri" panose="020F0502020204030204" pitchFamily="34" charset="0"/>
                          <a:cs typeface="Calibri" panose="020F0502020204030204" pitchFamily="34" charset="0"/>
                        </a:rPr>
                        <a:t>Potential Impact</a:t>
                      </a:r>
                      <a:endParaRPr lang="en-NG" sz="1600" dirty="0">
                        <a:effectLst/>
                        <a:latin typeface="+mn-lt"/>
                        <a:ea typeface="Calibri" panose="020F0502020204030204" pitchFamily="34" charset="0"/>
                      </a:endParaRPr>
                    </a:p>
                  </a:txBody>
                  <a:tcPr marL="68580" marR="68580" marT="0" marB="0">
                    <a:solidFill>
                      <a:schemeClr val="bg1">
                        <a:lumMod val="75000"/>
                      </a:schemeClr>
                    </a:solidFill>
                  </a:tcPr>
                </a:tc>
                <a:extLst>
                  <a:ext uri="{0D108BD9-81ED-4DB2-BD59-A6C34878D82A}">
                    <a16:rowId xmlns:a16="http://schemas.microsoft.com/office/drawing/2014/main" val="1324657669"/>
                  </a:ext>
                </a:extLst>
              </a:tr>
              <a:tr h="764068">
                <a:tc>
                  <a:txBody>
                    <a:bodyPr/>
                    <a:lstStyle/>
                    <a:p>
                      <a:r>
                        <a:rPr lang="en-NG" sz="2000" dirty="0">
                          <a:solidFill>
                            <a:schemeClr val="tx1"/>
                          </a:solidFill>
                          <a:latin typeface="+mn-lt"/>
                        </a:rPr>
                        <a:t>1</a:t>
                      </a:r>
                    </a:p>
                  </a:txBody>
                  <a:tcPr>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latin typeface="+mn-lt"/>
                          <a:ea typeface="Calibri" panose="020F0502020204030204" pitchFamily="34" charset="0"/>
                        </a:rPr>
                        <a:t>Inadequate resources to implement </a:t>
                      </a:r>
                      <a:r>
                        <a:rPr lang="en-US" sz="2000" dirty="0">
                          <a:solidFill>
                            <a:schemeClr val="tx1"/>
                          </a:solidFill>
                          <a:latin typeface="+mn-lt"/>
                          <a:ea typeface="Calibri" panose="020F0502020204030204" pitchFamily="34" charset="0"/>
                        </a:rPr>
                        <a:t>the Plan</a:t>
                      </a:r>
                      <a:endParaRPr lang="en-US" sz="2000" dirty="0">
                        <a:solidFill>
                          <a:schemeClr val="tx1"/>
                        </a:solidFill>
                        <a:latin typeface="+mn-lt"/>
                        <a:ea typeface="Calibri" panose="020F0502020204030204" pitchFamily="34" charset="0"/>
                        <a:cs typeface="Times New Roman" panose="02020603050405020304" pitchFamily="18" charset="0"/>
                      </a:endParaRPr>
                    </a:p>
                  </a:txBody>
                  <a:tcPr>
                    <a:solidFill>
                      <a:schemeClr val="bg1">
                        <a:lumMod val="85000"/>
                      </a:schemeClr>
                    </a:solidFill>
                  </a:tcPr>
                </a:tc>
                <a:tc>
                  <a:txBody>
                    <a:bodyPr/>
                    <a:lstStyle/>
                    <a:p>
                      <a:r>
                        <a:rPr lang="en-NG" sz="2000" dirty="0">
                          <a:solidFill>
                            <a:schemeClr val="tx1"/>
                          </a:solidFill>
                          <a:latin typeface="+mn-lt"/>
                        </a:rPr>
                        <a:t>Medium</a:t>
                      </a:r>
                    </a:p>
                  </a:txBody>
                  <a:tcPr>
                    <a:solidFill>
                      <a:schemeClr val="bg1">
                        <a:lumMod val="85000"/>
                      </a:schemeClr>
                    </a:solidFill>
                  </a:tcPr>
                </a:tc>
                <a:tc>
                  <a:txBody>
                    <a:bodyPr/>
                    <a:lstStyle/>
                    <a:p>
                      <a:r>
                        <a:rPr lang="en-NG" sz="2000" dirty="0">
                          <a:solidFill>
                            <a:schemeClr val="tx1"/>
                          </a:solidFill>
                          <a:latin typeface="+mn-lt"/>
                        </a:rPr>
                        <a:t>High</a:t>
                      </a:r>
                    </a:p>
                  </a:txBody>
                  <a:tcPr>
                    <a:solidFill>
                      <a:schemeClr val="bg1">
                        <a:lumMod val="85000"/>
                      </a:schemeClr>
                    </a:solidFill>
                  </a:tcPr>
                </a:tc>
                <a:extLst>
                  <a:ext uri="{0D108BD9-81ED-4DB2-BD59-A6C34878D82A}">
                    <a16:rowId xmlns:a16="http://schemas.microsoft.com/office/drawing/2014/main" val="3995536500"/>
                  </a:ext>
                </a:extLst>
              </a:tr>
              <a:tr h="641436">
                <a:tc>
                  <a:txBody>
                    <a:bodyPr/>
                    <a:lstStyle/>
                    <a:p>
                      <a:r>
                        <a:rPr lang="en-NG" sz="2000">
                          <a:solidFill>
                            <a:schemeClr val="tx1"/>
                          </a:solidFill>
                          <a:latin typeface="+mn-lt"/>
                        </a:rPr>
                        <a:t>2</a:t>
                      </a:r>
                      <a:endParaRPr lang="en-NG" sz="2000" dirty="0">
                        <a:solidFill>
                          <a:schemeClr val="tx1"/>
                        </a:solidFill>
                        <a:latin typeface="+mn-lt"/>
                      </a:endParaRPr>
                    </a:p>
                  </a:txBody>
                  <a:tcPr>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latin typeface="+mn-lt"/>
                          <a:ea typeface="Calibri" panose="020F0502020204030204" pitchFamily="34" charset="0"/>
                        </a:rPr>
                        <a:t>Increasing insecurity</a:t>
                      </a:r>
                    </a:p>
                  </a:txBody>
                  <a:tcPr>
                    <a:solidFill>
                      <a:schemeClr val="bg1">
                        <a:lumMod val="85000"/>
                      </a:schemeClr>
                    </a:solidFill>
                  </a:tcPr>
                </a:tc>
                <a:tc>
                  <a:txBody>
                    <a:bodyPr/>
                    <a:lstStyle/>
                    <a:p>
                      <a:r>
                        <a:rPr lang="en-NG" sz="2000" dirty="0">
                          <a:solidFill>
                            <a:schemeClr val="tx1"/>
                          </a:solidFill>
                          <a:latin typeface="+mn-lt"/>
                        </a:rPr>
                        <a:t>High</a:t>
                      </a:r>
                    </a:p>
                  </a:txBody>
                  <a:tcPr>
                    <a:solidFill>
                      <a:schemeClr val="bg1">
                        <a:lumMod val="85000"/>
                      </a:schemeClr>
                    </a:solidFill>
                  </a:tcPr>
                </a:tc>
                <a:tc>
                  <a:txBody>
                    <a:bodyPr/>
                    <a:lstStyle/>
                    <a:p>
                      <a:r>
                        <a:rPr lang="en-NG" sz="2000" dirty="0">
                          <a:solidFill>
                            <a:schemeClr val="tx1"/>
                          </a:solidFill>
                          <a:latin typeface="+mn-lt"/>
                        </a:rPr>
                        <a:t>High</a:t>
                      </a:r>
                    </a:p>
                  </a:txBody>
                  <a:tcPr>
                    <a:solidFill>
                      <a:schemeClr val="bg1">
                        <a:lumMod val="85000"/>
                      </a:schemeClr>
                    </a:solidFill>
                  </a:tcPr>
                </a:tc>
                <a:extLst>
                  <a:ext uri="{0D108BD9-81ED-4DB2-BD59-A6C34878D82A}">
                    <a16:rowId xmlns:a16="http://schemas.microsoft.com/office/drawing/2014/main" val="3642084998"/>
                  </a:ext>
                </a:extLst>
              </a:tr>
              <a:tr h="739716">
                <a:tc>
                  <a:txBody>
                    <a:bodyPr/>
                    <a:lstStyle/>
                    <a:p>
                      <a:r>
                        <a:rPr lang="en-NG" sz="2000">
                          <a:solidFill>
                            <a:schemeClr val="tx1"/>
                          </a:solidFill>
                          <a:latin typeface="+mn-lt"/>
                        </a:rPr>
                        <a:t>3</a:t>
                      </a:r>
                      <a:endParaRPr lang="en-NG" sz="2000" dirty="0">
                        <a:solidFill>
                          <a:schemeClr val="tx1"/>
                        </a:solidFill>
                        <a:latin typeface="+mn-lt"/>
                      </a:endParaRPr>
                    </a:p>
                  </a:txBody>
                  <a:tcPr>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latin typeface="+mn-lt"/>
                          <a:ea typeface="Calibri" panose="020F0502020204030204" pitchFamily="34" charset="0"/>
                        </a:rPr>
                        <a:t>Legitimacy of the NGF</a:t>
                      </a:r>
                    </a:p>
                  </a:txBody>
                  <a:tcPr>
                    <a:solidFill>
                      <a:schemeClr val="bg1">
                        <a:lumMod val="85000"/>
                      </a:schemeClr>
                    </a:solidFill>
                  </a:tcPr>
                </a:tc>
                <a:tc>
                  <a:txBody>
                    <a:bodyPr/>
                    <a:lstStyle/>
                    <a:p>
                      <a:r>
                        <a:rPr lang="en-NG" sz="2000" dirty="0">
                          <a:solidFill>
                            <a:schemeClr val="tx1"/>
                          </a:solidFill>
                          <a:latin typeface="+mn-lt"/>
                        </a:rPr>
                        <a:t>Low</a:t>
                      </a:r>
                    </a:p>
                  </a:txBody>
                  <a:tcPr>
                    <a:solidFill>
                      <a:schemeClr val="bg1">
                        <a:lumMod val="85000"/>
                      </a:schemeClr>
                    </a:solidFill>
                  </a:tcPr>
                </a:tc>
                <a:tc>
                  <a:txBody>
                    <a:bodyPr/>
                    <a:lstStyle/>
                    <a:p>
                      <a:r>
                        <a:rPr lang="en-NG" sz="2000" dirty="0">
                          <a:solidFill>
                            <a:schemeClr val="tx1"/>
                          </a:solidFill>
                          <a:latin typeface="+mn-lt"/>
                        </a:rPr>
                        <a:t>Low</a:t>
                      </a:r>
                    </a:p>
                  </a:txBody>
                  <a:tcPr>
                    <a:solidFill>
                      <a:schemeClr val="bg1">
                        <a:lumMod val="85000"/>
                      </a:schemeClr>
                    </a:solidFill>
                  </a:tcPr>
                </a:tc>
                <a:extLst>
                  <a:ext uri="{0D108BD9-81ED-4DB2-BD59-A6C34878D82A}">
                    <a16:rowId xmlns:a16="http://schemas.microsoft.com/office/drawing/2014/main" val="1267209667"/>
                  </a:ext>
                </a:extLst>
              </a:tr>
              <a:tr h="701123">
                <a:tc>
                  <a:txBody>
                    <a:bodyPr/>
                    <a:lstStyle/>
                    <a:p>
                      <a:r>
                        <a:rPr lang="en-NG" dirty="0">
                          <a:solidFill>
                            <a:schemeClr val="tx1"/>
                          </a:solidFill>
                          <a:latin typeface="+mn-lt"/>
                        </a:rPr>
                        <a:t>4</a:t>
                      </a:r>
                    </a:p>
                  </a:txBody>
                  <a:tcPr>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latin typeface="+mn-lt"/>
                          <a:ea typeface="Calibri" panose="020F0502020204030204" pitchFamily="34" charset="0"/>
                        </a:rPr>
                        <a:t>Potential Reputational Damage to Principal(s)</a:t>
                      </a:r>
                    </a:p>
                  </a:txBody>
                  <a:tcPr>
                    <a:solidFill>
                      <a:schemeClr val="bg1">
                        <a:lumMod val="85000"/>
                      </a:schemeClr>
                    </a:solidFill>
                  </a:tcPr>
                </a:tc>
                <a:tc>
                  <a:txBody>
                    <a:bodyPr/>
                    <a:lstStyle/>
                    <a:p>
                      <a:r>
                        <a:rPr lang="en-NG" dirty="0">
                          <a:solidFill>
                            <a:schemeClr val="tx1"/>
                          </a:solidFill>
                          <a:latin typeface="+mn-lt"/>
                        </a:rPr>
                        <a:t>High </a:t>
                      </a:r>
                    </a:p>
                  </a:txBody>
                  <a:tcPr>
                    <a:solidFill>
                      <a:schemeClr val="bg1">
                        <a:lumMod val="85000"/>
                      </a:schemeClr>
                    </a:solidFill>
                  </a:tcPr>
                </a:tc>
                <a:tc>
                  <a:txBody>
                    <a:bodyPr/>
                    <a:lstStyle/>
                    <a:p>
                      <a:r>
                        <a:rPr lang="en-NG" dirty="0">
                          <a:solidFill>
                            <a:schemeClr val="tx1"/>
                          </a:solidFill>
                          <a:latin typeface="+mn-lt"/>
                        </a:rPr>
                        <a:t>Medium</a:t>
                      </a:r>
                    </a:p>
                  </a:txBody>
                  <a:tcPr>
                    <a:solidFill>
                      <a:schemeClr val="bg1">
                        <a:lumMod val="85000"/>
                      </a:schemeClr>
                    </a:solidFill>
                  </a:tcPr>
                </a:tc>
                <a:extLst>
                  <a:ext uri="{0D108BD9-81ED-4DB2-BD59-A6C34878D82A}">
                    <a16:rowId xmlns:a16="http://schemas.microsoft.com/office/drawing/2014/main" val="2879366318"/>
                  </a:ext>
                </a:extLst>
              </a:tr>
              <a:tr h="870436">
                <a:tc>
                  <a:txBody>
                    <a:bodyPr/>
                    <a:lstStyle/>
                    <a:p>
                      <a:r>
                        <a:rPr lang="en-NG" dirty="0">
                          <a:solidFill>
                            <a:schemeClr val="tx1"/>
                          </a:solidFill>
                          <a:latin typeface="+mn-lt"/>
                        </a:rPr>
                        <a:t>5</a:t>
                      </a:r>
                    </a:p>
                  </a:txBody>
                  <a:tcPr>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latin typeface="+mn-lt"/>
                          <a:ea typeface="Calibri" panose="020F0502020204030204" pitchFamily="34" charset="0"/>
                        </a:rPr>
                        <a:t>Social media &amp; NGF Activities</a:t>
                      </a:r>
                    </a:p>
                  </a:txBody>
                  <a:tcPr>
                    <a:solidFill>
                      <a:schemeClr val="bg1">
                        <a:lumMod val="85000"/>
                      </a:schemeClr>
                    </a:solidFill>
                  </a:tcPr>
                </a:tc>
                <a:tc>
                  <a:txBody>
                    <a:bodyPr/>
                    <a:lstStyle/>
                    <a:p>
                      <a:r>
                        <a:rPr lang="en-NG" dirty="0">
                          <a:solidFill>
                            <a:schemeClr val="tx1"/>
                          </a:solidFill>
                          <a:latin typeface="+mn-lt"/>
                        </a:rPr>
                        <a:t>High</a:t>
                      </a:r>
                    </a:p>
                  </a:txBody>
                  <a:tcPr>
                    <a:solidFill>
                      <a:schemeClr val="bg1">
                        <a:lumMod val="85000"/>
                      </a:schemeClr>
                    </a:solidFill>
                  </a:tcPr>
                </a:tc>
                <a:tc>
                  <a:txBody>
                    <a:bodyPr/>
                    <a:lstStyle/>
                    <a:p>
                      <a:r>
                        <a:rPr lang="en-NG" dirty="0">
                          <a:solidFill>
                            <a:schemeClr val="tx1"/>
                          </a:solidFill>
                          <a:latin typeface="+mn-lt"/>
                        </a:rPr>
                        <a:t>Medium</a:t>
                      </a:r>
                    </a:p>
                  </a:txBody>
                  <a:tcPr>
                    <a:solidFill>
                      <a:schemeClr val="bg1">
                        <a:lumMod val="85000"/>
                      </a:schemeClr>
                    </a:solidFill>
                  </a:tcPr>
                </a:tc>
                <a:extLst>
                  <a:ext uri="{0D108BD9-81ED-4DB2-BD59-A6C34878D82A}">
                    <a16:rowId xmlns:a16="http://schemas.microsoft.com/office/drawing/2014/main" val="2885876307"/>
                  </a:ext>
                </a:extLst>
              </a:tr>
              <a:tr h="1398213">
                <a:tc>
                  <a:txBody>
                    <a:bodyPr/>
                    <a:lstStyle/>
                    <a:p>
                      <a:r>
                        <a:rPr lang="en-NG" dirty="0">
                          <a:solidFill>
                            <a:schemeClr val="tx1"/>
                          </a:solidFill>
                          <a:latin typeface="+mn-lt"/>
                        </a:rPr>
                        <a:t>6</a:t>
                      </a:r>
                    </a:p>
                  </a:txBody>
                  <a:tcPr>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latin typeface="+mn-lt"/>
                          <a:ea typeface="Calibri" panose="020F0502020204030204" pitchFamily="34" charset="0"/>
                        </a:rPr>
                        <a:t>Politicking leading to the 2023 elections</a:t>
                      </a:r>
                    </a:p>
                  </a:txBody>
                  <a:tcPr>
                    <a:solidFill>
                      <a:schemeClr val="bg1">
                        <a:lumMod val="85000"/>
                      </a:schemeClr>
                    </a:solidFill>
                  </a:tcPr>
                </a:tc>
                <a:tc>
                  <a:txBody>
                    <a:bodyPr/>
                    <a:lstStyle/>
                    <a:p>
                      <a:r>
                        <a:rPr lang="en-NG" dirty="0">
                          <a:solidFill>
                            <a:schemeClr val="tx1"/>
                          </a:solidFill>
                          <a:latin typeface="+mn-lt"/>
                        </a:rPr>
                        <a:t>High</a:t>
                      </a:r>
                    </a:p>
                  </a:txBody>
                  <a:tcPr>
                    <a:solidFill>
                      <a:schemeClr val="bg1">
                        <a:lumMod val="85000"/>
                      </a:schemeClr>
                    </a:solidFill>
                  </a:tcPr>
                </a:tc>
                <a:tc>
                  <a:txBody>
                    <a:bodyPr/>
                    <a:lstStyle/>
                    <a:p>
                      <a:r>
                        <a:rPr lang="en-NG" dirty="0">
                          <a:solidFill>
                            <a:schemeClr val="tx1"/>
                          </a:solidFill>
                          <a:latin typeface="+mn-lt"/>
                        </a:rPr>
                        <a:t>Medium</a:t>
                      </a:r>
                    </a:p>
                  </a:txBody>
                  <a:tcPr>
                    <a:solidFill>
                      <a:schemeClr val="bg1">
                        <a:lumMod val="85000"/>
                      </a:schemeClr>
                    </a:solidFill>
                  </a:tcPr>
                </a:tc>
                <a:extLst>
                  <a:ext uri="{0D108BD9-81ED-4DB2-BD59-A6C34878D82A}">
                    <a16:rowId xmlns:a16="http://schemas.microsoft.com/office/drawing/2014/main" val="2250013801"/>
                  </a:ext>
                </a:extLst>
              </a:tr>
            </a:tbl>
          </a:graphicData>
        </a:graphic>
      </p:graphicFrame>
      <p:sp>
        <p:nvSpPr>
          <p:cNvPr id="9" name="Slide Number Placeholder 8">
            <a:extLst>
              <a:ext uri="{FF2B5EF4-FFF2-40B4-BE49-F238E27FC236}">
                <a16:creationId xmlns:a16="http://schemas.microsoft.com/office/drawing/2014/main" id="{A82D6772-2A4B-6747-963B-4FC4FDAE43A8}"/>
              </a:ext>
            </a:extLst>
          </p:cNvPr>
          <p:cNvSpPr>
            <a:spLocks noGrp="1"/>
          </p:cNvSpPr>
          <p:nvPr>
            <p:ph type="sldNum" sz="quarter" idx="12"/>
          </p:nvPr>
        </p:nvSpPr>
        <p:spPr/>
        <p:txBody>
          <a:bodyPr/>
          <a:lstStyle/>
          <a:p>
            <a:fld id="{C45E7DC6-22B8-4546-AA39-2D8F431C163B}" type="slidenum">
              <a:rPr lang="en-IN" smtClean="0"/>
              <a:t>10</a:t>
            </a:fld>
            <a:endParaRPr lang="en-IN"/>
          </a:p>
        </p:txBody>
      </p:sp>
    </p:spTree>
    <p:extLst>
      <p:ext uri="{BB962C8B-B14F-4D97-AF65-F5344CB8AC3E}">
        <p14:creationId xmlns:p14="http://schemas.microsoft.com/office/powerpoint/2010/main" val="122805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A34C1C6-F101-492E-988E-AF28F33BF2D5}"/>
              </a:ext>
            </a:extLst>
          </p:cNvPr>
          <p:cNvSpPr>
            <a:spLocks noGrp="1"/>
          </p:cNvSpPr>
          <p:nvPr>
            <p:ph type="body" idx="1"/>
          </p:nvPr>
        </p:nvSpPr>
        <p:spPr/>
        <p:txBody>
          <a:bodyPr>
            <a:normAutofit/>
          </a:bodyPr>
          <a:lstStyle/>
          <a:p>
            <a:pPr algn="ctr"/>
            <a:r>
              <a:rPr lang="en-US" sz="6600" dirty="0">
                <a:solidFill>
                  <a:schemeClr val="tx1"/>
                </a:solidFill>
                <a:latin typeface="Candara" panose="020E0502030303020204" pitchFamily="34" charset="0"/>
              </a:rPr>
              <a:t>THANK YOU</a:t>
            </a:r>
            <a:endParaRPr lang="en-NG" sz="6600" dirty="0">
              <a:solidFill>
                <a:schemeClr val="tx1"/>
              </a:solidFill>
            </a:endParaRPr>
          </a:p>
        </p:txBody>
      </p:sp>
      <p:pic>
        <p:nvPicPr>
          <p:cNvPr id="4" name="Content Placeholder 4">
            <a:extLst>
              <a:ext uri="{FF2B5EF4-FFF2-40B4-BE49-F238E27FC236}">
                <a16:creationId xmlns:a16="http://schemas.microsoft.com/office/drawing/2014/main" id="{9C96627E-178C-48DD-8755-EB0A95957976}"/>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3203" y="1742738"/>
            <a:ext cx="4859001" cy="19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62849907-E0C7-7740-92B3-2070475B3F7F}"/>
              </a:ext>
            </a:extLst>
          </p:cNvPr>
          <p:cNvSpPr>
            <a:spLocks noGrp="1"/>
          </p:cNvSpPr>
          <p:nvPr>
            <p:ph type="sldNum" sz="quarter" idx="12"/>
          </p:nvPr>
        </p:nvSpPr>
        <p:spPr/>
        <p:txBody>
          <a:bodyPr/>
          <a:lstStyle/>
          <a:p>
            <a:fld id="{C45E7DC6-22B8-4546-AA39-2D8F431C163B}" type="slidenum">
              <a:rPr lang="en-IN" smtClean="0"/>
              <a:t>11</a:t>
            </a:fld>
            <a:endParaRPr lang="en-IN"/>
          </a:p>
        </p:txBody>
      </p:sp>
    </p:spTree>
    <p:extLst>
      <p:ext uri="{BB962C8B-B14F-4D97-AF65-F5344CB8AC3E}">
        <p14:creationId xmlns:p14="http://schemas.microsoft.com/office/powerpoint/2010/main" val="381303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E1ACEB-7D6E-45E7-904E-FF84EDE37346}"/>
              </a:ext>
            </a:extLst>
          </p:cNvPr>
          <p:cNvSpPr>
            <a:spLocks noGrp="1"/>
          </p:cNvSpPr>
          <p:nvPr>
            <p:ph type="title"/>
          </p:nvPr>
        </p:nvSpPr>
        <p:spPr>
          <a:xfrm>
            <a:off x="33337" y="8333"/>
            <a:ext cx="10436226" cy="579837"/>
          </a:xfrm>
          <a:solidFill>
            <a:schemeClr val="accent5">
              <a:lumMod val="40000"/>
              <a:lumOff val="60000"/>
            </a:schemeClr>
          </a:solidFill>
        </p:spPr>
        <p:txBody>
          <a:bodyPr>
            <a:normAutofit/>
          </a:bodyPr>
          <a:lstStyle/>
          <a:p>
            <a:pPr algn="ctr"/>
            <a:r>
              <a:rPr lang="en-US" sz="3200" b="1" dirty="0">
                <a:latin typeface="Candara" panose="020E0502030303020204" pitchFamily="34" charset="0"/>
              </a:rPr>
              <a:t>Introduction</a:t>
            </a:r>
            <a:endParaRPr lang="en-NG" sz="2000" b="1" dirty="0">
              <a:latin typeface="Candara" panose="020E0502030303020204" pitchFamily="34" charset="0"/>
            </a:endParaRPr>
          </a:p>
        </p:txBody>
      </p:sp>
      <p:pic>
        <p:nvPicPr>
          <p:cNvPr id="29" name="Content Placeholder 4">
            <a:extLst>
              <a:ext uri="{FF2B5EF4-FFF2-40B4-BE49-F238E27FC236}">
                <a16:creationId xmlns:a16="http://schemas.microsoft.com/office/drawing/2014/main" id="{47B83D9B-EA1A-4421-A956-0C67302F4E9E}"/>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9563" y="-8730"/>
            <a:ext cx="16891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DB96539-4A4C-814F-BACC-B3F4F8646478}"/>
              </a:ext>
            </a:extLst>
          </p:cNvPr>
          <p:cNvSpPr>
            <a:spLocks noGrp="1"/>
          </p:cNvSpPr>
          <p:nvPr>
            <p:ph type="sldNum" sz="quarter" idx="12"/>
          </p:nvPr>
        </p:nvSpPr>
        <p:spPr/>
        <p:txBody>
          <a:bodyPr/>
          <a:lstStyle/>
          <a:p>
            <a:fld id="{C45E7DC6-22B8-4546-AA39-2D8F431C163B}" type="slidenum">
              <a:rPr lang="en-IN" smtClean="0"/>
              <a:t>2</a:t>
            </a:fld>
            <a:endParaRPr lang="en-IN"/>
          </a:p>
        </p:txBody>
      </p:sp>
      <p:sp>
        <p:nvSpPr>
          <p:cNvPr id="7" name="Rectangle 6">
            <a:extLst>
              <a:ext uri="{FF2B5EF4-FFF2-40B4-BE49-F238E27FC236}">
                <a16:creationId xmlns:a16="http://schemas.microsoft.com/office/drawing/2014/main" id="{88B19D36-1C70-5347-8C61-DFDB0BBA3620}"/>
              </a:ext>
            </a:extLst>
          </p:cNvPr>
          <p:cNvSpPr/>
          <p:nvPr/>
        </p:nvSpPr>
        <p:spPr>
          <a:xfrm>
            <a:off x="1050324" y="976184"/>
            <a:ext cx="10120184" cy="5078313"/>
          </a:xfrm>
          <a:prstGeom prst="rect">
            <a:avLst/>
          </a:prstGeom>
        </p:spPr>
        <p:txBody>
          <a:bodyPr wrap="square">
            <a:spAutoFit/>
          </a:bodyPr>
          <a:lstStyle/>
          <a:p>
            <a:endParaRPr lang="en-US" sz="3200" dirty="0"/>
          </a:p>
          <a:p>
            <a:pPr algn="just"/>
            <a:r>
              <a:rPr lang="en-US" sz="3200" dirty="0"/>
              <a:t>This Strategic Plan is the 4</a:t>
            </a:r>
            <a:r>
              <a:rPr lang="en-US" sz="3200" baseline="30000" dirty="0"/>
              <a:t>th</a:t>
            </a:r>
            <a:r>
              <a:rPr lang="en-US" sz="3200" dirty="0"/>
              <a:t> in the series of Plans developed by the Secretariat to guide the affairs of the Forum, following the restructuring of the Secretariat in 2009:</a:t>
            </a:r>
          </a:p>
          <a:p>
            <a:pPr algn="just"/>
            <a:endParaRPr lang="en-US" sz="3200" b="1" dirty="0"/>
          </a:p>
          <a:p>
            <a:pPr marL="285750" indent="-285750" algn="ctr">
              <a:buFont typeface="Arial" panose="020B0604020202020204" pitchFamily="34" charset="0"/>
              <a:buChar char="•"/>
            </a:pPr>
            <a:r>
              <a:rPr lang="en-US" sz="3200" b="1" dirty="0"/>
              <a:t>2010 – 2012 </a:t>
            </a:r>
          </a:p>
          <a:p>
            <a:pPr marL="285750" indent="-285750" algn="ctr">
              <a:buFont typeface="Arial" panose="020B0604020202020204" pitchFamily="34" charset="0"/>
              <a:buChar char="•"/>
            </a:pPr>
            <a:r>
              <a:rPr lang="en-US" sz="3200" b="1" dirty="0"/>
              <a:t>2014 – 2016 </a:t>
            </a:r>
          </a:p>
          <a:p>
            <a:pPr marL="285750" indent="-285750" algn="ctr">
              <a:buFont typeface="Arial" panose="020B0604020202020204" pitchFamily="34" charset="0"/>
              <a:buChar char="•"/>
            </a:pPr>
            <a:r>
              <a:rPr lang="en-US" sz="3200" b="1" dirty="0"/>
              <a:t>2017 – 2020</a:t>
            </a:r>
          </a:p>
          <a:p>
            <a:pPr marL="285750" indent="-285750" algn="ctr">
              <a:buFont typeface="Arial" panose="020B0604020202020204" pitchFamily="34" charset="0"/>
              <a:buChar char="•"/>
            </a:pPr>
            <a:r>
              <a:rPr lang="en-US" sz="3200" b="1" dirty="0"/>
              <a:t>2021 – 2024 </a:t>
            </a:r>
          </a:p>
          <a:p>
            <a:endParaRPr lang="en-US" dirty="0"/>
          </a:p>
          <a:p>
            <a:endParaRPr lang="en-US" dirty="0"/>
          </a:p>
        </p:txBody>
      </p:sp>
    </p:spTree>
    <p:extLst>
      <p:ext uri="{BB962C8B-B14F-4D97-AF65-F5344CB8AC3E}">
        <p14:creationId xmlns:p14="http://schemas.microsoft.com/office/powerpoint/2010/main" val="355279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E1ACEB-7D6E-45E7-904E-FF84EDE37346}"/>
              </a:ext>
            </a:extLst>
          </p:cNvPr>
          <p:cNvSpPr>
            <a:spLocks noGrp="1"/>
          </p:cNvSpPr>
          <p:nvPr>
            <p:ph type="title"/>
          </p:nvPr>
        </p:nvSpPr>
        <p:spPr>
          <a:xfrm>
            <a:off x="33337" y="8333"/>
            <a:ext cx="10436226" cy="579837"/>
          </a:xfrm>
          <a:solidFill>
            <a:schemeClr val="accent5">
              <a:lumMod val="40000"/>
              <a:lumOff val="60000"/>
            </a:schemeClr>
          </a:solidFill>
        </p:spPr>
        <p:txBody>
          <a:bodyPr>
            <a:normAutofit/>
          </a:bodyPr>
          <a:lstStyle/>
          <a:p>
            <a:pPr algn="ctr"/>
            <a:r>
              <a:rPr lang="en-US" sz="3200" b="1" dirty="0">
                <a:latin typeface="+mn-lt"/>
              </a:rPr>
              <a:t>Previous Plans – Gains &amp; Key Lessons</a:t>
            </a:r>
            <a:endParaRPr lang="en-NG" sz="2000" b="1" dirty="0">
              <a:latin typeface="+mn-lt"/>
            </a:endParaRPr>
          </a:p>
        </p:txBody>
      </p:sp>
      <p:pic>
        <p:nvPicPr>
          <p:cNvPr id="29" name="Content Placeholder 4">
            <a:extLst>
              <a:ext uri="{FF2B5EF4-FFF2-40B4-BE49-F238E27FC236}">
                <a16:creationId xmlns:a16="http://schemas.microsoft.com/office/drawing/2014/main" id="{47B83D9B-EA1A-4421-A956-0C67302F4E9E}"/>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9563" y="-8730"/>
            <a:ext cx="16891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DB96539-4A4C-814F-BACC-B3F4F8646478}"/>
              </a:ext>
            </a:extLst>
          </p:cNvPr>
          <p:cNvSpPr>
            <a:spLocks noGrp="1"/>
          </p:cNvSpPr>
          <p:nvPr>
            <p:ph type="sldNum" sz="quarter" idx="12"/>
          </p:nvPr>
        </p:nvSpPr>
        <p:spPr/>
        <p:txBody>
          <a:bodyPr/>
          <a:lstStyle/>
          <a:p>
            <a:fld id="{C45E7DC6-22B8-4546-AA39-2D8F431C163B}" type="slidenum">
              <a:rPr lang="en-IN" smtClean="0"/>
              <a:t>3</a:t>
            </a:fld>
            <a:endParaRPr lang="en-IN"/>
          </a:p>
        </p:txBody>
      </p:sp>
      <p:sp>
        <p:nvSpPr>
          <p:cNvPr id="7" name="Rectangle 6">
            <a:extLst>
              <a:ext uri="{FF2B5EF4-FFF2-40B4-BE49-F238E27FC236}">
                <a16:creationId xmlns:a16="http://schemas.microsoft.com/office/drawing/2014/main" id="{88B19D36-1C70-5347-8C61-DFDB0BBA3620}"/>
              </a:ext>
            </a:extLst>
          </p:cNvPr>
          <p:cNvSpPr/>
          <p:nvPr/>
        </p:nvSpPr>
        <p:spPr>
          <a:xfrm>
            <a:off x="1050324" y="976184"/>
            <a:ext cx="10120184" cy="4154984"/>
          </a:xfrm>
          <a:prstGeom prst="rect">
            <a:avLst/>
          </a:prstGeom>
        </p:spPr>
        <p:txBody>
          <a:bodyPr wrap="square">
            <a:spAutoFit/>
          </a:bodyPr>
          <a:lstStyle/>
          <a:p>
            <a:pPr algn="just"/>
            <a:r>
              <a:rPr lang="en-US" sz="2000" b="1" dirty="0"/>
              <a:t>		Key Lessons from the previous plans </a:t>
            </a:r>
          </a:p>
          <a:p>
            <a:pPr algn="just"/>
            <a:endParaRPr lang="en-US" sz="2000" dirty="0"/>
          </a:p>
          <a:p>
            <a:pPr marL="285750" indent="-285750" algn="just">
              <a:lnSpc>
                <a:spcPct val="120000"/>
              </a:lnSpc>
              <a:buFont typeface="Arial" panose="020B0604020202020204" pitchFamily="34" charset="0"/>
              <a:buChar char="•"/>
            </a:pPr>
            <a:r>
              <a:rPr lang="en-US" sz="2000" dirty="0"/>
              <a:t>Laid a solid foundation in mainstreaming the goals and objectives of the Forum;</a:t>
            </a:r>
          </a:p>
          <a:p>
            <a:pPr marL="285750" indent="-285750" algn="just">
              <a:lnSpc>
                <a:spcPct val="120000"/>
              </a:lnSpc>
              <a:buFont typeface="Arial" panose="020B0604020202020204" pitchFamily="34" charset="0"/>
              <a:buChar char="•"/>
            </a:pPr>
            <a:r>
              <a:rPr lang="en-US" sz="2000" dirty="0"/>
              <a:t>Deepened our engagement with Development Partners &amp; other stakeholders;</a:t>
            </a:r>
          </a:p>
          <a:p>
            <a:pPr marL="285750" indent="-285750" algn="just">
              <a:lnSpc>
                <a:spcPct val="120000"/>
              </a:lnSpc>
              <a:buFont typeface="Arial" panose="020B0604020202020204" pitchFamily="34" charset="0"/>
              <a:buChar char="•"/>
            </a:pPr>
            <a:r>
              <a:rPr lang="en-US" sz="2000" dirty="0"/>
              <a:t>Established the Forum Secretariat as a key provider of Technical Assistance; </a:t>
            </a:r>
          </a:p>
          <a:p>
            <a:pPr marL="285750" indent="-285750" algn="just">
              <a:lnSpc>
                <a:spcPct val="120000"/>
              </a:lnSpc>
              <a:buFont typeface="Arial" panose="020B0604020202020204" pitchFamily="34" charset="0"/>
              <a:buChar char="•"/>
            </a:pPr>
            <a:r>
              <a:rPr lang="en-US" sz="2000" dirty="0"/>
              <a:t>Prepared the Secretariat to professionally adjust to the political dynamics of our ecosystem;</a:t>
            </a:r>
          </a:p>
          <a:p>
            <a:pPr marL="285750" indent="-285750" algn="just">
              <a:lnSpc>
                <a:spcPct val="120000"/>
              </a:lnSpc>
              <a:buFont typeface="Arial" panose="020B0604020202020204" pitchFamily="34" charset="0"/>
              <a:buChar char="•"/>
            </a:pPr>
            <a:r>
              <a:rPr lang="en-US" sz="2000" dirty="0"/>
              <a:t>Created linkages between programs of the Federal Government and those of the States; </a:t>
            </a:r>
          </a:p>
          <a:p>
            <a:pPr marL="285750" indent="-285750" algn="just">
              <a:lnSpc>
                <a:spcPct val="120000"/>
              </a:lnSpc>
              <a:buFont typeface="Arial" panose="020B0604020202020204" pitchFamily="34" charset="0"/>
              <a:buChar char="•"/>
            </a:pPr>
            <a:r>
              <a:rPr lang="en-US" sz="2000" dirty="0"/>
              <a:t>Undertaken several researches, studies, investigations, etc.</a:t>
            </a:r>
          </a:p>
          <a:p>
            <a:pPr algn="just">
              <a:lnSpc>
                <a:spcPct val="120000"/>
              </a:lnSpc>
            </a:pPr>
            <a:endParaRPr lang="en-US" sz="2000" dirty="0"/>
          </a:p>
          <a:p>
            <a:pPr marL="285750" indent="-285750" algn="just">
              <a:lnSpc>
                <a:spcPct val="120000"/>
              </a:lnSpc>
              <a:buFont typeface="Arial" panose="020B0604020202020204" pitchFamily="34" charset="0"/>
              <a:buChar char="•"/>
            </a:pPr>
            <a:r>
              <a:rPr lang="en-US" sz="2000" dirty="0"/>
              <a:t>The 2021-2024 NGF Strategic Plan is structured to optimize the gains of the previous Plans.</a:t>
            </a:r>
          </a:p>
          <a:p>
            <a:pPr algn="just"/>
            <a:endParaRPr lang="en-US" sz="1600" dirty="0"/>
          </a:p>
          <a:p>
            <a:endParaRPr lang="en-US" sz="1600" dirty="0"/>
          </a:p>
        </p:txBody>
      </p:sp>
    </p:spTree>
    <p:extLst>
      <p:ext uri="{BB962C8B-B14F-4D97-AF65-F5344CB8AC3E}">
        <p14:creationId xmlns:p14="http://schemas.microsoft.com/office/powerpoint/2010/main" val="732195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B267BF-F066-4E38-A0B4-482AFFD6C757}"/>
              </a:ext>
            </a:extLst>
          </p:cNvPr>
          <p:cNvSpPr>
            <a:spLocks noGrp="1"/>
          </p:cNvSpPr>
          <p:nvPr>
            <p:ph type="ctrTitle"/>
          </p:nvPr>
        </p:nvSpPr>
        <p:spPr>
          <a:xfrm>
            <a:off x="-1371614" y="1463468"/>
            <a:ext cx="1016772" cy="461392"/>
          </a:xfrm>
        </p:spPr>
        <p:txBody>
          <a:bodyPr anchor="b">
            <a:normAutofit/>
          </a:bodyPr>
          <a:lstStyle/>
          <a:p>
            <a:pPr algn="l"/>
            <a:endParaRPr lang="en-NG" sz="1000" b="1" dirty="0">
              <a:latin typeface="Candara" panose="020E0502030303020204" pitchFamily="34" charset="0"/>
            </a:endParaRPr>
          </a:p>
        </p:txBody>
      </p:sp>
      <p:pic>
        <p:nvPicPr>
          <p:cNvPr id="31" name="Content Placeholder 4">
            <a:extLst>
              <a:ext uri="{FF2B5EF4-FFF2-40B4-BE49-F238E27FC236}">
                <a16:creationId xmlns:a16="http://schemas.microsoft.com/office/drawing/2014/main" id="{64B3E470-6388-4AC5-8E62-D316D6BD5787}"/>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0160" y="71914"/>
            <a:ext cx="1689100" cy="46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a:extLst>
              <a:ext uri="{FF2B5EF4-FFF2-40B4-BE49-F238E27FC236}">
                <a16:creationId xmlns:a16="http://schemas.microsoft.com/office/drawing/2014/main" id="{5AA1C358-A860-4DAC-80CE-31F00293399B}"/>
              </a:ext>
            </a:extLst>
          </p:cNvPr>
          <p:cNvSpPr/>
          <p:nvPr/>
        </p:nvSpPr>
        <p:spPr>
          <a:xfrm>
            <a:off x="385762" y="677684"/>
            <a:ext cx="5053039" cy="5165904"/>
          </a:xfrm>
          <a:prstGeom prst="ellipse">
            <a:avLst/>
          </a:prstGeom>
          <a:solidFill>
            <a:srgbClr val="AB7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effectLst/>
                <a:latin typeface="Candara" panose="020E0502030303020204" pitchFamily="34" charset="0"/>
                <a:ea typeface="Calibri" panose="020F0502020204030204" pitchFamily="34" charset="0"/>
                <a:cs typeface="Calibri" panose="020F0502020204030204" pitchFamily="34" charset="0"/>
              </a:rPr>
              <a:t>VISION</a:t>
            </a:r>
          </a:p>
          <a:p>
            <a:pPr algn="ctr"/>
            <a:r>
              <a:rPr lang="en-US" sz="16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be a credible, non-partisan body respected both nationally and internationally, for sub-national governance and development.</a:t>
            </a:r>
            <a:endParaRPr lang="en-NG" sz="1600" dirty="0">
              <a:solidFill>
                <a:schemeClr val="tx1"/>
              </a:solidFill>
              <a:effectLst/>
              <a:latin typeface="Candara" panose="020E0502030303020204" pitchFamily="34" charset="0"/>
              <a:ea typeface="Calibri" panose="020F0502020204030204" pitchFamily="34" charset="0"/>
            </a:endParaRPr>
          </a:p>
          <a:p>
            <a:pPr algn="ctr"/>
            <a:endParaRPr lang="en-NG" dirty="0"/>
          </a:p>
        </p:txBody>
      </p:sp>
      <p:sp>
        <p:nvSpPr>
          <p:cNvPr id="33" name="Oval 32">
            <a:extLst>
              <a:ext uri="{FF2B5EF4-FFF2-40B4-BE49-F238E27FC236}">
                <a16:creationId xmlns:a16="http://schemas.microsoft.com/office/drawing/2014/main" id="{E24F1659-C69B-4F18-AA4E-39E2BD8DA243}"/>
              </a:ext>
            </a:extLst>
          </p:cNvPr>
          <p:cNvSpPr/>
          <p:nvPr/>
        </p:nvSpPr>
        <p:spPr>
          <a:xfrm>
            <a:off x="6195119" y="734155"/>
            <a:ext cx="5240259" cy="5109433"/>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chemeClr val="tx1"/>
                </a:solidFill>
              </a:rPr>
              <a:t>MISSION</a:t>
            </a:r>
          </a:p>
          <a:p>
            <a:pPr algn="ctr"/>
            <a:r>
              <a:rPr lang="en-US" sz="2400" dirty="0">
                <a:solidFill>
                  <a:srgbClr val="000000"/>
                </a:solidFill>
                <a:effectLst/>
                <a:ea typeface="Calibri" panose="020F0502020204030204" pitchFamily="34" charset="0"/>
                <a:cs typeface="Calibri" panose="020F0502020204030204" pitchFamily="34" charset="0"/>
              </a:rPr>
              <a:t>We are committed to collaborative development ensuring excellence in governance at sub-national level.</a:t>
            </a:r>
            <a:endParaRPr lang="en-NG" sz="2400" dirty="0">
              <a:effectLst/>
              <a:ea typeface="Calibri" panose="020F0502020204030204" pitchFamily="34" charset="0"/>
            </a:endParaRPr>
          </a:p>
          <a:p>
            <a:pPr algn="ctr"/>
            <a:endParaRPr lang="en-NG" dirty="0"/>
          </a:p>
        </p:txBody>
      </p:sp>
      <p:sp>
        <p:nvSpPr>
          <p:cNvPr id="40" name="Title 1">
            <a:extLst>
              <a:ext uri="{FF2B5EF4-FFF2-40B4-BE49-F238E27FC236}">
                <a16:creationId xmlns:a16="http://schemas.microsoft.com/office/drawing/2014/main" id="{A0BA5CF6-F022-4D73-9CA1-2C17170561E5}"/>
              </a:ext>
            </a:extLst>
          </p:cNvPr>
          <p:cNvSpPr txBox="1">
            <a:spLocks/>
          </p:cNvSpPr>
          <p:nvPr/>
        </p:nvSpPr>
        <p:spPr>
          <a:xfrm>
            <a:off x="119490" y="91240"/>
            <a:ext cx="10390670" cy="586443"/>
          </a:xfrm>
          <a:prstGeom prst="rect">
            <a:avLst/>
          </a:prstGeom>
          <a:solidFill>
            <a:schemeClr val="accent5">
              <a:lumMod val="40000"/>
              <a:lumOff val="60000"/>
            </a:schemeClr>
          </a:solidFill>
          <a:ln cmpd="sng">
            <a:solidFill>
              <a:srgbClr val="00B05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latin typeface="Candara" panose="020E0502030303020204" pitchFamily="34" charset="0"/>
                <a:ea typeface="Calibri" panose="020F0502020204030204" pitchFamily="34" charset="0"/>
              </a:rPr>
              <a:t>NGF 2021 – 2024:  </a:t>
            </a:r>
            <a:r>
              <a:rPr lang="en-US" sz="2800" b="1" dirty="0">
                <a:latin typeface="Candara" panose="020E0502030303020204" pitchFamily="34" charset="0"/>
              </a:rPr>
              <a:t>Vision, Mission &amp; Core Values</a:t>
            </a:r>
            <a:endParaRPr lang="en-NG"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46CFC8F5-4D9E-DC4B-A1C7-8A1BC3EBA3D1}"/>
              </a:ext>
            </a:extLst>
          </p:cNvPr>
          <p:cNvSpPr>
            <a:spLocks noGrp="1"/>
          </p:cNvSpPr>
          <p:nvPr>
            <p:ph type="sldNum" sz="quarter" idx="12"/>
          </p:nvPr>
        </p:nvSpPr>
        <p:spPr/>
        <p:txBody>
          <a:bodyPr/>
          <a:lstStyle/>
          <a:p>
            <a:fld id="{C45E7DC6-22B8-4546-AA39-2D8F431C163B}" type="slidenum">
              <a:rPr lang="en-IN" smtClean="0"/>
              <a:t>4</a:t>
            </a:fld>
            <a:endParaRPr lang="en-IN"/>
          </a:p>
        </p:txBody>
      </p:sp>
      <p:sp>
        <p:nvSpPr>
          <p:cNvPr id="21" name="Oval 20">
            <a:extLst>
              <a:ext uri="{FF2B5EF4-FFF2-40B4-BE49-F238E27FC236}">
                <a16:creationId xmlns:a16="http://schemas.microsoft.com/office/drawing/2014/main" id="{E22A3A45-9AB6-6242-8A87-1781D9437B9D}"/>
              </a:ext>
            </a:extLst>
          </p:cNvPr>
          <p:cNvSpPr/>
          <p:nvPr/>
        </p:nvSpPr>
        <p:spPr>
          <a:xfrm>
            <a:off x="393619" y="787352"/>
            <a:ext cx="5053039" cy="5165904"/>
          </a:xfrm>
          <a:prstGeom prst="ellipse">
            <a:avLst/>
          </a:prstGeom>
          <a:solidFill>
            <a:srgbClr val="AB7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effectLst/>
                <a:latin typeface="Candara" panose="020E0502030303020204" pitchFamily="34" charset="0"/>
                <a:ea typeface="Calibri" panose="020F0502020204030204" pitchFamily="34" charset="0"/>
                <a:cs typeface="Calibri" panose="020F0502020204030204" pitchFamily="34" charset="0"/>
              </a:rPr>
              <a:t>VISION</a:t>
            </a:r>
          </a:p>
          <a:p>
            <a:pPr algn="ctr"/>
            <a:r>
              <a:rPr lang="en-US" sz="1600" dirty="0">
                <a:solidFill>
                  <a:schemeClr val="tx1"/>
                </a:solidFill>
                <a:effectLst/>
                <a:latin typeface="Candara" panose="020E0502030303020204" pitchFamily="34" charset="0"/>
                <a:ea typeface="Calibri" panose="020F0502020204030204" pitchFamily="34" charset="0"/>
                <a:cs typeface="Calibri" panose="020F0502020204030204" pitchFamily="34" charset="0"/>
              </a:rPr>
              <a:t>To be a credible, non-partisan body respected both nationally and internationally, for sub-national governance and development.</a:t>
            </a:r>
            <a:endParaRPr lang="en-NG" sz="1600" dirty="0">
              <a:solidFill>
                <a:schemeClr val="tx1"/>
              </a:solidFill>
              <a:effectLst/>
              <a:latin typeface="Candara" panose="020E0502030303020204" pitchFamily="34" charset="0"/>
              <a:ea typeface="Calibri" panose="020F0502020204030204" pitchFamily="34" charset="0"/>
            </a:endParaRPr>
          </a:p>
          <a:p>
            <a:pPr algn="ctr"/>
            <a:endParaRPr lang="en-NG" dirty="0"/>
          </a:p>
        </p:txBody>
      </p:sp>
      <p:sp>
        <p:nvSpPr>
          <p:cNvPr id="22" name="Oval 21">
            <a:extLst>
              <a:ext uri="{FF2B5EF4-FFF2-40B4-BE49-F238E27FC236}">
                <a16:creationId xmlns:a16="http://schemas.microsoft.com/office/drawing/2014/main" id="{DF029558-7F29-4540-8492-27A393AEB2CB}"/>
              </a:ext>
            </a:extLst>
          </p:cNvPr>
          <p:cNvSpPr/>
          <p:nvPr/>
        </p:nvSpPr>
        <p:spPr>
          <a:xfrm>
            <a:off x="394922" y="846048"/>
            <a:ext cx="5053039" cy="5165904"/>
          </a:xfrm>
          <a:prstGeom prst="ellipse">
            <a:avLst/>
          </a:prstGeom>
          <a:solidFill>
            <a:srgbClr val="AB7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chemeClr val="tx1"/>
                </a:solidFill>
                <a:effectLst/>
                <a:ea typeface="Calibri" panose="020F0502020204030204" pitchFamily="34" charset="0"/>
                <a:cs typeface="Calibri" panose="020F0502020204030204" pitchFamily="34" charset="0"/>
              </a:rPr>
              <a:t>VISION</a:t>
            </a:r>
          </a:p>
          <a:p>
            <a:pPr algn="ctr"/>
            <a:r>
              <a:rPr lang="en-US" sz="2400" dirty="0">
                <a:solidFill>
                  <a:schemeClr val="tx1"/>
                </a:solidFill>
                <a:effectLst/>
                <a:ea typeface="Calibri" panose="020F0502020204030204" pitchFamily="34" charset="0"/>
                <a:cs typeface="Calibri" panose="020F0502020204030204" pitchFamily="34" charset="0"/>
              </a:rPr>
              <a:t>To be a credible, non-partisan body respected both nationally and internationally, for sub-national governance and development.</a:t>
            </a:r>
            <a:endParaRPr lang="en-NG" sz="2400" dirty="0">
              <a:solidFill>
                <a:schemeClr val="tx1"/>
              </a:solidFill>
              <a:effectLst/>
              <a:ea typeface="Calibri" panose="020F0502020204030204" pitchFamily="34" charset="0"/>
            </a:endParaRPr>
          </a:p>
          <a:p>
            <a:pPr algn="ctr"/>
            <a:endParaRPr lang="en-NG" dirty="0"/>
          </a:p>
        </p:txBody>
      </p:sp>
    </p:spTree>
    <p:extLst>
      <p:ext uri="{BB962C8B-B14F-4D97-AF65-F5344CB8AC3E}">
        <p14:creationId xmlns:p14="http://schemas.microsoft.com/office/powerpoint/2010/main" val="2776828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E1ACEB-7D6E-45E7-904E-FF84EDE37346}"/>
              </a:ext>
            </a:extLst>
          </p:cNvPr>
          <p:cNvSpPr>
            <a:spLocks noGrp="1"/>
          </p:cNvSpPr>
          <p:nvPr>
            <p:ph type="title"/>
          </p:nvPr>
        </p:nvSpPr>
        <p:spPr>
          <a:xfrm>
            <a:off x="33337" y="8333"/>
            <a:ext cx="10436226" cy="579837"/>
          </a:xfrm>
          <a:solidFill>
            <a:schemeClr val="accent5">
              <a:lumMod val="40000"/>
              <a:lumOff val="60000"/>
            </a:schemeClr>
          </a:solidFill>
        </p:spPr>
        <p:txBody>
          <a:bodyPr>
            <a:normAutofit/>
          </a:bodyPr>
          <a:lstStyle/>
          <a:p>
            <a:pPr algn="ctr"/>
            <a:r>
              <a:rPr lang="en-US" sz="3200" b="1" dirty="0">
                <a:latin typeface="Candara" panose="020E0502030303020204" pitchFamily="34" charset="0"/>
                <a:ea typeface="Calibri" panose="020F0502020204030204" pitchFamily="34" charset="0"/>
              </a:rPr>
              <a:t>NGF 2021 – 2024:  </a:t>
            </a:r>
            <a:r>
              <a:rPr lang="en-US" sz="3200" b="1" dirty="0">
                <a:latin typeface="Candara" panose="020E0502030303020204" pitchFamily="34" charset="0"/>
              </a:rPr>
              <a:t>Vision, Mission &amp; Core Values</a:t>
            </a:r>
            <a:endParaRPr lang="en-NG" sz="3200" dirty="0">
              <a:latin typeface="Candara" panose="020E0502030303020204" pitchFamily="34" charset="0"/>
            </a:endParaRPr>
          </a:p>
        </p:txBody>
      </p:sp>
      <p:pic>
        <p:nvPicPr>
          <p:cNvPr id="29" name="Content Placeholder 4">
            <a:extLst>
              <a:ext uri="{FF2B5EF4-FFF2-40B4-BE49-F238E27FC236}">
                <a16:creationId xmlns:a16="http://schemas.microsoft.com/office/drawing/2014/main" id="{47B83D9B-EA1A-4421-A956-0C67302F4E9E}"/>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9563" y="-8730"/>
            <a:ext cx="16891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DB96539-4A4C-814F-BACC-B3F4F8646478}"/>
              </a:ext>
            </a:extLst>
          </p:cNvPr>
          <p:cNvSpPr>
            <a:spLocks noGrp="1"/>
          </p:cNvSpPr>
          <p:nvPr>
            <p:ph type="sldNum" sz="quarter" idx="12"/>
          </p:nvPr>
        </p:nvSpPr>
        <p:spPr/>
        <p:txBody>
          <a:bodyPr/>
          <a:lstStyle/>
          <a:p>
            <a:fld id="{C45E7DC6-22B8-4546-AA39-2D8F431C163B}" type="slidenum">
              <a:rPr lang="en-IN" smtClean="0"/>
              <a:t>5</a:t>
            </a:fld>
            <a:endParaRPr lang="en-IN"/>
          </a:p>
        </p:txBody>
      </p:sp>
      <p:sp>
        <p:nvSpPr>
          <p:cNvPr id="7" name="Rectangle 6">
            <a:extLst>
              <a:ext uri="{FF2B5EF4-FFF2-40B4-BE49-F238E27FC236}">
                <a16:creationId xmlns:a16="http://schemas.microsoft.com/office/drawing/2014/main" id="{88B19D36-1C70-5347-8C61-DFDB0BBA3620}"/>
              </a:ext>
            </a:extLst>
          </p:cNvPr>
          <p:cNvSpPr/>
          <p:nvPr/>
        </p:nvSpPr>
        <p:spPr>
          <a:xfrm>
            <a:off x="1050324" y="976184"/>
            <a:ext cx="10120184" cy="5262979"/>
          </a:xfrm>
          <a:prstGeom prst="rect">
            <a:avLst/>
          </a:prstGeom>
        </p:spPr>
        <p:txBody>
          <a:bodyPr wrap="square">
            <a:spAutoFit/>
          </a:bodyPr>
          <a:lstStyle/>
          <a:p>
            <a:pPr lvl="1"/>
            <a:r>
              <a:rPr lang="en-US" sz="2800" b="1" dirty="0"/>
              <a:t>Core Values</a:t>
            </a:r>
            <a:endParaRPr lang="en-NG" sz="2800" dirty="0"/>
          </a:p>
          <a:p>
            <a:r>
              <a:rPr lang="en-US" sz="2800" dirty="0"/>
              <a:t>The tenets of ‘PIPAL’ guide our operations for optimal performance:</a:t>
            </a:r>
          </a:p>
          <a:p>
            <a:endParaRPr lang="en-US" sz="2800" dirty="0"/>
          </a:p>
          <a:p>
            <a:r>
              <a:rPr lang="en-US" sz="2800" b="1" dirty="0"/>
              <a:t>P - Professionalism</a:t>
            </a:r>
            <a:r>
              <a:rPr lang="en-US" sz="2800" dirty="0"/>
              <a:t> </a:t>
            </a:r>
          </a:p>
          <a:p>
            <a:endParaRPr lang="en-US" sz="2800" b="1" dirty="0"/>
          </a:p>
          <a:p>
            <a:r>
              <a:rPr lang="en-US" sz="2800" b="1" dirty="0"/>
              <a:t>I - Integrity</a:t>
            </a:r>
            <a:r>
              <a:rPr lang="en-US" sz="2800" dirty="0"/>
              <a:t> </a:t>
            </a:r>
          </a:p>
          <a:p>
            <a:endParaRPr lang="en-US" sz="2800" b="1" dirty="0"/>
          </a:p>
          <a:p>
            <a:r>
              <a:rPr lang="en-US" sz="2800" b="1" dirty="0"/>
              <a:t>P - Partnership</a:t>
            </a:r>
            <a:r>
              <a:rPr lang="en-US" sz="2800" dirty="0"/>
              <a:t> </a:t>
            </a:r>
          </a:p>
          <a:p>
            <a:endParaRPr lang="en-US" sz="2800" b="1" dirty="0"/>
          </a:p>
          <a:p>
            <a:r>
              <a:rPr lang="en-US" sz="2800" b="1" dirty="0"/>
              <a:t>A - Accountability</a:t>
            </a:r>
            <a:r>
              <a:rPr lang="en-US" sz="2800" dirty="0"/>
              <a:t> </a:t>
            </a:r>
          </a:p>
          <a:p>
            <a:endParaRPr lang="en-US" sz="2800" b="1" dirty="0"/>
          </a:p>
          <a:p>
            <a:r>
              <a:rPr lang="en-US" sz="2800" b="1" dirty="0"/>
              <a:t>L- Learning</a:t>
            </a:r>
            <a:r>
              <a:rPr lang="en-US" sz="2800" dirty="0"/>
              <a:t> </a:t>
            </a:r>
          </a:p>
        </p:txBody>
      </p:sp>
      <p:sp>
        <p:nvSpPr>
          <p:cNvPr id="10" name="TextBox 9">
            <a:extLst>
              <a:ext uri="{FF2B5EF4-FFF2-40B4-BE49-F238E27FC236}">
                <a16:creationId xmlns:a16="http://schemas.microsoft.com/office/drawing/2014/main" id="{BA764DE8-73C2-764B-A503-2C90DE3BEDD4}"/>
              </a:ext>
            </a:extLst>
          </p:cNvPr>
          <p:cNvSpPr txBox="1"/>
          <p:nvPr/>
        </p:nvSpPr>
        <p:spPr>
          <a:xfrm>
            <a:off x="1900238" y="1443038"/>
            <a:ext cx="184731" cy="369332"/>
          </a:xfrm>
          <a:prstGeom prst="rect">
            <a:avLst/>
          </a:prstGeom>
          <a:noFill/>
        </p:spPr>
        <p:txBody>
          <a:bodyPr wrap="none" rtlCol="0">
            <a:spAutoFit/>
          </a:bodyPr>
          <a:lstStyle/>
          <a:p>
            <a:endParaRPr lang="en-NG" dirty="0"/>
          </a:p>
        </p:txBody>
      </p:sp>
    </p:spTree>
    <p:extLst>
      <p:ext uri="{BB962C8B-B14F-4D97-AF65-F5344CB8AC3E}">
        <p14:creationId xmlns:p14="http://schemas.microsoft.com/office/powerpoint/2010/main" val="3331671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3B501A04-BD47-402A-B08D-80072C548A17}"/>
              </a:ext>
            </a:extLst>
          </p:cNvPr>
          <p:cNvGraphicFramePr>
            <a:graphicFrameLocks noGrp="1"/>
          </p:cNvGraphicFramePr>
          <p:nvPr>
            <p:ph idx="1"/>
            <p:extLst>
              <p:ext uri="{D42A27DB-BD31-4B8C-83A1-F6EECF244321}">
                <p14:modId xmlns:p14="http://schemas.microsoft.com/office/powerpoint/2010/main" val="1021151210"/>
              </p:ext>
            </p:extLst>
          </p:nvPr>
        </p:nvGraphicFramePr>
        <p:xfrm>
          <a:off x="232012" y="709684"/>
          <a:ext cx="11558369" cy="59504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Content Placeholder 4">
            <a:extLst>
              <a:ext uri="{FF2B5EF4-FFF2-40B4-BE49-F238E27FC236}">
                <a16:creationId xmlns:a16="http://schemas.microsoft.com/office/drawing/2014/main" id="{EEA970A1-C35B-4A32-90A6-7E687A24F0AF}"/>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99852" y="64730"/>
            <a:ext cx="1689100" cy="436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a:extLst>
              <a:ext uri="{FF2B5EF4-FFF2-40B4-BE49-F238E27FC236}">
                <a16:creationId xmlns:a16="http://schemas.microsoft.com/office/drawing/2014/main" id="{91AA5191-C7C6-4882-9EDF-17D252EA2387}"/>
              </a:ext>
            </a:extLst>
          </p:cNvPr>
          <p:cNvSpPr txBox="1">
            <a:spLocks/>
          </p:cNvSpPr>
          <p:nvPr/>
        </p:nvSpPr>
        <p:spPr>
          <a:xfrm>
            <a:off x="0" y="-13252"/>
            <a:ext cx="10499852" cy="474717"/>
          </a:xfrm>
          <a:prstGeom prst="rect">
            <a:avLst/>
          </a:prstGeom>
          <a:solidFill>
            <a:schemeClr val="accent5">
              <a:lumMod val="40000"/>
              <a:lumOff val="60000"/>
            </a:schemeClr>
          </a:solidFill>
          <a:ln cmpd="sng">
            <a:solidFill>
              <a:srgbClr val="00B05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effectLst/>
                <a:latin typeface="Candara" panose="020E0502030303020204" pitchFamily="34" charset="0"/>
                <a:ea typeface="Calibri" panose="020F0502020204030204" pitchFamily="34" charset="0"/>
              </a:rPr>
              <a:t>Strategic Framework: 2021 - 2024</a:t>
            </a:r>
            <a:endParaRPr lang="en-NG" sz="20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FDCDA36C-B68E-214F-8064-1ED4A7EAF5F9}"/>
              </a:ext>
            </a:extLst>
          </p:cNvPr>
          <p:cNvSpPr>
            <a:spLocks noGrp="1"/>
          </p:cNvSpPr>
          <p:nvPr>
            <p:ph type="sldNum" sz="quarter" idx="12"/>
          </p:nvPr>
        </p:nvSpPr>
        <p:spPr/>
        <p:txBody>
          <a:bodyPr/>
          <a:lstStyle/>
          <a:p>
            <a:fld id="{C45E7DC6-22B8-4546-AA39-2D8F431C163B}" type="slidenum">
              <a:rPr lang="en-IN" smtClean="0"/>
              <a:t>6</a:t>
            </a:fld>
            <a:endParaRPr lang="en-IN"/>
          </a:p>
        </p:txBody>
      </p:sp>
    </p:spTree>
    <p:extLst>
      <p:ext uri="{BB962C8B-B14F-4D97-AF65-F5344CB8AC3E}">
        <p14:creationId xmlns:p14="http://schemas.microsoft.com/office/powerpoint/2010/main" val="2179258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01B96-A451-4C04-813C-0921828ACC01}"/>
              </a:ext>
            </a:extLst>
          </p:cNvPr>
          <p:cNvSpPr>
            <a:spLocks noGrp="1"/>
          </p:cNvSpPr>
          <p:nvPr>
            <p:ph type="title"/>
          </p:nvPr>
        </p:nvSpPr>
        <p:spPr>
          <a:xfrm>
            <a:off x="0" y="0"/>
            <a:ext cx="10515600" cy="501222"/>
          </a:xfrm>
          <a:solidFill>
            <a:schemeClr val="accent5">
              <a:lumMod val="40000"/>
              <a:lumOff val="60000"/>
            </a:schemeClr>
          </a:solidFill>
        </p:spPr>
        <p:txBody>
          <a:bodyPr>
            <a:normAutofit fontScale="90000"/>
          </a:bodyPr>
          <a:lstStyle/>
          <a:p>
            <a:pPr algn="ctr"/>
            <a:r>
              <a:rPr lang="en-US" sz="3200" b="1" dirty="0">
                <a:effectLst/>
                <a:latin typeface="Candara" panose="020E0502030303020204" pitchFamily="34" charset="0"/>
                <a:ea typeface="Calibri" panose="020F0502020204030204" pitchFamily="34" charset="0"/>
              </a:rPr>
              <a:t>Strategic Assumptions </a:t>
            </a:r>
            <a:endParaRPr lang="en-NG" sz="1400" b="1" dirty="0">
              <a:latin typeface="Candara" panose="020E0502030303020204" pitchFamily="34" charset="0"/>
            </a:endParaRPr>
          </a:p>
        </p:txBody>
      </p:sp>
      <p:sp>
        <p:nvSpPr>
          <p:cNvPr id="3" name="Text Placeholder 2">
            <a:extLst>
              <a:ext uri="{FF2B5EF4-FFF2-40B4-BE49-F238E27FC236}">
                <a16:creationId xmlns:a16="http://schemas.microsoft.com/office/drawing/2014/main" id="{16D50AAF-BD44-40F4-822A-24F04ADC01CC}"/>
              </a:ext>
            </a:extLst>
          </p:cNvPr>
          <p:cNvSpPr>
            <a:spLocks noGrp="1"/>
          </p:cNvSpPr>
          <p:nvPr>
            <p:ph type="body" idx="1"/>
          </p:nvPr>
        </p:nvSpPr>
        <p:spPr>
          <a:xfrm>
            <a:off x="193638" y="501222"/>
            <a:ext cx="11682804" cy="6292047"/>
          </a:xfrm>
        </p:spPr>
        <p:txBody>
          <a:bodyPr>
            <a:normAutofit/>
          </a:bodyPr>
          <a:lstStyle/>
          <a:p>
            <a:pPr marL="457200" lvl="0" indent="-457200" algn="just">
              <a:lnSpc>
                <a:spcPct val="100000"/>
              </a:lnSpc>
              <a:buFont typeface="Arial" panose="020B0604020202020204" pitchFamily="34" charset="0"/>
              <a:buChar char="•"/>
            </a:pPr>
            <a:endParaRPr lang="en-US" sz="280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p>
            <a:pPr marL="457200" lvl="0" indent="-457200" algn="just">
              <a:lnSpc>
                <a:spcPct val="100000"/>
              </a:lnSpc>
              <a:buFont typeface="Arial" panose="020B0604020202020204" pitchFamily="34" charset="0"/>
              <a:buChar char="•"/>
            </a:pPr>
            <a:r>
              <a:rPr lang="en-US" sz="2800" dirty="0">
                <a:solidFill>
                  <a:schemeClr val="tx1"/>
                </a:solidFill>
                <a:ea typeface="Calibri" panose="020F0502020204030204" pitchFamily="34" charset="0"/>
                <a:cs typeface="Times New Roman" panose="02020603050405020304" pitchFamily="18" charset="0"/>
              </a:rPr>
              <a:t>Country will continue on a </a:t>
            </a:r>
            <a:r>
              <a:rPr lang="en-US" sz="2800" dirty="0">
                <a:solidFill>
                  <a:schemeClr val="tx1"/>
                </a:solidFill>
                <a:effectLst/>
                <a:ea typeface="Calibri" panose="020F0502020204030204" pitchFamily="34" charset="0"/>
                <a:cs typeface="Times New Roman" panose="02020603050405020304" pitchFamily="18" charset="0"/>
              </a:rPr>
              <a:t>Democratic Path; </a:t>
            </a:r>
            <a:endParaRPr lang="en-NG" sz="2800" dirty="0">
              <a:solidFill>
                <a:schemeClr val="tx1"/>
              </a:solidFill>
              <a:effectLst/>
              <a:ea typeface="Calibri" panose="020F0502020204030204" pitchFamily="34" charset="0"/>
              <a:cs typeface="Times New Roman" panose="02020603050405020304" pitchFamily="18" charset="0"/>
            </a:endParaRPr>
          </a:p>
          <a:p>
            <a:pPr marL="457200" lvl="0" indent="-457200" algn="just">
              <a:lnSpc>
                <a:spcPct val="100000"/>
              </a:lnSpc>
              <a:buFont typeface="Arial" panose="020B0604020202020204" pitchFamily="34" charset="0"/>
              <a:buChar char="•"/>
            </a:pPr>
            <a:r>
              <a:rPr lang="en-US" sz="2800" dirty="0">
                <a:solidFill>
                  <a:schemeClr val="tx1"/>
                </a:solidFill>
                <a:effectLst/>
                <a:ea typeface="Calibri" panose="020F0502020204030204" pitchFamily="34" charset="0"/>
                <a:cs typeface="Times New Roman" panose="02020603050405020304" pitchFamily="18" charset="0"/>
              </a:rPr>
              <a:t>No material change in legislation determining the powers of Governors</a:t>
            </a:r>
            <a:r>
              <a:rPr lang="en-US" sz="2800" dirty="0">
                <a:solidFill>
                  <a:schemeClr val="tx1"/>
                </a:solidFill>
                <a:ea typeface="Calibri" panose="020F0502020204030204" pitchFamily="34" charset="0"/>
                <a:cs typeface="Times New Roman" panose="02020603050405020304" pitchFamily="18" charset="0"/>
              </a:rPr>
              <a:t>;</a:t>
            </a:r>
            <a:r>
              <a:rPr lang="en-US" sz="2800" dirty="0">
                <a:solidFill>
                  <a:schemeClr val="tx1"/>
                </a:solidFill>
                <a:effectLst/>
                <a:ea typeface="Calibri" panose="020F0502020204030204" pitchFamily="34" charset="0"/>
                <a:cs typeface="Times New Roman" panose="02020603050405020304" pitchFamily="18" charset="0"/>
              </a:rPr>
              <a:t> </a:t>
            </a:r>
            <a:endParaRPr lang="en-NG" sz="2800" dirty="0">
              <a:solidFill>
                <a:schemeClr val="tx1"/>
              </a:solidFill>
              <a:effectLst/>
              <a:ea typeface="Calibri" panose="020F0502020204030204" pitchFamily="34" charset="0"/>
              <a:cs typeface="Times New Roman" panose="02020603050405020304" pitchFamily="18" charset="0"/>
            </a:endParaRPr>
          </a:p>
          <a:p>
            <a:pPr marL="457200" lvl="0" indent="-457200" algn="just">
              <a:lnSpc>
                <a:spcPct val="100000"/>
              </a:lnSpc>
              <a:buFont typeface="Arial" panose="020B0604020202020204" pitchFamily="34" charset="0"/>
              <a:buChar char="•"/>
            </a:pPr>
            <a:r>
              <a:rPr lang="en-US" sz="2800" dirty="0">
                <a:solidFill>
                  <a:schemeClr val="tx1"/>
                </a:solidFill>
                <a:effectLst/>
                <a:ea typeface="Calibri" panose="020F0502020204030204" pitchFamily="34" charset="0"/>
                <a:cs typeface="Times New Roman" panose="02020603050405020304" pitchFamily="18" charset="0"/>
              </a:rPr>
              <a:t>All 36 States will continue to meet their financial and other obligations; </a:t>
            </a:r>
            <a:endParaRPr lang="en-NG" sz="2800" dirty="0">
              <a:solidFill>
                <a:schemeClr val="tx1"/>
              </a:solidFill>
              <a:effectLst/>
              <a:ea typeface="Calibri" panose="020F0502020204030204" pitchFamily="34" charset="0"/>
              <a:cs typeface="Times New Roman" panose="02020603050405020304" pitchFamily="18" charset="0"/>
            </a:endParaRPr>
          </a:p>
          <a:p>
            <a:pPr marL="457200" lvl="0" indent="-457200" algn="just">
              <a:lnSpc>
                <a:spcPct val="100000"/>
              </a:lnSpc>
              <a:buFont typeface="Arial" panose="020B0604020202020204" pitchFamily="34" charset="0"/>
              <a:buChar char="•"/>
            </a:pPr>
            <a:r>
              <a:rPr lang="en-US" sz="2800" dirty="0">
                <a:solidFill>
                  <a:schemeClr val="tx1"/>
                </a:solidFill>
                <a:ea typeface="Calibri" panose="020F0502020204030204" pitchFamily="34" charset="0"/>
                <a:cs typeface="Times New Roman" panose="02020603050405020304" pitchFamily="18" charset="0"/>
              </a:rPr>
              <a:t>O</a:t>
            </a:r>
            <a:r>
              <a:rPr lang="en-US" sz="2800" dirty="0">
                <a:solidFill>
                  <a:schemeClr val="tx1"/>
                </a:solidFill>
                <a:effectLst/>
                <a:ea typeface="Calibri" panose="020F0502020204030204" pitchFamily="34" charset="0"/>
                <a:cs typeface="Times New Roman" panose="02020603050405020304" pitchFamily="18" charset="0"/>
              </a:rPr>
              <a:t>wnership &amp; sustained commitment to the development of the </a:t>
            </a:r>
            <a:r>
              <a:rPr lang="en-US" sz="2800" dirty="0">
                <a:solidFill>
                  <a:schemeClr val="tx1"/>
                </a:solidFill>
                <a:ea typeface="Calibri" panose="020F0502020204030204" pitchFamily="34" charset="0"/>
                <a:cs typeface="Times New Roman" panose="02020603050405020304" pitchFamily="18" charset="0"/>
              </a:rPr>
              <a:t>Forum;</a:t>
            </a:r>
            <a:r>
              <a:rPr lang="en-US" sz="2800" dirty="0">
                <a:solidFill>
                  <a:schemeClr val="tx1"/>
                </a:solidFill>
                <a:effectLst/>
                <a:ea typeface="Calibri" panose="020F0502020204030204" pitchFamily="34" charset="0"/>
                <a:cs typeface="Times New Roman" panose="02020603050405020304" pitchFamily="18" charset="0"/>
              </a:rPr>
              <a:t> </a:t>
            </a:r>
            <a:endParaRPr lang="en-NG" sz="2800" dirty="0">
              <a:solidFill>
                <a:schemeClr val="tx1"/>
              </a:solidFill>
              <a:effectLst/>
              <a:ea typeface="Calibri" panose="020F0502020204030204" pitchFamily="34" charset="0"/>
              <a:cs typeface="Times New Roman" panose="02020603050405020304" pitchFamily="18" charset="0"/>
            </a:endParaRPr>
          </a:p>
          <a:p>
            <a:pPr marL="457200" lvl="0" indent="-457200" algn="just">
              <a:lnSpc>
                <a:spcPct val="100000"/>
              </a:lnSpc>
              <a:buFont typeface="Arial" panose="020B0604020202020204" pitchFamily="34" charset="0"/>
              <a:buChar char="•"/>
            </a:pPr>
            <a:r>
              <a:rPr lang="en-US" sz="2800" dirty="0">
                <a:solidFill>
                  <a:schemeClr val="tx1"/>
                </a:solidFill>
                <a:effectLst/>
                <a:ea typeface="Calibri" panose="020F0502020204030204" pitchFamily="34" charset="0"/>
                <a:cs typeface="Times New Roman" panose="02020603050405020304" pitchFamily="18" charset="0"/>
              </a:rPr>
              <a:t>Accommodation for and partnership with other associations; </a:t>
            </a:r>
          </a:p>
          <a:p>
            <a:pPr marL="457200" lvl="0" indent="-457200" algn="just">
              <a:lnSpc>
                <a:spcPct val="100000"/>
              </a:lnSpc>
              <a:buFont typeface="Arial" panose="020B0604020202020204" pitchFamily="34" charset="0"/>
              <a:buChar char="•"/>
            </a:pPr>
            <a:r>
              <a:rPr lang="en-US" sz="2800" dirty="0">
                <a:solidFill>
                  <a:schemeClr val="tx1"/>
                </a:solidFill>
                <a:latin typeface="Candara" panose="020E0502030303020204" pitchFamily="34" charset="0"/>
                <a:ea typeface="Calibri" panose="020F0502020204030204" pitchFamily="34" charset="0"/>
                <a:cs typeface="Times New Roman" panose="02020603050405020304" pitchFamily="18" charset="0"/>
              </a:rPr>
              <a:t>Healthy relationship with the Federal Government &amp; its institutions;</a:t>
            </a:r>
            <a:r>
              <a:rPr lang="en-NG" sz="280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p>
          <a:p>
            <a:pPr marL="457200" lvl="0" indent="-457200" algn="just">
              <a:lnSpc>
                <a:spcPct val="100000"/>
              </a:lnSpc>
              <a:buFont typeface="Arial" panose="020B0604020202020204" pitchFamily="34" charset="0"/>
              <a:buChar char="•"/>
            </a:pPr>
            <a:r>
              <a:rPr lang="en-NG" sz="2800" dirty="0">
                <a:solidFill>
                  <a:schemeClr val="tx1"/>
                </a:solidFill>
                <a:latin typeface="Candara" panose="020E0502030303020204" pitchFamily="34" charset="0"/>
                <a:ea typeface="Calibri" panose="020F0502020204030204" pitchFamily="34" charset="0"/>
                <a:cs typeface="Times New Roman" panose="02020603050405020304" pitchFamily="18" charset="0"/>
              </a:rPr>
              <a:t>Secretariat must remain professional &amp; non-partisan.</a:t>
            </a:r>
          </a:p>
          <a:p>
            <a:pPr marL="457200" lvl="0" indent="-457200" algn="just">
              <a:lnSpc>
                <a:spcPct val="100000"/>
              </a:lnSpc>
              <a:buFont typeface="Arial" panose="020B0604020202020204" pitchFamily="34" charset="0"/>
              <a:buChar char="•"/>
            </a:pPr>
            <a:endParaRPr lang="en-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solidFill>
                <a:schemeClr val="tx1"/>
              </a:solidFill>
            </a:endParaRPr>
          </a:p>
        </p:txBody>
      </p:sp>
      <p:pic>
        <p:nvPicPr>
          <p:cNvPr id="4" name="Content Placeholder 4">
            <a:extLst>
              <a:ext uri="{FF2B5EF4-FFF2-40B4-BE49-F238E27FC236}">
                <a16:creationId xmlns:a16="http://schemas.microsoft.com/office/drawing/2014/main" id="{74B11CD1-8F0B-48BC-A2D6-17AEF95B5A2E}"/>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9852" y="51478"/>
            <a:ext cx="1689100" cy="436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95E43446-2555-2740-BC83-F1AA2561721B}"/>
              </a:ext>
            </a:extLst>
          </p:cNvPr>
          <p:cNvSpPr>
            <a:spLocks noGrp="1"/>
          </p:cNvSpPr>
          <p:nvPr>
            <p:ph type="sldNum" sz="quarter" idx="12"/>
          </p:nvPr>
        </p:nvSpPr>
        <p:spPr/>
        <p:txBody>
          <a:bodyPr/>
          <a:lstStyle/>
          <a:p>
            <a:fld id="{C45E7DC6-22B8-4546-AA39-2D8F431C163B}" type="slidenum">
              <a:rPr lang="en-IN" smtClean="0"/>
              <a:t>7</a:t>
            </a:fld>
            <a:endParaRPr lang="en-IN"/>
          </a:p>
        </p:txBody>
      </p:sp>
    </p:spTree>
    <p:extLst>
      <p:ext uri="{BB962C8B-B14F-4D97-AF65-F5344CB8AC3E}">
        <p14:creationId xmlns:p14="http://schemas.microsoft.com/office/powerpoint/2010/main" val="398244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C4264716-0937-B849-B4BD-7844443536CE}"/>
              </a:ext>
            </a:extLst>
          </p:cNvPr>
          <p:cNvSpPr txBox="1">
            <a:spLocks/>
          </p:cNvSpPr>
          <p:nvPr/>
        </p:nvSpPr>
        <p:spPr>
          <a:xfrm>
            <a:off x="0" y="1"/>
            <a:ext cx="10469562" cy="540000"/>
          </a:xfrm>
          <a:prstGeom prst="rect">
            <a:avLst/>
          </a:prstGeom>
          <a:solidFill>
            <a:schemeClr val="accent5">
              <a:lumMod val="40000"/>
              <a:lumOff val="60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a:latin typeface="Candara" panose="020E0502030303020204" pitchFamily="34" charset="0"/>
              </a:rPr>
              <a:t>SWOT &amp; PEST Analysis</a:t>
            </a:r>
            <a:endParaRPr lang="en-NG" sz="3200" b="1" dirty="0">
              <a:latin typeface="Candara" panose="020E0502030303020204" pitchFamily="34" charset="0"/>
            </a:endParaRPr>
          </a:p>
        </p:txBody>
      </p:sp>
      <p:pic>
        <p:nvPicPr>
          <p:cNvPr id="7" name="Content Placeholder 4">
            <a:extLst>
              <a:ext uri="{FF2B5EF4-FFF2-40B4-BE49-F238E27FC236}">
                <a16:creationId xmlns:a16="http://schemas.microsoft.com/office/drawing/2014/main" id="{CC04BA41-728C-1F47-BF86-12F7A788359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9563" y="-8730"/>
            <a:ext cx="16891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9">
            <a:extLst>
              <a:ext uri="{FF2B5EF4-FFF2-40B4-BE49-F238E27FC236}">
                <a16:creationId xmlns:a16="http://schemas.microsoft.com/office/drawing/2014/main" id="{68DEEFF5-555A-9D41-BFFF-EEC1D4FF2C76}"/>
              </a:ext>
            </a:extLst>
          </p:cNvPr>
          <p:cNvSpPr>
            <a:spLocks noChangeArrowheads="1"/>
          </p:cNvSpPr>
          <p:nvPr/>
        </p:nvSpPr>
        <p:spPr bwMode="auto">
          <a:xfrm>
            <a:off x="946673" y="998520"/>
            <a:ext cx="2034688" cy="292676"/>
          </a:xfrm>
          <a:prstGeom prst="rect">
            <a:avLst/>
          </a:prstGeom>
          <a:solidFill>
            <a:srgbClr val="A8D0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5" tIns="45698" rIns="91425" bIns="45698"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NG"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Pro Objective</a:t>
            </a:r>
            <a:endParaRPr kumimoji="0" lang="en-US" altLang="en-NG" sz="1400" b="0" i="0" u="none" strike="noStrike" cap="none" normalizeH="0" baseline="0" dirty="0">
              <a:ln>
                <a:noFill/>
              </a:ln>
              <a:solidFill>
                <a:schemeClr val="tx1"/>
              </a:solidFill>
              <a:effectLst/>
              <a:latin typeface="Arial" panose="020B0604020202020204" pitchFamily="34" charset="0"/>
            </a:endParaRPr>
          </a:p>
        </p:txBody>
      </p:sp>
      <p:sp>
        <p:nvSpPr>
          <p:cNvPr id="9" name="Rectangle 32">
            <a:extLst>
              <a:ext uri="{FF2B5EF4-FFF2-40B4-BE49-F238E27FC236}">
                <a16:creationId xmlns:a16="http://schemas.microsoft.com/office/drawing/2014/main" id="{895F4B08-679C-FF40-BC63-FA069D385848}"/>
              </a:ext>
            </a:extLst>
          </p:cNvPr>
          <p:cNvSpPr>
            <a:spLocks noChangeArrowheads="1"/>
          </p:cNvSpPr>
          <p:nvPr/>
        </p:nvSpPr>
        <p:spPr bwMode="auto">
          <a:xfrm>
            <a:off x="3325042" y="978958"/>
            <a:ext cx="1858234" cy="309563"/>
          </a:xfrm>
          <a:prstGeom prst="rect">
            <a:avLst/>
          </a:prstGeom>
          <a:solidFill>
            <a:srgbClr val="A8D0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5" tIns="45698" rIns="91425" bIns="45698"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NG"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Anti-Objective</a:t>
            </a:r>
            <a:endParaRPr kumimoji="0" lang="en-US" altLang="en-NG" sz="1400" b="0" i="0" u="none" strike="noStrike" cap="none" normalizeH="0" baseline="0" dirty="0">
              <a:ln>
                <a:noFill/>
              </a:ln>
              <a:solidFill>
                <a:schemeClr val="tx1"/>
              </a:solidFill>
              <a:effectLst/>
              <a:latin typeface="Arial" panose="020B0604020202020204" pitchFamily="34" charset="0"/>
            </a:endParaRPr>
          </a:p>
        </p:txBody>
      </p:sp>
      <p:sp>
        <p:nvSpPr>
          <p:cNvPr id="10" name="Rectangle 27">
            <a:extLst>
              <a:ext uri="{FF2B5EF4-FFF2-40B4-BE49-F238E27FC236}">
                <a16:creationId xmlns:a16="http://schemas.microsoft.com/office/drawing/2014/main" id="{32F42BDA-DCCD-FE47-81EA-A538294E0BE7}"/>
              </a:ext>
            </a:extLst>
          </p:cNvPr>
          <p:cNvSpPr>
            <a:spLocks noChangeArrowheads="1"/>
          </p:cNvSpPr>
          <p:nvPr/>
        </p:nvSpPr>
        <p:spPr bwMode="auto">
          <a:xfrm rot="-5400000">
            <a:off x="-756390" y="2542643"/>
            <a:ext cx="2066777" cy="358107"/>
          </a:xfrm>
          <a:prstGeom prst="rect">
            <a:avLst/>
          </a:prstGeom>
          <a:solidFill>
            <a:schemeClr val="accent5">
              <a:lumMod val="75000"/>
            </a:schemeClr>
          </a:solidFill>
          <a:ln>
            <a:noFill/>
          </a:ln>
        </p:spPr>
        <p:txBody>
          <a:bodyPr vert="horz" wrap="square" lIns="91425" tIns="45698" rIns="91425" bIns="45698"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NG"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Internal Origin</a:t>
            </a:r>
            <a:endParaRPr kumimoji="0" lang="en-US" altLang="en-NG" sz="1400" b="0" i="0" u="none" strike="noStrike" cap="none" normalizeH="0" baseline="0" dirty="0">
              <a:ln>
                <a:noFill/>
              </a:ln>
              <a:solidFill>
                <a:schemeClr val="tx1"/>
              </a:solidFill>
              <a:effectLst/>
              <a:latin typeface="Arial" panose="020B0604020202020204" pitchFamily="34" charset="0"/>
            </a:endParaRPr>
          </a:p>
        </p:txBody>
      </p:sp>
      <p:sp>
        <p:nvSpPr>
          <p:cNvPr id="11" name="Rectangle 28">
            <a:extLst>
              <a:ext uri="{FF2B5EF4-FFF2-40B4-BE49-F238E27FC236}">
                <a16:creationId xmlns:a16="http://schemas.microsoft.com/office/drawing/2014/main" id="{3FCFCF7E-039F-0946-BED4-B7E9B29061EE}"/>
              </a:ext>
            </a:extLst>
          </p:cNvPr>
          <p:cNvSpPr>
            <a:spLocks noChangeArrowheads="1"/>
          </p:cNvSpPr>
          <p:nvPr/>
        </p:nvSpPr>
        <p:spPr bwMode="auto">
          <a:xfrm rot="-5400000">
            <a:off x="-783428" y="4971107"/>
            <a:ext cx="2066778" cy="358106"/>
          </a:xfrm>
          <a:prstGeom prst="rect">
            <a:avLst/>
          </a:prstGeom>
          <a:solidFill>
            <a:schemeClr val="accent3"/>
          </a:solidFill>
          <a:ln>
            <a:noFill/>
          </a:ln>
        </p:spPr>
        <p:txBody>
          <a:bodyPr vert="horz" wrap="square" lIns="91425" tIns="45698" rIns="91425" bIns="45698"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NG"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External Origin</a:t>
            </a:r>
            <a:endParaRPr kumimoji="0" lang="en-US" altLang="en-NG" sz="1400" b="0" i="0" u="none" strike="noStrike" cap="none" normalizeH="0" baseline="0" dirty="0">
              <a:ln>
                <a:noFill/>
              </a:ln>
              <a:solidFill>
                <a:schemeClr val="tx1"/>
              </a:solidFill>
              <a:effectLst/>
              <a:latin typeface="Arial" panose="020B0604020202020204" pitchFamily="34" charset="0"/>
            </a:endParaRPr>
          </a:p>
        </p:txBody>
      </p:sp>
      <p:grpSp>
        <p:nvGrpSpPr>
          <p:cNvPr id="12" name="Group 11">
            <a:extLst>
              <a:ext uri="{FF2B5EF4-FFF2-40B4-BE49-F238E27FC236}">
                <a16:creationId xmlns:a16="http://schemas.microsoft.com/office/drawing/2014/main" id="{ED43C606-937A-9B43-A024-89F114823B5D}"/>
              </a:ext>
            </a:extLst>
          </p:cNvPr>
          <p:cNvGrpSpPr/>
          <p:nvPr/>
        </p:nvGrpSpPr>
        <p:grpSpPr>
          <a:xfrm>
            <a:off x="532778" y="1080877"/>
            <a:ext cx="5322957" cy="5166942"/>
            <a:chOff x="0" y="0"/>
            <a:chExt cx="6696075" cy="4829175"/>
          </a:xfrm>
        </p:grpSpPr>
        <p:grpSp>
          <p:nvGrpSpPr>
            <p:cNvPr id="13" name="Group 12">
              <a:extLst>
                <a:ext uri="{FF2B5EF4-FFF2-40B4-BE49-F238E27FC236}">
                  <a16:creationId xmlns:a16="http://schemas.microsoft.com/office/drawing/2014/main" id="{5293FCDE-DAFF-4F40-B9FF-7AD1D8C95C60}"/>
                </a:ext>
              </a:extLst>
            </p:cNvPr>
            <p:cNvGrpSpPr/>
            <p:nvPr/>
          </p:nvGrpSpPr>
          <p:grpSpPr>
            <a:xfrm>
              <a:off x="0" y="0"/>
              <a:ext cx="6696075" cy="4829175"/>
              <a:chOff x="0" y="0"/>
              <a:chExt cx="6696075" cy="4829175"/>
            </a:xfrm>
          </p:grpSpPr>
          <p:sp>
            <p:nvSpPr>
              <p:cNvPr id="14" name="Rectangle 13">
                <a:extLst>
                  <a:ext uri="{FF2B5EF4-FFF2-40B4-BE49-F238E27FC236}">
                    <a16:creationId xmlns:a16="http://schemas.microsoft.com/office/drawing/2014/main" id="{D4E1E704-2F54-8247-B387-BC18AB1CB471}"/>
                  </a:ext>
                </a:extLst>
              </p:cNvPr>
              <p:cNvSpPr/>
              <p:nvPr/>
            </p:nvSpPr>
            <p:spPr>
              <a:xfrm>
                <a:off x="0" y="0"/>
                <a:ext cx="6696075" cy="4829175"/>
              </a:xfrm>
              <a:prstGeom prst="rect">
                <a:avLst/>
              </a:prstGeom>
              <a:noFill/>
              <a:ln>
                <a:noFill/>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15" name="Arrow: Quad 3">
                <a:extLst>
                  <a:ext uri="{FF2B5EF4-FFF2-40B4-BE49-F238E27FC236}">
                    <a16:creationId xmlns:a16="http://schemas.microsoft.com/office/drawing/2014/main" id="{7ADFE9AC-CB04-204B-80EE-4A2FAE6E11F5}"/>
                  </a:ext>
                </a:extLst>
              </p:cNvPr>
              <p:cNvSpPr/>
              <p:nvPr/>
            </p:nvSpPr>
            <p:spPr>
              <a:xfrm>
                <a:off x="933449" y="0"/>
                <a:ext cx="4829175" cy="4829175"/>
              </a:xfrm>
              <a:prstGeom prst="quadArrow">
                <a:avLst>
                  <a:gd name="adj1" fmla="val 2000"/>
                  <a:gd name="adj2" fmla="val 4000"/>
                  <a:gd name="adj3" fmla="val 5000"/>
                </a:avLst>
              </a:prstGeom>
              <a:solidFill>
                <a:srgbClr val="A8D08C"/>
              </a:solidFill>
              <a:ln>
                <a:noFill/>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16" name="Rectangle: Rounded Corners 4">
                <a:extLst>
                  <a:ext uri="{FF2B5EF4-FFF2-40B4-BE49-F238E27FC236}">
                    <a16:creationId xmlns:a16="http://schemas.microsoft.com/office/drawing/2014/main" id="{61919B8C-0CC5-1141-98AE-68080850C72B}"/>
                  </a:ext>
                </a:extLst>
              </p:cNvPr>
              <p:cNvSpPr/>
              <p:nvPr/>
            </p:nvSpPr>
            <p:spPr>
              <a:xfrm>
                <a:off x="525161" y="313896"/>
                <a:ext cx="2653855" cy="1931670"/>
              </a:xfrm>
              <a:prstGeom prst="roundRect">
                <a:avLst>
                  <a:gd name="adj" fmla="val 16667"/>
                </a:avLst>
              </a:prstGeom>
              <a:solidFill>
                <a:srgbClr val="38562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18" name="Text Box 5">
                <a:extLst>
                  <a:ext uri="{FF2B5EF4-FFF2-40B4-BE49-F238E27FC236}">
                    <a16:creationId xmlns:a16="http://schemas.microsoft.com/office/drawing/2014/main" id="{016A9AB4-4673-554D-93F5-15FD2CBD4FE7}"/>
                  </a:ext>
                </a:extLst>
              </p:cNvPr>
              <p:cNvSpPr txBox="1"/>
              <p:nvPr/>
            </p:nvSpPr>
            <p:spPr>
              <a:xfrm>
                <a:off x="646956" y="408192"/>
                <a:ext cx="2437765" cy="1743078"/>
              </a:xfrm>
              <a:prstGeom prst="rect">
                <a:avLst/>
              </a:prstGeom>
              <a:noFill/>
              <a:ln>
                <a:noFill/>
              </a:ln>
            </p:spPr>
            <p:txBody>
              <a:bodyPr spcFirstLastPara="1" wrap="square" lIns="60950" tIns="60950" rIns="60950" bIns="60950" anchor="t" anchorCtr="0">
                <a:noAutofit/>
              </a:bodyPr>
              <a:lstStyle/>
              <a:p>
                <a:pPr algn="ctr">
                  <a:lnSpc>
                    <a:spcPct val="89000"/>
                  </a:lnSpc>
                  <a:spcAft>
                    <a:spcPts val="800"/>
                  </a:spcAft>
                </a:pPr>
                <a:r>
                  <a:rPr lang="en-US" sz="1600" b="1" dirty="0">
                    <a:solidFill>
                      <a:schemeClr val="accent6"/>
                    </a:solidFill>
                    <a:effectLst/>
                    <a:latin typeface="Calibri" panose="020F0502020204030204" pitchFamily="34" charset="0"/>
                    <a:ea typeface="Calibri" panose="020F0502020204030204" pitchFamily="34" charset="0"/>
                  </a:rPr>
                  <a:t>STRENGTHS</a:t>
                </a:r>
                <a:endParaRPr lang="en-NG" sz="1100" dirty="0">
                  <a:solidFill>
                    <a:schemeClr val="accent6"/>
                  </a:solidFill>
                  <a:effectLst/>
                  <a:latin typeface="Calibri" panose="020F0502020204030204" pitchFamily="34" charset="0"/>
                  <a:ea typeface="Calibri" panose="020F0502020204030204" pitchFamily="34" charset="0"/>
                </a:endParaRPr>
              </a:p>
              <a:p>
                <a:pPr marL="228600" indent="-171450">
                  <a:lnSpc>
                    <a:spcPct val="89000"/>
                  </a:lnSpc>
                  <a:spcBef>
                    <a:spcPts val="555"/>
                  </a:spcBef>
                  <a:spcAft>
                    <a:spcPts val="8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Unity of purpose</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65"/>
                  </a:spcBef>
                  <a:spcAft>
                    <a:spcPts val="8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Convening power</a:t>
                </a:r>
                <a:endParaRPr lang="en-NG" sz="1100" dirty="0">
                  <a:latin typeface="Calibri" panose="020F0502020204030204" pitchFamily="34" charset="0"/>
                  <a:ea typeface="Calibri" panose="020F0502020204030204" pitchFamily="34" charset="0"/>
                </a:endParaRPr>
              </a:p>
              <a:p>
                <a:pPr marL="228600" indent="-171450">
                  <a:lnSpc>
                    <a:spcPct val="89000"/>
                  </a:lnSpc>
                  <a:spcBef>
                    <a:spcPts val="165"/>
                  </a:spcBef>
                  <a:spcAft>
                    <a:spcPts val="8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Professional pool (including consultants)</a:t>
                </a:r>
                <a:endParaRPr lang="en-NG" sz="1100" dirty="0">
                  <a:effectLst/>
                  <a:latin typeface="Calibri" panose="020F0502020204030204" pitchFamily="34" charset="0"/>
                  <a:ea typeface="Calibri" panose="020F0502020204030204" pitchFamily="34" charset="0"/>
                </a:endParaRPr>
              </a:p>
              <a:p>
                <a:pPr marL="57150" indent="57150">
                  <a:lnSpc>
                    <a:spcPct val="89000"/>
                  </a:lnSpc>
                  <a:spcBef>
                    <a:spcPts val="165"/>
                  </a:spcBef>
                  <a:spcAft>
                    <a:spcPts val="800"/>
                  </a:spcAft>
                </a:pPr>
                <a:r>
                  <a:rPr lang="en-US" sz="1100" dirty="0">
                    <a:effectLst/>
                    <a:latin typeface="Calibri" panose="020F0502020204030204" pitchFamily="34" charset="0"/>
                    <a:ea typeface="Calibri" panose="020F0502020204030204" pitchFamily="34" charset="0"/>
                  </a:rPr>
                  <a:t> </a:t>
                </a:r>
                <a:endParaRPr lang="en-NG" sz="1100" dirty="0">
                  <a:effectLst/>
                  <a:latin typeface="Calibri" panose="020F0502020204030204" pitchFamily="34" charset="0"/>
                  <a:ea typeface="Calibri" panose="020F0502020204030204" pitchFamily="34" charset="0"/>
                </a:endParaRPr>
              </a:p>
            </p:txBody>
          </p:sp>
          <p:sp>
            <p:nvSpPr>
              <p:cNvPr id="19" name="Rectangle: Rounded Corners 6">
                <a:extLst>
                  <a:ext uri="{FF2B5EF4-FFF2-40B4-BE49-F238E27FC236}">
                    <a16:creationId xmlns:a16="http://schemas.microsoft.com/office/drawing/2014/main" id="{FDA3992E-37E8-B34C-8140-5C69406B625E}"/>
                  </a:ext>
                </a:extLst>
              </p:cNvPr>
              <p:cNvSpPr/>
              <p:nvPr/>
            </p:nvSpPr>
            <p:spPr>
              <a:xfrm>
                <a:off x="3517057" y="313896"/>
                <a:ext cx="2604154" cy="1931670"/>
              </a:xfrm>
              <a:prstGeom prst="roundRect">
                <a:avLst>
                  <a:gd name="adj" fmla="val 16667"/>
                </a:avLst>
              </a:prstGeom>
              <a:solidFill>
                <a:srgbClr val="38562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20" name="Text Box 7">
                <a:extLst>
                  <a:ext uri="{FF2B5EF4-FFF2-40B4-BE49-F238E27FC236}">
                    <a16:creationId xmlns:a16="http://schemas.microsoft.com/office/drawing/2014/main" id="{129130CB-E1DE-AB42-B0D2-A86007A2A5A7}"/>
                  </a:ext>
                </a:extLst>
              </p:cNvPr>
              <p:cNvSpPr txBox="1"/>
              <p:nvPr/>
            </p:nvSpPr>
            <p:spPr>
              <a:xfrm>
                <a:off x="3611353" y="408192"/>
                <a:ext cx="2243291" cy="1743078"/>
              </a:xfrm>
              <a:prstGeom prst="rect">
                <a:avLst/>
              </a:prstGeom>
              <a:noFill/>
              <a:ln>
                <a:noFill/>
              </a:ln>
            </p:spPr>
            <p:txBody>
              <a:bodyPr spcFirstLastPara="1" wrap="square" lIns="60950" tIns="60950" rIns="60950" bIns="60950" anchor="t" anchorCtr="0">
                <a:noAutofit/>
              </a:bodyPr>
              <a:lstStyle/>
              <a:p>
                <a:pPr algn="ctr">
                  <a:lnSpc>
                    <a:spcPct val="89000"/>
                  </a:lnSpc>
                  <a:spcAft>
                    <a:spcPts val="800"/>
                  </a:spcAft>
                </a:pPr>
                <a:r>
                  <a:rPr lang="en-US" sz="1600" b="1" dirty="0">
                    <a:solidFill>
                      <a:srgbClr val="FFFF00"/>
                    </a:solidFill>
                    <a:effectLst/>
                    <a:latin typeface="Calibri" panose="020F0502020204030204" pitchFamily="34" charset="0"/>
                    <a:ea typeface="Calibri" panose="020F0502020204030204" pitchFamily="34" charset="0"/>
                  </a:rPr>
                  <a:t>WEAKNESSES</a:t>
                </a:r>
                <a:endParaRPr lang="en-NG" sz="1100" dirty="0">
                  <a:solidFill>
                    <a:srgbClr val="FFFF00"/>
                  </a:solidFill>
                  <a:effectLst/>
                  <a:latin typeface="Calibri" panose="020F0502020204030204" pitchFamily="34" charset="0"/>
                  <a:ea typeface="Calibri" panose="020F0502020204030204" pitchFamily="34" charset="0"/>
                </a:endParaRPr>
              </a:p>
              <a:p>
                <a:pPr marL="228600" indent="-171450">
                  <a:lnSpc>
                    <a:spcPct val="89000"/>
                  </a:lnSpc>
                  <a:spcBef>
                    <a:spcPts val="555"/>
                  </a:spcBef>
                  <a:spcAft>
                    <a:spcPts val="8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HR under-capacity</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65"/>
                  </a:spcBef>
                  <a:spcAft>
                    <a:spcPts val="8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Funding challenges</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65"/>
                  </a:spcBef>
                  <a:spcAft>
                    <a:spcPts val="8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 Politicking of members </a:t>
                </a:r>
                <a:endParaRPr lang="en-NG" sz="1100" dirty="0">
                  <a:effectLst/>
                  <a:latin typeface="Calibri" panose="020F0502020204030204" pitchFamily="34" charset="0"/>
                  <a:ea typeface="Calibri" panose="020F0502020204030204" pitchFamily="34" charset="0"/>
                </a:endParaRPr>
              </a:p>
            </p:txBody>
          </p:sp>
          <p:sp>
            <p:nvSpPr>
              <p:cNvPr id="21" name="Rectangle: Rounded Corners 8">
                <a:extLst>
                  <a:ext uri="{FF2B5EF4-FFF2-40B4-BE49-F238E27FC236}">
                    <a16:creationId xmlns:a16="http://schemas.microsoft.com/office/drawing/2014/main" id="{74E7C116-AB5C-AD49-AC1E-4AF03C1E63FF}"/>
                  </a:ext>
                </a:extLst>
              </p:cNvPr>
              <p:cNvSpPr/>
              <p:nvPr/>
            </p:nvSpPr>
            <p:spPr>
              <a:xfrm>
                <a:off x="525161" y="2583608"/>
                <a:ext cx="2653855" cy="1931670"/>
              </a:xfrm>
              <a:prstGeom prst="roundRect">
                <a:avLst>
                  <a:gd name="adj" fmla="val 16667"/>
                </a:avLst>
              </a:prstGeom>
              <a:solidFill>
                <a:srgbClr val="38562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22" name="Text Box 9">
                <a:extLst>
                  <a:ext uri="{FF2B5EF4-FFF2-40B4-BE49-F238E27FC236}">
                    <a16:creationId xmlns:a16="http://schemas.microsoft.com/office/drawing/2014/main" id="{1E63D37B-5990-B342-B46B-799E48CE9764}"/>
                  </a:ext>
                </a:extLst>
              </p:cNvPr>
              <p:cNvSpPr txBox="1"/>
              <p:nvPr/>
            </p:nvSpPr>
            <p:spPr>
              <a:xfrm>
                <a:off x="646956" y="2584229"/>
                <a:ext cx="2437765" cy="1743078"/>
              </a:xfrm>
              <a:prstGeom prst="rect">
                <a:avLst/>
              </a:prstGeom>
              <a:noFill/>
              <a:ln>
                <a:noFill/>
              </a:ln>
            </p:spPr>
            <p:txBody>
              <a:bodyPr spcFirstLastPara="1" wrap="square" lIns="60950" tIns="60950" rIns="60950" bIns="60950" anchor="t" anchorCtr="0">
                <a:noAutofit/>
              </a:bodyPr>
              <a:lstStyle/>
              <a:p>
                <a:pPr algn="ctr">
                  <a:lnSpc>
                    <a:spcPct val="89000"/>
                  </a:lnSpc>
                  <a:spcAft>
                    <a:spcPts val="800"/>
                  </a:spcAft>
                </a:pPr>
                <a:r>
                  <a:rPr lang="en-US" sz="1400" b="1" dirty="0">
                    <a:solidFill>
                      <a:srgbClr val="FFC000"/>
                    </a:solidFill>
                    <a:effectLst/>
                    <a:latin typeface="Calibri" panose="020F0502020204030204" pitchFamily="34" charset="0"/>
                    <a:ea typeface="Calibri" panose="020F0502020204030204" pitchFamily="34" charset="0"/>
                  </a:rPr>
                  <a:t>OPPORTUNITIES</a:t>
                </a:r>
                <a:endParaRPr lang="en-NG" sz="1050" dirty="0">
                  <a:solidFill>
                    <a:srgbClr val="FFC000"/>
                  </a:solidFill>
                  <a:effectLst/>
                  <a:latin typeface="Calibri" panose="020F0502020204030204" pitchFamily="34" charset="0"/>
                  <a:ea typeface="Calibri" panose="020F0502020204030204" pitchFamily="34" charset="0"/>
                </a:endParaRPr>
              </a:p>
              <a:p>
                <a:pPr marL="228600" indent="-171450">
                  <a:lnSpc>
                    <a:spcPct val="89000"/>
                  </a:lnSpc>
                  <a:spcBef>
                    <a:spcPts val="555"/>
                  </a:spcBef>
                  <a:spcAft>
                    <a:spcPts val="2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Emergence of dynamic members</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65"/>
                  </a:spcBef>
                  <a:spcAft>
                    <a:spcPts val="2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Development partners’ support</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65"/>
                  </a:spcBef>
                  <a:spcAft>
                    <a:spcPts val="2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Federal Government support</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65"/>
                  </a:spcBef>
                  <a:spcAft>
                    <a:spcPts val="2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Economic Recovery and Growth Plan</a:t>
                </a:r>
                <a:endParaRPr lang="en-NG" sz="1100" dirty="0">
                  <a:effectLst/>
                  <a:latin typeface="Calibri" panose="020F0502020204030204" pitchFamily="34" charset="0"/>
                  <a:ea typeface="Calibri" panose="020F0502020204030204" pitchFamily="34" charset="0"/>
                </a:endParaRPr>
              </a:p>
            </p:txBody>
          </p:sp>
          <p:sp>
            <p:nvSpPr>
              <p:cNvPr id="23" name="Rectangle: Rounded Corners 10">
                <a:extLst>
                  <a:ext uri="{FF2B5EF4-FFF2-40B4-BE49-F238E27FC236}">
                    <a16:creationId xmlns:a16="http://schemas.microsoft.com/office/drawing/2014/main" id="{62691440-AF83-DB4A-90AB-A895916BD763}"/>
                  </a:ext>
                </a:extLst>
              </p:cNvPr>
              <p:cNvSpPr/>
              <p:nvPr/>
            </p:nvSpPr>
            <p:spPr>
              <a:xfrm>
                <a:off x="3517057" y="2583608"/>
                <a:ext cx="2603466" cy="1931670"/>
              </a:xfrm>
              <a:prstGeom prst="roundRect">
                <a:avLst>
                  <a:gd name="adj" fmla="val 16667"/>
                </a:avLst>
              </a:prstGeom>
              <a:solidFill>
                <a:srgbClr val="38562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24" name="Text Box 11">
                <a:extLst>
                  <a:ext uri="{FF2B5EF4-FFF2-40B4-BE49-F238E27FC236}">
                    <a16:creationId xmlns:a16="http://schemas.microsoft.com/office/drawing/2014/main" id="{B5516D9E-09F7-9042-8482-F18A5D36016B}"/>
                  </a:ext>
                </a:extLst>
              </p:cNvPr>
              <p:cNvSpPr txBox="1"/>
              <p:nvPr/>
            </p:nvSpPr>
            <p:spPr>
              <a:xfrm>
                <a:off x="3517057" y="2587259"/>
                <a:ext cx="2402377" cy="1743078"/>
              </a:xfrm>
              <a:prstGeom prst="rect">
                <a:avLst/>
              </a:prstGeom>
              <a:noFill/>
              <a:ln>
                <a:noFill/>
              </a:ln>
            </p:spPr>
            <p:txBody>
              <a:bodyPr spcFirstLastPara="1" wrap="square" lIns="60950" tIns="60950" rIns="60950" bIns="60950" anchor="t" anchorCtr="0">
                <a:noAutofit/>
              </a:bodyPr>
              <a:lstStyle/>
              <a:p>
                <a:pPr algn="ctr">
                  <a:lnSpc>
                    <a:spcPct val="89000"/>
                  </a:lnSpc>
                  <a:spcAft>
                    <a:spcPts val="800"/>
                  </a:spcAft>
                </a:pPr>
                <a:r>
                  <a:rPr lang="en-US" sz="1600" b="1" dirty="0">
                    <a:solidFill>
                      <a:srgbClr val="FFFFFF"/>
                    </a:solidFill>
                    <a:effectLst/>
                    <a:latin typeface="Calibri" panose="020F0502020204030204" pitchFamily="34" charset="0"/>
                    <a:ea typeface="Calibri" panose="020F0502020204030204" pitchFamily="34" charset="0"/>
                  </a:rPr>
                  <a:t>THREATS</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555"/>
                  </a:spcBef>
                  <a:spcAft>
                    <a:spcPts val="8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Competing partisan fora</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65"/>
                  </a:spcBef>
                  <a:spcAft>
                    <a:spcPts val="8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Economic recession</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65"/>
                  </a:spcBef>
                  <a:spcAft>
                    <a:spcPts val="8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Negative public perception of Governors</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65"/>
                  </a:spcBef>
                  <a:spcAft>
                    <a:spcPts val="800"/>
                  </a:spcAft>
                  <a:buFont typeface="Arial" panose="020B0604020202020204" pitchFamily="34" charset="0"/>
                  <a:buChar char="•"/>
                </a:pPr>
                <a:r>
                  <a:rPr lang="en-US" sz="1100" dirty="0">
                    <a:solidFill>
                      <a:srgbClr val="FFFFFF"/>
                    </a:solidFill>
                    <a:effectLst/>
                    <a:latin typeface="Calibri" panose="020F0502020204030204" pitchFamily="34" charset="0"/>
                    <a:ea typeface="Calibri" panose="020F0502020204030204" pitchFamily="34" charset="0"/>
                  </a:rPr>
                  <a:t>Election-year politicking</a:t>
                </a:r>
                <a:endParaRPr lang="en-NG" sz="1100" dirty="0">
                  <a:effectLst/>
                  <a:latin typeface="Calibri" panose="020F0502020204030204" pitchFamily="34" charset="0"/>
                  <a:ea typeface="Calibri" panose="020F0502020204030204" pitchFamily="34" charset="0"/>
                </a:endParaRPr>
              </a:p>
            </p:txBody>
          </p:sp>
        </p:grpSp>
      </p:grpSp>
      <p:grpSp>
        <p:nvGrpSpPr>
          <p:cNvPr id="25" name="Group 24">
            <a:extLst>
              <a:ext uri="{FF2B5EF4-FFF2-40B4-BE49-F238E27FC236}">
                <a16:creationId xmlns:a16="http://schemas.microsoft.com/office/drawing/2014/main" id="{1A9BD692-7BFA-2C49-A0F0-3333D40CD557}"/>
              </a:ext>
            </a:extLst>
          </p:cNvPr>
          <p:cNvGrpSpPr/>
          <p:nvPr/>
        </p:nvGrpSpPr>
        <p:grpSpPr>
          <a:xfrm>
            <a:off x="5631009" y="1249760"/>
            <a:ext cx="6696075" cy="4829175"/>
            <a:chOff x="0" y="0"/>
            <a:chExt cx="6696075" cy="4829175"/>
          </a:xfrm>
        </p:grpSpPr>
        <p:grpSp>
          <p:nvGrpSpPr>
            <p:cNvPr id="26" name="Group 25">
              <a:extLst>
                <a:ext uri="{FF2B5EF4-FFF2-40B4-BE49-F238E27FC236}">
                  <a16:creationId xmlns:a16="http://schemas.microsoft.com/office/drawing/2014/main" id="{90A1AD69-9A7C-4145-885B-D90AAE8F277F}"/>
                </a:ext>
              </a:extLst>
            </p:cNvPr>
            <p:cNvGrpSpPr/>
            <p:nvPr/>
          </p:nvGrpSpPr>
          <p:grpSpPr>
            <a:xfrm>
              <a:off x="0" y="0"/>
              <a:ext cx="6696075" cy="4829175"/>
              <a:chOff x="0" y="0"/>
              <a:chExt cx="6696075" cy="4829175"/>
            </a:xfrm>
          </p:grpSpPr>
          <p:sp>
            <p:nvSpPr>
              <p:cNvPr id="27" name="Rectangle 26">
                <a:extLst>
                  <a:ext uri="{FF2B5EF4-FFF2-40B4-BE49-F238E27FC236}">
                    <a16:creationId xmlns:a16="http://schemas.microsoft.com/office/drawing/2014/main" id="{337EB664-2B36-AD4B-8C92-7684D1F79B0A}"/>
                  </a:ext>
                </a:extLst>
              </p:cNvPr>
              <p:cNvSpPr/>
              <p:nvPr/>
            </p:nvSpPr>
            <p:spPr>
              <a:xfrm>
                <a:off x="0" y="0"/>
                <a:ext cx="6696075" cy="4829175"/>
              </a:xfrm>
              <a:prstGeom prst="rect">
                <a:avLst/>
              </a:prstGeom>
              <a:noFill/>
              <a:ln>
                <a:noFill/>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28" name="Arrow: Quad 14">
                <a:extLst>
                  <a:ext uri="{FF2B5EF4-FFF2-40B4-BE49-F238E27FC236}">
                    <a16:creationId xmlns:a16="http://schemas.microsoft.com/office/drawing/2014/main" id="{927939EA-B90C-9848-B073-D8470B52874F}"/>
                  </a:ext>
                </a:extLst>
              </p:cNvPr>
              <p:cNvSpPr/>
              <p:nvPr/>
            </p:nvSpPr>
            <p:spPr>
              <a:xfrm>
                <a:off x="933449" y="0"/>
                <a:ext cx="4829175" cy="4829175"/>
              </a:xfrm>
              <a:prstGeom prst="quadArrow">
                <a:avLst>
                  <a:gd name="adj1" fmla="val 2000"/>
                  <a:gd name="adj2" fmla="val 4000"/>
                  <a:gd name="adj3" fmla="val 5000"/>
                </a:avLst>
              </a:prstGeom>
              <a:solidFill>
                <a:srgbClr val="A8D08C"/>
              </a:solidFill>
              <a:ln>
                <a:noFill/>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29" name="Rectangle: Rounded Corners 15">
                <a:extLst>
                  <a:ext uri="{FF2B5EF4-FFF2-40B4-BE49-F238E27FC236}">
                    <a16:creationId xmlns:a16="http://schemas.microsoft.com/office/drawing/2014/main" id="{A6DDAED8-51CF-6A4A-9BCB-55BEC1C63F8F}"/>
                  </a:ext>
                </a:extLst>
              </p:cNvPr>
              <p:cNvSpPr/>
              <p:nvPr/>
            </p:nvSpPr>
            <p:spPr>
              <a:xfrm>
                <a:off x="963182" y="166967"/>
                <a:ext cx="2215834" cy="2078599"/>
              </a:xfrm>
              <a:prstGeom prst="roundRect">
                <a:avLst>
                  <a:gd name="adj" fmla="val 16667"/>
                </a:avLst>
              </a:prstGeom>
              <a:solidFill>
                <a:srgbClr val="38562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30" name="Text Box 16">
                <a:extLst>
                  <a:ext uri="{FF2B5EF4-FFF2-40B4-BE49-F238E27FC236}">
                    <a16:creationId xmlns:a16="http://schemas.microsoft.com/office/drawing/2014/main" id="{C01A3EAF-47A4-8B4A-9713-FF28EFD1DAD0}"/>
                  </a:ext>
                </a:extLst>
              </p:cNvPr>
              <p:cNvSpPr txBox="1"/>
              <p:nvPr/>
            </p:nvSpPr>
            <p:spPr>
              <a:xfrm>
                <a:off x="1242225" y="267859"/>
                <a:ext cx="1743078" cy="1743078"/>
              </a:xfrm>
              <a:prstGeom prst="rect">
                <a:avLst/>
              </a:prstGeom>
              <a:noFill/>
              <a:ln>
                <a:noFill/>
              </a:ln>
            </p:spPr>
            <p:txBody>
              <a:bodyPr spcFirstLastPara="1" wrap="square" lIns="45700" tIns="45700" rIns="45700" bIns="45700" anchor="t" anchorCtr="0">
                <a:noAutofit/>
              </a:bodyPr>
              <a:lstStyle/>
              <a:p>
                <a:pPr indent="457200">
                  <a:lnSpc>
                    <a:spcPct val="89000"/>
                  </a:lnSpc>
                  <a:spcAft>
                    <a:spcPts val="800"/>
                  </a:spcAft>
                </a:pPr>
                <a:r>
                  <a:rPr lang="en-US" sz="1600" b="1" dirty="0">
                    <a:solidFill>
                      <a:srgbClr val="00FF00"/>
                    </a:solidFill>
                    <a:effectLst/>
                    <a:latin typeface="Calibri" panose="020F0502020204030204" pitchFamily="34" charset="0"/>
                    <a:ea typeface="Calibri" panose="020F0502020204030204" pitchFamily="34" charset="0"/>
                  </a:rPr>
                  <a:t>POLITICAL</a:t>
                </a:r>
                <a:endParaRPr lang="en-NG" sz="1100" b="1" dirty="0">
                  <a:solidFill>
                    <a:srgbClr val="00FF00"/>
                  </a:solidFill>
                  <a:effectLst/>
                  <a:latin typeface="Calibri" panose="020F0502020204030204" pitchFamily="34" charset="0"/>
                  <a:ea typeface="Calibri" panose="020F0502020204030204" pitchFamily="34" charset="0"/>
                </a:endParaRPr>
              </a:p>
              <a:p>
                <a:pPr marL="228600" indent="-171450">
                  <a:lnSpc>
                    <a:spcPct val="89000"/>
                  </a:lnSpc>
                  <a:spcBef>
                    <a:spcPts val="415"/>
                  </a:spcBef>
                  <a:spcAft>
                    <a:spcPts val="8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Fledging Democracy</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50"/>
                  </a:spcBef>
                  <a:spcAft>
                    <a:spcPts val="8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 Improved electoral system</a:t>
                </a:r>
                <a:endParaRPr lang="en-NG" sz="1100" dirty="0">
                  <a:effectLst/>
                  <a:latin typeface="Calibri" panose="020F0502020204030204" pitchFamily="34" charset="0"/>
                  <a:ea typeface="Calibri" panose="020F0502020204030204" pitchFamily="34" charset="0"/>
                </a:endParaRPr>
              </a:p>
            </p:txBody>
          </p:sp>
          <p:sp>
            <p:nvSpPr>
              <p:cNvPr id="31" name="Rectangle: Rounded Corners 17">
                <a:extLst>
                  <a:ext uri="{FF2B5EF4-FFF2-40B4-BE49-F238E27FC236}">
                    <a16:creationId xmlns:a16="http://schemas.microsoft.com/office/drawing/2014/main" id="{6E858553-A673-5A48-8301-D1248D68E9F6}"/>
                  </a:ext>
                </a:extLst>
              </p:cNvPr>
              <p:cNvSpPr/>
              <p:nvPr/>
            </p:nvSpPr>
            <p:spPr>
              <a:xfrm>
                <a:off x="3517058" y="166967"/>
                <a:ext cx="2097258" cy="2078599"/>
              </a:xfrm>
              <a:prstGeom prst="roundRect">
                <a:avLst>
                  <a:gd name="adj" fmla="val 16667"/>
                </a:avLst>
              </a:prstGeom>
              <a:solidFill>
                <a:srgbClr val="38562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32" name="Text Box 18">
                <a:extLst>
                  <a:ext uri="{FF2B5EF4-FFF2-40B4-BE49-F238E27FC236}">
                    <a16:creationId xmlns:a16="http://schemas.microsoft.com/office/drawing/2014/main" id="{8F8233DB-C1D1-AF49-BFC6-8F38CA02EF97}"/>
                  </a:ext>
                </a:extLst>
              </p:cNvPr>
              <p:cNvSpPr txBox="1"/>
              <p:nvPr/>
            </p:nvSpPr>
            <p:spPr>
              <a:xfrm>
                <a:off x="3635406" y="192396"/>
                <a:ext cx="1743078" cy="1743078"/>
              </a:xfrm>
              <a:prstGeom prst="rect">
                <a:avLst/>
              </a:prstGeom>
              <a:noFill/>
              <a:ln>
                <a:noFill/>
              </a:ln>
            </p:spPr>
            <p:txBody>
              <a:bodyPr spcFirstLastPara="1" wrap="square" lIns="45700" tIns="45700" rIns="45700" bIns="45700" anchor="t" anchorCtr="0">
                <a:noAutofit/>
              </a:bodyPr>
              <a:lstStyle/>
              <a:p>
                <a:pPr indent="457200">
                  <a:lnSpc>
                    <a:spcPct val="89000"/>
                  </a:lnSpc>
                  <a:spcAft>
                    <a:spcPts val="800"/>
                  </a:spcAft>
                </a:pPr>
                <a:r>
                  <a:rPr lang="en-US" sz="1600" b="1" dirty="0">
                    <a:solidFill>
                      <a:schemeClr val="accent1">
                        <a:lumMod val="40000"/>
                        <a:lumOff val="60000"/>
                      </a:schemeClr>
                    </a:solidFill>
                    <a:effectLst/>
                    <a:latin typeface="Calibri" panose="020F0502020204030204" pitchFamily="34" charset="0"/>
                    <a:ea typeface="Calibri" panose="020F0502020204030204" pitchFamily="34" charset="0"/>
                  </a:rPr>
                  <a:t>ECONOMIC</a:t>
                </a:r>
                <a:endParaRPr lang="en-NG" sz="1100" dirty="0">
                  <a:solidFill>
                    <a:schemeClr val="accent1">
                      <a:lumMod val="40000"/>
                      <a:lumOff val="60000"/>
                    </a:schemeClr>
                  </a:solidFill>
                  <a:effectLst/>
                  <a:latin typeface="Calibri" panose="020F0502020204030204" pitchFamily="34" charset="0"/>
                  <a:ea typeface="Calibri" panose="020F0502020204030204" pitchFamily="34" charset="0"/>
                </a:endParaRPr>
              </a:p>
              <a:p>
                <a:pPr marL="228600" indent="-171450">
                  <a:lnSpc>
                    <a:spcPct val="89000"/>
                  </a:lnSpc>
                  <a:spcBef>
                    <a:spcPts val="415"/>
                  </a:spcBef>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Global recession </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50"/>
                  </a:spcBef>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Oil price slide</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50"/>
                  </a:spcBef>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Dwindling FAAC Allocations</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50"/>
                  </a:spcBef>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Low IGR</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50"/>
                  </a:spcBef>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Monolithic economic base</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50"/>
                  </a:spcBef>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Continuous slide in the value of the Naira</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50"/>
                  </a:spcBef>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High interest rate</a:t>
                </a:r>
                <a:endParaRPr lang="en-NG" sz="1100" dirty="0">
                  <a:effectLst/>
                  <a:latin typeface="Calibri" panose="020F0502020204030204" pitchFamily="34" charset="0"/>
                  <a:ea typeface="Calibri" panose="020F0502020204030204" pitchFamily="34" charset="0"/>
                </a:endParaRPr>
              </a:p>
              <a:p>
                <a:pPr marL="228600" indent="-171450">
                  <a:lnSpc>
                    <a:spcPct val="89000"/>
                  </a:lnSpc>
                  <a:spcBef>
                    <a:spcPts val="150"/>
                  </a:spcBef>
                  <a:spcAft>
                    <a:spcPts val="8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High Inflation</a:t>
                </a:r>
                <a:endParaRPr lang="en-NG" sz="1100" dirty="0">
                  <a:effectLst/>
                  <a:latin typeface="Calibri" panose="020F0502020204030204" pitchFamily="34" charset="0"/>
                  <a:ea typeface="Calibri" panose="020F0502020204030204" pitchFamily="34" charset="0"/>
                </a:endParaRPr>
              </a:p>
            </p:txBody>
          </p:sp>
          <p:sp>
            <p:nvSpPr>
              <p:cNvPr id="33" name="Rectangle: Rounded Corners 19">
                <a:extLst>
                  <a:ext uri="{FF2B5EF4-FFF2-40B4-BE49-F238E27FC236}">
                    <a16:creationId xmlns:a16="http://schemas.microsoft.com/office/drawing/2014/main" id="{D730B4C6-F674-934B-A409-61979709E52F}"/>
                  </a:ext>
                </a:extLst>
              </p:cNvPr>
              <p:cNvSpPr/>
              <p:nvPr/>
            </p:nvSpPr>
            <p:spPr>
              <a:xfrm>
                <a:off x="963182" y="2583607"/>
                <a:ext cx="2215834" cy="2078599"/>
              </a:xfrm>
              <a:prstGeom prst="roundRect">
                <a:avLst>
                  <a:gd name="adj" fmla="val 16667"/>
                </a:avLst>
              </a:prstGeom>
              <a:solidFill>
                <a:srgbClr val="38562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34" name="Text Box 20">
                <a:extLst>
                  <a:ext uri="{FF2B5EF4-FFF2-40B4-BE49-F238E27FC236}">
                    <a16:creationId xmlns:a16="http://schemas.microsoft.com/office/drawing/2014/main" id="{9789987A-BE71-0847-A73B-E81B14359B99}"/>
                  </a:ext>
                </a:extLst>
              </p:cNvPr>
              <p:cNvSpPr txBox="1"/>
              <p:nvPr/>
            </p:nvSpPr>
            <p:spPr>
              <a:xfrm>
                <a:off x="1199560" y="2572103"/>
                <a:ext cx="1743078" cy="1743078"/>
              </a:xfrm>
              <a:prstGeom prst="rect">
                <a:avLst/>
              </a:prstGeom>
              <a:noFill/>
              <a:ln>
                <a:noFill/>
              </a:ln>
            </p:spPr>
            <p:txBody>
              <a:bodyPr spcFirstLastPara="1" wrap="square" lIns="45700" tIns="45700" rIns="45700" bIns="45700" anchor="t" anchorCtr="0">
                <a:noAutofit/>
              </a:bodyPr>
              <a:lstStyle/>
              <a:p>
                <a:pPr indent="457200">
                  <a:lnSpc>
                    <a:spcPct val="89000"/>
                  </a:lnSpc>
                  <a:spcAft>
                    <a:spcPts val="800"/>
                  </a:spcAft>
                </a:pPr>
                <a:r>
                  <a:rPr lang="en-US" sz="1600" b="1" dirty="0">
                    <a:solidFill>
                      <a:srgbClr val="FFFFFF"/>
                    </a:solidFill>
                    <a:effectLst/>
                    <a:latin typeface="Calibri" panose="020F0502020204030204" pitchFamily="34" charset="0"/>
                    <a:ea typeface="Calibri" panose="020F0502020204030204" pitchFamily="34" charset="0"/>
                  </a:rPr>
                  <a:t>SOCIAL</a:t>
                </a:r>
                <a:endParaRPr lang="en-NG" sz="1100" dirty="0">
                  <a:effectLst/>
                  <a:latin typeface="Calibri" panose="020F0502020204030204" pitchFamily="34" charset="0"/>
                  <a:ea typeface="Calibri" panose="020F0502020204030204" pitchFamily="34" charset="0"/>
                </a:endParaRPr>
              </a:p>
              <a:p>
                <a:pPr marL="228600" indent="-171450">
                  <a:spcBef>
                    <a:spcPts val="415"/>
                  </a:spcBef>
                  <a:spcAft>
                    <a:spcPts val="2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Effects of Global pandemic</a:t>
                </a:r>
                <a:endParaRPr lang="en-NG" sz="1100" dirty="0">
                  <a:effectLst/>
                  <a:latin typeface="Calibri" panose="020F0502020204030204" pitchFamily="34" charset="0"/>
                  <a:ea typeface="Calibri" panose="020F0502020204030204" pitchFamily="34" charset="0"/>
                </a:endParaRPr>
              </a:p>
              <a:p>
                <a:pPr marL="228600" indent="-171450">
                  <a:spcBef>
                    <a:spcPts val="150"/>
                  </a:spcBef>
                  <a:spcAft>
                    <a:spcPts val="2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Unemployment</a:t>
                </a:r>
                <a:endParaRPr lang="en-NG" sz="1100" dirty="0">
                  <a:effectLst/>
                  <a:latin typeface="Calibri" panose="020F0502020204030204" pitchFamily="34" charset="0"/>
                  <a:ea typeface="Calibri" panose="020F0502020204030204" pitchFamily="34" charset="0"/>
                </a:endParaRPr>
              </a:p>
              <a:p>
                <a:pPr marL="228600" indent="-171450">
                  <a:spcBef>
                    <a:spcPts val="150"/>
                  </a:spcBef>
                  <a:spcAft>
                    <a:spcPts val="2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Insecurity</a:t>
                </a:r>
                <a:endParaRPr lang="en-NG" sz="1100" dirty="0">
                  <a:effectLst/>
                  <a:latin typeface="Calibri" panose="020F0502020204030204" pitchFamily="34" charset="0"/>
                  <a:ea typeface="Calibri" panose="020F0502020204030204" pitchFamily="34" charset="0"/>
                </a:endParaRPr>
              </a:p>
              <a:p>
                <a:pPr marL="228600" indent="-171450">
                  <a:spcBef>
                    <a:spcPts val="150"/>
                  </a:spcBef>
                  <a:spcAft>
                    <a:spcPts val="2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Rising incidences of kidnapping</a:t>
                </a:r>
                <a:endParaRPr lang="en-NG" sz="1100" dirty="0">
                  <a:effectLst/>
                  <a:latin typeface="Calibri" panose="020F0502020204030204" pitchFamily="34" charset="0"/>
                  <a:ea typeface="Calibri" panose="020F0502020204030204" pitchFamily="34" charset="0"/>
                </a:endParaRPr>
              </a:p>
              <a:p>
                <a:pPr marL="228600" indent="-171450">
                  <a:spcBef>
                    <a:spcPts val="150"/>
                  </a:spcBef>
                  <a:spcAft>
                    <a:spcPts val="2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Insurgency</a:t>
                </a:r>
                <a:endParaRPr lang="en-NG" sz="1100" dirty="0">
                  <a:effectLst/>
                  <a:latin typeface="Calibri" panose="020F0502020204030204" pitchFamily="34" charset="0"/>
                  <a:ea typeface="Calibri" panose="020F0502020204030204" pitchFamily="34" charset="0"/>
                </a:endParaRPr>
              </a:p>
              <a:p>
                <a:pPr marL="228600" indent="-171450">
                  <a:spcBef>
                    <a:spcPts val="150"/>
                  </a:spcBef>
                  <a:spcAft>
                    <a:spcPts val="2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IDP crises</a:t>
                </a:r>
                <a:endParaRPr lang="en-NG" sz="1100" dirty="0">
                  <a:effectLst/>
                  <a:latin typeface="Calibri" panose="020F0502020204030204" pitchFamily="34" charset="0"/>
                  <a:ea typeface="Calibri" panose="020F0502020204030204" pitchFamily="34" charset="0"/>
                </a:endParaRPr>
              </a:p>
            </p:txBody>
          </p:sp>
          <p:sp>
            <p:nvSpPr>
              <p:cNvPr id="35" name="Rectangle: Rounded Corners 21">
                <a:extLst>
                  <a:ext uri="{FF2B5EF4-FFF2-40B4-BE49-F238E27FC236}">
                    <a16:creationId xmlns:a16="http://schemas.microsoft.com/office/drawing/2014/main" id="{8F6DDD9B-9E40-8948-A15B-9802324148E4}"/>
                  </a:ext>
                </a:extLst>
              </p:cNvPr>
              <p:cNvSpPr/>
              <p:nvPr/>
            </p:nvSpPr>
            <p:spPr>
              <a:xfrm>
                <a:off x="3517057" y="2583608"/>
                <a:ext cx="2097257" cy="2078598"/>
              </a:xfrm>
              <a:prstGeom prst="roundRect">
                <a:avLst>
                  <a:gd name="adj" fmla="val 16667"/>
                </a:avLst>
              </a:prstGeom>
              <a:solidFill>
                <a:srgbClr val="38562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 </a:t>
                </a:r>
                <a:endParaRPr lang="en-NG" sz="1100">
                  <a:effectLst/>
                  <a:latin typeface="Calibri" panose="020F0502020204030204" pitchFamily="34" charset="0"/>
                  <a:ea typeface="Calibri" panose="020F0502020204030204" pitchFamily="34" charset="0"/>
                </a:endParaRPr>
              </a:p>
            </p:txBody>
          </p:sp>
          <p:sp>
            <p:nvSpPr>
              <p:cNvPr id="36" name="Text Box 22">
                <a:extLst>
                  <a:ext uri="{FF2B5EF4-FFF2-40B4-BE49-F238E27FC236}">
                    <a16:creationId xmlns:a16="http://schemas.microsoft.com/office/drawing/2014/main" id="{EDC6F62F-6579-074F-9DF1-3955E9F6B012}"/>
                  </a:ext>
                </a:extLst>
              </p:cNvPr>
              <p:cNvSpPr txBox="1"/>
              <p:nvPr/>
            </p:nvSpPr>
            <p:spPr>
              <a:xfrm>
                <a:off x="3611354" y="2677904"/>
                <a:ext cx="1743078" cy="1743078"/>
              </a:xfrm>
              <a:prstGeom prst="rect">
                <a:avLst/>
              </a:prstGeom>
              <a:noFill/>
              <a:ln>
                <a:noFill/>
              </a:ln>
            </p:spPr>
            <p:txBody>
              <a:bodyPr spcFirstLastPara="1" wrap="square" lIns="45700" tIns="45700" rIns="45700" bIns="45700" anchor="t" anchorCtr="0">
                <a:noAutofit/>
              </a:bodyPr>
              <a:lstStyle/>
              <a:p>
                <a:pPr indent="457200">
                  <a:lnSpc>
                    <a:spcPct val="70000"/>
                  </a:lnSpc>
                  <a:spcAft>
                    <a:spcPts val="800"/>
                  </a:spcAft>
                </a:pPr>
                <a:r>
                  <a:rPr lang="en-US" sz="1600" b="1" dirty="0">
                    <a:solidFill>
                      <a:srgbClr val="FFFC00"/>
                    </a:solidFill>
                    <a:effectLst/>
                    <a:latin typeface="Calibri" panose="020F0502020204030204" pitchFamily="34" charset="0"/>
                    <a:ea typeface="Calibri" panose="020F0502020204030204" pitchFamily="34" charset="0"/>
                  </a:rPr>
                  <a:t>TECHNOLOGY</a:t>
                </a:r>
                <a:endParaRPr lang="en-NG" sz="1100" dirty="0">
                  <a:solidFill>
                    <a:srgbClr val="FFFC00"/>
                  </a:solidFill>
                  <a:effectLst/>
                  <a:latin typeface="Calibri" panose="020F0502020204030204" pitchFamily="34" charset="0"/>
                  <a:ea typeface="Calibri" panose="020F0502020204030204" pitchFamily="34" charset="0"/>
                </a:endParaRPr>
              </a:p>
              <a:p>
                <a:pPr marL="228600" indent="-171450">
                  <a:lnSpc>
                    <a:spcPct val="70000"/>
                  </a:lnSpc>
                  <a:spcBef>
                    <a:spcPts val="415"/>
                  </a:spcBef>
                  <a:spcAft>
                    <a:spcPts val="2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Exponential growth in cell phone subscribers</a:t>
                </a:r>
                <a:endParaRPr lang="en-NG" sz="1100" dirty="0">
                  <a:effectLst/>
                  <a:latin typeface="Calibri" panose="020F0502020204030204" pitchFamily="34" charset="0"/>
                  <a:ea typeface="Calibri" panose="020F0502020204030204" pitchFamily="34" charset="0"/>
                </a:endParaRPr>
              </a:p>
              <a:p>
                <a:pPr marL="228600" indent="-171450">
                  <a:lnSpc>
                    <a:spcPct val="70000"/>
                  </a:lnSpc>
                  <a:spcBef>
                    <a:spcPts val="150"/>
                  </a:spcBef>
                  <a:spcAft>
                    <a:spcPts val="2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Proliferation of affordable broadband infrastructure (3G, 4G etc.) and internet service latency</a:t>
                </a:r>
                <a:endParaRPr lang="en-NG" sz="1100" dirty="0">
                  <a:effectLst/>
                  <a:latin typeface="Calibri" panose="020F0502020204030204" pitchFamily="34" charset="0"/>
                  <a:ea typeface="Calibri" panose="020F0502020204030204" pitchFamily="34" charset="0"/>
                </a:endParaRPr>
              </a:p>
              <a:p>
                <a:pPr marL="228600" indent="-171450">
                  <a:lnSpc>
                    <a:spcPct val="70000"/>
                  </a:lnSpc>
                  <a:spcBef>
                    <a:spcPts val="150"/>
                  </a:spcBef>
                  <a:spcAft>
                    <a:spcPts val="2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Energy challenges</a:t>
                </a:r>
                <a:endParaRPr lang="en-NG" sz="1100" dirty="0">
                  <a:effectLst/>
                  <a:latin typeface="Calibri" panose="020F0502020204030204" pitchFamily="34" charset="0"/>
                  <a:ea typeface="Calibri" panose="020F0502020204030204" pitchFamily="34" charset="0"/>
                </a:endParaRPr>
              </a:p>
              <a:p>
                <a:pPr marL="228600" indent="-171450">
                  <a:lnSpc>
                    <a:spcPct val="70000"/>
                  </a:lnSpc>
                  <a:spcBef>
                    <a:spcPts val="150"/>
                  </a:spcBef>
                  <a:spcAft>
                    <a:spcPts val="200"/>
                  </a:spcAft>
                  <a:buFont typeface="Arial" panose="020B0604020202020204" pitchFamily="34" charset="0"/>
                  <a:buChar char="•"/>
                </a:pPr>
                <a:r>
                  <a:rPr lang="en-US" sz="1000" dirty="0">
                    <a:solidFill>
                      <a:srgbClr val="FFFFFF"/>
                    </a:solidFill>
                    <a:effectLst/>
                    <a:latin typeface="Calibri" panose="020F0502020204030204" pitchFamily="34" charset="0"/>
                    <a:ea typeface="Calibri" panose="020F0502020204030204" pitchFamily="34" charset="0"/>
                  </a:rPr>
                  <a:t>Skewed access to technology (Rural-Urban, Income classes)</a:t>
                </a:r>
                <a:endParaRPr lang="en-NG" sz="1100" dirty="0">
                  <a:effectLst/>
                  <a:latin typeface="Calibri" panose="020F0502020204030204" pitchFamily="34" charset="0"/>
                  <a:ea typeface="Calibri" panose="020F0502020204030204" pitchFamily="34" charset="0"/>
                </a:endParaRPr>
              </a:p>
            </p:txBody>
          </p:sp>
        </p:grpSp>
      </p:grpSp>
      <p:sp>
        <p:nvSpPr>
          <p:cNvPr id="37" name="Rectangle 29">
            <a:extLst>
              <a:ext uri="{FF2B5EF4-FFF2-40B4-BE49-F238E27FC236}">
                <a16:creationId xmlns:a16="http://schemas.microsoft.com/office/drawing/2014/main" id="{EC9B69C2-4FC6-AF4B-82ED-81763A78A272}"/>
              </a:ext>
            </a:extLst>
          </p:cNvPr>
          <p:cNvSpPr>
            <a:spLocks noChangeArrowheads="1"/>
          </p:cNvSpPr>
          <p:nvPr/>
        </p:nvSpPr>
        <p:spPr bwMode="auto">
          <a:xfrm>
            <a:off x="2173336" y="611264"/>
            <a:ext cx="2034688" cy="292676"/>
          </a:xfrm>
          <a:prstGeom prst="rect">
            <a:avLst/>
          </a:prstGeom>
          <a:solidFill>
            <a:srgbClr val="FFC000"/>
          </a:solidFill>
          <a:ln>
            <a:noFill/>
          </a:ln>
        </p:spPr>
        <p:txBody>
          <a:bodyPr vert="horz" wrap="square" lIns="91425" tIns="45698" rIns="91425" bIns="45698"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NG" sz="14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SWOT Analysis</a:t>
            </a:r>
            <a:endParaRPr kumimoji="0" lang="en-US" altLang="en-NG" sz="1400" b="1" i="0" u="none" strike="noStrike" cap="none" normalizeH="0" baseline="0" dirty="0">
              <a:ln>
                <a:noFill/>
              </a:ln>
              <a:solidFill>
                <a:schemeClr val="tx1"/>
              </a:solidFill>
              <a:effectLst/>
              <a:latin typeface="Arial" panose="020B0604020202020204" pitchFamily="34" charset="0"/>
            </a:endParaRPr>
          </a:p>
        </p:txBody>
      </p:sp>
      <p:sp>
        <p:nvSpPr>
          <p:cNvPr id="38" name="Rectangle 29">
            <a:extLst>
              <a:ext uri="{FF2B5EF4-FFF2-40B4-BE49-F238E27FC236}">
                <a16:creationId xmlns:a16="http://schemas.microsoft.com/office/drawing/2014/main" id="{DED2CAB4-99AE-6F46-B3AE-36D56B7FCE1F}"/>
              </a:ext>
            </a:extLst>
          </p:cNvPr>
          <p:cNvSpPr>
            <a:spLocks noChangeArrowheads="1"/>
          </p:cNvSpPr>
          <p:nvPr/>
        </p:nvSpPr>
        <p:spPr bwMode="auto">
          <a:xfrm>
            <a:off x="7961703" y="633535"/>
            <a:ext cx="2034688" cy="292676"/>
          </a:xfrm>
          <a:prstGeom prst="rect">
            <a:avLst/>
          </a:prstGeom>
          <a:solidFill>
            <a:schemeClr val="accent2"/>
          </a:solidFill>
          <a:ln>
            <a:noFill/>
          </a:ln>
        </p:spPr>
        <p:txBody>
          <a:bodyPr vert="horz" wrap="square" lIns="91425" tIns="45698" rIns="91425" bIns="45698"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NG" sz="14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PEST Analysis</a:t>
            </a:r>
            <a:endParaRPr kumimoji="0" lang="en-US" altLang="en-NG" sz="1400" b="1" i="0" u="none" strike="noStrike" cap="none" normalizeH="0" baseline="0" dirty="0">
              <a:ln>
                <a:noFill/>
              </a:ln>
              <a:solidFill>
                <a:schemeClr val="tx1"/>
              </a:solidFill>
              <a:effectLst/>
              <a:latin typeface="Arial" panose="020B0604020202020204" pitchFamily="34" charset="0"/>
            </a:endParaRPr>
          </a:p>
        </p:txBody>
      </p:sp>
      <p:sp>
        <p:nvSpPr>
          <p:cNvPr id="39" name="Text Placeholder 4">
            <a:extLst>
              <a:ext uri="{FF2B5EF4-FFF2-40B4-BE49-F238E27FC236}">
                <a16:creationId xmlns:a16="http://schemas.microsoft.com/office/drawing/2014/main" id="{146F1949-FF81-8644-8EB4-E3835B17F054}"/>
              </a:ext>
            </a:extLst>
          </p:cNvPr>
          <p:cNvSpPr txBox="1">
            <a:spLocks/>
          </p:cNvSpPr>
          <p:nvPr/>
        </p:nvSpPr>
        <p:spPr>
          <a:xfrm>
            <a:off x="617379" y="6254029"/>
            <a:ext cx="10469562" cy="540000"/>
          </a:xfrm>
          <a:prstGeom prst="rect">
            <a:avLst/>
          </a:prstGeom>
          <a:solidFill>
            <a:schemeClr val="accent5">
              <a:lumMod val="40000"/>
              <a:lumOff val="60000"/>
            </a:schemeClr>
          </a:solidFill>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en-US" sz="2000" b="1" dirty="0">
                <a:latin typeface="Candara" panose="020E0502030303020204" pitchFamily="34" charset="0"/>
              </a:rPr>
              <a:t>Based on the environmental scan, SWOT and PEST analysis, the NGF is of the view that the six strategic objectives that were adopted in the last plan are still very relevant. They will be at the core of the 2021-2024 Strategic Plan period.</a:t>
            </a:r>
            <a:endParaRPr lang="en-NG" sz="2000" b="1" dirty="0">
              <a:latin typeface="Candara" panose="020E0502030303020204" pitchFamily="34" charset="0"/>
            </a:endParaRPr>
          </a:p>
        </p:txBody>
      </p:sp>
      <p:sp>
        <p:nvSpPr>
          <p:cNvPr id="42" name="Slide Number Placeholder 41">
            <a:extLst>
              <a:ext uri="{FF2B5EF4-FFF2-40B4-BE49-F238E27FC236}">
                <a16:creationId xmlns:a16="http://schemas.microsoft.com/office/drawing/2014/main" id="{C1C98077-1679-A54D-9EC2-A54C7C96CD56}"/>
              </a:ext>
            </a:extLst>
          </p:cNvPr>
          <p:cNvSpPr>
            <a:spLocks noGrp="1"/>
          </p:cNvSpPr>
          <p:nvPr>
            <p:ph type="sldNum" sz="quarter" idx="12"/>
          </p:nvPr>
        </p:nvSpPr>
        <p:spPr/>
        <p:txBody>
          <a:bodyPr/>
          <a:lstStyle/>
          <a:p>
            <a:fld id="{C45E7DC6-22B8-4546-AA39-2D8F431C163B}" type="slidenum">
              <a:rPr lang="en-IN" smtClean="0"/>
              <a:t>8</a:t>
            </a:fld>
            <a:endParaRPr lang="en-IN"/>
          </a:p>
        </p:txBody>
      </p:sp>
    </p:spTree>
    <p:extLst>
      <p:ext uri="{BB962C8B-B14F-4D97-AF65-F5344CB8AC3E}">
        <p14:creationId xmlns:p14="http://schemas.microsoft.com/office/powerpoint/2010/main" val="1511204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FE675EB-3334-4FE4-A351-82B7330D3B3B}"/>
              </a:ext>
            </a:extLst>
          </p:cNvPr>
          <p:cNvSpPr>
            <a:spLocks noGrp="1"/>
          </p:cNvSpPr>
          <p:nvPr>
            <p:ph type="body" idx="1"/>
          </p:nvPr>
        </p:nvSpPr>
        <p:spPr>
          <a:xfrm>
            <a:off x="0" y="1"/>
            <a:ext cx="10469562" cy="588169"/>
          </a:xfrm>
          <a:solidFill>
            <a:schemeClr val="accent5">
              <a:lumMod val="40000"/>
              <a:lumOff val="60000"/>
            </a:schemeClr>
          </a:solidFill>
        </p:spPr>
        <p:txBody>
          <a:bodyPr>
            <a:normAutofit/>
          </a:bodyPr>
          <a:lstStyle/>
          <a:p>
            <a:pPr algn="ctr"/>
            <a:r>
              <a:rPr lang="en-US" sz="3200" dirty="0">
                <a:latin typeface="Candara" panose="020E0502030303020204" pitchFamily="34" charset="0"/>
              </a:rPr>
              <a:t>Environmental Scan</a:t>
            </a:r>
            <a:endParaRPr lang="en-NG" sz="3200" dirty="0">
              <a:latin typeface="Candara" panose="020E0502030303020204" pitchFamily="34" charset="0"/>
            </a:endParaRPr>
          </a:p>
        </p:txBody>
      </p:sp>
      <p:sp>
        <p:nvSpPr>
          <p:cNvPr id="6" name="Content Placeholder 5">
            <a:extLst>
              <a:ext uri="{FF2B5EF4-FFF2-40B4-BE49-F238E27FC236}">
                <a16:creationId xmlns:a16="http://schemas.microsoft.com/office/drawing/2014/main" id="{FBEE4946-E7DB-4396-8822-5D1D88EF1667}"/>
              </a:ext>
            </a:extLst>
          </p:cNvPr>
          <p:cNvSpPr>
            <a:spLocks noGrp="1"/>
          </p:cNvSpPr>
          <p:nvPr>
            <p:ph sz="half" idx="2"/>
          </p:nvPr>
        </p:nvSpPr>
        <p:spPr>
          <a:xfrm>
            <a:off x="471487" y="596902"/>
            <a:ext cx="11468721" cy="5961061"/>
          </a:xfrm>
        </p:spPr>
        <p:txBody>
          <a:bodyPr>
            <a:normAutofit fontScale="47500" lnSpcReduction="20000"/>
          </a:bodyPr>
          <a:lstStyle/>
          <a:p>
            <a:pPr algn="just">
              <a:lnSpc>
                <a:spcPct val="120000"/>
              </a:lnSpc>
            </a:pPr>
            <a:endParaRPr lang="en-US" sz="4400" dirty="0">
              <a:effectLst/>
              <a:latin typeface="Candara" panose="020E0502030303020204" pitchFamily="34" charset="0"/>
              <a:ea typeface="Calibri" panose="020F0502020204030204" pitchFamily="34" charset="0"/>
            </a:endParaRPr>
          </a:p>
          <a:p>
            <a:pPr algn="just">
              <a:lnSpc>
                <a:spcPct val="120000"/>
              </a:lnSpc>
            </a:pPr>
            <a:r>
              <a:rPr lang="en-US" sz="4400" dirty="0">
                <a:effectLst/>
                <a:ea typeface="Calibri" panose="020F0502020204030204" pitchFamily="34" charset="0"/>
              </a:rPr>
              <a:t>Covid-19 </a:t>
            </a:r>
            <a:r>
              <a:rPr lang="en-US" sz="4400" dirty="0">
                <a:ea typeface="Calibri" panose="020F0502020204030204" pitchFamily="34" charset="0"/>
              </a:rPr>
              <a:t>P</a:t>
            </a:r>
            <a:r>
              <a:rPr lang="en-US" sz="4400" dirty="0">
                <a:effectLst/>
                <a:ea typeface="Calibri" panose="020F0502020204030204" pitchFamily="34" charset="0"/>
              </a:rPr>
              <a:t>andemic</a:t>
            </a:r>
            <a:r>
              <a:rPr lang="en-US" sz="4400" dirty="0">
                <a:ea typeface="Calibri" panose="020F0502020204030204" pitchFamily="34" charset="0"/>
              </a:rPr>
              <a:t> : Embracing the New Normal</a:t>
            </a:r>
            <a:endParaRPr lang="en-US" sz="4400" dirty="0">
              <a:effectLst/>
              <a:ea typeface="Calibri" panose="020F0502020204030204" pitchFamily="34" charset="0"/>
            </a:endParaRPr>
          </a:p>
          <a:p>
            <a:pPr algn="just">
              <a:lnSpc>
                <a:spcPct val="120000"/>
              </a:lnSpc>
            </a:pPr>
            <a:r>
              <a:rPr lang="en-US" sz="4400" dirty="0">
                <a:effectLst/>
                <a:ea typeface="Calibri" panose="020F0502020204030204" pitchFamily="34" charset="0"/>
              </a:rPr>
              <a:t>Volatile Global Oil Market</a:t>
            </a:r>
          </a:p>
          <a:p>
            <a:pPr algn="just">
              <a:lnSpc>
                <a:spcPct val="120000"/>
              </a:lnSpc>
            </a:pPr>
            <a:r>
              <a:rPr lang="en-US" sz="4400" dirty="0">
                <a:effectLst/>
                <a:ea typeface="Calibri" panose="020F0502020204030204" pitchFamily="34" charset="0"/>
              </a:rPr>
              <a:t>Rising Inflation </a:t>
            </a:r>
          </a:p>
          <a:p>
            <a:pPr algn="just">
              <a:lnSpc>
                <a:spcPct val="120000"/>
              </a:lnSpc>
            </a:pPr>
            <a:r>
              <a:rPr lang="en-US" sz="4400" dirty="0">
                <a:effectLst/>
                <a:ea typeface="Calibri" panose="020F0502020204030204" pitchFamily="34" charset="0"/>
              </a:rPr>
              <a:t>Dwindling Revenue</a:t>
            </a:r>
          </a:p>
          <a:p>
            <a:pPr algn="just">
              <a:lnSpc>
                <a:spcPct val="120000"/>
              </a:lnSpc>
            </a:pPr>
            <a:r>
              <a:rPr lang="en-US" sz="4400" dirty="0">
                <a:ea typeface="Calibri" panose="020F0502020204030204" pitchFamily="34" charset="0"/>
              </a:rPr>
              <a:t>I</a:t>
            </a:r>
            <a:r>
              <a:rPr lang="en-US" sz="4400" dirty="0">
                <a:effectLst/>
                <a:ea typeface="Calibri" panose="020F0502020204030204" pitchFamily="34" charset="0"/>
              </a:rPr>
              <a:t>nsecurity</a:t>
            </a:r>
          </a:p>
          <a:p>
            <a:pPr algn="just">
              <a:lnSpc>
                <a:spcPct val="120000"/>
              </a:lnSpc>
            </a:pPr>
            <a:r>
              <a:rPr lang="en-US" sz="4400" dirty="0">
                <a:ea typeface="Calibri" panose="020F0502020204030204" pitchFamily="34" charset="0"/>
              </a:rPr>
              <a:t>T</a:t>
            </a:r>
            <a:r>
              <a:rPr lang="en-US" sz="4400" dirty="0">
                <a:effectLst/>
                <a:ea typeface="Calibri" panose="020F0502020204030204" pitchFamily="34" charset="0"/>
              </a:rPr>
              <a:t>hreats to democratic values</a:t>
            </a:r>
          </a:p>
          <a:p>
            <a:pPr algn="just">
              <a:lnSpc>
                <a:spcPct val="120000"/>
              </a:lnSpc>
            </a:pPr>
            <a:r>
              <a:rPr lang="en-US" sz="4400" dirty="0">
                <a:effectLst/>
                <a:ea typeface="Calibri" panose="020F0502020204030204" pitchFamily="34" charset="0"/>
              </a:rPr>
              <a:t>Unemployment</a:t>
            </a:r>
          </a:p>
          <a:p>
            <a:pPr algn="just">
              <a:lnSpc>
                <a:spcPct val="120000"/>
              </a:lnSpc>
            </a:pPr>
            <a:r>
              <a:rPr lang="en-US" sz="4400" dirty="0">
                <a:effectLst/>
                <a:ea typeface="Calibri" panose="020F0502020204030204" pitchFamily="34" charset="0"/>
              </a:rPr>
              <a:t>Rising Debt profile</a:t>
            </a:r>
          </a:p>
          <a:p>
            <a:pPr algn="just">
              <a:lnSpc>
                <a:spcPct val="120000"/>
              </a:lnSpc>
            </a:pPr>
            <a:r>
              <a:rPr lang="en-US" sz="4400" dirty="0">
                <a:effectLst/>
                <a:ea typeface="Calibri" panose="020F0502020204030204" pitchFamily="34" charset="0"/>
              </a:rPr>
              <a:t>Technology</a:t>
            </a:r>
          </a:p>
          <a:p>
            <a:pPr marL="0" indent="0" algn="just">
              <a:buNone/>
            </a:pPr>
            <a:endParaRPr lang="en-US" sz="3900" dirty="0">
              <a:effectLst/>
              <a:latin typeface="Calibri" panose="020F0502020204030204" pitchFamily="34" charset="0"/>
              <a:ea typeface="Calibri" panose="020F0502020204030204" pitchFamily="34" charset="0"/>
            </a:endParaRPr>
          </a:p>
          <a:p>
            <a:pPr marL="0" indent="0" algn="just">
              <a:buNone/>
            </a:pPr>
            <a:endParaRPr lang="en-NG" sz="1600" dirty="0">
              <a:effectLst/>
              <a:latin typeface="Candara" panose="020E0502030303020204" pitchFamily="34" charset="0"/>
              <a:ea typeface="Calibri" panose="020F0502020204030204" pitchFamily="34" charset="0"/>
            </a:endParaRPr>
          </a:p>
          <a:p>
            <a:pPr marL="0" indent="0" algn="just">
              <a:buNone/>
            </a:pPr>
            <a:r>
              <a:rPr lang="en-US" sz="6400" dirty="0">
                <a:effectLst/>
                <a:latin typeface="Candara" panose="020E0502030303020204" pitchFamily="34" charset="0"/>
                <a:ea typeface="Calibri" panose="020F0502020204030204" pitchFamily="34" charset="0"/>
              </a:rPr>
              <a:t> </a:t>
            </a:r>
            <a:endParaRPr lang="en-NG" sz="6400" dirty="0">
              <a:effectLst/>
              <a:latin typeface="Candara" panose="020E0502030303020204" pitchFamily="34" charset="0"/>
              <a:ea typeface="Calibri" panose="020F0502020204030204" pitchFamily="34" charset="0"/>
            </a:endParaRPr>
          </a:p>
          <a:p>
            <a:endParaRPr lang="en-NG" dirty="0"/>
          </a:p>
        </p:txBody>
      </p:sp>
      <p:pic>
        <p:nvPicPr>
          <p:cNvPr id="29" name="Content Placeholder 4">
            <a:extLst>
              <a:ext uri="{FF2B5EF4-FFF2-40B4-BE49-F238E27FC236}">
                <a16:creationId xmlns:a16="http://schemas.microsoft.com/office/drawing/2014/main" id="{47B83D9B-EA1A-4421-A956-0C67302F4E9E}"/>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9563" y="-8730"/>
            <a:ext cx="16891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2EC90E5F-8931-E24F-8BFD-F03A93C2E79A}"/>
              </a:ext>
            </a:extLst>
          </p:cNvPr>
          <p:cNvSpPr>
            <a:spLocks noGrp="1"/>
          </p:cNvSpPr>
          <p:nvPr>
            <p:ph type="sldNum" sz="quarter" idx="12"/>
          </p:nvPr>
        </p:nvSpPr>
        <p:spPr/>
        <p:txBody>
          <a:bodyPr/>
          <a:lstStyle/>
          <a:p>
            <a:fld id="{C45E7DC6-22B8-4546-AA39-2D8F431C163B}" type="slidenum">
              <a:rPr lang="en-IN" smtClean="0"/>
              <a:t>9</a:t>
            </a:fld>
            <a:endParaRPr lang="en-IN"/>
          </a:p>
        </p:txBody>
      </p:sp>
    </p:spTree>
    <p:extLst>
      <p:ext uri="{BB962C8B-B14F-4D97-AF65-F5344CB8AC3E}">
        <p14:creationId xmlns:p14="http://schemas.microsoft.com/office/powerpoint/2010/main" val="4063472763"/>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1231</TotalTime>
  <Words>797</Words>
  <Application>Microsoft Office PowerPoint</Application>
  <PresentationFormat>Widescreen</PresentationFormat>
  <Paragraphs>194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Candara</vt:lpstr>
      <vt:lpstr>Wingdings</vt:lpstr>
      <vt:lpstr>Office Theme</vt:lpstr>
      <vt:lpstr>PowerPoint Presentation</vt:lpstr>
      <vt:lpstr>Introduction</vt:lpstr>
      <vt:lpstr>Previous Plans – Gains &amp; Key Lessons</vt:lpstr>
      <vt:lpstr>PowerPoint Presentation</vt:lpstr>
      <vt:lpstr>NGF 2021 – 2024:  Vision, Mission &amp; Core Values</vt:lpstr>
      <vt:lpstr>PowerPoint Presentation</vt:lpstr>
      <vt:lpstr>Strategic Assumptions </vt:lpstr>
      <vt:lpstr>PowerPoint Presentation</vt:lpstr>
      <vt:lpstr>PowerPoint Presentation</vt:lpstr>
      <vt:lpstr>Risk Factors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Naomi Tietie</dc:creator>
  <cp:lastModifiedBy>Naomi Tietie</cp:lastModifiedBy>
  <cp:revision>12</cp:revision>
  <cp:lastPrinted>2021-08-16T15:44:38Z</cp:lastPrinted>
  <dcterms:modified xsi:type="dcterms:W3CDTF">2021-08-26T13:00:58Z</dcterms:modified>
</cp:coreProperties>
</file>