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3"/>
  </p:notesMasterIdLst>
  <p:sldIdLst>
    <p:sldId id="256" r:id="rId5"/>
    <p:sldId id="275" r:id="rId6"/>
    <p:sldId id="267" r:id="rId7"/>
    <p:sldId id="276" r:id="rId8"/>
    <p:sldId id="277" r:id="rId9"/>
    <p:sldId id="273" r:id="rId10"/>
    <p:sldId id="27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3" clrIdx="0">
    <p:extLst>
      <p:ext uri="{19B8F6BF-5375-455C-9EA6-DF929625EA0E}">
        <p15:presenceInfo xmlns:p15="http://schemas.microsoft.com/office/powerpoint/2012/main" userId="S::oajogbasile@ngf.org.ng::23635f07-2378-489c-b5c7-c9d0e7c4dbbd" providerId="AD"/>
      </p:ext>
    </p:extLst>
  </p:cmAuthor>
  <p:cmAuthor id="2" name="Uzochukwu Amakom" initials="UA" lastIdx="1" clrIdx="1">
    <p:extLst>
      <p:ext uri="{19B8F6BF-5375-455C-9EA6-DF929625EA0E}">
        <p15:presenceInfo xmlns:p15="http://schemas.microsoft.com/office/powerpoint/2012/main" userId="3e0a9917f3ff2798" providerId="Windows Live"/>
      </p:ext>
    </p:extLst>
  </p:cmAuthor>
  <p:cmAuthor id="3" name="Solomon Affun" initials="SA" lastIdx="2" clrIdx="2">
    <p:extLst>
      <p:ext uri="{19B8F6BF-5375-455C-9EA6-DF929625EA0E}">
        <p15:presenceInfo xmlns:p15="http://schemas.microsoft.com/office/powerpoint/2012/main" userId="S::saffun@ngf.org.ng::a196e86d-4797-4e19-965a-8f8f7b45d77c" providerId="AD"/>
      </p:ext>
    </p:extLst>
  </p:cmAuthor>
  <p:cmAuthor id="4" name="Yue Man Lee" initials="YML" lastIdx="7" clrIdx="3">
    <p:extLst>
      <p:ext uri="{19B8F6BF-5375-455C-9EA6-DF929625EA0E}">
        <p15:presenceInfo xmlns:p15="http://schemas.microsoft.com/office/powerpoint/2012/main" userId="S::ylee8@worldbank.org::0d1b104e-3af3-489b-842b-e1d7dc2b4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0167" autoAdjust="0"/>
  </p:normalViewPr>
  <p:slideViewPr>
    <p:cSldViewPr snapToGrid="0">
      <p:cViewPr varScale="1">
        <p:scale>
          <a:sx n="65" d="100"/>
          <a:sy n="65" d="100"/>
        </p:scale>
        <p:origin x="1260" y="6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D3176-06DF-4DB5-8461-09031C39CE62}" type="datetimeFigureOut">
              <a:rPr lang="en-NG" smtClean="0"/>
              <a:t>15/07/2021</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D1711-B968-4411-B144-DDF060456B53}" type="slidenum">
              <a:rPr lang="en-NG" smtClean="0"/>
              <a:t>‹#›</a:t>
            </a:fld>
            <a:endParaRPr lang="en-NG"/>
          </a:p>
        </p:txBody>
      </p:sp>
    </p:spTree>
    <p:extLst>
      <p:ext uri="{BB962C8B-B14F-4D97-AF65-F5344CB8AC3E}">
        <p14:creationId xmlns:p14="http://schemas.microsoft.com/office/powerpoint/2010/main" val="89769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846D1711-B968-4411-B144-DDF060456B53}" type="slidenum">
              <a:rPr lang="en-NG" smtClean="0"/>
              <a:t>1</a:t>
            </a:fld>
            <a:endParaRPr lang="en-NG"/>
          </a:p>
        </p:txBody>
      </p:sp>
    </p:spTree>
    <p:extLst>
      <p:ext uri="{BB962C8B-B14F-4D97-AF65-F5344CB8AC3E}">
        <p14:creationId xmlns:p14="http://schemas.microsoft.com/office/powerpoint/2010/main" val="47989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6D1711-B968-4411-B144-DDF060456B53}" type="slidenum">
              <a:rPr lang="en-NG" smtClean="0"/>
              <a:t>6</a:t>
            </a:fld>
            <a:endParaRPr lang="en-NG"/>
          </a:p>
        </p:txBody>
      </p:sp>
    </p:spTree>
    <p:extLst>
      <p:ext uri="{BB962C8B-B14F-4D97-AF65-F5344CB8AC3E}">
        <p14:creationId xmlns:p14="http://schemas.microsoft.com/office/powerpoint/2010/main" val="165634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7/15/2021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033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023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7/15/2021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799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7/15/2021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673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7/15/2021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155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444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181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859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128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7/15/2021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0714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7/15/2021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428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7/15/2021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643137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oajogbasile@ngf.org.ng" TargetMode="Externa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hyperlink" Target="mailto:sftas@oaugf.ng" TargetMode="External"/><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hyperlink" Target="mailto:oadedokun@sftas.org.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Andrew.Onyeanakwe@ogpnigeria.gov.ng" TargetMode="External"/><Relationship Id="rId3" Type="http://schemas.openxmlformats.org/officeDocument/2006/relationships/hyperlink" Target="mailto:ali4m1968@gmail.com" TargetMode="External"/><Relationship Id="rId7" Type="http://schemas.openxmlformats.org/officeDocument/2006/relationships/hyperlink" Target="mailto:Akomolafe.tosin@yahoo.co.uk" TargetMode="External"/><Relationship Id="rId2" Type="http://schemas.openxmlformats.org/officeDocument/2006/relationships/hyperlink" Target="mailto:stephenokon117@yahoo.com" TargetMode="External"/><Relationship Id="rId1" Type="http://schemas.openxmlformats.org/officeDocument/2006/relationships/slideLayout" Target="../slideLayouts/slideLayout2.xml"/><Relationship Id="rId6" Type="http://schemas.openxmlformats.org/officeDocument/2006/relationships/hyperlink" Target="mailto:saffun@ngf.org.ng" TargetMode="External"/><Relationship Id="rId5" Type="http://schemas.openxmlformats.org/officeDocument/2006/relationships/hyperlink" Target="mailto:sftas@oaugf.ng" TargetMode="External"/><Relationship Id="rId4" Type="http://schemas.openxmlformats.org/officeDocument/2006/relationships/hyperlink" Target="mailto:oadedokun@sftas.org.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427EA3-1645-4B27-A5C2-55E8E24C6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85CDBF6-7B87-4A58-92CA-E887CA36A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6BFF2B2E-1CF1-403F-BB44-3F9C3E7F6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9D8B4D3C-0DE0-43B9-B032-32B536B96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8AE96DBC-75CC-4A2A-8B66-B8B595203AF7}"/>
              </a:ext>
            </a:extLst>
          </p:cNvPr>
          <p:cNvPicPr/>
          <p:nvPr/>
        </p:nvPicPr>
        <p:blipFill>
          <a:blip r:embed="rId3" cstate="print"/>
          <a:stretch>
            <a:fillRect/>
          </a:stretch>
        </p:blipFill>
        <p:spPr bwMode="auto">
          <a:xfrm>
            <a:off x="2015207" y="1633825"/>
            <a:ext cx="4815754" cy="2279989"/>
          </a:xfrm>
          <a:prstGeom prst="rect">
            <a:avLst/>
          </a:prstGeom>
          <a:noFill/>
        </p:spPr>
      </p:pic>
      <p:sp>
        <p:nvSpPr>
          <p:cNvPr id="20" name="Rectangle 19">
            <a:extLst>
              <a:ext uri="{FF2B5EF4-FFF2-40B4-BE49-F238E27FC236}">
                <a16:creationId xmlns:a16="http://schemas.microsoft.com/office/drawing/2014/main" id="{707788D3-E467-4E25-A5E9-FD41795BD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 name="Title 1">
            <a:extLst>
              <a:ext uri="{FF2B5EF4-FFF2-40B4-BE49-F238E27FC236}">
                <a16:creationId xmlns:a16="http://schemas.microsoft.com/office/drawing/2014/main" id="{37F85FE9-96E4-490E-983D-25D5ECE8D59A}"/>
              </a:ext>
            </a:extLst>
          </p:cNvPr>
          <p:cNvSpPr>
            <a:spLocks noGrp="1"/>
          </p:cNvSpPr>
          <p:nvPr>
            <p:ph type="ctrTitle"/>
          </p:nvPr>
        </p:nvSpPr>
        <p:spPr>
          <a:xfrm>
            <a:off x="8296275" y="1343131"/>
            <a:ext cx="3081576" cy="2085869"/>
          </a:xfrm>
        </p:spPr>
        <p:txBody>
          <a:bodyPr>
            <a:normAutofit/>
          </a:bodyPr>
          <a:lstStyle/>
          <a:p>
            <a:pPr>
              <a:lnSpc>
                <a:spcPct val="90000"/>
              </a:lnSpc>
            </a:pPr>
            <a:r>
              <a:rPr lang="en-US" b="1" dirty="0">
                <a:solidFill>
                  <a:srgbClr val="FFFFFF"/>
                </a:solidFill>
                <a:latin typeface="Candara" panose="020E0502030303020204" pitchFamily="34" charset="0"/>
              </a:rPr>
              <a:t>SFTAS PROGRAMME UPDATE</a:t>
            </a:r>
          </a:p>
        </p:txBody>
      </p:sp>
      <p:sp>
        <p:nvSpPr>
          <p:cNvPr id="7" name="Subtitle 7">
            <a:extLst>
              <a:ext uri="{FF2B5EF4-FFF2-40B4-BE49-F238E27FC236}">
                <a16:creationId xmlns:a16="http://schemas.microsoft.com/office/drawing/2014/main" id="{23FDF931-A765-459F-8561-440AEF3EBBC0}"/>
              </a:ext>
            </a:extLst>
          </p:cNvPr>
          <p:cNvSpPr>
            <a:spLocks noGrp="1"/>
          </p:cNvSpPr>
          <p:nvPr>
            <p:ph type="subTitle" idx="1"/>
          </p:nvPr>
        </p:nvSpPr>
        <p:spPr>
          <a:xfrm>
            <a:off x="8367563" y="3500278"/>
            <a:ext cx="2476028" cy="401605"/>
          </a:xfrm>
        </p:spPr>
        <p:txBody>
          <a:bodyPr>
            <a:normAutofit/>
          </a:bodyPr>
          <a:lstStyle/>
          <a:p>
            <a:r>
              <a:rPr lang="en-US" b="1" cap="none" dirty="0">
                <a:solidFill>
                  <a:srgbClr val="FFFFFF">
                    <a:alpha val="75000"/>
                  </a:srgbClr>
                </a:solidFill>
                <a:latin typeface="Candara" panose="020E0502030303020204" pitchFamily="34" charset="0"/>
              </a:rPr>
              <a:t>14</a:t>
            </a:r>
            <a:r>
              <a:rPr lang="en-US" b="1" cap="none" baseline="30000" dirty="0">
                <a:solidFill>
                  <a:srgbClr val="FFFFFF">
                    <a:alpha val="75000"/>
                  </a:srgbClr>
                </a:solidFill>
                <a:latin typeface="Candara" panose="020E0502030303020204" pitchFamily="34" charset="0"/>
              </a:rPr>
              <a:t>th</a:t>
            </a:r>
            <a:r>
              <a:rPr lang="en-US" b="1" cap="none" dirty="0">
                <a:solidFill>
                  <a:srgbClr val="FFFFFF">
                    <a:alpha val="75000"/>
                  </a:srgbClr>
                </a:solidFill>
                <a:latin typeface="Candara" panose="020E0502030303020204" pitchFamily="34" charset="0"/>
              </a:rPr>
              <a:t> July 2021</a:t>
            </a:r>
            <a:endParaRPr lang="en-US" b="1" dirty="0">
              <a:solidFill>
                <a:srgbClr val="FFFFFF">
                  <a:alpha val="75000"/>
                </a:srgbClr>
              </a:solidFill>
              <a:latin typeface="Candara" panose="020E0502030303020204" pitchFamily="34" charset="0"/>
            </a:endParaRPr>
          </a:p>
        </p:txBody>
      </p:sp>
      <p:sp>
        <p:nvSpPr>
          <p:cNvPr id="15" name="TextBox 14">
            <a:extLst>
              <a:ext uri="{FF2B5EF4-FFF2-40B4-BE49-F238E27FC236}">
                <a16:creationId xmlns:a16="http://schemas.microsoft.com/office/drawing/2014/main" id="{6EF9C3DF-3533-4AB8-BF9E-E39E58906FAE}"/>
              </a:ext>
            </a:extLst>
          </p:cNvPr>
          <p:cNvSpPr txBox="1"/>
          <p:nvPr/>
        </p:nvSpPr>
        <p:spPr>
          <a:xfrm>
            <a:off x="298042" y="3794848"/>
            <a:ext cx="7617041" cy="830997"/>
          </a:xfrm>
          <a:prstGeom prst="rect">
            <a:avLst/>
          </a:prstGeom>
          <a:noFill/>
        </p:spPr>
        <p:txBody>
          <a:bodyPr wrap="square">
            <a:spAutoFit/>
          </a:bodyPr>
          <a:lstStyle/>
          <a:p>
            <a:pPr algn="ctr"/>
            <a:r>
              <a:rPr lang="en-US" sz="1600" b="1" dirty="0">
                <a:solidFill>
                  <a:schemeClr val="accent3">
                    <a:lumMod val="50000"/>
                  </a:schemeClr>
                </a:solidFill>
                <a:latin typeface="Candara" panose="020E0502030303020204" pitchFamily="34" charset="0"/>
              </a:rPr>
              <a:t>NIGERIA GOVERNORS’ FORUM (NGF) </a:t>
            </a:r>
          </a:p>
          <a:p>
            <a:pPr algn="ctr"/>
            <a:r>
              <a:rPr lang="en-US" sz="1600" b="1" dirty="0">
                <a:solidFill>
                  <a:schemeClr val="accent3">
                    <a:lumMod val="50000"/>
                  </a:schemeClr>
                </a:solidFill>
                <a:latin typeface="Candara" panose="020E0502030303020204" pitchFamily="34" charset="0"/>
              </a:rPr>
              <a:t>STATES FISCAL TRANSPARENCY, ACCOUNTABILITY AND SUSTAINABILITY(SFTAS) TECHNICAL ASSISTANCE PROJECT</a:t>
            </a:r>
          </a:p>
        </p:txBody>
      </p:sp>
      <p:pic>
        <p:nvPicPr>
          <p:cNvPr id="3" name="Graphic 2" descr="Receiver">
            <a:extLst>
              <a:ext uri="{FF2B5EF4-FFF2-40B4-BE49-F238E27FC236}">
                <a16:creationId xmlns:a16="http://schemas.microsoft.com/office/drawing/2014/main" id="{A1C2F76C-3A9E-45B9-8B95-546AE186D4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9484" y="4888064"/>
            <a:ext cx="476158" cy="476158"/>
          </a:xfrm>
          <a:prstGeom prst="rect">
            <a:avLst/>
          </a:prstGeom>
        </p:spPr>
      </p:pic>
      <p:sp>
        <p:nvSpPr>
          <p:cNvPr id="17" name="TextBox 16">
            <a:extLst>
              <a:ext uri="{FF2B5EF4-FFF2-40B4-BE49-F238E27FC236}">
                <a16:creationId xmlns:a16="http://schemas.microsoft.com/office/drawing/2014/main" id="{B3F3CEDA-08CA-48BF-86A4-CE68F17D61E4}"/>
              </a:ext>
            </a:extLst>
          </p:cNvPr>
          <p:cNvSpPr txBox="1"/>
          <p:nvPr/>
        </p:nvSpPr>
        <p:spPr>
          <a:xfrm>
            <a:off x="8576017" y="4146862"/>
            <a:ext cx="2574858" cy="1384995"/>
          </a:xfrm>
          <a:prstGeom prst="rect">
            <a:avLst/>
          </a:prstGeom>
          <a:noFill/>
        </p:spPr>
        <p:txBody>
          <a:bodyPr wrap="square">
            <a:spAutoFit/>
          </a:bodyPr>
          <a:lstStyle/>
          <a:p>
            <a:r>
              <a:rPr lang="en-US" sz="1200" b="1" dirty="0">
                <a:solidFill>
                  <a:srgbClr val="FFFFFF">
                    <a:alpha val="75000"/>
                  </a:srgbClr>
                </a:solidFill>
                <a:latin typeface="Candara" panose="020E0502030303020204" pitchFamily="34" charset="0"/>
              </a:rPr>
              <a:t>Presented by:</a:t>
            </a:r>
          </a:p>
          <a:p>
            <a:r>
              <a:rPr lang="en-US" sz="1200" dirty="0">
                <a:solidFill>
                  <a:srgbClr val="FFFFFF">
                    <a:alpha val="75000"/>
                  </a:srgbClr>
                </a:solidFill>
                <a:latin typeface="Candara" panose="020E0502030303020204" pitchFamily="34" charset="0"/>
              </a:rPr>
              <a:t>Olanrewaju Ajogbasile</a:t>
            </a:r>
          </a:p>
          <a:p>
            <a:r>
              <a:rPr lang="en-US" sz="1200" dirty="0">
                <a:solidFill>
                  <a:srgbClr val="FFFFFF">
                    <a:alpha val="75000"/>
                  </a:srgbClr>
                </a:solidFill>
                <a:latin typeface="Candara" panose="020E0502030303020204" pitchFamily="34" charset="0"/>
              </a:rPr>
              <a:t>Senior Programme Manager, </a:t>
            </a:r>
          </a:p>
          <a:p>
            <a:r>
              <a:rPr lang="en-US" sz="1200" dirty="0">
                <a:solidFill>
                  <a:srgbClr val="FFFFFF">
                    <a:alpha val="75000"/>
                  </a:srgbClr>
                </a:solidFill>
                <a:latin typeface="Candara" panose="020E0502030303020204" pitchFamily="34" charset="0"/>
              </a:rPr>
              <a:t>NGF HelpDesk &amp; SFTAS TA</a:t>
            </a:r>
          </a:p>
          <a:p>
            <a:endParaRPr lang="en-US" sz="1200" dirty="0">
              <a:solidFill>
                <a:srgbClr val="FFFFFF">
                  <a:alpha val="75000"/>
                </a:srgbClr>
              </a:solidFill>
              <a:latin typeface="Candara" panose="020E0502030303020204" pitchFamily="34" charset="0"/>
            </a:endParaRPr>
          </a:p>
          <a:p>
            <a:r>
              <a:rPr lang="en-US" sz="1200" b="1" dirty="0">
                <a:solidFill>
                  <a:srgbClr val="FFFFFF">
                    <a:alpha val="75000"/>
                  </a:srgbClr>
                </a:solidFill>
                <a:latin typeface="Candara" panose="020E0502030303020204" pitchFamily="34" charset="0"/>
                <a:hlinkClick r:id="rId6"/>
              </a:rPr>
              <a:t>o</a:t>
            </a:r>
            <a:r>
              <a:rPr lang="en-US" sz="1200" b="1" cap="none" dirty="0">
                <a:solidFill>
                  <a:srgbClr val="FFFFFF">
                    <a:alpha val="75000"/>
                  </a:srgbClr>
                </a:solidFill>
                <a:latin typeface="Candara" panose="020E0502030303020204" pitchFamily="34" charset="0"/>
                <a:hlinkClick r:id="rId6"/>
              </a:rPr>
              <a:t>ajogbasile@ngf.org.ng</a:t>
            </a:r>
            <a:endParaRPr lang="en-US" sz="1200" b="1" cap="none" dirty="0">
              <a:solidFill>
                <a:srgbClr val="FFFFFF">
                  <a:alpha val="75000"/>
                </a:srgbClr>
              </a:solidFill>
              <a:latin typeface="Candara" panose="020E0502030303020204" pitchFamily="34" charset="0"/>
            </a:endParaRPr>
          </a:p>
          <a:p>
            <a:r>
              <a:rPr lang="en-US" sz="1200" b="1" cap="none" dirty="0">
                <a:solidFill>
                  <a:srgbClr val="FFFFFF">
                    <a:alpha val="75000"/>
                  </a:srgbClr>
                </a:solidFill>
                <a:latin typeface="Candara" panose="020E0502030303020204" pitchFamily="34" charset="0"/>
              </a:rPr>
              <a:t>+2349083411461</a:t>
            </a:r>
          </a:p>
        </p:txBody>
      </p:sp>
    </p:spTree>
    <p:extLst>
      <p:ext uri="{BB962C8B-B14F-4D97-AF65-F5344CB8AC3E}">
        <p14:creationId xmlns:p14="http://schemas.microsoft.com/office/powerpoint/2010/main" val="9560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1014210" y="129254"/>
            <a:ext cx="10539170" cy="968710"/>
          </a:xfrm>
        </p:spPr>
        <p:txBody>
          <a:bodyPr vert="horz" lIns="91440" tIns="45720" rIns="91440" bIns="45720" rtlCol="0" anchor="b">
            <a:normAutofit/>
          </a:bodyPr>
          <a:lstStyle/>
          <a:p>
            <a:pPr algn="ctr"/>
            <a:r>
              <a:rPr lang="en-US" sz="2000" b="1" dirty="0">
                <a:solidFill>
                  <a:schemeClr val="accent6">
                    <a:lumMod val="50000"/>
                  </a:schemeClr>
                </a:solidFill>
              </a:rPr>
              <a:t>SFTAS PROGRAMME UPDATE</a:t>
            </a:r>
            <a:br>
              <a:rPr lang="en-US" sz="2000" dirty="0">
                <a:solidFill>
                  <a:schemeClr val="tx1">
                    <a:lumMod val="75000"/>
                    <a:lumOff val="25000"/>
                  </a:schemeClr>
                </a:solidFill>
              </a:rPr>
            </a:br>
            <a:r>
              <a:rPr lang="en-US" sz="2000" b="1" dirty="0"/>
              <a:t>Upcoming Eligibility Criteria  and Disbursement Linked indicators’ deadlines</a:t>
            </a:r>
          </a:p>
        </p:txBody>
      </p:sp>
      <p:sp>
        <p:nvSpPr>
          <p:cNvPr id="61" name="Rectangle 6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4" name="TextBox 53">
            <a:extLst>
              <a:ext uri="{FF2B5EF4-FFF2-40B4-BE49-F238E27FC236}">
                <a16:creationId xmlns:a16="http://schemas.microsoft.com/office/drawing/2014/main" id="{CF8D3471-AA7E-4597-94CD-8962D6957BD9}"/>
              </a:ext>
            </a:extLst>
          </p:cNvPr>
          <p:cNvSpPr txBox="1"/>
          <p:nvPr/>
        </p:nvSpPr>
        <p:spPr>
          <a:xfrm>
            <a:off x="521171" y="1611757"/>
            <a:ext cx="3568661" cy="3634486"/>
          </a:xfrm>
          <a:prstGeom prst="rect">
            <a:avLst/>
          </a:prstGeom>
        </p:spPr>
        <p:txBody>
          <a:bodyPr vert="horz" lIns="91440" tIns="45720" rIns="91440" bIns="45720" rtlCol="0" anchor="ctr">
            <a:normAutofit/>
          </a:bodyPr>
          <a:lstStyle/>
          <a:p>
            <a:pPr defTabSz="457200">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p:txBody>
      </p:sp>
      <p:graphicFrame>
        <p:nvGraphicFramePr>
          <p:cNvPr id="15" name="Content Placeholder 3">
            <a:extLst>
              <a:ext uri="{FF2B5EF4-FFF2-40B4-BE49-F238E27FC236}">
                <a16:creationId xmlns:a16="http://schemas.microsoft.com/office/drawing/2014/main" id="{6BB491C3-EDFD-4A19-BC4F-6B254359656E}"/>
              </a:ext>
            </a:extLst>
          </p:cNvPr>
          <p:cNvGraphicFramePr>
            <a:graphicFrameLocks/>
          </p:cNvGraphicFramePr>
          <p:nvPr>
            <p:extLst>
              <p:ext uri="{D42A27DB-BD31-4B8C-83A1-F6EECF244321}">
                <p14:modId xmlns:p14="http://schemas.microsoft.com/office/powerpoint/2010/main" val="3682693698"/>
              </p:ext>
            </p:extLst>
          </p:nvPr>
        </p:nvGraphicFramePr>
        <p:xfrm>
          <a:off x="358848" y="1181362"/>
          <a:ext cx="11474303" cy="5547384"/>
        </p:xfrm>
        <a:graphic>
          <a:graphicData uri="http://schemas.openxmlformats.org/drawingml/2006/table">
            <a:tbl>
              <a:tblPr firstRow="1" firstCol="1" bandRow="1"/>
              <a:tblGrid>
                <a:gridCol w="1190261">
                  <a:extLst>
                    <a:ext uri="{9D8B030D-6E8A-4147-A177-3AD203B41FA5}">
                      <a16:colId xmlns:a16="http://schemas.microsoft.com/office/drawing/2014/main" val="146392436"/>
                    </a:ext>
                  </a:extLst>
                </a:gridCol>
                <a:gridCol w="6892256">
                  <a:extLst>
                    <a:ext uri="{9D8B030D-6E8A-4147-A177-3AD203B41FA5}">
                      <a16:colId xmlns:a16="http://schemas.microsoft.com/office/drawing/2014/main" val="2989267570"/>
                    </a:ext>
                  </a:extLst>
                </a:gridCol>
                <a:gridCol w="1047575">
                  <a:extLst>
                    <a:ext uri="{9D8B030D-6E8A-4147-A177-3AD203B41FA5}">
                      <a16:colId xmlns:a16="http://schemas.microsoft.com/office/drawing/2014/main" val="659297331"/>
                    </a:ext>
                  </a:extLst>
                </a:gridCol>
                <a:gridCol w="863657">
                  <a:extLst>
                    <a:ext uri="{9D8B030D-6E8A-4147-A177-3AD203B41FA5}">
                      <a16:colId xmlns:a16="http://schemas.microsoft.com/office/drawing/2014/main" val="2012057901"/>
                    </a:ext>
                  </a:extLst>
                </a:gridCol>
                <a:gridCol w="729062">
                  <a:extLst>
                    <a:ext uri="{9D8B030D-6E8A-4147-A177-3AD203B41FA5}">
                      <a16:colId xmlns:a16="http://schemas.microsoft.com/office/drawing/2014/main" val="1800286390"/>
                    </a:ext>
                  </a:extLst>
                </a:gridCol>
                <a:gridCol w="751492">
                  <a:extLst>
                    <a:ext uri="{9D8B030D-6E8A-4147-A177-3AD203B41FA5}">
                      <a16:colId xmlns:a16="http://schemas.microsoft.com/office/drawing/2014/main" val="1807205870"/>
                    </a:ext>
                  </a:extLst>
                </a:gridCol>
              </a:tblGrid>
              <a:tr h="191332">
                <a:tc>
                  <a:txBody>
                    <a:bodyPr/>
                    <a:lstStyle/>
                    <a:p>
                      <a:pPr>
                        <a:lnSpc>
                          <a:spcPct val="106000"/>
                        </a:lnSpc>
                        <a:spcAft>
                          <a:spcPts val="800"/>
                        </a:spcAft>
                      </a:pPr>
                      <a:r>
                        <a:rPr lang="en-US" sz="14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EC/DLI</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06000"/>
                        </a:lnSpc>
                        <a:spcAft>
                          <a:spcPts val="800"/>
                        </a:spcAft>
                      </a:pPr>
                      <a:r>
                        <a:rPr lang="en-US" sz="14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Eligibility Criteria/ Disbursement-linked results (DLRs)</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4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DEADLINES</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4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JUL</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4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AUG</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400" b="1" dirty="0">
                          <a:solidFill>
                            <a:schemeClr val="bg1"/>
                          </a:solidFill>
                          <a:effectLst/>
                          <a:latin typeface="Candara" panose="020E0502030303020204" pitchFamily="34" charset="0"/>
                          <a:ea typeface="Calibri" panose="020F0502020204030204" pitchFamily="34" charset="0"/>
                          <a:cs typeface="Arial" panose="020B0604020202020204" pitchFamily="34" charset="0"/>
                        </a:rPr>
                        <a:t>SEPT</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74328725"/>
                  </a:ext>
                </a:extLst>
              </a:tr>
              <a:tr h="278261">
                <a:tc>
                  <a:txBody>
                    <a:bodyPr/>
                    <a:lstStyle/>
                    <a:p>
                      <a:pPr>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DLI 1.1</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FY21 quarterly budget implementation reports published on average within 4 weeks of quarter end to enable timely budget management</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28-Jul-21</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lang="en-US" sz="12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Part DLI</a:t>
                      </a:r>
                      <a:endParaRPr lang="en-US" sz="1200" b="1" dirty="0">
                        <a:solidFill>
                          <a:schemeClr val="bg1"/>
                        </a:solidFill>
                        <a:effectLst/>
                        <a:latin typeface="Candara" panose="020E0502030303020204" pitchFamily="34" charset="0"/>
                        <a:cs typeface="Arial" panose="020B0604020202020204" pitchFamily="34" charset="0"/>
                      </a:endParaRPr>
                    </a:p>
                    <a:p>
                      <a:pPr algn="ctr">
                        <a:lnSpc>
                          <a:spcPct val="106000"/>
                        </a:lnSpc>
                        <a:spcAft>
                          <a:spcPts val="800"/>
                        </a:spcAft>
                      </a:pPr>
                      <a:endParaRPr lang="en-US" sz="1200" b="1"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pPr>
                      <a:endParaRPr lang="en-US" sz="1200" b="1">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027712"/>
                  </a:ext>
                </a:extLst>
              </a:tr>
              <a:tr h="889501">
                <a:tc>
                  <a:txBody>
                    <a:bodyPr/>
                    <a:lstStyle/>
                    <a:p>
                      <a:pPr>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DLI 10.3</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Implementation of operational and financial autonomy for the Offices of State and Local Governments Auditors-General</a:t>
                      </a:r>
                      <a:r>
                        <a:rPr lang="en-US" sz="120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 through (</a:t>
                      </a:r>
                      <a:r>
                        <a:rPr lang="en-US" sz="1200" kern="1200" dirty="0" err="1">
                          <a:solidFill>
                            <a:srgbClr val="000000"/>
                          </a:solidFill>
                          <a:effectLst/>
                          <a:latin typeface="Candara" panose="020E0502030303020204" pitchFamily="34" charset="0"/>
                          <a:ea typeface="Calibri" panose="020F0502020204030204" pitchFamily="34" charset="0"/>
                          <a:cs typeface="Arial" panose="020B0604020202020204" pitchFamily="34" charset="0"/>
                        </a:rPr>
                        <a:t>i</a:t>
                      </a:r>
                      <a:r>
                        <a:rPr lang="en-US" sz="120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 A strengthened State Audit Law; (ii) Provision of resources for implementation of financial autonomy by in the FY2021 budget for funding of the Offices of State and Local Governments Auditors-General; (iii) Instructions issued for implementing the operational autonomy provisions of the new or existing State Audit Law </a:t>
                      </a:r>
                      <a:endParaRPr lang="en-US" sz="12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u="sng"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Extended</a:t>
                      </a: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 to 30-Jul-21</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Full DLI</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084241"/>
                  </a:ext>
                </a:extLst>
              </a:tr>
              <a:tr h="398554">
                <a:tc>
                  <a:txBody>
                    <a:bodyPr/>
                    <a:lstStyle/>
                    <a:p>
                      <a:pPr>
                        <a:lnSpc>
                          <a:spcPct val="106000"/>
                        </a:lnSpc>
                        <a:spcAft>
                          <a:spcPts val="800"/>
                        </a:spcAft>
                      </a:pPr>
                      <a:r>
                        <a:rPr lang="en-US" sz="1400" b="1" dirty="0">
                          <a:effectLst/>
                          <a:latin typeface="Candara" panose="020E0502030303020204" pitchFamily="34" charset="0"/>
                          <a:ea typeface="Calibri" panose="020F0502020204030204" pitchFamily="34" charset="0"/>
                          <a:cs typeface="Arial" panose="020B0604020202020204" pitchFamily="34" charset="0"/>
                        </a:rPr>
                        <a:t>DLI 7.2 </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GB" sz="1200" b="1" dirty="0">
                          <a:effectLst/>
                          <a:latin typeface="Candara" panose="020E0502030303020204" pitchFamily="34" charset="0"/>
                          <a:ea typeface="Calibri" panose="020F0502020204030204" pitchFamily="34" charset="0"/>
                          <a:cs typeface="Arial" panose="020B0604020202020204" pitchFamily="34" charset="0"/>
                        </a:rPr>
                        <a:t>Quarterly State debt reports accepted by the DMO on average two months or less after the end of the quarter in 2021 </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dirty="0">
                          <a:effectLst/>
                          <a:latin typeface="Candara" panose="020E0502030303020204" pitchFamily="34" charset="0"/>
                          <a:ea typeface="Calibri" panose="020F0502020204030204" pitchFamily="34" charset="0"/>
                          <a:cs typeface="Arial" panose="020B0604020202020204" pitchFamily="34" charset="0"/>
                        </a:rPr>
                        <a:t>31-Aug-21</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2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320956"/>
                  </a:ext>
                </a:extLst>
              </a:tr>
              <a:tr h="272963">
                <a:tc>
                  <a:txBody>
                    <a:bodyPr/>
                    <a:lstStyle/>
                    <a:p>
                      <a:pPr>
                        <a:lnSpc>
                          <a:spcPct val="106000"/>
                        </a:lnSpc>
                        <a:spcAft>
                          <a:spcPts val="800"/>
                        </a:spcAft>
                      </a:pPr>
                      <a:r>
                        <a:rPr lang="en-US" sz="1400" b="1" kern="1200" dirty="0">
                          <a:solidFill>
                            <a:srgbClr val="C00000"/>
                          </a:solidFill>
                          <a:effectLst/>
                          <a:latin typeface="Candara" panose="020E0502030303020204" pitchFamily="34" charset="0"/>
                          <a:ea typeface="Calibri" panose="020F0502020204030204" pitchFamily="34" charset="0"/>
                          <a:cs typeface="Arial" panose="020B0604020202020204" pitchFamily="34" charset="0"/>
                        </a:rPr>
                        <a:t>2021 EC </a:t>
                      </a:r>
                      <a:endParaRPr lang="en-US" sz="1400" dirty="0">
                        <a:effectLst/>
                        <a:latin typeface="Candara" panose="020E0502030303020204" pitchFamily="34" charset="0"/>
                        <a:ea typeface="Calibri" panose="020F0502020204030204" pitchFamily="34" charset="0"/>
                        <a:cs typeface="Arial" panose="020B0604020202020204" pitchFamily="34" charset="0"/>
                      </a:endParaRPr>
                    </a:p>
                    <a:p>
                      <a:pPr>
                        <a:lnSpc>
                          <a:spcPct val="106000"/>
                        </a:lnSpc>
                        <a:spcAft>
                          <a:spcPts val="800"/>
                        </a:spcAft>
                      </a:pPr>
                      <a:r>
                        <a:rPr lang="en-US" sz="1400" b="1" kern="1200" dirty="0">
                          <a:solidFill>
                            <a:srgbClr val="C00000"/>
                          </a:solidFill>
                          <a:effectLst/>
                          <a:latin typeface="Candara" panose="020E0502030303020204" pitchFamily="34" charset="0"/>
                          <a:ea typeface="Calibri" panose="020F0502020204030204" pitchFamily="34" charset="0"/>
                          <a:cs typeface="Arial" panose="020B0604020202020204" pitchFamily="34" charset="0"/>
                        </a:rPr>
                        <a:t>(PART 1)</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just">
                        <a:lnSpc>
                          <a:spcPct val="106000"/>
                        </a:lnSpc>
                        <a:spcAft>
                          <a:spcPts val="800"/>
                        </a:spcAft>
                      </a:pPr>
                      <a:r>
                        <a:rPr lang="en-US" sz="1200" b="1" kern="1200" dirty="0">
                          <a:solidFill>
                            <a:srgbClr val="C00000"/>
                          </a:solidFill>
                          <a:effectLst/>
                          <a:latin typeface="Candara" panose="020E0502030303020204" pitchFamily="34" charset="0"/>
                          <a:ea typeface="Calibri" panose="020F0502020204030204" pitchFamily="34" charset="0"/>
                          <a:cs typeface="Arial" panose="020B0604020202020204" pitchFamily="34" charset="0"/>
                        </a:rPr>
                        <a:t>FY20 audited financial statement, prepared in accordance with IPSAS, submitted to the State Assembly and published online by Jul 2021</a:t>
                      </a:r>
                      <a:endParaRPr lang="en-US" sz="12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ct val="106000"/>
                        </a:lnSpc>
                        <a:spcAft>
                          <a:spcPts val="800"/>
                        </a:spcAft>
                      </a:pPr>
                      <a:r>
                        <a:rPr lang="en-US" sz="1200" b="1" kern="1200" dirty="0">
                          <a:solidFill>
                            <a:srgbClr val="C00000"/>
                          </a:solidFill>
                          <a:effectLst/>
                          <a:latin typeface="Candara" panose="020E0502030303020204" pitchFamily="34" charset="0"/>
                          <a:ea typeface="Calibri" panose="020F0502020204030204" pitchFamily="34" charset="0"/>
                          <a:cs typeface="Arial" panose="020B0604020202020204" pitchFamily="34" charset="0"/>
                        </a:rPr>
                        <a:t>31-Jul-21</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2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Part EC</a:t>
                      </a:r>
                      <a:endParaRPr lang="en-US" sz="1200" b="1"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794111"/>
                  </a:ext>
                </a:extLst>
              </a:tr>
              <a:tr h="272963">
                <a:tc>
                  <a:txBody>
                    <a:bodyPr/>
                    <a:lstStyle/>
                    <a:p>
                      <a:pPr>
                        <a:lnSpc>
                          <a:spcPct val="106000"/>
                        </a:lnSpc>
                        <a:spcAft>
                          <a:spcPts val="800"/>
                        </a:spcAft>
                      </a:pPr>
                      <a:r>
                        <a:rPr lang="en-US" sz="1400" b="1" dirty="0">
                          <a:effectLst/>
                          <a:latin typeface="Candara" panose="020E0502030303020204" pitchFamily="34" charset="0"/>
                          <a:ea typeface="Calibri" panose="020F0502020204030204" pitchFamily="34" charset="0"/>
                          <a:cs typeface="Arial" panose="020B0604020202020204" pitchFamily="34" charset="0"/>
                        </a:rPr>
                        <a:t>DLI 10.1 (2021)</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GB" sz="1200" b="1" dirty="0">
                          <a:effectLst/>
                          <a:latin typeface="Candara" panose="020E0502030303020204" pitchFamily="34" charset="0"/>
                          <a:ea typeface="Calibri" panose="020F0502020204030204" pitchFamily="34" charset="0"/>
                          <a:cs typeface="Arial" panose="020B0604020202020204" pitchFamily="34" charset="0"/>
                        </a:rPr>
                        <a:t>Published online on an official State website by September 30, 2021, the Audited Financial Statements* of all local government authorities** within the State for fiscal year 2020***, </a:t>
                      </a:r>
                      <a:r>
                        <a:rPr lang="en-GB" sz="1200" b="0" dirty="0">
                          <a:effectLst/>
                          <a:latin typeface="Candara" panose="020E0502030303020204" pitchFamily="34" charset="0"/>
                          <a:ea typeface="Calibri" panose="020F0502020204030204" pitchFamily="34" charset="0"/>
                          <a:cs typeface="Arial" panose="020B0604020202020204" pitchFamily="34" charset="0"/>
                        </a:rPr>
                        <a:t>which includes showing all allocations and actual receipts of state-local government joint account allocation committee (SLJAAC) transfers for each local government authority in the State</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2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200" b="1" dirty="0">
                        <a:effectLst/>
                        <a:latin typeface="Candara" panose="020E0502030303020204" pitchFamily="34" charset="0"/>
                        <a:cs typeface="Arial" panose="020B0604020202020204" pitchFamily="34" charset="0"/>
                      </a:endParaRPr>
                    </a:p>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88374651"/>
                  </a:ext>
                </a:extLst>
              </a:tr>
              <a:tr h="844156">
                <a:tc>
                  <a:txBody>
                    <a:bodyPr/>
                    <a:lstStyle/>
                    <a:p>
                      <a:pPr>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DLI 12.2 </a:t>
                      </a:r>
                      <a:endParaRPr lang="en-US" sz="14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INTERIM MILESTONE: </a:t>
                      </a:r>
                      <a:r>
                        <a:rPr lang="en-GB"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No later than September 30, 2021, the Participating State must have awarded at least 20 more contracts to SMEs in the period after September 30, 2020, as compared to the period January 1, 2020 to September 30, 2020. </a:t>
                      </a:r>
                      <a:r>
                        <a:rPr lang="en-GB" sz="1200" b="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Information on the contract award is to be published on the PPA or state official website or the eProcurement system of the state (if it exists). For each contract award publication, the minimum information on the contractor/supplier/service provider include the full name, the number of employees and the total assets in Naira</a:t>
                      </a:r>
                      <a:endParaRPr lang="en-US" sz="1200" b="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 </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pP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12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2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779074698"/>
                  </a:ext>
                </a:extLst>
              </a:tr>
              <a:tr h="517744">
                <a:tc>
                  <a:txBody>
                    <a:bodyPr/>
                    <a:lstStyle/>
                    <a:p>
                      <a:pPr>
                        <a:lnSpc>
                          <a:spcPct val="106000"/>
                        </a:lnSpc>
                        <a:spcAft>
                          <a:spcPts val="800"/>
                        </a:spcAft>
                      </a:pPr>
                      <a:r>
                        <a:rPr lang="en-US" sz="1400" b="1" dirty="0">
                          <a:effectLst/>
                          <a:latin typeface="Candara" panose="020E0502030303020204" pitchFamily="34" charset="0"/>
                          <a:ea typeface="Calibri" panose="020F0502020204030204" pitchFamily="34" charset="0"/>
                          <a:cs typeface="Arial" panose="020B0604020202020204" pitchFamily="34" charset="0"/>
                        </a:rPr>
                        <a:t>DLI 2.2</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06000"/>
                        </a:lnSpc>
                        <a:spcBef>
                          <a:spcPts val="0"/>
                        </a:spcBef>
                        <a:spcAft>
                          <a:spcPts val="800"/>
                        </a:spcAft>
                        <a:buClrTx/>
                        <a:buSzTx/>
                        <a:buFontTx/>
                        <a:buNone/>
                        <a:tabLst/>
                        <a:defRPr/>
                      </a:pPr>
                      <a:r>
                        <a:rPr lang="en-GB" sz="1200" b="1" kern="1200" dirty="0">
                          <a:solidFill>
                            <a:srgbClr val="000000"/>
                          </a:solidFill>
                          <a:effectLst/>
                          <a:latin typeface="Candara" panose="020E0502030303020204" pitchFamily="34" charset="0"/>
                          <a:ea typeface="+mn-ea"/>
                          <a:cs typeface="Arial" panose="020B0604020202020204" pitchFamily="34" charset="0"/>
                        </a:rPr>
                        <a:t>Publish online Citizens’ accountability report based on audited financial statements/reports for FY2020, no later than September 2021</a:t>
                      </a:r>
                      <a:r>
                        <a:rPr lang="en-GB" sz="1200" b="0" kern="1200" dirty="0">
                          <a:solidFill>
                            <a:srgbClr val="000000"/>
                          </a:solidFill>
                          <a:effectLst/>
                          <a:latin typeface="Candara" panose="020E0502030303020204" pitchFamily="34" charset="0"/>
                          <a:ea typeface="+mn-ea"/>
                          <a:cs typeface="Arial" panose="020B0604020202020204" pitchFamily="34" charset="0"/>
                        </a:rPr>
                        <a:t>. Citizen’s accountability reports are summarized and comprehensible versions of the audited financial statements and details of State government public consultations with citizens presenting the annual financial statements that are made available on the state official website(s) </a:t>
                      </a:r>
                      <a:endParaRPr lang="en-US" sz="1200" b="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2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6000"/>
                        </a:lnSpc>
                        <a:spcAft>
                          <a:spcPts val="800"/>
                        </a:spcAft>
                      </a:pPr>
                      <a:r>
                        <a:rPr lang="en-US" sz="1200" b="1" dirty="0">
                          <a:effectLst/>
                          <a:latin typeface="Candara" panose="020E0502030303020204" pitchFamily="34" charset="0"/>
                          <a:ea typeface="Calibri" panose="020F0502020204030204" pitchFamily="34" charset="0"/>
                          <a:cs typeface="Arial" panose="020B0604020202020204" pitchFamily="34" charset="0"/>
                        </a:rPr>
                        <a:t>Full DLI</a:t>
                      </a:r>
                    </a:p>
                    <a:p>
                      <a:pPr algn="ctr">
                        <a:lnSpc>
                          <a:spcPct val="106000"/>
                        </a:lnSpc>
                        <a:spcAft>
                          <a:spcPts val="800"/>
                        </a:spcAft>
                      </a:pPr>
                      <a:endParaRPr lang="en-US" sz="12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760294200"/>
                  </a:ext>
                </a:extLst>
              </a:tr>
            </a:tbl>
          </a:graphicData>
        </a:graphic>
      </p:graphicFrame>
    </p:spTree>
    <p:extLst>
      <p:ext uri="{BB962C8B-B14F-4D97-AF65-F5344CB8AC3E}">
        <p14:creationId xmlns:p14="http://schemas.microsoft.com/office/powerpoint/2010/main" val="385404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794099" y="4138285"/>
            <a:ext cx="3089189" cy="649668"/>
          </a:xfrm>
        </p:spPr>
        <p:txBody>
          <a:bodyPr anchor="ctr">
            <a:normAutofit fontScale="90000"/>
          </a:bodyPr>
          <a:lstStyle/>
          <a:p>
            <a:pPr algn="ctr"/>
            <a:r>
              <a:rPr lang="en-US" b="1" dirty="0">
                <a:solidFill>
                  <a:srgbClr val="FFFFFF"/>
                </a:solidFill>
                <a:latin typeface="Candara" panose="020E0502030303020204" pitchFamily="34" charset="0"/>
              </a:rPr>
              <a:t>What We know…</a:t>
            </a:r>
          </a:p>
        </p:txBody>
      </p:sp>
      <p:sp>
        <p:nvSpPr>
          <p:cNvPr id="54" name="TextBox 53">
            <a:extLst>
              <a:ext uri="{FF2B5EF4-FFF2-40B4-BE49-F238E27FC236}">
                <a16:creationId xmlns:a16="http://schemas.microsoft.com/office/drawing/2014/main" id="{CF8D3471-AA7E-4597-94CD-8962D6957BD9}"/>
              </a:ext>
            </a:extLst>
          </p:cNvPr>
          <p:cNvSpPr txBox="1"/>
          <p:nvPr/>
        </p:nvSpPr>
        <p:spPr>
          <a:xfrm>
            <a:off x="5121156" y="4701"/>
            <a:ext cx="6094520" cy="461665"/>
          </a:xfrm>
          <a:prstGeom prst="rect">
            <a:avLst/>
          </a:prstGeom>
          <a:noFill/>
        </p:spPr>
        <p:txBody>
          <a:bodyPr wrap="square">
            <a:spAutoFit/>
          </a:bodyPr>
          <a:lstStyle/>
          <a:p>
            <a:pPr algn="ctr"/>
            <a:r>
              <a:rPr lang="en-US" sz="2400" b="1" cap="all" dirty="0">
                <a:solidFill>
                  <a:schemeClr val="accent6">
                    <a:lumMod val="50000"/>
                  </a:schemeClr>
                </a:solidFill>
                <a:latin typeface="+mj-lt"/>
                <a:ea typeface="+mj-ea"/>
                <a:cs typeface="+mj-cs"/>
              </a:rPr>
              <a:t>STATES READINESS SUMMARY</a:t>
            </a:r>
          </a:p>
        </p:txBody>
      </p:sp>
      <p:sp>
        <p:nvSpPr>
          <p:cNvPr id="17" name="Title 1">
            <a:extLst>
              <a:ext uri="{FF2B5EF4-FFF2-40B4-BE49-F238E27FC236}">
                <a16:creationId xmlns:a16="http://schemas.microsoft.com/office/drawing/2014/main" id="{707CA05B-09B5-4FE0-AEA2-B93A83AC267E}"/>
              </a:ext>
            </a:extLst>
          </p:cNvPr>
          <p:cNvSpPr txBox="1">
            <a:spLocks/>
          </p:cNvSpPr>
          <p:nvPr/>
        </p:nvSpPr>
        <p:spPr>
          <a:xfrm>
            <a:off x="794099" y="1542804"/>
            <a:ext cx="3089189" cy="887819"/>
          </a:xfrm>
          <a:prstGeom prst="rect">
            <a:avLst/>
          </a:prstGeom>
        </p:spPr>
        <p:txBody>
          <a:bodyPr vert="horz" lIns="91440" tIns="45720" rIns="91440" bIns="45720" rtlCol="0" anchor="ctr">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spcAft>
                <a:spcPts val="800"/>
              </a:spcAft>
            </a:pPr>
            <a:r>
              <a:rPr lang="en-US" sz="28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2021 EC </a:t>
            </a:r>
            <a:endParaRPr lang="en-US" sz="2800"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a:p>
            <a:pPr algn="ctr">
              <a:lnSpc>
                <a:spcPct val="106000"/>
              </a:lnSpc>
              <a:spcAft>
                <a:spcPts val="800"/>
              </a:spcAft>
            </a:pPr>
            <a:r>
              <a:rPr lang="en-US" sz="28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(PART 1)</a:t>
            </a:r>
            <a:endParaRPr lang="en-US" sz="2800"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19A8DB9-C7C7-4B2B-A736-F9D98180E82B}"/>
              </a:ext>
            </a:extLst>
          </p:cNvPr>
          <p:cNvSpPr txBox="1"/>
          <p:nvPr/>
        </p:nvSpPr>
        <p:spPr>
          <a:xfrm>
            <a:off x="668052" y="2758897"/>
            <a:ext cx="3341282" cy="1089914"/>
          </a:xfrm>
          <a:prstGeom prst="rect">
            <a:avLst/>
          </a:prstGeom>
          <a:noFill/>
        </p:spPr>
        <p:txBody>
          <a:bodyPr wrap="square">
            <a:spAutoFit/>
          </a:bodyPr>
          <a:lstStyle/>
          <a:p>
            <a:pPr algn="ctr">
              <a:lnSpc>
                <a:spcPct val="106000"/>
              </a:lnSpc>
              <a:spcAft>
                <a:spcPts val="800"/>
              </a:spcAft>
            </a:pPr>
            <a:r>
              <a:rPr lang="en-US" sz="1400" b="1"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FY20 audited financial statement, prepared in accordance with IPSAS, submitted to the State Assembly and published online by </a:t>
            </a:r>
            <a:r>
              <a:rPr lang="en-US" b="1" i="1" u="sng" dirty="0">
                <a:solidFill>
                  <a:schemeClr val="bg1"/>
                </a:solidFill>
                <a:latin typeface="Candara" panose="020E0502030303020204" pitchFamily="34" charset="0"/>
                <a:cs typeface="Arial" panose="020B0604020202020204" pitchFamily="34" charset="0"/>
              </a:rPr>
              <a:t>31st J</a:t>
            </a:r>
            <a:r>
              <a:rPr lang="en-US" b="1" i="1" u="sng"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uly 2021</a:t>
            </a:r>
            <a:r>
              <a:rPr lang="en-US"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a:t>
            </a:r>
            <a:endParaRPr lang="en-US" sz="1400"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1D41C30C-7C5E-435E-B572-932B092EE9A0}"/>
              </a:ext>
            </a:extLst>
          </p:cNvPr>
          <p:cNvCxnSpPr>
            <a:cxnSpLocks/>
          </p:cNvCxnSpPr>
          <p:nvPr/>
        </p:nvCxnSpPr>
        <p:spPr>
          <a:xfrm flipV="1">
            <a:off x="743874" y="2611514"/>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7B610CC-2E95-4194-8479-7619590AD079}"/>
              </a:ext>
            </a:extLst>
          </p:cNvPr>
          <p:cNvCxnSpPr>
            <a:cxnSpLocks/>
          </p:cNvCxnSpPr>
          <p:nvPr/>
        </p:nvCxnSpPr>
        <p:spPr>
          <a:xfrm flipV="1">
            <a:off x="743874" y="4063169"/>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5" name="Table 3">
            <a:extLst>
              <a:ext uri="{FF2B5EF4-FFF2-40B4-BE49-F238E27FC236}">
                <a16:creationId xmlns:a16="http://schemas.microsoft.com/office/drawing/2014/main" id="{6A6482B1-49FB-456E-AA0B-8D4D16CADBA1}"/>
              </a:ext>
            </a:extLst>
          </p:cNvPr>
          <p:cNvGraphicFramePr>
            <a:graphicFrameLocks noGrp="1"/>
          </p:cNvGraphicFramePr>
          <p:nvPr>
            <p:extLst>
              <p:ext uri="{D42A27DB-BD31-4B8C-83A1-F6EECF244321}">
                <p14:modId xmlns:p14="http://schemas.microsoft.com/office/powerpoint/2010/main" val="1205664314"/>
              </p:ext>
            </p:extLst>
          </p:nvPr>
        </p:nvGraphicFramePr>
        <p:xfrm>
          <a:off x="4325955" y="723899"/>
          <a:ext cx="7481221" cy="3961561"/>
        </p:xfrm>
        <a:graphic>
          <a:graphicData uri="http://schemas.openxmlformats.org/drawingml/2006/table">
            <a:tbl>
              <a:tblPr firstRow="1" bandRow="1">
                <a:tableStyleId>{93296810-A885-4BE3-A3E7-6D5BEEA58F35}</a:tableStyleId>
              </a:tblPr>
              <a:tblGrid>
                <a:gridCol w="3793422">
                  <a:extLst>
                    <a:ext uri="{9D8B030D-6E8A-4147-A177-3AD203B41FA5}">
                      <a16:colId xmlns:a16="http://schemas.microsoft.com/office/drawing/2014/main" val="1637747616"/>
                    </a:ext>
                  </a:extLst>
                </a:gridCol>
                <a:gridCol w="3687799">
                  <a:extLst>
                    <a:ext uri="{9D8B030D-6E8A-4147-A177-3AD203B41FA5}">
                      <a16:colId xmlns:a16="http://schemas.microsoft.com/office/drawing/2014/main" val="2184643462"/>
                    </a:ext>
                  </a:extLst>
                </a:gridCol>
              </a:tblGrid>
              <a:tr h="364921">
                <a:tc gridSpan="2">
                  <a:txBody>
                    <a:bodyPr/>
                    <a:lstStyle/>
                    <a:p>
                      <a:pPr algn="ctr"/>
                      <a:r>
                        <a:rPr lang="en-US" sz="1600" kern="1200" dirty="0">
                          <a:solidFill>
                            <a:schemeClr val="bg1"/>
                          </a:solidFill>
                          <a:effectLst/>
                          <a:latin typeface="Candara" panose="020E0502030303020204" pitchFamily="34" charset="0"/>
                        </a:rPr>
                        <a:t>FY 2020 A</a:t>
                      </a:r>
                      <a:r>
                        <a:rPr lang="en-GB" sz="1600" kern="1200" dirty="0">
                          <a:solidFill>
                            <a:schemeClr val="bg1"/>
                          </a:solidFill>
                          <a:effectLst/>
                          <a:latin typeface="Candara" panose="020E0502030303020204" pitchFamily="34" charset="0"/>
                        </a:rPr>
                        <a:t>udited Financial Statement (IPSAS Compliant)</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3304293409"/>
                  </a:ext>
                </a:extLst>
              </a:tr>
              <a:tr h="310754">
                <a:tc>
                  <a:txBody>
                    <a:bodyPr/>
                    <a:lstStyle/>
                    <a:p>
                      <a:r>
                        <a:rPr lang="en-US" sz="1600" b="1" kern="1200" dirty="0">
                          <a:solidFill>
                            <a:schemeClr val="dk1"/>
                          </a:solidFill>
                          <a:effectLst/>
                          <a:latin typeface="Candara" panose="020E0502030303020204" pitchFamily="34" charset="0"/>
                        </a:rPr>
                        <a:t>Published</a:t>
                      </a:r>
                      <a:endParaRPr lang="en-GB" sz="16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latin typeface="Candara" panose="020E0502030303020204" pitchFamily="34" charset="0"/>
                        </a:rPr>
                        <a:t>Accessed NGF TA</a:t>
                      </a:r>
                      <a:endParaRPr lang="en-GB" sz="16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401183"/>
                  </a:ext>
                </a:extLst>
              </a:tr>
              <a:tr h="2738711">
                <a:tc>
                  <a:txBody>
                    <a:bodyPr/>
                    <a:lstStyle/>
                    <a:p>
                      <a:r>
                        <a:rPr lang="en-US" sz="1600" b="1" u="sng" dirty="0">
                          <a:latin typeface="Candara" panose="020E0502030303020204" pitchFamily="34" charset="0"/>
                        </a:rPr>
                        <a:t>14 States</a:t>
                      </a:r>
                    </a:p>
                    <a:p>
                      <a:r>
                        <a:rPr lang="en-US" sz="1600" dirty="0">
                          <a:latin typeface="Candara" panose="020E0502030303020204" pitchFamily="34" charset="0"/>
                        </a:rPr>
                        <a:t>Bayelsa, </a:t>
                      </a:r>
                      <a:r>
                        <a:rPr lang="en-US" sz="1600" dirty="0" err="1">
                          <a:latin typeface="Candara" panose="020E0502030303020204" pitchFamily="34" charset="0"/>
                        </a:rPr>
                        <a:t>Borno</a:t>
                      </a:r>
                      <a:r>
                        <a:rPr lang="en-US" sz="1600" dirty="0">
                          <a:latin typeface="Candara" panose="020E0502030303020204" pitchFamily="34" charset="0"/>
                        </a:rPr>
                        <a:t>, Delta, Edo, Ekiti, Kaduna, Katsina, Lagos, Ogun, Oyo, Jigawa, Nasarawa, Yobe and Zamfara State.</a:t>
                      </a:r>
                    </a:p>
                    <a:p>
                      <a:endParaRPr lang="en-US" sz="1600" dirty="0">
                        <a:latin typeface="Candara" panose="020E0502030303020204" pitchFamily="34" charset="0"/>
                      </a:endParaRPr>
                    </a:p>
                    <a:p>
                      <a:r>
                        <a:rPr lang="en-US" sz="1600" b="1" u="sng" dirty="0">
                          <a:solidFill>
                            <a:srgbClr val="C00000"/>
                          </a:solidFill>
                          <a:latin typeface="Candara" panose="020E0502030303020204" pitchFamily="34" charset="0"/>
                        </a:rPr>
                        <a:t>22 States are yet to publish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err="1">
                          <a:latin typeface="Candara" panose="020E0502030303020204" pitchFamily="34" charset="0"/>
                        </a:rPr>
                        <a:t>Abia</a:t>
                      </a:r>
                      <a:r>
                        <a:rPr lang="en-US" sz="1600" dirty="0">
                          <a:latin typeface="Candara" panose="020E0502030303020204" pitchFamily="34" charset="0"/>
                        </a:rPr>
                        <a:t>, Adamawa, </a:t>
                      </a:r>
                      <a:r>
                        <a:rPr lang="en-US" sz="1600" dirty="0" err="1">
                          <a:latin typeface="Candara" panose="020E0502030303020204" pitchFamily="34" charset="0"/>
                        </a:rPr>
                        <a:t>Akwa</a:t>
                      </a:r>
                      <a:r>
                        <a:rPr lang="en-US" sz="1600" dirty="0">
                          <a:latin typeface="Candara" panose="020E0502030303020204" pitchFamily="34" charset="0"/>
                        </a:rPr>
                        <a:t> Ibom, Anambra, Bauchi, Benue, Cross River, Ebonyi, Enugu, Gombe, Imo, Kano, Kebbi, Kogi, </a:t>
                      </a:r>
                      <a:r>
                        <a:rPr lang="en-US" sz="1600" dirty="0" err="1">
                          <a:latin typeface="Candara" panose="020E0502030303020204" pitchFamily="34" charset="0"/>
                        </a:rPr>
                        <a:t>Kwara</a:t>
                      </a:r>
                      <a:r>
                        <a:rPr lang="en-US" sz="1600" dirty="0">
                          <a:latin typeface="Candara" panose="020E0502030303020204" pitchFamily="34" charset="0"/>
                        </a:rPr>
                        <a:t>, Niger, Ondo, Osun, Plateau, Rivers, Sokoto and Taraba State</a:t>
                      </a:r>
                      <a:endParaRPr lang="en-GB" sz="1600" dirty="0">
                        <a:latin typeface="Candara" panose="020E0502030303020204" pitchFamily="34" charset="0"/>
                      </a:endParaRPr>
                    </a:p>
                    <a:p>
                      <a:endParaRPr lang="en-US" sz="1600" b="1" u="sng" dirty="0">
                        <a:solidFill>
                          <a:srgbClr val="C00000"/>
                        </a:solidFill>
                        <a:latin typeface="Candara" panose="020E0502030303020204" pitchFamily="34" charset="0"/>
                      </a:endParaRPr>
                    </a:p>
                    <a:p>
                      <a:endParaRPr lang="en-GB" sz="1600" b="1" u="sng" dirty="0">
                        <a:solidFill>
                          <a:srgbClr val="C00000"/>
                        </a:solidFill>
                        <a:highlight>
                          <a:srgbClr val="FFFF00"/>
                        </a:highlight>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u="sng" dirty="0">
                          <a:latin typeface="Candara" panose="020E0502030303020204" pitchFamily="34" charset="0"/>
                        </a:rPr>
                        <a:t>25 States:</a:t>
                      </a:r>
                    </a:p>
                    <a:p>
                      <a:r>
                        <a:rPr lang="en-US" sz="1600" dirty="0">
                          <a:latin typeface="Candara" panose="020E0502030303020204" pitchFamily="34" charset="0"/>
                        </a:rPr>
                        <a:t>Adamawa, </a:t>
                      </a:r>
                      <a:r>
                        <a:rPr lang="en-US" sz="1600" dirty="0" err="1">
                          <a:latin typeface="Candara" panose="020E0502030303020204" pitchFamily="34" charset="0"/>
                        </a:rPr>
                        <a:t>Akwa</a:t>
                      </a:r>
                      <a:r>
                        <a:rPr lang="en-US" sz="1600" dirty="0">
                          <a:latin typeface="Candara" panose="020E0502030303020204" pitchFamily="34" charset="0"/>
                        </a:rPr>
                        <a:t> Ibom, Bauchi, Bayelsa, Benue, </a:t>
                      </a:r>
                      <a:r>
                        <a:rPr lang="en-US" sz="1600" dirty="0" err="1">
                          <a:latin typeface="Candara" panose="020E0502030303020204" pitchFamily="34" charset="0"/>
                        </a:rPr>
                        <a:t>Borno</a:t>
                      </a:r>
                      <a:r>
                        <a:rPr lang="en-US" sz="1600" dirty="0">
                          <a:latin typeface="Candara" panose="020E0502030303020204" pitchFamily="34" charset="0"/>
                        </a:rPr>
                        <a:t>, Delta, Ebonyi, Edo, Ekiti, Gombe, Kaduna, Kano, Katsina, Kogi, </a:t>
                      </a:r>
                      <a:r>
                        <a:rPr lang="en-US" sz="1600" dirty="0" err="1">
                          <a:latin typeface="Candara" panose="020E0502030303020204" pitchFamily="34" charset="0"/>
                        </a:rPr>
                        <a:t>Kwara</a:t>
                      </a:r>
                      <a:r>
                        <a:rPr lang="en-US" sz="1600" dirty="0">
                          <a:latin typeface="Candara" panose="020E0502030303020204" pitchFamily="34" charset="0"/>
                        </a:rPr>
                        <a:t>, Nasarawa, Niger, Ogun, Oyo, Plateau, Rivers, Sokoto, Yobe and Zamfara State.</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784991"/>
                  </a:ext>
                </a:extLst>
              </a:tr>
            </a:tbl>
          </a:graphicData>
        </a:graphic>
      </p:graphicFrame>
      <p:sp>
        <p:nvSpPr>
          <p:cNvPr id="22" name="Content Placeholder 2">
            <a:extLst>
              <a:ext uri="{FF2B5EF4-FFF2-40B4-BE49-F238E27FC236}">
                <a16:creationId xmlns:a16="http://schemas.microsoft.com/office/drawing/2014/main" id="{C1BF8880-727B-4573-8419-66F345EC55C3}"/>
              </a:ext>
            </a:extLst>
          </p:cNvPr>
          <p:cNvSpPr>
            <a:spLocks noGrp="1"/>
          </p:cNvSpPr>
          <p:nvPr>
            <p:ph sz="half" idx="1"/>
          </p:nvPr>
        </p:nvSpPr>
        <p:spPr>
          <a:xfrm>
            <a:off x="4354023" y="5045275"/>
            <a:ext cx="7481221" cy="1437574"/>
          </a:xfrm>
        </p:spPr>
        <p:txBody>
          <a:bodyPr>
            <a:normAutofit/>
          </a:bodyPr>
          <a:lstStyle/>
          <a:p>
            <a:pPr>
              <a:buFont typeface="Wingdings" panose="05000000000000000000" pitchFamily="2" charset="2"/>
              <a:buChar char="q"/>
            </a:pPr>
            <a:r>
              <a:rPr lang="en-US" sz="1800" b="1" dirty="0">
                <a:solidFill>
                  <a:srgbClr val="C00000"/>
                </a:solidFill>
                <a:latin typeface="Candara" panose="020E0502030303020204" pitchFamily="34" charset="0"/>
              </a:rPr>
              <a:t>The Annual Eligibility Criteria determines the eligibility of the states to get grants for DLRs/results achieved under the SFTAS Program – it’s the most important result.</a:t>
            </a:r>
            <a:r>
              <a:rPr lang="en-US" sz="1800" b="1" dirty="0">
                <a:latin typeface="Candara" panose="020E0502030303020204" pitchFamily="34" charset="0"/>
              </a:rPr>
              <a:t> The 2021 EC </a:t>
            </a:r>
            <a:r>
              <a:rPr lang="en-US" sz="1600" b="1" dirty="0">
                <a:latin typeface="Candara" panose="020E0502030303020204" pitchFamily="34" charset="0"/>
              </a:rPr>
              <a:t>determines</a:t>
            </a:r>
            <a:r>
              <a:rPr lang="en-US" sz="1800" b="1" dirty="0">
                <a:latin typeface="Candara" panose="020E0502030303020204" pitchFamily="34" charset="0"/>
              </a:rPr>
              <a:t> whether States will get grants for 2021 results of the original DLIs i.e., the 2021 APA</a:t>
            </a:r>
            <a:endParaRPr lang="en-US" sz="1800" b="1"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23333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818726" y="5721607"/>
            <a:ext cx="3089189" cy="558587"/>
          </a:xfrm>
        </p:spPr>
        <p:txBody>
          <a:bodyPr anchor="ctr">
            <a:normAutofit fontScale="90000"/>
          </a:bodyPr>
          <a:lstStyle/>
          <a:p>
            <a:pPr algn="ctr"/>
            <a:r>
              <a:rPr lang="en-US" b="1" dirty="0">
                <a:solidFill>
                  <a:srgbClr val="FFFFFF"/>
                </a:solidFill>
                <a:latin typeface="Candara" panose="020E0502030303020204" pitchFamily="34" charset="0"/>
              </a:rPr>
              <a:t>What We know…</a:t>
            </a:r>
          </a:p>
        </p:txBody>
      </p:sp>
      <p:sp>
        <p:nvSpPr>
          <p:cNvPr id="54" name="TextBox 53">
            <a:extLst>
              <a:ext uri="{FF2B5EF4-FFF2-40B4-BE49-F238E27FC236}">
                <a16:creationId xmlns:a16="http://schemas.microsoft.com/office/drawing/2014/main" id="{CF8D3471-AA7E-4597-94CD-8962D6957BD9}"/>
              </a:ext>
            </a:extLst>
          </p:cNvPr>
          <p:cNvSpPr txBox="1"/>
          <p:nvPr/>
        </p:nvSpPr>
        <p:spPr>
          <a:xfrm>
            <a:off x="5121156" y="4701"/>
            <a:ext cx="6094520" cy="461665"/>
          </a:xfrm>
          <a:prstGeom prst="rect">
            <a:avLst/>
          </a:prstGeom>
          <a:noFill/>
        </p:spPr>
        <p:txBody>
          <a:bodyPr wrap="square">
            <a:spAutoFit/>
          </a:bodyPr>
          <a:lstStyle/>
          <a:p>
            <a:pPr algn="ctr"/>
            <a:r>
              <a:rPr lang="en-US" sz="2400" b="1" cap="all" dirty="0">
                <a:solidFill>
                  <a:schemeClr val="accent6">
                    <a:lumMod val="50000"/>
                  </a:schemeClr>
                </a:solidFill>
                <a:latin typeface="+mj-lt"/>
                <a:ea typeface="+mj-ea"/>
                <a:cs typeface="+mj-cs"/>
              </a:rPr>
              <a:t>STATES READINESS SUMMARY</a:t>
            </a:r>
          </a:p>
        </p:txBody>
      </p:sp>
      <p:sp>
        <p:nvSpPr>
          <p:cNvPr id="17" name="Title 1">
            <a:extLst>
              <a:ext uri="{FF2B5EF4-FFF2-40B4-BE49-F238E27FC236}">
                <a16:creationId xmlns:a16="http://schemas.microsoft.com/office/drawing/2014/main" id="{707CA05B-09B5-4FE0-AEA2-B93A83AC267E}"/>
              </a:ext>
            </a:extLst>
          </p:cNvPr>
          <p:cNvSpPr txBox="1">
            <a:spLocks/>
          </p:cNvSpPr>
          <p:nvPr/>
        </p:nvSpPr>
        <p:spPr>
          <a:xfrm>
            <a:off x="718277" y="664994"/>
            <a:ext cx="3089189" cy="887819"/>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spcAft>
                <a:spcPts val="800"/>
              </a:spcAft>
            </a:pPr>
            <a:r>
              <a:rPr lang="en-US" sz="28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DLI 10.3</a:t>
            </a:r>
          </a:p>
        </p:txBody>
      </p:sp>
      <p:sp>
        <p:nvSpPr>
          <p:cNvPr id="19" name="TextBox 18">
            <a:extLst>
              <a:ext uri="{FF2B5EF4-FFF2-40B4-BE49-F238E27FC236}">
                <a16:creationId xmlns:a16="http://schemas.microsoft.com/office/drawing/2014/main" id="{219A8DB9-C7C7-4B2B-A736-F9D98180E82B}"/>
              </a:ext>
            </a:extLst>
          </p:cNvPr>
          <p:cNvSpPr txBox="1"/>
          <p:nvPr/>
        </p:nvSpPr>
        <p:spPr>
          <a:xfrm>
            <a:off x="677777" y="1618256"/>
            <a:ext cx="3341282" cy="3653180"/>
          </a:xfrm>
          <a:prstGeom prst="rect">
            <a:avLst/>
          </a:prstGeom>
          <a:noFill/>
        </p:spPr>
        <p:txBody>
          <a:bodyPr wrap="square">
            <a:spAutoFit/>
          </a:bodyPr>
          <a:lstStyle/>
          <a:p>
            <a:pPr algn="ctr">
              <a:lnSpc>
                <a:spcPct val="106000"/>
              </a:lnSpc>
              <a:spcAft>
                <a:spcPts val="800"/>
              </a:spcAft>
            </a:pPr>
            <a:r>
              <a:rPr lang="en-GB" sz="1400" b="1"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Implementation of operational and financial autonomy for the Offices of State and Local Governments Auditors-General by </a:t>
            </a:r>
            <a:r>
              <a:rPr lang="en-GB" sz="1600" b="1" i="1" u="sng"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31</a:t>
            </a:r>
            <a:r>
              <a:rPr lang="en-GB" sz="1600" b="1" i="1" u="sng" kern="1200" baseline="30000" dirty="0">
                <a:solidFill>
                  <a:schemeClr val="bg1"/>
                </a:solidFill>
                <a:effectLst/>
                <a:latin typeface="Candara" panose="020E0502030303020204" pitchFamily="34" charset="0"/>
                <a:ea typeface="Calibri" panose="020F0502020204030204" pitchFamily="34" charset="0"/>
                <a:cs typeface="Arial" panose="020B0604020202020204" pitchFamily="34" charset="0"/>
              </a:rPr>
              <a:t>st</a:t>
            </a:r>
            <a:r>
              <a:rPr lang="en-GB" sz="1600" b="1" i="1" u="sng"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July 2021</a:t>
            </a:r>
            <a:r>
              <a:rPr lang="en-GB" sz="1400" b="1"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through:</a:t>
            </a:r>
          </a:p>
          <a:p>
            <a:pPr algn="ctr">
              <a:lnSpc>
                <a:spcPct val="106000"/>
              </a:lnSpc>
              <a:spcAft>
                <a:spcPts val="800"/>
              </a:spcAft>
            </a:pPr>
            <a:r>
              <a:rPr lang="en-GB" sz="1400"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a:t>
            </a:r>
            <a:r>
              <a:rPr lang="en-GB" sz="1400" i="1" kern="1200" dirty="0" err="1">
                <a:solidFill>
                  <a:schemeClr val="bg1"/>
                </a:solidFill>
                <a:effectLst/>
                <a:latin typeface="Candara" panose="020E0502030303020204" pitchFamily="34" charset="0"/>
                <a:ea typeface="Calibri" panose="020F0502020204030204" pitchFamily="34" charset="0"/>
                <a:cs typeface="Arial" panose="020B0604020202020204" pitchFamily="34" charset="0"/>
              </a:rPr>
              <a:t>i</a:t>
            </a:r>
            <a:r>
              <a:rPr lang="en-GB" sz="1400"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A strengthened State Audit Law; </a:t>
            </a:r>
          </a:p>
          <a:p>
            <a:pPr algn="ctr">
              <a:lnSpc>
                <a:spcPct val="106000"/>
              </a:lnSpc>
              <a:spcAft>
                <a:spcPts val="800"/>
              </a:spcAft>
            </a:pPr>
            <a:r>
              <a:rPr lang="en-GB" sz="1400"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(ii) Provision of resources for implementation of financial autonomy by in the FY2021 budget for funding of the Offices of State and Local Governments Auditors-General (</a:t>
            </a:r>
            <a:r>
              <a:rPr lang="en-GB" sz="1400" b="1" i="1" u="sng"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State governments should also ensure releases are made</a:t>
            </a:r>
            <a:r>
              <a:rPr lang="en-GB" sz="1400"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a:t>
            </a:r>
          </a:p>
          <a:p>
            <a:pPr algn="ctr">
              <a:lnSpc>
                <a:spcPct val="106000"/>
              </a:lnSpc>
              <a:spcAft>
                <a:spcPts val="800"/>
              </a:spcAft>
            </a:pPr>
            <a:r>
              <a:rPr lang="en-GB" sz="1400"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(iii) Instructions issued for implementing the operational autonomy provisions of the new or existing State Audit Law </a:t>
            </a:r>
          </a:p>
        </p:txBody>
      </p:sp>
      <p:cxnSp>
        <p:nvCxnSpPr>
          <p:cNvPr id="5" name="Straight Connector 4">
            <a:extLst>
              <a:ext uri="{FF2B5EF4-FFF2-40B4-BE49-F238E27FC236}">
                <a16:creationId xmlns:a16="http://schemas.microsoft.com/office/drawing/2014/main" id="{1D41C30C-7C5E-435E-B572-932B092EE9A0}"/>
              </a:ext>
            </a:extLst>
          </p:cNvPr>
          <p:cNvCxnSpPr>
            <a:cxnSpLocks/>
          </p:cNvCxnSpPr>
          <p:nvPr/>
        </p:nvCxnSpPr>
        <p:spPr>
          <a:xfrm flipV="1">
            <a:off x="718277" y="1555397"/>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7B610CC-2E95-4194-8479-7619590AD079}"/>
              </a:ext>
            </a:extLst>
          </p:cNvPr>
          <p:cNvCxnSpPr>
            <a:cxnSpLocks/>
          </p:cNvCxnSpPr>
          <p:nvPr/>
        </p:nvCxnSpPr>
        <p:spPr>
          <a:xfrm flipV="1">
            <a:off x="753598" y="5721607"/>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7960446B-1DAE-4292-AB45-53016ACF38A7}"/>
              </a:ext>
            </a:extLst>
          </p:cNvPr>
          <p:cNvGrpSpPr/>
          <p:nvPr/>
        </p:nvGrpSpPr>
        <p:grpSpPr>
          <a:xfrm>
            <a:off x="1289183" y="5222980"/>
            <a:ext cx="2381769" cy="422210"/>
            <a:chOff x="1259366" y="5244914"/>
            <a:chExt cx="2381769" cy="604104"/>
          </a:xfrm>
        </p:grpSpPr>
        <p:pic>
          <p:nvPicPr>
            <p:cNvPr id="13" name="Graphic 12" descr="Money with solid fill">
              <a:extLst>
                <a:ext uri="{FF2B5EF4-FFF2-40B4-BE49-F238E27FC236}">
                  <a16:creationId xmlns:a16="http://schemas.microsoft.com/office/drawing/2014/main" id="{E1D5EFD1-1B91-4939-8A15-5DC33A06EF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9366" y="5244914"/>
              <a:ext cx="604105" cy="604104"/>
            </a:xfrm>
            <a:prstGeom prst="rect">
              <a:avLst/>
            </a:prstGeom>
          </p:spPr>
        </p:pic>
        <p:sp>
          <p:nvSpPr>
            <p:cNvPr id="3" name="TextBox 2">
              <a:extLst>
                <a:ext uri="{FF2B5EF4-FFF2-40B4-BE49-F238E27FC236}">
                  <a16:creationId xmlns:a16="http://schemas.microsoft.com/office/drawing/2014/main" id="{64420BED-47AC-40C7-8DDD-36EAA8348CE5}"/>
                </a:ext>
              </a:extLst>
            </p:cNvPr>
            <p:cNvSpPr txBox="1"/>
            <p:nvPr/>
          </p:nvSpPr>
          <p:spPr>
            <a:xfrm>
              <a:off x="1863471" y="5393885"/>
              <a:ext cx="1777664"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USD $2 Million</a:t>
              </a:r>
              <a:endParaRPr lang="en-GB" b="1" dirty="0">
                <a:solidFill>
                  <a:schemeClr val="bg1"/>
                </a:solidFill>
                <a:latin typeface="Candara" panose="020E0502030303020204" pitchFamily="34" charset="0"/>
              </a:endParaRPr>
            </a:p>
          </p:txBody>
        </p:sp>
      </p:grpSp>
      <p:graphicFrame>
        <p:nvGraphicFramePr>
          <p:cNvPr id="22" name="Table 3">
            <a:extLst>
              <a:ext uri="{FF2B5EF4-FFF2-40B4-BE49-F238E27FC236}">
                <a16:creationId xmlns:a16="http://schemas.microsoft.com/office/drawing/2014/main" id="{B9E750B9-F072-4D45-BD1A-B65D9941341E}"/>
              </a:ext>
            </a:extLst>
          </p:cNvPr>
          <p:cNvGraphicFramePr>
            <a:graphicFrameLocks noGrp="1"/>
          </p:cNvGraphicFramePr>
          <p:nvPr>
            <p:extLst>
              <p:ext uri="{D42A27DB-BD31-4B8C-83A1-F6EECF244321}">
                <p14:modId xmlns:p14="http://schemas.microsoft.com/office/powerpoint/2010/main" val="678698654"/>
              </p:ext>
            </p:extLst>
          </p:nvPr>
        </p:nvGraphicFramePr>
        <p:xfrm>
          <a:off x="4285623" y="633699"/>
          <a:ext cx="7820021" cy="6004560"/>
        </p:xfrm>
        <a:graphic>
          <a:graphicData uri="http://schemas.openxmlformats.org/drawingml/2006/table">
            <a:tbl>
              <a:tblPr firstRow="1" bandRow="1">
                <a:tableStyleId>{93296810-A885-4BE3-A3E7-6D5BEEA58F35}</a:tableStyleId>
              </a:tblPr>
              <a:tblGrid>
                <a:gridCol w="1849549">
                  <a:extLst>
                    <a:ext uri="{9D8B030D-6E8A-4147-A177-3AD203B41FA5}">
                      <a16:colId xmlns:a16="http://schemas.microsoft.com/office/drawing/2014/main" val="1637747616"/>
                    </a:ext>
                  </a:extLst>
                </a:gridCol>
                <a:gridCol w="2378471">
                  <a:extLst>
                    <a:ext uri="{9D8B030D-6E8A-4147-A177-3AD203B41FA5}">
                      <a16:colId xmlns:a16="http://schemas.microsoft.com/office/drawing/2014/main" val="2184643462"/>
                    </a:ext>
                  </a:extLst>
                </a:gridCol>
                <a:gridCol w="1763418">
                  <a:extLst>
                    <a:ext uri="{9D8B030D-6E8A-4147-A177-3AD203B41FA5}">
                      <a16:colId xmlns:a16="http://schemas.microsoft.com/office/drawing/2014/main" val="1121070754"/>
                    </a:ext>
                  </a:extLst>
                </a:gridCol>
                <a:gridCol w="1828583">
                  <a:extLst>
                    <a:ext uri="{9D8B030D-6E8A-4147-A177-3AD203B41FA5}">
                      <a16:colId xmlns:a16="http://schemas.microsoft.com/office/drawing/2014/main" val="3852831619"/>
                    </a:ext>
                  </a:extLst>
                </a:gridCol>
              </a:tblGrid>
              <a:tr h="352937">
                <a:tc gridSpan="2">
                  <a:txBody>
                    <a:bodyPr/>
                    <a:lstStyle/>
                    <a:p>
                      <a:pPr algn="ctr"/>
                      <a:r>
                        <a:rPr lang="en-GB" sz="1600" kern="1200" dirty="0">
                          <a:solidFill>
                            <a:schemeClr val="bg1"/>
                          </a:solidFill>
                          <a:effectLst/>
                          <a:latin typeface="Candara" panose="020E0502030303020204" pitchFamily="34" charset="0"/>
                        </a:rPr>
                        <a:t>(</a:t>
                      </a:r>
                      <a:r>
                        <a:rPr lang="en-GB" sz="1600" kern="1200" dirty="0" err="1">
                          <a:solidFill>
                            <a:schemeClr val="bg1"/>
                          </a:solidFill>
                          <a:effectLst/>
                          <a:latin typeface="Candara" panose="020E0502030303020204" pitchFamily="34" charset="0"/>
                        </a:rPr>
                        <a:t>i</a:t>
                      </a:r>
                      <a:r>
                        <a:rPr lang="en-GB" sz="1600" kern="1200" dirty="0">
                          <a:solidFill>
                            <a:schemeClr val="bg1"/>
                          </a:solidFill>
                          <a:effectLst/>
                          <a:latin typeface="Candara" panose="020E0502030303020204" pitchFamily="34" charset="0"/>
                        </a:rPr>
                        <a:t>) A strengthened State Audit Law</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rowSpan="2">
                  <a:txBody>
                    <a:bodyPr/>
                    <a:lstStyle/>
                    <a:p>
                      <a:r>
                        <a:rPr lang="en-US" sz="1600" dirty="0">
                          <a:latin typeface="Candara" panose="020E0502030303020204" pitchFamily="34" charset="0"/>
                        </a:rPr>
                        <a:t>(II) Instruction for Implementation Issued for  by SSG or </a:t>
                      </a:r>
                      <a:r>
                        <a:rPr lang="en-US" sz="1600" dirty="0" err="1">
                          <a:latin typeface="Candara" panose="020E0502030303020204" pitchFamily="34" charset="0"/>
                        </a:rPr>
                        <a:t>SHoS</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US" sz="1600" dirty="0">
                          <a:latin typeface="Candara" panose="020E0502030303020204" pitchFamily="34" charset="0"/>
                        </a:rPr>
                        <a:t>(III) </a:t>
                      </a:r>
                      <a:r>
                        <a:rPr lang="en-GB" sz="1600" i="0"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Provision of Resources for Implementation of Financial Autonomy</a:t>
                      </a:r>
                      <a:endParaRPr lang="en-GB" sz="1600" i="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4293409"/>
                  </a:ext>
                </a:extLst>
              </a:tr>
              <a:tr h="832225">
                <a:tc>
                  <a:txBody>
                    <a:bodyPr/>
                    <a:lstStyle/>
                    <a:p>
                      <a:r>
                        <a:rPr lang="en-US" sz="1600" b="1" kern="1200" dirty="0">
                          <a:solidFill>
                            <a:schemeClr val="dk1"/>
                          </a:solidFill>
                          <a:effectLst/>
                          <a:latin typeface="Candara" panose="020E0502030303020204" pitchFamily="34" charset="0"/>
                        </a:rPr>
                        <a:t>Enactment or Amendment</a:t>
                      </a:r>
                      <a:endParaRPr lang="en-GB" sz="16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latin typeface="Candara" panose="020E0502030303020204" pitchFamily="34" charset="0"/>
                        </a:rPr>
                        <a:t>Accessed NGF TA</a:t>
                      </a:r>
                      <a:endParaRPr lang="en-GB" sz="16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r>
                        <a:rPr lang="en-US" dirty="0"/>
                        <a:t>Issued Instruction by SSG or </a:t>
                      </a:r>
                      <a:r>
                        <a:rPr lang="en-US" dirty="0" err="1"/>
                        <a:t>SHoS</a:t>
                      </a:r>
                      <a:endParaRPr lang="en-GB" dirty="0"/>
                    </a:p>
                  </a:txBody>
                  <a:tcPr/>
                </a:tc>
                <a:tc vMerge="1">
                  <a:txBody>
                    <a:bodyPr/>
                    <a:lstStyle/>
                    <a:p>
                      <a:endParaRPr lang="en-GB"/>
                    </a:p>
                  </a:txBody>
                  <a:tcPr/>
                </a:tc>
                <a:extLst>
                  <a:ext uri="{0D108BD9-81ED-4DB2-BD59-A6C34878D82A}">
                    <a16:rowId xmlns:a16="http://schemas.microsoft.com/office/drawing/2014/main" val="742401183"/>
                  </a:ext>
                </a:extLst>
              </a:tr>
              <a:tr h="4459834">
                <a:tc>
                  <a:txBody>
                    <a:bodyPr/>
                    <a:lstStyle/>
                    <a:p>
                      <a:r>
                        <a:rPr lang="en-US" sz="1600" b="1" u="sng" dirty="0">
                          <a:latin typeface="Candara" panose="020E0502030303020204" pitchFamily="34" charset="0"/>
                        </a:rPr>
                        <a:t>28 States:</a:t>
                      </a:r>
                    </a:p>
                    <a:p>
                      <a:r>
                        <a:rPr lang="en-US" sz="1600" dirty="0" err="1">
                          <a:latin typeface="Candara" panose="020E0502030303020204" pitchFamily="34" charset="0"/>
                        </a:rPr>
                        <a:t>Abia</a:t>
                      </a:r>
                      <a:r>
                        <a:rPr lang="en-US" sz="1600" dirty="0">
                          <a:latin typeface="Candara" panose="020E0502030303020204" pitchFamily="34" charset="0"/>
                        </a:rPr>
                        <a:t>, Adamawa, </a:t>
                      </a:r>
                      <a:r>
                        <a:rPr lang="en-US" sz="1600" dirty="0" err="1">
                          <a:latin typeface="Candara" panose="020E0502030303020204" pitchFamily="34" charset="0"/>
                        </a:rPr>
                        <a:t>Akwa</a:t>
                      </a:r>
                      <a:r>
                        <a:rPr lang="en-US" sz="1600" dirty="0">
                          <a:latin typeface="Candara" panose="020E0502030303020204" pitchFamily="34" charset="0"/>
                        </a:rPr>
                        <a:t> Ibom, Bauchi, Bayelsa, </a:t>
                      </a:r>
                      <a:r>
                        <a:rPr lang="en-US" sz="1600" dirty="0" err="1">
                          <a:latin typeface="Candara" panose="020E0502030303020204" pitchFamily="34" charset="0"/>
                        </a:rPr>
                        <a:t>Borno</a:t>
                      </a:r>
                      <a:r>
                        <a:rPr lang="en-US" sz="1600" dirty="0">
                          <a:latin typeface="Candara" panose="020E0502030303020204" pitchFamily="34" charset="0"/>
                        </a:rPr>
                        <a:t>, Cross River, Delta, Ebonyi, Edo, Ekiti, Enugu, Gombe, Imo, Jigawa, Kaduna, Kano, Katsina, Kogi, </a:t>
                      </a:r>
                      <a:r>
                        <a:rPr lang="en-US" sz="1600" dirty="0" err="1">
                          <a:latin typeface="Candara" panose="020E0502030303020204" pitchFamily="34" charset="0"/>
                        </a:rPr>
                        <a:t>Kwara</a:t>
                      </a:r>
                      <a:r>
                        <a:rPr lang="en-US" sz="1600" dirty="0">
                          <a:latin typeface="Candara" panose="020E0502030303020204" pitchFamily="34" charset="0"/>
                        </a:rPr>
                        <a:t>, Nasarawa, Ondo, Oyo, Plateau, Sokoto, Ogun, Yobe, Zamfara</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u="sng" dirty="0">
                          <a:latin typeface="Candara" panose="020E0502030303020204" pitchFamily="34" charset="0"/>
                        </a:rPr>
                        <a:t>32 States:</a:t>
                      </a:r>
                    </a:p>
                    <a:p>
                      <a:r>
                        <a:rPr lang="en-US" sz="1600" dirty="0" err="1">
                          <a:latin typeface="Candara" panose="020E0502030303020204" pitchFamily="34" charset="0"/>
                        </a:rPr>
                        <a:t>Abia</a:t>
                      </a:r>
                      <a:r>
                        <a:rPr lang="en-US" sz="1600" dirty="0">
                          <a:latin typeface="Candara" panose="020E0502030303020204" pitchFamily="34" charset="0"/>
                        </a:rPr>
                        <a:t>, Adamawa, </a:t>
                      </a:r>
                      <a:r>
                        <a:rPr lang="en-US" sz="1600" dirty="0" err="1">
                          <a:latin typeface="Candara" panose="020E0502030303020204" pitchFamily="34" charset="0"/>
                        </a:rPr>
                        <a:t>Akwa</a:t>
                      </a:r>
                      <a:r>
                        <a:rPr lang="en-US" sz="1600" dirty="0">
                          <a:latin typeface="Candara" panose="020E0502030303020204" pitchFamily="34" charset="0"/>
                        </a:rPr>
                        <a:t> Ibom, Anambra, Bauchi, Bayelsa, Benue, </a:t>
                      </a:r>
                      <a:r>
                        <a:rPr lang="en-US" sz="1600" dirty="0" err="1">
                          <a:latin typeface="Candara" panose="020E0502030303020204" pitchFamily="34" charset="0"/>
                        </a:rPr>
                        <a:t>Borno</a:t>
                      </a:r>
                      <a:r>
                        <a:rPr lang="en-US" sz="1600" dirty="0">
                          <a:latin typeface="Candara" panose="020E0502030303020204" pitchFamily="34" charset="0"/>
                        </a:rPr>
                        <a:t>, Cross River, Delta, Ebonyi, Edo, Ekiti, Gombe, Imo, Jigawa, Kaduna, Kano, Katsina, Kebbi, Kogi, Lagos, Nasarawa, Niger, Ondo, Osun, Oyo, Plateau, Rivers, Sokoto, Yobe and Zamfara State</a:t>
                      </a:r>
                      <a:endParaRPr lang="en-GB" sz="16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u="sng" dirty="0">
                          <a:latin typeface="Candara" panose="020E0502030303020204" pitchFamily="34" charset="0"/>
                        </a:rPr>
                        <a:t>20 States:</a:t>
                      </a:r>
                    </a:p>
                    <a:p>
                      <a:r>
                        <a:rPr lang="en-US" sz="1600" dirty="0" err="1">
                          <a:latin typeface="Candara" panose="020E0502030303020204" pitchFamily="34" charset="0"/>
                        </a:rPr>
                        <a:t>Abia</a:t>
                      </a:r>
                      <a:r>
                        <a:rPr lang="en-US" sz="1600" dirty="0">
                          <a:latin typeface="Candara" panose="020E0502030303020204" pitchFamily="34" charset="0"/>
                        </a:rPr>
                        <a:t>, Adamawa, </a:t>
                      </a:r>
                      <a:r>
                        <a:rPr lang="en-US" sz="1600" dirty="0" err="1">
                          <a:latin typeface="Candara" panose="020E0502030303020204" pitchFamily="34" charset="0"/>
                        </a:rPr>
                        <a:t>Akwa</a:t>
                      </a:r>
                      <a:r>
                        <a:rPr lang="en-US" sz="1600" dirty="0">
                          <a:latin typeface="Candara" panose="020E0502030303020204" pitchFamily="34" charset="0"/>
                        </a:rPr>
                        <a:t> Ibom, Bauchi, Bayelsa, </a:t>
                      </a:r>
                      <a:r>
                        <a:rPr lang="en-US" sz="1600" dirty="0" err="1">
                          <a:latin typeface="Candara" panose="020E0502030303020204" pitchFamily="34" charset="0"/>
                        </a:rPr>
                        <a:t>Borno</a:t>
                      </a:r>
                      <a:r>
                        <a:rPr lang="en-US" sz="1600" dirty="0">
                          <a:latin typeface="Candara" panose="020E0502030303020204" pitchFamily="34" charset="0"/>
                        </a:rPr>
                        <a:t>, Delta, Edo, Ekiti, Gombe, Imo, Kaduna, Kano Kogi, </a:t>
                      </a:r>
                      <a:r>
                        <a:rPr lang="en-US" sz="1600" dirty="0" err="1">
                          <a:latin typeface="Candara" panose="020E0502030303020204" pitchFamily="34" charset="0"/>
                        </a:rPr>
                        <a:t>Kwara</a:t>
                      </a:r>
                      <a:r>
                        <a:rPr lang="en-US" sz="1600" dirty="0">
                          <a:latin typeface="Candara" panose="020E0502030303020204" pitchFamily="34" charset="0"/>
                        </a:rPr>
                        <a:t>, Nasarawa,  Ondo, Sokoto, Taraba and Yobe State.</a:t>
                      </a:r>
                    </a:p>
                    <a:p>
                      <a:endParaRPr lang="en-US" sz="1600" dirty="0">
                        <a:latin typeface="Candara" panose="020E0502030303020204" pitchFamily="34" charset="0"/>
                      </a:endParaRPr>
                    </a:p>
                    <a:p>
                      <a:pPr algn="ctr"/>
                      <a:r>
                        <a:rPr lang="en-US" sz="1200" b="1" u="sng" dirty="0">
                          <a:solidFill>
                            <a:srgbClr val="FF0000"/>
                          </a:solidFill>
                          <a:latin typeface="Candara" panose="020E0502030303020204" pitchFamily="34" charset="0"/>
                        </a:rPr>
                        <a:t>All States were provided a sample instruction by the NGF for adaptation/</a:t>
                      </a:r>
                    </a:p>
                    <a:p>
                      <a:pPr algn="ctr"/>
                      <a:r>
                        <a:rPr lang="en-US" sz="1200" b="1" u="sng" dirty="0">
                          <a:solidFill>
                            <a:srgbClr val="FF0000"/>
                          </a:solidFill>
                          <a:latin typeface="Candara" panose="020E0502030303020204" pitchFamily="34" charset="0"/>
                        </a:rPr>
                        <a:t>domestication</a:t>
                      </a:r>
                      <a:r>
                        <a:rPr lang="en-US" sz="1400" u="sng" dirty="0">
                          <a:solidFill>
                            <a:srgbClr val="FF0000"/>
                          </a:solidFill>
                          <a:latin typeface="Candara" panose="020E0502030303020204" pitchFamily="34" charset="0"/>
                        </a:rPr>
                        <a:t>.</a:t>
                      </a:r>
                      <a:endParaRPr lang="en-GB" sz="1400" u="sng" dirty="0">
                        <a:solidFill>
                          <a:srgbClr val="FF0000"/>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600" b="1" i="0" u="sng" dirty="0">
                          <a:latin typeface="Candara" panose="020E0502030303020204" pitchFamily="34" charset="0"/>
                        </a:rPr>
                        <a:t>3 State:</a:t>
                      </a:r>
                    </a:p>
                    <a:p>
                      <a:pPr algn="l"/>
                      <a:r>
                        <a:rPr lang="en-GB" sz="1600" b="0" i="0" u="none" dirty="0">
                          <a:latin typeface="Candara" panose="020E0502030303020204" pitchFamily="34" charset="0"/>
                        </a:rPr>
                        <a:t>Bayelsa, Adamawa and Sokoto State</a:t>
                      </a:r>
                    </a:p>
                    <a:p>
                      <a:pPr algn="ctr"/>
                      <a:endParaRPr lang="en-GB" sz="1600" b="0" i="1" u="none" dirty="0">
                        <a:latin typeface="Candara" panose="020E0502030303020204" pitchFamily="34" charset="0"/>
                      </a:endParaRPr>
                    </a:p>
                    <a:p>
                      <a:pPr algn="ctr"/>
                      <a:r>
                        <a:rPr lang="en-GB" sz="1600" b="0" i="1" u="none" dirty="0">
                          <a:latin typeface="Candara" panose="020E0502030303020204" pitchFamily="34" charset="0"/>
                        </a:rPr>
                        <a:t>*Other States are yet to provide any evidence to the NGF for review/advisory</a:t>
                      </a:r>
                      <a:r>
                        <a:rPr lang="en-GB" sz="1600" b="1" i="1" u="none" dirty="0">
                          <a:latin typeface="Candara" panose="020E0502030303020204" pitchFamily="34" charset="0"/>
                        </a:rPr>
                        <a:t>.</a:t>
                      </a:r>
                    </a:p>
                    <a:p>
                      <a:pPr algn="ctr"/>
                      <a:endParaRPr lang="en-GB" sz="1400" b="1" i="1" u="none" dirty="0">
                        <a:latin typeface="Candara" panose="020E0502030303020204" pitchFamily="34" charset="0"/>
                      </a:endParaRPr>
                    </a:p>
                    <a:p>
                      <a:pPr algn="ctr"/>
                      <a:r>
                        <a:rPr lang="en-GB" sz="1200" b="1" i="1" u="none" dirty="0">
                          <a:solidFill>
                            <a:srgbClr val="FF0000"/>
                          </a:solidFill>
                          <a:latin typeface="Candara" panose="020E0502030303020204" pitchFamily="34" charset="0"/>
                        </a:rPr>
                        <a:t>Provision of resources can be done through the original approved FY2021 budget or through subsequent budget reallocation/revised budget/supplementary budget passed by July 31, 2021.</a:t>
                      </a:r>
                    </a:p>
                    <a:p>
                      <a:pPr algn="ctr"/>
                      <a:r>
                        <a:rPr lang="en-GB" sz="1200" b="1" i="1" u="none" dirty="0">
                          <a:solidFill>
                            <a:srgbClr val="FF0000"/>
                          </a:solidFill>
                          <a:latin typeface="Candara" panose="020E0502030303020204" pitchFamily="34" charset="0"/>
                        </a:rPr>
                        <a:t> It is important releases are made against these provisions.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784991"/>
                  </a:ext>
                </a:extLst>
              </a:tr>
            </a:tbl>
          </a:graphicData>
        </a:graphic>
      </p:graphicFrame>
    </p:spTree>
    <p:extLst>
      <p:ext uri="{BB962C8B-B14F-4D97-AF65-F5344CB8AC3E}">
        <p14:creationId xmlns:p14="http://schemas.microsoft.com/office/powerpoint/2010/main" val="181494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768501" y="5536926"/>
            <a:ext cx="3089189" cy="649668"/>
          </a:xfrm>
        </p:spPr>
        <p:txBody>
          <a:bodyPr anchor="ctr">
            <a:normAutofit fontScale="90000"/>
          </a:bodyPr>
          <a:lstStyle/>
          <a:p>
            <a:pPr algn="ctr"/>
            <a:r>
              <a:rPr lang="en-US" b="1" dirty="0">
                <a:solidFill>
                  <a:srgbClr val="FFFFFF"/>
                </a:solidFill>
                <a:latin typeface="Candara" panose="020E0502030303020204" pitchFamily="34" charset="0"/>
              </a:rPr>
              <a:t>What We know…</a:t>
            </a:r>
          </a:p>
        </p:txBody>
      </p:sp>
      <p:sp>
        <p:nvSpPr>
          <p:cNvPr id="54" name="TextBox 53">
            <a:extLst>
              <a:ext uri="{FF2B5EF4-FFF2-40B4-BE49-F238E27FC236}">
                <a16:creationId xmlns:a16="http://schemas.microsoft.com/office/drawing/2014/main" id="{CF8D3471-AA7E-4597-94CD-8962D6957BD9}"/>
              </a:ext>
            </a:extLst>
          </p:cNvPr>
          <p:cNvSpPr txBox="1"/>
          <p:nvPr/>
        </p:nvSpPr>
        <p:spPr>
          <a:xfrm>
            <a:off x="5121156" y="4701"/>
            <a:ext cx="6094520" cy="461665"/>
          </a:xfrm>
          <a:prstGeom prst="rect">
            <a:avLst/>
          </a:prstGeom>
          <a:noFill/>
        </p:spPr>
        <p:txBody>
          <a:bodyPr wrap="square">
            <a:spAutoFit/>
          </a:bodyPr>
          <a:lstStyle/>
          <a:p>
            <a:pPr algn="ctr"/>
            <a:r>
              <a:rPr lang="en-US" sz="2400" b="1" cap="all" dirty="0">
                <a:solidFill>
                  <a:schemeClr val="accent6">
                    <a:lumMod val="50000"/>
                  </a:schemeClr>
                </a:solidFill>
                <a:latin typeface="+mj-lt"/>
                <a:ea typeface="+mj-ea"/>
                <a:cs typeface="+mj-cs"/>
              </a:rPr>
              <a:t>STATES READINESS SUMMARY</a:t>
            </a:r>
          </a:p>
        </p:txBody>
      </p:sp>
      <p:sp>
        <p:nvSpPr>
          <p:cNvPr id="17" name="Title 1">
            <a:extLst>
              <a:ext uri="{FF2B5EF4-FFF2-40B4-BE49-F238E27FC236}">
                <a16:creationId xmlns:a16="http://schemas.microsoft.com/office/drawing/2014/main" id="{707CA05B-09B5-4FE0-AEA2-B93A83AC267E}"/>
              </a:ext>
            </a:extLst>
          </p:cNvPr>
          <p:cNvSpPr txBox="1">
            <a:spLocks/>
          </p:cNvSpPr>
          <p:nvPr/>
        </p:nvSpPr>
        <p:spPr>
          <a:xfrm>
            <a:off x="844323" y="1276096"/>
            <a:ext cx="3089189" cy="887819"/>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spcAft>
                <a:spcPts val="800"/>
              </a:spcAft>
            </a:pPr>
            <a:r>
              <a:rPr lang="en-US" sz="28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DLI 10.1 (2021)</a:t>
            </a:r>
          </a:p>
        </p:txBody>
      </p:sp>
      <p:sp>
        <p:nvSpPr>
          <p:cNvPr id="19" name="TextBox 18">
            <a:extLst>
              <a:ext uri="{FF2B5EF4-FFF2-40B4-BE49-F238E27FC236}">
                <a16:creationId xmlns:a16="http://schemas.microsoft.com/office/drawing/2014/main" id="{219A8DB9-C7C7-4B2B-A736-F9D98180E82B}"/>
              </a:ext>
            </a:extLst>
          </p:cNvPr>
          <p:cNvSpPr txBox="1"/>
          <p:nvPr/>
        </p:nvSpPr>
        <p:spPr>
          <a:xfrm>
            <a:off x="592230" y="2292248"/>
            <a:ext cx="3341282" cy="2399183"/>
          </a:xfrm>
          <a:prstGeom prst="rect">
            <a:avLst/>
          </a:prstGeom>
          <a:noFill/>
        </p:spPr>
        <p:txBody>
          <a:bodyPr wrap="square">
            <a:spAutoFit/>
          </a:bodyPr>
          <a:lstStyle/>
          <a:p>
            <a:pPr algn="ctr">
              <a:lnSpc>
                <a:spcPct val="106000"/>
              </a:lnSpc>
              <a:spcAft>
                <a:spcPts val="800"/>
              </a:spcAft>
            </a:pPr>
            <a:r>
              <a:rPr lang="en-GB" sz="1400" b="1"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Published online on an official State website by </a:t>
            </a:r>
            <a:r>
              <a:rPr lang="en-GB" sz="1600" b="1" i="1" u="sng"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September 30, 2021</a:t>
            </a:r>
            <a:r>
              <a:rPr lang="en-GB" sz="1400" b="1" i="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 the Audited Financial Statements of all local government authorities within the State for fiscal year 2020, which includes showing all allocations and actual receipts of State-local government joint account allocation committee (SLJAAC) transfers for each local government authority in the State</a:t>
            </a:r>
          </a:p>
        </p:txBody>
      </p:sp>
      <p:cxnSp>
        <p:nvCxnSpPr>
          <p:cNvPr id="5" name="Straight Connector 4">
            <a:extLst>
              <a:ext uri="{FF2B5EF4-FFF2-40B4-BE49-F238E27FC236}">
                <a16:creationId xmlns:a16="http://schemas.microsoft.com/office/drawing/2014/main" id="{1D41C30C-7C5E-435E-B572-932B092EE9A0}"/>
              </a:ext>
            </a:extLst>
          </p:cNvPr>
          <p:cNvCxnSpPr>
            <a:cxnSpLocks/>
          </p:cNvCxnSpPr>
          <p:nvPr/>
        </p:nvCxnSpPr>
        <p:spPr>
          <a:xfrm flipV="1">
            <a:off x="768501" y="2163030"/>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7B610CC-2E95-4194-8479-7619590AD079}"/>
              </a:ext>
            </a:extLst>
          </p:cNvPr>
          <p:cNvCxnSpPr>
            <a:cxnSpLocks/>
          </p:cNvCxnSpPr>
          <p:nvPr/>
        </p:nvCxnSpPr>
        <p:spPr>
          <a:xfrm flipV="1">
            <a:off x="718276" y="5476234"/>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9FB25284-8A2C-4D17-A35C-3CBB2626ACF9}"/>
              </a:ext>
            </a:extLst>
          </p:cNvPr>
          <p:cNvGrpSpPr/>
          <p:nvPr/>
        </p:nvGrpSpPr>
        <p:grpSpPr>
          <a:xfrm>
            <a:off x="1198032" y="4890946"/>
            <a:ext cx="2381769" cy="507656"/>
            <a:chOff x="1259366" y="5233002"/>
            <a:chExt cx="2381769" cy="507656"/>
          </a:xfrm>
        </p:grpSpPr>
        <p:pic>
          <p:nvPicPr>
            <p:cNvPr id="15" name="Graphic 14" descr="Money with solid fill">
              <a:extLst>
                <a:ext uri="{FF2B5EF4-FFF2-40B4-BE49-F238E27FC236}">
                  <a16:creationId xmlns:a16="http://schemas.microsoft.com/office/drawing/2014/main" id="{0ED8EEC0-0EE6-4126-AF8C-05F94924F9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9366" y="5233002"/>
              <a:ext cx="604105" cy="491811"/>
            </a:xfrm>
            <a:prstGeom prst="rect">
              <a:avLst/>
            </a:prstGeom>
          </p:spPr>
        </p:pic>
        <p:sp>
          <p:nvSpPr>
            <p:cNvPr id="22" name="TextBox 21">
              <a:extLst>
                <a:ext uri="{FF2B5EF4-FFF2-40B4-BE49-F238E27FC236}">
                  <a16:creationId xmlns:a16="http://schemas.microsoft.com/office/drawing/2014/main" id="{3E0DB24E-1CDD-4884-B06F-F43DF513C87F}"/>
                </a:ext>
              </a:extLst>
            </p:cNvPr>
            <p:cNvSpPr txBox="1"/>
            <p:nvPr/>
          </p:nvSpPr>
          <p:spPr>
            <a:xfrm>
              <a:off x="1863471" y="5371326"/>
              <a:ext cx="1777664"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USD $1 Million</a:t>
              </a:r>
              <a:endParaRPr lang="en-GB" b="1" dirty="0">
                <a:solidFill>
                  <a:schemeClr val="bg1"/>
                </a:solidFill>
                <a:latin typeface="Candara" panose="020E0502030303020204" pitchFamily="34" charset="0"/>
              </a:endParaRPr>
            </a:p>
          </p:txBody>
        </p:sp>
      </p:grpSp>
      <p:graphicFrame>
        <p:nvGraphicFramePr>
          <p:cNvPr id="23" name="Table 3">
            <a:extLst>
              <a:ext uri="{FF2B5EF4-FFF2-40B4-BE49-F238E27FC236}">
                <a16:creationId xmlns:a16="http://schemas.microsoft.com/office/drawing/2014/main" id="{88A82D8E-20D9-4EE2-ABE8-9413EA617130}"/>
              </a:ext>
            </a:extLst>
          </p:cNvPr>
          <p:cNvGraphicFramePr>
            <a:graphicFrameLocks noGrp="1"/>
          </p:cNvGraphicFramePr>
          <p:nvPr>
            <p:extLst>
              <p:ext uri="{D42A27DB-BD31-4B8C-83A1-F6EECF244321}">
                <p14:modId xmlns:p14="http://schemas.microsoft.com/office/powerpoint/2010/main" val="117056308"/>
              </p:ext>
            </p:extLst>
          </p:nvPr>
        </p:nvGraphicFramePr>
        <p:xfrm>
          <a:off x="4240577" y="1009397"/>
          <a:ext cx="7768543" cy="2605133"/>
        </p:xfrm>
        <a:graphic>
          <a:graphicData uri="http://schemas.openxmlformats.org/drawingml/2006/table">
            <a:tbl>
              <a:tblPr firstRow="1" bandRow="1">
                <a:tableStyleId>{93296810-A885-4BE3-A3E7-6D5BEEA58F35}</a:tableStyleId>
              </a:tblPr>
              <a:tblGrid>
                <a:gridCol w="3939111">
                  <a:extLst>
                    <a:ext uri="{9D8B030D-6E8A-4147-A177-3AD203B41FA5}">
                      <a16:colId xmlns:a16="http://schemas.microsoft.com/office/drawing/2014/main" val="1637747616"/>
                    </a:ext>
                  </a:extLst>
                </a:gridCol>
                <a:gridCol w="3829432">
                  <a:extLst>
                    <a:ext uri="{9D8B030D-6E8A-4147-A177-3AD203B41FA5}">
                      <a16:colId xmlns:a16="http://schemas.microsoft.com/office/drawing/2014/main" val="2184643462"/>
                    </a:ext>
                  </a:extLst>
                </a:gridCol>
              </a:tblGrid>
              <a:tr h="461594">
                <a:tc gridSpan="2">
                  <a:txBody>
                    <a:bodyPr/>
                    <a:lstStyle/>
                    <a:p>
                      <a:pPr algn="ctr"/>
                      <a:r>
                        <a:rPr lang="en-US" sz="2000" kern="1200" dirty="0">
                          <a:solidFill>
                            <a:schemeClr val="bg1"/>
                          </a:solidFill>
                          <a:effectLst/>
                          <a:latin typeface="Candara" panose="020E0502030303020204" pitchFamily="34" charset="0"/>
                        </a:rPr>
                        <a:t>FY 2020 LGAs A</a:t>
                      </a:r>
                      <a:r>
                        <a:rPr lang="en-GB" sz="2000" kern="1200" dirty="0">
                          <a:solidFill>
                            <a:schemeClr val="bg1"/>
                          </a:solidFill>
                          <a:effectLst/>
                          <a:latin typeface="Candara" panose="020E0502030303020204" pitchFamily="34" charset="0"/>
                        </a:rPr>
                        <a:t>udited Financial Statements</a:t>
                      </a:r>
                      <a:endParaRPr lang="en-GB" sz="20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3304293409"/>
                  </a:ext>
                </a:extLst>
              </a:tr>
              <a:tr h="420125">
                <a:tc>
                  <a:txBody>
                    <a:bodyPr/>
                    <a:lstStyle/>
                    <a:p>
                      <a:r>
                        <a:rPr lang="en-US" sz="2000" b="1" kern="1200" dirty="0">
                          <a:solidFill>
                            <a:schemeClr val="dk1"/>
                          </a:solidFill>
                          <a:effectLst/>
                          <a:latin typeface="Candara" panose="020E0502030303020204" pitchFamily="34" charset="0"/>
                        </a:rPr>
                        <a:t>Published</a:t>
                      </a:r>
                      <a:endParaRPr lang="en-GB" sz="20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latin typeface="Candara" panose="020E0502030303020204" pitchFamily="34" charset="0"/>
                        </a:rPr>
                        <a:t>Accessed NGF TA</a:t>
                      </a:r>
                      <a:endParaRPr lang="en-GB" sz="2000" b="1"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401183"/>
                  </a:ext>
                </a:extLst>
              </a:tr>
              <a:tr h="1723414">
                <a:tc>
                  <a:txBody>
                    <a:bodyPr/>
                    <a:lstStyle/>
                    <a:p>
                      <a:pPr algn="ctr"/>
                      <a:r>
                        <a:rPr lang="en-GB" sz="2000" b="1" i="1" u="none" dirty="0">
                          <a:solidFill>
                            <a:srgbClr val="C00000"/>
                          </a:solidFill>
                          <a:latin typeface="Candara" panose="020E0502030303020204" pitchFamily="34" charset="0"/>
                        </a:rPr>
                        <a:t>*No State has provided publication link(s) to the NGF/FMFBNP-PCU.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u="sng" dirty="0">
                          <a:solidFill>
                            <a:srgbClr val="C00000"/>
                          </a:solidFill>
                          <a:latin typeface="Candara" panose="020E0502030303020204" pitchFamily="34" charset="0"/>
                        </a:rPr>
                        <a:t>ONLY 8 States so far:</a:t>
                      </a:r>
                    </a:p>
                    <a:p>
                      <a:r>
                        <a:rPr lang="en-US" sz="2000" dirty="0">
                          <a:latin typeface="Candara" panose="020E0502030303020204" pitchFamily="34" charset="0"/>
                        </a:rPr>
                        <a:t>Adamawa, </a:t>
                      </a:r>
                      <a:r>
                        <a:rPr lang="en-US" sz="2000" dirty="0" err="1">
                          <a:latin typeface="Candara" panose="020E0502030303020204" pitchFamily="34" charset="0"/>
                        </a:rPr>
                        <a:t>Borno</a:t>
                      </a:r>
                      <a:r>
                        <a:rPr lang="en-US" sz="2000" dirty="0">
                          <a:latin typeface="Candara" panose="020E0502030303020204" pitchFamily="34" charset="0"/>
                        </a:rPr>
                        <a:t>, Ekiti, Imo, Kaduna, Kebbi, Niger and Jigawa State.</a:t>
                      </a:r>
                      <a:endParaRPr lang="en-GB" sz="2000" dirty="0">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784991"/>
                  </a:ext>
                </a:extLst>
              </a:tr>
            </a:tbl>
          </a:graphicData>
        </a:graphic>
      </p:graphicFrame>
    </p:spTree>
    <p:extLst>
      <p:ext uri="{BB962C8B-B14F-4D97-AF65-F5344CB8AC3E}">
        <p14:creationId xmlns:p14="http://schemas.microsoft.com/office/powerpoint/2010/main" val="86795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TextBox 14">
            <a:extLst>
              <a:ext uri="{FF2B5EF4-FFF2-40B4-BE49-F238E27FC236}">
                <a16:creationId xmlns:a16="http://schemas.microsoft.com/office/drawing/2014/main" id="{5F9A42DC-666D-4155-B875-92FD41379441}"/>
              </a:ext>
            </a:extLst>
          </p:cNvPr>
          <p:cNvSpPr txBox="1"/>
          <p:nvPr/>
        </p:nvSpPr>
        <p:spPr>
          <a:xfrm>
            <a:off x="3938366" y="10017"/>
            <a:ext cx="8299621" cy="459549"/>
          </a:xfrm>
          <a:prstGeom prst="rect">
            <a:avLst/>
          </a:prstGeom>
          <a:noFill/>
        </p:spPr>
        <p:txBody>
          <a:bodyPr wrap="square">
            <a:spAutoFit/>
          </a:bodyPr>
          <a:lstStyle/>
          <a:p>
            <a:pPr marL="0" marR="0" algn="ctr">
              <a:lnSpc>
                <a:spcPct val="107000"/>
              </a:lnSpc>
              <a:spcBef>
                <a:spcPts val="0"/>
              </a:spcBef>
              <a:spcAft>
                <a:spcPts val="0"/>
              </a:spcAft>
            </a:pPr>
            <a:r>
              <a:rPr lang="en-US" sz="2400" b="1" cap="all" dirty="0">
                <a:solidFill>
                  <a:schemeClr val="accent6">
                    <a:lumMod val="50000"/>
                  </a:schemeClr>
                </a:solidFill>
                <a:latin typeface="+mj-lt"/>
                <a:ea typeface="+mj-ea"/>
                <a:cs typeface="+mj-cs"/>
              </a:rPr>
              <a:t>KEY UPDATES</a:t>
            </a:r>
            <a:endParaRPr lang="en-GB" sz="2400" b="1" cap="all" dirty="0">
              <a:solidFill>
                <a:schemeClr val="accent6">
                  <a:lumMod val="50000"/>
                </a:schemeClr>
              </a:solidFill>
              <a:latin typeface="+mj-lt"/>
              <a:ea typeface="+mj-ea"/>
              <a:cs typeface="+mj-cs"/>
            </a:endParaRPr>
          </a:p>
        </p:txBody>
      </p:sp>
      <p:sp>
        <p:nvSpPr>
          <p:cNvPr id="17" name="TextBox 16">
            <a:extLst>
              <a:ext uri="{FF2B5EF4-FFF2-40B4-BE49-F238E27FC236}">
                <a16:creationId xmlns:a16="http://schemas.microsoft.com/office/drawing/2014/main" id="{C5748690-379C-4360-950C-DA243D107590}"/>
              </a:ext>
            </a:extLst>
          </p:cNvPr>
          <p:cNvSpPr txBox="1"/>
          <p:nvPr/>
        </p:nvSpPr>
        <p:spPr>
          <a:xfrm>
            <a:off x="4204877" y="723899"/>
            <a:ext cx="7766598" cy="4693593"/>
          </a:xfrm>
          <a:prstGeom prst="rect">
            <a:avLst/>
          </a:prstGeom>
          <a:noFill/>
        </p:spPr>
        <p:txBody>
          <a:bodyPr wrap="square">
            <a:spAutoFit/>
          </a:bodyPr>
          <a:lstStyle/>
          <a:p>
            <a:pPr marL="342900" indent="-342900" algn="just">
              <a:buFont typeface="Wingdings" panose="05000000000000000000" pitchFamily="2" charset="2"/>
              <a:buChar char="q"/>
            </a:pPr>
            <a:r>
              <a:rPr lang="en-US" sz="1500" b="1" dirty="0">
                <a:solidFill>
                  <a:schemeClr val="accent6">
                    <a:lumMod val="50000"/>
                  </a:schemeClr>
                </a:solidFill>
                <a:latin typeface="Candara" panose="020E0502030303020204" pitchFamily="34" charset="0"/>
              </a:rPr>
              <a:t>The verification will be consistent with the latest SFTAS Verification Protocol. </a:t>
            </a:r>
            <a:r>
              <a:rPr lang="en-US" sz="1500" dirty="0">
                <a:solidFill>
                  <a:schemeClr val="accent6">
                    <a:lumMod val="50000"/>
                  </a:schemeClr>
                </a:solidFill>
                <a:latin typeface="Candara" panose="020E0502030303020204" pitchFamily="34" charset="0"/>
              </a:rPr>
              <a:t>An updated version 7 has been issued by the FMFBNP PCU.</a:t>
            </a:r>
          </a:p>
          <a:p>
            <a:pPr marL="342900" indent="-342900" algn="just">
              <a:buFont typeface="Wingdings" panose="05000000000000000000" pitchFamily="2" charset="2"/>
              <a:buChar char="q"/>
            </a:pPr>
            <a:endParaRPr lang="en-US" sz="1500" dirty="0">
              <a:solidFill>
                <a:schemeClr val="accent6">
                  <a:lumMod val="50000"/>
                </a:schemeClr>
              </a:solidFill>
              <a:latin typeface="Candara" panose="020E0502030303020204" pitchFamily="34" charset="0"/>
            </a:endParaRPr>
          </a:p>
          <a:p>
            <a:pPr marL="342900" indent="-342900" algn="just">
              <a:buFont typeface="Wingdings" panose="05000000000000000000" pitchFamily="2" charset="2"/>
              <a:buChar char="q"/>
            </a:pPr>
            <a:r>
              <a:rPr lang="en-GB" sz="1500" b="1" dirty="0">
                <a:solidFill>
                  <a:schemeClr val="accent6">
                    <a:lumMod val="50000"/>
                  </a:schemeClr>
                </a:solidFill>
                <a:latin typeface="Candara" panose="020E0502030303020204" pitchFamily="34" charset="0"/>
              </a:rPr>
              <a:t>The Verification of NEW DLIs 10-13: the data request was sent to States via email on </a:t>
            </a:r>
            <a:r>
              <a:rPr lang="en-GB" sz="1500" b="1" u="sng" dirty="0">
                <a:solidFill>
                  <a:schemeClr val="accent6">
                    <a:lumMod val="50000"/>
                  </a:schemeClr>
                </a:solidFill>
                <a:latin typeface="Candara" panose="020E0502030303020204" pitchFamily="34" charset="0"/>
              </a:rPr>
              <a:t>12 July 2021 </a:t>
            </a:r>
            <a:r>
              <a:rPr lang="en-GB" sz="1500" b="1" dirty="0">
                <a:solidFill>
                  <a:schemeClr val="accent6">
                    <a:lumMod val="50000"/>
                  </a:schemeClr>
                </a:solidFill>
                <a:latin typeface="Candara" panose="020E0502030303020204" pitchFamily="34" charset="0"/>
              </a:rPr>
              <a:t>from the IVA. Verification is targeted to be completed by September for disbursement in October. </a:t>
            </a:r>
            <a:r>
              <a:rPr lang="en-GB" sz="1500" dirty="0">
                <a:latin typeface="Candara" panose="020E0502030303020204" pitchFamily="34" charset="0"/>
              </a:rPr>
              <a:t>This will be a purely desk-based assessment i.e. no physical/on-site visits are required to the States</a:t>
            </a:r>
            <a:r>
              <a:rPr lang="en-GB" sz="1500" b="1" u="sng" dirty="0">
                <a:latin typeface="Candara" panose="020E0502030303020204" pitchFamily="34" charset="0"/>
              </a:rPr>
              <a:t>.</a:t>
            </a:r>
            <a:r>
              <a:rPr lang="en-GB" sz="1500" dirty="0">
                <a:latin typeface="Candara" panose="020E0502030303020204" pitchFamily="34" charset="0"/>
              </a:rPr>
              <a:t> </a:t>
            </a:r>
            <a:r>
              <a:rPr lang="en-GB" sz="1500" b="1" u="sng" dirty="0">
                <a:solidFill>
                  <a:srgbClr val="C00000"/>
                </a:solidFill>
                <a:latin typeface="Candara" panose="020E0502030303020204" pitchFamily="34" charset="0"/>
              </a:rPr>
              <a:t>All States are advised to respond to the data request by email by 19th July 2021 to the IVA Team Leader assigned to them,  copying </a:t>
            </a:r>
            <a:r>
              <a:rPr lang="en-GB" sz="1500" b="1" u="sng" dirty="0">
                <a:solidFill>
                  <a:srgbClr val="C00000"/>
                </a:solidFill>
                <a:latin typeface="Candara" panose="020E0502030303020204" pitchFamily="34" charset="0"/>
                <a:hlinkClick r:id="rId3">
                  <a:extLst>
                    <a:ext uri="{A12FA001-AC4F-418D-AE19-62706E023703}">
                      <ahyp:hlinkClr xmlns:ahyp="http://schemas.microsoft.com/office/drawing/2018/hyperlinkcolor" val="tx"/>
                    </a:ext>
                  </a:extLst>
                </a:hlinkClick>
              </a:rPr>
              <a:t>sftas@oaugf.ng</a:t>
            </a:r>
            <a:r>
              <a:rPr lang="en-GB" sz="1500" b="1" u="sng" dirty="0">
                <a:solidFill>
                  <a:srgbClr val="C00000"/>
                </a:solidFill>
                <a:latin typeface="Candara" panose="020E0502030303020204" pitchFamily="34" charset="0"/>
              </a:rPr>
              <a:t> &amp; </a:t>
            </a:r>
            <a:r>
              <a:rPr lang="en-GB" sz="1500" b="1" u="sng" dirty="0">
                <a:solidFill>
                  <a:srgbClr val="C00000"/>
                </a:solidFill>
                <a:latin typeface="Candara" panose="020E0502030303020204" pitchFamily="34" charset="0"/>
                <a:hlinkClick r:id="rId4">
                  <a:extLst>
                    <a:ext uri="{A12FA001-AC4F-418D-AE19-62706E023703}">
                      <ahyp:hlinkClr xmlns:ahyp="http://schemas.microsoft.com/office/drawing/2018/hyperlinkcolor" val="tx"/>
                    </a:ext>
                  </a:extLst>
                </a:hlinkClick>
              </a:rPr>
              <a:t>oadedokun@sftas.org.ng</a:t>
            </a:r>
            <a:endParaRPr lang="en-GB" sz="1500" b="1" u="sng" dirty="0">
              <a:solidFill>
                <a:srgbClr val="C00000"/>
              </a:solidFill>
              <a:latin typeface="Candara" panose="020E0502030303020204" pitchFamily="34" charset="0"/>
            </a:endParaRPr>
          </a:p>
          <a:p>
            <a:pPr algn="just"/>
            <a:endParaRPr lang="en-GB" sz="1500" b="1" u="sng" dirty="0">
              <a:solidFill>
                <a:schemeClr val="accent1">
                  <a:lumMod val="50000"/>
                </a:schemeClr>
              </a:solidFill>
              <a:latin typeface="Candara" panose="020E0502030303020204" pitchFamily="34" charset="0"/>
            </a:endParaRPr>
          </a:p>
          <a:p>
            <a:pPr marL="342900" indent="-342900" algn="just">
              <a:buFont typeface="Wingdings" panose="05000000000000000000" pitchFamily="2" charset="2"/>
              <a:buChar char="q"/>
            </a:pPr>
            <a:r>
              <a:rPr lang="en-US" sz="1500" b="1" kern="0" dirty="0">
                <a:solidFill>
                  <a:srgbClr val="C00000"/>
                </a:solidFill>
                <a:latin typeface="Candara" panose="020E0502030303020204" pitchFamily="34" charset="0"/>
                <a:ea typeface="MS PGothic" pitchFamily="34" charset="-128"/>
              </a:rPr>
              <a:t>States should please continue respecting the independence of the IVA.</a:t>
            </a:r>
            <a:r>
              <a:rPr lang="en-US" sz="1500" b="1" kern="0" dirty="0">
                <a:solidFill>
                  <a:prstClr val="black">
                    <a:lumMod val="50000"/>
                    <a:lumOff val="50000"/>
                  </a:prstClr>
                </a:solidFill>
                <a:latin typeface="Candara" panose="020E0502030303020204" pitchFamily="34" charset="0"/>
                <a:ea typeface="MS PGothic" pitchFamily="34" charset="-128"/>
              </a:rPr>
              <a:t> </a:t>
            </a:r>
            <a:r>
              <a:rPr lang="en-US" sz="1500" dirty="0">
                <a:latin typeface="Candara" panose="020E0502030303020204" pitchFamily="34" charset="0"/>
              </a:rPr>
              <a:t>There is no need for States to communicate/meet with the IVA outside of the data requests.</a:t>
            </a:r>
          </a:p>
          <a:p>
            <a:pPr marL="342900" indent="-342900" algn="just">
              <a:buFont typeface="Wingdings" panose="05000000000000000000" pitchFamily="2" charset="2"/>
              <a:buChar char="q"/>
            </a:pPr>
            <a:endParaRPr lang="en-US" sz="1500" b="1" kern="0" dirty="0">
              <a:solidFill>
                <a:prstClr val="black">
                  <a:lumMod val="50000"/>
                  <a:lumOff val="50000"/>
                </a:prstClr>
              </a:solidFill>
              <a:latin typeface="Candara" panose="020E0502030303020204" pitchFamily="34" charset="0"/>
              <a:ea typeface="MS PGothic" pitchFamily="34" charset="-128"/>
            </a:endParaRPr>
          </a:p>
          <a:p>
            <a:pPr marL="342900" indent="-342900" algn="just">
              <a:buFont typeface="Wingdings" panose="05000000000000000000" pitchFamily="2" charset="2"/>
              <a:buChar char="q"/>
            </a:pPr>
            <a:r>
              <a:rPr lang="en-US" sz="1500" b="1" dirty="0">
                <a:solidFill>
                  <a:schemeClr val="accent6">
                    <a:lumMod val="50000"/>
                  </a:schemeClr>
                </a:solidFill>
                <a:latin typeface="Candara" panose="020E0502030303020204" pitchFamily="34" charset="0"/>
              </a:rPr>
              <a:t>FOR THE UPCOMING 2020 APA: NGF in collaboration with the FMFBNP, CBN, DMO and the World Bank has concluded the reconciliation exercise for State debt as at end of FY2020</a:t>
            </a:r>
            <a:r>
              <a:rPr lang="en-US" sz="1500" dirty="0">
                <a:solidFill>
                  <a:schemeClr val="accent6">
                    <a:lumMod val="50000"/>
                  </a:schemeClr>
                </a:solidFill>
                <a:latin typeface="Candara" panose="020E0502030303020204" pitchFamily="34" charset="0"/>
              </a:rPr>
              <a:t>. </a:t>
            </a:r>
            <a:r>
              <a:rPr lang="en-US" sz="1500" b="1" dirty="0">
                <a:solidFill>
                  <a:srgbClr val="C00000"/>
                </a:solidFill>
                <a:latin typeface="Candara" panose="020E0502030303020204" pitchFamily="34" charset="0"/>
              </a:rPr>
              <a:t>This will be shared with States within the next two weeks for validation</a:t>
            </a:r>
            <a:r>
              <a:rPr lang="en-US" sz="1500" dirty="0">
                <a:solidFill>
                  <a:srgbClr val="C00000"/>
                </a:solidFill>
                <a:latin typeface="Candara" panose="020E0502030303020204" pitchFamily="34" charset="0"/>
              </a:rPr>
              <a:t>. </a:t>
            </a:r>
            <a:r>
              <a:rPr lang="en-US" sz="1500" dirty="0">
                <a:solidFill>
                  <a:schemeClr val="accent6">
                    <a:lumMod val="50000"/>
                  </a:schemeClr>
                </a:solidFill>
                <a:latin typeface="Candara" panose="020E0502030303020204" pitchFamily="34" charset="0"/>
              </a:rPr>
              <a:t>The reconciled data will be used to verify the debt-related DLIs for the Original DLIs 1-9 2020 results (2020 APA).</a:t>
            </a:r>
          </a:p>
          <a:p>
            <a:pPr marL="342900" indent="-342900" algn="just">
              <a:buFont typeface="Wingdings" panose="05000000000000000000" pitchFamily="2" charset="2"/>
              <a:buChar char="q"/>
            </a:pPr>
            <a:endParaRPr lang="en-US" sz="1500" b="1" dirty="0">
              <a:solidFill>
                <a:srgbClr val="00BEFA"/>
              </a:solidFill>
              <a:latin typeface="Candara" panose="020E0502030303020204" pitchFamily="34" charset="0"/>
              <a:ea typeface="MS PGothic" pitchFamily="34" charset="-128"/>
            </a:endParaRPr>
          </a:p>
          <a:p>
            <a:pPr marL="342900" indent="-342900" algn="just">
              <a:buFont typeface="Wingdings" panose="05000000000000000000" pitchFamily="2" charset="2"/>
              <a:buChar char="q"/>
            </a:pPr>
            <a:endParaRPr lang="en-US" sz="1400" b="1" u="sng" dirty="0">
              <a:solidFill>
                <a:schemeClr val="accent1">
                  <a:lumMod val="50000"/>
                </a:schemeClr>
              </a:solidFill>
              <a:latin typeface="Candara" panose="020E0502030303020204" pitchFamily="34" charset="0"/>
            </a:endParaRPr>
          </a:p>
        </p:txBody>
      </p:sp>
      <p:grpSp>
        <p:nvGrpSpPr>
          <p:cNvPr id="9" name="Group 8">
            <a:extLst>
              <a:ext uri="{FF2B5EF4-FFF2-40B4-BE49-F238E27FC236}">
                <a16:creationId xmlns:a16="http://schemas.microsoft.com/office/drawing/2014/main" id="{B78C5481-5769-4F70-BF61-718291B54C83}"/>
              </a:ext>
            </a:extLst>
          </p:cNvPr>
          <p:cNvGrpSpPr/>
          <p:nvPr/>
        </p:nvGrpSpPr>
        <p:grpSpPr>
          <a:xfrm>
            <a:off x="995250" y="5380074"/>
            <a:ext cx="2635691" cy="951362"/>
            <a:chOff x="951241" y="2708777"/>
            <a:chExt cx="2635691" cy="1363614"/>
          </a:xfrm>
        </p:grpSpPr>
        <p:pic>
          <p:nvPicPr>
            <p:cNvPr id="4" name="Graphic 3" descr="Chevron arrows with solid fill">
              <a:extLst>
                <a:ext uri="{FF2B5EF4-FFF2-40B4-BE49-F238E27FC236}">
                  <a16:creationId xmlns:a16="http://schemas.microsoft.com/office/drawing/2014/main" id="{B9E06887-0EC0-43AB-A620-B20606F85B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23318" y="2708777"/>
              <a:ext cx="1363614" cy="1363614"/>
            </a:xfrm>
            <a:prstGeom prst="rect">
              <a:avLst/>
            </a:prstGeom>
          </p:spPr>
        </p:pic>
        <p:pic>
          <p:nvPicPr>
            <p:cNvPr id="6" name="Graphic 5" descr="Comment Important with solid fill">
              <a:extLst>
                <a:ext uri="{FF2B5EF4-FFF2-40B4-BE49-F238E27FC236}">
                  <a16:creationId xmlns:a16="http://schemas.microsoft.com/office/drawing/2014/main" id="{C8F24736-9D33-48BF-A90E-9A60980BE8D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1241" y="2785608"/>
              <a:ext cx="1286783" cy="1286783"/>
            </a:xfrm>
            <a:prstGeom prst="rect">
              <a:avLst/>
            </a:prstGeom>
          </p:spPr>
        </p:pic>
      </p:grpSp>
      <p:sp>
        <p:nvSpPr>
          <p:cNvPr id="2" name="Rectangle 1">
            <a:extLst>
              <a:ext uri="{FF2B5EF4-FFF2-40B4-BE49-F238E27FC236}">
                <a16:creationId xmlns:a16="http://schemas.microsoft.com/office/drawing/2014/main" id="{9DD7FCA6-4B16-4024-961D-3D63F4CFF342}"/>
              </a:ext>
            </a:extLst>
          </p:cNvPr>
          <p:cNvSpPr/>
          <p:nvPr/>
        </p:nvSpPr>
        <p:spPr>
          <a:xfrm>
            <a:off x="669850" y="911956"/>
            <a:ext cx="3268515" cy="4959627"/>
          </a:xfrm>
          <a:prstGeom prst="rect">
            <a:avLst/>
          </a:prstGeom>
        </p:spPr>
        <p:txBody>
          <a:bodyPr wrap="square">
            <a:spAutoFit/>
          </a:bodyPr>
          <a:lstStyle/>
          <a:p>
            <a:pPr algn="ctr">
              <a:lnSpc>
                <a:spcPct val="106000"/>
              </a:lnSpc>
              <a:spcAft>
                <a:spcPts val="800"/>
              </a:spcAft>
            </a:pPr>
            <a:r>
              <a:rPr lang="en-US" b="1" dirty="0">
                <a:solidFill>
                  <a:schemeClr val="bg1"/>
                </a:solidFill>
                <a:latin typeface="Candara" panose="020E0502030303020204" pitchFamily="34" charset="0"/>
                <a:ea typeface="Calibri" panose="020F0502020204030204" pitchFamily="34" charset="0"/>
                <a:cs typeface="Arial" panose="020B0604020202020204" pitchFamily="34" charset="0"/>
              </a:rPr>
              <a:t>THE VERIFICATION OF 5 </a:t>
            </a:r>
            <a:r>
              <a:rPr lang="en-US" b="1" dirty="0">
                <a:solidFill>
                  <a:schemeClr val="bg1"/>
                </a:solidFill>
                <a:latin typeface="Candara" panose="020E0502030303020204" pitchFamily="34" charset="0"/>
                <a:cs typeface="Arial" panose="020B0604020202020204" pitchFamily="34" charset="0"/>
              </a:rPr>
              <a:t>New COVID-19 DLI Results with </a:t>
            </a:r>
            <a:r>
              <a:rPr lang="en-US" b="1" u="sng" dirty="0">
                <a:solidFill>
                  <a:schemeClr val="bg1"/>
                </a:solidFill>
                <a:latin typeface="Candara" panose="020E0502030303020204" pitchFamily="34" charset="0"/>
                <a:cs typeface="Arial" panose="020B0604020202020204" pitchFamily="34" charset="0"/>
              </a:rPr>
              <a:t>deadlines Dec 2020 to July 2021 </a:t>
            </a:r>
            <a:r>
              <a:rPr lang="en-US" b="1" dirty="0">
                <a:solidFill>
                  <a:schemeClr val="bg1"/>
                </a:solidFill>
                <a:latin typeface="Candara" panose="020E0502030303020204" pitchFamily="34" charset="0"/>
                <a:cs typeface="Arial" panose="020B0604020202020204" pitchFamily="34" charset="0"/>
              </a:rPr>
              <a:t>has commenced</a:t>
            </a:r>
          </a:p>
          <a:p>
            <a:pPr algn="ctr">
              <a:lnSpc>
                <a:spcPct val="106000"/>
              </a:lnSpc>
              <a:spcAft>
                <a:spcPts val="800"/>
              </a:spcAft>
            </a:pPr>
            <a:br>
              <a:rPr lang="en-US" b="1" dirty="0">
                <a:solidFill>
                  <a:schemeClr val="bg1"/>
                </a:solidFill>
                <a:latin typeface="Candara" panose="020E0502030303020204" pitchFamily="34" charset="0"/>
                <a:cs typeface="Arial" panose="020B0604020202020204" pitchFamily="34" charset="0"/>
              </a:rPr>
            </a:br>
            <a:r>
              <a:rPr lang="en-US" sz="2000" b="1" dirty="0">
                <a:solidFill>
                  <a:schemeClr val="bg1"/>
                </a:solidFill>
                <a:latin typeface="Candara" panose="020E0502030303020204" pitchFamily="34" charset="0"/>
                <a:cs typeface="Arial" panose="020B0604020202020204" pitchFamily="34" charset="0"/>
              </a:rPr>
              <a:t>DLRs: 10.1 (2020), 10.2, 10.3, 11.2, and 13.2</a:t>
            </a:r>
          </a:p>
          <a:p>
            <a:pPr algn="ctr">
              <a:lnSpc>
                <a:spcPct val="106000"/>
              </a:lnSpc>
              <a:spcAft>
                <a:spcPts val="800"/>
              </a:spcAft>
            </a:pPr>
            <a:endParaRPr lang="en-US" b="1" dirty="0">
              <a:solidFill>
                <a:schemeClr val="bg1"/>
              </a:solidFill>
              <a:latin typeface="Candara" panose="020E0502030303020204" pitchFamily="34" charset="0"/>
              <a:cs typeface="Arial" panose="020B0604020202020204" pitchFamily="34" charset="0"/>
            </a:endParaRPr>
          </a:p>
          <a:p>
            <a:pPr algn="ctr">
              <a:lnSpc>
                <a:spcPct val="106000"/>
              </a:lnSpc>
              <a:spcAft>
                <a:spcPts val="800"/>
              </a:spcAft>
            </a:pPr>
            <a:r>
              <a:rPr lang="en-US" b="1" dirty="0">
                <a:solidFill>
                  <a:schemeClr val="bg1"/>
                </a:solidFill>
                <a:latin typeface="Candara" panose="020E0502030303020204" pitchFamily="34" charset="0"/>
                <a:cs typeface="Arial" panose="020B0604020202020204" pitchFamily="34" charset="0"/>
              </a:rPr>
              <a:t>A desk-based review FOR 36 States BY the IVA WITH enhanced review by the World Bank and PCU given the external firm is not yet on board</a:t>
            </a:r>
          </a:p>
          <a:p>
            <a:pPr algn="ctr">
              <a:lnSpc>
                <a:spcPct val="106000"/>
              </a:lnSpc>
              <a:spcAft>
                <a:spcPts val="800"/>
              </a:spcAft>
            </a:pPr>
            <a:endParaRPr lang="en-US" b="1" dirty="0">
              <a:solidFill>
                <a:schemeClr val="bg1"/>
              </a:solidFill>
              <a:latin typeface="Candara" panose="020E0502030303020204" pitchFamily="34" charset="0"/>
              <a:cs typeface="Arial" panose="020B0604020202020204" pitchFamily="34" charset="0"/>
            </a:endParaRPr>
          </a:p>
        </p:txBody>
      </p:sp>
      <p:graphicFrame>
        <p:nvGraphicFramePr>
          <p:cNvPr id="19" name="Table 18">
            <a:extLst>
              <a:ext uri="{FF2B5EF4-FFF2-40B4-BE49-F238E27FC236}">
                <a16:creationId xmlns:a16="http://schemas.microsoft.com/office/drawing/2014/main" id="{37291128-41AA-43BF-8BB2-74A078784C75}"/>
              </a:ext>
            </a:extLst>
          </p:cNvPr>
          <p:cNvGraphicFramePr>
            <a:graphicFrameLocks noGrp="1"/>
          </p:cNvGraphicFramePr>
          <p:nvPr>
            <p:extLst>
              <p:ext uri="{D42A27DB-BD31-4B8C-83A1-F6EECF244321}">
                <p14:modId xmlns:p14="http://schemas.microsoft.com/office/powerpoint/2010/main" val="2486160483"/>
              </p:ext>
            </p:extLst>
          </p:nvPr>
        </p:nvGraphicFramePr>
        <p:xfrm>
          <a:off x="4315141" y="4924611"/>
          <a:ext cx="7656334" cy="1465954"/>
        </p:xfrm>
        <a:graphic>
          <a:graphicData uri="http://schemas.openxmlformats.org/drawingml/2006/table">
            <a:tbl>
              <a:tblPr/>
              <a:tblGrid>
                <a:gridCol w="3310983">
                  <a:extLst>
                    <a:ext uri="{9D8B030D-6E8A-4147-A177-3AD203B41FA5}">
                      <a16:colId xmlns:a16="http://schemas.microsoft.com/office/drawing/2014/main" val="279493677"/>
                    </a:ext>
                  </a:extLst>
                </a:gridCol>
                <a:gridCol w="1859037">
                  <a:extLst>
                    <a:ext uri="{9D8B030D-6E8A-4147-A177-3AD203B41FA5}">
                      <a16:colId xmlns:a16="http://schemas.microsoft.com/office/drawing/2014/main" val="3640382760"/>
                    </a:ext>
                  </a:extLst>
                </a:gridCol>
                <a:gridCol w="1199350">
                  <a:extLst>
                    <a:ext uri="{9D8B030D-6E8A-4147-A177-3AD203B41FA5}">
                      <a16:colId xmlns:a16="http://schemas.microsoft.com/office/drawing/2014/main" val="2751475522"/>
                    </a:ext>
                  </a:extLst>
                </a:gridCol>
                <a:gridCol w="1286964">
                  <a:extLst>
                    <a:ext uri="{9D8B030D-6E8A-4147-A177-3AD203B41FA5}">
                      <a16:colId xmlns:a16="http://schemas.microsoft.com/office/drawing/2014/main" val="1445246579"/>
                    </a:ext>
                  </a:extLst>
                </a:gridCol>
              </a:tblGrid>
              <a:tr h="489857">
                <a:tc>
                  <a:txBody>
                    <a:bodyPr/>
                    <a:lstStyle/>
                    <a:p>
                      <a:pPr algn="ctr" rtl="0" fontAlgn="ctr"/>
                      <a:r>
                        <a:rPr lang="en-US" sz="1200" b="1" i="0" u="none" strike="noStrike" dirty="0">
                          <a:solidFill>
                            <a:srgbClr val="FFFFFF"/>
                          </a:solidFill>
                          <a:effectLst/>
                          <a:latin typeface="Candara" panose="020E0502030303020204" pitchFamily="34" charset="0"/>
                        </a:rPr>
                        <a:t>Program DLIs</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ADB"/>
                      </a:solidFill>
                      <a:prstDash val="solid"/>
                      <a:round/>
                      <a:headEnd type="none" w="med" len="med"/>
                      <a:tailEnd type="none" w="med" len="med"/>
                    </a:lnR>
                    <a:lnT>
                      <a:noFill/>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a:solidFill>
                            <a:srgbClr val="FFFFFF"/>
                          </a:solidFill>
                          <a:effectLst/>
                          <a:latin typeface="Candara" panose="020E0502030303020204" pitchFamily="34" charset="0"/>
                        </a:rPr>
                        <a:t>UPDATED Verification and Disbursement Timeline</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Candara" panose="020E0502030303020204" pitchFamily="34" charset="0"/>
                        </a:rPr>
                        <a:t># Eligible States Receiving Grants</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Candara" panose="020E0502030303020204" pitchFamily="34" charset="0"/>
                        </a:rPr>
                        <a:t>Grants per State USD Million</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002060"/>
                    </a:solidFill>
                  </a:tcPr>
                </a:tc>
                <a:extLst>
                  <a:ext uri="{0D108BD9-81ED-4DB2-BD59-A6C34878D82A}">
                    <a16:rowId xmlns:a16="http://schemas.microsoft.com/office/drawing/2014/main" val="119214304"/>
                  </a:ext>
                </a:extLst>
              </a:tr>
              <a:tr h="492076">
                <a:tc>
                  <a:txBody>
                    <a:bodyPr/>
                    <a:lstStyle/>
                    <a:p>
                      <a:pPr algn="l" rtl="0" fontAlgn="ctr"/>
                      <a:r>
                        <a:rPr lang="en-US" sz="1200" b="1" i="0" u="none" strike="noStrike" dirty="0">
                          <a:solidFill>
                            <a:srgbClr val="000000"/>
                          </a:solidFill>
                          <a:effectLst/>
                          <a:latin typeface="Candara" panose="020E0502030303020204" pitchFamily="34" charset="0"/>
                        </a:rPr>
                        <a:t>New COVID-19 DLIs Results Dec 2020 to July 2021</a:t>
                      </a:r>
                      <a:br>
                        <a:rPr lang="en-US" sz="1200" b="1" i="0" u="none" strike="noStrike" dirty="0">
                          <a:solidFill>
                            <a:srgbClr val="000000"/>
                          </a:solidFill>
                          <a:effectLst/>
                          <a:latin typeface="Candara" panose="020E0502030303020204" pitchFamily="34" charset="0"/>
                        </a:rPr>
                      </a:br>
                      <a:r>
                        <a:rPr lang="en-US" sz="1200" b="0" i="0" u="none" strike="noStrike" dirty="0">
                          <a:solidFill>
                            <a:srgbClr val="000000"/>
                          </a:solidFill>
                          <a:effectLst/>
                          <a:latin typeface="Candara" panose="020E0502030303020204" pitchFamily="34" charset="0"/>
                        </a:rPr>
                        <a:t>5 X DLRs 10.1 (2020), 10.2, 10.3, 11.2, 13.2</a:t>
                      </a:r>
                      <a:endParaRPr lang="en-US" sz="1200" b="1" i="0" u="none" strike="noStrike" dirty="0">
                        <a:solidFill>
                          <a:srgbClr val="000000"/>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l" rtl="0" fontAlgn="ctr"/>
                      <a:r>
                        <a:rPr lang="en-US" sz="1200" b="0" i="0" u="none" strike="noStrike" dirty="0">
                          <a:solidFill>
                            <a:schemeClr val="tx1"/>
                          </a:solidFill>
                          <a:effectLst/>
                          <a:latin typeface="Candara" panose="020E0502030303020204" pitchFamily="34" charset="0"/>
                        </a:rPr>
                        <a:t>To be verified and disbursed by</a:t>
                      </a:r>
                      <a:r>
                        <a:rPr lang="en-US" sz="1200" b="1" i="0" u="none" strike="noStrike" dirty="0">
                          <a:solidFill>
                            <a:schemeClr val="tx1"/>
                          </a:solidFill>
                          <a:effectLst/>
                          <a:latin typeface="Candara" panose="020E0502030303020204" pitchFamily="34" charset="0"/>
                        </a:rPr>
                        <a:t> Q4 2021. </a:t>
                      </a:r>
                      <a:endParaRPr lang="en-US" sz="1200" b="0" i="0" u="none" strike="noStrike" dirty="0">
                        <a:solidFill>
                          <a:schemeClr val="tx1"/>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ctr" rtl="0" fontAlgn="ctr"/>
                      <a:r>
                        <a:rPr lang="en-US" sz="1200" b="1" i="1" u="none" strike="noStrike" dirty="0">
                          <a:solidFill>
                            <a:srgbClr val="000000"/>
                          </a:solidFill>
                          <a:effectLst/>
                          <a:latin typeface="Candara" panose="020E0502030303020204" pitchFamily="34" charset="0"/>
                        </a:rPr>
                        <a:t>36</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ctr" rtl="0" fontAlgn="ctr"/>
                      <a:r>
                        <a:rPr lang="en-US" sz="1200" b="1" i="0" u="none" strike="noStrike">
                          <a:solidFill>
                            <a:srgbClr val="000000"/>
                          </a:solidFill>
                          <a:effectLst/>
                          <a:latin typeface="Candara" panose="020E0502030303020204" pitchFamily="34" charset="0"/>
                        </a:rPr>
                        <a:t> Up to $7 million per State</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extLst>
                  <a:ext uri="{0D108BD9-81ED-4DB2-BD59-A6C34878D82A}">
                    <a16:rowId xmlns:a16="http://schemas.microsoft.com/office/drawing/2014/main" val="44722995"/>
                  </a:ext>
                </a:extLst>
              </a:tr>
              <a:tr h="484021">
                <a:tc>
                  <a:txBody>
                    <a:bodyPr/>
                    <a:lstStyle/>
                    <a:p>
                      <a:pPr algn="l" rtl="0" fontAlgn="ctr"/>
                      <a:r>
                        <a:rPr lang="pt-BR" sz="1200" b="1" i="0" u="none" strike="noStrike" dirty="0">
                          <a:solidFill>
                            <a:srgbClr val="000000"/>
                          </a:solidFill>
                          <a:effectLst/>
                          <a:latin typeface="Candara" panose="020E0502030303020204" pitchFamily="34" charset="0"/>
                        </a:rPr>
                        <a:t>Original DLIs 1-9 2020 Results  (2020 APA)</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l" rtl="0" fontAlgn="ctr"/>
                      <a:r>
                        <a:rPr lang="en-US" sz="1200" b="0" i="0" u="none" strike="noStrike" dirty="0">
                          <a:solidFill>
                            <a:schemeClr val="tx1"/>
                          </a:solidFill>
                          <a:effectLst/>
                          <a:latin typeface="Candara" panose="020E0502030303020204" pitchFamily="34" charset="0"/>
                        </a:rPr>
                        <a:t>To be verified and disbursed by </a:t>
                      </a:r>
                      <a:r>
                        <a:rPr lang="en-US" sz="1200" b="1" i="0" u="none" strike="noStrike" dirty="0">
                          <a:solidFill>
                            <a:schemeClr val="tx1"/>
                          </a:solidFill>
                          <a:effectLst/>
                          <a:latin typeface="Candara" panose="020E0502030303020204" pitchFamily="34" charset="0"/>
                        </a:rPr>
                        <a:t>end Q1 2022</a:t>
                      </a:r>
                      <a:endParaRPr lang="en-US" sz="1200" b="0" i="0" u="none" strike="noStrike" dirty="0">
                        <a:solidFill>
                          <a:schemeClr val="tx1"/>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ctr" rtl="0" fontAlgn="ctr"/>
                      <a:r>
                        <a:rPr lang="en-US" sz="1200" b="1" i="1" u="none" strike="noStrike" dirty="0">
                          <a:solidFill>
                            <a:srgbClr val="000000"/>
                          </a:solidFill>
                          <a:effectLst/>
                          <a:latin typeface="Candara" panose="020E0502030303020204" pitchFamily="34" charset="0"/>
                        </a:rPr>
                        <a:t>36</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ctr" rtl="0" fontAlgn="ctr"/>
                      <a:r>
                        <a:rPr lang="en-US" sz="1200" b="1" i="0" u="none" strike="noStrike" dirty="0">
                          <a:solidFill>
                            <a:srgbClr val="000000"/>
                          </a:solidFill>
                          <a:effectLst/>
                          <a:latin typeface="Candara" panose="020E0502030303020204" pitchFamily="34" charset="0"/>
                        </a:rPr>
                        <a:t>Up to $9-15 million per State </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extLst>
                  <a:ext uri="{0D108BD9-81ED-4DB2-BD59-A6C34878D82A}">
                    <a16:rowId xmlns:a16="http://schemas.microsoft.com/office/drawing/2014/main" val="3938051440"/>
                  </a:ext>
                </a:extLst>
              </a:tr>
            </a:tbl>
          </a:graphicData>
        </a:graphic>
      </p:graphicFrame>
    </p:spTree>
    <p:extLst>
      <p:ext uri="{BB962C8B-B14F-4D97-AF65-F5344CB8AC3E}">
        <p14:creationId xmlns:p14="http://schemas.microsoft.com/office/powerpoint/2010/main" val="205412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TextBox 21">
            <a:extLst>
              <a:ext uri="{FF2B5EF4-FFF2-40B4-BE49-F238E27FC236}">
                <a16:creationId xmlns:a16="http://schemas.microsoft.com/office/drawing/2014/main" id="{B50A121B-6426-4F7D-93FE-DC87A0AC9D9E}"/>
              </a:ext>
            </a:extLst>
          </p:cNvPr>
          <p:cNvSpPr txBox="1"/>
          <p:nvPr/>
        </p:nvSpPr>
        <p:spPr>
          <a:xfrm>
            <a:off x="5689989" y="3056999"/>
            <a:ext cx="5207595" cy="1000465"/>
          </a:xfrm>
          <a:prstGeom prst="rect">
            <a:avLst/>
          </a:prstGeom>
        </p:spPr>
        <p:txBody>
          <a:bodyPr rtlCol="0">
            <a:normAutofit/>
          </a:bodyPr>
          <a:lstStyle/>
          <a:p>
            <a:pPr algn="ctr">
              <a:spcAft>
                <a:spcPts val="600"/>
              </a:spcAft>
            </a:pPr>
            <a:r>
              <a:rPr lang="en-US" sz="4800" b="1" cap="all" dirty="0">
                <a:solidFill>
                  <a:schemeClr val="accent6">
                    <a:lumMod val="50000"/>
                  </a:schemeClr>
                </a:solidFill>
                <a:latin typeface="+mj-lt"/>
                <a:ea typeface="+mj-ea"/>
                <a:cs typeface="+mj-cs"/>
              </a:rPr>
              <a:t>THANK YOU</a:t>
            </a:r>
          </a:p>
        </p:txBody>
      </p:sp>
    </p:spTree>
    <p:extLst>
      <p:ext uri="{BB962C8B-B14F-4D97-AF65-F5344CB8AC3E}">
        <p14:creationId xmlns:p14="http://schemas.microsoft.com/office/powerpoint/2010/main" val="2002598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2">
            <a:extLst>
              <a:ext uri="{FF2B5EF4-FFF2-40B4-BE49-F238E27FC236}">
                <a16:creationId xmlns:a16="http://schemas.microsoft.com/office/drawing/2014/main" id="{FB5E0912-3175-4F98-9F6D-430B64B6DA3D}"/>
              </a:ext>
            </a:extLst>
          </p:cNvPr>
          <p:cNvSpPr>
            <a:spLocks noGrp="1"/>
          </p:cNvSpPr>
          <p:nvPr>
            <p:ph idx="1"/>
          </p:nvPr>
        </p:nvSpPr>
        <p:spPr>
          <a:xfrm>
            <a:off x="4234131" y="591710"/>
            <a:ext cx="3553045" cy="4125402"/>
          </a:xfrm>
        </p:spPr>
        <p:txBody>
          <a:bodyPr>
            <a:normAutofit/>
          </a:bodyPr>
          <a:lstStyle/>
          <a:p>
            <a:pPr marL="0" marR="0" indent="0" algn="just">
              <a:lnSpc>
                <a:spcPct val="107000"/>
              </a:lnSpc>
              <a:spcBef>
                <a:spcPts val="0"/>
              </a:spcBef>
              <a:spcAft>
                <a:spcPts val="0"/>
              </a:spcAft>
              <a:buNone/>
            </a:pPr>
            <a:r>
              <a:rPr lang="en-US" sz="1200" b="1" u="sng"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Programme</a:t>
            </a:r>
            <a:r>
              <a:rPr lang="en-US" sz="1200" b="1"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Coordination Unit</a:t>
            </a:r>
            <a:endParaRPr lang="en-US" sz="1200" b="1"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Mr. Stephen Okon,</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SFTAS-National Program Coordinator,</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Director Home Finance Department,</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Federal Ministry of Finance, Budget and Planning</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Central Business District,</a:t>
            </a:r>
            <a:r>
              <a:rPr lang="en-US" sz="1200" dirty="0">
                <a:latin typeface="Candara" panose="020E0502030303020204" pitchFamily="34" charset="0"/>
                <a:ea typeface="Times New Roman" panose="02020603050405020304" pitchFamily="18" charset="0"/>
                <a:cs typeface="Times New Roman" panose="02020603050405020304" pitchFamily="18" charset="0"/>
              </a:rPr>
              <a:t> </a:t>
            </a: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Abuja.</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u="sng" dirty="0">
                <a:solidFill>
                  <a:schemeClr val="tx1"/>
                </a:solidFill>
                <a:latin typeface="Candara" panose="020E05020303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stephenokon117@yahoo.com</a:t>
            </a:r>
            <a:endParaRPr lang="en-US" sz="1200" u="sng" dirty="0">
              <a:solidFill>
                <a:schemeClr val="tx1"/>
              </a:solidFill>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08065643949</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Mr. Ali Mohammed,</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Deputy National Program Coordinator</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u="sng" dirty="0">
                <a:solidFill>
                  <a:srgbClr val="196AD4"/>
                </a:solidFill>
                <a:latin typeface="Candara" panose="020E0502030303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ali4m1968@gmail.com</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07033337112</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b="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t>
            </a:r>
            <a:endParaRPr lang="en-US" sz="1200" b="1"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b="1" dirty="0">
                <a:solidFill>
                  <a:srgbClr val="000000"/>
                </a:solidFill>
                <a:latin typeface="Candara" panose="020E0502030303020204" pitchFamily="34" charset="0"/>
                <a:cs typeface="Times New Roman" panose="02020603050405020304" pitchFamily="18" charset="0"/>
              </a:rPr>
              <a:t>Please copy enquires to:</a:t>
            </a:r>
          </a:p>
          <a:p>
            <a:pPr marL="0" indent="0" algn="just">
              <a:lnSpc>
                <a:spcPct val="107000"/>
              </a:lnSpc>
              <a:spcBef>
                <a:spcPts val="0"/>
              </a:spcBef>
              <a:buNone/>
            </a:pPr>
            <a:r>
              <a:rPr lang="en-US" sz="1200" dirty="0" err="1">
                <a:solidFill>
                  <a:srgbClr val="000000"/>
                </a:solidFill>
                <a:latin typeface="Candara" panose="020E0502030303020204" pitchFamily="34" charset="0"/>
                <a:cs typeface="Times New Roman" panose="02020603050405020304" pitchFamily="18" charset="0"/>
              </a:rPr>
              <a:t>Oyinda</a:t>
            </a:r>
            <a:r>
              <a:rPr lang="en-US" sz="1200" dirty="0">
                <a:solidFill>
                  <a:srgbClr val="000000"/>
                </a:solidFill>
                <a:latin typeface="Candara" panose="020E0502030303020204" pitchFamily="34" charset="0"/>
                <a:cs typeface="Times New Roman" panose="02020603050405020304" pitchFamily="18" charset="0"/>
              </a:rPr>
              <a:t> </a:t>
            </a:r>
            <a:r>
              <a:rPr lang="en-US" sz="1200" dirty="0" err="1">
                <a:solidFill>
                  <a:srgbClr val="000000"/>
                </a:solidFill>
                <a:latin typeface="Candara" panose="020E0502030303020204" pitchFamily="34" charset="0"/>
                <a:cs typeface="Times New Roman" panose="02020603050405020304" pitchFamily="18" charset="0"/>
              </a:rPr>
              <a:t>Adedokun</a:t>
            </a:r>
            <a:r>
              <a:rPr lang="en-US" sz="1200" dirty="0">
                <a:solidFill>
                  <a:srgbClr val="000000"/>
                </a:solidFill>
                <a:latin typeface="Candara" panose="020E0502030303020204" pitchFamily="34" charset="0"/>
                <a:cs typeface="Times New Roman" panose="02020603050405020304" pitchFamily="18" charset="0"/>
              </a:rPr>
              <a:t>,</a:t>
            </a:r>
          </a:p>
          <a:p>
            <a:pPr marL="0" indent="0" algn="just">
              <a:lnSpc>
                <a:spcPct val="107000"/>
              </a:lnSpc>
              <a:spcBef>
                <a:spcPts val="0"/>
              </a:spcBef>
              <a:buNone/>
            </a:pPr>
            <a:r>
              <a:rPr lang="en-US" sz="1200" dirty="0">
                <a:solidFill>
                  <a:srgbClr val="000000"/>
                </a:solidFill>
                <a:latin typeface="Candara" panose="020E0502030303020204" pitchFamily="34" charset="0"/>
                <a:cs typeface="Times New Roman" panose="02020603050405020304" pitchFamily="18" charset="0"/>
              </a:rPr>
              <a:t>Programme Manager</a:t>
            </a:r>
          </a:p>
          <a:p>
            <a:pPr marL="0" indent="0" algn="just">
              <a:lnSpc>
                <a:spcPct val="107000"/>
              </a:lnSpc>
              <a:spcBef>
                <a:spcPts val="0"/>
              </a:spcBef>
              <a:buNone/>
            </a:pPr>
            <a:r>
              <a:rPr lang="en-GB" sz="1200" b="0" i="0" dirty="0">
                <a:solidFill>
                  <a:srgbClr val="000000"/>
                </a:solidFill>
                <a:effectLst/>
                <a:latin typeface="Calibri" panose="020F0502020204030204" pitchFamily="34" charset="0"/>
                <a:hlinkClick r:id="rId4"/>
              </a:rPr>
              <a:t>oadedokun@sftas.org.ng</a:t>
            </a:r>
            <a:endParaRPr lang="en-GB" sz="1200" b="0" i="0" dirty="0">
              <a:solidFill>
                <a:srgbClr val="000000"/>
              </a:solidFill>
              <a:effectLst/>
              <a:latin typeface="Calibri" panose="020F0502020204030204" pitchFamily="34" charset="0"/>
            </a:endParaRPr>
          </a:p>
          <a:p>
            <a:pPr marL="0" indent="0" algn="just">
              <a:lnSpc>
                <a:spcPct val="107000"/>
              </a:lnSpc>
              <a:spcBef>
                <a:spcPts val="0"/>
              </a:spcBef>
              <a:buNone/>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08095360073</a:t>
            </a:r>
            <a:endParaRPr lang="en-US" sz="1200" dirty="0">
              <a:latin typeface="Candara" panose="020E0502030303020204" pitchFamily="34" charset="0"/>
              <a:ea typeface="Calibri" panose="020F0502020204030204" pitchFamily="34"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7973577E-692A-46EC-9A25-06BF17304A2E}"/>
              </a:ext>
            </a:extLst>
          </p:cNvPr>
          <p:cNvSpPr txBox="1">
            <a:spLocks/>
          </p:cNvSpPr>
          <p:nvPr/>
        </p:nvSpPr>
        <p:spPr>
          <a:xfrm>
            <a:off x="8103823" y="573819"/>
            <a:ext cx="3785507" cy="1933301"/>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457200">
              <a:lnSpc>
                <a:spcPct val="97000"/>
              </a:lnSpc>
              <a:spcBef>
                <a:spcPts val="0"/>
              </a:spcBef>
              <a:buClr>
                <a:schemeClr val="accent1"/>
              </a:buClr>
              <a:buSzPct val="92000"/>
              <a:buNone/>
            </a:pPr>
            <a:r>
              <a:rPr lang="en-US" sz="1200" u="sng" dirty="0">
                <a:solidFill>
                  <a:srgbClr val="000000"/>
                </a:solidFill>
                <a:latin typeface="Candara" panose="020E0502030303020204" pitchFamily="34" charset="0"/>
                <a:cs typeface="Times New Roman" panose="02020603050405020304" pitchFamily="18" charset="0"/>
              </a:rPr>
              <a:t>Office of the Auditor-General for the Federation as the IVA</a:t>
            </a:r>
          </a:p>
          <a:p>
            <a:pPr marL="0" indent="0" algn="just" defTabSz="457200">
              <a:lnSpc>
                <a:spcPct val="97000"/>
              </a:lnSpc>
              <a:spcBef>
                <a:spcPts val="0"/>
              </a:spcBef>
              <a:buClr>
                <a:schemeClr val="accent1"/>
              </a:buClr>
              <a:buSzPct val="92000"/>
              <a:buNone/>
            </a:pPr>
            <a:r>
              <a:rPr lang="en-US" sz="1200" b="0" dirty="0" err="1">
                <a:solidFill>
                  <a:srgbClr val="000000"/>
                </a:solidFill>
                <a:latin typeface="Candara" panose="020E0502030303020204" pitchFamily="34" charset="0"/>
                <a:cs typeface="Times New Roman" panose="02020603050405020304" pitchFamily="18" charset="0"/>
              </a:rPr>
              <a:t>Busayo</a:t>
            </a:r>
            <a:r>
              <a:rPr lang="en-US" sz="1200" b="0" dirty="0">
                <a:solidFill>
                  <a:srgbClr val="000000"/>
                </a:solidFill>
                <a:latin typeface="Candara" panose="020E0502030303020204" pitchFamily="34" charset="0"/>
                <a:cs typeface="Times New Roman" panose="02020603050405020304" pitchFamily="18" charset="0"/>
              </a:rPr>
              <a:t> </a:t>
            </a:r>
            <a:r>
              <a:rPr lang="en-US" sz="1200" b="0" dirty="0" err="1">
                <a:solidFill>
                  <a:srgbClr val="000000"/>
                </a:solidFill>
                <a:latin typeface="Candara" panose="020E0502030303020204" pitchFamily="34" charset="0"/>
                <a:cs typeface="Times New Roman" panose="02020603050405020304" pitchFamily="18" charset="0"/>
              </a:rPr>
              <a:t>Fawale</a:t>
            </a:r>
            <a:endParaRPr lang="en-US" sz="1200" b="0" dirty="0">
              <a:solidFill>
                <a:srgbClr val="000000"/>
              </a:solidFill>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Programme Manager</a:t>
            </a:r>
          </a:p>
          <a:p>
            <a:pPr marL="0" indent="0" algn="just" defTabSz="457200">
              <a:lnSpc>
                <a:spcPct val="97000"/>
              </a:lnSpc>
              <a:spcBef>
                <a:spcPts val="0"/>
              </a:spcBef>
              <a:buClr>
                <a:schemeClr val="accent1"/>
              </a:buClr>
              <a:buSzPct val="92000"/>
              <a:buNone/>
            </a:pPr>
            <a:r>
              <a:rPr lang="en-US" sz="1200" b="0" u="sng" dirty="0">
                <a:solidFill>
                  <a:srgbClr val="000000"/>
                </a:solidFill>
                <a:latin typeface="Candara" panose="020E0502030303020204" pitchFamily="34" charset="0"/>
                <a:cs typeface="Times New Roman" panose="02020603050405020304" pitchFamily="18" charset="0"/>
              </a:rPr>
              <a:t>fawale2002@gmail.com</a:t>
            </a: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08146505040</a:t>
            </a:r>
          </a:p>
          <a:p>
            <a:pPr marL="0" indent="0" algn="just" defTabSz="457200">
              <a:lnSpc>
                <a:spcPct val="97000"/>
              </a:lnSpc>
              <a:spcBef>
                <a:spcPts val="0"/>
              </a:spcBef>
              <a:buClr>
                <a:schemeClr val="accent1"/>
              </a:buClr>
              <a:buSzPct val="92000"/>
              <a:buNone/>
            </a:pPr>
            <a:endParaRPr lang="en-US" sz="1200"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200" b="0" u="sng"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sftas@oaugf.ng</a:t>
            </a:r>
            <a:endParaRPr lang="en-US" sz="1200" b="0" u="sng" dirty="0">
              <a:solidFill>
                <a:srgbClr val="000000"/>
              </a:solidFill>
              <a:latin typeface="Candara" panose="020E0502030303020204" pitchFamily="34" charset="0"/>
              <a:cs typeface="Times New Roman" panose="02020603050405020304" pitchFamily="18" charset="0"/>
            </a:endParaRPr>
          </a:p>
        </p:txBody>
      </p:sp>
      <p:sp>
        <p:nvSpPr>
          <p:cNvPr id="10" name="Title 1">
            <a:extLst>
              <a:ext uri="{FF2B5EF4-FFF2-40B4-BE49-F238E27FC236}">
                <a16:creationId xmlns:a16="http://schemas.microsoft.com/office/drawing/2014/main" id="{DBB90DC9-1F88-4C8E-A460-83A29DD7E026}"/>
              </a:ext>
            </a:extLst>
          </p:cNvPr>
          <p:cNvSpPr>
            <a:spLocks noGrp="1"/>
          </p:cNvSpPr>
          <p:nvPr>
            <p:ph type="title"/>
          </p:nvPr>
        </p:nvSpPr>
        <p:spPr>
          <a:xfrm>
            <a:off x="803189" y="1209184"/>
            <a:ext cx="3089189" cy="4734416"/>
          </a:xfrm>
        </p:spPr>
        <p:txBody>
          <a:bodyPr anchor="ctr">
            <a:normAutofit/>
          </a:bodyPr>
          <a:lstStyle/>
          <a:p>
            <a:pPr algn="ctr"/>
            <a:r>
              <a:rPr lang="en-US" b="1" dirty="0">
                <a:solidFill>
                  <a:srgbClr val="FFFFFF"/>
                </a:solidFill>
                <a:latin typeface="Candara" panose="020E0502030303020204" pitchFamily="34" charset="0"/>
              </a:rPr>
              <a:t>CONTACTS</a:t>
            </a:r>
          </a:p>
        </p:txBody>
      </p:sp>
      <p:sp>
        <p:nvSpPr>
          <p:cNvPr id="13" name="TextBox 12">
            <a:extLst>
              <a:ext uri="{FF2B5EF4-FFF2-40B4-BE49-F238E27FC236}">
                <a16:creationId xmlns:a16="http://schemas.microsoft.com/office/drawing/2014/main" id="{76CC355D-F268-45C9-8376-39305CA8F90E}"/>
              </a:ext>
            </a:extLst>
          </p:cNvPr>
          <p:cNvSpPr txBox="1"/>
          <p:nvPr/>
        </p:nvSpPr>
        <p:spPr>
          <a:xfrm>
            <a:off x="4226929" y="4717112"/>
            <a:ext cx="3800317" cy="1815497"/>
          </a:xfrm>
          <a:prstGeom prst="rect">
            <a:avLst/>
          </a:prstGeom>
          <a:noFill/>
        </p:spPr>
        <p:txBody>
          <a:bodyPr wrap="square">
            <a:spAutoFit/>
          </a:bodyPr>
          <a:lstStyle/>
          <a:p>
            <a:pPr marL="0" indent="0">
              <a:lnSpc>
                <a:spcPct val="107000"/>
              </a:lnSpc>
              <a:spcBef>
                <a:spcPts val="0"/>
              </a:spcBef>
              <a:buFont typeface="Arial" pitchFamily="34" charset="0"/>
              <a:buNone/>
            </a:pPr>
            <a:r>
              <a:rPr lang="en-US" sz="1200" b="1" u="sng" dirty="0">
                <a:solidFill>
                  <a:srgbClr val="000000"/>
                </a:solidFill>
                <a:latin typeface="Candara" panose="020E0502030303020204" pitchFamily="34" charset="0"/>
                <a:ea typeface="Calibri" panose="020F0502020204030204" pitchFamily="34" charset="0"/>
                <a:cs typeface="Times New Roman" panose="02020603050405020304" pitchFamily="18" charset="0"/>
              </a:rPr>
              <a:t>Nigeria Governors’ Forum</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Olanrewaju Ajogbasile</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Senior Programme Manager, NGF HelpDesk &amp; SFTAS TA</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oajogbasile@ngf.org.ng</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+2349083411461</a:t>
            </a:r>
          </a:p>
          <a:p>
            <a:pPr marL="0" indent="0">
              <a:lnSpc>
                <a:spcPct val="107000"/>
              </a:lnSpc>
              <a:spcBef>
                <a:spcPts val="0"/>
              </a:spcBef>
              <a:buFont typeface="Arial" pitchFamily="34" charset="0"/>
              <a:buNone/>
            </a:pPr>
            <a:endPar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200" b="0" dirty="0">
                <a:latin typeface="Candara" panose="020E05020303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saffun@ngf.org.ng</a:t>
            </a:r>
            <a:endParaRPr lang="en-US" sz="1200" b="0" dirty="0">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dirty="0">
                <a:latin typeface="Candara" panose="020E0502030303020204" pitchFamily="34" charset="0"/>
                <a:cs typeface="Times New Roman" panose="02020603050405020304" pitchFamily="18" charset="0"/>
              </a:rPr>
              <a:t>Zabiola@ngf.org.ng</a:t>
            </a:r>
            <a:endParaRPr lang="en-US" sz="1200" b="0" dirty="0">
              <a:latin typeface="Candara" panose="020E0502030303020204" pitchFamily="34"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FF943431-9A30-4E71-9E21-E251AC25CAAB}"/>
              </a:ext>
            </a:extLst>
          </p:cNvPr>
          <p:cNvSpPr txBox="1">
            <a:spLocks/>
          </p:cNvSpPr>
          <p:nvPr/>
        </p:nvSpPr>
        <p:spPr>
          <a:xfrm>
            <a:off x="8103824" y="3704008"/>
            <a:ext cx="3917484" cy="1815498"/>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buFont typeface="Wingdings 2" panose="05020102010507070707" pitchFamily="18" charset="2"/>
              <a:buNone/>
            </a:pPr>
            <a:r>
              <a:rPr lang="en-US" sz="1200" b="1" u="sng" dirty="0">
                <a:solidFill>
                  <a:srgbClr val="000000"/>
                </a:solidFill>
                <a:latin typeface="Candara" panose="020E0502030303020204" pitchFamily="34" charset="0"/>
                <a:cs typeface="Times New Roman" panose="02020603050405020304" pitchFamily="18" charset="0"/>
              </a:rPr>
              <a:t>Debt Management Office</a:t>
            </a: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Oluwatosin </a:t>
            </a:r>
            <a:r>
              <a:rPr lang="en-US" sz="1200"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Akomolafe</a:t>
            </a: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SFTAS DMO </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hlinkClick r:id="rId7"/>
              </a:rPr>
              <a:t>Akomolafe.tosin@yahoo.co.uk</a:t>
            </a:r>
            <a:endPar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rPr>
              <a:t>08095918519</a:t>
            </a:r>
            <a:endParaRPr lang="en-US" sz="1200" dirty="0">
              <a:latin typeface="Candara" panose="020E0502030303020204" pitchFamily="34" charset="0"/>
            </a:endParaRPr>
          </a:p>
        </p:txBody>
      </p:sp>
      <p:sp>
        <p:nvSpPr>
          <p:cNvPr id="17" name="Content Placeholder 2">
            <a:extLst>
              <a:ext uri="{FF2B5EF4-FFF2-40B4-BE49-F238E27FC236}">
                <a16:creationId xmlns:a16="http://schemas.microsoft.com/office/drawing/2014/main" id="{21BA0A77-6A52-452F-BE9D-1DEE9A63F0EA}"/>
              </a:ext>
            </a:extLst>
          </p:cNvPr>
          <p:cNvSpPr txBox="1">
            <a:spLocks/>
          </p:cNvSpPr>
          <p:nvPr/>
        </p:nvSpPr>
        <p:spPr>
          <a:xfrm>
            <a:off x="8103823" y="2528742"/>
            <a:ext cx="3523334" cy="1233342"/>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7000"/>
              </a:lnSpc>
              <a:spcBef>
                <a:spcPts val="0"/>
              </a:spcBef>
              <a:buFont typeface="Arial" pitchFamily="34" charset="0"/>
              <a:buNone/>
            </a:pPr>
            <a:r>
              <a:rPr lang="en-US" sz="1200"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OGP</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Mr. Andrew Onyeanakwe</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Program Manager SFTAS OGP</a:t>
            </a:r>
            <a:endParaRPr lang="en-US" sz="1200" b="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latin typeface="Candara" panose="020E0502030303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Andrew.Onyeanakwe@ogpnigeria.gov.ng</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08033138503</a:t>
            </a:r>
            <a:endParaRPr lang="en-US" sz="1200" dirty="0">
              <a:latin typeface="Candara" panose="020E0502030303020204" pitchFamily="34" charset="0"/>
            </a:endParaRPr>
          </a:p>
        </p:txBody>
      </p:sp>
    </p:spTree>
    <p:extLst>
      <p:ext uri="{BB962C8B-B14F-4D97-AF65-F5344CB8AC3E}">
        <p14:creationId xmlns:p14="http://schemas.microsoft.com/office/powerpoint/2010/main" val="2677422306"/>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4" ma:contentTypeDescription="Create a new document." ma:contentTypeScope="" ma:versionID="be98f2df55755188e5b5187aef601ba9">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678ef604ca9dbfcf574ce9b4356931ca"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C0D91-23C4-4740-8FFF-88512B29DA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7F4177-9E71-48BF-9A6B-67D1639129D6}">
  <ds:schemaRefs>
    <ds:schemaRef ds:uri="0c867391-8214-4b58-86b3-de07547409f9"/>
    <ds:schemaRef ds:uri="fddef6a8-5936-4909-96e0-2ad7a6b1720b"/>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C2D1068E-6670-4BCB-B41D-FB9C133D0B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5400</TotalTime>
  <Words>1801</Words>
  <Application>Microsoft Office PowerPoint</Application>
  <PresentationFormat>Widescreen</PresentationFormat>
  <Paragraphs>177</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Candara</vt:lpstr>
      <vt:lpstr>Franklin Gothic Book</vt:lpstr>
      <vt:lpstr>Franklin Gothic Demi</vt:lpstr>
      <vt:lpstr>Wingdings</vt:lpstr>
      <vt:lpstr>Wingdings 2</vt:lpstr>
      <vt:lpstr>DividendVTI</vt:lpstr>
      <vt:lpstr>SFTAS PROGRAMME UPDATE</vt:lpstr>
      <vt:lpstr>SFTAS PROGRAMME UPDATE Upcoming Eligibility Criteria  and Disbursement Linked indicators’ deadlines</vt:lpstr>
      <vt:lpstr>What We know…</vt:lpstr>
      <vt:lpstr>What We know…</vt:lpstr>
      <vt:lpstr>What We know…</vt:lpstr>
      <vt:lpstr>PowerPoint Presentation</vt:lpstr>
      <vt:lpstr>PowerPoint Presentation</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SFTAS PROGRAMME UPDATE</dc:title>
  <dc:creator>Olanrewaju Ajogbasile</dc:creator>
  <cp:lastModifiedBy>Naomi Tietie</cp:lastModifiedBy>
  <cp:revision>202</cp:revision>
  <dcterms:created xsi:type="dcterms:W3CDTF">2020-10-14T08:42:52Z</dcterms:created>
  <dcterms:modified xsi:type="dcterms:W3CDTF">2021-07-15T13:40:13Z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