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sldIdLst>
    <p:sldId id="348" r:id="rId5"/>
    <p:sldId id="349" r:id="rId6"/>
    <p:sldId id="379" r:id="rId7"/>
    <p:sldId id="364" r:id="rId8"/>
    <p:sldId id="380" r:id="rId9"/>
    <p:sldId id="352" r:id="rId10"/>
    <p:sldId id="362" r:id="rId11"/>
    <p:sldId id="324" r:id="rId12"/>
    <p:sldId id="256" r:id="rId13"/>
    <p:sldId id="358" r:id="rId14"/>
    <p:sldId id="377" r:id="rId15"/>
    <p:sldId id="355" r:id="rId16"/>
    <p:sldId id="371" r:id="rId17"/>
    <p:sldId id="381" r:id="rId18"/>
    <p:sldId id="365" r:id="rId19"/>
    <p:sldId id="373" r:id="rId20"/>
    <p:sldId id="378" r:id="rId21"/>
    <p:sldId id="382" r:id="rId22"/>
    <p:sldId id="370" r:id="rId23"/>
    <p:sldId id="366" r:id="rId24"/>
    <p:sldId id="367" r:id="rId25"/>
    <p:sldId id="386" r:id="rId26"/>
    <p:sldId id="369" r:id="rId27"/>
    <p:sldId id="383" r:id="rId28"/>
    <p:sldId id="384" r:id="rId29"/>
  </p:sldIdLst>
  <p:sldSz cx="12192000" cy="6858000"/>
  <p:notesSz cx="7010400" cy="92964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2993EA5-2EA7-4532-8379-613B6B1339F4}">
          <p14:sldIdLst>
            <p14:sldId id="348"/>
            <p14:sldId id="349"/>
            <p14:sldId id="379"/>
            <p14:sldId id="364"/>
            <p14:sldId id="380"/>
            <p14:sldId id="352"/>
            <p14:sldId id="362"/>
            <p14:sldId id="324"/>
            <p14:sldId id="256"/>
            <p14:sldId id="358"/>
            <p14:sldId id="377"/>
            <p14:sldId id="355"/>
            <p14:sldId id="371"/>
            <p14:sldId id="381"/>
            <p14:sldId id="365"/>
            <p14:sldId id="373"/>
            <p14:sldId id="378"/>
            <p14:sldId id="382"/>
            <p14:sldId id="370"/>
            <p14:sldId id="366"/>
            <p14:sldId id="367"/>
            <p14:sldId id="386"/>
            <p14:sldId id="369"/>
            <p14:sldId id="383"/>
            <p14:sldId id="3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sults for Development" initials="R4D" lastIdx="24" clrIdx="0">
    <p:extLst>
      <p:ext uri="{19B8F6BF-5375-455C-9EA6-DF929625EA0E}">
        <p15:presenceInfo xmlns:p15="http://schemas.microsoft.com/office/powerpoint/2012/main" userId="Results for Development" providerId="None"/>
      </p:ext>
    </p:extLst>
  </p:cmAuthor>
  <p:cmAuthor id="2" name="Caroline Snead" initials="CS" lastIdx="25" clrIdx="1">
    <p:extLst>
      <p:ext uri="{19B8F6BF-5375-455C-9EA6-DF929625EA0E}">
        <p15:presenceInfo xmlns:p15="http://schemas.microsoft.com/office/powerpoint/2012/main" userId="S::csnead@r4d.org::dc903132-70e7-46a0-a470-463035a57e73" providerId="AD"/>
      </p:ext>
    </p:extLst>
  </p:cmAuthor>
  <p:cmAuthor id="3" name="Oluwagbenga Sadik" initials="OS" lastIdx="1" clrIdx="2">
    <p:extLst>
      <p:ext uri="{19B8F6BF-5375-455C-9EA6-DF929625EA0E}">
        <p15:presenceInfo xmlns:p15="http://schemas.microsoft.com/office/powerpoint/2012/main" userId="Oluwagbenga Sadik" providerId="None"/>
      </p:ext>
    </p:extLst>
  </p:cmAuthor>
  <p:cmAuthor id="4" name="'Gbenga Sadik" initials="OG" lastIdx="1" clrIdx="3">
    <p:extLst>
      <p:ext uri="{19B8F6BF-5375-455C-9EA6-DF929625EA0E}">
        <p15:presenceInfo xmlns:p15="http://schemas.microsoft.com/office/powerpoint/2012/main" userId="'Gbenga Sad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1C"/>
    <a:srgbClr val="477F45"/>
    <a:srgbClr val="CC0066"/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F33380-3B54-4475-A86B-73EBB8FED7CE}" type="doc">
      <dgm:prSet loTypeId="urn:microsoft.com/office/officeart/2016/7/layout/ChevronBlockProcess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55240A2-A81A-4816-8B4E-2F99035D02CD}">
      <dgm:prSet/>
      <dgm:spPr/>
      <dgm:t>
        <a:bodyPr/>
        <a:lstStyle/>
        <a:p>
          <a:r>
            <a:rPr lang="en-US" dirty="0"/>
            <a:t>Step 1</a:t>
          </a:r>
        </a:p>
      </dgm:t>
    </dgm:pt>
    <dgm:pt modelId="{76768735-E9A3-41FF-BC9C-1A334E8566D1}" type="parTrans" cxnId="{A259A938-7143-4409-A6AA-C1BCAB1F086B}">
      <dgm:prSet/>
      <dgm:spPr/>
      <dgm:t>
        <a:bodyPr/>
        <a:lstStyle/>
        <a:p>
          <a:endParaRPr lang="en-US"/>
        </a:p>
      </dgm:t>
    </dgm:pt>
    <dgm:pt modelId="{E410340D-F804-4624-9A0C-EC0B42569B60}" type="sibTrans" cxnId="{A259A938-7143-4409-A6AA-C1BCAB1F086B}">
      <dgm:prSet/>
      <dgm:spPr/>
      <dgm:t>
        <a:bodyPr/>
        <a:lstStyle/>
        <a:p>
          <a:endParaRPr lang="en-US"/>
        </a:p>
      </dgm:t>
    </dgm:pt>
    <dgm:pt modelId="{A34DB654-0DBA-4BFE-B141-137261070F70}">
      <dgm:prSet custT="1"/>
      <dgm:spPr/>
      <dgm:t>
        <a:bodyPr/>
        <a:lstStyle/>
        <a:p>
          <a:r>
            <a:rPr lang="en-US" sz="1500" b="1" dirty="0"/>
            <a:t>National Plan Review</a:t>
          </a:r>
          <a:endParaRPr lang="en-US" sz="1500" dirty="0"/>
        </a:p>
      </dgm:t>
    </dgm:pt>
    <dgm:pt modelId="{7D570E33-11D9-4631-9CA0-2E7DAF13E8CA}" type="parTrans" cxnId="{D24A184D-348B-49A4-B63C-A3E93E1E5178}">
      <dgm:prSet/>
      <dgm:spPr/>
      <dgm:t>
        <a:bodyPr/>
        <a:lstStyle/>
        <a:p>
          <a:endParaRPr lang="en-US"/>
        </a:p>
      </dgm:t>
    </dgm:pt>
    <dgm:pt modelId="{4EB2C2B2-C502-444E-9BD2-78D8D43275AD}" type="sibTrans" cxnId="{D24A184D-348B-49A4-B63C-A3E93E1E5178}">
      <dgm:prSet/>
      <dgm:spPr/>
      <dgm:t>
        <a:bodyPr/>
        <a:lstStyle/>
        <a:p>
          <a:endParaRPr lang="en-US"/>
        </a:p>
      </dgm:t>
    </dgm:pt>
    <dgm:pt modelId="{10E3D5CC-FD84-49AD-ADA2-78D7AE9E4725}">
      <dgm:prSet/>
      <dgm:spPr/>
      <dgm:t>
        <a:bodyPr/>
        <a:lstStyle/>
        <a:p>
          <a:r>
            <a:rPr lang="en-US"/>
            <a:t>Step 2</a:t>
          </a:r>
        </a:p>
      </dgm:t>
    </dgm:pt>
    <dgm:pt modelId="{A9B77EB0-3490-402D-8A0B-9B8446E5D477}" type="parTrans" cxnId="{F642B7F4-F4AB-41E4-80AA-729BE74BD646}">
      <dgm:prSet/>
      <dgm:spPr/>
      <dgm:t>
        <a:bodyPr/>
        <a:lstStyle/>
        <a:p>
          <a:endParaRPr lang="en-US"/>
        </a:p>
      </dgm:t>
    </dgm:pt>
    <dgm:pt modelId="{5125D7BB-2996-4CDE-8B6C-86E1FB2E4851}" type="sibTrans" cxnId="{F642B7F4-F4AB-41E4-80AA-729BE74BD646}">
      <dgm:prSet/>
      <dgm:spPr/>
      <dgm:t>
        <a:bodyPr/>
        <a:lstStyle/>
        <a:p>
          <a:endParaRPr lang="en-US"/>
        </a:p>
      </dgm:t>
    </dgm:pt>
    <dgm:pt modelId="{56768E4C-8650-49FD-A4A6-AF0DDBDD2409}">
      <dgm:prSet custT="1"/>
      <dgm:spPr/>
      <dgm:t>
        <a:bodyPr/>
        <a:lstStyle/>
        <a:p>
          <a:r>
            <a:rPr lang="en-US" sz="1500" b="1" dirty="0"/>
            <a:t>State Prioritization</a:t>
          </a:r>
          <a:endParaRPr lang="en-US" sz="1500" dirty="0"/>
        </a:p>
      </dgm:t>
    </dgm:pt>
    <dgm:pt modelId="{9E16A887-A6B4-4A92-B776-8C7B94E38136}" type="parTrans" cxnId="{1426D7A1-6938-45B1-9A42-84B98C364691}">
      <dgm:prSet/>
      <dgm:spPr/>
      <dgm:t>
        <a:bodyPr/>
        <a:lstStyle/>
        <a:p>
          <a:endParaRPr lang="en-US"/>
        </a:p>
      </dgm:t>
    </dgm:pt>
    <dgm:pt modelId="{21C49299-41F1-40A8-8D0D-A479F5F38820}" type="sibTrans" cxnId="{1426D7A1-6938-45B1-9A42-84B98C364691}">
      <dgm:prSet/>
      <dgm:spPr/>
      <dgm:t>
        <a:bodyPr/>
        <a:lstStyle/>
        <a:p>
          <a:endParaRPr lang="en-US"/>
        </a:p>
      </dgm:t>
    </dgm:pt>
    <dgm:pt modelId="{24FF98FC-48C6-4F5B-918D-3C56710C302D}">
      <dgm:prSet/>
      <dgm:spPr/>
      <dgm:t>
        <a:bodyPr/>
        <a:lstStyle/>
        <a:p>
          <a:r>
            <a:rPr lang="en-US" dirty="0"/>
            <a:t>Step 3</a:t>
          </a:r>
        </a:p>
      </dgm:t>
    </dgm:pt>
    <dgm:pt modelId="{01006E65-9F3B-4F6A-B517-F3E4416EFC43}" type="parTrans" cxnId="{A611E8B6-ECEA-4E44-B5CF-C1F0A502E168}">
      <dgm:prSet/>
      <dgm:spPr/>
      <dgm:t>
        <a:bodyPr/>
        <a:lstStyle/>
        <a:p>
          <a:endParaRPr lang="en-US"/>
        </a:p>
      </dgm:t>
    </dgm:pt>
    <dgm:pt modelId="{2A72138E-4B36-4EFA-B5C3-7A0DC5CEFF9C}" type="sibTrans" cxnId="{A611E8B6-ECEA-4E44-B5CF-C1F0A502E168}">
      <dgm:prSet/>
      <dgm:spPr/>
      <dgm:t>
        <a:bodyPr/>
        <a:lstStyle/>
        <a:p>
          <a:endParaRPr lang="en-US"/>
        </a:p>
      </dgm:t>
    </dgm:pt>
    <dgm:pt modelId="{FD51F67D-D0CC-4A5C-8B87-5CC229499942}">
      <dgm:prSet custT="1"/>
      <dgm:spPr/>
      <dgm:t>
        <a:bodyPr/>
        <a:lstStyle/>
        <a:p>
          <a:r>
            <a:rPr lang="en-US" sz="1500" b="1" dirty="0"/>
            <a:t>MDA Allocation</a:t>
          </a:r>
          <a:endParaRPr lang="en-US" sz="1500" dirty="0"/>
        </a:p>
      </dgm:t>
    </dgm:pt>
    <dgm:pt modelId="{72699446-98A4-4794-B4E9-4C2AFF8BA190}" type="parTrans" cxnId="{4530E006-6441-4CA6-9C89-4CFFD8BF8FB7}">
      <dgm:prSet/>
      <dgm:spPr/>
      <dgm:t>
        <a:bodyPr/>
        <a:lstStyle/>
        <a:p>
          <a:endParaRPr lang="en-US"/>
        </a:p>
      </dgm:t>
    </dgm:pt>
    <dgm:pt modelId="{394ED5E3-29A7-431C-8F65-7E6E201A870F}" type="sibTrans" cxnId="{4530E006-6441-4CA6-9C89-4CFFD8BF8FB7}">
      <dgm:prSet/>
      <dgm:spPr/>
      <dgm:t>
        <a:bodyPr/>
        <a:lstStyle/>
        <a:p>
          <a:endParaRPr lang="en-US"/>
        </a:p>
      </dgm:t>
    </dgm:pt>
    <dgm:pt modelId="{4AA40789-6E29-4ACA-8DDB-647968D71845}">
      <dgm:prSet/>
      <dgm:spPr/>
      <dgm:t>
        <a:bodyPr/>
        <a:lstStyle/>
        <a:p>
          <a:r>
            <a:rPr lang="en-US" dirty="0"/>
            <a:t>Step 4</a:t>
          </a:r>
        </a:p>
      </dgm:t>
    </dgm:pt>
    <dgm:pt modelId="{9043BD71-27A1-42F0-9089-2AB6F2F3540C}" type="parTrans" cxnId="{97D92643-FF99-4825-A3F9-7D97D1ADADB0}">
      <dgm:prSet/>
      <dgm:spPr/>
      <dgm:t>
        <a:bodyPr/>
        <a:lstStyle/>
        <a:p>
          <a:endParaRPr lang="en-US"/>
        </a:p>
      </dgm:t>
    </dgm:pt>
    <dgm:pt modelId="{760BF136-7582-4F79-A159-18A4D9A5B91C}" type="sibTrans" cxnId="{97D92643-FF99-4825-A3F9-7D97D1ADADB0}">
      <dgm:prSet/>
      <dgm:spPr/>
      <dgm:t>
        <a:bodyPr/>
        <a:lstStyle/>
        <a:p>
          <a:endParaRPr lang="en-US"/>
        </a:p>
      </dgm:t>
    </dgm:pt>
    <dgm:pt modelId="{CC450058-CA23-41BC-8BC5-E63C4D11B0D7}">
      <dgm:prSet custT="1"/>
      <dgm:spPr/>
      <dgm:t>
        <a:bodyPr/>
        <a:lstStyle/>
        <a:p>
          <a:r>
            <a:rPr lang="en-US" sz="1500" b="1" dirty="0"/>
            <a:t>Workplan Incorporation</a:t>
          </a:r>
          <a:endParaRPr lang="en-US" sz="1500" dirty="0"/>
        </a:p>
      </dgm:t>
    </dgm:pt>
    <dgm:pt modelId="{9F39C66E-7682-4F72-A284-D7574AFD6E4B}" type="parTrans" cxnId="{B58DD5A5-024A-492B-8D26-EFD1B528AA06}">
      <dgm:prSet/>
      <dgm:spPr/>
      <dgm:t>
        <a:bodyPr/>
        <a:lstStyle/>
        <a:p>
          <a:endParaRPr lang="en-US"/>
        </a:p>
      </dgm:t>
    </dgm:pt>
    <dgm:pt modelId="{993FB88B-F748-4002-A0C7-4711C48D2297}" type="sibTrans" cxnId="{B58DD5A5-024A-492B-8D26-EFD1B528AA06}">
      <dgm:prSet/>
      <dgm:spPr/>
      <dgm:t>
        <a:bodyPr/>
        <a:lstStyle/>
        <a:p>
          <a:endParaRPr lang="en-US"/>
        </a:p>
      </dgm:t>
    </dgm:pt>
    <dgm:pt modelId="{A66E5614-8840-40EB-8517-06C5D8C14B18}">
      <dgm:prSet/>
      <dgm:spPr/>
      <dgm:t>
        <a:bodyPr/>
        <a:lstStyle/>
        <a:p>
          <a:r>
            <a:rPr lang="en-US" dirty="0"/>
            <a:t>Step 5</a:t>
          </a:r>
        </a:p>
      </dgm:t>
    </dgm:pt>
    <dgm:pt modelId="{D081397D-06B5-4D07-ABE9-41A08AA291BA}" type="parTrans" cxnId="{4FBD9511-79DE-4295-A275-3B7EC331D8DE}">
      <dgm:prSet/>
      <dgm:spPr/>
      <dgm:t>
        <a:bodyPr/>
        <a:lstStyle/>
        <a:p>
          <a:endParaRPr lang="en-US"/>
        </a:p>
      </dgm:t>
    </dgm:pt>
    <dgm:pt modelId="{7A3A1C39-F77A-4E83-A2EA-A5CCF73971AF}" type="sibTrans" cxnId="{4FBD9511-79DE-4295-A275-3B7EC331D8DE}">
      <dgm:prSet/>
      <dgm:spPr/>
      <dgm:t>
        <a:bodyPr/>
        <a:lstStyle/>
        <a:p>
          <a:endParaRPr lang="en-US"/>
        </a:p>
      </dgm:t>
    </dgm:pt>
    <dgm:pt modelId="{7C66DAFE-471A-4C65-AD5A-D0D7C99E19C4}">
      <dgm:prSet custT="1"/>
      <dgm:spPr/>
      <dgm:t>
        <a:bodyPr/>
        <a:lstStyle/>
        <a:p>
          <a:r>
            <a:rPr lang="en-US" sz="1500" b="1" dirty="0"/>
            <a:t>Budget Review</a:t>
          </a:r>
          <a:endParaRPr lang="en-US" sz="1500" dirty="0"/>
        </a:p>
      </dgm:t>
    </dgm:pt>
    <dgm:pt modelId="{8930A68A-251D-404D-9F67-65DDB718A592}" type="parTrans" cxnId="{5C3042C2-BAFA-4F21-8051-BC6CF1904E5F}">
      <dgm:prSet/>
      <dgm:spPr/>
      <dgm:t>
        <a:bodyPr/>
        <a:lstStyle/>
        <a:p>
          <a:endParaRPr lang="en-US"/>
        </a:p>
      </dgm:t>
    </dgm:pt>
    <dgm:pt modelId="{1CF4A674-27C3-42E0-8697-9D15FB9151A4}" type="sibTrans" cxnId="{5C3042C2-BAFA-4F21-8051-BC6CF1904E5F}">
      <dgm:prSet/>
      <dgm:spPr/>
      <dgm:t>
        <a:bodyPr/>
        <a:lstStyle/>
        <a:p>
          <a:endParaRPr lang="en-US"/>
        </a:p>
      </dgm:t>
    </dgm:pt>
    <dgm:pt modelId="{C1A59249-E02F-4DE0-B99E-C34F8F1AC1AD}">
      <dgm:prSet/>
      <dgm:spPr/>
      <dgm:t>
        <a:bodyPr/>
        <a:lstStyle/>
        <a:p>
          <a:r>
            <a:rPr lang="en-US" dirty="0"/>
            <a:t>Step 6</a:t>
          </a:r>
        </a:p>
      </dgm:t>
    </dgm:pt>
    <dgm:pt modelId="{A10016BC-1B07-487D-A6EC-4AC815D52B6D}" type="parTrans" cxnId="{1478203D-5F73-44D8-A9D4-15557D8CB152}">
      <dgm:prSet/>
      <dgm:spPr/>
      <dgm:t>
        <a:bodyPr/>
        <a:lstStyle/>
        <a:p>
          <a:endParaRPr lang="en-US"/>
        </a:p>
      </dgm:t>
    </dgm:pt>
    <dgm:pt modelId="{1D5FCAF2-80D2-42AE-8006-5707D1861601}" type="sibTrans" cxnId="{1478203D-5F73-44D8-A9D4-15557D8CB152}">
      <dgm:prSet/>
      <dgm:spPr/>
      <dgm:t>
        <a:bodyPr/>
        <a:lstStyle/>
        <a:p>
          <a:endParaRPr lang="en-US"/>
        </a:p>
      </dgm:t>
    </dgm:pt>
    <dgm:pt modelId="{8A5A94EF-32F0-4B7F-AC45-5657CE0A291A}">
      <dgm:prSet custT="1"/>
      <dgm:spPr/>
      <dgm:t>
        <a:bodyPr/>
        <a:lstStyle/>
        <a:p>
          <a:r>
            <a:rPr lang="en-US" sz="1500" b="1" dirty="0"/>
            <a:t>Annual Budget Computation</a:t>
          </a:r>
          <a:endParaRPr lang="en-US" sz="1500" dirty="0"/>
        </a:p>
      </dgm:t>
    </dgm:pt>
    <dgm:pt modelId="{7F2F0FC8-2837-4F15-8350-E8A7F10596BC}" type="parTrans" cxnId="{A6789F90-590E-4802-97F7-D0BEC891F76E}">
      <dgm:prSet/>
      <dgm:spPr/>
      <dgm:t>
        <a:bodyPr/>
        <a:lstStyle/>
        <a:p>
          <a:endParaRPr lang="en-US"/>
        </a:p>
      </dgm:t>
    </dgm:pt>
    <dgm:pt modelId="{7409B956-FB87-470F-A02D-8227E1B3928F}" type="sibTrans" cxnId="{A6789F90-590E-4802-97F7-D0BEC891F76E}">
      <dgm:prSet/>
      <dgm:spPr/>
      <dgm:t>
        <a:bodyPr/>
        <a:lstStyle/>
        <a:p>
          <a:endParaRPr lang="en-US"/>
        </a:p>
      </dgm:t>
    </dgm:pt>
    <dgm:pt modelId="{23EF42D9-5BBD-4B11-826B-B12F90F66320}">
      <dgm:prSet/>
      <dgm:spPr/>
      <dgm:t>
        <a:bodyPr/>
        <a:lstStyle/>
        <a:p>
          <a:r>
            <a:rPr lang="en-US" dirty="0"/>
            <a:t>Step 7</a:t>
          </a:r>
        </a:p>
      </dgm:t>
    </dgm:pt>
    <dgm:pt modelId="{DA1DA6D5-5F51-47EF-8A6A-73B8C07A9E7F}" type="parTrans" cxnId="{23866E55-BC08-40F1-8FA7-8B45314B62CF}">
      <dgm:prSet/>
      <dgm:spPr/>
      <dgm:t>
        <a:bodyPr/>
        <a:lstStyle/>
        <a:p>
          <a:endParaRPr lang="en-US"/>
        </a:p>
      </dgm:t>
    </dgm:pt>
    <dgm:pt modelId="{BBA530B8-7A6C-4EFB-B1C0-78E162EDFBD3}" type="sibTrans" cxnId="{23866E55-BC08-40F1-8FA7-8B45314B62CF}">
      <dgm:prSet/>
      <dgm:spPr/>
      <dgm:t>
        <a:bodyPr/>
        <a:lstStyle/>
        <a:p>
          <a:endParaRPr lang="en-US"/>
        </a:p>
      </dgm:t>
    </dgm:pt>
    <dgm:pt modelId="{4BA32F33-3224-4462-990F-991AA9134050}">
      <dgm:prSet custT="1"/>
      <dgm:spPr/>
      <dgm:t>
        <a:bodyPr/>
        <a:lstStyle/>
        <a:p>
          <a:r>
            <a:rPr lang="en-US" sz="1500" b="1" dirty="0"/>
            <a:t>Quarterly Implementation Plan</a:t>
          </a:r>
          <a:endParaRPr lang="en-US" sz="1500" dirty="0"/>
        </a:p>
      </dgm:t>
    </dgm:pt>
    <dgm:pt modelId="{08CBE07A-8820-447B-AA2D-728F855F9DBB}" type="parTrans" cxnId="{CD809C1D-7DA7-4BD2-8A34-2ED675FD7887}">
      <dgm:prSet/>
      <dgm:spPr/>
      <dgm:t>
        <a:bodyPr/>
        <a:lstStyle/>
        <a:p>
          <a:endParaRPr lang="en-US"/>
        </a:p>
      </dgm:t>
    </dgm:pt>
    <dgm:pt modelId="{40AA4500-67E8-4A5D-AC3D-85BF4EAD5ACA}" type="sibTrans" cxnId="{CD809C1D-7DA7-4BD2-8A34-2ED675FD7887}">
      <dgm:prSet/>
      <dgm:spPr/>
      <dgm:t>
        <a:bodyPr/>
        <a:lstStyle/>
        <a:p>
          <a:endParaRPr lang="en-US"/>
        </a:p>
      </dgm:t>
    </dgm:pt>
    <dgm:pt modelId="{A7AB9F00-6C27-4C6F-A7F9-BD589DF42AC6}">
      <dgm:prSet/>
      <dgm:spPr/>
      <dgm:t>
        <a:bodyPr/>
        <a:lstStyle/>
        <a:p>
          <a:r>
            <a:rPr lang="en-US"/>
            <a:t>Step 8</a:t>
          </a:r>
        </a:p>
      </dgm:t>
    </dgm:pt>
    <dgm:pt modelId="{518C3D2F-EA20-4C43-AD63-34622DEC539C}" type="parTrans" cxnId="{24CBA8AA-BAB5-4088-BF1A-682EB3B52417}">
      <dgm:prSet/>
      <dgm:spPr/>
      <dgm:t>
        <a:bodyPr/>
        <a:lstStyle/>
        <a:p>
          <a:endParaRPr lang="en-US"/>
        </a:p>
      </dgm:t>
    </dgm:pt>
    <dgm:pt modelId="{87F99CFE-D043-43AA-983F-C62E1FC8E0D4}" type="sibTrans" cxnId="{24CBA8AA-BAB5-4088-BF1A-682EB3B52417}">
      <dgm:prSet/>
      <dgm:spPr/>
      <dgm:t>
        <a:bodyPr/>
        <a:lstStyle/>
        <a:p>
          <a:endParaRPr lang="en-US"/>
        </a:p>
      </dgm:t>
    </dgm:pt>
    <dgm:pt modelId="{5EE17A77-86CD-46E9-A94F-E64BD9D2A7AD}">
      <dgm:prSet custT="1"/>
      <dgm:spPr/>
      <dgm:t>
        <a:bodyPr/>
        <a:lstStyle/>
        <a:p>
          <a:r>
            <a:rPr lang="en-US" sz="1500" b="1" dirty="0"/>
            <a:t>Budget Analysis and Advocacy</a:t>
          </a:r>
          <a:endParaRPr lang="en-US" sz="1500" dirty="0"/>
        </a:p>
      </dgm:t>
    </dgm:pt>
    <dgm:pt modelId="{9BFC8841-B445-4CDD-A39E-C8E37D613154}" type="parTrans" cxnId="{1E547DCF-0F51-47F9-8736-C7EE3B7CC4D5}">
      <dgm:prSet/>
      <dgm:spPr/>
      <dgm:t>
        <a:bodyPr/>
        <a:lstStyle/>
        <a:p>
          <a:endParaRPr lang="en-US"/>
        </a:p>
      </dgm:t>
    </dgm:pt>
    <dgm:pt modelId="{A228C073-1F93-4FD1-89B4-80EA2932B6A4}" type="sibTrans" cxnId="{1E547DCF-0F51-47F9-8736-C7EE3B7CC4D5}">
      <dgm:prSet/>
      <dgm:spPr/>
      <dgm:t>
        <a:bodyPr/>
        <a:lstStyle/>
        <a:p>
          <a:endParaRPr lang="en-US"/>
        </a:p>
      </dgm:t>
    </dgm:pt>
    <dgm:pt modelId="{EF2340CB-DE19-4CBD-AD45-55CF8F937DDB}">
      <dgm:prSet/>
      <dgm:spPr/>
      <dgm:t>
        <a:bodyPr/>
        <a:lstStyle/>
        <a:p>
          <a:r>
            <a:rPr lang="en-US"/>
            <a:t>Step 9</a:t>
          </a:r>
        </a:p>
      </dgm:t>
    </dgm:pt>
    <dgm:pt modelId="{F419983B-917F-409A-A3E5-85794A9A619F}" type="parTrans" cxnId="{374A2CE7-4F5B-421D-8AB2-1961A342758F}">
      <dgm:prSet/>
      <dgm:spPr/>
      <dgm:t>
        <a:bodyPr/>
        <a:lstStyle/>
        <a:p>
          <a:endParaRPr lang="en-US"/>
        </a:p>
      </dgm:t>
    </dgm:pt>
    <dgm:pt modelId="{3A9B77AB-4B5F-4697-A4D8-490A4689EB57}" type="sibTrans" cxnId="{374A2CE7-4F5B-421D-8AB2-1961A342758F}">
      <dgm:prSet/>
      <dgm:spPr/>
      <dgm:t>
        <a:bodyPr/>
        <a:lstStyle/>
        <a:p>
          <a:endParaRPr lang="en-US"/>
        </a:p>
      </dgm:t>
    </dgm:pt>
    <dgm:pt modelId="{0D7F46D7-34A0-46F4-A575-C023D67F1DF0}">
      <dgm:prSet custT="1"/>
      <dgm:spPr/>
      <dgm:t>
        <a:bodyPr/>
        <a:lstStyle/>
        <a:p>
          <a:r>
            <a:rPr lang="en-US" sz="1500" b="1" dirty="0"/>
            <a:t>Formal Funding Request</a:t>
          </a:r>
          <a:r>
            <a:rPr lang="en-US" sz="1500" dirty="0"/>
            <a:t>.</a:t>
          </a:r>
        </a:p>
      </dgm:t>
    </dgm:pt>
    <dgm:pt modelId="{923815D6-AFCC-4BF5-B19E-DEBF48E19FA5}" type="parTrans" cxnId="{4B66D8F7-6082-4049-8FF1-9151062CA3C5}">
      <dgm:prSet/>
      <dgm:spPr/>
      <dgm:t>
        <a:bodyPr/>
        <a:lstStyle/>
        <a:p>
          <a:endParaRPr lang="en-US"/>
        </a:p>
      </dgm:t>
    </dgm:pt>
    <dgm:pt modelId="{DD9C3CF6-3B86-4638-B7FD-0006FFA3BC1E}" type="sibTrans" cxnId="{4B66D8F7-6082-4049-8FF1-9151062CA3C5}">
      <dgm:prSet/>
      <dgm:spPr/>
      <dgm:t>
        <a:bodyPr/>
        <a:lstStyle/>
        <a:p>
          <a:endParaRPr lang="en-US"/>
        </a:p>
      </dgm:t>
    </dgm:pt>
    <dgm:pt modelId="{9F0C906D-B97E-472E-9B0F-5798A96F4A7B}">
      <dgm:prSet/>
      <dgm:spPr/>
      <dgm:t>
        <a:bodyPr/>
        <a:lstStyle/>
        <a:p>
          <a:r>
            <a:rPr lang="en-US"/>
            <a:t>Step 10</a:t>
          </a:r>
        </a:p>
      </dgm:t>
    </dgm:pt>
    <dgm:pt modelId="{8A50CBFC-5638-470B-89DA-2AA3B2CE2482}" type="parTrans" cxnId="{758F9EF3-73E4-43AB-B009-36CE6E683D3A}">
      <dgm:prSet/>
      <dgm:spPr/>
      <dgm:t>
        <a:bodyPr/>
        <a:lstStyle/>
        <a:p>
          <a:endParaRPr lang="en-US"/>
        </a:p>
      </dgm:t>
    </dgm:pt>
    <dgm:pt modelId="{2F19ADD9-DB5B-4147-9E55-C4CCA8D4E1EF}" type="sibTrans" cxnId="{758F9EF3-73E4-43AB-B009-36CE6E683D3A}">
      <dgm:prSet/>
      <dgm:spPr/>
      <dgm:t>
        <a:bodyPr/>
        <a:lstStyle/>
        <a:p>
          <a:endParaRPr lang="en-US"/>
        </a:p>
      </dgm:t>
    </dgm:pt>
    <dgm:pt modelId="{F72DC04E-1365-4693-BCB0-1461DEAF4423}">
      <dgm:prSet custT="1"/>
      <dgm:spPr/>
      <dgm:t>
        <a:bodyPr/>
        <a:lstStyle/>
        <a:p>
          <a:r>
            <a:rPr lang="en-US" sz="1500" b="1" dirty="0"/>
            <a:t>Spending Analysis and Advocacy</a:t>
          </a:r>
          <a:endParaRPr lang="en-US" sz="1500" dirty="0"/>
        </a:p>
      </dgm:t>
    </dgm:pt>
    <dgm:pt modelId="{1318BC01-1280-4CB4-9E41-E49F4029EF5F}" type="parTrans" cxnId="{1A22A25F-6E31-4853-856B-8E3FE72BE44B}">
      <dgm:prSet/>
      <dgm:spPr/>
      <dgm:t>
        <a:bodyPr/>
        <a:lstStyle/>
        <a:p>
          <a:endParaRPr lang="en-US"/>
        </a:p>
      </dgm:t>
    </dgm:pt>
    <dgm:pt modelId="{72A6A458-2778-4D96-B4A6-681008C27FCA}" type="sibTrans" cxnId="{1A22A25F-6E31-4853-856B-8E3FE72BE44B}">
      <dgm:prSet/>
      <dgm:spPr/>
      <dgm:t>
        <a:bodyPr/>
        <a:lstStyle/>
        <a:p>
          <a:endParaRPr lang="en-US"/>
        </a:p>
      </dgm:t>
    </dgm:pt>
    <dgm:pt modelId="{E3009FDA-5349-4A22-94BD-8B6FC70D21A8}" type="pres">
      <dgm:prSet presAssocID="{17F33380-3B54-4475-A86B-73EBB8FED7CE}" presName="Name0" presStyleCnt="0">
        <dgm:presLayoutVars>
          <dgm:dir/>
          <dgm:animLvl val="lvl"/>
          <dgm:resizeHandles val="exact"/>
        </dgm:presLayoutVars>
      </dgm:prSet>
      <dgm:spPr/>
    </dgm:pt>
    <dgm:pt modelId="{6D9C3F41-9158-4F06-9FE1-C9A699D87022}" type="pres">
      <dgm:prSet presAssocID="{955240A2-A81A-4816-8B4E-2F99035D02CD}" presName="composite" presStyleCnt="0"/>
      <dgm:spPr/>
    </dgm:pt>
    <dgm:pt modelId="{9B64BE89-E7CB-48F6-A457-2280F537A803}" type="pres">
      <dgm:prSet presAssocID="{955240A2-A81A-4816-8B4E-2F99035D02CD}" presName="parTx" presStyleLbl="alignNode1" presStyleIdx="0" presStyleCnt="10">
        <dgm:presLayoutVars>
          <dgm:chMax val="0"/>
          <dgm:chPref val="0"/>
        </dgm:presLayoutVars>
      </dgm:prSet>
      <dgm:spPr/>
    </dgm:pt>
    <dgm:pt modelId="{573C1080-0B2A-466C-8B63-3268B594B2B8}" type="pres">
      <dgm:prSet presAssocID="{955240A2-A81A-4816-8B4E-2F99035D02CD}" presName="desTx" presStyleLbl="alignAccFollowNode1" presStyleIdx="0" presStyleCnt="10">
        <dgm:presLayoutVars/>
      </dgm:prSet>
      <dgm:spPr/>
    </dgm:pt>
    <dgm:pt modelId="{AD226466-232C-4A81-9D16-A74F5E5B0BA3}" type="pres">
      <dgm:prSet presAssocID="{E410340D-F804-4624-9A0C-EC0B42569B60}" presName="space" presStyleCnt="0"/>
      <dgm:spPr/>
    </dgm:pt>
    <dgm:pt modelId="{70A24893-765D-462B-8398-E5A4EB7B0316}" type="pres">
      <dgm:prSet presAssocID="{10E3D5CC-FD84-49AD-ADA2-78D7AE9E4725}" presName="composite" presStyleCnt="0"/>
      <dgm:spPr/>
    </dgm:pt>
    <dgm:pt modelId="{71A6D8E5-AD1D-4F2B-8C32-014792F77515}" type="pres">
      <dgm:prSet presAssocID="{10E3D5CC-FD84-49AD-ADA2-78D7AE9E4725}" presName="parTx" presStyleLbl="alignNode1" presStyleIdx="1" presStyleCnt="10" custLinFactNeighborX="-8785">
        <dgm:presLayoutVars>
          <dgm:chMax val="0"/>
          <dgm:chPref val="0"/>
        </dgm:presLayoutVars>
      </dgm:prSet>
      <dgm:spPr/>
    </dgm:pt>
    <dgm:pt modelId="{47BFD96F-5A0F-480F-942D-C0234946995F}" type="pres">
      <dgm:prSet presAssocID="{10E3D5CC-FD84-49AD-ADA2-78D7AE9E4725}" presName="desTx" presStyleLbl="alignAccFollowNode1" presStyleIdx="1" presStyleCnt="10" custScaleX="138490">
        <dgm:presLayoutVars/>
      </dgm:prSet>
      <dgm:spPr/>
    </dgm:pt>
    <dgm:pt modelId="{8571BDA3-413A-40C9-8C41-0B174173AA95}" type="pres">
      <dgm:prSet presAssocID="{5125D7BB-2996-4CDE-8B6C-86E1FB2E4851}" presName="space" presStyleCnt="0"/>
      <dgm:spPr/>
    </dgm:pt>
    <dgm:pt modelId="{D648A3D8-414F-46F5-8EAA-4D029C8E494E}" type="pres">
      <dgm:prSet presAssocID="{24FF98FC-48C6-4F5B-918D-3C56710C302D}" presName="composite" presStyleCnt="0"/>
      <dgm:spPr/>
    </dgm:pt>
    <dgm:pt modelId="{4405A7C2-7DE3-44D0-8E4E-04135EEC2B54}" type="pres">
      <dgm:prSet presAssocID="{24FF98FC-48C6-4F5B-918D-3C56710C302D}" presName="parTx" presStyleLbl="alignNode1" presStyleIdx="2" presStyleCnt="10" custLinFactNeighborX="-8970">
        <dgm:presLayoutVars>
          <dgm:chMax val="0"/>
          <dgm:chPref val="0"/>
        </dgm:presLayoutVars>
      </dgm:prSet>
      <dgm:spPr/>
    </dgm:pt>
    <dgm:pt modelId="{D3D7D283-85CC-4E6F-997F-35B5B250C3C6}" type="pres">
      <dgm:prSet presAssocID="{24FF98FC-48C6-4F5B-918D-3C56710C302D}" presName="desTx" presStyleLbl="alignAccFollowNode1" presStyleIdx="2" presStyleCnt="10">
        <dgm:presLayoutVars/>
      </dgm:prSet>
      <dgm:spPr/>
    </dgm:pt>
    <dgm:pt modelId="{645DF670-3B85-46A0-8A90-2497C4C1D329}" type="pres">
      <dgm:prSet presAssocID="{2A72138E-4B36-4EFA-B5C3-7A0DC5CEFF9C}" presName="space" presStyleCnt="0"/>
      <dgm:spPr/>
    </dgm:pt>
    <dgm:pt modelId="{23311A8E-FD08-4DF0-9EC1-B806E24CBC6D}" type="pres">
      <dgm:prSet presAssocID="{4AA40789-6E29-4ACA-8DDB-647968D71845}" presName="composite" presStyleCnt="0"/>
      <dgm:spPr/>
    </dgm:pt>
    <dgm:pt modelId="{FB8067D8-C6C4-4381-AA41-D66C1A475DF1}" type="pres">
      <dgm:prSet presAssocID="{4AA40789-6E29-4ACA-8DDB-647968D71845}" presName="parTx" presStyleLbl="alignNode1" presStyleIdx="3" presStyleCnt="10" custLinFactNeighborX="-13915">
        <dgm:presLayoutVars>
          <dgm:chMax val="0"/>
          <dgm:chPref val="0"/>
        </dgm:presLayoutVars>
      </dgm:prSet>
      <dgm:spPr/>
    </dgm:pt>
    <dgm:pt modelId="{A879C521-6226-4FE3-A214-6BF856AE7A91}" type="pres">
      <dgm:prSet presAssocID="{4AA40789-6E29-4ACA-8DDB-647968D71845}" presName="desTx" presStyleLbl="alignAccFollowNode1" presStyleIdx="3" presStyleCnt="10" custScaleX="131478">
        <dgm:presLayoutVars/>
      </dgm:prSet>
      <dgm:spPr/>
    </dgm:pt>
    <dgm:pt modelId="{239D7908-96F4-482E-ABE3-967ACA0E5E0E}" type="pres">
      <dgm:prSet presAssocID="{760BF136-7582-4F79-A159-18A4D9A5B91C}" presName="space" presStyleCnt="0"/>
      <dgm:spPr/>
    </dgm:pt>
    <dgm:pt modelId="{10794767-E57F-4D0E-BDDC-A9A397E57F36}" type="pres">
      <dgm:prSet presAssocID="{A66E5614-8840-40EB-8517-06C5D8C14B18}" presName="composite" presStyleCnt="0"/>
      <dgm:spPr/>
    </dgm:pt>
    <dgm:pt modelId="{2EF0CEAA-FAF0-4B1C-BF12-3981A65FB7C2}" type="pres">
      <dgm:prSet presAssocID="{A66E5614-8840-40EB-8517-06C5D8C14B18}" presName="parTx" presStyleLbl="alignNode1" presStyleIdx="4" presStyleCnt="10" custLinFactNeighborX="-10379">
        <dgm:presLayoutVars>
          <dgm:chMax val="0"/>
          <dgm:chPref val="0"/>
        </dgm:presLayoutVars>
      </dgm:prSet>
      <dgm:spPr/>
    </dgm:pt>
    <dgm:pt modelId="{C08F4FC7-D371-4C57-A5A2-F5D8FD64BA66}" type="pres">
      <dgm:prSet presAssocID="{A66E5614-8840-40EB-8517-06C5D8C14B18}" presName="desTx" presStyleLbl="alignAccFollowNode1" presStyleIdx="4" presStyleCnt="10">
        <dgm:presLayoutVars/>
      </dgm:prSet>
      <dgm:spPr/>
    </dgm:pt>
    <dgm:pt modelId="{4C611CE3-F87F-459E-8207-D97DB4C2246D}" type="pres">
      <dgm:prSet presAssocID="{7A3A1C39-F77A-4E83-A2EA-A5CCF73971AF}" presName="space" presStyleCnt="0"/>
      <dgm:spPr/>
    </dgm:pt>
    <dgm:pt modelId="{FAB73C05-C3F5-4613-967D-EB280A30F1E4}" type="pres">
      <dgm:prSet presAssocID="{C1A59249-E02F-4DE0-B99E-C34F8F1AC1AD}" presName="composite" presStyleCnt="0"/>
      <dgm:spPr/>
    </dgm:pt>
    <dgm:pt modelId="{93C6D7A9-73B7-4420-B07F-45A3EC5336B6}" type="pres">
      <dgm:prSet presAssocID="{C1A59249-E02F-4DE0-B99E-C34F8F1AC1AD}" presName="parTx" presStyleLbl="alignNode1" presStyleIdx="5" presStyleCnt="10" custLinFactNeighborX="-14094">
        <dgm:presLayoutVars>
          <dgm:chMax val="0"/>
          <dgm:chPref val="0"/>
        </dgm:presLayoutVars>
      </dgm:prSet>
      <dgm:spPr/>
    </dgm:pt>
    <dgm:pt modelId="{766FD706-86C2-418F-903D-DB2EB2EE9A4D}" type="pres">
      <dgm:prSet presAssocID="{C1A59249-E02F-4DE0-B99E-C34F8F1AC1AD}" presName="desTx" presStyleLbl="alignAccFollowNode1" presStyleIdx="5" presStyleCnt="10" custScaleX="128148">
        <dgm:presLayoutVars/>
      </dgm:prSet>
      <dgm:spPr/>
    </dgm:pt>
    <dgm:pt modelId="{581FF818-B631-41B7-86C4-27559F9D4284}" type="pres">
      <dgm:prSet presAssocID="{1D5FCAF2-80D2-42AE-8006-5707D1861601}" presName="space" presStyleCnt="0"/>
      <dgm:spPr/>
    </dgm:pt>
    <dgm:pt modelId="{185137B1-6FB1-472F-ACB6-90457D849632}" type="pres">
      <dgm:prSet presAssocID="{23EF42D9-5BBD-4B11-826B-B12F90F66320}" presName="composite" presStyleCnt="0"/>
      <dgm:spPr/>
    </dgm:pt>
    <dgm:pt modelId="{6F62751C-50B5-47E4-AA40-262C2FFE7E8A}" type="pres">
      <dgm:prSet presAssocID="{23EF42D9-5BBD-4B11-826B-B12F90F66320}" presName="parTx" presStyleLbl="alignNode1" presStyleIdx="6" presStyleCnt="10" custLinFactNeighborX="-19221">
        <dgm:presLayoutVars>
          <dgm:chMax val="0"/>
          <dgm:chPref val="0"/>
        </dgm:presLayoutVars>
      </dgm:prSet>
      <dgm:spPr/>
    </dgm:pt>
    <dgm:pt modelId="{E5CFF38C-EAB1-4C24-AC4D-A8004876837B}" type="pres">
      <dgm:prSet presAssocID="{23EF42D9-5BBD-4B11-826B-B12F90F66320}" presName="desTx" presStyleLbl="alignAccFollowNode1" presStyleIdx="6" presStyleCnt="10" custScaleX="124563">
        <dgm:presLayoutVars/>
      </dgm:prSet>
      <dgm:spPr/>
    </dgm:pt>
    <dgm:pt modelId="{0E0E0830-9308-4703-9A94-57093F9CC45D}" type="pres">
      <dgm:prSet presAssocID="{BBA530B8-7A6C-4EFB-B1C0-78E162EDFBD3}" presName="space" presStyleCnt="0"/>
      <dgm:spPr/>
    </dgm:pt>
    <dgm:pt modelId="{E8B1C783-C963-48C4-B414-FF6D46D3C289}" type="pres">
      <dgm:prSet presAssocID="{A7AB9F00-6C27-4C6F-A7F9-BD589DF42AC6}" presName="composite" presStyleCnt="0"/>
      <dgm:spPr/>
    </dgm:pt>
    <dgm:pt modelId="{9B63FBE7-C93A-47B7-8C70-BFE33F89E8EB}" type="pres">
      <dgm:prSet presAssocID="{A7AB9F00-6C27-4C6F-A7F9-BD589DF42AC6}" presName="parTx" presStyleLbl="alignNode1" presStyleIdx="7" presStyleCnt="10" custLinFactNeighborX="-8640">
        <dgm:presLayoutVars>
          <dgm:chMax val="0"/>
          <dgm:chPref val="0"/>
        </dgm:presLayoutVars>
      </dgm:prSet>
      <dgm:spPr/>
    </dgm:pt>
    <dgm:pt modelId="{F096C44C-3E36-4FDF-8DDF-14A8FC3D66AD}" type="pres">
      <dgm:prSet presAssocID="{A7AB9F00-6C27-4C6F-A7F9-BD589DF42AC6}" presName="desTx" presStyleLbl="alignAccFollowNode1" presStyleIdx="7" presStyleCnt="10">
        <dgm:presLayoutVars/>
      </dgm:prSet>
      <dgm:spPr/>
    </dgm:pt>
    <dgm:pt modelId="{09A9B03D-565D-499B-80A0-FA0DBA62D0A0}" type="pres">
      <dgm:prSet presAssocID="{87F99CFE-D043-43AA-983F-C62E1FC8E0D4}" presName="space" presStyleCnt="0"/>
      <dgm:spPr/>
    </dgm:pt>
    <dgm:pt modelId="{B8CE408B-D838-4540-BA39-4A622A98216E}" type="pres">
      <dgm:prSet presAssocID="{EF2340CB-DE19-4CBD-AD45-55CF8F937DDB}" presName="composite" presStyleCnt="0"/>
      <dgm:spPr/>
    </dgm:pt>
    <dgm:pt modelId="{8A8814ED-CF5E-4469-B0D9-9361CF559198}" type="pres">
      <dgm:prSet presAssocID="{EF2340CB-DE19-4CBD-AD45-55CF8F937DDB}" presName="parTx" presStyleLbl="alignNode1" presStyleIdx="8" presStyleCnt="10" custLinFactNeighborX="-4812">
        <dgm:presLayoutVars>
          <dgm:chMax val="0"/>
          <dgm:chPref val="0"/>
        </dgm:presLayoutVars>
      </dgm:prSet>
      <dgm:spPr/>
    </dgm:pt>
    <dgm:pt modelId="{0DF801D9-147F-47A9-8291-C5D9F0EDA8D4}" type="pres">
      <dgm:prSet presAssocID="{EF2340CB-DE19-4CBD-AD45-55CF8F937DDB}" presName="desTx" presStyleLbl="alignAccFollowNode1" presStyleIdx="8" presStyleCnt="10">
        <dgm:presLayoutVars/>
      </dgm:prSet>
      <dgm:spPr/>
    </dgm:pt>
    <dgm:pt modelId="{A5A8D8F0-DD92-4549-A5AE-A369F8D1A4F3}" type="pres">
      <dgm:prSet presAssocID="{3A9B77AB-4B5F-4697-A4D8-490A4689EB57}" presName="space" presStyleCnt="0"/>
      <dgm:spPr/>
    </dgm:pt>
    <dgm:pt modelId="{F6451074-31DF-4D49-AC98-94400A3A1B71}" type="pres">
      <dgm:prSet presAssocID="{9F0C906D-B97E-472E-9B0F-5798A96F4A7B}" presName="composite" presStyleCnt="0"/>
      <dgm:spPr/>
    </dgm:pt>
    <dgm:pt modelId="{97527E3E-A609-46BF-98D9-C70104D0008F}" type="pres">
      <dgm:prSet presAssocID="{9F0C906D-B97E-472E-9B0F-5798A96F4A7B}" presName="parTx" presStyleLbl="alignNode1" presStyleIdx="9" presStyleCnt="10">
        <dgm:presLayoutVars>
          <dgm:chMax val="0"/>
          <dgm:chPref val="0"/>
        </dgm:presLayoutVars>
      </dgm:prSet>
      <dgm:spPr/>
    </dgm:pt>
    <dgm:pt modelId="{FD6C8FBB-9080-46FE-B238-5261A294F9C7}" type="pres">
      <dgm:prSet presAssocID="{9F0C906D-B97E-472E-9B0F-5798A96F4A7B}" presName="desTx" presStyleLbl="alignAccFollowNode1" presStyleIdx="9" presStyleCnt="10">
        <dgm:presLayoutVars/>
      </dgm:prSet>
      <dgm:spPr/>
    </dgm:pt>
  </dgm:ptLst>
  <dgm:cxnLst>
    <dgm:cxn modelId="{4530E006-6441-4CA6-9C89-4CFFD8BF8FB7}" srcId="{24FF98FC-48C6-4F5B-918D-3C56710C302D}" destId="{FD51F67D-D0CC-4A5C-8B87-5CC229499942}" srcOrd="0" destOrd="0" parTransId="{72699446-98A4-4794-B4E9-4C2AFF8BA190}" sibTransId="{394ED5E3-29A7-431C-8F65-7E6E201A870F}"/>
    <dgm:cxn modelId="{4FBD9511-79DE-4295-A275-3B7EC331D8DE}" srcId="{17F33380-3B54-4475-A86B-73EBB8FED7CE}" destId="{A66E5614-8840-40EB-8517-06C5D8C14B18}" srcOrd="4" destOrd="0" parTransId="{D081397D-06B5-4D07-ABE9-41A08AA291BA}" sibTransId="{7A3A1C39-F77A-4E83-A2EA-A5CCF73971AF}"/>
    <dgm:cxn modelId="{CD809C1D-7DA7-4BD2-8A34-2ED675FD7887}" srcId="{23EF42D9-5BBD-4B11-826B-B12F90F66320}" destId="{4BA32F33-3224-4462-990F-991AA9134050}" srcOrd="0" destOrd="0" parTransId="{08CBE07A-8820-447B-AA2D-728F855F9DBB}" sibTransId="{40AA4500-67E8-4A5D-AC3D-85BF4EAD5ACA}"/>
    <dgm:cxn modelId="{0B44A924-7FA0-4C1C-A7D6-3134B4797935}" type="presOf" srcId="{0D7F46D7-34A0-46F4-A575-C023D67F1DF0}" destId="{0DF801D9-147F-47A9-8291-C5D9F0EDA8D4}" srcOrd="0" destOrd="0" presId="urn:microsoft.com/office/officeart/2016/7/layout/ChevronBlockProcess"/>
    <dgm:cxn modelId="{B9873125-15B2-4618-A235-F96F8299B3BC}" type="presOf" srcId="{4AA40789-6E29-4ACA-8DDB-647968D71845}" destId="{FB8067D8-C6C4-4381-AA41-D66C1A475DF1}" srcOrd="0" destOrd="0" presId="urn:microsoft.com/office/officeart/2016/7/layout/ChevronBlockProcess"/>
    <dgm:cxn modelId="{99467926-8ED6-4192-8AC7-B27DE3A66F2A}" type="presOf" srcId="{9F0C906D-B97E-472E-9B0F-5798A96F4A7B}" destId="{97527E3E-A609-46BF-98D9-C70104D0008F}" srcOrd="0" destOrd="0" presId="urn:microsoft.com/office/officeart/2016/7/layout/ChevronBlockProcess"/>
    <dgm:cxn modelId="{32514727-53B0-418D-9BA3-0F5FC0383A05}" type="presOf" srcId="{CC450058-CA23-41BC-8BC5-E63C4D11B0D7}" destId="{A879C521-6226-4FE3-A214-6BF856AE7A91}" srcOrd="0" destOrd="0" presId="urn:microsoft.com/office/officeart/2016/7/layout/ChevronBlockProcess"/>
    <dgm:cxn modelId="{42077F33-A24D-40F3-B62B-D3682DBA6865}" type="presOf" srcId="{23EF42D9-5BBD-4B11-826B-B12F90F66320}" destId="{6F62751C-50B5-47E4-AA40-262C2FFE7E8A}" srcOrd="0" destOrd="0" presId="urn:microsoft.com/office/officeart/2016/7/layout/ChevronBlockProcess"/>
    <dgm:cxn modelId="{A259A938-7143-4409-A6AA-C1BCAB1F086B}" srcId="{17F33380-3B54-4475-A86B-73EBB8FED7CE}" destId="{955240A2-A81A-4816-8B4E-2F99035D02CD}" srcOrd="0" destOrd="0" parTransId="{76768735-E9A3-41FF-BC9C-1A334E8566D1}" sibTransId="{E410340D-F804-4624-9A0C-EC0B42569B60}"/>
    <dgm:cxn modelId="{1478203D-5F73-44D8-A9D4-15557D8CB152}" srcId="{17F33380-3B54-4475-A86B-73EBB8FED7CE}" destId="{C1A59249-E02F-4DE0-B99E-C34F8F1AC1AD}" srcOrd="5" destOrd="0" parTransId="{A10016BC-1B07-487D-A6EC-4AC815D52B6D}" sibTransId="{1D5FCAF2-80D2-42AE-8006-5707D1861601}"/>
    <dgm:cxn modelId="{1A22A25F-6E31-4853-856B-8E3FE72BE44B}" srcId="{9F0C906D-B97E-472E-9B0F-5798A96F4A7B}" destId="{F72DC04E-1365-4693-BCB0-1461DEAF4423}" srcOrd="0" destOrd="0" parTransId="{1318BC01-1280-4CB4-9E41-E49F4029EF5F}" sibTransId="{72A6A458-2778-4D96-B4A6-681008C27FCA}"/>
    <dgm:cxn modelId="{DE49C461-ECC4-40AA-A6A4-0F964E9DF625}" type="presOf" srcId="{5EE17A77-86CD-46E9-A94F-E64BD9D2A7AD}" destId="{F096C44C-3E36-4FDF-8DDF-14A8FC3D66AD}" srcOrd="0" destOrd="0" presId="urn:microsoft.com/office/officeart/2016/7/layout/ChevronBlockProcess"/>
    <dgm:cxn modelId="{2D430242-7F60-42E0-8E6D-29038C963F3F}" type="presOf" srcId="{8A5A94EF-32F0-4B7F-AC45-5657CE0A291A}" destId="{766FD706-86C2-418F-903D-DB2EB2EE9A4D}" srcOrd="0" destOrd="0" presId="urn:microsoft.com/office/officeart/2016/7/layout/ChevronBlockProcess"/>
    <dgm:cxn modelId="{97D92643-FF99-4825-A3F9-7D97D1ADADB0}" srcId="{17F33380-3B54-4475-A86B-73EBB8FED7CE}" destId="{4AA40789-6E29-4ACA-8DDB-647968D71845}" srcOrd="3" destOrd="0" parTransId="{9043BD71-27A1-42F0-9089-2AB6F2F3540C}" sibTransId="{760BF136-7582-4F79-A159-18A4D9A5B91C}"/>
    <dgm:cxn modelId="{80F32F4A-6F9C-40FF-8821-E4AB1AD74B46}" type="presOf" srcId="{A34DB654-0DBA-4BFE-B141-137261070F70}" destId="{573C1080-0B2A-466C-8B63-3268B594B2B8}" srcOrd="0" destOrd="0" presId="urn:microsoft.com/office/officeart/2016/7/layout/ChevronBlockProcess"/>
    <dgm:cxn modelId="{D24A184D-348B-49A4-B63C-A3E93E1E5178}" srcId="{955240A2-A81A-4816-8B4E-2F99035D02CD}" destId="{A34DB654-0DBA-4BFE-B141-137261070F70}" srcOrd="0" destOrd="0" parTransId="{7D570E33-11D9-4631-9CA0-2E7DAF13E8CA}" sibTransId="{4EB2C2B2-C502-444E-9BD2-78D8D43275AD}"/>
    <dgm:cxn modelId="{23866E55-BC08-40F1-8FA7-8B45314B62CF}" srcId="{17F33380-3B54-4475-A86B-73EBB8FED7CE}" destId="{23EF42D9-5BBD-4B11-826B-B12F90F66320}" srcOrd="6" destOrd="0" parTransId="{DA1DA6D5-5F51-47EF-8A6A-73B8C07A9E7F}" sibTransId="{BBA530B8-7A6C-4EFB-B1C0-78E162EDFBD3}"/>
    <dgm:cxn modelId="{C6A88278-7E59-4F31-9D4D-C006E0333156}" type="presOf" srcId="{7C66DAFE-471A-4C65-AD5A-D0D7C99E19C4}" destId="{C08F4FC7-D371-4C57-A5A2-F5D8FD64BA66}" srcOrd="0" destOrd="0" presId="urn:microsoft.com/office/officeart/2016/7/layout/ChevronBlockProcess"/>
    <dgm:cxn modelId="{6ACAB658-DCBE-4AF8-A871-E75950B39D9A}" type="presOf" srcId="{EF2340CB-DE19-4CBD-AD45-55CF8F937DDB}" destId="{8A8814ED-CF5E-4469-B0D9-9361CF559198}" srcOrd="0" destOrd="0" presId="urn:microsoft.com/office/officeart/2016/7/layout/ChevronBlockProcess"/>
    <dgm:cxn modelId="{E5504D81-9150-444A-8FE1-A4C520C3B096}" type="presOf" srcId="{24FF98FC-48C6-4F5B-918D-3C56710C302D}" destId="{4405A7C2-7DE3-44D0-8E4E-04135EEC2B54}" srcOrd="0" destOrd="0" presId="urn:microsoft.com/office/officeart/2016/7/layout/ChevronBlockProcess"/>
    <dgm:cxn modelId="{AA317887-9A8E-4D41-8235-943720961064}" type="presOf" srcId="{A66E5614-8840-40EB-8517-06C5D8C14B18}" destId="{2EF0CEAA-FAF0-4B1C-BF12-3981A65FB7C2}" srcOrd="0" destOrd="0" presId="urn:microsoft.com/office/officeart/2016/7/layout/ChevronBlockProcess"/>
    <dgm:cxn modelId="{2F7A218E-043E-45DB-9E06-F6ABC976F0C4}" type="presOf" srcId="{C1A59249-E02F-4DE0-B99E-C34F8F1AC1AD}" destId="{93C6D7A9-73B7-4420-B07F-45A3EC5336B6}" srcOrd="0" destOrd="0" presId="urn:microsoft.com/office/officeart/2016/7/layout/ChevronBlockProcess"/>
    <dgm:cxn modelId="{A6789F90-590E-4802-97F7-D0BEC891F76E}" srcId="{C1A59249-E02F-4DE0-B99E-C34F8F1AC1AD}" destId="{8A5A94EF-32F0-4B7F-AC45-5657CE0A291A}" srcOrd="0" destOrd="0" parTransId="{7F2F0FC8-2837-4F15-8350-E8A7F10596BC}" sibTransId="{7409B956-FB87-470F-A02D-8227E1B3928F}"/>
    <dgm:cxn modelId="{DC2F129B-2B77-4DAE-8D5D-2ABD9E8BBDC4}" type="presOf" srcId="{10E3D5CC-FD84-49AD-ADA2-78D7AE9E4725}" destId="{71A6D8E5-AD1D-4F2B-8C32-014792F77515}" srcOrd="0" destOrd="0" presId="urn:microsoft.com/office/officeart/2016/7/layout/ChevronBlockProcess"/>
    <dgm:cxn modelId="{1426D7A1-6938-45B1-9A42-84B98C364691}" srcId="{10E3D5CC-FD84-49AD-ADA2-78D7AE9E4725}" destId="{56768E4C-8650-49FD-A4A6-AF0DDBDD2409}" srcOrd="0" destOrd="0" parTransId="{9E16A887-A6B4-4A92-B776-8C7B94E38136}" sibTransId="{21C49299-41F1-40A8-8D0D-A479F5F38820}"/>
    <dgm:cxn modelId="{B58DD5A5-024A-492B-8D26-EFD1B528AA06}" srcId="{4AA40789-6E29-4ACA-8DDB-647968D71845}" destId="{CC450058-CA23-41BC-8BC5-E63C4D11B0D7}" srcOrd="0" destOrd="0" parTransId="{9F39C66E-7682-4F72-A284-D7574AFD6E4B}" sibTransId="{993FB88B-F748-4002-A0C7-4711C48D2297}"/>
    <dgm:cxn modelId="{1C5140A6-D868-4DD0-BB79-753701B2F26B}" type="presOf" srcId="{17F33380-3B54-4475-A86B-73EBB8FED7CE}" destId="{E3009FDA-5349-4A22-94BD-8B6FC70D21A8}" srcOrd="0" destOrd="0" presId="urn:microsoft.com/office/officeart/2016/7/layout/ChevronBlockProcess"/>
    <dgm:cxn modelId="{24CBA8AA-BAB5-4088-BF1A-682EB3B52417}" srcId="{17F33380-3B54-4475-A86B-73EBB8FED7CE}" destId="{A7AB9F00-6C27-4C6F-A7F9-BD589DF42AC6}" srcOrd="7" destOrd="0" parTransId="{518C3D2F-EA20-4C43-AD63-34622DEC539C}" sibTransId="{87F99CFE-D043-43AA-983F-C62E1FC8E0D4}"/>
    <dgm:cxn modelId="{E42923B2-4676-44C0-9CED-F89D8838382D}" type="presOf" srcId="{FD51F67D-D0CC-4A5C-8B87-5CC229499942}" destId="{D3D7D283-85CC-4E6F-997F-35B5B250C3C6}" srcOrd="0" destOrd="0" presId="urn:microsoft.com/office/officeart/2016/7/layout/ChevronBlockProcess"/>
    <dgm:cxn modelId="{A611E8B6-ECEA-4E44-B5CF-C1F0A502E168}" srcId="{17F33380-3B54-4475-A86B-73EBB8FED7CE}" destId="{24FF98FC-48C6-4F5B-918D-3C56710C302D}" srcOrd="2" destOrd="0" parTransId="{01006E65-9F3B-4F6A-B517-F3E4416EFC43}" sibTransId="{2A72138E-4B36-4EFA-B5C3-7A0DC5CEFF9C}"/>
    <dgm:cxn modelId="{3BB839BD-412F-457C-B360-7EA3DA0A6FD8}" type="presOf" srcId="{56768E4C-8650-49FD-A4A6-AF0DDBDD2409}" destId="{47BFD96F-5A0F-480F-942D-C0234946995F}" srcOrd="0" destOrd="0" presId="urn:microsoft.com/office/officeart/2016/7/layout/ChevronBlockProcess"/>
    <dgm:cxn modelId="{5C3042C2-BAFA-4F21-8051-BC6CF1904E5F}" srcId="{A66E5614-8840-40EB-8517-06C5D8C14B18}" destId="{7C66DAFE-471A-4C65-AD5A-D0D7C99E19C4}" srcOrd="0" destOrd="0" parTransId="{8930A68A-251D-404D-9F67-65DDB718A592}" sibTransId="{1CF4A674-27C3-42E0-8697-9D15FB9151A4}"/>
    <dgm:cxn modelId="{CD5E28C7-E2F9-4710-BE39-753F28A0D2C4}" type="presOf" srcId="{A7AB9F00-6C27-4C6F-A7F9-BD589DF42AC6}" destId="{9B63FBE7-C93A-47B7-8C70-BFE33F89E8EB}" srcOrd="0" destOrd="0" presId="urn:microsoft.com/office/officeart/2016/7/layout/ChevronBlockProcess"/>
    <dgm:cxn modelId="{1E547DCF-0F51-47F9-8736-C7EE3B7CC4D5}" srcId="{A7AB9F00-6C27-4C6F-A7F9-BD589DF42AC6}" destId="{5EE17A77-86CD-46E9-A94F-E64BD9D2A7AD}" srcOrd="0" destOrd="0" parTransId="{9BFC8841-B445-4CDD-A39E-C8E37D613154}" sibTransId="{A228C073-1F93-4FD1-89B4-80EA2932B6A4}"/>
    <dgm:cxn modelId="{374A2CE7-4F5B-421D-8AB2-1961A342758F}" srcId="{17F33380-3B54-4475-A86B-73EBB8FED7CE}" destId="{EF2340CB-DE19-4CBD-AD45-55CF8F937DDB}" srcOrd="8" destOrd="0" parTransId="{F419983B-917F-409A-A3E5-85794A9A619F}" sibTransId="{3A9B77AB-4B5F-4697-A4D8-490A4689EB57}"/>
    <dgm:cxn modelId="{B01C45E7-C53C-4BAC-879F-9D7DC7C994E2}" type="presOf" srcId="{F72DC04E-1365-4693-BCB0-1461DEAF4423}" destId="{FD6C8FBB-9080-46FE-B238-5261A294F9C7}" srcOrd="0" destOrd="0" presId="urn:microsoft.com/office/officeart/2016/7/layout/ChevronBlockProcess"/>
    <dgm:cxn modelId="{90B5BEE9-C87E-4942-83F5-305AE3AA4E3C}" type="presOf" srcId="{955240A2-A81A-4816-8B4E-2F99035D02CD}" destId="{9B64BE89-E7CB-48F6-A457-2280F537A803}" srcOrd="0" destOrd="0" presId="urn:microsoft.com/office/officeart/2016/7/layout/ChevronBlockProcess"/>
    <dgm:cxn modelId="{4587CCF0-B966-4F10-93CA-E44177F5FB05}" type="presOf" srcId="{4BA32F33-3224-4462-990F-991AA9134050}" destId="{E5CFF38C-EAB1-4C24-AC4D-A8004876837B}" srcOrd="0" destOrd="0" presId="urn:microsoft.com/office/officeart/2016/7/layout/ChevronBlockProcess"/>
    <dgm:cxn modelId="{758F9EF3-73E4-43AB-B009-36CE6E683D3A}" srcId="{17F33380-3B54-4475-A86B-73EBB8FED7CE}" destId="{9F0C906D-B97E-472E-9B0F-5798A96F4A7B}" srcOrd="9" destOrd="0" parTransId="{8A50CBFC-5638-470B-89DA-2AA3B2CE2482}" sibTransId="{2F19ADD9-DB5B-4147-9E55-C4CCA8D4E1EF}"/>
    <dgm:cxn modelId="{F642B7F4-F4AB-41E4-80AA-729BE74BD646}" srcId="{17F33380-3B54-4475-A86B-73EBB8FED7CE}" destId="{10E3D5CC-FD84-49AD-ADA2-78D7AE9E4725}" srcOrd="1" destOrd="0" parTransId="{A9B77EB0-3490-402D-8A0B-9B8446E5D477}" sibTransId="{5125D7BB-2996-4CDE-8B6C-86E1FB2E4851}"/>
    <dgm:cxn modelId="{4B66D8F7-6082-4049-8FF1-9151062CA3C5}" srcId="{EF2340CB-DE19-4CBD-AD45-55CF8F937DDB}" destId="{0D7F46D7-34A0-46F4-A575-C023D67F1DF0}" srcOrd="0" destOrd="0" parTransId="{923815D6-AFCC-4BF5-B19E-DEBF48E19FA5}" sibTransId="{DD9C3CF6-3B86-4638-B7FD-0006FFA3BC1E}"/>
    <dgm:cxn modelId="{A6C8A6C0-4C62-4AAE-9D8C-D279F10E7DD8}" type="presParOf" srcId="{E3009FDA-5349-4A22-94BD-8B6FC70D21A8}" destId="{6D9C3F41-9158-4F06-9FE1-C9A699D87022}" srcOrd="0" destOrd="0" presId="urn:microsoft.com/office/officeart/2016/7/layout/ChevronBlockProcess"/>
    <dgm:cxn modelId="{A50E70A0-280C-430A-9CC0-FE90B03F7CA0}" type="presParOf" srcId="{6D9C3F41-9158-4F06-9FE1-C9A699D87022}" destId="{9B64BE89-E7CB-48F6-A457-2280F537A803}" srcOrd="0" destOrd="0" presId="urn:microsoft.com/office/officeart/2016/7/layout/ChevronBlockProcess"/>
    <dgm:cxn modelId="{AC300476-AF58-4F57-86FF-57B2924720B8}" type="presParOf" srcId="{6D9C3F41-9158-4F06-9FE1-C9A699D87022}" destId="{573C1080-0B2A-466C-8B63-3268B594B2B8}" srcOrd="1" destOrd="0" presId="urn:microsoft.com/office/officeart/2016/7/layout/ChevronBlockProcess"/>
    <dgm:cxn modelId="{B82B3E23-269A-46AB-8096-50F72F6CBEB8}" type="presParOf" srcId="{E3009FDA-5349-4A22-94BD-8B6FC70D21A8}" destId="{AD226466-232C-4A81-9D16-A74F5E5B0BA3}" srcOrd="1" destOrd="0" presId="urn:microsoft.com/office/officeart/2016/7/layout/ChevronBlockProcess"/>
    <dgm:cxn modelId="{31EFD4AA-0C65-44B6-8795-3CC6835144B8}" type="presParOf" srcId="{E3009FDA-5349-4A22-94BD-8B6FC70D21A8}" destId="{70A24893-765D-462B-8398-E5A4EB7B0316}" srcOrd="2" destOrd="0" presId="urn:microsoft.com/office/officeart/2016/7/layout/ChevronBlockProcess"/>
    <dgm:cxn modelId="{6BA87C0E-E77F-46BA-963F-0053F0BE092D}" type="presParOf" srcId="{70A24893-765D-462B-8398-E5A4EB7B0316}" destId="{71A6D8E5-AD1D-4F2B-8C32-014792F77515}" srcOrd="0" destOrd="0" presId="urn:microsoft.com/office/officeart/2016/7/layout/ChevronBlockProcess"/>
    <dgm:cxn modelId="{98BB20A3-C694-4EA8-A4FE-37F26E06F3B7}" type="presParOf" srcId="{70A24893-765D-462B-8398-E5A4EB7B0316}" destId="{47BFD96F-5A0F-480F-942D-C0234946995F}" srcOrd="1" destOrd="0" presId="urn:microsoft.com/office/officeart/2016/7/layout/ChevronBlockProcess"/>
    <dgm:cxn modelId="{096EF24A-E9A8-4BAD-AC4C-2A3CD50941B6}" type="presParOf" srcId="{E3009FDA-5349-4A22-94BD-8B6FC70D21A8}" destId="{8571BDA3-413A-40C9-8C41-0B174173AA95}" srcOrd="3" destOrd="0" presId="urn:microsoft.com/office/officeart/2016/7/layout/ChevronBlockProcess"/>
    <dgm:cxn modelId="{562E9E8A-A2CA-4D89-A01F-BB68EA9C1AEA}" type="presParOf" srcId="{E3009FDA-5349-4A22-94BD-8B6FC70D21A8}" destId="{D648A3D8-414F-46F5-8EAA-4D029C8E494E}" srcOrd="4" destOrd="0" presId="urn:microsoft.com/office/officeart/2016/7/layout/ChevronBlockProcess"/>
    <dgm:cxn modelId="{E07D7E46-3FB1-4F2F-9AF7-EE06AD4866CE}" type="presParOf" srcId="{D648A3D8-414F-46F5-8EAA-4D029C8E494E}" destId="{4405A7C2-7DE3-44D0-8E4E-04135EEC2B54}" srcOrd="0" destOrd="0" presId="urn:microsoft.com/office/officeart/2016/7/layout/ChevronBlockProcess"/>
    <dgm:cxn modelId="{9FA475D1-E985-4AB6-8B3D-52F8BA0A7D3C}" type="presParOf" srcId="{D648A3D8-414F-46F5-8EAA-4D029C8E494E}" destId="{D3D7D283-85CC-4E6F-997F-35B5B250C3C6}" srcOrd="1" destOrd="0" presId="urn:microsoft.com/office/officeart/2016/7/layout/ChevronBlockProcess"/>
    <dgm:cxn modelId="{3AE46594-A81C-448B-AE73-272109F4BCF2}" type="presParOf" srcId="{E3009FDA-5349-4A22-94BD-8B6FC70D21A8}" destId="{645DF670-3B85-46A0-8A90-2497C4C1D329}" srcOrd="5" destOrd="0" presId="urn:microsoft.com/office/officeart/2016/7/layout/ChevronBlockProcess"/>
    <dgm:cxn modelId="{3455A206-E895-4341-AA15-7223CB21250A}" type="presParOf" srcId="{E3009FDA-5349-4A22-94BD-8B6FC70D21A8}" destId="{23311A8E-FD08-4DF0-9EC1-B806E24CBC6D}" srcOrd="6" destOrd="0" presId="urn:microsoft.com/office/officeart/2016/7/layout/ChevronBlockProcess"/>
    <dgm:cxn modelId="{EA99A96F-BD48-4382-B36D-3D9461B17084}" type="presParOf" srcId="{23311A8E-FD08-4DF0-9EC1-B806E24CBC6D}" destId="{FB8067D8-C6C4-4381-AA41-D66C1A475DF1}" srcOrd="0" destOrd="0" presId="urn:microsoft.com/office/officeart/2016/7/layout/ChevronBlockProcess"/>
    <dgm:cxn modelId="{5AD2860E-6176-4F72-8479-4D12FE6A2C5B}" type="presParOf" srcId="{23311A8E-FD08-4DF0-9EC1-B806E24CBC6D}" destId="{A879C521-6226-4FE3-A214-6BF856AE7A91}" srcOrd="1" destOrd="0" presId="urn:microsoft.com/office/officeart/2016/7/layout/ChevronBlockProcess"/>
    <dgm:cxn modelId="{D8514014-493F-4F50-AC1C-5A0FFF773315}" type="presParOf" srcId="{E3009FDA-5349-4A22-94BD-8B6FC70D21A8}" destId="{239D7908-96F4-482E-ABE3-967ACA0E5E0E}" srcOrd="7" destOrd="0" presId="urn:microsoft.com/office/officeart/2016/7/layout/ChevronBlockProcess"/>
    <dgm:cxn modelId="{A810AB51-56F6-4D6E-92C3-B385E0FC13E6}" type="presParOf" srcId="{E3009FDA-5349-4A22-94BD-8B6FC70D21A8}" destId="{10794767-E57F-4D0E-BDDC-A9A397E57F36}" srcOrd="8" destOrd="0" presId="urn:microsoft.com/office/officeart/2016/7/layout/ChevronBlockProcess"/>
    <dgm:cxn modelId="{1CB88F2C-B79C-4636-AEA4-B7AF3B3CBB5C}" type="presParOf" srcId="{10794767-E57F-4D0E-BDDC-A9A397E57F36}" destId="{2EF0CEAA-FAF0-4B1C-BF12-3981A65FB7C2}" srcOrd="0" destOrd="0" presId="urn:microsoft.com/office/officeart/2016/7/layout/ChevronBlockProcess"/>
    <dgm:cxn modelId="{2C3B4C9D-A0F3-4AB6-BB44-B018B0265BA8}" type="presParOf" srcId="{10794767-E57F-4D0E-BDDC-A9A397E57F36}" destId="{C08F4FC7-D371-4C57-A5A2-F5D8FD64BA66}" srcOrd="1" destOrd="0" presId="urn:microsoft.com/office/officeart/2016/7/layout/ChevronBlockProcess"/>
    <dgm:cxn modelId="{D95CF1FC-AB89-419D-A7CB-A9695B728927}" type="presParOf" srcId="{E3009FDA-5349-4A22-94BD-8B6FC70D21A8}" destId="{4C611CE3-F87F-459E-8207-D97DB4C2246D}" srcOrd="9" destOrd="0" presId="urn:microsoft.com/office/officeart/2016/7/layout/ChevronBlockProcess"/>
    <dgm:cxn modelId="{DAB67B7A-4DA4-4CA3-B27A-3F932FF2B992}" type="presParOf" srcId="{E3009FDA-5349-4A22-94BD-8B6FC70D21A8}" destId="{FAB73C05-C3F5-4613-967D-EB280A30F1E4}" srcOrd="10" destOrd="0" presId="urn:microsoft.com/office/officeart/2016/7/layout/ChevronBlockProcess"/>
    <dgm:cxn modelId="{50EE5F28-6DCA-4EB1-AE73-1EEBA77D4DF3}" type="presParOf" srcId="{FAB73C05-C3F5-4613-967D-EB280A30F1E4}" destId="{93C6D7A9-73B7-4420-B07F-45A3EC5336B6}" srcOrd="0" destOrd="0" presId="urn:microsoft.com/office/officeart/2016/7/layout/ChevronBlockProcess"/>
    <dgm:cxn modelId="{754FE4D6-B6D0-40AD-856F-47BBBA4548AA}" type="presParOf" srcId="{FAB73C05-C3F5-4613-967D-EB280A30F1E4}" destId="{766FD706-86C2-418F-903D-DB2EB2EE9A4D}" srcOrd="1" destOrd="0" presId="urn:microsoft.com/office/officeart/2016/7/layout/ChevronBlockProcess"/>
    <dgm:cxn modelId="{7E1494AE-B8D4-4814-B945-4604D376BB15}" type="presParOf" srcId="{E3009FDA-5349-4A22-94BD-8B6FC70D21A8}" destId="{581FF818-B631-41B7-86C4-27559F9D4284}" srcOrd="11" destOrd="0" presId="urn:microsoft.com/office/officeart/2016/7/layout/ChevronBlockProcess"/>
    <dgm:cxn modelId="{F98572A4-EBAA-4B9A-BAE6-BA7487004919}" type="presParOf" srcId="{E3009FDA-5349-4A22-94BD-8B6FC70D21A8}" destId="{185137B1-6FB1-472F-ACB6-90457D849632}" srcOrd="12" destOrd="0" presId="urn:microsoft.com/office/officeart/2016/7/layout/ChevronBlockProcess"/>
    <dgm:cxn modelId="{CE1DD60B-3C74-46F0-9A8B-5928DFF271C1}" type="presParOf" srcId="{185137B1-6FB1-472F-ACB6-90457D849632}" destId="{6F62751C-50B5-47E4-AA40-262C2FFE7E8A}" srcOrd="0" destOrd="0" presId="urn:microsoft.com/office/officeart/2016/7/layout/ChevronBlockProcess"/>
    <dgm:cxn modelId="{C1D66549-9132-47FB-886F-6FD4878982ED}" type="presParOf" srcId="{185137B1-6FB1-472F-ACB6-90457D849632}" destId="{E5CFF38C-EAB1-4C24-AC4D-A8004876837B}" srcOrd="1" destOrd="0" presId="urn:microsoft.com/office/officeart/2016/7/layout/ChevronBlockProcess"/>
    <dgm:cxn modelId="{6693E6C0-80FE-4F44-A3DD-3E0BBC4E81AA}" type="presParOf" srcId="{E3009FDA-5349-4A22-94BD-8B6FC70D21A8}" destId="{0E0E0830-9308-4703-9A94-57093F9CC45D}" srcOrd="13" destOrd="0" presId="urn:microsoft.com/office/officeart/2016/7/layout/ChevronBlockProcess"/>
    <dgm:cxn modelId="{F04DAEBC-8CC4-4F37-B23C-8F91FF034F56}" type="presParOf" srcId="{E3009FDA-5349-4A22-94BD-8B6FC70D21A8}" destId="{E8B1C783-C963-48C4-B414-FF6D46D3C289}" srcOrd="14" destOrd="0" presId="urn:microsoft.com/office/officeart/2016/7/layout/ChevronBlockProcess"/>
    <dgm:cxn modelId="{04AA20FD-B59B-4831-9B0D-EE4495082D18}" type="presParOf" srcId="{E8B1C783-C963-48C4-B414-FF6D46D3C289}" destId="{9B63FBE7-C93A-47B7-8C70-BFE33F89E8EB}" srcOrd="0" destOrd="0" presId="urn:microsoft.com/office/officeart/2016/7/layout/ChevronBlockProcess"/>
    <dgm:cxn modelId="{DDC6F85D-6A68-496F-BA84-E24577729F99}" type="presParOf" srcId="{E8B1C783-C963-48C4-B414-FF6D46D3C289}" destId="{F096C44C-3E36-4FDF-8DDF-14A8FC3D66AD}" srcOrd="1" destOrd="0" presId="urn:microsoft.com/office/officeart/2016/7/layout/ChevronBlockProcess"/>
    <dgm:cxn modelId="{41A645C7-7216-4209-8B0D-6D2EADB1C368}" type="presParOf" srcId="{E3009FDA-5349-4A22-94BD-8B6FC70D21A8}" destId="{09A9B03D-565D-499B-80A0-FA0DBA62D0A0}" srcOrd="15" destOrd="0" presId="urn:microsoft.com/office/officeart/2016/7/layout/ChevronBlockProcess"/>
    <dgm:cxn modelId="{ECC4328B-6C61-4F25-9D6C-926C4F753D89}" type="presParOf" srcId="{E3009FDA-5349-4A22-94BD-8B6FC70D21A8}" destId="{B8CE408B-D838-4540-BA39-4A622A98216E}" srcOrd="16" destOrd="0" presId="urn:microsoft.com/office/officeart/2016/7/layout/ChevronBlockProcess"/>
    <dgm:cxn modelId="{BB86570A-0BD6-4C17-B308-0D1802329D8B}" type="presParOf" srcId="{B8CE408B-D838-4540-BA39-4A622A98216E}" destId="{8A8814ED-CF5E-4469-B0D9-9361CF559198}" srcOrd="0" destOrd="0" presId="urn:microsoft.com/office/officeart/2016/7/layout/ChevronBlockProcess"/>
    <dgm:cxn modelId="{AEE3C712-D029-4555-8942-B909C306002E}" type="presParOf" srcId="{B8CE408B-D838-4540-BA39-4A622A98216E}" destId="{0DF801D9-147F-47A9-8291-C5D9F0EDA8D4}" srcOrd="1" destOrd="0" presId="urn:microsoft.com/office/officeart/2016/7/layout/ChevronBlockProcess"/>
    <dgm:cxn modelId="{0AFE65FA-6E4B-4929-915A-B9AEFB6B846B}" type="presParOf" srcId="{E3009FDA-5349-4A22-94BD-8B6FC70D21A8}" destId="{A5A8D8F0-DD92-4549-A5AE-A369F8D1A4F3}" srcOrd="17" destOrd="0" presId="urn:microsoft.com/office/officeart/2016/7/layout/ChevronBlockProcess"/>
    <dgm:cxn modelId="{08451AA1-7B77-4292-985A-7BA5070DF6D6}" type="presParOf" srcId="{E3009FDA-5349-4A22-94BD-8B6FC70D21A8}" destId="{F6451074-31DF-4D49-AC98-94400A3A1B71}" srcOrd="18" destOrd="0" presId="urn:microsoft.com/office/officeart/2016/7/layout/ChevronBlockProcess"/>
    <dgm:cxn modelId="{AA1055AF-2D73-4793-9D1B-EB61187D4075}" type="presParOf" srcId="{F6451074-31DF-4D49-AC98-94400A3A1B71}" destId="{97527E3E-A609-46BF-98D9-C70104D0008F}" srcOrd="0" destOrd="0" presId="urn:microsoft.com/office/officeart/2016/7/layout/ChevronBlockProcess"/>
    <dgm:cxn modelId="{86B7B470-B229-46A7-B54B-695838DDBAA8}" type="presParOf" srcId="{F6451074-31DF-4D49-AC98-94400A3A1B71}" destId="{FD6C8FBB-9080-46FE-B238-5261A294F9C7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64BE89-E7CB-48F6-A457-2280F537A803}">
      <dsp:nvSpPr>
        <dsp:cNvPr id="0" name=""/>
        <dsp:cNvSpPr/>
      </dsp:nvSpPr>
      <dsp:spPr>
        <a:xfrm>
          <a:off x="6652" y="428412"/>
          <a:ext cx="1135063" cy="340519"/>
        </a:xfrm>
        <a:prstGeom prst="chevron">
          <a:avLst>
            <a:gd name="adj" fmla="val 3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045" tIns="42045" rIns="42045" bIns="42045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Step 1</a:t>
          </a:r>
        </a:p>
      </dsp:txBody>
      <dsp:txXfrm>
        <a:off x="108808" y="428412"/>
        <a:ext cx="930751" cy="340519"/>
      </dsp:txXfrm>
    </dsp:sp>
    <dsp:sp modelId="{573C1080-0B2A-466C-8B63-3268B594B2B8}">
      <dsp:nvSpPr>
        <dsp:cNvPr id="0" name=""/>
        <dsp:cNvSpPr/>
      </dsp:nvSpPr>
      <dsp:spPr>
        <a:xfrm>
          <a:off x="6652" y="768931"/>
          <a:ext cx="1032908" cy="108752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23" tIns="81623" rIns="81623" bIns="16324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National Plan Review</a:t>
          </a:r>
          <a:endParaRPr lang="en-US" sz="1500" kern="1200" dirty="0"/>
        </a:p>
      </dsp:txBody>
      <dsp:txXfrm>
        <a:off x="6652" y="768931"/>
        <a:ext cx="1032908" cy="1087521"/>
      </dsp:txXfrm>
    </dsp:sp>
    <dsp:sp modelId="{71A6D8E5-AD1D-4F2B-8C32-014792F77515}">
      <dsp:nvSpPr>
        <dsp:cNvPr id="0" name=""/>
        <dsp:cNvSpPr/>
      </dsp:nvSpPr>
      <dsp:spPr>
        <a:xfrm>
          <a:off x="1182303" y="428412"/>
          <a:ext cx="1135063" cy="340519"/>
        </a:xfrm>
        <a:prstGeom prst="chevron">
          <a:avLst>
            <a:gd name="adj" fmla="val 30000"/>
          </a:avLst>
        </a:prstGeom>
        <a:solidFill>
          <a:schemeClr val="accent5">
            <a:hueOff val="-1103764"/>
            <a:satOff val="4423"/>
            <a:lumOff val="959"/>
            <a:alphaOff val="0"/>
          </a:schemeClr>
        </a:solidFill>
        <a:ln w="25400" cap="flat" cmpd="sng" algn="ctr">
          <a:solidFill>
            <a:schemeClr val="accent5">
              <a:hueOff val="-1103764"/>
              <a:satOff val="4423"/>
              <a:lumOff val="959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045" tIns="42045" rIns="42045" bIns="42045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Step 2</a:t>
          </a:r>
        </a:p>
      </dsp:txBody>
      <dsp:txXfrm>
        <a:off x="1284459" y="428412"/>
        <a:ext cx="930751" cy="340519"/>
      </dsp:txXfrm>
    </dsp:sp>
    <dsp:sp modelId="{47BFD96F-5A0F-480F-942D-C0234946995F}">
      <dsp:nvSpPr>
        <dsp:cNvPr id="0" name=""/>
        <dsp:cNvSpPr/>
      </dsp:nvSpPr>
      <dsp:spPr>
        <a:xfrm>
          <a:off x="1083235" y="768931"/>
          <a:ext cx="1430474" cy="1087521"/>
        </a:xfrm>
        <a:prstGeom prst="rect">
          <a:avLst/>
        </a:prstGeom>
        <a:solidFill>
          <a:schemeClr val="accent5">
            <a:tint val="40000"/>
            <a:alpha val="90000"/>
            <a:hueOff val="-1193387"/>
            <a:satOff val="5361"/>
            <a:lumOff val="369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193387"/>
              <a:satOff val="5361"/>
              <a:lumOff val="3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23" tIns="81623" rIns="81623" bIns="16324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State Prioritization</a:t>
          </a:r>
          <a:endParaRPr lang="en-US" sz="1500" kern="1200" dirty="0"/>
        </a:p>
      </dsp:txBody>
      <dsp:txXfrm>
        <a:off x="1083235" y="768931"/>
        <a:ext cx="1430474" cy="1087521"/>
      </dsp:txXfrm>
    </dsp:sp>
    <dsp:sp modelId="{4405A7C2-7DE3-44D0-8E4E-04135EEC2B54}">
      <dsp:nvSpPr>
        <dsp:cNvPr id="0" name=""/>
        <dsp:cNvSpPr/>
      </dsp:nvSpPr>
      <dsp:spPr>
        <a:xfrm>
          <a:off x="2353413" y="428412"/>
          <a:ext cx="1135063" cy="340519"/>
        </a:xfrm>
        <a:prstGeom prst="chevron">
          <a:avLst>
            <a:gd name="adj" fmla="val 30000"/>
          </a:avLst>
        </a:prstGeom>
        <a:solidFill>
          <a:schemeClr val="accent5">
            <a:hueOff val="-2207528"/>
            <a:satOff val="8847"/>
            <a:lumOff val="1917"/>
            <a:alphaOff val="0"/>
          </a:schemeClr>
        </a:solidFill>
        <a:ln w="25400" cap="flat" cmpd="sng" algn="ctr">
          <a:solidFill>
            <a:schemeClr val="accent5">
              <a:hueOff val="-2207528"/>
              <a:satOff val="8847"/>
              <a:lumOff val="1917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045" tIns="42045" rIns="42045" bIns="42045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Step 3</a:t>
          </a:r>
        </a:p>
      </dsp:txBody>
      <dsp:txXfrm>
        <a:off x="2455569" y="428412"/>
        <a:ext cx="930751" cy="340519"/>
      </dsp:txXfrm>
    </dsp:sp>
    <dsp:sp modelId="{D3D7D283-85CC-4E6F-997F-35B5B250C3C6}">
      <dsp:nvSpPr>
        <dsp:cNvPr id="0" name=""/>
        <dsp:cNvSpPr/>
      </dsp:nvSpPr>
      <dsp:spPr>
        <a:xfrm>
          <a:off x="2455229" y="768931"/>
          <a:ext cx="1032908" cy="1087521"/>
        </a:xfrm>
        <a:prstGeom prst="rect">
          <a:avLst/>
        </a:prstGeom>
        <a:solidFill>
          <a:schemeClr val="accent5">
            <a:tint val="40000"/>
            <a:alpha val="90000"/>
            <a:hueOff val="-2386774"/>
            <a:satOff val="10723"/>
            <a:lumOff val="73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2386774"/>
              <a:satOff val="10723"/>
              <a:lumOff val="7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23" tIns="81623" rIns="81623" bIns="16324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MDA Allocation</a:t>
          </a:r>
          <a:endParaRPr lang="en-US" sz="1500" kern="1200" dirty="0"/>
        </a:p>
      </dsp:txBody>
      <dsp:txXfrm>
        <a:off x="2455229" y="768931"/>
        <a:ext cx="1032908" cy="1087521"/>
      </dsp:txXfrm>
    </dsp:sp>
    <dsp:sp modelId="{FB8067D8-C6C4-4381-AA41-D66C1A475DF1}">
      <dsp:nvSpPr>
        <dsp:cNvPr id="0" name=""/>
        <dsp:cNvSpPr/>
      </dsp:nvSpPr>
      <dsp:spPr>
        <a:xfrm>
          <a:off x="3536437" y="428412"/>
          <a:ext cx="1135063" cy="340519"/>
        </a:xfrm>
        <a:prstGeom prst="chevron">
          <a:avLst>
            <a:gd name="adj" fmla="val 3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045" tIns="42045" rIns="42045" bIns="42045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Step 4</a:t>
          </a:r>
        </a:p>
      </dsp:txBody>
      <dsp:txXfrm>
        <a:off x="3638593" y="428412"/>
        <a:ext cx="930751" cy="340519"/>
      </dsp:txXfrm>
    </dsp:sp>
    <dsp:sp modelId="{A879C521-6226-4FE3-A214-6BF856AE7A91}">
      <dsp:nvSpPr>
        <dsp:cNvPr id="0" name=""/>
        <dsp:cNvSpPr/>
      </dsp:nvSpPr>
      <dsp:spPr>
        <a:xfrm>
          <a:off x="3531812" y="768931"/>
          <a:ext cx="1358046" cy="1087521"/>
        </a:xfrm>
        <a:prstGeom prst="rect">
          <a:avLst/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3580161"/>
              <a:satOff val="16084"/>
              <a:lumOff val="11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23" tIns="81623" rIns="81623" bIns="16324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Workplan Incorporation</a:t>
          </a:r>
          <a:endParaRPr lang="en-US" sz="1500" kern="1200" dirty="0"/>
        </a:p>
      </dsp:txBody>
      <dsp:txXfrm>
        <a:off x="3531812" y="768931"/>
        <a:ext cx="1358046" cy="1087521"/>
      </dsp:txXfrm>
    </dsp:sp>
    <dsp:sp modelId="{2EF0CEAA-FAF0-4B1C-BF12-3981A65FB7C2}">
      <dsp:nvSpPr>
        <dsp:cNvPr id="0" name=""/>
        <dsp:cNvSpPr/>
      </dsp:nvSpPr>
      <dsp:spPr>
        <a:xfrm>
          <a:off x="4713569" y="428412"/>
          <a:ext cx="1135063" cy="340519"/>
        </a:xfrm>
        <a:prstGeom prst="chevron">
          <a:avLst>
            <a:gd name="adj" fmla="val 30000"/>
          </a:avLst>
        </a:prstGeom>
        <a:solidFill>
          <a:schemeClr val="accent5">
            <a:hueOff val="-4415056"/>
            <a:satOff val="17694"/>
            <a:lumOff val="3835"/>
            <a:alphaOff val="0"/>
          </a:schemeClr>
        </a:solidFill>
        <a:ln w="25400" cap="flat" cmpd="sng" algn="ctr">
          <a:solidFill>
            <a:schemeClr val="accent5">
              <a:hueOff val="-4415056"/>
              <a:satOff val="17694"/>
              <a:lumOff val="3835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045" tIns="42045" rIns="42045" bIns="42045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Step 5</a:t>
          </a:r>
        </a:p>
      </dsp:txBody>
      <dsp:txXfrm>
        <a:off x="4815725" y="428412"/>
        <a:ext cx="930751" cy="340519"/>
      </dsp:txXfrm>
    </dsp:sp>
    <dsp:sp modelId="{C08F4FC7-D371-4C57-A5A2-F5D8FD64BA66}">
      <dsp:nvSpPr>
        <dsp:cNvPr id="0" name=""/>
        <dsp:cNvSpPr/>
      </dsp:nvSpPr>
      <dsp:spPr>
        <a:xfrm>
          <a:off x="4831378" y="768931"/>
          <a:ext cx="1032908" cy="1087521"/>
        </a:xfrm>
        <a:prstGeom prst="rect">
          <a:avLst/>
        </a:prstGeom>
        <a:solidFill>
          <a:schemeClr val="accent5">
            <a:tint val="40000"/>
            <a:alpha val="90000"/>
            <a:hueOff val="-4773547"/>
            <a:satOff val="21446"/>
            <a:lumOff val="1474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4773547"/>
              <a:satOff val="21446"/>
              <a:lumOff val="14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23" tIns="81623" rIns="81623" bIns="16324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Budget Review</a:t>
          </a:r>
          <a:endParaRPr lang="en-US" sz="1500" kern="1200" dirty="0"/>
        </a:p>
      </dsp:txBody>
      <dsp:txXfrm>
        <a:off x="4831378" y="768931"/>
        <a:ext cx="1032908" cy="1087521"/>
      </dsp:txXfrm>
    </dsp:sp>
    <dsp:sp modelId="{93C6D7A9-73B7-4420-B07F-45A3EC5336B6}">
      <dsp:nvSpPr>
        <dsp:cNvPr id="0" name=""/>
        <dsp:cNvSpPr/>
      </dsp:nvSpPr>
      <dsp:spPr>
        <a:xfrm>
          <a:off x="5893356" y="428412"/>
          <a:ext cx="1135063" cy="340519"/>
        </a:xfrm>
        <a:prstGeom prst="chevron">
          <a:avLst>
            <a:gd name="adj" fmla="val 30000"/>
          </a:avLst>
        </a:prstGeom>
        <a:solidFill>
          <a:schemeClr val="accent5">
            <a:hueOff val="-5518820"/>
            <a:satOff val="22117"/>
            <a:lumOff val="4793"/>
            <a:alphaOff val="0"/>
          </a:schemeClr>
        </a:solidFill>
        <a:ln w="25400" cap="flat" cmpd="sng" algn="ctr">
          <a:solidFill>
            <a:schemeClr val="accent5">
              <a:hueOff val="-5518820"/>
              <a:satOff val="22117"/>
              <a:lumOff val="4793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045" tIns="42045" rIns="42045" bIns="42045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Step 6</a:t>
          </a:r>
        </a:p>
      </dsp:txBody>
      <dsp:txXfrm>
        <a:off x="5995512" y="428412"/>
        <a:ext cx="930751" cy="340519"/>
      </dsp:txXfrm>
    </dsp:sp>
    <dsp:sp modelId="{766FD706-86C2-418F-903D-DB2EB2EE9A4D}">
      <dsp:nvSpPr>
        <dsp:cNvPr id="0" name=""/>
        <dsp:cNvSpPr/>
      </dsp:nvSpPr>
      <dsp:spPr>
        <a:xfrm>
          <a:off x="5907961" y="768931"/>
          <a:ext cx="1323651" cy="1087521"/>
        </a:xfrm>
        <a:prstGeom prst="rect">
          <a:avLst/>
        </a:prstGeom>
        <a:solidFill>
          <a:schemeClr val="accent5">
            <a:tint val="40000"/>
            <a:alpha val="90000"/>
            <a:hueOff val="-5966934"/>
            <a:satOff val="26807"/>
            <a:lumOff val="1843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966934"/>
              <a:satOff val="26807"/>
              <a:lumOff val="1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23" tIns="81623" rIns="81623" bIns="16324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Annual Budget Computation</a:t>
          </a:r>
          <a:endParaRPr lang="en-US" sz="1500" kern="1200" dirty="0"/>
        </a:p>
      </dsp:txBody>
      <dsp:txXfrm>
        <a:off x="5907961" y="768931"/>
        <a:ext cx="1323651" cy="1087521"/>
      </dsp:txXfrm>
    </dsp:sp>
    <dsp:sp modelId="{6F62751C-50B5-47E4-AA40-262C2FFE7E8A}">
      <dsp:nvSpPr>
        <dsp:cNvPr id="0" name=""/>
        <dsp:cNvSpPr/>
      </dsp:nvSpPr>
      <dsp:spPr>
        <a:xfrm>
          <a:off x="7081817" y="428412"/>
          <a:ext cx="1135063" cy="340519"/>
        </a:xfrm>
        <a:prstGeom prst="chevron">
          <a:avLst>
            <a:gd name="adj" fmla="val 3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045" tIns="42045" rIns="42045" bIns="42045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Step 7</a:t>
          </a:r>
        </a:p>
      </dsp:txBody>
      <dsp:txXfrm>
        <a:off x="7183973" y="428412"/>
        <a:ext cx="930751" cy="340519"/>
      </dsp:txXfrm>
    </dsp:sp>
    <dsp:sp modelId="{E5CFF38C-EAB1-4C24-AC4D-A8004876837B}">
      <dsp:nvSpPr>
        <dsp:cNvPr id="0" name=""/>
        <dsp:cNvSpPr/>
      </dsp:nvSpPr>
      <dsp:spPr>
        <a:xfrm>
          <a:off x="7173131" y="768931"/>
          <a:ext cx="1286621" cy="1087521"/>
        </a:xfrm>
        <a:prstGeom prst="rect">
          <a:avLst/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7160321"/>
              <a:satOff val="32169"/>
              <a:lumOff val="22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23" tIns="81623" rIns="81623" bIns="16324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Quarterly Implementation Plan</a:t>
          </a:r>
          <a:endParaRPr lang="en-US" sz="1500" kern="1200" dirty="0"/>
        </a:p>
      </dsp:txBody>
      <dsp:txXfrm>
        <a:off x="7173131" y="768931"/>
        <a:ext cx="1286621" cy="1087521"/>
      </dsp:txXfrm>
    </dsp:sp>
    <dsp:sp modelId="{9B63FBE7-C93A-47B7-8C70-BFE33F89E8EB}">
      <dsp:nvSpPr>
        <dsp:cNvPr id="0" name=""/>
        <dsp:cNvSpPr/>
      </dsp:nvSpPr>
      <dsp:spPr>
        <a:xfrm>
          <a:off x="8303202" y="428412"/>
          <a:ext cx="1135063" cy="340519"/>
        </a:xfrm>
        <a:prstGeom prst="chevron">
          <a:avLst>
            <a:gd name="adj" fmla="val 30000"/>
          </a:avLst>
        </a:prstGeom>
        <a:solidFill>
          <a:schemeClr val="accent5">
            <a:hueOff val="-7726349"/>
            <a:satOff val="30964"/>
            <a:lumOff val="6711"/>
            <a:alphaOff val="0"/>
          </a:schemeClr>
        </a:solidFill>
        <a:ln w="25400" cap="flat" cmpd="sng" algn="ctr">
          <a:solidFill>
            <a:schemeClr val="accent5">
              <a:hueOff val="-7726349"/>
              <a:satOff val="30964"/>
              <a:lumOff val="6711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045" tIns="42045" rIns="42045" bIns="42045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Step 8</a:t>
          </a:r>
        </a:p>
      </dsp:txBody>
      <dsp:txXfrm>
        <a:off x="8405358" y="428412"/>
        <a:ext cx="930751" cy="340519"/>
      </dsp:txXfrm>
    </dsp:sp>
    <dsp:sp modelId="{F096C44C-3E36-4FDF-8DDF-14A8FC3D66AD}">
      <dsp:nvSpPr>
        <dsp:cNvPr id="0" name=""/>
        <dsp:cNvSpPr/>
      </dsp:nvSpPr>
      <dsp:spPr>
        <a:xfrm>
          <a:off x="8401272" y="768931"/>
          <a:ext cx="1032908" cy="1087521"/>
        </a:xfrm>
        <a:prstGeom prst="rect">
          <a:avLst/>
        </a:prstGeom>
        <a:solidFill>
          <a:schemeClr val="accent5">
            <a:tint val="40000"/>
            <a:alpha val="90000"/>
            <a:hueOff val="-8353708"/>
            <a:satOff val="37530"/>
            <a:lumOff val="258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8353708"/>
              <a:satOff val="37530"/>
              <a:lumOff val="25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23" tIns="81623" rIns="81623" bIns="16324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Budget Analysis and Advocacy</a:t>
          </a:r>
          <a:endParaRPr lang="en-US" sz="1500" kern="1200" dirty="0"/>
        </a:p>
      </dsp:txBody>
      <dsp:txXfrm>
        <a:off x="8401272" y="768931"/>
        <a:ext cx="1032908" cy="1087521"/>
      </dsp:txXfrm>
    </dsp:sp>
    <dsp:sp modelId="{8A8814ED-CF5E-4469-B0D9-9361CF559198}">
      <dsp:nvSpPr>
        <dsp:cNvPr id="0" name=""/>
        <dsp:cNvSpPr/>
      </dsp:nvSpPr>
      <dsp:spPr>
        <a:xfrm>
          <a:off x="9423235" y="428412"/>
          <a:ext cx="1135063" cy="340519"/>
        </a:xfrm>
        <a:prstGeom prst="chevron">
          <a:avLst>
            <a:gd name="adj" fmla="val 30000"/>
          </a:avLst>
        </a:prstGeom>
        <a:solidFill>
          <a:schemeClr val="accent5">
            <a:hueOff val="-8830112"/>
            <a:satOff val="35388"/>
            <a:lumOff val="7669"/>
            <a:alphaOff val="0"/>
          </a:schemeClr>
        </a:solidFill>
        <a:ln w="25400" cap="flat" cmpd="sng" algn="ctr">
          <a:solidFill>
            <a:schemeClr val="accent5">
              <a:hueOff val="-8830112"/>
              <a:satOff val="35388"/>
              <a:lumOff val="7669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045" tIns="42045" rIns="42045" bIns="42045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Step 9</a:t>
          </a:r>
        </a:p>
      </dsp:txBody>
      <dsp:txXfrm>
        <a:off x="9525391" y="428412"/>
        <a:ext cx="930751" cy="340519"/>
      </dsp:txXfrm>
    </dsp:sp>
    <dsp:sp modelId="{0DF801D9-147F-47A9-8291-C5D9F0EDA8D4}">
      <dsp:nvSpPr>
        <dsp:cNvPr id="0" name=""/>
        <dsp:cNvSpPr/>
      </dsp:nvSpPr>
      <dsp:spPr>
        <a:xfrm>
          <a:off x="9477855" y="768931"/>
          <a:ext cx="1032908" cy="1087521"/>
        </a:xfrm>
        <a:prstGeom prst="rect">
          <a:avLst/>
        </a:prstGeom>
        <a:solidFill>
          <a:schemeClr val="accent5">
            <a:tint val="40000"/>
            <a:alpha val="90000"/>
            <a:hueOff val="-9547094"/>
            <a:satOff val="42892"/>
            <a:lumOff val="294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9547094"/>
              <a:satOff val="42892"/>
              <a:lumOff val="29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23" tIns="81623" rIns="81623" bIns="16324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Formal Funding Request</a:t>
          </a:r>
          <a:r>
            <a:rPr lang="en-US" sz="1500" kern="1200" dirty="0"/>
            <a:t>.</a:t>
          </a:r>
        </a:p>
      </dsp:txBody>
      <dsp:txXfrm>
        <a:off x="9477855" y="768931"/>
        <a:ext cx="1032908" cy="1087521"/>
      </dsp:txXfrm>
    </dsp:sp>
    <dsp:sp modelId="{97527E3E-A609-46BF-98D9-C70104D0008F}">
      <dsp:nvSpPr>
        <dsp:cNvPr id="0" name=""/>
        <dsp:cNvSpPr/>
      </dsp:nvSpPr>
      <dsp:spPr>
        <a:xfrm>
          <a:off x="10554438" y="428412"/>
          <a:ext cx="1135063" cy="340519"/>
        </a:xfrm>
        <a:prstGeom prst="chevron">
          <a:avLst>
            <a:gd name="adj" fmla="val 3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2045" tIns="42045" rIns="42045" bIns="42045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Step 10</a:t>
          </a:r>
        </a:p>
      </dsp:txBody>
      <dsp:txXfrm>
        <a:off x="10656594" y="428412"/>
        <a:ext cx="930751" cy="340519"/>
      </dsp:txXfrm>
    </dsp:sp>
    <dsp:sp modelId="{FD6C8FBB-9080-46FE-B238-5261A294F9C7}">
      <dsp:nvSpPr>
        <dsp:cNvPr id="0" name=""/>
        <dsp:cNvSpPr/>
      </dsp:nvSpPr>
      <dsp:spPr>
        <a:xfrm>
          <a:off x="10554438" y="768931"/>
          <a:ext cx="1032908" cy="1087521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23" tIns="81623" rIns="81623" bIns="16324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Spending Analysis and Advocacy</a:t>
          </a:r>
          <a:endParaRPr lang="en-US" sz="1500" kern="1200" dirty="0"/>
        </a:p>
      </dsp:txBody>
      <dsp:txXfrm>
        <a:off x="10554438" y="768931"/>
        <a:ext cx="1032908" cy="10875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49616F-C991-43E7-B441-0B29E80910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CD5FE2-9F0A-43C4-A48B-B17B24FE2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31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chart describes the key processes involved in developing the scorecard.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9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71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27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97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71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46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28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EFE-F7E9-4360-B460-281DCC72F44C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76FBF06B-7B72-4316-854D-9EADF4CB87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714264987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395" imgH="394" progId="TCLayout.ActiveDocument.1">
                  <p:embed/>
                </p:oleObj>
              </mc:Choice>
              <mc:Fallback>
                <p:oleObj name="think-cell Slide" r:id="rId15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76FBF06B-7B72-4316-854D-9EADF4CB87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67EFE-F7E9-4360-B460-281DCC72F44C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73D5D-412C-4826-A8F8-78B1DF426F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4UWdsnCMN36TPoD5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hyperlink" Target="https://www.spring-nutrition.org/publications/series/users-guide-nutrition-budget-analysis-tool/technical-background" TargetMode="External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oleObject" Target="../embeddings/oleObject2.bin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2.emf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348E9E2-72A6-4981-B9AE-587BBBFDE290}"/>
              </a:ext>
            </a:extLst>
          </p:cNvPr>
          <p:cNvSpPr txBox="1"/>
          <p:nvPr/>
        </p:nvSpPr>
        <p:spPr>
          <a:xfrm>
            <a:off x="1594339" y="2071627"/>
            <a:ext cx="869383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3E1C"/>
                </a:solidFill>
              </a:rPr>
              <a:t>You are welcome to the</a:t>
            </a:r>
          </a:p>
          <a:p>
            <a:pPr algn="ctr"/>
            <a:r>
              <a:rPr lang="en-US" sz="4400" b="1" dirty="0">
                <a:solidFill>
                  <a:srgbClr val="003E1C"/>
                </a:solidFill>
              </a:rPr>
              <a:t>Nutrition Scorecard Workshop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b="1" dirty="0"/>
              <a:t>Date: Thursday, 24 June 2021</a:t>
            </a:r>
          </a:p>
          <a:p>
            <a:r>
              <a:rPr lang="en-US" sz="2000" b="1" dirty="0"/>
              <a:t>Time: 10:00am – 12:00pm</a:t>
            </a:r>
          </a:p>
          <a:p>
            <a:r>
              <a:rPr lang="en-US" sz="2000" b="1" dirty="0"/>
              <a:t>Venue: Zoom</a:t>
            </a:r>
          </a:p>
        </p:txBody>
      </p:sp>
      <p:pic>
        <p:nvPicPr>
          <p:cNvPr id="1028" name="Picture 4" descr="Federal Ministry of Budget and National Planning Recruitment 2020 : Current  School News">
            <a:extLst>
              <a:ext uri="{FF2B5EF4-FFF2-40B4-BE49-F238E27FC236}">
                <a16:creationId xmlns:a16="http://schemas.microsoft.com/office/drawing/2014/main" id="{24224B47-F137-4BED-9CAE-C8B469F05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574" y="4918911"/>
            <a:ext cx="483870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984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B7C9D-B72F-4D3E-81DF-0E2262AA1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06158"/>
            <a:ext cx="10972800" cy="1143000"/>
          </a:xfrm>
        </p:spPr>
        <p:txBody>
          <a:bodyPr/>
          <a:lstStyle/>
          <a:p>
            <a:r>
              <a:rPr lang="en-US" b="1" dirty="0"/>
              <a:t>Feedback on the scorecard has been very encouraging.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01D47-AB05-4986-B01B-E0A972D9E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09375"/>
            <a:ext cx="10972800" cy="4040941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dirty="0"/>
              <a:t> </a:t>
            </a:r>
            <a:r>
              <a:rPr lang="en-GB" sz="2400" dirty="0"/>
              <a:t>State Governors have committed to follow-up with their Commissioners to ensure the  State’s nutrition situation is improved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400" dirty="0"/>
              <a:t>Positive feedback from the Offic</a:t>
            </a:r>
            <a:r>
              <a:rPr lang="en-GB" dirty="0"/>
              <a:t>e of the Vice President, Federal Ministry of Health and </a:t>
            </a:r>
            <a:r>
              <a:rPr lang="en-GB" sz="2400" dirty="0"/>
              <a:t>Nutrition Partners, with </a:t>
            </a:r>
            <a:r>
              <a:rPr lang="en-GB" dirty="0"/>
              <a:t>ongoing talks about adopting the scorecard nationally.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400" dirty="0"/>
              <a:t>Some States have reached out to showcase improvement since the last data collection.</a:t>
            </a:r>
          </a:p>
        </p:txBody>
      </p:sp>
    </p:spTree>
    <p:extLst>
      <p:ext uri="{BB962C8B-B14F-4D97-AF65-F5344CB8AC3E}">
        <p14:creationId xmlns:p14="http://schemas.microsoft.com/office/powerpoint/2010/main" val="1574395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B7C9D-B72F-4D3E-81DF-0E2262AA1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07684"/>
            <a:ext cx="10972800" cy="1143000"/>
          </a:xfrm>
        </p:spPr>
        <p:txBody>
          <a:bodyPr/>
          <a:lstStyle/>
          <a:p>
            <a:r>
              <a:rPr lang="en-US" b="1" dirty="0"/>
              <a:t>Challenges / Key Lessons Learnt</a:t>
            </a:r>
            <a:endParaRPr lang="en-GB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A9BE5A0-AD49-43F1-B606-07595B01E0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752807"/>
              </p:ext>
            </p:extLst>
          </p:nvPr>
        </p:nvGraphicFramePr>
        <p:xfrm>
          <a:off x="1041008" y="1674055"/>
          <a:ext cx="10199078" cy="44500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099539">
                  <a:extLst>
                    <a:ext uri="{9D8B030D-6E8A-4147-A177-3AD203B41FA5}">
                      <a16:colId xmlns:a16="http://schemas.microsoft.com/office/drawing/2014/main" val="2848978113"/>
                    </a:ext>
                  </a:extLst>
                </a:gridCol>
                <a:gridCol w="5099539">
                  <a:extLst>
                    <a:ext uri="{9D8B030D-6E8A-4147-A177-3AD203B41FA5}">
                      <a16:colId xmlns:a16="http://schemas.microsoft.com/office/drawing/2014/main" val="3966674640"/>
                    </a:ext>
                  </a:extLst>
                </a:gridCol>
              </a:tblGrid>
              <a:tr h="500105">
                <a:tc>
                  <a:txBody>
                    <a:bodyPr/>
                    <a:lstStyle/>
                    <a:p>
                      <a:r>
                        <a:rPr lang="en-US" sz="2800" dirty="0"/>
                        <a:t>Challenges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Lessons Learnt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9423720"/>
                  </a:ext>
                </a:extLst>
              </a:tr>
              <a:tr h="114079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Data collection process was cumbersome, with delayed response from some states.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 online form will be used for data collection, to make it easier to fill and collate.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2910567"/>
                  </a:ext>
                </a:extLst>
              </a:tr>
              <a:tr h="792536">
                <a:tc>
                  <a:txBody>
                    <a:bodyPr/>
                    <a:lstStyle/>
                    <a:p>
                      <a:r>
                        <a:rPr lang="en-US" sz="2400" dirty="0"/>
                        <a:t>Absence of indicator for budget / resource tracking.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new framework is being developed.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7044113"/>
                  </a:ext>
                </a:extLst>
              </a:tr>
              <a:tr h="1842824">
                <a:tc>
                  <a:txBody>
                    <a:bodyPr/>
                    <a:lstStyle/>
                    <a:p>
                      <a:r>
                        <a:rPr lang="en-US" sz="2400" dirty="0"/>
                        <a:t>Inadequate validation or vetting from the SCFN chairperson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signed endorsement from the PS Budget and Economic Planning / Chairperson of SCFN. All validation documents should be sent or uploaded as required.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8902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882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2B809-1E28-49FF-A2A5-DBCFA5CB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98" y="1069117"/>
            <a:ext cx="10972800" cy="1143000"/>
          </a:xfrm>
        </p:spPr>
        <p:txBody>
          <a:bodyPr/>
          <a:lstStyle/>
          <a:p>
            <a:r>
              <a:rPr lang="en-US" b="1" dirty="0"/>
              <a:t>Next steps for the Scorecard</a:t>
            </a:r>
            <a:endParaRPr lang="en-GB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F38254-0735-4BB7-82EE-E4BE430AC5FA}"/>
              </a:ext>
            </a:extLst>
          </p:cNvPr>
          <p:cNvSpPr txBox="1"/>
          <p:nvPr/>
        </p:nvSpPr>
        <p:spPr>
          <a:xfrm>
            <a:off x="1171730" y="1774709"/>
            <a:ext cx="9548736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Quarterly scorecards to be developed, starting from 2</a:t>
            </a:r>
            <a:r>
              <a:rPr lang="en-US" sz="2400" baseline="30000" dirty="0"/>
              <a:t>nd</a:t>
            </a:r>
            <a:r>
              <a:rPr lang="en-US" sz="2400" dirty="0"/>
              <a:t>  quarter of 2021.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Developing a proxy indicator for resource tracking.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Data collection and collation for 2</a:t>
            </a:r>
            <a:r>
              <a:rPr lang="en-US" sz="2400" baseline="30000" dirty="0"/>
              <a:t>nd</a:t>
            </a:r>
            <a:r>
              <a:rPr lang="en-US" sz="2400" dirty="0"/>
              <a:t>  quarter of 2021.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Review of scorecard every quarter.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Scorecard presentation to the State Governors every 6 months. Next presentation to be October 2021.</a:t>
            </a:r>
          </a:p>
        </p:txBody>
      </p:sp>
    </p:spTree>
    <p:extLst>
      <p:ext uri="{BB962C8B-B14F-4D97-AF65-F5344CB8AC3E}">
        <p14:creationId xmlns:p14="http://schemas.microsoft.com/office/powerpoint/2010/main" val="2095638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C36FB-6423-4178-A5BE-34BB6D68E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258" y="1122992"/>
            <a:ext cx="10972800" cy="114300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The timeline for the next round of the Scorecard is as follows:</a:t>
            </a:r>
            <a:endParaRPr lang="en-GB" b="1" dirty="0">
              <a:latin typeface="+mn-lt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FA844E6-6CA8-4AA5-844B-E23FE3212438}"/>
              </a:ext>
            </a:extLst>
          </p:cNvPr>
          <p:cNvGrpSpPr/>
          <p:nvPr/>
        </p:nvGrpSpPr>
        <p:grpSpPr>
          <a:xfrm>
            <a:off x="942354" y="2485463"/>
            <a:ext cx="10539704" cy="3306854"/>
            <a:chOff x="757312" y="2654275"/>
            <a:chExt cx="10539704" cy="33068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375F6CC-B93D-46FB-BA15-91CE4D9A42C5}"/>
                </a:ext>
              </a:extLst>
            </p:cNvPr>
            <p:cNvGrpSpPr/>
            <p:nvPr/>
          </p:nvGrpSpPr>
          <p:grpSpPr>
            <a:xfrm>
              <a:off x="757312" y="4515729"/>
              <a:ext cx="10539704" cy="1445400"/>
              <a:chOff x="879215" y="4577203"/>
              <a:chExt cx="9920708" cy="192719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58771B7D-5E16-4AFE-81BB-84B93BD4CFCF}"/>
                  </a:ext>
                </a:extLst>
              </p:cNvPr>
              <p:cNvGrpSpPr/>
              <p:nvPr/>
            </p:nvGrpSpPr>
            <p:grpSpPr>
              <a:xfrm>
                <a:off x="879215" y="4577203"/>
                <a:ext cx="8460802" cy="1927198"/>
                <a:chOff x="889507" y="4469627"/>
                <a:chExt cx="8460802" cy="1927198"/>
              </a:xfrm>
            </p:grpSpPr>
            <p:cxnSp>
              <p:nvCxnSpPr>
                <p:cNvPr id="7" name="Straight Connector 6">
                  <a:extLst>
                    <a:ext uri="{FF2B5EF4-FFF2-40B4-BE49-F238E27FC236}">
                      <a16:creationId xmlns:a16="http://schemas.microsoft.com/office/drawing/2014/main" id="{70EFCF86-1E45-44ED-8779-AB1C56F45F2E}"/>
                    </a:ext>
                  </a:extLst>
                </p:cNvPr>
                <p:cNvCxnSpPr>
                  <a:cxnSpLocks/>
                  <a:stCxn id="16" idx="2"/>
                  <a:endCxn id="20" idx="6"/>
                </p:cNvCxnSpPr>
                <p:nvPr/>
              </p:nvCxnSpPr>
              <p:spPr>
                <a:xfrm flipV="1">
                  <a:off x="977003" y="4643635"/>
                  <a:ext cx="8373306" cy="3120"/>
                </a:xfrm>
                <a:prstGeom prst="line">
                  <a:avLst/>
                </a:prstGeom>
                <a:ln w="76200">
                  <a:solidFill>
                    <a:srgbClr val="0B6678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BB29AA79-A788-441F-872D-7BED72652C13}"/>
                    </a:ext>
                  </a:extLst>
                </p:cNvPr>
                <p:cNvSpPr/>
                <p:nvPr/>
              </p:nvSpPr>
              <p:spPr>
                <a:xfrm>
                  <a:off x="3097851" y="4469627"/>
                  <a:ext cx="258463" cy="398032"/>
                </a:xfrm>
                <a:prstGeom prst="ellipse">
                  <a:avLst/>
                </a:prstGeom>
                <a:solidFill>
                  <a:srgbClr val="0B6678"/>
                </a:solidFill>
                <a:ln>
                  <a:solidFill>
                    <a:srgbClr val="0B667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1350" dirty="0"/>
                </a:p>
              </p:txBody>
            </p:sp>
            <p:sp>
              <p:nvSpPr>
                <p:cNvPr id="12" name="TextBox 128">
                  <a:extLst>
                    <a:ext uri="{FF2B5EF4-FFF2-40B4-BE49-F238E27FC236}">
                      <a16:creationId xmlns:a16="http://schemas.microsoft.com/office/drawing/2014/main" id="{55641F4B-81BB-447D-9D4F-D06CC184D4A5}"/>
                    </a:ext>
                  </a:extLst>
                </p:cNvPr>
                <p:cNvSpPr txBox="1"/>
                <p:nvPr/>
              </p:nvSpPr>
              <p:spPr>
                <a:xfrm>
                  <a:off x="889507" y="4885129"/>
                  <a:ext cx="1544539" cy="11079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600" dirty="0">
                      <a:latin typeface="Abadi" panose="020B0604020104020204" pitchFamily="34" charset="0"/>
                    </a:rPr>
                    <a:t>Workshop with SCFN</a:t>
                  </a:r>
                </a:p>
                <a:p>
                  <a:r>
                    <a:rPr lang="en-US" sz="1600" b="1" dirty="0">
                      <a:latin typeface="Abadi" panose="020B0604020104020204" pitchFamily="34" charset="0"/>
                    </a:rPr>
                    <a:t>24 June 2021</a:t>
                  </a:r>
                </a:p>
              </p:txBody>
            </p:sp>
            <p:sp>
              <p:nvSpPr>
                <p:cNvPr id="13" name="TextBox 129">
                  <a:extLst>
                    <a:ext uri="{FF2B5EF4-FFF2-40B4-BE49-F238E27FC236}">
                      <a16:creationId xmlns:a16="http://schemas.microsoft.com/office/drawing/2014/main" id="{9690C662-CD5B-478C-972A-6447D7B17186}"/>
                    </a:ext>
                  </a:extLst>
                </p:cNvPr>
                <p:cNvSpPr txBox="1"/>
                <p:nvPr/>
              </p:nvSpPr>
              <p:spPr>
                <a:xfrm>
                  <a:off x="2905779" y="4880800"/>
                  <a:ext cx="1544539" cy="11079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600" dirty="0">
                      <a:latin typeface="Abadi" panose="020B0604020104020204" pitchFamily="34" charset="0"/>
                    </a:rPr>
                    <a:t>Form submission</a:t>
                  </a:r>
                </a:p>
                <a:p>
                  <a:r>
                    <a:rPr lang="en-US" sz="1600" b="1" dirty="0">
                      <a:latin typeface="Abadi" panose="020B0604020104020204" pitchFamily="34" charset="0"/>
                    </a:rPr>
                    <a:t>8 July 2021</a:t>
                  </a:r>
                  <a:endParaRPr lang="en-GB" sz="1600" b="1" dirty="0">
                    <a:latin typeface="Abadi" panose="020B0604020104020204" pitchFamily="34" charset="0"/>
                  </a:endParaRPr>
                </a:p>
              </p:txBody>
            </p:sp>
            <p:sp>
              <p:nvSpPr>
                <p:cNvPr id="14" name="TextBox 130">
                  <a:extLst>
                    <a:ext uri="{FF2B5EF4-FFF2-40B4-BE49-F238E27FC236}">
                      <a16:creationId xmlns:a16="http://schemas.microsoft.com/office/drawing/2014/main" id="{2A305BD2-EAE3-48DD-9E18-EA035BC8192F}"/>
                    </a:ext>
                  </a:extLst>
                </p:cNvPr>
                <p:cNvSpPr txBox="1"/>
                <p:nvPr/>
              </p:nvSpPr>
              <p:spPr>
                <a:xfrm>
                  <a:off x="6267447" y="4960536"/>
                  <a:ext cx="1866457" cy="14362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600" dirty="0">
                      <a:latin typeface="Abadi" panose="020B0604020104020204" pitchFamily="34" charset="0"/>
                    </a:rPr>
                    <a:t>Draft Scorecard Validation with SCFN</a:t>
                  </a:r>
                </a:p>
                <a:p>
                  <a:r>
                    <a:rPr lang="en-US" sz="1600" b="1" dirty="0">
                      <a:latin typeface="Abadi" panose="020B0604020104020204" pitchFamily="34" charset="0"/>
                    </a:rPr>
                    <a:t>5 August 2021</a:t>
                  </a:r>
                  <a:endParaRPr lang="en-GB" sz="1600" dirty="0">
                    <a:latin typeface="Abadi" panose="020B0604020104020204" pitchFamily="34" charset="0"/>
                  </a:endParaRPr>
                </a:p>
              </p:txBody>
            </p:sp>
          </p:grpSp>
          <p:sp>
            <p:nvSpPr>
              <p:cNvPr id="6" name="TextBox 131">
                <a:extLst>
                  <a:ext uri="{FF2B5EF4-FFF2-40B4-BE49-F238E27FC236}">
                    <a16:creationId xmlns:a16="http://schemas.microsoft.com/office/drawing/2014/main" id="{D2A0B42A-9E23-40A0-8D0C-0E41E8877CC7}"/>
                  </a:ext>
                </a:extLst>
              </p:cNvPr>
              <p:cNvSpPr txBox="1"/>
              <p:nvPr/>
            </p:nvSpPr>
            <p:spPr>
              <a:xfrm>
                <a:off x="8827397" y="5049489"/>
                <a:ext cx="1972526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600" dirty="0">
                    <a:latin typeface="Abadi" panose="020B0604020104020204" pitchFamily="34" charset="0"/>
                  </a:rPr>
                  <a:t>Final Scorecard Dissemination</a:t>
                </a:r>
              </a:p>
              <a:p>
                <a:r>
                  <a:rPr lang="en-US" sz="1600" b="1" dirty="0">
                    <a:latin typeface="Abadi" panose="020B0604020104020204" pitchFamily="34" charset="0"/>
                  </a:rPr>
                  <a:t>Week 3, August 2021</a:t>
                </a:r>
                <a:endParaRPr lang="en-GB" sz="1600" dirty="0">
                  <a:latin typeface="Abadi" panose="020B0604020104020204" pitchFamily="34" charset="0"/>
                </a:endParaRPr>
              </a:p>
            </p:txBody>
          </p:sp>
        </p:grpSp>
        <p:sp>
          <p:nvSpPr>
            <p:cNvPr id="15" name="TextBox 128">
              <a:extLst>
                <a:ext uri="{FF2B5EF4-FFF2-40B4-BE49-F238E27FC236}">
                  <a16:creationId xmlns:a16="http://schemas.microsoft.com/office/drawing/2014/main" id="{49A6C040-AD13-4EE2-B7E5-5C9170292259}"/>
                </a:ext>
              </a:extLst>
            </p:cNvPr>
            <p:cNvSpPr txBox="1"/>
            <p:nvPr/>
          </p:nvSpPr>
          <p:spPr>
            <a:xfrm>
              <a:off x="1488932" y="2692676"/>
              <a:ext cx="15508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600" b="1" i="1" dirty="0">
                  <a:latin typeface="Abadi" panose="020B0604020104020204" pitchFamily="34" charset="0"/>
                </a:rPr>
                <a:t>Two Weeks </a:t>
              </a:r>
              <a:r>
                <a:rPr lang="en-US" sz="1600" i="1" dirty="0">
                  <a:latin typeface="Abadi" panose="020B0604020104020204" pitchFamily="34" charset="0"/>
                </a:rPr>
                <a:t>of Data collection by SCFN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2FAEAA5-0486-49D4-A3DF-6A904073BD29}"/>
                </a:ext>
              </a:extLst>
            </p:cNvPr>
            <p:cNvSpPr/>
            <p:nvPr/>
          </p:nvSpPr>
          <p:spPr>
            <a:xfrm>
              <a:off x="850267" y="4499311"/>
              <a:ext cx="274590" cy="298524"/>
            </a:xfrm>
            <a:prstGeom prst="ellipse">
              <a:avLst/>
            </a:prstGeom>
            <a:solidFill>
              <a:srgbClr val="0B6678"/>
            </a:solidFill>
            <a:ln>
              <a:solidFill>
                <a:srgbClr val="0B66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350" dirty="0"/>
            </a:p>
          </p:txBody>
        </p:sp>
        <p:sp>
          <p:nvSpPr>
            <p:cNvPr id="17" name="TextBox 128">
              <a:extLst>
                <a:ext uri="{FF2B5EF4-FFF2-40B4-BE49-F238E27FC236}">
                  <a16:creationId xmlns:a16="http://schemas.microsoft.com/office/drawing/2014/main" id="{6C088B88-CA22-41B8-B1F4-1532883A6F6F}"/>
                </a:ext>
              </a:extLst>
            </p:cNvPr>
            <p:cNvSpPr txBox="1"/>
            <p:nvPr/>
          </p:nvSpPr>
          <p:spPr>
            <a:xfrm>
              <a:off x="4044674" y="2692675"/>
              <a:ext cx="239013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600" b="1" i="1" dirty="0">
                  <a:latin typeface="Abadi" panose="020B0604020104020204" pitchFamily="34" charset="0"/>
                </a:rPr>
                <a:t>Four Weeks </a:t>
              </a:r>
              <a:r>
                <a:rPr lang="en-US" sz="1600" i="1" dirty="0">
                  <a:latin typeface="Abadi" panose="020B0604020104020204" pitchFamily="34" charset="0"/>
                </a:rPr>
                <a:t>of Data collation and analysis by NGF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21AC14-42BD-4EF0-8078-3DB5663B9551}"/>
                </a:ext>
              </a:extLst>
            </p:cNvPr>
            <p:cNvSpPr/>
            <p:nvPr/>
          </p:nvSpPr>
          <p:spPr>
            <a:xfrm>
              <a:off x="6786841" y="4499315"/>
              <a:ext cx="274590" cy="298524"/>
            </a:xfrm>
            <a:prstGeom prst="ellipse">
              <a:avLst/>
            </a:prstGeom>
            <a:solidFill>
              <a:srgbClr val="0B6678"/>
            </a:solidFill>
            <a:ln>
              <a:solidFill>
                <a:srgbClr val="0B66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350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0B4ED87-9611-4296-832D-D45FA075FCC4}"/>
                </a:ext>
              </a:extLst>
            </p:cNvPr>
            <p:cNvSpPr/>
            <p:nvPr/>
          </p:nvSpPr>
          <p:spPr>
            <a:xfrm>
              <a:off x="9471430" y="4496971"/>
              <a:ext cx="274590" cy="298524"/>
            </a:xfrm>
            <a:prstGeom prst="ellipse">
              <a:avLst/>
            </a:prstGeom>
            <a:solidFill>
              <a:srgbClr val="0B6678"/>
            </a:solidFill>
            <a:ln>
              <a:solidFill>
                <a:srgbClr val="0B66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350" dirty="0"/>
            </a:p>
          </p:txBody>
        </p:sp>
        <p:sp>
          <p:nvSpPr>
            <p:cNvPr id="21" name="TextBox 128">
              <a:extLst>
                <a:ext uri="{FF2B5EF4-FFF2-40B4-BE49-F238E27FC236}">
                  <a16:creationId xmlns:a16="http://schemas.microsoft.com/office/drawing/2014/main" id="{84F1BF1A-919B-4E00-ABCF-E02688EFACDA}"/>
                </a:ext>
              </a:extLst>
            </p:cNvPr>
            <p:cNvSpPr txBox="1"/>
            <p:nvPr/>
          </p:nvSpPr>
          <p:spPr>
            <a:xfrm>
              <a:off x="7492401" y="2654275"/>
              <a:ext cx="17371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i="1" dirty="0">
                  <a:latin typeface="Abadi" panose="020B0604020104020204" pitchFamily="34" charset="0"/>
                </a:rPr>
                <a:t>Two Weeks </a:t>
              </a:r>
              <a:r>
                <a:rPr lang="en-US" sz="1600" i="1" dirty="0">
                  <a:latin typeface="Abadi" panose="020B0604020104020204" pitchFamily="34" charset="0"/>
                </a:rPr>
                <a:t>of Data review / partners by NGF</a:t>
              </a:r>
            </a:p>
          </p:txBody>
        </p:sp>
        <p:sp>
          <p:nvSpPr>
            <p:cNvPr id="23" name="Left Brace 22">
              <a:extLst>
                <a:ext uri="{FF2B5EF4-FFF2-40B4-BE49-F238E27FC236}">
                  <a16:creationId xmlns:a16="http://schemas.microsoft.com/office/drawing/2014/main" id="{2E2E8372-9183-40B4-8E70-F57B370AD18B}"/>
                </a:ext>
              </a:extLst>
            </p:cNvPr>
            <p:cNvSpPr/>
            <p:nvPr/>
          </p:nvSpPr>
          <p:spPr>
            <a:xfrm rot="5400000">
              <a:off x="1634851" y="2908646"/>
              <a:ext cx="822502" cy="2117081"/>
            </a:xfrm>
            <a:prstGeom prst="leftBrace">
              <a:avLst>
                <a:gd name="adj1" fmla="val 23087"/>
                <a:gd name="adj2" fmla="val 5066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Left Brace 23">
              <a:extLst>
                <a:ext uri="{FF2B5EF4-FFF2-40B4-BE49-F238E27FC236}">
                  <a16:creationId xmlns:a16="http://schemas.microsoft.com/office/drawing/2014/main" id="{91AAD6BD-3E92-4226-B92A-86E7D7B60FF6}"/>
                </a:ext>
              </a:extLst>
            </p:cNvPr>
            <p:cNvSpPr/>
            <p:nvPr/>
          </p:nvSpPr>
          <p:spPr>
            <a:xfrm rot="5400000">
              <a:off x="4671186" y="2232306"/>
              <a:ext cx="822502" cy="3408806"/>
            </a:xfrm>
            <a:prstGeom prst="leftBrace">
              <a:avLst>
                <a:gd name="adj1" fmla="val 23087"/>
                <a:gd name="adj2" fmla="val 5066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Left Brace 24">
              <a:extLst>
                <a:ext uri="{FF2B5EF4-FFF2-40B4-BE49-F238E27FC236}">
                  <a16:creationId xmlns:a16="http://schemas.microsoft.com/office/drawing/2014/main" id="{12454657-2029-4B48-80FD-D4630893F82B}"/>
                </a:ext>
              </a:extLst>
            </p:cNvPr>
            <p:cNvSpPr/>
            <p:nvPr/>
          </p:nvSpPr>
          <p:spPr>
            <a:xfrm rot="5400000">
              <a:off x="7876794" y="2795522"/>
              <a:ext cx="822502" cy="2310497"/>
            </a:xfrm>
            <a:prstGeom prst="leftBrace">
              <a:avLst>
                <a:gd name="adj1" fmla="val 23087"/>
                <a:gd name="adj2" fmla="val 5066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718234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8FC29D7-438C-4CAA-83BF-C65CE963907C}"/>
              </a:ext>
            </a:extLst>
          </p:cNvPr>
          <p:cNvSpPr txBox="1"/>
          <p:nvPr/>
        </p:nvSpPr>
        <p:spPr>
          <a:xfrm>
            <a:off x="1228579" y="2395184"/>
            <a:ext cx="99599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3E1C"/>
                </a:solidFill>
              </a:rPr>
              <a:t>Discussion, Questions, and Answers</a:t>
            </a:r>
            <a:endParaRPr lang="en-US" sz="3600" dirty="0">
              <a:solidFill>
                <a:srgbClr val="003E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993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20B1D-2253-4234-A7EF-795C26FA7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66" y="1674056"/>
            <a:ext cx="5458265" cy="43469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dirty="0"/>
              <a:t>Review of Data Collection Tool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By: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Gbenga Sadik</a:t>
            </a:r>
          </a:p>
          <a:p>
            <a:pPr marL="0" indent="0" algn="ctr">
              <a:buNone/>
            </a:pPr>
            <a:r>
              <a:rPr lang="en-US" sz="3200" dirty="0"/>
              <a:t>Nutrition Analyst,</a:t>
            </a:r>
          </a:p>
          <a:p>
            <a:pPr marL="0" indent="0" algn="ctr">
              <a:buNone/>
            </a:pPr>
            <a:r>
              <a:rPr lang="en-US" sz="3200" dirty="0"/>
              <a:t>Nigeria Governors’ Forum Secretariat</a:t>
            </a:r>
            <a:endParaRPr lang="en-GB" sz="3200" dirty="0"/>
          </a:p>
        </p:txBody>
      </p:sp>
      <p:pic>
        <p:nvPicPr>
          <p:cNvPr id="2050" name="Picture 2" descr="Data collection, feedback, questionnaire, survey, testimonial icon -  Download on Iconfinder">
            <a:extLst>
              <a:ext uri="{FF2B5EF4-FFF2-40B4-BE49-F238E27FC236}">
                <a16:creationId xmlns:a16="http://schemas.microsoft.com/office/drawing/2014/main" id="{C0593E01-FAF0-490D-BBC3-EF3A4BD2D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003" y="1131278"/>
            <a:ext cx="5298831" cy="507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625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4E3F1EB-4CFD-4F56-A3AE-FF5226F9654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4E3F1EB-4CFD-4F56-A3AE-FF5226F965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D72B809-1E28-49FF-A2A5-DBCFA5CB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98" y="1069117"/>
            <a:ext cx="10972800" cy="1143000"/>
          </a:xfrm>
        </p:spPr>
        <p:txBody>
          <a:bodyPr vert="horz"/>
          <a:lstStyle/>
          <a:p>
            <a:r>
              <a:rPr lang="en-US" b="1" dirty="0"/>
              <a:t>Slight adjustments were made to the data collection tool for this round:</a:t>
            </a:r>
            <a:endParaRPr lang="en-GB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F38254-0735-4BB7-82EE-E4BE430AC5FA}"/>
              </a:ext>
            </a:extLst>
          </p:cNvPr>
          <p:cNvSpPr txBox="1"/>
          <p:nvPr/>
        </p:nvSpPr>
        <p:spPr>
          <a:xfrm>
            <a:off x="890478" y="2035099"/>
            <a:ext cx="104110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Clr>
                <a:srgbClr val="007E39"/>
              </a:buClr>
              <a:buFont typeface="+mj-lt"/>
              <a:buAutoNum type="arabicPeriod"/>
            </a:pPr>
            <a:r>
              <a:rPr lang="en-US" sz="2500" dirty="0"/>
              <a:t>An online form is being used for easy dissemination and analysis.</a:t>
            </a:r>
          </a:p>
          <a:p>
            <a:pPr marL="457200" indent="-457200">
              <a:spcAft>
                <a:spcPts val="1800"/>
              </a:spcAft>
              <a:buClr>
                <a:srgbClr val="007E39"/>
              </a:buClr>
              <a:buFont typeface="+mj-lt"/>
              <a:buAutoNum type="arabicPeriod"/>
            </a:pPr>
            <a:r>
              <a:rPr lang="en-US" sz="2500" dirty="0"/>
              <a:t>The Chairperson of the State Committee on Food and Nutrition / Permanent Secretary, Ministry of Budget and Economic Planning is required to endorse the form.</a:t>
            </a:r>
          </a:p>
          <a:p>
            <a:pPr marL="457200" indent="-457200">
              <a:spcAft>
                <a:spcPts val="600"/>
              </a:spcAft>
              <a:buClr>
                <a:srgbClr val="007E39"/>
              </a:buClr>
              <a:buFont typeface="+mj-lt"/>
              <a:buAutoNum type="arabicPeriod"/>
            </a:pPr>
            <a:r>
              <a:rPr lang="en-US" sz="2500" dirty="0"/>
              <a:t>A new set of questions have been introduced in the budget/resource tracking section:</a:t>
            </a:r>
          </a:p>
          <a:p>
            <a:pPr marL="342900" indent="-342900">
              <a:buClr>
                <a:srgbClr val="007E39"/>
              </a:buClr>
              <a:buFontTx/>
              <a:buChar char="-"/>
            </a:pPr>
            <a:r>
              <a:rPr lang="en-US" sz="2500" dirty="0"/>
              <a:t>“</a:t>
            </a:r>
            <a:r>
              <a:rPr lang="en-GB" sz="2000" b="1" dirty="0"/>
              <a:t>20. Does your state have a prioritized list of nutrition programs (either from the MSPAN or agreed-upon by the SCFN)?”</a:t>
            </a:r>
          </a:p>
          <a:p>
            <a:pPr marL="342900" indent="-342900">
              <a:buClr>
                <a:srgbClr val="007E39"/>
              </a:buClr>
              <a:buFontTx/>
              <a:buChar char="-"/>
            </a:pPr>
            <a:r>
              <a:rPr lang="en-GB" sz="2000" b="1" dirty="0"/>
              <a:t>“22. Does your state currently track allocations, releases, and/or expenditures to nutrition activities?”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11955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EDF76A-258F-45F3-875C-07AD988C310E}"/>
              </a:ext>
            </a:extLst>
          </p:cNvPr>
          <p:cNvSpPr txBox="1"/>
          <p:nvPr/>
        </p:nvSpPr>
        <p:spPr>
          <a:xfrm>
            <a:off x="1228579" y="2395184"/>
            <a:ext cx="99599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hlinkClick r:id="rId2"/>
              </a:rPr>
              <a:t>Online form demo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77661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8FC29D7-438C-4CAA-83BF-C65CE963907C}"/>
              </a:ext>
            </a:extLst>
          </p:cNvPr>
          <p:cNvSpPr txBox="1"/>
          <p:nvPr/>
        </p:nvSpPr>
        <p:spPr>
          <a:xfrm>
            <a:off x="1228579" y="2395184"/>
            <a:ext cx="99599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3E1C"/>
                </a:solidFill>
              </a:rPr>
              <a:t>Discussion, Questions, and Answers</a:t>
            </a:r>
            <a:endParaRPr lang="en-US" sz="3600" dirty="0">
              <a:solidFill>
                <a:srgbClr val="003E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318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20B1D-2253-4234-A7EF-795C26FA7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/>
          </a:p>
          <a:p>
            <a:pPr marL="0" indent="0" algn="ctr">
              <a:buNone/>
            </a:pPr>
            <a:r>
              <a:rPr lang="en-US" sz="4800" b="1" dirty="0"/>
              <a:t>Creating a List of Prioritized Programs for Nutrition Resource Tracking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1485460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9D03D-8DA0-41A7-9E18-8D81755E0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86836"/>
            <a:ext cx="8229600" cy="1143000"/>
          </a:xfrm>
        </p:spPr>
        <p:txBody>
          <a:bodyPr/>
          <a:lstStyle/>
          <a:p>
            <a:r>
              <a:rPr lang="en-US" b="1" dirty="0"/>
              <a:t>Agenda</a:t>
            </a:r>
            <a:endParaRPr lang="en-GB" b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AA9EAA-965F-4411-8809-005C541D6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630014"/>
              </p:ext>
            </p:extLst>
          </p:nvPr>
        </p:nvGraphicFramePr>
        <p:xfrm>
          <a:off x="520504" y="1462257"/>
          <a:ext cx="10733650" cy="4446174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10733650">
                  <a:extLst>
                    <a:ext uri="{9D8B030D-6E8A-4147-A177-3AD203B41FA5}">
                      <a16:colId xmlns:a16="http://schemas.microsoft.com/office/drawing/2014/main" val="1589871773"/>
                    </a:ext>
                  </a:extLst>
                </a:gridCol>
              </a:tblGrid>
              <a:tr h="36800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Sessions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3234441"/>
                  </a:ext>
                </a:extLst>
              </a:tr>
              <a:tr h="7342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Welcome Address - </a:t>
                      </a:r>
                      <a:r>
                        <a:rPr lang="en-US" sz="2400" dirty="0">
                          <a:effectLst/>
                        </a:rPr>
                        <a:t>NGF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General Introductions - </a:t>
                      </a:r>
                      <a:r>
                        <a:rPr lang="en-US" sz="2400" b="1" dirty="0">
                          <a:effectLst/>
                        </a:rPr>
                        <a:t>All</a:t>
                      </a:r>
                      <a:endParaRPr lang="en-GB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0241975"/>
                  </a:ext>
                </a:extLst>
              </a:tr>
              <a:tr h="7530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Remarks / Workshop objectives - </a:t>
                      </a:r>
                      <a:r>
                        <a:rPr lang="en-US" sz="2400" dirty="0">
                          <a:effectLst/>
                        </a:rPr>
                        <a:t> Mrs. Nelson Chito, Head Nutrition Division, Federal Ministry of Finance, Budget &amp; National Planning</a:t>
                      </a:r>
                      <a:endParaRPr lang="en-GB" sz="24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6969534"/>
                  </a:ext>
                </a:extLst>
              </a:tr>
              <a:tr h="777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Nutrition Scorecard Presentation / Feedback - </a:t>
                      </a:r>
                      <a:r>
                        <a:rPr lang="en-US" sz="2400" dirty="0">
                          <a:effectLst/>
                        </a:rPr>
                        <a:t> Dr Ahmad Abdulwahab, Senior Health Adviser, NGF Secretariat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3168387"/>
                  </a:ext>
                </a:extLst>
              </a:tr>
              <a:tr h="489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Reviewing data collection tools - </a:t>
                      </a:r>
                      <a:r>
                        <a:rPr lang="en-US" sz="2400" dirty="0">
                          <a:effectLst/>
                        </a:rPr>
                        <a:t> Gbenga Sadik, Nutrition Analyst, NGF Secretariat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1403498"/>
                  </a:ext>
                </a:extLst>
              </a:tr>
              <a:tr h="8923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Presentation on framework for prioritization of multi-sectoral nutrition plans </a:t>
                      </a:r>
                      <a:r>
                        <a:rPr lang="en-US" sz="2400" dirty="0">
                          <a:effectLst/>
                        </a:rPr>
                        <a:t>– Dr Ahmad Abdulwahab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7904175"/>
                  </a:ext>
                </a:extLst>
              </a:tr>
              <a:tr h="3828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Wrap-up &amp; closing remarks.</a:t>
                      </a:r>
                      <a:endParaRPr lang="en-GB" sz="24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491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596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4E3F1EB-4CFD-4F56-A3AE-FF5226F9654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4E3F1EB-4CFD-4F56-A3AE-FF5226F965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D72B809-1E28-49FF-A2A5-DBCFA5CB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98" y="1053877"/>
            <a:ext cx="10972800" cy="1143000"/>
          </a:xfrm>
        </p:spPr>
        <p:txBody>
          <a:bodyPr vert="horz"/>
          <a:lstStyle/>
          <a:p>
            <a:r>
              <a:rPr lang="en-US" b="1" dirty="0"/>
              <a:t>Why is tracking resources to nutrition important?</a:t>
            </a:r>
            <a:endParaRPr lang="en-GB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F38254-0735-4BB7-82EE-E4BE430AC5FA}"/>
              </a:ext>
            </a:extLst>
          </p:cNvPr>
          <p:cNvSpPr txBox="1"/>
          <p:nvPr/>
        </p:nvSpPr>
        <p:spPr>
          <a:xfrm>
            <a:off x="368259" y="1909631"/>
            <a:ext cx="383150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477F45"/>
              </a:buClr>
              <a:buFont typeface="Wingdings" panose="05000000000000000000" pitchFamily="2" charset="2"/>
              <a:buChar char="§"/>
            </a:pPr>
            <a:r>
              <a:rPr lang="en-US" sz="2500" dirty="0"/>
              <a:t>To achieve the targets set out in the National Policy on Food and Nutrition, there is a </a:t>
            </a:r>
            <a:r>
              <a:rPr lang="en-US" sz="2500" b="1" dirty="0"/>
              <a:t>need to track resources to nutrition so that monies are allocated and appropriately spent to support nutrition programs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977E12-25FE-4263-B543-451B54B556CA}"/>
              </a:ext>
            </a:extLst>
          </p:cNvPr>
          <p:cNvSpPr txBox="1"/>
          <p:nvPr/>
        </p:nvSpPr>
        <p:spPr>
          <a:xfrm>
            <a:off x="368258" y="6400482"/>
            <a:ext cx="5577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Graphic adapted from Strengthening Partnerships, Results, and Innovation in Nutrition Globally (SPRING) </a:t>
            </a:r>
            <a:r>
              <a:rPr lang="en-US" sz="11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budget cycle</a:t>
            </a:r>
            <a:endParaRPr lang="en-US" sz="11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B9E9BF-BE09-4CCF-861C-78C8BBE00B4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91206" y="1646412"/>
            <a:ext cx="7532535" cy="460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72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4E3F1EB-4CFD-4F56-A3AE-FF5226F9654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4E3F1EB-4CFD-4F56-A3AE-FF5226F965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D72B809-1E28-49FF-A2A5-DBCFA5CB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98" y="1069117"/>
            <a:ext cx="10972800" cy="1143000"/>
          </a:xfrm>
        </p:spPr>
        <p:txBody>
          <a:bodyPr vert="horz"/>
          <a:lstStyle/>
          <a:p>
            <a:r>
              <a:rPr lang="en-US" b="1" dirty="0"/>
              <a:t>In the next round of data collection for the nutrition scorecard, the following indicators:</a:t>
            </a:r>
            <a:endParaRPr lang="en-GB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F38254-0735-4BB7-82EE-E4BE430AC5FA}"/>
              </a:ext>
            </a:extLst>
          </p:cNvPr>
          <p:cNvSpPr txBox="1"/>
          <p:nvPr/>
        </p:nvSpPr>
        <p:spPr>
          <a:xfrm>
            <a:off x="1294457" y="2577438"/>
            <a:ext cx="930328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Clr>
                <a:srgbClr val="007E39"/>
              </a:buClr>
              <a:buFont typeface="+mj-lt"/>
              <a:buAutoNum type="arabicPeriod"/>
            </a:pPr>
            <a:r>
              <a:rPr lang="en-US" sz="2500" dirty="0"/>
              <a:t>State list of prioritized nutrition programs for resource tracking (either from the MSPAN or approved by the SCFN)</a:t>
            </a:r>
          </a:p>
          <a:p>
            <a:pPr>
              <a:spcAft>
                <a:spcPts val="600"/>
              </a:spcAft>
              <a:buClr>
                <a:srgbClr val="007E39"/>
              </a:buClr>
            </a:pPr>
            <a:endParaRPr lang="en-US" sz="2500" dirty="0"/>
          </a:p>
          <a:p>
            <a:pPr marL="457200" indent="-457200">
              <a:buClr>
                <a:srgbClr val="007E39"/>
              </a:buClr>
              <a:buFont typeface="+mj-lt"/>
              <a:buAutoNum type="arabicPeriod" startAt="2"/>
            </a:pPr>
            <a:r>
              <a:rPr lang="en-US" sz="2500" dirty="0"/>
              <a:t>Whether the state has a system to  routinely track allocations, releases, and/or expenditures to nutrition </a:t>
            </a:r>
          </a:p>
        </p:txBody>
      </p:sp>
    </p:spTree>
    <p:extLst>
      <p:ext uri="{BB962C8B-B14F-4D97-AF65-F5344CB8AC3E}">
        <p14:creationId xmlns:p14="http://schemas.microsoft.com/office/powerpoint/2010/main" val="3893736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D832BCA0-ADE7-4B86-8162-2FEF3E1890AF}"/>
              </a:ext>
            </a:extLst>
          </p:cNvPr>
          <p:cNvGrpSpPr/>
          <p:nvPr/>
        </p:nvGrpSpPr>
        <p:grpSpPr>
          <a:xfrm>
            <a:off x="7462753" y="3287863"/>
            <a:ext cx="1286621" cy="2719040"/>
            <a:chOff x="7173131" y="768931"/>
            <a:chExt cx="1286621" cy="1087521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6907E84-3F81-43F8-9AB9-CB475D59C2B3}"/>
                </a:ext>
              </a:extLst>
            </p:cNvPr>
            <p:cNvSpPr/>
            <p:nvPr/>
          </p:nvSpPr>
          <p:spPr>
            <a:xfrm>
              <a:off x="7173131" y="768931"/>
              <a:ext cx="1286621" cy="1087521"/>
            </a:xfrm>
            <a:prstGeom prst="rect">
              <a:avLst/>
            </a:prstGeom>
          </p:spPr>
          <p:style>
            <a:lnRef idx="2">
              <a:schemeClr val="accent5">
                <a:tint val="40000"/>
                <a:alpha val="90000"/>
                <a:hueOff val="-7160321"/>
                <a:satOff val="32169"/>
                <a:lumOff val="2211"/>
                <a:alphaOff val="0"/>
              </a:schemeClr>
            </a:lnRef>
            <a:fillRef idx="1">
              <a:schemeClr val="accent5">
                <a:tint val="40000"/>
                <a:alpha val="90000"/>
                <a:hueOff val="-7160321"/>
                <a:satOff val="32169"/>
                <a:lumOff val="2211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7160321"/>
                <a:satOff val="32169"/>
                <a:lumOff val="221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186E6D9-79F9-4C92-BCA7-FE51A8CDDFA3}"/>
                </a:ext>
              </a:extLst>
            </p:cNvPr>
            <p:cNvSpPr txBox="1"/>
            <p:nvPr/>
          </p:nvSpPr>
          <p:spPr>
            <a:xfrm>
              <a:off x="7173131" y="768931"/>
              <a:ext cx="1286621" cy="10875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1623" tIns="81623" rIns="81623" bIns="163245" numCol="1" spcCol="1270" anchor="t" anchorCtr="0">
              <a:noAutofit/>
            </a:bodyPr>
            <a:lstStyle/>
            <a:p>
              <a:pPr marL="0" lvl="0" indent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500" kern="1200" dirty="0"/>
            </a:p>
          </p:txBody>
        </p:sp>
      </p:grp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F1C52063-520C-4B50-B290-6E8776290C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3483185"/>
              </p:ext>
            </p:extLst>
          </p:nvPr>
        </p:nvGraphicFramePr>
        <p:xfrm>
          <a:off x="236485" y="1372735"/>
          <a:ext cx="11719032" cy="2284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FAAAEBC4-027B-45C0-8191-9C1455519030}"/>
              </a:ext>
            </a:extLst>
          </p:cNvPr>
          <p:cNvGrpSpPr/>
          <p:nvPr/>
        </p:nvGrpSpPr>
        <p:grpSpPr>
          <a:xfrm>
            <a:off x="236483" y="3287865"/>
            <a:ext cx="1170581" cy="2719040"/>
            <a:chOff x="409" y="1199263"/>
            <a:chExt cx="997954" cy="2281806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5764A3E-9B12-48CC-8682-F84CC9C33E63}"/>
                </a:ext>
              </a:extLst>
            </p:cNvPr>
            <p:cNvSpPr/>
            <p:nvPr/>
          </p:nvSpPr>
          <p:spPr>
            <a:xfrm>
              <a:off x="409" y="1199263"/>
              <a:ext cx="997954" cy="2281806"/>
            </a:xfrm>
            <a:prstGeom prst="rect">
              <a:avLst/>
            </a:prstGeom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9DC68AC-18F3-485F-A68C-2CE577A0EEB0}"/>
                </a:ext>
              </a:extLst>
            </p:cNvPr>
            <p:cNvSpPr txBox="1"/>
            <p:nvPr/>
          </p:nvSpPr>
          <p:spPr>
            <a:xfrm>
              <a:off x="409" y="1199263"/>
              <a:ext cx="997954" cy="22818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861" tIns="78861" rIns="78861" bIns="157721" numCol="1" spcCol="1270" anchor="t" anchorCtr="0">
              <a:noAutofit/>
            </a:bodyPr>
            <a:lstStyle/>
            <a:p>
              <a:pPr marL="0" lvl="0" indent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/>
                <a:t>SCFN reviews the National plan.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A062619-02EC-4BFF-B5F7-CF9BCA50CDC4}"/>
              </a:ext>
            </a:extLst>
          </p:cNvPr>
          <p:cNvGrpSpPr/>
          <p:nvPr/>
        </p:nvGrpSpPr>
        <p:grpSpPr>
          <a:xfrm>
            <a:off x="1477086" y="3287865"/>
            <a:ext cx="1170581" cy="2719040"/>
            <a:chOff x="1044587" y="1199263"/>
            <a:chExt cx="997954" cy="2281806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43330F3-3B0F-4729-A59A-44E277E6EEB2}"/>
                </a:ext>
              </a:extLst>
            </p:cNvPr>
            <p:cNvSpPr/>
            <p:nvPr/>
          </p:nvSpPr>
          <p:spPr>
            <a:xfrm>
              <a:off x="1044587" y="1199263"/>
              <a:ext cx="997954" cy="2281806"/>
            </a:xfrm>
            <a:prstGeom prst="rect">
              <a:avLst/>
            </a:prstGeom>
          </p:spPr>
          <p:style>
            <a:lnRef idx="2">
              <a:schemeClr val="accent5">
                <a:tint val="40000"/>
                <a:alpha val="90000"/>
                <a:hueOff val="-1193387"/>
                <a:satOff val="5361"/>
                <a:lumOff val="369"/>
                <a:alphaOff val="0"/>
              </a:schemeClr>
            </a:lnRef>
            <a:fillRef idx="1">
              <a:schemeClr val="accent5">
                <a:tint val="40000"/>
                <a:alpha val="90000"/>
                <a:hueOff val="-1193387"/>
                <a:satOff val="5361"/>
                <a:lumOff val="369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1193387"/>
                <a:satOff val="5361"/>
                <a:lumOff val="36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89F1448-B15C-42E0-A8CD-532150F49150}"/>
                </a:ext>
              </a:extLst>
            </p:cNvPr>
            <p:cNvSpPr txBox="1"/>
            <p:nvPr/>
          </p:nvSpPr>
          <p:spPr>
            <a:xfrm>
              <a:off x="1044587" y="1199263"/>
              <a:ext cx="997954" cy="22818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861" tIns="78861" rIns="78861" bIns="157721" numCol="1" spcCol="1270" anchor="t" anchorCtr="0">
              <a:noAutofit/>
            </a:bodyPr>
            <a:lstStyle/>
            <a:p>
              <a:pPr marL="0" lvl="0" indent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SCFN develops state priority plan from the MSPAN in alignment with the national plan.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2A23B2F-096E-46C3-BF9C-9315749C5387}"/>
              </a:ext>
            </a:extLst>
          </p:cNvPr>
          <p:cNvGrpSpPr/>
          <p:nvPr/>
        </p:nvGrpSpPr>
        <p:grpSpPr>
          <a:xfrm>
            <a:off x="2689661" y="3287865"/>
            <a:ext cx="1067019" cy="2719040"/>
            <a:chOff x="2088765" y="1199263"/>
            <a:chExt cx="997954" cy="2281806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75E6C71-0E67-41F7-9499-3F3E2FE665B3}"/>
                </a:ext>
              </a:extLst>
            </p:cNvPr>
            <p:cNvSpPr/>
            <p:nvPr/>
          </p:nvSpPr>
          <p:spPr>
            <a:xfrm>
              <a:off x="2088765" y="1199263"/>
              <a:ext cx="997954" cy="2281806"/>
            </a:xfrm>
            <a:prstGeom prst="rect">
              <a:avLst/>
            </a:prstGeom>
          </p:spPr>
          <p:style>
            <a:lnRef idx="2">
              <a:schemeClr val="accent5">
                <a:tint val="40000"/>
                <a:alpha val="90000"/>
                <a:hueOff val="-2386774"/>
                <a:satOff val="10723"/>
                <a:lumOff val="737"/>
                <a:alphaOff val="0"/>
              </a:schemeClr>
            </a:lnRef>
            <a:fillRef idx="1">
              <a:schemeClr val="accent5">
                <a:tint val="40000"/>
                <a:alpha val="90000"/>
                <a:hueOff val="-2386774"/>
                <a:satOff val="10723"/>
                <a:lumOff val="737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2386774"/>
                <a:satOff val="10723"/>
                <a:lumOff val="73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B813F0F-4A90-47EA-82B4-5338C7A5389A}"/>
                </a:ext>
              </a:extLst>
            </p:cNvPr>
            <p:cNvSpPr txBox="1"/>
            <p:nvPr/>
          </p:nvSpPr>
          <p:spPr>
            <a:xfrm>
              <a:off x="2088765" y="1199263"/>
              <a:ext cx="997954" cy="22818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861" tIns="78861" rIns="78861" bIns="157721" numCol="1" spcCol="1270" anchor="t" anchorCtr="0">
              <a:noAutofit/>
            </a:bodyPr>
            <a:lstStyle/>
            <a:p>
              <a:pPr marL="0" lvl="0" indent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SCFN allocates activities in the plan to responsible MDAs.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31F5779-D8BD-47DF-BBB5-A90C3F9B4E63}"/>
              </a:ext>
            </a:extLst>
          </p:cNvPr>
          <p:cNvGrpSpPr/>
          <p:nvPr/>
        </p:nvGrpSpPr>
        <p:grpSpPr>
          <a:xfrm>
            <a:off x="3818247" y="253219"/>
            <a:ext cx="3034993" cy="5753685"/>
            <a:chOff x="3132942" y="-1347398"/>
            <a:chExt cx="2587419" cy="4828467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2C24F43-3030-44AE-9272-3A0C43613DB3}"/>
                </a:ext>
              </a:extLst>
            </p:cNvPr>
            <p:cNvSpPr/>
            <p:nvPr/>
          </p:nvSpPr>
          <p:spPr>
            <a:xfrm>
              <a:off x="3132942" y="1199263"/>
              <a:ext cx="997954" cy="2281806"/>
            </a:xfrm>
            <a:prstGeom prst="rect">
              <a:avLst/>
            </a:prstGeom>
          </p:spPr>
          <p:style>
            <a:lnRef idx="2">
              <a:schemeClr val="accent5">
                <a:tint val="40000"/>
                <a:alpha val="90000"/>
                <a:hueOff val="-3580161"/>
                <a:satOff val="16084"/>
                <a:lumOff val="1106"/>
                <a:alphaOff val="0"/>
              </a:schemeClr>
            </a:lnRef>
            <a:fillRef idx="1">
              <a:schemeClr val="accent5">
                <a:tint val="40000"/>
                <a:alpha val="90000"/>
                <a:hueOff val="-3580161"/>
                <a:satOff val="16084"/>
                <a:lumOff val="1106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3580161"/>
                <a:satOff val="16084"/>
                <a:lumOff val="110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765B409-E4C5-4A83-A77A-03D0F5157CD8}"/>
                </a:ext>
              </a:extLst>
            </p:cNvPr>
            <p:cNvSpPr txBox="1"/>
            <p:nvPr/>
          </p:nvSpPr>
          <p:spPr>
            <a:xfrm>
              <a:off x="4722407" y="-1347398"/>
              <a:ext cx="997954" cy="22818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861" tIns="78861" rIns="78861" bIns="157721" numCol="1" spcCol="1270" anchor="t" anchorCtr="0">
              <a:noAutofit/>
            </a:bodyPr>
            <a:lstStyle/>
            <a:p>
              <a:pPr marL="0" lvl="0" indent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400" kern="1200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1BE1B13-F9A4-4F7C-A242-E36D5D54096E}"/>
              </a:ext>
            </a:extLst>
          </p:cNvPr>
          <p:cNvGrpSpPr/>
          <p:nvPr/>
        </p:nvGrpSpPr>
        <p:grpSpPr>
          <a:xfrm>
            <a:off x="3853831" y="3287865"/>
            <a:ext cx="3598622" cy="2719040"/>
            <a:chOff x="3151322" y="1199263"/>
            <a:chExt cx="3067930" cy="228180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7209564-00FA-4B8A-918C-D83176FF8C8F}"/>
                </a:ext>
              </a:extLst>
            </p:cNvPr>
            <p:cNvSpPr/>
            <p:nvPr/>
          </p:nvSpPr>
          <p:spPr>
            <a:xfrm>
              <a:off x="5221298" y="1199263"/>
              <a:ext cx="997954" cy="2281806"/>
            </a:xfrm>
            <a:prstGeom prst="rect">
              <a:avLst/>
            </a:prstGeom>
          </p:spPr>
          <p:style>
            <a:lnRef idx="2">
              <a:schemeClr val="accent5">
                <a:tint val="40000"/>
                <a:alpha val="90000"/>
                <a:hueOff val="-5966934"/>
                <a:satOff val="26807"/>
                <a:lumOff val="1843"/>
                <a:alphaOff val="0"/>
              </a:schemeClr>
            </a:lnRef>
            <a:fillRef idx="1">
              <a:schemeClr val="accent5">
                <a:tint val="40000"/>
                <a:alpha val="90000"/>
                <a:hueOff val="-5966934"/>
                <a:satOff val="26807"/>
                <a:lumOff val="1843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5966934"/>
                <a:satOff val="26807"/>
                <a:lumOff val="1843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4BF924B-F897-4F85-90E9-C350EB9D2D5B}"/>
                </a:ext>
              </a:extLst>
            </p:cNvPr>
            <p:cNvSpPr txBox="1"/>
            <p:nvPr/>
          </p:nvSpPr>
          <p:spPr>
            <a:xfrm>
              <a:off x="3151322" y="1199263"/>
              <a:ext cx="997954" cy="22818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861" tIns="78861" rIns="78861" bIns="157721" numCol="1" spcCol="1270" anchor="t" anchorCtr="0">
              <a:noAutofit/>
            </a:bodyPr>
            <a:lstStyle/>
            <a:p>
              <a:pPr marL="0" lvl="0" indent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The DPRS in MDAs will incorporate the plans into their work plan and budget.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F011A52-C1E1-4BA7-B82F-C4221B2319C4}"/>
              </a:ext>
            </a:extLst>
          </p:cNvPr>
          <p:cNvGrpSpPr/>
          <p:nvPr/>
        </p:nvGrpSpPr>
        <p:grpSpPr>
          <a:xfrm>
            <a:off x="7558551" y="3287864"/>
            <a:ext cx="2264257" cy="2719040"/>
            <a:chOff x="6358002" y="1186559"/>
            <a:chExt cx="1930345" cy="228180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938DF6B-CAEB-4076-9ABC-5F0F4F5768ED}"/>
                </a:ext>
              </a:extLst>
            </p:cNvPr>
            <p:cNvSpPr/>
            <p:nvPr/>
          </p:nvSpPr>
          <p:spPr>
            <a:xfrm>
              <a:off x="7290393" y="1186559"/>
              <a:ext cx="997954" cy="2281806"/>
            </a:xfrm>
            <a:prstGeom prst="rect">
              <a:avLst/>
            </a:prstGeom>
          </p:spPr>
          <p:style>
            <a:lnRef idx="2">
              <a:schemeClr val="accent5">
                <a:tint val="40000"/>
                <a:alpha val="90000"/>
                <a:hueOff val="-8353708"/>
                <a:satOff val="37530"/>
                <a:lumOff val="2580"/>
                <a:alphaOff val="0"/>
              </a:schemeClr>
            </a:lnRef>
            <a:fillRef idx="1">
              <a:schemeClr val="accent5">
                <a:tint val="40000"/>
                <a:alpha val="90000"/>
                <a:hueOff val="-8353708"/>
                <a:satOff val="37530"/>
                <a:lumOff val="258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8353708"/>
                <a:satOff val="37530"/>
                <a:lumOff val="258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marL="0" lvl="0" indent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Total annual budget computed is used for advocacy by the NGF, NCN and other stakeholders.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7E836B5-7AC0-4D19-A092-3927E375B7A5}"/>
                </a:ext>
              </a:extLst>
            </p:cNvPr>
            <p:cNvSpPr txBox="1"/>
            <p:nvPr/>
          </p:nvSpPr>
          <p:spPr>
            <a:xfrm>
              <a:off x="6358002" y="1186559"/>
              <a:ext cx="933542" cy="22818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861" tIns="78861" rIns="78861" bIns="157721" numCol="1" spcCol="1270" anchor="t" anchorCtr="0">
              <a:noAutofit/>
            </a:bodyPr>
            <a:lstStyle/>
            <a:p>
              <a:pPr marL="0" lvl="0" indent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Nutrition divisions in the MDAs will develop quarterly implementation plans based on the approved priority programs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182ED12-C0BA-47A0-8D3A-95C92D4D089D}"/>
              </a:ext>
            </a:extLst>
          </p:cNvPr>
          <p:cNvGrpSpPr/>
          <p:nvPr/>
        </p:nvGrpSpPr>
        <p:grpSpPr>
          <a:xfrm>
            <a:off x="9743456" y="3287865"/>
            <a:ext cx="1170581" cy="2719040"/>
            <a:chOff x="8353831" y="1199263"/>
            <a:chExt cx="997954" cy="228180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26108BC-DE23-46F0-AEF7-B076735CB68A}"/>
                </a:ext>
              </a:extLst>
            </p:cNvPr>
            <p:cNvSpPr/>
            <p:nvPr/>
          </p:nvSpPr>
          <p:spPr>
            <a:xfrm>
              <a:off x="8353831" y="1199263"/>
              <a:ext cx="997954" cy="2281806"/>
            </a:xfrm>
            <a:prstGeom prst="rect">
              <a:avLst/>
            </a:prstGeom>
          </p:spPr>
          <p:style>
            <a:lnRef idx="2">
              <a:schemeClr val="accent5">
                <a:tint val="40000"/>
                <a:alpha val="90000"/>
                <a:hueOff val="-9547094"/>
                <a:satOff val="42892"/>
                <a:lumOff val="2948"/>
                <a:alphaOff val="0"/>
              </a:schemeClr>
            </a:lnRef>
            <a:fillRef idx="1">
              <a:schemeClr val="accent5">
                <a:tint val="40000"/>
                <a:alpha val="90000"/>
                <a:hueOff val="-9547094"/>
                <a:satOff val="42892"/>
                <a:lumOff val="2948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9547094"/>
                <a:satOff val="42892"/>
                <a:lumOff val="294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2C3E54-894F-4B49-B7BF-425760CE5451}"/>
                </a:ext>
              </a:extLst>
            </p:cNvPr>
            <p:cNvSpPr txBox="1"/>
            <p:nvPr/>
          </p:nvSpPr>
          <p:spPr>
            <a:xfrm>
              <a:off x="8353831" y="1199263"/>
              <a:ext cx="997954" cy="22818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861" tIns="78861" rIns="78861" bIns="157721" numCol="1" spcCol="1270" anchor="t" anchorCtr="0">
              <a:noAutofit/>
            </a:bodyPr>
            <a:lstStyle/>
            <a:p>
              <a:pPr marL="0" lvl="0" indent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Nutrition division in the MDAs make formal request for the release of approved funds every month / quarter.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6FDD42-4AF8-4508-8B0D-50244A5CAA49}"/>
              </a:ext>
            </a:extLst>
          </p:cNvPr>
          <p:cNvGrpSpPr/>
          <p:nvPr/>
        </p:nvGrpSpPr>
        <p:grpSpPr>
          <a:xfrm>
            <a:off x="10911338" y="3287865"/>
            <a:ext cx="996782" cy="2719040"/>
            <a:chOff x="9398008" y="1199263"/>
            <a:chExt cx="997954" cy="228180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CA3E9E0-8382-460C-9FBF-BBFAEB73AF84}"/>
                </a:ext>
              </a:extLst>
            </p:cNvPr>
            <p:cNvSpPr/>
            <p:nvPr/>
          </p:nvSpPr>
          <p:spPr>
            <a:xfrm>
              <a:off x="9398008" y="1199263"/>
              <a:ext cx="997954" cy="2281806"/>
            </a:xfrm>
            <a:prstGeom prst="rect">
              <a:avLst/>
            </a:prstGeom>
          </p:spPr>
          <p:style>
            <a:lnRef idx="2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lnRef>
            <a:fillRef idx="1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8EA18E4-7B91-464B-A727-9248B7E729AD}"/>
                </a:ext>
              </a:extLst>
            </p:cNvPr>
            <p:cNvSpPr txBox="1"/>
            <p:nvPr/>
          </p:nvSpPr>
          <p:spPr>
            <a:xfrm>
              <a:off x="9398008" y="1199263"/>
              <a:ext cx="997954" cy="22818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861" tIns="78861" rIns="78861" bIns="157721" numCol="1" spcCol="1270" anchor="t" anchorCtr="0">
              <a:noAutofit/>
            </a:bodyPr>
            <a:lstStyle/>
            <a:p>
              <a:pPr marL="0" lvl="0" indent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/>
                <a:t>Amount released to MDAs for nutrition activities is computed as State’s Actual Nutrition Spending.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817FE31-8C3F-4387-AF30-25FA5DE398CD}"/>
              </a:ext>
            </a:extLst>
          </p:cNvPr>
          <p:cNvGrpSpPr/>
          <p:nvPr/>
        </p:nvGrpSpPr>
        <p:grpSpPr>
          <a:xfrm>
            <a:off x="5050394" y="3287864"/>
            <a:ext cx="2484748" cy="2719040"/>
            <a:chOff x="4122900" y="1199262"/>
            <a:chExt cx="2118319" cy="228180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7568D54-4D4A-4CE5-9F66-A48B5C372CBF}"/>
                </a:ext>
              </a:extLst>
            </p:cNvPr>
            <p:cNvSpPr/>
            <p:nvPr/>
          </p:nvSpPr>
          <p:spPr>
            <a:xfrm>
              <a:off x="4122900" y="1199262"/>
              <a:ext cx="997954" cy="2281806"/>
            </a:xfrm>
            <a:prstGeom prst="rect">
              <a:avLst/>
            </a:prstGeom>
          </p:spPr>
          <p:style>
            <a:lnRef idx="2">
              <a:schemeClr val="accent5">
                <a:tint val="40000"/>
                <a:alpha val="90000"/>
                <a:hueOff val="-4773547"/>
                <a:satOff val="21446"/>
                <a:lumOff val="1474"/>
                <a:alphaOff val="0"/>
              </a:schemeClr>
            </a:lnRef>
            <a:fillRef idx="1">
              <a:schemeClr val="accent5">
                <a:tint val="40000"/>
                <a:alpha val="90000"/>
                <a:hueOff val="-4773547"/>
                <a:satOff val="21446"/>
                <a:lumOff val="1474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4773547"/>
                <a:satOff val="21446"/>
                <a:lumOff val="1474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n-US" sz="1400" kern="1200" dirty="0"/>
                <a:t>SCFN Chair reviews the budget from all MDAs to ensure nutrition is adequately captured</a:t>
              </a:r>
              <a:endParaRPr lang="en-GB" sz="1400" dirty="0"/>
            </a:p>
            <a:p>
              <a:endParaRPr lang="en-GB" sz="1400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92DD752-A69A-45AE-8C2F-E67CC9FD516E}"/>
                </a:ext>
              </a:extLst>
            </p:cNvPr>
            <p:cNvSpPr txBox="1"/>
            <p:nvPr/>
          </p:nvSpPr>
          <p:spPr>
            <a:xfrm>
              <a:off x="5243265" y="1199262"/>
              <a:ext cx="997954" cy="22818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861" tIns="78861" rIns="78861" bIns="157721" numCol="1" spcCol="1270" anchor="t" anchorCtr="0">
              <a:noAutofit/>
            </a:bodyPr>
            <a:lstStyle/>
            <a:p>
              <a:pPr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/>
                <a:t>SCFN computes approved total annual nutrition budget from the information in step 5.  </a:t>
              </a:r>
            </a:p>
          </p:txBody>
        </p:sp>
      </p:grpSp>
      <p:sp>
        <p:nvSpPr>
          <p:cNvPr id="35" name="Title 1">
            <a:extLst>
              <a:ext uri="{FF2B5EF4-FFF2-40B4-BE49-F238E27FC236}">
                <a16:creationId xmlns:a16="http://schemas.microsoft.com/office/drawing/2014/main" id="{C8EB4534-4A94-4D67-B98E-7C5512A78130}"/>
              </a:ext>
            </a:extLst>
          </p:cNvPr>
          <p:cNvSpPr txBox="1">
            <a:spLocks/>
          </p:cNvSpPr>
          <p:nvPr/>
        </p:nvSpPr>
        <p:spPr>
          <a:xfrm>
            <a:off x="878161" y="1187298"/>
            <a:ext cx="10972800" cy="11430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Proposed step-by-step framework for prioritization and tracking nutrition spending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2442023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4E3F1EB-4CFD-4F56-A3AE-FF5226F9654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4E3F1EB-4CFD-4F56-A3AE-FF5226F965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D72B809-1E28-49FF-A2A5-DBCFA5CB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98" y="1069117"/>
            <a:ext cx="10972800" cy="1143000"/>
          </a:xfrm>
        </p:spPr>
        <p:txBody>
          <a:bodyPr vert="horz"/>
          <a:lstStyle/>
          <a:p>
            <a:r>
              <a:rPr lang="en-US" b="1" dirty="0"/>
              <a:t>To prepare the prioritized list of programs, the SCFN should aim to follow these steps:</a:t>
            </a:r>
            <a:endParaRPr lang="en-GB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F38254-0735-4BB7-82EE-E4BE430AC5FA}"/>
              </a:ext>
            </a:extLst>
          </p:cNvPr>
          <p:cNvSpPr txBox="1"/>
          <p:nvPr/>
        </p:nvSpPr>
        <p:spPr>
          <a:xfrm>
            <a:off x="890478" y="2471197"/>
            <a:ext cx="104110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Clr>
                <a:srgbClr val="007E39"/>
              </a:buClr>
              <a:buFont typeface="+mj-lt"/>
              <a:buAutoNum type="arabicPeriod"/>
            </a:pPr>
            <a:r>
              <a:rPr lang="en-US" sz="2500" dirty="0"/>
              <a:t>Convene all nutrition-relevant MDAs </a:t>
            </a:r>
          </a:p>
          <a:p>
            <a:pPr marL="457200" indent="-457200">
              <a:spcAft>
                <a:spcPts val="1800"/>
              </a:spcAft>
              <a:buClr>
                <a:srgbClr val="007E39"/>
              </a:buClr>
              <a:buFont typeface="+mj-lt"/>
              <a:buAutoNum type="arabicPeriod"/>
            </a:pPr>
            <a:r>
              <a:rPr lang="en-US" sz="2500" dirty="0"/>
              <a:t>Review the state-level MSPAN or relevant MDA workplans to identify which programs are nutrition-relevant and should be prioritized for resource tracking </a:t>
            </a:r>
          </a:p>
          <a:p>
            <a:pPr marL="457200" indent="-457200">
              <a:spcAft>
                <a:spcPts val="1800"/>
              </a:spcAft>
              <a:buClr>
                <a:srgbClr val="007E39"/>
              </a:buClr>
              <a:buFont typeface="+mj-lt"/>
              <a:buAutoNum type="arabicPeriod"/>
            </a:pPr>
            <a:r>
              <a:rPr lang="en-US" sz="2500" dirty="0"/>
              <a:t>Obtain the approval of the Chairperson of the SCFN on the list of prioritized programs</a:t>
            </a:r>
          </a:p>
        </p:txBody>
      </p:sp>
    </p:spTree>
    <p:extLst>
      <p:ext uri="{BB962C8B-B14F-4D97-AF65-F5344CB8AC3E}">
        <p14:creationId xmlns:p14="http://schemas.microsoft.com/office/powerpoint/2010/main" val="1306022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8FC29D7-438C-4CAA-83BF-C65CE963907C}"/>
              </a:ext>
            </a:extLst>
          </p:cNvPr>
          <p:cNvSpPr txBox="1"/>
          <p:nvPr/>
        </p:nvSpPr>
        <p:spPr>
          <a:xfrm>
            <a:off x="1228579" y="2395184"/>
            <a:ext cx="99599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3E1C"/>
                </a:solidFill>
              </a:rPr>
              <a:t>Discussion, Next Steps</a:t>
            </a:r>
            <a:endParaRPr lang="en-US" sz="3600" dirty="0">
              <a:solidFill>
                <a:srgbClr val="003E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5879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8FC29D7-438C-4CAA-83BF-C65CE963907C}"/>
              </a:ext>
            </a:extLst>
          </p:cNvPr>
          <p:cNvSpPr txBox="1"/>
          <p:nvPr/>
        </p:nvSpPr>
        <p:spPr>
          <a:xfrm>
            <a:off x="1397391" y="1491174"/>
            <a:ext cx="988489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003E1C"/>
                </a:solidFill>
              </a:rPr>
              <a:t>Thank you for your time.</a:t>
            </a:r>
            <a:endParaRPr lang="en-US" sz="7200" dirty="0">
              <a:solidFill>
                <a:srgbClr val="003E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82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241882-856E-4939-9E5D-CEDDF6F869BF}"/>
              </a:ext>
            </a:extLst>
          </p:cNvPr>
          <p:cNvSpPr txBox="1"/>
          <p:nvPr/>
        </p:nvSpPr>
        <p:spPr>
          <a:xfrm>
            <a:off x="1116037" y="1072821"/>
            <a:ext cx="995992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3E1C"/>
                </a:solidFill>
              </a:rPr>
              <a:t>Remarks / Workshop Objective</a:t>
            </a:r>
          </a:p>
          <a:p>
            <a:pPr algn="ctr"/>
            <a:endParaRPr lang="en-US" sz="4400" b="1" dirty="0">
              <a:solidFill>
                <a:srgbClr val="003E1C"/>
              </a:solidFill>
            </a:endParaRPr>
          </a:p>
          <a:p>
            <a:pPr algn="ctr"/>
            <a:r>
              <a:rPr lang="en-US" sz="4400" b="1" dirty="0">
                <a:solidFill>
                  <a:srgbClr val="003E1C"/>
                </a:solidFill>
              </a:rPr>
              <a:t>By:</a:t>
            </a:r>
          </a:p>
          <a:p>
            <a:pPr algn="ctr"/>
            <a:endParaRPr lang="en-US" sz="4400" b="1" dirty="0">
              <a:solidFill>
                <a:srgbClr val="003E1C"/>
              </a:solidFill>
            </a:endParaRPr>
          </a:p>
          <a:p>
            <a:pPr algn="ctr"/>
            <a:r>
              <a:rPr lang="en-US" sz="3600" b="1" dirty="0">
                <a:solidFill>
                  <a:srgbClr val="003E1C"/>
                </a:solidFill>
              </a:rPr>
              <a:t>Mrs. Nelson Chito</a:t>
            </a:r>
          </a:p>
          <a:p>
            <a:pPr algn="ctr"/>
            <a:r>
              <a:rPr lang="en-US" sz="3600" dirty="0">
                <a:solidFill>
                  <a:srgbClr val="003E1C"/>
                </a:solidFill>
              </a:rPr>
              <a:t>Head, Nutrition Division,</a:t>
            </a:r>
          </a:p>
          <a:p>
            <a:pPr algn="ctr"/>
            <a:r>
              <a:rPr lang="en-US" sz="3600" dirty="0">
                <a:solidFill>
                  <a:srgbClr val="003E1C"/>
                </a:solidFill>
              </a:rPr>
              <a:t>Federal Ministry of Finance, Budget and National Planning</a:t>
            </a:r>
          </a:p>
        </p:txBody>
      </p:sp>
    </p:spTree>
    <p:extLst>
      <p:ext uri="{BB962C8B-B14F-4D97-AF65-F5344CB8AC3E}">
        <p14:creationId xmlns:p14="http://schemas.microsoft.com/office/powerpoint/2010/main" val="739292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9D03D-8DA0-41A7-9E18-8D81755E0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86836"/>
            <a:ext cx="8229600" cy="1143000"/>
          </a:xfrm>
        </p:spPr>
        <p:txBody>
          <a:bodyPr/>
          <a:lstStyle/>
          <a:p>
            <a:r>
              <a:rPr lang="en-US" b="1" dirty="0"/>
              <a:t>Meeting Objectives</a:t>
            </a:r>
            <a:endParaRPr lang="en-GB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C76AAD-9FD2-4866-8D9E-A85634A70DC1}"/>
              </a:ext>
            </a:extLst>
          </p:cNvPr>
          <p:cNvSpPr txBox="1"/>
          <p:nvPr/>
        </p:nvSpPr>
        <p:spPr>
          <a:xfrm>
            <a:off x="1364565" y="1929836"/>
            <a:ext cx="9242474" cy="1915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To review lessons from the first phase of the scorecard.</a:t>
            </a:r>
            <a:endParaRPr lang="en-GB" sz="2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To review data collection tool for the second phase.</a:t>
            </a:r>
            <a:endParaRPr lang="en-GB" sz="2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To discuss resource tracking framework and prioritization of multi-sectoral nutrition plans.</a:t>
            </a:r>
            <a:endParaRPr lang="en-GB" sz="2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774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9FE35A-2799-4641-8F32-51ECA6CB52B4}"/>
              </a:ext>
            </a:extLst>
          </p:cNvPr>
          <p:cNvSpPr txBox="1"/>
          <p:nvPr/>
        </p:nvSpPr>
        <p:spPr>
          <a:xfrm>
            <a:off x="1116037" y="1480784"/>
            <a:ext cx="995992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3E1C"/>
                </a:solidFill>
              </a:rPr>
              <a:t>Nutrition Scorecard Presentation</a:t>
            </a:r>
          </a:p>
          <a:p>
            <a:pPr algn="ctr"/>
            <a:endParaRPr lang="en-US" sz="4400" b="1" dirty="0">
              <a:solidFill>
                <a:srgbClr val="003E1C"/>
              </a:solidFill>
            </a:endParaRPr>
          </a:p>
          <a:p>
            <a:pPr algn="ctr"/>
            <a:r>
              <a:rPr lang="en-US" sz="4400" b="1" dirty="0">
                <a:solidFill>
                  <a:srgbClr val="003E1C"/>
                </a:solidFill>
              </a:rPr>
              <a:t>By: </a:t>
            </a:r>
          </a:p>
          <a:p>
            <a:pPr algn="ctr"/>
            <a:endParaRPr lang="en-US" sz="4400" b="1" dirty="0">
              <a:solidFill>
                <a:srgbClr val="003E1C"/>
              </a:solidFill>
            </a:endParaRPr>
          </a:p>
          <a:p>
            <a:pPr algn="ctr"/>
            <a:r>
              <a:rPr lang="en-US" sz="3600" b="1" dirty="0">
                <a:solidFill>
                  <a:srgbClr val="003E1C"/>
                </a:solidFill>
              </a:rPr>
              <a:t>Dr Ahmad Abdulwahab</a:t>
            </a:r>
          </a:p>
          <a:p>
            <a:pPr algn="ctr"/>
            <a:r>
              <a:rPr lang="en-US" sz="3600" dirty="0">
                <a:solidFill>
                  <a:srgbClr val="003E1C"/>
                </a:solidFill>
              </a:rPr>
              <a:t>Senior Health Advisor,</a:t>
            </a:r>
          </a:p>
          <a:p>
            <a:pPr algn="ctr"/>
            <a:r>
              <a:rPr lang="en-US" sz="3600" dirty="0">
                <a:solidFill>
                  <a:srgbClr val="003E1C"/>
                </a:solidFill>
              </a:rPr>
              <a:t>Nigeria Governors’ Forum Secretariat</a:t>
            </a:r>
          </a:p>
        </p:txBody>
      </p:sp>
    </p:spTree>
    <p:extLst>
      <p:ext uri="{BB962C8B-B14F-4D97-AF65-F5344CB8AC3E}">
        <p14:creationId xmlns:p14="http://schemas.microsoft.com/office/powerpoint/2010/main" val="3044937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9D03D-8DA0-41A7-9E18-8D81755E0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51413"/>
            <a:ext cx="8229600" cy="1143000"/>
          </a:xfrm>
        </p:spPr>
        <p:txBody>
          <a:bodyPr/>
          <a:lstStyle/>
          <a:p>
            <a:r>
              <a:rPr lang="en-US" b="1" dirty="0"/>
              <a:t>Background 1/2</a:t>
            </a:r>
            <a:endParaRPr lang="en-GB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FC4191-4A97-44C7-BE33-DF9D3CD156DA}"/>
              </a:ext>
            </a:extLst>
          </p:cNvPr>
          <p:cNvSpPr txBox="1"/>
          <p:nvPr/>
        </p:nvSpPr>
        <p:spPr>
          <a:xfrm>
            <a:off x="1001151" y="1642721"/>
            <a:ext cx="5202702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The</a:t>
            </a:r>
            <a:r>
              <a:rPr lang="en-US" sz="2400" b="1" dirty="0">
                <a:solidFill>
                  <a:srgbClr val="017F01"/>
                </a:solidFill>
              </a:rPr>
              <a:t> NGF Nutrition Scorecard </a:t>
            </a:r>
            <a:r>
              <a:rPr lang="en-US" sz="2400" dirty="0"/>
              <a:t>is a data visualization tool designed to </a:t>
            </a:r>
            <a:r>
              <a:rPr lang="en-GB" sz="2400" dirty="0"/>
              <a:t>hold the state Governors accountable to key nutrition commitments and </a:t>
            </a:r>
          </a:p>
          <a:p>
            <a:pPr algn="just"/>
            <a:r>
              <a:rPr lang="en-GB" sz="2400" dirty="0"/>
              <a:t>motivate them to act.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sz="2400" dirty="0"/>
              <a:t>The </a:t>
            </a:r>
            <a:r>
              <a:rPr lang="en-US" sz="2400" b="1" dirty="0"/>
              <a:t>Scorecard </a:t>
            </a:r>
            <a:r>
              <a:rPr lang="en-US" sz="2400" dirty="0"/>
              <a:t>was developed by the NGF in collaboration with</a:t>
            </a:r>
            <a:r>
              <a:rPr lang="en-US" sz="2400" b="1" dirty="0"/>
              <a:t> DataDENT</a:t>
            </a:r>
            <a:r>
              <a:rPr lang="en-US" sz="2400" dirty="0"/>
              <a:t> and other nutrition stakeholders including the </a:t>
            </a:r>
            <a:r>
              <a:rPr lang="en-US" sz="2400" b="1" dirty="0"/>
              <a:t>Ministry of Budget and Planning, Alive and Thrive, UNICEF, Save the Children and CS-SUNN.</a:t>
            </a:r>
            <a:endParaRPr lang="en-GB" sz="2400" b="1" dirty="0"/>
          </a:p>
          <a:p>
            <a:pPr algn="just"/>
            <a:endParaRPr lang="en-GB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E3241C-E1D9-4624-9016-06BE2A384441}"/>
              </a:ext>
            </a:extLst>
          </p:cNvPr>
          <p:cNvSpPr/>
          <p:nvPr/>
        </p:nvSpPr>
        <p:spPr>
          <a:xfrm>
            <a:off x="6346209" y="1642721"/>
            <a:ext cx="5500049" cy="456701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46168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E49C93-4275-4E17-8C3C-CDF11D310C59}"/>
              </a:ext>
            </a:extLst>
          </p:cNvPr>
          <p:cNvSpPr txBox="1"/>
          <p:nvPr/>
        </p:nvSpPr>
        <p:spPr>
          <a:xfrm>
            <a:off x="745587" y="1721480"/>
            <a:ext cx="535041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2400" dirty="0"/>
              <a:t>Four key nutrition commitments were identified that will shape the enabling environment for nutrition in Nigeria.</a:t>
            </a:r>
          </a:p>
          <a:p>
            <a:pPr algn="just"/>
            <a:endParaRPr lang="en-GB" sz="2400" dirty="0"/>
          </a:p>
          <a:p>
            <a:pPr algn="just"/>
            <a:r>
              <a:rPr lang="en-US" sz="2400" dirty="0"/>
              <a:t>The scorecard was presented to all 36 State Governors in a physical meeting held </a:t>
            </a:r>
            <a:r>
              <a:rPr lang="en-US" sz="2400" b="1" dirty="0"/>
              <a:t>Wednesday, 14 April 2021 </a:t>
            </a:r>
            <a:r>
              <a:rPr lang="en-US" sz="2400" dirty="0"/>
              <a:t>and it was </a:t>
            </a:r>
            <a:r>
              <a:rPr lang="en-US" sz="2400" b="1" dirty="0"/>
              <a:t>well-received</a:t>
            </a:r>
            <a:r>
              <a:rPr lang="en-US" sz="2400" dirty="0"/>
              <a:t>.</a:t>
            </a:r>
          </a:p>
          <a:p>
            <a:pPr algn="just"/>
            <a:endParaRPr lang="en-US" sz="2400" b="1" dirty="0"/>
          </a:p>
          <a:p>
            <a:pPr algn="just"/>
            <a:r>
              <a:rPr lang="en-US" sz="2400" dirty="0"/>
              <a:t>The scorecard presented was </a:t>
            </a:r>
            <a:r>
              <a:rPr lang="en-US" sz="2400" b="1" dirty="0"/>
              <a:t>state-specific, </a:t>
            </a:r>
            <a:r>
              <a:rPr lang="en-US" sz="2400" dirty="0"/>
              <a:t>with relevant recommendations to each State Governor.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93AF686-4AF5-4A47-88DF-213FC3737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647635"/>
            <a:ext cx="8229600" cy="1143000"/>
          </a:xfrm>
        </p:spPr>
        <p:txBody>
          <a:bodyPr/>
          <a:lstStyle/>
          <a:p>
            <a:r>
              <a:rPr lang="en-US" b="1" dirty="0"/>
              <a:t>Background 2/2</a:t>
            </a:r>
            <a:endParaRPr lang="en-GB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E1A5D2-EDAA-4EE1-894A-34171EF6E423}"/>
              </a:ext>
            </a:extLst>
          </p:cNvPr>
          <p:cNvSpPr/>
          <p:nvPr/>
        </p:nvSpPr>
        <p:spPr>
          <a:xfrm>
            <a:off x="6332562" y="1642721"/>
            <a:ext cx="5554640" cy="456701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16603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4B8A406E-874E-4F0F-81FB-341A6413FCB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24685959"/>
              </p:ext>
            </p:ext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4B8A406E-874E-4F0F-81FB-341A6413FC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E8CC36B-52C5-4A0F-8944-EEE507DED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3531" y="913540"/>
            <a:ext cx="8262918" cy="748731"/>
          </a:xfrm>
        </p:spPr>
        <p:txBody>
          <a:bodyPr vert="horz"/>
          <a:lstStyle/>
          <a:p>
            <a:r>
              <a:rPr lang="en-US" sz="3000" b="1" dirty="0"/>
              <a:t>Key Nutrition commitments being tracked</a:t>
            </a:r>
            <a:endParaRPr lang="en-US" sz="3000" b="1" dirty="0">
              <a:solidFill>
                <a:srgbClr val="C00000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FF5CDB8-E2F5-4FC8-859E-71CE84259CE4}"/>
              </a:ext>
            </a:extLst>
          </p:cNvPr>
          <p:cNvGrpSpPr/>
          <p:nvPr/>
        </p:nvGrpSpPr>
        <p:grpSpPr>
          <a:xfrm>
            <a:off x="1567796" y="1492142"/>
            <a:ext cx="9734788" cy="3393758"/>
            <a:chOff x="609599" y="1656514"/>
            <a:chExt cx="8462460" cy="302596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F89EDDE-A2C5-42D3-911A-39941DDD5156}"/>
                </a:ext>
              </a:extLst>
            </p:cNvPr>
            <p:cNvGrpSpPr/>
            <p:nvPr/>
          </p:nvGrpSpPr>
          <p:grpSpPr>
            <a:xfrm>
              <a:off x="609599" y="2141302"/>
              <a:ext cx="1953725" cy="1214721"/>
              <a:chOff x="2354659" y="2214279"/>
              <a:chExt cx="2157984" cy="1214721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AEE5856-2DA9-4691-9225-448F81DA6A82}"/>
                  </a:ext>
                </a:extLst>
              </p:cNvPr>
              <p:cNvSpPr/>
              <p:nvPr/>
            </p:nvSpPr>
            <p:spPr>
              <a:xfrm>
                <a:off x="2354659" y="2214279"/>
                <a:ext cx="2157984" cy="1214721"/>
              </a:xfrm>
              <a:prstGeom prst="rect">
                <a:avLst/>
              </a:prstGeom>
              <a:solidFill>
                <a:srgbClr val="017F01"/>
              </a:solidFill>
              <a:ln>
                <a:solidFill>
                  <a:srgbClr val="017F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pic>
            <p:nvPicPr>
              <p:cNvPr id="22" name="Graphic 21" descr="Users">
                <a:extLst>
                  <a:ext uri="{FF2B5EF4-FFF2-40B4-BE49-F238E27FC236}">
                    <a16:creationId xmlns:a16="http://schemas.microsoft.com/office/drawing/2014/main" id="{12D8DB2B-DF24-465C-8A87-23BEC2E4DC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731051" y="2214279"/>
                <a:ext cx="1405202" cy="1200458"/>
              </a:xfrm>
              <a:prstGeom prst="rect">
                <a:avLst/>
              </a:prstGeom>
            </p:spPr>
          </p:pic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8E6239C-CAA8-4EA3-9784-504FD909984D}"/>
                </a:ext>
              </a:extLst>
            </p:cNvPr>
            <p:cNvSpPr/>
            <p:nvPr/>
          </p:nvSpPr>
          <p:spPr>
            <a:xfrm>
              <a:off x="609600" y="3418473"/>
              <a:ext cx="1953724" cy="1264005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To set up or revitalize State Committees on Food and Nutrition (SCFN)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092C065-FD4E-43F1-9A79-7676FC7BCC07}"/>
                </a:ext>
              </a:extLst>
            </p:cNvPr>
            <p:cNvSpPr/>
            <p:nvPr/>
          </p:nvSpPr>
          <p:spPr>
            <a:xfrm>
              <a:off x="609600" y="1656514"/>
              <a:ext cx="1953725" cy="367188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Commitment 1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10C86BD-E267-4A4E-BC8E-29E0C9ADC5A1}"/>
                </a:ext>
              </a:extLst>
            </p:cNvPr>
            <p:cNvSpPr/>
            <p:nvPr/>
          </p:nvSpPr>
          <p:spPr>
            <a:xfrm>
              <a:off x="2779178" y="2134170"/>
              <a:ext cx="1953725" cy="1214721"/>
            </a:xfrm>
            <a:prstGeom prst="rect">
              <a:avLst/>
            </a:prstGeom>
            <a:solidFill>
              <a:srgbClr val="017F01"/>
            </a:solidFill>
            <a:ln>
              <a:solidFill>
                <a:srgbClr val="017F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7E19662-FCAE-43BC-B9E3-77742D33A07D}"/>
                </a:ext>
              </a:extLst>
            </p:cNvPr>
            <p:cNvSpPr/>
            <p:nvPr/>
          </p:nvSpPr>
          <p:spPr>
            <a:xfrm>
              <a:off x="4948756" y="2141302"/>
              <a:ext cx="1953725" cy="1214721"/>
            </a:xfrm>
            <a:prstGeom prst="rect">
              <a:avLst/>
            </a:prstGeom>
            <a:solidFill>
              <a:srgbClr val="017F01"/>
            </a:solidFill>
            <a:ln>
              <a:solidFill>
                <a:srgbClr val="017F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ABEF6A3-58DE-4417-92E8-35FDB3FEA4A4}"/>
                </a:ext>
              </a:extLst>
            </p:cNvPr>
            <p:cNvSpPr/>
            <p:nvPr/>
          </p:nvSpPr>
          <p:spPr>
            <a:xfrm>
              <a:off x="7118334" y="2141302"/>
              <a:ext cx="1953725" cy="1214721"/>
            </a:xfrm>
            <a:prstGeom prst="rect">
              <a:avLst/>
            </a:prstGeom>
            <a:solidFill>
              <a:srgbClr val="017F01"/>
            </a:solidFill>
            <a:ln>
              <a:solidFill>
                <a:srgbClr val="017F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7BDBDAD-02CE-4882-ACDC-676C2363530A}"/>
                </a:ext>
              </a:extLst>
            </p:cNvPr>
            <p:cNvSpPr/>
            <p:nvPr/>
          </p:nvSpPr>
          <p:spPr>
            <a:xfrm>
              <a:off x="2779178" y="3418324"/>
              <a:ext cx="1953725" cy="1264112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To establish multisectoral plan of action on nutrition (MSPAN) 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1FF3F36-0CC2-4E22-840E-323BC75E2D32}"/>
                </a:ext>
              </a:extLst>
            </p:cNvPr>
            <p:cNvSpPr/>
            <p:nvPr/>
          </p:nvSpPr>
          <p:spPr>
            <a:xfrm>
              <a:off x="4948755" y="3418324"/>
              <a:ext cx="1953725" cy="1264112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>
                  <a:solidFill>
                    <a:schemeClr val="tx1"/>
                  </a:solidFill>
                </a:rPr>
                <a:t>To increase spending on nutrition interventions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8029C0-68BE-4E0D-A348-79357838B8AA}"/>
                </a:ext>
              </a:extLst>
            </p:cNvPr>
            <p:cNvSpPr/>
            <p:nvPr/>
          </p:nvSpPr>
          <p:spPr>
            <a:xfrm>
              <a:off x="7118332" y="3418324"/>
              <a:ext cx="1953725" cy="1264112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To promote maternity protections for civil servants</a:t>
              </a:r>
            </a:p>
          </p:txBody>
        </p:sp>
        <p:pic>
          <p:nvPicPr>
            <p:cNvPr id="15" name="Graphic 14" descr="Checklist">
              <a:extLst>
                <a:ext uri="{FF2B5EF4-FFF2-40B4-BE49-F238E27FC236}">
                  <a16:creationId xmlns:a16="http://schemas.microsoft.com/office/drawing/2014/main" id="{CCF7F265-9288-4082-9A66-A274B37304E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260558" y="2243004"/>
              <a:ext cx="994009" cy="994009"/>
            </a:xfrm>
            <a:prstGeom prst="rect">
              <a:avLst/>
            </a:prstGeom>
          </p:spPr>
        </p:pic>
        <p:pic>
          <p:nvPicPr>
            <p:cNvPr id="16" name="Graphic 15" descr="Money">
              <a:extLst>
                <a:ext uri="{FF2B5EF4-FFF2-40B4-BE49-F238E27FC236}">
                  <a16:creationId xmlns:a16="http://schemas.microsoft.com/office/drawing/2014/main" id="{FEE10FC2-969C-4919-AFF1-C7DD08786FF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431689" y="2184535"/>
              <a:ext cx="1052478" cy="1052478"/>
            </a:xfrm>
            <a:prstGeom prst="rect">
              <a:avLst/>
            </a:prstGeom>
          </p:spPr>
        </p:pic>
        <p:pic>
          <p:nvPicPr>
            <p:cNvPr id="17" name="Graphic 16" descr="Woman with baby">
              <a:extLst>
                <a:ext uri="{FF2B5EF4-FFF2-40B4-BE49-F238E27FC236}">
                  <a16:creationId xmlns:a16="http://schemas.microsoft.com/office/drawing/2014/main" id="{F9EA1CB9-CE71-4C68-B584-A191A531FEC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688067" y="2322613"/>
              <a:ext cx="914400" cy="914400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A8ACD0-89AB-4C71-93E0-6EAE3ED33437}"/>
                </a:ext>
              </a:extLst>
            </p:cNvPr>
            <p:cNvSpPr/>
            <p:nvPr/>
          </p:nvSpPr>
          <p:spPr>
            <a:xfrm>
              <a:off x="2779177" y="1662586"/>
              <a:ext cx="1953725" cy="367188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>
                  <a:solidFill>
                    <a:schemeClr val="tx1"/>
                  </a:solidFill>
                </a:rPr>
                <a:t>Commitment 2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4377BB0-C2AE-4E5D-B38E-B9F3C0B5F9F4}"/>
                </a:ext>
              </a:extLst>
            </p:cNvPr>
            <p:cNvSpPr/>
            <p:nvPr/>
          </p:nvSpPr>
          <p:spPr>
            <a:xfrm>
              <a:off x="4948755" y="1664983"/>
              <a:ext cx="1953725" cy="367188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>
                  <a:solidFill>
                    <a:schemeClr val="tx1"/>
                  </a:solidFill>
                </a:rPr>
                <a:t>Commitment 3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EA92327-FB75-471D-A31C-7A93B1DE584C}"/>
                </a:ext>
              </a:extLst>
            </p:cNvPr>
            <p:cNvSpPr/>
            <p:nvPr/>
          </p:nvSpPr>
          <p:spPr>
            <a:xfrm>
              <a:off x="7118332" y="1662586"/>
              <a:ext cx="1953725" cy="367188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>
                  <a:solidFill>
                    <a:schemeClr val="tx1"/>
                  </a:solidFill>
                </a:rPr>
                <a:t>Commitment 4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F0AE874-9B9C-497F-81A1-AC98EE4D58C1}"/>
              </a:ext>
            </a:extLst>
          </p:cNvPr>
          <p:cNvSpPr txBox="1"/>
          <p:nvPr/>
        </p:nvSpPr>
        <p:spPr>
          <a:xfrm>
            <a:off x="1567796" y="4987304"/>
            <a:ext cx="2297333" cy="1015663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SCFN Quarterly meeting chaired by the SCFN chair.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12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75% of quarterly funding for SCFN workplan released.</a:t>
            </a:r>
            <a:endParaRPr lang="en-GB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DC4212-4402-4352-B8EE-702C1E07129B}"/>
              </a:ext>
            </a:extLst>
          </p:cNvPr>
          <p:cNvSpPr txBox="1"/>
          <p:nvPr/>
        </p:nvSpPr>
        <p:spPr>
          <a:xfrm>
            <a:off x="4063569" y="4991205"/>
            <a:ext cx="2247466" cy="461665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Multisectoral plan (MSPAN) approved.</a:t>
            </a:r>
            <a:endParaRPr lang="en-GB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9E5A34-F756-417C-9373-C39031E29D4B}"/>
              </a:ext>
            </a:extLst>
          </p:cNvPr>
          <p:cNvSpPr txBox="1"/>
          <p:nvPr/>
        </p:nvSpPr>
        <p:spPr>
          <a:xfrm>
            <a:off x="9055116" y="4991205"/>
            <a:ext cx="2247466" cy="1015663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Six months maternity leave with full pay for civil servants.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Functional creches in state secretariats.</a:t>
            </a:r>
            <a:endParaRPr lang="en-GB" sz="1200" dirty="0"/>
          </a:p>
        </p:txBody>
      </p:sp>
      <p:sp>
        <p:nvSpPr>
          <p:cNvPr id="26" name="Arrow: Pentagon 25">
            <a:extLst>
              <a:ext uri="{FF2B5EF4-FFF2-40B4-BE49-F238E27FC236}">
                <a16:creationId xmlns:a16="http://schemas.microsoft.com/office/drawing/2014/main" id="{09F0C2DC-4578-4BC0-B18A-F0045F56669E}"/>
              </a:ext>
            </a:extLst>
          </p:cNvPr>
          <p:cNvSpPr/>
          <p:nvPr/>
        </p:nvSpPr>
        <p:spPr>
          <a:xfrm>
            <a:off x="304736" y="5295331"/>
            <a:ext cx="1169363" cy="424093"/>
          </a:xfrm>
          <a:prstGeom prst="homePlat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Indicators</a:t>
            </a:r>
            <a:endParaRPr lang="en-GB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F80C9B0-FD82-497C-A6DF-8FBDD7462984}"/>
              </a:ext>
            </a:extLst>
          </p:cNvPr>
          <p:cNvSpPr txBox="1"/>
          <p:nvPr/>
        </p:nvSpPr>
        <p:spPr>
          <a:xfrm>
            <a:off x="6609210" y="4991205"/>
            <a:ext cx="2247466" cy="1015663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?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2973154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66B498A-2B06-49EB-A448-AC5D81F85C2D}"/>
              </a:ext>
            </a:extLst>
          </p:cNvPr>
          <p:cNvGrpSpPr/>
          <p:nvPr/>
        </p:nvGrpSpPr>
        <p:grpSpPr>
          <a:xfrm>
            <a:off x="456062" y="869685"/>
            <a:ext cx="11279875" cy="4893028"/>
            <a:chOff x="229068" y="1024430"/>
            <a:chExt cx="11279875" cy="489302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6243EBC-C8EC-4913-AA15-0D183CE94A59}"/>
                </a:ext>
              </a:extLst>
            </p:cNvPr>
            <p:cNvGrpSpPr/>
            <p:nvPr/>
          </p:nvGrpSpPr>
          <p:grpSpPr>
            <a:xfrm>
              <a:off x="229068" y="1024430"/>
              <a:ext cx="11279875" cy="4893028"/>
              <a:chOff x="726277" y="667772"/>
              <a:chExt cx="10976493" cy="4809110"/>
            </a:xfrm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A5AAAD65-5A92-400A-801C-4D9171F1B123}"/>
                  </a:ext>
                </a:extLst>
              </p:cNvPr>
              <p:cNvSpPr txBox="1"/>
              <p:nvPr/>
            </p:nvSpPr>
            <p:spPr>
              <a:xfrm>
                <a:off x="3308468" y="667772"/>
                <a:ext cx="597028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>
                    <a:latin typeface="+mj-lt"/>
                  </a:rPr>
                  <a:t>NGF SCORECARD PROCESS FLOW</a:t>
                </a:r>
                <a:endParaRPr lang="en-GB" sz="3200" b="1" dirty="0">
                  <a:latin typeface="+mj-lt"/>
                </a:endParaRPr>
              </a:p>
            </p:txBody>
          </p: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FACF2BE8-3FEF-4877-921F-6368B326A046}"/>
                  </a:ext>
                </a:extLst>
              </p:cNvPr>
              <p:cNvGrpSpPr/>
              <p:nvPr/>
            </p:nvGrpSpPr>
            <p:grpSpPr>
              <a:xfrm>
                <a:off x="726277" y="1637776"/>
                <a:ext cx="10976493" cy="3839106"/>
                <a:chOff x="731307" y="1187360"/>
                <a:chExt cx="10976493" cy="3839106"/>
              </a:xfrm>
            </p:grpSpPr>
            <p:grpSp>
              <p:nvGrpSpPr>
                <p:cNvPr id="53" name="Group 52">
                  <a:extLst>
                    <a:ext uri="{FF2B5EF4-FFF2-40B4-BE49-F238E27FC236}">
                      <a16:creationId xmlns:a16="http://schemas.microsoft.com/office/drawing/2014/main" id="{592335C6-F229-49CC-9515-311C3ECC3B3C}"/>
                    </a:ext>
                  </a:extLst>
                </p:cNvPr>
                <p:cNvGrpSpPr/>
                <p:nvPr/>
              </p:nvGrpSpPr>
              <p:grpSpPr>
                <a:xfrm>
                  <a:off x="731307" y="1187360"/>
                  <a:ext cx="10976493" cy="3839106"/>
                  <a:chOff x="422987" y="1516763"/>
                  <a:chExt cx="10976493" cy="3839106"/>
                </a:xfrm>
              </p:grpSpPr>
              <p:grpSp>
                <p:nvGrpSpPr>
                  <p:cNvPr id="59" name="Group 58">
                    <a:extLst>
                      <a:ext uri="{FF2B5EF4-FFF2-40B4-BE49-F238E27FC236}">
                        <a16:creationId xmlns:a16="http://schemas.microsoft.com/office/drawing/2014/main" id="{6B0ED2B1-7A92-441C-A9AB-F07253CCCED7}"/>
                      </a:ext>
                    </a:extLst>
                  </p:cNvPr>
                  <p:cNvGrpSpPr/>
                  <p:nvPr/>
                </p:nvGrpSpPr>
                <p:grpSpPr>
                  <a:xfrm>
                    <a:off x="811641" y="3299972"/>
                    <a:ext cx="10587839" cy="2055897"/>
                    <a:chOff x="-5910061" y="3143253"/>
                    <a:chExt cx="17679358" cy="3425301"/>
                  </a:xfrm>
                </p:grpSpPr>
                <p:grpSp>
                  <p:nvGrpSpPr>
                    <p:cNvPr id="88" name="Group 87">
                      <a:extLst>
                        <a:ext uri="{FF2B5EF4-FFF2-40B4-BE49-F238E27FC236}">
                          <a16:creationId xmlns:a16="http://schemas.microsoft.com/office/drawing/2014/main" id="{721212C5-4551-4386-A743-1DC46374D64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-5910061" y="3143253"/>
                      <a:ext cx="14732817" cy="1562917"/>
                      <a:chOff x="-1433595" y="3143253"/>
                      <a:chExt cx="14732817" cy="1562917"/>
                    </a:xfrm>
                  </p:grpSpPr>
                  <p:sp>
                    <p:nvSpPr>
                      <p:cNvPr id="96" name="Arrow: Striped Right 95">
                        <a:extLst>
                          <a:ext uri="{FF2B5EF4-FFF2-40B4-BE49-F238E27FC236}">
                            <a16:creationId xmlns:a16="http://schemas.microsoft.com/office/drawing/2014/main" id="{524661BA-9744-4A53-8545-4CD321BB051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-1433595" y="3214464"/>
                        <a:ext cx="2086654" cy="1378149"/>
                      </a:xfrm>
                      <a:prstGeom prst="stripedRightArrow">
                        <a:avLst/>
                      </a:prstGeom>
                      <a:ln w="19050">
                        <a:solidFill>
                          <a:srgbClr val="0B6678"/>
                        </a:solidFill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100" dirty="0">
                            <a:latin typeface="Abadi" panose="020B0604020104020204" pitchFamily="34" charset="0"/>
                          </a:rPr>
                          <a:t>Data Collection</a:t>
                        </a:r>
                        <a:endParaRPr lang="en-GB" sz="1100" dirty="0">
                          <a:latin typeface="Abadi" panose="020B0604020104020204" pitchFamily="34" charset="0"/>
                        </a:endParaRPr>
                      </a:p>
                    </p:txBody>
                  </p:sp>
                  <p:sp>
                    <p:nvSpPr>
                      <p:cNvPr id="97" name="Arrow: Striped Right 96">
                        <a:extLst>
                          <a:ext uri="{FF2B5EF4-FFF2-40B4-BE49-F238E27FC236}">
                            <a16:creationId xmlns:a16="http://schemas.microsoft.com/office/drawing/2014/main" id="{825C738F-4636-4F13-91C1-D6833AC886F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16468" y="3143253"/>
                        <a:ext cx="2125506" cy="1496706"/>
                      </a:xfrm>
                      <a:prstGeom prst="stripedRightArrow">
                        <a:avLst>
                          <a:gd name="adj1" fmla="val 50000"/>
                          <a:gd name="adj2" fmla="val 38880"/>
                        </a:avLst>
                      </a:prstGeom>
                      <a:ln w="19050">
                        <a:solidFill>
                          <a:srgbClr val="0B6678"/>
                        </a:solidFill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100" dirty="0">
                            <a:latin typeface="Abadi" panose="020B0604020104020204" pitchFamily="34" charset="0"/>
                          </a:rPr>
                          <a:t>Data Collation</a:t>
                        </a:r>
                        <a:endParaRPr lang="en-GB" sz="1100" dirty="0">
                          <a:latin typeface="Abadi" panose="020B0604020104020204" pitchFamily="34" charset="0"/>
                        </a:endParaRPr>
                      </a:p>
                    </p:txBody>
                  </p:sp>
                  <p:sp>
                    <p:nvSpPr>
                      <p:cNvPr id="98" name="Arrow: Striped Right 97">
                        <a:extLst>
                          <a:ext uri="{FF2B5EF4-FFF2-40B4-BE49-F238E27FC236}">
                            <a16:creationId xmlns:a16="http://schemas.microsoft.com/office/drawing/2014/main" id="{3EFDE495-4892-402F-ACB5-6B12AB5939B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937975" y="3208502"/>
                        <a:ext cx="1676409" cy="1378430"/>
                      </a:xfrm>
                      <a:prstGeom prst="stripedRightArrow">
                        <a:avLst>
                          <a:gd name="adj1" fmla="val 50000"/>
                          <a:gd name="adj2" fmla="val 44427"/>
                        </a:avLst>
                      </a:prstGeom>
                      <a:ln w="19050">
                        <a:solidFill>
                          <a:srgbClr val="0B6678"/>
                        </a:solidFill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100" dirty="0">
                            <a:latin typeface="Abadi" panose="020B0604020104020204" pitchFamily="34" charset="0"/>
                          </a:rPr>
                          <a:t>Data Analysis</a:t>
                        </a:r>
                        <a:endParaRPr lang="en-GB" sz="1100" dirty="0">
                          <a:latin typeface="Abadi" panose="020B0604020104020204" pitchFamily="34" charset="0"/>
                        </a:endParaRPr>
                      </a:p>
                    </p:txBody>
                  </p:sp>
                  <p:sp>
                    <p:nvSpPr>
                      <p:cNvPr id="100" name="Arrow: Striped Right 99">
                        <a:extLst>
                          <a:ext uri="{FF2B5EF4-FFF2-40B4-BE49-F238E27FC236}">
                            <a16:creationId xmlns:a16="http://schemas.microsoft.com/office/drawing/2014/main" id="{DF8C9ADA-F129-40E4-8F0E-C1FDEC4E242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710384" y="3194154"/>
                        <a:ext cx="2014330" cy="1450699"/>
                      </a:xfrm>
                      <a:prstGeom prst="stripedRightArrow">
                        <a:avLst>
                          <a:gd name="adj1" fmla="val 50000"/>
                          <a:gd name="adj2" fmla="val 41017"/>
                        </a:avLst>
                      </a:prstGeom>
                      <a:ln w="19050">
                        <a:solidFill>
                          <a:srgbClr val="0B6678"/>
                        </a:solidFill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100" b="1" dirty="0">
                            <a:latin typeface="Abadi" panose="020B0604020104020204" pitchFamily="34" charset="0"/>
                          </a:rPr>
                          <a:t>Mock-up Scorecard</a:t>
                        </a:r>
                        <a:endParaRPr lang="en-GB" sz="1100" b="1" dirty="0">
                          <a:latin typeface="Abadi" panose="020B0604020104020204" pitchFamily="34" charset="0"/>
                        </a:endParaRPr>
                      </a:p>
                    </p:txBody>
                  </p:sp>
                  <p:sp>
                    <p:nvSpPr>
                      <p:cNvPr id="101" name="Arrow: Striped Right 100">
                        <a:extLst>
                          <a:ext uri="{FF2B5EF4-FFF2-40B4-BE49-F238E27FC236}">
                            <a16:creationId xmlns:a16="http://schemas.microsoft.com/office/drawing/2014/main" id="{C9753138-BE47-435E-A741-58A254FA2D2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841075" y="3181125"/>
                        <a:ext cx="1890625" cy="1496698"/>
                      </a:xfrm>
                      <a:prstGeom prst="stripedRightArrow">
                        <a:avLst>
                          <a:gd name="adj1" fmla="val 50000"/>
                          <a:gd name="adj2" fmla="val 40591"/>
                        </a:avLst>
                      </a:prstGeom>
                      <a:ln w="19050">
                        <a:solidFill>
                          <a:srgbClr val="0B6678"/>
                        </a:solidFill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100" dirty="0">
                            <a:latin typeface="Abadi" panose="020B0604020104020204" pitchFamily="34" charset="0"/>
                          </a:rPr>
                          <a:t>Validation</a:t>
                        </a:r>
                        <a:endParaRPr lang="en-GB" sz="1200" dirty="0">
                          <a:latin typeface="Abadi" panose="020B0604020104020204" pitchFamily="34" charset="0"/>
                        </a:endParaRPr>
                      </a:p>
                    </p:txBody>
                  </p:sp>
                  <p:sp>
                    <p:nvSpPr>
                      <p:cNvPr id="102" name="Arrow: Striped Right 101">
                        <a:extLst>
                          <a:ext uri="{FF2B5EF4-FFF2-40B4-BE49-F238E27FC236}">
                            <a16:creationId xmlns:a16="http://schemas.microsoft.com/office/drawing/2014/main" id="{241284CA-C13D-4773-96B1-4F2A7528AC2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838863" y="3209467"/>
                        <a:ext cx="2131891" cy="1496703"/>
                      </a:xfrm>
                      <a:prstGeom prst="stripedRightArrow">
                        <a:avLst>
                          <a:gd name="adj1" fmla="val 50000"/>
                          <a:gd name="adj2" fmla="val 43156"/>
                        </a:avLst>
                      </a:prstGeom>
                      <a:ln w="19050">
                        <a:solidFill>
                          <a:srgbClr val="0B6678"/>
                        </a:solidFill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100" b="1" dirty="0">
                            <a:latin typeface="Abadi" panose="020B0604020104020204" pitchFamily="34" charset="0"/>
                          </a:rPr>
                          <a:t>Final Scorecard</a:t>
                        </a:r>
                        <a:endParaRPr lang="en-GB" sz="1100" b="1" dirty="0">
                          <a:latin typeface="Abadi" panose="020B0604020104020204" pitchFamily="34" charset="0"/>
                        </a:endParaRPr>
                      </a:p>
                    </p:txBody>
                  </p:sp>
                  <p:sp>
                    <p:nvSpPr>
                      <p:cNvPr id="103" name="Arrow: Striped Right 102">
                        <a:extLst>
                          <a:ext uri="{FF2B5EF4-FFF2-40B4-BE49-F238E27FC236}">
                            <a16:creationId xmlns:a16="http://schemas.microsoft.com/office/drawing/2014/main" id="{46234CFC-E91F-4913-BEEA-0B88CE8444F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097143" y="3261515"/>
                        <a:ext cx="2202079" cy="1378428"/>
                      </a:xfrm>
                      <a:prstGeom prst="stripedRightArrow">
                        <a:avLst>
                          <a:gd name="adj1" fmla="val 50000"/>
                          <a:gd name="adj2" fmla="val 39155"/>
                        </a:avLst>
                      </a:prstGeom>
                      <a:ln w="19050">
                        <a:solidFill>
                          <a:srgbClr val="0B6678"/>
                        </a:solidFill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100" dirty="0">
                            <a:latin typeface="Abadi" panose="020B0604020104020204" pitchFamily="34" charset="0"/>
                          </a:rPr>
                          <a:t>Dissemination</a:t>
                        </a:r>
                        <a:endParaRPr lang="en-GB" sz="1200" dirty="0">
                          <a:latin typeface="Abadi" panose="020B0604020104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89" name="Group 88">
                      <a:extLst>
                        <a:ext uri="{FF2B5EF4-FFF2-40B4-BE49-F238E27FC236}">
                          <a16:creationId xmlns:a16="http://schemas.microsoft.com/office/drawing/2014/main" id="{C8440DB5-1450-4F97-BE95-C69F5B17E76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548298" y="3260488"/>
                      <a:ext cx="3220999" cy="3308066"/>
                      <a:chOff x="8548298" y="3260488"/>
                      <a:chExt cx="3220999" cy="3308066"/>
                    </a:xfrm>
                  </p:grpSpPr>
                  <p:cxnSp>
                    <p:nvCxnSpPr>
                      <p:cNvPr id="90" name="Straight Arrow Connector 89">
                        <a:extLst>
                          <a:ext uri="{FF2B5EF4-FFF2-40B4-BE49-F238E27FC236}">
                            <a16:creationId xmlns:a16="http://schemas.microsoft.com/office/drawing/2014/main" id="{E2B3D1F2-9609-497A-8406-C87A8C4E81D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8589498" y="3426420"/>
                        <a:ext cx="509546" cy="240991"/>
                      </a:xfrm>
                      <a:prstGeom prst="straightConnector1">
                        <a:avLst/>
                      </a:prstGeom>
                      <a:ln w="19050">
                        <a:solidFill>
                          <a:srgbClr val="0B6678"/>
                        </a:solidFill>
                        <a:tailEnd type="triangle"/>
                      </a:ln>
                    </p:spPr>
                    <p:style>
                      <a:lnRef idx="1">
                        <a:schemeClr val="accent6"/>
                      </a:lnRef>
                      <a:fillRef idx="0">
                        <a:schemeClr val="accent6"/>
                      </a:fillRef>
                      <a:effectRef idx="0">
                        <a:schemeClr val="accent6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1" name="Straight Arrow Connector 90">
                        <a:extLst>
                          <a:ext uri="{FF2B5EF4-FFF2-40B4-BE49-F238E27FC236}">
                            <a16:creationId xmlns:a16="http://schemas.microsoft.com/office/drawing/2014/main" id="{52CA94C4-71BF-4780-87E4-A93EB1BE2C5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8548298" y="4315289"/>
                        <a:ext cx="538459" cy="178345"/>
                      </a:xfrm>
                      <a:prstGeom prst="straightConnector1">
                        <a:avLst/>
                      </a:prstGeom>
                      <a:ln w="19050">
                        <a:solidFill>
                          <a:srgbClr val="0B6678"/>
                        </a:solidFill>
                        <a:tailEnd type="triangle"/>
                      </a:ln>
                    </p:spPr>
                    <p:style>
                      <a:lnRef idx="1">
                        <a:schemeClr val="accent6"/>
                      </a:lnRef>
                      <a:fillRef idx="0">
                        <a:schemeClr val="accent6"/>
                      </a:fillRef>
                      <a:effectRef idx="0">
                        <a:schemeClr val="accent6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92" name="Group 91">
                        <a:extLst>
                          <a:ext uri="{FF2B5EF4-FFF2-40B4-BE49-F238E27FC236}">
                            <a16:creationId xmlns:a16="http://schemas.microsoft.com/office/drawing/2014/main" id="{1A332660-9A63-4DA4-B34C-563D00F8808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131350" y="3260488"/>
                        <a:ext cx="2637947" cy="2117582"/>
                        <a:chOff x="9096869" y="3422405"/>
                        <a:chExt cx="2637947" cy="2117582"/>
                      </a:xfrm>
                    </p:grpSpPr>
                    <p:sp>
                      <p:nvSpPr>
                        <p:cNvPr id="94" name="TextBox 93">
                          <a:extLst>
                            <a:ext uri="{FF2B5EF4-FFF2-40B4-BE49-F238E27FC236}">
                              <a16:creationId xmlns:a16="http://schemas.microsoft.com/office/drawing/2014/main" id="{8731C8A7-A0F4-4EC4-AEE1-2E1D82711B8C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9096869" y="3422405"/>
                          <a:ext cx="2637947" cy="554387"/>
                        </a:xfrm>
                        <a:prstGeom prst="rect">
                          <a:avLst/>
                        </a:prstGeom>
                        <a:ln w="19050">
                          <a:solidFill>
                            <a:srgbClr val="0B6678"/>
                          </a:solidFill>
                        </a:ln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1600" b="1" dirty="0">
                              <a:latin typeface="Abadi" panose="020B0604020104020204" pitchFamily="34" charset="0"/>
                            </a:rPr>
                            <a:t>State Governors</a:t>
                          </a:r>
                          <a:endParaRPr lang="en-GB" sz="1600" b="1" dirty="0">
                            <a:latin typeface="Abadi" panose="020B0604020104020204" pitchFamily="34" charset="0"/>
                          </a:endParaRPr>
                        </a:p>
                      </p:txBody>
                    </p:sp>
                    <p:sp>
                      <p:nvSpPr>
                        <p:cNvPr id="95" name="TextBox 94">
                          <a:extLst>
                            <a:ext uri="{FF2B5EF4-FFF2-40B4-BE49-F238E27FC236}">
                              <a16:creationId xmlns:a16="http://schemas.microsoft.com/office/drawing/2014/main" id="{7587AACF-73EE-4D23-9DC9-9B051FC1C1C4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9096869" y="4002821"/>
                          <a:ext cx="2202077" cy="1537166"/>
                        </a:xfrm>
                        <a:prstGeom prst="rect">
                          <a:avLst/>
                        </a:prstGeom>
                        <a:ln w="19050">
                          <a:solidFill>
                            <a:srgbClr val="0B6678"/>
                          </a:solidFill>
                        </a:ln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1100" dirty="0">
                              <a:latin typeface="Abadi" panose="020B0604020104020204" pitchFamily="34" charset="0"/>
                            </a:rPr>
                            <a:t>State Commissioners of Health, Budget and National Planning, Agriculture and </a:t>
                          </a:r>
                          <a:endParaRPr lang="en-GB" sz="1200" dirty="0">
                            <a:latin typeface="Abadi" panose="020B0604020104020204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93" name="TextBox 92">
                        <a:extLst>
                          <a:ext uri="{FF2B5EF4-FFF2-40B4-BE49-F238E27FC236}">
                            <a16:creationId xmlns:a16="http://schemas.microsoft.com/office/drawing/2014/main" id="{46935E25-4D3A-4188-9803-C812F37BD78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9131350" y="5862972"/>
                        <a:ext cx="1616113" cy="705582"/>
                      </a:xfrm>
                      <a:prstGeom prst="rect">
                        <a:avLst/>
                      </a:prstGeom>
                      <a:ln w="19050">
                        <a:solidFill>
                          <a:srgbClr val="0B6678"/>
                        </a:solidFill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1100" dirty="0">
                            <a:latin typeface="Abadi" panose="020B0604020104020204" pitchFamily="34" charset="0"/>
                          </a:rPr>
                          <a:t>Nutrition Stakeholders</a:t>
                        </a:r>
                        <a:endParaRPr lang="en-GB" sz="1100" dirty="0">
                          <a:latin typeface="Abadi" panose="020B0604020104020204" pitchFamily="34" charset="0"/>
                        </a:endParaRPr>
                      </a:p>
                    </p:txBody>
                  </p:sp>
                </p:grpSp>
              </p:grpSp>
              <p:cxnSp>
                <p:nvCxnSpPr>
                  <p:cNvPr id="62" name="Straight Connector 61">
                    <a:extLst>
                      <a:ext uri="{FF2B5EF4-FFF2-40B4-BE49-F238E27FC236}">
                        <a16:creationId xmlns:a16="http://schemas.microsoft.com/office/drawing/2014/main" id="{28A178EA-2C72-4CD7-8A49-D93B8AF181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10679391" y="2263998"/>
                    <a:ext cx="6715" cy="1106956"/>
                  </a:xfrm>
                  <a:prstGeom prst="line">
                    <a:avLst/>
                  </a:prstGeom>
                  <a:ln w="19050">
                    <a:solidFill>
                      <a:srgbClr val="0B6678"/>
                    </a:solidFill>
                  </a:ln>
                </p:spPr>
                <p:style>
                  <a:lnRef idx="1">
                    <a:schemeClr val="accent6"/>
                  </a:lnRef>
                  <a:fillRef idx="0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Arrow Connector 63">
                    <a:extLst>
                      <a:ext uri="{FF2B5EF4-FFF2-40B4-BE49-F238E27FC236}">
                        <a16:creationId xmlns:a16="http://schemas.microsoft.com/office/drawing/2014/main" id="{33A1C696-C58F-41BF-86C2-37D67EEB80EA}"/>
                      </a:ext>
                    </a:extLst>
                  </p:cNvPr>
                  <p:cNvCxnSpPr>
                    <a:cxnSpLocks/>
                    <a:endCxn id="85" idx="1"/>
                  </p:cNvCxnSpPr>
                  <p:nvPr/>
                </p:nvCxnSpPr>
                <p:spPr>
                  <a:xfrm flipH="1">
                    <a:off x="10021085" y="2263666"/>
                    <a:ext cx="665022" cy="1716"/>
                  </a:xfrm>
                  <a:prstGeom prst="straightConnector1">
                    <a:avLst/>
                  </a:prstGeom>
                  <a:ln w="19050">
                    <a:solidFill>
                      <a:srgbClr val="0B6678"/>
                    </a:solidFill>
                    <a:tailEnd type="triangle"/>
                  </a:ln>
                </p:spPr>
                <p:style>
                  <a:lnRef idx="1">
                    <a:schemeClr val="accent6"/>
                  </a:lnRef>
                  <a:fillRef idx="0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6" name="Group 65">
                    <a:extLst>
                      <a:ext uri="{FF2B5EF4-FFF2-40B4-BE49-F238E27FC236}">
                        <a16:creationId xmlns:a16="http://schemas.microsoft.com/office/drawing/2014/main" id="{53EC1BD8-B8A2-4B94-B0BC-527457697F71}"/>
                      </a:ext>
                    </a:extLst>
                  </p:cNvPr>
                  <p:cNvGrpSpPr/>
                  <p:nvPr/>
                </p:nvGrpSpPr>
                <p:grpSpPr>
                  <a:xfrm>
                    <a:off x="7041596" y="1549317"/>
                    <a:ext cx="2979488" cy="1432131"/>
                    <a:chOff x="7041596" y="1549317"/>
                    <a:chExt cx="2979488" cy="1432131"/>
                  </a:xfrm>
                </p:grpSpPr>
                <p:sp>
                  <p:nvSpPr>
                    <p:cNvPr id="85" name="Arrow: Striped Right 84">
                      <a:extLst>
                        <a:ext uri="{FF2B5EF4-FFF2-40B4-BE49-F238E27FC236}">
                          <a16:creationId xmlns:a16="http://schemas.microsoft.com/office/drawing/2014/main" id="{D3381F67-567D-42B4-9469-B65478EE1A2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7041596" y="1549317"/>
                      <a:ext cx="2979488" cy="1432131"/>
                    </a:xfrm>
                    <a:prstGeom prst="stripedRightArrow">
                      <a:avLst/>
                    </a:prstGeom>
                    <a:ln w="28575">
                      <a:solidFill>
                        <a:srgbClr val="0B6678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u="sng" dirty="0"/>
                    </a:p>
                  </p:txBody>
                </p:sp>
                <p:sp>
                  <p:nvSpPr>
                    <p:cNvPr id="86" name="TextBox 85">
                      <a:extLst>
                        <a:ext uri="{FF2B5EF4-FFF2-40B4-BE49-F238E27FC236}">
                          <a16:creationId xmlns:a16="http://schemas.microsoft.com/office/drawing/2014/main" id="{837948DE-CE3B-4A05-A11A-31EE7C3CCBD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293292" y="1935843"/>
                      <a:ext cx="2450505" cy="707886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2000" b="1" dirty="0">
                          <a:latin typeface="Abadi" panose="020B0604020104020204" pitchFamily="34" charset="0"/>
                        </a:rPr>
                        <a:t>Evidence-based Action</a:t>
                      </a:r>
                      <a:endParaRPr lang="en-GB" b="1" dirty="0">
                        <a:latin typeface="Abadi" panose="020B0604020104020204" pitchFamily="34" charset="0"/>
                      </a:endParaRPr>
                    </a:p>
                  </p:txBody>
                </p:sp>
              </p:grpSp>
              <p:cxnSp>
                <p:nvCxnSpPr>
                  <p:cNvPr id="67" name="Straight Arrow Connector 66">
                    <a:extLst>
                      <a:ext uri="{FF2B5EF4-FFF2-40B4-BE49-F238E27FC236}">
                        <a16:creationId xmlns:a16="http://schemas.microsoft.com/office/drawing/2014/main" id="{FF05A9FB-CC40-444A-A433-54C3965771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6355318" y="2263998"/>
                    <a:ext cx="672631" cy="1384"/>
                  </a:xfrm>
                  <a:prstGeom prst="straightConnector1">
                    <a:avLst/>
                  </a:prstGeom>
                  <a:ln w="19050">
                    <a:solidFill>
                      <a:srgbClr val="0B6678"/>
                    </a:solidFill>
                    <a:tailEnd type="triangle"/>
                  </a:ln>
                </p:spPr>
                <p:style>
                  <a:lnRef idx="1">
                    <a:schemeClr val="accent6"/>
                  </a:lnRef>
                  <a:fillRef idx="0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3" name="Group 72">
                    <a:extLst>
                      <a:ext uri="{FF2B5EF4-FFF2-40B4-BE49-F238E27FC236}">
                        <a16:creationId xmlns:a16="http://schemas.microsoft.com/office/drawing/2014/main" id="{2E69B25F-1223-4F36-BA37-9F7989D87884}"/>
                      </a:ext>
                    </a:extLst>
                  </p:cNvPr>
                  <p:cNvGrpSpPr/>
                  <p:nvPr/>
                </p:nvGrpSpPr>
                <p:grpSpPr>
                  <a:xfrm>
                    <a:off x="2932992" y="1516763"/>
                    <a:ext cx="3358717" cy="1530939"/>
                    <a:chOff x="7226162" y="1753295"/>
                    <a:chExt cx="2053551" cy="1029785"/>
                  </a:xfrm>
                </p:grpSpPr>
                <p:sp>
                  <p:nvSpPr>
                    <p:cNvPr id="82" name="Arrow: Striped Right 81">
                      <a:extLst>
                        <a:ext uri="{FF2B5EF4-FFF2-40B4-BE49-F238E27FC236}">
                          <a16:creationId xmlns:a16="http://schemas.microsoft.com/office/drawing/2014/main" id="{7F7EE83A-C2D7-4C92-B88B-EC0115F45BA6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7226162" y="1753295"/>
                      <a:ext cx="2034504" cy="1029785"/>
                    </a:xfrm>
                    <a:prstGeom prst="stripedRightArrow">
                      <a:avLst/>
                    </a:prstGeom>
                    <a:ln w="28575">
                      <a:solidFill>
                        <a:srgbClr val="0B6678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u="sng" dirty="0"/>
                    </a:p>
                  </p:txBody>
                </p:sp>
                <p:sp>
                  <p:nvSpPr>
                    <p:cNvPr id="84" name="TextBox 83">
                      <a:extLst>
                        <a:ext uri="{FF2B5EF4-FFF2-40B4-BE49-F238E27FC236}">
                          <a16:creationId xmlns:a16="http://schemas.microsoft.com/office/drawing/2014/main" id="{6D70E904-A5E6-4345-B71F-05782E919DF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401293" y="2008446"/>
                      <a:ext cx="1878420" cy="476159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2000" b="1" dirty="0">
                          <a:latin typeface="Abadi" panose="020B0604020104020204" pitchFamily="34" charset="0"/>
                        </a:rPr>
                        <a:t>Improved Nutrition Outcomes</a:t>
                      </a:r>
                      <a:endParaRPr lang="en-GB" sz="1600" b="1" dirty="0">
                        <a:latin typeface="Abadi" panose="020B0604020104020204" pitchFamily="34" charset="0"/>
                      </a:endParaRPr>
                    </a:p>
                  </p:txBody>
                </p:sp>
              </p:grpSp>
              <p:cxnSp>
                <p:nvCxnSpPr>
                  <p:cNvPr id="74" name="Straight Connector 73">
                    <a:extLst>
                      <a:ext uri="{FF2B5EF4-FFF2-40B4-BE49-F238E27FC236}">
                        <a16:creationId xmlns:a16="http://schemas.microsoft.com/office/drawing/2014/main" id="{5CCBE8FA-35BA-4C2A-AC4D-CC3A071381A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422987" y="2278722"/>
                    <a:ext cx="2533192" cy="11065"/>
                  </a:xfrm>
                  <a:prstGeom prst="line">
                    <a:avLst/>
                  </a:prstGeom>
                  <a:ln w="19050">
                    <a:solidFill>
                      <a:srgbClr val="0B6678"/>
                    </a:solidFill>
                  </a:ln>
                </p:spPr>
                <p:style>
                  <a:lnRef idx="1">
                    <a:schemeClr val="accent6"/>
                  </a:lnRef>
                  <a:fillRef idx="0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>
                    <a:extLst>
                      <a:ext uri="{FF2B5EF4-FFF2-40B4-BE49-F238E27FC236}">
                        <a16:creationId xmlns:a16="http://schemas.microsoft.com/office/drawing/2014/main" id="{E14F0908-BCC0-4C6E-839A-DB8BB0FD022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30161" y="2292167"/>
                    <a:ext cx="0" cy="1432139"/>
                  </a:xfrm>
                  <a:prstGeom prst="line">
                    <a:avLst/>
                  </a:prstGeom>
                  <a:ln w="19050">
                    <a:solidFill>
                      <a:srgbClr val="0B6678"/>
                    </a:solidFill>
                  </a:ln>
                </p:spPr>
                <p:style>
                  <a:lnRef idx="1">
                    <a:schemeClr val="accent6"/>
                  </a:lnRef>
                  <a:fillRef idx="0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Arrow Connector 79">
                    <a:extLst>
                      <a:ext uri="{FF2B5EF4-FFF2-40B4-BE49-F238E27FC236}">
                        <a16:creationId xmlns:a16="http://schemas.microsoft.com/office/drawing/2014/main" id="{8C218D3C-DDB7-4F96-83A5-15AAA04BE0C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27929" y="3721925"/>
                    <a:ext cx="333811" cy="0"/>
                  </a:xfrm>
                  <a:prstGeom prst="straightConnector1">
                    <a:avLst/>
                  </a:prstGeom>
                  <a:ln w="19050">
                    <a:solidFill>
                      <a:srgbClr val="0B6678"/>
                    </a:solidFill>
                    <a:tailEnd type="triangle"/>
                  </a:ln>
                </p:spPr>
                <p:style>
                  <a:lnRef idx="1">
                    <a:schemeClr val="accent6"/>
                  </a:lnRef>
                  <a:fillRef idx="0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B46B37A3-DC13-4079-924C-4A2364D19107}"/>
                    </a:ext>
                  </a:extLst>
                </p:cNvPr>
                <p:cNvSpPr txBox="1"/>
                <p:nvPr/>
              </p:nvSpPr>
              <p:spPr>
                <a:xfrm>
                  <a:off x="1094535" y="2982675"/>
                  <a:ext cx="1039050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dirty="0">
                      <a:latin typeface="Abadi" panose="020B0604020104020204" pitchFamily="34" charset="0"/>
                    </a:rPr>
                    <a:t>SCFN</a:t>
                  </a:r>
                  <a:endParaRPr lang="en-GB" dirty="0">
                    <a:latin typeface="Abadi" panose="020B0604020104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EB7B1138-21C6-4BA3-AFE2-50DCFE04CA7B}"/>
                    </a:ext>
                  </a:extLst>
                </p:cNvPr>
                <p:cNvSpPr txBox="1"/>
                <p:nvPr/>
              </p:nvSpPr>
              <p:spPr>
                <a:xfrm>
                  <a:off x="2443578" y="2937594"/>
                  <a:ext cx="89670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dirty="0">
                      <a:latin typeface="Abadi" panose="020B0604020104020204" pitchFamily="34" charset="0"/>
                    </a:rPr>
                    <a:t>NGF</a:t>
                  </a:r>
                  <a:endParaRPr lang="en-GB" sz="1100" dirty="0">
                    <a:latin typeface="Abadi" panose="020B0604020104020204" pitchFamily="34" charset="0"/>
                  </a:endParaRPr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CC0AB87B-32D2-4AE0-B067-A52B32FF01BA}"/>
                    </a:ext>
                  </a:extLst>
                </p:cNvPr>
                <p:cNvSpPr txBox="1"/>
                <p:nvPr/>
              </p:nvSpPr>
              <p:spPr>
                <a:xfrm>
                  <a:off x="3653583" y="2792891"/>
                  <a:ext cx="89671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dirty="0">
                      <a:latin typeface="Abadi" panose="020B0604020104020204" pitchFamily="34" charset="0"/>
                    </a:rPr>
                    <a:t>NGF /</a:t>
                  </a:r>
                </a:p>
                <a:p>
                  <a:r>
                    <a:rPr lang="en-US" sz="1100" dirty="0">
                      <a:latin typeface="Abadi" panose="020B0604020104020204" pitchFamily="34" charset="0"/>
                    </a:rPr>
                    <a:t>Partners</a:t>
                  </a:r>
                  <a:endParaRPr lang="en-GB" sz="1100" dirty="0">
                    <a:latin typeface="Abadi" panose="020B0604020104020204" pitchFamily="34" charset="0"/>
                  </a:endParaRPr>
                </a:p>
              </p:txBody>
            </p:sp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C2D60797-BB3C-4449-8323-20026744837B}"/>
                    </a:ext>
                  </a:extLst>
                </p:cNvPr>
                <p:cNvSpPr txBox="1"/>
                <p:nvPr/>
              </p:nvSpPr>
              <p:spPr>
                <a:xfrm>
                  <a:off x="6114454" y="2672660"/>
                  <a:ext cx="989540" cy="5898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dirty="0">
                      <a:latin typeface="Abadi" panose="020B0604020104020204" pitchFamily="34" charset="0"/>
                    </a:rPr>
                    <a:t>NGF / Partners/ </a:t>
                  </a:r>
                </a:p>
                <a:p>
                  <a:r>
                    <a:rPr lang="en-US" sz="1100" dirty="0">
                      <a:latin typeface="Abadi" panose="020B0604020104020204" pitchFamily="34" charset="0"/>
                    </a:rPr>
                    <a:t>SCFN</a:t>
                  </a:r>
                  <a:endParaRPr lang="en-GB" sz="1100" dirty="0">
                    <a:latin typeface="Abadi" panose="020B0604020104020204" pitchFamily="34" charset="0"/>
                  </a:endParaRPr>
                </a:p>
              </p:txBody>
            </p:sp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3F3B4676-7B72-4781-8F63-FABE851516BA}"/>
                    </a:ext>
                  </a:extLst>
                </p:cNvPr>
                <p:cNvSpPr txBox="1"/>
                <p:nvPr/>
              </p:nvSpPr>
              <p:spPr>
                <a:xfrm>
                  <a:off x="8499072" y="2989733"/>
                  <a:ext cx="89670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>
                      <a:latin typeface="Abadi" panose="020B0604020104020204" pitchFamily="34" charset="0"/>
                    </a:rPr>
                    <a:t>NGF</a:t>
                  </a:r>
                  <a:endParaRPr lang="en-GB" sz="1100" dirty="0">
                    <a:latin typeface="Abadi" panose="020B0604020104020204" pitchFamily="34" charset="0"/>
                  </a:endParaRPr>
                </a:p>
              </p:txBody>
            </p:sp>
          </p:grp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6A0CE7A-0EDB-4FE4-90B7-E26AB77E88CB}"/>
                </a:ext>
              </a:extLst>
            </p:cNvPr>
            <p:cNvSpPr txBox="1"/>
            <p:nvPr/>
          </p:nvSpPr>
          <p:spPr>
            <a:xfrm>
              <a:off x="9885461" y="5209596"/>
              <a:ext cx="994611" cy="266174"/>
            </a:xfrm>
            <a:prstGeom prst="rect">
              <a:avLst/>
            </a:prstGeom>
            <a:ln w="19050">
              <a:solidFill>
                <a:srgbClr val="0B6678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badi" panose="020B0604020104020204" pitchFamily="34" charset="0"/>
                </a:rPr>
                <a:t>SCFN</a:t>
              </a:r>
              <a:endParaRPr lang="en-GB" sz="1200" dirty="0">
                <a:latin typeface="Abadi" panose="020B06040201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83776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W-Document" ma:contentTypeID="0x010100C4C8B401AAE50B4896808F1C5415D9AD00C520998C167D0E4594674AE2327A74E3" ma:contentTypeVersion="18" ma:contentTypeDescription="Create a new document." ma:contentTypeScope="" ma:versionID="9e0b30eada036d42be499aa4ca8d9ee4">
  <xsd:schema xmlns:xsd="http://www.w3.org/2001/XMLSchema" xmlns:xs="http://www.w3.org/2001/XMLSchema" xmlns:p="http://schemas.microsoft.com/office/2006/metadata/properties" xmlns:ns1="http://schemas.microsoft.com/sharepoint/v3" xmlns:ns2="2af4539b-39f3-4771-ac1a-16de5a20c394" xmlns:ns3="c2b5bf9d-c050-44dc-8f78-c5852c023fef" targetNamespace="http://schemas.microsoft.com/office/2006/metadata/properties" ma:root="true" ma:fieldsID="76826ebe8285205f5633b06a299ac83a" ns1:_="" ns2:_="" ns3:_="">
    <xsd:import namespace="http://schemas.microsoft.com/sharepoint/v3"/>
    <xsd:import namespace="2af4539b-39f3-4771-ac1a-16de5a20c394"/>
    <xsd:import namespace="c2b5bf9d-c050-44dc-8f78-c5852c023fef"/>
    <xsd:element name="properties">
      <xsd:complexType>
        <xsd:sequence>
          <xsd:element name="documentManagement">
            <xsd:complexType>
              <xsd:all>
                <xsd:element ref="ns2:kd16009dc51444af92aa78db77815af5" minOccurs="0"/>
                <xsd:element ref="ns2:TaxCatchAll" minOccurs="0"/>
                <xsd:element ref="ns2:TaxCatchAllLabel" minOccurs="0"/>
                <xsd:element ref="ns2:OW-Author" minOccurs="0"/>
                <xsd:element ref="ns2:OW-BriefDescript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4539b-39f3-4771-ac1a-16de5a20c394" elementFormDefault="qualified">
    <xsd:import namespace="http://schemas.microsoft.com/office/2006/documentManagement/types"/>
    <xsd:import namespace="http://schemas.microsoft.com/office/infopath/2007/PartnerControls"/>
    <xsd:element name="kd16009dc51444af92aa78db77815af5" ma:index="8" nillable="true" ma:taxonomy="true" ma:internalName="kd16009dc51444af92aa78db77815af5" ma:taxonomyFieldName="OW_x002d_Topics" ma:displayName="OW-Topics" ma:default="" ma:fieldId="{4d16009d-c514-44af-92aa-78db77815af5}" ma:taxonomyMulti="true" ma:sspId="99a65aa6-ac8d-46e4-9aa8-b40f8e8101fc" ma:termSetId="15945777-b729-482b-84e6-b6df0cc2b1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32858f98-1365-490f-9ce0-cc7840cd00c3}" ma:internalName="TaxCatchAll" ma:showField="CatchAllData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32858f98-1365-490f-9ce0-cc7840cd00c3}" ma:internalName="TaxCatchAllLabel" ma:readOnly="true" ma:showField="CatchAllDataLabel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W-Author" ma:index="12" nillable="true" ma:displayName="OW-Author" ma:list="UserInfo" ma:SharePointGroup="0" ma:internalName="OW_x002d_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W-BriefDescription" ma:index="13" nillable="true" ma:displayName="OW-Brief Description" ma:internalName="OW_x002d_BriefDescription">
      <xsd:simpleType>
        <xsd:restriction base="dms:Note">
          <xsd:maxLength value="255"/>
        </xsd:restriction>
      </xsd:simple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b5bf9d-c050-44dc-8f78-c5852c023f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OW-Author xmlns="2af4539b-39f3-4771-ac1a-16de5a20c394">
      <UserInfo>
        <DisplayName/>
        <AccountId xsi:nil="true"/>
        <AccountType/>
      </UserInfo>
    </OW-Author>
    <OW-BriefDescription xmlns="2af4539b-39f3-4771-ac1a-16de5a20c394" xsi:nil="true"/>
    <_ip_UnifiedCompliancePolicyProperties xmlns="http://schemas.microsoft.com/sharepoint/v3" xsi:nil="true"/>
    <kd16009dc51444af92aa78db77815af5 xmlns="2af4539b-39f3-4771-ac1a-16de5a20c394">
      <Terms xmlns="http://schemas.microsoft.com/office/infopath/2007/PartnerControls"/>
    </kd16009dc51444af92aa78db77815af5>
    <TaxCatchAll xmlns="2af4539b-39f3-4771-ac1a-16de5a20c394"/>
    <SharedWithUsers xmlns="2af4539b-39f3-4771-ac1a-16de5a20c394">
      <UserInfo>
        <DisplayName>Yashodhara Rana</DisplayName>
        <AccountId>233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49B16A-2CEA-435A-9E1F-7B230876C15A}">
  <ds:schemaRefs>
    <ds:schemaRef ds:uri="2af4539b-39f3-4771-ac1a-16de5a20c394"/>
    <ds:schemaRef ds:uri="c2b5bf9d-c050-44dc-8f78-c5852c023fe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0AFBC87-7F36-4A8E-9464-F129F7A10B61}">
  <ds:schemaRefs>
    <ds:schemaRef ds:uri="http://schemas.microsoft.com/office/2006/documentManagement/types"/>
    <ds:schemaRef ds:uri="2af4539b-39f3-4771-ac1a-16de5a20c394"/>
    <ds:schemaRef ds:uri="http://purl.org/dc/terms/"/>
    <ds:schemaRef ds:uri="http://schemas.microsoft.com/sharepoint/v3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2b5bf9d-c050-44dc-8f78-c5852c023fef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052DFEF-19FA-400F-8BF6-BF35069311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5122</TotalTime>
  <Words>1282</Words>
  <Application>Microsoft Office PowerPoint</Application>
  <PresentationFormat>Widescreen</PresentationFormat>
  <Paragraphs>189</Paragraphs>
  <Slides>25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Abadi</vt:lpstr>
      <vt:lpstr>Arial</vt:lpstr>
      <vt:lpstr>Calibri</vt:lpstr>
      <vt:lpstr>Wingdings</vt:lpstr>
      <vt:lpstr>Office Theme</vt:lpstr>
      <vt:lpstr>think-cell Slide</vt:lpstr>
      <vt:lpstr>PowerPoint Presentation</vt:lpstr>
      <vt:lpstr>Agenda</vt:lpstr>
      <vt:lpstr>PowerPoint Presentation</vt:lpstr>
      <vt:lpstr>Meeting Objectives</vt:lpstr>
      <vt:lpstr>PowerPoint Presentation</vt:lpstr>
      <vt:lpstr>Background 1/2</vt:lpstr>
      <vt:lpstr>Background 2/2</vt:lpstr>
      <vt:lpstr>Key Nutrition commitments being tracked</vt:lpstr>
      <vt:lpstr>PowerPoint Presentation</vt:lpstr>
      <vt:lpstr>Feedback on the scorecard has been very encouraging.</vt:lpstr>
      <vt:lpstr>Challenges / Key Lessons Learnt</vt:lpstr>
      <vt:lpstr>Next steps for the Scorecard</vt:lpstr>
      <vt:lpstr>The timeline for the next round of the Scorecard is as follows:</vt:lpstr>
      <vt:lpstr>PowerPoint Presentation</vt:lpstr>
      <vt:lpstr>PowerPoint Presentation</vt:lpstr>
      <vt:lpstr>Slight adjustments were made to the data collection tool for this round:</vt:lpstr>
      <vt:lpstr>PowerPoint Presentation</vt:lpstr>
      <vt:lpstr>PowerPoint Presentation</vt:lpstr>
      <vt:lpstr>PowerPoint Presentation</vt:lpstr>
      <vt:lpstr>Why is tracking resources to nutrition important?</vt:lpstr>
      <vt:lpstr>In the next round of data collection for the nutrition scorecard, the following indicators:</vt:lpstr>
      <vt:lpstr>PowerPoint Presentation</vt:lpstr>
      <vt:lpstr>To prepare the prioritized list of programs, the SCFN should aim to follow these steps: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Agi Oka‎</dc:creator>
  <cp:lastModifiedBy>Naomi Tietie</cp:lastModifiedBy>
  <cp:revision>78</cp:revision>
  <dcterms:created xsi:type="dcterms:W3CDTF">2020-10-18T13:12:08Z</dcterms:created>
  <dcterms:modified xsi:type="dcterms:W3CDTF">2021-06-24T15:10:58Z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-Topics">
    <vt:lpwstr/>
  </property>
  <property fmtid="{D5CDD505-2E9C-101B-9397-08002B2CF9AE}" pid="3" name="ContentTypeId">
    <vt:lpwstr>0x010100C4C8B401AAE50B4896808F1C5415D9AD00C520998C167D0E4594674AE2327A74E3</vt:lpwstr>
  </property>
</Properties>
</file>