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3"/>
  </p:notesMasterIdLst>
  <p:sldIdLst>
    <p:sldId id="256" r:id="rId4"/>
    <p:sldId id="1448942059" r:id="rId5"/>
    <p:sldId id="1448942069" r:id="rId6"/>
    <p:sldId id="1448942061" r:id="rId7"/>
    <p:sldId id="1448942070" r:id="rId8"/>
    <p:sldId id="1448942063" r:id="rId9"/>
    <p:sldId id="1448942064" r:id="rId10"/>
    <p:sldId id="1448942071" r:id="rId11"/>
    <p:sldId id="144894207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e Man Lee" initials="YML" lastIdx="2" clrIdx="0">
    <p:extLst>
      <p:ext uri="{19B8F6BF-5375-455C-9EA6-DF929625EA0E}">
        <p15:presenceInfo xmlns:p15="http://schemas.microsoft.com/office/powerpoint/2012/main" userId="S::ylee8@worldbank.org::0d1b104e-3af3-489b-842b-e1d7dc2b48a8" providerId="AD"/>
      </p:ext>
    </p:extLst>
  </p:cmAuthor>
  <p:cmAuthor id="2" name="Olanrewaju Ajogbasile" initials="OA" lastIdx="9" clrIdx="1">
    <p:extLst>
      <p:ext uri="{19B8F6BF-5375-455C-9EA6-DF929625EA0E}">
        <p15:presenceInfo xmlns:p15="http://schemas.microsoft.com/office/powerpoint/2012/main" userId="S::oajogbasile@ngf.org.ng::23635f07-2378-489c-b5c7-c9d0e7c4dbb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3601E-16F7-45BB-9366-64BC22F6E8BF}" v="32" dt="2021-06-15T21:41:06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27BD16-1E05-4F46-97F0-25A970995AA3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08D415-5EBB-4473-8B0C-DB5F6F02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kern="0" dirty="0">
                <a:solidFill>
                  <a:srgbClr val="00BBFE"/>
                </a:solidFill>
                <a:ea typeface="MS PGothic" pitchFamily="34" charset="-128"/>
              </a:rPr>
              <a:t>These platforms also allow States to engage with FGN on the implementation of the TA component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E57DA7DA-3AE2-4A43-88A4-44692C405BC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354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FFDF-9000-4215-AC17-85A621A08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D5721-C1B2-48DE-838D-79C31B46E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B3FE-4539-4079-A766-75092C96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8CA09-7D67-4D0D-94ED-4C9BF438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3686-35F5-4A08-8CD8-9783B345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E6A1-C863-4CEA-8CD1-0F2ED82D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B1064-AFFF-43CC-B69E-9334A9489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2360E-0D81-47CC-9CE3-6CEC54EF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545E5-8F3B-4E4E-A219-6FD88BD0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9D7D7-7FDB-44AE-9DCF-A911B4B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5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5BEE1-45E0-4E6F-8231-75126AF7E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C94E7-26B9-495B-83AC-631E0FE31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72E5-F3EC-4BC9-B722-89659148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7EB05-8BE9-46C8-909E-6C7A8B31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CC7BA-58AD-49BD-8A97-AAF3079D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2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EEF51-8218-44B0-B474-A60BD35C5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C2271-AE5E-4547-8913-61568F5F3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C6C9B-4965-43E1-8246-40A553E0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EDAC-2580-4060-BE36-025D2C88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4A60-68B3-4377-9DFE-D4D0D800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3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7487-9D04-4264-8097-8D6BD98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3F63B-EE93-4F53-929B-95F35B49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592C-A106-4DB5-966D-A8FF7858A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62883-6648-4287-AB04-AAE6DBCB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08E50-4133-4803-80DF-606CC256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0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649-15CC-43AD-AA8F-101B9931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834C3-E36F-4F8D-88EF-BFE9CE4D9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A6EC-CA79-4B3E-B686-7AAD7767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1FD0C-C52F-4E2C-9649-CB7EFAC1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BF0FE-1B31-4CFD-97DD-6A843BFB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1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C049-E365-47D7-AE55-30130573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3E2E-0FEA-4935-815C-2B09933D1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C8207-9D99-433E-83EA-5473DF10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B721B-E403-4011-8B25-EADB3105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DFA72-98B0-47FE-B8F9-AE8A6386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59600-3652-4403-AE6D-24578CEC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9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BCD2-03BE-4444-9E5D-C1980736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6427-D54A-497D-9360-87919E4D3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C6772-3145-4663-A8B9-0D8860BC2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4CE14-1AA7-4DEB-9FB1-6B29D9E71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D1AC4-2EE4-48B0-A23E-41962A023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EF3CA-5877-422A-8B5A-0E90F271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B340B1-6205-414E-9DEF-08D15533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B65C7-A7EE-40A1-B764-F0F5DF30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43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2AB7-AADF-4B29-B0F9-C45D41AD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00DF7-3F6D-49C4-B889-B39B672A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F5FD8-7A30-40E9-ADCF-741E791F1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A3455-1C5F-4BBC-AFC7-630E2CA92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0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C6996-5CA3-4FEF-942E-440FF54E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BA9A8-4F2E-4FC3-9ADC-F5565BC4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81317-0B77-413B-A621-708C1EB4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44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D70A-F27C-4399-96FE-FC4DFC64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3B17F-E4F8-48CB-BC18-3ED21376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0BE27-A961-4376-AB3C-60217B4AE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6BE89-BF51-4535-ACC9-A532208D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21234-C13F-4C1D-81AA-1812D3B5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90B3C-A99F-4A37-B8D0-93FB738B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69D28-D7EF-4542-9DEC-B74AD2F6B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D916-B7BB-432B-9428-B402910E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50CD9-21A9-42F5-B4D6-DF9D85C6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9DE3-73F4-4C7C-8786-D5717036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5EF96-67D5-4AAE-AD2D-08D080C9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8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D4B-E518-4489-AD1E-703E6E65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1C3924-F6BF-4959-8033-9375EC744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C7CF1-D746-4B2B-B795-E70CFF41D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D6D35-C5D1-42EA-9314-381FE87C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67975-3BA1-4576-B172-C470C9D0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081E7-EDDA-403D-AAA9-3D9CAA3E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4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3821-8375-4133-82B5-EDF32A25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713DF-26C3-4097-9B9A-5CF6A1F83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C5C24-29A0-41AE-8418-7D19BDF1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A9D32-FB88-44B0-B3B3-7CD1E2A8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91CBD-CF34-46B2-9062-A0579130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0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6B67E-A5F6-44A3-80EF-AF27DA773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B5E6E-9F04-47EB-AD01-C505BAE7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56E09-07B3-4139-B3DB-98C98A91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07EBE-80D7-41EA-8AAE-D04B8B4D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374A-3669-4DBD-A039-71E1FC8B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27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-single chart or table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6C2AD43-F1E4-470F-A476-C2C4F1FC92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622490"/>
            <a:ext cx="10811435" cy="217254"/>
          </a:xfrm>
        </p:spPr>
        <p:txBody>
          <a:bodyPr>
            <a:spAutoFit/>
          </a:bodyPr>
          <a:lstStyle>
            <a:lvl1pPr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Chart sub-title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57448-B80D-4741-953C-3BE6124404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777" y="227188"/>
            <a:ext cx="10811435" cy="434509"/>
          </a:xfrm>
        </p:spPr>
        <p:txBody>
          <a:bodyPr/>
          <a:lstStyle>
            <a:lvl1pPr>
              <a:defRPr sz="2824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Single chart-title only</a:t>
            </a:r>
          </a:p>
        </p:txBody>
      </p:sp>
    </p:spTree>
    <p:extLst>
      <p:ext uri="{BB962C8B-B14F-4D97-AF65-F5344CB8AC3E}">
        <p14:creationId xmlns:p14="http://schemas.microsoft.com/office/powerpoint/2010/main" val="3516500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presenta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V="1">
            <a:off x="0" y="9839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15892" indent="-115892" algn="just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10235" y="1097284"/>
            <a:ext cx="10085294" cy="488822"/>
          </a:xfrm>
        </p:spPr>
        <p:txBody>
          <a:bodyPr bIns="0">
            <a:spAutoFit/>
          </a:bodyPr>
          <a:lstStyle>
            <a:lvl1pPr algn="r">
              <a:defRPr sz="3177" b="1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09129" y="3017523"/>
            <a:ext cx="5486400" cy="3258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2118" b="1" baseline="0">
                <a:solidFill>
                  <a:srgbClr val="00BEF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presenter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09129" y="3840483"/>
            <a:ext cx="5486400" cy="325881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118" b="1">
                <a:solidFill>
                  <a:srgbClr val="00BEFA"/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Name of event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10235" y="1575066"/>
            <a:ext cx="10085294" cy="423862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 sz="2471" b="1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809129" y="4172305"/>
            <a:ext cx="5486400" cy="246165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588" b="1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="1"/>
            </a:lvl2pPr>
            <a:lvl3pPr>
              <a:lnSpc>
                <a:spcPct val="100000"/>
              </a:lnSpc>
              <a:spcBef>
                <a:spcPts val="0"/>
              </a:spcBef>
              <a:defRPr b="1"/>
            </a:lvl3pPr>
            <a:lvl4pPr>
              <a:lnSpc>
                <a:spcPct val="100000"/>
              </a:lnSpc>
              <a:spcBef>
                <a:spcPts val="0"/>
              </a:spcBef>
              <a:defRPr b="1"/>
            </a:lvl4pPr>
            <a:lvl5pPr>
              <a:lnSpc>
                <a:spcPct val="100000"/>
              </a:lnSpc>
              <a:spcBef>
                <a:spcPts val="0"/>
              </a:spcBef>
              <a:defRPr b="1"/>
            </a:lvl5pPr>
          </a:lstStyle>
          <a:p>
            <a:pPr lvl="0"/>
            <a:r>
              <a:rPr lang="en-US" dirty="0"/>
              <a:t>Venue, Month DD, YYYY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809129" y="3329553"/>
            <a:ext cx="5486400" cy="246165"/>
          </a:xfrm>
        </p:spPr>
        <p:txBody>
          <a:bodyPr>
            <a:spAutoFit/>
          </a:bodyPr>
          <a:lstStyle>
            <a:lvl1pPr algn="r">
              <a:defRPr sz="1588" b="1" i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and affiliation of presenter</a:t>
            </a:r>
          </a:p>
        </p:txBody>
      </p:sp>
    </p:spTree>
    <p:extLst>
      <p:ext uri="{BB962C8B-B14F-4D97-AF65-F5344CB8AC3E}">
        <p14:creationId xmlns:p14="http://schemas.microsoft.com/office/powerpoint/2010/main" val="2137815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ec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583348-7A2C-46EA-B1BC-6699647C6337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15892" indent="-115892" algn="just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4250" y="2879694"/>
            <a:ext cx="7968225" cy="488822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3177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Section-title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13224" y="3300740"/>
            <a:ext cx="7969250" cy="380194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2471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3120209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multiple bullets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7" y="200833"/>
            <a:ext cx="10811435" cy="434509"/>
          </a:xfrm>
        </p:spPr>
        <p:txBody>
          <a:bodyPr anchor="b" anchorCtr="0"/>
          <a:lstStyle>
            <a:lvl1pPr>
              <a:defRPr sz="2824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Slide title: multiple un-numbered bullet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573294"/>
            <a:ext cx="10811435" cy="217254"/>
          </a:xfrm>
        </p:spPr>
        <p:txBody>
          <a:bodyPr>
            <a:spAutoFit/>
          </a:bodyPr>
          <a:lstStyle>
            <a:lvl1pPr marL="0" indent="0"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4777" y="1463040"/>
            <a:ext cx="10811435" cy="878068"/>
          </a:xfrm>
        </p:spPr>
        <p:txBody>
          <a:bodyPr>
            <a:spAutoFit/>
          </a:bodyPr>
          <a:lstStyle>
            <a:lvl1pPr marL="274327" indent="-274327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31540" indent="-274327">
              <a:buClr>
                <a:srgbClr val="002060"/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rgbClr val="002060"/>
                </a:solidFill>
              </a:defRPr>
            </a:lvl2pPr>
            <a:lvl3pPr marL="1005866" indent="-274327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2765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numbered bullets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7" y="209143"/>
            <a:ext cx="10811435" cy="434509"/>
          </a:xfrm>
        </p:spPr>
        <p:txBody>
          <a:bodyPr anchor="b" anchorCtr="0"/>
          <a:lstStyle>
            <a:lvl1pPr>
              <a:defRPr sz="2824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Slide title: numbered bullet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592972"/>
            <a:ext cx="10811435" cy="217254"/>
          </a:xfrm>
        </p:spPr>
        <p:txBody>
          <a:bodyPr>
            <a:spAutoFit/>
          </a:bodyPr>
          <a:lstStyle>
            <a:lvl1pPr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4777" y="1463045"/>
            <a:ext cx="10811435" cy="547661"/>
          </a:xfrm>
        </p:spPr>
        <p:txBody>
          <a:bodyPr lIns="365760"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accent5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412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61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ngle chart or table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6C2AD43-F1E4-470F-A476-C2C4F1FC92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622490"/>
            <a:ext cx="10811435" cy="217254"/>
          </a:xfrm>
        </p:spPr>
        <p:txBody>
          <a:bodyPr>
            <a:spAutoFit/>
          </a:bodyPr>
          <a:lstStyle>
            <a:lvl1pPr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Chart sub-title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57448-B80D-4741-953C-3BE6124404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777" y="227188"/>
            <a:ext cx="10811435" cy="434509"/>
          </a:xfrm>
        </p:spPr>
        <p:txBody>
          <a:bodyPr/>
          <a:lstStyle>
            <a:lvl1pPr>
              <a:defRPr sz="2824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Single chart-title only</a:t>
            </a:r>
          </a:p>
        </p:txBody>
      </p:sp>
    </p:spTree>
    <p:extLst>
      <p:ext uri="{BB962C8B-B14F-4D97-AF65-F5344CB8AC3E}">
        <p14:creationId xmlns:p14="http://schemas.microsoft.com/office/powerpoint/2010/main" val="3761511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ngle chart or table-with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7" y="227188"/>
            <a:ext cx="10811435" cy="434509"/>
          </a:xfrm>
        </p:spPr>
        <p:txBody>
          <a:bodyPr/>
          <a:lstStyle>
            <a:lvl1pPr>
              <a:defRPr sz="2824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Single chart-title and text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956D46E-06A8-4CCF-9B47-678F2125A1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632329"/>
            <a:ext cx="10811435" cy="217254"/>
          </a:xfrm>
        </p:spPr>
        <p:txBody>
          <a:bodyPr>
            <a:spAutoFit/>
          </a:bodyPr>
          <a:lstStyle>
            <a:lvl1pPr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5B9FAEA7-5DBC-4A9C-B5E4-00EE540BF0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777" y="1105529"/>
            <a:ext cx="10811435" cy="217254"/>
          </a:xfrm>
        </p:spPr>
        <p:txBody>
          <a:bodyPr>
            <a:spAutoFit/>
          </a:bodyPr>
          <a:lstStyle>
            <a:lvl1pPr marL="274327" indent="-27432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04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96F3-9BE7-43B0-B157-DB87018A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4549D-64A7-4072-8312-12AB19A0A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865D-03F9-4F2D-AB40-5CC75C23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3F5DC-3D6D-4A45-B0C5-07B7F198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4CCD9-8ADF-464C-899F-C79BAAE8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0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y-side charts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459" y="274322"/>
            <a:ext cx="10811435" cy="434606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Side-by-side charts slide-title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182880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D67E57C-620E-4CDB-8516-F322F9F4A4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459" y="671685"/>
            <a:ext cx="10811435" cy="217254"/>
          </a:xfrm>
        </p:spPr>
        <p:txBody>
          <a:bodyPr>
            <a:spAutoFit/>
          </a:bodyPr>
          <a:lstStyle>
            <a:lvl1pPr marL="0" indent="0"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</p:spTree>
    <p:extLst>
      <p:ext uri="{BB962C8B-B14F-4D97-AF65-F5344CB8AC3E}">
        <p14:creationId xmlns:p14="http://schemas.microsoft.com/office/powerpoint/2010/main" val="90752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y-side charts-with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Side-by-side charts slide: title and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914400"/>
            <a:ext cx="0" cy="54864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00D5A7C-96AC-40DA-BCEE-B8E41293B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777" y="914405"/>
            <a:ext cx="5325035" cy="217254"/>
          </a:xfrm>
        </p:spPr>
        <p:txBody>
          <a:bodyPr>
            <a:spAutoFit/>
          </a:bodyPr>
          <a:lstStyle>
            <a:lvl1pPr marL="274327" indent="-27432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FCE912-2A41-4C9B-943E-4DB525BEDD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2541" y="914405"/>
            <a:ext cx="5325035" cy="217254"/>
          </a:xfrm>
        </p:spPr>
        <p:txBody>
          <a:bodyPr>
            <a:spAutoFit/>
          </a:bodyPr>
          <a:lstStyle>
            <a:lvl1pPr marL="274327" indent="-27432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29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ar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Side-bar text slide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630706" y="914400"/>
            <a:ext cx="0" cy="246888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00D5A7C-96AC-40DA-BCEE-B8E41293B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776" y="914401"/>
            <a:ext cx="2904565" cy="271568"/>
          </a:xfrm>
        </p:spPr>
        <p:txBody>
          <a:bodyPr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1765" b="1">
                <a:solidFill>
                  <a:srgbClr val="00BEFA"/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FCE912-2A41-4C9B-943E-4DB525BEDD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1388" y="914405"/>
            <a:ext cx="7664824" cy="217254"/>
          </a:xfrm>
        </p:spPr>
        <p:txBody>
          <a:bodyPr>
            <a:spAutoFit/>
          </a:bodyPr>
          <a:lstStyle>
            <a:lvl1pPr marL="274327" indent="-27432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4FCC70-998E-4A16-8A32-CDB826D1A38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630706" y="3630706"/>
            <a:ext cx="0" cy="256032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8E500A3-0A20-4366-9483-04CC0E870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4776" y="3630706"/>
            <a:ext cx="2904565" cy="271568"/>
          </a:xfrm>
        </p:spPr>
        <p:txBody>
          <a:bodyPr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1765" b="1">
                <a:solidFill>
                  <a:srgbClr val="00BEFA"/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E6C41D0-E120-4ED4-98EF-1083D16A1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11388" y="3630706"/>
            <a:ext cx="7664824" cy="217254"/>
          </a:xfrm>
        </p:spPr>
        <p:txBody>
          <a:bodyPr>
            <a:spAutoFit/>
          </a:bodyPr>
          <a:lstStyle>
            <a:lvl1pPr marL="274327" indent="-27432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412" b="1">
                <a:solidFill>
                  <a:schemeClr val="bg1">
                    <a:lumMod val="50000"/>
                  </a:schemeClr>
                </a:solidFill>
              </a:defRPr>
            </a:lvl1pPr>
            <a:lvl2pPr marL="731540" indent="-27432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005866" indent="-27432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336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60C0-D19B-4A44-A22B-4AA159F7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E8D41-C6AB-4F0F-968F-96745284C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98318-FF48-4335-B6AE-A4841B7C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2DF-CCA1-4BAB-A0E4-AB24E8A8D05D}" type="datetime1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8E4F2-32F4-4167-8FD6-758FD55D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06A6A-D4EF-46C3-BAEF-E5374DFB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2372-5102-4917-AE70-3A3ABBCE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8379-0C7B-46EB-A67D-9200A549C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4850D-94BD-406A-9F2B-6CC77A471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E24C9-EE41-4BC5-B9F4-177DF3E3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86500-9EC7-4A21-A950-3B2C9269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E7A20-8304-460C-88FF-0B6F7579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9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30DC-862F-4E18-96A1-F2921B4A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5A55F-A72E-490A-9077-003AD3EB7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A0D90-D21A-48AD-95EE-D70AE8153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76380-61BF-4BAC-B10F-538A6068A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004E6-ED56-4AD2-8D19-FE0F8367F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9CB9E-2070-4EA6-9A5A-AB0E3697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3BFA9-249A-4568-867A-3170885F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A146C-C72D-42A8-9382-1F708492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BD16-2488-4667-BF2E-ECF01057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06468-0CE5-4394-8AC3-1B974E06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30763-17D5-4E5C-A968-BB924CEC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D6F9B-403F-4EB0-A975-8E6CBB13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9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3D28BD-4D9B-4E2A-A108-C3D86466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38352-92AA-48A0-A003-347A18F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6344C-A767-4354-B25D-64E57659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8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D663-DCE4-45EB-8FB7-8773F357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26C2-92BF-4B35-BA3B-53D8C616D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B87DC-6E50-4AE6-95DD-E59F6A4DC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1D2B8-E3D9-4467-956B-341E58DF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CE861-DC11-49F2-A5D1-7EEB2BEA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25F91-A48C-4FFC-8C1B-13FAC8CF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F928-6C27-4F0F-98F4-253DAF55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0CF64-0A3C-49E1-B670-4D4B9E62A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F4EFD-287A-4290-8332-602A28D8E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95AF6-B872-430D-A9FE-67550339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66112-8ECC-496A-AEB2-0F1C5E08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72162-F490-4050-BF82-997B39F6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DABD38-8672-494E-AEBD-CF02EE3E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26B38-C960-49F2-8A2E-5685B6D33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9D5FD-4E4E-491D-A221-DE2258E0D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6301-4407-4ADD-BA73-098F5D4340CC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DFB2D-9349-41EC-BD5F-2EEDB0C26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72602-2870-4B1A-8060-65D9C33F1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93FD-134A-4CCB-B69E-5D8BBA2F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2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FD5E6-FFB6-4835-97F2-2D70295D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50D1-D7D0-4FA8-9A0D-9A2E38F21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659FD-D75B-44E1-B93D-020DF3D5F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E808-BC8A-424A-B7EB-5C300A77265D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C0B56-E366-43D5-A7EC-F86D42A99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97C71-5AEB-4968-BD5C-215586687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68CB-971A-4E0B-9DB6-21F71102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4777" y="274321"/>
            <a:ext cx="10811435" cy="43450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4777" y="1635722"/>
            <a:ext cx="1081143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8976-7B05-4948-8E4F-B05DE5017174}"/>
              </a:ext>
            </a:extLst>
          </p:cNvPr>
          <p:cNvSpPr txBox="1"/>
          <p:nvPr userDrawn="1"/>
        </p:nvSpPr>
        <p:spPr>
          <a:xfrm>
            <a:off x="11537576" y="6664465"/>
            <a:ext cx="48768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BA15486F-7412-4677-9486-EA2DE97C614C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25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24" cap="none" baseline="0">
          <a:solidFill>
            <a:srgbClr val="002060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11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23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35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46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9" indent="-342909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69" indent="-285757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62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41" indent="-228606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52" indent="-228606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64" indent="-228606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76" indent="-228606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88" indent="-228606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99" indent="-228606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C0861-C75D-4B0D-B442-27254C3A5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526" y="1780883"/>
            <a:ext cx="10706792" cy="148721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ndara" panose="020E0502030303020204" pitchFamily="34" charset="0"/>
              </a:rPr>
              <a:t>STATES’ PROGRESS AGAINST UPCOMING SFTAS DLIs AND ELIGIBILITY CRITERIA DEADLINES JUNE-JULY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32B4-C624-4FF8-B6DE-14E255FE2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922" y="3528281"/>
            <a:ext cx="9144000" cy="8279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STATES FISCAL TRANSPARENCY, ACCOUNTABILITY AND SUSTAINABILITY (SFTAS) </a:t>
            </a:r>
          </a:p>
          <a:p>
            <a:r>
              <a:rPr lang="en-US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PROGRAM FOR RESULTS 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B8DFC7-02E8-4174-9E28-88E30394C3AE}"/>
              </a:ext>
            </a:extLst>
          </p:cNvPr>
          <p:cNvGrpSpPr/>
          <p:nvPr/>
        </p:nvGrpSpPr>
        <p:grpSpPr>
          <a:xfrm>
            <a:off x="3622023" y="487286"/>
            <a:ext cx="5404412" cy="1354959"/>
            <a:chOff x="359417" y="0"/>
            <a:chExt cx="3365107" cy="5410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2885DA-EA8D-4514-A4E5-80BBC8ECE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17" y="128659"/>
              <a:ext cx="1125130" cy="3803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0039985-85F1-40BE-A025-02C64CE51D60}"/>
                </a:ext>
              </a:extLst>
            </p:cNvPr>
            <p:cNvGrpSpPr/>
            <p:nvPr/>
          </p:nvGrpSpPr>
          <p:grpSpPr>
            <a:xfrm>
              <a:off x="1607820" y="0"/>
              <a:ext cx="2116704" cy="541020"/>
              <a:chOff x="0" y="0"/>
              <a:chExt cx="2857863" cy="97756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6E7C36BF-0E57-41EE-BDC7-3624476CE1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5828" y="200517"/>
                <a:ext cx="1542035" cy="6906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1B6D32-0B3F-4A58-A5B6-DEED9C58E2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302828" cy="977564"/>
              </a:xfrm>
              <a:prstGeom prst="rect">
                <a:avLst/>
              </a:prstGeom>
            </p:spPr>
          </p:pic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2BDEB35-004D-490F-9EF2-35293BA0A77C}"/>
              </a:ext>
            </a:extLst>
          </p:cNvPr>
          <p:cNvSpPr txBox="1"/>
          <p:nvPr/>
        </p:nvSpPr>
        <p:spPr>
          <a:xfrm>
            <a:off x="1130428" y="4616388"/>
            <a:ext cx="1046989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ndara" panose="020E0502030303020204" pitchFamily="34" charset="0"/>
              </a:rPr>
              <a:t>Presented by: </a:t>
            </a:r>
          </a:p>
          <a:p>
            <a:pPr algn="ctr"/>
            <a:r>
              <a:rPr lang="en-US" sz="2000" b="1" dirty="0" err="1">
                <a:latin typeface="Candara" panose="020E0502030303020204" pitchFamily="34" charset="0"/>
              </a:rPr>
              <a:t>Oyindamola</a:t>
            </a:r>
            <a:r>
              <a:rPr lang="en-US" sz="2000" b="1" dirty="0">
                <a:latin typeface="Candara" panose="020E0502030303020204" pitchFamily="34" charset="0"/>
              </a:rPr>
              <a:t> Adedokun</a:t>
            </a:r>
            <a:r>
              <a:rPr lang="en-US" b="1" dirty="0">
                <a:latin typeface="Candara" panose="020E0502030303020204" pitchFamily="34" charset="0"/>
              </a:rPr>
              <a:t>, </a:t>
            </a:r>
            <a:r>
              <a:rPr lang="en-US" b="1" dirty="0" err="1">
                <a:latin typeface="Candara" panose="020E0502030303020204" pitchFamily="34" charset="0"/>
              </a:rPr>
              <a:t>Programme</a:t>
            </a:r>
            <a:r>
              <a:rPr lang="en-US" b="1" dirty="0">
                <a:latin typeface="Candara" panose="020E0502030303020204" pitchFamily="34" charset="0"/>
              </a:rPr>
              <a:t> Manager</a:t>
            </a:r>
          </a:p>
          <a:p>
            <a:pPr algn="ctr"/>
            <a:r>
              <a:rPr lang="en-US" b="1" dirty="0">
                <a:latin typeface="Candara" panose="020E0502030303020204" pitchFamily="34" charset="0"/>
              </a:rPr>
              <a:t>Program Coordination Unit (PCU)</a:t>
            </a:r>
          </a:p>
          <a:p>
            <a:pPr algn="ctr"/>
            <a:r>
              <a:rPr lang="en-US" b="1" dirty="0">
                <a:latin typeface="Candara" panose="020E0502030303020204" pitchFamily="34" charset="0"/>
              </a:rPr>
              <a:t>Federal Ministry of Finance, Budget and National Planning (FMFBNP) </a:t>
            </a:r>
          </a:p>
          <a:p>
            <a:pPr algn="ctr"/>
            <a:endParaRPr lang="en-US" dirty="0">
              <a:latin typeface="Candara" panose="020E0502030303020204" pitchFamily="34" charset="0"/>
            </a:endParaRPr>
          </a:p>
          <a:p>
            <a:pPr algn="ctr"/>
            <a:r>
              <a:rPr lang="en-US" sz="2000" b="1" dirty="0">
                <a:latin typeface="Candara" panose="020E0502030303020204" pitchFamily="34" charset="0"/>
              </a:rPr>
              <a:t>17</a:t>
            </a:r>
            <a:r>
              <a:rPr lang="en-US" sz="2000" b="1" baseline="30000" dirty="0">
                <a:latin typeface="Candara" panose="020E0502030303020204" pitchFamily="34" charset="0"/>
              </a:rPr>
              <a:t>th</a:t>
            </a:r>
            <a:r>
              <a:rPr lang="en-US" sz="2000" b="1" dirty="0">
                <a:latin typeface="Candara" panose="020E0502030303020204" pitchFamily="34" charset="0"/>
              </a:rPr>
              <a:t> June 2021</a:t>
            </a:r>
          </a:p>
        </p:txBody>
      </p:sp>
    </p:spTree>
    <p:extLst>
      <p:ext uri="{BB962C8B-B14F-4D97-AF65-F5344CB8AC3E}">
        <p14:creationId xmlns:p14="http://schemas.microsoft.com/office/powerpoint/2010/main" val="236497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5AA24-FA7C-456B-95D6-D79EE327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28" y="226995"/>
            <a:ext cx="11505689" cy="443198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3200" dirty="0">
                <a:latin typeface="Candara" panose="020E0502030303020204" pitchFamily="34" charset="0"/>
                <a:ea typeface="MS PGothic" pitchFamily="34" charset="-128"/>
              </a:rPr>
              <a:t>REMINDERS</a:t>
            </a:r>
            <a:endParaRPr lang="en-US" sz="2500" i="1" dirty="0">
              <a:latin typeface="Candara" panose="020E0502030303020204" pitchFamily="34" charset="0"/>
              <a:ea typeface="MS PGothic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7B82A-DB27-4D7A-93A0-AEBFE7B791E3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9CF58B5-82D1-4794-80A7-536F3403B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882311"/>
              </p:ext>
            </p:extLst>
          </p:nvPr>
        </p:nvGraphicFramePr>
        <p:xfrm>
          <a:off x="343189" y="1171722"/>
          <a:ext cx="11316965" cy="4514556"/>
        </p:xfrm>
        <a:graphic>
          <a:graphicData uri="http://schemas.openxmlformats.org/drawingml/2006/table">
            <a:tbl>
              <a:tblPr firstRow="1" firstCol="1" bandRow="1"/>
              <a:tblGrid>
                <a:gridCol w="1014017">
                  <a:extLst>
                    <a:ext uri="{9D8B030D-6E8A-4147-A177-3AD203B41FA5}">
                      <a16:colId xmlns:a16="http://schemas.microsoft.com/office/drawing/2014/main" val="146392436"/>
                    </a:ext>
                  </a:extLst>
                </a:gridCol>
                <a:gridCol w="7123814">
                  <a:extLst>
                    <a:ext uri="{9D8B030D-6E8A-4147-A177-3AD203B41FA5}">
                      <a16:colId xmlns:a16="http://schemas.microsoft.com/office/drawing/2014/main" val="2989267570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659297331"/>
                    </a:ext>
                  </a:extLst>
                </a:gridCol>
                <a:gridCol w="1031359">
                  <a:extLst>
                    <a:ext uri="{9D8B030D-6E8A-4147-A177-3AD203B41FA5}">
                      <a16:colId xmlns:a16="http://schemas.microsoft.com/office/drawing/2014/main" val="2012057901"/>
                    </a:ext>
                  </a:extLst>
                </a:gridCol>
                <a:gridCol w="882501">
                  <a:extLst>
                    <a:ext uri="{9D8B030D-6E8A-4147-A177-3AD203B41FA5}">
                      <a16:colId xmlns:a16="http://schemas.microsoft.com/office/drawing/2014/main" val="1800286390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EC/DLI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Disbursement-linked results (DLRs)/Results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DEADLINES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28725"/>
                  </a:ext>
                </a:extLst>
              </a:tr>
              <a:tr h="4728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DLI 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INTERIM MILESTONE: Established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published online a domestic expenditure arrears clearance framework (ACF)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30-Jun-21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 DLI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02839"/>
                  </a:ext>
                </a:extLst>
              </a:tr>
              <a:tr h="10476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DLI 10.3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Implementation of operational and financial autonomy for the Offices of State and Local Governments Auditors-General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through (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 A strengthened State Audit Law; (ii) Provision of resources for implementation of financial autonomy by in the FY2021 budget for funding of the Offices of State and Local Governments Auditors-General; (iii) Instructions issued for implementing the operational autonomy provisions of the new or existing State Audit Law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30-Jun-21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 DLI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084241"/>
                  </a:ext>
                </a:extLst>
              </a:tr>
              <a:tr h="10054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DLI 11.2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Issued a regulation prohibiting, on a prospective basis, the contracting of private consultants for the assessment and collection of personal income tax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which is the sole responsibility of the state revenue agency; and no such contracts have been entered into or renewed during the period starting on September 1, 2020 through the date of issuance of such regulation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30-Jun-21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 DLI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336376"/>
                  </a:ext>
                </a:extLst>
              </a:tr>
              <a:tr h="6260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DLI 12.2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INTERIM MILESTONE: The State Public Procurement Agency has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published on its official website, a list of all contracts executed to support the Participating State’s COVID-19 response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 the fourth quarter of FY 2020 and the first quarter of FY 2021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30-Jun-21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1" kern="1200">
                          <a:solidFill>
                            <a:srgbClr val="001D3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 DLI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074698"/>
                  </a:ext>
                </a:extLst>
              </a:tr>
              <a:tr h="5232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DLI 1.1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FY21 quarterly budget implementation reports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published on average within 4 weeks of quarter end to enable timely budget management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28-Jul-21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Q2 FY21 BER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94200"/>
                  </a:ext>
                </a:extLst>
              </a:tr>
              <a:tr h="5378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 EC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(PART 1)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FY20 audited financial statement, prepared in accordance with IPSAS, submitted to the State Assembly and published by Jul 2021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31-Jul-21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 EC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980" marR="82980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8381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5C305EC0-B43E-4C7B-BA16-E9E934C3C643}"/>
              </a:ext>
            </a:extLst>
          </p:cNvPr>
          <p:cNvSpPr txBox="1">
            <a:spLocks/>
          </p:cNvSpPr>
          <p:nvPr/>
        </p:nvSpPr>
        <p:spPr>
          <a:xfrm>
            <a:off x="248828" y="796308"/>
            <a:ext cx="11505689" cy="2492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24" b="1" kern="1200" baseline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85750" indent="-285750" fontAlgn="base"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Last reminder on upcoming Eligibility Criteria (EC) and Disbursement Linked Indicators (DLIs).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3589-55EE-48C1-9377-DF3EB714CA3E}"/>
              </a:ext>
            </a:extLst>
          </p:cNvPr>
          <p:cNvSpPr txBox="1"/>
          <p:nvPr/>
        </p:nvSpPr>
        <p:spPr>
          <a:xfrm>
            <a:off x="85736" y="5811149"/>
            <a:ext cx="114113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Note that a version 6 of the Annual Performance Assessment (APA) Verification protocol for SFTAS has been issued and States should work within the requirements stated in the </a:t>
            </a:r>
            <a:r>
              <a:rPr lang="en-US" b="1" dirty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protocols and leverage NGF TA Support.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4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3FB9ED0-7F22-4CD8-9357-C172F8A43B65}"/>
              </a:ext>
            </a:extLst>
          </p:cNvPr>
          <p:cNvSpPr txBox="1">
            <a:spLocks/>
          </p:cNvSpPr>
          <p:nvPr/>
        </p:nvSpPr>
        <p:spPr bwMode="auto">
          <a:xfrm>
            <a:off x="238683" y="120144"/>
            <a:ext cx="11812123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500" b="1" baseline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eaLnBrk="1" hangingPunct="1">
              <a:defRPr sz="2947">
                <a:latin typeface="Arial Bold" charset="0"/>
              </a:defRPr>
            </a:lvl2pPr>
            <a:lvl3pPr eaLnBrk="1" hangingPunct="1">
              <a:defRPr sz="2947">
                <a:latin typeface="Arial Bold" charset="0"/>
              </a:defRPr>
            </a:lvl3pPr>
            <a:lvl4pPr eaLnBrk="1" hangingPunct="1">
              <a:defRPr sz="2947">
                <a:latin typeface="Arial Bold" charset="0"/>
              </a:defRPr>
            </a:lvl4pPr>
            <a:lvl5pPr eaLnBrk="1" hangingPunct="1">
              <a:defRPr sz="2947">
                <a:latin typeface="Arial Bold" charset="0"/>
              </a:defRPr>
            </a:lvl5pPr>
            <a:lvl6pPr marL="518145" algn="ctr" fontAlgn="base">
              <a:spcBef>
                <a:spcPct val="0"/>
              </a:spcBef>
              <a:spcAft>
                <a:spcPct val="0"/>
              </a:spcAft>
              <a:defRPr sz="2947">
                <a:solidFill>
                  <a:srgbClr val="014C6D"/>
                </a:solidFill>
              </a:defRPr>
            </a:lvl6pPr>
            <a:lvl7pPr marL="1036291" algn="ctr" fontAlgn="base">
              <a:spcBef>
                <a:spcPct val="0"/>
              </a:spcBef>
              <a:spcAft>
                <a:spcPct val="0"/>
              </a:spcAft>
              <a:defRPr sz="2947">
                <a:solidFill>
                  <a:srgbClr val="014C6D"/>
                </a:solidFill>
              </a:defRPr>
            </a:lvl7pPr>
            <a:lvl8pPr marL="1554437" algn="ctr" fontAlgn="base">
              <a:spcBef>
                <a:spcPct val="0"/>
              </a:spcBef>
              <a:spcAft>
                <a:spcPct val="0"/>
              </a:spcAft>
              <a:defRPr sz="2947">
                <a:solidFill>
                  <a:srgbClr val="014C6D"/>
                </a:solidFill>
              </a:defRPr>
            </a:lvl8pPr>
            <a:lvl9pPr marL="2072582" algn="ctr" fontAlgn="base">
              <a:spcBef>
                <a:spcPct val="0"/>
              </a:spcBef>
              <a:spcAft>
                <a:spcPct val="0"/>
              </a:spcAft>
              <a:defRPr sz="2947">
                <a:solidFill>
                  <a:srgbClr val="014C6D"/>
                </a:solidFill>
              </a:defRPr>
            </a:lvl9pPr>
          </a:lstStyle>
          <a:p>
            <a:r>
              <a:rPr lang="en-US" dirty="0">
                <a:latin typeface="Candara" panose="020E0502030303020204" pitchFamily="34" charset="0"/>
              </a:rPr>
              <a:t>The PCU is committed and still on track to get one other set of verification and disbursement completed by Q4 2021 for </a:t>
            </a:r>
            <a:r>
              <a:rPr lang="en-US" i="1" dirty="0">
                <a:latin typeface="Candara" panose="020E0502030303020204" pitchFamily="34" charset="0"/>
              </a:rPr>
              <a:t>36 Eligible States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2C08500F-6387-479C-9ADE-46CEDB29D83D}"/>
              </a:ext>
            </a:extLst>
          </p:cNvPr>
          <p:cNvSpPr txBox="1">
            <a:spLocks/>
          </p:cNvSpPr>
          <p:nvPr/>
        </p:nvSpPr>
        <p:spPr>
          <a:xfrm>
            <a:off x="140299" y="1002845"/>
            <a:ext cx="11712844" cy="2426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2500" b="1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pPr marL="285756" lvl="0" indent="-285756" defTabSz="806867" fontAlgn="base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BEFA"/>
                </a:solidFill>
                <a:effectLst/>
                <a:uLnTx/>
                <a:uFillTx/>
                <a:latin typeface="Candara" panose="020E0502030303020204" pitchFamily="34" charset="0"/>
              </a:rPr>
              <a:t>The assessment of the EC for </a:t>
            </a:r>
            <a:r>
              <a:rPr lang="en-US" sz="1500" dirty="0">
                <a:solidFill>
                  <a:srgbClr val="00BEFA"/>
                </a:solidFill>
                <a:latin typeface="Candara" panose="020E0502030303020204" pitchFamily="34" charset="0"/>
              </a:rPr>
              <a:t>the 2020 APA and new 2021 DLIs has been completed.</a:t>
            </a:r>
            <a:r>
              <a:rPr lang="en-US" sz="15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anose="020E0502030303020204" pitchFamily="34" charset="0"/>
                <a:ea typeface="MS PGothic" pitchFamily="34" charset="-128"/>
              </a:rPr>
              <a:t> 33 States fully achieved. 3 States missed one technical requirement. PCU has recommended that they are deemed eligible, and Bank is likely to agree.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BEFA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285756" marR="0" lvl="0" indent="-285756" algn="l" defTabSz="80686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BEFA"/>
                </a:solidFill>
                <a:effectLst/>
                <a:uLnTx/>
                <a:uFillTx/>
                <a:latin typeface="Candara" panose="020E0502030303020204" pitchFamily="34" charset="0"/>
              </a:rPr>
              <a:t>The original timelines for the 2020 APA and new 2021 DLIs verification and disbursement are delayed due to operational reasons.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</a:rPr>
              <a:t>However, we still aim to complete one set of verification and disbursement (for New COVID-19 DLIs achieved by States between Dec 2020 to June 2021), which does NOT require fieldwork to States, by Q4 2021. </a:t>
            </a:r>
          </a:p>
          <a:p>
            <a:pPr marL="285756" lvl="1" indent="-285756" defTabSz="806867" fontAlgn="base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BEFA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</a:rPr>
              <a:t>The updated target timelines: </a:t>
            </a:r>
            <a:r>
              <a:rPr lang="en-US" sz="15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anose="020E0502030303020204" pitchFamily="34" charset="0"/>
                <a:ea typeface="MS PGothic" pitchFamily="34" charset="-128"/>
              </a:rPr>
              <a:t>The external  audit firm to work with the IVA shortlist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</a:rPr>
              <a:t>is cleared and the request for proposal issued. PCU will target to sign contract by end August to avoid further delays to the 2020 APA fieldwork.</a:t>
            </a:r>
          </a:p>
          <a:p>
            <a:pPr marL="285756" marR="0" lvl="1" indent="-285756" algn="l" defTabSz="80686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</a:rPr>
              <a:t>States should please continue respecting the independence of the IVA and external firm.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</a:rPr>
              <a:t> There is no need for States to communicate/meet with the IVA and external firm outside of data requests and providing comments on draft reports.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BEFA"/>
              </a:solidFill>
              <a:effectLst/>
              <a:uLnTx/>
              <a:uFillTx/>
              <a:latin typeface="Candara" panose="020E0502030303020204" pitchFamily="34" charset="0"/>
              <a:ea typeface="MS PGothic" pitchFamily="34" charset="-12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5CF41D-353D-463C-859B-EA0591F18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47642"/>
              </p:ext>
            </p:extLst>
          </p:nvPr>
        </p:nvGraphicFramePr>
        <p:xfrm>
          <a:off x="337066" y="3619204"/>
          <a:ext cx="11516077" cy="2467317"/>
        </p:xfrm>
        <a:graphic>
          <a:graphicData uri="http://schemas.openxmlformats.org/drawingml/2006/table">
            <a:tbl>
              <a:tblPr/>
              <a:tblGrid>
                <a:gridCol w="3743607">
                  <a:extLst>
                    <a:ext uri="{9D8B030D-6E8A-4147-A177-3AD203B41FA5}">
                      <a16:colId xmlns:a16="http://schemas.microsoft.com/office/drawing/2014/main" val="279493677"/>
                    </a:ext>
                  </a:extLst>
                </a:gridCol>
                <a:gridCol w="1012975">
                  <a:extLst>
                    <a:ext uri="{9D8B030D-6E8A-4147-A177-3AD203B41FA5}">
                      <a16:colId xmlns:a16="http://schemas.microsoft.com/office/drawing/2014/main" val="358777093"/>
                    </a:ext>
                  </a:extLst>
                </a:gridCol>
                <a:gridCol w="1973101">
                  <a:extLst>
                    <a:ext uri="{9D8B030D-6E8A-4147-A177-3AD203B41FA5}">
                      <a16:colId xmlns:a16="http://schemas.microsoft.com/office/drawing/2014/main" val="1801234805"/>
                    </a:ext>
                  </a:extLst>
                </a:gridCol>
                <a:gridCol w="2047724">
                  <a:extLst>
                    <a:ext uri="{9D8B030D-6E8A-4147-A177-3AD203B41FA5}">
                      <a16:colId xmlns:a16="http://schemas.microsoft.com/office/drawing/2014/main" val="3640382760"/>
                    </a:ext>
                  </a:extLst>
                </a:gridCol>
                <a:gridCol w="1321081">
                  <a:extLst>
                    <a:ext uri="{9D8B030D-6E8A-4147-A177-3AD203B41FA5}">
                      <a16:colId xmlns:a16="http://schemas.microsoft.com/office/drawing/2014/main" val="2751475522"/>
                    </a:ext>
                  </a:extLst>
                </a:gridCol>
                <a:gridCol w="1417589">
                  <a:extLst>
                    <a:ext uri="{9D8B030D-6E8A-4147-A177-3AD203B41FA5}">
                      <a16:colId xmlns:a16="http://schemas.microsoft.com/office/drawing/2014/main" val="1445246579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Program DLIs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Performance Year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Original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Verification and Disbursement Timeline</a:t>
                      </a:r>
                      <a:endParaRPr lang="en-US" sz="1200" b="1" i="0" u="sng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UPDATED Verification and Disbursement Timeline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# Eligible States Receiving Grants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Grants per State USD Million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4304"/>
                  </a:ext>
                </a:extLst>
              </a:tr>
              <a:tr h="4920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COVID-19 DLIs Results Dec 2020 to June 2021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X DLRs 10.1 (2020), 10.2, 10.3, 11.2, 13.2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verified and disbursed by Q3 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 be verified and disbursed by</a:t>
                      </a:r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Q4 2021. </a:t>
                      </a:r>
                      <a:endParaRPr lang="en-US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Up to $7 million per State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2995"/>
                  </a:ext>
                </a:extLst>
              </a:tr>
              <a:tr h="48402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Original DLIs 1-9 2020 Results  (2020 APA)*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verified and disbursed by Q3 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 be verified and disbursed by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end Q1 2022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$9-15 million per State 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51440"/>
                  </a:ext>
                </a:extLst>
              </a:tr>
              <a:tr h="414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COVID-19 DLIs Results Sep 2021 to Dec 2021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X DLRs 10.1 (2021), 11.3, 12.2 and 13.3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verified and disbursed by Q4 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 be verified and disbursed by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end Q1 2022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$6 million per State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96306"/>
                  </a:ext>
                </a:extLst>
              </a:tr>
              <a:tr h="5866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Original DLIs 1-9 2021 Results (2021 APA) 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verified and disbursed by Q3 2022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verified and disbursed by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 2022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9416" marR="9416" marT="9416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$9-15 million per State </a:t>
                      </a:r>
                    </a:p>
                  </a:txBody>
                  <a:tcPr marL="9416" marR="9416" marT="9416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7459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308E836-E5DF-417A-8D47-8E84CEC0C170}"/>
              </a:ext>
            </a:extLst>
          </p:cNvPr>
          <p:cNvSpPr txBox="1"/>
          <p:nvPr/>
        </p:nvSpPr>
        <p:spPr>
          <a:xfrm>
            <a:off x="337066" y="6086521"/>
            <a:ext cx="11146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*DLIs 4.1, 6.1 and 7.1 on State revenue, procurement and debt laws passed by 30 Sep 2021 will be included in the 2020 APA</a:t>
            </a:r>
          </a:p>
        </p:txBody>
      </p:sp>
    </p:spTree>
    <p:extLst>
      <p:ext uri="{BB962C8B-B14F-4D97-AF65-F5344CB8AC3E}">
        <p14:creationId xmlns:p14="http://schemas.microsoft.com/office/powerpoint/2010/main" val="169144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9358-F439-4F53-9EEE-8D20046A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67" y="197998"/>
            <a:ext cx="11734798" cy="692497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500" b="1" u="sng" dirty="0">
                <a:solidFill>
                  <a:srgbClr val="C0000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DLI 8 ($2 million): </a:t>
            </a:r>
            <a:r>
              <a:rPr lang="en-US" sz="25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Interim Milestone - Established and published online a domestic expenditure Arrears Clearance Framework (ACF).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E9B7C7-B645-4A8B-94A1-5A17002B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466" y="1934229"/>
            <a:ext cx="4544289" cy="275134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Deadline in two weeks - June 30, 2021</a:t>
            </a:r>
          </a:p>
          <a:p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5 States have published their ACF online* - note PCU has not checked content. </a:t>
            </a:r>
            <a:r>
              <a:rPr lang="en-US" sz="2000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Other States** have published ACF previously.</a:t>
            </a:r>
          </a:p>
          <a:p>
            <a:r>
              <a:rPr lang="en-US" sz="2000" b="1" dirty="0">
                <a:latin typeface="Candara" panose="020E0502030303020204" pitchFamily="34" charset="0"/>
                <a:cs typeface="Arial" panose="020B0604020202020204" pitchFamily="34" charset="0"/>
              </a:rPr>
              <a:t>Only 7 States have leveraged NGF TA support. They are to implement advisory/recommendations.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ISSUES </a:t>
            </a:r>
            <a:r>
              <a:rPr lang="en-US" sz="2000" b="1" i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reported</a:t>
            </a: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by </a:t>
            </a: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States: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ACF is completed but not published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ACF awaiting reviews/clearance</a:t>
            </a:r>
          </a:p>
          <a:p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9B80D65-0D46-43C7-8B0E-D68AC934A66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8825971"/>
              </p:ext>
            </p:extLst>
          </p:nvPr>
        </p:nvGraphicFramePr>
        <p:xfrm>
          <a:off x="4904575" y="1164903"/>
          <a:ext cx="7045958" cy="4747756"/>
        </p:xfrm>
        <a:graphic>
          <a:graphicData uri="http://schemas.openxmlformats.org/drawingml/2006/table">
            <a:tbl>
              <a:tblPr firstRow="1" bandRow="1"/>
              <a:tblGrid>
                <a:gridCol w="1968175">
                  <a:extLst>
                    <a:ext uri="{9D8B030D-6E8A-4147-A177-3AD203B41FA5}">
                      <a16:colId xmlns:a16="http://schemas.microsoft.com/office/drawing/2014/main" val="3516965130"/>
                    </a:ext>
                  </a:extLst>
                </a:gridCol>
                <a:gridCol w="2161919">
                  <a:extLst>
                    <a:ext uri="{9D8B030D-6E8A-4147-A177-3AD203B41FA5}">
                      <a16:colId xmlns:a16="http://schemas.microsoft.com/office/drawing/2014/main" val="3424369993"/>
                    </a:ext>
                  </a:extLst>
                </a:gridCol>
                <a:gridCol w="1823657">
                  <a:extLst>
                    <a:ext uri="{9D8B030D-6E8A-4147-A177-3AD203B41FA5}">
                      <a16:colId xmlns:a16="http://schemas.microsoft.com/office/drawing/2014/main" val="570966562"/>
                    </a:ext>
                  </a:extLst>
                </a:gridCol>
                <a:gridCol w="1092207">
                  <a:extLst>
                    <a:ext uri="{9D8B030D-6E8A-4147-A177-3AD203B41FA5}">
                      <a16:colId xmlns:a16="http://schemas.microsoft.com/office/drawing/2014/main" val="1071060751"/>
                    </a:ext>
                  </a:extLst>
                </a:gridCol>
              </a:tblGrid>
              <a:tr h="420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Published ACF online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NGF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TA Delivered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 ACF published/</a:t>
                      </a:r>
                    </a:p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Not used NGF 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24795"/>
                  </a:ext>
                </a:extLst>
              </a:tr>
              <a:tr h="314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Delta 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Adamawa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6047"/>
                  </a:ext>
                </a:extLst>
              </a:tr>
              <a:tr h="314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Edo 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Anambra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63792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  <a:r>
                        <a:rPr lang="en-US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20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Ibom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Ogun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99708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Lagos**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Ebonyi**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Bauchi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99312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Nasarawa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Benue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Osun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61090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63085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Kogi**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Cross River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Oyo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169177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Ekiti**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Sokoto**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71867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Enugu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Plateau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126411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Taraba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888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Jigawa**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Yobe**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74943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77210"/>
                  </a:ext>
                </a:extLst>
              </a:tr>
              <a:tr h="236988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98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0FA2EC5-A8FA-43EE-8049-B8980F9F9707}"/>
              </a:ext>
            </a:extLst>
          </p:cNvPr>
          <p:cNvSpPr txBox="1"/>
          <p:nvPr/>
        </p:nvSpPr>
        <p:spPr>
          <a:xfrm>
            <a:off x="4785754" y="5912659"/>
            <a:ext cx="74062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ndara" panose="020E0502030303020204" pitchFamily="34" charset="0"/>
              </a:rPr>
              <a:t>*Only States that provided the PCU with working online links are reported as published.</a:t>
            </a:r>
          </a:p>
          <a:p>
            <a:r>
              <a:rPr lang="en-US" sz="1500" b="1" dirty="0">
                <a:latin typeface="Candara" panose="020E0502030303020204" pitchFamily="34" charset="0"/>
              </a:rPr>
              <a:t>**Published ACF prior to CY2021 which may still be valid</a:t>
            </a:r>
            <a:endParaRPr lang="en-GB" sz="1500" b="1" dirty="0">
              <a:latin typeface="Candara" panose="020E0502030303020204" pitchFamily="34" charset="0"/>
            </a:endParaRPr>
          </a:p>
          <a:p>
            <a:endParaRPr lang="en-GB" sz="1500" b="1" dirty="0">
              <a:latin typeface="Candara" panose="020E05020303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D4693-065F-4CD9-B0B4-FE6B9F759628}"/>
              </a:ext>
            </a:extLst>
          </p:cNvPr>
          <p:cNvSpPr txBox="1"/>
          <p:nvPr/>
        </p:nvSpPr>
        <p:spPr>
          <a:xfrm>
            <a:off x="547641" y="1373735"/>
            <a:ext cx="3423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andara" panose="020E0502030303020204" pitchFamily="34" charset="0"/>
              </a:rPr>
              <a:t>Progress Update</a:t>
            </a:r>
            <a:endParaRPr lang="en-GB" sz="2000" b="1" u="sng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F8A617E-58DB-447B-B2A9-0D8FA69D88C4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46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E9B7C7-B645-4A8B-94A1-5A17002B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5805" y="1264941"/>
            <a:ext cx="6297499" cy="480471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7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Deadline in two weeks - June 30, 2021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700" b="1" dirty="0">
                <a:latin typeface="Candara" panose="020E0502030303020204" pitchFamily="34" charset="0"/>
                <a:cs typeface="Arial" panose="020B0604020202020204" pitchFamily="34" charset="0"/>
              </a:rPr>
              <a:t>Other actions to implement before the deadline include: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Provision of resources for implementation of financial autonomy by in the FY2021 budget for funding of Offices of </a:t>
            </a:r>
            <a:r>
              <a:rPr lang="en-US" sz="1700" dirty="0" err="1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SAuG</a:t>
            </a:r>
            <a:r>
              <a:rPr lang="en-US" sz="17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US" sz="1700" dirty="0" err="1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LAuG</a:t>
            </a:r>
            <a:r>
              <a:rPr lang="en-US" sz="17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 issued for implementing the operational autonomy provisions of the State Audit Law.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7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2 States (Katsina and Imo State) have published their Audit Laws covering both offices (</a:t>
            </a:r>
            <a:r>
              <a:rPr lang="en-US" sz="1700" b="1" dirty="0" err="1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SAuG</a:t>
            </a:r>
            <a:r>
              <a:rPr lang="en-US" sz="17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&amp; </a:t>
            </a:r>
            <a:r>
              <a:rPr lang="en-US" sz="1700" b="1" dirty="0" err="1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LAuG</a:t>
            </a:r>
            <a:r>
              <a:rPr lang="en-US" sz="17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)* – note other States may have passed laws but not put them online. PCU has not checked content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700" b="1" dirty="0">
                <a:latin typeface="Candara" panose="020E0502030303020204" pitchFamily="34" charset="0"/>
                <a:cs typeface="Arial" panose="020B0604020202020204" pitchFamily="34" charset="0"/>
              </a:rPr>
              <a:t>GOOD NEWS: 29 States have leveraged NGF TA support and are to implement advisory/recommendations.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700" b="1" kern="0" dirty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ISSUES: The PCU has received a request from the Forum of Commissioners for </a:t>
            </a:r>
            <a:r>
              <a:rPr lang="en-US" sz="1700" b="1" kern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Finance to </a:t>
            </a:r>
            <a:r>
              <a:rPr lang="en-US" sz="1700" b="1" kern="0" dirty="0">
                <a:solidFill>
                  <a:srgbClr val="C00000"/>
                </a:solidFill>
                <a:latin typeface="Candara" panose="020E0502030303020204" pitchFamily="34" charset="0"/>
                <a:ea typeface="MS PGothic" pitchFamily="34" charset="-128"/>
              </a:rPr>
              <a:t>extend deadline from June 30 to July 31 2021 due to the State judiciary and legislature STRIKE.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Bank to consider and respond.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States should continue working to the original timeline until formal approval from the World Bank.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7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17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9B80D65-0D46-43C7-8B0E-D68AC934A66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29022"/>
              </p:ext>
            </p:extLst>
          </p:nvPr>
        </p:nvGraphicFramePr>
        <p:xfrm>
          <a:off x="6693967" y="1198540"/>
          <a:ext cx="5346519" cy="4315664"/>
        </p:xfrm>
        <a:graphic>
          <a:graphicData uri="http://schemas.openxmlformats.org/drawingml/2006/table">
            <a:tbl>
              <a:tblPr firstRow="1" bandRow="1"/>
              <a:tblGrid>
                <a:gridCol w="1777679">
                  <a:extLst>
                    <a:ext uri="{9D8B030D-6E8A-4147-A177-3AD203B41FA5}">
                      <a16:colId xmlns:a16="http://schemas.microsoft.com/office/drawing/2014/main" val="3516965130"/>
                    </a:ext>
                  </a:extLst>
                </a:gridCol>
                <a:gridCol w="982693">
                  <a:extLst>
                    <a:ext uri="{9D8B030D-6E8A-4147-A177-3AD203B41FA5}">
                      <a16:colId xmlns:a16="http://schemas.microsoft.com/office/drawing/2014/main" val="3424369993"/>
                    </a:ext>
                  </a:extLst>
                </a:gridCol>
                <a:gridCol w="1182237">
                  <a:extLst>
                    <a:ext uri="{9D8B030D-6E8A-4147-A177-3AD203B41FA5}">
                      <a16:colId xmlns:a16="http://schemas.microsoft.com/office/drawing/2014/main" val="3007366561"/>
                    </a:ext>
                  </a:extLst>
                </a:gridCol>
                <a:gridCol w="1403910">
                  <a:extLst>
                    <a:ext uri="{9D8B030D-6E8A-4147-A177-3AD203B41FA5}">
                      <a16:colId xmlns:a16="http://schemas.microsoft.com/office/drawing/2014/main" val="570966562"/>
                    </a:ext>
                  </a:extLst>
                </a:gridCol>
              </a:tblGrid>
              <a:tr h="500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Published Audit Law(s) Covering </a:t>
                      </a:r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SAuG</a:t>
                      </a: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 &amp; </a:t>
                      </a:r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LAuG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 Delivered/Ongoing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 Audit Laws seen/</a:t>
                      </a:r>
                    </a:p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Not used NGF 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24795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Anambra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6047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Adamawa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Bauchi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99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Ibom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Enugu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99312"/>
                  </a:ext>
                </a:extLst>
              </a:tr>
              <a:tr h="76165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 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61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Benue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Lagos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Ogun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63085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Nasarawa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Osun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71867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Cross River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Taraba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888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9808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Ebonyi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Oyo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14536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Plateau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486084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38571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Sokoto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60753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Yobe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78717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Jigawa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00648"/>
                  </a:ext>
                </a:extLst>
              </a:tr>
              <a:tr h="175932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1004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E6762104-F72C-4DC7-93E6-A9594457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14" y="81985"/>
            <a:ext cx="11888972" cy="664797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400" b="1" u="sng" dirty="0">
                <a:solidFill>
                  <a:srgbClr val="C0000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New DLI 10.3 ($2 million):  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Implementation of operational and financial autonomy for the Offices of State and Local Governments Auditors-General (</a:t>
            </a:r>
            <a:r>
              <a:rPr lang="en-US" sz="2400" b="1" i="1" dirty="0" err="1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inc</a:t>
            </a:r>
            <a:r>
              <a:rPr lang="en-US" sz="2400" b="1" i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 passed State Audit Law)</a:t>
            </a:r>
            <a:endParaRPr lang="en-US" sz="2400" b="1" dirty="0">
              <a:solidFill>
                <a:srgbClr val="002060"/>
              </a:solidFill>
              <a:latin typeface="Candara" panose="020E0502030303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CE7BC-0AEB-4177-9125-5FB31344F291}"/>
              </a:ext>
            </a:extLst>
          </p:cNvPr>
          <p:cNvSpPr txBox="1"/>
          <p:nvPr/>
        </p:nvSpPr>
        <p:spPr>
          <a:xfrm>
            <a:off x="1382197" y="837563"/>
            <a:ext cx="342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andara" panose="020E0502030303020204" pitchFamily="34" charset="0"/>
              </a:rPr>
              <a:t>Progress Update</a:t>
            </a:r>
            <a:endParaRPr lang="en-GB" sz="2400" b="1" u="sng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DE9825A-05B1-4B5E-AA7B-91A3B80E428C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072A10-098F-44CA-BFDA-F936D3CA5098}"/>
              </a:ext>
            </a:extLst>
          </p:cNvPr>
          <p:cNvSpPr txBox="1"/>
          <p:nvPr/>
        </p:nvSpPr>
        <p:spPr>
          <a:xfrm>
            <a:off x="6774872" y="5691643"/>
            <a:ext cx="5239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ndara" panose="020E0502030303020204" pitchFamily="34" charset="0"/>
              </a:rPr>
              <a:t>*Only States that provided the PCU with working online links are reported as published.</a:t>
            </a:r>
            <a:endParaRPr lang="en-GB" sz="15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23F0A-A196-4B0C-8D7D-D127EC48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41" y="127671"/>
            <a:ext cx="11743178" cy="1274195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800" b="1" u="sng" dirty="0">
                <a:solidFill>
                  <a:srgbClr val="C0000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New DLI 11.2 ($1 million): </a:t>
            </a:r>
            <a:r>
              <a:rPr lang="en-GB" sz="20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issued a regulation prohibiting, on a prospective basis, the contracting of private consultants for the assessment and collection of personal income tax; AND No such contracts have been entered into or renewed during the period starting on September 1, 2020 through the date of issuance of such regulation</a:t>
            </a:r>
            <a:r>
              <a:rPr lang="en-GB" sz="24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Candara" panose="020E0502030303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6BB89-DEA0-40F8-9C4E-860F514C5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411" y="2100072"/>
            <a:ext cx="5473628" cy="432039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Deadline in two weeks - June 30, 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3 States (Benue, Ekiti and Imo State) have published a regulation for the DLI* – note other States may have issued regulations but not put them online. PCU has not checked content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ndara" panose="020E0502030303020204" pitchFamily="34" charset="0"/>
                <a:cs typeface="Arial" panose="020B0604020202020204" pitchFamily="34" charset="0"/>
              </a:rPr>
              <a:t>A model regulation was developed by the NGF and disseminated to all 36 States to domesticate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ndara" panose="020E0502030303020204" pitchFamily="34" charset="0"/>
                <a:cs typeface="Arial" panose="020B0604020202020204" pitchFamily="34" charset="0"/>
              </a:rPr>
              <a:t>Only 15 States have leveraged NGF TA support in reviewing their draft regulations. They are expected to implement advisory/recommendations.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ISSUES </a:t>
            </a:r>
            <a:r>
              <a:rPr lang="en-US" sz="2000" b="1" i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reported by </a:t>
            </a:r>
            <a:r>
              <a:rPr lang="en-US" sz="2000" b="1" dirty="0">
                <a:solidFill>
                  <a:srgbClr val="C00000"/>
                </a:solidFill>
              </a:rPr>
              <a:t>States: 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Regulation awaiting Governor’s approval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Candara" panose="020E0502030303020204" pitchFamily="34" charset="0"/>
            </a:endParaRPr>
          </a:p>
          <a:p>
            <a:pPr lvl="1"/>
            <a:endParaRPr lang="en-US" sz="2000" dirty="0">
              <a:latin typeface="Candara" panose="020E0502030303020204" pitchFamily="34" charset="0"/>
            </a:endParaRPr>
          </a:p>
          <a:p>
            <a:endParaRPr lang="en-US" sz="2000" dirty="0">
              <a:latin typeface="Candara" panose="020E0502030303020204" pitchFamily="34" charset="0"/>
            </a:endParaRPr>
          </a:p>
          <a:p>
            <a:endParaRPr lang="en-US" sz="2000" dirty="0">
              <a:latin typeface="Candara" panose="020E0502030303020204" pitchFamily="34" charset="0"/>
            </a:endParaRP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BFF67EE6-EC0B-4151-8780-B245585D05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546442"/>
              </p:ext>
            </p:extLst>
          </p:nvPr>
        </p:nvGraphicFramePr>
        <p:xfrm>
          <a:off x="5708089" y="1498300"/>
          <a:ext cx="6259500" cy="4379509"/>
        </p:xfrm>
        <a:graphic>
          <a:graphicData uri="http://schemas.openxmlformats.org/drawingml/2006/table">
            <a:tbl>
              <a:tblPr firstRow="1" bandRow="1"/>
              <a:tblGrid>
                <a:gridCol w="1910019">
                  <a:extLst>
                    <a:ext uri="{9D8B030D-6E8A-4147-A177-3AD203B41FA5}">
                      <a16:colId xmlns:a16="http://schemas.microsoft.com/office/drawing/2014/main" val="3516965130"/>
                    </a:ext>
                  </a:extLst>
                </a:gridCol>
                <a:gridCol w="1635760">
                  <a:extLst>
                    <a:ext uri="{9D8B030D-6E8A-4147-A177-3AD203B41FA5}">
                      <a16:colId xmlns:a16="http://schemas.microsoft.com/office/drawing/2014/main" val="3424369993"/>
                    </a:ext>
                  </a:extLst>
                </a:gridCol>
                <a:gridCol w="1509026">
                  <a:extLst>
                    <a:ext uri="{9D8B030D-6E8A-4147-A177-3AD203B41FA5}">
                      <a16:colId xmlns:a16="http://schemas.microsoft.com/office/drawing/2014/main" val="570966562"/>
                    </a:ext>
                  </a:extLst>
                </a:gridCol>
                <a:gridCol w="1204695">
                  <a:extLst>
                    <a:ext uri="{9D8B030D-6E8A-4147-A177-3AD203B41FA5}">
                      <a16:colId xmlns:a16="http://schemas.microsoft.com/office/drawing/2014/main" val="2416833610"/>
                    </a:ext>
                  </a:extLst>
                </a:gridCol>
              </a:tblGrid>
              <a:tr h="272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Published </a:t>
                      </a: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Regulation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 Delivered/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Ongoing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 regulation seen/</a:t>
                      </a:r>
                    </a:p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Not used NGF 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24795"/>
                  </a:ext>
                </a:extLst>
              </a:tr>
              <a:tr h="2727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Benue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Anambra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Nasarawa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20803"/>
                  </a:ext>
                </a:extLst>
              </a:tr>
              <a:tr h="2860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Bauchi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Adamawa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6047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7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 Ibom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Osun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99708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Sokoto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965510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Ebonyi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Cross River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Taraba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99312"/>
                  </a:ext>
                </a:extLst>
              </a:tr>
              <a:tr h="98121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Enugu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Yobe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61090"/>
                  </a:ext>
                </a:extLst>
              </a:tr>
              <a:tr h="98121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69590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Jigawa 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63085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71867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Ogun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888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9808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Oyo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76611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Plateau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Lagos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14536"/>
                  </a:ext>
                </a:extLst>
              </a:tr>
              <a:tr h="263389"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50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5805C32-562E-474B-AE90-04413DE38F23}"/>
              </a:ext>
            </a:extLst>
          </p:cNvPr>
          <p:cNvSpPr txBox="1"/>
          <p:nvPr/>
        </p:nvSpPr>
        <p:spPr>
          <a:xfrm>
            <a:off x="790449" y="1556672"/>
            <a:ext cx="342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andara" panose="020E0502030303020204" pitchFamily="34" charset="0"/>
              </a:rPr>
              <a:t>Progress Update</a:t>
            </a:r>
            <a:endParaRPr lang="en-GB" sz="2400" b="1" u="sng" dirty="0">
              <a:latin typeface="Candara" panose="020E0502030303020204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60FA7A5-A303-4C1B-B5C4-73A5B832D1C1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BD32A-2B50-4C1C-AA3E-E05E9E86543B}"/>
              </a:ext>
            </a:extLst>
          </p:cNvPr>
          <p:cNvSpPr txBox="1"/>
          <p:nvPr/>
        </p:nvSpPr>
        <p:spPr>
          <a:xfrm>
            <a:off x="5698039" y="5929568"/>
            <a:ext cx="6259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ndara" panose="020E0502030303020204" pitchFamily="34" charset="0"/>
              </a:rPr>
              <a:t>*Only States that provided the PCU with working online links are reported as published.</a:t>
            </a:r>
            <a:endParaRPr lang="en-GB" sz="15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2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1" y="136193"/>
            <a:ext cx="11794783" cy="1007007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471" b="1" dirty="0">
                <a:solidFill>
                  <a:srgbClr val="C0000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New DLI 12.2 ($1.5 million)</a:t>
            </a:r>
            <a:r>
              <a:rPr lang="en-US" sz="2471" b="1" dirty="0">
                <a:solidFill>
                  <a:srgbClr val="00206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:</a:t>
            </a:r>
            <a:r>
              <a:rPr lang="en-US" sz="2471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Interim Milestone - The State Public Procurement Agency has published on its official website, a list of all contracts executed to support the Participating State’s COVID-19 response in Q4 FY 20 and Q1 FY21.</a:t>
            </a:r>
            <a:endParaRPr lang="en-US" sz="2471" b="1" dirty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007" y="1960077"/>
            <a:ext cx="4453484" cy="34879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Deadline in two weeks - June 30, 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3 States (</a:t>
            </a:r>
            <a:r>
              <a:rPr lang="en-US" sz="2000" b="1" dirty="0" err="1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Abia</a:t>
            </a:r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, Ekiti and Kogi State) have published their list of Covid-19 Related Contracts Q4 FY20 and Q1 FY21*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ndara" panose="020E0502030303020204" pitchFamily="34" charset="0"/>
                <a:cs typeface="Arial" panose="020B0604020202020204" pitchFamily="34" charset="0"/>
              </a:rPr>
              <a:t>Only One State (Delta) has leveraged NGF TA support and is to implement advisory/recommendations before the deadline.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</a:rPr>
              <a:t>ISSUES</a:t>
            </a:r>
            <a:r>
              <a:rPr lang="en-US" sz="2000" b="1" i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reported by </a:t>
            </a:r>
            <a:r>
              <a:rPr lang="en-US" sz="2000" b="1" dirty="0">
                <a:solidFill>
                  <a:srgbClr val="C00000"/>
                </a:solidFill>
              </a:rPr>
              <a:t>States </a:t>
            </a:r>
            <a:r>
              <a:rPr lang="en-US" sz="2000" i="1" dirty="0">
                <a:solidFill>
                  <a:srgbClr val="C00000"/>
                </a:solidFill>
              </a:rPr>
              <a:t>(not consistent with previous APA results)</a:t>
            </a:r>
            <a:r>
              <a:rPr lang="en-US" sz="2000" i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Agency newly established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Website under construction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B69C176C-8DF6-4E09-9ACA-8B922BAC7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958144"/>
              </p:ext>
            </p:extLst>
          </p:nvPr>
        </p:nvGraphicFramePr>
        <p:xfrm>
          <a:off x="5120639" y="1444447"/>
          <a:ext cx="6960751" cy="4517340"/>
        </p:xfrm>
        <a:graphic>
          <a:graphicData uri="http://schemas.openxmlformats.org/drawingml/2006/table">
            <a:tbl>
              <a:tblPr firstRow="1" bandRow="1"/>
              <a:tblGrid>
                <a:gridCol w="2420799">
                  <a:extLst>
                    <a:ext uri="{9D8B030D-6E8A-4147-A177-3AD203B41FA5}">
                      <a16:colId xmlns:a16="http://schemas.microsoft.com/office/drawing/2014/main" val="3516965130"/>
                    </a:ext>
                  </a:extLst>
                </a:gridCol>
                <a:gridCol w="1862935">
                  <a:extLst>
                    <a:ext uri="{9D8B030D-6E8A-4147-A177-3AD203B41FA5}">
                      <a16:colId xmlns:a16="http://schemas.microsoft.com/office/drawing/2014/main" val="3424369993"/>
                    </a:ext>
                  </a:extLst>
                </a:gridCol>
                <a:gridCol w="1348728">
                  <a:extLst>
                    <a:ext uri="{9D8B030D-6E8A-4147-A177-3AD203B41FA5}">
                      <a16:colId xmlns:a16="http://schemas.microsoft.com/office/drawing/2014/main" val="570966562"/>
                    </a:ext>
                  </a:extLst>
                </a:gridCol>
                <a:gridCol w="1328289">
                  <a:extLst>
                    <a:ext uri="{9D8B030D-6E8A-4147-A177-3AD203B41FA5}">
                      <a16:colId xmlns:a16="http://schemas.microsoft.com/office/drawing/2014/main" val="2010282981"/>
                    </a:ext>
                  </a:extLst>
                </a:gridCol>
              </a:tblGrid>
              <a:tr h="634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Published List of Covid-19 Response Related Contracts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 Delivered/Ongoing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No Publication/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Not used NGF 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24795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Adamawa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Katsina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09937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Anambra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Kebbi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6047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Akwa</a:t>
                      </a: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Ibom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Kwara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99708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Bauchi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Lagos 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99312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Bayelsa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Nasarawa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61090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Benue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Niger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63085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Borno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Ogun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71867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Ebonyi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Ondo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888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Cross River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Osun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41903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Oyo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10986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Enugu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Plateau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922122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Gombe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Rivers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724727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Sokoto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183480"/>
                  </a:ext>
                </a:extLst>
              </a:tr>
              <a:tr h="231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Jigawa</a:t>
                      </a: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Taraba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29971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Kaduna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Yobe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9808"/>
                  </a:ext>
                </a:extLst>
              </a:tr>
              <a:tr h="244634">
                <a:tc>
                  <a:txBody>
                    <a:bodyPr/>
                    <a:lstStyle/>
                    <a:p>
                      <a:pPr algn="ctr"/>
                      <a:endParaRPr lang="en-US" sz="1500" b="1"/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Kano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Zamfara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145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DC921AE-ECB0-4468-BF4F-FFFF1808CC02}"/>
              </a:ext>
            </a:extLst>
          </p:cNvPr>
          <p:cNvSpPr txBox="1"/>
          <p:nvPr/>
        </p:nvSpPr>
        <p:spPr>
          <a:xfrm>
            <a:off x="574139" y="1392058"/>
            <a:ext cx="342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andara" panose="020E0502030303020204" pitchFamily="34" charset="0"/>
              </a:rPr>
              <a:t>Progress Update</a:t>
            </a:r>
            <a:endParaRPr lang="en-GB" sz="2400" b="1" u="sng" dirty="0">
              <a:latin typeface="Candara" panose="020E0502030303020204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3D3BAC6-0B96-4690-852F-9B573D50D524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6F8180-BBF9-46D1-969A-CAF42EAAAA18}"/>
              </a:ext>
            </a:extLst>
          </p:cNvPr>
          <p:cNvSpPr txBox="1"/>
          <p:nvPr/>
        </p:nvSpPr>
        <p:spPr>
          <a:xfrm>
            <a:off x="4809744" y="6056367"/>
            <a:ext cx="7382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ndara" panose="020E0502030303020204" pitchFamily="34" charset="0"/>
              </a:rPr>
              <a:t>*Only States that provided the PCU with working online links are reported as published.</a:t>
            </a:r>
            <a:endParaRPr lang="en-GB" sz="15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0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05" y="187281"/>
            <a:ext cx="11794783" cy="720197"/>
          </a:xfr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highlight>
                  <a:srgbClr val="C0C0C0"/>
                </a:highlight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2021 EC Part 1: 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  <a:ea typeface="MS PGothic" pitchFamily="34" charset="-128"/>
                <a:cs typeface="Arial" panose="020B0604020202020204" pitchFamily="34" charset="0"/>
              </a:rPr>
              <a:t>FY20 audited financial statement, prepared in accordance with IPSAS, submitted to the State Assembly and published by 31 July 2021</a:t>
            </a:r>
            <a:endParaRPr lang="en-US" sz="2471" b="1" dirty="0">
              <a:solidFill>
                <a:srgbClr val="002060"/>
              </a:solidFill>
              <a:latin typeface="Candara" panose="020E0502030303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15" y="1521422"/>
            <a:ext cx="4811145" cy="440135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The Annual Eligibility Criteria determines the eligibility of the states to get grants for DLRs/results achieved under the SFTAS Program – it’s the most important result.</a:t>
            </a:r>
            <a:r>
              <a:rPr lang="en-US" sz="2000" b="1" dirty="0">
                <a:latin typeface="Candara" panose="020E0502030303020204" pitchFamily="34" charset="0"/>
              </a:rPr>
              <a:t> The 2021 EC determines whether States will get grants for 2021 results of the original DLIs i.e., the 2021 APA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Deadline in six weeks - July 31, 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Only 1 State (Katsina State) has published its AFS FY20 so far* - note PCU has not checked content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Candara" panose="020E0502030303020204" pitchFamily="34" charset="0"/>
                <a:cs typeface="Arial" panose="020B0604020202020204" pitchFamily="34" charset="0"/>
              </a:rPr>
              <a:t>Only 15 States have leveraged NGF TA support. They are to implement advisory/recommendations.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B69C176C-8DF6-4E09-9ACA-8B922BAC7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940957"/>
              </p:ext>
            </p:extLst>
          </p:nvPr>
        </p:nvGraphicFramePr>
        <p:xfrm>
          <a:off x="5135880" y="1279620"/>
          <a:ext cx="6929505" cy="4747756"/>
        </p:xfrm>
        <a:graphic>
          <a:graphicData uri="http://schemas.openxmlformats.org/drawingml/2006/table">
            <a:tbl>
              <a:tblPr firstRow="1" bandRow="1"/>
              <a:tblGrid>
                <a:gridCol w="1990203">
                  <a:extLst>
                    <a:ext uri="{9D8B030D-6E8A-4147-A177-3AD203B41FA5}">
                      <a16:colId xmlns:a16="http://schemas.microsoft.com/office/drawing/2014/main" val="3516965130"/>
                    </a:ext>
                  </a:extLst>
                </a:gridCol>
                <a:gridCol w="1383299">
                  <a:extLst>
                    <a:ext uri="{9D8B030D-6E8A-4147-A177-3AD203B41FA5}">
                      <a16:colId xmlns:a16="http://schemas.microsoft.com/office/drawing/2014/main" val="1382157720"/>
                    </a:ext>
                  </a:extLst>
                </a:gridCol>
                <a:gridCol w="1046407">
                  <a:extLst>
                    <a:ext uri="{9D8B030D-6E8A-4147-A177-3AD203B41FA5}">
                      <a16:colId xmlns:a16="http://schemas.microsoft.com/office/drawing/2014/main" val="3424369993"/>
                    </a:ext>
                  </a:extLst>
                </a:gridCol>
                <a:gridCol w="1404773">
                  <a:extLst>
                    <a:ext uri="{9D8B030D-6E8A-4147-A177-3AD203B41FA5}">
                      <a16:colId xmlns:a16="http://schemas.microsoft.com/office/drawing/2014/main" val="570966562"/>
                    </a:ext>
                  </a:extLst>
                </a:gridCol>
                <a:gridCol w="1104823">
                  <a:extLst>
                    <a:ext uri="{9D8B030D-6E8A-4147-A177-3AD203B41FA5}">
                      <a16:colId xmlns:a16="http://schemas.microsoft.com/office/drawing/2014/main" val="2010282981"/>
                    </a:ext>
                  </a:extLst>
                </a:gridCol>
              </a:tblGrid>
              <a:tr h="2228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Published AFS FY20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 Delivered/Ongoing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 Delivered/Ongoing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No Publication/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Not used NGF 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24795"/>
                  </a:ext>
                </a:extLst>
              </a:tr>
              <a:tr h="297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Bayelsa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Zamfara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Kebbi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86047"/>
                  </a:ext>
                </a:extLst>
              </a:tr>
              <a:tr h="297253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Yobe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Adamawa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86647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Ekiti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Anambra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Lagos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99708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Gombe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 Ibom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Ondo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9931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Kaduna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Bauchi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Osun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35736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Benue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Plateau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61090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Katsina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Sokoto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63085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Kogi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Delta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Taraba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71867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Nasarawa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Cross River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17174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Niger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Ebonyi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888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Ogun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Enugu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889844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Oyo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Imo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69808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Rivers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Jigawa</a:t>
                      </a: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12554" marR="12554" marT="125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145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DC921AE-ECB0-4468-BF4F-FFFF1808CC02}"/>
              </a:ext>
            </a:extLst>
          </p:cNvPr>
          <p:cNvSpPr txBox="1"/>
          <p:nvPr/>
        </p:nvSpPr>
        <p:spPr>
          <a:xfrm>
            <a:off x="236050" y="952605"/>
            <a:ext cx="342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andara" panose="020E0502030303020204" pitchFamily="34" charset="0"/>
              </a:rPr>
              <a:t>Progress Update</a:t>
            </a:r>
            <a:endParaRPr lang="en-GB" sz="2400" b="1" u="sng" dirty="0">
              <a:latin typeface="Candara" panose="020E0502030303020204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505D37A-31D8-4162-8A8C-9F0BFC11F6CD}"/>
              </a:ext>
            </a:extLst>
          </p:cNvPr>
          <p:cNvSpPr txBox="1">
            <a:spLocks/>
          </p:cNvSpPr>
          <p:nvPr/>
        </p:nvSpPr>
        <p:spPr bwMode="auto">
          <a:xfrm>
            <a:off x="11580273" y="6550566"/>
            <a:ext cx="254146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1765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defTabSz="914400" eaLnBrk="1" latinLnBrk="0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defTabSz="914400" eaLnBrk="1" latinLnBrk="0" hangingPunct="1">
              <a:defRPr sz="1800">
                <a:latin typeface="+mn-lt"/>
                <a:ea typeface="+mn-ea"/>
              </a:defRPr>
            </a:lvl2pPr>
            <a:lvl3pPr marL="914400" defTabSz="914400" eaLnBrk="1" latinLnBrk="0" hangingPunct="1">
              <a:defRPr sz="1800">
                <a:latin typeface="+mn-lt"/>
                <a:ea typeface="+mn-ea"/>
              </a:defRPr>
            </a:lvl3pPr>
            <a:lvl4pPr marL="1371600" defTabSz="914400" eaLnBrk="1" latinLnBrk="0" hangingPunct="1">
              <a:defRPr sz="1800">
                <a:latin typeface="+mn-lt"/>
                <a:ea typeface="+mn-ea"/>
              </a:defRPr>
            </a:lvl4pPr>
            <a:lvl5pPr marL="1828800" defTabSz="914400" eaLnBrk="1" latinLnBrk="0" hangingPunct="1">
              <a:defRPr sz="1800">
                <a:latin typeface="+mn-lt"/>
                <a:ea typeface="+mn-ea"/>
              </a:defRPr>
            </a:lvl5pPr>
            <a:lvl6pPr marL="2286000" defTabSz="914400">
              <a:defRPr sz="1800">
                <a:latin typeface="+mn-lt"/>
                <a:ea typeface="+mn-ea"/>
              </a:defRPr>
            </a:lvl6pPr>
            <a:lvl7pPr marL="2743200" defTabSz="914400">
              <a:defRPr sz="1800">
                <a:latin typeface="+mn-lt"/>
                <a:ea typeface="+mn-ea"/>
              </a:defRPr>
            </a:lvl7pPr>
            <a:lvl8pPr marL="3200400" defTabSz="914400">
              <a:defRPr sz="1800">
                <a:latin typeface="+mn-lt"/>
                <a:ea typeface="+mn-ea"/>
              </a:defRPr>
            </a:lvl8pPr>
            <a:lvl9pPr marL="3657600" defTabSz="914400">
              <a:defRPr sz="1800"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62D93A-3BA0-8848-BFA3-D7046C1B555D}" type="slidenum">
              <a:rPr kumimoji="0" lang="en-US" sz="1059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C97FA1-8711-4E20-9C75-06AEF37099E5}"/>
              </a:ext>
            </a:extLst>
          </p:cNvPr>
          <p:cNvSpPr txBox="1"/>
          <p:nvPr/>
        </p:nvSpPr>
        <p:spPr>
          <a:xfrm>
            <a:off x="5165765" y="6091818"/>
            <a:ext cx="6814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ndara" panose="020E0502030303020204" pitchFamily="34" charset="0"/>
              </a:rPr>
              <a:t>*Only States that provided the PCU with working online links are reported as published.</a:t>
            </a:r>
          </a:p>
        </p:txBody>
      </p:sp>
    </p:spTree>
    <p:extLst>
      <p:ext uri="{BB962C8B-B14F-4D97-AF65-F5344CB8AC3E}">
        <p14:creationId xmlns:p14="http://schemas.microsoft.com/office/powerpoint/2010/main" val="331144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C0861-C75D-4B0D-B442-27254C3A5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134" y="3562804"/>
            <a:ext cx="10706792" cy="14872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THANK YOU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B8DFC7-02E8-4174-9E28-88E30394C3AE}"/>
              </a:ext>
            </a:extLst>
          </p:cNvPr>
          <p:cNvGrpSpPr/>
          <p:nvPr/>
        </p:nvGrpSpPr>
        <p:grpSpPr>
          <a:xfrm>
            <a:off x="3853791" y="2570480"/>
            <a:ext cx="4690769" cy="992324"/>
            <a:chOff x="359417" y="0"/>
            <a:chExt cx="3365107" cy="5410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2885DA-EA8D-4514-A4E5-80BBC8ECE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17" y="128659"/>
              <a:ext cx="1125130" cy="3803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0039985-85F1-40BE-A025-02C64CE51D60}"/>
                </a:ext>
              </a:extLst>
            </p:cNvPr>
            <p:cNvGrpSpPr/>
            <p:nvPr/>
          </p:nvGrpSpPr>
          <p:grpSpPr>
            <a:xfrm>
              <a:off x="1607820" y="0"/>
              <a:ext cx="2116704" cy="541020"/>
              <a:chOff x="0" y="0"/>
              <a:chExt cx="2857863" cy="97756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6E7C36BF-0E57-41EE-BDC7-3624476CE1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15828" y="200517"/>
                <a:ext cx="1542035" cy="6906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1B6D32-0B3F-4A58-A5B6-DEED9C58E2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302828" cy="97756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5820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fghanistan-br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1926</Words>
  <Application>Microsoft Office PowerPoint</Application>
  <PresentationFormat>Widescreen</PresentationFormat>
  <Paragraphs>347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Bold</vt:lpstr>
      <vt:lpstr>Calibri</vt:lpstr>
      <vt:lpstr>Calibri Light</vt:lpstr>
      <vt:lpstr>Candara</vt:lpstr>
      <vt:lpstr>Courier New</vt:lpstr>
      <vt:lpstr>Times New Roman</vt:lpstr>
      <vt:lpstr>Trebuchet MS</vt:lpstr>
      <vt:lpstr>Wingdings</vt:lpstr>
      <vt:lpstr>Office Theme</vt:lpstr>
      <vt:lpstr>1_Office Theme</vt:lpstr>
      <vt:lpstr>afghanistan-branded</vt:lpstr>
      <vt:lpstr>STATES’ PROGRESS AGAINST UPCOMING SFTAS DLIs AND ELIGIBILITY CRITERIA DEADLINES JUNE-JULY 2021</vt:lpstr>
      <vt:lpstr>REMINDERS</vt:lpstr>
      <vt:lpstr>PowerPoint Presentation</vt:lpstr>
      <vt:lpstr>DLI 8 ($2 million): Interim Milestone - Established and published online a domestic expenditure Arrears Clearance Framework (ACF).</vt:lpstr>
      <vt:lpstr>New DLI 10.3 ($2 million):  Implementation of operational and financial autonomy for the Offices of State and Local Governments Auditors-General (inc passed State Audit Law)</vt:lpstr>
      <vt:lpstr>New DLI 11.2 ($1 million): issued a regulation prohibiting, on a prospective basis, the contracting of private consultants for the assessment and collection of personal income tax; AND No such contracts have been entered into or renewed during the period starting on September 1, 2020 through the date of issuance of such regulation.</vt:lpstr>
      <vt:lpstr>New DLI 12.2 ($1.5 million): Interim Milestone - The State Public Procurement Agency has published on its official website, a list of all contracts executed to support the Participating State’s COVID-19 response in Q4 FY 20 and Q1 FY21.</vt:lpstr>
      <vt:lpstr>2021 EC Part 1: FY20 audited financial statement, prepared in accordance with IPSAS, submitted to the State Assembly and published by 31 July 2021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Oyinda Adedokun</dc:creator>
  <cp:lastModifiedBy>Naomi Tietie</cp:lastModifiedBy>
  <cp:revision>85</cp:revision>
  <cp:lastPrinted>2021-06-16T12:09:28Z</cp:lastPrinted>
  <dcterms:created xsi:type="dcterms:W3CDTF">2021-06-15T13:26:02Z</dcterms:created>
  <dcterms:modified xsi:type="dcterms:W3CDTF">2021-06-16T15:39:45Z</dcterms:modified>
</cp:coreProperties>
</file>