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541E9-CD93-408C-A1B0-0CB1AA0E37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G"/>
          </a:p>
        </p:txBody>
      </p:sp>
      <p:sp>
        <p:nvSpPr>
          <p:cNvPr id="3" name="Subtitle 2">
            <a:extLst>
              <a:ext uri="{FF2B5EF4-FFF2-40B4-BE49-F238E27FC236}">
                <a16:creationId xmlns:a16="http://schemas.microsoft.com/office/drawing/2014/main" id="{883BD115-261F-4ACC-899F-F07B8FA77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G"/>
          </a:p>
        </p:txBody>
      </p:sp>
      <p:sp>
        <p:nvSpPr>
          <p:cNvPr id="4" name="Date Placeholder 3">
            <a:extLst>
              <a:ext uri="{FF2B5EF4-FFF2-40B4-BE49-F238E27FC236}">
                <a16:creationId xmlns:a16="http://schemas.microsoft.com/office/drawing/2014/main" id="{7E6BE4C2-3D48-402F-99DA-1D20DBD4F322}"/>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5" name="Footer Placeholder 4">
            <a:extLst>
              <a:ext uri="{FF2B5EF4-FFF2-40B4-BE49-F238E27FC236}">
                <a16:creationId xmlns:a16="http://schemas.microsoft.com/office/drawing/2014/main" id="{54607755-32AD-4757-8158-1E8994361BEA}"/>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B8679919-381F-4DB3-AEC8-B46DD0A6A1D2}"/>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146888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4EC0-434C-4D41-916A-3E49E673819E}"/>
              </a:ext>
            </a:extLst>
          </p:cNvPr>
          <p:cNvSpPr>
            <a:spLocks noGrp="1"/>
          </p:cNvSpPr>
          <p:nvPr>
            <p:ph type="title"/>
          </p:nvPr>
        </p:nvSpPr>
        <p:spPr/>
        <p:txBody>
          <a:bodyPr/>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2023AE26-7090-42ED-A133-83CE95916F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DCA4B115-2C78-40FB-9846-274F1978FF0B}"/>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5" name="Footer Placeholder 4">
            <a:extLst>
              <a:ext uri="{FF2B5EF4-FFF2-40B4-BE49-F238E27FC236}">
                <a16:creationId xmlns:a16="http://schemas.microsoft.com/office/drawing/2014/main" id="{6F88B815-8630-4552-B2E1-36C13B122B56}"/>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E6ED6E25-F53A-440E-B3EA-D65AF34458AE}"/>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1435608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CA1505-AEFE-418B-B729-53508D1068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52B5F6FE-8071-474B-ADAB-84CCD3396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17FA2BAA-A1B6-4E19-B282-6AE1483103FF}"/>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5" name="Footer Placeholder 4">
            <a:extLst>
              <a:ext uri="{FF2B5EF4-FFF2-40B4-BE49-F238E27FC236}">
                <a16:creationId xmlns:a16="http://schemas.microsoft.com/office/drawing/2014/main" id="{52931918-EB50-4576-AC11-22EF3E61C777}"/>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FAB7EA7B-B75F-4338-8623-FA816A34926B}"/>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2274703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B8D3-8700-467A-9BE5-279C612F5279}"/>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A2586E23-F5C7-48FA-AF13-518BFE7F92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25B63AA2-D8A7-4F4A-AB5D-90F785E5B1D4}"/>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5" name="Footer Placeholder 4">
            <a:extLst>
              <a:ext uri="{FF2B5EF4-FFF2-40B4-BE49-F238E27FC236}">
                <a16:creationId xmlns:a16="http://schemas.microsoft.com/office/drawing/2014/main" id="{9825643C-6081-4CB3-A6C0-EA3865D9C2BF}"/>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EDF23F41-68D1-40EA-AC07-3A6E9CAD28E3}"/>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353305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57D2-D218-4CB4-B332-22E69C05B4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G"/>
          </a:p>
        </p:txBody>
      </p:sp>
      <p:sp>
        <p:nvSpPr>
          <p:cNvPr id="3" name="Text Placeholder 2">
            <a:extLst>
              <a:ext uri="{FF2B5EF4-FFF2-40B4-BE49-F238E27FC236}">
                <a16:creationId xmlns:a16="http://schemas.microsoft.com/office/drawing/2014/main" id="{1EEE2DA7-58A5-4CF3-8548-C5755D67D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06DD82-522A-41D1-90B9-CA4EBF8D85A2}"/>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5" name="Footer Placeholder 4">
            <a:extLst>
              <a:ext uri="{FF2B5EF4-FFF2-40B4-BE49-F238E27FC236}">
                <a16:creationId xmlns:a16="http://schemas.microsoft.com/office/drawing/2014/main" id="{BC5C9CC3-FE73-4FF1-88EB-1438CAFA11A8}"/>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E0696C18-6E97-45D5-91D0-32AE05557D59}"/>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25171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E64AC-75D7-418A-B4A2-B8FBB76EF5F3}"/>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7EB73864-5FAF-49E0-964F-C9F878B9AA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Content Placeholder 3">
            <a:extLst>
              <a:ext uri="{FF2B5EF4-FFF2-40B4-BE49-F238E27FC236}">
                <a16:creationId xmlns:a16="http://schemas.microsoft.com/office/drawing/2014/main" id="{63315978-9ADF-47F9-A551-213379D427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Date Placeholder 4">
            <a:extLst>
              <a:ext uri="{FF2B5EF4-FFF2-40B4-BE49-F238E27FC236}">
                <a16:creationId xmlns:a16="http://schemas.microsoft.com/office/drawing/2014/main" id="{00559CAD-6BE2-49E0-B3E5-9B988FDFCD37}"/>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6" name="Footer Placeholder 5">
            <a:extLst>
              <a:ext uri="{FF2B5EF4-FFF2-40B4-BE49-F238E27FC236}">
                <a16:creationId xmlns:a16="http://schemas.microsoft.com/office/drawing/2014/main" id="{F000A154-B4C9-4125-80D5-35CD901F8110}"/>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617C0F79-508F-4E91-8BB4-4EDCF87DE112}"/>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166079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A084D-CD29-4D89-A2EE-4428A241E0AB}"/>
              </a:ext>
            </a:extLst>
          </p:cNvPr>
          <p:cNvSpPr>
            <a:spLocks noGrp="1"/>
          </p:cNvSpPr>
          <p:nvPr>
            <p:ph type="title"/>
          </p:nvPr>
        </p:nvSpPr>
        <p:spPr>
          <a:xfrm>
            <a:off x="839788" y="365125"/>
            <a:ext cx="10515600" cy="1325563"/>
          </a:xfrm>
        </p:spPr>
        <p:txBody>
          <a:bodyPr/>
          <a:lstStyle/>
          <a:p>
            <a:r>
              <a:rPr lang="en-US"/>
              <a:t>Click to edit Master title style</a:t>
            </a:r>
            <a:endParaRPr lang="en-NG"/>
          </a:p>
        </p:txBody>
      </p:sp>
      <p:sp>
        <p:nvSpPr>
          <p:cNvPr id="3" name="Text Placeholder 2">
            <a:extLst>
              <a:ext uri="{FF2B5EF4-FFF2-40B4-BE49-F238E27FC236}">
                <a16:creationId xmlns:a16="http://schemas.microsoft.com/office/drawing/2014/main" id="{335015E3-6861-4178-AA8B-E3F42B8868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6B3888-C660-43E4-9128-9801BEFCB4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Text Placeholder 4">
            <a:extLst>
              <a:ext uri="{FF2B5EF4-FFF2-40B4-BE49-F238E27FC236}">
                <a16:creationId xmlns:a16="http://schemas.microsoft.com/office/drawing/2014/main" id="{3A8E29F3-35B4-4F75-9158-C61B7553AD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227F01-F760-4CBC-9793-CC16E7D90F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7" name="Date Placeholder 6">
            <a:extLst>
              <a:ext uri="{FF2B5EF4-FFF2-40B4-BE49-F238E27FC236}">
                <a16:creationId xmlns:a16="http://schemas.microsoft.com/office/drawing/2014/main" id="{4B1716C0-AC59-4987-B256-0DF24576E65B}"/>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8" name="Footer Placeholder 7">
            <a:extLst>
              <a:ext uri="{FF2B5EF4-FFF2-40B4-BE49-F238E27FC236}">
                <a16:creationId xmlns:a16="http://schemas.microsoft.com/office/drawing/2014/main" id="{7C705990-6835-4507-A5D7-412F8A8EBBEF}"/>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2AF9843D-61E2-4CF0-902F-946E3DE29ED0}"/>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203111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60945-7EC3-4517-8437-4777FBCFA377}"/>
              </a:ext>
            </a:extLst>
          </p:cNvPr>
          <p:cNvSpPr>
            <a:spLocks noGrp="1"/>
          </p:cNvSpPr>
          <p:nvPr>
            <p:ph type="title"/>
          </p:nvPr>
        </p:nvSpPr>
        <p:spPr/>
        <p:txBody>
          <a:bodyPr/>
          <a:lstStyle/>
          <a:p>
            <a:r>
              <a:rPr lang="en-US"/>
              <a:t>Click to edit Master title style</a:t>
            </a:r>
            <a:endParaRPr lang="en-NG"/>
          </a:p>
        </p:txBody>
      </p:sp>
      <p:sp>
        <p:nvSpPr>
          <p:cNvPr id="3" name="Date Placeholder 2">
            <a:extLst>
              <a:ext uri="{FF2B5EF4-FFF2-40B4-BE49-F238E27FC236}">
                <a16:creationId xmlns:a16="http://schemas.microsoft.com/office/drawing/2014/main" id="{62FA9F1F-B918-4793-9B2F-C09E33B8B096}"/>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4" name="Footer Placeholder 3">
            <a:extLst>
              <a:ext uri="{FF2B5EF4-FFF2-40B4-BE49-F238E27FC236}">
                <a16:creationId xmlns:a16="http://schemas.microsoft.com/office/drawing/2014/main" id="{5F4586F9-F9F6-4C6D-AE8E-A3F3F80B4070}"/>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E96DD5EC-45F3-4612-AEF9-CAB5D944CB0B}"/>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324069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0AE122-941A-4F50-916F-56AA9D83F52F}"/>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3" name="Footer Placeholder 2">
            <a:extLst>
              <a:ext uri="{FF2B5EF4-FFF2-40B4-BE49-F238E27FC236}">
                <a16:creationId xmlns:a16="http://schemas.microsoft.com/office/drawing/2014/main" id="{E7B6B237-38D4-4939-8D2F-CD763697196A}"/>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A276D817-2333-43AF-9801-9DCB043DEE24}"/>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305339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47A88-E302-4DFC-872E-0FEAEDE1D8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Content Placeholder 2">
            <a:extLst>
              <a:ext uri="{FF2B5EF4-FFF2-40B4-BE49-F238E27FC236}">
                <a16:creationId xmlns:a16="http://schemas.microsoft.com/office/drawing/2014/main" id="{84492139-4D44-4D49-BB38-28333FC999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Text Placeholder 3">
            <a:extLst>
              <a:ext uri="{FF2B5EF4-FFF2-40B4-BE49-F238E27FC236}">
                <a16:creationId xmlns:a16="http://schemas.microsoft.com/office/drawing/2014/main" id="{BBE1C322-A56C-4B37-884B-D99A2693D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5B5F1-4B61-43CF-8258-50CEF4AF4469}"/>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6" name="Footer Placeholder 5">
            <a:extLst>
              <a:ext uri="{FF2B5EF4-FFF2-40B4-BE49-F238E27FC236}">
                <a16:creationId xmlns:a16="http://schemas.microsoft.com/office/drawing/2014/main" id="{95616736-BAF8-41DC-82D0-C8040D742864}"/>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F6D5442C-4EE7-428B-A5FD-0061BFD77ED7}"/>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236939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5755F-88D1-4DD1-BB97-1CC84330CB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Picture Placeholder 2">
            <a:extLst>
              <a:ext uri="{FF2B5EF4-FFF2-40B4-BE49-F238E27FC236}">
                <a16:creationId xmlns:a16="http://schemas.microsoft.com/office/drawing/2014/main" id="{BFEE1742-17A1-4D66-B41B-28DA1DADB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5E771491-5F14-446B-B476-23D36FC3BF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4C0A4F-FAE6-4094-B145-04591CC0A385}"/>
              </a:ext>
            </a:extLst>
          </p:cNvPr>
          <p:cNvSpPr>
            <a:spLocks noGrp="1"/>
          </p:cNvSpPr>
          <p:nvPr>
            <p:ph type="dt" sz="half" idx="10"/>
          </p:nvPr>
        </p:nvSpPr>
        <p:spPr/>
        <p:txBody>
          <a:bodyPr/>
          <a:lstStyle/>
          <a:p>
            <a:fld id="{3AC574DD-8614-4268-9830-81FF3038B8A0}" type="datetimeFigureOut">
              <a:rPr lang="en-NG" smtClean="0"/>
              <a:t>07/06/2021</a:t>
            </a:fld>
            <a:endParaRPr lang="en-NG"/>
          </a:p>
        </p:txBody>
      </p:sp>
      <p:sp>
        <p:nvSpPr>
          <p:cNvPr id="6" name="Footer Placeholder 5">
            <a:extLst>
              <a:ext uri="{FF2B5EF4-FFF2-40B4-BE49-F238E27FC236}">
                <a16:creationId xmlns:a16="http://schemas.microsoft.com/office/drawing/2014/main" id="{EFE2F1C9-7189-400B-AE64-8C46365D0C05}"/>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AF3C6883-4FA6-4468-B1A1-14ACC7E852E1}"/>
              </a:ext>
            </a:extLst>
          </p:cNvPr>
          <p:cNvSpPr>
            <a:spLocks noGrp="1"/>
          </p:cNvSpPr>
          <p:nvPr>
            <p:ph type="sldNum" sz="quarter" idx="12"/>
          </p:nvPr>
        </p:nvSpPr>
        <p:spPr/>
        <p:txBody>
          <a:bodyPr/>
          <a:lstStyle/>
          <a:p>
            <a:fld id="{311A3A3F-2BA5-40EB-8C4C-D124F6E94F1B}" type="slidenum">
              <a:rPr lang="en-NG" smtClean="0"/>
              <a:t>‹#›</a:t>
            </a:fld>
            <a:endParaRPr lang="en-NG"/>
          </a:p>
        </p:txBody>
      </p:sp>
    </p:spTree>
    <p:extLst>
      <p:ext uri="{BB962C8B-B14F-4D97-AF65-F5344CB8AC3E}">
        <p14:creationId xmlns:p14="http://schemas.microsoft.com/office/powerpoint/2010/main" val="27241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370653-4E69-4D6A-B1CE-2F8505B39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G"/>
          </a:p>
        </p:txBody>
      </p:sp>
      <p:sp>
        <p:nvSpPr>
          <p:cNvPr id="3" name="Text Placeholder 2">
            <a:extLst>
              <a:ext uri="{FF2B5EF4-FFF2-40B4-BE49-F238E27FC236}">
                <a16:creationId xmlns:a16="http://schemas.microsoft.com/office/drawing/2014/main" id="{F724912B-34E3-4E4F-B5A7-4B5AA7A197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0640D4FB-4C5F-422B-990E-EAD965CA0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74DD-8614-4268-9830-81FF3038B8A0}" type="datetimeFigureOut">
              <a:rPr lang="en-NG" smtClean="0"/>
              <a:t>07/06/2021</a:t>
            </a:fld>
            <a:endParaRPr lang="en-NG"/>
          </a:p>
        </p:txBody>
      </p:sp>
      <p:sp>
        <p:nvSpPr>
          <p:cNvPr id="5" name="Footer Placeholder 4">
            <a:extLst>
              <a:ext uri="{FF2B5EF4-FFF2-40B4-BE49-F238E27FC236}">
                <a16:creationId xmlns:a16="http://schemas.microsoft.com/office/drawing/2014/main" id="{86153ED2-8C97-4D37-9579-AD213787F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9B5EEFEF-9D2B-4E2E-B4FE-F72C9C33B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A3A3F-2BA5-40EB-8C4C-D124F6E94F1B}" type="slidenum">
              <a:rPr lang="en-NG" smtClean="0"/>
              <a:t>‹#›</a:t>
            </a:fld>
            <a:endParaRPr lang="en-NG"/>
          </a:p>
        </p:txBody>
      </p:sp>
    </p:spTree>
    <p:extLst>
      <p:ext uri="{BB962C8B-B14F-4D97-AF65-F5344CB8AC3E}">
        <p14:creationId xmlns:p14="http://schemas.microsoft.com/office/powerpoint/2010/main" val="41400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05E40-7CAE-4F79-965C-EF76A0075899}"/>
              </a:ext>
            </a:extLst>
          </p:cNvPr>
          <p:cNvSpPr>
            <a:spLocks noGrp="1"/>
          </p:cNvSpPr>
          <p:nvPr>
            <p:ph type="ctrTitle"/>
          </p:nvPr>
        </p:nvSpPr>
        <p:spPr>
          <a:xfrm>
            <a:off x="1524000" y="2074863"/>
            <a:ext cx="9144000" cy="2387600"/>
          </a:xfrm>
        </p:spPr>
        <p:txBody>
          <a:bodyPr>
            <a:normAutofit fontScale="90000"/>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INTERNAL GBV/WOMEN EMPOWERMENT RESOURCE MOBILIZATION TEMPLATE</a:t>
            </a:r>
            <a:br>
              <a:rPr lang="en-NG" sz="1800" dirty="0">
                <a:effectLst/>
                <a:latin typeface="Calibri" panose="020F0502020204030204" pitchFamily="34" charset="0"/>
                <a:ea typeface="Calibri" panose="020F0502020204030204" pitchFamily="34" charset="0"/>
                <a:cs typeface="Times New Roman" panose="02020603050405020304" pitchFamily="18" charset="0"/>
              </a:rPr>
            </a:br>
            <a:endParaRPr lang="en-NG" dirty="0"/>
          </a:p>
        </p:txBody>
      </p:sp>
    </p:spTree>
    <p:extLst>
      <p:ext uri="{BB962C8B-B14F-4D97-AF65-F5344CB8AC3E}">
        <p14:creationId xmlns:p14="http://schemas.microsoft.com/office/powerpoint/2010/main" val="388747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63261D8-AA83-445D-ABCD-59522744844D}"/>
              </a:ext>
            </a:extLst>
          </p:cNvPr>
          <p:cNvGraphicFramePr>
            <a:graphicFrameLocks noGrp="1"/>
          </p:cNvGraphicFramePr>
          <p:nvPr>
            <p:extLst>
              <p:ext uri="{D42A27DB-BD31-4B8C-83A1-F6EECF244321}">
                <p14:modId xmlns:p14="http://schemas.microsoft.com/office/powerpoint/2010/main" val="203711500"/>
              </p:ext>
            </p:extLst>
          </p:nvPr>
        </p:nvGraphicFramePr>
        <p:xfrm>
          <a:off x="150920" y="-1"/>
          <a:ext cx="11842812" cy="6427442"/>
        </p:xfrm>
        <a:graphic>
          <a:graphicData uri="http://schemas.openxmlformats.org/drawingml/2006/table">
            <a:tbl>
              <a:tblPr firstRow="1" firstCol="1" bandRow="1">
                <a:tableStyleId>{5C22544A-7EE6-4342-B048-85BDC9FD1C3A}</a:tableStyleId>
              </a:tblPr>
              <a:tblGrid>
                <a:gridCol w="676348">
                  <a:extLst>
                    <a:ext uri="{9D8B030D-6E8A-4147-A177-3AD203B41FA5}">
                      <a16:colId xmlns:a16="http://schemas.microsoft.com/office/drawing/2014/main" val="452052997"/>
                    </a:ext>
                  </a:extLst>
                </a:gridCol>
                <a:gridCol w="2178916">
                  <a:extLst>
                    <a:ext uri="{9D8B030D-6E8A-4147-A177-3AD203B41FA5}">
                      <a16:colId xmlns:a16="http://schemas.microsoft.com/office/drawing/2014/main" val="998535019"/>
                    </a:ext>
                  </a:extLst>
                </a:gridCol>
                <a:gridCol w="5583712">
                  <a:extLst>
                    <a:ext uri="{9D8B030D-6E8A-4147-A177-3AD203B41FA5}">
                      <a16:colId xmlns:a16="http://schemas.microsoft.com/office/drawing/2014/main" val="3705646539"/>
                    </a:ext>
                  </a:extLst>
                </a:gridCol>
                <a:gridCol w="3403836">
                  <a:extLst>
                    <a:ext uri="{9D8B030D-6E8A-4147-A177-3AD203B41FA5}">
                      <a16:colId xmlns:a16="http://schemas.microsoft.com/office/drawing/2014/main" val="3936023593"/>
                    </a:ext>
                  </a:extLst>
                </a:gridCol>
              </a:tblGrid>
              <a:tr h="577551">
                <a:tc>
                  <a:txBody>
                    <a:bodyPr/>
                    <a:lstStyle/>
                    <a:p>
                      <a:pPr>
                        <a:lnSpc>
                          <a:spcPct val="107000"/>
                        </a:lnSpc>
                        <a:spcAft>
                          <a:spcPts val="800"/>
                        </a:spcAft>
                      </a:pPr>
                      <a:r>
                        <a:rPr lang="en-US" sz="1400" dirty="0">
                          <a:effectLst/>
                        </a:rPr>
                        <a:t>S/N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a:lnSpc>
                          <a:spcPct val="107000"/>
                        </a:lnSpc>
                        <a:spcAft>
                          <a:spcPts val="800"/>
                        </a:spcAft>
                      </a:pPr>
                      <a:r>
                        <a:rPr lang="en-US" sz="1400" b="1" dirty="0">
                          <a:effectLst/>
                        </a:rPr>
                        <a:t>Ministries, Department and Agencies (MDAs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algn="just"/>
                      <a:r>
                        <a:rPr lang="en-US" sz="1400">
                          <a:effectLst/>
                        </a:rPr>
                        <a:t>Mandate</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a:lnSpc>
                          <a:spcPct val="107000"/>
                        </a:lnSpc>
                        <a:spcAft>
                          <a:spcPts val="800"/>
                        </a:spcAft>
                      </a:pPr>
                      <a:r>
                        <a:rPr lang="en-US" sz="1400">
                          <a:effectLst/>
                        </a:rPr>
                        <a:t>GBV Specific Budget Provisions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extLst>
                  <a:ext uri="{0D108BD9-81ED-4DB2-BD59-A6C34878D82A}">
                    <a16:rowId xmlns:a16="http://schemas.microsoft.com/office/drawing/2014/main" val="2440039250"/>
                  </a:ext>
                </a:extLst>
              </a:tr>
              <a:tr h="1632990">
                <a:tc>
                  <a:txBody>
                    <a:bodyPr/>
                    <a:lstStyle/>
                    <a:p>
                      <a:pPr>
                        <a:lnSpc>
                          <a:spcPct val="107000"/>
                        </a:lnSpc>
                        <a:spcAft>
                          <a:spcPts val="800"/>
                        </a:spcAft>
                      </a:pPr>
                      <a:r>
                        <a:rPr lang="en-US" sz="1400">
                          <a:effectLst/>
                        </a:rPr>
                        <a:t>1</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a:lnSpc>
                          <a:spcPct val="107000"/>
                        </a:lnSpc>
                        <a:spcAft>
                          <a:spcPts val="800"/>
                        </a:spcAft>
                      </a:pPr>
                      <a:r>
                        <a:rPr lang="en-US" sz="1400" b="1" dirty="0">
                          <a:effectLst/>
                        </a:rPr>
                        <a:t>*Ministry of Women Affairs and Social Development</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marL="342900" lvl="0" indent="-342900" algn="just">
                        <a:buFont typeface="Symbol" panose="05050102010706020507" pitchFamily="18" charset="2"/>
                        <a:buChar char=""/>
                      </a:pPr>
                      <a:r>
                        <a:rPr lang="en-ZA" sz="1400" dirty="0">
                          <a:effectLst/>
                        </a:rPr>
                        <a:t>The broad mandate of the Ministry is to advise the Government on gender and children’s issues and issues affecting persons with disabilities and the elderlies. The Ministry also initiates policy guidelines and leads the process of ensuring gender equality and mainstreaming at both the national and international levels.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marL="342900" lvl="0" indent="-342900">
                        <a:lnSpc>
                          <a:spcPct val="107000"/>
                        </a:lnSpc>
                        <a:buFont typeface="Symbol" panose="05050102010706020507" pitchFamily="18" charset="2"/>
                        <a:buChar char=""/>
                      </a:pPr>
                      <a:r>
                        <a:rPr lang="en-US" sz="1400" dirty="0">
                          <a:effectLst/>
                        </a:rPr>
                        <a:t>Provide Sexual Assault Referral Centre</a:t>
                      </a:r>
                      <a:endParaRPr lang="en-NG" sz="1400" dirty="0">
                        <a:effectLst/>
                      </a:endParaRPr>
                    </a:p>
                    <a:p>
                      <a:pPr marL="342900" lvl="0" indent="-342900">
                        <a:lnSpc>
                          <a:spcPct val="107000"/>
                        </a:lnSpc>
                        <a:buFont typeface="Symbol" panose="05050102010706020507" pitchFamily="18" charset="2"/>
                        <a:buChar char=""/>
                      </a:pPr>
                      <a:r>
                        <a:rPr lang="en-US" sz="1400" dirty="0">
                          <a:effectLst/>
                        </a:rPr>
                        <a:t>Support GBV Management Committee</a:t>
                      </a:r>
                      <a:endParaRPr lang="en-NG" sz="1400" dirty="0">
                        <a:effectLst/>
                      </a:endParaRPr>
                    </a:p>
                    <a:p>
                      <a:pPr marL="342900" lvl="0" indent="-342900">
                        <a:lnSpc>
                          <a:spcPct val="107000"/>
                        </a:lnSpc>
                        <a:buFont typeface="Symbol" panose="05050102010706020507" pitchFamily="18" charset="2"/>
                        <a:buChar char=""/>
                      </a:pPr>
                      <a:r>
                        <a:rPr lang="en-US" sz="1400" dirty="0">
                          <a:effectLst/>
                        </a:rPr>
                        <a:t>Develop GBV Strategic Plan </a:t>
                      </a:r>
                      <a:endParaRPr lang="en-NG" sz="1400" dirty="0">
                        <a:effectLst/>
                      </a:endParaRPr>
                    </a:p>
                    <a:p>
                      <a:pPr marL="342900" lvl="0" indent="-342900">
                        <a:lnSpc>
                          <a:spcPct val="107000"/>
                        </a:lnSpc>
                        <a:buFont typeface="Symbol" panose="05050102010706020507" pitchFamily="18" charset="2"/>
                        <a:buChar char=""/>
                      </a:pPr>
                      <a:r>
                        <a:rPr lang="en-US" sz="1400" dirty="0">
                          <a:effectLst/>
                        </a:rPr>
                        <a:t>Shelters</a:t>
                      </a:r>
                      <a:endParaRPr lang="en-NG" sz="1400" dirty="0">
                        <a:effectLst/>
                      </a:endParaRPr>
                    </a:p>
                    <a:p>
                      <a:pPr marL="342900" lvl="0" indent="-342900">
                        <a:lnSpc>
                          <a:spcPct val="107000"/>
                        </a:lnSpc>
                        <a:buFont typeface="Symbol" panose="05050102010706020507" pitchFamily="18" charset="2"/>
                        <a:buChar char=""/>
                      </a:pPr>
                      <a:r>
                        <a:rPr lang="en-US" sz="1400" dirty="0">
                          <a:effectLst/>
                        </a:rPr>
                        <a:t>Skill Acquisition for women</a:t>
                      </a:r>
                      <a:endParaRPr lang="en-NG" sz="1400" dirty="0">
                        <a:effectLst/>
                      </a:endParaRPr>
                    </a:p>
                    <a:p>
                      <a:pPr marL="342900" lvl="0" indent="-342900">
                        <a:lnSpc>
                          <a:spcPct val="107000"/>
                        </a:lnSpc>
                        <a:spcAft>
                          <a:spcPts val="800"/>
                        </a:spcAft>
                        <a:buFont typeface="Symbol" panose="05050102010706020507" pitchFamily="18" charset="2"/>
                        <a:buChar char=""/>
                      </a:pPr>
                      <a:r>
                        <a:rPr lang="en-US" sz="1400" dirty="0">
                          <a:effectLst/>
                        </a:rPr>
                        <a:t>Advocacy meeting for behavioral change at local community</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extLst>
                  <a:ext uri="{0D108BD9-81ED-4DB2-BD59-A6C34878D82A}">
                    <a16:rowId xmlns:a16="http://schemas.microsoft.com/office/drawing/2014/main" val="2278060631"/>
                  </a:ext>
                </a:extLst>
              </a:tr>
              <a:tr h="1054225">
                <a:tc>
                  <a:txBody>
                    <a:bodyPr/>
                    <a:lstStyle/>
                    <a:p>
                      <a:pPr>
                        <a:lnSpc>
                          <a:spcPct val="107000"/>
                        </a:lnSpc>
                        <a:spcAft>
                          <a:spcPts val="800"/>
                        </a:spcAft>
                      </a:pPr>
                      <a:r>
                        <a:rPr lang="en-US" sz="1400">
                          <a:effectLst/>
                        </a:rPr>
                        <a:t>2</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a:lnSpc>
                          <a:spcPct val="107000"/>
                        </a:lnSpc>
                        <a:spcAft>
                          <a:spcPts val="800"/>
                        </a:spcAft>
                      </a:pPr>
                      <a:r>
                        <a:rPr lang="en-US" sz="1400" b="1" dirty="0">
                          <a:effectLst/>
                        </a:rPr>
                        <a:t>*Ministry of Health and Human Services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marL="342900" lvl="0" indent="-342900" algn="just">
                        <a:buFont typeface="Symbol" panose="05050102010706020507" pitchFamily="18" charset="2"/>
                        <a:buChar char=""/>
                      </a:pPr>
                      <a:r>
                        <a:rPr lang="en-ZA" sz="1400" dirty="0">
                          <a:effectLst/>
                        </a:rPr>
                        <a:t>The Ministry of Health (MOH) is the pre-eminent Government organization whose mandate is “To ensure the provision of quality health services and to promote healthy lifestyles and environmental practices”.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marL="342900" lvl="0" indent="-342900">
                        <a:lnSpc>
                          <a:spcPct val="107000"/>
                        </a:lnSpc>
                        <a:buFont typeface="Symbol" panose="05050102010706020507" pitchFamily="18" charset="2"/>
                        <a:buChar char=""/>
                      </a:pPr>
                      <a:r>
                        <a:rPr lang="en-US" sz="1400" dirty="0">
                          <a:effectLst/>
                        </a:rPr>
                        <a:t>Provide all medical services need to run SARC </a:t>
                      </a:r>
                      <a:endParaRPr lang="en-NG" sz="1400" dirty="0">
                        <a:effectLst/>
                      </a:endParaRPr>
                    </a:p>
                    <a:p>
                      <a:pPr marL="457200">
                        <a:lnSpc>
                          <a:spcPct val="107000"/>
                        </a:lnSpc>
                        <a:spcAft>
                          <a:spcPts val="800"/>
                        </a:spcAft>
                      </a:pPr>
                      <a:r>
                        <a:rPr lang="en-US" sz="1400" dirty="0">
                          <a:effectLst/>
                        </a:rPr>
                        <a:t>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extLst>
                  <a:ext uri="{0D108BD9-81ED-4DB2-BD59-A6C34878D82A}">
                    <a16:rowId xmlns:a16="http://schemas.microsoft.com/office/drawing/2014/main" val="1545849005"/>
                  </a:ext>
                </a:extLst>
              </a:tr>
              <a:tr h="3162676">
                <a:tc>
                  <a:txBody>
                    <a:bodyPr/>
                    <a:lstStyle/>
                    <a:p>
                      <a:pPr>
                        <a:lnSpc>
                          <a:spcPct val="107000"/>
                        </a:lnSpc>
                        <a:spcAft>
                          <a:spcPts val="800"/>
                        </a:spcAft>
                      </a:pPr>
                      <a:r>
                        <a:rPr lang="en-US" sz="1400">
                          <a:effectLst/>
                        </a:rPr>
                        <a:t>3</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a:lnSpc>
                          <a:spcPct val="107000"/>
                        </a:lnSpc>
                        <a:spcAft>
                          <a:spcPts val="800"/>
                        </a:spcAft>
                      </a:pPr>
                      <a:r>
                        <a:rPr lang="en-US" sz="1400" b="1" dirty="0">
                          <a:effectLst/>
                        </a:rPr>
                        <a:t>*Ministry of Education, Science and Technology</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marL="342900" lvl="0" indent="-342900" algn="just">
                        <a:buFont typeface="Symbol" panose="05050102010706020507" pitchFamily="18" charset="2"/>
                        <a:buChar char=""/>
                      </a:pPr>
                      <a:r>
                        <a:rPr lang="en-ZA" sz="1400">
                          <a:effectLst/>
                        </a:rPr>
                        <a:t>Formulate and co-ordinate a policy on education;</a:t>
                      </a:r>
                      <a:endParaRPr lang="en-NG" sz="1400">
                        <a:effectLst/>
                      </a:endParaRPr>
                    </a:p>
                    <a:p>
                      <a:pPr marL="342900" lvl="0" indent="-342900" algn="just">
                        <a:buFont typeface="Symbol" panose="05050102010706020507" pitchFamily="18" charset="2"/>
                        <a:buChar char=""/>
                      </a:pPr>
                      <a:r>
                        <a:rPr lang="en-ZA" sz="1400">
                          <a:effectLst/>
                        </a:rPr>
                        <a:t>Collect and collate data for purposes of education Planning and Financing;</a:t>
                      </a:r>
                      <a:endParaRPr lang="en-NG" sz="1400">
                        <a:effectLst/>
                      </a:endParaRPr>
                    </a:p>
                    <a:p>
                      <a:pPr marL="342900" lvl="0" indent="-342900" algn="just">
                        <a:buFont typeface="Symbol" panose="05050102010706020507" pitchFamily="18" charset="2"/>
                        <a:buChar char=""/>
                      </a:pPr>
                      <a:r>
                        <a:rPr lang="en-ZA" sz="1400">
                          <a:effectLst/>
                        </a:rPr>
                        <a:t>Prescribe and maintain uniform standard of education throughout the Country;</a:t>
                      </a:r>
                      <a:endParaRPr lang="en-NG" sz="1400">
                        <a:effectLst/>
                      </a:endParaRPr>
                    </a:p>
                    <a:p>
                      <a:pPr marL="342900" lvl="0" indent="-342900" algn="just">
                        <a:buFont typeface="Symbol" panose="05050102010706020507" pitchFamily="18" charset="2"/>
                        <a:buChar char=""/>
                      </a:pPr>
                      <a:r>
                        <a:rPr lang="en-ZA" sz="1400">
                          <a:effectLst/>
                        </a:rPr>
                        <a:t>Control and monitor the quality of education in the Country;</a:t>
                      </a:r>
                      <a:endParaRPr lang="en-NG" sz="1400">
                        <a:effectLst/>
                      </a:endParaRPr>
                    </a:p>
                    <a:p>
                      <a:pPr marL="342900" lvl="0" indent="-342900" algn="just">
                        <a:buFont typeface="Symbol" panose="05050102010706020507" pitchFamily="18" charset="2"/>
                        <a:buChar char=""/>
                      </a:pPr>
                      <a:r>
                        <a:rPr lang="en-ZA" sz="1400">
                          <a:effectLst/>
                        </a:rPr>
                        <a:t>Harmonize educational policies and procedures of all the States of the Federation through the instrumentality of the National Council on Education (NCE);</a:t>
                      </a:r>
                      <a:endParaRPr lang="en-NG" sz="1400">
                        <a:effectLst/>
                      </a:endParaRPr>
                    </a:p>
                    <a:p>
                      <a:pPr marL="342900" lvl="0" indent="-342900" algn="just">
                        <a:buFont typeface="Symbol" panose="05050102010706020507" pitchFamily="18" charset="2"/>
                        <a:buChar char=""/>
                      </a:pPr>
                      <a:r>
                        <a:rPr lang="en-ZA" sz="1400">
                          <a:effectLst/>
                        </a:rPr>
                        <a:t>Effect co-operation in educational matters on an international scale; and</a:t>
                      </a:r>
                      <a:endParaRPr lang="en-NG" sz="1400">
                        <a:effectLst/>
                      </a:endParaRPr>
                    </a:p>
                    <a:p>
                      <a:pPr marL="342900" lvl="0" indent="-342900" algn="just">
                        <a:buFont typeface="Symbol" panose="05050102010706020507" pitchFamily="18" charset="2"/>
                        <a:buChar char=""/>
                      </a:pPr>
                      <a:r>
                        <a:rPr lang="en-ZA" sz="1400">
                          <a:effectLst/>
                        </a:rPr>
                        <a:t>Develop curricula and syllabuses at the National Level.</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tc>
                  <a:txBody>
                    <a:bodyPr/>
                    <a:lstStyle/>
                    <a:p>
                      <a:pPr marL="342900" lvl="0" indent="-342900">
                        <a:lnSpc>
                          <a:spcPct val="107000"/>
                        </a:lnSpc>
                        <a:buFont typeface="Symbol" panose="05050102010706020507" pitchFamily="18" charset="2"/>
                        <a:buChar char=""/>
                      </a:pPr>
                      <a:r>
                        <a:rPr lang="en-US" sz="1400" dirty="0">
                          <a:effectLst/>
                        </a:rPr>
                        <a:t>Provide education support for girl child</a:t>
                      </a:r>
                      <a:endParaRPr lang="en-NG" sz="1400" dirty="0">
                        <a:effectLst/>
                      </a:endParaRPr>
                    </a:p>
                    <a:p>
                      <a:pPr marL="342900" lvl="0" indent="-342900">
                        <a:lnSpc>
                          <a:spcPct val="107000"/>
                        </a:lnSpc>
                        <a:buFont typeface="Symbol" panose="05050102010706020507" pitchFamily="18" charset="2"/>
                        <a:buChar char=""/>
                      </a:pPr>
                      <a:r>
                        <a:rPr lang="en-US" sz="1400" dirty="0">
                          <a:effectLst/>
                        </a:rPr>
                        <a:t>Develop policy to keep girls in school</a:t>
                      </a:r>
                      <a:endParaRPr lang="en-NG" sz="1400" dirty="0">
                        <a:effectLst/>
                      </a:endParaRPr>
                    </a:p>
                    <a:p>
                      <a:pPr marL="342900" lvl="0" indent="-342900">
                        <a:lnSpc>
                          <a:spcPct val="107000"/>
                        </a:lnSpc>
                        <a:buFont typeface="Symbol" panose="05050102010706020507" pitchFamily="18" charset="2"/>
                        <a:buChar char=""/>
                      </a:pPr>
                      <a:r>
                        <a:rPr lang="en-US" sz="1400" dirty="0">
                          <a:effectLst/>
                        </a:rPr>
                        <a:t>Establish GBV Clubs</a:t>
                      </a:r>
                      <a:endParaRPr lang="en-NG" sz="1400" dirty="0">
                        <a:effectLst/>
                      </a:endParaRPr>
                    </a:p>
                    <a:p>
                      <a:pPr marL="342900" lvl="0" indent="-342900">
                        <a:lnSpc>
                          <a:spcPct val="107000"/>
                        </a:lnSpc>
                        <a:spcAft>
                          <a:spcPts val="800"/>
                        </a:spcAft>
                        <a:buFont typeface="Symbol" panose="05050102010706020507" pitchFamily="18" charset="2"/>
                        <a:buChar char=""/>
                      </a:pPr>
                      <a:r>
                        <a:rPr lang="en-US" sz="1400" dirty="0">
                          <a:effectLst/>
                        </a:rPr>
                        <a:t>Establish and Implement Gender policy for Higher Institutions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520" marR="55520" marT="0" marB="0"/>
                </a:tc>
                <a:extLst>
                  <a:ext uri="{0D108BD9-81ED-4DB2-BD59-A6C34878D82A}">
                    <a16:rowId xmlns:a16="http://schemas.microsoft.com/office/drawing/2014/main" val="1141245702"/>
                  </a:ext>
                </a:extLst>
              </a:tr>
            </a:tbl>
          </a:graphicData>
        </a:graphic>
      </p:graphicFrame>
    </p:spTree>
    <p:extLst>
      <p:ext uri="{BB962C8B-B14F-4D97-AF65-F5344CB8AC3E}">
        <p14:creationId xmlns:p14="http://schemas.microsoft.com/office/powerpoint/2010/main" val="1192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8AF991D-40F8-4525-9FAB-8D0841E7BFF9}"/>
              </a:ext>
            </a:extLst>
          </p:cNvPr>
          <p:cNvGraphicFramePr>
            <a:graphicFrameLocks noGrp="1"/>
          </p:cNvGraphicFramePr>
          <p:nvPr>
            <p:extLst>
              <p:ext uri="{D42A27DB-BD31-4B8C-83A1-F6EECF244321}">
                <p14:modId xmlns:p14="http://schemas.microsoft.com/office/powerpoint/2010/main" val="3911513547"/>
              </p:ext>
            </p:extLst>
          </p:nvPr>
        </p:nvGraphicFramePr>
        <p:xfrm>
          <a:off x="150921" y="156623"/>
          <a:ext cx="11718523" cy="6303328"/>
        </p:xfrm>
        <a:graphic>
          <a:graphicData uri="http://schemas.openxmlformats.org/drawingml/2006/table">
            <a:tbl>
              <a:tblPr firstRow="1" firstCol="1" bandRow="1">
                <a:tableStyleId>{5C22544A-7EE6-4342-B048-85BDC9FD1C3A}</a:tableStyleId>
              </a:tblPr>
              <a:tblGrid>
                <a:gridCol w="669250">
                  <a:extLst>
                    <a:ext uri="{9D8B030D-6E8A-4147-A177-3AD203B41FA5}">
                      <a16:colId xmlns:a16="http://schemas.microsoft.com/office/drawing/2014/main" val="3102570699"/>
                    </a:ext>
                  </a:extLst>
                </a:gridCol>
                <a:gridCol w="2156047">
                  <a:extLst>
                    <a:ext uri="{9D8B030D-6E8A-4147-A177-3AD203B41FA5}">
                      <a16:colId xmlns:a16="http://schemas.microsoft.com/office/drawing/2014/main" val="162485881"/>
                    </a:ext>
                  </a:extLst>
                </a:gridCol>
                <a:gridCol w="5525113">
                  <a:extLst>
                    <a:ext uri="{9D8B030D-6E8A-4147-A177-3AD203B41FA5}">
                      <a16:colId xmlns:a16="http://schemas.microsoft.com/office/drawing/2014/main" val="2236691911"/>
                    </a:ext>
                  </a:extLst>
                </a:gridCol>
                <a:gridCol w="3368113">
                  <a:extLst>
                    <a:ext uri="{9D8B030D-6E8A-4147-A177-3AD203B41FA5}">
                      <a16:colId xmlns:a16="http://schemas.microsoft.com/office/drawing/2014/main" val="1067470002"/>
                    </a:ext>
                  </a:extLst>
                </a:gridCol>
              </a:tblGrid>
              <a:tr h="500798">
                <a:tc>
                  <a:txBody>
                    <a:bodyPr/>
                    <a:lstStyle/>
                    <a:p>
                      <a:pPr>
                        <a:lnSpc>
                          <a:spcPct val="107000"/>
                        </a:lnSpc>
                        <a:spcAft>
                          <a:spcPts val="800"/>
                        </a:spcAft>
                      </a:pPr>
                      <a:r>
                        <a:rPr lang="en-US" sz="1400" dirty="0">
                          <a:effectLst/>
                        </a:rPr>
                        <a:t>S/N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a:lnSpc>
                          <a:spcPct val="107000"/>
                        </a:lnSpc>
                        <a:spcAft>
                          <a:spcPts val="800"/>
                        </a:spcAft>
                      </a:pPr>
                      <a:r>
                        <a:rPr lang="en-US" sz="1400" dirty="0">
                          <a:effectLst/>
                        </a:rPr>
                        <a:t>Ministries, Department and Agencies (MDAs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algn="just"/>
                      <a:r>
                        <a:rPr lang="en-US" sz="1400" dirty="0">
                          <a:effectLst/>
                        </a:rPr>
                        <a:t>Mandate</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a:lnSpc>
                          <a:spcPct val="107000"/>
                        </a:lnSpc>
                        <a:spcAft>
                          <a:spcPts val="800"/>
                        </a:spcAft>
                      </a:pPr>
                      <a:r>
                        <a:rPr lang="en-US" sz="1400">
                          <a:effectLst/>
                        </a:rPr>
                        <a:t>GBV Specific Budget Provisions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extLst>
                  <a:ext uri="{0D108BD9-81ED-4DB2-BD59-A6C34878D82A}">
                    <a16:rowId xmlns:a16="http://schemas.microsoft.com/office/drawing/2014/main" val="2678448438"/>
                  </a:ext>
                </a:extLst>
              </a:tr>
              <a:tr h="1196615">
                <a:tc>
                  <a:txBody>
                    <a:bodyPr/>
                    <a:lstStyle/>
                    <a:p>
                      <a:pPr>
                        <a:lnSpc>
                          <a:spcPct val="107000"/>
                        </a:lnSpc>
                        <a:spcAft>
                          <a:spcPts val="800"/>
                        </a:spcAft>
                      </a:pPr>
                      <a:r>
                        <a:rPr lang="en-US" sz="1400">
                          <a:effectLst/>
                        </a:rPr>
                        <a:t>4</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a:lnSpc>
                          <a:spcPct val="107000"/>
                        </a:lnSpc>
                        <a:spcAft>
                          <a:spcPts val="800"/>
                        </a:spcAft>
                      </a:pPr>
                      <a:r>
                        <a:rPr lang="en-US" sz="1400" b="1" dirty="0">
                          <a:effectLst/>
                        </a:rPr>
                        <a:t>*Ministry of Agriculture</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gn="just">
                        <a:buFont typeface="Symbol" panose="05050102010706020507" pitchFamily="18" charset="2"/>
                        <a:buChar char=""/>
                      </a:pPr>
                      <a:r>
                        <a:rPr lang="en-ZA" sz="1400" dirty="0">
                          <a:effectLst/>
                        </a:rPr>
                        <a:t>The Ministry of Agriculture and Rural Development [MARD] is responsible for developing the agriculture sector of the Nigerian economy, with a view to growing the sector, driving income growth, accelerate food and nutrition security, generating employment and transforming Nigeria into a leading global food</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nSpc>
                          <a:spcPct val="107000"/>
                        </a:lnSpc>
                        <a:spcAft>
                          <a:spcPts val="800"/>
                        </a:spcAft>
                        <a:buFont typeface="Symbol" panose="05050102010706020507" pitchFamily="18" charset="2"/>
                        <a:buChar char=""/>
                      </a:pPr>
                      <a:r>
                        <a:rPr lang="en-US" sz="1400" dirty="0">
                          <a:effectLst/>
                        </a:rPr>
                        <a:t>Support women in Agriculture for economic empowerment</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extLst>
                  <a:ext uri="{0D108BD9-81ED-4DB2-BD59-A6C34878D82A}">
                    <a16:rowId xmlns:a16="http://schemas.microsoft.com/office/drawing/2014/main" val="1494241922"/>
                  </a:ext>
                </a:extLst>
              </a:tr>
              <a:tr h="2691331">
                <a:tc>
                  <a:txBody>
                    <a:bodyPr/>
                    <a:lstStyle/>
                    <a:p>
                      <a:pPr>
                        <a:lnSpc>
                          <a:spcPct val="107000"/>
                        </a:lnSpc>
                        <a:spcAft>
                          <a:spcPts val="800"/>
                        </a:spcAft>
                      </a:pPr>
                      <a:r>
                        <a:rPr lang="en-US" sz="1400">
                          <a:effectLst/>
                        </a:rPr>
                        <a:t>5</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a:lnSpc>
                          <a:spcPct val="107000"/>
                        </a:lnSpc>
                        <a:spcAft>
                          <a:spcPts val="800"/>
                        </a:spcAft>
                      </a:pPr>
                      <a:r>
                        <a:rPr lang="en-US" sz="1400" b="1" dirty="0">
                          <a:effectLst/>
                        </a:rPr>
                        <a:t>*Housing Corporation </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gn="just">
                        <a:buFont typeface="Symbol" panose="05050102010706020507" pitchFamily="18" charset="2"/>
                        <a:buChar char=""/>
                      </a:pPr>
                      <a:r>
                        <a:rPr lang="en-ZA" sz="1400">
                          <a:effectLst/>
                        </a:rPr>
                        <a:t>Preparation and submission to government, from time to time, proposals for </a:t>
                      </a:r>
                      <a:r>
                        <a:rPr lang="en-US" sz="1400">
                          <a:effectLst/>
                        </a:rPr>
                        <a:t>State</a:t>
                      </a:r>
                      <a:r>
                        <a:rPr lang="en-ZA" sz="1400">
                          <a:effectLst/>
                        </a:rPr>
                        <a:t> Housing Programmes.</a:t>
                      </a:r>
                      <a:endParaRPr lang="en-NG" sz="1400">
                        <a:effectLst/>
                      </a:endParaRPr>
                    </a:p>
                    <a:p>
                      <a:pPr marL="342900" lvl="0" indent="-342900" algn="just">
                        <a:buFont typeface="Symbol" panose="05050102010706020507" pitchFamily="18" charset="2"/>
                        <a:buChar char=""/>
                      </a:pPr>
                      <a:r>
                        <a:rPr lang="en-ZA" sz="1400">
                          <a:effectLst/>
                        </a:rPr>
                        <a:t>Execution of such housing programs as may be approved by Government.</a:t>
                      </a:r>
                      <a:endParaRPr lang="en-NG" sz="1400">
                        <a:effectLst/>
                      </a:endParaRPr>
                    </a:p>
                    <a:p>
                      <a:pPr marL="342900" lvl="0" indent="-342900" algn="just">
                        <a:buFont typeface="Symbol" panose="05050102010706020507" pitchFamily="18" charset="2"/>
                        <a:buChar char=""/>
                      </a:pPr>
                      <a:r>
                        <a:rPr lang="en-ZA" sz="1400">
                          <a:effectLst/>
                        </a:rPr>
                        <a:t>Development and management of real estate on both commercial and profitable basis in all states of the Federation.</a:t>
                      </a:r>
                      <a:endParaRPr lang="en-NG" sz="1400">
                        <a:effectLst/>
                      </a:endParaRPr>
                    </a:p>
                    <a:p>
                      <a:pPr marL="342900" lvl="0" indent="-342900" algn="just">
                        <a:buFont typeface="Symbol" panose="05050102010706020507" pitchFamily="18" charset="2"/>
                        <a:buChar char=""/>
                      </a:pPr>
                      <a:r>
                        <a:rPr lang="en-ZA" sz="1400">
                          <a:effectLst/>
                        </a:rPr>
                        <a:t>Provision of Site and Services Scheme for the benefit of all income groups.</a:t>
                      </a:r>
                      <a:endParaRPr lang="en-NG" sz="1400">
                        <a:effectLst/>
                      </a:endParaRPr>
                    </a:p>
                    <a:p>
                      <a:pPr marL="342900" lvl="0" indent="-342900" algn="just">
                        <a:buFont typeface="Symbol" panose="05050102010706020507" pitchFamily="18" charset="2"/>
                        <a:buChar char=""/>
                      </a:pPr>
                      <a:r>
                        <a:rPr lang="en-ZA" sz="1400">
                          <a:effectLst/>
                        </a:rPr>
                        <a:t>Making of recommendations to government on such aspects of urban and regional planning, electricity, transportation, sewage and water supply as may be relevant to the execution of approved housing programmes.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nSpc>
                          <a:spcPct val="107000"/>
                        </a:lnSpc>
                        <a:spcAft>
                          <a:spcPts val="800"/>
                        </a:spcAft>
                        <a:buFont typeface="Symbol" panose="05050102010706020507" pitchFamily="18" charset="2"/>
                        <a:buChar char=""/>
                      </a:pPr>
                      <a:r>
                        <a:rPr lang="en-US" sz="1400" dirty="0">
                          <a:effectLst/>
                        </a:rPr>
                        <a:t>Provide Shelter</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extLst>
                  <a:ext uri="{0D108BD9-81ED-4DB2-BD59-A6C34878D82A}">
                    <a16:rowId xmlns:a16="http://schemas.microsoft.com/office/drawing/2014/main" val="1969027055"/>
                  </a:ext>
                </a:extLst>
              </a:tr>
              <a:tr h="957292">
                <a:tc>
                  <a:txBody>
                    <a:bodyPr/>
                    <a:lstStyle/>
                    <a:p>
                      <a:pPr>
                        <a:lnSpc>
                          <a:spcPct val="107000"/>
                        </a:lnSpc>
                        <a:spcAft>
                          <a:spcPts val="800"/>
                        </a:spcAft>
                      </a:pPr>
                      <a:r>
                        <a:rPr lang="en-US" sz="1400">
                          <a:effectLst/>
                        </a:rPr>
                        <a:t>6</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a:lnSpc>
                          <a:spcPct val="107000"/>
                        </a:lnSpc>
                        <a:spcAft>
                          <a:spcPts val="800"/>
                        </a:spcAft>
                      </a:pPr>
                      <a:r>
                        <a:rPr lang="en-US" sz="1400" b="1" dirty="0">
                          <a:effectLst/>
                        </a:rPr>
                        <a:t>*Ministry of Water Resources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gn="just">
                        <a:buFont typeface="Symbol" panose="05050102010706020507" pitchFamily="18" charset="2"/>
                        <a:buChar char=""/>
                      </a:pPr>
                      <a:r>
                        <a:rPr lang="en-ZA" sz="1400">
                          <a:effectLst/>
                        </a:rPr>
                        <a:t>To provide safe drinking water in sufficient and regular quantity, maintain good quality service through revenue generation to sustain operations, meet customer expectation by planning sustainable growth and promote community health by good potable water”</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nSpc>
                          <a:spcPct val="107000"/>
                        </a:lnSpc>
                        <a:spcAft>
                          <a:spcPts val="800"/>
                        </a:spcAft>
                        <a:buFont typeface="Symbol" panose="05050102010706020507" pitchFamily="18" charset="2"/>
                        <a:buChar char=""/>
                      </a:pPr>
                      <a:r>
                        <a:rPr lang="en-US" sz="1400" dirty="0">
                          <a:effectLst/>
                        </a:rPr>
                        <a:t>Access to portable water in schools to increase Water Sanitation and Hygiene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extLst>
                  <a:ext uri="{0D108BD9-81ED-4DB2-BD59-A6C34878D82A}">
                    <a16:rowId xmlns:a16="http://schemas.microsoft.com/office/drawing/2014/main" val="2981648744"/>
                  </a:ext>
                </a:extLst>
              </a:tr>
              <a:tr h="957292">
                <a:tc>
                  <a:txBody>
                    <a:bodyPr/>
                    <a:lstStyle/>
                    <a:p>
                      <a:pPr>
                        <a:lnSpc>
                          <a:spcPct val="107000"/>
                        </a:lnSpc>
                        <a:spcAft>
                          <a:spcPts val="800"/>
                        </a:spcAft>
                      </a:pPr>
                      <a:r>
                        <a:rPr lang="en-US" sz="1400">
                          <a:effectLst/>
                        </a:rPr>
                        <a:t>7</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a:lnSpc>
                          <a:spcPct val="107000"/>
                        </a:lnSpc>
                        <a:spcAft>
                          <a:spcPts val="800"/>
                        </a:spcAft>
                      </a:pPr>
                      <a:r>
                        <a:rPr lang="en-US" sz="1400" b="1" dirty="0">
                          <a:effectLst/>
                        </a:rPr>
                        <a:t>*Ministry of Trade and Investment</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gn="just">
                        <a:buFont typeface="Symbol" panose="05050102010706020507" pitchFamily="18" charset="2"/>
                        <a:buChar char=""/>
                      </a:pPr>
                      <a:r>
                        <a:rPr lang="en-ZA" sz="1400">
                          <a:effectLst/>
                        </a:rPr>
                        <a:t>The mandate of the MITI is to formulate policies that will help create wealth and employment, reduce poverty and ensure enhanced service delivery in a manner that will stimulate the growth of the domestic economy through industrialization, trade and investment.</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tc>
                  <a:txBody>
                    <a:bodyPr/>
                    <a:lstStyle/>
                    <a:p>
                      <a:pPr marL="342900" lvl="0" indent="-342900">
                        <a:lnSpc>
                          <a:spcPct val="107000"/>
                        </a:lnSpc>
                        <a:spcAft>
                          <a:spcPts val="800"/>
                        </a:spcAft>
                        <a:buFont typeface="Symbol" panose="05050102010706020507" pitchFamily="18" charset="2"/>
                        <a:buChar char=""/>
                      </a:pPr>
                      <a:r>
                        <a:rPr lang="en-US" sz="1400" dirty="0">
                          <a:effectLst/>
                        </a:rPr>
                        <a:t>Economic Empowerment for women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79" marR="51679" marT="0" marB="0"/>
                </a:tc>
                <a:extLst>
                  <a:ext uri="{0D108BD9-81ED-4DB2-BD59-A6C34878D82A}">
                    <a16:rowId xmlns:a16="http://schemas.microsoft.com/office/drawing/2014/main" val="2433762677"/>
                  </a:ext>
                </a:extLst>
              </a:tr>
            </a:tbl>
          </a:graphicData>
        </a:graphic>
      </p:graphicFrame>
    </p:spTree>
    <p:extLst>
      <p:ext uri="{BB962C8B-B14F-4D97-AF65-F5344CB8AC3E}">
        <p14:creationId xmlns:p14="http://schemas.microsoft.com/office/powerpoint/2010/main" val="29793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A22E2CB-FB50-43CD-8CAA-B2CB57C3345C}"/>
              </a:ext>
            </a:extLst>
          </p:cNvPr>
          <p:cNvGraphicFramePr>
            <a:graphicFrameLocks noGrp="1"/>
          </p:cNvGraphicFramePr>
          <p:nvPr>
            <p:extLst>
              <p:ext uri="{D42A27DB-BD31-4B8C-83A1-F6EECF244321}">
                <p14:modId xmlns:p14="http://schemas.microsoft.com/office/powerpoint/2010/main" val="2746707271"/>
              </p:ext>
            </p:extLst>
          </p:nvPr>
        </p:nvGraphicFramePr>
        <p:xfrm>
          <a:off x="97654" y="2"/>
          <a:ext cx="11913832" cy="6712012"/>
        </p:xfrm>
        <a:graphic>
          <a:graphicData uri="http://schemas.openxmlformats.org/drawingml/2006/table">
            <a:tbl>
              <a:tblPr firstRow="1" firstCol="1" bandRow="1">
                <a:tableStyleId>{5C22544A-7EE6-4342-B048-85BDC9FD1C3A}</a:tableStyleId>
              </a:tblPr>
              <a:tblGrid>
                <a:gridCol w="680405">
                  <a:extLst>
                    <a:ext uri="{9D8B030D-6E8A-4147-A177-3AD203B41FA5}">
                      <a16:colId xmlns:a16="http://schemas.microsoft.com/office/drawing/2014/main" val="1609743063"/>
                    </a:ext>
                  </a:extLst>
                </a:gridCol>
                <a:gridCol w="2191983">
                  <a:extLst>
                    <a:ext uri="{9D8B030D-6E8A-4147-A177-3AD203B41FA5}">
                      <a16:colId xmlns:a16="http://schemas.microsoft.com/office/drawing/2014/main" val="3211663186"/>
                    </a:ext>
                  </a:extLst>
                </a:gridCol>
                <a:gridCol w="5617196">
                  <a:extLst>
                    <a:ext uri="{9D8B030D-6E8A-4147-A177-3AD203B41FA5}">
                      <a16:colId xmlns:a16="http://schemas.microsoft.com/office/drawing/2014/main" val="3574107774"/>
                    </a:ext>
                  </a:extLst>
                </a:gridCol>
                <a:gridCol w="3424248">
                  <a:extLst>
                    <a:ext uri="{9D8B030D-6E8A-4147-A177-3AD203B41FA5}">
                      <a16:colId xmlns:a16="http://schemas.microsoft.com/office/drawing/2014/main" val="3076379638"/>
                    </a:ext>
                  </a:extLst>
                </a:gridCol>
              </a:tblGrid>
              <a:tr h="357933">
                <a:tc>
                  <a:txBody>
                    <a:bodyPr/>
                    <a:lstStyle/>
                    <a:p>
                      <a:pPr>
                        <a:lnSpc>
                          <a:spcPct val="107000"/>
                        </a:lnSpc>
                        <a:spcAft>
                          <a:spcPts val="800"/>
                        </a:spcAft>
                      </a:pPr>
                      <a:r>
                        <a:rPr lang="en-US" sz="1400" dirty="0">
                          <a:effectLst/>
                        </a:rPr>
                        <a:t>S/N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a:lnSpc>
                          <a:spcPct val="107000"/>
                        </a:lnSpc>
                        <a:spcAft>
                          <a:spcPts val="800"/>
                        </a:spcAft>
                      </a:pPr>
                      <a:r>
                        <a:rPr lang="en-US" sz="1400">
                          <a:effectLst/>
                        </a:rPr>
                        <a:t>Ministries, Department and Agencies (MDAs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algn="just"/>
                      <a:r>
                        <a:rPr lang="en-US" sz="1400">
                          <a:effectLst/>
                        </a:rPr>
                        <a:t>Mandate</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a:lnSpc>
                          <a:spcPct val="107000"/>
                        </a:lnSpc>
                        <a:spcAft>
                          <a:spcPts val="800"/>
                        </a:spcAft>
                      </a:pPr>
                      <a:r>
                        <a:rPr lang="en-US" sz="1400">
                          <a:effectLst/>
                        </a:rPr>
                        <a:t>GBV Specific Budget Provisions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extLst>
                  <a:ext uri="{0D108BD9-81ED-4DB2-BD59-A6C34878D82A}">
                    <a16:rowId xmlns:a16="http://schemas.microsoft.com/office/drawing/2014/main" val="3294580515"/>
                  </a:ext>
                </a:extLst>
              </a:tr>
              <a:tr h="684201">
                <a:tc>
                  <a:txBody>
                    <a:bodyPr/>
                    <a:lstStyle/>
                    <a:p>
                      <a:pPr>
                        <a:lnSpc>
                          <a:spcPct val="107000"/>
                        </a:lnSpc>
                        <a:spcAft>
                          <a:spcPts val="800"/>
                        </a:spcAft>
                      </a:pPr>
                      <a:r>
                        <a:rPr lang="en-US" sz="1400">
                          <a:effectLst/>
                        </a:rPr>
                        <a:t>8</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a:lnSpc>
                          <a:spcPct val="107000"/>
                        </a:lnSpc>
                        <a:spcAft>
                          <a:spcPts val="800"/>
                        </a:spcAft>
                      </a:pPr>
                      <a:r>
                        <a:rPr lang="en-US" sz="1400" b="1" dirty="0">
                          <a:effectLst/>
                        </a:rPr>
                        <a:t>*Ministry of Information and Value Orientation</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marL="342900" lvl="0" indent="-342900" algn="just">
                        <a:buFont typeface="Symbol" panose="05050102010706020507" pitchFamily="18" charset="2"/>
                        <a:buChar char=""/>
                      </a:pPr>
                      <a:r>
                        <a:rPr lang="en-ZA" sz="1400" dirty="0">
                          <a:effectLst/>
                        </a:rPr>
                        <a:t>To provide the citizenry with credible and timely information on governmental activities, programmes and initiatives; while creating an enabling technological environment for socio-economic development of the nation.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marL="342900" lvl="0" indent="-342900">
                        <a:lnSpc>
                          <a:spcPct val="107000"/>
                        </a:lnSpc>
                        <a:spcAft>
                          <a:spcPts val="800"/>
                        </a:spcAft>
                        <a:buFont typeface="Symbol" panose="05050102010706020507" pitchFamily="18" charset="2"/>
                        <a:buChar char=""/>
                      </a:pPr>
                      <a:r>
                        <a:rPr lang="en-US" sz="1400" kern="1200" dirty="0">
                          <a:solidFill>
                            <a:schemeClr val="dk1"/>
                          </a:solidFill>
                          <a:effectLst/>
                          <a:latin typeface="+mn-lt"/>
                          <a:ea typeface="+mn-ea"/>
                          <a:cs typeface="+mn-cs"/>
                        </a:rPr>
                        <a:t>GBV Information, Education and Communication of any kind to all Stakeholders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extLst>
                  <a:ext uri="{0D108BD9-81ED-4DB2-BD59-A6C34878D82A}">
                    <a16:rowId xmlns:a16="http://schemas.microsoft.com/office/drawing/2014/main" val="3393830696"/>
                  </a:ext>
                </a:extLst>
              </a:tr>
              <a:tr h="2907855">
                <a:tc>
                  <a:txBody>
                    <a:bodyPr/>
                    <a:lstStyle/>
                    <a:p>
                      <a:pPr>
                        <a:lnSpc>
                          <a:spcPct val="107000"/>
                        </a:lnSpc>
                        <a:spcAft>
                          <a:spcPts val="800"/>
                        </a:spcAft>
                      </a:pPr>
                      <a:r>
                        <a:rPr lang="en-US" sz="1400">
                          <a:effectLst/>
                        </a:rPr>
                        <a:t>9</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a:lnSpc>
                          <a:spcPct val="107000"/>
                        </a:lnSpc>
                        <a:spcAft>
                          <a:spcPts val="800"/>
                        </a:spcAft>
                      </a:pPr>
                      <a:r>
                        <a:rPr lang="en-US" sz="1400" b="1" dirty="0">
                          <a:effectLst/>
                        </a:rPr>
                        <a:t>*Ministry of Budget and Economic Planning*</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marL="342900" lvl="0" indent="-342900" algn="just">
                        <a:buFont typeface="Symbol" panose="05050102010706020507" pitchFamily="18" charset="2"/>
                        <a:buChar char=""/>
                      </a:pPr>
                      <a:r>
                        <a:rPr lang="en-ZA" sz="1400" dirty="0">
                          <a:effectLst/>
                        </a:rPr>
                        <a:t>The Ministry of Budget Co-ordinates the activities of all the MDAs as well as the Development Partners in the State.</a:t>
                      </a:r>
                      <a:endParaRPr lang="en-NG" sz="1400" dirty="0">
                        <a:effectLst/>
                      </a:endParaRPr>
                    </a:p>
                    <a:p>
                      <a:pPr marL="342900" lvl="0" indent="-342900" algn="just">
                        <a:buFont typeface="Symbol" panose="05050102010706020507" pitchFamily="18" charset="2"/>
                        <a:buChar char=""/>
                      </a:pPr>
                      <a:r>
                        <a:rPr lang="en-ZA" sz="1400" spc="25" dirty="0">
                          <a:effectLst/>
                        </a:rPr>
                        <a:t>The Ministry Co-ordinate/facilitates the Development of review Meetings and </a:t>
                      </a:r>
                      <a:r>
                        <a:rPr lang="en-US" sz="1400" spc="25" dirty="0">
                          <a:effectLst/>
                        </a:rPr>
                        <a:t>Annual Work-Plan</a:t>
                      </a:r>
                      <a:r>
                        <a:rPr lang="en-ZA" sz="1400" spc="25" dirty="0">
                          <a:effectLst/>
                        </a:rPr>
                        <a:t> for the State.</a:t>
                      </a:r>
                      <a:endParaRPr lang="en-NG" sz="1400" dirty="0">
                        <a:effectLst/>
                      </a:endParaRPr>
                    </a:p>
                    <a:p>
                      <a:pPr marL="342900" lvl="0" indent="-342900" algn="just">
                        <a:buFont typeface="Symbol" panose="05050102010706020507" pitchFamily="18" charset="2"/>
                        <a:buChar char=""/>
                      </a:pPr>
                      <a:r>
                        <a:rPr lang="en-ZA" sz="1400" spc="25" dirty="0">
                          <a:effectLst/>
                        </a:rPr>
                        <a:t>The Ministry of Budget and Economic Planning prepares Development Plans and Annual Budget for the State and ensure effective Monitoring and Co-ordination.</a:t>
                      </a:r>
                      <a:endParaRPr lang="en-NG" sz="1400" dirty="0">
                        <a:effectLst/>
                      </a:endParaRPr>
                    </a:p>
                    <a:p>
                      <a:pPr marL="342900" lvl="0" indent="-342900" algn="just">
                        <a:buFont typeface="Symbol" panose="05050102010706020507" pitchFamily="18" charset="2"/>
                        <a:buChar char=""/>
                      </a:pPr>
                      <a:r>
                        <a:rPr lang="en-ZA" sz="1400" spc="25" dirty="0">
                          <a:effectLst/>
                        </a:rPr>
                        <a:t>The Ministry prepared Quarterly Review of the actual performances of all the MDAs of both the Recurrent, Capital Expenditure and the Revenue.</a:t>
                      </a:r>
                      <a:endParaRPr lang="en-NG" sz="1400" dirty="0">
                        <a:effectLst/>
                      </a:endParaRPr>
                    </a:p>
                    <a:p>
                      <a:pPr marL="342900" lvl="0" indent="-342900" algn="just">
                        <a:buFont typeface="Symbol" panose="05050102010706020507" pitchFamily="18" charset="2"/>
                        <a:buChar char=""/>
                      </a:pPr>
                      <a:r>
                        <a:rPr lang="en-ZA" sz="1400" spc="25" dirty="0">
                          <a:effectLst/>
                        </a:rPr>
                        <a:t>The Ministry conducted Budget and Project Monitoring of all the MDAs.</a:t>
                      </a:r>
                      <a:endParaRPr lang="en-NG" sz="1400" dirty="0">
                        <a:effectLst/>
                      </a:endParaRPr>
                    </a:p>
                    <a:p>
                      <a:pPr marL="342900" lvl="0" indent="-342900" algn="just">
                        <a:buFont typeface="Symbol" panose="05050102010706020507" pitchFamily="18" charset="2"/>
                        <a:buChar char=""/>
                      </a:pPr>
                      <a:r>
                        <a:rPr lang="en-ZA" sz="1400" spc="25" dirty="0">
                          <a:effectLst/>
                        </a:rPr>
                        <a:t>The Ministry Co-ordinate, review and develop Performance indicators to track the progress of Development Partners in the State.</a:t>
                      </a:r>
                      <a:endParaRPr lang="en-NG" sz="1400" dirty="0">
                        <a:effectLst/>
                      </a:endParaRPr>
                    </a:p>
                    <a:p>
                      <a:pPr marL="342900" lvl="0" indent="-342900" algn="just">
                        <a:buFont typeface="Symbol" panose="05050102010706020507" pitchFamily="18" charset="2"/>
                        <a:buChar char=""/>
                      </a:pPr>
                      <a:r>
                        <a:rPr lang="en-ZA" sz="1400" spc="25" dirty="0">
                          <a:effectLst/>
                        </a:rPr>
                        <a:t>The Ministry advice the State on matters concerning the Economy of the State.</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marL="342900" lvl="0" indent="-342900">
                        <a:lnSpc>
                          <a:spcPct val="107000"/>
                        </a:lnSpc>
                        <a:spcAft>
                          <a:spcPts val="800"/>
                        </a:spcAft>
                        <a:buFont typeface="Symbol" panose="05050102010706020507" pitchFamily="18" charset="2"/>
                        <a:buChar char=""/>
                      </a:pPr>
                      <a:r>
                        <a:rPr lang="en-US" sz="1400" kern="1200" dirty="0">
                          <a:solidFill>
                            <a:schemeClr val="dk1"/>
                          </a:solidFill>
                          <a:effectLst/>
                          <a:latin typeface="+mn-lt"/>
                          <a:ea typeface="+mn-ea"/>
                          <a:cs typeface="+mn-cs"/>
                        </a:rPr>
                        <a:t>Ensure that all GBV related activities are budgeted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extLst>
                  <a:ext uri="{0D108BD9-81ED-4DB2-BD59-A6C34878D82A}">
                    <a16:rowId xmlns:a16="http://schemas.microsoft.com/office/drawing/2014/main" val="294742001"/>
                  </a:ext>
                </a:extLst>
              </a:tr>
              <a:tr h="1784983">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10</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b="1" dirty="0">
                          <a:effectLst/>
                          <a:latin typeface="Calibri" panose="020F0502020204030204" pitchFamily="34" charset="0"/>
                          <a:ea typeface="Calibri" panose="020F0502020204030204" pitchFamily="34" charset="0"/>
                          <a:cs typeface="Times New Roman" panose="02020603050405020304" pitchFamily="18" charset="0"/>
                        </a:rPr>
                        <a:t>*Ministry of Justice</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tc>
                  <a:txBody>
                    <a:bodyPr/>
                    <a:lstStyle/>
                    <a:p>
                      <a:pPr marL="285750" indent="-285750">
                        <a:buFont typeface="Arial" panose="020B0604020202020204" pitchFamily="34" charset="0"/>
                        <a:buChar char="•"/>
                      </a:pPr>
                      <a:r>
                        <a:rPr lang="en-ZA" sz="1400" kern="1200" dirty="0">
                          <a:solidFill>
                            <a:schemeClr val="dk1"/>
                          </a:solidFill>
                          <a:effectLst/>
                          <a:latin typeface="+mn-lt"/>
                          <a:ea typeface="+mn-ea"/>
                          <a:cs typeface="+mn-cs"/>
                        </a:rPr>
                        <a:t>Law and order initiatives,</a:t>
                      </a:r>
                      <a:endParaRPr lang="en-NG" sz="1400" kern="1200" dirty="0">
                        <a:solidFill>
                          <a:schemeClr val="dk1"/>
                        </a:solidFill>
                        <a:effectLst/>
                        <a:latin typeface="+mn-lt"/>
                        <a:ea typeface="+mn-ea"/>
                        <a:cs typeface="+mn-cs"/>
                      </a:endParaRPr>
                    </a:p>
                    <a:p>
                      <a:pPr marL="285750" indent="-285750">
                        <a:buFont typeface="Arial" panose="020B0604020202020204" pitchFamily="34" charset="0"/>
                        <a:buChar char="•"/>
                      </a:pPr>
                      <a:r>
                        <a:rPr lang="en-ZA" sz="1400" kern="1200" dirty="0">
                          <a:solidFill>
                            <a:schemeClr val="dk1"/>
                          </a:solidFill>
                          <a:effectLst/>
                          <a:latin typeface="+mn-lt"/>
                          <a:ea typeface="+mn-ea"/>
                          <a:cs typeface="+mn-cs"/>
                        </a:rPr>
                        <a:t>Law reform and legislation Initiatives,</a:t>
                      </a:r>
                      <a:endParaRPr lang="en-NG" sz="1400" kern="1200" dirty="0">
                        <a:solidFill>
                          <a:schemeClr val="dk1"/>
                        </a:solidFill>
                        <a:effectLst/>
                        <a:latin typeface="+mn-lt"/>
                        <a:ea typeface="+mn-ea"/>
                        <a:cs typeface="+mn-cs"/>
                      </a:endParaRPr>
                    </a:p>
                    <a:p>
                      <a:pPr marL="285750" indent="-285750">
                        <a:buFont typeface="Arial" panose="020B0604020202020204" pitchFamily="34" charset="0"/>
                        <a:buChar char="•"/>
                      </a:pPr>
                      <a:r>
                        <a:rPr lang="en-ZA" sz="1400" kern="1200" dirty="0">
                          <a:solidFill>
                            <a:schemeClr val="dk1"/>
                          </a:solidFill>
                          <a:effectLst/>
                          <a:latin typeface="+mn-lt"/>
                          <a:ea typeface="+mn-ea"/>
                          <a:cs typeface="+mn-cs"/>
                        </a:rPr>
                        <a:t>Administration of justice sector,</a:t>
                      </a:r>
                      <a:endParaRPr lang="en-NG" sz="1400" kern="1200" dirty="0">
                        <a:solidFill>
                          <a:schemeClr val="dk1"/>
                        </a:solidFill>
                        <a:effectLst/>
                        <a:latin typeface="+mn-lt"/>
                        <a:ea typeface="+mn-ea"/>
                        <a:cs typeface="+mn-cs"/>
                      </a:endParaRPr>
                    </a:p>
                    <a:p>
                      <a:pPr marL="285750" indent="-285750">
                        <a:buFont typeface="Arial" panose="020B0604020202020204" pitchFamily="34" charset="0"/>
                        <a:buChar char="•"/>
                      </a:pPr>
                      <a:r>
                        <a:rPr lang="en-ZA" sz="1400" kern="1200" dirty="0">
                          <a:solidFill>
                            <a:schemeClr val="dk1"/>
                          </a:solidFill>
                          <a:effectLst/>
                          <a:latin typeface="+mn-lt"/>
                          <a:ea typeface="+mn-ea"/>
                          <a:cs typeface="+mn-cs"/>
                        </a:rPr>
                        <a:t>Legal service activities.</a:t>
                      </a:r>
                      <a:endParaRPr lang="en-NG" sz="1400" kern="1200" dirty="0">
                        <a:solidFill>
                          <a:schemeClr val="dk1"/>
                        </a:solidFill>
                        <a:effectLst/>
                        <a:latin typeface="+mn-lt"/>
                        <a:ea typeface="+mn-ea"/>
                        <a:cs typeface="+mn-cs"/>
                      </a:endParaRPr>
                    </a:p>
                  </a:txBody>
                  <a:tcPr marL="62580" marR="62580" marT="0" marB="0"/>
                </a:tc>
                <a:tc>
                  <a:txBody>
                    <a:bodyPr/>
                    <a:lstStyle/>
                    <a:p>
                      <a:pPr marL="285750" indent="-285750">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Prosecution of sexual offenders</a:t>
                      </a:r>
                    </a:p>
                    <a:p>
                      <a:pPr marL="285750" indent="-285750">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Publication of sexual offender register</a:t>
                      </a:r>
                    </a:p>
                    <a:p>
                      <a:pPr marL="285750" indent="-285750">
                        <a:buFont typeface="Arial" panose="020B0604020202020204" pitchFamily="34" charset="0"/>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Law enactment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580" marR="62580" marT="0" marB="0"/>
                </a:tc>
                <a:extLst>
                  <a:ext uri="{0D108BD9-81ED-4DB2-BD59-A6C34878D82A}">
                    <a16:rowId xmlns:a16="http://schemas.microsoft.com/office/drawing/2014/main" val="2203394290"/>
                  </a:ext>
                </a:extLst>
              </a:tr>
            </a:tbl>
          </a:graphicData>
        </a:graphic>
      </p:graphicFrame>
    </p:spTree>
    <p:extLst>
      <p:ext uri="{BB962C8B-B14F-4D97-AF65-F5344CB8AC3E}">
        <p14:creationId xmlns:p14="http://schemas.microsoft.com/office/powerpoint/2010/main" val="46474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3673074-CA82-4E2D-A36C-37E8332FD1A4}"/>
              </a:ext>
            </a:extLst>
          </p:cNvPr>
          <p:cNvGraphicFramePr>
            <a:graphicFrameLocks noGrp="1"/>
          </p:cNvGraphicFramePr>
          <p:nvPr>
            <p:extLst>
              <p:ext uri="{D42A27DB-BD31-4B8C-83A1-F6EECF244321}">
                <p14:modId xmlns:p14="http://schemas.microsoft.com/office/powerpoint/2010/main" val="628100039"/>
              </p:ext>
            </p:extLst>
          </p:nvPr>
        </p:nvGraphicFramePr>
        <p:xfrm>
          <a:off x="88777" y="106531"/>
          <a:ext cx="11896077" cy="6542172"/>
        </p:xfrm>
        <a:graphic>
          <a:graphicData uri="http://schemas.openxmlformats.org/drawingml/2006/table">
            <a:tbl>
              <a:tblPr firstRow="1" firstCol="1" bandRow="1">
                <a:tableStyleId>{5C22544A-7EE6-4342-B048-85BDC9FD1C3A}</a:tableStyleId>
              </a:tblPr>
              <a:tblGrid>
                <a:gridCol w="679390">
                  <a:extLst>
                    <a:ext uri="{9D8B030D-6E8A-4147-A177-3AD203B41FA5}">
                      <a16:colId xmlns:a16="http://schemas.microsoft.com/office/drawing/2014/main" val="2325511952"/>
                    </a:ext>
                  </a:extLst>
                </a:gridCol>
                <a:gridCol w="2188716">
                  <a:extLst>
                    <a:ext uri="{9D8B030D-6E8A-4147-A177-3AD203B41FA5}">
                      <a16:colId xmlns:a16="http://schemas.microsoft.com/office/drawing/2014/main" val="650820285"/>
                    </a:ext>
                  </a:extLst>
                </a:gridCol>
                <a:gridCol w="5608826">
                  <a:extLst>
                    <a:ext uri="{9D8B030D-6E8A-4147-A177-3AD203B41FA5}">
                      <a16:colId xmlns:a16="http://schemas.microsoft.com/office/drawing/2014/main" val="4017408304"/>
                    </a:ext>
                  </a:extLst>
                </a:gridCol>
                <a:gridCol w="3419145">
                  <a:extLst>
                    <a:ext uri="{9D8B030D-6E8A-4147-A177-3AD203B41FA5}">
                      <a16:colId xmlns:a16="http://schemas.microsoft.com/office/drawing/2014/main" val="3673076816"/>
                    </a:ext>
                  </a:extLst>
                </a:gridCol>
              </a:tblGrid>
              <a:tr h="434503">
                <a:tc>
                  <a:txBody>
                    <a:bodyPr/>
                    <a:lstStyle/>
                    <a:p>
                      <a:pPr>
                        <a:lnSpc>
                          <a:spcPct val="107000"/>
                        </a:lnSpc>
                        <a:spcAft>
                          <a:spcPts val="800"/>
                        </a:spcAft>
                      </a:pPr>
                      <a:r>
                        <a:rPr lang="en-US" sz="1400" dirty="0">
                          <a:effectLst/>
                        </a:rPr>
                        <a:t>S/N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a:lnSpc>
                          <a:spcPct val="107000"/>
                        </a:lnSpc>
                        <a:spcAft>
                          <a:spcPts val="800"/>
                        </a:spcAft>
                      </a:pPr>
                      <a:r>
                        <a:rPr lang="en-US" sz="1400">
                          <a:effectLst/>
                        </a:rPr>
                        <a:t>Ministries, Department and Agencies (MDAs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algn="just"/>
                      <a:r>
                        <a:rPr lang="en-US" sz="1400" dirty="0">
                          <a:effectLst/>
                        </a:rPr>
                        <a:t>Mandate</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a:lnSpc>
                          <a:spcPct val="107000"/>
                        </a:lnSpc>
                        <a:spcAft>
                          <a:spcPts val="800"/>
                        </a:spcAft>
                      </a:pPr>
                      <a:r>
                        <a:rPr lang="en-US" sz="1400">
                          <a:effectLst/>
                        </a:rPr>
                        <a:t>GBV Specific Budget Provisions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extLst>
                  <a:ext uri="{0D108BD9-81ED-4DB2-BD59-A6C34878D82A}">
                    <a16:rowId xmlns:a16="http://schemas.microsoft.com/office/drawing/2014/main" val="1957488761"/>
                  </a:ext>
                </a:extLst>
              </a:tr>
              <a:tr h="830567">
                <a:tc>
                  <a:txBody>
                    <a:bodyPr/>
                    <a:lstStyle/>
                    <a:p>
                      <a:pPr>
                        <a:lnSpc>
                          <a:spcPct val="107000"/>
                        </a:lnSpc>
                        <a:spcAft>
                          <a:spcPts val="800"/>
                        </a:spcAft>
                      </a:pPr>
                      <a:r>
                        <a:rPr lang="en-US" sz="1400" dirty="0">
                          <a:effectLst/>
                        </a:rPr>
                        <a:t>11</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a:lnSpc>
                          <a:spcPct val="107000"/>
                        </a:lnSpc>
                        <a:spcAft>
                          <a:spcPts val="800"/>
                        </a:spcAft>
                      </a:pPr>
                      <a:r>
                        <a:rPr lang="en-US" sz="1400" b="1" dirty="0">
                          <a:effectLst/>
                        </a:rPr>
                        <a:t>*Ministry of Finance </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marL="342900" lvl="0" indent="-342900" algn="just">
                        <a:buFont typeface="Symbol" panose="05050102010706020507" pitchFamily="18" charset="2"/>
                        <a:buChar char=""/>
                      </a:pPr>
                      <a:r>
                        <a:rPr lang="en-ZA" sz="1400" dirty="0">
                          <a:effectLst/>
                        </a:rPr>
                        <a:t>The Ministry of Finance is responsible for issues concerning central government finances, including coordination of the central government budget, forecasts and analyses, tax issues, and management and administration of central government activities.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marL="342900" lvl="0" indent="-342900">
                        <a:lnSpc>
                          <a:spcPct val="107000"/>
                        </a:lnSpc>
                        <a:spcAft>
                          <a:spcPts val="800"/>
                        </a:spcAft>
                        <a:buFont typeface="Symbol" panose="05050102010706020507" pitchFamily="18" charset="2"/>
                        <a:buChar char=""/>
                      </a:pPr>
                      <a:r>
                        <a:rPr lang="en-US" sz="1400" kern="1200" dirty="0">
                          <a:solidFill>
                            <a:schemeClr val="dk1"/>
                          </a:solidFill>
                          <a:effectLst/>
                          <a:latin typeface="+mn-lt"/>
                          <a:ea typeface="+mn-ea"/>
                          <a:cs typeface="+mn-cs"/>
                        </a:rPr>
                        <a:t>Ensure steady release of funds for GBV activities in the budget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extLst>
                  <a:ext uri="{0D108BD9-81ED-4DB2-BD59-A6C34878D82A}">
                    <a16:rowId xmlns:a16="http://schemas.microsoft.com/office/drawing/2014/main" val="1566222445"/>
                  </a:ext>
                </a:extLst>
              </a:tr>
              <a:tr h="5242263">
                <a:tc>
                  <a:txBody>
                    <a:bodyPr/>
                    <a:lstStyle/>
                    <a:p>
                      <a:pPr>
                        <a:lnSpc>
                          <a:spcPct val="107000"/>
                        </a:lnSpc>
                        <a:spcAft>
                          <a:spcPts val="800"/>
                        </a:spcAft>
                      </a:pPr>
                      <a:r>
                        <a:rPr lang="en-US" sz="1400" dirty="0">
                          <a:effectLst/>
                        </a:rPr>
                        <a:t>12</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a:lnSpc>
                          <a:spcPct val="107000"/>
                        </a:lnSpc>
                        <a:spcAft>
                          <a:spcPts val="800"/>
                        </a:spcAft>
                      </a:pPr>
                      <a:r>
                        <a:rPr lang="en-US" sz="1400" b="1" dirty="0">
                          <a:effectLst/>
                        </a:rPr>
                        <a:t>*Ministry of Environment </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marL="342900" lvl="0" indent="-342900" algn="just">
                        <a:buFont typeface="Symbol" panose="05050102010706020507" pitchFamily="18" charset="2"/>
                        <a:buChar char=""/>
                      </a:pPr>
                      <a:r>
                        <a:rPr lang="en-ZA" sz="1400" dirty="0">
                          <a:effectLst/>
                        </a:rPr>
                        <a:t>Formulation of policy on environmental services matters.</a:t>
                      </a:r>
                      <a:endParaRPr lang="en-NG" sz="1400" dirty="0">
                        <a:effectLst/>
                      </a:endParaRPr>
                    </a:p>
                    <a:p>
                      <a:pPr marL="342900" lvl="0" indent="-342900" algn="just">
                        <a:buFont typeface="Symbol" panose="05050102010706020507" pitchFamily="18" charset="2"/>
                        <a:buChar char=""/>
                      </a:pPr>
                      <a:r>
                        <a:rPr lang="en-ZA" sz="1400" dirty="0">
                          <a:effectLst/>
                        </a:rPr>
                        <a:t>Formulation of policy on air and other forms of pollution.</a:t>
                      </a:r>
                      <a:endParaRPr lang="en-NG" sz="1400" dirty="0">
                        <a:effectLst/>
                      </a:endParaRPr>
                    </a:p>
                    <a:p>
                      <a:pPr marL="342900" lvl="0" indent="-342900" algn="just">
                        <a:buFont typeface="Symbol" panose="05050102010706020507" pitchFamily="18" charset="2"/>
                        <a:buChar char=""/>
                      </a:pPr>
                      <a:r>
                        <a:rPr lang="en-ZA" sz="1400" dirty="0">
                          <a:effectLst/>
                        </a:rPr>
                        <a:t>Control of outdoor advertisements and signposts.</a:t>
                      </a:r>
                      <a:endParaRPr lang="en-NG" sz="1400" dirty="0">
                        <a:effectLst/>
                      </a:endParaRPr>
                    </a:p>
                    <a:p>
                      <a:pPr marL="342900" lvl="0" indent="-342900" algn="just">
                        <a:buFont typeface="Symbol" panose="05050102010706020507" pitchFamily="18" charset="2"/>
                        <a:buChar char=""/>
                      </a:pPr>
                      <a:r>
                        <a:rPr lang="en-ZA" sz="1400" dirty="0">
                          <a:effectLst/>
                        </a:rPr>
                        <a:t>Conduct field laboratory and geo-physical survey in conjunction with other stakeholders.</a:t>
                      </a:r>
                      <a:endParaRPr lang="en-NG" sz="1400" dirty="0">
                        <a:effectLst/>
                      </a:endParaRPr>
                    </a:p>
                    <a:p>
                      <a:pPr marL="342900" lvl="0" indent="-342900" algn="just">
                        <a:buFont typeface="Symbol" panose="05050102010706020507" pitchFamily="18" charset="2"/>
                        <a:buChar char=""/>
                      </a:pPr>
                      <a:r>
                        <a:rPr lang="en-ZA" sz="1400" dirty="0">
                          <a:effectLst/>
                        </a:rPr>
                        <a:t>Collation of data on industrial hazards and setting of standards.</a:t>
                      </a:r>
                      <a:endParaRPr lang="en-NG" sz="1400" dirty="0">
                        <a:effectLst/>
                      </a:endParaRPr>
                    </a:p>
                    <a:p>
                      <a:pPr marL="342900" lvl="0" indent="-342900" algn="just">
                        <a:buFont typeface="Symbol" panose="05050102010706020507" pitchFamily="18" charset="2"/>
                        <a:buChar char=""/>
                      </a:pPr>
                      <a:r>
                        <a:rPr lang="en-ZA" sz="1400" dirty="0">
                          <a:effectLst/>
                        </a:rPr>
                        <a:t>Monitoring of cemeteries.</a:t>
                      </a:r>
                      <a:endParaRPr lang="en-NG" sz="1400" dirty="0">
                        <a:effectLst/>
                      </a:endParaRPr>
                    </a:p>
                    <a:p>
                      <a:pPr marL="342900" lvl="0" indent="-342900" algn="just">
                        <a:buFont typeface="Symbol" panose="05050102010706020507" pitchFamily="18" charset="2"/>
                        <a:buChar char=""/>
                      </a:pPr>
                      <a:r>
                        <a:rPr lang="en-ZA" sz="1400" dirty="0">
                          <a:effectLst/>
                        </a:rPr>
                        <a:t>Supervision of Environmental Protection Agency, Waste Management Authority</a:t>
                      </a:r>
                      <a:r>
                        <a:rPr lang="en-US" sz="1400" dirty="0">
                          <a:effectLst/>
                        </a:rPr>
                        <a:t>,</a:t>
                      </a:r>
                      <a:r>
                        <a:rPr lang="en-ZA" sz="1400" dirty="0">
                          <a:effectLst/>
                        </a:rPr>
                        <a:t> Parks and Garden Agency</a:t>
                      </a:r>
                      <a:r>
                        <a:rPr lang="en-US" sz="1400" dirty="0">
                          <a:effectLst/>
                        </a:rPr>
                        <a:t>, </a:t>
                      </a:r>
                      <a:r>
                        <a:rPr lang="en-ZA" sz="1400" dirty="0">
                          <a:effectLst/>
                        </a:rPr>
                        <a:t>Public Utility Monitoring and Assurance Unit, Environmental Sanitation Corps and Waste Water Management Office.</a:t>
                      </a:r>
                      <a:endParaRPr lang="en-NG" sz="1400" dirty="0">
                        <a:effectLst/>
                      </a:endParaRPr>
                    </a:p>
                    <a:p>
                      <a:pPr marL="342900" lvl="0" indent="-342900" algn="just">
                        <a:buFont typeface="Symbol" panose="05050102010706020507" pitchFamily="18" charset="2"/>
                        <a:buChar char=""/>
                      </a:pPr>
                      <a:r>
                        <a:rPr lang="en-ZA" sz="1400" dirty="0">
                          <a:effectLst/>
                        </a:rPr>
                        <a:t>Development, control and maintenance of public parks and gardens.</a:t>
                      </a:r>
                      <a:endParaRPr lang="en-NG" sz="1400" dirty="0">
                        <a:effectLst/>
                      </a:endParaRPr>
                    </a:p>
                    <a:p>
                      <a:pPr marL="342900" lvl="0" indent="-342900" algn="just">
                        <a:buFont typeface="Symbol" panose="05050102010706020507" pitchFamily="18" charset="2"/>
                        <a:buChar char=""/>
                      </a:pPr>
                      <a:r>
                        <a:rPr lang="en-ZA" sz="1400" dirty="0">
                          <a:effectLst/>
                        </a:rPr>
                        <a:t>Formulation of policy on ecological matters</a:t>
                      </a:r>
                      <a:endParaRPr lang="en-NG" sz="1400" dirty="0">
                        <a:effectLst/>
                      </a:endParaRPr>
                    </a:p>
                    <a:p>
                      <a:pPr marL="342900" lvl="0" indent="-342900" algn="just">
                        <a:buFont typeface="Symbol" panose="05050102010706020507" pitchFamily="18" charset="2"/>
                        <a:buChar char=""/>
                      </a:pPr>
                      <a:r>
                        <a:rPr lang="en-ZA" sz="1400" dirty="0">
                          <a:effectLst/>
                        </a:rPr>
                        <a:t>Evaluation of Environmental Impact Assessment (EIA) and Environmental Audit Report (EAR).</a:t>
                      </a:r>
                      <a:endParaRPr lang="en-NG" sz="1400" dirty="0">
                        <a:effectLst/>
                      </a:endParaRPr>
                    </a:p>
                    <a:p>
                      <a:pPr marL="342900" lvl="0" indent="-342900" algn="just">
                        <a:buFont typeface="Symbol" panose="05050102010706020507" pitchFamily="18" charset="2"/>
                        <a:buChar char=""/>
                      </a:pPr>
                      <a:r>
                        <a:rPr lang="en-ZA" sz="1400" dirty="0">
                          <a:effectLst/>
                        </a:rPr>
                        <a:t>Control, management and monitoring of public toilets.</a:t>
                      </a:r>
                      <a:endParaRPr lang="en-NG" sz="1400" dirty="0">
                        <a:effectLst/>
                      </a:endParaRPr>
                    </a:p>
                    <a:p>
                      <a:pPr marL="342900" lvl="0" indent="-342900" algn="just">
                        <a:buFont typeface="Symbol" panose="05050102010706020507" pitchFamily="18" charset="2"/>
                        <a:buChar char=""/>
                      </a:pPr>
                      <a:r>
                        <a:rPr lang="en-ZA" sz="1400" dirty="0">
                          <a:effectLst/>
                        </a:rPr>
                        <a:t>Supervision and management of donor agencies assisted projects.</a:t>
                      </a:r>
                      <a:endParaRPr lang="en-NG" sz="1400" dirty="0">
                        <a:effectLst/>
                      </a:endParaRPr>
                    </a:p>
                    <a:p>
                      <a:pPr marL="342900" lvl="0" indent="-342900" algn="just">
                        <a:buFont typeface="Symbol" panose="05050102010706020507" pitchFamily="18" charset="2"/>
                        <a:buChar char=""/>
                      </a:pPr>
                      <a:r>
                        <a:rPr lang="en-ZA" sz="1400" dirty="0">
                          <a:effectLst/>
                        </a:rPr>
                        <a:t>Formulation and evaluation of policies relating to climate change towards mitigating the negative impact of climate change.</a:t>
                      </a:r>
                      <a:endParaRPr lang="en-NG" sz="1400" dirty="0">
                        <a:effectLst/>
                      </a:endParaRPr>
                    </a:p>
                    <a:p>
                      <a:pPr marL="342900" lvl="0" indent="-342900" algn="just">
                        <a:buFont typeface="Symbol" panose="05050102010706020507" pitchFamily="18" charset="2"/>
                        <a:buChar char=""/>
                      </a:pPr>
                      <a:r>
                        <a:rPr lang="en-ZA" sz="1400" dirty="0">
                          <a:effectLst/>
                        </a:rPr>
                        <a:t>Liaison with all units of Federal and State Ministries on issues concerning the environment.</a:t>
                      </a:r>
                      <a:endParaRPr lang="en-NG" sz="1400" dirty="0">
                        <a:effectLst/>
                      </a:endParaRPr>
                    </a:p>
                    <a:p>
                      <a:pPr marL="342900" lvl="0" indent="-342900" algn="just">
                        <a:buFont typeface="Symbol" panose="05050102010706020507" pitchFamily="18" charset="2"/>
                        <a:buChar char=""/>
                      </a:pPr>
                      <a:r>
                        <a:rPr lang="en-ZA" sz="1400" dirty="0">
                          <a:effectLst/>
                        </a:rPr>
                        <a:t>Laboratory services for sewage, water and Environmental pollution.</a:t>
                      </a:r>
                      <a:endParaRPr lang="en-NG" sz="1400" dirty="0">
                        <a:effectLst/>
                      </a:endParaRPr>
                    </a:p>
                    <a:p>
                      <a:pPr marL="342900" lvl="0" indent="-342900" algn="just">
                        <a:buFont typeface="Symbol" panose="05050102010706020507" pitchFamily="18" charset="2"/>
                        <a:buChar char=""/>
                      </a:pPr>
                      <a:r>
                        <a:rPr lang="en-ZA" sz="1400" dirty="0">
                          <a:effectLst/>
                        </a:rPr>
                        <a:t>Control of water pollution and hygiene.</a:t>
                      </a:r>
                      <a:endParaRPr lang="en-NG" sz="1400" dirty="0">
                        <a:effectLst/>
                      </a:endParaRPr>
                    </a:p>
                    <a:p>
                      <a:pPr marL="342900" lvl="0" indent="-342900" algn="just">
                        <a:buFont typeface="Symbol" panose="05050102010706020507" pitchFamily="18" charset="2"/>
                        <a:buChar char=""/>
                      </a:pPr>
                      <a:r>
                        <a:rPr lang="en-ZA" sz="1400" dirty="0">
                          <a:effectLst/>
                        </a:rPr>
                        <a:t>Treatment of waste water.</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tc>
                  <a:txBody>
                    <a:bodyPr/>
                    <a:lstStyle/>
                    <a:p>
                      <a:pPr marL="342900" lvl="0" indent="-342900">
                        <a:lnSpc>
                          <a:spcPct val="107000"/>
                        </a:lnSpc>
                        <a:spcAft>
                          <a:spcPts val="800"/>
                        </a:spcAft>
                        <a:buFont typeface="Symbol" panose="05050102010706020507" pitchFamily="18" charset="2"/>
                        <a:buChar char=""/>
                      </a:pPr>
                      <a:r>
                        <a:rPr lang="en-US" sz="1400" kern="1200" dirty="0">
                          <a:solidFill>
                            <a:schemeClr val="dk1"/>
                          </a:solidFill>
                          <a:effectLst/>
                          <a:latin typeface="+mn-lt"/>
                          <a:ea typeface="+mn-ea"/>
                          <a:cs typeface="+mn-cs"/>
                        </a:rPr>
                        <a:t>Provision of Toilets, water and sanitary pads to promote WASH for school girls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013" marR="44013" marT="0" marB="0"/>
                </a:tc>
                <a:extLst>
                  <a:ext uri="{0D108BD9-81ED-4DB2-BD59-A6C34878D82A}">
                    <a16:rowId xmlns:a16="http://schemas.microsoft.com/office/drawing/2014/main" val="800519073"/>
                  </a:ext>
                </a:extLst>
              </a:tr>
            </a:tbl>
          </a:graphicData>
        </a:graphic>
      </p:graphicFrame>
    </p:spTree>
    <p:extLst>
      <p:ext uri="{BB962C8B-B14F-4D97-AF65-F5344CB8AC3E}">
        <p14:creationId xmlns:p14="http://schemas.microsoft.com/office/powerpoint/2010/main" val="3995170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EC4E702-553F-4375-8036-01CE86C55AFF}"/>
              </a:ext>
            </a:extLst>
          </p:cNvPr>
          <p:cNvGraphicFramePr>
            <a:graphicFrameLocks noGrp="1"/>
          </p:cNvGraphicFramePr>
          <p:nvPr>
            <p:extLst>
              <p:ext uri="{D42A27DB-BD31-4B8C-83A1-F6EECF244321}">
                <p14:modId xmlns:p14="http://schemas.microsoft.com/office/powerpoint/2010/main" val="3288134308"/>
              </p:ext>
            </p:extLst>
          </p:nvPr>
        </p:nvGraphicFramePr>
        <p:xfrm>
          <a:off x="187911" y="-1"/>
          <a:ext cx="11816178" cy="6702642"/>
        </p:xfrm>
        <a:graphic>
          <a:graphicData uri="http://schemas.openxmlformats.org/drawingml/2006/table">
            <a:tbl>
              <a:tblPr firstRow="1" firstCol="1" bandRow="1">
                <a:tableStyleId>{5C22544A-7EE6-4342-B048-85BDC9FD1C3A}</a:tableStyleId>
              </a:tblPr>
              <a:tblGrid>
                <a:gridCol w="674826">
                  <a:extLst>
                    <a:ext uri="{9D8B030D-6E8A-4147-A177-3AD203B41FA5}">
                      <a16:colId xmlns:a16="http://schemas.microsoft.com/office/drawing/2014/main" val="1126574641"/>
                    </a:ext>
                  </a:extLst>
                </a:gridCol>
                <a:gridCol w="2174015">
                  <a:extLst>
                    <a:ext uri="{9D8B030D-6E8A-4147-A177-3AD203B41FA5}">
                      <a16:colId xmlns:a16="http://schemas.microsoft.com/office/drawing/2014/main" val="1230212273"/>
                    </a:ext>
                  </a:extLst>
                </a:gridCol>
                <a:gridCol w="5571156">
                  <a:extLst>
                    <a:ext uri="{9D8B030D-6E8A-4147-A177-3AD203B41FA5}">
                      <a16:colId xmlns:a16="http://schemas.microsoft.com/office/drawing/2014/main" val="1415535436"/>
                    </a:ext>
                  </a:extLst>
                </a:gridCol>
                <a:gridCol w="3396181">
                  <a:extLst>
                    <a:ext uri="{9D8B030D-6E8A-4147-A177-3AD203B41FA5}">
                      <a16:colId xmlns:a16="http://schemas.microsoft.com/office/drawing/2014/main" val="1456129021"/>
                    </a:ext>
                  </a:extLst>
                </a:gridCol>
              </a:tblGrid>
              <a:tr h="547675">
                <a:tc>
                  <a:txBody>
                    <a:bodyPr/>
                    <a:lstStyle/>
                    <a:p>
                      <a:pPr>
                        <a:lnSpc>
                          <a:spcPct val="107000"/>
                        </a:lnSpc>
                        <a:spcAft>
                          <a:spcPts val="800"/>
                        </a:spcAft>
                      </a:pPr>
                      <a:r>
                        <a:rPr lang="en-US" sz="1400" dirty="0">
                          <a:effectLst/>
                        </a:rPr>
                        <a:t>S/N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nSpc>
                          <a:spcPct val="107000"/>
                        </a:lnSpc>
                        <a:spcAft>
                          <a:spcPts val="800"/>
                        </a:spcAft>
                      </a:pPr>
                      <a:r>
                        <a:rPr lang="en-US" sz="1400" b="1" dirty="0">
                          <a:effectLst/>
                        </a:rPr>
                        <a:t>Ministries, Department and Agencies (MDAs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gn="just"/>
                      <a:r>
                        <a:rPr lang="en-US" sz="1400">
                          <a:effectLst/>
                        </a:rPr>
                        <a:t>Mandate</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nSpc>
                          <a:spcPct val="107000"/>
                        </a:lnSpc>
                        <a:spcAft>
                          <a:spcPts val="800"/>
                        </a:spcAft>
                      </a:pPr>
                      <a:r>
                        <a:rPr lang="en-US" sz="1400">
                          <a:effectLst/>
                        </a:rPr>
                        <a:t>GBV Specific Budget Provisions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extLst>
                  <a:ext uri="{0D108BD9-81ED-4DB2-BD59-A6C34878D82A}">
                    <a16:rowId xmlns:a16="http://schemas.microsoft.com/office/drawing/2014/main" val="1831677450"/>
                  </a:ext>
                </a:extLst>
              </a:tr>
              <a:tr h="2963454">
                <a:tc>
                  <a:txBody>
                    <a:bodyPr/>
                    <a:lstStyle/>
                    <a:p>
                      <a:pPr>
                        <a:lnSpc>
                          <a:spcPct val="107000"/>
                        </a:lnSpc>
                        <a:spcAft>
                          <a:spcPts val="800"/>
                        </a:spcAft>
                      </a:pPr>
                      <a:r>
                        <a:rPr lang="en-US" sz="1400" dirty="0">
                          <a:effectLst/>
                        </a:rPr>
                        <a:t>13</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nSpc>
                          <a:spcPct val="107000"/>
                        </a:lnSpc>
                        <a:spcAft>
                          <a:spcPts val="800"/>
                        </a:spcAft>
                      </a:pPr>
                      <a:r>
                        <a:rPr lang="en-US" sz="1400" b="1">
                          <a:effectLst/>
                        </a:rPr>
                        <a:t>*Ministry </a:t>
                      </a:r>
                      <a:r>
                        <a:rPr lang="en-US" sz="1400" b="1" dirty="0">
                          <a:effectLst/>
                        </a:rPr>
                        <a:t>of Youth and Sports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gn="just">
                        <a:buFont typeface="Symbol" panose="05050102010706020507" pitchFamily="18" charset="2"/>
                        <a:buChar char=""/>
                      </a:pPr>
                      <a:r>
                        <a:rPr lang="en-US" sz="1400" dirty="0">
                          <a:effectLst/>
                        </a:rPr>
                        <a:t>T</a:t>
                      </a:r>
                      <a:r>
                        <a:rPr lang="en-ZA" sz="1400" dirty="0">
                          <a:effectLst/>
                        </a:rPr>
                        <a:t>he mandate of the Ministry includes the direction of the affairs of youths of the nation, to enable them to most effectively discharge their responsibilities as useful citizens, contribute to the development of the Republic and promote, control and direct all programs and activities relating to sports</a:t>
                      </a:r>
                      <a:endParaRPr lang="en-NG" sz="1400" dirty="0">
                        <a:effectLst/>
                      </a:endParaRPr>
                    </a:p>
                    <a:p>
                      <a:pPr marL="342900" lvl="0" indent="-342900" algn="just">
                        <a:buFont typeface="Symbol" panose="05050102010706020507" pitchFamily="18" charset="2"/>
                        <a:buChar char=""/>
                      </a:pPr>
                      <a:r>
                        <a:rPr lang="en-ZA" sz="1400" dirty="0">
                          <a:effectLst/>
                        </a:rPr>
                        <a:t>Ministry’s core functions embrace:</a:t>
                      </a:r>
                      <a:endParaRPr lang="en-NG" sz="1400" dirty="0">
                        <a:effectLst/>
                      </a:endParaRPr>
                    </a:p>
                    <a:p>
                      <a:pPr marL="342900" lvl="0" indent="-342900" algn="just">
                        <a:buFont typeface="Symbol" panose="05050102010706020507" pitchFamily="18" charset="2"/>
                        <a:buChar char=""/>
                      </a:pPr>
                      <a:r>
                        <a:rPr lang="en-ZA" sz="1400" dirty="0">
                          <a:effectLst/>
                        </a:rPr>
                        <a:t>Formulating, implementing, coordinating, reviewing and monitoring youth development policies;</a:t>
                      </a:r>
                      <a:endParaRPr lang="en-NG" sz="1400" dirty="0">
                        <a:effectLst/>
                      </a:endParaRPr>
                    </a:p>
                    <a:p>
                      <a:pPr marL="342900" lvl="0" indent="-342900" algn="just">
                        <a:buFont typeface="Symbol" panose="05050102010706020507" pitchFamily="18" charset="2"/>
                        <a:buChar char=""/>
                      </a:pPr>
                      <a:r>
                        <a:rPr lang="en-ZA" sz="1400" dirty="0">
                          <a:effectLst/>
                        </a:rPr>
                        <a:t>Facilitating youth participation in the development processes;</a:t>
                      </a:r>
                      <a:endParaRPr lang="en-NG" sz="1400" dirty="0">
                        <a:effectLst/>
                      </a:endParaRPr>
                    </a:p>
                    <a:p>
                      <a:pPr marL="342900" lvl="0" indent="-342900" algn="just">
                        <a:buFont typeface="Symbol" panose="05050102010706020507" pitchFamily="18" charset="2"/>
                        <a:buChar char=""/>
                      </a:pPr>
                      <a:r>
                        <a:rPr lang="en-ZA" sz="1400" dirty="0">
                          <a:effectLst/>
                        </a:rPr>
                        <a:t>Coordinating and monitoring youth led initiatives;</a:t>
                      </a:r>
                      <a:endParaRPr lang="en-NG" sz="1400" dirty="0">
                        <a:effectLst/>
                      </a:endParaRPr>
                    </a:p>
                    <a:p>
                      <a:pPr marL="342900" lvl="0" indent="-342900" algn="just">
                        <a:buFont typeface="Symbol" panose="05050102010706020507" pitchFamily="18" charset="2"/>
                        <a:buChar char=""/>
                      </a:pPr>
                      <a:r>
                        <a:rPr lang="en-ZA" sz="1400" dirty="0">
                          <a:effectLst/>
                        </a:rPr>
                        <a:t>Advocating and promoting youth led initiatives;</a:t>
                      </a:r>
                      <a:endParaRPr lang="en-NG" sz="1400" dirty="0">
                        <a:effectLst/>
                      </a:endParaRPr>
                    </a:p>
                    <a:p>
                      <a:pPr marL="342900" lvl="0" indent="-342900" algn="just">
                        <a:buFont typeface="Symbol" panose="05050102010706020507" pitchFamily="18" charset="2"/>
                        <a:buChar char=""/>
                      </a:pPr>
                      <a:r>
                        <a:rPr lang="en-ZA" sz="1400" dirty="0">
                          <a:effectLst/>
                        </a:rPr>
                        <a:t>Developing youth resource </a:t>
                      </a:r>
                      <a:r>
                        <a:rPr lang="en-ZA" sz="1400" dirty="0" err="1">
                          <a:effectLst/>
                        </a:rPr>
                        <a:t>centers</a:t>
                      </a:r>
                      <a:r>
                        <a:rPr lang="en-ZA" sz="1400" dirty="0">
                          <a:effectLst/>
                        </a:rPr>
                        <a:t>; and</a:t>
                      </a:r>
                      <a:endParaRPr lang="en-NG" sz="1400" dirty="0">
                        <a:effectLst/>
                      </a:endParaRPr>
                    </a:p>
                    <a:p>
                      <a:pPr marL="342900" lvl="0" indent="-342900" algn="just">
                        <a:buFont typeface="Symbol" panose="05050102010706020507" pitchFamily="18" charset="2"/>
                        <a:buChar char=""/>
                      </a:pPr>
                      <a:r>
                        <a:rPr lang="en-ZA" sz="1400" dirty="0">
                          <a:effectLst/>
                        </a:rPr>
                        <a:t>Facilitating leadership, entrepreneurship and life skills training.</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nSpc>
                          <a:spcPct val="107000"/>
                        </a:lnSpc>
                        <a:spcAft>
                          <a:spcPts val="800"/>
                        </a:spcAft>
                        <a:buFont typeface="Symbol" panose="05050102010706020507" pitchFamily="18" charset="2"/>
                        <a:buChar char=""/>
                      </a:pPr>
                      <a:r>
                        <a:rPr lang="en-US" sz="1400" kern="1200" dirty="0">
                          <a:solidFill>
                            <a:schemeClr val="dk1"/>
                          </a:solidFill>
                          <a:effectLst/>
                          <a:latin typeface="+mn-lt"/>
                          <a:ea typeface="+mn-ea"/>
                          <a:cs typeface="+mn-cs"/>
                        </a:rPr>
                        <a:t>Provision of development training for women and girls.</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extLst>
                  <a:ext uri="{0D108BD9-81ED-4DB2-BD59-A6C34878D82A}">
                    <a16:rowId xmlns:a16="http://schemas.microsoft.com/office/drawing/2014/main" val="2128553847"/>
                  </a:ext>
                </a:extLst>
              </a:tr>
              <a:tr h="1413363">
                <a:tc>
                  <a:txBody>
                    <a:bodyPr/>
                    <a:lstStyle/>
                    <a:p>
                      <a:pPr>
                        <a:lnSpc>
                          <a:spcPct val="107000"/>
                        </a:lnSpc>
                        <a:spcAft>
                          <a:spcPts val="800"/>
                        </a:spcAft>
                      </a:pPr>
                      <a:r>
                        <a:rPr lang="en-US" sz="1400" dirty="0">
                          <a:effectLst/>
                        </a:rPr>
                        <a:t>14</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nSpc>
                          <a:spcPct val="107000"/>
                        </a:lnSpc>
                        <a:spcAft>
                          <a:spcPts val="800"/>
                        </a:spcAft>
                      </a:pPr>
                      <a:r>
                        <a:rPr lang="en-US" sz="1400" b="1" dirty="0">
                          <a:effectLst/>
                        </a:rPr>
                        <a:t>*Micro-Credit Development Agency</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gn="just">
                        <a:buFont typeface="Symbol" panose="05050102010706020507" pitchFamily="18" charset="2"/>
                        <a:buChar char=""/>
                      </a:pPr>
                      <a:r>
                        <a:rPr lang="en-ZA" sz="1400" dirty="0">
                          <a:effectLst/>
                        </a:rPr>
                        <a:t>The broad objective of the Fund is to channel low interest funds to the MSME sub-sector of the Nigerian economy through PFIs to:</a:t>
                      </a:r>
                      <a:endParaRPr lang="en-NG" sz="1400" dirty="0">
                        <a:effectLst/>
                      </a:endParaRPr>
                    </a:p>
                    <a:p>
                      <a:pPr marL="342900" lvl="0" indent="-342900" algn="just">
                        <a:buFont typeface="Symbol" panose="05050102010706020507" pitchFamily="18" charset="2"/>
                        <a:buChar char=""/>
                      </a:pPr>
                      <a:r>
                        <a:rPr lang="en-ZA" sz="1400" dirty="0">
                          <a:effectLst/>
                        </a:rPr>
                        <a:t>Enhance access by MSMEs to financial services</a:t>
                      </a:r>
                      <a:endParaRPr lang="en-NG" sz="1400" dirty="0">
                        <a:effectLst/>
                      </a:endParaRPr>
                    </a:p>
                    <a:p>
                      <a:pPr marL="342900" lvl="0" indent="-342900" algn="just">
                        <a:buFont typeface="Symbol" panose="05050102010706020507" pitchFamily="18" charset="2"/>
                        <a:buChar char=""/>
                      </a:pPr>
                      <a:r>
                        <a:rPr lang="en-ZA" sz="1400" dirty="0">
                          <a:effectLst/>
                        </a:rPr>
                        <a:t>Increase productivity and output of microenterprises</a:t>
                      </a:r>
                      <a:endParaRPr lang="en-NG" sz="1400" dirty="0">
                        <a:effectLst/>
                      </a:endParaRPr>
                    </a:p>
                    <a:p>
                      <a:pPr marL="342900" lvl="0" indent="-342900" algn="just">
                        <a:buFont typeface="Symbol" panose="05050102010706020507" pitchFamily="18" charset="2"/>
                        <a:buChar char=""/>
                      </a:pPr>
                      <a:r>
                        <a:rPr lang="en-ZA" sz="1400" dirty="0">
                          <a:effectLst/>
                        </a:rPr>
                        <a:t>Increase employment and create wealth</a:t>
                      </a:r>
                      <a:endParaRPr lang="en-NG" sz="1400" dirty="0">
                        <a:effectLst/>
                      </a:endParaRPr>
                    </a:p>
                    <a:p>
                      <a:pPr marL="342900" lvl="0" indent="-342900" algn="just">
                        <a:buFont typeface="Symbol" panose="05050102010706020507" pitchFamily="18" charset="2"/>
                        <a:buChar char=""/>
                      </a:pPr>
                      <a:r>
                        <a:rPr lang="en-ZA" sz="1400" dirty="0">
                          <a:effectLst/>
                          <a:sym typeface="Symbol" panose="05050102010706020507" pitchFamily="18" charset="2"/>
                        </a:rPr>
                        <a:t></a:t>
                      </a:r>
                      <a:r>
                        <a:rPr lang="en-ZA" sz="1400" dirty="0">
                          <a:effectLst/>
                        </a:rPr>
                        <a:t> Engender inclusive growth</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nSpc>
                          <a:spcPct val="107000"/>
                        </a:lnSpc>
                        <a:spcAft>
                          <a:spcPts val="800"/>
                        </a:spcAft>
                        <a:buFont typeface="Symbol" panose="05050102010706020507" pitchFamily="18" charset="2"/>
                        <a:buChar char=""/>
                      </a:pPr>
                      <a:r>
                        <a:rPr lang="en-US" sz="1400" kern="1200" dirty="0">
                          <a:solidFill>
                            <a:schemeClr val="dk1"/>
                          </a:solidFill>
                          <a:effectLst/>
                          <a:latin typeface="+mn-lt"/>
                          <a:ea typeface="+mn-ea"/>
                          <a:cs typeface="+mn-cs"/>
                        </a:rPr>
                        <a:t>Economic Empowerment for women</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extLst>
                  <a:ext uri="{0D108BD9-81ED-4DB2-BD59-A6C34878D82A}">
                    <a16:rowId xmlns:a16="http://schemas.microsoft.com/office/drawing/2014/main" val="3815763146"/>
                  </a:ext>
                </a:extLst>
              </a:tr>
              <a:tr h="547675">
                <a:tc>
                  <a:txBody>
                    <a:bodyPr/>
                    <a:lstStyle/>
                    <a:p>
                      <a:pPr>
                        <a:lnSpc>
                          <a:spcPct val="107000"/>
                        </a:lnSpc>
                        <a:spcAft>
                          <a:spcPts val="800"/>
                        </a:spcAft>
                      </a:pPr>
                      <a:r>
                        <a:rPr lang="en-US" sz="1400" dirty="0">
                          <a:effectLst/>
                        </a:rPr>
                        <a:t>15</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nSpc>
                          <a:spcPct val="107000"/>
                        </a:lnSpc>
                        <a:spcAft>
                          <a:spcPts val="800"/>
                        </a:spcAft>
                      </a:pPr>
                      <a:r>
                        <a:rPr lang="en-US" sz="1400" b="1" dirty="0">
                          <a:effectLst/>
                        </a:rPr>
                        <a:t>*Office of the SDGs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gn="just">
                        <a:buFont typeface="Symbol" panose="05050102010706020507" pitchFamily="18" charset="2"/>
                        <a:buChar char=""/>
                      </a:pPr>
                      <a:r>
                        <a:rPr lang="en-ZA" sz="1400">
                          <a:effectLst/>
                        </a:rPr>
                        <a:t>Coordination</a:t>
                      </a:r>
                      <a:r>
                        <a:rPr lang="en-US" sz="1400">
                          <a:effectLst/>
                        </a:rPr>
                        <a:t>, Implementation</a:t>
                      </a:r>
                      <a:r>
                        <a:rPr lang="en-ZA" sz="1400">
                          <a:effectLst/>
                        </a:rPr>
                        <a:t> &amp; policy formulation of programmes designed to achieve the SDGs</a:t>
                      </a: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nSpc>
                          <a:spcPct val="107000"/>
                        </a:lnSpc>
                        <a:spcAft>
                          <a:spcPts val="800"/>
                        </a:spcAft>
                        <a:buFont typeface="Symbol" panose="05050102010706020507" pitchFamily="18" charset="2"/>
                        <a:buChar char=""/>
                      </a:pPr>
                      <a:r>
                        <a:rPr lang="en-US" sz="1400" kern="1200" dirty="0">
                          <a:solidFill>
                            <a:schemeClr val="dk1"/>
                          </a:solidFill>
                          <a:effectLst/>
                          <a:latin typeface="+mn-lt"/>
                          <a:ea typeface="+mn-ea"/>
                          <a:cs typeface="+mn-cs"/>
                        </a:rPr>
                        <a:t>Support for SDGs relevant to Gender Equality and Women’s Empowerment</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extLst>
                  <a:ext uri="{0D108BD9-81ED-4DB2-BD59-A6C34878D82A}">
                    <a16:rowId xmlns:a16="http://schemas.microsoft.com/office/drawing/2014/main" val="1821871374"/>
                  </a:ext>
                </a:extLst>
              </a:tr>
              <a:tr h="682800">
                <a:tc>
                  <a:txBody>
                    <a:bodyPr/>
                    <a:lstStyle/>
                    <a:p>
                      <a:pPr>
                        <a:lnSpc>
                          <a:spcPct val="107000"/>
                        </a:lnSpc>
                        <a:spcAft>
                          <a:spcPts val="800"/>
                        </a:spcAft>
                      </a:pPr>
                      <a:r>
                        <a:rPr lang="en-US" sz="1400" dirty="0">
                          <a:effectLst/>
                        </a:rPr>
                        <a:t>16</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nSpc>
                          <a:spcPct val="107000"/>
                        </a:lnSpc>
                        <a:spcAft>
                          <a:spcPts val="800"/>
                        </a:spcAft>
                      </a:pPr>
                      <a:r>
                        <a:rPr lang="en-US" sz="1400" b="1" dirty="0">
                          <a:effectLst/>
                        </a:rPr>
                        <a:t>*Local Government Authorities</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gn="just">
                        <a:buFont typeface="Symbol" panose="05050102010706020507" pitchFamily="18" charset="2"/>
                        <a:buChar char=""/>
                      </a:pPr>
                      <a:r>
                        <a:rPr lang="en-US" sz="1400" dirty="0">
                          <a:effectLst/>
                        </a:rPr>
                        <a:t>Take care of communities at grassroots level</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285750" lvl="0" indent="-285750">
                        <a:buFont typeface="Arial" panose="020B0604020202020204" pitchFamily="34" charset="0"/>
                        <a:buChar char="•"/>
                      </a:pPr>
                      <a:r>
                        <a:rPr lang="en-US" sz="1400" kern="1200" dirty="0">
                          <a:solidFill>
                            <a:schemeClr val="dk1"/>
                          </a:solidFill>
                          <a:effectLst/>
                          <a:latin typeface="+mn-lt"/>
                          <a:ea typeface="+mn-ea"/>
                          <a:cs typeface="+mn-cs"/>
                        </a:rPr>
                        <a:t>Provision of Shelters</a:t>
                      </a:r>
                      <a:endParaRPr lang="en-NG" sz="140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400" kern="1200" dirty="0">
                          <a:solidFill>
                            <a:schemeClr val="dk1"/>
                          </a:solidFill>
                          <a:effectLst/>
                          <a:latin typeface="+mn-lt"/>
                          <a:ea typeface="+mn-ea"/>
                          <a:cs typeface="+mn-cs"/>
                        </a:rPr>
                        <a:t>GBV Coordinating Committees at the local level </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extLst>
                  <a:ext uri="{0D108BD9-81ED-4DB2-BD59-A6C34878D82A}">
                    <a16:rowId xmlns:a16="http://schemas.microsoft.com/office/drawing/2014/main" val="2256940241"/>
                  </a:ext>
                </a:extLst>
              </a:tr>
              <a:tr h="547675">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17</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a:lnSpc>
                          <a:spcPct val="107000"/>
                        </a:lnSpc>
                        <a:spcAft>
                          <a:spcPts val="800"/>
                        </a:spcAft>
                      </a:pPr>
                      <a:r>
                        <a:rPr lang="en-US" sz="1800" b="1" kern="1200" dirty="0">
                          <a:solidFill>
                            <a:schemeClr val="dk1"/>
                          </a:solidFill>
                          <a:effectLst/>
                          <a:latin typeface="+mn-lt"/>
                          <a:ea typeface="+mn-ea"/>
                          <a:cs typeface="+mn-cs"/>
                        </a:rPr>
                        <a:t>*</a:t>
                      </a:r>
                      <a:r>
                        <a:rPr lang="en-US" sz="1400" b="1" kern="1200" dirty="0">
                          <a:solidFill>
                            <a:schemeClr val="dk1"/>
                          </a:solidFill>
                          <a:effectLst/>
                          <a:latin typeface="+mn-lt"/>
                          <a:ea typeface="+mn-ea"/>
                          <a:cs typeface="+mn-cs"/>
                        </a:rPr>
                        <a:t>Governors’ Office</a:t>
                      </a:r>
                      <a:endParaRPr lang="en-NG"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342900" lvl="0" indent="-342900" algn="just">
                        <a:buFont typeface="Symbol" panose="05050102010706020507" pitchFamily="18" charset="2"/>
                        <a:buChar char=""/>
                      </a:pPr>
                      <a:endParaRPr lang="en-NG" sz="140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Provision for projects at the discretion of HE the Governor</a:t>
                      </a:r>
                      <a:endParaRPr lang="en-NG"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400" marR="53400" marT="0" marB="0"/>
                </a:tc>
                <a:extLst>
                  <a:ext uri="{0D108BD9-81ED-4DB2-BD59-A6C34878D82A}">
                    <a16:rowId xmlns:a16="http://schemas.microsoft.com/office/drawing/2014/main" val="2827644587"/>
                  </a:ext>
                </a:extLst>
              </a:tr>
            </a:tbl>
          </a:graphicData>
        </a:graphic>
      </p:graphicFrame>
    </p:spTree>
    <p:extLst>
      <p:ext uri="{BB962C8B-B14F-4D97-AF65-F5344CB8AC3E}">
        <p14:creationId xmlns:p14="http://schemas.microsoft.com/office/powerpoint/2010/main" val="424180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1350</Words>
  <Application>Microsoft Office PowerPoint</Application>
  <PresentationFormat>Widescreen</PresentationFormat>
  <Paragraphs>146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Symbol</vt:lpstr>
      <vt:lpstr>Times New Roman</vt:lpstr>
      <vt:lpstr>Office Theme</vt:lpstr>
      <vt:lpstr>INTERNAL GBV/WOMEN EMPOWERMENT RESOURCE MOBILIZATION TEMPLATE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GBV/WOMEN EMPOWERMENT RESOURCE MOBILIZATION TEMPLATE</dc:title>
  <dc:creator>Abiodun Oyeleye</dc:creator>
  <cp:lastModifiedBy>Naomi Tietie</cp:lastModifiedBy>
  <cp:revision>11</cp:revision>
  <dcterms:created xsi:type="dcterms:W3CDTF">2021-06-06T17:34:05Z</dcterms:created>
  <dcterms:modified xsi:type="dcterms:W3CDTF">2021-06-07T16:02:48Z</dcterms:modified>
</cp:coreProperties>
</file>