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4">
  <p:sldMasterIdLst>
    <p:sldMasterId id="2147483672" r:id="rId1"/>
    <p:sldMasterId id="2147483696" r:id="rId2"/>
  </p:sldMasterIdLst>
  <p:notesMasterIdLst>
    <p:notesMasterId r:id="rId24"/>
  </p:notesMasterIdLst>
  <p:sldIdLst>
    <p:sldId id="289" r:id="rId3"/>
    <p:sldId id="256" r:id="rId4"/>
    <p:sldId id="260" r:id="rId5"/>
    <p:sldId id="262" r:id="rId6"/>
    <p:sldId id="288" r:id="rId7"/>
    <p:sldId id="264" r:id="rId8"/>
    <p:sldId id="266" r:id="rId9"/>
    <p:sldId id="267" r:id="rId10"/>
    <p:sldId id="270" r:id="rId11"/>
    <p:sldId id="273" r:id="rId12"/>
    <p:sldId id="271" r:id="rId13"/>
    <p:sldId id="274" r:id="rId14"/>
    <p:sldId id="276" r:id="rId15"/>
    <p:sldId id="277" r:id="rId16"/>
    <p:sldId id="278" r:id="rId17"/>
    <p:sldId id="280" r:id="rId18"/>
    <p:sldId id="279" r:id="rId19"/>
    <p:sldId id="284" r:id="rId20"/>
    <p:sldId id="285" r:id="rId21"/>
    <p:sldId id="290" r:id="rId22"/>
    <p:sldId id="29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2537F86-B9B3-41D4-8237-108B8BC97777}">
          <p14:sldIdLst>
            <p14:sldId id="289"/>
            <p14:sldId id="256"/>
            <p14:sldId id="260"/>
            <p14:sldId id="262"/>
          </p14:sldIdLst>
        </p14:section>
        <p14:section name="Untitled Section" id="{F7D60669-E551-40AA-9ED0-28F876081D1A}">
          <p14:sldIdLst>
            <p14:sldId id="288"/>
            <p14:sldId id="264"/>
            <p14:sldId id="266"/>
          </p14:sldIdLst>
        </p14:section>
        <p14:section name="Untitled Section" id="{FE391BEF-CB7D-44B7-AEC8-CC1D905CDF2A}">
          <p14:sldIdLst>
            <p14:sldId id="267"/>
            <p14:sldId id="270"/>
            <p14:sldId id="273"/>
            <p14:sldId id="271"/>
            <p14:sldId id="274"/>
            <p14:sldId id="276"/>
            <p14:sldId id="277"/>
            <p14:sldId id="278"/>
            <p14:sldId id="280"/>
            <p14:sldId id="279"/>
            <p14:sldId id="284"/>
            <p14:sldId id="285"/>
            <p14:sldId id="290"/>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44" d="100"/>
          <a:sy n="44" d="100"/>
        </p:scale>
        <p:origin x="1488" y="60"/>
      </p:cViewPr>
      <p:guideLst>
        <p:guide orient="horz" pos="2160"/>
        <p:guide pos="2880"/>
      </p:guideLst>
    </p:cSldViewPr>
  </p:slideViewPr>
  <p:notesTextViewPr>
    <p:cViewPr>
      <p:scale>
        <a:sx n="1" d="1"/>
        <a:sy n="1" d="1"/>
      </p:scale>
      <p:origin x="0" y="0"/>
    </p:cViewPr>
  </p:notesTextViewPr>
  <p:sorterViewPr>
    <p:cViewPr>
      <p:scale>
        <a:sx n="100" d="100"/>
        <a:sy n="100" d="100"/>
      </p:scale>
      <p:origin x="0" y="30"/>
    </p:cViewPr>
  </p:sorterViewPr>
  <p:notesViewPr>
    <p:cSldViewPr>
      <p:cViewPr varScale="1">
        <p:scale>
          <a:sx n="56" d="100"/>
          <a:sy n="56" d="100"/>
        </p:scale>
        <p:origin x="-2820" y="-84"/>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Sheet4!$B$3</c:f>
              <c:strCache>
                <c:ptCount val="1"/>
                <c:pt idx="0">
                  <c:v>TOTAL HNWI</c:v>
                </c:pt>
              </c:strCache>
            </c:strRef>
          </c:tx>
          <c:spPr>
            <a:solidFill>
              <a:schemeClr val="accent4">
                <a:lumMod val="75000"/>
              </a:schemeClr>
            </a:solidFill>
          </c:spPr>
          <c:invertIfNegative val="0"/>
          <c:cat>
            <c:numRef>
              <c:f>Sheet4!$C$2:$I$2</c:f>
              <c:numCache>
                <c:formatCode>General</c:formatCode>
                <c:ptCount val="7"/>
                <c:pt idx="0">
                  <c:v>2014</c:v>
                </c:pt>
                <c:pt idx="1">
                  <c:v>2015</c:v>
                </c:pt>
                <c:pt idx="2">
                  <c:v>2016</c:v>
                </c:pt>
                <c:pt idx="3">
                  <c:v>2017</c:v>
                </c:pt>
                <c:pt idx="4">
                  <c:v>2018</c:v>
                </c:pt>
                <c:pt idx="5">
                  <c:v>2019</c:v>
                </c:pt>
                <c:pt idx="6">
                  <c:v>2020</c:v>
                </c:pt>
              </c:numCache>
            </c:numRef>
          </c:cat>
          <c:val>
            <c:numRef>
              <c:f>Sheet4!$C$3:$I$3</c:f>
              <c:numCache>
                <c:formatCode>#,##0.00</c:formatCode>
                <c:ptCount val="7"/>
                <c:pt idx="0">
                  <c:v>1501058876.6700001</c:v>
                </c:pt>
                <c:pt idx="1">
                  <c:v>1613854966.46</c:v>
                </c:pt>
                <c:pt idx="2">
                  <c:v>2750711770.8699999</c:v>
                </c:pt>
                <c:pt idx="3">
                  <c:v>2962067831.1300001</c:v>
                </c:pt>
                <c:pt idx="4">
                  <c:v>4204969974.8499999</c:v>
                </c:pt>
                <c:pt idx="5">
                  <c:v>6571391533.6400003</c:v>
                </c:pt>
                <c:pt idx="6">
                  <c:v>6916249186.1099997</c:v>
                </c:pt>
              </c:numCache>
            </c:numRef>
          </c:val>
          <c:extLst>
            <c:ext xmlns:c16="http://schemas.microsoft.com/office/drawing/2014/chart" uri="{C3380CC4-5D6E-409C-BE32-E72D297353CC}">
              <c16:uniqueId val="{00000000-1F97-B740-BF79-804A81152761}"/>
            </c:ext>
          </c:extLst>
        </c:ser>
        <c:ser>
          <c:idx val="1"/>
          <c:order val="1"/>
          <c:tx>
            <c:strRef>
              <c:f>Sheet4!$B$4</c:f>
              <c:strCache>
                <c:ptCount val="1"/>
                <c:pt idx="0">
                  <c:v>TOTAL WHT</c:v>
                </c:pt>
              </c:strCache>
            </c:strRef>
          </c:tx>
          <c:spPr>
            <a:solidFill>
              <a:srgbClr val="FF0000"/>
            </a:solidFill>
          </c:spPr>
          <c:invertIfNegative val="0"/>
          <c:cat>
            <c:numRef>
              <c:f>Sheet4!$C$2:$I$2</c:f>
              <c:numCache>
                <c:formatCode>General</c:formatCode>
                <c:ptCount val="7"/>
                <c:pt idx="0">
                  <c:v>2014</c:v>
                </c:pt>
                <c:pt idx="1">
                  <c:v>2015</c:v>
                </c:pt>
                <c:pt idx="2">
                  <c:v>2016</c:v>
                </c:pt>
                <c:pt idx="3">
                  <c:v>2017</c:v>
                </c:pt>
                <c:pt idx="4">
                  <c:v>2018</c:v>
                </c:pt>
                <c:pt idx="5">
                  <c:v>2019</c:v>
                </c:pt>
                <c:pt idx="6">
                  <c:v>2020</c:v>
                </c:pt>
              </c:numCache>
            </c:numRef>
          </c:cat>
          <c:val>
            <c:numRef>
              <c:f>Sheet4!$C$4:$I$4</c:f>
              <c:numCache>
                <c:formatCode>#,##0.00</c:formatCode>
                <c:ptCount val="7"/>
                <c:pt idx="0">
                  <c:v>14939367983.309999</c:v>
                </c:pt>
                <c:pt idx="1">
                  <c:v>15028858794.93</c:v>
                </c:pt>
                <c:pt idx="2">
                  <c:v>13334569741.629999</c:v>
                </c:pt>
                <c:pt idx="3">
                  <c:v>27339079787.630001</c:v>
                </c:pt>
                <c:pt idx="4">
                  <c:v>20353895611.099998</c:v>
                </c:pt>
                <c:pt idx="5">
                  <c:v>22874649857.540001</c:v>
                </c:pt>
                <c:pt idx="6">
                  <c:v>22040961608.290001</c:v>
                </c:pt>
              </c:numCache>
            </c:numRef>
          </c:val>
          <c:extLst>
            <c:ext xmlns:c16="http://schemas.microsoft.com/office/drawing/2014/chart" uri="{C3380CC4-5D6E-409C-BE32-E72D297353CC}">
              <c16:uniqueId val="{00000001-1F97-B740-BF79-804A81152761}"/>
            </c:ext>
          </c:extLst>
        </c:ser>
        <c:ser>
          <c:idx val="2"/>
          <c:order val="2"/>
          <c:tx>
            <c:strRef>
              <c:f>Sheet4!$B$5</c:f>
              <c:strCache>
                <c:ptCount val="1"/>
                <c:pt idx="0">
                  <c:v>TOTAL HORC</c:v>
                </c:pt>
              </c:strCache>
            </c:strRef>
          </c:tx>
          <c:spPr>
            <a:solidFill>
              <a:schemeClr val="accent4">
                <a:lumMod val="40000"/>
                <a:lumOff val="60000"/>
              </a:schemeClr>
            </a:solidFill>
          </c:spPr>
          <c:invertIfNegative val="0"/>
          <c:cat>
            <c:numRef>
              <c:f>Sheet4!$C$2:$I$2</c:f>
              <c:numCache>
                <c:formatCode>General</c:formatCode>
                <c:ptCount val="7"/>
                <c:pt idx="0">
                  <c:v>2014</c:v>
                </c:pt>
                <c:pt idx="1">
                  <c:v>2015</c:v>
                </c:pt>
                <c:pt idx="2">
                  <c:v>2016</c:v>
                </c:pt>
                <c:pt idx="3">
                  <c:v>2017</c:v>
                </c:pt>
                <c:pt idx="4">
                  <c:v>2018</c:v>
                </c:pt>
                <c:pt idx="5">
                  <c:v>2019</c:v>
                </c:pt>
                <c:pt idx="6">
                  <c:v>2020</c:v>
                </c:pt>
              </c:numCache>
            </c:numRef>
          </c:cat>
          <c:val>
            <c:numRef>
              <c:f>Sheet4!$C$5:$I$5</c:f>
              <c:numCache>
                <c:formatCode>#,##0.00</c:formatCode>
                <c:ptCount val="7"/>
                <c:pt idx="0">
                  <c:v>2162319600.6599998</c:v>
                </c:pt>
                <c:pt idx="1">
                  <c:v>2203919522.7399998</c:v>
                </c:pt>
                <c:pt idx="2">
                  <c:v>3591542700.3200002</c:v>
                </c:pt>
                <c:pt idx="3">
                  <c:v>3428700945.3899999</c:v>
                </c:pt>
                <c:pt idx="4">
                  <c:v>4011130766.9699998</c:v>
                </c:pt>
                <c:pt idx="5">
                  <c:v>4699107344.0100002</c:v>
                </c:pt>
                <c:pt idx="6">
                  <c:v>3114444887.6999998</c:v>
                </c:pt>
              </c:numCache>
            </c:numRef>
          </c:val>
          <c:extLst>
            <c:ext xmlns:c16="http://schemas.microsoft.com/office/drawing/2014/chart" uri="{C3380CC4-5D6E-409C-BE32-E72D297353CC}">
              <c16:uniqueId val="{00000002-1F97-B740-BF79-804A81152761}"/>
            </c:ext>
          </c:extLst>
        </c:ser>
        <c:ser>
          <c:idx val="3"/>
          <c:order val="3"/>
          <c:tx>
            <c:strRef>
              <c:f>Sheet4!$B$6</c:f>
              <c:strCache>
                <c:ptCount val="1"/>
                <c:pt idx="0">
                  <c:v>TOTAL ENTERTAINMENT</c:v>
                </c:pt>
              </c:strCache>
            </c:strRef>
          </c:tx>
          <c:invertIfNegative val="0"/>
          <c:cat>
            <c:numRef>
              <c:f>Sheet4!$C$2:$I$2</c:f>
              <c:numCache>
                <c:formatCode>General</c:formatCode>
                <c:ptCount val="7"/>
                <c:pt idx="0">
                  <c:v>2014</c:v>
                </c:pt>
                <c:pt idx="1">
                  <c:v>2015</c:v>
                </c:pt>
                <c:pt idx="2">
                  <c:v>2016</c:v>
                </c:pt>
                <c:pt idx="3">
                  <c:v>2017</c:v>
                </c:pt>
                <c:pt idx="4">
                  <c:v>2018</c:v>
                </c:pt>
                <c:pt idx="5">
                  <c:v>2019</c:v>
                </c:pt>
                <c:pt idx="6">
                  <c:v>2020</c:v>
                </c:pt>
              </c:numCache>
            </c:numRef>
          </c:cat>
          <c:val>
            <c:numRef>
              <c:f>Sheet4!$C$6:$I$6</c:f>
              <c:numCache>
                <c:formatCode>General</c:formatCode>
                <c:ptCount val="7"/>
                <c:pt idx="0">
                  <c:v>0</c:v>
                </c:pt>
                <c:pt idx="1">
                  <c:v>0</c:v>
                </c:pt>
                <c:pt idx="2">
                  <c:v>0</c:v>
                </c:pt>
                <c:pt idx="3" formatCode="#,##0.00">
                  <c:v>70193159.159999996</c:v>
                </c:pt>
                <c:pt idx="4" formatCode="#,##0.00">
                  <c:v>102643443.77</c:v>
                </c:pt>
                <c:pt idx="5" formatCode="#,##0.00">
                  <c:v>64412874.219999999</c:v>
                </c:pt>
                <c:pt idx="6" formatCode="#,##0.00">
                  <c:v>20142804.359999999</c:v>
                </c:pt>
              </c:numCache>
            </c:numRef>
          </c:val>
          <c:extLst>
            <c:ext xmlns:c16="http://schemas.microsoft.com/office/drawing/2014/chart" uri="{C3380CC4-5D6E-409C-BE32-E72D297353CC}">
              <c16:uniqueId val="{00000003-1F97-B740-BF79-804A81152761}"/>
            </c:ext>
          </c:extLst>
        </c:ser>
        <c:ser>
          <c:idx val="4"/>
          <c:order val="4"/>
          <c:tx>
            <c:strRef>
              <c:f>Sheet4!$B$7</c:f>
              <c:strCache>
                <c:ptCount val="1"/>
                <c:pt idx="0">
                  <c:v>TOTAL VAIDS </c:v>
                </c:pt>
              </c:strCache>
            </c:strRef>
          </c:tx>
          <c:invertIfNegative val="0"/>
          <c:cat>
            <c:numRef>
              <c:f>Sheet4!$C$2:$I$2</c:f>
              <c:numCache>
                <c:formatCode>General</c:formatCode>
                <c:ptCount val="7"/>
                <c:pt idx="0">
                  <c:v>2014</c:v>
                </c:pt>
                <c:pt idx="1">
                  <c:v>2015</c:v>
                </c:pt>
                <c:pt idx="2">
                  <c:v>2016</c:v>
                </c:pt>
                <c:pt idx="3">
                  <c:v>2017</c:v>
                </c:pt>
                <c:pt idx="4">
                  <c:v>2018</c:v>
                </c:pt>
                <c:pt idx="5">
                  <c:v>2019</c:v>
                </c:pt>
                <c:pt idx="6">
                  <c:v>2020</c:v>
                </c:pt>
              </c:numCache>
            </c:numRef>
          </c:cat>
          <c:val>
            <c:numRef>
              <c:f>Sheet4!$C$7:$I$7</c:f>
              <c:numCache>
                <c:formatCode>General</c:formatCode>
                <c:ptCount val="7"/>
                <c:pt idx="5" formatCode="#,##0.00">
                  <c:v>647538473.44000006</c:v>
                </c:pt>
                <c:pt idx="6" formatCode="#,##0.00">
                  <c:v>619266740.02999997</c:v>
                </c:pt>
              </c:numCache>
            </c:numRef>
          </c:val>
          <c:extLst>
            <c:ext xmlns:c16="http://schemas.microsoft.com/office/drawing/2014/chart" uri="{C3380CC4-5D6E-409C-BE32-E72D297353CC}">
              <c16:uniqueId val="{00000004-1F97-B740-BF79-804A81152761}"/>
            </c:ext>
          </c:extLst>
        </c:ser>
        <c:dLbls>
          <c:showLegendKey val="0"/>
          <c:showVal val="0"/>
          <c:showCatName val="0"/>
          <c:showSerName val="0"/>
          <c:showPercent val="0"/>
          <c:showBubbleSize val="0"/>
        </c:dLbls>
        <c:gapWidth val="150"/>
        <c:overlap val="100"/>
        <c:axId val="139614464"/>
        <c:axId val="139624448"/>
      </c:barChart>
      <c:catAx>
        <c:axId val="139614464"/>
        <c:scaling>
          <c:orientation val="minMax"/>
        </c:scaling>
        <c:delete val="0"/>
        <c:axPos val="b"/>
        <c:numFmt formatCode="General" sourceLinked="1"/>
        <c:majorTickMark val="out"/>
        <c:minorTickMark val="none"/>
        <c:tickLblPos val="nextTo"/>
        <c:crossAx val="139624448"/>
        <c:crosses val="autoZero"/>
        <c:auto val="1"/>
        <c:lblAlgn val="ctr"/>
        <c:lblOffset val="100"/>
        <c:noMultiLvlLbl val="0"/>
      </c:catAx>
      <c:valAx>
        <c:axId val="139624448"/>
        <c:scaling>
          <c:orientation val="minMax"/>
        </c:scaling>
        <c:delete val="0"/>
        <c:axPos val="l"/>
        <c:majorGridlines/>
        <c:numFmt formatCode="#,##0.00" sourceLinked="1"/>
        <c:majorTickMark val="out"/>
        <c:minorTickMark val="none"/>
        <c:tickLblPos val="nextTo"/>
        <c:crossAx val="139614464"/>
        <c:crosses val="autoZero"/>
        <c:crossBetween val="between"/>
      </c:valAx>
    </c:plotArea>
    <c:legend>
      <c:legendPos val="r"/>
      <c:overlay val="0"/>
      <c:txPr>
        <a:bodyPr/>
        <a:lstStyle/>
        <a:p>
          <a:pPr>
            <a:defRPr>
              <a:solidFill>
                <a:schemeClr val="tx2">
                  <a:lumMod val="50000"/>
                </a:schemeClr>
              </a:solidFill>
            </a:defRPr>
          </a:pPr>
          <a:endParaRPr lang="en-NG"/>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B1E173-BB72-452E-B024-EDCD8EF178AF}" type="datetimeFigureOut">
              <a:rPr lang="en-US" smtClean="0"/>
              <a:t>5/27/2021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0753BD-EF22-4ED1-8216-144B4FDE781C}" type="slidenum">
              <a:rPr lang="en-US" smtClean="0"/>
              <a:t>‹#›</a:t>
            </a:fld>
            <a:endParaRPr lang="en-US"/>
          </a:p>
        </p:txBody>
      </p:sp>
    </p:spTree>
    <p:extLst>
      <p:ext uri="{BB962C8B-B14F-4D97-AF65-F5344CB8AC3E}">
        <p14:creationId xmlns:p14="http://schemas.microsoft.com/office/powerpoint/2010/main" val="213843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53BD-EF22-4ED1-8216-144B4FDE781C}" type="slidenum">
              <a:rPr lang="en-US" smtClean="0"/>
              <a:t>7</a:t>
            </a:fld>
            <a:endParaRPr lang="en-US"/>
          </a:p>
        </p:txBody>
      </p:sp>
    </p:spTree>
    <p:extLst>
      <p:ext uri="{BB962C8B-B14F-4D97-AF65-F5344CB8AC3E}">
        <p14:creationId xmlns:p14="http://schemas.microsoft.com/office/powerpoint/2010/main" val="1067107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53BD-EF22-4ED1-8216-144B4FDE781C}"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6710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67C2199-FC1A-44B9-B659-2A20877E5BE2}" type="datetimeFigureOut">
              <a:rPr lang="en-US" smtClean="0"/>
              <a:t>5/27/2021</a:t>
            </a:fld>
            <a:endParaRPr lang="en-US"/>
          </a:p>
        </p:txBody>
      </p:sp>
      <p:sp>
        <p:nvSpPr>
          <p:cNvPr id="8" name="Slide Number Placeholder 7"/>
          <p:cNvSpPr>
            <a:spLocks noGrp="1"/>
          </p:cNvSpPr>
          <p:nvPr>
            <p:ph type="sldNum" sz="quarter" idx="11"/>
          </p:nvPr>
        </p:nvSpPr>
        <p:spPr/>
        <p:txBody>
          <a:bodyPr/>
          <a:lstStyle/>
          <a:p>
            <a:fld id="{8824DD7A-5DE9-4DD4-9848-1B7F30E88F3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7C2199-FC1A-44B9-B659-2A20877E5BE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4DD7A-5DE9-4DD4-9848-1B7F30E88F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7C2199-FC1A-44B9-B659-2A20877E5BE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4DD7A-5DE9-4DD4-9848-1B7F30E88F3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20" name="Footer Placeholder 19"/>
          <p:cNvSpPr>
            <a:spLocks noGrp="1"/>
          </p:cNvSpPr>
          <p:nvPr>
            <p:ph type="ftr" sz="quarter" idx="11"/>
          </p:nvPr>
        </p:nvSpPr>
        <p:spPr/>
        <p:txBody>
          <a:bodyPr/>
          <a:lstStyle/>
          <a:p>
            <a:endParaRPr lang="en-US">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val="3337578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752740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val="254555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458965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711197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767364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257970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3"/>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369569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7C2199-FC1A-44B9-B659-2A20877E5BE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4DD7A-5DE9-4DD4-9848-1B7F30E88F3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1481489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6916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833345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7C2199-FC1A-44B9-B659-2A20877E5BE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4DD7A-5DE9-4DD4-9848-1B7F30E88F3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7C2199-FC1A-44B9-B659-2A20877E5BE2}"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4DD7A-5DE9-4DD4-9848-1B7F30E88F3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67C2199-FC1A-44B9-B659-2A20877E5BE2}" type="datetimeFigureOut">
              <a:rPr lang="en-US" smtClean="0"/>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24DD7A-5DE9-4DD4-9848-1B7F30E88F3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7C2199-FC1A-44B9-B659-2A20877E5BE2}" type="datetimeFigureOut">
              <a:rPr lang="en-US" smtClean="0"/>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24DD7A-5DE9-4DD4-9848-1B7F30E88F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C2199-FC1A-44B9-B659-2A20877E5BE2}" type="datetimeFigureOut">
              <a:rPr lang="en-US" smtClean="0"/>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24DD7A-5DE9-4DD4-9848-1B7F30E88F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7C2199-FC1A-44B9-B659-2A20877E5BE2}"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4DD7A-5DE9-4DD4-9848-1B7F30E88F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7C2199-FC1A-44B9-B659-2A20877E5BE2}"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4DD7A-5DE9-4DD4-9848-1B7F30E88F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67C2199-FC1A-44B9-B659-2A20877E5BE2}" type="datetimeFigureOut">
              <a:rPr lang="en-US" smtClean="0"/>
              <a:t>5/27/2021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24DD7A-5DE9-4DD4-9848-1B7F30E88F3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5"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val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1012875"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BB4615D-A47F-40CD-8623-617E831E9E9E}" type="datetimeFigureOut">
              <a:rPr lang="en-US" smtClean="0">
                <a:solidFill>
                  <a:srgbClr val="E7DEC9">
                    <a:shade val="50000"/>
                    <a:satMod val="200000"/>
                  </a:srgbClr>
                </a:solidFill>
              </a:rPr>
              <a:pPr/>
              <a:t>5/27/2021</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F6F4A4-FE1A-44B2-BC53-F9A0D11CAF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602756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303662" y="1676400"/>
            <a:ext cx="8534400" cy="1143000"/>
          </a:xfrm>
          <a:noFill/>
          <a:ln>
            <a:solidFill>
              <a:schemeClr val="tx2">
                <a:lumMod val="50000"/>
              </a:schemeClr>
            </a:solidFill>
          </a:ln>
        </p:spPr>
        <p:txBody>
          <a:bodyPr>
            <a:normAutofit fontScale="90000"/>
          </a:bodyPr>
          <a:lstStyle/>
          <a:p>
            <a:pPr algn="ctr"/>
            <a:r>
              <a:rPr lang="en-US" sz="3100" b="1" cap="none" dirty="0">
                <a:ln w="19050">
                  <a:solidFill>
                    <a:srgbClr val="00B0F0"/>
                  </a:solidFill>
                  <a:prstDash val="solid"/>
                </a:ln>
                <a:solidFill>
                  <a:srgbClr val="FF0000"/>
                </a:solidFill>
                <a:effectLst>
                  <a:outerShdw blurRad="50000" dist="50800" dir="7500000" algn="tl">
                    <a:srgbClr val="000000">
                      <a:shade val="5000"/>
                      <a:alpha val="35000"/>
                    </a:srgbClr>
                  </a:outerShdw>
                </a:effectLst>
              </a:rPr>
              <a:t>LAGOS STATE INTERNAL REVENUE SERVICE </a:t>
            </a:r>
            <a:br>
              <a:rPr lang="en-US" sz="3100" b="1" cap="none" dirty="0">
                <a:ln w="19050">
                  <a:solidFill>
                    <a:srgbClr val="00B0F0"/>
                  </a:solidFill>
                  <a:prstDash val="solid"/>
                </a:ln>
                <a:solidFill>
                  <a:srgbClr val="FF0000"/>
                </a:solidFill>
                <a:effectLst>
                  <a:outerShdw blurRad="50000" dist="50800" dir="7500000" algn="tl">
                    <a:srgbClr val="000000">
                      <a:shade val="5000"/>
                      <a:alpha val="35000"/>
                    </a:srgbClr>
                  </a:outerShdw>
                </a:effectLst>
              </a:rPr>
            </a:br>
            <a:br>
              <a:rPr lang="en-US" sz="3100" b="1" cap="none" dirty="0">
                <a:ln w="19050">
                  <a:solidFill>
                    <a:srgbClr val="00B0F0"/>
                  </a:solidFill>
                  <a:prstDash val="solid"/>
                </a:ln>
                <a:solidFill>
                  <a:srgbClr val="FF0000"/>
                </a:solidFill>
                <a:effectLst>
                  <a:outerShdw blurRad="50000" dist="50800" dir="7500000" algn="tl">
                    <a:srgbClr val="000000">
                      <a:shade val="5000"/>
                      <a:alpha val="35000"/>
                    </a:srgbClr>
                  </a:outerShdw>
                </a:effectLst>
              </a:rPr>
            </a:br>
            <a:r>
              <a:rPr lang="en-US" sz="2700" b="1" cap="none" dirty="0">
                <a:ln w="19050">
                  <a:solidFill>
                    <a:srgbClr val="00B0F0"/>
                  </a:solidFill>
                  <a:prstDash val="solid"/>
                </a:ln>
                <a:solidFill>
                  <a:srgbClr val="FF0000"/>
                </a:solidFill>
                <a:effectLst>
                  <a:outerShdw blurRad="50000" dist="50800" dir="7500000" algn="tl">
                    <a:srgbClr val="000000">
                      <a:shade val="5000"/>
                      <a:alpha val="35000"/>
                    </a:srgbClr>
                  </a:outerShdw>
                </a:effectLst>
              </a:rPr>
              <a:t>NEW GROWTH AREAS DIRECTORATE</a:t>
            </a:r>
            <a:br>
              <a:rPr lang="en-US" sz="2700" b="1" cap="none" dirty="0">
                <a:ln w="19050">
                  <a:solidFill>
                    <a:srgbClr val="00B0F0"/>
                  </a:solidFill>
                  <a:prstDash val="solid"/>
                </a:ln>
                <a:solidFill>
                  <a:srgbClr val="FF0000"/>
                </a:solidFill>
                <a:effectLst>
                  <a:outerShdw blurRad="50000" dist="50800" dir="7500000" algn="tl">
                    <a:srgbClr val="000000">
                      <a:shade val="5000"/>
                      <a:alpha val="35000"/>
                    </a:srgbClr>
                  </a:outerShdw>
                </a:effectLst>
              </a:rPr>
            </a:br>
            <a:r>
              <a:rPr lang="en-US" sz="2700" b="1" dirty="0">
                <a:ln w="19050">
                  <a:solidFill>
                    <a:srgbClr val="00B0F0"/>
                  </a:solidFill>
                  <a:prstDash val="solid"/>
                </a:ln>
                <a:solidFill>
                  <a:srgbClr val="FF0000"/>
                </a:solidFill>
                <a:effectLst>
                  <a:outerShdw blurRad="50000" dist="50800" dir="7500000" algn="tl">
                    <a:srgbClr val="000000">
                      <a:shade val="5000"/>
                      <a:alpha val="35000"/>
                    </a:srgbClr>
                  </a:outerShdw>
                </a:effectLst>
              </a:rPr>
              <a:t>STRATEGIC FOCUS AND INTERACTION WITH OTHER DEPARTMENTS AND UNITS </a:t>
            </a:r>
            <a:endParaRPr lang="en-US" sz="3200" b="1" cap="none" dirty="0">
              <a:ln w="19050">
                <a:solidFill>
                  <a:srgbClr val="00B0F0"/>
                </a:solidFill>
                <a:prstDash val="solid"/>
              </a:ln>
              <a:solidFill>
                <a:srgbClr val="FF0000"/>
              </a:solidFill>
              <a:effectLst>
                <a:outerShdw blurRad="50000" dist="50800" dir="7500000" algn="tl">
                  <a:srgbClr val="000000">
                    <a:shade val="5000"/>
                    <a:alpha val="35000"/>
                  </a:srgbClr>
                </a:outerShdw>
              </a:effectLst>
            </a:endParaRPr>
          </a:p>
        </p:txBody>
      </p:sp>
      <p:sp>
        <p:nvSpPr>
          <p:cNvPr id="4" name="TextBox 3"/>
          <p:cNvSpPr txBox="1"/>
          <p:nvPr/>
        </p:nvSpPr>
        <p:spPr>
          <a:xfrm>
            <a:off x="-1219200" y="3124200"/>
            <a:ext cx="11312902" cy="2246769"/>
          </a:xfrm>
          <a:prstGeom prst="rect">
            <a:avLst/>
          </a:prstGeom>
          <a:noFill/>
        </p:spPr>
        <p:txBody>
          <a:bodyPr wrap="square" rtlCol="0">
            <a:spAutoFit/>
          </a:bodyPr>
          <a:lstStyle/>
          <a:p>
            <a:pPr algn="ctr"/>
            <a:r>
              <a:rPr lang="en-US" sz="2800" b="1" dirty="0">
                <a:ln w="12700">
                  <a:solidFill>
                    <a:srgbClr val="0070C0"/>
                  </a:solidFill>
                  <a:prstDash val="solid"/>
                </a:ln>
                <a:solidFill>
                  <a:srgbClr val="FF0000"/>
                </a:solidFill>
                <a:effectLst>
                  <a:outerShdw blurRad="50800" dist="38100" dir="2700000" algn="tl" rotWithShape="0">
                    <a:prstClr val="black">
                      <a:alpha val="40000"/>
                    </a:prstClr>
                  </a:outerShdw>
                </a:effectLst>
              </a:rPr>
              <a:t>PRESENTED BY </a:t>
            </a:r>
          </a:p>
          <a:p>
            <a:pPr algn="ctr"/>
            <a:endParaRPr lang="en-US" sz="2800" b="1" dirty="0">
              <a:ln w="12700">
                <a:solidFill>
                  <a:srgbClr val="0070C0"/>
                </a:solidFill>
                <a:prstDash val="solid"/>
              </a:ln>
              <a:solidFill>
                <a:srgbClr val="FF0000"/>
              </a:solidFill>
              <a:effectLst>
                <a:outerShdw blurRad="50800" dist="38100" dir="2700000" algn="tl" rotWithShape="0">
                  <a:prstClr val="black">
                    <a:alpha val="40000"/>
                  </a:prstClr>
                </a:outerShdw>
              </a:effectLst>
            </a:endParaRPr>
          </a:p>
          <a:p>
            <a:pPr algn="ctr"/>
            <a:r>
              <a:rPr lang="en-US" sz="2800" b="1" dirty="0">
                <a:ln w="12700">
                  <a:solidFill>
                    <a:srgbClr val="0070C0"/>
                  </a:solidFill>
                  <a:prstDash val="solid"/>
                </a:ln>
                <a:solidFill>
                  <a:srgbClr val="FF0000"/>
                </a:solidFill>
                <a:effectLst>
                  <a:outerShdw blurRad="50800" dist="38100" dir="2700000" algn="tl" rotWithShape="0">
                    <a:prstClr val="black">
                      <a:alpha val="40000"/>
                    </a:prstClr>
                  </a:outerShdw>
                </a:effectLst>
              </a:rPr>
              <a:t>DIRECTOR, NEW GROWTH AREAS</a:t>
            </a:r>
          </a:p>
          <a:p>
            <a:pPr algn="ctr"/>
            <a:r>
              <a:rPr lang="en-US" sz="2800" b="1" dirty="0">
                <a:ln w="12700">
                  <a:solidFill>
                    <a:srgbClr val="0070C0"/>
                  </a:solidFill>
                  <a:prstDash val="solid"/>
                </a:ln>
                <a:solidFill>
                  <a:srgbClr val="FF0000"/>
                </a:solidFill>
                <a:effectLst>
                  <a:outerShdw blurRad="50800" dist="38100" dir="2700000" algn="tl" rotWithShape="0">
                    <a:prstClr val="black">
                      <a:alpha val="40000"/>
                    </a:prstClr>
                  </a:outerShdw>
                </a:effectLst>
              </a:rPr>
              <a:t>24</a:t>
            </a:r>
            <a:r>
              <a:rPr lang="en-US" sz="2800" b="1" baseline="30000" dirty="0">
                <a:ln w="12700">
                  <a:solidFill>
                    <a:srgbClr val="0070C0"/>
                  </a:solidFill>
                  <a:prstDash val="solid"/>
                </a:ln>
                <a:solidFill>
                  <a:srgbClr val="FF0000"/>
                </a:solidFill>
                <a:effectLst>
                  <a:outerShdw blurRad="50800" dist="38100" dir="2700000" algn="tl" rotWithShape="0">
                    <a:prstClr val="black">
                      <a:alpha val="40000"/>
                    </a:prstClr>
                  </a:outerShdw>
                </a:effectLst>
              </a:rPr>
              <a:t>TH</a:t>
            </a:r>
            <a:r>
              <a:rPr lang="en-US" sz="2800" b="1" dirty="0">
                <a:ln w="12700">
                  <a:solidFill>
                    <a:srgbClr val="0070C0"/>
                  </a:solidFill>
                  <a:prstDash val="solid"/>
                </a:ln>
                <a:solidFill>
                  <a:srgbClr val="FF0000"/>
                </a:solidFill>
                <a:effectLst>
                  <a:outerShdw blurRad="50800" dist="38100" dir="2700000" algn="tl" rotWithShape="0">
                    <a:prstClr val="black">
                      <a:alpha val="40000"/>
                    </a:prstClr>
                  </a:outerShdw>
                </a:effectLst>
              </a:rPr>
              <a:t> MAY ,2021.</a:t>
            </a:r>
          </a:p>
          <a:p>
            <a:pPr algn="ctr"/>
            <a:endParaRPr lang="en-US" sz="2800" b="1" dirty="0">
              <a:ln>
                <a:solidFill>
                  <a:srgbClr val="0070C0"/>
                </a:solidFill>
              </a:ln>
              <a:solidFill>
                <a:srgbClr val="C00000"/>
              </a:solidFill>
              <a:effectLst>
                <a:outerShdw blurRad="50800" dist="38100" dir="2700000" algn="tl" rotWithShape="0">
                  <a:prstClr val="black">
                    <a:alpha val="40000"/>
                  </a:prstClr>
                </a:outerShdw>
              </a:effectLst>
            </a:endParaRPr>
          </a:p>
        </p:txBody>
      </p:sp>
      <p:pic>
        <p:nvPicPr>
          <p:cNvPr id="5" name="Picture 6" descr="C:\Users\AFOgunsola\Desktop\lirs cares.jpg"/>
          <p:cNvPicPr>
            <a:picLocks noChangeAspect="1" noChangeArrowheads="1"/>
          </p:cNvPicPr>
          <p:nvPr/>
        </p:nvPicPr>
        <p:blipFill>
          <a:blip r:embed="rId2"/>
          <a:srcRect/>
          <a:stretch>
            <a:fillRect/>
          </a:stretch>
        </p:blipFill>
        <p:spPr bwMode="auto">
          <a:xfrm>
            <a:off x="7997853" y="5791200"/>
            <a:ext cx="1146148" cy="1066800"/>
          </a:xfrm>
          <a:prstGeom prst="rect">
            <a:avLst/>
          </a:prstGeom>
          <a:noFill/>
        </p:spPr>
      </p:pic>
      <p:pic>
        <p:nvPicPr>
          <p:cNvPr id="6" name="Picture 6" descr="C:\Users\AFOgunsola\Desktop\lirs cares.jpg"/>
          <p:cNvPicPr>
            <a:picLocks noChangeAspect="1" noChangeArrowheads="1"/>
          </p:cNvPicPr>
          <p:nvPr/>
        </p:nvPicPr>
        <p:blipFill>
          <a:blip r:embed="rId2"/>
          <a:srcRect/>
          <a:stretch>
            <a:fillRect/>
          </a:stretch>
        </p:blipFill>
        <p:spPr bwMode="auto">
          <a:xfrm>
            <a:off x="1" y="5801436"/>
            <a:ext cx="1371600" cy="1066800"/>
          </a:xfrm>
          <a:prstGeom prst="rect">
            <a:avLst/>
          </a:prstGeom>
          <a:noFill/>
        </p:spPr>
      </p:pic>
    </p:spTree>
    <p:extLst>
      <p:ext uri="{BB962C8B-B14F-4D97-AF65-F5344CB8AC3E}">
        <p14:creationId xmlns:p14="http://schemas.microsoft.com/office/powerpoint/2010/main" val="3393975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a:solidFill>
                  <a:schemeClr val="accent1">
                    <a:lumMod val="50000"/>
                  </a:schemeClr>
                </a:solidFill>
                <a:latin typeface="Calibri" pitchFamily="34" charset="0"/>
                <a:cs typeface="Calibri" pitchFamily="34" charset="0"/>
              </a:rPr>
              <a:t>RESPONSIBILITIES</a:t>
            </a:r>
            <a:endParaRPr lang="en-US" dirty="0"/>
          </a:p>
        </p:txBody>
      </p:sp>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914400"/>
            <a:ext cx="84582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8021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600200"/>
          </a:xfrm>
        </p:spPr>
        <p:txBody>
          <a:bodyPr/>
          <a:lstStyle/>
          <a:p>
            <a:r>
              <a:rPr lang="en-US" sz="4400" dirty="0">
                <a:solidFill>
                  <a:schemeClr val="accent1">
                    <a:lumMod val="50000"/>
                  </a:schemeClr>
                </a:solidFill>
                <a:latin typeface="Calibri" pitchFamily="34" charset="0"/>
                <a:cs typeface="Calibri" pitchFamily="34" charset="0"/>
              </a:rPr>
              <a:t>WORK FLOW PROCESS</a:t>
            </a:r>
            <a:endParaRPr lang="en-US" sz="4400" dirty="0"/>
          </a:p>
        </p:txBody>
      </p:sp>
      <p:sp>
        <p:nvSpPr>
          <p:cNvPr id="3" name="Content Placeholder 2"/>
          <p:cNvSpPr>
            <a:spLocks noGrp="1"/>
          </p:cNvSpPr>
          <p:nvPr>
            <p:ph idx="1"/>
          </p:nvPr>
        </p:nvSpPr>
        <p:spPr>
          <a:xfrm>
            <a:off x="457200" y="1066800"/>
            <a:ext cx="8229600" cy="5486400"/>
          </a:xfrm>
        </p:spPr>
        <p:txBody>
          <a:bodyPr>
            <a:normAutofit fontScale="85000" lnSpcReduction="20000"/>
          </a:bodyPr>
          <a:lstStyle/>
          <a:p>
            <a:pPr algn="just">
              <a:lnSpc>
                <a:spcPct val="110000"/>
              </a:lnSpc>
              <a:buFont typeface="Wingdings" pitchFamily="2" charset="2"/>
              <a:buChar char="v"/>
            </a:pPr>
            <a:r>
              <a:rPr lang="en-US" dirty="0">
                <a:solidFill>
                  <a:srgbClr val="002060"/>
                </a:solidFill>
                <a:latin typeface="Calibri" pitchFamily="34" charset="0"/>
                <a:cs typeface="Calibri" pitchFamily="34" charset="0"/>
              </a:rPr>
              <a:t>Once enumeration is done via visits or online research, a letter requesting the Tax Collecting Agent to deduct and remit is written. </a:t>
            </a:r>
          </a:p>
          <a:p>
            <a:pPr algn="just">
              <a:lnSpc>
                <a:spcPct val="110000"/>
              </a:lnSpc>
              <a:buFont typeface="Wingdings" pitchFamily="2" charset="2"/>
              <a:buChar char="v"/>
            </a:pPr>
            <a:r>
              <a:rPr lang="en-US" dirty="0">
                <a:solidFill>
                  <a:srgbClr val="002060"/>
                </a:solidFill>
                <a:latin typeface="Calibri" pitchFamily="34" charset="0"/>
                <a:cs typeface="Calibri" pitchFamily="34" charset="0"/>
              </a:rPr>
              <a:t>A reminder letter is written seven days from delivery of the first letter.  Where no response or payment is received from the tax payer, a final reminder is written, three days from date of receipt of last letter. A visit is made to the company to determine that letters were received and demand understood. If the collecting agent does not respond where we have verified that they are liable to deduct and remit said withholding tax, the case is escalated to the Legal Unit.</a:t>
            </a:r>
          </a:p>
          <a:p>
            <a:pPr algn="just">
              <a:lnSpc>
                <a:spcPct val="110000"/>
              </a:lnSpc>
              <a:buFont typeface="Wingdings" pitchFamily="2" charset="2"/>
              <a:buChar char="v"/>
            </a:pPr>
            <a:r>
              <a:rPr lang="en-US" dirty="0">
                <a:solidFill>
                  <a:srgbClr val="002060"/>
                </a:solidFill>
                <a:latin typeface="Calibri" pitchFamily="34" charset="0"/>
                <a:cs typeface="Calibri" pitchFamily="34" charset="0"/>
              </a:rPr>
              <a:t>Remittance of withholding tax is expected to be paid within 30days from which payment is due or credited.</a:t>
            </a:r>
          </a:p>
          <a:p>
            <a:pPr algn="just">
              <a:lnSpc>
                <a:spcPct val="110000"/>
              </a:lnSpc>
              <a:buFont typeface="Wingdings" pitchFamily="2" charset="2"/>
              <a:buChar char="v"/>
            </a:pPr>
            <a:r>
              <a:rPr lang="en-US" dirty="0">
                <a:solidFill>
                  <a:srgbClr val="002060"/>
                </a:solidFill>
                <a:latin typeface="Calibri" pitchFamily="34" charset="0"/>
                <a:cs typeface="Calibri" pitchFamily="34" charset="0"/>
              </a:rPr>
              <a:t>Returns are to be filed for every payment made. This is in accordance Subsection 3 of Sections 69 -72 of the Personal Income Tax Act. It is an important part of the work process and information derived from these are collated and forwarded to the Intelligence Unit for profiling.</a:t>
            </a:r>
          </a:p>
          <a:p>
            <a:pPr algn="just">
              <a:lnSpc>
                <a:spcPct val="110000"/>
              </a:lnSpc>
              <a:buFont typeface="Wingdings" pitchFamily="2" charset="2"/>
              <a:buChar char="v"/>
            </a:pPr>
            <a:r>
              <a:rPr lang="en-US" dirty="0">
                <a:solidFill>
                  <a:srgbClr val="002060"/>
                </a:solidFill>
                <a:latin typeface="Calibri" pitchFamily="34" charset="0"/>
                <a:cs typeface="Calibri" pitchFamily="34" charset="0"/>
              </a:rPr>
              <a:t>Other assignments within the Unit includes excess/erroneous tax payment refunds processing and processing of Certificates of Payment.</a:t>
            </a:r>
          </a:p>
          <a:p>
            <a:pPr algn="just">
              <a:lnSpc>
                <a:spcPct val="110000"/>
              </a:lnSpc>
            </a:pPr>
            <a:endParaRPr lang="en-US" dirty="0">
              <a:solidFill>
                <a:srgbClr val="002060"/>
              </a:solidFill>
              <a:latin typeface="Calibri" pitchFamily="34" charset="0"/>
              <a:cs typeface="Calibri" pitchFamily="34" charset="0"/>
            </a:endParaRPr>
          </a:p>
          <a:p>
            <a:pPr algn="just">
              <a:lnSpc>
                <a:spcPct val="110000"/>
              </a:lnSpc>
            </a:pPr>
            <a:endParaRPr lang="en-US" dirty="0">
              <a:solidFill>
                <a:srgbClr val="002060"/>
              </a:solidFill>
              <a:latin typeface="Calibri" pitchFamily="34" charset="0"/>
              <a:cs typeface="Calibri" pitchFamily="34" charset="0"/>
            </a:endParaRPr>
          </a:p>
          <a:p>
            <a:pPr algn="just">
              <a:lnSpc>
                <a:spcPct val="110000"/>
              </a:lnSpc>
            </a:pPr>
            <a:endParaRPr lang="en-US"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962275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ffectLst/>
                <a:latin typeface="Calibri" pitchFamily="34" charset="0"/>
                <a:cs typeface="Calibri" pitchFamily="34" charset="0"/>
              </a:rPr>
              <a:t>HOTEL OCCUPANCY AND RESTAURANT CONSUMPTION UNIT</a:t>
            </a:r>
            <a:endParaRPr lang="en-US" sz="3200" dirty="0">
              <a:latin typeface="Calibri" pitchFamily="34" charset="0"/>
              <a:cs typeface="Calibri" pitchFamily="34" charset="0"/>
            </a:endParaRPr>
          </a:p>
        </p:txBody>
      </p:sp>
      <p:sp>
        <p:nvSpPr>
          <p:cNvPr id="3" name="Content Placeholder 2"/>
          <p:cNvSpPr>
            <a:spLocks noGrp="1"/>
          </p:cNvSpPr>
          <p:nvPr>
            <p:ph sz="half" idx="2"/>
          </p:nvPr>
        </p:nvSpPr>
        <p:spPr>
          <a:xfrm>
            <a:off x="4648200" y="1600200"/>
            <a:ext cx="4038600" cy="4876800"/>
          </a:xfrm>
        </p:spPr>
        <p:txBody>
          <a:bodyPr>
            <a:normAutofit/>
          </a:bodyPr>
          <a:lstStyle/>
          <a:p>
            <a:pPr marL="0" indent="0" algn="ctr">
              <a:buNone/>
            </a:pPr>
            <a:r>
              <a:rPr lang="en-US" sz="2000" b="1" dirty="0">
                <a:solidFill>
                  <a:srgbClr val="002060"/>
                </a:solidFill>
                <a:latin typeface="Calibri" pitchFamily="34" charset="0"/>
                <a:cs typeface="Calibri" pitchFamily="34" charset="0"/>
              </a:rPr>
              <a:t>RESPONSIBILITY</a:t>
            </a:r>
          </a:p>
          <a:p>
            <a:pPr marL="0" indent="0" algn="just">
              <a:buNone/>
            </a:pPr>
            <a:r>
              <a:rPr lang="en-US" dirty="0">
                <a:solidFill>
                  <a:srgbClr val="002060"/>
                </a:solidFill>
                <a:latin typeface="Calibri" pitchFamily="34" charset="0"/>
                <a:cs typeface="Calibri" pitchFamily="34" charset="0"/>
              </a:rPr>
              <a:t>The office is responsible for ensuring adequate and prompt remittances of consumption tax charged on food, drinks accommodation and others including hall rental consumed in hotels, restaurants and event centers across the Lagos state territory</a:t>
            </a:r>
            <a:r>
              <a:rPr lang="en-US" dirty="0"/>
              <a:t>.</a:t>
            </a:r>
            <a:r>
              <a:rPr lang="en-US" b="1" dirty="0"/>
              <a:t>  </a:t>
            </a:r>
            <a:endParaRPr lang="en-US" dirty="0"/>
          </a:p>
          <a:p>
            <a:endParaRPr lang="en-US" dirty="0"/>
          </a:p>
        </p:txBody>
      </p:sp>
      <p:sp>
        <p:nvSpPr>
          <p:cNvPr id="4" name="Content Placeholder 3"/>
          <p:cNvSpPr>
            <a:spLocks noGrp="1"/>
          </p:cNvSpPr>
          <p:nvPr>
            <p:ph sz="quarter" idx="13"/>
          </p:nvPr>
        </p:nvSpPr>
        <p:spPr>
          <a:xfrm>
            <a:off x="365760" y="1600200"/>
            <a:ext cx="4041648" cy="5029200"/>
          </a:xfrm>
        </p:spPr>
        <p:txBody>
          <a:bodyPr>
            <a:normAutofit fontScale="92500" lnSpcReduction="10000"/>
          </a:bodyPr>
          <a:lstStyle/>
          <a:p>
            <a:pPr marL="0" indent="0" algn="ctr">
              <a:buNone/>
            </a:pPr>
            <a:r>
              <a:rPr lang="en-US" b="1" cap="small" dirty="0">
                <a:solidFill>
                  <a:srgbClr val="002060"/>
                </a:solidFill>
                <a:latin typeface="Calibri" pitchFamily="34" charset="0"/>
                <a:cs typeface="Calibri" pitchFamily="34" charset="0"/>
              </a:rPr>
              <a:t>Objective</a:t>
            </a:r>
            <a:r>
              <a:rPr lang="en-US" dirty="0">
                <a:solidFill>
                  <a:srgbClr val="002060"/>
                </a:solidFill>
                <a:latin typeface="Calibri" pitchFamily="34" charset="0"/>
                <a:cs typeface="Calibri" pitchFamily="34" charset="0"/>
              </a:rPr>
              <a:t> </a:t>
            </a:r>
          </a:p>
          <a:p>
            <a:pPr marL="0" indent="0" algn="just">
              <a:buNone/>
            </a:pPr>
            <a:r>
              <a:rPr lang="en-US" dirty="0">
                <a:solidFill>
                  <a:srgbClr val="002060"/>
                </a:solidFill>
                <a:latin typeface="Calibri" pitchFamily="34" charset="0"/>
                <a:cs typeface="Calibri" pitchFamily="34" charset="0"/>
              </a:rPr>
              <a:t>The unit was established to impose and collect consumption tax due from consumers of the services of Hotels and Guest Houses, Restaurants and Event Centers etc. within Lagos State territory in compliance with Hotel Occupancy and Restaurant Consumption Tax law of Lagos State Government (2009). “</a:t>
            </a:r>
            <a:r>
              <a:rPr lang="en-US" b="1" dirty="0">
                <a:solidFill>
                  <a:srgbClr val="002060"/>
                </a:solidFill>
                <a:latin typeface="Calibri" pitchFamily="34" charset="0"/>
                <a:cs typeface="Calibri" pitchFamily="34" charset="0"/>
              </a:rPr>
              <a:t>A law to impose tax on goods and services consumed in Hotels, Restaurants and Event </a:t>
            </a:r>
            <a:r>
              <a:rPr lang="en-US" b="1" dirty="0" err="1">
                <a:solidFill>
                  <a:srgbClr val="002060"/>
                </a:solidFill>
                <a:latin typeface="Calibri" pitchFamily="34" charset="0"/>
                <a:cs typeface="Calibri" pitchFamily="34" charset="0"/>
              </a:rPr>
              <a:t>Centres</a:t>
            </a:r>
            <a:r>
              <a:rPr lang="en-US" b="1" dirty="0">
                <a:solidFill>
                  <a:srgbClr val="002060"/>
                </a:solidFill>
                <a:latin typeface="Calibri" pitchFamily="34" charset="0"/>
                <a:cs typeface="Calibri" pitchFamily="34" charset="0"/>
              </a:rPr>
              <a:t> within the territory of Lagos State.”</a:t>
            </a:r>
            <a:endParaRPr lang="en-US" dirty="0">
              <a:solidFill>
                <a:srgbClr val="002060"/>
              </a:solidFill>
              <a:latin typeface="Calibri" pitchFamily="34" charset="0"/>
              <a:cs typeface="Calibri" pitchFamily="34" charset="0"/>
            </a:endParaRPr>
          </a:p>
          <a:p>
            <a:endParaRPr lang="en-US"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2128318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6629400" cy="533400"/>
          </a:xfrm>
        </p:spPr>
        <p:txBody>
          <a:bodyPr/>
          <a:lstStyle/>
          <a:p>
            <a:r>
              <a:rPr lang="en-US" sz="2800" b="1" cap="small" dirty="0">
                <a:solidFill>
                  <a:srgbClr val="002060"/>
                </a:solidFill>
                <a:effectLst/>
                <a:latin typeface="Calibri" pitchFamily="34" charset="0"/>
                <a:cs typeface="Calibri" pitchFamily="34" charset="0"/>
              </a:rPr>
              <a:t>Work Flow Process</a:t>
            </a:r>
            <a:br>
              <a:rPr lang="en-US" sz="4000" dirty="0">
                <a:solidFill>
                  <a:srgbClr val="002060"/>
                </a:solidFill>
                <a:effectLst/>
                <a:latin typeface="Calibri" pitchFamily="34" charset="0"/>
                <a:cs typeface="Calibri" pitchFamily="34" charset="0"/>
              </a:rPr>
            </a:br>
            <a:endParaRPr lang="en-US" dirty="0">
              <a:solidFill>
                <a:srgbClr val="002060"/>
              </a:solidFill>
              <a:latin typeface="Calibri" pitchFamily="34" charset="0"/>
              <a:cs typeface="Calibri" pitchFamily="34" charset="0"/>
            </a:endParaRPr>
          </a:p>
        </p:txBody>
      </p:sp>
      <p:sp>
        <p:nvSpPr>
          <p:cNvPr id="3" name="Content Placeholder 2"/>
          <p:cNvSpPr>
            <a:spLocks noGrp="1"/>
          </p:cNvSpPr>
          <p:nvPr>
            <p:ph sz="half" idx="2"/>
          </p:nvPr>
        </p:nvSpPr>
        <p:spPr>
          <a:xfrm>
            <a:off x="4648200" y="1143000"/>
            <a:ext cx="4038600" cy="4983163"/>
          </a:xfrm>
        </p:spPr>
        <p:txBody>
          <a:bodyPr>
            <a:noAutofit/>
          </a:bodyPr>
          <a:lstStyle/>
          <a:p>
            <a:pPr lvl="0" algn="just">
              <a:lnSpc>
                <a:spcPct val="150000"/>
              </a:lnSpc>
              <a:buFont typeface="Wingdings" pitchFamily="2" charset="2"/>
              <a:buChar char="v"/>
            </a:pPr>
            <a:r>
              <a:rPr lang="en-US" sz="1600" dirty="0">
                <a:solidFill>
                  <a:srgbClr val="002060"/>
                </a:solidFill>
                <a:latin typeface="Calibri" pitchFamily="34" charset="0"/>
                <a:cs typeface="Calibri" pitchFamily="34" charset="0"/>
              </a:rPr>
              <a:t>The evidence of tax payment and contact details are demanded for.</a:t>
            </a:r>
          </a:p>
          <a:p>
            <a:pPr lvl="0" algn="just">
              <a:lnSpc>
                <a:spcPct val="150000"/>
              </a:lnSpc>
              <a:buFont typeface="Wingdings" pitchFamily="2" charset="2"/>
              <a:buChar char="v"/>
            </a:pPr>
            <a:r>
              <a:rPr lang="en-US" sz="1600" dirty="0">
                <a:solidFill>
                  <a:srgbClr val="002060"/>
                </a:solidFill>
                <a:latin typeface="Calibri" pitchFamily="34" charset="0"/>
                <a:cs typeface="Calibri" pitchFamily="34" charset="0"/>
              </a:rPr>
              <a:t>Collation and writing of weekly and monthly activity reports.</a:t>
            </a:r>
          </a:p>
          <a:p>
            <a:pPr lvl="0" algn="just">
              <a:lnSpc>
                <a:spcPct val="150000"/>
              </a:lnSpc>
              <a:buFont typeface="Wingdings" pitchFamily="2" charset="2"/>
              <a:buChar char="v"/>
            </a:pPr>
            <a:r>
              <a:rPr lang="en-US" sz="1600" dirty="0">
                <a:solidFill>
                  <a:srgbClr val="002060"/>
                </a:solidFill>
                <a:latin typeface="Calibri" pitchFamily="34" charset="0"/>
                <a:cs typeface="Calibri" pitchFamily="34" charset="0"/>
              </a:rPr>
              <a:t>Submission of Weekly reports of activities to Deputy Director NGA.</a:t>
            </a:r>
          </a:p>
          <a:p>
            <a:pPr lvl="0" algn="just">
              <a:lnSpc>
                <a:spcPct val="150000"/>
              </a:lnSpc>
              <a:buFont typeface="Wingdings" pitchFamily="2" charset="2"/>
              <a:buChar char="v"/>
            </a:pPr>
            <a:r>
              <a:rPr lang="en-US" sz="1600" dirty="0">
                <a:solidFill>
                  <a:srgbClr val="002060"/>
                </a:solidFill>
                <a:latin typeface="Calibri" pitchFamily="34" charset="0"/>
                <a:cs typeface="Calibri" pitchFamily="34" charset="0"/>
              </a:rPr>
              <a:t>Dispatching of Registration certificates to newly registered companies.</a:t>
            </a:r>
          </a:p>
          <a:p>
            <a:pPr lvl="0" algn="just">
              <a:lnSpc>
                <a:spcPct val="150000"/>
              </a:lnSpc>
              <a:buFont typeface="Wingdings" pitchFamily="2" charset="2"/>
              <a:buChar char="v"/>
            </a:pPr>
            <a:r>
              <a:rPr lang="en-US" sz="1600" dirty="0">
                <a:solidFill>
                  <a:srgbClr val="002060"/>
                </a:solidFill>
                <a:latin typeface="Calibri" pitchFamily="34" charset="0"/>
                <a:cs typeface="Calibri" pitchFamily="34" charset="0"/>
              </a:rPr>
              <a:t>Periodic Spot Check if need be.</a:t>
            </a:r>
          </a:p>
          <a:p>
            <a:pPr lvl="0" algn="just">
              <a:lnSpc>
                <a:spcPct val="150000"/>
              </a:lnSpc>
              <a:buFont typeface="Wingdings" pitchFamily="2" charset="2"/>
              <a:buChar char="v"/>
            </a:pPr>
            <a:r>
              <a:rPr lang="en-US" sz="1600" dirty="0">
                <a:solidFill>
                  <a:srgbClr val="002060"/>
                </a:solidFill>
                <a:latin typeface="Calibri" pitchFamily="34" charset="0"/>
                <a:cs typeface="Calibri" pitchFamily="34" charset="0"/>
              </a:rPr>
              <a:t>Monthly collation of payment via EBS.</a:t>
            </a:r>
          </a:p>
          <a:p>
            <a:pPr lvl="0" algn="just">
              <a:lnSpc>
                <a:spcPct val="150000"/>
              </a:lnSpc>
              <a:buFont typeface="Wingdings" pitchFamily="2" charset="2"/>
              <a:buChar char="v"/>
            </a:pPr>
            <a:r>
              <a:rPr lang="en-US" sz="1600" dirty="0">
                <a:solidFill>
                  <a:srgbClr val="002060"/>
                </a:solidFill>
                <a:latin typeface="Calibri" pitchFamily="34" charset="0"/>
                <a:cs typeface="Calibri" pitchFamily="34" charset="0"/>
              </a:rPr>
              <a:t>Update of Master List on monthly basis.</a:t>
            </a:r>
          </a:p>
          <a:p>
            <a:pPr lvl="0" algn="just">
              <a:lnSpc>
                <a:spcPct val="150000"/>
              </a:lnSpc>
              <a:buFont typeface="Wingdings" pitchFamily="2" charset="2"/>
              <a:buChar char="v"/>
            </a:pPr>
            <a:r>
              <a:rPr lang="en-US" sz="1600" dirty="0">
                <a:solidFill>
                  <a:srgbClr val="002060"/>
                </a:solidFill>
                <a:latin typeface="Calibri" pitchFamily="34" charset="0"/>
                <a:cs typeface="Calibri" pitchFamily="34" charset="0"/>
              </a:rPr>
              <a:t>Quarterly inter-zonal enforcement of companies in arrears of one to two months. </a:t>
            </a:r>
          </a:p>
          <a:p>
            <a:pPr>
              <a:lnSpc>
                <a:spcPct val="150000"/>
              </a:lnSpc>
              <a:buFont typeface="Wingdings" pitchFamily="2" charset="2"/>
              <a:buChar char="v"/>
            </a:pPr>
            <a:endParaRPr lang="en-US" sz="1400" dirty="0">
              <a:solidFill>
                <a:srgbClr val="002060"/>
              </a:solidFill>
              <a:latin typeface="Calibri" pitchFamily="34" charset="0"/>
              <a:cs typeface="Calibri" pitchFamily="34" charset="0"/>
            </a:endParaRPr>
          </a:p>
        </p:txBody>
      </p:sp>
      <p:sp>
        <p:nvSpPr>
          <p:cNvPr id="4" name="Content Placeholder 3"/>
          <p:cNvSpPr>
            <a:spLocks noGrp="1"/>
          </p:cNvSpPr>
          <p:nvPr>
            <p:ph sz="quarter" idx="13"/>
          </p:nvPr>
        </p:nvSpPr>
        <p:spPr>
          <a:xfrm>
            <a:off x="152400" y="1143000"/>
            <a:ext cx="4572000" cy="5410200"/>
          </a:xfrm>
        </p:spPr>
        <p:txBody>
          <a:bodyPr>
            <a:noAutofit/>
          </a:bodyPr>
          <a:lstStyle/>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The Team leaves the office for the axis slated according to the work plan.</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On getting to the location, companies already registered are visited and new companies are scouted for</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On getting to the new company, the relevant officer is asked after to which the team introduces itself and their mission</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The company tax status is determined if it is registered or not, where they are not registered, the team educates the organization on consumption tax, the need to be registered and a registration form is given to them.</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If the company is registered, the team verifies that it is properly registered and is compliant.</a:t>
            </a:r>
          </a:p>
          <a:p>
            <a:pPr>
              <a:buFont typeface="Wingdings" pitchFamily="2" charset="2"/>
              <a:buChar char="v"/>
            </a:pPr>
            <a:endParaRPr lang="en-US" sz="16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2795980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effectLst/>
              </a:rPr>
              <a:t>ENTERTAINMENT UNIT</a:t>
            </a:r>
            <a:endParaRPr lang="en-US" sz="4400" dirty="0"/>
          </a:p>
        </p:txBody>
      </p:sp>
      <p:sp>
        <p:nvSpPr>
          <p:cNvPr id="3" name="Content Placeholder 2"/>
          <p:cNvSpPr>
            <a:spLocks noGrp="1"/>
          </p:cNvSpPr>
          <p:nvPr>
            <p:ph sz="half" idx="2"/>
          </p:nvPr>
        </p:nvSpPr>
        <p:spPr>
          <a:xfrm>
            <a:off x="4648200" y="1600200"/>
            <a:ext cx="4038600" cy="4953000"/>
          </a:xfrm>
        </p:spPr>
        <p:txBody>
          <a:bodyPr>
            <a:normAutofit fontScale="40000" lnSpcReduction="20000"/>
          </a:bodyPr>
          <a:lstStyle/>
          <a:p>
            <a:pPr marL="0" marR="0" indent="0" algn="ctr">
              <a:lnSpc>
                <a:spcPct val="115000"/>
              </a:lnSpc>
              <a:spcBef>
                <a:spcPts val="1200"/>
              </a:spcBef>
              <a:spcAft>
                <a:spcPts val="300"/>
              </a:spcAft>
              <a:buNone/>
            </a:pPr>
            <a:r>
              <a:rPr lang="en-US" sz="5100" b="1" dirty="0">
                <a:solidFill>
                  <a:srgbClr val="002060"/>
                </a:solidFill>
                <a:latin typeface="Calibri" pitchFamily="34" charset="0"/>
                <a:ea typeface="Times New Roman"/>
                <a:cs typeface="Calibri" pitchFamily="34" charset="0"/>
              </a:rPr>
              <a:t>RESPONSIBILITY</a:t>
            </a:r>
          </a:p>
          <a:p>
            <a:pPr lvl="0" algn="just">
              <a:buFont typeface="Wingdings" pitchFamily="2" charset="2"/>
              <a:buChar char="v"/>
            </a:pPr>
            <a:r>
              <a:rPr lang="en-US" sz="4000" dirty="0">
                <a:solidFill>
                  <a:srgbClr val="002060"/>
                </a:solidFill>
                <a:latin typeface="Calibri" pitchFamily="34" charset="0"/>
                <a:cs typeface="Calibri" pitchFamily="34" charset="0"/>
              </a:rPr>
              <a:t>The unit is saddled with gathering  of information on both individuals and corporate organizations involved in entertainment industry . The taxable individuals such as Music Artistes, Music Producer, Music Promoter, Comedians, Artiste Managers, </a:t>
            </a:r>
            <a:r>
              <a:rPr lang="en-US" sz="4000" dirty="0" err="1">
                <a:solidFill>
                  <a:srgbClr val="002060"/>
                </a:solidFill>
                <a:latin typeface="Calibri" pitchFamily="34" charset="0"/>
                <a:cs typeface="Calibri" pitchFamily="34" charset="0"/>
              </a:rPr>
              <a:t>Nollywood</a:t>
            </a:r>
            <a:r>
              <a:rPr lang="en-US" sz="4000" dirty="0">
                <a:solidFill>
                  <a:srgbClr val="002060"/>
                </a:solidFill>
                <a:latin typeface="Calibri" pitchFamily="34" charset="0"/>
                <a:cs typeface="Calibri" pitchFamily="34" charset="0"/>
              </a:rPr>
              <a:t> movie actress/actors (Entertainers), Movie Producers are being profiled and adequately assessed to tax.  </a:t>
            </a:r>
          </a:p>
          <a:p>
            <a:pPr lvl="0" algn="just">
              <a:buFont typeface="Wingdings" pitchFamily="2" charset="2"/>
              <a:buChar char="v"/>
            </a:pPr>
            <a:r>
              <a:rPr lang="en-US" sz="4000" dirty="0">
                <a:solidFill>
                  <a:srgbClr val="002060"/>
                </a:solidFill>
                <a:latin typeface="Calibri" pitchFamily="34" charset="0"/>
                <a:cs typeface="Calibri" pitchFamily="34" charset="0"/>
              </a:rPr>
              <a:t>The unit is also saddled with the responsibility to enforce the collection of Entertainment Tax deducted from gross ticket sales at the rate of 5% of movies exhibited by cinema houses. </a:t>
            </a:r>
          </a:p>
          <a:p>
            <a:pPr lvl="0" algn="just">
              <a:buFont typeface="Wingdings" pitchFamily="2" charset="2"/>
              <a:buChar char="v"/>
            </a:pPr>
            <a:r>
              <a:rPr lang="en-US" sz="4000" dirty="0">
                <a:solidFill>
                  <a:srgbClr val="002060"/>
                </a:solidFill>
                <a:latin typeface="Calibri" pitchFamily="34" charset="0"/>
                <a:cs typeface="Calibri" pitchFamily="34" charset="0"/>
              </a:rPr>
              <a:t>The unit also create awareness of the e-tax platform and give a step-by-step details on how individuals under Direct Assessment is to file their returns </a:t>
            </a:r>
          </a:p>
          <a:p>
            <a:pPr lvl="0" algn="just">
              <a:buFont typeface="Wingdings" pitchFamily="2" charset="2"/>
              <a:buChar char="v"/>
            </a:pPr>
            <a:r>
              <a:rPr lang="en-US" sz="4000" dirty="0">
                <a:solidFill>
                  <a:srgbClr val="002060"/>
                </a:solidFill>
                <a:latin typeface="Calibri" pitchFamily="34" charset="0"/>
                <a:cs typeface="Calibri" pitchFamily="34" charset="0"/>
              </a:rPr>
              <a:t>All manual filings have been moved to e-tax platform with all the taxpayers captured on e-tax overtime.</a:t>
            </a:r>
          </a:p>
          <a:p>
            <a:endParaRPr lang="en-US" dirty="0"/>
          </a:p>
        </p:txBody>
      </p:sp>
      <p:sp>
        <p:nvSpPr>
          <p:cNvPr id="4" name="Content Placeholder 3"/>
          <p:cNvSpPr>
            <a:spLocks noGrp="1"/>
          </p:cNvSpPr>
          <p:nvPr>
            <p:ph sz="quarter" idx="13"/>
          </p:nvPr>
        </p:nvSpPr>
        <p:spPr>
          <a:xfrm>
            <a:off x="365760" y="1600200"/>
            <a:ext cx="4041648" cy="4800600"/>
          </a:xfrm>
        </p:spPr>
        <p:txBody>
          <a:bodyPr>
            <a:normAutofit/>
          </a:bodyPr>
          <a:lstStyle/>
          <a:p>
            <a:pPr marL="0" indent="0" algn="ctr">
              <a:buNone/>
            </a:pPr>
            <a:r>
              <a:rPr lang="en-US" b="1" cap="small" dirty="0">
                <a:solidFill>
                  <a:srgbClr val="002060"/>
                </a:solidFill>
                <a:latin typeface="Calibri" pitchFamily="34" charset="0"/>
                <a:cs typeface="Calibri" pitchFamily="34" charset="0"/>
              </a:rPr>
              <a:t>Objective</a:t>
            </a:r>
            <a:r>
              <a:rPr lang="en-US" b="1" dirty="0">
                <a:solidFill>
                  <a:srgbClr val="002060"/>
                </a:solidFill>
                <a:latin typeface="Calibri" pitchFamily="34" charset="0"/>
                <a:cs typeface="Calibri" pitchFamily="34" charset="0"/>
              </a:rPr>
              <a:t> </a:t>
            </a:r>
            <a:endParaRPr lang="en-US" dirty="0">
              <a:solidFill>
                <a:srgbClr val="002060"/>
              </a:solidFill>
              <a:latin typeface="Calibri" pitchFamily="34" charset="0"/>
              <a:cs typeface="Calibri" pitchFamily="34" charset="0"/>
            </a:endParaRPr>
          </a:p>
          <a:p>
            <a:pPr algn="just">
              <a:buFont typeface="Wingdings" pitchFamily="2" charset="2"/>
              <a:buChar char="v"/>
            </a:pPr>
            <a:r>
              <a:rPr lang="en-US" sz="2000" dirty="0">
                <a:solidFill>
                  <a:srgbClr val="002060"/>
                </a:solidFill>
                <a:latin typeface="Calibri" pitchFamily="34" charset="0"/>
                <a:cs typeface="Calibri" pitchFamily="34" charset="0"/>
              </a:rPr>
              <a:t>The unit was established to impose and collect entertainment tax payable by Cinema houses and Direct Assessment payable by individuals in the entertainment work space within Lagos State territory</a:t>
            </a:r>
            <a:r>
              <a:rPr lang="en-US" dirty="0">
                <a:solidFill>
                  <a:srgbClr val="002060"/>
                </a:solidFill>
                <a:latin typeface="Calibri" pitchFamily="34" charset="0"/>
                <a:cs typeface="Calibri" pitchFamily="34" charset="0"/>
              </a:rPr>
              <a:t>.</a:t>
            </a:r>
          </a:p>
          <a:p>
            <a:pPr algn="just"/>
            <a:endParaRPr lang="en-US" dirty="0">
              <a:solidFill>
                <a:srgbClr val="002060"/>
              </a:solidFill>
            </a:endParaRPr>
          </a:p>
        </p:txBody>
      </p:sp>
    </p:spTree>
    <p:extLst>
      <p:ext uri="{BB962C8B-B14F-4D97-AF65-F5344CB8AC3E}">
        <p14:creationId xmlns:p14="http://schemas.microsoft.com/office/powerpoint/2010/main" val="2823631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z="4000" dirty="0">
                <a:solidFill>
                  <a:srgbClr val="002060"/>
                </a:solidFill>
              </a:rPr>
              <a:t>WORK FLOW PROCESS</a:t>
            </a:r>
          </a:p>
        </p:txBody>
      </p:sp>
      <p:sp>
        <p:nvSpPr>
          <p:cNvPr id="3" name="Content Placeholder 2"/>
          <p:cNvSpPr>
            <a:spLocks noGrp="1"/>
          </p:cNvSpPr>
          <p:nvPr>
            <p:ph sz="half" idx="2"/>
          </p:nvPr>
        </p:nvSpPr>
        <p:spPr>
          <a:xfrm>
            <a:off x="4648200" y="1219200"/>
            <a:ext cx="4038600" cy="5486400"/>
          </a:xfrm>
        </p:spPr>
        <p:txBody>
          <a:bodyPr>
            <a:noAutofit/>
          </a:bodyPr>
          <a:lstStyle/>
          <a:p>
            <a:endParaRPr lang="en-US" sz="1400" dirty="0">
              <a:solidFill>
                <a:srgbClr val="002060"/>
              </a:solidFill>
            </a:endParaRPr>
          </a:p>
          <a:p>
            <a:pPr algn="just">
              <a:buFont typeface="Wingdings" pitchFamily="2" charset="2"/>
              <a:buChar char="v"/>
            </a:pPr>
            <a:r>
              <a:rPr lang="en-US" sz="1400" dirty="0">
                <a:solidFill>
                  <a:srgbClr val="002060"/>
                </a:solidFill>
              </a:rPr>
              <a:t>Upon receipt, there is a need to re-arrange, classify and store such information in a manner which will best serve the purpose for which it was obtained for i.e. in preparing a ROBUST DATA BASE for the agency and end users (Entertainment Unit).</a:t>
            </a:r>
          </a:p>
          <a:p>
            <a:pPr algn="just">
              <a:buFont typeface="Wingdings" pitchFamily="2" charset="2"/>
              <a:buChar char="v"/>
            </a:pPr>
            <a:r>
              <a:rPr lang="en-US" sz="1400" dirty="0">
                <a:solidFill>
                  <a:srgbClr val="002060"/>
                </a:solidFill>
              </a:rPr>
              <a:t>The Unit also derives information from club house, hotels as well as magazines, internet, radio, television and physical surveillance. Such individuals are thoroughly investigated with their full names, residential address, occupation/trading activity and also taking consideration the State residency rule, investments (tangible and intangible), background, social and economic status, sources of income, general cost of living, Tax compliance history.</a:t>
            </a:r>
          </a:p>
          <a:p>
            <a:pPr algn="just">
              <a:buFont typeface="Wingdings" pitchFamily="2" charset="2"/>
              <a:buChar char="v"/>
            </a:pPr>
            <a:r>
              <a:rPr lang="en-US" sz="1400" dirty="0">
                <a:solidFill>
                  <a:srgbClr val="002060"/>
                </a:solidFill>
              </a:rPr>
              <a:t>Additional assessment might be raised based on information at our disposal.  </a:t>
            </a:r>
          </a:p>
          <a:p>
            <a:pPr algn="just">
              <a:buFont typeface="Wingdings" pitchFamily="2" charset="2"/>
              <a:buChar char="v"/>
            </a:pPr>
            <a:endParaRPr lang="en-US" sz="1400" dirty="0">
              <a:solidFill>
                <a:srgbClr val="002060"/>
              </a:solidFill>
            </a:endParaRPr>
          </a:p>
        </p:txBody>
      </p:sp>
      <p:sp>
        <p:nvSpPr>
          <p:cNvPr id="4" name="Content Placeholder 3"/>
          <p:cNvSpPr>
            <a:spLocks noGrp="1"/>
          </p:cNvSpPr>
          <p:nvPr>
            <p:ph sz="quarter" idx="13"/>
          </p:nvPr>
        </p:nvSpPr>
        <p:spPr>
          <a:xfrm>
            <a:off x="365760" y="1219200"/>
            <a:ext cx="4041648" cy="5486400"/>
          </a:xfrm>
        </p:spPr>
        <p:txBody>
          <a:bodyPr>
            <a:noAutofit/>
          </a:bodyPr>
          <a:lstStyle/>
          <a:p>
            <a:pPr algn="just">
              <a:buFont typeface="Wingdings" pitchFamily="2" charset="2"/>
              <a:buChar char="v"/>
            </a:pPr>
            <a:r>
              <a:rPr lang="en-US" sz="1400" dirty="0">
                <a:solidFill>
                  <a:srgbClr val="002060"/>
                </a:solidFill>
              </a:rPr>
              <a:t>Seek information on existing individual/corporate organization in the Entertainment industry.</a:t>
            </a:r>
          </a:p>
          <a:p>
            <a:pPr algn="just">
              <a:buFont typeface="Wingdings" pitchFamily="2" charset="2"/>
              <a:buChar char="v"/>
            </a:pPr>
            <a:r>
              <a:rPr lang="en-US" sz="1400" dirty="0">
                <a:solidFill>
                  <a:srgbClr val="002060"/>
                </a:solidFill>
              </a:rPr>
              <a:t>Enumeration of cinemas.  This involves the enumeration of new cinemas within the state .The cinema tax status is determined if it is registered or not, where they are not registered, they are educated on entertainment tax and the need to be registered.</a:t>
            </a:r>
          </a:p>
          <a:p>
            <a:pPr algn="just">
              <a:buFont typeface="Wingdings" pitchFamily="2" charset="2"/>
              <a:buChar char="v"/>
            </a:pPr>
            <a:r>
              <a:rPr lang="en-US" sz="1400" dirty="0">
                <a:solidFill>
                  <a:srgbClr val="002060"/>
                </a:solidFill>
              </a:rPr>
              <a:t>Enumeration of individuals: Individuals within the entertainment are captured to the tax net for upward profiling and payment of taxes under direct assessment. </a:t>
            </a:r>
          </a:p>
          <a:p>
            <a:pPr algn="just">
              <a:buFont typeface="Wingdings" pitchFamily="2" charset="2"/>
              <a:buChar char="v"/>
            </a:pPr>
            <a:r>
              <a:rPr lang="en-US" sz="1400" dirty="0">
                <a:solidFill>
                  <a:srgbClr val="002060"/>
                </a:solidFill>
              </a:rPr>
              <a:t>A request in writing is made to companies who had entered into a contractual agreement with any known Nigerian Artiste engaged as brand ambassadors for the promotion of the company products; stating the required information and appropriate format citing the relevant tax laws to justify such requests. </a:t>
            </a:r>
          </a:p>
          <a:p>
            <a:endParaRPr lang="en-US" sz="1100" dirty="0">
              <a:solidFill>
                <a:srgbClr val="002060"/>
              </a:solidFill>
            </a:endParaRPr>
          </a:p>
          <a:p>
            <a:endParaRPr lang="en-US" sz="1100" dirty="0">
              <a:solidFill>
                <a:srgbClr val="002060"/>
              </a:solidFill>
            </a:endParaRPr>
          </a:p>
          <a:p>
            <a:endParaRPr lang="en-US" sz="1100" dirty="0">
              <a:solidFill>
                <a:srgbClr val="002060"/>
              </a:solidFill>
            </a:endParaRPr>
          </a:p>
          <a:p>
            <a:endParaRPr lang="en-US" sz="1100" dirty="0">
              <a:solidFill>
                <a:srgbClr val="002060"/>
              </a:solidFill>
            </a:endParaRPr>
          </a:p>
        </p:txBody>
      </p:sp>
    </p:spTree>
    <p:extLst>
      <p:ext uri="{BB962C8B-B14F-4D97-AF65-F5344CB8AC3E}">
        <p14:creationId xmlns:p14="http://schemas.microsoft.com/office/powerpoint/2010/main" val="22553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38200"/>
          </a:xfrm>
        </p:spPr>
        <p:txBody>
          <a:bodyPr/>
          <a:lstStyle/>
          <a:p>
            <a:r>
              <a:rPr lang="en-US" sz="3600" dirty="0"/>
              <a:t>WORK FLOW PROCESS (cont’d)</a:t>
            </a:r>
          </a:p>
        </p:txBody>
      </p:sp>
      <p:sp>
        <p:nvSpPr>
          <p:cNvPr id="3" name="Content Placeholder 2"/>
          <p:cNvSpPr>
            <a:spLocks noGrp="1"/>
          </p:cNvSpPr>
          <p:nvPr>
            <p:ph sz="half" idx="2"/>
          </p:nvPr>
        </p:nvSpPr>
        <p:spPr>
          <a:xfrm>
            <a:off x="4648200" y="1066800"/>
            <a:ext cx="4038600" cy="5638800"/>
          </a:xfrm>
        </p:spPr>
        <p:txBody>
          <a:bodyPr>
            <a:normAutofit fontScale="47500" lnSpcReduction="20000"/>
          </a:bodyPr>
          <a:lstStyle/>
          <a:p>
            <a:pPr marL="0" indent="0" algn="just">
              <a:buNone/>
            </a:pPr>
            <a:r>
              <a:rPr lang="en-US" sz="2900" dirty="0">
                <a:solidFill>
                  <a:srgbClr val="002060"/>
                </a:solidFill>
              </a:rPr>
              <a:t>authority may within the year of assessment or within six years after the expiration thereof issue additional assessment where it discover that you have been assessed at a less amount than at which you ought to be charged. </a:t>
            </a:r>
          </a:p>
          <a:p>
            <a:pPr algn="just">
              <a:lnSpc>
                <a:spcPct val="120000"/>
              </a:lnSpc>
              <a:buFont typeface="Wingdings" pitchFamily="2" charset="2"/>
              <a:buChar char="v"/>
            </a:pPr>
            <a:r>
              <a:rPr lang="en-US" sz="2900" dirty="0">
                <a:solidFill>
                  <a:srgbClr val="002060"/>
                </a:solidFill>
              </a:rPr>
              <a:t>Based on Suspicion of Tax Evasion, an internal memo will be sent to the Directorate Legal Service drawing their attention to suspicion of tax evasion and refusal of the recalcitrant Tax payer to pay the assessed tax liability to Government Account and our submission is for commencement of recovery process and proper legal action. </a:t>
            </a:r>
          </a:p>
          <a:p>
            <a:pPr algn="just">
              <a:buFont typeface="Wingdings" pitchFamily="2" charset="2"/>
              <a:buChar char="v"/>
            </a:pPr>
            <a:r>
              <a:rPr lang="en-US" sz="2900" dirty="0">
                <a:solidFill>
                  <a:srgbClr val="002060"/>
                </a:solidFill>
              </a:rPr>
              <a:t>After individuals must have filed their returns on the e-tax platform, the unit  crosschecks with our log in details  to monitor the number of taxpayers who have filed</a:t>
            </a:r>
          </a:p>
          <a:p>
            <a:pPr algn="just">
              <a:buFont typeface="Wingdings" pitchFamily="2" charset="2"/>
              <a:buChar char="v"/>
            </a:pPr>
            <a:r>
              <a:rPr lang="en-US" sz="2900" dirty="0">
                <a:solidFill>
                  <a:srgbClr val="002060"/>
                </a:solidFill>
              </a:rPr>
              <a:t>An assessment is raised based on what was filed on the e-tax platform by the taxpayers</a:t>
            </a:r>
          </a:p>
          <a:p>
            <a:pPr algn="just">
              <a:buFont typeface="Wingdings" pitchFamily="2" charset="2"/>
              <a:buChar char="v"/>
            </a:pPr>
            <a:r>
              <a:rPr lang="en-US" sz="2900" dirty="0">
                <a:solidFill>
                  <a:srgbClr val="002060"/>
                </a:solidFill>
              </a:rPr>
              <a:t>Follow up to a dissatisfactory filing, will lead to an  additional assessment </a:t>
            </a:r>
          </a:p>
          <a:p>
            <a:pPr>
              <a:buFont typeface="Wingdings" pitchFamily="2" charset="2"/>
              <a:buChar char="v"/>
            </a:pPr>
            <a:endParaRPr lang="en-US" sz="2600" dirty="0">
              <a:solidFill>
                <a:srgbClr val="002060"/>
              </a:solidFill>
            </a:endParaRPr>
          </a:p>
          <a:p>
            <a:endParaRPr lang="en-US" dirty="0">
              <a:solidFill>
                <a:srgbClr val="002060"/>
              </a:solidFill>
            </a:endParaRPr>
          </a:p>
        </p:txBody>
      </p:sp>
      <p:sp>
        <p:nvSpPr>
          <p:cNvPr id="4" name="Content Placeholder 3"/>
          <p:cNvSpPr>
            <a:spLocks noGrp="1"/>
          </p:cNvSpPr>
          <p:nvPr>
            <p:ph sz="quarter" idx="13"/>
          </p:nvPr>
        </p:nvSpPr>
        <p:spPr>
          <a:xfrm>
            <a:off x="365760" y="990600"/>
            <a:ext cx="4041648" cy="5867400"/>
          </a:xfrm>
        </p:spPr>
        <p:txBody>
          <a:bodyPr>
            <a:noAutofit/>
          </a:bodyPr>
          <a:lstStyle/>
          <a:p>
            <a:pPr algn="just">
              <a:buFont typeface="Wingdings" pitchFamily="2" charset="2"/>
              <a:buChar char="v"/>
            </a:pPr>
            <a:r>
              <a:rPr lang="en-US" sz="1400" dirty="0">
                <a:solidFill>
                  <a:srgbClr val="002060"/>
                </a:solidFill>
                <a:latin typeface="Calibri" pitchFamily="34" charset="0"/>
                <a:cs typeface="Calibri" pitchFamily="34" charset="0"/>
              </a:rPr>
              <a:t>Taxable individuals are advised to render Annual Returns of Income for onward assessment in line with Section 24(F) of the constitution of the Federal Republic of Nigeria and Section 41(1) of PITA.</a:t>
            </a:r>
          </a:p>
          <a:p>
            <a:pPr algn="just">
              <a:buFont typeface="Wingdings" pitchFamily="2" charset="2"/>
              <a:buChar char="v"/>
            </a:pPr>
            <a:r>
              <a:rPr lang="en-US" sz="1400" dirty="0">
                <a:solidFill>
                  <a:srgbClr val="002060"/>
                </a:solidFill>
                <a:latin typeface="Calibri" pitchFamily="34" charset="0"/>
                <a:cs typeface="Calibri" pitchFamily="34" charset="0"/>
              </a:rPr>
              <a:t>For the purpose of obtaining full information in respect of the income or gain of a person, a notice is issued for invitation which serves as an opportunity to submit personal statement of accounts for proper assessment in line with section 47(1)(a)(b) of PITA.</a:t>
            </a:r>
          </a:p>
          <a:p>
            <a:pPr algn="just">
              <a:buFont typeface="Wingdings" pitchFamily="2" charset="2"/>
              <a:buChar char="v"/>
            </a:pPr>
            <a:r>
              <a:rPr lang="en-US" sz="1400" dirty="0">
                <a:solidFill>
                  <a:srgbClr val="002060"/>
                </a:solidFill>
                <a:latin typeface="Calibri" pitchFamily="34" charset="0"/>
                <a:cs typeface="Calibri" pitchFamily="34" charset="0"/>
              </a:rPr>
              <a:t>Upon failure to file, a notice is issued inviting them to a meeting </a:t>
            </a:r>
          </a:p>
          <a:p>
            <a:pPr algn="just">
              <a:buFont typeface="Wingdings" pitchFamily="2" charset="2"/>
              <a:buChar char="v"/>
            </a:pPr>
            <a:r>
              <a:rPr lang="en-US" sz="1400" dirty="0">
                <a:solidFill>
                  <a:srgbClr val="002060"/>
                </a:solidFill>
                <a:latin typeface="Calibri" pitchFamily="34" charset="0"/>
                <a:cs typeface="Calibri" pitchFamily="34" charset="0"/>
              </a:rPr>
              <a:t>Failure to attend the meeting and render annual returns within the stipulated grace period, Best of Judgment Assessment Notice will be raised based on our classification of their socio-economic status In line with Section 54(3) of PITA which must be paid within thirty (30) days upon receipt. </a:t>
            </a:r>
          </a:p>
          <a:p>
            <a:pPr algn="just">
              <a:buFont typeface="Wingdings" pitchFamily="2" charset="2"/>
              <a:buChar char="v"/>
            </a:pPr>
            <a:r>
              <a:rPr lang="en-US" sz="1400" dirty="0">
                <a:solidFill>
                  <a:srgbClr val="002060"/>
                </a:solidFill>
                <a:latin typeface="Calibri" pitchFamily="34" charset="0"/>
                <a:cs typeface="Calibri" pitchFamily="34" charset="0"/>
              </a:rPr>
              <a:t>Failure to comply, Lagos State Internal Revenue Service will in addition to the tax due impose penalty and interest as provided for by sections 76 and 77 of the Act under reference and pursuant to Section 55 of the Personal Income Tax Act 104, Cap. P8, LFN of 2004, the tax</a:t>
            </a:r>
            <a:endParaRPr lang="en-US" sz="1400" dirty="0">
              <a:solidFill>
                <a:srgbClr val="002060"/>
              </a:solidFill>
            </a:endParaRPr>
          </a:p>
        </p:txBody>
      </p:sp>
    </p:spTree>
    <p:extLst>
      <p:ext uri="{BB962C8B-B14F-4D97-AF65-F5344CB8AC3E}">
        <p14:creationId xmlns:p14="http://schemas.microsoft.com/office/powerpoint/2010/main" val="4217486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57"/>
            <a:ext cx="8229600" cy="838200"/>
          </a:xfrm>
        </p:spPr>
        <p:txBody>
          <a:bodyPr/>
          <a:lstStyle/>
          <a:p>
            <a:r>
              <a:rPr lang="en-US" dirty="0"/>
              <a:t>INTELLIGENCE UNIT</a:t>
            </a:r>
          </a:p>
        </p:txBody>
      </p:sp>
      <p:sp>
        <p:nvSpPr>
          <p:cNvPr id="3" name="Content Placeholder 2"/>
          <p:cNvSpPr>
            <a:spLocks noGrp="1"/>
          </p:cNvSpPr>
          <p:nvPr>
            <p:ph sz="half" idx="2"/>
          </p:nvPr>
        </p:nvSpPr>
        <p:spPr>
          <a:xfrm>
            <a:off x="4648200" y="1066800"/>
            <a:ext cx="4038600" cy="5059363"/>
          </a:xfrm>
        </p:spPr>
        <p:txBody>
          <a:bodyPr>
            <a:normAutofit fontScale="92500" lnSpcReduction="10000"/>
          </a:bodyPr>
          <a:lstStyle/>
          <a:p>
            <a:pPr algn="ctr"/>
            <a:r>
              <a:rPr lang="en-US" b="1" dirty="0">
                <a:solidFill>
                  <a:srgbClr val="002060"/>
                </a:solidFill>
              </a:rPr>
              <a:t>RESPONSIBILITY</a:t>
            </a:r>
          </a:p>
          <a:p>
            <a:pPr algn="just">
              <a:buFont typeface="Wingdings" pitchFamily="2" charset="2"/>
              <a:buChar char="v"/>
            </a:pPr>
            <a:r>
              <a:rPr lang="en-US" dirty="0">
                <a:solidFill>
                  <a:srgbClr val="002060"/>
                </a:solidFill>
                <a:latin typeface="Calibri" pitchFamily="34" charset="0"/>
                <a:cs typeface="Calibri" pitchFamily="34" charset="0"/>
              </a:rPr>
              <a:t>The unit is saddled with the sole responsibility of  gathering essential and vital  information on existing and potential tax payers thereby complementing the effort of other units within the agency to actualize its vision which is to operate a respected , effective , efficient and transparent Internal Revenue Agency that is adequately equipped to collect the proper amount of Tax Revenue at the least cost.  </a:t>
            </a:r>
          </a:p>
          <a:p>
            <a:pPr>
              <a:buFont typeface="Wingdings" pitchFamily="2" charset="2"/>
              <a:buChar char="v"/>
            </a:pPr>
            <a:endParaRPr lang="en-US" dirty="0">
              <a:latin typeface="Calibri" pitchFamily="34" charset="0"/>
              <a:cs typeface="Calibri" pitchFamily="34" charset="0"/>
            </a:endParaRPr>
          </a:p>
        </p:txBody>
      </p:sp>
      <p:sp>
        <p:nvSpPr>
          <p:cNvPr id="4" name="Content Placeholder 3"/>
          <p:cNvSpPr>
            <a:spLocks noGrp="1"/>
          </p:cNvSpPr>
          <p:nvPr>
            <p:ph sz="quarter" idx="13"/>
          </p:nvPr>
        </p:nvSpPr>
        <p:spPr>
          <a:xfrm>
            <a:off x="365760" y="1066800"/>
            <a:ext cx="4041648" cy="5059680"/>
          </a:xfrm>
        </p:spPr>
        <p:txBody>
          <a:bodyPr>
            <a:normAutofit fontScale="92500" lnSpcReduction="20000"/>
          </a:bodyPr>
          <a:lstStyle/>
          <a:p>
            <a:pPr marL="0" indent="0" algn="ctr">
              <a:buNone/>
            </a:pPr>
            <a:r>
              <a:rPr lang="en-US" b="1" dirty="0">
                <a:solidFill>
                  <a:srgbClr val="002060"/>
                </a:solidFill>
                <a:latin typeface="Calibri" pitchFamily="34" charset="0"/>
                <a:cs typeface="Calibri" pitchFamily="34" charset="0"/>
              </a:rPr>
              <a:t>OBJECTIVES </a:t>
            </a:r>
          </a:p>
          <a:p>
            <a:pPr algn="just">
              <a:lnSpc>
                <a:spcPct val="110000"/>
              </a:lnSpc>
              <a:buFont typeface="Wingdings" pitchFamily="2" charset="2"/>
              <a:buChar char="v"/>
            </a:pPr>
            <a:r>
              <a:rPr lang="en-US" dirty="0">
                <a:solidFill>
                  <a:srgbClr val="002060"/>
                </a:solidFill>
                <a:latin typeface="Calibri" pitchFamily="34" charset="0"/>
                <a:cs typeface="Calibri" pitchFamily="34" charset="0"/>
              </a:rPr>
              <a:t>The aim of the unit is to ensure optimum revenue generation by expanding the Agency’s current tax base through gathering of intelligence report on every taxable individual resident in Lagos State with an investigative mind on high </a:t>
            </a:r>
            <a:r>
              <a:rPr lang="en-US" dirty="0" err="1">
                <a:solidFill>
                  <a:srgbClr val="002060"/>
                </a:solidFill>
                <a:latin typeface="Calibri" pitchFamily="34" charset="0"/>
                <a:cs typeface="Calibri" pitchFamily="34" charset="0"/>
              </a:rPr>
              <a:t>networth</a:t>
            </a:r>
            <a:r>
              <a:rPr lang="en-US" dirty="0">
                <a:solidFill>
                  <a:srgbClr val="002060"/>
                </a:solidFill>
                <a:latin typeface="Calibri" pitchFamily="34" charset="0"/>
                <a:cs typeface="Calibri" pitchFamily="34" charset="0"/>
              </a:rPr>
              <a:t> individuals, business owners who run businesses within Lagos environs and celebrities who are perceived as tax evaders or avoiders. The unit</a:t>
            </a:r>
            <a:endParaRPr lang="en-US" dirty="0"/>
          </a:p>
        </p:txBody>
      </p:sp>
    </p:spTree>
    <p:extLst>
      <p:ext uri="{BB962C8B-B14F-4D97-AF65-F5344CB8AC3E}">
        <p14:creationId xmlns:p14="http://schemas.microsoft.com/office/powerpoint/2010/main" val="3875179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a:t>
            </a:r>
          </a:p>
        </p:txBody>
      </p:sp>
      <p:sp>
        <p:nvSpPr>
          <p:cNvPr id="3" name="Content Placeholder 2"/>
          <p:cNvSpPr>
            <a:spLocks noGrp="1"/>
          </p:cNvSpPr>
          <p:nvPr>
            <p:ph sz="half" idx="2"/>
          </p:nvPr>
        </p:nvSpPr>
        <p:spPr>
          <a:xfrm>
            <a:off x="4648200" y="1600200"/>
            <a:ext cx="4038600" cy="5105400"/>
          </a:xfrm>
        </p:spPr>
        <p:txBody>
          <a:bodyPr>
            <a:normAutofit fontScale="62500" lnSpcReduction="20000"/>
          </a:bodyPr>
          <a:lstStyle/>
          <a:p>
            <a:pPr marL="0" indent="0" algn="just">
              <a:lnSpc>
                <a:spcPct val="120000"/>
              </a:lnSpc>
              <a:buNone/>
            </a:pPr>
            <a:r>
              <a:rPr lang="en-US" sz="2600" dirty="0">
                <a:solidFill>
                  <a:srgbClr val="002060"/>
                </a:solidFill>
                <a:latin typeface="Calibri" pitchFamily="34" charset="0"/>
                <a:cs typeface="Calibri" pitchFamily="34" charset="0"/>
              </a:rPr>
              <a:t>These individuals are then investigated, this requires information such as his/her  full name, residential address, occupation/trading activity, place of business, investments(tangible and intangible), background, social status, sources of income, general cost of living and tax history.</a:t>
            </a:r>
          </a:p>
          <a:p>
            <a:pPr algn="just">
              <a:lnSpc>
                <a:spcPct val="120000"/>
              </a:lnSpc>
              <a:buFont typeface="Wingdings" pitchFamily="2" charset="2"/>
              <a:buChar char="v"/>
            </a:pPr>
            <a:endParaRPr lang="en-US" sz="2600" dirty="0">
              <a:solidFill>
                <a:srgbClr val="002060"/>
              </a:solidFill>
              <a:latin typeface="Calibri" pitchFamily="34" charset="0"/>
              <a:cs typeface="Calibri" pitchFamily="34" charset="0"/>
            </a:endParaRPr>
          </a:p>
          <a:p>
            <a:pPr algn="just">
              <a:lnSpc>
                <a:spcPct val="120000"/>
              </a:lnSpc>
              <a:buFont typeface="Wingdings" pitchFamily="2" charset="2"/>
              <a:buChar char="v"/>
            </a:pPr>
            <a:r>
              <a:rPr lang="en-US" sz="2600" b="1" dirty="0">
                <a:solidFill>
                  <a:srgbClr val="002060"/>
                </a:solidFill>
                <a:latin typeface="Calibri" pitchFamily="34" charset="0"/>
                <a:cs typeface="Calibri" pitchFamily="34" charset="0"/>
              </a:rPr>
              <a:t>COLLATION AND PRESENTATION OF INFORMATION GATHEREED:</a:t>
            </a:r>
            <a:r>
              <a:rPr lang="en-US" sz="2600" dirty="0">
                <a:solidFill>
                  <a:srgbClr val="002060"/>
                </a:solidFill>
                <a:latin typeface="Calibri" pitchFamily="34" charset="0"/>
                <a:cs typeface="Calibri" pitchFamily="34" charset="0"/>
              </a:rPr>
              <a:t> The information gathered is properly arranged in an objective, concise and unambiguous manner to ensure proper understanding of the investigations carried out by the unit and this is presented in an analytical report to the Management/Directorates/Units as the final consumer of the information for further directives through the New Growth Areas Directorate</a:t>
            </a:r>
          </a:p>
          <a:p>
            <a:endParaRPr lang="en-US" dirty="0"/>
          </a:p>
          <a:p>
            <a:endParaRPr lang="en-US" dirty="0"/>
          </a:p>
        </p:txBody>
      </p:sp>
      <p:sp>
        <p:nvSpPr>
          <p:cNvPr id="4" name="Content Placeholder 3"/>
          <p:cNvSpPr>
            <a:spLocks noGrp="1"/>
          </p:cNvSpPr>
          <p:nvPr>
            <p:ph sz="quarter" idx="13"/>
          </p:nvPr>
        </p:nvSpPr>
        <p:spPr>
          <a:xfrm>
            <a:off x="152400" y="1600200"/>
            <a:ext cx="4419600" cy="5029200"/>
          </a:xfrm>
        </p:spPr>
        <p:txBody>
          <a:bodyPr>
            <a:noAutofit/>
          </a:bodyPr>
          <a:lstStyle/>
          <a:p>
            <a:pPr algn="just">
              <a:lnSpc>
                <a:spcPct val="150000"/>
              </a:lnSpc>
              <a:buFont typeface="Wingdings" pitchFamily="2" charset="2"/>
              <a:buChar char="v"/>
            </a:pPr>
            <a:r>
              <a:rPr lang="en-US" sz="1600" b="1" dirty="0">
                <a:solidFill>
                  <a:srgbClr val="002060"/>
                </a:solidFill>
                <a:latin typeface="Calibri" pitchFamily="34" charset="0"/>
                <a:cs typeface="Calibri" pitchFamily="34" charset="0"/>
              </a:rPr>
              <a:t>IDENTIFYING THE SOURCE OF INTELLIGENCE REPORT</a:t>
            </a:r>
            <a:r>
              <a:rPr lang="en-US" sz="1600" dirty="0">
                <a:solidFill>
                  <a:srgbClr val="002060"/>
                </a:solidFill>
                <a:latin typeface="Calibri" pitchFamily="34" charset="0"/>
                <a:cs typeface="Calibri" pitchFamily="34" charset="0"/>
              </a:rPr>
              <a:t>: This is the first stage in the workflow process. This entails determining the type of information required and its possible sources.</a:t>
            </a:r>
          </a:p>
          <a:p>
            <a:pPr algn="just">
              <a:lnSpc>
                <a:spcPct val="150000"/>
              </a:lnSpc>
              <a:buFont typeface="Wingdings" pitchFamily="2" charset="2"/>
              <a:buChar char="v"/>
            </a:pPr>
            <a:r>
              <a:rPr lang="en-US" sz="1600" b="1" dirty="0">
                <a:solidFill>
                  <a:srgbClr val="002060"/>
                </a:solidFill>
                <a:latin typeface="Calibri" pitchFamily="34" charset="0"/>
                <a:cs typeface="Calibri" pitchFamily="34" charset="0"/>
              </a:rPr>
              <a:t>IDENTIFICATION AND INVESTIGATION OF SPECIFIC INDIVIDUAL</a:t>
            </a:r>
            <a:r>
              <a:rPr lang="en-US" sz="1600" dirty="0">
                <a:solidFill>
                  <a:srgbClr val="002060"/>
                </a:solidFill>
                <a:latin typeface="Calibri" pitchFamily="34" charset="0"/>
                <a:cs typeface="Calibri" pitchFamily="34" charset="0"/>
              </a:rPr>
              <a:t>: This process involves identification of individuals who are suspected to be tax evaders or avoiders. Such individuals could be identified from magazines, internet, radio, television, research, physical surveillance and even from investigation being carried out on other specific individuals. </a:t>
            </a:r>
          </a:p>
        </p:txBody>
      </p:sp>
    </p:spTree>
    <p:extLst>
      <p:ext uri="{BB962C8B-B14F-4D97-AF65-F5344CB8AC3E}">
        <p14:creationId xmlns:p14="http://schemas.microsoft.com/office/powerpoint/2010/main" val="3555037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a:latin typeface="Calibri" pitchFamily="34" charset="0"/>
                <a:cs typeface="Calibri" pitchFamily="34" charset="0"/>
              </a:rPr>
              <a:t>WORK FLOW</a:t>
            </a:r>
            <a:endParaRPr lang="en-US" dirty="0"/>
          </a:p>
        </p:txBody>
      </p:sp>
      <p:sp>
        <p:nvSpPr>
          <p:cNvPr id="3" name="Content Placeholder 2"/>
          <p:cNvSpPr>
            <a:spLocks noGrp="1"/>
          </p:cNvSpPr>
          <p:nvPr>
            <p:ph sz="half" idx="2"/>
          </p:nvPr>
        </p:nvSpPr>
        <p:spPr>
          <a:xfrm>
            <a:off x="4648200" y="1143000"/>
            <a:ext cx="4343400" cy="6096000"/>
          </a:xfrm>
        </p:spPr>
        <p:txBody>
          <a:bodyPr>
            <a:normAutofit fontScale="25000" lnSpcReduction="20000"/>
          </a:bodyPr>
          <a:lstStyle/>
          <a:p>
            <a:pPr marL="0" lvl="0" indent="0" algn="just">
              <a:lnSpc>
                <a:spcPct val="170000"/>
              </a:lnSpc>
              <a:buNone/>
            </a:pPr>
            <a:r>
              <a:rPr lang="en-US" sz="5600" b="1" dirty="0">
                <a:solidFill>
                  <a:srgbClr val="002060"/>
                </a:solidFill>
                <a:latin typeface="Calibri" pitchFamily="34" charset="0"/>
                <a:cs typeface="Calibri" pitchFamily="34" charset="0"/>
              </a:rPr>
              <a:t>while ascertaining if they are in tax net. Information gathered is transferred to the relevant directorate for further action on non-compliant land owners.</a:t>
            </a:r>
          </a:p>
          <a:p>
            <a:pPr lvl="0" algn="just">
              <a:lnSpc>
                <a:spcPct val="170000"/>
              </a:lnSpc>
              <a:buFont typeface="Wingdings" pitchFamily="2" charset="2"/>
              <a:buChar char="v"/>
            </a:pPr>
            <a:r>
              <a:rPr lang="en-US" sz="5600" b="1" dirty="0">
                <a:solidFill>
                  <a:srgbClr val="002060"/>
                </a:solidFill>
                <a:latin typeface="Calibri" pitchFamily="34" charset="0"/>
                <a:cs typeface="Calibri" pitchFamily="34" charset="0"/>
              </a:rPr>
              <a:t>WITHHOLDING TAX ON INTEREST</a:t>
            </a:r>
            <a:r>
              <a:rPr lang="en-US" sz="5600" dirty="0">
                <a:solidFill>
                  <a:srgbClr val="002060"/>
                </a:solidFill>
                <a:latin typeface="Calibri" pitchFamily="34" charset="0"/>
                <a:cs typeface="Calibri" pitchFamily="34" charset="0"/>
              </a:rPr>
              <a:t> – A Schedule of withholding tax payment on interest is provided by commercial banks on a monthly basis and this is made available to the unit through the withholding tax unit of the Agency, out of which individuals (beneficiaries) are extracted and profiled accordingly. Information gathered are transferred to the LIRS tax payers profile bank where other directorates can access such information.</a:t>
            </a:r>
          </a:p>
          <a:p>
            <a:pPr lvl="0" algn="just">
              <a:lnSpc>
                <a:spcPct val="170000"/>
              </a:lnSpc>
              <a:buFont typeface="Wingdings" pitchFamily="2" charset="2"/>
              <a:buChar char="v"/>
            </a:pPr>
            <a:r>
              <a:rPr lang="en-US" sz="5600" b="1" dirty="0">
                <a:solidFill>
                  <a:srgbClr val="002060"/>
                </a:solidFill>
                <a:latin typeface="Calibri" pitchFamily="34" charset="0"/>
                <a:cs typeface="Calibri" pitchFamily="34" charset="0"/>
              </a:rPr>
              <a:t>RESEARCH &amp; INFORMATION GATHERING</a:t>
            </a:r>
            <a:r>
              <a:rPr lang="en-US" sz="5600" dirty="0">
                <a:solidFill>
                  <a:srgbClr val="002060"/>
                </a:solidFill>
                <a:latin typeface="Calibri" pitchFamily="34" charset="0"/>
                <a:cs typeface="Calibri" pitchFamily="34" charset="0"/>
              </a:rPr>
              <a:t>- The unit is bestowed with the responsibility of constantly gathering information and carrying out research on various High </a:t>
            </a:r>
            <a:r>
              <a:rPr lang="en-US" sz="5600" dirty="0" err="1">
                <a:solidFill>
                  <a:srgbClr val="002060"/>
                </a:solidFill>
                <a:latin typeface="Calibri" pitchFamily="34" charset="0"/>
                <a:cs typeface="Calibri" pitchFamily="34" charset="0"/>
              </a:rPr>
              <a:t>Networth</a:t>
            </a:r>
            <a:r>
              <a:rPr lang="en-US" sz="5600" dirty="0">
                <a:solidFill>
                  <a:srgbClr val="002060"/>
                </a:solidFill>
                <a:latin typeface="Calibri" pitchFamily="34" charset="0"/>
                <a:cs typeface="Calibri" pitchFamily="34" charset="0"/>
              </a:rPr>
              <a:t> Individuals and organizations from a wide range of sources. </a:t>
            </a:r>
          </a:p>
          <a:p>
            <a:pPr>
              <a:lnSpc>
                <a:spcPct val="170000"/>
              </a:lnSpc>
            </a:pPr>
            <a:r>
              <a:rPr lang="en-US" dirty="0"/>
              <a:t> </a:t>
            </a:r>
          </a:p>
          <a:p>
            <a:endParaRPr lang="en-US" dirty="0"/>
          </a:p>
        </p:txBody>
      </p:sp>
      <p:sp>
        <p:nvSpPr>
          <p:cNvPr id="4" name="Content Placeholder 3"/>
          <p:cNvSpPr>
            <a:spLocks noGrp="1"/>
          </p:cNvSpPr>
          <p:nvPr>
            <p:ph sz="quarter" idx="13"/>
          </p:nvPr>
        </p:nvSpPr>
        <p:spPr>
          <a:xfrm>
            <a:off x="228600" y="1143000"/>
            <a:ext cx="4419600" cy="5715000"/>
          </a:xfrm>
        </p:spPr>
        <p:txBody>
          <a:bodyPr>
            <a:noAutofit/>
          </a:bodyPr>
          <a:lstStyle/>
          <a:p>
            <a:pPr marL="0" indent="0" algn="just">
              <a:buNone/>
            </a:pPr>
            <a:r>
              <a:rPr lang="en-US" sz="1800" dirty="0">
                <a:solidFill>
                  <a:srgbClr val="002060"/>
                </a:solidFill>
                <a:latin typeface="Calibri" pitchFamily="34" charset="0"/>
                <a:cs typeface="Calibri" pitchFamily="34" charset="0"/>
              </a:rPr>
              <a:t>The Intelligence Modus Operandi includes, but not limited to, the following: </a:t>
            </a:r>
          </a:p>
          <a:p>
            <a:pPr lvl="0" algn="just">
              <a:lnSpc>
                <a:spcPct val="170000"/>
              </a:lnSpc>
              <a:buFont typeface="Wingdings" panose="05000000000000000000" pitchFamily="2" charset="2"/>
              <a:buChar char="v"/>
            </a:pPr>
            <a:r>
              <a:rPr lang="en-US" sz="1400" b="1" dirty="0">
                <a:solidFill>
                  <a:srgbClr val="002060"/>
                </a:solidFill>
                <a:latin typeface="Calibri" pitchFamily="34" charset="0"/>
                <a:cs typeface="Calibri" pitchFamily="34" charset="0"/>
              </a:rPr>
              <a:t>AUDITED FINANCIAL STATEMENT PROFILING- </a:t>
            </a:r>
            <a:r>
              <a:rPr lang="en-US" sz="1200" dirty="0">
                <a:solidFill>
                  <a:srgbClr val="002060"/>
                </a:solidFill>
                <a:latin typeface="Calibri" pitchFamily="34" charset="0"/>
                <a:cs typeface="Calibri" pitchFamily="34" charset="0"/>
              </a:rPr>
              <a:t>On a yearly basis, Audited financial statements filed by companies to the Federal Inland Revenue Service are collected by the Intelligence Unit. The Unit strategically extracts all relevant information from the Audited Financial Statements. The extracted information includes all financial details and individual information which are further profiled to ascertain their tax compliance. The Unit subsequently furnishes all directorates with the extracted information for necessary actions while reserving an archive which is readily available to other units seeking such information.</a:t>
            </a:r>
          </a:p>
          <a:p>
            <a:pPr lvl="0" algn="just">
              <a:lnSpc>
                <a:spcPct val="170000"/>
              </a:lnSpc>
              <a:buFont typeface="Wingdings" panose="05000000000000000000" pitchFamily="2" charset="2"/>
              <a:buChar char="v"/>
            </a:pPr>
            <a:r>
              <a:rPr lang="en-US" sz="1200" b="1" dirty="0">
                <a:solidFill>
                  <a:srgbClr val="002060"/>
                </a:solidFill>
                <a:latin typeface="Calibri" pitchFamily="34" charset="0"/>
                <a:cs typeface="Calibri" pitchFamily="34" charset="0"/>
              </a:rPr>
              <a:t>LAND USE CHARGE</a:t>
            </a:r>
            <a:r>
              <a:rPr lang="en-US" sz="1200" dirty="0">
                <a:solidFill>
                  <a:srgbClr val="002060"/>
                </a:solidFill>
                <a:latin typeface="Calibri" pitchFamily="34" charset="0"/>
                <a:cs typeface="Calibri" pitchFamily="34" charset="0"/>
              </a:rPr>
              <a:t>- A list of all Land owners who have remitted land use charge at any point in time during the year are received from the ministry of finance. The unit is responsible for extracting and profiling of the land owners, </a:t>
            </a:r>
            <a:r>
              <a:rPr lang="en-US" sz="800" dirty="0">
                <a:solidFill>
                  <a:srgbClr val="002060"/>
                </a:solidFill>
              </a:rPr>
              <a:t> </a:t>
            </a:r>
          </a:p>
          <a:p>
            <a:pPr>
              <a:buFont typeface="Wingdings" panose="05000000000000000000" pitchFamily="2" charset="2"/>
              <a:buChar char="v"/>
            </a:pPr>
            <a:endParaRPr lang="en-US" sz="600" dirty="0">
              <a:solidFill>
                <a:srgbClr val="002060"/>
              </a:solidFill>
            </a:endParaRPr>
          </a:p>
        </p:txBody>
      </p:sp>
    </p:spTree>
    <p:extLst>
      <p:ext uri="{BB962C8B-B14F-4D97-AF65-F5344CB8AC3E}">
        <p14:creationId xmlns:p14="http://schemas.microsoft.com/office/powerpoint/2010/main" val="20170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8" name="Picture 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6868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5096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a:t>VAIDS</a:t>
            </a:r>
          </a:p>
        </p:txBody>
      </p:sp>
      <p:sp>
        <p:nvSpPr>
          <p:cNvPr id="3" name="Content Placeholder 2"/>
          <p:cNvSpPr>
            <a:spLocks noGrp="1"/>
          </p:cNvSpPr>
          <p:nvPr>
            <p:ph sz="half" idx="2"/>
          </p:nvPr>
        </p:nvSpPr>
        <p:spPr>
          <a:xfrm>
            <a:off x="4267200" y="1066800"/>
            <a:ext cx="4648200" cy="6096000"/>
          </a:xfrm>
        </p:spPr>
        <p:txBody>
          <a:bodyPr>
            <a:normAutofit fontScale="40000" lnSpcReduction="20000"/>
          </a:bodyPr>
          <a:lstStyle/>
          <a:p>
            <a:pPr marL="0" indent="0" algn="ctr">
              <a:lnSpc>
                <a:spcPct val="120000"/>
              </a:lnSpc>
              <a:buNone/>
            </a:pPr>
            <a:r>
              <a:rPr lang="en-GB" sz="4000" b="1" dirty="0">
                <a:solidFill>
                  <a:schemeClr val="accent1">
                    <a:lumMod val="50000"/>
                  </a:schemeClr>
                </a:solidFill>
                <a:latin typeface="Calibri" pitchFamily="34" charset="0"/>
                <a:cs typeface="Calibri" pitchFamily="34" charset="0"/>
              </a:rPr>
              <a:t>RESPONSIBILITIES</a:t>
            </a:r>
            <a:endParaRPr lang="en-US" sz="40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Profiling of taxpayers that filed in for VAIDS</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Liaise with High </a:t>
            </a:r>
            <a:r>
              <a:rPr lang="en-GB" sz="4300" dirty="0" err="1">
                <a:solidFill>
                  <a:schemeClr val="accent1">
                    <a:lumMod val="50000"/>
                  </a:schemeClr>
                </a:solidFill>
                <a:latin typeface="Calibri" pitchFamily="34" charset="0"/>
                <a:cs typeface="Calibri" pitchFamily="34" charset="0"/>
              </a:rPr>
              <a:t>Networth</a:t>
            </a:r>
            <a:r>
              <a:rPr lang="en-GB" sz="4300" dirty="0">
                <a:solidFill>
                  <a:schemeClr val="accent1">
                    <a:lumMod val="50000"/>
                  </a:schemeClr>
                </a:solidFill>
                <a:latin typeface="Calibri" pitchFamily="34" charset="0"/>
                <a:cs typeface="Calibri" pitchFamily="34" charset="0"/>
              </a:rPr>
              <a:t> Individuals Unit in respect to individuals that have an history with the unit.</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Examination of filed VAIDS forms and other attached documents</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Computing of assessment and reviewing of objection notes</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Prepare weekly report to show collection position.</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Writing defaulters who reneged on the agreed payment plan</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Writing/sending of mail to taxpayers with incomplete information on their VAIDS form.</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Monitor payments of VAID filers </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Issuance of VAIDS discharge certificate to Individuals/Companies that have made substantial payment of their liability</a:t>
            </a:r>
            <a:endParaRPr lang="en-US" sz="4300" dirty="0">
              <a:solidFill>
                <a:schemeClr val="accent1">
                  <a:lumMod val="50000"/>
                </a:schemeClr>
              </a:solidFill>
              <a:latin typeface="Calibri" pitchFamily="34" charset="0"/>
              <a:cs typeface="Calibri" pitchFamily="34" charset="0"/>
            </a:endParaRPr>
          </a:p>
          <a:p>
            <a:pPr lvl="0" algn="just">
              <a:lnSpc>
                <a:spcPct val="120000"/>
              </a:lnSpc>
              <a:buFont typeface="Wingdings" pitchFamily="2" charset="2"/>
              <a:buChar char="v"/>
            </a:pPr>
            <a:r>
              <a:rPr lang="en-GB" sz="4300" dirty="0">
                <a:solidFill>
                  <a:schemeClr val="accent1">
                    <a:lumMod val="50000"/>
                  </a:schemeClr>
                </a:solidFill>
                <a:latin typeface="Calibri" pitchFamily="34" charset="0"/>
                <a:cs typeface="Calibri" pitchFamily="34" charset="0"/>
              </a:rPr>
              <a:t>All other duty as assigned by the Directorate.</a:t>
            </a:r>
            <a:endParaRPr lang="en-US" sz="4300" dirty="0">
              <a:solidFill>
                <a:schemeClr val="accent1">
                  <a:lumMod val="50000"/>
                </a:schemeClr>
              </a:solidFill>
              <a:latin typeface="Calibri" pitchFamily="34" charset="0"/>
              <a:cs typeface="Calibri" pitchFamily="34" charset="0"/>
            </a:endParaRPr>
          </a:p>
          <a:p>
            <a:pPr>
              <a:buFont typeface="Wingdings" pitchFamily="2" charset="2"/>
              <a:buChar char="v"/>
            </a:pPr>
            <a:endParaRPr lang="en-US" sz="2600" dirty="0">
              <a:solidFill>
                <a:schemeClr val="accent1">
                  <a:lumMod val="50000"/>
                </a:schemeClr>
              </a:solidFill>
              <a:latin typeface="Calibri" pitchFamily="34" charset="0"/>
              <a:cs typeface="Calibri" pitchFamily="34" charset="0"/>
            </a:endParaRPr>
          </a:p>
        </p:txBody>
      </p:sp>
      <p:sp>
        <p:nvSpPr>
          <p:cNvPr id="4" name="Content Placeholder 3"/>
          <p:cNvSpPr>
            <a:spLocks noGrp="1"/>
          </p:cNvSpPr>
          <p:nvPr>
            <p:ph sz="quarter" idx="13"/>
          </p:nvPr>
        </p:nvSpPr>
        <p:spPr>
          <a:xfrm>
            <a:off x="365760" y="1219200"/>
            <a:ext cx="3672840" cy="4907280"/>
          </a:xfrm>
        </p:spPr>
        <p:txBody>
          <a:bodyPr/>
          <a:lstStyle/>
          <a:p>
            <a:pPr marL="0" indent="0" algn="ctr">
              <a:buNone/>
            </a:pPr>
            <a:r>
              <a:rPr lang="en-US" dirty="0">
                <a:solidFill>
                  <a:schemeClr val="accent1">
                    <a:lumMod val="50000"/>
                  </a:schemeClr>
                </a:solidFill>
              </a:rPr>
              <a:t>OBJECTIVE </a:t>
            </a:r>
          </a:p>
          <a:p>
            <a:pPr algn="just">
              <a:buFont typeface="Wingdings" pitchFamily="2" charset="2"/>
              <a:buChar char="v"/>
            </a:pPr>
            <a:r>
              <a:rPr lang="en-US" sz="2000" dirty="0">
                <a:solidFill>
                  <a:schemeClr val="accent1">
                    <a:lumMod val="50000"/>
                  </a:schemeClr>
                </a:solidFill>
                <a:latin typeface="Calibri" pitchFamily="34" charset="0"/>
                <a:cs typeface="Calibri" pitchFamily="34" charset="0"/>
              </a:rPr>
              <a:t>VAIDS is an initiative designed to encourage voluntary disclosure of previously undisclosed assets and income for the purpose of payment of all outstanding tax liabilities</a:t>
            </a:r>
            <a:r>
              <a:rPr lang="en-US" dirty="0"/>
              <a:t>.</a:t>
            </a:r>
          </a:p>
        </p:txBody>
      </p:sp>
    </p:spTree>
    <p:extLst>
      <p:ext uri="{BB962C8B-B14F-4D97-AF65-F5344CB8AC3E}">
        <p14:creationId xmlns:p14="http://schemas.microsoft.com/office/powerpoint/2010/main" val="2522606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762000"/>
            <a:ext cx="85344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133600" y="381000"/>
            <a:ext cx="3733800" cy="400110"/>
          </a:xfrm>
          <a:prstGeom prst="rect">
            <a:avLst/>
          </a:prstGeom>
          <a:noFill/>
        </p:spPr>
        <p:txBody>
          <a:bodyPr wrap="square" rtlCol="0">
            <a:spAutoFit/>
          </a:bodyPr>
          <a:lstStyle/>
          <a:p>
            <a:pPr algn="ctr"/>
            <a:r>
              <a:rPr lang="en-US" sz="2000" dirty="0">
                <a:solidFill>
                  <a:schemeClr val="accent1">
                    <a:lumMod val="50000"/>
                  </a:schemeClr>
                </a:solidFill>
                <a:latin typeface="Calibri" pitchFamily="34" charset="0"/>
                <a:cs typeface="Calibri" pitchFamily="34" charset="0"/>
              </a:rPr>
              <a:t>WORK PROCESS  FLOW</a:t>
            </a:r>
          </a:p>
        </p:txBody>
      </p:sp>
    </p:spTree>
    <p:extLst>
      <p:ext uri="{BB962C8B-B14F-4D97-AF65-F5344CB8AC3E}">
        <p14:creationId xmlns:p14="http://schemas.microsoft.com/office/powerpoint/2010/main" val="2155113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cs typeface="Calibri" pitchFamily="34" charset="0"/>
              </a:rPr>
              <a:t>OVERVIEW OF THE NEW GROWTH AREAS DIRECTORATE</a:t>
            </a:r>
          </a:p>
        </p:txBody>
      </p:sp>
      <p:sp>
        <p:nvSpPr>
          <p:cNvPr id="3" name="Rectangle 2"/>
          <p:cNvSpPr/>
          <p:nvPr/>
        </p:nvSpPr>
        <p:spPr>
          <a:xfrm>
            <a:off x="457200" y="1676400"/>
            <a:ext cx="8382000" cy="5016758"/>
          </a:xfrm>
          <a:prstGeom prst="rect">
            <a:avLst/>
          </a:prstGeom>
        </p:spPr>
        <p:txBody>
          <a:bodyPr wrap="square">
            <a:spAutoFit/>
          </a:bodyPr>
          <a:lstStyle/>
          <a:p>
            <a:pPr marL="742950" marR="0" indent="-285750" algn="just">
              <a:lnSpc>
                <a:spcPct val="150000"/>
              </a:lnSpc>
              <a:spcBef>
                <a:spcPts val="0"/>
              </a:spcBef>
              <a:spcAft>
                <a:spcPts val="1000"/>
              </a:spcAft>
              <a:buFont typeface="Wingdings" pitchFamily="2" charset="2"/>
              <a:buChar char="v"/>
            </a:pPr>
            <a:r>
              <a:rPr lang="en-US" dirty="0">
                <a:solidFill>
                  <a:schemeClr val="accent1">
                    <a:lumMod val="50000"/>
                  </a:schemeClr>
                </a:solidFill>
                <a:effectLst/>
                <a:latin typeface="Cambria"/>
                <a:ea typeface="Calibri"/>
                <a:cs typeface="Cambria"/>
              </a:rPr>
              <a:t>New Growth Areas directorate is responsibly for obtaining relevant information on tax payers to enlarge and enrich the database which will be of advantage to other unit which might require such information in the assessment of taxpayers. The Directorate consists of the following units:</a:t>
            </a:r>
            <a:endParaRPr lang="en-US" sz="1400" dirty="0">
              <a:solidFill>
                <a:schemeClr val="accent1">
                  <a:lumMod val="50000"/>
                </a:schemeClr>
              </a:solidFill>
              <a:latin typeface="Calibri"/>
              <a:ea typeface="Calibri"/>
              <a:cs typeface="Times New Roman"/>
            </a:endParaRPr>
          </a:p>
          <a:p>
            <a:pPr marL="742950" marR="0" indent="-285750" algn="just">
              <a:lnSpc>
                <a:spcPct val="150000"/>
              </a:lnSpc>
              <a:spcBef>
                <a:spcPts val="0"/>
              </a:spcBef>
              <a:spcAft>
                <a:spcPts val="1000"/>
              </a:spcAft>
              <a:buFont typeface="Wingdings" pitchFamily="2" charset="2"/>
              <a:buChar char="v"/>
            </a:pPr>
            <a:r>
              <a:rPr lang="en-US" dirty="0">
                <a:solidFill>
                  <a:schemeClr val="accent1">
                    <a:lumMod val="50000"/>
                  </a:schemeClr>
                </a:solidFill>
                <a:effectLst/>
                <a:latin typeface="Cambria"/>
                <a:ea typeface="Calibri"/>
                <a:cs typeface="Cambria"/>
              </a:rPr>
              <a:t>Hotel Occupancy &amp; Consumption Tax Unit</a:t>
            </a:r>
            <a:endParaRPr lang="en-US" sz="1400" dirty="0">
              <a:solidFill>
                <a:schemeClr val="accent1">
                  <a:lumMod val="50000"/>
                </a:schemeClr>
              </a:solidFill>
              <a:latin typeface="Calibri"/>
              <a:ea typeface="Calibri"/>
              <a:cs typeface="Times New Roman"/>
            </a:endParaRPr>
          </a:p>
          <a:p>
            <a:pPr marL="742950" marR="0" indent="-285750" algn="just">
              <a:lnSpc>
                <a:spcPct val="150000"/>
              </a:lnSpc>
              <a:spcBef>
                <a:spcPts val="0"/>
              </a:spcBef>
              <a:spcAft>
                <a:spcPts val="1000"/>
              </a:spcAft>
              <a:buFont typeface="Wingdings" pitchFamily="2" charset="2"/>
              <a:buChar char="v"/>
            </a:pPr>
            <a:r>
              <a:rPr lang="en-US" dirty="0">
                <a:solidFill>
                  <a:schemeClr val="accent1">
                    <a:lumMod val="50000"/>
                  </a:schemeClr>
                </a:solidFill>
                <a:effectLst/>
                <a:latin typeface="Cambria"/>
                <a:ea typeface="Calibri"/>
                <a:cs typeface="Cambria"/>
              </a:rPr>
              <a:t>High Net worth Individual Unit</a:t>
            </a:r>
            <a:endParaRPr lang="en-US" sz="1400" dirty="0">
              <a:solidFill>
                <a:schemeClr val="accent1">
                  <a:lumMod val="50000"/>
                </a:schemeClr>
              </a:solidFill>
              <a:latin typeface="Calibri"/>
              <a:ea typeface="Calibri"/>
              <a:cs typeface="Times New Roman"/>
            </a:endParaRPr>
          </a:p>
          <a:p>
            <a:pPr marL="742950" marR="0" indent="-285750" algn="just">
              <a:lnSpc>
                <a:spcPct val="150000"/>
              </a:lnSpc>
              <a:spcBef>
                <a:spcPts val="0"/>
              </a:spcBef>
              <a:spcAft>
                <a:spcPts val="1000"/>
              </a:spcAft>
              <a:buFont typeface="Wingdings" pitchFamily="2" charset="2"/>
              <a:buChar char="v"/>
            </a:pPr>
            <a:r>
              <a:rPr lang="en-US" dirty="0">
                <a:solidFill>
                  <a:schemeClr val="accent1">
                    <a:lumMod val="50000"/>
                  </a:schemeClr>
                </a:solidFill>
                <a:effectLst/>
                <a:latin typeface="Cambria"/>
                <a:ea typeface="Calibri"/>
                <a:cs typeface="Cambria"/>
              </a:rPr>
              <a:t>Withholding Tax Unit</a:t>
            </a:r>
            <a:endParaRPr lang="en-US" sz="1400" dirty="0">
              <a:solidFill>
                <a:schemeClr val="accent1">
                  <a:lumMod val="50000"/>
                </a:schemeClr>
              </a:solidFill>
              <a:latin typeface="Calibri"/>
              <a:ea typeface="Calibri"/>
              <a:cs typeface="Times New Roman"/>
            </a:endParaRPr>
          </a:p>
          <a:p>
            <a:pPr marL="742950" marR="0" indent="-285750" algn="just">
              <a:lnSpc>
                <a:spcPct val="150000"/>
              </a:lnSpc>
              <a:spcBef>
                <a:spcPts val="0"/>
              </a:spcBef>
              <a:spcAft>
                <a:spcPts val="1000"/>
              </a:spcAft>
              <a:buFont typeface="Wingdings" pitchFamily="2" charset="2"/>
              <a:buChar char="v"/>
            </a:pPr>
            <a:r>
              <a:rPr lang="en-US" dirty="0">
                <a:solidFill>
                  <a:schemeClr val="accent1">
                    <a:lumMod val="50000"/>
                  </a:schemeClr>
                </a:solidFill>
                <a:effectLst/>
                <a:latin typeface="Cambria"/>
                <a:ea typeface="Calibri"/>
                <a:cs typeface="Cambria"/>
              </a:rPr>
              <a:t>Intelligence and Investigation unit.</a:t>
            </a:r>
            <a:endParaRPr lang="en-US" sz="1400" dirty="0">
              <a:solidFill>
                <a:schemeClr val="accent1">
                  <a:lumMod val="50000"/>
                </a:schemeClr>
              </a:solidFill>
              <a:latin typeface="Calibri"/>
              <a:ea typeface="Calibri"/>
              <a:cs typeface="Times New Roman"/>
            </a:endParaRPr>
          </a:p>
          <a:p>
            <a:pPr marL="742950" marR="0" indent="-285750" algn="just">
              <a:lnSpc>
                <a:spcPct val="150000"/>
              </a:lnSpc>
              <a:spcBef>
                <a:spcPts val="0"/>
              </a:spcBef>
              <a:spcAft>
                <a:spcPts val="1000"/>
              </a:spcAft>
              <a:buFont typeface="Wingdings" pitchFamily="2" charset="2"/>
              <a:buChar char="v"/>
            </a:pPr>
            <a:r>
              <a:rPr lang="en-US" dirty="0">
                <a:solidFill>
                  <a:schemeClr val="accent1">
                    <a:lumMod val="50000"/>
                  </a:schemeClr>
                </a:solidFill>
                <a:effectLst/>
                <a:latin typeface="Cambria"/>
                <a:ea typeface="Calibri"/>
                <a:cs typeface="Cambria"/>
              </a:rPr>
              <a:t>Entertainment Tax Unit</a:t>
            </a:r>
          </a:p>
          <a:p>
            <a:pPr marL="742950" marR="0" indent="-285750" algn="just">
              <a:lnSpc>
                <a:spcPct val="150000"/>
              </a:lnSpc>
              <a:spcBef>
                <a:spcPts val="0"/>
              </a:spcBef>
              <a:spcAft>
                <a:spcPts val="1000"/>
              </a:spcAft>
              <a:buFont typeface="Wingdings" pitchFamily="2" charset="2"/>
              <a:buChar char="v"/>
            </a:pPr>
            <a:r>
              <a:rPr lang="en-US" dirty="0">
                <a:solidFill>
                  <a:schemeClr val="accent1">
                    <a:lumMod val="50000"/>
                  </a:schemeClr>
                </a:solidFill>
                <a:latin typeface="Cambria"/>
                <a:ea typeface="Calibri"/>
                <a:cs typeface="Times New Roman"/>
              </a:rPr>
              <a:t>VAIDS</a:t>
            </a:r>
            <a:endParaRPr lang="en-US" dirty="0">
              <a:solidFill>
                <a:schemeClr val="accent1">
                  <a:lumMod val="50000"/>
                </a:schemeClr>
              </a:solidFill>
              <a:effectLst/>
              <a:latin typeface="Calibri"/>
              <a:ea typeface="Calibri"/>
              <a:cs typeface="Times New Roman"/>
            </a:endParaRPr>
          </a:p>
        </p:txBody>
      </p:sp>
    </p:spTree>
    <p:extLst>
      <p:ext uri="{BB962C8B-B14F-4D97-AF65-F5344CB8AC3E}">
        <p14:creationId xmlns:p14="http://schemas.microsoft.com/office/powerpoint/2010/main" val="130865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lang="en-US" sz="1800" b="1" dirty="0">
                <a:latin typeface="Calibri" pitchFamily="34" charset="0"/>
                <a:cs typeface="Calibri" pitchFamily="34" charset="0"/>
              </a:rPr>
              <a:t>KEY FUNCTIONS OF THE NEW GROWTH AREAS DIRECTORATE </a:t>
            </a:r>
            <a:endParaRPr lang="en-US" sz="1800" b="1" dirty="0"/>
          </a:p>
        </p:txBody>
      </p:sp>
      <p:sp>
        <p:nvSpPr>
          <p:cNvPr id="3" name="Content Placeholder 2"/>
          <p:cNvSpPr>
            <a:spLocks noGrp="1"/>
          </p:cNvSpPr>
          <p:nvPr>
            <p:ph idx="1"/>
          </p:nvPr>
        </p:nvSpPr>
        <p:spPr>
          <a:xfrm>
            <a:off x="457200" y="1219200"/>
            <a:ext cx="8458200" cy="4906963"/>
          </a:xfrm>
        </p:spPr>
        <p:txBody>
          <a:bodyPr>
            <a:normAutofit fontScale="25000" lnSpcReduction="20000"/>
          </a:bodyPr>
          <a:lstStyle/>
          <a:p>
            <a:pPr lvl="0" algn="just">
              <a:lnSpc>
                <a:spcPct val="150000"/>
              </a:lnSpc>
              <a:spcBef>
                <a:spcPts val="0"/>
              </a:spcBef>
              <a:buFont typeface="Wingdings"/>
              <a:buChar char=""/>
            </a:pPr>
            <a:r>
              <a:rPr lang="en-US" sz="7200" dirty="0">
                <a:solidFill>
                  <a:schemeClr val="tx2">
                    <a:lumMod val="75000"/>
                  </a:schemeClr>
                </a:solidFill>
                <a:latin typeface="Cambria"/>
                <a:ea typeface="Calibri"/>
                <a:cs typeface="Cambria"/>
              </a:rPr>
              <a:t>Tax administration opportunities in emerging sectors/sub sectors of the economy, sectors/sub sectors that have emerged but are largely unexplored and opportunities in relation to a particular set of tax payers.</a:t>
            </a:r>
            <a:endParaRPr lang="en-US" sz="7200" dirty="0">
              <a:solidFill>
                <a:schemeClr val="tx2">
                  <a:lumMod val="75000"/>
                </a:schemeClr>
              </a:solidFill>
              <a:latin typeface="Calibri"/>
              <a:ea typeface="Calibri"/>
              <a:cs typeface="Times New Roman"/>
            </a:endParaRPr>
          </a:p>
          <a:p>
            <a:pPr lvl="0" algn="just">
              <a:lnSpc>
                <a:spcPct val="150000"/>
              </a:lnSpc>
              <a:spcBef>
                <a:spcPts val="0"/>
              </a:spcBef>
              <a:buFont typeface="Wingdings"/>
              <a:buChar char=""/>
            </a:pPr>
            <a:r>
              <a:rPr lang="en-US" sz="7200" dirty="0">
                <a:solidFill>
                  <a:schemeClr val="tx2">
                    <a:lumMod val="75000"/>
                  </a:schemeClr>
                </a:solidFill>
                <a:latin typeface="Cambria"/>
                <a:ea typeface="Calibri"/>
                <a:cs typeface="Cambria"/>
              </a:rPr>
              <a:t>Serves as an interface between other directorates units and units in the NGA Directorate</a:t>
            </a:r>
            <a:endParaRPr lang="en-US" sz="7200" dirty="0">
              <a:solidFill>
                <a:schemeClr val="tx2">
                  <a:lumMod val="75000"/>
                </a:schemeClr>
              </a:solidFill>
              <a:latin typeface="Calibri"/>
              <a:ea typeface="Calibri"/>
              <a:cs typeface="Times New Roman"/>
            </a:endParaRPr>
          </a:p>
          <a:p>
            <a:pPr lvl="0" algn="just">
              <a:lnSpc>
                <a:spcPct val="150000"/>
              </a:lnSpc>
              <a:spcBef>
                <a:spcPts val="0"/>
              </a:spcBef>
              <a:buFont typeface="Wingdings"/>
              <a:buChar char=""/>
            </a:pPr>
            <a:r>
              <a:rPr lang="en-US" sz="7200" dirty="0">
                <a:solidFill>
                  <a:schemeClr val="tx2">
                    <a:lumMod val="75000"/>
                  </a:schemeClr>
                </a:solidFill>
                <a:latin typeface="Cambria"/>
                <a:ea typeface="Calibri"/>
                <a:cs typeface="Cambria"/>
              </a:rPr>
              <a:t>Administration of Hotel Occupancy and Restaurant Consumption Tax</a:t>
            </a:r>
            <a:endParaRPr lang="en-US" sz="7200" dirty="0">
              <a:solidFill>
                <a:schemeClr val="tx2">
                  <a:lumMod val="75000"/>
                </a:schemeClr>
              </a:solidFill>
              <a:latin typeface="Calibri"/>
              <a:ea typeface="Calibri"/>
              <a:cs typeface="Times New Roman"/>
            </a:endParaRPr>
          </a:p>
          <a:p>
            <a:pPr lvl="0" algn="just">
              <a:lnSpc>
                <a:spcPct val="150000"/>
              </a:lnSpc>
              <a:spcBef>
                <a:spcPts val="0"/>
              </a:spcBef>
              <a:buFont typeface="Wingdings"/>
              <a:buChar char=""/>
            </a:pPr>
            <a:r>
              <a:rPr lang="en-US" sz="7200" dirty="0">
                <a:solidFill>
                  <a:schemeClr val="tx2">
                    <a:lumMod val="75000"/>
                  </a:schemeClr>
                </a:solidFill>
                <a:latin typeface="Cambria"/>
                <a:ea typeface="Calibri"/>
                <a:cs typeface="Cambria"/>
              </a:rPr>
              <a:t>Administration of personal income taxes in relation to High Net worth Individuals</a:t>
            </a:r>
            <a:endParaRPr lang="en-US" sz="7200" dirty="0">
              <a:solidFill>
                <a:schemeClr val="tx2">
                  <a:lumMod val="75000"/>
                </a:schemeClr>
              </a:solidFill>
              <a:latin typeface="Calibri"/>
              <a:ea typeface="Calibri"/>
              <a:cs typeface="Times New Roman"/>
            </a:endParaRPr>
          </a:p>
          <a:p>
            <a:pPr lvl="0" algn="just">
              <a:lnSpc>
                <a:spcPct val="150000"/>
              </a:lnSpc>
              <a:spcBef>
                <a:spcPts val="0"/>
              </a:spcBef>
              <a:buFont typeface="Wingdings"/>
              <a:buChar char=""/>
            </a:pPr>
            <a:r>
              <a:rPr lang="en-US" sz="7200" dirty="0">
                <a:solidFill>
                  <a:schemeClr val="tx2">
                    <a:lumMod val="75000"/>
                  </a:schemeClr>
                </a:solidFill>
                <a:latin typeface="Cambria"/>
                <a:ea typeface="Calibri"/>
                <a:cs typeface="Cambria"/>
              </a:rPr>
              <a:t>Administration of the following Withholding Taxes; Dividend, Bank Interest, Building and Technical services , Royalties and Administration of taxes in relation to celebrities and entertainers.</a:t>
            </a:r>
            <a:endParaRPr lang="en-US" sz="7200" dirty="0">
              <a:solidFill>
                <a:schemeClr val="tx2">
                  <a:lumMod val="75000"/>
                </a:schemeClr>
              </a:solidFill>
              <a:latin typeface="Calibri"/>
              <a:ea typeface="Calibri"/>
              <a:cs typeface="Times New Roman"/>
            </a:endParaRPr>
          </a:p>
          <a:p>
            <a:pPr lvl="0" algn="just">
              <a:lnSpc>
                <a:spcPct val="150000"/>
              </a:lnSpc>
              <a:spcBef>
                <a:spcPts val="0"/>
              </a:spcBef>
              <a:buFont typeface="Wingdings"/>
              <a:buChar char=""/>
            </a:pPr>
            <a:r>
              <a:rPr lang="en-US" sz="7200" dirty="0">
                <a:solidFill>
                  <a:schemeClr val="tx2">
                    <a:lumMod val="75000"/>
                  </a:schemeClr>
                </a:solidFill>
                <a:latin typeface="Cambria"/>
                <a:ea typeface="Calibri"/>
                <a:cs typeface="Cambria"/>
              </a:rPr>
              <a:t>Extraction and investigation of information on taxable entities using internal and external data sources</a:t>
            </a:r>
            <a:endParaRPr lang="en-US" sz="7200" dirty="0">
              <a:solidFill>
                <a:schemeClr val="tx2">
                  <a:lumMod val="75000"/>
                </a:schemeClr>
              </a:solidFill>
              <a:latin typeface="Calibri"/>
              <a:ea typeface="Calibri"/>
              <a:cs typeface="Times New Roman"/>
            </a:endParaRPr>
          </a:p>
          <a:p>
            <a:pPr lvl="0" algn="just">
              <a:lnSpc>
                <a:spcPct val="150000"/>
              </a:lnSpc>
              <a:spcBef>
                <a:spcPts val="0"/>
              </a:spcBef>
              <a:spcAft>
                <a:spcPts val="1000"/>
              </a:spcAft>
              <a:buFont typeface="Wingdings"/>
              <a:buChar char=""/>
            </a:pPr>
            <a:r>
              <a:rPr lang="en-US" sz="7200" dirty="0">
                <a:solidFill>
                  <a:schemeClr val="tx2">
                    <a:lumMod val="75000"/>
                  </a:schemeClr>
                </a:solidFill>
                <a:latin typeface="Cambria"/>
                <a:ea typeface="Calibri"/>
                <a:cs typeface="Cambria"/>
              </a:rPr>
              <a:t>Any other assignment as may be assigned by the Executive Chairman from time to time</a:t>
            </a:r>
            <a:r>
              <a:rPr lang="en-US" sz="7200" dirty="0">
                <a:latin typeface="Cambria"/>
                <a:ea typeface="Calibri"/>
                <a:cs typeface="Cambria"/>
              </a:rPr>
              <a:t>.</a:t>
            </a:r>
            <a:endParaRPr lang="en-US" sz="7200" dirty="0">
              <a:latin typeface="Calibri"/>
              <a:ea typeface="Calibri"/>
              <a:cs typeface="Times New Roman"/>
            </a:endParaRPr>
          </a:p>
          <a:p>
            <a:endParaRPr lang="en-US" dirty="0"/>
          </a:p>
        </p:txBody>
      </p:sp>
    </p:spTree>
    <p:extLst>
      <p:ext uri="{BB962C8B-B14F-4D97-AF65-F5344CB8AC3E}">
        <p14:creationId xmlns:p14="http://schemas.microsoft.com/office/powerpoint/2010/main" val="355368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199"/>
          </a:xfrm>
        </p:spPr>
        <p:txBody>
          <a:bodyPr/>
          <a:lstStyle/>
          <a:p>
            <a:r>
              <a:rPr lang="en-US" sz="2400" dirty="0"/>
              <a:t>NEW GROWTH AREAS COLLECTIONS 2014- 2020</a:t>
            </a:r>
          </a:p>
        </p:txBody>
      </p:sp>
      <p:sp>
        <p:nvSpPr>
          <p:cNvPr id="7" name="TextBox 6"/>
          <p:cNvSpPr txBox="1"/>
          <p:nvPr/>
        </p:nvSpPr>
        <p:spPr>
          <a:xfrm>
            <a:off x="304800" y="6553200"/>
            <a:ext cx="990600" cy="584775"/>
          </a:xfrm>
          <a:prstGeom prst="rect">
            <a:avLst/>
          </a:prstGeom>
          <a:noFill/>
        </p:spPr>
        <p:txBody>
          <a:bodyPr wrap="square" rtlCol="0">
            <a:spAutoFit/>
          </a:bodyPr>
          <a:lstStyle/>
          <a:p>
            <a:r>
              <a:rPr lang="en-US" sz="1400" dirty="0">
                <a:solidFill>
                  <a:srgbClr val="FF0000"/>
                </a:solidFill>
                <a:latin typeface="Calibri" pitchFamily="34" charset="0"/>
                <a:cs typeface="Calibri" pitchFamily="34" charset="0"/>
              </a:rPr>
              <a:t>FIGURE:1</a:t>
            </a:r>
          </a:p>
          <a:p>
            <a:endParaRPr lang="en-US" dirty="0"/>
          </a:p>
        </p:txBody>
      </p:sp>
      <p:sp>
        <p:nvSpPr>
          <p:cNvPr id="8" name="Right Arrow 7"/>
          <p:cNvSpPr/>
          <p:nvPr/>
        </p:nvSpPr>
        <p:spPr>
          <a:xfrm>
            <a:off x="1228060" y="6693017"/>
            <a:ext cx="457200" cy="4571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TextBox 8"/>
          <p:cNvSpPr txBox="1"/>
          <p:nvPr/>
        </p:nvSpPr>
        <p:spPr>
          <a:xfrm>
            <a:off x="95693" y="838199"/>
            <a:ext cx="914400" cy="307777"/>
          </a:xfrm>
          <a:prstGeom prst="rect">
            <a:avLst/>
          </a:prstGeom>
          <a:noFill/>
        </p:spPr>
        <p:txBody>
          <a:bodyPr wrap="square" rtlCol="0">
            <a:spAutoFit/>
          </a:bodyPr>
          <a:lstStyle/>
          <a:p>
            <a:r>
              <a:rPr lang="en-US" sz="1400" dirty="0">
                <a:solidFill>
                  <a:srgbClr val="FF0000"/>
                </a:solidFill>
                <a:latin typeface="Calibri" pitchFamily="34" charset="0"/>
                <a:cs typeface="Calibri" pitchFamily="34" charset="0"/>
              </a:rPr>
              <a:t>TABLE:1</a:t>
            </a:r>
          </a:p>
        </p:txBody>
      </p:sp>
      <p:sp>
        <p:nvSpPr>
          <p:cNvPr id="10" name="Right Arrow 9"/>
          <p:cNvSpPr/>
          <p:nvPr/>
        </p:nvSpPr>
        <p:spPr>
          <a:xfrm>
            <a:off x="800100" y="987903"/>
            <a:ext cx="304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71230789"/>
              </p:ext>
            </p:extLst>
          </p:nvPr>
        </p:nvGraphicFramePr>
        <p:xfrm>
          <a:off x="368296" y="1145977"/>
          <a:ext cx="8470903" cy="2740224"/>
        </p:xfrm>
        <a:graphic>
          <a:graphicData uri="http://schemas.openxmlformats.org/drawingml/2006/table">
            <a:tbl>
              <a:tblPr/>
              <a:tblGrid>
                <a:gridCol w="565709">
                  <a:extLst>
                    <a:ext uri="{9D8B030D-6E8A-4147-A177-3AD203B41FA5}">
                      <a16:colId xmlns:a16="http://schemas.microsoft.com/office/drawing/2014/main" val="20000"/>
                    </a:ext>
                  </a:extLst>
                </a:gridCol>
                <a:gridCol w="1119632">
                  <a:extLst>
                    <a:ext uri="{9D8B030D-6E8A-4147-A177-3AD203B41FA5}">
                      <a16:colId xmlns:a16="http://schemas.microsoft.com/office/drawing/2014/main" val="20001"/>
                    </a:ext>
                  </a:extLst>
                </a:gridCol>
                <a:gridCol w="978205">
                  <a:extLst>
                    <a:ext uri="{9D8B030D-6E8A-4147-A177-3AD203B41FA5}">
                      <a16:colId xmlns:a16="http://schemas.microsoft.com/office/drawing/2014/main" val="20002"/>
                    </a:ext>
                  </a:extLst>
                </a:gridCol>
                <a:gridCol w="1264007">
                  <a:extLst>
                    <a:ext uri="{9D8B030D-6E8A-4147-A177-3AD203B41FA5}">
                      <a16:colId xmlns:a16="http://schemas.microsoft.com/office/drawing/2014/main" val="20003"/>
                    </a:ext>
                  </a:extLst>
                </a:gridCol>
                <a:gridCol w="1051865">
                  <a:extLst>
                    <a:ext uri="{9D8B030D-6E8A-4147-A177-3AD203B41FA5}">
                      <a16:colId xmlns:a16="http://schemas.microsoft.com/office/drawing/2014/main" val="20004"/>
                    </a:ext>
                  </a:extLst>
                </a:gridCol>
                <a:gridCol w="1122579">
                  <a:extLst>
                    <a:ext uri="{9D8B030D-6E8A-4147-A177-3AD203B41FA5}">
                      <a16:colId xmlns:a16="http://schemas.microsoft.com/office/drawing/2014/main" val="20005"/>
                    </a:ext>
                  </a:extLst>
                </a:gridCol>
                <a:gridCol w="1213917">
                  <a:extLst>
                    <a:ext uri="{9D8B030D-6E8A-4147-A177-3AD203B41FA5}">
                      <a16:colId xmlns:a16="http://schemas.microsoft.com/office/drawing/2014/main" val="20006"/>
                    </a:ext>
                  </a:extLst>
                </a:gridCol>
                <a:gridCol w="1154989">
                  <a:extLst>
                    <a:ext uri="{9D8B030D-6E8A-4147-A177-3AD203B41FA5}">
                      <a16:colId xmlns:a16="http://schemas.microsoft.com/office/drawing/2014/main" val="20007"/>
                    </a:ext>
                  </a:extLst>
                </a:gridCol>
              </a:tblGrid>
              <a:tr h="205261">
                <a:tc>
                  <a:txBody>
                    <a:bodyPr/>
                    <a:lstStyle/>
                    <a:p>
                      <a:pPr algn="l" rtl="0" fontAlgn="b"/>
                      <a:r>
                        <a:rPr lang="en-US" sz="800" b="0" i="0" u="none" strike="noStrike" dirty="0">
                          <a:solidFill>
                            <a:srgbClr val="009DD9"/>
                          </a:solidFill>
                          <a:effectLst/>
                          <a:latin typeface="Calibri"/>
                        </a:rPr>
                        <a:t> </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9DD9"/>
                          </a:solidFill>
                          <a:effectLst/>
                          <a:latin typeface="Calibri"/>
                        </a:rPr>
                        <a:t>2014</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9DD9"/>
                          </a:solidFill>
                          <a:effectLst/>
                          <a:latin typeface="Calibri"/>
                        </a:rPr>
                        <a:t>2015</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9DD9"/>
                          </a:solidFill>
                          <a:effectLst/>
                          <a:latin typeface="Calibri"/>
                        </a:rPr>
                        <a:t>2016</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9DD9"/>
                          </a:solidFill>
                          <a:effectLst/>
                          <a:latin typeface="Calibri"/>
                        </a:rPr>
                        <a:t>2017</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9DD9"/>
                          </a:solidFill>
                          <a:effectLst/>
                          <a:latin typeface="Calibri"/>
                        </a:rPr>
                        <a:t>2018</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9DD9"/>
                          </a:solidFill>
                          <a:effectLst/>
                          <a:latin typeface="Calibri"/>
                        </a:rPr>
                        <a:t>2019</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9DD9"/>
                          </a:solidFill>
                          <a:effectLst/>
                          <a:latin typeface="Calibri"/>
                        </a:rPr>
                        <a:t>2020</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9994">
                <a:tc>
                  <a:txBody>
                    <a:bodyPr/>
                    <a:lstStyle/>
                    <a:p>
                      <a:pPr algn="ctr" rtl="0" fontAlgn="ctr"/>
                      <a:r>
                        <a:rPr lang="en-US" sz="900" b="1" i="0" u="none" strike="noStrike">
                          <a:solidFill>
                            <a:srgbClr val="0B5395"/>
                          </a:solidFill>
                          <a:effectLst/>
                          <a:latin typeface="Calibri"/>
                        </a:rPr>
                        <a:t>TOTAL HNWI</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1,501,058,876.67</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1,613,854,966.46</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2,750,711,770.87</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2,962,067,831.13</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4,204,969,974.85</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6,571,391,533.64</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900" b="1" i="0" u="none" strike="noStrike">
                          <a:solidFill>
                            <a:srgbClr val="0B5395"/>
                          </a:solidFill>
                          <a:effectLst/>
                          <a:latin typeface="Calibri"/>
                        </a:rPr>
                        <a:t>6,916,249,186.11</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9994">
                <a:tc>
                  <a:txBody>
                    <a:bodyPr/>
                    <a:lstStyle/>
                    <a:p>
                      <a:pPr algn="ctr" rtl="0" fontAlgn="ctr"/>
                      <a:r>
                        <a:rPr lang="en-US" sz="900" b="1" i="0" u="none" strike="noStrike">
                          <a:solidFill>
                            <a:srgbClr val="0B5395"/>
                          </a:solidFill>
                          <a:effectLst/>
                          <a:latin typeface="Calibri"/>
                        </a:rPr>
                        <a:t>TOTAL WHT</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14,939,367,983.31</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15,028,858,794.93</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13,334,569,741.63</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27,339,079,787.63</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20,353,895,611.10</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22,874,649,857.54</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900" b="1" i="0" u="none" strike="noStrike">
                          <a:solidFill>
                            <a:srgbClr val="0B5395"/>
                          </a:solidFill>
                          <a:effectLst/>
                          <a:latin typeface="Calibri"/>
                        </a:rPr>
                        <a:t>22,040,961,608.29</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9994">
                <a:tc>
                  <a:txBody>
                    <a:bodyPr/>
                    <a:lstStyle/>
                    <a:p>
                      <a:pPr algn="ctr" rtl="0" fontAlgn="ctr"/>
                      <a:r>
                        <a:rPr lang="en-US" sz="900" b="1" i="0" u="none" strike="noStrike">
                          <a:solidFill>
                            <a:srgbClr val="0B5395"/>
                          </a:solidFill>
                          <a:effectLst/>
                          <a:latin typeface="Calibri"/>
                        </a:rPr>
                        <a:t>TOTAL HORC</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2,162,319,600.66</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2,203,919,522.74</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3,591,542,700.32</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3,428,700,945.39</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4,011,130,766.97</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1" i="0" u="none" strike="noStrike">
                          <a:solidFill>
                            <a:srgbClr val="0B5395"/>
                          </a:solidFill>
                          <a:effectLst/>
                          <a:latin typeface="Calibri"/>
                        </a:rPr>
                        <a:t>4,699,107,344.01</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1" u="none" strike="noStrike">
                          <a:solidFill>
                            <a:srgbClr val="0B5395"/>
                          </a:solidFill>
                          <a:effectLst/>
                          <a:latin typeface="Calibri"/>
                        </a:rPr>
                        <a:t>3,114,444,887.70</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4993">
                <a:tc>
                  <a:txBody>
                    <a:bodyPr/>
                    <a:lstStyle/>
                    <a:p>
                      <a:pPr algn="ctr" rtl="0" fontAlgn="ctr"/>
                      <a:r>
                        <a:rPr lang="en-US" sz="900" b="1" i="0" u="none" strike="noStrike">
                          <a:solidFill>
                            <a:srgbClr val="0B5395"/>
                          </a:solidFill>
                          <a:effectLst/>
                          <a:latin typeface="Calibri"/>
                        </a:rPr>
                        <a:t>TOTAL ENTERTAINMENT</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70,193,159.16</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102,643,443.77</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64,412,874.22</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900" b="1" i="0" u="none" strike="noStrike">
                          <a:solidFill>
                            <a:srgbClr val="0B5395"/>
                          </a:solidFill>
                          <a:effectLst/>
                          <a:latin typeface="Calibri"/>
                        </a:rPr>
                        <a:t>20,142,804.36</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9994">
                <a:tc>
                  <a:txBody>
                    <a:bodyPr/>
                    <a:lstStyle/>
                    <a:p>
                      <a:pPr algn="ctr" rtl="0" fontAlgn="ctr"/>
                      <a:r>
                        <a:rPr lang="en-US" sz="900" b="1" i="0" u="none" strike="noStrike">
                          <a:solidFill>
                            <a:srgbClr val="0B5395"/>
                          </a:solidFill>
                          <a:effectLst/>
                          <a:latin typeface="Calibri"/>
                        </a:rPr>
                        <a:t>TOTAL VAIDS </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 </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 </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 </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 </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 </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B5395"/>
                          </a:solidFill>
                          <a:effectLst/>
                          <a:latin typeface="Calibri"/>
                        </a:rPr>
                        <a:t>647,538,473.44</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900" b="1" i="0" u="none" strike="noStrike">
                          <a:solidFill>
                            <a:srgbClr val="0B5395"/>
                          </a:solidFill>
                          <a:effectLst/>
                          <a:latin typeface="Calibri"/>
                        </a:rPr>
                        <a:t>619,266,740.03</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9994">
                <a:tc>
                  <a:txBody>
                    <a:bodyPr/>
                    <a:lstStyle/>
                    <a:p>
                      <a:pPr algn="ctr" rtl="0" fontAlgn="ctr"/>
                      <a:r>
                        <a:rPr lang="en-US" sz="900" b="1" i="0" u="none" strike="noStrike">
                          <a:solidFill>
                            <a:srgbClr val="0B5395"/>
                          </a:solidFill>
                          <a:effectLst/>
                          <a:latin typeface="Calibri"/>
                        </a:rPr>
                        <a:t>TOTAL NGA</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n-US" sz="900" b="1" i="0" u="none" strike="noStrike">
                          <a:solidFill>
                            <a:srgbClr val="0B5395"/>
                          </a:solidFill>
                          <a:effectLst/>
                          <a:latin typeface="Calibri"/>
                        </a:rPr>
                        <a:t>18,602,746,460.64</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n-US" sz="900" b="1" i="0" u="none" strike="noStrike">
                          <a:solidFill>
                            <a:srgbClr val="0B5395"/>
                          </a:solidFill>
                          <a:effectLst/>
                          <a:latin typeface="Calibri"/>
                        </a:rPr>
                        <a:t>18,846,633,284.13</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n-US" sz="900" b="1" i="0" u="none" strike="noStrike">
                          <a:solidFill>
                            <a:srgbClr val="0B5395"/>
                          </a:solidFill>
                          <a:effectLst/>
                          <a:latin typeface="Calibri"/>
                        </a:rPr>
                        <a:t>19,676,824,212.82</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n-US" sz="900" b="1" i="0" u="none" strike="noStrike">
                          <a:solidFill>
                            <a:srgbClr val="0B5395"/>
                          </a:solidFill>
                          <a:effectLst/>
                          <a:latin typeface="Calibri"/>
                        </a:rPr>
                        <a:t>33,800,041,723.31</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n-US" sz="900" b="1" i="0" u="none" strike="noStrike">
                          <a:solidFill>
                            <a:srgbClr val="0B5395"/>
                          </a:solidFill>
                          <a:effectLst/>
                          <a:latin typeface="Calibri"/>
                        </a:rPr>
                        <a:t>28,672,639,796.69</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900" b="1" i="0" u="none" strike="noStrike">
                          <a:solidFill>
                            <a:srgbClr val="0B5395"/>
                          </a:solidFill>
                          <a:effectLst/>
                          <a:latin typeface="Calibri"/>
                        </a:rPr>
                        <a:t>34,774,316,783.30</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900" b="1" i="0" u="none" strike="noStrike" dirty="0">
                          <a:solidFill>
                            <a:srgbClr val="0B5395"/>
                          </a:solidFill>
                          <a:effectLst/>
                          <a:latin typeface="Calibri"/>
                        </a:rPr>
                        <a:t>32,711,065,226.49</a:t>
                      </a:r>
                    </a:p>
                  </a:txBody>
                  <a:tcPr marL="8596" marR="8596" marT="8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3520814160"/>
              </p:ext>
            </p:extLst>
          </p:nvPr>
        </p:nvGraphicFramePr>
        <p:xfrm>
          <a:off x="457200" y="4114800"/>
          <a:ext cx="8458200" cy="243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4396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1600200"/>
          </a:xfrm>
        </p:spPr>
        <p:txBody>
          <a:bodyPr/>
          <a:lstStyle/>
          <a:p>
            <a:r>
              <a:rPr lang="en-US" sz="3200" dirty="0"/>
              <a:t>HIGH NETWORTH INDIVIDUALS UNIT</a:t>
            </a:r>
          </a:p>
        </p:txBody>
      </p:sp>
      <p:sp>
        <p:nvSpPr>
          <p:cNvPr id="3" name="Content Placeholder 2"/>
          <p:cNvSpPr>
            <a:spLocks noGrp="1"/>
          </p:cNvSpPr>
          <p:nvPr>
            <p:ph sz="half" idx="2"/>
          </p:nvPr>
        </p:nvSpPr>
        <p:spPr>
          <a:xfrm>
            <a:off x="4495800" y="1371600"/>
            <a:ext cx="4191000" cy="4754563"/>
          </a:xfrm>
        </p:spPr>
        <p:txBody>
          <a:bodyPr/>
          <a:lstStyle/>
          <a:p>
            <a:pPr marL="0" indent="0" algn="ctr">
              <a:buNone/>
            </a:pPr>
            <a:r>
              <a:rPr lang="en-US" b="1" dirty="0">
                <a:solidFill>
                  <a:schemeClr val="accent1">
                    <a:lumMod val="50000"/>
                  </a:schemeClr>
                </a:solidFill>
                <a:latin typeface="Calibri" pitchFamily="34" charset="0"/>
                <a:cs typeface="Calibri" pitchFamily="34" charset="0"/>
              </a:rPr>
              <a:t>RESPONSIBILITIES</a:t>
            </a:r>
            <a:endParaRPr lang="en-US" b="1" dirty="0">
              <a:solidFill>
                <a:schemeClr val="accent1">
                  <a:lumMod val="50000"/>
                </a:schemeClr>
              </a:solidFill>
            </a:endParaRPr>
          </a:p>
          <a:p>
            <a:pPr lvl="1" algn="just">
              <a:buFont typeface="Wingdings" pitchFamily="2" charset="2"/>
              <a:buChar char="v"/>
            </a:pPr>
            <a:r>
              <a:rPr lang="en-US" sz="1800" dirty="0">
                <a:solidFill>
                  <a:schemeClr val="accent1">
                    <a:lumMod val="50000"/>
                  </a:schemeClr>
                </a:solidFill>
                <a:latin typeface="Calibri" pitchFamily="34" charset="0"/>
                <a:cs typeface="Calibri" pitchFamily="34" charset="0"/>
              </a:rPr>
              <a:t>Source for High Net Worth Individuals (HNI) resident in Lagos State and ensure those who do not pay tax are brought into the tax net which will be backed with adequate profiling to assist in having an optimal collection.</a:t>
            </a:r>
            <a:endParaRPr lang="en-US" dirty="0">
              <a:solidFill>
                <a:schemeClr val="accent1">
                  <a:lumMod val="50000"/>
                </a:schemeClr>
              </a:solidFill>
              <a:latin typeface="Calibri" pitchFamily="34" charset="0"/>
              <a:cs typeface="Calibri" pitchFamily="34" charset="0"/>
            </a:endParaRPr>
          </a:p>
          <a:p>
            <a:pPr lvl="1" algn="just">
              <a:buFont typeface="Wingdings" pitchFamily="2" charset="2"/>
              <a:buChar char="v"/>
            </a:pPr>
            <a:r>
              <a:rPr lang="en-US" sz="1800" dirty="0">
                <a:solidFill>
                  <a:schemeClr val="accent1">
                    <a:lumMod val="50000"/>
                  </a:schemeClr>
                </a:solidFill>
                <a:latin typeface="Calibri" pitchFamily="34" charset="0"/>
                <a:cs typeface="Calibri" pitchFamily="34" charset="0"/>
              </a:rPr>
              <a:t>Capture all sources of income of taxpaying HNIs and ensure they pay adequate tax. Compliance must be regular and timely.  </a:t>
            </a:r>
            <a:endParaRPr lang="en-US" dirty="0">
              <a:solidFill>
                <a:schemeClr val="accent1">
                  <a:lumMod val="50000"/>
                </a:schemeClr>
              </a:solidFill>
              <a:latin typeface="Calibri" pitchFamily="34" charset="0"/>
              <a:cs typeface="Calibri" pitchFamily="34" charset="0"/>
            </a:endParaRPr>
          </a:p>
          <a:p>
            <a:pPr lvl="1" algn="just">
              <a:buFont typeface="Wingdings" pitchFamily="2" charset="2"/>
              <a:buChar char="v"/>
            </a:pPr>
            <a:r>
              <a:rPr lang="en-US" sz="1800" dirty="0">
                <a:solidFill>
                  <a:schemeClr val="accent1">
                    <a:lumMod val="50000"/>
                  </a:schemeClr>
                </a:solidFill>
                <a:latin typeface="Calibri" pitchFamily="34" charset="0"/>
                <a:cs typeface="Calibri" pitchFamily="34" charset="0"/>
              </a:rPr>
              <a:t>Any other assignment as directed by the Chairman </a:t>
            </a:r>
            <a:endParaRPr lang="en-US" dirty="0">
              <a:solidFill>
                <a:schemeClr val="accent1">
                  <a:lumMod val="50000"/>
                </a:schemeClr>
              </a:solidFill>
              <a:latin typeface="Calibri" pitchFamily="34" charset="0"/>
              <a:cs typeface="Calibri" pitchFamily="34" charset="0"/>
            </a:endParaRPr>
          </a:p>
          <a:p>
            <a:endParaRPr lang="en-US" dirty="0"/>
          </a:p>
        </p:txBody>
      </p:sp>
      <p:sp>
        <p:nvSpPr>
          <p:cNvPr id="4" name="Content Placeholder 3"/>
          <p:cNvSpPr>
            <a:spLocks noGrp="1"/>
          </p:cNvSpPr>
          <p:nvPr>
            <p:ph sz="quarter" idx="13"/>
          </p:nvPr>
        </p:nvSpPr>
        <p:spPr>
          <a:xfrm>
            <a:off x="152400" y="1295400"/>
            <a:ext cx="4255008" cy="5486400"/>
          </a:xfrm>
        </p:spPr>
        <p:txBody>
          <a:bodyPr>
            <a:normAutofit fontScale="55000" lnSpcReduction="20000"/>
          </a:bodyPr>
          <a:lstStyle/>
          <a:p>
            <a:pPr marL="0" indent="0" algn="ctr">
              <a:buNone/>
            </a:pPr>
            <a:r>
              <a:rPr lang="en-US" sz="4400" b="1" cap="small" dirty="0">
                <a:solidFill>
                  <a:schemeClr val="accent1">
                    <a:lumMod val="50000"/>
                  </a:schemeClr>
                </a:solidFill>
                <a:latin typeface="Calibri" pitchFamily="34" charset="0"/>
                <a:cs typeface="Calibri" pitchFamily="34" charset="0"/>
              </a:rPr>
              <a:t>Objectives</a:t>
            </a:r>
            <a:endParaRPr lang="en-US" sz="4400" dirty="0">
              <a:solidFill>
                <a:schemeClr val="accent1">
                  <a:lumMod val="50000"/>
                </a:schemeClr>
              </a:solidFill>
              <a:latin typeface="Calibri" pitchFamily="34" charset="0"/>
              <a:cs typeface="Calibri" pitchFamily="34" charset="0"/>
            </a:endParaRPr>
          </a:p>
          <a:p>
            <a:pPr algn="just">
              <a:buFont typeface="Wingdings" pitchFamily="2" charset="2"/>
              <a:buChar char="v"/>
            </a:pPr>
            <a:r>
              <a:rPr lang="en-US" sz="3200" dirty="0">
                <a:solidFill>
                  <a:schemeClr val="accent1">
                    <a:lumMod val="50000"/>
                  </a:schemeClr>
                </a:solidFill>
                <a:latin typeface="Calibri" pitchFamily="34" charset="0"/>
                <a:cs typeface="Calibri" pitchFamily="34" charset="0"/>
              </a:rPr>
              <a:t>The unit is saddled with the responsibility of  handling  Personal Income Tax Matters of High Net worth Individuals (HNI), via Direct Assessment. The target is to capture high net worth individual tax payers, who are People of influence, distinguished businessmen, successful professionals and politically exposed persons within Lagos state. The unit monitors their compliance, ensures adequate and prompt remittances of taxes for existing taxpayers as well as enumerate those that are yet to be captured on the database.</a:t>
            </a:r>
          </a:p>
          <a:p>
            <a:pPr marL="0" indent="0" algn="just">
              <a:buNone/>
            </a:pPr>
            <a:endParaRPr lang="en-US" sz="3200" dirty="0">
              <a:solidFill>
                <a:schemeClr val="accent1">
                  <a:lumMod val="50000"/>
                </a:schemeClr>
              </a:solidFill>
              <a:latin typeface="Calibri" pitchFamily="34" charset="0"/>
              <a:cs typeface="Calibri" pitchFamily="34" charset="0"/>
            </a:endParaRPr>
          </a:p>
          <a:p>
            <a:pPr algn="just">
              <a:buFont typeface="Wingdings" pitchFamily="2" charset="2"/>
              <a:buChar char="v"/>
            </a:pPr>
            <a:r>
              <a:rPr lang="en-US" sz="3200" dirty="0">
                <a:solidFill>
                  <a:schemeClr val="accent1">
                    <a:lumMod val="50000"/>
                  </a:schemeClr>
                </a:solidFill>
                <a:latin typeface="Calibri" pitchFamily="34" charset="0"/>
                <a:cs typeface="Calibri" pitchFamily="34" charset="0"/>
              </a:rPr>
              <a:t>Account Officers are assigned to each sector to render quality customer service at all times and to ensure prompt payment of all tax liabilities whilst maintaining a robust database.</a:t>
            </a:r>
          </a:p>
        </p:txBody>
      </p:sp>
    </p:spTree>
    <p:extLst>
      <p:ext uri="{BB962C8B-B14F-4D97-AF65-F5344CB8AC3E}">
        <p14:creationId xmlns:p14="http://schemas.microsoft.com/office/powerpoint/2010/main" val="1521522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1">
                    <a:lumMod val="50000"/>
                  </a:schemeClr>
                </a:solidFill>
                <a:latin typeface="Calibri" pitchFamily="34" charset="0"/>
                <a:cs typeface="Calibri" pitchFamily="34" charset="0"/>
              </a:rPr>
              <a:t>WORK FLOW PROCESS</a:t>
            </a:r>
            <a:br>
              <a:rPr lang="en-US" dirty="0">
                <a:solidFill>
                  <a:schemeClr val="accent1">
                    <a:lumMod val="50000"/>
                  </a:schemeClr>
                </a:solidFill>
                <a:latin typeface="Calibri" pitchFamily="34" charset="0"/>
                <a:cs typeface="Calibri" pitchFamily="34" charset="0"/>
              </a:rPr>
            </a:br>
            <a:endParaRPr lang="en-US" dirty="0"/>
          </a:p>
        </p:txBody>
      </p:sp>
      <p:sp>
        <p:nvSpPr>
          <p:cNvPr id="3" name="Content Placeholder 2"/>
          <p:cNvSpPr>
            <a:spLocks noGrp="1"/>
          </p:cNvSpPr>
          <p:nvPr>
            <p:ph sz="half" idx="2"/>
          </p:nvPr>
        </p:nvSpPr>
        <p:spPr>
          <a:xfrm>
            <a:off x="4648200" y="1066800"/>
            <a:ext cx="4267200" cy="5334000"/>
          </a:xfrm>
        </p:spPr>
        <p:txBody>
          <a:bodyPr>
            <a:noAutofit/>
          </a:bodyPr>
          <a:lstStyle/>
          <a:p>
            <a:pPr algn="just">
              <a:lnSpc>
                <a:spcPct val="150000"/>
              </a:lnSpc>
              <a:buFont typeface="Wingdings" pitchFamily="2" charset="2"/>
              <a:buChar char="v"/>
            </a:pPr>
            <a:r>
              <a:rPr lang="en-US" sz="1400" dirty="0">
                <a:solidFill>
                  <a:schemeClr val="accent1">
                    <a:lumMod val="50000"/>
                  </a:schemeClr>
                </a:solidFill>
                <a:latin typeface="Calibri" pitchFamily="34" charset="0"/>
                <a:cs typeface="Calibri" pitchFamily="34" charset="0"/>
              </a:rPr>
              <a:t>Additional information about the High Net-worth Individuals (HNI) is sourced internally and externally which includes Extracted data from audited financial statement submitted to the Tax Audit Directorate during Tax Audit exercise, information from TARC , LIRS/LASPPPA , LIRS/LANDS BUREAU, Land Transactions, Motor Vehicle Administration, media,  Company’s Annual Reports, Corporate Affairs Commission (CAC)  ,Intelligence Reports </a:t>
            </a:r>
            <a:r>
              <a:rPr lang="en-US" sz="1400" dirty="0" err="1">
                <a:solidFill>
                  <a:schemeClr val="accent1">
                    <a:lumMod val="50000"/>
                  </a:schemeClr>
                </a:solidFill>
                <a:latin typeface="Calibri" pitchFamily="34" charset="0"/>
                <a:cs typeface="Calibri" pitchFamily="34" charset="0"/>
              </a:rPr>
              <a:t>Etc</a:t>
            </a:r>
            <a:endParaRPr lang="en-US" sz="1400" dirty="0">
              <a:solidFill>
                <a:schemeClr val="accent1">
                  <a:lumMod val="50000"/>
                </a:schemeClr>
              </a:solidFill>
              <a:latin typeface="Calibri" pitchFamily="34" charset="0"/>
              <a:cs typeface="Calibri" pitchFamily="34" charset="0"/>
            </a:endParaRPr>
          </a:p>
          <a:p>
            <a:pPr lvl="0" algn="just">
              <a:lnSpc>
                <a:spcPct val="150000"/>
              </a:lnSpc>
              <a:buFont typeface="Wingdings" pitchFamily="2" charset="2"/>
              <a:buChar char="v"/>
            </a:pPr>
            <a:r>
              <a:rPr lang="en-US" sz="1400" dirty="0">
                <a:solidFill>
                  <a:srgbClr val="002060"/>
                </a:solidFill>
                <a:latin typeface="Calibri" pitchFamily="34" charset="0"/>
                <a:cs typeface="Calibri" pitchFamily="34" charset="0"/>
              </a:rPr>
              <a:t>Account officers processes and gives recommendations on the income and additional value that might arise from profiling.</a:t>
            </a:r>
          </a:p>
          <a:p>
            <a:pPr lvl="0" algn="just">
              <a:lnSpc>
                <a:spcPct val="150000"/>
              </a:lnSpc>
              <a:buFont typeface="Wingdings" pitchFamily="2" charset="2"/>
              <a:buChar char="v"/>
            </a:pPr>
            <a:r>
              <a:rPr lang="en-US" sz="1400" dirty="0">
                <a:solidFill>
                  <a:srgbClr val="002060"/>
                </a:solidFill>
                <a:latin typeface="Calibri" pitchFamily="34" charset="0"/>
                <a:cs typeface="Calibri" pitchFamily="34" charset="0"/>
              </a:rPr>
              <a:t>Further review of forms and profiled information is  done by Head HNI to add value where necessary.</a:t>
            </a:r>
          </a:p>
        </p:txBody>
      </p:sp>
      <p:sp>
        <p:nvSpPr>
          <p:cNvPr id="4" name="Content Placeholder 3"/>
          <p:cNvSpPr>
            <a:spLocks noGrp="1"/>
          </p:cNvSpPr>
          <p:nvPr>
            <p:ph sz="quarter" idx="13"/>
          </p:nvPr>
        </p:nvSpPr>
        <p:spPr>
          <a:xfrm>
            <a:off x="152400" y="990600"/>
            <a:ext cx="4495800" cy="5867400"/>
          </a:xfrm>
        </p:spPr>
        <p:txBody>
          <a:bodyPr>
            <a:normAutofit fontScale="25000" lnSpcReduction="20000"/>
          </a:bodyPr>
          <a:lstStyle/>
          <a:p>
            <a:pPr lvl="0" algn="just">
              <a:lnSpc>
                <a:spcPct val="170000"/>
              </a:lnSpc>
              <a:buFont typeface="Wingdings" pitchFamily="2" charset="2"/>
              <a:buChar char="v"/>
            </a:pPr>
            <a:r>
              <a:rPr lang="en-US" sz="4800" dirty="0">
                <a:solidFill>
                  <a:srgbClr val="6076B4">
                    <a:lumMod val="50000"/>
                  </a:srgbClr>
                </a:solidFill>
                <a:latin typeface="Calibri" pitchFamily="34" charset="0"/>
                <a:cs typeface="Calibri" pitchFamily="34" charset="0"/>
              </a:rPr>
              <a:t>All HNI taxpayers who are potential and existing tax payers are sent letters to remind them of their duty to perform their civic responsibilities to file in their tax returns within ninety days (90) commencing from the first day of the year.</a:t>
            </a:r>
          </a:p>
          <a:p>
            <a:pPr lvl="0" algn="just">
              <a:lnSpc>
                <a:spcPct val="170000"/>
              </a:lnSpc>
              <a:buFont typeface="Wingdings" pitchFamily="2" charset="2"/>
              <a:buChar char="v"/>
            </a:pPr>
            <a:r>
              <a:rPr lang="en-US" sz="4800" dirty="0">
                <a:solidFill>
                  <a:srgbClr val="6076B4">
                    <a:lumMod val="50000"/>
                  </a:srgbClr>
                </a:solidFill>
                <a:latin typeface="Calibri" pitchFamily="34" charset="0"/>
                <a:cs typeface="Calibri" pitchFamily="34" charset="0"/>
              </a:rPr>
              <a:t> A list on entities where they have direct and indirect holdings are included in the reminder  letter to promote more truthful declarations. They are   required to log into our website https//etax.lirs.net or www.lirs.gov.ng and click on the annual returns pop up page to file on line. A copy of the draft operational guideline towards efficient and seamless e tax filing will be attached.</a:t>
            </a:r>
          </a:p>
          <a:p>
            <a:pPr lvl="0" algn="just">
              <a:lnSpc>
                <a:spcPct val="170000"/>
              </a:lnSpc>
              <a:buFont typeface="Wingdings" pitchFamily="2" charset="2"/>
              <a:buChar char="v"/>
            </a:pPr>
            <a:r>
              <a:rPr lang="en-US" sz="5600" dirty="0">
                <a:solidFill>
                  <a:schemeClr val="accent1">
                    <a:lumMod val="50000"/>
                  </a:schemeClr>
                </a:solidFill>
                <a:latin typeface="Calibri" pitchFamily="34" charset="0"/>
                <a:cs typeface="Calibri" pitchFamily="34" charset="0"/>
              </a:rPr>
              <a:t>All HNI taxpayers forms are downloaded from the E-tax Platform.</a:t>
            </a:r>
          </a:p>
          <a:p>
            <a:pPr lvl="0" algn="just">
              <a:lnSpc>
                <a:spcPct val="170000"/>
              </a:lnSpc>
              <a:buFont typeface="Wingdings" pitchFamily="2" charset="2"/>
              <a:buChar char="v"/>
            </a:pPr>
            <a:r>
              <a:rPr lang="en-US" sz="5600" dirty="0">
                <a:solidFill>
                  <a:schemeClr val="accent1">
                    <a:lumMod val="50000"/>
                  </a:schemeClr>
                </a:solidFill>
                <a:latin typeface="Calibri" pitchFamily="34" charset="0"/>
                <a:cs typeface="Calibri" pitchFamily="34" charset="0"/>
              </a:rPr>
              <a:t>The downloaded forms from the E-tax Platform are carefully reviewed and further profiled by account officers for additional information  to ascertain adequacy of information provided by the taxpayer via the Annual returns form , Form H1.</a:t>
            </a:r>
          </a:p>
          <a:p>
            <a:pPr lvl="0" algn="just">
              <a:lnSpc>
                <a:spcPct val="170000"/>
              </a:lnSpc>
              <a:buFont typeface="Wingdings" pitchFamily="2" charset="2"/>
              <a:buChar char="v"/>
            </a:pPr>
            <a:endParaRPr lang="en-US" sz="6000" dirty="0">
              <a:solidFill>
                <a:schemeClr val="accent1">
                  <a:lumMod val="50000"/>
                </a:schemeClr>
              </a:solidFill>
              <a:latin typeface="Calibri" pitchFamily="34" charset="0"/>
              <a:cs typeface="Calibri" pitchFamily="34" charset="0"/>
            </a:endParaRPr>
          </a:p>
          <a:p>
            <a:pPr lvl="0" algn="just">
              <a:lnSpc>
                <a:spcPct val="170000"/>
              </a:lnSpc>
              <a:buFont typeface="Wingdings" pitchFamily="2" charset="2"/>
              <a:buChar char="v"/>
            </a:pPr>
            <a:endParaRPr lang="en-US" sz="6000" dirty="0">
              <a:solidFill>
                <a:schemeClr val="accent1">
                  <a:lumMod val="50000"/>
                </a:schemeClr>
              </a:solidFill>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344239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1">
                    <a:lumMod val="50000"/>
                  </a:schemeClr>
                </a:solidFill>
                <a:latin typeface="Calibri" pitchFamily="34" charset="0"/>
                <a:cs typeface="Calibri" pitchFamily="34" charset="0"/>
              </a:rPr>
              <a:t>WORK FLOW PROCESS</a:t>
            </a:r>
            <a:br>
              <a:rPr lang="en-US" dirty="0">
                <a:solidFill>
                  <a:schemeClr val="accent1">
                    <a:lumMod val="50000"/>
                  </a:schemeClr>
                </a:solidFill>
                <a:latin typeface="Calibri" pitchFamily="34" charset="0"/>
                <a:cs typeface="Calibri" pitchFamily="34" charset="0"/>
              </a:rPr>
            </a:br>
            <a:endParaRPr lang="en-US" dirty="0"/>
          </a:p>
        </p:txBody>
      </p:sp>
      <p:sp>
        <p:nvSpPr>
          <p:cNvPr id="3" name="Content Placeholder 2"/>
          <p:cNvSpPr>
            <a:spLocks noGrp="1"/>
          </p:cNvSpPr>
          <p:nvPr>
            <p:ph sz="half" idx="2"/>
          </p:nvPr>
        </p:nvSpPr>
        <p:spPr>
          <a:xfrm>
            <a:off x="4267200" y="762000"/>
            <a:ext cx="4572000" cy="6096000"/>
          </a:xfrm>
        </p:spPr>
        <p:txBody>
          <a:bodyPr>
            <a:normAutofit fontScale="85000" lnSpcReduction="10000"/>
          </a:bodyPr>
          <a:lstStyle/>
          <a:p>
            <a:pPr marL="0" lvl="0" indent="0" algn="just">
              <a:lnSpc>
                <a:spcPct val="170000"/>
              </a:lnSpc>
              <a:buNone/>
            </a:pPr>
            <a:endParaRPr lang="en-US" dirty="0">
              <a:solidFill>
                <a:srgbClr val="002060"/>
              </a:solidFill>
              <a:latin typeface="Calibri" pitchFamily="34" charset="0"/>
              <a:cs typeface="Calibri" pitchFamily="34" charset="0"/>
            </a:endParaRP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A Demand Notice is then dispatched to the taxpayer for onward payment of tax payable </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If  there is no objection by taxpayer, within the stipulated time  of 30 days , the assessment becomes final and conclusive . the HNI follow up to ensure that taxpayer remits.</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When there is an objection, a meeting is arranged to resolve the dispute and documents to substantiate the objection will be required.</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The assessment will be amended or revised as the case may be if taxpayer’s claims are satisfactory.  </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Recalcitrant Taxpayers  are assessed to tax using “Best of Judgment” (BOJ) approach. A 30-day period is given the taxpayer to comply.</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If there is no compliance or response after thirty (30) days, the BOJ becomes final and conclusive. </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A Demand Notice is served on the taxpayer requesting payment of the BOJ assessed Tax, together with additional penalty and interest. Another thirty (30) days period is given for the taxpayer to comply.</a:t>
            </a:r>
          </a:p>
          <a:p>
            <a:pPr lvl="0" algn="just">
              <a:lnSpc>
                <a:spcPct val="120000"/>
              </a:lnSpc>
              <a:buFont typeface="Wingdings" pitchFamily="2" charset="2"/>
              <a:buChar char="v"/>
            </a:pPr>
            <a:r>
              <a:rPr lang="en-US" sz="1600" dirty="0">
                <a:solidFill>
                  <a:srgbClr val="002060"/>
                </a:solidFill>
                <a:latin typeface="Calibri" pitchFamily="34" charset="0"/>
                <a:cs typeface="Calibri" pitchFamily="34" charset="0"/>
              </a:rPr>
              <a:t>Where such a taxpayer still fails to comply, his/her file is forwarded to Legal Department to enforce payment. </a:t>
            </a:r>
          </a:p>
          <a:p>
            <a:pPr>
              <a:lnSpc>
                <a:spcPct val="120000"/>
              </a:lnSpc>
            </a:pPr>
            <a:endParaRPr lang="en-US" sz="1300" dirty="0">
              <a:solidFill>
                <a:srgbClr val="002060"/>
              </a:solidFill>
              <a:latin typeface="Calibri" pitchFamily="34" charset="0"/>
              <a:cs typeface="Calibri" pitchFamily="34" charset="0"/>
            </a:endParaRPr>
          </a:p>
          <a:p>
            <a:pPr>
              <a:lnSpc>
                <a:spcPct val="120000"/>
              </a:lnSpc>
            </a:pPr>
            <a:endParaRPr lang="en-US" sz="4000" dirty="0"/>
          </a:p>
        </p:txBody>
      </p:sp>
      <p:sp>
        <p:nvSpPr>
          <p:cNvPr id="4" name="Content Placeholder 3"/>
          <p:cNvSpPr>
            <a:spLocks noGrp="1"/>
          </p:cNvSpPr>
          <p:nvPr>
            <p:ph sz="quarter" idx="13"/>
          </p:nvPr>
        </p:nvSpPr>
        <p:spPr>
          <a:xfrm>
            <a:off x="152400" y="762000"/>
            <a:ext cx="3810000" cy="5867400"/>
          </a:xfrm>
        </p:spPr>
        <p:txBody>
          <a:bodyPr>
            <a:normAutofit fontScale="25000" lnSpcReduction="20000"/>
          </a:bodyPr>
          <a:lstStyle/>
          <a:p>
            <a:pPr marL="0" lvl="0" indent="0" algn="just">
              <a:lnSpc>
                <a:spcPct val="170000"/>
              </a:lnSpc>
              <a:buNone/>
            </a:pPr>
            <a:endParaRPr lang="en-US" sz="6000" dirty="0">
              <a:solidFill>
                <a:srgbClr val="002060"/>
              </a:solidFill>
              <a:latin typeface="Calibri" pitchFamily="34" charset="0"/>
              <a:cs typeface="Calibri" pitchFamily="34" charset="0"/>
            </a:endParaRPr>
          </a:p>
          <a:p>
            <a:pPr lvl="0" algn="just">
              <a:lnSpc>
                <a:spcPct val="120000"/>
              </a:lnSpc>
              <a:buFont typeface="Wingdings" pitchFamily="2" charset="2"/>
              <a:buChar char="v"/>
            </a:pPr>
            <a:r>
              <a:rPr lang="en-US" sz="6000" dirty="0">
                <a:solidFill>
                  <a:srgbClr val="002060"/>
                </a:solidFill>
                <a:latin typeface="Calibri" pitchFamily="34" charset="0"/>
                <a:cs typeface="Calibri" pitchFamily="34" charset="0"/>
              </a:rPr>
              <a:t>The recommendation is based and not limited to the following;</a:t>
            </a:r>
          </a:p>
          <a:p>
            <a:pPr marL="285750" lvl="0" indent="-285750" algn="just">
              <a:lnSpc>
                <a:spcPct val="120000"/>
              </a:lnSpc>
              <a:buFont typeface="+mj-lt"/>
              <a:buAutoNum type="romanUcPeriod"/>
            </a:pPr>
            <a:r>
              <a:rPr lang="en-US" sz="6000" dirty="0">
                <a:solidFill>
                  <a:srgbClr val="002060"/>
                </a:solidFill>
                <a:latin typeface="Calibri" pitchFamily="34" charset="0"/>
                <a:cs typeface="Calibri" pitchFamily="34" charset="0"/>
              </a:rPr>
              <a:t>Analysis on information provided on filed income </a:t>
            </a:r>
          </a:p>
          <a:p>
            <a:pPr marL="285750" lvl="0" indent="-285750" algn="just">
              <a:lnSpc>
                <a:spcPct val="120000"/>
              </a:lnSpc>
              <a:buFont typeface="+mj-lt"/>
              <a:buAutoNum type="romanUcPeriod"/>
            </a:pPr>
            <a:r>
              <a:rPr lang="en-US" sz="6000" dirty="0">
                <a:solidFill>
                  <a:srgbClr val="002060"/>
                </a:solidFill>
                <a:latin typeface="Calibri" pitchFamily="34" charset="0"/>
                <a:cs typeface="Calibri" pitchFamily="34" charset="0"/>
              </a:rPr>
              <a:t>Additional information gathered through other sources </a:t>
            </a:r>
          </a:p>
          <a:p>
            <a:pPr marL="285750" lvl="0" indent="-285750" algn="just">
              <a:lnSpc>
                <a:spcPct val="120000"/>
              </a:lnSpc>
              <a:buFont typeface="+mj-lt"/>
              <a:buAutoNum type="romanUcPeriod"/>
            </a:pPr>
            <a:r>
              <a:rPr lang="en-US" sz="6000" dirty="0">
                <a:solidFill>
                  <a:srgbClr val="002060"/>
                </a:solidFill>
                <a:latin typeface="Calibri" pitchFamily="34" charset="0"/>
                <a:cs typeface="Calibri" pitchFamily="34" charset="0"/>
              </a:rPr>
              <a:t>Previous payment of tax paid to be reconfirmed on EBS </a:t>
            </a:r>
          </a:p>
          <a:p>
            <a:pPr marL="285750" lvl="0" indent="-285750" algn="just">
              <a:lnSpc>
                <a:spcPct val="120000"/>
              </a:lnSpc>
              <a:buFont typeface="+mj-lt"/>
              <a:buAutoNum type="romanUcPeriod"/>
            </a:pPr>
            <a:r>
              <a:rPr lang="en-US" sz="6000" dirty="0">
                <a:solidFill>
                  <a:srgbClr val="002060"/>
                </a:solidFill>
                <a:latin typeface="Calibri" pitchFamily="34" charset="0"/>
                <a:cs typeface="Calibri" pitchFamily="34" charset="0"/>
              </a:rPr>
              <a:t>Industry </a:t>
            </a:r>
            <a:r>
              <a:rPr lang="en-US" sz="7200" dirty="0">
                <a:solidFill>
                  <a:srgbClr val="002060"/>
                </a:solidFill>
                <a:latin typeface="Calibri" pitchFamily="34" charset="0"/>
                <a:cs typeface="Calibri" pitchFamily="34" charset="0"/>
              </a:rPr>
              <a:t>average</a:t>
            </a:r>
            <a:r>
              <a:rPr lang="en-US" sz="6000" dirty="0">
                <a:solidFill>
                  <a:srgbClr val="002060"/>
                </a:solidFill>
                <a:latin typeface="Calibri" pitchFamily="34" charset="0"/>
                <a:cs typeface="Calibri" pitchFamily="34" charset="0"/>
              </a:rPr>
              <a:t> </a:t>
            </a:r>
          </a:p>
          <a:p>
            <a:pPr marL="285750" lvl="0" indent="-285750" algn="just">
              <a:lnSpc>
                <a:spcPct val="120000"/>
              </a:lnSpc>
              <a:buFont typeface="+mj-lt"/>
              <a:buAutoNum type="romanUcPeriod"/>
            </a:pPr>
            <a:r>
              <a:rPr lang="en-US" sz="6000" dirty="0">
                <a:solidFill>
                  <a:srgbClr val="002060"/>
                </a:solidFill>
                <a:latin typeface="Calibri" pitchFamily="34" charset="0"/>
                <a:cs typeface="Calibri" pitchFamily="34" charset="0"/>
              </a:rPr>
              <a:t>Liaison  with other units  in the Agency</a:t>
            </a:r>
          </a:p>
          <a:p>
            <a:pPr algn="just">
              <a:lnSpc>
                <a:spcPct val="120000"/>
              </a:lnSpc>
              <a:buFont typeface="Wingdings" pitchFamily="2" charset="2"/>
              <a:buChar char="v"/>
            </a:pPr>
            <a:r>
              <a:rPr lang="en-US" sz="6000" dirty="0">
                <a:solidFill>
                  <a:srgbClr val="002060"/>
                </a:solidFill>
                <a:latin typeface="Calibri" pitchFamily="34" charset="0"/>
                <a:cs typeface="Calibri" pitchFamily="34" charset="0"/>
              </a:rPr>
              <a:t>All information are summarized  and recommendations are made to the Director New Growth Area for a review, The  Director reviews all summations and gives his input by way of feedback and on approval; the files and process sheets are sent back to the unit for implementation.</a:t>
            </a:r>
          </a:p>
          <a:p>
            <a:pPr lvl="0" algn="just">
              <a:lnSpc>
                <a:spcPct val="120000"/>
              </a:lnSpc>
              <a:buFont typeface="Wingdings" pitchFamily="2" charset="2"/>
              <a:buChar char="v"/>
            </a:pPr>
            <a:r>
              <a:rPr lang="en-US" sz="5600" dirty="0">
                <a:solidFill>
                  <a:srgbClr val="002060"/>
                </a:solidFill>
                <a:latin typeface="Calibri" pitchFamily="34" charset="0"/>
                <a:cs typeface="Calibri" pitchFamily="34" charset="0"/>
              </a:rPr>
              <a:t>Assessment of tax payers is computed electronically on the E-tax Platform and  assessment is printed . The assessment communicates  the details of taxable income and tax payable to the taxpayers</a:t>
            </a:r>
            <a:r>
              <a:rPr lang="en-US" sz="4400" dirty="0">
                <a:solidFill>
                  <a:srgbClr val="002060"/>
                </a:solidFill>
                <a:latin typeface="Calibri" pitchFamily="34" charset="0"/>
                <a:cs typeface="Calibri" pitchFamily="34" charset="0"/>
              </a:rPr>
              <a:t>.</a:t>
            </a:r>
          </a:p>
          <a:p>
            <a:pPr algn="just">
              <a:lnSpc>
                <a:spcPct val="120000"/>
              </a:lnSpc>
              <a:buFont typeface="Wingdings" pitchFamily="2" charset="2"/>
              <a:buChar char="v"/>
            </a:pPr>
            <a:endParaRPr lang="en-US" sz="44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222797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762000"/>
          </a:xfrm>
        </p:spPr>
        <p:txBody>
          <a:bodyPr/>
          <a:lstStyle/>
          <a:p>
            <a:r>
              <a:rPr lang="en-US" sz="3600" b="1" dirty="0">
                <a:latin typeface="Calibri" pitchFamily="34" charset="0"/>
                <a:cs typeface="Calibri" pitchFamily="34" charset="0"/>
              </a:rPr>
              <a:t>WITHHOLDING TAX UNIT</a:t>
            </a:r>
          </a:p>
        </p:txBody>
      </p:sp>
      <p:sp>
        <p:nvSpPr>
          <p:cNvPr id="4" name="Content Placeholder 3"/>
          <p:cNvSpPr>
            <a:spLocks noGrp="1"/>
          </p:cNvSpPr>
          <p:nvPr>
            <p:ph sz="quarter" idx="13"/>
          </p:nvPr>
        </p:nvSpPr>
        <p:spPr>
          <a:xfrm>
            <a:off x="152400" y="609600"/>
            <a:ext cx="8839200" cy="3231921"/>
          </a:xfrm>
        </p:spPr>
        <p:txBody>
          <a:bodyPr>
            <a:normAutofit fontScale="62500" lnSpcReduction="20000"/>
          </a:bodyPr>
          <a:lstStyle/>
          <a:p>
            <a:pPr marL="0" indent="0" algn="ctr">
              <a:buNone/>
            </a:pPr>
            <a:r>
              <a:rPr lang="en-US" sz="5100" b="1" cap="small" dirty="0">
                <a:solidFill>
                  <a:schemeClr val="accent1">
                    <a:lumMod val="50000"/>
                  </a:schemeClr>
                </a:solidFill>
                <a:latin typeface="Calibri" pitchFamily="34" charset="0"/>
                <a:cs typeface="Calibri" pitchFamily="34" charset="0"/>
              </a:rPr>
              <a:t>Objectives</a:t>
            </a:r>
            <a:endParaRPr lang="en-US" sz="3200" dirty="0">
              <a:solidFill>
                <a:schemeClr val="accent1">
                  <a:lumMod val="50000"/>
                </a:schemeClr>
              </a:solidFill>
              <a:latin typeface="Calibri" pitchFamily="34" charset="0"/>
              <a:cs typeface="Calibri" pitchFamily="34" charset="0"/>
            </a:endParaRPr>
          </a:p>
          <a:p>
            <a:pPr algn="just">
              <a:buFont typeface="Wingdings" pitchFamily="2" charset="2"/>
              <a:buChar char="v"/>
            </a:pPr>
            <a:r>
              <a:rPr lang="en-US" sz="2900" dirty="0">
                <a:solidFill>
                  <a:schemeClr val="accent1">
                    <a:lumMod val="50000"/>
                  </a:schemeClr>
                </a:solidFill>
                <a:latin typeface="Calibri" pitchFamily="34" charset="0"/>
                <a:cs typeface="Calibri" pitchFamily="34" charset="0"/>
              </a:rPr>
              <a:t>The Withholding Tax System is aimed at achieving a number of objectives both for government and the tax payer. The chief objective however, is to reduce the incidence of tax evasion by companies and individuals, thereby increasing the revenue earning potentials of government from Income Tax. </a:t>
            </a:r>
          </a:p>
          <a:p>
            <a:pPr algn="just">
              <a:buFont typeface="Wingdings" pitchFamily="2" charset="2"/>
              <a:buChar char="v"/>
            </a:pPr>
            <a:r>
              <a:rPr lang="en-US" sz="2900" dirty="0">
                <a:solidFill>
                  <a:schemeClr val="accent1">
                    <a:lumMod val="50000"/>
                  </a:schemeClr>
                </a:solidFill>
                <a:latin typeface="Calibri" pitchFamily="34" charset="0"/>
                <a:cs typeface="Calibri" pitchFamily="34" charset="0"/>
              </a:rPr>
              <a:t>Withholding Tax apart from ensuring that Tax Evasion is minimized, also guarantees the all-year round flow of revenue to government instead of waiting for the financial or fiscal year-end when tax assessments and collection are carried out.</a:t>
            </a:r>
          </a:p>
          <a:p>
            <a:pPr algn="just">
              <a:buFont typeface="Wingdings" pitchFamily="2" charset="2"/>
              <a:buChar char="v"/>
            </a:pPr>
            <a:r>
              <a:rPr lang="en-US" sz="2900" dirty="0">
                <a:solidFill>
                  <a:schemeClr val="accent1">
                    <a:lumMod val="50000"/>
                  </a:schemeClr>
                </a:solidFill>
                <a:latin typeface="Calibri" pitchFamily="34" charset="0"/>
                <a:cs typeface="Calibri" pitchFamily="34" charset="0"/>
              </a:rPr>
              <a:t> The Withholding Tax  unit is responsible for  monitoring and encouraging  adequate deduction of Withholding tax by relevant Agencies and Organizations (e.g. Banks, Registrars, Public and Private Liability Companies etc.) and to ensure deductions are remitted into the accounts of Lagos State Government as at when due Account.</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77941369"/>
              </p:ext>
            </p:extLst>
          </p:nvPr>
        </p:nvGraphicFramePr>
        <p:xfrm>
          <a:off x="457200" y="4343400"/>
          <a:ext cx="8077200" cy="2240280"/>
        </p:xfrm>
        <a:graphic>
          <a:graphicData uri="http://schemas.openxmlformats.org/drawingml/2006/table">
            <a:tbl>
              <a:tblPr firstRow="1" firstCol="1" bandRow="1">
                <a:tableStyleId>{5C22544A-7EE6-4342-B048-85BDC9FD1C3A}</a:tableStyleId>
              </a:tblPr>
              <a:tblGrid>
                <a:gridCol w="891436">
                  <a:extLst>
                    <a:ext uri="{9D8B030D-6E8A-4147-A177-3AD203B41FA5}">
                      <a16:colId xmlns:a16="http://schemas.microsoft.com/office/drawing/2014/main" val="20000"/>
                    </a:ext>
                  </a:extLst>
                </a:gridCol>
                <a:gridCol w="5141382">
                  <a:extLst>
                    <a:ext uri="{9D8B030D-6E8A-4147-A177-3AD203B41FA5}">
                      <a16:colId xmlns:a16="http://schemas.microsoft.com/office/drawing/2014/main" val="20001"/>
                    </a:ext>
                  </a:extLst>
                </a:gridCol>
                <a:gridCol w="2044382">
                  <a:extLst>
                    <a:ext uri="{9D8B030D-6E8A-4147-A177-3AD203B41FA5}">
                      <a16:colId xmlns:a16="http://schemas.microsoft.com/office/drawing/2014/main" val="20002"/>
                    </a:ext>
                  </a:extLst>
                </a:gridCol>
              </a:tblGrid>
              <a:tr h="275590">
                <a:tc>
                  <a:txBody>
                    <a:bodyPr/>
                    <a:lstStyle/>
                    <a:p>
                      <a:pPr marL="0" marR="0" algn="just">
                        <a:lnSpc>
                          <a:spcPct val="150000"/>
                        </a:lnSpc>
                        <a:spcBef>
                          <a:spcPts val="300"/>
                        </a:spcBef>
                        <a:spcAft>
                          <a:spcPts val="300"/>
                        </a:spcAft>
                      </a:pPr>
                      <a:r>
                        <a:rPr lang="en-US" sz="1400" dirty="0">
                          <a:effectLst/>
                        </a:rPr>
                        <a:t>S/N</a:t>
                      </a:r>
                      <a:endParaRPr lang="en-US" sz="1100" dirty="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dirty="0">
                          <a:effectLst/>
                        </a:rPr>
                        <a:t>Type of Transaction</a:t>
                      </a:r>
                      <a:endParaRPr lang="en-US" sz="1100" dirty="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WHT Rate</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75590">
                <a:tc>
                  <a:txBody>
                    <a:bodyPr/>
                    <a:lstStyle/>
                    <a:p>
                      <a:pPr marL="0" marR="0" algn="just">
                        <a:lnSpc>
                          <a:spcPct val="150000"/>
                        </a:lnSpc>
                        <a:spcBef>
                          <a:spcPts val="300"/>
                        </a:spcBef>
                        <a:spcAft>
                          <a:spcPts val="300"/>
                        </a:spcAft>
                      </a:pPr>
                      <a:r>
                        <a:rPr lang="en-US" sz="1400">
                          <a:effectLst/>
                        </a:rPr>
                        <a:t>1</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dirty="0">
                          <a:effectLst/>
                        </a:rPr>
                        <a:t>Dividends</a:t>
                      </a:r>
                      <a:endParaRPr lang="en-US" sz="1100" dirty="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10%</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75590">
                <a:tc>
                  <a:txBody>
                    <a:bodyPr/>
                    <a:lstStyle/>
                    <a:p>
                      <a:pPr marL="0" marR="0" algn="just">
                        <a:lnSpc>
                          <a:spcPct val="150000"/>
                        </a:lnSpc>
                        <a:spcBef>
                          <a:spcPts val="300"/>
                        </a:spcBef>
                        <a:spcAft>
                          <a:spcPts val="300"/>
                        </a:spcAft>
                      </a:pPr>
                      <a:r>
                        <a:rPr lang="en-US" sz="1400">
                          <a:effectLst/>
                        </a:rPr>
                        <a:t>2</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dirty="0">
                          <a:effectLst/>
                        </a:rPr>
                        <a:t>Bank Interest</a:t>
                      </a:r>
                      <a:endParaRPr lang="en-US" sz="1100" dirty="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10%</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75590">
                <a:tc>
                  <a:txBody>
                    <a:bodyPr/>
                    <a:lstStyle/>
                    <a:p>
                      <a:pPr marL="0" marR="0" algn="just">
                        <a:lnSpc>
                          <a:spcPct val="150000"/>
                        </a:lnSpc>
                        <a:spcBef>
                          <a:spcPts val="300"/>
                        </a:spcBef>
                        <a:spcAft>
                          <a:spcPts val="300"/>
                        </a:spcAft>
                      </a:pPr>
                      <a:r>
                        <a:rPr lang="en-US" sz="1400">
                          <a:effectLst/>
                        </a:rPr>
                        <a:t>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Royalty</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5%</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75590">
                <a:tc>
                  <a:txBody>
                    <a:bodyPr/>
                    <a:lstStyle/>
                    <a:p>
                      <a:pPr marL="0" marR="0" algn="just">
                        <a:lnSpc>
                          <a:spcPct val="150000"/>
                        </a:lnSpc>
                        <a:spcBef>
                          <a:spcPts val="300"/>
                        </a:spcBef>
                        <a:spcAft>
                          <a:spcPts val="300"/>
                        </a:spcAft>
                      </a:pPr>
                      <a:r>
                        <a:rPr lang="en-US" sz="1400">
                          <a:effectLst/>
                        </a:rPr>
                        <a:t>4</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Directors’ Fees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10%</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75590">
                <a:tc>
                  <a:txBody>
                    <a:bodyPr/>
                    <a:lstStyle/>
                    <a:p>
                      <a:pPr marL="0" marR="0" algn="just">
                        <a:lnSpc>
                          <a:spcPct val="150000"/>
                        </a:lnSpc>
                        <a:spcBef>
                          <a:spcPts val="300"/>
                        </a:spcBef>
                        <a:spcAft>
                          <a:spcPts val="300"/>
                        </a:spcAft>
                      </a:pPr>
                      <a:r>
                        <a:rPr lang="en-US" sz="1400">
                          <a:effectLst/>
                        </a:rPr>
                        <a:t>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Building / Others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5%</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75590">
                <a:tc>
                  <a:txBody>
                    <a:bodyPr/>
                    <a:lstStyle/>
                    <a:p>
                      <a:pPr marL="0" marR="0" algn="just">
                        <a:lnSpc>
                          <a:spcPct val="150000"/>
                        </a:lnSpc>
                        <a:spcBef>
                          <a:spcPts val="300"/>
                        </a:spcBef>
                        <a:spcAft>
                          <a:spcPts val="300"/>
                        </a:spcAft>
                      </a:pPr>
                      <a:r>
                        <a:rPr lang="en-US" sz="1400">
                          <a:effectLst/>
                        </a:rPr>
                        <a:t>6</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a:effectLst/>
                        </a:rPr>
                        <a:t>Technical Services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300"/>
                        </a:spcBef>
                        <a:spcAft>
                          <a:spcPts val="300"/>
                        </a:spcAft>
                      </a:pPr>
                      <a:r>
                        <a:rPr lang="en-US" sz="1400" dirty="0">
                          <a:effectLst/>
                        </a:rPr>
                        <a:t>5%</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7" name="Rectangle 3"/>
          <p:cNvSpPr>
            <a:spLocks noChangeArrowheads="1"/>
          </p:cNvSpPr>
          <p:nvPr/>
        </p:nvSpPr>
        <p:spPr bwMode="auto">
          <a:xfrm>
            <a:off x="0" y="3841521"/>
            <a:ext cx="8534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2060"/>
                </a:solidFill>
                <a:effectLst/>
                <a:latin typeface="Cambria" pitchFamily="18" charset="0"/>
                <a:ea typeface="Calibri" pitchFamily="34" charset="0"/>
                <a:cs typeface="Arial" pitchFamily="34" charset="0"/>
              </a:rPr>
              <a:t>WITHHOLDING TAX TRANSACTIONS MONITORED BY THE NEW GROWTH AREAS</a:t>
            </a:r>
            <a:r>
              <a:rPr kumimoji="0" lang="en-US" sz="1400" b="1" i="0" u="none" strike="noStrike" cap="none" normalizeH="0" dirty="0">
                <a:ln>
                  <a:noFill/>
                </a:ln>
                <a:solidFill>
                  <a:srgbClr val="002060"/>
                </a:solidFill>
                <a:effectLst/>
                <a:latin typeface="Cambria" pitchFamily="18" charset="0"/>
                <a:ea typeface="Calibri" pitchFamily="34" charset="0"/>
                <a:cs typeface="Arial" pitchFamily="34" charset="0"/>
              </a:rPr>
              <a:t> DIRECTORATE</a:t>
            </a:r>
            <a:endParaRPr kumimoji="0" lang="en-US" b="0" i="0" u="none" strike="noStrike" cap="none" normalizeH="0" baseline="0" dirty="0">
              <a:ln>
                <a:noFill/>
              </a:ln>
              <a:solidFill>
                <a:srgbClr val="002060"/>
              </a:solidFill>
              <a:effectLst/>
              <a:latin typeface="Arial" pitchFamily="34" charset="0"/>
              <a:cs typeface="Arial" pitchFamily="34" charset="0"/>
            </a:endParaRPr>
          </a:p>
        </p:txBody>
      </p:sp>
    </p:spTree>
    <p:extLst>
      <p:ext uri="{BB962C8B-B14F-4D97-AF65-F5344CB8AC3E}">
        <p14:creationId xmlns:p14="http://schemas.microsoft.com/office/powerpoint/2010/main" val="1434303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1858</TotalTime>
  <Words>3407</Words>
  <Application>Microsoft Office PowerPoint</Application>
  <PresentationFormat>On-screen Show (4:3)</PresentationFormat>
  <Paragraphs>237</Paragraphs>
  <Slides>21</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21</vt:i4>
      </vt:variant>
    </vt:vector>
  </HeadingPairs>
  <TitlesOfParts>
    <vt:vector size="33" baseType="lpstr">
      <vt:lpstr>Arial</vt:lpstr>
      <vt:lpstr>Calibri</vt:lpstr>
      <vt:lpstr>Cambria</vt:lpstr>
      <vt:lpstr>Century Gothic</vt:lpstr>
      <vt:lpstr>Courier New</vt:lpstr>
      <vt:lpstr>Gill Sans MT</vt:lpstr>
      <vt:lpstr>Palatino Linotype</vt:lpstr>
      <vt:lpstr>Verdana</vt:lpstr>
      <vt:lpstr>Wingdings</vt:lpstr>
      <vt:lpstr>Wingdings 2</vt:lpstr>
      <vt:lpstr>Executive</vt:lpstr>
      <vt:lpstr>1_Solstice</vt:lpstr>
      <vt:lpstr>LAGOS STATE INTERNAL REVENUE SERVICE   NEW GROWTH AREAS DIRECTORATE STRATEGIC FOCUS AND INTERACTION WITH OTHER DEPARTMENTS AND UNITS </vt:lpstr>
      <vt:lpstr>PowerPoint Presentation</vt:lpstr>
      <vt:lpstr>OVERVIEW OF THE NEW GROWTH AREAS DIRECTORATE</vt:lpstr>
      <vt:lpstr>KEY FUNCTIONS OF THE NEW GROWTH AREAS DIRECTORATE </vt:lpstr>
      <vt:lpstr>NEW GROWTH AREAS COLLECTIONS 2014- 2020</vt:lpstr>
      <vt:lpstr>HIGH NETWORTH INDIVIDUALS UNIT</vt:lpstr>
      <vt:lpstr>WORK FLOW PROCESS </vt:lpstr>
      <vt:lpstr>WORK FLOW PROCESS </vt:lpstr>
      <vt:lpstr>WITHHOLDING TAX UNIT</vt:lpstr>
      <vt:lpstr>RESPONSIBILITIES</vt:lpstr>
      <vt:lpstr>WORK FLOW PROCESS</vt:lpstr>
      <vt:lpstr>HOTEL OCCUPANCY AND RESTAURANT CONSUMPTION UNIT</vt:lpstr>
      <vt:lpstr>Work Flow Process </vt:lpstr>
      <vt:lpstr>ENTERTAINMENT UNIT</vt:lpstr>
      <vt:lpstr>WORK FLOW PROCESS</vt:lpstr>
      <vt:lpstr>WORK FLOW PROCESS (cont’d)</vt:lpstr>
      <vt:lpstr>INTELLIGENCE UNIT</vt:lpstr>
      <vt:lpstr>THE PROCESS</vt:lpstr>
      <vt:lpstr>WORK FLOW</vt:lpstr>
      <vt:lpstr>VAIDS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AINA, Jimi Olufemi</dc:creator>
  <cp:lastModifiedBy>Naomi Tietie</cp:lastModifiedBy>
  <cp:revision>55</cp:revision>
  <cp:lastPrinted>2021-05-21T11:38:01Z</cp:lastPrinted>
  <dcterms:created xsi:type="dcterms:W3CDTF">2021-05-19T14:35:00Z</dcterms:created>
  <dcterms:modified xsi:type="dcterms:W3CDTF">2021-05-27T09:37:39Z</dcterms:modified>
</cp:coreProperties>
</file>