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197" r:id="rId4"/>
  </p:sldMasterIdLst>
  <p:notesMasterIdLst>
    <p:notesMasterId r:id="rId35"/>
  </p:notesMasterIdLst>
  <p:handoutMasterIdLst>
    <p:handoutMasterId r:id="rId36"/>
  </p:handoutMasterIdLst>
  <p:sldIdLst>
    <p:sldId id="476" r:id="rId5"/>
    <p:sldId id="623" r:id="rId6"/>
    <p:sldId id="527" r:id="rId7"/>
    <p:sldId id="2119" r:id="rId8"/>
    <p:sldId id="2120" r:id="rId9"/>
    <p:sldId id="2124" r:id="rId10"/>
    <p:sldId id="2121" r:id="rId11"/>
    <p:sldId id="662" r:id="rId12"/>
    <p:sldId id="2122" r:id="rId13"/>
    <p:sldId id="642" r:id="rId14"/>
    <p:sldId id="656" r:id="rId15"/>
    <p:sldId id="670" r:id="rId16"/>
    <p:sldId id="652" r:id="rId17"/>
    <p:sldId id="653" r:id="rId18"/>
    <p:sldId id="2123" r:id="rId19"/>
    <p:sldId id="644" r:id="rId20"/>
    <p:sldId id="2131" r:id="rId21"/>
    <p:sldId id="2126" r:id="rId22"/>
    <p:sldId id="654" r:id="rId23"/>
    <p:sldId id="667" r:id="rId24"/>
    <p:sldId id="2127" r:id="rId25"/>
    <p:sldId id="666" r:id="rId26"/>
    <p:sldId id="2128" r:id="rId27"/>
    <p:sldId id="2129" r:id="rId28"/>
    <p:sldId id="2134" r:id="rId29"/>
    <p:sldId id="2135" r:id="rId30"/>
    <p:sldId id="2130" r:id="rId31"/>
    <p:sldId id="2110" r:id="rId32"/>
    <p:sldId id="626" r:id="rId33"/>
    <p:sldId id="2125" r:id="rId34"/>
  </p:sldIdLst>
  <p:sldSz cx="13817600" cy="77724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547061" algn="l" defTabSz="1018824" rtl="0" eaLnBrk="1" latinLnBrk="0" hangingPunct="1"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3056473" algn="l" defTabSz="1018824" rtl="0" eaLnBrk="1" latinLnBrk="0" hangingPunct="1"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565886" algn="l" defTabSz="1018824" rtl="0" eaLnBrk="1" latinLnBrk="0" hangingPunct="1"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4075298" algn="l" defTabSz="1018824" rtl="0" eaLnBrk="1" latinLnBrk="0" hangingPunct="1">
      <a:defRPr sz="1783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lanchette" initials="KB" lastIdx="16" clrIdx="0">
    <p:extLst>
      <p:ext uri="{19B8F6BF-5375-455C-9EA6-DF929625EA0E}">
        <p15:presenceInfo xmlns:p15="http://schemas.microsoft.com/office/powerpoint/2012/main" userId="S-1-5-21-88094858-919529-1617787245-710454" providerId="AD"/>
      </p:ext>
    </p:extLst>
  </p:cmAuthor>
  <p:cmAuthor id="2" name="Shubham Chaudhuri" initials="SC" lastIdx="1" clrIdx="1">
    <p:extLst>
      <p:ext uri="{19B8F6BF-5375-455C-9EA6-DF929625EA0E}">
        <p15:presenceInfo xmlns:p15="http://schemas.microsoft.com/office/powerpoint/2012/main" userId="S::schaudhuri@worldbank.org::6e4b772f-94d5-47f7-9f47-76596f5e7c12" providerId="AD"/>
      </p:ext>
    </p:extLst>
  </p:cmAuthor>
  <p:cmAuthor id="3" name="Joseph Orinya Ogebe" initials="JOO" lastIdx="2" clrIdx="2">
    <p:extLst>
      <p:ext uri="{19B8F6BF-5375-455C-9EA6-DF929625EA0E}">
        <p15:presenceInfo xmlns:p15="http://schemas.microsoft.com/office/powerpoint/2012/main" userId="S::jogebe@worldbank.org::c9d8a5fd-e1e6-4f57-af00-7fb1c3b6c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BEFA"/>
    <a:srgbClr val="66CCFF"/>
    <a:srgbClr val="00BBFE"/>
    <a:srgbClr val="336699"/>
    <a:srgbClr val="339933"/>
    <a:srgbClr val="33CCFF"/>
    <a:srgbClr val="006699"/>
    <a:srgbClr val="001D3A"/>
    <a:srgbClr val="F7D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76" y="72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0711A-5C25-4C0A-9F25-45725F2E2764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5068A9-1D1C-4847-B87D-A584FFFCB5E3}">
      <dgm:prSet phldrT="[Text]"/>
      <dgm:spPr/>
      <dgm:t>
        <a:bodyPr/>
        <a:lstStyle/>
        <a:p>
          <a:r>
            <a:rPr lang="en-US" dirty="0"/>
            <a:t>Fiscal - Budgets</a:t>
          </a:r>
        </a:p>
      </dgm:t>
    </dgm:pt>
    <dgm:pt modelId="{748FD74A-14B0-4D33-BFBD-0E071609894F}" type="parTrans" cxnId="{4A07CF83-8A91-4EE5-9FDA-186D703D9401}">
      <dgm:prSet/>
      <dgm:spPr/>
      <dgm:t>
        <a:bodyPr/>
        <a:lstStyle/>
        <a:p>
          <a:endParaRPr lang="en-US"/>
        </a:p>
      </dgm:t>
    </dgm:pt>
    <dgm:pt modelId="{42C738EA-E400-48A2-AE3E-F789A6A108C5}" type="sibTrans" cxnId="{4A07CF83-8A91-4EE5-9FDA-186D703D9401}">
      <dgm:prSet/>
      <dgm:spPr/>
      <dgm:t>
        <a:bodyPr/>
        <a:lstStyle/>
        <a:p>
          <a:endParaRPr lang="en-US"/>
        </a:p>
      </dgm:t>
    </dgm:pt>
    <dgm:pt modelId="{C41FDA4D-738C-4FD5-9916-C1E5B2D6025B}">
      <dgm:prSet phldrT="[Text]"/>
      <dgm:spPr/>
      <dgm:t>
        <a:bodyPr/>
        <a:lstStyle/>
        <a:p>
          <a:pPr>
            <a:buClrTx/>
            <a:buSzTx/>
            <a:buFontTx/>
            <a:buNone/>
          </a:pPr>
          <a:endParaRPr lang="en-US" dirty="0"/>
        </a:p>
      </dgm:t>
    </dgm:pt>
    <dgm:pt modelId="{E7A14EA2-27B8-48A0-B3A1-ED5D0BB71E8A}" type="parTrans" cxnId="{B82C9265-ED15-47BB-BA43-0FA85558B7F3}">
      <dgm:prSet/>
      <dgm:spPr/>
      <dgm:t>
        <a:bodyPr/>
        <a:lstStyle/>
        <a:p>
          <a:endParaRPr lang="en-US"/>
        </a:p>
      </dgm:t>
    </dgm:pt>
    <dgm:pt modelId="{06F4DCF3-D181-4E78-A986-241000AE7C5C}" type="sibTrans" cxnId="{B82C9265-ED15-47BB-BA43-0FA85558B7F3}">
      <dgm:prSet/>
      <dgm:spPr/>
      <dgm:t>
        <a:bodyPr/>
        <a:lstStyle/>
        <a:p>
          <a:endParaRPr lang="en-US"/>
        </a:p>
      </dgm:t>
    </dgm:pt>
    <dgm:pt modelId="{88417B03-9B77-48BD-ADD7-C0C7FC87F58A}">
      <dgm:prSet phldrT="[Text]"/>
      <dgm:spPr/>
      <dgm:t>
        <a:bodyPr/>
        <a:lstStyle/>
        <a:p>
          <a:r>
            <a:rPr lang="en-US" dirty="0"/>
            <a:t>Fiscal – Actuals</a:t>
          </a:r>
        </a:p>
      </dgm:t>
    </dgm:pt>
    <dgm:pt modelId="{355F0A3B-EC84-4F2F-B528-BF7338A40152}" type="parTrans" cxnId="{8234C8C6-E718-49C0-9E3D-DED1E91430B0}">
      <dgm:prSet/>
      <dgm:spPr/>
      <dgm:t>
        <a:bodyPr/>
        <a:lstStyle/>
        <a:p>
          <a:endParaRPr lang="en-US"/>
        </a:p>
      </dgm:t>
    </dgm:pt>
    <dgm:pt modelId="{649A638E-0F1C-423C-9822-86FDD77AB23E}" type="sibTrans" cxnId="{8234C8C6-E718-49C0-9E3D-DED1E91430B0}">
      <dgm:prSet/>
      <dgm:spPr/>
      <dgm:t>
        <a:bodyPr/>
        <a:lstStyle/>
        <a:p>
          <a:endParaRPr lang="en-US"/>
        </a:p>
      </dgm:t>
    </dgm:pt>
    <dgm:pt modelId="{15DF7FDD-8A5F-41A1-BA64-D707D1C17A13}">
      <dgm:prSet phldrT="[Text]"/>
      <dgm:spPr/>
      <dgm:t>
        <a:bodyPr/>
        <a:lstStyle/>
        <a:p>
          <a:r>
            <a:rPr lang="en-US" dirty="0"/>
            <a:t>State Annual Audited Financial Statements (2018-2019, 2020 by end July 2021)</a:t>
          </a:r>
        </a:p>
      </dgm:t>
    </dgm:pt>
    <dgm:pt modelId="{F35F8495-BAD7-429A-9BD4-7FFC8C93C59B}" type="parTrans" cxnId="{429C3C4E-F440-4CE2-B695-5E52967E7F1E}">
      <dgm:prSet/>
      <dgm:spPr/>
      <dgm:t>
        <a:bodyPr/>
        <a:lstStyle/>
        <a:p>
          <a:endParaRPr lang="en-US"/>
        </a:p>
      </dgm:t>
    </dgm:pt>
    <dgm:pt modelId="{B8CE582A-628D-4BF0-9177-EAD8244A8A13}" type="sibTrans" cxnId="{429C3C4E-F440-4CE2-B695-5E52967E7F1E}">
      <dgm:prSet/>
      <dgm:spPr/>
      <dgm:t>
        <a:bodyPr/>
        <a:lstStyle/>
        <a:p>
          <a:endParaRPr lang="en-US"/>
        </a:p>
      </dgm:t>
    </dgm:pt>
    <dgm:pt modelId="{641C22C8-6C23-4442-B578-82AC741BDF21}">
      <dgm:prSet phldrT="[Text]"/>
      <dgm:spPr/>
      <dgm:t>
        <a:bodyPr/>
        <a:lstStyle/>
        <a:p>
          <a:r>
            <a:rPr lang="en-US" dirty="0"/>
            <a:t>Fiscal – Debt</a:t>
          </a:r>
        </a:p>
      </dgm:t>
    </dgm:pt>
    <dgm:pt modelId="{E27290F3-388C-444B-A16E-F36E97DDCA81}" type="parTrans" cxnId="{45DEA278-E284-45D0-9DB0-968FC11D2F91}">
      <dgm:prSet/>
      <dgm:spPr/>
      <dgm:t>
        <a:bodyPr/>
        <a:lstStyle/>
        <a:p>
          <a:endParaRPr lang="en-US"/>
        </a:p>
      </dgm:t>
    </dgm:pt>
    <dgm:pt modelId="{5291F3BA-0FA3-4EFF-888A-2AC1C91DE550}" type="sibTrans" cxnId="{45DEA278-E284-45D0-9DB0-968FC11D2F91}">
      <dgm:prSet/>
      <dgm:spPr/>
      <dgm:t>
        <a:bodyPr/>
        <a:lstStyle/>
        <a:p>
          <a:endParaRPr lang="en-US"/>
        </a:p>
      </dgm:t>
    </dgm:pt>
    <dgm:pt modelId="{0F06DCA5-A71E-4203-AF5E-73ACD65C9A6D}">
      <dgm:prSet phldrT="[Text]"/>
      <dgm:spPr/>
      <dgm:t>
        <a:bodyPr/>
        <a:lstStyle/>
        <a:p>
          <a:r>
            <a:rPr lang="en-US" dirty="0"/>
            <a:t>State Debt Stock (annual 2018-2020)</a:t>
          </a:r>
        </a:p>
      </dgm:t>
    </dgm:pt>
    <dgm:pt modelId="{3EB3CA22-F311-4D86-9DB2-FCD2C124BA41}" type="parTrans" cxnId="{626E3AD3-2881-4A47-9106-A1737F0319B6}">
      <dgm:prSet/>
      <dgm:spPr/>
      <dgm:t>
        <a:bodyPr/>
        <a:lstStyle/>
        <a:p>
          <a:endParaRPr lang="en-US"/>
        </a:p>
      </dgm:t>
    </dgm:pt>
    <dgm:pt modelId="{BEC5A387-DFCF-416A-9201-BEA98DE76EC9}" type="sibTrans" cxnId="{626E3AD3-2881-4A47-9106-A1737F0319B6}">
      <dgm:prSet/>
      <dgm:spPr/>
      <dgm:t>
        <a:bodyPr/>
        <a:lstStyle/>
        <a:p>
          <a:endParaRPr lang="en-US"/>
        </a:p>
      </dgm:t>
    </dgm:pt>
    <dgm:pt modelId="{D3908967-695E-4A91-9B48-6658DF5A5453}">
      <dgm:prSet phldrT="[Text]"/>
      <dgm:spPr/>
      <dgm:t>
        <a:bodyPr/>
        <a:lstStyle/>
        <a:p>
          <a:r>
            <a:rPr lang="en-US" dirty="0"/>
            <a:t>State Debt Sustainability Assessment Reports (2020)</a:t>
          </a:r>
        </a:p>
      </dgm:t>
    </dgm:pt>
    <dgm:pt modelId="{DA95A768-DF97-48BF-B537-8BECA280582F}" type="parTrans" cxnId="{E8F5D27B-28CF-486E-8A5C-DF1C3A4F7351}">
      <dgm:prSet/>
      <dgm:spPr/>
      <dgm:t>
        <a:bodyPr/>
        <a:lstStyle/>
        <a:p>
          <a:endParaRPr lang="en-US"/>
        </a:p>
      </dgm:t>
    </dgm:pt>
    <dgm:pt modelId="{EF981D0A-6807-4C5E-908A-646D873FF1E3}" type="sibTrans" cxnId="{E8F5D27B-28CF-486E-8A5C-DF1C3A4F7351}">
      <dgm:prSet/>
      <dgm:spPr/>
      <dgm:t>
        <a:bodyPr/>
        <a:lstStyle/>
        <a:p>
          <a:endParaRPr lang="en-US"/>
        </a:p>
      </dgm:t>
    </dgm:pt>
    <dgm:pt modelId="{87566587-9992-4846-A5DD-F58139ACFC4C}">
      <dgm:prSet/>
      <dgm:spPr/>
      <dgm:t>
        <a:bodyPr/>
        <a:lstStyle/>
        <a:p>
          <a:r>
            <a:rPr lang="en-US" dirty="0"/>
            <a:t>Macro </a:t>
          </a:r>
        </a:p>
      </dgm:t>
    </dgm:pt>
    <dgm:pt modelId="{55069856-B581-4E13-8B3D-D8E1D96C111F}" type="parTrans" cxnId="{1B5D440A-D366-45FF-975F-9DCDB5690F2E}">
      <dgm:prSet/>
      <dgm:spPr/>
      <dgm:t>
        <a:bodyPr/>
        <a:lstStyle/>
        <a:p>
          <a:endParaRPr lang="en-US"/>
        </a:p>
      </dgm:t>
    </dgm:pt>
    <dgm:pt modelId="{789005D7-BA0E-4033-AF96-5F012FEE8198}" type="sibTrans" cxnId="{1B5D440A-D366-45FF-975F-9DCDB5690F2E}">
      <dgm:prSet/>
      <dgm:spPr/>
      <dgm:t>
        <a:bodyPr/>
        <a:lstStyle/>
        <a:p>
          <a:endParaRPr lang="en-US"/>
        </a:p>
      </dgm:t>
    </dgm:pt>
    <dgm:pt modelId="{0A9CEDAA-4076-453D-AA8F-B164FE4F86B6}">
      <dgm:prSet/>
      <dgm:spPr/>
      <dgm:t>
        <a:bodyPr/>
        <a:lstStyle/>
        <a:p>
          <a:r>
            <a:rPr lang="en-US" dirty="0"/>
            <a:t>Micro</a:t>
          </a:r>
        </a:p>
      </dgm:t>
    </dgm:pt>
    <dgm:pt modelId="{12563D5B-378E-449C-9028-46429B5A236F}" type="parTrans" cxnId="{26C68F13-60E8-474E-ABBF-24D7BE4DE171}">
      <dgm:prSet/>
      <dgm:spPr/>
      <dgm:t>
        <a:bodyPr/>
        <a:lstStyle/>
        <a:p>
          <a:endParaRPr lang="en-US"/>
        </a:p>
      </dgm:t>
    </dgm:pt>
    <dgm:pt modelId="{923DF6C9-E4E1-4F29-AE11-B0ACA5535311}" type="sibTrans" cxnId="{26C68F13-60E8-474E-ABBF-24D7BE4DE171}">
      <dgm:prSet/>
      <dgm:spPr/>
      <dgm:t>
        <a:bodyPr/>
        <a:lstStyle/>
        <a:p>
          <a:endParaRPr lang="en-US"/>
        </a:p>
      </dgm:t>
    </dgm:pt>
    <dgm:pt modelId="{E7817245-A490-4277-82EC-50A7BE9D2151}">
      <dgm:prSet phldrT="[Text]"/>
      <dgm:spPr/>
      <dgm:t>
        <a:bodyPr/>
        <a:lstStyle/>
        <a:p>
          <a:r>
            <a:rPr lang="en-US" dirty="0"/>
            <a:t>Quarterly Budget Implementation Reports (2018-2020, Aligned with NCOA in 2021)</a:t>
          </a:r>
        </a:p>
      </dgm:t>
    </dgm:pt>
    <dgm:pt modelId="{435FB38A-7623-4904-8B0C-6C59254583E5}" type="parTrans" cxnId="{86FCC7F7-783A-4610-B759-71F5DE0F508D}">
      <dgm:prSet/>
      <dgm:spPr/>
      <dgm:t>
        <a:bodyPr/>
        <a:lstStyle/>
        <a:p>
          <a:endParaRPr lang="en-US"/>
        </a:p>
      </dgm:t>
    </dgm:pt>
    <dgm:pt modelId="{B2F7DDD6-F45A-4277-B772-052A243BD666}" type="sibTrans" cxnId="{86FCC7F7-783A-4610-B759-71F5DE0F508D}">
      <dgm:prSet/>
      <dgm:spPr/>
      <dgm:t>
        <a:bodyPr/>
        <a:lstStyle/>
        <a:p>
          <a:endParaRPr lang="en-US"/>
        </a:p>
      </dgm:t>
    </dgm:pt>
    <dgm:pt modelId="{A17AC40D-725A-464A-AE4A-0F53948CBDA7}">
      <dgm:prSet phldrT="[Text]"/>
      <dgm:spPr/>
      <dgm:t>
        <a:bodyPr/>
        <a:lstStyle/>
        <a:p>
          <a:r>
            <a:rPr lang="en-US" dirty="0"/>
            <a:t>Aligned with NCOA (2021)</a:t>
          </a:r>
        </a:p>
      </dgm:t>
    </dgm:pt>
    <dgm:pt modelId="{08C0F908-8BD7-408F-A99F-05926A7924C5}" type="parTrans" cxnId="{CFF6B368-74B0-41B0-8A5B-2713011AC8EE}">
      <dgm:prSet/>
      <dgm:spPr/>
      <dgm:t>
        <a:bodyPr/>
        <a:lstStyle/>
        <a:p>
          <a:endParaRPr lang="en-US"/>
        </a:p>
      </dgm:t>
    </dgm:pt>
    <dgm:pt modelId="{E19EA198-1F47-4461-9E16-05FFEF1F3F25}" type="sibTrans" cxnId="{CFF6B368-74B0-41B0-8A5B-2713011AC8EE}">
      <dgm:prSet/>
      <dgm:spPr/>
      <dgm:t>
        <a:bodyPr/>
        <a:lstStyle/>
        <a:p>
          <a:endParaRPr lang="en-US"/>
        </a:p>
      </dgm:t>
    </dgm:pt>
    <dgm:pt modelId="{6C79B972-1911-49AE-AD46-CB489E53A629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S-GDP (21 states +FCT, 2013-2017)</a:t>
          </a:r>
        </a:p>
      </dgm:t>
    </dgm:pt>
    <dgm:pt modelId="{C1DB64FC-519A-42E7-BAE8-9504FE00A67D}" type="parTrans" cxnId="{C9C529C7-9904-4C08-B1D3-77642BB34305}">
      <dgm:prSet/>
      <dgm:spPr/>
      <dgm:t>
        <a:bodyPr/>
        <a:lstStyle/>
        <a:p>
          <a:endParaRPr lang="en-US"/>
        </a:p>
      </dgm:t>
    </dgm:pt>
    <dgm:pt modelId="{186B2977-D519-4B04-B644-67F069966A7F}" type="sibTrans" cxnId="{C9C529C7-9904-4C08-B1D3-77642BB34305}">
      <dgm:prSet/>
      <dgm:spPr/>
      <dgm:t>
        <a:bodyPr/>
        <a:lstStyle/>
        <a:p>
          <a:endParaRPr lang="en-US"/>
        </a:p>
      </dgm:t>
    </dgm:pt>
    <dgm:pt modelId="{B7A7A5E9-2C7C-4ADA-9E9E-BD6344CD8AA9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S-Inflation (monthly)</a:t>
          </a:r>
        </a:p>
      </dgm:t>
    </dgm:pt>
    <dgm:pt modelId="{C9CBF3B0-B4D3-45A0-86B3-85C24D8A49CA}" type="parTrans" cxnId="{3F1AE28E-0F30-4112-BF20-347D0BBB6306}">
      <dgm:prSet/>
      <dgm:spPr/>
      <dgm:t>
        <a:bodyPr/>
        <a:lstStyle/>
        <a:p>
          <a:endParaRPr lang="en-US"/>
        </a:p>
      </dgm:t>
    </dgm:pt>
    <dgm:pt modelId="{0B9F0DEA-A69B-44D4-AFBC-B00612A90480}" type="sibTrans" cxnId="{3F1AE28E-0F30-4112-BF20-347D0BBB6306}">
      <dgm:prSet/>
      <dgm:spPr/>
      <dgm:t>
        <a:bodyPr/>
        <a:lstStyle/>
        <a:p>
          <a:endParaRPr lang="en-US"/>
        </a:p>
      </dgm:t>
    </dgm:pt>
    <dgm:pt modelId="{4A8A906C-D8B8-49B3-AB5D-43E0745137D9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S-Unemployment</a:t>
          </a:r>
        </a:p>
      </dgm:t>
    </dgm:pt>
    <dgm:pt modelId="{AD645A03-6BB6-41FB-BE3B-56072D0F1112}" type="parTrans" cxnId="{E2060F59-96AE-472A-98FD-08EB7F12DD19}">
      <dgm:prSet/>
      <dgm:spPr/>
      <dgm:t>
        <a:bodyPr/>
        <a:lstStyle/>
        <a:p>
          <a:endParaRPr lang="en-US"/>
        </a:p>
      </dgm:t>
    </dgm:pt>
    <dgm:pt modelId="{83178960-3F24-48ED-A11E-CBE6F9697BF0}" type="sibTrans" cxnId="{E2060F59-96AE-472A-98FD-08EB7F12DD19}">
      <dgm:prSet/>
      <dgm:spPr/>
      <dgm:t>
        <a:bodyPr/>
        <a:lstStyle/>
        <a:p>
          <a:endParaRPr lang="en-US"/>
        </a:p>
      </dgm:t>
    </dgm:pt>
    <dgm:pt modelId="{C5453307-5D0D-4B9D-886F-C0E7D2A894AB}">
      <dgm:prSet/>
      <dgm:spPr/>
      <dgm:t>
        <a:bodyPr/>
        <a:lstStyle/>
        <a:p>
          <a:r>
            <a:rPr lang="en-US" dirty="0"/>
            <a:t>NLSS 2018/2019</a:t>
          </a:r>
        </a:p>
      </dgm:t>
    </dgm:pt>
    <dgm:pt modelId="{0E79EF56-036C-4088-84C5-50BD5D2C7DEC}" type="parTrans" cxnId="{51621D56-80EF-41D2-84F9-9FE7E2368A9E}">
      <dgm:prSet/>
      <dgm:spPr/>
      <dgm:t>
        <a:bodyPr/>
        <a:lstStyle/>
        <a:p>
          <a:endParaRPr lang="en-US"/>
        </a:p>
      </dgm:t>
    </dgm:pt>
    <dgm:pt modelId="{CA96F278-A5D2-464B-B047-62C86545F1C7}" type="sibTrans" cxnId="{51621D56-80EF-41D2-84F9-9FE7E2368A9E}">
      <dgm:prSet/>
      <dgm:spPr/>
      <dgm:t>
        <a:bodyPr/>
        <a:lstStyle/>
        <a:p>
          <a:endParaRPr lang="en-US"/>
        </a:p>
      </dgm:t>
    </dgm:pt>
    <dgm:pt modelId="{E9B24FEA-B645-4ED5-9020-75286B2B6AA1}">
      <dgm:prSet/>
      <dgm:spPr/>
      <dgm:t>
        <a:bodyPr/>
        <a:lstStyle/>
        <a:p>
          <a:r>
            <a:rPr lang="en-US" dirty="0"/>
            <a:t>DHS 2018</a:t>
          </a:r>
        </a:p>
      </dgm:t>
    </dgm:pt>
    <dgm:pt modelId="{4AC4DFC0-A7CE-4C32-88C6-1F25B1A0F8BA}" type="parTrans" cxnId="{2DFAA7B7-F3A1-44FE-9A98-34DA4E5CB4BA}">
      <dgm:prSet/>
      <dgm:spPr/>
      <dgm:t>
        <a:bodyPr/>
        <a:lstStyle/>
        <a:p>
          <a:endParaRPr lang="en-US"/>
        </a:p>
      </dgm:t>
    </dgm:pt>
    <dgm:pt modelId="{A37B22D2-A74E-42D6-BF33-A9CEDA4AD4F1}" type="sibTrans" cxnId="{2DFAA7B7-F3A1-44FE-9A98-34DA4E5CB4BA}">
      <dgm:prSet/>
      <dgm:spPr/>
      <dgm:t>
        <a:bodyPr/>
        <a:lstStyle/>
        <a:p>
          <a:endParaRPr lang="en-US"/>
        </a:p>
      </dgm:t>
    </dgm:pt>
    <dgm:pt modelId="{46845681-1455-4107-B350-052740E7BF2A}">
      <dgm:prSet phldrT="[Text]"/>
      <dgm:spPr/>
      <dgm:t>
        <a:bodyPr/>
        <a:lstStyle/>
        <a:p>
          <a:r>
            <a:rPr lang="en-US" dirty="0"/>
            <a:t>FAAC transfers (SG and LG 2018-2020)</a:t>
          </a:r>
        </a:p>
      </dgm:t>
    </dgm:pt>
    <dgm:pt modelId="{FAAD4839-8E77-4507-B525-C32D748F0C85}" type="parTrans" cxnId="{9E33DF71-5EF5-46D0-93AF-5A524A1F86AA}">
      <dgm:prSet/>
      <dgm:spPr/>
      <dgm:t>
        <a:bodyPr/>
        <a:lstStyle/>
        <a:p>
          <a:endParaRPr lang="en-US"/>
        </a:p>
      </dgm:t>
    </dgm:pt>
    <dgm:pt modelId="{2F505DB7-87A7-45AD-8510-0B1519485084}" type="sibTrans" cxnId="{9E33DF71-5EF5-46D0-93AF-5A524A1F86AA}">
      <dgm:prSet/>
      <dgm:spPr/>
      <dgm:t>
        <a:bodyPr/>
        <a:lstStyle/>
        <a:p>
          <a:endParaRPr lang="en-US"/>
        </a:p>
      </dgm:t>
    </dgm:pt>
    <dgm:pt modelId="{49F6F725-2128-4850-9316-733914F1545A}">
      <dgm:prSet phldrT="[Text]"/>
      <dgm:spPr/>
      <dgm:t>
        <a:bodyPr/>
        <a:lstStyle/>
        <a:p>
          <a:endParaRPr lang="en-US" dirty="0"/>
        </a:p>
      </dgm:t>
    </dgm:pt>
    <dgm:pt modelId="{E608AABE-C73D-4396-B08E-FF09E3F707E6}" type="parTrans" cxnId="{AD5A30F9-6418-43FF-867C-BE534AD2014A}">
      <dgm:prSet/>
      <dgm:spPr/>
      <dgm:t>
        <a:bodyPr/>
        <a:lstStyle/>
        <a:p>
          <a:endParaRPr lang="en-US"/>
        </a:p>
      </dgm:t>
    </dgm:pt>
    <dgm:pt modelId="{AF73E980-E5F3-4C34-AF5F-8C6CBC998F78}" type="sibTrans" cxnId="{AD5A30F9-6418-43FF-867C-BE534AD2014A}">
      <dgm:prSet/>
      <dgm:spPr/>
      <dgm:t>
        <a:bodyPr/>
        <a:lstStyle/>
        <a:p>
          <a:endParaRPr lang="en-US"/>
        </a:p>
      </dgm:t>
    </dgm:pt>
    <dgm:pt modelId="{3DADB868-5CEC-429D-ABB4-B4CF8B19FBAD}">
      <dgm:prSet phldrT="[Text]"/>
      <dgm:spPr/>
      <dgm:t>
        <a:bodyPr/>
        <a:lstStyle/>
        <a:p>
          <a:endParaRPr lang="en-US" dirty="0"/>
        </a:p>
      </dgm:t>
    </dgm:pt>
    <dgm:pt modelId="{18DA3135-0B9E-4FE1-A005-DED946209190}" type="parTrans" cxnId="{6BF12951-F052-4DE2-BBD9-73983EADF6DA}">
      <dgm:prSet/>
      <dgm:spPr/>
      <dgm:t>
        <a:bodyPr/>
        <a:lstStyle/>
        <a:p>
          <a:endParaRPr lang="en-US"/>
        </a:p>
      </dgm:t>
    </dgm:pt>
    <dgm:pt modelId="{FAD569BE-1E7B-41B0-B0B8-ECC3F7C326D3}" type="sibTrans" cxnId="{6BF12951-F052-4DE2-BBD9-73983EADF6DA}">
      <dgm:prSet/>
      <dgm:spPr/>
      <dgm:t>
        <a:bodyPr/>
        <a:lstStyle/>
        <a:p>
          <a:endParaRPr lang="en-US"/>
        </a:p>
      </dgm:t>
    </dgm:pt>
    <dgm:pt modelId="{FDEEF6B9-3409-4E34-85D5-A243E1B76B2D}">
      <dgm:prSet phldrT="[Text]"/>
      <dgm:spPr/>
      <dgm:t>
        <a:bodyPr/>
        <a:lstStyle/>
        <a:p>
          <a:endParaRPr lang="en-US" dirty="0"/>
        </a:p>
      </dgm:t>
    </dgm:pt>
    <dgm:pt modelId="{2DA100D9-509A-4255-BFE7-D3021F67659A}" type="parTrans" cxnId="{822A3B70-2CE4-4EA1-8A0B-A4C8BFDE5285}">
      <dgm:prSet/>
      <dgm:spPr/>
      <dgm:t>
        <a:bodyPr/>
        <a:lstStyle/>
        <a:p>
          <a:endParaRPr lang="en-US"/>
        </a:p>
      </dgm:t>
    </dgm:pt>
    <dgm:pt modelId="{CB7AC6F6-6A42-4AA2-BB10-A9E2F544850A}" type="sibTrans" cxnId="{822A3B70-2CE4-4EA1-8A0B-A4C8BFDE5285}">
      <dgm:prSet/>
      <dgm:spPr/>
      <dgm:t>
        <a:bodyPr/>
        <a:lstStyle/>
        <a:p>
          <a:endParaRPr lang="en-US"/>
        </a:p>
      </dgm:t>
    </dgm:pt>
    <dgm:pt modelId="{4D50C89F-F176-4D13-8DFF-BCCAEF25620D}">
      <dgm:prSet phldrT="[Text]"/>
      <dgm:spPr/>
      <dgm:t>
        <a:bodyPr/>
        <a:lstStyle/>
        <a:p>
          <a:endParaRPr lang="en-US" dirty="0"/>
        </a:p>
      </dgm:t>
    </dgm:pt>
    <dgm:pt modelId="{1CADF601-6CE2-4A2C-BC81-05A6853842BE}" type="parTrans" cxnId="{8CCC643B-8A0B-48C2-9386-FAB0323314B3}">
      <dgm:prSet/>
      <dgm:spPr/>
      <dgm:t>
        <a:bodyPr/>
        <a:lstStyle/>
        <a:p>
          <a:endParaRPr lang="en-US"/>
        </a:p>
      </dgm:t>
    </dgm:pt>
    <dgm:pt modelId="{C584D07A-2185-40B5-8FE8-1C16C5006169}" type="sibTrans" cxnId="{8CCC643B-8A0B-48C2-9386-FAB0323314B3}">
      <dgm:prSet/>
      <dgm:spPr/>
      <dgm:t>
        <a:bodyPr/>
        <a:lstStyle/>
        <a:p>
          <a:endParaRPr lang="en-US"/>
        </a:p>
      </dgm:t>
    </dgm:pt>
    <dgm:pt modelId="{BDC653DC-FC6C-4CA0-B02E-9E840A599420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gm:t>
    </dgm:pt>
    <dgm:pt modelId="{2DE4EE84-B5AA-4CC1-AFCC-3102626FDB4B}" type="parTrans" cxnId="{977A95D8-F571-4F67-9A58-29A6C19BA992}">
      <dgm:prSet/>
      <dgm:spPr/>
      <dgm:t>
        <a:bodyPr/>
        <a:lstStyle/>
        <a:p>
          <a:endParaRPr lang="en-US"/>
        </a:p>
      </dgm:t>
    </dgm:pt>
    <dgm:pt modelId="{E523695E-CA64-4068-9A30-E8FA9EB3BAAF}" type="sibTrans" cxnId="{977A95D8-F571-4F67-9A58-29A6C19BA992}">
      <dgm:prSet/>
      <dgm:spPr/>
      <dgm:t>
        <a:bodyPr/>
        <a:lstStyle/>
        <a:p>
          <a:endParaRPr lang="en-US"/>
        </a:p>
      </dgm:t>
    </dgm:pt>
    <dgm:pt modelId="{4F3B578A-D14C-41EF-B336-1278AA33CCDC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AAB822FF-10AF-4A13-A44B-42E61454905E}" type="parTrans" cxnId="{8F48A57A-C568-4EB0-9ADF-E859C4BA581E}">
      <dgm:prSet/>
      <dgm:spPr/>
      <dgm:t>
        <a:bodyPr/>
        <a:lstStyle/>
        <a:p>
          <a:endParaRPr lang="en-US"/>
        </a:p>
      </dgm:t>
    </dgm:pt>
    <dgm:pt modelId="{655DB97F-CFED-4D7D-8284-770AE9092AB0}" type="sibTrans" cxnId="{8F48A57A-C568-4EB0-9ADF-E859C4BA581E}">
      <dgm:prSet/>
      <dgm:spPr/>
      <dgm:t>
        <a:bodyPr/>
        <a:lstStyle/>
        <a:p>
          <a:endParaRPr lang="en-US"/>
        </a:p>
      </dgm:t>
    </dgm:pt>
    <dgm:pt modelId="{367C28B7-E436-4DB4-BB80-6E889542475F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307721A-102C-48E8-AAFA-284763C33C5F}" type="parTrans" cxnId="{573A973A-66E8-43A3-9FDD-6B5D6CDD8DDC}">
      <dgm:prSet/>
      <dgm:spPr/>
      <dgm:t>
        <a:bodyPr/>
        <a:lstStyle/>
        <a:p>
          <a:endParaRPr lang="en-US"/>
        </a:p>
      </dgm:t>
    </dgm:pt>
    <dgm:pt modelId="{711CF12D-6B38-4108-95C2-BD353333ABAF}" type="sibTrans" cxnId="{573A973A-66E8-43A3-9FDD-6B5D6CDD8DDC}">
      <dgm:prSet/>
      <dgm:spPr/>
      <dgm:t>
        <a:bodyPr/>
        <a:lstStyle/>
        <a:p>
          <a:endParaRPr lang="en-US"/>
        </a:p>
      </dgm:t>
    </dgm:pt>
    <dgm:pt modelId="{080D834F-34D6-4F2C-ABC3-E19ECE529769}">
      <dgm:prSet/>
      <dgm:spPr/>
      <dgm:t>
        <a:bodyPr/>
        <a:lstStyle/>
        <a:p>
          <a:endParaRPr lang="en-US" dirty="0"/>
        </a:p>
      </dgm:t>
    </dgm:pt>
    <dgm:pt modelId="{A5EF3282-532E-4C27-9780-4A1B6D231BB5}" type="parTrans" cxnId="{FFD29DB6-4DBD-4E1F-8E4F-CE7955CBAB68}">
      <dgm:prSet/>
      <dgm:spPr/>
      <dgm:t>
        <a:bodyPr/>
        <a:lstStyle/>
        <a:p>
          <a:endParaRPr lang="en-US"/>
        </a:p>
      </dgm:t>
    </dgm:pt>
    <dgm:pt modelId="{414EC086-6A3A-493B-9A92-3FE24FCD4777}" type="sibTrans" cxnId="{FFD29DB6-4DBD-4E1F-8E4F-CE7955CBAB68}">
      <dgm:prSet/>
      <dgm:spPr/>
      <dgm:t>
        <a:bodyPr/>
        <a:lstStyle/>
        <a:p>
          <a:endParaRPr lang="en-US"/>
        </a:p>
      </dgm:t>
    </dgm:pt>
    <dgm:pt modelId="{3D499993-EE64-440F-AB19-2963CDCBFA16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S-Population</a:t>
          </a:r>
        </a:p>
      </dgm:t>
    </dgm:pt>
    <dgm:pt modelId="{A1487A9C-8B0A-47F0-B772-87786C808DBC}" type="parTrans" cxnId="{A36D019E-B3E2-41DD-9F7B-8EBFE1A48FF7}">
      <dgm:prSet/>
      <dgm:spPr/>
      <dgm:t>
        <a:bodyPr/>
        <a:lstStyle/>
        <a:p>
          <a:endParaRPr lang="en-US"/>
        </a:p>
      </dgm:t>
    </dgm:pt>
    <dgm:pt modelId="{6F42C7E0-5CF0-44E9-B987-FCA23D047C0C}" type="sibTrans" cxnId="{A36D019E-B3E2-41DD-9F7B-8EBFE1A48FF7}">
      <dgm:prSet/>
      <dgm:spPr/>
      <dgm:t>
        <a:bodyPr/>
        <a:lstStyle/>
        <a:p>
          <a:endParaRPr lang="en-US"/>
        </a:p>
      </dgm:t>
    </dgm:pt>
    <dgm:pt modelId="{D7B0C862-3846-4248-B345-B0DF74037F36}">
      <dgm:prSet custT="1"/>
      <dgm:spPr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4676" tIns="74676" rIns="99568" bIns="112014" numCol="1" spcCol="1270" anchor="t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961B7872-AEF0-43ED-B887-DE27AA7D97B8}" type="parTrans" cxnId="{6ED9BC50-E36B-45BC-83C1-33C3830D59A3}">
      <dgm:prSet/>
      <dgm:spPr/>
      <dgm:t>
        <a:bodyPr/>
        <a:lstStyle/>
        <a:p>
          <a:endParaRPr lang="en-US"/>
        </a:p>
      </dgm:t>
    </dgm:pt>
    <dgm:pt modelId="{50DDAABD-FD34-4B38-932B-266B5494D3C2}" type="sibTrans" cxnId="{6ED9BC50-E36B-45BC-83C1-33C3830D59A3}">
      <dgm:prSet/>
      <dgm:spPr/>
      <dgm:t>
        <a:bodyPr/>
        <a:lstStyle/>
        <a:p>
          <a:endParaRPr lang="en-US"/>
        </a:p>
      </dgm:t>
    </dgm:pt>
    <dgm:pt modelId="{1CC18783-BE53-4190-AEA6-8E9E233E12EB}">
      <dgm:prSet phldrT="[Text]"/>
      <dgm:spPr/>
      <dgm:t>
        <a:bodyPr/>
        <a:lstStyle/>
        <a:p>
          <a:r>
            <a:rPr lang="en-US" dirty="0"/>
            <a:t>SG Budgets 2018 – 2021</a:t>
          </a:r>
        </a:p>
      </dgm:t>
    </dgm:pt>
    <dgm:pt modelId="{6B47EE68-BD2F-4318-87AD-9EEE1CE9C6A3}" type="sibTrans" cxnId="{F5BCB1C0-7292-4C92-8B9B-C7B93090BD4B}">
      <dgm:prSet/>
      <dgm:spPr/>
      <dgm:t>
        <a:bodyPr/>
        <a:lstStyle/>
        <a:p>
          <a:endParaRPr lang="en-US"/>
        </a:p>
      </dgm:t>
    </dgm:pt>
    <dgm:pt modelId="{A78491BA-676A-42B3-8FA6-57D983C47E65}" type="parTrans" cxnId="{F5BCB1C0-7292-4C92-8B9B-C7B93090BD4B}">
      <dgm:prSet/>
      <dgm:spPr/>
      <dgm:t>
        <a:bodyPr/>
        <a:lstStyle/>
        <a:p>
          <a:endParaRPr lang="en-US"/>
        </a:p>
      </dgm:t>
    </dgm:pt>
    <dgm:pt modelId="{72441AE3-5D8C-4850-B3E5-B0ACBD628A6E}" type="pres">
      <dgm:prSet presAssocID="{FA30711A-5C25-4C0A-9F25-45725F2E2764}" presName="Name0" presStyleCnt="0">
        <dgm:presLayoutVars>
          <dgm:dir/>
          <dgm:animLvl val="lvl"/>
          <dgm:resizeHandles val="exact"/>
        </dgm:presLayoutVars>
      </dgm:prSet>
      <dgm:spPr/>
    </dgm:pt>
    <dgm:pt modelId="{ABD4C463-935E-49A2-8220-0DE13F3059EF}" type="pres">
      <dgm:prSet presAssocID="{C45068A9-1D1C-4847-B87D-A584FFFCB5E3}" presName="composite" presStyleCnt="0"/>
      <dgm:spPr/>
    </dgm:pt>
    <dgm:pt modelId="{8281BF00-363C-4567-B4B7-3D4BEE948465}" type="pres">
      <dgm:prSet presAssocID="{C45068A9-1D1C-4847-B87D-A584FFFCB5E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18428AD-A36D-46B4-8F5F-67791AEA5E0D}" type="pres">
      <dgm:prSet presAssocID="{C45068A9-1D1C-4847-B87D-A584FFFCB5E3}" presName="desTx" presStyleLbl="alignAccFollowNode1" presStyleIdx="0" presStyleCnt="5">
        <dgm:presLayoutVars>
          <dgm:bulletEnabled val="1"/>
        </dgm:presLayoutVars>
      </dgm:prSet>
      <dgm:spPr/>
    </dgm:pt>
    <dgm:pt modelId="{846E796E-D764-4BB6-BE4A-46F69474A4CA}" type="pres">
      <dgm:prSet presAssocID="{42C738EA-E400-48A2-AE3E-F789A6A108C5}" presName="space" presStyleCnt="0"/>
      <dgm:spPr/>
    </dgm:pt>
    <dgm:pt modelId="{4921FC37-2CB4-403A-AF22-04A74FB6DCC5}" type="pres">
      <dgm:prSet presAssocID="{88417B03-9B77-48BD-ADD7-C0C7FC87F58A}" presName="composite" presStyleCnt="0"/>
      <dgm:spPr/>
    </dgm:pt>
    <dgm:pt modelId="{9F2ABD93-A316-4CEC-8E5D-7EB297116F12}" type="pres">
      <dgm:prSet presAssocID="{88417B03-9B77-48BD-ADD7-C0C7FC87F58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8085F7E-2729-4BE6-9992-37C461111B0C}" type="pres">
      <dgm:prSet presAssocID="{88417B03-9B77-48BD-ADD7-C0C7FC87F58A}" presName="desTx" presStyleLbl="alignAccFollowNode1" presStyleIdx="1" presStyleCnt="5">
        <dgm:presLayoutVars>
          <dgm:bulletEnabled val="1"/>
        </dgm:presLayoutVars>
      </dgm:prSet>
      <dgm:spPr/>
    </dgm:pt>
    <dgm:pt modelId="{0B2D69BC-3688-4128-B6ED-526C16D4F8DD}" type="pres">
      <dgm:prSet presAssocID="{649A638E-0F1C-423C-9822-86FDD77AB23E}" presName="space" presStyleCnt="0"/>
      <dgm:spPr/>
    </dgm:pt>
    <dgm:pt modelId="{F9B5BC72-218E-42CB-922D-CC211C69A0A8}" type="pres">
      <dgm:prSet presAssocID="{641C22C8-6C23-4442-B578-82AC741BDF21}" presName="composite" presStyleCnt="0"/>
      <dgm:spPr/>
    </dgm:pt>
    <dgm:pt modelId="{BCEC9D86-F5AB-4859-9AEA-E2AEBEA31A3C}" type="pres">
      <dgm:prSet presAssocID="{641C22C8-6C23-4442-B578-82AC741BDF2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ABD3776-592E-44BD-8CD6-5EB2496BFEDA}" type="pres">
      <dgm:prSet presAssocID="{641C22C8-6C23-4442-B578-82AC741BDF21}" presName="desTx" presStyleLbl="alignAccFollowNode1" presStyleIdx="2" presStyleCnt="5">
        <dgm:presLayoutVars>
          <dgm:bulletEnabled val="1"/>
        </dgm:presLayoutVars>
      </dgm:prSet>
      <dgm:spPr/>
    </dgm:pt>
    <dgm:pt modelId="{CD176658-601B-4E04-9076-373707CAE3E0}" type="pres">
      <dgm:prSet presAssocID="{5291F3BA-0FA3-4EFF-888A-2AC1C91DE550}" presName="space" presStyleCnt="0"/>
      <dgm:spPr/>
    </dgm:pt>
    <dgm:pt modelId="{01480585-10F7-40CA-9225-C15C07B85A34}" type="pres">
      <dgm:prSet presAssocID="{87566587-9992-4846-A5DD-F58139ACFC4C}" presName="composite" presStyleCnt="0"/>
      <dgm:spPr/>
    </dgm:pt>
    <dgm:pt modelId="{B83B2408-FDC1-4331-87F4-F186AE4C3905}" type="pres">
      <dgm:prSet presAssocID="{87566587-9992-4846-A5DD-F58139ACFC4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85EAED6-FB5E-4092-A998-BC10662CF02C}" type="pres">
      <dgm:prSet presAssocID="{87566587-9992-4846-A5DD-F58139ACFC4C}" presName="desTx" presStyleLbl="alignAccFollowNode1" presStyleIdx="3" presStyleCnt="5">
        <dgm:presLayoutVars>
          <dgm:bulletEnabled val="1"/>
        </dgm:presLayoutVars>
      </dgm:prSet>
      <dgm:spPr>
        <a:xfrm>
          <a:off x="5665215" y="2671407"/>
          <a:ext cx="1655233" cy="1355257"/>
        </a:xfrm>
        <a:prstGeom prst="rect">
          <a:avLst/>
        </a:prstGeom>
      </dgm:spPr>
    </dgm:pt>
    <dgm:pt modelId="{A79FEF22-23B5-43AF-AE4D-8AB26B993E46}" type="pres">
      <dgm:prSet presAssocID="{789005D7-BA0E-4033-AF96-5F012FEE8198}" presName="space" presStyleCnt="0"/>
      <dgm:spPr/>
    </dgm:pt>
    <dgm:pt modelId="{95250D72-A8DE-4F2D-B496-0E76F23E5FD5}" type="pres">
      <dgm:prSet presAssocID="{0A9CEDAA-4076-453D-AA8F-B164FE4F86B6}" presName="composite" presStyleCnt="0"/>
      <dgm:spPr/>
    </dgm:pt>
    <dgm:pt modelId="{786C2661-AAED-4DFF-A75D-A8C934D878DC}" type="pres">
      <dgm:prSet presAssocID="{0A9CEDAA-4076-453D-AA8F-B164FE4F86B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2351240-A31B-44F7-814C-FED11A9E21E5}" type="pres">
      <dgm:prSet presAssocID="{0A9CEDAA-4076-453D-AA8F-B164FE4F86B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5478901-0A8D-4283-A98D-C70C6E5D39E4}" type="presOf" srcId="{4A8A906C-D8B8-49B3-AB5D-43E0745137D9}" destId="{485EAED6-FB5E-4092-A998-BC10662CF02C}" srcOrd="0" destOrd="4" presId="urn:microsoft.com/office/officeart/2005/8/layout/hList1"/>
    <dgm:cxn modelId="{1B5D440A-D366-45FF-975F-9DCDB5690F2E}" srcId="{FA30711A-5C25-4C0A-9F25-45725F2E2764}" destId="{87566587-9992-4846-A5DD-F58139ACFC4C}" srcOrd="3" destOrd="0" parTransId="{55069856-B581-4E13-8B3D-D8E1D96C111F}" sibTransId="{789005D7-BA0E-4033-AF96-5F012FEE8198}"/>
    <dgm:cxn modelId="{57D6510C-638C-4BBA-B05E-A027EAF2FBE0}" type="presOf" srcId="{B7A7A5E9-2C7C-4ADA-9E9E-BD6344CD8AA9}" destId="{485EAED6-FB5E-4092-A998-BC10662CF02C}" srcOrd="0" destOrd="2" presId="urn:microsoft.com/office/officeart/2005/8/layout/hList1"/>
    <dgm:cxn modelId="{26C68F13-60E8-474E-ABBF-24D7BE4DE171}" srcId="{FA30711A-5C25-4C0A-9F25-45725F2E2764}" destId="{0A9CEDAA-4076-453D-AA8F-B164FE4F86B6}" srcOrd="4" destOrd="0" parTransId="{12563D5B-378E-449C-9028-46429B5A236F}" sibTransId="{923DF6C9-E4E1-4F29-AE11-B0ACA5535311}"/>
    <dgm:cxn modelId="{47EC0219-C526-425C-BF0B-A59B3105126D}" type="presOf" srcId="{E7817245-A490-4277-82EC-50A7BE9D2151}" destId="{28085F7E-2729-4BE6-9992-37C461111B0C}" srcOrd="0" destOrd="2" presId="urn:microsoft.com/office/officeart/2005/8/layout/hList1"/>
    <dgm:cxn modelId="{507AE224-2857-45D9-A637-F8CF67558671}" type="presOf" srcId="{641C22C8-6C23-4442-B578-82AC741BDF21}" destId="{BCEC9D86-F5AB-4859-9AEA-E2AEBEA31A3C}" srcOrd="0" destOrd="0" presId="urn:microsoft.com/office/officeart/2005/8/layout/hList1"/>
    <dgm:cxn modelId="{BC567F27-0BE0-4EE8-A80E-9C53F68CEFBC}" type="presOf" srcId="{3DADB868-5CEC-429D-ABB4-B4CF8B19FBAD}" destId="{718428AD-A36D-46B4-8F5F-67791AEA5E0D}" srcOrd="0" destOrd="2" presId="urn:microsoft.com/office/officeart/2005/8/layout/hList1"/>
    <dgm:cxn modelId="{E482A836-DA05-4A4E-B073-5258D01B14E9}" type="presOf" srcId="{E9B24FEA-B645-4ED5-9020-75286B2B6AA1}" destId="{72351240-A31B-44F7-814C-FED11A9E21E5}" srcOrd="0" destOrd="2" presId="urn:microsoft.com/office/officeart/2005/8/layout/hList1"/>
    <dgm:cxn modelId="{573A973A-66E8-43A3-9FDD-6B5D6CDD8DDC}" srcId="{87566587-9992-4846-A5DD-F58139ACFC4C}" destId="{367C28B7-E436-4DB4-BB80-6E889542475F}" srcOrd="3" destOrd="0" parTransId="{2307721A-102C-48E8-AAFA-284763C33C5F}" sibTransId="{711CF12D-6B38-4108-95C2-BD353333ABAF}"/>
    <dgm:cxn modelId="{EF8F353B-010B-4B7F-81CA-AAAA4CC1EDC5}" type="presOf" srcId="{4D50C89F-F176-4D13-8DFF-BCCAEF25620D}" destId="{8ABD3776-592E-44BD-8CD6-5EB2496BFEDA}" srcOrd="0" destOrd="1" presId="urn:microsoft.com/office/officeart/2005/8/layout/hList1"/>
    <dgm:cxn modelId="{8CCC643B-8A0B-48C2-9386-FAB0323314B3}" srcId="{641C22C8-6C23-4442-B578-82AC741BDF21}" destId="{4D50C89F-F176-4D13-8DFF-BCCAEF25620D}" srcOrd="1" destOrd="0" parTransId="{1CADF601-6CE2-4A2C-BC81-05A6853842BE}" sibTransId="{C584D07A-2185-40B5-8FE8-1C16C5006169}"/>
    <dgm:cxn modelId="{BCAADF3D-1EA9-4355-B75F-96BF05D95E11}" type="presOf" srcId="{4F3B578A-D14C-41EF-B336-1278AA33CCDC}" destId="{485EAED6-FB5E-4092-A998-BC10662CF02C}" srcOrd="0" destOrd="1" presId="urn:microsoft.com/office/officeart/2005/8/layout/hList1"/>
    <dgm:cxn modelId="{164AF940-6A42-435D-91A2-1F5B922B83C4}" type="presOf" srcId="{49F6F725-2128-4850-9316-733914F1545A}" destId="{28085F7E-2729-4BE6-9992-37C461111B0C}" srcOrd="0" destOrd="1" presId="urn:microsoft.com/office/officeart/2005/8/layout/hList1"/>
    <dgm:cxn modelId="{B82C9265-ED15-47BB-BA43-0FA85558B7F3}" srcId="{C45068A9-1D1C-4847-B87D-A584FFFCB5E3}" destId="{C41FDA4D-738C-4FD5-9916-C1E5B2D6025B}" srcOrd="0" destOrd="0" parTransId="{E7A14EA2-27B8-48A0-B3A1-ED5D0BB71E8A}" sibTransId="{06F4DCF3-D181-4E78-A986-241000AE7C5C}"/>
    <dgm:cxn modelId="{ACAC4C46-0347-4186-9C6E-A6E69D51BFFA}" type="presOf" srcId="{46845681-1455-4107-B350-052740E7BF2A}" destId="{28085F7E-2729-4BE6-9992-37C461111B0C}" srcOrd="0" destOrd="4" presId="urn:microsoft.com/office/officeart/2005/8/layout/hList1"/>
    <dgm:cxn modelId="{D7DADA47-FAE7-472B-B052-BBEB98671832}" type="presOf" srcId="{88417B03-9B77-48BD-ADD7-C0C7FC87F58A}" destId="{9F2ABD93-A316-4CEC-8E5D-7EB297116F12}" srcOrd="0" destOrd="0" presId="urn:microsoft.com/office/officeart/2005/8/layout/hList1"/>
    <dgm:cxn modelId="{CFF6B368-74B0-41B0-8A5B-2713011AC8EE}" srcId="{C45068A9-1D1C-4847-B87D-A584FFFCB5E3}" destId="{A17AC40D-725A-464A-AE4A-0F53948CBDA7}" srcOrd="3" destOrd="0" parTransId="{08C0F908-8BD7-408F-A99F-05926A7924C5}" sibTransId="{E19EA198-1F47-4461-9E16-05FFEF1F3F25}"/>
    <dgm:cxn modelId="{8ED2FA4A-064F-4269-A796-0EFD155E289C}" type="presOf" srcId="{3D499993-EE64-440F-AB19-2963CDCBFA16}" destId="{485EAED6-FB5E-4092-A998-BC10662CF02C}" srcOrd="0" destOrd="6" presId="urn:microsoft.com/office/officeart/2005/8/layout/hList1"/>
    <dgm:cxn modelId="{0735374C-13CA-41A6-938D-151EEB56350E}" type="presOf" srcId="{D7B0C862-3846-4248-B345-B0DF74037F36}" destId="{485EAED6-FB5E-4092-A998-BC10662CF02C}" srcOrd="0" destOrd="5" presId="urn:microsoft.com/office/officeart/2005/8/layout/hList1"/>
    <dgm:cxn modelId="{597C5A4C-F770-4C7E-BC75-567C795AD14F}" type="presOf" srcId="{0F06DCA5-A71E-4203-AF5E-73ACD65C9A6D}" destId="{8ABD3776-592E-44BD-8CD6-5EB2496BFEDA}" srcOrd="0" destOrd="0" presId="urn:microsoft.com/office/officeart/2005/8/layout/hList1"/>
    <dgm:cxn modelId="{429C3C4E-F440-4CE2-B695-5E52967E7F1E}" srcId="{88417B03-9B77-48BD-ADD7-C0C7FC87F58A}" destId="{15DF7FDD-8A5F-41A1-BA64-D707D1C17A13}" srcOrd="0" destOrd="0" parTransId="{F35F8495-BAD7-429A-9BD4-7FFC8C93C59B}" sibTransId="{B8CE582A-628D-4BF0-9177-EAD8244A8A13}"/>
    <dgm:cxn modelId="{822A3B70-2CE4-4EA1-8A0B-A4C8BFDE5285}" srcId="{88417B03-9B77-48BD-ADD7-C0C7FC87F58A}" destId="{FDEEF6B9-3409-4E34-85D5-A243E1B76B2D}" srcOrd="3" destOrd="0" parTransId="{2DA100D9-509A-4255-BFE7-D3021F67659A}" sibTransId="{CB7AC6F6-6A42-4AA2-BB10-A9E2F544850A}"/>
    <dgm:cxn modelId="{1FD49770-1818-4C39-ABDF-5C4AC890F5DA}" type="presOf" srcId="{0A9CEDAA-4076-453D-AA8F-B164FE4F86B6}" destId="{786C2661-AAED-4DFF-A75D-A8C934D878DC}" srcOrd="0" destOrd="0" presId="urn:microsoft.com/office/officeart/2005/8/layout/hList1"/>
    <dgm:cxn modelId="{6ED9BC50-E36B-45BC-83C1-33C3830D59A3}" srcId="{87566587-9992-4846-A5DD-F58139ACFC4C}" destId="{D7B0C862-3846-4248-B345-B0DF74037F36}" srcOrd="5" destOrd="0" parTransId="{961B7872-AEF0-43ED-B887-DE27AA7D97B8}" sibTransId="{50DDAABD-FD34-4B38-932B-266B5494D3C2}"/>
    <dgm:cxn modelId="{6BF12951-F052-4DE2-BBD9-73983EADF6DA}" srcId="{C45068A9-1D1C-4847-B87D-A584FFFCB5E3}" destId="{3DADB868-5CEC-429D-ABB4-B4CF8B19FBAD}" srcOrd="2" destOrd="0" parTransId="{18DA3135-0B9E-4FE1-A005-DED946209190}" sibTransId="{FAD569BE-1E7B-41B0-B0B8-ECC3F7C326D3}"/>
    <dgm:cxn modelId="{BDD55D71-A730-4A80-A3D9-927FE22C9309}" type="presOf" srcId="{87566587-9992-4846-A5DD-F58139ACFC4C}" destId="{B83B2408-FDC1-4331-87F4-F186AE4C3905}" srcOrd="0" destOrd="0" presId="urn:microsoft.com/office/officeart/2005/8/layout/hList1"/>
    <dgm:cxn modelId="{9E33DF71-5EF5-46D0-93AF-5A524A1F86AA}" srcId="{88417B03-9B77-48BD-ADD7-C0C7FC87F58A}" destId="{46845681-1455-4107-B350-052740E7BF2A}" srcOrd="4" destOrd="0" parTransId="{FAAD4839-8E77-4507-B525-C32D748F0C85}" sibTransId="{2F505DB7-87A7-45AD-8510-0B1519485084}"/>
    <dgm:cxn modelId="{51621D56-80EF-41D2-84F9-9FE7E2368A9E}" srcId="{0A9CEDAA-4076-453D-AA8F-B164FE4F86B6}" destId="{C5453307-5D0D-4B9D-886F-C0E7D2A894AB}" srcOrd="0" destOrd="0" parTransId="{0E79EF56-036C-4088-84C5-50BD5D2C7DEC}" sibTransId="{CA96F278-A5D2-464B-B047-62C86545F1C7}"/>
    <dgm:cxn modelId="{CC868A56-D08D-4E95-8CE1-A9D160050C50}" type="presOf" srcId="{367C28B7-E436-4DB4-BB80-6E889542475F}" destId="{485EAED6-FB5E-4092-A998-BC10662CF02C}" srcOrd="0" destOrd="3" presId="urn:microsoft.com/office/officeart/2005/8/layout/hList1"/>
    <dgm:cxn modelId="{45DEA278-E284-45D0-9DB0-968FC11D2F91}" srcId="{FA30711A-5C25-4C0A-9F25-45725F2E2764}" destId="{641C22C8-6C23-4442-B578-82AC741BDF21}" srcOrd="2" destOrd="0" parTransId="{E27290F3-388C-444B-A16E-F36E97DDCA81}" sibTransId="{5291F3BA-0FA3-4EFF-888A-2AC1C91DE550}"/>
    <dgm:cxn modelId="{E2060F59-96AE-472A-98FD-08EB7F12DD19}" srcId="{87566587-9992-4846-A5DD-F58139ACFC4C}" destId="{4A8A906C-D8B8-49B3-AB5D-43E0745137D9}" srcOrd="4" destOrd="0" parTransId="{AD645A03-6BB6-41FB-BE3B-56072D0F1112}" sibTransId="{83178960-3F24-48ED-A11E-CBE6F9697BF0}"/>
    <dgm:cxn modelId="{8F48A57A-C568-4EB0-9ADF-E859C4BA581E}" srcId="{87566587-9992-4846-A5DD-F58139ACFC4C}" destId="{4F3B578A-D14C-41EF-B336-1278AA33CCDC}" srcOrd="1" destOrd="0" parTransId="{AAB822FF-10AF-4A13-A44B-42E61454905E}" sibTransId="{655DB97F-CFED-4D7D-8284-770AE9092AB0}"/>
    <dgm:cxn modelId="{E8F5D27B-28CF-486E-8A5C-DF1C3A4F7351}" srcId="{641C22C8-6C23-4442-B578-82AC741BDF21}" destId="{D3908967-695E-4A91-9B48-6658DF5A5453}" srcOrd="2" destOrd="0" parTransId="{DA95A768-DF97-48BF-B537-8BECA280582F}" sibTransId="{EF981D0A-6807-4C5E-908A-646D873FF1E3}"/>
    <dgm:cxn modelId="{C3AD6F7F-DCD9-48AC-93DA-011BE905D666}" type="presOf" srcId="{FDEEF6B9-3409-4E34-85D5-A243E1B76B2D}" destId="{28085F7E-2729-4BE6-9992-37C461111B0C}" srcOrd="0" destOrd="3" presId="urn:microsoft.com/office/officeart/2005/8/layout/hList1"/>
    <dgm:cxn modelId="{4A07CF83-8A91-4EE5-9FDA-186D703D9401}" srcId="{FA30711A-5C25-4C0A-9F25-45725F2E2764}" destId="{C45068A9-1D1C-4847-B87D-A584FFFCB5E3}" srcOrd="0" destOrd="0" parTransId="{748FD74A-14B0-4D33-BFBD-0E071609894F}" sibTransId="{42C738EA-E400-48A2-AE3E-F789A6A108C5}"/>
    <dgm:cxn modelId="{B59AFE83-44B6-4AD6-9555-AAFD57CCB9C2}" type="presOf" srcId="{080D834F-34D6-4F2C-ABC3-E19ECE529769}" destId="{72351240-A31B-44F7-814C-FED11A9E21E5}" srcOrd="0" destOrd="1" presId="urn:microsoft.com/office/officeart/2005/8/layout/hList1"/>
    <dgm:cxn modelId="{E960D684-91F2-4B18-9E23-C884491F749A}" type="presOf" srcId="{1CC18783-BE53-4190-AEA6-8E9E233E12EB}" destId="{718428AD-A36D-46B4-8F5F-67791AEA5E0D}" srcOrd="0" destOrd="1" presId="urn:microsoft.com/office/officeart/2005/8/layout/hList1"/>
    <dgm:cxn modelId="{C464E688-25BE-4E96-AA0D-A20A339164B4}" type="presOf" srcId="{C5453307-5D0D-4B9D-886F-C0E7D2A894AB}" destId="{72351240-A31B-44F7-814C-FED11A9E21E5}" srcOrd="0" destOrd="0" presId="urn:microsoft.com/office/officeart/2005/8/layout/hList1"/>
    <dgm:cxn modelId="{0DF6018E-8409-4EBA-83FC-21A00039E2E7}" type="presOf" srcId="{C41FDA4D-738C-4FD5-9916-C1E5B2D6025B}" destId="{718428AD-A36D-46B4-8F5F-67791AEA5E0D}" srcOrd="0" destOrd="0" presId="urn:microsoft.com/office/officeart/2005/8/layout/hList1"/>
    <dgm:cxn modelId="{3F1AE28E-0F30-4112-BF20-347D0BBB6306}" srcId="{87566587-9992-4846-A5DD-F58139ACFC4C}" destId="{B7A7A5E9-2C7C-4ADA-9E9E-BD6344CD8AA9}" srcOrd="2" destOrd="0" parTransId="{C9CBF3B0-B4D3-45A0-86B3-85C24D8A49CA}" sibTransId="{0B9F0DEA-A69B-44D4-AFBC-B00612A90480}"/>
    <dgm:cxn modelId="{A36D019E-B3E2-41DD-9F7B-8EBFE1A48FF7}" srcId="{87566587-9992-4846-A5DD-F58139ACFC4C}" destId="{3D499993-EE64-440F-AB19-2963CDCBFA16}" srcOrd="6" destOrd="0" parTransId="{A1487A9C-8B0A-47F0-B772-87786C808DBC}" sibTransId="{6F42C7E0-5CF0-44E9-B987-FCA23D047C0C}"/>
    <dgm:cxn modelId="{1332FDA4-BF65-4049-9798-DE19D95C6079}" type="presOf" srcId="{BDC653DC-FC6C-4CA0-B02E-9E840A599420}" destId="{485EAED6-FB5E-4092-A998-BC10662CF02C}" srcOrd="0" destOrd="7" presId="urn:microsoft.com/office/officeart/2005/8/layout/hList1"/>
    <dgm:cxn modelId="{FFD29DB6-4DBD-4E1F-8E4F-CE7955CBAB68}" srcId="{0A9CEDAA-4076-453D-AA8F-B164FE4F86B6}" destId="{080D834F-34D6-4F2C-ABC3-E19ECE529769}" srcOrd="1" destOrd="0" parTransId="{A5EF3282-532E-4C27-9780-4A1B6D231BB5}" sibTransId="{414EC086-6A3A-493B-9A92-3FE24FCD4777}"/>
    <dgm:cxn modelId="{2DFAA7B7-F3A1-44FE-9A98-34DA4E5CB4BA}" srcId="{0A9CEDAA-4076-453D-AA8F-B164FE4F86B6}" destId="{E9B24FEA-B645-4ED5-9020-75286B2B6AA1}" srcOrd="2" destOrd="0" parTransId="{4AC4DFC0-A7CE-4C32-88C6-1F25B1A0F8BA}" sibTransId="{A37B22D2-A74E-42D6-BF33-A9CEDA4AD4F1}"/>
    <dgm:cxn modelId="{F5BCB1C0-7292-4C92-8B9B-C7B93090BD4B}" srcId="{C45068A9-1D1C-4847-B87D-A584FFFCB5E3}" destId="{1CC18783-BE53-4190-AEA6-8E9E233E12EB}" srcOrd="1" destOrd="0" parTransId="{A78491BA-676A-42B3-8FA6-57D983C47E65}" sibTransId="{6B47EE68-BD2F-4318-87AD-9EEE1CE9C6A3}"/>
    <dgm:cxn modelId="{8234C8C6-E718-49C0-9E3D-DED1E91430B0}" srcId="{FA30711A-5C25-4C0A-9F25-45725F2E2764}" destId="{88417B03-9B77-48BD-ADD7-C0C7FC87F58A}" srcOrd="1" destOrd="0" parTransId="{355F0A3B-EC84-4F2F-B528-BF7338A40152}" sibTransId="{649A638E-0F1C-423C-9822-86FDD77AB23E}"/>
    <dgm:cxn modelId="{C9C529C7-9904-4C08-B1D3-77642BB34305}" srcId="{87566587-9992-4846-A5DD-F58139ACFC4C}" destId="{6C79B972-1911-49AE-AD46-CB489E53A629}" srcOrd="0" destOrd="0" parTransId="{C1DB64FC-519A-42E7-BAE8-9504FE00A67D}" sibTransId="{186B2977-D519-4B04-B644-67F069966A7F}"/>
    <dgm:cxn modelId="{E97522CE-4BF1-476B-AEC8-9C3DF25E9DEE}" type="presOf" srcId="{15DF7FDD-8A5F-41A1-BA64-D707D1C17A13}" destId="{28085F7E-2729-4BE6-9992-37C461111B0C}" srcOrd="0" destOrd="0" presId="urn:microsoft.com/office/officeart/2005/8/layout/hList1"/>
    <dgm:cxn modelId="{626E3AD3-2881-4A47-9106-A1737F0319B6}" srcId="{641C22C8-6C23-4442-B578-82AC741BDF21}" destId="{0F06DCA5-A71E-4203-AF5E-73ACD65C9A6D}" srcOrd="0" destOrd="0" parTransId="{3EB3CA22-F311-4D86-9DB2-FCD2C124BA41}" sibTransId="{BEC5A387-DFCF-416A-9201-BEA98DE76EC9}"/>
    <dgm:cxn modelId="{485B15D6-872D-4067-B8EF-1E8B9AD731D4}" type="presOf" srcId="{A17AC40D-725A-464A-AE4A-0F53948CBDA7}" destId="{718428AD-A36D-46B4-8F5F-67791AEA5E0D}" srcOrd="0" destOrd="3" presId="urn:microsoft.com/office/officeart/2005/8/layout/hList1"/>
    <dgm:cxn modelId="{BDE725D8-E25B-40C9-99DD-FA2B378E4C04}" type="presOf" srcId="{C45068A9-1D1C-4847-B87D-A584FFFCB5E3}" destId="{8281BF00-363C-4567-B4B7-3D4BEE948465}" srcOrd="0" destOrd="0" presId="urn:microsoft.com/office/officeart/2005/8/layout/hList1"/>
    <dgm:cxn modelId="{977A95D8-F571-4F67-9A58-29A6C19BA992}" srcId="{87566587-9992-4846-A5DD-F58139ACFC4C}" destId="{BDC653DC-FC6C-4CA0-B02E-9E840A599420}" srcOrd="7" destOrd="0" parTransId="{2DE4EE84-B5AA-4CC1-AFCC-3102626FDB4B}" sibTransId="{E523695E-CA64-4068-9A30-E8FA9EB3BAAF}"/>
    <dgm:cxn modelId="{E70B8AE6-9BB4-4E21-BCF1-F2108CC4E6E6}" type="presOf" srcId="{6C79B972-1911-49AE-AD46-CB489E53A629}" destId="{485EAED6-FB5E-4092-A998-BC10662CF02C}" srcOrd="0" destOrd="0" presId="urn:microsoft.com/office/officeart/2005/8/layout/hList1"/>
    <dgm:cxn modelId="{C7473FF2-1641-4FC5-BE60-45104FF51BEB}" type="presOf" srcId="{FA30711A-5C25-4C0A-9F25-45725F2E2764}" destId="{72441AE3-5D8C-4850-B3E5-B0ACBD628A6E}" srcOrd="0" destOrd="0" presId="urn:microsoft.com/office/officeart/2005/8/layout/hList1"/>
    <dgm:cxn modelId="{86FCC7F7-783A-4610-B759-71F5DE0F508D}" srcId="{88417B03-9B77-48BD-ADD7-C0C7FC87F58A}" destId="{E7817245-A490-4277-82EC-50A7BE9D2151}" srcOrd="2" destOrd="0" parTransId="{435FB38A-7623-4904-8B0C-6C59254583E5}" sibTransId="{B2F7DDD6-F45A-4277-B772-052A243BD666}"/>
    <dgm:cxn modelId="{AD5A30F9-6418-43FF-867C-BE534AD2014A}" srcId="{88417B03-9B77-48BD-ADD7-C0C7FC87F58A}" destId="{49F6F725-2128-4850-9316-733914F1545A}" srcOrd="1" destOrd="0" parTransId="{E608AABE-C73D-4396-B08E-FF09E3F707E6}" sibTransId="{AF73E980-E5F3-4C34-AF5F-8C6CBC998F78}"/>
    <dgm:cxn modelId="{B54B10FA-4C9F-472F-ADD4-2F266B6DC18E}" type="presOf" srcId="{D3908967-695E-4A91-9B48-6658DF5A5453}" destId="{8ABD3776-592E-44BD-8CD6-5EB2496BFEDA}" srcOrd="0" destOrd="2" presId="urn:microsoft.com/office/officeart/2005/8/layout/hList1"/>
    <dgm:cxn modelId="{A29ADAD9-CBA5-4219-A1BA-560B308ED4F5}" type="presParOf" srcId="{72441AE3-5D8C-4850-B3E5-B0ACBD628A6E}" destId="{ABD4C463-935E-49A2-8220-0DE13F3059EF}" srcOrd="0" destOrd="0" presId="urn:microsoft.com/office/officeart/2005/8/layout/hList1"/>
    <dgm:cxn modelId="{DAA00773-0C99-46B6-B15B-99DB6D066172}" type="presParOf" srcId="{ABD4C463-935E-49A2-8220-0DE13F3059EF}" destId="{8281BF00-363C-4567-B4B7-3D4BEE948465}" srcOrd="0" destOrd="0" presId="urn:microsoft.com/office/officeart/2005/8/layout/hList1"/>
    <dgm:cxn modelId="{85F7068E-511E-4252-8BB4-4C693361E4C2}" type="presParOf" srcId="{ABD4C463-935E-49A2-8220-0DE13F3059EF}" destId="{718428AD-A36D-46B4-8F5F-67791AEA5E0D}" srcOrd="1" destOrd="0" presId="urn:microsoft.com/office/officeart/2005/8/layout/hList1"/>
    <dgm:cxn modelId="{538B2C4A-A79C-4661-9B56-F7A5A815CFA3}" type="presParOf" srcId="{72441AE3-5D8C-4850-B3E5-B0ACBD628A6E}" destId="{846E796E-D764-4BB6-BE4A-46F69474A4CA}" srcOrd="1" destOrd="0" presId="urn:microsoft.com/office/officeart/2005/8/layout/hList1"/>
    <dgm:cxn modelId="{B1AA0D7B-1899-4F90-8FCB-4C179770F001}" type="presParOf" srcId="{72441AE3-5D8C-4850-B3E5-B0ACBD628A6E}" destId="{4921FC37-2CB4-403A-AF22-04A74FB6DCC5}" srcOrd="2" destOrd="0" presId="urn:microsoft.com/office/officeart/2005/8/layout/hList1"/>
    <dgm:cxn modelId="{F7F567F3-60BB-4C02-BE5E-E4FF6F76D398}" type="presParOf" srcId="{4921FC37-2CB4-403A-AF22-04A74FB6DCC5}" destId="{9F2ABD93-A316-4CEC-8E5D-7EB297116F12}" srcOrd="0" destOrd="0" presId="urn:microsoft.com/office/officeart/2005/8/layout/hList1"/>
    <dgm:cxn modelId="{F8C25B17-2998-46CA-B4E1-E31900778B93}" type="presParOf" srcId="{4921FC37-2CB4-403A-AF22-04A74FB6DCC5}" destId="{28085F7E-2729-4BE6-9992-37C461111B0C}" srcOrd="1" destOrd="0" presId="urn:microsoft.com/office/officeart/2005/8/layout/hList1"/>
    <dgm:cxn modelId="{410EE3E5-5E87-438B-B00A-16C2BD489964}" type="presParOf" srcId="{72441AE3-5D8C-4850-B3E5-B0ACBD628A6E}" destId="{0B2D69BC-3688-4128-B6ED-526C16D4F8DD}" srcOrd="3" destOrd="0" presId="urn:microsoft.com/office/officeart/2005/8/layout/hList1"/>
    <dgm:cxn modelId="{08938E4D-1E62-42FE-AAEB-0B0BFD7CBA6F}" type="presParOf" srcId="{72441AE3-5D8C-4850-B3E5-B0ACBD628A6E}" destId="{F9B5BC72-218E-42CB-922D-CC211C69A0A8}" srcOrd="4" destOrd="0" presId="urn:microsoft.com/office/officeart/2005/8/layout/hList1"/>
    <dgm:cxn modelId="{61A93540-10D1-48AC-9300-FD279774225E}" type="presParOf" srcId="{F9B5BC72-218E-42CB-922D-CC211C69A0A8}" destId="{BCEC9D86-F5AB-4859-9AEA-E2AEBEA31A3C}" srcOrd="0" destOrd="0" presId="urn:microsoft.com/office/officeart/2005/8/layout/hList1"/>
    <dgm:cxn modelId="{EBF628ED-2A40-4037-97A6-4F1C22AC5A34}" type="presParOf" srcId="{F9B5BC72-218E-42CB-922D-CC211C69A0A8}" destId="{8ABD3776-592E-44BD-8CD6-5EB2496BFEDA}" srcOrd="1" destOrd="0" presId="urn:microsoft.com/office/officeart/2005/8/layout/hList1"/>
    <dgm:cxn modelId="{3CFBC8C5-5D38-4A6F-A0BE-EC8B28F21DF0}" type="presParOf" srcId="{72441AE3-5D8C-4850-B3E5-B0ACBD628A6E}" destId="{CD176658-601B-4E04-9076-373707CAE3E0}" srcOrd="5" destOrd="0" presId="urn:microsoft.com/office/officeart/2005/8/layout/hList1"/>
    <dgm:cxn modelId="{931AD107-C820-4631-A75F-A26FE1DE4CDD}" type="presParOf" srcId="{72441AE3-5D8C-4850-B3E5-B0ACBD628A6E}" destId="{01480585-10F7-40CA-9225-C15C07B85A34}" srcOrd="6" destOrd="0" presId="urn:microsoft.com/office/officeart/2005/8/layout/hList1"/>
    <dgm:cxn modelId="{53A071D5-6654-4609-83EF-FA81A838A589}" type="presParOf" srcId="{01480585-10F7-40CA-9225-C15C07B85A34}" destId="{B83B2408-FDC1-4331-87F4-F186AE4C3905}" srcOrd="0" destOrd="0" presId="urn:microsoft.com/office/officeart/2005/8/layout/hList1"/>
    <dgm:cxn modelId="{B53AFAD7-509E-4D9D-A246-89AE31D4DFB7}" type="presParOf" srcId="{01480585-10F7-40CA-9225-C15C07B85A34}" destId="{485EAED6-FB5E-4092-A998-BC10662CF02C}" srcOrd="1" destOrd="0" presId="urn:microsoft.com/office/officeart/2005/8/layout/hList1"/>
    <dgm:cxn modelId="{CA4F5964-BABB-42F2-AF12-3C7E824E441E}" type="presParOf" srcId="{72441AE3-5D8C-4850-B3E5-B0ACBD628A6E}" destId="{A79FEF22-23B5-43AF-AE4D-8AB26B993E46}" srcOrd="7" destOrd="0" presId="urn:microsoft.com/office/officeart/2005/8/layout/hList1"/>
    <dgm:cxn modelId="{6555E56A-0922-47FD-9C48-9B84CDBC9A26}" type="presParOf" srcId="{72441AE3-5D8C-4850-B3E5-B0ACBD628A6E}" destId="{95250D72-A8DE-4F2D-B496-0E76F23E5FD5}" srcOrd="8" destOrd="0" presId="urn:microsoft.com/office/officeart/2005/8/layout/hList1"/>
    <dgm:cxn modelId="{778B3D97-DD5A-4934-9C10-4674AF6C0E8B}" type="presParOf" srcId="{95250D72-A8DE-4F2D-B496-0E76F23E5FD5}" destId="{786C2661-AAED-4DFF-A75D-A8C934D878DC}" srcOrd="0" destOrd="0" presId="urn:microsoft.com/office/officeart/2005/8/layout/hList1"/>
    <dgm:cxn modelId="{EECD7EE6-CDB1-4389-88A4-6625B22319C6}" type="presParOf" srcId="{95250D72-A8DE-4F2D-B496-0E76F23E5FD5}" destId="{72351240-A31B-44F7-814C-FED11A9E21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4AFF0-3512-4BAE-A505-954B272B2551}" type="doc">
      <dgm:prSet loTypeId="urn:microsoft.com/office/officeart/2005/8/layout/hProcess6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9A99E3-221E-4F4C-9048-1E63A43ABE2D}">
      <dgm:prSet phldrT="[Text]"/>
      <dgm:spPr/>
      <dgm:t>
        <a:bodyPr/>
        <a:lstStyle/>
        <a:p>
          <a:r>
            <a:rPr lang="en-US"/>
            <a:t>Data processing </a:t>
          </a:r>
        </a:p>
      </dgm:t>
    </dgm:pt>
    <dgm:pt modelId="{803AB193-1D5E-4463-ADB4-5F2755F57A79}" type="parTrans" cxnId="{2728DD93-662C-41B6-8A50-6A6FB4051BF1}">
      <dgm:prSet/>
      <dgm:spPr/>
      <dgm:t>
        <a:bodyPr/>
        <a:lstStyle/>
        <a:p>
          <a:endParaRPr lang="en-US"/>
        </a:p>
      </dgm:t>
    </dgm:pt>
    <dgm:pt modelId="{D6AA8984-1357-4922-B235-AB10F620E7CB}" type="sibTrans" cxnId="{2728DD93-662C-41B6-8A50-6A6FB4051BF1}">
      <dgm:prSet/>
      <dgm:spPr/>
      <dgm:t>
        <a:bodyPr/>
        <a:lstStyle/>
        <a:p>
          <a:endParaRPr lang="en-US"/>
        </a:p>
      </dgm:t>
    </dgm:pt>
    <dgm:pt modelId="{4EBF3FF7-F4D1-4E61-94EA-A42292DBC3B5}">
      <dgm:prSet phldrT="[Text]"/>
      <dgm:spPr/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9DB876F8-CCA1-4791-A811-F2439F0856E4}" type="parTrans" cxnId="{49544E5C-63D0-4155-9AD1-F293BE613A48}">
      <dgm:prSet/>
      <dgm:spPr/>
      <dgm:t>
        <a:bodyPr/>
        <a:lstStyle/>
        <a:p>
          <a:endParaRPr lang="en-US"/>
        </a:p>
      </dgm:t>
    </dgm:pt>
    <dgm:pt modelId="{8E1FB896-13BE-4244-B19D-B6E373A38389}" type="sibTrans" cxnId="{49544E5C-63D0-4155-9AD1-F293BE613A48}">
      <dgm:prSet/>
      <dgm:spPr/>
      <dgm:t>
        <a:bodyPr/>
        <a:lstStyle/>
        <a:p>
          <a:endParaRPr lang="en-US"/>
        </a:p>
      </dgm:t>
    </dgm:pt>
    <dgm:pt modelId="{377C12B1-7C1F-4D7C-8D3A-B891EDBC2485}">
      <dgm:prSet phldrT="[Text]"/>
      <dgm:spPr/>
      <dgm:t>
        <a:bodyPr/>
        <a:lstStyle/>
        <a:p>
          <a:r>
            <a:rPr lang="en-US"/>
            <a:t>Data publication</a:t>
          </a:r>
        </a:p>
      </dgm:t>
    </dgm:pt>
    <dgm:pt modelId="{C708A9CB-2D0D-4A06-8F35-641883E8E5DD}" type="parTrans" cxnId="{F58B0E11-E4F4-410C-BA19-64CA632CC6ED}">
      <dgm:prSet/>
      <dgm:spPr/>
      <dgm:t>
        <a:bodyPr/>
        <a:lstStyle/>
        <a:p>
          <a:endParaRPr lang="en-US"/>
        </a:p>
      </dgm:t>
    </dgm:pt>
    <dgm:pt modelId="{390E2B23-C986-4AB7-9474-C6B69C65CFC1}" type="sibTrans" cxnId="{F58B0E11-E4F4-410C-BA19-64CA632CC6ED}">
      <dgm:prSet/>
      <dgm:spPr/>
      <dgm:t>
        <a:bodyPr/>
        <a:lstStyle/>
        <a:p>
          <a:endParaRPr lang="en-US"/>
        </a:p>
      </dgm:t>
    </dgm:pt>
    <dgm:pt modelId="{986E9F07-A704-46CD-97DA-B98A91988709}">
      <dgm:prSet phldrT="[Text]"/>
      <dgm:spPr/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97287906-378A-461B-ADAF-A9B1A370EFF5}" type="parTrans" cxnId="{9C9D82DF-6D6E-4C79-8532-14C71A7DDF7B}">
      <dgm:prSet/>
      <dgm:spPr/>
      <dgm:t>
        <a:bodyPr/>
        <a:lstStyle/>
        <a:p>
          <a:endParaRPr lang="en-US"/>
        </a:p>
      </dgm:t>
    </dgm:pt>
    <dgm:pt modelId="{37289103-7BD5-434E-A513-C5DF32EC7CCC}" type="sibTrans" cxnId="{9C9D82DF-6D6E-4C79-8532-14C71A7DDF7B}">
      <dgm:prSet/>
      <dgm:spPr/>
      <dgm:t>
        <a:bodyPr/>
        <a:lstStyle/>
        <a:p>
          <a:endParaRPr lang="en-US"/>
        </a:p>
      </dgm:t>
    </dgm:pt>
    <dgm:pt modelId="{972B7BDE-B042-4DE5-92F2-8671FB428D57}">
      <dgm:prSet phldrT="[Text]"/>
      <dgm:spPr/>
      <dgm:t>
        <a:bodyPr/>
        <a:lstStyle/>
        <a:p>
          <a:r>
            <a:rPr lang="en-US"/>
            <a:t>Analysis</a:t>
          </a:r>
        </a:p>
      </dgm:t>
    </dgm:pt>
    <dgm:pt modelId="{45329952-21E9-425F-AD18-108EF8F2B9D6}" type="parTrans" cxnId="{95DE99CD-337B-4122-AA4E-00D132073A5E}">
      <dgm:prSet/>
      <dgm:spPr/>
      <dgm:t>
        <a:bodyPr/>
        <a:lstStyle/>
        <a:p>
          <a:endParaRPr lang="en-US"/>
        </a:p>
      </dgm:t>
    </dgm:pt>
    <dgm:pt modelId="{33D86FBC-1239-4DF0-AE54-D7D687378955}" type="sibTrans" cxnId="{95DE99CD-337B-4122-AA4E-00D132073A5E}">
      <dgm:prSet/>
      <dgm:spPr/>
      <dgm:t>
        <a:bodyPr/>
        <a:lstStyle/>
        <a:p>
          <a:endParaRPr lang="en-US"/>
        </a:p>
      </dgm:t>
    </dgm:pt>
    <dgm:pt modelId="{BF89312C-421A-4AB5-A578-FC5CD64D37CD}">
      <dgm:prSet phldrT="[Text]"/>
      <dgm:spPr/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8A5EB151-DF04-464A-AF91-24369DEE9C3C}" type="parTrans" cxnId="{0BEF7D5C-1962-4D50-B909-2E7F00ECB08C}">
      <dgm:prSet/>
      <dgm:spPr/>
      <dgm:t>
        <a:bodyPr/>
        <a:lstStyle/>
        <a:p>
          <a:endParaRPr lang="en-US"/>
        </a:p>
      </dgm:t>
    </dgm:pt>
    <dgm:pt modelId="{D4E30305-2944-40F3-B0C9-C8416452142E}" type="sibTrans" cxnId="{0BEF7D5C-1962-4D50-B909-2E7F00ECB08C}">
      <dgm:prSet/>
      <dgm:spPr/>
      <dgm:t>
        <a:bodyPr/>
        <a:lstStyle/>
        <a:p>
          <a:endParaRPr lang="en-US"/>
        </a:p>
      </dgm:t>
    </dgm:pt>
    <dgm:pt modelId="{C5908843-AFE7-4377-842E-858D43040C81}" type="pres">
      <dgm:prSet presAssocID="{7F84AFF0-3512-4BAE-A505-954B272B2551}" presName="theList" presStyleCnt="0">
        <dgm:presLayoutVars>
          <dgm:dir/>
          <dgm:animLvl val="lvl"/>
          <dgm:resizeHandles val="exact"/>
        </dgm:presLayoutVars>
      </dgm:prSet>
      <dgm:spPr/>
    </dgm:pt>
    <dgm:pt modelId="{03D4B571-A241-482A-9E31-86ADBA16ADA7}" type="pres">
      <dgm:prSet presAssocID="{089A99E3-221E-4F4C-9048-1E63A43ABE2D}" presName="compNode" presStyleCnt="0"/>
      <dgm:spPr/>
    </dgm:pt>
    <dgm:pt modelId="{C55E2324-5FF2-4117-BD0D-0F711882030B}" type="pres">
      <dgm:prSet presAssocID="{089A99E3-221E-4F4C-9048-1E63A43ABE2D}" presName="noGeometry" presStyleCnt="0"/>
      <dgm:spPr/>
    </dgm:pt>
    <dgm:pt modelId="{4C535015-7CAB-4EF6-B98F-433D7E704C90}" type="pres">
      <dgm:prSet presAssocID="{089A99E3-221E-4F4C-9048-1E63A43ABE2D}" presName="childTextVisible" presStyleLbl="bgAccFollowNode1" presStyleIdx="0" presStyleCnt="3">
        <dgm:presLayoutVars>
          <dgm:bulletEnabled val="1"/>
        </dgm:presLayoutVars>
      </dgm:prSet>
      <dgm:spPr/>
    </dgm:pt>
    <dgm:pt modelId="{12E2C642-33D4-4224-A685-59BB2ECDE17F}" type="pres">
      <dgm:prSet presAssocID="{089A99E3-221E-4F4C-9048-1E63A43ABE2D}" presName="childTextHidden" presStyleLbl="bgAccFollowNode1" presStyleIdx="0" presStyleCnt="3"/>
      <dgm:spPr/>
    </dgm:pt>
    <dgm:pt modelId="{EE194A40-1555-4ADC-B492-00E4EC59AA99}" type="pres">
      <dgm:prSet presAssocID="{089A99E3-221E-4F4C-9048-1E63A43ABE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F37739F-D566-41D0-8A4F-A39FB94BE981}" type="pres">
      <dgm:prSet presAssocID="{089A99E3-221E-4F4C-9048-1E63A43ABE2D}" presName="aSpace" presStyleCnt="0"/>
      <dgm:spPr/>
    </dgm:pt>
    <dgm:pt modelId="{47353547-561D-404E-93EA-260B115C4810}" type="pres">
      <dgm:prSet presAssocID="{377C12B1-7C1F-4D7C-8D3A-B891EDBC2485}" presName="compNode" presStyleCnt="0"/>
      <dgm:spPr/>
    </dgm:pt>
    <dgm:pt modelId="{1CE78E85-B907-4774-A82F-537A5A5A92B7}" type="pres">
      <dgm:prSet presAssocID="{377C12B1-7C1F-4D7C-8D3A-B891EDBC2485}" presName="noGeometry" presStyleCnt="0"/>
      <dgm:spPr/>
    </dgm:pt>
    <dgm:pt modelId="{18D5BF89-1A37-4106-AE52-9682A44D1E6E}" type="pres">
      <dgm:prSet presAssocID="{377C12B1-7C1F-4D7C-8D3A-B891EDBC2485}" presName="childTextVisible" presStyleLbl="bgAccFollowNode1" presStyleIdx="1" presStyleCnt="3">
        <dgm:presLayoutVars>
          <dgm:bulletEnabled val="1"/>
        </dgm:presLayoutVars>
      </dgm:prSet>
      <dgm:spPr/>
    </dgm:pt>
    <dgm:pt modelId="{5FEBA988-4ADF-4B39-A7ED-D0656AF37E18}" type="pres">
      <dgm:prSet presAssocID="{377C12B1-7C1F-4D7C-8D3A-B891EDBC2485}" presName="childTextHidden" presStyleLbl="bgAccFollowNode1" presStyleIdx="1" presStyleCnt="3"/>
      <dgm:spPr/>
    </dgm:pt>
    <dgm:pt modelId="{E18292E8-0B4F-4DE3-A71D-0518E59D8A2E}" type="pres">
      <dgm:prSet presAssocID="{377C12B1-7C1F-4D7C-8D3A-B891EDBC248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A68D228-FBF3-4F22-BFD4-C2ED69ED1B0B}" type="pres">
      <dgm:prSet presAssocID="{377C12B1-7C1F-4D7C-8D3A-B891EDBC2485}" presName="aSpace" presStyleCnt="0"/>
      <dgm:spPr/>
    </dgm:pt>
    <dgm:pt modelId="{CBB4D357-F61A-42EE-BF6F-7AC2291D8F32}" type="pres">
      <dgm:prSet presAssocID="{972B7BDE-B042-4DE5-92F2-8671FB428D57}" presName="compNode" presStyleCnt="0"/>
      <dgm:spPr/>
    </dgm:pt>
    <dgm:pt modelId="{CE926249-46E4-4843-9844-7C2F7A17A7F0}" type="pres">
      <dgm:prSet presAssocID="{972B7BDE-B042-4DE5-92F2-8671FB428D57}" presName="noGeometry" presStyleCnt="0"/>
      <dgm:spPr/>
    </dgm:pt>
    <dgm:pt modelId="{27E3E0A0-DC7A-4934-BA3A-99302E64BFDE}" type="pres">
      <dgm:prSet presAssocID="{972B7BDE-B042-4DE5-92F2-8671FB428D57}" presName="childTextVisible" presStyleLbl="bgAccFollowNode1" presStyleIdx="2" presStyleCnt="3">
        <dgm:presLayoutVars>
          <dgm:bulletEnabled val="1"/>
        </dgm:presLayoutVars>
      </dgm:prSet>
      <dgm:spPr/>
    </dgm:pt>
    <dgm:pt modelId="{7E34ABA8-CAF9-484F-9D7E-0919C90D1859}" type="pres">
      <dgm:prSet presAssocID="{972B7BDE-B042-4DE5-92F2-8671FB428D57}" presName="childTextHidden" presStyleLbl="bgAccFollowNode1" presStyleIdx="2" presStyleCnt="3"/>
      <dgm:spPr/>
    </dgm:pt>
    <dgm:pt modelId="{A39B8052-6332-4F19-93AE-2AF2A3636D60}" type="pres">
      <dgm:prSet presAssocID="{972B7BDE-B042-4DE5-92F2-8671FB428D5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58B0E11-E4F4-410C-BA19-64CA632CC6ED}" srcId="{7F84AFF0-3512-4BAE-A505-954B272B2551}" destId="{377C12B1-7C1F-4D7C-8D3A-B891EDBC2485}" srcOrd="1" destOrd="0" parTransId="{C708A9CB-2D0D-4A06-8F35-641883E8E5DD}" sibTransId="{390E2B23-C986-4AB7-9474-C6B69C65CFC1}"/>
    <dgm:cxn modelId="{5597292C-6923-4E66-AF45-ABC052365AC6}" type="presOf" srcId="{BF89312C-421A-4AB5-A578-FC5CD64D37CD}" destId="{7E34ABA8-CAF9-484F-9D7E-0919C90D1859}" srcOrd="1" destOrd="0" presId="urn:microsoft.com/office/officeart/2005/8/layout/hProcess6"/>
    <dgm:cxn modelId="{49544E5C-63D0-4155-9AD1-F293BE613A48}" srcId="{089A99E3-221E-4F4C-9048-1E63A43ABE2D}" destId="{4EBF3FF7-F4D1-4E61-94EA-A42292DBC3B5}" srcOrd="0" destOrd="0" parTransId="{9DB876F8-CCA1-4791-A811-F2439F0856E4}" sibTransId="{8E1FB896-13BE-4244-B19D-B6E373A38389}"/>
    <dgm:cxn modelId="{0BEF7D5C-1962-4D50-B909-2E7F00ECB08C}" srcId="{972B7BDE-B042-4DE5-92F2-8671FB428D57}" destId="{BF89312C-421A-4AB5-A578-FC5CD64D37CD}" srcOrd="0" destOrd="0" parTransId="{8A5EB151-DF04-464A-AF91-24369DEE9C3C}" sibTransId="{D4E30305-2944-40F3-B0C9-C8416452142E}"/>
    <dgm:cxn modelId="{F0A1CA61-11C1-4B78-BE79-06538ED53614}" type="presOf" srcId="{7F84AFF0-3512-4BAE-A505-954B272B2551}" destId="{C5908843-AFE7-4377-842E-858D43040C81}" srcOrd="0" destOrd="0" presId="urn:microsoft.com/office/officeart/2005/8/layout/hProcess6"/>
    <dgm:cxn modelId="{C1157742-4FDF-41B9-94A8-D780E24FBA4A}" type="presOf" srcId="{986E9F07-A704-46CD-97DA-B98A91988709}" destId="{18D5BF89-1A37-4106-AE52-9682A44D1E6E}" srcOrd="0" destOrd="0" presId="urn:microsoft.com/office/officeart/2005/8/layout/hProcess6"/>
    <dgm:cxn modelId="{47A07A76-0356-4C0C-AF6E-45CB9D05393A}" type="presOf" srcId="{089A99E3-221E-4F4C-9048-1E63A43ABE2D}" destId="{EE194A40-1555-4ADC-B492-00E4EC59AA99}" srcOrd="0" destOrd="0" presId="urn:microsoft.com/office/officeart/2005/8/layout/hProcess6"/>
    <dgm:cxn modelId="{78B9EA57-8059-4C2E-95A9-0F810EF7BE68}" type="presOf" srcId="{972B7BDE-B042-4DE5-92F2-8671FB428D57}" destId="{A39B8052-6332-4F19-93AE-2AF2A3636D60}" srcOrd="0" destOrd="0" presId="urn:microsoft.com/office/officeart/2005/8/layout/hProcess6"/>
    <dgm:cxn modelId="{B718F95A-2B48-4D68-B726-23312E2324A1}" type="presOf" srcId="{377C12B1-7C1F-4D7C-8D3A-B891EDBC2485}" destId="{E18292E8-0B4F-4DE3-A71D-0518E59D8A2E}" srcOrd="0" destOrd="0" presId="urn:microsoft.com/office/officeart/2005/8/layout/hProcess6"/>
    <dgm:cxn modelId="{2728DD93-662C-41B6-8A50-6A6FB4051BF1}" srcId="{7F84AFF0-3512-4BAE-A505-954B272B2551}" destId="{089A99E3-221E-4F4C-9048-1E63A43ABE2D}" srcOrd="0" destOrd="0" parTransId="{803AB193-1D5E-4463-ADB4-5F2755F57A79}" sibTransId="{D6AA8984-1357-4922-B235-AB10F620E7CB}"/>
    <dgm:cxn modelId="{D47B649A-569D-4054-B4B1-8634831C2D89}" type="presOf" srcId="{986E9F07-A704-46CD-97DA-B98A91988709}" destId="{5FEBA988-4ADF-4B39-A7ED-D0656AF37E18}" srcOrd="1" destOrd="0" presId="urn:microsoft.com/office/officeart/2005/8/layout/hProcess6"/>
    <dgm:cxn modelId="{C01499C4-7FE8-41EA-B0C1-FE18B227A721}" type="presOf" srcId="{4EBF3FF7-F4D1-4E61-94EA-A42292DBC3B5}" destId="{4C535015-7CAB-4EF6-B98F-433D7E704C90}" srcOrd="0" destOrd="0" presId="urn:microsoft.com/office/officeart/2005/8/layout/hProcess6"/>
    <dgm:cxn modelId="{50EFD3C8-204B-43B6-81C9-C33F2B578EAB}" type="presOf" srcId="{4EBF3FF7-F4D1-4E61-94EA-A42292DBC3B5}" destId="{12E2C642-33D4-4224-A685-59BB2ECDE17F}" srcOrd="1" destOrd="0" presId="urn:microsoft.com/office/officeart/2005/8/layout/hProcess6"/>
    <dgm:cxn modelId="{95DE99CD-337B-4122-AA4E-00D132073A5E}" srcId="{7F84AFF0-3512-4BAE-A505-954B272B2551}" destId="{972B7BDE-B042-4DE5-92F2-8671FB428D57}" srcOrd="2" destOrd="0" parTransId="{45329952-21E9-425F-AD18-108EF8F2B9D6}" sibTransId="{33D86FBC-1239-4DF0-AE54-D7D687378955}"/>
    <dgm:cxn modelId="{9C9D82DF-6D6E-4C79-8532-14C71A7DDF7B}" srcId="{377C12B1-7C1F-4D7C-8D3A-B891EDBC2485}" destId="{986E9F07-A704-46CD-97DA-B98A91988709}" srcOrd="0" destOrd="0" parTransId="{97287906-378A-461B-ADAF-A9B1A370EFF5}" sibTransId="{37289103-7BD5-434E-A513-C5DF32EC7CCC}"/>
    <dgm:cxn modelId="{B12F94FF-041A-4FB7-82EE-AFE5D5962C02}" type="presOf" srcId="{BF89312C-421A-4AB5-A578-FC5CD64D37CD}" destId="{27E3E0A0-DC7A-4934-BA3A-99302E64BFDE}" srcOrd="0" destOrd="0" presId="urn:microsoft.com/office/officeart/2005/8/layout/hProcess6"/>
    <dgm:cxn modelId="{377AE23A-C844-4635-A508-5E862CFE3FF8}" type="presParOf" srcId="{C5908843-AFE7-4377-842E-858D43040C81}" destId="{03D4B571-A241-482A-9E31-86ADBA16ADA7}" srcOrd="0" destOrd="0" presId="urn:microsoft.com/office/officeart/2005/8/layout/hProcess6"/>
    <dgm:cxn modelId="{94F03C6A-22D1-47DB-936C-EBBA23E7F1A9}" type="presParOf" srcId="{03D4B571-A241-482A-9E31-86ADBA16ADA7}" destId="{C55E2324-5FF2-4117-BD0D-0F711882030B}" srcOrd="0" destOrd="0" presId="urn:microsoft.com/office/officeart/2005/8/layout/hProcess6"/>
    <dgm:cxn modelId="{6FE4B654-B659-4155-B133-F98FD34ADC63}" type="presParOf" srcId="{03D4B571-A241-482A-9E31-86ADBA16ADA7}" destId="{4C535015-7CAB-4EF6-B98F-433D7E704C90}" srcOrd="1" destOrd="0" presId="urn:microsoft.com/office/officeart/2005/8/layout/hProcess6"/>
    <dgm:cxn modelId="{9A80FB92-75FD-41E8-9A91-C3EAE60897D9}" type="presParOf" srcId="{03D4B571-A241-482A-9E31-86ADBA16ADA7}" destId="{12E2C642-33D4-4224-A685-59BB2ECDE17F}" srcOrd="2" destOrd="0" presId="urn:microsoft.com/office/officeart/2005/8/layout/hProcess6"/>
    <dgm:cxn modelId="{2BB2317E-6E93-4A22-836B-461C829B6C02}" type="presParOf" srcId="{03D4B571-A241-482A-9E31-86ADBA16ADA7}" destId="{EE194A40-1555-4ADC-B492-00E4EC59AA99}" srcOrd="3" destOrd="0" presId="urn:microsoft.com/office/officeart/2005/8/layout/hProcess6"/>
    <dgm:cxn modelId="{E6E5F06D-DBB5-499A-9EE2-A4757BB35DC9}" type="presParOf" srcId="{C5908843-AFE7-4377-842E-858D43040C81}" destId="{6F37739F-D566-41D0-8A4F-A39FB94BE981}" srcOrd="1" destOrd="0" presId="urn:microsoft.com/office/officeart/2005/8/layout/hProcess6"/>
    <dgm:cxn modelId="{27F53A7F-08A9-49C3-A0C7-5071D8793C40}" type="presParOf" srcId="{C5908843-AFE7-4377-842E-858D43040C81}" destId="{47353547-561D-404E-93EA-260B115C4810}" srcOrd="2" destOrd="0" presId="urn:microsoft.com/office/officeart/2005/8/layout/hProcess6"/>
    <dgm:cxn modelId="{B9835C33-63C3-4057-BF2E-5E8F743825AF}" type="presParOf" srcId="{47353547-561D-404E-93EA-260B115C4810}" destId="{1CE78E85-B907-4774-A82F-537A5A5A92B7}" srcOrd="0" destOrd="0" presId="urn:microsoft.com/office/officeart/2005/8/layout/hProcess6"/>
    <dgm:cxn modelId="{8427F7BE-476C-44D4-9FBE-C4A8A64DFCA4}" type="presParOf" srcId="{47353547-561D-404E-93EA-260B115C4810}" destId="{18D5BF89-1A37-4106-AE52-9682A44D1E6E}" srcOrd="1" destOrd="0" presId="urn:microsoft.com/office/officeart/2005/8/layout/hProcess6"/>
    <dgm:cxn modelId="{804ACF28-CBA1-4FA8-B4BF-39D974D993E4}" type="presParOf" srcId="{47353547-561D-404E-93EA-260B115C4810}" destId="{5FEBA988-4ADF-4B39-A7ED-D0656AF37E18}" srcOrd="2" destOrd="0" presId="urn:microsoft.com/office/officeart/2005/8/layout/hProcess6"/>
    <dgm:cxn modelId="{89759B68-A4CB-4734-BE07-BB24A9EB6B8B}" type="presParOf" srcId="{47353547-561D-404E-93EA-260B115C4810}" destId="{E18292E8-0B4F-4DE3-A71D-0518E59D8A2E}" srcOrd="3" destOrd="0" presId="urn:microsoft.com/office/officeart/2005/8/layout/hProcess6"/>
    <dgm:cxn modelId="{5432DB04-8AF2-4AB3-A33D-7A51F4966A36}" type="presParOf" srcId="{C5908843-AFE7-4377-842E-858D43040C81}" destId="{5A68D228-FBF3-4F22-BFD4-C2ED69ED1B0B}" srcOrd="3" destOrd="0" presId="urn:microsoft.com/office/officeart/2005/8/layout/hProcess6"/>
    <dgm:cxn modelId="{09A3666B-37F6-419B-98F4-B40C27223716}" type="presParOf" srcId="{C5908843-AFE7-4377-842E-858D43040C81}" destId="{CBB4D357-F61A-42EE-BF6F-7AC2291D8F32}" srcOrd="4" destOrd="0" presId="urn:microsoft.com/office/officeart/2005/8/layout/hProcess6"/>
    <dgm:cxn modelId="{45B355F1-CC5A-4495-8E96-D170BD82A389}" type="presParOf" srcId="{CBB4D357-F61A-42EE-BF6F-7AC2291D8F32}" destId="{CE926249-46E4-4843-9844-7C2F7A17A7F0}" srcOrd="0" destOrd="0" presId="urn:microsoft.com/office/officeart/2005/8/layout/hProcess6"/>
    <dgm:cxn modelId="{23842942-69D9-4DCD-8A0A-E868E282316A}" type="presParOf" srcId="{CBB4D357-F61A-42EE-BF6F-7AC2291D8F32}" destId="{27E3E0A0-DC7A-4934-BA3A-99302E64BFDE}" srcOrd="1" destOrd="0" presId="urn:microsoft.com/office/officeart/2005/8/layout/hProcess6"/>
    <dgm:cxn modelId="{9B62AA9B-2F9A-4EF5-8616-D432469BDFDC}" type="presParOf" srcId="{CBB4D357-F61A-42EE-BF6F-7AC2291D8F32}" destId="{7E34ABA8-CAF9-484F-9D7E-0919C90D1859}" srcOrd="2" destOrd="0" presId="urn:microsoft.com/office/officeart/2005/8/layout/hProcess6"/>
    <dgm:cxn modelId="{952CBF23-A52C-406B-BC8B-DFC03BC3CB83}" type="presParOf" srcId="{CBB4D357-F61A-42EE-BF6F-7AC2291D8F32}" destId="{A39B8052-6332-4F19-93AE-2AF2A3636D6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BF00-363C-4567-B4B7-3D4BEE948465}">
      <dsp:nvSpPr>
        <dsp:cNvPr id="0" name=""/>
        <dsp:cNvSpPr/>
      </dsp:nvSpPr>
      <dsp:spPr>
        <a:xfrm>
          <a:off x="5743" y="2398"/>
          <a:ext cx="2201703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Fiscal - Budgets</a:t>
          </a:r>
        </a:p>
      </dsp:txBody>
      <dsp:txXfrm>
        <a:off x="5743" y="2398"/>
        <a:ext cx="2201703" cy="489600"/>
      </dsp:txXfrm>
    </dsp:sp>
    <dsp:sp modelId="{718428AD-A36D-46B4-8F5F-67791AEA5E0D}">
      <dsp:nvSpPr>
        <dsp:cNvPr id="0" name=""/>
        <dsp:cNvSpPr/>
      </dsp:nvSpPr>
      <dsp:spPr>
        <a:xfrm>
          <a:off x="5743" y="491998"/>
          <a:ext cx="2201703" cy="37798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SG Budgets 2018 – 2021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Aligned with NCOA (2021)</a:t>
          </a:r>
        </a:p>
      </dsp:txBody>
      <dsp:txXfrm>
        <a:off x="5743" y="491998"/>
        <a:ext cx="2201703" cy="3779865"/>
      </dsp:txXfrm>
    </dsp:sp>
    <dsp:sp modelId="{9F2ABD93-A316-4CEC-8E5D-7EB297116F12}">
      <dsp:nvSpPr>
        <dsp:cNvPr id="0" name=""/>
        <dsp:cNvSpPr/>
      </dsp:nvSpPr>
      <dsp:spPr>
        <a:xfrm>
          <a:off x="2515685" y="2398"/>
          <a:ext cx="2201703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Fiscal – Actuals</a:t>
          </a:r>
        </a:p>
      </dsp:txBody>
      <dsp:txXfrm>
        <a:off x="2515685" y="2398"/>
        <a:ext cx="2201703" cy="489600"/>
      </dsp:txXfrm>
    </dsp:sp>
    <dsp:sp modelId="{28085F7E-2729-4BE6-9992-37C461111B0C}">
      <dsp:nvSpPr>
        <dsp:cNvPr id="0" name=""/>
        <dsp:cNvSpPr/>
      </dsp:nvSpPr>
      <dsp:spPr>
        <a:xfrm>
          <a:off x="2515685" y="491998"/>
          <a:ext cx="2201703" cy="37798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State Annual Audited Financial Statements (2018-2019, 2020 by end July 2021)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Quarterly Budget Implementation Reports (2018-2020, Aligned with NCOA in 2021)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FAAC transfers (SG and LG 2018-2020)</a:t>
          </a:r>
        </a:p>
      </dsp:txBody>
      <dsp:txXfrm>
        <a:off x="2515685" y="491998"/>
        <a:ext cx="2201703" cy="3779865"/>
      </dsp:txXfrm>
    </dsp:sp>
    <dsp:sp modelId="{BCEC9D86-F5AB-4859-9AEA-E2AEBEA31A3C}">
      <dsp:nvSpPr>
        <dsp:cNvPr id="0" name=""/>
        <dsp:cNvSpPr/>
      </dsp:nvSpPr>
      <dsp:spPr>
        <a:xfrm>
          <a:off x="5025627" y="2398"/>
          <a:ext cx="2201703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Fiscal – Debt</a:t>
          </a:r>
        </a:p>
      </dsp:txBody>
      <dsp:txXfrm>
        <a:off x="5025627" y="2398"/>
        <a:ext cx="2201703" cy="489600"/>
      </dsp:txXfrm>
    </dsp:sp>
    <dsp:sp modelId="{8ABD3776-592E-44BD-8CD6-5EB2496BFEDA}">
      <dsp:nvSpPr>
        <dsp:cNvPr id="0" name=""/>
        <dsp:cNvSpPr/>
      </dsp:nvSpPr>
      <dsp:spPr>
        <a:xfrm>
          <a:off x="5025627" y="491998"/>
          <a:ext cx="2201703" cy="37798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State Debt Stock (annual 2018-2020)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State Debt Sustainability Assessment Reports (2020)</a:t>
          </a:r>
        </a:p>
      </dsp:txBody>
      <dsp:txXfrm>
        <a:off x="5025627" y="491998"/>
        <a:ext cx="2201703" cy="3779865"/>
      </dsp:txXfrm>
    </dsp:sp>
    <dsp:sp modelId="{B83B2408-FDC1-4331-87F4-F186AE4C3905}">
      <dsp:nvSpPr>
        <dsp:cNvPr id="0" name=""/>
        <dsp:cNvSpPr/>
      </dsp:nvSpPr>
      <dsp:spPr>
        <a:xfrm>
          <a:off x="7535569" y="2398"/>
          <a:ext cx="2201703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Macro </a:t>
          </a:r>
        </a:p>
      </dsp:txBody>
      <dsp:txXfrm>
        <a:off x="7535569" y="2398"/>
        <a:ext cx="2201703" cy="489600"/>
      </dsp:txXfrm>
    </dsp:sp>
    <dsp:sp modelId="{485EAED6-FB5E-4092-A998-BC10662CF02C}">
      <dsp:nvSpPr>
        <dsp:cNvPr id="0" name=""/>
        <dsp:cNvSpPr/>
      </dsp:nvSpPr>
      <dsp:spPr>
        <a:xfrm>
          <a:off x="7535569" y="491998"/>
          <a:ext cx="2201703" cy="3779865"/>
        </a:xfrm>
        <a:prstGeom prst="rect">
          <a:avLst/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S-GDP (21 states +FCT, 2013-2017)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S-Inflation (monthly)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S-Unemployment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S-Population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sp:txBody>
      <dsp:txXfrm>
        <a:off x="7535569" y="491998"/>
        <a:ext cx="2201703" cy="3779865"/>
      </dsp:txXfrm>
    </dsp:sp>
    <dsp:sp modelId="{786C2661-AAED-4DFF-A75D-A8C934D878DC}">
      <dsp:nvSpPr>
        <dsp:cNvPr id="0" name=""/>
        <dsp:cNvSpPr/>
      </dsp:nvSpPr>
      <dsp:spPr>
        <a:xfrm>
          <a:off x="10045511" y="2398"/>
          <a:ext cx="2201703" cy="489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Micro</a:t>
          </a:r>
        </a:p>
      </dsp:txBody>
      <dsp:txXfrm>
        <a:off x="10045511" y="2398"/>
        <a:ext cx="2201703" cy="489600"/>
      </dsp:txXfrm>
    </dsp:sp>
    <dsp:sp modelId="{72351240-A31B-44F7-814C-FED11A9E21E5}">
      <dsp:nvSpPr>
        <dsp:cNvPr id="0" name=""/>
        <dsp:cNvSpPr/>
      </dsp:nvSpPr>
      <dsp:spPr>
        <a:xfrm>
          <a:off x="10045511" y="491998"/>
          <a:ext cx="2201703" cy="37798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NLSS 2018/2019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DHS 2018</a:t>
          </a:r>
        </a:p>
      </dsp:txBody>
      <dsp:txXfrm>
        <a:off x="10045511" y="491998"/>
        <a:ext cx="2201703" cy="377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5015-7CAB-4EF6-B98F-433D7E704C90}">
      <dsp:nvSpPr>
        <dsp:cNvPr id="0" name=""/>
        <dsp:cNvSpPr/>
      </dsp:nvSpPr>
      <dsp:spPr>
        <a:xfrm>
          <a:off x="851483" y="1445924"/>
          <a:ext cx="3380325" cy="29548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002060"/>
            </a:solidFill>
          </a:endParaRPr>
        </a:p>
      </dsp:txBody>
      <dsp:txXfrm>
        <a:off x="1696564" y="1889149"/>
        <a:ext cx="1647909" cy="2068381"/>
      </dsp:txXfrm>
    </dsp:sp>
    <dsp:sp modelId="{EE194A40-1555-4ADC-B492-00E4EC59AA99}">
      <dsp:nvSpPr>
        <dsp:cNvPr id="0" name=""/>
        <dsp:cNvSpPr/>
      </dsp:nvSpPr>
      <dsp:spPr>
        <a:xfrm>
          <a:off x="6402" y="2078258"/>
          <a:ext cx="1690162" cy="16901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processing </a:t>
          </a:r>
        </a:p>
      </dsp:txBody>
      <dsp:txXfrm>
        <a:off x="253920" y="2325776"/>
        <a:ext cx="1195126" cy="1195126"/>
      </dsp:txXfrm>
    </dsp:sp>
    <dsp:sp modelId="{18D5BF89-1A37-4106-AE52-9682A44D1E6E}">
      <dsp:nvSpPr>
        <dsp:cNvPr id="0" name=""/>
        <dsp:cNvSpPr/>
      </dsp:nvSpPr>
      <dsp:spPr>
        <a:xfrm>
          <a:off x="5288160" y="1445924"/>
          <a:ext cx="3380325" cy="29548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002060"/>
            </a:solidFill>
          </a:endParaRPr>
        </a:p>
      </dsp:txBody>
      <dsp:txXfrm>
        <a:off x="6133242" y="1889149"/>
        <a:ext cx="1647909" cy="2068381"/>
      </dsp:txXfrm>
    </dsp:sp>
    <dsp:sp modelId="{E18292E8-0B4F-4DE3-A71D-0518E59D8A2E}">
      <dsp:nvSpPr>
        <dsp:cNvPr id="0" name=""/>
        <dsp:cNvSpPr/>
      </dsp:nvSpPr>
      <dsp:spPr>
        <a:xfrm>
          <a:off x="4443079" y="2078258"/>
          <a:ext cx="1690162" cy="1690162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hade val="51000"/>
                <a:satMod val="130000"/>
              </a:schemeClr>
            </a:gs>
            <a:gs pos="80000">
              <a:schemeClr val="accent5">
                <a:hueOff val="-3379271"/>
                <a:satOff val="-8710"/>
                <a:lumOff val="-5883"/>
                <a:alphaOff val="0"/>
                <a:shade val="93000"/>
                <a:satMod val="13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publication</a:t>
          </a:r>
        </a:p>
      </dsp:txBody>
      <dsp:txXfrm>
        <a:off x="4690597" y="2325776"/>
        <a:ext cx="1195126" cy="1195126"/>
      </dsp:txXfrm>
    </dsp:sp>
    <dsp:sp modelId="{27E3E0A0-DC7A-4934-BA3A-99302E64BFDE}">
      <dsp:nvSpPr>
        <dsp:cNvPr id="0" name=""/>
        <dsp:cNvSpPr/>
      </dsp:nvSpPr>
      <dsp:spPr>
        <a:xfrm>
          <a:off x="9724838" y="1445924"/>
          <a:ext cx="3380325" cy="29548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002060"/>
            </a:solidFill>
          </a:endParaRPr>
        </a:p>
      </dsp:txBody>
      <dsp:txXfrm>
        <a:off x="10569919" y="1889149"/>
        <a:ext cx="1647909" cy="2068381"/>
      </dsp:txXfrm>
    </dsp:sp>
    <dsp:sp modelId="{A39B8052-6332-4F19-93AE-2AF2A3636D60}">
      <dsp:nvSpPr>
        <dsp:cNvPr id="0" name=""/>
        <dsp:cNvSpPr/>
      </dsp:nvSpPr>
      <dsp:spPr>
        <a:xfrm>
          <a:off x="8879756" y="2078258"/>
          <a:ext cx="1690162" cy="1690162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hade val="51000"/>
                <a:satMod val="130000"/>
              </a:schemeClr>
            </a:gs>
            <a:gs pos="80000">
              <a:schemeClr val="accent5">
                <a:hueOff val="-6758543"/>
                <a:satOff val="-17419"/>
                <a:lumOff val="-1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Analysis</a:t>
          </a:r>
        </a:p>
      </dsp:txBody>
      <dsp:txXfrm>
        <a:off x="9127274" y="2325776"/>
        <a:ext cx="1195126" cy="119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75" cy="496751"/>
          </a:xfrm>
          <a:prstGeom prst="rect">
            <a:avLst/>
          </a:prstGeom>
        </p:spPr>
        <p:txBody>
          <a:bodyPr vert="horz" lIns="93778" tIns="46889" rIns="93778" bIns="46889" rtlCol="0"/>
          <a:lstStyle>
            <a:lvl1pPr algn="l">
              <a:defRPr sz="13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2"/>
            <a:ext cx="2946275" cy="496751"/>
          </a:xfrm>
          <a:prstGeom prst="rect">
            <a:avLst/>
          </a:prstGeom>
        </p:spPr>
        <p:txBody>
          <a:bodyPr vert="horz" wrap="square" lIns="93778" tIns="46889" rIns="93778" bIns="4688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80"/>
            <a:ext cx="2946275" cy="496751"/>
          </a:xfrm>
          <a:prstGeom prst="rect">
            <a:avLst/>
          </a:prstGeom>
        </p:spPr>
        <p:txBody>
          <a:bodyPr vert="horz" lIns="93778" tIns="46889" rIns="93778" bIns="46889" rtlCol="0" anchor="b"/>
          <a:lstStyle>
            <a:lvl1pPr algn="l">
              <a:defRPr sz="13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vert="horz" wrap="square" lIns="93778" tIns="46889" rIns="93778" bIns="4688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75" cy="496751"/>
          </a:xfrm>
          <a:prstGeom prst="rect">
            <a:avLst/>
          </a:prstGeom>
        </p:spPr>
        <p:txBody>
          <a:bodyPr vert="horz" lIns="93778" tIns="46889" rIns="93778" bIns="46889" rtlCol="0"/>
          <a:lstStyle>
            <a:lvl1pPr algn="l">
              <a:defRPr sz="13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2"/>
            <a:ext cx="2946275" cy="496751"/>
          </a:xfrm>
          <a:prstGeom prst="rect">
            <a:avLst/>
          </a:prstGeom>
        </p:spPr>
        <p:txBody>
          <a:bodyPr vert="horz" wrap="square" lIns="93778" tIns="46889" rIns="93778" bIns="4688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8" tIns="46889" rIns="93778" bIns="468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6"/>
            <a:ext cx="5436909" cy="4467363"/>
          </a:xfrm>
          <a:prstGeom prst="rect">
            <a:avLst/>
          </a:prstGeom>
        </p:spPr>
        <p:txBody>
          <a:bodyPr vert="horz" lIns="93778" tIns="46889" rIns="93778" bIns="468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780"/>
            <a:ext cx="2946275" cy="496751"/>
          </a:xfrm>
          <a:prstGeom prst="rect">
            <a:avLst/>
          </a:prstGeom>
        </p:spPr>
        <p:txBody>
          <a:bodyPr vert="horz" lIns="93778" tIns="46889" rIns="93778" bIns="46889" rtlCol="0" anchor="b"/>
          <a:lstStyle>
            <a:lvl1pPr algn="l">
              <a:defRPr sz="13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vert="horz" wrap="square" lIns="93778" tIns="46889" rIns="93778" bIns="4688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412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509412" algn="l" defTabSz="509412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18824" algn="l" defTabSz="509412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28237" algn="l" defTabSz="509412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37649" algn="l" defTabSz="509412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547061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resenta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 flipV="1">
            <a:off x="0" y="11151"/>
            <a:ext cx="13817600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31337" indent="-131337" algn="just">
              <a:spcBef>
                <a:spcPct val="50000"/>
              </a:spcBef>
              <a:buFontTx/>
              <a:buChar char="•"/>
            </a:pPr>
            <a:endParaRPr lang="en-US" sz="1473" b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81882"/>
            <a:ext cx="4663440" cy="466344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71600" y="1243589"/>
            <a:ext cx="11430000" cy="553998"/>
          </a:xfrm>
        </p:spPr>
        <p:txBody>
          <a:bodyPr bIns="0">
            <a:spAutoFit/>
          </a:bodyPr>
          <a:lstStyle>
            <a:lvl1pPr algn="r">
              <a:defRPr sz="3600" b="1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Master Title: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83680" y="3419859"/>
            <a:ext cx="621792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400" b="1" baseline="0">
                <a:solidFill>
                  <a:srgbClr val="00BEF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Name of 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0" y="4352547"/>
            <a:ext cx="6217920" cy="369332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00BEFA"/>
                </a:solidFill>
              </a:defRPr>
            </a:lvl1pPr>
            <a:lvl2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Name of event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1785074"/>
            <a:ext cx="11430000" cy="480377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173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3173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3173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173" b="1" i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583680" y="4728612"/>
            <a:ext cx="6217920" cy="278987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1"/>
            </a:lvl2pPr>
            <a:lvl3pPr>
              <a:lnSpc>
                <a:spcPct val="100000"/>
              </a:lnSpc>
              <a:spcBef>
                <a:spcPts val="0"/>
              </a:spcBef>
              <a:defRPr b="1"/>
            </a:lvl3pPr>
            <a:lvl4pPr>
              <a:lnSpc>
                <a:spcPct val="100000"/>
              </a:lnSpc>
              <a:spcBef>
                <a:spcPts val="0"/>
              </a:spcBef>
              <a:defRPr b="1"/>
            </a:lvl4pPr>
            <a:lvl5pPr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pPr lvl="0"/>
            <a:r>
              <a:rPr lang="en-US"/>
              <a:t>Venue, Month DD, YYYY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0" y="3773493"/>
            <a:ext cx="6217920" cy="278987"/>
          </a:xfrm>
        </p:spPr>
        <p:txBody>
          <a:bodyPr>
            <a:spAutoFit/>
          </a:bodyPr>
          <a:lstStyle>
            <a:lvl1pPr algn="r">
              <a:defRPr sz="1800" b="1" i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and affiliation of presenter</a:t>
            </a:r>
          </a:p>
        </p:txBody>
      </p:sp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ection title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583348-7A2C-46EA-B1BC-6699647C6337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3817600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31337" indent="-131337" algn="just">
              <a:spcBef>
                <a:spcPct val="50000"/>
              </a:spcBef>
              <a:buFontTx/>
              <a:buChar char="•"/>
            </a:pPr>
            <a:endParaRPr lang="en-US" sz="1473" b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52807" y="3215698"/>
            <a:ext cx="9030655" cy="553998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Section-title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51643" y="3692883"/>
            <a:ext cx="9031817" cy="43088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8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71039-4E3A-49B9-9103-D5D7397341A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1" y="3200400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ultiple bullets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227610"/>
            <a:ext cx="12252960" cy="492443"/>
          </a:xfrm>
        </p:spPr>
        <p:txBody>
          <a:bodyPr anchor="b" anchorCtr="0"/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Slide title: multiple un-numbered bullet points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649733"/>
            <a:ext cx="12252960" cy="246221"/>
          </a:xfrm>
        </p:spPr>
        <p:txBody>
          <a:bodyPr>
            <a:spAutoFit/>
          </a:bodyPr>
          <a:lstStyle>
            <a:lvl1pPr marL="0" indent="0">
              <a:defRPr sz="1600" b="1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sub-title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0" y="1658112"/>
            <a:ext cx="12252960" cy="995144"/>
          </a:xfrm>
        </p:spPr>
        <p:txBody>
          <a:bodyPr>
            <a:spAutoFit/>
          </a:bodyPr>
          <a:lstStyle>
            <a:lvl1pPr marL="310887" indent="-31088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29034" indent="-310887">
              <a:buClr>
                <a:srgbClr val="002060"/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rgbClr val="002060"/>
                </a:solidFill>
              </a:defRPr>
            </a:lvl2pPr>
            <a:lvl3pPr marL="1139921" indent="-310887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245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numbered bullets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237029"/>
            <a:ext cx="12252960" cy="492443"/>
          </a:xfrm>
        </p:spPr>
        <p:txBody>
          <a:bodyPr anchor="b" anchorCtr="0"/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Slide title: numbered bullet points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672035"/>
            <a:ext cx="12252960" cy="246221"/>
          </a:xfrm>
        </p:spPr>
        <p:txBody>
          <a:bodyPr>
            <a:spAutoFit/>
          </a:bodyPr>
          <a:lstStyle>
            <a:lvl1pPr>
              <a:defRPr sz="1600" b="1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sub-title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0" y="1658117"/>
            <a:ext cx="12252960" cy="620683"/>
          </a:xfrm>
        </p:spPr>
        <p:txBody>
          <a:bodyPr lIns="365760"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829034" indent="-310887">
              <a:buClr>
                <a:schemeClr val="accent5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600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ngle chart or table-title only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6C2AD43-F1E4-470F-A476-C2C4F1FC92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705488"/>
            <a:ext cx="12252960" cy="246221"/>
          </a:xfrm>
        </p:spPr>
        <p:txBody>
          <a:bodyPr>
            <a:spAutoFit/>
          </a:bodyPr>
          <a:lstStyle>
            <a:lvl1pPr>
              <a:defRPr sz="1600" b="1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Chart sub-title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57448-B80D-4741-953C-3BE61244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257479"/>
            <a:ext cx="12252960" cy="492443"/>
          </a:xfrm>
        </p:spPr>
        <p:txBody>
          <a:bodyPr/>
          <a:lstStyle>
            <a:lvl1pPr>
              <a:defRPr sz="32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Single chart-title only</a:t>
            </a:r>
          </a:p>
        </p:txBody>
      </p:sp>
    </p:spTree>
    <p:extLst>
      <p:ext uri="{BB962C8B-B14F-4D97-AF65-F5344CB8AC3E}">
        <p14:creationId xmlns:p14="http://schemas.microsoft.com/office/powerpoint/2010/main" val="358521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ngle chart or table-with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257479"/>
            <a:ext cx="12252960" cy="492443"/>
          </a:xfrm>
        </p:spPr>
        <p:txBody>
          <a:bodyPr/>
          <a:lstStyle>
            <a:lvl1pPr>
              <a:defRPr sz="32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Single chart-title and text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956D46E-06A8-4CCF-9B47-678F2125A1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716639"/>
            <a:ext cx="12252960" cy="246221"/>
          </a:xfrm>
        </p:spPr>
        <p:txBody>
          <a:bodyPr>
            <a:spAutoFit/>
          </a:bodyPr>
          <a:lstStyle>
            <a:lvl1pPr>
              <a:defRPr sz="1600" b="1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sub-title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B9FAEA7-5DBC-4A9C-B5E4-00EE540BF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252933"/>
            <a:ext cx="12252960" cy="246221"/>
          </a:xfrm>
        </p:spPr>
        <p:txBody>
          <a:bodyPr>
            <a:spAutoFit/>
          </a:bodyPr>
          <a:lstStyle>
            <a:lvl1pPr marL="310887" indent="-31088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6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de-by-side charts-title only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64A3-66EC-425E-B738-6128AA253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310897"/>
            <a:ext cx="12252960" cy="43088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Side-by-side charts slide-title only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7E4346-D4D7-4507-9CFA-453EC64E9E9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908800" y="2072640"/>
            <a:ext cx="0" cy="5181600"/>
          </a:xfrm>
          <a:prstGeom prst="line">
            <a:avLst/>
          </a:prstGeom>
          <a:noFill/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D67E57C-620E-4CDB-8516-F322F9F4A4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761243"/>
            <a:ext cx="12252960" cy="246221"/>
          </a:xfrm>
        </p:spPr>
        <p:txBody>
          <a:bodyPr>
            <a:spAutoFit/>
          </a:bodyPr>
          <a:lstStyle>
            <a:lvl1pPr marL="0" indent="0">
              <a:defRPr sz="1600" b="1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sub-title</a:t>
            </a:r>
          </a:p>
        </p:txBody>
      </p:sp>
    </p:spTree>
    <p:extLst>
      <p:ext uri="{BB962C8B-B14F-4D97-AF65-F5344CB8AC3E}">
        <p14:creationId xmlns:p14="http://schemas.microsoft.com/office/powerpoint/2010/main" val="20697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de-by-side charts-with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64A3-66EC-425E-B738-6128AA253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Side-by-side charts slide: title and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7E4346-D4D7-4507-9CFA-453EC64E9E9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908800" y="1036320"/>
            <a:ext cx="0" cy="6217920"/>
          </a:xfrm>
          <a:prstGeom prst="line">
            <a:avLst/>
          </a:prstGeom>
          <a:noFill/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00D5A7C-96AC-40DA-BCEE-B8E41293B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036325"/>
            <a:ext cx="6035040" cy="246221"/>
          </a:xfrm>
        </p:spPr>
        <p:txBody>
          <a:bodyPr>
            <a:spAutoFit/>
          </a:bodyPr>
          <a:lstStyle>
            <a:lvl1pPr marL="310887" indent="-31088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FCE912-2A41-4C9B-943E-4DB525BED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880" y="1036325"/>
            <a:ext cx="6035040" cy="246221"/>
          </a:xfrm>
        </p:spPr>
        <p:txBody>
          <a:bodyPr>
            <a:spAutoFit/>
          </a:bodyPr>
          <a:lstStyle>
            <a:lvl1pPr marL="310887" indent="-31088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ide-bar text-world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64A3-66EC-425E-B738-6128AA253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Side-bar text slide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7E4346-D4D7-4507-9CFA-453EC64E9E9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14800" y="1036320"/>
            <a:ext cx="0" cy="279806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00D5A7C-96AC-40DA-BCEE-B8E41293B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036321"/>
            <a:ext cx="3291840" cy="307777"/>
          </a:xfrm>
        </p:spPr>
        <p:txBody>
          <a:bodyPr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2000" b="1">
                <a:solidFill>
                  <a:srgbClr val="00B0F0"/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FCE912-2A41-4C9B-943E-4DB525BED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240" y="1036325"/>
            <a:ext cx="8686800" cy="246221"/>
          </a:xfrm>
        </p:spPr>
        <p:txBody>
          <a:bodyPr>
            <a:spAutoFit/>
          </a:bodyPr>
          <a:lstStyle>
            <a:lvl1pPr marL="310887" indent="-31088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4FCC70-998E-4A16-8A32-CDB826D1A38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14800" y="4114800"/>
            <a:ext cx="0" cy="290169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8E500A3-0A20-4366-9483-04CC0E870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4114800"/>
            <a:ext cx="3291840" cy="307777"/>
          </a:xfrm>
        </p:spPr>
        <p:txBody>
          <a:bodyPr>
            <a:spAutoFit/>
          </a:bodyPr>
          <a:lstStyle>
            <a:lvl1pPr marL="0" indent="0"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None/>
              <a:defRPr sz="2000" b="1">
                <a:solidFill>
                  <a:srgbClr val="00B0F0"/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6C41D0-E120-4ED4-98EF-1083D16A1E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240" y="4114800"/>
            <a:ext cx="8686800" cy="246221"/>
          </a:xfrm>
        </p:spPr>
        <p:txBody>
          <a:bodyPr>
            <a:spAutoFit/>
          </a:bodyPr>
          <a:lstStyle>
            <a:lvl1pPr marL="310887" indent="-310887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829034" indent="-310887"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</a:defRPr>
            </a:lvl2pPr>
            <a:lvl3pPr marL="1139921" indent="-310887"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587" b="1"/>
            </a:lvl4pPr>
            <a:lvl5pPr>
              <a:defRPr sz="1587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6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0897"/>
            <a:ext cx="12252960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53818"/>
            <a:ext cx="1225296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84" y="253207"/>
            <a:ext cx="548640" cy="548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48976-7B05-4948-8E4F-B05DE5017174}"/>
              </a:ext>
            </a:extLst>
          </p:cNvPr>
          <p:cNvSpPr txBox="1"/>
          <p:nvPr userDrawn="1"/>
        </p:nvSpPr>
        <p:spPr>
          <a:xfrm>
            <a:off x="13075920" y="7553061"/>
            <a:ext cx="552704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A15486F-7412-4677-9486-EA2DE97C614C}" type="slidenum">
              <a:rPr lang="en-US" sz="1133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r"/>
              <a:t>‹#›</a:t>
            </a:fld>
            <a:endParaRPr lang="en-US" sz="1133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23506-F597-4FCA-9FA7-1142B9631AFD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329984"/>
            <a:ext cx="365760" cy="3657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77AB7-1865-40C1-AC9B-786E25DF2E20}"/>
              </a:ext>
            </a:extLst>
          </p:cNvPr>
          <p:cNvSpPr txBox="1"/>
          <p:nvPr userDrawn="1"/>
        </p:nvSpPr>
        <p:spPr>
          <a:xfrm>
            <a:off x="640080" y="7313798"/>
            <a:ext cx="1828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spc="70" baseline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en-US" sz="1000" spc="0" baseline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F33E58-7DE9-4B4B-8AA7-7BFD582ADE9A}"/>
              </a:ext>
            </a:extLst>
          </p:cNvPr>
          <p:cNvSpPr txBox="1"/>
          <p:nvPr userDrawn="1"/>
        </p:nvSpPr>
        <p:spPr>
          <a:xfrm>
            <a:off x="640080" y="7417309"/>
            <a:ext cx="1828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spc="7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BANK</a:t>
            </a:r>
            <a:endParaRPr lang="en-US" sz="1100" spc="0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A20B05-201B-4314-AEAD-13C500B26B4D}"/>
              </a:ext>
            </a:extLst>
          </p:cNvPr>
          <p:cNvCxnSpPr/>
          <p:nvPr userDrawn="1"/>
        </p:nvCxnSpPr>
        <p:spPr bwMode="auto">
          <a:xfrm>
            <a:off x="640080" y="7259442"/>
            <a:ext cx="1298448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62AC3E-FB16-403F-A4A6-EA5DD5F48B40}"/>
              </a:ext>
            </a:extLst>
          </p:cNvPr>
          <p:cNvSpPr txBox="1"/>
          <p:nvPr userDrawn="1"/>
        </p:nvSpPr>
        <p:spPr>
          <a:xfrm>
            <a:off x="640080" y="7572633"/>
            <a:ext cx="14763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spc="0" baseline="0">
                <a:solidFill>
                  <a:srgbClr val="00BE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IBRD • IDA </a:t>
            </a:r>
            <a:r>
              <a:rPr lang="en-US" sz="800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en-US" sz="500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BANK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88" r:id="rId2"/>
    <p:sldLayoutId id="2147485386" r:id="rId3"/>
    <p:sldLayoutId id="2147485393" r:id="rId4"/>
    <p:sldLayoutId id="2147485387" r:id="rId5"/>
    <p:sldLayoutId id="2147485390" r:id="rId6"/>
    <p:sldLayoutId id="2147485389" r:id="rId7"/>
    <p:sldLayoutId id="2147485391" r:id="rId8"/>
    <p:sldLayoutId id="2147485392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none" baseline="0">
          <a:solidFill>
            <a:srgbClr val="002060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47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47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47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47">
          <a:solidFill>
            <a:schemeClr val="tx1"/>
          </a:solidFill>
          <a:latin typeface="Arial Bold" charset="0"/>
          <a:ea typeface="MS PGothic" pitchFamily="34" charset="-128"/>
        </a:defRPr>
      </a:lvl5pPr>
      <a:lvl6pPr marL="518145" algn="ctr" rtl="0" eaLnBrk="1" fontAlgn="base" hangingPunct="1">
        <a:spcBef>
          <a:spcPct val="0"/>
        </a:spcBef>
        <a:spcAft>
          <a:spcPct val="0"/>
        </a:spcAft>
        <a:defRPr sz="2947" b="1">
          <a:solidFill>
            <a:srgbClr val="014C6D"/>
          </a:solidFill>
          <a:latin typeface="Trebuchet MS" pitchFamily="34" charset="0"/>
        </a:defRPr>
      </a:lvl6pPr>
      <a:lvl7pPr marL="1036291" algn="ctr" rtl="0" eaLnBrk="1" fontAlgn="base" hangingPunct="1">
        <a:spcBef>
          <a:spcPct val="0"/>
        </a:spcBef>
        <a:spcAft>
          <a:spcPct val="0"/>
        </a:spcAft>
        <a:defRPr sz="2947" b="1">
          <a:solidFill>
            <a:srgbClr val="014C6D"/>
          </a:solidFill>
          <a:latin typeface="Trebuchet MS" pitchFamily="34" charset="0"/>
        </a:defRPr>
      </a:lvl7pPr>
      <a:lvl8pPr marL="1554437" algn="ctr" rtl="0" eaLnBrk="1" fontAlgn="base" hangingPunct="1">
        <a:spcBef>
          <a:spcPct val="0"/>
        </a:spcBef>
        <a:spcAft>
          <a:spcPct val="0"/>
        </a:spcAft>
        <a:defRPr sz="2947" b="1">
          <a:solidFill>
            <a:srgbClr val="014C6D"/>
          </a:solidFill>
          <a:latin typeface="Trebuchet MS" pitchFamily="34" charset="0"/>
        </a:defRPr>
      </a:lvl8pPr>
      <a:lvl9pPr marL="2072582" algn="ctr" rtl="0" eaLnBrk="1" fontAlgn="base" hangingPunct="1">
        <a:spcBef>
          <a:spcPct val="0"/>
        </a:spcBef>
        <a:spcAft>
          <a:spcPct val="0"/>
        </a:spcAft>
        <a:defRPr sz="2947" b="1">
          <a:solidFill>
            <a:srgbClr val="014C6D"/>
          </a:solidFill>
          <a:latin typeface="Trebuchet MS" pitchFamily="34" charset="0"/>
        </a:defRPr>
      </a:lvl9pPr>
    </p:titleStyle>
    <p:bodyStyle>
      <a:lvl1pPr marL="388610" indent="-388610" algn="l" rtl="0" eaLnBrk="1" fontAlgn="base" hangingPunct="1">
        <a:lnSpc>
          <a:spcPct val="100000"/>
        </a:lnSpc>
        <a:spcBef>
          <a:spcPts val="102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41987" indent="-323841" algn="l" rtl="0" eaLnBrk="1" fontAlgn="base" hangingPunct="1">
        <a:lnSpc>
          <a:spcPct val="100000"/>
        </a:lnSpc>
        <a:spcBef>
          <a:spcPts val="102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5398" indent="1030895" algn="l" rtl="0" eaLnBrk="1" fontAlgn="base" hangingPunct="1">
        <a:lnSpc>
          <a:spcPct val="100000"/>
        </a:lnSpc>
        <a:spcBef>
          <a:spcPts val="102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813510" indent="-259073" algn="l" rtl="0" eaLnBrk="1" fontAlgn="base" hangingPunct="1">
        <a:lnSpc>
          <a:spcPct val="100000"/>
        </a:lnSpc>
        <a:spcBef>
          <a:spcPts val="102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331655" indent="-259073" algn="l" rtl="0" eaLnBrk="1" fontAlgn="base" hangingPunct="1">
        <a:lnSpc>
          <a:spcPct val="100000"/>
        </a:lnSpc>
        <a:spcBef>
          <a:spcPts val="102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849801" indent="-25907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813">
          <a:solidFill>
            <a:schemeClr val="tx1"/>
          </a:solidFill>
          <a:latin typeface="+mn-lt"/>
        </a:defRPr>
      </a:lvl6pPr>
      <a:lvl7pPr marL="3367946" indent="-25907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813">
          <a:solidFill>
            <a:schemeClr val="tx1"/>
          </a:solidFill>
          <a:latin typeface="+mn-lt"/>
        </a:defRPr>
      </a:lvl7pPr>
      <a:lvl8pPr marL="3886092" indent="-25907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813">
          <a:solidFill>
            <a:schemeClr val="tx1"/>
          </a:solidFill>
          <a:latin typeface="+mn-lt"/>
        </a:defRPr>
      </a:lvl8pPr>
      <a:lvl9pPr marL="4404237" indent="-25907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8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1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7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82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7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73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8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65" algn="l" defTabSz="1036291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FF1E-12C4-411C-99A7-884FFBB8B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140" y="1243589"/>
            <a:ext cx="11681460" cy="461665"/>
          </a:xfrm>
        </p:spPr>
        <p:txBody>
          <a:bodyPr/>
          <a:lstStyle/>
          <a:p>
            <a:r>
              <a:rPr lang="en-US" sz="3000" dirty="0"/>
              <a:t>Subnational Fiscal Data in Nigeria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624D5-81C6-4481-9B5D-F28DE7592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3680" y="4352547"/>
            <a:ext cx="6217920" cy="369332"/>
          </a:xfrm>
        </p:spPr>
        <p:txBody>
          <a:bodyPr/>
          <a:lstStyle/>
          <a:p>
            <a:r>
              <a:rPr lang="en-US" dirty="0"/>
              <a:t>An Update and Preliminary Findings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BB244-930C-4FF5-8675-207FB4D87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19ED4-07D8-4028-A672-5EC6BCB35E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May 7,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11215B-9143-44E2-93AD-B754CAC19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38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50F4F-B306-4E85-830F-4173DA7EDD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BA38C3-F310-4EDC-B5DD-25C6C298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7479"/>
            <a:ext cx="12252960" cy="492443"/>
          </a:xfrm>
        </p:spPr>
        <p:txBody>
          <a:bodyPr/>
          <a:lstStyle/>
          <a:p>
            <a:r>
              <a:rPr lang="en-US" dirty="0"/>
              <a:t>A. SG 2018-2019 SFS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0D47EC-7F5D-4572-AC5B-010AAE5CD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22611"/>
              </p:ext>
            </p:extLst>
          </p:nvPr>
        </p:nvGraphicFramePr>
        <p:xfrm>
          <a:off x="640081" y="1102573"/>
          <a:ext cx="6268720" cy="5403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8720">
                  <a:extLst>
                    <a:ext uri="{9D8B030D-6E8A-4147-A177-3AD203B41FA5}">
                      <a16:colId xmlns:a16="http://schemas.microsoft.com/office/drawing/2014/main" val="4213676305"/>
                    </a:ext>
                  </a:extLst>
                </a:gridCol>
              </a:tblGrid>
              <a:tr h="5403616">
                <a:tc>
                  <a:txBody>
                    <a:bodyPr/>
                    <a:lstStyle/>
                    <a:p>
                      <a:pPr marL="283464" lvl="0" indent="-283464" algn="l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Since 2018, States have been incentivized (by SFTAS) to publish their Audited Financial Statements 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 all collected State Audited Financial Statements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High level - economic classification – SG data available for all 36 states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BBF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BUDGETED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1" kern="1200" dirty="0">
                          <a:solidFill>
                            <a:srgbClr val="00BBF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ACTUAL 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spending values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 2018 and 2019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1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83464" indent="-283464" algn="l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Allows insights into overall spending across states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… and do per capita comparisons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… as well as budget performance (how much of the budgeted amount was actually spent). </a:t>
                      </a:r>
                    </a:p>
                    <a:p>
                      <a:pPr marL="0" lvl="0" indent="0" algn="l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800" b="1" kern="1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5942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C76588A-A4DA-494D-820B-9F06B4BC6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742" y="828598"/>
            <a:ext cx="4958298" cy="6259185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F7C2A46-FD4F-48EC-BF41-E7C06136060E}"/>
              </a:ext>
            </a:extLst>
          </p:cNvPr>
          <p:cNvSpPr txBox="1">
            <a:spLocks/>
          </p:cNvSpPr>
          <p:nvPr/>
        </p:nvSpPr>
        <p:spPr>
          <a:xfrm>
            <a:off x="7934742" y="358372"/>
            <a:ext cx="6308814" cy="492443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1800" kern="0" dirty="0">
                <a:solidFill>
                  <a:schemeClr val="bg1">
                    <a:lumMod val="50000"/>
                  </a:schemeClr>
                </a:solidFill>
              </a:rPr>
              <a:t>Snapshot of 2018 Actual Spending Data</a:t>
            </a:r>
          </a:p>
        </p:txBody>
      </p:sp>
    </p:spTree>
    <p:extLst>
      <p:ext uri="{BB962C8B-B14F-4D97-AF65-F5344CB8AC3E}">
        <p14:creationId xmlns:p14="http://schemas.microsoft.com/office/powerpoint/2010/main" val="313650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012-218C-4D39-965A-F7ECB162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Sample Analysis (1) of 2018-2019 SFS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584C2-4C7A-4646-A77D-145D43BAD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312255"/>
            <a:ext cx="5751293" cy="492443"/>
          </a:xfrm>
        </p:spPr>
        <p:txBody>
          <a:bodyPr/>
          <a:lstStyle/>
          <a:p>
            <a:r>
              <a:rPr lang="en-US" dirty="0"/>
              <a:t>Nigeria’s government spending by tier of government (% GDP)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674082-2333-41A7-B16B-A891622206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880" y="1036325"/>
            <a:ext cx="6035040" cy="519629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Federal Government accounts for over a half of the general government spending in Nigeria </a:t>
            </a:r>
          </a:p>
          <a:p>
            <a:endParaRPr lang="en-US" dirty="0"/>
          </a:p>
          <a:p>
            <a:r>
              <a:rPr lang="en-US" dirty="0"/>
              <a:t>State governments collectively: </a:t>
            </a:r>
          </a:p>
          <a:p>
            <a:pPr marL="801609" lvl="1" indent="-283464" defTabSz="1036291" fontAlgn="auto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account for about a third of government expenditures  </a:t>
            </a:r>
          </a:p>
          <a:p>
            <a:pPr marL="801609" lvl="1" indent="-283464" defTabSz="1036291" fontAlgn="auto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present a second largest tier of government</a:t>
            </a:r>
          </a:p>
          <a:p>
            <a:pPr marL="801609" lvl="1" indent="-283464" defTabSz="1036291" fontAlgn="auto">
              <a:spcBef>
                <a:spcPts val="0"/>
              </a:spcBef>
              <a:spcAft>
                <a:spcPts val="600"/>
              </a:spcAft>
              <a:buClrTx/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Are the forefront of the basic service delivery</a:t>
            </a:r>
          </a:p>
          <a:p>
            <a:endParaRPr lang="en-US" dirty="0"/>
          </a:p>
          <a:p>
            <a:r>
              <a:rPr lang="en-US" dirty="0"/>
              <a:t>The share of federal government spending has been increasing over time, following revenue shocks and federal government’s higher ability to finance larger deficits</a:t>
            </a:r>
          </a:p>
          <a:p>
            <a:endParaRPr lang="en-US" dirty="0"/>
          </a:p>
          <a:p>
            <a:r>
              <a:rPr lang="en-US" dirty="0"/>
              <a:t>There remains significant data gaps about spending at the local government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B55F7F-93AD-43DF-86F4-70DBEB33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4" y="2199850"/>
            <a:ext cx="5107934" cy="3057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D54409-125E-4138-B46B-C1A186B10C85}"/>
              </a:ext>
            </a:extLst>
          </p:cNvPr>
          <p:cNvSpPr txBox="1"/>
          <p:nvPr/>
        </p:nvSpPr>
        <p:spPr>
          <a:xfrm>
            <a:off x="731520" y="6134254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State Audited Financial Statements, OAGF, DMO, and NBS data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FBED94B-6808-4993-BCEF-A4B775023ED0}"/>
              </a:ext>
            </a:extLst>
          </p:cNvPr>
          <p:cNvSpPr txBox="1">
            <a:spLocks/>
          </p:cNvSpPr>
          <p:nvPr/>
        </p:nvSpPr>
        <p:spPr>
          <a:xfrm>
            <a:off x="640080" y="705488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00BBFE"/>
                </a:solidFill>
              </a:rPr>
              <a:t>States account for about third of the general government spending</a:t>
            </a:r>
          </a:p>
        </p:txBody>
      </p:sp>
    </p:spTree>
    <p:extLst>
      <p:ext uri="{BB962C8B-B14F-4D97-AF65-F5344CB8AC3E}">
        <p14:creationId xmlns:p14="http://schemas.microsoft.com/office/powerpoint/2010/main" val="426154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AA96-F504-4A97-A905-6950CDD8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Sample Analysis (2) of 2018-2019 SFS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5DDC8-002D-4EC4-8943-B74721D77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4283" y="1110671"/>
            <a:ext cx="6035040" cy="2462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Actual per capita spending across states in 2019 (US$)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C40726F-0A24-4F4C-9A72-5F9BC8C3F4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300" y="1515531"/>
            <a:ext cx="6035040" cy="497572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2019, State Governments collectively spent N 4,500 billion Naira (excl. debt service)</a:t>
            </a:r>
          </a:p>
          <a:p>
            <a:endParaRPr lang="en-US" dirty="0"/>
          </a:p>
          <a:p>
            <a:r>
              <a:rPr lang="en-US" dirty="0"/>
              <a:t>With large population, this translates to low level of per capita spending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On average, SG spent about US$59 per person </a:t>
            </a:r>
            <a:r>
              <a:rPr lang="en-US" dirty="0"/>
              <a:t>(in 2019, at IEFX)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There’s large variation across states: with many Northern states having lowest per capita public expenditures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2408A3-E224-4496-A4CE-12D85A70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83" y="1515531"/>
            <a:ext cx="6621674" cy="46312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73DF9E5-ABAF-4AF5-A70B-9861BB906142}"/>
              </a:ext>
            </a:extLst>
          </p:cNvPr>
          <p:cNvSpPr txBox="1"/>
          <p:nvPr/>
        </p:nvSpPr>
        <p:spPr>
          <a:xfrm>
            <a:off x="7467600" y="6489854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State Audited Financial Statements, NBS and CBN data 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B17316AE-DA7D-49C2-876A-7D5A1FF76412}"/>
              </a:ext>
            </a:extLst>
          </p:cNvPr>
          <p:cNvSpPr txBox="1">
            <a:spLocks/>
          </p:cNvSpPr>
          <p:nvPr/>
        </p:nvSpPr>
        <p:spPr>
          <a:xfrm>
            <a:off x="640080" y="705488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00BBFE"/>
                </a:solidFill>
              </a:rPr>
              <a:t>State Spending levels are low per person and there is large variation across states</a:t>
            </a:r>
          </a:p>
        </p:txBody>
      </p:sp>
    </p:spTree>
    <p:extLst>
      <p:ext uri="{BB962C8B-B14F-4D97-AF65-F5344CB8AC3E}">
        <p14:creationId xmlns:p14="http://schemas.microsoft.com/office/powerpoint/2010/main" val="223252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012-218C-4D39-965A-F7ECB162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Sample Analysis (3) of 2018-2019 SFS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584C2-4C7A-4646-A77D-145D43BAD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036321"/>
            <a:ext cx="3291840" cy="135934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Although budgets prioritize capital investments….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0B3C4-B65F-4D0C-B68D-61BAD1191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SG on average allocate 60% of budget for capital…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3FB06-6931-4777-AD42-9AC7D48D71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4114800"/>
            <a:ext cx="3291840" cy="105157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…actual state spending is skewed towards recurrent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141B6-0871-496B-973E-28B020D04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But in the actual spending the ratio is reversed (40% of actual spending is on capital)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15807B-52D6-4327-BD1B-2BD89D7E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28" y="1423463"/>
            <a:ext cx="7782345" cy="2636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4E30D-BFC3-4AC4-B04A-7003E40F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03" y="4422576"/>
            <a:ext cx="7779170" cy="2627604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E6112DB-D999-4AA6-9833-F66BE76752C4}"/>
              </a:ext>
            </a:extLst>
          </p:cNvPr>
          <p:cNvSpPr txBox="1">
            <a:spLocks/>
          </p:cNvSpPr>
          <p:nvPr/>
        </p:nvSpPr>
        <p:spPr>
          <a:xfrm>
            <a:off x="640080" y="705488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00BBFE"/>
                </a:solidFill>
              </a:rPr>
              <a:t>Subnational spending is skewed towards recurrent expenditure</a:t>
            </a:r>
          </a:p>
        </p:txBody>
      </p:sp>
    </p:spTree>
    <p:extLst>
      <p:ext uri="{BB962C8B-B14F-4D97-AF65-F5344CB8AC3E}">
        <p14:creationId xmlns:p14="http://schemas.microsoft.com/office/powerpoint/2010/main" val="28152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4D03-7339-4CC0-8446-4C99B990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2205"/>
            <a:ext cx="12252960" cy="492443"/>
          </a:xfrm>
        </p:spPr>
        <p:txBody>
          <a:bodyPr/>
          <a:lstStyle/>
          <a:p>
            <a:r>
              <a:rPr lang="en-US" dirty="0"/>
              <a:t>A. Sample Analysis (4) of 2018-2019 SFS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111E-6C27-441B-8A94-6E2A84C39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425566"/>
            <a:ext cx="3291840" cy="615553"/>
          </a:xfrm>
        </p:spPr>
        <p:txBody>
          <a:bodyPr/>
          <a:lstStyle/>
          <a:p>
            <a:r>
              <a:rPr lang="en-US"/>
              <a:t>Only about 50% of state budget is implemented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E4AA-A57F-4599-A8E1-53AD8AD414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240" y="1234790"/>
            <a:ext cx="8686800" cy="246221"/>
          </a:xfrm>
        </p:spPr>
        <p:txBody>
          <a:bodyPr/>
          <a:lstStyle/>
          <a:p>
            <a:r>
              <a:rPr lang="en-US"/>
              <a:t>Average budget implementation at SG level is only about 50% in 2018 and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70A35-3A0A-4CF9-873E-EA53CC79ED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4261477"/>
            <a:ext cx="3291840" cy="923330"/>
          </a:xfrm>
        </p:spPr>
        <p:txBody>
          <a:bodyPr/>
          <a:lstStyle/>
          <a:p>
            <a:r>
              <a:rPr lang="en-US"/>
              <a:t>…with only 30% of budgeted capital expenditures executed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0F4176-D053-4D53-8171-CE510260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Recurrent implementation rate (80%) far exceeding capital implementation (30%)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F0D494-6172-4C80-AF94-0FBC5B31ED86}"/>
              </a:ext>
            </a:extLst>
          </p:cNvPr>
          <p:cNvSpPr txBox="1">
            <a:spLocks/>
          </p:cNvSpPr>
          <p:nvPr/>
        </p:nvSpPr>
        <p:spPr>
          <a:xfrm>
            <a:off x="517531" y="623735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00BBFE"/>
                </a:solidFill>
              </a:rPr>
              <a:t>Budget implementation is low – particularly for capital - and there is large variation across states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E5B246-C738-4527-B363-6A76CCA9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50" y="4514702"/>
            <a:ext cx="7185850" cy="2559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BC4B46-C8BC-4289-9CD2-21491ECE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50" y="1475431"/>
            <a:ext cx="7185850" cy="25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553998"/>
          </a:xfrm>
        </p:spPr>
        <p:txBody>
          <a:bodyPr/>
          <a:lstStyle/>
          <a:p>
            <a:r>
              <a:rPr lang="en-US" dirty="0"/>
              <a:t>2.B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2020 Original and Amended Budgets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10651558" cy="861774"/>
          </a:xfrm>
        </p:spPr>
        <p:txBody>
          <a:bodyPr/>
          <a:lstStyle/>
          <a:p>
            <a:r>
              <a:rPr lang="en-US" dirty="0"/>
              <a:t>What did States Prioritize in the face of COVID shock?</a:t>
            </a:r>
          </a:p>
        </p:txBody>
      </p:sp>
    </p:spTree>
    <p:extLst>
      <p:ext uri="{BB962C8B-B14F-4D97-AF65-F5344CB8AC3E}">
        <p14:creationId xmlns:p14="http://schemas.microsoft.com/office/powerpoint/2010/main" val="29691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A38C3-F310-4EDC-B5DD-25C6C298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7479"/>
            <a:ext cx="12252960" cy="492443"/>
          </a:xfrm>
        </p:spPr>
        <p:txBody>
          <a:bodyPr/>
          <a:lstStyle/>
          <a:p>
            <a:r>
              <a:rPr lang="en-US" dirty="0"/>
              <a:t>B. SG 2020 COVID-Responsive Budgets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0D47EC-7F5D-4572-AC5B-010AAE5CD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08746"/>
              </p:ext>
            </p:extLst>
          </p:nvPr>
        </p:nvGraphicFramePr>
        <p:xfrm>
          <a:off x="640079" y="1534394"/>
          <a:ext cx="5416591" cy="5403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6591">
                  <a:extLst>
                    <a:ext uri="{9D8B030D-6E8A-4147-A177-3AD203B41FA5}">
                      <a16:colId xmlns:a16="http://schemas.microsoft.com/office/drawing/2014/main" val="4213676305"/>
                    </a:ext>
                  </a:extLst>
                </a:gridCol>
              </a:tblGrid>
              <a:tr h="5403616">
                <a:tc>
                  <a:txBody>
                    <a:bodyPr/>
                    <a:lstStyle/>
                    <a:p>
                      <a:pPr marL="283464" indent="-283464" algn="l" defTabSz="1036291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Thanks to NGF for excellent TA!</a:t>
                      </a:r>
                    </a:p>
                    <a:p>
                      <a:pPr marL="283464" indent="-283464" algn="l" defTabSz="1036291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All states passed 2020 Amended COVID-responsive budgets</a:t>
                      </a:r>
                    </a:p>
                    <a:p>
                      <a:pPr marL="283464" indent="-283464" algn="l" defTabSz="1036291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 wanted to see whether social sectors prioritized after the COVID shock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 collected data for health, education, social, WASH, agriculture, and MSMEs sectors from the FY2020 amended budget…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…for each of the 36 states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Sector budget allocation was captured broadly based on MDAs/Organizations (documented)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 captured both the 2020 original budget (OB) and amended budget (AB) </a:t>
                      </a:r>
                    </a:p>
                    <a:p>
                      <a:pPr marL="801609" marR="0" lvl="1" indent="-283464" algn="l" defTabSz="1036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5942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FB7C6F-9625-4E31-9402-C5B10EA4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96" y="1450139"/>
            <a:ext cx="6981825" cy="5572125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8F08371-FE51-4A8B-A513-599555E117FB}"/>
              </a:ext>
            </a:extLst>
          </p:cNvPr>
          <p:cNvSpPr txBox="1">
            <a:spLocks/>
          </p:cNvSpPr>
          <p:nvPr/>
        </p:nvSpPr>
        <p:spPr>
          <a:xfrm>
            <a:off x="7040880" y="1036325"/>
            <a:ext cx="6308814" cy="492443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1800" kern="0" dirty="0">
                <a:solidFill>
                  <a:schemeClr val="bg1">
                    <a:lumMod val="50000"/>
                  </a:schemeClr>
                </a:solidFill>
              </a:rPr>
              <a:t>Snapshot of 2020 Amended Budget Data - Education</a:t>
            </a:r>
          </a:p>
        </p:txBody>
      </p:sp>
    </p:spTree>
    <p:extLst>
      <p:ext uri="{BB962C8B-B14F-4D97-AF65-F5344CB8AC3E}">
        <p14:creationId xmlns:p14="http://schemas.microsoft.com/office/powerpoint/2010/main" val="282024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4D03-7339-4CC0-8446-4C99B990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2205"/>
            <a:ext cx="12252960" cy="492443"/>
          </a:xfrm>
        </p:spPr>
        <p:txBody>
          <a:bodyPr/>
          <a:lstStyle/>
          <a:p>
            <a:r>
              <a:rPr lang="en-US" dirty="0"/>
              <a:t>B. Sample Analysis (1) of 2020 COVID-responsive Budgets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111E-6C27-441B-8A94-6E2A84C39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425566"/>
            <a:ext cx="3291840" cy="923330"/>
          </a:xfrm>
        </p:spPr>
        <p:txBody>
          <a:bodyPr/>
          <a:lstStyle/>
          <a:p>
            <a:r>
              <a:rPr lang="en-US" dirty="0"/>
              <a:t>All sectors faced cuts – as total budgets were cuts by 35%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E4AA-A57F-4599-A8E1-53AD8AD414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240" y="1234791"/>
            <a:ext cx="9141460" cy="2462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Health and Education sectors, too, faced cuts. But does this mean they were not prioritized?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70A35-3A0A-4CF9-873E-EA53CC79ED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4261477"/>
            <a:ext cx="3291840" cy="615553"/>
          </a:xfrm>
        </p:spPr>
        <p:txBody>
          <a:bodyPr/>
          <a:lstStyle/>
          <a:p>
            <a:r>
              <a:rPr lang="en-US" dirty="0"/>
              <a:t>…but key sectors were cut by less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0F4176-D053-4D53-8171-CE510260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240" y="4114800"/>
            <a:ext cx="8686800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Health and education were allocated higher shares of total resources after COVID shock than in the original budget – no salami slicing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F0D494-6172-4C80-AF94-0FBC5B31ED86}"/>
              </a:ext>
            </a:extLst>
          </p:cNvPr>
          <p:cNvSpPr txBox="1">
            <a:spLocks/>
          </p:cNvSpPr>
          <p:nvPr/>
        </p:nvSpPr>
        <p:spPr>
          <a:xfrm>
            <a:off x="517531" y="623735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rgbClr val="00BBFE"/>
                </a:solidFill>
              </a:rPr>
              <a:t>States prioritized spending in social sectors in the face of COVID shock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7B7D88-3A81-43D4-B3A3-3BEFCAE3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5366"/>
              </p:ext>
            </p:extLst>
          </p:nvPr>
        </p:nvGraphicFramePr>
        <p:xfrm>
          <a:off x="4795599" y="2048720"/>
          <a:ext cx="7508082" cy="1460872"/>
        </p:xfrm>
        <a:graphic>
          <a:graphicData uri="http://schemas.openxmlformats.org/drawingml/2006/table">
            <a:tbl>
              <a:tblPr firstRow="1" firstCol="1" bandRow="1"/>
              <a:tblGrid>
                <a:gridCol w="1472459">
                  <a:extLst>
                    <a:ext uri="{9D8B030D-6E8A-4147-A177-3AD203B41FA5}">
                      <a16:colId xmlns:a16="http://schemas.microsoft.com/office/drawing/2014/main" val="569442096"/>
                    </a:ext>
                  </a:extLst>
                </a:gridCol>
                <a:gridCol w="2129416">
                  <a:extLst>
                    <a:ext uri="{9D8B030D-6E8A-4147-A177-3AD203B41FA5}">
                      <a16:colId xmlns:a16="http://schemas.microsoft.com/office/drawing/2014/main" val="4117005968"/>
                    </a:ext>
                  </a:extLst>
                </a:gridCol>
                <a:gridCol w="2184086">
                  <a:extLst>
                    <a:ext uri="{9D8B030D-6E8A-4147-A177-3AD203B41FA5}">
                      <a16:colId xmlns:a16="http://schemas.microsoft.com/office/drawing/2014/main" val="91751195"/>
                    </a:ext>
                  </a:extLst>
                </a:gridCol>
                <a:gridCol w="1722121">
                  <a:extLst>
                    <a:ext uri="{9D8B030D-6E8A-4147-A177-3AD203B41FA5}">
                      <a16:colId xmlns:a16="http://schemas.microsoft.com/office/drawing/2014/main" val="52475220"/>
                    </a:ext>
                  </a:extLst>
                </a:gridCol>
              </a:tblGrid>
              <a:tr h="728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Sector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Sector Allocation in the original budget (N bn)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Sector Allocation in the Amended Budget (N bn)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change between Amended and Original Budget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31380"/>
                  </a:ext>
                </a:extLst>
              </a:tr>
              <a:tr h="18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-18.0%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20472"/>
                  </a:ext>
                </a:extLst>
              </a:tr>
              <a:tr h="18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-21.2%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16506"/>
                  </a:ext>
                </a:extLst>
              </a:tr>
              <a:tr h="3573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Budget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         9,454 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          6,175 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-34.7%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517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594F14-C0E5-4A06-923E-445EB2251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55081"/>
              </p:ext>
            </p:extLst>
          </p:nvPr>
        </p:nvGraphicFramePr>
        <p:xfrm>
          <a:off x="4795599" y="4796043"/>
          <a:ext cx="7508082" cy="1103560"/>
        </p:xfrm>
        <a:graphic>
          <a:graphicData uri="http://schemas.openxmlformats.org/drawingml/2006/table">
            <a:tbl>
              <a:tblPr firstRow="1" firstCol="1" bandRow="1"/>
              <a:tblGrid>
                <a:gridCol w="1197736">
                  <a:extLst>
                    <a:ext uri="{9D8B030D-6E8A-4147-A177-3AD203B41FA5}">
                      <a16:colId xmlns:a16="http://schemas.microsoft.com/office/drawing/2014/main" val="569442096"/>
                    </a:ext>
                  </a:extLst>
                </a:gridCol>
                <a:gridCol w="1732121">
                  <a:extLst>
                    <a:ext uri="{9D8B030D-6E8A-4147-A177-3AD203B41FA5}">
                      <a16:colId xmlns:a16="http://schemas.microsoft.com/office/drawing/2014/main" val="4117005968"/>
                    </a:ext>
                  </a:extLst>
                </a:gridCol>
                <a:gridCol w="1776591">
                  <a:extLst>
                    <a:ext uri="{9D8B030D-6E8A-4147-A177-3AD203B41FA5}">
                      <a16:colId xmlns:a16="http://schemas.microsoft.com/office/drawing/2014/main" val="91751195"/>
                    </a:ext>
                  </a:extLst>
                </a:gridCol>
                <a:gridCol w="1400817">
                  <a:extLst>
                    <a:ext uri="{9D8B030D-6E8A-4147-A177-3AD203B41FA5}">
                      <a16:colId xmlns:a16="http://schemas.microsoft.com/office/drawing/2014/main" val="52475220"/>
                    </a:ext>
                  </a:extLst>
                </a:gridCol>
                <a:gridCol w="1400817">
                  <a:extLst>
                    <a:ext uri="{9D8B030D-6E8A-4147-A177-3AD203B41FA5}">
                      <a16:colId xmlns:a16="http://schemas.microsoft.com/office/drawing/2014/main" val="4202671153"/>
                    </a:ext>
                  </a:extLst>
                </a:gridCol>
              </a:tblGrid>
              <a:tr h="7281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Sector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 Allocation in the original budget (N bn)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 Allocation in the original budget (%)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 Allocation in the Amended Budget (N bn)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 Allocation in the Amended Budget (%)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31380"/>
                  </a:ext>
                </a:extLst>
              </a:tr>
              <a:tr h="18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9.1%</a:t>
                      </a:r>
                      <a:endParaRPr lang="en-US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704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rgbClr val="00BEFA"/>
                          </a:solidFill>
                          <a:effectLst/>
                        </a:rPr>
                        <a:t>11.4%</a:t>
                      </a:r>
                      <a:endParaRPr lang="en-US" sz="1200" b="1" i="0" u="none" strike="noStrike" dirty="0">
                        <a:solidFill>
                          <a:srgbClr val="00BEF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20472"/>
                  </a:ext>
                </a:extLst>
              </a:tr>
              <a:tr h="18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14.0%</a:t>
                      </a:r>
                      <a:endParaRPr lang="en-US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rgbClr val="00BEFA"/>
                          </a:solidFill>
                          <a:effectLst/>
                        </a:rPr>
                        <a:t>16.8%</a:t>
                      </a:r>
                      <a:endParaRPr lang="en-US" sz="1200" b="1" i="0" u="none" strike="noStrike" dirty="0">
                        <a:solidFill>
                          <a:srgbClr val="00BEF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1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08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2215991"/>
          </a:xfrm>
        </p:spPr>
        <p:txBody>
          <a:bodyPr/>
          <a:lstStyle/>
          <a:p>
            <a:r>
              <a:rPr lang="en-US" dirty="0"/>
              <a:t>2.C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2021 NCOA-Aligned Budgets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7707005" cy="430887"/>
          </a:xfrm>
        </p:spPr>
        <p:txBody>
          <a:bodyPr/>
          <a:lstStyle/>
          <a:p>
            <a:r>
              <a:rPr lang="en-US" dirty="0"/>
              <a:t>A whole new game</a:t>
            </a:r>
          </a:p>
        </p:txBody>
      </p:sp>
    </p:spTree>
    <p:extLst>
      <p:ext uri="{BB962C8B-B14F-4D97-AF65-F5344CB8AC3E}">
        <p14:creationId xmlns:p14="http://schemas.microsoft.com/office/powerpoint/2010/main" val="364520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A211-A658-4AA4-8377-5DA2C1F0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NCOA-Aligned 2021 Budgets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1203A-5C33-4729-84E4-F40BA5016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036325"/>
            <a:ext cx="6035040" cy="45160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Excellent TA from NGF to all states!</a:t>
            </a:r>
          </a:p>
          <a:p>
            <a:endParaRPr lang="en-US" dirty="0"/>
          </a:p>
          <a:p>
            <a:r>
              <a:rPr lang="en-US" dirty="0"/>
              <a:t>We pulled it all to one excel-based tool to analyze all 36 state government budgets…</a:t>
            </a:r>
          </a:p>
          <a:p>
            <a:r>
              <a:rPr lang="en-US" dirty="0"/>
              <a:t>…mapping MDAs to functions </a:t>
            </a:r>
          </a:p>
          <a:p>
            <a:pPr marL="310887" lvl="1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>
              <a:solidFill>
                <a:srgbClr val="00BBFE"/>
              </a:solidFill>
            </a:endParaRPr>
          </a:p>
          <a:p>
            <a:pPr marL="310887" lvl="1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</a:rPr>
              <a:t>2021 NCOA-aligned SG Budget Analytical Tool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allows analyzing SG budget compositions: 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</a:rPr>
              <a:t>Across key functions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</a:rPr>
              <a:t>MDAs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</a:rPr>
              <a:t>Recurrent/capital allocations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AB3A0D-3F21-4E4E-B7CD-2D0345C267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880" y="1036325"/>
            <a:ext cx="6308814" cy="492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Snapshot of the 2021 NCOA-aligned SG Budget Analytical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152CB-F227-4C6C-A86B-6E3FA0B08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r="35400" b="-1132"/>
          <a:stretch/>
        </p:blipFill>
        <p:spPr>
          <a:xfrm>
            <a:off x="7040880" y="1515531"/>
            <a:ext cx="6308814" cy="538977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941104D-4088-4749-AF49-F9B14E456C84}"/>
              </a:ext>
            </a:extLst>
          </p:cNvPr>
          <p:cNvSpPr txBox="1">
            <a:spLocks/>
          </p:cNvSpPr>
          <p:nvPr/>
        </p:nvSpPr>
        <p:spPr>
          <a:xfrm>
            <a:off x="640080" y="705488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00BB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2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6C054-1B6B-47F3-BA47-F928AAF09B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212192"/>
            <a:ext cx="12252960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518F3E-A1ED-4C20-9CF4-255C58AF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4086"/>
            <a:ext cx="12252960" cy="430887"/>
          </a:xfrm>
        </p:spPr>
        <p:txBody>
          <a:bodyPr/>
          <a:lstStyle/>
          <a:p>
            <a:r>
              <a:rPr lang="en-US" sz="2800"/>
              <a:t>Outline of the presentation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E796CB-6C8A-4207-B4E1-E1F16B6D8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31064"/>
              </p:ext>
            </p:extLst>
          </p:nvPr>
        </p:nvGraphicFramePr>
        <p:xfrm>
          <a:off x="640080" y="1013604"/>
          <a:ext cx="12252960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2960">
                  <a:extLst>
                    <a:ext uri="{9D8B030D-6E8A-4147-A177-3AD203B41FA5}">
                      <a16:colId xmlns:a16="http://schemas.microsoft.com/office/drawing/2014/main" val="3366779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None/>
                      </a:pPr>
                      <a:endParaRPr lang="en-US" sz="1600" b="1" kern="1200" dirty="0">
                        <a:solidFill>
                          <a:srgbClr val="00BEF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endParaRPr lang="en-US" sz="2000" b="1" kern="1200" dirty="0">
                        <a:solidFill>
                          <a:srgbClr val="00BEF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r>
                        <a:rPr lang="en-US" sz="2000" b="1" kern="1200" dirty="0">
                          <a:solidFill>
                            <a:srgbClr val="00BEF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NIGERIA’S SUBNATIONAL DATA: SO MUCH PROGRESS</a:t>
                      </a:r>
                    </a:p>
                    <a:p>
                      <a:pPr marL="342900" lvl="0" indent="-34290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endParaRPr lang="en-US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r>
                        <a:rPr lang="en-US" sz="2000" b="1" kern="1200" dirty="0">
                          <a:solidFill>
                            <a:srgbClr val="00BEF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SHARING IDEAS ABOUT USING DATA </a:t>
                      </a:r>
                      <a:r>
                        <a:rPr lang="en-US" sz="2000" b="1" kern="1200">
                          <a:solidFill>
                            <a:srgbClr val="00BEF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 ANALYSIS </a:t>
                      </a:r>
                      <a:endParaRPr lang="en-US" sz="2000" b="1" kern="1200" dirty="0">
                        <a:solidFill>
                          <a:srgbClr val="00BEF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endParaRPr lang="en-US" sz="2000" b="1" kern="1200" dirty="0">
                        <a:solidFill>
                          <a:srgbClr val="00BEFA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+mj-lt"/>
                        <a:buAutoNum type="arabicPeriod"/>
                      </a:pPr>
                      <a:r>
                        <a:rPr lang="en-US" sz="2000" b="1" kern="1200" dirty="0">
                          <a:solidFill>
                            <a:srgbClr val="00BEF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OPTIONS FOR EFFICIENT COLLABORATION AND EXPANDING ACCESS TO DATA, TOOLS, AND ANALYSIS</a:t>
                      </a:r>
                    </a:p>
                  </a:txBody>
                  <a:tcPr marL="182880" marR="18288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59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1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6ACF-BC7E-43DA-8A76-B4882821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7611"/>
            <a:ext cx="12252960" cy="492443"/>
          </a:xfrm>
        </p:spPr>
        <p:txBody>
          <a:bodyPr/>
          <a:lstStyle/>
          <a:p>
            <a:r>
              <a:rPr lang="en-US" dirty="0"/>
              <a:t>C. Sample Analysis (1) of 2021 SG Budgets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51265-1E47-471B-A661-8367B0DBF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560" y="720054"/>
            <a:ext cx="12252960" cy="246221"/>
          </a:xfrm>
        </p:spPr>
        <p:txBody>
          <a:bodyPr/>
          <a:lstStyle/>
          <a:p>
            <a:r>
              <a:rPr lang="en-US" dirty="0"/>
              <a:t>We get the overall picture of spending at the key tier of service delivery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626E8-11E6-4D93-ACD2-F050859184C6}"/>
              </a:ext>
            </a:extLst>
          </p:cNvPr>
          <p:cNvSpPr/>
          <p:nvPr/>
        </p:nvSpPr>
        <p:spPr bwMode="auto">
          <a:xfrm>
            <a:off x="13030200" y="5559136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B746DC-3FD9-438C-8610-AAE0EA4B6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47932"/>
              </p:ext>
            </p:extLst>
          </p:nvPr>
        </p:nvGraphicFramePr>
        <p:xfrm>
          <a:off x="2493456" y="1772184"/>
          <a:ext cx="8268637" cy="4421443"/>
        </p:xfrm>
        <a:graphic>
          <a:graphicData uri="http://schemas.openxmlformats.org/drawingml/2006/table">
            <a:tbl>
              <a:tblPr/>
              <a:tblGrid>
                <a:gridCol w="3801530">
                  <a:extLst>
                    <a:ext uri="{9D8B030D-6E8A-4147-A177-3AD203B41FA5}">
                      <a16:colId xmlns:a16="http://schemas.microsoft.com/office/drawing/2014/main" val="815789463"/>
                    </a:ext>
                  </a:extLst>
                </a:gridCol>
                <a:gridCol w="2166477">
                  <a:extLst>
                    <a:ext uri="{9D8B030D-6E8A-4147-A177-3AD203B41FA5}">
                      <a16:colId xmlns:a16="http://schemas.microsoft.com/office/drawing/2014/main" val="3483389857"/>
                    </a:ext>
                  </a:extLst>
                </a:gridCol>
                <a:gridCol w="2300630">
                  <a:extLst>
                    <a:ext uri="{9D8B030D-6E8A-4147-A177-3AD203B41FA5}">
                      <a16:colId xmlns:a16="http://schemas.microsoft.com/office/drawing/2014/main" val="343814984"/>
                    </a:ext>
                  </a:extLst>
                </a:gridCol>
              </a:tblGrid>
              <a:tr h="658633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SG Average </a:t>
                      </a:r>
                    </a:p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(% of Total 2021 Budget)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SG budget allocation per capita (US$)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86613"/>
                  </a:ext>
                </a:extLst>
              </a:tr>
              <a:tr h="3245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Public Service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34.5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64556"/>
                  </a:ext>
                </a:extLst>
              </a:tr>
              <a:tr h="3245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Economic Affairs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21.7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64057"/>
                  </a:ext>
                </a:extLst>
              </a:tr>
              <a:tr h="3245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Education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                        14.6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30900"/>
                  </a:ext>
                </a:extLst>
              </a:tr>
              <a:tr h="3245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Health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                          8.0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6535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Housing and Community Amenities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6.2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758052"/>
                  </a:ext>
                </a:extLst>
              </a:tr>
              <a:tr h="40383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Order and Safety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33008"/>
                  </a:ext>
                </a:extLst>
              </a:tr>
              <a:tr h="40383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Environmental Protection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12541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Recreation, Culture and Religion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17668"/>
                  </a:ext>
                </a:extLst>
              </a:tr>
              <a:tr h="3245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Social Protection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BBFE"/>
                          </a:solidFill>
                          <a:effectLst/>
                          <a:latin typeface="+mn-lt"/>
                        </a:rPr>
                        <a:t>                          0.6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66250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SG Budgeted Expenditure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642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A06CEA-F2E8-49C1-8651-B19EA3255499}"/>
              </a:ext>
            </a:extLst>
          </p:cNvPr>
          <p:cNvSpPr txBox="1"/>
          <p:nvPr/>
        </p:nvSpPr>
        <p:spPr>
          <a:xfrm>
            <a:off x="1236156" y="6999536"/>
            <a:ext cx="603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State 2021 Budgets, NBS and CBN data </a:t>
            </a:r>
          </a:p>
        </p:txBody>
      </p:sp>
    </p:spTree>
    <p:extLst>
      <p:ext uri="{BB962C8B-B14F-4D97-AF65-F5344CB8AC3E}">
        <p14:creationId xmlns:p14="http://schemas.microsoft.com/office/powerpoint/2010/main" val="334618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6ACF-BC7E-43DA-8A76-B4882821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7611"/>
            <a:ext cx="12252960" cy="492443"/>
          </a:xfrm>
        </p:spPr>
        <p:txBody>
          <a:bodyPr/>
          <a:lstStyle/>
          <a:p>
            <a:r>
              <a:rPr lang="en-US" dirty="0"/>
              <a:t>C. Sample Analysis (2) of 2021 SG Budgets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51265-1E47-471B-A661-8367B0DBF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560" y="720054"/>
            <a:ext cx="12252960" cy="246221"/>
          </a:xfrm>
        </p:spPr>
        <p:txBody>
          <a:bodyPr/>
          <a:lstStyle/>
          <a:p>
            <a:r>
              <a:rPr lang="en-US" dirty="0"/>
              <a:t>We can see how differently states allocate their budgets across functions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626E8-11E6-4D93-ACD2-F050859184C6}"/>
              </a:ext>
            </a:extLst>
          </p:cNvPr>
          <p:cNvSpPr/>
          <p:nvPr/>
        </p:nvSpPr>
        <p:spPr bwMode="auto">
          <a:xfrm>
            <a:off x="13030200" y="5559136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6CEA-F2E8-49C1-8651-B19EA3255499}"/>
              </a:ext>
            </a:extLst>
          </p:cNvPr>
          <p:cNvSpPr txBox="1"/>
          <p:nvPr/>
        </p:nvSpPr>
        <p:spPr>
          <a:xfrm>
            <a:off x="1236156" y="6999536"/>
            <a:ext cx="603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State 2021 Budgets, NBS and CBN data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37BD2-74F7-4F93-8BA0-C95E5AF0D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35" y="1070011"/>
            <a:ext cx="5937250" cy="5982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10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E094-A4C1-40BB-A327-A5C9049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7613"/>
            <a:ext cx="12252960" cy="492443"/>
          </a:xfrm>
        </p:spPr>
        <p:txBody>
          <a:bodyPr/>
          <a:lstStyle/>
          <a:p>
            <a:r>
              <a:rPr lang="en-US" dirty="0"/>
              <a:t>C. Sample Analysis (3) of 2021 SG Budgets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E0CF3-03D5-427C-8D2D-5F16FB7648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649733"/>
            <a:ext cx="12252960" cy="246221"/>
          </a:xfrm>
        </p:spPr>
        <p:txBody>
          <a:bodyPr/>
          <a:lstStyle/>
          <a:p>
            <a:r>
              <a:rPr lang="en-US" dirty="0"/>
              <a:t>And zoom in to a specific function (and its composition) and see comparisons across states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F5630-3378-4112-82A6-826C151A0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80" y="1318075"/>
            <a:ext cx="7540802" cy="3221395"/>
          </a:xfrm>
        </p:spPr>
        <p:txBody>
          <a:bodyPr/>
          <a:lstStyle/>
          <a:p>
            <a:r>
              <a:rPr lang="en-US" dirty="0">
                <a:solidFill>
                  <a:srgbClr val="00BBFE"/>
                </a:solidFill>
              </a:rPr>
              <a:t>In 2021 budgets, collectively the 36 Nigerian states allocated N 731 billion for health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(compared to FG health allocation of N 610 billion)</a:t>
            </a:r>
          </a:p>
          <a:p>
            <a:r>
              <a:rPr lang="en-US" dirty="0"/>
              <a:t>States allocate less than 10% of their budgets for HEALTH - even in the face of the pandemic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per capita terms,  this translates to an average state allocation US$ 8 dollars of health spending per person a year </a:t>
            </a:r>
            <a:r>
              <a:rPr lang="en-US" dirty="0"/>
              <a:t>(with up to US$ 6 dollars per person from the Federal Government Budget)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With average SG budget implementation of 50%, the actual </a:t>
            </a:r>
            <a:r>
              <a:rPr lang="en-US" dirty="0">
                <a:solidFill>
                  <a:srgbClr val="00BEFA"/>
                </a:solidFill>
              </a:rPr>
              <a:t>annual</a:t>
            </a:r>
            <a:r>
              <a:rPr lang="en-US" dirty="0"/>
              <a:t> </a:t>
            </a:r>
            <a:r>
              <a:rPr lang="en-US" dirty="0">
                <a:solidFill>
                  <a:srgbClr val="00BEFA"/>
                </a:solidFill>
              </a:rPr>
              <a:t>spending on health from state budgets may be as low as $ 4 dollars per person</a:t>
            </a:r>
          </a:p>
          <a:p>
            <a:r>
              <a:rPr lang="en-US" dirty="0"/>
              <a:t>There’s a large variation across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AB7A0-5A9D-4E40-B0BF-D79A4274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1" y="4631860"/>
            <a:ext cx="7540802" cy="29129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EDE576-6CB0-4123-A901-01C308CC8AE8}"/>
              </a:ext>
            </a:extLst>
          </p:cNvPr>
          <p:cNvSpPr/>
          <p:nvPr/>
        </p:nvSpPr>
        <p:spPr bwMode="auto">
          <a:xfrm>
            <a:off x="11118273" y="4031673"/>
            <a:ext cx="1258259" cy="8208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B85DC-BAA5-4D18-8711-F3D87F63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73" y="1318074"/>
            <a:ext cx="5908227" cy="3905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E9B67-2000-41FC-B278-7E4ED5BCCF38}"/>
              </a:ext>
            </a:extLst>
          </p:cNvPr>
          <p:cNvSpPr txBox="1"/>
          <p:nvPr/>
        </p:nvSpPr>
        <p:spPr>
          <a:xfrm>
            <a:off x="8100753" y="5682887"/>
            <a:ext cx="603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State 2021 Budgets, NBS and CBN data </a:t>
            </a:r>
          </a:p>
        </p:txBody>
      </p:sp>
    </p:spTree>
    <p:extLst>
      <p:ext uri="{BB962C8B-B14F-4D97-AF65-F5344CB8AC3E}">
        <p14:creationId xmlns:p14="http://schemas.microsoft.com/office/powerpoint/2010/main" val="314934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E094-A4C1-40BB-A327-A5C9049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7613"/>
            <a:ext cx="12252960" cy="492443"/>
          </a:xfrm>
        </p:spPr>
        <p:txBody>
          <a:bodyPr/>
          <a:lstStyle/>
          <a:p>
            <a:r>
              <a:rPr lang="en-US" dirty="0"/>
              <a:t>C. Sample Analysis (4) of 2021 SG Budgets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E0CF3-03D5-427C-8D2D-5F16FB7648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649733"/>
            <a:ext cx="12252960" cy="246221"/>
          </a:xfrm>
        </p:spPr>
        <p:txBody>
          <a:bodyPr/>
          <a:lstStyle/>
          <a:p>
            <a:r>
              <a:rPr lang="en-US" dirty="0"/>
              <a:t>We can compare 36 State budgets with the Federal government budget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EDE576-6CB0-4123-A901-01C308CC8AE8}"/>
              </a:ext>
            </a:extLst>
          </p:cNvPr>
          <p:cNvSpPr/>
          <p:nvPr/>
        </p:nvSpPr>
        <p:spPr bwMode="auto">
          <a:xfrm>
            <a:off x="11118273" y="4031673"/>
            <a:ext cx="1258259" cy="8208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E9B67-2000-41FC-B278-7E4ED5BCCF38}"/>
              </a:ext>
            </a:extLst>
          </p:cNvPr>
          <p:cNvSpPr txBox="1"/>
          <p:nvPr/>
        </p:nvSpPr>
        <p:spPr>
          <a:xfrm>
            <a:off x="2552700" y="6342293"/>
            <a:ext cx="737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estimates using Federal Government and 36 State Government Budget 2021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DC458-1EA8-4611-889F-0D586917D5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318074"/>
            <a:ext cx="8585199" cy="499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00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2215991"/>
          </a:xfrm>
        </p:spPr>
        <p:txBody>
          <a:bodyPr/>
          <a:lstStyle/>
          <a:p>
            <a:r>
              <a:rPr lang="en-US" dirty="0"/>
              <a:t>Just-in: 2021 Quarterly Budget Performance Reports are also NCOA-aligned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10803958" cy="430887"/>
          </a:xfrm>
        </p:spPr>
        <p:txBody>
          <a:bodyPr/>
          <a:lstStyle/>
          <a:p>
            <a:r>
              <a:rPr lang="en-US" dirty="0"/>
              <a:t>A picture of Actual Spending across functions across states!</a:t>
            </a:r>
          </a:p>
        </p:txBody>
      </p:sp>
    </p:spTree>
    <p:extLst>
      <p:ext uri="{BB962C8B-B14F-4D97-AF65-F5344CB8AC3E}">
        <p14:creationId xmlns:p14="http://schemas.microsoft.com/office/powerpoint/2010/main" val="2319022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81DB77-D0E7-4A64-A24B-7DCC1F399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 have actual spending data in real time by administrative classification….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C3290-3A8F-424B-BBD7-CC298370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Quarterly BIRs are aligned with NCOA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81CC1-A562-4743-956B-10C3897A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92" y="1053167"/>
            <a:ext cx="9022958" cy="64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81DB77-D0E7-4A64-A24B-7DCC1F399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…and functional classification: for instance, can see state education expenditures by level of 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C3290-3A8F-424B-BBD7-CC298370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Quarterly BIRs are aligned with NCOA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585C3-0F8C-44C2-AABA-B8EFBA4B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61" y="1197931"/>
            <a:ext cx="10241171" cy="565738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60008C-C9A0-4D3B-B377-B31732B58B02}"/>
              </a:ext>
            </a:extLst>
          </p:cNvPr>
          <p:cNvSpPr txBox="1">
            <a:spLocks/>
          </p:cNvSpPr>
          <p:nvPr/>
        </p:nvSpPr>
        <p:spPr>
          <a:xfrm>
            <a:off x="363255" y="6855315"/>
            <a:ext cx="8004132" cy="659606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>
                <a:solidFill>
                  <a:srgbClr val="00CCFF"/>
                </a:solidFill>
              </a:rPr>
              <a:t>We are yet to process the BIRs as the Q1 BIR have *just* been published</a:t>
            </a:r>
          </a:p>
        </p:txBody>
      </p:sp>
    </p:spTree>
    <p:extLst>
      <p:ext uri="{BB962C8B-B14F-4D97-AF65-F5344CB8AC3E}">
        <p14:creationId xmlns:p14="http://schemas.microsoft.com/office/powerpoint/2010/main" val="368654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2215991"/>
          </a:xfrm>
        </p:spPr>
        <p:txBody>
          <a:bodyPr/>
          <a:lstStyle/>
          <a:p>
            <a:r>
              <a:rPr lang="en-US" dirty="0"/>
              <a:t>2.D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Fiscal Inputs vs Citizens’ Outcomes</a:t>
            </a:r>
            <a:endParaRPr lang="en-US" kern="1200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7707005" cy="430887"/>
          </a:xfrm>
        </p:spPr>
        <p:txBody>
          <a:bodyPr/>
          <a:lstStyle/>
          <a:p>
            <a:r>
              <a:rPr lang="en-US" dirty="0"/>
              <a:t>Do inputs translate to outcomes?</a:t>
            </a:r>
          </a:p>
        </p:txBody>
      </p:sp>
    </p:spTree>
    <p:extLst>
      <p:ext uri="{BB962C8B-B14F-4D97-AF65-F5344CB8AC3E}">
        <p14:creationId xmlns:p14="http://schemas.microsoft.com/office/powerpoint/2010/main" val="265271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13F6-6E4A-4F22-BBF2-A6A0BA49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Spending levels matter: Towards efficiency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6F46-E398-4E75-9320-86518D985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143759"/>
            <a:ext cx="6035040" cy="246221"/>
          </a:xfrm>
        </p:spPr>
        <p:txBody>
          <a:bodyPr/>
          <a:lstStyle/>
          <a:p>
            <a:r>
              <a:rPr lang="en-US"/>
              <a:t>We know Nigeria’s spending is low (and so its efficiency)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9E6CF-2D34-4AA6-86D7-61A5F9933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880" y="1140155"/>
            <a:ext cx="6035040" cy="866904"/>
          </a:xfrm>
        </p:spPr>
        <p:txBody>
          <a:bodyPr/>
          <a:lstStyle/>
          <a:p>
            <a:r>
              <a:rPr lang="en-US"/>
              <a:t>Similar results emerge </a:t>
            </a:r>
            <a:r>
              <a:rPr lang="en-US" i="1"/>
              <a:t>within </a:t>
            </a:r>
            <a:r>
              <a:rPr lang="en-US"/>
              <a:t>Nigeria </a:t>
            </a:r>
          </a:p>
          <a:p>
            <a:r>
              <a:rPr lang="en-US"/>
              <a:t>States that spend more (per capita) have better outcomes: human capital...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9591784-0E22-4CC7-A671-3940E93777B6}"/>
              </a:ext>
            </a:extLst>
          </p:cNvPr>
          <p:cNvSpPr txBox="1">
            <a:spLocks/>
          </p:cNvSpPr>
          <p:nvPr/>
        </p:nvSpPr>
        <p:spPr bwMode="auto">
          <a:xfrm>
            <a:off x="7040880" y="4219300"/>
            <a:ext cx="6035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0887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829034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  <a:latin typeface="+mn-lt"/>
                <a:ea typeface="MS PGothic" pitchFamily="34" charset="-128"/>
              </a:defRPr>
            </a:lvl2pPr>
            <a:lvl3pPr marL="1139921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 sz="1587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 sz="1587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…and for access to core infrastructure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E9C5F1-C773-4105-BBCD-3A3BB660B58B}"/>
              </a:ext>
            </a:extLst>
          </p:cNvPr>
          <p:cNvSpPr txBox="1">
            <a:spLocks/>
          </p:cNvSpPr>
          <p:nvPr/>
        </p:nvSpPr>
        <p:spPr>
          <a:xfrm>
            <a:off x="640080" y="705488"/>
            <a:ext cx="12252960" cy="246221"/>
          </a:xfrm>
          <a:prstGeom prst="rect">
            <a:avLst/>
          </a:prstGeom>
        </p:spPr>
        <p:txBody>
          <a:bodyPr/>
          <a:lstStyle>
            <a:lvl1pPr marL="388610" indent="-388610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41987" indent="-323841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5398" indent="1030895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>
                <a:solidFill>
                  <a:srgbClr val="00BBFE"/>
                </a:solidFill>
              </a:rPr>
              <a:t>Positioning Nigeria globally, and looking at variation across states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E2452-BFA2-4673-B242-12D5734F8C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61" y="1632598"/>
            <a:ext cx="4256405" cy="2114775"/>
          </a:xfrm>
          <a:prstGeom prst="rect">
            <a:avLst/>
          </a:prstGeo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81FED3-E96C-4480-9A34-0E5C6A5EFE0D}"/>
              </a:ext>
            </a:extLst>
          </p:cNvPr>
          <p:cNvSpPr txBox="1">
            <a:spLocks/>
          </p:cNvSpPr>
          <p:nvPr/>
        </p:nvSpPr>
        <p:spPr bwMode="auto">
          <a:xfrm>
            <a:off x="640080" y="3993595"/>
            <a:ext cx="6035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0887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829034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  <a:latin typeface="+mn-lt"/>
                <a:ea typeface="MS PGothic" pitchFamily="34" charset="-128"/>
              </a:defRPr>
            </a:lvl2pPr>
            <a:lvl3pPr marL="1139921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 sz="1587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 sz="1587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…translating into poor outcomes compared to peers</a:t>
            </a:r>
            <a:endParaRPr lang="en-US" kern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237745-C2A1-45A8-988F-F8FB69F8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2007059"/>
            <a:ext cx="3337493" cy="2153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640FC6-89E0-401F-B94F-456AB6622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685" y="2007059"/>
            <a:ext cx="3337493" cy="2153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0C4A98-A463-4D62-913D-E7EA940F9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373" y="4626795"/>
            <a:ext cx="3101596" cy="2005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A0AAB1-A44C-4318-AB0E-821C75291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528" y="4626793"/>
            <a:ext cx="3344582" cy="200229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510966A-7145-4B5A-9C6C-E2B229C0933E}"/>
              </a:ext>
            </a:extLst>
          </p:cNvPr>
          <p:cNvSpPr txBox="1">
            <a:spLocks/>
          </p:cNvSpPr>
          <p:nvPr/>
        </p:nvSpPr>
        <p:spPr bwMode="auto">
          <a:xfrm>
            <a:off x="7040880" y="6726838"/>
            <a:ext cx="60350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0887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  <a:defRPr sz="1600" b="1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829034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rgbClr val="336699"/>
                </a:solidFill>
                <a:latin typeface="+mn-lt"/>
                <a:ea typeface="MS PGothic" pitchFamily="34" charset="-128"/>
              </a:defRPr>
            </a:lvl2pPr>
            <a:lvl3pPr marL="1139921" indent="-310887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►"/>
              <a:defRPr sz="1813" b="1">
                <a:solidFill>
                  <a:schemeClr val="bg2">
                    <a:lumMod val="75000"/>
                  </a:schemeClr>
                </a:solidFill>
                <a:latin typeface="+mn-lt"/>
                <a:ea typeface="MS PGothic" pitchFamily="34" charset="-128"/>
              </a:defRPr>
            </a:lvl3pPr>
            <a:lvl4pPr marL="1813510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 sz="1587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331655" indent="-259073" algn="l" rtl="0" eaLnBrk="1" fontAlgn="base" hangingPunct="1">
              <a:lnSpc>
                <a:spcPct val="100000"/>
              </a:lnSpc>
              <a:spcBef>
                <a:spcPts val="1020"/>
              </a:spcBef>
              <a:spcAft>
                <a:spcPct val="0"/>
              </a:spcAft>
              <a:buClr>
                <a:srgbClr val="00783C"/>
              </a:buClr>
              <a:defRPr sz="1587" b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849801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6pPr>
            <a:lvl7pPr marL="3367946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7pPr>
            <a:lvl8pPr marL="3886092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8pPr>
            <a:lvl9pPr marL="4404237" indent="-2590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1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But the level of spending is not the only thing that matters (</a:t>
            </a:r>
            <a:r>
              <a:rPr lang="en-US" kern="0" dirty="0">
                <a:solidFill>
                  <a:srgbClr val="00BEFA"/>
                </a:solidFill>
              </a:rPr>
              <a:t>more analysis on the way</a:t>
            </a:r>
            <a:r>
              <a:rPr lang="en-US" kern="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0FF643-8279-419D-87E8-C55DA4611752}"/>
              </a:ext>
            </a:extLst>
          </p:cNvPr>
          <p:cNvSpPr txBox="1"/>
          <p:nvPr/>
        </p:nvSpPr>
        <p:spPr>
          <a:xfrm>
            <a:off x="7040880" y="7338515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State Audited Financial Statements, NLSS, NBS and CBN data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B8A3C8-DD3C-4243-9AA7-8F0374892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699" y="4486038"/>
            <a:ext cx="4104567" cy="2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2808" y="3215698"/>
            <a:ext cx="8973992" cy="1661993"/>
          </a:xfrm>
        </p:spPr>
        <p:txBody>
          <a:bodyPr/>
          <a:lstStyle/>
          <a:p>
            <a:r>
              <a:rPr lang="en-US" dirty="0"/>
              <a:t>3.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OPTIONS FOR EFFICIENT COLLABORATION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8870787" cy="430887"/>
          </a:xfrm>
        </p:spPr>
        <p:txBody>
          <a:bodyPr/>
          <a:lstStyle/>
          <a:p>
            <a:r>
              <a:rPr lang="en-US" dirty="0"/>
              <a:t>Expanding Access to Data, Tools, and Analysis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20766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2215991"/>
          </a:xfrm>
        </p:spPr>
        <p:txBody>
          <a:bodyPr/>
          <a:lstStyle/>
          <a:p>
            <a:r>
              <a:rPr lang="en-US" dirty="0"/>
              <a:t>1.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</a:t>
            </a:r>
            <a:r>
              <a:rPr lang="en-US" kern="1200" dirty="0">
                <a:latin typeface="Arial" panose="020B0604020202020204" pitchFamily="34" charset="0"/>
              </a:rPr>
              <a:t>NIGERIA’S SUBNATIONAL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7707005" cy="430887"/>
          </a:xfrm>
        </p:spPr>
        <p:txBody>
          <a:bodyPr/>
          <a:lstStyle/>
          <a:p>
            <a:r>
              <a:rPr lang="en-US" dirty="0"/>
              <a:t>A lot of progress</a:t>
            </a:r>
          </a:p>
        </p:txBody>
      </p:sp>
    </p:spTree>
    <p:extLst>
      <p:ext uri="{BB962C8B-B14F-4D97-AF65-F5344CB8AC3E}">
        <p14:creationId xmlns:p14="http://schemas.microsoft.com/office/powerpoint/2010/main" val="284882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D822-83E8-4C69-9490-97C7C5C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C495C-53AA-4198-B7AC-C156CDE038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Collaborating more closely may yield benefits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325FDF-0D91-42CD-9656-166A8B5E4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310347"/>
              </p:ext>
            </p:extLst>
          </p:nvPr>
        </p:nvGraphicFramePr>
        <p:xfrm>
          <a:off x="294468" y="1209081"/>
          <a:ext cx="13111566" cy="5846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4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F71B5E-6FEE-45DE-B0A1-24D059CFD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Subnational Data Boom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401B7-EA4D-4F05-BD7B-55891681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data availability has increased significantly…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8F437E-C467-4154-A67E-5881CD63C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237221"/>
              </p:ext>
            </p:extLst>
          </p:nvPr>
        </p:nvGraphicFramePr>
        <p:xfrm>
          <a:off x="640080" y="2558616"/>
          <a:ext cx="12252959" cy="427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241A81D2-FA8D-4E90-A08E-F4EE432E9681}"/>
              </a:ext>
            </a:extLst>
          </p:cNvPr>
          <p:cNvSpPr/>
          <p:nvPr/>
        </p:nvSpPr>
        <p:spPr bwMode="auto">
          <a:xfrm rot="16200000">
            <a:off x="4063114" y="-1162030"/>
            <a:ext cx="465940" cy="7043074"/>
          </a:xfrm>
          <a:prstGeom prst="rightBrace">
            <a:avLst>
              <a:gd name="adj1" fmla="val 8333"/>
              <a:gd name="adj2" fmla="val 49857"/>
            </a:avLst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12E0F-8DA0-453C-A143-A495EC0A6138}"/>
              </a:ext>
            </a:extLst>
          </p:cNvPr>
          <p:cNvSpPr txBox="1"/>
          <p:nvPr/>
        </p:nvSpPr>
        <p:spPr>
          <a:xfrm>
            <a:off x="640080" y="1310928"/>
            <a:ext cx="75292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+mn-lt"/>
              </a:rPr>
              <a:t>Timely 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publication</a:t>
            </a:r>
            <a:r>
              <a:rPr lang="en-US" sz="1500" dirty="0">
                <a:solidFill>
                  <a:srgbClr val="002060"/>
                </a:solidFill>
                <a:latin typeface="+mn-lt"/>
              </a:rPr>
              <a:t> online by all 36 States as part of the World Bank assisted States Fiscal Transparency, Accountability and Sustainability Program for Results Eligibility Criteria and Disbursement-linked Indicators</a:t>
            </a:r>
          </a:p>
        </p:txBody>
      </p:sp>
    </p:spTree>
    <p:extLst>
      <p:ext uri="{BB962C8B-B14F-4D97-AF65-F5344CB8AC3E}">
        <p14:creationId xmlns:p14="http://schemas.microsoft.com/office/powerpoint/2010/main" val="32575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8186-3D21-45DB-A2A3-775B5C0C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10897"/>
            <a:ext cx="12252960" cy="492443"/>
          </a:xfrm>
        </p:spPr>
        <p:txBody>
          <a:bodyPr/>
          <a:lstStyle/>
          <a:p>
            <a:r>
              <a:rPr lang="en-US" dirty="0"/>
              <a:t>… enabling establishing facts about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76BE-6AB2-4EEC-98EA-A8FDC4EFB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Which states have the highest inflation?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BA783-9B2B-4608-A989-D11AF0A75EED}"/>
              </a:ext>
            </a:extLst>
          </p:cNvPr>
          <p:cNvSpPr txBox="1"/>
          <p:nvPr/>
        </p:nvSpPr>
        <p:spPr>
          <a:xfrm>
            <a:off x="7467600" y="6713708"/>
            <a:ext cx="603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NBS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1A8DE0-90EF-4362-B59E-D09BCC6BB1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880" y="1036325"/>
            <a:ext cx="6035040" cy="246221"/>
          </a:xfrm>
        </p:spPr>
        <p:txBody>
          <a:bodyPr/>
          <a:lstStyle/>
          <a:p>
            <a:r>
              <a:rPr lang="en-US" dirty="0"/>
              <a:t>Which states created jobs since the peak of the pandemic?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E4F7E8B-747B-40AB-8D41-F70F56A0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87068"/>
            <a:ext cx="6190893" cy="48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C07F21-9EEB-4D5A-94B2-3318E3BA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38" y="1515531"/>
            <a:ext cx="6114286" cy="5142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239B22-EC1B-47D1-8CE6-C7A87195AF1E}"/>
              </a:ext>
            </a:extLst>
          </p:cNvPr>
          <p:cNvSpPr txBox="1"/>
          <p:nvPr/>
        </p:nvSpPr>
        <p:spPr>
          <a:xfrm>
            <a:off x="640080" y="6658388"/>
            <a:ext cx="603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World Bank calculations using NBS data</a:t>
            </a:r>
          </a:p>
        </p:txBody>
      </p:sp>
    </p:spTree>
    <p:extLst>
      <p:ext uri="{BB962C8B-B14F-4D97-AF65-F5344CB8AC3E}">
        <p14:creationId xmlns:p14="http://schemas.microsoft.com/office/powerpoint/2010/main" val="16628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8186-3D21-45DB-A2A3-775B5C0C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10897"/>
            <a:ext cx="12252960" cy="492443"/>
          </a:xfrm>
        </p:spPr>
        <p:txBody>
          <a:bodyPr/>
          <a:lstStyle/>
          <a:p>
            <a:r>
              <a:rPr lang="en-US" dirty="0"/>
              <a:t>BudgIT State of States is a great example of fiscal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76BE-6AB2-4EEC-98EA-A8FDC4EFB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BudgIT State of States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E0A89-7315-4719-A1DD-AE675E51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4" y="1282546"/>
            <a:ext cx="4034217" cy="5733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0B895-AFF3-4ED9-8851-6C3D4FF2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48" y="1050150"/>
            <a:ext cx="4392554" cy="61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1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2215991"/>
          </a:xfrm>
        </p:spPr>
        <p:txBody>
          <a:bodyPr/>
          <a:lstStyle/>
          <a:p>
            <a:r>
              <a:rPr lang="en-US" dirty="0"/>
              <a:t>2.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</a:t>
            </a:r>
            <a:r>
              <a:rPr lang="en-US" kern="1200" dirty="0">
                <a:latin typeface="Arial" panose="020B0604020202020204" pitchFamily="34" charset="0"/>
              </a:rPr>
              <a:t>SOME TOOLS and DATASETS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7707005" cy="430887"/>
          </a:xfrm>
        </p:spPr>
        <p:txBody>
          <a:bodyPr/>
          <a:lstStyle/>
          <a:p>
            <a:r>
              <a:rPr lang="en-US" dirty="0"/>
              <a:t>Sharing some preliminary analysis</a:t>
            </a:r>
          </a:p>
        </p:txBody>
      </p:sp>
    </p:spTree>
    <p:extLst>
      <p:ext uri="{BB962C8B-B14F-4D97-AF65-F5344CB8AC3E}">
        <p14:creationId xmlns:p14="http://schemas.microsoft.com/office/powerpoint/2010/main" val="28975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EAFD-0902-4612-8AE0-6245C2B0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Subnational Fiscal Datasets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C08C8-9846-4665-A050-22258BEA1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716639"/>
            <a:ext cx="12252960" cy="246221"/>
          </a:xfrm>
        </p:spPr>
        <p:txBody>
          <a:bodyPr/>
          <a:lstStyle/>
          <a:p>
            <a:r>
              <a:rPr lang="en-US" dirty="0"/>
              <a:t>State Governments: what were looking at and why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293535-B44C-47A9-9A6B-7971989BA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252933"/>
            <a:ext cx="12252960" cy="552144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36 State Budget and Actual data from 2018-2019 Audited State Financial Statements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  <a:cs typeface="+mn-cs"/>
              </a:rPr>
              <a:t>Spending overview across all 36 states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(high-level economic classification) 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  <a:cs typeface="+mn-cs"/>
              </a:rPr>
              <a:t>State budget implementation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+mn-cs"/>
              </a:rPr>
              <a:t>assessment across all 36 states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0" lvl="2" indent="0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+mn-cs"/>
              </a:rPr>
              <a:t>B</a:t>
            </a:r>
            <a:r>
              <a:rPr lang="en-US" dirty="0">
                <a:cs typeface="+mn-cs"/>
              </a:rPr>
              <a:t>.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+mn-cs"/>
              </a:rPr>
              <a:t>2020 Amended Budget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  <a:cs typeface="+mn-cs"/>
              </a:rPr>
              <a:t>State Expenditure Prioritization during COVID-19</a:t>
            </a:r>
          </a:p>
          <a:p>
            <a:pPr marL="310887" lvl="2" indent="0">
              <a:buClr>
                <a:schemeClr val="bg1">
                  <a:lumMod val="50000"/>
                </a:schemeClr>
              </a:buClr>
              <a:buSzPct val="100000"/>
              <a:buNone/>
            </a:pPr>
            <a:endParaRPr lang="en-US" sz="1600" dirty="0">
              <a:solidFill>
                <a:srgbClr val="00BBFE"/>
              </a:solidFill>
              <a:cs typeface="+mn-cs"/>
            </a:endParaRPr>
          </a:p>
          <a:p>
            <a:pPr marL="0" indent="0">
              <a:buNone/>
            </a:pPr>
            <a:r>
              <a:rPr lang="en-US" dirty="0"/>
              <a:t>C.  2021 NCOA-aligned SG Budget Analytical Tool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00BBFE"/>
                </a:solidFill>
                <a:cs typeface="+mn-cs"/>
              </a:rPr>
              <a:t>State Budget allocations for key functions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+mn-cs"/>
              </a:rPr>
              <a:t>/ MDAs across all 36 states</a:t>
            </a: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621774" lvl="2"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8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542F4-E23B-4990-921C-381201AF2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642" y="3140284"/>
            <a:ext cx="8993370" cy="2215991"/>
          </a:xfrm>
        </p:spPr>
        <p:txBody>
          <a:bodyPr/>
          <a:lstStyle/>
          <a:p>
            <a:r>
              <a:rPr lang="en-US" dirty="0"/>
              <a:t>2.A</a:t>
            </a:r>
            <a:r>
              <a:rPr lang="en-US" kern="1200" dirty="0">
                <a:solidFill>
                  <a:srgbClr val="00BEFA"/>
                </a:solidFill>
                <a:latin typeface="Arial" panose="020B0604020202020204" pitchFamily="34" charset="0"/>
              </a:rPr>
              <a:t> SFS 2018-2019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67DA-97FA-4051-8824-F5700F650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642" y="4926330"/>
            <a:ext cx="10702358" cy="430887"/>
          </a:xfrm>
        </p:spPr>
        <p:txBody>
          <a:bodyPr/>
          <a:lstStyle/>
          <a:p>
            <a:r>
              <a:rPr lang="en-US" dirty="0"/>
              <a:t>Actual Spending Comparisons across States</a:t>
            </a:r>
          </a:p>
        </p:txBody>
      </p:sp>
    </p:spTree>
    <p:extLst>
      <p:ext uri="{BB962C8B-B14F-4D97-AF65-F5344CB8AC3E}">
        <p14:creationId xmlns:p14="http://schemas.microsoft.com/office/powerpoint/2010/main" val="240473034"/>
      </p:ext>
    </p:extLst>
  </p:cSld>
  <p:clrMapOvr>
    <a:masterClrMapping/>
  </p:clrMapOvr>
</p:sld>
</file>

<file path=ppt/theme/theme1.xml><?xml version="1.0" encoding="utf-8"?>
<a:theme xmlns:a="http://schemas.openxmlformats.org/drawingml/2006/main" name="afghanistan-brand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5b1397bb79b11044cbb6f9309ac4eac9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69349af3960a0b7cd7b4714ec4e1d49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90BBA-873D-4FF9-BC88-2ABE13755641}">
  <ds:schemaRefs>
    <ds:schemaRef ds:uri="fddef6a8-5936-4909-96e0-2ad7a6b1720b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0c867391-8214-4b58-86b3-de07547409f9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6BCE98-3C0F-4114-8522-BCD1FE19D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87A35-BCF2-4A1C-B89E-4BBAE2889B42}">
  <ds:schemaRefs>
    <ds:schemaRef ds:uri="0c867391-8214-4b58-86b3-de07547409f9"/>
    <ds:schemaRef ds:uri="fddef6a8-5936-4909-96e0-2ad7a6b17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447</TotalTime>
  <Words>1762</Words>
  <Application>Microsoft Office PowerPoint</Application>
  <PresentationFormat>Custom</PresentationFormat>
  <Paragraphs>264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Bold</vt:lpstr>
      <vt:lpstr>Calibri</vt:lpstr>
      <vt:lpstr>Times New Roman</vt:lpstr>
      <vt:lpstr>Trebuchet MS</vt:lpstr>
      <vt:lpstr>Wingdings</vt:lpstr>
      <vt:lpstr>afghanistan-branded</vt:lpstr>
      <vt:lpstr>Subnational Fiscal Data in Nigeria</vt:lpstr>
      <vt:lpstr>Outline of the presentation</vt:lpstr>
      <vt:lpstr>PowerPoint Presentation</vt:lpstr>
      <vt:lpstr>State data availability has increased significantly…</vt:lpstr>
      <vt:lpstr>… enabling establishing facts about States</vt:lpstr>
      <vt:lpstr>BudgIT State of States is a great example of fiscal reporting</vt:lpstr>
      <vt:lpstr>PowerPoint Presentation</vt:lpstr>
      <vt:lpstr>Subnational Fiscal Datasets </vt:lpstr>
      <vt:lpstr>PowerPoint Presentation</vt:lpstr>
      <vt:lpstr>A. SG 2018-2019 SFS Data</vt:lpstr>
      <vt:lpstr>A. Sample Analysis (1) of 2018-2019 SFS</vt:lpstr>
      <vt:lpstr>A. Sample Analysis (2) of 2018-2019 SFS</vt:lpstr>
      <vt:lpstr>A. Sample Analysis (3) of 2018-2019 SFS</vt:lpstr>
      <vt:lpstr>A. Sample Analysis (4) of 2018-2019 SFS</vt:lpstr>
      <vt:lpstr>PowerPoint Presentation</vt:lpstr>
      <vt:lpstr>B. SG 2020 COVID-Responsive Budgets</vt:lpstr>
      <vt:lpstr>B. Sample Analysis (1) of 2020 COVID-responsive Budgets</vt:lpstr>
      <vt:lpstr>PowerPoint Presentation</vt:lpstr>
      <vt:lpstr>C. NCOA-Aligned 2021 Budgets</vt:lpstr>
      <vt:lpstr>C. Sample Analysis (1) of 2021 SG Budgets</vt:lpstr>
      <vt:lpstr>C. Sample Analysis (2) of 2021 SG Budgets</vt:lpstr>
      <vt:lpstr>C. Sample Analysis (3) of 2021 SG Budgets</vt:lpstr>
      <vt:lpstr>C. Sample Analysis (4) of 2021 SG Budgets</vt:lpstr>
      <vt:lpstr>PowerPoint Presentation</vt:lpstr>
      <vt:lpstr>2021 Quarterly BIRs are aligned with NCOA (1)</vt:lpstr>
      <vt:lpstr>2021 Quarterly BIRs are aligned with NCOA (2)</vt:lpstr>
      <vt:lpstr>PowerPoint Presentation</vt:lpstr>
      <vt:lpstr>Spending levels matter: Towards efficiency analysis</vt:lpstr>
      <vt:lpstr>PowerPoint Presentation</vt:lpstr>
      <vt:lpstr>Discussion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MFM  Strategic Priorities &amp; Focused Areas</dc:title>
  <dc:creator>etimmis@worldbank.org</dc:creator>
  <cp:lastModifiedBy>Naomi Tietie</cp:lastModifiedBy>
  <cp:revision>5</cp:revision>
  <cp:lastPrinted>2020-01-21T17:03:19Z</cp:lastPrinted>
  <dcterms:created xsi:type="dcterms:W3CDTF">2016-09-14T06:07:29Z</dcterms:created>
  <dcterms:modified xsi:type="dcterms:W3CDTF">2021-05-21T10:04:12Z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